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5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6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7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8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9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0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31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45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48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49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50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51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52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53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54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55.xml" ContentType="application/vnd.openxmlformats-officedocument.presentationml.notesSl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56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57.xml" ContentType="application/vnd.openxmlformats-officedocument.presentationml.notesSl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58.xml" ContentType="application/vnd.openxmlformats-officedocument.presentationml.notesSl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59.xml" ContentType="application/vnd.openxmlformats-officedocument.presentationml.notesSl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60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61.xml" ContentType="application/vnd.openxmlformats-officedocument.presentationml.notesSl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62.xml" ContentType="application/vnd.openxmlformats-officedocument.presentationml.notesSl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63.xml" ContentType="application/vnd.openxmlformats-officedocument.presentationml.notesSl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64.xml" ContentType="application/vnd.openxmlformats-officedocument.presentationml.notesSl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65.xml" ContentType="application/vnd.openxmlformats-officedocument.presentationml.notesSl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66.xml" ContentType="application/vnd.openxmlformats-officedocument.presentationml.notesSlid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67.xml" ContentType="application/vnd.openxmlformats-officedocument.presentationml.notesSlid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68.xml" ContentType="application/vnd.openxmlformats-officedocument.presentationml.notesSl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notesSlides/notesSlide69.xml" ContentType="application/vnd.openxmlformats-officedocument.presentationml.notesSlid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notesSlides/notesSlide70.xml" ContentType="application/vnd.openxmlformats-officedocument.presentationml.notesSlid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71.xml" ContentType="application/vnd.openxmlformats-officedocument.presentationml.notesSlid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notesSlides/notesSlide72.xml" ContentType="application/vnd.openxmlformats-officedocument.presentationml.notesSlid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notesSlides/notesSlide73.xml" ContentType="application/vnd.openxmlformats-officedocument.presentationml.notesSlid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74.xml" ContentType="application/vnd.openxmlformats-officedocument.presentationml.notesSlid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notesSlides/notesSlide75.xml" ContentType="application/vnd.openxmlformats-officedocument.presentationml.notesSlid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notesSlides/notesSlide76.xml" ContentType="application/vnd.openxmlformats-officedocument.presentationml.notesSlid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77.xml" ContentType="application/vnd.openxmlformats-officedocument.presentationml.notesSlid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notesSlides/notesSlide78.xml" ContentType="application/vnd.openxmlformats-officedocument.presentationml.notesSlid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notesSlides/notesSlide79.xml" ContentType="application/vnd.openxmlformats-officedocument.presentationml.notesSlid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notesSlides/notesSlide80.xml" ContentType="application/vnd.openxmlformats-officedocument.presentationml.notesSlid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notesSlides/notesSlide81.xml" ContentType="application/vnd.openxmlformats-officedocument.presentationml.notesSlid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notesSlides/notesSlide84.xml" ContentType="application/vnd.openxmlformats-officedocument.presentationml.notesSlid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notesSlides/notesSlide85.xml" ContentType="application/vnd.openxmlformats-officedocument.presentationml.notesSlid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notesSlides/notesSlide86.xml" ContentType="application/vnd.openxmlformats-officedocument.presentationml.notesSlid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notesSlides/notesSlide87.xml" ContentType="application/vnd.openxmlformats-officedocument.presentationml.notesSlid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notesSlides/notesSlide88.xml" ContentType="application/vnd.openxmlformats-officedocument.presentationml.notesSlid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notesSlides/notesSlide89.xml" ContentType="application/vnd.openxmlformats-officedocument.presentationml.notesSlid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notesSlides/notesSlide90.xml" ContentType="application/vnd.openxmlformats-officedocument.presentationml.notesSlid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notesSlides/notesSlide91.xml" ContentType="application/vnd.openxmlformats-officedocument.presentationml.notesSlid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notesSlides/notesSlide92.xml" ContentType="application/vnd.openxmlformats-officedocument.presentationml.notesSlid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notesSlides/notesSlide93.xml" ContentType="application/vnd.openxmlformats-officedocument.presentationml.notesSlid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theme/themeOverride1.xml" ContentType="application/vnd.openxmlformats-officedocument.themeOverrid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theme/themeOverride2.xml" ContentType="application/vnd.openxmlformats-officedocument.themeOverrid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1"/>
  </p:notesMasterIdLst>
  <p:sldIdLst>
    <p:sldId id="256" r:id="rId2"/>
    <p:sldId id="434" r:id="rId3"/>
    <p:sldId id="436" r:id="rId4"/>
    <p:sldId id="437" r:id="rId5"/>
    <p:sldId id="438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49" r:id="rId15"/>
    <p:sldId id="451" r:id="rId16"/>
    <p:sldId id="453" r:id="rId17"/>
    <p:sldId id="454" r:id="rId18"/>
    <p:sldId id="455" r:id="rId19"/>
    <p:sldId id="456" r:id="rId20"/>
    <p:sldId id="452" r:id="rId21"/>
    <p:sldId id="457" r:id="rId22"/>
    <p:sldId id="458" r:id="rId23"/>
    <p:sldId id="459" r:id="rId24"/>
    <p:sldId id="461" r:id="rId25"/>
    <p:sldId id="465" r:id="rId26"/>
    <p:sldId id="466" r:id="rId27"/>
    <p:sldId id="467" r:id="rId28"/>
    <p:sldId id="468" r:id="rId29"/>
    <p:sldId id="469" r:id="rId30"/>
    <p:sldId id="470" r:id="rId31"/>
    <p:sldId id="471" r:id="rId32"/>
    <p:sldId id="472" r:id="rId33"/>
    <p:sldId id="335" r:id="rId34"/>
    <p:sldId id="477" r:id="rId35"/>
    <p:sldId id="478" r:id="rId36"/>
    <p:sldId id="479" r:id="rId37"/>
    <p:sldId id="480" r:id="rId38"/>
    <p:sldId id="481" r:id="rId39"/>
    <p:sldId id="340" r:id="rId40"/>
    <p:sldId id="341" r:id="rId41"/>
    <p:sldId id="482" r:id="rId42"/>
    <p:sldId id="484" r:id="rId43"/>
    <p:sldId id="485" r:id="rId44"/>
    <p:sldId id="486" r:id="rId45"/>
    <p:sldId id="342" r:id="rId46"/>
    <p:sldId id="488" r:id="rId47"/>
    <p:sldId id="489" r:id="rId48"/>
    <p:sldId id="490" r:id="rId49"/>
    <p:sldId id="491" r:id="rId50"/>
    <p:sldId id="492" r:id="rId51"/>
    <p:sldId id="493" r:id="rId52"/>
    <p:sldId id="494" r:id="rId53"/>
    <p:sldId id="343" r:id="rId54"/>
    <p:sldId id="432" r:id="rId55"/>
    <p:sldId id="496" r:id="rId56"/>
    <p:sldId id="316" r:id="rId57"/>
    <p:sldId id="345" r:id="rId58"/>
    <p:sldId id="317" r:id="rId59"/>
    <p:sldId id="346" r:id="rId60"/>
    <p:sldId id="347" r:id="rId61"/>
    <p:sldId id="348" r:id="rId62"/>
    <p:sldId id="349" r:id="rId63"/>
    <p:sldId id="501" r:id="rId64"/>
    <p:sldId id="351" r:id="rId65"/>
    <p:sldId id="352" r:id="rId66"/>
    <p:sldId id="353" r:id="rId67"/>
    <p:sldId id="354" r:id="rId68"/>
    <p:sldId id="355" r:id="rId69"/>
    <p:sldId id="356" r:id="rId70"/>
    <p:sldId id="357" r:id="rId71"/>
    <p:sldId id="358" r:id="rId72"/>
    <p:sldId id="359" r:id="rId73"/>
    <p:sldId id="360" r:id="rId74"/>
    <p:sldId id="362" r:id="rId75"/>
    <p:sldId id="361" r:id="rId76"/>
    <p:sldId id="363" r:id="rId77"/>
    <p:sldId id="365" r:id="rId78"/>
    <p:sldId id="364" r:id="rId79"/>
    <p:sldId id="366" r:id="rId80"/>
    <p:sldId id="367" r:id="rId81"/>
    <p:sldId id="368" r:id="rId82"/>
    <p:sldId id="503" r:id="rId83"/>
    <p:sldId id="370" r:id="rId84"/>
    <p:sldId id="371" r:id="rId85"/>
    <p:sldId id="372" r:id="rId86"/>
    <p:sldId id="373" r:id="rId87"/>
    <p:sldId id="374" r:id="rId88"/>
    <p:sldId id="376" r:id="rId89"/>
    <p:sldId id="375" r:id="rId90"/>
    <p:sldId id="499" r:id="rId91"/>
    <p:sldId id="378" r:id="rId92"/>
    <p:sldId id="381" r:id="rId93"/>
    <p:sldId id="379" r:id="rId94"/>
    <p:sldId id="498" r:id="rId95"/>
    <p:sldId id="383" r:id="rId96"/>
    <p:sldId id="500" r:id="rId97"/>
    <p:sldId id="433" r:id="rId98"/>
    <p:sldId id="385" r:id="rId99"/>
    <p:sldId id="427" r:id="rId100"/>
    <p:sldId id="386" r:id="rId101"/>
    <p:sldId id="387" r:id="rId102"/>
    <p:sldId id="504" r:id="rId103"/>
    <p:sldId id="388" r:id="rId104"/>
    <p:sldId id="391" r:id="rId105"/>
    <p:sldId id="392" r:id="rId106"/>
    <p:sldId id="393" r:id="rId107"/>
    <p:sldId id="394" r:id="rId108"/>
    <p:sldId id="395" r:id="rId109"/>
    <p:sldId id="396" r:id="rId110"/>
    <p:sldId id="506" r:id="rId111"/>
    <p:sldId id="398" r:id="rId112"/>
    <p:sldId id="399" r:id="rId113"/>
    <p:sldId id="402" r:id="rId114"/>
    <p:sldId id="507" r:id="rId115"/>
    <p:sldId id="404" r:id="rId116"/>
    <p:sldId id="406" r:id="rId117"/>
    <p:sldId id="439" r:id="rId118"/>
    <p:sldId id="440" r:id="rId119"/>
    <p:sldId id="428" r:id="rId1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on Bramer" initials="AB" lastIdx="10" clrIdx="0">
    <p:extLst>
      <p:ext uri="{19B8F6BF-5375-455C-9EA6-DF929625EA0E}">
        <p15:presenceInfo xmlns:p15="http://schemas.microsoft.com/office/powerpoint/2012/main" userId="Alison Bramer" providerId="None"/>
      </p:ext>
    </p:extLst>
  </p:cmAuthor>
  <p:cmAuthor id="2" name="McKinley Staff" initials="MS" lastIdx="9" clrIdx="1">
    <p:extLst>
      <p:ext uri="{19B8F6BF-5375-455C-9EA6-DF929625EA0E}">
        <p15:presenceInfo xmlns:p15="http://schemas.microsoft.com/office/powerpoint/2012/main" userId="00c1cf85da6981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0C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84601" autoAdjust="0"/>
  </p:normalViewPr>
  <p:slideViewPr>
    <p:cSldViewPr snapToGrid="0" snapToObjects="1">
      <p:cViewPr varScale="1">
        <p:scale>
          <a:sx n="97" d="100"/>
          <a:sy n="97" d="100"/>
        </p:scale>
        <p:origin x="13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776"/>
    </p:cViewPr>
  </p:sorterViewPr>
  <p:notesViewPr>
    <p:cSldViewPr snapToGrid="0" snapToObjects="1">
      <p:cViewPr varScale="1">
        <p:scale>
          <a:sx n="85" d="100"/>
          <a:sy n="85" d="100"/>
        </p:scale>
        <p:origin x="38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esktop\ACPC%202020%20Benchmarking%20Analysis_7.5.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esktop\ACPC%202020%20Benchmarking%20Analysis_7.5.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esktop\ACPC%202020%20Benchmarking%20Analysis_7.5.2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esktop\ACPC%202020%20Benchmarking%20Analysis_7.5.20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esktop\ACPC%202020%20Benchmarking%20Analysis_7.5.20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esktop\ACPC%202020%20Benchmarking%20Analysis_7.5.20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esktop\ACPC%202020%20Benchmarking%20Analysis_7.5.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esktop\ACPC%202020%20Benchmarking%20Analysis_7.5.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esktop\ACPC%202020%20Benchmarking%20Analysis_7.5.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esktop\ACPC%202020%20Benchmarking%20Analysis_7.5.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4.xml"/><Relationship Id="rId1" Type="http://schemas.microsoft.com/office/2011/relationships/chartStyle" Target="style84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7.xml"/><Relationship Id="rId1" Type="http://schemas.microsoft.com/office/2011/relationships/chartStyle" Target="style87.xml"/><Relationship Id="rId4" Type="http://schemas.openxmlformats.org/officeDocument/2006/relationships/oleObject" Target="file:///C:\Users\Gretchen%20Foster\Dropbox%20(McKinley%20Advisors)\Active%20Client%20Projects\A\ACPC\2019%20Benchmarking%20Study\Survey\Analysis\ACPC%202019%20Summary%20Charts.xlsx" TargetMode="Externa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esktop\ACPC%202020%20Benchmarking%20Analysis_7.5.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ropbox%20(McKinley%20Advisors)\Active%20Client%20Projects\A\ACPC\2020%20Benchmarking%20Study\Survey\Analysis\ACPC%202020%20Benchmarking%20Analysis_7.5.20.xlsx" TargetMode="External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Please choose the category your company most identifies with:</a:t>
            </a:r>
          </a:p>
          <a:p>
            <a:pPr>
              <a:defRPr/>
            </a:pPr>
            <a:r>
              <a:rPr lang="en-GB" dirty="0"/>
              <a:t>N = 46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915261794198801"/>
          <c:y val="0.17593434343434344"/>
          <c:w val="0.5480268692374991"/>
          <c:h val="0.7962878787878787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Summary!$F$22:$F$25</c:f>
              <c:strCache>
                <c:ptCount val="4"/>
                <c:pt idx="0">
                  <c:v>Pharma/Bio/Chem</c:v>
                </c:pt>
                <c:pt idx="1">
                  <c:v>Computer/Software</c:v>
                </c:pt>
                <c:pt idx="2">
                  <c:v>Other</c:v>
                </c:pt>
                <c:pt idx="3">
                  <c:v>Industrial/Energy</c:v>
                </c:pt>
              </c:strCache>
            </c:strRef>
          </c:cat>
          <c:val>
            <c:numRef>
              <c:f>Summary!$G$22:$G$25</c:f>
              <c:numCache>
                <c:formatCode>0%</c:formatCode>
                <c:ptCount val="4"/>
                <c:pt idx="0">
                  <c:v>0.17391304347826086</c:v>
                </c:pt>
                <c:pt idx="1">
                  <c:v>0.19565217391304349</c:v>
                </c:pt>
                <c:pt idx="2">
                  <c:v>0.28260869565217395</c:v>
                </c:pt>
                <c:pt idx="3">
                  <c:v>0.34782608695652173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C3-4872-B2A0-89D2EB2F8A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2841080"/>
        <c:axId val="472831240"/>
      </c:barChart>
      <c:catAx>
        <c:axId val="472841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831240"/>
        <c:crosses val="autoZero"/>
        <c:auto val="1"/>
        <c:lblAlgn val="ctr"/>
        <c:lblOffset val="100"/>
        <c:noMultiLvlLbl val="0"/>
      </c:catAx>
      <c:valAx>
        <c:axId val="4728312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72841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Registered Patent Practitioners per $M R&amp;D Spend</a:t>
            </a:r>
            <a:endParaRPr lang="en-GB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1027883368027271"/>
          <c:w val="0.97649572649572647"/>
          <c:h val="0.40822755452982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'1f'!$J$10</c:f>
              <c:strCache>
                <c:ptCount val="1"/>
                <c:pt idx="0">
                  <c:v>2017 survey
N = 38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'1f'!$I$11:$I$15</c:f>
              <c:strCache>
                <c:ptCount val="5"/>
                <c:pt idx="0">
                  <c:v>0.01 or less</c:v>
                </c:pt>
                <c:pt idx="1">
                  <c:v>0.02</c:v>
                </c:pt>
                <c:pt idx="2">
                  <c:v>0.03 - 0.04</c:v>
                </c:pt>
                <c:pt idx="3">
                  <c:v>0.05 - 0.07</c:v>
                </c:pt>
                <c:pt idx="4">
                  <c:v>More than 0.07</c:v>
                </c:pt>
              </c:strCache>
            </c:strRef>
          </c:cat>
          <c:val>
            <c:numRef>
              <c:f>'1f'!$J$11:$J$15</c:f>
              <c:numCache>
                <c:formatCode>0%</c:formatCode>
                <c:ptCount val="5"/>
                <c:pt idx="0">
                  <c:v>0.28947368421052633</c:v>
                </c:pt>
                <c:pt idx="1">
                  <c:v>0.18421052631578946</c:v>
                </c:pt>
                <c:pt idx="2">
                  <c:v>0.21052631578947367</c:v>
                </c:pt>
                <c:pt idx="3">
                  <c:v>0.13157894736842105</c:v>
                </c:pt>
                <c:pt idx="4">
                  <c:v>0.18421052631578946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A9-40D9-917F-AB0800DFC88F}"/>
            </c:ext>
          </c:extLst>
        </c:ser>
        <c:ser>
          <c:idx val="1"/>
          <c:order val="1"/>
          <c:tx>
            <c:strRef>
              <c:f>'1f'!$K$10</c:f>
              <c:strCache>
                <c:ptCount val="1"/>
                <c:pt idx="0">
                  <c:v>2018 survey
N = 37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'1f'!$I$11:$I$15</c:f>
              <c:strCache>
                <c:ptCount val="5"/>
                <c:pt idx="0">
                  <c:v>0.01 or less</c:v>
                </c:pt>
                <c:pt idx="1">
                  <c:v>0.02</c:v>
                </c:pt>
                <c:pt idx="2">
                  <c:v>0.03 - 0.04</c:v>
                </c:pt>
                <c:pt idx="3">
                  <c:v>0.05 - 0.07</c:v>
                </c:pt>
                <c:pt idx="4">
                  <c:v>More than 0.07</c:v>
                </c:pt>
              </c:strCache>
            </c:strRef>
          </c:cat>
          <c:val>
            <c:numRef>
              <c:f>'1f'!$K$11:$K$15</c:f>
              <c:numCache>
                <c:formatCode>0%</c:formatCode>
                <c:ptCount val="5"/>
                <c:pt idx="0">
                  <c:v>0.35135135135135137</c:v>
                </c:pt>
                <c:pt idx="1">
                  <c:v>0.1891891891891892</c:v>
                </c:pt>
                <c:pt idx="2">
                  <c:v>0.24324324324324326</c:v>
                </c:pt>
                <c:pt idx="3">
                  <c:v>8.1081081081081086E-2</c:v>
                </c:pt>
                <c:pt idx="4">
                  <c:v>0.13513513513513514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A9-40D9-917F-AB0800DFC88F}"/>
            </c:ext>
          </c:extLst>
        </c:ser>
        <c:ser>
          <c:idx val="2"/>
          <c:order val="2"/>
          <c:tx>
            <c:strRef>
              <c:f>'1f'!$L$10</c:f>
              <c:strCache>
                <c:ptCount val="1"/>
                <c:pt idx="0">
                  <c:v>2019 survey
N = 47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'1f'!$I$11:$I$15</c:f>
              <c:strCache>
                <c:ptCount val="5"/>
                <c:pt idx="0">
                  <c:v>0.01 or less</c:v>
                </c:pt>
                <c:pt idx="1">
                  <c:v>0.02</c:v>
                </c:pt>
                <c:pt idx="2">
                  <c:v>0.03 - 0.04</c:v>
                </c:pt>
                <c:pt idx="3">
                  <c:v>0.05 - 0.07</c:v>
                </c:pt>
                <c:pt idx="4">
                  <c:v>More than 0.07</c:v>
                </c:pt>
              </c:strCache>
            </c:strRef>
          </c:cat>
          <c:val>
            <c:numRef>
              <c:f>'1f'!$L$11:$L$15</c:f>
              <c:numCache>
                <c:formatCode>0%</c:formatCode>
                <c:ptCount val="5"/>
                <c:pt idx="0">
                  <c:v>0.43</c:v>
                </c:pt>
                <c:pt idx="1">
                  <c:v>0.15</c:v>
                </c:pt>
                <c:pt idx="2">
                  <c:v>0.11</c:v>
                </c:pt>
                <c:pt idx="3">
                  <c:v>0.15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A9-40D9-917F-AB0800DFC88F}"/>
            </c:ext>
          </c:extLst>
        </c:ser>
        <c:ser>
          <c:idx val="3"/>
          <c:order val="3"/>
          <c:tx>
            <c:strRef>
              <c:f>'1f'!$M$10</c:f>
              <c:strCache>
                <c:ptCount val="1"/>
                <c:pt idx="0">
                  <c:v>2020 survey
N = 33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'1f'!$I$11:$I$15</c:f>
              <c:strCache>
                <c:ptCount val="5"/>
                <c:pt idx="0">
                  <c:v>0.01 or less</c:v>
                </c:pt>
                <c:pt idx="1">
                  <c:v>0.02</c:v>
                </c:pt>
                <c:pt idx="2">
                  <c:v>0.03 - 0.04</c:v>
                </c:pt>
                <c:pt idx="3">
                  <c:v>0.05 - 0.07</c:v>
                </c:pt>
                <c:pt idx="4">
                  <c:v>More than 0.07</c:v>
                </c:pt>
              </c:strCache>
            </c:strRef>
          </c:cat>
          <c:val>
            <c:numRef>
              <c:f>'1f'!$M$11:$M$15</c:f>
              <c:numCache>
                <c:formatCode>0%</c:formatCode>
                <c:ptCount val="5"/>
                <c:pt idx="0">
                  <c:v>0.30303030303030304</c:v>
                </c:pt>
                <c:pt idx="1">
                  <c:v>0.27272727272727271</c:v>
                </c:pt>
                <c:pt idx="2">
                  <c:v>0.12121212121212122</c:v>
                </c:pt>
                <c:pt idx="3">
                  <c:v>0.12121212121212122</c:v>
                </c:pt>
                <c:pt idx="4">
                  <c:v>0.18181818181818182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A9-40D9-917F-AB0800DFC8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Trademark-Related Staffing</a:t>
            </a:r>
            <a:endParaRPr lang="en-GB" sz="1800" b="1" dirty="0"/>
          </a:p>
          <a:p>
            <a:pPr>
              <a:defRPr sz="1800"/>
            </a:pPr>
            <a:r>
              <a:rPr lang="en-US" sz="1800" i="1" dirty="0"/>
              <a:t>Average % of total trademark staff</a:t>
            </a:r>
            <a:endParaRPr lang="en-GB" sz="180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'1g'!$R$4</c:f>
              <c:strCache>
                <c:ptCount val="1"/>
                <c:pt idx="0">
                  <c:v>2017 survey
N = 33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'1g'!$Q$5:$Q$10</c:f>
              <c:strCache>
                <c:ptCount val="6"/>
                <c:pt idx="0">
                  <c:v>Trademark paralegals</c:v>
                </c:pt>
                <c:pt idx="1">
                  <c:v>Trademark attorneys</c:v>
                </c:pt>
                <c:pt idx="2">
                  <c:v>Trademark administrative support staff</c:v>
                </c:pt>
                <c:pt idx="3">
                  <c:v>Trademark docketing staff</c:v>
                </c:pt>
                <c:pt idx="4">
                  <c:v>Brand protection investigators</c:v>
                </c:pt>
                <c:pt idx="5">
                  <c:v>Other employees</c:v>
                </c:pt>
              </c:strCache>
            </c:strRef>
          </c:cat>
          <c:val>
            <c:numRef>
              <c:f>'1g'!$R$5:$R$10</c:f>
              <c:numCache>
                <c:formatCode>0%</c:formatCode>
                <c:ptCount val="6"/>
                <c:pt idx="0">
                  <c:v>0.48</c:v>
                </c:pt>
                <c:pt idx="1">
                  <c:v>0.3</c:v>
                </c:pt>
                <c:pt idx="2">
                  <c:v>7.0000000000000007E-2</c:v>
                </c:pt>
                <c:pt idx="3">
                  <c:v>0.04</c:v>
                </c:pt>
                <c:pt idx="4">
                  <c:v>0.06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EA-4EA0-9295-166BFEABF1AE}"/>
            </c:ext>
          </c:extLst>
        </c:ser>
        <c:ser>
          <c:idx val="1"/>
          <c:order val="1"/>
          <c:tx>
            <c:strRef>
              <c:f>'1g'!$S$4</c:f>
              <c:strCache>
                <c:ptCount val="1"/>
                <c:pt idx="0">
                  <c:v>2018 survey
N = 34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'1g'!$Q$5:$Q$10</c:f>
              <c:strCache>
                <c:ptCount val="6"/>
                <c:pt idx="0">
                  <c:v>Trademark paralegals</c:v>
                </c:pt>
                <c:pt idx="1">
                  <c:v>Trademark attorneys</c:v>
                </c:pt>
                <c:pt idx="2">
                  <c:v>Trademark administrative support staff</c:v>
                </c:pt>
                <c:pt idx="3">
                  <c:v>Trademark docketing staff</c:v>
                </c:pt>
                <c:pt idx="4">
                  <c:v>Brand protection investigators</c:v>
                </c:pt>
                <c:pt idx="5">
                  <c:v>Other employees</c:v>
                </c:pt>
              </c:strCache>
            </c:strRef>
          </c:cat>
          <c:val>
            <c:numRef>
              <c:f>'1g'!$S$5:$S$10</c:f>
              <c:numCache>
                <c:formatCode>0%</c:formatCode>
                <c:ptCount val="6"/>
                <c:pt idx="0">
                  <c:v>0.46684393278100539</c:v>
                </c:pt>
                <c:pt idx="1">
                  <c:v>0.31167612217543816</c:v>
                </c:pt>
                <c:pt idx="2">
                  <c:v>9.9786362748059035E-2</c:v>
                </c:pt>
                <c:pt idx="3">
                  <c:v>5.8645868495389705E-2</c:v>
                </c:pt>
                <c:pt idx="4">
                  <c:v>5.7575757575757572E-2</c:v>
                </c:pt>
                <c:pt idx="5">
                  <c:v>5.4719562243502051E-3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EA-4EA0-9295-166BFEABF1AE}"/>
            </c:ext>
          </c:extLst>
        </c:ser>
        <c:ser>
          <c:idx val="2"/>
          <c:order val="2"/>
          <c:tx>
            <c:strRef>
              <c:f>'1g'!$T$4</c:f>
              <c:strCache>
                <c:ptCount val="1"/>
                <c:pt idx="0">
                  <c:v>2019 survey
N = 45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'1g'!$Q$5:$Q$10</c:f>
              <c:strCache>
                <c:ptCount val="6"/>
                <c:pt idx="0">
                  <c:v>Trademark paralegals</c:v>
                </c:pt>
                <c:pt idx="1">
                  <c:v>Trademark attorneys</c:v>
                </c:pt>
                <c:pt idx="2">
                  <c:v>Trademark administrative support staff</c:v>
                </c:pt>
                <c:pt idx="3">
                  <c:v>Trademark docketing staff</c:v>
                </c:pt>
                <c:pt idx="4">
                  <c:v>Brand protection investigators</c:v>
                </c:pt>
                <c:pt idx="5">
                  <c:v>Other employees</c:v>
                </c:pt>
              </c:strCache>
            </c:strRef>
          </c:cat>
          <c:val>
            <c:numRef>
              <c:f>'1g'!$T$5:$T$10</c:f>
              <c:numCache>
                <c:formatCode>0%</c:formatCode>
                <c:ptCount val="6"/>
                <c:pt idx="0">
                  <c:v>0.45</c:v>
                </c:pt>
                <c:pt idx="1">
                  <c:v>0.36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0.03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EA-4EA0-9295-166BFEABF1AE}"/>
            </c:ext>
          </c:extLst>
        </c:ser>
        <c:ser>
          <c:idx val="3"/>
          <c:order val="3"/>
          <c:tx>
            <c:strRef>
              <c:f>'1g'!$U$4</c:f>
              <c:strCache>
                <c:ptCount val="1"/>
                <c:pt idx="0">
                  <c:v>2020 survey
N = 39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'1g'!$Q$5:$Q$10</c:f>
              <c:strCache>
                <c:ptCount val="6"/>
                <c:pt idx="0">
                  <c:v>Trademark paralegals</c:v>
                </c:pt>
                <c:pt idx="1">
                  <c:v>Trademark attorneys</c:v>
                </c:pt>
                <c:pt idx="2">
                  <c:v>Trademark administrative support staff</c:v>
                </c:pt>
                <c:pt idx="3">
                  <c:v>Trademark docketing staff</c:v>
                </c:pt>
                <c:pt idx="4">
                  <c:v>Brand protection investigators</c:v>
                </c:pt>
                <c:pt idx="5">
                  <c:v>Other employees</c:v>
                </c:pt>
              </c:strCache>
            </c:strRef>
          </c:cat>
          <c:val>
            <c:numRef>
              <c:f>'1g'!$U$5:$U$10</c:f>
              <c:numCache>
                <c:formatCode>0%</c:formatCode>
                <c:ptCount val="6"/>
                <c:pt idx="0">
                  <c:v>0.40862972857354879</c:v>
                </c:pt>
                <c:pt idx="1">
                  <c:v>0.39753174416095766</c:v>
                </c:pt>
                <c:pt idx="2">
                  <c:v>7.7454900488608355E-2</c:v>
                </c:pt>
                <c:pt idx="3">
                  <c:v>4.378399378399378E-2</c:v>
                </c:pt>
                <c:pt idx="4">
                  <c:v>4.3689092846396216E-2</c:v>
                </c:pt>
                <c:pt idx="5">
                  <c:v>2.8910540146495203E-2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EA-4EA0-9295-166BFEABF1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Trademark-Related Staffing by Industry</a:t>
            </a:r>
            <a:endParaRPr lang="en-GB" sz="1800" b="1" dirty="0"/>
          </a:p>
          <a:p>
            <a:pPr>
              <a:defRPr sz="1800"/>
            </a:pPr>
            <a:r>
              <a:rPr lang="en-US" sz="1800" i="1" dirty="0"/>
              <a:t>Average % of total trademark staff</a:t>
            </a:r>
            <a:endParaRPr lang="en-GB" sz="180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'1g'!$Q$14</c:f>
              <c:strCache>
                <c:ptCount val="1"/>
                <c:pt idx="0">
                  <c:v>Computer/Software
N = 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'1g'!$R$13:$W$13</c:f>
              <c:strCache>
                <c:ptCount val="6"/>
                <c:pt idx="0">
                  <c:v>Trademark paralegals</c:v>
                </c:pt>
                <c:pt idx="1">
                  <c:v>Trademark attorneys</c:v>
                </c:pt>
                <c:pt idx="2">
                  <c:v>Trademark administrative support staff</c:v>
                </c:pt>
                <c:pt idx="3">
                  <c:v>Trademark docketing staff</c:v>
                </c:pt>
                <c:pt idx="4">
                  <c:v>Brand protection investigators</c:v>
                </c:pt>
                <c:pt idx="5">
                  <c:v>Other employees</c:v>
                </c:pt>
              </c:strCache>
            </c:strRef>
          </c:cat>
          <c:val>
            <c:numRef>
              <c:f>'1g'!$R$14:$W$14</c:f>
              <c:numCache>
                <c:formatCode>0%</c:formatCode>
                <c:ptCount val="6"/>
                <c:pt idx="0">
                  <c:v>0.34294925580037938</c:v>
                </c:pt>
                <c:pt idx="1">
                  <c:v>0.35314582421323998</c:v>
                </c:pt>
                <c:pt idx="2">
                  <c:v>0.11660779139711724</c:v>
                </c:pt>
                <c:pt idx="3">
                  <c:v>0.125</c:v>
                </c:pt>
                <c:pt idx="4">
                  <c:v>4.8252184769038704E-2</c:v>
                </c:pt>
                <c:pt idx="5">
                  <c:v>1.4044943820224719E-2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ED-44EB-8518-A38FC13DC202}"/>
            </c:ext>
          </c:extLst>
        </c:ser>
        <c:ser>
          <c:idx val="1"/>
          <c:order val="1"/>
          <c:tx>
            <c:strRef>
              <c:f>'1g'!$Q$15</c:f>
              <c:strCache>
                <c:ptCount val="1"/>
                <c:pt idx="0">
                  <c:v>Industrial/Energy
N = 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'1g'!$R$13:$W$13</c:f>
              <c:strCache>
                <c:ptCount val="6"/>
                <c:pt idx="0">
                  <c:v>Trademark paralegals</c:v>
                </c:pt>
                <c:pt idx="1">
                  <c:v>Trademark attorneys</c:v>
                </c:pt>
                <c:pt idx="2">
                  <c:v>Trademark administrative support staff</c:v>
                </c:pt>
                <c:pt idx="3">
                  <c:v>Trademark docketing staff</c:v>
                </c:pt>
                <c:pt idx="4">
                  <c:v>Brand protection investigators</c:v>
                </c:pt>
                <c:pt idx="5">
                  <c:v>Other employees</c:v>
                </c:pt>
              </c:strCache>
            </c:strRef>
          </c:cat>
          <c:val>
            <c:numRef>
              <c:f>'1g'!$R$15:$W$15</c:f>
              <c:numCache>
                <c:formatCode>0%</c:formatCode>
                <c:ptCount val="6"/>
                <c:pt idx="0">
                  <c:v>0.37862554112554114</c:v>
                </c:pt>
                <c:pt idx="1">
                  <c:v>0.47748917748917752</c:v>
                </c:pt>
                <c:pt idx="2">
                  <c:v>8.8528138528138539E-2</c:v>
                </c:pt>
                <c:pt idx="3">
                  <c:v>0</c:v>
                </c:pt>
                <c:pt idx="4">
                  <c:v>1.9642857142857146E-2</c:v>
                </c:pt>
                <c:pt idx="5">
                  <c:v>3.5714285714285712E-2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ED-44EB-8518-A38FC13DC202}"/>
            </c:ext>
          </c:extLst>
        </c:ser>
        <c:ser>
          <c:idx val="2"/>
          <c:order val="2"/>
          <c:tx>
            <c:strRef>
              <c:f>'1g'!$Q$16</c:f>
              <c:strCache>
                <c:ptCount val="1"/>
                <c:pt idx="0">
                  <c:v>Pharma/Bio/Chem
N = 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'1g'!$R$13:$W$13</c:f>
              <c:strCache>
                <c:ptCount val="6"/>
                <c:pt idx="0">
                  <c:v>Trademark paralegals</c:v>
                </c:pt>
                <c:pt idx="1">
                  <c:v>Trademark attorneys</c:v>
                </c:pt>
                <c:pt idx="2">
                  <c:v>Trademark administrative support staff</c:v>
                </c:pt>
                <c:pt idx="3">
                  <c:v>Trademark docketing staff</c:v>
                </c:pt>
                <c:pt idx="4">
                  <c:v>Brand protection investigators</c:v>
                </c:pt>
                <c:pt idx="5">
                  <c:v>Other employees</c:v>
                </c:pt>
              </c:strCache>
            </c:strRef>
          </c:cat>
          <c:val>
            <c:numRef>
              <c:f>'1g'!$R$16:$W$16</c:f>
              <c:numCache>
                <c:formatCode>0%</c:formatCode>
                <c:ptCount val="6"/>
                <c:pt idx="0">
                  <c:v>0.49242424242424249</c:v>
                </c:pt>
                <c:pt idx="1">
                  <c:v>0.2878787878787879</c:v>
                </c:pt>
                <c:pt idx="2">
                  <c:v>7.3593073593073585E-2</c:v>
                </c:pt>
                <c:pt idx="3">
                  <c:v>4.8701298701298704E-2</c:v>
                </c:pt>
                <c:pt idx="4">
                  <c:v>7.1428571428571425E-2</c:v>
                </c:pt>
                <c:pt idx="5">
                  <c:v>2.5974025974025976E-2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ED-44EB-8518-A38FC13DC202}"/>
            </c:ext>
          </c:extLst>
        </c:ser>
        <c:ser>
          <c:idx val="3"/>
          <c:order val="3"/>
          <c:tx>
            <c:strRef>
              <c:f>'1g'!$Q$17</c:f>
              <c:strCache>
                <c:ptCount val="1"/>
                <c:pt idx="0">
                  <c:v>Other
N = 10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'1g'!$R$13:$W$13</c:f>
              <c:strCache>
                <c:ptCount val="6"/>
                <c:pt idx="0">
                  <c:v>Trademark paralegals</c:v>
                </c:pt>
                <c:pt idx="1">
                  <c:v>Trademark attorneys</c:v>
                </c:pt>
                <c:pt idx="2">
                  <c:v>Trademark administrative support staff</c:v>
                </c:pt>
                <c:pt idx="3">
                  <c:v>Trademark docketing staff</c:v>
                </c:pt>
                <c:pt idx="4">
                  <c:v>Brand protection investigators</c:v>
                </c:pt>
                <c:pt idx="5">
                  <c:v>Other employees</c:v>
                </c:pt>
              </c:strCache>
            </c:strRef>
          </c:cat>
          <c:val>
            <c:numRef>
              <c:f>'1g'!$R$17:$W$17</c:f>
              <c:numCache>
                <c:formatCode>0%</c:formatCode>
                <c:ptCount val="6"/>
                <c:pt idx="0">
                  <c:v>0.44452380952380954</c:v>
                </c:pt>
                <c:pt idx="1">
                  <c:v>0.39785714285714285</c:v>
                </c:pt>
                <c:pt idx="2">
                  <c:v>3.3333333333333333E-2</c:v>
                </c:pt>
                <c:pt idx="3">
                  <c:v>3.6666666666666667E-2</c:v>
                </c:pt>
                <c:pt idx="4">
                  <c:v>5.4285714285714291E-2</c:v>
                </c:pt>
                <c:pt idx="5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ED-44EB-8518-A38FC13DC2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Other Staffing</a:t>
            </a:r>
            <a:endParaRPr lang="en-GB" sz="1800" b="1" dirty="0"/>
          </a:p>
          <a:p>
            <a:pPr>
              <a:defRPr sz="1800"/>
            </a:pPr>
            <a:r>
              <a:rPr lang="en-US" sz="1800" i="1" dirty="0"/>
              <a:t>Average % of total other staff</a:t>
            </a:r>
            <a:endParaRPr lang="en-GB" sz="180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'1h'!$L$4</c:f>
              <c:strCache>
                <c:ptCount val="1"/>
                <c:pt idx="0">
                  <c:v>2019 survey
N = 52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'1h'!$M$3:$O$3</c:f>
              <c:strCache>
                <c:ptCount val="3"/>
                <c:pt idx="0">
                  <c:v>Full-time equivalent
employees in the law department</c:v>
                </c:pt>
                <c:pt idx="1">
                  <c:v>Full-time equivalent
employees in the IP team</c:v>
                </c:pt>
                <c:pt idx="2">
                  <c:v>Attorneys in the IP team in roles other than patents or trademarks</c:v>
                </c:pt>
              </c:strCache>
            </c:strRef>
          </c:cat>
          <c:val>
            <c:numRef>
              <c:f>'1h'!$M$4:$O$4</c:f>
              <c:numCache>
                <c:formatCode>0%</c:formatCode>
                <c:ptCount val="3"/>
                <c:pt idx="0">
                  <c:v>0.78827912660852051</c:v>
                </c:pt>
                <c:pt idx="1">
                  <c:v>0.19310545797450437</c:v>
                </c:pt>
                <c:pt idx="2">
                  <c:v>3.1545629581006401E-3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FB-4876-88A7-E9F4B92C6ED5}"/>
            </c:ext>
          </c:extLst>
        </c:ser>
        <c:ser>
          <c:idx val="1"/>
          <c:order val="1"/>
          <c:tx>
            <c:strRef>
              <c:f>'1h'!$L$5</c:f>
              <c:strCache>
                <c:ptCount val="1"/>
                <c:pt idx="0">
                  <c:v>2020 survey
N = 37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'1h'!$M$3:$O$3</c:f>
              <c:strCache>
                <c:ptCount val="3"/>
                <c:pt idx="0">
                  <c:v>Full-time equivalent
employees in the law department</c:v>
                </c:pt>
                <c:pt idx="1">
                  <c:v>Full-time equivalent
employees in the IP team</c:v>
                </c:pt>
                <c:pt idx="2">
                  <c:v>Attorneys in the IP team in roles other than patents or trademarks</c:v>
                </c:pt>
              </c:strCache>
            </c:strRef>
          </c:cat>
          <c:val>
            <c:numRef>
              <c:f>'1h'!$M$5:$O$5</c:f>
              <c:numCache>
                <c:formatCode>0%</c:formatCode>
                <c:ptCount val="3"/>
                <c:pt idx="0">
                  <c:v>0.76159197973576165</c:v>
                </c:pt>
                <c:pt idx="1">
                  <c:v>0.23405676203703948</c:v>
                </c:pt>
                <c:pt idx="2">
                  <c:v>4.3512582271987453E-3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FB-4876-88A7-E9F4B92C6E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baseline="0" dirty="0">
                <a:effectLst/>
              </a:rPr>
              <a:t>Who has primary responsibility for:</a:t>
            </a:r>
          </a:p>
          <a:p>
            <a:pPr>
              <a:defRPr sz="2000" b="1"/>
            </a:pPr>
            <a:r>
              <a:rPr lang="en-US" sz="2000" b="0" i="0" u="none" strike="noStrike" baseline="0" dirty="0">
                <a:effectLst/>
              </a:rPr>
              <a:t>% IP team</a:t>
            </a:r>
            <a:endParaRPr lang="en-GB" sz="20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Summary!$I$132</c:f>
              <c:strCache>
                <c:ptCount val="1"/>
                <c:pt idx="0">
                  <c:v>2019
N = 60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Summary!$H$133:$H$134</c:f>
              <c:strCache>
                <c:ptCount val="2"/>
                <c:pt idx="0">
                  <c:v>Patent-related litigation in District Courts
or other judicial forums, and/or inter partes
and post-grant proceedings at the USPTO </c:v>
                </c:pt>
                <c:pt idx="1">
                  <c:v>Partes post-grant proceedings
at other patent offices </c:v>
                </c:pt>
              </c:strCache>
            </c:strRef>
          </c:cat>
          <c:val>
            <c:numRef>
              <c:f>Summary!$I$133:$I$134</c:f>
              <c:numCache>
                <c:formatCode>0%</c:formatCode>
                <c:ptCount val="2"/>
                <c:pt idx="0">
                  <c:v>0.8</c:v>
                </c:pt>
                <c:pt idx="1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90-4786-9992-0EBFF5464B89}"/>
            </c:ext>
          </c:extLst>
        </c:ser>
        <c:ser>
          <c:idx val="1"/>
          <c:order val="1"/>
          <c:tx>
            <c:strRef>
              <c:f>Summary!$J$132</c:f>
              <c:strCache>
                <c:ptCount val="1"/>
                <c:pt idx="0">
                  <c:v>2020
N = 45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Summary!$H$133:$H$134</c:f>
              <c:strCache>
                <c:ptCount val="2"/>
                <c:pt idx="0">
                  <c:v>Patent-related litigation in District Courts
or other judicial forums, and/or inter partes
and post-grant proceedings at the USPTO </c:v>
                </c:pt>
                <c:pt idx="1">
                  <c:v>Partes post-grant proceedings
at other patent offices </c:v>
                </c:pt>
              </c:strCache>
            </c:strRef>
          </c:cat>
          <c:val>
            <c:numRef>
              <c:f>Summary!$J$133:$J$134</c:f>
              <c:numCache>
                <c:formatCode>0%</c:formatCode>
                <c:ptCount val="2"/>
                <c:pt idx="0">
                  <c:v>0.70454545454545459</c:v>
                </c:pt>
                <c:pt idx="1">
                  <c:v>0.88888888888888884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90-4786-9992-0EBFF5464B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1403312"/>
        <c:axId val="471395112"/>
      </c:barChart>
      <c:catAx>
        <c:axId val="47140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395112"/>
        <c:crosses val="autoZero"/>
        <c:auto val="1"/>
        <c:lblAlgn val="ctr"/>
        <c:lblOffset val="100"/>
        <c:noMultiLvlLbl val="0"/>
      </c:catAx>
      <c:valAx>
        <c:axId val="4713951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7140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Total Legal Spend</a:t>
            </a:r>
            <a:endParaRPr lang="en-GB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4140910187950653"/>
          <c:w val="0.97649572649572647"/>
          <c:h val="0.37709728633058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'2a'!$AF$3</c:f>
              <c:strCache>
                <c:ptCount val="1"/>
                <c:pt idx="0">
                  <c:v>2017 survey
N = 28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'2a'!$AE$4:$AE$7</c:f>
              <c:strCache>
                <c:ptCount val="4"/>
                <c:pt idx="0">
                  <c:v>$25M or less</c:v>
                </c:pt>
                <c:pt idx="1">
                  <c:v>$26M - $50M</c:v>
                </c:pt>
                <c:pt idx="2">
                  <c:v>$51M - $150M</c:v>
                </c:pt>
                <c:pt idx="3">
                  <c:v>More than $150M</c:v>
                </c:pt>
              </c:strCache>
            </c:strRef>
          </c:cat>
          <c:val>
            <c:numRef>
              <c:f>'2a'!$AF$4:$AF$7</c:f>
              <c:numCache>
                <c:formatCode>0%</c:formatCode>
                <c:ptCount val="4"/>
                <c:pt idx="0">
                  <c:v>0.35714285714285715</c:v>
                </c:pt>
                <c:pt idx="1">
                  <c:v>0.21428571428571427</c:v>
                </c:pt>
                <c:pt idx="2">
                  <c:v>0.21428571428571427</c:v>
                </c:pt>
                <c:pt idx="3">
                  <c:v>0.21428571428571427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58-4AF9-8010-CBBE8EB232CC}"/>
            </c:ext>
          </c:extLst>
        </c:ser>
        <c:ser>
          <c:idx val="1"/>
          <c:order val="1"/>
          <c:tx>
            <c:strRef>
              <c:f>'2a'!$AG$3</c:f>
              <c:strCache>
                <c:ptCount val="1"/>
                <c:pt idx="0">
                  <c:v>2018 survey
N = 26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'2a'!$AE$4:$AE$7</c:f>
              <c:strCache>
                <c:ptCount val="4"/>
                <c:pt idx="0">
                  <c:v>$25M or less</c:v>
                </c:pt>
                <c:pt idx="1">
                  <c:v>$26M - $50M</c:v>
                </c:pt>
                <c:pt idx="2">
                  <c:v>$51M - $150M</c:v>
                </c:pt>
                <c:pt idx="3">
                  <c:v>More than $150M</c:v>
                </c:pt>
              </c:strCache>
            </c:strRef>
          </c:cat>
          <c:val>
            <c:numRef>
              <c:f>'2a'!$AG$4:$AG$7</c:f>
              <c:numCache>
                <c:formatCode>0%</c:formatCode>
                <c:ptCount val="4"/>
                <c:pt idx="0">
                  <c:v>0.27</c:v>
                </c:pt>
                <c:pt idx="1">
                  <c:v>0.19</c:v>
                </c:pt>
                <c:pt idx="2">
                  <c:v>0.31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58-4AF9-8010-CBBE8EB232CC}"/>
            </c:ext>
          </c:extLst>
        </c:ser>
        <c:ser>
          <c:idx val="2"/>
          <c:order val="2"/>
          <c:tx>
            <c:strRef>
              <c:f>'2a'!$AH$3</c:f>
              <c:strCache>
                <c:ptCount val="1"/>
                <c:pt idx="0">
                  <c:v>2019 survey
N = 31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'2a'!$AE$4:$AE$7</c:f>
              <c:strCache>
                <c:ptCount val="4"/>
                <c:pt idx="0">
                  <c:v>$25M or less</c:v>
                </c:pt>
                <c:pt idx="1">
                  <c:v>$26M - $50M</c:v>
                </c:pt>
                <c:pt idx="2">
                  <c:v>$51M - $150M</c:v>
                </c:pt>
                <c:pt idx="3">
                  <c:v>More than $150M</c:v>
                </c:pt>
              </c:strCache>
            </c:strRef>
          </c:cat>
          <c:val>
            <c:numRef>
              <c:f>'2a'!$AH$4:$AH$7</c:f>
              <c:numCache>
                <c:formatCode>0%</c:formatCode>
                <c:ptCount val="4"/>
                <c:pt idx="0">
                  <c:v>0.42</c:v>
                </c:pt>
                <c:pt idx="1">
                  <c:v>0.19</c:v>
                </c:pt>
                <c:pt idx="2">
                  <c:v>0.26</c:v>
                </c:pt>
                <c:pt idx="3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58-4AF9-8010-CBBE8EB232CC}"/>
            </c:ext>
          </c:extLst>
        </c:ser>
        <c:ser>
          <c:idx val="3"/>
          <c:order val="3"/>
          <c:tx>
            <c:strRef>
              <c:f>'2a'!$AI$3</c:f>
              <c:strCache>
                <c:ptCount val="1"/>
                <c:pt idx="0">
                  <c:v>2020 survey
N = 20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'2a'!$AE$4:$AE$7</c:f>
              <c:strCache>
                <c:ptCount val="4"/>
                <c:pt idx="0">
                  <c:v>$25M or less</c:v>
                </c:pt>
                <c:pt idx="1">
                  <c:v>$26M - $50M</c:v>
                </c:pt>
                <c:pt idx="2">
                  <c:v>$51M - $150M</c:v>
                </c:pt>
                <c:pt idx="3">
                  <c:v>More than $150M</c:v>
                </c:pt>
              </c:strCache>
            </c:strRef>
          </c:cat>
          <c:val>
            <c:numRef>
              <c:f>'2a'!$AI$4:$AI$7</c:f>
              <c:numCache>
                <c:formatCode>0%</c:formatCode>
                <c:ptCount val="4"/>
                <c:pt idx="0">
                  <c:v>0.35</c:v>
                </c:pt>
                <c:pt idx="1">
                  <c:v>0.1</c:v>
                </c:pt>
                <c:pt idx="2">
                  <c:v>0.35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58-4AF9-8010-CBBE8EB232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Legal Spend as a Percentage of Revenue</a:t>
            </a:r>
            <a:endParaRPr lang="en-GB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653554620327631"/>
          <c:w val="0.97649572649572647"/>
          <c:h val="0.35315092617733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'2a'!$AF$10</c:f>
              <c:strCache>
                <c:ptCount val="1"/>
                <c:pt idx="0">
                  <c:v>2017 survey
N = 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'2a'!$AE$11:$AE$16</c:f>
              <c:strCache>
                <c:ptCount val="6"/>
                <c:pt idx="0">
                  <c:v>0.25% or less</c:v>
                </c:pt>
                <c:pt idx="1">
                  <c:v>0.26% - 0.50%</c:v>
                </c:pt>
                <c:pt idx="2">
                  <c:v>0.51% - 0.75%</c:v>
                </c:pt>
                <c:pt idx="3">
                  <c:v>0.76% - 1.00%</c:v>
                </c:pt>
                <c:pt idx="4">
                  <c:v>1.01% - 1.25%</c:v>
                </c:pt>
                <c:pt idx="5">
                  <c:v>More than 1.25%</c:v>
                </c:pt>
              </c:strCache>
            </c:strRef>
          </c:cat>
          <c:val>
            <c:numRef>
              <c:f>'2a'!$AF$11:$AF$16</c:f>
              <c:numCache>
                <c:formatCode>0%</c:formatCode>
                <c:ptCount val="6"/>
                <c:pt idx="0">
                  <c:v>0.15384615384615385</c:v>
                </c:pt>
                <c:pt idx="1">
                  <c:v>0.30769230769230771</c:v>
                </c:pt>
                <c:pt idx="2">
                  <c:v>0.19230769230769232</c:v>
                </c:pt>
                <c:pt idx="3">
                  <c:v>0.11538461538461539</c:v>
                </c:pt>
                <c:pt idx="4">
                  <c:v>0.15384615384615385</c:v>
                </c:pt>
                <c:pt idx="5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08-40EF-A034-7F2DD7DE1317}"/>
            </c:ext>
          </c:extLst>
        </c:ser>
        <c:ser>
          <c:idx val="1"/>
          <c:order val="1"/>
          <c:tx>
            <c:strRef>
              <c:f>'2a'!$AG$10</c:f>
              <c:strCache>
                <c:ptCount val="1"/>
                <c:pt idx="0">
                  <c:v>2018 survey
N = 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'2a'!$AE$11:$AE$16</c:f>
              <c:strCache>
                <c:ptCount val="6"/>
                <c:pt idx="0">
                  <c:v>0.25% or less</c:v>
                </c:pt>
                <c:pt idx="1">
                  <c:v>0.26% - 0.50%</c:v>
                </c:pt>
                <c:pt idx="2">
                  <c:v>0.51% - 0.75%</c:v>
                </c:pt>
                <c:pt idx="3">
                  <c:v>0.76% - 1.00%</c:v>
                </c:pt>
                <c:pt idx="4">
                  <c:v>1.01% - 1.25%</c:v>
                </c:pt>
                <c:pt idx="5">
                  <c:v>More than 1.25%</c:v>
                </c:pt>
              </c:strCache>
            </c:strRef>
          </c:cat>
          <c:val>
            <c:numRef>
              <c:f>'2a'!$AG$11:$AG$16</c:f>
              <c:numCache>
                <c:formatCode>0%</c:formatCode>
                <c:ptCount val="6"/>
                <c:pt idx="0">
                  <c:v>0.12</c:v>
                </c:pt>
                <c:pt idx="1">
                  <c:v>0.44</c:v>
                </c:pt>
                <c:pt idx="2">
                  <c:v>0.24</c:v>
                </c:pt>
                <c:pt idx="3">
                  <c:v>0.04</c:v>
                </c:pt>
                <c:pt idx="4">
                  <c:v>0.08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08-40EF-A034-7F2DD7DE1317}"/>
            </c:ext>
          </c:extLst>
        </c:ser>
        <c:ser>
          <c:idx val="2"/>
          <c:order val="2"/>
          <c:tx>
            <c:strRef>
              <c:f>'2a'!$AH$10</c:f>
              <c:strCache>
                <c:ptCount val="1"/>
                <c:pt idx="0">
                  <c:v>2019 survey
N = 29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'2a'!$AE$11:$AE$16</c:f>
              <c:strCache>
                <c:ptCount val="6"/>
                <c:pt idx="0">
                  <c:v>0.25% or less</c:v>
                </c:pt>
                <c:pt idx="1">
                  <c:v>0.26% - 0.50%</c:v>
                </c:pt>
                <c:pt idx="2">
                  <c:v>0.51% - 0.75%</c:v>
                </c:pt>
                <c:pt idx="3">
                  <c:v>0.76% - 1.00%</c:v>
                </c:pt>
                <c:pt idx="4">
                  <c:v>1.01% - 1.25%</c:v>
                </c:pt>
                <c:pt idx="5">
                  <c:v>More than 1.25%</c:v>
                </c:pt>
              </c:strCache>
            </c:strRef>
          </c:cat>
          <c:val>
            <c:numRef>
              <c:f>'2a'!$AH$11:$AH$16</c:f>
              <c:numCache>
                <c:formatCode>0%</c:formatCode>
                <c:ptCount val="6"/>
                <c:pt idx="0">
                  <c:v>0.17</c:v>
                </c:pt>
                <c:pt idx="1">
                  <c:v>0.38</c:v>
                </c:pt>
                <c:pt idx="2">
                  <c:v>0.24</c:v>
                </c:pt>
                <c:pt idx="3">
                  <c:v>0.14000000000000001</c:v>
                </c:pt>
                <c:pt idx="4">
                  <c:v>0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08-40EF-A034-7F2DD7DE1317}"/>
            </c:ext>
          </c:extLst>
        </c:ser>
        <c:ser>
          <c:idx val="3"/>
          <c:order val="3"/>
          <c:tx>
            <c:strRef>
              <c:f>'2a'!$AI$10</c:f>
              <c:strCache>
                <c:ptCount val="1"/>
                <c:pt idx="0">
                  <c:v>2020 survey
N = 17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'2a'!$AE$11:$AE$16</c:f>
              <c:strCache>
                <c:ptCount val="6"/>
                <c:pt idx="0">
                  <c:v>0.25% or less</c:v>
                </c:pt>
                <c:pt idx="1">
                  <c:v>0.26% - 0.50%</c:v>
                </c:pt>
                <c:pt idx="2">
                  <c:v>0.51% - 0.75%</c:v>
                </c:pt>
                <c:pt idx="3">
                  <c:v>0.76% - 1.00%</c:v>
                </c:pt>
                <c:pt idx="4">
                  <c:v>1.01% - 1.25%</c:v>
                </c:pt>
                <c:pt idx="5">
                  <c:v>More than 1.25%</c:v>
                </c:pt>
              </c:strCache>
            </c:strRef>
          </c:cat>
          <c:val>
            <c:numRef>
              <c:f>'2a'!$AI$11:$AI$16</c:f>
              <c:numCache>
                <c:formatCode>0%</c:formatCode>
                <c:ptCount val="6"/>
                <c:pt idx="0">
                  <c:v>0.11764705882352941</c:v>
                </c:pt>
                <c:pt idx="1">
                  <c:v>0.41176470588235292</c:v>
                </c:pt>
                <c:pt idx="2">
                  <c:v>0.35294117647058826</c:v>
                </c:pt>
                <c:pt idx="3">
                  <c:v>0.11764705882352941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08-40EF-A034-7F2DD7DE13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Internal IP Spend as a Percentage of Total Legal Spend</a:t>
            </a:r>
            <a:endParaRPr lang="en-GB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773286421093915"/>
          <c:w val="0.97649572649572647"/>
          <c:h val="0.34117774610070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'2a'!$AF$19</c:f>
              <c:strCache>
                <c:ptCount val="1"/>
                <c:pt idx="0">
                  <c:v>2017 survey
N = 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'2a'!$AE$20:$AE$22</c:f>
              <c:strCache>
                <c:ptCount val="3"/>
                <c:pt idx="0">
                  <c:v>5.0% or less</c:v>
                </c:pt>
                <c:pt idx="1">
                  <c:v>5.1% - 10.0%</c:v>
                </c:pt>
                <c:pt idx="2">
                  <c:v>More than 10%</c:v>
                </c:pt>
              </c:strCache>
            </c:strRef>
          </c:cat>
          <c:val>
            <c:numRef>
              <c:f>'2a'!$AF$20:$AF$22</c:f>
              <c:numCache>
                <c:formatCode>0%</c:formatCode>
                <c:ptCount val="3"/>
                <c:pt idx="0">
                  <c:v>0.23076923076923078</c:v>
                </c:pt>
                <c:pt idx="1">
                  <c:v>0.42307692307692307</c:v>
                </c:pt>
                <c:pt idx="2">
                  <c:v>0.34615384615384615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0-4024-B4CB-6244C74AD142}"/>
            </c:ext>
          </c:extLst>
        </c:ser>
        <c:ser>
          <c:idx val="1"/>
          <c:order val="1"/>
          <c:tx>
            <c:strRef>
              <c:f>'2a'!$AG$19</c:f>
              <c:strCache>
                <c:ptCount val="1"/>
                <c:pt idx="0">
                  <c:v>2018 survey
N = 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'2a'!$AE$20:$AE$22</c:f>
              <c:strCache>
                <c:ptCount val="3"/>
                <c:pt idx="0">
                  <c:v>5.0% or less</c:v>
                </c:pt>
                <c:pt idx="1">
                  <c:v>5.1% - 10.0%</c:v>
                </c:pt>
                <c:pt idx="2">
                  <c:v>More than 10%</c:v>
                </c:pt>
              </c:strCache>
            </c:strRef>
          </c:cat>
          <c:val>
            <c:numRef>
              <c:f>'2a'!$AG$20:$AG$22</c:f>
              <c:numCache>
                <c:formatCode>0%</c:formatCode>
                <c:ptCount val="3"/>
                <c:pt idx="0">
                  <c:v>0.22727272727272727</c:v>
                </c:pt>
                <c:pt idx="1">
                  <c:v>0.40909090909090912</c:v>
                </c:pt>
                <c:pt idx="2">
                  <c:v>0.36363636363636365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A0-4024-B4CB-6244C74AD142}"/>
            </c:ext>
          </c:extLst>
        </c:ser>
        <c:ser>
          <c:idx val="2"/>
          <c:order val="2"/>
          <c:tx>
            <c:strRef>
              <c:f>'2a'!$AH$19</c:f>
              <c:strCache>
                <c:ptCount val="1"/>
                <c:pt idx="0">
                  <c:v>2019 survey
N = 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'2a'!$AE$20:$AE$22</c:f>
              <c:strCache>
                <c:ptCount val="3"/>
                <c:pt idx="0">
                  <c:v>5.0% or less</c:v>
                </c:pt>
                <c:pt idx="1">
                  <c:v>5.1% - 10.0%</c:v>
                </c:pt>
                <c:pt idx="2">
                  <c:v>More than 10%</c:v>
                </c:pt>
              </c:strCache>
            </c:strRef>
          </c:cat>
          <c:val>
            <c:numRef>
              <c:f>'2a'!$AH$20:$AH$22</c:f>
              <c:numCache>
                <c:formatCode>0%</c:formatCode>
                <c:ptCount val="3"/>
                <c:pt idx="0">
                  <c:v>0.27</c:v>
                </c:pt>
                <c:pt idx="1">
                  <c:v>0.42</c:v>
                </c:pt>
                <c:pt idx="2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A0-4024-B4CB-6244C74AD142}"/>
            </c:ext>
          </c:extLst>
        </c:ser>
        <c:ser>
          <c:idx val="3"/>
          <c:order val="3"/>
          <c:tx>
            <c:strRef>
              <c:f>'2a'!$AI$19</c:f>
              <c:strCache>
                <c:ptCount val="1"/>
                <c:pt idx="0">
                  <c:v>2020 survey
N = 16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'2a'!$AE$20:$AE$22</c:f>
              <c:strCache>
                <c:ptCount val="3"/>
                <c:pt idx="0">
                  <c:v>5.0% or less</c:v>
                </c:pt>
                <c:pt idx="1">
                  <c:v>5.1% - 10.0%</c:v>
                </c:pt>
                <c:pt idx="2">
                  <c:v>More than 10%</c:v>
                </c:pt>
              </c:strCache>
            </c:strRef>
          </c:cat>
          <c:val>
            <c:numRef>
              <c:f>'2a'!$AI$20:$AI$22</c:f>
              <c:numCache>
                <c:formatCode>0%</c:formatCode>
                <c:ptCount val="3"/>
                <c:pt idx="0">
                  <c:v>0.25</c:v>
                </c:pt>
                <c:pt idx="1">
                  <c:v>0.4375</c:v>
                </c:pt>
                <c:pt idx="2">
                  <c:v>0.3125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A0-4024-B4CB-6244C74AD1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Total IP Team Spend</a:t>
            </a:r>
            <a:endParaRPr lang="en-GB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1027883368027271"/>
          <c:w val="0.97649572649572647"/>
          <c:h val="0.40822755452982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'2a'!$AF$25</c:f>
              <c:strCache>
                <c:ptCount val="1"/>
                <c:pt idx="0">
                  <c:v>2017 survey
N = 39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'2a'!$AE$26:$AE$31</c:f>
              <c:strCache>
                <c:ptCount val="6"/>
                <c:pt idx="0">
                  <c:v>$10M or less</c:v>
                </c:pt>
                <c:pt idx="1">
                  <c:v>$11M - $20M</c:v>
                </c:pt>
                <c:pt idx="2">
                  <c:v>$21M - $30M</c:v>
                </c:pt>
                <c:pt idx="3">
                  <c:v>$31M - $40M</c:v>
                </c:pt>
                <c:pt idx="4">
                  <c:v>$41M - $50M</c:v>
                </c:pt>
                <c:pt idx="5">
                  <c:v>More than $50M</c:v>
                </c:pt>
              </c:strCache>
            </c:strRef>
          </c:cat>
          <c:val>
            <c:numRef>
              <c:f>'2a'!$AF$26:$AF$31</c:f>
              <c:numCache>
                <c:formatCode>0%</c:formatCode>
                <c:ptCount val="6"/>
                <c:pt idx="0">
                  <c:v>0.46153846153846156</c:v>
                </c:pt>
                <c:pt idx="1">
                  <c:v>0.12820512820512819</c:v>
                </c:pt>
                <c:pt idx="2">
                  <c:v>0.10256410256410256</c:v>
                </c:pt>
                <c:pt idx="3">
                  <c:v>5.128205128205128E-2</c:v>
                </c:pt>
                <c:pt idx="4">
                  <c:v>7.6923076923076927E-2</c:v>
                </c:pt>
                <c:pt idx="5">
                  <c:v>0.17948717948717949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3D-4DB8-B831-32BAA666D296}"/>
            </c:ext>
          </c:extLst>
        </c:ser>
        <c:ser>
          <c:idx val="1"/>
          <c:order val="1"/>
          <c:tx>
            <c:strRef>
              <c:f>'2a'!$AG$25</c:f>
              <c:strCache>
                <c:ptCount val="1"/>
                <c:pt idx="0">
                  <c:v>2018 survey
N = 33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'2a'!$AE$26:$AE$31</c:f>
              <c:strCache>
                <c:ptCount val="6"/>
                <c:pt idx="0">
                  <c:v>$10M or less</c:v>
                </c:pt>
                <c:pt idx="1">
                  <c:v>$11M - $20M</c:v>
                </c:pt>
                <c:pt idx="2">
                  <c:v>$21M - $30M</c:v>
                </c:pt>
                <c:pt idx="3">
                  <c:v>$31M - $40M</c:v>
                </c:pt>
                <c:pt idx="4">
                  <c:v>$41M - $50M</c:v>
                </c:pt>
                <c:pt idx="5">
                  <c:v>More than $50M</c:v>
                </c:pt>
              </c:strCache>
            </c:strRef>
          </c:cat>
          <c:val>
            <c:numRef>
              <c:f>'2a'!$AG$26:$AG$31</c:f>
              <c:numCache>
                <c:formatCode>0%</c:formatCode>
                <c:ptCount val="6"/>
                <c:pt idx="0">
                  <c:v>0.45454545454545453</c:v>
                </c:pt>
                <c:pt idx="1">
                  <c:v>9.0909090909090912E-2</c:v>
                </c:pt>
                <c:pt idx="2">
                  <c:v>6.0606060606060608E-2</c:v>
                </c:pt>
                <c:pt idx="3">
                  <c:v>6.0606060606060608E-2</c:v>
                </c:pt>
                <c:pt idx="4">
                  <c:v>9.0909090909090912E-2</c:v>
                </c:pt>
                <c:pt idx="5">
                  <c:v>0.24242424242424243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3D-4DB8-B831-32BAA666D296}"/>
            </c:ext>
          </c:extLst>
        </c:ser>
        <c:ser>
          <c:idx val="2"/>
          <c:order val="2"/>
          <c:tx>
            <c:strRef>
              <c:f>'2a'!$AH$25</c:f>
              <c:strCache>
                <c:ptCount val="1"/>
                <c:pt idx="0">
                  <c:v>2019 survey
N = 39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'2a'!$AE$26:$AE$31</c:f>
              <c:strCache>
                <c:ptCount val="6"/>
                <c:pt idx="0">
                  <c:v>$10M or less</c:v>
                </c:pt>
                <c:pt idx="1">
                  <c:v>$11M - $20M</c:v>
                </c:pt>
                <c:pt idx="2">
                  <c:v>$21M - $30M</c:v>
                </c:pt>
                <c:pt idx="3">
                  <c:v>$31M - $40M</c:v>
                </c:pt>
                <c:pt idx="4">
                  <c:v>$41M - $50M</c:v>
                </c:pt>
                <c:pt idx="5">
                  <c:v>More than $50M</c:v>
                </c:pt>
              </c:strCache>
            </c:strRef>
          </c:cat>
          <c:val>
            <c:numRef>
              <c:f>'2a'!$AH$26:$AH$31</c:f>
              <c:numCache>
                <c:formatCode>0%</c:formatCode>
                <c:ptCount val="6"/>
                <c:pt idx="0">
                  <c:v>0.53846153846153844</c:v>
                </c:pt>
                <c:pt idx="1">
                  <c:v>7.6923076923076927E-2</c:v>
                </c:pt>
                <c:pt idx="2">
                  <c:v>0.10256410256410256</c:v>
                </c:pt>
                <c:pt idx="3">
                  <c:v>7.6923076923076927E-2</c:v>
                </c:pt>
                <c:pt idx="4">
                  <c:v>2.564102564102564E-2</c:v>
                </c:pt>
                <c:pt idx="5">
                  <c:v>0.17948717948717949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3D-4DB8-B831-32BAA666D296}"/>
            </c:ext>
          </c:extLst>
        </c:ser>
        <c:ser>
          <c:idx val="3"/>
          <c:order val="3"/>
          <c:tx>
            <c:strRef>
              <c:f>'2a'!$AI$25</c:f>
              <c:strCache>
                <c:ptCount val="1"/>
                <c:pt idx="0">
                  <c:v>2020 survey
N = 31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'2a'!$AE$26:$AE$31</c:f>
              <c:strCache>
                <c:ptCount val="6"/>
                <c:pt idx="0">
                  <c:v>$10M or less</c:v>
                </c:pt>
                <c:pt idx="1">
                  <c:v>$11M - $20M</c:v>
                </c:pt>
                <c:pt idx="2">
                  <c:v>$21M - $30M</c:v>
                </c:pt>
                <c:pt idx="3">
                  <c:v>$31M - $40M</c:v>
                </c:pt>
                <c:pt idx="4">
                  <c:v>$41M - $50M</c:v>
                </c:pt>
                <c:pt idx="5">
                  <c:v>More than $50M</c:v>
                </c:pt>
              </c:strCache>
            </c:strRef>
          </c:cat>
          <c:val>
            <c:numRef>
              <c:f>'2a'!$AI$26:$AI$31</c:f>
              <c:numCache>
                <c:formatCode>0%</c:formatCode>
                <c:ptCount val="6"/>
                <c:pt idx="0">
                  <c:v>0.32258064516129031</c:v>
                </c:pt>
                <c:pt idx="1">
                  <c:v>0.32258064516129031</c:v>
                </c:pt>
                <c:pt idx="2">
                  <c:v>3.2258064516129031E-2</c:v>
                </c:pt>
                <c:pt idx="3">
                  <c:v>6.4516129032258063E-2</c:v>
                </c:pt>
                <c:pt idx="4">
                  <c:v>6.4516129032258063E-2</c:v>
                </c:pt>
                <c:pt idx="5">
                  <c:v>0.19354838709677419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3D-4DB8-B831-32BAA666D2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IP Spend as a Percentage of Revenue</a:t>
            </a:r>
            <a:endParaRPr lang="en-GB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4380373789483216"/>
          <c:w val="0.97649572649572647"/>
          <c:h val="0.37470265031526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'2a'!$AF$34</c:f>
              <c:strCache>
                <c:ptCount val="1"/>
                <c:pt idx="0">
                  <c:v>2017 survey
N = 38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'2a'!$AE$35:$AE$40</c:f>
              <c:strCache>
                <c:ptCount val="6"/>
                <c:pt idx="0">
                  <c:v>0.10% or less</c:v>
                </c:pt>
                <c:pt idx="1">
                  <c:v>0.11% - 0.20%</c:v>
                </c:pt>
                <c:pt idx="2">
                  <c:v>0.21% - 0.30%</c:v>
                </c:pt>
                <c:pt idx="3">
                  <c:v>0.31% - 0.40%</c:v>
                </c:pt>
                <c:pt idx="4">
                  <c:v>0.41% - 0.50%</c:v>
                </c:pt>
                <c:pt idx="5">
                  <c:v>More than 0.50%</c:v>
                </c:pt>
              </c:strCache>
            </c:strRef>
          </c:cat>
          <c:val>
            <c:numRef>
              <c:f>'2a'!$AF$35:$AF$40</c:f>
              <c:numCache>
                <c:formatCode>0%</c:formatCode>
                <c:ptCount val="6"/>
                <c:pt idx="0">
                  <c:v>0.31578947368421051</c:v>
                </c:pt>
                <c:pt idx="1">
                  <c:v>0.31578947368421051</c:v>
                </c:pt>
                <c:pt idx="2">
                  <c:v>5.2631578947368418E-2</c:v>
                </c:pt>
                <c:pt idx="3">
                  <c:v>7.8947368421052627E-2</c:v>
                </c:pt>
                <c:pt idx="4">
                  <c:v>5.2631578947368418E-2</c:v>
                </c:pt>
                <c:pt idx="5">
                  <c:v>0.18421052631578946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2F-4DBF-A100-CF65E21399CB}"/>
            </c:ext>
          </c:extLst>
        </c:ser>
        <c:ser>
          <c:idx val="1"/>
          <c:order val="1"/>
          <c:tx>
            <c:strRef>
              <c:f>'2a'!$AG$34</c:f>
              <c:strCache>
                <c:ptCount val="1"/>
                <c:pt idx="0">
                  <c:v>2018 survey
N = 32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'2a'!$AE$35:$AE$40</c:f>
              <c:strCache>
                <c:ptCount val="6"/>
                <c:pt idx="0">
                  <c:v>0.10% or less</c:v>
                </c:pt>
                <c:pt idx="1">
                  <c:v>0.11% - 0.20%</c:v>
                </c:pt>
                <c:pt idx="2">
                  <c:v>0.21% - 0.30%</c:v>
                </c:pt>
                <c:pt idx="3">
                  <c:v>0.31% - 0.40%</c:v>
                </c:pt>
                <c:pt idx="4">
                  <c:v>0.41% - 0.50%</c:v>
                </c:pt>
                <c:pt idx="5">
                  <c:v>More than 0.50%</c:v>
                </c:pt>
              </c:strCache>
            </c:strRef>
          </c:cat>
          <c:val>
            <c:numRef>
              <c:f>'2a'!$AG$35:$AG$40</c:f>
              <c:numCache>
                <c:formatCode>0%</c:formatCode>
                <c:ptCount val="6"/>
                <c:pt idx="0">
                  <c:v>0.34375</c:v>
                </c:pt>
                <c:pt idx="1">
                  <c:v>0.28125</c:v>
                </c:pt>
                <c:pt idx="2">
                  <c:v>9.375E-2</c:v>
                </c:pt>
                <c:pt idx="3">
                  <c:v>9.375E-2</c:v>
                </c:pt>
                <c:pt idx="4">
                  <c:v>0.125</c:v>
                </c:pt>
                <c:pt idx="5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2F-4DBF-A100-CF65E21399CB}"/>
            </c:ext>
          </c:extLst>
        </c:ser>
        <c:ser>
          <c:idx val="2"/>
          <c:order val="2"/>
          <c:tx>
            <c:strRef>
              <c:f>'2a'!$AH$34</c:f>
              <c:strCache>
                <c:ptCount val="1"/>
                <c:pt idx="0">
                  <c:v>2019 survey
N = 39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'2a'!$AE$35:$AE$40</c:f>
              <c:strCache>
                <c:ptCount val="6"/>
                <c:pt idx="0">
                  <c:v>0.10% or less</c:v>
                </c:pt>
                <c:pt idx="1">
                  <c:v>0.11% - 0.20%</c:v>
                </c:pt>
                <c:pt idx="2">
                  <c:v>0.21% - 0.30%</c:v>
                </c:pt>
                <c:pt idx="3">
                  <c:v>0.31% - 0.40%</c:v>
                </c:pt>
                <c:pt idx="4">
                  <c:v>0.41% - 0.50%</c:v>
                </c:pt>
                <c:pt idx="5">
                  <c:v>More than 0.50%</c:v>
                </c:pt>
              </c:strCache>
            </c:strRef>
          </c:cat>
          <c:val>
            <c:numRef>
              <c:f>'2a'!$AH$35:$AH$40</c:f>
              <c:numCache>
                <c:formatCode>0%</c:formatCode>
                <c:ptCount val="6"/>
                <c:pt idx="0">
                  <c:v>0.38461538461538464</c:v>
                </c:pt>
                <c:pt idx="1">
                  <c:v>0.33333333333333331</c:v>
                </c:pt>
                <c:pt idx="2">
                  <c:v>0.10256410256410256</c:v>
                </c:pt>
                <c:pt idx="3">
                  <c:v>0.10256410256410256</c:v>
                </c:pt>
                <c:pt idx="4">
                  <c:v>2.564102564102564E-2</c:v>
                </c:pt>
                <c:pt idx="5">
                  <c:v>5.128205128205128E-2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2F-4DBF-A100-CF65E21399CB}"/>
            </c:ext>
          </c:extLst>
        </c:ser>
        <c:ser>
          <c:idx val="3"/>
          <c:order val="3"/>
          <c:tx>
            <c:strRef>
              <c:f>'2a'!$AI$34</c:f>
              <c:strCache>
                <c:ptCount val="1"/>
                <c:pt idx="0">
                  <c:v>2020 survey
N = 27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'2a'!$AE$35:$AE$40</c:f>
              <c:strCache>
                <c:ptCount val="6"/>
                <c:pt idx="0">
                  <c:v>0.10% or less</c:v>
                </c:pt>
                <c:pt idx="1">
                  <c:v>0.11% - 0.20%</c:v>
                </c:pt>
                <c:pt idx="2">
                  <c:v>0.21% - 0.30%</c:v>
                </c:pt>
                <c:pt idx="3">
                  <c:v>0.31% - 0.40%</c:v>
                </c:pt>
                <c:pt idx="4">
                  <c:v>0.41% - 0.50%</c:v>
                </c:pt>
                <c:pt idx="5">
                  <c:v>More than 0.50%</c:v>
                </c:pt>
              </c:strCache>
            </c:strRef>
          </c:cat>
          <c:val>
            <c:numRef>
              <c:f>'2a'!$AI$35:$AI$40</c:f>
              <c:numCache>
                <c:formatCode>0%</c:formatCode>
                <c:ptCount val="6"/>
                <c:pt idx="0">
                  <c:v>0.44444444444444442</c:v>
                </c:pt>
                <c:pt idx="1">
                  <c:v>0.22222222222222221</c:v>
                </c:pt>
                <c:pt idx="2">
                  <c:v>0.1111111111111111</c:v>
                </c:pt>
                <c:pt idx="3">
                  <c:v>0.1111111111111111</c:v>
                </c:pt>
                <c:pt idx="4">
                  <c:v>3.7037037037037035E-2</c:v>
                </c:pt>
                <c:pt idx="5">
                  <c:v>7.407407407407407E-2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2F-4DBF-A100-CF65E21399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1"/>
              <a:t>Total Sales and 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1027883368027271"/>
          <c:w val="0.97649572649572647"/>
          <c:h val="0.40822755452982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'Raw Data (2)'!$K$1</c:f>
              <c:strCache>
                <c:ptCount val="1"/>
                <c:pt idx="0">
                  <c:v>2018 survey
N = 40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'Raw Data (2)'!$J$2:$J$7</c:f>
              <c:strCache>
                <c:ptCount val="6"/>
                <c:pt idx="0">
                  <c:v>Less than $6B</c:v>
                </c:pt>
                <c:pt idx="1">
                  <c:v>$6B - $10B</c:v>
                </c:pt>
                <c:pt idx="2">
                  <c:v>$11B - $15B</c:v>
                </c:pt>
                <c:pt idx="3">
                  <c:v>$16B - $20B</c:v>
                </c:pt>
                <c:pt idx="4">
                  <c:v>$21B - $25B</c:v>
                </c:pt>
                <c:pt idx="5">
                  <c:v>More than $25B</c:v>
                </c:pt>
              </c:strCache>
            </c:strRef>
          </c:cat>
          <c:val>
            <c:numRef>
              <c:f>'Raw Data (2)'!$K$2:$K$7</c:f>
              <c:numCache>
                <c:formatCode>0%</c:formatCode>
                <c:ptCount val="6"/>
                <c:pt idx="0">
                  <c:v>0.3</c:v>
                </c:pt>
                <c:pt idx="1">
                  <c:v>0.17499999999999999</c:v>
                </c:pt>
                <c:pt idx="2">
                  <c:v>0.125</c:v>
                </c:pt>
                <c:pt idx="3">
                  <c:v>0.05</c:v>
                </c:pt>
                <c:pt idx="4">
                  <c:v>2.5000000000000001E-2</c:v>
                </c:pt>
                <c:pt idx="5">
                  <c:v>0.32500000000000001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A4-4C91-B9BD-59BAE5228754}"/>
            </c:ext>
          </c:extLst>
        </c:ser>
        <c:ser>
          <c:idx val="1"/>
          <c:order val="1"/>
          <c:tx>
            <c:strRef>
              <c:f>'Raw Data (2)'!$L$1</c:f>
              <c:strCache>
                <c:ptCount val="1"/>
                <c:pt idx="0">
                  <c:v>2019 survey
N = 55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'Raw Data (2)'!$J$2:$J$7</c:f>
              <c:strCache>
                <c:ptCount val="6"/>
                <c:pt idx="0">
                  <c:v>Less than $6B</c:v>
                </c:pt>
                <c:pt idx="1">
                  <c:v>$6B - $10B</c:v>
                </c:pt>
                <c:pt idx="2">
                  <c:v>$11B - $15B</c:v>
                </c:pt>
                <c:pt idx="3">
                  <c:v>$16B - $20B</c:v>
                </c:pt>
                <c:pt idx="4">
                  <c:v>$21B - $25B</c:v>
                </c:pt>
                <c:pt idx="5">
                  <c:v>More than $25B</c:v>
                </c:pt>
              </c:strCache>
            </c:strRef>
          </c:cat>
          <c:val>
            <c:numRef>
              <c:f>'Raw Data (2)'!$L$2:$L$7</c:f>
              <c:numCache>
                <c:formatCode>0%</c:formatCode>
                <c:ptCount val="6"/>
                <c:pt idx="0">
                  <c:v>0.33</c:v>
                </c:pt>
                <c:pt idx="1">
                  <c:v>0.10714285714285714</c:v>
                </c:pt>
                <c:pt idx="2">
                  <c:v>0.10714285714285714</c:v>
                </c:pt>
                <c:pt idx="3">
                  <c:v>5.3571428571428568E-2</c:v>
                </c:pt>
                <c:pt idx="4">
                  <c:v>7.1428571428571425E-2</c:v>
                </c:pt>
                <c:pt idx="5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A4-4C91-B9BD-59BAE5228754}"/>
            </c:ext>
          </c:extLst>
        </c:ser>
        <c:ser>
          <c:idx val="2"/>
          <c:order val="2"/>
          <c:tx>
            <c:strRef>
              <c:f>'Raw Data (2)'!$M$1</c:f>
              <c:strCache>
                <c:ptCount val="1"/>
                <c:pt idx="0">
                  <c:v>2020 survey
N = 36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'Raw Data (2)'!$J$2:$J$7</c:f>
              <c:strCache>
                <c:ptCount val="6"/>
                <c:pt idx="0">
                  <c:v>Less than $6B</c:v>
                </c:pt>
                <c:pt idx="1">
                  <c:v>$6B - $10B</c:v>
                </c:pt>
                <c:pt idx="2">
                  <c:v>$11B - $15B</c:v>
                </c:pt>
                <c:pt idx="3">
                  <c:v>$16B - $20B</c:v>
                </c:pt>
                <c:pt idx="4">
                  <c:v>$21B - $25B</c:v>
                </c:pt>
                <c:pt idx="5">
                  <c:v>More than $25B</c:v>
                </c:pt>
              </c:strCache>
            </c:strRef>
          </c:cat>
          <c:val>
            <c:numRef>
              <c:f>'Raw Data (2)'!$M$2:$M$7</c:f>
              <c:numCache>
                <c:formatCode>0%</c:formatCode>
                <c:ptCount val="6"/>
                <c:pt idx="0">
                  <c:v>0.33333333333333331</c:v>
                </c:pt>
                <c:pt idx="1">
                  <c:v>0.16666666666666666</c:v>
                </c:pt>
                <c:pt idx="2">
                  <c:v>8.3333333333333329E-2</c:v>
                </c:pt>
                <c:pt idx="3">
                  <c:v>2.7777777777777776E-2</c:v>
                </c:pt>
                <c:pt idx="4">
                  <c:v>5.5555555555555552E-2</c:v>
                </c:pt>
                <c:pt idx="5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A4-4C91-B9BD-59BAE52287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IP Spend as a Percentage of R&amp;D Spend</a:t>
            </a:r>
            <a:endParaRPr lang="en-GB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1027883368027271"/>
          <c:w val="0.97649572649572647"/>
          <c:h val="0.40822755452982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'2a'!$AF$43</c:f>
              <c:strCache>
                <c:ptCount val="1"/>
                <c:pt idx="0">
                  <c:v>2017 survey
N = 34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'2a'!$AE$44:$AE$48</c:f>
              <c:strCache>
                <c:ptCount val="5"/>
                <c:pt idx="0">
                  <c:v>2% or less</c:v>
                </c:pt>
                <c:pt idx="1">
                  <c:v>3% - 4%</c:v>
                </c:pt>
                <c:pt idx="2">
                  <c:v>5% - 6%</c:v>
                </c:pt>
                <c:pt idx="3">
                  <c:v>7% - 8%</c:v>
                </c:pt>
                <c:pt idx="4">
                  <c:v>More than 8%</c:v>
                </c:pt>
              </c:strCache>
            </c:strRef>
          </c:cat>
          <c:val>
            <c:numRef>
              <c:f>'2a'!$AF$44:$AF$48</c:f>
              <c:numCache>
                <c:formatCode>0%</c:formatCode>
                <c:ptCount val="5"/>
                <c:pt idx="0">
                  <c:v>0.35294117647058826</c:v>
                </c:pt>
                <c:pt idx="1">
                  <c:v>0.17647058823529413</c:v>
                </c:pt>
                <c:pt idx="2">
                  <c:v>0.26470588235294118</c:v>
                </c:pt>
                <c:pt idx="3">
                  <c:v>8.8235294117647065E-2</c:v>
                </c:pt>
                <c:pt idx="4">
                  <c:v>0.11764705882352941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96-4C96-B67B-F1B508D35728}"/>
            </c:ext>
          </c:extLst>
        </c:ser>
        <c:ser>
          <c:idx val="1"/>
          <c:order val="1"/>
          <c:tx>
            <c:strRef>
              <c:f>'2a'!$AG$43</c:f>
              <c:strCache>
                <c:ptCount val="1"/>
                <c:pt idx="0">
                  <c:v>2018 survey
N = 31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'2a'!$AE$44:$AE$48</c:f>
              <c:strCache>
                <c:ptCount val="5"/>
                <c:pt idx="0">
                  <c:v>2% or less</c:v>
                </c:pt>
                <c:pt idx="1">
                  <c:v>3% - 4%</c:v>
                </c:pt>
                <c:pt idx="2">
                  <c:v>5% - 6%</c:v>
                </c:pt>
                <c:pt idx="3">
                  <c:v>7% - 8%</c:v>
                </c:pt>
                <c:pt idx="4">
                  <c:v>More than 8%</c:v>
                </c:pt>
              </c:strCache>
            </c:strRef>
          </c:cat>
          <c:val>
            <c:numRef>
              <c:f>'2a'!$AG$44:$AG$48</c:f>
              <c:numCache>
                <c:formatCode>0%</c:formatCode>
                <c:ptCount val="5"/>
                <c:pt idx="0">
                  <c:v>0.35483870967741937</c:v>
                </c:pt>
                <c:pt idx="1">
                  <c:v>0.19354838709677419</c:v>
                </c:pt>
                <c:pt idx="2">
                  <c:v>0.29032258064516131</c:v>
                </c:pt>
                <c:pt idx="3">
                  <c:v>6.4516129032258063E-2</c:v>
                </c:pt>
                <c:pt idx="4">
                  <c:v>9.6774193548387094E-2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96-4C96-B67B-F1B508D35728}"/>
            </c:ext>
          </c:extLst>
        </c:ser>
        <c:ser>
          <c:idx val="2"/>
          <c:order val="2"/>
          <c:tx>
            <c:strRef>
              <c:f>'2a'!$AH$43</c:f>
              <c:strCache>
                <c:ptCount val="1"/>
                <c:pt idx="0">
                  <c:v>2019 survey
N = 34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'2a'!$AE$44:$AE$48</c:f>
              <c:strCache>
                <c:ptCount val="5"/>
                <c:pt idx="0">
                  <c:v>2% or less</c:v>
                </c:pt>
                <c:pt idx="1">
                  <c:v>3% - 4%</c:v>
                </c:pt>
                <c:pt idx="2">
                  <c:v>5% - 6%</c:v>
                </c:pt>
                <c:pt idx="3">
                  <c:v>7% - 8%</c:v>
                </c:pt>
                <c:pt idx="4">
                  <c:v>More than 8%</c:v>
                </c:pt>
              </c:strCache>
            </c:strRef>
          </c:cat>
          <c:val>
            <c:numRef>
              <c:f>'2a'!$AH$44:$AH$48</c:f>
              <c:numCache>
                <c:formatCode>0%</c:formatCode>
                <c:ptCount val="5"/>
                <c:pt idx="0">
                  <c:v>0.47</c:v>
                </c:pt>
                <c:pt idx="1">
                  <c:v>0.15</c:v>
                </c:pt>
                <c:pt idx="2">
                  <c:v>0.12</c:v>
                </c:pt>
                <c:pt idx="3">
                  <c:v>6.25E-2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96-4C96-B67B-F1B508D35728}"/>
            </c:ext>
          </c:extLst>
        </c:ser>
        <c:ser>
          <c:idx val="3"/>
          <c:order val="3"/>
          <c:tx>
            <c:strRef>
              <c:f>'2a'!$AI$43</c:f>
              <c:strCache>
                <c:ptCount val="1"/>
                <c:pt idx="0">
                  <c:v>2020 survey
N = 23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'2a'!$AE$44:$AE$48</c:f>
              <c:strCache>
                <c:ptCount val="5"/>
                <c:pt idx="0">
                  <c:v>2% or less</c:v>
                </c:pt>
                <c:pt idx="1">
                  <c:v>3% - 4%</c:v>
                </c:pt>
                <c:pt idx="2">
                  <c:v>5% - 6%</c:v>
                </c:pt>
                <c:pt idx="3">
                  <c:v>7% - 8%</c:v>
                </c:pt>
                <c:pt idx="4">
                  <c:v>More than 8%</c:v>
                </c:pt>
              </c:strCache>
            </c:strRef>
          </c:cat>
          <c:val>
            <c:numRef>
              <c:f>'2a'!$AI$44:$AI$48</c:f>
              <c:numCache>
                <c:formatCode>0%</c:formatCode>
                <c:ptCount val="5"/>
                <c:pt idx="0">
                  <c:v>0.34782608695652173</c:v>
                </c:pt>
                <c:pt idx="1">
                  <c:v>0.2608695652173913</c:v>
                </c:pt>
                <c:pt idx="2">
                  <c:v>0.13043478260869565</c:v>
                </c:pt>
                <c:pt idx="3">
                  <c:v>8.6956521739130432E-2</c:v>
                </c:pt>
                <c:pt idx="4">
                  <c:v>0.17391304347826086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96-4C96-B67B-F1B508D357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Internal IP Spend as a Percentage of Total IP Spend (Excluding Litigation)</a:t>
            </a:r>
            <a:endParaRPr lang="en-GB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7493400609406586"/>
          <c:w val="0.97649572649572647"/>
          <c:h val="0.34357238211602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'2a'!$AF$51</c:f>
              <c:strCache>
                <c:ptCount val="1"/>
                <c:pt idx="0">
                  <c:v>2017 survey
N = 35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'2a'!$AE$52:$AE$57</c:f>
              <c:strCache>
                <c:ptCount val="6"/>
                <c:pt idx="0">
                  <c:v>10% or less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More than 50%</c:v>
                </c:pt>
              </c:strCache>
            </c:strRef>
          </c:cat>
          <c:val>
            <c:numRef>
              <c:f>'2a'!$AF$52:$AF$57</c:f>
              <c:numCache>
                <c:formatCode>0%</c:formatCode>
                <c:ptCount val="6"/>
                <c:pt idx="0">
                  <c:v>0.11428571428571428</c:v>
                </c:pt>
                <c:pt idx="1">
                  <c:v>0.25714285714285712</c:v>
                </c:pt>
                <c:pt idx="2">
                  <c:v>0.17142857142857143</c:v>
                </c:pt>
                <c:pt idx="3">
                  <c:v>0.17142857142857143</c:v>
                </c:pt>
                <c:pt idx="4">
                  <c:v>8.5714285714285715E-2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7-4FA2-AE83-5205B7A55640}"/>
            </c:ext>
          </c:extLst>
        </c:ser>
        <c:ser>
          <c:idx val="1"/>
          <c:order val="1"/>
          <c:tx>
            <c:strRef>
              <c:f>'2a'!$AG$51</c:f>
              <c:strCache>
                <c:ptCount val="1"/>
                <c:pt idx="0">
                  <c:v>2018 survey
N = 28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'2a'!$AE$52:$AE$57</c:f>
              <c:strCache>
                <c:ptCount val="6"/>
                <c:pt idx="0">
                  <c:v>10% or less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More than 50%</c:v>
                </c:pt>
              </c:strCache>
            </c:strRef>
          </c:cat>
          <c:val>
            <c:numRef>
              <c:f>'2a'!$AG$52:$AG$57</c:f>
              <c:numCache>
                <c:formatCode>0%</c:formatCode>
                <c:ptCount val="6"/>
                <c:pt idx="0">
                  <c:v>0</c:v>
                </c:pt>
                <c:pt idx="1">
                  <c:v>0.21428571428571427</c:v>
                </c:pt>
                <c:pt idx="2">
                  <c:v>0.21428571428571427</c:v>
                </c:pt>
                <c:pt idx="3">
                  <c:v>0.25</c:v>
                </c:pt>
                <c:pt idx="4">
                  <c:v>7.1428571428571425E-2</c:v>
                </c:pt>
                <c:pt idx="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A7-4FA2-AE83-5205B7A55640}"/>
            </c:ext>
          </c:extLst>
        </c:ser>
        <c:ser>
          <c:idx val="2"/>
          <c:order val="2"/>
          <c:tx>
            <c:strRef>
              <c:f>'2a'!$AH$51</c:f>
              <c:strCache>
                <c:ptCount val="1"/>
                <c:pt idx="0">
                  <c:v>2019 survey
N = 31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'2a'!$AE$52:$AE$57</c:f>
              <c:strCache>
                <c:ptCount val="6"/>
                <c:pt idx="0">
                  <c:v>10% or less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More than 50%</c:v>
                </c:pt>
              </c:strCache>
            </c:strRef>
          </c:cat>
          <c:val>
            <c:numRef>
              <c:f>'2a'!$AH$52:$AH$57</c:f>
              <c:numCache>
                <c:formatCode>0%</c:formatCode>
                <c:ptCount val="6"/>
                <c:pt idx="0">
                  <c:v>6.4516129032258063E-2</c:v>
                </c:pt>
                <c:pt idx="1">
                  <c:v>0.22580645161290322</c:v>
                </c:pt>
                <c:pt idx="2">
                  <c:v>0.29032258064516131</c:v>
                </c:pt>
                <c:pt idx="3">
                  <c:v>0.12903225806451613</c:v>
                </c:pt>
                <c:pt idx="4">
                  <c:v>0.12903225806451613</c:v>
                </c:pt>
                <c:pt idx="5">
                  <c:v>0.16129032258064516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A7-4FA2-AE83-5205B7A55640}"/>
            </c:ext>
          </c:extLst>
        </c:ser>
        <c:ser>
          <c:idx val="3"/>
          <c:order val="3"/>
          <c:tx>
            <c:strRef>
              <c:f>'2a'!$AI$51</c:f>
              <c:strCache>
                <c:ptCount val="1"/>
                <c:pt idx="0">
                  <c:v>2020 survey
N = 23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'2a'!$AE$52:$AE$57</c:f>
              <c:strCache>
                <c:ptCount val="6"/>
                <c:pt idx="0">
                  <c:v>10% or less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More than 50%</c:v>
                </c:pt>
              </c:strCache>
            </c:strRef>
          </c:cat>
          <c:val>
            <c:numRef>
              <c:f>'2a'!$AI$52:$AI$57</c:f>
              <c:numCache>
                <c:formatCode>0%</c:formatCode>
                <c:ptCount val="6"/>
                <c:pt idx="0">
                  <c:v>8.6956521739130432E-2</c:v>
                </c:pt>
                <c:pt idx="1">
                  <c:v>0.21739130434782608</c:v>
                </c:pt>
                <c:pt idx="2">
                  <c:v>0.34782608695652173</c:v>
                </c:pt>
                <c:pt idx="3">
                  <c:v>8.6956521739130432E-2</c:v>
                </c:pt>
                <c:pt idx="4">
                  <c:v>0.17391304347826086</c:v>
                </c:pt>
                <c:pt idx="5">
                  <c:v>8.6956521739130432E-2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A7-4FA2-AE83-5205B7A556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2019 External IP Spend vs. 2019 External IP Budget</a:t>
            </a:r>
            <a:endParaRPr lang="en-GB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Summary!$J$362</c:f>
              <c:strCache>
                <c:ptCount val="1"/>
                <c:pt idx="0">
                  <c:v>2017 survey
N = 38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Summary!$K$361:$P$361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+/- 5%</c:v>
                </c:pt>
              </c:strCache>
            </c:strRef>
          </c:cat>
          <c:val>
            <c:numRef>
              <c:f>Summary!$K$362:$P$362</c:f>
              <c:numCache>
                <c:formatCode>0%</c:formatCode>
                <c:ptCount val="6"/>
                <c:pt idx="0">
                  <c:v>0.31578947368421051</c:v>
                </c:pt>
                <c:pt idx="1">
                  <c:v>5.2631578947368418E-2</c:v>
                </c:pt>
                <c:pt idx="2">
                  <c:v>0.10526315789473684</c:v>
                </c:pt>
                <c:pt idx="3">
                  <c:v>5.2631578947368418E-2</c:v>
                </c:pt>
                <c:pt idx="4">
                  <c:v>0.10526315789473684</c:v>
                </c:pt>
                <c:pt idx="5">
                  <c:v>0.36842105263157893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34-49C2-9B4B-DBA6FC894EF8}"/>
            </c:ext>
          </c:extLst>
        </c:ser>
        <c:ser>
          <c:idx val="1"/>
          <c:order val="1"/>
          <c:tx>
            <c:strRef>
              <c:f>Summary!$J$363</c:f>
              <c:strCache>
                <c:ptCount val="1"/>
                <c:pt idx="0">
                  <c:v>2018 survey
N = 38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Summary!$K$361:$P$361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+/- 5%</c:v>
                </c:pt>
              </c:strCache>
            </c:strRef>
          </c:cat>
          <c:val>
            <c:numRef>
              <c:f>Summary!$K$363:$P$363</c:f>
              <c:numCache>
                <c:formatCode>0%</c:formatCode>
                <c:ptCount val="6"/>
                <c:pt idx="0">
                  <c:v>0.23684210526315788</c:v>
                </c:pt>
                <c:pt idx="1">
                  <c:v>0.10526315789473684</c:v>
                </c:pt>
                <c:pt idx="2">
                  <c:v>0.15789473684210525</c:v>
                </c:pt>
                <c:pt idx="3">
                  <c:v>2.6315789473684209E-2</c:v>
                </c:pt>
                <c:pt idx="4">
                  <c:v>0.10526315789473684</c:v>
                </c:pt>
                <c:pt idx="5">
                  <c:v>0.36842105263157893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34-49C2-9B4B-DBA6FC894EF8}"/>
            </c:ext>
          </c:extLst>
        </c:ser>
        <c:ser>
          <c:idx val="2"/>
          <c:order val="2"/>
          <c:tx>
            <c:strRef>
              <c:f>Summary!$J$364</c:f>
              <c:strCache>
                <c:ptCount val="1"/>
                <c:pt idx="0">
                  <c:v>2019 survey
N = 47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Summary!$K$361:$P$361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+/- 5%</c:v>
                </c:pt>
              </c:strCache>
            </c:strRef>
          </c:cat>
          <c:val>
            <c:numRef>
              <c:f>Summary!$K$364:$P$364</c:f>
              <c:numCache>
                <c:formatCode>0%</c:formatCode>
                <c:ptCount val="6"/>
                <c:pt idx="0">
                  <c:v>0.17</c:v>
                </c:pt>
                <c:pt idx="1">
                  <c:v>0.23</c:v>
                </c:pt>
                <c:pt idx="2">
                  <c:v>0.17</c:v>
                </c:pt>
                <c:pt idx="3">
                  <c:v>0.02</c:v>
                </c:pt>
                <c:pt idx="4">
                  <c:v>0.21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34-49C2-9B4B-DBA6FC894EF8}"/>
            </c:ext>
          </c:extLst>
        </c:ser>
        <c:ser>
          <c:idx val="3"/>
          <c:order val="3"/>
          <c:tx>
            <c:strRef>
              <c:f>Summary!$J$365</c:f>
              <c:strCache>
                <c:ptCount val="1"/>
                <c:pt idx="0">
                  <c:v>2020 survey
N = 35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Summary!$K$361:$P$361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+/- 5%</c:v>
                </c:pt>
              </c:strCache>
            </c:strRef>
          </c:cat>
          <c:val>
            <c:numRef>
              <c:f>Summary!$K$365:$P$365</c:f>
              <c:numCache>
                <c:formatCode>0%</c:formatCode>
                <c:ptCount val="6"/>
                <c:pt idx="0">
                  <c:v>0.11428571428571428</c:v>
                </c:pt>
                <c:pt idx="1">
                  <c:v>0.11428571428571428</c:v>
                </c:pt>
                <c:pt idx="2">
                  <c:v>0.22857142857142856</c:v>
                </c:pt>
                <c:pt idx="3">
                  <c:v>5.7142857142857141E-2</c:v>
                </c:pt>
                <c:pt idx="4">
                  <c:v>0.2</c:v>
                </c:pt>
                <c:pt idx="5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34-49C2-9B4B-DBA6FC894E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2019 External IP Spend vs. 2019 External IP Budget by Industry</a:t>
            </a:r>
            <a:endParaRPr lang="en-GB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'2e'!$B$2</c:f>
              <c:strCache>
                <c:ptCount val="1"/>
                <c:pt idx="0">
                  <c:v>Computer/Software
N = 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'2e'!$A$3:$A$8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+/-5%</c:v>
                </c:pt>
              </c:strCache>
            </c:strRef>
          </c:cat>
          <c:val>
            <c:numRef>
              <c:f>'2e'!$B$3:$B$8</c:f>
              <c:numCache>
                <c:formatCode>0%</c:formatCode>
                <c:ptCount val="6"/>
                <c:pt idx="0">
                  <c:v>0</c:v>
                </c:pt>
                <c:pt idx="1">
                  <c:v>0.2857142857142857</c:v>
                </c:pt>
                <c:pt idx="2">
                  <c:v>0.2857142857142857</c:v>
                </c:pt>
                <c:pt idx="3">
                  <c:v>0</c:v>
                </c:pt>
                <c:pt idx="4">
                  <c:v>0.42857142857142855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A1-4459-BAA0-AFD1554AF874}"/>
            </c:ext>
          </c:extLst>
        </c:ser>
        <c:ser>
          <c:idx val="1"/>
          <c:order val="1"/>
          <c:tx>
            <c:strRef>
              <c:f>'2e'!$C$2</c:f>
              <c:strCache>
                <c:ptCount val="1"/>
                <c:pt idx="0">
                  <c:v>Industrial/Energy
N = 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'2e'!$A$3:$A$8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+/-5%</c:v>
                </c:pt>
              </c:strCache>
            </c:strRef>
          </c:cat>
          <c:val>
            <c:numRef>
              <c:f>'2e'!$C$3:$C$8</c:f>
              <c:numCache>
                <c:formatCode>0%</c:formatCode>
                <c:ptCount val="6"/>
                <c:pt idx="0">
                  <c:v>0.21428571428571427</c:v>
                </c:pt>
                <c:pt idx="1">
                  <c:v>7.1428571428571425E-2</c:v>
                </c:pt>
                <c:pt idx="2">
                  <c:v>0.21428571428571427</c:v>
                </c:pt>
                <c:pt idx="3">
                  <c:v>7.1428571428571425E-2</c:v>
                </c:pt>
                <c:pt idx="4">
                  <c:v>0.14285714285714285</c:v>
                </c:pt>
                <c:pt idx="5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A1-4459-BAA0-AFD1554AF874}"/>
            </c:ext>
          </c:extLst>
        </c:ser>
        <c:ser>
          <c:idx val="2"/>
          <c:order val="2"/>
          <c:tx>
            <c:strRef>
              <c:f>'2e'!$D$2</c:f>
              <c:strCache>
                <c:ptCount val="1"/>
                <c:pt idx="0">
                  <c:v>Pharma/Bio/Chem
N = 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'2e'!$A$3:$A$8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+/-5%</c:v>
                </c:pt>
              </c:strCache>
            </c:strRef>
          </c:cat>
          <c:val>
            <c:numRef>
              <c:f>'2e'!$D$3:$D$8</c:f>
              <c:numCache>
                <c:formatCode>0%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0.2</c:v>
                </c:pt>
                <c:pt idx="3">
                  <c:v>0</c:v>
                </c:pt>
                <c:pt idx="4">
                  <c:v>0.2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A1-4459-BAA0-AFD1554AF874}"/>
            </c:ext>
          </c:extLst>
        </c:ser>
        <c:ser>
          <c:idx val="3"/>
          <c:order val="3"/>
          <c:tx>
            <c:strRef>
              <c:f>'2e'!$E$2</c:f>
              <c:strCache>
                <c:ptCount val="1"/>
                <c:pt idx="0">
                  <c:v>Other
N = 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'2e'!$A$3:$A$8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+/-5%</c:v>
                </c:pt>
              </c:strCache>
            </c:strRef>
          </c:cat>
          <c:val>
            <c:numRef>
              <c:f>'2e'!$E$3:$E$8</c:f>
              <c:numCache>
                <c:formatCode>0%</c:formatCode>
                <c:ptCount val="6"/>
                <c:pt idx="0">
                  <c:v>0.1111111111111111</c:v>
                </c:pt>
                <c:pt idx="1">
                  <c:v>0</c:v>
                </c:pt>
                <c:pt idx="2">
                  <c:v>0.22222222222222221</c:v>
                </c:pt>
                <c:pt idx="3">
                  <c:v>0.1111111111111111</c:v>
                </c:pt>
                <c:pt idx="4">
                  <c:v>0.1111111111111111</c:v>
                </c:pt>
                <c:pt idx="5">
                  <c:v>0.44444444444444442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A1-4459-BAA0-AFD1554AF8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Internal Patent-Related Spend</a:t>
            </a:r>
            <a:endParaRPr lang="en-GB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4073094850212689"/>
          <c:w val="0.97649572649572647"/>
          <c:h val="0.51119690318882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'2b'!$AE$8</c:f>
              <c:strCache>
                <c:ptCount val="1"/>
                <c:pt idx="0">
                  <c:v>2019 survey
N = 29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'2b'!$AF$7:$AI$7</c:f>
              <c:strCache>
                <c:ptCount val="4"/>
                <c:pt idx="0">
                  <c:v>1% - 25%</c:v>
                </c:pt>
                <c:pt idx="1">
                  <c:v>26% - 50%</c:v>
                </c:pt>
                <c:pt idx="2">
                  <c:v>51% - 75%</c:v>
                </c:pt>
                <c:pt idx="3">
                  <c:v>76% - 100%</c:v>
                </c:pt>
              </c:strCache>
            </c:strRef>
          </c:cat>
          <c:val>
            <c:numRef>
              <c:f>'2b'!$AF$8:$AI$8</c:f>
              <c:numCache>
                <c:formatCode>0%</c:formatCode>
                <c:ptCount val="4"/>
                <c:pt idx="0">
                  <c:v>0.5</c:v>
                </c:pt>
                <c:pt idx="1">
                  <c:v>0.30769230769230771</c:v>
                </c:pt>
                <c:pt idx="2">
                  <c:v>7.6923076923076927E-2</c:v>
                </c:pt>
                <c:pt idx="3">
                  <c:v>0.11538461538461539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71-4F8B-A2EF-7B754EE5CB62}"/>
            </c:ext>
          </c:extLst>
        </c:ser>
        <c:ser>
          <c:idx val="1"/>
          <c:order val="1"/>
          <c:tx>
            <c:strRef>
              <c:f>'2b'!$AE$9</c:f>
              <c:strCache>
                <c:ptCount val="1"/>
                <c:pt idx="0">
                  <c:v>2020 survey
N = 23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'2b'!$AF$7:$AI$7</c:f>
              <c:strCache>
                <c:ptCount val="4"/>
                <c:pt idx="0">
                  <c:v>1% - 25%</c:v>
                </c:pt>
                <c:pt idx="1">
                  <c:v>26% - 50%</c:v>
                </c:pt>
                <c:pt idx="2">
                  <c:v>51% - 75%</c:v>
                </c:pt>
                <c:pt idx="3">
                  <c:v>76% - 100%</c:v>
                </c:pt>
              </c:strCache>
            </c:strRef>
          </c:cat>
          <c:val>
            <c:numRef>
              <c:f>'2b'!$AF$9:$AI$9</c:f>
              <c:numCache>
                <c:formatCode>0%</c:formatCode>
                <c:ptCount val="4"/>
                <c:pt idx="0">
                  <c:v>0.5</c:v>
                </c:pt>
                <c:pt idx="1">
                  <c:v>0.36363636363636365</c:v>
                </c:pt>
                <c:pt idx="2">
                  <c:v>9.0909090909090912E-2</c:v>
                </c:pt>
                <c:pt idx="3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71-4F8B-A2EF-7B754EE5CB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External Patent-Related Spend</a:t>
            </a:r>
            <a:endParaRPr lang="en-GB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4384397532205026"/>
          <c:w val="0.97649572649572647"/>
          <c:h val="0.48006663498959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'2b'!$AE$13</c:f>
              <c:strCache>
                <c:ptCount val="1"/>
                <c:pt idx="0">
                  <c:v>2019 survey
N = 29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'2b'!$AF$12:$AI$12</c:f>
              <c:strCache>
                <c:ptCount val="4"/>
                <c:pt idx="0">
                  <c:v>1% - 25%</c:v>
                </c:pt>
                <c:pt idx="1">
                  <c:v>26% - 50%</c:v>
                </c:pt>
                <c:pt idx="2">
                  <c:v>51% - 75%</c:v>
                </c:pt>
                <c:pt idx="3">
                  <c:v>76% - 100%</c:v>
                </c:pt>
              </c:strCache>
            </c:strRef>
          </c:cat>
          <c:val>
            <c:numRef>
              <c:f>'2b'!$AF$13:$AI$13</c:f>
              <c:numCache>
                <c:formatCode>0%</c:formatCode>
                <c:ptCount val="4"/>
                <c:pt idx="0">
                  <c:v>0.10344827586206896</c:v>
                </c:pt>
                <c:pt idx="1">
                  <c:v>6.8965517241379309E-2</c:v>
                </c:pt>
                <c:pt idx="2">
                  <c:v>0.34482758620689657</c:v>
                </c:pt>
                <c:pt idx="3">
                  <c:v>0.48275862068965519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2-47AD-838C-A801B1193C02}"/>
            </c:ext>
          </c:extLst>
        </c:ser>
        <c:ser>
          <c:idx val="1"/>
          <c:order val="1"/>
          <c:tx>
            <c:strRef>
              <c:f>'2b'!$AE$14</c:f>
              <c:strCache>
                <c:ptCount val="1"/>
                <c:pt idx="0">
                  <c:v>2020 survey
N = 23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'2b'!$AF$12:$AI$12</c:f>
              <c:strCache>
                <c:ptCount val="4"/>
                <c:pt idx="0">
                  <c:v>1% - 25%</c:v>
                </c:pt>
                <c:pt idx="1">
                  <c:v>26% - 50%</c:v>
                </c:pt>
                <c:pt idx="2">
                  <c:v>51% - 75%</c:v>
                </c:pt>
                <c:pt idx="3">
                  <c:v>76% - 100%</c:v>
                </c:pt>
              </c:strCache>
            </c:strRef>
          </c:cat>
          <c:val>
            <c:numRef>
              <c:f>'2b'!$AF$14:$AI$14</c:f>
              <c:numCache>
                <c:formatCode>0%</c:formatCode>
                <c:ptCount val="4"/>
                <c:pt idx="0">
                  <c:v>4.5454545454545456E-2</c:v>
                </c:pt>
                <c:pt idx="1">
                  <c:v>9.0909090909090912E-2</c:v>
                </c:pt>
                <c:pt idx="2">
                  <c:v>0.31818181818181818</c:v>
                </c:pt>
                <c:pt idx="3">
                  <c:v>0.54545454545454541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D2-47AD-838C-A801B1193C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Patent Spend (Internal and External) as a Percentage of R&amp;D Spend</a:t>
            </a:r>
            <a:endParaRPr lang="en-GB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8211791414004288"/>
          <c:w val="0.97649572649572647"/>
          <c:h val="0.33638847407005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'2b'!$AE$18</c:f>
              <c:strCache>
                <c:ptCount val="1"/>
                <c:pt idx="0">
                  <c:v>2017 survey
N = 32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'2b'!$AF$17:$AI$17</c:f>
              <c:strCache>
                <c:ptCount val="4"/>
                <c:pt idx="0">
                  <c:v>2.4% or less</c:v>
                </c:pt>
                <c:pt idx="1">
                  <c:v>2.5% - 4.4%</c:v>
                </c:pt>
                <c:pt idx="2">
                  <c:v>4.5% - 6.4%</c:v>
                </c:pt>
                <c:pt idx="3">
                  <c:v>6.5% or more</c:v>
                </c:pt>
              </c:strCache>
            </c:strRef>
          </c:cat>
          <c:val>
            <c:numRef>
              <c:f>'2b'!$AF$18:$AI$18</c:f>
              <c:numCache>
                <c:formatCode>0%</c:formatCode>
                <c:ptCount val="4"/>
                <c:pt idx="0">
                  <c:v>0.4375</c:v>
                </c:pt>
                <c:pt idx="1">
                  <c:v>0.28125</c:v>
                </c:pt>
                <c:pt idx="2">
                  <c:v>0.15625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CC-4392-86FB-D8A07AF8E8C3}"/>
            </c:ext>
          </c:extLst>
        </c:ser>
        <c:ser>
          <c:idx val="1"/>
          <c:order val="1"/>
          <c:tx>
            <c:strRef>
              <c:f>'2b'!$AE$19</c:f>
              <c:strCache>
                <c:ptCount val="1"/>
                <c:pt idx="0">
                  <c:v>2018 survey
N = 26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'2b'!$AF$17:$AI$17</c:f>
              <c:strCache>
                <c:ptCount val="4"/>
                <c:pt idx="0">
                  <c:v>2.4% or less</c:v>
                </c:pt>
                <c:pt idx="1">
                  <c:v>2.5% - 4.4%</c:v>
                </c:pt>
                <c:pt idx="2">
                  <c:v>4.5% - 6.4%</c:v>
                </c:pt>
                <c:pt idx="3">
                  <c:v>6.5% or more</c:v>
                </c:pt>
              </c:strCache>
            </c:strRef>
          </c:cat>
          <c:val>
            <c:numRef>
              <c:f>'2b'!$AF$19:$AI$19</c:f>
              <c:numCache>
                <c:formatCode>0%</c:formatCode>
                <c:ptCount val="4"/>
                <c:pt idx="0">
                  <c:v>0.5</c:v>
                </c:pt>
                <c:pt idx="1">
                  <c:v>0.27</c:v>
                </c:pt>
                <c:pt idx="2">
                  <c:v>0.12</c:v>
                </c:pt>
                <c:pt idx="3">
                  <c:v>0.11538461538461539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CC-4392-86FB-D8A07AF8E8C3}"/>
            </c:ext>
          </c:extLst>
        </c:ser>
        <c:ser>
          <c:idx val="2"/>
          <c:order val="2"/>
          <c:tx>
            <c:strRef>
              <c:f>'2b'!$AE$20</c:f>
              <c:strCache>
                <c:ptCount val="1"/>
                <c:pt idx="0">
                  <c:v>2019 survey
N = 27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'2b'!$AF$17:$AI$17</c:f>
              <c:strCache>
                <c:ptCount val="4"/>
                <c:pt idx="0">
                  <c:v>2.4% or less</c:v>
                </c:pt>
                <c:pt idx="1">
                  <c:v>2.5% - 4.4%</c:v>
                </c:pt>
                <c:pt idx="2">
                  <c:v>4.5% - 6.4%</c:v>
                </c:pt>
                <c:pt idx="3">
                  <c:v>6.5% or more</c:v>
                </c:pt>
              </c:strCache>
            </c:strRef>
          </c:cat>
          <c:val>
            <c:numRef>
              <c:f>'2b'!$AF$20:$AI$20</c:f>
              <c:numCache>
                <c:formatCode>0%</c:formatCode>
                <c:ptCount val="4"/>
                <c:pt idx="0">
                  <c:v>0.52</c:v>
                </c:pt>
                <c:pt idx="1">
                  <c:v>0.10714285714285714</c:v>
                </c:pt>
                <c:pt idx="2">
                  <c:v>0.10714285714285714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CC-4392-86FB-D8A07AF8E8C3}"/>
            </c:ext>
          </c:extLst>
        </c:ser>
        <c:ser>
          <c:idx val="3"/>
          <c:order val="3"/>
          <c:tx>
            <c:strRef>
              <c:f>'2b'!$AE$21</c:f>
              <c:strCache>
                <c:ptCount val="1"/>
                <c:pt idx="0">
                  <c:v>2020 survey
N = 17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'2b'!$AF$17:$AI$17</c:f>
              <c:strCache>
                <c:ptCount val="4"/>
                <c:pt idx="0">
                  <c:v>2.4% or less</c:v>
                </c:pt>
                <c:pt idx="1">
                  <c:v>2.5% - 4.4%</c:v>
                </c:pt>
                <c:pt idx="2">
                  <c:v>4.5% - 6.4%</c:v>
                </c:pt>
                <c:pt idx="3">
                  <c:v>6.5% or more</c:v>
                </c:pt>
              </c:strCache>
            </c:strRef>
          </c:cat>
          <c:val>
            <c:numRef>
              <c:f>'2b'!$AF$21:$AI$21</c:f>
              <c:numCache>
                <c:formatCode>0%</c:formatCode>
                <c:ptCount val="4"/>
                <c:pt idx="0">
                  <c:v>0.52941176470588236</c:v>
                </c:pt>
                <c:pt idx="1">
                  <c:v>0.23529411764705882</c:v>
                </c:pt>
                <c:pt idx="2">
                  <c:v>0.11764705882352941</c:v>
                </c:pt>
                <c:pt idx="3">
                  <c:v>0.11764705882352941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CC-4392-86FB-D8A07AF8E8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Patent Portfolio Spend</a:t>
            </a:r>
            <a:endParaRPr lang="en-GB" sz="1800" b="1" dirty="0"/>
          </a:p>
          <a:p>
            <a:pPr>
              <a:defRPr sz="1800"/>
            </a:pPr>
            <a:r>
              <a:rPr lang="en-US" sz="1800" i="1" dirty="0"/>
              <a:t>Average % of total patent portfolio spend</a:t>
            </a:r>
            <a:endParaRPr lang="en-GB" sz="180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'2b'!$AE$33</c:f>
              <c:strCache>
                <c:ptCount val="1"/>
                <c:pt idx="0">
                  <c:v>2017 survey
N = 34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'2b'!$AF$32:$AH$32</c:f>
              <c:strCache>
                <c:ptCount val="3"/>
                <c:pt idx="0">
                  <c:v>Preparation</c:v>
                </c:pt>
                <c:pt idx="1">
                  <c:v>Prosecution</c:v>
                </c:pt>
                <c:pt idx="2">
                  <c:v>Maintenance</c:v>
                </c:pt>
              </c:strCache>
            </c:strRef>
          </c:cat>
          <c:val>
            <c:numRef>
              <c:f>'2b'!$AF$33:$AH$33</c:f>
              <c:numCache>
                <c:formatCode>0%</c:formatCode>
                <c:ptCount val="3"/>
                <c:pt idx="0">
                  <c:v>0.25166734197190388</c:v>
                </c:pt>
                <c:pt idx="1">
                  <c:v>0.39175767048596916</c:v>
                </c:pt>
                <c:pt idx="2">
                  <c:v>0.35657498754212702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3-42FE-8BBC-B8C4930900C5}"/>
            </c:ext>
          </c:extLst>
        </c:ser>
        <c:ser>
          <c:idx val="1"/>
          <c:order val="1"/>
          <c:tx>
            <c:strRef>
              <c:f>'2b'!$AE$34</c:f>
              <c:strCache>
                <c:ptCount val="1"/>
                <c:pt idx="0">
                  <c:v>2018 survey
N = 28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'2b'!$AF$32:$AH$32</c:f>
              <c:strCache>
                <c:ptCount val="3"/>
                <c:pt idx="0">
                  <c:v>Preparation</c:v>
                </c:pt>
                <c:pt idx="1">
                  <c:v>Prosecution</c:v>
                </c:pt>
                <c:pt idx="2">
                  <c:v>Maintenance</c:v>
                </c:pt>
              </c:strCache>
            </c:strRef>
          </c:cat>
          <c:val>
            <c:numRef>
              <c:f>'2b'!$AF$34:$AH$34</c:f>
              <c:numCache>
                <c:formatCode>0%</c:formatCode>
                <c:ptCount val="3"/>
                <c:pt idx="0">
                  <c:v>0.24723503222135673</c:v>
                </c:pt>
                <c:pt idx="1">
                  <c:v>0.44039076719530712</c:v>
                </c:pt>
                <c:pt idx="2">
                  <c:v>0.31237420058333626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03-42FE-8BBC-B8C4930900C5}"/>
            </c:ext>
          </c:extLst>
        </c:ser>
        <c:ser>
          <c:idx val="2"/>
          <c:order val="2"/>
          <c:tx>
            <c:strRef>
              <c:f>'2b'!$AE$35</c:f>
              <c:strCache>
                <c:ptCount val="1"/>
                <c:pt idx="0">
                  <c:v>2019 survey
N = 28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'2b'!$AF$32:$AH$32</c:f>
              <c:strCache>
                <c:ptCount val="3"/>
                <c:pt idx="0">
                  <c:v>Preparation</c:v>
                </c:pt>
                <c:pt idx="1">
                  <c:v>Prosecution</c:v>
                </c:pt>
                <c:pt idx="2">
                  <c:v>Maintenance</c:v>
                </c:pt>
              </c:strCache>
            </c:strRef>
          </c:cat>
          <c:val>
            <c:numRef>
              <c:f>'2b'!$AF$35:$AH$35</c:f>
              <c:numCache>
                <c:formatCode>0%</c:formatCode>
                <c:ptCount val="3"/>
                <c:pt idx="0">
                  <c:v>0.27</c:v>
                </c:pt>
                <c:pt idx="1">
                  <c:v>0.46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03-42FE-8BBC-B8C4930900C5}"/>
            </c:ext>
          </c:extLst>
        </c:ser>
        <c:ser>
          <c:idx val="3"/>
          <c:order val="3"/>
          <c:tx>
            <c:strRef>
              <c:f>'2b'!$AE$36</c:f>
              <c:strCache>
                <c:ptCount val="1"/>
                <c:pt idx="0">
                  <c:v>2020 survey
N = 24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'2b'!$AF$32:$AH$32</c:f>
              <c:strCache>
                <c:ptCount val="3"/>
                <c:pt idx="0">
                  <c:v>Preparation</c:v>
                </c:pt>
                <c:pt idx="1">
                  <c:v>Prosecution</c:v>
                </c:pt>
                <c:pt idx="2">
                  <c:v>Maintenance</c:v>
                </c:pt>
              </c:strCache>
            </c:strRef>
          </c:cat>
          <c:val>
            <c:numRef>
              <c:f>'2b'!$AF$36:$AH$36</c:f>
              <c:numCache>
                <c:formatCode>0%</c:formatCode>
                <c:ptCount val="3"/>
                <c:pt idx="0">
                  <c:v>0.25762912737497456</c:v>
                </c:pt>
                <c:pt idx="1">
                  <c:v>0.3582596267581466</c:v>
                </c:pt>
                <c:pt idx="2">
                  <c:v>0.38411124586687889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03-42FE-8BBC-B8C4930900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Patent Portfolio Spend by Industry</a:t>
            </a:r>
            <a:endParaRPr lang="en-GB" sz="1800" b="1" dirty="0"/>
          </a:p>
          <a:p>
            <a:pPr>
              <a:defRPr sz="1800"/>
            </a:pPr>
            <a:r>
              <a:rPr lang="en-US" sz="1800" i="1" dirty="0"/>
              <a:t>Average % of total patent portfolio spend</a:t>
            </a:r>
            <a:endParaRPr lang="en-GB" sz="180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'2b'!$AE$39</c:f>
              <c:strCache>
                <c:ptCount val="1"/>
                <c:pt idx="0">
                  <c:v>Computer/Software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'2b'!$AF$38:$AH$38</c:f>
              <c:strCache>
                <c:ptCount val="3"/>
                <c:pt idx="0">
                  <c:v>Preparation</c:v>
                </c:pt>
                <c:pt idx="1">
                  <c:v>Prosecution</c:v>
                </c:pt>
                <c:pt idx="2">
                  <c:v>Maintenance</c:v>
                </c:pt>
              </c:strCache>
            </c:strRef>
          </c:cat>
          <c:val>
            <c:numRef>
              <c:f>'2b'!$AF$39:$AH$39</c:f>
              <c:numCache>
                <c:formatCode>0%</c:formatCode>
                <c:ptCount val="3"/>
                <c:pt idx="0">
                  <c:v>0.16070686092195793</c:v>
                </c:pt>
                <c:pt idx="1">
                  <c:v>0.44911755235310125</c:v>
                </c:pt>
                <c:pt idx="2">
                  <c:v>0.39017558672494079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3-445D-BFDC-761E95B4D17B}"/>
            </c:ext>
          </c:extLst>
        </c:ser>
        <c:ser>
          <c:idx val="1"/>
          <c:order val="1"/>
          <c:tx>
            <c:strRef>
              <c:f>'2b'!$AE$40</c:f>
              <c:strCache>
                <c:ptCount val="1"/>
                <c:pt idx="0">
                  <c:v>Industrial/Energy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'2b'!$AF$38:$AH$38</c:f>
              <c:strCache>
                <c:ptCount val="3"/>
                <c:pt idx="0">
                  <c:v>Preparation</c:v>
                </c:pt>
                <c:pt idx="1">
                  <c:v>Prosecution</c:v>
                </c:pt>
                <c:pt idx="2">
                  <c:v>Maintenance</c:v>
                </c:pt>
              </c:strCache>
            </c:strRef>
          </c:cat>
          <c:val>
            <c:numRef>
              <c:f>'2b'!$AF$40:$AH$40</c:f>
              <c:numCache>
                <c:formatCode>0%</c:formatCode>
                <c:ptCount val="3"/>
                <c:pt idx="0">
                  <c:v>0.25529378250774087</c:v>
                </c:pt>
                <c:pt idx="1">
                  <c:v>0.31891566876784733</c:v>
                </c:pt>
                <c:pt idx="2">
                  <c:v>0.42579054872441185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33-445D-BFDC-761E95B4D17B}"/>
            </c:ext>
          </c:extLst>
        </c:ser>
        <c:ser>
          <c:idx val="2"/>
          <c:order val="2"/>
          <c:tx>
            <c:strRef>
              <c:f>'2b'!$AE$41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'2b'!$AF$38:$AH$38</c:f>
              <c:strCache>
                <c:ptCount val="3"/>
                <c:pt idx="0">
                  <c:v>Preparation</c:v>
                </c:pt>
                <c:pt idx="1">
                  <c:v>Prosecution</c:v>
                </c:pt>
                <c:pt idx="2">
                  <c:v>Maintenance</c:v>
                </c:pt>
              </c:strCache>
            </c:strRef>
          </c:cat>
          <c:val>
            <c:numRef>
              <c:f>'2b'!$AF$41:$AH$41</c:f>
              <c:numCache>
                <c:formatCode>0%</c:formatCode>
                <c:ptCount val="3"/>
                <c:pt idx="0">
                  <c:v>0.3365712996527937</c:v>
                </c:pt>
                <c:pt idx="1">
                  <c:v>0.34279236594354845</c:v>
                </c:pt>
                <c:pt idx="2">
                  <c:v>0.3206363344036578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33-445D-BFDC-761E95B4D1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2019 External Patent-Related Spend vs. 2019 External Patent-Related Budget</a:t>
            </a:r>
            <a:endParaRPr lang="en-GB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Summary!$J$355</c:f>
              <c:strCache>
                <c:ptCount val="1"/>
                <c:pt idx="0">
                  <c:v>2017 survey
N = 38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Summary!$K$354:$P$354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+/- 5%</c:v>
                </c:pt>
              </c:strCache>
            </c:strRef>
          </c:cat>
          <c:val>
            <c:numRef>
              <c:f>Summary!$K$355:$P$355</c:f>
              <c:numCache>
                <c:formatCode>0%</c:formatCode>
                <c:ptCount val="6"/>
                <c:pt idx="0">
                  <c:v>0.28947368421052633</c:v>
                </c:pt>
                <c:pt idx="1">
                  <c:v>0.10526315789473684</c:v>
                </c:pt>
                <c:pt idx="2">
                  <c:v>0.10526315789473684</c:v>
                </c:pt>
                <c:pt idx="3">
                  <c:v>5.2631578947368418E-2</c:v>
                </c:pt>
                <c:pt idx="4">
                  <c:v>0.13157894736842105</c:v>
                </c:pt>
                <c:pt idx="5">
                  <c:v>0.31578947368421051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2B-4785-9822-9D5D240572DB}"/>
            </c:ext>
          </c:extLst>
        </c:ser>
        <c:ser>
          <c:idx val="1"/>
          <c:order val="1"/>
          <c:tx>
            <c:strRef>
              <c:f>Summary!$J$356</c:f>
              <c:strCache>
                <c:ptCount val="1"/>
                <c:pt idx="0">
                  <c:v>2018 survey
N = 38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Summary!$K$354:$P$354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+/- 5%</c:v>
                </c:pt>
              </c:strCache>
            </c:strRef>
          </c:cat>
          <c:val>
            <c:numRef>
              <c:f>Summary!$K$356:$P$356</c:f>
              <c:numCache>
                <c:formatCode>0%</c:formatCode>
                <c:ptCount val="6"/>
                <c:pt idx="0">
                  <c:v>0.21052631578947367</c:v>
                </c:pt>
                <c:pt idx="1">
                  <c:v>0.10526315789473684</c:v>
                </c:pt>
                <c:pt idx="2">
                  <c:v>0.15789473684210525</c:v>
                </c:pt>
                <c:pt idx="3">
                  <c:v>0.10526315789473684</c:v>
                </c:pt>
                <c:pt idx="4">
                  <c:v>7.8947368421052627E-2</c:v>
                </c:pt>
                <c:pt idx="5">
                  <c:v>0.34210526315789475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2B-4785-9822-9D5D240572DB}"/>
            </c:ext>
          </c:extLst>
        </c:ser>
        <c:ser>
          <c:idx val="2"/>
          <c:order val="2"/>
          <c:tx>
            <c:strRef>
              <c:f>Summary!$J$357</c:f>
              <c:strCache>
                <c:ptCount val="1"/>
                <c:pt idx="0">
                  <c:v>2019 survey
N = 47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Summary!$K$354:$P$354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+/- 5%</c:v>
                </c:pt>
              </c:strCache>
            </c:strRef>
          </c:cat>
          <c:val>
            <c:numRef>
              <c:f>Summary!$K$357:$P$357</c:f>
              <c:numCache>
                <c:formatCode>0%</c:formatCode>
                <c:ptCount val="6"/>
                <c:pt idx="0">
                  <c:v>0.15</c:v>
                </c:pt>
                <c:pt idx="1">
                  <c:v>0.26</c:v>
                </c:pt>
                <c:pt idx="2">
                  <c:v>0.15</c:v>
                </c:pt>
                <c:pt idx="3">
                  <c:v>0.02</c:v>
                </c:pt>
                <c:pt idx="4">
                  <c:v>0.19</c:v>
                </c:pt>
                <c:pt idx="5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2B-4785-9822-9D5D240572DB}"/>
            </c:ext>
          </c:extLst>
        </c:ser>
        <c:ser>
          <c:idx val="3"/>
          <c:order val="3"/>
          <c:tx>
            <c:strRef>
              <c:f>Summary!$J$358</c:f>
              <c:strCache>
                <c:ptCount val="1"/>
                <c:pt idx="0">
                  <c:v>2020 survey
N = 33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Summary!$K$354:$P$354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+/- 5%</c:v>
                </c:pt>
              </c:strCache>
            </c:strRef>
          </c:cat>
          <c:val>
            <c:numRef>
              <c:f>Summary!$K$358:$P$358</c:f>
              <c:numCache>
                <c:formatCode>0%</c:formatCode>
                <c:ptCount val="6"/>
                <c:pt idx="0">
                  <c:v>0.15151515151515152</c:v>
                </c:pt>
                <c:pt idx="1">
                  <c:v>0.12121212121212122</c:v>
                </c:pt>
                <c:pt idx="2">
                  <c:v>0.18181818181818182</c:v>
                </c:pt>
                <c:pt idx="3">
                  <c:v>6.0606060606060608E-2</c:v>
                </c:pt>
                <c:pt idx="4">
                  <c:v>0.27272727272727271</c:v>
                </c:pt>
                <c:pt idx="5">
                  <c:v>0.21212121212121213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2B-4785-9822-9D5D240572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1"/>
              <a:t>Total Research &amp; Development Spend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1027883368027271"/>
          <c:w val="0.97649572649572647"/>
          <c:h val="0.40822755452982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'Raw Data (2)'!$K$9</c:f>
              <c:strCache>
                <c:ptCount val="1"/>
                <c:pt idx="0">
                  <c:v>2018 survey
N = 37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'Raw Data (2)'!$J$10:$J$14</c:f>
              <c:strCache>
                <c:ptCount val="5"/>
                <c:pt idx="0">
                  <c:v>Less than $0.6B</c:v>
                </c:pt>
                <c:pt idx="1">
                  <c:v>$0.6B - $1.0B</c:v>
                </c:pt>
                <c:pt idx="2">
                  <c:v>$1.1B - $1.5B</c:v>
                </c:pt>
                <c:pt idx="3">
                  <c:v>$1.6B - $2.0B</c:v>
                </c:pt>
                <c:pt idx="4">
                  <c:v>More than $2.0B</c:v>
                </c:pt>
              </c:strCache>
            </c:strRef>
          </c:cat>
          <c:val>
            <c:numRef>
              <c:f>'Raw Data (2)'!$K$10:$K$14</c:f>
              <c:numCache>
                <c:formatCode>0%</c:formatCode>
                <c:ptCount val="5"/>
                <c:pt idx="0">
                  <c:v>0.48648648648648651</c:v>
                </c:pt>
                <c:pt idx="1">
                  <c:v>8.1081081081081086E-2</c:v>
                </c:pt>
                <c:pt idx="2">
                  <c:v>8.1081081081081086E-2</c:v>
                </c:pt>
                <c:pt idx="3">
                  <c:v>0.1891891891891892</c:v>
                </c:pt>
                <c:pt idx="4">
                  <c:v>0.16216216216216217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6A-4D21-AD63-A1DD9EDAAE5D}"/>
            </c:ext>
          </c:extLst>
        </c:ser>
        <c:ser>
          <c:idx val="1"/>
          <c:order val="1"/>
          <c:tx>
            <c:strRef>
              <c:f>'Raw Data (2)'!$L$9</c:f>
              <c:strCache>
                <c:ptCount val="1"/>
                <c:pt idx="0">
                  <c:v>2019 survey
N = 46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'Raw Data (2)'!$J$10:$J$14</c:f>
              <c:strCache>
                <c:ptCount val="5"/>
                <c:pt idx="0">
                  <c:v>Less than $0.6B</c:v>
                </c:pt>
                <c:pt idx="1">
                  <c:v>$0.6B - $1.0B</c:v>
                </c:pt>
                <c:pt idx="2">
                  <c:v>$1.1B - $1.5B</c:v>
                </c:pt>
                <c:pt idx="3">
                  <c:v>$1.6B - $2.0B</c:v>
                </c:pt>
                <c:pt idx="4">
                  <c:v>More than $2.0B</c:v>
                </c:pt>
              </c:strCache>
            </c:strRef>
          </c:cat>
          <c:val>
            <c:numRef>
              <c:f>'Raw Data (2)'!$L$10:$L$14</c:f>
              <c:numCache>
                <c:formatCode>0%</c:formatCode>
                <c:ptCount val="5"/>
                <c:pt idx="0">
                  <c:v>0.5</c:v>
                </c:pt>
                <c:pt idx="1">
                  <c:v>0.15217391304347827</c:v>
                </c:pt>
                <c:pt idx="2">
                  <c:v>6.5217391304347824E-2</c:v>
                </c:pt>
                <c:pt idx="3">
                  <c:v>0.10869565217391304</c:v>
                </c:pt>
                <c:pt idx="4">
                  <c:v>0.17391304347826086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6A-4D21-AD63-A1DD9EDAAE5D}"/>
            </c:ext>
          </c:extLst>
        </c:ser>
        <c:ser>
          <c:idx val="2"/>
          <c:order val="2"/>
          <c:tx>
            <c:strRef>
              <c:f>'Raw Data (2)'!$M$9</c:f>
              <c:strCache>
                <c:ptCount val="1"/>
                <c:pt idx="0">
                  <c:v>2020 survey
N = 31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'Raw Data (2)'!$J$10:$J$14</c:f>
              <c:strCache>
                <c:ptCount val="5"/>
                <c:pt idx="0">
                  <c:v>Less than $0.6B</c:v>
                </c:pt>
                <c:pt idx="1">
                  <c:v>$0.6B - $1.0B</c:v>
                </c:pt>
                <c:pt idx="2">
                  <c:v>$1.1B - $1.5B</c:v>
                </c:pt>
                <c:pt idx="3">
                  <c:v>$1.6B - $2.0B</c:v>
                </c:pt>
                <c:pt idx="4">
                  <c:v>More than $2.0B</c:v>
                </c:pt>
              </c:strCache>
            </c:strRef>
          </c:cat>
          <c:val>
            <c:numRef>
              <c:f>'Raw Data (2)'!$M$10:$M$14</c:f>
              <c:numCache>
                <c:formatCode>0%</c:formatCode>
                <c:ptCount val="5"/>
                <c:pt idx="0">
                  <c:v>0.58064516129032262</c:v>
                </c:pt>
                <c:pt idx="1">
                  <c:v>0.22580645161290322</c:v>
                </c:pt>
                <c:pt idx="2">
                  <c:v>0</c:v>
                </c:pt>
                <c:pt idx="3">
                  <c:v>0.12903225806451613</c:v>
                </c:pt>
                <c:pt idx="4">
                  <c:v>6.4516129032258063E-2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6A-4D21-AD63-A1DD9EDAAE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2019 External Patent-Related Spend vs.</a:t>
            </a:r>
          </a:p>
          <a:p>
            <a:pPr>
              <a:defRPr sz="1800" b="1"/>
            </a:pPr>
            <a:r>
              <a:rPr lang="en-US" sz="1800" b="1" dirty="0"/>
              <a:t>2019 External Patent-Related Budget by Industry</a:t>
            </a:r>
            <a:endParaRPr lang="en-GB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'2e'!$B$10</c:f>
              <c:strCache>
                <c:ptCount val="1"/>
                <c:pt idx="0">
                  <c:v>Computer/Software
N = 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'2e'!$A$11:$A$16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+/-5%</c:v>
                </c:pt>
              </c:strCache>
            </c:strRef>
          </c:cat>
          <c:val>
            <c:numRef>
              <c:f>'2e'!$B$11:$B$16</c:f>
              <c:numCache>
                <c:formatCode>0%</c:formatCode>
                <c:ptCount val="6"/>
                <c:pt idx="0">
                  <c:v>0</c:v>
                </c:pt>
                <c:pt idx="1">
                  <c:v>0.14285714285714285</c:v>
                </c:pt>
                <c:pt idx="2">
                  <c:v>0.42857142857142855</c:v>
                </c:pt>
                <c:pt idx="3">
                  <c:v>0</c:v>
                </c:pt>
                <c:pt idx="4">
                  <c:v>0.42857142857142855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FE-44CE-97BB-52620EACB28A}"/>
            </c:ext>
          </c:extLst>
        </c:ser>
        <c:ser>
          <c:idx val="1"/>
          <c:order val="1"/>
          <c:tx>
            <c:strRef>
              <c:f>'2e'!$C$10</c:f>
              <c:strCache>
                <c:ptCount val="1"/>
                <c:pt idx="0">
                  <c:v>Industrial/Energy
N = 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'2e'!$A$11:$A$16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+/-5%</c:v>
                </c:pt>
              </c:strCache>
            </c:strRef>
          </c:cat>
          <c:val>
            <c:numRef>
              <c:f>'2e'!$C$11:$C$16</c:f>
              <c:numCache>
                <c:formatCode>0%</c:formatCode>
                <c:ptCount val="6"/>
                <c:pt idx="0">
                  <c:v>0.21428571428571427</c:v>
                </c:pt>
                <c:pt idx="1">
                  <c:v>0.14285714285714285</c:v>
                </c:pt>
                <c:pt idx="2">
                  <c:v>7.1428571428571425E-2</c:v>
                </c:pt>
                <c:pt idx="3">
                  <c:v>7.1428571428571425E-2</c:v>
                </c:pt>
                <c:pt idx="4">
                  <c:v>0.2857142857142857</c:v>
                </c:pt>
                <c:pt idx="5">
                  <c:v>0.21428571428571427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FE-44CE-97BB-52620EACB28A}"/>
            </c:ext>
          </c:extLst>
        </c:ser>
        <c:ser>
          <c:idx val="2"/>
          <c:order val="2"/>
          <c:tx>
            <c:strRef>
              <c:f>'2e'!$D$10</c:f>
              <c:strCache>
                <c:ptCount val="1"/>
                <c:pt idx="0">
                  <c:v>Pharma/Bio/Chem
N = 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'2e'!$A$11:$A$16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+/-5%</c:v>
                </c:pt>
              </c:strCache>
            </c:strRef>
          </c:cat>
          <c:val>
            <c:numRef>
              <c:f>'2e'!$D$11:$D$16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0.25</c:v>
                </c:pt>
                <c:pt idx="3">
                  <c:v>0</c:v>
                </c:pt>
                <c:pt idx="4">
                  <c:v>0.5</c:v>
                </c:pt>
                <c:pt idx="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FE-44CE-97BB-52620EACB28A}"/>
            </c:ext>
          </c:extLst>
        </c:ser>
        <c:ser>
          <c:idx val="3"/>
          <c:order val="3"/>
          <c:tx>
            <c:strRef>
              <c:f>'2e'!$E$10</c:f>
              <c:strCache>
                <c:ptCount val="1"/>
                <c:pt idx="0">
                  <c:v>Other
N = 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'2e'!$A$11:$A$16</c:f>
              <c:strCache>
                <c:ptCount val="6"/>
                <c:pt idx="0">
                  <c:v>+/-1%</c:v>
                </c:pt>
                <c:pt idx="1">
                  <c:v>+/-2%</c:v>
                </c:pt>
                <c:pt idx="2">
                  <c:v>+/-3%</c:v>
                </c:pt>
                <c:pt idx="3">
                  <c:v>+/-4%</c:v>
                </c:pt>
                <c:pt idx="4">
                  <c:v>+/-5%</c:v>
                </c:pt>
                <c:pt idx="5">
                  <c:v>More than +/-5%</c:v>
                </c:pt>
              </c:strCache>
            </c:strRef>
          </c:cat>
          <c:val>
            <c:numRef>
              <c:f>'2e'!$E$11:$E$16</c:f>
              <c:numCache>
                <c:formatCode>0%</c:formatCode>
                <c:ptCount val="6"/>
                <c:pt idx="0">
                  <c:v>0.25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</c:v>
                </c:pt>
                <c:pt idx="5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FE-44CE-97BB-52620EACB2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Patent Litigation Spend as a Percentage of Total IP Spend</a:t>
            </a:r>
            <a:endParaRPr lang="en-GB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1027883368027271"/>
          <c:w val="0.97649572649572647"/>
          <c:h val="0.40822755452982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'2b'!$AE$73</c:f>
              <c:strCache>
                <c:ptCount val="1"/>
                <c:pt idx="0">
                  <c:v>2017 survey
N = 37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'2b'!$AF$72:$AI$72</c:f>
              <c:strCache>
                <c:ptCount val="4"/>
                <c:pt idx="0">
                  <c:v>5% or less</c:v>
                </c:pt>
                <c:pt idx="1">
                  <c:v>6% - 10%</c:v>
                </c:pt>
                <c:pt idx="2">
                  <c:v>11% - 15%</c:v>
                </c:pt>
                <c:pt idx="3">
                  <c:v>More than 15%</c:v>
                </c:pt>
              </c:strCache>
            </c:strRef>
          </c:cat>
          <c:val>
            <c:numRef>
              <c:f>'2b'!$AF$73:$AI$73</c:f>
              <c:numCache>
                <c:formatCode>0%</c:formatCode>
                <c:ptCount val="4"/>
                <c:pt idx="0">
                  <c:v>0.56756756756756754</c:v>
                </c:pt>
                <c:pt idx="1">
                  <c:v>8.1081081081081086E-2</c:v>
                </c:pt>
                <c:pt idx="2">
                  <c:v>5.4054054054054057E-2</c:v>
                </c:pt>
                <c:pt idx="3">
                  <c:v>0.29729729729729731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D3-4CB6-A953-45CFA2D743F7}"/>
            </c:ext>
          </c:extLst>
        </c:ser>
        <c:ser>
          <c:idx val="1"/>
          <c:order val="1"/>
          <c:tx>
            <c:strRef>
              <c:f>'2b'!$AE$74</c:f>
              <c:strCache>
                <c:ptCount val="1"/>
                <c:pt idx="0">
                  <c:v>2018 survey
N = 28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'2b'!$AF$72:$AI$72</c:f>
              <c:strCache>
                <c:ptCount val="4"/>
                <c:pt idx="0">
                  <c:v>5% or less</c:v>
                </c:pt>
                <c:pt idx="1">
                  <c:v>6% - 10%</c:v>
                </c:pt>
                <c:pt idx="2">
                  <c:v>11% - 15%</c:v>
                </c:pt>
                <c:pt idx="3">
                  <c:v>More than 15%</c:v>
                </c:pt>
              </c:strCache>
            </c:strRef>
          </c:cat>
          <c:val>
            <c:numRef>
              <c:f>'2b'!$AF$74:$AI$74</c:f>
              <c:numCache>
                <c:formatCode>0%</c:formatCode>
                <c:ptCount val="4"/>
                <c:pt idx="0">
                  <c:v>0.375</c:v>
                </c:pt>
                <c:pt idx="1">
                  <c:v>0.21875</c:v>
                </c:pt>
                <c:pt idx="2">
                  <c:v>9.375E-2</c:v>
                </c:pt>
                <c:pt idx="3">
                  <c:v>0.3125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D3-4CB6-A953-45CFA2D743F7}"/>
            </c:ext>
          </c:extLst>
        </c:ser>
        <c:ser>
          <c:idx val="2"/>
          <c:order val="2"/>
          <c:tx>
            <c:strRef>
              <c:f>'2b'!$AE$75</c:f>
              <c:strCache>
                <c:ptCount val="1"/>
                <c:pt idx="0">
                  <c:v>2019 survey
N = 41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'2b'!$AF$72:$AI$72</c:f>
              <c:strCache>
                <c:ptCount val="4"/>
                <c:pt idx="0">
                  <c:v>5% or less</c:v>
                </c:pt>
                <c:pt idx="1">
                  <c:v>6% - 10%</c:v>
                </c:pt>
                <c:pt idx="2">
                  <c:v>11% - 15%</c:v>
                </c:pt>
                <c:pt idx="3">
                  <c:v>More than 15%</c:v>
                </c:pt>
              </c:strCache>
            </c:strRef>
          </c:cat>
          <c:val>
            <c:numRef>
              <c:f>'2b'!$AF$75:$AI$75</c:f>
              <c:numCache>
                <c:formatCode>0%</c:formatCode>
                <c:ptCount val="4"/>
                <c:pt idx="0">
                  <c:v>0.51219512195121952</c:v>
                </c:pt>
                <c:pt idx="1">
                  <c:v>0.14634146341463414</c:v>
                </c:pt>
                <c:pt idx="2">
                  <c:v>0</c:v>
                </c:pt>
                <c:pt idx="3">
                  <c:v>0.34146341463414637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D3-4CB6-A953-45CFA2D743F7}"/>
            </c:ext>
          </c:extLst>
        </c:ser>
        <c:ser>
          <c:idx val="3"/>
          <c:order val="3"/>
          <c:tx>
            <c:strRef>
              <c:f>'2b'!$AE$76</c:f>
              <c:strCache>
                <c:ptCount val="1"/>
                <c:pt idx="0">
                  <c:v>2020 survey
N = 19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'2b'!$AF$72:$AI$72</c:f>
              <c:strCache>
                <c:ptCount val="4"/>
                <c:pt idx="0">
                  <c:v>5% or less</c:v>
                </c:pt>
                <c:pt idx="1">
                  <c:v>6% - 10%</c:v>
                </c:pt>
                <c:pt idx="2">
                  <c:v>11% - 15%</c:v>
                </c:pt>
                <c:pt idx="3">
                  <c:v>More than 15%</c:v>
                </c:pt>
              </c:strCache>
            </c:strRef>
          </c:cat>
          <c:val>
            <c:numRef>
              <c:f>'2b'!$AF$76:$AI$76</c:f>
              <c:numCache>
                <c:formatCode>0%</c:formatCode>
                <c:ptCount val="4"/>
                <c:pt idx="0">
                  <c:v>0.26315789473684209</c:v>
                </c:pt>
                <c:pt idx="1">
                  <c:v>0.10526315789473684</c:v>
                </c:pt>
                <c:pt idx="2">
                  <c:v>0.10526315789473684</c:v>
                </c:pt>
                <c:pt idx="3">
                  <c:v>0.52631578947368418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D3-4CB6-A953-45CFA2D743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Outside Counsel Spend by Category</a:t>
            </a:r>
          </a:p>
          <a:p>
            <a:pPr>
              <a:defRPr sz="1800"/>
            </a:pPr>
            <a:r>
              <a:rPr lang="en-US" sz="1800" i="1" dirty="0"/>
              <a:t>As a % of total outside counsel spend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'2c'!$Q$3</c:f>
              <c:strCache>
                <c:ptCount val="1"/>
                <c:pt idx="0">
                  <c:v>2017 survey
N = 36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'2c'!$R$2:$T$2</c:f>
              <c:strCache>
                <c:ptCount val="3"/>
                <c:pt idx="0">
                  <c:v>U.S. Outside Counsel Patent
 Portfolio Spend</c:v>
                </c:pt>
                <c:pt idx="1">
                  <c:v>International Outside Counsel
 Patent Portfolio Spend</c:v>
                </c:pt>
                <c:pt idx="2">
                  <c:v>Outside Counsel 
Trademark Spend</c:v>
                </c:pt>
              </c:strCache>
            </c:strRef>
          </c:cat>
          <c:val>
            <c:numRef>
              <c:f>'2c'!$R$3:$T$3</c:f>
              <c:numCache>
                <c:formatCode>0%</c:formatCode>
                <c:ptCount val="3"/>
                <c:pt idx="0">
                  <c:v>0.3</c:v>
                </c:pt>
                <c:pt idx="1">
                  <c:v>0.57999999999999996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E8-4BD4-8E70-3188B17DBBDA}"/>
            </c:ext>
          </c:extLst>
        </c:ser>
        <c:ser>
          <c:idx val="1"/>
          <c:order val="1"/>
          <c:tx>
            <c:strRef>
              <c:f>'2c'!$Q$4</c:f>
              <c:strCache>
                <c:ptCount val="1"/>
                <c:pt idx="0">
                  <c:v>2018 survey
N = 28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'2c'!$R$2:$T$2</c:f>
              <c:strCache>
                <c:ptCount val="3"/>
                <c:pt idx="0">
                  <c:v>U.S. Outside Counsel Patent
 Portfolio Spend</c:v>
                </c:pt>
                <c:pt idx="1">
                  <c:v>International Outside Counsel
 Patent Portfolio Spend</c:v>
                </c:pt>
                <c:pt idx="2">
                  <c:v>Outside Counsel 
Trademark Spend</c:v>
                </c:pt>
              </c:strCache>
            </c:strRef>
          </c:cat>
          <c:val>
            <c:numRef>
              <c:f>'2c'!$R$4:$T$4</c:f>
              <c:numCache>
                <c:formatCode>0%</c:formatCode>
                <c:ptCount val="3"/>
                <c:pt idx="0">
                  <c:v>0.39</c:v>
                </c:pt>
                <c:pt idx="1">
                  <c:v>0.35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E8-4BD4-8E70-3188B17DBBDA}"/>
            </c:ext>
          </c:extLst>
        </c:ser>
        <c:ser>
          <c:idx val="2"/>
          <c:order val="2"/>
          <c:tx>
            <c:strRef>
              <c:f>'2c'!$Q$5</c:f>
              <c:strCache>
                <c:ptCount val="1"/>
                <c:pt idx="0">
                  <c:v>2019 survey
N = 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'2c'!$R$2:$T$2</c:f>
              <c:strCache>
                <c:ptCount val="3"/>
                <c:pt idx="0">
                  <c:v>U.S. Outside Counsel Patent
 Portfolio Spend</c:v>
                </c:pt>
                <c:pt idx="1">
                  <c:v>International Outside Counsel
 Patent Portfolio Spend</c:v>
                </c:pt>
                <c:pt idx="2">
                  <c:v>Outside Counsel 
Trademark Spend</c:v>
                </c:pt>
              </c:strCache>
            </c:strRef>
          </c:cat>
          <c:val>
            <c:numRef>
              <c:f>'2c'!$R$5:$T$5</c:f>
              <c:numCache>
                <c:formatCode>0%</c:formatCode>
                <c:ptCount val="3"/>
                <c:pt idx="0">
                  <c:v>0.4400148378576304</c:v>
                </c:pt>
                <c:pt idx="1">
                  <c:v>0.33857347192571779</c:v>
                </c:pt>
                <c:pt idx="2">
                  <c:v>0.2214116902166518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E8-4BD4-8E70-3188B17DBBDA}"/>
            </c:ext>
          </c:extLst>
        </c:ser>
        <c:ser>
          <c:idx val="3"/>
          <c:order val="3"/>
          <c:tx>
            <c:strRef>
              <c:f>'2c'!$Q$6</c:f>
              <c:strCache>
                <c:ptCount val="1"/>
                <c:pt idx="0">
                  <c:v>2020 survey
N = 25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'2c'!$R$2:$T$2</c:f>
              <c:strCache>
                <c:ptCount val="3"/>
                <c:pt idx="0">
                  <c:v>U.S. Outside Counsel Patent
 Portfolio Spend</c:v>
                </c:pt>
                <c:pt idx="1">
                  <c:v>International Outside Counsel
 Patent Portfolio Spend</c:v>
                </c:pt>
                <c:pt idx="2">
                  <c:v>Outside Counsel 
Trademark Spend</c:v>
                </c:pt>
              </c:strCache>
            </c:strRef>
          </c:cat>
          <c:val>
            <c:numRef>
              <c:f>'2c'!$R$6:$T$6</c:f>
              <c:numCache>
                <c:formatCode>0%</c:formatCode>
                <c:ptCount val="3"/>
                <c:pt idx="0">
                  <c:v>0.49041696612809588</c:v>
                </c:pt>
                <c:pt idx="1">
                  <c:v>0.27411503860966852</c:v>
                </c:pt>
                <c:pt idx="2">
                  <c:v>0.23546799526223564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E8-4BD4-8E70-3188B17DBB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/>
              <a:t>Please indicate what percentage of your patent budget is paid for by allocating a total of 100 percentage points between the following areas:</a:t>
            </a:r>
          </a:p>
          <a:p>
            <a:pPr>
              <a:defRPr sz="1800"/>
            </a:pPr>
            <a:r>
              <a:rPr lang="en-GB" sz="1800" dirty="0"/>
              <a:t>N = 44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'2d'!$N$4</c:f>
              <c:strCache>
                <c:ptCount val="1"/>
                <c:pt idx="0">
                  <c:v>Yes (reported more than 0%)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'2d'!$O$3:$R$3</c:f>
              <c:strCache>
                <c:ptCount val="4"/>
                <c:pt idx="0">
                  <c:v>Central Corporate headquarters</c:v>
                </c:pt>
                <c:pt idx="1">
                  <c:v>Business</c:v>
                </c:pt>
                <c:pt idx="2">
                  <c:v>Legal</c:v>
                </c:pt>
                <c:pt idx="3">
                  <c:v>Engineering / R&amp;D</c:v>
                </c:pt>
              </c:strCache>
            </c:strRef>
          </c:cat>
          <c:val>
            <c:numRef>
              <c:f>'2d'!$O$4:$R$4</c:f>
              <c:numCache>
                <c:formatCode>0%</c:formatCode>
                <c:ptCount val="4"/>
                <c:pt idx="0">
                  <c:v>0.25</c:v>
                </c:pt>
                <c:pt idx="1">
                  <c:v>0.47727272727272729</c:v>
                </c:pt>
                <c:pt idx="2">
                  <c:v>0.61363636363636365</c:v>
                </c:pt>
                <c:pt idx="3">
                  <c:v>0.15909090909090909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3-4AF4-961B-BDE2C259771C}"/>
            </c:ext>
          </c:extLst>
        </c:ser>
        <c:ser>
          <c:idx val="1"/>
          <c:order val="1"/>
          <c:tx>
            <c:strRef>
              <c:f>'2d'!$N$5</c:f>
              <c:strCache>
                <c:ptCount val="1"/>
                <c:pt idx="0">
                  <c:v>No (reported 0%)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'2d'!$O$3:$R$3</c:f>
              <c:strCache>
                <c:ptCount val="4"/>
                <c:pt idx="0">
                  <c:v>Central Corporate headquarters</c:v>
                </c:pt>
                <c:pt idx="1">
                  <c:v>Business</c:v>
                </c:pt>
                <c:pt idx="2">
                  <c:v>Legal</c:v>
                </c:pt>
                <c:pt idx="3">
                  <c:v>Engineering / R&amp;D</c:v>
                </c:pt>
              </c:strCache>
            </c:strRef>
          </c:cat>
          <c:val>
            <c:numRef>
              <c:f>'2d'!$O$5:$R$5</c:f>
              <c:numCache>
                <c:formatCode>0%</c:formatCode>
                <c:ptCount val="4"/>
                <c:pt idx="0">
                  <c:v>0.75</c:v>
                </c:pt>
                <c:pt idx="1">
                  <c:v>0.52272727272727271</c:v>
                </c:pt>
                <c:pt idx="2">
                  <c:v>0.38636363636363635</c:v>
                </c:pt>
                <c:pt idx="3">
                  <c:v>0.84090909090909094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B3-4AF4-961B-BDE2C259771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41296656"/>
        <c:axId val="541294360"/>
      </c:barChart>
      <c:catAx>
        <c:axId val="54129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294360"/>
        <c:crosses val="autoZero"/>
        <c:auto val="1"/>
        <c:lblAlgn val="ctr"/>
        <c:lblOffset val="100"/>
        <c:noMultiLvlLbl val="0"/>
      </c:catAx>
      <c:valAx>
        <c:axId val="5412943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4129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dirty="0"/>
              <a:t>Total Number of Invention Disclosures Received</a:t>
            </a:r>
            <a:endParaRPr lang="en-GB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1027883368027271"/>
          <c:w val="0.97649572649572647"/>
          <c:h val="0.40822755452982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'3'!$AF$2</c:f>
              <c:strCache>
                <c:ptCount val="1"/>
                <c:pt idx="0">
                  <c:v>2017 survey
N = 40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'3'!$AE$3:$AE$8</c:f>
              <c:strCache>
                <c:ptCount val="6"/>
                <c:pt idx="0">
                  <c:v>200 or less</c:v>
                </c:pt>
                <c:pt idx="1">
                  <c:v>201 - 400</c:v>
                </c:pt>
                <c:pt idx="2">
                  <c:v>401 - 600</c:v>
                </c:pt>
                <c:pt idx="3">
                  <c:v>601 - 800</c:v>
                </c:pt>
                <c:pt idx="4">
                  <c:v>801 - 1,000</c:v>
                </c:pt>
                <c:pt idx="5">
                  <c:v>More than 1,000</c:v>
                </c:pt>
              </c:strCache>
            </c:strRef>
          </c:cat>
          <c:val>
            <c:numRef>
              <c:f>'3'!$AF$3:$AF$8</c:f>
              <c:numCache>
                <c:formatCode>0%</c:formatCode>
                <c:ptCount val="6"/>
                <c:pt idx="0">
                  <c:v>0.45</c:v>
                </c:pt>
                <c:pt idx="1">
                  <c:v>0.125</c:v>
                </c:pt>
                <c:pt idx="2">
                  <c:v>7.4999999999999997E-2</c:v>
                </c:pt>
                <c:pt idx="3">
                  <c:v>7.4999999999999997E-2</c:v>
                </c:pt>
                <c:pt idx="4">
                  <c:v>7.4999999999999997E-2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A-4A47-875B-554247EADD6F}"/>
            </c:ext>
          </c:extLst>
        </c:ser>
        <c:ser>
          <c:idx val="1"/>
          <c:order val="1"/>
          <c:tx>
            <c:strRef>
              <c:f>'3'!$AG$2</c:f>
              <c:strCache>
                <c:ptCount val="1"/>
                <c:pt idx="0">
                  <c:v>2018 survey
N = 33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'3'!$AE$3:$AE$8</c:f>
              <c:strCache>
                <c:ptCount val="6"/>
                <c:pt idx="0">
                  <c:v>200 or less</c:v>
                </c:pt>
                <c:pt idx="1">
                  <c:v>201 - 400</c:v>
                </c:pt>
                <c:pt idx="2">
                  <c:v>401 - 600</c:v>
                </c:pt>
                <c:pt idx="3">
                  <c:v>601 - 800</c:v>
                </c:pt>
                <c:pt idx="4">
                  <c:v>801 - 1,000</c:v>
                </c:pt>
                <c:pt idx="5">
                  <c:v>More than 1,000</c:v>
                </c:pt>
              </c:strCache>
            </c:strRef>
          </c:cat>
          <c:val>
            <c:numRef>
              <c:f>'3'!$AG$3:$AG$8</c:f>
              <c:numCache>
                <c:formatCode>0%</c:formatCode>
                <c:ptCount val="6"/>
                <c:pt idx="0">
                  <c:v>0.36363636363636365</c:v>
                </c:pt>
                <c:pt idx="1">
                  <c:v>6.0606060606060608E-2</c:v>
                </c:pt>
                <c:pt idx="2">
                  <c:v>6.0606060606060608E-2</c:v>
                </c:pt>
                <c:pt idx="3">
                  <c:v>9.0909090909090912E-2</c:v>
                </c:pt>
                <c:pt idx="4">
                  <c:v>9.0909090909090912E-2</c:v>
                </c:pt>
                <c:pt idx="5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6A-4A47-875B-554247EADD6F}"/>
            </c:ext>
          </c:extLst>
        </c:ser>
        <c:ser>
          <c:idx val="2"/>
          <c:order val="2"/>
          <c:tx>
            <c:strRef>
              <c:f>'3'!$AH$2</c:f>
              <c:strCache>
                <c:ptCount val="1"/>
                <c:pt idx="0">
                  <c:v>2019 survey
N = 43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'3'!$AE$3:$AE$8</c:f>
              <c:strCache>
                <c:ptCount val="6"/>
                <c:pt idx="0">
                  <c:v>200 or less</c:v>
                </c:pt>
                <c:pt idx="1">
                  <c:v>201 - 400</c:v>
                </c:pt>
                <c:pt idx="2">
                  <c:v>401 - 600</c:v>
                </c:pt>
                <c:pt idx="3">
                  <c:v>601 - 800</c:v>
                </c:pt>
                <c:pt idx="4">
                  <c:v>801 - 1,000</c:v>
                </c:pt>
                <c:pt idx="5">
                  <c:v>More than 1,000</c:v>
                </c:pt>
              </c:strCache>
            </c:strRef>
          </c:cat>
          <c:val>
            <c:numRef>
              <c:f>'3'!$AH$3:$AH$8</c:f>
              <c:numCache>
                <c:formatCode>0%</c:formatCode>
                <c:ptCount val="6"/>
                <c:pt idx="0">
                  <c:v>0.51162790697674421</c:v>
                </c:pt>
                <c:pt idx="1">
                  <c:v>4.6511627906976744E-2</c:v>
                </c:pt>
                <c:pt idx="2">
                  <c:v>9.3023255813953487E-2</c:v>
                </c:pt>
                <c:pt idx="3">
                  <c:v>4.6511627906976744E-2</c:v>
                </c:pt>
                <c:pt idx="4">
                  <c:v>4.6511627906976744E-2</c:v>
                </c:pt>
                <c:pt idx="5">
                  <c:v>0.2558139534883721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6A-4A47-875B-554247EADD6F}"/>
            </c:ext>
          </c:extLst>
        </c:ser>
        <c:ser>
          <c:idx val="3"/>
          <c:order val="3"/>
          <c:tx>
            <c:strRef>
              <c:f>'3'!$AI$2</c:f>
              <c:strCache>
                <c:ptCount val="1"/>
                <c:pt idx="0">
                  <c:v>2020 survey
N = 31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'3'!$AE$3:$AE$8</c:f>
              <c:strCache>
                <c:ptCount val="6"/>
                <c:pt idx="0">
                  <c:v>200 or less</c:v>
                </c:pt>
                <c:pt idx="1">
                  <c:v>201 - 400</c:v>
                </c:pt>
                <c:pt idx="2">
                  <c:v>401 - 600</c:v>
                </c:pt>
                <c:pt idx="3">
                  <c:v>601 - 800</c:v>
                </c:pt>
                <c:pt idx="4">
                  <c:v>801 - 1,000</c:v>
                </c:pt>
                <c:pt idx="5">
                  <c:v>More than 1,000</c:v>
                </c:pt>
              </c:strCache>
            </c:strRef>
          </c:cat>
          <c:val>
            <c:numRef>
              <c:f>'3'!$AI$3:$AI$8</c:f>
              <c:numCache>
                <c:formatCode>0%</c:formatCode>
                <c:ptCount val="6"/>
                <c:pt idx="0">
                  <c:v>0.4838709677419355</c:v>
                </c:pt>
                <c:pt idx="1">
                  <c:v>0.12903225806451613</c:v>
                </c:pt>
                <c:pt idx="2">
                  <c:v>6.4516129032258063E-2</c:v>
                </c:pt>
                <c:pt idx="3">
                  <c:v>3.2258064516129031E-2</c:v>
                </c:pt>
                <c:pt idx="4">
                  <c:v>3.2258064516129031E-2</c:v>
                </c:pt>
                <c:pt idx="5">
                  <c:v>0.25806451612903225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6A-4A47-875B-554247EADD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dirty="0"/>
              <a:t>Revenue per Invention Disclosure</a:t>
            </a:r>
            <a:endParaRPr lang="en-GB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1027883368027271"/>
          <c:w val="0.97649572649572647"/>
          <c:h val="0.40822755452982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'3'!$AF$11</c:f>
              <c:strCache>
                <c:ptCount val="1"/>
                <c:pt idx="0">
                  <c:v>2017 survey
N = 40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'3'!$AE$12:$AE$17</c:f>
              <c:strCache>
                <c:ptCount val="6"/>
                <c:pt idx="0">
                  <c:v>$10M or less</c:v>
                </c:pt>
                <c:pt idx="1">
                  <c:v>$11M - $20M</c:v>
                </c:pt>
                <c:pt idx="2">
                  <c:v>$21M - $30M</c:v>
                </c:pt>
                <c:pt idx="3">
                  <c:v>$31M -$40M</c:v>
                </c:pt>
                <c:pt idx="4">
                  <c:v>$41M - $50M</c:v>
                </c:pt>
                <c:pt idx="5">
                  <c:v>More than $50</c:v>
                </c:pt>
              </c:strCache>
            </c:strRef>
          </c:cat>
          <c:val>
            <c:numRef>
              <c:f>'3'!$AF$12:$AF$17</c:f>
              <c:numCache>
                <c:formatCode>0%</c:formatCode>
                <c:ptCount val="6"/>
                <c:pt idx="0">
                  <c:v>0.3</c:v>
                </c:pt>
                <c:pt idx="1">
                  <c:v>0.17499999999999999</c:v>
                </c:pt>
                <c:pt idx="2">
                  <c:v>0.1</c:v>
                </c:pt>
                <c:pt idx="3">
                  <c:v>0.1</c:v>
                </c:pt>
                <c:pt idx="4">
                  <c:v>7.4999999999999997E-2</c:v>
                </c:pt>
                <c:pt idx="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C-4ABA-A275-A1D48945D9A6}"/>
            </c:ext>
          </c:extLst>
        </c:ser>
        <c:ser>
          <c:idx val="1"/>
          <c:order val="1"/>
          <c:tx>
            <c:strRef>
              <c:f>'3'!$AG$11</c:f>
              <c:strCache>
                <c:ptCount val="1"/>
                <c:pt idx="0">
                  <c:v>2018 survey
N = 33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'3'!$AE$12:$AE$17</c:f>
              <c:strCache>
                <c:ptCount val="6"/>
                <c:pt idx="0">
                  <c:v>$10M or less</c:v>
                </c:pt>
                <c:pt idx="1">
                  <c:v>$11M - $20M</c:v>
                </c:pt>
                <c:pt idx="2">
                  <c:v>$21M - $30M</c:v>
                </c:pt>
                <c:pt idx="3">
                  <c:v>$31M -$40M</c:v>
                </c:pt>
                <c:pt idx="4">
                  <c:v>$41M - $50M</c:v>
                </c:pt>
                <c:pt idx="5">
                  <c:v>More than $50</c:v>
                </c:pt>
              </c:strCache>
            </c:strRef>
          </c:cat>
          <c:val>
            <c:numRef>
              <c:f>'3'!$AG$12:$AG$17</c:f>
              <c:numCache>
                <c:formatCode>0%</c:formatCode>
                <c:ptCount val="6"/>
                <c:pt idx="0">
                  <c:v>0.24242424242424243</c:v>
                </c:pt>
                <c:pt idx="1">
                  <c:v>0.27272727272727271</c:v>
                </c:pt>
                <c:pt idx="2">
                  <c:v>6.0606060606060608E-2</c:v>
                </c:pt>
                <c:pt idx="3">
                  <c:v>6.0606060606060608E-2</c:v>
                </c:pt>
                <c:pt idx="4">
                  <c:v>6.0606060606060608E-2</c:v>
                </c:pt>
                <c:pt idx="5">
                  <c:v>0.30303030303030304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C-4ABA-A275-A1D48945D9A6}"/>
            </c:ext>
          </c:extLst>
        </c:ser>
        <c:ser>
          <c:idx val="2"/>
          <c:order val="2"/>
          <c:tx>
            <c:strRef>
              <c:f>'3'!$AH$11</c:f>
              <c:strCache>
                <c:ptCount val="1"/>
                <c:pt idx="0">
                  <c:v>2019 survey
N = 41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'3'!$AE$12:$AE$17</c:f>
              <c:strCache>
                <c:ptCount val="6"/>
                <c:pt idx="0">
                  <c:v>$10M or less</c:v>
                </c:pt>
                <c:pt idx="1">
                  <c:v>$11M - $20M</c:v>
                </c:pt>
                <c:pt idx="2">
                  <c:v>$21M - $30M</c:v>
                </c:pt>
                <c:pt idx="3">
                  <c:v>$31M -$40M</c:v>
                </c:pt>
                <c:pt idx="4">
                  <c:v>$41M - $50M</c:v>
                </c:pt>
                <c:pt idx="5">
                  <c:v>More than $50</c:v>
                </c:pt>
              </c:strCache>
            </c:strRef>
          </c:cat>
          <c:val>
            <c:numRef>
              <c:f>'3'!$AH$12:$AH$17</c:f>
              <c:numCache>
                <c:formatCode>0%</c:formatCode>
                <c:ptCount val="6"/>
                <c:pt idx="0">
                  <c:v>0.15</c:v>
                </c:pt>
                <c:pt idx="1">
                  <c:v>0.22</c:v>
                </c:pt>
                <c:pt idx="2">
                  <c:v>0.24</c:v>
                </c:pt>
                <c:pt idx="3">
                  <c:v>0.05</c:v>
                </c:pt>
                <c:pt idx="4">
                  <c:v>0.02</c:v>
                </c:pt>
                <c:pt idx="5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C-4ABA-A275-A1D48945D9A6}"/>
            </c:ext>
          </c:extLst>
        </c:ser>
        <c:ser>
          <c:idx val="3"/>
          <c:order val="3"/>
          <c:tx>
            <c:strRef>
              <c:f>'3'!$AI$11</c:f>
              <c:strCache>
                <c:ptCount val="1"/>
                <c:pt idx="0">
                  <c:v>2020 survey
N = 26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'3'!$AE$12:$AE$17</c:f>
              <c:strCache>
                <c:ptCount val="6"/>
                <c:pt idx="0">
                  <c:v>$10M or less</c:v>
                </c:pt>
                <c:pt idx="1">
                  <c:v>$11M - $20M</c:v>
                </c:pt>
                <c:pt idx="2">
                  <c:v>$21M - $30M</c:v>
                </c:pt>
                <c:pt idx="3">
                  <c:v>$31M -$40M</c:v>
                </c:pt>
                <c:pt idx="4">
                  <c:v>$41M - $50M</c:v>
                </c:pt>
                <c:pt idx="5">
                  <c:v>More than $50</c:v>
                </c:pt>
              </c:strCache>
            </c:strRef>
          </c:cat>
          <c:val>
            <c:numRef>
              <c:f>'3'!$AI$12:$AI$17</c:f>
              <c:numCache>
                <c:formatCode>0%</c:formatCode>
                <c:ptCount val="6"/>
                <c:pt idx="0">
                  <c:v>7.6923076923076927E-2</c:v>
                </c:pt>
                <c:pt idx="1">
                  <c:v>0.19230769230769232</c:v>
                </c:pt>
                <c:pt idx="2">
                  <c:v>0.23076923076923078</c:v>
                </c:pt>
                <c:pt idx="3">
                  <c:v>7.6923076923076927E-2</c:v>
                </c:pt>
                <c:pt idx="4">
                  <c:v>0</c:v>
                </c:pt>
                <c:pt idx="5">
                  <c:v>0.42307692307692307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C-4ABA-A275-A1D48945D9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dirty="0"/>
              <a:t>R&amp;D Spend per Invention Disclosure</a:t>
            </a:r>
            <a:endParaRPr lang="en-GB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5817155398678608"/>
          <c:w val="0.97649572649572647"/>
          <c:h val="0.36033483422330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'3'!$AF$20</c:f>
              <c:strCache>
                <c:ptCount val="1"/>
                <c:pt idx="0">
                  <c:v>2017 survey
N = 35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'3'!$AE$21:$AE$25</c:f>
              <c:strCache>
                <c:ptCount val="5"/>
                <c:pt idx="0">
                  <c:v>$0.5M or less</c:v>
                </c:pt>
                <c:pt idx="1">
                  <c:v>$0.6M - $1.0M</c:v>
                </c:pt>
                <c:pt idx="2">
                  <c:v>$1.1M - $1.5M</c:v>
                </c:pt>
                <c:pt idx="3">
                  <c:v>$1.6M - $2.0M</c:v>
                </c:pt>
                <c:pt idx="4">
                  <c:v>More than $2.0M</c:v>
                </c:pt>
              </c:strCache>
            </c:strRef>
          </c:cat>
          <c:val>
            <c:numRef>
              <c:f>'3'!$AF$21:$AF$25</c:f>
              <c:numCache>
                <c:formatCode>0%</c:formatCode>
                <c:ptCount val="5"/>
                <c:pt idx="0">
                  <c:v>0.25714285714285712</c:v>
                </c:pt>
                <c:pt idx="1">
                  <c:v>0.2857142857142857</c:v>
                </c:pt>
                <c:pt idx="2">
                  <c:v>0.2</c:v>
                </c:pt>
                <c:pt idx="3">
                  <c:v>0.11428571428571428</c:v>
                </c:pt>
                <c:pt idx="4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1-4BE6-BFAC-497C76ADEC49}"/>
            </c:ext>
          </c:extLst>
        </c:ser>
        <c:ser>
          <c:idx val="1"/>
          <c:order val="1"/>
          <c:tx>
            <c:strRef>
              <c:f>'3'!$AG$20</c:f>
              <c:strCache>
                <c:ptCount val="1"/>
                <c:pt idx="0">
                  <c:v>2018 survey
N = 31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'3'!$AE$21:$AE$25</c:f>
              <c:strCache>
                <c:ptCount val="5"/>
                <c:pt idx="0">
                  <c:v>$0.5M or less</c:v>
                </c:pt>
                <c:pt idx="1">
                  <c:v>$0.6M - $1.0M</c:v>
                </c:pt>
                <c:pt idx="2">
                  <c:v>$1.1M - $1.5M</c:v>
                </c:pt>
                <c:pt idx="3">
                  <c:v>$1.6M - $2.0M</c:v>
                </c:pt>
                <c:pt idx="4">
                  <c:v>More than $2.0M</c:v>
                </c:pt>
              </c:strCache>
            </c:strRef>
          </c:cat>
          <c:val>
            <c:numRef>
              <c:f>'3'!$AG$21:$AG$25</c:f>
              <c:numCache>
                <c:formatCode>0%</c:formatCode>
                <c:ptCount val="5"/>
                <c:pt idx="0">
                  <c:v>0.35483870967741937</c:v>
                </c:pt>
                <c:pt idx="1">
                  <c:v>0.32258064516129031</c:v>
                </c:pt>
                <c:pt idx="2">
                  <c:v>0.12903225806451613</c:v>
                </c:pt>
                <c:pt idx="3">
                  <c:v>6.4516129032258063E-2</c:v>
                </c:pt>
                <c:pt idx="4">
                  <c:v>0.12903225806451613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A1-4BE6-BFAC-497C76ADEC49}"/>
            </c:ext>
          </c:extLst>
        </c:ser>
        <c:ser>
          <c:idx val="2"/>
          <c:order val="2"/>
          <c:tx>
            <c:strRef>
              <c:f>'3'!$AH$20</c:f>
              <c:strCache>
                <c:ptCount val="1"/>
                <c:pt idx="0">
                  <c:v>2019 survey
N = 36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'3'!$AE$21:$AE$25</c:f>
              <c:strCache>
                <c:ptCount val="5"/>
                <c:pt idx="0">
                  <c:v>$0.5M or less</c:v>
                </c:pt>
                <c:pt idx="1">
                  <c:v>$0.6M - $1.0M</c:v>
                </c:pt>
                <c:pt idx="2">
                  <c:v>$1.1M - $1.5M</c:v>
                </c:pt>
                <c:pt idx="3">
                  <c:v>$1.6M - $2.0M</c:v>
                </c:pt>
                <c:pt idx="4">
                  <c:v>More than $2.0M</c:v>
                </c:pt>
              </c:strCache>
            </c:strRef>
          </c:cat>
          <c:val>
            <c:numRef>
              <c:f>'3'!$AH$21:$AH$25</c:f>
              <c:numCache>
                <c:formatCode>0%</c:formatCode>
                <c:ptCount val="5"/>
                <c:pt idx="0">
                  <c:v>0.33333333333333331</c:v>
                </c:pt>
                <c:pt idx="1">
                  <c:v>0.27777777777777779</c:v>
                </c:pt>
                <c:pt idx="2">
                  <c:v>0.1111111111111111</c:v>
                </c:pt>
                <c:pt idx="3">
                  <c:v>5.5555555555555552E-2</c:v>
                </c:pt>
                <c:pt idx="4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A1-4BE6-BFAC-497C76ADEC49}"/>
            </c:ext>
          </c:extLst>
        </c:ser>
        <c:ser>
          <c:idx val="3"/>
          <c:order val="3"/>
          <c:tx>
            <c:strRef>
              <c:f>'3'!$AI$20</c:f>
              <c:strCache>
                <c:ptCount val="1"/>
                <c:pt idx="0">
                  <c:v>2020 survey
N = 23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'3'!$AE$21:$AE$25</c:f>
              <c:strCache>
                <c:ptCount val="5"/>
                <c:pt idx="0">
                  <c:v>$0.5M or less</c:v>
                </c:pt>
                <c:pt idx="1">
                  <c:v>$0.6M - $1.0M</c:v>
                </c:pt>
                <c:pt idx="2">
                  <c:v>$1.1M - $1.5M</c:v>
                </c:pt>
                <c:pt idx="3">
                  <c:v>$1.6M - $2.0M</c:v>
                </c:pt>
                <c:pt idx="4">
                  <c:v>More than $2.0M</c:v>
                </c:pt>
              </c:strCache>
            </c:strRef>
          </c:cat>
          <c:val>
            <c:numRef>
              <c:f>'3'!$AI$21:$AI$25</c:f>
              <c:numCache>
                <c:formatCode>0%</c:formatCode>
                <c:ptCount val="5"/>
                <c:pt idx="0">
                  <c:v>0.17391304347826086</c:v>
                </c:pt>
                <c:pt idx="1">
                  <c:v>0.13043478260869565</c:v>
                </c:pt>
                <c:pt idx="2">
                  <c:v>0.43478260869565216</c:v>
                </c:pt>
                <c:pt idx="3">
                  <c:v>0</c:v>
                </c:pt>
                <c:pt idx="4">
                  <c:v>0.2608695652173913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A1-4BE6-BFAC-497C76ADEC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dirty="0"/>
              <a:t>Invention Disclosures Per Inventor</a:t>
            </a:r>
            <a:endParaRPr lang="en-GB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1027883368027271"/>
          <c:w val="0.97649572649572647"/>
          <c:h val="0.40822755452982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'3'!$AF$28</c:f>
              <c:strCache>
                <c:ptCount val="1"/>
                <c:pt idx="0">
                  <c:v>2017 survey
N = 35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'3'!$AE$29:$AE$34</c:f>
              <c:strCache>
                <c:ptCount val="6"/>
                <c:pt idx="0">
                  <c:v>0.10 or less</c:v>
                </c:pt>
                <c:pt idx="1">
                  <c:v>0.11 - 0.20</c:v>
                </c:pt>
                <c:pt idx="2">
                  <c:v>0. 21 - 0.30</c:v>
                </c:pt>
                <c:pt idx="3">
                  <c:v>0.31 - 0.40</c:v>
                </c:pt>
                <c:pt idx="4">
                  <c:v>0.41 - 0.50</c:v>
                </c:pt>
                <c:pt idx="5">
                  <c:v>More than 0.50</c:v>
                </c:pt>
              </c:strCache>
            </c:strRef>
          </c:cat>
          <c:val>
            <c:numRef>
              <c:f>'3'!$AF$29:$AF$34</c:f>
              <c:numCache>
                <c:formatCode>0%</c:formatCode>
                <c:ptCount val="6"/>
                <c:pt idx="0">
                  <c:v>0.2857142857142857</c:v>
                </c:pt>
                <c:pt idx="1">
                  <c:v>0.22857142857142856</c:v>
                </c:pt>
                <c:pt idx="2">
                  <c:v>0.14285714285714285</c:v>
                </c:pt>
                <c:pt idx="3">
                  <c:v>5.7142857142857141E-2</c:v>
                </c:pt>
                <c:pt idx="4">
                  <c:v>0.11428571428571428</c:v>
                </c:pt>
                <c:pt idx="5">
                  <c:v>0.17142857142857143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8E-4C92-9849-9AD158BB98B8}"/>
            </c:ext>
          </c:extLst>
        </c:ser>
        <c:ser>
          <c:idx val="1"/>
          <c:order val="1"/>
          <c:tx>
            <c:strRef>
              <c:f>'3'!$AG$28</c:f>
              <c:strCache>
                <c:ptCount val="1"/>
                <c:pt idx="0">
                  <c:v>2018 survey
N = 32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'3'!$AE$29:$AE$34</c:f>
              <c:strCache>
                <c:ptCount val="6"/>
                <c:pt idx="0">
                  <c:v>0.10 or less</c:v>
                </c:pt>
                <c:pt idx="1">
                  <c:v>0.11 - 0.20</c:v>
                </c:pt>
                <c:pt idx="2">
                  <c:v>0. 21 - 0.30</c:v>
                </c:pt>
                <c:pt idx="3">
                  <c:v>0.31 - 0.40</c:v>
                </c:pt>
                <c:pt idx="4">
                  <c:v>0.41 - 0.50</c:v>
                </c:pt>
                <c:pt idx="5">
                  <c:v>More than 0.50</c:v>
                </c:pt>
              </c:strCache>
            </c:strRef>
          </c:cat>
          <c:val>
            <c:numRef>
              <c:f>'3'!$AG$29:$AG$34</c:f>
              <c:numCache>
                <c:formatCode>0%</c:formatCode>
                <c:ptCount val="6"/>
                <c:pt idx="0">
                  <c:v>0.3125</c:v>
                </c:pt>
                <c:pt idx="1">
                  <c:v>0.3125</c:v>
                </c:pt>
                <c:pt idx="2">
                  <c:v>0</c:v>
                </c:pt>
                <c:pt idx="3">
                  <c:v>0.15625</c:v>
                </c:pt>
                <c:pt idx="4">
                  <c:v>9.375E-2</c:v>
                </c:pt>
                <c:pt idx="5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8E-4C92-9849-9AD158BB98B8}"/>
            </c:ext>
          </c:extLst>
        </c:ser>
        <c:ser>
          <c:idx val="2"/>
          <c:order val="2"/>
          <c:tx>
            <c:strRef>
              <c:f>'3'!$AH$28</c:f>
              <c:strCache>
                <c:ptCount val="1"/>
                <c:pt idx="0">
                  <c:v>2019 survey
N = 40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'3'!$AE$29:$AE$34</c:f>
              <c:strCache>
                <c:ptCount val="6"/>
                <c:pt idx="0">
                  <c:v>0.10 or less</c:v>
                </c:pt>
                <c:pt idx="1">
                  <c:v>0.11 - 0.20</c:v>
                </c:pt>
                <c:pt idx="2">
                  <c:v>0. 21 - 0.30</c:v>
                </c:pt>
                <c:pt idx="3">
                  <c:v>0.31 - 0.40</c:v>
                </c:pt>
                <c:pt idx="4">
                  <c:v>0.41 - 0.50</c:v>
                </c:pt>
                <c:pt idx="5">
                  <c:v>More than 0.50</c:v>
                </c:pt>
              </c:strCache>
            </c:strRef>
          </c:cat>
          <c:val>
            <c:numRef>
              <c:f>'3'!$AH$29:$AH$34</c:f>
              <c:numCache>
                <c:formatCode>0%</c:formatCode>
                <c:ptCount val="6"/>
                <c:pt idx="0">
                  <c:v>0.3</c:v>
                </c:pt>
                <c:pt idx="1">
                  <c:v>0.27500000000000002</c:v>
                </c:pt>
                <c:pt idx="2">
                  <c:v>0.1</c:v>
                </c:pt>
                <c:pt idx="3">
                  <c:v>7.4999999999999997E-2</c:v>
                </c:pt>
                <c:pt idx="4">
                  <c:v>0.1</c:v>
                </c:pt>
                <c:pt idx="5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8E-4C92-9849-9AD158BB98B8}"/>
            </c:ext>
          </c:extLst>
        </c:ser>
        <c:ser>
          <c:idx val="3"/>
          <c:order val="3"/>
          <c:tx>
            <c:strRef>
              <c:f>'3'!$AI$28</c:f>
              <c:strCache>
                <c:ptCount val="1"/>
                <c:pt idx="0">
                  <c:v>2020 survey
N = 30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'3'!$AE$29:$AE$34</c:f>
              <c:strCache>
                <c:ptCount val="6"/>
                <c:pt idx="0">
                  <c:v>0.10 or less</c:v>
                </c:pt>
                <c:pt idx="1">
                  <c:v>0.11 - 0.20</c:v>
                </c:pt>
                <c:pt idx="2">
                  <c:v>0. 21 - 0.30</c:v>
                </c:pt>
                <c:pt idx="3">
                  <c:v>0.31 - 0.40</c:v>
                </c:pt>
                <c:pt idx="4">
                  <c:v>0.41 - 0.50</c:v>
                </c:pt>
                <c:pt idx="5">
                  <c:v>More than 0.50</c:v>
                </c:pt>
              </c:strCache>
            </c:strRef>
          </c:cat>
          <c:val>
            <c:numRef>
              <c:f>'3'!$AI$29:$AI$34</c:f>
              <c:numCache>
                <c:formatCode>0%</c:formatCode>
                <c:ptCount val="6"/>
                <c:pt idx="0">
                  <c:v>0.43333333333333335</c:v>
                </c:pt>
                <c:pt idx="1">
                  <c:v>0.3</c:v>
                </c:pt>
                <c:pt idx="2">
                  <c:v>0.13333333333333333</c:v>
                </c:pt>
                <c:pt idx="3">
                  <c:v>6.6666666666666666E-2</c:v>
                </c:pt>
                <c:pt idx="4">
                  <c:v>0</c:v>
                </c:pt>
                <c:pt idx="5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8E-4C92-9849-9AD158BB98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dirty="0"/>
              <a:t>Invention Disclosures per Registered Patent Practitioner</a:t>
            </a:r>
            <a:endParaRPr lang="en-GB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1027883368027271"/>
          <c:w val="0.97649572649572647"/>
          <c:h val="0.36416606329381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'3'!$AF$37</c:f>
              <c:strCache>
                <c:ptCount val="1"/>
                <c:pt idx="0">
                  <c:v>2017 survey
N = 40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'3'!$AE$38:$AE$47</c:f>
              <c:strCache>
                <c:ptCount val="10"/>
                <c:pt idx="0">
                  <c:v>10 or less</c:v>
                </c:pt>
                <c:pt idx="1">
                  <c:v>11 - 20</c:v>
                </c:pt>
                <c:pt idx="2">
                  <c:v>21 - 30</c:v>
                </c:pt>
                <c:pt idx="3">
                  <c:v>31 - 40</c:v>
                </c:pt>
                <c:pt idx="4">
                  <c:v>41 - 50</c:v>
                </c:pt>
                <c:pt idx="5">
                  <c:v>51 - 60</c:v>
                </c:pt>
                <c:pt idx="6">
                  <c:v>61 - 70</c:v>
                </c:pt>
                <c:pt idx="7">
                  <c:v>71 - 80</c:v>
                </c:pt>
                <c:pt idx="8">
                  <c:v>81 - 90</c:v>
                </c:pt>
                <c:pt idx="9">
                  <c:v>More than 90</c:v>
                </c:pt>
              </c:strCache>
            </c:strRef>
          </c:cat>
          <c:val>
            <c:numRef>
              <c:f>'3'!$AF$38:$AF$47</c:f>
              <c:numCache>
                <c:formatCode>0%</c:formatCode>
                <c:ptCount val="10"/>
                <c:pt idx="0">
                  <c:v>0.15</c:v>
                </c:pt>
                <c:pt idx="1">
                  <c:v>0.22500000000000001</c:v>
                </c:pt>
                <c:pt idx="2">
                  <c:v>0.1</c:v>
                </c:pt>
                <c:pt idx="3">
                  <c:v>0.17499999999999999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7.4999999999999997E-2</c:v>
                </c:pt>
                <c:pt idx="8">
                  <c:v>0.125</c:v>
                </c:pt>
                <c:pt idx="9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D-4354-AC5F-ADA509F18A3C}"/>
            </c:ext>
          </c:extLst>
        </c:ser>
        <c:ser>
          <c:idx val="1"/>
          <c:order val="1"/>
          <c:tx>
            <c:strRef>
              <c:f>'3'!$AG$37</c:f>
              <c:strCache>
                <c:ptCount val="1"/>
                <c:pt idx="0">
                  <c:v>2018 survey
N = 33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'3'!$AE$38:$AE$47</c:f>
              <c:strCache>
                <c:ptCount val="10"/>
                <c:pt idx="0">
                  <c:v>10 or less</c:v>
                </c:pt>
                <c:pt idx="1">
                  <c:v>11 - 20</c:v>
                </c:pt>
                <c:pt idx="2">
                  <c:v>21 - 30</c:v>
                </c:pt>
                <c:pt idx="3">
                  <c:v>31 - 40</c:v>
                </c:pt>
                <c:pt idx="4">
                  <c:v>41 - 50</c:v>
                </c:pt>
                <c:pt idx="5">
                  <c:v>51 - 60</c:v>
                </c:pt>
                <c:pt idx="6">
                  <c:v>61 - 70</c:v>
                </c:pt>
                <c:pt idx="7">
                  <c:v>71 - 80</c:v>
                </c:pt>
                <c:pt idx="8">
                  <c:v>81 - 90</c:v>
                </c:pt>
                <c:pt idx="9">
                  <c:v>More than 90</c:v>
                </c:pt>
              </c:strCache>
            </c:strRef>
          </c:cat>
          <c:val>
            <c:numRef>
              <c:f>'3'!$AG$38:$AG$47</c:f>
              <c:numCache>
                <c:formatCode>0%</c:formatCode>
                <c:ptCount val="10"/>
                <c:pt idx="0">
                  <c:v>0.21212121212121213</c:v>
                </c:pt>
                <c:pt idx="1">
                  <c:v>6.0606060606060608E-2</c:v>
                </c:pt>
                <c:pt idx="2">
                  <c:v>0.12121212121212122</c:v>
                </c:pt>
                <c:pt idx="3">
                  <c:v>9.0909090909090912E-2</c:v>
                </c:pt>
                <c:pt idx="4">
                  <c:v>9.0909090909090912E-2</c:v>
                </c:pt>
                <c:pt idx="5">
                  <c:v>9.0909090909090912E-2</c:v>
                </c:pt>
                <c:pt idx="6">
                  <c:v>0</c:v>
                </c:pt>
                <c:pt idx="7">
                  <c:v>9.0909090909090912E-2</c:v>
                </c:pt>
                <c:pt idx="8">
                  <c:v>6.0606060606060608E-2</c:v>
                </c:pt>
                <c:pt idx="9">
                  <c:v>0.18181818181818182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9D-4354-AC5F-ADA509F18A3C}"/>
            </c:ext>
          </c:extLst>
        </c:ser>
        <c:ser>
          <c:idx val="2"/>
          <c:order val="2"/>
          <c:tx>
            <c:strRef>
              <c:f>'3'!$AH$37</c:f>
              <c:strCache>
                <c:ptCount val="1"/>
                <c:pt idx="0">
                  <c:v>2019 survey
N = 43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'3'!$AE$38:$AE$47</c:f>
              <c:strCache>
                <c:ptCount val="10"/>
                <c:pt idx="0">
                  <c:v>10 or less</c:v>
                </c:pt>
                <c:pt idx="1">
                  <c:v>11 - 20</c:v>
                </c:pt>
                <c:pt idx="2">
                  <c:v>21 - 30</c:v>
                </c:pt>
                <c:pt idx="3">
                  <c:v>31 - 40</c:v>
                </c:pt>
                <c:pt idx="4">
                  <c:v>41 - 50</c:v>
                </c:pt>
                <c:pt idx="5">
                  <c:v>51 - 60</c:v>
                </c:pt>
                <c:pt idx="6">
                  <c:v>61 - 70</c:v>
                </c:pt>
                <c:pt idx="7">
                  <c:v>71 - 80</c:v>
                </c:pt>
                <c:pt idx="8">
                  <c:v>81 - 90</c:v>
                </c:pt>
                <c:pt idx="9">
                  <c:v>More than 90</c:v>
                </c:pt>
              </c:strCache>
            </c:strRef>
          </c:cat>
          <c:val>
            <c:numRef>
              <c:f>'3'!$AH$38:$AH$47</c:f>
              <c:numCache>
                <c:formatCode>0%</c:formatCode>
                <c:ptCount val="10"/>
                <c:pt idx="0">
                  <c:v>0.11627906976744186</c:v>
                </c:pt>
                <c:pt idx="1">
                  <c:v>0.20930232558139536</c:v>
                </c:pt>
                <c:pt idx="2">
                  <c:v>6.9767441860465115E-2</c:v>
                </c:pt>
                <c:pt idx="3">
                  <c:v>6.9767441860465115E-2</c:v>
                </c:pt>
                <c:pt idx="4">
                  <c:v>0.11627906976744186</c:v>
                </c:pt>
                <c:pt idx="5">
                  <c:v>9.3023255813953487E-2</c:v>
                </c:pt>
                <c:pt idx="6">
                  <c:v>2.3255813953488372E-2</c:v>
                </c:pt>
                <c:pt idx="7">
                  <c:v>9.3023255813953487E-2</c:v>
                </c:pt>
                <c:pt idx="8">
                  <c:v>6.9767441860465115E-2</c:v>
                </c:pt>
                <c:pt idx="9">
                  <c:v>0.13953488372093023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9D-4354-AC5F-ADA509F18A3C}"/>
            </c:ext>
          </c:extLst>
        </c:ser>
        <c:ser>
          <c:idx val="3"/>
          <c:order val="3"/>
          <c:tx>
            <c:strRef>
              <c:f>'3'!$AI$37</c:f>
              <c:strCache>
                <c:ptCount val="1"/>
                <c:pt idx="0">
                  <c:v>2020 survey
N = 30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'3'!$AE$38:$AE$47</c:f>
              <c:strCache>
                <c:ptCount val="10"/>
                <c:pt idx="0">
                  <c:v>10 or less</c:v>
                </c:pt>
                <c:pt idx="1">
                  <c:v>11 - 20</c:v>
                </c:pt>
                <c:pt idx="2">
                  <c:v>21 - 30</c:v>
                </c:pt>
                <c:pt idx="3">
                  <c:v>31 - 40</c:v>
                </c:pt>
                <c:pt idx="4">
                  <c:v>41 - 50</c:v>
                </c:pt>
                <c:pt idx="5">
                  <c:v>51 - 60</c:v>
                </c:pt>
                <c:pt idx="6">
                  <c:v>61 - 70</c:v>
                </c:pt>
                <c:pt idx="7">
                  <c:v>71 - 80</c:v>
                </c:pt>
                <c:pt idx="8">
                  <c:v>81 - 90</c:v>
                </c:pt>
                <c:pt idx="9">
                  <c:v>More than 90</c:v>
                </c:pt>
              </c:strCache>
            </c:strRef>
          </c:cat>
          <c:val>
            <c:numRef>
              <c:f>'3'!$AI$38:$AI$47</c:f>
              <c:numCache>
                <c:formatCode>0%</c:formatCode>
                <c:ptCount val="10"/>
                <c:pt idx="0">
                  <c:v>0.16666666666666666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0.16666666666666666</c:v>
                </c:pt>
                <c:pt idx="5">
                  <c:v>0.13333333333333333</c:v>
                </c:pt>
                <c:pt idx="6">
                  <c:v>6.6666666666666666E-2</c:v>
                </c:pt>
                <c:pt idx="7">
                  <c:v>0.1</c:v>
                </c:pt>
                <c:pt idx="8">
                  <c:v>0</c:v>
                </c:pt>
                <c:pt idx="9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9D-4354-AC5F-ADA509F18A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dirty="0"/>
              <a:t>Total Number of Priority Patent Filings</a:t>
            </a:r>
            <a:endParaRPr lang="en-GB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3811222460828756"/>
          <c:w val="0.97649572649572647"/>
          <c:h val="0.37594905750417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'3a'!$AI$2</c:f>
              <c:strCache>
                <c:ptCount val="1"/>
                <c:pt idx="0">
                  <c:v>2017 survey
N = 41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'3a'!$AH$3:$AH$6</c:f>
              <c:strCache>
                <c:ptCount val="4"/>
                <c:pt idx="0">
                  <c:v>100 or less</c:v>
                </c:pt>
                <c:pt idx="1">
                  <c:v>101 - 200</c:v>
                </c:pt>
                <c:pt idx="2">
                  <c:v>201 - 500</c:v>
                </c:pt>
                <c:pt idx="3">
                  <c:v>More than 500</c:v>
                </c:pt>
              </c:strCache>
            </c:strRef>
          </c:cat>
          <c:val>
            <c:numRef>
              <c:f>'3a'!$AI$3:$AI$6</c:f>
              <c:numCache>
                <c:formatCode>0%</c:formatCode>
                <c:ptCount val="4"/>
                <c:pt idx="0">
                  <c:v>0.43902439024390244</c:v>
                </c:pt>
                <c:pt idx="1">
                  <c:v>9.7560975609756101E-2</c:v>
                </c:pt>
                <c:pt idx="2">
                  <c:v>0.21951219512195122</c:v>
                </c:pt>
                <c:pt idx="3">
                  <c:v>0.24390243902439024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2-4809-BAE3-54CD723F378E}"/>
            </c:ext>
          </c:extLst>
        </c:ser>
        <c:ser>
          <c:idx val="1"/>
          <c:order val="1"/>
          <c:tx>
            <c:strRef>
              <c:f>'3a'!$AJ$2</c:f>
              <c:strCache>
                <c:ptCount val="1"/>
                <c:pt idx="0">
                  <c:v>2018 survey
N = 36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'3a'!$AH$3:$AH$6</c:f>
              <c:strCache>
                <c:ptCount val="4"/>
                <c:pt idx="0">
                  <c:v>100 or less</c:v>
                </c:pt>
                <c:pt idx="1">
                  <c:v>101 - 200</c:v>
                </c:pt>
                <c:pt idx="2">
                  <c:v>201 - 500</c:v>
                </c:pt>
                <c:pt idx="3">
                  <c:v>More than 500</c:v>
                </c:pt>
              </c:strCache>
            </c:strRef>
          </c:cat>
          <c:val>
            <c:numRef>
              <c:f>'3a'!$AJ$3:$AJ$6</c:f>
              <c:numCache>
                <c:formatCode>0%</c:formatCode>
                <c:ptCount val="4"/>
                <c:pt idx="0">
                  <c:v>0.3611111111111111</c:v>
                </c:pt>
                <c:pt idx="1">
                  <c:v>5.5555555555555552E-2</c:v>
                </c:pt>
                <c:pt idx="2">
                  <c:v>0.19444444444444445</c:v>
                </c:pt>
                <c:pt idx="3">
                  <c:v>0.3888888888888889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52-4809-BAE3-54CD723F378E}"/>
            </c:ext>
          </c:extLst>
        </c:ser>
        <c:ser>
          <c:idx val="2"/>
          <c:order val="2"/>
          <c:tx>
            <c:strRef>
              <c:f>'3a'!$AK$2</c:f>
              <c:strCache>
                <c:ptCount val="1"/>
                <c:pt idx="0">
                  <c:v>2019 survey
N = 45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'3a'!$AH$3:$AH$6</c:f>
              <c:strCache>
                <c:ptCount val="4"/>
                <c:pt idx="0">
                  <c:v>100 or less</c:v>
                </c:pt>
                <c:pt idx="1">
                  <c:v>101 - 200</c:v>
                </c:pt>
                <c:pt idx="2">
                  <c:v>201 - 500</c:v>
                </c:pt>
                <c:pt idx="3">
                  <c:v>More than 500</c:v>
                </c:pt>
              </c:strCache>
            </c:strRef>
          </c:cat>
          <c:val>
            <c:numRef>
              <c:f>'3a'!$AK$3:$AK$6</c:f>
              <c:numCache>
                <c:formatCode>0%</c:formatCode>
                <c:ptCount val="4"/>
                <c:pt idx="0">
                  <c:v>0.44444444444444442</c:v>
                </c:pt>
                <c:pt idx="1">
                  <c:v>6.6666666666666666E-2</c:v>
                </c:pt>
                <c:pt idx="2">
                  <c:v>0.22222222222222221</c:v>
                </c:pt>
                <c:pt idx="3">
                  <c:v>0.26666666666666666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52-4809-BAE3-54CD723F378E}"/>
            </c:ext>
          </c:extLst>
        </c:ser>
        <c:ser>
          <c:idx val="3"/>
          <c:order val="3"/>
          <c:tx>
            <c:strRef>
              <c:f>'3a'!$AL$2</c:f>
              <c:strCache>
                <c:ptCount val="1"/>
                <c:pt idx="0">
                  <c:v>2020 survey
N = 31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'3a'!$AH$3:$AH$6</c:f>
              <c:strCache>
                <c:ptCount val="4"/>
                <c:pt idx="0">
                  <c:v>100 or less</c:v>
                </c:pt>
                <c:pt idx="1">
                  <c:v>101 - 200</c:v>
                </c:pt>
                <c:pt idx="2">
                  <c:v>201 - 500</c:v>
                </c:pt>
                <c:pt idx="3">
                  <c:v>More than 500</c:v>
                </c:pt>
              </c:strCache>
            </c:strRef>
          </c:cat>
          <c:val>
            <c:numRef>
              <c:f>'3a'!$AL$3:$AL$6</c:f>
              <c:numCache>
                <c:formatCode>0%</c:formatCode>
                <c:ptCount val="4"/>
                <c:pt idx="0">
                  <c:v>0.35483870967741937</c:v>
                </c:pt>
                <c:pt idx="1">
                  <c:v>0.19354838709677419</c:v>
                </c:pt>
                <c:pt idx="2">
                  <c:v>9.6774193548387094E-2</c:v>
                </c:pt>
                <c:pt idx="3">
                  <c:v>0.35483870967741937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52-4809-BAE3-54CD723F37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/>
              <a:t>Size of IP Team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5032996952967084"/>
          <c:w val="0.97649572649572647"/>
          <c:h val="0.35993491115334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a!$C$16</c:f>
              <c:strCache>
                <c:ptCount val="1"/>
                <c:pt idx="0">
                  <c:v>2017 survey
N = 42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a!$A$17:$A$20</c:f>
              <c:strCache>
                <c:ptCount val="4"/>
                <c:pt idx="0">
                  <c:v>0</c:v>
                </c:pt>
                <c:pt idx="1">
                  <c:v>1 - 25</c:v>
                </c:pt>
                <c:pt idx="2">
                  <c:v>26 - 70</c:v>
                </c:pt>
                <c:pt idx="3">
                  <c:v>More than 70</c:v>
                </c:pt>
              </c:strCache>
            </c:strRef>
          </c:cat>
          <c:val>
            <c:numRef>
              <c:f>a!$C$17:$C$20</c:f>
              <c:numCache>
                <c:formatCode>0%</c:formatCode>
                <c:ptCount val="4"/>
                <c:pt idx="0">
                  <c:v>0.12</c:v>
                </c:pt>
                <c:pt idx="1">
                  <c:v>0.52380952380952384</c:v>
                </c:pt>
                <c:pt idx="2">
                  <c:v>0.23809523809523808</c:v>
                </c:pt>
                <c:pt idx="3">
                  <c:v>0.11904761904761904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D-4FB9-AF07-9C9A48D616D5}"/>
            </c:ext>
          </c:extLst>
        </c:ser>
        <c:ser>
          <c:idx val="1"/>
          <c:order val="1"/>
          <c:tx>
            <c:strRef>
              <c:f>a!$D$16</c:f>
              <c:strCache>
                <c:ptCount val="1"/>
                <c:pt idx="0">
                  <c:v>2018 survey
N = 40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a!$A$17:$A$20</c:f>
              <c:strCache>
                <c:ptCount val="4"/>
                <c:pt idx="0">
                  <c:v>0</c:v>
                </c:pt>
                <c:pt idx="1">
                  <c:v>1 - 25</c:v>
                </c:pt>
                <c:pt idx="2">
                  <c:v>26 - 70</c:v>
                </c:pt>
                <c:pt idx="3">
                  <c:v>More than 70</c:v>
                </c:pt>
              </c:strCache>
            </c:strRef>
          </c:cat>
          <c:val>
            <c:numRef>
              <c:f>a!$D$17:$D$20</c:f>
              <c:numCache>
                <c:formatCode>0%</c:formatCode>
                <c:ptCount val="4"/>
                <c:pt idx="0">
                  <c:v>0.03</c:v>
                </c:pt>
                <c:pt idx="1">
                  <c:v>0.52500000000000002</c:v>
                </c:pt>
                <c:pt idx="2">
                  <c:v>0.27500000000000002</c:v>
                </c:pt>
                <c:pt idx="3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D-4FB9-AF07-9C9A48D616D5}"/>
            </c:ext>
          </c:extLst>
        </c:ser>
        <c:ser>
          <c:idx val="2"/>
          <c:order val="2"/>
          <c:tx>
            <c:strRef>
              <c:f>a!$E$16</c:f>
              <c:strCache>
                <c:ptCount val="1"/>
                <c:pt idx="0">
                  <c:v>2019 survey
N = 52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a!$A$17:$A$20</c:f>
              <c:strCache>
                <c:ptCount val="4"/>
                <c:pt idx="0">
                  <c:v>0</c:v>
                </c:pt>
                <c:pt idx="1">
                  <c:v>1 - 25</c:v>
                </c:pt>
                <c:pt idx="2">
                  <c:v>26 - 70</c:v>
                </c:pt>
                <c:pt idx="3">
                  <c:v>More than 70</c:v>
                </c:pt>
              </c:strCache>
            </c:strRef>
          </c:cat>
          <c:val>
            <c:numRef>
              <c:f>a!$E$17:$E$20</c:f>
              <c:numCache>
                <c:formatCode>0%</c:formatCode>
                <c:ptCount val="4"/>
                <c:pt idx="0">
                  <c:v>0.08</c:v>
                </c:pt>
                <c:pt idx="1">
                  <c:v>0.57999999999999996</c:v>
                </c:pt>
                <c:pt idx="2">
                  <c:v>0.21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D-4FB9-AF07-9C9A48D616D5}"/>
            </c:ext>
          </c:extLst>
        </c:ser>
        <c:ser>
          <c:idx val="3"/>
          <c:order val="3"/>
          <c:tx>
            <c:strRef>
              <c:f>a!$F$16</c:f>
              <c:strCache>
                <c:ptCount val="1"/>
                <c:pt idx="0">
                  <c:v>2020 survey
N = 40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a!$A$17:$A$20</c:f>
              <c:strCache>
                <c:ptCount val="4"/>
                <c:pt idx="0">
                  <c:v>0</c:v>
                </c:pt>
                <c:pt idx="1">
                  <c:v>1 - 25</c:v>
                </c:pt>
                <c:pt idx="2">
                  <c:v>26 - 70</c:v>
                </c:pt>
                <c:pt idx="3">
                  <c:v>More than 70</c:v>
                </c:pt>
              </c:strCache>
            </c:strRef>
          </c:cat>
          <c:val>
            <c:numRef>
              <c:f>a!$F$17:$F$20</c:f>
              <c:numCache>
                <c:formatCode>0%</c:formatCode>
                <c:ptCount val="4"/>
                <c:pt idx="0">
                  <c:v>0.125</c:v>
                </c:pt>
                <c:pt idx="1">
                  <c:v>0.42499999999999999</c:v>
                </c:pt>
                <c:pt idx="2">
                  <c:v>0.375</c:v>
                </c:pt>
                <c:pt idx="3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FD-4FB9-AF07-9C9A48D616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Revenue per Priority Patent Filing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3811222460828756"/>
          <c:w val="0.97649572649572647"/>
          <c:h val="0.37594905750417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'3a'!$AI$9</c:f>
              <c:strCache>
                <c:ptCount val="1"/>
                <c:pt idx="0">
                  <c:v>2017 survey
N = 41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'3a'!$AH$10:$AH$16</c:f>
              <c:strCache>
                <c:ptCount val="7"/>
                <c:pt idx="0">
                  <c:v>$10M or less</c:v>
                </c:pt>
                <c:pt idx="1">
                  <c:v>$11M - $20M</c:v>
                </c:pt>
                <c:pt idx="2">
                  <c:v>$21M - $30M</c:v>
                </c:pt>
                <c:pt idx="3">
                  <c:v>$31M -$40M</c:v>
                </c:pt>
                <c:pt idx="4">
                  <c:v>$41M - $80M</c:v>
                </c:pt>
                <c:pt idx="5">
                  <c:v>$81M - $100M</c:v>
                </c:pt>
                <c:pt idx="6">
                  <c:v>More than $100</c:v>
                </c:pt>
              </c:strCache>
            </c:strRef>
          </c:cat>
          <c:val>
            <c:numRef>
              <c:f>'3a'!$AI$10:$AI$16</c:f>
              <c:numCache>
                <c:formatCode>0%</c:formatCode>
                <c:ptCount val="7"/>
                <c:pt idx="0">
                  <c:v>0.21951219512195122</c:v>
                </c:pt>
                <c:pt idx="1">
                  <c:v>9.7560975609756101E-2</c:v>
                </c:pt>
                <c:pt idx="2">
                  <c:v>7.3170731707317069E-2</c:v>
                </c:pt>
                <c:pt idx="3">
                  <c:v>0.14634146341463414</c:v>
                </c:pt>
                <c:pt idx="4">
                  <c:v>0.17073170731707318</c:v>
                </c:pt>
                <c:pt idx="5">
                  <c:v>7.3170731707317069E-2</c:v>
                </c:pt>
                <c:pt idx="6">
                  <c:v>0.21951219512195122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4-4AA7-B0C9-F7E5F6C61B85}"/>
            </c:ext>
          </c:extLst>
        </c:ser>
        <c:ser>
          <c:idx val="1"/>
          <c:order val="1"/>
          <c:tx>
            <c:strRef>
              <c:f>'3a'!$AJ$9</c:f>
              <c:strCache>
                <c:ptCount val="1"/>
                <c:pt idx="0">
                  <c:v>2018 survey
N = 36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'3a'!$AH$10:$AH$16</c:f>
              <c:strCache>
                <c:ptCount val="7"/>
                <c:pt idx="0">
                  <c:v>$10M or less</c:v>
                </c:pt>
                <c:pt idx="1">
                  <c:v>$11M - $20M</c:v>
                </c:pt>
                <c:pt idx="2">
                  <c:v>$21M - $30M</c:v>
                </c:pt>
                <c:pt idx="3">
                  <c:v>$31M -$40M</c:v>
                </c:pt>
                <c:pt idx="4">
                  <c:v>$41M - $80M</c:v>
                </c:pt>
                <c:pt idx="5">
                  <c:v>$81M - $100M</c:v>
                </c:pt>
                <c:pt idx="6">
                  <c:v>More than $100</c:v>
                </c:pt>
              </c:strCache>
            </c:strRef>
          </c:cat>
          <c:val>
            <c:numRef>
              <c:f>'3a'!$AJ$10:$AJ$16</c:f>
              <c:numCache>
                <c:formatCode>0%</c:formatCode>
                <c:ptCount val="7"/>
                <c:pt idx="0">
                  <c:v>0.19444444444444445</c:v>
                </c:pt>
                <c:pt idx="1">
                  <c:v>0.16666666666666666</c:v>
                </c:pt>
                <c:pt idx="2">
                  <c:v>2.7777777777777776E-2</c:v>
                </c:pt>
                <c:pt idx="3">
                  <c:v>8.3333333333333329E-2</c:v>
                </c:pt>
                <c:pt idx="4">
                  <c:v>0.19444444444444445</c:v>
                </c:pt>
                <c:pt idx="5">
                  <c:v>8.3333333333333329E-2</c:v>
                </c:pt>
                <c:pt idx="6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E4-4AA7-B0C9-F7E5F6C61B85}"/>
            </c:ext>
          </c:extLst>
        </c:ser>
        <c:ser>
          <c:idx val="2"/>
          <c:order val="2"/>
          <c:tx>
            <c:strRef>
              <c:f>'3a'!$AK$9</c:f>
              <c:strCache>
                <c:ptCount val="1"/>
                <c:pt idx="0">
                  <c:v>2019 survey
N = 43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'3a'!$AH$10:$AH$16</c:f>
              <c:strCache>
                <c:ptCount val="7"/>
                <c:pt idx="0">
                  <c:v>$10M or less</c:v>
                </c:pt>
                <c:pt idx="1">
                  <c:v>$11M - $20M</c:v>
                </c:pt>
                <c:pt idx="2">
                  <c:v>$21M - $30M</c:v>
                </c:pt>
                <c:pt idx="3">
                  <c:v>$31M -$40M</c:v>
                </c:pt>
                <c:pt idx="4">
                  <c:v>$41M - $80M</c:v>
                </c:pt>
                <c:pt idx="5">
                  <c:v>$81M - $100M</c:v>
                </c:pt>
                <c:pt idx="6">
                  <c:v>More than $100</c:v>
                </c:pt>
              </c:strCache>
            </c:strRef>
          </c:cat>
          <c:val>
            <c:numRef>
              <c:f>'3a'!$AK$10:$AK$16</c:f>
              <c:numCache>
                <c:formatCode>0%</c:formatCode>
                <c:ptCount val="7"/>
                <c:pt idx="0">
                  <c:v>0.09</c:v>
                </c:pt>
                <c:pt idx="1">
                  <c:v>4.7619047619047616E-2</c:v>
                </c:pt>
                <c:pt idx="2">
                  <c:v>0.14285714285714285</c:v>
                </c:pt>
                <c:pt idx="3">
                  <c:v>0.09</c:v>
                </c:pt>
                <c:pt idx="4">
                  <c:v>0.28000000000000003</c:v>
                </c:pt>
                <c:pt idx="5">
                  <c:v>0.05</c:v>
                </c:pt>
                <c:pt idx="6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E4-4AA7-B0C9-F7E5F6C61B85}"/>
            </c:ext>
          </c:extLst>
        </c:ser>
        <c:ser>
          <c:idx val="3"/>
          <c:order val="3"/>
          <c:tx>
            <c:strRef>
              <c:f>'3a'!$AL$9</c:f>
              <c:strCache>
                <c:ptCount val="1"/>
                <c:pt idx="0">
                  <c:v>2020 survey
N = 27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'3a'!$AH$10:$AH$16</c:f>
              <c:strCache>
                <c:ptCount val="7"/>
                <c:pt idx="0">
                  <c:v>$10M or less</c:v>
                </c:pt>
                <c:pt idx="1">
                  <c:v>$11M - $20M</c:v>
                </c:pt>
                <c:pt idx="2">
                  <c:v>$21M - $30M</c:v>
                </c:pt>
                <c:pt idx="3">
                  <c:v>$31M -$40M</c:v>
                </c:pt>
                <c:pt idx="4">
                  <c:v>$41M - $80M</c:v>
                </c:pt>
                <c:pt idx="5">
                  <c:v>$81M - $100M</c:v>
                </c:pt>
                <c:pt idx="6">
                  <c:v>More than $100</c:v>
                </c:pt>
              </c:strCache>
            </c:strRef>
          </c:cat>
          <c:val>
            <c:numRef>
              <c:f>'3a'!$AL$10:$AL$16</c:f>
              <c:numCache>
                <c:formatCode>0%</c:formatCode>
                <c:ptCount val="7"/>
                <c:pt idx="0">
                  <c:v>0.1111111111111111</c:v>
                </c:pt>
                <c:pt idx="1">
                  <c:v>7.407407407407407E-2</c:v>
                </c:pt>
                <c:pt idx="2">
                  <c:v>3.7037037037037035E-2</c:v>
                </c:pt>
                <c:pt idx="3">
                  <c:v>7.407407407407407E-2</c:v>
                </c:pt>
                <c:pt idx="4">
                  <c:v>0.22222222222222221</c:v>
                </c:pt>
                <c:pt idx="5">
                  <c:v>0.1111111111111111</c:v>
                </c:pt>
                <c:pt idx="6">
                  <c:v>0.37037037037037035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E4-4AA7-B0C9-F7E5F6C61B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u="none" strike="noStrike" baseline="0" dirty="0">
                <a:effectLst/>
              </a:rPr>
              <a:t>R&amp;D Spend per Priority Patent Filing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4674051539012169"/>
          <c:w val="0.97649572649572647"/>
          <c:h val="0.44665612821124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'3a'!$AI$20</c:f>
              <c:strCache>
                <c:ptCount val="1"/>
                <c:pt idx="0">
                  <c:v>2017 survey
N = 37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'3a'!$AH$21:$AH$24</c:f>
              <c:strCache>
                <c:ptCount val="4"/>
                <c:pt idx="0">
                  <c:v>$0.2M or less</c:v>
                </c:pt>
                <c:pt idx="1">
                  <c:v>$0.3M - $0.4M</c:v>
                </c:pt>
                <c:pt idx="2">
                  <c:v>$0.5M - $0.6M</c:v>
                </c:pt>
                <c:pt idx="3">
                  <c:v>More than $0.6M</c:v>
                </c:pt>
              </c:strCache>
            </c:strRef>
          </c:cat>
          <c:val>
            <c:numRef>
              <c:f>'3a'!$AI$21:$AI$24</c:f>
              <c:numCache>
                <c:formatCode>0%</c:formatCode>
                <c:ptCount val="4"/>
                <c:pt idx="0">
                  <c:v>0.29729729729729731</c:v>
                </c:pt>
                <c:pt idx="1">
                  <c:v>0.24324324324324326</c:v>
                </c:pt>
                <c:pt idx="2">
                  <c:v>0.24324324324324326</c:v>
                </c:pt>
                <c:pt idx="3">
                  <c:v>0.21621621621621623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4D-4BA5-9E3C-49BA64160BD5}"/>
            </c:ext>
          </c:extLst>
        </c:ser>
        <c:ser>
          <c:idx val="1"/>
          <c:order val="1"/>
          <c:tx>
            <c:strRef>
              <c:f>'3a'!$AJ$20</c:f>
              <c:strCache>
                <c:ptCount val="1"/>
                <c:pt idx="0">
                  <c:v>2018 survey
N = 32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'3a'!$AH$21:$AH$24</c:f>
              <c:strCache>
                <c:ptCount val="4"/>
                <c:pt idx="0">
                  <c:v>$0.2M or less</c:v>
                </c:pt>
                <c:pt idx="1">
                  <c:v>$0.3M - $0.4M</c:v>
                </c:pt>
                <c:pt idx="2">
                  <c:v>$0.5M - $0.6M</c:v>
                </c:pt>
                <c:pt idx="3">
                  <c:v>More than $0.6M</c:v>
                </c:pt>
              </c:strCache>
            </c:strRef>
          </c:cat>
          <c:val>
            <c:numRef>
              <c:f>'3a'!$AJ$21:$AJ$24</c:f>
              <c:numCache>
                <c:formatCode>0%</c:formatCode>
                <c:ptCount val="4"/>
                <c:pt idx="0">
                  <c:v>0.3125</c:v>
                </c:pt>
                <c:pt idx="1">
                  <c:v>0.15625</c:v>
                </c:pt>
                <c:pt idx="2">
                  <c:v>6.25E-2</c:v>
                </c:pt>
                <c:pt idx="3">
                  <c:v>0.46875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4D-4BA5-9E3C-49BA64160BD5}"/>
            </c:ext>
          </c:extLst>
        </c:ser>
        <c:ser>
          <c:idx val="2"/>
          <c:order val="2"/>
          <c:tx>
            <c:strRef>
              <c:f>'3a'!$AK$20</c:f>
              <c:strCache>
                <c:ptCount val="1"/>
                <c:pt idx="0">
                  <c:v>2019 survey
N = 33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'3a'!$AH$21:$AH$24</c:f>
              <c:strCache>
                <c:ptCount val="4"/>
                <c:pt idx="0">
                  <c:v>$0.2M or less</c:v>
                </c:pt>
                <c:pt idx="1">
                  <c:v>$0.3M - $0.4M</c:v>
                </c:pt>
                <c:pt idx="2">
                  <c:v>$0.5M - $0.6M</c:v>
                </c:pt>
                <c:pt idx="3">
                  <c:v>More than $0.6M</c:v>
                </c:pt>
              </c:strCache>
            </c:strRef>
          </c:cat>
          <c:val>
            <c:numRef>
              <c:f>'3a'!$AK$21:$AK$24</c:f>
              <c:numCache>
                <c:formatCode>0%</c:formatCode>
                <c:ptCount val="4"/>
                <c:pt idx="0">
                  <c:v>0.27</c:v>
                </c:pt>
                <c:pt idx="1">
                  <c:v>0.39</c:v>
                </c:pt>
                <c:pt idx="2">
                  <c:v>0.21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4D-4BA5-9E3C-49BA64160BD5}"/>
            </c:ext>
          </c:extLst>
        </c:ser>
        <c:ser>
          <c:idx val="3"/>
          <c:order val="3"/>
          <c:tx>
            <c:strRef>
              <c:f>'3a'!$AL$20</c:f>
              <c:strCache>
                <c:ptCount val="1"/>
                <c:pt idx="0">
                  <c:v>2020 survey
N = 24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'3a'!$AH$21:$AH$24</c:f>
              <c:strCache>
                <c:ptCount val="4"/>
                <c:pt idx="0">
                  <c:v>$0.2M or less</c:v>
                </c:pt>
                <c:pt idx="1">
                  <c:v>$0.3M - $0.4M</c:v>
                </c:pt>
                <c:pt idx="2">
                  <c:v>$0.5M - $0.6M</c:v>
                </c:pt>
                <c:pt idx="3">
                  <c:v>More than $0.6M</c:v>
                </c:pt>
              </c:strCache>
            </c:strRef>
          </c:cat>
          <c:val>
            <c:numRef>
              <c:f>'3a'!$AL$21:$AL$24</c:f>
              <c:numCache>
                <c:formatCode>0%</c:formatCode>
                <c:ptCount val="4"/>
                <c:pt idx="0">
                  <c:v>0.125</c:v>
                </c:pt>
                <c:pt idx="1">
                  <c:v>0</c:v>
                </c:pt>
                <c:pt idx="2">
                  <c:v>0</c:v>
                </c:pt>
                <c:pt idx="3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4D-4BA5-9E3C-49BA64160B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Priority Patent Filings per Inventor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6924250309228575"/>
          <c:w val="0.97649572649572647"/>
          <c:h val="0.34481872416809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'3a'!$AI$28</c:f>
              <c:strCache>
                <c:ptCount val="1"/>
                <c:pt idx="0">
                  <c:v>2017 survey
N = 40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'3a'!$AH$29:$AH$32</c:f>
              <c:strCache>
                <c:ptCount val="4"/>
                <c:pt idx="0">
                  <c:v>0.05 or less</c:v>
                </c:pt>
                <c:pt idx="1">
                  <c:v>0.06 - 0.10</c:v>
                </c:pt>
                <c:pt idx="2">
                  <c:v>0. 11 - 0.15</c:v>
                </c:pt>
                <c:pt idx="3">
                  <c:v>More than 0.15</c:v>
                </c:pt>
              </c:strCache>
            </c:strRef>
          </c:cat>
          <c:val>
            <c:numRef>
              <c:f>'3a'!$AI$29:$AI$32</c:f>
              <c:numCache>
                <c:formatCode>0%</c:formatCode>
                <c:ptCount val="4"/>
                <c:pt idx="0">
                  <c:v>0.375</c:v>
                </c:pt>
                <c:pt idx="1">
                  <c:v>0.2</c:v>
                </c:pt>
                <c:pt idx="2">
                  <c:v>0.15</c:v>
                </c:pt>
                <c:pt idx="3">
                  <c:v>0.27500000000000002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6-4139-80FC-7046684C0144}"/>
            </c:ext>
          </c:extLst>
        </c:ser>
        <c:ser>
          <c:idx val="1"/>
          <c:order val="1"/>
          <c:tx>
            <c:strRef>
              <c:f>'3a'!$AJ$28</c:f>
              <c:strCache>
                <c:ptCount val="1"/>
                <c:pt idx="0">
                  <c:v>2018 survey
N = 35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'3a'!$AH$29:$AH$32</c:f>
              <c:strCache>
                <c:ptCount val="4"/>
                <c:pt idx="0">
                  <c:v>0.05 or less</c:v>
                </c:pt>
                <c:pt idx="1">
                  <c:v>0.06 - 0.10</c:v>
                </c:pt>
                <c:pt idx="2">
                  <c:v>0. 11 - 0.15</c:v>
                </c:pt>
                <c:pt idx="3">
                  <c:v>More than 0.15</c:v>
                </c:pt>
              </c:strCache>
            </c:strRef>
          </c:cat>
          <c:val>
            <c:numRef>
              <c:f>'3a'!$AJ$29:$AJ$32</c:f>
              <c:numCache>
                <c:formatCode>0%</c:formatCode>
                <c:ptCount val="4"/>
                <c:pt idx="0">
                  <c:v>0.4</c:v>
                </c:pt>
                <c:pt idx="1">
                  <c:v>0.14285714285714285</c:v>
                </c:pt>
                <c:pt idx="2">
                  <c:v>5.7142857142857141E-2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B6-4139-80FC-7046684C0144}"/>
            </c:ext>
          </c:extLst>
        </c:ser>
        <c:ser>
          <c:idx val="2"/>
          <c:order val="2"/>
          <c:tx>
            <c:strRef>
              <c:f>'3a'!$AK$28</c:f>
              <c:strCache>
                <c:ptCount val="1"/>
                <c:pt idx="0">
                  <c:v>2019 survey
N = 39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'3a'!$AH$29:$AH$32</c:f>
              <c:strCache>
                <c:ptCount val="4"/>
                <c:pt idx="0">
                  <c:v>0.05 or less</c:v>
                </c:pt>
                <c:pt idx="1">
                  <c:v>0.06 - 0.10</c:v>
                </c:pt>
                <c:pt idx="2">
                  <c:v>0. 11 - 0.15</c:v>
                </c:pt>
                <c:pt idx="3">
                  <c:v>More than 0.15</c:v>
                </c:pt>
              </c:strCache>
            </c:strRef>
          </c:cat>
          <c:val>
            <c:numRef>
              <c:f>'3a'!$AK$29:$AK$32</c:f>
              <c:numCache>
                <c:formatCode>0%</c:formatCode>
                <c:ptCount val="4"/>
                <c:pt idx="0">
                  <c:v>0.25641025641025639</c:v>
                </c:pt>
                <c:pt idx="1">
                  <c:v>0.23076923076923078</c:v>
                </c:pt>
                <c:pt idx="2">
                  <c:v>0.15384615384615385</c:v>
                </c:pt>
                <c:pt idx="3">
                  <c:v>0.35897435897435898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B6-4139-80FC-7046684C0144}"/>
            </c:ext>
          </c:extLst>
        </c:ser>
        <c:ser>
          <c:idx val="3"/>
          <c:order val="3"/>
          <c:tx>
            <c:strRef>
              <c:f>'3a'!$AL$28</c:f>
              <c:strCache>
                <c:ptCount val="1"/>
                <c:pt idx="0">
                  <c:v>2020 survey
N = 30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'3a'!$AH$29:$AH$32</c:f>
              <c:strCache>
                <c:ptCount val="4"/>
                <c:pt idx="0">
                  <c:v>0.05 or less</c:v>
                </c:pt>
                <c:pt idx="1">
                  <c:v>0.06 - 0.10</c:v>
                </c:pt>
                <c:pt idx="2">
                  <c:v>0. 11 - 0.15</c:v>
                </c:pt>
                <c:pt idx="3">
                  <c:v>More than 0.15</c:v>
                </c:pt>
              </c:strCache>
            </c:strRef>
          </c:cat>
          <c:val>
            <c:numRef>
              <c:f>'3a'!$AL$29:$AL$32</c:f>
              <c:numCache>
                <c:formatCode>0%</c:formatCode>
                <c:ptCount val="4"/>
                <c:pt idx="0">
                  <c:v>0.46666666666666667</c:v>
                </c:pt>
                <c:pt idx="1">
                  <c:v>0.16666666666666666</c:v>
                </c:pt>
                <c:pt idx="2">
                  <c:v>3.3333333333333333E-2</c:v>
                </c:pt>
                <c:pt idx="3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B6-4139-80FC-7046684C01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Priority Patent Filings per Registered Patent Practitioner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1027883368027271"/>
          <c:w val="0.97649572649572647"/>
          <c:h val="0.40822755452982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'3a'!$AI$37</c:f>
              <c:strCache>
                <c:ptCount val="1"/>
                <c:pt idx="0">
                  <c:v>2017 survey
N = 41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'3a'!$AH$38:$AH$42</c:f>
              <c:strCache>
                <c:ptCount val="5"/>
                <c:pt idx="0">
                  <c:v>10 or less</c:v>
                </c:pt>
                <c:pt idx="1">
                  <c:v>11 - 20</c:v>
                </c:pt>
                <c:pt idx="2">
                  <c:v>21 - 30</c:v>
                </c:pt>
                <c:pt idx="3">
                  <c:v>31 - 40</c:v>
                </c:pt>
                <c:pt idx="4">
                  <c:v>More than 40</c:v>
                </c:pt>
              </c:strCache>
            </c:strRef>
          </c:cat>
          <c:val>
            <c:numRef>
              <c:f>'3a'!$AI$38:$AI$42</c:f>
              <c:numCache>
                <c:formatCode>0%</c:formatCode>
                <c:ptCount val="5"/>
                <c:pt idx="0">
                  <c:v>0.36585365853658536</c:v>
                </c:pt>
                <c:pt idx="1">
                  <c:v>0.26829268292682928</c:v>
                </c:pt>
                <c:pt idx="2">
                  <c:v>9.7560975609756101E-2</c:v>
                </c:pt>
                <c:pt idx="3">
                  <c:v>7.3170731707317069E-2</c:v>
                </c:pt>
                <c:pt idx="4">
                  <c:v>0.1951219512195122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E-4ECB-8865-82FA27EBBC6F}"/>
            </c:ext>
          </c:extLst>
        </c:ser>
        <c:ser>
          <c:idx val="1"/>
          <c:order val="1"/>
          <c:tx>
            <c:strRef>
              <c:f>'3a'!$AJ$37</c:f>
              <c:strCache>
                <c:ptCount val="1"/>
                <c:pt idx="0">
                  <c:v>2018 survey
N = 36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'3a'!$AH$38:$AH$42</c:f>
              <c:strCache>
                <c:ptCount val="5"/>
                <c:pt idx="0">
                  <c:v>10 or less</c:v>
                </c:pt>
                <c:pt idx="1">
                  <c:v>11 - 20</c:v>
                </c:pt>
                <c:pt idx="2">
                  <c:v>21 - 30</c:v>
                </c:pt>
                <c:pt idx="3">
                  <c:v>31 - 40</c:v>
                </c:pt>
                <c:pt idx="4">
                  <c:v>More than 40</c:v>
                </c:pt>
              </c:strCache>
            </c:strRef>
          </c:cat>
          <c:val>
            <c:numRef>
              <c:f>'3a'!$AJ$38:$AJ$42</c:f>
              <c:numCache>
                <c:formatCode>0%</c:formatCode>
                <c:ptCount val="5"/>
                <c:pt idx="0">
                  <c:v>0.25</c:v>
                </c:pt>
                <c:pt idx="1">
                  <c:v>0.27777777777777779</c:v>
                </c:pt>
                <c:pt idx="2">
                  <c:v>0.1388888888888889</c:v>
                </c:pt>
                <c:pt idx="3">
                  <c:v>5.5555555555555552E-2</c:v>
                </c:pt>
                <c:pt idx="4">
                  <c:v>0.27777777777777779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5E-4ECB-8865-82FA27EBBC6F}"/>
            </c:ext>
          </c:extLst>
        </c:ser>
        <c:ser>
          <c:idx val="2"/>
          <c:order val="2"/>
          <c:tx>
            <c:strRef>
              <c:f>'3a'!$AK$37</c:f>
              <c:strCache>
                <c:ptCount val="1"/>
                <c:pt idx="0">
                  <c:v>2019 survey
N = 45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'3a'!$AH$38:$AH$42</c:f>
              <c:strCache>
                <c:ptCount val="5"/>
                <c:pt idx="0">
                  <c:v>10 or less</c:v>
                </c:pt>
                <c:pt idx="1">
                  <c:v>11 - 20</c:v>
                </c:pt>
                <c:pt idx="2">
                  <c:v>21 - 30</c:v>
                </c:pt>
                <c:pt idx="3">
                  <c:v>31 - 40</c:v>
                </c:pt>
                <c:pt idx="4">
                  <c:v>More than 40</c:v>
                </c:pt>
              </c:strCache>
            </c:strRef>
          </c:cat>
          <c:val>
            <c:numRef>
              <c:f>'3a'!$AK$38:$AK$42</c:f>
              <c:numCache>
                <c:formatCode>0%</c:formatCode>
                <c:ptCount val="5"/>
                <c:pt idx="0">
                  <c:v>0.31111111111111112</c:v>
                </c:pt>
                <c:pt idx="1">
                  <c:v>0.15555555555555556</c:v>
                </c:pt>
                <c:pt idx="2">
                  <c:v>0.13333333333333333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5E-4ECB-8865-82FA27EBBC6F}"/>
            </c:ext>
          </c:extLst>
        </c:ser>
        <c:ser>
          <c:idx val="3"/>
          <c:order val="3"/>
          <c:tx>
            <c:strRef>
              <c:f>'3a'!$AL$37</c:f>
              <c:strCache>
                <c:ptCount val="1"/>
                <c:pt idx="0">
                  <c:v>2020 survey
N = 31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'3a'!$AH$38:$AH$42</c:f>
              <c:strCache>
                <c:ptCount val="5"/>
                <c:pt idx="0">
                  <c:v>10 or less</c:v>
                </c:pt>
                <c:pt idx="1">
                  <c:v>11 - 20</c:v>
                </c:pt>
                <c:pt idx="2">
                  <c:v>21 - 30</c:v>
                </c:pt>
                <c:pt idx="3">
                  <c:v>31 - 40</c:v>
                </c:pt>
                <c:pt idx="4">
                  <c:v>More than 40</c:v>
                </c:pt>
              </c:strCache>
            </c:strRef>
          </c:cat>
          <c:val>
            <c:numRef>
              <c:f>'3a'!$AL$38:$AL$42</c:f>
              <c:numCache>
                <c:formatCode>0%</c:formatCode>
                <c:ptCount val="5"/>
                <c:pt idx="0">
                  <c:v>0.22580645161290322</c:v>
                </c:pt>
                <c:pt idx="1">
                  <c:v>0.19354838709677419</c:v>
                </c:pt>
                <c:pt idx="2">
                  <c:v>0.29032258064516131</c:v>
                </c:pt>
                <c:pt idx="3">
                  <c:v>9.6774193548387094E-2</c:v>
                </c:pt>
                <c:pt idx="4">
                  <c:v>0.19354838709677419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5E-4ECB-8865-82FA27EBBC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Priority Patent Filings per Invention Disclosure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1027883368027271"/>
          <c:w val="0.97649572649572647"/>
          <c:h val="0.40822755452982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'3a'!$AI$45</c:f>
              <c:strCache>
                <c:ptCount val="1"/>
                <c:pt idx="0">
                  <c:v>2017 survey
N = 40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'3a'!$AH$46:$AH$49</c:f>
              <c:strCache>
                <c:ptCount val="4"/>
                <c:pt idx="0">
                  <c:v>0.3 or less</c:v>
                </c:pt>
                <c:pt idx="1">
                  <c:v>0.4 - 0.6</c:v>
                </c:pt>
                <c:pt idx="2">
                  <c:v>0.7 - 0.9</c:v>
                </c:pt>
                <c:pt idx="3">
                  <c:v>More than 0.9</c:v>
                </c:pt>
              </c:strCache>
            </c:strRef>
          </c:cat>
          <c:val>
            <c:numRef>
              <c:f>'3a'!$AI$46:$AI$49</c:f>
              <c:numCache>
                <c:formatCode>0%</c:formatCode>
                <c:ptCount val="4"/>
                <c:pt idx="0">
                  <c:v>0.22500000000000001</c:v>
                </c:pt>
                <c:pt idx="1">
                  <c:v>0.47499999999999998</c:v>
                </c:pt>
                <c:pt idx="2">
                  <c:v>0.17499999999999999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8-49CE-B3D1-7955EFD13648}"/>
            </c:ext>
          </c:extLst>
        </c:ser>
        <c:ser>
          <c:idx val="1"/>
          <c:order val="1"/>
          <c:tx>
            <c:strRef>
              <c:f>'3a'!$AJ$45</c:f>
              <c:strCache>
                <c:ptCount val="1"/>
                <c:pt idx="0">
                  <c:v>2018 survey
N = 33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'3a'!$AH$46:$AH$49</c:f>
              <c:strCache>
                <c:ptCount val="4"/>
                <c:pt idx="0">
                  <c:v>0.3 or less</c:v>
                </c:pt>
                <c:pt idx="1">
                  <c:v>0.4 - 0.6</c:v>
                </c:pt>
                <c:pt idx="2">
                  <c:v>0.7 - 0.9</c:v>
                </c:pt>
                <c:pt idx="3">
                  <c:v>More than 0.9</c:v>
                </c:pt>
              </c:strCache>
            </c:strRef>
          </c:cat>
          <c:val>
            <c:numRef>
              <c:f>'3a'!$AJ$46:$AJ$49</c:f>
              <c:numCache>
                <c:formatCode>0%</c:formatCode>
                <c:ptCount val="4"/>
                <c:pt idx="0">
                  <c:v>0.21212121212121213</c:v>
                </c:pt>
                <c:pt idx="1">
                  <c:v>0.48484848484848486</c:v>
                </c:pt>
                <c:pt idx="2">
                  <c:v>0.15151515151515152</c:v>
                </c:pt>
                <c:pt idx="3">
                  <c:v>0.15151515151515152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88-49CE-B3D1-7955EFD13648}"/>
            </c:ext>
          </c:extLst>
        </c:ser>
        <c:ser>
          <c:idx val="2"/>
          <c:order val="2"/>
          <c:tx>
            <c:strRef>
              <c:f>'3a'!$AK$45</c:f>
              <c:strCache>
                <c:ptCount val="1"/>
                <c:pt idx="0">
                  <c:v>2019 survey
N = 42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'3a'!$AH$46:$AH$49</c:f>
              <c:strCache>
                <c:ptCount val="4"/>
                <c:pt idx="0">
                  <c:v>0.3 or less</c:v>
                </c:pt>
                <c:pt idx="1">
                  <c:v>0.4 - 0.6</c:v>
                </c:pt>
                <c:pt idx="2">
                  <c:v>0.7 - 0.9</c:v>
                </c:pt>
                <c:pt idx="3">
                  <c:v>More than 0.9</c:v>
                </c:pt>
              </c:strCache>
            </c:strRef>
          </c:cat>
          <c:val>
            <c:numRef>
              <c:f>'3a'!$AK$46:$AK$49</c:f>
              <c:numCache>
                <c:formatCode>0%</c:formatCode>
                <c:ptCount val="4"/>
                <c:pt idx="0">
                  <c:v>0.16666666666666666</c:v>
                </c:pt>
                <c:pt idx="1">
                  <c:v>0.5</c:v>
                </c:pt>
                <c:pt idx="2">
                  <c:v>0.23809523809523808</c:v>
                </c:pt>
                <c:pt idx="3">
                  <c:v>9.5238095238095233E-2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88-49CE-B3D1-7955EFD13648}"/>
            </c:ext>
          </c:extLst>
        </c:ser>
        <c:ser>
          <c:idx val="3"/>
          <c:order val="3"/>
          <c:tx>
            <c:strRef>
              <c:f>'3a'!$AL$45</c:f>
              <c:strCache>
                <c:ptCount val="1"/>
                <c:pt idx="0">
                  <c:v>2020 survey
N = 30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'3a'!$AH$46:$AH$49</c:f>
              <c:strCache>
                <c:ptCount val="4"/>
                <c:pt idx="0">
                  <c:v>0.3 or less</c:v>
                </c:pt>
                <c:pt idx="1">
                  <c:v>0.4 - 0.6</c:v>
                </c:pt>
                <c:pt idx="2">
                  <c:v>0.7 - 0.9</c:v>
                </c:pt>
                <c:pt idx="3">
                  <c:v>More than 0.9</c:v>
                </c:pt>
              </c:strCache>
            </c:strRef>
          </c:cat>
          <c:val>
            <c:numRef>
              <c:f>'3a'!$AL$46:$AL$49</c:f>
              <c:numCache>
                <c:formatCode>0%</c:formatCode>
                <c:ptCount val="4"/>
                <c:pt idx="0">
                  <c:v>0.1</c:v>
                </c:pt>
                <c:pt idx="1">
                  <c:v>0.46666666666666667</c:v>
                </c:pt>
                <c:pt idx="2">
                  <c:v>0.16666666666666666</c:v>
                </c:pt>
                <c:pt idx="3">
                  <c:v>0.26666666666666666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88-49CE-B3D1-7955EFD136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Total Number of Worldwide Patents Granted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6296082601743758"/>
          <c:w val="0.97649572649572647"/>
          <c:h val="0.35554556219265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'3b'!$AI$2</c:f>
              <c:strCache>
                <c:ptCount val="1"/>
                <c:pt idx="0">
                  <c:v>2017 survey
N = 38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'3b'!$AH$3:$AH$6</c:f>
              <c:strCache>
                <c:ptCount val="4"/>
                <c:pt idx="0">
                  <c:v>500 or less</c:v>
                </c:pt>
                <c:pt idx="1">
                  <c:v>501 - 1,000</c:v>
                </c:pt>
                <c:pt idx="2">
                  <c:v>1,001 - 1,500</c:v>
                </c:pt>
                <c:pt idx="3">
                  <c:v>More than 1,500</c:v>
                </c:pt>
              </c:strCache>
            </c:strRef>
          </c:cat>
          <c:val>
            <c:numRef>
              <c:f>'3b'!$AI$3:$AI$6</c:f>
              <c:numCache>
                <c:formatCode>0%</c:formatCode>
                <c:ptCount val="4"/>
                <c:pt idx="0">
                  <c:v>0.47368421052631576</c:v>
                </c:pt>
                <c:pt idx="1">
                  <c:v>0.13157894736842105</c:v>
                </c:pt>
                <c:pt idx="2">
                  <c:v>7.8947368421052627E-2</c:v>
                </c:pt>
                <c:pt idx="3">
                  <c:v>0.31578947368421051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69-471F-B2C3-518F1DD72725}"/>
            </c:ext>
          </c:extLst>
        </c:ser>
        <c:ser>
          <c:idx val="1"/>
          <c:order val="1"/>
          <c:tx>
            <c:strRef>
              <c:f>'3b'!$AJ$2</c:f>
              <c:strCache>
                <c:ptCount val="1"/>
                <c:pt idx="0">
                  <c:v>2018 survey
N = 34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'3b'!$AH$3:$AH$6</c:f>
              <c:strCache>
                <c:ptCount val="4"/>
                <c:pt idx="0">
                  <c:v>500 or less</c:v>
                </c:pt>
                <c:pt idx="1">
                  <c:v>501 - 1,000</c:v>
                </c:pt>
                <c:pt idx="2">
                  <c:v>1,001 - 1,500</c:v>
                </c:pt>
                <c:pt idx="3">
                  <c:v>More than 1,500</c:v>
                </c:pt>
              </c:strCache>
            </c:strRef>
          </c:cat>
          <c:val>
            <c:numRef>
              <c:f>'3b'!$AJ$3:$AJ$6</c:f>
              <c:numCache>
                <c:formatCode>0%</c:formatCode>
                <c:ptCount val="4"/>
                <c:pt idx="0">
                  <c:v>0.5</c:v>
                </c:pt>
                <c:pt idx="1">
                  <c:v>0.14705882352941177</c:v>
                </c:pt>
                <c:pt idx="2">
                  <c:v>5.8823529411764705E-2</c:v>
                </c:pt>
                <c:pt idx="3">
                  <c:v>0.29411764705882354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69-471F-B2C3-518F1DD72725}"/>
            </c:ext>
          </c:extLst>
        </c:ser>
        <c:ser>
          <c:idx val="2"/>
          <c:order val="2"/>
          <c:tx>
            <c:strRef>
              <c:f>'3b'!$AK$2</c:f>
              <c:strCache>
                <c:ptCount val="1"/>
                <c:pt idx="0">
                  <c:v>2019 survey
N = 42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'3b'!$AH$3:$AH$6</c:f>
              <c:strCache>
                <c:ptCount val="4"/>
                <c:pt idx="0">
                  <c:v>500 or less</c:v>
                </c:pt>
                <c:pt idx="1">
                  <c:v>501 - 1,000</c:v>
                </c:pt>
                <c:pt idx="2">
                  <c:v>1,001 - 1,500</c:v>
                </c:pt>
                <c:pt idx="3">
                  <c:v>More than 1,500</c:v>
                </c:pt>
              </c:strCache>
            </c:strRef>
          </c:cat>
          <c:val>
            <c:numRef>
              <c:f>'3b'!$AK$3:$AK$6</c:f>
              <c:numCache>
                <c:formatCode>0%</c:formatCode>
                <c:ptCount val="4"/>
                <c:pt idx="0">
                  <c:v>0.54761904761904767</c:v>
                </c:pt>
                <c:pt idx="1">
                  <c:v>0.11904761904761904</c:v>
                </c:pt>
                <c:pt idx="2">
                  <c:v>4.7619047619047616E-2</c:v>
                </c:pt>
                <c:pt idx="3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69-471F-B2C3-518F1DD72725}"/>
            </c:ext>
          </c:extLst>
        </c:ser>
        <c:ser>
          <c:idx val="3"/>
          <c:order val="3"/>
          <c:tx>
            <c:strRef>
              <c:f>'3b'!$AL$2</c:f>
              <c:strCache>
                <c:ptCount val="1"/>
                <c:pt idx="0">
                  <c:v>2020 survey
N = 32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'3b'!$AH$3:$AH$6</c:f>
              <c:strCache>
                <c:ptCount val="4"/>
                <c:pt idx="0">
                  <c:v>500 or less</c:v>
                </c:pt>
                <c:pt idx="1">
                  <c:v>501 - 1,000</c:v>
                </c:pt>
                <c:pt idx="2">
                  <c:v>1,001 - 1,500</c:v>
                </c:pt>
                <c:pt idx="3">
                  <c:v>More than 1,500</c:v>
                </c:pt>
              </c:strCache>
            </c:strRef>
          </c:cat>
          <c:val>
            <c:numRef>
              <c:f>'3b'!$AL$3:$AL$6</c:f>
              <c:numCache>
                <c:formatCode>0%</c:formatCode>
                <c:ptCount val="4"/>
                <c:pt idx="0">
                  <c:v>0.5625</c:v>
                </c:pt>
                <c:pt idx="1">
                  <c:v>9.375E-2</c:v>
                </c:pt>
                <c:pt idx="2">
                  <c:v>3.125E-2</c:v>
                </c:pt>
                <c:pt idx="3">
                  <c:v>0.3125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69-471F-B2C3-518F1DD727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Revenue per Worldwide Patent Granted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1027883368027271"/>
          <c:w val="0.97649572649572647"/>
          <c:h val="0.40822755452982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'3b'!$AI$9</c:f>
              <c:strCache>
                <c:ptCount val="1"/>
                <c:pt idx="0">
                  <c:v>2017 survey
N = 38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'3b'!$AH$10:$AH$13</c:f>
              <c:strCache>
                <c:ptCount val="4"/>
                <c:pt idx="0">
                  <c:v>$10M or less</c:v>
                </c:pt>
                <c:pt idx="1">
                  <c:v>$11M - $20M</c:v>
                </c:pt>
                <c:pt idx="2">
                  <c:v>$21M -$30M</c:v>
                </c:pt>
                <c:pt idx="3">
                  <c:v>More than $30M</c:v>
                </c:pt>
              </c:strCache>
            </c:strRef>
          </c:cat>
          <c:val>
            <c:numRef>
              <c:f>'3b'!$AI$10:$AI$13</c:f>
              <c:numCache>
                <c:formatCode>0%</c:formatCode>
                <c:ptCount val="4"/>
                <c:pt idx="0">
                  <c:v>0.47368421052631576</c:v>
                </c:pt>
                <c:pt idx="1">
                  <c:v>0.18421052631578946</c:v>
                </c:pt>
                <c:pt idx="2">
                  <c:v>0.21052631578947367</c:v>
                </c:pt>
                <c:pt idx="3">
                  <c:v>0.13157894736842105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9-4DF9-B2F8-1F4FE2C378E9}"/>
            </c:ext>
          </c:extLst>
        </c:ser>
        <c:ser>
          <c:idx val="1"/>
          <c:order val="1"/>
          <c:tx>
            <c:strRef>
              <c:f>'3b'!$AJ$9</c:f>
              <c:strCache>
                <c:ptCount val="1"/>
                <c:pt idx="0">
                  <c:v>2018 survey
N = 34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'3b'!$AH$10:$AH$13</c:f>
              <c:strCache>
                <c:ptCount val="4"/>
                <c:pt idx="0">
                  <c:v>$10M or less</c:v>
                </c:pt>
                <c:pt idx="1">
                  <c:v>$11M - $20M</c:v>
                </c:pt>
                <c:pt idx="2">
                  <c:v>$21M -$30M</c:v>
                </c:pt>
                <c:pt idx="3">
                  <c:v>More than $30M</c:v>
                </c:pt>
              </c:strCache>
            </c:strRef>
          </c:cat>
          <c:val>
            <c:numRef>
              <c:f>'3b'!$AJ$10:$AJ$13</c:f>
              <c:numCache>
                <c:formatCode>0%</c:formatCode>
                <c:ptCount val="4"/>
                <c:pt idx="0">
                  <c:v>0.47058823529411764</c:v>
                </c:pt>
                <c:pt idx="1">
                  <c:v>8.8235294117647065E-2</c:v>
                </c:pt>
                <c:pt idx="2">
                  <c:v>0.14705882352941177</c:v>
                </c:pt>
                <c:pt idx="3">
                  <c:v>0.29411764705882354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E9-4DF9-B2F8-1F4FE2C378E9}"/>
            </c:ext>
          </c:extLst>
        </c:ser>
        <c:ser>
          <c:idx val="2"/>
          <c:order val="2"/>
          <c:tx>
            <c:strRef>
              <c:f>'3b'!$AK$9</c:f>
              <c:strCache>
                <c:ptCount val="1"/>
                <c:pt idx="0">
                  <c:v>2019 survey
N = 40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'3b'!$AH$10:$AH$13</c:f>
              <c:strCache>
                <c:ptCount val="4"/>
                <c:pt idx="0">
                  <c:v>$10M or less</c:v>
                </c:pt>
                <c:pt idx="1">
                  <c:v>$11M - $20M</c:v>
                </c:pt>
                <c:pt idx="2">
                  <c:v>$21M -$30M</c:v>
                </c:pt>
                <c:pt idx="3">
                  <c:v>More than $30M</c:v>
                </c:pt>
              </c:strCache>
            </c:strRef>
          </c:cat>
          <c:val>
            <c:numRef>
              <c:f>'3b'!$AK$10:$AK$13</c:f>
              <c:numCache>
                <c:formatCode>0%</c:formatCode>
                <c:ptCount val="4"/>
                <c:pt idx="0">
                  <c:v>0.35</c:v>
                </c:pt>
                <c:pt idx="1">
                  <c:v>0.17499999999999999</c:v>
                </c:pt>
                <c:pt idx="2">
                  <c:v>0.125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E9-4DF9-B2F8-1F4FE2C378E9}"/>
            </c:ext>
          </c:extLst>
        </c:ser>
        <c:ser>
          <c:idx val="3"/>
          <c:order val="3"/>
          <c:tx>
            <c:strRef>
              <c:f>'3b'!$AL$9</c:f>
              <c:strCache>
                <c:ptCount val="1"/>
                <c:pt idx="0">
                  <c:v>2020 survey
N = 27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'3b'!$AH$10:$AH$13</c:f>
              <c:strCache>
                <c:ptCount val="4"/>
                <c:pt idx="0">
                  <c:v>$10M or less</c:v>
                </c:pt>
                <c:pt idx="1">
                  <c:v>$11M - $20M</c:v>
                </c:pt>
                <c:pt idx="2">
                  <c:v>$21M -$30M</c:v>
                </c:pt>
                <c:pt idx="3">
                  <c:v>More than $30M</c:v>
                </c:pt>
              </c:strCache>
            </c:strRef>
          </c:cat>
          <c:val>
            <c:numRef>
              <c:f>'3b'!$AL$10:$AL$13</c:f>
              <c:numCache>
                <c:formatCode>0%</c:formatCode>
                <c:ptCount val="4"/>
                <c:pt idx="0">
                  <c:v>0.25925925925925924</c:v>
                </c:pt>
                <c:pt idx="1">
                  <c:v>0.14814814814814814</c:v>
                </c:pt>
                <c:pt idx="2">
                  <c:v>0.14814814814814814</c:v>
                </c:pt>
                <c:pt idx="3">
                  <c:v>0.44444444444444442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E9-4DF9-B2F8-1F4FE2C378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R&amp;D Spend per </a:t>
            </a:r>
            <a:r>
              <a:rPr lang="en-US" sz="1800" b="1" i="0" u="none" strike="noStrike" baseline="0" dirty="0">
                <a:effectLst/>
              </a:rPr>
              <a:t>Worldwide Patents Granted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8211791414004288"/>
          <c:w val="0.97649572649572647"/>
          <c:h val="0.33638847407005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'3b'!$AI$20</c:f>
              <c:strCache>
                <c:ptCount val="1"/>
                <c:pt idx="0">
                  <c:v>2017 survey
N = 34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'3b'!$AH$21:$AH$24</c:f>
              <c:strCache>
                <c:ptCount val="4"/>
                <c:pt idx="0">
                  <c:v>$0.5M or less</c:v>
                </c:pt>
                <c:pt idx="1">
                  <c:v>$0.6M - $1.0M</c:v>
                </c:pt>
                <c:pt idx="2">
                  <c:v>$1.1M - $2.0M</c:v>
                </c:pt>
                <c:pt idx="3">
                  <c:v>More than $2.0M</c:v>
                </c:pt>
              </c:strCache>
            </c:strRef>
          </c:cat>
          <c:val>
            <c:numRef>
              <c:f>'3b'!$AI$21:$AI$24</c:f>
              <c:numCache>
                <c:formatCode>0%</c:formatCode>
                <c:ptCount val="4"/>
                <c:pt idx="0">
                  <c:v>0.29411764705882354</c:v>
                </c:pt>
                <c:pt idx="1">
                  <c:v>0.20588235294117646</c:v>
                </c:pt>
                <c:pt idx="2">
                  <c:v>0.14705882352941177</c:v>
                </c:pt>
                <c:pt idx="3">
                  <c:v>0.35294117647058826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3A-48E1-850A-FAD1C59F2ACD}"/>
            </c:ext>
          </c:extLst>
        </c:ser>
        <c:ser>
          <c:idx val="1"/>
          <c:order val="1"/>
          <c:tx>
            <c:strRef>
              <c:f>'3b'!$AJ$20</c:f>
              <c:strCache>
                <c:ptCount val="1"/>
                <c:pt idx="0">
                  <c:v>2018 survey
N = 32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'3b'!$AH$21:$AH$24</c:f>
              <c:strCache>
                <c:ptCount val="4"/>
                <c:pt idx="0">
                  <c:v>$0.5M or less</c:v>
                </c:pt>
                <c:pt idx="1">
                  <c:v>$0.6M - $1.0M</c:v>
                </c:pt>
                <c:pt idx="2">
                  <c:v>$1.1M - $2.0M</c:v>
                </c:pt>
                <c:pt idx="3">
                  <c:v>More than $2.0M</c:v>
                </c:pt>
              </c:strCache>
            </c:strRef>
          </c:cat>
          <c:val>
            <c:numRef>
              <c:f>'3b'!$AJ$21:$AJ$24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6.25E-2</c:v>
                </c:pt>
                <c:pt idx="3">
                  <c:v>0.4375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3A-48E1-850A-FAD1C59F2ACD}"/>
            </c:ext>
          </c:extLst>
        </c:ser>
        <c:ser>
          <c:idx val="2"/>
          <c:order val="2"/>
          <c:tx>
            <c:strRef>
              <c:f>'3b'!$AK$20</c:f>
              <c:strCache>
                <c:ptCount val="1"/>
                <c:pt idx="0">
                  <c:v>2019 survey
N = 34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'3b'!$AH$21:$AH$24</c:f>
              <c:strCache>
                <c:ptCount val="4"/>
                <c:pt idx="0">
                  <c:v>$0.5M or less</c:v>
                </c:pt>
                <c:pt idx="1">
                  <c:v>$0.6M - $1.0M</c:v>
                </c:pt>
                <c:pt idx="2">
                  <c:v>$1.1M - $2.0M</c:v>
                </c:pt>
                <c:pt idx="3">
                  <c:v>More than $2.0M</c:v>
                </c:pt>
              </c:strCache>
            </c:strRef>
          </c:cat>
          <c:val>
            <c:numRef>
              <c:f>'3b'!$AK$21:$AK$24</c:f>
              <c:numCache>
                <c:formatCode>0%</c:formatCode>
                <c:ptCount val="4"/>
                <c:pt idx="0">
                  <c:v>0.26470588235294118</c:v>
                </c:pt>
                <c:pt idx="1">
                  <c:v>0.17647058823529413</c:v>
                </c:pt>
                <c:pt idx="2">
                  <c:v>0.20588235294117646</c:v>
                </c:pt>
                <c:pt idx="3">
                  <c:v>0.35294117647058826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3A-48E1-850A-FAD1C59F2ACD}"/>
            </c:ext>
          </c:extLst>
        </c:ser>
        <c:ser>
          <c:idx val="3"/>
          <c:order val="3"/>
          <c:tx>
            <c:strRef>
              <c:f>'3b'!$AL$20</c:f>
              <c:strCache>
                <c:ptCount val="1"/>
                <c:pt idx="0">
                  <c:v>2020 survey
N = 24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'3b'!$AH$21:$AH$24</c:f>
              <c:strCache>
                <c:ptCount val="4"/>
                <c:pt idx="0">
                  <c:v>$0.5M or less</c:v>
                </c:pt>
                <c:pt idx="1">
                  <c:v>$0.6M - $1.0M</c:v>
                </c:pt>
                <c:pt idx="2">
                  <c:v>$1.1M - $2.0M</c:v>
                </c:pt>
                <c:pt idx="3">
                  <c:v>More than $2.0M</c:v>
                </c:pt>
              </c:strCache>
            </c:strRef>
          </c:cat>
          <c:val>
            <c:numRef>
              <c:f>'3b'!$AL$21:$AL$24</c:f>
              <c:numCache>
                <c:formatCode>0%</c:formatCode>
                <c:ptCount val="4"/>
                <c:pt idx="0">
                  <c:v>0.45833333333333331</c:v>
                </c:pt>
                <c:pt idx="1">
                  <c:v>0.125</c:v>
                </c:pt>
                <c:pt idx="2">
                  <c:v>0.125</c:v>
                </c:pt>
                <c:pt idx="3">
                  <c:v>0.29166666666666669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3A-48E1-850A-FAD1C59F2A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Worldwide Patents Granted per Inventor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5577691797146045"/>
          <c:w val="0.97649572649572647"/>
          <c:h val="0.36272947023863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'3b'!$AI$28</c:f>
              <c:strCache>
                <c:ptCount val="1"/>
                <c:pt idx="0">
                  <c:v>2017 survey
N = 36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'3b'!$AH$29:$AH$32</c:f>
              <c:strCache>
                <c:ptCount val="4"/>
                <c:pt idx="0">
                  <c:v>0.1 or less</c:v>
                </c:pt>
                <c:pt idx="1">
                  <c:v>0.2</c:v>
                </c:pt>
                <c:pt idx="2">
                  <c:v>0.3 - 0.5</c:v>
                </c:pt>
                <c:pt idx="3">
                  <c:v>More than 0.5</c:v>
                </c:pt>
              </c:strCache>
            </c:strRef>
          </c:cat>
          <c:val>
            <c:numRef>
              <c:f>'3b'!$AI$29:$AI$32</c:f>
              <c:numCache>
                <c:formatCode>0%</c:formatCode>
                <c:ptCount val="4"/>
                <c:pt idx="0">
                  <c:v>0.3611111111111111</c:v>
                </c:pt>
                <c:pt idx="1">
                  <c:v>0.16666666666666666</c:v>
                </c:pt>
                <c:pt idx="2">
                  <c:v>0.19444444444444445</c:v>
                </c:pt>
                <c:pt idx="3">
                  <c:v>0.27777777777777779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3D-4471-9442-95B8BCA6FE0D}"/>
            </c:ext>
          </c:extLst>
        </c:ser>
        <c:ser>
          <c:idx val="1"/>
          <c:order val="1"/>
          <c:tx>
            <c:strRef>
              <c:f>'3b'!$AJ$28</c:f>
              <c:strCache>
                <c:ptCount val="1"/>
                <c:pt idx="0">
                  <c:v>2018 survey
N = 33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'3b'!$AH$29:$AH$32</c:f>
              <c:strCache>
                <c:ptCount val="4"/>
                <c:pt idx="0">
                  <c:v>0.1 or less</c:v>
                </c:pt>
                <c:pt idx="1">
                  <c:v>0.2</c:v>
                </c:pt>
                <c:pt idx="2">
                  <c:v>0.3 - 0.5</c:v>
                </c:pt>
                <c:pt idx="3">
                  <c:v>More than 0.5</c:v>
                </c:pt>
              </c:strCache>
            </c:strRef>
          </c:cat>
          <c:val>
            <c:numRef>
              <c:f>'3b'!$AJ$29:$AJ$32</c:f>
              <c:numCache>
                <c:formatCode>0%</c:formatCode>
                <c:ptCount val="4"/>
                <c:pt idx="0">
                  <c:v>0.36363636363636365</c:v>
                </c:pt>
                <c:pt idx="1">
                  <c:v>3.0303030303030304E-2</c:v>
                </c:pt>
                <c:pt idx="2">
                  <c:v>0.30303030303030304</c:v>
                </c:pt>
                <c:pt idx="3">
                  <c:v>0.30303030303030304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3D-4471-9442-95B8BCA6FE0D}"/>
            </c:ext>
          </c:extLst>
        </c:ser>
        <c:ser>
          <c:idx val="2"/>
          <c:order val="2"/>
          <c:tx>
            <c:strRef>
              <c:f>'3b'!$AK$28</c:f>
              <c:strCache>
                <c:ptCount val="1"/>
                <c:pt idx="0">
                  <c:v>2019 survey
N = 38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'3b'!$AH$29:$AH$32</c:f>
              <c:strCache>
                <c:ptCount val="4"/>
                <c:pt idx="0">
                  <c:v>0.1 or less</c:v>
                </c:pt>
                <c:pt idx="1">
                  <c:v>0.2</c:v>
                </c:pt>
                <c:pt idx="2">
                  <c:v>0.3 - 0.5</c:v>
                </c:pt>
                <c:pt idx="3">
                  <c:v>More than 0.5</c:v>
                </c:pt>
              </c:strCache>
            </c:strRef>
          </c:cat>
          <c:val>
            <c:numRef>
              <c:f>'3b'!$AK$29:$AK$32</c:f>
              <c:numCache>
                <c:formatCode>0%</c:formatCode>
                <c:ptCount val="4"/>
                <c:pt idx="0">
                  <c:v>0.36842105263157893</c:v>
                </c:pt>
                <c:pt idx="1">
                  <c:v>0.10526315789473684</c:v>
                </c:pt>
                <c:pt idx="2">
                  <c:v>0.21052631578947367</c:v>
                </c:pt>
                <c:pt idx="3">
                  <c:v>0.31578947368421051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3D-4471-9442-95B8BCA6FE0D}"/>
            </c:ext>
          </c:extLst>
        </c:ser>
        <c:ser>
          <c:idx val="3"/>
          <c:order val="3"/>
          <c:tx>
            <c:strRef>
              <c:f>'3b'!$AL$28</c:f>
              <c:strCache>
                <c:ptCount val="1"/>
                <c:pt idx="0">
                  <c:v>2020 survey
N = 31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'3b'!$AH$29:$AH$32</c:f>
              <c:strCache>
                <c:ptCount val="4"/>
                <c:pt idx="0">
                  <c:v>0.1 or less</c:v>
                </c:pt>
                <c:pt idx="1">
                  <c:v>0.2</c:v>
                </c:pt>
                <c:pt idx="2">
                  <c:v>0.3 - 0.5</c:v>
                </c:pt>
                <c:pt idx="3">
                  <c:v>More than 0.5</c:v>
                </c:pt>
              </c:strCache>
            </c:strRef>
          </c:cat>
          <c:val>
            <c:numRef>
              <c:f>'3b'!$AL$29:$AL$32</c:f>
              <c:numCache>
                <c:formatCode>0%</c:formatCode>
                <c:ptCount val="4"/>
                <c:pt idx="0">
                  <c:v>0.45161290322580644</c:v>
                </c:pt>
                <c:pt idx="1">
                  <c:v>0.22580645161290322</c:v>
                </c:pt>
                <c:pt idx="2">
                  <c:v>0.12903225806451613</c:v>
                </c:pt>
                <c:pt idx="3">
                  <c:v>0.19354838709677419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3D-4471-9442-95B8BCA6FE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Worldwide Patents Granted per Registered Patent Practitioner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1027883368027271"/>
          <c:w val="0.97649572649572647"/>
          <c:h val="0.40822755452982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'3b'!$AI$37</c:f>
              <c:strCache>
                <c:ptCount val="1"/>
                <c:pt idx="0">
                  <c:v>2017 survey
N = 37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'3b'!$AH$38:$AH$42</c:f>
              <c:strCache>
                <c:ptCount val="5"/>
                <c:pt idx="0">
                  <c:v>20 or less</c:v>
                </c:pt>
                <c:pt idx="1">
                  <c:v>21 - 40</c:v>
                </c:pt>
                <c:pt idx="2">
                  <c:v>41 - 60</c:v>
                </c:pt>
                <c:pt idx="3">
                  <c:v>61 - 80</c:v>
                </c:pt>
                <c:pt idx="4">
                  <c:v>More than 80</c:v>
                </c:pt>
              </c:strCache>
            </c:strRef>
          </c:cat>
          <c:val>
            <c:numRef>
              <c:f>'3b'!$AI$38:$AI$42</c:f>
              <c:numCache>
                <c:formatCode>0%</c:formatCode>
                <c:ptCount val="5"/>
                <c:pt idx="0">
                  <c:v>0.21621621621621623</c:v>
                </c:pt>
                <c:pt idx="1">
                  <c:v>0.29729729729729731</c:v>
                </c:pt>
                <c:pt idx="2">
                  <c:v>0.21621621621621623</c:v>
                </c:pt>
                <c:pt idx="3">
                  <c:v>8.1081081081081086E-2</c:v>
                </c:pt>
                <c:pt idx="4">
                  <c:v>0.1891891891891892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E7-4B80-8E83-C19BF7619777}"/>
            </c:ext>
          </c:extLst>
        </c:ser>
        <c:ser>
          <c:idx val="1"/>
          <c:order val="1"/>
          <c:tx>
            <c:strRef>
              <c:f>'3b'!$AJ$37</c:f>
              <c:strCache>
                <c:ptCount val="1"/>
                <c:pt idx="0">
                  <c:v>2018 survey
N = 34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'3b'!$AH$38:$AH$42</c:f>
              <c:strCache>
                <c:ptCount val="5"/>
                <c:pt idx="0">
                  <c:v>20 or less</c:v>
                </c:pt>
                <c:pt idx="1">
                  <c:v>21 - 40</c:v>
                </c:pt>
                <c:pt idx="2">
                  <c:v>41 - 60</c:v>
                </c:pt>
                <c:pt idx="3">
                  <c:v>61 - 80</c:v>
                </c:pt>
                <c:pt idx="4">
                  <c:v>More than 80</c:v>
                </c:pt>
              </c:strCache>
            </c:strRef>
          </c:cat>
          <c:val>
            <c:numRef>
              <c:f>'3b'!$AJ$38:$AJ$42</c:f>
              <c:numCache>
                <c:formatCode>0%</c:formatCode>
                <c:ptCount val="5"/>
                <c:pt idx="0">
                  <c:v>8.8235294117647065E-2</c:v>
                </c:pt>
                <c:pt idx="1">
                  <c:v>0.14705882352941177</c:v>
                </c:pt>
                <c:pt idx="2">
                  <c:v>0.35294117647058826</c:v>
                </c:pt>
                <c:pt idx="3">
                  <c:v>5.8823529411764705E-2</c:v>
                </c:pt>
                <c:pt idx="4">
                  <c:v>0.35294117647058826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E7-4B80-8E83-C19BF7619777}"/>
            </c:ext>
          </c:extLst>
        </c:ser>
        <c:ser>
          <c:idx val="2"/>
          <c:order val="2"/>
          <c:tx>
            <c:strRef>
              <c:f>'3b'!$AK$37</c:f>
              <c:strCache>
                <c:ptCount val="1"/>
                <c:pt idx="0">
                  <c:v>2019 survey
N = 42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'3b'!$AH$38:$AH$42</c:f>
              <c:strCache>
                <c:ptCount val="5"/>
                <c:pt idx="0">
                  <c:v>20 or less</c:v>
                </c:pt>
                <c:pt idx="1">
                  <c:v>21 - 40</c:v>
                </c:pt>
                <c:pt idx="2">
                  <c:v>41 - 60</c:v>
                </c:pt>
                <c:pt idx="3">
                  <c:v>61 - 80</c:v>
                </c:pt>
                <c:pt idx="4">
                  <c:v>More than 80</c:v>
                </c:pt>
              </c:strCache>
            </c:strRef>
          </c:cat>
          <c:val>
            <c:numRef>
              <c:f>'3b'!$AK$38:$AK$42</c:f>
              <c:numCache>
                <c:formatCode>0%</c:formatCode>
                <c:ptCount val="5"/>
                <c:pt idx="0">
                  <c:v>0.19047619047619047</c:v>
                </c:pt>
                <c:pt idx="1">
                  <c:v>0.23809523809523808</c:v>
                </c:pt>
                <c:pt idx="2">
                  <c:v>9.5238095238095233E-2</c:v>
                </c:pt>
                <c:pt idx="3">
                  <c:v>4.7619047619047616E-2</c:v>
                </c:pt>
                <c:pt idx="4">
                  <c:v>0.42857142857142855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E7-4B80-8E83-C19BF7619777}"/>
            </c:ext>
          </c:extLst>
        </c:ser>
        <c:ser>
          <c:idx val="3"/>
          <c:order val="3"/>
          <c:tx>
            <c:strRef>
              <c:f>'3b'!$AL$37</c:f>
              <c:strCache>
                <c:ptCount val="1"/>
                <c:pt idx="0">
                  <c:v>2020 survey
N = 32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'3b'!$AH$38:$AH$42</c:f>
              <c:strCache>
                <c:ptCount val="5"/>
                <c:pt idx="0">
                  <c:v>20 or less</c:v>
                </c:pt>
                <c:pt idx="1">
                  <c:v>21 - 40</c:v>
                </c:pt>
                <c:pt idx="2">
                  <c:v>41 - 60</c:v>
                </c:pt>
                <c:pt idx="3">
                  <c:v>61 - 80</c:v>
                </c:pt>
                <c:pt idx="4">
                  <c:v>More than 80</c:v>
                </c:pt>
              </c:strCache>
            </c:strRef>
          </c:cat>
          <c:val>
            <c:numRef>
              <c:f>'3b'!$AL$38:$AL$42</c:f>
              <c:numCache>
                <c:formatCode>0%</c:formatCode>
                <c:ptCount val="5"/>
                <c:pt idx="0">
                  <c:v>0.21875</c:v>
                </c:pt>
                <c:pt idx="1">
                  <c:v>0.125</c:v>
                </c:pt>
                <c:pt idx="2">
                  <c:v>0.25</c:v>
                </c:pt>
                <c:pt idx="3">
                  <c:v>3.125E-2</c:v>
                </c:pt>
                <c:pt idx="4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E7-4B80-8E83-C19BF76197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Size of IP Team as a Percentage of Total Legal Department</a:t>
            </a:r>
            <a:endParaRPr lang="en-GB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479353335143452"/>
          <c:w val="0.97649572649572647"/>
          <c:h val="0.36232954716867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'1b'!$I$17</c:f>
              <c:strCache>
                <c:ptCount val="1"/>
                <c:pt idx="0">
                  <c:v>2017 survey
N = 33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'1b'!$J$16:$N$16</c:f>
              <c:strCache>
                <c:ptCount val="5"/>
                <c:pt idx="0">
                  <c:v>10% or less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More than 40%</c:v>
                </c:pt>
              </c:strCache>
            </c:strRef>
          </c:cat>
          <c:val>
            <c:numRef>
              <c:f>'1b'!$J$17:$N$17</c:f>
              <c:numCache>
                <c:formatCode>0%</c:formatCode>
                <c:ptCount val="5"/>
                <c:pt idx="0">
                  <c:v>0.12121212121212122</c:v>
                </c:pt>
                <c:pt idx="1">
                  <c:v>0.27272727272727271</c:v>
                </c:pt>
                <c:pt idx="2">
                  <c:v>0.12121212121212122</c:v>
                </c:pt>
                <c:pt idx="3">
                  <c:v>0.36363636363636365</c:v>
                </c:pt>
                <c:pt idx="4">
                  <c:v>0.12121212121212122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E4-4BF6-8129-CC4B08B59231}"/>
            </c:ext>
          </c:extLst>
        </c:ser>
        <c:ser>
          <c:idx val="1"/>
          <c:order val="1"/>
          <c:tx>
            <c:strRef>
              <c:f>'1b'!$I$18</c:f>
              <c:strCache>
                <c:ptCount val="1"/>
                <c:pt idx="0">
                  <c:v>2018 survey
N = 38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'1b'!$J$16:$N$16</c:f>
              <c:strCache>
                <c:ptCount val="5"/>
                <c:pt idx="0">
                  <c:v>10% or less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More than 40%</c:v>
                </c:pt>
              </c:strCache>
            </c:strRef>
          </c:cat>
          <c:val>
            <c:numRef>
              <c:f>'1b'!$J$18:$N$18</c:f>
              <c:numCache>
                <c:formatCode>0%</c:formatCode>
                <c:ptCount val="5"/>
                <c:pt idx="0">
                  <c:v>0.15789473684210525</c:v>
                </c:pt>
                <c:pt idx="1">
                  <c:v>0.26315789473684209</c:v>
                </c:pt>
                <c:pt idx="2">
                  <c:v>0.21052631578947367</c:v>
                </c:pt>
                <c:pt idx="3">
                  <c:v>0.23684210526315788</c:v>
                </c:pt>
                <c:pt idx="4">
                  <c:v>0.13157894736842105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E4-4BF6-8129-CC4B08B59231}"/>
            </c:ext>
          </c:extLst>
        </c:ser>
        <c:ser>
          <c:idx val="2"/>
          <c:order val="2"/>
          <c:tx>
            <c:strRef>
              <c:f>'1b'!$I$19</c:f>
              <c:strCache>
                <c:ptCount val="1"/>
                <c:pt idx="0">
                  <c:v>2019 survey
N = 46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'1b'!$J$16:$N$16</c:f>
              <c:strCache>
                <c:ptCount val="5"/>
                <c:pt idx="0">
                  <c:v>10% or less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More than 40%</c:v>
                </c:pt>
              </c:strCache>
            </c:strRef>
          </c:cat>
          <c:val>
            <c:numRef>
              <c:f>'1b'!$J$19:$N$19</c:f>
              <c:numCache>
                <c:formatCode>0%</c:formatCode>
                <c:ptCount val="5"/>
                <c:pt idx="0">
                  <c:v>0.24</c:v>
                </c:pt>
                <c:pt idx="1">
                  <c:v>0.2</c:v>
                </c:pt>
                <c:pt idx="2">
                  <c:v>0.33</c:v>
                </c:pt>
                <c:pt idx="3">
                  <c:v>0.09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E4-4BF6-8129-CC4B08B59231}"/>
            </c:ext>
          </c:extLst>
        </c:ser>
        <c:ser>
          <c:idx val="3"/>
          <c:order val="3"/>
          <c:tx>
            <c:strRef>
              <c:f>'1b'!$I$20</c:f>
              <c:strCache>
                <c:ptCount val="1"/>
                <c:pt idx="0">
                  <c:v>2020 survey
N = 38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'1b'!$J$16:$N$16</c:f>
              <c:strCache>
                <c:ptCount val="5"/>
                <c:pt idx="0">
                  <c:v>10% or less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More than 40%</c:v>
                </c:pt>
              </c:strCache>
            </c:strRef>
          </c:cat>
          <c:val>
            <c:numRef>
              <c:f>'1b'!$J$20:$N$20</c:f>
              <c:numCache>
                <c:formatCode>0%</c:formatCode>
                <c:ptCount val="5"/>
                <c:pt idx="0">
                  <c:v>0.42105263157894735</c:v>
                </c:pt>
                <c:pt idx="1">
                  <c:v>0.13157894736842105</c:v>
                </c:pt>
                <c:pt idx="2">
                  <c:v>0.26315789473684209</c:v>
                </c:pt>
                <c:pt idx="3">
                  <c:v>7.8947368421052627E-2</c:v>
                </c:pt>
                <c:pt idx="4">
                  <c:v>0.10526315789473684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E4-4BF6-8129-CC4B08B5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Total Number of U.S. Patents Granted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1027883368027271"/>
          <c:w val="0.97649572649572647"/>
          <c:h val="0.40822755452982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'3c'!$AI$2</c:f>
              <c:strCache>
                <c:ptCount val="1"/>
                <c:pt idx="0">
                  <c:v>2017 survey
N = 38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'3c'!$AH$3:$AH$8</c:f>
              <c:strCache>
                <c:ptCount val="6"/>
                <c:pt idx="0">
                  <c:v>50 or less</c:v>
                </c:pt>
                <c:pt idx="1">
                  <c:v>51 - 100</c:v>
                </c:pt>
                <c:pt idx="2">
                  <c:v>101 - 200</c:v>
                </c:pt>
                <c:pt idx="3">
                  <c:v>201 - 500</c:v>
                </c:pt>
                <c:pt idx="4">
                  <c:v>501 - 800</c:v>
                </c:pt>
                <c:pt idx="5">
                  <c:v>More than 800</c:v>
                </c:pt>
              </c:strCache>
            </c:strRef>
          </c:cat>
          <c:val>
            <c:numRef>
              <c:f>'3c'!$AI$3:$AI$8</c:f>
              <c:numCache>
                <c:formatCode>0%</c:formatCode>
                <c:ptCount val="6"/>
                <c:pt idx="0">
                  <c:v>0.34</c:v>
                </c:pt>
                <c:pt idx="1">
                  <c:v>0.12</c:v>
                </c:pt>
                <c:pt idx="2">
                  <c:v>0.08</c:v>
                </c:pt>
                <c:pt idx="3">
                  <c:v>0.16</c:v>
                </c:pt>
                <c:pt idx="4">
                  <c:v>0.21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9-4613-B80D-5D1C160379E9}"/>
            </c:ext>
          </c:extLst>
        </c:ser>
        <c:ser>
          <c:idx val="1"/>
          <c:order val="1"/>
          <c:tx>
            <c:strRef>
              <c:f>'3c'!$AJ$2</c:f>
              <c:strCache>
                <c:ptCount val="1"/>
                <c:pt idx="0">
                  <c:v>2018 survey
N = 35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'3c'!$AH$3:$AH$8</c:f>
              <c:strCache>
                <c:ptCount val="6"/>
                <c:pt idx="0">
                  <c:v>50 or less</c:v>
                </c:pt>
                <c:pt idx="1">
                  <c:v>51 - 100</c:v>
                </c:pt>
                <c:pt idx="2">
                  <c:v>101 - 200</c:v>
                </c:pt>
                <c:pt idx="3">
                  <c:v>201 - 500</c:v>
                </c:pt>
                <c:pt idx="4">
                  <c:v>501 - 800</c:v>
                </c:pt>
                <c:pt idx="5">
                  <c:v>More than 800</c:v>
                </c:pt>
              </c:strCache>
            </c:strRef>
          </c:cat>
          <c:val>
            <c:numRef>
              <c:f>'3c'!$AJ$3:$AJ$8</c:f>
              <c:numCache>
                <c:formatCode>0%</c:formatCode>
                <c:ptCount val="6"/>
                <c:pt idx="0">
                  <c:v>0.25</c:v>
                </c:pt>
                <c:pt idx="1">
                  <c:v>0.14000000000000001</c:v>
                </c:pt>
                <c:pt idx="2">
                  <c:v>0.06</c:v>
                </c:pt>
                <c:pt idx="3">
                  <c:v>0.14000000000000001</c:v>
                </c:pt>
                <c:pt idx="4">
                  <c:v>0.31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89-4613-B80D-5D1C160379E9}"/>
            </c:ext>
          </c:extLst>
        </c:ser>
        <c:ser>
          <c:idx val="2"/>
          <c:order val="2"/>
          <c:tx>
            <c:strRef>
              <c:f>'3c'!$AK$2</c:f>
              <c:strCache>
                <c:ptCount val="1"/>
                <c:pt idx="0">
                  <c:v>2019 survey
N = 43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'3c'!$AH$3:$AH$8</c:f>
              <c:strCache>
                <c:ptCount val="6"/>
                <c:pt idx="0">
                  <c:v>50 or less</c:v>
                </c:pt>
                <c:pt idx="1">
                  <c:v>51 - 100</c:v>
                </c:pt>
                <c:pt idx="2">
                  <c:v>101 - 200</c:v>
                </c:pt>
                <c:pt idx="3">
                  <c:v>201 - 500</c:v>
                </c:pt>
                <c:pt idx="4">
                  <c:v>501 - 800</c:v>
                </c:pt>
                <c:pt idx="5">
                  <c:v>More than 800</c:v>
                </c:pt>
              </c:strCache>
            </c:strRef>
          </c:cat>
          <c:val>
            <c:numRef>
              <c:f>'3c'!$AK$3:$AK$8</c:f>
              <c:numCache>
                <c:formatCode>0%</c:formatCode>
                <c:ptCount val="6"/>
                <c:pt idx="0">
                  <c:v>0.37</c:v>
                </c:pt>
                <c:pt idx="1">
                  <c:v>9.0909090909090912E-2</c:v>
                </c:pt>
                <c:pt idx="2">
                  <c:v>6.8181818181818177E-2</c:v>
                </c:pt>
                <c:pt idx="3">
                  <c:v>0.21</c:v>
                </c:pt>
                <c:pt idx="4">
                  <c:v>0.13636363636363635</c:v>
                </c:pt>
                <c:pt idx="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89-4613-B80D-5D1C160379E9}"/>
            </c:ext>
          </c:extLst>
        </c:ser>
        <c:ser>
          <c:idx val="3"/>
          <c:order val="3"/>
          <c:tx>
            <c:strRef>
              <c:f>'3c'!$AL$2</c:f>
              <c:strCache>
                <c:ptCount val="1"/>
                <c:pt idx="0">
                  <c:v>2020 survey
N = 31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'3c'!$AH$3:$AH$8</c:f>
              <c:strCache>
                <c:ptCount val="6"/>
                <c:pt idx="0">
                  <c:v>50 or less</c:v>
                </c:pt>
                <c:pt idx="1">
                  <c:v>51 - 100</c:v>
                </c:pt>
                <c:pt idx="2">
                  <c:v>101 - 200</c:v>
                </c:pt>
                <c:pt idx="3">
                  <c:v>201 - 500</c:v>
                </c:pt>
                <c:pt idx="4">
                  <c:v>501 - 800</c:v>
                </c:pt>
                <c:pt idx="5">
                  <c:v>More than 800</c:v>
                </c:pt>
              </c:strCache>
            </c:strRef>
          </c:cat>
          <c:val>
            <c:numRef>
              <c:f>'3c'!$AL$3:$AL$8</c:f>
              <c:numCache>
                <c:formatCode>0%</c:formatCode>
                <c:ptCount val="6"/>
                <c:pt idx="0">
                  <c:v>0.29032258064516131</c:v>
                </c:pt>
                <c:pt idx="1">
                  <c:v>0.12903225806451613</c:v>
                </c:pt>
                <c:pt idx="2">
                  <c:v>9.6774193548387094E-2</c:v>
                </c:pt>
                <c:pt idx="3">
                  <c:v>0.19354838709677419</c:v>
                </c:pt>
                <c:pt idx="4">
                  <c:v>0.19354838709677419</c:v>
                </c:pt>
                <c:pt idx="5">
                  <c:v>9.6774193548387094E-2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89-4613-B80D-5D1C160379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Revenue per U.S. Patent Granted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1027883368027271"/>
          <c:w val="0.97649572649572647"/>
          <c:h val="0.40822755452982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'3c'!$AI$13</c:f>
              <c:strCache>
                <c:ptCount val="1"/>
                <c:pt idx="0">
                  <c:v>2017 survey
N = 38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'3c'!$AH$14:$AH$17</c:f>
              <c:strCache>
                <c:ptCount val="4"/>
                <c:pt idx="0">
                  <c:v>$25M or less</c:v>
                </c:pt>
                <c:pt idx="1">
                  <c:v>$26M - $50M</c:v>
                </c:pt>
                <c:pt idx="2">
                  <c:v>$51M -$100M</c:v>
                </c:pt>
                <c:pt idx="3">
                  <c:v>More than $100M</c:v>
                </c:pt>
              </c:strCache>
            </c:strRef>
          </c:cat>
          <c:val>
            <c:numRef>
              <c:f>'3c'!$AI$14:$AI$17</c:f>
              <c:numCache>
                <c:formatCode>0%</c:formatCode>
                <c:ptCount val="4"/>
                <c:pt idx="0">
                  <c:v>0.39473684210526316</c:v>
                </c:pt>
                <c:pt idx="1">
                  <c:v>7.8947368421052627E-2</c:v>
                </c:pt>
                <c:pt idx="2">
                  <c:v>0.26315789473684209</c:v>
                </c:pt>
                <c:pt idx="3">
                  <c:v>0.26315789473684209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4-4A5A-B70A-056F6876D4B4}"/>
            </c:ext>
          </c:extLst>
        </c:ser>
        <c:ser>
          <c:idx val="1"/>
          <c:order val="1"/>
          <c:tx>
            <c:strRef>
              <c:f>'3c'!$AJ$13</c:f>
              <c:strCache>
                <c:ptCount val="1"/>
                <c:pt idx="0">
                  <c:v>2018 survey
N = 35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'3c'!$AH$14:$AH$17</c:f>
              <c:strCache>
                <c:ptCount val="4"/>
                <c:pt idx="0">
                  <c:v>$25M or less</c:v>
                </c:pt>
                <c:pt idx="1">
                  <c:v>$26M - $50M</c:v>
                </c:pt>
                <c:pt idx="2">
                  <c:v>$51M -$100M</c:v>
                </c:pt>
                <c:pt idx="3">
                  <c:v>More than $100M</c:v>
                </c:pt>
              </c:strCache>
            </c:strRef>
          </c:cat>
          <c:val>
            <c:numRef>
              <c:f>'3c'!$AJ$14:$AJ$17</c:f>
              <c:numCache>
                <c:formatCode>0%</c:formatCode>
                <c:ptCount val="4"/>
                <c:pt idx="0">
                  <c:v>0.25714285714285712</c:v>
                </c:pt>
                <c:pt idx="1">
                  <c:v>0.17142857142857143</c:v>
                </c:pt>
                <c:pt idx="2">
                  <c:v>0.2857142857142857</c:v>
                </c:pt>
                <c:pt idx="3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14-4A5A-B70A-056F6876D4B4}"/>
            </c:ext>
          </c:extLst>
        </c:ser>
        <c:ser>
          <c:idx val="2"/>
          <c:order val="2"/>
          <c:tx>
            <c:strRef>
              <c:f>'3c'!$AK$13</c:f>
              <c:strCache>
                <c:ptCount val="1"/>
                <c:pt idx="0">
                  <c:v>2019 survey
N = 41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'3c'!$AH$14:$AH$17</c:f>
              <c:strCache>
                <c:ptCount val="4"/>
                <c:pt idx="0">
                  <c:v>$25M or less</c:v>
                </c:pt>
                <c:pt idx="1">
                  <c:v>$26M - $50M</c:v>
                </c:pt>
                <c:pt idx="2">
                  <c:v>$51M -$100M</c:v>
                </c:pt>
                <c:pt idx="3">
                  <c:v>More than $100M</c:v>
                </c:pt>
              </c:strCache>
            </c:strRef>
          </c:cat>
          <c:val>
            <c:numRef>
              <c:f>'3c'!$AK$14:$AK$17</c:f>
              <c:numCache>
                <c:formatCode>0%</c:formatCode>
                <c:ptCount val="4"/>
                <c:pt idx="0">
                  <c:v>0.14634146341463414</c:v>
                </c:pt>
                <c:pt idx="1">
                  <c:v>0.29268292682926828</c:v>
                </c:pt>
                <c:pt idx="2">
                  <c:v>0.21951219512195122</c:v>
                </c:pt>
                <c:pt idx="3">
                  <c:v>0.34146341463414637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14-4A5A-B70A-056F6876D4B4}"/>
            </c:ext>
          </c:extLst>
        </c:ser>
        <c:ser>
          <c:idx val="3"/>
          <c:order val="3"/>
          <c:tx>
            <c:strRef>
              <c:f>'3c'!$AL$13</c:f>
              <c:strCache>
                <c:ptCount val="1"/>
                <c:pt idx="0">
                  <c:v>2020 survey
N = 26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'3c'!$AH$14:$AH$17</c:f>
              <c:strCache>
                <c:ptCount val="4"/>
                <c:pt idx="0">
                  <c:v>$25M or less</c:v>
                </c:pt>
                <c:pt idx="1">
                  <c:v>$26M - $50M</c:v>
                </c:pt>
                <c:pt idx="2">
                  <c:v>$51M -$100M</c:v>
                </c:pt>
                <c:pt idx="3">
                  <c:v>More than $100M</c:v>
                </c:pt>
              </c:strCache>
            </c:strRef>
          </c:cat>
          <c:val>
            <c:numRef>
              <c:f>'3c'!$AL$14:$AL$17</c:f>
              <c:numCache>
                <c:formatCode>0%</c:formatCode>
                <c:ptCount val="4"/>
                <c:pt idx="0">
                  <c:v>0.26923076923076922</c:v>
                </c:pt>
                <c:pt idx="1">
                  <c:v>0.15384615384615385</c:v>
                </c:pt>
                <c:pt idx="2">
                  <c:v>0.11538461538461539</c:v>
                </c:pt>
                <c:pt idx="3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14-4A5A-B70A-056F6876D4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R&amp;D Spend per U.S. Patents Granted 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1027883368027271"/>
          <c:w val="0.97649572649572647"/>
          <c:h val="0.40822755452982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'3c'!$AI$20</c:f>
              <c:strCache>
                <c:ptCount val="1"/>
                <c:pt idx="0">
                  <c:v>2017 survey
N = 34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'3c'!$AH$21:$AH$24</c:f>
              <c:strCache>
                <c:ptCount val="4"/>
                <c:pt idx="0">
                  <c:v>$0.3M or less</c:v>
                </c:pt>
                <c:pt idx="1">
                  <c:v>$0.3M - $0.4M</c:v>
                </c:pt>
                <c:pt idx="2">
                  <c:v>$0.5M - $1.0M</c:v>
                </c:pt>
                <c:pt idx="3">
                  <c:v>More than $1.0M</c:v>
                </c:pt>
              </c:strCache>
            </c:strRef>
          </c:cat>
          <c:val>
            <c:numRef>
              <c:f>'3c'!$AI$21:$AI$24</c:f>
              <c:numCache>
                <c:formatCode>0%</c:formatCode>
                <c:ptCount val="4"/>
                <c:pt idx="0">
                  <c:v>0.29411764705882354</c:v>
                </c:pt>
                <c:pt idx="1">
                  <c:v>0.35294117647058826</c:v>
                </c:pt>
                <c:pt idx="2">
                  <c:v>0.20588235294117646</c:v>
                </c:pt>
                <c:pt idx="3">
                  <c:v>0.14705882352941177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84-4E55-B13C-27815ABC8BCC}"/>
            </c:ext>
          </c:extLst>
        </c:ser>
        <c:ser>
          <c:idx val="1"/>
          <c:order val="1"/>
          <c:tx>
            <c:strRef>
              <c:f>'3c'!$AJ$20</c:f>
              <c:strCache>
                <c:ptCount val="1"/>
                <c:pt idx="0">
                  <c:v>2018 survey
N = 34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'3c'!$AH$21:$AH$24</c:f>
              <c:strCache>
                <c:ptCount val="4"/>
                <c:pt idx="0">
                  <c:v>$0.3M or less</c:v>
                </c:pt>
                <c:pt idx="1">
                  <c:v>$0.3M - $0.4M</c:v>
                </c:pt>
                <c:pt idx="2">
                  <c:v>$0.5M - $1.0M</c:v>
                </c:pt>
                <c:pt idx="3">
                  <c:v>More than $1.0M</c:v>
                </c:pt>
              </c:strCache>
            </c:strRef>
          </c:cat>
          <c:val>
            <c:numRef>
              <c:f>'3c'!$AJ$21:$AJ$24</c:f>
              <c:numCache>
                <c:formatCode>0%</c:formatCode>
                <c:ptCount val="4"/>
                <c:pt idx="0">
                  <c:v>0.38235294117647056</c:v>
                </c:pt>
                <c:pt idx="1">
                  <c:v>0.26470588235294118</c:v>
                </c:pt>
                <c:pt idx="2">
                  <c:v>0.20588235294117646</c:v>
                </c:pt>
                <c:pt idx="3">
                  <c:v>0.14705882352941177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84-4E55-B13C-27815ABC8BCC}"/>
            </c:ext>
          </c:extLst>
        </c:ser>
        <c:ser>
          <c:idx val="2"/>
          <c:order val="2"/>
          <c:tx>
            <c:strRef>
              <c:f>'3c'!$AK$20</c:f>
              <c:strCache>
                <c:ptCount val="1"/>
                <c:pt idx="0">
                  <c:v>2019 survey
N = 37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'3c'!$AH$21:$AH$24</c:f>
              <c:strCache>
                <c:ptCount val="4"/>
                <c:pt idx="0">
                  <c:v>$0.3M or less</c:v>
                </c:pt>
                <c:pt idx="1">
                  <c:v>$0.3M - $0.4M</c:v>
                </c:pt>
                <c:pt idx="2">
                  <c:v>$0.5M - $1.0M</c:v>
                </c:pt>
                <c:pt idx="3">
                  <c:v>More than $1.0M</c:v>
                </c:pt>
              </c:strCache>
            </c:strRef>
          </c:cat>
          <c:val>
            <c:numRef>
              <c:f>'3c'!$AK$21:$AK$24</c:f>
              <c:numCache>
                <c:formatCode>0%</c:formatCode>
                <c:ptCount val="4"/>
                <c:pt idx="0">
                  <c:v>0.3783783783783784</c:v>
                </c:pt>
                <c:pt idx="1">
                  <c:v>0.16216216216216217</c:v>
                </c:pt>
                <c:pt idx="2">
                  <c:v>0.27027027027027029</c:v>
                </c:pt>
                <c:pt idx="3">
                  <c:v>0.1891891891891892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84-4E55-B13C-27815ABC8BCC}"/>
            </c:ext>
          </c:extLst>
        </c:ser>
        <c:ser>
          <c:idx val="3"/>
          <c:order val="3"/>
          <c:tx>
            <c:strRef>
              <c:f>'3c'!$AL$20</c:f>
              <c:strCache>
                <c:ptCount val="1"/>
                <c:pt idx="0">
                  <c:v>2020 survey
N = 24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'3c'!$AH$21:$AH$24</c:f>
              <c:strCache>
                <c:ptCount val="4"/>
                <c:pt idx="0">
                  <c:v>$0.3M or less</c:v>
                </c:pt>
                <c:pt idx="1">
                  <c:v>$0.3M - $0.4M</c:v>
                </c:pt>
                <c:pt idx="2">
                  <c:v>$0.5M - $1.0M</c:v>
                </c:pt>
                <c:pt idx="3">
                  <c:v>More than $1.0M</c:v>
                </c:pt>
              </c:strCache>
            </c:strRef>
          </c:cat>
          <c:val>
            <c:numRef>
              <c:f>'3c'!$AL$21:$AL$24</c:f>
              <c:numCache>
                <c:formatCode>0%</c:formatCode>
                <c:ptCount val="4"/>
                <c:pt idx="0">
                  <c:v>0.16666666666666666</c:v>
                </c:pt>
                <c:pt idx="1">
                  <c:v>0</c:v>
                </c:pt>
                <c:pt idx="2">
                  <c:v>8.3333333333333329E-2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84-4E55-B13C-27815ABC8B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U.S. Patents Granted per Inventor 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653554620327631"/>
          <c:w val="0.97649572649572647"/>
          <c:h val="0.35315092617733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'3c'!$AI$28</c:f>
              <c:strCache>
                <c:ptCount val="1"/>
                <c:pt idx="0">
                  <c:v>2017 survey
N = 36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'3c'!$AH$29:$AH$33</c:f>
              <c:strCache>
                <c:ptCount val="5"/>
                <c:pt idx="0">
                  <c:v> 0.02 or less</c:v>
                </c:pt>
                <c:pt idx="1">
                  <c:v>0.03 - 0.04</c:v>
                </c:pt>
                <c:pt idx="2">
                  <c:v>0.05 - 0.06</c:v>
                </c:pt>
                <c:pt idx="3">
                  <c:v>0.07 - 0.15</c:v>
                </c:pt>
                <c:pt idx="4">
                  <c:v>More than 0.15</c:v>
                </c:pt>
              </c:strCache>
            </c:strRef>
          </c:cat>
          <c:val>
            <c:numRef>
              <c:f>'3c'!$AI$29:$AI$33</c:f>
              <c:numCache>
                <c:formatCode>0%</c:formatCode>
                <c:ptCount val="5"/>
                <c:pt idx="0">
                  <c:v>0.19444444444444445</c:v>
                </c:pt>
                <c:pt idx="1">
                  <c:v>0.19444444444444445</c:v>
                </c:pt>
                <c:pt idx="2">
                  <c:v>0.16666666666666666</c:v>
                </c:pt>
                <c:pt idx="3">
                  <c:v>0.19444444444444445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6-4279-8185-8751C931BF98}"/>
            </c:ext>
          </c:extLst>
        </c:ser>
        <c:ser>
          <c:idx val="1"/>
          <c:order val="1"/>
          <c:tx>
            <c:strRef>
              <c:f>'3c'!$AJ$28</c:f>
              <c:strCache>
                <c:ptCount val="1"/>
                <c:pt idx="0">
                  <c:v>2018 survey
N = 33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'3c'!$AH$29:$AH$33</c:f>
              <c:strCache>
                <c:ptCount val="5"/>
                <c:pt idx="0">
                  <c:v> 0.02 or less</c:v>
                </c:pt>
                <c:pt idx="1">
                  <c:v>0.03 - 0.04</c:v>
                </c:pt>
                <c:pt idx="2">
                  <c:v>0.05 - 0.06</c:v>
                </c:pt>
                <c:pt idx="3">
                  <c:v>0.07 - 0.15</c:v>
                </c:pt>
                <c:pt idx="4">
                  <c:v>More than 0.15</c:v>
                </c:pt>
              </c:strCache>
            </c:strRef>
          </c:cat>
          <c:val>
            <c:numRef>
              <c:f>'3c'!$AJ$29:$AJ$33</c:f>
              <c:numCache>
                <c:formatCode>0%</c:formatCode>
                <c:ptCount val="5"/>
                <c:pt idx="0">
                  <c:v>0.15151515151515152</c:v>
                </c:pt>
                <c:pt idx="1">
                  <c:v>0.12121212121212122</c:v>
                </c:pt>
                <c:pt idx="2">
                  <c:v>9.0909090909090912E-2</c:v>
                </c:pt>
                <c:pt idx="3">
                  <c:v>0.36363636363636365</c:v>
                </c:pt>
                <c:pt idx="4">
                  <c:v>0.27272727272727271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A6-4279-8185-8751C931BF98}"/>
            </c:ext>
          </c:extLst>
        </c:ser>
        <c:ser>
          <c:idx val="2"/>
          <c:order val="2"/>
          <c:tx>
            <c:strRef>
              <c:f>'3c'!$AK$28</c:f>
              <c:strCache>
                <c:ptCount val="1"/>
                <c:pt idx="0">
                  <c:v>2019 survey
N = 37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'3c'!$AH$29:$AH$33</c:f>
              <c:strCache>
                <c:ptCount val="5"/>
                <c:pt idx="0">
                  <c:v> 0.02 or less</c:v>
                </c:pt>
                <c:pt idx="1">
                  <c:v>0.03 - 0.04</c:v>
                </c:pt>
                <c:pt idx="2">
                  <c:v>0.05 - 0.06</c:v>
                </c:pt>
                <c:pt idx="3">
                  <c:v>0.07 - 0.15</c:v>
                </c:pt>
                <c:pt idx="4">
                  <c:v>More than 0.15</c:v>
                </c:pt>
              </c:strCache>
            </c:strRef>
          </c:cat>
          <c:val>
            <c:numRef>
              <c:f>'3c'!$AK$29:$AK$33</c:f>
              <c:numCache>
                <c:formatCode>0%</c:formatCode>
                <c:ptCount val="5"/>
                <c:pt idx="0">
                  <c:v>0.16216216216216217</c:v>
                </c:pt>
                <c:pt idx="1">
                  <c:v>0.10810810810810811</c:v>
                </c:pt>
                <c:pt idx="2">
                  <c:v>2.7027027027027029E-2</c:v>
                </c:pt>
                <c:pt idx="3">
                  <c:v>0.32432432432432434</c:v>
                </c:pt>
                <c:pt idx="4">
                  <c:v>0.3783783783783784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A6-4279-8185-8751C931BF98}"/>
            </c:ext>
          </c:extLst>
        </c:ser>
        <c:ser>
          <c:idx val="3"/>
          <c:order val="3"/>
          <c:tx>
            <c:strRef>
              <c:f>'3c'!$AL$28</c:f>
              <c:strCache>
                <c:ptCount val="1"/>
                <c:pt idx="0">
                  <c:v>2020 survey
N = 30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'3c'!$AH$29:$AH$33</c:f>
              <c:strCache>
                <c:ptCount val="5"/>
                <c:pt idx="0">
                  <c:v> 0.02 or less</c:v>
                </c:pt>
                <c:pt idx="1">
                  <c:v>0.03 - 0.04</c:v>
                </c:pt>
                <c:pt idx="2">
                  <c:v>0.05 - 0.06</c:v>
                </c:pt>
                <c:pt idx="3">
                  <c:v>0.07 - 0.15</c:v>
                </c:pt>
                <c:pt idx="4">
                  <c:v>More than 0.15</c:v>
                </c:pt>
              </c:strCache>
            </c:strRef>
          </c:cat>
          <c:val>
            <c:numRef>
              <c:f>'3c'!$AL$29:$AL$33</c:f>
              <c:numCache>
                <c:formatCode>0%</c:formatCode>
                <c:ptCount val="5"/>
                <c:pt idx="0">
                  <c:v>0.2</c:v>
                </c:pt>
                <c:pt idx="1">
                  <c:v>0.13333333333333333</c:v>
                </c:pt>
                <c:pt idx="2">
                  <c:v>0.16666666666666666</c:v>
                </c:pt>
                <c:pt idx="3">
                  <c:v>0.23333333333333334</c:v>
                </c:pt>
                <c:pt idx="4">
                  <c:v>0.26666666666666666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A6-4279-8185-8751C931BF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U.S. Patents Granted per Registered Patent Practitioner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1027883368027271"/>
          <c:w val="0.97649572649572647"/>
          <c:h val="0.40822755452982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'3c'!$AI$37</c:f>
              <c:strCache>
                <c:ptCount val="1"/>
                <c:pt idx="0">
                  <c:v>2017 survey
N = 37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'3c'!$AH$38:$AH$41</c:f>
              <c:strCache>
                <c:ptCount val="4"/>
                <c:pt idx="0">
                  <c:v>5 or less</c:v>
                </c:pt>
                <c:pt idx="1">
                  <c:v>6 - 10</c:v>
                </c:pt>
                <c:pt idx="2">
                  <c:v>11 - 15</c:v>
                </c:pt>
                <c:pt idx="3">
                  <c:v>More than 15</c:v>
                </c:pt>
              </c:strCache>
            </c:strRef>
          </c:cat>
          <c:val>
            <c:numRef>
              <c:f>'3c'!$AI$38:$AI$41</c:f>
              <c:numCache>
                <c:formatCode>0%</c:formatCode>
                <c:ptCount val="4"/>
                <c:pt idx="0">
                  <c:v>0.21621621621621623</c:v>
                </c:pt>
                <c:pt idx="1">
                  <c:v>0.27027027027027029</c:v>
                </c:pt>
                <c:pt idx="2">
                  <c:v>0.16216216216216217</c:v>
                </c:pt>
                <c:pt idx="3">
                  <c:v>0.35135135135135137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25-43B9-9EBA-EEAE7810AD09}"/>
            </c:ext>
          </c:extLst>
        </c:ser>
        <c:ser>
          <c:idx val="1"/>
          <c:order val="1"/>
          <c:tx>
            <c:strRef>
              <c:f>'3c'!$AJ$37</c:f>
              <c:strCache>
                <c:ptCount val="1"/>
                <c:pt idx="0">
                  <c:v>2018 survey
N = 35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'3c'!$AH$38:$AH$41</c:f>
              <c:strCache>
                <c:ptCount val="4"/>
                <c:pt idx="0">
                  <c:v>5 or less</c:v>
                </c:pt>
                <c:pt idx="1">
                  <c:v>6 - 10</c:v>
                </c:pt>
                <c:pt idx="2">
                  <c:v>11 - 15</c:v>
                </c:pt>
                <c:pt idx="3">
                  <c:v>More than 15</c:v>
                </c:pt>
              </c:strCache>
            </c:strRef>
          </c:cat>
          <c:val>
            <c:numRef>
              <c:f>'3c'!$AJ$38:$AJ$41</c:f>
              <c:numCache>
                <c:formatCode>0%</c:formatCode>
                <c:ptCount val="4"/>
                <c:pt idx="0">
                  <c:v>0.17142857142857143</c:v>
                </c:pt>
                <c:pt idx="1">
                  <c:v>0.2</c:v>
                </c:pt>
                <c:pt idx="2">
                  <c:v>0.14285714285714285</c:v>
                </c:pt>
                <c:pt idx="3">
                  <c:v>0.48571428571428571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25-43B9-9EBA-EEAE7810AD09}"/>
            </c:ext>
          </c:extLst>
        </c:ser>
        <c:ser>
          <c:idx val="2"/>
          <c:order val="2"/>
          <c:tx>
            <c:strRef>
              <c:f>'3c'!$AK$37</c:f>
              <c:strCache>
                <c:ptCount val="1"/>
                <c:pt idx="0">
                  <c:v>2019 survey
N = 43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'3c'!$AH$38:$AH$41</c:f>
              <c:strCache>
                <c:ptCount val="4"/>
                <c:pt idx="0">
                  <c:v>5 or less</c:v>
                </c:pt>
                <c:pt idx="1">
                  <c:v>6 - 10</c:v>
                </c:pt>
                <c:pt idx="2">
                  <c:v>11 - 15</c:v>
                </c:pt>
                <c:pt idx="3">
                  <c:v>More than 15</c:v>
                </c:pt>
              </c:strCache>
            </c:strRef>
          </c:cat>
          <c:val>
            <c:numRef>
              <c:f>'3c'!$AK$38:$AK$41</c:f>
              <c:numCache>
                <c:formatCode>0%</c:formatCode>
                <c:ptCount val="4"/>
                <c:pt idx="0">
                  <c:v>0.18604651162790697</c:v>
                </c:pt>
                <c:pt idx="1">
                  <c:v>0.18604651162790697</c:v>
                </c:pt>
                <c:pt idx="2">
                  <c:v>9.3023255813953487E-2</c:v>
                </c:pt>
                <c:pt idx="3">
                  <c:v>0.53488372093023251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25-43B9-9EBA-EEAE7810AD09}"/>
            </c:ext>
          </c:extLst>
        </c:ser>
        <c:ser>
          <c:idx val="3"/>
          <c:order val="3"/>
          <c:tx>
            <c:strRef>
              <c:f>'3c'!$AL$37</c:f>
              <c:strCache>
                <c:ptCount val="1"/>
                <c:pt idx="0">
                  <c:v>2020 survey
N = 31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'3c'!$AH$38:$AH$41</c:f>
              <c:strCache>
                <c:ptCount val="4"/>
                <c:pt idx="0">
                  <c:v>5 or less</c:v>
                </c:pt>
                <c:pt idx="1">
                  <c:v>6 - 10</c:v>
                </c:pt>
                <c:pt idx="2">
                  <c:v>11 - 15</c:v>
                </c:pt>
                <c:pt idx="3">
                  <c:v>More than 15</c:v>
                </c:pt>
              </c:strCache>
            </c:strRef>
          </c:cat>
          <c:val>
            <c:numRef>
              <c:f>'3c'!$AL$38:$AL$41</c:f>
              <c:numCache>
                <c:formatCode>0%</c:formatCode>
                <c:ptCount val="4"/>
                <c:pt idx="0">
                  <c:v>0.12903225806451613</c:v>
                </c:pt>
                <c:pt idx="1">
                  <c:v>0.12903225806451613</c:v>
                </c:pt>
                <c:pt idx="2">
                  <c:v>0.19354838709677419</c:v>
                </c:pt>
                <c:pt idx="3">
                  <c:v>0.54838709677419351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25-43B9-9EBA-EEAE7810AD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Total Number of Worldwide Active Granted Patents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1027883368027271"/>
          <c:w val="0.97649572649572647"/>
          <c:h val="0.40822755452982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'3d'!$AI$2</c:f>
              <c:strCache>
                <c:ptCount val="1"/>
                <c:pt idx="0">
                  <c:v>2017 survey
N = 43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'3d'!$AH$3:$AH$7</c:f>
              <c:strCache>
                <c:ptCount val="5"/>
                <c:pt idx="0">
                  <c:v>2,000 or less</c:v>
                </c:pt>
                <c:pt idx="1">
                  <c:v>2,001 - 4,000</c:v>
                </c:pt>
                <c:pt idx="2">
                  <c:v>4,001 - 10,000</c:v>
                </c:pt>
                <c:pt idx="3">
                  <c:v>10,001 - 20,000</c:v>
                </c:pt>
                <c:pt idx="4">
                  <c:v>More than 20,000</c:v>
                </c:pt>
              </c:strCache>
            </c:strRef>
          </c:cat>
          <c:val>
            <c:numRef>
              <c:f>'3d'!$AI$3:$AI$7</c:f>
              <c:numCache>
                <c:formatCode>0%</c:formatCode>
                <c:ptCount val="5"/>
                <c:pt idx="0">
                  <c:v>0.26</c:v>
                </c:pt>
                <c:pt idx="1">
                  <c:v>0.14000000000000001</c:v>
                </c:pt>
                <c:pt idx="2">
                  <c:v>0.28000000000000003</c:v>
                </c:pt>
                <c:pt idx="3">
                  <c:v>0.19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7D-483E-9C6F-D017775D294F}"/>
            </c:ext>
          </c:extLst>
        </c:ser>
        <c:ser>
          <c:idx val="1"/>
          <c:order val="1"/>
          <c:tx>
            <c:strRef>
              <c:f>'3d'!$AJ$2</c:f>
              <c:strCache>
                <c:ptCount val="1"/>
                <c:pt idx="0">
                  <c:v>2018 survey
N = 39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'3d'!$AH$3:$AH$7</c:f>
              <c:strCache>
                <c:ptCount val="5"/>
                <c:pt idx="0">
                  <c:v>2,000 or less</c:v>
                </c:pt>
                <c:pt idx="1">
                  <c:v>2,001 - 4,000</c:v>
                </c:pt>
                <c:pt idx="2">
                  <c:v>4,001 - 10,000</c:v>
                </c:pt>
                <c:pt idx="3">
                  <c:v>10,001 - 20,000</c:v>
                </c:pt>
                <c:pt idx="4">
                  <c:v>More than 20,000</c:v>
                </c:pt>
              </c:strCache>
            </c:strRef>
          </c:cat>
          <c:val>
            <c:numRef>
              <c:f>'3d'!$AJ$3:$AJ$7</c:f>
              <c:numCache>
                <c:formatCode>0%</c:formatCode>
                <c:ptCount val="5"/>
                <c:pt idx="0">
                  <c:v>0.26</c:v>
                </c:pt>
                <c:pt idx="1">
                  <c:v>0.18</c:v>
                </c:pt>
                <c:pt idx="2">
                  <c:v>0.21</c:v>
                </c:pt>
                <c:pt idx="3">
                  <c:v>0.18</c:v>
                </c:pt>
                <c:pt idx="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7D-483E-9C6F-D017775D294F}"/>
            </c:ext>
          </c:extLst>
        </c:ser>
        <c:ser>
          <c:idx val="2"/>
          <c:order val="2"/>
          <c:tx>
            <c:strRef>
              <c:f>'3d'!$AK$2</c:f>
              <c:strCache>
                <c:ptCount val="1"/>
                <c:pt idx="0">
                  <c:v>2019 survey
N = 47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'3d'!$AH$3:$AH$7</c:f>
              <c:strCache>
                <c:ptCount val="5"/>
                <c:pt idx="0">
                  <c:v>2,000 or less</c:v>
                </c:pt>
                <c:pt idx="1">
                  <c:v>2,001 - 4,000</c:v>
                </c:pt>
                <c:pt idx="2">
                  <c:v>4,001 - 10,000</c:v>
                </c:pt>
                <c:pt idx="3">
                  <c:v>10,001 - 20,000</c:v>
                </c:pt>
                <c:pt idx="4">
                  <c:v>More than 20,000</c:v>
                </c:pt>
              </c:strCache>
            </c:strRef>
          </c:cat>
          <c:val>
            <c:numRef>
              <c:f>'3d'!$AK$3:$AK$7</c:f>
              <c:numCache>
                <c:formatCode>0%</c:formatCode>
                <c:ptCount val="5"/>
                <c:pt idx="0">
                  <c:v>0.44680851063829785</c:v>
                </c:pt>
                <c:pt idx="1">
                  <c:v>0.14893617021276595</c:v>
                </c:pt>
                <c:pt idx="2">
                  <c:v>0.10638297872340426</c:v>
                </c:pt>
                <c:pt idx="3">
                  <c:v>0.19148936170212766</c:v>
                </c:pt>
                <c:pt idx="4">
                  <c:v>0.10638297872340426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7D-483E-9C6F-D017775D294F}"/>
            </c:ext>
          </c:extLst>
        </c:ser>
        <c:ser>
          <c:idx val="3"/>
          <c:order val="3"/>
          <c:tx>
            <c:strRef>
              <c:f>'3d'!$AL$2</c:f>
              <c:strCache>
                <c:ptCount val="1"/>
                <c:pt idx="0">
                  <c:v>2020 survey
N = 32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'3d'!$AH$3:$AH$7</c:f>
              <c:strCache>
                <c:ptCount val="5"/>
                <c:pt idx="0">
                  <c:v>2,000 or less</c:v>
                </c:pt>
                <c:pt idx="1">
                  <c:v>2,001 - 4,000</c:v>
                </c:pt>
                <c:pt idx="2">
                  <c:v>4,001 - 10,000</c:v>
                </c:pt>
                <c:pt idx="3">
                  <c:v>10,001 - 20,000</c:v>
                </c:pt>
                <c:pt idx="4">
                  <c:v>More than 20,000</c:v>
                </c:pt>
              </c:strCache>
            </c:strRef>
          </c:cat>
          <c:val>
            <c:numRef>
              <c:f>'3d'!$AL$3:$AL$7</c:f>
              <c:numCache>
                <c:formatCode>0%</c:formatCode>
                <c:ptCount val="5"/>
                <c:pt idx="0">
                  <c:v>0.40625</c:v>
                </c:pt>
                <c:pt idx="1">
                  <c:v>3.125E-2</c:v>
                </c:pt>
                <c:pt idx="2">
                  <c:v>0.1875</c:v>
                </c:pt>
                <c:pt idx="3">
                  <c:v>0.28125</c:v>
                </c:pt>
                <c:pt idx="4">
                  <c:v>9.375E-2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7D-483E-9C6F-D017775D29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Revenue per Worldwide Active Patent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1027883368027271"/>
          <c:w val="0.97649572649572647"/>
          <c:h val="0.40822755452982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'3d'!$AI$10</c:f>
              <c:strCache>
                <c:ptCount val="1"/>
                <c:pt idx="0">
                  <c:v>2017 survey
N = 43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'3d'!$AH$11:$AH$16</c:f>
              <c:strCache>
                <c:ptCount val="6"/>
                <c:pt idx="0">
                  <c:v>$0.5M or less</c:v>
                </c:pt>
                <c:pt idx="1">
                  <c:v>$0.6M - $1.0M</c:v>
                </c:pt>
                <c:pt idx="2">
                  <c:v>$1.1M - $2.0M</c:v>
                </c:pt>
                <c:pt idx="3">
                  <c:v>$2.1M - $3.0M</c:v>
                </c:pt>
                <c:pt idx="4">
                  <c:v>$3.1M - $4.0M</c:v>
                </c:pt>
                <c:pt idx="5">
                  <c:v>More than $4.0M</c:v>
                </c:pt>
              </c:strCache>
            </c:strRef>
          </c:cat>
          <c:val>
            <c:numRef>
              <c:f>'3d'!$AI$11:$AI$16</c:f>
              <c:numCache>
                <c:formatCode>0%</c:formatCode>
                <c:ptCount val="6"/>
                <c:pt idx="0">
                  <c:v>0.18604651162790697</c:v>
                </c:pt>
                <c:pt idx="1">
                  <c:v>0.20930232558139536</c:v>
                </c:pt>
                <c:pt idx="2">
                  <c:v>0.23255813953488372</c:v>
                </c:pt>
                <c:pt idx="3">
                  <c:v>0.16279069767441862</c:v>
                </c:pt>
                <c:pt idx="4">
                  <c:v>9.3023255813953487E-2</c:v>
                </c:pt>
                <c:pt idx="5">
                  <c:v>0.11627906976744186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3-4DA7-BB62-EFC8F1B3280B}"/>
            </c:ext>
          </c:extLst>
        </c:ser>
        <c:ser>
          <c:idx val="1"/>
          <c:order val="1"/>
          <c:tx>
            <c:strRef>
              <c:f>'3d'!$AJ$10</c:f>
              <c:strCache>
                <c:ptCount val="1"/>
                <c:pt idx="0">
                  <c:v>2018 survey
N = 37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'3d'!$AH$11:$AH$16</c:f>
              <c:strCache>
                <c:ptCount val="6"/>
                <c:pt idx="0">
                  <c:v>$0.5M or less</c:v>
                </c:pt>
                <c:pt idx="1">
                  <c:v>$0.6M - $1.0M</c:v>
                </c:pt>
                <c:pt idx="2">
                  <c:v>$1.1M - $2.0M</c:v>
                </c:pt>
                <c:pt idx="3">
                  <c:v>$2.1M - $3.0M</c:v>
                </c:pt>
                <c:pt idx="4">
                  <c:v>$3.1M - $4.0M</c:v>
                </c:pt>
                <c:pt idx="5">
                  <c:v>More than $4.0M</c:v>
                </c:pt>
              </c:strCache>
            </c:strRef>
          </c:cat>
          <c:val>
            <c:numRef>
              <c:f>'3d'!$AJ$11:$AJ$16</c:f>
              <c:numCache>
                <c:formatCode>0%</c:formatCode>
                <c:ptCount val="6"/>
                <c:pt idx="0">
                  <c:v>0.13513513513513514</c:v>
                </c:pt>
                <c:pt idx="1">
                  <c:v>0.1891891891891892</c:v>
                </c:pt>
                <c:pt idx="2">
                  <c:v>0.21621621621621623</c:v>
                </c:pt>
                <c:pt idx="3">
                  <c:v>0.10810810810810811</c:v>
                </c:pt>
                <c:pt idx="4">
                  <c:v>0.16216216216216217</c:v>
                </c:pt>
                <c:pt idx="5">
                  <c:v>0.1891891891891892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83-4DA7-BB62-EFC8F1B3280B}"/>
            </c:ext>
          </c:extLst>
        </c:ser>
        <c:ser>
          <c:idx val="2"/>
          <c:order val="2"/>
          <c:tx>
            <c:strRef>
              <c:f>'3d'!$AK$10</c:f>
              <c:strCache>
                <c:ptCount val="1"/>
                <c:pt idx="0">
                  <c:v>2019 survey
N = 44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'3d'!$AH$11:$AH$16</c:f>
              <c:strCache>
                <c:ptCount val="6"/>
                <c:pt idx="0">
                  <c:v>$0.5M or less</c:v>
                </c:pt>
                <c:pt idx="1">
                  <c:v>$0.6M - $1.0M</c:v>
                </c:pt>
                <c:pt idx="2">
                  <c:v>$1.1M - $2.0M</c:v>
                </c:pt>
                <c:pt idx="3">
                  <c:v>$2.1M - $3.0M</c:v>
                </c:pt>
                <c:pt idx="4">
                  <c:v>$3.1M - $4.0M</c:v>
                </c:pt>
                <c:pt idx="5">
                  <c:v>More than $4.0M</c:v>
                </c:pt>
              </c:strCache>
            </c:strRef>
          </c:cat>
          <c:val>
            <c:numRef>
              <c:f>'3d'!$AK$11:$AK$16</c:f>
              <c:numCache>
                <c:formatCode>0%</c:formatCode>
                <c:ptCount val="6"/>
                <c:pt idx="0">
                  <c:v>6.8181818181818177E-2</c:v>
                </c:pt>
                <c:pt idx="1">
                  <c:v>0.11363636363636363</c:v>
                </c:pt>
                <c:pt idx="2">
                  <c:v>0.27272727272727271</c:v>
                </c:pt>
                <c:pt idx="3">
                  <c:v>0.20454545454545456</c:v>
                </c:pt>
                <c:pt idx="4">
                  <c:v>4.5454545454545456E-2</c:v>
                </c:pt>
                <c:pt idx="5">
                  <c:v>0.29545454545454547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83-4DA7-BB62-EFC8F1B3280B}"/>
            </c:ext>
          </c:extLst>
        </c:ser>
        <c:ser>
          <c:idx val="3"/>
          <c:order val="3"/>
          <c:tx>
            <c:strRef>
              <c:f>'3d'!$AL$10</c:f>
              <c:strCache>
                <c:ptCount val="1"/>
                <c:pt idx="0">
                  <c:v>2020 survey
N = 28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'3d'!$AH$11:$AH$16</c:f>
              <c:strCache>
                <c:ptCount val="6"/>
                <c:pt idx="0">
                  <c:v>$0.5M or less</c:v>
                </c:pt>
                <c:pt idx="1">
                  <c:v>$0.6M - $1.0M</c:v>
                </c:pt>
                <c:pt idx="2">
                  <c:v>$1.1M - $2.0M</c:v>
                </c:pt>
                <c:pt idx="3">
                  <c:v>$2.1M - $3.0M</c:v>
                </c:pt>
                <c:pt idx="4">
                  <c:v>$3.1M - $4.0M</c:v>
                </c:pt>
                <c:pt idx="5">
                  <c:v>More than $4.0M</c:v>
                </c:pt>
              </c:strCache>
            </c:strRef>
          </c:cat>
          <c:val>
            <c:numRef>
              <c:f>'3d'!$AL$11:$AL$16</c:f>
              <c:numCache>
                <c:formatCode>0%</c:formatCode>
                <c:ptCount val="6"/>
                <c:pt idx="0">
                  <c:v>0.14285714285714285</c:v>
                </c:pt>
                <c:pt idx="1">
                  <c:v>7.1428571428571425E-2</c:v>
                </c:pt>
                <c:pt idx="2">
                  <c:v>0.21428571428571427</c:v>
                </c:pt>
                <c:pt idx="3">
                  <c:v>0.14285714285714285</c:v>
                </c:pt>
                <c:pt idx="4">
                  <c:v>7.1428571428571425E-2</c:v>
                </c:pt>
                <c:pt idx="5">
                  <c:v>0.35714285714285715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83-4DA7-BB62-EFC8F1B328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R&amp;D Spend per Worldwide Active Patent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5577691797146045"/>
          <c:w val="0.97649572649572647"/>
          <c:h val="0.3627294702386339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'3d'!$AK$20</c:f>
              <c:strCache>
                <c:ptCount val="1"/>
                <c:pt idx="0">
                  <c:v>2019 survey
N = 38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'3d'!$AH$21:$AH$25</c:f>
              <c:strCache>
                <c:ptCount val="5"/>
                <c:pt idx="0">
                  <c:v>$0.05M or less</c:v>
                </c:pt>
                <c:pt idx="1">
                  <c:v>$0.06M - $0.10M</c:v>
                </c:pt>
                <c:pt idx="2">
                  <c:v>$0.11M - $0.50M</c:v>
                </c:pt>
                <c:pt idx="3">
                  <c:v>$0.50M - $1.0M</c:v>
                </c:pt>
                <c:pt idx="4">
                  <c:v>More than $1.0M</c:v>
                </c:pt>
              </c:strCache>
            </c:strRef>
          </c:cat>
          <c:val>
            <c:numRef>
              <c:f>'3d'!$AK$21:$AK$25</c:f>
              <c:numCache>
                <c:formatCode>0%</c:formatCode>
                <c:ptCount val="5"/>
                <c:pt idx="0">
                  <c:v>0.24</c:v>
                </c:pt>
                <c:pt idx="1">
                  <c:v>0.28999999999999998</c:v>
                </c:pt>
                <c:pt idx="2">
                  <c:v>0.32</c:v>
                </c:pt>
                <c:pt idx="3">
                  <c:v>5.128205128205128E-2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34-4D66-9B40-5C673BA9F537}"/>
            </c:ext>
          </c:extLst>
        </c:ser>
        <c:ser>
          <c:idx val="3"/>
          <c:order val="3"/>
          <c:tx>
            <c:strRef>
              <c:f>'3d'!$AL$20</c:f>
              <c:strCache>
                <c:ptCount val="1"/>
                <c:pt idx="0">
                  <c:v>2020 survey
N = 25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'3d'!$AH$21:$AH$25</c:f>
              <c:strCache>
                <c:ptCount val="5"/>
                <c:pt idx="0">
                  <c:v>$0.05M or less</c:v>
                </c:pt>
                <c:pt idx="1">
                  <c:v>$0.06M - $0.10M</c:v>
                </c:pt>
                <c:pt idx="2">
                  <c:v>$0.11M - $0.50M</c:v>
                </c:pt>
                <c:pt idx="3">
                  <c:v>$0.50M - $1.0M</c:v>
                </c:pt>
                <c:pt idx="4">
                  <c:v>More than $1.0M</c:v>
                </c:pt>
              </c:strCache>
            </c:strRef>
          </c:cat>
          <c:val>
            <c:numRef>
              <c:f>'3d'!$AL$21:$AL$25</c:f>
              <c:numCache>
                <c:formatCode>0%</c:formatCode>
                <c:ptCount val="5"/>
                <c:pt idx="0">
                  <c:v>0.84</c:v>
                </c:pt>
                <c:pt idx="1">
                  <c:v>0.04</c:v>
                </c:pt>
                <c:pt idx="2">
                  <c:v>0</c:v>
                </c:pt>
                <c:pt idx="3">
                  <c:v>0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34-4D66-9B40-5C673BA9F5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'3d'!$AI$20</c15:sqref>
                        </c15:formulaRef>
                      </c:ext>
                    </c:extLst>
                    <c:strCache>
                      <c:ptCount val="1"/>
                      <c:pt idx="0">
                        <c:v>2017 survey
N = 38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'3d'!$AH$21:$AH$25</c15:sqref>
                        </c15:formulaRef>
                      </c:ext>
                    </c:extLst>
                    <c:strCache>
                      <c:ptCount val="5"/>
                      <c:pt idx="0">
                        <c:v>$0.05M or less</c:v>
                      </c:pt>
                      <c:pt idx="1">
                        <c:v>$0.06M - $0.10M</c:v>
                      </c:pt>
                      <c:pt idx="2">
                        <c:v>$0.11M - $0.50M</c:v>
                      </c:pt>
                      <c:pt idx="3">
                        <c:v>$0.50M - $1.0M</c:v>
                      </c:pt>
                      <c:pt idx="4">
                        <c:v>More than $1.0M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'3d'!$AI$21:$AI$25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0.21052631578947367</c:v>
                      </c:pt>
                      <c:pt idx="1">
                        <c:v>0.15789473684210525</c:v>
                      </c:pt>
                      <c:pt idx="2">
                        <c:v>0.21052631578947367</c:v>
                      </c:pt>
                      <c:pt idx="3">
                        <c:v>0.13157894736842105</c:v>
                      </c:pt>
                      <c:pt idx="4">
                        <c:v>0.10526315789473684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9C34-4D66-9B40-5C673BA9F53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'3d'!$AJ$20</c15:sqref>
                        </c15:formulaRef>
                      </c:ext>
                    </c:extLst>
                    <c:strCache>
                      <c:ptCount val="1"/>
                      <c:pt idx="0">
                        <c:v>2018 survey
N = 35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'3d'!$AH$21:$AH$25</c15:sqref>
                        </c15:formulaRef>
                      </c:ext>
                    </c:extLst>
                    <c:strCache>
                      <c:ptCount val="5"/>
                      <c:pt idx="0">
                        <c:v>$0.05M or less</c:v>
                      </c:pt>
                      <c:pt idx="1">
                        <c:v>$0.06M - $0.10M</c:v>
                      </c:pt>
                      <c:pt idx="2">
                        <c:v>$0.11M - $0.50M</c:v>
                      </c:pt>
                      <c:pt idx="3">
                        <c:v>$0.50M - $1.0M</c:v>
                      </c:pt>
                      <c:pt idx="4">
                        <c:v>More than $1.0M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'3d'!$AJ$21:$AJ$25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0.25714285714285712</c:v>
                      </c:pt>
                      <c:pt idx="1">
                        <c:v>0.25714285714285712</c:v>
                      </c:pt>
                      <c:pt idx="2">
                        <c:v>0.11428571428571428</c:v>
                      </c:pt>
                      <c:pt idx="3">
                        <c:v>0.2</c:v>
                      </c:pt>
                      <c:pt idx="4">
                        <c:v>2.8571428571428571E-2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9C34-4D66-9B40-5C673BA9F537}"/>
                  </c:ext>
                </c:extLst>
              </c15:ser>
            </c15:filteredBarSeries>
          </c:ext>
        </c:extLst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Worldwide Active Patents per Inventor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1027883368027271"/>
          <c:w val="0.97649572649572647"/>
          <c:h val="0.40822755452982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'3d'!$AI$28</c:f>
              <c:strCache>
                <c:ptCount val="1"/>
                <c:pt idx="0">
                  <c:v>2017 survey
N = 41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'3d'!$AH$29:$AH$34</c:f>
              <c:strCache>
                <c:ptCount val="6"/>
                <c:pt idx="0">
                  <c:v>1 or less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5 - 7</c:v>
                </c:pt>
                <c:pt idx="5">
                  <c:v>More than 7</c:v>
                </c:pt>
              </c:strCache>
            </c:strRef>
          </c:cat>
          <c:val>
            <c:numRef>
              <c:f>'3d'!$AI$29:$AI$34</c:f>
              <c:numCache>
                <c:formatCode>0%</c:formatCode>
                <c:ptCount val="6"/>
                <c:pt idx="0">
                  <c:v>0.34146341463414637</c:v>
                </c:pt>
                <c:pt idx="1">
                  <c:v>0.14634146341463414</c:v>
                </c:pt>
                <c:pt idx="2">
                  <c:v>9.7560975609756101E-2</c:v>
                </c:pt>
                <c:pt idx="3">
                  <c:v>0.12195121951219512</c:v>
                </c:pt>
                <c:pt idx="4">
                  <c:v>0.17073170731707318</c:v>
                </c:pt>
                <c:pt idx="5">
                  <c:v>0.12195121951219512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B-4A2F-8213-3CDD78ABBEE3}"/>
            </c:ext>
          </c:extLst>
        </c:ser>
        <c:ser>
          <c:idx val="1"/>
          <c:order val="1"/>
          <c:tx>
            <c:strRef>
              <c:f>'3d'!$AJ$28</c:f>
              <c:strCache>
                <c:ptCount val="1"/>
                <c:pt idx="0">
                  <c:v>2018 survey
N = 35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'3d'!$AH$29:$AH$34</c:f>
              <c:strCache>
                <c:ptCount val="6"/>
                <c:pt idx="0">
                  <c:v>1 or less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5 - 7</c:v>
                </c:pt>
                <c:pt idx="5">
                  <c:v>More than 7</c:v>
                </c:pt>
              </c:strCache>
            </c:strRef>
          </c:cat>
          <c:val>
            <c:numRef>
              <c:f>'3d'!$AJ$29:$AJ$34</c:f>
              <c:numCache>
                <c:formatCode>0%</c:formatCode>
                <c:ptCount val="6"/>
                <c:pt idx="0">
                  <c:v>0.31428571428571428</c:v>
                </c:pt>
                <c:pt idx="1">
                  <c:v>0.17142857142857143</c:v>
                </c:pt>
                <c:pt idx="2">
                  <c:v>0.14285714285714285</c:v>
                </c:pt>
                <c:pt idx="3">
                  <c:v>8.5714285714285715E-2</c:v>
                </c:pt>
                <c:pt idx="4">
                  <c:v>0.11428571428571428</c:v>
                </c:pt>
                <c:pt idx="5">
                  <c:v>0.17142857142857143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7B-4A2F-8213-3CDD78ABBEE3}"/>
            </c:ext>
          </c:extLst>
        </c:ser>
        <c:ser>
          <c:idx val="2"/>
          <c:order val="2"/>
          <c:tx>
            <c:strRef>
              <c:f>'3d'!$AK$28</c:f>
              <c:strCache>
                <c:ptCount val="1"/>
                <c:pt idx="0">
                  <c:v>2019 survey
N = 42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'3d'!$AH$29:$AH$34</c:f>
              <c:strCache>
                <c:ptCount val="6"/>
                <c:pt idx="0">
                  <c:v>1 or less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5 - 7</c:v>
                </c:pt>
                <c:pt idx="5">
                  <c:v>More than 7</c:v>
                </c:pt>
              </c:strCache>
            </c:strRef>
          </c:cat>
          <c:val>
            <c:numRef>
              <c:f>'3d'!$AK$29:$AK$34</c:f>
              <c:numCache>
                <c:formatCode>0%</c:formatCode>
                <c:ptCount val="6"/>
                <c:pt idx="0">
                  <c:v>0.38</c:v>
                </c:pt>
                <c:pt idx="1">
                  <c:v>0.1</c:v>
                </c:pt>
                <c:pt idx="2">
                  <c:v>0.17</c:v>
                </c:pt>
                <c:pt idx="3">
                  <c:v>0.02</c:v>
                </c:pt>
                <c:pt idx="4">
                  <c:v>0.1</c:v>
                </c:pt>
                <c:pt idx="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7B-4A2F-8213-3CDD78ABBEE3}"/>
            </c:ext>
          </c:extLst>
        </c:ser>
        <c:ser>
          <c:idx val="3"/>
          <c:order val="3"/>
          <c:tx>
            <c:strRef>
              <c:f>'3d'!$AL$28</c:f>
              <c:strCache>
                <c:ptCount val="1"/>
                <c:pt idx="0">
                  <c:v>2020 survey
N = 31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'3d'!$AH$29:$AH$34</c:f>
              <c:strCache>
                <c:ptCount val="6"/>
                <c:pt idx="0">
                  <c:v>1 or less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5 - 7</c:v>
                </c:pt>
                <c:pt idx="5">
                  <c:v>More than 7</c:v>
                </c:pt>
              </c:strCache>
            </c:strRef>
          </c:cat>
          <c:val>
            <c:numRef>
              <c:f>'3d'!$AL$29:$AL$34</c:f>
              <c:numCache>
                <c:formatCode>0%</c:formatCode>
                <c:ptCount val="6"/>
                <c:pt idx="0">
                  <c:v>0.54838709677419351</c:v>
                </c:pt>
                <c:pt idx="1">
                  <c:v>6.4516129032258063E-2</c:v>
                </c:pt>
                <c:pt idx="2">
                  <c:v>0.12903225806451613</c:v>
                </c:pt>
                <c:pt idx="3">
                  <c:v>9.6774193548387094E-2</c:v>
                </c:pt>
                <c:pt idx="4">
                  <c:v>9.6774193548387094E-2</c:v>
                </c:pt>
                <c:pt idx="5">
                  <c:v>6.4516129032258063E-2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7B-4A2F-8213-3CDD78ABBE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Worldwide Active Patents per Inventor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5577691797146045"/>
          <c:w val="0.97649572649572647"/>
          <c:h val="0.36272947023863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'3d'!$AI$37</c:f>
              <c:strCache>
                <c:ptCount val="1"/>
                <c:pt idx="0">
                  <c:v>2017 survey
N = 42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'3d'!$AH$38:$AH$42</c:f>
              <c:strCache>
                <c:ptCount val="5"/>
                <c:pt idx="0">
                  <c:v>200 or less</c:v>
                </c:pt>
                <c:pt idx="1">
                  <c:v>201 - 400</c:v>
                </c:pt>
                <c:pt idx="2">
                  <c:v>401 - 600</c:v>
                </c:pt>
                <c:pt idx="3">
                  <c:v>601 - 1,000</c:v>
                </c:pt>
                <c:pt idx="4">
                  <c:v>More than 1,000</c:v>
                </c:pt>
              </c:strCache>
            </c:strRef>
          </c:cat>
          <c:val>
            <c:numRef>
              <c:f>'3d'!$AI$38:$AI$42</c:f>
              <c:numCache>
                <c:formatCode>0%</c:formatCode>
                <c:ptCount val="5"/>
                <c:pt idx="0">
                  <c:v>0.21428571428571427</c:v>
                </c:pt>
                <c:pt idx="1">
                  <c:v>0.35714285714285715</c:v>
                </c:pt>
                <c:pt idx="2">
                  <c:v>0.14285714285714285</c:v>
                </c:pt>
                <c:pt idx="3">
                  <c:v>0.16666666666666666</c:v>
                </c:pt>
                <c:pt idx="4">
                  <c:v>0.11904761904761904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4-4989-B3BD-AD946356BD17}"/>
            </c:ext>
          </c:extLst>
        </c:ser>
        <c:ser>
          <c:idx val="1"/>
          <c:order val="1"/>
          <c:tx>
            <c:strRef>
              <c:f>'3d'!$AJ$37</c:f>
              <c:strCache>
                <c:ptCount val="1"/>
                <c:pt idx="0">
                  <c:v>2018 survey
N = 38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'3d'!$AH$38:$AH$42</c:f>
              <c:strCache>
                <c:ptCount val="5"/>
                <c:pt idx="0">
                  <c:v>200 or less</c:v>
                </c:pt>
                <c:pt idx="1">
                  <c:v>201 - 400</c:v>
                </c:pt>
                <c:pt idx="2">
                  <c:v>401 - 600</c:v>
                </c:pt>
                <c:pt idx="3">
                  <c:v>601 - 1,000</c:v>
                </c:pt>
                <c:pt idx="4">
                  <c:v>More than 1,000</c:v>
                </c:pt>
              </c:strCache>
            </c:strRef>
          </c:cat>
          <c:val>
            <c:numRef>
              <c:f>'3d'!$AJ$38:$AJ$42</c:f>
              <c:numCache>
                <c:formatCode>0%</c:formatCode>
                <c:ptCount val="5"/>
                <c:pt idx="0">
                  <c:v>0.10526315789473684</c:v>
                </c:pt>
                <c:pt idx="1">
                  <c:v>0.36842105263157893</c:v>
                </c:pt>
                <c:pt idx="2">
                  <c:v>0.23684210526315788</c:v>
                </c:pt>
                <c:pt idx="3">
                  <c:v>0.15789473684210525</c:v>
                </c:pt>
                <c:pt idx="4">
                  <c:v>0.13157894736842105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24-4989-B3BD-AD946356BD17}"/>
            </c:ext>
          </c:extLst>
        </c:ser>
        <c:ser>
          <c:idx val="2"/>
          <c:order val="2"/>
          <c:tx>
            <c:strRef>
              <c:f>'3d'!$AK$37</c:f>
              <c:strCache>
                <c:ptCount val="1"/>
                <c:pt idx="0">
                  <c:v>2019 survey
N = 47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'3d'!$AH$38:$AH$42</c:f>
              <c:strCache>
                <c:ptCount val="5"/>
                <c:pt idx="0">
                  <c:v>200 or less</c:v>
                </c:pt>
                <c:pt idx="1">
                  <c:v>201 - 400</c:v>
                </c:pt>
                <c:pt idx="2">
                  <c:v>401 - 600</c:v>
                </c:pt>
                <c:pt idx="3">
                  <c:v>601 - 1,000</c:v>
                </c:pt>
                <c:pt idx="4">
                  <c:v>More than 1,000</c:v>
                </c:pt>
              </c:strCache>
            </c:strRef>
          </c:cat>
          <c:val>
            <c:numRef>
              <c:f>'3d'!$AK$38:$AK$42</c:f>
              <c:numCache>
                <c:formatCode>0%</c:formatCode>
                <c:ptCount val="5"/>
                <c:pt idx="0">
                  <c:v>0.19148936170212766</c:v>
                </c:pt>
                <c:pt idx="1">
                  <c:v>0.25531914893617019</c:v>
                </c:pt>
                <c:pt idx="2">
                  <c:v>0.19148936170212766</c:v>
                </c:pt>
                <c:pt idx="3">
                  <c:v>0.14893617021276595</c:v>
                </c:pt>
                <c:pt idx="4">
                  <c:v>0.21276595744680851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24-4989-B3BD-AD946356BD17}"/>
            </c:ext>
          </c:extLst>
        </c:ser>
        <c:ser>
          <c:idx val="3"/>
          <c:order val="3"/>
          <c:tx>
            <c:strRef>
              <c:f>'3d'!$AL$37</c:f>
              <c:strCache>
                <c:ptCount val="1"/>
                <c:pt idx="0">
                  <c:v>2020 survey
N = 32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'3d'!$AH$38:$AH$42</c:f>
              <c:strCache>
                <c:ptCount val="5"/>
                <c:pt idx="0">
                  <c:v>200 or less</c:v>
                </c:pt>
                <c:pt idx="1">
                  <c:v>201 - 400</c:v>
                </c:pt>
                <c:pt idx="2">
                  <c:v>401 - 600</c:v>
                </c:pt>
                <c:pt idx="3">
                  <c:v>601 - 1,000</c:v>
                </c:pt>
                <c:pt idx="4">
                  <c:v>More than 1,000</c:v>
                </c:pt>
              </c:strCache>
            </c:strRef>
          </c:cat>
          <c:val>
            <c:numRef>
              <c:f>'3d'!$AL$38:$AL$42</c:f>
              <c:numCache>
                <c:formatCode>0%</c:formatCode>
                <c:ptCount val="5"/>
                <c:pt idx="0">
                  <c:v>0.25</c:v>
                </c:pt>
                <c:pt idx="1">
                  <c:v>0.15625</c:v>
                </c:pt>
                <c:pt idx="2">
                  <c:v>0.21875</c:v>
                </c:pt>
                <c:pt idx="3">
                  <c:v>0.1875</c:v>
                </c:pt>
                <c:pt idx="4">
                  <c:v>0.1875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24-4989-B3BD-AD946356BD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/>
              <a:t>Employees in Core Inventor Population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790656017135789"/>
          <c:w val="0.97649572649572647"/>
          <c:h val="0.33119927896943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a!$C$22</c:f>
              <c:strCache>
                <c:ptCount val="1"/>
                <c:pt idx="0">
                  <c:v>2017 survey
N = 42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a!$A$23:$A$26</c:f>
              <c:strCache>
                <c:ptCount val="4"/>
                <c:pt idx="0">
                  <c:v>1,000 or less</c:v>
                </c:pt>
                <c:pt idx="1">
                  <c:v>1,001 - 5,000</c:v>
                </c:pt>
                <c:pt idx="2">
                  <c:v>5,001 - 10,000</c:v>
                </c:pt>
                <c:pt idx="3">
                  <c:v>More than 10,000</c:v>
                </c:pt>
              </c:strCache>
            </c:strRef>
          </c:cat>
          <c:val>
            <c:numRef>
              <c:f>a!$C$23:$C$26</c:f>
              <c:numCache>
                <c:formatCode>0%</c:formatCode>
                <c:ptCount val="4"/>
                <c:pt idx="0">
                  <c:v>0.28999999999999998</c:v>
                </c:pt>
                <c:pt idx="1">
                  <c:v>0.36</c:v>
                </c:pt>
                <c:pt idx="2">
                  <c:v>0.21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5-4B1B-AE61-EC868355C448}"/>
            </c:ext>
          </c:extLst>
        </c:ser>
        <c:ser>
          <c:idx val="1"/>
          <c:order val="1"/>
          <c:tx>
            <c:strRef>
              <c:f>a!$D$22</c:f>
              <c:strCache>
                <c:ptCount val="1"/>
                <c:pt idx="0">
                  <c:v>2018 survey
N = 37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a!$A$23:$A$26</c:f>
              <c:strCache>
                <c:ptCount val="4"/>
                <c:pt idx="0">
                  <c:v>1,000 or less</c:v>
                </c:pt>
                <c:pt idx="1">
                  <c:v>1,001 - 5,000</c:v>
                </c:pt>
                <c:pt idx="2">
                  <c:v>5,001 - 10,000</c:v>
                </c:pt>
                <c:pt idx="3">
                  <c:v>More than 10,000</c:v>
                </c:pt>
              </c:strCache>
            </c:strRef>
          </c:cat>
          <c:val>
            <c:numRef>
              <c:f>a!$D$23:$D$26</c:f>
              <c:numCache>
                <c:formatCode>0%</c:formatCode>
                <c:ptCount val="4"/>
                <c:pt idx="0">
                  <c:v>0.35</c:v>
                </c:pt>
                <c:pt idx="1">
                  <c:v>0.3</c:v>
                </c:pt>
                <c:pt idx="2">
                  <c:v>0.22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5-4B1B-AE61-EC868355C448}"/>
            </c:ext>
          </c:extLst>
        </c:ser>
        <c:ser>
          <c:idx val="2"/>
          <c:order val="2"/>
          <c:tx>
            <c:strRef>
              <c:f>a!$E$22</c:f>
              <c:strCache>
                <c:ptCount val="1"/>
                <c:pt idx="0">
                  <c:v>2019 survey
N = 51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a!$A$23:$A$26</c:f>
              <c:strCache>
                <c:ptCount val="4"/>
                <c:pt idx="0">
                  <c:v>1,000 or less</c:v>
                </c:pt>
                <c:pt idx="1">
                  <c:v>1,001 - 5,000</c:v>
                </c:pt>
                <c:pt idx="2">
                  <c:v>5,001 - 10,000</c:v>
                </c:pt>
                <c:pt idx="3">
                  <c:v>More than 10,000</c:v>
                </c:pt>
              </c:strCache>
            </c:strRef>
          </c:cat>
          <c:val>
            <c:numRef>
              <c:f>a!$E$23:$E$26</c:f>
              <c:numCache>
                <c:formatCode>0%</c:formatCode>
                <c:ptCount val="4"/>
                <c:pt idx="0">
                  <c:v>0.39215686274509803</c:v>
                </c:pt>
                <c:pt idx="1">
                  <c:v>0.41176470588235292</c:v>
                </c:pt>
                <c:pt idx="2">
                  <c:v>9.8039215686274508E-2</c:v>
                </c:pt>
                <c:pt idx="3">
                  <c:v>9.8039215686274508E-2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55-4B1B-AE61-EC868355C448}"/>
            </c:ext>
          </c:extLst>
        </c:ser>
        <c:ser>
          <c:idx val="3"/>
          <c:order val="3"/>
          <c:tx>
            <c:strRef>
              <c:f>a!$F$22</c:f>
              <c:strCache>
                <c:ptCount val="1"/>
                <c:pt idx="0">
                  <c:v>2020 survey
N = 41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a!$A$23:$A$26</c:f>
              <c:strCache>
                <c:ptCount val="4"/>
                <c:pt idx="0">
                  <c:v>1,000 or less</c:v>
                </c:pt>
                <c:pt idx="1">
                  <c:v>1,001 - 5,000</c:v>
                </c:pt>
                <c:pt idx="2">
                  <c:v>5,001 - 10,000</c:v>
                </c:pt>
                <c:pt idx="3">
                  <c:v>More than 10,000</c:v>
                </c:pt>
              </c:strCache>
            </c:strRef>
          </c:cat>
          <c:val>
            <c:numRef>
              <c:f>a!$F$23:$F$26</c:f>
              <c:numCache>
                <c:formatCode>0%</c:formatCode>
                <c:ptCount val="4"/>
                <c:pt idx="0">
                  <c:v>0.31707317073170732</c:v>
                </c:pt>
                <c:pt idx="1">
                  <c:v>0.34146341463414637</c:v>
                </c:pt>
                <c:pt idx="2">
                  <c:v>0.17073170731707318</c:v>
                </c:pt>
                <c:pt idx="3">
                  <c:v>0.17073170731707318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55-4B1B-AE61-EC868355C4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Total Number of Worldwide Pending Patent Applications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5577691797146045"/>
          <c:w val="0.97649572649572647"/>
          <c:h val="0.36272947023863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'3e'!$AI$2</c:f>
              <c:strCache>
                <c:ptCount val="1"/>
                <c:pt idx="0">
                  <c:v>2017 survey
N = 42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'3e'!$AH$3:$AH$7</c:f>
              <c:strCache>
                <c:ptCount val="5"/>
                <c:pt idx="0">
                  <c:v>1,000 or less</c:v>
                </c:pt>
                <c:pt idx="1">
                  <c:v>1,001 - 2,000</c:v>
                </c:pt>
                <c:pt idx="2">
                  <c:v>2,001 - 5,000</c:v>
                </c:pt>
                <c:pt idx="3">
                  <c:v>5,001 - 10,000</c:v>
                </c:pt>
                <c:pt idx="4">
                  <c:v>More than 10,000</c:v>
                </c:pt>
              </c:strCache>
            </c:strRef>
          </c:cat>
          <c:val>
            <c:numRef>
              <c:f>'3e'!$AI$3:$AI$7</c:f>
              <c:numCache>
                <c:formatCode>0%</c:formatCode>
                <c:ptCount val="5"/>
                <c:pt idx="0">
                  <c:v>0.28999999999999998</c:v>
                </c:pt>
                <c:pt idx="1">
                  <c:v>0.14000000000000001</c:v>
                </c:pt>
                <c:pt idx="2">
                  <c:v>0.24</c:v>
                </c:pt>
                <c:pt idx="3">
                  <c:v>0.19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FC-46F0-A846-AD467C620D81}"/>
            </c:ext>
          </c:extLst>
        </c:ser>
        <c:ser>
          <c:idx val="1"/>
          <c:order val="1"/>
          <c:tx>
            <c:strRef>
              <c:f>'3e'!$AJ$2</c:f>
              <c:strCache>
                <c:ptCount val="1"/>
                <c:pt idx="0">
                  <c:v>2018 survey
N = 37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'3e'!$AH$3:$AH$7</c:f>
              <c:strCache>
                <c:ptCount val="5"/>
                <c:pt idx="0">
                  <c:v>1,000 or less</c:v>
                </c:pt>
                <c:pt idx="1">
                  <c:v>1,001 - 2,000</c:v>
                </c:pt>
                <c:pt idx="2">
                  <c:v>2,001 - 5,000</c:v>
                </c:pt>
                <c:pt idx="3">
                  <c:v>5,001 - 10,000</c:v>
                </c:pt>
                <c:pt idx="4">
                  <c:v>More than 10,000</c:v>
                </c:pt>
              </c:strCache>
            </c:strRef>
          </c:cat>
          <c:val>
            <c:numRef>
              <c:f>'3e'!$AJ$3:$AJ$7</c:f>
              <c:numCache>
                <c:formatCode>0%</c:formatCode>
                <c:ptCount val="5"/>
                <c:pt idx="0">
                  <c:v>0.22</c:v>
                </c:pt>
                <c:pt idx="1">
                  <c:v>0.27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FC-46F0-A846-AD467C620D81}"/>
            </c:ext>
          </c:extLst>
        </c:ser>
        <c:ser>
          <c:idx val="2"/>
          <c:order val="2"/>
          <c:tx>
            <c:strRef>
              <c:f>'3e'!$AK$2</c:f>
              <c:strCache>
                <c:ptCount val="1"/>
                <c:pt idx="0">
                  <c:v>2019 survey
N = 46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'3e'!$AH$3:$AH$7</c:f>
              <c:strCache>
                <c:ptCount val="5"/>
                <c:pt idx="0">
                  <c:v>1,000 or less</c:v>
                </c:pt>
                <c:pt idx="1">
                  <c:v>1,001 - 2,000</c:v>
                </c:pt>
                <c:pt idx="2">
                  <c:v>2,001 - 5,000</c:v>
                </c:pt>
                <c:pt idx="3">
                  <c:v>5,001 - 10,000</c:v>
                </c:pt>
                <c:pt idx="4">
                  <c:v>More than 10,000</c:v>
                </c:pt>
              </c:strCache>
            </c:strRef>
          </c:cat>
          <c:val>
            <c:numRef>
              <c:f>'3e'!$AK$3:$AK$7</c:f>
              <c:numCache>
                <c:formatCode>0%</c:formatCode>
                <c:ptCount val="5"/>
                <c:pt idx="0">
                  <c:v>0.43478260869565216</c:v>
                </c:pt>
                <c:pt idx="1">
                  <c:v>0.15217391304347827</c:v>
                </c:pt>
                <c:pt idx="2">
                  <c:v>6.5217391304347824E-2</c:v>
                </c:pt>
                <c:pt idx="3">
                  <c:v>0.19565217391304349</c:v>
                </c:pt>
                <c:pt idx="4">
                  <c:v>0.15217391304347827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FC-46F0-A846-AD467C620D81}"/>
            </c:ext>
          </c:extLst>
        </c:ser>
        <c:ser>
          <c:idx val="3"/>
          <c:order val="3"/>
          <c:tx>
            <c:strRef>
              <c:f>'3e'!$AL$2</c:f>
              <c:strCache>
                <c:ptCount val="1"/>
                <c:pt idx="0">
                  <c:v>2020 survey
N = 31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'3e'!$AH$3:$AH$7</c:f>
              <c:strCache>
                <c:ptCount val="5"/>
                <c:pt idx="0">
                  <c:v>1,000 or less</c:v>
                </c:pt>
                <c:pt idx="1">
                  <c:v>1,001 - 2,000</c:v>
                </c:pt>
                <c:pt idx="2">
                  <c:v>2,001 - 5,000</c:v>
                </c:pt>
                <c:pt idx="3">
                  <c:v>5,001 - 10,000</c:v>
                </c:pt>
                <c:pt idx="4">
                  <c:v>More than 10,000</c:v>
                </c:pt>
              </c:strCache>
            </c:strRef>
          </c:cat>
          <c:val>
            <c:numRef>
              <c:f>'3e'!$AL$3:$AL$7</c:f>
              <c:numCache>
                <c:formatCode>0%</c:formatCode>
                <c:ptCount val="5"/>
                <c:pt idx="0">
                  <c:v>0.35483870967741937</c:v>
                </c:pt>
                <c:pt idx="1">
                  <c:v>0.22580645161290322</c:v>
                </c:pt>
                <c:pt idx="2">
                  <c:v>0.12903225806451613</c:v>
                </c:pt>
                <c:pt idx="3">
                  <c:v>0.12903225806451613</c:v>
                </c:pt>
                <c:pt idx="4">
                  <c:v>0.16129032258064516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FC-46F0-A846-AD467C620D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Revenue per Worldwide Pending Patent Application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5577691797146045"/>
          <c:w val="0.97649572649572647"/>
          <c:h val="0.36272947023863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'3e'!$AI$10</c:f>
              <c:strCache>
                <c:ptCount val="1"/>
                <c:pt idx="0">
                  <c:v>2017 survey
N = 42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'3e'!$AH$11:$AH$15</c:f>
              <c:strCache>
                <c:ptCount val="5"/>
                <c:pt idx="0">
                  <c:v>$1.4 or less</c:v>
                </c:pt>
                <c:pt idx="1">
                  <c:v>$1.5 - $2.4</c:v>
                </c:pt>
                <c:pt idx="2">
                  <c:v>$2.5 - $5.4</c:v>
                </c:pt>
                <c:pt idx="3">
                  <c:v>$5.5 - $10.4</c:v>
                </c:pt>
                <c:pt idx="4">
                  <c:v>$10.5 or more</c:v>
                </c:pt>
              </c:strCache>
            </c:strRef>
          </c:cat>
          <c:val>
            <c:numRef>
              <c:f>'3e'!$AI$11:$AI$15</c:f>
              <c:numCache>
                <c:formatCode>0%</c:formatCode>
                <c:ptCount val="5"/>
                <c:pt idx="0">
                  <c:v>0.2857142857142857</c:v>
                </c:pt>
                <c:pt idx="1">
                  <c:v>0.16666666666666666</c:v>
                </c:pt>
                <c:pt idx="2">
                  <c:v>0.21428571428571427</c:v>
                </c:pt>
                <c:pt idx="3">
                  <c:v>0.21428571428571427</c:v>
                </c:pt>
                <c:pt idx="4">
                  <c:v>0.11904761904761904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A-4C40-97E3-4F10A81375FF}"/>
            </c:ext>
          </c:extLst>
        </c:ser>
        <c:ser>
          <c:idx val="1"/>
          <c:order val="1"/>
          <c:tx>
            <c:strRef>
              <c:f>'3e'!$AJ$10</c:f>
              <c:strCache>
                <c:ptCount val="1"/>
                <c:pt idx="0">
                  <c:v>2018 survey
N = 36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'3e'!$AH$11:$AH$15</c:f>
              <c:strCache>
                <c:ptCount val="5"/>
                <c:pt idx="0">
                  <c:v>$1.4 or less</c:v>
                </c:pt>
                <c:pt idx="1">
                  <c:v>$1.5 - $2.4</c:v>
                </c:pt>
                <c:pt idx="2">
                  <c:v>$2.5 - $5.4</c:v>
                </c:pt>
                <c:pt idx="3">
                  <c:v>$5.5 - $10.4</c:v>
                </c:pt>
                <c:pt idx="4">
                  <c:v>$10.5 or more</c:v>
                </c:pt>
              </c:strCache>
            </c:strRef>
          </c:cat>
          <c:val>
            <c:numRef>
              <c:f>'3e'!$AJ$11:$AJ$15</c:f>
              <c:numCache>
                <c:formatCode>0%</c:formatCode>
                <c:ptCount val="5"/>
                <c:pt idx="0">
                  <c:v>0.19444444444444445</c:v>
                </c:pt>
                <c:pt idx="1">
                  <c:v>0.25</c:v>
                </c:pt>
                <c:pt idx="2">
                  <c:v>0.1388888888888889</c:v>
                </c:pt>
                <c:pt idx="3">
                  <c:v>0.27777777777777779</c:v>
                </c:pt>
                <c:pt idx="4">
                  <c:v>0.1388888888888889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7A-4C40-97E3-4F10A81375FF}"/>
            </c:ext>
          </c:extLst>
        </c:ser>
        <c:ser>
          <c:idx val="2"/>
          <c:order val="2"/>
          <c:tx>
            <c:strRef>
              <c:f>'3e'!$AK$10</c:f>
              <c:strCache>
                <c:ptCount val="1"/>
                <c:pt idx="0">
                  <c:v>2019 survey
N = 43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'3e'!$AH$11:$AH$15</c:f>
              <c:strCache>
                <c:ptCount val="5"/>
                <c:pt idx="0">
                  <c:v>$1.4 or less</c:v>
                </c:pt>
                <c:pt idx="1">
                  <c:v>$1.5 - $2.4</c:v>
                </c:pt>
                <c:pt idx="2">
                  <c:v>$2.5 - $5.4</c:v>
                </c:pt>
                <c:pt idx="3">
                  <c:v>$5.5 - $10.4</c:v>
                </c:pt>
                <c:pt idx="4">
                  <c:v>$10.5 or more</c:v>
                </c:pt>
              </c:strCache>
            </c:strRef>
          </c:cat>
          <c:val>
            <c:numRef>
              <c:f>'3e'!$AK$11:$AK$15</c:f>
              <c:numCache>
                <c:formatCode>0%</c:formatCode>
                <c:ptCount val="5"/>
                <c:pt idx="0">
                  <c:v>0.11627906976744186</c:v>
                </c:pt>
                <c:pt idx="1">
                  <c:v>0.20930232558139536</c:v>
                </c:pt>
                <c:pt idx="2">
                  <c:v>0.2558139534883721</c:v>
                </c:pt>
                <c:pt idx="3">
                  <c:v>0.18604651162790697</c:v>
                </c:pt>
                <c:pt idx="4">
                  <c:v>0.23255813953488372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7A-4C40-97E3-4F10A81375FF}"/>
            </c:ext>
          </c:extLst>
        </c:ser>
        <c:ser>
          <c:idx val="3"/>
          <c:order val="3"/>
          <c:tx>
            <c:strRef>
              <c:f>'3e'!$AL$10</c:f>
              <c:strCache>
                <c:ptCount val="1"/>
                <c:pt idx="0">
                  <c:v>2020 survey
N = 27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'3e'!$AH$11:$AH$15</c:f>
              <c:strCache>
                <c:ptCount val="5"/>
                <c:pt idx="0">
                  <c:v>$1.4 or less</c:v>
                </c:pt>
                <c:pt idx="1">
                  <c:v>$1.5 - $2.4</c:v>
                </c:pt>
                <c:pt idx="2">
                  <c:v>$2.5 - $5.4</c:v>
                </c:pt>
                <c:pt idx="3">
                  <c:v>$5.5 - $10.4</c:v>
                </c:pt>
                <c:pt idx="4">
                  <c:v>$10.5 or more</c:v>
                </c:pt>
              </c:strCache>
            </c:strRef>
          </c:cat>
          <c:val>
            <c:numRef>
              <c:f>'3e'!$AL$11:$AL$15</c:f>
              <c:numCache>
                <c:formatCode>0%</c:formatCode>
                <c:ptCount val="5"/>
                <c:pt idx="0">
                  <c:v>0.1111111111111111</c:v>
                </c:pt>
                <c:pt idx="1">
                  <c:v>0.14814814814814814</c:v>
                </c:pt>
                <c:pt idx="2">
                  <c:v>0.22222222222222221</c:v>
                </c:pt>
                <c:pt idx="3">
                  <c:v>0.14814814814814814</c:v>
                </c:pt>
                <c:pt idx="4">
                  <c:v>0.37037037037037035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7A-4C40-97E3-4F10A81375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R&amp;D Spend per Worldwide Pending Patent Application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5577691797146045"/>
          <c:w val="0.97649572649572647"/>
          <c:h val="0.36272947023863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'3e'!$AK$18</c:f>
              <c:strCache>
                <c:ptCount val="1"/>
                <c:pt idx="0">
                  <c:v>2019 survey
N = 36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'3e'!$AH$19:$AJ$23</c:f>
              <c:strCache>
                <c:ptCount val="5"/>
                <c:pt idx="0">
                  <c:v>Less than $0.10M</c:v>
                </c:pt>
                <c:pt idx="1">
                  <c:v>$0.10M - $0.20M</c:v>
                </c:pt>
                <c:pt idx="2">
                  <c:v>$0.21M - $0.50M</c:v>
                </c:pt>
                <c:pt idx="3">
                  <c:v>$0.51M - $0.99M</c:v>
                </c:pt>
                <c:pt idx="4">
                  <c:v>$1.0M or more</c:v>
                </c:pt>
              </c:strCache>
            </c:strRef>
          </c:cat>
          <c:val>
            <c:numRef>
              <c:f>'3e'!$AK$19:$AK$23</c:f>
              <c:numCache>
                <c:formatCode>0%</c:formatCode>
                <c:ptCount val="5"/>
                <c:pt idx="0">
                  <c:v>0.28000000000000003</c:v>
                </c:pt>
                <c:pt idx="1">
                  <c:v>0.28000000000000003</c:v>
                </c:pt>
                <c:pt idx="2">
                  <c:v>0.21621621621621623</c:v>
                </c:pt>
                <c:pt idx="3">
                  <c:v>8.1081081081081086E-2</c:v>
                </c:pt>
                <c:pt idx="4">
                  <c:v>0.13513513513513514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3C-4A70-89B7-2A7BCCC33CD3}"/>
            </c:ext>
          </c:extLst>
        </c:ser>
        <c:ser>
          <c:idx val="1"/>
          <c:order val="1"/>
          <c:tx>
            <c:strRef>
              <c:f>'3e'!$AL$18</c:f>
              <c:strCache>
                <c:ptCount val="1"/>
                <c:pt idx="0">
                  <c:v>2020 survey
N = 24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'3e'!$AH$19:$AJ$23</c:f>
              <c:strCache>
                <c:ptCount val="5"/>
                <c:pt idx="0">
                  <c:v>Less than $0.10M</c:v>
                </c:pt>
                <c:pt idx="1">
                  <c:v>$0.10M - $0.20M</c:v>
                </c:pt>
                <c:pt idx="2">
                  <c:v>$0.21M - $0.50M</c:v>
                </c:pt>
                <c:pt idx="3">
                  <c:v>$0.51M - $0.99M</c:v>
                </c:pt>
                <c:pt idx="4">
                  <c:v>$1.0M or more</c:v>
                </c:pt>
              </c:strCache>
            </c:strRef>
          </c:cat>
          <c:val>
            <c:numRef>
              <c:f>'3e'!$AL$19:$AL$23</c:f>
              <c:numCache>
                <c:formatCode>0%</c:formatCode>
                <c:ptCount val="5"/>
                <c:pt idx="0">
                  <c:v>0.33333333333333331</c:v>
                </c:pt>
                <c:pt idx="1">
                  <c:v>0.25</c:v>
                </c:pt>
                <c:pt idx="2">
                  <c:v>0.125</c:v>
                </c:pt>
                <c:pt idx="3">
                  <c:v>0.16666666666666666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3C-4A70-89B7-2A7BCCC33C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Worldwide Pending Patent Applications per Inventor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5577691797146045"/>
          <c:w val="0.97649572649572647"/>
          <c:h val="0.36272947023863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'3e'!$AI$28</c:f>
              <c:strCache>
                <c:ptCount val="1"/>
                <c:pt idx="0">
                  <c:v>2017 survey
N = 40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'3e'!$AH$29:$AH$33</c:f>
              <c:strCache>
                <c:ptCount val="5"/>
                <c:pt idx="0">
                  <c:v>0.5 or fewer</c:v>
                </c:pt>
                <c:pt idx="1">
                  <c:v>0.6 - 1.0</c:v>
                </c:pt>
                <c:pt idx="2">
                  <c:v>1.1 - 3.5</c:v>
                </c:pt>
                <c:pt idx="3">
                  <c:v>3.6 - 5.5</c:v>
                </c:pt>
                <c:pt idx="4">
                  <c:v>More than 5.5</c:v>
                </c:pt>
              </c:strCache>
            </c:strRef>
          </c:cat>
          <c:val>
            <c:numRef>
              <c:f>'3e'!$AI$29:$AI$33</c:f>
              <c:numCache>
                <c:formatCode>0%</c:formatCode>
                <c:ptCount val="5"/>
                <c:pt idx="0">
                  <c:v>0.25</c:v>
                </c:pt>
                <c:pt idx="1">
                  <c:v>0.2</c:v>
                </c:pt>
                <c:pt idx="2">
                  <c:v>0.32500000000000001</c:v>
                </c:pt>
                <c:pt idx="3">
                  <c:v>0.125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9D-449A-BC71-31785FB9398B}"/>
            </c:ext>
          </c:extLst>
        </c:ser>
        <c:ser>
          <c:idx val="1"/>
          <c:order val="1"/>
          <c:tx>
            <c:strRef>
              <c:f>'3e'!$AJ$28</c:f>
              <c:strCache>
                <c:ptCount val="1"/>
                <c:pt idx="0">
                  <c:v>2018 survey
N = 34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'3e'!$AH$29:$AH$33</c:f>
              <c:strCache>
                <c:ptCount val="5"/>
                <c:pt idx="0">
                  <c:v>0.5 or fewer</c:v>
                </c:pt>
                <c:pt idx="1">
                  <c:v>0.6 - 1.0</c:v>
                </c:pt>
                <c:pt idx="2">
                  <c:v>1.1 - 3.5</c:v>
                </c:pt>
                <c:pt idx="3">
                  <c:v>3.6 - 5.5</c:v>
                </c:pt>
                <c:pt idx="4">
                  <c:v>More than 5.5</c:v>
                </c:pt>
              </c:strCache>
            </c:strRef>
          </c:cat>
          <c:val>
            <c:numRef>
              <c:f>'3e'!$AJ$29:$AJ$33</c:f>
              <c:numCache>
                <c:formatCode>0%</c:formatCode>
                <c:ptCount val="5"/>
                <c:pt idx="0">
                  <c:v>0.20588235294117646</c:v>
                </c:pt>
                <c:pt idx="1">
                  <c:v>0.29411764705882354</c:v>
                </c:pt>
                <c:pt idx="2">
                  <c:v>0.26470588235294118</c:v>
                </c:pt>
                <c:pt idx="3">
                  <c:v>8.8235294117647065E-2</c:v>
                </c:pt>
                <c:pt idx="4">
                  <c:v>0.14705882352941177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9D-449A-BC71-31785FB9398B}"/>
            </c:ext>
          </c:extLst>
        </c:ser>
        <c:ser>
          <c:idx val="2"/>
          <c:order val="2"/>
          <c:tx>
            <c:strRef>
              <c:f>'3e'!$AK$28</c:f>
              <c:strCache>
                <c:ptCount val="1"/>
                <c:pt idx="0">
                  <c:v>2019 survey
N = 42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'3e'!$AH$29:$AH$33</c:f>
              <c:strCache>
                <c:ptCount val="5"/>
                <c:pt idx="0">
                  <c:v>0.5 or fewer</c:v>
                </c:pt>
                <c:pt idx="1">
                  <c:v>0.6 - 1.0</c:v>
                </c:pt>
                <c:pt idx="2">
                  <c:v>1.1 - 3.5</c:v>
                </c:pt>
                <c:pt idx="3">
                  <c:v>3.6 - 5.5</c:v>
                </c:pt>
                <c:pt idx="4">
                  <c:v>More than 5.5</c:v>
                </c:pt>
              </c:strCache>
            </c:strRef>
          </c:cat>
          <c:val>
            <c:numRef>
              <c:f>'3e'!$AK$29:$AK$33</c:f>
              <c:numCache>
                <c:formatCode>0%</c:formatCode>
                <c:ptCount val="5"/>
                <c:pt idx="0">
                  <c:v>0.26190476190476192</c:v>
                </c:pt>
                <c:pt idx="1">
                  <c:v>0.19047619047619047</c:v>
                </c:pt>
                <c:pt idx="2">
                  <c:v>0.26190476190476192</c:v>
                </c:pt>
                <c:pt idx="3">
                  <c:v>0.14285714285714285</c:v>
                </c:pt>
                <c:pt idx="4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9D-449A-BC71-31785FB9398B}"/>
            </c:ext>
          </c:extLst>
        </c:ser>
        <c:ser>
          <c:idx val="3"/>
          <c:order val="3"/>
          <c:tx>
            <c:strRef>
              <c:f>'3e'!$AL$28</c:f>
              <c:strCache>
                <c:ptCount val="1"/>
                <c:pt idx="0">
                  <c:v>2020 survey
N = 30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'3e'!$AH$29:$AH$33</c:f>
              <c:strCache>
                <c:ptCount val="5"/>
                <c:pt idx="0">
                  <c:v>0.5 or fewer</c:v>
                </c:pt>
                <c:pt idx="1">
                  <c:v>0.6 - 1.0</c:v>
                </c:pt>
                <c:pt idx="2">
                  <c:v>1.1 - 3.5</c:v>
                </c:pt>
                <c:pt idx="3">
                  <c:v>3.6 - 5.5</c:v>
                </c:pt>
                <c:pt idx="4">
                  <c:v>More than 5.5</c:v>
                </c:pt>
              </c:strCache>
            </c:strRef>
          </c:cat>
          <c:val>
            <c:numRef>
              <c:f>'3e'!$AL$29:$AL$33</c:f>
              <c:numCache>
                <c:formatCode>0%</c:formatCode>
                <c:ptCount val="5"/>
                <c:pt idx="0">
                  <c:v>0.36666666666666664</c:v>
                </c:pt>
                <c:pt idx="1">
                  <c:v>0.23333333333333334</c:v>
                </c:pt>
                <c:pt idx="2">
                  <c:v>0.33333333333333331</c:v>
                </c:pt>
                <c:pt idx="3">
                  <c:v>0</c:v>
                </c:pt>
                <c:pt idx="4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9D-449A-BC71-31785FB939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Worldwide Pending Patent Applications per Registered Patent Practitioner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5577691797146045"/>
          <c:w val="0.97649572649572647"/>
          <c:h val="0.36272947023863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'3e'!$AI$37</c:f>
              <c:strCache>
                <c:ptCount val="1"/>
                <c:pt idx="0">
                  <c:v>2017 survey
N = 41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'3e'!$AH$38:$AH$43</c:f>
              <c:strCache>
                <c:ptCount val="6"/>
                <c:pt idx="0">
                  <c:v>100 or less</c:v>
                </c:pt>
                <c:pt idx="1">
                  <c:v>101 - 150</c:v>
                </c:pt>
                <c:pt idx="2">
                  <c:v>151 - 200</c:v>
                </c:pt>
                <c:pt idx="3">
                  <c:v>201 - 400</c:v>
                </c:pt>
                <c:pt idx="4">
                  <c:v>401 - 500</c:v>
                </c:pt>
                <c:pt idx="5">
                  <c:v>More than 500</c:v>
                </c:pt>
              </c:strCache>
            </c:strRef>
          </c:cat>
          <c:val>
            <c:numRef>
              <c:f>'3e'!$AI$38:$AI$43</c:f>
              <c:numCache>
                <c:formatCode>0%</c:formatCode>
                <c:ptCount val="6"/>
                <c:pt idx="0">
                  <c:v>0.17073170731707318</c:v>
                </c:pt>
                <c:pt idx="1">
                  <c:v>0.24390243902439024</c:v>
                </c:pt>
                <c:pt idx="2">
                  <c:v>0.14634146341463414</c:v>
                </c:pt>
                <c:pt idx="3">
                  <c:v>0.17073170731707318</c:v>
                </c:pt>
                <c:pt idx="4">
                  <c:v>9.7560975609756101E-2</c:v>
                </c:pt>
                <c:pt idx="5">
                  <c:v>0.17073170731707318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B-4ECF-9E5F-DEC661813243}"/>
            </c:ext>
          </c:extLst>
        </c:ser>
        <c:ser>
          <c:idx val="1"/>
          <c:order val="1"/>
          <c:tx>
            <c:strRef>
              <c:f>'3e'!$AJ$37</c:f>
              <c:strCache>
                <c:ptCount val="1"/>
                <c:pt idx="0">
                  <c:v>2018 survey
N = 36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'3e'!$AH$38:$AH$43</c:f>
              <c:strCache>
                <c:ptCount val="6"/>
                <c:pt idx="0">
                  <c:v>100 or less</c:v>
                </c:pt>
                <c:pt idx="1">
                  <c:v>101 - 150</c:v>
                </c:pt>
                <c:pt idx="2">
                  <c:v>151 - 200</c:v>
                </c:pt>
                <c:pt idx="3">
                  <c:v>201 - 400</c:v>
                </c:pt>
                <c:pt idx="4">
                  <c:v>401 - 500</c:v>
                </c:pt>
                <c:pt idx="5">
                  <c:v>More than 500</c:v>
                </c:pt>
              </c:strCache>
            </c:strRef>
          </c:cat>
          <c:val>
            <c:numRef>
              <c:f>'3e'!$AJ$38:$AJ$43</c:f>
              <c:numCache>
                <c:formatCode>0%</c:formatCode>
                <c:ptCount val="6"/>
                <c:pt idx="0">
                  <c:v>5.5555555555555552E-2</c:v>
                </c:pt>
                <c:pt idx="1">
                  <c:v>0.16666666666666666</c:v>
                </c:pt>
                <c:pt idx="2">
                  <c:v>0.1388888888888889</c:v>
                </c:pt>
                <c:pt idx="3">
                  <c:v>0.3611111111111111</c:v>
                </c:pt>
                <c:pt idx="4">
                  <c:v>0.1388888888888889</c:v>
                </c:pt>
                <c:pt idx="5">
                  <c:v>0.1388888888888889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CB-4ECF-9E5F-DEC661813243}"/>
            </c:ext>
          </c:extLst>
        </c:ser>
        <c:ser>
          <c:idx val="2"/>
          <c:order val="2"/>
          <c:tx>
            <c:strRef>
              <c:f>'3e'!$AK$37</c:f>
              <c:strCache>
                <c:ptCount val="1"/>
                <c:pt idx="0">
                  <c:v>2019 survey
N = 46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'3e'!$AH$38:$AH$43</c:f>
              <c:strCache>
                <c:ptCount val="6"/>
                <c:pt idx="0">
                  <c:v>100 or less</c:v>
                </c:pt>
                <c:pt idx="1">
                  <c:v>101 - 150</c:v>
                </c:pt>
                <c:pt idx="2">
                  <c:v>151 - 200</c:v>
                </c:pt>
                <c:pt idx="3">
                  <c:v>201 - 400</c:v>
                </c:pt>
                <c:pt idx="4">
                  <c:v>401 - 500</c:v>
                </c:pt>
                <c:pt idx="5">
                  <c:v>More than 500</c:v>
                </c:pt>
              </c:strCache>
            </c:strRef>
          </c:cat>
          <c:val>
            <c:numRef>
              <c:f>'3e'!$AK$38:$AK$43</c:f>
              <c:numCache>
                <c:formatCode>0%</c:formatCode>
                <c:ptCount val="6"/>
                <c:pt idx="0">
                  <c:v>0.19565217391304349</c:v>
                </c:pt>
                <c:pt idx="1">
                  <c:v>0.13043478260869565</c:v>
                </c:pt>
                <c:pt idx="2">
                  <c:v>8.6956521739130432E-2</c:v>
                </c:pt>
                <c:pt idx="3">
                  <c:v>0.2608695652173913</c:v>
                </c:pt>
                <c:pt idx="4">
                  <c:v>6.5217391304347824E-2</c:v>
                </c:pt>
                <c:pt idx="5">
                  <c:v>0.2608695652173913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CB-4ECF-9E5F-DEC661813243}"/>
            </c:ext>
          </c:extLst>
        </c:ser>
        <c:ser>
          <c:idx val="3"/>
          <c:order val="3"/>
          <c:tx>
            <c:strRef>
              <c:f>'3e'!$AL$37</c:f>
              <c:strCache>
                <c:ptCount val="1"/>
                <c:pt idx="0">
                  <c:v>2020 survey
N = 31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'3e'!$AH$38:$AH$43</c:f>
              <c:strCache>
                <c:ptCount val="6"/>
                <c:pt idx="0">
                  <c:v>100 or less</c:v>
                </c:pt>
                <c:pt idx="1">
                  <c:v>101 - 150</c:v>
                </c:pt>
                <c:pt idx="2">
                  <c:v>151 - 200</c:v>
                </c:pt>
                <c:pt idx="3">
                  <c:v>201 - 400</c:v>
                </c:pt>
                <c:pt idx="4">
                  <c:v>401 - 500</c:v>
                </c:pt>
                <c:pt idx="5">
                  <c:v>More than 500</c:v>
                </c:pt>
              </c:strCache>
            </c:strRef>
          </c:cat>
          <c:val>
            <c:numRef>
              <c:f>'3e'!$AL$38:$AL$43</c:f>
              <c:numCache>
                <c:formatCode>0%</c:formatCode>
                <c:ptCount val="6"/>
                <c:pt idx="0">
                  <c:v>0.19354838709677419</c:v>
                </c:pt>
                <c:pt idx="1">
                  <c:v>0.19354838709677419</c:v>
                </c:pt>
                <c:pt idx="2">
                  <c:v>0.12903225806451613</c:v>
                </c:pt>
                <c:pt idx="3">
                  <c:v>0.25806451612903225</c:v>
                </c:pt>
                <c:pt idx="4">
                  <c:v>3.2258064516129031E-2</c:v>
                </c:pt>
                <c:pt idx="5">
                  <c:v>0.19354838709677419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CB-4ECF-9E5F-DEC6618132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Total Number of Domain Name Registrations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5577691797146045"/>
          <c:w val="0.97649572649572647"/>
          <c:h val="0.36272947023863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'3f'!$AI$2</c:f>
              <c:strCache>
                <c:ptCount val="1"/>
                <c:pt idx="0">
                  <c:v>2017 survey
N = 29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'3f'!$AH$3:$AH$6</c:f>
              <c:strCache>
                <c:ptCount val="4"/>
                <c:pt idx="0">
                  <c:v>250 or less</c:v>
                </c:pt>
                <c:pt idx="1">
                  <c:v>251 - 500</c:v>
                </c:pt>
                <c:pt idx="2">
                  <c:v>501 - 3,000</c:v>
                </c:pt>
                <c:pt idx="3">
                  <c:v>More than 3,000</c:v>
                </c:pt>
              </c:strCache>
            </c:strRef>
          </c:cat>
          <c:val>
            <c:numRef>
              <c:f>'3f'!$AI$3:$AI$6</c:f>
              <c:numCache>
                <c:formatCode>0%</c:formatCode>
                <c:ptCount val="4"/>
                <c:pt idx="0">
                  <c:v>0.37931034482758619</c:v>
                </c:pt>
                <c:pt idx="1">
                  <c:v>0.17241379310344829</c:v>
                </c:pt>
                <c:pt idx="2">
                  <c:v>0.31034482758620691</c:v>
                </c:pt>
                <c:pt idx="3">
                  <c:v>0.13793103448275862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8-4E21-9A8E-80CE81F2A086}"/>
            </c:ext>
          </c:extLst>
        </c:ser>
        <c:ser>
          <c:idx val="1"/>
          <c:order val="1"/>
          <c:tx>
            <c:strRef>
              <c:f>'3f'!$AJ$2</c:f>
              <c:strCache>
                <c:ptCount val="1"/>
                <c:pt idx="0">
                  <c:v>2018 survey
N = 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'3f'!$AH$3:$AH$6</c:f>
              <c:strCache>
                <c:ptCount val="4"/>
                <c:pt idx="0">
                  <c:v>250 or less</c:v>
                </c:pt>
                <c:pt idx="1">
                  <c:v>251 - 500</c:v>
                </c:pt>
                <c:pt idx="2">
                  <c:v>501 - 3,000</c:v>
                </c:pt>
                <c:pt idx="3">
                  <c:v>More than 3,000</c:v>
                </c:pt>
              </c:strCache>
            </c:strRef>
          </c:cat>
          <c:val>
            <c:numRef>
              <c:f>'3f'!$AJ$3:$AJ$6</c:f>
              <c:numCache>
                <c:formatCode>0%</c:formatCode>
                <c:ptCount val="4"/>
                <c:pt idx="0">
                  <c:v>0.21052631578947367</c:v>
                </c:pt>
                <c:pt idx="1">
                  <c:v>0.26315789473684209</c:v>
                </c:pt>
                <c:pt idx="2">
                  <c:v>0.21052631578947367</c:v>
                </c:pt>
                <c:pt idx="3">
                  <c:v>0.31578947368421051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78-4E21-9A8E-80CE81F2A086}"/>
            </c:ext>
          </c:extLst>
        </c:ser>
        <c:ser>
          <c:idx val="2"/>
          <c:order val="2"/>
          <c:tx>
            <c:strRef>
              <c:f>'3f'!$AK$2</c:f>
              <c:strCache>
                <c:ptCount val="1"/>
                <c:pt idx="0">
                  <c:v>2019 survey
N = 27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'3f'!$AH$3:$AH$6</c:f>
              <c:strCache>
                <c:ptCount val="4"/>
                <c:pt idx="0">
                  <c:v>250 or less</c:v>
                </c:pt>
                <c:pt idx="1">
                  <c:v>251 - 500</c:v>
                </c:pt>
                <c:pt idx="2">
                  <c:v>501 - 3,000</c:v>
                </c:pt>
                <c:pt idx="3">
                  <c:v>More than 3,000</c:v>
                </c:pt>
              </c:strCache>
            </c:strRef>
          </c:cat>
          <c:val>
            <c:numRef>
              <c:f>'3f'!$AK$3:$AK$6</c:f>
              <c:numCache>
                <c:formatCode>0%</c:formatCode>
                <c:ptCount val="4"/>
                <c:pt idx="0">
                  <c:v>0.29629629629629628</c:v>
                </c:pt>
                <c:pt idx="1">
                  <c:v>0.1111111111111111</c:v>
                </c:pt>
                <c:pt idx="2">
                  <c:v>0.33333333333333331</c:v>
                </c:pt>
                <c:pt idx="3">
                  <c:v>0.25925925925925924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78-4E21-9A8E-80CE81F2A086}"/>
            </c:ext>
          </c:extLst>
        </c:ser>
        <c:ser>
          <c:idx val="3"/>
          <c:order val="3"/>
          <c:tx>
            <c:strRef>
              <c:f>'3f'!$AL$2</c:f>
              <c:strCache>
                <c:ptCount val="1"/>
                <c:pt idx="0">
                  <c:v>2020 survey
N = 14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'3f'!$AH$3:$AH$6</c:f>
              <c:strCache>
                <c:ptCount val="4"/>
                <c:pt idx="0">
                  <c:v>250 or less</c:v>
                </c:pt>
                <c:pt idx="1">
                  <c:v>251 - 500</c:v>
                </c:pt>
                <c:pt idx="2">
                  <c:v>501 - 3,000</c:v>
                </c:pt>
                <c:pt idx="3">
                  <c:v>More than 3,000</c:v>
                </c:pt>
              </c:strCache>
            </c:strRef>
          </c:cat>
          <c:val>
            <c:numRef>
              <c:f>'3f'!$AL$3:$AL$6</c:f>
              <c:numCache>
                <c:formatCode>0%</c:formatCode>
                <c:ptCount val="4"/>
                <c:pt idx="0">
                  <c:v>0.2857142857142857</c:v>
                </c:pt>
                <c:pt idx="1">
                  <c:v>7.1428571428571425E-2</c:v>
                </c:pt>
                <c:pt idx="2">
                  <c:v>0.35714285714285715</c:v>
                </c:pt>
                <c:pt idx="3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78-4E21-9A8E-80CE81F2A0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Revenue per Domain Name Registration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5577691797146045"/>
          <c:w val="0.97649572649572647"/>
          <c:h val="0.36272947023863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'3f'!$AI$10</c:f>
              <c:strCache>
                <c:ptCount val="1"/>
                <c:pt idx="0">
                  <c:v>2017 survey
N = 29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'3f'!$AH$11:$AH$14</c:f>
              <c:strCache>
                <c:ptCount val="4"/>
                <c:pt idx="0">
                  <c:v>$10M or less</c:v>
                </c:pt>
                <c:pt idx="1">
                  <c:v>$11M - $20M</c:v>
                </c:pt>
                <c:pt idx="2">
                  <c:v>$21M - $30M</c:v>
                </c:pt>
                <c:pt idx="3">
                  <c:v>More than $30M</c:v>
                </c:pt>
              </c:strCache>
            </c:strRef>
          </c:cat>
          <c:val>
            <c:numRef>
              <c:f>'3f'!$AI$11:$AI$14</c:f>
              <c:numCache>
                <c:formatCode>0%</c:formatCode>
                <c:ptCount val="4"/>
                <c:pt idx="0">
                  <c:v>0.48275862068965519</c:v>
                </c:pt>
                <c:pt idx="1">
                  <c:v>0.17241379310344829</c:v>
                </c:pt>
                <c:pt idx="2">
                  <c:v>0.13793103448275862</c:v>
                </c:pt>
                <c:pt idx="3">
                  <c:v>0.20689655172413793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AD-4911-80F6-F9A6E5EFBB75}"/>
            </c:ext>
          </c:extLst>
        </c:ser>
        <c:ser>
          <c:idx val="1"/>
          <c:order val="1"/>
          <c:tx>
            <c:strRef>
              <c:f>'3f'!$AJ$10</c:f>
              <c:strCache>
                <c:ptCount val="1"/>
                <c:pt idx="0">
                  <c:v>2018 survey
N = 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'3f'!$AH$11:$AH$14</c:f>
              <c:strCache>
                <c:ptCount val="4"/>
                <c:pt idx="0">
                  <c:v>$10M or less</c:v>
                </c:pt>
                <c:pt idx="1">
                  <c:v>$11M - $20M</c:v>
                </c:pt>
                <c:pt idx="2">
                  <c:v>$21M - $30M</c:v>
                </c:pt>
                <c:pt idx="3">
                  <c:v>More than $30M</c:v>
                </c:pt>
              </c:strCache>
            </c:strRef>
          </c:cat>
          <c:val>
            <c:numRef>
              <c:f>'3f'!$AJ$11:$AJ$14</c:f>
              <c:numCache>
                <c:formatCode>0%</c:formatCode>
                <c:ptCount val="4"/>
                <c:pt idx="0">
                  <c:v>0.42105263157894735</c:v>
                </c:pt>
                <c:pt idx="1">
                  <c:v>0.26315789473684209</c:v>
                </c:pt>
                <c:pt idx="2">
                  <c:v>0.21052631578947367</c:v>
                </c:pt>
                <c:pt idx="3">
                  <c:v>0.10526315789473684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AD-4911-80F6-F9A6E5EFBB75}"/>
            </c:ext>
          </c:extLst>
        </c:ser>
        <c:ser>
          <c:idx val="2"/>
          <c:order val="2"/>
          <c:tx>
            <c:strRef>
              <c:f>'3f'!$AK$10</c:f>
              <c:strCache>
                <c:ptCount val="1"/>
                <c:pt idx="0">
                  <c:v>2019 survey
N = 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'3f'!$AH$11:$AH$14</c:f>
              <c:strCache>
                <c:ptCount val="4"/>
                <c:pt idx="0">
                  <c:v>$10M or less</c:v>
                </c:pt>
                <c:pt idx="1">
                  <c:v>$11M - $20M</c:v>
                </c:pt>
                <c:pt idx="2">
                  <c:v>$21M - $30M</c:v>
                </c:pt>
                <c:pt idx="3">
                  <c:v>More than $30M</c:v>
                </c:pt>
              </c:strCache>
            </c:strRef>
          </c:cat>
          <c:val>
            <c:numRef>
              <c:f>'3f'!$AK$11:$AK$14</c:f>
              <c:numCache>
                <c:formatCode>0%</c:formatCode>
                <c:ptCount val="4"/>
                <c:pt idx="0">
                  <c:v>0.36</c:v>
                </c:pt>
                <c:pt idx="1">
                  <c:v>0.16</c:v>
                </c:pt>
                <c:pt idx="2">
                  <c:v>0.16</c:v>
                </c:pt>
                <c:pt idx="3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AD-4911-80F6-F9A6E5EFBB75}"/>
            </c:ext>
          </c:extLst>
        </c:ser>
        <c:ser>
          <c:idx val="3"/>
          <c:order val="3"/>
          <c:tx>
            <c:strRef>
              <c:f>'3f'!$AL$10</c:f>
              <c:strCache>
                <c:ptCount val="1"/>
                <c:pt idx="0">
                  <c:v>2020 survey
N = 12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'3f'!$AH$11:$AH$14</c:f>
              <c:strCache>
                <c:ptCount val="4"/>
                <c:pt idx="0">
                  <c:v>$10M or less</c:v>
                </c:pt>
                <c:pt idx="1">
                  <c:v>$11M - $20M</c:v>
                </c:pt>
                <c:pt idx="2">
                  <c:v>$21M - $30M</c:v>
                </c:pt>
                <c:pt idx="3">
                  <c:v>More than $30M</c:v>
                </c:pt>
              </c:strCache>
            </c:strRef>
          </c:cat>
          <c:val>
            <c:numRef>
              <c:f>'3f'!$AL$11:$AL$14</c:f>
              <c:numCache>
                <c:formatCode>0%</c:formatCode>
                <c:ptCount val="4"/>
                <c:pt idx="0">
                  <c:v>0.41666666666666669</c:v>
                </c:pt>
                <c:pt idx="1">
                  <c:v>0.16666666666666666</c:v>
                </c:pt>
                <c:pt idx="2">
                  <c:v>0.16666666666666666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AD-4911-80F6-F9A6E5EFBB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/>
              <a:t>Are patent strategies for the company documented in writing?</a:t>
            </a:r>
          </a:p>
          <a:p>
            <a:pPr>
              <a:defRPr sz="1800"/>
            </a:pPr>
            <a:r>
              <a:rPr lang="en-GB" sz="1800" i="1" dirty="0"/>
              <a:t>% yes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Summary!$G$561</c:f>
              <c:strCache>
                <c:ptCount val="1"/>
                <c:pt idx="0">
                  <c:v>2017 survey
N = 44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Summary!$H$561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0-4477-9BD0-CA0E24A407F9}"/>
            </c:ext>
          </c:extLst>
        </c:ser>
        <c:ser>
          <c:idx val="1"/>
          <c:order val="1"/>
          <c:tx>
            <c:strRef>
              <c:f>Summary!$G$562</c:f>
              <c:strCache>
                <c:ptCount val="1"/>
                <c:pt idx="0">
                  <c:v>2018 survey
N = 41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Summary!$H$562</c:f>
              <c:numCache>
                <c:formatCode>0%</c:formatCode>
                <c:ptCount val="1"/>
                <c:pt idx="0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90-4477-9BD0-CA0E24A407F9}"/>
            </c:ext>
          </c:extLst>
        </c:ser>
        <c:ser>
          <c:idx val="2"/>
          <c:order val="2"/>
          <c:tx>
            <c:strRef>
              <c:f>Summary!$G$563</c:f>
              <c:strCache>
                <c:ptCount val="1"/>
                <c:pt idx="0">
                  <c:v>2019 survey
N = 52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Summary!$H$563</c:f>
              <c:numCache>
                <c:formatCode>0%</c:formatCode>
                <c:ptCount val="1"/>
                <c:pt idx="0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90-4477-9BD0-CA0E24A407F9}"/>
            </c:ext>
          </c:extLst>
        </c:ser>
        <c:ser>
          <c:idx val="3"/>
          <c:order val="3"/>
          <c:tx>
            <c:strRef>
              <c:f>Summary!$G$564</c:f>
              <c:strCache>
                <c:ptCount val="1"/>
                <c:pt idx="0">
                  <c:v>2020 survey
N = 40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Summary!$H$564</c:f>
              <c:numCache>
                <c:formatCode>0%</c:formatCode>
                <c:ptCount val="1"/>
                <c:pt idx="0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90-4477-9BD0-CA0E24A407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4746232"/>
        <c:axId val="704744920"/>
      </c:barChart>
      <c:catAx>
        <c:axId val="704746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04744920"/>
        <c:crosses val="autoZero"/>
        <c:auto val="1"/>
        <c:lblAlgn val="ctr"/>
        <c:lblOffset val="100"/>
        <c:noMultiLvlLbl val="0"/>
      </c:catAx>
      <c:valAx>
        <c:axId val="704744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04746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/>
              <a:t>By which categories? Select all that apply.</a:t>
            </a:r>
          </a:p>
          <a:p>
            <a:pPr>
              <a:defRPr sz="1800"/>
            </a:pPr>
            <a:r>
              <a:rPr lang="en-GB" sz="1800" i="1" dirty="0"/>
              <a:t>If company patent strategies are documented in writing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Summary!$G$571</c:f>
              <c:strCache>
                <c:ptCount val="1"/>
                <c:pt idx="0">
                  <c:v>2017 survey
N = 31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Summary!$F$572:$F$575</c:f>
              <c:strCache>
                <c:ptCount val="4"/>
                <c:pt idx="0">
                  <c:v>Technologies </c:v>
                </c:pt>
                <c:pt idx="1">
                  <c:v>Business Lines </c:v>
                </c:pt>
                <c:pt idx="2">
                  <c:v>Products </c:v>
                </c:pt>
                <c:pt idx="3">
                  <c:v>Other </c:v>
                </c:pt>
              </c:strCache>
            </c:strRef>
          </c:cat>
          <c:val>
            <c:numRef>
              <c:f>Summary!$G$572:$G$575</c:f>
              <c:numCache>
                <c:formatCode>0%</c:formatCode>
                <c:ptCount val="4"/>
                <c:pt idx="0">
                  <c:v>0.77</c:v>
                </c:pt>
                <c:pt idx="1">
                  <c:v>0.42</c:v>
                </c:pt>
                <c:pt idx="2">
                  <c:v>0.57999999999999996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9-42C2-A63D-7909E07FA13F}"/>
            </c:ext>
          </c:extLst>
        </c:ser>
        <c:ser>
          <c:idx val="1"/>
          <c:order val="1"/>
          <c:tx>
            <c:strRef>
              <c:f>Summary!$H$571</c:f>
              <c:strCache>
                <c:ptCount val="1"/>
                <c:pt idx="0">
                  <c:v>2018 survey
N = 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Summary!$F$572:$F$575</c:f>
              <c:strCache>
                <c:ptCount val="4"/>
                <c:pt idx="0">
                  <c:v>Technologies </c:v>
                </c:pt>
                <c:pt idx="1">
                  <c:v>Business Lines </c:v>
                </c:pt>
                <c:pt idx="2">
                  <c:v>Products </c:v>
                </c:pt>
                <c:pt idx="3">
                  <c:v>Other </c:v>
                </c:pt>
              </c:strCache>
            </c:strRef>
          </c:cat>
          <c:val>
            <c:numRef>
              <c:f>Summary!$H$572:$H$575</c:f>
              <c:numCache>
                <c:formatCode>0%</c:formatCode>
                <c:ptCount val="4"/>
                <c:pt idx="0">
                  <c:v>0.88</c:v>
                </c:pt>
                <c:pt idx="1">
                  <c:v>0.71</c:v>
                </c:pt>
                <c:pt idx="2">
                  <c:v>0.83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A9-42C2-A63D-7909E07FA13F}"/>
            </c:ext>
          </c:extLst>
        </c:ser>
        <c:ser>
          <c:idx val="2"/>
          <c:order val="2"/>
          <c:tx>
            <c:strRef>
              <c:f>Summary!$I$571</c:f>
              <c:strCache>
                <c:ptCount val="1"/>
                <c:pt idx="0">
                  <c:v>2019 survey
N = 29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Summary!$F$572:$F$575</c:f>
              <c:strCache>
                <c:ptCount val="4"/>
                <c:pt idx="0">
                  <c:v>Technologies </c:v>
                </c:pt>
                <c:pt idx="1">
                  <c:v>Business Lines </c:v>
                </c:pt>
                <c:pt idx="2">
                  <c:v>Products </c:v>
                </c:pt>
                <c:pt idx="3">
                  <c:v>Other </c:v>
                </c:pt>
              </c:strCache>
            </c:strRef>
          </c:cat>
          <c:val>
            <c:numRef>
              <c:f>Summary!$I$572:$I$575</c:f>
              <c:numCache>
                <c:formatCode>0%</c:formatCode>
                <c:ptCount val="4"/>
                <c:pt idx="0">
                  <c:v>0.79</c:v>
                </c:pt>
                <c:pt idx="1">
                  <c:v>0.86</c:v>
                </c:pt>
                <c:pt idx="2">
                  <c:v>0.62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A9-42C2-A63D-7909E07FA13F}"/>
            </c:ext>
          </c:extLst>
        </c:ser>
        <c:ser>
          <c:idx val="3"/>
          <c:order val="3"/>
          <c:tx>
            <c:strRef>
              <c:f>Summary!$J$571</c:f>
              <c:strCache>
                <c:ptCount val="1"/>
                <c:pt idx="0">
                  <c:v>2020 survey
N = 22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Summary!$F$572:$F$575</c:f>
              <c:strCache>
                <c:ptCount val="4"/>
                <c:pt idx="0">
                  <c:v>Technologies </c:v>
                </c:pt>
                <c:pt idx="1">
                  <c:v>Business Lines </c:v>
                </c:pt>
                <c:pt idx="2">
                  <c:v>Products </c:v>
                </c:pt>
                <c:pt idx="3">
                  <c:v>Other </c:v>
                </c:pt>
              </c:strCache>
            </c:strRef>
          </c:cat>
          <c:val>
            <c:numRef>
              <c:f>Summary!$J$572:$J$575</c:f>
              <c:numCache>
                <c:formatCode>0%</c:formatCode>
                <c:ptCount val="4"/>
                <c:pt idx="0">
                  <c:v>0.77</c:v>
                </c:pt>
                <c:pt idx="1">
                  <c:v>0.73</c:v>
                </c:pt>
                <c:pt idx="2">
                  <c:v>0.59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A9-42C2-A63D-7909E07FA1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04746232"/>
        <c:axId val="704744920"/>
      </c:barChart>
      <c:catAx>
        <c:axId val="704746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744920"/>
        <c:crosses val="autoZero"/>
        <c:auto val="1"/>
        <c:lblAlgn val="ctr"/>
        <c:lblOffset val="100"/>
        <c:noMultiLvlLbl val="0"/>
      </c:catAx>
      <c:valAx>
        <c:axId val="704744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04746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/>
              <a:t>Do you...</a:t>
            </a:r>
          </a:p>
          <a:p>
            <a:pPr>
              <a:defRPr sz="1800"/>
            </a:pPr>
            <a:r>
              <a:rPr lang="en-GB" sz="1800" i="1" dirty="0"/>
              <a:t>% yes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Summary!$G$528</c:f>
              <c:strCache>
                <c:ptCount val="1"/>
                <c:pt idx="0">
                  <c:v>2017 survey
N = 45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Summary!$F$529:$F$530</c:f>
              <c:strCache>
                <c:ptCount val="2"/>
                <c:pt idx="0">
                  <c:v>Rate the importance of each patent application/ granted patent?</c:v>
                </c:pt>
                <c:pt idx="1">
                  <c:v>Determine whether each patent application/granted patent covers company products?</c:v>
                </c:pt>
              </c:strCache>
            </c:strRef>
          </c:cat>
          <c:val>
            <c:numRef>
              <c:f>Summary!$G$529:$G$530</c:f>
              <c:numCache>
                <c:formatCode>0%</c:formatCode>
                <c:ptCount val="2"/>
                <c:pt idx="0">
                  <c:v>0.55000000000000004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C7-496E-9F4C-80DA6BE9E57F}"/>
            </c:ext>
          </c:extLst>
        </c:ser>
        <c:ser>
          <c:idx val="1"/>
          <c:order val="1"/>
          <c:tx>
            <c:strRef>
              <c:f>Summary!$H$528</c:f>
              <c:strCache>
                <c:ptCount val="1"/>
                <c:pt idx="0">
                  <c:v>2018 survey
N = 40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Summary!$F$529:$F$530</c:f>
              <c:strCache>
                <c:ptCount val="2"/>
                <c:pt idx="0">
                  <c:v>Rate the importance of each patent application/ granted patent?</c:v>
                </c:pt>
                <c:pt idx="1">
                  <c:v>Determine whether each patent application/granted patent covers company products?</c:v>
                </c:pt>
              </c:strCache>
            </c:strRef>
          </c:cat>
          <c:val>
            <c:numRef>
              <c:f>Summary!$H$529:$H$530</c:f>
              <c:numCache>
                <c:formatCode>0%</c:formatCode>
                <c:ptCount val="2"/>
                <c:pt idx="0">
                  <c:v>0.66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C7-496E-9F4C-80DA6BE9E57F}"/>
            </c:ext>
          </c:extLst>
        </c:ser>
        <c:ser>
          <c:idx val="2"/>
          <c:order val="2"/>
          <c:tx>
            <c:strRef>
              <c:f>Summary!$I$528</c:f>
              <c:strCache>
                <c:ptCount val="1"/>
                <c:pt idx="0">
                  <c:v>2019 survey
N = 51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Summary!$F$529:$F$530</c:f>
              <c:strCache>
                <c:ptCount val="2"/>
                <c:pt idx="0">
                  <c:v>Rate the importance of each patent application/ granted patent?</c:v>
                </c:pt>
                <c:pt idx="1">
                  <c:v>Determine whether each patent application/granted patent covers company products?</c:v>
                </c:pt>
              </c:strCache>
            </c:strRef>
          </c:cat>
          <c:val>
            <c:numRef>
              <c:f>Summary!$I$529:$I$530</c:f>
              <c:numCache>
                <c:formatCode>0%</c:formatCode>
                <c:ptCount val="2"/>
                <c:pt idx="0">
                  <c:v>0.52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C7-496E-9F4C-80DA6BE9E57F}"/>
            </c:ext>
          </c:extLst>
        </c:ser>
        <c:ser>
          <c:idx val="3"/>
          <c:order val="3"/>
          <c:tx>
            <c:strRef>
              <c:f>Summary!$J$528</c:f>
              <c:strCache>
                <c:ptCount val="1"/>
                <c:pt idx="0">
                  <c:v>2020 survey
N = 41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Summary!$F$529:$F$530</c:f>
              <c:strCache>
                <c:ptCount val="2"/>
                <c:pt idx="0">
                  <c:v>Rate the importance of each patent application/ granted patent?</c:v>
                </c:pt>
                <c:pt idx="1">
                  <c:v>Determine whether each patent application/granted patent covers company products?</c:v>
                </c:pt>
              </c:strCache>
            </c:strRef>
          </c:cat>
          <c:val>
            <c:numRef>
              <c:f>Summary!$J$529:$J$530</c:f>
              <c:numCache>
                <c:formatCode>0%</c:formatCode>
                <c:ptCount val="2"/>
                <c:pt idx="0">
                  <c:v>0.49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C7-496E-9F4C-80DA6BE9E5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7002184"/>
        <c:axId val="457005464"/>
      </c:barChart>
      <c:catAx>
        <c:axId val="45700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005464"/>
        <c:crosses val="autoZero"/>
        <c:auto val="1"/>
        <c:lblAlgn val="ctr"/>
        <c:lblOffset val="100"/>
        <c:noMultiLvlLbl val="0"/>
      </c:catAx>
      <c:valAx>
        <c:axId val="4570054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57002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R&amp;D Spend per Inventor</a:t>
            </a:r>
            <a:endParaRPr lang="en-GB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54380373789483216"/>
          <c:w val="0.97649572649572647"/>
          <c:h val="0.37470265031526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'1d'!$J$7</c:f>
              <c:strCache>
                <c:ptCount val="1"/>
                <c:pt idx="0">
                  <c:v>2017 survey
N = 37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'1d'!$I$8:$I$13</c:f>
              <c:strCache>
                <c:ptCount val="6"/>
                <c:pt idx="0">
                  <c:v>$100K or less</c:v>
                </c:pt>
                <c:pt idx="1">
                  <c:v>$101k- $200k</c:v>
                </c:pt>
                <c:pt idx="2">
                  <c:v>$201k - $300k</c:v>
                </c:pt>
                <c:pt idx="3">
                  <c:v>$301k - $400k</c:v>
                </c:pt>
                <c:pt idx="4">
                  <c:v>$401k - $500k</c:v>
                </c:pt>
                <c:pt idx="5">
                  <c:v>More than $500k</c:v>
                </c:pt>
              </c:strCache>
            </c:strRef>
          </c:cat>
          <c:val>
            <c:numRef>
              <c:f>'1d'!$J$8:$J$13</c:f>
              <c:numCache>
                <c:formatCode>0%</c:formatCode>
                <c:ptCount val="6"/>
                <c:pt idx="0">
                  <c:v>0.21621621621621623</c:v>
                </c:pt>
                <c:pt idx="1">
                  <c:v>0.3783783783783784</c:v>
                </c:pt>
                <c:pt idx="2">
                  <c:v>8.1081081081081086E-2</c:v>
                </c:pt>
                <c:pt idx="3">
                  <c:v>8.1081081081081086E-2</c:v>
                </c:pt>
                <c:pt idx="4">
                  <c:v>8.1081081081081086E-2</c:v>
                </c:pt>
                <c:pt idx="5">
                  <c:v>0.16216216216216217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44-461B-9B9B-FAF8B8E33052}"/>
            </c:ext>
          </c:extLst>
        </c:ser>
        <c:ser>
          <c:idx val="1"/>
          <c:order val="1"/>
          <c:tx>
            <c:strRef>
              <c:f>'1d'!$K$7</c:f>
              <c:strCache>
                <c:ptCount val="1"/>
                <c:pt idx="0">
                  <c:v>2018 survey
N = 35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'1d'!$I$8:$I$13</c:f>
              <c:strCache>
                <c:ptCount val="6"/>
                <c:pt idx="0">
                  <c:v>$100K or less</c:v>
                </c:pt>
                <c:pt idx="1">
                  <c:v>$101k- $200k</c:v>
                </c:pt>
                <c:pt idx="2">
                  <c:v>$201k - $300k</c:v>
                </c:pt>
                <c:pt idx="3">
                  <c:v>$301k - $400k</c:v>
                </c:pt>
                <c:pt idx="4">
                  <c:v>$401k - $500k</c:v>
                </c:pt>
                <c:pt idx="5">
                  <c:v>More than $500k</c:v>
                </c:pt>
              </c:strCache>
            </c:strRef>
          </c:cat>
          <c:val>
            <c:numRef>
              <c:f>'1d'!$K$8:$K$13</c:f>
              <c:numCache>
                <c:formatCode>0%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0.11428571428571428</c:v>
                </c:pt>
                <c:pt idx="4">
                  <c:v>0.11428571428571428</c:v>
                </c:pt>
                <c:pt idx="5">
                  <c:v>0.17142857142857143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44-461B-9B9B-FAF8B8E33052}"/>
            </c:ext>
          </c:extLst>
        </c:ser>
        <c:ser>
          <c:idx val="2"/>
          <c:order val="2"/>
          <c:tx>
            <c:strRef>
              <c:f>'1d'!$L$7</c:f>
              <c:strCache>
                <c:ptCount val="1"/>
                <c:pt idx="0">
                  <c:v>2019 survey
N = 42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'1d'!$I$8:$I$13</c:f>
              <c:strCache>
                <c:ptCount val="6"/>
                <c:pt idx="0">
                  <c:v>$100K or less</c:v>
                </c:pt>
                <c:pt idx="1">
                  <c:v>$101k- $200k</c:v>
                </c:pt>
                <c:pt idx="2">
                  <c:v>$201k - $300k</c:v>
                </c:pt>
                <c:pt idx="3">
                  <c:v>$301k - $400k</c:v>
                </c:pt>
                <c:pt idx="4">
                  <c:v>$401k - $500k</c:v>
                </c:pt>
                <c:pt idx="5">
                  <c:v>More than $500k</c:v>
                </c:pt>
              </c:strCache>
            </c:strRef>
          </c:cat>
          <c:val>
            <c:numRef>
              <c:f>'1d'!$L$8:$L$13</c:f>
              <c:numCache>
                <c:formatCode>0%</c:formatCode>
                <c:ptCount val="6"/>
                <c:pt idx="0">
                  <c:v>0.21428571428571427</c:v>
                </c:pt>
                <c:pt idx="1">
                  <c:v>0.26190476190476192</c:v>
                </c:pt>
                <c:pt idx="2">
                  <c:v>0.14285714285714285</c:v>
                </c:pt>
                <c:pt idx="3">
                  <c:v>7.1428571428571425E-2</c:v>
                </c:pt>
                <c:pt idx="4">
                  <c:v>9.5238095238095233E-2</c:v>
                </c:pt>
                <c:pt idx="5">
                  <c:v>0.21428571428571427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44-461B-9B9B-FAF8B8E33052}"/>
            </c:ext>
          </c:extLst>
        </c:ser>
        <c:ser>
          <c:idx val="3"/>
          <c:order val="3"/>
          <c:tx>
            <c:strRef>
              <c:f>'1d'!$M$7</c:f>
              <c:strCache>
                <c:ptCount val="1"/>
                <c:pt idx="0">
                  <c:v>2020 survey
N = 29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'1d'!$I$8:$I$13</c:f>
              <c:strCache>
                <c:ptCount val="6"/>
                <c:pt idx="0">
                  <c:v>$100K or less</c:v>
                </c:pt>
                <c:pt idx="1">
                  <c:v>$101k- $200k</c:v>
                </c:pt>
                <c:pt idx="2">
                  <c:v>$201k - $300k</c:v>
                </c:pt>
                <c:pt idx="3">
                  <c:v>$301k - $400k</c:v>
                </c:pt>
                <c:pt idx="4">
                  <c:v>$401k - $500k</c:v>
                </c:pt>
                <c:pt idx="5">
                  <c:v>More than $500k</c:v>
                </c:pt>
              </c:strCache>
            </c:strRef>
          </c:cat>
          <c:val>
            <c:numRef>
              <c:f>'1d'!$M$8:$M$13</c:f>
              <c:numCache>
                <c:formatCode>0%</c:formatCode>
                <c:ptCount val="6"/>
                <c:pt idx="0">
                  <c:v>0.41379310344827586</c:v>
                </c:pt>
                <c:pt idx="1">
                  <c:v>0.27586206896551724</c:v>
                </c:pt>
                <c:pt idx="2">
                  <c:v>0.17241379310344829</c:v>
                </c:pt>
                <c:pt idx="3">
                  <c:v>0</c:v>
                </c:pt>
                <c:pt idx="4">
                  <c:v>3.4482758620689655E-2</c:v>
                </c:pt>
                <c:pt idx="5">
                  <c:v>0.10344827586206896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44-461B-9B9B-FAF8B8E330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/>
              <a:t>Do you set an expected or target maximum time period for processing an invention disclosure from a filing decision to filing of a patent application?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Summary!$F$508</c:f>
              <c:strCache>
                <c:ptCount val="1"/>
                <c:pt idx="0">
                  <c:v>Yes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3B4-4D10-9304-F08FFCC58ED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B4-4D10-9304-F08FFCC58E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Summary!$G$507:$H$507</c:f>
              <c:strCache>
                <c:ptCount val="2"/>
                <c:pt idx="0">
                  <c:v>2019 survey
N = 53</c:v>
                </c:pt>
                <c:pt idx="1">
                  <c:v>2020 survey
N = 40</c:v>
                </c:pt>
              </c:strCache>
            </c:strRef>
          </c:cat>
          <c:val>
            <c:numRef>
              <c:f>Summary!$G$508:$H$508</c:f>
              <c:numCache>
                <c:formatCode>0%</c:formatCode>
                <c:ptCount val="2"/>
                <c:pt idx="0">
                  <c:v>0.43</c:v>
                </c:pt>
                <c:pt idx="1">
                  <c:v>0.72499999999999998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B4-4D10-9304-F08FFCC58ED5}"/>
            </c:ext>
          </c:extLst>
        </c:ser>
        <c:ser>
          <c:idx val="1"/>
          <c:order val="1"/>
          <c:tx>
            <c:strRef>
              <c:f>Summary!$F$509</c:f>
              <c:strCache>
                <c:ptCount val="1"/>
                <c:pt idx="0">
                  <c:v>No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B4-4D10-9304-F08FFCC58E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Summary!$G$507:$H$507</c:f>
              <c:strCache>
                <c:ptCount val="2"/>
                <c:pt idx="0">
                  <c:v>2019 survey
N = 53</c:v>
                </c:pt>
                <c:pt idx="1">
                  <c:v>2020 survey
N = 40</c:v>
                </c:pt>
              </c:strCache>
            </c:strRef>
          </c:cat>
          <c:val>
            <c:numRef>
              <c:f>Summary!$G$509:$H$509</c:f>
              <c:numCache>
                <c:formatCode>0%</c:formatCode>
                <c:ptCount val="2"/>
                <c:pt idx="0">
                  <c:v>0.56999999999999995</c:v>
                </c:pt>
                <c:pt idx="1">
                  <c:v>0.27500000000000002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B4-4D10-9304-F08FFCC58E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7002184"/>
        <c:axId val="457005464"/>
      </c:barChart>
      <c:catAx>
        <c:axId val="45700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005464"/>
        <c:crosses val="autoZero"/>
        <c:auto val="1"/>
        <c:lblAlgn val="ctr"/>
        <c:lblOffset val="100"/>
        <c:noMultiLvlLbl val="0"/>
      </c:catAx>
      <c:valAx>
        <c:axId val="4570054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57002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/>
              <a:t>What is that expected or target time period?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'2f'!$G$3</c:f>
              <c:strCache>
                <c:ptCount val="1"/>
                <c:pt idx="0">
                  <c:v>2019 survey
N = 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'2f'!$F$4:$F$7</c:f>
              <c:strCache>
                <c:ptCount val="4"/>
                <c:pt idx="0">
                  <c:v>1 - 2 months</c:v>
                </c:pt>
                <c:pt idx="1">
                  <c:v>3 - 4 months</c:v>
                </c:pt>
                <c:pt idx="2">
                  <c:v>5 - 6 months</c:v>
                </c:pt>
                <c:pt idx="3">
                  <c:v>More than 6 months</c:v>
                </c:pt>
              </c:strCache>
            </c:strRef>
          </c:cat>
          <c:val>
            <c:numRef>
              <c:f>'2f'!$G$4:$G$7</c:f>
              <c:numCache>
                <c:formatCode>0%</c:formatCode>
                <c:ptCount val="4"/>
                <c:pt idx="0">
                  <c:v>0.39</c:v>
                </c:pt>
                <c:pt idx="1">
                  <c:v>0.17</c:v>
                </c:pt>
                <c:pt idx="2">
                  <c:v>0.35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C5-4901-B4AA-C0B07CAE72C8}"/>
            </c:ext>
          </c:extLst>
        </c:ser>
        <c:ser>
          <c:idx val="1"/>
          <c:order val="1"/>
          <c:tx>
            <c:strRef>
              <c:f>'2f'!$H$3</c:f>
              <c:strCache>
                <c:ptCount val="1"/>
                <c:pt idx="0">
                  <c:v>2020 survey
N = 19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'2f'!$F$4:$F$7</c:f>
              <c:strCache>
                <c:ptCount val="4"/>
                <c:pt idx="0">
                  <c:v>1 - 2 months</c:v>
                </c:pt>
                <c:pt idx="1">
                  <c:v>3 - 4 months</c:v>
                </c:pt>
                <c:pt idx="2">
                  <c:v>5 - 6 months</c:v>
                </c:pt>
                <c:pt idx="3">
                  <c:v>More than 6 months</c:v>
                </c:pt>
              </c:strCache>
            </c:strRef>
          </c:cat>
          <c:val>
            <c:numRef>
              <c:f>'2f'!$H$4:$H$7</c:f>
              <c:numCache>
                <c:formatCode>0%</c:formatCode>
                <c:ptCount val="4"/>
                <c:pt idx="0">
                  <c:v>0.52631578947368418</c:v>
                </c:pt>
                <c:pt idx="1">
                  <c:v>0.94736842105263153</c:v>
                </c:pt>
                <c:pt idx="2">
                  <c:v>0</c:v>
                </c:pt>
                <c:pt idx="3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C5-4901-B4AA-C0B07CAE72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7002184"/>
        <c:axId val="457005464"/>
      </c:barChart>
      <c:catAx>
        <c:axId val="45700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005464"/>
        <c:crosses val="autoZero"/>
        <c:auto val="1"/>
        <c:lblAlgn val="ctr"/>
        <c:lblOffset val="100"/>
        <c:noMultiLvlLbl val="0"/>
      </c:catAx>
      <c:valAx>
        <c:axId val="4570054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57002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/>
              <a:t>Please rate your level of satisfaction with the tool you’re currently using.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9450669627835"/>
          <c:y val="0.16857332488611337"/>
          <c:w val="0.41354078336361799"/>
          <c:h val="0.80508567894530425"/>
        </c:manualLayout>
      </c:layout>
      <c:barChart>
        <c:barDir val="bar"/>
        <c:grouping val="percentStacked"/>
        <c:varyColors val="0"/>
        <c:ser>
          <c:idx val="2"/>
          <c:order val="0"/>
          <c:tx>
            <c:strRef>
              <c:f>Summary!$Q$435</c:f>
              <c:strCache>
                <c:ptCount val="1"/>
                <c:pt idx="0">
                  <c:v>4 and 5 (extremely satisfied)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C5-459A-AD8C-DD5CF001A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Summary!$N$436:$N$443</c:f>
              <c:strCache>
                <c:ptCount val="8"/>
                <c:pt idx="0">
                  <c:v>Dennemeyer DIAMS (N = 1)</c:v>
                </c:pt>
                <c:pt idx="1">
                  <c:v>CPA Global—Foundation IP (N = 7)</c:v>
                </c:pt>
                <c:pt idx="2">
                  <c:v>Clarivate (N = 8)</c:v>
                </c:pt>
                <c:pt idx="3">
                  <c:v>IP Manager (N = 4)</c:v>
                </c:pt>
                <c:pt idx="4">
                  <c:v>Anaqua (N = 11)</c:v>
                </c:pt>
                <c:pt idx="5">
                  <c:v>Lecorpio (N = 3)</c:v>
                </c:pt>
                <c:pt idx="6">
                  <c:v>Other (N = 8)</c:v>
                </c:pt>
                <c:pt idx="7">
                  <c:v>CPA Global—Memotech (N = 4)</c:v>
                </c:pt>
              </c:strCache>
            </c:strRef>
          </c:cat>
          <c:val>
            <c:numRef>
              <c:f>Summary!$Q$436:$Q$443</c:f>
              <c:numCache>
                <c:formatCode>0%</c:formatCode>
                <c:ptCount val="8"/>
                <c:pt idx="0">
                  <c:v>0</c:v>
                </c:pt>
                <c:pt idx="1">
                  <c:v>0.14285714285714285</c:v>
                </c:pt>
                <c:pt idx="2">
                  <c:v>0.25</c:v>
                </c:pt>
                <c:pt idx="3">
                  <c:v>0.25</c:v>
                </c:pt>
                <c:pt idx="4">
                  <c:v>0.63636363636363635</c:v>
                </c:pt>
                <c:pt idx="5">
                  <c:v>0.66666666666666663</c:v>
                </c:pt>
                <c:pt idx="6">
                  <c:v>0.875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C5-459A-AD8C-DD5CF001AD34}"/>
            </c:ext>
          </c:extLst>
        </c:ser>
        <c:ser>
          <c:idx val="1"/>
          <c:order val="1"/>
          <c:tx>
            <c:strRef>
              <c:f>Summary!$P$435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C5-459A-AD8C-DD5CF001AD3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C5-459A-AD8C-DD5CF001AD3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0C5-459A-AD8C-DD5CF001AD3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C5-459A-AD8C-DD5CF001A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Summary!$N$436:$N$443</c:f>
              <c:strCache>
                <c:ptCount val="8"/>
                <c:pt idx="0">
                  <c:v>Dennemeyer DIAMS (N = 1)</c:v>
                </c:pt>
                <c:pt idx="1">
                  <c:v>CPA Global—Foundation IP (N = 7)</c:v>
                </c:pt>
                <c:pt idx="2">
                  <c:v>Clarivate (N = 8)</c:v>
                </c:pt>
                <c:pt idx="3">
                  <c:v>IP Manager (N = 4)</c:v>
                </c:pt>
                <c:pt idx="4">
                  <c:v>Anaqua (N = 11)</c:v>
                </c:pt>
                <c:pt idx="5">
                  <c:v>Lecorpio (N = 3)</c:v>
                </c:pt>
                <c:pt idx="6">
                  <c:v>Other (N = 8)</c:v>
                </c:pt>
                <c:pt idx="7">
                  <c:v>CPA Global—Memotech (N = 4)</c:v>
                </c:pt>
              </c:strCache>
            </c:strRef>
          </c:cat>
          <c:val>
            <c:numRef>
              <c:f>Summary!$P$436:$P$443</c:f>
              <c:numCache>
                <c:formatCode>0%</c:formatCode>
                <c:ptCount val="8"/>
                <c:pt idx="0">
                  <c:v>0</c:v>
                </c:pt>
                <c:pt idx="1">
                  <c:v>0.8571428571428571</c:v>
                </c:pt>
                <c:pt idx="2">
                  <c:v>0.5</c:v>
                </c:pt>
                <c:pt idx="3">
                  <c:v>0</c:v>
                </c:pt>
                <c:pt idx="4">
                  <c:v>0.27272727272727271</c:v>
                </c:pt>
                <c:pt idx="5">
                  <c:v>0</c:v>
                </c:pt>
                <c:pt idx="6">
                  <c:v>0.125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C5-459A-AD8C-DD5CF001AD34}"/>
            </c:ext>
          </c:extLst>
        </c:ser>
        <c:ser>
          <c:idx val="0"/>
          <c:order val="2"/>
          <c:tx>
            <c:strRef>
              <c:f>Summary!$O$435</c:f>
              <c:strCache>
                <c:ptCount val="1"/>
                <c:pt idx="0">
                  <c:v>1 (not at all satisfied) and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C5-459A-AD8C-DD5CF001AD3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C5-459A-AD8C-DD5CF001AD3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C5-459A-AD8C-DD5CF001A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Summary!$N$436:$N$443</c:f>
              <c:strCache>
                <c:ptCount val="8"/>
                <c:pt idx="0">
                  <c:v>Dennemeyer DIAMS (N = 1)</c:v>
                </c:pt>
                <c:pt idx="1">
                  <c:v>CPA Global—Foundation IP (N = 7)</c:v>
                </c:pt>
                <c:pt idx="2">
                  <c:v>Clarivate (N = 8)</c:v>
                </c:pt>
                <c:pt idx="3">
                  <c:v>IP Manager (N = 4)</c:v>
                </c:pt>
                <c:pt idx="4">
                  <c:v>Anaqua (N = 11)</c:v>
                </c:pt>
                <c:pt idx="5">
                  <c:v>Lecorpio (N = 3)</c:v>
                </c:pt>
                <c:pt idx="6">
                  <c:v>Other (N = 8)</c:v>
                </c:pt>
                <c:pt idx="7">
                  <c:v>CPA Global—Memotech (N = 4)</c:v>
                </c:pt>
              </c:strCache>
            </c:strRef>
          </c:cat>
          <c:val>
            <c:numRef>
              <c:f>Summary!$O$436:$O$443</c:f>
              <c:numCache>
                <c:formatCode>0%</c:formatCode>
                <c:ptCount val="8"/>
                <c:pt idx="0">
                  <c:v>1</c:v>
                </c:pt>
                <c:pt idx="1">
                  <c:v>0</c:v>
                </c:pt>
                <c:pt idx="2">
                  <c:v>0.25</c:v>
                </c:pt>
                <c:pt idx="3">
                  <c:v>0.75</c:v>
                </c:pt>
                <c:pt idx="4">
                  <c:v>9.0909090909090912E-2</c:v>
                </c:pt>
                <c:pt idx="5">
                  <c:v>0.33333333333333331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5-459A-AD8C-DD5CF001AD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549944384"/>
        <c:axId val="549941760"/>
      </c:barChart>
      <c:catAx>
        <c:axId val="549944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941760"/>
        <c:crosses val="autoZero"/>
        <c:auto val="1"/>
        <c:lblAlgn val="ctr"/>
        <c:lblOffset val="100"/>
        <c:noMultiLvlLbl val="0"/>
      </c:catAx>
      <c:valAx>
        <c:axId val="549941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4994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/>
              <a:t>Which tools does your company use to look at patent office analytics?</a:t>
            </a:r>
          </a:p>
          <a:p>
            <a:pPr>
              <a:defRPr sz="1800" b="1"/>
            </a:pPr>
            <a:r>
              <a:rPr lang="en-GB" sz="1800" b="0" dirty="0"/>
              <a:t>N = 35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Summary!$A$599:$A$604</c:f>
              <c:strCache>
                <c:ptCount val="6"/>
                <c:pt idx="0">
                  <c:v>Patent Adviser </c:v>
                </c:pt>
                <c:pt idx="1">
                  <c:v>Juristat </c:v>
                </c:pt>
                <c:pt idx="2">
                  <c:v>Artificial Intelligence </c:v>
                </c:pt>
                <c:pt idx="3">
                  <c:v>Big Data </c:v>
                </c:pt>
                <c:pt idx="4">
                  <c:v>Other</c:v>
                </c:pt>
                <c:pt idx="5">
                  <c:v>None </c:v>
                </c:pt>
              </c:strCache>
            </c:strRef>
          </c:cat>
          <c:val>
            <c:numRef>
              <c:f>Summary!$B$599:$B$604</c:f>
              <c:numCache>
                <c:formatCode>0%</c:formatCode>
                <c:ptCount val="6"/>
                <c:pt idx="0">
                  <c:v>0.11</c:v>
                </c:pt>
                <c:pt idx="1">
                  <c:v>0.06</c:v>
                </c:pt>
                <c:pt idx="2">
                  <c:v>0.06</c:v>
                </c:pt>
                <c:pt idx="3">
                  <c:v>0</c:v>
                </c:pt>
                <c:pt idx="4">
                  <c:v>0.31</c:v>
                </c:pt>
                <c:pt idx="5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1D-4A10-9BAA-C760B5A105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49910928"/>
        <c:axId val="549912568"/>
      </c:barChart>
      <c:catAx>
        <c:axId val="549910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912568"/>
        <c:crosses val="autoZero"/>
        <c:auto val="1"/>
        <c:lblAlgn val="ctr"/>
        <c:lblOffset val="100"/>
        <c:noMultiLvlLbl val="0"/>
      </c:catAx>
      <c:valAx>
        <c:axId val="54991256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4991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What patent attorney salary database does your company’s HR department use?</a:t>
            </a:r>
          </a:p>
          <a:p>
            <a:pPr>
              <a:defRPr sz="1800" b="1"/>
            </a:pPr>
            <a:r>
              <a:rPr lang="en-GB" sz="1800" b="0" dirty="0"/>
              <a:t>N = 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Summary!$A$403:$A$410</c:f>
              <c:strCache>
                <c:ptCount val="8"/>
                <c:pt idx="0">
                  <c:v>Other</c:v>
                </c:pt>
                <c:pt idx="1">
                  <c:v>Comptryx </c:v>
                </c:pt>
                <c:pt idx="2">
                  <c:v>Aon Hewitt </c:v>
                </c:pt>
                <c:pt idx="3">
                  <c:v>Radford </c:v>
                </c:pt>
                <c:pt idx="4">
                  <c:v>Mercer </c:v>
                </c:pt>
                <c:pt idx="5">
                  <c:v>AIPLA </c:v>
                </c:pt>
                <c:pt idx="6">
                  <c:v>Willis Towers Watson </c:v>
                </c:pt>
                <c:pt idx="7">
                  <c:v>Hays </c:v>
                </c:pt>
              </c:strCache>
            </c:strRef>
          </c:cat>
          <c:val>
            <c:numRef>
              <c:f>Summary!$B$403:$B$410</c:f>
              <c:numCache>
                <c:formatCode>0%</c:formatCode>
                <c:ptCount val="8"/>
                <c:pt idx="0">
                  <c:v>0.17</c:v>
                </c:pt>
                <c:pt idx="1">
                  <c:v>0.04</c:v>
                </c:pt>
                <c:pt idx="2">
                  <c:v>0.17</c:v>
                </c:pt>
                <c:pt idx="3">
                  <c:v>0.17</c:v>
                </c:pt>
                <c:pt idx="4">
                  <c:v>0.22</c:v>
                </c:pt>
                <c:pt idx="5">
                  <c:v>0.3</c:v>
                </c:pt>
                <c:pt idx="6">
                  <c:v>0.3</c:v>
                </c:pt>
                <c:pt idx="7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5-4071-A3B3-E8CD638446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49910928"/>
        <c:axId val="549912568"/>
      </c:barChart>
      <c:catAx>
        <c:axId val="54991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912568"/>
        <c:crosses val="autoZero"/>
        <c:auto val="1"/>
        <c:lblAlgn val="ctr"/>
        <c:lblOffset val="100"/>
        <c:noMultiLvlLbl val="0"/>
      </c:catAx>
      <c:valAx>
        <c:axId val="5499125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4991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How does your external salary data compare with your typical salary offer?</a:t>
            </a:r>
          </a:p>
          <a:p>
            <a:pPr>
              <a:defRPr sz="1800" b="1"/>
            </a:pPr>
            <a:r>
              <a:rPr lang="en-GB" sz="1800" b="0" dirty="0"/>
              <a:t>N = 29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82B-448C-98C1-D6C150FF70D5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82B-448C-98C1-D6C150FF70D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2B-448C-98C1-D6C150FF70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82B-448C-98C1-D6C150FF70D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2B-448C-98C1-D6C150FF70D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82B-448C-98C1-D6C150FF70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Summary!$A$419:$A$425</c:f>
              <c:strCache>
                <c:ptCount val="7"/>
                <c:pt idx="0">
                  <c:v>30% or more over </c:v>
                </c:pt>
                <c:pt idx="1">
                  <c:v>20% over </c:v>
                </c:pt>
                <c:pt idx="2">
                  <c:v>10% over </c:v>
                </c:pt>
                <c:pt idx="3">
                  <c:v>About Right </c:v>
                </c:pt>
                <c:pt idx="4">
                  <c:v>10% under </c:v>
                </c:pt>
                <c:pt idx="5">
                  <c:v>20% under </c:v>
                </c:pt>
                <c:pt idx="6">
                  <c:v>30% or more under </c:v>
                </c:pt>
              </c:strCache>
            </c:strRef>
          </c:cat>
          <c:val>
            <c:numRef>
              <c:f>Summary!$B$419:$B$425</c:f>
              <c:numCache>
                <c:formatCode>0%</c:formatCode>
                <c:ptCount val="7"/>
                <c:pt idx="0">
                  <c:v>0</c:v>
                </c:pt>
                <c:pt idx="1">
                  <c:v>0.03</c:v>
                </c:pt>
                <c:pt idx="2">
                  <c:v>0.1</c:v>
                </c:pt>
                <c:pt idx="3">
                  <c:v>0.66</c:v>
                </c:pt>
                <c:pt idx="4">
                  <c:v>7.0000000000000007E-2</c:v>
                </c:pt>
                <c:pt idx="5">
                  <c:v>0.1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2B-448C-98C1-D6C150FF70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49910928"/>
        <c:axId val="549912568"/>
      </c:barChart>
      <c:catAx>
        <c:axId val="54991092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912568"/>
        <c:crosses val="autoZero"/>
        <c:auto val="1"/>
        <c:lblAlgn val="ctr"/>
        <c:lblOffset val="100"/>
        <c:noMultiLvlLbl val="0"/>
      </c:catAx>
      <c:valAx>
        <c:axId val="549912568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54991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How favorably does your company view the IPR system?</a:t>
            </a:r>
          </a:p>
          <a:p>
            <a:pPr>
              <a:defRPr sz="1800" b="1"/>
            </a:pPr>
            <a:r>
              <a:rPr lang="en-GB" sz="1800" b="0" dirty="0"/>
              <a:t>N = 40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C3-41B7-8127-4B809733B40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C3-41B7-8127-4B809733B40E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C3-41B7-8127-4B809733B40E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8C3-41B7-8127-4B809733B4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Summary!$A$585:$A$589</c:f>
              <c:strCache>
                <c:ptCount val="5"/>
                <c:pt idx="0">
                  <c:v>1
Not at all favorable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
extremely favorable</c:v>
                </c:pt>
              </c:strCache>
            </c:strRef>
          </c:cat>
          <c:val>
            <c:numRef>
              <c:f>Summary!$B$585:$B$589</c:f>
              <c:numCache>
                <c:formatCode>0%</c:formatCode>
                <c:ptCount val="5"/>
                <c:pt idx="0">
                  <c:v>0</c:v>
                </c:pt>
                <c:pt idx="1">
                  <c:v>0.25</c:v>
                </c:pt>
                <c:pt idx="2">
                  <c:v>0.4</c:v>
                </c:pt>
                <c:pt idx="3">
                  <c:v>0.25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8C3-41B7-8127-4B809733B4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49910928"/>
        <c:axId val="549912568"/>
      </c:barChart>
      <c:catAx>
        <c:axId val="54991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912568"/>
        <c:crosses val="autoZero"/>
        <c:auto val="1"/>
        <c:lblAlgn val="ctr"/>
        <c:lblOffset val="100"/>
        <c:noMultiLvlLbl val="0"/>
      </c:catAx>
      <c:valAx>
        <c:axId val="5499125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4991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Percentage of Priority Patent Applications Drafted by Outside Counsel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35702212869942979"/>
          <c:w val="0.97649572649572647"/>
          <c:h val="0.5614842595106646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'4'!$AB$2</c:f>
              <c:strCache>
                <c:ptCount val="1"/>
                <c:pt idx="0">
                  <c:v>2018 survey
N = 39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'4'!$Z$3:$Z$12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'4'!$AB$3:$AB$12</c:f>
              <c:numCache>
                <c:formatCode>0%</c:formatCode>
                <c:ptCount val="10"/>
                <c:pt idx="0">
                  <c:v>7.6923076923076927E-2</c:v>
                </c:pt>
                <c:pt idx="1">
                  <c:v>7.6923076923076927E-2</c:v>
                </c:pt>
                <c:pt idx="2">
                  <c:v>5.128205128205128E-2</c:v>
                </c:pt>
                <c:pt idx="3">
                  <c:v>5.128205128205128E-2</c:v>
                </c:pt>
                <c:pt idx="4">
                  <c:v>2.564102564102564E-2</c:v>
                </c:pt>
                <c:pt idx="5">
                  <c:v>5.128205128205128E-2</c:v>
                </c:pt>
                <c:pt idx="6">
                  <c:v>2.564102564102564E-2</c:v>
                </c:pt>
                <c:pt idx="7">
                  <c:v>5.128205128205128E-2</c:v>
                </c:pt>
                <c:pt idx="8">
                  <c:v>2.564102564102564E-2</c:v>
                </c:pt>
                <c:pt idx="9">
                  <c:v>0.5641025641025641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78-4B54-9644-F1FA2C94597F}"/>
            </c:ext>
          </c:extLst>
        </c:ser>
        <c:ser>
          <c:idx val="2"/>
          <c:order val="2"/>
          <c:tx>
            <c:strRef>
              <c:f>'4'!$AC$2</c:f>
              <c:strCache>
                <c:ptCount val="1"/>
                <c:pt idx="0">
                  <c:v>2019 survey
N = 52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'4'!$Z$3:$Z$12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'4'!$AC$3:$AC$12</c:f>
              <c:numCache>
                <c:formatCode>0%</c:formatCode>
                <c:ptCount val="10"/>
                <c:pt idx="0">
                  <c:v>1.9230769230769232E-2</c:v>
                </c:pt>
                <c:pt idx="1">
                  <c:v>3.8461538461538464E-2</c:v>
                </c:pt>
                <c:pt idx="2">
                  <c:v>1.9230769230769232E-2</c:v>
                </c:pt>
                <c:pt idx="3">
                  <c:v>1.9230769230769232E-2</c:v>
                </c:pt>
                <c:pt idx="4">
                  <c:v>5.7692307692307696E-2</c:v>
                </c:pt>
                <c:pt idx="5">
                  <c:v>5.7692307692307696E-2</c:v>
                </c:pt>
                <c:pt idx="6">
                  <c:v>3.8461538461538464E-2</c:v>
                </c:pt>
                <c:pt idx="7">
                  <c:v>5.7692307692307696E-2</c:v>
                </c:pt>
                <c:pt idx="8">
                  <c:v>7.6923076923076927E-2</c:v>
                </c:pt>
                <c:pt idx="9">
                  <c:v>0.61538461538461542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78-4B54-9644-F1FA2C94597F}"/>
            </c:ext>
          </c:extLst>
        </c:ser>
        <c:ser>
          <c:idx val="3"/>
          <c:order val="3"/>
          <c:tx>
            <c:strRef>
              <c:f>'4'!$AD$2</c:f>
              <c:strCache>
                <c:ptCount val="1"/>
                <c:pt idx="0">
                  <c:v>2020 survey
N = 39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'4'!$Z$3:$Z$12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'4'!$AD$3:$AD$12</c:f>
              <c:numCache>
                <c:formatCode>0%</c:formatCode>
                <c:ptCount val="10"/>
                <c:pt idx="0">
                  <c:v>7.6923076923076927E-2</c:v>
                </c:pt>
                <c:pt idx="1">
                  <c:v>2.564102564102564E-2</c:v>
                </c:pt>
                <c:pt idx="2">
                  <c:v>0</c:v>
                </c:pt>
                <c:pt idx="3">
                  <c:v>0</c:v>
                </c:pt>
                <c:pt idx="4">
                  <c:v>5.128205128205128E-2</c:v>
                </c:pt>
                <c:pt idx="5">
                  <c:v>2.564102564102564E-2</c:v>
                </c:pt>
                <c:pt idx="6">
                  <c:v>0.10256410256410256</c:v>
                </c:pt>
                <c:pt idx="7">
                  <c:v>5.128205128205128E-2</c:v>
                </c:pt>
                <c:pt idx="8">
                  <c:v>5.128205128205128E-2</c:v>
                </c:pt>
                <c:pt idx="9">
                  <c:v>0.61538461538461542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78-4B54-9644-F1FA2C9459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550948688"/>
        <c:axId val="5509440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'4'!$AA$2</c15:sqref>
                        </c15:formulaRef>
                      </c:ext>
                    </c:extLst>
                    <c:strCache>
                      <c:ptCount val="1"/>
                      <c:pt idx="0">
                        <c:v>2017 survey
N = 39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'4'!$Z$3:$Z$12</c15:sqref>
                        </c15:formulaRef>
                      </c:ext>
                    </c:extLst>
                    <c:strCache>
                      <c:ptCount val="10"/>
                      <c:pt idx="0">
                        <c:v>0% - 10%</c:v>
                      </c:pt>
                      <c:pt idx="1">
                        <c:v>11% - 20%</c:v>
                      </c:pt>
                      <c:pt idx="2">
                        <c:v>21% - 30%</c:v>
                      </c:pt>
                      <c:pt idx="3">
                        <c:v>31% - 40%</c:v>
                      </c:pt>
                      <c:pt idx="4">
                        <c:v>41% - 50%</c:v>
                      </c:pt>
                      <c:pt idx="5">
                        <c:v>51% - 60%</c:v>
                      </c:pt>
                      <c:pt idx="6">
                        <c:v>61% - 70%</c:v>
                      </c:pt>
                      <c:pt idx="7">
                        <c:v>71% - 80%</c:v>
                      </c:pt>
                      <c:pt idx="8">
                        <c:v>81% - 90%</c:v>
                      </c:pt>
                      <c:pt idx="9">
                        <c:v>91% - 100%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'4'!$AA$3:$AA$12</c15:sqref>
                        </c15:formulaRef>
                      </c:ext>
                    </c:extLst>
                    <c:numCache>
                      <c:formatCode>0%</c:formatCode>
                      <c:ptCount val="10"/>
                      <c:pt idx="0">
                        <c:v>0.15384615384615385</c:v>
                      </c:pt>
                      <c:pt idx="1">
                        <c:v>7.6923076923076927E-2</c:v>
                      </c:pt>
                      <c:pt idx="2">
                        <c:v>2.564102564102564E-2</c:v>
                      </c:pt>
                      <c:pt idx="3">
                        <c:v>5.128205128205128E-2</c:v>
                      </c:pt>
                      <c:pt idx="4">
                        <c:v>2.564102564102564E-2</c:v>
                      </c:pt>
                      <c:pt idx="5">
                        <c:v>5.128205128205128E-2</c:v>
                      </c:pt>
                      <c:pt idx="6">
                        <c:v>0</c:v>
                      </c:pt>
                      <c:pt idx="7">
                        <c:v>7.6923076923076927E-2</c:v>
                      </c:pt>
                      <c:pt idx="8">
                        <c:v>5.128205128205128E-2</c:v>
                      </c:pt>
                      <c:pt idx="9">
                        <c:v>0.48717948717948717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3478-4B54-9644-F1FA2C94597F}"/>
                  </c:ext>
                </c:extLst>
              </c15:ser>
            </c15:filteredBarSeries>
          </c:ext>
        </c:extLst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Percentage of Priority Patent Applications Drafted by</a:t>
            </a:r>
          </a:p>
          <a:p>
            <a:pPr>
              <a:defRPr sz="1800" b="1"/>
            </a:pPr>
            <a:r>
              <a:rPr lang="en-US" sz="1800" b="1" i="0" baseline="0" dirty="0">
                <a:effectLst/>
              </a:rPr>
              <a:t>Outside Counsel on a Fixed Fee Basis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35702212869942979"/>
          <c:w val="0.97649572649572647"/>
          <c:h val="0.5614842595106646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'4'!$U$2</c:f>
              <c:strCache>
                <c:ptCount val="1"/>
                <c:pt idx="0">
                  <c:v>2018 survey
N = 37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'4'!$S$3:$S$12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'4'!$U$3:$U$12</c:f>
              <c:numCache>
                <c:formatCode>0%</c:formatCode>
                <c:ptCount val="10"/>
                <c:pt idx="0">
                  <c:v>0.21621621621621623</c:v>
                </c:pt>
                <c:pt idx="1">
                  <c:v>2.7027027027027029E-2</c:v>
                </c:pt>
                <c:pt idx="2">
                  <c:v>0</c:v>
                </c:pt>
                <c:pt idx="3">
                  <c:v>2.7027027027027029E-2</c:v>
                </c:pt>
                <c:pt idx="4">
                  <c:v>0</c:v>
                </c:pt>
                <c:pt idx="5">
                  <c:v>2.7027027027027029E-2</c:v>
                </c:pt>
                <c:pt idx="6">
                  <c:v>5.4054054054054057E-2</c:v>
                </c:pt>
                <c:pt idx="7">
                  <c:v>2.7027027027027029E-2</c:v>
                </c:pt>
                <c:pt idx="8">
                  <c:v>5.4054054054054057E-2</c:v>
                </c:pt>
                <c:pt idx="9">
                  <c:v>0.56756756756756754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1-4976-8202-428B0E470890}"/>
            </c:ext>
          </c:extLst>
        </c:ser>
        <c:ser>
          <c:idx val="2"/>
          <c:order val="2"/>
          <c:tx>
            <c:strRef>
              <c:f>'4'!$V$2</c:f>
              <c:strCache>
                <c:ptCount val="1"/>
                <c:pt idx="0">
                  <c:v>2019 survey
N = 52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'4'!$S$3:$S$12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'4'!$V$3:$V$12</c:f>
              <c:numCache>
                <c:formatCode>0%</c:formatCode>
                <c:ptCount val="10"/>
                <c:pt idx="0">
                  <c:v>0.23076923076923078</c:v>
                </c:pt>
                <c:pt idx="1">
                  <c:v>0</c:v>
                </c:pt>
                <c:pt idx="2">
                  <c:v>0</c:v>
                </c:pt>
                <c:pt idx="3">
                  <c:v>1.9230769230769232E-2</c:v>
                </c:pt>
                <c:pt idx="4">
                  <c:v>5.7692307692307696E-2</c:v>
                </c:pt>
                <c:pt idx="5">
                  <c:v>0</c:v>
                </c:pt>
                <c:pt idx="6">
                  <c:v>0</c:v>
                </c:pt>
                <c:pt idx="7">
                  <c:v>5.7692307692307696E-2</c:v>
                </c:pt>
                <c:pt idx="8">
                  <c:v>0.13461538461538461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C1-4976-8202-428B0E470890}"/>
            </c:ext>
          </c:extLst>
        </c:ser>
        <c:ser>
          <c:idx val="3"/>
          <c:order val="3"/>
          <c:tx>
            <c:strRef>
              <c:f>'4'!$W$2</c:f>
              <c:strCache>
                <c:ptCount val="1"/>
                <c:pt idx="0">
                  <c:v>2020 survey
N = 38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'4'!$S$3:$S$12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'4'!$W$3:$W$12</c:f>
              <c:numCache>
                <c:formatCode>0%</c:formatCode>
                <c:ptCount val="10"/>
                <c:pt idx="0">
                  <c:v>0.21052631578947367</c:v>
                </c:pt>
                <c:pt idx="1">
                  <c:v>2.6315789473684209E-2</c:v>
                </c:pt>
                <c:pt idx="2">
                  <c:v>0</c:v>
                </c:pt>
                <c:pt idx="3">
                  <c:v>0</c:v>
                </c:pt>
                <c:pt idx="4">
                  <c:v>2.6315789473684209E-2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0.13157894736842105</c:v>
                </c:pt>
                <c:pt idx="9">
                  <c:v>0.60526315789473684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C1-4976-8202-428B0E4708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550948688"/>
        <c:axId val="5509440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'4'!$T$2</c15:sqref>
                        </c15:formulaRef>
                      </c:ext>
                    </c:extLst>
                    <c:strCache>
                      <c:ptCount val="1"/>
                      <c:pt idx="0">
                        <c:v>2017 survey
N = 39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'4'!$S$3:$S$12</c15:sqref>
                        </c15:formulaRef>
                      </c:ext>
                    </c:extLst>
                    <c:strCache>
                      <c:ptCount val="10"/>
                      <c:pt idx="0">
                        <c:v>0% - 10%</c:v>
                      </c:pt>
                      <c:pt idx="1">
                        <c:v>11% - 20%</c:v>
                      </c:pt>
                      <c:pt idx="2">
                        <c:v>21% - 30%</c:v>
                      </c:pt>
                      <c:pt idx="3">
                        <c:v>31% - 40%</c:v>
                      </c:pt>
                      <c:pt idx="4">
                        <c:v>41% - 50%</c:v>
                      </c:pt>
                      <c:pt idx="5">
                        <c:v>51% - 60%</c:v>
                      </c:pt>
                      <c:pt idx="6">
                        <c:v>61% - 70%</c:v>
                      </c:pt>
                      <c:pt idx="7">
                        <c:v>71% - 80%</c:v>
                      </c:pt>
                      <c:pt idx="8">
                        <c:v>81% - 90%</c:v>
                      </c:pt>
                      <c:pt idx="9">
                        <c:v>91% - 100%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'4'!$T$3:$T$12</c15:sqref>
                        </c15:formulaRef>
                      </c:ext>
                    </c:extLst>
                    <c:numCache>
                      <c:formatCode>0%</c:formatCode>
                      <c:ptCount val="10"/>
                      <c:pt idx="0">
                        <c:v>0.23076923076923078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5.128205128205128E-2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5.128205128205128E-2</c:v>
                      </c:pt>
                      <c:pt idx="8">
                        <c:v>0.12820512820512819</c:v>
                      </c:pt>
                      <c:pt idx="9">
                        <c:v>0.51282051282051277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F9C1-4976-8202-428B0E470890}"/>
                  </c:ext>
                </c:extLst>
              </c15:ser>
            </c15:filteredBarSeries>
          </c:ext>
        </c:extLst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External U.S. Patent Prosecution on a Fixed Fee Basis</a:t>
            </a:r>
            <a:endParaRPr lang="en-GB" dirty="0">
              <a:effectLst/>
            </a:endParaRPr>
          </a:p>
          <a:p>
            <a:pPr>
              <a:defRPr sz="1800" b="1"/>
            </a:pPr>
            <a:r>
              <a:rPr lang="en-US" sz="1800" b="0" i="1" baseline="0" dirty="0">
                <a:effectLst/>
              </a:rPr>
              <a:t>Chart illustrates the percentage that pay external US patent prosecution on a fixed fee basis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35702212869942979"/>
          <c:w val="0.97649572649572647"/>
          <c:h val="0.56148425951066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'4b'!$J$1</c:f>
              <c:strCache>
                <c:ptCount val="1"/>
                <c:pt idx="0">
                  <c:v>2017 survey
N = 37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'4b'!$I$2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'4b'!$J$2</c:f>
              <c:numCache>
                <c:formatCode>0%</c:formatCode>
                <c:ptCount val="1"/>
                <c:pt idx="0">
                  <c:v>0.68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BE1E-444C-94C9-AF940D967A05}"/>
            </c:ext>
          </c:extLst>
        </c:ser>
        <c:ser>
          <c:idx val="1"/>
          <c:order val="1"/>
          <c:tx>
            <c:strRef>
              <c:f>'4b'!$K$1</c:f>
              <c:strCache>
                <c:ptCount val="1"/>
                <c:pt idx="0">
                  <c:v>2018 survey
N = 38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'4b'!$I$2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'4b'!$K$2</c:f>
              <c:numCache>
                <c:formatCode>0%</c:formatCode>
                <c:ptCount val="1"/>
                <c:pt idx="0">
                  <c:v>0.73684210526315785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1E-444C-94C9-AF940D967A05}"/>
            </c:ext>
          </c:extLst>
        </c:ser>
        <c:ser>
          <c:idx val="2"/>
          <c:order val="2"/>
          <c:tx>
            <c:strRef>
              <c:f>'4b'!$L$1</c:f>
              <c:strCache>
                <c:ptCount val="1"/>
                <c:pt idx="0">
                  <c:v>2019 survey
N = 51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'4b'!$I$2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'4b'!$L$2</c:f>
              <c:numCache>
                <c:formatCode>0%</c:formatCode>
                <c:ptCount val="1"/>
                <c:pt idx="0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1E-444C-94C9-AF940D967A05}"/>
            </c:ext>
          </c:extLst>
        </c:ser>
        <c:ser>
          <c:idx val="3"/>
          <c:order val="3"/>
          <c:tx>
            <c:strRef>
              <c:f>'4b'!$M$1</c:f>
              <c:strCache>
                <c:ptCount val="1"/>
                <c:pt idx="0">
                  <c:v>2020 survey
N = 37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1E-444C-94C9-AF940D967A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'4b'!$I$2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'4b'!$M$2</c:f>
              <c:numCache>
                <c:formatCode>0%</c:formatCode>
                <c:ptCount val="1"/>
                <c:pt idx="0">
                  <c:v>0.72972972972972971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1E-444C-94C9-AF940D967A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550948688"/>
        <c:axId val="550944096"/>
        <c:extLst/>
      </c:barChart>
      <c:catAx>
        <c:axId val="550948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Patent-Related Staffing</a:t>
            </a:r>
            <a:endParaRPr lang="en-GB" sz="1800" b="1" dirty="0"/>
          </a:p>
          <a:p>
            <a:pPr>
              <a:defRPr sz="1800"/>
            </a:pPr>
            <a:r>
              <a:rPr lang="en-US" sz="1800" i="1" dirty="0"/>
              <a:t>Average % of total patent staff</a:t>
            </a:r>
            <a:endParaRPr lang="en-GB" sz="180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'1e'!$R$3</c:f>
              <c:strCache>
                <c:ptCount val="1"/>
                <c:pt idx="0">
                  <c:v>2017 survey
N = 44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'1e'!$Q$4:$Q$9</c:f>
              <c:strCache>
                <c:ptCount val="6"/>
                <c:pt idx="0">
                  <c:v>Registered patent
 practitioners</c:v>
                </c:pt>
                <c:pt idx="1">
                  <c:v>Patent 
paralegals</c:v>
                </c:pt>
                <c:pt idx="2">
                  <c:v>Patent administrative
 support staff</c:v>
                </c:pt>
                <c:pt idx="3">
                  <c:v>Engineers, scientists,
 or technical 
support personnel</c:v>
                </c:pt>
                <c:pt idx="4">
                  <c:v>Patent docketing
 staff</c:v>
                </c:pt>
                <c:pt idx="5">
                  <c:v>Other employees</c:v>
                </c:pt>
              </c:strCache>
            </c:strRef>
          </c:cat>
          <c:val>
            <c:numRef>
              <c:f>'1e'!$R$4:$R$9</c:f>
              <c:numCache>
                <c:formatCode>0%</c:formatCode>
                <c:ptCount val="6"/>
                <c:pt idx="0">
                  <c:v>0.55000000000000004</c:v>
                </c:pt>
                <c:pt idx="1">
                  <c:v>0.15</c:v>
                </c:pt>
                <c:pt idx="2">
                  <c:v>0.14000000000000001</c:v>
                </c:pt>
                <c:pt idx="3">
                  <c:v>0.1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8E-4FC3-B369-1B6E283A9F77}"/>
            </c:ext>
          </c:extLst>
        </c:ser>
        <c:ser>
          <c:idx val="1"/>
          <c:order val="1"/>
          <c:tx>
            <c:strRef>
              <c:f>'1e'!$S$3</c:f>
              <c:strCache>
                <c:ptCount val="1"/>
                <c:pt idx="0">
                  <c:v>2018 survey
N = 41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'1e'!$Q$4:$Q$9</c:f>
              <c:strCache>
                <c:ptCount val="6"/>
                <c:pt idx="0">
                  <c:v>Registered patent
 practitioners</c:v>
                </c:pt>
                <c:pt idx="1">
                  <c:v>Patent 
paralegals</c:v>
                </c:pt>
                <c:pt idx="2">
                  <c:v>Patent administrative
 support staff</c:v>
                </c:pt>
                <c:pt idx="3">
                  <c:v>Engineers, scientists,
 or technical 
support personnel</c:v>
                </c:pt>
                <c:pt idx="4">
                  <c:v>Patent docketing
 staff</c:v>
                </c:pt>
                <c:pt idx="5">
                  <c:v>Other employees</c:v>
                </c:pt>
              </c:strCache>
            </c:strRef>
          </c:cat>
          <c:val>
            <c:numRef>
              <c:f>'1e'!$S$4:$S$9</c:f>
              <c:numCache>
                <c:formatCode>0%</c:formatCode>
                <c:ptCount val="6"/>
                <c:pt idx="0">
                  <c:v>0.53938664140007264</c:v>
                </c:pt>
                <c:pt idx="1">
                  <c:v>0.15246524857390209</c:v>
                </c:pt>
                <c:pt idx="2">
                  <c:v>0.10676889226237798</c:v>
                </c:pt>
                <c:pt idx="3">
                  <c:v>0.11084544149362947</c:v>
                </c:pt>
                <c:pt idx="4">
                  <c:v>4.7913524356569842E-2</c:v>
                </c:pt>
                <c:pt idx="5">
                  <c:v>4.2620251913447947E-2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8E-4FC3-B369-1B6E283A9F77}"/>
            </c:ext>
          </c:extLst>
        </c:ser>
        <c:ser>
          <c:idx val="2"/>
          <c:order val="2"/>
          <c:tx>
            <c:strRef>
              <c:f>'1e'!$T$3</c:f>
              <c:strCache>
                <c:ptCount val="1"/>
                <c:pt idx="0">
                  <c:v>2019 survey
N = 60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'1e'!$Q$4:$Q$9</c:f>
              <c:strCache>
                <c:ptCount val="6"/>
                <c:pt idx="0">
                  <c:v>Registered patent
 practitioners</c:v>
                </c:pt>
                <c:pt idx="1">
                  <c:v>Patent 
paralegals</c:v>
                </c:pt>
                <c:pt idx="2">
                  <c:v>Patent administrative
 support staff</c:v>
                </c:pt>
                <c:pt idx="3">
                  <c:v>Engineers, scientists,
 or technical 
support personnel</c:v>
                </c:pt>
                <c:pt idx="4">
                  <c:v>Patent docketing
 staff</c:v>
                </c:pt>
                <c:pt idx="5">
                  <c:v>Other employees</c:v>
                </c:pt>
              </c:strCache>
            </c:strRef>
          </c:cat>
          <c:val>
            <c:numRef>
              <c:f>'1e'!$T$4:$T$9</c:f>
              <c:numCache>
                <c:formatCode>0%</c:formatCode>
                <c:ptCount val="6"/>
                <c:pt idx="0">
                  <c:v>0.56999999999999995</c:v>
                </c:pt>
                <c:pt idx="1">
                  <c:v>0.15</c:v>
                </c:pt>
                <c:pt idx="2">
                  <c:v>0.11</c:v>
                </c:pt>
                <c:pt idx="3">
                  <c:v>0.1</c:v>
                </c:pt>
                <c:pt idx="4">
                  <c:v>0.04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8E-4FC3-B369-1B6E283A9F77}"/>
            </c:ext>
          </c:extLst>
        </c:ser>
        <c:ser>
          <c:idx val="3"/>
          <c:order val="3"/>
          <c:tx>
            <c:strRef>
              <c:f>'1e'!$U$3</c:f>
              <c:strCache>
                <c:ptCount val="1"/>
                <c:pt idx="0">
                  <c:v>2020 survey
N = 45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'1e'!$Q$4:$Q$9</c:f>
              <c:strCache>
                <c:ptCount val="6"/>
                <c:pt idx="0">
                  <c:v>Registered patent
 practitioners</c:v>
                </c:pt>
                <c:pt idx="1">
                  <c:v>Patent 
paralegals</c:v>
                </c:pt>
                <c:pt idx="2">
                  <c:v>Patent administrative
 support staff</c:v>
                </c:pt>
                <c:pt idx="3">
                  <c:v>Engineers, scientists,
 or technical 
support personnel</c:v>
                </c:pt>
                <c:pt idx="4">
                  <c:v>Patent docketing
 staff</c:v>
                </c:pt>
                <c:pt idx="5">
                  <c:v>Other employees</c:v>
                </c:pt>
              </c:strCache>
            </c:strRef>
          </c:cat>
          <c:val>
            <c:numRef>
              <c:f>'1e'!$U$4:$U$9</c:f>
              <c:numCache>
                <c:formatCode>0%</c:formatCode>
                <c:ptCount val="6"/>
                <c:pt idx="0">
                  <c:v>0.54726987468882149</c:v>
                </c:pt>
                <c:pt idx="1">
                  <c:v>0.18859942923552439</c:v>
                </c:pt>
                <c:pt idx="2">
                  <c:v>9.7123741376507075E-2</c:v>
                </c:pt>
                <c:pt idx="3">
                  <c:v>0.10950390974228183</c:v>
                </c:pt>
                <c:pt idx="4">
                  <c:v>2.7924960819349524E-2</c:v>
                </c:pt>
                <c:pt idx="5">
                  <c:v>2.9578084137515528E-2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8E-4FC3-B369-1B6E283A9F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Use of Outside Counsel for U.S. Patent Related-Activities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35702212869942979"/>
          <c:w val="0.97649572649572647"/>
          <c:h val="0.5614842595106646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'4'!$U$15</c:f>
              <c:strCache>
                <c:ptCount val="1"/>
                <c:pt idx="0">
                  <c:v>2018 survey
N = 38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'4'!$S$16:$S$25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'4'!$U$16:$U$25</c:f>
              <c:numCache>
                <c:formatCode>0%</c:formatCode>
                <c:ptCount val="10"/>
                <c:pt idx="0">
                  <c:v>0.16</c:v>
                </c:pt>
                <c:pt idx="1">
                  <c:v>0.08</c:v>
                </c:pt>
                <c:pt idx="2">
                  <c:v>0.05</c:v>
                </c:pt>
                <c:pt idx="3">
                  <c:v>0</c:v>
                </c:pt>
                <c:pt idx="4">
                  <c:v>0.08</c:v>
                </c:pt>
                <c:pt idx="5">
                  <c:v>0.05</c:v>
                </c:pt>
                <c:pt idx="6">
                  <c:v>0</c:v>
                </c:pt>
                <c:pt idx="7">
                  <c:v>0.08</c:v>
                </c:pt>
                <c:pt idx="8">
                  <c:v>0.08</c:v>
                </c:pt>
                <c:pt idx="9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A-4735-B7A7-14773AFF74CA}"/>
            </c:ext>
          </c:extLst>
        </c:ser>
        <c:ser>
          <c:idx val="2"/>
          <c:order val="2"/>
          <c:tx>
            <c:strRef>
              <c:f>'4'!$V$15</c:f>
              <c:strCache>
                <c:ptCount val="1"/>
                <c:pt idx="0">
                  <c:v>2019 survey
N = 47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'4'!$S$16:$S$25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'4'!$V$16:$V$25</c:f>
              <c:numCache>
                <c:formatCode>0%</c:formatCode>
                <c:ptCount val="10"/>
                <c:pt idx="0">
                  <c:v>0.06</c:v>
                </c:pt>
                <c:pt idx="1">
                  <c:v>0.06</c:v>
                </c:pt>
                <c:pt idx="2">
                  <c:v>0.04</c:v>
                </c:pt>
                <c:pt idx="3">
                  <c:v>0.02</c:v>
                </c:pt>
                <c:pt idx="4">
                  <c:v>0.04</c:v>
                </c:pt>
                <c:pt idx="5">
                  <c:v>0.06</c:v>
                </c:pt>
                <c:pt idx="6">
                  <c:v>0.04</c:v>
                </c:pt>
                <c:pt idx="7">
                  <c:v>0.09</c:v>
                </c:pt>
                <c:pt idx="8">
                  <c:v>0.06</c:v>
                </c:pt>
                <c:pt idx="9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5A-4735-B7A7-14773AFF74CA}"/>
            </c:ext>
          </c:extLst>
        </c:ser>
        <c:ser>
          <c:idx val="3"/>
          <c:order val="3"/>
          <c:tx>
            <c:strRef>
              <c:f>'4'!$W$15</c:f>
              <c:strCache>
                <c:ptCount val="1"/>
                <c:pt idx="0">
                  <c:v>2020 survey
N = 33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'4'!$S$16:$S$25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'4'!$W$16:$W$25</c:f>
              <c:numCache>
                <c:formatCode>0%</c:formatCode>
                <c:ptCount val="10"/>
                <c:pt idx="0">
                  <c:v>0.12121212121212122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0.12121212121212122</c:v>
                </c:pt>
                <c:pt idx="6">
                  <c:v>3.0303030303030304E-2</c:v>
                </c:pt>
                <c:pt idx="7">
                  <c:v>0.12121212121212122</c:v>
                </c:pt>
                <c:pt idx="8">
                  <c:v>0.15151515151515152</c:v>
                </c:pt>
                <c:pt idx="9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5A-4735-B7A7-14773AFF74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550948688"/>
        <c:axId val="5509440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'4'!$T$15</c15:sqref>
                        </c15:formulaRef>
                      </c:ext>
                    </c:extLst>
                    <c:strCache>
                      <c:ptCount val="1"/>
                      <c:pt idx="0">
                        <c:v>2017 survey
N = 41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'4'!$S$16:$S$25</c15:sqref>
                        </c15:formulaRef>
                      </c:ext>
                    </c:extLst>
                    <c:strCache>
                      <c:ptCount val="10"/>
                      <c:pt idx="0">
                        <c:v>0% - 10%</c:v>
                      </c:pt>
                      <c:pt idx="1">
                        <c:v>11% - 20%</c:v>
                      </c:pt>
                      <c:pt idx="2">
                        <c:v>21% - 30%</c:v>
                      </c:pt>
                      <c:pt idx="3">
                        <c:v>31% - 40%</c:v>
                      </c:pt>
                      <c:pt idx="4">
                        <c:v>41% - 50%</c:v>
                      </c:pt>
                      <c:pt idx="5">
                        <c:v>51% - 60%</c:v>
                      </c:pt>
                      <c:pt idx="6">
                        <c:v>61% - 70%</c:v>
                      </c:pt>
                      <c:pt idx="7">
                        <c:v>71% - 80%</c:v>
                      </c:pt>
                      <c:pt idx="8">
                        <c:v>81% - 90%</c:v>
                      </c:pt>
                      <c:pt idx="9">
                        <c:v>91% - 100%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'4'!$T$16:$T$25</c15:sqref>
                        </c15:formulaRef>
                      </c:ext>
                    </c:extLst>
                    <c:numCache>
                      <c:formatCode>0%</c:formatCode>
                      <c:ptCount val="10"/>
                      <c:pt idx="0">
                        <c:v>0.2</c:v>
                      </c:pt>
                      <c:pt idx="1">
                        <c:v>0.05</c:v>
                      </c:pt>
                      <c:pt idx="2">
                        <c:v>0.05</c:v>
                      </c:pt>
                      <c:pt idx="3">
                        <c:v>0.1</c:v>
                      </c:pt>
                      <c:pt idx="4">
                        <c:v>0.02</c:v>
                      </c:pt>
                      <c:pt idx="5">
                        <c:v>0</c:v>
                      </c:pt>
                      <c:pt idx="6">
                        <c:v>0.02</c:v>
                      </c:pt>
                      <c:pt idx="7">
                        <c:v>0.05</c:v>
                      </c:pt>
                      <c:pt idx="8">
                        <c:v>0.15</c:v>
                      </c:pt>
                      <c:pt idx="9">
                        <c:v>0.37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EF5A-4735-B7A7-14773AFF74CA}"/>
                  </c:ext>
                </c:extLst>
              </c15:ser>
            </c15:filteredBarSeries>
          </c:ext>
        </c:extLst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Use of Outside Counsel for International Patent-Related Activities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35702212869942979"/>
          <c:w val="0.97649572649572647"/>
          <c:h val="0.5614842595106646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'4'!$U$28</c:f>
              <c:strCache>
                <c:ptCount val="1"/>
                <c:pt idx="0">
                  <c:v>2018 survey
N = 36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'4'!$S$29:$S$38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'4'!$U$29:$U$38</c:f>
              <c:numCache>
                <c:formatCode>0%</c:formatCode>
                <c:ptCount val="10"/>
                <c:pt idx="0">
                  <c:v>0.03</c:v>
                </c:pt>
                <c:pt idx="1">
                  <c:v>0.03</c:v>
                </c:pt>
                <c:pt idx="2">
                  <c:v>0</c:v>
                </c:pt>
                <c:pt idx="3">
                  <c:v>0</c:v>
                </c:pt>
                <c:pt idx="4">
                  <c:v>0.03</c:v>
                </c:pt>
                <c:pt idx="5">
                  <c:v>0.03</c:v>
                </c:pt>
                <c:pt idx="6">
                  <c:v>0</c:v>
                </c:pt>
                <c:pt idx="7">
                  <c:v>0.06</c:v>
                </c:pt>
                <c:pt idx="8">
                  <c:v>0.17</c:v>
                </c:pt>
                <c:pt idx="9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94-44C2-B369-EFBE870CD59D}"/>
            </c:ext>
          </c:extLst>
        </c:ser>
        <c:ser>
          <c:idx val="2"/>
          <c:order val="2"/>
          <c:tx>
            <c:strRef>
              <c:f>'4'!$V$28</c:f>
              <c:strCache>
                <c:ptCount val="1"/>
                <c:pt idx="0">
                  <c:v>2019 survey
N = 45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'4'!$S$29:$S$38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'4'!$V$29:$V$38</c:f>
              <c:numCache>
                <c:formatCode>0%</c:formatCode>
                <c:ptCount val="10"/>
                <c:pt idx="0">
                  <c:v>7.0000000000000007E-2</c:v>
                </c:pt>
                <c:pt idx="1">
                  <c:v>0.02</c:v>
                </c:pt>
                <c:pt idx="2">
                  <c:v>0</c:v>
                </c:pt>
                <c:pt idx="3">
                  <c:v>0</c:v>
                </c:pt>
                <c:pt idx="4">
                  <c:v>0.02</c:v>
                </c:pt>
                <c:pt idx="5">
                  <c:v>7.0000000000000007E-2</c:v>
                </c:pt>
                <c:pt idx="6">
                  <c:v>0</c:v>
                </c:pt>
                <c:pt idx="7">
                  <c:v>0.11</c:v>
                </c:pt>
                <c:pt idx="8">
                  <c:v>0.09</c:v>
                </c:pt>
                <c:pt idx="9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94-44C2-B369-EFBE870CD59D}"/>
            </c:ext>
          </c:extLst>
        </c:ser>
        <c:ser>
          <c:idx val="3"/>
          <c:order val="3"/>
          <c:tx>
            <c:strRef>
              <c:f>'4'!$W$28</c:f>
              <c:strCache>
                <c:ptCount val="1"/>
                <c:pt idx="0">
                  <c:v>2020 survey
N = 30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'4'!$S$29:$S$38</c:f>
              <c:strCache>
                <c:ptCount val="10"/>
                <c:pt idx="0">
                  <c:v>0% - 10%</c:v>
                </c:pt>
                <c:pt idx="1">
                  <c:v>11% - 20%</c:v>
                </c:pt>
                <c:pt idx="2">
                  <c:v>21% - 30%</c:v>
                </c:pt>
                <c:pt idx="3">
                  <c:v>31% - 40%</c:v>
                </c:pt>
                <c:pt idx="4">
                  <c:v>41% - 50%</c:v>
                </c:pt>
                <c:pt idx="5">
                  <c:v>51% - 60%</c:v>
                </c:pt>
                <c:pt idx="6">
                  <c:v>61% - 70%</c:v>
                </c:pt>
                <c:pt idx="7">
                  <c:v>71% - 80%</c:v>
                </c:pt>
                <c:pt idx="8">
                  <c:v>81% - 90%</c:v>
                </c:pt>
                <c:pt idx="9">
                  <c:v>91% - 100%</c:v>
                </c:pt>
              </c:strCache>
            </c:strRef>
          </c:cat>
          <c:val>
            <c:numRef>
              <c:f>'4'!$W$29:$W$38</c:f>
              <c:numCache>
                <c:formatCode>0%</c:formatCode>
                <c:ptCount val="10"/>
                <c:pt idx="0">
                  <c:v>0.1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3.3333333333333333E-2</c:v>
                </c:pt>
                <c:pt idx="5">
                  <c:v>0</c:v>
                </c:pt>
                <c:pt idx="6">
                  <c:v>3.3333333333333333E-2</c:v>
                </c:pt>
                <c:pt idx="7">
                  <c:v>0.13333333333333333</c:v>
                </c:pt>
                <c:pt idx="8">
                  <c:v>0.1</c:v>
                </c:pt>
                <c:pt idx="9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94-44C2-B369-EFBE870CD5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550948688"/>
        <c:axId val="5509440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'4'!$T$28</c15:sqref>
                        </c15:formulaRef>
                      </c:ext>
                    </c:extLst>
                    <c:strCache>
                      <c:ptCount val="1"/>
                      <c:pt idx="0">
                        <c:v>2017 survey
N = 39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'4'!$S$29:$S$38</c15:sqref>
                        </c15:formulaRef>
                      </c:ext>
                    </c:extLst>
                    <c:strCache>
                      <c:ptCount val="10"/>
                      <c:pt idx="0">
                        <c:v>0% - 10%</c:v>
                      </c:pt>
                      <c:pt idx="1">
                        <c:v>11% - 20%</c:v>
                      </c:pt>
                      <c:pt idx="2">
                        <c:v>21% - 30%</c:v>
                      </c:pt>
                      <c:pt idx="3">
                        <c:v>31% - 40%</c:v>
                      </c:pt>
                      <c:pt idx="4">
                        <c:v>41% - 50%</c:v>
                      </c:pt>
                      <c:pt idx="5">
                        <c:v>51% - 60%</c:v>
                      </c:pt>
                      <c:pt idx="6">
                        <c:v>61% - 70%</c:v>
                      </c:pt>
                      <c:pt idx="7">
                        <c:v>71% - 80%</c:v>
                      </c:pt>
                      <c:pt idx="8">
                        <c:v>81% - 90%</c:v>
                      </c:pt>
                      <c:pt idx="9">
                        <c:v>91% - 100%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'4'!$T$29:$T$38</c15:sqref>
                        </c15:formulaRef>
                      </c:ext>
                    </c:extLst>
                    <c:numCache>
                      <c:formatCode>0%</c:formatCode>
                      <c:ptCount val="10"/>
                      <c:pt idx="0">
                        <c:v>0.1</c:v>
                      </c:pt>
                      <c:pt idx="1">
                        <c:v>0</c:v>
                      </c:pt>
                      <c:pt idx="2">
                        <c:v>0.05</c:v>
                      </c:pt>
                      <c:pt idx="3">
                        <c:v>0.03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0.08</c:v>
                      </c:pt>
                      <c:pt idx="8">
                        <c:v>0.1</c:v>
                      </c:pt>
                      <c:pt idx="9">
                        <c:v>0.64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E994-44C2-B369-EFBE870CD59D}"/>
                  </c:ext>
                </c:extLst>
              </c15:ser>
            </c15:filteredBarSeries>
          </c:ext>
        </c:extLst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/>
              <a:t>In which of the following locations do you have</a:t>
            </a:r>
          </a:p>
          <a:p>
            <a:pPr>
              <a:defRPr sz="1800" b="1"/>
            </a:pPr>
            <a:r>
              <a:rPr lang="en-GB" sz="1800" b="1" dirty="0"/>
              <a:t>Fixed/Capped Fees for outside counsel?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Summary!$E$343</c:f>
              <c:strCache>
                <c:ptCount val="1"/>
                <c:pt idx="0">
                  <c:v>Fixed 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Summary!$A$344:$A$350</c:f>
              <c:strCache>
                <c:ptCount val="7"/>
                <c:pt idx="0">
                  <c:v>Russia (N = 14)</c:v>
                </c:pt>
                <c:pt idx="1">
                  <c:v>India (N = 20)</c:v>
                </c:pt>
                <c:pt idx="2">
                  <c:v>Canada (N = 22)</c:v>
                </c:pt>
                <c:pt idx="3">
                  <c:v>Japan (N = 23)</c:v>
                </c:pt>
                <c:pt idx="4">
                  <c:v>China (N = 27)</c:v>
                </c:pt>
                <c:pt idx="5">
                  <c:v>Europe (N = 31)</c:v>
                </c:pt>
                <c:pt idx="6">
                  <c:v>USA (N = 41)</c:v>
                </c:pt>
              </c:strCache>
            </c:strRef>
          </c:cat>
          <c:val>
            <c:numRef>
              <c:f>Summary!$E$344:$E$350</c:f>
              <c:numCache>
                <c:formatCode>0%</c:formatCode>
                <c:ptCount val="7"/>
                <c:pt idx="0">
                  <c:v>0.6428571428571429</c:v>
                </c:pt>
                <c:pt idx="1">
                  <c:v>0.7</c:v>
                </c:pt>
                <c:pt idx="2">
                  <c:v>0.72727272727272729</c:v>
                </c:pt>
                <c:pt idx="3">
                  <c:v>0.69565217391304346</c:v>
                </c:pt>
                <c:pt idx="4">
                  <c:v>0.70370370370370372</c:v>
                </c:pt>
                <c:pt idx="5">
                  <c:v>0.67741935483870963</c:v>
                </c:pt>
                <c:pt idx="6">
                  <c:v>0.68292682926829273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48-4F0B-A7A9-8C9D577D51AE}"/>
            </c:ext>
          </c:extLst>
        </c:ser>
        <c:ser>
          <c:idx val="1"/>
          <c:order val="1"/>
          <c:tx>
            <c:strRef>
              <c:f>Summary!$F$343</c:f>
              <c:strCache>
                <c:ptCount val="1"/>
                <c:pt idx="0">
                  <c:v>Capped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Summary!$A$344:$A$350</c:f>
              <c:strCache>
                <c:ptCount val="7"/>
                <c:pt idx="0">
                  <c:v>Russia (N = 14)</c:v>
                </c:pt>
                <c:pt idx="1">
                  <c:v>India (N = 20)</c:v>
                </c:pt>
                <c:pt idx="2">
                  <c:v>Canada (N = 22)</c:v>
                </c:pt>
                <c:pt idx="3">
                  <c:v>Japan (N = 23)</c:v>
                </c:pt>
                <c:pt idx="4">
                  <c:v>China (N = 27)</c:v>
                </c:pt>
                <c:pt idx="5">
                  <c:v>Europe (N = 31)</c:v>
                </c:pt>
                <c:pt idx="6">
                  <c:v>USA (N = 41)</c:v>
                </c:pt>
              </c:strCache>
            </c:strRef>
          </c:cat>
          <c:val>
            <c:numRef>
              <c:f>Summary!$F$344:$F$350</c:f>
              <c:numCache>
                <c:formatCode>0%</c:formatCode>
                <c:ptCount val="7"/>
                <c:pt idx="0">
                  <c:v>0.35714285714285715</c:v>
                </c:pt>
                <c:pt idx="1">
                  <c:v>0.3</c:v>
                </c:pt>
                <c:pt idx="2">
                  <c:v>0.27272727272727271</c:v>
                </c:pt>
                <c:pt idx="3">
                  <c:v>0.30434782608695654</c:v>
                </c:pt>
                <c:pt idx="4">
                  <c:v>0.29629629629629628</c:v>
                </c:pt>
                <c:pt idx="5">
                  <c:v>0.32258064516129031</c:v>
                </c:pt>
                <c:pt idx="6">
                  <c:v>0.31707317073170732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8-4F0B-A7A9-8C9D577D51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73964208"/>
        <c:axId val="673967816"/>
      </c:barChart>
      <c:catAx>
        <c:axId val="673964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967816"/>
        <c:crosses val="autoZero"/>
        <c:auto val="1"/>
        <c:lblAlgn val="ctr"/>
        <c:lblOffset val="100"/>
        <c:noMultiLvlLbl val="0"/>
      </c:catAx>
      <c:valAx>
        <c:axId val="6739678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7396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/>
              <a:t>Does your company manage to an outside counsel fee increase metric?</a:t>
            </a:r>
          </a:p>
          <a:p>
            <a:pPr>
              <a:defRPr sz="1800"/>
            </a:pPr>
            <a:r>
              <a:rPr lang="en-GB" sz="1800" dirty="0"/>
              <a:t>N = 41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1F-4481-A64A-CCF580918D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1F-4481-A64A-CCF580918D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Summary!$A$329:$A$330</c:f>
              <c:strCache>
                <c:ptCount val="2"/>
                <c:pt idx="0">
                  <c:v>Yes </c:v>
                </c:pt>
                <c:pt idx="1">
                  <c:v>No </c:v>
                </c:pt>
              </c:strCache>
            </c:strRef>
          </c:cat>
          <c:val>
            <c:numRef>
              <c:f>Summary!$B$329:$B$330</c:f>
              <c:numCache>
                <c:formatCode>0%</c:formatCode>
                <c:ptCount val="2"/>
                <c:pt idx="0">
                  <c:v>0.17</c:v>
                </c:pt>
                <c:pt idx="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1F-4481-A64A-CCF580918D1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Who has primary responsibility for managing the program?</a:t>
            </a:r>
          </a:p>
          <a:p>
            <a:pPr>
              <a:defRPr sz="2000" b="1"/>
            </a:pPr>
            <a:r>
              <a:rPr lang="en-US" sz="2000" b="1" dirty="0"/>
              <a:t>(N = 51)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072388383181621E-2"/>
          <c:y val="0.21818181818181817"/>
          <c:w val="0.9618552232336367"/>
          <c:h val="0.60733208763297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1'!$A$179:$A$181</c:f>
              <c:strCache>
                <c:ptCount val="3"/>
                <c:pt idx="0">
                  <c:v>IP/ Legal </c:v>
                </c:pt>
                <c:pt idx="1">
                  <c:v>Engineering / R&amp;D </c:v>
                </c:pt>
                <c:pt idx="2">
                  <c:v>Other</c:v>
                </c:pt>
              </c:strCache>
            </c:strRef>
          </c:cat>
          <c:val>
            <c:numRef>
              <c:f>'Sheet 1'!$B$179:$B$181</c:f>
              <c:numCache>
                <c:formatCode>0%</c:formatCode>
                <c:ptCount val="3"/>
                <c:pt idx="0">
                  <c:v>0.66666666666666663</c:v>
                </c:pt>
                <c:pt idx="1">
                  <c:v>0.21568627450980393</c:v>
                </c:pt>
                <c:pt idx="2">
                  <c:v>0.11764705882352941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A-4CE4-A17F-56DE6FE8C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16748600"/>
        <c:axId val="616747640"/>
      </c:barChart>
      <c:catAx>
        <c:axId val="61674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747640"/>
        <c:crosses val="autoZero"/>
        <c:auto val="1"/>
        <c:lblAlgn val="ctr"/>
        <c:lblOffset val="100"/>
        <c:noMultiLvlLbl val="0"/>
      </c:catAx>
      <c:valAx>
        <c:axId val="61674764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6167486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Do you have an inventor awards and recognition program?</a:t>
            </a:r>
          </a:p>
          <a:p>
            <a:pPr>
              <a:defRPr sz="1800"/>
            </a:pPr>
            <a:r>
              <a:rPr lang="en-GB" sz="1800" dirty="0"/>
              <a:t>N = 45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0F-4876-B6EE-E69F88271D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0F-4876-B6EE-E69F88271D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Summary!$A$238:$A$239</c:f>
              <c:strCache>
                <c:ptCount val="2"/>
                <c:pt idx="0">
                  <c:v>Yes </c:v>
                </c:pt>
                <c:pt idx="1">
                  <c:v>No </c:v>
                </c:pt>
              </c:strCache>
            </c:strRef>
          </c:cat>
          <c:val>
            <c:numRef>
              <c:f>Summary!$B$238:$B$239</c:f>
              <c:numCache>
                <c:formatCode>0%</c:formatCode>
                <c:ptCount val="2"/>
                <c:pt idx="0">
                  <c:v>0.91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0F-4876-B6EE-E69F88271DF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Who has primary responsibility for managing the program?</a:t>
            </a:r>
          </a:p>
          <a:p>
            <a:pPr>
              <a:defRPr sz="1800" b="1"/>
            </a:pPr>
            <a:r>
              <a:rPr lang="en-US" sz="1800" b="0" i="0" baseline="0" dirty="0">
                <a:effectLst/>
              </a:rPr>
              <a:t>N = 40</a:t>
            </a:r>
            <a:endParaRPr lang="en-GB" b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35702212869942979"/>
          <c:w val="0.97649572649572647"/>
          <c:h val="0.561484259510664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Summary!$A$263:$A$264</c:f>
              <c:strCache>
                <c:ptCount val="2"/>
                <c:pt idx="0">
                  <c:v>IP/ Legal </c:v>
                </c:pt>
                <c:pt idx="1">
                  <c:v>Engineering / R&amp;D </c:v>
                </c:pt>
              </c:strCache>
            </c:strRef>
          </c:cat>
          <c:val>
            <c:numRef>
              <c:f>Summary!$B$263:$B$264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C947-4A6A-B19A-CB1F4F5BF1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550948688"/>
        <c:axId val="550944096"/>
        <c:extLst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Please check all forms of recognition used.</a:t>
            </a:r>
          </a:p>
          <a:p>
            <a:pPr>
              <a:defRPr sz="1800" b="1"/>
            </a:pPr>
            <a:r>
              <a:rPr lang="en-US" sz="1800" b="1" dirty="0"/>
              <a:t>(N = 52)</a:t>
            </a:r>
          </a:p>
          <a:p>
            <a:pPr>
              <a:defRPr sz="1800" b="1"/>
            </a:pPr>
            <a:r>
              <a:rPr lang="en-US" sz="1800" b="0" i="1" dirty="0"/>
              <a:t>Shown if answered yes to previous question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057493725693047"/>
          <c:y val="0.187830043730283"/>
          <c:w val="0.48260551372684263"/>
          <c:h val="0.7792851529713054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1'!$A$166:$A$170</c:f>
              <c:strCache>
                <c:ptCount val="5"/>
                <c:pt idx="0">
                  <c:v>Other recognition at company events or in company publications </c:v>
                </c:pt>
                <c:pt idx="1">
                  <c:v>Award Dinners / Luncheons </c:v>
                </c:pt>
                <c:pt idx="2">
                  <c:v>Inventor Recognition Wall or Board </c:v>
                </c:pt>
                <c:pt idx="3">
                  <c:v>Patent Plaques </c:v>
                </c:pt>
                <c:pt idx="4">
                  <c:v>Monetary </c:v>
                </c:pt>
              </c:strCache>
            </c:strRef>
          </c:cat>
          <c:val>
            <c:numRef>
              <c:f>'Sheet 1'!$B$166:$B$170</c:f>
              <c:numCache>
                <c:formatCode>0%</c:formatCode>
                <c:ptCount val="5"/>
                <c:pt idx="0">
                  <c:v>0.42307692307692307</c:v>
                </c:pt>
                <c:pt idx="1">
                  <c:v>0.51923076923076927</c:v>
                </c:pt>
                <c:pt idx="2">
                  <c:v>0.53846153846153844</c:v>
                </c:pt>
                <c:pt idx="3">
                  <c:v>0.82692307692307687</c:v>
                </c:pt>
                <c:pt idx="4">
                  <c:v>0.86538461538461542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6-4F4A-9D63-7A9057195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16781880"/>
        <c:axId val="616789240"/>
      </c:barChart>
      <c:catAx>
        <c:axId val="616781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789240"/>
        <c:crosses val="autoZero"/>
        <c:auto val="1"/>
        <c:lblAlgn val="ctr"/>
        <c:lblOffset val="100"/>
        <c:noMultiLvlLbl val="0"/>
      </c:catAx>
      <c:valAx>
        <c:axId val="6167892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16781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spc="0" baseline="0">
                <a:solidFill>
                  <a:srgbClr val="3A383A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Please check all forms of recognition used.</a:t>
            </a:r>
            <a:endParaRPr lang="en-GB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rgbClr val="3A383A"/>
                </a:solidFill>
              </a:defRPr>
            </a:pPr>
            <a:r>
              <a:rPr lang="en-US" sz="1800" b="0" i="1" baseline="0" dirty="0">
                <a:effectLst/>
              </a:rPr>
              <a:t>Shown if answered yes to previous question</a:t>
            </a:r>
            <a:endParaRPr lang="en-GB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rgbClr val="3A383A"/>
                </a:solidFill>
              </a:defRPr>
            </a:pPr>
            <a:r>
              <a:rPr lang="en-US" sz="1800" b="0" i="0" baseline="0" dirty="0">
                <a:effectLst/>
              </a:rPr>
              <a:t>N = 41</a:t>
            </a:r>
            <a:endParaRPr lang="en-GB" b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spc="0" baseline="0">
              <a:solidFill>
                <a:srgbClr val="3A383A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Summary!$A$250:$A$254</c:f>
              <c:strCache>
                <c:ptCount val="5"/>
                <c:pt idx="0">
                  <c:v>Other recognition at company events or in company publications </c:v>
                </c:pt>
                <c:pt idx="1">
                  <c:v>Inventor Recognition Wall or Board </c:v>
                </c:pt>
                <c:pt idx="2">
                  <c:v>Award Dinners / Luncheons </c:v>
                </c:pt>
                <c:pt idx="3">
                  <c:v>Patent Plaques </c:v>
                </c:pt>
                <c:pt idx="4">
                  <c:v>Monetary </c:v>
                </c:pt>
              </c:strCache>
            </c:strRef>
          </c:cat>
          <c:val>
            <c:numRef>
              <c:f>Summary!$B$250:$B$254</c:f>
              <c:numCache>
                <c:formatCode>0%</c:formatCode>
                <c:ptCount val="5"/>
                <c:pt idx="0">
                  <c:v>0.39</c:v>
                </c:pt>
                <c:pt idx="1">
                  <c:v>0.49</c:v>
                </c:pt>
                <c:pt idx="2">
                  <c:v>0.68</c:v>
                </c:pt>
                <c:pt idx="3">
                  <c:v>0.78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E-4F0D-96FD-11FC519C56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49910928"/>
        <c:axId val="549912568"/>
      </c:barChart>
      <c:catAx>
        <c:axId val="54991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912568"/>
        <c:crosses val="autoZero"/>
        <c:auto val="1"/>
        <c:lblAlgn val="ctr"/>
        <c:lblOffset val="100"/>
        <c:noMultiLvlLbl val="0"/>
      </c:catAx>
      <c:valAx>
        <c:axId val="5499125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4991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spc="0" baseline="0">
                <a:solidFill>
                  <a:srgbClr val="3A383A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Who approves your ACPC membership?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rgbClr val="3A383A"/>
                </a:solidFill>
              </a:defRPr>
            </a:pPr>
            <a:r>
              <a:rPr lang="en-US" sz="1800" b="0" i="0" baseline="0" dirty="0">
                <a:effectLst/>
              </a:rPr>
              <a:t>N = 46</a:t>
            </a:r>
            <a:endParaRPr lang="en-GB" b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spc="0" baseline="0">
              <a:solidFill>
                <a:srgbClr val="3A383A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Summary!$A$40:$A$43</c:f>
              <c:strCache>
                <c:ptCount val="4"/>
                <c:pt idx="0">
                  <c:v>Business—Chief Technology Officer </c:v>
                </c:pt>
                <c:pt idx="1">
                  <c:v>Other, please specify: </c:v>
                </c:pt>
                <c:pt idx="2">
                  <c:v>Legal—Other than CLO/General Counsel </c:v>
                </c:pt>
                <c:pt idx="3">
                  <c:v>Legal—CLO/ General Counsel </c:v>
                </c:pt>
              </c:strCache>
            </c:strRef>
          </c:cat>
          <c:val>
            <c:numRef>
              <c:f>Summary!$B$40:$B$43</c:f>
              <c:numCache>
                <c:formatCode>0%</c:formatCode>
                <c:ptCount val="4"/>
                <c:pt idx="0">
                  <c:v>0.02</c:v>
                </c:pt>
                <c:pt idx="1">
                  <c:v>0.04</c:v>
                </c:pt>
                <c:pt idx="2">
                  <c:v>0.2</c:v>
                </c:pt>
                <c:pt idx="3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CC-48A1-8A90-AC550193A9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49910928"/>
        <c:axId val="549912568"/>
      </c:barChart>
      <c:catAx>
        <c:axId val="54991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912568"/>
        <c:crosses val="autoZero"/>
        <c:auto val="1"/>
        <c:lblAlgn val="ctr"/>
        <c:lblOffset val="100"/>
        <c:noMultiLvlLbl val="0"/>
      </c:catAx>
      <c:valAx>
        <c:axId val="5499125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4991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Patent-Related Staffing by Industry</a:t>
            </a:r>
            <a:endParaRPr lang="en-GB" sz="1800" b="1" dirty="0"/>
          </a:p>
          <a:p>
            <a:pPr>
              <a:defRPr sz="1800"/>
            </a:pPr>
            <a:r>
              <a:rPr lang="en-US" sz="1800" i="1" dirty="0"/>
              <a:t>Average % of total patent staff</a:t>
            </a:r>
            <a:endParaRPr lang="en-GB" sz="180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'1e'!$Q$13</c:f>
              <c:strCache>
                <c:ptCount val="1"/>
                <c:pt idx="0">
                  <c:v>Computer/Software
N = 10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'1e'!$R$12:$W$12</c:f>
              <c:strCache>
                <c:ptCount val="6"/>
                <c:pt idx="0">
                  <c:v>Registered patent
 practitioners</c:v>
                </c:pt>
                <c:pt idx="1">
                  <c:v>Patent 
paralegals</c:v>
                </c:pt>
                <c:pt idx="2">
                  <c:v>Patent administrative
 support staff</c:v>
                </c:pt>
                <c:pt idx="3">
                  <c:v>Engineers, scientists,
 or technical 
support personnel</c:v>
                </c:pt>
                <c:pt idx="4">
                  <c:v>Patent docketing
 staff</c:v>
                </c:pt>
                <c:pt idx="5">
                  <c:v>Other employees</c:v>
                </c:pt>
              </c:strCache>
            </c:strRef>
          </c:cat>
          <c:val>
            <c:numRef>
              <c:f>'1e'!$R$13:$W$13</c:f>
              <c:numCache>
                <c:formatCode>0%</c:formatCode>
                <c:ptCount val="6"/>
                <c:pt idx="0">
                  <c:v>0.59122438375474073</c:v>
                </c:pt>
                <c:pt idx="1">
                  <c:v>0.20915868217820965</c:v>
                </c:pt>
                <c:pt idx="2">
                  <c:v>6.2533973252804145E-2</c:v>
                </c:pt>
                <c:pt idx="3">
                  <c:v>0.1076833769945225</c:v>
                </c:pt>
                <c:pt idx="4">
                  <c:v>1.4775668679896461E-2</c:v>
                </c:pt>
                <c:pt idx="5">
                  <c:v>1.4623915139826421E-2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40-419A-B373-4FF823D42032}"/>
            </c:ext>
          </c:extLst>
        </c:ser>
        <c:ser>
          <c:idx val="1"/>
          <c:order val="1"/>
          <c:tx>
            <c:strRef>
              <c:f>'1e'!$Q$14</c:f>
              <c:strCache>
                <c:ptCount val="1"/>
                <c:pt idx="0">
                  <c:v>Industrial/Energy
N = 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'1e'!$R$12:$W$12</c:f>
              <c:strCache>
                <c:ptCount val="6"/>
                <c:pt idx="0">
                  <c:v>Registered patent
 practitioners</c:v>
                </c:pt>
                <c:pt idx="1">
                  <c:v>Patent 
paralegals</c:v>
                </c:pt>
                <c:pt idx="2">
                  <c:v>Patent administrative
 support staff</c:v>
                </c:pt>
                <c:pt idx="3">
                  <c:v>Engineers, scientists,
 or technical 
support personnel</c:v>
                </c:pt>
                <c:pt idx="4">
                  <c:v>Patent docketing
 staff</c:v>
                </c:pt>
                <c:pt idx="5">
                  <c:v>Other employees</c:v>
                </c:pt>
              </c:strCache>
            </c:strRef>
          </c:cat>
          <c:val>
            <c:numRef>
              <c:f>'1e'!$R$14:$W$14</c:f>
              <c:numCache>
                <c:formatCode>0%</c:formatCode>
                <c:ptCount val="6"/>
                <c:pt idx="0">
                  <c:v>0.56434458635010276</c:v>
                </c:pt>
                <c:pt idx="1">
                  <c:v>0.17966203810850101</c:v>
                </c:pt>
                <c:pt idx="2">
                  <c:v>8.8461477722454968E-2</c:v>
                </c:pt>
                <c:pt idx="3">
                  <c:v>9.4060132575757571E-2</c:v>
                </c:pt>
                <c:pt idx="4">
                  <c:v>3.7605287970456508E-2</c:v>
                </c:pt>
                <c:pt idx="5">
                  <c:v>3.5866477272727272E-2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40-419A-B373-4FF823D42032}"/>
            </c:ext>
          </c:extLst>
        </c:ser>
        <c:ser>
          <c:idx val="2"/>
          <c:order val="2"/>
          <c:tx>
            <c:strRef>
              <c:f>'1e'!$Q$15</c:f>
              <c:strCache>
                <c:ptCount val="1"/>
                <c:pt idx="0">
                  <c:v>Pharma/Bio/Chem
N = 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'1e'!$R$12:$W$12</c:f>
              <c:strCache>
                <c:ptCount val="6"/>
                <c:pt idx="0">
                  <c:v>Registered patent
 practitioners</c:v>
                </c:pt>
                <c:pt idx="1">
                  <c:v>Patent 
paralegals</c:v>
                </c:pt>
                <c:pt idx="2">
                  <c:v>Patent administrative
 support staff</c:v>
                </c:pt>
                <c:pt idx="3">
                  <c:v>Engineers, scientists,
 or technical 
support personnel</c:v>
                </c:pt>
                <c:pt idx="4">
                  <c:v>Patent docketing
 staff</c:v>
                </c:pt>
                <c:pt idx="5">
                  <c:v>Other employees</c:v>
                </c:pt>
              </c:strCache>
            </c:strRef>
          </c:cat>
          <c:val>
            <c:numRef>
              <c:f>'1e'!$R$15:$W$15</c:f>
              <c:numCache>
                <c:formatCode>0%</c:formatCode>
                <c:ptCount val="6"/>
                <c:pt idx="0">
                  <c:v>0.45259766001542318</c:v>
                </c:pt>
                <c:pt idx="1">
                  <c:v>0.19570524869866976</c:v>
                </c:pt>
                <c:pt idx="2">
                  <c:v>0.17110890206284943</c:v>
                </c:pt>
                <c:pt idx="3">
                  <c:v>0.15701362781954886</c:v>
                </c:pt>
                <c:pt idx="4">
                  <c:v>7.4404761904761901E-3</c:v>
                </c:pt>
                <c:pt idx="5">
                  <c:v>1.6134085213032581E-2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40-419A-B373-4FF823D42032}"/>
            </c:ext>
          </c:extLst>
        </c:ser>
        <c:ser>
          <c:idx val="3"/>
          <c:order val="3"/>
          <c:tx>
            <c:strRef>
              <c:f>'1e'!$Q$16</c:f>
              <c:strCache>
                <c:ptCount val="1"/>
                <c:pt idx="0">
                  <c:v>Other
N = 11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'1e'!$R$12:$W$12</c:f>
              <c:strCache>
                <c:ptCount val="6"/>
                <c:pt idx="0">
                  <c:v>Registered patent
 practitioners</c:v>
                </c:pt>
                <c:pt idx="1">
                  <c:v>Patent 
paralegals</c:v>
                </c:pt>
                <c:pt idx="2">
                  <c:v>Patent administrative
 support staff</c:v>
                </c:pt>
                <c:pt idx="3">
                  <c:v>Engineers, scientists,
 or technical 
support personnel</c:v>
                </c:pt>
                <c:pt idx="4">
                  <c:v>Patent docketing
 staff</c:v>
                </c:pt>
                <c:pt idx="5">
                  <c:v>Other employees</c:v>
                </c:pt>
              </c:strCache>
            </c:strRef>
          </c:cat>
          <c:val>
            <c:numRef>
              <c:f>'1e'!$R$16:$W$16</c:f>
              <c:numCache>
                <c:formatCode>0%</c:formatCode>
                <c:ptCount val="6"/>
                <c:pt idx="0">
                  <c:v>0.55132780561132133</c:v>
                </c:pt>
                <c:pt idx="1">
                  <c:v>0.17774117222646632</c:v>
                </c:pt>
                <c:pt idx="2">
                  <c:v>8.7361251759336567E-2</c:v>
                </c:pt>
                <c:pt idx="3">
                  <c:v>9.9070093153540484E-2</c:v>
                </c:pt>
                <c:pt idx="4">
                  <c:v>4.0696193910968188E-2</c:v>
                </c:pt>
                <c:pt idx="5">
                  <c:v>4.3803483338367061E-2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40-419A-B373-4FF823D420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0948688"/>
        <c:axId val="550944096"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spc="0" baseline="0">
                <a:solidFill>
                  <a:srgbClr val="3A383A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Which other organization(s) are you a member of?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rgbClr val="3A383A"/>
                </a:solidFill>
              </a:defRPr>
            </a:pPr>
            <a:r>
              <a:rPr lang="en-US" sz="1800" b="0" i="0" baseline="0" dirty="0">
                <a:effectLst/>
              </a:rPr>
              <a:t>N = 40</a:t>
            </a:r>
            <a:endParaRPr lang="en-GB" b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spc="0" baseline="0">
              <a:solidFill>
                <a:srgbClr val="3A383A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Summary!$A$53:$A$56</c:f>
              <c:strCache>
                <c:ptCount val="4"/>
                <c:pt idx="0">
                  <c:v>Other(s)</c:v>
                </c:pt>
                <c:pt idx="1">
                  <c:v>AIPLA </c:v>
                </c:pt>
                <c:pt idx="2">
                  <c:v>IPO </c:v>
                </c:pt>
                <c:pt idx="3">
                  <c:v>ACC </c:v>
                </c:pt>
              </c:strCache>
            </c:strRef>
          </c:cat>
          <c:val>
            <c:numRef>
              <c:f>Summary!$B$53:$B$56</c:f>
              <c:numCache>
                <c:formatCode>0%</c:formatCode>
                <c:ptCount val="4"/>
                <c:pt idx="0">
                  <c:v>0.4</c:v>
                </c:pt>
                <c:pt idx="1">
                  <c:v>0.43</c:v>
                </c:pt>
                <c:pt idx="2">
                  <c:v>0.55000000000000004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1-461E-B8B1-6391567C02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49910928"/>
        <c:axId val="549912568"/>
      </c:barChart>
      <c:catAx>
        <c:axId val="54991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912568"/>
        <c:crosses val="autoZero"/>
        <c:auto val="1"/>
        <c:lblAlgn val="ctr"/>
        <c:lblOffset val="100"/>
        <c:noMultiLvlLbl val="0"/>
      </c:catAx>
      <c:valAx>
        <c:axId val="5499125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4991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</a:rPr>
              <a:t>Would you prefer that the next survey be:</a:t>
            </a:r>
          </a:p>
          <a:p>
            <a:pPr>
              <a:defRPr sz="1800" b="1"/>
            </a:pPr>
            <a:r>
              <a:rPr lang="en-US" sz="1800" b="0" i="0" baseline="0" dirty="0">
                <a:effectLst/>
              </a:rPr>
              <a:t>N = 39</a:t>
            </a:r>
            <a:endParaRPr lang="en-GB" b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35702212869942979"/>
          <c:w val="0.97649572649572647"/>
          <c:h val="0.561484259510664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Summary!$A$622:$A$624</c:f>
              <c:strCache>
                <c:ptCount val="3"/>
                <c:pt idx="0">
                  <c:v>More extensive </c:v>
                </c:pt>
                <c:pt idx="1">
                  <c:v>The same </c:v>
                </c:pt>
                <c:pt idx="2">
                  <c:v>Less extensive </c:v>
                </c:pt>
              </c:strCache>
            </c:strRef>
          </c:cat>
          <c:val>
            <c:numRef>
              <c:f>Summary!$B$622:$B$624</c:f>
              <c:numCache>
                <c:formatCode>0%</c:formatCode>
                <c:ptCount val="3"/>
                <c:pt idx="0">
                  <c:v>0.1</c:v>
                </c:pt>
                <c:pt idx="1">
                  <c:v>0.67</c:v>
                </c:pt>
                <c:pt idx="2">
                  <c:v>0.23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F7B-4AE5-9CD4-A6FEF29387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550948688"/>
        <c:axId val="550944096"/>
        <c:extLst/>
      </c:barChart>
      <c:catAx>
        <c:axId val="55094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944096"/>
        <c:crosses val="autoZero"/>
        <c:auto val="1"/>
        <c:lblAlgn val="ctr"/>
        <c:lblOffset val="100"/>
        <c:noMultiLvlLbl val="0"/>
      </c:catAx>
      <c:valAx>
        <c:axId val="55094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094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89EF8-244F-974A-90C9-E93BB4C5D177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F9FE3-B5ED-BF4A-B352-0E63453A5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5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 list your company's total (please provide an accurate estimate to the best of your abilities and if you cannot answer this question move ahead to question 6): 2019 Sales and revenue in $US Dollars: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 indicate the number of employees and in-house contractors in each of the following categories: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*Responses can be fractional to represent part-time employees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Registered patent practitioners (patent attorneys, agents or equivalents) in the IP team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Patent paralegals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Patent administrative support staff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Engineers, scientists or technical support personnel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Patent docketing staff (dedicated)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Other employees (not included above) in patent-related roles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9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 indicate the number of employees and in-house contractors in each of the following categories: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Registered patent practitioners (patent attorneys, agents or equivalents) in the IP team::  </a:t>
            </a:r>
            <a:endParaRPr lang="en-US" sz="1200" dirty="0"/>
          </a:p>
          <a:p>
            <a:pPr marL="0" marR="0" indent="0">
              <a:lnSpc>
                <a:spcPct val="100000"/>
              </a:lnSpc>
              <a:buNone/>
            </a:pP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 list your company's total (please provide an accurate estimate to the best of your abilities and if you cannot answer this question move ahead to question 6):</a:t>
            </a:r>
          </a:p>
          <a:p>
            <a:pPr marL="0" marR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2019 Research and development spend in $US Dollars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37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 indicate the number of employees and in-house contractors in each of the following categories: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Trademark attorneys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Trademark paralegals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Trademark administrative support staff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Brand protection investigators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Trademark docketing staff (dedicated)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Other employees (not included above) in trademark-related roles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81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 indicate the number of employees and in-house contractors in each of the following categories: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Trademark attorneys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Trademark paralegals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Trademark administrative support staff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Brand protection investigators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Trademark docketing staff (dedicated)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Other employees (not included above) in trademark-related roles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15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indicate the number of employees staffed in the following areas:</a:t>
            </a:r>
          </a:p>
          <a:p>
            <a:r>
              <a:rPr lang="en-US" dirty="0"/>
              <a:t>Full-time equivalent (whole or fractional) employees in the law department (any role, any location)</a:t>
            </a:r>
          </a:p>
          <a:p>
            <a:r>
              <a:rPr lang="en-US" dirty="0"/>
              <a:t>Full-time equivalent (whole or fractional) employees in the IP team (any role, any location)</a:t>
            </a:r>
          </a:p>
          <a:p>
            <a:r>
              <a:rPr lang="en-US" dirty="0"/>
              <a:t>Attorneys in the IP team in roles other than patents or trademarks (not listed in question above)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49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Which of the following substantive legal areas does the IP team have responsibility for within your company? If your patent team is part of a general IP function, answer for the whole function not for only the patent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40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Which of the following substantive legal areas does the IP team have responsibility for within your company? If your patent team is part of a general IP function, answer for the whole function not for only the patent team.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74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provide accurate estimates to the best of your abilities. Please provide answers for each of total/all functions, labor and external spend if possible. At minimum please provide answers for total/all functions.</a:t>
            </a:r>
          </a:p>
          <a:p>
            <a:r>
              <a:rPr lang="en-US" dirty="0"/>
              <a:t>Total Legal Department Spend (excluding litigation) in US Dollars.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8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provide accurate estimates to the best of your abilities. Please provide answers for each of total/all functions, labor and external spend if possible. At minimum please provide answers for total/all functions.</a:t>
            </a:r>
          </a:p>
          <a:p>
            <a:r>
              <a:rPr lang="en-US" dirty="0"/>
              <a:t>Total Legal Department Spend (excluding litigation) in US Dollars.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 list your company's total (please provide an accurate estimate to the best of your abilities and if you cannot answer this question move ahead to question 6): 2019 Sales and revenue in $US Dollars: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87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provide accurate estimates to the best of your abilities. Please provide answers for each of total/all functions, labor and external spend if possible. At minimum please provide answers for total/all functions.</a:t>
            </a:r>
          </a:p>
          <a:p>
            <a:r>
              <a:rPr lang="en-US" dirty="0"/>
              <a:t>Total Legal Department Spend (excluding litigation) in US Dollars. </a:t>
            </a:r>
          </a:p>
          <a:p>
            <a:endParaRPr lang="en-US" dirty="0"/>
          </a:p>
          <a:p>
            <a:r>
              <a:rPr lang="en-US" dirty="0"/>
              <a:t>Please provide accurate estimates to the best of your abilities. Please provide answers for each of total/all functions, labor and external spend if possible. At minimum please provide answers for total/all functions.</a:t>
            </a:r>
          </a:p>
          <a:p>
            <a:r>
              <a:rPr lang="en-US" dirty="0"/>
              <a:t>Labor:Total IP team spend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65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 list your company's total (please provide an accurate estimate to the best of your abilities and if you cannot answer this question move ahead to question 6): 2019 Research and development spend in $US Dollars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26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provide accurate estimates to the best of your abilities. Please provide answers for each of total/all functions, labor and external spend if possible. At minimum please provide answers for total/all functions.</a:t>
            </a:r>
          </a:p>
          <a:p>
            <a:r>
              <a:rPr lang="en-US" dirty="0"/>
              <a:t>Total/All Functions:Total IP team spend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51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provide accurate estimates to the best of your abilities. Please provide answers for each of total/all functions, labor and external spend if possible. At minimum please provide answers for total/all functions.</a:t>
            </a:r>
          </a:p>
          <a:p>
            <a:r>
              <a:rPr lang="en-US" dirty="0"/>
              <a:t>Total/All Functions:Total IP team spend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 list your company's total (please provide an accurate estimate to the best of your abilities and if you cannot answer this question move ahead to question 6): 2019 Sales and revenue in $US Dollars: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54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provide accurate estimates to the best of your abilities. Please provide answers for each of total/all functions, labor and external spend if possible. At minimum please provide answers for total/all functions.</a:t>
            </a:r>
          </a:p>
          <a:p>
            <a:r>
              <a:rPr lang="en-US" dirty="0"/>
              <a:t>Total/All Functions:Total IP team spend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 list your company's total (please provide an accurate estimate to the best of your abilities and if you cannot answer this question move ahead to question 6): 2019 Research and development spend in $US Dollars </a:t>
            </a: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07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provide accurate estimates to the best of your abilities. Please provide answers for each of total/all functions, labor and external spend if possible. At minimum please provide answers for total/all functions.</a:t>
            </a:r>
          </a:p>
          <a:p>
            <a:r>
              <a:rPr lang="en-US" dirty="0"/>
              <a:t>Total/All Functions:Total IP team spend</a:t>
            </a:r>
          </a:p>
          <a:p>
            <a:endParaRPr lang="en-US" dirty="0"/>
          </a:p>
          <a:p>
            <a:r>
              <a:rPr lang="en-US" dirty="0"/>
              <a:t>Please provide accurate estimates to the best of your abilities. Please provide answers for each of total/all functions, labor and external spend if possible. At minimum please provide answers for total/all functions.</a:t>
            </a:r>
          </a:p>
          <a:p>
            <a:r>
              <a:rPr lang="en-US" dirty="0"/>
              <a:t>Labor:Total IP team spend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1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indicate the difference in external spend and external budget for the following:  </a:t>
            </a:r>
          </a:p>
          <a:p>
            <a:r>
              <a:rPr lang="en-GB" dirty="0"/>
              <a:t>2019 external IP spend vs. 2019 external IP budget: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09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patent-related team spend by category (excluding litigation) in US Dollars.</a:t>
            </a:r>
          </a:p>
          <a:p>
            <a:r>
              <a:rPr lang="en-US" dirty="0"/>
              <a:t>Internal spend (e.g. labor and overhead)</a:t>
            </a:r>
          </a:p>
          <a:p>
            <a:r>
              <a:rPr lang="en-GB" dirty="0"/>
              <a:t>External spend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44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patent-related team spend by category (excluding litigation) in US Dollars.</a:t>
            </a:r>
          </a:p>
          <a:p>
            <a:r>
              <a:rPr lang="en-US" dirty="0"/>
              <a:t>Internal spend (e.g. labor and overhead)</a:t>
            </a:r>
          </a:p>
          <a:p>
            <a:r>
              <a:rPr lang="en-GB" dirty="0"/>
              <a:t>External spend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38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patent-related team spend by category (excluding litigation) in US Dollars.</a:t>
            </a:r>
          </a:p>
          <a:p>
            <a:r>
              <a:rPr lang="en-US" dirty="0"/>
              <a:t>Internal spend (e.g. labor and overhead)</a:t>
            </a:r>
          </a:p>
          <a:p>
            <a:r>
              <a:rPr lang="en-GB" dirty="0"/>
              <a:t>External spend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 list your company's total (please provide an accurate estimate to the best of your abilities and if you cannot answer this question move ahead to question 6): 2019 Research and development spend in $US Dollars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63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external patent portfolio spend in US Dollars.</a:t>
            </a:r>
          </a:p>
          <a:p>
            <a:r>
              <a:rPr lang="en-US" dirty="0"/>
              <a:t>Preparation</a:t>
            </a:r>
          </a:p>
          <a:p>
            <a:r>
              <a:rPr lang="en-US" dirty="0"/>
              <a:t>Prosecution</a:t>
            </a:r>
          </a:p>
          <a:p>
            <a:r>
              <a:rPr lang="en-US" dirty="0"/>
              <a:t>Maintenance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49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external patent portfolio spend in US Dollars.</a:t>
            </a:r>
          </a:p>
          <a:p>
            <a:r>
              <a:rPr lang="en-US" dirty="0"/>
              <a:t>Preparation</a:t>
            </a:r>
          </a:p>
          <a:p>
            <a:r>
              <a:rPr lang="en-US" dirty="0"/>
              <a:t>Prosecution</a:t>
            </a:r>
          </a:p>
          <a:p>
            <a:r>
              <a:rPr lang="en-US" dirty="0"/>
              <a:t>Maintenance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6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 indicate the number of employees staffed in the following areas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Full-time equivalent (whole or fractional) employees in the IP team (any role, any location)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411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indicate the difference in external spend and external budget for the following:  </a:t>
            </a:r>
          </a:p>
          <a:p>
            <a:r>
              <a:rPr lang="en-US" dirty="0"/>
              <a:t>2019 external patent-related spend vs 2019 external patent-related budget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457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629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Spend (excluding litigation) in US Dollars:</a:t>
            </a:r>
          </a:p>
          <a:p>
            <a:r>
              <a:rPr lang="en-US" dirty="0"/>
              <a:t>Total patent risk management spend (i.e. clearance, freedom-to-operate, opinions of counsel)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746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Spend (excluding litigation) in US Dollars:</a:t>
            </a:r>
          </a:p>
          <a:p>
            <a:r>
              <a:rPr lang="en-US" dirty="0"/>
              <a:t>Total patent risk management spend (i.e. clearance, freedom-to-operate, opinions of counsel)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138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Spend (excluding litigation) in US Dollars:</a:t>
            </a:r>
          </a:p>
          <a:p>
            <a:r>
              <a:rPr lang="en-US" dirty="0"/>
              <a:t>Total patent risk management spend (i.e. clearance, freedom-to-operate, opinions of counsel)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057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Spend (excluding litigation) in US Dollars:</a:t>
            </a:r>
          </a:p>
          <a:p>
            <a:r>
              <a:rPr lang="en-US" dirty="0"/>
              <a:t>Total patent litigation spend (i.e. district court or other non patent office forums)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061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patent litigation spend (i.e. district court or other non patent office forums)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IP team spend (all functions, labor and external spend)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813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Q5: Please list your company's total sales and revenue in US Dollars  ($0.00 format)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Q6: Please list your company's total research and development spend in US Dollars  ($0.00 format)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560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Q18: Total Spend (excluding litigation) in US Dollars:</a:t>
            </a:r>
          </a:p>
          <a:p>
            <a:r>
              <a:rPr lang="en-US" dirty="0"/>
              <a:t>Total patent post-grant proceeding spend (i.e. USPTO or other patent office forums)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51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Q18: Total Spend (excluding litigation) in US Dollars:</a:t>
            </a:r>
          </a:p>
          <a:p>
            <a:r>
              <a:rPr lang="en-US" dirty="0"/>
              <a:t>Total outside counsel spend (excluding any official fees paid through counsel)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18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 indicate the number of employees staffed in the following areas:</a:t>
            </a:r>
          </a:p>
          <a:p>
            <a:pPr marL="0" marR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Full-time equivalent (whole or fractional) employees in the law department (any role, any location)</a:t>
            </a:r>
          </a:p>
          <a:p>
            <a:pPr marL="0" marR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Full-time equivalent (whole or fractional) employees in the IP team (any role, any location)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901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Q18: Total Spend (excluding litigation) in US Dollars:</a:t>
            </a:r>
          </a:p>
          <a:p>
            <a:r>
              <a:rPr lang="en-US" dirty="0"/>
              <a:t>Total outside counsel patent portfolio (preparation, prosecution) spend (excluding any official fees paid through counsel)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544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Q18: Total Spend (excluding litigation) in US Dollars:</a:t>
            </a:r>
          </a:p>
          <a:p>
            <a:r>
              <a:rPr lang="en-US" dirty="0"/>
              <a:t>Total outside counsel patent portfolio spend (preparation, prosecution) (USA)(excluding any official fees paid through counsel)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849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Q18: Total Spend (excluding litigation) in US Dollars:</a:t>
            </a:r>
          </a:p>
          <a:p>
            <a:r>
              <a:rPr lang="en-US" dirty="0"/>
              <a:t>Total outside counsel patent portfolio spend (preparation, prosecution) (other than USA)(excluding any official fees paid through counsel)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236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Q18: Total Spend (excluding litigation) in US Dollars:</a:t>
            </a:r>
          </a:p>
          <a:p>
            <a:r>
              <a:rPr lang="en-US" dirty="0"/>
              <a:t>Total outside counsel trademark spend (all activities)(excluding any official fees paid through counsel)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787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778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graph calculated the percentage of ‘Yes’ (indicated a budget allocation in this area above 0%) and ‘No’ (indicated 0% of budget is allocated in this area) answers from respondents. For example: under Central Corporate Headquarters, 79% of respondents who answered for this answer option said their patent budget is paid for (1% or greater), while 21% of respondents said 0% of their patent budget is paid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351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data includes only respondents who indicated an allocation of 1% or more to each department. So the average paid budget allocation for legal departments is 81% versus engineering/R&amp;D at just 34% of their budget.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598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number of invention disclosures received in 2019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128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 Portfolio data: Total number of invention disclosures received in 2019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sales and revenue in US Dollars 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734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 Portfolio data:</a:t>
            </a:r>
          </a:p>
          <a:p>
            <a:r>
              <a:rPr lang="en-US" dirty="0"/>
              <a:t>Total number of invention disclosures received in 2019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lease list your company's total research and development spend in US Dollars 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78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 list your company's total (please provide an accurate estimate to the best of your abilities and if you cannot answer this question move ahead to question 6):</a:t>
            </a:r>
          </a:p>
          <a:p>
            <a:pPr marL="0" marR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2019 Sales and revenue in $US Dollars</a:t>
            </a:r>
          </a:p>
          <a:p>
            <a:pPr marL="0" marR="0" indent="0">
              <a:lnSpc>
                <a:spcPct val="100000"/>
              </a:lnSpc>
              <a:buNone/>
            </a:pPr>
            <a:endParaRPr lang="en-US" sz="1200" b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 indicate the number of employees staffed in the following areas:</a:t>
            </a:r>
          </a:p>
          <a:p>
            <a:pPr marL="0" marR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Full-time equivalent (whole or fractional) employees in the IP team (any role, any location)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878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 Portfolio data: Total number of invention disclosures received in 2019</a:t>
            </a:r>
          </a:p>
          <a:p>
            <a:r>
              <a:rPr lang="en-US" dirty="0"/>
              <a:t>Please list the number of employees that are considered part of your core inventor population (i.e. engineers, scientists, technologists, or others in roles with reasonable opportunity to make a patentable invention)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125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IP Portfolio data: Total number of invention disclosures received in 2019</a:t>
            </a:r>
          </a:p>
          <a:p>
            <a:r>
              <a:rPr lang="en-US" dirty="0"/>
              <a:t>Patent Related Staffing: Number of: Registered patent practitioners (patent attorneys, agents, or equivalents) in the IP team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925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 Portfolio data: Total number of new/priority patent applications filed in 2018 (any country)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973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new/priority patent applications filed in 2018 (any country)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sales and revenue in US Dollars 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812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new/priority patent applications filed in 2018 (any country)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research and development spend in US Dollars 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706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new/priority patent applications filed in 2018 (any country)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the number of employees that are considered part of your core inventor population (i.e. engineers, scientists, technologists, or others in roles with reasonable opportunity to make a patentable invention)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458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443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200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 Portfolio data: Total number of patents granted to the company in 2018 (any country)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6069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patents granted to the company in 2018 (any country)P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lease list your company's total sales and revenue in US Dollars 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80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 list your company's total (please provide an accurate estimate to the best of your abilities and if you cannot answer this question move ahead to question 6):</a:t>
            </a:r>
          </a:p>
          <a:p>
            <a:pPr marL="0" marR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2019 Research and development spend in $US Dollars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buNone/>
            </a:pPr>
            <a:endParaRPr lang="en-US" sz="1200" b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 indicate the number of employees staffed in the following areas:</a:t>
            </a:r>
          </a:p>
          <a:p>
            <a:pPr marL="0" marR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Full-time equivalent (whole or fractional) employees in the IP team (any role, any location)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411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patents granted to the company in 2018 (any country)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research and development spend in US Dollars 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153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patents granted to the company in 2018 (any country)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the number of employees that are considered part of your core inventor population (i.e. engineers, scientists, technologists, or others in roles with reasonable opportunity to make a patentable invention)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1308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patents granted to the company in 2018 (any country)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Patent Related Staffing: Number of: Registered patent practitioners (patent attorneys, agents, or equivalents) in the IP team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87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 Portfolio data: Total number of patents granted to the company in 2018 USA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9568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patents granted to the company in 2018 USA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sales and revenue in US Dollars 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637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patents granted to the company in 2018 USA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research and development spend in US Dollars 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75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patents granted to the company in 2018 USA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the number of employees that are considered part of your core inventor population (i.e. engineers, scientists, technologists, or others in roles with reasonable opportunity to make a patentable invention)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4845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patents granted to the company in 2018 USA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Patent Related Staffing: Number of: Registered patent practitioners (patent attorneys, agents, or equivalents) in the IP team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8953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active granted patents (including design patents/registrations) (all countries)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3356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active granted patents (including design patents/registrations) (all countries)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sales and revenue in US Dollars  ($0.00 format)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2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Please provide the number of employees that are engineers, scientists, technologists or others in roles with reasonable opportunity to make a patentable invention.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0135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active granted patents (including design patents/registrations) (all countries)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research and development spend in US Dollars 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8785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active granted patents (including design patents/registrations) (all countries)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the number of employees that are considered part of your core inventor population (i.e. engineers, scientists, technologists, or others in roles with reasonable opportunity to make a patentable invention)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4574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active granted patents (including design patents/registrations) (all countries)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Patent Related Staffing: Number of: Registered patent practitioners (patent attorneys, agents, or equivalents) in the IP team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0711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963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pending patent applications (all countries)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sales and revenue in US Dollars 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22248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pending patent applications (all countries)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research and development spend in US Dollars  ($0.00 format)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965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pending patent applications (all countries)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the number of employees that are considered part of your core inventor population (i.e. engineers, scientists, technologists, or others in roles with reasonable opportunity to make a patentable invention)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8852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pending patent applications (all countries)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Patent Related Staffing: Number of: Registered patent practitioners (patent attorneys, agents, or equivalents) in the IP team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2904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 Portfolio data: Total number of domain name registrations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6134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Portfolio data: Total number of domain name registrations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list your company's total sales and revenue in US Dollars  ($0.00 format)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50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Please provide the number of employees that are engineers, scientists, technologists or others in roles with reasonable opportunity to make a patentable invention.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  <a:p>
            <a:pPr marL="0" marR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 list your company's total (please provide an accurate estimate to the best of your abilities and if you cannot answer this question move ahead to question 6):</a:t>
            </a:r>
          </a:p>
          <a:p>
            <a:pPr marL="0" marR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2019 Research and development spend in $US Dollars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141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9865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5129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yes, what percentage of your patent portfolio is considered to be highly important (e.g. high value, critical to business)? (0.00%)</a:t>
            </a:r>
          </a:p>
          <a:p>
            <a:r>
              <a:rPr lang="en-US" dirty="0"/>
              <a:t>If yes, what percentage of your patent portfolio covers company products? (0.00%)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8187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set an expected to target maximum time period for processing an invention disclosure from a filing decision to filing of a patent application?</a:t>
            </a:r>
          </a:p>
          <a:p>
            <a:r>
              <a:rPr lang="en-US" dirty="0"/>
              <a:t>If yes, what is that expected or target time period?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5477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rate your level of satisfaction with the tool you’re currently using. Please rate your satisfaction on a scale of 1 (not at all satisfied) to 5 (extremely satisfied).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1463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3102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4986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Percent of: New/priority patent applications prepared by external providers/outside counsel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9310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Percent of: Externally prepared new/priority patent applications paid primarily on a fixed/flat fee basis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7163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Percent of: External US patent prosecution (e.g. office actions, appeals) paid primarily on a fixed/flat fee basis (Y/N)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592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 indicate the number of employees and in-house contractors in each of the following categories: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*Responses can be fractional to represent part-time employees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Registered patent practitioners (patent attorneys, agents or equivalents) in the IP team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Patent paralegals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Patent administrative support staff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Engineers, scientists or technical support personnel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Patent docketing staff (dedicated)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Other employees (not included above) in patent-related roles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4538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Percent of patent prosecution activity handled by external providers/outside counsel: USA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6542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Percent of patent prosecution activity handled by external providers/outside counsel: Other than USA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9161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which of the following countries do you have FIXED/CAPPED FEES for outside counsel? (select all that apply)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7048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cost of preparing a non-provisional US or equivalent priority application ($0.00):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utility patent fields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Mechanical/ Electromechanical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Electrical/Computer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Chemical non-pharma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Biotech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Cost of Preparing a Non-Provisional U.S. or Equivalent Priority Application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F9FE3-B5ED-BF4A-B352-0E63453A57B5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3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emf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FFC96F-D0F8-864F-A223-7EAE94BD9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A0FDB-D33A-9448-978C-F18E80758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2161124"/>
            <a:ext cx="8273143" cy="1536019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3C8B9-AAB2-3D44-BA4D-416208E7E3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000" y="3789218"/>
            <a:ext cx="8273143" cy="596220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51550D-6A72-194B-B9B4-7888930DDA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78472" y="435902"/>
            <a:ext cx="2576945" cy="27432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07D11-5D8E-404D-B453-EFCBF06501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61666"/>
            <a:ext cx="2878138" cy="296333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2">
                    <a:lumMod val="50000"/>
                  </a:schemeClr>
                </a:solidFill>
              </a:defRPr>
            </a:lvl1pPr>
            <a:lvl4pPr marL="1371600" indent="0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837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319">
            <a:extLst>
              <a:ext uri="{FF2B5EF4-FFF2-40B4-BE49-F238E27FC236}">
                <a16:creationId xmlns:a16="http://schemas.microsoft.com/office/drawing/2014/main" id="{13D256F3-5950-4134-9779-B564F89920A8}"/>
              </a:ext>
            </a:extLst>
          </p:cNvPr>
          <p:cNvSpPr/>
          <p:nvPr userDrawn="1"/>
        </p:nvSpPr>
        <p:spPr>
          <a:xfrm>
            <a:off x="0" y="-19460"/>
            <a:ext cx="4618372" cy="689692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69667" tIns="69667" rIns="69667" bIns="69667" anchor="ctr"/>
          <a:lstStyle/>
          <a:p>
            <a:pPr defTabSz="1219139">
              <a:defRPr sz="25500" spc="-255">
                <a:solidFill>
                  <a:schemeClr val="accent5"/>
                </a:solidFill>
              </a:defRPr>
            </a:pPr>
            <a:endParaRPr sz="33999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629F36-40DE-354B-9DEE-D3CC314747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676" y="6399688"/>
            <a:ext cx="1985731" cy="265317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E489AE5-A68F-4C25-B6B0-0FEFE26B27F1}"/>
              </a:ext>
            </a:extLst>
          </p:cNvPr>
          <p:cNvSpPr/>
          <p:nvPr userDrawn="1"/>
        </p:nvSpPr>
        <p:spPr>
          <a:xfrm rot="13506967">
            <a:off x="4227029" y="3132840"/>
            <a:ext cx="592319" cy="59231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AEE731-ACC7-4735-B301-BD1F70BABDF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8981" y="827240"/>
            <a:ext cx="6744419" cy="5359992"/>
          </a:xfrm>
        </p:spPr>
        <p:txBody>
          <a:bodyPr anchor="ctr"/>
          <a:lstStyle>
            <a:lvl1pPr marL="411480" indent="-411480">
              <a:lnSpc>
                <a:spcPts val="3560"/>
              </a:lnSpc>
              <a:defRPr/>
            </a:lvl1pPr>
            <a:lvl2pPr>
              <a:lnSpc>
                <a:spcPts val="2980"/>
              </a:lnSpc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4B09B0-B81B-42CC-AB2F-BDB64A814C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805" y="821366"/>
            <a:ext cx="3936350" cy="5365866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Callout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5AC8CB5-2F7D-44D9-8941-8C1BFC0F3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19">
            <a:extLst>
              <a:ext uri="{FF2B5EF4-FFF2-40B4-BE49-F238E27FC236}">
                <a16:creationId xmlns:a16="http://schemas.microsoft.com/office/drawing/2014/main" id="{E7A4663B-8C4F-4CB0-9164-A464666ECC12}"/>
              </a:ext>
            </a:extLst>
          </p:cNvPr>
          <p:cNvSpPr/>
          <p:nvPr userDrawn="1"/>
        </p:nvSpPr>
        <p:spPr>
          <a:xfrm>
            <a:off x="0" y="-19460"/>
            <a:ext cx="4618372" cy="689692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69667" tIns="69667" rIns="69667" bIns="69667" anchor="ctr"/>
          <a:lstStyle/>
          <a:p>
            <a:pPr defTabSz="1219139">
              <a:defRPr sz="25500" spc="-255">
                <a:solidFill>
                  <a:schemeClr val="accent5"/>
                </a:solidFill>
              </a:defRPr>
            </a:pPr>
            <a:endParaRPr sz="33999" dirty="0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F82B96-9B80-DE4A-87ED-D0FE67BA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676" y="6399688"/>
            <a:ext cx="1985731" cy="265316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9E852B40-8D56-4DBF-AE85-F61DD4C922CD}"/>
              </a:ext>
            </a:extLst>
          </p:cNvPr>
          <p:cNvSpPr/>
          <p:nvPr userDrawn="1"/>
        </p:nvSpPr>
        <p:spPr>
          <a:xfrm rot="13506967">
            <a:off x="4227029" y="3132840"/>
            <a:ext cx="592319" cy="592319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010364-B648-47B9-8400-92796E0F5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805" y="821366"/>
            <a:ext cx="3936350" cy="5365866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Callout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AC4FA1-4CD1-4727-B778-E9F10FCB4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8981" y="827240"/>
            <a:ext cx="6744419" cy="5359992"/>
          </a:xfrm>
        </p:spPr>
        <p:txBody>
          <a:bodyPr anchor="ctr"/>
          <a:lstStyle>
            <a:lvl1pPr marL="411480" indent="-411480">
              <a:lnSpc>
                <a:spcPts val="3560"/>
              </a:lnSpc>
              <a:defRPr/>
            </a:lvl1pPr>
            <a:lvl2pPr>
              <a:lnSpc>
                <a:spcPts val="2980"/>
              </a:lnSpc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DD57DB8-76DD-4CA3-B321-D5FB29448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19">
            <a:extLst>
              <a:ext uri="{FF2B5EF4-FFF2-40B4-BE49-F238E27FC236}">
                <a16:creationId xmlns:a16="http://schemas.microsoft.com/office/drawing/2014/main" id="{377CC3AD-F071-B948-BEDF-D0CC6CD24068}"/>
              </a:ext>
            </a:extLst>
          </p:cNvPr>
          <p:cNvSpPr/>
          <p:nvPr userDrawn="1"/>
        </p:nvSpPr>
        <p:spPr>
          <a:xfrm>
            <a:off x="0" y="-19460"/>
            <a:ext cx="4618372" cy="689692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69667" tIns="69667" rIns="69667" bIns="69667" anchor="ctr"/>
          <a:lstStyle/>
          <a:p>
            <a:pPr defTabSz="1219139">
              <a:defRPr sz="25500" spc="-255">
                <a:solidFill>
                  <a:schemeClr val="accent5"/>
                </a:solidFill>
              </a:defRPr>
            </a:pPr>
            <a:endParaRPr sz="33999" dirty="0">
              <a:solidFill>
                <a:schemeClr val="accent1"/>
              </a:solidFill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0B2054D1-ADC2-E549-9920-7AC092E03124}"/>
              </a:ext>
            </a:extLst>
          </p:cNvPr>
          <p:cNvSpPr/>
          <p:nvPr userDrawn="1"/>
        </p:nvSpPr>
        <p:spPr>
          <a:xfrm rot="13506967">
            <a:off x="4227029" y="3132840"/>
            <a:ext cx="592319" cy="592319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F82B96-9B80-DE4A-87ED-D0FE67BA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676" y="6399688"/>
            <a:ext cx="1985731" cy="2653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5393BD9-6708-4CE4-AFE9-EDB09BAB1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805" y="821366"/>
            <a:ext cx="3936350" cy="5365866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Callout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1D8DCB-D053-470F-A81F-4C38788338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8981" y="827240"/>
            <a:ext cx="6744419" cy="5359992"/>
          </a:xfrm>
        </p:spPr>
        <p:txBody>
          <a:bodyPr anchor="ctr"/>
          <a:lstStyle>
            <a:lvl1pPr marL="411480" indent="-411480">
              <a:lnSpc>
                <a:spcPts val="3560"/>
              </a:lnSpc>
              <a:defRPr/>
            </a:lvl1pPr>
            <a:lvl2pPr>
              <a:lnSpc>
                <a:spcPts val="2980"/>
              </a:lnSpc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E4F098C-0584-403E-8180-4364A44AE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4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319">
            <a:extLst>
              <a:ext uri="{FF2B5EF4-FFF2-40B4-BE49-F238E27FC236}">
                <a16:creationId xmlns:a16="http://schemas.microsoft.com/office/drawing/2014/main" id="{EDFBB6E3-30F0-4EE1-A05A-F4D0EA18008D}"/>
              </a:ext>
            </a:extLst>
          </p:cNvPr>
          <p:cNvSpPr/>
          <p:nvPr userDrawn="1"/>
        </p:nvSpPr>
        <p:spPr>
          <a:xfrm>
            <a:off x="0" y="-19460"/>
            <a:ext cx="4618372" cy="689692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69667" tIns="69667" rIns="69667" bIns="69667" anchor="ctr"/>
          <a:lstStyle/>
          <a:p>
            <a:pPr defTabSz="1219139">
              <a:defRPr sz="25500" spc="-255">
                <a:solidFill>
                  <a:schemeClr val="accent5"/>
                </a:solidFill>
              </a:defRPr>
            </a:pPr>
            <a:endParaRPr sz="33999" dirty="0">
              <a:solidFill>
                <a:schemeClr val="accent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7304DB-C54F-49B9-89A1-5B15451572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676" y="6399688"/>
            <a:ext cx="1985731" cy="265316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ADB4031-009E-4AF1-A7AB-D44ED727583D}"/>
              </a:ext>
            </a:extLst>
          </p:cNvPr>
          <p:cNvSpPr/>
          <p:nvPr userDrawn="1"/>
        </p:nvSpPr>
        <p:spPr>
          <a:xfrm rot="13506967">
            <a:off x="4227029" y="3132840"/>
            <a:ext cx="592319" cy="592319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5AB547A-5944-471C-8CCE-36B8693B1F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805" y="821366"/>
            <a:ext cx="3936350" cy="5365866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Callout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5FF366-8069-4D9A-B544-21504457FE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8981" y="827240"/>
            <a:ext cx="6744419" cy="5359992"/>
          </a:xfrm>
        </p:spPr>
        <p:txBody>
          <a:bodyPr anchor="ctr"/>
          <a:lstStyle>
            <a:lvl1pPr marL="411480" indent="-411480">
              <a:lnSpc>
                <a:spcPts val="3560"/>
              </a:lnSpc>
              <a:defRPr/>
            </a:lvl1pPr>
            <a:lvl2pPr>
              <a:lnSpc>
                <a:spcPts val="2980"/>
              </a:lnSpc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7A40406-C105-4BC1-B000-94E30857F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7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 Callout 1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19">
            <a:extLst>
              <a:ext uri="{FF2B5EF4-FFF2-40B4-BE49-F238E27FC236}">
                <a16:creationId xmlns:a16="http://schemas.microsoft.com/office/drawing/2014/main" id="{C585C435-0337-4E5E-B921-8DB750722AEF}"/>
              </a:ext>
            </a:extLst>
          </p:cNvPr>
          <p:cNvSpPr/>
          <p:nvPr userDrawn="1"/>
        </p:nvSpPr>
        <p:spPr>
          <a:xfrm rot="5400000">
            <a:off x="5469334" y="-5469334"/>
            <a:ext cx="1253330" cy="12192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69667" tIns="69667" rIns="69667" bIns="69667" anchor="ctr"/>
          <a:lstStyle/>
          <a:p>
            <a:pPr defTabSz="1219139">
              <a:defRPr sz="25500" spc="-255">
                <a:solidFill>
                  <a:schemeClr val="accent5"/>
                </a:solidFill>
              </a:defRPr>
            </a:pPr>
            <a:endParaRPr sz="33999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55136-9CB5-8C44-AED8-4726972A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Callout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0DFD-88A3-0C4A-9379-6B38E80F9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27" y="1849929"/>
            <a:ext cx="11705773" cy="4129957"/>
          </a:xfrm>
        </p:spPr>
        <p:txBody>
          <a:bodyPr/>
          <a:lstStyle>
            <a:lvl1pPr marL="411480" indent="-411480">
              <a:lnSpc>
                <a:spcPts val="3560"/>
              </a:lnSpc>
              <a:spcAft>
                <a:spcPts val="300"/>
              </a:spcAft>
              <a:defRPr/>
            </a:lvl1pPr>
            <a:lvl2pPr>
              <a:lnSpc>
                <a:spcPts val="2980"/>
              </a:lnSpc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EDB689F-C35B-4A5C-916E-9B05042D2B1B}"/>
              </a:ext>
            </a:extLst>
          </p:cNvPr>
          <p:cNvSpPr/>
          <p:nvPr userDrawn="1"/>
        </p:nvSpPr>
        <p:spPr>
          <a:xfrm rot="18906967">
            <a:off x="5799933" y="938925"/>
            <a:ext cx="592129" cy="594116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27C23EE-4379-432F-AC6D-7DE9EEB97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Callout 1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19">
            <a:extLst>
              <a:ext uri="{FF2B5EF4-FFF2-40B4-BE49-F238E27FC236}">
                <a16:creationId xmlns:a16="http://schemas.microsoft.com/office/drawing/2014/main" id="{C585C435-0337-4E5E-B921-8DB750722AEF}"/>
              </a:ext>
            </a:extLst>
          </p:cNvPr>
          <p:cNvSpPr/>
          <p:nvPr userDrawn="1"/>
        </p:nvSpPr>
        <p:spPr>
          <a:xfrm rot="5400000">
            <a:off x="5469334" y="-5469334"/>
            <a:ext cx="1253330" cy="121920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69667" tIns="69667" rIns="69667" bIns="69667" anchor="ctr"/>
          <a:lstStyle/>
          <a:p>
            <a:pPr defTabSz="1219139">
              <a:defRPr sz="25500" spc="-255">
                <a:solidFill>
                  <a:schemeClr val="accent5"/>
                </a:solidFill>
              </a:defRPr>
            </a:pPr>
            <a:endParaRPr sz="33999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55136-9CB5-8C44-AED8-4726972A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Callout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EDB689F-C35B-4A5C-916E-9B05042D2B1B}"/>
              </a:ext>
            </a:extLst>
          </p:cNvPr>
          <p:cNvSpPr/>
          <p:nvPr userDrawn="1"/>
        </p:nvSpPr>
        <p:spPr>
          <a:xfrm rot="18906967">
            <a:off x="5799933" y="938925"/>
            <a:ext cx="592129" cy="594116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54E172-EBAB-49E5-9AA3-DFCA247B3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27" y="1849929"/>
            <a:ext cx="11705773" cy="4129957"/>
          </a:xfrm>
        </p:spPr>
        <p:txBody>
          <a:bodyPr/>
          <a:lstStyle>
            <a:lvl1pPr marL="411480" indent="-411480">
              <a:lnSpc>
                <a:spcPts val="3560"/>
              </a:lnSpc>
              <a:spcAft>
                <a:spcPts val="300"/>
              </a:spcAft>
              <a:defRPr/>
            </a:lvl1pPr>
            <a:lvl2pPr>
              <a:lnSpc>
                <a:spcPts val="2980"/>
              </a:lnSpc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BEFD37-7917-421D-8B5C-61EB2155E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Callout 1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19">
            <a:extLst>
              <a:ext uri="{FF2B5EF4-FFF2-40B4-BE49-F238E27FC236}">
                <a16:creationId xmlns:a16="http://schemas.microsoft.com/office/drawing/2014/main" id="{C585C435-0337-4E5E-B921-8DB750722AEF}"/>
              </a:ext>
            </a:extLst>
          </p:cNvPr>
          <p:cNvSpPr/>
          <p:nvPr userDrawn="1"/>
        </p:nvSpPr>
        <p:spPr>
          <a:xfrm rot="5400000">
            <a:off x="5469334" y="-5469334"/>
            <a:ext cx="1253330" cy="12192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69667" tIns="69667" rIns="69667" bIns="69667" anchor="ctr"/>
          <a:lstStyle/>
          <a:p>
            <a:pPr defTabSz="1219139">
              <a:defRPr sz="25500" spc="-255">
                <a:solidFill>
                  <a:schemeClr val="accent5"/>
                </a:solidFill>
              </a:defRPr>
            </a:pPr>
            <a:endParaRPr sz="33999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55136-9CB5-8C44-AED8-4726972A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Callout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EDB689F-C35B-4A5C-916E-9B05042D2B1B}"/>
              </a:ext>
            </a:extLst>
          </p:cNvPr>
          <p:cNvSpPr/>
          <p:nvPr userDrawn="1"/>
        </p:nvSpPr>
        <p:spPr>
          <a:xfrm rot="18906967">
            <a:off x="5799933" y="938925"/>
            <a:ext cx="592129" cy="594116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EBF583-7AEA-4B80-AD16-475FAE9F2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27" y="1849929"/>
            <a:ext cx="11705773" cy="4129957"/>
          </a:xfrm>
        </p:spPr>
        <p:txBody>
          <a:bodyPr/>
          <a:lstStyle>
            <a:lvl1pPr marL="411480" indent="-411480">
              <a:lnSpc>
                <a:spcPts val="3560"/>
              </a:lnSpc>
              <a:spcAft>
                <a:spcPts val="300"/>
              </a:spcAft>
              <a:defRPr/>
            </a:lvl1pPr>
            <a:lvl2pPr>
              <a:lnSpc>
                <a:spcPts val="2980"/>
              </a:lnSpc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2205CB1-45F4-4700-96B9-413417D2D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Callout 1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19">
            <a:extLst>
              <a:ext uri="{FF2B5EF4-FFF2-40B4-BE49-F238E27FC236}">
                <a16:creationId xmlns:a16="http://schemas.microsoft.com/office/drawing/2014/main" id="{C585C435-0337-4E5E-B921-8DB750722AEF}"/>
              </a:ext>
            </a:extLst>
          </p:cNvPr>
          <p:cNvSpPr/>
          <p:nvPr userDrawn="1"/>
        </p:nvSpPr>
        <p:spPr>
          <a:xfrm rot="5400000">
            <a:off x="5469334" y="-5469334"/>
            <a:ext cx="1253330" cy="12192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69667" tIns="69667" rIns="69667" bIns="69667" anchor="ctr"/>
          <a:lstStyle/>
          <a:p>
            <a:pPr defTabSz="1219139">
              <a:defRPr sz="25500" spc="-255">
                <a:solidFill>
                  <a:schemeClr val="accent5"/>
                </a:solidFill>
              </a:defRPr>
            </a:pPr>
            <a:endParaRPr sz="33999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55136-9CB5-8C44-AED8-4726972A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Callout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EDB689F-C35B-4A5C-916E-9B05042D2B1B}"/>
              </a:ext>
            </a:extLst>
          </p:cNvPr>
          <p:cNvSpPr/>
          <p:nvPr userDrawn="1"/>
        </p:nvSpPr>
        <p:spPr>
          <a:xfrm rot="18906967">
            <a:off x="5799933" y="938925"/>
            <a:ext cx="592129" cy="594116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0B70A8-C222-49BA-AD87-DEAE1FC50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27" y="1849929"/>
            <a:ext cx="11705773" cy="4129957"/>
          </a:xfrm>
        </p:spPr>
        <p:txBody>
          <a:bodyPr/>
          <a:lstStyle>
            <a:lvl1pPr marL="411480" indent="-411480">
              <a:lnSpc>
                <a:spcPts val="3560"/>
              </a:lnSpc>
              <a:spcAft>
                <a:spcPts val="300"/>
              </a:spcAft>
              <a:defRPr/>
            </a:lvl1pPr>
            <a:lvl2pPr>
              <a:lnSpc>
                <a:spcPts val="2980"/>
              </a:lnSpc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81B2EC-D59B-40F1-B92B-9F9A3C96E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DE0A9C9-6650-CD4E-A6E4-E49D0C55FF9E}"/>
              </a:ext>
            </a:extLst>
          </p:cNvPr>
          <p:cNvSpPr/>
          <p:nvPr userDrawn="1"/>
        </p:nvSpPr>
        <p:spPr>
          <a:xfrm>
            <a:off x="5543164" y="0"/>
            <a:ext cx="6648836" cy="616777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2591DFB-8F59-2944-88C6-0A48C24563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403"/>
            <a:ext cx="5543164" cy="61583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55136-9CB5-8C44-AED8-4726972A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915" y="827240"/>
            <a:ext cx="4340876" cy="3040052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5D5C27-C7AE-804D-98FA-C1A32D271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170" y="827240"/>
            <a:ext cx="5891230" cy="4726555"/>
          </a:xfrm>
        </p:spPr>
        <p:txBody>
          <a:bodyPr/>
          <a:lstStyle>
            <a:lvl1pPr marL="411480" indent="-411480">
              <a:lnSpc>
                <a:spcPts val="3560"/>
              </a:lnSpc>
              <a:defRPr/>
            </a:lvl1pPr>
            <a:lvl2pPr>
              <a:lnSpc>
                <a:spcPts val="2980"/>
              </a:lnSpc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53BA6C-7CCD-4E73-BDA1-D97623687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723933-71F7-FF44-9125-D7DB3EDC300A}"/>
              </a:ext>
            </a:extLst>
          </p:cNvPr>
          <p:cNvSpPr/>
          <p:nvPr userDrawn="1"/>
        </p:nvSpPr>
        <p:spPr>
          <a:xfrm>
            <a:off x="5543164" y="0"/>
            <a:ext cx="6648836" cy="616777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2591DFB-8F59-2944-88C6-0A48C24563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403"/>
            <a:ext cx="5543164" cy="61583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5D5C27-C7AE-804D-98FA-C1A32D271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170" y="1441217"/>
            <a:ext cx="5891230" cy="4726555"/>
          </a:xfrm>
        </p:spPr>
        <p:txBody>
          <a:bodyPr/>
          <a:lstStyle>
            <a:lvl1pPr marL="411480" indent="-411480">
              <a:lnSpc>
                <a:spcPts val="3560"/>
              </a:lnSpc>
              <a:defRPr/>
            </a:lvl1pPr>
            <a:lvl2pPr>
              <a:lnSpc>
                <a:spcPts val="2980"/>
              </a:lnSpc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C6A930-214B-8641-B13F-C79DEF6A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170" y="219983"/>
            <a:ext cx="5908012" cy="7960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8F3705-3BF5-4419-8267-C8C43B753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_Slid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45869C-D68A-3043-9025-D2F93F1B18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2765" y="-52181"/>
            <a:ext cx="12311269" cy="6925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A0FDB-D33A-9448-978C-F18E80758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2396651"/>
            <a:ext cx="8273143" cy="1536019"/>
          </a:xfrm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SECONDARY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3C8B9-AAB2-3D44-BA4D-416208E7E3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000" y="4024745"/>
            <a:ext cx="8273143" cy="59622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secondary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11161D-0E30-874B-8D7D-30ACB34AF0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3998" y="396703"/>
            <a:ext cx="2641602" cy="35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0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5136-9CB5-8C44-AED8-4726972A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Iconography &amp; Elements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942B731-72DE-124E-83D7-AF8E6D17A8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7729" y="1374606"/>
            <a:ext cx="3745640" cy="35173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71FB4E-B54A-47F6-826D-DEB46040CF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3912" b="14166"/>
          <a:stretch/>
        </p:blipFill>
        <p:spPr>
          <a:xfrm>
            <a:off x="493485" y="1388888"/>
            <a:ext cx="1027716" cy="10246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D27393-3B59-4DA0-B780-1A71DAE2D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4162" b="14166"/>
          <a:stretch/>
        </p:blipFill>
        <p:spPr>
          <a:xfrm>
            <a:off x="1814343" y="1388888"/>
            <a:ext cx="1024742" cy="10246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D1DB6B0-E1D8-4EEC-BB35-D963662E39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4483" b="14166"/>
          <a:stretch/>
        </p:blipFill>
        <p:spPr>
          <a:xfrm>
            <a:off x="3194987" y="1388888"/>
            <a:ext cx="1020894" cy="10246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03CFA7D-E956-48EC-8C51-24F2AA8A86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4170" b="14483"/>
          <a:stretch/>
        </p:blipFill>
        <p:spPr>
          <a:xfrm>
            <a:off x="4540330" y="1388888"/>
            <a:ext cx="1024636" cy="10208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745D8EB-0C1C-41E4-B851-EFB4A33B27A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3485" y="2582688"/>
            <a:ext cx="1027715" cy="10277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D1007B8-7ED8-4509-88CA-B921741DBF7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575569" y="4970288"/>
            <a:ext cx="1024680" cy="10246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03DF976-9A9F-49BD-84C5-BAE2B7C3B9C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94987" y="2582688"/>
            <a:ext cx="1020894" cy="10208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2AF2B37-7669-4E5B-A406-A3F9A0417D5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814405" y="4970288"/>
            <a:ext cx="1024741" cy="102474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08B1AC4-4D7E-4AAC-B5C4-A8BC944B1AC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96459" y="4970288"/>
            <a:ext cx="1024741" cy="10247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F05C951-D764-45E0-B7BE-52CA6B204A0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94987" y="4974473"/>
            <a:ext cx="1024741" cy="10247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A6D9CF2-90A5-4D67-88B1-991F7256F20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00677" y="2585662"/>
            <a:ext cx="1024741" cy="102474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B26CB85-A0E0-409F-8678-618BE16ABDC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93485" y="3776488"/>
            <a:ext cx="1027715" cy="10277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7036C9-2779-4780-8E34-3F2ED7E0122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814405" y="3776488"/>
            <a:ext cx="1024680" cy="102468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BF68DEF-8DC9-4C30-8A6B-63DFE0CE42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600677" y="3780274"/>
            <a:ext cx="1020894" cy="10208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9C1E401-E87D-40DC-AB3E-D0AB6942F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l="1347" t="2822" r="6136" b="4043"/>
          <a:stretch/>
        </p:blipFill>
        <p:spPr>
          <a:xfrm>
            <a:off x="1821226" y="2538071"/>
            <a:ext cx="1020894" cy="10277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EE50D53-76DB-453A-B4A0-95F51364F3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l="5177" t="4351" r="5361" b="3687"/>
          <a:stretch/>
        </p:blipFill>
        <p:spPr>
          <a:xfrm>
            <a:off x="3194987" y="3736117"/>
            <a:ext cx="1083586" cy="111385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A53EA29-04FB-4E8A-8E01-8FFC93A6DF31}"/>
              </a:ext>
            </a:extLst>
          </p:cNvPr>
          <p:cNvSpPr txBox="1"/>
          <p:nvPr userDrawn="1"/>
        </p:nvSpPr>
        <p:spPr>
          <a:xfrm>
            <a:off x="1228866" y="6123717"/>
            <a:ext cx="5753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Look, Learn, Plan, Deliver (in order from left to right)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0EBEAF-67B8-40F1-BE14-BE5ED4177C0F}"/>
              </a:ext>
            </a:extLst>
          </p:cNvPr>
          <p:cNvSpPr txBox="1"/>
          <p:nvPr userDrawn="1"/>
        </p:nvSpPr>
        <p:spPr>
          <a:xfrm>
            <a:off x="4468483" y="1064498"/>
            <a:ext cx="1518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Strategic Guidance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0701F73-E638-49BD-8BDA-71CEA680FC21}"/>
              </a:ext>
            </a:extLst>
          </p:cNvPr>
          <p:cNvSpPr txBox="1"/>
          <p:nvPr userDrawn="1"/>
        </p:nvSpPr>
        <p:spPr>
          <a:xfrm>
            <a:off x="3022081" y="1047442"/>
            <a:ext cx="1518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Research &amp; Insights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D70CD4-BBFA-40EA-B07E-DB0497AC3D58}"/>
              </a:ext>
            </a:extLst>
          </p:cNvPr>
          <p:cNvSpPr txBox="1"/>
          <p:nvPr userDrawn="1"/>
        </p:nvSpPr>
        <p:spPr>
          <a:xfrm>
            <a:off x="1657849" y="975314"/>
            <a:ext cx="1416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Membership &amp; Marketing Services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2284D1-D3C7-4BF8-8A18-C593C258108B}"/>
              </a:ext>
            </a:extLst>
          </p:cNvPr>
          <p:cNvSpPr txBox="1"/>
          <p:nvPr userDrawn="1"/>
        </p:nvSpPr>
        <p:spPr>
          <a:xfrm>
            <a:off x="402882" y="975314"/>
            <a:ext cx="1164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Business Transformation</a:t>
            </a:r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12DBA77E-0F0C-4477-9562-E62BFB2AC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2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5136-9CB5-8C44-AED8-4726972A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Brand Elements Cont.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02B06D-7A7C-44C7-859D-3BA184B2F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3365"/>
            <a:ext cx="4597879" cy="34902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762E378-9D72-4750-AA3E-83CD3175B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1706" y="5123714"/>
            <a:ext cx="635033" cy="647733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907AC052-0F3E-4F1F-BE8E-930AD47782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0030" y="1665846"/>
            <a:ext cx="5331333" cy="2338517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1CB8398C-8821-4ECB-A0C7-F5B2AC6364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38445" y="4631696"/>
            <a:ext cx="7608467" cy="14082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3394C6-0856-4A59-A0CF-B8BB50A8005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60830" y="4582047"/>
            <a:ext cx="635033" cy="64773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DCDEBB-A466-4264-8974-CD0308C7B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FFC96F-D0F8-864F-A223-7EAE94BD9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A0FDB-D33A-9448-978C-F18E80758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1892981"/>
            <a:ext cx="8273143" cy="1536019"/>
          </a:xfrm>
        </p:spPr>
        <p:txBody>
          <a:bodyPr anchor="b">
            <a:normAutofit/>
          </a:bodyPr>
          <a:lstStyle>
            <a:lvl1pPr algn="l">
              <a:defRPr sz="6500" spc="3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51550D-6A72-194B-B9B4-7888930DDA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558" y="4007664"/>
            <a:ext cx="2576945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45869C-D68A-3043-9025-D2F93F1B18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2765" y="-52181"/>
            <a:ext cx="12311269" cy="6925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A0FDB-D33A-9448-978C-F18E80758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999" y="2613122"/>
            <a:ext cx="8273143" cy="1099415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3C8B9-AAB2-3D44-BA4D-416208E7E3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998" y="3889278"/>
            <a:ext cx="8273143" cy="59622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contact information for follow up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11161D-0E30-874B-8D7D-30ACB34AF0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3998" y="396703"/>
            <a:ext cx="2641602" cy="35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F0D7E5-AF09-46F6-AC45-7CC3A031678A}"/>
              </a:ext>
            </a:extLst>
          </p:cNvPr>
          <p:cNvSpPr txBox="1">
            <a:spLocks/>
          </p:cNvSpPr>
          <p:nvPr userDrawn="1"/>
        </p:nvSpPr>
        <p:spPr>
          <a:xfrm>
            <a:off x="257628" y="219983"/>
            <a:ext cx="11722554" cy="79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Meet our Team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6788AE-D285-446D-80DF-62A5EF120EB8}"/>
              </a:ext>
            </a:extLst>
          </p:cNvPr>
          <p:cNvSpPr/>
          <p:nvPr userDrawn="1"/>
        </p:nvSpPr>
        <p:spPr>
          <a:xfrm>
            <a:off x="3692434" y="2145938"/>
            <a:ext cx="1619795" cy="15371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0A65A3-9025-4C4B-A245-27B4AEA2133D}"/>
              </a:ext>
            </a:extLst>
          </p:cNvPr>
          <p:cNvSpPr/>
          <p:nvPr userDrawn="1"/>
        </p:nvSpPr>
        <p:spPr>
          <a:xfrm>
            <a:off x="3692434" y="4212692"/>
            <a:ext cx="1619795" cy="15371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27BCDD-9779-4B9A-81E1-2E1B1A4E59CF}"/>
              </a:ext>
            </a:extLst>
          </p:cNvPr>
          <p:cNvSpPr/>
          <p:nvPr userDrawn="1"/>
        </p:nvSpPr>
        <p:spPr>
          <a:xfrm>
            <a:off x="6620158" y="2145938"/>
            <a:ext cx="1619795" cy="15371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DD46E3-51B3-4CD7-A7FE-1A8F1A3E60CA}"/>
              </a:ext>
            </a:extLst>
          </p:cNvPr>
          <p:cNvSpPr/>
          <p:nvPr userDrawn="1"/>
        </p:nvSpPr>
        <p:spPr>
          <a:xfrm>
            <a:off x="6620157" y="4212692"/>
            <a:ext cx="1619795" cy="15371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28">
            <a:extLst>
              <a:ext uri="{FF2B5EF4-FFF2-40B4-BE49-F238E27FC236}">
                <a16:creationId xmlns:a16="http://schemas.microsoft.com/office/drawing/2014/main" id="{FE537090-116C-46E0-B253-6131D8C1F3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92433" y="2145938"/>
            <a:ext cx="1619795" cy="1537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27" name="Picture Placeholder 28">
            <a:extLst>
              <a:ext uri="{FF2B5EF4-FFF2-40B4-BE49-F238E27FC236}">
                <a16:creationId xmlns:a16="http://schemas.microsoft.com/office/drawing/2014/main" id="{C59EE766-5101-4EDB-941B-6C02C8C1778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0156" y="2145938"/>
            <a:ext cx="1619795" cy="1537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28" name="Picture Placeholder 28">
            <a:extLst>
              <a:ext uri="{FF2B5EF4-FFF2-40B4-BE49-F238E27FC236}">
                <a16:creationId xmlns:a16="http://schemas.microsoft.com/office/drawing/2014/main" id="{DAB3FCA8-5247-4A0A-82B4-FC9CEB9EB8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91209" y="4212692"/>
            <a:ext cx="1619795" cy="1537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CD9405B4-EAC4-4C49-A2FC-CA56019D0D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20158" y="4212692"/>
            <a:ext cx="1619795" cy="1537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4766775-C114-4A50-904E-8065FC6A1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FFC96F-D0F8-864F-A223-7EAE94BD9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6017" y="-59635"/>
            <a:ext cx="12298017" cy="6917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51550D-6A72-194B-B9B4-7888930DDA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3998" y="396703"/>
            <a:ext cx="2641602" cy="35294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E29A04E-D0FA-489D-BC8E-E78505DA49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2862962"/>
            <a:ext cx="8273143" cy="1132076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5742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6E3BDF-1B48-294A-8FCF-29466187E8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6017" y="-59634"/>
            <a:ext cx="12298017" cy="6917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A0FDB-D33A-9448-978C-F18E80758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2862962"/>
            <a:ext cx="8273143" cy="1132076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51550D-6A72-194B-B9B4-7888930DDA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3998" y="396703"/>
            <a:ext cx="2641602" cy="3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6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_R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EB6111-6AE0-4FC1-9470-CD6747E23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6016" y="-59634"/>
            <a:ext cx="12298016" cy="6917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A0FDB-D33A-9448-978C-F18E80758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2862962"/>
            <a:ext cx="8273143" cy="1132076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51550D-6A72-194B-B9B4-7888930DDA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3998" y="396703"/>
            <a:ext cx="2641602" cy="3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_Gre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23C6DA46-2565-49ED-8A76-BE8B775CE5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A0FDB-D33A-9448-978C-F18E80758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2862962"/>
            <a:ext cx="8273143" cy="1132076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51550D-6A72-194B-B9B4-7888930DDA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3998" y="396703"/>
            <a:ext cx="2641602" cy="3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7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5136-9CB5-8C44-AED8-4726972A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0DFD-88A3-0C4A-9379-6B38E80F9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27" y="1253331"/>
            <a:ext cx="11705773" cy="4726555"/>
          </a:xfrm>
        </p:spPr>
        <p:txBody>
          <a:bodyPr/>
          <a:lstStyle>
            <a:lvl1pPr marL="411480" indent="-411480">
              <a:lnSpc>
                <a:spcPts val="3560"/>
              </a:lnSpc>
              <a:spcAft>
                <a:spcPts val="300"/>
              </a:spcAft>
              <a:defRPr/>
            </a:lvl1pPr>
            <a:lvl2pPr>
              <a:lnSpc>
                <a:spcPts val="2980"/>
              </a:lnSpc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40B47E-EF25-496C-9A29-946760E00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3712-EB0A-9F47-AE0E-29868AC1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36897-6C3F-A640-8027-A684D522A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627" y="1250268"/>
            <a:ext cx="5693230" cy="4744131"/>
          </a:xfrm>
        </p:spPr>
        <p:txBody>
          <a:bodyPr/>
          <a:lstStyle>
            <a:lvl1pPr marL="411480">
              <a:lnSpc>
                <a:spcPts val="3560"/>
              </a:lnSpc>
              <a:spcAft>
                <a:spcPts val="300"/>
              </a:spcAft>
              <a:defRPr/>
            </a:lvl1pPr>
            <a:lvl2pPr>
              <a:lnSpc>
                <a:spcPts val="2960"/>
              </a:lnSpc>
              <a:spcAft>
                <a:spcPts val="300"/>
              </a:spcAft>
              <a:defRPr/>
            </a:lvl2pPr>
            <a:lvl3pPr>
              <a:lnSpc>
                <a:spcPts val="2560"/>
              </a:lnSpc>
              <a:spcAft>
                <a:spcPts val="300"/>
              </a:spcAft>
              <a:defRPr/>
            </a:lvl3pPr>
            <a:lvl4pPr>
              <a:lnSpc>
                <a:spcPts val="2360"/>
              </a:lnSpc>
              <a:spcAft>
                <a:spcPts val="300"/>
              </a:spcAft>
              <a:defRPr/>
            </a:lvl4pPr>
            <a:lvl5pPr>
              <a:lnSpc>
                <a:spcPts val="2460"/>
              </a:lnSpc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79B75-E0BD-7D42-B719-258355F93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72" y="1250269"/>
            <a:ext cx="5693230" cy="4744130"/>
          </a:xfrm>
        </p:spPr>
        <p:txBody>
          <a:bodyPr/>
          <a:lstStyle>
            <a:lvl1pPr marL="411480">
              <a:lnSpc>
                <a:spcPts val="3560"/>
              </a:lnSpc>
              <a:defRPr/>
            </a:lvl1pPr>
            <a:lvl2pPr>
              <a:lnSpc>
                <a:spcPts val="2960"/>
              </a:lnSpc>
              <a:spcAft>
                <a:spcPts val="300"/>
              </a:spcAft>
              <a:defRPr/>
            </a:lvl2pPr>
            <a:lvl3pPr>
              <a:lnSpc>
                <a:spcPts val="3560"/>
              </a:lnSpc>
              <a:spcAft>
                <a:spcPts val="300"/>
              </a:spcAft>
              <a:defRPr/>
            </a:lvl3pPr>
            <a:lvl4pPr>
              <a:lnSpc>
                <a:spcPts val="3560"/>
              </a:lnSpc>
              <a:spcAft>
                <a:spcPts val="300"/>
              </a:spcAft>
              <a:defRPr/>
            </a:lvl4pPr>
            <a:lvl5pPr>
              <a:lnSpc>
                <a:spcPts val="3560"/>
              </a:lnSpc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BC0F5-04ED-4D58-AC01-2A3A26C57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5136-9CB5-8C44-AED8-4726972A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8878831-0080-9842-BB17-B15A8EE7B8C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41897901"/>
              </p:ext>
            </p:extLst>
          </p:nvPr>
        </p:nvGraphicFramePr>
        <p:xfrm>
          <a:off x="257628" y="1306286"/>
          <a:ext cx="11720286" cy="4572000"/>
        </p:xfrm>
        <a:graphic>
          <a:graphicData uri="http://schemas.openxmlformats.org/drawingml/2006/table">
            <a:tbl>
              <a:tblPr firstRow="1" bandRow="1"/>
              <a:tblGrid>
                <a:gridCol w="390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6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6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05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spc="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venir Book" charset="0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spc="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venir Book" charset="0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spc="3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venir Book" charset="0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148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ctr">
                        <a:buFont typeface="Arial" charset="0"/>
                        <a:buNone/>
                        <a:tabLst/>
                      </a:pPr>
                      <a:r>
                        <a:rPr lang="en-US" sz="1200" b="0" spc="3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venir Book" charset="0"/>
                          <a:cs typeface="Arial" panose="020B0604020202020204" pitchFamily="34" charset="0"/>
                        </a:rPr>
                        <a:t>SUPPORTING TEXT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ctr">
                        <a:buFont typeface="Arial" charset="0"/>
                        <a:buNone/>
                        <a:tabLst/>
                      </a:pPr>
                      <a:r>
                        <a:rPr lang="en-US" sz="1200" b="0" spc="3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venir Book" charset="0"/>
                          <a:cs typeface="Arial" panose="020B0604020202020204" pitchFamily="34" charset="0"/>
                        </a:rPr>
                        <a:t>SUPPORTING TEXT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ctr">
                        <a:buFont typeface="Arial" charset="0"/>
                        <a:buNone/>
                        <a:tabLst/>
                      </a:pPr>
                      <a:r>
                        <a:rPr lang="en-US" sz="1200" b="0" spc="300" baseline="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Avenir Book" charset="0"/>
                          <a:cs typeface="Arial" panose="020B0604020202020204" pitchFamily="34" charset="0"/>
                        </a:rPr>
                        <a:t>SUPPORTING TEXT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11129A-A56C-43E7-8F81-946D3B3B3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B249E7-AF99-0543-BCB6-20299B7B4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28" y="219983"/>
            <a:ext cx="11722554" cy="79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8C108-1E00-7140-BCBF-FCDEBDDAC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627" y="1253331"/>
            <a:ext cx="117057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52B529-257B-B548-B897-979F3202A9B2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257627" y="6458857"/>
            <a:ext cx="1936541" cy="20614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3454B-5EDC-6740-ABDD-1725CA06E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29E073-2D6E-324B-9105-B6D0B6B3DD30}"/>
              </a:ext>
            </a:extLst>
          </p:cNvPr>
          <p:cNvSpPr/>
          <p:nvPr userDrawn="1"/>
        </p:nvSpPr>
        <p:spPr>
          <a:xfrm>
            <a:off x="11592508" y="6341651"/>
            <a:ext cx="328194" cy="328194"/>
          </a:xfrm>
          <a:prstGeom prst="ellipse">
            <a:avLst/>
          </a:prstGeom>
          <a:noFill/>
          <a:ln w="222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6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2" r:id="rId3"/>
    <p:sldLayoutId id="2147483661" r:id="rId4"/>
    <p:sldLayoutId id="2147483674" r:id="rId5"/>
    <p:sldLayoutId id="2147483681" r:id="rId6"/>
    <p:sldLayoutId id="2147483650" r:id="rId7"/>
    <p:sldLayoutId id="2147483652" r:id="rId8"/>
    <p:sldLayoutId id="2147483663" r:id="rId9"/>
    <p:sldLayoutId id="2147483667" r:id="rId10"/>
    <p:sldLayoutId id="2147483668" r:id="rId11"/>
    <p:sldLayoutId id="2147483676" r:id="rId12"/>
    <p:sldLayoutId id="2147483669" r:id="rId13"/>
    <p:sldLayoutId id="2147483684" r:id="rId14"/>
    <p:sldLayoutId id="2147483685" r:id="rId15"/>
    <p:sldLayoutId id="2147483686" r:id="rId16"/>
    <p:sldLayoutId id="2147483687" r:id="rId17"/>
    <p:sldLayoutId id="2147483670" r:id="rId18"/>
    <p:sldLayoutId id="2147483671" r:id="rId19"/>
    <p:sldLayoutId id="2147483665" r:id="rId20"/>
    <p:sldLayoutId id="2147483677" r:id="rId21"/>
    <p:sldLayoutId id="2147483664" r:id="rId22"/>
    <p:sldLayoutId id="2147483673" r:id="rId23"/>
    <p:sldLayoutId id="214748368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41148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pple Symbols" panose="02000000000000000000" pitchFamily="2" charset="-79"/>
        <a:buChar char="⦿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mailto:abramer@mckinley-advisors.com" TargetMode="External"/><Relationship Id="rId2" Type="http://schemas.openxmlformats.org/officeDocument/2006/relationships/hyperlink" Target="mailto:pglaser@mckinley-advisors.com" TargetMode="External"/><Relationship Id="rId1" Type="http://schemas.openxmlformats.org/officeDocument/2006/relationships/slideLayout" Target="../slideLayouts/slideLayout2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799C16-AB8D-4842-89BC-0F2A49B00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2161124"/>
            <a:ext cx="9148749" cy="1536019"/>
          </a:xfrm>
        </p:spPr>
        <p:txBody>
          <a:bodyPr/>
          <a:lstStyle/>
          <a:p>
            <a:r>
              <a:rPr lang="en-US" dirty="0"/>
              <a:t>ACPC Benchmarking Study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6740EE-B11F-6F48-B4BF-455954C3C1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Comparative Benchmarking Survey Findings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0106C4-4D7B-474C-8C7A-4594E91511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July 2020</a:t>
            </a:r>
          </a:p>
        </p:txBody>
      </p:sp>
    </p:spTree>
    <p:extLst>
      <p:ext uri="{BB962C8B-B14F-4D97-AF65-F5344CB8AC3E}">
        <p14:creationId xmlns:p14="http://schemas.microsoft.com/office/powerpoint/2010/main" val="5720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6784-8107-4711-85C6-68B5A03E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Team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12056-16C7-4F1F-9376-2A0C4AEC0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2169FA7-CB45-4475-B0E4-C84F8A7012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578101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8F1AC9-2193-49B4-9AB2-3A2C5B5CA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036115"/>
              </p:ext>
            </p:extLst>
          </p:nvPr>
        </p:nvGraphicFramePr>
        <p:xfrm>
          <a:off x="2575560" y="1971040"/>
          <a:ext cx="704088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1% - 33%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3% - 56%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0% - 44%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0% - 229%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0% - 229%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36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Patent Attorney Salary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100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AB4CDB4-404E-4E66-A4DD-1D71654BA5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439141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47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IPR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101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E1159CD-D8D9-4870-BC37-C239CF25F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226425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96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07A2B-41A1-4900-9632-BF258484B3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Outside Counsel Activities and Fees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12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Counsel Usage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103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8CE567B-C34C-4E00-82B3-EEBC8B1248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141910"/>
              </p:ext>
            </p:extLst>
          </p:nvPr>
        </p:nvGraphicFramePr>
        <p:xfrm>
          <a:off x="0" y="914400"/>
          <a:ext cx="121920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A79D8A-9E09-4E25-BC3C-C71F041B1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424916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63%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81%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0% - 100%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86%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20% - 100%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60% - 100%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91%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98%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70% - 100%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82%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0% - 100%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93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Counsel Usage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104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8F8D3DE-5525-4A09-88D7-5A6688D02A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862435"/>
              </p:ext>
            </p:extLst>
          </p:nvPr>
        </p:nvGraphicFramePr>
        <p:xfrm>
          <a:off x="0" y="914400"/>
          <a:ext cx="121920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C6991E7-121F-4F45-9C62-0D54996E8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331214"/>
              </p:ext>
            </p:extLst>
          </p:nvPr>
        </p:nvGraphicFramePr>
        <p:xfrm>
          <a:off x="2415585" y="2286088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68%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0% - 100%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75%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0% - 100%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84%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0% - 100%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75%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95%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0% - 100%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75%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0% - 100%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6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Outside Counsel Usage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105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C624184-9C57-4B49-9BEE-BAEFBA46F6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097540"/>
              </p:ext>
            </p:extLst>
          </p:nvPr>
        </p:nvGraphicFramePr>
        <p:xfrm>
          <a:off x="0" y="914400"/>
          <a:ext cx="121920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546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Counsel Usage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106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576A7E3-3194-495A-9FFA-0CDAC1C901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700510"/>
              </p:ext>
            </p:extLst>
          </p:nvPr>
        </p:nvGraphicFramePr>
        <p:xfrm>
          <a:off x="0" y="914400"/>
          <a:ext cx="121920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DB17488-E3EF-40FB-B151-A06ABE65E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309779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69%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95%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1% - 100%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81%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0% - 100%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72%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10% - 100%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85%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88%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60% - 100%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78%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0% - 100%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86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Counsel Usage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107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1AC7658-1476-4E6C-9D96-C4BD56D62C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193490"/>
              </p:ext>
            </p:extLst>
          </p:nvPr>
        </p:nvGraphicFramePr>
        <p:xfrm>
          <a:off x="0" y="914400"/>
          <a:ext cx="121920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8D6A19-CE8E-4623-9757-36DE9CB0B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182764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82%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95%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42% - 100%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79%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95%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0% - 100%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74%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0% - 100%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95%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85% - 100%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82%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95%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0% - 100%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77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Fees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108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2B99720-B72B-4859-B74B-2429138B1A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831118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083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5EDBECF-38F1-41D2-910A-5550ACF04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713376"/>
              </p:ext>
            </p:extLst>
          </p:nvPr>
        </p:nvGraphicFramePr>
        <p:xfrm>
          <a:off x="1803123" y="914400"/>
          <a:ext cx="8585755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Fees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C54E7-1171-4328-BF2C-A8C15E7487A5}"/>
              </a:ext>
            </a:extLst>
          </p:cNvPr>
          <p:cNvSpPr txBox="1"/>
          <p:nvPr/>
        </p:nvSpPr>
        <p:spPr>
          <a:xfrm>
            <a:off x="8434166" y="2934985"/>
            <a:ext cx="3320667" cy="147732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Responses if “yes”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&lt; 2% year over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Varies from year to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Flat spending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No increases</a:t>
            </a:r>
          </a:p>
        </p:txBody>
      </p:sp>
    </p:spTree>
    <p:extLst>
      <p:ext uri="{BB962C8B-B14F-4D97-AF65-F5344CB8AC3E}">
        <p14:creationId xmlns:p14="http://schemas.microsoft.com/office/powerpoint/2010/main" val="22837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6784-8107-4711-85C6-68B5A03E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Team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12056-16C7-4F1F-9376-2A0C4AEC0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E8AFD40-4E77-4DD4-B289-5F858AB63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8891"/>
              </p:ext>
            </p:extLst>
          </p:nvPr>
        </p:nvGraphicFramePr>
        <p:xfrm>
          <a:off x="289560" y="1943116"/>
          <a:ext cx="11612880" cy="334899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3252389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54370214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89121485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7947161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95142437"/>
                    </a:ext>
                  </a:extLst>
                </a:gridCol>
              </a:tblGrid>
              <a:tr h="558165">
                <a:tc>
                  <a:txBody>
                    <a:bodyPr/>
                    <a:lstStyle/>
                    <a:p>
                      <a:pPr marL="91440" algn="l" fontAlgn="b"/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Mean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Median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Range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Sample Size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1994054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Computer/Software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2,170M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729M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364M</a:t>
                      </a:r>
                      <a:r>
                        <a:rPr lang="en-GB" sz="2000" u="none" strike="noStrike" dirty="0">
                          <a:effectLst/>
                        </a:rPr>
                        <a:t> - $</a:t>
                      </a:r>
                      <a:r>
                        <a:rPr lang="en-GB" sz="2000" u="none" strike="noStrike" dirty="0" err="1">
                          <a:effectLst/>
                        </a:rPr>
                        <a:t>11,600M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8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815916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Industrial/Energy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$746M</a:t>
                      </a:r>
                      <a:endParaRPr lang="en-GB" sz="2000" b="0" i="0" u="none" strike="noStrike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$527M</a:t>
                      </a:r>
                      <a:endParaRPr lang="en-GB" sz="2000" b="0" i="0" u="none" strike="noStrike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314M</a:t>
                      </a:r>
                      <a:r>
                        <a:rPr lang="en-GB" sz="2000" u="none" strike="noStrike" dirty="0">
                          <a:effectLst/>
                        </a:rPr>
                        <a:t> - $</a:t>
                      </a:r>
                      <a:r>
                        <a:rPr lang="en-GB" sz="2000" u="none" strike="noStrike" dirty="0" err="1">
                          <a:effectLst/>
                        </a:rPr>
                        <a:t>1,875M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11</a:t>
                      </a:r>
                      <a:endParaRPr lang="en-GB" sz="2000" b="0" i="0" u="none" strike="noStrike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3079493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Pharma/Bio/Chem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11,113M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4,182M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549M</a:t>
                      </a:r>
                      <a:r>
                        <a:rPr lang="en-GB" sz="2000" u="none" strike="noStrike" dirty="0">
                          <a:effectLst/>
                        </a:rPr>
                        <a:t> - $</a:t>
                      </a:r>
                      <a:r>
                        <a:rPr lang="en-GB" sz="2000" u="none" strike="noStrike" dirty="0" err="1">
                          <a:effectLst/>
                        </a:rPr>
                        <a:t>42,864M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5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188999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Other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$600M</a:t>
                      </a:r>
                      <a:endParaRPr lang="en-GB" sz="2000" b="0" i="0" u="none" strike="noStrike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$667M</a:t>
                      </a:r>
                      <a:endParaRPr lang="en-GB" sz="2000" b="0" i="0" u="none" strike="noStrike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75M</a:t>
                      </a:r>
                      <a:r>
                        <a:rPr lang="en-GB" sz="2000" u="none" strike="noStrike" dirty="0">
                          <a:effectLst/>
                        </a:rPr>
                        <a:t> - $</a:t>
                      </a:r>
                      <a:r>
                        <a:rPr lang="en-GB" sz="2000" u="none" strike="noStrike" dirty="0" err="1">
                          <a:effectLst/>
                        </a:rPr>
                        <a:t>1,171M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5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3589518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2020 Overall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2,901M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$716M</a:t>
                      </a:r>
                      <a:endParaRPr lang="en-GB" sz="2000" b="0" i="0" u="none" strike="noStrike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75M</a:t>
                      </a:r>
                      <a:r>
                        <a:rPr lang="en-GB" sz="2000" u="none" strike="noStrike" dirty="0">
                          <a:effectLst/>
                        </a:rPr>
                        <a:t> - $</a:t>
                      </a:r>
                      <a:r>
                        <a:rPr lang="en-GB" sz="2000" u="none" strike="noStrike" dirty="0" err="1">
                          <a:effectLst/>
                        </a:rPr>
                        <a:t>42,864M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29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56951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4F16A8F-2667-4896-91F3-CEF6F9019AE9}"/>
              </a:ext>
            </a:extLst>
          </p:cNvPr>
          <p:cNvSpPr txBox="1"/>
          <p:nvPr/>
        </p:nvSpPr>
        <p:spPr>
          <a:xfrm>
            <a:off x="2992877" y="1193069"/>
            <a:ext cx="620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Revenue per Employee on IP Team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407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Preparation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A7044-1CE2-429D-BC72-B75EEE3095AC}"/>
              </a:ext>
            </a:extLst>
          </p:cNvPr>
          <p:cNvSpPr txBox="1"/>
          <p:nvPr/>
        </p:nvSpPr>
        <p:spPr>
          <a:xfrm>
            <a:off x="2608593" y="1363329"/>
            <a:ext cx="6974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400" b="1" i="0" u="none" strike="noStrike" dirty="0">
                <a:solidFill>
                  <a:srgbClr val="3A383A"/>
                </a:solidFill>
                <a:effectLst/>
                <a:latin typeface="Arial" panose="020B0604020202020204" pitchFamily="34" charset="0"/>
              </a:rPr>
              <a:t>Cost of Preparing a Non-Provisional U.S. or Equivalent Priority Application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6BDF20-502F-42EF-BFDC-8C49DD79D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188101"/>
              </p:ext>
            </p:extLst>
          </p:nvPr>
        </p:nvGraphicFramePr>
        <p:xfrm>
          <a:off x="518160" y="2205349"/>
          <a:ext cx="11155680" cy="402336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172501315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50732301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36163193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56773984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49736616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Median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Range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Sample Size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20767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Electrical/ Computer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$8,800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$8,500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$5,500 - $15,000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997192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Mechanical/ Electromechanical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$7,711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$7,500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$5,500</a:t>
                      </a:r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GB" sz="2000" u="none" strike="noStrike" dirty="0">
                          <a:effectLst/>
                        </a:rPr>
                        <a:t>$10,000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19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026826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Chemical non-pharma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$9,143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$8,250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$5,500 - $20,000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14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12197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Pharma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-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-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-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516906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Biotech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-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-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-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132113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All utility patent fields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$10,240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$8,500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$5,500</a:t>
                      </a:r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GB" sz="2000" u="none" strike="noStrike" dirty="0">
                          <a:effectLst/>
                        </a:rPr>
                        <a:t>$40,000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30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03992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3172C38-E7FB-4C37-ABB3-C57ECA8667F1}"/>
              </a:ext>
            </a:extLst>
          </p:cNvPr>
          <p:cNvSpPr txBox="1"/>
          <p:nvPr/>
        </p:nvSpPr>
        <p:spPr>
          <a:xfrm>
            <a:off x="2821978" y="6380534"/>
            <a:ext cx="818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Segments with fewer than 4 responses are not shown in the above table; indicated with a hyphen (-). </a:t>
            </a:r>
          </a:p>
        </p:txBody>
      </p:sp>
    </p:spTree>
    <p:extLst>
      <p:ext uri="{BB962C8B-B14F-4D97-AF65-F5344CB8AC3E}">
        <p14:creationId xmlns:p14="http://schemas.microsoft.com/office/powerpoint/2010/main" val="191956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CCB8E-2DE7-4D72-92EF-1E090D4EF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Inventor Recognition</a:t>
            </a:r>
          </a:p>
        </p:txBody>
      </p:sp>
    </p:spTree>
    <p:extLst>
      <p:ext uri="{BB962C8B-B14F-4D97-AF65-F5344CB8AC3E}">
        <p14:creationId xmlns:p14="http://schemas.microsoft.com/office/powerpoint/2010/main" val="40445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Awards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112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D519E63-ABFB-4461-976B-97BB9B4A473D}"/>
              </a:ext>
            </a:extLst>
          </p:cNvPr>
          <p:cNvGraphicFramePr>
            <a:graphicFrameLocks/>
          </p:cNvGraphicFramePr>
          <p:nvPr/>
        </p:nvGraphicFramePr>
        <p:xfrm>
          <a:off x="6096000" y="1209367"/>
          <a:ext cx="6096000" cy="4928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7476463-895E-4793-B4E7-F18A2E78E5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599552"/>
              </p:ext>
            </p:extLst>
          </p:nvPr>
        </p:nvGraphicFramePr>
        <p:xfrm>
          <a:off x="1" y="914400"/>
          <a:ext cx="60960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4837264-FE86-464E-BE0D-AB149A344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736680"/>
              </p:ext>
            </p:extLst>
          </p:nvPr>
        </p:nvGraphicFramePr>
        <p:xfrm>
          <a:off x="6095998" y="914400"/>
          <a:ext cx="6096001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90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Awards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113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78FDFF0-0157-40E6-8044-A738A89D6168}"/>
              </a:ext>
            </a:extLst>
          </p:cNvPr>
          <p:cNvGraphicFramePr>
            <a:graphicFrameLocks/>
          </p:cNvGraphicFramePr>
          <p:nvPr/>
        </p:nvGraphicFramePr>
        <p:xfrm>
          <a:off x="0" y="1118680"/>
          <a:ext cx="12192000" cy="519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97B8168-28FD-4159-97C4-8A4F97A33B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883013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72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CCB8E-2DE7-4D72-92EF-1E090D4EF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Membership and Approach</a:t>
            </a:r>
          </a:p>
        </p:txBody>
      </p:sp>
    </p:spTree>
    <p:extLst>
      <p:ext uri="{BB962C8B-B14F-4D97-AF65-F5344CB8AC3E}">
        <p14:creationId xmlns:p14="http://schemas.microsoft.com/office/powerpoint/2010/main" val="23544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150D9E2-CC3F-49F5-ACE2-1B2FE9FA86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448544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Membership Approval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7A3D344-64AE-451D-B43C-42641CE6B5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022888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Other Memberships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DE3502-E8EB-4917-9143-AACE64153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20" y="502331"/>
            <a:ext cx="8273143" cy="1536019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2887DF5-8E87-4E48-BBA7-AD70FDEB887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30601" y="2731770"/>
            <a:ext cx="6227400" cy="304419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Patrick Glaser, MA, MPA</a:t>
            </a:r>
          </a:p>
          <a:p>
            <a:pPr marL="0" indent="0">
              <a:buNone/>
            </a:pPr>
            <a:r>
              <a:rPr lang="en-US" dirty="0"/>
              <a:t>Vice President, Research and Analytics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pglaser@mckinley-advisors.com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Alison Bramer, MSW</a:t>
            </a:r>
          </a:p>
          <a:p>
            <a:pPr marL="0" indent="0">
              <a:buNone/>
            </a:pPr>
            <a:r>
              <a:rPr lang="en-US" dirty="0"/>
              <a:t>Director, Research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abramer@mckinley-advisors.com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8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2421-9172-4DF7-9B7D-2D09456A48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Appendix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98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6C41-AF05-4394-99AD-A680037CAB3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Survey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1B57B-AE7C-4550-BB40-F198184F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119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C162754-AB5E-4B8C-A6D1-40425182A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965812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047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6784-8107-4711-85C6-68B5A03E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Team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12056-16C7-4F1F-9376-2A0C4AEC0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4ABB37D-5304-4620-BFAA-9DDEDA934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542788"/>
              </p:ext>
            </p:extLst>
          </p:nvPr>
        </p:nvGraphicFramePr>
        <p:xfrm>
          <a:off x="289560" y="1943116"/>
          <a:ext cx="11612880" cy="334899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3252389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54370214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89121485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7947161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95142437"/>
                    </a:ext>
                  </a:extLst>
                </a:gridCol>
              </a:tblGrid>
              <a:tr h="558165">
                <a:tc>
                  <a:txBody>
                    <a:bodyPr/>
                    <a:lstStyle/>
                    <a:p>
                      <a:pPr marL="91440" algn="l" fontAlgn="b"/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Mean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Median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Range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Sample Size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1994054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Computer/Software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31M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$15M</a:t>
                      </a:r>
                      <a:endParaRPr lang="en-GB" sz="2000" b="0" i="0" u="none" strike="noStrike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1M</a:t>
                      </a:r>
                      <a:r>
                        <a:rPr lang="en-GB" sz="2000" u="none" strike="noStrike" dirty="0">
                          <a:effectLst/>
                        </a:rPr>
                        <a:t> - $</a:t>
                      </a:r>
                      <a:r>
                        <a:rPr lang="en-GB" sz="2000" u="none" strike="noStrike" dirty="0" err="1">
                          <a:effectLst/>
                        </a:rPr>
                        <a:t>93M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7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815916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Industrial/Energy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$32M</a:t>
                      </a:r>
                      <a:endParaRPr lang="en-GB" sz="2000" b="0" i="0" u="none" strike="noStrike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26M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0.05M</a:t>
                      </a:r>
                      <a:r>
                        <a:rPr lang="en-GB" sz="2000" u="none" strike="noStrike" dirty="0">
                          <a:effectLst/>
                        </a:rPr>
                        <a:t> - $</a:t>
                      </a:r>
                      <a:r>
                        <a:rPr lang="en-GB" sz="2000" u="none" strike="noStrike" dirty="0" err="1">
                          <a:effectLst/>
                        </a:rPr>
                        <a:t>82M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10</a:t>
                      </a:r>
                      <a:endParaRPr lang="en-GB" sz="2000" b="0" i="0" u="none" strike="noStrike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3079493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Pharma/Bio/Chem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$23M</a:t>
                      </a:r>
                      <a:endParaRPr lang="en-GB" sz="2000" b="0" i="0" u="none" strike="noStrike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$25M</a:t>
                      </a:r>
                      <a:endParaRPr lang="en-GB" sz="2000" b="0" i="0" u="none" strike="noStrike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12M</a:t>
                      </a:r>
                      <a:r>
                        <a:rPr lang="en-GB" sz="2000" u="none" strike="noStrike" dirty="0">
                          <a:effectLst/>
                        </a:rPr>
                        <a:t> - $</a:t>
                      </a:r>
                      <a:r>
                        <a:rPr lang="en-GB" sz="2000" u="none" strike="noStrike" dirty="0" err="1">
                          <a:effectLst/>
                        </a:rPr>
                        <a:t>31M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4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188999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Other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$32M</a:t>
                      </a:r>
                      <a:endParaRPr lang="en-GB" sz="2000" b="0" i="0" u="none" strike="noStrike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$13M</a:t>
                      </a:r>
                      <a:endParaRPr lang="en-GB" sz="2000" b="0" i="0" u="none" strike="noStrike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10M</a:t>
                      </a:r>
                      <a:r>
                        <a:rPr lang="en-GB" sz="2000" u="none" strike="noStrike" dirty="0">
                          <a:effectLst/>
                        </a:rPr>
                        <a:t> - $</a:t>
                      </a:r>
                      <a:r>
                        <a:rPr lang="en-GB" sz="2000" u="none" strike="noStrike" dirty="0" err="1">
                          <a:effectLst/>
                        </a:rPr>
                        <a:t>93M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4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3589518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2020 Overall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$30M</a:t>
                      </a:r>
                      <a:endParaRPr lang="en-GB" sz="2000" b="0" i="0" u="none" strike="noStrike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24M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0.05M</a:t>
                      </a:r>
                      <a:r>
                        <a:rPr lang="en-GB" sz="2000" u="none" strike="noStrike" dirty="0">
                          <a:effectLst/>
                        </a:rPr>
                        <a:t> - $</a:t>
                      </a:r>
                      <a:r>
                        <a:rPr lang="en-GB" sz="2000" u="none" strike="noStrike" dirty="0" err="1">
                          <a:effectLst/>
                        </a:rPr>
                        <a:t>93M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25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56951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70D94E1-B0BA-4B25-92F7-A3215564E39F}"/>
              </a:ext>
            </a:extLst>
          </p:cNvPr>
          <p:cNvSpPr txBox="1"/>
          <p:nvPr/>
        </p:nvSpPr>
        <p:spPr>
          <a:xfrm>
            <a:off x="2992877" y="1193069"/>
            <a:ext cx="620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R&amp;D Spend per Employee on IP Team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3774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6784-8107-4711-85C6-68B5A03E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Inventor Population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12056-16C7-4F1F-9376-2A0C4AEC0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8EE9B6A-D7E2-4D89-A3CF-89D0194B93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0799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AAF3326-F42D-45D5-B036-6D11C6CFD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267996"/>
              </p:ext>
            </p:extLst>
          </p:nvPr>
        </p:nvGraphicFramePr>
        <p:xfrm>
          <a:off x="2575560" y="1971040"/>
          <a:ext cx="704088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12,587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2,982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300 - 100,000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14,330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22 - 64,162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17,893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50 - 100,000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2,161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200 - 9,000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11,842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22 - 100,000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25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BE61AD5-FD89-463D-A2F8-54B57AF1C9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432466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5396784-8107-4711-85C6-68B5A03E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Inventor Population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12056-16C7-4F1F-9376-2A0C4AEC0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3498B7-DB01-4D89-8B39-FD79A9FC8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916051"/>
              </p:ext>
            </p:extLst>
          </p:nvPr>
        </p:nvGraphicFramePr>
        <p:xfrm>
          <a:off x="2392680" y="1971040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194k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200k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2k</a:t>
                      </a:r>
                      <a:r>
                        <a:rPr lang="en-GB" sz="1600" u="none" strike="noStrike" dirty="0">
                          <a:effectLst/>
                        </a:rPr>
                        <a:t> - $</a:t>
                      </a:r>
                      <a:r>
                        <a:rPr lang="en-GB" sz="1600" u="none" strike="noStrike" dirty="0" err="1">
                          <a:effectLst/>
                        </a:rPr>
                        <a:t>716k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$155k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113k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1k</a:t>
                      </a:r>
                      <a:r>
                        <a:rPr lang="en-GB" sz="1600" u="none" strike="noStrike" dirty="0">
                          <a:effectLst/>
                        </a:rPr>
                        <a:t> - $</a:t>
                      </a:r>
                      <a:r>
                        <a:rPr lang="en-GB" sz="1600" u="none" strike="noStrike" dirty="0" err="1">
                          <a:effectLst/>
                        </a:rPr>
                        <a:t>500k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9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$232k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$50k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10k</a:t>
                      </a:r>
                      <a:r>
                        <a:rPr lang="en-GB" sz="1600" u="none" strike="noStrike" dirty="0">
                          <a:effectLst/>
                        </a:rPr>
                        <a:t> - $</a:t>
                      </a:r>
                      <a:r>
                        <a:rPr lang="en-GB" sz="1600" u="none" strike="noStrike" dirty="0" err="1">
                          <a:effectLst/>
                        </a:rPr>
                        <a:t>1,000k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5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$181k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$136k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0.3k</a:t>
                      </a:r>
                      <a:r>
                        <a:rPr lang="en-GB" sz="1600" u="none" strike="noStrike" dirty="0">
                          <a:effectLst/>
                        </a:rPr>
                        <a:t> - $</a:t>
                      </a:r>
                      <a:r>
                        <a:rPr lang="en-GB" sz="1600" u="none" strike="noStrike" dirty="0" err="1">
                          <a:effectLst/>
                        </a:rPr>
                        <a:t>574k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$186k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$121k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0.3k</a:t>
                      </a:r>
                      <a:r>
                        <a:rPr lang="en-GB" sz="1600" u="none" strike="noStrike" dirty="0">
                          <a:effectLst/>
                        </a:rPr>
                        <a:t> - $</a:t>
                      </a:r>
                      <a:r>
                        <a:rPr lang="en-GB" sz="1600" u="none" strike="noStrike" dirty="0" err="1">
                          <a:effectLst/>
                        </a:rPr>
                        <a:t>1,000k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4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6784-8107-4711-85C6-68B5A03E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Patent-Related Staffing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12056-16C7-4F1F-9376-2A0C4AEC0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BAE76AB-5A41-4821-9D64-65D49BB340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992604"/>
              </p:ext>
            </p:extLst>
          </p:nvPr>
        </p:nvGraphicFramePr>
        <p:xfrm>
          <a:off x="152400" y="914400"/>
          <a:ext cx="11887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449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6784-8107-4711-85C6-68B5A03E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Patent-Related Staffing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12056-16C7-4F1F-9376-2A0C4AEC0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E333F1E-4005-4877-9F09-D81978F5DA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812563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85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6784-8107-4711-85C6-68B5A03E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Patent-Related Staffing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12056-16C7-4F1F-9376-2A0C4AEC0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E5B4A2A-CB89-46C1-A838-9D172D81A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812891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4F8369D-7DB5-4B98-983E-6CABF7792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252702"/>
              </p:ext>
            </p:extLst>
          </p:nvPr>
        </p:nvGraphicFramePr>
        <p:xfrm>
          <a:off x="2575560" y="1971040"/>
          <a:ext cx="704088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0.09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0.04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0.01</a:t>
                      </a:r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+mj-lt"/>
                        </a:rPr>
                        <a:t> - 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0.50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1.05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0.02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0.00</a:t>
                      </a:r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+mj-lt"/>
                        </a:rPr>
                        <a:t> - 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10.28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0.03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0.02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0.00</a:t>
                      </a:r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+mj-lt"/>
                        </a:rPr>
                        <a:t> - 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0.07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0.41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0.03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0.00</a:t>
                      </a:r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+mj-lt"/>
                        </a:rPr>
                        <a:t> - 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1.85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0.45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0.02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0.00</a:t>
                      </a:r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+mj-lt"/>
                        </a:rPr>
                        <a:t> - 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10.28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6784-8107-4711-85C6-68B5A03E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Trademark-Related Staffing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12056-16C7-4F1F-9376-2A0C4AEC0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E262B0D-7034-4F8F-8BD8-F80A001D25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102977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645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6784-8107-4711-85C6-68B5A03E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Trademark-Related Staffing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12056-16C7-4F1F-9376-2A0C4AEC0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974840A-5D25-4CF4-A44C-25ACDCA1E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687528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213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79B08-F5C0-468C-8BE7-E815E735768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Table of Contents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44D11-3531-41EF-9C63-3BD9B8DA6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DC3BF5C-8428-4DA3-9440-237CFD066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655921"/>
              </p:ext>
            </p:extLst>
          </p:nvPr>
        </p:nvGraphicFramePr>
        <p:xfrm>
          <a:off x="2575560" y="1713579"/>
          <a:ext cx="7040880" cy="435864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03829433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743402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Project Overview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7440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Respondent Profile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232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IP Team, Roles and Responsibilities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2873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Spending Metrics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082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Portfolio Metrics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56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104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Patent Strategies and Portfolio Analysis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90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7779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IP Management Tools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96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5942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Outside Counsel Activities and Fees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102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58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Inventor Recognition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111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343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Membership and Approach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114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7590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Appendix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118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5104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68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6784-8107-4711-85C6-68B5A03E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Staffing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12056-16C7-4F1F-9376-2A0C4AEC0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0CA6806-7CDF-40A6-A4A6-EB78D103E6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301582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248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6784-8107-4711-85C6-68B5A03E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Responsibilities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21DFA-EE6C-4959-A630-700DD3393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8675" y="1042255"/>
            <a:ext cx="7934651" cy="1415224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Which of the following substantive legal areas does the IP team have responsibility for within your company? </a:t>
            </a:r>
            <a:endParaRPr lang="en-GB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12056-16C7-4F1F-9376-2A0C4AEC0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A5B3A0-71E6-4F43-8D19-9E9D709D7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027362"/>
              </p:ext>
            </p:extLst>
          </p:nvPr>
        </p:nvGraphicFramePr>
        <p:xfrm>
          <a:off x="426720" y="1762892"/>
          <a:ext cx="11338560" cy="4459560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80522341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86561231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37165084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415908402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5181718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 survey </a:t>
                      </a:r>
                    </a:p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 = 45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 survey </a:t>
                      </a:r>
                    </a:p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 = 42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2019 survey </a:t>
                      </a:r>
                    </a:p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 = 58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2020 survey </a:t>
                      </a:r>
                    </a:p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 = 45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704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Industrial Design Rights 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C3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9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253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Patents 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91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25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Patent Licensing Agreements 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A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9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051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Trademarks / Brand Protection 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9D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AA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9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404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Copyright 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9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91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AA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9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982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Trademark Licensing Agreements 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6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B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B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9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68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University Research / Development Agreements 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C3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06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Joint Development Agreements 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4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C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173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Government Research / Development Agreements 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C9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3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275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Nondisclosure / Confidentiality / Secrecy Agreements 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0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0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C5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240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Open Source Software Policy*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D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A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C0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08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Software Licenses*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D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B5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B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935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Social Media 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9C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9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9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A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675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Advertising </a:t>
                      </a:r>
                    </a:p>
                  </a:txBody>
                  <a:tcPr marL="4696" marR="4696" marT="46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9C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8E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97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4696" marR="4696" marT="4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A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8078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2416560-8372-48C0-A872-893B5319DEE0}"/>
              </a:ext>
            </a:extLst>
          </p:cNvPr>
          <p:cNvSpPr txBox="1"/>
          <p:nvPr/>
        </p:nvSpPr>
        <p:spPr>
          <a:xfrm>
            <a:off x="2912253" y="6380534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 Not included in 2017 survey</a:t>
            </a:r>
          </a:p>
        </p:txBody>
      </p:sp>
    </p:spTree>
    <p:extLst>
      <p:ext uri="{BB962C8B-B14F-4D97-AF65-F5344CB8AC3E}">
        <p14:creationId xmlns:p14="http://schemas.microsoft.com/office/powerpoint/2010/main" val="135275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6784-8107-4711-85C6-68B5A03E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Responsibilities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12056-16C7-4F1F-9376-2A0C4AEC0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7905EB-6E73-4D08-8BAD-C8419DD4ACFF}"/>
              </a:ext>
            </a:extLst>
          </p:cNvPr>
          <p:cNvSpPr txBox="1">
            <a:spLocks/>
          </p:cNvSpPr>
          <p:nvPr/>
        </p:nvSpPr>
        <p:spPr>
          <a:xfrm>
            <a:off x="2128675" y="1042255"/>
            <a:ext cx="7934651" cy="14152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914400" rtl="0" eaLnBrk="1" latinLnBrk="0" hangingPunct="1">
              <a:lnSpc>
                <a:spcPts val="3560"/>
              </a:lnSpc>
              <a:spcBef>
                <a:spcPts val="1000"/>
              </a:spcBef>
              <a:spcAft>
                <a:spcPts val="300"/>
              </a:spcAft>
              <a:buClr>
                <a:schemeClr val="accent1"/>
              </a:buClr>
              <a:buFont typeface="Apple Symbols" panose="02000000000000000000" pitchFamily="2" charset="-79"/>
              <a:buChar char="⦿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980"/>
              </a:lnSpc>
              <a:spcBef>
                <a:spcPts val="5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pple Symbols" panose="02000000000000000000" pitchFamily="2" charset="-79"/>
              <a:buNone/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IP Responsibilities by Industry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032C2B-39B1-4AB5-89BF-4E080D7FA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90186"/>
              </p:ext>
            </p:extLst>
          </p:nvPr>
        </p:nvGraphicFramePr>
        <p:xfrm>
          <a:off x="426720" y="1508080"/>
          <a:ext cx="11338560" cy="4691355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410719153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77665948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50936388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43841199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40503365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Computer/ Software</a:t>
                      </a:r>
                      <a:b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= 8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Industrial/ Energy</a:t>
                      </a:r>
                      <a:b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= 16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Pharma/Bio/ Chem</a:t>
                      </a:r>
                      <a:b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= 8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Other</a:t>
                      </a:r>
                      <a:b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= 13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689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Industrial Design Rights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010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Patents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257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Patent Licensing Agreements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88%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051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Trademarks / Brand Protection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94%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AF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023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Copyright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88%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593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Trademark Licensing Agreements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94%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AF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88%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980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University Research / Development Agreements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88%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94%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AF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C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77%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C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173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Joint Development Agreements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C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8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C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58%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B8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084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Government Research / Development Agreements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C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87%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6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C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C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83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Nondisclosure / Confidentiality / Secrecy Agreements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C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C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C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AB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444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Open Source Software Policy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88%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AF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58%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B8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045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Software Licenses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C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A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A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A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458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Social Media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9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8E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C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97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55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Advertising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9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8E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98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3A383A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1861" marR="1861" marT="1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9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869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56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6784-8107-4711-85C6-68B5A03E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Responsibilities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12056-16C7-4F1F-9376-2A0C4AEC0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D1E13A5-D52C-4F87-8217-68602452D8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144281"/>
              </p:ext>
            </p:extLst>
          </p:nvPr>
        </p:nvGraphicFramePr>
        <p:xfrm>
          <a:off x="152400" y="914400"/>
          <a:ext cx="11887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593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2746D3-53AE-4970-A5D5-C8829924D3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Spending Metrics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94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A88B-58E2-408E-A52D-F3F9BA18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DF9CD-CD75-4408-A1A3-4B32C0018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FE3CD6A-DA22-4631-9BDF-F47BD35103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200087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8BE714-F146-4905-A4BB-B39AD125B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71106"/>
              </p:ext>
            </p:extLst>
          </p:nvPr>
        </p:nvGraphicFramePr>
        <p:xfrm>
          <a:off x="2392680" y="1971040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$130M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$66M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$9M - $513M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$25M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$19M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$3M - $62M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$134M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$56M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$3M - $1000M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F11C327-7E22-4BC2-871C-CAF76D3292BD}"/>
              </a:ext>
            </a:extLst>
          </p:cNvPr>
          <p:cNvSpPr txBox="1"/>
          <p:nvPr/>
        </p:nvSpPr>
        <p:spPr>
          <a:xfrm>
            <a:off x="2821978" y="6380534"/>
            <a:ext cx="818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Industries with fewer than 4 responses are not shown in the above table; indicated with a hyphen (-). </a:t>
            </a:r>
          </a:p>
        </p:txBody>
      </p:sp>
    </p:spTree>
    <p:extLst>
      <p:ext uri="{BB962C8B-B14F-4D97-AF65-F5344CB8AC3E}">
        <p14:creationId xmlns:p14="http://schemas.microsoft.com/office/powerpoint/2010/main" val="279880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A88B-58E2-408E-A52D-F3F9BA18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DF9CD-CD75-4408-A1A3-4B32C0018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318AFD4-D073-4223-B926-997F8C4011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67571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B689C5-E616-49A9-9D9F-DA567BE59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924660"/>
              </p:ext>
            </p:extLst>
          </p:nvPr>
        </p:nvGraphicFramePr>
        <p:xfrm>
          <a:off x="2392680" y="1971040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0.50%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0.53%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0.28% - 0.63%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0.52%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0.50%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0.23% - 0.86%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0.47%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0.40%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0.05% - 0.97%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CF65534-7CD0-479A-B90A-A137BA937DCC}"/>
              </a:ext>
            </a:extLst>
          </p:cNvPr>
          <p:cNvSpPr txBox="1"/>
          <p:nvPr/>
        </p:nvSpPr>
        <p:spPr>
          <a:xfrm>
            <a:off x="2821978" y="6380534"/>
            <a:ext cx="818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Industries with fewer than 4 responses are not shown in the above table; indicated with a hyphen (-). </a:t>
            </a:r>
          </a:p>
        </p:txBody>
      </p:sp>
    </p:spTree>
    <p:extLst>
      <p:ext uri="{BB962C8B-B14F-4D97-AF65-F5344CB8AC3E}">
        <p14:creationId xmlns:p14="http://schemas.microsoft.com/office/powerpoint/2010/main" val="228745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A88B-58E2-408E-A52D-F3F9BA18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DF9CD-CD75-4408-A1A3-4B32C0018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F5DE697-D2A1-42CA-9D53-268662A0CF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986593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AD6F9-5D7B-4818-BA38-F2E46886B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146364"/>
              </p:ext>
            </p:extLst>
          </p:nvPr>
        </p:nvGraphicFramePr>
        <p:xfrm>
          <a:off x="2575560" y="1971040"/>
          <a:ext cx="704088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7.5%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6.9%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1.3% - 17.3%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11.0%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8.4%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0.5% - 40.0%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E5E607-0C4E-4BE2-8582-A89A12625832}"/>
              </a:ext>
            </a:extLst>
          </p:cNvPr>
          <p:cNvSpPr txBox="1"/>
          <p:nvPr/>
        </p:nvSpPr>
        <p:spPr>
          <a:xfrm>
            <a:off x="2821978" y="6380534"/>
            <a:ext cx="818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Industries with fewer than 4 responses are not shown in the above table; indicated with a hyphen (-). </a:t>
            </a:r>
          </a:p>
        </p:txBody>
      </p:sp>
    </p:spTree>
    <p:extLst>
      <p:ext uri="{BB962C8B-B14F-4D97-AF65-F5344CB8AC3E}">
        <p14:creationId xmlns:p14="http://schemas.microsoft.com/office/powerpoint/2010/main" val="307799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A88B-58E2-408E-A52D-F3F9BA18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DF9CD-CD75-4408-A1A3-4B32C0018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4022119-A3BB-4DCD-9351-79FD3B6409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288119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2EBFA28-25FB-446B-AC80-DFF11017C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183605"/>
              </p:ext>
            </p:extLst>
          </p:nvPr>
        </p:nvGraphicFramePr>
        <p:xfrm>
          <a:off x="2575560" y="1971040"/>
          <a:ext cx="704088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$23M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$17M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$3M - $56M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$42M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$30M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$2M - $243M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$19M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$19M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$1M - $52M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$20M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$13M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$1M - $75M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$30M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$15M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$1M - $243M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93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A88B-58E2-408E-A52D-F3F9BA18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DF9CD-CD75-4408-A1A3-4B32C0018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57A9C7F-BB4D-448D-A57F-CE865A3608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90380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15975E-6CC1-4570-99D9-0E7B6C194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277452"/>
              </p:ext>
            </p:extLst>
          </p:nvPr>
        </p:nvGraphicFramePr>
        <p:xfrm>
          <a:off x="2209800" y="1971040"/>
          <a:ext cx="777240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0.23%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0.13%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0.01% - 0.89%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0.19%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0.14%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0.06% - 0.39%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0.04%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0.04%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0.0004% - 0.07%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0.37%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0.21%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0.08% - 0.91%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0.21%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0.13%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0.0004% - 0.91%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02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2710C-84E3-4433-93FD-65CD2495D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0CEAF-24D8-4735-9828-031810959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1E45F8-F187-45A8-B859-51B00167A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18756"/>
              </p:ext>
            </p:extLst>
          </p:nvPr>
        </p:nvGraphicFramePr>
        <p:xfrm>
          <a:off x="609600" y="1646388"/>
          <a:ext cx="109728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27303822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03933621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7748526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503157073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5079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Survey                 Launch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Survey</a:t>
                      </a:r>
                    </a:p>
                    <a:p>
                      <a:pPr algn="ctr"/>
                      <a:r>
                        <a:rPr lang="en-US" b="1" dirty="0"/>
                        <a:t>Reminders*</a:t>
                      </a:r>
                      <a:endParaRPr lang="en-GB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Survey</a:t>
                      </a:r>
                    </a:p>
                    <a:p>
                      <a:pPr algn="ctr"/>
                      <a:r>
                        <a:rPr lang="en-US" b="1" dirty="0"/>
                        <a:t>Close</a:t>
                      </a:r>
                      <a:endParaRPr lang="en-GB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Survey</a:t>
                      </a:r>
                    </a:p>
                    <a:p>
                      <a:pPr algn="ctr"/>
                      <a:r>
                        <a:rPr lang="en-US" b="1" dirty="0"/>
                        <a:t>Analysis</a:t>
                      </a:r>
                      <a:endParaRPr lang="en-GB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73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March 5, 2020</a:t>
                      </a:r>
                      <a:endParaRPr lang="en-GB" i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March-June 2020</a:t>
                      </a:r>
                      <a:endParaRPr lang="en-GB" i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June 10, 2020</a:t>
                      </a:r>
                      <a:endParaRPr lang="en-GB" i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June 22-July 20, 2020</a:t>
                      </a:r>
                      <a:endParaRPr lang="en-GB" i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9367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6BC7392-B938-4C43-A8EF-04E2078F1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160" y="1632206"/>
            <a:ext cx="1024680" cy="1024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B6701A-99AD-44FA-8655-94EFF26A3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901" y="1640568"/>
            <a:ext cx="1024741" cy="1024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6565A2-F2FE-4C31-8F0A-B98EFEC1B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099" y="1627487"/>
            <a:ext cx="1024741" cy="10247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3B64CD-6755-47B0-BF76-11D10FF96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360" y="1627487"/>
            <a:ext cx="1024741" cy="102474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9C1E2C0-9122-4562-B3A8-198E0413D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235386"/>
              </p:ext>
            </p:extLst>
          </p:nvPr>
        </p:nvGraphicFramePr>
        <p:xfrm>
          <a:off x="1196201" y="3978518"/>
          <a:ext cx="4389120" cy="182880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31883915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05687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Total responses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46</a:t>
                      </a:r>
                      <a:endParaRPr lang="en-GB" sz="1800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99021954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Completes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39</a:t>
                      </a:r>
                      <a:endParaRPr lang="en-GB" sz="1800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12736936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Partials^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GB" sz="1800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42218779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Response rate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41%</a:t>
                      </a:r>
                      <a:endParaRPr lang="en-GB" sz="1800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07640920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95CAE2B-F80F-4819-B541-BA655928AACF}"/>
              </a:ext>
            </a:extLst>
          </p:cNvPr>
          <p:cNvSpPr txBox="1"/>
          <p:nvPr/>
        </p:nvSpPr>
        <p:spPr>
          <a:xfrm>
            <a:off x="3048000" y="6244138"/>
            <a:ext cx="6657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*The deadline for the 2020 survey was extended due to the COVID-19 pandemic.</a:t>
            </a:r>
          </a:p>
          <a:p>
            <a:r>
              <a:rPr lang="en-US" sz="1400" i="1" dirty="0"/>
              <a:t> ^Includes only partial respondents who provided permission to analyze their data. </a:t>
            </a:r>
            <a:endParaRPr lang="en-GB" sz="1400" i="1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EBD962F-1E2E-448A-8F1D-23A54AC55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06857"/>
              </p:ext>
            </p:extLst>
          </p:nvPr>
        </p:nvGraphicFramePr>
        <p:xfrm>
          <a:off x="6606679" y="3978518"/>
          <a:ext cx="4389120" cy="1828800"/>
        </p:xfrm>
        <a:graphic>
          <a:graphicData uri="http://schemas.openxmlformats.org/drawingml/2006/table">
            <a:tbl>
              <a:tblPr firstRow="1" lastRow="1" bandCol="1">
                <a:tableStyleId>{3B4B98B0-60AC-42C2-AFA5-B58CD77FA1E5}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352918857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68048425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17207344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515640510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Response Comparison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441152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2017 survey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2018 survey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2019 survey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2020</a:t>
                      </a:r>
                    </a:p>
                    <a:p>
                      <a:pPr algn="ctr"/>
                      <a:r>
                        <a:rPr lang="en-US" b="0" dirty="0"/>
                        <a:t>survey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80874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solidFill>
                      <a:srgbClr val="7FC0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66</a:t>
                      </a:r>
                    </a:p>
                  </a:txBody>
                  <a:tcPr anchor="ctr">
                    <a:solidFill>
                      <a:srgbClr val="7FC0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6357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6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A88B-58E2-408E-A52D-F3F9BA18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DF9CD-CD75-4408-A1A3-4B32C0018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599A2E6-82AC-4A58-BC45-7DAB77A127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333158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31C125-62EE-41EC-BB42-82A32F8C7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3288"/>
              </p:ext>
            </p:extLst>
          </p:nvPr>
        </p:nvGraphicFramePr>
        <p:xfrm>
          <a:off x="2575560" y="1971040"/>
          <a:ext cx="704088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0.3% - 17%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1% - 10%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1% - 12%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1% - 12%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0.3% - 17%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75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A88B-58E2-408E-A52D-F3F9BA18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DF9CD-CD75-4408-A1A3-4B32C0018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9B29238-29AF-455D-B7DC-EFA7B51ADD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060002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AB59B0-0FAE-4107-A906-CA3FBE6FD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308137"/>
              </p:ext>
            </p:extLst>
          </p:nvPr>
        </p:nvGraphicFramePr>
        <p:xfrm>
          <a:off x="2575560" y="1975537"/>
          <a:ext cx="704088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19% - 91%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3% - 43%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25% - 45%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3% - 91%</a:t>
                      </a:r>
                    </a:p>
                  </a:txBody>
                  <a:tcPr marL="3957" marR="3957" marT="3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957" marR="3957" marT="3957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61569D2-201E-431F-A9FB-6D8D3CF92F0C}"/>
              </a:ext>
            </a:extLst>
          </p:cNvPr>
          <p:cNvSpPr txBox="1"/>
          <p:nvPr/>
        </p:nvSpPr>
        <p:spPr>
          <a:xfrm>
            <a:off x="2821978" y="6380534"/>
            <a:ext cx="818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Industries with fewer than 4 responses are not shown in the above table; indicated with a hyphen (-). </a:t>
            </a:r>
          </a:p>
        </p:txBody>
      </p:sp>
    </p:spTree>
    <p:extLst>
      <p:ext uri="{BB962C8B-B14F-4D97-AF65-F5344CB8AC3E}">
        <p14:creationId xmlns:p14="http://schemas.microsoft.com/office/powerpoint/2010/main" val="180463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B187-25E9-41D6-A631-21242DBB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0A16E-C8D4-4693-B2FB-5C91D359B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6388581-5552-4C52-8DE4-DA2432090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541465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280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3F6E7-A622-4C0A-92AD-0347779B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95DF5-C464-4179-88F6-0865F5FA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3192A35-E4D5-4990-8C3F-9C5967C01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014835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65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3DDC3B8-27CF-465F-9831-268B22C78B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934178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1CAC70F-68F3-46D1-AFA6-DF8EAB592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Patent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DBFD7-AB98-4729-B259-EC06A0E43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A4708E-F961-4E71-8039-B4E039C04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643927"/>
              </p:ext>
            </p:extLst>
          </p:nvPr>
        </p:nvGraphicFramePr>
        <p:xfrm>
          <a:off x="2575560" y="1975537"/>
          <a:ext cx="7040880" cy="109728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Internal Spend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0.2M</a:t>
                      </a:r>
                      <a:r>
                        <a:rPr lang="en-GB" sz="1600" u="none" strike="noStrike" dirty="0">
                          <a:effectLst/>
                        </a:rPr>
                        <a:t> - $60M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External Spend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16M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0.2M</a:t>
                      </a:r>
                      <a:r>
                        <a:rPr lang="en-GB" sz="1600" u="none" strike="noStrike" dirty="0">
                          <a:effectLst/>
                        </a:rPr>
                        <a:t> - $106M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Total Patent-Related Spend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$21M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$1M - $166M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20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CE4456D-A160-4205-B127-C1AD2F9CB0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512641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279F10B-B9E7-4B3B-B77D-1B13D1CD8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Patent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AFC12-768A-451C-BE1A-D7FEC706C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0B6BE93-B0B3-41E2-8F3F-93F0E976A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41266"/>
              </p:ext>
            </p:extLst>
          </p:nvPr>
        </p:nvGraphicFramePr>
        <p:xfrm>
          <a:off x="2575560" y="1975537"/>
          <a:ext cx="7040880" cy="109728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Internal Spend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0.2M</a:t>
                      </a:r>
                      <a:r>
                        <a:rPr lang="en-GB" sz="1600" u="none" strike="noStrike" dirty="0">
                          <a:effectLst/>
                        </a:rPr>
                        <a:t> - $60M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External Spend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16M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0.2M</a:t>
                      </a:r>
                      <a:r>
                        <a:rPr lang="en-GB" sz="1600" u="none" strike="noStrike" dirty="0">
                          <a:effectLst/>
                        </a:rPr>
                        <a:t> - $106M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Total Patent-Related Spend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$21M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$1M - $166M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46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F76B3-6849-4AE0-A402-B3ACB6B1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59398-90E9-43D8-A7DB-113EE0372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A04EA2D-0B1F-44D4-835B-2B708C4298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419946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17015D-7958-44F8-B7BD-BC285F9DE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34612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3.4%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3.5%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0.0% - 7.2%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2.8%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2.2%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0.4% - 6.7%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2.84%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2.16%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0.02% - 7.23%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D6BD74-6C78-4F55-88E7-B194D64989B2}"/>
              </a:ext>
            </a:extLst>
          </p:cNvPr>
          <p:cNvSpPr txBox="1"/>
          <p:nvPr/>
        </p:nvSpPr>
        <p:spPr>
          <a:xfrm>
            <a:off x="2821978" y="6380534"/>
            <a:ext cx="818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Industries with fewer than 4 responses are not shown in the above table; indicated with a hyphen (-). </a:t>
            </a:r>
          </a:p>
        </p:txBody>
      </p:sp>
    </p:spTree>
    <p:extLst>
      <p:ext uri="{BB962C8B-B14F-4D97-AF65-F5344CB8AC3E}">
        <p14:creationId xmlns:p14="http://schemas.microsoft.com/office/powerpoint/2010/main" val="406273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A0B5B-8753-4B2C-8172-10AE11C49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17436-C179-4590-9EB4-A49EF4D25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A8FC7BC-EBD5-42A2-8E1B-B8546D4CA6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761115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383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A0B5B-8753-4B2C-8172-10AE11C49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17436-C179-4590-9EB4-A49EF4D25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920249C-2ACE-4284-BB25-19D0B5F527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508179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E7E1222-2F9A-44FD-B86F-8B3AEE9B7CB3}"/>
              </a:ext>
            </a:extLst>
          </p:cNvPr>
          <p:cNvSpPr txBox="1"/>
          <p:nvPr/>
        </p:nvSpPr>
        <p:spPr>
          <a:xfrm>
            <a:off x="2455287" y="6380534"/>
            <a:ext cx="8728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+mj-lt"/>
              </a:rPr>
              <a:t>Pharma/Bio/Chem not shown due to small sample size ( &lt; 4 responses).</a:t>
            </a:r>
          </a:p>
        </p:txBody>
      </p:sp>
    </p:spTree>
    <p:extLst>
      <p:ext uri="{BB962C8B-B14F-4D97-AF65-F5344CB8AC3E}">
        <p14:creationId xmlns:p14="http://schemas.microsoft.com/office/powerpoint/2010/main" val="179991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3F6E7-A622-4C0A-92AD-0347779B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95DF5-C464-4179-88F6-0865F5FA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CB8EA2-0383-4406-AEB7-D9CB28ACE3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146238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6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2F7E54-FE63-4631-BB5D-D2CBFBD232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Respondent Profile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3C694-E6E0-4354-915D-7E4A366DAA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9725" y="6323013"/>
            <a:ext cx="422275" cy="365125"/>
          </a:xfrm>
        </p:spPr>
        <p:txBody>
          <a:bodyPr/>
          <a:lstStyle/>
          <a:p>
            <a:fld id="{C6727432-9D65-5048-875E-2D7F40C34F1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3F6E7-A622-4C0A-92AD-0347779B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95DF5-C464-4179-88F6-0865F5FA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D59AD23-134C-4ED2-81D5-3B63DDC1F8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38608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68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DF0C-7698-42FE-AFF7-7C62F03D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0FBFC-74AC-4FAD-A048-2A76F60AC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ECA684-F741-40AC-A63A-B53503F18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542715"/>
              </p:ext>
            </p:extLst>
          </p:nvPr>
        </p:nvGraphicFramePr>
        <p:xfrm>
          <a:off x="518160" y="1995098"/>
          <a:ext cx="11155680" cy="384048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172501315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50732301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36163193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56773984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49736616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Median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Range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Sample Size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20767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Computer/Software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$0.28M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$0.25M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$0.03M - $0.80M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7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99719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Industrial/Energy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1.59M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1.26M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0.20M</a:t>
                      </a:r>
                      <a:r>
                        <a:rPr lang="en-GB" sz="2000" u="none" strike="noStrike" dirty="0">
                          <a:effectLst/>
                        </a:rPr>
                        <a:t> - $3.80M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12197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Pharma/Bio/Chem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51690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Other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132113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2020 Overall</a:t>
                      </a:r>
                      <a:endParaRPr lang="en-GB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0.73M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0.26M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0.03M</a:t>
                      </a:r>
                      <a:r>
                        <a:rPr lang="en-GB" sz="2000" u="none" strike="noStrike" dirty="0">
                          <a:effectLst/>
                        </a:rPr>
                        <a:t> - $</a:t>
                      </a:r>
                      <a:r>
                        <a:rPr lang="en-GB" sz="2000" u="none" strike="noStrike" dirty="0" err="1">
                          <a:effectLst/>
                        </a:rPr>
                        <a:t>3.80M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21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039921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BAC472-87A9-46D1-A3DD-0CC7F8FA5A73}"/>
              </a:ext>
            </a:extLst>
          </p:cNvPr>
          <p:cNvSpPr txBox="1"/>
          <p:nvPr/>
        </p:nvSpPr>
        <p:spPr>
          <a:xfrm>
            <a:off x="1853961" y="1363329"/>
            <a:ext cx="848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Total Patent Risk Management Spend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3570C4-A76C-4818-81A1-74134095F891}"/>
              </a:ext>
            </a:extLst>
          </p:cNvPr>
          <p:cNvSpPr txBox="1"/>
          <p:nvPr/>
        </p:nvSpPr>
        <p:spPr>
          <a:xfrm>
            <a:off x="2821978" y="6380534"/>
            <a:ext cx="818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Segments with fewer than 4 responses are not shown in the above table; indicated with a hyphen (-). </a:t>
            </a:r>
          </a:p>
        </p:txBody>
      </p:sp>
    </p:spTree>
    <p:extLst>
      <p:ext uri="{BB962C8B-B14F-4D97-AF65-F5344CB8AC3E}">
        <p14:creationId xmlns:p14="http://schemas.microsoft.com/office/powerpoint/2010/main" val="40595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DF0C-7698-42FE-AFF7-7C62F03D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0FBFC-74AC-4FAD-A048-2A76F60AC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ECA684-F741-40AC-A63A-B53503F18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819274"/>
              </p:ext>
            </p:extLst>
          </p:nvPr>
        </p:nvGraphicFramePr>
        <p:xfrm>
          <a:off x="609600" y="2312670"/>
          <a:ext cx="10972800" cy="2560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172501315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50732301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36163193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56773984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49736616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Mean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Median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Range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Sample Size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20767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Less than $5B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  <a:latin typeface="+mj-lt"/>
                        </a:rPr>
                        <a:t>0.20M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  <a:latin typeface="+mj-lt"/>
                        </a:rPr>
                        <a:t>0.08M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$0.03M</a:t>
                      </a:r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+mj-lt"/>
                        </a:rPr>
                        <a:t> - </a:t>
                      </a:r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  <a:latin typeface="+mj-lt"/>
                        </a:rPr>
                        <a:t>0.80M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12197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$5B - $15B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  <a:latin typeface="+mj-lt"/>
                        </a:rPr>
                        <a:t>1.39M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  <a:latin typeface="+mj-lt"/>
                        </a:rPr>
                        <a:t>0.83M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  <a:latin typeface="+mj-lt"/>
                        </a:rPr>
                        <a:t>0.10M</a:t>
                      </a:r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+mj-lt"/>
                        </a:rPr>
                        <a:t> - </a:t>
                      </a:r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$3.80M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51690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More than $15B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  <a:latin typeface="+mj-lt"/>
                        </a:rPr>
                        <a:t>0.89M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  <a:latin typeface="+mj-lt"/>
                        </a:rPr>
                        <a:t>0.30M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  <a:latin typeface="+mj-lt"/>
                        </a:rPr>
                        <a:t>0.22M</a:t>
                      </a:r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+mj-lt"/>
                        </a:rPr>
                        <a:t> - </a:t>
                      </a:r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$2.50M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13211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4FAF3E3-AB16-4490-A3E6-02ECF87D4499}"/>
              </a:ext>
            </a:extLst>
          </p:cNvPr>
          <p:cNvSpPr txBox="1"/>
          <p:nvPr/>
        </p:nvSpPr>
        <p:spPr>
          <a:xfrm>
            <a:off x="1853961" y="1363329"/>
            <a:ext cx="848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Total Patent Risk Management Spend by Revenue</a:t>
            </a:r>
          </a:p>
        </p:txBody>
      </p:sp>
    </p:spTree>
    <p:extLst>
      <p:ext uri="{BB962C8B-B14F-4D97-AF65-F5344CB8AC3E}">
        <p14:creationId xmlns:p14="http://schemas.microsoft.com/office/powerpoint/2010/main" val="98463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DF0C-7698-42FE-AFF7-7C62F03D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0FBFC-74AC-4FAD-A048-2A76F60AC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ECA684-F741-40AC-A63A-B53503F18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27427"/>
              </p:ext>
            </p:extLst>
          </p:nvPr>
        </p:nvGraphicFramePr>
        <p:xfrm>
          <a:off x="609600" y="2312670"/>
          <a:ext cx="10972800" cy="2560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172501315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50732301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36163193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56773984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49736616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Mean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Median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Range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+mj-lt"/>
                        </a:rPr>
                        <a:t>Sample Size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20767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Less than $100M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$0.2M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$0.1M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</a:t>
                      </a:r>
                      <a:r>
                        <a:rPr lang="en-GB" sz="2000" u="none" strike="noStrike" dirty="0" err="1">
                          <a:effectLst/>
                        </a:rPr>
                        <a:t>0.03M</a:t>
                      </a:r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GB" sz="2000" u="none" strike="noStrike" dirty="0">
                          <a:effectLst/>
                        </a:rPr>
                        <a:t>$0.8M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5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12197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$100M - $1B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$1.1M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$0.6M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$0.1M</a:t>
                      </a:r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GB" sz="2000" u="none" strike="noStrike" dirty="0">
                          <a:effectLst/>
                        </a:rPr>
                        <a:t>$3.8M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8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51690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More than $1B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-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-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-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13211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4FAF3E3-AB16-4490-A3E6-02ECF87D4499}"/>
              </a:ext>
            </a:extLst>
          </p:cNvPr>
          <p:cNvSpPr txBox="1"/>
          <p:nvPr/>
        </p:nvSpPr>
        <p:spPr>
          <a:xfrm>
            <a:off x="1853961" y="1363329"/>
            <a:ext cx="848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Total Patent Risk Management Spend by R&amp;D Spend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D1357B-FD47-4489-9CF3-9309415A5F81}"/>
              </a:ext>
            </a:extLst>
          </p:cNvPr>
          <p:cNvSpPr txBox="1"/>
          <p:nvPr/>
        </p:nvSpPr>
        <p:spPr>
          <a:xfrm>
            <a:off x="2821978" y="6380534"/>
            <a:ext cx="818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Segments with fewer than 4 responses are not shown in the above table; indicated with a hyphen (-). </a:t>
            </a:r>
          </a:p>
        </p:txBody>
      </p:sp>
    </p:spTree>
    <p:extLst>
      <p:ext uri="{BB962C8B-B14F-4D97-AF65-F5344CB8AC3E}">
        <p14:creationId xmlns:p14="http://schemas.microsoft.com/office/powerpoint/2010/main" val="128574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DF0C-7698-42FE-AFF7-7C62F03D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0FBFC-74AC-4FAD-A048-2A76F60AC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AF3E3-AB16-4490-A3E6-02ECF87D4499}"/>
              </a:ext>
            </a:extLst>
          </p:cNvPr>
          <p:cNvSpPr txBox="1"/>
          <p:nvPr/>
        </p:nvSpPr>
        <p:spPr>
          <a:xfrm>
            <a:off x="1853961" y="1363329"/>
            <a:ext cx="848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Total Patent Litigation Spend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D1357B-FD47-4489-9CF3-9309415A5F81}"/>
              </a:ext>
            </a:extLst>
          </p:cNvPr>
          <p:cNvSpPr txBox="1"/>
          <p:nvPr/>
        </p:nvSpPr>
        <p:spPr>
          <a:xfrm>
            <a:off x="2821978" y="6380534"/>
            <a:ext cx="818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Segments with fewer than 4 responses are not shown in the above table; indicated with a hyphen (-).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A2F5D2A-1BC6-4CAC-99D3-4E6E0E014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350065"/>
              </p:ext>
            </p:extLst>
          </p:nvPr>
        </p:nvGraphicFramePr>
        <p:xfrm>
          <a:off x="518160" y="1995098"/>
          <a:ext cx="11155680" cy="384048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172501315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50732301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36163193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56773984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49736616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Median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Range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Sample Size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20767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Computer/Software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$1.46M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$0.55M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$0.05M - $5.00M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8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99719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Industrial/Energy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$19.23M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$11.30M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$0.10M - $78.92M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7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12197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Pharma/Bio/Chem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-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-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-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51690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Other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$2.31M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$2.55M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$0.05M - $4.10M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4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132113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2020 Overall</a:t>
                      </a:r>
                      <a:endParaRPr lang="en-GB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$9.00M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$2.70M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$0.05M - $78.92M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22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0399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41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15A2852-B75F-44C7-A5AF-905B5FA696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490577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83F6E7-A622-4C0A-92AD-0347779B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95DF5-C464-4179-88F6-0865F5FA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A588F97-8DFA-4173-96CF-01D5908C5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940566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2%</a:t>
                      </a:r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GB" sz="1600" u="none" strike="noStrike" dirty="0">
                          <a:effectLst/>
                        </a:rPr>
                        <a:t>75%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23%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21%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4%</a:t>
                      </a:r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GB" sz="1600" u="none" strike="noStrike" dirty="0">
                          <a:effectLst/>
                        </a:rPr>
                        <a:t>50%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29%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27%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1%</a:t>
                      </a:r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GB" sz="1600" u="none" strike="noStrike" dirty="0">
                          <a:effectLst/>
                        </a:rPr>
                        <a:t>100%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0221E80-6BA1-4871-9E86-647A714A42A1}"/>
              </a:ext>
            </a:extLst>
          </p:cNvPr>
          <p:cNvSpPr txBox="1"/>
          <p:nvPr/>
        </p:nvSpPr>
        <p:spPr>
          <a:xfrm>
            <a:off x="2821978" y="6380534"/>
            <a:ext cx="818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Segments with fewer than 4 responses are not shown in the above table; indicated with a hyphen (-). </a:t>
            </a:r>
          </a:p>
        </p:txBody>
      </p:sp>
    </p:spTree>
    <p:extLst>
      <p:ext uri="{BB962C8B-B14F-4D97-AF65-F5344CB8AC3E}">
        <p14:creationId xmlns:p14="http://schemas.microsoft.com/office/powerpoint/2010/main" val="22269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DF0C-7698-42FE-AFF7-7C62F03D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0FBFC-74AC-4FAD-A048-2A76F60AC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AF3E3-AB16-4490-A3E6-02ECF87D4499}"/>
              </a:ext>
            </a:extLst>
          </p:cNvPr>
          <p:cNvSpPr txBox="1"/>
          <p:nvPr/>
        </p:nvSpPr>
        <p:spPr>
          <a:xfrm>
            <a:off x="1853961" y="1363329"/>
            <a:ext cx="848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2019 Fiscal Year R&amp;D Spend as a Percentage of Revenue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A2F5D2A-1BC6-4CAC-99D3-4E6E0E014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202893"/>
              </p:ext>
            </p:extLst>
          </p:nvPr>
        </p:nvGraphicFramePr>
        <p:xfrm>
          <a:off x="518160" y="1995098"/>
          <a:ext cx="11155680" cy="384048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172501315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50732301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36163193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56773984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49736616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Median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Range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Sample Size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20767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Computer/Software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0.2% - 44%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26599719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Industrial/Energy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0.01% - 16%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12812197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Pharma/Bio/Chem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0.1% - 9%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5151690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Other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2% - 100%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51132113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2020 Overall</a:t>
                      </a:r>
                      <a:endParaRPr lang="en-GB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0.01% - 100%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1870399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2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DF0C-7698-42FE-AFF7-7C62F03D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Post-Grant Proceeding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0FBFC-74AC-4FAD-A048-2A76F60AC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AF3E3-AB16-4490-A3E6-02ECF87D4499}"/>
              </a:ext>
            </a:extLst>
          </p:cNvPr>
          <p:cNvSpPr txBox="1"/>
          <p:nvPr/>
        </p:nvSpPr>
        <p:spPr>
          <a:xfrm>
            <a:off x="1853961" y="1363329"/>
            <a:ext cx="848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400" b="1" i="0" u="none" strike="noStrike" dirty="0">
                <a:solidFill>
                  <a:srgbClr val="3A383A"/>
                </a:solidFill>
                <a:effectLst/>
                <a:latin typeface="Arial" panose="020B0604020202020204" pitchFamily="34" charset="0"/>
              </a:rPr>
              <a:t>Total Patent Post-Grant Proceeding Spend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D1357B-FD47-4489-9CF3-9309415A5F81}"/>
              </a:ext>
            </a:extLst>
          </p:cNvPr>
          <p:cNvSpPr txBox="1"/>
          <p:nvPr/>
        </p:nvSpPr>
        <p:spPr>
          <a:xfrm>
            <a:off x="2821978" y="6380534"/>
            <a:ext cx="818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Segments with fewer than 4 responses are not shown in the above table; indicated with a hyphen (-).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A2F5D2A-1BC6-4CAC-99D3-4E6E0E014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880664"/>
              </p:ext>
            </p:extLst>
          </p:nvPr>
        </p:nvGraphicFramePr>
        <p:xfrm>
          <a:off x="518160" y="1995098"/>
          <a:ext cx="11155680" cy="384048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172501315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50732301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36163193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56773984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49736616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Median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Range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Sample Size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20767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Computer/Software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26599719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Industrial/Energy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$1.95M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$1.00M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$0.05M - $5.20M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12812197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Pharma/Bio/Chem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5151690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Other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51132113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2020 Overall</a:t>
                      </a:r>
                      <a:endParaRPr lang="en-GB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$1.41M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$0.30M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$0.01M - $5.20M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1870399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4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DF0C-7698-42FE-AFF7-7C62F03D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Counsel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0FBFC-74AC-4FAD-A048-2A76F60AC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D1357B-FD47-4489-9CF3-9309415A5F81}"/>
              </a:ext>
            </a:extLst>
          </p:cNvPr>
          <p:cNvSpPr txBox="1"/>
          <p:nvPr/>
        </p:nvSpPr>
        <p:spPr>
          <a:xfrm>
            <a:off x="2821978" y="6380534"/>
            <a:ext cx="818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Segments with fewer than 4 responses are not shown in the above table; indicated with a hyphen (-).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A2F5D2A-1BC6-4CAC-99D3-4E6E0E014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116568"/>
              </p:ext>
            </p:extLst>
          </p:nvPr>
        </p:nvGraphicFramePr>
        <p:xfrm>
          <a:off x="335280" y="1995098"/>
          <a:ext cx="11521440" cy="384048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172501315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50732301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36163193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56773984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49736616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Median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Range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Sample Size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20767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Computer/Software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$30.59M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$18.95M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$3.50M - $77.84M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26599719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Industrial/Energy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$56.99M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$22.90M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$2.40M - $204.43M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12812197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Pharma/Bio/Chem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$15.79M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$8.65M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$0.78M - $45.06M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5151690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Other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51132113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2020 Overall</a:t>
                      </a:r>
                      <a:endParaRPr lang="en-GB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$33.82M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$16.10M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$0.36M - $204.43M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187039921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52D5643-2513-490D-8857-F9022FADFB22}"/>
              </a:ext>
            </a:extLst>
          </p:cNvPr>
          <p:cNvSpPr txBox="1"/>
          <p:nvPr/>
        </p:nvSpPr>
        <p:spPr>
          <a:xfrm>
            <a:off x="1853961" y="1120829"/>
            <a:ext cx="8484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Total Outside Counsel Spend </a:t>
            </a:r>
          </a:p>
          <a:p>
            <a:pPr algn="ctr"/>
            <a:r>
              <a:rPr lang="en-US" sz="2000" i="1" dirty="0"/>
              <a:t>(excluding any official fees paid through counsel)</a:t>
            </a:r>
          </a:p>
        </p:txBody>
      </p:sp>
    </p:spTree>
    <p:extLst>
      <p:ext uri="{BB962C8B-B14F-4D97-AF65-F5344CB8AC3E}">
        <p14:creationId xmlns:p14="http://schemas.microsoft.com/office/powerpoint/2010/main" val="328299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DF0C-7698-42FE-AFF7-7C62F03D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Counsel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0FBFC-74AC-4FAD-A048-2A76F60AC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D1357B-FD47-4489-9CF3-9309415A5F81}"/>
              </a:ext>
            </a:extLst>
          </p:cNvPr>
          <p:cNvSpPr txBox="1"/>
          <p:nvPr/>
        </p:nvSpPr>
        <p:spPr>
          <a:xfrm>
            <a:off x="2821978" y="6380534"/>
            <a:ext cx="818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Segments with fewer than 4 responses are not shown in the above table; indicated with a hyphen (-).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A2F5D2A-1BC6-4CAC-99D3-4E6E0E014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800528"/>
              </p:ext>
            </p:extLst>
          </p:nvPr>
        </p:nvGraphicFramePr>
        <p:xfrm>
          <a:off x="335280" y="1995098"/>
          <a:ext cx="11521440" cy="384048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172501315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50732301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36163193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56773984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49736616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Median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Range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Sample Size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20767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Computer/Software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$8.58M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$7.01M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$0.57M - $20.00M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26599719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Industrial/Energy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$22.02M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$17.00M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$1.20M - $105.91M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12812197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Pharma/Bio/Chem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5151690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Other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$3.03M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$1.16M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$0.35M - $9.47M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51132113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2020 Overall</a:t>
                      </a:r>
                      <a:endParaRPr lang="en-GB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$13.88M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$8.50M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$0.35M - $105.91M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18703992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CD579F7-33DF-4925-A0BF-53B9203EC215}"/>
              </a:ext>
            </a:extLst>
          </p:cNvPr>
          <p:cNvSpPr txBox="1"/>
          <p:nvPr/>
        </p:nvSpPr>
        <p:spPr>
          <a:xfrm>
            <a:off x="1853961" y="1363329"/>
            <a:ext cx="848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400" b="1" i="0" u="none" strike="noStrike" dirty="0">
                <a:solidFill>
                  <a:srgbClr val="3A383A"/>
                </a:solidFill>
                <a:effectLst/>
                <a:latin typeface="Arial" panose="020B0604020202020204" pitchFamily="34" charset="0"/>
              </a:rPr>
              <a:t>Total Outside Counsel Patent Portfolio Spend</a:t>
            </a:r>
          </a:p>
        </p:txBody>
      </p:sp>
    </p:spTree>
    <p:extLst>
      <p:ext uri="{BB962C8B-B14F-4D97-AF65-F5344CB8AC3E}">
        <p14:creationId xmlns:p14="http://schemas.microsoft.com/office/powerpoint/2010/main" val="149894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6784-8107-4711-85C6-68B5A03E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Respondent Profile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12056-16C7-4F1F-9376-2A0C4AEC0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B05C53D-99DF-4A29-BDC2-CBB5B469B9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809826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225565B-9372-423D-AF90-6897B7D40F98}"/>
              </a:ext>
            </a:extLst>
          </p:cNvPr>
          <p:cNvSpPr txBox="1"/>
          <p:nvPr/>
        </p:nvSpPr>
        <p:spPr>
          <a:xfrm>
            <a:off x="9287725" y="1885287"/>
            <a:ext cx="2468880" cy="914400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/>
              <a:t>Includes “Industrial/ Manufacturing”</a:t>
            </a:r>
          </a:p>
          <a:p>
            <a:pPr algn="ctr"/>
            <a:r>
              <a:rPr lang="en-US" sz="1600" dirty="0"/>
              <a:t>and “Energy”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BE9015-1420-4D7A-8C82-D29EA720F7F6}"/>
              </a:ext>
            </a:extLst>
          </p:cNvPr>
          <p:cNvSpPr txBox="1"/>
          <p:nvPr/>
        </p:nvSpPr>
        <p:spPr>
          <a:xfrm>
            <a:off x="8815911" y="3429000"/>
            <a:ext cx="2468880" cy="914400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/>
              <a:t>Includes “Other”, “Consumer Products” and “Medical Devices”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54E779-C854-4B13-B28D-5CD067053566}"/>
              </a:ext>
            </a:extLst>
          </p:cNvPr>
          <p:cNvSpPr txBox="1"/>
          <p:nvPr/>
        </p:nvSpPr>
        <p:spPr>
          <a:xfrm>
            <a:off x="8309259" y="4972713"/>
            <a:ext cx="2468880" cy="914400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/>
              <a:t>Includes “Pharma/Bio” and “Chemical”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B08741-74AA-40E5-AEA1-65BFF551888B}"/>
              </a:ext>
            </a:extLst>
          </p:cNvPr>
          <p:cNvCxnSpPr>
            <a:stCxn id="8" idx="1"/>
          </p:cNvCxnSpPr>
          <p:nvPr/>
        </p:nvCxnSpPr>
        <p:spPr>
          <a:xfrm flipH="1">
            <a:off x="8815911" y="2342487"/>
            <a:ext cx="471814" cy="0"/>
          </a:xfrm>
          <a:prstGeom prst="straightConnector1">
            <a:avLst/>
          </a:prstGeom>
          <a:ln w="1905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FF0FD5-7494-4CD1-9EA1-DABB140C883D}"/>
              </a:ext>
            </a:extLst>
          </p:cNvPr>
          <p:cNvCxnSpPr>
            <a:cxnSpLocks/>
          </p:cNvCxnSpPr>
          <p:nvPr/>
        </p:nvCxnSpPr>
        <p:spPr>
          <a:xfrm flipH="1" flipV="1">
            <a:off x="7707086" y="3566160"/>
            <a:ext cx="1073987" cy="320040"/>
          </a:xfrm>
          <a:prstGeom prst="straightConnector1">
            <a:avLst/>
          </a:prstGeom>
          <a:ln w="1905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F17DF6-A182-45D6-BB64-E8EF3B83FC18}"/>
              </a:ext>
            </a:extLst>
          </p:cNvPr>
          <p:cNvCxnSpPr>
            <a:cxnSpLocks/>
          </p:cNvCxnSpPr>
          <p:nvPr/>
        </p:nvCxnSpPr>
        <p:spPr>
          <a:xfrm flipH="1">
            <a:off x="6438122" y="5429913"/>
            <a:ext cx="1871137" cy="0"/>
          </a:xfrm>
          <a:prstGeom prst="straightConnector1">
            <a:avLst/>
          </a:prstGeom>
          <a:ln w="1905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38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DF0C-7698-42FE-AFF7-7C62F03D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Counsel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0FBFC-74AC-4FAD-A048-2A76F60AC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D1357B-FD47-4489-9CF3-9309415A5F81}"/>
              </a:ext>
            </a:extLst>
          </p:cNvPr>
          <p:cNvSpPr txBox="1"/>
          <p:nvPr/>
        </p:nvSpPr>
        <p:spPr>
          <a:xfrm>
            <a:off x="2821978" y="6380534"/>
            <a:ext cx="818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Segments with fewer than 4 responses are not shown in the above table; indicated with a hyphen (-).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A2F5D2A-1BC6-4CAC-99D3-4E6E0E014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126511"/>
              </p:ext>
            </p:extLst>
          </p:nvPr>
        </p:nvGraphicFramePr>
        <p:xfrm>
          <a:off x="518160" y="1995098"/>
          <a:ext cx="11155680" cy="384048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172501315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50732301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36163193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56773984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49736616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Median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Range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Sample Size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20767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Computer/Software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$4.94M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$5.40M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$0.39M - $11.80M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26599719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Industrial/Energy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$13.54M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$7.00M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$0.10M - $72.14M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12812197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Pharma/Bio/Chem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 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5151690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Other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 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51132113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2020 Overall</a:t>
                      </a:r>
                      <a:endParaRPr lang="en-GB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$8.40M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$5.52M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$0.10M - $72.14M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18703992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CD579F7-33DF-4925-A0BF-53B9203EC215}"/>
              </a:ext>
            </a:extLst>
          </p:cNvPr>
          <p:cNvSpPr txBox="1"/>
          <p:nvPr/>
        </p:nvSpPr>
        <p:spPr>
          <a:xfrm>
            <a:off x="1853961" y="1363329"/>
            <a:ext cx="848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400" b="1" i="0" u="none" strike="noStrike" dirty="0">
                <a:solidFill>
                  <a:srgbClr val="3A383A"/>
                </a:solidFill>
                <a:effectLst/>
                <a:latin typeface="Arial" panose="020B0604020202020204" pitchFamily="34" charset="0"/>
              </a:rPr>
              <a:t>Total U.S. Outside Counsel Patent Portfolio Spend</a:t>
            </a:r>
          </a:p>
        </p:txBody>
      </p:sp>
    </p:spTree>
    <p:extLst>
      <p:ext uri="{BB962C8B-B14F-4D97-AF65-F5344CB8AC3E}">
        <p14:creationId xmlns:p14="http://schemas.microsoft.com/office/powerpoint/2010/main" val="396115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DF0C-7698-42FE-AFF7-7C62F03D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Counsel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0FBFC-74AC-4FAD-A048-2A76F60AC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D1357B-FD47-4489-9CF3-9309415A5F81}"/>
              </a:ext>
            </a:extLst>
          </p:cNvPr>
          <p:cNvSpPr txBox="1"/>
          <p:nvPr/>
        </p:nvSpPr>
        <p:spPr>
          <a:xfrm>
            <a:off x="2821978" y="6380534"/>
            <a:ext cx="818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Segments with fewer than 4 responses are not shown in the above table; indicated with a hyphen (-).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A2F5D2A-1BC6-4CAC-99D3-4E6E0E014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541280"/>
              </p:ext>
            </p:extLst>
          </p:nvPr>
        </p:nvGraphicFramePr>
        <p:xfrm>
          <a:off x="518160" y="1995098"/>
          <a:ext cx="11155680" cy="384048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172501315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50732301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36163193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56773984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49736616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Median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Range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Sample Size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20767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Computer/Software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$1.96M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$0.95M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$0.17M - $8.19M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26599719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Industrial/Energy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$8.11M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$1.98M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$0.20M - $33.77M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12812197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Pharma/Bio/Chem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5151690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Other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51132113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2020 Overall</a:t>
                      </a:r>
                      <a:endParaRPr lang="en-GB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$5.52M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$1.40M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$0.03M - $33.77M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18703992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CD579F7-33DF-4925-A0BF-53B9203EC215}"/>
              </a:ext>
            </a:extLst>
          </p:cNvPr>
          <p:cNvSpPr txBox="1"/>
          <p:nvPr/>
        </p:nvSpPr>
        <p:spPr>
          <a:xfrm>
            <a:off x="926981" y="1363329"/>
            <a:ext cx="1033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400" b="1" i="0" u="none" strike="noStrike" dirty="0">
                <a:solidFill>
                  <a:srgbClr val="3A383A"/>
                </a:solidFill>
                <a:effectLst/>
                <a:latin typeface="Arial" panose="020B0604020202020204" pitchFamily="34" charset="0"/>
              </a:rPr>
              <a:t>Total </a:t>
            </a:r>
            <a:r>
              <a:rPr lang="en-US" sz="2400" b="1" dirty="0">
                <a:solidFill>
                  <a:srgbClr val="3A383A"/>
                </a:solidFill>
                <a:latin typeface="Arial" panose="020B0604020202020204" pitchFamily="34" charset="0"/>
              </a:rPr>
              <a:t>International </a:t>
            </a:r>
            <a:r>
              <a:rPr lang="en-US" sz="2400" b="1" i="0" u="none" strike="noStrike" dirty="0">
                <a:solidFill>
                  <a:srgbClr val="3A383A"/>
                </a:solidFill>
                <a:effectLst/>
                <a:latin typeface="Arial" panose="020B0604020202020204" pitchFamily="34" charset="0"/>
              </a:rPr>
              <a:t>Outside Counsel Patent Portfolio Spend</a:t>
            </a:r>
          </a:p>
        </p:txBody>
      </p:sp>
    </p:spTree>
    <p:extLst>
      <p:ext uri="{BB962C8B-B14F-4D97-AF65-F5344CB8AC3E}">
        <p14:creationId xmlns:p14="http://schemas.microsoft.com/office/powerpoint/2010/main" val="170413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DF0C-7698-42FE-AFF7-7C62F03D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Counsel Spend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0FBFC-74AC-4FAD-A048-2A76F60AC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D1357B-FD47-4489-9CF3-9309415A5F81}"/>
              </a:ext>
            </a:extLst>
          </p:cNvPr>
          <p:cNvSpPr txBox="1"/>
          <p:nvPr/>
        </p:nvSpPr>
        <p:spPr>
          <a:xfrm>
            <a:off x="2821978" y="6380534"/>
            <a:ext cx="818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Segments with fewer than 4 responses are not shown in the above table; indicated with a hyphen (-).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A2F5D2A-1BC6-4CAC-99D3-4E6E0E014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90079"/>
              </p:ext>
            </p:extLst>
          </p:nvPr>
        </p:nvGraphicFramePr>
        <p:xfrm>
          <a:off x="518160" y="1995098"/>
          <a:ext cx="11155680" cy="384048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172501315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50732301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36163193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56773984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49736616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Median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Range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Sample Size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20767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Computer/Software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$1.84M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$0.32M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$0.08M - $9.00M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26599719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Industrial/Energy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$5.34M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$0.42M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$0.03M - $20.15M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12812197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Pharma/Bio/Chem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5151690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Other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$0.50M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$0.33M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$0.01M - $1.35M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51132113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2020 Overall</a:t>
                      </a:r>
                      <a:endParaRPr lang="en-GB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$2.82M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$0.32M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$0.01M - $20.15M</a:t>
                      </a:r>
                    </a:p>
                  </a:txBody>
                  <a:tcPr marL="3678" marR="3678" marT="3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678" marR="3678" marT="3678" marB="0" anchor="ctr"/>
                </a:tc>
                <a:extLst>
                  <a:ext uri="{0D108BD9-81ED-4DB2-BD59-A6C34878D82A}">
                    <a16:rowId xmlns:a16="http://schemas.microsoft.com/office/drawing/2014/main" val="18703992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CD579F7-33DF-4925-A0BF-53B9203EC215}"/>
              </a:ext>
            </a:extLst>
          </p:cNvPr>
          <p:cNvSpPr txBox="1"/>
          <p:nvPr/>
        </p:nvSpPr>
        <p:spPr>
          <a:xfrm>
            <a:off x="926981" y="1363329"/>
            <a:ext cx="1033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400" b="1" i="0" u="none" strike="noStrike" dirty="0">
                <a:solidFill>
                  <a:srgbClr val="3A383A"/>
                </a:solidFill>
                <a:effectLst/>
                <a:latin typeface="Arial" panose="020B0604020202020204" pitchFamily="34" charset="0"/>
              </a:rPr>
              <a:t>Total Outside Counsel Trademark Spend</a:t>
            </a:r>
          </a:p>
        </p:txBody>
      </p:sp>
    </p:spTree>
    <p:extLst>
      <p:ext uri="{BB962C8B-B14F-4D97-AF65-F5344CB8AC3E}">
        <p14:creationId xmlns:p14="http://schemas.microsoft.com/office/powerpoint/2010/main" val="4229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3F6E7-A622-4C0A-92AD-0347779B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Counsel Spend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95DF5-C464-4179-88F6-0865F5FA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2AE7CDA-DB0F-4FC7-90FA-B47A43930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449522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963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3F6E7-A622-4C0A-92AD-0347779B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95DF5-C464-4179-88F6-0865F5FA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8E5FE-7549-4457-B020-4D4A7F3B2DB1}"/>
              </a:ext>
            </a:extLst>
          </p:cNvPr>
          <p:cNvSpPr txBox="1"/>
          <p:nvPr/>
        </p:nvSpPr>
        <p:spPr>
          <a:xfrm>
            <a:off x="5362415" y="3140"/>
            <a:ext cx="6829585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66% of respondents indicated budget allocation one area</a:t>
            </a:r>
          </a:p>
          <a:p>
            <a:r>
              <a:rPr lang="en-US" dirty="0">
                <a:solidFill>
                  <a:schemeClr val="bg1"/>
                </a:solidFill>
              </a:rPr>
              <a:t>34% of respondents indicated budget allocation in multiple areas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CEFA307-DC5F-438D-BAF5-3DD2F2C0D3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797117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620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DF0C-7698-42FE-AFF7-7C62F03D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0FBFC-74AC-4FAD-A048-2A76F60AC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A2F5D2A-1BC6-4CAC-99D3-4E6E0E014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970686"/>
              </p:ext>
            </p:extLst>
          </p:nvPr>
        </p:nvGraphicFramePr>
        <p:xfrm>
          <a:off x="518160" y="1995098"/>
          <a:ext cx="11155680" cy="3200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172501315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50732301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36163193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56773984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49736616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Median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Range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Sample Size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20767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Central Corporate headquarters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5% - 100%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99719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Business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5% - 100%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12197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Legal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5% - 100%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51690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Engineering / R&amp;D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5% - 100%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13211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4595578-8232-4073-857B-CCAC8C705428}"/>
              </a:ext>
            </a:extLst>
          </p:cNvPr>
          <p:cNvSpPr txBox="1"/>
          <p:nvPr/>
        </p:nvSpPr>
        <p:spPr>
          <a:xfrm>
            <a:off x="1853961" y="1120829"/>
            <a:ext cx="8484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percentage of your budget is paid for?</a:t>
            </a:r>
          </a:p>
          <a:p>
            <a:pPr algn="ctr"/>
            <a:r>
              <a:rPr lang="en-US" sz="2000" i="1" dirty="0"/>
              <a:t>Data from “yes” respondents</a:t>
            </a:r>
          </a:p>
        </p:txBody>
      </p:sp>
    </p:spTree>
    <p:extLst>
      <p:ext uri="{BB962C8B-B14F-4D97-AF65-F5344CB8AC3E}">
        <p14:creationId xmlns:p14="http://schemas.microsoft.com/office/powerpoint/2010/main" val="119621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CCB8E-2DE7-4D72-92EF-1E090D4EF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Portfolio Metrics</a:t>
            </a:r>
          </a:p>
        </p:txBody>
      </p:sp>
    </p:spTree>
    <p:extLst>
      <p:ext uri="{BB962C8B-B14F-4D97-AF65-F5344CB8AC3E}">
        <p14:creationId xmlns:p14="http://schemas.microsoft.com/office/powerpoint/2010/main" val="196774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0FEAF-F2EE-4112-B0C9-D6020691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Invention Disclosures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21C9F-A308-475E-A6E0-00BC0A25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902A46-4D98-4879-89FC-5A13573688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705933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4241CFD-8003-4C9E-ACA7-BB5235790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117067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1,056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180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47 - 7,000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702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648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5 - 1,600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1,450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774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45 - 5,300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3 - 185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836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239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3 - 7,000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3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Invention Disclosures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58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C397FB0-1ECA-4AD7-A2E9-600365BEBA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787128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FDE8332-2A11-47C2-A086-9099AE1AC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497767"/>
              </p:ext>
            </p:extLst>
          </p:nvPr>
        </p:nvGraphicFramePr>
        <p:xfrm>
          <a:off x="2301240" y="1975537"/>
          <a:ext cx="758952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$231M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$58M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$1M - $1074M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$40M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$28M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$12M - $87M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$1265M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$139M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$20M - $4763M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$194M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$52M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$7M - $667M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$311M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$30M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$1M - $4763M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20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Invention Disclosures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B6003E8-10E2-4D6C-B1A4-69018BB14F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989787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8FB0907-C326-4119-832D-ECB0C4A22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397444"/>
              </p:ext>
            </p:extLst>
          </p:nvPr>
        </p:nvGraphicFramePr>
        <p:xfrm>
          <a:off x="2209800" y="1975537"/>
          <a:ext cx="777240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$4.4M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$1.4M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0.03M</a:t>
                      </a:r>
                      <a:r>
                        <a:rPr lang="en-GB" sz="1600" u="none" strike="noStrike" dirty="0">
                          <a:effectLst/>
                        </a:rPr>
                        <a:t> - $23.4M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$1.3M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$1.1M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$0.6M - $3.8M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$1.5M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$1.5M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$0.1M - $2.8M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$2.7M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$1.3M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0.03M</a:t>
                      </a:r>
                      <a:r>
                        <a:rPr lang="en-GB" sz="1600" u="none" strike="noStrike" dirty="0">
                          <a:effectLst/>
                        </a:rPr>
                        <a:t> - $23.4M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5D82FB8-567C-472E-B2D4-9199206F18D8}"/>
              </a:ext>
            </a:extLst>
          </p:cNvPr>
          <p:cNvSpPr txBox="1"/>
          <p:nvPr/>
        </p:nvSpPr>
        <p:spPr>
          <a:xfrm>
            <a:off x="2821978" y="6380534"/>
            <a:ext cx="818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Segments with fewer than 4 responses are not shown in the above table; indicated with a hyphen (-). </a:t>
            </a:r>
          </a:p>
        </p:txBody>
      </p:sp>
    </p:spTree>
    <p:extLst>
      <p:ext uri="{BB962C8B-B14F-4D97-AF65-F5344CB8AC3E}">
        <p14:creationId xmlns:p14="http://schemas.microsoft.com/office/powerpoint/2010/main" val="240786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6ABBF60-F8EA-4F0B-899E-3C0CF4F06F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621810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5396784-8107-4711-85C6-68B5A03EA0E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Respondent Profile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12056-16C7-4F1F-9376-2A0C4AEC0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F76DC3C-BFCB-47A0-ACC4-0B58C215D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425297"/>
              </p:ext>
            </p:extLst>
          </p:nvPr>
        </p:nvGraphicFramePr>
        <p:xfrm>
          <a:off x="2392680" y="1971040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25B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$8B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1B</a:t>
                      </a:r>
                      <a:r>
                        <a:rPr lang="en-GB" sz="1600" u="none" strike="noStrike" dirty="0">
                          <a:effectLst/>
                        </a:rPr>
                        <a:t> - $</a:t>
                      </a:r>
                      <a:r>
                        <a:rPr lang="en-GB" sz="1600" u="none" strike="noStrike" dirty="0" err="1">
                          <a:effectLst/>
                        </a:rPr>
                        <a:t>116B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$27B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17B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2B</a:t>
                      </a:r>
                      <a:r>
                        <a:rPr lang="en-GB" sz="1600" u="none" strike="noStrike" dirty="0">
                          <a:effectLst/>
                        </a:rPr>
                        <a:t> - $</a:t>
                      </a:r>
                      <a:r>
                        <a:rPr lang="en-GB" sz="1600" u="none" strike="noStrike" dirty="0" err="1">
                          <a:effectLst/>
                        </a:rPr>
                        <a:t>82B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11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$68B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$39B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5B</a:t>
                      </a:r>
                      <a:r>
                        <a:rPr lang="en-GB" sz="1600" u="none" strike="noStrike" dirty="0">
                          <a:effectLst/>
                        </a:rPr>
                        <a:t> - $</a:t>
                      </a:r>
                      <a:r>
                        <a:rPr lang="en-GB" sz="1600" u="none" strike="noStrike" dirty="0" err="1">
                          <a:effectLst/>
                        </a:rPr>
                        <a:t>214B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6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$8B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$2B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0.01B</a:t>
                      </a:r>
                      <a:r>
                        <a:rPr lang="en-GB" sz="1600" u="none" strike="noStrike" dirty="0">
                          <a:effectLst/>
                        </a:rPr>
                        <a:t> - $</a:t>
                      </a:r>
                      <a:r>
                        <a:rPr lang="en-GB" sz="1600" u="none" strike="noStrike" dirty="0" err="1">
                          <a:effectLst/>
                        </a:rPr>
                        <a:t>47B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$29B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$11B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0.01B</a:t>
                      </a:r>
                      <a:r>
                        <a:rPr lang="en-GB" sz="1600" u="none" strike="noStrike" dirty="0">
                          <a:effectLst/>
                        </a:rPr>
                        <a:t> - $</a:t>
                      </a:r>
                      <a:r>
                        <a:rPr lang="en-GB" sz="1600" u="none" strike="noStrike" dirty="0" err="1">
                          <a:effectLst/>
                        </a:rPr>
                        <a:t>214B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53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Invention Disclosures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60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89EA9CA-6E05-4568-BE9C-08261A3BD7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945463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4FC18AB-144F-4C5E-9841-C7CC2FAED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652763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0.03 - 0.16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0.18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0.17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0.02 - 0.37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0.25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0.19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0.004 - 0.57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0.12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0.02 - 0.25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0.16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0.13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0.004 - 0.57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16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Invention Disclosures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61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C1D86A1-F142-482B-ACB5-B8B089D7FF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23395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4BBD332-A1DB-4B5A-9CFD-A2FADBCE9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81679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5 - 72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3 - 79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23 - 331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2 - 33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2 - 331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9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Patent Filings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62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F68E1F9-42C0-47B4-B5DC-D6B87426B5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844207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A03685-5289-4F9C-8033-252E6D258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882731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412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156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30 - 2,000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497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388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20 - 1,412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645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477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17 - 2,080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2 - 140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435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150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2 - 2,080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4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Patent Filings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63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622C40A-6857-4095-9C4E-8D4B7F95FA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696823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4FECB2B-94AE-49CF-8875-A6F7A8893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085253"/>
              </p:ext>
            </p:extLst>
          </p:nvPr>
        </p:nvGraphicFramePr>
        <p:xfrm>
          <a:off x="2164080" y="1975537"/>
          <a:ext cx="78638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$253M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$66M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$2M - $1,243M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$81M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$82M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$8M - $149M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$3248M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$174M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$36M - $12,607M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$277M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$53M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$4M - $1,000M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$630M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$76M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$2M - $12,607M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55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Patent Filings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64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5810DDF-B00A-4B29-AC24-E07205279F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228536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F383D64-6148-42AB-9A8D-2660C9F53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831869"/>
              </p:ext>
            </p:extLst>
          </p:nvPr>
        </p:nvGraphicFramePr>
        <p:xfrm>
          <a:off x="2301240" y="1975537"/>
          <a:ext cx="758952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$8.4M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$1.4M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$0.1M - $46.2M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$2.6M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$2.4M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0.01M</a:t>
                      </a:r>
                      <a:r>
                        <a:rPr lang="en-GB" sz="1600" u="none" strike="noStrike" dirty="0">
                          <a:effectLst/>
                        </a:rPr>
                        <a:t> - $9.1M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$2.9M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$2.0M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$0.2M - $7.4M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$4.7M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$2.2M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0.01M</a:t>
                      </a:r>
                      <a:r>
                        <a:rPr lang="en-GB" sz="1600" u="none" strike="noStrike" dirty="0">
                          <a:effectLst/>
                        </a:rPr>
                        <a:t> - $46.2M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E3B65B6-79F5-4091-AEF6-1EAD1E55E7AC}"/>
              </a:ext>
            </a:extLst>
          </p:cNvPr>
          <p:cNvSpPr txBox="1"/>
          <p:nvPr/>
        </p:nvSpPr>
        <p:spPr>
          <a:xfrm>
            <a:off x="2821978" y="6380534"/>
            <a:ext cx="818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Segments with fewer than 4 responses are not shown in the above table; indicated with a hyphen (-). </a:t>
            </a:r>
          </a:p>
        </p:txBody>
      </p:sp>
    </p:spTree>
    <p:extLst>
      <p:ext uri="{BB962C8B-B14F-4D97-AF65-F5344CB8AC3E}">
        <p14:creationId xmlns:p14="http://schemas.microsoft.com/office/powerpoint/2010/main" val="282574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Patent Filings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65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B784380-7648-46BC-BD9E-A3CF32D633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328498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8390DE3-F394-43A7-9794-D271B4589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230370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0.02 - 0.20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0.14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0.01 - 0.71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0.12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0.004 - 0.34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0.15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0.01 - 0.32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0.12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0.004 - 0.71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0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Patent Filings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66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B0EE761-400F-4ABB-BF68-C9990280AB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496995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EA68B54-FEEC-4555-9C13-86D6F8B68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90182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2 - 90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4 - 118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9 - 130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1 - 40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1 - 130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92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Patent Filings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67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7B2EC3E-4AFB-464A-A9C0-598758C5D6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586586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615CD28-8F03-485D-8B09-D90B67806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63232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0.3</a:t>
                      </a:r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GB" sz="1600" u="none" strike="noStrike" dirty="0">
                          <a:effectLst/>
                        </a:rPr>
                        <a:t>2.7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0.3</a:t>
                      </a:r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GB" sz="1600" u="none" strike="noStrike" dirty="0">
                          <a:effectLst/>
                        </a:rPr>
                        <a:t>1.9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0.4</a:t>
                      </a:r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GB" sz="1600" u="none" strike="noStrike" dirty="0">
                          <a:effectLst/>
                        </a:rPr>
                        <a:t>0.9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1.1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1.0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0.7</a:t>
                      </a:r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GB" sz="1600" u="none" strike="noStrike" dirty="0">
                          <a:effectLst/>
                        </a:rPr>
                        <a:t>1.6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0.3</a:t>
                      </a:r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GB" sz="1600" u="none" strike="noStrike" dirty="0">
                          <a:effectLst/>
                        </a:rPr>
                        <a:t>2.7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98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68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9120D06-CB3A-45BA-A273-E2A3531B6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217363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A7C9A8E-FEA8-43E0-A0E6-768214DA1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080971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1,087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353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12 - 3,718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1,731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724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5 - 11,408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1,135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1,103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17 - 2,354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324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277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15 - 800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1,194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405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5 - 11,408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43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69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D13DACB-0DAC-411D-9CFB-F9A77FFAE6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125649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FCC78F6-03B2-4CEF-8F49-C7E7103AE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137512"/>
              </p:ext>
            </p:extLst>
          </p:nvPr>
        </p:nvGraphicFramePr>
        <p:xfrm>
          <a:off x="2118360" y="1975537"/>
          <a:ext cx="795528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$86M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$19M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$2M - $406M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$28M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$30M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$5M - $61M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$3317M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$324M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$14M - $12,607M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$17M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$23M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0.01M</a:t>
                      </a:r>
                      <a:r>
                        <a:rPr lang="en-GB" sz="1600" u="none" strike="noStrike" dirty="0">
                          <a:effectLst/>
                        </a:rPr>
                        <a:t> - $36M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$531M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$25M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0.01M</a:t>
                      </a:r>
                      <a:r>
                        <a:rPr lang="en-GB" sz="1600" u="none" strike="noStrike" dirty="0">
                          <a:effectLst/>
                        </a:rPr>
                        <a:t> - $12,607M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92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FE1BDC5-0D6B-448E-B7C9-9FB4307646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918759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5396784-8107-4711-85C6-68B5A03E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Respondent Profile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12056-16C7-4F1F-9376-2A0C4AEC0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7512FF1-78A2-4A08-B38B-DA4D9C14A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390862"/>
              </p:ext>
            </p:extLst>
          </p:nvPr>
        </p:nvGraphicFramePr>
        <p:xfrm>
          <a:off x="2392680" y="1971040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1.1B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0.2B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0.004B</a:t>
                      </a:r>
                      <a:r>
                        <a:rPr lang="en-GB" sz="1600" u="none" strike="noStrike" dirty="0">
                          <a:effectLst/>
                        </a:rPr>
                        <a:t> - $</a:t>
                      </a:r>
                      <a:r>
                        <a:rPr lang="en-GB" sz="1600" u="none" strike="noStrike" dirty="0" err="1">
                          <a:effectLst/>
                        </a:rPr>
                        <a:t>5.6B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$1.2B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$0.8B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0.01B</a:t>
                      </a:r>
                      <a:r>
                        <a:rPr lang="en-GB" sz="1600" u="none" strike="noStrike" dirty="0">
                          <a:effectLst/>
                        </a:rPr>
                        <a:t> - $</a:t>
                      </a:r>
                      <a:r>
                        <a:rPr lang="en-GB" sz="1600" u="none" strike="noStrike" dirty="0" err="1">
                          <a:effectLst/>
                        </a:rPr>
                        <a:t>4.7B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$0.4B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$0.1B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0.03B</a:t>
                      </a:r>
                      <a:r>
                        <a:rPr lang="en-GB" sz="1600" u="none" strike="noStrike" dirty="0">
                          <a:effectLst/>
                        </a:rPr>
                        <a:t> - $</a:t>
                      </a:r>
                      <a:r>
                        <a:rPr lang="en-GB" sz="1600" u="none" strike="noStrike" dirty="0" err="1">
                          <a:effectLst/>
                        </a:rPr>
                        <a:t>1.0B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5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$0.2B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$0.1B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0.003B</a:t>
                      </a:r>
                      <a:r>
                        <a:rPr lang="en-GB" sz="1600" u="none" strike="noStrike" dirty="0">
                          <a:effectLst/>
                        </a:rPr>
                        <a:t> - $</a:t>
                      </a:r>
                      <a:r>
                        <a:rPr lang="en-GB" sz="1600" u="none" strike="noStrike" dirty="0" err="1">
                          <a:effectLst/>
                        </a:rPr>
                        <a:t>0.7B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$0.8B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$0.2B</a:t>
                      </a:r>
                      <a:endParaRPr lang="en-GB" sz="1600" b="0" i="0" u="none" strike="noStrike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0.003B</a:t>
                      </a:r>
                      <a:r>
                        <a:rPr lang="en-GB" sz="1600" u="none" strike="noStrike" dirty="0">
                          <a:effectLst/>
                        </a:rPr>
                        <a:t> - $</a:t>
                      </a:r>
                      <a:r>
                        <a:rPr lang="en-GB" sz="1600" u="none" strike="noStrike" dirty="0" err="1">
                          <a:effectLst/>
                        </a:rPr>
                        <a:t>5.6B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96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70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0FE63E1-D30F-4407-A3EC-DB30F0B517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900151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E4DF88B-7094-4446-AE7E-F6B08C1C6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258976"/>
              </p:ext>
            </p:extLst>
          </p:nvPr>
        </p:nvGraphicFramePr>
        <p:xfrm>
          <a:off x="2255520" y="1975537"/>
          <a:ext cx="768096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$1.8M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$1.0M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0.02M</a:t>
                      </a:r>
                      <a:r>
                        <a:rPr lang="en-GB" sz="1600" u="none" strike="noStrike" dirty="0">
                          <a:effectLst/>
                        </a:rPr>
                        <a:t> - $5.5M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$1.2M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$1.0M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0.001M</a:t>
                      </a:r>
                      <a:r>
                        <a:rPr lang="en-GB" sz="1600" u="none" strike="noStrike" dirty="0">
                          <a:effectLst/>
                        </a:rPr>
                        <a:t> - $5.1M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$3.4M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$3.1M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$0.3M - $7.4M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$1.2M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$0.5M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0.01M</a:t>
                      </a:r>
                      <a:r>
                        <a:rPr lang="en-GB" sz="1600" u="none" strike="noStrike" dirty="0">
                          <a:effectLst/>
                        </a:rPr>
                        <a:t> - $4.0M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$1.8M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$0.8M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0.001M</a:t>
                      </a:r>
                      <a:r>
                        <a:rPr lang="en-GB" sz="1600" u="none" strike="noStrike" dirty="0">
                          <a:effectLst/>
                        </a:rPr>
                        <a:t> - $7.4M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34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71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2DD708F-4D97-4512-950C-C7E851CFD8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003244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9453E10-8296-4627-8672-6388FCF05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001438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0.29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0.15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0.02 - 1.07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0.32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0.23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0.01 - 1.12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0.27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0.15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0.002 - 1.06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0.47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0.23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0.06 - 1.77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0.33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0.20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0.00 - 1.77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92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72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6500FB5-9EEE-490D-B10D-F202D8F868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77097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35C10C-6E3A-4706-A2B3-09A089B0D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965823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GB" sz="1600" u="none" strike="noStrike" dirty="0">
                          <a:effectLst/>
                        </a:rPr>
                        <a:t>282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</a:t>
                      </a:r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GB" sz="1600" u="none" strike="noStrike" dirty="0">
                          <a:effectLst/>
                        </a:rPr>
                        <a:t>186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</a:t>
                      </a:r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GB" sz="1600" u="none" strike="noStrike" dirty="0">
                          <a:effectLst/>
                        </a:rPr>
                        <a:t>127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GB" sz="1600" u="none" strike="noStrike" dirty="0">
                          <a:effectLst/>
                        </a:rPr>
                        <a:t>156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</a:t>
                      </a:r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GB" sz="1600" u="none" strike="noStrike" dirty="0">
                          <a:effectLst/>
                        </a:rPr>
                        <a:t>282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9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Patents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73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92B5916-8A43-4533-A094-F27F6A6501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298303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1BFC0DD-B181-4795-AF5F-C10359250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741721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222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243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40 - 382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436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450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1 - 1,514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566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361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14 - 1,725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159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11 - 700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361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200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1 - 1,725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8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Patents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74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12558B4-4E13-4C51-B385-850B99FE6E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352018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C4CCA3C-F05E-4BD0-9808-D89B608FB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537626"/>
              </p:ext>
            </p:extLst>
          </p:nvPr>
        </p:nvGraphicFramePr>
        <p:xfrm>
          <a:off x="2164080" y="1975537"/>
          <a:ext cx="78638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$228M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$70M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$4M - $933M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$90M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$76M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$17M - $220M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$4008M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$342M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$38M - $15,309M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$106M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$103M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0.01M</a:t>
                      </a:r>
                      <a:r>
                        <a:rPr lang="en-GB" sz="1600" u="none" strike="noStrike" dirty="0">
                          <a:effectLst/>
                        </a:rPr>
                        <a:t> - $219M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$738M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$88M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0.01M</a:t>
                      </a:r>
                      <a:r>
                        <a:rPr lang="en-GB" sz="1600" u="none" strike="noStrike" dirty="0">
                          <a:effectLst/>
                        </a:rPr>
                        <a:t> - $15,309M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51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Patents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75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DB76517-CE45-45FD-B1A7-B33CF03672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794888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DDACCB8-E8B2-4BF4-9DB6-1165CDD73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14175"/>
              </p:ext>
            </p:extLst>
          </p:nvPr>
        </p:nvGraphicFramePr>
        <p:xfrm>
          <a:off x="2255520" y="1975537"/>
          <a:ext cx="768096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$12.9M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$2.5M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0.04M</a:t>
                      </a:r>
                      <a:r>
                        <a:rPr lang="en-GB" sz="1600" u="none" strike="noStrike" dirty="0">
                          <a:effectLst/>
                        </a:rPr>
                        <a:t> - $72.7M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$2.6M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$2.1M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0.01M</a:t>
                      </a:r>
                      <a:r>
                        <a:rPr lang="en-GB" sz="1600" u="none" strike="noStrike" dirty="0">
                          <a:effectLst/>
                        </a:rPr>
                        <a:t> - $7.0M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$4.0M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$3.4M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$0.5M - $8.9M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$2.6M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$3.2M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0.01M</a:t>
                      </a:r>
                      <a:r>
                        <a:rPr lang="en-GB" sz="1600" u="none" strike="noStrike" dirty="0">
                          <a:effectLst/>
                        </a:rPr>
                        <a:t> - $4.0M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$5.8M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$2.6M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0.01M</a:t>
                      </a:r>
                      <a:r>
                        <a:rPr lang="en-GB" sz="1600" u="none" strike="noStrike" dirty="0">
                          <a:effectLst/>
                        </a:rPr>
                        <a:t> - $72.7M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4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Patents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76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891ABB2-A7FB-4F3C-991C-BDE7259B48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933963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A8AA29B-48E2-4761-ACAB-47164C494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343401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0.19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0.002 - 1.00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0.01 - 0.31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0.10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0.002 - 0.28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0.12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0.03 - 0.23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0.12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0.002 - 1.00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87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Patents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77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5A3F20-3086-40CB-91A6-126D53FAA6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083802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30A30B-109F-454A-8C35-D6DFB4437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628995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1 - 100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1 - 51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7 - 108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7 - 88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1 - 108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0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Granted Patents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78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1F9797-50E4-441A-9269-68B58DDC17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909676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E95691-0A62-47A5-AD33-2BFA556D8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011222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7,826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6,539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795 - 22,800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13,737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10,270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58 - 77,892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7,568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6,281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112 - 19,002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3,443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1,076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35 - 10,000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9,494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5,676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35 - 77,892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9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Granted Patents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79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3AC4256-47FE-468E-8B88-1B476377F7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453472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EE8DC98-5AA7-4EC4-9F4F-6ABB66A96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698905"/>
              </p:ext>
            </p:extLst>
          </p:nvPr>
        </p:nvGraphicFramePr>
        <p:xfrm>
          <a:off x="2164080" y="1975537"/>
          <a:ext cx="78638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0.3M</a:t>
                      </a:r>
                      <a:r>
                        <a:rPr lang="en-GB" sz="1600" u="none" strike="noStrike" dirty="0">
                          <a:effectLst/>
                        </a:rPr>
                        <a:t> - $146M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$3M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$3M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$1M - $9M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$547M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$135M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$2M - $1,914M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$3M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0.001M</a:t>
                      </a:r>
                      <a:r>
                        <a:rPr lang="en-GB" sz="1600" u="none" strike="noStrike" dirty="0">
                          <a:effectLst/>
                        </a:rPr>
                        <a:t> - $10M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$86M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$3M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0.01M</a:t>
                      </a:r>
                      <a:r>
                        <a:rPr lang="en-GB" sz="1600" u="none" strike="noStrike" dirty="0">
                          <a:effectLst/>
                        </a:rPr>
                        <a:t> - $1,914M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4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2746D3-53AE-4970-A5D5-C8829924D3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 Team, Roles and Responsibilities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96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28" y="219983"/>
            <a:ext cx="11722554" cy="796018"/>
          </a:xfrm>
        </p:spPr>
        <p:txBody>
          <a:bodyPr/>
          <a:lstStyle/>
          <a:p>
            <a:r>
              <a:rPr lang="en-US" dirty="0"/>
              <a:t>Active Granted Patents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80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7E44390-B7BB-4853-B54B-E2D381C8F3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731649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33A6B4-F2A8-45BE-B7FB-F7C342B62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601038"/>
              </p:ext>
            </p:extLst>
          </p:nvPr>
        </p:nvGraphicFramePr>
        <p:xfrm>
          <a:off x="2164080" y="1975537"/>
          <a:ext cx="78638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$0.2M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$0.1M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0.001M</a:t>
                      </a:r>
                      <a:r>
                        <a:rPr lang="en-GB" sz="1600" u="none" strike="noStrike" dirty="0">
                          <a:effectLst/>
                        </a:rPr>
                        <a:t> - $0.7M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$0.1M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$0.1M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0.0001M</a:t>
                      </a:r>
                      <a:r>
                        <a:rPr lang="en-GB" sz="1600" u="none" strike="noStrike" dirty="0">
                          <a:effectLst/>
                        </a:rPr>
                        <a:t> - $0.5M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$0.9M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$0.1M - $2.5M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$0.5M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$0.1M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0.001M</a:t>
                      </a:r>
                      <a:r>
                        <a:rPr lang="en-GB" sz="1600" u="none" strike="noStrike" dirty="0">
                          <a:effectLst/>
                        </a:rPr>
                        <a:t> - $1.7M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$0.3M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$0.1M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0.0001M</a:t>
                      </a:r>
                      <a:r>
                        <a:rPr lang="en-GB" sz="1600" u="none" strike="noStrike" dirty="0">
                          <a:effectLst/>
                        </a:rPr>
                        <a:t> - $2.5M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26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Granted Patents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81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9692B72-6174-43D2-B508-74474A9B6F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602722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5B28CCF-69C7-448E-A228-7F6565DDD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994671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3.16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1.26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0.15 - 11.90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3.03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2.55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0.16 - 10.00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1.63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0.87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0.004 - 6.08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1.88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1.30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0.14 - 3.53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2.61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1.40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0.00 - 11.90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67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Granted Patents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82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A19A2C6-EF5B-4F07-AF99-8DA4D9EB25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123482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35F87E-4A5D-4606-857E-93031B432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903940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1,194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534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107 - 5,951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657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462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29 - 1,667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381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269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44 - 1,188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527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470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18 - 1,250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719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453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18 - 5,951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89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Patent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83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8BB331D-6BB1-4454-A5BB-07A5661D17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26360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E831C34-0E27-4018-B474-D8D542094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308907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3,471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1,729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302 - 14,784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6,540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3,719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40 - 33,938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4,642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3,883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61</a:t>
                      </a:r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GB" sz="1600" u="none" strike="noStrike" dirty="0">
                          <a:effectLst/>
                        </a:rPr>
                        <a:t>10,025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956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563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100 - 2,000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4,480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1,736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40 - 33,938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7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Patent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84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C784A43-DA05-4F13-9092-0D36B4DFC0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89906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C6E170-7BEC-4DEE-8E8C-A6A7D21F9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222942"/>
              </p:ext>
            </p:extLst>
          </p:nvPr>
        </p:nvGraphicFramePr>
        <p:xfrm>
          <a:off x="2118360" y="1975537"/>
          <a:ext cx="795528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$2M - $67M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$12M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$1M - $55M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$900M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$41M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$5M - $3513M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$5M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0.003M</a:t>
                      </a:r>
                      <a:r>
                        <a:rPr lang="en-GB" sz="1600" u="none" strike="noStrike" dirty="0">
                          <a:effectLst/>
                        </a:rPr>
                        <a:t> - $10M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$143M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0.003M</a:t>
                      </a:r>
                      <a:r>
                        <a:rPr lang="en-GB" sz="1600" u="none" strike="noStrike" dirty="0">
                          <a:effectLst/>
                        </a:rPr>
                        <a:t> - $3513M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11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Patent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85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B37E914-8222-4EA1-B2E7-519F077CDC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031502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4FECDD6-8386-4CAE-93B9-003282E19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060434"/>
              </p:ext>
            </p:extLst>
          </p:nvPr>
        </p:nvGraphicFramePr>
        <p:xfrm>
          <a:off x="2118360" y="1975537"/>
          <a:ext cx="795528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$0.2M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0.01M</a:t>
                      </a:r>
                      <a:r>
                        <a:rPr lang="en-GB" sz="1600" u="none" strike="noStrike" dirty="0">
                          <a:effectLst/>
                        </a:rPr>
                        <a:t> - $1.3M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$0.3M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$0.2M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0.0003M</a:t>
                      </a:r>
                      <a:r>
                        <a:rPr lang="en-GB" sz="1600" u="none" strike="noStrike" dirty="0">
                          <a:effectLst/>
                        </a:rPr>
                        <a:t> - $1.8M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$0.7M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$0.1M - $2.0M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$0.2M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$0.2M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0.003M</a:t>
                      </a:r>
                      <a:r>
                        <a:rPr lang="en-GB" sz="1600" u="none" strike="noStrike" dirty="0">
                          <a:effectLst/>
                        </a:rPr>
                        <a:t> - $0.6M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$0.4M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$0.2M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</a:t>
                      </a:r>
                      <a:r>
                        <a:rPr lang="en-GB" sz="1600" u="none" strike="noStrike" dirty="0" err="1">
                          <a:effectLst/>
                        </a:rPr>
                        <a:t>0.0003M</a:t>
                      </a:r>
                      <a:r>
                        <a:rPr lang="en-GB" sz="1600" u="none" strike="noStrike" dirty="0">
                          <a:effectLst/>
                        </a:rPr>
                        <a:t> - $2.0M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3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Patent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86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C3FFE48-8C7C-4DC9-960D-A1B3CE543F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068753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9BCD05C-3578-4697-8F9B-DB2FE08EE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453190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1.37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0.79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0.03 - 4.27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1.28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1.33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0.04 - 2.73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1.14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0.48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0.02 - 4.83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0.64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0.67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0.38 - 1.08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1.17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0.69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0.02 - 4.83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53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Patent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87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A88786D-7950-4500-9D44-D28B9F0249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525529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9285992-E962-4F46-A8E1-E72E239CD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81664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432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234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21 - 1,736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289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216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8 - 850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247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196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31 - 627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170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143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50 - 282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299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194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8 - 1,736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4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Registration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3D0F9C-2EFE-4DB2-959D-BC3A682FF948}"/>
              </a:ext>
            </a:extLst>
          </p:cNvPr>
          <p:cNvSpPr txBox="1"/>
          <p:nvPr/>
        </p:nvSpPr>
        <p:spPr>
          <a:xfrm>
            <a:off x="2821978" y="6380534"/>
            <a:ext cx="818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Segments with fewer than 4 responses are not shown in the above table; indicated with a hyphen (-).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B453BCC-0482-4CD1-AA6D-EE51526FE3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132228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2445C6D-758C-40E6-8BF5-9A43E2C03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239872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8,276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1,150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6 - 43,331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4,609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1,053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6 - 43,331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14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14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Registration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89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3216E39-CE2E-4F64-9508-F8E034E3A3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006640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160B717-FB66-4164-9760-10F1A229BFFC}"/>
              </a:ext>
            </a:extLst>
          </p:cNvPr>
          <p:cNvSpPr txBox="1"/>
          <p:nvPr/>
        </p:nvSpPr>
        <p:spPr>
          <a:xfrm>
            <a:off x="2821978" y="6380534"/>
            <a:ext cx="818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Segments with fewer than 4 responses are not shown in the above table; indicated with a hyphen (-).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C8A075-657A-4D55-B20C-BA8CB07E8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573542"/>
              </p:ext>
            </p:extLst>
          </p:nvPr>
        </p:nvGraphicFramePr>
        <p:xfrm>
          <a:off x="2392680" y="1975537"/>
          <a:ext cx="740664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$69M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$8M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$2M - $300M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$55M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$13M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$2M - $300M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12</a:t>
                      </a:r>
                      <a:endParaRPr lang="en-GB" sz="1600" b="0" i="0" u="none" strike="noStrike" dirty="0">
                        <a:solidFill>
                          <a:srgbClr val="3A383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42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6784-8107-4711-85C6-68B5A03E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Team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12056-16C7-4F1F-9376-2A0C4AEC0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C5E1EC9-6DBD-438A-A3C6-913391008F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756597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26D9F0D-FB1F-4D71-9F56-98EDF5D67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45198"/>
              </p:ext>
            </p:extLst>
          </p:nvPr>
        </p:nvGraphicFramePr>
        <p:xfrm>
          <a:off x="2575560" y="1971040"/>
          <a:ext cx="7040880" cy="16459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3755551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55910759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31813901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93817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94624377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67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Computer/Software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2 - 60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66299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Industrial/Energy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4 - 237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5558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Pharma/Bio/Chem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0 - 85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8118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0 - 50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829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Overall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0 - 100,000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097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74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DE4D-6B9B-40C5-AC59-DDCF54E761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Patent Strategies and Portfolio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36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12B-55C9-45F1-8775-D4FF5B43823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Patent Strategies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8C2D8-9346-4EB0-A886-95F07F6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91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CCBE25A-38E3-43AB-B639-9ED660471A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984135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99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E15FF-6AE4-45F1-8DC3-2A049E98CC7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Patent Strategies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98969-3271-40E2-B9FE-F9B327E3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92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54EC6E4-9EE1-496F-8100-DA6CEAF43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940402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79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EDFFD-49EF-4A9F-8595-652BD53A35D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Patent Strategies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83559-A8A4-4404-A897-29E14F03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93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85C9A80-EBF8-4E39-B6CC-F769695BA5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570896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183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DF0C-7698-42FE-AFF7-7C62F03D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Strategies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0FBFC-74AC-4FAD-A048-2A76F60AC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727432-9D65-5048-875E-2D7F40C34F15}" type="slidenum">
              <a:rPr lang="en-US" smtClean="0"/>
              <a:pPr/>
              <a:t>94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A2F5D2A-1BC6-4CAC-99D3-4E6E0E014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081559"/>
              </p:ext>
            </p:extLst>
          </p:nvPr>
        </p:nvGraphicFramePr>
        <p:xfrm>
          <a:off x="426720" y="1995098"/>
          <a:ext cx="11338560" cy="3657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54880">
                  <a:extLst>
                    <a:ext uri="{9D8B030D-6E8A-4147-A177-3AD203B41FA5}">
                      <a16:colId xmlns:a16="http://schemas.microsoft.com/office/drawing/2014/main" val="172501315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50732301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6163193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56773984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49736616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Median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Range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Sample Size</a:t>
                      </a:r>
                      <a:endParaRPr lang="en-GB" sz="2000" b="0" i="0" u="none" strike="noStrike" dirty="0">
                        <a:solidFill>
                          <a:srgbClr val="3A383A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207677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Percentage of your patent portfolio is considered to be highly important (e.g. high value, critical to business)?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Calibri" panose="020F0502020204030204" pitchFamily="34" charset="0"/>
                        </a:rPr>
                        <a:t>0% - 90%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9971925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Arial" panose="020B0604020202020204" pitchFamily="34" charset="0"/>
                        </a:rPr>
                        <a:t>Percentage of your patent family covers company products?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Calibri" panose="020F0502020204030204" pitchFamily="34" charset="0"/>
                        </a:rPr>
                        <a:t>5% - 100%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A383A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1219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4595578-8232-4073-857B-CCAC8C705428}"/>
              </a:ext>
            </a:extLst>
          </p:cNvPr>
          <p:cNvSpPr txBox="1"/>
          <p:nvPr/>
        </p:nvSpPr>
        <p:spPr>
          <a:xfrm>
            <a:off x="1853961" y="1120829"/>
            <a:ext cx="848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If yes, what…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181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Invention Disclosure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95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0ED341B-E148-43D0-A4C8-680D84B97A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299739"/>
              </p:ext>
            </p:extLst>
          </p:nvPr>
        </p:nvGraphicFramePr>
        <p:xfrm>
          <a:off x="0" y="914400"/>
          <a:ext cx="5210356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4325E06-2669-44F1-A21F-A05BF0C118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79924"/>
              </p:ext>
            </p:extLst>
          </p:nvPr>
        </p:nvGraphicFramePr>
        <p:xfrm>
          <a:off x="5210356" y="914400"/>
          <a:ext cx="6981644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07A2B-41A1-4900-9632-BF258484B3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 Management Tools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49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10F2161-DCD3-4117-838D-7C3F2B6CB5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024656"/>
              </p:ext>
            </p:extLst>
          </p:nvPr>
        </p:nvGraphicFramePr>
        <p:xfrm>
          <a:off x="152399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28" y="219983"/>
            <a:ext cx="11722554" cy="796018"/>
          </a:xfrm>
          <a:noFill/>
        </p:spPr>
        <p:txBody>
          <a:bodyPr/>
          <a:lstStyle/>
          <a:p>
            <a:r>
              <a:rPr lang="en-US" dirty="0"/>
              <a:t>Patent Management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A9C399-C74B-4B42-B83F-85A3B8A86791}"/>
              </a:ext>
            </a:extLst>
          </p:cNvPr>
          <p:cNvSpPr txBox="1"/>
          <p:nvPr/>
        </p:nvSpPr>
        <p:spPr>
          <a:xfrm>
            <a:off x="8850034" y="2393636"/>
            <a:ext cx="2692318" cy="31393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Other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AppColl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Black Hills IP Renewals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CPA - IPfolio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Cpi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IPFolio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IPfolio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Innography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Patricia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Unycom </a:t>
            </a:r>
          </a:p>
        </p:txBody>
      </p:sp>
    </p:spTree>
    <p:extLst>
      <p:ext uri="{BB962C8B-B14F-4D97-AF65-F5344CB8AC3E}">
        <p14:creationId xmlns:p14="http://schemas.microsoft.com/office/powerpoint/2010/main" val="27121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952087F-0504-4C61-B495-4059B8361E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671632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78F4E36-ED2C-49F5-BD32-78E701A0CC3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Analytics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1AB4B-8BFE-43A1-BE94-480F919A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133B1E-0A3D-4EAF-90A4-F097CC9F58C9}"/>
              </a:ext>
            </a:extLst>
          </p:cNvPr>
          <p:cNvSpPr txBox="1"/>
          <p:nvPr/>
        </p:nvSpPr>
        <p:spPr>
          <a:xfrm>
            <a:off x="8005313" y="2096193"/>
            <a:ext cx="2544425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Other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Acclaim 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PatentBots.com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Innography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IP.Com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Private law firm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Lex Machina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USPTO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Outside Counsel </a:t>
            </a:r>
          </a:p>
        </p:txBody>
      </p:sp>
    </p:spTree>
    <p:extLst>
      <p:ext uri="{BB962C8B-B14F-4D97-AF65-F5344CB8AC3E}">
        <p14:creationId xmlns:p14="http://schemas.microsoft.com/office/powerpoint/2010/main" val="85108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592D2-3504-47B1-8CA6-7D0D5EA7B00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Patent Attorney Salary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B7ED1-308B-46A4-B2B3-73EE41F7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352" y="6314394"/>
            <a:ext cx="424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27432-9D65-5048-875E-2D7F40C34F15}" type="slidenum">
              <a:rPr lang="en-US" smtClean="0"/>
              <a:pPr/>
              <a:t>99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9FC04EB-76E6-4E6F-A859-7E0FAF73B8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998608"/>
              </p:ext>
            </p:extLst>
          </p:nvPr>
        </p:nvGraphicFramePr>
        <p:xfrm>
          <a:off x="152400" y="914400"/>
          <a:ext cx="118872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11BA06A-8B3D-461C-A0CB-CA433B2DE157}"/>
              </a:ext>
            </a:extLst>
          </p:cNvPr>
          <p:cNvSpPr txBox="1"/>
          <p:nvPr/>
        </p:nvSpPr>
        <p:spPr>
          <a:xfrm>
            <a:off x="8471140" y="3909596"/>
            <a:ext cx="2544425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Other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Internal HR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HBR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Unavailable/unknown </a:t>
            </a:r>
          </a:p>
        </p:txBody>
      </p:sp>
    </p:spTree>
    <p:extLst>
      <p:ext uri="{BB962C8B-B14F-4D97-AF65-F5344CB8AC3E}">
        <p14:creationId xmlns:p14="http://schemas.microsoft.com/office/powerpoint/2010/main" val="227978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cKinley 2019">
      <a:dk1>
        <a:srgbClr val="3A383A"/>
      </a:dk1>
      <a:lt1>
        <a:srgbClr val="FFFFFF"/>
      </a:lt1>
      <a:dk2>
        <a:srgbClr val="6DA8B3"/>
      </a:dk2>
      <a:lt2>
        <a:srgbClr val="E7E6E6"/>
      </a:lt2>
      <a:accent1>
        <a:srgbClr val="7FC0CF"/>
      </a:accent1>
      <a:accent2>
        <a:srgbClr val="5A4987"/>
      </a:accent2>
      <a:accent3>
        <a:srgbClr val="EE4545"/>
      </a:accent3>
      <a:accent4>
        <a:srgbClr val="ECD337"/>
      </a:accent4>
      <a:accent5>
        <a:srgbClr val="499E63"/>
      </a:accent5>
      <a:accent6>
        <a:srgbClr val="3E325D"/>
      </a:accent6>
      <a:hlink>
        <a:srgbClr val="6EA9B3"/>
      </a:hlink>
      <a:folHlink>
        <a:srgbClr val="6EA9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cKinley">
    <a:dk1>
      <a:srgbClr val="3A383A"/>
    </a:dk1>
    <a:lt1>
      <a:srgbClr val="FFFFFF"/>
    </a:lt1>
    <a:dk2>
      <a:srgbClr val="6DA8B3"/>
    </a:dk2>
    <a:lt2>
      <a:srgbClr val="E7E6E6"/>
    </a:lt2>
    <a:accent1>
      <a:srgbClr val="7FC0CF"/>
    </a:accent1>
    <a:accent2>
      <a:srgbClr val="6EA8B3"/>
    </a:accent2>
    <a:accent3>
      <a:srgbClr val="EE4545"/>
    </a:accent3>
    <a:accent4>
      <a:srgbClr val="ECD337"/>
    </a:accent4>
    <a:accent5>
      <a:srgbClr val="5A4987"/>
    </a:accent5>
    <a:accent6>
      <a:srgbClr val="3E325D"/>
    </a:accent6>
    <a:hlink>
      <a:srgbClr val="6EA9B3"/>
    </a:hlink>
    <a:folHlink>
      <a:srgbClr val="6EA9B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4697</TotalTime>
  <Words>10106</Words>
  <Application>Microsoft Office PowerPoint</Application>
  <PresentationFormat>Widescreen</PresentationFormat>
  <Paragraphs>2970</Paragraphs>
  <Slides>119</Slides>
  <Notes>93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4" baseType="lpstr">
      <vt:lpstr>Apple Symbols</vt:lpstr>
      <vt:lpstr>Arial</vt:lpstr>
      <vt:lpstr>Calibri</vt:lpstr>
      <vt:lpstr>Times New Roman</vt:lpstr>
      <vt:lpstr>Office Theme</vt:lpstr>
      <vt:lpstr>ACPC Benchmarking Study</vt:lpstr>
      <vt:lpstr>Table of Contents</vt:lpstr>
      <vt:lpstr>Project Overview</vt:lpstr>
      <vt:lpstr>Respondent Profile</vt:lpstr>
      <vt:lpstr>Respondent Profile</vt:lpstr>
      <vt:lpstr>Respondent Profile</vt:lpstr>
      <vt:lpstr>Respondent Profile</vt:lpstr>
      <vt:lpstr>IP Team, Roles and Responsibilities</vt:lpstr>
      <vt:lpstr>IP Team</vt:lpstr>
      <vt:lpstr>IP Team</vt:lpstr>
      <vt:lpstr>IP Team</vt:lpstr>
      <vt:lpstr>IP Team</vt:lpstr>
      <vt:lpstr>Core Inventor Population</vt:lpstr>
      <vt:lpstr>Core Inventor Population</vt:lpstr>
      <vt:lpstr>Patent-Related Staffing</vt:lpstr>
      <vt:lpstr>Patent-Related Staffing</vt:lpstr>
      <vt:lpstr>Patent-Related Staffing</vt:lpstr>
      <vt:lpstr>Trademark-Related Staffing</vt:lpstr>
      <vt:lpstr>Trademark-Related Staffing</vt:lpstr>
      <vt:lpstr>Other Staffing</vt:lpstr>
      <vt:lpstr>IP Responsibilities</vt:lpstr>
      <vt:lpstr>IP Responsibilities</vt:lpstr>
      <vt:lpstr>IP Responsibilities</vt:lpstr>
      <vt:lpstr>Spending Metrics</vt:lpstr>
      <vt:lpstr>Legal Spend</vt:lpstr>
      <vt:lpstr>Legal Spend</vt:lpstr>
      <vt:lpstr>Legal Spend</vt:lpstr>
      <vt:lpstr>IP Spend</vt:lpstr>
      <vt:lpstr>IP Spend</vt:lpstr>
      <vt:lpstr>IP Spend</vt:lpstr>
      <vt:lpstr>IP Spend</vt:lpstr>
      <vt:lpstr>IP Spend</vt:lpstr>
      <vt:lpstr>IP Spend</vt:lpstr>
      <vt:lpstr>Internal Patent Spend</vt:lpstr>
      <vt:lpstr>External Patent Spend</vt:lpstr>
      <vt:lpstr>Patent Spend</vt:lpstr>
      <vt:lpstr>Patent Spend</vt:lpstr>
      <vt:lpstr>Patent Spend</vt:lpstr>
      <vt:lpstr>Patent Spend</vt:lpstr>
      <vt:lpstr>Patent Spend</vt:lpstr>
      <vt:lpstr>Patent Spend</vt:lpstr>
      <vt:lpstr>Patent Spend</vt:lpstr>
      <vt:lpstr>Patent Spend</vt:lpstr>
      <vt:lpstr>Patent Spend</vt:lpstr>
      <vt:lpstr>Patent Spend</vt:lpstr>
      <vt:lpstr>Patent Spend</vt:lpstr>
      <vt:lpstr>Post-Grant Proceeding Spend</vt:lpstr>
      <vt:lpstr>Outside Counsel Spend</vt:lpstr>
      <vt:lpstr>Outside Counsel Spend</vt:lpstr>
      <vt:lpstr>Outside Counsel Spend</vt:lpstr>
      <vt:lpstr>Outside Counsel Spend</vt:lpstr>
      <vt:lpstr>Outside Counsel Spend</vt:lpstr>
      <vt:lpstr>Outside Counsel Spend</vt:lpstr>
      <vt:lpstr>Budget</vt:lpstr>
      <vt:lpstr>Budget</vt:lpstr>
      <vt:lpstr>Portfolio Metrics</vt:lpstr>
      <vt:lpstr>Invention Disclosures</vt:lpstr>
      <vt:lpstr>Invention Disclosures</vt:lpstr>
      <vt:lpstr>Invention Disclosures</vt:lpstr>
      <vt:lpstr>Invention Disclosures</vt:lpstr>
      <vt:lpstr>Invention Disclosures</vt:lpstr>
      <vt:lpstr>Priority Patent Filings</vt:lpstr>
      <vt:lpstr>Priority Patent Filings</vt:lpstr>
      <vt:lpstr>Priority Patent Filings</vt:lpstr>
      <vt:lpstr>Priority Patent Filings</vt:lpstr>
      <vt:lpstr>Priority Patent Filings</vt:lpstr>
      <vt:lpstr>Priority Patent Filings</vt:lpstr>
      <vt:lpstr>Patents Granted</vt:lpstr>
      <vt:lpstr>Patents Granted</vt:lpstr>
      <vt:lpstr>Patents Granted</vt:lpstr>
      <vt:lpstr>Patents Granted</vt:lpstr>
      <vt:lpstr>Patents Granted</vt:lpstr>
      <vt:lpstr>U.S. Patents Granted</vt:lpstr>
      <vt:lpstr>U.S. Patents Granted</vt:lpstr>
      <vt:lpstr>U.S. Patents Granted</vt:lpstr>
      <vt:lpstr>U.S. Patents Granted</vt:lpstr>
      <vt:lpstr>U.S. Patents Granted</vt:lpstr>
      <vt:lpstr>Active Granted Patents</vt:lpstr>
      <vt:lpstr>Active Granted Patents</vt:lpstr>
      <vt:lpstr>Active Granted Patents</vt:lpstr>
      <vt:lpstr>Active Granted Patents</vt:lpstr>
      <vt:lpstr>Active Granted Patents</vt:lpstr>
      <vt:lpstr>Pending Patent Applications</vt:lpstr>
      <vt:lpstr>Pending Patent Applications</vt:lpstr>
      <vt:lpstr>Pending Patent Applications</vt:lpstr>
      <vt:lpstr>Pending Patent Applications</vt:lpstr>
      <vt:lpstr>Pending Patent Applications</vt:lpstr>
      <vt:lpstr>Domain Name Registration</vt:lpstr>
      <vt:lpstr>Domain Name Registration</vt:lpstr>
      <vt:lpstr>Patent Strategies and Portfolio Analysis</vt:lpstr>
      <vt:lpstr>Patent Strategies</vt:lpstr>
      <vt:lpstr>Patent Strategies</vt:lpstr>
      <vt:lpstr>Patent Strategies</vt:lpstr>
      <vt:lpstr>Patent Strategies</vt:lpstr>
      <vt:lpstr>Invention Disclosure Processing</vt:lpstr>
      <vt:lpstr>IP Management Tools</vt:lpstr>
      <vt:lpstr>Patent Management Systems</vt:lpstr>
      <vt:lpstr>Analytics Tools</vt:lpstr>
      <vt:lpstr>Patent Attorney Salary Database</vt:lpstr>
      <vt:lpstr>Patent Attorney Salary Database</vt:lpstr>
      <vt:lpstr>IPR System</vt:lpstr>
      <vt:lpstr>Outside Counsel Activities and Fees</vt:lpstr>
      <vt:lpstr>Outside Counsel Usage</vt:lpstr>
      <vt:lpstr>Outside Counsel Usage</vt:lpstr>
      <vt:lpstr>Outside Counsel Usage</vt:lpstr>
      <vt:lpstr>Outside Counsel Usage</vt:lpstr>
      <vt:lpstr>Outside Counsel Usage</vt:lpstr>
      <vt:lpstr>Fees</vt:lpstr>
      <vt:lpstr>Fees</vt:lpstr>
      <vt:lpstr>Patent Preparation Costs</vt:lpstr>
      <vt:lpstr>Inventor Recognition</vt:lpstr>
      <vt:lpstr>Awards Programs</vt:lpstr>
      <vt:lpstr>Awards Programs</vt:lpstr>
      <vt:lpstr>Membership and Approach</vt:lpstr>
      <vt:lpstr>Membership Approval</vt:lpstr>
      <vt:lpstr>Other Memberships</vt:lpstr>
      <vt:lpstr>Thank You!</vt:lpstr>
      <vt:lpstr>Appendix</vt:lpstr>
      <vt:lpstr>Survey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Rosado</dc:creator>
  <cp:lastModifiedBy>Paul Quirini</cp:lastModifiedBy>
  <cp:revision>365</cp:revision>
  <dcterms:created xsi:type="dcterms:W3CDTF">2019-01-17T16:40:41Z</dcterms:created>
  <dcterms:modified xsi:type="dcterms:W3CDTF">2020-07-21T15:27:10Z</dcterms:modified>
</cp:coreProperties>
</file>