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8" r:id="rId4"/>
  </p:sldMasterIdLst>
  <p:notesMasterIdLst>
    <p:notesMasterId r:id="rId19"/>
  </p:notesMasterIdLst>
  <p:handoutMasterIdLst>
    <p:handoutMasterId r:id="rId20"/>
  </p:handoutMasterIdLst>
  <p:sldIdLst>
    <p:sldId id="410" r:id="rId5"/>
    <p:sldId id="383" r:id="rId6"/>
    <p:sldId id="391" r:id="rId7"/>
    <p:sldId id="397" r:id="rId8"/>
    <p:sldId id="408" r:id="rId9"/>
    <p:sldId id="411" r:id="rId10"/>
    <p:sldId id="412" r:id="rId11"/>
    <p:sldId id="413" r:id="rId12"/>
    <p:sldId id="414" r:id="rId13"/>
    <p:sldId id="415" r:id="rId14"/>
    <p:sldId id="416" r:id="rId15"/>
    <p:sldId id="417" r:id="rId16"/>
    <p:sldId id="418" r:id="rId17"/>
    <p:sldId id="39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A107856-5554-42FB-B03E-39F5DBC370B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6327" autoAdjust="0"/>
  </p:normalViewPr>
  <p:slideViewPr>
    <p:cSldViewPr snapToGrid="0">
      <p:cViewPr varScale="1">
        <p:scale>
          <a:sx n="111" d="100"/>
          <a:sy n="111" d="100"/>
        </p:scale>
        <p:origin x="480" y="9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showGuides="1">
      <p:cViewPr varScale="1">
        <p:scale>
          <a:sx n="58" d="100"/>
          <a:sy n="58" d="100"/>
        </p:scale>
        <p:origin x="3240"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08F6756E-81DA-9FAC-70D8-556F658BDDA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EBEDD12-BCD5-485B-BCBC-34BB01D7923C}" type="datetimeFigureOut">
              <a:rPr lang="en-US" smtClean="0"/>
              <a:t>6/3/2024</a:t>
            </a:fld>
            <a:endParaRPr lang="en-US" dirty="0"/>
          </a:p>
        </p:txBody>
      </p:sp>
      <p:sp>
        <p:nvSpPr>
          <p:cNvPr id="6" name="Slide Number Placeholder 5">
            <a:extLst>
              <a:ext uri="{FF2B5EF4-FFF2-40B4-BE49-F238E27FC236}">
                <a16:creationId xmlns:a16="http://schemas.microsoft.com/office/drawing/2014/main" id="{A771D415-D05A-7067-CCD3-457153D96CD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2C230DF-5933-439D-898F-38E9AC9BA688}" type="slidenum">
              <a:rPr lang="en-US" smtClean="0"/>
              <a:t>‹#›</a:t>
            </a:fld>
            <a:endParaRPr lang="en-US" dirty="0"/>
          </a:p>
        </p:txBody>
      </p:sp>
      <p:sp>
        <p:nvSpPr>
          <p:cNvPr id="7" name="Footer Placeholder 6">
            <a:extLst>
              <a:ext uri="{FF2B5EF4-FFF2-40B4-BE49-F238E27FC236}">
                <a16:creationId xmlns:a16="http://schemas.microsoft.com/office/drawing/2014/main" id="{B97095E3-54D2-CFD2-4F49-7536FC8641D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8" name="Header Placeholder 7">
            <a:extLst>
              <a:ext uri="{FF2B5EF4-FFF2-40B4-BE49-F238E27FC236}">
                <a16:creationId xmlns:a16="http://schemas.microsoft.com/office/drawing/2014/main" id="{521EE01A-C0B5-5ECF-96DD-768F86AA15C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Tree>
    <p:extLst>
      <p:ext uri="{BB962C8B-B14F-4D97-AF65-F5344CB8AC3E}">
        <p14:creationId xmlns:p14="http://schemas.microsoft.com/office/powerpoint/2010/main" val="26532284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E7A52F-9D89-7442-A8E9-48D1527B5F6B}" type="datetimeFigureOut">
              <a:rPr lang="en-US" smtClean="0"/>
              <a:t>6/3/2024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9C7E07-3C67-C64C-8DA0-0404F6303970}" type="slidenum">
              <a:rPr lang="en-US" smtClean="0"/>
              <a:t>‹#›</a:t>
            </a:fld>
            <a:endParaRPr lang="en-US" dirty="0"/>
          </a:p>
        </p:txBody>
      </p:sp>
    </p:spTree>
    <p:extLst>
      <p:ext uri="{BB962C8B-B14F-4D97-AF65-F5344CB8AC3E}">
        <p14:creationId xmlns:p14="http://schemas.microsoft.com/office/powerpoint/2010/main" val="4032528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1</a:t>
            </a:fld>
            <a:endParaRPr lang="en-US" dirty="0"/>
          </a:p>
        </p:txBody>
      </p:sp>
    </p:spTree>
    <p:extLst>
      <p:ext uri="{BB962C8B-B14F-4D97-AF65-F5344CB8AC3E}">
        <p14:creationId xmlns:p14="http://schemas.microsoft.com/office/powerpoint/2010/main" val="10924538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10</a:t>
            </a:fld>
            <a:endParaRPr lang="en-US" dirty="0"/>
          </a:p>
        </p:txBody>
      </p:sp>
    </p:spTree>
    <p:extLst>
      <p:ext uri="{BB962C8B-B14F-4D97-AF65-F5344CB8AC3E}">
        <p14:creationId xmlns:p14="http://schemas.microsoft.com/office/powerpoint/2010/main" val="4440670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BBC04D-2568-C19F-6211-ABA7996CBC5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BBD96A4-D432-FA69-5E46-4DF91D77CA9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F639921-CFBB-DE6F-31EB-81B758CA026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453E3F8-8185-F97B-2F08-1F44FCE2A5AB}"/>
              </a:ext>
            </a:extLst>
          </p:cNvPr>
          <p:cNvSpPr>
            <a:spLocks noGrp="1"/>
          </p:cNvSpPr>
          <p:nvPr>
            <p:ph type="sldNum" sz="quarter" idx="5"/>
          </p:nvPr>
        </p:nvSpPr>
        <p:spPr/>
        <p:txBody>
          <a:bodyPr/>
          <a:lstStyle/>
          <a:p>
            <a:fld id="{A89C7E07-3C67-C64C-8DA0-0404F6303970}" type="slidenum">
              <a:rPr lang="en-US" smtClean="0"/>
              <a:t>11</a:t>
            </a:fld>
            <a:endParaRPr lang="en-US" dirty="0"/>
          </a:p>
        </p:txBody>
      </p:sp>
    </p:spTree>
    <p:extLst>
      <p:ext uri="{BB962C8B-B14F-4D97-AF65-F5344CB8AC3E}">
        <p14:creationId xmlns:p14="http://schemas.microsoft.com/office/powerpoint/2010/main" val="30453553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12</a:t>
            </a:fld>
            <a:endParaRPr lang="en-US" dirty="0"/>
          </a:p>
        </p:txBody>
      </p:sp>
    </p:spTree>
    <p:extLst>
      <p:ext uri="{BB962C8B-B14F-4D97-AF65-F5344CB8AC3E}">
        <p14:creationId xmlns:p14="http://schemas.microsoft.com/office/powerpoint/2010/main" val="2892734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13</a:t>
            </a:fld>
            <a:endParaRPr lang="en-US" dirty="0"/>
          </a:p>
        </p:txBody>
      </p:sp>
    </p:spTree>
    <p:extLst>
      <p:ext uri="{BB962C8B-B14F-4D97-AF65-F5344CB8AC3E}">
        <p14:creationId xmlns:p14="http://schemas.microsoft.com/office/powerpoint/2010/main" val="20953400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14</a:t>
            </a:fld>
            <a:endParaRPr lang="en-US" dirty="0"/>
          </a:p>
        </p:txBody>
      </p:sp>
    </p:spTree>
    <p:extLst>
      <p:ext uri="{BB962C8B-B14F-4D97-AF65-F5344CB8AC3E}">
        <p14:creationId xmlns:p14="http://schemas.microsoft.com/office/powerpoint/2010/main" val="17659231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2</a:t>
            </a:fld>
            <a:endParaRPr lang="en-US" dirty="0"/>
          </a:p>
        </p:txBody>
      </p:sp>
    </p:spTree>
    <p:extLst>
      <p:ext uri="{BB962C8B-B14F-4D97-AF65-F5344CB8AC3E}">
        <p14:creationId xmlns:p14="http://schemas.microsoft.com/office/powerpoint/2010/main" val="31134168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3</a:t>
            </a:fld>
            <a:endParaRPr lang="en-US" dirty="0"/>
          </a:p>
        </p:txBody>
      </p:sp>
    </p:spTree>
    <p:extLst>
      <p:ext uri="{BB962C8B-B14F-4D97-AF65-F5344CB8AC3E}">
        <p14:creationId xmlns:p14="http://schemas.microsoft.com/office/powerpoint/2010/main" val="39082765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BBC04D-2568-C19F-6211-ABA7996CBC5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BBD96A4-D432-FA69-5E46-4DF91D77CA9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F639921-CFBB-DE6F-31EB-81B758CA026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453E3F8-8185-F97B-2F08-1F44FCE2A5AB}"/>
              </a:ext>
            </a:extLst>
          </p:cNvPr>
          <p:cNvSpPr>
            <a:spLocks noGrp="1"/>
          </p:cNvSpPr>
          <p:nvPr>
            <p:ph type="sldNum" sz="quarter" idx="5"/>
          </p:nvPr>
        </p:nvSpPr>
        <p:spPr/>
        <p:txBody>
          <a:bodyPr/>
          <a:lstStyle/>
          <a:p>
            <a:fld id="{A89C7E07-3C67-C64C-8DA0-0404F6303970}" type="slidenum">
              <a:rPr lang="en-US" smtClean="0"/>
              <a:t>4</a:t>
            </a:fld>
            <a:endParaRPr lang="en-US" dirty="0"/>
          </a:p>
        </p:txBody>
      </p:sp>
    </p:spTree>
    <p:extLst>
      <p:ext uri="{BB962C8B-B14F-4D97-AF65-F5344CB8AC3E}">
        <p14:creationId xmlns:p14="http://schemas.microsoft.com/office/powerpoint/2010/main" val="37277777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5</a:t>
            </a:fld>
            <a:endParaRPr lang="en-US" dirty="0"/>
          </a:p>
        </p:txBody>
      </p:sp>
    </p:spTree>
    <p:extLst>
      <p:ext uri="{BB962C8B-B14F-4D97-AF65-F5344CB8AC3E}">
        <p14:creationId xmlns:p14="http://schemas.microsoft.com/office/powerpoint/2010/main" val="23861837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6</a:t>
            </a:fld>
            <a:endParaRPr lang="en-US" dirty="0"/>
          </a:p>
        </p:txBody>
      </p:sp>
    </p:spTree>
    <p:extLst>
      <p:ext uri="{BB962C8B-B14F-4D97-AF65-F5344CB8AC3E}">
        <p14:creationId xmlns:p14="http://schemas.microsoft.com/office/powerpoint/2010/main" val="28092489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BBC04D-2568-C19F-6211-ABA7996CBC5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BBD96A4-D432-FA69-5E46-4DF91D77CA9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F639921-CFBB-DE6F-31EB-81B758CA026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453E3F8-8185-F97B-2F08-1F44FCE2A5AB}"/>
              </a:ext>
            </a:extLst>
          </p:cNvPr>
          <p:cNvSpPr>
            <a:spLocks noGrp="1"/>
          </p:cNvSpPr>
          <p:nvPr>
            <p:ph type="sldNum" sz="quarter" idx="5"/>
          </p:nvPr>
        </p:nvSpPr>
        <p:spPr/>
        <p:txBody>
          <a:bodyPr/>
          <a:lstStyle/>
          <a:p>
            <a:fld id="{A89C7E07-3C67-C64C-8DA0-0404F6303970}" type="slidenum">
              <a:rPr lang="en-US" smtClean="0"/>
              <a:t>7</a:t>
            </a:fld>
            <a:endParaRPr lang="en-US" dirty="0"/>
          </a:p>
        </p:txBody>
      </p:sp>
    </p:spTree>
    <p:extLst>
      <p:ext uri="{BB962C8B-B14F-4D97-AF65-F5344CB8AC3E}">
        <p14:creationId xmlns:p14="http://schemas.microsoft.com/office/powerpoint/2010/main" val="20924229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8</a:t>
            </a:fld>
            <a:endParaRPr lang="en-US" dirty="0"/>
          </a:p>
        </p:txBody>
      </p:sp>
    </p:spTree>
    <p:extLst>
      <p:ext uri="{BB962C8B-B14F-4D97-AF65-F5344CB8AC3E}">
        <p14:creationId xmlns:p14="http://schemas.microsoft.com/office/powerpoint/2010/main" val="35815504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BBC04D-2568-C19F-6211-ABA7996CBC5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BBD96A4-D432-FA69-5E46-4DF91D77CA9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F639921-CFBB-DE6F-31EB-81B758CA026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453E3F8-8185-F97B-2F08-1F44FCE2A5AB}"/>
              </a:ext>
            </a:extLst>
          </p:cNvPr>
          <p:cNvSpPr>
            <a:spLocks noGrp="1"/>
          </p:cNvSpPr>
          <p:nvPr>
            <p:ph type="sldNum" sz="quarter" idx="5"/>
          </p:nvPr>
        </p:nvSpPr>
        <p:spPr/>
        <p:txBody>
          <a:bodyPr/>
          <a:lstStyle/>
          <a:p>
            <a:fld id="{A89C7E07-3C67-C64C-8DA0-0404F6303970}" type="slidenum">
              <a:rPr lang="en-US" smtClean="0"/>
              <a:t>9</a:t>
            </a:fld>
            <a:endParaRPr lang="en-US" dirty="0"/>
          </a:p>
        </p:txBody>
      </p:sp>
    </p:spTree>
    <p:extLst>
      <p:ext uri="{BB962C8B-B14F-4D97-AF65-F5344CB8AC3E}">
        <p14:creationId xmlns:p14="http://schemas.microsoft.com/office/powerpoint/2010/main" val="3233364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1">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6309904" y="41147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dirty="0"/>
              <a:t>Click to add title </a:t>
            </a:r>
          </a:p>
        </p:txBody>
      </p:sp>
      <p:grpSp>
        <p:nvGrpSpPr>
          <p:cNvPr id="9" name="Group 8">
            <a:extLst>
              <a:ext uri="{FF2B5EF4-FFF2-40B4-BE49-F238E27FC236}">
                <a16:creationId xmlns:a16="http://schemas.microsoft.com/office/drawing/2014/main" id="{C26C18C3-ED25-DD4B-BA72-24932D54DE37}"/>
              </a:ext>
              <a:ext uri="{C183D7F6-B498-43B3-948B-1728B52AA6E4}">
                <adec:decorative xmlns:adec="http://schemas.microsoft.com/office/drawing/2017/decorative" val="1"/>
              </a:ext>
            </a:extLst>
          </p:cNvPr>
          <p:cNvGrpSpPr>
            <a:grpSpLocks/>
          </p:cNvGrpSpPr>
          <p:nvPr userDrawn="1"/>
        </p:nvGrpSpPr>
        <p:grpSpPr bwMode="auto">
          <a:xfrm>
            <a:off x="1" y="758752"/>
            <a:ext cx="6099248" cy="6099248"/>
            <a:chOff x="0" y="12289"/>
            <a:chExt cx="3550" cy="3551"/>
          </a:xfrm>
        </p:grpSpPr>
        <p:sp>
          <p:nvSpPr>
            <p:cNvPr id="10" name="Freeform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cxnSp>
        <p:nvCxnSpPr>
          <p:cNvPr id="13" name="Straight Connector 12">
            <a:extLst>
              <a:ext uri="{FF2B5EF4-FFF2-40B4-BE49-F238E27FC236}">
                <a16:creationId xmlns:a16="http://schemas.microsoft.com/office/drawing/2014/main" id="{A69706A2-3726-FE4E-B923-E75D48597816}"/>
              </a:ext>
              <a:ext uri="{C183D7F6-B498-43B3-948B-1728B52AA6E4}">
                <adec:decorative xmlns:adec="http://schemas.microsoft.com/office/drawing/2017/decorative" val="1"/>
              </a:ext>
            </a:extLst>
          </p:cNvPr>
          <p:cNvCxnSpPr>
            <a:cxnSpLocks/>
          </p:cNvCxnSpPr>
          <p:nvPr userDrawn="1"/>
        </p:nvCxnSpPr>
        <p:spPr>
          <a:xfrm>
            <a:off x="6309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41327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Content and Table">
    <p:bg>
      <p:bgPr>
        <a:solidFill>
          <a:schemeClr val="tx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CF555767-B3D8-BD57-1D42-7F6E1E66892B}"/>
              </a:ext>
              <a:ext uri="{C183D7F6-B498-43B3-948B-1728B52AA6E4}">
                <adec:decorative xmlns:adec="http://schemas.microsoft.com/office/drawing/2017/decorative" val="1"/>
              </a:ext>
            </a:extLst>
          </p:cNvPr>
          <p:cNvGrpSpPr>
            <a:grpSpLocks/>
          </p:cNvGrpSpPr>
          <p:nvPr userDrawn="1"/>
        </p:nvGrpSpPr>
        <p:grpSpPr bwMode="auto">
          <a:xfrm rot="16200000" flipV="1">
            <a:off x="0" y="3900132"/>
            <a:ext cx="2959226" cy="2959226"/>
            <a:chOff x="0" y="12289"/>
            <a:chExt cx="3550" cy="3551"/>
          </a:xfrm>
        </p:grpSpPr>
        <p:sp>
          <p:nvSpPr>
            <p:cNvPr id="9" name="Freeform 13">
              <a:extLst>
                <a:ext uri="{FF2B5EF4-FFF2-40B4-BE49-F238E27FC236}">
                  <a16:creationId xmlns:a16="http://schemas.microsoft.com/office/drawing/2014/main" id="{BC972B6D-098C-52F6-E990-52623B368FB1}"/>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5" name="Freeform 14">
              <a:extLst>
                <a:ext uri="{FF2B5EF4-FFF2-40B4-BE49-F238E27FC236}">
                  <a16:creationId xmlns:a16="http://schemas.microsoft.com/office/drawing/2014/main" id="{3F0D3EE3-9A8C-531D-1EEE-1AFAB9F3BCAE}"/>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 name="Freeform 15">
              <a:extLst>
                <a:ext uri="{FF2B5EF4-FFF2-40B4-BE49-F238E27FC236}">
                  <a16:creationId xmlns:a16="http://schemas.microsoft.com/office/drawing/2014/main" id="{A2BE192C-1768-890B-EC1B-5ED6E1F82590}"/>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3661409" y="4661717"/>
            <a:ext cx="7936230" cy="1380760"/>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3670935" y="631317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7" name="Content Placeholder 5">
            <a:extLst>
              <a:ext uri="{FF2B5EF4-FFF2-40B4-BE49-F238E27FC236}">
                <a16:creationId xmlns:a16="http://schemas.microsoft.com/office/drawing/2014/main" id="{8007FA9C-C4D5-89EC-C457-5F329A338E1E}"/>
              </a:ext>
            </a:extLst>
          </p:cNvPr>
          <p:cNvSpPr>
            <a:spLocks noGrp="1"/>
          </p:cNvSpPr>
          <p:nvPr>
            <p:ph sz="quarter" idx="14" hasCustomPrompt="1"/>
          </p:nvPr>
        </p:nvSpPr>
        <p:spPr>
          <a:xfrm>
            <a:off x="603885" y="584005"/>
            <a:ext cx="2825115" cy="3999060"/>
          </a:xfrm>
        </p:spPr>
        <p:txBody>
          <a:bodyPr lIns="0" tIns="274320">
            <a:normAutofit/>
          </a:bodyPr>
          <a:lstStyle>
            <a:lvl1pPr marL="0" indent="0">
              <a:spcBef>
                <a:spcPts val="1800"/>
              </a:spcBef>
              <a:buFont typeface="Arial" panose="020B0604020202020204" pitchFamily="34" charset="0"/>
              <a:buNone/>
              <a:defRPr sz="2000"/>
            </a:lvl1pPr>
            <a:lvl2pPr marL="457200" indent="0">
              <a:spcBef>
                <a:spcPts val="1800"/>
              </a:spcBef>
              <a:buNone/>
              <a:defRPr sz="2000"/>
            </a:lvl2pPr>
            <a:lvl3pPr marL="914400" indent="0">
              <a:spcBef>
                <a:spcPts val="1800"/>
              </a:spcBef>
              <a:buNone/>
              <a:defRPr sz="2000"/>
            </a:lvl3pPr>
            <a:lvl4pPr marL="1371600" indent="0">
              <a:spcBef>
                <a:spcPts val="1800"/>
              </a:spcBef>
              <a:buNone/>
              <a:defRPr sz="2000"/>
            </a:lvl4pPr>
            <a:lvl5pPr marL="1828800" indent="0">
              <a:spcBef>
                <a:spcPts val="1800"/>
              </a:spcBef>
              <a:buNone/>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a:extLst>
              <a:ext uri="{FF2B5EF4-FFF2-40B4-BE49-F238E27FC236}">
                <a16:creationId xmlns:a16="http://schemas.microsoft.com/office/drawing/2014/main" id="{5BCAAA28-C292-C527-AD35-90836B8BB978}"/>
              </a:ext>
            </a:extLst>
          </p:cNvPr>
          <p:cNvSpPr>
            <a:spLocks noGrp="1"/>
          </p:cNvSpPr>
          <p:nvPr>
            <p:ph sz="quarter" idx="13" hasCustomPrompt="1"/>
          </p:nvPr>
        </p:nvSpPr>
        <p:spPr>
          <a:xfrm>
            <a:off x="3670934" y="584005"/>
            <a:ext cx="7926705" cy="3999060"/>
          </a:xfrm>
        </p:spPr>
        <p:txBody>
          <a:bodyPr lIns="0">
            <a:normAutofit/>
          </a:bodyPr>
          <a:lstStyle>
            <a:lvl1pPr marL="0" indent="0">
              <a:spcBef>
                <a:spcPts val="1800"/>
              </a:spcBef>
              <a:buNone/>
              <a:defRPr sz="2000"/>
            </a:lvl1pPr>
            <a:lvl2pPr>
              <a:spcBef>
                <a:spcPts val="600"/>
              </a:spcBef>
              <a:defRPr sz="2000"/>
            </a:lvl2pPr>
            <a:lvl3pPr>
              <a:spcBef>
                <a:spcPts val="1800"/>
              </a:spcBef>
              <a:defRPr sz="2000"/>
            </a:lvl3pPr>
            <a:lvl4pPr>
              <a:spcBef>
                <a:spcPts val="1800"/>
              </a:spcBef>
              <a:defRPr sz="2000"/>
            </a:lvl4pPr>
            <a:lvl5pPr>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spTree>
    <p:extLst>
      <p:ext uri="{BB962C8B-B14F-4D97-AF65-F5344CB8AC3E}">
        <p14:creationId xmlns:p14="http://schemas.microsoft.com/office/powerpoint/2010/main" val="2244329111"/>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Two Content">
    <p:bg>
      <p:bgPr>
        <a:solidFill>
          <a:schemeClr val="tx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C97D5AF2-684A-4A8D-3D82-B57D7AC44677}"/>
              </a:ext>
              <a:ext uri="{C183D7F6-B498-43B3-948B-1728B52AA6E4}">
                <adec:decorative xmlns:adec="http://schemas.microsoft.com/office/drawing/2017/decorative" val="1"/>
              </a:ext>
            </a:extLst>
          </p:cNvPr>
          <p:cNvGrpSpPr>
            <a:grpSpLocks/>
          </p:cNvGrpSpPr>
          <p:nvPr userDrawn="1"/>
        </p:nvGrpSpPr>
        <p:grpSpPr bwMode="auto">
          <a:xfrm rot="10800000">
            <a:off x="8870040" y="0"/>
            <a:ext cx="3325208" cy="3325208"/>
            <a:chOff x="0" y="12289"/>
            <a:chExt cx="3550" cy="3551"/>
          </a:xfrm>
        </p:grpSpPr>
        <p:sp>
          <p:nvSpPr>
            <p:cNvPr id="12" name="Freeform 4">
              <a:extLst>
                <a:ext uri="{FF2B5EF4-FFF2-40B4-BE49-F238E27FC236}">
                  <a16:creationId xmlns:a16="http://schemas.microsoft.com/office/drawing/2014/main" id="{8CF5F650-F8F0-F4FE-44DA-1F14ADE428B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 name="Freeform 5">
              <a:extLst>
                <a:ext uri="{FF2B5EF4-FFF2-40B4-BE49-F238E27FC236}">
                  <a16:creationId xmlns:a16="http://schemas.microsoft.com/office/drawing/2014/main" id="{18870924-E47D-404F-59B5-BD1C58F7B04C}"/>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 name="Freeform 7">
              <a:extLst>
                <a:ext uri="{FF2B5EF4-FFF2-40B4-BE49-F238E27FC236}">
                  <a16:creationId xmlns:a16="http://schemas.microsoft.com/office/drawing/2014/main" id="{80806A65-E4FC-2F52-65B3-CC181E620C29}"/>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94360" y="198408"/>
            <a:ext cx="10972800" cy="1574317"/>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6" name="Content Placeholder 5">
            <a:extLst>
              <a:ext uri="{FF2B5EF4-FFF2-40B4-BE49-F238E27FC236}">
                <a16:creationId xmlns:a16="http://schemas.microsoft.com/office/drawing/2014/main" id="{5BCAAA28-C292-C527-AD35-90836B8BB978}"/>
              </a:ext>
            </a:extLst>
          </p:cNvPr>
          <p:cNvSpPr>
            <a:spLocks noGrp="1"/>
          </p:cNvSpPr>
          <p:nvPr>
            <p:ph sz="quarter" idx="13" hasCustomPrompt="1"/>
          </p:nvPr>
        </p:nvSpPr>
        <p:spPr>
          <a:xfrm>
            <a:off x="595523" y="2676525"/>
            <a:ext cx="5746750" cy="3597470"/>
          </a:xfrm>
        </p:spPr>
        <p:txBody>
          <a:bodyPr lIns="0">
            <a:normAutofit/>
          </a:bodyPr>
          <a:lstStyle>
            <a:lvl1pPr marL="0" indent="0">
              <a:spcBef>
                <a:spcPts val="1800"/>
              </a:spcBef>
              <a:buNone/>
              <a:defRPr sz="2000"/>
            </a:lvl1pPr>
            <a:lvl2pPr>
              <a:spcBef>
                <a:spcPts val="600"/>
              </a:spcBef>
              <a:defRPr sz="2000"/>
            </a:lvl2pPr>
            <a:lvl3pPr>
              <a:spcBef>
                <a:spcPts val="1800"/>
              </a:spcBef>
              <a:defRPr sz="2000"/>
            </a:lvl3pPr>
            <a:lvl4pPr>
              <a:spcBef>
                <a:spcPts val="1800"/>
              </a:spcBef>
              <a:defRPr sz="2000"/>
            </a:lvl4pPr>
            <a:lvl5pPr>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5">
            <a:extLst>
              <a:ext uri="{FF2B5EF4-FFF2-40B4-BE49-F238E27FC236}">
                <a16:creationId xmlns:a16="http://schemas.microsoft.com/office/drawing/2014/main" id="{8007FA9C-C4D5-89EC-C457-5F329A338E1E}"/>
              </a:ext>
            </a:extLst>
          </p:cNvPr>
          <p:cNvSpPr>
            <a:spLocks noGrp="1"/>
          </p:cNvSpPr>
          <p:nvPr>
            <p:ph sz="quarter" idx="14" hasCustomPrompt="1"/>
          </p:nvPr>
        </p:nvSpPr>
        <p:spPr>
          <a:xfrm>
            <a:off x="7620000" y="2676525"/>
            <a:ext cx="3947160" cy="3597470"/>
          </a:xfrm>
        </p:spPr>
        <p:txBody>
          <a:bodyPr lIns="0">
            <a:normAutofit/>
          </a:bodyPr>
          <a:lstStyle>
            <a:lvl1pPr marL="342900" indent="-342900">
              <a:spcBef>
                <a:spcPts val="1800"/>
              </a:spcBef>
              <a:buFont typeface="Arial" panose="020B0604020202020204" pitchFamily="34" charset="0"/>
              <a:buChar char="•"/>
              <a:defRPr sz="2000"/>
            </a:lvl1pPr>
            <a:lvl2pPr>
              <a:spcBef>
                <a:spcPts val="1800"/>
              </a:spcBef>
              <a:defRPr sz="2000"/>
            </a:lvl2pPr>
            <a:lvl3pPr>
              <a:spcBef>
                <a:spcPts val="1800"/>
              </a:spcBef>
              <a:defRPr sz="2000"/>
            </a:lvl3pPr>
            <a:lvl4pPr>
              <a:spcBef>
                <a:spcPts val="1800"/>
              </a:spcBef>
              <a:defRPr sz="2000"/>
            </a:lvl4pPr>
            <a:lvl5pPr>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649744719"/>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able 2">
    <p:bg>
      <p:bgPr>
        <a:solidFill>
          <a:schemeClr val="tx1"/>
        </a:solidFill>
        <a:effectLst/>
      </p:bgPr>
    </p:bg>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94360" y="202400"/>
            <a:ext cx="10972800" cy="1570325"/>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sp>
        <p:nvSpPr>
          <p:cNvPr id="9" name="Table Placeholder 2">
            <a:extLst>
              <a:ext uri="{FF2B5EF4-FFF2-40B4-BE49-F238E27FC236}">
                <a16:creationId xmlns:a16="http://schemas.microsoft.com/office/drawing/2014/main" id="{1506B022-475A-6647-98FF-D5C319A0C7C4}"/>
              </a:ext>
            </a:extLst>
          </p:cNvPr>
          <p:cNvSpPr>
            <a:spLocks noGrp="1"/>
          </p:cNvSpPr>
          <p:nvPr>
            <p:ph type="tbl" sz="quarter" idx="10"/>
          </p:nvPr>
        </p:nvSpPr>
        <p:spPr>
          <a:xfrm>
            <a:off x="594360" y="2628629"/>
            <a:ext cx="10972800" cy="3636740"/>
          </a:xfrm>
        </p:spPr>
        <p:txBody>
          <a:bodyPr>
            <a:noAutofit/>
          </a:bodyPr>
          <a:lstStyle>
            <a:lvl1pPr>
              <a:defRPr/>
            </a:lvl1pPr>
          </a:lstStyle>
          <a:p>
            <a:r>
              <a:rPr lang="en-US"/>
              <a:t>Click icon to add table</a:t>
            </a:r>
            <a:endParaRPr lang="en-US" dirty="0"/>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10410957"/>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3">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594360" y="41147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dirty="0"/>
              <a:t>Click to add title </a:t>
            </a:r>
          </a:p>
        </p:txBody>
      </p:sp>
      <p:grpSp>
        <p:nvGrpSpPr>
          <p:cNvPr id="9" name="Group 8">
            <a:extLst>
              <a:ext uri="{FF2B5EF4-FFF2-40B4-BE49-F238E27FC236}">
                <a16:creationId xmlns:a16="http://schemas.microsoft.com/office/drawing/2014/main" id="{C26C18C3-ED25-DD4B-BA72-24932D54DE37}"/>
              </a:ext>
              <a:ext uri="{C183D7F6-B498-43B3-948B-1728B52AA6E4}">
                <adec:decorative xmlns:adec="http://schemas.microsoft.com/office/drawing/2017/decorative" val="1"/>
              </a:ext>
            </a:extLst>
          </p:cNvPr>
          <p:cNvGrpSpPr>
            <a:grpSpLocks/>
          </p:cNvGrpSpPr>
          <p:nvPr userDrawn="1"/>
        </p:nvGrpSpPr>
        <p:grpSpPr bwMode="auto">
          <a:xfrm flipH="1" flipV="1">
            <a:off x="6092752" y="0"/>
            <a:ext cx="6099248" cy="6099248"/>
            <a:chOff x="0" y="12289"/>
            <a:chExt cx="3550" cy="3551"/>
          </a:xfrm>
        </p:grpSpPr>
        <p:sp>
          <p:nvSpPr>
            <p:cNvPr id="10" name="Freeform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8" name="Text Placeholder 29">
            <a:extLst>
              <a:ext uri="{FF2B5EF4-FFF2-40B4-BE49-F238E27FC236}">
                <a16:creationId xmlns:a16="http://schemas.microsoft.com/office/drawing/2014/main" id="{276A9CD7-E675-3048-86D3-3546A2F6B456}"/>
              </a:ext>
            </a:extLst>
          </p:cNvPr>
          <p:cNvSpPr>
            <a:spLocks noGrp="1"/>
          </p:cNvSpPr>
          <p:nvPr>
            <p:ph type="body" sz="quarter" idx="11" hasCustomPrompt="1"/>
          </p:nvPr>
        </p:nvSpPr>
        <p:spPr>
          <a:xfrm>
            <a:off x="594360" y="4549552"/>
            <a:ext cx="5486400" cy="1645920"/>
          </a:xfrm>
        </p:spPr>
        <p:txBody>
          <a:bodyPr lIns="0" tIns="0" rIns="0" bIns="0">
            <a:noAutofit/>
          </a:bodyPr>
          <a:lstStyle>
            <a:lvl1pPr marL="0" indent="0">
              <a:buNone/>
              <a:defRPr sz="2400" b="1" i="0">
                <a:solidFill>
                  <a:schemeClr val="tx2">
                    <a:lumMod val="75000"/>
                  </a:schemeClr>
                </a:solidFill>
                <a:latin typeface="+mn-lt"/>
              </a:defRPr>
            </a:lvl1pPr>
            <a:lvl2pPr>
              <a:defRPr sz="4000"/>
            </a:lvl2pPr>
            <a:lvl3pPr>
              <a:defRPr sz="4000"/>
            </a:lvl3pPr>
            <a:lvl4pPr>
              <a:defRPr sz="4000"/>
            </a:lvl4pPr>
            <a:lvl5pPr>
              <a:defRPr sz="4000"/>
            </a:lvl5pPr>
          </a:lstStyle>
          <a:p>
            <a:pPr lvl="0"/>
            <a:r>
              <a:rPr lang="en-US" dirty="0"/>
              <a:t>Click to add text</a:t>
            </a:r>
          </a:p>
        </p:txBody>
      </p:sp>
      <p:cxnSp>
        <p:nvCxnSpPr>
          <p:cNvPr id="4" name="Straight Connector 3">
            <a:extLst>
              <a:ext uri="{FF2B5EF4-FFF2-40B4-BE49-F238E27FC236}">
                <a16:creationId xmlns:a16="http://schemas.microsoft.com/office/drawing/2014/main" id="{58B149C6-5AAC-B8E5-5411-EA38821F6754}"/>
              </a:ext>
              <a:ext uri="{C183D7F6-B498-43B3-948B-1728B52AA6E4}">
                <adec:decorative xmlns:adec="http://schemas.microsoft.com/office/drawing/2017/decorative" val="1"/>
              </a:ext>
            </a:extLst>
          </p:cNvPr>
          <p:cNvCxnSpPr>
            <a:cxnSpLocks/>
          </p:cNvCxnSpPr>
          <p:nvPr userDrawn="1"/>
        </p:nvCxnSpPr>
        <p:spPr>
          <a:xfrm>
            <a:off x="594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669273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1">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806C6F65-35CD-D64B-992A-0C1C1E00384D}"/>
              </a:ext>
              <a:ext uri="{C183D7F6-B498-43B3-948B-1728B52AA6E4}">
                <adec:decorative xmlns:adec="http://schemas.microsoft.com/office/drawing/2017/decorative" val="1"/>
              </a:ext>
            </a:extLst>
          </p:cNvPr>
          <p:cNvGrpSpPr/>
          <p:nvPr userDrawn="1"/>
        </p:nvGrpSpPr>
        <p:grpSpPr>
          <a:xfrm>
            <a:off x="6362700" y="0"/>
            <a:ext cx="5829298" cy="3235602"/>
            <a:chOff x="5612972" y="1"/>
            <a:chExt cx="6615961" cy="3672246"/>
          </a:xfrm>
        </p:grpSpPr>
        <p:sp>
          <p:nvSpPr>
            <p:cNvPr id="7" name="AutoShape 24">
              <a:extLst>
                <a:ext uri="{FF2B5EF4-FFF2-40B4-BE49-F238E27FC236}">
                  <a16:creationId xmlns:a16="http://schemas.microsoft.com/office/drawing/2014/main" id="{CFD467E2-FF13-7E4F-BEF9-EA1A17665B2D}"/>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8" name="Freeform 7">
              <a:extLst>
                <a:ext uri="{FF2B5EF4-FFF2-40B4-BE49-F238E27FC236}">
                  <a16:creationId xmlns:a16="http://schemas.microsoft.com/office/drawing/2014/main" id="{CA85A327-3157-B442-993A-6900F71249AC}"/>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9" name="Freeform 8">
              <a:extLst>
                <a:ext uri="{FF2B5EF4-FFF2-40B4-BE49-F238E27FC236}">
                  <a16:creationId xmlns:a16="http://schemas.microsoft.com/office/drawing/2014/main" id="{9A459CB4-74AF-0544-AB1E-7CC6D10F84EB}"/>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0" name="Freeform 9">
              <a:extLst>
                <a:ext uri="{FF2B5EF4-FFF2-40B4-BE49-F238E27FC236}">
                  <a16:creationId xmlns:a16="http://schemas.microsoft.com/office/drawing/2014/main" id="{95A20BFD-9142-D64A-A78A-61B75FCA0D76}"/>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B80736DF-C890-DB47-AEAA-D3D92505E632}"/>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2" name="Title 1">
            <a:extLst>
              <a:ext uri="{FF2B5EF4-FFF2-40B4-BE49-F238E27FC236}">
                <a16:creationId xmlns:a16="http://schemas.microsoft.com/office/drawing/2014/main" id="{39F93F26-ED5C-E74E-BFBD-E3054DC1B9C1}"/>
              </a:ext>
            </a:extLst>
          </p:cNvPr>
          <p:cNvSpPr>
            <a:spLocks noGrp="1"/>
          </p:cNvSpPr>
          <p:nvPr>
            <p:ph type="title" hasCustomPrompt="1"/>
          </p:nvPr>
        </p:nvSpPr>
        <p:spPr>
          <a:xfrm>
            <a:off x="594360" y="189572"/>
            <a:ext cx="6787747" cy="1593507"/>
          </a:xfrm>
          <a:prstGeom prst="rect">
            <a:avLst/>
          </a:prstGeom>
        </p:spPr>
        <p:txBody>
          <a:bodyPr lIns="0" tIns="0" rIns="0" bIns="0" anchor="b" anchorCtr="0">
            <a:noAutofit/>
          </a:bodyPr>
          <a:lstStyle>
            <a:lvl1pPr>
              <a:defRPr sz="4400" b="1" i="0" spc="50" baseline="0">
                <a:latin typeface="+mj-lt"/>
              </a:defRPr>
            </a:lvl1pPr>
          </a:lstStyle>
          <a:p>
            <a:r>
              <a:rPr lang="en-US" dirty="0"/>
              <a:t>Click to add title </a:t>
            </a:r>
          </a:p>
        </p:txBody>
      </p:sp>
      <p:sp>
        <p:nvSpPr>
          <p:cNvPr id="2" name="Content Placeholder 5">
            <a:extLst>
              <a:ext uri="{FF2B5EF4-FFF2-40B4-BE49-F238E27FC236}">
                <a16:creationId xmlns:a16="http://schemas.microsoft.com/office/drawing/2014/main" id="{186153BD-9D2B-47EB-3553-1D3F6663B2A3}"/>
              </a:ext>
            </a:extLst>
          </p:cNvPr>
          <p:cNvSpPr>
            <a:spLocks noGrp="1"/>
          </p:cNvSpPr>
          <p:nvPr>
            <p:ph sz="quarter" idx="13" hasCustomPrompt="1"/>
          </p:nvPr>
        </p:nvSpPr>
        <p:spPr>
          <a:xfrm>
            <a:off x="594359" y="2281918"/>
            <a:ext cx="6787747" cy="3708517"/>
          </a:xfrm>
        </p:spPr>
        <p:txBody>
          <a:bodyPr lIns="0" tIns="228600" rIns="0" bIns="0">
            <a:normAutofit/>
          </a:bodyPr>
          <a:lstStyle>
            <a:lvl1pPr marL="283464" indent="-283464">
              <a:lnSpc>
                <a:spcPct val="80000"/>
              </a:lnSpc>
              <a:spcBef>
                <a:spcPts val="2200"/>
              </a:spcBef>
              <a:buFont typeface="Arial" panose="020B0604020202020204" pitchFamily="34" charset="0"/>
              <a:buChar char="•"/>
              <a:defRPr lang="en-US" sz="2400" b="1" i="0" kern="1200" dirty="0">
                <a:solidFill>
                  <a:schemeClr val="tx2">
                    <a:lumMod val="75000"/>
                  </a:schemeClr>
                </a:solidFill>
                <a:latin typeface="+mn-lt"/>
                <a:ea typeface="+mn-ea"/>
                <a:cs typeface="+mn-cs"/>
              </a:defRPr>
            </a:lvl1pPr>
            <a:lvl2pPr indent="-283464">
              <a:spcBef>
                <a:spcPts val="600"/>
              </a:spcBef>
              <a:defRPr sz="2000"/>
            </a:lvl2pPr>
            <a:lvl3pPr indent="-283464">
              <a:spcBef>
                <a:spcPts val="1800"/>
              </a:spcBef>
              <a:defRPr sz="2000"/>
            </a:lvl3pPr>
            <a:lvl4pPr indent="-283464">
              <a:spcBef>
                <a:spcPts val="1800"/>
              </a:spcBef>
              <a:defRPr sz="2000"/>
            </a:lvl4pPr>
            <a:lvl5pPr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3" name="Slide Number Placeholder 42">
            <a:extLst>
              <a:ext uri="{FF2B5EF4-FFF2-40B4-BE49-F238E27FC236}">
                <a16:creationId xmlns:a16="http://schemas.microsoft.com/office/drawing/2014/main" id="{D80CCC8F-9CF1-9621-04EB-DFA68FEE42D2}"/>
              </a:ext>
            </a:extLst>
          </p:cNvPr>
          <p:cNvSpPr>
            <a:spLocks noGrp="1"/>
          </p:cNvSpPr>
          <p:nvPr>
            <p:ph type="sldNum" sz="quarter" idx="26"/>
          </p:nvPr>
        </p:nvSpPr>
        <p:spPr/>
        <p:txBody>
          <a:bodyPr/>
          <a:lstStyle/>
          <a:p>
            <a:fld id="{294A09A9-5501-47C1-A89A-A340965A2BE2}" type="slidenum">
              <a:rPr lang="en-US" smtClean="0"/>
              <a:pPr/>
              <a:t>‹#›</a:t>
            </a:fld>
            <a:endParaRPr lang="en-US" dirty="0">
              <a:latin typeface="+mn-lt"/>
            </a:endParaRPr>
          </a:p>
        </p:txBody>
      </p:sp>
      <p:sp>
        <p:nvSpPr>
          <p:cNvPr id="42" name="Date Placeholder 41">
            <a:extLst>
              <a:ext uri="{FF2B5EF4-FFF2-40B4-BE49-F238E27FC236}">
                <a16:creationId xmlns:a16="http://schemas.microsoft.com/office/drawing/2014/main" id="{29CE2856-DB8F-5603-C085-74C70560FAC8}"/>
              </a:ext>
            </a:extLst>
          </p:cNvPr>
          <p:cNvSpPr>
            <a:spLocks noGrp="1"/>
          </p:cNvSpPr>
          <p:nvPr>
            <p:ph type="dt" sz="half" idx="25"/>
          </p:nvPr>
        </p:nvSpPr>
        <p:spPr/>
        <p:txBody>
          <a:bodyPr/>
          <a:lstStyle/>
          <a:p>
            <a:endParaRPr lang="en-US" dirty="0">
              <a:latin typeface="+mn-lt"/>
            </a:endParaRPr>
          </a:p>
        </p:txBody>
      </p:sp>
      <p:cxnSp>
        <p:nvCxnSpPr>
          <p:cNvPr id="4" name="Straight Connector 3">
            <a:extLst>
              <a:ext uri="{FF2B5EF4-FFF2-40B4-BE49-F238E27FC236}">
                <a16:creationId xmlns:a16="http://schemas.microsoft.com/office/drawing/2014/main" id="{979826C1-7A52-DA25-F422-EE62DED7D1B6}"/>
              </a:ext>
              <a:ext uri="{C183D7F6-B498-43B3-948B-1728B52AA6E4}">
                <adec:decorative xmlns:adec="http://schemas.microsoft.com/office/drawing/2017/decorative" val="1"/>
              </a:ext>
            </a:extLst>
          </p:cNvPr>
          <p:cNvCxnSpPr>
            <a:cxnSpLocks/>
          </p:cNvCxnSpPr>
          <p:nvPr userDrawn="1"/>
        </p:nvCxnSpPr>
        <p:spPr>
          <a:xfrm>
            <a:off x="594360" y="2148840"/>
            <a:ext cx="2130552" cy="0"/>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518089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Title">
    <p:bg>
      <p:bgPr>
        <a:solidFill>
          <a:schemeClr val="accent3"/>
        </a:solidFill>
        <a:effectLst/>
      </p:bgPr>
    </p:bg>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B79D0555-EBDC-B53A-212D-A5921795FEC8}"/>
              </a:ext>
            </a:extLst>
          </p:cNvPr>
          <p:cNvSpPr>
            <a:spLocks noGrp="1"/>
          </p:cNvSpPr>
          <p:nvPr>
            <p:ph type="pic" sz="quarter" idx="13"/>
          </p:nvPr>
        </p:nvSpPr>
        <p:spPr>
          <a:xfrm>
            <a:off x="0" y="0"/>
            <a:ext cx="12192000" cy="6880543"/>
          </a:xfrm>
          <a:custGeom>
            <a:avLst/>
            <a:gdLst>
              <a:gd name="connsiteX0" fmla="*/ 6309360 w 12192000"/>
              <a:gd name="connsiteY0" fmla="*/ 3951843 h 6880543"/>
              <a:gd name="connsiteX1" fmla="*/ 6309360 w 12192000"/>
              <a:gd name="connsiteY1" fmla="*/ 4052427 h 6880543"/>
              <a:gd name="connsiteX2" fmla="*/ 8442960 w 12192000"/>
              <a:gd name="connsiteY2" fmla="*/ 4052427 h 6880543"/>
              <a:gd name="connsiteX3" fmla="*/ 8442960 w 12192000"/>
              <a:gd name="connsiteY3" fmla="*/ 3951843 h 6880543"/>
              <a:gd name="connsiteX4" fmla="*/ 0 w 12192000"/>
              <a:gd name="connsiteY4" fmla="*/ 0 h 6880543"/>
              <a:gd name="connsiteX5" fmla="*/ 12192000 w 12192000"/>
              <a:gd name="connsiteY5" fmla="*/ 0 h 6880543"/>
              <a:gd name="connsiteX6" fmla="*/ 12192000 w 12192000"/>
              <a:gd name="connsiteY6" fmla="*/ 6880543 h 6880543"/>
              <a:gd name="connsiteX7" fmla="*/ 0 w 12192000"/>
              <a:gd name="connsiteY7" fmla="*/ 6880543 h 6880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80543">
                <a:moveTo>
                  <a:pt x="6309360" y="3951843"/>
                </a:moveTo>
                <a:lnTo>
                  <a:pt x="6309360" y="4052427"/>
                </a:lnTo>
                <a:lnTo>
                  <a:pt x="8442960" y="4052427"/>
                </a:lnTo>
                <a:lnTo>
                  <a:pt x="8442960" y="3951843"/>
                </a:lnTo>
                <a:close/>
                <a:moveTo>
                  <a:pt x="0" y="0"/>
                </a:moveTo>
                <a:lnTo>
                  <a:pt x="12192000" y="0"/>
                </a:lnTo>
                <a:lnTo>
                  <a:pt x="12192000" y="6880543"/>
                </a:lnTo>
                <a:lnTo>
                  <a:pt x="0" y="6880543"/>
                </a:lnTo>
                <a:close/>
              </a:path>
            </a:pathLst>
          </a:custGeom>
        </p:spPr>
        <p:txBody>
          <a:bodyPr wrap="square" tIns="182880">
            <a:noAutofit/>
          </a:bodyPr>
          <a:lstStyle>
            <a:lvl1pPr marL="0" indent="0" algn="ctr">
              <a:buNone/>
              <a:defRPr sz="2000">
                <a:solidFill>
                  <a:schemeClr val="tx1"/>
                </a:solidFill>
              </a:defRPr>
            </a:lvl1pPr>
          </a:lstStyle>
          <a:p>
            <a:r>
              <a:rPr lang="en-US"/>
              <a:t>Click icon to add picture</a:t>
            </a:r>
            <a:endParaRPr lang="en-US" dirty="0"/>
          </a:p>
        </p:txBody>
      </p:sp>
      <p:sp>
        <p:nvSpPr>
          <p:cNvPr id="18" name="Title 1">
            <a:extLst>
              <a:ext uri="{FF2B5EF4-FFF2-40B4-BE49-F238E27FC236}">
                <a16:creationId xmlns:a16="http://schemas.microsoft.com/office/drawing/2014/main" id="{8D492973-78E3-D34E-835E-CF2D4517016D}"/>
              </a:ext>
            </a:extLst>
          </p:cNvPr>
          <p:cNvSpPr>
            <a:spLocks noGrp="1"/>
          </p:cNvSpPr>
          <p:nvPr>
            <p:ph type="title" hasCustomPrompt="1"/>
          </p:nvPr>
        </p:nvSpPr>
        <p:spPr>
          <a:xfrm>
            <a:off x="6309359" y="444933"/>
            <a:ext cx="5477479" cy="3291840"/>
          </a:xfrm>
          <a:prstGeom prst="rect">
            <a:avLst/>
          </a:prstGeom>
        </p:spPr>
        <p:txBody>
          <a:bodyPr lIns="0" tIns="0" rIns="0" bIns="0" anchor="b" anchorCtr="0">
            <a:noAutofit/>
          </a:bodyPr>
          <a:lstStyle>
            <a:lvl1pPr>
              <a:defRPr sz="6000" b="1" i="0" baseline="0">
                <a:solidFill>
                  <a:schemeClr val="tx1"/>
                </a:solidFill>
                <a:latin typeface="+mj-lt"/>
              </a:defRPr>
            </a:lvl1pPr>
          </a:lstStyle>
          <a:p>
            <a:r>
              <a:rPr lang="en-US" dirty="0"/>
              <a:t>Click to add title </a:t>
            </a:r>
          </a:p>
        </p:txBody>
      </p:sp>
      <p:sp>
        <p:nvSpPr>
          <p:cNvPr id="7" name="Rectangle 6">
            <a:extLst>
              <a:ext uri="{FF2B5EF4-FFF2-40B4-BE49-F238E27FC236}">
                <a16:creationId xmlns:a16="http://schemas.microsoft.com/office/drawing/2014/main" id="{D96BA398-1ED2-1FCA-63B9-8915A8C7A524}"/>
              </a:ext>
              <a:ext uri="{C183D7F6-B498-43B3-948B-1728B52AA6E4}">
                <adec:decorative xmlns:adec="http://schemas.microsoft.com/office/drawing/2017/decorative" val="1"/>
              </a:ext>
            </a:extLst>
          </p:cNvPr>
          <p:cNvSpPr/>
          <p:nvPr userDrawn="1"/>
        </p:nvSpPr>
        <p:spPr>
          <a:xfrm>
            <a:off x="6309360" y="3951843"/>
            <a:ext cx="2133600" cy="100584"/>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29169562"/>
      </p:ext>
    </p:extLst>
  </p:cSld>
  <p:clrMapOvr>
    <a:masterClrMapping/>
  </p:clrMapOvr>
  <p:extLst>
    <p:ext uri="{DCECCB84-F9BA-43D5-87BE-67443E8EF086}">
      <p15:sldGuideLst xmlns:p15="http://schemas.microsoft.com/office/powerpoint/2012/main">
        <p15:guide id="2" pos="7104">
          <p15:clr>
            <a:srgbClr val="FBAE40"/>
          </p15:clr>
        </p15:guide>
        <p15:guide id="3" pos="4344" userDrawn="1">
          <p15:clr>
            <a:srgbClr val="FBAE40"/>
          </p15:clr>
        </p15:guide>
        <p15:guide id="4" pos="4560" userDrawn="1">
          <p15:clr>
            <a:srgbClr val="FBAE40"/>
          </p15:clr>
        </p15:guide>
        <p15:guide id="8" orient="horz" pos="184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2">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6299835" y="43052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dirty="0"/>
              <a:t>Click to add title </a:t>
            </a:r>
          </a:p>
        </p:txBody>
      </p:sp>
      <p:sp>
        <p:nvSpPr>
          <p:cNvPr id="6" name="Picture Placeholder 5">
            <a:extLst>
              <a:ext uri="{FF2B5EF4-FFF2-40B4-BE49-F238E27FC236}">
                <a16:creationId xmlns:a16="http://schemas.microsoft.com/office/drawing/2014/main" id="{A9973BC6-F6E5-0B3B-C8AB-0AC4020D4E8B}"/>
              </a:ext>
            </a:extLst>
          </p:cNvPr>
          <p:cNvSpPr>
            <a:spLocks noGrp="1"/>
          </p:cNvSpPr>
          <p:nvPr>
            <p:ph type="pic" sz="quarter" idx="12"/>
          </p:nvPr>
        </p:nvSpPr>
        <p:spPr>
          <a:xfrm>
            <a:off x="0" y="-11113"/>
            <a:ext cx="5791200" cy="6880226"/>
          </a:xfrm>
        </p:spPr>
        <p:txBody>
          <a:bodyPr>
            <a:normAutofit/>
          </a:bodyPr>
          <a:lstStyle>
            <a:lvl1pPr marL="0" indent="0" algn="ctr">
              <a:buNone/>
              <a:defRPr sz="2000"/>
            </a:lvl1pPr>
          </a:lstStyle>
          <a:p>
            <a:r>
              <a:rPr lang="en-US"/>
              <a:t>Click icon to add picture</a:t>
            </a:r>
            <a:endParaRPr lang="en-US" dirty="0"/>
          </a:p>
        </p:txBody>
      </p:sp>
      <p:sp>
        <p:nvSpPr>
          <p:cNvPr id="18" name="Text Placeholder 29">
            <a:extLst>
              <a:ext uri="{FF2B5EF4-FFF2-40B4-BE49-F238E27FC236}">
                <a16:creationId xmlns:a16="http://schemas.microsoft.com/office/drawing/2014/main" id="{276A9CD7-E675-3048-86D3-3546A2F6B456}"/>
              </a:ext>
            </a:extLst>
          </p:cNvPr>
          <p:cNvSpPr>
            <a:spLocks noGrp="1"/>
          </p:cNvSpPr>
          <p:nvPr>
            <p:ph type="body" sz="quarter" idx="11" hasCustomPrompt="1"/>
          </p:nvPr>
        </p:nvSpPr>
        <p:spPr>
          <a:xfrm>
            <a:off x="6299835" y="4568602"/>
            <a:ext cx="5486400" cy="1645920"/>
          </a:xfrm>
        </p:spPr>
        <p:txBody>
          <a:bodyPr lIns="0" tIns="0" rIns="0" bIns="0">
            <a:noAutofit/>
          </a:bodyPr>
          <a:lstStyle>
            <a:lvl1pPr marL="0" indent="0">
              <a:buNone/>
              <a:defRPr sz="2400" b="1" i="0">
                <a:solidFill>
                  <a:schemeClr val="tx2">
                    <a:lumMod val="75000"/>
                  </a:schemeClr>
                </a:solidFill>
                <a:latin typeface="+mn-lt"/>
              </a:defRPr>
            </a:lvl1pPr>
            <a:lvl2pPr>
              <a:defRPr sz="4000"/>
            </a:lvl2pPr>
            <a:lvl3pPr>
              <a:defRPr sz="4000"/>
            </a:lvl3pPr>
            <a:lvl4pPr>
              <a:defRPr sz="4000"/>
            </a:lvl4pPr>
            <a:lvl5pPr>
              <a:defRPr sz="4000"/>
            </a:lvl5pPr>
          </a:lstStyle>
          <a:p>
            <a:pPr lvl="0"/>
            <a:r>
              <a:rPr lang="en-US" dirty="0"/>
              <a:t>Click to add text</a:t>
            </a:r>
          </a:p>
        </p:txBody>
      </p:sp>
      <p:cxnSp>
        <p:nvCxnSpPr>
          <p:cNvPr id="7" name="Straight Connector 6">
            <a:extLst>
              <a:ext uri="{FF2B5EF4-FFF2-40B4-BE49-F238E27FC236}">
                <a16:creationId xmlns:a16="http://schemas.microsoft.com/office/drawing/2014/main" id="{29169ED6-4B82-6844-119F-AC15CDF2D3E5}"/>
              </a:ext>
              <a:ext uri="{C183D7F6-B498-43B3-948B-1728B52AA6E4}">
                <adec:decorative xmlns:adec="http://schemas.microsoft.com/office/drawing/2017/decorative" val="1"/>
              </a:ext>
            </a:extLst>
          </p:cNvPr>
          <p:cNvCxnSpPr>
            <a:cxnSpLocks/>
          </p:cNvCxnSpPr>
          <p:nvPr userDrawn="1"/>
        </p:nvCxnSpPr>
        <p:spPr>
          <a:xfrm>
            <a:off x="6309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987914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ummary 2">
    <p:bg>
      <p:bgPr>
        <a:solidFill>
          <a:schemeClr val="tx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C57F1500-1A16-D1EF-4F0C-030852B291FC}"/>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grpSp>
        <p:nvGrpSpPr>
          <p:cNvPr id="10" name="Group 9">
            <a:extLst>
              <a:ext uri="{FF2B5EF4-FFF2-40B4-BE49-F238E27FC236}">
                <a16:creationId xmlns:a16="http://schemas.microsoft.com/office/drawing/2014/main" id="{2D07A0BE-3890-193E-9439-F294E61A71B9}"/>
              </a:ext>
              <a:ext uri="{C183D7F6-B498-43B3-948B-1728B52AA6E4}">
                <adec:decorative xmlns:adec="http://schemas.microsoft.com/office/drawing/2017/decorative" val="1"/>
              </a:ext>
            </a:extLst>
          </p:cNvPr>
          <p:cNvGrpSpPr>
            <a:grpSpLocks/>
          </p:cNvGrpSpPr>
          <p:nvPr userDrawn="1"/>
        </p:nvGrpSpPr>
        <p:grpSpPr bwMode="auto">
          <a:xfrm rot="16200000" flipV="1">
            <a:off x="0" y="3900132"/>
            <a:ext cx="2959226" cy="2959226"/>
            <a:chOff x="0" y="12289"/>
            <a:chExt cx="3550" cy="3551"/>
          </a:xfrm>
        </p:grpSpPr>
        <p:sp>
          <p:nvSpPr>
            <p:cNvPr id="11" name="Freeform 19">
              <a:extLst>
                <a:ext uri="{FF2B5EF4-FFF2-40B4-BE49-F238E27FC236}">
                  <a16:creationId xmlns:a16="http://schemas.microsoft.com/office/drawing/2014/main" id="{C05217ED-C258-E6CE-BA7F-28A6EA41BCD3}"/>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20">
              <a:extLst>
                <a:ext uri="{FF2B5EF4-FFF2-40B4-BE49-F238E27FC236}">
                  <a16:creationId xmlns:a16="http://schemas.microsoft.com/office/drawing/2014/main" id="{F3E11A1F-14DD-BA35-D7D7-4D4ADEAA348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 name="Freeform 21">
              <a:extLst>
                <a:ext uri="{FF2B5EF4-FFF2-40B4-BE49-F238E27FC236}">
                  <a16:creationId xmlns:a16="http://schemas.microsoft.com/office/drawing/2014/main" id="{F14541B0-973F-7E21-1019-D2FB83C8C0D0}"/>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32" name="Title 1">
            <a:extLst>
              <a:ext uri="{FF2B5EF4-FFF2-40B4-BE49-F238E27FC236}">
                <a16:creationId xmlns:a16="http://schemas.microsoft.com/office/drawing/2014/main" id="{467E05B6-B7CB-1E4F-96BA-4B8CFE8B63D9}"/>
              </a:ext>
            </a:extLst>
          </p:cNvPr>
          <p:cNvSpPr>
            <a:spLocks noGrp="1"/>
          </p:cNvSpPr>
          <p:nvPr>
            <p:ph type="title" hasCustomPrompt="1"/>
          </p:nvPr>
        </p:nvSpPr>
        <p:spPr>
          <a:xfrm>
            <a:off x="594360" y="102875"/>
            <a:ext cx="10873740" cy="1680205"/>
          </a:xfrm>
          <a:prstGeom prst="rect">
            <a:avLst/>
          </a:prstGeom>
        </p:spPr>
        <p:txBody>
          <a:bodyPr lIns="0" tIns="0" rIns="0" bIns="0" anchor="b" anchorCtr="0">
            <a:noAutofit/>
          </a:bodyPr>
          <a:lstStyle>
            <a:lvl1pPr>
              <a:defRPr sz="4400" b="1" i="0">
                <a:latin typeface="+mj-lt"/>
              </a:defRPr>
            </a:lvl1pPr>
          </a:lstStyle>
          <a:p>
            <a:r>
              <a:rPr lang="en-US" dirty="0"/>
              <a:t>Click to add title </a:t>
            </a:r>
          </a:p>
        </p:txBody>
      </p:sp>
      <p:sp>
        <p:nvSpPr>
          <p:cNvPr id="2" name="Content Placeholder 5">
            <a:extLst>
              <a:ext uri="{FF2B5EF4-FFF2-40B4-BE49-F238E27FC236}">
                <a16:creationId xmlns:a16="http://schemas.microsoft.com/office/drawing/2014/main" id="{F6FE0DC0-B0D7-F4D6-8038-177AD7A8C211}"/>
              </a:ext>
            </a:extLst>
          </p:cNvPr>
          <p:cNvSpPr>
            <a:spLocks noGrp="1"/>
          </p:cNvSpPr>
          <p:nvPr>
            <p:ph sz="quarter" idx="13" hasCustomPrompt="1"/>
          </p:nvPr>
        </p:nvSpPr>
        <p:spPr>
          <a:xfrm>
            <a:off x="3657600" y="2282008"/>
            <a:ext cx="7810500" cy="3699328"/>
          </a:xfrm>
        </p:spPr>
        <p:txBody>
          <a:bodyPr lIns="0" tIns="228600" rIns="0" bIns="0">
            <a:normAutofit/>
          </a:bodyPr>
          <a:lstStyle>
            <a:lvl1pPr marL="283464" indent="-283464">
              <a:spcBef>
                <a:spcPts val="1800"/>
              </a:spcBef>
              <a:buFont typeface="Arial" panose="020B0604020202020204" pitchFamily="34" charset="0"/>
              <a:buChar char="•"/>
              <a:defRPr sz="2000"/>
            </a:lvl1pPr>
            <a:lvl2pPr indent="-283464">
              <a:spcBef>
                <a:spcPts val="1800"/>
              </a:spcBef>
              <a:defRPr sz="2000"/>
            </a:lvl2pPr>
            <a:lvl3pPr indent="-283464">
              <a:spcBef>
                <a:spcPts val="1800"/>
              </a:spcBef>
              <a:defRPr sz="2000"/>
            </a:lvl3pPr>
            <a:lvl4pPr indent="-283464">
              <a:spcBef>
                <a:spcPts val="1800"/>
              </a:spcBef>
              <a:defRPr sz="2000"/>
            </a:lvl4pPr>
            <a:lvl5pPr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lide Number Placeholder 7">
            <a:extLst>
              <a:ext uri="{FF2B5EF4-FFF2-40B4-BE49-F238E27FC236}">
                <a16:creationId xmlns:a16="http://schemas.microsoft.com/office/drawing/2014/main" id="{7ED58739-4346-5104-B1AC-89ED035912AF}"/>
              </a:ext>
            </a:extLst>
          </p:cNvPr>
          <p:cNvSpPr>
            <a:spLocks noGrp="1"/>
          </p:cNvSpPr>
          <p:nvPr>
            <p:ph type="sldNum" sz="quarter" idx="22"/>
          </p:nvPr>
        </p:nvSpPr>
        <p:spPr/>
        <p:txBody>
          <a:bodyPr/>
          <a:lstStyle/>
          <a:p>
            <a:fld id="{294A09A9-5501-47C1-A89A-A340965A2BE2}" type="slidenum">
              <a:rPr lang="en-US" smtClean="0"/>
              <a:pPr/>
              <a:t>‹#›</a:t>
            </a:fld>
            <a:endParaRPr lang="en-US" dirty="0">
              <a:latin typeface="+mn-lt"/>
            </a:endParaRPr>
          </a:p>
        </p:txBody>
      </p:sp>
      <p:sp>
        <p:nvSpPr>
          <p:cNvPr id="5" name="Date Placeholder 4">
            <a:extLst>
              <a:ext uri="{FF2B5EF4-FFF2-40B4-BE49-F238E27FC236}">
                <a16:creationId xmlns:a16="http://schemas.microsoft.com/office/drawing/2014/main" id="{E9272B8D-F380-9F1A-C8E6-BDD2352B1763}"/>
              </a:ext>
            </a:extLst>
          </p:cNvPr>
          <p:cNvSpPr>
            <a:spLocks noGrp="1"/>
          </p:cNvSpPr>
          <p:nvPr>
            <p:ph type="dt" sz="half" idx="21"/>
          </p:nvPr>
        </p:nvSpPr>
        <p:spPr/>
        <p:txBody>
          <a:bodyPr/>
          <a:lstStyle/>
          <a:p>
            <a:endParaRPr lang="en-US" dirty="0">
              <a:latin typeface="+mn-lt"/>
            </a:endParaRPr>
          </a:p>
        </p:txBody>
      </p:sp>
    </p:spTree>
    <p:extLst>
      <p:ext uri="{BB962C8B-B14F-4D97-AF65-F5344CB8AC3E}">
        <p14:creationId xmlns:p14="http://schemas.microsoft.com/office/powerpoint/2010/main" val="1402964143"/>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6309904" y="41147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dirty="0"/>
              <a:t>Click to add title </a:t>
            </a:r>
          </a:p>
        </p:txBody>
      </p:sp>
      <p:grpSp>
        <p:nvGrpSpPr>
          <p:cNvPr id="9" name="Group 8">
            <a:extLst>
              <a:ext uri="{FF2B5EF4-FFF2-40B4-BE49-F238E27FC236}">
                <a16:creationId xmlns:a16="http://schemas.microsoft.com/office/drawing/2014/main" id="{C26C18C3-ED25-DD4B-BA72-24932D54DE37}"/>
              </a:ext>
              <a:ext uri="{C183D7F6-B498-43B3-948B-1728B52AA6E4}">
                <adec:decorative xmlns:adec="http://schemas.microsoft.com/office/drawing/2017/decorative" val="1"/>
              </a:ext>
            </a:extLst>
          </p:cNvPr>
          <p:cNvGrpSpPr>
            <a:grpSpLocks/>
          </p:cNvGrpSpPr>
          <p:nvPr userDrawn="1"/>
        </p:nvGrpSpPr>
        <p:grpSpPr bwMode="auto">
          <a:xfrm>
            <a:off x="1" y="758752"/>
            <a:ext cx="6099248" cy="6099248"/>
            <a:chOff x="0" y="12289"/>
            <a:chExt cx="3550" cy="3551"/>
          </a:xfrm>
        </p:grpSpPr>
        <p:sp>
          <p:nvSpPr>
            <p:cNvPr id="10" name="Freeform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cxnSp>
        <p:nvCxnSpPr>
          <p:cNvPr id="13" name="Straight Connector 12">
            <a:extLst>
              <a:ext uri="{FF2B5EF4-FFF2-40B4-BE49-F238E27FC236}">
                <a16:creationId xmlns:a16="http://schemas.microsoft.com/office/drawing/2014/main" id="{A69706A2-3726-FE4E-B923-E75D48597816}"/>
              </a:ext>
              <a:ext uri="{C183D7F6-B498-43B3-948B-1728B52AA6E4}">
                <adec:decorative xmlns:adec="http://schemas.microsoft.com/office/drawing/2017/decorative" val="1"/>
              </a:ext>
            </a:extLst>
          </p:cNvPr>
          <p:cNvCxnSpPr>
            <a:cxnSpLocks/>
          </p:cNvCxnSpPr>
          <p:nvPr userDrawn="1"/>
        </p:nvCxnSpPr>
        <p:spPr>
          <a:xfrm>
            <a:off x="6309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18" name="Text Placeholder 29">
            <a:extLst>
              <a:ext uri="{FF2B5EF4-FFF2-40B4-BE49-F238E27FC236}">
                <a16:creationId xmlns:a16="http://schemas.microsoft.com/office/drawing/2014/main" id="{276A9CD7-E675-3048-86D3-3546A2F6B456}"/>
              </a:ext>
            </a:extLst>
          </p:cNvPr>
          <p:cNvSpPr>
            <a:spLocks noGrp="1"/>
          </p:cNvSpPr>
          <p:nvPr>
            <p:ph type="body" sz="quarter" idx="11" hasCustomPrompt="1"/>
          </p:nvPr>
        </p:nvSpPr>
        <p:spPr>
          <a:xfrm>
            <a:off x="6309905" y="4549552"/>
            <a:ext cx="5486400" cy="1645920"/>
          </a:xfrm>
        </p:spPr>
        <p:txBody>
          <a:bodyPr lIns="0" tIns="0" rIns="0" bIns="0">
            <a:noAutofit/>
          </a:bodyPr>
          <a:lstStyle>
            <a:lvl1pPr marL="0" indent="0">
              <a:buNone/>
              <a:defRPr sz="2400" b="1" i="0">
                <a:solidFill>
                  <a:schemeClr val="tx2">
                    <a:lumMod val="75000"/>
                  </a:schemeClr>
                </a:solidFill>
                <a:latin typeface="+mn-lt"/>
              </a:defRPr>
            </a:lvl1pPr>
            <a:lvl2pPr>
              <a:defRPr sz="4000"/>
            </a:lvl2pPr>
            <a:lvl3pPr>
              <a:defRPr sz="4000"/>
            </a:lvl3pPr>
            <a:lvl4pPr>
              <a:defRPr sz="4000"/>
            </a:lvl4pPr>
            <a:lvl5pPr>
              <a:defRPr sz="4000"/>
            </a:lvl5pPr>
          </a:lstStyle>
          <a:p>
            <a:pPr lvl="0"/>
            <a:r>
              <a:rPr lang="en-US" dirty="0"/>
              <a:t>Click to add text</a:t>
            </a:r>
          </a:p>
        </p:txBody>
      </p:sp>
    </p:spTree>
    <p:extLst>
      <p:ext uri="{BB962C8B-B14F-4D97-AF65-F5344CB8AC3E}">
        <p14:creationId xmlns:p14="http://schemas.microsoft.com/office/powerpoint/2010/main" val="2027108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2">
    <p:bg>
      <p:bgPr>
        <a:solidFill>
          <a:schemeClr val="tx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C97D5AF2-684A-4A8D-3D82-B57D7AC44677}"/>
              </a:ext>
              <a:ext uri="{C183D7F6-B498-43B3-948B-1728B52AA6E4}">
                <adec:decorative xmlns:adec="http://schemas.microsoft.com/office/drawing/2017/decorative" val="1"/>
              </a:ext>
            </a:extLst>
          </p:cNvPr>
          <p:cNvGrpSpPr>
            <a:grpSpLocks/>
          </p:cNvGrpSpPr>
          <p:nvPr userDrawn="1"/>
        </p:nvGrpSpPr>
        <p:grpSpPr bwMode="auto">
          <a:xfrm rot="10800000">
            <a:off x="8870040" y="0"/>
            <a:ext cx="3325208" cy="3325208"/>
            <a:chOff x="0" y="12289"/>
            <a:chExt cx="3550" cy="3551"/>
          </a:xfrm>
        </p:grpSpPr>
        <p:sp>
          <p:nvSpPr>
            <p:cNvPr id="12" name="Freeform 4">
              <a:extLst>
                <a:ext uri="{FF2B5EF4-FFF2-40B4-BE49-F238E27FC236}">
                  <a16:creationId xmlns:a16="http://schemas.microsoft.com/office/drawing/2014/main" id="{8CF5F650-F8F0-F4FE-44DA-1F14ADE428B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 name="Freeform 5">
              <a:extLst>
                <a:ext uri="{FF2B5EF4-FFF2-40B4-BE49-F238E27FC236}">
                  <a16:creationId xmlns:a16="http://schemas.microsoft.com/office/drawing/2014/main" id="{18870924-E47D-404F-59B5-BD1C58F7B04C}"/>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 name="Freeform 7">
              <a:extLst>
                <a:ext uri="{FF2B5EF4-FFF2-40B4-BE49-F238E27FC236}">
                  <a16:creationId xmlns:a16="http://schemas.microsoft.com/office/drawing/2014/main" id="{80806A65-E4FC-2F52-65B3-CC181E620C29}"/>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94360" y="278129"/>
            <a:ext cx="9778365" cy="1494596"/>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sp>
        <p:nvSpPr>
          <p:cNvPr id="2" name="Content Placeholder 5">
            <a:extLst>
              <a:ext uri="{FF2B5EF4-FFF2-40B4-BE49-F238E27FC236}">
                <a16:creationId xmlns:a16="http://schemas.microsoft.com/office/drawing/2014/main" id="{F14DA3C5-63E4-BAFB-1D68-47F71EEEE538}"/>
              </a:ext>
            </a:extLst>
          </p:cNvPr>
          <p:cNvSpPr>
            <a:spLocks noGrp="1"/>
          </p:cNvSpPr>
          <p:nvPr>
            <p:ph sz="quarter" idx="15" hasCustomPrompt="1"/>
          </p:nvPr>
        </p:nvSpPr>
        <p:spPr>
          <a:xfrm>
            <a:off x="594360" y="2676525"/>
            <a:ext cx="4490827" cy="3597470"/>
          </a:xfrm>
        </p:spPr>
        <p:txBody>
          <a:bodyPr lIns="0" tIns="45720" rIns="0" bIns="0">
            <a:normAutofit/>
          </a:bodyPr>
          <a:lstStyle>
            <a:lvl1pPr marL="0" indent="0">
              <a:spcBef>
                <a:spcPts val="1800"/>
              </a:spcBef>
              <a:buFont typeface="Arial" panose="020B0604020202020204" pitchFamily="34" charset="0"/>
              <a:buNone/>
              <a:defRPr sz="2000"/>
            </a:lvl1pPr>
            <a:lvl2pPr marL="283464" indent="-283464">
              <a:spcBef>
                <a:spcPts val="1800"/>
              </a:spcBef>
              <a:defRPr sz="2000"/>
            </a:lvl2pPr>
            <a:lvl3pPr marL="594360" indent="-283464">
              <a:spcBef>
                <a:spcPts val="1800"/>
              </a:spcBef>
              <a:defRPr sz="2000"/>
            </a:lvl3pPr>
            <a:lvl4pPr marL="822960" indent="-283464">
              <a:spcBef>
                <a:spcPts val="1800"/>
              </a:spcBef>
              <a:defRPr sz="2000"/>
            </a:lvl4pPr>
            <a:lvl5pPr marL="1005840"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Content Placeholder 5">
            <a:extLst>
              <a:ext uri="{FF2B5EF4-FFF2-40B4-BE49-F238E27FC236}">
                <a16:creationId xmlns:a16="http://schemas.microsoft.com/office/drawing/2014/main" id="{BD11386D-847E-8CF5-E56A-42E80A65A089}"/>
              </a:ext>
            </a:extLst>
          </p:cNvPr>
          <p:cNvSpPr>
            <a:spLocks noGrp="1"/>
          </p:cNvSpPr>
          <p:nvPr>
            <p:ph sz="quarter" idx="16" hasCustomPrompt="1"/>
          </p:nvPr>
        </p:nvSpPr>
        <p:spPr>
          <a:xfrm>
            <a:off x="5881898" y="2676525"/>
            <a:ext cx="4490827" cy="3597470"/>
          </a:xfrm>
        </p:spPr>
        <p:txBody>
          <a:bodyPr lIns="0" tIns="45720" rIns="0" bIns="0">
            <a:normAutofit/>
          </a:bodyPr>
          <a:lstStyle>
            <a:lvl1pPr marL="0" indent="0">
              <a:spcBef>
                <a:spcPts val="1800"/>
              </a:spcBef>
              <a:buFont typeface="Arial" panose="020B0604020202020204" pitchFamily="34" charset="0"/>
              <a:buNone/>
              <a:defRPr sz="2000"/>
            </a:lvl1pPr>
            <a:lvl2pPr marL="283464" indent="-283464">
              <a:spcBef>
                <a:spcPts val="1800"/>
              </a:spcBef>
              <a:defRPr sz="2000"/>
            </a:lvl2pPr>
            <a:lvl3pPr marL="548640" indent="-283464">
              <a:spcBef>
                <a:spcPts val="1800"/>
              </a:spcBef>
              <a:defRPr sz="2000"/>
            </a:lvl3pPr>
            <a:lvl4pPr marL="822960" indent="-283464">
              <a:spcBef>
                <a:spcPts val="1800"/>
              </a:spcBef>
              <a:defRPr sz="2000"/>
            </a:lvl4pPr>
            <a:lvl5pPr marL="1005840"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41056953"/>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
    <p:bg>
      <p:bgPr>
        <a:solidFill>
          <a:schemeClr val="tx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42E558A9-6DD6-E21D-3A8F-6707E1DD19F1}"/>
              </a:ext>
              <a:ext uri="{C183D7F6-B498-43B3-948B-1728B52AA6E4}">
                <adec:decorative xmlns:adec="http://schemas.microsoft.com/office/drawing/2017/decorative" val="1"/>
              </a:ext>
            </a:extLst>
          </p:cNvPr>
          <p:cNvGrpSpPr/>
          <p:nvPr userDrawn="1"/>
        </p:nvGrpSpPr>
        <p:grpSpPr>
          <a:xfrm>
            <a:off x="6362700" y="0"/>
            <a:ext cx="5829298" cy="3235602"/>
            <a:chOff x="5612972" y="1"/>
            <a:chExt cx="6615961" cy="3672246"/>
          </a:xfrm>
        </p:grpSpPr>
        <p:sp>
          <p:nvSpPr>
            <p:cNvPr id="12" name="AutoShape 24">
              <a:extLst>
                <a:ext uri="{FF2B5EF4-FFF2-40B4-BE49-F238E27FC236}">
                  <a16:creationId xmlns:a16="http://schemas.microsoft.com/office/drawing/2014/main" id="{3FC994E4-318C-1E66-B4E4-8F8FD08E098F}"/>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 name="Freeform 7">
              <a:extLst>
                <a:ext uri="{FF2B5EF4-FFF2-40B4-BE49-F238E27FC236}">
                  <a16:creationId xmlns:a16="http://schemas.microsoft.com/office/drawing/2014/main" id="{17C00E6B-F625-6D6C-8364-9DD9F3C3628F}"/>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 name="Freeform 8">
              <a:extLst>
                <a:ext uri="{FF2B5EF4-FFF2-40B4-BE49-F238E27FC236}">
                  <a16:creationId xmlns:a16="http://schemas.microsoft.com/office/drawing/2014/main" id="{C6197B87-4F65-7981-9463-84830CD3687F}"/>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 name="Freeform 9">
              <a:extLst>
                <a:ext uri="{FF2B5EF4-FFF2-40B4-BE49-F238E27FC236}">
                  <a16:creationId xmlns:a16="http://schemas.microsoft.com/office/drawing/2014/main" id="{86AA517C-7217-D864-B7E7-40984A2880DB}"/>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anchor="t" anchorCtr="0" upright="1">
              <a:noAutofit/>
            </a:bodyPr>
            <a:lstStyle/>
            <a:p>
              <a:endParaRPr lang="en-US" dirty="0"/>
            </a:p>
          </p:txBody>
        </p:sp>
        <p:sp>
          <p:nvSpPr>
            <p:cNvPr id="19" name="Freeform 10">
              <a:extLst>
                <a:ext uri="{FF2B5EF4-FFF2-40B4-BE49-F238E27FC236}">
                  <a16:creationId xmlns:a16="http://schemas.microsoft.com/office/drawing/2014/main" id="{524013C6-491C-CAA2-5BD6-7C73596711CC}"/>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6318885" y="3499667"/>
            <a:ext cx="4939666" cy="2542810"/>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6347460" y="631317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7" name="Content Placeholder 5">
            <a:extLst>
              <a:ext uri="{FF2B5EF4-FFF2-40B4-BE49-F238E27FC236}">
                <a16:creationId xmlns:a16="http://schemas.microsoft.com/office/drawing/2014/main" id="{8007FA9C-C4D5-89EC-C457-5F329A338E1E}"/>
              </a:ext>
            </a:extLst>
          </p:cNvPr>
          <p:cNvSpPr>
            <a:spLocks noGrp="1"/>
          </p:cNvSpPr>
          <p:nvPr>
            <p:ph sz="quarter" idx="14" hasCustomPrompt="1"/>
          </p:nvPr>
        </p:nvSpPr>
        <p:spPr>
          <a:xfrm>
            <a:off x="603885" y="457201"/>
            <a:ext cx="5198269" cy="2305050"/>
          </a:xfrm>
        </p:spPr>
        <p:txBody>
          <a:bodyPr lIns="0" tIns="274320">
            <a:normAutofit/>
          </a:bodyPr>
          <a:lstStyle>
            <a:lvl1pPr marL="457200" indent="-457200">
              <a:spcBef>
                <a:spcPts val="1800"/>
              </a:spcBef>
              <a:buFont typeface="+mj-lt"/>
              <a:buAutoNum type="arabicPeriod"/>
              <a:defRPr sz="2000"/>
            </a:lvl1pPr>
            <a:lvl2pPr marL="914400" indent="-457200">
              <a:spcBef>
                <a:spcPts val="1800"/>
              </a:spcBef>
              <a:buFont typeface="+mj-lt"/>
              <a:buAutoNum type="alphaLcPeriod"/>
              <a:defRPr sz="2000"/>
            </a:lvl2pPr>
            <a:lvl3pPr marL="1371600" indent="-457200">
              <a:spcBef>
                <a:spcPts val="1800"/>
              </a:spcBef>
              <a:buFont typeface="+mj-lt"/>
              <a:buAutoNum type="arabicParenR"/>
              <a:defRPr sz="2000"/>
            </a:lvl3pPr>
            <a:lvl4pPr marL="1371600" indent="0">
              <a:spcBef>
                <a:spcPts val="1800"/>
              </a:spcBef>
              <a:buFont typeface="+mj-lt"/>
              <a:buNone/>
              <a:defRPr sz="2000"/>
            </a:lvl4pPr>
            <a:lvl5pPr marL="2286000" indent="-457200">
              <a:spcBef>
                <a:spcPts val="1800"/>
              </a:spcBef>
              <a:buFont typeface="+mj-lt"/>
              <a:buAutoNum type="arabicPeriod"/>
              <a:defRPr sz="2000"/>
            </a:lvl5pPr>
          </a:lstStyle>
          <a:p>
            <a:pPr lvl="0"/>
            <a:r>
              <a:rPr lang="en-US" dirty="0"/>
              <a:t>Click to add content</a:t>
            </a:r>
          </a:p>
          <a:p>
            <a:pPr lvl="1"/>
            <a:r>
              <a:rPr lang="en-US" dirty="0"/>
              <a:t>Second level</a:t>
            </a:r>
          </a:p>
          <a:p>
            <a:pPr lvl="2"/>
            <a:r>
              <a:rPr lang="en-US" dirty="0"/>
              <a:t>Third level</a:t>
            </a:r>
          </a:p>
          <a:p>
            <a:pPr lvl="3"/>
            <a:endParaRPr lang="en-US" dirty="0"/>
          </a:p>
        </p:txBody>
      </p:sp>
      <p:sp>
        <p:nvSpPr>
          <p:cNvPr id="2" name="Content Placeholder 5">
            <a:extLst>
              <a:ext uri="{FF2B5EF4-FFF2-40B4-BE49-F238E27FC236}">
                <a16:creationId xmlns:a16="http://schemas.microsoft.com/office/drawing/2014/main" id="{3AC171DA-232D-44C1-6B93-40BACB298F4B}"/>
              </a:ext>
            </a:extLst>
          </p:cNvPr>
          <p:cNvSpPr>
            <a:spLocks noGrp="1"/>
          </p:cNvSpPr>
          <p:nvPr>
            <p:ph sz="quarter" idx="15" hasCustomPrompt="1"/>
          </p:nvPr>
        </p:nvSpPr>
        <p:spPr>
          <a:xfrm>
            <a:off x="594360" y="2810595"/>
            <a:ext cx="5198269" cy="3319513"/>
          </a:xfrm>
        </p:spPr>
        <p:txBody>
          <a:bodyPr lIns="0" tIns="45720" rIns="0" bIns="0">
            <a:normAutofit/>
          </a:bodyPr>
          <a:lstStyle>
            <a:lvl1pPr marL="0" indent="0">
              <a:spcBef>
                <a:spcPts val="1800"/>
              </a:spcBef>
              <a:buFont typeface="Arial" panose="020B0604020202020204" pitchFamily="34" charset="0"/>
              <a:buNone/>
              <a:defRPr sz="2000"/>
            </a:lvl1pPr>
            <a:lvl2pPr marL="283464" indent="-283464">
              <a:spcBef>
                <a:spcPts val="1800"/>
              </a:spcBef>
              <a:defRPr sz="2000"/>
            </a:lvl2pPr>
            <a:lvl3pPr marL="548640" indent="-283464">
              <a:spcBef>
                <a:spcPts val="1800"/>
              </a:spcBef>
              <a:defRPr sz="2000"/>
            </a:lvl3pPr>
            <a:lvl4pPr marL="822960" indent="-283464">
              <a:spcBef>
                <a:spcPts val="1800"/>
              </a:spcBef>
              <a:defRPr sz="2000"/>
            </a:lvl4pPr>
            <a:lvl5pPr marL="1005840"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spTree>
    <p:extLst>
      <p:ext uri="{BB962C8B-B14F-4D97-AF65-F5344CB8AC3E}">
        <p14:creationId xmlns:p14="http://schemas.microsoft.com/office/powerpoint/2010/main" val="554606805"/>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Content and Picture">
    <p:bg>
      <p:bgPr>
        <a:solidFill>
          <a:schemeClr val="tx1"/>
        </a:solidFill>
        <a:effectLst/>
      </p:bgPr>
    </p:bg>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75310" y="278129"/>
            <a:ext cx="5063490" cy="2354026"/>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sp>
        <p:nvSpPr>
          <p:cNvPr id="3" name="Content Placeholder 5">
            <a:extLst>
              <a:ext uri="{FF2B5EF4-FFF2-40B4-BE49-F238E27FC236}">
                <a16:creationId xmlns:a16="http://schemas.microsoft.com/office/drawing/2014/main" id="{1EF4505D-6803-3813-7738-049963427819}"/>
              </a:ext>
            </a:extLst>
          </p:cNvPr>
          <p:cNvSpPr>
            <a:spLocks noGrp="1"/>
          </p:cNvSpPr>
          <p:nvPr>
            <p:ph sz="quarter" idx="16" hasCustomPrompt="1"/>
          </p:nvPr>
        </p:nvSpPr>
        <p:spPr>
          <a:xfrm>
            <a:off x="594360" y="3279579"/>
            <a:ext cx="5044440" cy="2994415"/>
          </a:xfrm>
        </p:spPr>
        <p:txBody>
          <a:bodyPr lIns="0" tIns="228600" rIns="0" bIns="0">
            <a:normAutofit/>
          </a:bodyPr>
          <a:lstStyle>
            <a:lvl1pPr marL="0" indent="0">
              <a:spcBef>
                <a:spcPts val="1800"/>
              </a:spcBef>
              <a:buFont typeface="Arial" panose="020B0604020202020204" pitchFamily="34" charset="0"/>
              <a:buNone/>
              <a:defRPr sz="2000"/>
            </a:lvl1pPr>
            <a:lvl2pPr indent="-283464">
              <a:spcBef>
                <a:spcPts val="1800"/>
              </a:spcBef>
              <a:defRPr sz="2000"/>
            </a:lvl2pPr>
            <a:lvl3pPr indent="-283464">
              <a:spcBef>
                <a:spcPts val="1800"/>
              </a:spcBef>
              <a:defRPr sz="2000"/>
            </a:lvl3pPr>
            <a:lvl4pPr indent="-283464">
              <a:spcBef>
                <a:spcPts val="1800"/>
              </a:spcBef>
              <a:defRPr sz="2000"/>
            </a:lvl4pPr>
            <a:lvl5pPr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997459"/>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12" name="Picture Placeholder 11">
            <a:extLst>
              <a:ext uri="{FF2B5EF4-FFF2-40B4-BE49-F238E27FC236}">
                <a16:creationId xmlns:a16="http://schemas.microsoft.com/office/drawing/2014/main" id="{4658637A-5D36-6127-19BC-C203E23FA49F}"/>
              </a:ext>
            </a:extLst>
          </p:cNvPr>
          <p:cNvSpPr>
            <a:spLocks noGrp="1"/>
          </p:cNvSpPr>
          <p:nvPr>
            <p:ph type="pic" sz="quarter" idx="15"/>
          </p:nvPr>
        </p:nvSpPr>
        <p:spPr>
          <a:xfrm>
            <a:off x="6096000" y="0"/>
            <a:ext cx="6118225" cy="6858000"/>
          </a:xfrm>
        </p:spPr>
        <p:txBody>
          <a:bodyPr>
            <a:normAutofit/>
          </a:bodyPr>
          <a:lstStyle>
            <a:lvl1pPr marL="0" indent="0" algn="ctr">
              <a:buNone/>
              <a:defRPr sz="2000">
                <a:solidFill>
                  <a:schemeClr val="bg1"/>
                </a:solidFill>
              </a:defRPr>
            </a:lvl1pPr>
          </a:lstStyle>
          <a:p>
            <a:r>
              <a:rPr lang="en-US"/>
              <a:t>Click icon to add picture</a:t>
            </a:r>
            <a:endParaRPr lang="en-US" dirty="0"/>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spTree>
    <p:extLst>
      <p:ext uri="{BB962C8B-B14F-4D97-AF65-F5344CB8AC3E}">
        <p14:creationId xmlns:p14="http://schemas.microsoft.com/office/powerpoint/2010/main" val="1429319764"/>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EED84C6-50E6-6C43-8031-AFF6268E0C06}"/>
              </a:ext>
            </a:extLst>
          </p:cNvPr>
          <p:cNvSpPr>
            <a:spLocks noGrp="1"/>
          </p:cNvSpPr>
          <p:nvPr>
            <p:ph type="body" idx="1"/>
          </p:nvPr>
        </p:nvSpPr>
        <p:spPr>
          <a:xfrm>
            <a:off x="594360" y="1825625"/>
            <a:ext cx="1038225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Placeholder 11">
            <a:extLst>
              <a:ext uri="{FF2B5EF4-FFF2-40B4-BE49-F238E27FC236}">
                <a16:creationId xmlns:a16="http://schemas.microsoft.com/office/drawing/2014/main" id="{D41FC0AE-253D-D242-9C88-017078F8A23A}"/>
              </a:ext>
            </a:extLst>
          </p:cNvPr>
          <p:cNvSpPr>
            <a:spLocks noGrp="1"/>
          </p:cNvSpPr>
          <p:nvPr>
            <p:ph type="title"/>
          </p:nvPr>
        </p:nvSpPr>
        <p:spPr>
          <a:xfrm>
            <a:off x="594360" y="365125"/>
            <a:ext cx="104013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0" name="Date Placeholder 3">
            <a:extLst>
              <a:ext uri="{FF2B5EF4-FFF2-40B4-BE49-F238E27FC236}">
                <a16:creationId xmlns:a16="http://schemas.microsoft.com/office/drawing/2014/main" id="{EF47083A-6D76-4B4D-87CA-E08E212F781D}"/>
              </a:ext>
            </a:extLst>
          </p:cNvPr>
          <p:cNvSpPr>
            <a:spLocks noGrp="1"/>
          </p:cNvSpPr>
          <p:nvPr>
            <p:ph type="dt" sz="half" idx="2"/>
          </p:nvPr>
        </p:nvSpPr>
        <p:spPr>
          <a:xfrm>
            <a:off x="1133648" y="6332220"/>
            <a:ext cx="1313180" cy="247651"/>
          </a:xfrm>
          <a:prstGeom prst="rect">
            <a:avLst/>
          </a:prstGeom>
        </p:spPr>
        <p:txBody>
          <a:bodyPr vert="horz" lIns="0" tIns="0" rIns="0" bIns="0" rtlCol="0" anchor="t" anchorCtr="0"/>
          <a:lstStyle>
            <a:lvl1pPr algn="l">
              <a:defRPr sz="1100" b="0" i="0">
                <a:solidFill>
                  <a:schemeClr val="bg1"/>
                </a:solidFill>
                <a:latin typeface="+mn-lt"/>
              </a:defRPr>
            </a:lvl1pPr>
          </a:lstStyle>
          <a:p>
            <a:endParaRPr lang="en-US" dirty="0">
              <a:latin typeface="+mn-lt"/>
            </a:endParaRPr>
          </a:p>
        </p:txBody>
      </p:sp>
      <p:sp>
        <p:nvSpPr>
          <p:cNvPr id="32" name="Slide Number Placeholder 5">
            <a:extLst>
              <a:ext uri="{FF2B5EF4-FFF2-40B4-BE49-F238E27FC236}">
                <a16:creationId xmlns:a16="http://schemas.microsoft.com/office/drawing/2014/main" id="{C8ADA0DF-3751-9A48-8A21-59F01C782D7C}"/>
              </a:ext>
            </a:extLst>
          </p:cNvPr>
          <p:cNvSpPr>
            <a:spLocks noGrp="1"/>
          </p:cNvSpPr>
          <p:nvPr>
            <p:ph type="sldNum" sz="quarter" idx="4"/>
          </p:nvPr>
        </p:nvSpPr>
        <p:spPr>
          <a:xfrm>
            <a:off x="594360" y="6332220"/>
            <a:ext cx="523240" cy="247651"/>
          </a:xfrm>
          <a:prstGeom prst="rect">
            <a:avLst/>
          </a:prstGeom>
        </p:spPr>
        <p:txBody>
          <a:bodyPr vert="horz" lIns="0" tIns="0" rIns="0" bIns="0" rtlCol="0" anchor="t" anchorCtr="0"/>
          <a:lstStyle>
            <a:lvl1pPr algn="l">
              <a:defRPr sz="1100" b="1" i="0">
                <a:solidFill>
                  <a:schemeClr val="bg1"/>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515892240"/>
      </p:ext>
    </p:extLst>
  </p:cSld>
  <p:clrMap bg1="dk1" tx1="lt1" bg2="dk2" tx2="lt2" accent1="accent1" accent2="accent2" accent3="accent3" accent4="accent4" accent5="accent5" accent6="accent6" hlink="hlink" folHlink="folHlink"/>
  <p:sldLayoutIdLst>
    <p:sldLayoutId id="2147483711" r:id="rId1"/>
    <p:sldLayoutId id="2147483698" r:id="rId2"/>
    <p:sldLayoutId id="2147483710" r:id="rId3"/>
    <p:sldLayoutId id="2147483700" r:id="rId4"/>
    <p:sldLayoutId id="2147483701" r:id="rId5"/>
    <p:sldLayoutId id="2147483659" r:id="rId6"/>
    <p:sldLayoutId id="2147483709" r:id="rId7"/>
    <p:sldLayoutId id="2147483708" r:id="rId8"/>
    <p:sldLayoutId id="2147483707" r:id="rId9"/>
    <p:sldLayoutId id="2147483706" r:id="rId10"/>
    <p:sldLayoutId id="2147483705" r:id="rId11"/>
    <p:sldLayoutId id="2147483704" r:id="rId12"/>
    <p:sldLayoutId id="2147483703" r:id="rId13"/>
  </p:sldLayoutIdLst>
  <p:hf sldNum="0" hdr="0" ftr="0" dt="0"/>
  <p:txStyles>
    <p:titleStyle>
      <a:lvl1pPr algn="l" defTabSz="914400" rtl="0" eaLnBrk="1" latinLnBrk="0" hangingPunct="1">
        <a:lnSpc>
          <a:spcPct val="80000"/>
        </a:lnSpc>
        <a:spcBef>
          <a:spcPct val="0"/>
        </a:spcBef>
        <a:buNone/>
        <a:defRPr sz="4400" b="1" i="0" kern="1200" spc="1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83464"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83464"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83464"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83464"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83464"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600" userDrawn="1">
          <p15:clr>
            <a:srgbClr val="547EBF"/>
          </p15:clr>
        </p15:guide>
        <p15:guide id="8" pos="3720">
          <p15:clr>
            <a:srgbClr val="547EBF"/>
          </p15:clr>
        </p15:guide>
        <p15:guide id="9" pos="2112">
          <p15:clr>
            <a:srgbClr val="547EBF"/>
          </p15:clr>
        </p15:guide>
        <p15:guide id="10" pos="1848">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guide id="17" pos="39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www.investopedia.com/terms/o/offshore.asp"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1D9D6-2977-ABCD-FDF8-51AFA5064E54}"/>
              </a:ext>
            </a:extLst>
          </p:cNvPr>
          <p:cNvSpPr>
            <a:spLocks noGrp="1"/>
          </p:cNvSpPr>
          <p:nvPr>
            <p:ph type="ctrTitle"/>
          </p:nvPr>
        </p:nvSpPr>
        <p:spPr>
          <a:xfrm>
            <a:off x="6309904" y="411479"/>
            <a:ext cx="5486400" cy="3291840"/>
          </a:xfrm>
        </p:spPr>
        <p:txBody>
          <a:bodyPr/>
          <a:lstStyle/>
          <a:p>
            <a:r>
              <a:rPr lang="en-US" dirty="0"/>
              <a:t>International</a:t>
            </a:r>
            <a:br>
              <a:rPr lang="en-US" dirty="0"/>
            </a:br>
            <a:r>
              <a:rPr lang="en-US" dirty="0"/>
              <a:t>Trade  Trends</a:t>
            </a:r>
          </a:p>
        </p:txBody>
      </p:sp>
      <p:sp>
        <p:nvSpPr>
          <p:cNvPr id="3" name="TextBox 2">
            <a:extLst>
              <a:ext uri="{FF2B5EF4-FFF2-40B4-BE49-F238E27FC236}">
                <a16:creationId xmlns:a16="http://schemas.microsoft.com/office/drawing/2014/main" id="{0713F8E8-0B18-A063-8872-5D09D6419894}"/>
              </a:ext>
            </a:extLst>
          </p:cNvPr>
          <p:cNvSpPr txBox="1"/>
          <p:nvPr/>
        </p:nvSpPr>
        <p:spPr>
          <a:xfrm>
            <a:off x="6309904" y="4508390"/>
            <a:ext cx="4988899" cy="923330"/>
          </a:xfrm>
          <a:prstGeom prst="rect">
            <a:avLst/>
          </a:prstGeom>
          <a:noFill/>
        </p:spPr>
        <p:txBody>
          <a:bodyPr wrap="square" rtlCol="0">
            <a:spAutoFit/>
          </a:bodyPr>
          <a:lstStyle/>
          <a:p>
            <a:r>
              <a:rPr lang="en-US" dirty="0">
                <a:solidFill>
                  <a:schemeClr val="bg1">
                    <a:lumMod val="95000"/>
                    <a:lumOff val="5000"/>
                  </a:schemeClr>
                </a:solidFill>
              </a:rPr>
              <a:t>Richard D. Lamb, III</a:t>
            </a:r>
          </a:p>
          <a:p>
            <a:r>
              <a:rPr lang="en-US" dirty="0">
                <a:solidFill>
                  <a:schemeClr val="bg1">
                    <a:lumMod val="95000"/>
                    <a:lumOff val="5000"/>
                  </a:schemeClr>
                </a:solidFill>
              </a:rPr>
              <a:t>Wiener, Weiss &amp; Madison, APC</a:t>
            </a:r>
          </a:p>
          <a:p>
            <a:r>
              <a:rPr lang="en-US" dirty="0">
                <a:solidFill>
                  <a:schemeClr val="bg1">
                    <a:lumMod val="95000"/>
                    <a:lumOff val="5000"/>
                  </a:schemeClr>
                </a:solidFill>
              </a:rPr>
              <a:t>Shreveport, Louisiana</a:t>
            </a:r>
          </a:p>
        </p:txBody>
      </p:sp>
    </p:spTree>
    <p:extLst>
      <p:ext uri="{BB962C8B-B14F-4D97-AF65-F5344CB8AC3E}">
        <p14:creationId xmlns:p14="http://schemas.microsoft.com/office/powerpoint/2010/main" val="3390304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346ED-721D-85EE-2F1B-A31D0912DE29}"/>
              </a:ext>
            </a:extLst>
          </p:cNvPr>
          <p:cNvSpPr>
            <a:spLocks noGrp="1"/>
          </p:cNvSpPr>
          <p:nvPr>
            <p:ph type="title"/>
          </p:nvPr>
        </p:nvSpPr>
        <p:spPr>
          <a:xfrm>
            <a:off x="594360" y="278129"/>
            <a:ext cx="9778365" cy="1494596"/>
          </a:xfrm>
        </p:spPr>
        <p:txBody>
          <a:bodyPr/>
          <a:lstStyle/>
          <a:p>
            <a:r>
              <a:rPr lang="en-US" dirty="0"/>
              <a:t>Advantages and Disadvantages of Globalization</a:t>
            </a:r>
          </a:p>
        </p:txBody>
      </p:sp>
      <p:sp>
        <p:nvSpPr>
          <p:cNvPr id="3" name="Content Placeholder 2">
            <a:extLst>
              <a:ext uri="{FF2B5EF4-FFF2-40B4-BE49-F238E27FC236}">
                <a16:creationId xmlns:a16="http://schemas.microsoft.com/office/drawing/2014/main" id="{DB097449-5B72-ADA0-3B2D-1CBC160D6B90}"/>
              </a:ext>
            </a:extLst>
          </p:cNvPr>
          <p:cNvSpPr>
            <a:spLocks noGrp="1"/>
          </p:cNvSpPr>
          <p:nvPr>
            <p:ph sz="quarter" idx="15"/>
          </p:nvPr>
        </p:nvSpPr>
        <p:spPr>
          <a:xfrm>
            <a:off x="594360" y="2361537"/>
            <a:ext cx="4490827" cy="4218334"/>
          </a:xfrm>
        </p:spPr>
        <p:txBody>
          <a:bodyPr>
            <a:noAutofit/>
          </a:bodyPr>
          <a:lstStyle/>
          <a:p>
            <a:pPr algn="just">
              <a:lnSpc>
                <a:spcPct val="100000"/>
              </a:lnSpc>
              <a:spcBef>
                <a:spcPts val="0"/>
              </a:spcBef>
            </a:pPr>
            <a:r>
              <a:rPr lang="en-US" sz="1000" b="1" dirty="0">
                <a:solidFill>
                  <a:schemeClr val="bg1">
                    <a:lumMod val="95000"/>
                    <a:lumOff val="5000"/>
                  </a:schemeClr>
                </a:solidFill>
                <a:latin typeface="Franklin Gothic Demi" panose="020B0703020102020204" pitchFamily="34" charset="0"/>
              </a:rPr>
              <a:t>Pros</a:t>
            </a:r>
          </a:p>
          <a:p>
            <a:pPr>
              <a:spcBef>
                <a:spcPts val="0"/>
              </a:spcBef>
            </a:pPr>
            <a:endParaRPr lang="en-US" sz="1000" b="1" i="0" dirty="0">
              <a:solidFill>
                <a:srgbClr val="111111"/>
              </a:solidFill>
              <a:effectLst/>
              <a:highlight>
                <a:srgbClr val="FFFFFF"/>
              </a:highlight>
              <a:latin typeface="Franklin Gothic Demi" panose="020B0703020102020204" pitchFamily="34" charset="0"/>
              <a:cs typeface="Times New Roman" panose="02020603050405020304" pitchFamily="18" charset="0"/>
            </a:endParaRPr>
          </a:p>
          <a:p>
            <a:pPr algn="l">
              <a:spcBef>
                <a:spcPts val="0"/>
              </a:spcBef>
              <a:buFont typeface="Arial" panose="020B0604020202020204" pitchFamily="34" charset="0"/>
              <a:buChar char="•"/>
            </a:pPr>
            <a:r>
              <a:rPr lang="en-US" sz="1000" i="0" dirty="0">
                <a:effectLst/>
                <a:highlight>
                  <a:srgbClr val="FFFFFF"/>
                </a:highlight>
                <a:cs typeface="Times New Roman" panose="02020603050405020304" pitchFamily="18" charset="0"/>
              </a:rPr>
              <a:t>Proponents of globalization believe it allows developing countries to catch up to industrialized nations through increased manufacturing, diversification, economic expansion, and improvements in standards of living.</a:t>
            </a:r>
          </a:p>
          <a:p>
            <a:pPr algn="l">
              <a:spcBef>
                <a:spcPts val="0"/>
              </a:spcBef>
            </a:pPr>
            <a:endParaRPr lang="en-US" sz="1000" i="0" dirty="0">
              <a:effectLst/>
              <a:highlight>
                <a:srgbClr val="FFFFFF"/>
              </a:highlight>
              <a:cs typeface="Times New Roman" panose="02020603050405020304" pitchFamily="18" charset="0"/>
            </a:endParaRPr>
          </a:p>
          <a:p>
            <a:pPr algn="l">
              <a:spcBef>
                <a:spcPts val="0"/>
              </a:spcBef>
              <a:buFont typeface="Arial" panose="020B0604020202020204" pitchFamily="34" charset="0"/>
              <a:buChar char="•"/>
            </a:pPr>
            <a:r>
              <a:rPr lang="en-US" sz="1000" i="0" dirty="0">
                <a:effectLst/>
                <a:highlight>
                  <a:srgbClr val="FFFFFF"/>
                </a:highlight>
                <a:cs typeface="Times New Roman" panose="02020603050405020304" pitchFamily="18" charset="0"/>
              </a:rPr>
              <a:t>Outsourcing by companies brings jobs and technology to developing countries, which helps them to grow their economies. Trade initiatives increase cross-border trading by removing supply-side and trade-related constraints.</a:t>
            </a:r>
          </a:p>
          <a:p>
            <a:pPr algn="l">
              <a:spcBef>
                <a:spcPts val="0"/>
              </a:spcBef>
            </a:pPr>
            <a:endParaRPr lang="en-US" sz="1000" i="0" dirty="0">
              <a:effectLst/>
              <a:highlight>
                <a:srgbClr val="FFFFFF"/>
              </a:highlight>
              <a:cs typeface="Times New Roman" panose="02020603050405020304" pitchFamily="18" charset="0"/>
            </a:endParaRPr>
          </a:p>
          <a:p>
            <a:pPr algn="l">
              <a:spcBef>
                <a:spcPts val="0"/>
              </a:spcBef>
              <a:buFont typeface="Arial" panose="020B0604020202020204" pitchFamily="34" charset="0"/>
              <a:buChar char="•"/>
            </a:pPr>
            <a:r>
              <a:rPr lang="en-US" sz="1000" i="0" dirty="0">
                <a:effectLst/>
                <a:highlight>
                  <a:srgbClr val="FFFFFF"/>
                </a:highlight>
                <a:cs typeface="Times New Roman" panose="02020603050405020304" pitchFamily="18" charset="0"/>
              </a:rPr>
              <a:t>Globalization has advanced social justice on an international scale as well, and advocates report that it has focused attention on human rights worldwide that might have otherwise been ignored on a large scale.</a:t>
            </a:r>
          </a:p>
          <a:p>
            <a:pPr algn="l">
              <a:spcBef>
                <a:spcPts val="0"/>
              </a:spcBef>
            </a:pPr>
            <a:endParaRPr lang="en-US" sz="1000" i="0" dirty="0">
              <a:effectLst/>
              <a:highlight>
                <a:srgbClr val="FFFFFF"/>
              </a:highlight>
              <a:cs typeface="Times New Roman" panose="02020603050405020304" pitchFamily="18" charset="0"/>
            </a:endParaRPr>
          </a:p>
          <a:p>
            <a:pPr algn="l">
              <a:spcBef>
                <a:spcPts val="0"/>
              </a:spcBef>
              <a:buFont typeface="Arial" panose="020B0604020202020204" pitchFamily="34" charset="0"/>
              <a:buChar char="•"/>
            </a:pPr>
            <a:r>
              <a:rPr lang="en-US" sz="900" i="0" dirty="0">
                <a:effectLst/>
                <a:highlight>
                  <a:srgbClr val="FFFFFF"/>
                </a:highlight>
                <a:cs typeface="Times New Roman" panose="02020603050405020304" pitchFamily="18" charset="0"/>
              </a:rPr>
              <a:t>A larger market for goods and services</a:t>
            </a:r>
          </a:p>
          <a:p>
            <a:pPr algn="l">
              <a:spcBef>
                <a:spcPts val="0"/>
              </a:spcBef>
            </a:pPr>
            <a:endParaRPr lang="en-US" sz="900" i="0" dirty="0">
              <a:effectLst/>
              <a:highlight>
                <a:srgbClr val="FFFFFF"/>
              </a:highlight>
              <a:cs typeface="Times New Roman" panose="02020603050405020304" pitchFamily="18" charset="0"/>
            </a:endParaRPr>
          </a:p>
          <a:p>
            <a:pPr algn="l">
              <a:spcBef>
                <a:spcPts val="0"/>
              </a:spcBef>
              <a:buFont typeface="Arial" panose="020B0604020202020204" pitchFamily="34" charset="0"/>
              <a:buChar char="•"/>
            </a:pPr>
            <a:r>
              <a:rPr lang="en-US" sz="900" i="0" dirty="0">
                <a:effectLst/>
                <a:highlight>
                  <a:srgbClr val="FFFFFF"/>
                </a:highlight>
                <a:cs typeface="Times New Roman" panose="02020603050405020304" pitchFamily="18" charset="0"/>
              </a:rPr>
              <a:t>Cheaper consumer prices</a:t>
            </a:r>
          </a:p>
          <a:p>
            <a:pPr algn="l">
              <a:spcBef>
                <a:spcPts val="0"/>
              </a:spcBef>
            </a:pPr>
            <a:endParaRPr lang="en-US" sz="900" i="0" dirty="0">
              <a:effectLst/>
              <a:highlight>
                <a:srgbClr val="FFFFFF"/>
              </a:highlight>
              <a:cs typeface="Times New Roman" panose="02020603050405020304" pitchFamily="18" charset="0"/>
            </a:endParaRPr>
          </a:p>
          <a:p>
            <a:pPr algn="l">
              <a:spcBef>
                <a:spcPts val="0"/>
              </a:spcBef>
              <a:buFont typeface="Arial" panose="020B0604020202020204" pitchFamily="34" charset="0"/>
              <a:buChar char="•"/>
            </a:pPr>
            <a:r>
              <a:rPr lang="en-US" sz="900" i="0" dirty="0">
                <a:effectLst/>
                <a:highlight>
                  <a:srgbClr val="FFFFFF"/>
                </a:highlight>
                <a:cs typeface="Times New Roman" panose="02020603050405020304" pitchFamily="18" charset="0"/>
              </a:rPr>
              <a:t>Outsourcing can benefit domestic firms and foreign labor</a:t>
            </a:r>
          </a:p>
          <a:p>
            <a:pPr algn="l">
              <a:spcBef>
                <a:spcPts val="0"/>
              </a:spcBef>
            </a:pPr>
            <a:endParaRPr lang="en-US" sz="900" i="0" dirty="0">
              <a:solidFill>
                <a:srgbClr val="111111"/>
              </a:solidFill>
              <a:effectLst/>
              <a:highlight>
                <a:srgbClr val="FFFFFF"/>
              </a:highlight>
              <a:cs typeface="Times New Roman" panose="02020603050405020304" pitchFamily="18" charset="0"/>
            </a:endParaRPr>
          </a:p>
          <a:p>
            <a:pPr algn="l">
              <a:spcBef>
                <a:spcPts val="0"/>
              </a:spcBef>
              <a:buFont typeface="Arial" panose="020B0604020202020204" pitchFamily="34" charset="0"/>
              <a:buChar char="•"/>
            </a:pPr>
            <a:r>
              <a:rPr lang="en-US" sz="900" i="0" dirty="0">
                <a:solidFill>
                  <a:srgbClr val="111111"/>
                </a:solidFill>
                <a:effectLst/>
                <a:highlight>
                  <a:srgbClr val="FFFFFF"/>
                </a:highlight>
                <a:cs typeface="Times New Roman" panose="02020603050405020304" pitchFamily="18" charset="0"/>
              </a:rPr>
              <a:t>Increased standard of living</a:t>
            </a:r>
            <a:endParaRPr lang="en-US" sz="1000" i="0" dirty="0">
              <a:solidFill>
                <a:srgbClr val="111111"/>
              </a:solidFill>
              <a:effectLst/>
              <a:highlight>
                <a:srgbClr val="FFFFFF"/>
              </a:highlight>
              <a:cs typeface="Times New Roman" panose="02020603050405020304" pitchFamily="18" charset="0"/>
            </a:endParaRPr>
          </a:p>
          <a:p>
            <a:endParaRPr lang="en-US" sz="1100" dirty="0">
              <a:solidFill>
                <a:schemeClr val="bg1">
                  <a:lumMod val="95000"/>
                  <a:lumOff val="5000"/>
                </a:schemeClr>
              </a:solidFill>
            </a:endParaRPr>
          </a:p>
          <a:p>
            <a:endParaRPr lang="en-US" sz="1200" dirty="0"/>
          </a:p>
        </p:txBody>
      </p:sp>
      <p:sp>
        <p:nvSpPr>
          <p:cNvPr id="4" name="Content Placeholder 3">
            <a:extLst>
              <a:ext uri="{FF2B5EF4-FFF2-40B4-BE49-F238E27FC236}">
                <a16:creationId xmlns:a16="http://schemas.microsoft.com/office/drawing/2014/main" id="{41FC7B50-71A6-D8BE-C032-5EB4CF5706D5}"/>
              </a:ext>
            </a:extLst>
          </p:cNvPr>
          <p:cNvSpPr>
            <a:spLocks noGrp="1"/>
          </p:cNvSpPr>
          <p:nvPr>
            <p:ph sz="quarter" idx="16"/>
          </p:nvPr>
        </p:nvSpPr>
        <p:spPr>
          <a:xfrm>
            <a:off x="5881898" y="2361537"/>
            <a:ext cx="4629726" cy="4055166"/>
          </a:xfrm>
        </p:spPr>
        <p:txBody>
          <a:bodyPr>
            <a:noAutofit/>
          </a:bodyPr>
          <a:lstStyle/>
          <a:p>
            <a:pPr algn="just">
              <a:lnSpc>
                <a:spcPct val="100000"/>
              </a:lnSpc>
              <a:spcBef>
                <a:spcPts val="0"/>
              </a:spcBef>
            </a:pPr>
            <a:r>
              <a:rPr lang="en-US" sz="1050" b="1" dirty="0">
                <a:solidFill>
                  <a:schemeClr val="bg1">
                    <a:lumMod val="95000"/>
                    <a:lumOff val="5000"/>
                  </a:schemeClr>
                </a:solidFill>
                <a:latin typeface="Franklin Gothic Demi" panose="020B0703020102020204" pitchFamily="34" charset="0"/>
              </a:rPr>
              <a:t>Cons</a:t>
            </a:r>
          </a:p>
          <a:p>
            <a:pPr algn="just">
              <a:lnSpc>
                <a:spcPct val="100000"/>
              </a:lnSpc>
              <a:spcBef>
                <a:spcPts val="0"/>
              </a:spcBef>
            </a:pPr>
            <a:endParaRPr lang="en-US" sz="900" b="1" dirty="0">
              <a:solidFill>
                <a:schemeClr val="bg1">
                  <a:lumMod val="95000"/>
                  <a:lumOff val="5000"/>
                </a:schemeClr>
              </a:solidFill>
              <a:latin typeface="Franklin Gothic Demi" panose="020B0703020102020204" pitchFamily="34" charset="0"/>
            </a:endParaRPr>
          </a:p>
          <a:p>
            <a:pPr algn="l">
              <a:lnSpc>
                <a:spcPct val="100000"/>
              </a:lnSpc>
              <a:spcBef>
                <a:spcPts val="0"/>
              </a:spcBef>
              <a:buFont typeface="Arial" panose="020B0604020202020204" pitchFamily="34" charset="0"/>
              <a:buChar char="•"/>
            </a:pPr>
            <a:r>
              <a:rPr lang="en-US" sz="900" b="0" i="0" dirty="0">
                <a:effectLst/>
                <a:highlight>
                  <a:srgbClr val="FFFFFF"/>
                </a:highlight>
              </a:rPr>
              <a:t>One clear result of globalization is that an economic downturn in one country can have a domino effect on its trade partners. For example, the 2008 financial crisis had a severe impact on Portugal, Ireland, Italy, Greece, and Spain. All of these countries were members of the European Union, which had to bail out debt-laden nations, which were thereafter known by the acronym PIIGS.</a:t>
            </a:r>
            <a:endParaRPr lang="en-US" sz="900" dirty="0">
              <a:highlight>
                <a:srgbClr val="FFFFFF"/>
              </a:highlight>
            </a:endParaRPr>
          </a:p>
          <a:p>
            <a:pPr algn="l">
              <a:lnSpc>
                <a:spcPct val="100000"/>
              </a:lnSpc>
              <a:spcBef>
                <a:spcPts val="0"/>
              </a:spcBef>
            </a:pPr>
            <a:endParaRPr lang="en-US" sz="900" b="0" i="0" dirty="0">
              <a:effectLst/>
              <a:highlight>
                <a:srgbClr val="FFFFFF"/>
              </a:highlight>
            </a:endParaRPr>
          </a:p>
          <a:p>
            <a:pPr algn="l">
              <a:lnSpc>
                <a:spcPct val="100000"/>
              </a:lnSpc>
              <a:spcBef>
                <a:spcPts val="0"/>
              </a:spcBef>
              <a:buFont typeface="Arial" panose="020B0604020202020204" pitchFamily="34" charset="0"/>
              <a:buChar char="•"/>
            </a:pPr>
            <a:r>
              <a:rPr lang="en-US" sz="900" b="0" i="0" dirty="0">
                <a:effectLst/>
                <a:highlight>
                  <a:srgbClr val="FFFFFF"/>
                </a:highlight>
              </a:rPr>
              <a:t>Globalization detractors argue that it has created a concentration of wealth and power in the hands of a small corporate elite that can gobble up smaller competitors around the globe.</a:t>
            </a:r>
          </a:p>
          <a:p>
            <a:pPr algn="l">
              <a:lnSpc>
                <a:spcPct val="100000"/>
              </a:lnSpc>
              <a:spcBef>
                <a:spcPts val="0"/>
              </a:spcBef>
            </a:pPr>
            <a:endParaRPr lang="en-US" sz="900" b="0" i="0" dirty="0">
              <a:effectLst/>
              <a:highlight>
                <a:srgbClr val="FFFFFF"/>
              </a:highlight>
            </a:endParaRPr>
          </a:p>
          <a:p>
            <a:pPr algn="l">
              <a:lnSpc>
                <a:spcPct val="100000"/>
              </a:lnSpc>
              <a:spcBef>
                <a:spcPts val="0"/>
              </a:spcBef>
              <a:buFont typeface="Arial" panose="020B0604020202020204" pitchFamily="34" charset="0"/>
              <a:buChar char="•"/>
            </a:pPr>
            <a:r>
              <a:rPr lang="en-US" sz="900" b="0" i="0" dirty="0">
                <a:effectLst/>
                <a:highlight>
                  <a:srgbClr val="FFFFFF"/>
                </a:highlight>
              </a:rPr>
              <a:t>Globalization has become a polarizing issue in the U.S. with the disappearance of entire industries to new locations abroad. It's seen as a major factor in the economic squeeze on the middle class.</a:t>
            </a:r>
          </a:p>
          <a:p>
            <a:pPr algn="l">
              <a:lnSpc>
                <a:spcPct val="100000"/>
              </a:lnSpc>
              <a:spcBef>
                <a:spcPts val="0"/>
              </a:spcBef>
            </a:pPr>
            <a:endParaRPr lang="en-US" sz="900" b="0" i="0" dirty="0">
              <a:effectLst/>
              <a:highlight>
                <a:srgbClr val="FFFFFF"/>
              </a:highlight>
            </a:endParaRPr>
          </a:p>
          <a:p>
            <a:pPr algn="l">
              <a:lnSpc>
                <a:spcPct val="100000"/>
              </a:lnSpc>
              <a:spcBef>
                <a:spcPts val="0"/>
              </a:spcBef>
              <a:buFont typeface="Arial" panose="020B0604020202020204" pitchFamily="34" charset="0"/>
              <a:buChar char="•"/>
            </a:pPr>
            <a:r>
              <a:rPr lang="en-US" sz="900" b="0" i="0" dirty="0">
                <a:effectLst/>
                <a:highlight>
                  <a:srgbClr val="FFFFFF"/>
                </a:highlight>
              </a:rPr>
              <a:t>For better or worse, globalization can reduce the cultural and social aspects unique to people and geographic areas around the world and increase product homogeneity. Starbucks, Nike, and Gap dominate commercial space in many nations. The sheer size and reach of the U.S. have made the cultural exchange among nations largely a one-sided affair.</a:t>
            </a:r>
          </a:p>
          <a:p>
            <a:pPr algn="l">
              <a:lnSpc>
                <a:spcPct val="100000"/>
              </a:lnSpc>
              <a:spcBef>
                <a:spcPts val="0"/>
              </a:spcBef>
            </a:pPr>
            <a:endParaRPr lang="en-US" sz="900" b="0" i="0" dirty="0">
              <a:effectLst/>
              <a:highlight>
                <a:srgbClr val="FFFFFF"/>
              </a:highlight>
            </a:endParaRPr>
          </a:p>
          <a:p>
            <a:pPr algn="l">
              <a:lnSpc>
                <a:spcPct val="100000"/>
              </a:lnSpc>
              <a:spcBef>
                <a:spcPts val="0"/>
              </a:spcBef>
              <a:buFont typeface="Arial" panose="020B0604020202020204" pitchFamily="34" charset="0"/>
              <a:buChar char="•"/>
            </a:pPr>
            <a:r>
              <a:rPr lang="en-US" sz="900" b="0" i="0" dirty="0">
                <a:effectLst/>
                <a:highlight>
                  <a:srgbClr val="FFFFFF"/>
                </a:highlight>
              </a:rPr>
              <a:t>Concentrates wealth in richer countries</a:t>
            </a:r>
            <a:br>
              <a:rPr lang="en-US" sz="900" b="0" i="0" dirty="0">
                <a:effectLst/>
                <a:highlight>
                  <a:srgbClr val="FFFFFF"/>
                </a:highlight>
              </a:rPr>
            </a:br>
            <a:endParaRPr lang="en-US" sz="900" b="0" i="0" dirty="0">
              <a:effectLst/>
              <a:highlight>
                <a:srgbClr val="FFFFFF"/>
              </a:highlight>
            </a:endParaRPr>
          </a:p>
          <a:p>
            <a:pPr algn="l">
              <a:lnSpc>
                <a:spcPct val="100000"/>
              </a:lnSpc>
              <a:spcBef>
                <a:spcPts val="0"/>
              </a:spcBef>
              <a:buFont typeface="Arial" panose="020B0604020202020204" pitchFamily="34" charset="0"/>
              <a:buChar char="•"/>
            </a:pPr>
            <a:r>
              <a:rPr lang="en-US" sz="900" b="0" i="0" dirty="0">
                <a:effectLst/>
                <a:highlight>
                  <a:srgbClr val="FFFFFF"/>
                </a:highlight>
              </a:rPr>
              <a:t>Some poorer countries can be left behind</a:t>
            </a:r>
          </a:p>
          <a:p>
            <a:pPr algn="l">
              <a:lnSpc>
                <a:spcPct val="100000"/>
              </a:lnSpc>
              <a:spcBef>
                <a:spcPts val="0"/>
              </a:spcBef>
            </a:pPr>
            <a:endParaRPr lang="en-US" sz="900" b="0" i="0" dirty="0">
              <a:effectLst/>
              <a:highlight>
                <a:srgbClr val="FFFFFF"/>
              </a:highlight>
            </a:endParaRPr>
          </a:p>
          <a:p>
            <a:pPr algn="l">
              <a:lnSpc>
                <a:spcPct val="100000"/>
              </a:lnSpc>
              <a:spcBef>
                <a:spcPts val="0"/>
              </a:spcBef>
              <a:buFont typeface="Arial" panose="020B0604020202020204" pitchFamily="34" charset="0"/>
              <a:buChar char="•"/>
            </a:pPr>
            <a:r>
              <a:rPr lang="en-US" sz="900" b="0" i="0" dirty="0">
                <a:effectLst/>
                <a:highlight>
                  <a:srgbClr val="FFFFFF"/>
                </a:highlight>
              </a:rPr>
              <a:t>Labor and the physical and intellectual resources of poorer countries can be exploited</a:t>
            </a:r>
          </a:p>
          <a:p>
            <a:pPr algn="l">
              <a:lnSpc>
                <a:spcPct val="100000"/>
              </a:lnSpc>
              <a:spcBef>
                <a:spcPts val="0"/>
              </a:spcBef>
            </a:pPr>
            <a:endParaRPr lang="en-US" sz="900" b="0" i="0" dirty="0">
              <a:effectLst/>
              <a:highlight>
                <a:srgbClr val="FFFFFF"/>
              </a:highlight>
            </a:endParaRPr>
          </a:p>
          <a:p>
            <a:pPr algn="l">
              <a:lnSpc>
                <a:spcPct val="100000"/>
              </a:lnSpc>
              <a:spcBef>
                <a:spcPts val="0"/>
              </a:spcBef>
              <a:buFont typeface="Arial" panose="020B0604020202020204" pitchFamily="34" charset="0"/>
              <a:buChar char="•"/>
            </a:pPr>
            <a:r>
              <a:rPr lang="en-US" sz="900" b="0" i="0" dirty="0">
                <a:effectLst/>
                <a:highlight>
                  <a:srgbClr val="FFFFFF"/>
                </a:highlight>
              </a:rPr>
              <a:t>Regions and cultures lose their uniqueness and products available around the world can become homogeneous</a:t>
            </a:r>
          </a:p>
          <a:p>
            <a:pPr marL="171450" indent="-171450" algn="just">
              <a:lnSpc>
                <a:spcPct val="100000"/>
              </a:lnSpc>
              <a:spcBef>
                <a:spcPts val="0"/>
              </a:spcBef>
              <a:buFont typeface="Arial" panose="020B0604020202020204" pitchFamily="34" charset="0"/>
              <a:buChar char="•"/>
            </a:pPr>
            <a:endParaRPr lang="en-US" sz="1050" dirty="0">
              <a:solidFill>
                <a:schemeClr val="bg1">
                  <a:lumMod val="95000"/>
                  <a:lumOff val="5000"/>
                </a:schemeClr>
              </a:solidFill>
              <a:latin typeface="Franklin Gothic Demi" panose="020B0703020102020204" pitchFamily="34" charset="0"/>
            </a:endParaRPr>
          </a:p>
          <a:p>
            <a:pPr algn="just">
              <a:lnSpc>
                <a:spcPct val="100000"/>
              </a:lnSpc>
              <a:spcBef>
                <a:spcPts val="0"/>
              </a:spcBef>
            </a:pPr>
            <a:endParaRPr lang="en-US" sz="1050" dirty="0">
              <a:solidFill>
                <a:schemeClr val="bg1">
                  <a:lumMod val="95000"/>
                  <a:lumOff val="5000"/>
                </a:schemeClr>
              </a:solidFill>
            </a:endParaRPr>
          </a:p>
        </p:txBody>
      </p:sp>
    </p:spTree>
    <p:extLst>
      <p:ext uri="{BB962C8B-B14F-4D97-AF65-F5344CB8AC3E}">
        <p14:creationId xmlns:p14="http://schemas.microsoft.com/office/powerpoint/2010/main" val="3619650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1633A5-8BE3-D44D-57F3-2EF161376844}"/>
            </a:ext>
          </a:extLst>
        </p:cNvPr>
        <p:cNvGrpSpPr/>
        <p:nvPr/>
      </p:nvGrpSpPr>
      <p:grpSpPr>
        <a:xfrm>
          <a:off x="0" y="0"/>
          <a:ext cx="0" cy="0"/>
          <a:chOff x="0" y="0"/>
          <a:chExt cx="0" cy="0"/>
        </a:xfrm>
      </p:grpSpPr>
      <p:sp>
        <p:nvSpPr>
          <p:cNvPr id="9" name="Title 8">
            <a:extLst>
              <a:ext uri="{FF2B5EF4-FFF2-40B4-BE49-F238E27FC236}">
                <a16:creationId xmlns:a16="http://schemas.microsoft.com/office/drawing/2014/main" id="{5AB6D40A-2A0A-AF3D-8CF7-3ECD37765637}"/>
              </a:ext>
            </a:extLst>
          </p:cNvPr>
          <p:cNvSpPr>
            <a:spLocks noGrp="1"/>
          </p:cNvSpPr>
          <p:nvPr>
            <p:ph type="ctrTitle"/>
          </p:nvPr>
        </p:nvSpPr>
        <p:spPr>
          <a:xfrm>
            <a:off x="6309904" y="284672"/>
            <a:ext cx="5486400" cy="3595565"/>
          </a:xfrm>
        </p:spPr>
        <p:txBody>
          <a:bodyPr/>
          <a:lstStyle/>
          <a:p>
            <a:br>
              <a:rPr lang="en-US" dirty="0"/>
            </a:br>
            <a:br>
              <a:rPr lang="en-US" dirty="0"/>
            </a:br>
            <a:br>
              <a:rPr lang="en-US" dirty="0"/>
            </a:br>
            <a:r>
              <a:rPr lang="en-US" b="1" i="0" dirty="0">
                <a:effectLst/>
                <a:highlight>
                  <a:srgbClr val="FFFFFF"/>
                </a:highlight>
              </a:rPr>
              <a:t>Sea Power: The U.S. Navy and Foreign Policy</a:t>
            </a:r>
            <a:endParaRPr lang="en-US" dirty="0"/>
          </a:p>
        </p:txBody>
      </p:sp>
    </p:spTree>
    <p:extLst>
      <p:ext uri="{BB962C8B-B14F-4D97-AF65-F5344CB8AC3E}">
        <p14:creationId xmlns:p14="http://schemas.microsoft.com/office/powerpoint/2010/main" val="34367320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346ED-721D-85EE-2F1B-A31D0912DE29}"/>
              </a:ext>
            </a:extLst>
          </p:cNvPr>
          <p:cNvSpPr>
            <a:spLocks noGrp="1"/>
          </p:cNvSpPr>
          <p:nvPr>
            <p:ph type="title"/>
          </p:nvPr>
        </p:nvSpPr>
        <p:spPr>
          <a:xfrm>
            <a:off x="594360" y="278129"/>
            <a:ext cx="9778365" cy="1494596"/>
          </a:xfrm>
        </p:spPr>
        <p:txBody>
          <a:bodyPr/>
          <a:lstStyle/>
          <a:p>
            <a:r>
              <a:rPr lang="en-US" b="1" i="0" dirty="0">
                <a:effectLst/>
                <a:highlight>
                  <a:srgbClr val="FFFFFF"/>
                </a:highlight>
              </a:rPr>
              <a:t>Sea Power: The U.S. Navy and Foreign Policy</a:t>
            </a:r>
            <a:endParaRPr lang="en-US" dirty="0"/>
          </a:p>
        </p:txBody>
      </p:sp>
      <p:sp>
        <p:nvSpPr>
          <p:cNvPr id="3" name="Content Placeholder 2">
            <a:extLst>
              <a:ext uri="{FF2B5EF4-FFF2-40B4-BE49-F238E27FC236}">
                <a16:creationId xmlns:a16="http://schemas.microsoft.com/office/drawing/2014/main" id="{DB097449-5B72-ADA0-3B2D-1CBC160D6B90}"/>
              </a:ext>
            </a:extLst>
          </p:cNvPr>
          <p:cNvSpPr>
            <a:spLocks noGrp="1"/>
          </p:cNvSpPr>
          <p:nvPr>
            <p:ph sz="quarter" idx="15"/>
          </p:nvPr>
        </p:nvSpPr>
        <p:spPr>
          <a:xfrm>
            <a:off x="594360" y="2361537"/>
            <a:ext cx="9778365" cy="4218334"/>
          </a:xfrm>
        </p:spPr>
        <p:txBody>
          <a:bodyPr>
            <a:noAutofit/>
          </a:bodyPr>
          <a:lstStyle/>
          <a:p>
            <a:pPr>
              <a:spcBef>
                <a:spcPts val="0"/>
              </a:spcBef>
            </a:pPr>
            <a:endParaRPr lang="en-US" sz="1000" b="1" i="0" dirty="0">
              <a:solidFill>
                <a:srgbClr val="111111"/>
              </a:solidFill>
              <a:effectLst/>
              <a:highlight>
                <a:srgbClr val="FFFFFF"/>
              </a:highlight>
              <a:latin typeface="Franklin Gothic Demi" panose="020B0703020102020204" pitchFamily="34" charset="0"/>
              <a:cs typeface="Times New Roman" panose="02020603050405020304" pitchFamily="18" charset="0"/>
            </a:endParaRPr>
          </a:p>
          <a:p>
            <a:pPr algn="l">
              <a:spcBef>
                <a:spcPts val="0"/>
              </a:spcBef>
              <a:buFont typeface="Arial" panose="020B0604020202020204" pitchFamily="34" charset="0"/>
              <a:buChar char="•"/>
            </a:pPr>
            <a:r>
              <a:rPr lang="en-US" sz="1200" i="0" dirty="0">
                <a:effectLst/>
                <a:highlight>
                  <a:srgbClr val="FFFFFF"/>
                </a:highlight>
                <a:cs typeface="Times New Roman" panose="02020603050405020304" pitchFamily="18" charset="0"/>
              </a:rPr>
              <a:t>The U.S. Navy’s dominance of the world’s oceans has made it an indispensable foreign policy tool as well as a guarantor of global trade, but a mix of challenges is raising difficult questions about its future.</a:t>
            </a:r>
          </a:p>
          <a:p>
            <a:pPr algn="l">
              <a:spcBef>
                <a:spcPts val="0"/>
              </a:spcBef>
            </a:pPr>
            <a:endParaRPr lang="en-US" sz="1200" i="0" dirty="0">
              <a:effectLst/>
              <a:highlight>
                <a:srgbClr val="FFFFFF"/>
              </a:highlight>
              <a:cs typeface="Times New Roman" panose="02020603050405020304" pitchFamily="18" charset="0"/>
            </a:endParaRPr>
          </a:p>
          <a:p>
            <a:pPr algn="l">
              <a:spcBef>
                <a:spcPts val="0"/>
              </a:spcBef>
              <a:buFont typeface="Arial" panose="020B0604020202020204" pitchFamily="34" charset="0"/>
              <a:buChar char="•"/>
            </a:pPr>
            <a:r>
              <a:rPr lang="en-US" sz="1200" i="0" dirty="0">
                <a:effectLst/>
                <a:highlight>
                  <a:srgbClr val="FFFFFF"/>
                </a:highlight>
                <a:cs typeface="Times New Roman" panose="02020603050405020304" pitchFamily="18" charset="0"/>
              </a:rPr>
              <a:t>Like the British Royal Navy more than a century before it, the U.S. Navy has a command of the sea that affords the United States unrivaled international influence. For decades, its size and sophistication have enabled leaders in Washington to project American power over much of the earth, during times of both war and peace.</a:t>
            </a:r>
          </a:p>
          <a:p>
            <a:pPr algn="l">
              <a:spcBef>
                <a:spcPts val="0"/>
              </a:spcBef>
            </a:pPr>
            <a:endParaRPr lang="en-US" sz="1200" i="0" dirty="0">
              <a:effectLst/>
              <a:highlight>
                <a:srgbClr val="FFFFFF"/>
              </a:highlight>
              <a:cs typeface="Times New Roman" panose="02020603050405020304" pitchFamily="18" charset="0"/>
            </a:endParaRPr>
          </a:p>
          <a:p>
            <a:pPr algn="l">
              <a:spcBef>
                <a:spcPts val="0"/>
              </a:spcBef>
              <a:buFont typeface="Arial" panose="020B0604020202020204" pitchFamily="34" charset="0"/>
              <a:buChar char="•"/>
            </a:pPr>
            <a:r>
              <a:rPr lang="en-US" sz="1200" i="0" dirty="0">
                <a:effectLst/>
                <a:highlight>
                  <a:srgbClr val="FFFFFF"/>
                </a:highlight>
                <a:cs typeface="Times New Roman" panose="02020603050405020304" pitchFamily="18" charset="0"/>
              </a:rPr>
              <a:t>By its use of the sea, which covers nearly three-quarters of the earth, a navy can do things that land-based forces cannot. It can provide extraordinary access to points of interest around the globe, patrolling vital waterways and maneuvering to distant shores and population centers.</a:t>
            </a:r>
          </a:p>
          <a:p>
            <a:pPr algn="l">
              <a:spcBef>
                <a:spcPts val="0"/>
              </a:spcBef>
              <a:buFont typeface="Arial" panose="020B0604020202020204" pitchFamily="34" charset="0"/>
              <a:buChar char="•"/>
            </a:pPr>
            <a:endParaRPr lang="en-US" sz="1200" i="0" dirty="0">
              <a:effectLst/>
              <a:highlight>
                <a:srgbClr val="FFFFFF"/>
              </a:highlight>
              <a:cs typeface="Times New Roman" panose="02020603050405020304" pitchFamily="18" charset="0"/>
            </a:endParaRPr>
          </a:p>
          <a:p>
            <a:pPr algn="l">
              <a:spcBef>
                <a:spcPts val="0"/>
              </a:spcBef>
              <a:buFont typeface="Arial" panose="020B0604020202020204" pitchFamily="34" charset="0"/>
              <a:buChar char="•"/>
            </a:pPr>
            <a:r>
              <a:rPr lang="en-US" sz="1200" i="0" dirty="0">
                <a:effectLst/>
                <a:highlight>
                  <a:srgbClr val="FFFFFF"/>
                </a:highlight>
                <a:cs typeface="Times New Roman" panose="02020603050405020304" pitchFamily="18" charset="0"/>
              </a:rPr>
              <a:t>The United States is a maritime superpower because its heavily armed warships can travel thousands of miles in a matter of days and linger around points of interest without imposing on another country’s sovereignty and, if desired, without provoking much attention. This makes the navy an incredibly powerful tool, especially for responding to international crises.</a:t>
            </a:r>
          </a:p>
          <a:p>
            <a:pPr algn="l">
              <a:spcBef>
                <a:spcPts val="0"/>
              </a:spcBef>
            </a:pPr>
            <a:endParaRPr lang="en-US" sz="1200" i="0" dirty="0">
              <a:effectLst/>
              <a:highlight>
                <a:srgbClr val="FFFFFF"/>
              </a:highlight>
              <a:cs typeface="Times New Roman" panose="02020603050405020304" pitchFamily="18" charset="0"/>
            </a:endParaRPr>
          </a:p>
          <a:p>
            <a:pPr algn="l">
              <a:spcBef>
                <a:spcPts val="0"/>
              </a:spcBef>
              <a:buFont typeface="Arial" panose="020B0604020202020204" pitchFamily="34" charset="0"/>
              <a:buChar char="•"/>
            </a:pPr>
            <a:r>
              <a:rPr lang="en-US" sz="1200" dirty="0">
                <a:solidFill>
                  <a:schemeClr val="bg1">
                    <a:lumMod val="95000"/>
                    <a:lumOff val="5000"/>
                  </a:schemeClr>
                </a:solidFill>
              </a:rPr>
              <a:t>At the same time, the navy’s superior lift capability allows for the transport of firepower, fuel, food, and other cargo needed to sustain distant combat operations. “The crucial enabler for America’s ability to project its military power for the past six decades has been its almost complete control over the global commons,” wrote U.S. Joint Forces Command in a 2010 strategy document [PDF]. </a:t>
            </a:r>
          </a:p>
          <a:p>
            <a:pPr algn="l">
              <a:spcBef>
                <a:spcPts val="0"/>
              </a:spcBef>
              <a:buFont typeface="Arial" panose="020B0604020202020204" pitchFamily="34" charset="0"/>
              <a:buChar char="•"/>
            </a:pPr>
            <a:endParaRPr lang="en-US" sz="1100" dirty="0">
              <a:solidFill>
                <a:schemeClr val="bg1">
                  <a:lumMod val="95000"/>
                  <a:lumOff val="5000"/>
                </a:schemeClr>
              </a:solidFill>
            </a:endParaRPr>
          </a:p>
          <a:p>
            <a:endParaRPr lang="en-US" sz="1200" dirty="0"/>
          </a:p>
        </p:txBody>
      </p:sp>
    </p:spTree>
    <p:extLst>
      <p:ext uri="{BB962C8B-B14F-4D97-AF65-F5344CB8AC3E}">
        <p14:creationId xmlns:p14="http://schemas.microsoft.com/office/powerpoint/2010/main" val="20585687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346ED-721D-85EE-2F1B-A31D0912DE29}"/>
              </a:ext>
            </a:extLst>
          </p:cNvPr>
          <p:cNvSpPr>
            <a:spLocks noGrp="1"/>
          </p:cNvSpPr>
          <p:nvPr>
            <p:ph type="title"/>
          </p:nvPr>
        </p:nvSpPr>
        <p:spPr>
          <a:xfrm>
            <a:off x="594360" y="278129"/>
            <a:ext cx="9778365" cy="1494596"/>
          </a:xfrm>
        </p:spPr>
        <p:txBody>
          <a:bodyPr/>
          <a:lstStyle/>
          <a:p>
            <a:r>
              <a:rPr lang="en-US" b="1" i="0" dirty="0">
                <a:effectLst/>
                <a:highlight>
                  <a:srgbClr val="FFFFFF"/>
                </a:highlight>
              </a:rPr>
              <a:t>Sea Power: The U.S. Navy and Foreign Policy</a:t>
            </a:r>
            <a:endParaRPr lang="en-US" dirty="0"/>
          </a:p>
        </p:txBody>
      </p:sp>
      <p:sp>
        <p:nvSpPr>
          <p:cNvPr id="3" name="Content Placeholder 2">
            <a:extLst>
              <a:ext uri="{FF2B5EF4-FFF2-40B4-BE49-F238E27FC236}">
                <a16:creationId xmlns:a16="http://schemas.microsoft.com/office/drawing/2014/main" id="{DB097449-5B72-ADA0-3B2D-1CBC160D6B90}"/>
              </a:ext>
            </a:extLst>
          </p:cNvPr>
          <p:cNvSpPr>
            <a:spLocks noGrp="1"/>
          </p:cNvSpPr>
          <p:nvPr>
            <p:ph sz="quarter" idx="15"/>
          </p:nvPr>
        </p:nvSpPr>
        <p:spPr>
          <a:xfrm>
            <a:off x="594360" y="2361537"/>
            <a:ext cx="9778365" cy="4218334"/>
          </a:xfrm>
        </p:spPr>
        <p:txBody>
          <a:bodyPr>
            <a:noAutofit/>
          </a:bodyPr>
          <a:lstStyle/>
          <a:p>
            <a:pPr algn="l">
              <a:spcBef>
                <a:spcPts val="0"/>
              </a:spcBef>
              <a:buFont typeface="Arial" panose="020B0604020202020204" pitchFamily="34" charset="0"/>
              <a:buChar char="•"/>
            </a:pPr>
            <a:endParaRPr lang="en-US" sz="1100" dirty="0">
              <a:solidFill>
                <a:schemeClr val="bg1">
                  <a:lumMod val="95000"/>
                  <a:lumOff val="5000"/>
                </a:schemeClr>
              </a:solidFill>
            </a:endParaRPr>
          </a:p>
          <a:p>
            <a:pPr algn="l">
              <a:spcBef>
                <a:spcPts val="0"/>
              </a:spcBef>
            </a:pPr>
            <a:r>
              <a:rPr lang="en-US" sz="1200" dirty="0">
                <a:solidFill>
                  <a:schemeClr val="bg1">
                    <a:lumMod val="95000"/>
                    <a:lumOff val="5000"/>
                  </a:schemeClr>
                </a:solidFill>
              </a:rPr>
              <a:t>These three naval services have several interrelated capabilities that they say constitute U.S. sea power:</a:t>
            </a:r>
          </a:p>
          <a:p>
            <a:pPr algn="l">
              <a:spcBef>
                <a:spcPts val="0"/>
              </a:spcBef>
              <a:buFont typeface="Arial" panose="020B0604020202020204" pitchFamily="34" charset="0"/>
              <a:buChar char="•"/>
            </a:pPr>
            <a:endParaRPr lang="en-US" sz="1200" dirty="0">
              <a:solidFill>
                <a:schemeClr val="bg1">
                  <a:lumMod val="95000"/>
                  <a:lumOff val="5000"/>
                </a:schemeClr>
              </a:solidFill>
            </a:endParaRPr>
          </a:p>
          <a:p>
            <a:pPr lvl="2">
              <a:spcBef>
                <a:spcPts val="0"/>
              </a:spcBef>
            </a:pPr>
            <a:r>
              <a:rPr lang="en-US" sz="1200" u="sng" dirty="0">
                <a:solidFill>
                  <a:schemeClr val="bg1">
                    <a:lumMod val="95000"/>
                    <a:lumOff val="5000"/>
                  </a:schemeClr>
                </a:solidFill>
              </a:rPr>
              <a:t>Forward presence</a:t>
            </a:r>
            <a:r>
              <a:rPr lang="en-US" sz="1200" dirty="0">
                <a:solidFill>
                  <a:schemeClr val="bg1">
                    <a:lumMod val="95000"/>
                    <a:lumOff val="5000"/>
                  </a:schemeClr>
                </a:solidFill>
              </a:rPr>
              <a:t>. The navy deploys to various regions where the United States has a strategic interest. This demonstrates a persistent but not permanent U.S. commitment.</a:t>
            </a:r>
          </a:p>
          <a:p>
            <a:pPr lvl="2">
              <a:spcBef>
                <a:spcPts val="0"/>
              </a:spcBef>
            </a:pPr>
            <a:endParaRPr lang="en-US" sz="1200" dirty="0">
              <a:solidFill>
                <a:schemeClr val="bg1">
                  <a:lumMod val="95000"/>
                  <a:lumOff val="5000"/>
                </a:schemeClr>
              </a:solidFill>
            </a:endParaRPr>
          </a:p>
          <a:p>
            <a:pPr lvl="2">
              <a:spcBef>
                <a:spcPts val="0"/>
              </a:spcBef>
            </a:pPr>
            <a:r>
              <a:rPr lang="en-US" sz="1200" u="sng" dirty="0">
                <a:solidFill>
                  <a:schemeClr val="bg1">
                    <a:lumMod val="95000"/>
                    <a:lumOff val="5000"/>
                  </a:schemeClr>
                </a:solidFill>
              </a:rPr>
              <a:t>Deterrence</a:t>
            </a:r>
            <a:r>
              <a:rPr lang="en-US" sz="1200" dirty="0">
                <a:solidFill>
                  <a:schemeClr val="bg1">
                    <a:lumMod val="95000"/>
                    <a:lumOff val="5000"/>
                  </a:schemeClr>
                </a:solidFill>
              </a:rPr>
              <a:t>. It discourages adversaries from acting against the United States and its allies and partners. For example, U.S. Navy ballistic-missile submarines serve as a leg of the nuclear triad, particularly valued for their ability to hide and stay a credible threat during a potential nuclear conflict.</a:t>
            </a:r>
          </a:p>
          <a:p>
            <a:pPr lvl="2">
              <a:spcBef>
                <a:spcPts val="0"/>
              </a:spcBef>
            </a:pPr>
            <a:endParaRPr lang="en-US" sz="1200" dirty="0">
              <a:solidFill>
                <a:schemeClr val="bg1">
                  <a:lumMod val="95000"/>
                  <a:lumOff val="5000"/>
                </a:schemeClr>
              </a:solidFill>
            </a:endParaRPr>
          </a:p>
          <a:p>
            <a:pPr lvl="2">
              <a:spcBef>
                <a:spcPts val="0"/>
              </a:spcBef>
            </a:pPr>
            <a:r>
              <a:rPr lang="en-US" sz="1200" u="sng" dirty="0">
                <a:solidFill>
                  <a:schemeClr val="bg1">
                    <a:lumMod val="95000"/>
                    <a:lumOff val="5000"/>
                  </a:schemeClr>
                </a:solidFill>
              </a:rPr>
              <a:t>Sea control</a:t>
            </a:r>
            <a:r>
              <a:rPr lang="en-US" sz="1200" dirty="0">
                <a:solidFill>
                  <a:schemeClr val="bg1">
                    <a:lumMod val="95000"/>
                    <a:lumOff val="5000"/>
                  </a:schemeClr>
                </a:solidFill>
              </a:rPr>
              <a:t>. It exercises control over the sea, at least in certain areas for certain lengths of time. Sea control provides a freedom of action that is required for the pursuit of other objectives, such as shipping protection, military sealift, and blockade.</a:t>
            </a:r>
          </a:p>
          <a:p>
            <a:pPr lvl="2">
              <a:spcBef>
                <a:spcPts val="0"/>
              </a:spcBef>
            </a:pPr>
            <a:endParaRPr lang="en-US" sz="1200" dirty="0">
              <a:solidFill>
                <a:schemeClr val="bg1">
                  <a:lumMod val="95000"/>
                  <a:lumOff val="5000"/>
                </a:schemeClr>
              </a:solidFill>
            </a:endParaRPr>
          </a:p>
          <a:p>
            <a:pPr lvl="2">
              <a:spcBef>
                <a:spcPts val="0"/>
              </a:spcBef>
            </a:pPr>
            <a:r>
              <a:rPr lang="en-US" sz="1200" u="sng" dirty="0">
                <a:solidFill>
                  <a:schemeClr val="bg1">
                    <a:lumMod val="95000"/>
                    <a:lumOff val="5000"/>
                  </a:schemeClr>
                </a:solidFill>
              </a:rPr>
              <a:t>Power projection</a:t>
            </a:r>
            <a:r>
              <a:rPr lang="en-US" sz="1200" dirty="0">
                <a:solidFill>
                  <a:schemeClr val="bg1">
                    <a:lumMod val="95000"/>
                    <a:lumOff val="5000"/>
                  </a:schemeClr>
                </a:solidFill>
              </a:rPr>
              <a:t>. It can threaten or direct strikes—from ballistic-missile attacks to amphibious assaults—against targets ashore for sustained periods.</a:t>
            </a:r>
          </a:p>
          <a:p>
            <a:pPr lvl="2">
              <a:spcBef>
                <a:spcPts val="0"/>
              </a:spcBef>
            </a:pPr>
            <a:endParaRPr lang="en-US" sz="1200" dirty="0">
              <a:solidFill>
                <a:schemeClr val="bg1">
                  <a:lumMod val="95000"/>
                  <a:lumOff val="5000"/>
                </a:schemeClr>
              </a:solidFill>
            </a:endParaRPr>
          </a:p>
          <a:p>
            <a:pPr lvl="2">
              <a:spcBef>
                <a:spcPts val="0"/>
              </a:spcBef>
            </a:pPr>
            <a:r>
              <a:rPr lang="en-US" sz="1200" b="1" u="sng" dirty="0">
                <a:solidFill>
                  <a:schemeClr val="bg1">
                    <a:lumMod val="95000"/>
                    <a:lumOff val="5000"/>
                  </a:schemeClr>
                </a:solidFill>
              </a:rPr>
              <a:t>Maritime security. It protects seaborne commerce—some 90 percent of global trade travels by ship—and generally maintains order at sea. Operations include counterpiracy, drug interdiction, environmental protection, and other law enforcement.</a:t>
            </a:r>
          </a:p>
          <a:p>
            <a:pPr lvl="2">
              <a:spcBef>
                <a:spcPts val="0"/>
              </a:spcBef>
            </a:pPr>
            <a:endParaRPr lang="en-US" sz="1200" dirty="0">
              <a:solidFill>
                <a:schemeClr val="bg1">
                  <a:lumMod val="95000"/>
                  <a:lumOff val="5000"/>
                </a:schemeClr>
              </a:solidFill>
            </a:endParaRPr>
          </a:p>
          <a:p>
            <a:pPr lvl="2">
              <a:spcBef>
                <a:spcPts val="0"/>
              </a:spcBef>
            </a:pPr>
            <a:r>
              <a:rPr lang="en-US" sz="1200" u="sng" dirty="0">
                <a:solidFill>
                  <a:schemeClr val="bg1">
                    <a:lumMod val="95000"/>
                    <a:lumOff val="5000"/>
                  </a:schemeClr>
                </a:solidFill>
              </a:rPr>
              <a:t>Humanitarian aid</a:t>
            </a:r>
            <a:r>
              <a:rPr lang="en-US" sz="1200" dirty="0">
                <a:solidFill>
                  <a:schemeClr val="bg1">
                    <a:lumMod val="95000"/>
                    <a:lumOff val="5000"/>
                  </a:schemeClr>
                </a:solidFill>
              </a:rPr>
              <a:t>. It responds to natural and man-made disasters with medical, food, and logistical and security assistance.</a:t>
            </a:r>
          </a:p>
          <a:p>
            <a:endParaRPr lang="en-US" sz="1200" dirty="0"/>
          </a:p>
        </p:txBody>
      </p:sp>
    </p:spTree>
    <p:extLst>
      <p:ext uri="{BB962C8B-B14F-4D97-AF65-F5344CB8AC3E}">
        <p14:creationId xmlns:p14="http://schemas.microsoft.com/office/powerpoint/2010/main" val="3396790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0C1B7-6E4E-3DEE-50C0-1CA3B14303EE}"/>
              </a:ext>
            </a:extLst>
          </p:cNvPr>
          <p:cNvSpPr>
            <a:spLocks noGrp="1"/>
          </p:cNvSpPr>
          <p:nvPr>
            <p:ph type="ctrTitle"/>
          </p:nvPr>
        </p:nvSpPr>
        <p:spPr>
          <a:xfrm>
            <a:off x="594360" y="411479"/>
            <a:ext cx="5486400" cy="3291840"/>
          </a:xfrm>
        </p:spPr>
        <p:txBody>
          <a:bodyPr/>
          <a:lstStyle/>
          <a:p>
            <a:r>
              <a:rPr lang="en-US" dirty="0"/>
              <a:t>Thank you</a:t>
            </a:r>
          </a:p>
        </p:txBody>
      </p:sp>
      <p:sp>
        <p:nvSpPr>
          <p:cNvPr id="3" name="Text Placeholder 2">
            <a:extLst>
              <a:ext uri="{FF2B5EF4-FFF2-40B4-BE49-F238E27FC236}">
                <a16:creationId xmlns:a16="http://schemas.microsoft.com/office/drawing/2014/main" id="{8BE734F0-2DDD-AF70-F13D-F9E4C1929411}"/>
              </a:ext>
            </a:extLst>
          </p:cNvPr>
          <p:cNvSpPr>
            <a:spLocks noGrp="1"/>
          </p:cNvSpPr>
          <p:nvPr>
            <p:ph type="body" sz="quarter" idx="11"/>
          </p:nvPr>
        </p:nvSpPr>
        <p:spPr>
          <a:xfrm>
            <a:off x="594360" y="4549552"/>
            <a:ext cx="5486400" cy="1645920"/>
          </a:xfrm>
        </p:spPr>
        <p:txBody>
          <a:bodyPr/>
          <a:lstStyle/>
          <a:p>
            <a:r>
              <a:rPr lang="en-US" dirty="0"/>
              <a:t>Richard D. Lamb, III</a:t>
            </a:r>
          </a:p>
          <a:p>
            <a:r>
              <a:rPr lang="en-US" dirty="0"/>
              <a:t>rlamb@wwmlaw.com</a:t>
            </a:r>
          </a:p>
          <a:p>
            <a:r>
              <a:rPr lang="en-US" dirty="0"/>
              <a:t>www.wwmlaw.com</a:t>
            </a:r>
          </a:p>
        </p:txBody>
      </p:sp>
    </p:spTree>
    <p:extLst>
      <p:ext uri="{BB962C8B-B14F-4D97-AF65-F5344CB8AC3E}">
        <p14:creationId xmlns:p14="http://schemas.microsoft.com/office/powerpoint/2010/main" val="4261132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0BF65-C84B-45C3-72CA-AFDA68851174}"/>
              </a:ext>
            </a:extLst>
          </p:cNvPr>
          <p:cNvSpPr>
            <a:spLocks noGrp="1"/>
          </p:cNvSpPr>
          <p:nvPr>
            <p:ph type="title"/>
          </p:nvPr>
        </p:nvSpPr>
        <p:spPr>
          <a:xfrm>
            <a:off x="594360" y="189572"/>
            <a:ext cx="6787747" cy="1593507"/>
          </a:xfrm>
        </p:spPr>
        <p:txBody>
          <a:bodyPr/>
          <a:lstStyle/>
          <a:p>
            <a:r>
              <a:rPr lang="en-US" dirty="0"/>
              <a:t>Agenda</a:t>
            </a:r>
          </a:p>
        </p:txBody>
      </p:sp>
      <p:sp>
        <p:nvSpPr>
          <p:cNvPr id="3" name="Text Placeholder 2">
            <a:extLst>
              <a:ext uri="{FF2B5EF4-FFF2-40B4-BE49-F238E27FC236}">
                <a16:creationId xmlns:a16="http://schemas.microsoft.com/office/drawing/2014/main" id="{3B8EBC2C-6DD7-5003-38EB-40753046FE8C}"/>
              </a:ext>
            </a:extLst>
          </p:cNvPr>
          <p:cNvSpPr>
            <a:spLocks noGrp="1"/>
          </p:cNvSpPr>
          <p:nvPr>
            <p:ph sz="quarter" idx="13"/>
          </p:nvPr>
        </p:nvSpPr>
        <p:spPr>
          <a:xfrm>
            <a:off x="593725" y="2281238"/>
            <a:ext cx="6788150" cy="3709987"/>
          </a:xfrm>
        </p:spPr>
        <p:txBody>
          <a:bodyPr tIns="457200"/>
          <a:lstStyle/>
          <a:p>
            <a:r>
              <a:rPr lang="en-US" dirty="0"/>
              <a:t>Introduction</a:t>
            </a:r>
          </a:p>
          <a:p>
            <a:r>
              <a:rPr lang="en-US" dirty="0"/>
              <a:t>Important Terms</a:t>
            </a:r>
          </a:p>
          <a:p>
            <a:r>
              <a:rPr lang="en-US" dirty="0"/>
              <a:t>Factors Leveling Commerce Playing Field Internationally</a:t>
            </a:r>
          </a:p>
          <a:p>
            <a:r>
              <a:rPr lang="en-US" dirty="0"/>
              <a:t>Advantages and Disadvantages of Globalization</a:t>
            </a:r>
          </a:p>
          <a:p>
            <a:r>
              <a:rPr lang="en-US" dirty="0"/>
              <a:t>Final Comments</a:t>
            </a:r>
          </a:p>
        </p:txBody>
      </p:sp>
    </p:spTree>
    <p:extLst>
      <p:ext uri="{BB962C8B-B14F-4D97-AF65-F5344CB8AC3E}">
        <p14:creationId xmlns:p14="http://schemas.microsoft.com/office/powerpoint/2010/main" val="3346685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45D3755-C3E2-975E-DE68-CDECC4B526EC}"/>
              </a:ext>
            </a:extLst>
          </p:cNvPr>
          <p:cNvSpPr>
            <a:spLocks noGrp="1"/>
          </p:cNvSpPr>
          <p:nvPr>
            <p:ph type="title"/>
          </p:nvPr>
        </p:nvSpPr>
        <p:spPr>
          <a:xfrm>
            <a:off x="594360" y="102875"/>
            <a:ext cx="10873740" cy="1680205"/>
          </a:xfrm>
        </p:spPr>
        <p:txBody>
          <a:bodyPr/>
          <a:lstStyle/>
          <a:p>
            <a:r>
              <a:rPr lang="en-US" dirty="0"/>
              <a:t>Introduction: Richard D. Lamb, III</a:t>
            </a:r>
          </a:p>
        </p:txBody>
      </p:sp>
      <p:sp>
        <p:nvSpPr>
          <p:cNvPr id="7" name="Text Placeholder 6">
            <a:extLst>
              <a:ext uri="{FF2B5EF4-FFF2-40B4-BE49-F238E27FC236}">
                <a16:creationId xmlns:a16="http://schemas.microsoft.com/office/drawing/2014/main" id="{F70BD87D-F7DA-961B-4024-A354DC87D168}"/>
              </a:ext>
            </a:extLst>
          </p:cNvPr>
          <p:cNvSpPr>
            <a:spLocks noGrp="1"/>
          </p:cNvSpPr>
          <p:nvPr>
            <p:ph sz="quarter" idx="13"/>
          </p:nvPr>
        </p:nvSpPr>
        <p:spPr>
          <a:xfrm>
            <a:off x="3657600" y="2281238"/>
            <a:ext cx="7810500" cy="3700462"/>
          </a:xfrm>
        </p:spPr>
        <p:txBody>
          <a:bodyPr>
            <a:normAutofit fontScale="85000" lnSpcReduction="10000"/>
          </a:bodyPr>
          <a:lstStyle/>
          <a:p>
            <a:r>
              <a:rPr lang="en-US" dirty="0"/>
              <a:t>Shareholder with Wiener, Weiss &amp; Madison in downtown Shreveport. I joined the firm in 2013 and advise businesses, families and individuals in the areas of taxation, corporate law, securities law, mergers &amp; acquisitions, real estate law, estate planning, successions/probate, title insurance and nonprofit law.</a:t>
            </a:r>
          </a:p>
          <a:p>
            <a:r>
              <a:rPr lang="en-US" dirty="0"/>
              <a:t>Licensed in Louisiana and Texas</a:t>
            </a:r>
          </a:p>
          <a:p>
            <a:r>
              <a:rPr lang="en-US" dirty="0"/>
              <a:t>Graduate of LSU-Baton Rouge, Loyola University New Orleans College of Law (J.D.), Georgetown University Law Center (LL.M. in Tax Law).</a:t>
            </a:r>
          </a:p>
          <a:p>
            <a:r>
              <a:rPr lang="en-US" dirty="0"/>
              <a:t>Candidate for Executive MBA at The Wharton School, University of Pennsylvania (Class of 2026)</a:t>
            </a:r>
          </a:p>
          <a:p>
            <a:r>
              <a:rPr lang="en-US" dirty="0"/>
              <a:t>Member of International Trade Council of World Trade Center of New Orleans</a:t>
            </a:r>
          </a:p>
          <a:p>
            <a:r>
              <a:rPr lang="en-US" dirty="0"/>
              <a:t>Husband of Ginny, and father of Virginia (6), Chip (5), and Nancy (2)</a:t>
            </a:r>
          </a:p>
          <a:p>
            <a:endParaRPr lang="en-US" dirty="0"/>
          </a:p>
          <a:p>
            <a:endParaRPr lang="en-US" dirty="0"/>
          </a:p>
        </p:txBody>
      </p:sp>
      <p:grpSp>
        <p:nvGrpSpPr>
          <p:cNvPr id="19" name="Group 18">
            <a:extLst>
              <a:ext uri="{FF2B5EF4-FFF2-40B4-BE49-F238E27FC236}">
                <a16:creationId xmlns:a16="http://schemas.microsoft.com/office/drawing/2014/main" id="{C78CEA4F-D72A-C069-6A51-328B103CA0CA}"/>
              </a:ext>
              <a:ext uri="{C183D7F6-B498-43B3-948B-1728B52AA6E4}">
                <adec:decorative xmlns:adec="http://schemas.microsoft.com/office/drawing/2017/decorative" val="1"/>
              </a:ext>
            </a:extLst>
          </p:cNvPr>
          <p:cNvGrpSpPr>
            <a:grpSpLocks/>
          </p:cNvGrpSpPr>
          <p:nvPr/>
        </p:nvGrpSpPr>
        <p:grpSpPr bwMode="auto">
          <a:xfrm rot="16200000" flipV="1">
            <a:off x="0" y="3900132"/>
            <a:ext cx="2959226" cy="2959226"/>
            <a:chOff x="0" y="12289"/>
            <a:chExt cx="3550" cy="3551"/>
          </a:xfrm>
        </p:grpSpPr>
        <p:sp>
          <p:nvSpPr>
            <p:cNvPr id="20" name="Freeform 19">
              <a:extLst>
                <a:ext uri="{FF2B5EF4-FFF2-40B4-BE49-F238E27FC236}">
                  <a16:creationId xmlns:a16="http://schemas.microsoft.com/office/drawing/2014/main" id="{7E473402-19FD-A5B0-5CB6-E5F3926D3828}"/>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1" name="Freeform 20">
              <a:extLst>
                <a:ext uri="{FF2B5EF4-FFF2-40B4-BE49-F238E27FC236}">
                  <a16:creationId xmlns:a16="http://schemas.microsoft.com/office/drawing/2014/main" id="{879D1CAD-2EA2-9376-7B64-0C3AC590F651}"/>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2" name="Freeform 21">
              <a:extLst>
                <a:ext uri="{FF2B5EF4-FFF2-40B4-BE49-F238E27FC236}">
                  <a16:creationId xmlns:a16="http://schemas.microsoft.com/office/drawing/2014/main" id="{B16F8906-918C-BE0B-A4AB-6A1D48150AC7}"/>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Tree>
    <p:extLst>
      <p:ext uri="{BB962C8B-B14F-4D97-AF65-F5344CB8AC3E}">
        <p14:creationId xmlns:p14="http://schemas.microsoft.com/office/powerpoint/2010/main" val="3200312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1633A5-8BE3-D44D-57F3-2EF161376844}"/>
            </a:ext>
          </a:extLst>
        </p:cNvPr>
        <p:cNvGrpSpPr/>
        <p:nvPr/>
      </p:nvGrpSpPr>
      <p:grpSpPr>
        <a:xfrm>
          <a:off x="0" y="0"/>
          <a:ext cx="0" cy="0"/>
          <a:chOff x="0" y="0"/>
          <a:chExt cx="0" cy="0"/>
        </a:xfrm>
      </p:grpSpPr>
      <p:sp>
        <p:nvSpPr>
          <p:cNvPr id="9" name="Title 8">
            <a:extLst>
              <a:ext uri="{FF2B5EF4-FFF2-40B4-BE49-F238E27FC236}">
                <a16:creationId xmlns:a16="http://schemas.microsoft.com/office/drawing/2014/main" id="{5AB6D40A-2A0A-AF3D-8CF7-3ECD37765637}"/>
              </a:ext>
            </a:extLst>
          </p:cNvPr>
          <p:cNvSpPr>
            <a:spLocks noGrp="1"/>
          </p:cNvSpPr>
          <p:nvPr>
            <p:ph type="ctrTitle"/>
          </p:nvPr>
        </p:nvSpPr>
        <p:spPr>
          <a:xfrm>
            <a:off x="6309904" y="411479"/>
            <a:ext cx="5486400" cy="3291840"/>
          </a:xfrm>
        </p:spPr>
        <p:txBody>
          <a:bodyPr/>
          <a:lstStyle/>
          <a:p>
            <a:r>
              <a:rPr lang="en-US" dirty="0"/>
              <a:t>Important Terms</a:t>
            </a:r>
          </a:p>
        </p:txBody>
      </p:sp>
    </p:spTree>
    <p:extLst>
      <p:ext uri="{BB962C8B-B14F-4D97-AF65-F5344CB8AC3E}">
        <p14:creationId xmlns:p14="http://schemas.microsoft.com/office/powerpoint/2010/main" val="20390597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346ED-721D-85EE-2F1B-A31D0912DE29}"/>
              </a:ext>
            </a:extLst>
          </p:cNvPr>
          <p:cNvSpPr>
            <a:spLocks noGrp="1"/>
          </p:cNvSpPr>
          <p:nvPr>
            <p:ph type="title"/>
          </p:nvPr>
        </p:nvSpPr>
        <p:spPr>
          <a:xfrm>
            <a:off x="594360" y="278129"/>
            <a:ext cx="9778365" cy="1494596"/>
          </a:xfrm>
        </p:spPr>
        <p:txBody>
          <a:bodyPr/>
          <a:lstStyle/>
          <a:p>
            <a:r>
              <a:rPr lang="en-US" dirty="0"/>
              <a:t>Important Terms</a:t>
            </a:r>
          </a:p>
        </p:txBody>
      </p:sp>
      <p:sp>
        <p:nvSpPr>
          <p:cNvPr id="3" name="Content Placeholder 2">
            <a:extLst>
              <a:ext uri="{FF2B5EF4-FFF2-40B4-BE49-F238E27FC236}">
                <a16:creationId xmlns:a16="http://schemas.microsoft.com/office/drawing/2014/main" id="{DB097449-5B72-ADA0-3B2D-1CBC160D6B90}"/>
              </a:ext>
            </a:extLst>
          </p:cNvPr>
          <p:cNvSpPr>
            <a:spLocks noGrp="1"/>
          </p:cNvSpPr>
          <p:nvPr>
            <p:ph sz="quarter" idx="15"/>
          </p:nvPr>
        </p:nvSpPr>
        <p:spPr>
          <a:xfrm>
            <a:off x="594360" y="2361537"/>
            <a:ext cx="4490827" cy="4218334"/>
          </a:xfrm>
        </p:spPr>
        <p:txBody>
          <a:bodyPr>
            <a:noAutofit/>
          </a:bodyPr>
          <a:lstStyle/>
          <a:p>
            <a:pPr algn="just">
              <a:lnSpc>
                <a:spcPct val="100000"/>
              </a:lnSpc>
              <a:spcBef>
                <a:spcPts val="0"/>
              </a:spcBef>
            </a:pPr>
            <a:r>
              <a:rPr lang="en-US" sz="1050" b="1" dirty="0"/>
              <a:t>International Trade: </a:t>
            </a:r>
            <a:r>
              <a:rPr lang="en-US" sz="1050" dirty="0"/>
              <a:t>International trade is the purchase and sale of goods and services by companies in different countries. Consumer goods, raw materials, food, and machinery all are bought and sold in the international marketplace. International trade allows countries to expand their markets and access goods and services that otherwise may not have been available domestically. As a result of international trade, the market is more competitive. This can ultimately result in more competitive pricing and cheaper products. Some countries engage in national treatment of imported goods, treating them as equivalent to those same products produced domestically. </a:t>
            </a:r>
            <a:r>
              <a:rPr lang="en-US" sz="1050" dirty="0">
                <a:solidFill>
                  <a:schemeClr val="bg1">
                    <a:lumMod val="95000"/>
                    <a:lumOff val="5000"/>
                  </a:schemeClr>
                </a:solidFill>
              </a:rPr>
              <a:t>Source: Investopedia</a:t>
            </a:r>
          </a:p>
          <a:p>
            <a:pPr algn="just">
              <a:lnSpc>
                <a:spcPct val="100000"/>
              </a:lnSpc>
              <a:spcBef>
                <a:spcPts val="0"/>
              </a:spcBef>
            </a:pPr>
            <a:endParaRPr lang="en-US" sz="1050" dirty="0"/>
          </a:p>
          <a:p>
            <a:pPr algn="just">
              <a:lnSpc>
                <a:spcPct val="100000"/>
              </a:lnSpc>
              <a:spcBef>
                <a:spcPts val="0"/>
              </a:spcBef>
            </a:pPr>
            <a:r>
              <a:rPr lang="en-US" sz="1050" b="1" dirty="0"/>
              <a:t>Globalization: </a:t>
            </a:r>
            <a:r>
              <a:rPr lang="en-US" sz="1050" dirty="0"/>
              <a:t>Globalization refers to the growing interconnection of nations' economies. It represents the flow of financial products, goods, technology, information, and jobs across national borders and cultures. In economic terms, it describes an interdependence of countries around the globe fostered through free trade. </a:t>
            </a:r>
            <a:r>
              <a:rPr lang="en-US" sz="1050" dirty="0">
                <a:solidFill>
                  <a:schemeClr val="bg1">
                    <a:lumMod val="95000"/>
                    <a:lumOff val="5000"/>
                  </a:schemeClr>
                </a:solidFill>
              </a:rPr>
              <a:t>Source: Investopedia</a:t>
            </a:r>
          </a:p>
          <a:p>
            <a:pPr algn="just">
              <a:lnSpc>
                <a:spcPct val="100000"/>
              </a:lnSpc>
              <a:spcBef>
                <a:spcPts val="0"/>
              </a:spcBef>
            </a:pPr>
            <a:endParaRPr lang="en-US" sz="1050" dirty="0">
              <a:solidFill>
                <a:schemeClr val="bg1">
                  <a:lumMod val="95000"/>
                  <a:lumOff val="5000"/>
                </a:schemeClr>
              </a:solidFill>
            </a:endParaRPr>
          </a:p>
          <a:p>
            <a:pPr algn="just">
              <a:lnSpc>
                <a:spcPct val="100000"/>
              </a:lnSpc>
              <a:spcBef>
                <a:spcPts val="0"/>
              </a:spcBef>
            </a:pPr>
            <a:r>
              <a:rPr lang="en-US" sz="1050" b="1" dirty="0"/>
              <a:t>Direct Foreign Investment: </a:t>
            </a:r>
            <a:r>
              <a:rPr lang="en-US" sz="1050" dirty="0"/>
              <a:t>The term foreign direct investment (FDI) refers to an ownership stake in a foreign company or project made by an investor, company, or government from another country. FDI is generally used to describe a business decision to acquire a substantial stake in a foreign business or to buy it outright to expand operations to a new region. The term is usually not used to describe a stock investment in a foreign company alone. FDI is a key element in international economic integration because it creates stable and long-lasting links between economies. </a:t>
            </a:r>
            <a:r>
              <a:rPr lang="en-US" sz="1050" dirty="0">
                <a:solidFill>
                  <a:schemeClr val="bg1">
                    <a:lumMod val="95000"/>
                    <a:lumOff val="5000"/>
                  </a:schemeClr>
                </a:solidFill>
              </a:rPr>
              <a:t>Source: Investopedia</a:t>
            </a:r>
          </a:p>
          <a:p>
            <a:endParaRPr lang="en-US" sz="1100" dirty="0">
              <a:solidFill>
                <a:schemeClr val="bg1">
                  <a:lumMod val="95000"/>
                  <a:lumOff val="5000"/>
                </a:schemeClr>
              </a:solidFill>
            </a:endParaRPr>
          </a:p>
          <a:p>
            <a:endParaRPr lang="en-US" sz="1200" dirty="0"/>
          </a:p>
        </p:txBody>
      </p:sp>
      <p:sp>
        <p:nvSpPr>
          <p:cNvPr id="4" name="Content Placeholder 3">
            <a:extLst>
              <a:ext uri="{FF2B5EF4-FFF2-40B4-BE49-F238E27FC236}">
                <a16:creationId xmlns:a16="http://schemas.microsoft.com/office/drawing/2014/main" id="{41FC7B50-71A6-D8BE-C032-5EB4CF5706D5}"/>
              </a:ext>
            </a:extLst>
          </p:cNvPr>
          <p:cNvSpPr>
            <a:spLocks noGrp="1"/>
          </p:cNvSpPr>
          <p:nvPr>
            <p:ph sz="quarter" idx="16"/>
          </p:nvPr>
        </p:nvSpPr>
        <p:spPr>
          <a:xfrm>
            <a:off x="5881898" y="2417197"/>
            <a:ext cx="4490827" cy="3856798"/>
          </a:xfrm>
        </p:spPr>
        <p:txBody>
          <a:bodyPr>
            <a:noAutofit/>
          </a:bodyPr>
          <a:lstStyle/>
          <a:p>
            <a:pPr algn="just">
              <a:lnSpc>
                <a:spcPct val="100000"/>
              </a:lnSpc>
              <a:spcBef>
                <a:spcPts val="0"/>
              </a:spcBef>
            </a:pPr>
            <a:r>
              <a:rPr lang="en-US" sz="1050" b="1" dirty="0">
                <a:solidFill>
                  <a:schemeClr val="bg1">
                    <a:lumMod val="95000"/>
                    <a:lumOff val="5000"/>
                  </a:schemeClr>
                </a:solidFill>
              </a:rPr>
              <a:t>Offshoring: </a:t>
            </a:r>
            <a:r>
              <a:rPr lang="en-US" sz="1050" dirty="0">
                <a:solidFill>
                  <a:schemeClr val="bg1">
                    <a:lumMod val="95000"/>
                    <a:lumOff val="5000"/>
                  </a:schemeClr>
                </a:solidFill>
              </a:rPr>
              <a:t>Offshoring refers to relocating business operations, processes, or functions from one country to another, typically to a lower-cost location. The primary driving force behind offshoring is the pursuit of cost savings and enhanced efficiency. Businesses strategically choose to move certain operations to other countries with lower labor costs, allowing the businesses to optimize their resources and remain competitive in a demanding marketplace. Source: Corporate Finance Institute</a:t>
            </a:r>
          </a:p>
          <a:p>
            <a:pPr algn="just">
              <a:lnSpc>
                <a:spcPct val="100000"/>
              </a:lnSpc>
              <a:spcBef>
                <a:spcPts val="0"/>
              </a:spcBef>
            </a:pPr>
            <a:endParaRPr lang="en-US" sz="1050" b="1" dirty="0">
              <a:solidFill>
                <a:schemeClr val="bg1">
                  <a:lumMod val="95000"/>
                  <a:lumOff val="5000"/>
                </a:schemeClr>
              </a:solidFill>
            </a:endParaRPr>
          </a:p>
          <a:p>
            <a:pPr algn="just">
              <a:lnSpc>
                <a:spcPct val="100000"/>
              </a:lnSpc>
              <a:spcBef>
                <a:spcPts val="0"/>
              </a:spcBef>
            </a:pPr>
            <a:r>
              <a:rPr lang="en-US" sz="1050" b="1" dirty="0" err="1">
                <a:solidFill>
                  <a:schemeClr val="bg1">
                    <a:lumMod val="95000"/>
                    <a:lumOff val="5000"/>
                  </a:schemeClr>
                </a:solidFill>
              </a:rPr>
              <a:t>Backshoring</a:t>
            </a:r>
            <a:r>
              <a:rPr lang="en-US" sz="1050" b="1" dirty="0">
                <a:solidFill>
                  <a:schemeClr val="bg1">
                    <a:lumMod val="95000"/>
                    <a:lumOff val="5000"/>
                  </a:schemeClr>
                </a:solidFill>
              </a:rPr>
              <a:t>/Nearshoring: </a:t>
            </a:r>
            <a:r>
              <a:rPr lang="en-US" sz="1050" b="0" i="0" dirty="0">
                <a:solidFill>
                  <a:schemeClr val="bg1">
                    <a:lumMod val="95000"/>
                    <a:lumOff val="5000"/>
                  </a:schemeClr>
                </a:solidFill>
                <a:effectLst/>
                <a:highlight>
                  <a:srgbClr val="FFFFFF"/>
                </a:highlight>
                <a:latin typeface="SourceSansPro"/>
              </a:rPr>
              <a:t>Reshoring is the process of returning the production and manufacturing of goods back to the company's original country. Reshoring is also known as onshoring, </a:t>
            </a:r>
            <a:r>
              <a:rPr lang="en-US" sz="1050" b="0" i="0" dirty="0" err="1">
                <a:solidFill>
                  <a:schemeClr val="bg1">
                    <a:lumMod val="95000"/>
                    <a:lumOff val="5000"/>
                  </a:schemeClr>
                </a:solidFill>
                <a:effectLst/>
                <a:highlight>
                  <a:srgbClr val="FFFFFF"/>
                </a:highlight>
                <a:latin typeface="SourceSansPro"/>
              </a:rPr>
              <a:t>inshoring</a:t>
            </a:r>
            <a:r>
              <a:rPr lang="en-US" sz="1050" b="0" i="0" dirty="0">
                <a:solidFill>
                  <a:schemeClr val="bg1">
                    <a:lumMod val="95000"/>
                    <a:lumOff val="5000"/>
                  </a:schemeClr>
                </a:solidFill>
                <a:effectLst/>
                <a:highlight>
                  <a:srgbClr val="FFFFFF"/>
                </a:highlight>
                <a:latin typeface="SourceSansPro"/>
              </a:rPr>
              <a:t>, or </a:t>
            </a:r>
            <a:r>
              <a:rPr lang="en-US" sz="1050" b="0" i="0" dirty="0" err="1">
                <a:solidFill>
                  <a:schemeClr val="bg1">
                    <a:lumMod val="95000"/>
                    <a:lumOff val="5000"/>
                  </a:schemeClr>
                </a:solidFill>
                <a:effectLst/>
                <a:highlight>
                  <a:srgbClr val="FFFFFF"/>
                </a:highlight>
                <a:latin typeface="SourceSansPro"/>
              </a:rPr>
              <a:t>backshoring</a:t>
            </a:r>
            <a:r>
              <a:rPr lang="en-US" sz="1050" b="0" i="0" dirty="0">
                <a:solidFill>
                  <a:schemeClr val="bg1">
                    <a:lumMod val="95000"/>
                    <a:lumOff val="5000"/>
                  </a:schemeClr>
                </a:solidFill>
                <a:effectLst/>
                <a:highlight>
                  <a:srgbClr val="FFFFFF"/>
                </a:highlight>
                <a:latin typeface="SourceSansPro"/>
              </a:rPr>
              <a:t>. It is the opposite of </a:t>
            </a:r>
            <a:r>
              <a:rPr lang="en-US" sz="1050" b="0" i="0" dirty="0">
                <a:solidFill>
                  <a:schemeClr val="bg1">
                    <a:lumMod val="95000"/>
                    <a:lumOff val="5000"/>
                  </a:schemeClr>
                </a:solidFill>
                <a:effectLst/>
                <a:highlight>
                  <a:srgbClr val="FFFFFF"/>
                </a:highlight>
                <a:latin typeface="SourceSansPro"/>
                <a:hlinkClick r:id="rId3">
                  <a:extLst>
                    <a:ext uri="{A12FA001-AC4F-418D-AE19-62706E023703}">
                      <ahyp:hlinkClr xmlns:ahyp="http://schemas.microsoft.com/office/drawing/2018/hyperlinkcolor" val="tx"/>
                    </a:ext>
                  </a:extLst>
                </a:hlinkClick>
              </a:rPr>
              <a:t>offshoring</a:t>
            </a:r>
            <a:r>
              <a:rPr lang="en-US" sz="1050" b="0" i="0" dirty="0">
                <a:solidFill>
                  <a:schemeClr val="bg1">
                    <a:lumMod val="95000"/>
                    <a:lumOff val="5000"/>
                  </a:schemeClr>
                </a:solidFill>
                <a:effectLst/>
                <a:highlight>
                  <a:srgbClr val="FFFFFF"/>
                </a:highlight>
                <a:latin typeface="SourceSansPro"/>
              </a:rPr>
              <a:t>, which is the process of manufacturing goods overseas to try to reduce the cost of labor and manufacturing. </a:t>
            </a:r>
            <a:r>
              <a:rPr lang="en-US" sz="1050" dirty="0">
                <a:solidFill>
                  <a:schemeClr val="bg1">
                    <a:lumMod val="95000"/>
                    <a:lumOff val="5000"/>
                  </a:schemeClr>
                </a:solidFill>
              </a:rPr>
              <a:t>Source: Investopedia</a:t>
            </a:r>
          </a:p>
          <a:p>
            <a:pPr algn="just">
              <a:lnSpc>
                <a:spcPct val="100000"/>
              </a:lnSpc>
              <a:spcBef>
                <a:spcPts val="0"/>
              </a:spcBef>
            </a:pPr>
            <a:endParaRPr lang="en-US" sz="1050" dirty="0">
              <a:solidFill>
                <a:schemeClr val="bg1">
                  <a:lumMod val="95000"/>
                  <a:lumOff val="5000"/>
                </a:schemeClr>
              </a:solidFill>
            </a:endParaRPr>
          </a:p>
          <a:p>
            <a:pPr algn="just">
              <a:lnSpc>
                <a:spcPct val="100000"/>
              </a:lnSpc>
              <a:spcBef>
                <a:spcPts val="0"/>
              </a:spcBef>
            </a:pPr>
            <a:r>
              <a:rPr lang="en-US" sz="1050" b="1" dirty="0">
                <a:solidFill>
                  <a:schemeClr val="bg1">
                    <a:lumMod val="95000"/>
                    <a:lumOff val="5000"/>
                  </a:schemeClr>
                </a:solidFill>
              </a:rPr>
              <a:t>Business Clusters: </a:t>
            </a:r>
            <a:r>
              <a:rPr lang="en-US" sz="1050" dirty="0">
                <a:solidFill>
                  <a:schemeClr val="bg1">
                    <a:lumMod val="95000"/>
                    <a:lumOff val="5000"/>
                  </a:schemeClr>
                </a:solidFill>
              </a:rPr>
              <a:t>Today’s economic map of the world is characterized by “clusters.” A cluster is a geographic concentration of related companies, organizations, and institutions in a particular field that can be present in a region, state, or nation. Clusters arise because they raise a company's productivity, which is influenced by local assets and the presence of like firms, institutions, and infrastructure that surround it. Source: Harvard Business School Institute for Strategy and Competitiveness</a:t>
            </a:r>
          </a:p>
          <a:p>
            <a:pPr algn="just">
              <a:lnSpc>
                <a:spcPct val="100000"/>
              </a:lnSpc>
              <a:spcBef>
                <a:spcPts val="0"/>
              </a:spcBef>
            </a:pPr>
            <a:endParaRPr lang="en-US" sz="1050" dirty="0">
              <a:solidFill>
                <a:schemeClr val="bg1">
                  <a:lumMod val="95000"/>
                  <a:lumOff val="5000"/>
                </a:schemeClr>
              </a:solidFill>
            </a:endParaRPr>
          </a:p>
        </p:txBody>
      </p:sp>
    </p:spTree>
    <p:extLst>
      <p:ext uri="{BB962C8B-B14F-4D97-AF65-F5344CB8AC3E}">
        <p14:creationId xmlns:p14="http://schemas.microsoft.com/office/powerpoint/2010/main" val="888484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346ED-721D-85EE-2F1B-A31D0912DE29}"/>
              </a:ext>
            </a:extLst>
          </p:cNvPr>
          <p:cNvSpPr>
            <a:spLocks noGrp="1"/>
          </p:cNvSpPr>
          <p:nvPr>
            <p:ph type="title"/>
          </p:nvPr>
        </p:nvSpPr>
        <p:spPr>
          <a:xfrm>
            <a:off x="594360" y="278129"/>
            <a:ext cx="9778365" cy="1494596"/>
          </a:xfrm>
        </p:spPr>
        <p:txBody>
          <a:bodyPr/>
          <a:lstStyle/>
          <a:p>
            <a:r>
              <a:rPr lang="en-US" dirty="0"/>
              <a:t>Important Terms</a:t>
            </a:r>
          </a:p>
        </p:txBody>
      </p:sp>
      <p:sp>
        <p:nvSpPr>
          <p:cNvPr id="3" name="Content Placeholder 2">
            <a:extLst>
              <a:ext uri="{FF2B5EF4-FFF2-40B4-BE49-F238E27FC236}">
                <a16:creationId xmlns:a16="http://schemas.microsoft.com/office/drawing/2014/main" id="{DB097449-5B72-ADA0-3B2D-1CBC160D6B90}"/>
              </a:ext>
            </a:extLst>
          </p:cNvPr>
          <p:cNvSpPr>
            <a:spLocks noGrp="1"/>
          </p:cNvSpPr>
          <p:nvPr>
            <p:ph sz="quarter" idx="15"/>
          </p:nvPr>
        </p:nvSpPr>
        <p:spPr>
          <a:xfrm>
            <a:off x="594360" y="2361537"/>
            <a:ext cx="4490827" cy="4218334"/>
          </a:xfrm>
        </p:spPr>
        <p:txBody>
          <a:bodyPr>
            <a:noAutofit/>
          </a:bodyPr>
          <a:lstStyle/>
          <a:p>
            <a:pPr algn="just">
              <a:lnSpc>
                <a:spcPct val="100000"/>
              </a:lnSpc>
              <a:spcBef>
                <a:spcPts val="0"/>
              </a:spcBef>
            </a:pPr>
            <a:r>
              <a:rPr lang="en-US" sz="1050" b="1" dirty="0">
                <a:solidFill>
                  <a:schemeClr val="bg1">
                    <a:lumMod val="95000"/>
                    <a:lumOff val="5000"/>
                  </a:schemeClr>
                </a:solidFill>
              </a:rPr>
              <a:t>Economic Regionalism: </a:t>
            </a:r>
            <a:r>
              <a:rPr lang="en-US" sz="1050" dirty="0">
                <a:solidFill>
                  <a:schemeClr val="bg1">
                    <a:lumMod val="95000"/>
                    <a:lumOff val="5000"/>
                  </a:schemeClr>
                </a:solidFill>
              </a:rPr>
              <a:t>Economic regionalism, institutional arrangements designed to facilitate the free flow of goods and services and to coordinate foreign economic policies between countries in the same geographic region. Economic regionalism can be viewed as a conscious attempt to manage the opportunities and constraints created by the dramatic increase in international economic ties since the end of World War II. Examples of economic regionalism include free-trade areas, customs unions, common markets, and economic unions. Source: Britannica</a:t>
            </a:r>
          </a:p>
          <a:p>
            <a:pPr algn="just">
              <a:lnSpc>
                <a:spcPct val="100000"/>
              </a:lnSpc>
              <a:spcBef>
                <a:spcPts val="0"/>
              </a:spcBef>
            </a:pPr>
            <a:endParaRPr lang="en-US" sz="1050" dirty="0">
              <a:solidFill>
                <a:schemeClr val="bg1">
                  <a:lumMod val="95000"/>
                  <a:lumOff val="5000"/>
                </a:schemeClr>
              </a:solidFill>
            </a:endParaRPr>
          </a:p>
          <a:p>
            <a:pPr algn="just">
              <a:lnSpc>
                <a:spcPct val="100000"/>
              </a:lnSpc>
              <a:spcBef>
                <a:spcPts val="0"/>
              </a:spcBef>
            </a:pPr>
            <a:r>
              <a:rPr lang="en-US" sz="1050" b="1" dirty="0">
                <a:solidFill>
                  <a:schemeClr val="bg1">
                    <a:lumMod val="95000"/>
                    <a:lumOff val="5000"/>
                  </a:schemeClr>
                </a:solidFill>
              </a:rPr>
              <a:t>Public/Private Partnerships: </a:t>
            </a:r>
            <a:r>
              <a:rPr lang="en-US" sz="1050" dirty="0">
                <a:solidFill>
                  <a:schemeClr val="bg1">
                    <a:lumMod val="95000"/>
                    <a:lumOff val="5000"/>
                  </a:schemeClr>
                </a:solidFill>
                <a:effectLst/>
              </a:rPr>
              <a:t>Public-private partnerships involve collaboration between a government agency and a private-sector company that can be used to finance, build, and operate projects, such as public transportation networks, parks, and convention centers. Financing a project through a public-private partnership can allow a project to be completed sooner or make it a possibility in the first place. </a:t>
            </a:r>
            <a:r>
              <a:rPr lang="en-US" sz="1050" dirty="0">
                <a:solidFill>
                  <a:schemeClr val="bg1">
                    <a:lumMod val="95000"/>
                    <a:lumOff val="5000"/>
                  </a:schemeClr>
                </a:solidFill>
                <a:highlight>
                  <a:srgbClr val="FFFFFF"/>
                </a:highlight>
                <a:latin typeface="SourceSansPro"/>
              </a:rPr>
              <a:t>Public-private partnerships </a:t>
            </a:r>
            <a:r>
              <a:rPr lang="en-US" sz="1050" b="0" i="0" dirty="0">
                <a:solidFill>
                  <a:schemeClr val="bg1">
                    <a:lumMod val="95000"/>
                    <a:lumOff val="5000"/>
                  </a:schemeClr>
                </a:solidFill>
                <a:effectLst/>
                <a:highlight>
                  <a:srgbClr val="FFFFFF"/>
                </a:highlight>
                <a:latin typeface="SourceSansPro"/>
              </a:rPr>
              <a:t>often involve concessions of tax or other operating revenue, protection from liability, or partial ownership rights over nominally public services and property to private sector, for-profit entities. Source: Investopedia </a:t>
            </a:r>
          </a:p>
          <a:p>
            <a:pPr algn="just">
              <a:lnSpc>
                <a:spcPct val="100000"/>
              </a:lnSpc>
              <a:spcBef>
                <a:spcPts val="0"/>
              </a:spcBef>
            </a:pPr>
            <a:endParaRPr lang="en-US" sz="1050" b="0" i="0" dirty="0">
              <a:solidFill>
                <a:schemeClr val="bg1">
                  <a:lumMod val="95000"/>
                  <a:lumOff val="5000"/>
                </a:schemeClr>
              </a:solidFill>
              <a:effectLst/>
              <a:highlight>
                <a:srgbClr val="FFFFFF"/>
              </a:highlight>
              <a:latin typeface="SourceSansPro"/>
            </a:endParaRPr>
          </a:p>
          <a:p>
            <a:pPr algn="just">
              <a:lnSpc>
                <a:spcPct val="100000"/>
              </a:lnSpc>
              <a:spcBef>
                <a:spcPts val="0"/>
              </a:spcBef>
            </a:pPr>
            <a:br>
              <a:rPr lang="en-US" sz="1050" b="0" i="0" u="none" strike="noStrike" dirty="0">
                <a:solidFill>
                  <a:srgbClr val="0000EE"/>
                </a:solidFill>
                <a:effectLst/>
                <a:highlight>
                  <a:srgbClr val="FFFFFF"/>
                </a:highlight>
                <a:latin typeface="SourceSansPro"/>
              </a:rPr>
            </a:br>
            <a:endParaRPr lang="en-US" sz="1050" dirty="0"/>
          </a:p>
          <a:p>
            <a:endParaRPr lang="en-US" sz="1100" dirty="0">
              <a:solidFill>
                <a:schemeClr val="bg1">
                  <a:lumMod val="95000"/>
                  <a:lumOff val="5000"/>
                </a:schemeClr>
              </a:solidFill>
            </a:endParaRPr>
          </a:p>
          <a:p>
            <a:endParaRPr lang="en-US" sz="1200" dirty="0"/>
          </a:p>
        </p:txBody>
      </p:sp>
    </p:spTree>
    <p:extLst>
      <p:ext uri="{BB962C8B-B14F-4D97-AF65-F5344CB8AC3E}">
        <p14:creationId xmlns:p14="http://schemas.microsoft.com/office/powerpoint/2010/main" val="1659133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1633A5-8BE3-D44D-57F3-2EF161376844}"/>
            </a:ext>
          </a:extLst>
        </p:cNvPr>
        <p:cNvGrpSpPr/>
        <p:nvPr/>
      </p:nvGrpSpPr>
      <p:grpSpPr>
        <a:xfrm>
          <a:off x="0" y="0"/>
          <a:ext cx="0" cy="0"/>
          <a:chOff x="0" y="0"/>
          <a:chExt cx="0" cy="0"/>
        </a:xfrm>
      </p:grpSpPr>
      <p:sp>
        <p:nvSpPr>
          <p:cNvPr id="9" name="Title 8">
            <a:extLst>
              <a:ext uri="{FF2B5EF4-FFF2-40B4-BE49-F238E27FC236}">
                <a16:creationId xmlns:a16="http://schemas.microsoft.com/office/drawing/2014/main" id="{5AB6D40A-2A0A-AF3D-8CF7-3ECD37765637}"/>
              </a:ext>
            </a:extLst>
          </p:cNvPr>
          <p:cNvSpPr>
            <a:spLocks noGrp="1"/>
          </p:cNvSpPr>
          <p:nvPr>
            <p:ph type="ctrTitle"/>
          </p:nvPr>
        </p:nvSpPr>
        <p:spPr>
          <a:xfrm>
            <a:off x="6309904" y="572493"/>
            <a:ext cx="5486400" cy="3307744"/>
          </a:xfrm>
        </p:spPr>
        <p:txBody>
          <a:bodyPr/>
          <a:lstStyle/>
          <a:p>
            <a:br>
              <a:rPr lang="en-US" dirty="0"/>
            </a:br>
            <a:br>
              <a:rPr lang="en-US" dirty="0"/>
            </a:br>
            <a:br>
              <a:rPr lang="en-US" dirty="0"/>
            </a:br>
            <a:r>
              <a:rPr lang="en-US" dirty="0"/>
              <a:t>Factors Leveling Commerce Playing Field Internationally</a:t>
            </a:r>
          </a:p>
        </p:txBody>
      </p:sp>
    </p:spTree>
    <p:extLst>
      <p:ext uri="{BB962C8B-B14F-4D97-AF65-F5344CB8AC3E}">
        <p14:creationId xmlns:p14="http://schemas.microsoft.com/office/powerpoint/2010/main" val="4072999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346ED-721D-85EE-2F1B-A31D0912DE29}"/>
              </a:ext>
            </a:extLst>
          </p:cNvPr>
          <p:cNvSpPr>
            <a:spLocks noGrp="1"/>
          </p:cNvSpPr>
          <p:nvPr>
            <p:ph type="title"/>
          </p:nvPr>
        </p:nvSpPr>
        <p:spPr>
          <a:xfrm>
            <a:off x="594360" y="278129"/>
            <a:ext cx="9778365" cy="1494596"/>
          </a:xfrm>
        </p:spPr>
        <p:txBody>
          <a:bodyPr/>
          <a:lstStyle/>
          <a:p>
            <a:r>
              <a:rPr lang="en-US" dirty="0"/>
              <a:t>Factors Leveling Commerce Playing Field Internationally</a:t>
            </a:r>
          </a:p>
        </p:txBody>
      </p:sp>
      <p:sp>
        <p:nvSpPr>
          <p:cNvPr id="3" name="Content Placeholder 2">
            <a:extLst>
              <a:ext uri="{FF2B5EF4-FFF2-40B4-BE49-F238E27FC236}">
                <a16:creationId xmlns:a16="http://schemas.microsoft.com/office/drawing/2014/main" id="{DB097449-5B72-ADA0-3B2D-1CBC160D6B90}"/>
              </a:ext>
            </a:extLst>
          </p:cNvPr>
          <p:cNvSpPr>
            <a:spLocks noGrp="1"/>
          </p:cNvSpPr>
          <p:nvPr>
            <p:ph sz="quarter" idx="15"/>
          </p:nvPr>
        </p:nvSpPr>
        <p:spPr>
          <a:xfrm>
            <a:off x="594360" y="2361537"/>
            <a:ext cx="4490827" cy="4218334"/>
          </a:xfrm>
        </p:spPr>
        <p:txBody>
          <a:bodyPr>
            <a:noAutofit/>
          </a:bodyPr>
          <a:lstStyle/>
          <a:p>
            <a:pPr algn="just">
              <a:lnSpc>
                <a:spcPct val="100000"/>
              </a:lnSpc>
              <a:spcBef>
                <a:spcPts val="0"/>
              </a:spcBef>
            </a:pPr>
            <a:r>
              <a:rPr lang="en-US" sz="1050" b="1" dirty="0"/>
              <a:t>Government Action: </a:t>
            </a:r>
            <a:r>
              <a:rPr lang="en-US" sz="1050" dirty="0"/>
              <a:t>International trade is the purchase and sale of goods and services by companies in different countries. Consumer goods, raw materials, food, and machinery all are bought and sold in the international marketplace. International trade allows countries to expand their markets and access goods and services that otherwise may not have been available domestically. As a result of international trade, the market is more competitive. This can ultimately result in more competitive pricing and cheaper products. Some countries engage in national treatment of imported goods, treating them as equivalent to those same products produced domestically. </a:t>
            </a:r>
            <a:r>
              <a:rPr lang="en-US" sz="1050" dirty="0">
                <a:solidFill>
                  <a:schemeClr val="bg1">
                    <a:lumMod val="95000"/>
                    <a:lumOff val="5000"/>
                  </a:schemeClr>
                </a:solidFill>
              </a:rPr>
              <a:t>Source: Investopedia</a:t>
            </a:r>
          </a:p>
          <a:p>
            <a:pPr algn="just">
              <a:lnSpc>
                <a:spcPct val="100000"/>
              </a:lnSpc>
              <a:spcBef>
                <a:spcPts val="0"/>
              </a:spcBef>
            </a:pPr>
            <a:endParaRPr lang="en-US" sz="1050" dirty="0"/>
          </a:p>
          <a:p>
            <a:pPr algn="just">
              <a:lnSpc>
                <a:spcPct val="100000"/>
              </a:lnSpc>
              <a:spcBef>
                <a:spcPts val="0"/>
              </a:spcBef>
            </a:pPr>
            <a:r>
              <a:rPr lang="en-US" sz="1050" b="1" dirty="0"/>
              <a:t>Democratization of Technology and Information: </a:t>
            </a:r>
            <a:r>
              <a:rPr lang="en-US" sz="1050" dirty="0"/>
              <a:t>Globalization refers to the growing interconnection of nations' economies. It represents the flow of financial products, goods, technology, information, and jobs across national borders and cultures. In economic terms, it describes an interdependence of countries around the globe fostered through free trade. </a:t>
            </a:r>
            <a:r>
              <a:rPr lang="en-US" sz="1050" dirty="0">
                <a:solidFill>
                  <a:schemeClr val="bg1">
                    <a:lumMod val="95000"/>
                    <a:lumOff val="5000"/>
                  </a:schemeClr>
                </a:solidFill>
              </a:rPr>
              <a:t>Source: Investopedia</a:t>
            </a:r>
          </a:p>
          <a:p>
            <a:pPr algn="just">
              <a:lnSpc>
                <a:spcPct val="100000"/>
              </a:lnSpc>
              <a:spcBef>
                <a:spcPts val="0"/>
              </a:spcBef>
            </a:pPr>
            <a:endParaRPr lang="en-US" sz="1050" dirty="0">
              <a:solidFill>
                <a:schemeClr val="bg1">
                  <a:lumMod val="95000"/>
                  <a:lumOff val="5000"/>
                </a:schemeClr>
              </a:solidFill>
            </a:endParaRPr>
          </a:p>
          <a:p>
            <a:pPr algn="just">
              <a:lnSpc>
                <a:spcPct val="100000"/>
              </a:lnSpc>
              <a:spcBef>
                <a:spcPts val="0"/>
              </a:spcBef>
            </a:pPr>
            <a:r>
              <a:rPr lang="en-US" sz="1050" b="1" dirty="0"/>
              <a:t>Direct Foreign Investment: </a:t>
            </a:r>
            <a:r>
              <a:rPr lang="en-US" sz="1050" dirty="0"/>
              <a:t>The term foreign direct investment (FDI) refers to an ownership stake in a foreign company or project made by an investor, company, or government from another country. FDI is generally used to describe a business decision to acquire a substantial stake in a foreign business or to buy it outright to expand operations to a new region. The term is usually not used to describe a stock investment in a foreign company alone. FDI is a key element in international economic integration because it creates stable and long-lasting links between economies. </a:t>
            </a:r>
            <a:r>
              <a:rPr lang="en-US" sz="1050" dirty="0">
                <a:solidFill>
                  <a:schemeClr val="bg1">
                    <a:lumMod val="95000"/>
                    <a:lumOff val="5000"/>
                  </a:schemeClr>
                </a:solidFill>
              </a:rPr>
              <a:t>Source: Investopedia</a:t>
            </a:r>
          </a:p>
          <a:p>
            <a:endParaRPr lang="en-US" sz="1100" dirty="0">
              <a:solidFill>
                <a:schemeClr val="bg1">
                  <a:lumMod val="95000"/>
                  <a:lumOff val="5000"/>
                </a:schemeClr>
              </a:solidFill>
            </a:endParaRPr>
          </a:p>
          <a:p>
            <a:endParaRPr lang="en-US" sz="1200" dirty="0"/>
          </a:p>
        </p:txBody>
      </p:sp>
      <p:sp>
        <p:nvSpPr>
          <p:cNvPr id="4" name="Content Placeholder 3">
            <a:extLst>
              <a:ext uri="{FF2B5EF4-FFF2-40B4-BE49-F238E27FC236}">
                <a16:creationId xmlns:a16="http://schemas.microsoft.com/office/drawing/2014/main" id="{41FC7B50-71A6-D8BE-C032-5EB4CF5706D5}"/>
              </a:ext>
            </a:extLst>
          </p:cNvPr>
          <p:cNvSpPr>
            <a:spLocks noGrp="1"/>
          </p:cNvSpPr>
          <p:nvPr>
            <p:ph sz="quarter" idx="16"/>
          </p:nvPr>
        </p:nvSpPr>
        <p:spPr>
          <a:xfrm>
            <a:off x="5881898" y="2417197"/>
            <a:ext cx="4629726" cy="3856798"/>
          </a:xfrm>
        </p:spPr>
        <p:txBody>
          <a:bodyPr>
            <a:noAutofit/>
          </a:bodyPr>
          <a:lstStyle/>
          <a:p>
            <a:pPr algn="just">
              <a:lnSpc>
                <a:spcPct val="100000"/>
              </a:lnSpc>
              <a:spcBef>
                <a:spcPts val="0"/>
              </a:spcBef>
            </a:pPr>
            <a:r>
              <a:rPr lang="en-US" sz="1050" b="1" dirty="0">
                <a:solidFill>
                  <a:schemeClr val="bg1">
                    <a:lumMod val="95000"/>
                    <a:lumOff val="5000"/>
                  </a:schemeClr>
                </a:solidFill>
              </a:rPr>
              <a:t>Porter’s Five Forces</a:t>
            </a:r>
          </a:p>
          <a:p>
            <a:pPr algn="just">
              <a:lnSpc>
                <a:spcPct val="100000"/>
              </a:lnSpc>
              <a:spcBef>
                <a:spcPts val="0"/>
              </a:spcBef>
            </a:pPr>
            <a:endParaRPr lang="en-US" sz="1050" b="1" dirty="0">
              <a:solidFill>
                <a:schemeClr val="bg1">
                  <a:lumMod val="95000"/>
                  <a:lumOff val="5000"/>
                </a:schemeClr>
              </a:solidFill>
            </a:endParaRPr>
          </a:p>
          <a:p>
            <a:pPr marL="171450" indent="-171450" algn="just">
              <a:lnSpc>
                <a:spcPct val="100000"/>
              </a:lnSpc>
              <a:spcBef>
                <a:spcPts val="0"/>
              </a:spcBef>
              <a:buFont typeface="Arial" panose="020B0604020202020204" pitchFamily="34" charset="0"/>
              <a:buChar char="•"/>
            </a:pPr>
            <a:r>
              <a:rPr lang="en-US" sz="1050" b="1" dirty="0">
                <a:solidFill>
                  <a:schemeClr val="bg1">
                    <a:lumMod val="95000"/>
                    <a:lumOff val="5000"/>
                  </a:schemeClr>
                </a:solidFill>
              </a:rPr>
              <a:t>Competitive Rivals: </a:t>
            </a:r>
            <a:r>
              <a:rPr lang="en-US" sz="1050" dirty="0">
                <a:solidFill>
                  <a:schemeClr val="bg1">
                    <a:lumMod val="95000"/>
                    <a:lumOff val="5000"/>
                  </a:schemeClr>
                </a:solidFill>
              </a:rPr>
              <a:t>(1) Number of competitors, (2) Industry growth, (3) Similarities in what’s offered, (4) exit barriers, (5) fixed costs.</a:t>
            </a:r>
          </a:p>
          <a:p>
            <a:pPr algn="just">
              <a:lnSpc>
                <a:spcPct val="100000"/>
              </a:lnSpc>
              <a:spcBef>
                <a:spcPts val="0"/>
              </a:spcBef>
            </a:pPr>
            <a:endParaRPr lang="en-US" sz="1050" dirty="0">
              <a:solidFill>
                <a:schemeClr val="bg1">
                  <a:lumMod val="95000"/>
                  <a:lumOff val="5000"/>
                </a:schemeClr>
              </a:solidFill>
            </a:endParaRPr>
          </a:p>
          <a:p>
            <a:pPr marL="171450" indent="-171450" algn="just">
              <a:lnSpc>
                <a:spcPct val="100000"/>
              </a:lnSpc>
              <a:spcBef>
                <a:spcPts val="0"/>
              </a:spcBef>
              <a:buFont typeface="Arial" panose="020B0604020202020204" pitchFamily="34" charset="0"/>
              <a:buChar char="•"/>
            </a:pPr>
            <a:r>
              <a:rPr lang="en-US" sz="1050" b="1" dirty="0">
                <a:solidFill>
                  <a:schemeClr val="bg1">
                    <a:lumMod val="95000"/>
                    <a:lumOff val="5000"/>
                  </a:schemeClr>
                </a:solidFill>
              </a:rPr>
              <a:t>Potential for New Entrants in an Industry: </a:t>
            </a:r>
            <a:r>
              <a:rPr lang="en-US" sz="1050" dirty="0">
                <a:solidFill>
                  <a:schemeClr val="bg1">
                    <a:lumMod val="95000"/>
                    <a:lumOff val="5000"/>
                  </a:schemeClr>
                </a:solidFill>
              </a:rPr>
              <a:t>(1) Economies of scale, (2) Product differentiation, (3) Capital requirements, (4) Access to distribution channels, (5) Regulations, (6) Switching costs. </a:t>
            </a:r>
          </a:p>
          <a:p>
            <a:pPr algn="just">
              <a:lnSpc>
                <a:spcPct val="100000"/>
              </a:lnSpc>
              <a:spcBef>
                <a:spcPts val="0"/>
              </a:spcBef>
            </a:pPr>
            <a:endParaRPr lang="en-US" sz="1050" dirty="0">
              <a:solidFill>
                <a:schemeClr val="bg1">
                  <a:lumMod val="95000"/>
                  <a:lumOff val="5000"/>
                </a:schemeClr>
              </a:solidFill>
            </a:endParaRPr>
          </a:p>
          <a:p>
            <a:pPr marL="171450" indent="-171450" algn="just">
              <a:lnSpc>
                <a:spcPct val="100000"/>
              </a:lnSpc>
              <a:spcBef>
                <a:spcPts val="0"/>
              </a:spcBef>
              <a:buFont typeface="Arial" panose="020B0604020202020204" pitchFamily="34" charset="0"/>
              <a:buChar char="•"/>
            </a:pPr>
            <a:r>
              <a:rPr lang="en-US" sz="1050" b="1" dirty="0">
                <a:solidFill>
                  <a:schemeClr val="bg1">
                    <a:lumMod val="95000"/>
                    <a:lumOff val="5000"/>
                  </a:schemeClr>
                </a:solidFill>
              </a:rPr>
              <a:t>Supplier Power: </a:t>
            </a:r>
            <a:r>
              <a:rPr lang="en-US" sz="1050" dirty="0">
                <a:solidFill>
                  <a:schemeClr val="bg1">
                    <a:lumMod val="95000"/>
                    <a:lumOff val="5000"/>
                  </a:schemeClr>
                </a:solidFill>
              </a:rPr>
              <a:t>(1) Number of suppliers, (2) Uniqueness, (3) Switching costs, (4) Forward integration, (5) Industry importance.</a:t>
            </a:r>
          </a:p>
          <a:p>
            <a:pPr algn="just">
              <a:lnSpc>
                <a:spcPct val="100000"/>
              </a:lnSpc>
              <a:spcBef>
                <a:spcPts val="0"/>
              </a:spcBef>
            </a:pPr>
            <a:endParaRPr lang="en-US" sz="1050" dirty="0">
              <a:solidFill>
                <a:schemeClr val="bg1">
                  <a:lumMod val="95000"/>
                  <a:lumOff val="5000"/>
                </a:schemeClr>
              </a:solidFill>
            </a:endParaRPr>
          </a:p>
          <a:p>
            <a:pPr marL="171450" indent="-171450" algn="just">
              <a:lnSpc>
                <a:spcPct val="100000"/>
              </a:lnSpc>
              <a:spcBef>
                <a:spcPts val="0"/>
              </a:spcBef>
              <a:buFont typeface="Arial" panose="020B0604020202020204" pitchFamily="34" charset="0"/>
              <a:buChar char="•"/>
            </a:pPr>
            <a:r>
              <a:rPr lang="en-US" sz="1050" b="1" dirty="0">
                <a:solidFill>
                  <a:schemeClr val="bg1">
                    <a:lumMod val="95000"/>
                    <a:lumOff val="5000"/>
                  </a:schemeClr>
                </a:solidFill>
              </a:rPr>
              <a:t>Customer Power: </a:t>
            </a:r>
            <a:r>
              <a:rPr lang="en-US" sz="1050" dirty="0">
                <a:solidFill>
                  <a:schemeClr val="bg1">
                    <a:lumMod val="95000"/>
                    <a:lumOff val="5000"/>
                  </a:schemeClr>
                </a:solidFill>
              </a:rPr>
              <a:t>(1) Number of buyers, (2) Purchase size, (3) Switching costs, (4) Price sensitivity, (5) Informed buyers. </a:t>
            </a:r>
          </a:p>
          <a:p>
            <a:pPr algn="just">
              <a:lnSpc>
                <a:spcPct val="100000"/>
              </a:lnSpc>
              <a:spcBef>
                <a:spcPts val="0"/>
              </a:spcBef>
            </a:pPr>
            <a:endParaRPr lang="en-US" sz="1050" dirty="0">
              <a:solidFill>
                <a:schemeClr val="bg1">
                  <a:lumMod val="95000"/>
                  <a:lumOff val="5000"/>
                </a:schemeClr>
              </a:solidFill>
            </a:endParaRPr>
          </a:p>
          <a:p>
            <a:pPr marL="171450" indent="-171450" algn="just">
              <a:lnSpc>
                <a:spcPct val="100000"/>
              </a:lnSpc>
              <a:spcBef>
                <a:spcPts val="0"/>
              </a:spcBef>
              <a:buFont typeface="Arial" panose="020B0604020202020204" pitchFamily="34" charset="0"/>
              <a:buChar char="•"/>
            </a:pPr>
            <a:r>
              <a:rPr lang="en-US" sz="1050" b="1" dirty="0">
                <a:solidFill>
                  <a:schemeClr val="bg1">
                    <a:lumMod val="95000"/>
                    <a:lumOff val="5000"/>
                  </a:schemeClr>
                </a:solidFill>
              </a:rPr>
              <a:t>Threat of Substitutes: </a:t>
            </a:r>
            <a:r>
              <a:rPr lang="en-US" sz="1050" dirty="0">
                <a:solidFill>
                  <a:schemeClr val="bg1">
                    <a:lumMod val="95000"/>
                    <a:lumOff val="5000"/>
                  </a:schemeClr>
                </a:solidFill>
              </a:rPr>
              <a:t>(1) Relative price performance, (2) Customer willingness to go elsewhere, (3) Sense that products are similar, (4) Availability of close substitutes.</a:t>
            </a:r>
          </a:p>
          <a:p>
            <a:pPr algn="just">
              <a:lnSpc>
                <a:spcPct val="100000"/>
              </a:lnSpc>
              <a:spcBef>
                <a:spcPts val="0"/>
              </a:spcBef>
            </a:pPr>
            <a:endParaRPr lang="en-US" sz="1050" dirty="0">
              <a:solidFill>
                <a:schemeClr val="bg1">
                  <a:lumMod val="95000"/>
                  <a:lumOff val="5000"/>
                </a:schemeClr>
              </a:solidFill>
            </a:endParaRPr>
          </a:p>
        </p:txBody>
      </p:sp>
    </p:spTree>
    <p:extLst>
      <p:ext uri="{BB962C8B-B14F-4D97-AF65-F5344CB8AC3E}">
        <p14:creationId xmlns:p14="http://schemas.microsoft.com/office/powerpoint/2010/main" val="11132104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1633A5-8BE3-D44D-57F3-2EF161376844}"/>
            </a:ext>
          </a:extLst>
        </p:cNvPr>
        <p:cNvGrpSpPr/>
        <p:nvPr/>
      </p:nvGrpSpPr>
      <p:grpSpPr>
        <a:xfrm>
          <a:off x="0" y="0"/>
          <a:ext cx="0" cy="0"/>
          <a:chOff x="0" y="0"/>
          <a:chExt cx="0" cy="0"/>
        </a:xfrm>
      </p:grpSpPr>
      <p:sp>
        <p:nvSpPr>
          <p:cNvPr id="9" name="Title 8">
            <a:extLst>
              <a:ext uri="{FF2B5EF4-FFF2-40B4-BE49-F238E27FC236}">
                <a16:creationId xmlns:a16="http://schemas.microsoft.com/office/drawing/2014/main" id="{5AB6D40A-2A0A-AF3D-8CF7-3ECD37765637}"/>
              </a:ext>
            </a:extLst>
          </p:cNvPr>
          <p:cNvSpPr>
            <a:spLocks noGrp="1"/>
          </p:cNvSpPr>
          <p:nvPr>
            <p:ph type="ctrTitle"/>
          </p:nvPr>
        </p:nvSpPr>
        <p:spPr>
          <a:xfrm>
            <a:off x="6309904" y="469127"/>
            <a:ext cx="5486400" cy="3411110"/>
          </a:xfrm>
        </p:spPr>
        <p:txBody>
          <a:bodyPr/>
          <a:lstStyle/>
          <a:p>
            <a:br>
              <a:rPr lang="en-US" dirty="0"/>
            </a:br>
            <a:br>
              <a:rPr lang="en-US" dirty="0"/>
            </a:br>
            <a:br>
              <a:rPr lang="en-US" dirty="0"/>
            </a:br>
            <a:br>
              <a:rPr lang="en-US" dirty="0"/>
            </a:br>
            <a:r>
              <a:rPr lang="en-US" dirty="0"/>
              <a:t>Advantages and Disadvantages of Globalization</a:t>
            </a:r>
            <a:br>
              <a:rPr lang="en-US" dirty="0"/>
            </a:br>
            <a:endParaRPr lang="en-US" dirty="0"/>
          </a:p>
        </p:txBody>
      </p:sp>
    </p:spTree>
    <p:extLst>
      <p:ext uri="{BB962C8B-B14F-4D97-AF65-F5344CB8AC3E}">
        <p14:creationId xmlns:p14="http://schemas.microsoft.com/office/powerpoint/2010/main" val="1380853257"/>
      </p:ext>
    </p:extLst>
  </p:cSld>
  <p:clrMapOvr>
    <a:masterClrMapping/>
  </p:clrMapOvr>
</p:sld>
</file>

<file path=ppt/theme/theme1.xml><?xml version="1.0" encoding="utf-8"?>
<a:theme xmlns:a="http://schemas.openxmlformats.org/drawingml/2006/main" name="Custom">
  <a:themeElements>
    <a:clrScheme name="Swiss">
      <a:dk1>
        <a:srgbClr val="000000"/>
      </a:dk1>
      <a:lt1>
        <a:srgbClr val="FFFFFF"/>
      </a:lt1>
      <a:dk2>
        <a:srgbClr val="E4E4E4"/>
      </a:dk2>
      <a:lt2>
        <a:srgbClr val="7CA655"/>
      </a:lt2>
      <a:accent1>
        <a:srgbClr val="A9D4DB"/>
      </a:accent1>
      <a:accent2>
        <a:srgbClr val="FBE284"/>
      </a:accent2>
      <a:accent3>
        <a:srgbClr val="4495A2"/>
      </a:accent3>
      <a:accent4>
        <a:srgbClr val="AA5881"/>
      </a:accent4>
      <a:accent5>
        <a:srgbClr val="E06742"/>
      </a:accent5>
      <a:accent6>
        <a:srgbClr val="F9D448"/>
      </a:accent6>
      <a:hlink>
        <a:srgbClr val="4495A2"/>
      </a:hlink>
      <a:folHlink>
        <a:srgbClr val="AA5881"/>
      </a:folHlink>
    </a:clrScheme>
    <a:fontScheme name="Custom 175">
      <a:majorFont>
        <a:latin typeface="Franklin Gothic Demi"/>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78853419_Win32_SL_V5" id="{958D2C9E-948D-4354-BF9D-DF8AE3C2B240}" vid="{22D4A967-05D2-4D72-8594-54CFF341483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Background xmlns="71af3243-3dd4-4a8d-8c0d-dd76da1f02a5">false</Background>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C21FFAC0-05A2-416A-B06C-C248395482CF}">
  <ds:schemaRefs>
    <ds:schemaRef ds:uri="http://schemas.microsoft.com/sharepoint/v3/contenttype/forms"/>
  </ds:schemaRefs>
</ds:datastoreItem>
</file>

<file path=customXml/itemProps2.xml><?xml version="1.0" encoding="utf-8"?>
<ds:datastoreItem xmlns:ds="http://schemas.openxmlformats.org/officeDocument/2006/customXml" ds:itemID="{92DB9E12-8AC3-4138-BF4D-720A5525AB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F4B194E-8B30-4377-8C59-ECFB902D2A26}">
  <ds:schemaRefs>
    <ds:schemaRef ds:uri="http://schemas.microsoft.com/office/2006/metadata/properties"/>
    <ds:schemaRef ds:uri="http://schemas.microsoft.com/office/infopath/2007/PartnerControls"/>
    <ds:schemaRef ds:uri="71af3243-3dd4-4a8d-8c0d-dd76da1f02a5"/>
    <ds:schemaRef ds:uri="http://schemas.microsoft.com/sharepoint/v3"/>
    <ds:schemaRef ds:uri="230e9df3-be65-4c73-a93b-d1236ebd677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{E2ACEF78-0871-4B12-A012-EC8D2BDE2E31}tf78853419_win32</Template>
  <TotalTime>117</TotalTime>
  <Words>2341</Words>
  <Application>Microsoft Office PowerPoint</Application>
  <PresentationFormat>Widescreen</PresentationFormat>
  <Paragraphs>131</Paragraphs>
  <Slides>14</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Franklin Gothic Book</vt:lpstr>
      <vt:lpstr>Franklin Gothic Demi</vt:lpstr>
      <vt:lpstr>SourceSansPro</vt:lpstr>
      <vt:lpstr>Times New Roman</vt:lpstr>
      <vt:lpstr>Custom</vt:lpstr>
      <vt:lpstr>International Trade  Trends</vt:lpstr>
      <vt:lpstr>Agenda</vt:lpstr>
      <vt:lpstr>Introduction: Richard D. Lamb, III</vt:lpstr>
      <vt:lpstr>Important Terms</vt:lpstr>
      <vt:lpstr>Important Terms</vt:lpstr>
      <vt:lpstr>Important Terms</vt:lpstr>
      <vt:lpstr>   Factors Leveling Commerce Playing Field Internationally</vt:lpstr>
      <vt:lpstr>Factors Leveling Commerce Playing Field Internationally</vt:lpstr>
      <vt:lpstr>    Advantages and Disadvantages of Globalization </vt:lpstr>
      <vt:lpstr>Advantages and Disadvantages of Globalization</vt:lpstr>
      <vt:lpstr>   Sea Power: The U.S. Navy and Foreign Policy</vt:lpstr>
      <vt:lpstr>Sea Power: The U.S. Navy and Foreign Policy</vt:lpstr>
      <vt:lpstr>Sea Power: The U.S. Navy and Foreign Policy</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Trade  Trends</dc:title>
  <dc:creator>Rich Lamb</dc:creator>
  <cp:lastModifiedBy>Rich Lamb</cp:lastModifiedBy>
  <cp:revision>6</cp:revision>
  <dcterms:created xsi:type="dcterms:W3CDTF">2024-06-03T18:52:48Z</dcterms:created>
  <dcterms:modified xsi:type="dcterms:W3CDTF">2024-06-03T20:50:44Z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