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Brittany" panose="020B0604020202020204" charset="0"/>
      <p:regular r:id="rId20"/>
    </p:embeddedFont>
    <p:embeddedFont>
      <p:font typeface="Canva Sans 1" panose="020B0604020202020204" charset="0"/>
      <p:regular r:id="rId21"/>
    </p:embeddedFont>
    <p:embeddedFont>
      <p:font typeface="Canva Sans 1 Bold" panose="020B0604020202020204" charset="0"/>
      <p:regular r:id="rId22"/>
    </p:embeddedFont>
    <p:embeddedFont>
      <p:font typeface="Canva Sans 2 Bold" panose="020B0604020202020204" charset="0"/>
      <p:regular r:id="rId23"/>
    </p:embeddedFont>
    <p:embeddedFont>
      <p:font typeface="Montserrat Bold" panose="020B0604020202020204" charset="0"/>
      <p:regular r:id="rId24"/>
    </p:embeddedFont>
    <p:embeddedFont>
      <p:font typeface="Open Sans 1 Bold" panose="020B0604020202020204" charset="0"/>
      <p:regular r:id="rId25"/>
    </p:embeddedFont>
    <p:embeddedFont>
      <p:font typeface="Open Sans 1 Ultra-Bold" panose="020B0604020202020204" charset="0"/>
      <p:regular r:id="rId26"/>
    </p:embeddedFont>
    <p:embeddedFont>
      <p:font typeface="Open Sans 2 Bold" panose="020B0604020202020204" charset="0"/>
      <p:regular r:id="rId27"/>
    </p:embeddedFont>
    <p:embeddedFont>
      <p:font typeface="Open Sans Extra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0320" y="775855"/>
            <a:ext cx="7327360" cy="3889257"/>
          </a:xfrm>
          <a:custGeom>
            <a:avLst/>
            <a:gdLst/>
            <a:ahLst/>
            <a:cxnLst/>
            <a:rect l="l" t="t" r="r" b="b"/>
            <a:pathLst>
              <a:path w="7327360" h="3889257">
                <a:moveTo>
                  <a:pt x="0" y="0"/>
                </a:moveTo>
                <a:lnTo>
                  <a:pt x="7327360" y="0"/>
                </a:lnTo>
                <a:lnTo>
                  <a:pt x="7327360" y="3889257"/>
                </a:lnTo>
                <a:lnTo>
                  <a:pt x="0" y="38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85043" y="7810500"/>
            <a:ext cx="7917915" cy="39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Presented by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85043" y="8412612"/>
            <a:ext cx="8479980" cy="155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JOVON B. RICHARDSON, Founder &amp; Principal Consultant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Lagniappe Business Services LLC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www.jeauxbrumfield.com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4961" y="5783790"/>
            <a:ext cx="15738079" cy="8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>
                <a:solidFill>
                  <a:srgbClr val="0606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Effective Meeting Facilitation/Conflict Resolution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85043" y="4747326"/>
            <a:ext cx="7917915" cy="39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COMMUNITY DEVELOPMENT INSTITUTE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3736" y="4534217"/>
            <a:ext cx="9402535" cy="109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34728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BEFORE THE MEETING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2161" y="2755626"/>
            <a:ext cx="14144731" cy="6389858"/>
            <a:chOff x="0" y="0"/>
            <a:chExt cx="3725361" cy="1682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5361" cy="1682926"/>
            </a:xfrm>
            <a:custGeom>
              <a:avLst/>
              <a:gdLst/>
              <a:ahLst/>
              <a:cxnLst/>
              <a:rect l="l" t="t" r="r" b="b"/>
              <a:pathLst>
                <a:path w="3725361" h="1682926">
                  <a:moveTo>
                    <a:pt x="0" y="0"/>
                  </a:moveTo>
                  <a:lnTo>
                    <a:pt x="3725361" y="0"/>
                  </a:lnTo>
                  <a:lnTo>
                    <a:pt x="3725361" y="1682926"/>
                  </a:lnTo>
                  <a:lnTo>
                    <a:pt x="0" y="1682926"/>
                  </a:lnTo>
                  <a:close/>
                </a:path>
              </a:pathLst>
            </a:custGeom>
            <a:solidFill>
              <a:srgbClr val="3472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25361" cy="1711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32161" y="1066119"/>
            <a:ext cx="14706574" cy="734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6399" b="1" spc="479">
                <a:solidFill>
                  <a:srgbClr val="FEFEFE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BEFORE THE MEETING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2504" y="3240573"/>
            <a:ext cx="12607029" cy="536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EFEFE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CONSIDER THE FOLLOWING: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PURPOSE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Do we need to meet?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What are the intended outcomes?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In-person vs. virtual?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ATTENDEES &amp; ROLES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Who needs to be invited?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What roles will they play? (Facilitator, note taker, timekeeper, etc.)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How should attendees prepare?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2161" y="2006282"/>
            <a:ext cx="14144731" cy="7370949"/>
            <a:chOff x="0" y="0"/>
            <a:chExt cx="3725361" cy="1941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5361" cy="1941320"/>
            </a:xfrm>
            <a:custGeom>
              <a:avLst/>
              <a:gdLst/>
              <a:ahLst/>
              <a:cxnLst/>
              <a:rect l="l" t="t" r="r" b="b"/>
              <a:pathLst>
                <a:path w="3725361" h="1941320">
                  <a:moveTo>
                    <a:pt x="0" y="0"/>
                  </a:moveTo>
                  <a:lnTo>
                    <a:pt x="3725361" y="0"/>
                  </a:lnTo>
                  <a:lnTo>
                    <a:pt x="3725361" y="1941320"/>
                  </a:lnTo>
                  <a:lnTo>
                    <a:pt x="0" y="1941320"/>
                  </a:lnTo>
                  <a:close/>
                </a:path>
              </a:pathLst>
            </a:custGeom>
            <a:solidFill>
              <a:srgbClr val="3472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25361" cy="1969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90713" y="1066119"/>
            <a:ext cx="14706574" cy="73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6399" b="1" spc="479">
                <a:solidFill>
                  <a:srgbClr val="FEFEFE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BEFORE THE MEETING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11210" y="2100776"/>
            <a:ext cx="12304045" cy="8829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PREPARE THE AGENDA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Items to consider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Start/end times, as well as time for each agenda item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Introductions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Ground Rules/Meeting Purpose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Celebration/Acknowledgements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Review of previous meeting minutes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Parking lot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Review of action items and responsible party</a:t>
            </a:r>
          </a:p>
          <a:p>
            <a:pPr marL="2418078" lvl="4" indent="-48361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Start with a verb; specify the deliverable; assign an owner; establish a due date</a:t>
            </a:r>
          </a:p>
          <a:p>
            <a:pPr marL="1813558" lvl="3" indent="-453390" algn="l">
              <a:lnSpc>
                <a:spcPts val="3919"/>
              </a:lnSpc>
              <a:buFont typeface="Arial"/>
              <a:buChar char="￭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Schedule next meeting(s)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INVITATIONS - Send invitation and agenda in advance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3736" y="4534217"/>
            <a:ext cx="9402535" cy="109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347287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DURING THE MEETING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653" y="2991921"/>
            <a:ext cx="4837456" cy="6780689"/>
            <a:chOff x="0" y="0"/>
            <a:chExt cx="1075011" cy="1506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5011" cy="1506849"/>
            </a:xfrm>
            <a:custGeom>
              <a:avLst/>
              <a:gdLst/>
              <a:ahLst/>
              <a:cxnLst/>
              <a:rect l="l" t="t" r="r" b="b"/>
              <a:pathLst>
                <a:path w="1075011" h="1506849">
                  <a:moveTo>
                    <a:pt x="0" y="0"/>
                  </a:moveTo>
                  <a:lnTo>
                    <a:pt x="1075011" y="0"/>
                  </a:lnTo>
                  <a:lnTo>
                    <a:pt x="1075011" y="1506849"/>
                  </a:lnTo>
                  <a:lnTo>
                    <a:pt x="0" y="1506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75011" cy="1535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64818" y="3440746"/>
            <a:ext cx="12111394" cy="5883039"/>
            <a:chOff x="0" y="0"/>
            <a:chExt cx="3189832" cy="1549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89832" cy="1549442"/>
            </a:xfrm>
            <a:custGeom>
              <a:avLst/>
              <a:gdLst/>
              <a:ahLst/>
              <a:cxnLst/>
              <a:rect l="l" t="t" r="r" b="b"/>
              <a:pathLst>
                <a:path w="3189832" h="1549442">
                  <a:moveTo>
                    <a:pt x="0" y="0"/>
                  </a:moveTo>
                  <a:lnTo>
                    <a:pt x="3189832" y="0"/>
                  </a:lnTo>
                  <a:lnTo>
                    <a:pt x="3189832" y="1549442"/>
                  </a:lnTo>
                  <a:lnTo>
                    <a:pt x="0" y="1549442"/>
                  </a:lnTo>
                  <a:close/>
                </a:path>
              </a:pathLst>
            </a:custGeom>
            <a:solidFill>
              <a:srgbClr val="3472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89832" cy="1587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65968" y="850052"/>
            <a:ext cx="15366826" cy="8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b="1" spc="540">
                <a:solidFill>
                  <a:srgbClr val="FEFEFE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OVERCOMING CHALLENGES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7316" y="3574167"/>
            <a:ext cx="3166996" cy="554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3514" b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What challenges</a:t>
            </a:r>
          </a:p>
          <a:p>
            <a:pPr algn="ctr">
              <a:lnSpc>
                <a:spcPts val="4920"/>
              </a:lnSpc>
            </a:pPr>
            <a:r>
              <a:rPr lang="en-US" sz="3514" b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have you encountered in past meetings?</a:t>
            </a:r>
          </a:p>
          <a:p>
            <a:pPr algn="ctr">
              <a:lnSpc>
                <a:spcPts val="4920"/>
              </a:lnSpc>
            </a:pPr>
            <a:endParaRPr lang="en-US" sz="3514" b="1">
              <a:solidFill>
                <a:srgbClr val="000000"/>
              </a:solidFill>
              <a:latin typeface="Canva Sans 2 Bold"/>
              <a:ea typeface="Canva Sans 2 Bold"/>
              <a:cs typeface="Canva Sans 2 Bold"/>
              <a:sym typeface="Canva Sans 2 Bold"/>
            </a:endParaRPr>
          </a:p>
          <a:p>
            <a:pPr algn="ctr">
              <a:lnSpc>
                <a:spcPts val="4920"/>
              </a:lnSpc>
            </a:pPr>
            <a:r>
              <a:rPr lang="en-US" sz="3514" b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How did you handle them?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08235" y="3240792"/>
            <a:ext cx="11824559" cy="49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8000"/>
              </a:lnSpc>
              <a:buFont typeface="Arial"/>
              <a:buChar char="•"/>
            </a:pPr>
            <a:r>
              <a:rPr lang="en-US" sz="3200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Stalled Conversations</a:t>
            </a:r>
          </a:p>
          <a:p>
            <a:pPr algn="l">
              <a:lnSpc>
                <a:spcPts val="8000"/>
              </a:lnSpc>
            </a:pPr>
            <a:endParaRPr lang="en-US" sz="3200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690881" lvl="1" indent="-345440" algn="l">
              <a:lnSpc>
                <a:spcPts val="8000"/>
              </a:lnSpc>
              <a:buFont typeface="Arial"/>
              <a:buChar char="•"/>
            </a:pPr>
            <a:r>
              <a:rPr lang="en-US" sz="3200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Sidebar Conversations</a:t>
            </a:r>
          </a:p>
          <a:p>
            <a:pPr algn="l">
              <a:lnSpc>
                <a:spcPts val="8000"/>
              </a:lnSpc>
            </a:pPr>
            <a:endParaRPr lang="en-US" sz="3200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690881" lvl="1" indent="-345440" algn="l">
              <a:lnSpc>
                <a:spcPts val="8000"/>
              </a:lnSpc>
              <a:buFont typeface="Arial"/>
              <a:buChar char="•"/>
            </a:pPr>
            <a:r>
              <a:rPr lang="en-US" sz="3200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Consensus </a:t>
            </a:r>
            <a:r>
              <a:rPr lang="en-US" sz="3200" b="1" u="sng">
                <a:solidFill>
                  <a:srgbClr val="FEFEFE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vs.</a:t>
            </a:r>
            <a:r>
              <a:rPr lang="en-US" sz="3200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 Compromise </a:t>
            </a:r>
            <a:r>
              <a:rPr lang="en-US" sz="3200" b="1" u="sng">
                <a:solidFill>
                  <a:srgbClr val="FEFEFE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vs.</a:t>
            </a:r>
            <a:r>
              <a:rPr lang="en-US" sz="3200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 Cooperation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3736" y="4534217"/>
            <a:ext cx="9402535" cy="109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347287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AFTER THE MEETING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2161" y="2755626"/>
            <a:ext cx="14144731" cy="6389858"/>
            <a:chOff x="0" y="0"/>
            <a:chExt cx="3725361" cy="1682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5361" cy="1682926"/>
            </a:xfrm>
            <a:custGeom>
              <a:avLst/>
              <a:gdLst/>
              <a:ahLst/>
              <a:cxnLst/>
              <a:rect l="l" t="t" r="r" b="b"/>
              <a:pathLst>
                <a:path w="3725361" h="1682926">
                  <a:moveTo>
                    <a:pt x="0" y="0"/>
                  </a:moveTo>
                  <a:lnTo>
                    <a:pt x="3725361" y="0"/>
                  </a:lnTo>
                  <a:lnTo>
                    <a:pt x="3725361" y="1682926"/>
                  </a:lnTo>
                  <a:lnTo>
                    <a:pt x="0" y="1682926"/>
                  </a:lnTo>
                  <a:close/>
                </a:path>
              </a:pathLst>
            </a:custGeom>
            <a:solidFill>
              <a:srgbClr val="3472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25361" cy="1711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32161" y="1066119"/>
            <a:ext cx="14706574" cy="73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6399" b="1" spc="479">
                <a:solidFill>
                  <a:srgbClr val="FEFEFE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AFTER THE MEETING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01012" y="3735840"/>
            <a:ext cx="12607029" cy="43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FINISH JUST AS YOU STARTED - WITH INTENTION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RECAP decisions, action items, deadlines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Schedule next meeting(s)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AFTER THE MEETING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Email meeting minutes + action items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Solicit feedback via polls and surveys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EFEFE"/>
                </a:solidFill>
                <a:latin typeface="Canva Sans 1"/>
                <a:ea typeface="Canva Sans 1"/>
                <a:cs typeface="Canva Sans 1"/>
                <a:sym typeface="Canva Sans 1"/>
              </a:rPr>
              <a:t>Create and execute accountability plan for action items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FEFEFE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6952" y="5245697"/>
            <a:ext cx="15114095" cy="210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4"/>
              </a:lnSpc>
            </a:pPr>
            <a:r>
              <a:rPr lang="en-US" sz="12324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Key Takeaways?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6952" y="2098351"/>
            <a:ext cx="15114095" cy="210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4"/>
              </a:lnSpc>
            </a:pPr>
            <a:r>
              <a:rPr lang="en-US" sz="12324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482" y="377011"/>
            <a:ext cx="3239059" cy="323905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63005" y="1274218"/>
            <a:ext cx="3215658" cy="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</a:pPr>
            <a:r>
              <a:rPr lang="en-US" sz="3219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Let's stay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185" y="1754420"/>
            <a:ext cx="453365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-214">
                <a:solidFill>
                  <a:srgbClr val="34728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connected</a:t>
            </a:r>
          </a:p>
        </p:txBody>
      </p:sp>
      <p:sp>
        <p:nvSpPr>
          <p:cNvPr id="6" name="Freeform 6"/>
          <p:cNvSpPr/>
          <p:nvPr/>
        </p:nvSpPr>
        <p:spPr>
          <a:xfrm>
            <a:off x="-2685610" y="1830620"/>
            <a:ext cx="13999439" cy="9332959"/>
          </a:xfrm>
          <a:custGeom>
            <a:avLst/>
            <a:gdLst/>
            <a:ahLst/>
            <a:cxnLst/>
            <a:rect l="l" t="t" r="r" b="b"/>
            <a:pathLst>
              <a:path w="13999439" h="9332959">
                <a:moveTo>
                  <a:pt x="0" y="0"/>
                </a:moveTo>
                <a:lnTo>
                  <a:pt x="13999439" y="0"/>
                </a:lnTo>
                <a:lnTo>
                  <a:pt x="13999439" y="9332960"/>
                </a:lnTo>
                <a:lnTo>
                  <a:pt x="0" y="9332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081858" y="1796330"/>
            <a:ext cx="5463811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b="1" spc="131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THANK YOU!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24" y="2843960"/>
            <a:ext cx="7306277" cy="7306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" t="-19372" r="-3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16613" y="419365"/>
            <a:ext cx="3371449" cy="6059540"/>
          </a:xfrm>
          <a:custGeom>
            <a:avLst/>
            <a:gdLst/>
            <a:ahLst/>
            <a:cxnLst/>
            <a:rect l="l" t="t" r="r" b="b"/>
            <a:pathLst>
              <a:path w="3371449" h="6059540">
                <a:moveTo>
                  <a:pt x="0" y="0"/>
                </a:moveTo>
                <a:lnTo>
                  <a:pt x="3371449" y="0"/>
                </a:lnTo>
                <a:lnTo>
                  <a:pt x="3371449" y="6059540"/>
                </a:lnTo>
                <a:lnTo>
                  <a:pt x="0" y="6059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35253" y="419365"/>
            <a:ext cx="6627338" cy="4970503"/>
          </a:xfrm>
          <a:custGeom>
            <a:avLst/>
            <a:gdLst/>
            <a:ahLst/>
            <a:cxnLst/>
            <a:rect l="l" t="t" r="r" b="b"/>
            <a:pathLst>
              <a:path w="6627338" h="4970503">
                <a:moveTo>
                  <a:pt x="0" y="0"/>
                </a:moveTo>
                <a:lnTo>
                  <a:pt x="6627338" y="0"/>
                </a:lnTo>
                <a:lnTo>
                  <a:pt x="6627338" y="4970504"/>
                </a:lnTo>
                <a:lnTo>
                  <a:pt x="0" y="4970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95924" y="5389869"/>
            <a:ext cx="5394522" cy="4642352"/>
          </a:xfrm>
          <a:custGeom>
            <a:avLst/>
            <a:gdLst/>
            <a:ahLst/>
            <a:cxnLst/>
            <a:rect l="l" t="t" r="r" b="b"/>
            <a:pathLst>
              <a:path w="5394522" h="4642352">
                <a:moveTo>
                  <a:pt x="0" y="0"/>
                </a:moveTo>
                <a:lnTo>
                  <a:pt x="5394522" y="0"/>
                </a:lnTo>
                <a:lnTo>
                  <a:pt x="5394522" y="4642352"/>
                </a:lnTo>
                <a:lnTo>
                  <a:pt x="0" y="46423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682" r="-36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846661" y="419365"/>
            <a:ext cx="4543228" cy="4551283"/>
          </a:xfrm>
          <a:custGeom>
            <a:avLst/>
            <a:gdLst/>
            <a:ahLst/>
            <a:cxnLst/>
            <a:rect l="l" t="t" r="r" b="b"/>
            <a:pathLst>
              <a:path w="4543228" h="4551283">
                <a:moveTo>
                  <a:pt x="0" y="0"/>
                </a:moveTo>
                <a:lnTo>
                  <a:pt x="4543228" y="0"/>
                </a:lnTo>
                <a:lnTo>
                  <a:pt x="4543228" y="4551284"/>
                </a:lnTo>
                <a:lnTo>
                  <a:pt x="0" y="45512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706" t="-4756" b="-4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846661" y="3980540"/>
            <a:ext cx="3745879" cy="6162676"/>
          </a:xfrm>
          <a:custGeom>
            <a:avLst/>
            <a:gdLst/>
            <a:ahLst/>
            <a:cxnLst/>
            <a:rect l="l" t="t" r="r" b="b"/>
            <a:pathLst>
              <a:path w="3745879" h="6162676">
                <a:moveTo>
                  <a:pt x="0" y="0"/>
                </a:moveTo>
                <a:lnTo>
                  <a:pt x="3745880" y="0"/>
                </a:lnTo>
                <a:lnTo>
                  <a:pt x="3745880" y="6162676"/>
                </a:lnTo>
                <a:lnTo>
                  <a:pt x="0" y="61626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47" r="-1047" b="-103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6301" y="5939390"/>
            <a:ext cx="3069623" cy="4092831"/>
          </a:xfrm>
          <a:custGeom>
            <a:avLst/>
            <a:gdLst/>
            <a:ahLst/>
            <a:cxnLst/>
            <a:rect l="l" t="t" r="r" b="b"/>
            <a:pathLst>
              <a:path w="3069623" h="4092831">
                <a:moveTo>
                  <a:pt x="0" y="0"/>
                </a:moveTo>
                <a:lnTo>
                  <a:pt x="3069623" y="0"/>
                </a:lnTo>
                <a:lnTo>
                  <a:pt x="3069623" y="4092831"/>
                </a:lnTo>
                <a:lnTo>
                  <a:pt x="0" y="40928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389889" y="558134"/>
            <a:ext cx="3782234" cy="3422406"/>
          </a:xfrm>
          <a:custGeom>
            <a:avLst/>
            <a:gdLst/>
            <a:ahLst/>
            <a:cxnLst/>
            <a:rect l="l" t="t" r="r" b="b"/>
            <a:pathLst>
              <a:path w="3782234" h="3422406">
                <a:moveTo>
                  <a:pt x="0" y="0"/>
                </a:moveTo>
                <a:lnTo>
                  <a:pt x="3782234" y="0"/>
                </a:lnTo>
                <a:lnTo>
                  <a:pt x="3782234" y="3422406"/>
                </a:lnTo>
                <a:lnTo>
                  <a:pt x="0" y="3422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1081" r="-14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592541" y="3809766"/>
            <a:ext cx="4579582" cy="6477234"/>
          </a:xfrm>
          <a:custGeom>
            <a:avLst/>
            <a:gdLst/>
            <a:ahLst/>
            <a:cxnLst/>
            <a:rect l="l" t="t" r="r" b="b"/>
            <a:pathLst>
              <a:path w="4579582" h="6477234">
                <a:moveTo>
                  <a:pt x="0" y="0"/>
                </a:moveTo>
                <a:lnTo>
                  <a:pt x="4579582" y="0"/>
                </a:lnTo>
                <a:lnTo>
                  <a:pt x="4579582" y="6477234"/>
                </a:lnTo>
                <a:lnTo>
                  <a:pt x="0" y="6477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027" b="-302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6952" y="1929336"/>
            <a:ext cx="15114095" cy="648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4"/>
              </a:lnSpc>
            </a:pPr>
            <a:r>
              <a:rPr lang="en-US" sz="12324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“Leadership</a:t>
            </a:r>
          </a:p>
          <a:p>
            <a:pPr algn="ctr">
              <a:lnSpc>
                <a:spcPts val="17254"/>
              </a:lnSpc>
            </a:pPr>
            <a:r>
              <a:rPr lang="en-US" sz="12324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is</a:t>
            </a:r>
          </a:p>
          <a:p>
            <a:pPr algn="ctr">
              <a:lnSpc>
                <a:spcPts val="17254"/>
              </a:lnSpc>
            </a:pPr>
            <a:r>
              <a:rPr lang="en-US" sz="12324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INFLUENCE.”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2593" y="914400"/>
            <a:ext cx="15390076" cy="96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dirty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FOUNDATION OF EFFECTIVE LEADERSHIP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068049" y="3086100"/>
            <a:ext cx="8190751" cy="6587800"/>
            <a:chOff x="0" y="0"/>
            <a:chExt cx="10921001" cy="8783734"/>
          </a:xfrm>
        </p:grpSpPr>
        <p:sp>
          <p:nvSpPr>
            <p:cNvPr id="4" name="Freeform 4"/>
            <p:cNvSpPr/>
            <p:nvPr/>
          </p:nvSpPr>
          <p:spPr>
            <a:xfrm>
              <a:off x="2691401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375584" y="2177692"/>
              <a:ext cx="4118033" cy="69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060644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AWARENESS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297334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1297" y="5662965"/>
              <a:ext cx="5303805" cy="69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060644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COMMUNICATION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5434601" y="3297334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564276" y="5662965"/>
              <a:ext cx="3227051" cy="69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060644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STRATEGY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507989" y="3269697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19741" y="2778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01190" y="5251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877141" y="5251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022339" y="4355413"/>
            <a:ext cx="7389776" cy="3716441"/>
          </a:xfrm>
          <a:custGeom>
            <a:avLst/>
            <a:gdLst/>
            <a:ahLst/>
            <a:cxnLst/>
            <a:rect l="l" t="t" r="r" b="b"/>
            <a:pathLst>
              <a:path w="7389776" h="3716441">
                <a:moveTo>
                  <a:pt x="0" y="0"/>
                </a:moveTo>
                <a:lnTo>
                  <a:pt x="7389775" y="0"/>
                </a:lnTo>
                <a:lnTo>
                  <a:pt x="7389775" y="3716442"/>
                </a:lnTo>
                <a:lnTo>
                  <a:pt x="0" y="37164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436962" y="8522863"/>
            <a:ext cx="3101267" cy="1239074"/>
          </a:xfrm>
          <a:custGeom>
            <a:avLst/>
            <a:gdLst/>
            <a:ahLst/>
            <a:cxnLst/>
            <a:rect l="l" t="t" r="r" b="b"/>
            <a:pathLst>
              <a:path w="3101267" h="1239074">
                <a:moveTo>
                  <a:pt x="0" y="0"/>
                </a:moveTo>
                <a:lnTo>
                  <a:pt x="3101267" y="0"/>
                </a:lnTo>
                <a:lnTo>
                  <a:pt x="3101267" y="1239074"/>
                </a:lnTo>
                <a:lnTo>
                  <a:pt x="0" y="1239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23611" y="4298263"/>
            <a:ext cx="3707061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6064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AWARENESS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3918" y="688657"/>
            <a:ext cx="12360163" cy="6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MAXIMIZE YOUR INFLUENCE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2354" y="3371253"/>
            <a:ext cx="7209761" cy="48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6064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KNOW YOURSELF TO LEAD YOURSELF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507989" y="3269697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02780" y="4014972"/>
            <a:ext cx="7936373" cy="4123194"/>
          </a:xfrm>
          <a:custGeom>
            <a:avLst/>
            <a:gdLst/>
            <a:ahLst/>
            <a:cxnLst/>
            <a:rect l="l" t="t" r="r" b="b"/>
            <a:pathLst>
              <a:path w="7936373" h="4123194">
                <a:moveTo>
                  <a:pt x="0" y="0"/>
                </a:moveTo>
                <a:lnTo>
                  <a:pt x="7936372" y="0"/>
                </a:lnTo>
                <a:lnTo>
                  <a:pt x="7936372" y="4123194"/>
                </a:lnTo>
                <a:lnTo>
                  <a:pt x="0" y="412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01190" y="2778642"/>
            <a:ext cx="8190751" cy="6587800"/>
            <a:chOff x="0" y="0"/>
            <a:chExt cx="10921001" cy="8783734"/>
          </a:xfrm>
        </p:grpSpPr>
        <p:sp>
          <p:nvSpPr>
            <p:cNvPr id="5" name="Freeform 5"/>
            <p:cNvSpPr/>
            <p:nvPr/>
          </p:nvSpPr>
          <p:spPr>
            <a:xfrm>
              <a:off x="2691401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297334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5434601" y="3297334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0027" y="5662965"/>
              <a:ext cx="4942747" cy="69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>
                  <a:solidFill>
                    <a:srgbClr val="060644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COMMUNICATION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63918" y="688657"/>
            <a:ext cx="12360163" cy="6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chemeClr val="tx2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MAXIMIZE YOUR INFLUENCE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436962" y="8522863"/>
            <a:ext cx="3101267" cy="1239074"/>
          </a:xfrm>
          <a:custGeom>
            <a:avLst/>
            <a:gdLst/>
            <a:ahLst/>
            <a:cxnLst/>
            <a:rect l="l" t="t" r="r" b="b"/>
            <a:pathLst>
              <a:path w="3101267" h="1239074">
                <a:moveTo>
                  <a:pt x="0" y="0"/>
                </a:moveTo>
                <a:lnTo>
                  <a:pt x="3101267" y="0"/>
                </a:lnTo>
                <a:lnTo>
                  <a:pt x="3101267" y="1239074"/>
                </a:lnTo>
                <a:lnTo>
                  <a:pt x="0" y="1239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9741" y="2778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1190" y="5251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77141" y="52516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9507989" y="3269697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02755" y="7011578"/>
            <a:ext cx="2463572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6064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STRATEGY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63918" y="688657"/>
            <a:ext cx="12360163" cy="6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chemeClr val="tx2">
                    <a:lumMod val="50000"/>
                  </a:schemeClr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MAXIMIZE YOUR INFLUENCE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0327" y="5019675"/>
            <a:ext cx="8315194" cy="222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06064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Be</a:t>
            </a:r>
          </a:p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06064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INTENTIONAL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4275" y="419052"/>
            <a:ext cx="8548444" cy="9448896"/>
          </a:xfrm>
          <a:custGeom>
            <a:avLst/>
            <a:gdLst/>
            <a:ahLst/>
            <a:cxnLst/>
            <a:rect l="l" t="t" r="r" b="b"/>
            <a:pathLst>
              <a:path w="8548444" h="9448896">
                <a:moveTo>
                  <a:pt x="0" y="0"/>
                </a:moveTo>
                <a:lnTo>
                  <a:pt x="8548444" y="0"/>
                </a:lnTo>
                <a:lnTo>
                  <a:pt x="8548444" y="9448896"/>
                </a:lnTo>
                <a:lnTo>
                  <a:pt x="0" y="944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490" y="140455"/>
            <a:ext cx="17253423" cy="10006090"/>
          </a:xfrm>
          <a:custGeom>
            <a:avLst/>
            <a:gdLst/>
            <a:ahLst/>
            <a:cxnLst/>
            <a:rect l="l" t="t" r="r" b="b"/>
            <a:pathLst>
              <a:path w="17253423" h="10006090">
                <a:moveTo>
                  <a:pt x="0" y="0"/>
                </a:moveTo>
                <a:lnTo>
                  <a:pt x="17253423" y="0"/>
                </a:lnTo>
                <a:lnTo>
                  <a:pt x="17253423" y="10006090"/>
                </a:lnTo>
                <a:lnTo>
                  <a:pt x="0" y="10006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286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Canva Sans 1 Bold</vt:lpstr>
      <vt:lpstr>Brittany</vt:lpstr>
      <vt:lpstr>Open Sans Extra Bold</vt:lpstr>
      <vt:lpstr>Montserrat Bold</vt:lpstr>
      <vt:lpstr>Canva Sans 1</vt:lpstr>
      <vt:lpstr>Canva Sans 2 Bold</vt:lpstr>
      <vt:lpstr>Arial</vt:lpstr>
      <vt:lpstr>Open Sans 2 Bold</vt:lpstr>
      <vt:lpstr>Open Sans 1 Ultra-Bold</vt:lpstr>
      <vt:lpstr>Open Sans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Bossier Chamber of Commerce CDI_Effective Meeting Facilitation/Conflict Resolution</dc:title>
  <cp:lastModifiedBy>Jovon  Brumfield</cp:lastModifiedBy>
  <cp:revision>3</cp:revision>
  <dcterms:created xsi:type="dcterms:W3CDTF">2006-08-16T00:00:00Z</dcterms:created>
  <dcterms:modified xsi:type="dcterms:W3CDTF">2025-06-10T01:28:58Z</dcterms:modified>
  <dc:identifier>DAGG0Qiy7mk</dc:identifier>
</cp:coreProperties>
</file>