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74" r:id="rId4"/>
    <p:sldId id="275" r:id="rId5"/>
    <p:sldId id="258" r:id="rId6"/>
    <p:sldId id="286" r:id="rId7"/>
    <p:sldId id="265" r:id="rId8"/>
    <p:sldId id="283" r:id="rId9"/>
    <p:sldId id="288" r:id="rId10"/>
    <p:sldId id="289" r:id="rId11"/>
    <p:sldId id="287" r:id="rId12"/>
    <p:sldId id="263" r:id="rId13"/>
    <p:sldId id="290" r:id="rId14"/>
    <p:sldId id="259" r:id="rId15"/>
    <p:sldId id="291" r:id="rId16"/>
    <p:sldId id="292" r:id="rId17"/>
    <p:sldId id="293" r:id="rId18"/>
    <p:sldId id="294" r:id="rId19"/>
  </p:sldIdLst>
  <p:sldSz cx="18288000" cy="10287000"/>
  <p:notesSz cx="6858000" cy="9144000"/>
  <p:embeddedFontLst>
    <p:embeddedFont>
      <p:font typeface="Aileron" panose="020B0604020202020204" charset="0"/>
      <p:regular r:id="rId21"/>
    </p:embeddedFont>
    <p:embeddedFont>
      <p:font typeface="Aptos Black" panose="020B0004020202020204" pitchFamily="34" charset="0"/>
      <p:bold r:id="rId22"/>
    </p:embeddedFont>
    <p:embeddedFont>
      <p:font typeface="Archivo Black" panose="020B0604020202020204" charset="0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0" d="100"/>
          <a:sy n="70" d="100"/>
        </p:scale>
        <p:origin x="77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svg"/><Relationship Id="rId1" Type="http://schemas.openxmlformats.org/officeDocument/2006/relationships/image" Target="../media/image31.png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34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svg"/><Relationship Id="rId1" Type="http://schemas.openxmlformats.org/officeDocument/2006/relationships/image" Target="../media/image42.png"/><Relationship Id="rId6" Type="http://schemas.openxmlformats.org/officeDocument/2006/relationships/image" Target="../media/image47.svg"/><Relationship Id="rId5" Type="http://schemas.openxmlformats.org/officeDocument/2006/relationships/image" Target="../media/image46.png"/><Relationship Id="rId4" Type="http://schemas.openxmlformats.org/officeDocument/2006/relationships/image" Target="../media/image45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9.svg"/><Relationship Id="rId1" Type="http://schemas.openxmlformats.org/officeDocument/2006/relationships/image" Target="../media/image48.png"/><Relationship Id="rId4" Type="http://schemas.openxmlformats.org/officeDocument/2006/relationships/image" Target="../media/image47.sv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svg"/><Relationship Id="rId1" Type="http://schemas.openxmlformats.org/officeDocument/2006/relationships/image" Target="../media/image51.png"/><Relationship Id="rId6" Type="http://schemas.openxmlformats.org/officeDocument/2006/relationships/image" Target="../media/image56.svg"/><Relationship Id="rId5" Type="http://schemas.openxmlformats.org/officeDocument/2006/relationships/image" Target="../media/image55.png"/><Relationship Id="rId4" Type="http://schemas.openxmlformats.org/officeDocument/2006/relationships/image" Target="../media/image54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svg"/><Relationship Id="rId1" Type="http://schemas.openxmlformats.org/officeDocument/2006/relationships/image" Target="../media/image31.png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34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svg"/><Relationship Id="rId1" Type="http://schemas.openxmlformats.org/officeDocument/2006/relationships/image" Target="../media/image42.png"/><Relationship Id="rId6" Type="http://schemas.openxmlformats.org/officeDocument/2006/relationships/image" Target="../media/image47.svg"/><Relationship Id="rId5" Type="http://schemas.openxmlformats.org/officeDocument/2006/relationships/image" Target="../media/image46.png"/><Relationship Id="rId4" Type="http://schemas.openxmlformats.org/officeDocument/2006/relationships/image" Target="../media/image45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9.svg"/><Relationship Id="rId1" Type="http://schemas.openxmlformats.org/officeDocument/2006/relationships/image" Target="../media/image48.png"/><Relationship Id="rId4" Type="http://schemas.openxmlformats.org/officeDocument/2006/relationships/image" Target="../media/image47.sv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svg"/><Relationship Id="rId1" Type="http://schemas.openxmlformats.org/officeDocument/2006/relationships/image" Target="../media/image51.png"/><Relationship Id="rId6" Type="http://schemas.openxmlformats.org/officeDocument/2006/relationships/image" Target="../media/image56.svg"/><Relationship Id="rId5" Type="http://schemas.openxmlformats.org/officeDocument/2006/relationships/image" Target="../media/image55.png"/><Relationship Id="rId4" Type="http://schemas.openxmlformats.org/officeDocument/2006/relationships/image" Target="../media/image5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6_2">
  <dgm:title val=""/>
  <dgm:desc val=""/>
  <dgm:catLst>
    <dgm:cat type="accent6" pri="16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8FF5F5-BEDA-45B8-932C-99485D1BB76E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accent6_2" csCatId="accent6" phldr="1"/>
      <dgm:spPr/>
      <dgm:t>
        <a:bodyPr/>
        <a:lstStyle/>
        <a:p>
          <a:endParaRPr lang="en-US"/>
        </a:p>
      </dgm:t>
    </dgm:pt>
    <dgm:pt modelId="{8A59C4AB-B444-4C62-A182-1E2F724AE66F}">
      <dgm:prSet custT="1"/>
      <dgm:spPr/>
      <dgm:t>
        <a:bodyPr/>
        <a:lstStyle/>
        <a:p>
          <a:r>
            <a:rPr lang="en-US" sz="2800" dirty="0">
              <a:solidFill>
                <a:schemeClr val="tx1">
                  <a:lumMod val="75000"/>
                  <a:lumOff val="25000"/>
                </a:schemeClr>
              </a:solidFill>
            </a:rPr>
            <a:t>Seeking specific data on communities to compare  them and determine the most profitable location for a project (RFI)</a:t>
          </a:r>
        </a:p>
      </dgm:t>
    </dgm:pt>
    <dgm:pt modelId="{265BAAC8-B59F-4938-B122-F15771065545}" type="parTrans" cxnId="{F22C6875-1E5A-4BF0-947A-DED10B57CC8A}">
      <dgm:prSet/>
      <dgm:spPr/>
      <dgm:t>
        <a:bodyPr/>
        <a:lstStyle/>
        <a:p>
          <a:endParaRPr lang="en-US"/>
        </a:p>
      </dgm:t>
    </dgm:pt>
    <dgm:pt modelId="{17E1C793-4A0E-45DE-9FAD-8639C6DA6950}" type="sibTrans" cxnId="{F22C6875-1E5A-4BF0-947A-DED10B57CC8A}">
      <dgm:prSet phldrT="1" phldr="0"/>
      <dgm:spPr/>
      <dgm:t>
        <a:bodyPr/>
        <a:lstStyle/>
        <a:p>
          <a:endParaRPr lang="en-US"/>
        </a:p>
      </dgm:t>
    </dgm:pt>
    <dgm:pt modelId="{437BE4E8-B33D-443E-90BC-99D05124B7C8}">
      <dgm:prSet custT="1"/>
      <dgm:spPr/>
      <dgm:t>
        <a:bodyPr/>
        <a:lstStyle/>
        <a:p>
          <a:r>
            <a:rPr lang="en-US" sz="2800" dirty="0">
              <a:solidFill>
                <a:schemeClr val="tx1">
                  <a:lumMod val="75000"/>
                  <a:lumOff val="25000"/>
                </a:schemeClr>
              </a:solidFill>
            </a:rPr>
            <a:t>Verifying the data submitted (site visit)</a:t>
          </a:r>
        </a:p>
      </dgm:t>
    </dgm:pt>
    <dgm:pt modelId="{C9E5746F-B2C4-49EC-A239-BDDC00BE7877}" type="parTrans" cxnId="{9DE3E406-A957-43E6-812B-9B118921536A}">
      <dgm:prSet/>
      <dgm:spPr/>
      <dgm:t>
        <a:bodyPr/>
        <a:lstStyle/>
        <a:p>
          <a:endParaRPr lang="en-US"/>
        </a:p>
      </dgm:t>
    </dgm:pt>
    <dgm:pt modelId="{32635A52-F45B-4876-B0B7-399449CABCF4}" type="sibTrans" cxnId="{9DE3E406-A957-43E6-812B-9B118921536A}">
      <dgm:prSet phldrT="2" phldr="0"/>
      <dgm:spPr/>
      <dgm:t>
        <a:bodyPr/>
        <a:lstStyle/>
        <a:p>
          <a:endParaRPr lang="en-US"/>
        </a:p>
      </dgm:t>
    </dgm:pt>
    <dgm:pt modelId="{F6A8390D-74A9-4725-8B97-50D9CFC94BD0}">
      <dgm:prSet custT="1"/>
      <dgm:spPr/>
      <dgm:t>
        <a:bodyPr/>
        <a:lstStyle/>
        <a:p>
          <a:r>
            <a:rPr lang="en-US" sz="2800" dirty="0">
              <a:solidFill>
                <a:schemeClr val="tx1">
                  <a:lumMod val="75000"/>
                  <a:lumOff val="25000"/>
                </a:schemeClr>
              </a:solidFill>
            </a:rPr>
            <a:t>Comparing due diligence findings on eligible communities</a:t>
          </a:r>
        </a:p>
      </dgm:t>
    </dgm:pt>
    <dgm:pt modelId="{552D6AA0-601E-451A-A945-2DE64B28AA0E}" type="parTrans" cxnId="{38572A14-93E7-4B1A-A6AB-D331A1A48B32}">
      <dgm:prSet/>
      <dgm:spPr/>
      <dgm:t>
        <a:bodyPr/>
        <a:lstStyle/>
        <a:p>
          <a:endParaRPr lang="en-US"/>
        </a:p>
      </dgm:t>
    </dgm:pt>
    <dgm:pt modelId="{2C75D3A0-4471-432C-9FA9-FE94E94035F3}" type="sibTrans" cxnId="{38572A14-93E7-4B1A-A6AB-D331A1A48B32}">
      <dgm:prSet phldrT="3" phldr="0"/>
      <dgm:spPr/>
      <dgm:t>
        <a:bodyPr/>
        <a:lstStyle/>
        <a:p>
          <a:endParaRPr lang="en-US"/>
        </a:p>
      </dgm:t>
    </dgm:pt>
    <dgm:pt modelId="{DD3F86F3-45ED-410F-A7A7-E0F13DA1878C}">
      <dgm:prSet custT="1"/>
      <dgm:spPr/>
      <dgm:t>
        <a:bodyPr/>
        <a:lstStyle/>
        <a:p>
          <a:r>
            <a:rPr lang="en-US" sz="2800" dirty="0">
              <a:solidFill>
                <a:schemeClr val="tx1">
                  <a:lumMod val="75000"/>
                  <a:lumOff val="25000"/>
                </a:schemeClr>
              </a:solidFill>
            </a:rPr>
            <a:t>Selecting the location of choice</a:t>
          </a:r>
        </a:p>
      </dgm:t>
    </dgm:pt>
    <dgm:pt modelId="{B3B7816F-858E-47B9-BBCD-2C07333146FC}" type="parTrans" cxnId="{E7B4CB7D-E378-4B54-BDA3-FFFE43F94ED8}">
      <dgm:prSet/>
      <dgm:spPr/>
      <dgm:t>
        <a:bodyPr/>
        <a:lstStyle/>
        <a:p>
          <a:endParaRPr lang="en-US"/>
        </a:p>
      </dgm:t>
    </dgm:pt>
    <dgm:pt modelId="{3E4BEB47-3D60-459C-A463-0C6402F5D155}" type="sibTrans" cxnId="{E7B4CB7D-E378-4B54-BDA3-FFFE43F94ED8}">
      <dgm:prSet phldrT="4" phldr="0"/>
      <dgm:spPr/>
      <dgm:t>
        <a:bodyPr/>
        <a:lstStyle/>
        <a:p>
          <a:endParaRPr lang="en-US"/>
        </a:p>
      </dgm:t>
    </dgm:pt>
    <dgm:pt modelId="{8E95F072-EF5F-4BA8-8EAA-EC15FF861B7C}" type="pres">
      <dgm:prSet presAssocID="{158FF5F5-BEDA-45B8-932C-99485D1BB76E}" presName="root" presStyleCnt="0">
        <dgm:presLayoutVars>
          <dgm:dir/>
          <dgm:resizeHandles val="exact"/>
        </dgm:presLayoutVars>
      </dgm:prSet>
      <dgm:spPr/>
    </dgm:pt>
    <dgm:pt modelId="{25DDB9B3-6362-4125-89AC-C7E1E303BBD8}" type="pres">
      <dgm:prSet presAssocID="{8A59C4AB-B444-4C62-A182-1E2F724AE66F}" presName="compNode" presStyleCnt="0"/>
      <dgm:spPr/>
    </dgm:pt>
    <dgm:pt modelId="{9E2C4800-6FBF-4B4E-899F-D9F767547FA9}" type="pres">
      <dgm:prSet presAssocID="{8A59C4AB-B444-4C62-A182-1E2F724AE66F}" presName="bgRect" presStyleLbl="bgShp" presStyleIdx="0" presStyleCnt="4"/>
      <dgm:spPr/>
    </dgm:pt>
    <dgm:pt modelId="{EF4CF8AB-67D6-46B5-8FF4-D9F793D61D5C}" type="pres">
      <dgm:prSet presAssocID="{8A59C4AB-B444-4C62-A182-1E2F724AE66F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esearch"/>
        </a:ext>
      </dgm:extLst>
    </dgm:pt>
    <dgm:pt modelId="{B2FCA214-CD73-4061-81E6-4E404A9CC03D}" type="pres">
      <dgm:prSet presAssocID="{8A59C4AB-B444-4C62-A182-1E2F724AE66F}" presName="spaceRect" presStyleCnt="0"/>
      <dgm:spPr/>
    </dgm:pt>
    <dgm:pt modelId="{7F6DF284-7FD5-45BE-ACC6-71D0F034EE0F}" type="pres">
      <dgm:prSet presAssocID="{8A59C4AB-B444-4C62-A182-1E2F724AE66F}" presName="parTx" presStyleLbl="revTx" presStyleIdx="0" presStyleCnt="4">
        <dgm:presLayoutVars>
          <dgm:chMax val="0"/>
          <dgm:chPref val="0"/>
        </dgm:presLayoutVars>
      </dgm:prSet>
      <dgm:spPr/>
    </dgm:pt>
    <dgm:pt modelId="{A37FE6B5-A4B3-4B87-AC82-5958110F1BFF}" type="pres">
      <dgm:prSet presAssocID="{17E1C793-4A0E-45DE-9FAD-8639C6DA6950}" presName="sibTrans" presStyleCnt="0"/>
      <dgm:spPr/>
    </dgm:pt>
    <dgm:pt modelId="{14D79F9A-3590-4E95-BB07-CCC99547CD4F}" type="pres">
      <dgm:prSet presAssocID="{437BE4E8-B33D-443E-90BC-99D05124B7C8}" presName="compNode" presStyleCnt="0"/>
      <dgm:spPr/>
    </dgm:pt>
    <dgm:pt modelId="{38753211-ED46-45A5-A7DC-380327259349}" type="pres">
      <dgm:prSet presAssocID="{437BE4E8-B33D-443E-90BC-99D05124B7C8}" presName="bgRect" presStyleLbl="bgShp" presStyleIdx="1" presStyleCnt="4" custLinFactNeighborX="-5797" custLinFactNeighborY="10741"/>
      <dgm:spPr/>
    </dgm:pt>
    <dgm:pt modelId="{AC102356-9FB3-4EEE-98E6-ABCB36E434D4}" type="pres">
      <dgm:prSet presAssocID="{437BE4E8-B33D-443E-90BC-99D05124B7C8}" presName="iconRect" presStyleLbl="node1" presStyleIdx="1" presStyleCnt="4" custLinFactY="100000" custLinFactNeighborX="10573" custLinFactNeighborY="11064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ocessor"/>
        </a:ext>
      </dgm:extLst>
    </dgm:pt>
    <dgm:pt modelId="{133CD25B-E65C-4700-8584-A61CB0A6357F}" type="pres">
      <dgm:prSet presAssocID="{437BE4E8-B33D-443E-90BC-99D05124B7C8}" presName="spaceRect" presStyleCnt="0"/>
      <dgm:spPr/>
    </dgm:pt>
    <dgm:pt modelId="{1782A8ED-1CDC-4236-AFB3-2FC3292413B0}" type="pres">
      <dgm:prSet presAssocID="{437BE4E8-B33D-443E-90BC-99D05124B7C8}" presName="parTx" presStyleLbl="revTx" presStyleIdx="1" presStyleCnt="4">
        <dgm:presLayoutVars>
          <dgm:chMax val="0"/>
          <dgm:chPref val="0"/>
        </dgm:presLayoutVars>
      </dgm:prSet>
      <dgm:spPr/>
    </dgm:pt>
    <dgm:pt modelId="{57574531-4054-4B5B-AFD7-76ABCBB5BA6E}" type="pres">
      <dgm:prSet presAssocID="{32635A52-F45B-4876-B0B7-399449CABCF4}" presName="sibTrans" presStyleCnt="0"/>
      <dgm:spPr/>
    </dgm:pt>
    <dgm:pt modelId="{74F8D949-E097-4133-9E84-78F22A30DDB7}" type="pres">
      <dgm:prSet presAssocID="{F6A8390D-74A9-4725-8B97-50D9CFC94BD0}" presName="compNode" presStyleCnt="0"/>
      <dgm:spPr/>
    </dgm:pt>
    <dgm:pt modelId="{561FE5C2-E9BE-4FC0-AE9F-9ABCB254DA72}" type="pres">
      <dgm:prSet presAssocID="{F6A8390D-74A9-4725-8B97-50D9CFC94BD0}" presName="bgRect" presStyleLbl="bgShp" presStyleIdx="2" presStyleCnt="4"/>
      <dgm:spPr/>
    </dgm:pt>
    <dgm:pt modelId="{27A4FD9A-AB01-45EF-8F8D-56DA8028CBB4}" type="pres">
      <dgm:prSet presAssocID="{F6A8390D-74A9-4725-8B97-50D9CFC94BD0}" presName="iconRect" presStyleLbl="node1" presStyleIdx="2" presStyleCnt="4" custLinFactY="-100000" custLinFactNeighborX="485" custLinFactNeighborY="-12803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0FE19093-3679-4FBF-8783-1BD313E381DA}" type="pres">
      <dgm:prSet presAssocID="{F6A8390D-74A9-4725-8B97-50D9CFC94BD0}" presName="spaceRect" presStyleCnt="0"/>
      <dgm:spPr/>
    </dgm:pt>
    <dgm:pt modelId="{8E7F4582-13BF-413C-9F17-5928FB2A5A92}" type="pres">
      <dgm:prSet presAssocID="{F6A8390D-74A9-4725-8B97-50D9CFC94BD0}" presName="parTx" presStyleLbl="revTx" presStyleIdx="2" presStyleCnt="4">
        <dgm:presLayoutVars>
          <dgm:chMax val="0"/>
          <dgm:chPref val="0"/>
        </dgm:presLayoutVars>
      </dgm:prSet>
      <dgm:spPr/>
    </dgm:pt>
    <dgm:pt modelId="{0B587EDE-A39C-4C8E-8B56-871866E9FEB5}" type="pres">
      <dgm:prSet presAssocID="{2C75D3A0-4471-432C-9FA9-FE94E94035F3}" presName="sibTrans" presStyleCnt="0"/>
      <dgm:spPr/>
    </dgm:pt>
    <dgm:pt modelId="{C0AC5AFB-0360-48AD-B6B0-0DE2FCC6FA2E}" type="pres">
      <dgm:prSet presAssocID="{DD3F86F3-45ED-410F-A7A7-E0F13DA1878C}" presName="compNode" presStyleCnt="0"/>
      <dgm:spPr/>
    </dgm:pt>
    <dgm:pt modelId="{6EDA4776-0B17-4770-A528-BB397D84C972}" type="pres">
      <dgm:prSet presAssocID="{DD3F86F3-45ED-410F-A7A7-E0F13DA1878C}" presName="bgRect" presStyleLbl="bgShp" presStyleIdx="3" presStyleCnt="4"/>
      <dgm:spPr/>
    </dgm:pt>
    <dgm:pt modelId="{24F68CAF-8679-46D3-9458-61840A1151A6}" type="pres">
      <dgm:prSet presAssocID="{DD3F86F3-45ED-410F-A7A7-E0F13DA1878C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rection"/>
        </a:ext>
      </dgm:extLst>
    </dgm:pt>
    <dgm:pt modelId="{1085ED21-BF36-4B1F-8460-773F79CE3967}" type="pres">
      <dgm:prSet presAssocID="{DD3F86F3-45ED-410F-A7A7-E0F13DA1878C}" presName="spaceRect" presStyleCnt="0"/>
      <dgm:spPr/>
    </dgm:pt>
    <dgm:pt modelId="{13D8C0A0-011A-4686-9772-2352773B6540}" type="pres">
      <dgm:prSet presAssocID="{DD3F86F3-45ED-410F-A7A7-E0F13DA1878C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9DE3E406-A957-43E6-812B-9B118921536A}" srcId="{158FF5F5-BEDA-45B8-932C-99485D1BB76E}" destId="{437BE4E8-B33D-443E-90BC-99D05124B7C8}" srcOrd="1" destOrd="0" parTransId="{C9E5746F-B2C4-49EC-A239-BDDC00BE7877}" sibTransId="{32635A52-F45B-4876-B0B7-399449CABCF4}"/>
    <dgm:cxn modelId="{4E568F10-F5CF-4B2F-B31F-A21CEDD53E00}" type="presOf" srcId="{437BE4E8-B33D-443E-90BC-99D05124B7C8}" destId="{1782A8ED-1CDC-4236-AFB3-2FC3292413B0}" srcOrd="0" destOrd="0" presId="urn:microsoft.com/office/officeart/2018/2/layout/IconVerticalSolidList"/>
    <dgm:cxn modelId="{29030F11-1C64-4A4B-A46E-6E1BCB9B8332}" type="presOf" srcId="{F6A8390D-74A9-4725-8B97-50D9CFC94BD0}" destId="{8E7F4582-13BF-413C-9F17-5928FB2A5A92}" srcOrd="0" destOrd="0" presId="urn:microsoft.com/office/officeart/2018/2/layout/IconVerticalSolidList"/>
    <dgm:cxn modelId="{38572A14-93E7-4B1A-A6AB-D331A1A48B32}" srcId="{158FF5F5-BEDA-45B8-932C-99485D1BB76E}" destId="{F6A8390D-74A9-4725-8B97-50D9CFC94BD0}" srcOrd="2" destOrd="0" parTransId="{552D6AA0-601E-451A-A945-2DE64B28AA0E}" sibTransId="{2C75D3A0-4471-432C-9FA9-FE94E94035F3}"/>
    <dgm:cxn modelId="{A7322216-3F0B-43D6-8A30-3130EDFEAB1D}" type="presOf" srcId="{8A59C4AB-B444-4C62-A182-1E2F724AE66F}" destId="{7F6DF284-7FD5-45BE-ACC6-71D0F034EE0F}" srcOrd="0" destOrd="0" presId="urn:microsoft.com/office/officeart/2018/2/layout/IconVerticalSolidList"/>
    <dgm:cxn modelId="{D114EA28-BDF6-4B38-BDAC-0768EEE00EE3}" type="presOf" srcId="{158FF5F5-BEDA-45B8-932C-99485D1BB76E}" destId="{8E95F072-EF5F-4BA8-8EAA-EC15FF861B7C}" srcOrd="0" destOrd="0" presId="urn:microsoft.com/office/officeart/2018/2/layout/IconVerticalSolidList"/>
    <dgm:cxn modelId="{F22C6875-1E5A-4BF0-947A-DED10B57CC8A}" srcId="{158FF5F5-BEDA-45B8-932C-99485D1BB76E}" destId="{8A59C4AB-B444-4C62-A182-1E2F724AE66F}" srcOrd="0" destOrd="0" parTransId="{265BAAC8-B59F-4938-B122-F15771065545}" sibTransId="{17E1C793-4A0E-45DE-9FAD-8639C6DA6950}"/>
    <dgm:cxn modelId="{E7B4CB7D-E378-4B54-BDA3-FFFE43F94ED8}" srcId="{158FF5F5-BEDA-45B8-932C-99485D1BB76E}" destId="{DD3F86F3-45ED-410F-A7A7-E0F13DA1878C}" srcOrd="3" destOrd="0" parTransId="{B3B7816F-858E-47B9-BBCD-2C07333146FC}" sibTransId="{3E4BEB47-3D60-459C-A463-0C6402F5D155}"/>
    <dgm:cxn modelId="{2E6EF5DD-148F-4180-A894-4E9846222BC3}" type="presOf" srcId="{DD3F86F3-45ED-410F-A7A7-E0F13DA1878C}" destId="{13D8C0A0-011A-4686-9772-2352773B6540}" srcOrd="0" destOrd="0" presId="urn:microsoft.com/office/officeart/2018/2/layout/IconVerticalSolidList"/>
    <dgm:cxn modelId="{FCF7257D-3C41-49E0-A342-6A14A9D46978}" type="presParOf" srcId="{8E95F072-EF5F-4BA8-8EAA-EC15FF861B7C}" destId="{25DDB9B3-6362-4125-89AC-C7E1E303BBD8}" srcOrd="0" destOrd="0" presId="urn:microsoft.com/office/officeart/2018/2/layout/IconVerticalSolidList"/>
    <dgm:cxn modelId="{E2203046-1DA3-4580-B3AC-47311F904AD8}" type="presParOf" srcId="{25DDB9B3-6362-4125-89AC-C7E1E303BBD8}" destId="{9E2C4800-6FBF-4B4E-899F-D9F767547FA9}" srcOrd="0" destOrd="0" presId="urn:microsoft.com/office/officeart/2018/2/layout/IconVerticalSolidList"/>
    <dgm:cxn modelId="{4AAFFE62-190B-4F67-A09F-0EA2260B74AC}" type="presParOf" srcId="{25DDB9B3-6362-4125-89AC-C7E1E303BBD8}" destId="{EF4CF8AB-67D6-46B5-8FF4-D9F793D61D5C}" srcOrd="1" destOrd="0" presId="urn:microsoft.com/office/officeart/2018/2/layout/IconVerticalSolidList"/>
    <dgm:cxn modelId="{1F4DBFED-32C1-485C-B00D-52B765291707}" type="presParOf" srcId="{25DDB9B3-6362-4125-89AC-C7E1E303BBD8}" destId="{B2FCA214-CD73-4061-81E6-4E404A9CC03D}" srcOrd="2" destOrd="0" presId="urn:microsoft.com/office/officeart/2018/2/layout/IconVerticalSolidList"/>
    <dgm:cxn modelId="{5ECEBD54-5FC3-4242-A9F4-BDB4D7605C16}" type="presParOf" srcId="{25DDB9B3-6362-4125-89AC-C7E1E303BBD8}" destId="{7F6DF284-7FD5-45BE-ACC6-71D0F034EE0F}" srcOrd="3" destOrd="0" presId="urn:microsoft.com/office/officeart/2018/2/layout/IconVerticalSolidList"/>
    <dgm:cxn modelId="{CFACEDB1-9D43-4BA6-B82F-821FB0A2AC78}" type="presParOf" srcId="{8E95F072-EF5F-4BA8-8EAA-EC15FF861B7C}" destId="{A37FE6B5-A4B3-4B87-AC82-5958110F1BFF}" srcOrd="1" destOrd="0" presId="urn:microsoft.com/office/officeart/2018/2/layout/IconVerticalSolidList"/>
    <dgm:cxn modelId="{E1C1530B-7AEF-4EBA-A3F7-C8E2A3197E69}" type="presParOf" srcId="{8E95F072-EF5F-4BA8-8EAA-EC15FF861B7C}" destId="{14D79F9A-3590-4E95-BB07-CCC99547CD4F}" srcOrd="2" destOrd="0" presId="urn:microsoft.com/office/officeart/2018/2/layout/IconVerticalSolidList"/>
    <dgm:cxn modelId="{3617FDD2-FB50-4974-8DEF-CC062946D5CC}" type="presParOf" srcId="{14D79F9A-3590-4E95-BB07-CCC99547CD4F}" destId="{38753211-ED46-45A5-A7DC-380327259349}" srcOrd="0" destOrd="0" presId="urn:microsoft.com/office/officeart/2018/2/layout/IconVerticalSolidList"/>
    <dgm:cxn modelId="{DC9F3D16-5102-45BC-BA30-2DF40F966477}" type="presParOf" srcId="{14D79F9A-3590-4E95-BB07-CCC99547CD4F}" destId="{AC102356-9FB3-4EEE-98E6-ABCB36E434D4}" srcOrd="1" destOrd="0" presId="urn:microsoft.com/office/officeart/2018/2/layout/IconVerticalSolidList"/>
    <dgm:cxn modelId="{C1683B89-8B18-459B-893F-160A83CC3074}" type="presParOf" srcId="{14D79F9A-3590-4E95-BB07-CCC99547CD4F}" destId="{133CD25B-E65C-4700-8584-A61CB0A6357F}" srcOrd="2" destOrd="0" presId="urn:microsoft.com/office/officeart/2018/2/layout/IconVerticalSolidList"/>
    <dgm:cxn modelId="{9B46C9BF-EF8D-4DD8-BCFC-5A2DBDE213B9}" type="presParOf" srcId="{14D79F9A-3590-4E95-BB07-CCC99547CD4F}" destId="{1782A8ED-1CDC-4236-AFB3-2FC3292413B0}" srcOrd="3" destOrd="0" presId="urn:microsoft.com/office/officeart/2018/2/layout/IconVerticalSolidList"/>
    <dgm:cxn modelId="{9EDD8A51-48B5-4CC8-850D-BD2CBDD5B440}" type="presParOf" srcId="{8E95F072-EF5F-4BA8-8EAA-EC15FF861B7C}" destId="{57574531-4054-4B5B-AFD7-76ABCBB5BA6E}" srcOrd="3" destOrd="0" presId="urn:microsoft.com/office/officeart/2018/2/layout/IconVerticalSolidList"/>
    <dgm:cxn modelId="{FCA3063B-5F05-4FE6-8C23-1B7D408690B3}" type="presParOf" srcId="{8E95F072-EF5F-4BA8-8EAA-EC15FF861B7C}" destId="{74F8D949-E097-4133-9E84-78F22A30DDB7}" srcOrd="4" destOrd="0" presId="urn:microsoft.com/office/officeart/2018/2/layout/IconVerticalSolidList"/>
    <dgm:cxn modelId="{8BC0D19F-A8E6-4820-96A9-C7B78968BE03}" type="presParOf" srcId="{74F8D949-E097-4133-9E84-78F22A30DDB7}" destId="{561FE5C2-E9BE-4FC0-AE9F-9ABCB254DA72}" srcOrd="0" destOrd="0" presId="urn:microsoft.com/office/officeart/2018/2/layout/IconVerticalSolidList"/>
    <dgm:cxn modelId="{1EB6F456-A0EE-47EA-9B41-5B19CF8468ED}" type="presParOf" srcId="{74F8D949-E097-4133-9E84-78F22A30DDB7}" destId="{27A4FD9A-AB01-45EF-8F8D-56DA8028CBB4}" srcOrd="1" destOrd="0" presId="urn:microsoft.com/office/officeart/2018/2/layout/IconVerticalSolidList"/>
    <dgm:cxn modelId="{366931F7-2B7E-40EC-8972-6A999BDAB87B}" type="presParOf" srcId="{74F8D949-E097-4133-9E84-78F22A30DDB7}" destId="{0FE19093-3679-4FBF-8783-1BD313E381DA}" srcOrd="2" destOrd="0" presId="urn:microsoft.com/office/officeart/2018/2/layout/IconVerticalSolidList"/>
    <dgm:cxn modelId="{3070DF27-B921-4C7D-A9DB-D027499F8C33}" type="presParOf" srcId="{74F8D949-E097-4133-9E84-78F22A30DDB7}" destId="{8E7F4582-13BF-413C-9F17-5928FB2A5A92}" srcOrd="3" destOrd="0" presId="urn:microsoft.com/office/officeart/2018/2/layout/IconVerticalSolidList"/>
    <dgm:cxn modelId="{DAEEAE69-DE6F-40BD-A78C-63BA352F2A6D}" type="presParOf" srcId="{8E95F072-EF5F-4BA8-8EAA-EC15FF861B7C}" destId="{0B587EDE-A39C-4C8E-8B56-871866E9FEB5}" srcOrd="5" destOrd="0" presId="urn:microsoft.com/office/officeart/2018/2/layout/IconVerticalSolidList"/>
    <dgm:cxn modelId="{35987E08-64B8-43DB-8485-6BA00613B85F}" type="presParOf" srcId="{8E95F072-EF5F-4BA8-8EAA-EC15FF861B7C}" destId="{C0AC5AFB-0360-48AD-B6B0-0DE2FCC6FA2E}" srcOrd="6" destOrd="0" presId="urn:microsoft.com/office/officeart/2018/2/layout/IconVerticalSolidList"/>
    <dgm:cxn modelId="{16BDFAD4-2321-445F-8A18-099EF5AD7214}" type="presParOf" srcId="{C0AC5AFB-0360-48AD-B6B0-0DE2FCC6FA2E}" destId="{6EDA4776-0B17-4770-A528-BB397D84C972}" srcOrd="0" destOrd="0" presId="urn:microsoft.com/office/officeart/2018/2/layout/IconVerticalSolidList"/>
    <dgm:cxn modelId="{A28A3E0E-DC74-464E-B6E5-E296192A4D78}" type="presParOf" srcId="{C0AC5AFB-0360-48AD-B6B0-0DE2FCC6FA2E}" destId="{24F68CAF-8679-46D3-9458-61840A1151A6}" srcOrd="1" destOrd="0" presId="urn:microsoft.com/office/officeart/2018/2/layout/IconVerticalSolidList"/>
    <dgm:cxn modelId="{DCFC151A-A867-4F72-BCA4-5AEC7635C67D}" type="presParOf" srcId="{C0AC5AFB-0360-48AD-B6B0-0DE2FCC6FA2E}" destId="{1085ED21-BF36-4B1F-8460-773F79CE3967}" srcOrd="2" destOrd="0" presId="urn:microsoft.com/office/officeart/2018/2/layout/IconVerticalSolidList"/>
    <dgm:cxn modelId="{AA4E9004-9C5A-44E4-BD5B-130A01336A21}" type="presParOf" srcId="{C0AC5AFB-0360-48AD-B6B0-0DE2FCC6FA2E}" destId="{13D8C0A0-011A-4686-9772-2352773B654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FC95E2B-E118-48B3-A606-9453948B104D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D35E99B5-F599-4DC1-B154-EC2300159F11}">
      <dgm:prSet/>
      <dgm:spPr>
        <a:xfrm>
          <a:off x="7830" y="3152177"/>
          <a:ext cx="3262500" cy="72000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  <a:defRPr cap="all"/>
          </a:pPr>
          <a:r>
            <a:rPr lang="en-US" cap="all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ptos" panose="02110004020202020204"/>
              <a:ea typeface="+mn-ea"/>
              <a:cs typeface="+mn-cs"/>
            </a:rPr>
            <a:t>Physical </a:t>
          </a:r>
          <a:r>
            <a:rPr lang="en-US" cap="all" dirty="0">
              <a:solidFill>
                <a:schemeClr val="tx1">
                  <a:lumMod val="75000"/>
                  <a:lumOff val="25000"/>
                </a:schemeClr>
              </a:solidFill>
              <a:latin typeface="Aptos" panose="02110004020202020204"/>
              <a:ea typeface="+mn-ea"/>
              <a:cs typeface="+mn-cs"/>
            </a:rPr>
            <a:t>facility </a:t>
          </a:r>
          <a:r>
            <a:rPr lang="en-US" cap="all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ptos" panose="02110004020202020204"/>
              <a:ea typeface="+mn-ea"/>
              <a:cs typeface="+mn-cs"/>
            </a:rPr>
            <a:t>/ site needs</a:t>
          </a:r>
        </a:p>
      </dgm:t>
    </dgm:pt>
    <dgm:pt modelId="{80B2DBE1-B045-44FB-AD9E-004DB5EBE02B}" type="parTrans" cxnId="{18D3A380-8707-41AC-87BE-22CDEAA37302}">
      <dgm:prSet/>
      <dgm:spPr/>
      <dgm:t>
        <a:bodyPr/>
        <a:lstStyle/>
        <a:p>
          <a:endParaRPr lang="en-US"/>
        </a:p>
      </dgm:t>
    </dgm:pt>
    <dgm:pt modelId="{F0C590E0-BDE1-4164-A867-D7A9AB3238A7}" type="sibTrans" cxnId="{18D3A380-8707-41AC-87BE-22CDEAA37302}">
      <dgm:prSet/>
      <dgm:spPr/>
      <dgm:t>
        <a:bodyPr/>
        <a:lstStyle/>
        <a:p>
          <a:endParaRPr lang="en-US"/>
        </a:p>
      </dgm:t>
    </dgm:pt>
    <dgm:pt modelId="{640E838A-1A24-4843-825C-F549C44C9BBD}">
      <dgm:prSet/>
      <dgm:spPr>
        <a:xfrm>
          <a:off x="3841268" y="3152177"/>
          <a:ext cx="3262500" cy="72000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  <a:defRPr cap="all"/>
          </a:pPr>
          <a:r>
            <a:rPr lang="en-US" cap="all" dirty="0">
              <a:solidFill>
                <a:schemeClr val="tx1">
                  <a:lumMod val="75000"/>
                  <a:lumOff val="25000"/>
                </a:schemeClr>
              </a:solidFill>
              <a:latin typeface="Aptos" panose="02110004020202020204"/>
              <a:ea typeface="+mn-ea"/>
              <a:cs typeface="+mn-cs"/>
            </a:rPr>
            <a:t>Geographic location requirements</a:t>
          </a:r>
        </a:p>
      </dgm:t>
    </dgm:pt>
    <dgm:pt modelId="{77530D4A-0874-44D1-84DE-4643BD5D8256}" type="parTrans" cxnId="{267F86B4-61A4-4D14-AAB3-9F9E30B8F8C6}">
      <dgm:prSet/>
      <dgm:spPr/>
      <dgm:t>
        <a:bodyPr/>
        <a:lstStyle/>
        <a:p>
          <a:endParaRPr lang="en-US"/>
        </a:p>
      </dgm:t>
    </dgm:pt>
    <dgm:pt modelId="{015B1723-2881-458B-8FCE-68359F4D7D2E}" type="sibTrans" cxnId="{267F86B4-61A4-4D14-AAB3-9F9E30B8F8C6}">
      <dgm:prSet/>
      <dgm:spPr/>
      <dgm:t>
        <a:bodyPr/>
        <a:lstStyle/>
        <a:p>
          <a:endParaRPr lang="en-US"/>
        </a:p>
      </dgm:t>
    </dgm:pt>
    <dgm:pt modelId="{CE0E3F7A-7245-4634-B465-512E51873738}">
      <dgm:prSet/>
      <dgm:spPr>
        <a:xfrm>
          <a:off x="7674706" y="3152177"/>
          <a:ext cx="3262500" cy="72000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  <a:defRPr cap="all"/>
          </a:pPr>
          <a:r>
            <a:rPr lang="en-US" cap="all" dirty="0">
              <a:solidFill>
                <a:schemeClr val="tx1">
                  <a:lumMod val="75000"/>
                  <a:lumOff val="25000"/>
                </a:schemeClr>
              </a:solidFill>
              <a:latin typeface="Aptos" panose="02110004020202020204"/>
              <a:ea typeface="+mn-ea"/>
              <a:cs typeface="+mn-cs"/>
            </a:rPr>
            <a:t>Local market requirements</a:t>
          </a:r>
        </a:p>
      </dgm:t>
    </dgm:pt>
    <dgm:pt modelId="{DE7513F2-535C-4134-BFB8-81EA3CE74AA8}" type="parTrans" cxnId="{70902829-2319-4C88-8953-653BCD244BD2}">
      <dgm:prSet/>
      <dgm:spPr/>
      <dgm:t>
        <a:bodyPr/>
        <a:lstStyle/>
        <a:p>
          <a:endParaRPr lang="en-US"/>
        </a:p>
      </dgm:t>
    </dgm:pt>
    <dgm:pt modelId="{EB4A8EF6-D2F6-46B6-ACC8-D4FC629961A2}" type="sibTrans" cxnId="{70902829-2319-4C88-8953-653BCD244BD2}">
      <dgm:prSet/>
      <dgm:spPr/>
      <dgm:t>
        <a:bodyPr/>
        <a:lstStyle/>
        <a:p>
          <a:endParaRPr lang="en-US"/>
        </a:p>
      </dgm:t>
    </dgm:pt>
    <dgm:pt modelId="{B39BD90B-CF00-4816-8D93-A310D7679A85}" type="pres">
      <dgm:prSet presAssocID="{4FC95E2B-E118-48B3-A606-9453948B104D}" presName="root" presStyleCnt="0">
        <dgm:presLayoutVars>
          <dgm:dir/>
          <dgm:resizeHandles val="exact"/>
        </dgm:presLayoutVars>
      </dgm:prSet>
      <dgm:spPr/>
    </dgm:pt>
    <dgm:pt modelId="{8620F1A3-1413-4091-BBFB-2E42F3AB6B82}" type="pres">
      <dgm:prSet presAssocID="{D35E99B5-F599-4DC1-B154-EC2300159F11}" presName="compNode" presStyleCnt="0"/>
      <dgm:spPr/>
    </dgm:pt>
    <dgm:pt modelId="{36E89344-FC95-486A-8EB9-D2B4893426F9}" type="pres">
      <dgm:prSet presAssocID="{D35E99B5-F599-4DC1-B154-EC2300159F11}" presName="iconBgRect" presStyleLbl="bgShp" presStyleIdx="0" presStyleCnt="3"/>
      <dgm:spPr>
        <a:xfrm>
          <a:off x="644018" y="542176"/>
          <a:ext cx="1990125" cy="1990125"/>
        </a:xfrm>
        <a:prstGeom prst="ellipse">
          <a:avLst/>
        </a:prstGeom>
        <a:solidFill>
          <a:srgbClr val="E97132">
            <a:hueOff val="0"/>
            <a:satOff val="0"/>
            <a:lumOff val="0"/>
            <a:alphaOff val="0"/>
          </a:srgbClr>
        </a:solidFill>
        <a:ln>
          <a:noFill/>
        </a:ln>
        <a:effectLst/>
      </dgm:spPr>
    </dgm:pt>
    <dgm:pt modelId="{37DEAD54-2405-45DA-A6AD-906C8B5FC661}" type="pres">
      <dgm:prSet presAssocID="{D35E99B5-F599-4DC1-B154-EC2300159F11}" presName="iconRect" presStyleLbl="node1" presStyleIdx="0" presStyleCnt="3"/>
      <dgm:spPr>
        <a:xfrm>
          <a:off x="1068143" y="966301"/>
          <a:ext cx="1141875" cy="114187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gm:spPr>
      <dgm:extLst>
        <a:ext uri="{E40237B7-FDA0-4F09-8148-C483321AD2D9}">
          <dgm14:cNvPr xmlns:dgm14="http://schemas.microsoft.com/office/drawing/2010/diagram" id="0" name="" descr="Building"/>
        </a:ext>
      </dgm:extLst>
    </dgm:pt>
    <dgm:pt modelId="{58E73ACF-E273-4F71-97FF-9BB5FB8B11F8}" type="pres">
      <dgm:prSet presAssocID="{D35E99B5-F599-4DC1-B154-EC2300159F11}" presName="spaceRect" presStyleCnt="0"/>
      <dgm:spPr/>
    </dgm:pt>
    <dgm:pt modelId="{A528DE2F-BFFA-477F-A75E-BF848E8BE636}" type="pres">
      <dgm:prSet presAssocID="{D35E99B5-F599-4DC1-B154-EC2300159F11}" presName="textRect" presStyleLbl="revTx" presStyleIdx="0" presStyleCnt="3" custScaleX="89603">
        <dgm:presLayoutVars>
          <dgm:chMax val="1"/>
          <dgm:chPref val="1"/>
        </dgm:presLayoutVars>
      </dgm:prSet>
      <dgm:spPr/>
    </dgm:pt>
    <dgm:pt modelId="{7C34066C-0D6D-4715-8D26-A6B7D33A66F2}" type="pres">
      <dgm:prSet presAssocID="{F0C590E0-BDE1-4164-A867-D7A9AB3238A7}" presName="sibTrans" presStyleCnt="0"/>
      <dgm:spPr/>
    </dgm:pt>
    <dgm:pt modelId="{7F4A7CA8-72C2-4FB2-A1C8-3EE6376E8A28}" type="pres">
      <dgm:prSet presAssocID="{640E838A-1A24-4843-825C-F549C44C9BBD}" presName="compNode" presStyleCnt="0"/>
      <dgm:spPr/>
    </dgm:pt>
    <dgm:pt modelId="{31F9E0B5-58DB-4F98-A9BF-FBD8D96D2607}" type="pres">
      <dgm:prSet presAssocID="{640E838A-1A24-4843-825C-F549C44C9BBD}" presName="iconBgRect" presStyleLbl="bgShp" presStyleIdx="1" presStyleCnt="3"/>
      <dgm:spPr>
        <a:xfrm>
          <a:off x="4477456" y="542176"/>
          <a:ext cx="1990125" cy="1990125"/>
        </a:xfrm>
        <a:prstGeom prst="ellipse">
          <a:avLst/>
        </a:prstGeom>
        <a:solidFill>
          <a:srgbClr val="196B24">
            <a:hueOff val="0"/>
            <a:satOff val="0"/>
            <a:lumOff val="0"/>
            <a:alphaOff val="0"/>
          </a:srgbClr>
        </a:solidFill>
        <a:ln>
          <a:noFill/>
        </a:ln>
        <a:effectLst/>
      </dgm:spPr>
    </dgm:pt>
    <dgm:pt modelId="{064F9E49-7C4F-44F7-A4B5-179CF6ABC6FB}" type="pres">
      <dgm:prSet presAssocID="{640E838A-1A24-4843-825C-F549C44C9BBD}" presName="iconRect" presStyleLbl="node1" presStyleIdx="1" presStyleCnt="3"/>
      <dgm:spPr>
        <a:xfrm>
          <a:off x="4901581" y="966301"/>
          <a:ext cx="1141875" cy="114187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gm:spPr>
      <dgm:extLst>
        <a:ext uri="{E40237B7-FDA0-4F09-8148-C483321AD2D9}">
          <dgm14:cNvPr xmlns:dgm14="http://schemas.microsoft.com/office/drawing/2010/diagram" id="0" name="" descr="Marker"/>
        </a:ext>
      </dgm:extLst>
    </dgm:pt>
    <dgm:pt modelId="{02622D87-C758-4FDC-A2C6-9C4ECAF72F77}" type="pres">
      <dgm:prSet presAssocID="{640E838A-1A24-4843-825C-F549C44C9BBD}" presName="spaceRect" presStyleCnt="0"/>
      <dgm:spPr/>
    </dgm:pt>
    <dgm:pt modelId="{EA3B9999-81AE-4B91-A31F-2B8193CD4012}" type="pres">
      <dgm:prSet presAssocID="{640E838A-1A24-4843-825C-F549C44C9BBD}" presName="textRect" presStyleLbl="revTx" presStyleIdx="1" presStyleCnt="3">
        <dgm:presLayoutVars>
          <dgm:chMax val="1"/>
          <dgm:chPref val="1"/>
        </dgm:presLayoutVars>
      </dgm:prSet>
      <dgm:spPr/>
    </dgm:pt>
    <dgm:pt modelId="{C39FBE1F-3AFB-4BC6-9FB1-BBA0B84DF13D}" type="pres">
      <dgm:prSet presAssocID="{015B1723-2881-458B-8FCE-68359F4D7D2E}" presName="sibTrans" presStyleCnt="0"/>
      <dgm:spPr/>
    </dgm:pt>
    <dgm:pt modelId="{6D23B978-2C3D-4B57-952F-2C453BDEC296}" type="pres">
      <dgm:prSet presAssocID="{CE0E3F7A-7245-4634-B465-512E51873738}" presName="compNode" presStyleCnt="0"/>
      <dgm:spPr/>
    </dgm:pt>
    <dgm:pt modelId="{321A2020-1E40-4480-B95D-6147EF99C804}" type="pres">
      <dgm:prSet presAssocID="{CE0E3F7A-7245-4634-B465-512E51873738}" presName="iconBgRect" presStyleLbl="bgShp" presStyleIdx="2" presStyleCnt="3"/>
      <dgm:spPr>
        <a:xfrm>
          <a:off x="8310893" y="542176"/>
          <a:ext cx="1990125" cy="1990125"/>
        </a:xfrm>
        <a:prstGeom prst="ellipse">
          <a:avLst/>
        </a:prstGeom>
        <a:solidFill>
          <a:srgbClr val="0F9ED5">
            <a:hueOff val="0"/>
            <a:satOff val="0"/>
            <a:lumOff val="0"/>
            <a:alphaOff val="0"/>
          </a:srgbClr>
        </a:solidFill>
        <a:ln>
          <a:noFill/>
        </a:ln>
        <a:effectLst/>
      </dgm:spPr>
    </dgm:pt>
    <dgm:pt modelId="{96798FEC-A60E-4125-BD17-2C02CC270CE7}" type="pres">
      <dgm:prSet presAssocID="{CE0E3F7A-7245-4634-B465-512E51873738}" presName="iconRect" presStyleLbl="node1" presStyleIdx="2" presStyleCnt="3"/>
      <dgm:spPr>
        <a:xfrm>
          <a:off x="8735018" y="966301"/>
          <a:ext cx="1141875" cy="114187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B9D4CCDB-B859-4082-84D3-D5F4EB3CBE9F}" type="pres">
      <dgm:prSet presAssocID="{CE0E3F7A-7245-4634-B465-512E51873738}" presName="spaceRect" presStyleCnt="0"/>
      <dgm:spPr/>
    </dgm:pt>
    <dgm:pt modelId="{0C99DAE5-08BB-4D10-B4D0-7831684CE14A}" type="pres">
      <dgm:prSet presAssocID="{CE0E3F7A-7245-4634-B465-512E51873738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70902829-2319-4C88-8953-653BCD244BD2}" srcId="{4FC95E2B-E118-48B3-A606-9453948B104D}" destId="{CE0E3F7A-7245-4634-B465-512E51873738}" srcOrd="2" destOrd="0" parTransId="{DE7513F2-535C-4134-BFB8-81EA3CE74AA8}" sibTransId="{EB4A8EF6-D2F6-46B6-ACC8-D4FC629961A2}"/>
    <dgm:cxn modelId="{68BEB172-D2D8-4953-82D0-BA84407FF516}" type="presOf" srcId="{640E838A-1A24-4843-825C-F549C44C9BBD}" destId="{EA3B9999-81AE-4B91-A31F-2B8193CD4012}" srcOrd="0" destOrd="0" presId="urn:microsoft.com/office/officeart/2018/5/layout/IconCircleLabelList"/>
    <dgm:cxn modelId="{18D3A380-8707-41AC-87BE-22CDEAA37302}" srcId="{4FC95E2B-E118-48B3-A606-9453948B104D}" destId="{D35E99B5-F599-4DC1-B154-EC2300159F11}" srcOrd="0" destOrd="0" parTransId="{80B2DBE1-B045-44FB-AD9E-004DB5EBE02B}" sibTransId="{F0C590E0-BDE1-4164-A867-D7A9AB3238A7}"/>
    <dgm:cxn modelId="{2C74C3A9-2493-456B-B674-E29447A362A1}" type="presOf" srcId="{D35E99B5-F599-4DC1-B154-EC2300159F11}" destId="{A528DE2F-BFFA-477F-A75E-BF848E8BE636}" srcOrd="0" destOrd="0" presId="urn:microsoft.com/office/officeart/2018/5/layout/IconCircleLabelList"/>
    <dgm:cxn modelId="{C1FD8AAC-0859-45E1-8B21-13D7F534FADC}" type="presOf" srcId="{CE0E3F7A-7245-4634-B465-512E51873738}" destId="{0C99DAE5-08BB-4D10-B4D0-7831684CE14A}" srcOrd="0" destOrd="0" presId="urn:microsoft.com/office/officeart/2018/5/layout/IconCircleLabelList"/>
    <dgm:cxn modelId="{267F86B4-61A4-4D14-AAB3-9F9E30B8F8C6}" srcId="{4FC95E2B-E118-48B3-A606-9453948B104D}" destId="{640E838A-1A24-4843-825C-F549C44C9BBD}" srcOrd="1" destOrd="0" parTransId="{77530D4A-0874-44D1-84DE-4643BD5D8256}" sibTransId="{015B1723-2881-458B-8FCE-68359F4D7D2E}"/>
    <dgm:cxn modelId="{9028D6BC-2B6B-4456-8FD4-7D50E8027C7A}" type="presOf" srcId="{4FC95E2B-E118-48B3-A606-9453948B104D}" destId="{B39BD90B-CF00-4816-8D93-A310D7679A85}" srcOrd="0" destOrd="0" presId="urn:microsoft.com/office/officeart/2018/5/layout/IconCircleLabelList"/>
    <dgm:cxn modelId="{8F661E17-4976-4DA7-8A37-63591045EDAA}" type="presParOf" srcId="{B39BD90B-CF00-4816-8D93-A310D7679A85}" destId="{8620F1A3-1413-4091-BBFB-2E42F3AB6B82}" srcOrd="0" destOrd="0" presId="urn:microsoft.com/office/officeart/2018/5/layout/IconCircleLabelList"/>
    <dgm:cxn modelId="{683A97E5-C0C1-4747-9558-048F53C8C8D7}" type="presParOf" srcId="{8620F1A3-1413-4091-BBFB-2E42F3AB6B82}" destId="{36E89344-FC95-486A-8EB9-D2B4893426F9}" srcOrd="0" destOrd="0" presId="urn:microsoft.com/office/officeart/2018/5/layout/IconCircleLabelList"/>
    <dgm:cxn modelId="{5DF50597-F5BF-4E2C-B610-F00CAD044113}" type="presParOf" srcId="{8620F1A3-1413-4091-BBFB-2E42F3AB6B82}" destId="{37DEAD54-2405-45DA-A6AD-906C8B5FC661}" srcOrd="1" destOrd="0" presId="urn:microsoft.com/office/officeart/2018/5/layout/IconCircleLabelList"/>
    <dgm:cxn modelId="{6D97C72F-9AD9-47AA-98CB-4F4C12B3B75F}" type="presParOf" srcId="{8620F1A3-1413-4091-BBFB-2E42F3AB6B82}" destId="{58E73ACF-E273-4F71-97FF-9BB5FB8B11F8}" srcOrd="2" destOrd="0" presId="urn:microsoft.com/office/officeart/2018/5/layout/IconCircleLabelList"/>
    <dgm:cxn modelId="{2C531378-72BB-48F1-B12F-05256552A6ED}" type="presParOf" srcId="{8620F1A3-1413-4091-BBFB-2E42F3AB6B82}" destId="{A528DE2F-BFFA-477F-A75E-BF848E8BE636}" srcOrd="3" destOrd="0" presId="urn:microsoft.com/office/officeart/2018/5/layout/IconCircleLabelList"/>
    <dgm:cxn modelId="{90CAE22F-76C2-40C2-99C6-7424423F6805}" type="presParOf" srcId="{B39BD90B-CF00-4816-8D93-A310D7679A85}" destId="{7C34066C-0D6D-4715-8D26-A6B7D33A66F2}" srcOrd="1" destOrd="0" presId="urn:microsoft.com/office/officeart/2018/5/layout/IconCircleLabelList"/>
    <dgm:cxn modelId="{BB65770D-0732-4DD1-9F4E-16361EB67F83}" type="presParOf" srcId="{B39BD90B-CF00-4816-8D93-A310D7679A85}" destId="{7F4A7CA8-72C2-4FB2-A1C8-3EE6376E8A28}" srcOrd="2" destOrd="0" presId="urn:microsoft.com/office/officeart/2018/5/layout/IconCircleLabelList"/>
    <dgm:cxn modelId="{75AE25A3-485D-450D-B4BC-58B119BDFD27}" type="presParOf" srcId="{7F4A7CA8-72C2-4FB2-A1C8-3EE6376E8A28}" destId="{31F9E0B5-58DB-4F98-A9BF-FBD8D96D2607}" srcOrd="0" destOrd="0" presId="urn:microsoft.com/office/officeart/2018/5/layout/IconCircleLabelList"/>
    <dgm:cxn modelId="{543F4ED5-FE18-4E87-A48A-064337EB337D}" type="presParOf" srcId="{7F4A7CA8-72C2-4FB2-A1C8-3EE6376E8A28}" destId="{064F9E49-7C4F-44F7-A4B5-179CF6ABC6FB}" srcOrd="1" destOrd="0" presId="urn:microsoft.com/office/officeart/2018/5/layout/IconCircleLabelList"/>
    <dgm:cxn modelId="{C133CEE8-9E71-46BD-A362-48D21F5BFD75}" type="presParOf" srcId="{7F4A7CA8-72C2-4FB2-A1C8-3EE6376E8A28}" destId="{02622D87-C758-4FDC-A2C6-9C4ECAF72F77}" srcOrd="2" destOrd="0" presId="urn:microsoft.com/office/officeart/2018/5/layout/IconCircleLabelList"/>
    <dgm:cxn modelId="{FBAACE2E-90AE-46F0-B25C-6ADE9660B7B0}" type="presParOf" srcId="{7F4A7CA8-72C2-4FB2-A1C8-3EE6376E8A28}" destId="{EA3B9999-81AE-4B91-A31F-2B8193CD4012}" srcOrd="3" destOrd="0" presId="urn:microsoft.com/office/officeart/2018/5/layout/IconCircleLabelList"/>
    <dgm:cxn modelId="{2E553F76-1F37-41AB-BB52-CD748D5A86CD}" type="presParOf" srcId="{B39BD90B-CF00-4816-8D93-A310D7679A85}" destId="{C39FBE1F-3AFB-4BC6-9FB1-BBA0B84DF13D}" srcOrd="3" destOrd="0" presId="urn:microsoft.com/office/officeart/2018/5/layout/IconCircleLabelList"/>
    <dgm:cxn modelId="{CC8C96B0-7A3D-47A5-B9CC-6999D268136C}" type="presParOf" srcId="{B39BD90B-CF00-4816-8D93-A310D7679A85}" destId="{6D23B978-2C3D-4B57-952F-2C453BDEC296}" srcOrd="4" destOrd="0" presId="urn:microsoft.com/office/officeart/2018/5/layout/IconCircleLabelList"/>
    <dgm:cxn modelId="{B7386F15-ED83-40F9-BBF0-2A219D62BF35}" type="presParOf" srcId="{6D23B978-2C3D-4B57-952F-2C453BDEC296}" destId="{321A2020-1E40-4480-B95D-6147EF99C804}" srcOrd="0" destOrd="0" presId="urn:microsoft.com/office/officeart/2018/5/layout/IconCircleLabelList"/>
    <dgm:cxn modelId="{45FA1DD3-404A-41B0-80E2-48425A8BE175}" type="presParOf" srcId="{6D23B978-2C3D-4B57-952F-2C453BDEC296}" destId="{96798FEC-A60E-4125-BD17-2C02CC270CE7}" srcOrd="1" destOrd="0" presId="urn:microsoft.com/office/officeart/2018/5/layout/IconCircleLabelList"/>
    <dgm:cxn modelId="{50C1B53E-F2AF-4EC9-90EB-6C3523628A0B}" type="presParOf" srcId="{6D23B978-2C3D-4B57-952F-2C453BDEC296}" destId="{B9D4CCDB-B859-4082-84D3-D5F4EB3CBE9F}" srcOrd="2" destOrd="0" presId="urn:microsoft.com/office/officeart/2018/5/layout/IconCircleLabelList"/>
    <dgm:cxn modelId="{2D5751B5-D435-4DE8-83DE-6530F0DD292A}" type="presParOf" srcId="{6D23B978-2C3D-4B57-952F-2C453BDEC296}" destId="{0C99DAE5-08BB-4D10-B4D0-7831684CE14A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FF7C890-5BC3-4E75-90CC-E65241C2B119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045DAC92-5E85-47EB-96D7-E5DFABE835ED}">
      <dgm:prSet/>
      <dgm:spPr/>
      <dgm:t>
        <a:bodyPr/>
        <a:lstStyle/>
        <a:p>
          <a:pPr>
            <a:defRPr cap="all"/>
          </a:pPr>
          <a:r>
            <a:rPr lang="en-US" dirty="0">
              <a:solidFill>
                <a:schemeClr val="tx1">
                  <a:lumMod val="65000"/>
                  <a:lumOff val="35000"/>
                </a:schemeClr>
              </a:solidFill>
            </a:rPr>
            <a:t>Statutory</a:t>
          </a:r>
        </a:p>
      </dgm:t>
    </dgm:pt>
    <dgm:pt modelId="{FFC83ACC-4739-43D4-91A5-976DAAE78AB5}" type="parTrans" cxnId="{B4C18FB9-F88A-40DD-B133-9ED8464B392C}">
      <dgm:prSet/>
      <dgm:spPr/>
      <dgm:t>
        <a:bodyPr/>
        <a:lstStyle/>
        <a:p>
          <a:endParaRPr lang="en-US"/>
        </a:p>
      </dgm:t>
    </dgm:pt>
    <dgm:pt modelId="{C1EDF875-B734-4B5F-9BD4-D1A27270A640}" type="sibTrans" cxnId="{B4C18FB9-F88A-40DD-B133-9ED8464B392C}">
      <dgm:prSet/>
      <dgm:spPr/>
      <dgm:t>
        <a:bodyPr/>
        <a:lstStyle/>
        <a:p>
          <a:endParaRPr lang="en-US"/>
        </a:p>
      </dgm:t>
    </dgm:pt>
    <dgm:pt modelId="{4B9B1608-7B56-4026-AD45-F6F08FE83EFE}">
      <dgm:prSet/>
      <dgm:spPr/>
      <dgm:t>
        <a:bodyPr/>
        <a:lstStyle/>
        <a:p>
          <a:pPr>
            <a:defRPr cap="all"/>
          </a:pPr>
          <a:r>
            <a:rPr lang="en-US" dirty="0">
              <a:solidFill>
                <a:schemeClr val="tx1">
                  <a:lumMod val="65000"/>
                  <a:lumOff val="35000"/>
                </a:schemeClr>
              </a:solidFill>
            </a:rPr>
            <a:t>Discretionary</a:t>
          </a:r>
        </a:p>
      </dgm:t>
    </dgm:pt>
    <dgm:pt modelId="{B0A40513-5733-4E32-AB91-BE3D48130123}" type="parTrans" cxnId="{DD115829-A549-44FE-AFB4-FE93F83E8267}">
      <dgm:prSet/>
      <dgm:spPr/>
      <dgm:t>
        <a:bodyPr/>
        <a:lstStyle/>
        <a:p>
          <a:endParaRPr lang="en-US"/>
        </a:p>
      </dgm:t>
    </dgm:pt>
    <dgm:pt modelId="{C3E175EE-B5FF-4FA0-9A71-044A69D5F238}" type="sibTrans" cxnId="{DD115829-A549-44FE-AFB4-FE93F83E8267}">
      <dgm:prSet/>
      <dgm:spPr/>
      <dgm:t>
        <a:bodyPr/>
        <a:lstStyle/>
        <a:p>
          <a:endParaRPr lang="en-US"/>
        </a:p>
      </dgm:t>
    </dgm:pt>
    <dgm:pt modelId="{B07C24C4-0AD4-441D-BB61-FAB2BCC3EAE6}" type="pres">
      <dgm:prSet presAssocID="{0FF7C890-5BC3-4E75-90CC-E65241C2B119}" presName="root" presStyleCnt="0">
        <dgm:presLayoutVars>
          <dgm:dir/>
          <dgm:resizeHandles val="exact"/>
        </dgm:presLayoutVars>
      </dgm:prSet>
      <dgm:spPr/>
    </dgm:pt>
    <dgm:pt modelId="{327B5E58-48EE-4F1C-A56E-B62993ED1128}" type="pres">
      <dgm:prSet presAssocID="{045DAC92-5E85-47EB-96D7-E5DFABE835ED}" presName="compNode" presStyleCnt="0"/>
      <dgm:spPr/>
    </dgm:pt>
    <dgm:pt modelId="{3F431B14-8EB7-43D4-A580-A75CEBDB33B4}" type="pres">
      <dgm:prSet presAssocID="{045DAC92-5E85-47EB-96D7-E5DFABE835ED}" presName="iconBgRect" presStyleLbl="bgShp" presStyleIdx="0" presStyleCnt="2"/>
      <dgm:spPr/>
    </dgm:pt>
    <dgm:pt modelId="{896CC5B1-80B1-4221-B555-012CEE020BDA}" type="pres">
      <dgm:prSet presAssocID="{045DAC92-5E85-47EB-96D7-E5DFABE835ED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avel"/>
        </a:ext>
      </dgm:extLst>
    </dgm:pt>
    <dgm:pt modelId="{9BC3E8AF-D2B6-41EC-B0F5-BEBA30632D4B}" type="pres">
      <dgm:prSet presAssocID="{045DAC92-5E85-47EB-96D7-E5DFABE835ED}" presName="spaceRect" presStyleCnt="0"/>
      <dgm:spPr/>
    </dgm:pt>
    <dgm:pt modelId="{E0CBC676-70FB-49DA-87F1-AC2C947EB78C}" type="pres">
      <dgm:prSet presAssocID="{045DAC92-5E85-47EB-96D7-E5DFABE835ED}" presName="textRect" presStyleLbl="revTx" presStyleIdx="0" presStyleCnt="2">
        <dgm:presLayoutVars>
          <dgm:chMax val="1"/>
          <dgm:chPref val="1"/>
        </dgm:presLayoutVars>
      </dgm:prSet>
      <dgm:spPr/>
    </dgm:pt>
    <dgm:pt modelId="{0B6627A8-8D75-469C-9CE6-70C22873906E}" type="pres">
      <dgm:prSet presAssocID="{C1EDF875-B734-4B5F-9BD4-D1A27270A640}" presName="sibTrans" presStyleCnt="0"/>
      <dgm:spPr/>
    </dgm:pt>
    <dgm:pt modelId="{2BAA4447-D5D3-4EAD-A772-F2D6D0767C5D}" type="pres">
      <dgm:prSet presAssocID="{4B9B1608-7B56-4026-AD45-F6F08FE83EFE}" presName="compNode" presStyleCnt="0"/>
      <dgm:spPr/>
    </dgm:pt>
    <dgm:pt modelId="{36C623CF-B6FE-4E23-8966-3B835941FA98}" type="pres">
      <dgm:prSet presAssocID="{4B9B1608-7B56-4026-AD45-F6F08FE83EFE}" presName="iconBgRect" presStyleLbl="bgShp" presStyleIdx="1" presStyleCnt="2"/>
      <dgm:spPr/>
    </dgm:pt>
    <dgm:pt modelId="{90EA193C-6ADD-471C-91C9-34CF1BD0921C}" type="pres">
      <dgm:prSet presAssocID="{4B9B1608-7B56-4026-AD45-F6F08FE83EFE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66AF171A-54CD-4452-91BC-55A204B1EE69}" type="pres">
      <dgm:prSet presAssocID="{4B9B1608-7B56-4026-AD45-F6F08FE83EFE}" presName="spaceRect" presStyleCnt="0"/>
      <dgm:spPr/>
    </dgm:pt>
    <dgm:pt modelId="{B9DD9359-B161-4FC1-93CA-E304C2B5309B}" type="pres">
      <dgm:prSet presAssocID="{4B9B1608-7B56-4026-AD45-F6F08FE83EFE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DD115829-A549-44FE-AFB4-FE93F83E8267}" srcId="{0FF7C890-5BC3-4E75-90CC-E65241C2B119}" destId="{4B9B1608-7B56-4026-AD45-F6F08FE83EFE}" srcOrd="1" destOrd="0" parTransId="{B0A40513-5733-4E32-AB91-BE3D48130123}" sibTransId="{C3E175EE-B5FF-4FA0-9A71-044A69D5F238}"/>
    <dgm:cxn modelId="{3CA9FE77-2174-4942-AFA0-91D28C1137A0}" type="presOf" srcId="{0FF7C890-5BC3-4E75-90CC-E65241C2B119}" destId="{B07C24C4-0AD4-441D-BB61-FAB2BCC3EAE6}" srcOrd="0" destOrd="0" presId="urn:microsoft.com/office/officeart/2018/5/layout/IconCircleLabelList"/>
    <dgm:cxn modelId="{B4C18FB9-F88A-40DD-B133-9ED8464B392C}" srcId="{0FF7C890-5BC3-4E75-90CC-E65241C2B119}" destId="{045DAC92-5E85-47EB-96D7-E5DFABE835ED}" srcOrd="0" destOrd="0" parTransId="{FFC83ACC-4739-43D4-91A5-976DAAE78AB5}" sibTransId="{C1EDF875-B734-4B5F-9BD4-D1A27270A640}"/>
    <dgm:cxn modelId="{07BBE0E1-FC08-4BE4-8B8C-2A6A13B404E7}" type="presOf" srcId="{045DAC92-5E85-47EB-96D7-E5DFABE835ED}" destId="{E0CBC676-70FB-49DA-87F1-AC2C947EB78C}" srcOrd="0" destOrd="0" presId="urn:microsoft.com/office/officeart/2018/5/layout/IconCircleLabelList"/>
    <dgm:cxn modelId="{E80C47EE-0E38-4322-BDBC-E336DA135F55}" type="presOf" srcId="{4B9B1608-7B56-4026-AD45-F6F08FE83EFE}" destId="{B9DD9359-B161-4FC1-93CA-E304C2B5309B}" srcOrd="0" destOrd="0" presId="urn:microsoft.com/office/officeart/2018/5/layout/IconCircleLabelList"/>
    <dgm:cxn modelId="{3E9B80B2-B27A-4255-BDE4-F0B6F0C7C840}" type="presParOf" srcId="{B07C24C4-0AD4-441D-BB61-FAB2BCC3EAE6}" destId="{327B5E58-48EE-4F1C-A56E-B62993ED1128}" srcOrd="0" destOrd="0" presId="urn:microsoft.com/office/officeart/2018/5/layout/IconCircleLabelList"/>
    <dgm:cxn modelId="{AA70FE20-424E-4C7E-B466-AB9E8795B3FC}" type="presParOf" srcId="{327B5E58-48EE-4F1C-A56E-B62993ED1128}" destId="{3F431B14-8EB7-43D4-A580-A75CEBDB33B4}" srcOrd="0" destOrd="0" presId="urn:microsoft.com/office/officeart/2018/5/layout/IconCircleLabelList"/>
    <dgm:cxn modelId="{9C59850D-AE76-46B5-BCF4-E8114CEFA6AD}" type="presParOf" srcId="{327B5E58-48EE-4F1C-A56E-B62993ED1128}" destId="{896CC5B1-80B1-4221-B555-012CEE020BDA}" srcOrd="1" destOrd="0" presId="urn:microsoft.com/office/officeart/2018/5/layout/IconCircleLabelList"/>
    <dgm:cxn modelId="{9775EFD1-1968-4375-8F1A-D66D86B58296}" type="presParOf" srcId="{327B5E58-48EE-4F1C-A56E-B62993ED1128}" destId="{9BC3E8AF-D2B6-41EC-B0F5-BEBA30632D4B}" srcOrd="2" destOrd="0" presId="urn:microsoft.com/office/officeart/2018/5/layout/IconCircleLabelList"/>
    <dgm:cxn modelId="{8534F70A-5F6C-403E-8FFC-BACD0DD80D90}" type="presParOf" srcId="{327B5E58-48EE-4F1C-A56E-B62993ED1128}" destId="{E0CBC676-70FB-49DA-87F1-AC2C947EB78C}" srcOrd="3" destOrd="0" presId="urn:microsoft.com/office/officeart/2018/5/layout/IconCircleLabelList"/>
    <dgm:cxn modelId="{90F4138D-A34E-46FB-A63A-8E46A38591E4}" type="presParOf" srcId="{B07C24C4-0AD4-441D-BB61-FAB2BCC3EAE6}" destId="{0B6627A8-8D75-469C-9CE6-70C22873906E}" srcOrd="1" destOrd="0" presId="urn:microsoft.com/office/officeart/2018/5/layout/IconCircleLabelList"/>
    <dgm:cxn modelId="{72D52DA3-41DD-459C-9E81-46305BE92F7D}" type="presParOf" srcId="{B07C24C4-0AD4-441D-BB61-FAB2BCC3EAE6}" destId="{2BAA4447-D5D3-4EAD-A772-F2D6D0767C5D}" srcOrd="2" destOrd="0" presId="urn:microsoft.com/office/officeart/2018/5/layout/IconCircleLabelList"/>
    <dgm:cxn modelId="{EDCB6A19-2ECB-4FF0-B658-80BB730CBF4C}" type="presParOf" srcId="{2BAA4447-D5D3-4EAD-A772-F2D6D0767C5D}" destId="{36C623CF-B6FE-4E23-8966-3B835941FA98}" srcOrd="0" destOrd="0" presId="urn:microsoft.com/office/officeart/2018/5/layout/IconCircleLabelList"/>
    <dgm:cxn modelId="{D052F594-C66A-4310-AE75-3EA6962D6001}" type="presParOf" srcId="{2BAA4447-D5D3-4EAD-A772-F2D6D0767C5D}" destId="{90EA193C-6ADD-471C-91C9-34CF1BD0921C}" srcOrd="1" destOrd="0" presId="urn:microsoft.com/office/officeart/2018/5/layout/IconCircleLabelList"/>
    <dgm:cxn modelId="{FD55BF48-2ADF-4D32-9B2C-A3829774FE0E}" type="presParOf" srcId="{2BAA4447-D5D3-4EAD-A772-F2D6D0767C5D}" destId="{66AF171A-54CD-4452-91BC-55A204B1EE69}" srcOrd="2" destOrd="0" presId="urn:microsoft.com/office/officeart/2018/5/layout/IconCircleLabelList"/>
    <dgm:cxn modelId="{E5651DDD-A4B4-4349-AFE5-16969EBDD50B}" type="presParOf" srcId="{2BAA4447-D5D3-4EAD-A772-F2D6D0767C5D}" destId="{B9DD9359-B161-4FC1-93CA-E304C2B5309B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51D7601-0D2A-4B11-850E-4A037BCEAC84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46AD0E82-858B-4DEE-A648-E7F4B8F877B8}">
      <dgm:prSet/>
      <dgm:spPr/>
      <dgm:t>
        <a:bodyPr/>
        <a:lstStyle/>
        <a:p>
          <a:r>
            <a:rPr lang="en-US" dirty="0">
              <a:solidFill>
                <a:schemeClr val="tx1">
                  <a:lumMod val="75000"/>
                  <a:lumOff val="25000"/>
                </a:schemeClr>
              </a:solidFill>
            </a:rPr>
            <a:t>Tax exemptions or reductions</a:t>
          </a:r>
        </a:p>
      </dgm:t>
    </dgm:pt>
    <dgm:pt modelId="{EA25B983-D9C7-4C65-A0B6-39C46C5AF3B8}" type="parTrans" cxnId="{FE23A083-7DFB-4B13-82C0-4C90E3F84BF7}">
      <dgm:prSet/>
      <dgm:spPr/>
      <dgm:t>
        <a:bodyPr/>
        <a:lstStyle/>
        <a:p>
          <a:endParaRPr lang="en-US"/>
        </a:p>
      </dgm:t>
    </dgm:pt>
    <dgm:pt modelId="{003D4CDB-BF01-4F18-A861-452DC4E8AAA2}" type="sibTrans" cxnId="{FE23A083-7DFB-4B13-82C0-4C90E3F84BF7}">
      <dgm:prSet/>
      <dgm:spPr/>
      <dgm:t>
        <a:bodyPr/>
        <a:lstStyle/>
        <a:p>
          <a:endParaRPr lang="en-US"/>
        </a:p>
      </dgm:t>
    </dgm:pt>
    <dgm:pt modelId="{F065F99A-38F6-4AC8-A092-308AAF74C566}">
      <dgm:prSet/>
      <dgm:spPr/>
      <dgm:t>
        <a:bodyPr/>
        <a:lstStyle/>
        <a:p>
          <a:r>
            <a:rPr lang="en-US" dirty="0">
              <a:solidFill>
                <a:schemeClr val="tx1">
                  <a:lumMod val="75000"/>
                  <a:lumOff val="25000"/>
                </a:schemeClr>
              </a:solidFill>
            </a:rPr>
            <a:t>Job creation credits</a:t>
          </a:r>
        </a:p>
      </dgm:t>
    </dgm:pt>
    <dgm:pt modelId="{DFABED2C-5108-43AC-A226-89451AC4D771}" type="parTrans" cxnId="{2FDE4DFE-C418-4F35-9ADC-DE2520DB05FB}">
      <dgm:prSet/>
      <dgm:spPr/>
      <dgm:t>
        <a:bodyPr/>
        <a:lstStyle/>
        <a:p>
          <a:endParaRPr lang="en-US"/>
        </a:p>
      </dgm:t>
    </dgm:pt>
    <dgm:pt modelId="{DE4609D4-EE42-44EE-BD88-4EBD192E2457}" type="sibTrans" cxnId="{2FDE4DFE-C418-4F35-9ADC-DE2520DB05FB}">
      <dgm:prSet/>
      <dgm:spPr/>
      <dgm:t>
        <a:bodyPr/>
        <a:lstStyle/>
        <a:p>
          <a:endParaRPr lang="en-US"/>
        </a:p>
      </dgm:t>
    </dgm:pt>
    <dgm:pt modelId="{08EACBCD-2B13-4382-94C5-AA8EA990C05E}">
      <dgm:prSet/>
      <dgm:spPr/>
      <dgm:t>
        <a:bodyPr/>
        <a:lstStyle/>
        <a:p>
          <a:r>
            <a:rPr lang="en-US" dirty="0">
              <a:solidFill>
                <a:schemeClr val="tx1">
                  <a:lumMod val="75000"/>
                  <a:lumOff val="25000"/>
                </a:schemeClr>
              </a:solidFill>
            </a:rPr>
            <a:t>Special utility rates</a:t>
          </a:r>
        </a:p>
      </dgm:t>
    </dgm:pt>
    <dgm:pt modelId="{9F6B603A-C10C-427D-8B70-A1D14D7F5879}" type="parTrans" cxnId="{8F5E241D-419F-4F4E-A8C4-FA104CCCB3A9}">
      <dgm:prSet/>
      <dgm:spPr/>
      <dgm:t>
        <a:bodyPr/>
        <a:lstStyle/>
        <a:p>
          <a:endParaRPr lang="en-US"/>
        </a:p>
      </dgm:t>
    </dgm:pt>
    <dgm:pt modelId="{5F8EA9B6-0693-488E-8002-ACC05D5369AD}" type="sibTrans" cxnId="{8F5E241D-419F-4F4E-A8C4-FA104CCCB3A9}">
      <dgm:prSet/>
      <dgm:spPr/>
      <dgm:t>
        <a:bodyPr/>
        <a:lstStyle/>
        <a:p>
          <a:endParaRPr lang="en-US"/>
        </a:p>
      </dgm:t>
    </dgm:pt>
    <dgm:pt modelId="{3BEB078F-8DED-4D75-9319-524FAEA3D4CE}">
      <dgm:prSet/>
      <dgm:spPr/>
      <dgm:t>
        <a:bodyPr/>
        <a:lstStyle/>
        <a:p>
          <a:r>
            <a:rPr lang="en-US" dirty="0">
              <a:solidFill>
                <a:schemeClr val="tx1">
                  <a:lumMod val="75000"/>
                  <a:lumOff val="25000"/>
                </a:schemeClr>
              </a:solidFill>
            </a:rPr>
            <a:t>Expedited permitting</a:t>
          </a:r>
        </a:p>
      </dgm:t>
    </dgm:pt>
    <dgm:pt modelId="{AFFE4A8A-C273-453C-A3C2-E5C92A86AB0C}" type="parTrans" cxnId="{4A8A7856-0547-47B8-BB30-C9D8916944BC}">
      <dgm:prSet/>
      <dgm:spPr/>
      <dgm:t>
        <a:bodyPr/>
        <a:lstStyle/>
        <a:p>
          <a:endParaRPr lang="en-US"/>
        </a:p>
      </dgm:t>
    </dgm:pt>
    <dgm:pt modelId="{4CADFDE9-066F-4181-A35E-0575A4AB3EBA}" type="sibTrans" cxnId="{4A8A7856-0547-47B8-BB30-C9D8916944BC}">
      <dgm:prSet/>
      <dgm:spPr/>
      <dgm:t>
        <a:bodyPr/>
        <a:lstStyle/>
        <a:p>
          <a:endParaRPr lang="en-US"/>
        </a:p>
      </dgm:t>
    </dgm:pt>
    <dgm:pt modelId="{4021887D-F956-462C-B1A6-046AC7E342DD}">
      <dgm:prSet/>
      <dgm:spPr/>
      <dgm:t>
        <a:bodyPr/>
        <a:lstStyle/>
        <a:p>
          <a:r>
            <a:rPr lang="en-US" dirty="0">
              <a:solidFill>
                <a:schemeClr val="tx1">
                  <a:lumMod val="75000"/>
                  <a:lumOff val="25000"/>
                </a:schemeClr>
              </a:solidFill>
            </a:rPr>
            <a:t>Low-interest loans </a:t>
          </a:r>
        </a:p>
      </dgm:t>
    </dgm:pt>
    <dgm:pt modelId="{ABA7C3CD-567E-41A1-B55F-8728BD17172B}" type="parTrans" cxnId="{6CA78C87-D6E5-4D97-9773-4B1520769297}">
      <dgm:prSet/>
      <dgm:spPr/>
      <dgm:t>
        <a:bodyPr/>
        <a:lstStyle/>
        <a:p>
          <a:endParaRPr lang="en-US"/>
        </a:p>
      </dgm:t>
    </dgm:pt>
    <dgm:pt modelId="{3A873D2B-31D4-441C-BCF2-918F3E205310}" type="sibTrans" cxnId="{6CA78C87-D6E5-4D97-9773-4B1520769297}">
      <dgm:prSet/>
      <dgm:spPr/>
      <dgm:t>
        <a:bodyPr/>
        <a:lstStyle/>
        <a:p>
          <a:endParaRPr lang="en-US"/>
        </a:p>
      </dgm:t>
    </dgm:pt>
    <dgm:pt modelId="{95CB0AFF-8FC3-42DF-977A-4C086C43B5D3}">
      <dgm:prSet/>
      <dgm:spPr/>
      <dgm:t>
        <a:bodyPr/>
        <a:lstStyle/>
        <a:p>
          <a:r>
            <a:rPr lang="en-US" dirty="0">
              <a:solidFill>
                <a:schemeClr val="tx1">
                  <a:lumMod val="75000"/>
                  <a:lumOff val="25000"/>
                </a:schemeClr>
              </a:solidFill>
            </a:rPr>
            <a:t>Reduced price for land/building</a:t>
          </a:r>
        </a:p>
      </dgm:t>
    </dgm:pt>
    <dgm:pt modelId="{D6CFD10E-C99A-41D3-BDD5-D37A392F49F8}" type="parTrans" cxnId="{B1F10FCC-EA29-4485-A578-02F639D04EA9}">
      <dgm:prSet/>
      <dgm:spPr/>
      <dgm:t>
        <a:bodyPr/>
        <a:lstStyle/>
        <a:p>
          <a:endParaRPr lang="en-US"/>
        </a:p>
      </dgm:t>
    </dgm:pt>
    <dgm:pt modelId="{E95ED180-9CA7-462A-B0B7-B922D07CEA4F}" type="sibTrans" cxnId="{B1F10FCC-EA29-4485-A578-02F639D04EA9}">
      <dgm:prSet/>
      <dgm:spPr/>
      <dgm:t>
        <a:bodyPr/>
        <a:lstStyle/>
        <a:p>
          <a:endParaRPr lang="en-US"/>
        </a:p>
      </dgm:t>
    </dgm:pt>
    <dgm:pt modelId="{1D6701DB-E942-42EC-A765-8E047B3097A3}">
      <dgm:prSet/>
      <dgm:spPr/>
      <dgm:t>
        <a:bodyPr/>
        <a:lstStyle/>
        <a:p>
          <a:r>
            <a:rPr lang="en-US" dirty="0">
              <a:solidFill>
                <a:schemeClr val="tx1">
                  <a:lumMod val="75000"/>
                  <a:lumOff val="25000"/>
                </a:schemeClr>
              </a:solidFill>
            </a:rPr>
            <a:t>Infrastructure development and site preparation</a:t>
          </a:r>
        </a:p>
      </dgm:t>
    </dgm:pt>
    <dgm:pt modelId="{BEB03A7A-2897-4794-8E52-90E438A3CD20}" type="parTrans" cxnId="{F123B01D-B988-474F-AAC5-CECE86760C01}">
      <dgm:prSet/>
      <dgm:spPr/>
      <dgm:t>
        <a:bodyPr/>
        <a:lstStyle/>
        <a:p>
          <a:endParaRPr lang="en-US"/>
        </a:p>
      </dgm:t>
    </dgm:pt>
    <dgm:pt modelId="{3B05A818-2D91-40EF-A834-E7C7CD7727CE}" type="sibTrans" cxnId="{F123B01D-B988-474F-AAC5-CECE86760C01}">
      <dgm:prSet/>
      <dgm:spPr/>
      <dgm:t>
        <a:bodyPr/>
        <a:lstStyle/>
        <a:p>
          <a:endParaRPr lang="en-US"/>
        </a:p>
      </dgm:t>
    </dgm:pt>
    <dgm:pt modelId="{468B23A4-F629-4F9B-9643-389CAFE34F61}">
      <dgm:prSet/>
      <dgm:spPr/>
      <dgm:t>
        <a:bodyPr/>
        <a:lstStyle/>
        <a:p>
          <a:r>
            <a:rPr lang="en-US" dirty="0">
              <a:solidFill>
                <a:schemeClr val="tx1">
                  <a:lumMod val="75000"/>
                  <a:lumOff val="25000"/>
                </a:schemeClr>
              </a:solidFill>
            </a:rPr>
            <a:t>Labor training</a:t>
          </a:r>
        </a:p>
      </dgm:t>
    </dgm:pt>
    <dgm:pt modelId="{FBB861D4-B1FD-42D9-B1DA-6AD7A972DA2C}" type="parTrans" cxnId="{17DF09D7-9E29-4625-81E7-A8494857EC6E}">
      <dgm:prSet/>
      <dgm:spPr/>
      <dgm:t>
        <a:bodyPr/>
        <a:lstStyle/>
        <a:p>
          <a:endParaRPr lang="en-US"/>
        </a:p>
      </dgm:t>
    </dgm:pt>
    <dgm:pt modelId="{EC3B9AD2-0109-4C2F-AE2C-D1EBAD3D036B}" type="sibTrans" cxnId="{17DF09D7-9E29-4625-81E7-A8494857EC6E}">
      <dgm:prSet/>
      <dgm:spPr/>
      <dgm:t>
        <a:bodyPr/>
        <a:lstStyle/>
        <a:p>
          <a:endParaRPr lang="en-US"/>
        </a:p>
      </dgm:t>
    </dgm:pt>
    <dgm:pt modelId="{E5121D68-330E-41AA-A86B-0088A9DD468D}" type="pres">
      <dgm:prSet presAssocID="{151D7601-0D2A-4B11-850E-4A037BCEAC84}" presName="vert0" presStyleCnt="0">
        <dgm:presLayoutVars>
          <dgm:dir/>
          <dgm:animOne val="branch"/>
          <dgm:animLvl val="lvl"/>
        </dgm:presLayoutVars>
      </dgm:prSet>
      <dgm:spPr/>
    </dgm:pt>
    <dgm:pt modelId="{E85BD4C8-B39D-4E51-B13A-0B7881BB2934}" type="pres">
      <dgm:prSet presAssocID="{46AD0E82-858B-4DEE-A648-E7F4B8F877B8}" presName="thickLine" presStyleLbl="alignNode1" presStyleIdx="0" presStyleCnt="8"/>
      <dgm:spPr/>
    </dgm:pt>
    <dgm:pt modelId="{B6DEEB1A-9AC5-42FD-AA96-68645A20395B}" type="pres">
      <dgm:prSet presAssocID="{46AD0E82-858B-4DEE-A648-E7F4B8F877B8}" presName="horz1" presStyleCnt="0"/>
      <dgm:spPr/>
    </dgm:pt>
    <dgm:pt modelId="{228E9A41-907F-49EF-96BB-DD0FCBFCFEDF}" type="pres">
      <dgm:prSet presAssocID="{46AD0E82-858B-4DEE-A648-E7F4B8F877B8}" presName="tx1" presStyleLbl="revTx" presStyleIdx="0" presStyleCnt="8"/>
      <dgm:spPr/>
    </dgm:pt>
    <dgm:pt modelId="{29CC85A5-4E8E-4DD0-813F-07D4E5A28073}" type="pres">
      <dgm:prSet presAssocID="{46AD0E82-858B-4DEE-A648-E7F4B8F877B8}" presName="vert1" presStyleCnt="0"/>
      <dgm:spPr/>
    </dgm:pt>
    <dgm:pt modelId="{2583F91E-472E-4891-BDE3-D80F70270F04}" type="pres">
      <dgm:prSet presAssocID="{F065F99A-38F6-4AC8-A092-308AAF74C566}" presName="thickLine" presStyleLbl="alignNode1" presStyleIdx="1" presStyleCnt="8"/>
      <dgm:spPr/>
    </dgm:pt>
    <dgm:pt modelId="{A4382395-62D5-4F11-AA38-B35DE68F1447}" type="pres">
      <dgm:prSet presAssocID="{F065F99A-38F6-4AC8-A092-308AAF74C566}" presName="horz1" presStyleCnt="0"/>
      <dgm:spPr/>
    </dgm:pt>
    <dgm:pt modelId="{93E8D229-2579-4C14-BAD6-56EAE498464B}" type="pres">
      <dgm:prSet presAssocID="{F065F99A-38F6-4AC8-A092-308AAF74C566}" presName="tx1" presStyleLbl="revTx" presStyleIdx="1" presStyleCnt="8"/>
      <dgm:spPr/>
    </dgm:pt>
    <dgm:pt modelId="{0B354B55-0DC8-4B57-B433-19CF08DB839E}" type="pres">
      <dgm:prSet presAssocID="{F065F99A-38F6-4AC8-A092-308AAF74C566}" presName="vert1" presStyleCnt="0"/>
      <dgm:spPr/>
    </dgm:pt>
    <dgm:pt modelId="{33C055E1-DF30-4908-AD9C-951934BB0162}" type="pres">
      <dgm:prSet presAssocID="{08EACBCD-2B13-4382-94C5-AA8EA990C05E}" presName="thickLine" presStyleLbl="alignNode1" presStyleIdx="2" presStyleCnt="8"/>
      <dgm:spPr/>
    </dgm:pt>
    <dgm:pt modelId="{00A8726E-36B5-4D28-AB44-92F340AD6FDD}" type="pres">
      <dgm:prSet presAssocID="{08EACBCD-2B13-4382-94C5-AA8EA990C05E}" presName="horz1" presStyleCnt="0"/>
      <dgm:spPr/>
    </dgm:pt>
    <dgm:pt modelId="{12074079-7618-414C-9759-1F9BF1E553A7}" type="pres">
      <dgm:prSet presAssocID="{08EACBCD-2B13-4382-94C5-AA8EA990C05E}" presName="tx1" presStyleLbl="revTx" presStyleIdx="2" presStyleCnt="8"/>
      <dgm:spPr/>
    </dgm:pt>
    <dgm:pt modelId="{F43F1741-DCBA-47B7-9EAF-3236709FA64A}" type="pres">
      <dgm:prSet presAssocID="{08EACBCD-2B13-4382-94C5-AA8EA990C05E}" presName="vert1" presStyleCnt="0"/>
      <dgm:spPr/>
    </dgm:pt>
    <dgm:pt modelId="{9A86CCF8-41DD-464F-8A44-499A91FE05A9}" type="pres">
      <dgm:prSet presAssocID="{3BEB078F-8DED-4D75-9319-524FAEA3D4CE}" presName="thickLine" presStyleLbl="alignNode1" presStyleIdx="3" presStyleCnt="8"/>
      <dgm:spPr/>
    </dgm:pt>
    <dgm:pt modelId="{D69A60F7-B7D4-40EA-A09F-6D368C8082D4}" type="pres">
      <dgm:prSet presAssocID="{3BEB078F-8DED-4D75-9319-524FAEA3D4CE}" presName="horz1" presStyleCnt="0"/>
      <dgm:spPr/>
    </dgm:pt>
    <dgm:pt modelId="{D94492B2-A2CD-4650-B7E4-AA7ACDF407A0}" type="pres">
      <dgm:prSet presAssocID="{3BEB078F-8DED-4D75-9319-524FAEA3D4CE}" presName="tx1" presStyleLbl="revTx" presStyleIdx="3" presStyleCnt="8"/>
      <dgm:spPr/>
    </dgm:pt>
    <dgm:pt modelId="{FCB5327C-9C95-4719-9DF4-D41858786B08}" type="pres">
      <dgm:prSet presAssocID="{3BEB078F-8DED-4D75-9319-524FAEA3D4CE}" presName="vert1" presStyleCnt="0"/>
      <dgm:spPr/>
    </dgm:pt>
    <dgm:pt modelId="{B58759CE-D95D-40DD-8682-E23EB8F000E9}" type="pres">
      <dgm:prSet presAssocID="{4021887D-F956-462C-B1A6-046AC7E342DD}" presName="thickLine" presStyleLbl="alignNode1" presStyleIdx="4" presStyleCnt="8"/>
      <dgm:spPr/>
    </dgm:pt>
    <dgm:pt modelId="{1DB574AD-F66B-451E-87AF-5C32A751B1F0}" type="pres">
      <dgm:prSet presAssocID="{4021887D-F956-462C-B1A6-046AC7E342DD}" presName="horz1" presStyleCnt="0"/>
      <dgm:spPr/>
    </dgm:pt>
    <dgm:pt modelId="{3CAFE463-D963-4603-94C4-3AFC9104AA4A}" type="pres">
      <dgm:prSet presAssocID="{4021887D-F956-462C-B1A6-046AC7E342DD}" presName="tx1" presStyleLbl="revTx" presStyleIdx="4" presStyleCnt="8"/>
      <dgm:spPr/>
    </dgm:pt>
    <dgm:pt modelId="{745E0538-7C2E-445E-9C66-AD3157F3485C}" type="pres">
      <dgm:prSet presAssocID="{4021887D-F956-462C-B1A6-046AC7E342DD}" presName="vert1" presStyleCnt="0"/>
      <dgm:spPr/>
    </dgm:pt>
    <dgm:pt modelId="{570B8F45-E105-46B7-8480-812AFF509EF5}" type="pres">
      <dgm:prSet presAssocID="{95CB0AFF-8FC3-42DF-977A-4C086C43B5D3}" presName="thickLine" presStyleLbl="alignNode1" presStyleIdx="5" presStyleCnt="8"/>
      <dgm:spPr/>
    </dgm:pt>
    <dgm:pt modelId="{7CD4668B-3134-4CEE-B6DB-394DB91CDACB}" type="pres">
      <dgm:prSet presAssocID="{95CB0AFF-8FC3-42DF-977A-4C086C43B5D3}" presName="horz1" presStyleCnt="0"/>
      <dgm:spPr/>
    </dgm:pt>
    <dgm:pt modelId="{6457C774-A77C-475D-836F-A66DD3DF0845}" type="pres">
      <dgm:prSet presAssocID="{95CB0AFF-8FC3-42DF-977A-4C086C43B5D3}" presName="tx1" presStyleLbl="revTx" presStyleIdx="5" presStyleCnt="8"/>
      <dgm:spPr/>
    </dgm:pt>
    <dgm:pt modelId="{6579E65F-6839-41E6-934A-E6FAB3D75781}" type="pres">
      <dgm:prSet presAssocID="{95CB0AFF-8FC3-42DF-977A-4C086C43B5D3}" presName="vert1" presStyleCnt="0"/>
      <dgm:spPr/>
    </dgm:pt>
    <dgm:pt modelId="{5499C868-0EC2-4C25-8B75-8496727664FF}" type="pres">
      <dgm:prSet presAssocID="{1D6701DB-E942-42EC-A765-8E047B3097A3}" presName="thickLine" presStyleLbl="alignNode1" presStyleIdx="6" presStyleCnt="8"/>
      <dgm:spPr/>
    </dgm:pt>
    <dgm:pt modelId="{6CB8E39E-59EA-4D55-9439-253A3DD2F499}" type="pres">
      <dgm:prSet presAssocID="{1D6701DB-E942-42EC-A765-8E047B3097A3}" presName="horz1" presStyleCnt="0"/>
      <dgm:spPr/>
    </dgm:pt>
    <dgm:pt modelId="{046B7E47-73FF-420E-BEA8-1CF833AA4C75}" type="pres">
      <dgm:prSet presAssocID="{1D6701DB-E942-42EC-A765-8E047B3097A3}" presName="tx1" presStyleLbl="revTx" presStyleIdx="6" presStyleCnt="8"/>
      <dgm:spPr/>
    </dgm:pt>
    <dgm:pt modelId="{EC9AF647-5814-4509-B93D-D1E3598E9D22}" type="pres">
      <dgm:prSet presAssocID="{1D6701DB-E942-42EC-A765-8E047B3097A3}" presName="vert1" presStyleCnt="0"/>
      <dgm:spPr/>
    </dgm:pt>
    <dgm:pt modelId="{D87946CF-45F3-4F2B-83DB-D47A6627CFE9}" type="pres">
      <dgm:prSet presAssocID="{468B23A4-F629-4F9B-9643-389CAFE34F61}" presName="thickLine" presStyleLbl="alignNode1" presStyleIdx="7" presStyleCnt="8"/>
      <dgm:spPr/>
    </dgm:pt>
    <dgm:pt modelId="{ED5F87FF-4243-45D0-A63F-0F16B07E9572}" type="pres">
      <dgm:prSet presAssocID="{468B23A4-F629-4F9B-9643-389CAFE34F61}" presName="horz1" presStyleCnt="0"/>
      <dgm:spPr/>
    </dgm:pt>
    <dgm:pt modelId="{BEB61229-3DC8-4763-8084-CF0B8B350D5F}" type="pres">
      <dgm:prSet presAssocID="{468B23A4-F629-4F9B-9643-389CAFE34F61}" presName="tx1" presStyleLbl="revTx" presStyleIdx="7" presStyleCnt="8"/>
      <dgm:spPr/>
    </dgm:pt>
    <dgm:pt modelId="{C76D51B1-CB38-48BA-9CC7-238D2591AF07}" type="pres">
      <dgm:prSet presAssocID="{468B23A4-F629-4F9B-9643-389CAFE34F61}" presName="vert1" presStyleCnt="0"/>
      <dgm:spPr/>
    </dgm:pt>
  </dgm:ptLst>
  <dgm:cxnLst>
    <dgm:cxn modelId="{D9573415-7FF7-4A86-98F1-0C2E43E718B4}" type="presOf" srcId="{F065F99A-38F6-4AC8-A092-308AAF74C566}" destId="{93E8D229-2579-4C14-BAD6-56EAE498464B}" srcOrd="0" destOrd="0" presId="urn:microsoft.com/office/officeart/2008/layout/LinedList"/>
    <dgm:cxn modelId="{8F5E241D-419F-4F4E-A8C4-FA104CCCB3A9}" srcId="{151D7601-0D2A-4B11-850E-4A037BCEAC84}" destId="{08EACBCD-2B13-4382-94C5-AA8EA990C05E}" srcOrd="2" destOrd="0" parTransId="{9F6B603A-C10C-427D-8B70-A1D14D7F5879}" sibTransId="{5F8EA9B6-0693-488E-8002-ACC05D5369AD}"/>
    <dgm:cxn modelId="{C6FB2D1D-007B-4055-90D9-1C9D7BC5B7F2}" type="presOf" srcId="{46AD0E82-858B-4DEE-A648-E7F4B8F877B8}" destId="{228E9A41-907F-49EF-96BB-DD0FCBFCFEDF}" srcOrd="0" destOrd="0" presId="urn:microsoft.com/office/officeart/2008/layout/LinedList"/>
    <dgm:cxn modelId="{F123B01D-B988-474F-AAC5-CECE86760C01}" srcId="{151D7601-0D2A-4B11-850E-4A037BCEAC84}" destId="{1D6701DB-E942-42EC-A765-8E047B3097A3}" srcOrd="6" destOrd="0" parTransId="{BEB03A7A-2897-4794-8E52-90E438A3CD20}" sibTransId="{3B05A818-2D91-40EF-A834-E7C7CD7727CE}"/>
    <dgm:cxn modelId="{FDC7CB62-C2F6-4AF6-B171-B549A2CD2AE6}" type="presOf" srcId="{08EACBCD-2B13-4382-94C5-AA8EA990C05E}" destId="{12074079-7618-414C-9759-1F9BF1E553A7}" srcOrd="0" destOrd="0" presId="urn:microsoft.com/office/officeart/2008/layout/LinedList"/>
    <dgm:cxn modelId="{585B5466-680C-40D6-95BC-A00E794B027B}" type="presOf" srcId="{3BEB078F-8DED-4D75-9319-524FAEA3D4CE}" destId="{D94492B2-A2CD-4650-B7E4-AA7ACDF407A0}" srcOrd="0" destOrd="0" presId="urn:microsoft.com/office/officeart/2008/layout/LinedList"/>
    <dgm:cxn modelId="{FE873D55-9166-4528-81DD-6C91AEB39B18}" type="presOf" srcId="{1D6701DB-E942-42EC-A765-8E047B3097A3}" destId="{046B7E47-73FF-420E-BEA8-1CF833AA4C75}" srcOrd="0" destOrd="0" presId="urn:microsoft.com/office/officeart/2008/layout/LinedList"/>
    <dgm:cxn modelId="{4A8A7856-0547-47B8-BB30-C9D8916944BC}" srcId="{151D7601-0D2A-4B11-850E-4A037BCEAC84}" destId="{3BEB078F-8DED-4D75-9319-524FAEA3D4CE}" srcOrd="3" destOrd="0" parTransId="{AFFE4A8A-C273-453C-A3C2-E5C92A86AB0C}" sibTransId="{4CADFDE9-066F-4181-A35E-0575A4AB3EBA}"/>
    <dgm:cxn modelId="{FE23A083-7DFB-4B13-82C0-4C90E3F84BF7}" srcId="{151D7601-0D2A-4B11-850E-4A037BCEAC84}" destId="{46AD0E82-858B-4DEE-A648-E7F4B8F877B8}" srcOrd="0" destOrd="0" parTransId="{EA25B983-D9C7-4C65-A0B6-39C46C5AF3B8}" sibTransId="{003D4CDB-BF01-4F18-A861-452DC4E8AAA2}"/>
    <dgm:cxn modelId="{6CA78C87-D6E5-4D97-9773-4B1520769297}" srcId="{151D7601-0D2A-4B11-850E-4A037BCEAC84}" destId="{4021887D-F956-462C-B1A6-046AC7E342DD}" srcOrd="4" destOrd="0" parTransId="{ABA7C3CD-567E-41A1-B55F-8728BD17172B}" sibTransId="{3A873D2B-31D4-441C-BCF2-918F3E205310}"/>
    <dgm:cxn modelId="{2621D38E-6CE4-420C-B1A7-0AAE5886EC80}" type="presOf" srcId="{95CB0AFF-8FC3-42DF-977A-4C086C43B5D3}" destId="{6457C774-A77C-475D-836F-A66DD3DF0845}" srcOrd="0" destOrd="0" presId="urn:microsoft.com/office/officeart/2008/layout/LinedList"/>
    <dgm:cxn modelId="{5B269CBC-43E0-4FF4-BAFC-0CC462EE62F3}" type="presOf" srcId="{4021887D-F956-462C-B1A6-046AC7E342DD}" destId="{3CAFE463-D963-4603-94C4-3AFC9104AA4A}" srcOrd="0" destOrd="0" presId="urn:microsoft.com/office/officeart/2008/layout/LinedList"/>
    <dgm:cxn modelId="{B1F10FCC-EA29-4485-A578-02F639D04EA9}" srcId="{151D7601-0D2A-4B11-850E-4A037BCEAC84}" destId="{95CB0AFF-8FC3-42DF-977A-4C086C43B5D3}" srcOrd="5" destOrd="0" parTransId="{D6CFD10E-C99A-41D3-BDD5-D37A392F49F8}" sibTransId="{E95ED180-9CA7-462A-B0B7-B922D07CEA4F}"/>
    <dgm:cxn modelId="{32CB7BD5-2D48-4C50-892A-475C9C70E99D}" type="presOf" srcId="{468B23A4-F629-4F9B-9643-389CAFE34F61}" destId="{BEB61229-3DC8-4763-8084-CF0B8B350D5F}" srcOrd="0" destOrd="0" presId="urn:microsoft.com/office/officeart/2008/layout/LinedList"/>
    <dgm:cxn modelId="{17DF09D7-9E29-4625-81E7-A8494857EC6E}" srcId="{151D7601-0D2A-4B11-850E-4A037BCEAC84}" destId="{468B23A4-F629-4F9B-9643-389CAFE34F61}" srcOrd="7" destOrd="0" parTransId="{FBB861D4-B1FD-42D9-B1DA-6AD7A972DA2C}" sibTransId="{EC3B9AD2-0109-4C2F-AE2C-D1EBAD3D036B}"/>
    <dgm:cxn modelId="{6E333EF8-BFD3-4BF1-AE7B-21562B748D54}" type="presOf" srcId="{151D7601-0D2A-4B11-850E-4A037BCEAC84}" destId="{E5121D68-330E-41AA-A86B-0088A9DD468D}" srcOrd="0" destOrd="0" presId="urn:microsoft.com/office/officeart/2008/layout/LinedList"/>
    <dgm:cxn modelId="{2FDE4DFE-C418-4F35-9ADC-DE2520DB05FB}" srcId="{151D7601-0D2A-4B11-850E-4A037BCEAC84}" destId="{F065F99A-38F6-4AC8-A092-308AAF74C566}" srcOrd="1" destOrd="0" parTransId="{DFABED2C-5108-43AC-A226-89451AC4D771}" sibTransId="{DE4609D4-EE42-44EE-BD88-4EBD192E2457}"/>
    <dgm:cxn modelId="{27D22AF3-C576-42CC-BDF2-8182AAE7E146}" type="presParOf" srcId="{E5121D68-330E-41AA-A86B-0088A9DD468D}" destId="{E85BD4C8-B39D-4E51-B13A-0B7881BB2934}" srcOrd="0" destOrd="0" presId="urn:microsoft.com/office/officeart/2008/layout/LinedList"/>
    <dgm:cxn modelId="{47E494FC-4B42-49D7-8256-B5EA050D96A6}" type="presParOf" srcId="{E5121D68-330E-41AA-A86B-0088A9DD468D}" destId="{B6DEEB1A-9AC5-42FD-AA96-68645A20395B}" srcOrd="1" destOrd="0" presId="urn:microsoft.com/office/officeart/2008/layout/LinedList"/>
    <dgm:cxn modelId="{0F6181DD-9819-49BA-B63E-B1E8856C3E88}" type="presParOf" srcId="{B6DEEB1A-9AC5-42FD-AA96-68645A20395B}" destId="{228E9A41-907F-49EF-96BB-DD0FCBFCFEDF}" srcOrd="0" destOrd="0" presId="urn:microsoft.com/office/officeart/2008/layout/LinedList"/>
    <dgm:cxn modelId="{4E73EDA2-3D5A-4B51-9957-895E792ADC5B}" type="presParOf" srcId="{B6DEEB1A-9AC5-42FD-AA96-68645A20395B}" destId="{29CC85A5-4E8E-4DD0-813F-07D4E5A28073}" srcOrd="1" destOrd="0" presId="urn:microsoft.com/office/officeart/2008/layout/LinedList"/>
    <dgm:cxn modelId="{DE1B1E8B-CF5F-4562-B628-2BF90194A96B}" type="presParOf" srcId="{E5121D68-330E-41AA-A86B-0088A9DD468D}" destId="{2583F91E-472E-4891-BDE3-D80F70270F04}" srcOrd="2" destOrd="0" presId="urn:microsoft.com/office/officeart/2008/layout/LinedList"/>
    <dgm:cxn modelId="{DEEB9478-B273-4F2F-9CA8-3BCEEF1E62A5}" type="presParOf" srcId="{E5121D68-330E-41AA-A86B-0088A9DD468D}" destId="{A4382395-62D5-4F11-AA38-B35DE68F1447}" srcOrd="3" destOrd="0" presId="urn:microsoft.com/office/officeart/2008/layout/LinedList"/>
    <dgm:cxn modelId="{377CB5A4-52EF-4240-A04E-985936678CEF}" type="presParOf" srcId="{A4382395-62D5-4F11-AA38-B35DE68F1447}" destId="{93E8D229-2579-4C14-BAD6-56EAE498464B}" srcOrd="0" destOrd="0" presId="urn:microsoft.com/office/officeart/2008/layout/LinedList"/>
    <dgm:cxn modelId="{5C30B572-B32F-4CED-A4A6-49388AE9BAEC}" type="presParOf" srcId="{A4382395-62D5-4F11-AA38-B35DE68F1447}" destId="{0B354B55-0DC8-4B57-B433-19CF08DB839E}" srcOrd="1" destOrd="0" presId="urn:microsoft.com/office/officeart/2008/layout/LinedList"/>
    <dgm:cxn modelId="{59650D3A-94F8-4940-94B5-38E71062F3B0}" type="presParOf" srcId="{E5121D68-330E-41AA-A86B-0088A9DD468D}" destId="{33C055E1-DF30-4908-AD9C-951934BB0162}" srcOrd="4" destOrd="0" presId="urn:microsoft.com/office/officeart/2008/layout/LinedList"/>
    <dgm:cxn modelId="{6714D8F4-8F60-435A-9DD8-0242B6C1FF60}" type="presParOf" srcId="{E5121D68-330E-41AA-A86B-0088A9DD468D}" destId="{00A8726E-36B5-4D28-AB44-92F340AD6FDD}" srcOrd="5" destOrd="0" presId="urn:microsoft.com/office/officeart/2008/layout/LinedList"/>
    <dgm:cxn modelId="{AE9468BF-9424-41F9-9867-09A29EC1F3EF}" type="presParOf" srcId="{00A8726E-36B5-4D28-AB44-92F340AD6FDD}" destId="{12074079-7618-414C-9759-1F9BF1E553A7}" srcOrd="0" destOrd="0" presId="urn:microsoft.com/office/officeart/2008/layout/LinedList"/>
    <dgm:cxn modelId="{2A86FEFF-BF8D-418C-86E3-F0791A492761}" type="presParOf" srcId="{00A8726E-36B5-4D28-AB44-92F340AD6FDD}" destId="{F43F1741-DCBA-47B7-9EAF-3236709FA64A}" srcOrd="1" destOrd="0" presId="urn:microsoft.com/office/officeart/2008/layout/LinedList"/>
    <dgm:cxn modelId="{EB440FB3-1E9A-41B7-8938-8B7C1A77DE66}" type="presParOf" srcId="{E5121D68-330E-41AA-A86B-0088A9DD468D}" destId="{9A86CCF8-41DD-464F-8A44-499A91FE05A9}" srcOrd="6" destOrd="0" presId="urn:microsoft.com/office/officeart/2008/layout/LinedList"/>
    <dgm:cxn modelId="{63BDF557-E205-42C7-9CE4-8B9033BA4B0A}" type="presParOf" srcId="{E5121D68-330E-41AA-A86B-0088A9DD468D}" destId="{D69A60F7-B7D4-40EA-A09F-6D368C8082D4}" srcOrd="7" destOrd="0" presId="urn:microsoft.com/office/officeart/2008/layout/LinedList"/>
    <dgm:cxn modelId="{96CE0F87-FD04-4DC0-8169-E7F7CFBB470D}" type="presParOf" srcId="{D69A60F7-B7D4-40EA-A09F-6D368C8082D4}" destId="{D94492B2-A2CD-4650-B7E4-AA7ACDF407A0}" srcOrd="0" destOrd="0" presId="urn:microsoft.com/office/officeart/2008/layout/LinedList"/>
    <dgm:cxn modelId="{9F4E34FF-2585-4079-ACAA-4EA5CB15F35C}" type="presParOf" srcId="{D69A60F7-B7D4-40EA-A09F-6D368C8082D4}" destId="{FCB5327C-9C95-4719-9DF4-D41858786B08}" srcOrd="1" destOrd="0" presId="urn:microsoft.com/office/officeart/2008/layout/LinedList"/>
    <dgm:cxn modelId="{CBA455E4-01B0-4C09-8E55-17BAE4CB619C}" type="presParOf" srcId="{E5121D68-330E-41AA-A86B-0088A9DD468D}" destId="{B58759CE-D95D-40DD-8682-E23EB8F000E9}" srcOrd="8" destOrd="0" presId="urn:microsoft.com/office/officeart/2008/layout/LinedList"/>
    <dgm:cxn modelId="{E8B4660D-7F6C-4115-92FA-133D75A7C724}" type="presParOf" srcId="{E5121D68-330E-41AA-A86B-0088A9DD468D}" destId="{1DB574AD-F66B-451E-87AF-5C32A751B1F0}" srcOrd="9" destOrd="0" presId="urn:microsoft.com/office/officeart/2008/layout/LinedList"/>
    <dgm:cxn modelId="{8107D373-3878-4F3D-8863-99EB13617B95}" type="presParOf" srcId="{1DB574AD-F66B-451E-87AF-5C32A751B1F0}" destId="{3CAFE463-D963-4603-94C4-3AFC9104AA4A}" srcOrd="0" destOrd="0" presId="urn:microsoft.com/office/officeart/2008/layout/LinedList"/>
    <dgm:cxn modelId="{F808E890-5775-4DF5-B1AF-F9F781EB18C4}" type="presParOf" srcId="{1DB574AD-F66B-451E-87AF-5C32A751B1F0}" destId="{745E0538-7C2E-445E-9C66-AD3157F3485C}" srcOrd="1" destOrd="0" presId="urn:microsoft.com/office/officeart/2008/layout/LinedList"/>
    <dgm:cxn modelId="{E0AF8976-413D-4122-8C70-E2AC18F70777}" type="presParOf" srcId="{E5121D68-330E-41AA-A86B-0088A9DD468D}" destId="{570B8F45-E105-46B7-8480-812AFF509EF5}" srcOrd="10" destOrd="0" presId="urn:microsoft.com/office/officeart/2008/layout/LinedList"/>
    <dgm:cxn modelId="{760AD499-844D-4175-A2D0-B397ED1DAF6F}" type="presParOf" srcId="{E5121D68-330E-41AA-A86B-0088A9DD468D}" destId="{7CD4668B-3134-4CEE-B6DB-394DB91CDACB}" srcOrd="11" destOrd="0" presId="urn:microsoft.com/office/officeart/2008/layout/LinedList"/>
    <dgm:cxn modelId="{690B6C7E-A68A-4A62-A258-ECDED7234A09}" type="presParOf" srcId="{7CD4668B-3134-4CEE-B6DB-394DB91CDACB}" destId="{6457C774-A77C-475D-836F-A66DD3DF0845}" srcOrd="0" destOrd="0" presId="urn:microsoft.com/office/officeart/2008/layout/LinedList"/>
    <dgm:cxn modelId="{BCE3AF50-B8DC-4128-9730-1529C973F17E}" type="presParOf" srcId="{7CD4668B-3134-4CEE-B6DB-394DB91CDACB}" destId="{6579E65F-6839-41E6-934A-E6FAB3D75781}" srcOrd="1" destOrd="0" presId="urn:microsoft.com/office/officeart/2008/layout/LinedList"/>
    <dgm:cxn modelId="{400F2905-7A9B-4200-828B-230BAEC0D698}" type="presParOf" srcId="{E5121D68-330E-41AA-A86B-0088A9DD468D}" destId="{5499C868-0EC2-4C25-8B75-8496727664FF}" srcOrd="12" destOrd="0" presId="urn:microsoft.com/office/officeart/2008/layout/LinedList"/>
    <dgm:cxn modelId="{763903DB-05BF-4417-AC5C-EDD7E48C8465}" type="presParOf" srcId="{E5121D68-330E-41AA-A86B-0088A9DD468D}" destId="{6CB8E39E-59EA-4D55-9439-253A3DD2F499}" srcOrd="13" destOrd="0" presId="urn:microsoft.com/office/officeart/2008/layout/LinedList"/>
    <dgm:cxn modelId="{AEAE9A50-CB3E-4126-BE66-527E733DBF66}" type="presParOf" srcId="{6CB8E39E-59EA-4D55-9439-253A3DD2F499}" destId="{046B7E47-73FF-420E-BEA8-1CF833AA4C75}" srcOrd="0" destOrd="0" presId="urn:microsoft.com/office/officeart/2008/layout/LinedList"/>
    <dgm:cxn modelId="{9D138936-7C3D-44C0-89E6-38BEDB67FDDB}" type="presParOf" srcId="{6CB8E39E-59EA-4D55-9439-253A3DD2F499}" destId="{EC9AF647-5814-4509-B93D-D1E3598E9D22}" srcOrd="1" destOrd="0" presId="urn:microsoft.com/office/officeart/2008/layout/LinedList"/>
    <dgm:cxn modelId="{216DFFD1-EAF7-49A5-A10B-00E96B9F232C}" type="presParOf" srcId="{E5121D68-330E-41AA-A86B-0088A9DD468D}" destId="{D87946CF-45F3-4F2B-83DB-D47A6627CFE9}" srcOrd="14" destOrd="0" presId="urn:microsoft.com/office/officeart/2008/layout/LinedList"/>
    <dgm:cxn modelId="{1DE7B844-81B2-49C9-81E3-58BAA33BFC66}" type="presParOf" srcId="{E5121D68-330E-41AA-A86B-0088A9DD468D}" destId="{ED5F87FF-4243-45D0-A63F-0F16B07E9572}" srcOrd="15" destOrd="0" presId="urn:microsoft.com/office/officeart/2008/layout/LinedList"/>
    <dgm:cxn modelId="{52893161-CEC1-42EF-A682-135FC6AF6ECD}" type="presParOf" srcId="{ED5F87FF-4243-45D0-A63F-0F16B07E9572}" destId="{BEB61229-3DC8-4763-8084-CF0B8B350D5F}" srcOrd="0" destOrd="0" presId="urn:microsoft.com/office/officeart/2008/layout/LinedList"/>
    <dgm:cxn modelId="{B3AE543B-F7CC-4B17-97F4-3CECD3466573}" type="presParOf" srcId="{ED5F87FF-4243-45D0-A63F-0F16B07E9572}" destId="{C76D51B1-CB38-48BA-9CC7-238D2591AF0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F07961C-2312-44C6-BF4C-6A18D96D57F1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CB99829-5CFB-4871-BDD2-654B23F1E285}">
      <dgm:prSet/>
      <dgm:spPr/>
      <dgm:t>
        <a:bodyPr/>
        <a:lstStyle/>
        <a:p>
          <a:r>
            <a:rPr lang="en-US"/>
            <a:t>Company CEO or other C-Suite Exec</a:t>
          </a:r>
        </a:p>
      </dgm:t>
    </dgm:pt>
    <dgm:pt modelId="{3ADD44ED-6EC5-4F90-90D6-2BEA4662E157}" type="parTrans" cxnId="{175BF076-7557-4FA3-AA68-D0BCF48ACB75}">
      <dgm:prSet/>
      <dgm:spPr/>
      <dgm:t>
        <a:bodyPr/>
        <a:lstStyle/>
        <a:p>
          <a:endParaRPr lang="en-US"/>
        </a:p>
      </dgm:t>
    </dgm:pt>
    <dgm:pt modelId="{42A5225D-D0B5-4A20-BC47-3FE0C31072DD}" type="sibTrans" cxnId="{175BF076-7557-4FA3-AA68-D0BCF48ACB75}">
      <dgm:prSet/>
      <dgm:spPr/>
      <dgm:t>
        <a:bodyPr/>
        <a:lstStyle/>
        <a:p>
          <a:endParaRPr lang="en-US"/>
        </a:p>
      </dgm:t>
    </dgm:pt>
    <dgm:pt modelId="{A032AA25-C830-429A-BAC6-9F1AA89270A2}">
      <dgm:prSet/>
      <dgm:spPr/>
      <dgm:t>
        <a:bodyPr/>
        <a:lstStyle/>
        <a:p>
          <a:r>
            <a:rPr lang="en-US" dirty="0"/>
            <a:t>Corporate Board</a:t>
          </a:r>
        </a:p>
      </dgm:t>
    </dgm:pt>
    <dgm:pt modelId="{5015FF35-93FE-49EA-92A9-B540A2F5B2B5}" type="parTrans" cxnId="{55AFF43E-0B5F-4CB0-9529-B842751CA0D9}">
      <dgm:prSet/>
      <dgm:spPr/>
      <dgm:t>
        <a:bodyPr/>
        <a:lstStyle/>
        <a:p>
          <a:endParaRPr lang="en-US"/>
        </a:p>
      </dgm:t>
    </dgm:pt>
    <dgm:pt modelId="{8B60A25D-C3D9-46FF-AE73-0261D6600E80}" type="sibTrans" cxnId="{55AFF43E-0B5F-4CB0-9529-B842751CA0D9}">
      <dgm:prSet/>
      <dgm:spPr/>
      <dgm:t>
        <a:bodyPr/>
        <a:lstStyle/>
        <a:p>
          <a:endParaRPr lang="en-US"/>
        </a:p>
      </dgm:t>
    </dgm:pt>
    <dgm:pt modelId="{AB4919FD-30BB-4C92-B754-C65CE631E148}">
      <dgm:prSet/>
      <dgm:spPr/>
      <dgm:t>
        <a:bodyPr/>
        <a:lstStyle/>
        <a:p>
          <a:r>
            <a:rPr lang="en-US" dirty="0"/>
            <a:t>Division or Department</a:t>
          </a:r>
        </a:p>
      </dgm:t>
    </dgm:pt>
    <dgm:pt modelId="{BA7A6364-F05C-49CF-B71C-16B0C5953B9E}" type="parTrans" cxnId="{E716211E-B2D9-400D-96F8-5F2FE417A067}">
      <dgm:prSet/>
      <dgm:spPr/>
      <dgm:t>
        <a:bodyPr/>
        <a:lstStyle/>
        <a:p>
          <a:endParaRPr lang="en-US"/>
        </a:p>
      </dgm:t>
    </dgm:pt>
    <dgm:pt modelId="{6640B35D-8E12-44CD-A579-6C729DC35FA7}" type="sibTrans" cxnId="{E716211E-B2D9-400D-96F8-5F2FE417A067}">
      <dgm:prSet/>
      <dgm:spPr/>
      <dgm:t>
        <a:bodyPr/>
        <a:lstStyle/>
        <a:p>
          <a:endParaRPr lang="en-US"/>
        </a:p>
      </dgm:t>
    </dgm:pt>
    <dgm:pt modelId="{D5EAC38D-E793-453A-B3BA-55CB9383C33A}">
      <dgm:prSet/>
      <dgm:spPr/>
      <dgm:t>
        <a:bodyPr/>
        <a:lstStyle/>
        <a:p>
          <a:r>
            <a:rPr lang="en-US"/>
            <a:t>Committee/special leadership team</a:t>
          </a:r>
        </a:p>
      </dgm:t>
    </dgm:pt>
    <dgm:pt modelId="{57B73F2E-8EF3-46E0-855D-2892CA46FE21}" type="parTrans" cxnId="{3462A759-33B1-43BC-B45F-8EE4D7670CCF}">
      <dgm:prSet/>
      <dgm:spPr/>
      <dgm:t>
        <a:bodyPr/>
        <a:lstStyle/>
        <a:p>
          <a:endParaRPr lang="en-US"/>
        </a:p>
      </dgm:t>
    </dgm:pt>
    <dgm:pt modelId="{C9CC0C13-0503-4BDE-98A0-C4669D274F8E}" type="sibTrans" cxnId="{3462A759-33B1-43BC-B45F-8EE4D7670CCF}">
      <dgm:prSet/>
      <dgm:spPr/>
      <dgm:t>
        <a:bodyPr/>
        <a:lstStyle/>
        <a:p>
          <a:endParaRPr lang="en-US"/>
        </a:p>
      </dgm:t>
    </dgm:pt>
    <dgm:pt modelId="{8DE7D29D-C513-4F39-8757-E325A617B000}">
      <dgm:prSet/>
      <dgm:spPr/>
      <dgm:t>
        <a:bodyPr/>
        <a:lstStyle/>
        <a:p>
          <a:r>
            <a:rPr lang="en-US"/>
            <a:t>Site Location Consultants</a:t>
          </a:r>
        </a:p>
      </dgm:t>
    </dgm:pt>
    <dgm:pt modelId="{284B6702-263D-40F6-A0BF-7DBB2FC45216}" type="parTrans" cxnId="{923AC8BB-06C6-4931-BCF0-9D0EC75997DC}">
      <dgm:prSet/>
      <dgm:spPr/>
      <dgm:t>
        <a:bodyPr/>
        <a:lstStyle/>
        <a:p>
          <a:endParaRPr lang="en-US"/>
        </a:p>
      </dgm:t>
    </dgm:pt>
    <dgm:pt modelId="{68DFBC0E-D03C-42D2-B96C-1AF3322405AF}" type="sibTrans" cxnId="{923AC8BB-06C6-4931-BCF0-9D0EC75997DC}">
      <dgm:prSet/>
      <dgm:spPr/>
      <dgm:t>
        <a:bodyPr/>
        <a:lstStyle/>
        <a:p>
          <a:endParaRPr lang="en-US"/>
        </a:p>
      </dgm:t>
    </dgm:pt>
    <dgm:pt modelId="{A3DB4CB6-76AB-47AB-8F70-748438FA114A}">
      <dgm:prSet/>
      <dgm:spPr/>
      <dgm:t>
        <a:bodyPr/>
        <a:lstStyle/>
        <a:p>
          <a:r>
            <a:rPr lang="en-US"/>
            <a:t>Industrial/Commercial Real Estate Agents</a:t>
          </a:r>
        </a:p>
      </dgm:t>
    </dgm:pt>
    <dgm:pt modelId="{B2FAE368-5138-45F2-8BFF-043F8CEF6AD4}" type="parTrans" cxnId="{2DCA4BD9-D521-4584-B19A-B64754149D16}">
      <dgm:prSet/>
      <dgm:spPr/>
      <dgm:t>
        <a:bodyPr/>
        <a:lstStyle/>
        <a:p>
          <a:endParaRPr lang="en-US"/>
        </a:p>
      </dgm:t>
    </dgm:pt>
    <dgm:pt modelId="{E3478B4D-B8C0-477E-B5ED-A629C140BB3D}" type="sibTrans" cxnId="{2DCA4BD9-D521-4584-B19A-B64754149D16}">
      <dgm:prSet/>
      <dgm:spPr/>
      <dgm:t>
        <a:bodyPr/>
        <a:lstStyle/>
        <a:p>
          <a:endParaRPr lang="en-US"/>
        </a:p>
      </dgm:t>
    </dgm:pt>
    <dgm:pt modelId="{6CB2DC06-1660-4665-B3F0-F3844A93C022}" type="pres">
      <dgm:prSet presAssocID="{6F07961C-2312-44C6-BF4C-6A18D96D57F1}" presName="linear" presStyleCnt="0">
        <dgm:presLayoutVars>
          <dgm:animLvl val="lvl"/>
          <dgm:resizeHandles val="exact"/>
        </dgm:presLayoutVars>
      </dgm:prSet>
      <dgm:spPr/>
    </dgm:pt>
    <dgm:pt modelId="{A9748002-7A92-46F7-B500-11A3955061C1}" type="pres">
      <dgm:prSet presAssocID="{8CB99829-5CFB-4871-BDD2-654B23F1E285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66D01358-DDCD-4134-A1F5-A5C5FA7D1763}" type="pres">
      <dgm:prSet presAssocID="{42A5225D-D0B5-4A20-BC47-3FE0C31072DD}" presName="spacer" presStyleCnt="0"/>
      <dgm:spPr/>
    </dgm:pt>
    <dgm:pt modelId="{A6309A09-9B1C-4001-94F4-A11537793C6F}" type="pres">
      <dgm:prSet presAssocID="{A032AA25-C830-429A-BAC6-9F1AA89270A2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CB842C55-2858-4D54-A3F9-0CEF0B961AD0}" type="pres">
      <dgm:prSet presAssocID="{8B60A25D-C3D9-46FF-AE73-0261D6600E80}" presName="spacer" presStyleCnt="0"/>
      <dgm:spPr/>
    </dgm:pt>
    <dgm:pt modelId="{278D2945-93EA-4EB4-A1C8-302F08F9D7B9}" type="pres">
      <dgm:prSet presAssocID="{AB4919FD-30BB-4C92-B754-C65CE631E148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31D16016-D616-4225-B643-66EAF51411B6}" type="pres">
      <dgm:prSet presAssocID="{6640B35D-8E12-44CD-A579-6C729DC35FA7}" presName="spacer" presStyleCnt="0"/>
      <dgm:spPr/>
    </dgm:pt>
    <dgm:pt modelId="{2B49ED61-52CC-411B-99F4-6F645C13E6E8}" type="pres">
      <dgm:prSet presAssocID="{D5EAC38D-E793-453A-B3BA-55CB9383C33A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0F7C8BD9-143F-4659-A20B-7AC547D5FFD9}" type="pres">
      <dgm:prSet presAssocID="{C9CC0C13-0503-4BDE-98A0-C4669D274F8E}" presName="spacer" presStyleCnt="0"/>
      <dgm:spPr/>
    </dgm:pt>
    <dgm:pt modelId="{C29819FC-2EB7-42AA-84A3-1B6D7B5409F7}" type="pres">
      <dgm:prSet presAssocID="{8DE7D29D-C513-4F39-8757-E325A617B000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6104F4A0-08B1-435B-A9D5-D787E3D9B388}" type="pres">
      <dgm:prSet presAssocID="{68DFBC0E-D03C-42D2-B96C-1AF3322405AF}" presName="spacer" presStyleCnt="0"/>
      <dgm:spPr/>
    </dgm:pt>
    <dgm:pt modelId="{118A5F73-56AE-4EDD-85E2-E7B8C0657DB8}" type="pres">
      <dgm:prSet presAssocID="{A3DB4CB6-76AB-47AB-8F70-748438FA114A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B2DA0D14-F550-4949-89D0-06D050F9F39E}" type="presOf" srcId="{6F07961C-2312-44C6-BF4C-6A18D96D57F1}" destId="{6CB2DC06-1660-4665-B3F0-F3844A93C022}" srcOrd="0" destOrd="0" presId="urn:microsoft.com/office/officeart/2005/8/layout/vList2"/>
    <dgm:cxn modelId="{E26AE219-3105-42CA-8E36-8B45D40A1CB0}" type="presOf" srcId="{8DE7D29D-C513-4F39-8757-E325A617B000}" destId="{C29819FC-2EB7-42AA-84A3-1B6D7B5409F7}" srcOrd="0" destOrd="0" presId="urn:microsoft.com/office/officeart/2005/8/layout/vList2"/>
    <dgm:cxn modelId="{E716211E-B2D9-400D-96F8-5F2FE417A067}" srcId="{6F07961C-2312-44C6-BF4C-6A18D96D57F1}" destId="{AB4919FD-30BB-4C92-B754-C65CE631E148}" srcOrd="2" destOrd="0" parTransId="{BA7A6364-F05C-49CF-B71C-16B0C5953B9E}" sibTransId="{6640B35D-8E12-44CD-A579-6C729DC35FA7}"/>
    <dgm:cxn modelId="{1F3FEA2D-315F-4A58-8688-0964C282CDC7}" type="presOf" srcId="{D5EAC38D-E793-453A-B3BA-55CB9383C33A}" destId="{2B49ED61-52CC-411B-99F4-6F645C13E6E8}" srcOrd="0" destOrd="0" presId="urn:microsoft.com/office/officeart/2005/8/layout/vList2"/>
    <dgm:cxn modelId="{55AFF43E-0B5F-4CB0-9529-B842751CA0D9}" srcId="{6F07961C-2312-44C6-BF4C-6A18D96D57F1}" destId="{A032AA25-C830-429A-BAC6-9F1AA89270A2}" srcOrd="1" destOrd="0" parTransId="{5015FF35-93FE-49EA-92A9-B540A2F5B2B5}" sibTransId="{8B60A25D-C3D9-46FF-AE73-0261D6600E80}"/>
    <dgm:cxn modelId="{48938169-BD50-488D-BE9B-D7C5FC15000E}" type="presOf" srcId="{A032AA25-C830-429A-BAC6-9F1AA89270A2}" destId="{A6309A09-9B1C-4001-94F4-A11537793C6F}" srcOrd="0" destOrd="0" presId="urn:microsoft.com/office/officeart/2005/8/layout/vList2"/>
    <dgm:cxn modelId="{135B3070-7744-4FBF-83E7-A51A406A7357}" type="presOf" srcId="{AB4919FD-30BB-4C92-B754-C65CE631E148}" destId="{278D2945-93EA-4EB4-A1C8-302F08F9D7B9}" srcOrd="0" destOrd="0" presId="urn:microsoft.com/office/officeart/2005/8/layout/vList2"/>
    <dgm:cxn modelId="{175BF076-7557-4FA3-AA68-D0BCF48ACB75}" srcId="{6F07961C-2312-44C6-BF4C-6A18D96D57F1}" destId="{8CB99829-5CFB-4871-BDD2-654B23F1E285}" srcOrd="0" destOrd="0" parTransId="{3ADD44ED-6EC5-4F90-90D6-2BEA4662E157}" sibTransId="{42A5225D-D0B5-4A20-BC47-3FE0C31072DD}"/>
    <dgm:cxn modelId="{3462A759-33B1-43BC-B45F-8EE4D7670CCF}" srcId="{6F07961C-2312-44C6-BF4C-6A18D96D57F1}" destId="{D5EAC38D-E793-453A-B3BA-55CB9383C33A}" srcOrd="3" destOrd="0" parTransId="{57B73F2E-8EF3-46E0-855D-2892CA46FE21}" sibTransId="{C9CC0C13-0503-4BDE-98A0-C4669D274F8E}"/>
    <dgm:cxn modelId="{0EB7CFB4-CBE7-4F7B-B984-9815A69BD663}" type="presOf" srcId="{A3DB4CB6-76AB-47AB-8F70-748438FA114A}" destId="{118A5F73-56AE-4EDD-85E2-E7B8C0657DB8}" srcOrd="0" destOrd="0" presId="urn:microsoft.com/office/officeart/2005/8/layout/vList2"/>
    <dgm:cxn modelId="{923AC8BB-06C6-4931-BCF0-9D0EC75997DC}" srcId="{6F07961C-2312-44C6-BF4C-6A18D96D57F1}" destId="{8DE7D29D-C513-4F39-8757-E325A617B000}" srcOrd="4" destOrd="0" parTransId="{284B6702-263D-40F6-A0BF-7DBB2FC45216}" sibTransId="{68DFBC0E-D03C-42D2-B96C-1AF3322405AF}"/>
    <dgm:cxn modelId="{2DCA4BD9-D521-4584-B19A-B64754149D16}" srcId="{6F07961C-2312-44C6-BF4C-6A18D96D57F1}" destId="{A3DB4CB6-76AB-47AB-8F70-748438FA114A}" srcOrd="5" destOrd="0" parTransId="{B2FAE368-5138-45F2-8BFF-043F8CEF6AD4}" sibTransId="{E3478B4D-B8C0-477E-B5ED-A629C140BB3D}"/>
    <dgm:cxn modelId="{DAE1E9F6-190E-4353-BE7E-330D7FF10B5A}" type="presOf" srcId="{8CB99829-5CFB-4871-BDD2-654B23F1E285}" destId="{A9748002-7A92-46F7-B500-11A3955061C1}" srcOrd="0" destOrd="0" presId="urn:microsoft.com/office/officeart/2005/8/layout/vList2"/>
    <dgm:cxn modelId="{BD8F8408-79BC-4C0C-B24A-77E2301F1EE0}" type="presParOf" srcId="{6CB2DC06-1660-4665-B3F0-F3844A93C022}" destId="{A9748002-7A92-46F7-B500-11A3955061C1}" srcOrd="0" destOrd="0" presId="urn:microsoft.com/office/officeart/2005/8/layout/vList2"/>
    <dgm:cxn modelId="{DCC4DA87-4E84-4416-8B00-66DD48DC87C0}" type="presParOf" srcId="{6CB2DC06-1660-4665-B3F0-F3844A93C022}" destId="{66D01358-DDCD-4134-A1F5-A5C5FA7D1763}" srcOrd="1" destOrd="0" presId="urn:microsoft.com/office/officeart/2005/8/layout/vList2"/>
    <dgm:cxn modelId="{7A2AD292-8B4D-4877-BC98-7E3263E72F92}" type="presParOf" srcId="{6CB2DC06-1660-4665-B3F0-F3844A93C022}" destId="{A6309A09-9B1C-4001-94F4-A11537793C6F}" srcOrd="2" destOrd="0" presId="urn:microsoft.com/office/officeart/2005/8/layout/vList2"/>
    <dgm:cxn modelId="{869DFA99-50A6-41C4-A10E-7AC71A0AECF1}" type="presParOf" srcId="{6CB2DC06-1660-4665-B3F0-F3844A93C022}" destId="{CB842C55-2858-4D54-A3F9-0CEF0B961AD0}" srcOrd="3" destOrd="0" presId="urn:microsoft.com/office/officeart/2005/8/layout/vList2"/>
    <dgm:cxn modelId="{B07FC39C-84FD-4F9A-A957-15A35FEDC501}" type="presParOf" srcId="{6CB2DC06-1660-4665-B3F0-F3844A93C022}" destId="{278D2945-93EA-4EB4-A1C8-302F08F9D7B9}" srcOrd="4" destOrd="0" presId="urn:microsoft.com/office/officeart/2005/8/layout/vList2"/>
    <dgm:cxn modelId="{7F25BF95-4A68-406A-BD6E-CB47A2910872}" type="presParOf" srcId="{6CB2DC06-1660-4665-B3F0-F3844A93C022}" destId="{31D16016-D616-4225-B643-66EAF51411B6}" srcOrd="5" destOrd="0" presId="urn:microsoft.com/office/officeart/2005/8/layout/vList2"/>
    <dgm:cxn modelId="{4554FFC0-5274-43B3-9FC5-3191EF424505}" type="presParOf" srcId="{6CB2DC06-1660-4665-B3F0-F3844A93C022}" destId="{2B49ED61-52CC-411B-99F4-6F645C13E6E8}" srcOrd="6" destOrd="0" presId="urn:microsoft.com/office/officeart/2005/8/layout/vList2"/>
    <dgm:cxn modelId="{117CABCF-BF0E-4F11-BE77-977AC05BE16D}" type="presParOf" srcId="{6CB2DC06-1660-4665-B3F0-F3844A93C022}" destId="{0F7C8BD9-143F-4659-A20B-7AC547D5FFD9}" srcOrd="7" destOrd="0" presId="urn:microsoft.com/office/officeart/2005/8/layout/vList2"/>
    <dgm:cxn modelId="{386051C8-4878-4C08-9E82-9C2F56FAB48C}" type="presParOf" srcId="{6CB2DC06-1660-4665-B3F0-F3844A93C022}" destId="{C29819FC-2EB7-42AA-84A3-1B6D7B5409F7}" srcOrd="8" destOrd="0" presId="urn:microsoft.com/office/officeart/2005/8/layout/vList2"/>
    <dgm:cxn modelId="{607C6AB6-60DE-4C1D-BF4B-B629EBAD078C}" type="presParOf" srcId="{6CB2DC06-1660-4665-B3F0-F3844A93C022}" destId="{6104F4A0-08B1-435B-A9D5-D787E3D9B388}" srcOrd="9" destOrd="0" presId="urn:microsoft.com/office/officeart/2005/8/layout/vList2"/>
    <dgm:cxn modelId="{47872786-A583-48A7-8369-FDEF0DE8D12A}" type="presParOf" srcId="{6CB2DC06-1660-4665-B3F0-F3844A93C022}" destId="{118A5F73-56AE-4EDD-85E2-E7B8C0657DB8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73357C8-87DA-4FB5-9F69-EA303552D4D6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C7AAA630-7819-46C7-B1C5-73B46F5175D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EDO (state, regional and/or local)</a:t>
          </a:r>
        </a:p>
      </dgm:t>
    </dgm:pt>
    <dgm:pt modelId="{4C9F13C0-BBF3-45B5-B042-4FEFF611609E}" type="parTrans" cxnId="{E3A5FE48-5267-4AB5-A7FD-7F49D2C5FC52}">
      <dgm:prSet/>
      <dgm:spPr/>
      <dgm:t>
        <a:bodyPr/>
        <a:lstStyle/>
        <a:p>
          <a:endParaRPr lang="en-US"/>
        </a:p>
      </dgm:t>
    </dgm:pt>
    <dgm:pt modelId="{07E98270-D8C1-4A95-946B-D10CC3074EB1}" type="sibTrans" cxnId="{E3A5FE48-5267-4AB5-A7FD-7F49D2C5FC52}">
      <dgm:prSet/>
      <dgm:spPr/>
      <dgm:t>
        <a:bodyPr/>
        <a:lstStyle/>
        <a:p>
          <a:endParaRPr lang="en-US"/>
        </a:p>
      </dgm:t>
    </dgm:pt>
    <dgm:pt modelId="{E15C2813-F290-465B-A077-888DFE6AE02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Utility Providers</a:t>
          </a:r>
        </a:p>
      </dgm:t>
    </dgm:pt>
    <dgm:pt modelId="{298C60FF-EA68-4F39-977A-36EFAF5C23A6}" type="parTrans" cxnId="{0C8736A0-5934-4F09-AE96-53402577B5C1}">
      <dgm:prSet/>
      <dgm:spPr/>
      <dgm:t>
        <a:bodyPr/>
        <a:lstStyle/>
        <a:p>
          <a:endParaRPr lang="en-US"/>
        </a:p>
      </dgm:t>
    </dgm:pt>
    <dgm:pt modelId="{688E15AF-9D6F-4AB7-A19A-4E1E51E8E615}" type="sibTrans" cxnId="{0C8736A0-5934-4F09-AE96-53402577B5C1}">
      <dgm:prSet/>
      <dgm:spPr/>
      <dgm:t>
        <a:bodyPr/>
        <a:lstStyle/>
        <a:p>
          <a:endParaRPr lang="en-US"/>
        </a:p>
      </dgm:t>
    </dgm:pt>
    <dgm:pt modelId="{4F04FAAF-3360-4CBB-B141-E8EEC035F38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Property owner/representative</a:t>
          </a:r>
        </a:p>
      </dgm:t>
    </dgm:pt>
    <dgm:pt modelId="{4C325AF7-12C4-495F-B6AC-D874858BFFF9}" type="parTrans" cxnId="{4A9D9FA8-6F4F-42D8-9429-3A71C370CFB5}">
      <dgm:prSet/>
      <dgm:spPr/>
      <dgm:t>
        <a:bodyPr/>
        <a:lstStyle/>
        <a:p>
          <a:endParaRPr lang="en-US"/>
        </a:p>
      </dgm:t>
    </dgm:pt>
    <dgm:pt modelId="{1FF0D464-2A30-4A73-8A22-5C3414371F6F}" type="sibTrans" cxnId="{4A9D9FA8-6F4F-42D8-9429-3A71C370CFB5}">
      <dgm:prSet/>
      <dgm:spPr/>
      <dgm:t>
        <a:bodyPr/>
        <a:lstStyle/>
        <a:p>
          <a:endParaRPr lang="en-US"/>
        </a:p>
      </dgm:t>
    </dgm:pt>
    <dgm:pt modelId="{5DFA551A-2475-40B8-8384-3DCBAC01435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Relevant government departments (state, local)</a:t>
          </a:r>
        </a:p>
      </dgm:t>
    </dgm:pt>
    <dgm:pt modelId="{9FE63927-AB5F-4C5E-98CA-740786FD7217}" type="parTrans" cxnId="{0E122FBF-036A-4BDD-9915-7B16C1F1394D}">
      <dgm:prSet/>
      <dgm:spPr/>
      <dgm:t>
        <a:bodyPr/>
        <a:lstStyle/>
        <a:p>
          <a:endParaRPr lang="en-US"/>
        </a:p>
      </dgm:t>
    </dgm:pt>
    <dgm:pt modelId="{C7254922-1E27-4863-8289-4B94FB98620F}" type="sibTrans" cxnId="{0E122FBF-036A-4BDD-9915-7B16C1F1394D}">
      <dgm:prSet/>
      <dgm:spPr/>
      <dgm:t>
        <a:bodyPr/>
        <a:lstStyle/>
        <a:p>
          <a:endParaRPr lang="en-US"/>
        </a:p>
      </dgm:t>
    </dgm:pt>
    <dgm:pt modelId="{BDA17C8B-0661-4123-975F-A1A312B7C14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Workforce reps</a:t>
          </a:r>
        </a:p>
      </dgm:t>
    </dgm:pt>
    <dgm:pt modelId="{EA4917AB-8736-45CA-B4F3-4949165EBBBD}" type="parTrans" cxnId="{7F568768-E2E1-4F79-A158-177569FA5DFC}">
      <dgm:prSet/>
      <dgm:spPr/>
      <dgm:t>
        <a:bodyPr/>
        <a:lstStyle/>
        <a:p>
          <a:endParaRPr lang="en-US"/>
        </a:p>
      </dgm:t>
    </dgm:pt>
    <dgm:pt modelId="{A211059A-E18E-49D9-A2DD-EF39AF96EE5A}" type="sibTrans" cxnId="{7F568768-E2E1-4F79-A158-177569FA5DFC}">
      <dgm:prSet/>
      <dgm:spPr/>
      <dgm:t>
        <a:bodyPr/>
        <a:lstStyle/>
        <a:p>
          <a:endParaRPr lang="en-US"/>
        </a:p>
      </dgm:t>
    </dgm:pt>
    <dgm:pt modelId="{98679D62-3854-4EF2-B445-627E479A873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Existing industry</a:t>
          </a:r>
        </a:p>
      </dgm:t>
    </dgm:pt>
    <dgm:pt modelId="{9CF45A81-EA9B-496E-91D2-81B01A8B2C68}" type="parTrans" cxnId="{EC328437-B3AE-4953-AB67-FC20699F4E65}">
      <dgm:prSet/>
      <dgm:spPr/>
      <dgm:t>
        <a:bodyPr/>
        <a:lstStyle/>
        <a:p>
          <a:endParaRPr lang="en-US"/>
        </a:p>
      </dgm:t>
    </dgm:pt>
    <dgm:pt modelId="{887CE818-E40D-45FC-937D-B766A54FFA24}" type="sibTrans" cxnId="{EC328437-B3AE-4953-AB67-FC20699F4E65}">
      <dgm:prSet/>
      <dgm:spPr/>
      <dgm:t>
        <a:bodyPr/>
        <a:lstStyle/>
        <a:p>
          <a:endParaRPr lang="en-US"/>
        </a:p>
      </dgm:t>
    </dgm:pt>
    <dgm:pt modelId="{DFB50EE7-BFE3-4568-B05E-DD391976389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Local business/elected leadership</a:t>
          </a:r>
        </a:p>
      </dgm:t>
    </dgm:pt>
    <dgm:pt modelId="{54B03ABD-D719-48E6-A218-838C16F5C2BC}" type="parTrans" cxnId="{5B1AF123-DE28-478B-8B60-D58699A09C9A}">
      <dgm:prSet/>
      <dgm:spPr/>
      <dgm:t>
        <a:bodyPr/>
        <a:lstStyle/>
        <a:p>
          <a:endParaRPr lang="en-US"/>
        </a:p>
      </dgm:t>
    </dgm:pt>
    <dgm:pt modelId="{76AF47FC-C9EE-4E88-B128-45652D878DAE}" type="sibTrans" cxnId="{5B1AF123-DE28-478B-8B60-D58699A09C9A}">
      <dgm:prSet/>
      <dgm:spPr/>
      <dgm:t>
        <a:bodyPr/>
        <a:lstStyle/>
        <a:p>
          <a:endParaRPr lang="en-US"/>
        </a:p>
      </dgm:t>
    </dgm:pt>
    <dgm:pt modelId="{19FB0B83-A303-437A-B749-187F9D6E5EFD}" type="pres">
      <dgm:prSet presAssocID="{573357C8-87DA-4FB5-9F69-EA303552D4D6}" presName="linear" presStyleCnt="0">
        <dgm:presLayoutVars>
          <dgm:animLvl val="lvl"/>
          <dgm:resizeHandles val="exact"/>
        </dgm:presLayoutVars>
      </dgm:prSet>
      <dgm:spPr/>
    </dgm:pt>
    <dgm:pt modelId="{97B38648-12BA-4BE7-9228-95F1DFC48CBF}" type="pres">
      <dgm:prSet presAssocID="{C7AAA630-7819-46C7-B1C5-73B46F5175D1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1D0911E1-5A34-434F-96A1-3A1941FE80E1}" type="pres">
      <dgm:prSet presAssocID="{07E98270-D8C1-4A95-946B-D10CC3074EB1}" presName="spacer" presStyleCnt="0"/>
      <dgm:spPr/>
    </dgm:pt>
    <dgm:pt modelId="{C79D0C70-502B-48A3-88CF-75B943F11555}" type="pres">
      <dgm:prSet presAssocID="{E15C2813-F290-465B-A077-888DFE6AE020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110AA445-806F-4A87-9F2F-C5FBFD451444}" type="pres">
      <dgm:prSet presAssocID="{688E15AF-9D6F-4AB7-A19A-4E1E51E8E615}" presName="spacer" presStyleCnt="0"/>
      <dgm:spPr/>
    </dgm:pt>
    <dgm:pt modelId="{6C43C7DB-1A81-43F7-AFE6-FA1973D554E0}" type="pres">
      <dgm:prSet presAssocID="{4F04FAAF-3360-4CBB-B141-E8EEC035F383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BE790545-2F61-42A7-960E-AD2280F7F04B}" type="pres">
      <dgm:prSet presAssocID="{1FF0D464-2A30-4A73-8A22-5C3414371F6F}" presName="spacer" presStyleCnt="0"/>
      <dgm:spPr/>
    </dgm:pt>
    <dgm:pt modelId="{B7752116-457B-4E2B-BDCF-40DDE1016A4F}" type="pres">
      <dgm:prSet presAssocID="{5DFA551A-2475-40B8-8384-3DCBAC01435D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D3133A25-84AA-4161-8D3B-8A5C9B176D4E}" type="pres">
      <dgm:prSet presAssocID="{C7254922-1E27-4863-8289-4B94FB98620F}" presName="spacer" presStyleCnt="0"/>
      <dgm:spPr/>
    </dgm:pt>
    <dgm:pt modelId="{34B91F0F-A486-49E1-9D81-0464DCA6CAA6}" type="pres">
      <dgm:prSet presAssocID="{BDA17C8B-0661-4123-975F-A1A312B7C148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6A63E072-C2A0-4152-ACF4-469217E7A89E}" type="pres">
      <dgm:prSet presAssocID="{A211059A-E18E-49D9-A2DD-EF39AF96EE5A}" presName="spacer" presStyleCnt="0"/>
      <dgm:spPr/>
    </dgm:pt>
    <dgm:pt modelId="{ACCFA574-FA2E-4095-A54B-12B4C973DF6F}" type="pres">
      <dgm:prSet presAssocID="{98679D62-3854-4EF2-B445-627E479A8738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63F42323-28B2-43DA-882A-FBEB5FA47C9A}" type="pres">
      <dgm:prSet presAssocID="{887CE818-E40D-45FC-937D-B766A54FFA24}" presName="spacer" presStyleCnt="0"/>
      <dgm:spPr/>
    </dgm:pt>
    <dgm:pt modelId="{D789B69A-B191-4488-A8B6-740EE5F56678}" type="pres">
      <dgm:prSet presAssocID="{DFB50EE7-BFE3-4568-B05E-DD3919763896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DD3BB20C-B443-4CAC-8A6F-FB368D8B9C75}" type="presOf" srcId="{98679D62-3854-4EF2-B445-627E479A8738}" destId="{ACCFA574-FA2E-4095-A54B-12B4C973DF6F}" srcOrd="0" destOrd="0" presId="urn:microsoft.com/office/officeart/2005/8/layout/vList2"/>
    <dgm:cxn modelId="{5B1AF123-DE28-478B-8B60-D58699A09C9A}" srcId="{573357C8-87DA-4FB5-9F69-EA303552D4D6}" destId="{DFB50EE7-BFE3-4568-B05E-DD3919763896}" srcOrd="6" destOrd="0" parTransId="{54B03ABD-D719-48E6-A218-838C16F5C2BC}" sibTransId="{76AF47FC-C9EE-4E88-B128-45652D878DAE}"/>
    <dgm:cxn modelId="{9177C828-4063-4B58-9386-DFD6A0E507A4}" type="presOf" srcId="{C7AAA630-7819-46C7-B1C5-73B46F5175D1}" destId="{97B38648-12BA-4BE7-9228-95F1DFC48CBF}" srcOrd="0" destOrd="0" presId="urn:microsoft.com/office/officeart/2005/8/layout/vList2"/>
    <dgm:cxn modelId="{EC328437-B3AE-4953-AB67-FC20699F4E65}" srcId="{573357C8-87DA-4FB5-9F69-EA303552D4D6}" destId="{98679D62-3854-4EF2-B445-627E479A8738}" srcOrd="5" destOrd="0" parTransId="{9CF45A81-EA9B-496E-91D2-81B01A8B2C68}" sibTransId="{887CE818-E40D-45FC-937D-B766A54FFA24}"/>
    <dgm:cxn modelId="{7F568768-E2E1-4F79-A158-177569FA5DFC}" srcId="{573357C8-87DA-4FB5-9F69-EA303552D4D6}" destId="{BDA17C8B-0661-4123-975F-A1A312B7C148}" srcOrd="4" destOrd="0" parTransId="{EA4917AB-8736-45CA-B4F3-4949165EBBBD}" sibTransId="{A211059A-E18E-49D9-A2DD-EF39AF96EE5A}"/>
    <dgm:cxn modelId="{E3A5FE48-5267-4AB5-A7FD-7F49D2C5FC52}" srcId="{573357C8-87DA-4FB5-9F69-EA303552D4D6}" destId="{C7AAA630-7819-46C7-B1C5-73B46F5175D1}" srcOrd="0" destOrd="0" parTransId="{4C9F13C0-BBF3-45B5-B042-4FEFF611609E}" sibTransId="{07E98270-D8C1-4A95-946B-D10CC3074EB1}"/>
    <dgm:cxn modelId="{4908006C-FF9D-49A9-ACC2-5C58D4D6840E}" type="presOf" srcId="{E15C2813-F290-465B-A077-888DFE6AE020}" destId="{C79D0C70-502B-48A3-88CF-75B943F11555}" srcOrd="0" destOrd="0" presId="urn:microsoft.com/office/officeart/2005/8/layout/vList2"/>
    <dgm:cxn modelId="{88F3EA50-7B46-49E0-8D25-0AAFF92308A9}" type="presOf" srcId="{DFB50EE7-BFE3-4568-B05E-DD3919763896}" destId="{D789B69A-B191-4488-A8B6-740EE5F56678}" srcOrd="0" destOrd="0" presId="urn:microsoft.com/office/officeart/2005/8/layout/vList2"/>
    <dgm:cxn modelId="{17141694-474A-4AF6-B681-53C795D64E16}" type="presOf" srcId="{BDA17C8B-0661-4123-975F-A1A312B7C148}" destId="{34B91F0F-A486-49E1-9D81-0464DCA6CAA6}" srcOrd="0" destOrd="0" presId="urn:microsoft.com/office/officeart/2005/8/layout/vList2"/>
    <dgm:cxn modelId="{C4A6869F-0D4F-4F65-9E71-B0044EA9CACC}" type="presOf" srcId="{4F04FAAF-3360-4CBB-B141-E8EEC035F383}" destId="{6C43C7DB-1A81-43F7-AFE6-FA1973D554E0}" srcOrd="0" destOrd="0" presId="urn:microsoft.com/office/officeart/2005/8/layout/vList2"/>
    <dgm:cxn modelId="{0C8736A0-5934-4F09-AE96-53402577B5C1}" srcId="{573357C8-87DA-4FB5-9F69-EA303552D4D6}" destId="{E15C2813-F290-465B-A077-888DFE6AE020}" srcOrd="1" destOrd="0" parTransId="{298C60FF-EA68-4F39-977A-36EFAF5C23A6}" sibTransId="{688E15AF-9D6F-4AB7-A19A-4E1E51E8E615}"/>
    <dgm:cxn modelId="{BFE212A5-42D1-437C-A470-6CA02802C776}" type="presOf" srcId="{573357C8-87DA-4FB5-9F69-EA303552D4D6}" destId="{19FB0B83-A303-437A-B749-187F9D6E5EFD}" srcOrd="0" destOrd="0" presId="urn:microsoft.com/office/officeart/2005/8/layout/vList2"/>
    <dgm:cxn modelId="{4A9D9FA8-6F4F-42D8-9429-3A71C370CFB5}" srcId="{573357C8-87DA-4FB5-9F69-EA303552D4D6}" destId="{4F04FAAF-3360-4CBB-B141-E8EEC035F383}" srcOrd="2" destOrd="0" parTransId="{4C325AF7-12C4-495F-B6AC-D874858BFFF9}" sibTransId="{1FF0D464-2A30-4A73-8A22-5C3414371F6F}"/>
    <dgm:cxn modelId="{0E122FBF-036A-4BDD-9915-7B16C1F1394D}" srcId="{573357C8-87DA-4FB5-9F69-EA303552D4D6}" destId="{5DFA551A-2475-40B8-8384-3DCBAC01435D}" srcOrd="3" destOrd="0" parTransId="{9FE63927-AB5F-4C5E-98CA-740786FD7217}" sibTransId="{C7254922-1E27-4863-8289-4B94FB98620F}"/>
    <dgm:cxn modelId="{BEC0F2E4-FE13-4037-8068-9311233B01AB}" type="presOf" srcId="{5DFA551A-2475-40B8-8384-3DCBAC01435D}" destId="{B7752116-457B-4E2B-BDCF-40DDE1016A4F}" srcOrd="0" destOrd="0" presId="urn:microsoft.com/office/officeart/2005/8/layout/vList2"/>
    <dgm:cxn modelId="{7AC99125-9269-47E3-B233-64B3E66F778D}" type="presParOf" srcId="{19FB0B83-A303-437A-B749-187F9D6E5EFD}" destId="{97B38648-12BA-4BE7-9228-95F1DFC48CBF}" srcOrd="0" destOrd="0" presId="urn:microsoft.com/office/officeart/2005/8/layout/vList2"/>
    <dgm:cxn modelId="{15ED0CA6-89E6-44F5-BC8C-674CAC4C7A82}" type="presParOf" srcId="{19FB0B83-A303-437A-B749-187F9D6E5EFD}" destId="{1D0911E1-5A34-434F-96A1-3A1941FE80E1}" srcOrd="1" destOrd="0" presId="urn:microsoft.com/office/officeart/2005/8/layout/vList2"/>
    <dgm:cxn modelId="{1A8CA077-30DC-479D-BA73-6DBBA89D9EDC}" type="presParOf" srcId="{19FB0B83-A303-437A-B749-187F9D6E5EFD}" destId="{C79D0C70-502B-48A3-88CF-75B943F11555}" srcOrd="2" destOrd="0" presId="urn:microsoft.com/office/officeart/2005/8/layout/vList2"/>
    <dgm:cxn modelId="{1537BE3E-7B45-4708-B368-C0C017D1B8CF}" type="presParOf" srcId="{19FB0B83-A303-437A-B749-187F9D6E5EFD}" destId="{110AA445-806F-4A87-9F2F-C5FBFD451444}" srcOrd="3" destOrd="0" presId="urn:microsoft.com/office/officeart/2005/8/layout/vList2"/>
    <dgm:cxn modelId="{ECEA4723-69AD-4534-A62B-A19134BF475E}" type="presParOf" srcId="{19FB0B83-A303-437A-B749-187F9D6E5EFD}" destId="{6C43C7DB-1A81-43F7-AFE6-FA1973D554E0}" srcOrd="4" destOrd="0" presId="urn:microsoft.com/office/officeart/2005/8/layout/vList2"/>
    <dgm:cxn modelId="{219306EC-AC4D-40FB-98E8-6F8B2E6B1D25}" type="presParOf" srcId="{19FB0B83-A303-437A-B749-187F9D6E5EFD}" destId="{BE790545-2F61-42A7-960E-AD2280F7F04B}" srcOrd="5" destOrd="0" presId="urn:microsoft.com/office/officeart/2005/8/layout/vList2"/>
    <dgm:cxn modelId="{08394326-A2D3-4DCE-9386-1C4786C6C0FD}" type="presParOf" srcId="{19FB0B83-A303-437A-B749-187F9D6E5EFD}" destId="{B7752116-457B-4E2B-BDCF-40DDE1016A4F}" srcOrd="6" destOrd="0" presId="urn:microsoft.com/office/officeart/2005/8/layout/vList2"/>
    <dgm:cxn modelId="{6EAE9B85-FFD8-4891-AE58-323B89FA0BAA}" type="presParOf" srcId="{19FB0B83-A303-437A-B749-187F9D6E5EFD}" destId="{D3133A25-84AA-4161-8D3B-8A5C9B176D4E}" srcOrd="7" destOrd="0" presId="urn:microsoft.com/office/officeart/2005/8/layout/vList2"/>
    <dgm:cxn modelId="{E4320F0E-F529-4256-854D-CACAED5E3164}" type="presParOf" srcId="{19FB0B83-A303-437A-B749-187F9D6E5EFD}" destId="{34B91F0F-A486-49E1-9D81-0464DCA6CAA6}" srcOrd="8" destOrd="0" presId="urn:microsoft.com/office/officeart/2005/8/layout/vList2"/>
    <dgm:cxn modelId="{407E2F9B-F485-4924-BBC7-1C6133EE2A6E}" type="presParOf" srcId="{19FB0B83-A303-437A-B749-187F9D6E5EFD}" destId="{6A63E072-C2A0-4152-ACF4-469217E7A89E}" srcOrd="9" destOrd="0" presId="urn:microsoft.com/office/officeart/2005/8/layout/vList2"/>
    <dgm:cxn modelId="{76C41B58-790D-404C-B75A-82E4418F6CD3}" type="presParOf" srcId="{19FB0B83-A303-437A-B749-187F9D6E5EFD}" destId="{ACCFA574-FA2E-4095-A54B-12B4C973DF6F}" srcOrd="10" destOrd="0" presId="urn:microsoft.com/office/officeart/2005/8/layout/vList2"/>
    <dgm:cxn modelId="{8B6DFF98-378C-4017-A157-D9A6E6D61E00}" type="presParOf" srcId="{19FB0B83-A303-437A-B749-187F9D6E5EFD}" destId="{63F42323-28B2-43DA-882A-FBEB5FA47C9A}" srcOrd="11" destOrd="0" presId="urn:microsoft.com/office/officeart/2005/8/layout/vList2"/>
    <dgm:cxn modelId="{7FAFFC61-3AD9-4ED7-916C-778F7C22AADF}" type="presParOf" srcId="{19FB0B83-A303-437A-B749-187F9D6E5EFD}" destId="{D789B69A-B191-4488-A8B6-740EE5F56678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F3CA9D0-9062-4FA6-B0AD-C759F320D723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4A79392C-A8F3-4D06-B58F-9D8AADC125A0}">
      <dgm:prSet/>
      <dgm:spPr/>
      <dgm:t>
        <a:bodyPr/>
        <a:lstStyle/>
        <a:p>
          <a:pPr>
            <a:defRPr cap="all"/>
          </a:pPr>
          <a:r>
            <a:rPr lang="en-US" dirty="0">
              <a:solidFill>
                <a:schemeClr val="tx1">
                  <a:lumMod val="75000"/>
                  <a:lumOff val="25000"/>
                </a:schemeClr>
              </a:solidFill>
            </a:rPr>
            <a:t>Speed</a:t>
          </a:r>
        </a:p>
      </dgm:t>
    </dgm:pt>
    <dgm:pt modelId="{2046CAAE-EDD2-4839-9ED8-06E6A69A7775}" type="parTrans" cxnId="{C8437975-8C25-409F-88AB-0A5F0CD36870}">
      <dgm:prSet/>
      <dgm:spPr/>
      <dgm:t>
        <a:bodyPr/>
        <a:lstStyle/>
        <a:p>
          <a:endParaRPr lang="en-US"/>
        </a:p>
      </dgm:t>
    </dgm:pt>
    <dgm:pt modelId="{9028EB03-271D-4009-8F8A-729F8616D6F3}" type="sibTrans" cxnId="{C8437975-8C25-409F-88AB-0A5F0CD36870}">
      <dgm:prSet/>
      <dgm:spPr/>
      <dgm:t>
        <a:bodyPr/>
        <a:lstStyle/>
        <a:p>
          <a:endParaRPr lang="en-US"/>
        </a:p>
      </dgm:t>
    </dgm:pt>
    <dgm:pt modelId="{5EACEAB9-B4B5-469D-ADA4-6FBAE44FAADB}">
      <dgm:prSet/>
      <dgm:spPr/>
      <dgm:t>
        <a:bodyPr/>
        <a:lstStyle/>
        <a:p>
          <a:pPr>
            <a:defRPr cap="all"/>
          </a:pPr>
          <a:r>
            <a:rPr lang="en-US" dirty="0">
              <a:solidFill>
                <a:schemeClr val="tx1">
                  <a:lumMod val="75000"/>
                  <a:lumOff val="25000"/>
                </a:schemeClr>
              </a:solidFill>
            </a:rPr>
            <a:t>Cost</a:t>
          </a:r>
        </a:p>
      </dgm:t>
    </dgm:pt>
    <dgm:pt modelId="{AFAB2C59-9963-451D-BE39-E694057872E5}" type="parTrans" cxnId="{F9149CF1-0EAE-4BB3-A2FC-A7BDEE1A1D70}">
      <dgm:prSet/>
      <dgm:spPr/>
      <dgm:t>
        <a:bodyPr/>
        <a:lstStyle/>
        <a:p>
          <a:endParaRPr lang="en-US"/>
        </a:p>
      </dgm:t>
    </dgm:pt>
    <dgm:pt modelId="{894711B2-9B68-4FCE-8E91-FABD88518FB5}" type="sibTrans" cxnId="{F9149CF1-0EAE-4BB3-A2FC-A7BDEE1A1D70}">
      <dgm:prSet/>
      <dgm:spPr/>
      <dgm:t>
        <a:bodyPr/>
        <a:lstStyle/>
        <a:p>
          <a:endParaRPr lang="en-US"/>
        </a:p>
      </dgm:t>
    </dgm:pt>
    <dgm:pt modelId="{77088F64-4F8F-4782-A40D-7EE4B957E5E8}">
      <dgm:prSet/>
      <dgm:spPr/>
      <dgm:t>
        <a:bodyPr/>
        <a:lstStyle/>
        <a:p>
          <a:pPr>
            <a:defRPr cap="all"/>
          </a:pPr>
          <a:r>
            <a:rPr lang="en-US" dirty="0">
              <a:solidFill>
                <a:schemeClr val="tx1">
                  <a:lumMod val="75000"/>
                  <a:lumOff val="25000"/>
                </a:schemeClr>
              </a:solidFill>
            </a:rPr>
            <a:t>Risk</a:t>
          </a:r>
        </a:p>
      </dgm:t>
    </dgm:pt>
    <dgm:pt modelId="{950494C9-E13C-496A-96F7-33ADBF96E62C}" type="parTrans" cxnId="{5100D045-29D6-4192-8C4A-75A97C41F41B}">
      <dgm:prSet/>
      <dgm:spPr/>
      <dgm:t>
        <a:bodyPr/>
        <a:lstStyle/>
        <a:p>
          <a:endParaRPr lang="en-US"/>
        </a:p>
      </dgm:t>
    </dgm:pt>
    <dgm:pt modelId="{1BBE2CA6-4F4B-4CCE-8EE6-76CA306215FC}" type="sibTrans" cxnId="{5100D045-29D6-4192-8C4A-75A97C41F41B}">
      <dgm:prSet/>
      <dgm:spPr/>
      <dgm:t>
        <a:bodyPr/>
        <a:lstStyle/>
        <a:p>
          <a:endParaRPr lang="en-US"/>
        </a:p>
      </dgm:t>
    </dgm:pt>
    <dgm:pt modelId="{9098E4A2-D2BA-47CC-8DE8-C2534D15299F}" type="pres">
      <dgm:prSet presAssocID="{BF3CA9D0-9062-4FA6-B0AD-C759F320D723}" presName="root" presStyleCnt="0">
        <dgm:presLayoutVars>
          <dgm:dir/>
          <dgm:resizeHandles val="exact"/>
        </dgm:presLayoutVars>
      </dgm:prSet>
      <dgm:spPr/>
    </dgm:pt>
    <dgm:pt modelId="{E6C9FB8E-7C2D-4310-B9B7-596704340C38}" type="pres">
      <dgm:prSet presAssocID="{4A79392C-A8F3-4D06-B58F-9D8AADC125A0}" presName="compNode" presStyleCnt="0"/>
      <dgm:spPr/>
    </dgm:pt>
    <dgm:pt modelId="{A5C266E3-7840-4513-B503-3C9E1C8E5265}" type="pres">
      <dgm:prSet presAssocID="{4A79392C-A8F3-4D06-B58F-9D8AADC125A0}" presName="iconBgRect" presStyleLbl="bgShp" presStyleIdx="0" presStyleCnt="3"/>
      <dgm:spPr/>
    </dgm:pt>
    <dgm:pt modelId="{C47AE5C5-7387-43A5-BBBE-6A16B7295DB6}" type="pres">
      <dgm:prSet presAssocID="{4A79392C-A8F3-4D06-B58F-9D8AADC125A0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91CAB5E1-B6E5-412D-B096-C6100F3328E7}" type="pres">
      <dgm:prSet presAssocID="{4A79392C-A8F3-4D06-B58F-9D8AADC125A0}" presName="spaceRect" presStyleCnt="0"/>
      <dgm:spPr/>
    </dgm:pt>
    <dgm:pt modelId="{85449B52-ADFF-4F30-A949-EF50AB9F80A5}" type="pres">
      <dgm:prSet presAssocID="{4A79392C-A8F3-4D06-B58F-9D8AADC125A0}" presName="textRect" presStyleLbl="revTx" presStyleIdx="0" presStyleCnt="3">
        <dgm:presLayoutVars>
          <dgm:chMax val="1"/>
          <dgm:chPref val="1"/>
        </dgm:presLayoutVars>
      </dgm:prSet>
      <dgm:spPr/>
    </dgm:pt>
    <dgm:pt modelId="{3451B0F1-201E-4CC4-A221-1BAE7BFCB3E4}" type="pres">
      <dgm:prSet presAssocID="{9028EB03-271D-4009-8F8A-729F8616D6F3}" presName="sibTrans" presStyleCnt="0"/>
      <dgm:spPr/>
    </dgm:pt>
    <dgm:pt modelId="{30E22680-7014-4ADB-BAAD-B3A344E6D5A3}" type="pres">
      <dgm:prSet presAssocID="{5EACEAB9-B4B5-469D-ADA4-6FBAE44FAADB}" presName="compNode" presStyleCnt="0"/>
      <dgm:spPr/>
    </dgm:pt>
    <dgm:pt modelId="{C7D1A172-B667-42D8-A5FF-8A54E540DE86}" type="pres">
      <dgm:prSet presAssocID="{5EACEAB9-B4B5-469D-ADA4-6FBAE44FAADB}" presName="iconBgRect" presStyleLbl="bgShp" presStyleIdx="1" presStyleCnt="3"/>
      <dgm:spPr/>
    </dgm:pt>
    <dgm:pt modelId="{B4AD80F0-A95F-4D58-8896-45269E8099DC}" type="pres">
      <dgm:prSet presAssocID="{5EACEAB9-B4B5-469D-ADA4-6FBAE44FAADB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llar"/>
        </a:ext>
      </dgm:extLst>
    </dgm:pt>
    <dgm:pt modelId="{42827B32-D37A-40F5-82FC-8846D2CB108B}" type="pres">
      <dgm:prSet presAssocID="{5EACEAB9-B4B5-469D-ADA4-6FBAE44FAADB}" presName="spaceRect" presStyleCnt="0"/>
      <dgm:spPr/>
    </dgm:pt>
    <dgm:pt modelId="{BD66C8E0-69B3-4605-ACB6-F260DAC2C880}" type="pres">
      <dgm:prSet presAssocID="{5EACEAB9-B4B5-469D-ADA4-6FBAE44FAADB}" presName="textRect" presStyleLbl="revTx" presStyleIdx="1" presStyleCnt="3">
        <dgm:presLayoutVars>
          <dgm:chMax val="1"/>
          <dgm:chPref val="1"/>
        </dgm:presLayoutVars>
      </dgm:prSet>
      <dgm:spPr/>
    </dgm:pt>
    <dgm:pt modelId="{B70E0CF8-C133-40ED-9855-E49422EBD8E3}" type="pres">
      <dgm:prSet presAssocID="{894711B2-9B68-4FCE-8E91-FABD88518FB5}" presName="sibTrans" presStyleCnt="0"/>
      <dgm:spPr/>
    </dgm:pt>
    <dgm:pt modelId="{F665CCE3-1CDE-4E95-9537-73E7F8DEBE55}" type="pres">
      <dgm:prSet presAssocID="{77088F64-4F8F-4782-A40D-7EE4B957E5E8}" presName="compNode" presStyleCnt="0"/>
      <dgm:spPr/>
    </dgm:pt>
    <dgm:pt modelId="{2CBC9366-3E57-415A-B3F2-11D97AF3D355}" type="pres">
      <dgm:prSet presAssocID="{77088F64-4F8F-4782-A40D-7EE4B957E5E8}" presName="iconBgRect" presStyleLbl="bgShp" presStyleIdx="2" presStyleCnt="3"/>
      <dgm:spPr/>
    </dgm:pt>
    <dgm:pt modelId="{A9BD5504-C38B-449E-B428-3E3CBEE04B53}" type="pres">
      <dgm:prSet presAssocID="{77088F64-4F8F-4782-A40D-7EE4B957E5E8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adioactive"/>
        </a:ext>
      </dgm:extLst>
    </dgm:pt>
    <dgm:pt modelId="{7DDE62A2-4D2E-4141-A2E8-8C2ADE1EC28C}" type="pres">
      <dgm:prSet presAssocID="{77088F64-4F8F-4782-A40D-7EE4B957E5E8}" presName="spaceRect" presStyleCnt="0"/>
      <dgm:spPr/>
    </dgm:pt>
    <dgm:pt modelId="{D1660591-2C2B-4D0D-8BA6-DBCA10A3AE77}" type="pres">
      <dgm:prSet presAssocID="{77088F64-4F8F-4782-A40D-7EE4B957E5E8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7870033D-ABC1-4BA2-BEFA-80AFA339404E}" type="presOf" srcId="{4A79392C-A8F3-4D06-B58F-9D8AADC125A0}" destId="{85449B52-ADFF-4F30-A949-EF50AB9F80A5}" srcOrd="0" destOrd="0" presId="urn:microsoft.com/office/officeart/2018/5/layout/IconCircleLabelList"/>
    <dgm:cxn modelId="{5100D045-29D6-4192-8C4A-75A97C41F41B}" srcId="{BF3CA9D0-9062-4FA6-B0AD-C759F320D723}" destId="{77088F64-4F8F-4782-A40D-7EE4B957E5E8}" srcOrd="2" destOrd="0" parTransId="{950494C9-E13C-496A-96F7-33ADBF96E62C}" sibTransId="{1BBE2CA6-4F4B-4CCE-8EE6-76CA306215FC}"/>
    <dgm:cxn modelId="{C8437975-8C25-409F-88AB-0A5F0CD36870}" srcId="{BF3CA9D0-9062-4FA6-B0AD-C759F320D723}" destId="{4A79392C-A8F3-4D06-B58F-9D8AADC125A0}" srcOrd="0" destOrd="0" parTransId="{2046CAAE-EDD2-4839-9ED8-06E6A69A7775}" sibTransId="{9028EB03-271D-4009-8F8A-729F8616D6F3}"/>
    <dgm:cxn modelId="{011FDD86-70FF-45B1-9DF0-7D5FF2BD2E1C}" type="presOf" srcId="{77088F64-4F8F-4782-A40D-7EE4B957E5E8}" destId="{D1660591-2C2B-4D0D-8BA6-DBCA10A3AE77}" srcOrd="0" destOrd="0" presId="urn:microsoft.com/office/officeart/2018/5/layout/IconCircleLabelList"/>
    <dgm:cxn modelId="{A5EE9C96-853E-4128-8D6E-5DF4A457D13E}" type="presOf" srcId="{5EACEAB9-B4B5-469D-ADA4-6FBAE44FAADB}" destId="{BD66C8E0-69B3-4605-ACB6-F260DAC2C880}" srcOrd="0" destOrd="0" presId="urn:microsoft.com/office/officeart/2018/5/layout/IconCircleLabelList"/>
    <dgm:cxn modelId="{BC2489D0-2EB3-4403-964F-2E702EF573D4}" type="presOf" srcId="{BF3CA9D0-9062-4FA6-B0AD-C759F320D723}" destId="{9098E4A2-D2BA-47CC-8DE8-C2534D15299F}" srcOrd="0" destOrd="0" presId="urn:microsoft.com/office/officeart/2018/5/layout/IconCircleLabelList"/>
    <dgm:cxn modelId="{F9149CF1-0EAE-4BB3-A2FC-A7BDEE1A1D70}" srcId="{BF3CA9D0-9062-4FA6-B0AD-C759F320D723}" destId="{5EACEAB9-B4B5-469D-ADA4-6FBAE44FAADB}" srcOrd="1" destOrd="0" parTransId="{AFAB2C59-9963-451D-BE39-E694057872E5}" sibTransId="{894711B2-9B68-4FCE-8E91-FABD88518FB5}"/>
    <dgm:cxn modelId="{D57E760F-EF4F-4511-8752-1FDEA78D47CF}" type="presParOf" srcId="{9098E4A2-D2BA-47CC-8DE8-C2534D15299F}" destId="{E6C9FB8E-7C2D-4310-B9B7-596704340C38}" srcOrd="0" destOrd="0" presId="urn:microsoft.com/office/officeart/2018/5/layout/IconCircleLabelList"/>
    <dgm:cxn modelId="{2960D0DA-C05E-431F-90DE-F83E8F1C6930}" type="presParOf" srcId="{E6C9FB8E-7C2D-4310-B9B7-596704340C38}" destId="{A5C266E3-7840-4513-B503-3C9E1C8E5265}" srcOrd="0" destOrd="0" presId="urn:microsoft.com/office/officeart/2018/5/layout/IconCircleLabelList"/>
    <dgm:cxn modelId="{28281515-5CD2-471E-B9D7-60F97C2B3A5C}" type="presParOf" srcId="{E6C9FB8E-7C2D-4310-B9B7-596704340C38}" destId="{C47AE5C5-7387-43A5-BBBE-6A16B7295DB6}" srcOrd="1" destOrd="0" presId="urn:microsoft.com/office/officeart/2018/5/layout/IconCircleLabelList"/>
    <dgm:cxn modelId="{3752AC62-1F82-41DA-9E13-09C8E58F0D02}" type="presParOf" srcId="{E6C9FB8E-7C2D-4310-B9B7-596704340C38}" destId="{91CAB5E1-B6E5-412D-B096-C6100F3328E7}" srcOrd="2" destOrd="0" presId="urn:microsoft.com/office/officeart/2018/5/layout/IconCircleLabelList"/>
    <dgm:cxn modelId="{4DC585F5-547C-4D67-BB0B-FD9D936FA3C8}" type="presParOf" srcId="{E6C9FB8E-7C2D-4310-B9B7-596704340C38}" destId="{85449B52-ADFF-4F30-A949-EF50AB9F80A5}" srcOrd="3" destOrd="0" presId="urn:microsoft.com/office/officeart/2018/5/layout/IconCircleLabelList"/>
    <dgm:cxn modelId="{4E6F24E4-E1F6-42C3-82EC-CA750F3B40AB}" type="presParOf" srcId="{9098E4A2-D2BA-47CC-8DE8-C2534D15299F}" destId="{3451B0F1-201E-4CC4-A221-1BAE7BFCB3E4}" srcOrd="1" destOrd="0" presId="urn:microsoft.com/office/officeart/2018/5/layout/IconCircleLabelList"/>
    <dgm:cxn modelId="{27C4097B-3BA9-4B06-B70D-71833E9312C9}" type="presParOf" srcId="{9098E4A2-D2BA-47CC-8DE8-C2534D15299F}" destId="{30E22680-7014-4ADB-BAAD-B3A344E6D5A3}" srcOrd="2" destOrd="0" presId="urn:microsoft.com/office/officeart/2018/5/layout/IconCircleLabelList"/>
    <dgm:cxn modelId="{E1A37436-6F1F-4DE5-810C-E356CC55DDD1}" type="presParOf" srcId="{30E22680-7014-4ADB-BAAD-B3A344E6D5A3}" destId="{C7D1A172-B667-42D8-A5FF-8A54E540DE86}" srcOrd="0" destOrd="0" presId="urn:microsoft.com/office/officeart/2018/5/layout/IconCircleLabelList"/>
    <dgm:cxn modelId="{8B32796B-FA88-4D84-B08A-164097432683}" type="presParOf" srcId="{30E22680-7014-4ADB-BAAD-B3A344E6D5A3}" destId="{B4AD80F0-A95F-4D58-8896-45269E8099DC}" srcOrd="1" destOrd="0" presId="urn:microsoft.com/office/officeart/2018/5/layout/IconCircleLabelList"/>
    <dgm:cxn modelId="{A8FAA13C-4C10-4E03-890F-972206F92BA9}" type="presParOf" srcId="{30E22680-7014-4ADB-BAAD-B3A344E6D5A3}" destId="{42827B32-D37A-40F5-82FC-8846D2CB108B}" srcOrd="2" destOrd="0" presId="urn:microsoft.com/office/officeart/2018/5/layout/IconCircleLabelList"/>
    <dgm:cxn modelId="{ED4C9F06-D542-45EE-A1DB-92704D28B25D}" type="presParOf" srcId="{30E22680-7014-4ADB-BAAD-B3A344E6D5A3}" destId="{BD66C8E0-69B3-4605-ACB6-F260DAC2C880}" srcOrd="3" destOrd="0" presId="urn:microsoft.com/office/officeart/2018/5/layout/IconCircleLabelList"/>
    <dgm:cxn modelId="{546A3284-0E1D-46A3-BE5D-F6BBD17F161C}" type="presParOf" srcId="{9098E4A2-D2BA-47CC-8DE8-C2534D15299F}" destId="{B70E0CF8-C133-40ED-9855-E49422EBD8E3}" srcOrd="3" destOrd="0" presId="urn:microsoft.com/office/officeart/2018/5/layout/IconCircleLabelList"/>
    <dgm:cxn modelId="{5652677D-4C21-45BE-A733-251D6DCD3117}" type="presParOf" srcId="{9098E4A2-D2BA-47CC-8DE8-C2534D15299F}" destId="{F665CCE3-1CDE-4E95-9537-73E7F8DEBE55}" srcOrd="4" destOrd="0" presId="urn:microsoft.com/office/officeart/2018/5/layout/IconCircleLabelList"/>
    <dgm:cxn modelId="{60953913-AD66-4EF9-BC1C-E13D7C2CF418}" type="presParOf" srcId="{F665CCE3-1CDE-4E95-9537-73E7F8DEBE55}" destId="{2CBC9366-3E57-415A-B3F2-11D97AF3D355}" srcOrd="0" destOrd="0" presId="urn:microsoft.com/office/officeart/2018/5/layout/IconCircleLabelList"/>
    <dgm:cxn modelId="{630C3C0E-9F4B-4E63-9B4C-886BCCBD0A87}" type="presParOf" srcId="{F665CCE3-1CDE-4E95-9537-73E7F8DEBE55}" destId="{A9BD5504-C38B-449E-B428-3E3CBEE04B53}" srcOrd="1" destOrd="0" presId="urn:microsoft.com/office/officeart/2018/5/layout/IconCircleLabelList"/>
    <dgm:cxn modelId="{6FA979D0-A58F-4DC4-8972-698A31B1BB4C}" type="presParOf" srcId="{F665CCE3-1CDE-4E95-9537-73E7F8DEBE55}" destId="{7DDE62A2-4D2E-4141-A2E8-8C2ADE1EC28C}" srcOrd="2" destOrd="0" presId="urn:microsoft.com/office/officeart/2018/5/layout/IconCircleLabelList"/>
    <dgm:cxn modelId="{8BE0D409-46FA-4D36-85E9-A9ECF30BEE2E}" type="presParOf" srcId="{F665CCE3-1CDE-4E95-9537-73E7F8DEBE55}" destId="{D1660591-2C2B-4D0D-8BA6-DBCA10A3AE77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2C4800-6FBF-4B4E-899F-D9F767547FA9}">
      <dsp:nvSpPr>
        <dsp:cNvPr id="0" name=""/>
        <dsp:cNvSpPr/>
      </dsp:nvSpPr>
      <dsp:spPr>
        <a:xfrm>
          <a:off x="0" y="2709"/>
          <a:ext cx="15773400" cy="137334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4CF8AB-67D6-46B5-8FF4-D9F793D61D5C}">
      <dsp:nvSpPr>
        <dsp:cNvPr id="0" name=""/>
        <dsp:cNvSpPr/>
      </dsp:nvSpPr>
      <dsp:spPr>
        <a:xfrm>
          <a:off x="415437" y="311712"/>
          <a:ext cx="755340" cy="75534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6DF284-7FD5-45BE-ACC6-71D0F034EE0F}">
      <dsp:nvSpPr>
        <dsp:cNvPr id="0" name=""/>
        <dsp:cNvSpPr/>
      </dsp:nvSpPr>
      <dsp:spPr>
        <a:xfrm>
          <a:off x="1586215" y="2709"/>
          <a:ext cx="14187184" cy="13733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5346" tIns="145346" rIns="145346" bIns="145346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>
                  <a:lumMod val="75000"/>
                  <a:lumOff val="25000"/>
                </a:schemeClr>
              </a:solidFill>
            </a:rPr>
            <a:t>Seeking specific data on communities to compare  them and determine the most profitable location for a project (RFI)</a:t>
          </a:r>
        </a:p>
      </dsp:txBody>
      <dsp:txXfrm>
        <a:off x="1586215" y="2709"/>
        <a:ext cx="14187184" cy="1373346"/>
      </dsp:txXfrm>
    </dsp:sp>
    <dsp:sp modelId="{38753211-ED46-45A5-A7DC-380327259349}">
      <dsp:nvSpPr>
        <dsp:cNvPr id="0" name=""/>
        <dsp:cNvSpPr/>
      </dsp:nvSpPr>
      <dsp:spPr>
        <a:xfrm>
          <a:off x="0" y="1866904"/>
          <a:ext cx="15773400" cy="137334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102356-9FB3-4EEE-98E6-ABCB36E434D4}">
      <dsp:nvSpPr>
        <dsp:cNvPr id="0" name=""/>
        <dsp:cNvSpPr/>
      </dsp:nvSpPr>
      <dsp:spPr>
        <a:xfrm>
          <a:off x="495299" y="3619498"/>
          <a:ext cx="755340" cy="75534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82A8ED-1CDC-4236-AFB3-2FC3292413B0}">
      <dsp:nvSpPr>
        <dsp:cNvPr id="0" name=""/>
        <dsp:cNvSpPr/>
      </dsp:nvSpPr>
      <dsp:spPr>
        <a:xfrm>
          <a:off x="1586215" y="1719393"/>
          <a:ext cx="14187184" cy="13733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5346" tIns="145346" rIns="145346" bIns="145346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>
                  <a:lumMod val="75000"/>
                  <a:lumOff val="25000"/>
                </a:schemeClr>
              </a:solidFill>
            </a:rPr>
            <a:t>Verifying the data submitted (site visit)</a:t>
          </a:r>
        </a:p>
      </dsp:txBody>
      <dsp:txXfrm>
        <a:off x="1586215" y="1719393"/>
        <a:ext cx="14187184" cy="1373346"/>
      </dsp:txXfrm>
    </dsp:sp>
    <dsp:sp modelId="{561FE5C2-E9BE-4FC0-AE9F-9ABCB254DA72}">
      <dsp:nvSpPr>
        <dsp:cNvPr id="0" name=""/>
        <dsp:cNvSpPr/>
      </dsp:nvSpPr>
      <dsp:spPr>
        <a:xfrm>
          <a:off x="0" y="3436076"/>
          <a:ext cx="15773400" cy="137334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A4FD9A-AB01-45EF-8F8D-56DA8028CBB4}">
      <dsp:nvSpPr>
        <dsp:cNvPr id="0" name=""/>
        <dsp:cNvSpPr/>
      </dsp:nvSpPr>
      <dsp:spPr>
        <a:xfrm>
          <a:off x="419100" y="2022630"/>
          <a:ext cx="755340" cy="75534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7F4582-13BF-413C-9F17-5928FB2A5A92}">
      <dsp:nvSpPr>
        <dsp:cNvPr id="0" name=""/>
        <dsp:cNvSpPr/>
      </dsp:nvSpPr>
      <dsp:spPr>
        <a:xfrm>
          <a:off x="1586215" y="3436076"/>
          <a:ext cx="14187184" cy="13733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5346" tIns="145346" rIns="145346" bIns="145346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>
                  <a:lumMod val="75000"/>
                  <a:lumOff val="25000"/>
                </a:schemeClr>
              </a:solidFill>
            </a:rPr>
            <a:t>Comparing due diligence findings on eligible communities</a:t>
          </a:r>
        </a:p>
      </dsp:txBody>
      <dsp:txXfrm>
        <a:off x="1586215" y="3436076"/>
        <a:ext cx="14187184" cy="1373346"/>
      </dsp:txXfrm>
    </dsp:sp>
    <dsp:sp modelId="{6EDA4776-0B17-4770-A528-BB397D84C972}">
      <dsp:nvSpPr>
        <dsp:cNvPr id="0" name=""/>
        <dsp:cNvSpPr/>
      </dsp:nvSpPr>
      <dsp:spPr>
        <a:xfrm>
          <a:off x="0" y="5152759"/>
          <a:ext cx="15773400" cy="137334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F68CAF-8679-46D3-9458-61840A1151A6}">
      <dsp:nvSpPr>
        <dsp:cNvPr id="0" name=""/>
        <dsp:cNvSpPr/>
      </dsp:nvSpPr>
      <dsp:spPr>
        <a:xfrm>
          <a:off x="415437" y="5461762"/>
          <a:ext cx="755340" cy="75534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D8C0A0-011A-4686-9772-2352773B6540}">
      <dsp:nvSpPr>
        <dsp:cNvPr id="0" name=""/>
        <dsp:cNvSpPr/>
      </dsp:nvSpPr>
      <dsp:spPr>
        <a:xfrm>
          <a:off x="1586215" y="5152759"/>
          <a:ext cx="14187184" cy="13733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5346" tIns="145346" rIns="145346" bIns="145346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>
                  <a:lumMod val="75000"/>
                  <a:lumOff val="25000"/>
                </a:schemeClr>
              </a:solidFill>
            </a:rPr>
            <a:t>Selecting the location of choice</a:t>
          </a:r>
        </a:p>
      </dsp:txBody>
      <dsp:txXfrm>
        <a:off x="1586215" y="5152759"/>
        <a:ext cx="14187184" cy="13733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E89344-FC95-486A-8EB9-D2B4893426F9}">
      <dsp:nvSpPr>
        <dsp:cNvPr id="0" name=""/>
        <dsp:cNvSpPr/>
      </dsp:nvSpPr>
      <dsp:spPr>
        <a:xfrm>
          <a:off x="1411666" y="952723"/>
          <a:ext cx="2196000" cy="2196000"/>
        </a:xfrm>
        <a:prstGeom prst="ellipse">
          <a:avLst/>
        </a:prstGeom>
        <a:solidFill>
          <a:srgbClr val="E97132"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DEAD54-2405-45DA-A6AD-906C8B5FC661}">
      <dsp:nvSpPr>
        <dsp:cNvPr id="0" name=""/>
        <dsp:cNvSpPr/>
      </dsp:nvSpPr>
      <dsp:spPr>
        <a:xfrm>
          <a:off x="1879666" y="1420723"/>
          <a:ext cx="1260000" cy="126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28DE2F-BFFA-477F-A75E-BF848E8BE636}">
      <dsp:nvSpPr>
        <dsp:cNvPr id="0" name=""/>
        <dsp:cNvSpPr/>
      </dsp:nvSpPr>
      <dsp:spPr>
        <a:xfrm>
          <a:off x="877354" y="3832723"/>
          <a:ext cx="2890331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500" kern="1200" cap="all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ptos" panose="02110004020202020204"/>
              <a:ea typeface="+mn-ea"/>
              <a:cs typeface="+mn-cs"/>
            </a:rPr>
            <a:t>Physical </a:t>
          </a:r>
          <a:r>
            <a:rPr lang="en-US" sz="2500" kern="1200" cap="all" dirty="0">
              <a:solidFill>
                <a:schemeClr val="tx1">
                  <a:lumMod val="75000"/>
                  <a:lumOff val="25000"/>
                </a:schemeClr>
              </a:solidFill>
              <a:latin typeface="Aptos" panose="02110004020202020204"/>
              <a:ea typeface="+mn-ea"/>
              <a:cs typeface="+mn-cs"/>
            </a:rPr>
            <a:t>facility </a:t>
          </a:r>
          <a:r>
            <a:rPr lang="en-US" sz="2500" kern="1200" cap="all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ptos" panose="02110004020202020204"/>
              <a:ea typeface="+mn-ea"/>
              <a:cs typeface="+mn-cs"/>
            </a:rPr>
            <a:t>/ site needs</a:t>
          </a:r>
        </a:p>
      </dsp:txBody>
      <dsp:txXfrm>
        <a:off x="877354" y="3832723"/>
        <a:ext cx="2890331" cy="720000"/>
      </dsp:txXfrm>
    </dsp:sp>
    <dsp:sp modelId="{31F9E0B5-58DB-4F98-A9BF-FBD8D96D2607}">
      <dsp:nvSpPr>
        <dsp:cNvPr id="0" name=""/>
        <dsp:cNvSpPr/>
      </dsp:nvSpPr>
      <dsp:spPr>
        <a:xfrm>
          <a:off x="5641666" y="952723"/>
          <a:ext cx="2196000" cy="2196000"/>
        </a:xfrm>
        <a:prstGeom prst="ellipse">
          <a:avLst/>
        </a:prstGeom>
        <a:solidFill>
          <a:srgbClr val="196B24"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4F9E49-7C4F-44F7-A4B5-179CF6ABC6FB}">
      <dsp:nvSpPr>
        <dsp:cNvPr id="0" name=""/>
        <dsp:cNvSpPr/>
      </dsp:nvSpPr>
      <dsp:spPr>
        <a:xfrm>
          <a:off x="6109666" y="1420723"/>
          <a:ext cx="1260000" cy="126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3B9999-81AE-4B91-A31F-2B8193CD4012}">
      <dsp:nvSpPr>
        <dsp:cNvPr id="0" name=""/>
        <dsp:cNvSpPr/>
      </dsp:nvSpPr>
      <dsp:spPr>
        <a:xfrm>
          <a:off x="4939666" y="3832723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500" kern="1200" cap="all" dirty="0">
              <a:solidFill>
                <a:schemeClr val="tx1">
                  <a:lumMod val="75000"/>
                  <a:lumOff val="25000"/>
                </a:schemeClr>
              </a:solidFill>
              <a:latin typeface="Aptos" panose="02110004020202020204"/>
              <a:ea typeface="+mn-ea"/>
              <a:cs typeface="+mn-cs"/>
            </a:rPr>
            <a:t>Geographic location requirements</a:t>
          </a:r>
        </a:p>
      </dsp:txBody>
      <dsp:txXfrm>
        <a:off x="4939666" y="3832723"/>
        <a:ext cx="3600000" cy="720000"/>
      </dsp:txXfrm>
    </dsp:sp>
    <dsp:sp modelId="{321A2020-1E40-4480-B95D-6147EF99C804}">
      <dsp:nvSpPr>
        <dsp:cNvPr id="0" name=""/>
        <dsp:cNvSpPr/>
      </dsp:nvSpPr>
      <dsp:spPr>
        <a:xfrm>
          <a:off x="9871666" y="952723"/>
          <a:ext cx="2196000" cy="2196000"/>
        </a:xfrm>
        <a:prstGeom prst="ellipse">
          <a:avLst/>
        </a:prstGeom>
        <a:solidFill>
          <a:srgbClr val="0F9ED5"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798FEC-A60E-4125-BD17-2C02CC270CE7}">
      <dsp:nvSpPr>
        <dsp:cNvPr id="0" name=""/>
        <dsp:cNvSpPr/>
      </dsp:nvSpPr>
      <dsp:spPr>
        <a:xfrm>
          <a:off x="10339666" y="1420723"/>
          <a:ext cx="1260000" cy="126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99DAE5-08BB-4D10-B4D0-7831684CE14A}">
      <dsp:nvSpPr>
        <dsp:cNvPr id="0" name=""/>
        <dsp:cNvSpPr/>
      </dsp:nvSpPr>
      <dsp:spPr>
        <a:xfrm>
          <a:off x="9169666" y="3832723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500" kern="1200" cap="all" dirty="0">
              <a:solidFill>
                <a:schemeClr val="tx1">
                  <a:lumMod val="75000"/>
                  <a:lumOff val="25000"/>
                </a:schemeClr>
              </a:solidFill>
              <a:latin typeface="Aptos" panose="02110004020202020204"/>
              <a:ea typeface="+mn-ea"/>
              <a:cs typeface="+mn-cs"/>
            </a:rPr>
            <a:t>Local market requirements</a:t>
          </a:r>
        </a:p>
      </dsp:txBody>
      <dsp:txXfrm>
        <a:off x="9169666" y="3832723"/>
        <a:ext cx="3600000" cy="720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431B14-8EB7-43D4-A580-A75CEBDB33B4}">
      <dsp:nvSpPr>
        <dsp:cNvPr id="0" name=""/>
        <dsp:cNvSpPr/>
      </dsp:nvSpPr>
      <dsp:spPr>
        <a:xfrm>
          <a:off x="2259518" y="407176"/>
          <a:ext cx="2196000" cy="21960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6CC5B1-80B1-4221-B555-012CEE020BDA}">
      <dsp:nvSpPr>
        <dsp:cNvPr id="0" name=""/>
        <dsp:cNvSpPr/>
      </dsp:nvSpPr>
      <dsp:spPr>
        <a:xfrm>
          <a:off x="2727518" y="875177"/>
          <a:ext cx="1260000" cy="126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CBC676-70FB-49DA-87F1-AC2C947EB78C}">
      <dsp:nvSpPr>
        <dsp:cNvPr id="0" name=""/>
        <dsp:cNvSpPr/>
      </dsp:nvSpPr>
      <dsp:spPr>
        <a:xfrm>
          <a:off x="1557518" y="3287177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4300" kern="1200" dirty="0">
              <a:solidFill>
                <a:schemeClr val="tx1">
                  <a:lumMod val="65000"/>
                  <a:lumOff val="35000"/>
                </a:schemeClr>
              </a:solidFill>
            </a:rPr>
            <a:t>Statutory</a:t>
          </a:r>
        </a:p>
      </dsp:txBody>
      <dsp:txXfrm>
        <a:off x="1557518" y="3287177"/>
        <a:ext cx="3600000" cy="720000"/>
      </dsp:txXfrm>
    </dsp:sp>
    <dsp:sp modelId="{36C623CF-B6FE-4E23-8966-3B835941FA98}">
      <dsp:nvSpPr>
        <dsp:cNvPr id="0" name=""/>
        <dsp:cNvSpPr/>
      </dsp:nvSpPr>
      <dsp:spPr>
        <a:xfrm>
          <a:off x="6489518" y="407176"/>
          <a:ext cx="2196000" cy="219600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EA193C-6ADD-471C-91C9-34CF1BD0921C}">
      <dsp:nvSpPr>
        <dsp:cNvPr id="0" name=""/>
        <dsp:cNvSpPr/>
      </dsp:nvSpPr>
      <dsp:spPr>
        <a:xfrm>
          <a:off x="6957518" y="875177"/>
          <a:ext cx="1260000" cy="126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DD9359-B161-4FC1-93CA-E304C2B5309B}">
      <dsp:nvSpPr>
        <dsp:cNvPr id="0" name=""/>
        <dsp:cNvSpPr/>
      </dsp:nvSpPr>
      <dsp:spPr>
        <a:xfrm>
          <a:off x="5787518" y="3287177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4300" kern="1200" dirty="0">
              <a:solidFill>
                <a:schemeClr val="tx1">
                  <a:lumMod val="65000"/>
                  <a:lumOff val="35000"/>
                </a:schemeClr>
              </a:solidFill>
            </a:rPr>
            <a:t>Discretionary</a:t>
          </a:r>
        </a:p>
      </dsp:txBody>
      <dsp:txXfrm>
        <a:off x="5787518" y="3287177"/>
        <a:ext cx="3600000" cy="720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5BD4C8-B39D-4E51-B13A-0B7881BB2934}">
      <dsp:nvSpPr>
        <dsp:cNvPr id="0" name=""/>
        <dsp:cNvSpPr/>
      </dsp:nvSpPr>
      <dsp:spPr>
        <a:xfrm>
          <a:off x="0" y="0"/>
          <a:ext cx="756135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8E9A41-907F-49EF-96BB-DD0FCBFCFEDF}">
      <dsp:nvSpPr>
        <dsp:cNvPr id="0" name=""/>
        <dsp:cNvSpPr/>
      </dsp:nvSpPr>
      <dsp:spPr>
        <a:xfrm>
          <a:off x="0" y="0"/>
          <a:ext cx="7561358" cy="7604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>
              <a:solidFill>
                <a:schemeClr val="tx1">
                  <a:lumMod val="75000"/>
                  <a:lumOff val="25000"/>
                </a:schemeClr>
              </a:solidFill>
            </a:rPr>
            <a:t>Tax exemptions or reductions</a:t>
          </a:r>
        </a:p>
      </dsp:txBody>
      <dsp:txXfrm>
        <a:off x="0" y="0"/>
        <a:ext cx="7561358" cy="760402"/>
      </dsp:txXfrm>
    </dsp:sp>
    <dsp:sp modelId="{2583F91E-472E-4891-BDE3-D80F70270F04}">
      <dsp:nvSpPr>
        <dsp:cNvPr id="0" name=""/>
        <dsp:cNvSpPr/>
      </dsp:nvSpPr>
      <dsp:spPr>
        <a:xfrm>
          <a:off x="0" y="760402"/>
          <a:ext cx="7561358" cy="0"/>
        </a:xfrm>
        <a:prstGeom prst="line">
          <a:avLst/>
        </a:prstGeom>
        <a:solidFill>
          <a:schemeClr val="accent2">
            <a:hueOff val="668788"/>
            <a:satOff val="-834"/>
            <a:lumOff val="196"/>
            <a:alphaOff val="0"/>
          </a:schemeClr>
        </a:solidFill>
        <a:ln w="25400" cap="flat" cmpd="sng" algn="ctr">
          <a:solidFill>
            <a:schemeClr val="accent2">
              <a:hueOff val="668788"/>
              <a:satOff val="-834"/>
              <a:lumOff val="1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E8D229-2579-4C14-BAD6-56EAE498464B}">
      <dsp:nvSpPr>
        <dsp:cNvPr id="0" name=""/>
        <dsp:cNvSpPr/>
      </dsp:nvSpPr>
      <dsp:spPr>
        <a:xfrm>
          <a:off x="0" y="760402"/>
          <a:ext cx="7561358" cy="7604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>
              <a:solidFill>
                <a:schemeClr val="tx1">
                  <a:lumMod val="75000"/>
                  <a:lumOff val="25000"/>
                </a:schemeClr>
              </a:solidFill>
            </a:rPr>
            <a:t>Job creation credits</a:t>
          </a:r>
        </a:p>
      </dsp:txBody>
      <dsp:txXfrm>
        <a:off x="0" y="760402"/>
        <a:ext cx="7561358" cy="760402"/>
      </dsp:txXfrm>
    </dsp:sp>
    <dsp:sp modelId="{33C055E1-DF30-4908-AD9C-951934BB0162}">
      <dsp:nvSpPr>
        <dsp:cNvPr id="0" name=""/>
        <dsp:cNvSpPr/>
      </dsp:nvSpPr>
      <dsp:spPr>
        <a:xfrm>
          <a:off x="0" y="1520804"/>
          <a:ext cx="7561358" cy="0"/>
        </a:xfrm>
        <a:prstGeom prst="line">
          <a:avLst/>
        </a:prstGeom>
        <a:solidFill>
          <a:schemeClr val="accent2">
            <a:hueOff val="1337577"/>
            <a:satOff val="-1668"/>
            <a:lumOff val="392"/>
            <a:alphaOff val="0"/>
          </a:schemeClr>
        </a:solidFill>
        <a:ln w="25400" cap="flat" cmpd="sng" algn="ctr">
          <a:solidFill>
            <a:schemeClr val="accent2">
              <a:hueOff val="1337577"/>
              <a:satOff val="-1668"/>
              <a:lumOff val="3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074079-7618-414C-9759-1F9BF1E553A7}">
      <dsp:nvSpPr>
        <dsp:cNvPr id="0" name=""/>
        <dsp:cNvSpPr/>
      </dsp:nvSpPr>
      <dsp:spPr>
        <a:xfrm>
          <a:off x="0" y="1520804"/>
          <a:ext cx="7561358" cy="7604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>
              <a:solidFill>
                <a:schemeClr val="tx1">
                  <a:lumMod val="75000"/>
                  <a:lumOff val="25000"/>
                </a:schemeClr>
              </a:solidFill>
            </a:rPr>
            <a:t>Special utility rates</a:t>
          </a:r>
        </a:p>
      </dsp:txBody>
      <dsp:txXfrm>
        <a:off x="0" y="1520804"/>
        <a:ext cx="7561358" cy="760402"/>
      </dsp:txXfrm>
    </dsp:sp>
    <dsp:sp modelId="{9A86CCF8-41DD-464F-8A44-499A91FE05A9}">
      <dsp:nvSpPr>
        <dsp:cNvPr id="0" name=""/>
        <dsp:cNvSpPr/>
      </dsp:nvSpPr>
      <dsp:spPr>
        <a:xfrm>
          <a:off x="0" y="2281206"/>
          <a:ext cx="7561358" cy="0"/>
        </a:xfrm>
        <a:prstGeom prst="line">
          <a:avLst/>
        </a:prstGeom>
        <a:solidFill>
          <a:schemeClr val="accent2">
            <a:hueOff val="2006365"/>
            <a:satOff val="-2502"/>
            <a:lumOff val="588"/>
            <a:alphaOff val="0"/>
          </a:schemeClr>
        </a:solidFill>
        <a:ln w="25400" cap="flat" cmpd="sng" algn="ctr">
          <a:solidFill>
            <a:schemeClr val="accent2">
              <a:hueOff val="2006365"/>
              <a:satOff val="-2502"/>
              <a:lumOff val="5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4492B2-A2CD-4650-B7E4-AA7ACDF407A0}">
      <dsp:nvSpPr>
        <dsp:cNvPr id="0" name=""/>
        <dsp:cNvSpPr/>
      </dsp:nvSpPr>
      <dsp:spPr>
        <a:xfrm>
          <a:off x="0" y="2281206"/>
          <a:ext cx="7561358" cy="7604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>
              <a:solidFill>
                <a:schemeClr val="tx1">
                  <a:lumMod val="75000"/>
                  <a:lumOff val="25000"/>
                </a:schemeClr>
              </a:solidFill>
            </a:rPr>
            <a:t>Expedited permitting</a:t>
          </a:r>
        </a:p>
      </dsp:txBody>
      <dsp:txXfrm>
        <a:off x="0" y="2281206"/>
        <a:ext cx="7561358" cy="760402"/>
      </dsp:txXfrm>
    </dsp:sp>
    <dsp:sp modelId="{B58759CE-D95D-40DD-8682-E23EB8F000E9}">
      <dsp:nvSpPr>
        <dsp:cNvPr id="0" name=""/>
        <dsp:cNvSpPr/>
      </dsp:nvSpPr>
      <dsp:spPr>
        <a:xfrm>
          <a:off x="0" y="3041608"/>
          <a:ext cx="7561358" cy="0"/>
        </a:xfrm>
        <a:prstGeom prst="line">
          <a:avLst/>
        </a:prstGeom>
        <a:solidFill>
          <a:schemeClr val="accent2">
            <a:hueOff val="2675154"/>
            <a:satOff val="-3337"/>
            <a:lumOff val="785"/>
            <a:alphaOff val="0"/>
          </a:schemeClr>
        </a:solidFill>
        <a:ln w="25400" cap="flat" cmpd="sng" algn="ctr">
          <a:solidFill>
            <a:schemeClr val="accent2">
              <a:hueOff val="2675154"/>
              <a:satOff val="-3337"/>
              <a:lumOff val="78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AFE463-D963-4603-94C4-3AFC9104AA4A}">
      <dsp:nvSpPr>
        <dsp:cNvPr id="0" name=""/>
        <dsp:cNvSpPr/>
      </dsp:nvSpPr>
      <dsp:spPr>
        <a:xfrm>
          <a:off x="0" y="3041608"/>
          <a:ext cx="7561358" cy="7604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>
              <a:solidFill>
                <a:schemeClr val="tx1">
                  <a:lumMod val="75000"/>
                  <a:lumOff val="25000"/>
                </a:schemeClr>
              </a:solidFill>
            </a:rPr>
            <a:t>Low-interest loans </a:t>
          </a:r>
        </a:p>
      </dsp:txBody>
      <dsp:txXfrm>
        <a:off x="0" y="3041608"/>
        <a:ext cx="7561358" cy="760402"/>
      </dsp:txXfrm>
    </dsp:sp>
    <dsp:sp modelId="{570B8F45-E105-46B7-8480-812AFF509EF5}">
      <dsp:nvSpPr>
        <dsp:cNvPr id="0" name=""/>
        <dsp:cNvSpPr/>
      </dsp:nvSpPr>
      <dsp:spPr>
        <a:xfrm>
          <a:off x="0" y="3802010"/>
          <a:ext cx="7561358" cy="0"/>
        </a:xfrm>
        <a:prstGeom prst="line">
          <a:avLst/>
        </a:prstGeom>
        <a:solidFill>
          <a:schemeClr val="accent2">
            <a:hueOff val="3343942"/>
            <a:satOff val="-4171"/>
            <a:lumOff val="981"/>
            <a:alphaOff val="0"/>
          </a:schemeClr>
        </a:solidFill>
        <a:ln w="25400" cap="flat" cmpd="sng" algn="ctr">
          <a:solidFill>
            <a:schemeClr val="accent2">
              <a:hueOff val="3343942"/>
              <a:satOff val="-4171"/>
              <a:lumOff val="98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57C774-A77C-475D-836F-A66DD3DF0845}">
      <dsp:nvSpPr>
        <dsp:cNvPr id="0" name=""/>
        <dsp:cNvSpPr/>
      </dsp:nvSpPr>
      <dsp:spPr>
        <a:xfrm>
          <a:off x="0" y="3802010"/>
          <a:ext cx="7561358" cy="7604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>
              <a:solidFill>
                <a:schemeClr val="tx1">
                  <a:lumMod val="75000"/>
                  <a:lumOff val="25000"/>
                </a:schemeClr>
              </a:solidFill>
            </a:rPr>
            <a:t>Reduced price for land/building</a:t>
          </a:r>
        </a:p>
      </dsp:txBody>
      <dsp:txXfrm>
        <a:off x="0" y="3802010"/>
        <a:ext cx="7561358" cy="760402"/>
      </dsp:txXfrm>
    </dsp:sp>
    <dsp:sp modelId="{5499C868-0EC2-4C25-8B75-8496727664FF}">
      <dsp:nvSpPr>
        <dsp:cNvPr id="0" name=""/>
        <dsp:cNvSpPr/>
      </dsp:nvSpPr>
      <dsp:spPr>
        <a:xfrm>
          <a:off x="0" y="4562412"/>
          <a:ext cx="7561358" cy="0"/>
        </a:xfrm>
        <a:prstGeom prst="line">
          <a:avLst/>
        </a:prstGeom>
        <a:solidFill>
          <a:schemeClr val="accent2">
            <a:hueOff val="4012731"/>
            <a:satOff val="-5005"/>
            <a:lumOff val="1177"/>
            <a:alphaOff val="0"/>
          </a:schemeClr>
        </a:solidFill>
        <a:ln w="25400" cap="flat" cmpd="sng" algn="ctr">
          <a:solidFill>
            <a:schemeClr val="accent2">
              <a:hueOff val="4012731"/>
              <a:satOff val="-5005"/>
              <a:lumOff val="11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6B7E47-73FF-420E-BEA8-1CF833AA4C75}">
      <dsp:nvSpPr>
        <dsp:cNvPr id="0" name=""/>
        <dsp:cNvSpPr/>
      </dsp:nvSpPr>
      <dsp:spPr>
        <a:xfrm>
          <a:off x="0" y="4562412"/>
          <a:ext cx="7561358" cy="7604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>
              <a:solidFill>
                <a:schemeClr val="tx1">
                  <a:lumMod val="75000"/>
                  <a:lumOff val="25000"/>
                </a:schemeClr>
              </a:solidFill>
            </a:rPr>
            <a:t>Infrastructure development and site preparation</a:t>
          </a:r>
        </a:p>
      </dsp:txBody>
      <dsp:txXfrm>
        <a:off x="0" y="4562412"/>
        <a:ext cx="7561358" cy="760402"/>
      </dsp:txXfrm>
    </dsp:sp>
    <dsp:sp modelId="{D87946CF-45F3-4F2B-83DB-D47A6627CFE9}">
      <dsp:nvSpPr>
        <dsp:cNvPr id="0" name=""/>
        <dsp:cNvSpPr/>
      </dsp:nvSpPr>
      <dsp:spPr>
        <a:xfrm>
          <a:off x="0" y="5322814"/>
          <a:ext cx="7561358" cy="0"/>
        </a:xfrm>
        <a:prstGeom prst="line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B61229-3DC8-4763-8084-CF0B8B350D5F}">
      <dsp:nvSpPr>
        <dsp:cNvPr id="0" name=""/>
        <dsp:cNvSpPr/>
      </dsp:nvSpPr>
      <dsp:spPr>
        <a:xfrm>
          <a:off x="0" y="5322814"/>
          <a:ext cx="7561358" cy="7604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>
              <a:solidFill>
                <a:schemeClr val="tx1">
                  <a:lumMod val="75000"/>
                  <a:lumOff val="25000"/>
                </a:schemeClr>
              </a:solidFill>
            </a:rPr>
            <a:t>Labor training</a:t>
          </a:r>
        </a:p>
      </dsp:txBody>
      <dsp:txXfrm>
        <a:off x="0" y="5322814"/>
        <a:ext cx="7561358" cy="76040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748002-7A92-46F7-B500-11A3955061C1}">
      <dsp:nvSpPr>
        <dsp:cNvPr id="0" name=""/>
        <dsp:cNvSpPr/>
      </dsp:nvSpPr>
      <dsp:spPr>
        <a:xfrm>
          <a:off x="0" y="316348"/>
          <a:ext cx="7620000" cy="81549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Company CEO or other C-Suite Exec</a:t>
          </a:r>
        </a:p>
      </dsp:txBody>
      <dsp:txXfrm>
        <a:off x="39809" y="356157"/>
        <a:ext cx="7540382" cy="735872"/>
      </dsp:txXfrm>
    </dsp:sp>
    <dsp:sp modelId="{A6309A09-9B1C-4001-94F4-A11537793C6F}">
      <dsp:nvSpPr>
        <dsp:cNvPr id="0" name=""/>
        <dsp:cNvSpPr/>
      </dsp:nvSpPr>
      <dsp:spPr>
        <a:xfrm>
          <a:off x="0" y="1229758"/>
          <a:ext cx="7620000" cy="815490"/>
        </a:xfrm>
        <a:prstGeom prst="roundRect">
          <a:avLst/>
        </a:prstGeom>
        <a:solidFill>
          <a:schemeClr val="accent5">
            <a:hueOff val="-1986775"/>
            <a:satOff val="7962"/>
            <a:lumOff val="172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Corporate Board</a:t>
          </a:r>
        </a:p>
      </dsp:txBody>
      <dsp:txXfrm>
        <a:off x="39809" y="1269567"/>
        <a:ext cx="7540382" cy="735872"/>
      </dsp:txXfrm>
    </dsp:sp>
    <dsp:sp modelId="{278D2945-93EA-4EB4-A1C8-302F08F9D7B9}">
      <dsp:nvSpPr>
        <dsp:cNvPr id="0" name=""/>
        <dsp:cNvSpPr/>
      </dsp:nvSpPr>
      <dsp:spPr>
        <a:xfrm>
          <a:off x="0" y="2143168"/>
          <a:ext cx="7620000" cy="815490"/>
        </a:xfrm>
        <a:prstGeom prst="roundRect">
          <a:avLst/>
        </a:prstGeom>
        <a:solidFill>
          <a:schemeClr val="accent5">
            <a:hueOff val="-3973551"/>
            <a:satOff val="15924"/>
            <a:lumOff val="345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Division or Department</a:t>
          </a:r>
        </a:p>
      </dsp:txBody>
      <dsp:txXfrm>
        <a:off x="39809" y="2182977"/>
        <a:ext cx="7540382" cy="735872"/>
      </dsp:txXfrm>
    </dsp:sp>
    <dsp:sp modelId="{2B49ED61-52CC-411B-99F4-6F645C13E6E8}">
      <dsp:nvSpPr>
        <dsp:cNvPr id="0" name=""/>
        <dsp:cNvSpPr/>
      </dsp:nvSpPr>
      <dsp:spPr>
        <a:xfrm>
          <a:off x="0" y="3056578"/>
          <a:ext cx="7620000" cy="815490"/>
        </a:xfrm>
        <a:prstGeom prst="roundRect">
          <a:avLst/>
        </a:prstGeom>
        <a:solidFill>
          <a:schemeClr val="accent5">
            <a:hueOff val="-5960326"/>
            <a:satOff val="23887"/>
            <a:lumOff val="51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Committee/special leadership team</a:t>
          </a:r>
        </a:p>
      </dsp:txBody>
      <dsp:txXfrm>
        <a:off x="39809" y="3096387"/>
        <a:ext cx="7540382" cy="735872"/>
      </dsp:txXfrm>
    </dsp:sp>
    <dsp:sp modelId="{C29819FC-2EB7-42AA-84A3-1B6D7B5409F7}">
      <dsp:nvSpPr>
        <dsp:cNvPr id="0" name=""/>
        <dsp:cNvSpPr/>
      </dsp:nvSpPr>
      <dsp:spPr>
        <a:xfrm>
          <a:off x="0" y="3969988"/>
          <a:ext cx="7620000" cy="815490"/>
        </a:xfrm>
        <a:prstGeom prst="roundRect">
          <a:avLst/>
        </a:prstGeom>
        <a:solidFill>
          <a:schemeClr val="accent5">
            <a:hueOff val="-7947101"/>
            <a:satOff val="31849"/>
            <a:lumOff val="690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Site Location Consultants</a:t>
          </a:r>
        </a:p>
      </dsp:txBody>
      <dsp:txXfrm>
        <a:off x="39809" y="4009797"/>
        <a:ext cx="7540382" cy="735872"/>
      </dsp:txXfrm>
    </dsp:sp>
    <dsp:sp modelId="{118A5F73-56AE-4EDD-85E2-E7B8C0657DB8}">
      <dsp:nvSpPr>
        <dsp:cNvPr id="0" name=""/>
        <dsp:cNvSpPr/>
      </dsp:nvSpPr>
      <dsp:spPr>
        <a:xfrm>
          <a:off x="0" y="4883398"/>
          <a:ext cx="7620000" cy="815490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Industrial/Commercial Real Estate Agents</a:t>
          </a:r>
        </a:p>
      </dsp:txBody>
      <dsp:txXfrm>
        <a:off x="39809" y="4923207"/>
        <a:ext cx="7540382" cy="73587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B38648-12BA-4BE7-9228-95F1DFC48CBF}">
      <dsp:nvSpPr>
        <dsp:cNvPr id="0" name=""/>
        <dsp:cNvSpPr/>
      </dsp:nvSpPr>
      <dsp:spPr>
        <a:xfrm>
          <a:off x="0" y="646"/>
          <a:ext cx="9127524" cy="7722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EDO (state, regional and/or local)</a:t>
          </a:r>
        </a:p>
      </dsp:txBody>
      <dsp:txXfrm>
        <a:off x="37696" y="38342"/>
        <a:ext cx="9052132" cy="696808"/>
      </dsp:txXfrm>
    </dsp:sp>
    <dsp:sp modelId="{C79D0C70-502B-48A3-88CF-75B943F11555}">
      <dsp:nvSpPr>
        <dsp:cNvPr id="0" name=""/>
        <dsp:cNvSpPr/>
      </dsp:nvSpPr>
      <dsp:spPr>
        <a:xfrm>
          <a:off x="0" y="859246"/>
          <a:ext cx="9127524" cy="7722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Utility Providers</a:t>
          </a:r>
        </a:p>
      </dsp:txBody>
      <dsp:txXfrm>
        <a:off x="37696" y="896942"/>
        <a:ext cx="9052132" cy="696808"/>
      </dsp:txXfrm>
    </dsp:sp>
    <dsp:sp modelId="{6C43C7DB-1A81-43F7-AFE6-FA1973D554E0}">
      <dsp:nvSpPr>
        <dsp:cNvPr id="0" name=""/>
        <dsp:cNvSpPr/>
      </dsp:nvSpPr>
      <dsp:spPr>
        <a:xfrm>
          <a:off x="0" y="1717846"/>
          <a:ext cx="9127524" cy="7722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Property owner/representative</a:t>
          </a:r>
        </a:p>
      </dsp:txBody>
      <dsp:txXfrm>
        <a:off x="37696" y="1755542"/>
        <a:ext cx="9052132" cy="696808"/>
      </dsp:txXfrm>
    </dsp:sp>
    <dsp:sp modelId="{B7752116-457B-4E2B-BDCF-40DDE1016A4F}">
      <dsp:nvSpPr>
        <dsp:cNvPr id="0" name=""/>
        <dsp:cNvSpPr/>
      </dsp:nvSpPr>
      <dsp:spPr>
        <a:xfrm>
          <a:off x="0" y="2576446"/>
          <a:ext cx="9127524" cy="7722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Relevant government departments (state, local)</a:t>
          </a:r>
        </a:p>
      </dsp:txBody>
      <dsp:txXfrm>
        <a:off x="37696" y="2614142"/>
        <a:ext cx="9052132" cy="696808"/>
      </dsp:txXfrm>
    </dsp:sp>
    <dsp:sp modelId="{34B91F0F-A486-49E1-9D81-0464DCA6CAA6}">
      <dsp:nvSpPr>
        <dsp:cNvPr id="0" name=""/>
        <dsp:cNvSpPr/>
      </dsp:nvSpPr>
      <dsp:spPr>
        <a:xfrm>
          <a:off x="0" y="3435046"/>
          <a:ext cx="9127524" cy="77220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Workforce reps</a:t>
          </a:r>
        </a:p>
      </dsp:txBody>
      <dsp:txXfrm>
        <a:off x="37696" y="3472742"/>
        <a:ext cx="9052132" cy="696808"/>
      </dsp:txXfrm>
    </dsp:sp>
    <dsp:sp modelId="{ACCFA574-FA2E-4095-A54B-12B4C973DF6F}">
      <dsp:nvSpPr>
        <dsp:cNvPr id="0" name=""/>
        <dsp:cNvSpPr/>
      </dsp:nvSpPr>
      <dsp:spPr>
        <a:xfrm>
          <a:off x="0" y="4293646"/>
          <a:ext cx="9127524" cy="7722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Existing industry</a:t>
          </a:r>
        </a:p>
      </dsp:txBody>
      <dsp:txXfrm>
        <a:off x="37696" y="4331342"/>
        <a:ext cx="9052132" cy="696808"/>
      </dsp:txXfrm>
    </dsp:sp>
    <dsp:sp modelId="{D789B69A-B191-4488-A8B6-740EE5F56678}">
      <dsp:nvSpPr>
        <dsp:cNvPr id="0" name=""/>
        <dsp:cNvSpPr/>
      </dsp:nvSpPr>
      <dsp:spPr>
        <a:xfrm>
          <a:off x="0" y="5152246"/>
          <a:ext cx="9127524" cy="7722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Local business/elected leadership</a:t>
          </a:r>
        </a:p>
      </dsp:txBody>
      <dsp:txXfrm>
        <a:off x="37696" y="5189942"/>
        <a:ext cx="9052132" cy="69680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C266E3-7840-4513-B503-3C9E1C8E5265}">
      <dsp:nvSpPr>
        <dsp:cNvPr id="0" name=""/>
        <dsp:cNvSpPr/>
      </dsp:nvSpPr>
      <dsp:spPr>
        <a:xfrm>
          <a:off x="751050" y="600034"/>
          <a:ext cx="2093062" cy="2093062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7AE5C5-7387-43A5-BBBE-6A16B7295DB6}">
      <dsp:nvSpPr>
        <dsp:cNvPr id="0" name=""/>
        <dsp:cNvSpPr/>
      </dsp:nvSpPr>
      <dsp:spPr>
        <a:xfrm>
          <a:off x="1197112" y="1046097"/>
          <a:ext cx="1200937" cy="120093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449B52-ADFF-4F30-A949-EF50AB9F80A5}">
      <dsp:nvSpPr>
        <dsp:cNvPr id="0" name=""/>
        <dsp:cNvSpPr/>
      </dsp:nvSpPr>
      <dsp:spPr>
        <a:xfrm>
          <a:off x="81956" y="3345034"/>
          <a:ext cx="343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4000" kern="1200" dirty="0">
              <a:solidFill>
                <a:schemeClr val="tx1">
                  <a:lumMod val="75000"/>
                  <a:lumOff val="25000"/>
                </a:schemeClr>
              </a:solidFill>
            </a:rPr>
            <a:t>Speed</a:t>
          </a:r>
        </a:p>
      </dsp:txBody>
      <dsp:txXfrm>
        <a:off x="81956" y="3345034"/>
        <a:ext cx="3431250" cy="720000"/>
      </dsp:txXfrm>
    </dsp:sp>
    <dsp:sp modelId="{C7D1A172-B667-42D8-A5FF-8A54E540DE86}">
      <dsp:nvSpPr>
        <dsp:cNvPr id="0" name=""/>
        <dsp:cNvSpPr/>
      </dsp:nvSpPr>
      <dsp:spPr>
        <a:xfrm>
          <a:off x="4782768" y="600034"/>
          <a:ext cx="2093062" cy="2093062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AD80F0-A95F-4D58-8896-45269E8099DC}">
      <dsp:nvSpPr>
        <dsp:cNvPr id="0" name=""/>
        <dsp:cNvSpPr/>
      </dsp:nvSpPr>
      <dsp:spPr>
        <a:xfrm>
          <a:off x="5228831" y="1046097"/>
          <a:ext cx="1200937" cy="120093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66C8E0-69B3-4605-ACB6-F260DAC2C880}">
      <dsp:nvSpPr>
        <dsp:cNvPr id="0" name=""/>
        <dsp:cNvSpPr/>
      </dsp:nvSpPr>
      <dsp:spPr>
        <a:xfrm>
          <a:off x="4113675" y="3345034"/>
          <a:ext cx="343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4000" kern="1200" dirty="0">
              <a:solidFill>
                <a:schemeClr val="tx1">
                  <a:lumMod val="75000"/>
                  <a:lumOff val="25000"/>
                </a:schemeClr>
              </a:solidFill>
            </a:rPr>
            <a:t>Cost</a:t>
          </a:r>
        </a:p>
      </dsp:txBody>
      <dsp:txXfrm>
        <a:off x="4113675" y="3345034"/>
        <a:ext cx="3431250" cy="720000"/>
      </dsp:txXfrm>
    </dsp:sp>
    <dsp:sp modelId="{2CBC9366-3E57-415A-B3F2-11D97AF3D355}">
      <dsp:nvSpPr>
        <dsp:cNvPr id="0" name=""/>
        <dsp:cNvSpPr/>
      </dsp:nvSpPr>
      <dsp:spPr>
        <a:xfrm>
          <a:off x="8814487" y="600034"/>
          <a:ext cx="2093062" cy="2093062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BD5504-C38B-449E-B428-3E3CBEE04B53}">
      <dsp:nvSpPr>
        <dsp:cNvPr id="0" name=""/>
        <dsp:cNvSpPr/>
      </dsp:nvSpPr>
      <dsp:spPr>
        <a:xfrm>
          <a:off x="9260550" y="1046097"/>
          <a:ext cx="1200937" cy="120093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660591-2C2B-4D0D-8BA6-DBCA10A3AE77}">
      <dsp:nvSpPr>
        <dsp:cNvPr id="0" name=""/>
        <dsp:cNvSpPr/>
      </dsp:nvSpPr>
      <dsp:spPr>
        <a:xfrm>
          <a:off x="8145393" y="3345034"/>
          <a:ext cx="343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4000" kern="1200" dirty="0">
              <a:solidFill>
                <a:schemeClr val="tx1">
                  <a:lumMod val="75000"/>
                  <a:lumOff val="25000"/>
                </a:schemeClr>
              </a:solidFill>
            </a:rPr>
            <a:t>Risk</a:t>
          </a:r>
        </a:p>
      </dsp:txBody>
      <dsp:txXfrm>
        <a:off x="8145393" y="3345034"/>
        <a:ext cx="343125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969C12-F3DB-4EE3-9C99-7F8826D616A1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9C59E2-AE33-4D4D-B27E-64CCA493A9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386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1B8385-2EFC-4331-9FFC-B20C94C6074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1837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1B8385-2EFC-4331-9FFC-B20C94C6074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5342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7AD27E-8C7E-9421-43F6-67EC83824A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B7CC865-1482-1DE8-DD34-288A04B4FE6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1F5293A-39AE-2139-0725-C5D4AACEE1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CD7BB4-F185-3C39-9358-B972365E2E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1B8385-2EFC-4331-9FFC-B20C94C6074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6740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EBC3DE-6720-87EA-8681-E4BD1A1FE7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65A5669-14A2-2D3C-AE68-6E05151CE6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77FDE9B-4C6B-7BAD-5F33-C488DAC4AE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5D66F2-A580-10B0-DC6C-7ACF46A29D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1B8385-2EFC-4331-9FFC-B20C94C6074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6457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56DC62-5BFC-2AB7-CF27-4D1C3A1E07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3BD14FC-4170-A7EC-74C0-5F0816B5EDA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CFA394E-C447-C346-76FC-AD4D314D9B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4AAAA3-A4A1-40DA-CE51-78567C63D2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1B8385-2EFC-4331-9FFC-B20C94C6074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5512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C03038-F69C-E6D8-8018-7CA8B2B7A0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6FBF874-4EA8-DF73-7376-CFEB2A65685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20E0236-70C7-EF1C-BD0B-CA97066BC7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38B35F-CE02-6E7D-A688-D4EB8AA44A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1B8385-2EFC-4331-9FFC-B20C94C6074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8962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E77869-AF15-688A-A26F-82E0A165B3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0D56128-F78F-C996-7DEB-595CD84F7F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4B447E3-C605-724C-8B92-A3766EBA2B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572F3A-E944-5513-81CC-7F56EC05CD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1B8385-2EFC-4331-9FFC-B20C94C6074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350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2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2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59.svg"/><Relationship Id="rId7" Type="http://schemas.openxmlformats.org/officeDocument/2006/relationships/image" Target="../media/image63.sv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5" Type="http://schemas.openxmlformats.org/officeDocument/2006/relationships/image" Target="../media/image61.svg"/><Relationship Id="rId4" Type="http://schemas.openxmlformats.org/officeDocument/2006/relationships/image" Target="../media/image60.png"/><Relationship Id="rId9" Type="http://schemas.openxmlformats.org/officeDocument/2006/relationships/image" Target="../media/image6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sv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21" Type="http://schemas.openxmlformats.org/officeDocument/2006/relationships/image" Target="../media/image22.sv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svg"/><Relationship Id="rId2" Type="http://schemas.openxmlformats.org/officeDocument/2006/relationships/image" Target="../media/image3.jpe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svg"/><Relationship Id="rId10" Type="http://schemas.openxmlformats.org/officeDocument/2006/relationships/image" Target="../media/image11.svg"/><Relationship Id="rId19" Type="http://schemas.openxmlformats.org/officeDocument/2006/relationships/image" Target="../media/image20.svg"/><Relationship Id="rId4" Type="http://schemas.openxmlformats.org/officeDocument/2006/relationships/image" Target="../media/image5.sv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12.pn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3" Type="http://schemas.openxmlformats.org/officeDocument/2006/relationships/diagramLayout" Target="../diagrams/layout1.xml"/><Relationship Id="rId7" Type="http://schemas.openxmlformats.org/officeDocument/2006/relationships/image" Target="../media/image3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2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90174" y="0"/>
            <a:ext cx="7225652" cy="10287000"/>
            <a:chOff x="0" y="0"/>
            <a:chExt cx="9634203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l="44261" r="8852"/>
            <a:stretch>
              <a:fillRect/>
            </a:stretch>
          </p:blipFill>
          <p:spPr>
            <a:xfrm>
              <a:off x="0" y="0"/>
              <a:ext cx="9634203" cy="13716000"/>
            </a:xfrm>
            <a:prstGeom prst="rect">
              <a:avLst/>
            </a:prstGeom>
          </p:spPr>
        </p:pic>
      </p:grpSp>
      <p:grpSp>
        <p:nvGrpSpPr>
          <p:cNvPr id="4" name="Group 4"/>
          <p:cNvGrpSpPr/>
          <p:nvPr/>
        </p:nvGrpSpPr>
        <p:grpSpPr>
          <a:xfrm>
            <a:off x="0" y="-111841"/>
            <a:ext cx="1290174" cy="10529321"/>
            <a:chOff x="0" y="0"/>
            <a:chExt cx="121020" cy="98766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21020" cy="987664"/>
            </a:xfrm>
            <a:custGeom>
              <a:avLst/>
              <a:gdLst/>
              <a:ahLst/>
              <a:cxnLst/>
              <a:rect l="l" t="t" r="r" b="b"/>
              <a:pathLst>
                <a:path w="121020" h="987664">
                  <a:moveTo>
                    <a:pt x="0" y="0"/>
                  </a:moveTo>
                  <a:lnTo>
                    <a:pt x="121020" y="0"/>
                  </a:lnTo>
                  <a:lnTo>
                    <a:pt x="121020" y="987664"/>
                  </a:lnTo>
                  <a:lnTo>
                    <a:pt x="0" y="987664"/>
                  </a:lnTo>
                  <a:close/>
                </a:path>
              </a:pathLst>
            </a:custGeom>
            <a:solidFill>
              <a:srgbClr val="00A55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121020" cy="10257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6088534" y="2638135"/>
            <a:ext cx="5655416" cy="3411454"/>
            <a:chOff x="0" y="0"/>
            <a:chExt cx="530486" cy="319999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530486" cy="319999"/>
            </a:xfrm>
            <a:custGeom>
              <a:avLst/>
              <a:gdLst/>
              <a:ahLst/>
              <a:cxnLst/>
              <a:rect l="l" t="t" r="r" b="b"/>
              <a:pathLst>
                <a:path w="530486" h="319999">
                  <a:moveTo>
                    <a:pt x="0" y="0"/>
                  </a:moveTo>
                  <a:lnTo>
                    <a:pt x="530486" y="0"/>
                  </a:lnTo>
                  <a:lnTo>
                    <a:pt x="530486" y="319999"/>
                  </a:lnTo>
                  <a:lnTo>
                    <a:pt x="0" y="319999"/>
                  </a:lnTo>
                  <a:close/>
                </a:path>
              </a:pathLst>
            </a:custGeom>
            <a:solidFill>
              <a:srgbClr val="F8F6F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530486" cy="3580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6695291" y="2876925"/>
            <a:ext cx="564009" cy="2933875"/>
            <a:chOff x="0" y="0"/>
            <a:chExt cx="52905" cy="275201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52905" cy="275201"/>
            </a:xfrm>
            <a:custGeom>
              <a:avLst/>
              <a:gdLst/>
              <a:ahLst/>
              <a:cxnLst/>
              <a:rect l="l" t="t" r="r" b="b"/>
              <a:pathLst>
                <a:path w="52905" h="275201">
                  <a:moveTo>
                    <a:pt x="0" y="0"/>
                  </a:moveTo>
                  <a:lnTo>
                    <a:pt x="52905" y="0"/>
                  </a:lnTo>
                  <a:lnTo>
                    <a:pt x="52905" y="275201"/>
                  </a:lnTo>
                  <a:lnTo>
                    <a:pt x="0" y="275201"/>
                  </a:lnTo>
                  <a:close/>
                </a:path>
              </a:pathLst>
            </a:custGeom>
            <a:solidFill>
              <a:srgbClr val="00A55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52905" cy="3133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3" name="AutoShape 13"/>
          <p:cNvSpPr/>
          <p:nvPr/>
        </p:nvSpPr>
        <p:spPr>
          <a:xfrm rot="5400000">
            <a:off x="15104913" y="9521377"/>
            <a:ext cx="5498729" cy="0"/>
          </a:xfrm>
          <a:prstGeom prst="line">
            <a:avLst/>
          </a:prstGeom>
          <a:ln w="19050" cap="flat">
            <a:solidFill>
              <a:srgbClr val="54545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14055598" y="38100"/>
            <a:ext cx="4064399" cy="1420846"/>
          </a:xfrm>
          <a:custGeom>
            <a:avLst/>
            <a:gdLst/>
            <a:ahLst/>
            <a:cxnLst/>
            <a:rect l="l" t="t" r="r" b="b"/>
            <a:pathLst>
              <a:path w="4064399" h="1420846">
                <a:moveTo>
                  <a:pt x="0" y="0"/>
                </a:moveTo>
                <a:lnTo>
                  <a:pt x="4064398" y="0"/>
                </a:lnTo>
                <a:lnTo>
                  <a:pt x="4064398" y="1420846"/>
                </a:lnTo>
                <a:lnTo>
                  <a:pt x="0" y="142084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TextBox 15"/>
          <p:cNvSpPr txBox="1"/>
          <p:nvPr/>
        </p:nvSpPr>
        <p:spPr>
          <a:xfrm>
            <a:off x="6613901" y="3067425"/>
            <a:ext cx="10081391" cy="26130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506"/>
              </a:lnSpc>
            </a:pPr>
            <a:r>
              <a:rPr lang="en-US" sz="7200" dirty="0">
                <a:solidFill>
                  <a:srgbClr val="545454"/>
                </a:solidFill>
                <a:latin typeface="Aptos Black" panose="020B0004020202020204" pitchFamily="34" charset="0"/>
              </a:rPr>
              <a:t>Business Attraction &amp; Site Selection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903228" y="6934312"/>
            <a:ext cx="6304740" cy="1292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/>
            <a:r>
              <a:rPr lang="en-US" sz="2800" dirty="0">
                <a:solidFill>
                  <a:srgbClr val="545454"/>
                </a:solidFill>
                <a:latin typeface="Aptos" panose="020B0004020202020204" pitchFamily="34" charset="0"/>
              </a:rPr>
              <a:t>Presented to CDI, Class of 2025</a:t>
            </a:r>
          </a:p>
          <a:p>
            <a:pPr algn="r"/>
            <a:r>
              <a:rPr lang="en-US" sz="2800" dirty="0">
                <a:solidFill>
                  <a:srgbClr val="545454"/>
                </a:solidFill>
                <a:latin typeface="Aptos" panose="020B0004020202020204" pitchFamily="34" charset="0"/>
              </a:rPr>
              <a:t>Angie White, CEcD</a:t>
            </a:r>
          </a:p>
          <a:p>
            <a:pPr algn="r"/>
            <a:r>
              <a:rPr lang="en-US" sz="2800" dirty="0">
                <a:solidFill>
                  <a:srgbClr val="545454"/>
                </a:solidFill>
                <a:latin typeface="Aptos" panose="020B0004020202020204" pitchFamily="34" charset="0"/>
              </a:rPr>
              <a:t>COO | NLEP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532893" y="9220200"/>
            <a:ext cx="6726407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079"/>
              </a:lnSpc>
            </a:pPr>
            <a:r>
              <a:rPr lang="en-US" sz="2199" dirty="0">
                <a:solidFill>
                  <a:srgbClr val="3D3D3D"/>
                </a:solidFill>
                <a:latin typeface="Aileron"/>
              </a:rPr>
              <a:t>nlep.org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4441F8-C01C-5331-DF93-EDF483AD16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DC6319BA-11BD-26F4-E1AF-261BFBFE7F68}"/>
              </a:ext>
            </a:extLst>
          </p:cNvPr>
          <p:cNvSpPr/>
          <p:nvPr/>
        </p:nvSpPr>
        <p:spPr>
          <a:xfrm rot="-10800000">
            <a:off x="1028700" y="2552700"/>
            <a:ext cx="3286125" cy="0"/>
          </a:xfrm>
          <a:prstGeom prst="line">
            <a:avLst/>
          </a:prstGeom>
          <a:ln w="19050" cap="flat">
            <a:solidFill>
              <a:srgbClr val="BCBDB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6C007739-B081-4B38-9084-D29E04CE62F3}"/>
              </a:ext>
            </a:extLst>
          </p:cNvPr>
          <p:cNvSpPr/>
          <p:nvPr/>
        </p:nvSpPr>
        <p:spPr>
          <a:xfrm>
            <a:off x="15514768" y="114300"/>
            <a:ext cx="2773232" cy="2773232"/>
          </a:xfrm>
          <a:custGeom>
            <a:avLst/>
            <a:gdLst/>
            <a:ahLst/>
            <a:cxnLst/>
            <a:rect l="l" t="t" r="r" b="b"/>
            <a:pathLst>
              <a:path w="2773232" h="2773232">
                <a:moveTo>
                  <a:pt x="0" y="0"/>
                </a:moveTo>
                <a:lnTo>
                  <a:pt x="2773232" y="0"/>
                </a:lnTo>
                <a:lnTo>
                  <a:pt x="2773232" y="2773232"/>
                </a:lnTo>
                <a:lnTo>
                  <a:pt x="0" y="277323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C4D6F9C2-A4B4-285C-6429-7295514383ED}"/>
              </a:ext>
            </a:extLst>
          </p:cNvPr>
          <p:cNvSpPr txBox="1"/>
          <p:nvPr/>
        </p:nvSpPr>
        <p:spPr>
          <a:xfrm>
            <a:off x="1028700" y="1162050"/>
            <a:ext cx="13373100" cy="10046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000"/>
              </a:lnSpc>
            </a:pPr>
            <a:r>
              <a:rPr lang="en-US" sz="6600" dirty="0">
                <a:solidFill>
                  <a:srgbClr val="00A550"/>
                </a:solidFill>
                <a:latin typeface="Archivo Black Bold"/>
              </a:rPr>
              <a:t>Types of </a:t>
            </a:r>
            <a:r>
              <a:rPr lang="en-US" sz="6600" dirty="0" err="1">
                <a:solidFill>
                  <a:srgbClr val="00A550"/>
                </a:solidFill>
                <a:latin typeface="Archivo Black Bold"/>
              </a:rPr>
              <a:t>EcDev</a:t>
            </a:r>
            <a:r>
              <a:rPr lang="en-US" sz="6600" dirty="0">
                <a:solidFill>
                  <a:srgbClr val="00A550"/>
                </a:solidFill>
                <a:latin typeface="Archivo Black Bold"/>
              </a:rPr>
              <a:t> Incentives</a:t>
            </a:r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8C3652D9-175B-A660-6050-C9041BD5A52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5396324"/>
              </p:ext>
            </p:extLst>
          </p:nvPr>
        </p:nvGraphicFramePr>
        <p:xfrm>
          <a:off x="3276600" y="4076700"/>
          <a:ext cx="10945037" cy="4414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9340653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451B35-4C15-CA1D-8B8F-4539FCA24C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3">
            <a:extLst>
              <a:ext uri="{FF2B5EF4-FFF2-40B4-BE49-F238E27FC236}">
                <a16:creationId xmlns:a16="http://schemas.microsoft.com/office/drawing/2014/main" id="{DF0B5EE7-5677-A973-A4E2-5D1323DCBA36}"/>
              </a:ext>
            </a:extLst>
          </p:cNvPr>
          <p:cNvSpPr/>
          <p:nvPr/>
        </p:nvSpPr>
        <p:spPr>
          <a:xfrm>
            <a:off x="16512286" y="8523077"/>
            <a:ext cx="1814506" cy="1814506"/>
          </a:xfrm>
          <a:custGeom>
            <a:avLst/>
            <a:gdLst/>
            <a:ahLst/>
            <a:cxnLst/>
            <a:rect l="l" t="t" r="r" b="b"/>
            <a:pathLst>
              <a:path w="2773232" h="2773232">
                <a:moveTo>
                  <a:pt x="0" y="0"/>
                </a:moveTo>
                <a:lnTo>
                  <a:pt x="2773232" y="0"/>
                </a:lnTo>
                <a:lnTo>
                  <a:pt x="2773232" y="2773232"/>
                </a:lnTo>
                <a:lnTo>
                  <a:pt x="0" y="277323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" name="Group 2">
            <a:extLst>
              <a:ext uri="{FF2B5EF4-FFF2-40B4-BE49-F238E27FC236}">
                <a16:creationId xmlns:a16="http://schemas.microsoft.com/office/drawing/2014/main" id="{3ABC1562-1715-3442-6F08-A967A4425EF0}"/>
              </a:ext>
            </a:extLst>
          </p:cNvPr>
          <p:cNvGrpSpPr/>
          <p:nvPr/>
        </p:nvGrpSpPr>
        <p:grpSpPr>
          <a:xfrm rot="-5400000">
            <a:off x="-4256613" y="4236248"/>
            <a:ext cx="10287000" cy="1814505"/>
            <a:chOff x="0" y="0"/>
            <a:chExt cx="2709333" cy="477894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53C1C82B-5EA3-876F-27DB-CACA5F08F380}"/>
                </a:ext>
              </a:extLst>
            </p:cNvPr>
            <p:cNvSpPr/>
            <p:nvPr/>
          </p:nvSpPr>
          <p:spPr>
            <a:xfrm>
              <a:off x="0" y="0"/>
              <a:ext cx="2709333" cy="477894"/>
            </a:xfrm>
            <a:custGeom>
              <a:avLst/>
              <a:gdLst/>
              <a:ahLst/>
              <a:cxnLst/>
              <a:rect l="l" t="t" r="r" b="b"/>
              <a:pathLst>
                <a:path w="2709333" h="477894">
                  <a:moveTo>
                    <a:pt x="0" y="0"/>
                  </a:moveTo>
                  <a:lnTo>
                    <a:pt x="2709333" y="0"/>
                  </a:lnTo>
                  <a:lnTo>
                    <a:pt x="2709333" y="477894"/>
                  </a:lnTo>
                  <a:lnTo>
                    <a:pt x="0" y="477894"/>
                  </a:lnTo>
                  <a:close/>
                </a:path>
              </a:pathLst>
            </a:custGeom>
            <a:solidFill>
              <a:srgbClr val="00A55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01991F8B-BBF3-BEC3-9847-DD5D340601CE}"/>
                </a:ext>
              </a:extLst>
            </p:cNvPr>
            <p:cNvSpPr txBox="1"/>
            <p:nvPr/>
          </p:nvSpPr>
          <p:spPr>
            <a:xfrm>
              <a:off x="0" y="-38100"/>
              <a:ext cx="2709333" cy="51599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0" name="AutoShape 10">
            <a:extLst>
              <a:ext uri="{FF2B5EF4-FFF2-40B4-BE49-F238E27FC236}">
                <a16:creationId xmlns:a16="http://schemas.microsoft.com/office/drawing/2014/main" id="{AB24F93F-2609-14D6-FF35-BC47BD12DBA7}"/>
              </a:ext>
            </a:extLst>
          </p:cNvPr>
          <p:cNvSpPr/>
          <p:nvPr/>
        </p:nvSpPr>
        <p:spPr>
          <a:xfrm>
            <a:off x="14020800" y="2501359"/>
            <a:ext cx="3119402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Box 14">
            <a:extLst>
              <a:ext uri="{FF2B5EF4-FFF2-40B4-BE49-F238E27FC236}">
                <a16:creationId xmlns:a16="http://schemas.microsoft.com/office/drawing/2014/main" id="{CB85F9A0-8C5D-2E5B-74E0-6A71390F384F}"/>
              </a:ext>
            </a:extLst>
          </p:cNvPr>
          <p:cNvSpPr txBox="1"/>
          <p:nvPr/>
        </p:nvSpPr>
        <p:spPr>
          <a:xfrm>
            <a:off x="1794140" y="823290"/>
            <a:ext cx="15559435" cy="10046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8000"/>
              </a:lnSpc>
            </a:pPr>
            <a:r>
              <a:rPr lang="en-US" sz="6600" dirty="0">
                <a:solidFill>
                  <a:schemeClr val="tx1">
                    <a:lumMod val="75000"/>
                    <a:lumOff val="25000"/>
                  </a:schemeClr>
                </a:solidFill>
                <a:latin typeface="Archivo Black Bold"/>
              </a:rPr>
              <a:t>Types of </a:t>
            </a:r>
            <a:r>
              <a:rPr lang="en-US" sz="6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chivo Black Bold"/>
              </a:rPr>
              <a:t>EcDev</a:t>
            </a:r>
            <a:r>
              <a:rPr lang="en-US" sz="6600" dirty="0">
                <a:solidFill>
                  <a:schemeClr val="tx1">
                    <a:lumMod val="75000"/>
                    <a:lumOff val="25000"/>
                  </a:schemeClr>
                </a:solidFill>
                <a:latin typeface="Archivo Black Bold"/>
              </a:rPr>
              <a:t> Incentives</a:t>
            </a:r>
          </a:p>
        </p:txBody>
      </p:sp>
      <p:graphicFrame>
        <p:nvGraphicFramePr>
          <p:cNvPr id="9" name="Content Placeholder 2">
            <a:extLst>
              <a:ext uri="{FF2B5EF4-FFF2-40B4-BE49-F238E27FC236}">
                <a16:creationId xmlns:a16="http://schemas.microsoft.com/office/drawing/2014/main" id="{776D0C0D-123E-BEBE-362B-A5E17CBC576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7370144"/>
              </p:ext>
            </p:extLst>
          </p:nvPr>
        </p:nvGraphicFramePr>
        <p:xfrm>
          <a:off x="4402042" y="3314700"/>
          <a:ext cx="7561358" cy="60832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624148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36249"/>
            <a:ext cx="3413970" cy="10323249"/>
            <a:chOff x="0" y="0"/>
            <a:chExt cx="362431" cy="109592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2431" cy="1095927"/>
            </a:xfrm>
            <a:custGeom>
              <a:avLst/>
              <a:gdLst/>
              <a:ahLst/>
              <a:cxnLst/>
              <a:rect l="l" t="t" r="r" b="b"/>
              <a:pathLst>
                <a:path w="362431" h="1095927">
                  <a:moveTo>
                    <a:pt x="0" y="0"/>
                  </a:moveTo>
                  <a:lnTo>
                    <a:pt x="362431" y="0"/>
                  </a:lnTo>
                  <a:lnTo>
                    <a:pt x="362431" y="1095927"/>
                  </a:lnTo>
                  <a:lnTo>
                    <a:pt x="0" y="1095927"/>
                  </a:lnTo>
                  <a:close/>
                </a:path>
              </a:pathLst>
            </a:custGeom>
            <a:solidFill>
              <a:srgbClr val="00A55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362431" cy="11340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" name="AutoShape 7"/>
          <p:cNvSpPr/>
          <p:nvPr/>
        </p:nvSpPr>
        <p:spPr>
          <a:xfrm>
            <a:off x="14139898" y="4133225"/>
            <a:ext cx="3119402" cy="0"/>
          </a:xfrm>
          <a:prstGeom prst="line">
            <a:avLst/>
          </a:prstGeom>
          <a:ln w="19050" cap="flat">
            <a:solidFill>
              <a:srgbClr val="54545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5514768" y="7513768"/>
            <a:ext cx="2773232" cy="2773232"/>
          </a:xfrm>
          <a:custGeom>
            <a:avLst/>
            <a:gdLst/>
            <a:ahLst/>
            <a:cxnLst/>
            <a:rect l="l" t="t" r="r" b="b"/>
            <a:pathLst>
              <a:path w="2773232" h="2773232">
                <a:moveTo>
                  <a:pt x="0" y="0"/>
                </a:moveTo>
                <a:lnTo>
                  <a:pt x="2773232" y="0"/>
                </a:lnTo>
                <a:lnTo>
                  <a:pt x="2773232" y="2773232"/>
                </a:lnTo>
                <a:lnTo>
                  <a:pt x="0" y="277323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9840224" y="1333940"/>
            <a:ext cx="7419076" cy="19664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7999"/>
              </a:lnSpc>
            </a:pPr>
            <a:r>
              <a:rPr lang="en-US" sz="7999" dirty="0">
                <a:solidFill>
                  <a:srgbClr val="545454"/>
                </a:solidFill>
                <a:latin typeface="Archivo Black Bold"/>
              </a:rPr>
              <a:t>Key Players:</a:t>
            </a:r>
          </a:p>
          <a:p>
            <a:pPr algn="r">
              <a:lnSpc>
                <a:spcPts val="7999"/>
              </a:lnSpc>
            </a:pPr>
            <a:r>
              <a:rPr lang="en-US" sz="4800" dirty="0">
                <a:solidFill>
                  <a:srgbClr val="545454"/>
                </a:solidFill>
                <a:latin typeface="Archivo Black Bold"/>
              </a:rPr>
              <a:t>Decision-Maker Side</a:t>
            </a:r>
          </a:p>
        </p:txBody>
      </p:sp>
      <p:graphicFrame>
        <p:nvGraphicFramePr>
          <p:cNvPr id="11" name="Content Placeholder 2">
            <a:extLst>
              <a:ext uri="{FF2B5EF4-FFF2-40B4-BE49-F238E27FC236}">
                <a16:creationId xmlns:a16="http://schemas.microsoft.com/office/drawing/2014/main" id="{A458A4AE-C6F9-1726-4949-5AE1A1E0CC5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552433"/>
              </p:ext>
            </p:extLst>
          </p:nvPr>
        </p:nvGraphicFramePr>
        <p:xfrm>
          <a:off x="2057400" y="3390901"/>
          <a:ext cx="7620000" cy="6015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6F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DDBDA2F-1C49-0C3D-0FEA-B6EABB49BA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F93D43F2-B845-2200-8101-6BF8B5D66600}"/>
              </a:ext>
            </a:extLst>
          </p:cNvPr>
          <p:cNvGrpSpPr/>
          <p:nvPr/>
        </p:nvGrpSpPr>
        <p:grpSpPr>
          <a:xfrm>
            <a:off x="0" y="-36249"/>
            <a:ext cx="3413970" cy="10323249"/>
            <a:chOff x="0" y="0"/>
            <a:chExt cx="362431" cy="1095927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C3CF11CF-2A8E-0C1F-075C-0EBE3D47CFA6}"/>
                </a:ext>
              </a:extLst>
            </p:cNvPr>
            <p:cNvSpPr/>
            <p:nvPr/>
          </p:nvSpPr>
          <p:spPr>
            <a:xfrm>
              <a:off x="0" y="0"/>
              <a:ext cx="362431" cy="1095927"/>
            </a:xfrm>
            <a:custGeom>
              <a:avLst/>
              <a:gdLst/>
              <a:ahLst/>
              <a:cxnLst/>
              <a:rect l="l" t="t" r="r" b="b"/>
              <a:pathLst>
                <a:path w="362431" h="1095927">
                  <a:moveTo>
                    <a:pt x="0" y="0"/>
                  </a:moveTo>
                  <a:lnTo>
                    <a:pt x="362431" y="0"/>
                  </a:lnTo>
                  <a:lnTo>
                    <a:pt x="362431" y="1095927"/>
                  </a:lnTo>
                  <a:lnTo>
                    <a:pt x="0" y="1095927"/>
                  </a:lnTo>
                  <a:close/>
                </a:path>
              </a:pathLst>
            </a:custGeom>
            <a:solidFill>
              <a:srgbClr val="00A55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4D14D559-45D3-3077-9E5C-FD5A199C3733}"/>
                </a:ext>
              </a:extLst>
            </p:cNvPr>
            <p:cNvSpPr txBox="1"/>
            <p:nvPr/>
          </p:nvSpPr>
          <p:spPr>
            <a:xfrm>
              <a:off x="0" y="-38100"/>
              <a:ext cx="362431" cy="11340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" name="AutoShape 7">
            <a:extLst>
              <a:ext uri="{FF2B5EF4-FFF2-40B4-BE49-F238E27FC236}">
                <a16:creationId xmlns:a16="http://schemas.microsoft.com/office/drawing/2014/main" id="{9F58E442-C2C2-F62F-2420-99BA5E4FD7EE}"/>
              </a:ext>
            </a:extLst>
          </p:cNvPr>
          <p:cNvSpPr/>
          <p:nvPr/>
        </p:nvSpPr>
        <p:spPr>
          <a:xfrm>
            <a:off x="14139898" y="4133225"/>
            <a:ext cx="3119402" cy="0"/>
          </a:xfrm>
          <a:prstGeom prst="line">
            <a:avLst/>
          </a:prstGeom>
          <a:ln w="19050" cap="flat">
            <a:solidFill>
              <a:srgbClr val="54545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F66D4413-CE91-2400-FECF-518D6F43CE3C}"/>
              </a:ext>
            </a:extLst>
          </p:cNvPr>
          <p:cNvSpPr/>
          <p:nvPr/>
        </p:nvSpPr>
        <p:spPr>
          <a:xfrm>
            <a:off x="15514768" y="7513768"/>
            <a:ext cx="2773232" cy="2773232"/>
          </a:xfrm>
          <a:custGeom>
            <a:avLst/>
            <a:gdLst/>
            <a:ahLst/>
            <a:cxnLst/>
            <a:rect l="l" t="t" r="r" b="b"/>
            <a:pathLst>
              <a:path w="2773232" h="2773232">
                <a:moveTo>
                  <a:pt x="0" y="0"/>
                </a:moveTo>
                <a:lnTo>
                  <a:pt x="2773232" y="0"/>
                </a:lnTo>
                <a:lnTo>
                  <a:pt x="2773232" y="2773232"/>
                </a:lnTo>
                <a:lnTo>
                  <a:pt x="0" y="277323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DCDB4222-0873-3D0A-498B-5B5E1815F14A}"/>
              </a:ext>
            </a:extLst>
          </p:cNvPr>
          <p:cNvSpPr txBox="1"/>
          <p:nvPr/>
        </p:nvSpPr>
        <p:spPr>
          <a:xfrm>
            <a:off x="9840224" y="1333940"/>
            <a:ext cx="7419076" cy="19664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7999"/>
              </a:lnSpc>
            </a:pPr>
            <a:r>
              <a:rPr lang="en-US" sz="7999" dirty="0">
                <a:solidFill>
                  <a:srgbClr val="00B050"/>
                </a:solidFill>
                <a:latin typeface="Archivo Black Bold"/>
              </a:rPr>
              <a:t>Key Players:</a:t>
            </a:r>
          </a:p>
          <a:p>
            <a:pPr algn="r">
              <a:lnSpc>
                <a:spcPts val="7999"/>
              </a:lnSpc>
            </a:pPr>
            <a:r>
              <a:rPr lang="en-US" sz="4800" dirty="0">
                <a:solidFill>
                  <a:srgbClr val="00B050"/>
                </a:solidFill>
                <a:latin typeface="Archivo Black Bold"/>
              </a:rPr>
              <a:t>Location Side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B81E181-41DC-180C-A368-8063B01FFA4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1956998"/>
              </p:ext>
            </p:extLst>
          </p:nvPr>
        </p:nvGraphicFramePr>
        <p:xfrm>
          <a:off x="1524000" y="3680305"/>
          <a:ext cx="9127524" cy="59250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41485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5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21"/>
          <p:cNvSpPr/>
          <p:nvPr/>
        </p:nvSpPr>
        <p:spPr>
          <a:xfrm>
            <a:off x="7805286" y="9004760"/>
            <a:ext cx="3365608" cy="1142974"/>
          </a:xfrm>
          <a:custGeom>
            <a:avLst/>
            <a:gdLst/>
            <a:ahLst/>
            <a:cxnLst/>
            <a:rect l="l" t="t" r="r" b="b"/>
            <a:pathLst>
              <a:path w="3365608" h="1142974">
                <a:moveTo>
                  <a:pt x="0" y="0"/>
                </a:moveTo>
                <a:lnTo>
                  <a:pt x="3365607" y="0"/>
                </a:lnTo>
                <a:lnTo>
                  <a:pt x="3365607" y="1142974"/>
                </a:lnTo>
                <a:lnTo>
                  <a:pt x="0" y="114297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1" name="AutoShape 10">
            <a:extLst>
              <a:ext uri="{FF2B5EF4-FFF2-40B4-BE49-F238E27FC236}">
                <a16:creationId xmlns:a16="http://schemas.microsoft.com/office/drawing/2014/main" id="{730BC0FB-5BE3-F84A-AA7F-31C6172B484F}"/>
              </a:ext>
            </a:extLst>
          </p:cNvPr>
          <p:cNvSpPr/>
          <p:nvPr/>
        </p:nvSpPr>
        <p:spPr>
          <a:xfrm>
            <a:off x="801806" y="3238500"/>
            <a:ext cx="3119402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C1A22E5-395C-6D12-F8A9-93B58538ED0C}"/>
              </a:ext>
            </a:extLst>
          </p:cNvPr>
          <p:cNvSpPr txBox="1"/>
          <p:nvPr/>
        </p:nvSpPr>
        <p:spPr>
          <a:xfrm>
            <a:off x="609600" y="571500"/>
            <a:ext cx="15773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chemeClr val="tx1">
                    <a:lumMod val="75000"/>
                    <a:lumOff val="25000"/>
                  </a:schemeClr>
                </a:solidFill>
                <a:latin typeface="Aptos Black" panose="020B0004020202020204" pitchFamily="34" charset="0"/>
              </a:rPr>
              <a:t>Managing the Site Selection Process to Win</a:t>
            </a:r>
          </a:p>
        </p:txBody>
      </p:sp>
      <p:graphicFrame>
        <p:nvGraphicFramePr>
          <p:cNvPr id="33" name="Content Placeholder 2">
            <a:extLst>
              <a:ext uri="{FF2B5EF4-FFF2-40B4-BE49-F238E27FC236}">
                <a16:creationId xmlns:a16="http://schemas.microsoft.com/office/drawing/2014/main" id="{698160BD-600C-653D-87AE-6F7CC5272D3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889216"/>
              </p:ext>
            </p:extLst>
          </p:nvPr>
        </p:nvGraphicFramePr>
        <p:xfrm>
          <a:off x="3429000" y="4000500"/>
          <a:ext cx="11658600" cy="46650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6F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602825C-3A34-C90F-3C3D-A6FC89C21C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3E30A35B-1180-1736-47F1-2809175D512B}"/>
              </a:ext>
            </a:extLst>
          </p:cNvPr>
          <p:cNvGrpSpPr/>
          <p:nvPr/>
        </p:nvGrpSpPr>
        <p:grpSpPr>
          <a:xfrm>
            <a:off x="7085032" y="0"/>
            <a:ext cx="943597" cy="10287000"/>
            <a:chOff x="0" y="0"/>
            <a:chExt cx="1378431" cy="15027519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D43CB286-42C6-0004-2C49-23ED6CB208F3}"/>
                </a:ext>
              </a:extLst>
            </p:cNvPr>
            <p:cNvSpPr/>
            <p:nvPr/>
          </p:nvSpPr>
          <p:spPr>
            <a:xfrm>
              <a:off x="0" y="0"/>
              <a:ext cx="1378431" cy="15027520"/>
            </a:xfrm>
            <a:custGeom>
              <a:avLst/>
              <a:gdLst/>
              <a:ahLst/>
              <a:cxnLst/>
              <a:rect l="l" t="t" r="r" b="b"/>
              <a:pathLst>
                <a:path w="1378431" h="15027520">
                  <a:moveTo>
                    <a:pt x="0" y="0"/>
                  </a:moveTo>
                  <a:lnTo>
                    <a:pt x="1378431" y="0"/>
                  </a:lnTo>
                  <a:lnTo>
                    <a:pt x="1378431" y="15027520"/>
                  </a:lnTo>
                  <a:lnTo>
                    <a:pt x="0" y="15027520"/>
                  </a:lnTo>
                  <a:close/>
                </a:path>
              </a:pathLst>
            </a:custGeom>
            <a:solidFill>
              <a:srgbClr val="3D3D3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847C4D88-7AAE-87F0-CB32-9F5CF70ADF25}"/>
                </a:ext>
              </a:extLst>
            </p:cNvPr>
            <p:cNvSpPr txBox="1"/>
            <p:nvPr/>
          </p:nvSpPr>
          <p:spPr>
            <a:xfrm>
              <a:off x="0" y="-38100"/>
              <a:ext cx="1378431" cy="150656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" name="Group 7">
            <a:extLst>
              <a:ext uri="{FF2B5EF4-FFF2-40B4-BE49-F238E27FC236}">
                <a16:creationId xmlns:a16="http://schemas.microsoft.com/office/drawing/2014/main" id="{07AADC8D-F0B8-4CAA-A2F1-37ABC26D1F9B}"/>
              </a:ext>
            </a:extLst>
          </p:cNvPr>
          <p:cNvGrpSpPr/>
          <p:nvPr/>
        </p:nvGrpSpPr>
        <p:grpSpPr>
          <a:xfrm>
            <a:off x="7157702" y="3043653"/>
            <a:ext cx="798256" cy="798256"/>
            <a:chOff x="0" y="0"/>
            <a:chExt cx="812800" cy="812800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E1848780-248E-35BA-7655-13633933330A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90B3A278-AD48-899B-89C6-E77E766DA96C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0" name="Group 10">
            <a:extLst>
              <a:ext uri="{FF2B5EF4-FFF2-40B4-BE49-F238E27FC236}">
                <a16:creationId xmlns:a16="http://schemas.microsoft.com/office/drawing/2014/main" id="{559278C8-E7B8-4799-549C-57875078A2D6}"/>
              </a:ext>
            </a:extLst>
          </p:cNvPr>
          <p:cNvGrpSpPr/>
          <p:nvPr/>
        </p:nvGrpSpPr>
        <p:grpSpPr>
          <a:xfrm>
            <a:off x="7157702" y="4042021"/>
            <a:ext cx="798256" cy="798256"/>
            <a:chOff x="0" y="0"/>
            <a:chExt cx="812800" cy="812800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DA5CE905-3534-1167-0515-04CEC75E950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>
              <a:extLst>
                <a:ext uri="{FF2B5EF4-FFF2-40B4-BE49-F238E27FC236}">
                  <a16:creationId xmlns:a16="http://schemas.microsoft.com/office/drawing/2014/main" id="{D21C4A3A-3388-F5CE-4479-05E43A0CAD2A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3" name="Group 13">
            <a:extLst>
              <a:ext uri="{FF2B5EF4-FFF2-40B4-BE49-F238E27FC236}">
                <a16:creationId xmlns:a16="http://schemas.microsoft.com/office/drawing/2014/main" id="{0A97890E-6F67-E6F2-2E98-793CBD66C161}"/>
              </a:ext>
            </a:extLst>
          </p:cNvPr>
          <p:cNvGrpSpPr/>
          <p:nvPr/>
        </p:nvGrpSpPr>
        <p:grpSpPr>
          <a:xfrm>
            <a:off x="7168676" y="5035274"/>
            <a:ext cx="798256" cy="798256"/>
            <a:chOff x="0" y="0"/>
            <a:chExt cx="812800" cy="812800"/>
          </a:xfrm>
        </p:grpSpPr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434B0F7B-EF9B-9E25-8B48-4CADFD7504FF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>
              <a:extLst>
                <a:ext uri="{FF2B5EF4-FFF2-40B4-BE49-F238E27FC236}">
                  <a16:creationId xmlns:a16="http://schemas.microsoft.com/office/drawing/2014/main" id="{4CF55775-36AA-1D8F-5F5B-7D5395D7B101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6" name="AutoShape 16">
            <a:extLst>
              <a:ext uri="{FF2B5EF4-FFF2-40B4-BE49-F238E27FC236}">
                <a16:creationId xmlns:a16="http://schemas.microsoft.com/office/drawing/2014/main" id="{F5BD3BB5-1E13-D859-3A66-DD463CBCDF3B}"/>
              </a:ext>
            </a:extLst>
          </p:cNvPr>
          <p:cNvSpPr/>
          <p:nvPr/>
        </p:nvSpPr>
        <p:spPr>
          <a:xfrm>
            <a:off x="8155947" y="2552700"/>
            <a:ext cx="3119402" cy="0"/>
          </a:xfrm>
          <a:prstGeom prst="line">
            <a:avLst/>
          </a:prstGeom>
          <a:ln w="19050" cap="flat">
            <a:solidFill>
              <a:srgbClr val="54545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7" name="TextBox 17">
            <a:extLst>
              <a:ext uri="{FF2B5EF4-FFF2-40B4-BE49-F238E27FC236}">
                <a16:creationId xmlns:a16="http://schemas.microsoft.com/office/drawing/2014/main" id="{2873BF9C-431E-9CED-26AC-63D5C48B7688}"/>
              </a:ext>
            </a:extLst>
          </p:cNvPr>
          <p:cNvSpPr txBox="1"/>
          <p:nvPr/>
        </p:nvSpPr>
        <p:spPr>
          <a:xfrm>
            <a:off x="8103467" y="179449"/>
            <a:ext cx="10208418" cy="19878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000"/>
              </a:lnSpc>
            </a:pPr>
            <a:r>
              <a:rPr lang="en-US" sz="5400" dirty="0">
                <a:solidFill>
                  <a:srgbClr val="00A550"/>
                </a:solidFill>
                <a:latin typeface="Archivo Black Bold"/>
              </a:rPr>
              <a:t>Managing the Site Selection Process to Win</a:t>
            </a:r>
          </a:p>
        </p:txBody>
      </p:sp>
      <p:sp>
        <p:nvSpPr>
          <p:cNvPr id="18" name="TextBox 18">
            <a:extLst>
              <a:ext uri="{FF2B5EF4-FFF2-40B4-BE49-F238E27FC236}">
                <a16:creationId xmlns:a16="http://schemas.microsoft.com/office/drawing/2014/main" id="{42F8232F-EA23-DC90-7D63-5B0C3F88572F}"/>
              </a:ext>
            </a:extLst>
          </p:cNvPr>
          <p:cNvSpPr txBox="1"/>
          <p:nvPr/>
        </p:nvSpPr>
        <p:spPr>
          <a:xfrm>
            <a:off x="8184381" y="3242439"/>
            <a:ext cx="9113019" cy="4482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99"/>
              </a:lnSpc>
            </a:pPr>
            <a:r>
              <a:rPr lang="en-US" sz="3399" dirty="0">
                <a:solidFill>
                  <a:srgbClr val="545454"/>
                </a:solidFill>
                <a:latin typeface="Aptos Black" panose="020B0004020202020204" pitchFamily="34" charset="0"/>
              </a:rPr>
              <a:t>Promptness</a:t>
            </a:r>
          </a:p>
        </p:txBody>
      </p:sp>
      <p:sp>
        <p:nvSpPr>
          <p:cNvPr id="19" name="TextBox 19">
            <a:extLst>
              <a:ext uri="{FF2B5EF4-FFF2-40B4-BE49-F238E27FC236}">
                <a16:creationId xmlns:a16="http://schemas.microsoft.com/office/drawing/2014/main" id="{EE8B8963-EACB-255B-EB12-6474718C02AF}"/>
              </a:ext>
            </a:extLst>
          </p:cNvPr>
          <p:cNvSpPr txBox="1"/>
          <p:nvPr/>
        </p:nvSpPr>
        <p:spPr>
          <a:xfrm>
            <a:off x="8184381" y="4246243"/>
            <a:ext cx="7817619" cy="4482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99"/>
              </a:lnSpc>
            </a:pPr>
            <a:r>
              <a:rPr lang="en-US" sz="3399" dirty="0">
                <a:solidFill>
                  <a:srgbClr val="545454"/>
                </a:solidFill>
                <a:latin typeface="Aptos Black" panose="020B0004020202020204" pitchFamily="34" charset="0"/>
              </a:rPr>
              <a:t>Thoroughness</a:t>
            </a:r>
          </a:p>
        </p:txBody>
      </p:sp>
      <p:sp>
        <p:nvSpPr>
          <p:cNvPr id="24" name="Freeform 24">
            <a:extLst>
              <a:ext uri="{FF2B5EF4-FFF2-40B4-BE49-F238E27FC236}">
                <a16:creationId xmlns:a16="http://schemas.microsoft.com/office/drawing/2014/main" id="{339F3AA8-3A09-46CA-496A-ECD54CD2C5AB}"/>
              </a:ext>
            </a:extLst>
          </p:cNvPr>
          <p:cNvSpPr/>
          <p:nvPr/>
        </p:nvSpPr>
        <p:spPr>
          <a:xfrm>
            <a:off x="15514768" y="7555539"/>
            <a:ext cx="2773232" cy="2773232"/>
          </a:xfrm>
          <a:custGeom>
            <a:avLst/>
            <a:gdLst/>
            <a:ahLst/>
            <a:cxnLst/>
            <a:rect l="l" t="t" r="r" b="b"/>
            <a:pathLst>
              <a:path w="2773232" h="2773232">
                <a:moveTo>
                  <a:pt x="0" y="0"/>
                </a:moveTo>
                <a:lnTo>
                  <a:pt x="2773232" y="0"/>
                </a:lnTo>
                <a:lnTo>
                  <a:pt x="2773232" y="2773232"/>
                </a:lnTo>
                <a:lnTo>
                  <a:pt x="0" y="277323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6" name="TextBox 19">
            <a:extLst>
              <a:ext uri="{FF2B5EF4-FFF2-40B4-BE49-F238E27FC236}">
                <a16:creationId xmlns:a16="http://schemas.microsoft.com/office/drawing/2014/main" id="{5A530A31-82AE-A7DF-4103-B22E7EDE92FD}"/>
              </a:ext>
            </a:extLst>
          </p:cNvPr>
          <p:cNvSpPr txBox="1"/>
          <p:nvPr/>
        </p:nvSpPr>
        <p:spPr>
          <a:xfrm>
            <a:off x="8169595" y="5230528"/>
            <a:ext cx="7817619" cy="4482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99"/>
              </a:lnSpc>
            </a:pPr>
            <a:r>
              <a:rPr lang="en-US" sz="3399" dirty="0">
                <a:solidFill>
                  <a:srgbClr val="545454"/>
                </a:solidFill>
                <a:latin typeface="Aptos Black" panose="020B0004020202020204" pitchFamily="34" charset="0"/>
              </a:rPr>
              <a:t>Accuracy</a:t>
            </a:r>
          </a:p>
        </p:txBody>
      </p:sp>
      <p:grpSp>
        <p:nvGrpSpPr>
          <p:cNvPr id="27" name="Group 13">
            <a:extLst>
              <a:ext uri="{FF2B5EF4-FFF2-40B4-BE49-F238E27FC236}">
                <a16:creationId xmlns:a16="http://schemas.microsoft.com/office/drawing/2014/main" id="{5B2550D1-7ABD-94C1-DFC3-D32B64DF5A9E}"/>
              </a:ext>
            </a:extLst>
          </p:cNvPr>
          <p:cNvGrpSpPr/>
          <p:nvPr/>
        </p:nvGrpSpPr>
        <p:grpSpPr>
          <a:xfrm>
            <a:off x="7157702" y="6025735"/>
            <a:ext cx="798256" cy="798256"/>
            <a:chOff x="0" y="0"/>
            <a:chExt cx="812800" cy="812800"/>
          </a:xfrm>
        </p:grpSpPr>
        <p:sp>
          <p:nvSpPr>
            <p:cNvPr id="28" name="Freeform 14">
              <a:extLst>
                <a:ext uri="{FF2B5EF4-FFF2-40B4-BE49-F238E27FC236}">
                  <a16:creationId xmlns:a16="http://schemas.microsoft.com/office/drawing/2014/main" id="{673311CC-185B-5C02-25B5-0C4B06BE485C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TextBox 15">
              <a:extLst>
                <a:ext uri="{FF2B5EF4-FFF2-40B4-BE49-F238E27FC236}">
                  <a16:creationId xmlns:a16="http://schemas.microsoft.com/office/drawing/2014/main" id="{4A72AE00-DCBC-B75A-F0B3-733EC9B60362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0" name="TextBox 19">
            <a:extLst>
              <a:ext uri="{FF2B5EF4-FFF2-40B4-BE49-F238E27FC236}">
                <a16:creationId xmlns:a16="http://schemas.microsoft.com/office/drawing/2014/main" id="{EF38F77C-C9DE-5700-2195-7824882467BA}"/>
              </a:ext>
            </a:extLst>
          </p:cNvPr>
          <p:cNvSpPr txBox="1"/>
          <p:nvPr/>
        </p:nvSpPr>
        <p:spPr>
          <a:xfrm>
            <a:off x="8155947" y="6228952"/>
            <a:ext cx="8227053" cy="4477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99"/>
              </a:lnSpc>
            </a:pPr>
            <a:r>
              <a:rPr lang="en-US" sz="3399" dirty="0">
                <a:solidFill>
                  <a:srgbClr val="545454"/>
                </a:solidFill>
                <a:latin typeface="Aptos Black" panose="020B0004020202020204" pitchFamily="34" charset="0"/>
              </a:rPr>
              <a:t>Honesty</a:t>
            </a:r>
          </a:p>
        </p:txBody>
      </p:sp>
      <p:grpSp>
        <p:nvGrpSpPr>
          <p:cNvPr id="31" name="Group 13">
            <a:extLst>
              <a:ext uri="{FF2B5EF4-FFF2-40B4-BE49-F238E27FC236}">
                <a16:creationId xmlns:a16="http://schemas.microsoft.com/office/drawing/2014/main" id="{1EA965A1-9248-F899-5F49-BE2BCC24FB99}"/>
              </a:ext>
            </a:extLst>
          </p:cNvPr>
          <p:cNvGrpSpPr/>
          <p:nvPr/>
        </p:nvGrpSpPr>
        <p:grpSpPr>
          <a:xfrm>
            <a:off x="7157702" y="7075859"/>
            <a:ext cx="798256" cy="798256"/>
            <a:chOff x="0" y="0"/>
            <a:chExt cx="812800" cy="812800"/>
          </a:xfrm>
        </p:grpSpPr>
        <p:sp>
          <p:nvSpPr>
            <p:cNvPr id="32" name="Freeform 14">
              <a:extLst>
                <a:ext uri="{FF2B5EF4-FFF2-40B4-BE49-F238E27FC236}">
                  <a16:creationId xmlns:a16="http://schemas.microsoft.com/office/drawing/2014/main" id="{4F0B8FC9-ED9D-4AAD-DFF5-3977011A2CF2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TextBox 15">
              <a:extLst>
                <a:ext uri="{FF2B5EF4-FFF2-40B4-BE49-F238E27FC236}">
                  <a16:creationId xmlns:a16="http://schemas.microsoft.com/office/drawing/2014/main" id="{6FE48001-360A-344D-511C-DF141CA3F61A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4" name="TextBox 19">
            <a:extLst>
              <a:ext uri="{FF2B5EF4-FFF2-40B4-BE49-F238E27FC236}">
                <a16:creationId xmlns:a16="http://schemas.microsoft.com/office/drawing/2014/main" id="{E577D4E7-BC8A-AECC-44A6-8DD281CB31A0}"/>
              </a:ext>
            </a:extLst>
          </p:cNvPr>
          <p:cNvSpPr txBox="1"/>
          <p:nvPr/>
        </p:nvSpPr>
        <p:spPr>
          <a:xfrm>
            <a:off x="8169595" y="7251769"/>
            <a:ext cx="8227053" cy="4477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99"/>
              </a:lnSpc>
            </a:pPr>
            <a:r>
              <a:rPr lang="en-US" sz="3399" dirty="0">
                <a:solidFill>
                  <a:srgbClr val="545454"/>
                </a:solidFill>
                <a:latin typeface="Aptos Black" panose="020B0004020202020204" pitchFamily="34" charset="0"/>
              </a:rPr>
              <a:t>Confidentiality</a:t>
            </a:r>
          </a:p>
        </p:txBody>
      </p:sp>
      <p:pic>
        <p:nvPicPr>
          <p:cNvPr id="20" name="Picture 19" descr="Hands-on top of each other">
            <a:extLst>
              <a:ext uri="{FF2B5EF4-FFF2-40B4-BE49-F238E27FC236}">
                <a16:creationId xmlns:a16="http://schemas.microsoft.com/office/drawing/2014/main" id="{22FD9809-A5BE-F310-24FE-38BBE24E956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5687" r="12988" b="1"/>
          <a:stretch>
            <a:fillRect/>
          </a:stretch>
        </p:blipFill>
        <p:spPr>
          <a:xfrm>
            <a:off x="-304799" y="10"/>
            <a:ext cx="7370210" cy="10293616"/>
          </a:xfrm>
          <a:prstGeom prst="rect">
            <a:avLst/>
          </a:prstGeom>
        </p:spPr>
      </p:pic>
      <p:grpSp>
        <p:nvGrpSpPr>
          <p:cNvPr id="21" name="Group 13">
            <a:extLst>
              <a:ext uri="{FF2B5EF4-FFF2-40B4-BE49-F238E27FC236}">
                <a16:creationId xmlns:a16="http://schemas.microsoft.com/office/drawing/2014/main" id="{A8DD3EE8-8614-1DF6-00C7-3E1C3213CB7A}"/>
              </a:ext>
            </a:extLst>
          </p:cNvPr>
          <p:cNvGrpSpPr/>
          <p:nvPr/>
        </p:nvGrpSpPr>
        <p:grpSpPr>
          <a:xfrm>
            <a:off x="7168676" y="8074227"/>
            <a:ext cx="798256" cy="798256"/>
            <a:chOff x="0" y="0"/>
            <a:chExt cx="812800" cy="812800"/>
          </a:xfrm>
        </p:grpSpPr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56DDFA11-C507-8144-3504-2D0F962690E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TextBox 15">
              <a:extLst>
                <a:ext uri="{FF2B5EF4-FFF2-40B4-BE49-F238E27FC236}">
                  <a16:creationId xmlns:a16="http://schemas.microsoft.com/office/drawing/2014/main" id="{218B2A39-D460-B526-5F6C-CB7687796B9E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grpSp>
        <p:nvGrpSpPr>
          <p:cNvPr id="25" name="Group 13">
            <a:extLst>
              <a:ext uri="{FF2B5EF4-FFF2-40B4-BE49-F238E27FC236}">
                <a16:creationId xmlns:a16="http://schemas.microsoft.com/office/drawing/2014/main" id="{8FF70203-66AF-A88B-A3AB-CDC72FEEA72D}"/>
              </a:ext>
            </a:extLst>
          </p:cNvPr>
          <p:cNvGrpSpPr/>
          <p:nvPr/>
        </p:nvGrpSpPr>
        <p:grpSpPr>
          <a:xfrm>
            <a:off x="7168676" y="9124351"/>
            <a:ext cx="798256" cy="798256"/>
            <a:chOff x="0" y="0"/>
            <a:chExt cx="812800" cy="812800"/>
          </a:xfrm>
        </p:grpSpPr>
        <p:sp>
          <p:nvSpPr>
            <p:cNvPr id="35" name="Freeform 14">
              <a:extLst>
                <a:ext uri="{FF2B5EF4-FFF2-40B4-BE49-F238E27FC236}">
                  <a16:creationId xmlns:a16="http://schemas.microsoft.com/office/drawing/2014/main" id="{EE31669B-64D3-0EDE-6B00-CD604950662C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TextBox 15">
              <a:extLst>
                <a:ext uri="{FF2B5EF4-FFF2-40B4-BE49-F238E27FC236}">
                  <a16:creationId xmlns:a16="http://schemas.microsoft.com/office/drawing/2014/main" id="{5900D931-F6B5-7871-1ECE-92E71F23E94E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7" name="TextBox 19">
            <a:extLst>
              <a:ext uri="{FF2B5EF4-FFF2-40B4-BE49-F238E27FC236}">
                <a16:creationId xmlns:a16="http://schemas.microsoft.com/office/drawing/2014/main" id="{DD4BB905-65C8-9AA3-D646-D7446C2071F4}"/>
              </a:ext>
            </a:extLst>
          </p:cNvPr>
          <p:cNvSpPr txBox="1"/>
          <p:nvPr/>
        </p:nvSpPr>
        <p:spPr>
          <a:xfrm>
            <a:off x="8184381" y="8211212"/>
            <a:ext cx="8227053" cy="4477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99"/>
              </a:lnSpc>
            </a:pPr>
            <a:r>
              <a:rPr lang="en-US" sz="3399" dirty="0">
                <a:solidFill>
                  <a:srgbClr val="545454"/>
                </a:solidFill>
                <a:latin typeface="Aptos Black" panose="020B0004020202020204" pitchFamily="34" charset="0"/>
              </a:rPr>
              <a:t>Collaboration</a:t>
            </a:r>
          </a:p>
        </p:txBody>
      </p:sp>
      <p:sp>
        <p:nvSpPr>
          <p:cNvPr id="38" name="TextBox 19">
            <a:extLst>
              <a:ext uri="{FF2B5EF4-FFF2-40B4-BE49-F238E27FC236}">
                <a16:creationId xmlns:a16="http://schemas.microsoft.com/office/drawing/2014/main" id="{DF2C3112-5A3A-D65A-0488-A8F418972B78}"/>
              </a:ext>
            </a:extLst>
          </p:cNvPr>
          <p:cNvSpPr txBox="1"/>
          <p:nvPr/>
        </p:nvSpPr>
        <p:spPr>
          <a:xfrm>
            <a:off x="8184381" y="9247719"/>
            <a:ext cx="8227053" cy="4477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99"/>
              </a:lnSpc>
            </a:pPr>
            <a:r>
              <a:rPr lang="en-US" sz="3399" dirty="0">
                <a:solidFill>
                  <a:srgbClr val="545454"/>
                </a:solidFill>
                <a:latin typeface="Aptos Black" panose="020B0004020202020204" pitchFamily="34" charset="0"/>
              </a:rPr>
              <a:t>Integrity</a:t>
            </a:r>
          </a:p>
        </p:txBody>
      </p:sp>
    </p:spTree>
    <p:extLst>
      <p:ext uri="{BB962C8B-B14F-4D97-AF65-F5344CB8AC3E}">
        <p14:creationId xmlns:p14="http://schemas.microsoft.com/office/powerpoint/2010/main" val="23237633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7783CF3-F7B5-D54A-F5DE-35F6F97D1D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BC61611B-6369-6BAE-5125-648FC70D74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8283427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27B2E9-C0C2-95BA-53C4-50CFDBC15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835782"/>
            <a:ext cx="15773400" cy="1700248"/>
          </a:xfrm>
        </p:spPr>
        <p:txBody>
          <a:bodyPr>
            <a:normAutofit fontScale="90000"/>
          </a:bodyPr>
          <a:lstStyle/>
          <a:p>
            <a:pPr algn="l"/>
            <a:r>
              <a:rPr lang="en-US" sz="7800" dirty="0">
                <a:solidFill>
                  <a:schemeClr val="tx1">
                    <a:lumMod val="65000"/>
                    <a:lumOff val="35000"/>
                  </a:schemeClr>
                </a:solidFill>
                <a:latin typeface="Aptos Black" panose="020B0004020202020204" pitchFamily="34" charset="0"/>
              </a:rPr>
              <a:t>Relationship </a:t>
            </a:r>
            <a:r>
              <a:rPr lang="en-US" sz="7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tos Black" panose="020B0004020202020204" pitchFamily="34" charset="0"/>
              </a:rPr>
              <a:t>Mgmt</a:t>
            </a:r>
            <a:r>
              <a:rPr lang="en-US" sz="7800" dirty="0">
                <a:solidFill>
                  <a:schemeClr val="tx1">
                    <a:lumMod val="65000"/>
                    <a:lumOff val="35000"/>
                  </a:schemeClr>
                </a:solidFill>
                <a:latin typeface="Aptos Black" panose="020B0004020202020204" pitchFamily="34" charset="0"/>
              </a:rPr>
              <a:t> for Future Opportunities: Site Selectors</a:t>
            </a:r>
          </a:p>
        </p:txBody>
      </p:sp>
      <p:sp>
        <p:nvSpPr>
          <p:cNvPr id="11" name="AutoShape 25">
            <a:extLst>
              <a:ext uri="{FF2B5EF4-FFF2-40B4-BE49-F238E27FC236}">
                <a16:creationId xmlns:a16="http://schemas.microsoft.com/office/drawing/2014/main" id="{A9F5CB61-4F47-5310-7A6B-02C18EB8F7DB}"/>
              </a:ext>
            </a:extLst>
          </p:cNvPr>
          <p:cNvSpPr/>
          <p:nvPr/>
        </p:nvSpPr>
        <p:spPr>
          <a:xfrm rot="10800000">
            <a:off x="1066800" y="3086100"/>
            <a:ext cx="2312031" cy="0"/>
          </a:xfrm>
          <a:prstGeom prst="line">
            <a:avLst/>
          </a:prstGeom>
          <a:ln w="19050" cap="flat">
            <a:solidFill>
              <a:srgbClr val="00A55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3" name="Freeform 8">
            <a:extLst>
              <a:ext uri="{FF2B5EF4-FFF2-40B4-BE49-F238E27FC236}">
                <a16:creationId xmlns:a16="http://schemas.microsoft.com/office/drawing/2014/main" id="{B24A6539-BD5F-D52C-4539-39DE228C77EB}"/>
              </a:ext>
            </a:extLst>
          </p:cNvPr>
          <p:cNvSpPr/>
          <p:nvPr/>
        </p:nvSpPr>
        <p:spPr>
          <a:xfrm>
            <a:off x="16383000" y="8191500"/>
            <a:ext cx="2020924" cy="2123852"/>
          </a:xfrm>
          <a:custGeom>
            <a:avLst/>
            <a:gdLst/>
            <a:ahLst/>
            <a:cxnLst/>
            <a:rect l="l" t="t" r="r" b="b"/>
            <a:pathLst>
              <a:path w="2773232" h="2773232">
                <a:moveTo>
                  <a:pt x="0" y="0"/>
                </a:moveTo>
                <a:lnTo>
                  <a:pt x="2773233" y="0"/>
                </a:lnTo>
                <a:lnTo>
                  <a:pt x="2773233" y="2773232"/>
                </a:lnTo>
                <a:lnTo>
                  <a:pt x="0" y="277323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BB85D3-AC05-CAFF-719B-A167BFD3C8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6593" y="3960810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</a:rPr>
              <a:t>Attend site selector-focused event</a:t>
            </a:r>
          </a:p>
          <a:p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</a:rPr>
              <a:t>Attend target industry-focused events</a:t>
            </a:r>
          </a:p>
          <a:p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</a:rPr>
              <a:t>Go visit them</a:t>
            </a:r>
          </a:p>
          <a:p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</a:rPr>
              <a:t>Familiarization tours</a:t>
            </a:r>
          </a:p>
          <a:p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</a:rPr>
              <a:t>Guest speaking opportunities </a:t>
            </a:r>
          </a:p>
          <a:p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</a:rPr>
              <a:t>Share relevant news</a:t>
            </a:r>
          </a:p>
        </p:txBody>
      </p:sp>
    </p:spTree>
    <p:extLst>
      <p:ext uri="{BB962C8B-B14F-4D97-AF65-F5344CB8AC3E}">
        <p14:creationId xmlns:p14="http://schemas.microsoft.com/office/powerpoint/2010/main" val="18706231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5A1C12-C2EA-DB65-457D-C5FB905B73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764AA9D8-DA49-C9EB-C91A-B46E97F2380F}"/>
              </a:ext>
            </a:extLst>
          </p:cNvPr>
          <p:cNvSpPr/>
          <p:nvPr/>
        </p:nvSpPr>
        <p:spPr>
          <a:xfrm rot="-10800000">
            <a:off x="914400" y="3162300"/>
            <a:ext cx="3286125" cy="0"/>
          </a:xfrm>
          <a:prstGeom prst="line">
            <a:avLst/>
          </a:prstGeom>
          <a:ln w="19050" cap="flat">
            <a:solidFill>
              <a:srgbClr val="BCBDB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32C0B7DF-57CC-607D-EBB1-36A2F6B66897}"/>
              </a:ext>
            </a:extLst>
          </p:cNvPr>
          <p:cNvSpPr/>
          <p:nvPr/>
        </p:nvSpPr>
        <p:spPr>
          <a:xfrm>
            <a:off x="15514768" y="114300"/>
            <a:ext cx="2773232" cy="2773232"/>
          </a:xfrm>
          <a:custGeom>
            <a:avLst/>
            <a:gdLst/>
            <a:ahLst/>
            <a:cxnLst/>
            <a:rect l="l" t="t" r="r" b="b"/>
            <a:pathLst>
              <a:path w="2773232" h="2773232">
                <a:moveTo>
                  <a:pt x="0" y="0"/>
                </a:moveTo>
                <a:lnTo>
                  <a:pt x="2773232" y="0"/>
                </a:lnTo>
                <a:lnTo>
                  <a:pt x="2773232" y="2773232"/>
                </a:lnTo>
                <a:lnTo>
                  <a:pt x="0" y="277323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9B21723A-568B-B588-3F13-A0BD9CFCBA6B}"/>
              </a:ext>
            </a:extLst>
          </p:cNvPr>
          <p:cNvSpPr txBox="1"/>
          <p:nvPr/>
        </p:nvSpPr>
        <p:spPr>
          <a:xfrm>
            <a:off x="762000" y="826021"/>
            <a:ext cx="13373100" cy="20518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000"/>
              </a:lnSpc>
            </a:pPr>
            <a:r>
              <a:rPr lang="en-US" sz="7200" dirty="0">
                <a:solidFill>
                  <a:srgbClr val="00A550"/>
                </a:solidFill>
                <a:latin typeface="Aptos Black" panose="020B0004020202020204" pitchFamily="34" charset="0"/>
              </a:rPr>
              <a:t>Relationship </a:t>
            </a:r>
            <a:r>
              <a:rPr lang="en-US" sz="7200" dirty="0" err="1">
                <a:solidFill>
                  <a:srgbClr val="00A550"/>
                </a:solidFill>
                <a:latin typeface="Aptos Black" panose="020B0004020202020204" pitchFamily="34" charset="0"/>
              </a:rPr>
              <a:t>Mgmt</a:t>
            </a:r>
            <a:r>
              <a:rPr lang="en-US" sz="7200" dirty="0">
                <a:solidFill>
                  <a:srgbClr val="00A550"/>
                </a:solidFill>
                <a:latin typeface="Aptos Black" panose="020B0004020202020204" pitchFamily="34" charset="0"/>
              </a:rPr>
              <a:t> for Future  Opportunities: Industry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7D32C77-2EC0-1F8A-C326-02907825B62D}"/>
              </a:ext>
            </a:extLst>
          </p:cNvPr>
          <p:cNvSpPr txBox="1">
            <a:spLocks/>
          </p:cNvSpPr>
          <p:nvPr/>
        </p:nvSpPr>
        <p:spPr>
          <a:xfrm>
            <a:off x="1143000" y="3848100"/>
            <a:ext cx="14935200" cy="43513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</a:rPr>
              <a:t>Regular BRE visits</a:t>
            </a:r>
          </a:p>
          <a:p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</a:rPr>
              <a:t>HQ visits</a:t>
            </a:r>
          </a:p>
          <a:p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</a:rPr>
              <a:t>Be part of local business team to fight for investment</a:t>
            </a:r>
          </a:p>
          <a:p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</a:rPr>
              <a:t>Be a solution provider</a:t>
            </a:r>
          </a:p>
          <a:p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</a:rPr>
              <a:t>Be a resource connector</a:t>
            </a:r>
          </a:p>
          <a:p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12872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DA5976-81DF-F56A-FB7C-E2A9630C36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9FE0DCCC-A29F-E986-0E83-83DD7369255B}"/>
              </a:ext>
            </a:extLst>
          </p:cNvPr>
          <p:cNvGrpSpPr/>
          <p:nvPr/>
        </p:nvGrpSpPr>
        <p:grpSpPr>
          <a:xfrm>
            <a:off x="0" y="0"/>
            <a:ext cx="4114800" cy="10287000"/>
            <a:chOff x="0" y="0"/>
            <a:chExt cx="1083733" cy="270933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A88C8FCF-13C2-C679-F84A-A3742F657FC3}"/>
                </a:ext>
              </a:extLst>
            </p:cNvPr>
            <p:cNvSpPr/>
            <p:nvPr/>
          </p:nvSpPr>
          <p:spPr>
            <a:xfrm>
              <a:off x="0" y="0"/>
              <a:ext cx="1083733" cy="2709333"/>
            </a:xfrm>
            <a:custGeom>
              <a:avLst/>
              <a:gdLst/>
              <a:ahLst/>
              <a:cxnLst/>
              <a:rect l="l" t="t" r="r" b="b"/>
              <a:pathLst>
                <a:path w="1083733" h="2709333">
                  <a:moveTo>
                    <a:pt x="0" y="0"/>
                  </a:moveTo>
                  <a:lnTo>
                    <a:pt x="1083733" y="0"/>
                  </a:lnTo>
                  <a:lnTo>
                    <a:pt x="1083733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A55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6A8D6A42-22FA-D7FA-56EA-EED7777141A9}"/>
                </a:ext>
              </a:extLst>
            </p:cNvPr>
            <p:cNvSpPr txBox="1"/>
            <p:nvPr/>
          </p:nvSpPr>
          <p:spPr>
            <a:xfrm>
              <a:off x="0" y="-38100"/>
              <a:ext cx="1083733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" name="Group 7">
            <a:extLst>
              <a:ext uri="{FF2B5EF4-FFF2-40B4-BE49-F238E27FC236}">
                <a16:creationId xmlns:a16="http://schemas.microsoft.com/office/drawing/2014/main" id="{2E75B58B-B013-93EB-8BE0-BBBEC2C2D76D}"/>
              </a:ext>
            </a:extLst>
          </p:cNvPr>
          <p:cNvGrpSpPr/>
          <p:nvPr/>
        </p:nvGrpSpPr>
        <p:grpSpPr>
          <a:xfrm>
            <a:off x="10908863" y="4287519"/>
            <a:ext cx="6328235" cy="2939796"/>
            <a:chOff x="0" y="0"/>
            <a:chExt cx="1666696" cy="774267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97437CDA-C056-2F52-69CD-C6FE77EAA9A1}"/>
                </a:ext>
              </a:extLst>
            </p:cNvPr>
            <p:cNvSpPr/>
            <p:nvPr/>
          </p:nvSpPr>
          <p:spPr>
            <a:xfrm>
              <a:off x="0" y="0"/>
              <a:ext cx="1666696" cy="774267"/>
            </a:xfrm>
            <a:custGeom>
              <a:avLst/>
              <a:gdLst/>
              <a:ahLst/>
              <a:cxnLst/>
              <a:rect l="l" t="t" r="r" b="b"/>
              <a:pathLst>
                <a:path w="1666696" h="774267">
                  <a:moveTo>
                    <a:pt x="0" y="0"/>
                  </a:moveTo>
                  <a:lnTo>
                    <a:pt x="1666696" y="0"/>
                  </a:lnTo>
                  <a:lnTo>
                    <a:pt x="1666696" y="774267"/>
                  </a:lnTo>
                  <a:lnTo>
                    <a:pt x="0" y="77426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737373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D3C9E344-718F-2522-A3C5-AB6636731DF6}"/>
                </a:ext>
              </a:extLst>
            </p:cNvPr>
            <p:cNvSpPr txBox="1"/>
            <p:nvPr/>
          </p:nvSpPr>
          <p:spPr>
            <a:xfrm>
              <a:off x="0" y="-38100"/>
              <a:ext cx="1666696" cy="8123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0" name="AutoShape 10">
            <a:extLst>
              <a:ext uri="{FF2B5EF4-FFF2-40B4-BE49-F238E27FC236}">
                <a16:creationId xmlns:a16="http://schemas.microsoft.com/office/drawing/2014/main" id="{86060903-E516-DEDC-321E-A6AFE491A33F}"/>
              </a:ext>
            </a:extLst>
          </p:cNvPr>
          <p:cNvSpPr/>
          <p:nvPr/>
        </p:nvSpPr>
        <p:spPr>
          <a:xfrm>
            <a:off x="14139898" y="3473923"/>
            <a:ext cx="3119402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11" name="Group 11">
            <a:extLst>
              <a:ext uri="{FF2B5EF4-FFF2-40B4-BE49-F238E27FC236}">
                <a16:creationId xmlns:a16="http://schemas.microsoft.com/office/drawing/2014/main" id="{C3D4F0AD-3679-926C-D10A-8CB078618D36}"/>
              </a:ext>
            </a:extLst>
          </p:cNvPr>
          <p:cNvGrpSpPr/>
          <p:nvPr/>
        </p:nvGrpSpPr>
        <p:grpSpPr>
          <a:xfrm>
            <a:off x="16366330" y="5469158"/>
            <a:ext cx="576517" cy="576517"/>
            <a:chOff x="0" y="0"/>
            <a:chExt cx="812800" cy="812800"/>
          </a:xfrm>
        </p:grpSpPr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07C4A40F-D687-D57E-428E-DDA60EAD1F9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3737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>
              <a:extLst>
                <a:ext uri="{FF2B5EF4-FFF2-40B4-BE49-F238E27FC236}">
                  <a16:creationId xmlns:a16="http://schemas.microsoft.com/office/drawing/2014/main" id="{91518464-957A-A2FE-68E0-2C20CDF27A6C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4" name="Freeform 14">
            <a:extLst>
              <a:ext uri="{FF2B5EF4-FFF2-40B4-BE49-F238E27FC236}">
                <a16:creationId xmlns:a16="http://schemas.microsoft.com/office/drawing/2014/main" id="{B600F55C-6EA4-35F8-E2A8-D0D5EF2A5E28}"/>
              </a:ext>
            </a:extLst>
          </p:cNvPr>
          <p:cNvSpPr/>
          <p:nvPr/>
        </p:nvSpPr>
        <p:spPr>
          <a:xfrm>
            <a:off x="16492035" y="5632399"/>
            <a:ext cx="325106" cy="250036"/>
          </a:xfrm>
          <a:custGeom>
            <a:avLst/>
            <a:gdLst/>
            <a:ahLst/>
            <a:cxnLst/>
            <a:rect l="l" t="t" r="r" b="b"/>
            <a:pathLst>
              <a:path w="325106" h="250036">
                <a:moveTo>
                  <a:pt x="0" y="0"/>
                </a:moveTo>
                <a:lnTo>
                  <a:pt x="325106" y="0"/>
                </a:lnTo>
                <a:lnTo>
                  <a:pt x="325106" y="250036"/>
                </a:lnTo>
                <a:lnTo>
                  <a:pt x="0" y="2500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5" name="Group 15">
            <a:extLst>
              <a:ext uri="{FF2B5EF4-FFF2-40B4-BE49-F238E27FC236}">
                <a16:creationId xmlns:a16="http://schemas.microsoft.com/office/drawing/2014/main" id="{2D7902DD-9CC2-5D8F-C368-F2EBC4BABFF8}"/>
              </a:ext>
            </a:extLst>
          </p:cNvPr>
          <p:cNvGrpSpPr/>
          <p:nvPr/>
        </p:nvGrpSpPr>
        <p:grpSpPr>
          <a:xfrm>
            <a:off x="16366330" y="6436200"/>
            <a:ext cx="576517" cy="576517"/>
            <a:chOff x="0" y="0"/>
            <a:chExt cx="812800" cy="812800"/>
          </a:xfrm>
        </p:grpSpPr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DBF6824B-A0B5-BAAC-2E02-2528908220AA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3737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>
              <a:extLst>
                <a:ext uri="{FF2B5EF4-FFF2-40B4-BE49-F238E27FC236}">
                  <a16:creationId xmlns:a16="http://schemas.microsoft.com/office/drawing/2014/main" id="{69A033C7-6DCD-8219-E92A-8553F9810B8C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8" name="Freeform 18">
            <a:extLst>
              <a:ext uri="{FF2B5EF4-FFF2-40B4-BE49-F238E27FC236}">
                <a16:creationId xmlns:a16="http://schemas.microsoft.com/office/drawing/2014/main" id="{02A62E1F-0A13-2A57-2D14-DD79C13906D1}"/>
              </a:ext>
            </a:extLst>
          </p:cNvPr>
          <p:cNvSpPr/>
          <p:nvPr/>
        </p:nvSpPr>
        <p:spPr>
          <a:xfrm>
            <a:off x="16445431" y="6515301"/>
            <a:ext cx="418315" cy="418315"/>
          </a:xfrm>
          <a:custGeom>
            <a:avLst/>
            <a:gdLst/>
            <a:ahLst/>
            <a:cxnLst/>
            <a:rect l="l" t="t" r="r" b="b"/>
            <a:pathLst>
              <a:path w="418315" h="418315">
                <a:moveTo>
                  <a:pt x="0" y="0"/>
                </a:moveTo>
                <a:lnTo>
                  <a:pt x="418314" y="0"/>
                </a:lnTo>
                <a:lnTo>
                  <a:pt x="418314" y="418315"/>
                </a:lnTo>
                <a:lnTo>
                  <a:pt x="0" y="41831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9" name="Group 19">
            <a:extLst>
              <a:ext uri="{FF2B5EF4-FFF2-40B4-BE49-F238E27FC236}">
                <a16:creationId xmlns:a16="http://schemas.microsoft.com/office/drawing/2014/main" id="{B542707D-BD66-4682-B62B-C42ACBBF8877}"/>
              </a:ext>
            </a:extLst>
          </p:cNvPr>
          <p:cNvGrpSpPr/>
          <p:nvPr/>
        </p:nvGrpSpPr>
        <p:grpSpPr>
          <a:xfrm>
            <a:off x="16366330" y="4502116"/>
            <a:ext cx="576517" cy="576517"/>
            <a:chOff x="0" y="0"/>
            <a:chExt cx="812800" cy="812800"/>
          </a:xfrm>
        </p:grpSpPr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CEB4272B-4E81-11C9-9D78-A10C491CE90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37373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>
              <a:extLst>
                <a:ext uri="{FF2B5EF4-FFF2-40B4-BE49-F238E27FC236}">
                  <a16:creationId xmlns:a16="http://schemas.microsoft.com/office/drawing/2014/main" id="{6B1E236C-89B8-DC85-C922-CC53BC49DE53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2" name="Freeform 22">
            <a:extLst>
              <a:ext uri="{FF2B5EF4-FFF2-40B4-BE49-F238E27FC236}">
                <a16:creationId xmlns:a16="http://schemas.microsoft.com/office/drawing/2014/main" id="{6D26C13E-2488-23C0-53A1-CA9F2DCFB588}"/>
              </a:ext>
            </a:extLst>
          </p:cNvPr>
          <p:cNvSpPr/>
          <p:nvPr/>
        </p:nvSpPr>
        <p:spPr>
          <a:xfrm flipH="1">
            <a:off x="16473082" y="4608869"/>
            <a:ext cx="363011" cy="363011"/>
          </a:xfrm>
          <a:custGeom>
            <a:avLst/>
            <a:gdLst/>
            <a:ahLst/>
            <a:cxnLst/>
            <a:rect l="l" t="t" r="r" b="b"/>
            <a:pathLst>
              <a:path w="363011" h="363011">
                <a:moveTo>
                  <a:pt x="363012" y="0"/>
                </a:moveTo>
                <a:lnTo>
                  <a:pt x="0" y="0"/>
                </a:lnTo>
                <a:lnTo>
                  <a:pt x="0" y="363011"/>
                </a:lnTo>
                <a:lnTo>
                  <a:pt x="363012" y="363011"/>
                </a:lnTo>
                <a:lnTo>
                  <a:pt x="363012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Freeform 23">
            <a:extLst>
              <a:ext uri="{FF2B5EF4-FFF2-40B4-BE49-F238E27FC236}">
                <a16:creationId xmlns:a16="http://schemas.microsoft.com/office/drawing/2014/main" id="{E1FFBB45-83B6-7922-D8BB-965D77ADF63E}"/>
              </a:ext>
            </a:extLst>
          </p:cNvPr>
          <p:cNvSpPr/>
          <p:nvPr/>
        </p:nvSpPr>
        <p:spPr>
          <a:xfrm>
            <a:off x="15514768" y="7636925"/>
            <a:ext cx="2773232" cy="2773232"/>
          </a:xfrm>
          <a:custGeom>
            <a:avLst/>
            <a:gdLst/>
            <a:ahLst/>
            <a:cxnLst/>
            <a:rect l="l" t="t" r="r" b="b"/>
            <a:pathLst>
              <a:path w="2773232" h="2773232">
                <a:moveTo>
                  <a:pt x="0" y="0"/>
                </a:moveTo>
                <a:lnTo>
                  <a:pt x="2773232" y="0"/>
                </a:lnTo>
                <a:lnTo>
                  <a:pt x="2773232" y="2773232"/>
                </a:lnTo>
                <a:lnTo>
                  <a:pt x="0" y="277323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TextBox 24">
            <a:extLst>
              <a:ext uri="{FF2B5EF4-FFF2-40B4-BE49-F238E27FC236}">
                <a16:creationId xmlns:a16="http://schemas.microsoft.com/office/drawing/2014/main" id="{69AC50F6-F113-7FC9-2A7C-1ACBCAC26D66}"/>
              </a:ext>
            </a:extLst>
          </p:cNvPr>
          <p:cNvSpPr txBox="1"/>
          <p:nvPr/>
        </p:nvSpPr>
        <p:spPr>
          <a:xfrm>
            <a:off x="4267201" y="1158726"/>
            <a:ext cx="12992100" cy="10545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8000"/>
              </a:lnSpc>
            </a:pPr>
            <a:r>
              <a:rPr lang="en-US" sz="8000" dirty="0">
                <a:solidFill>
                  <a:schemeClr val="tx1">
                    <a:lumMod val="75000"/>
                    <a:lumOff val="25000"/>
                  </a:schemeClr>
                </a:solidFill>
                <a:latin typeface="Archivo Black Bold"/>
              </a:rPr>
              <a:t>Questions</a:t>
            </a:r>
          </a:p>
        </p:txBody>
      </p:sp>
      <p:sp>
        <p:nvSpPr>
          <p:cNvPr id="25" name="TextBox 25">
            <a:extLst>
              <a:ext uri="{FF2B5EF4-FFF2-40B4-BE49-F238E27FC236}">
                <a16:creationId xmlns:a16="http://schemas.microsoft.com/office/drawing/2014/main" id="{13574C6A-9D4E-1EF2-F7A9-2D12B46752CC}"/>
              </a:ext>
            </a:extLst>
          </p:cNvPr>
          <p:cNvSpPr txBox="1"/>
          <p:nvPr/>
        </p:nvSpPr>
        <p:spPr>
          <a:xfrm>
            <a:off x="11353598" y="5522506"/>
            <a:ext cx="4817323" cy="422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498"/>
              </a:lnSpc>
            </a:pPr>
            <a:r>
              <a:rPr lang="en-US" sz="2499" dirty="0">
                <a:solidFill>
                  <a:schemeClr val="tx1">
                    <a:lumMod val="75000"/>
                    <a:lumOff val="25000"/>
                  </a:schemeClr>
                </a:solidFill>
                <a:latin typeface="Aileron"/>
              </a:rPr>
              <a:t>awhite</a:t>
            </a:r>
            <a:r>
              <a:rPr lang="en-US" sz="2499" dirty="0">
                <a:solidFill>
                  <a:srgbClr val="000000"/>
                </a:solidFill>
                <a:latin typeface="Aileron"/>
              </a:rPr>
              <a:t>@nlep.org</a:t>
            </a:r>
          </a:p>
        </p:txBody>
      </p:sp>
      <p:sp>
        <p:nvSpPr>
          <p:cNvPr id="26" name="TextBox 26">
            <a:extLst>
              <a:ext uri="{FF2B5EF4-FFF2-40B4-BE49-F238E27FC236}">
                <a16:creationId xmlns:a16="http://schemas.microsoft.com/office/drawing/2014/main" id="{4CF12AD3-D867-545B-5F22-51DB88588FA6}"/>
              </a:ext>
            </a:extLst>
          </p:cNvPr>
          <p:cNvSpPr txBox="1"/>
          <p:nvPr/>
        </p:nvSpPr>
        <p:spPr>
          <a:xfrm>
            <a:off x="11353598" y="6489548"/>
            <a:ext cx="4817323" cy="422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498"/>
              </a:lnSpc>
            </a:pPr>
            <a:r>
              <a:rPr lang="en-US" sz="2499" spc="124" dirty="0">
                <a:solidFill>
                  <a:srgbClr val="000000"/>
                </a:solidFill>
                <a:latin typeface="Aileron"/>
              </a:rPr>
              <a:t>nlep.org</a:t>
            </a:r>
          </a:p>
        </p:txBody>
      </p:sp>
      <p:sp>
        <p:nvSpPr>
          <p:cNvPr id="27" name="TextBox 27">
            <a:extLst>
              <a:ext uri="{FF2B5EF4-FFF2-40B4-BE49-F238E27FC236}">
                <a16:creationId xmlns:a16="http://schemas.microsoft.com/office/drawing/2014/main" id="{E1CCADDE-E885-ABA7-2EB3-70AD26A1F2FD}"/>
              </a:ext>
            </a:extLst>
          </p:cNvPr>
          <p:cNvSpPr txBox="1"/>
          <p:nvPr/>
        </p:nvSpPr>
        <p:spPr>
          <a:xfrm>
            <a:off x="11353598" y="4555464"/>
            <a:ext cx="4817323" cy="4221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3498"/>
              </a:lnSpc>
              <a:spcBef>
                <a:spcPct val="0"/>
              </a:spcBef>
            </a:pPr>
            <a:r>
              <a:rPr lang="en-US" sz="2499" dirty="0">
                <a:solidFill>
                  <a:schemeClr val="tx1">
                    <a:lumMod val="75000"/>
                    <a:lumOff val="25000"/>
                  </a:schemeClr>
                </a:solidFill>
                <a:latin typeface="Aileron"/>
              </a:rPr>
              <a:t>318.677.2559</a:t>
            </a:r>
            <a:endParaRPr lang="en-US" sz="2499" u="none" dirty="0">
              <a:solidFill>
                <a:schemeClr val="tx1">
                  <a:lumMod val="75000"/>
                  <a:lumOff val="25000"/>
                </a:schemeClr>
              </a:solidFill>
              <a:latin typeface="Aileron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9697D101-4FA5-0E2B-E42F-FF41B50613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38"/>
          <a:stretch/>
        </p:blipFill>
        <p:spPr bwMode="auto">
          <a:xfrm>
            <a:off x="526281" y="3238511"/>
            <a:ext cx="9919725" cy="5213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4322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057686" y="0"/>
            <a:ext cx="7230314" cy="10287000"/>
            <a:chOff x="0" y="0"/>
            <a:chExt cx="9640419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l="23642" r="23642"/>
            <a:stretch>
              <a:fillRect/>
            </a:stretch>
          </p:blipFill>
          <p:spPr>
            <a:xfrm>
              <a:off x="0" y="0"/>
              <a:ext cx="9640419" cy="13716000"/>
            </a:xfrm>
            <a:prstGeom prst="rect">
              <a:avLst/>
            </a:prstGeom>
          </p:spPr>
        </p:pic>
      </p:grpSp>
      <p:sp>
        <p:nvSpPr>
          <p:cNvPr id="10" name="Freeform 10"/>
          <p:cNvSpPr/>
          <p:nvPr/>
        </p:nvSpPr>
        <p:spPr>
          <a:xfrm>
            <a:off x="4020295" y="4792323"/>
            <a:ext cx="430499" cy="430499"/>
          </a:xfrm>
          <a:custGeom>
            <a:avLst/>
            <a:gdLst/>
            <a:ahLst/>
            <a:cxnLst/>
            <a:rect l="l" t="t" r="r" b="b"/>
            <a:pathLst>
              <a:path w="430499" h="430499">
                <a:moveTo>
                  <a:pt x="0" y="0"/>
                </a:moveTo>
                <a:lnTo>
                  <a:pt x="430499" y="0"/>
                </a:lnTo>
                <a:lnTo>
                  <a:pt x="430499" y="430499"/>
                </a:lnTo>
                <a:lnTo>
                  <a:pt x="0" y="43049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TextBox 13"/>
          <p:cNvSpPr txBox="1"/>
          <p:nvPr/>
        </p:nvSpPr>
        <p:spPr>
          <a:xfrm>
            <a:off x="3953035" y="6466691"/>
            <a:ext cx="565020" cy="597617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/>
          </a:p>
        </p:txBody>
      </p:sp>
      <p:sp>
        <p:nvSpPr>
          <p:cNvPr id="14" name="Freeform 14"/>
          <p:cNvSpPr/>
          <p:nvPr/>
        </p:nvSpPr>
        <p:spPr>
          <a:xfrm>
            <a:off x="4023822" y="7453353"/>
            <a:ext cx="423445" cy="479146"/>
          </a:xfrm>
          <a:custGeom>
            <a:avLst/>
            <a:gdLst/>
            <a:ahLst/>
            <a:cxnLst/>
            <a:rect l="l" t="t" r="r" b="b"/>
            <a:pathLst>
              <a:path w="423445" h="479146">
                <a:moveTo>
                  <a:pt x="0" y="0"/>
                </a:moveTo>
                <a:lnTo>
                  <a:pt x="423445" y="0"/>
                </a:lnTo>
                <a:lnTo>
                  <a:pt x="423445" y="479146"/>
                </a:lnTo>
                <a:lnTo>
                  <a:pt x="0" y="47914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AutoShape 25"/>
          <p:cNvSpPr/>
          <p:nvPr/>
        </p:nvSpPr>
        <p:spPr>
          <a:xfrm rot="-10800000">
            <a:off x="1028700" y="4002447"/>
            <a:ext cx="2312031" cy="0"/>
          </a:xfrm>
          <a:prstGeom prst="line">
            <a:avLst/>
          </a:prstGeom>
          <a:ln w="19050" cap="flat">
            <a:solidFill>
              <a:srgbClr val="00A55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7" name="Freeform 27"/>
          <p:cNvSpPr/>
          <p:nvPr/>
        </p:nvSpPr>
        <p:spPr>
          <a:xfrm>
            <a:off x="3956364" y="7490844"/>
            <a:ext cx="558361" cy="355321"/>
          </a:xfrm>
          <a:custGeom>
            <a:avLst/>
            <a:gdLst/>
            <a:ahLst/>
            <a:cxnLst/>
            <a:rect l="l" t="t" r="r" b="b"/>
            <a:pathLst>
              <a:path w="558361" h="355321">
                <a:moveTo>
                  <a:pt x="0" y="0"/>
                </a:moveTo>
                <a:lnTo>
                  <a:pt x="558361" y="0"/>
                </a:lnTo>
                <a:lnTo>
                  <a:pt x="558361" y="355320"/>
                </a:lnTo>
                <a:lnTo>
                  <a:pt x="0" y="35532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8" name="Freeform 28"/>
          <p:cNvSpPr/>
          <p:nvPr/>
        </p:nvSpPr>
        <p:spPr>
          <a:xfrm>
            <a:off x="4056665" y="6511831"/>
            <a:ext cx="411995" cy="511002"/>
          </a:xfrm>
          <a:custGeom>
            <a:avLst/>
            <a:gdLst/>
            <a:ahLst/>
            <a:cxnLst/>
            <a:rect l="l" t="t" r="r" b="b"/>
            <a:pathLst>
              <a:path w="411995" h="511002">
                <a:moveTo>
                  <a:pt x="0" y="0"/>
                </a:moveTo>
                <a:lnTo>
                  <a:pt x="411995" y="0"/>
                </a:lnTo>
                <a:lnTo>
                  <a:pt x="411995" y="511001"/>
                </a:lnTo>
                <a:lnTo>
                  <a:pt x="0" y="51100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9" name="Freeform 29"/>
          <p:cNvSpPr/>
          <p:nvPr/>
        </p:nvSpPr>
        <p:spPr>
          <a:xfrm>
            <a:off x="8463514" y="7442731"/>
            <a:ext cx="2921995" cy="2921995"/>
          </a:xfrm>
          <a:custGeom>
            <a:avLst/>
            <a:gdLst/>
            <a:ahLst/>
            <a:cxnLst/>
            <a:rect l="l" t="t" r="r" b="b"/>
            <a:pathLst>
              <a:path w="2921995" h="2921995">
                <a:moveTo>
                  <a:pt x="0" y="0"/>
                </a:moveTo>
                <a:lnTo>
                  <a:pt x="2921996" y="0"/>
                </a:lnTo>
                <a:lnTo>
                  <a:pt x="2921996" y="2921995"/>
                </a:lnTo>
                <a:lnTo>
                  <a:pt x="0" y="2921995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0" name="TextBox 30"/>
          <p:cNvSpPr txBox="1"/>
          <p:nvPr/>
        </p:nvSpPr>
        <p:spPr>
          <a:xfrm>
            <a:off x="1017327" y="2036888"/>
            <a:ext cx="9100765" cy="10545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000"/>
              </a:lnSpc>
            </a:pPr>
            <a:r>
              <a:rPr lang="en-US" sz="8000" dirty="0">
                <a:solidFill>
                  <a:srgbClr val="3D3D3D"/>
                </a:solidFill>
                <a:latin typeface="Archivo Black"/>
              </a:rPr>
              <a:t>Agenda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4901245" y="4867605"/>
            <a:ext cx="4798096" cy="318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99"/>
              </a:lnSpc>
            </a:pPr>
            <a:r>
              <a:rPr lang="en-US" sz="2399" dirty="0">
                <a:solidFill>
                  <a:schemeClr val="tx1">
                    <a:lumMod val="75000"/>
                    <a:lumOff val="25000"/>
                  </a:schemeClr>
                </a:solidFill>
                <a:latin typeface="Aptos Black" panose="020B0004020202020204" pitchFamily="34" charset="0"/>
              </a:rPr>
              <a:t>About NLEP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4901245" y="6641831"/>
            <a:ext cx="4798096" cy="623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99"/>
              </a:lnSpc>
            </a:pPr>
            <a:r>
              <a:rPr lang="en-US" sz="2399" dirty="0">
                <a:solidFill>
                  <a:schemeClr val="tx1">
                    <a:lumMod val="75000"/>
                    <a:lumOff val="25000"/>
                  </a:schemeClr>
                </a:solidFill>
                <a:latin typeface="Aptos Black" panose="020B0004020202020204" pitchFamily="34" charset="0"/>
              </a:rPr>
              <a:t>Managing the Site Selection Process to Win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4901245" y="5754718"/>
            <a:ext cx="4798096" cy="318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99"/>
              </a:lnSpc>
            </a:pPr>
            <a:r>
              <a:rPr lang="en-US" sz="2399" dirty="0">
                <a:solidFill>
                  <a:schemeClr val="tx1">
                    <a:lumMod val="75000"/>
                    <a:lumOff val="25000"/>
                  </a:schemeClr>
                </a:solidFill>
                <a:latin typeface="Aptos Black" panose="020B0004020202020204" pitchFamily="34" charset="0"/>
              </a:rPr>
              <a:t>What is Site Selection?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4901245" y="7528944"/>
            <a:ext cx="4798096" cy="623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99"/>
              </a:lnSpc>
            </a:pPr>
            <a:r>
              <a:rPr lang="en-US" sz="2399" dirty="0">
                <a:solidFill>
                  <a:schemeClr val="tx1">
                    <a:lumMod val="75000"/>
                    <a:lumOff val="25000"/>
                  </a:schemeClr>
                </a:solidFill>
                <a:latin typeface="Aptos Black" panose="020B0004020202020204" pitchFamily="34" charset="0"/>
              </a:rPr>
              <a:t>Relationship Management for Future Opportunities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4901245" y="8416057"/>
            <a:ext cx="4798096" cy="318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99"/>
              </a:lnSpc>
            </a:pPr>
            <a:r>
              <a:rPr lang="en-US" sz="2399" dirty="0">
                <a:solidFill>
                  <a:schemeClr val="tx1">
                    <a:lumMod val="75000"/>
                    <a:lumOff val="25000"/>
                  </a:schemeClr>
                </a:solidFill>
                <a:latin typeface="Aptos Black" panose="020B0004020202020204" pitchFamily="34" charset="0"/>
              </a:rPr>
              <a:t>Q&amp;A</a:t>
            </a:r>
          </a:p>
        </p:txBody>
      </p:sp>
      <p:pic>
        <p:nvPicPr>
          <p:cNvPr id="38" name="Graphic 37" descr="Meeting with solid fill">
            <a:extLst>
              <a:ext uri="{FF2B5EF4-FFF2-40B4-BE49-F238E27FC236}">
                <a16:creationId xmlns:a16="http://schemas.microsoft.com/office/drawing/2014/main" id="{AB19AA8B-432A-4DC4-82FC-FB37D271830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855612" y="4626594"/>
            <a:ext cx="732922" cy="732922"/>
          </a:xfrm>
          <a:prstGeom prst="rect">
            <a:avLst/>
          </a:prstGeom>
        </p:spPr>
      </p:pic>
      <p:pic>
        <p:nvPicPr>
          <p:cNvPr id="48" name="Graphic 47" descr="Building with solid fill">
            <a:extLst>
              <a:ext uri="{FF2B5EF4-FFF2-40B4-BE49-F238E27FC236}">
                <a16:creationId xmlns:a16="http://schemas.microsoft.com/office/drawing/2014/main" id="{3675E452-07B0-7718-C407-2C4F2B19FD6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869083" y="5464772"/>
            <a:ext cx="732921" cy="732921"/>
          </a:xfrm>
          <a:prstGeom prst="rect">
            <a:avLst/>
          </a:prstGeom>
        </p:spPr>
      </p:pic>
      <p:pic>
        <p:nvPicPr>
          <p:cNvPr id="54" name="Graphic 53" descr="Trophy with solid fill">
            <a:extLst>
              <a:ext uri="{FF2B5EF4-FFF2-40B4-BE49-F238E27FC236}">
                <a16:creationId xmlns:a16="http://schemas.microsoft.com/office/drawing/2014/main" id="{43E39302-1F88-F320-5E65-5B11326D0E8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912756" y="6455677"/>
            <a:ext cx="699811" cy="699811"/>
          </a:xfrm>
          <a:prstGeom prst="rect">
            <a:avLst/>
          </a:prstGeom>
        </p:spPr>
      </p:pic>
      <p:pic>
        <p:nvPicPr>
          <p:cNvPr id="56" name="Graphic 55" descr="Connections with solid fill">
            <a:extLst>
              <a:ext uri="{FF2B5EF4-FFF2-40B4-BE49-F238E27FC236}">
                <a16:creationId xmlns:a16="http://schemas.microsoft.com/office/drawing/2014/main" id="{3FFA0477-BD13-AF70-7D25-EB31ABB115F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3880225" y="7340129"/>
            <a:ext cx="735536" cy="735536"/>
          </a:xfrm>
          <a:prstGeom prst="rect">
            <a:avLst/>
          </a:prstGeom>
        </p:spPr>
      </p:pic>
      <p:pic>
        <p:nvPicPr>
          <p:cNvPr id="58" name="Graphic 57" descr="Questions with solid fill">
            <a:extLst>
              <a:ext uri="{FF2B5EF4-FFF2-40B4-BE49-F238E27FC236}">
                <a16:creationId xmlns:a16="http://schemas.microsoft.com/office/drawing/2014/main" id="{9AACF016-05F1-65C2-5BCB-EDD409E06531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3940052" y="8113156"/>
            <a:ext cx="733095" cy="73309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04671" y="0"/>
            <a:ext cx="2197320" cy="10426561"/>
            <a:chOff x="0" y="0"/>
            <a:chExt cx="206112" cy="97802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06112" cy="978025"/>
            </a:xfrm>
            <a:custGeom>
              <a:avLst/>
              <a:gdLst/>
              <a:ahLst/>
              <a:cxnLst/>
              <a:rect l="l" t="t" r="r" b="b"/>
              <a:pathLst>
                <a:path w="206112" h="978025">
                  <a:moveTo>
                    <a:pt x="0" y="0"/>
                  </a:moveTo>
                  <a:lnTo>
                    <a:pt x="206112" y="0"/>
                  </a:lnTo>
                  <a:lnTo>
                    <a:pt x="206112" y="978025"/>
                  </a:lnTo>
                  <a:lnTo>
                    <a:pt x="0" y="978025"/>
                  </a:lnTo>
                  <a:close/>
                </a:path>
              </a:pathLst>
            </a:custGeom>
            <a:solidFill>
              <a:srgbClr val="00A55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06112" cy="1016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AutoShape 5"/>
          <p:cNvSpPr/>
          <p:nvPr/>
        </p:nvSpPr>
        <p:spPr>
          <a:xfrm flipH="1">
            <a:off x="14947269" y="2247900"/>
            <a:ext cx="2312031" cy="0"/>
          </a:xfrm>
          <a:prstGeom prst="line">
            <a:avLst/>
          </a:prstGeom>
          <a:ln w="19050" cap="flat">
            <a:solidFill>
              <a:srgbClr val="54545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673612" y="1908115"/>
            <a:ext cx="8775188" cy="7159608"/>
          </a:xfrm>
          <a:custGeom>
            <a:avLst/>
            <a:gdLst/>
            <a:ahLst/>
            <a:cxnLst/>
            <a:rect l="l" t="t" r="r" b="b"/>
            <a:pathLst>
              <a:path w="9856872" h="8042146">
                <a:moveTo>
                  <a:pt x="0" y="0"/>
                </a:moveTo>
                <a:lnTo>
                  <a:pt x="9856873" y="0"/>
                </a:lnTo>
                <a:lnTo>
                  <a:pt x="9856873" y="8042146"/>
                </a:lnTo>
                <a:lnTo>
                  <a:pt x="0" y="804214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5514768" y="7513768"/>
            <a:ext cx="2773232" cy="2773232"/>
          </a:xfrm>
          <a:custGeom>
            <a:avLst/>
            <a:gdLst/>
            <a:ahLst/>
            <a:cxnLst/>
            <a:rect l="l" t="t" r="r" b="b"/>
            <a:pathLst>
              <a:path w="2773232" h="2773232">
                <a:moveTo>
                  <a:pt x="0" y="0"/>
                </a:moveTo>
                <a:lnTo>
                  <a:pt x="2773232" y="0"/>
                </a:lnTo>
                <a:lnTo>
                  <a:pt x="2773232" y="2773232"/>
                </a:lnTo>
                <a:lnTo>
                  <a:pt x="0" y="277323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9144000" y="1028700"/>
            <a:ext cx="8115300" cy="10536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8000"/>
              </a:lnSpc>
            </a:pPr>
            <a:r>
              <a:rPr lang="en-US" sz="8000" b="1" dirty="0">
                <a:solidFill>
                  <a:srgbClr val="545454"/>
                </a:solidFill>
                <a:latin typeface="Aptos Black" panose="020B0004020202020204" pitchFamily="34" charset="0"/>
              </a:rPr>
              <a:t>About NLEP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8484112" y="2379778"/>
            <a:ext cx="8775188" cy="55622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 algn="r">
              <a:lnSpc>
                <a:spcPts val="2799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3600" b="1" dirty="0">
              <a:solidFill>
                <a:srgbClr val="545454"/>
              </a:solidFill>
              <a:latin typeface="Aptos" panose="020B0004020202020204" pitchFamily="34" charset="0"/>
            </a:endParaRPr>
          </a:p>
          <a:p>
            <a:pPr marL="342900" indent="-342900" algn="r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545454"/>
                </a:solidFill>
                <a:latin typeface="Aptos" panose="020B0004020202020204" pitchFamily="34" charset="0"/>
              </a:rPr>
              <a:t>Private-Public Nonprofit </a:t>
            </a:r>
            <a:r>
              <a:rPr lang="en-US" sz="2800" b="1" dirty="0">
                <a:solidFill>
                  <a:srgbClr val="545454"/>
                </a:solidFill>
                <a:latin typeface="Aptos" panose="020B0004020202020204" pitchFamily="34" charset="0"/>
              </a:rPr>
              <a:t>Regional EDO (REDO)</a:t>
            </a:r>
          </a:p>
          <a:p>
            <a:pPr marL="342900" indent="-342900" algn="r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545454"/>
                </a:solidFill>
                <a:latin typeface="Aptos" panose="020B0004020202020204" pitchFamily="34" charset="0"/>
              </a:rPr>
              <a:t>150</a:t>
            </a:r>
            <a:r>
              <a:rPr lang="en-US" sz="2800" dirty="0">
                <a:solidFill>
                  <a:srgbClr val="545454"/>
                </a:solidFill>
                <a:latin typeface="Aptos" panose="020B0004020202020204" pitchFamily="34" charset="0"/>
              </a:rPr>
              <a:t> Investors</a:t>
            </a:r>
          </a:p>
          <a:p>
            <a:pPr marL="342900" indent="-342900" algn="r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545454"/>
                </a:solidFill>
                <a:latin typeface="Aptos" panose="020B0004020202020204" pitchFamily="34" charset="0"/>
              </a:rPr>
              <a:t>1 of 80 </a:t>
            </a:r>
            <a:r>
              <a:rPr lang="en-US" sz="2800" dirty="0">
                <a:solidFill>
                  <a:srgbClr val="545454"/>
                </a:solidFill>
                <a:latin typeface="Aptos" panose="020B0004020202020204" pitchFamily="34" charset="0"/>
              </a:rPr>
              <a:t>Accredited EDOs</a:t>
            </a:r>
          </a:p>
          <a:p>
            <a:pPr marL="342900" indent="-342900" algn="r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545454"/>
                </a:solidFill>
                <a:latin typeface="Aptos" panose="020B0004020202020204" pitchFamily="34" charset="0"/>
              </a:rPr>
              <a:t>7</a:t>
            </a:r>
            <a:r>
              <a:rPr lang="en-US" sz="3600" dirty="0">
                <a:solidFill>
                  <a:srgbClr val="545454"/>
                </a:solidFill>
                <a:latin typeface="Aptos" panose="020B0004020202020204" pitchFamily="34" charset="0"/>
              </a:rPr>
              <a:t> </a:t>
            </a:r>
            <a:r>
              <a:rPr lang="en-US" sz="2800" dirty="0">
                <a:solidFill>
                  <a:srgbClr val="545454"/>
                </a:solidFill>
                <a:latin typeface="Aptos" panose="020B0004020202020204" pitchFamily="34" charset="0"/>
              </a:rPr>
              <a:t>Staff Members</a:t>
            </a:r>
          </a:p>
          <a:p>
            <a:pPr marL="342900" indent="-342900" algn="r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545454"/>
                </a:solidFill>
                <a:latin typeface="Aptos" panose="020B0004020202020204" pitchFamily="34" charset="0"/>
              </a:rPr>
              <a:t>4</a:t>
            </a:r>
            <a:r>
              <a:rPr lang="en-US" sz="2800" dirty="0">
                <a:solidFill>
                  <a:srgbClr val="545454"/>
                </a:solidFill>
                <a:latin typeface="Aptos" panose="020B0004020202020204" pitchFamily="34" charset="0"/>
              </a:rPr>
              <a:t> IEDC Excellence in Economic Development Awards </a:t>
            </a:r>
          </a:p>
          <a:p>
            <a:pPr marL="342900" indent="-342900" algn="r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545454"/>
                </a:solidFill>
                <a:latin typeface="Aptos" panose="020B0004020202020204" pitchFamily="34" charset="0"/>
              </a:rPr>
              <a:t>2</a:t>
            </a:r>
            <a:r>
              <a:rPr lang="en-US" sz="2800" dirty="0">
                <a:solidFill>
                  <a:srgbClr val="545454"/>
                </a:solidFill>
                <a:latin typeface="Aptos" panose="020B0004020202020204" pitchFamily="34" charset="0"/>
              </a:rPr>
              <a:t> Certified Economic Developers</a:t>
            </a:r>
          </a:p>
          <a:p>
            <a:pPr marL="342900" indent="-342900" algn="r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545454"/>
                </a:solidFill>
                <a:latin typeface="Aptos" panose="020B0004020202020204" pitchFamily="34" charset="0"/>
              </a:rPr>
              <a:t>1</a:t>
            </a:r>
            <a:r>
              <a:rPr lang="en-US" sz="2800" dirty="0">
                <a:solidFill>
                  <a:srgbClr val="545454"/>
                </a:solidFill>
                <a:latin typeface="Aptos" panose="020B0004020202020204" pitchFamily="34" charset="0"/>
              </a:rPr>
              <a:t> ED Finance Professional</a:t>
            </a:r>
          </a:p>
          <a:p>
            <a:pPr marL="342900" indent="-342900" algn="r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545454"/>
                </a:solidFill>
                <a:latin typeface="Aptos" panose="020B0004020202020204" pitchFamily="34" charset="0"/>
              </a:rPr>
              <a:t>1</a:t>
            </a:r>
            <a:r>
              <a:rPr lang="en-US" sz="2800" dirty="0">
                <a:solidFill>
                  <a:srgbClr val="545454"/>
                </a:solidFill>
                <a:latin typeface="Aptos" panose="020B0004020202020204" pitchFamily="34" charset="0"/>
              </a:rPr>
              <a:t> Professional Community &amp; Economic Developer</a:t>
            </a:r>
          </a:p>
          <a:p>
            <a:pPr marL="342900" indent="-342900" algn="r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545454"/>
                </a:solidFill>
                <a:latin typeface="Aptos" panose="020B0004020202020204" pitchFamily="34" charset="0"/>
              </a:rPr>
              <a:t>1</a:t>
            </a:r>
            <a:r>
              <a:rPr lang="en-US" sz="2800" dirty="0">
                <a:solidFill>
                  <a:srgbClr val="545454"/>
                </a:solidFill>
                <a:latin typeface="Aptos" panose="020B0004020202020204" pitchFamily="34" charset="0"/>
              </a:rPr>
              <a:t> Certified Workforce Developer</a:t>
            </a:r>
          </a:p>
          <a:p>
            <a:pPr marL="342900" indent="-342900" algn="r">
              <a:lnSpc>
                <a:spcPts val="2799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1999" dirty="0">
              <a:solidFill>
                <a:srgbClr val="545454"/>
              </a:solidFill>
              <a:latin typeface="Aptos" panose="020B00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10800000">
            <a:off x="1028700" y="2355751"/>
            <a:ext cx="3286125" cy="0"/>
          </a:xfrm>
          <a:prstGeom prst="line">
            <a:avLst/>
          </a:prstGeom>
          <a:ln w="19050" cap="flat">
            <a:solidFill>
              <a:srgbClr val="BCBDB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5514768" y="114300"/>
            <a:ext cx="2773232" cy="2773232"/>
          </a:xfrm>
          <a:custGeom>
            <a:avLst/>
            <a:gdLst/>
            <a:ahLst/>
            <a:cxnLst/>
            <a:rect l="l" t="t" r="r" b="b"/>
            <a:pathLst>
              <a:path w="2773232" h="2773232">
                <a:moveTo>
                  <a:pt x="0" y="0"/>
                </a:moveTo>
                <a:lnTo>
                  <a:pt x="2773232" y="0"/>
                </a:lnTo>
                <a:lnTo>
                  <a:pt x="2773232" y="2773232"/>
                </a:lnTo>
                <a:lnTo>
                  <a:pt x="0" y="277323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1028700" y="1162050"/>
            <a:ext cx="10052193" cy="10795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000"/>
              </a:lnSpc>
            </a:pPr>
            <a:r>
              <a:rPr lang="en-US" sz="8000" dirty="0">
                <a:solidFill>
                  <a:srgbClr val="00A550"/>
                </a:solidFill>
                <a:latin typeface="Aptos Black" panose="020B0004020202020204" pitchFamily="34" charset="0"/>
              </a:rPr>
              <a:t>Our Team</a:t>
            </a:r>
          </a:p>
        </p:txBody>
      </p:sp>
      <p:pic>
        <p:nvPicPr>
          <p:cNvPr id="5" name="Picture 4" descr="A person with red hair wearing a grey jacket and black necklace&#10;&#10;Description automatically generated">
            <a:extLst>
              <a:ext uri="{FF2B5EF4-FFF2-40B4-BE49-F238E27FC236}">
                <a16:creationId xmlns:a16="http://schemas.microsoft.com/office/drawing/2014/main" id="{ABBA83BB-7C0C-C6F8-4F72-578DC5A1EC6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508" y="2751666"/>
            <a:ext cx="1968709" cy="2953064"/>
          </a:xfrm>
          <a:prstGeom prst="rect">
            <a:avLst/>
          </a:prstGeom>
        </p:spPr>
      </p:pic>
      <p:pic>
        <p:nvPicPr>
          <p:cNvPr id="7" name="Picture 6" descr="A person wearing glasses and a black jacket&#10;&#10;Description automatically generated">
            <a:extLst>
              <a:ext uri="{FF2B5EF4-FFF2-40B4-BE49-F238E27FC236}">
                <a16:creationId xmlns:a16="http://schemas.microsoft.com/office/drawing/2014/main" id="{672D56F6-8E2E-83FD-1CAF-57B22B2ECCC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1938" y="6557016"/>
            <a:ext cx="1968551" cy="2952827"/>
          </a:xfrm>
          <a:prstGeom prst="rect">
            <a:avLst/>
          </a:prstGeom>
        </p:spPr>
      </p:pic>
      <p:pic>
        <p:nvPicPr>
          <p:cNvPr id="11" name="Picture 10" descr="A person wearing glasses and a black jacket&#10;&#10;Description automatically generated">
            <a:extLst>
              <a:ext uri="{FF2B5EF4-FFF2-40B4-BE49-F238E27FC236}">
                <a16:creationId xmlns:a16="http://schemas.microsoft.com/office/drawing/2014/main" id="{5A94811C-D6DF-4C77-6554-1DC63B9A353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5381" y="6557015"/>
            <a:ext cx="1968709" cy="2952827"/>
          </a:xfrm>
          <a:prstGeom prst="rect">
            <a:avLst/>
          </a:prstGeom>
        </p:spPr>
      </p:pic>
      <p:pic>
        <p:nvPicPr>
          <p:cNvPr id="13" name="Picture 12" descr="A person in a suit with his arms crossed&#10;&#10;Description automatically generated">
            <a:extLst>
              <a:ext uri="{FF2B5EF4-FFF2-40B4-BE49-F238E27FC236}">
                <a16:creationId xmlns:a16="http://schemas.microsoft.com/office/drawing/2014/main" id="{C2F7EDBA-8E37-6C14-7875-06E416D3CA6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236" y="2741514"/>
            <a:ext cx="1947928" cy="2921892"/>
          </a:xfrm>
          <a:prstGeom prst="rect">
            <a:avLst/>
          </a:prstGeom>
        </p:spPr>
      </p:pic>
      <p:pic>
        <p:nvPicPr>
          <p:cNvPr id="15" name="Picture 14" descr="A person in a suit&#10;&#10;Description automatically generated">
            <a:extLst>
              <a:ext uri="{FF2B5EF4-FFF2-40B4-BE49-F238E27FC236}">
                <a16:creationId xmlns:a16="http://schemas.microsoft.com/office/drawing/2014/main" id="{688E9EF8-09A1-556A-469C-61AB8D7CC5B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3562" y="2738050"/>
            <a:ext cx="1968551" cy="2952827"/>
          </a:xfrm>
          <a:prstGeom prst="rect">
            <a:avLst/>
          </a:prstGeom>
        </p:spPr>
      </p:pic>
      <p:pic>
        <p:nvPicPr>
          <p:cNvPr id="17" name="Picture 16" descr="A person smiling at the camera&#10;&#10;Description automatically generated">
            <a:extLst>
              <a:ext uri="{FF2B5EF4-FFF2-40B4-BE49-F238E27FC236}">
                <a16:creationId xmlns:a16="http://schemas.microsoft.com/office/drawing/2014/main" id="{8780D4D0-23CE-AB01-E8FE-BB1E1947118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7477" y="6557016"/>
            <a:ext cx="1968551" cy="2952826"/>
          </a:xfrm>
          <a:prstGeom prst="rect">
            <a:avLst/>
          </a:prstGeom>
        </p:spPr>
      </p:pic>
      <p:pic>
        <p:nvPicPr>
          <p:cNvPr id="19" name="Picture 18" descr="A person in a suit and tie&#10;&#10;Description automatically generated">
            <a:extLst>
              <a:ext uri="{FF2B5EF4-FFF2-40B4-BE49-F238E27FC236}">
                <a16:creationId xmlns:a16="http://schemas.microsoft.com/office/drawing/2014/main" id="{F24C40D3-B048-81A4-6E22-393A962D782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98"/>
          <a:stretch/>
        </p:blipFill>
        <p:spPr>
          <a:xfrm>
            <a:off x="13631458" y="2719313"/>
            <a:ext cx="1968709" cy="2961411"/>
          </a:xfrm>
          <a:prstGeom prst="rect">
            <a:avLst/>
          </a:prstGeom>
        </p:spPr>
      </p:pic>
      <p:sp>
        <p:nvSpPr>
          <p:cNvPr id="20" name="TextBox 25">
            <a:extLst>
              <a:ext uri="{FF2B5EF4-FFF2-40B4-BE49-F238E27FC236}">
                <a16:creationId xmlns:a16="http://schemas.microsoft.com/office/drawing/2014/main" id="{FC661109-9CE8-09D7-F93E-EBE34B7EC301}"/>
              </a:ext>
            </a:extLst>
          </p:cNvPr>
          <p:cNvSpPr txBox="1"/>
          <p:nvPr/>
        </p:nvSpPr>
        <p:spPr>
          <a:xfrm>
            <a:off x="1361580" y="5663406"/>
            <a:ext cx="3471187" cy="6463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2400" b="1" dirty="0">
                <a:solidFill>
                  <a:srgbClr val="545454"/>
                </a:solidFill>
                <a:latin typeface="Aileron"/>
              </a:rPr>
              <a:t>Justyn Dixon</a:t>
            </a:r>
          </a:p>
          <a:p>
            <a:pPr algn="ctr"/>
            <a:r>
              <a:rPr lang="en-US" dirty="0">
                <a:solidFill>
                  <a:srgbClr val="545454"/>
                </a:solidFill>
                <a:latin typeface="Aileron"/>
              </a:rPr>
              <a:t>President and CEO</a:t>
            </a:r>
          </a:p>
        </p:txBody>
      </p:sp>
      <p:sp>
        <p:nvSpPr>
          <p:cNvPr id="21" name="TextBox 25">
            <a:extLst>
              <a:ext uri="{FF2B5EF4-FFF2-40B4-BE49-F238E27FC236}">
                <a16:creationId xmlns:a16="http://schemas.microsoft.com/office/drawing/2014/main" id="{E3E16808-85F3-AF3A-3200-EAB7746747BD}"/>
              </a:ext>
            </a:extLst>
          </p:cNvPr>
          <p:cNvSpPr txBox="1"/>
          <p:nvPr/>
        </p:nvSpPr>
        <p:spPr>
          <a:xfrm>
            <a:off x="5224268" y="5663406"/>
            <a:ext cx="3471187" cy="6771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2400" b="1" dirty="0">
                <a:solidFill>
                  <a:srgbClr val="545454"/>
                </a:solidFill>
                <a:latin typeface="Aileron"/>
              </a:rPr>
              <a:t>Angie White</a:t>
            </a:r>
          </a:p>
          <a:p>
            <a:pPr algn="ctr"/>
            <a:r>
              <a:rPr lang="en-US" sz="2000" dirty="0">
                <a:solidFill>
                  <a:srgbClr val="545454"/>
                </a:solidFill>
                <a:latin typeface="Aileron"/>
              </a:rPr>
              <a:t>Chief Operating Officer</a:t>
            </a:r>
          </a:p>
        </p:txBody>
      </p:sp>
      <p:sp>
        <p:nvSpPr>
          <p:cNvPr id="22" name="TextBox 25">
            <a:extLst>
              <a:ext uri="{FF2B5EF4-FFF2-40B4-BE49-F238E27FC236}">
                <a16:creationId xmlns:a16="http://schemas.microsoft.com/office/drawing/2014/main" id="{05421D5A-5AFE-BC93-7B83-2F11FB09CFCD}"/>
              </a:ext>
            </a:extLst>
          </p:cNvPr>
          <p:cNvSpPr txBox="1"/>
          <p:nvPr/>
        </p:nvSpPr>
        <p:spPr>
          <a:xfrm>
            <a:off x="8826213" y="5663406"/>
            <a:ext cx="3971400" cy="6463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400" b="1" dirty="0">
                <a:solidFill>
                  <a:srgbClr val="545454"/>
                </a:solidFill>
                <a:latin typeface="Aileron"/>
              </a:rPr>
              <a:t>Sheena Bryant</a:t>
            </a:r>
          </a:p>
          <a:p>
            <a:pPr algn="ctr"/>
            <a:r>
              <a:rPr lang="en-US" dirty="0">
                <a:solidFill>
                  <a:srgbClr val="545454"/>
                </a:solidFill>
                <a:latin typeface="Aileron"/>
              </a:rPr>
              <a:t>V.P. of Business Development Strategy</a:t>
            </a:r>
          </a:p>
        </p:txBody>
      </p:sp>
      <p:sp>
        <p:nvSpPr>
          <p:cNvPr id="23" name="TextBox 25">
            <a:extLst>
              <a:ext uri="{FF2B5EF4-FFF2-40B4-BE49-F238E27FC236}">
                <a16:creationId xmlns:a16="http://schemas.microsoft.com/office/drawing/2014/main" id="{81DB0D44-84BC-6CAD-E2D1-9EA8B0A7619A}"/>
              </a:ext>
            </a:extLst>
          </p:cNvPr>
          <p:cNvSpPr txBox="1"/>
          <p:nvPr/>
        </p:nvSpPr>
        <p:spPr>
          <a:xfrm>
            <a:off x="12708988" y="5625504"/>
            <a:ext cx="3813648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400" b="1" dirty="0">
                <a:solidFill>
                  <a:srgbClr val="545454"/>
                </a:solidFill>
                <a:latin typeface="Aileron"/>
              </a:rPr>
              <a:t>Dean Baugh</a:t>
            </a:r>
          </a:p>
          <a:p>
            <a:pPr algn="ctr"/>
            <a:r>
              <a:rPr lang="en-US" sz="2000" dirty="0">
                <a:solidFill>
                  <a:srgbClr val="545454"/>
                </a:solidFill>
                <a:latin typeface="Aileron"/>
              </a:rPr>
              <a:t>Director of Existing Industry</a:t>
            </a:r>
          </a:p>
        </p:txBody>
      </p:sp>
      <p:sp>
        <p:nvSpPr>
          <p:cNvPr id="24" name="TextBox 25">
            <a:extLst>
              <a:ext uri="{FF2B5EF4-FFF2-40B4-BE49-F238E27FC236}">
                <a16:creationId xmlns:a16="http://schemas.microsoft.com/office/drawing/2014/main" id="{4C891E97-64ED-87CF-A254-BCE1CB5848AA}"/>
              </a:ext>
            </a:extLst>
          </p:cNvPr>
          <p:cNvSpPr txBox="1"/>
          <p:nvPr/>
        </p:nvSpPr>
        <p:spPr>
          <a:xfrm>
            <a:off x="10843186" y="9495592"/>
            <a:ext cx="3971400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400" b="1" dirty="0">
                <a:solidFill>
                  <a:srgbClr val="545454"/>
                </a:solidFill>
                <a:latin typeface="Aileron"/>
              </a:rPr>
              <a:t>Lanier Thibodeaux</a:t>
            </a:r>
          </a:p>
          <a:p>
            <a:pPr algn="ctr"/>
            <a:r>
              <a:rPr lang="en-US" sz="2000" dirty="0">
                <a:solidFill>
                  <a:srgbClr val="545454"/>
                </a:solidFill>
                <a:latin typeface="Aileron"/>
              </a:rPr>
              <a:t>Director of Marketing</a:t>
            </a:r>
          </a:p>
        </p:txBody>
      </p:sp>
      <p:sp>
        <p:nvSpPr>
          <p:cNvPr id="25" name="TextBox 25">
            <a:extLst>
              <a:ext uri="{FF2B5EF4-FFF2-40B4-BE49-F238E27FC236}">
                <a16:creationId xmlns:a16="http://schemas.microsoft.com/office/drawing/2014/main" id="{7D0930FD-4CFB-F243-9C93-7444F83E105B}"/>
              </a:ext>
            </a:extLst>
          </p:cNvPr>
          <p:cNvSpPr txBox="1"/>
          <p:nvPr/>
        </p:nvSpPr>
        <p:spPr>
          <a:xfrm>
            <a:off x="6959862" y="9495592"/>
            <a:ext cx="3971400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400" b="1" dirty="0">
                <a:solidFill>
                  <a:srgbClr val="545454"/>
                </a:solidFill>
                <a:latin typeface="Aileron"/>
              </a:rPr>
              <a:t>Megan Delgado</a:t>
            </a:r>
          </a:p>
          <a:p>
            <a:pPr algn="ctr"/>
            <a:r>
              <a:rPr lang="en-US" sz="2000" dirty="0">
                <a:solidFill>
                  <a:srgbClr val="545454"/>
                </a:solidFill>
                <a:latin typeface="Aileron"/>
              </a:rPr>
              <a:t>Senior Project Manager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5CB88B3-DEC5-09D7-759D-EA1A58C6F89E}"/>
              </a:ext>
            </a:extLst>
          </p:cNvPr>
          <p:cNvSpPr txBox="1"/>
          <p:nvPr/>
        </p:nvSpPr>
        <p:spPr>
          <a:xfrm>
            <a:off x="2924035" y="9484950"/>
            <a:ext cx="3971400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400" b="1" dirty="0">
                <a:solidFill>
                  <a:srgbClr val="545454"/>
                </a:solidFill>
                <a:latin typeface="Aileron"/>
              </a:rPr>
              <a:t>Michele Riney</a:t>
            </a:r>
          </a:p>
          <a:p>
            <a:pPr algn="ctr"/>
            <a:r>
              <a:rPr lang="en-US" sz="2000" dirty="0">
                <a:solidFill>
                  <a:srgbClr val="545454"/>
                </a:solidFill>
                <a:latin typeface="Aileron"/>
              </a:rPr>
              <a:t>Director of Operations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8283427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E14EB0-47C2-29DA-D181-05C917436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835782"/>
            <a:ext cx="15773400" cy="1700248"/>
          </a:xfrm>
        </p:spPr>
        <p:txBody>
          <a:bodyPr>
            <a:normAutofit/>
          </a:bodyPr>
          <a:lstStyle/>
          <a:p>
            <a:pPr algn="l"/>
            <a:r>
              <a:rPr lang="en-US" sz="7800" dirty="0">
                <a:solidFill>
                  <a:schemeClr val="tx1">
                    <a:lumMod val="65000"/>
                    <a:lumOff val="35000"/>
                  </a:schemeClr>
                </a:solidFill>
                <a:latin typeface="Aptos Black" panose="020B0004020202020204" pitchFamily="34" charset="0"/>
              </a:rPr>
              <a:t>What is Site Selection?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1C83FFE-3B1D-1D18-665D-8FE428FB7FC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2795898"/>
              </p:ext>
            </p:extLst>
          </p:nvPr>
        </p:nvGraphicFramePr>
        <p:xfrm>
          <a:off x="1257300" y="2743200"/>
          <a:ext cx="15773400" cy="6528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Graphic 7" descr="Bar chart with solid fill">
            <a:extLst>
              <a:ext uri="{FF2B5EF4-FFF2-40B4-BE49-F238E27FC236}">
                <a16:creationId xmlns:a16="http://schemas.microsoft.com/office/drawing/2014/main" id="{22ED7167-893E-7D51-BFC8-139CF976EE8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676400" y="6362700"/>
            <a:ext cx="914400" cy="914400"/>
          </a:xfrm>
          <a:prstGeom prst="rect">
            <a:avLst/>
          </a:prstGeom>
        </p:spPr>
      </p:pic>
      <p:sp>
        <p:nvSpPr>
          <p:cNvPr id="11" name="AutoShape 25">
            <a:extLst>
              <a:ext uri="{FF2B5EF4-FFF2-40B4-BE49-F238E27FC236}">
                <a16:creationId xmlns:a16="http://schemas.microsoft.com/office/drawing/2014/main" id="{AC5DA45B-1964-37DB-7439-B706A006F105}"/>
              </a:ext>
            </a:extLst>
          </p:cNvPr>
          <p:cNvSpPr/>
          <p:nvPr/>
        </p:nvSpPr>
        <p:spPr>
          <a:xfrm rot="10800000">
            <a:off x="1143000" y="2324100"/>
            <a:ext cx="2312031" cy="0"/>
          </a:xfrm>
          <a:prstGeom prst="line">
            <a:avLst/>
          </a:prstGeom>
          <a:ln w="19050" cap="flat">
            <a:solidFill>
              <a:srgbClr val="00A55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3" name="Freeform 8">
            <a:extLst>
              <a:ext uri="{FF2B5EF4-FFF2-40B4-BE49-F238E27FC236}">
                <a16:creationId xmlns:a16="http://schemas.microsoft.com/office/drawing/2014/main" id="{B80BEE32-76C1-7B96-8A95-CB89C8F6C8A5}"/>
              </a:ext>
            </a:extLst>
          </p:cNvPr>
          <p:cNvSpPr/>
          <p:nvPr/>
        </p:nvSpPr>
        <p:spPr>
          <a:xfrm>
            <a:off x="16383000" y="8191500"/>
            <a:ext cx="2020924" cy="2123852"/>
          </a:xfrm>
          <a:custGeom>
            <a:avLst/>
            <a:gdLst/>
            <a:ahLst/>
            <a:cxnLst/>
            <a:rect l="l" t="t" r="r" b="b"/>
            <a:pathLst>
              <a:path w="2773232" h="2773232">
                <a:moveTo>
                  <a:pt x="0" y="0"/>
                </a:moveTo>
                <a:lnTo>
                  <a:pt x="2773233" y="0"/>
                </a:lnTo>
                <a:lnTo>
                  <a:pt x="2773233" y="2773232"/>
                </a:lnTo>
                <a:lnTo>
                  <a:pt x="0" y="2773232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6811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5936DC-FF0A-A64E-E41E-6F59D7A14C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3">
            <a:extLst>
              <a:ext uri="{FF2B5EF4-FFF2-40B4-BE49-F238E27FC236}">
                <a16:creationId xmlns:a16="http://schemas.microsoft.com/office/drawing/2014/main" id="{279B6C40-5A46-E279-A265-566E1E220868}"/>
              </a:ext>
            </a:extLst>
          </p:cNvPr>
          <p:cNvSpPr/>
          <p:nvPr/>
        </p:nvSpPr>
        <p:spPr>
          <a:xfrm>
            <a:off x="16512286" y="8523077"/>
            <a:ext cx="1814506" cy="1814506"/>
          </a:xfrm>
          <a:custGeom>
            <a:avLst/>
            <a:gdLst/>
            <a:ahLst/>
            <a:cxnLst/>
            <a:rect l="l" t="t" r="r" b="b"/>
            <a:pathLst>
              <a:path w="2773232" h="2773232">
                <a:moveTo>
                  <a:pt x="0" y="0"/>
                </a:moveTo>
                <a:lnTo>
                  <a:pt x="2773232" y="0"/>
                </a:lnTo>
                <a:lnTo>
                  <a:pt x="2773232" y="2773232"/>
                </a:lnTo>
                <a:lnTo>
                  <a:pt x="0" y="277323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" name="Group 2">
            <a:extLst>
              <a:ext uri="{FF2B5EF4-FFF2-40B4-BE49-F238E27FC236}">
                <a16:creationId xmlns:a16="http://schemas.microsoft.com/office/drawing/2014/main" id="{F46CA5CF-2036-421E-986A-AC9C509B7CF5}"/>
              </a:ext>
            </a:extLst>
          </p:cNvPr>
          <p:cNvGrpSpPr/>
          <p:nvPr/>
        </p:nvGrpSpPr>
        <p:grpSpPr>
          <a:xfrm rot="-5400000">
            <a:off x="-4256613" y="4236248"/>
            <a:ext cx="10287000" cy="1814505"/>
            <a:chOff x="0" y="0"/>
            <a:chExt cx="2709333" cy="477894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B3F217FF-3256-4CAA-533E-8B72EF8AD7B8}"/>
                </a:ext>
              </a:extLst>
            </p:cNvPr>
            <p:cNvSpPr/>
            <p:nvPr/>
          </p:nvSpPr>
          <p:spPr>
            <a:xfrm>
              <a:off x="0" y="0"/>
              <a:ext cx="2709333" cy="477894"/>
            </a:xfrm>
            <a:custGeom>
              <a:avLst/>
              <a:gdLst/>
              <a:ahLst/>
              <a:cxnLst/>
              <a:rect l="l" t="t" r="r" b="b"/>
              <a:pathLst>
                <a:path w="2709333" h="477894">
                  <a:moveTo>
                    <a:pt x="0" y="0"/>
                  </a:moveTo>
                  <a:lnTo>
                    <a:pt x="2709333" y="0"/>
                  </a:lnTo>
                  <a:lnTo>
                    <a:pt x="2709333" y="477894"/>
                  </a:lnTo>
                  <a:lnTo>
                    <a:pt x="0" y="477894"/>
                  </a:lnTo>
                  <a:close/>
                </a:path>
              </a:pathLst>
            </a:custGeom>
            <a:solidFill>
              <a:srgbClr val="00A55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19087DFD-C366-1AD4-5CF6-99B01117ECEA}"/>
                </a:ext>
              </a:extLst>
            </p:cNvPr>
            <p:cNvSpPr txBox="1"/>
            <p:nvPr/>
          </p:nvSpPr>
          <p:spPr>
            <a:xfrm>
              <a:off x="0" y="-38100"/>
              <a:ext cx="2709333" cy="51599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0" name="AutoShape 10">
            <a:extLst>
              <a:ext uri="{FF2B5EF4-FFF2-40B4-BE49-F238E27FC236}">
                <a16:creationId xmlns:a16="http://schemas.microsoft.com/office/drawing/2014/main" id="{39C107ED-5BD6-E420-97E5-49F25AC4A13D}"/>
              </a:ext>
            </a:extLst>
          </p:cNvPr>
          <p:cNvSpPr/>
          <p:nvPr/>
        </p:nvSpPr>
        <p:spPr>
          <a:xfrm>
            <a:off x="14020800" y="2501359"/>
            <a:ext cx="3119402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Box 14">
            <a:extLst>
              <a:ext uri="{FF2B5EF4-FFF2-40B4-BE49-F238E27FC236}">
                <a16:creationId xmlns:a16="http://schemas.microsoft.com/office/drawing/2014/main" id="{C05EAD8E-D2B0-D698-87D2-7FB267854EFA}"/>
              </a:ext>
            </a:extLst>
          </p:cNvPr>
          <p:cNvSpPr txBox="1"/>
          <p:nvPr/>
        </p:nvSpPr>
        <p:spPr>
          <a:xfrm>
            <a:off x="1794140" y="365077"/>
            <a:ext cx="15559435" cy="20805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8000"/>
              </a:lnSpc>
            </a:pPr>
            <a:r>
              <a:rPr lang="en-US" sz="8000" dirty="0">
                <a:solidFill>
                  <a:schemeClr val="tx1">
                    <a:lumMod val="75000"/>
                    <a:lumOff val="25000"/>
                  </a:schemeClr>
                </a:solidFill>
                <a:latin typeface="Aptos Black" panose="020B0004020202020204" pitchFamily="34" charset="0"/>
              </a:rPr>
              <a:t>Why Not Retail, Healthcare, Hospitality?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EDE1F8-3698-D8DF-3D75-78F83543C046}"/>
              </a:ext>
            </a:extLst>
          </p:cNvPr>
          <p:cNvSpPr txBox="1"/>
          <p:nvPr/>
        </p:nvSpPr>
        <p:spPr>
          <a:xfrm>
            <a:off x="2514600" y="3848100"/>
            <a:ext cx="14323075" cy="3714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</a:rPr>
              <a:t>Depends on the EDO’s mission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</a:rPr>
              <a:t>For NLEP, focus is on traded sectors (goods/services mostly sold outside the market)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</a:rPr>
              <a:t>Business brings new income into the local economy rather than recirculating it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</a:rPr>
              <a:t>Job multiplier effects tend to be higher</a:t>
            </a:r>
          </a:p>
        </p:txBody>
      </p:sp>
    </p:spTree>
    <p:extLst>
      <p:ext uri="{BB962C8B-B14F-4D97-AF65-F5344CB8AC3E}">
        <p14:creationId xmlns:p14="http://schemas.microsoft.com/office/powerpoint/2010/main" val="957570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085032" y="0"/>
            <a:ext cx="943597" cy="10287000"/>
            <a:chOff x="0" y="0"/>
            <a:chExt cx="1378431" cy="1502751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78431" cy="15027520"/>
            </a:xfrm>
            <a:custGeom>
              <a:avLst/>
              <a:gdLst/>
              <a:ahLst/>
              <a:cxnLst/>
              <a:rect l="l" t="t" r="r" b="b"/>
              <a:pathLst>
                <a:path w="1378431" h="15027520">
                  <a:moveTo>
                    <a:pt x="0" y="0"/>
                  </a:moveTo>
                  <a:lnTo>
                    <a:pt x="1378431" y="0"/>
                  </a:lnTo>
                  <a:lnTo>
                    <a:pt x="1378431" y="15027520"/>
                  </a:lnTo>
                  <a:lnTo>
                    <a:pt x="0" y="15027520"/>
                  </a:lnTo>
                  <a:close/>
                </a:path>
              </a:pathLst>
            </a:custGeom>
            <a:solidFill>
              <a:srgbClr val="3D3D3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378431" cy="150656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1947" y="0"/>
            <a:ext cx="7085032" cy="10287000"/>
            <a:chOff x="0" y="0"/>
            <a:chExt cx="9446709" cy="13716000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/>
            <a:srcRect l="30629" r="30629"/>
            <a:stretch>
              <a:fillRect/>
            </a:stretch>
          </p:blipFill>
          <p:spPr>
            <a:xfrm>
              <a:off x="0" y="0"/>
              <a:ext cx="9446709" cy="13716000"/>
            </a:xfrm>
            <a:prstGeom prst="rect">
              <a:avLst/>
            </a:prstGeom>
          </p:spPr>
        </p:pic>
      </p:grpSp>
      <p:grpSp>
        <p:nvGrpSpPr>
          <p:cNvPr id="7" name="Group 7"/>
          <p:cNvGrpSpPr/>
          <p:nvPr/>
        </p:nvGrpSpPr>
        <p:grpSpPr>
          <a:xfrm>
            <a:off x="7157702" y="3043653"/>
            <a:ext cx="798256" cy="798256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7157702" y="4071215"/>
            <a:ext cx="798256" cy="798256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7141283" y="5130459"/>
            <a:ext cx="798256" cy="798256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6" name="AutoShape 16"/>
          <p:cNvSpPr/>
          <p:nvPr/>
        </p:nvSpPr>
        <p:spPr>
          <a:xfrm>
            <a:off x="8267133" y="2380417"/>
            <a:ext cx="3119402" cy="0"/>
          </a:xfrm>
          <a:prstGeom prst="line">
            <a:avLst/>
          </a:prstGeom>
          <a:ln w="19050" cap="flat">
            <a:solidFill>
              <a:srgbClr val="54545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7" name="TextBox 17"/>
          <p:cNvSpPr txBox="1"/>
          <p:nvPr/>
        </p:nvSpPr>
        <p:spPr>
          <a:xfrm>
            <a:off x="8184381" y="1162050"/>
            <a:ext cx="10103619" cy="9832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000"/>
              </a:lnSpc>
            </a:pPr>
            <a:r>
              <a:rPr lang="en-US" sz="6000" dirty="0">
                <a:solidFill>
                  <a:srgbClr val="00A550"/>
                </a:solidFill>
                <a:latin typeface="Aptos Black" panose="020B0004020202020204" pitchFamily="34" charset="0"/>
              </a:rPr>
              <a:t>Reasons</a:t>
            </a:r>
            <a:r>
              <a:rPr lang="en-US" sz="6000" dirty="0">
                <a:solidFill>
                  <a:srgbClr val="00A550"/>
                </a:solidFill>
                <a:latin typeface="Archivo Black Bold"/>
              </a:rPr>
              <a:t> for Site Search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8184381" y="3242439"/>
            <a:ext cx="9113019" cy="4482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99"/>
              </a:lnSpc>
            </a:pPr>
            <a:r>
              <a:rPr lang="en-US" sz="3399" dirty="0">
                <a:solidFill>
                  <a:srgbClr val="545454"/>
                </a:solidFill>
                <a:latin typeface="Aptos Black" panose="020B0004020202020204" pitchFamily="34" charset="0"/>
              </a:rPr>
              <a:t>Growth of Existing Product or Service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8184381" y="4246243"/>
            <a:ext cx="7817619" cy="4482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99"/>
              </a:lnSpc>
            </a:pPr>
            <a:r>
              <a:rPr lang="en-US" sz="3399" dirty="0">
                <a:solidFill>
                  <a:srgbClr val="545454"/>
                </a:solidFill>
                <a:latin typeface="Aptos Black" panose="020B0004020202020204" pitchFamily="34" charset="0"/>
              </a:rPr>
              <a:t>New Product or Service</a:t>
            </a:r>
          </a:p>
        </p:txBody>
      </p:sp>
      <p:sp>
        <p:nvSpPr>
          <p:cNvPr id="24" name="Freeform 24"/>
          <p:cNvSpPr/>
          <p:nvPr/>
        </p:nvSpPr>
        <p:spPr>
          <a:xfrm>
            <a:off x="15514768" y="7555539"/>
            <a:ext cx="2773232" cy="2773232"/>
          </a:xfrm>
          <a:custGeom>
            <a:avLst/>
            <a:gdLst/>
            <a:ahLst/>
            <a:cxnLst/>
            <a:rect l="l" t="t" r="r" b="b"/>
            <a:pathLst>
              <a:path w="2773232" h="2773232">
                <a:moveTo>
                  <a:pt x="0" y="0"/>
                </a:moveTo>
                <a:lnTo>
                  <a:pt x="2773232" y="0"/>
                </a:lnTo>
                <a:lnTo>
                  <a:pt x="2773232" y="2773232"/>
                </a:lnTo>
                <a:lnTo>
                  <a:pt x="0" y="277323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6" name="TextBox 19">
            <a:extLst>
              <a:ext uri="{FF2B5EF4-FFF2-40B4-BE49-F238E27FC236}">
                <a16:creationId xmlns:a16="http://schemas.microsoft.com/office/drawing/2014/main" id="{933A6E64-FB50-AD44-46C4-CE86C3EDF004}"/>
              </a:ext>
            </a:extLst>
          </p:cNvPr>
          <p:cNvSpPr txBox="1"/>
          <p:nvPr/>
        </p:nvSpPr>
        <p:spPr>
          <a:xfrm>
            <a:off x="8155948" y="5311544"/>
            <a:ext cx="7817619" cy="4482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99"/>
              </a:lnSpc>
            </a:pPr>
            <a:r>
              <a:rPr lang="en-US" sz="3399" dirty="0">
                <a:solidFill>
                  <a:srgbClr val="545454"/>
                </a:solidFill>
                <a:latin typeface="Aptos Black" panose="020B0004020202020204" pitchFamily="34" charset="0"/>
              </a:rPr>
              <a:t>Need to Relocate</a:t>
            </a:r>
          </a:p>
        </p:txBody>
      </p:sp>
      <p:grpSp>
        <p:nvGrpSpPr>
          <p:cNvPr id="27" name="Group 13">
            <a:extLst>
              <a:ext uri="{FF2B5EF4-FFF2-40B4-BE49-F238E27FC236}">
                <a16:creationId xmlns:a16="http://schemas.microsoft.com/office/drawing/2014/main" id="{B2C4BE07-E65F-CB64-1F45-A10C148B3785}"/>
              </a:ext>
            </a:extLst>
          </p:cNvPr>
          <p:cNvGrpSpPr/>
          <p:nvPr/>
        </p:nvGrpSpPr>
        <p:grpSpPr>
          <a:xfrm>
            <a:off x="7168676" y="6138466"/>
            <a:ext cx="798256" cy="798256"/>
            <a:chOff x="0" y="0"/>
            <a:chExt cx="812800" cy="812800"/>
          </a:xfrm>
        </p:grpSpPr>
        <p:sp>
          <p:nvSpPr>
            <p:cNvPr id="28" name="Freeform 14">
              <a:extLst>
                <a:ext uri="{FF2B5EF4-FFF2-40B4-BE49-F238E27FC236}">
                  <a16:creationId xmlns:a16="http://schemas.microsoft.com/office/drawing/2014/main" id="{DE03C2CF-A58B-4831-C40C-C0BFF377FC9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TextBox 15">
              <a:extLst>
                <a:ext uri="{FF2B5EF4-FFF2-40B4-BE49-F238E27FC236}">
                  <a16:creationId xmlns:a16="http://schemas.microsoft.com/office/drawing/2014/main" id="{1389AA72-3FF5-DD20-56EA-11A1CDF5F013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0" name="TextBox 19">
            <a:extLst>
              <a:ext uri="{FF2B5EF4-FFF2-40B4-BE49-F238E27FC236}">
                <a16:creationId xmlns:a16="http://schemas.microsoft.com/office/drawing/2014/main" id="{7F49B8F2-AA8C-C523-7006-0D3D38A5A1F6}"/>
              </a:ext>
            </a:extLst>
          </p:cNvPr>
          <p:cNvSpPr txBox="1"/>
          <p:nvPr/>
        </p:nvSpPr>
        <p:spPr>
          <a:xfrm>
            <a:off x="8155947" y="6264552"/>
            <a:ext cx="8227053" cy="4477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99"/>
              </a:lnSpc>
            </a:pPr>
            <a:r>
              <a:rPr lang="en-US" sz="3399" dirty="0">
                <a:solidFill>
                  <a:srgbClr val="545454"/>
                </a:solidFill>
                <a:latin typeface="Aptos Black" panose="020B0004020202020204" pitchFamily="34" charset="0"/>
              </a:rPr>
              <a:t>Quality of Life Concerns of Owner/</a:t>
            </a:r>
            <a:r>
              <a:rPr lang="en-US" sz="3399" dirty="0" err="1">
                <a:solidFill>
                  <a:srgbClr val="545454"/>
                </a:solidFill>
                <a:latin typeface="Aptos Black" panose="020B0004020202020204" pitchFamily="34" charset="0"/>
              </a:rPr>
              <a:t>Mgmt</a:t>
            </a:r>
            <a:endParaRPr lang="en-US" sz="3399" dirty="0">
              <a:solidFill>
                <a:srgbClr val="545454"/>
              </a:solidFill>
              <a:latin typeface="Aptos Black" panose="020B0004020202020204" pitchFamily="34" charset="0"/>
            </a:endParaRPr>
          </a:p>
        </p:txBody>
      </p:sp>
      <p:grpSp>
        <p:nvGrpSpPr>
          <p:cNvPr id="31" name="Group 13">
            <a:extLst>
              <a:ext uri="{FF2B5EF4-FFF2-40B4-BE49-F238E27FC236}">
                <a16:creationId xmlns:a16="http://schemas.microsoft.com/office/drawing/2014/main" id="{DAD89425-D3CA-935D-E025-D69F09F1EE9C}"/>
              </a:ext>
            </a:extLst>
          </p:cNvPr>
          <p:cNvGrpSpPr/>
          <p:nvPr/>
        </p:nvGrpSpPr>
        <p:grpSpPr>
          <a:xfrm>
            <a:off x="7168676" y="7138419"/>
            <a:ext cx="798256" cy="798256"/>
            <a:chOff x="0" y="0"/>
            <a:chExt cx="812800" cy="812800"/>
          </a:xfrm>
        </p:grpSpPr>
        <p:sp>
          <p:nvSpPr>
            <p:cNvPr id="32" name="Freeform 14">
              <a:extLst>
                <a:ext uri="{FF2B5EF4-FFF2-40B4-BE49-F238E27FC236}">
                  <a16:creationId xmlns:a16="http://schemas.microsoft.com/office/drawing/2014/main" id="{DAB9FF06-2C27-9BA8-88BD-E9D33CAA80F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TextBox 15">
              <a:extLst>
                <a:ext uri="{FF2B5EF4-FFF2-40B4-BE49-F238E27FC236}">
                  <a16:creationId xmlns:a16="http://schemas.microsoft.com/office/drawing/2014/main" id="{C2919FB9-74D2-EE97-0178-52DEC59855F4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4" name="TextBox 19">
            <a:extLst>
              <a:ext uri="{FF2B5EF4-FFF2-40B4-BE49-F238E27FC236}">
                <a16:creationId xmlns:a16="http://schemas.microsoft.com/office/drawing/2014/main" id="{F8F1A0A3-B8BA-0359-420B-7649774A47E4}"/>
              </a:ext>
            </a:extLst>
          </p:cNvPr>
          <p:cNvSpPr txBox="1"/>
          <p:nvPr/>
        </p:nvSpPr>
        <p:spPr>
          <a:xfrm>
            <a:off x="8169595" y="7251769"/>
            <a:ext cx="8227053" cy="4477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99"/>
              </a:lnSpc>
            </a:pPr>
            <a:r>
              <a:rPr lang="en-US" sz="3399" dirty="0">
                <a:solidFill>
                  <a:srgbClr val="545454"/>
                </a:solidFill>
                <a:latin typeface="Aptos Black" panose="020B0004020202020204" pitchFamily="34" charset="0"/>
              </a:rPr>
              <a:t>Logistical Factors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B2CDF4-E6A6-11D8-FD89-97B6E90F7E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DE588DC9-A0A8-A4F8-2A5C-BCD4E1F7A225}"/>
              </a:ext>
            </a:extLst>
          </p:cNvPr>
          <p:cNvSpPr/>
          <p:nvPr/>
        </p:nvSpPr>
        <p:spPr>
          <a:xfrm rot="-10800000">
            <a:off x="1028700" y="2552700"/>
            <a:ext cx="3286125" cy="0"/>
          </a:xfrm>
          <a:prstGeom prst="line">
            <a:avLst/>
          </a:prstGeom>
          <a:ln w="19050" cap="flat">
            <a:solidFill>
              <a:srgbClr val="BCBDB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7B50A31B-73F6-A096-AF41-F369DC020A59}"/>
              </a:ext>
            </a:extLst>
          </p:cNvPr>
          <p:cNvSpPr/>
          <p:nvPr/>
        </p:nvSpPr>
        <p:spPr>
          <a:xfrm>
            <a:off x="15514768" y="114300"/>
            <a:ext cx="2773232" cy="2773232"/>
          </a:xfrm>
          <a:custGeom>
            <a:avLst/>
            <a:gdLst/>
            <a:ahLst/>
            <a:cxnLst/>
            <a:rect l="l" t="t" r="r" b="b"/>
            <a:pathLst>
              <a:path w="2773232" h="2773232">
                <a:moveTo>
                  <a:pt x="0" y="0"/>
                </a:moveTo>
                <a:lnTo>
                  <a:pt x="2773232" y="0"/>
                </a:lnTo>
                <a:lnTo>
                  <a:pt x="2773232" y="2773232"/>
                </a:lnTo>
                <a:lnTo>
                  <a:pt x="0" y="277323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676ABEAB-C877-212A-C130-17D0C0896A78}"/>
              </a:ext>
            </a:extLst>
          </p:cNvPr>
          <p:cNvSpPr txBox="1"/>
          <p:nvPr/>
        </p:nvSpPr>
        <p:spPr>
          <a:xfrm>
            <a:off x="1028700" y="1162050"/>
            <a:ext cx="13373100" cy="10046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000"/>
              </a:lnSpc>
            </a:pPr>
            <a:r>
              <a:rPr lang="en-US" sz="6600" dirty="0">
                <a:solidFill>
                  <a:srgbClr val="00A550"/>
                </a:solidFill>
                <a:latin typeface="Archivo Black Bold"/>
              </a:rPr>
              <a:t>Key Drivers of Site Selection</a:t>
            </a:r>
          </a:p>
        </p:txBody>
      </p:sp>
      <p:graphicFrame>
        <p:nvGraphicFramePr>
          <p:cNvPr id="26" name="Content Placeholder 2">
            <a:extLst>
              <a:ext uri="{FF2B5EF4-FFF2-40B4-BE49-F238E27FC236}">
                <a16:creationId xmlns:a16="http://schemas.microsoft.com/office/drawing/2014/main" id="{1817AB58-EDF8-4BE3-17E7-43001BB29A1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7019042"/>
              </p:ext>
            </p:extLst>
          </p:nvPr>
        </p:nvGraphicFramePr>
        <p:xfrm>
          <a:off x="2141668" y="3619501"/>
          <a:ext cx="13479332" cy="55054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1181375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0280AFC-A100-03C3-37DC-96616E988D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2B580B4F-094F-6F78-EF13-D60A49FD27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8283427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AFFC98-2E2D-A5E1-ECE5-757D1E363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835782"/>
            <a:ext cx="15773400" cy="1700248"/>
          </a:xfrm>
        </p:spPr>
        <p:txBody>
          <a:bodyPr>
            <a:normAutofit/>
          </a:bodyPr>
          <a:lstStyle/>
          <a:p>
            <a:pPr algn="l"/>
            <a:r>
              <a:rPr lang="en-US" sz="7800" dirty="0">
                <a:solidFill>
                  <a:schemeClr val="tx1">
                    <a:lumMod val="65000"/>
                    <a:lumOff val="35000"/>
                  </a:schemeClr>
                </a:solidFill>
                <a:latin typeface="Aptos Black" panose="020B0004020202020204" pitchFamily="34" charset="0"/>
              </a:rPr>
              <a:t>The Role of Incentives</a:t>
            </a:r>
          </a:p>
        </p:txBody>
      </p:sp>
      <p:sp>
        <p:nvSpPr>
          <p:cNvPr id="11" name="AutoShape 25">
            <a:extLst>
              <a:ext uri="{FF2B5EF4-FFF2-40B4-BE49-F238E27FC236}">
                <a16:creationId xmlns:a16="http://schemas.microsoft.com/office/drawing/2014/main" id="{FEC7F7D1-609E-D784-2A37-A869E2D5ECB1}"/>
              </a:ext>
            </a:extLst>
          </p:cNvPr>
          <p:cNvSpPr/>
          <p:nvPr/>
        </p:nvSpPr>
        <p:spPr>
          <a:xfrm rot="10800000">
            <a:off x="1143000" y="2324100"/>
            <a:ext cx="2312031" cy="0"/>
          </a:xfrm>
          <a:prstGeom prst="line">
            <a:avLst/>
          </a:prstGeom>
          <a:ln w="19050" cap="flat">
            <a:solidFill>
              <a:srgbClr val="00A55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3" name="Freeform 8">
            <a:extLst>
              <a:ext uri="{FF2B5EF4-FFF2-40B4-BE49-F238E27FC236}">
                <a16:creationId xmlns:a16="http://schemas.microsoft.com/office/drawing/2014/main" id="{30C91783-16CF-D41E-3C62-49ADD3D9B1DB}"/>
              </a:ext>
            </a:extLst>
          </p:cNvPr>
          <p:cNvSpPr/>
          <p:nvPr/>
        </p:nvSpPr>
        <p:spPr>
          <a:xfrm>
            <a:off x="16383000" y="8191500"/>
            <a:ext cx="2020924" cy="2123852"/>
          </a:xfrm>
          <a:custGeom>
            <a:avLst/>
            <a:gdLst/>
            <a:ahLst/>
            <a:cxnLst/>
            <a:rect l="l" t="t" r="r" b="b"/>
            <a:pathLst>
              <a:path w="2773232" h="2773232">
                <a:moveTo>
                  <a:pt x="0" y="0"/>
                </a:moveTo>
                <a:lnTo>
                  <a:pt x="2773233" y="0"/>
                </a:lnTo>
                <a:lnTo>
                  <a:pt x="2773233" y="2773232"/>
                </a:lnTo>
                <a:lnTo>
                  <a:pt x="0" y="277323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38A339-FD1F-8D62-7E40-F9BED1DC95B9}"/>
              </a:ext>
            </a:extLst>
          </p:cNvPr>
          <p:cNvSpPr txBox="1"/>
          <p:nvPr/>
        </p:nvSpPr>
        <p:spPr>
          <a:xfrm>
            <a:off x="2590800" y="4136855"/>
            <a:ext cx="1295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</a:rPr>
              <a:t>Incentives should always be guided by the “but for” rule, except when they are not . . .</a:t>
            </a:r>
          </a:p>
        </p:txBody>
      </p:sp>
    </p:spTree>
    <p:extLst>
      <p:ext uri="{BB962C8B-B14F-4D97-AF65-F5344CB8AC3E}">
        <p14:creationId xmlns:p14="http://schemas.microsoft.com/office/powerpoint/2010/main" val="38293008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498</Words>
  <Application>Microsoft Office PowerPoint</Application>
  <PresentationFormat>Custom</PresentationFormat>
  <Paragraphs>124</Paragraphs>
  <Slides>18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Aptos Black</vt:lpstr>
      <vt:lpstr>Calibri</vt:lpstr>
      <vt:lpstr>Aptos</vt:lpstr>
      <vt:lpstr>Aileron</vt:lpstr>
      <vt:lpstr>Archivo Black Bold</vt:lpstr>
      <vt:lpstr>Archivo Black</vt:lpstr>
      <vt:lpstr>Office Theme</vt:lpstr>
      <vt:lpstr>PowerPoint Presentation</vt:lpstr>
      <vt:lpstr>PowerPoint Presentation</vt:lpstr>
      <vt:lpstr>PowerPoint Presentation</vt:lpstr>
      <vt:lpstr>PowerPoint Presentation</vt:lpstr>
      <vt:lpstr>What is Site Selection?</vt:lpstr>
      <vt:lpstr>PowerPoint Presentation</vt:lpstr>
      <vt:lpstr>PowerPoint Presentation</vt:lpstr>
      <vt:lpstr>PowerPoint Presentation</vt:lpstr>
      <vt:lpstr>The Role of Incentives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Relationship Mgmt for Future Opportunities: Site Selectors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NLEP PPT Template 2024</dc:title>
  <dc:creator>Lanier Thibodeaux</dc:creator>
  <cp:lastModifiedBy>Angie White</cp:lastModifiedBy>
  <cp:revision>7</cp:revision>
  <dcterms:created xsi:type="dcterms:W3CDTF">2006-08-16T00:00:00Z</dcterms:created>
  <dcterms:modified xsi:type="dcterms:W3CDTF">2025-06-06T19:41:03Z</dcterms:modified>
  <dc:identifier>DAF_9aDzJ0o</dc:identifier>
</cp:coreProperties>
</file>