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27"/>
  </p:notesMasterIdLst>
  <p:sldIdLst>
    <p:sldId id="256" r:id="rId2"/>
    <p:sldId id="257" r:id="rId3"/>
    <p:sldId id="274" r:id="rId4"/>
    <p:sldId id="277" r:id="rId5"/>
    <p:sldId id="278" r:id="rId6"/>
    <p:sldId id="302" r:id="rId7"/>
    <p:sldId id="279" r:id="rId8"/>
    <p:sldId id="280" r:id="rId9"/>
    <p:sldId id="281" r:id="rId10"/>
    <p:sldId id="282" r:id="rId11"/>
    <p:sldId id="304" r:id="rId12"/>
    <p:sldId id="298" r:id="rId13"/>
    <p:sldId id="285" r:id="rId14"/>
    <p:sldId id="286" r:id="rId15"/>
    <p:sldId id="303" r:id="rId16"/>
    <p:sldId id="284" r:id="rId17"/>
    <p:sldId id="287" r:id="rId18"/>
    <p:sldId id="288" r:id="rId19"/>
    <p:sldId id="283" r:id="rId20"/>
    <p:sldId id="289" r:id="rId21"/>
    <p:sldId id="299" r:id="rId22"/>
    <p:sldId id="300" r:id="rId23"/>
    <p:sldId id="290" r:id="rId24"/>
    <p:sldId id="301" r:id="rId25"/>
    <p:sldId id="30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E3172-65FB-42F2-8588-5C1E9FF3A38B}" type="datetimeFigureOut">
              <a:rPr lang="en-US" smtClean="0"/>
              <a:t>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36CCF-4489-404B-ACCE-3A5C95E46D46}" type="slidenum">
              <a:rPr lang="en-US" smtClean="0"/>
              <a:t>‹#›</a:t>
            </a:fld>
            <a:endParaRPr lang="en-US"/>
          </a:p>
        </p:txBody>
      </p:sp>
    </p:spTree>
    <p:extLst>
      <p:ext uri="{BB962C8B-B14F-4D97-AF65-F5344CB8AC3E}">
        <p14:creationId xmlns:p14="http://schemas.microsoft.com/office/powerpoint/2010/main" val="1314456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leaders in your community, how do you engage your businesses?</a:t>
            </a:r>
          </a:p>
          <a:p>
            <a:r>
              <a:rPr lang="en-US" dirty="0"/>
              <a:t>What issues have you encountered and how have you solved them?</a:t>
            </a:r>
          </a:p>
        </p:txBody>
      </p:sp>
      <p:sp>
        <p:nvSpPr>
          <p:cNvPr id="4" name="Slide Number Placeholder 3"/>
          <p:cNvSpPr>
            <a:spLocks noGrp="1"/>
          </p:cNvSpPr>
          <p:nvPr>
            <p:ph type="sldNum" sz="quarter" idx="5"/>
          </p:nvPr>
        </p:nvSpPr>
        <p:spPr/>
        <p:txBody>
          <a:bodyPr/>
          <a:lstStyle/>
          <a:p>
            <a:fld id="{F3F36CCF-4489-404B-ACCE-3A5C95E46D46}" type="slidenum">
              <a:rPr lang="en-US" smtClean="0"/>
              <a:t>1</a:t>
            </a:fld>
            <a:endParaRPr lang="en-US"/>
          </a:p>
        </p:txBody>
      </p:sp>
    </p:spTree>
    <p:extLst>
      <p:ext uri="{BB962C8B-B14F-4D97-AF65-F5344CB8AC3E}">
        <p14:creationId xmlns:p14="http://schemas.microsoft.com/office/powerpoint/2010/main" val="728396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1) Identify</a:t>
            </a:r>
            <a:r>
              <a:rPr lang="en-US" baseline="0" dirty="0"/>
              <a:t> w</a:t>
            </a:r>
            <a:r>
              <a:rPr lang="en-US" dirty="0"/>
              <a:t>ho,</a:t>
            </a:r>
            <a:r>
              <a:rPr lang="en-US" baseline="0" dirty="0"/>
              <a:t> educate, train; 2) w</a:t>
            </a:r>
            <a:r>
              <a:rPr lang="en-US" dirty="0"/>
              <a:t>hat do</a:t>
            </a:r>
            <a:r>
              <a:rPr lang="en-US" baseline="0" dirty="0"/>
              <a:t> you want to call it and how will it be implemented Ask what it is called in their area; 3) Start with SWOT analysis; 4) short/long term goals, action plan; 5)  additional funding required?; 6) how to evaluate success; 7) size, industry, geographic, investors; 8) rapid response, exec interviews, </a:t>
            </a:r>
            <a:r>
              <a:rPr lang="en-US" baseline="0" dirty="0" err="1"/>
              <a:t>govt</a:t>
            </a:r>
            <a:r>
              <a:rPr lang="en-US" baseline="0" dirty="0"/>
              <a:t> liaison; 9) questions to be asked, format, software, confidentiality, how will info be used; 10) most important!; 11) evaluate successes &amp; areas for improvement  </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12</a:t>
            </a:fld>
            <a:endParaRPr lang="en-US"/>
          </a:p>
        </p:txBody>
      </p:sp>
    </p:spTree>
    <p:extLst>
      <p:ext uri="{BB962C8B-B14F-4D97-AF65-F5344CB8AC3E}">
        <p14:creationId xmlns:p14="http://schemas.microsoft.com/office/powerpoint/2010/main" val="2303199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88AD85-940A-104D-8462-2EE448AA5C13}" type="slidenum">
              <a:rPr lang="en-US" smtClean="0"/>
              <a:t>13</a:t>
            </a:fld>
            <a:endParaRPr lang="en-US"/>
          </a:p>
        </p:txBody>
      </p:sp>
    </p:spTree>
    <p:extLst>
      <p:ext uri="{BB962C8B-B14F-4D97-AF65-F5344CB8AC3E}">
        <p14:creationId xmlns:p14="http://schemas.microsoft.com/office/powerpoint/2010/main" val="2672138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There are a variety of survey tools. Once your</a:t>
            </a:r>
            <a:r>
              <a:rPr lang="en-US" baseline="0" dirty="0"/>
              <a:t> database is established, you can pare down your questions.  Show </a:t>
            </a:r>
            <a:r>
              <a:rPr lang="en-US" baseline="0" dirty="0" err="1"/>
              <a:t>Synchronist</a:t>
            </a:r>
            <a:r>
              <a:rPr lang="en-US" baseline="0" dirty="0"/>
              <a:t> survey</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14</a:t>
            </a:fld>
            <a:endParaRPr lang="en-US"/>
          </a:p>
        </p:txBody>
      </p:sp>
    </p:spTree>
    <p:extLst>
      <p:ext uri="{BB962C8B-B14F-4D97-AF65-F5344CB8AC3E}">
        <p14:creationId xmlns:p14="http://schemas.microsoft.com/office/powerpoint/2010/main" val="1889649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BA1A6-09C2-BC97-F377-A8D89FA6A7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F5BE68-D478-2CB3-352E-B07FC372B9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A4AAFF-DC42-98C8-195A-9BEC4DE6BDA3}"/>
              </a:ext>
            </a:extLst>
          </p:cNvPr>
          <p:cNvSpPr>
            <a:spLocks noGrp="1"/>
          </p:cNvSpPr>
          <p:nvPr>
            <p:ph type="body" idx="1"/>
          </p:nvPr>
        </p:nvSpPr>
        <p:spPr/>
        <p:txBody>
          <a:bodyPr/>
          <a:lstStyle/>
          <a:p>
            <a:pPr defTabSz="933237">
              <a:defRPr/>
            </a:pPr>
            <a:r>
              <a:rPr lang="en-US" dirty="0"/>
              <a:t>Involvement in the community also relates to local high schools/community colleges/universities.</a:t>
            </a:r>
          </a:p>
        </p:txBody>
      </p:sp>
      <p:sp>
        <p:nvSpPr>
          <p:cNvPr id="4" name="Slide Number Placeholder 3">
            <a:extLst>
              <a:ext uri="{FF2B5EF4-FFF2-40B4-BE49-F238E27FC236}">
                <a16:creationId xmlns:a16="http://schemas.microsoft.com/office/drawing/2014/main" id="{DF8C95D7-2BDE-8A04-DE21-3C08DC5490BA}"/>
              </a:ext>
            </a:extLst>
          </p:cNvPr>
          <p:cNvSpPr>
            <a:spLocks noGrp="1"/>
          </p:cNvSpPr>
          <p:nvPr>
            <p:ph type="sldNum" sz="quarter" idx="10"/>
          </p:nvPr>
        </p:nvSpPr>
        <p:spPr/>
        <p:txBody>
          <a:bodyPr/>
          <a:lstStyle/>
          <a:p>
            <a:fld id="{0288AD85-940A-104D-8462-2EE448AA5C13}" type="slidenum">
              <a:rPr lang="en-US" smtClean="0"/>
              <a:t>15</a:t>
            </a:fld>
            <a:endParaRPr lang="en-US"/>
          </a:p>
        </p:txBody>
      </p:sp>
    </p:spTree>
    <p:extLst>
      <p:ext uri="{BB962C8B-B14F-4D97-AF65-F5344CB8AC3E}">
        <p14:creationId xmlns:p14="http://schemas.microsoft.com/office/powerpoint/2010/main" val="3065442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88AD85-940A-104D-8462-2EE448AA5C13}" type="slidenum">
              <a:rPr lang="en-US" smtClean="0"/>
              <a:t>16</a:t>
            </a:fld>
            <a:endParaRPr lang="en-US"/>
          </a:p>
        </p:txBody>
      </p:sp>
    </p:spTree>
    <p:extLst>
      <p:ext uri="{BB962C8B-B14F-4D97-AF65-F5344CB8AC3E}">
        <p14:creationId xmlns:p14="http://schemas.microsoft.com/office/powerpoint/2010/main" val="1439452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“Situational Awareness” habits</a:t>
            </a:r>
          </a:p>
        </p:txBody>
      </p:sp>
      <p:sp>
        <p:nvSpPr>
          <p:cNvPr id="4" name="Slide Number Placeholder 3"/>
          <p:cNvSpPr>
            <a:spLocks noGrp="1"/>
          </p:cNvSpPr>
          <p:nvPr>
            <p:ph type="sldNum" sz="quarter" idx="10"/>
          </p:nvPr>
        </p:nvSpPr>
        <p:spPr/>
        <p:txBody>
          <a:bodyPr/>
          <a:lstStyle/>
          <a:p>
            <a:fld id="{0288AD85-940A-104D-8462-2EE448AA5C13}" type="slidenum">
              <a:rPr lang="en-US" smtClean="0"/>
              <a:t>17</a:t>
            </a:fld>
            <a:endParaRPr lang="en-US"/>
          </a:p>
        </p:txBody>
      </p:sp>
    </p:spTree>
    <p:extLst>
      <p:ext uri="{BB962C8B-B14F-4D97-AF65-F5344CB8AC3E}">
        <p14:creationId xmlns:p14="http://schemas.microsoft.com/office/powerpoint/2010/main" val="3819739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Stock prices. Peter </a:t>
            </a:r>
            <a:r>
              <a:rPr lang="en-US" dirty="0" err="1"/>
              <a:t>Richutti</a:t>
            </a:r>
            <a:r>
              <a:rPr lang="en-US" dirty="0"/>
              <a:t> Tulane has Louisiana stock portfolio</a:t>
            </a:r>
            <a:r>
              <a:rPr lang="en-US" baseline="0" dirty="0"/>
              <a:t> “</a:t>
            </a:r>
            <a:r>
              <a:rPr lang="en-US" baseline="0" dirty="0" err="1"/>
              <a:t>Burkenroad</a:t>
            </a:r>
            <a:r>
              <a:rPr lang="en-US" baseline="0" dirty="0"/>
              <a:t> Reports”. US Chamber is a good source for learning more about federal regulatory impacts. Participate with primary industry trade associations</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18</a:t>
            </a:fld>
            <a:endParaRPr lang="en-US"/>
          </a:p>
        </p:txBody>
      </p:sp>
    </p:spTree>
    <p:extLst>
      <p:ext uri="{BB962C8B-B14F-4D97-AF65-F5344CB8AC3E}">
        <p14:creationId xmlns:p14="http://schemas.microsoft.com/office/powerpoint/2010/main" val="1095031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the “go-to” person. You don’t want to find things out by reading it in the paper with everyone else. When your mayor calls, you can let him/her know you have been working with company and this is plan. </a:t>
            </a:r>
          </a:p>
        </p:txBody>
      </p:sp>
      <p:sp>
        <p:nvSpPr>
          <p:cNvPr id="4" name="Slide Number Placeholder 3"/>
          <p:cNvSpPr>
            <a:spLocks noGrp="1"/>
          </p:cNvSpPr>
          <p:nvPr>
            <p:ph type="sldNum" sz="quarter" idx="10"/>
          </p:nvPr>
        </p:nvSpPr>
        <p:spPr/>
        <p:txBody>
          <a:bodyPr/>
          <a:lstStyle/>
          <a:p>
            <a:fld id="{0288AD85-940A-104D-8462-2EE448AA5C13}" type="slidenum">
              <a:rPr lang="en-US" smtClean="0"/>
              <a:t>19</a:t>
            </a:fld>
            <a:endParaRPr lang="en-US"/>
          </a:p>
        </p:txBody>
      </p:sp>
    </p:spTree>
    <p:extLst>
      <p:ext uri="{BB962C8B-B14F-4D97-AF65-F5344CB8AC3E}">
        <p14:creationId xmlns:p14="http://schemas.microsoft.com/office/powerpoint/2010/main" val="2725549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Meetings are EARNED based on VALUE. We can’t do these services alone, but should be the connection for collaboration. Technical Assistance can include economic gardening, CEO Roundtables, Veteran’s Programs, Edward Lowe Foundation, Community College liaison)</a:t>
            </a:r>
          </a:p>
        </p:txBody>
      </p:sp>
      <p:sp>
        <p:nvSpPr>
          <p:cNvPr id="4" name="Slide Number Placeholder 3"/>
          <p:cNvSpPr>
            <a:spLocks noGrp="1"/>
          </p:cNvSpPr>
          <p:nvPr>
            <p:ph type="sldNum" sz="quarter" idx="10"/>
          </p:nvPr>
        </p:nvSpPr>
        <p:spPr/>
        <p:txBody>
          <a:bodyPr/>
          <a:lstStyle/>
          <a:p>
            <a:fld id="{0288AD85-940A-104D-8462-2EE448AA5C13}" type="slidenum">
              <a:rPr lang="en-US" smtClean="0"/>
              <a:t>20</a:t>
            </a:fld>
            <a:endParaRPr lang="en-US"/>
          </a:p>
        </p:txBody>
      </p:sp>
    </p:spTree>
    <p:extLst>
      <p:ext uri="{BB962C8B-B14F-4D97-AF65-F5344CB8AC3E}">
        <p14:creationId xmlns:p14="http://schemas.microsoft.com/office/powerpoint/2010/main" val="2184787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Motives: this is not the time for solicitations/sponsorships, getting your child/niece/nephew a job</a:t>
            </a:r>
          </a:p>
          <a:p>
            <a:r>
              <a:rPr lang="en-US" dirty="0"/>
              <a:t>Professionalism: respect their rules of conduct. Use common sense (examples of impropriety)</a:t>
            </a:r>
          </a:p>
          <a:p>
            <a:r>
              <a:rPr lang="en-US" dirty="0"/>
              <a:t>As with family dinners, avoid topics of politics/religion. </a:t>
            </a:r>
          </a:p>
        </p:txBody>
      </p:sp>
      <p:sp>
        <p:nvSpPr>
          <p:cNvPr id="4" name="Slide Number Placeholder 3"/>
          <p:cNvSpPr>
            <a:spLocks noGrp="1"/>
          </p:cNvSpPr>
          <p:nvPr>
            <p:ph type="sldNum" sz="quarter" idx="5"/>
          </p:nvPr>
        </p:nvSpPr>
        <p:spPr/>
        <p:txBody>
          <a:bodyPr/>
          <a:lstStyle/>
          <a:p>
            <a:fld id="{F3F36CCF-4489-404B-ACCE-3A5C95E46D46}" type="slidenum">
              <a:rPr lang="en-US" smtClean="0"/>
              <a:t>22</a:t>
            </a:fld>
            <a:endParaRPr lang="en-US"/>
          </a:p>
        </p:txBody>
      </p:sp>
    </p:spTree>
    <p:extLst>
      <p:ext uri="{BB962C8B-B14F-4D97-AF65-F5344CB8AC3E}">
        <p14:creationId xmlns:p14="http://schemas.microsoft.com/office/powerpoint/2010/main" val="2105381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company makes a heck of a lot more money from its existing customer base than it does mining a new customer base, yet the spend on new customer acquisition tends to be much higher than on customer retention. Why is that? Have companies simply taken their existing customers for granted?</a:t>
            </a:r>
          </a:p>
        </p:txBody>
      </p:sp>
      <p:sp>
        <p:nvSpPr>
          <p:cNvPr id="4" name="Slide Number Placeholder 3"/>
          <p:cNvSpPr>
            <a:spLocks noGrp="1"/>
          </p:cNvSpPr>
          <p:nvPr>
            <p:ph type="sldNum" sz="quarter" idx="10"/>
          </p:nvPr>
        </p:nvSpPr>
        <p:spPr/>
        <p:txBody>
          <a:bodyPr/>
          <a:lstStyle/>
          <a:p>
            <a:fld id="{0288AD85-940A-104D-8462-2EE448AA5C13}" type="slidenum">
              <a:rPr lang="en-US" smtClean="0"/>
              <a:t>3</a:t>
            </a:fld>
            <a:endParaRPr lang="en-US"/>
          </a:p>
        </p:txBody>
      </p:sp>
    </p:spTree>
    <p:extLst>
      <p:ext uri="{BB962C8B-B14F-4D97-AF65-F5344CB8AC3E}">
        <p14:creationId xmlns:p14="http://schemas.microsoft.com/office/powerpoint/2010/main" val="668561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PREPARE! Be the expert before you walk in the door. Know about the industry, supply chain, labor, etc.</a:t>
            </a:r>
            <a:r>
              <a:rPr lang="en-US" baseline="0" dirty="0"/>
              <a:t> </a:t>
            </a:r>
            <a:r>
              <a:rPr lang="en-US" dirty="0"/>
              <a:t>Appropriate = Safety shoes</a:t>
            </a:r>
            <a:r>
              <a:rPr lang="en-US" baseline="0" dirty="0"/>
              <a:t> &amp; </a:t>
            </a:r>
            <a:r>
              <a:rPr lang="en-US" dirty="0"/>
              <a:t>hard hat for plant</a:t>
            </a:r>
            <a:r>
              <a:rPr lang="en-US" baseline="0" dirty="0"/>
              <a:t> tours/rubber boots for sites</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23</a:t>
            </a:fld>
            <a:endParaRPr lang="en-US"/>
          </a:p>
        </p:txBody>
      </p:sp>
    </p:spTree>
    <p:extLst>
      <p:ext uri="{BB962C8B-B14F-4D97-AF65-F5344CB8AC3E}">
        <p14:creationId xmlns:p14="http://schemas.microsoft.com/office/powerpoint/2010/main" val="1595758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BC: Dale Wheeldon retired but manuals are available. Business Walks.  UWM: Community Economic Analysis for Rural Wisconsin Communities provides planning tools/assistance</a:t>
            </a:r>
          </a:p>
          <a:p>
            <a:r>
              <a:rPr lang="en-US" dirty="0"/>
              <a:t>OK: technology centers</a:t>
            </a:r>
          </a:p>
          <a:p>
            <a:r>
              <a:rPr lang="en-US" dirty="0"/>
              <a:t>SVA-LATTE will come in and do training</a:t>
            </a:r>
          </a:p>
        </p:txBody>
      </p:sp>
      <p:sp>
        <p:nvSpPr>
          <p:cNvPr id="4" name="Slide Number Placeholder 3"/>
          <p:cNvSpPr>
            <a:spLocks noGrp="1"/>
          </p:cNvSpPr>
          <p:nvPr>
            <p:ph type="sldNum" sz="quarter" idx="5"/>
          </p:nvPr>
        </p:nvSpPr>
        <p:spPr/>
        <p:txBody>
          <a:bodyPr/>
          <a:lstStyle/>
          <a:p>
            <a:fld id="{F3F36CCF-4489-404B-ACCE-3A5C95E46D46}" type="slidenum">
              <a:rPr lang="en-US" smtClean="0"/>
              <a:t>24</a:t>
            </a:fld>
            <a:endParaRPr lang="en-US"/>
          </a:p>
        </p:txBody>
      </p:sp>
    </p:spTree>
    <p:extLst>
      <p:ext uri="{BB962C8B-B14F-4D97-AF65-F5344CB8AC3E}">
        <p14:creationId xmlns:p14="http://schemas.microsoft.com/office/powerpoint/2010/main" val="2249903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it not from a defensive or reactive viewpoint,</a:t>
            </a:r>
            <a:r>
              <a:rPr lang="en-US" baseline="0" dirty="0"/>
              <a:t> but rather as a competitive intelligence operation. It should fuel community decisions and resource allocation. It should be viewed as a “strategy”, not just an “activity”.</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4</a:t>
            </a:fld>
            <a:endParaRPr lang="en-US"/>
          </a:p>
        </p:txBody>
      </p:sp>
    </p:spTree>
    <p:extLst>
      <p:ext uri="{BB962C8B-B14F-4D97-AF65-F5344CB8AC3E}">
        <p14:creationId xmlns:p14="http://schemas.microsoft.com/office/powerpoint/2010/main" val="78618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Mention Blane, Canada LTD/</a:t>
            </a:r>
            <a:r>
              <a:rPr lang="en-US" dirty="0" err="1"/>
              <a:t>Synchronist</a:t>
            </a:r>
            <a:r>
              <a:rPr lang="en-US" dirty="0"/>
              <a:t>/E-</a:t>
            </a:r>
            <a:r>
              <a:rPr lang="en-US" dirty="0" err="1"/>
              <a:t>Synchronist</a:t>
            </a:r>
            <a:r>
              <a:rPr lang="en-US" dirty="0"/>
              <a:t>; Executive Pulse; Salesforce. BRE is a mix of methods, tools, and players. It exists to understand the needs, concerns, and aspirations of businesses in a service area. The challenge is to respond in an effective manner to both individual business issues and to more systemic issues affecting multiple businesses. </a:t>
            </a:r>
          </a:p>
          <a:p>
            <a:pPr defTabSz="933237">
              <a:defRPr/>
            </a:pPr>
            <a:r>
              <a:rPr lang="en-US" dirty="0"/>
              <a:t>Make sure your model meets your</a:t>
            </a:r>
            <a:r>
              <a:rPr lang="en-US" baseline="0" dirty="0"/>
              <a:t> companies where they are. Should not be just checking a box. Requires work. Roundtables/Focus Groups.</a:t>
            </a:r>
          </a:p>
          <a:p>
            <a:pPr defTabSz="933237">
              <a:defRPr/>
            </a:pPr>
            <a:r>
              <a:rPr lang="en-US" baseline="0" dirty="0"/>
              <a:t>Surveys work for the EDO, not for the business.  Meetings must be EARNED and have VALUE!</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5</a:t>
            </a:fld>
            <a:endParaRPr lang="en-US"/>
          </a:p>
        </p:txBody>
      </p:sp>
    </p:spTree>
    <p:extLst>
      <p:ext uri="{BB962C8B-B14F-4D97-AF65-F5344CB8AC3E}">
        <p14:creationId xmlns:p14="http://schemas.microsoft.com/office/powerpoint/2010/main" val="2070224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Economic Drivers</a:t>
            </a:r>
          </a:p>
          <a:p>
            <a:r>
              <a:rPr lang="en-US" dirty="0"/>
              <a:t>For</a:t>
            </a:r>
            <a:r>
              <a:rPr lang="en-US" baseline="0" dirty="0"/>
              <a:t> us, no retail or healthcare but that may be included in some communities. </a:t>
            </a:r>
          </a:p>
          <a:p>
            <a:endParaRPr lang="en-US" baseline="0" dirty="0"/>
          </a:p>
          <a:p>
            <a:r>
              <a:rPr lang="en-US" baseline="0" dirty="0"/>
              <a:t>Think of it as an investment portfolio: each company is an economic asset. Each asset has a relative value that can be compared to the value of other assets. Each asset has a relative risk. Maximize potential and minimize risk. </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7</a:t>
            </a:fld>
            <a:endParaRPr lang="en-US"/>
          </a:p>
        </p:txBody>
      </p:sp>
    </p:spTree>
    <p:extLst>
      <p:ext uri="{BB962C8B-B14F-4D97-AF65-F5344CB8AC3E}">
        <p14:creationId xmlns:p14="http://schemas.microsoft.com/office/powerpoint/2010/main" val="4195555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Loss of iconic brands: Smoothie King, Raising Canes, Zapp’s. Saved: </a:t>
            </a:r>
            <a:r>
              <a:rPr lang="en-US" dirty="0" err="1"/>
              <a:t>Baumer</a:t>
            </a:r>
            <a:r>
              <a:rPr lang="en-US" dirty="0"/>
              <a:t> Foods, </a:t>
            </a:r>
            <a:r>
              <a:rPr lang="en-US" dirty="0" err="1"/>
              <a:t>Hubig</a:t>
            </a:r>
            <a:r>
              <a:rPr lang="en-US" dirty="0"/>
              <a:t> Pies</a:t>
            </a:r>
          </a:p>
        </p:txBody>
      </p:sp>
      <p:sp>
        <p:nvSpPr>
          <p:cNvPr id="4" name="Slide Number Placeholder 3"/>
          <p:cNvSpPr>
            <a:spLocks noGrp="1"/>
          </p:cNvSpPr>
          <p:nvPr>
            <p:ph type="sldNum" sz="quarter" idx="10"/>
          </p:nvPr>
        </p:nvSpPr>
        <p:spPr/>
        <p:txBody>
          <a:bodyPr/>
          <a:lstStyle/>
          <a:p>
            <a:fld id="{0288AD85-940A-104D-8462-2EE448AA5C13}" type="slidenum">
              <a:rPr lang="en-US" smtClean="0"/>
              <a:t>8</a:t>
            </a:fld>
            <a:endParaRPr lang="en-US"/>
          </a:p>
        </p:txBody>
      </p:sp>
    </p:spTree>
    <p:extLst>
      <p:ext uri="{BB962C8B-B14F-4D97-AF65-F5344CB8AC3E}">
        <p14:creationId xmlns:p14="http://schemas.microsoft.com/office/powerpoint/2010/main" val="3058606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Expound</a:t>
            </a:r>
            <a:r>
              <a:rPr lang="en-US" baseline="0" dirty="0"/>
              <a:t> on</a:t>
            </a:r>
            <a:r>
              <a:rPr lang="en-US" dirty="0"/>
              <a:t> internal competition</a:t>
            </a:r>
          </a:p>
        </p:txBody>
      </p:sp>
      <p:sp>
        <p:nvSpPr>
          <p:cNvPr id="4" name="Slide Number Placeholder 3"/>
          <p:cNvSpPr>
            <a:spLocks noGrp="1"/>
          </p:cNvSpPr>
          <p:nvPr>
            <p:ph type="sldNum" sz="quarter" idx="10"/>
          </p:nvPr>
        </p:nvSpPr>
        <p:spPr/>
        <p:txBody>
          <a:bodyPr/>
          <a:lstStyle/>
          <a:p>
            <a:fld id="{0288AD85-940A-104D-8462-2EE448AA5C13}" type="slidenum">
              <a:rPr lang="en-US" smtClean="0"/>
              <a:t>9</a:t>
            </a:fld>
            <a:endParaRPr lang="en-US"/>
          </a:p>
        </p:txBody>
      </p:sp>
    </p:spTree>
    <p:extLst>
      <p:ext uri="{BB962C8B-B14F-4D97-AF65-F5344CB8AC3E}">
        <p14:creationId xmlns:p14="http://schemas.microsoft.com/office/powerpoint/2010/main" val="14639405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What it</a:t>
            </a:r>
            <a:r>
              <a:rPr lang="en-US" baseline="0" dirty="0"/>
              <a:t> is NOT:</a:t>
            </a:r>
          </a:p>
          <a:p>
            <a:pPr defTabSz="933237">
              <a:defRPr/>
            </a:pPr>
            <a:r>
              <a:rPr lang="en-US" dirty="0"/>
              <a:t>Mention ethics in ED (confidentiality, personal benefit, poaching, taking</a:t>
            </a:r>
            <a:r>
              <a:rPr lang="en-US" baseline="0" dirty="0"/>
              <a:t> advantage of emergency situations, </a:t>
            </a:r>
            <a:r>
              <a:rPr lang="en-US" baseline="0" dirty="0" err="1"/>
              <a:t>etc</a:t>
            </a:r>
            <a:r>
              <a:rPr lang="en-US" baseline="0" dirty="0"/>
              <a:t>)</a:t>
            </a:r>
            <a:endParaRPr lang="en-US" dirty="0"/>
          </a:p>
        </p:txBody>
      </p:sp>
      <p:sp>
        <p:nvSpPr>
          <p:cNvPr id="4" name="Slide Number Placeholder 3"/>
          <p:cNvSpPr>
            <a:spLocks noGrp="1"/>
          </p:cNvSpPr>
          <p:nvPr>
            <p:ph type="sldNum" sz="quarter" idx="10"/>
          </p:nvPr>
        </p:nvSpPr>
        <p:spPr/>
        <p:txBody>
          <a:bodyPr/>
          <a:lstStyle/>
          <a:p>
            <a:fld id="{0288AD85-940A-104D-8462-2EE448AA5C13}" type="slidenum">
              <a:rPr lang="en-US" smtClean="0"/>
              <a:t>10</a:t>
            </a:fld>
            <a:endParaRPr lang="en-US"/>
          </a:p>
        </p:txBody>
      </p:sp>
    </p:spTree>
    <p:extLst>
      <p:ext uri="{BB962C8B-B14F-4D97-AF65-F5344CB8AC3E}">
        <p14:creationId xmlns:p14="http://schemas.microsoft.com/office/powerpoint/2010/main" val="1995442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94C48-2900-3ADA-5D4B-9063261BC9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6F1B70-DD9C-1713-2847-7D1AFD31DC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BB599C-2A58-B29A-39CC-2BFCD68BD35E}"/>
              </a:ext>
            </a:extLst>
          </p:cNvPr>
          <p:cNvSpPr>
            <a:spLocks noGrp="1"/>
          </p:cNvSpPr>
          <p:nvPr>
            <p:ph type="body" idx="1"/>
          </p:nvPr>
        </p:nvSpPr>
        <p:spPr/>
        <p:txBody>
          <a:bodyPr/>
          <a:lstStyle/>
          <a:p>
            <a:pPr defTabSz="933237">
              <a:defRPr/>
            </a:pPr>
            <a:r>
              <a:rPr lang="en-US" dirty="0"/>
              <a:t>Once a year checking a box is NOT a relationship. Be where they are. Follow them. </a:t>
            </a:r>
          </a:p>
        </p:txBody>
      </p:sp>
      <p:sp>
        <p:nvSpPr>
          <p:cNvPr id="4" name="Slide Number Placeholder 3">
            <a:extLst>
              <a:ext uri="{FF2B5EF4-FFF2-40B4-BE49-F238E27FC236}">
                <a16:creationId xmlns:a16="http://schemas.microsoft.com/office/drawing/2014/main" id="{48D80167-C4AC-889D-AC6F-794DAD6F0CDB}"/>
              </a:ext>
            </a:extLst>
          </p:cNvPr>
          <p:cNvSpPr>
            <a:spLocks noGrp="1"/>
          </p:cNvSpPr>
          <p:nvPr>
            <p:ph type="sldNum" sz="quarter" idx="10"/>
          </p:nvPr>
        </p:nvSpPr>
        <p:spPr/>
        <p:txBody>
          <a:bodyPr/>
          <a:lstStyle/>
          <a:p>
            <a:fld id="{0288AD85-940A-104D-8462-2EE448AA5C13}" type="slidenum">
              <a:rPr lang="en-US" smtClean="0"/>
              <a:t>11</a:t>
            </a:fld>
            <a:endParaRPr lang="en-US"/>
          </a:p>
        </p:txBody>
      </p:sp>
    </p:spTree>
    <p:extLst>
      <p:ext uri="{BB962C8B-B14F-4D97-AF65-F5344CB8AC3E}">
        <p14:creationId xmlns:p14="http://schemas.microsoft.com/office/powerpoint/2010/main" val="1846658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838200" y="1122363"/>
            <a:ext cx="9829800" cy="2387600"/>
          </a:xfrm>
        </p:spPr>
        <p:txBody>
          <a:bodyPr anchor="b">
            <a:normAutofit/>
          </a:bodyPr>
          <a:lstStyle>
            <a:lvl1pPr algn="l">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838200" y="3602038"/>
            <a:ext cx="98298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838200" y="136525"/>
            <a:ext cx="2743200" cy="365125"/>
          </a:xfrm>
        </p:spPr>
        <p:txBody>
          <a:bodyPr/>
          <a:lstStyle>
            <a:lvl1pPr algn="l">
              <a:defRPr/>
            </a:lvl1pPr>
          </a:lstStyle>
          <a:p>
            <a:fld id="{9549D6DC-E1CB-4874-BF52-C3407230D20E}" type="datetime1">
              <a:rPr lang="en-US" smtClean="0"/>
              <a:t>6/2/2025</a:t>
            </a:fld>
            <a:endParaRPr lang="en-US"/>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838200"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181811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F7701D81-C4B9-4A87-89A7-22E29E6C9200}" type="datetime1">
              <a:rPr lang="en-US" smtClean="0"/>
              <a:t>6/2/2025</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835297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8724900" y="731520"/>
            <a:ext cx="2628900" cy="537807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838200" y="731520"/>
            <a:ext cx="7734300" cy="53780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EE307718-69F7-427E-95A3-C1246AF46913}" type="datetime1">
              <a:rPr lang="en-US" smtClean="0"/>
              <a:t>6/2/2025</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186831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 Texture 1 Lin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Subtitle 2"/>
          <p:cNvSpPr>
            <a:spLocks noGrp="1"/>
          </p:cNvSpPr>
          <p:nvPr>
            <p:ph type="subTitle" idx="13" hasCustomPrompt="1"/>
          </p:nvPr>
        </p:nvSpPr>
        <p:spPr>
          <a:xfrm>
            <a:off x="0" y="3094038"/>
            <a:ext cx="12192000" cy="367136"/>
          </a:xfrm>
          <a:prstGeom prst="rect">
            <a:avLst/>
          </a:prstGeom>
        </p:spPr>
        <p:txBody>
          <a:bodyPr>
            <a:normAutofit/>
          </a:bodyPr>
          <a:lstStyle>
            <a:lvl1pPr marL="0" indent="0" algn="ctr">
              <a:buNone/>
              <a:defRPr sz="16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IF NEEDED GOES HERE</a:t>
            </a:r>
          </a:p>
        </p:txBody>
      </p:sp>
      <p:sp>
        <p:nvSpPr>
          <p:cNvPr id="11" name="Text Placeholder 10"/>
          <p:cNvSpPr>
            <a:spLocks noGrp="1"/>
          </p:cNvSpPr>
          <p:nvPr>
            <p:ph type="body" sz="quarter" idx="14" hasCustomPrompt="1"/>
          </p:nvPr>
        </p:nvSpPr>
        <p:spPr>
          <a:xfrm>
            <a:off x="0" y="2403031"/>
            <a:ext cx="12192000" cy="627063"/>
          </a:xfrm>
          <a:prstGeom prst="rect">
            <a:avLst/>
          </a:prstGeom>
        </p:spPr>
        <p:txBody>
          <a:bodyPr anchor="b" anchorCtr="0">
            <a:normAutofit/>
          </a:bodyPr>
          <a:lstStyle>
            <a:lvl1pPr marL="0" indent="0" algn="ctr">
              <a:buNone/>
              <a:defRPr sz="3000">
                <a:solidFill>
                  <a:schemeClr val="bg2"/>
                </a:solidFill>
                <a:latin typeface="+mj-lt"/>
              </a:defRPr>
            </a:lvl1pPr>
          </a:lstStyle>
          <a:p>
            <a:r>
              <a:rPr lang="en-US" dirty="0"/>
              <a:t>PowerPoint Presentation Title Goes Here</a:t>
            </a:r>
          </a:p>
        </p:txBody>
      </p:sp>
      <p:sp>
        <p:nvSpPr>
          <p:cNvPr id="5" name="Text Placeholder 5"/>
          <p:cNvSpPr>
            <a:spLocks noGrp="1"/>
          </p:cNvSpPr>
          <p:nvPr>
            <p:ph type="body" sz="quarter" idx="10" hasCustomPrompt="1"/>
          </p:nvPr>
        </p:nvSpPr>
        <p:spPr>
          <a:xfrm>
            <a:off x="5977467" y="6184900"/>
            <a:ext cx="5977467" cy="520700"/>
          </a:xfrm>
        </p:spPr>
        <p:txBody>
          <a:bodyPr>
            <a:normAutofit/>
          </a:bodyPr>
          <a:lstStyle>
            <a:lvl1pPr marL="0" indent="0" algn="r">
              <a:buNone/>
              <a:defRPr sz="2400">
                <a:solidFill>
                  <a:schemeClr val="tx2"/>
                </a:solidFill>
                <a:latin typeface="+mj-lt"/>
              </a:defRPr>
            </a:lvl1pPr>
          </a:lstStyle>
          <a:p>
            <a:pPr lvl="0"/>
            <a:r>
              <a:rPr lang="en-US" dirty="0"/>
              <a:t>Date Goes Here</a:t>
            </a:r>
          </a:p>
        </p:txBody>
      </p:sp>
    </p:spTree>
    <p:extLst>
      <p:ext uri="{BB962C8B-B14F-4D97-AF65-F5344CB8AC3E}">
        <p14:creationId xmlns:p14="http://schemas.microsoft.com/office/powerpoint/2010/main" val="2145894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Header + Text + Blue Bulle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237" y="365127"/>
            <a:ext cx="11448788" cy="1106682"/>
          </a:xfrm>
        </p:spPr>
        <p:txBody>
          <a:bodyPr anchor="t" anchorCtr="0">
            <a:noAutofit/>
          </a:bodyPr>
          <a:lstStyle>
            <a:lvl1pPr>
              <a:defRPr sz="3000">
                <a:solidFill>
                  <a:schemeClr val="tx2"/>
                </a:solidFill>
              </a:defRPr>
            </a:lvl1pPr>
          </a:lstStyle>
          <a:p>
            <a:r>
              <a:rPr lang="en-US" dirty="0"/>
              <a:t>Slide Title Arial Regular Font, Point Size 30</a:t>
            </a:r>
            <a:br>
              <a:rPr lang="en-US" dirty="0"/>
            </a:br>
            <a:r>
              <a:rPr lang="en-US" dirty="0"/>
              <a:t>Goes To Second Line If Needed</a:t>
            </a:r>
          </a:p>
        </p:txBody>
      </p:sp>
      <p:sp>
        <p:nvSpPr>
          <p:cNvPr id="12" name="Text Placeholder 11"/>
          <p:cNvSpPr>
            <a:spLocks noGrp="1"/>
          </p:cNvSpPr>
          <p:nvPr>
            <p:ph type="body" sz="quarter" idx="13" hasCustomPrompt="1"/>
          </p:nvPr>
        </p:nvSpPr>
        <p:spPr>
          <a:xfrm>
            <a:off x="433918" y="1609726"/>
            <a:ext cx="11449049" cy="340799"/>
          </a:xfrm>
          <a:prstGeom prst="rect">
            <a:avLst/>
          </a:prstGeom>
        </p:spPr>
        <p:txBody>
          <a:bodyPr>
            <a:spAutoFit/>
          </a:bodyPr>
          <a:lstStyle>
            <a:lvl1pPr marL="0" indent="0">
              <a:buNone/>
              <a:defRPr sz="1600" b="1" i="0">
                <a:solidFill>
                  <a:schemeClr val="tx2"/>
                </a:solidFill>
                <a:latin typeface="Arial Narrow" charset="0"/>
                <a:ea typeface="Arial Narrow" charset="0"/>
                <a:cs typeface="Arial Narrow" charset="0"/>
              </a:defRPr>
            </a:lvl1pPr>
            <a:lvl2pPr marL="457200" indent="0">
              <a:buNone/>
              <a:defRPr b="0" i="0"/>
            </a:lvl2pPr>
            <a:lvl3pPr marL="914400" indent="0">
              <a:buNone/>
              <a:defRPr b="0" i="0"/>
            </a:lvl3pPr>
            <a:lvl4pPr marL="1371600" indent="0">
              <a:buNone/>
              <a:defRPr b="0" i="0"/>
            </a:lvl4pPr>
            <a:lvl5pPr marL="1828800" indent="0">
              <a:buNone/>
              <a:defRPr b="0" i="0"/>
            </a:lvl5pPr>
          </a:lstStyle>
          <a:p>
            <a:pPr lvl="0"/>
            <a:r>
              <a:rPr lang="en-US" dirty="0"/>
              <a:t>SUBTITLE ARIAL NARROW BOLD SIZE 16</a:t>
            </a:r>
          </a:p>
        </p:txBody>
      </p:sp>
      <p:sp>
        <p:nvSpPr>
          <p:cNvPr id="6" name="Text Placeholder 11"/>
          <p:cNvSpPr>
            <a:spLocks noGrp="1"/>
          </p:cNvSpPr>
          <p:nvPr>
            <p:ph type="body" sz="quarter" idx="14" hasCustomPrompt="1"/>
          </p:nvPr>
        </p:nvSpPr>
        <p:spPr>
          <a:xfrm>
            <a:off x="433918" y="1998963"/>
            <a:ext cx="10818969" cy="830997"/>
          </a:xfrm>
          <a:prstGeom prst="rect">
            <a:avLst/>
          </a:prstGeom>
        </p:spPr>
        <p:txBody>
          <a:bodyPr>
            <a:spAutoFit/>
          </a:bodyPr>
          <a:lstStyle>
            <a:lvl1pPr marL="0" indent="0">
              <a:lnSpc>
                <a:spcPct val="100000"/>
              </a:lnSpc>
              <a:buNone/>
              <a:defRPr sz="1600" b="0" i="0">
                <a:solidFill>
                  <a:schemeClr val="tx1"/>
                </a:solidFill>
                <a:latin typeface="Arial Narrow" charset="0"/>
                <a:ea typeface="Arial Narrow" charset="0"/>
                <a:cs typeface="Arial Narrow" charset="0"/>
              </a:defRPr>
            </a:lvl1pPr>
            <a:lvl2pPr marL="457200" indent="0">
              <a:buNone/>
              <a:defRPr b="0" i="0"/>
            </a:lvl2pPr>
            <a:lvl3pPr marL="914400" indent="0">
              <a:buNone/>
              <a:defRPr b="0" i="0"/>
            </a:lvl3pPr>
            <a:lvl4pPr marL="1371600" indent="0">
              <a:buNone/>
              <a:defRPr b="0" i="0"/>
            </a:lvl4pPr>
            <a:lvl5pPr marL="1828800" indent="0">
              <a:buNone/>
              <a:defRPr b="0" i="0"/>
            </a:lvl5pPr>
          </a:lstStyle>
          <a:p>
            <a:pPr lvl="0"/>
            <a:r>
              <a:rPr lang="en-US" dirty="0"/>
              <a:t>Body copy text Arial Narrow Regular Point Size 16.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r>
              <a:rPr lang="en-US" dirty="0"/>
              <a:t> </a:t>
            </a:r>
            <a:r>
              <a:rPr lang="en-US" dirty="0" err="1"/>
              <a:t>laoreet</a:t>
            </a:r>
            <a:r>
              <a:rPr lang="en-US" dirty="0"/>
              <a:t> </a:t>
            </a:r>
            <a:r>
              <a:rPr lang="en-US" dirty="0" err="1"/>
              <a:t>dolore</a:t>
            </a:r>
            <a:r>
              <a:rPr lang="en-US" dirty="0"/>
              <a:t> magna </a:t>
            </a:r>
            <a:r>
              <a:rPr lang="en-US" dirty="0" err="1"/>
              <a:t>aliquam</a:t>
            </a:r>
            <a:r>
              <a:rPr lang="en-US" dirty="0"/>
              <a:t> </a:t>
            </a:r>
            <a:r>
              <a:rPr lang="en-US" dirty="0" err="1"/>
              <a:t>erat</a:t>
            </a:r>
            <a:r>
              <a:rPr lang="en-US" dirty="0"/>
              <a:t> </a:t>
            </a:r>
            <a:r>
              <a:rPr lang="en-US" dirty="0" err="1"/>
              <a:t>volutpat</a:t>
            </a:r>
            <a:r>
              <a:rPr lang="en-US" dirty="0"/>
              <a:t>.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r>
              <a:rPr lang="en-US" dirty="0"/>
              <a:t> </a:t>
            </a:r>
            <a:r>
              <a:rPr lang="en-US" dirty="0" err="1"/>
              <a:t>laoreet</a:t>
            </a:r>
            <a:r>
              <a:rPr lang="en-US" dirty="0"/>
              <a:t> </a:t>
            </a:r>
            <a:r>
              <a:rPr lang="en-US" dirty="0" err="1"/>
              <a:t>dolore</a:t>
            </a:r>
            <a:r>
              <a:rPr lang="en-US" dirty="0"/>
              <a:t> magna </a:t>
            </a:r>
            <a:r>
              <a:rPr lang="en-US" dirty="0" err="1"/>
              <a:t>aliquam</a:t>
            </a:r>
            <a:r>
              <a:rPr lang="en-US" dirty="0"/>
              <a:t> </a:t>
            </a:r>
            <a:r>
              <a:rPr lang="en-US" dirty="0" err="1"/>
              <a:t>erat</a:t>
            </a:r>
            <a:r>
              <a:rPr lang="en-US" dirty="0"/>
              <a:t> </a:t>
            </a:r>
            <a:r>
              <a:rPr lang="en-US" dirty="0" err="1"/>
              <a:t>volutpat</a:t>
            </a:r>
            <a:r>
              <a:rPr lang="en-US" dirty="0"/>
              <a:t>.</a:t>
            </a:r>
          </a:p>
        </p:txBody>
      </p:sp>
      <p:sp>
        <p:nvSpPr>
          <p:cNvPr id="4" name="Text Placeholder 3"/>
          <p:cNvSpPr>
            <a:spLocks noGrp="1"/>
          </p:cNvSpPr>
          <p:nvPr>
            <p:ph type="body" sz="quarter" idx="17" hasCustomPrompt="1"/>
          </p:nvPr>
        </p:nvSpPr>
        <p:spPr>
          <a:xfrm>
            <a:off x="433918" y="6068605"/>
            <a:ext cx="3972983" cy="365126"/>
          </a:xfrm>
          <a:prstGeom prst="rect">
            <a:avLst/>
          </a:prstGeom>
        </p:spPr>
        <p:txBody>
          <a:bodyPr>
            <a:normAutofit/>
          </a:bodyPr>
          <a:lstStyle>
            <a:lvl1pPr marL="0" indent="0">
              <a:lnSpc>
                <a:spcPct val="100000"/>
              </a:lnSpc>
              <a:buFont typeface="Arial" charset="0"/>
              <a:buNone/>
              <a:defRPr sz="800" b="0" i="1">
                <a:solidFill>
                  <a:schemeClr val="accent6"/>
                </a:solidFill>
                <a:latin typeface="Arial Narrow" charset="0"/>
                <a:ea typeface="Arial Narrow" charset="0"/>
                <a:cs typeface="Arial Narrow" charset="0"/>
              </a:defRPr>
            </a:lvl1pPr>
          </a:lstStyle>
          <a:p>
            <a:pPr lvl="0"/>
            <a:r>
              <a:rPr lang="en-US" dirty="0"/>
              <a:t>* Footnote: One line, Arial Narrow Italic Point Size 8</a:t>
            </a:r>
          </a:p>
        </p:txBody>
      </p:sp>
      <p:sp>
        <p:nvSpPr>
          <p:cNvPr id="11" name="Text Placeholder 3"/>
          <p:cNvSpPr>
            <a:spLocks noGrp="1"/>
          </p:cNvSpPr>
          <p:nvPr>
            <p:ph type="body" sz="quarter" idx="18" hasCustomPrompt="1"/>
          </p:nvPr>
        </p:nvSpPr>
        <p:spPr>
          <a:xfrm>
            <a:off x="433918" y="6457844"/>
            <a:ext cx="3972983" cy="267709"/>
          </a:xfrm>
          <a:prstGeom prst="rect">
            <a:avLst/>
          </a:prstGeom>
        </p:spPr>
        <p:txBody>
          <a:bodyPr>
            <a:normAutofit/>
          </a:bodyPr>
          <a:lstStyle>
            <a:lvl1pPr marL="0" indent="0">
              <a:lnSpc>
                <a:spcPct val="100000"/>
              </a:lnSpc>
              <a:buFont typeface="Arial" charset="0"/>
              <a:buNone/>
              <a:defRPr sz="800" b="0" i="1">
                <a:solidFill>
                  <a:schemeClr val="accent6"/>
                </a:solidFill>
                <a:latin typeface="Arial Narrow" charset="0"/>
                <a:ea typeface="Arial Narrow" charset="0"/>
                <a:cs typeface="Arial Narrow" charset="0"/>
              </a:defRPr>
            </a:lvl1pPr>
          </a:lstStyle>
          <a:p>
            <a:pPr lvl="0"/>
            <a:r>
              <a:rPr lang="en-US"/>
              <a:t>SOURCE: One line, Arial Narrow Point Size 8</a:t>
            </a:r>
            <a:endParaRPr lang="en-US" dirty="0"/>
          </a:p>
        </p:txBody>
      </p:sp>
      <p:sp>
        <p:nvSpPr>
          <p:cNvPr id="5" name="Text Placeholder 4"/>
          <p:cNvSpPr>
            <a:spLocks noGrp="1"/>
          </p:cNvSpPr>
          <p:nvPr>
            <p:ph type="body" sz="quarter" idx="19" hasCustomPrompt="1"/>
          </p:nvPr>
        </p:nvSpPr>
        <p:spPr>
          <a:xfrm>
            <a:off x="433917" y="3528044"/>
            <a:ext cx="10818283" cy="1723407"/>
          </a:xfrm>
          <a:prstGeom prst="rect">
            <a:avLst/>
          </a:prstGeom>
        </p:spPr>
        <p:txBody>
          <a:bodyPr numCol="2">
            <a:noAutofit/>
          </a:bodyPr>
          <a:lstStyle>
            <a:lvl1pPr marL="114300" marR="0" indent="-114300" algn="l" defTabSz="914400" rtl="0" eaLnBrk="1" fontAlgn="auto" latinLnBrk="0" hangingPunct="1">
              <a:lnSpc>
                <a:spcPct val="90000"/>
              </a:lnSpc>
              <a:spcBef>
                <a:spcPts val="1000"/>
              </a:spcBef>
              <a:spcAft>
                <a:spcPts val="0"/>
              </a:spcAft>
              <a:buClr>
                <a:schemeClr val="tx2"/>
              </a:buClr>
              <a:buSzPct val="80000"/>
              <a:buFont typeface="Arial" charset="0"/>
              <a:buChar char="•"/>
              <a:tabLst/>
              <a:defRPr sz="1800">
                <a:solidFill>
                  <a:schemeClr val="accent6"/>
                </a:solidFill>
              </a:defRPr>
            </a:lvl1pPr>
            <a:lvl2pPr>
              <a:buClr>
                <a:schemeClr val="tx2"/>
              </a:buClr>
              <a:buSzPct val="80000"/>
              <a:defRPr/>
            </a:lvl2pPr>
            <a:lvl3pPr>
              <a:buClr>
                <a:schemeClr val="tx2"/>
              </a:buClr>
              <a:buSzPct val="80000"/>
              <a:defRPr/>
            </a:lvl3pPr>
            <a:lvl4pPr>
              <a:buClr>
                <a:schemeClr val="tx2"/>
              </a:buClr>
              <a:buSzPct val="80000"/>
              <a:defRPr/>
            </a:lvl4pPr>
            <a:lvl5pPr>
              <a:buClr>
                <a:schemeClr val="tx2"/>
              </a:buClr>
              <a:buSzPct val="80000"/>
              <a:defRPr/>
            </a:lvl5pPr>
          </a:lstStyle>
          <a:p>
            <a:pPr lvl="0"/>
            <a:r>
              <a:rPr lang="en-US" dirty="0"/>
              <a:t>Bullet point Arial Narrow 18 Pt.</a:t>
            </a:r>
          </a:p>
          <a:p>
            <a:pPr lvl="0"/>
            <a:r>
              <a:rPr lang="en-US" dirty="0"/>
              <a:t>Bullet point Arial Narrow 18 Pt.   </a:t>
            </a:r>
            <a:br>
              <a:rPr lang="en-US" dirty="0"/>
            </a:br>
            <a:r>
              <a:rPr lang="en-US" dirty="0"/>
              <a:t>Goes to additional lines if needed.</a:t>
            </a:r>
          </a:p>
          <a:p>
            <a:pPr lvl="0"/>
            <a:r>
              <a:rPr lang="en-US" dirty="0"/>
              <a:t>Bullet point Arial Narrow 18 Pt.</a:t>
            </a:r>
          </a:p>
          <a:p>
            <a:pPr lvl="0"/>
            <a:r>
              <a:rPr lang="en-US" dirty="0"/>
              <a:t>Bullet point Arial Narrow 18 Pt.</a:t>
            </a:r>
          </a:p>
          <a:p>
            <a:pPr lvl="0"/>
            <a:endParaRPr lang="en-US" dirty="0"/>
          </a:p>
          <a:p>
            <a:pPr lvl="0"/>
            <a:r>
              <a:rPr lang="en-US" dirty="0"/>
              <a:t>Bullet point Arial Narrow 18 Pt.   </a:t>
            </a:r>
            <a:br>
              <a:rPr lang="en-US" dirty="0"/>
            </a:br>
            <a:r>
              <a:rPr lang="en-US" dirty="0"/>
              <a:t>Goes to additional lines if needed.</a:t>
            </a:r>
          </a:p>
          <a:p>
            <a:pPr lvl="0"/>
            <a:r>
              <a:rPr lang="en-US" dirty="0"/>
              <a:t>Bullet point Arial Narrow 18 Pt.</a:t>
            </a:r>
          </a:p>
          <a:p>
            <a:pPr marL="114300" marR="0" lvl="0" indent="-114300" algn="l" defTabSz="914400" rtl="0" eaLnBrk="1" fontAlgn="auto" latinLnBrk="0" hangingPunct="1">
              <a:lnSpc>
                <a:spcPct val="90000"/>
              </a:lnSpc>
              <a:spcBef>
                <a:spcPts val="1000"/>
              </a:spcBef>
              <a:spcAft>
                <a:spcPts val="0"/>
              </a:spcAft>
              <a:buClr>
                <a:schemeClr val="tx2"/>
              </a:buClr>
              <a:buSzPct val="80000"/>
              <a:buFont typeface="Arial" charset="0"/>
              <a:buChar char="•"/>
              <a:tabLst/>
              <a:defRPr/>
            </a:pPr>
            <a:r>
              <a:rPr lang="en-US" dirty="0"/>
              <a:t>Bullet point Arial Narrow 18 Pt.</a:t>
            </a:r>
          </a:p>
          <a:p>
            <a:pPr marL="114300" marR="0" lvl="0" indent="-114300" algn="l" defTabSz="914400" rtl="0" eaLnBrk="1" fontAlgn="auto" latinLnBrk="0" hangingPunct="1">
              <a:lnSpc>
                <a:spcPct val="90000"/>
              </a:lnSpc>
              <a:spcBef>
                <a:spcPts val="1000"/>
              </a:spcBef>
              <a:spcAft>
                <a:spcPts val="0"/>
              </a:spcAft>
              <a:buClr>
                <a:schemeClr val="tx2"/>
              </a:buClr>
              <a:buSzPct val="80000"/>
              <a:buFont typeface="Arial" charset="0"/>
              <a:buChar char="•"/>
              <a:tabLst/>
              <a:defRPr/>
            </a:pPr>
            <a:r>
              <a:rPr lang="en-US" dirty="0"/>
              <a:t>Bullet point Arial Narrow 18 Pt.</a:t>
            </a:r>
          </a:p>
          <a:p>
            <a:pPr lvl="0"/>
            <a:endParaRPr lang="en-US" dirty="0"/>
          </a:p>
        </p:txBody>
      </p:sp>
      <p:sp>
        <p:nvSpPr>
          <p:cNvPr id="10" name="TextBox 9">
            <a:extLst>
              <a:ext uri="{FF2B5EF4-FFF2-40B4-BE49-F238E27FC236}">
                <a16:creationId xmlns:a16="http://schemas.microsoft.com/office/drawing/2014/main" id="{11820548-F2B8-4F76-929B-9D9A3BF1DC8C}"/>
              </a:ext>
            </a:extLst>
          </p:cNvPr>
          <p:cNvSpPr txBox="1"/>
          <p:nvPr userDrawn="1"/>
        </p:nvSpPr>
        <p:spPr>
          <a:xfrm>
            <a:off x="11280450" y="6093150"/>
            <a:ext cx="797607" cy="369332"/>
          </a:xfrm>
          <a:prstGeom prst="rect">
            <a:avLst/>
          </a:prstGeom>
          <a:noFill/>
        </p:spPr>
        <p:txBody>
          <a:bodyPr wrap="square" rtlCol="0">
            <a:spAutoFit/>
          </a:bodyPr>
          <a:lstStyle/>
          <a:p>
            <a:pPr algn="r"/>
            <a:fld id="{4F7A057C-045A-4432-AE53-7EAEC6D7EE62}" type="slidenum">
              <a:rPr lang="en-US" sz="1800" b="1" smtClean="0">
                <a:solidFill>
                  <a:schemeClr val="bg2"/>
                </a:solidFill>
              </a:rPr>
              <a:pPr algn="r"/>
              <a:t>‹#›</a:t>
            </a:fld>
            <a:endParaRPr lang="en-US" sz="1800" b="1" dirty="0">
              <a:solidFill>
                <a:schemeClr val="bg2"/>
              </a:solidFill>
            </a:endParaRPr>
          </a:p>
        </p:txBody>
      </p:sp>
    </p:spTree>
    <p:extLst>
      <p:ext uri="{BB962C8B-B14F-4D97-AF65-F5344CB8AC3E}">
        <p14:creationId xmlns:p14="http://schemas.microsoft.com/office/powerpoint/2010/main" val="2731558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er + Basic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237" y="365127"/>
            <a:ext cx="11448788" cy="1106682"/>
          </a:xfrm>
        </p:spPr>
        <p:txBody>
          <a:bodyPr anchor="t" anchorCtr="0">
            <a:noAutofit/>
          </a:bodyPr>
          <a:lstStyle>
            <a:lvl1pPr>
              <a:defRPr sz="3000">
                <a:solidFill>
                  <a:schemeClr val="tx2"/>
                </a:solidFill>
              </a:defRPr>
            </a:lvl1pPr>
          </a:lstStyle>
          <a:p>
            <a:r>
              <a:rPr lang="en-US" dirty="0"/>
              <a:t>Slide Title Arial Regular Font, Point Size 30</a:t>
            </a:r>
            <a:br>
              <a:rPr lang="en-US" dirty="0"/>
            </a:br>
            <a:r>
              <a:rPr lang="en-US" dirty="0"/>
              <a:t>Goes To Second Line If Needed</a:t>
            </a:r>
          </a:p>
        </p:txBody>
      </p:sp>
      <p:sp>
        <p:nvSpPr>
          <p:cNvPr id="12" name="Text Placeholder 11"/>
          <p:cNvSpPr>
            <a:spLocks noGrp="1"/>
          </p:cNvSpPr>
          <p:nvPr>
            <p:ph type="body" sz="quarter" idx="13" hasCustomPrompt="1"/>
          </p:nvPr>
        </p:nvSpPr>
        <p:spPr>
          <a:xfrm>
            <a:off x="433918" y="1609726"/>
            <a:ext cx="11449049" cy="340799"/>
          </a:xfrm>
          <a:prstGeom prst="rect">
            <a:avLst/>
          </a:prstGeom>
        </p:spPr>
        <p:txBody>
          <a:bodyPr>
            <a:spAutoFit/>
          </a:bodyPr>
          <a:lstStyle>
            <a:lvl1pPr marL="0" indent="0">
              <a:buNone/>
              <a:defRPr sz="1600" b="1" i="0">
                <a:solidFill>
                  <a:schemeClr val="tx2"/>
                </a:solidFill>
                <a:latin typeface="Arial Narrow" charset="0"/>
                <a:ea typeface="Arial Narrow" charset="0"/>
                <a:cs typeface="Arial Narrow" charset="0"/>
              </a:defRPr>
            </a:lvl1pPr>
            <a:lvl2pPr marL="457200" indent="0">
              <a:buNone/>
              <a:defRPr b="0" i="0"/>
            </a:lvl2pPr>
            <a:lvl3pPr marL="914400" indent="0">
              <a:buNone/>
              <a:defRPr b="0" i="0"/>
            </a:lvl3pPr>
            <a:lvl4pPr marL="1371600" indent="0">
              <a:buNone/>
              <a:defRPr b="0" i="0"/>
            </a:lvl4pPr>
            <a:lvl5pPr marL="1828800" indent="0">
              <a:buNone/>
              <a:defRPr b="0" i="0"/>
            </a:lvl5pPr>
          </a:lstStyle>
          <a:p>
            <a:pPr lvl="0"/>
            <a:r>
              <a:rPr lang="en-US" dirty="0"/>
              <a:t>SUBTITLE ARIAL NARROW BOLD SIZE 16</a:t>
            </a:r>
          </a:p>
        </p:txBody>
      </p:sp>
      <p:sp>
        <p:nvSpPr>
          <p:cNvPr id="6" name="Text Placeholder 11"/>
          <p:cNvSpPr>
            <a:spLocks noGrp="1"/>
          </p:cNvSpPr>
          <p:nvPr>
            <p:ph type="body" sz="quarter" idx="14" hasCustomPrompt="1"/>
          </p:nvPr>
        </p:nvSpPr>
        <p:spPr>
          <a:xfrm>
            <a:off x="433918" y="1998963"/>
            <a:ext cx="11449049" cy="1815882"/>
          </a:xfrm>
          <a:prstGeom prst="rect">
            <a:avLst/>
          </a:prstGeom>
        </p:spPr>
        <p:txBody>
          <a:bodyPr>
            <a:spAutoFit/>
          </a:bodyPr>
          <a:lstStyle>
            <a:lvl1pPr marL="0" indent="0">
              <a:lnSpc>
                <a:spcPct val="100000"/>
              </a:lnSpc>
              <a:buNone/>
              <a:defRPr sz="1600" b="0" i="0">
                <a:solidFill>
                  <a:schemeClr val="tx1"/>
                </a:solidFill>
                <a:latin typeface="Arial Narrow" charset="0"/>
                <a:ea typeface="Arial Narrow" charset="0"/>
                <a:cs typeface="Arial Narrow" charset="0"/>
              </a:defRPr>
            </a:lvl1pPr>
            <a:lvl2pPr marL="457200" indent="0">
              <a:buNone/>
              <a:defRPr b="0" i="0"/>
            </a:lvl2pPr>
            <a:lvl3pPr marL="914400" indent="0">
              <a:buNone/>
              <a:defRPr b="0" i="0"/>
            </a:lvl3pPr>
            <a:lvl4pPr marL="1371600" indent="0">
              <a:buNone/>
              <a:defRPr b="0" i="0"/>
            </a:lvl4pPr>
            <a:lvl5pPr marL="1828800" indent="0">
              <a:buNone/>
              <a:defRPr b="0" i="0"/>
            </a:lvl5pPr>
          </a:lstStyle>
          <a:p>
            <a:pPr lvl="0"/>
            <a:r>
              <a:rPr lang="en-US" dirty="0"/>
              <a:t>Body copy text Arial Narrow Regular Point Size 16.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r>
              <a:rPr lang="en-US" dirty="0"/>
              <a:t> </a:t>
            </a:r>
            <a:r>
              <a:rPr lang="en-US" dirty="0" err="1"/>
              <a:t>laoreet</a:t>
            </a:r>
            <a:r>
              <a:rPr lang="en-US" dirty="0"/>
              <a:t> </a:t>
            </a:r>
            <a:r>
              <a:rPr lang="en-US" dirty="0" err="1"/>
              <a:t>dolore</a:t>
            </a:r>
            <a:r>
              <a:rPr lang="en-US" dirty="0"/>
              <a:t> magna </a:t>
            </a:r>
            <a:r>
              <a:rPr lang="en-US" dirty="0" err="1"/>
              <a:t>aliquam</a:t>
            </a:r>
            <a:r>
              <a:rPr lang="en-US" dirty="0"/>
              <a:t> </a:t>
            </a:r>
            <a:r>
              <a:rPr lang="en-US" dirty="0" err="1"/>
              <a:t>erat</a:t>
            </a:r>
            <a:r>
              <a:rPr lang="en-US" dirty="0"/>
              <a:t> </a:t>
            </a:r>
            <a:r>
              <a:rPr lang="en-US" dirty="0" err="1"/>
              <a:t>volutpat</a:t>
            </a:r>
            <a:r>
              <a:rPr lang="en-US" dirty="0"/>
              <a:t>.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r>
              <a:rPr lang="en-US" dirty="0"/>
              <a:t> </a:t>
            </a:r>
            <a:r>
              <a:rPr lang="en-US" dirty="0" err="1"/>
              <a:t>laoreet</a:t>
            </a:r>
            <a:r>
              <a:rPr lang="en-US" dirty="0"/>
              <a:t> </a:t>
            </a:r>
            <a:r>
              <a:rPr lang="en-US" dirty="0" err="1"/>
              <a:t>dolore</a:t>
            </a:r>
            <a:r>
              <a:rPr lang="en-US" dirty="0"/>
              <a:t> magna </a:t>
            </a:r>
            <a:r>
              <a:rPr lang="en-US" dirty="0" err="1"/>
              <a:t>aliquam</a:t>
            </a:r>
            <a:r>
              <a:rPr lang="en-US" dirty="0"/>
              <a:t> </a:t>
            </a:r>
            <a:r>
              <a:rPr lang="en-US" dirty="0" err="1"/>
              <a:t>erat</a:t>
            </a:r>
            <a:r>
              <a:rPr lang="en-US" dirty="0"/>
              <a:t> </a:t>
            </a:r>
            <a:r>
              <a:rPr lang="en-US" dirty="0" err="1"/>
              <a:t>volutpat</a:t>
            </a:r>
            <a:r>
              <a:rPr lang="en-US" dirty="0"/>
              <a:t>.</a:t>
            </a:r>
          </a:p>
          <a:p>
            <a:pPr lvl="0"/>
            <a:endParaRPr lang="en-US" dirty="0"/>
          </a:p>
          <a:p>
            <a:pPr lvl="0"/>
            <a:r>
              <a:rPr lang="en-US" dirty="0"/>
              <a:t>Body copy text Arial Narrow Regular Point Size 16.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endParaRPr lang="en-US" dirty="0"/>
          </a:p>
        </p:txBody>
      </p:sp>
      <p:sp>
        <p:nvSpPr>
          <p:cNvPr id="7" name="Text Placeholder 11"/>
          <p:cNvSpPr>
            <a:spLocks noGrp="1"/>
          </p:cNvSpPr>
          <p:nvPr>
            <p:ph type="body" sz="quarter" idx="15" hasCustomPrompt="1"/>
          </p:nvPr>
        </p:nvSpPr>
        <p:spPr>
          <a:xfrm>
            <a:off x="433918" y="4396174"/>
            <a:ext cx="11449049" cy="340799"/>
          </a:xfrm>
          <a:prstGeom prst="rect">
            <a:avLst/>
          </a:prstGeom>
        </p:spPr>
        <p:txBody>
          <a:bodyPr>
            <a:spAutoFit/>
          </a:bodyPr>
          <a:lstStyle>
            <a:lvl1pPr marL="0" indent="0">
              <a:buNone/>
              <a:defRPr sz="1600" b="1" i="0">
                <a:solidFill>
                  <a:schemeClr val="tx2"/>
                </a:solidFill>
                <a:latin typeface="Arial Narrow" charset="0"/>
                <a:ea typeface="Arial Narrow" charset="0"/>
                <a:cs typeface="Arial Narrow" charset="0"/>
              </a:defRPr>
            </a:lvl1pPr>
            <a:lvl2pPr marL="457200" indent="0">
              <a:buNone/>
              <a:defRPr b="0" i="0"/>
            </a:lvl2pPr>
            <a:lvl3pPr marL="914400" indent="0">
              <a:buNone/>
              <a:defRPr b="0" i="0"/>
            </a:lvl3pPr>
            <a:lvl4pPr marL="1371600" indent="0">
              <a:buNone/>
              <a:defRPr b="0" i="0"/>
            </a:lvl4pPr>
            <a:lvl5pPr marL="1828800" indent="0">
              <a:buNone/>
              <a:defRPr b="0" i="0"/>
            </a:lvl5pPr>
          </a:lstStyle>
          <a:p>
            <a:pPr lvl="0"/>
            <a:r>
              <a:rPr lang="en-US" dirty="0"/>
              <a:t>SUBTITLE ARIAL NARROW BOLD SIZE 16</a:t>
            </a:r>
          </a:p>
        </p:txBody>
      </p:sp>
      <p:sp>
        <p:nvSpPr>
          <p:cNvPr id="8" name="Text Placeholder 11"/>
          <p:cNvSpPr>
            <a:spLocks noGrp="1"/>
          </p:cNvSpPr>
          <p:nvPr>
            <p:ph type="body" sz="quarter" idx="16" hasCustomPrompt="1"/>
          </p:nvPr>
        </p:nvSpPr>
        <p:spPr>
          <a:xfrm>
            <a:off x="433918" y="4785412"/>
            <a:ext cx="11449049" cy="830997"/>
          </a:xfrm>
          <a:prstGeom prst="rect">
            <a:avLst/>
          </a:prstGeom>
        </p:spPr>
        <p:txBody>
          <a:bodyPr>
            <a:spAutoFit/>
          </a:bodyPr>
          <a:lstStyle>
            <a:lvl1pPr marL="0" indent="0">
              <a:lnSpc>
                <a:spcPct val="100000"/>
              </a:lnSpc>
              <a:buNone/>
              <a:defRPr sz="1600" b="0" i="0">
                <a:solidFill>
                  <a:schemeClr val="tx1"/>
                </a:solidFill>
                <a:latin typeface="Arial Narrow" charset="0"/>
                <a:ea typeface="Arial Narrow" charset="0"/>
                <a:cs typeface="Arial Narrow" charset="0"/>
              </a:defRPr>
            </a:lvl1pPr>
            <a:lvl2pPr marL="457200" indent="0">
              <a:buNone/>
              <a:defRPr b="0" i="0"/>
            </a:lvl2pPr>
            <a:lvl3pPr marL="914400" indent="0">
              <a:buNone/>
              <a:defRPr b="0" i="0"/>
            </a:lvl3pPr>
            <a:lvl4pPr marL="1371600" indent="0">
              <a:buNone/>
              <a:defRPr b="0" i="0"/>
            </a:lvl4pPr>
            <a:lvl5pPr marL="1828800" indent="0">
              <a:buNone/>
              <a:defRPr b="0" i="0"/>
            </a:lvl5pPr>
          </a:lstStyle>
          <a:p>
            <a:pPr lvl="0"/>
            <a:r>
              <a:rPr lang="en-US" dirty="0"/>
              <a:t>Body copy text Arial Narrow Regular Point Size 16.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a:t>
            </a:r>
            <a:r>
              <a:rPr lang="en-US" dirty="0" err="1"/>
              <a:t>ut</a:t>
            </a:r>
            <a:r>
              <a:rPr lang="en-US" dirty="0"/>
              <a:t> </a:t>
            </a:r>
            <a:r>
              <a:rPr lang="en-US" dirty="0" err="1"/>
              <a:t>laoreet</a:t>
            </a:r>
            <a:r>
              <a:rPr lang="en-US" dirty="0"/>
              <a:t> </a:t>
            </a:r>
            <a:r>
              <a:rPr lang="en-US" dirty="0" err="1"/>
              <a:t>dolore</a:t>
            </a:r>
            <a:r>
              <a:rPr lang="en-US" dirty="0"/>
              <a:t> magna </a:t>
            </a:r>
            <a:r>
              <a:rPr lang="en-US" dirty="0" err="1"/>
              <a:t>aliquam</a:t>
            </a:r>
            <a:r>
              <a:rPr lang="en-US" dirty="0"/>
              <a:t> </a:t>
            </a:r>
            <a:r>
              <a:rPr lang="en-US" dirty="0" err="1"/>
              <a:t>erat</a:t>
            </a:r>
            <a:r>
              <a:rPr lang="en-US" dirty="0"/>
              <a:t> </a:t>
            </a:r>
            <a:r>
              <a:rPr lang="en-US" dirty="0" err="1"/>
              <a:t>volutpat</a:t>
            </a:r>
            <a:r>
              <a:rPr lang="en-US" dirty="0"/>
              <a:t>.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sed</a:t>
            </a:r>
            <a:r>
              <a:rPr lang="en-US" dirty="0"/>
              <a:t> </a:t>
            </a:r>
            <a:r>
              <a:rPr lang="en-US" dirty="0" err="1"/>
              <a:t>diam</a:t>
            </a:r>
            <a:r>
              <a:rPr lang="en-US" dirty="0"/>
              <a:t> </a:t>
            </a:r>
            <a:r>
              <a:rPr lang="en-US" dirty="0" err="1"/>
              <a:t>nonummy</a:t>
            </a:r>
            <a:r>
              <a:rPr lang="en-US" dirty="0"/>
              <a:t> </a:t>
            </a:r>
            <a:r>
              <a:rPr lang="en-US" dirty="0" err="1"/>
              <a:t>nibh</a:t>
            </a:r>
            <a:r>
              <a:rPr lang="en-US" dirty="0"/>
              <a:t> </a:t>
            </a:r>
            <a:r>
              <a:rPr lang="en-US" dirty="0" err="1"/>
              <a:t>euismod</a:t>
            </a:r>
            <a:r>
              <a:rPr lang="en-US" dirty="0"/>
              <a:t> </a:t>
            </a:r>
            <a:r>
              <a:rPr lang="en-US" dirty="0" err="1"/>
              <a:t>tincidunt</a:t>
            </a:r>
            <a:r>
              <a:rPr lang="en-US" dirty="0"/>
              <a:t> magna </a:t>
            </a:r>
            <a:r>
              <a:rPr lang="en-US" dirty="0" err="1"/>
              <a:t>aliquam</a:t>
            </a:r>
            <a:r>
              <a:rPr lang="en-US" dirty="0"/>
              <a:t> </a:t>
            </a:r>
            <a:r>
              <a:rPr lang="en-US" dirty="0" err="1"/>
              <a:t>erat</a:t>
            </a:r>
            <a:r>
              <a:rPr lang="en-US" dirty="0"/>
              <a:t> </a:t>
            </a:r>
            <a:r>
              <a:rPr lang="en-US" dirty="0" err="1"/>
              <a:t>volutpat</a:t>
            </a:r>
            <a:r>
              <a:rPr lang="en-US" dirty="0"/>
              <a:t>.</a:t>
            </a:r>
          </a:p>
        </p:txBody>
      </p:sp>
      <p:sp>
        <p:nvSpPr>
          <p:cNvPr id="4" name="Text Placeholder 3"/>
          <p:cNvSpPr>
            <a:spLocks noGrp="1"/>
          </p:cNvSpPr>
          <p:nvPr>
            <p:ph type="body" sz="quarter" idx="17" hasCustomPrompt="1"/>
          </p:nvPr>
        </p:nvSpPr>
        <p:spPr>
          <a:xfrm>
            <a:off x="433918" y="6068605"/>
            <a:ext cx="3972983" cy="365126"/>
          </a:xfrm>
          <a:prstGeom prst="rect">
            <a:avLst/>
          </a:prstGeom>
        </p:spPr>
        <p:txBody>
          <a:bodyPr>
            <a:normAutofit/>
          </a:bodyPr>
          <a:lstStyle>
            <a:lvl1pPr marL="0" indent="0">
              <a:lnSpc>
                <a:spcPct val="100000"/>
              </a:lnSpc>
              <a:buFont typeface="Arial" charset="0"/>
              <a:buNone/>
              <a:defRPr sz="800" b="0" i="1">
                <a:solidFill>
                  <a:schemeClr val="accent6"/>
                </a:solidFill>
                <a:latin typeface="Arial Narrow" charset="0"/>
                <a:ea typeface="Arial Narrow" charset="0"/>
                <a:cs typeface="Arial Narrow" charset="0"/>
              </a:defRPr>
            </a:lvl1pPr>
          </a:lstStyle>
          <a:p>
            <a:pPr lvl="0"/>
            <a:r>
              <a:rPr lang="en-US" dirty="0"/>
              <a:t>* Footnote: One line, Arial Narrow Italic Point Size 8</a:t>
            </a:r>
          </a:p>
        </p:txBody>
      </p:sp>
      <p:sp>
        <p:nvSpPr>
          <p:cNvPr id="11" name="Text Placeholder 3"/>
          <p:cNvSpPr>
            <a:spLocks noGrp="1"/>
          </p:cNvSpPr>
          <p:nvPr>
            <p:ph type="body" sz="quarter" idx="18" hasCustomPrompt="1"/>
          </p:nvPr>
        </p:nvSpPr>
        <p:spPr>
          <a:xfrm>
            <a:off x="433918" y="6457844"/>
            <a:ext cx="3972983" cy="267709"/>
          </a:xfrm>
          <a:prstGeom prst="rect">
            <a:avLst/>
          </a:prstGeom>
        </p:spPr>
        <p:txBody>
          <a:bodyPr>
            <a:normAutofit/>
          </a:bodyPr>
          <a:lstStyle>
            <a:lvl1pPr marL="0" indent="0">
              <a:lnSpc>
                <a:spcPct val="100000"/>
              </a:lnSpc>
              <a:buFont typeface="Arial" charset="0"/>
              <a:buNone/>
              <a:defRPr sz="800" b="0" i="1">
                <a:solidFill>
                  <a:schemeClr val="accent6"/>
                </a:solidFill>
                <a:latin typeface="Arial Narrow" charset="0"/>
                <a:ea typeface="Arial Narrow" charset="0"/>
                <a:cs typeface="Arial Narrow" charset="0"/>
              </a:defRPr>
            </a:lvl1pPr>
          </a:lstStyle>
          <a:p>
            <a:pPr lvl="0"/>
            <a:r>
              <a:rPr lang="en-US"/>
              <a:t>SOURCE: One line, Arial Narrow Point Size 8</a:t>
            </a:r>
            <a:endParaRPr lang="en-US" dirty="0"/>
          </a:p>
        </p:txBody>
      </p:sp>
      <p:sp>
        <p:nvSpPr>
          <p:cNvPr id="10" name="TextBox 9">
            <a:extLst>
              <a:ext uri="{FF2B5EF4-FFF2-40B4-BE49-F238E27FC236}">
                <a16:creationId xmlns:a16="http://schemas.microsoft.com/office/drawing/2014/main" id="{4BBCDDF4-19EB-4EDE-BB39-488C26CAF7F5}"/>
              </a:ext>
            </a:extLst>
          </p:cNvPr>
          <p:cNvSpPr txBox="1"/>
          <p:nvPr userDrawn="1"/>
        </p:nvSpPr>
        <p:spPr>
          <a:xfrm>
            <a:off x="11280450" y="6093150"/>
            <a:ext cx="797607" cy="369332"/>
          </a:xfrm>
          <a:prstGeom prst="rect">
            <a:avLst/>
          </a:prstGeom>
          <a:noFill/>
        </p:spPr>
        <p:txBody>
          <a:bodyPr wrap="square" rtlCol="0">
            <a:spAutoFit/>
          </a:bodyPr>
          <a:lstStyle/>
          <a:p>
            <a:pPr algn="r"/>
            <a:fld id="{4F7A057C-045A-4432-AE53-7EAEC6D7EE62}" type="slidenum">
              <a:rPr lang="en-US" sz="1800" b="1" smtClean="0">
                <a:solidFill>
                  <a:schemeClr val="bg2"/>
                </a:solidFill>
              </a:rPr>
              <a:pPr algn="r"/>
              <a:t>‹#›</a:t>
            </a:fld>
            <a:endParaRPr lang="en-US" sz="1800" b="1" dirty="0">
              <a:solidFill>
                <a:schemeClr val="bg2"/>
              </a:solidFill>
            </a:endParaRPr>
          </a:p>
        </p:txBody>
      </p:sp>
    </p:spTree>
    <p:extLst>
      <p:ext uri="{BB962C8B-B14F-4D97-AF65-F5344CB8AC3E}">
        <p14:creationId xmlns:p14="http://schemas.microsoft.com/office/powerpoint/2010/main" val="941119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p:txBody>
          <a:bodyPr/>
          <a:lstStyle/>
          <a:p>
            <a:fld id="{48913E51-B7F7-4C24-B8E3-5471755DC0E0}" type="datetime1">
              <a:rPr lang="en-US" smtClean="0"/>
              <a:t>6/2/2025</a:t>
            </a:fld>
            <a:endParaRPr lang="en-US"/>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28370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831850" y="1709738"/>
            <a:ext cx="10515600" cy="2852737"/>
          </a:xfrm>
        </p:spPr>
        <p:txBody>
          <a:bodyPr anchor="b">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lumMod val="60000"/>
                    <a:lumOff val="4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DA91A59F-D956-4598-A3C1-AE72A5387751}" type="datetime1">
              <a:rPr lang="en-US" smtClean="0"/>
              <a:t>6/2/2025</a:t>
            </a:fld>
            <a:endParaRPr lang="en-US" dirty="0"/>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273BAE12-D270-459D-897B-6833652BB167}" type="slidenum">
              <a:rPr lang="en-US" smtClean="0"/>
              <a:t>‹#›</a:t>
            </a:fld>
            <a:endParaRPr lang="en-US" dirty="0"/>
          </a:p>
        </p:txBody>
      </p:sp>
    </p:spTree>
    <p:extLst>
      <p:ext uri="{BB962C8B-B14F-4D97-AF65-F5344CB8AC3E}">
        <p14:creationId xmlns:p14="http://schemas.microsoft.com/office/powerpoint/2010/main" val="333383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838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6172200" y="2195847"/>
            <a:ext cx="5181600" cy="3981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D70BBD69-7BD3-4731-8064-242619E92CBE}" type="datetime1">
              <a:rPr lang="en-US" smtClean="0"/>
              <a:t>6/2/2025</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16301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839788" y="73152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839788" y="2149131"/>
            <a:ext cx="5157787"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839788" y="2910625"/>
            <a:ext cx="5157787"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6172200" y="2149131"/>
            <a:ext cx="5183188" cy="693696"/>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6172200" y="2910625"/>
            <a:ext cx="5183188" cy="3100561"/>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38BD77D9-239F-488B-9358-023C46BC7084}" type="datetime1">
              <a:rPr lang="en-US" smtClean="0"/>
              <a:t>6/2/2025</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22561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838200" y="731520"/>
            <a:ext cx="10515600"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1EE61C24-7140-4FDE-92F3-654C6E2D3C1C}" type="datetime1">
              <a:rPr lang="en-US" smtClean="0"/>
              <a:t>6/2/2025</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24143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DC4D6ACF-ECB9-4B5F-A429-08B8AC75E8EF}" type="datetime1">
              <a:rPr lang="en-US" smtClean="0"/>
              <a:t>6/2/2025</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145901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839788" y="731520"/>
            <a:ext cx="3932237" cy="2346326"/>
          </a:xfrm>
        </p:spPr>
        <p:txBody>
          <a:bodyPr anchor="b">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731521"/>
            <a:ext cx="6172200" cy="512953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839788" y="3429000"/>
            <a:ext cx="3932237"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788B429B-EE2A-486A-BDB9-0C848B4FAFDD}" type="datetime1">
              <a:rPr lang="en-US" smtClean="0"/>
              <a:t>6/2/2025</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4183172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839788" y="731520"/>
            <a:ext cx="3932237" cy="2341564"/>
          </a:xfrm>
        </p:spPr>
        <p:txBody>
          <a:bodyPr anchor="b">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687257"/>
            <a:ext cx="6172200" cy="517379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839788"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8DA5FE4A-CB8D-40AB-BFFC-AAF37EA071CB}" type="datetime1">
              <a:rPr lang="en-US" smtClean="0"/>
              <a:t>6/2/2025</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273BAE12-D270-459D-897B-6833652BB167}" type="slidenum">
              <a:rPr lang="en-US" smtClean="0"/>
              <a:t>‹#›</a:t>
            </a:fld>
            <a:endParaRPr lang="en-US"/>
          </a:p>
        </p:txBody>
      </p:sp>
    </p:spTree>
    <p:extLst>
      <p:ext uri="{BB962C8B-B14F-4D97-AF65-F5344CB8AC3E}">
        <p14:creationId xmlns:p14="http://schemas.microsoft.com/office/powerpoint/2010/main" val="379938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293296F-4C3A-4530-98F5-F83646ACE913}"/>
              </a:ext>
              <a:ext uri="{C183D7F6-B498-43B3-948B-1728B52AA6E4}">
                <adec:decorative xmlns:adec="http://schemas.microsoft.com/office/drawing/2017/decorative" val="1"/>
              </a:ext>
            </a:extLst>
          </p:cNvPr>
          <p:cNvSpPr/>
          <p:nvPr/>
        </p:nvSpPr>
        <p:spPr>
          <a:xfrm>
            <a:off x="2189" y="0"/>
            <a:ext cx="12192000" cy="6857997"/>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3914D2BD-3C47-433D-81FE-DC6C39595F0E}"/>
              </a:ext>
              <a:ext uri="{C183D7F6-B498-43B3-948B-1728B52AA6E4}">
                <adec:decorative xmlns:adec="http://schemas.microsoft.com/office/drawing/2017/decorative" val="1"/>
              </a:ext>
            </a:extLst>
          </p:cNvPr>
          <p:cNvGrpSpPr/>
          <p:nvPr/>
        </p:nvGrpSpPr>
        <p:grpSpPr>
          <a:xfrm>
            <a:off x="572" y="-1"/>
            <a:ext cx="12192000" cy="6857996"/>
            <a:chOff x="572" y="-1"/>
            <a:chExt cx="12192000" cy="6857996"/>
          </a:xfrm>
        </p:grpSpPr>
        <p:cxnSp>
          <p:nvCxnSpPr>
            <p:cNvPr id="9" name="Straight Connector 8">
              <a:extLst>
                <a:ext uri="{FF2B5EF4-FFF2-40B4-BE49-F238E27FC236}">
                  <a16:creationId xmlns:a16="http://schemas.microsoft.com/office/drawing/2014/main" id="{D3DD55E4-EA4F-4874-8B5B-6E0EAF4BBFC4}"/>
                </a:ext>
              </a:extLst>
            </p:cNvPr>
            <p:cNvCxnSpPr>
              <a:cxnSpLocks/>
            </p:cNvCxnSpPr>
            <p:nvPr/>
          </p:nvCxnSpPr>
          <p:spPr>
            <a:xfrm>
              <a:off x="1667" y="6276706"/>
              <a:ext cx="12189811"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2950BAF-7673-4138-AEA2-DE7D368CC357}"/>
                </a:ext>
              </a:extLst>
            </p:cNvPr>
            <p:cNvCxnSpPr>
              <a:cxnSpLocks/>
            </p:cNvCxnSpPr>
            <p:nvPr/>
          </p:nvCxnSpPr>
          <p:spPr>
            <a:xfrm>
              <a:off x="572" y="580876"/>
              <a:ext cx="12192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BE3E2B5-EA1C-415A-941A-843C7EA148E1}"/>
                </a:ext>
              </a:extLst>
            </p:cNvPr>
            <p:cNvCxnSpPr>
              <a:cxnSpLocks/>
            </p:cNvCxnSpPr>
            <p:nvPr/>
          </p:nvCxnSpPr>
          <p:spPr>
            <a:xfrm rot="16200000">
              <a:off x="8134324"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87FA3A6-E398-4576-B6B8-3328028D84B2}"/>
                </a:ext>
              </a:extLst>
            </p:cNvPr>
            <p:cNvCxnSpPr>
              <a:cxnSpLocks/>
            </p:cNvCxnSpPr>
            <p:nvPr/>
          </p:nvCxnSpPr>
          <p:spPr>
            <a:xfrm rot="16200000">
              <a:off x="-2794261" y="3428956"/>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Graphic 33">
              <a:extLst>
                <a:ext uri="{FF2B5EF4-FFF2-40B4-BE49-F238E27FC236}">
                  <a16:creationId xmlns:a16="http://schemas.microsoft.com/office/drawing/2014/main" id="{EFB597D7-65E0-476A-B9EB-3AA6ED33884C}"/>
                </a:ext>
              </a:extLst>
            </p:cNvPr>
            <p:cNvSpPr/>
            <p:nvPr/>
          </p:nvSpPr>
          <p:spPr>
            <a:xfrm>
              <a:off x="4277016" y="-1"/>
              <a:ext cx="3637968" cy="580875"/>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sp>
          <p:nvSpPr>
            <p:cNvPr id="14" name="Graphic 33">
              <a:extLst>
                <a:ext uri="{FF2B5EF4-FFF2-40B4-BE49-F238E27FC236}">
                  <a16:creationId xmlns:a16="http://schemas.microsoft.com/office/drawing/2014/main" id="{11AA060A-BE0E-4687-8F9E-0E2955D9796D}"/>
                </a:ext>
              </a:extLst>
            </p:cNvPr>
            <p:cNvSpPr/>
            <p:nvPr/>
          </p:nvSpPr>
          <p:spPr>
            <a:xfrm rot="10800000">
              <a:off x="4305089" y="6276705"/>
              <a:ext cx="3581824" cy="581290"/>
            </a:xfrm>
            <a:custGeom>
              <a:avLst/>
              <a:gdLst>
                <a:gd name="connsiteX0" fmla="*/ 0 w 2679858"/>
                <a:gd name="connsiteY0" fmla="*/ 4953 h 434911"/>
                <a:gd name="connsiteX1" fmla="*/ 1336548 w 2679858"/>
                <a:gd name="connsiteY1" fmla="*/ 434912 h 434911"/>
                <a:gd name="connsiteX2" fmla="*/ 2679859 w 2679858"/>
                <a:gd name="connsiteY2" fmla="*/ 0 h 434911"/>
              </a:gdLst>
              <a:ahLst/>
              <a:cxnLst>
                <a:cxn ang="0">
                  <a:pos x="connsiteX0" y="connsiteY0"/>
                </a:cxn>
                <a:cxn ang="0">
                  <a:pos x="connsiteX1" y="connsiteY1"/>
                </a:cxn>
                <a:cxn ang="0">
                  <a:pos x="connsiteX2" y="connsiteY2"/>
                </a:cxn>
              </a:cxnLst>
              <a:rect l="l" t="t" r="r" b="b"/>
              <a:pathLst>
                <a:path w="2679858" h="434911">
                  <a:moveTo>
                    <a:pt x="0" y="4953"/>
                  </a:moveTo>
                  <a:cubicBezTo>
                    <a:pt x="370427" y="274606"/>
                    <a:pt x="833723" y="434912"/>
                    <a:pt x="1336548" y="434912"/>
                  </a:cubicBezTo>
                  <a:cubicBezTo>
                    <a:pt x="1842326" y="434912"/>
                    <a:pt x="2308289" y="272701"/>
                    <a:pt x="2679859" y="0"/>
                  </a:cubicBezTo>
                </a:path>
              </a:pathLst>
            </a:custGeom>
            <a:noFill/>
            <a:ln w="12700" cap="flat">
              <a:solidFill>
                <a:schemeClr val="accent4"/>
              </a:solidFill>
              <a:prstDash val="solid"/>
              <a:miter/>
            </a:ln>
          </p:spPr>
          <p:txBody>
            <a:bodyPr rtlCol="0" anchor="ctr"/>
            <a:lstStyle/>
            <a:p>
              <a:endParaRPr lang="en-US" dirty="0"/>
            </a:p>
          </p:txBody>
        </p:sp>
      </p:gr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838200" y="727323"/>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838200" y="2189408"/>
            <a:ext cx="10515600" cy="38217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838200" y="136525"/>
            <a:ext cx="2743200"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fld id="{C0517C94-3B1E-4991-BED3-41F8B0158A00}" type="datetime1">
              <a:rPr lang="en-US" smtClean="0"/>
              <a:t>6/2/2025</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838200" y="6356350"/>
            <a:ext cx="3450659" cy="365125"/>
          </a:xfrm>
          <a:prstGeom prst="rect">
            <a:avLst/>
          </a:prstGeom>
        </p:spPr>
        <p:txBody>
          <a:bodyPr vert="horz" lIns="91440" tIns="45720" rIns="91440" bIns="45720" rtlCol="0" anchor="ctr"/>
          <a:lstStyle>
            <a:lvl1pPr algn="l">
              <a:defRPr sz="800" cap="all" spc="150" baseline="0">
                <a:solidFill>
                  <a:schemeClr val="tx2">
                    <a:lumMod val="60000"/>
                    <a:lumOff val="40000"/>
                  </a:schemeClr>
                </a:solidFill>
              </a:defRPr>
            </a:lvl1pPr>
          </a:lstStyle>
          <a:p>
            <a:endParaRPr lang="en-US" dirty="0"/>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563467" y="3246434"/>
            <a:ext cx="628533" cy="365125"/>
          </a:xfrm>
          <a:prstGeom prst="rect">
            <a:avLst/>
          </a:prstGeom>
        </p:spPr>
        <p:txBody>
          <a:bodyPr vert="horz" lIns="91440" tIns="45720" rIns="91440" bIns="45720" rtlCol="0" anchor="ctr"/>
          <a:lstStyle>
            <a:lvl1pPr algn="ctr">
              <a:defRPr sz="1100" cap="all" spc="150" baseline="0">
                <a:solidFill>
                  <a:schemeClr val="tx2">
                    <a:lumMod val="60000"/>
                    <a:lumOff val="40000"/>
                  </a:schemeClr>
                </a:solidFill>
              </a:defRPr>
            </a:lvl1pPr>
          </a:lstStyle>
          <a:p>
            <a:fld id="{273BAE12-D270-459D-897B-6833652BB167}" type="slidenum">
              <a:rPr lang="en-US" smtClean="0"/>
              <a:pPr/>
              <a:t>‹#›</a:t>
            </a:fld>
            <a:endParaRPr lang="en-US" dirty="0"/>
          </a:p>
        </p:txBody>
      </p:sp>
    </p:spTree>
    <p:extLst>
      <p:ext uri="{BB962C8B-B14F-4D97-AF65-F5344CB8AC3E}">
        <p14:creationId xmlns:p14="http://schemas.microsoft.com/office/powerpoint/2010/main" val="255458760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6" r:id="rId12"/>
    <p:sldLayoutId id="2147483727" r:id="rId13"/>
    <p:sldLayoutId id="2147483728" r:id="rId14"/>
  </p:sldLayoutIdLst>
  <p:hf sldNum="0" hdr="0" ftr="0" dt="0"/>
  <p:txStyles>
    <p:titleStyle>
      <a:lvl1pPr algn="l" defTabSz="914400" rtl="0" eaLnBrk="1" latinLnBrk="0" hangingPunct="1">
        <a:lnSpc>
          <a:spcPct val="100000"/>
        </a:lnSpc>
        <a:spcBef>
          <a:spcPct val="0"/>
        </a:spcBef>
        <a:buNone/>
        <a:defRPr sz="4400" kern="1200">
          <a:solidFill>
            <a:schemeClr val="tx2">
              <a:lumMod val="60000"/>
              <a:lumOff val="40000"/>
            </a:schemeClr>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2">
              <a:lumMod val="60000"/>
              <a:lumOff val="40000"/>
            </a:schemeClr>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2">
              <a:lumMod val="60000"/>
              <a:lumOff val="40000"/>
            </a:schemeClr>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2">
              <a:lumMod val="60000"/>
              <a:lumOff val="40000"/>
            </a:schemeClr>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2">
              <a:lumMod val="60000"/>
              <a:lumOff val="4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hyperlink" Target="https://www.bceda.ca/manuals.php" TargetMode="External"/><Relationship Id="rId7" Type="http://schemas.openxmlformats.org/officeDocument/2006/relationships/hyperlink" Target="https://www.eda.gov/resources/comprehensive-economic-development-strategy"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steelvalley.org/" TargetMode="External"/><Relationship Id="rId5" Type="http://schemas.openxmlformats.org/officeDocument/2006/relationships/hyperlink" Target="https://oklahoma.gov/careertech/business-and-industry.html" TargetMode="External"/><Relationship Id="rId4" Type="http://schemas.openxmlformats.org/officeDocument/2006/relationships/hyperlink" Target="https://economicdevelopment.extension.wisc.edu/community-economic-analysis-for-rural-wisconsin-communitie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mailto:melody@ledc.net" TargetMode="External"/><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13" Type="http://schemas.openxmlformats.org/officeDocument/2006/relationships/image" Target="../media/image14.png"/><Relationship Id="rId3" Type="http://schemas.openxmlformats.org/officeDocument/2006/relationships/image" Target="../media/image4.jpg"/><Relationship Id="rId7" Type="http://schemas.openxmlformats.org/officeDocument/2006/relationships/image" Target="../media/image8.jpg"/><Relationship Id="rId12" Type="http://schemas.openxmlformats.org/officeDocument/2006/relationships/image" Target="../media/image13.jpg"/><Relationship Id="rId17" Type="http://schemas.openxmlformats.org/officeDocument/2006/relationships/image" Target="../media/image18.jpg"/><Relationship Id="rId2" Type="http://schemas.openxmlformats.org/officeDocument/2006/relationships/notesSlide" Target="../notesSlides/notesSlide2.xml"/><Relationship Id="rId16" Type="http://schemas.openxmlformats.org/officeDocument/2006/relationships/image" Target="../media/image17.jpg"/><Relationship Id="rId1" Type="http://schemas.openxmlformats.org/officeDocument/2006/relationships/slideLayout" Target="../slideLayouts/slideLayout12.xml"/><Relationship Id="rId6" Type="http://schemas.openxmlformats.org/officeDocument/2006/relationships/image" Target="../media/image7.jpg"/><Relationship Id="rId11" Type="http://schemas.openxmlformats.org/officeDocument/2006/relationships/image" Target="../media/image12.jpg"/><Relationship Id="rId5" Type="http://schemas.openxmlformats.org/officeDocument/2006/relationships/image" Target="../media/image6.png"/><Relationship Id="rId15" Type="http://schemas.openxmlformats.org/officeDocument/2006/relationships/image" Target="../media/image16.jpg"/><Relationship Id="rId10" Type="http://schemas.openxmlformats.org/officeDocument/2006/relationships/image" Target="../media/image11.jpg"/><Relationship Id="rId4" Type="http://schemas.openxmlformats.org/officeDocument/2006/relationships/image" Target="../media/image5.jpg"/><Relationship Id="rId9" Type="http://schemas.openxmlformats.org/officeDocument/2006/relationships/image" Target="../media/image10.jpg"/><Relationship Id="rId14" Type="http://schemas.openxmlformats.org/officeDocument/2006/relationships/image" Target="../media/image15.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8827F1-3359-44F6-9009-43AE2B17F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
            <a:ext cx="12192001"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7AFAD67-5350-4773-886F-D6DD7E66D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73465"/>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light bulb with business icons">
            <a:extLst>
              <a:ext uri="{FF2B5EF4-FFF2-40B4-BE49-F238E27FC236}">
                <a16:creationId xmlns:a16="http://schemas.microsoft.com/office/drawing/2014/main" id="{0BEE72F3-C302-0A1C-81D7-9DBB86356CE9}"/>
              </a:ext>
            </a:extLst>
          </p:cNvPr>
          <p:cNvPicPr>
            <a:picLocks noChangeAspect="1"/>
          </p:cNvPicPr>
          <p:nvPr/>
        </p:nvPicPr>
        <p:blipFill>
          <a:blip r:embed="rId3">
            <a:alphaModFix amt="40000"/>
          </a:blip>
          <a:srcRect t="11455" r="-1" b="8167"/>
          <a:stretch>
            <a:fillRect/>
          </a:stretch>
        </p:blipFill>
        <p:spPr>
          <a:xfrm>
            <a:off x="20" y="10"/>
            <a:ext cx="12188932" cy="6857990"/>
          </a:xfrm>
          <a:prstGeom prst="rect">
            <a:avLst/>
          </a:prstGeom>
          <a:ln w="12700">
            <a:noFill/>
          </a:ln>
        </p:spPr>
      </p:pic>
      <p:grpSp>
        <p:nvGrpSpPr>
          <p:cNvPr id="13" name="Group 12">
            <a:extLst>
              <a:ext uri="{FF2B5EF4-FFF2-40B4-BE49-F238E27FC236}">
                <a16:creationId xmlns:a16="http://schemas.microsoft.com/office/drawing/2014/main" id="{654AC0FE-C43D-49AC-9730-284354DEC86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8366" y="87"/>
            <a:ext cx="10933011" cy="6864297"/>
            <a:chOff x="628366" y="87"/>
            <a:chExt cx="10933011" cy="6864297"/>
          </a:xfrm>
        </p:grpSpPr>
        <p:cxnSp>
          <p:nvCxnSpPr>
            <p:cNvPr id="14" name="Straight Connector 13">
              <a:extLst>
                <a:ext uri="{FF2B5EF4-FFF2-40B4-BE49-F238E27FC236}">
                  <a16:creationId xmlns:a16="http://schemas.microsoft.com/office/drawing/2014/main" id="{246F6FE9-8F24-4E96-8FA6-DABE61A20C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282750" y="3429044"/>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0C5E755-8FD9-4EBF-978B-015F9339F3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6688336" y="3429043"/>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C7F63B7-3E85-42EC-8447-F6699247EC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8366" y="3413532"/>
              <a:ext cx="2585819"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7" name="Graphic 11">
              <a:extLst>
                <a:ext uri="{FF2B5EF4-FFF2-40B4-BE49-F238E27FC236}">
                  <a16:creationId xmlns:a16="http://schemas.microsoft.com/office/drawing/2014/main" id="{AFDFA9EA-AAC0-416F-A0E9-ACD410E9D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22063" y="702002"/>
              <a:ext cx="5759819" cy="6155995"/>
            </a:xfrm>
            <a:custGeom>
              <a:avLst/>
              <a:gdLst>
                <a:gd name="connsiteX0" fmla="*/ 0 w 4320540"/>
                <a:gd name="connsiteY0" fmla="*/ 4617720 h 4617719"/>
                <a:gd name="connsiteX1" fmla="*/ 0 w 4320540"/>
                <a:gd name="connsiteY1" fmla="*/ 4268439 h 4617719"/>
                <a:gd name="connsiteX2" fmla="*/ 0 w 4320540"/>
                <a:gd name="connsiteY2" fmla="*/ 2052352 h 4617719"/>
                <a:gd name="connsiteX3" fmla="*/ 2160270 w 4320540"/>
                <a:gd name="connsiteY3" fmla="*/ 0 h 4617719"/>
                <a:gd name="connsiteX4" fmla="*/ 2160270 w 4320540"/>
                <a:gd name="connsiteY4" fmla="*/ 0 h 4617719"/>
                <a:gd name="connsiteX5" fmla="*/ 4320540 w 4320540"/>
                <a:gd name="connsiteY5" fmla="*/ 2052352 h 4617719"/>
                <a:gd name="connsiteX6" fmla="*/ 4320540 w 4320540"/>
                <a:gd name="connsiteY6" fmla="*/ 2782443 h 4617719"/>
                <a:gd name="connsiteX7" fmla="*/ 4320540 w 4320540"/>
                <a:gd name="connsiteY7" fmla="*/ 4617720 h 4617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20540" h="4617719">
                  <a:moveTo>
                    <a:pt x="0" y="4617720"/>
                  </a:moveTo>
                  <a:lnTo>
                    <a:pt x="0" y="4268439"/>
                  </a:lnTo>
                  <a:lnTo>
                    <a:pt x="0" y="2052352"/>
                  </a:lnTo>
                  <a:cubicBezTo>
                    <a:pt x="0" y="918877"/>
                    <a:pt x="967169" y="0"/>
                    <a:pt x="2160270" y="0"/>
                  </a:cubicBezTo>
                  <a:lnTo>
                    <a:pt x="2160270" y="0"/>
                  </a:lnTo>
                  <a:cubicBezTo>
                    <a:pt x="3353372" y="0"/>
                    <a:pt x="4320540" y="918877"/>
                    <a:pt x="4320540" y="2052352"/>
                  </a:cubicBezTo>
                  <a:lnTo>
                    <a:pt x="4320540" y="2782443"/>
                  </a:lnTo>
                  <a:lnTo>
                    <a:pt x="4320540" y="4617720"/>
                  </a:lnTo>
                </a:path>
              </a:pathLst>
            </a:custGeom>
            <a:noFill/>
            <a:ln w="12700" cap="flat">
              <a:solidFill>
                <a:schemeClr val="accent4"/>
              </a:solid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EF7E7E-9948-4D78-BE70-F624A62D853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974010" y="3413529"/>
              <a:ext cx="2587367"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975AAAB-9AEC-496F-94E4-CE5330CB49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8132421" y="3431507"/>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5BF383-42C5-4FE4-894A-17B84AF224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2796164" y="3435428"/>
              <a:ext cx="6857912"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976D435-11FC-834E-4D9B-99EFE57077F1}"/>
              </a:ext>
            </a:extLst>
          </p:cNvPr>
          <p:cNvSpPr>
            <a:spLocks noGrp="1"/>
          </p:cNvSpPr>
          <p:nvPr>
            <p:ph type="ctrTitle"/>
          </p:nvPr>
        </p:nvSpPr>
        <p:spPr>
          <a:xfrm>
            <a:off x="3471863" y="3429000"/>
            <a:ext cx="5248275" cy="1920240"/>
          </a:xfrm>
        </p:spPr>
        <p:txBody>
          <a:bodyPr anchor="t">
            <a:normAutofit/>
          </a:bodyPr>
          <a:lstStyle/>
          <a:p>
            <a:pPr algn="ctr"/>
            <a:r>
              <a:rPr lang="en-US" dirty="0">
                <a:solidFill>
                  <a:srgbClr val="FFFFFF"/>
                </a:solidFill>
              </a:rPr>
              <a:t>Business Retention &amp; Expansion</a:t>
            </a:r>
          </a:p>
        </p:txBody>
      </p:sp>
      <p:sp>
        <p:nvSpPr>
          <p:cNvPr id="3" name="Subtitle 2">
            <a:extLst>
              <a:ext uri="{FF2B5EF4-FFF2-40B4-BE49-F238E27FC236}">
                <a16:creationId xmlns:a16="http://schemas.microsoft.com/office/drawing/2014/main" id="{8365C984-8D4E-E3B8-57F2-D13CFB489FB6}"/>
              </a:ext>
            </a:extLst>
          </p:cNvPr>
          <p:cNvSpPr>
            <a:spLocks noGrp="1"/>
          </p:cNvSpPr>
          <p:nvPr>
            <p:ph type="subTitle" idx="1"/>
          </p:nvPr>
        </p:nvSpPr>
        <p:spPr>
          <a:xfrm>
            <a:off x="3471863" y="1932808"/>
            <a:ext cx="5248275" cy="1321670"/>
          </a:xfrm>
        </p:spPr>
        <p:txBody>
          <a:bodyPr anchor="ctr">
            <a:normAutofit/>
          </a:bodyPr>
          <a:lstStyle/>
          <a:p>
            <a:pPr algn="ctr">
              <a:spcBef>
                <a:spcPct val="0"/>
              </a:spcBef>
            </a:pPr>
            <a:r>
              <a:rPr lang="en-US" sz="3600" dirty="0">
                <a:solidFill>
                  <a:srgbClr val="FFFFFF"/>
                </a:solidFill>
                <a:latin typeface="+mj-lt"/>
                <a:ea typeface="+mj-ea"/>
                <a:cs typeface="+mj-cs"/>
              </a:rPr>
              <a:t>Community Development Institute</a:t>
            </a:r>
          </a:p>
        </p:txBody>
      </p:sp>
      <p:sp>
        <p:nvSpPr>
          <p:cNvPr id="5" name="TextBox 4">
            <a:extLst>
              <a:ext uri="{FF2B5EF4-FFF2-40B4-BE49-F238E27FC236}">
                <a16:creationId xmlns:a16="http://schemas.microsoft.com/office/drawing/2014/main" id="{1B4E5A31-23E3-5E48-1204-022B8D3FB2B5}"/>
              </a:ext>
            </a:extLst>
          </p:cNvPr>
          <p:cNvSpPr txBox="1"/>
          <p:nvPr/>
        </p:nvSpPr>
        <p:spPr>
          <a:xfrm>
            <a:off x="3212288" y="5660136"/>
            <a:ext cx="5754995" cy="461665"/>
          </a:xfrm>
          <a:prstGeom prst="rect">
            <a:avLst/>
          </a:prstGeom>
          <a:noFill/>
        </p:spPr>
        <p:txBody>
          <a:bodyPr wrap="square" rtlCol="0">
            <a:spAutoFit/>
          </a:bodyPr>
          <a:lstStyle/>
          <a:p>
            <a:pPr algn="ctr"/>
            <a:r>
              <a:rPr lang="en-US" sz="2400" dirty="0">
                <a:solidFill>
                  <a:srgbClr val="FFFFFF"/>
                </a:solidFill>
                <a:latin typeface="+mj-lt"/>
                <a:ea typeface="+mj-ea"/>
                <a:cs typeface="+mj-cs"/>
              </a:rPr>
              <a:t>June 19, 2025</a:t>
            </a:r>
          </a:p>
        </p:txBody>
      </p:sp>
    </p:spTree>
    <p:extLst>
      <p:ext uri="{BB962C8B-B14F-4D97-AF65-F5344CB8AC3E}">
        <p14:creationId xmlns:p14="http://schemas.microsoft.com/office/powerpoint/2010/main" val="322721356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125194"/>
            <a:ext cx="10917936" cy="540129"/>
          </a:xfrm>
        </p:spPr>
        <p:txBody>
          <a:bodyPr/>
          <a:lstStyle/>
          <a:p>
            <a:pPr>
              <a:spcBef>
                <a:spcPts val="0"/>
              </a:spcBef>
            </a:pPr>
            <a:r>
              <a:rPr lang="en-US" dirty="0"/>
              <a:t>WHAT DOES A SUCCESSFUL BRE PROGRAM LOOK LIKE?</a:t>
            </a:r>
            <a:br>
              <a:rPr lang="en-US" sz="2000" b="1" cap="all" dirty="0">
                <a:solidFill>
                  <a:srgbClr val="00629B"/>
                </a:solidFill>
                <a:ea typeface="+mn-ea"/>
                <a:cs typeface="Arial"/>
              </a:rPr>
            </a:br>
            <a:endParaRPr lang="en-US" dirty="0"/>
          </a:p>
        </p:txBody>
      </p:sp>
      <p:sp>
        <p:nvSpPr>
          <p:cNvPr id="8" name="Text Placeholder 1"/>
          <p:cNvSpPr>
            <a:spLocks noGrp="1"/>
          </p:cNvSpPr>
          <p:nvPr>
            <p:ph type="body" sz="quarter" idx="4294967295"/>
          </p:nvPr>
        </p:nvSpPr>
        <p:spPr>
          <a:xfrm>
            <a:off x="640080" y="1094705"/>
            <a:ext cx="10917936" cy="5061396"/>
          </a:xfrm>
          <a:prstGeom prst="rect">
            <a:avLst/>
          </a:prstGeom>
        </p:spPr>
        <p:txBody>
          <a:bodyPr>
            <a:normAutofit fontScale="92500"/>
          </a:bodyPr>
          <a:lstStyle/>
          <a:p>
            <a:pPr>
              <a:lnSpc>
                <a:spcPct val="90000"/>
              </a:lnSpc>
            </a:pPr>
            <a:r>
              <a:rPr lang="en-US" sz="2800" dirty="0">
                <a:solidFill>
                  <a:schemeClr val="tx2"/>
                </a:solidFill>
              </a:rPr>
              <a:t>Different for everyone – Customized to fit needs &amp; available resources</a:t>
            </a:r>
          </a:p>
          <a:p>
            <a:pPr>
              <a:lnSpc>
                <a:spcPct val="90000"/>
              </a:lnSpc>
            </a:pPr>
            <a:r>
              <a:rPr lang="en-US" sz="2800" dirty="0">
                <a:solidFill>
                  <a:schemeClr val="tx2"/>
                </a:solidFill>
              </a:rPr>
              <a:t>Proactive</a:t>
            </a:r>
          </a:p>
          <a:p>
            <a:pPr>
              <a:lnSpc>
                <a:spcPct val="90000"/>
              </a:lnSpc>
            </a:pPr>
            <a:r>
              <a:rPr lang="en-US" sz="2800" dirty="0">
                <a:solidFill>
                  <a:schemeClr val="tx2"/>
                </a:solidFill>
              </a:rPr>
              <a:t>Communicative</a:t>
            </a:r>
          </a:p>
          <a:p>
            <a:pPr>
              <a:lnSpc>
                <a:spcPct val="90000"/>
              </a:lnSpc>
            </a:pPr>
            <a:r>
              <a:rPr lang="en-US" sz="2800" dirty="0">
                <a:solidFill>
                  <a:schemeClr val="tx2"/>
                </a:solidFill>
              </a:rPr>
              <a:t>Confidentiality is a top priority</a:t>
            </a:r>
          </a:p>
          <a:p>
            <a:pPr>
              <a:lnSpc>
                <a:spcPct val="90000"/>
              </a:lnSpc>
            </a:pPr>
            <a:r>
              <a:rPr lang="en-US" sz="2800" dirty="0">
                <a:solidFill>
                  <a:schemeClr val="tx2"/>
                </a:solidFill>
              </a:rPr>
              <a:t>Relationship building</a:t>
            </a:r>
          </a:p>
          <a:p>
            <a:pPr>
              <a:lnSpc>
                <a:spcPct val="90000"/>
              </a:lnSpc>
            </a:pPr>
            <a:r>
              <a:rPr lang="en-US" sz="2800" dirty="0">
                <a:solidFill>
                  <a:schemeClr val="tx2"/>
                </a:solidFill>
              </a:rPr>
              <a:t>Immediate action on urgent issues</a:t>
            </a:r>
          </a:p>
          <a:p>
            <a:pPr>
              <a:lnSpc>
                <a:spcPct val="90000"/>
              </a:lnSpc>
            </a:pPr>
            <a:r>
              <a:rPr lang="en-US" sz="2800" dirty="0">
                <a:solidFill>
                  <a:schemeClr val="tx2"/>
                </a:solidFill>
              </a:rPr>
              <a:t>Community and governmental leadership buy-in (local champions)</a:t>
            </a:r>
          </a:p>
          <a:p>
            <a:pPr>
              <a:lnSpc>
                <a:spcPct val="90000"/>
              </a:lnSpc>
            </a:pPr>
            <a:r>
              <a:rPr lang="en-US" sz="2800" dirty="0">
                <a:solidFill>
                  <a:schemeClr val="tx2"/>
                </a:solidFill>
              </a:rPr>
              <a:t>Ongoing commitment to community/region/state economic development</a:t>
            </a:r>
          </a:p>
          <a:p>
            <a:pPr>
              <a:lnSpc>
                <a:spcPct val="90000"/>
              </a:lnSpc>
            </a:pPr>
            <a:r>
              <a:rPr lang="en-US" sz="2800" dirty="0">
                <a:solidFill>
                  <a:schemeClr val="tx2"/>
                </a:solidFill>
              </a:rPr>
              <a:t>Clearly defined roles</a:t>
            </a:r>
          </a:p>
          <a:p>
            <a:endParaRPr lang="en-US" dirty="0"/>
          </a:p>
        </p:txBody>
      </p:sp>
    </p:spTree>
    <p:extLst>
      <p:ext uri="{BB962C8B-B14F-4D97-AF65-F5344CB8AC3E}">
        <p14:creationId xmlns:p14="http://schemas.microsoft.com/office/powerpoint/2010/main" val="242993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 calcmode="lin" valueType="num">
                                      <p:cBhvr additive="base">
                                        <p:cTn id="5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683DD-871E-F8C4-69C8-4FBF59B01D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C81326-E163-498B-B69D-8F16A3EE4439}"/>
              </a:ext>
            </a:extLst>
          </p:cNvPr>
          <p:cNvSpPr>
            <a:spLocks noGrp="1"/>
          </p:cNvSpPr>
          <p:nvPr>
            <p:ph type="title"/>
          </p:nvPr>
        </p:nvSpPr>
        <p:spPr>
          <a:xfrm>
            <a:off x="641603" y="134971"/>
            <a:ext cx="10908793" cy="566928"/>
          </a:xfrm>
        </p:spPr>
        <p:txBody>
          <a:bodyPr/>
          <a:lstStyle/>
          <a:p>
            <a:pPr>
              <a:spcBef>
                <a:spcPts val="0"/>
              </a:spcBef>
            </a:pPr>
            <a:r>
              <a:rPr lang="en-US" dirty="0"/>
              <a:t>KEY COMPONENTS OF A BRE PROGRAM</a:t>
            </a:r>
            <a:br>
              <a:rPr lang="en-US" sz="2000" b="1" cap="all" dirty="0">
                <a:solidFill>
                  <a:srgbClr val="00629B"/>
                </a:solidFill>
                <a:ea typeface="+mn-ea"/>
                <a:cs typeface="Arial"/>
              </a:rPr>
            </a:br>
            <a:endParaRPr lang="en-US" dirty="0"/>
          </a:p>
        </p:txBody>
      </p:sp>
      <p:sp>
        <p:nvSpPr>
          <p:cNvPr id="8" name="Text Placeholder 1">
            <a:extLst>
              <a:ext uri="{FF2B5EF4-FFF2-40B4-BE49-F238E27FC236}">
                <a16:creationId xmlns:a16="http://schemas.microsoft.com/office/drawing/2014/main" id="{E495A6B4-C8AF-9CF7-A47F-6DCAE6E9BC5C}"/>
              </a:ext>
            </a:extLst>
          </p:cNvPr>
          <p:cNvSpPr>
            <a:spLocks noGrp="1"/>
          </p:cNvSpPr>
          <p:nvPr>
            <p:ph type="body" sz="quarter" idx="4294967295"/>
          </p:nvPr>
        </p:nvSpPr>
        <p:spPr>
          <a:xfrm>
            <a:off x="2099208" y="1094705"/>
            <a:ext cx="7836955" cy="5061396"/>
          </a:xfrm>
          <a:prstGeom prst="rect">
            <a:avLst/>
          </a:prstGeom>
        </p:spPr>
        <p:txBody>
          <a:bodyPr>
            <a:normAutofit/>
          </a:bodyPr>
          <a:lstStyle/>
          <a:p>
            <a:pPr>
              <a:lnSpc>
                <a:spcPct val="90000"/>
              </a:lnSpc>
            </a:pPr>
            <a:r>
              <a:rPr lang="en-US" sz="2600" dirty="0">
                <a:solidFill>
                  <a:schemeClr val="tx2"/>
                </a:solidFill>
              </a:rPr>
              <a:t>Business Engagement and Relationship Building</a:t>
            </a:r>
          </a:p>
          <a:p>
            <a:pPr>
              <a:lnSpc>
                <a:spcPct val="90000"/>
              </a:lnSpc>
            </a:pPr>
            <a:r>
              <a:rPr lang="en-US" sz="2600" dirty="0">
                <a:solidFill>
                  <a:schemeClr val="tx2"/>
                </a:solidFill>
              </a:rPr>
              <a:t>Data Collection &amp; Analysis</a:t>
            </a:r>
          </a:p>
          <a:p>
            <a:pPr>
              <a:lnSpc>
                <a:spcPct val="90000"/>
              </a:lnSpc>
            </a:pPr>
            <a:r>
              <a:rPr lang="en-US" sz="2600" dirty="0">
                <a:solidFill>
                  <a:schemeClr val="tx2"/>
                </a:solidFill>
              </a:rPr>
              <a:t>Support Services &amp; Technical Assistance</a:t>
            </a:r>
          </a:p>
          <a:p>
            <a:pPr>
              <a:lnSpc>
                <a:spcPct val="90000"/>
              </a:lnSpc>
            </a:pPr>
            <a:r>
              <a:rPr lang="en-US" sz="2600" dirty="0">
                <a:solidFill>
                  <a:schemeClr val="tx2"/>
                </a:solidFill>
              </a:rPr>
              <a:t>Knowledge of Incentive Programs</a:t>
            </a:r>
          </a:p>
          <a:p>
            <a:pPr>
              <a:lnSpc>
                <a:spcPct val="90000"/>
              </a:lnSpc>
            </a:pPr>
            <a:r>
              <a:rPr lang="en-US" sz="2600" dirty="0">
                <a:solidFill>
                  <a:schemeClr val="tx2"/>
                </a:solidFill>
              </a:rPr>
              <a:t>Regulatory Understanding</a:t>
            </a:r>
          </a:p>
          <a:p>
            <a:pPr>
              <a:lnSpc>
                <a:spcPct val="90000"/>
              </a:lnSpc>
            </a:pPr>
            <a:r>
              <a:rPr lang="en-US" sz="2600" dirty="0">
                <a:solidFill>
                  <a:schemeClr val="tx2"/>
                </a:solidFill>
              </a:rPr>
              <a:t>Problem Solving &amp; Advocacy</a:t>
            </a:r>
          </a:p>
          <a:p>
            <a:pPr>
              <a:lnSpc>
                <a:spcPct val="90000"/>
              </a:lnSpc>
            </a:pPr>
            <a:r>
              <a:rPr lang="en-US" sz="2600" dirty="0">
                <a:solidFill>
                  <a:schemeClr val="tx2"/>
                </a:solidFill>
              </a:rPr>
              <a:t>Crisis Management &amp; Resilience Building</a:t>
            </a:r>
          </a:p>
          <a:p>
            <a:pPr>
              <a:lnSpc>
                <a:spcPct val="90000"/>
              </a:lnSpc>
            </a:pPr>
            <a:r>
              <a:rPr lang="en-US" sz="2600" dirty="0">
                <a:solidFill>
                  <a:schemeClr val="tx2"/>
                </a:solidFill>
              </a:rPr>
              <a:t>Performance Monitoring &amp; Evaluation</a:t>
            </a:r>
          </a:p>
          <a:p>
            <a:pPr>
              <a:lnSpc>
                <a:spcPct val="90000"/>
              </a:lnSpc>
            </a:pPr>
            <a:r>
              <a:rPr lang="en-US" sz="2600" dirty="0">
                <a:solidFill>
                  <a:schemeClr val="tx2"/>
                </a:solidFill>
              </a:rPr>
              <a:t>Follow up</a:t>
            </a:r>
          </a:p>
          <a:p>
            <a:pPr>
              <a:lnSpc>
                <a:spcPct val="90000"/>
              </a:lnSpc>
            </a:pPr>
            <a:r>
              <a:rPr lang="en-US" sz="2600" dirty="0">
                <a:solidFill>
                  <a:schemeClr val="tx2"/>
                </a:solidFill>
              </a:rPr>
              <a:t>Reporting</a:t>
            </a:r>
          </a:p>
          <a:p>
            <a:endParaRPr lang="en-US" dirty="0"/>
          </a:p>
        </p:txBody>
      </p:sp>
    </p:spTree>
    <p:extLst>
      <p:ext uri="{BB962C8B-B14F-4D97-AF65-F5344CB8AC3E}">
        <p14:creationId xmlns:p14="http://schemas.microsoft.com/office/powerpoint/2010/main" val="211103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 calcmode="lin" valueType="num">
                                      <p:cBhvr additive="base">
                                        <p:cTn id="5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9" end="9"/>
                                            </p:txEl>
                                          </p:spTgt>
                                        </p:tgtEl>
                                        <p:attrNameLst>
                                          <p:attrName>style.visibility</p:attrName>
                                        </p:attrNameLst>
                                      </p:cBhvr>
                                      <p:to>
                                        <p:strVal val="visible"/>
                                      </p:to>
                                    </p:set>
                                    <p:anim calcmode="lin" valueType="num">
                                      <p:cBhvr additive="base">
                                        <p:cTn id="61"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603" y="134971"/>
            <a:ext cx="10908793" cy="566928"/>
          </a:xfrm>
        </p:spPr>
        <p:txBody>
          <a:bodyPr/>
          <a:lstStyle/>
          <a:p>
            <a:pPr>
              <a:spcBef>
                <a:spcPts val="0"/>
              </a:spcBef>
            </a:pPr>
            <a:r>
              <a:rPr lang="en-US" dirty="0"/>
              <a:t>ESTABLISH A BRE PROGRAM</a:t>
            </a:r>
            <a:br>
              <a:rPr lang="en-US" sz="2000" b="1" cap="all" dirty="0">
                <a:solidFill>
                  <a:srgbClr val="00629B"/>
                </a:solidFill>
                <a:ea typeface="+mn-ea"/>
                <a:cs typeface="Arial"/>
              </a:rPr>
            </a:br>
            <a:endParaRPr lang="en-US" dirty="0"/>
          </a:p>
        </p:txBody>
      </p:sp>
      <p:sp>
        <p:nvSpPr>
          <p:cNvPr id="8" name="Text Placeholder 1"/>
          <p:cNvSpPr>
            <a:spLocks noGrp="1"/>
          </p:cNvSpPr>
          <p:nvPr>
            <p:ph type="body" sz="quarter" idx="4294967295"/>
          </p:nvPr>
        </p:nvSpPr>
        <p:spPr>
          <a:xfrm>
            <a:off x="2099208" y="1094705"/>
            <a:ext cx="7836955" cy="5061396"/>
          </a:xfrm>
          <a:prstGeom prst="rect">
            <a:avLst/>
          </a:prstGeom>
        </p:spPr>
        <p:txBody>
          <a:bodyPr>
            <a:normAutofit lnSpcReduction="10000"/>
          </a:bodyPr>
          <a:lstStyle/>
          <a:p>
            <a:pPr>
              <a:lnSpc>
                <a:spcPct val="90000"/>
              </a:lnSpc>
            </a:pPr>
            <a:r>
              <a:rPr lang="en-US" sz="2600" dirty="0">
                <a:solidFill>
                  <a:schemeClr val="tx2"/>
                </a:solidFill>
              </a:rPr>
              <a:t>Engage stakeholders</a:t>
            </a:r>
          </a:p>
          <a:p>
            <a:pPr>
              <a:lnSpc>
                <a:spcPct val="90000"/>
              </a:lnSpc>
            </a:pPr>
            <a:r>
              <a:rPr lang="en-US" sz="2600" dirty="0">
                <a:solidFill>
                  <a:schemeClr val="tx2"/>
                </a:solidFill>
              </a:rPr>
              <a:t>Identify the program</a:t>
            </a:r>
          </a:p>
          <a:p>
            <a:pPr>
              <a:lnSpc>
                <a:spcPct val="90000"/>
              </a:lnSpc>
            </a:pPr>
            <a:r>
              <a:rPr lang="en-US" sz="2600" dirty="0">
                <a:solidFill>
                  <a:schemeClr val="tx2"/>
                </a:solidFill>
              </a:rPr>
              <a:t>Develop a strategic plan</a:t>
            </a:r>
          </a:p>
          <a:p>
            <a:pPr>
              <a:lnSpc>
                <a:spcPct val="90000"/>
              </a:lnSpc>
            </a:pPr>
            <a:r>
              <a:rPr lang="en-US" sz="2600" dirty="0">
                <a:solidFill>
                  <a:schemeClr val="tx2"/>
                </a:solidFill>
              </a:rPr>
              <a:t>Set goals</a:t>
            </a:r>
          </a:p>
          <a:p>
            <a:pPr>
              <a:lnSpc>
                <a:spcPct val="90000"/>
              </a:lnSpc>
            </a:pPr>
            <a:r>
              <a:rPr lang="en-US" sz="2600" dirty="0">
                <a:solidFill>
                  <a:schemeClr val="tx2"/>
                </a:solidFill>
              </a:rPr>
              <a:t>Identify funding needs</a:t>
            </a:r>
          </a:p>
          <a:p>
            <a:pPr>
              <a:lnSpc>
                <a:spcPct val="90000"/>
              </a:lnSpc>
            </a:pPr>
            <a:r>
              <a:rPr lang="en-US" sz="2600" dirty="0">
                <a:solidFill>
                  <a:schemeClr val="tx2"/>
                </a:solidFill>
              </a:rPr>
              <a:t>Establish performance measures</a:t>
            </a:r>
          </a:p>
          <a:p>
            <a:pPr>
              <a:lnSpc>
                <a:spcPct val="90000"/>
              </a:lnSpc>
            </a:pPr>
            <a:r>
              <a:rPr lang="en-US" sz="2600" dirty="0">
                <a:solidFill>
                  <a:schemeClr val="tx2"/>
                </a:solidFill>
              </a:rPr>
              <a:t>Target company list</a:t>
            </a:r>
          </a:p>
          <a:p>
            <a:pPr>
              <a:lnSpc>
                <a:spcPct val="90000"/>
              </a:lnSpc>
            </a:pPr>
            <a:r>
              <a:rPr lang="en-US" sz="2600" dirty="0">
                <a:solidFill>
                  <a:schemeClr val="tx2"/>
                </a:solidFill>
              </a:rPr>
              <a:t>Set team roles</a:t>
            </a:r>
          </a:p>
          <a:p>
            <a:pPr>
              <a:lnSpc>
                <a:spcPct val="90000"/>
              </a:lnSpc>
            </a:pPr>
            <a:r>
              <a:rPr lang="en-US" sz="2600" dirty="0">
                <a:solidFill>
                  <a:schemeClr val="tx2"/>
                </a:solidFill>
              </a:rPr>
              <a:t>Determine information to be gathered</a:t>
            </a:r>
          </a:p>
          <a:p>
            <a:pPr>
              <a:lnSpc>
                <a:spcPct val="90000"/>
              </a:lnSpc>
            </a:pPr>
            <a:r>
              <a:rPr lang="en-US" sz="2600" dirty="0">
                <a:solidFill>
                  <a:schemeClr val="tx2"/>
                </a:solidFill>
              </a:rPr>
              <a:t>Follow up</a:t>
            </a:r>
          </a:p>
          <a:p>
            <a:pPr>
              <a:lnSpc>
                <a:spcPct val="90000"/>
              </a:lnSpc>
            </a:pPr>
            <a:r>
              <a:rPr lang="en-US" sz="2600" dirty="0">
                <a:solidFill>
                  <a:schemeClr val="tx2"/>
                </a:solidFill>
              </a:rPr>
              <a:t>Reporting</a:t>
            </a:r>
          </a:p>
          <a:p>
            <a:endParaRPr lang="en-US" dirty="0"/>
          </a:p>
        </p:txBody>
      </p:sp>
    </p:spTree>
    <p:extLst>
      <p:ext uri="{BB962C8B-B14F-4D97-AF65-F5344CB8AC3E}">
        <p14:creationId xmlns:p14="http://schemas.microsoft.com/office/powerpoint/2010/main" val="266893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 calcmode="lin" valueType="num">
                                      <p:cBhvr additive="base">
                                        <p:cTn id="5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9" end="9"/>
                                            </p:txEl>
                                          </p:spTgt>
                                        </p:tgtEl>
                                        <p:attrNameLst>
                                          <p:attrName>style.visibility</p:attrName>
                                        </p:attrNameLst>
                                      </p:cBhvr>
                                      <p:to>
                                        <p:strVal val="visible"/>
                                      </p:to>
                                    </p:set>
                                    <p:anim calcmode="lin" valueType="num">
                                      <p:cBhvr additive="base">
                                        <p:cTn id="61"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8">
                                            <p:txEl>
                                              <p:pRg st="10" end="10"/>
                                            </p:txEl>
                                          </p:spTgt>
                                        </p:tgtEl>
                                        <p:attrNameLst>
                                          <p:attrName>style.visibility</p:attrName>
                                        </p:attrNameLst>
                                      </p:cBhvr>
                                      <p:to>
                                        <p:strVal val="visible"/>
                                      </p:to>
                                    </p:set>
                                    <p:anim calcmode="lin" valueType="num">
                                      <p:cBhvr additive="base">
                                        <p:cTn id="67"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031" y="118239"/>
            <a:ext cx="10917937" cy="613281"/>
          </a:xfrm>
        </p:spPr>
        <p:txBody>
          <a:bodyPr/>
          <a:lstStyle/>
          <a:p>
            <a:r>
              <a:rPr lang="en-US" dirty="0"/>
              <a:t>MEASURING SUCCESS</a:t>
            </a:r>
          </a:p>
        </p:txBody>
      </p:sp>
      <p:sp>
        <p:nvSpPr>
          <p:cNvPr id="8" name="Text Placeholder 1"/>
          <p:cNvSpPr>
            <a:spLocks noGrp="1"/>
          </p:cNvSpPr>
          <p:nvPr>
            <p:ph type="body" sz="quarter" idx="4294967295"/>
          </p:nvPr>
        </p:nvSpPr>
        <p:spPr>
          <a:xfrm>
            <a:off x="2761489" y="1431732"/>
            <a:ext cx="6565392" cy="3951296"/>
          </a:xfrm>
          <a:prstGeom prst="rect">
            <a:avLst/>
          </a:prstGeom>
        </p:spPr>
        <p:txBody>
          <a:bodyPr>
            <a:normAutofit/>
          </a:bodyPr>
          <a:lstStyle/>
          <a:p>
            <a:pPr marL="342900" indent="-342900"/>
            <a:r>
              <a:rPr lang="en-US" sz="3200" dirty="0">
                <a:solidFill>
                  <a:schemeClr val="tx2"/>
                </a:solidFill>
              </a:rPr>
              <a:t>  # of new jobs added</a:t>
            </a:r>
          </a:p>
          <a:p>
            <a:pPr marL="342900" indent="-342900"/>
            <a:r>
              <a:rPr lang="en-US" sz="3200" dirty="0">
                <a:solidFill>
                  <a:schemeClr val="tx2"/>
                </a:solidFill>
              </a:rPr>
              <a:t>  # of jobs retained</a:t>
            </a:r>
          </a:p>
          <a:p>
            <a:pPr marL="342900" indent="-342900"/>
            <a:r>
              <a:rPr lang="en-US" sz="3200" dirty="0">
                <a:solidFill>
                  <a:schemeClr val="tx2"/>
                </a:solidFill>
              </a:rPr>
              <a:t>  $ of new expansion investment</a:t>
            </a:r>
          </a:p>
          <a:p>
            <a:pPr marL="342900" indent="-342900"/>
            <a:r>
              <a:rPr lang="en-US" sz="3200" dirty="0">
                <a:solidFill>
                  <a:schemeClr val="tx2"/>
                </a:solidFill>
              </a:rPr>
              <a:t>  Increased tax revenue</a:t>
            </a:r>
          </a:p>
          <a:p>
            <a:pPr marL="342900" indent="-342900"/>
            <a:r>
              <a:rPr lang="en-US" sz="3200" dirty="0">
                <a:solidFill>
                  <a:schemeClr val="tx2"/>
                </a:solidFill>
              </a:rPr>
              <a:t>  # of BRE visits</a:t>
            </a:r>
          </a:p>
          <a:p>
            <a:pPr marL="342900" indent="-342900"/>
            <a:r>
              <a:rPr lang="en-US" sz="3200" dirty="0">
                <a:solidFill>
                  <a:schemeClr val="tx2"/>
                </a:solidFill>
              </a:rPr>
              <a:t>  Customer satisfaction</a:t>
            </a:r>
          </a:p>
        </p:txBody>
      </p:sp>
    </p:spTree>
    <p:extLst>
      <p:ext uri="{BB962C8B-B14F-4D97-AF65-F5344CB8AC3E}">
        <p14:creationId xmlns:p14="http://schemas.microsoft.com/office/powerpoint/2010/main" val="266695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887" y="120918"/>
            <a:ext cx="10936225" cy="604137"/>
          </a:xfrm>
        </p:spPr>
        <p:txBody>
          <a:bodyPr/>
          <a:lstStyle/>
          <a:p>
            <a:pPr>
              <a:spcBef>
                <a:spcPts val="0"/>
              </a:spcBef>
            </a:pPr>
            <a:r>
              <a:rPr lang="en-US" dirty="0"/>
              <a:t>WHAT DO WE NEED TO KNOW</a:t>
            </a:r>
            <a:br>
              <a:rPr lang="en-US" sz="2000" b="1" cap="all" dirty="0">
                <a:solidFill>
                  <a:srgbClr val="00629B"/>
                </a:solidFill>
                <a:ea typeface="+mn-ea"/>
                <a:cs typeface="Arial"/>
              </a:rPr>
            </a:br>
            <a:endParaRPr lang="en-US" dirty="0"/>
          </a:p>
        </p:txBody>
      </p:sp>
      <p:sp>
        <p:nvSpPr>
          <p:cNvPr id="8" name="Text Placeholder 1"/>
          <p:cNvSpPr>
            <a:spLocks noGrp="1"/>
          </p:cNvSpPr>
          <p:nvPr>
            <p:ph type="body" sz="quarter" idx="4294967295"/>
          </p:nvPr>
        </p:nvSpPr>
        <p:spPr>
          <a:xfrm>
            <a:off x="627887" y="1077710"/>
            <a:ext cx="10936225" cy="5055235"/>
          </a:xfrm>
          <a:prstGeom prst="rect">
            <a:avLst/>
          </a:prstGeom>
        </p:spPr>
        <p:txBody>
          <a:bodyPr>
            <a:noAutofit/>
          </a:bodyPr>
          <a:lstStyle/>
          <a:p>
            <a:r>
              <a:rPr lang="en-US" sz="2400" dirty="0">
                <a:solidFill>
                  <a:schemeClr val="tx2"/>
                </a:solidFill>
              </a:rPr>
              <a:t>How is business/employment overall right now compared to last year?</a:t>
            </a:r>
          </a:p>
          <a:p>
            <a:r>
              <a:rPr lang="en-US" sz="2400" dirty="0">
                <a:solidFill>
                  <a:schemeClr val="tx2"/>
                </a:solidFill>
              </a:rPr>
              <a:t>What is your outlook for the year ahead?</a:t>
            </a:r>
          </a:p>
          <a:p>
            <a:r>
              <a:rPr lang="en-US" sz="2400" dirty="0">
                <a:solidFill>
                  <a:schemeClr val="tx2"/>
                </a:solidFill>
              </a:rPr>
              <a:t>What are the top challenges facing your industry/company/this facility right now?</a:t>
            </a:r>
          </a:p>
          <a:p>
            <a:r>
              <a:rPr lang="en-US" sz="2400" dirty="0">
                <a:solidFill>
                  <a:schemeClr val="tx2"/>
                </a:solidFill>
              </a:rPr>
              <a:t>Do any supply chain opportunities exist?</a:t>
            </a:r>
          </a:p>
          <a:p>
            <a:r>
              <a:rPr lang="en-US" sz="2400" dirty="0">
                <a:solidFill>
                  <a:schemeClr val="tx2"/>
                </a:solidFill>
              </a:rPr>
              <a:t>What are your top growth opportunities?</a:t>
            </a:r>
          </a:p>
          <a:p>
            <a:r>
              <a:rPr lang="en-US" sz="2400" dirty="0">
                <a:solidFill>
                  <a:schemeClr val="tx2"/>
                </a:solidFill>
              </a:rPr>
              <a:t>Do you foresee adding new jobs or expanding your facility in the near future?</a:t>
            </a:r>
          </a:p>
          <a:p>
            <a:r>
              <a:rPr lang="en-US" sz="2400" dirty="0">
                <a:solidFill>
                  <a:schemeClr val="tx2"/>
                </a:solidFill>
              </a:rPr>
              <a:t>Do you feel your participation/contribution in your community is realized and appreciated?</a:t>
            </a:r>
            <a:endParaRPr lang="en-US" sz="3000" dirty="0">
              <a:solidFill>
                <a:schemeClr val="tx2"/>
              </a:solidFill>
            </a:endParaRPr>
          </a:p>
        </p:txBody>
      </p:sp>
    </p:spTree>
    <p:extLst>
      <p:ext uri="{BB962C8B-B14F-4D97-AF65-F5344CB8AC3E}">
        <p14:creationId xmlns:p14="http://schemas.microsoft.com/office/powerpoint/2010/main" val="22691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fade">
                                      <p:cBhvr>
                                        <p:cTn id="3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F7536-DB65-3645-B0C9-FB9A66C4DF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88B073-31B3-1BCA-CB10-2DB7E3889399}"/>
              </a:ext>
            </a:extLst>
          </p:cNvPr>
          <p:cNvSpPr>
            <a:spLocks noGrp="1"/>
          </p:cNvSpPr>
          <p:nvPr>
            <p:ph type="title"/>
          </p:nvPr>
        </p:nvSpPr>
        <p:spPr>
          <a:xfrm>
            <a:off x="627887" y="120918"/>
            <a:ext cx="10936225" cy="604137"/>
          </a:xfrm>
        </p:spPr>
        <p:txBody>
          <a:bodyPr/>
          <a:lstStyle/>
          <a:p>
            <a:pPr>
              <a:spcBef>
                <a:spcPts val="0"/>
              </a:spcBef>
            </a:pPr>
            <a:r>
              <a:rPr lang="en-US" dirty="0"/>
              <a:t>WHAT DO REGIONALS/LOCALS NEED TO KNOW</a:t>
            </a:r>
            <a:br>
              <a:rPr lang="en-US" sz="2000" b="1" cap="all" dirty="0">
                <a:solidFill>
                  <a:srgbClr val="00629B"/>
                </a:solidFill>
                <a:ea typeface="+mn-ea"/>
                <a:cs typeface="Arial"/>
              </a:rPr>
            </a:br>
            <a:endParaRPr lang="en-US" dirty="0"/>
          </a:p>
        </p:txBody>
      </p:sp>
      <p:sp>
        <p:nvSpPr>
          <p:cNvPr id="8" name="Text Placeholder 1">
            <a:extLst>
              <a:ext uri="{FF2B5EF4-FFF2-40B4-BE49-F238E27FC236}">
                <a16:creationId xmlns:a16="http://schemas.microsoft.com/office/drawing/2014/main" id="{898A2E78-D0AB-6E4A-65DB-A7EF7C184C0F}"/>
              </a:ext>
            </a:extLst>
          </p:cNvPr>
          <p:cNvSpPr>
            <a:spLocks noGrp="1"/>
          </p:cNvSpPr>
          <p:nvPr>
            <p:ph type="body" sz="quarter" idx="4294967295"/>
          </p:nvPr>
        </p:nvSpPr>
        <p:spPr>
          <a:xfrm>
            <a:off x="1819656" y="1077710"/>
            <a:ext cx="7424928" cy="5055235"/>
          </a:xfrm>
          <a:prstGeom prst="rect">
            <a:avLst/>
          </a:prstGeom>
        </p:spPr>
        <p:txBody>
          <a:bodyPr>
            <a:noAutofit/>
          </a:bodyPr>
          <a:lstStyle/>
          <a:p>
            <a:r>
              <a:rPr lang="en-US" sz="2800" dirty="0">
                <a:solidFill>
                  <a:schemeClr val="tx2"/>
                </a:solidFill>
              </a:rPr>
              <a:t>What is the percentage of employees who live in the town/county/region?</a:t>
            </a:r>
          </a:p>
          <a:p>
            <a:r>
              <a:rPr lang="en-US" sz="2800" dirty="0">
                <a:solidFill>
                  <a:schemeClr val="tx2"/>
                </a:solidFill>
              </a:rPr>
              <a:t>From where or how far do employees commute?</a:t>
            </a:r>
          </a:p>
          <a:p>
            <a:r>
              <a:rPr lang="en-US" sz="2800" dirty="0">
                <a:solidFill>
                  <a:schemeClr val="tx2"/>
                </a:solidFill>
              </a:rPr>
              <a:t>What is the perception of local government/utilities/infrastructure?</a:t>
            </a:r>
          </a:p>
          <a:p>
            <a:r>
              <a:rPr lang="en-US" sz="2800" dirty="0">
                <a:solidFill>
                  <a:schemeClr val="tx2"/>
                </a:solidFill>
              </a:rPr>
              <a:t>What are your reasons for choosing this community?</a:t>
            </a:r>
          </a:p>
          <a:p>
            <a:r>
              <a:rPr lang="en-US" sz="2800" dirty="0">
                <a:solidFill>
                  <a:schemeClr val="tx2"/>
                </a:solidFill>
              </a:rPr>
              <a:t>Are you involved in the community?</a:t>
            </a:r>
          </a:p>
        </p:txBody>
      </p:sp>
    </p:spTree>
    <p:extLst>
      <p:ext uri="{BB962C8B-B14F-4D97-AF65-F5344CB8AC3E}">
        <p14:creationId xmlns:p14="http://schemas.microsoft.com/office/powerpoint/2010/main" val="422330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791" y="127383"/>
            <a:ext cx="10917937" cy="588462"/>
          </a:xfrm>
        </p:spPr>
        <p:txBody>
          <a:bodyPr/>
          <a:lstStyle/>
          <a:p>
            <a:pPr>
              <a:spcBef>
                <a:spcPts val="0"/>
              </a:spcBef>
            </a:pPr>
            <a:r>
              <a:rPr lang="en-US" dirty="0"/>
              <a:t>SUCCESSFUL BRE PROGRAMS CAN AND WILL:</a:t>
            </a:r>
          </a:p>
        </p:txBody>
      </p:sp>
      <p:sp>
        <p:nvSpPr>
          <p:cNvPr id="8" name="Text Placeholder 1"/>
          <p:cNvSpPr>
            <a:spLocks noGrp="1"/>
          </p:cNvSpPr>
          <p:nvPr>
            <p:ph type="body" sz="quarter" idx="4294967295"/>
          </p:nvPr>
        </p:nvSpPr>
        <p:spPr>
          <a:xfrm>
            <a:off x="731520" y="1260593"/>
            <a:ext cx="10707624" cy="4643818"/>
          </a:xfrm>
          <a:prstGeom prst="rect">
            <a:avLst/>
          </a:prstGeom>
        </p:spPr>
        <p:txBody>
          <a:bodyPr>
            <a:noAutofit/>
          </a:bodyPr>
          <a:lstStyle/>
          <a:p>
            <a:r>
              <a:rPr lang="en-US" sz="2400" dirty="0">
                <a:solidFill>
                  <a:schemeClr val="tx2"/>
                </a:solidFill>
              </a:rPr>
              <a:t>Retain jobs and stabilize tax revenues</a:t>
            </a:r>
          </a:p>
          <a:p>
            <a:r>
              <a:rPr lang="en-US" sz="2400" dirty="0">
                <a:solidFill>
                  <a:schemeClr val="tx2"/>
                </a:solidFill>
              </a:rPr>
              <a:t>Foster growth and development</a:t>
            </a:r>
          </a:p>
          <a:p>
            <a:r>
              <a:rPr lang="en-US" sz="2400" dirty="0">
                <a:solidFill>
                  <a:schemeClr val="tx2"/>
                </a:solidFill>
              </a:rPr>
              <a:t>Spur entrepreneurship</a:t>
            </a:r>
          </a:p>
          <a:p>
            <a:r>
              <a:rPr lang="en-US" sz="2400" dirty="0">
                <a:solidFill>
                  <a:schemeClr val="tx2"/>
                </a:solidFill>
              </a:rPr>
              <a:t>Enhance community reputation/outlook</a:t>
            </a:r>
          </a:p>
          <a:p>
            <a:r>
              <a:rPr lang="en-US" sz="2400" dirty="0">
                <a:solidFill>
                  <a:schemeClr val="tx2"/>
                </a:solidFill>
              </a:rPr>
              <a:t>Prevent your businesses from relocating elsewhere</a:t>
            </a:r>
          </a:p>
          <a:p>
            <a:r>
              <a:rPr lang="en-US" sz="2400" dirty="0">
                <a:solidFill>
                  <a:schemeClr val="tx2"/>
                </a:solidFill>
              </a:rPr>
              <a:t>Help communities and businesses survive economic challenges</a:t>
            </a:r>
          </a:p>
          <a:p>
            <a:r>
              <a:rPr lang="en-US" sz="2400" dirty="0">
                <a:solidFill>
                  <a:schemeClr val="tx2"/>
                </a:solidFill>
              </a:rPr>
              <a:t>Expand and add new jobs and investment to the economy</a:t>
            </a:r>
          </a:p>
          <a:p>
            <a:r>
              <a:rPr lang="en-US" sz="2400" dirty="0">
                <a:solidFill>
                  <a:schemeClr val="tx2"/>
                </a:solidFill>
              </a:rPr>
              <a:t>Prevent blight &amp; increase property value</a:t>
            </a:r>
          </a:p>
        </p:txBody>
      </p:sp>
    </p:spTree>
    <p:extLst>
      <p:ext uri="{BB962C8B-B14F-4D97-AF65-F5344CB8AC3E}">
        <p14:creationId xmlns:p14="http://schemas.microsoft.com/office/powerpoint/2010/main" val="910266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90807"/>
            <a:ext cx="10908792" cy="640713"/>
          </a:xfrm>
        </p:spPr>
        <p:txBody>
          <a:bodyPr/>
          <a:lstStyle/>
          <a:p>
            <a:pPr>
              <a:spcBef>
                <a:spcPts val="0"/>
              </a:spcBef>
            </a:pPr>
            <a:r>
              <a:rPr lang="en-US" dirty="0"/>
              <a:t>WHAT ARE “EARLY WARNING SIGNS”?</a:t>
            </a:r>
          </a:p>
        </p:txBody>
      </p:sp>
      <p:sp>
        <p:nvSpPr>
          <p:cNvPr id="8" name="Text Placeholder 1"/>
          <p:cNvSpPr>
            <a:spLocks noGrp="1"/>
          </p:cNvSpPr>
          <p:nvPr>
            <p:ph type="body" sz="quarter" idx="4294967295"/>
          </p:nvPr>
        </p:nvSpPr>
        <p:spPr>
          <a:xfrm>
            <a:off x="640080" y="1179576"/>
            <a:ext cx="10908792" cy="5074919"/>
          </a:xfrm>
          <a:prstGeom prst="rect">
            <a:avLst/>
          </a:prstGeom>
        </p:spPr>
        <p:txBody>
          <a:bodyPr>
            <a:noAutofit/>
          </a:bodyPr>
          <a:lstStyle/>
          <a:p>
            <a:pPr>
              <a:lnSpc>
                <a:spcPct val="130000"/>
              </a:lnSpc>
            </a:pPr>
            <a:r>
              <a:rPr lang="en-US" sz="2600" dirty="0">
                <a:solidFill>
                  <a:schemeClr val="tx2"/>
                </a:solidFill>
              </a:rPr>
              <a:t>Declining sales</a:t>
            </a:r>
          </a:p>
          <a:p>
            <a:pPr>
              <a:lnSpc>
                <a:spcPct val="130000"/>
              </a:lnSpc>
            </a:pPr>
            <a:r>
              <a:rPr lang="en-US" sz="2600" dirty="0">
                <a:solidFill>
                  <a:schemeClr val="tx2"/>
                </a:solidFill>
              </a:rPr>
              <a:t>Declining employment or employee layoffs</a:t>
            </a:r>
          </a:p>
          <a:p>
            <a:pPr>
              <a:lnSpc>
                <a:spcPct val="130000"/>
              </a:lnSpc>
            </a:pPr>
            <a:r>
              <a:rPr lang="en-US" sz="2600" dirty="0">
                <a:solidFill>
                  <a:schemeClr val="tx2"/>
                </a:solidFill>
              </a:rPr>
              <a:t>Changes in ownership</a:t>
            </a:r>
          </a:p>
          <a:p>
            <a:pPr>
              <a:lnSpc>
                <a:spcPct val="130000"/>
              </a:lnSpc>
            </a:pPr>
            <a:r>
              <a:rPr lang="en-US" sz="2600" dirty="0">
                <a:solidFill>
                  <a:schemeClr val="tx2"/>
                </a:solidFill>
              </a:rPr>
              <a:t>Land/Building/Equipment conditions</a:t>
            </a:r>
          </a:p>
          <a:p>
            <a:pPr>
              <a:lnSpc>
                <a:spcPct val="130000"/>
              </a:lnSpc>
            </a:pPr>
            <a:r>
              <a:rPr lang="en-US" sz="2600" dirty="0">
                <a:solidFill>
                  <a:schemeClr val="tx2"/>
                </a:solidFill>
              </a:rPr>
              <a:t>Landlocked facility</a:t>
            </a:r>
          </a:p>
          <a:p>
            <a:pPr>
              <a:lnSpc>
                <a:spcPct val="130000"/>
              </a:lnSpc>
            </a:pPr>
            <a:r>
              <a:rPr lang="en-US" sz="2600" dirty="0">
                <a:solidFill>
                  <a:schemeClr val="tx2"/>
                </a:solidFill>
              </a:rPr>
              <a:t>Decline in surrounding neighborhood</a:t>
            </a:r>
          </a:p>
          <a:p>
            <a:pPr>
              <a:lnSpc>
                <a:spcPct val="130000"/>
              </a:lnSpc>
            </a:pPr>
            <a:r>
              <a:rPr lang="en-US" sz="2600" dirty="0">
                <a:solidFill>
                  <a:schemeClr val="tx2"/>
                </a:solidFill>
              </a:rPr>
              <a:t>Lack of skilled workforce or training opportunities</a:t>
            </a:r>
          </a:p>
          <a:p>
            <a:pPr>
              <a:lnSpc>
                <a:spcPct val="130000"/>
              </a:lnSpc>
            </a:pPr>
            <a:r>
              <a:rPr lang="en-US" sz="2600" dirty="0">
                <a:solidFill>
                  <a:schemeClr val="tx2"/>
                </a:solidFill>
              </a:rPr>
              <a:t>Succession issues</a:t>
            </a:r>
          </a:p>
        </p:txBody>
      </p:sp>
    </p:spTree>
    <p:extLst>
      <p:ext uri="{BB962C8B-B14F-4D97-AF65-F5344CB8AC3E}">
        <p14:creationId xmlns:p14="http://schemas.microsoft.com/office/powerpoint/2010/main" val="211665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459" y="109095"/>
            <a:ext cx="10927081" cy="1106682"/>
          </a:xfrm>
        </p:spPr>
        <p:txBody>
          <a:bodyPr/>
          <a:lstStyle/>
          <a:p>
            <a:pPr>
              <a:spcBef>
                <a:spcPts val="0"/>
              </a:spcBef>
            </a:pPr>
            <a:r>
              <a:rPr lang="en-US" dirty="0"/>
              <a:t>WHAT ARE “EARLY WARNING SIGNS”? </a:t>
            </a:r>
            <a:br>
              <a:rPr lang="en-US" dirty="0"/>
            </a:br>
            <a:r>
              <a:rPr lang="en-US" sz="2400" i="1" dirty="0"/>
              <a:t>(YES, THERE ARE MORE)</a:t>
            </a:r>
            <a:endParaRPr lang="en-US" i="1" dirty="0"/>
          </a:p>
        </p:txBody>
      </p:sp>
      <p:sp>
        <p:nvSpPr>
          <p:cNvPr id="8" name="Text Placeholder 1"/>
          <p:cNvSpPr>
            <a:spLocks noGrp="1"/>
          </p:cNvSpPr>
          <p:nvPr>
            <p:ph type="body" sz="quarter" idx="4294967295"/>
          </p:nvPr>
        </p:nvSpPr>
        <p:spPr>
          <a:xfrm>
            <a:off x="632460" y="1280160"/>
            <a:ext cx="10843260" cy="5038343"/>
          </a:xfrm>
          <a:prstGeom prst="rect">
            <a:avLst/>
          </a:prstGeom>
        </p:spPr>
        <p:txBody>
          <a:bodyPr>
            <a:noAutofit/>
          </a:bodyPr>
          <a:lstStyle/>
          <a:p>
            <a:pPr>
              <a:lnSpc>
                <a:spcPct val="150000"/>
              </a:lnSpc>
            </a:pPr>
            <a:r>
              <a:rPr lang="en-US" sz="2600" dirty="0">
                <a:solidFill>
                  <a:schemeClr val="tx2"/>
                </a:solidFill>
              </a:rPr>
              <a:t>Loss of major customer/contract</a:t>
            </a:r>
          </a:p>
          <a:p>
            <a:pPr>
              <a:lnSpc>
                <a:spcPct val="150000"/>
              </a:lnSpc>
            </a:pPr>
            <a:r>
              <a:rPr lang="en-US" sz="2600" dirty="0">
                <a:solidFill>
                  <a:schemeClr val="tx2"/>
                </a:solidFill>
              </a:rPr>
              <a:t>Regulatory burdens</a:t>
            </a:r>
          </a:p>
          <a:p>
            <a:pPr>
              <a:lnSpc>
                <a:spcPct val="150000"/>
              </a:lnSpc>
            </a:pPr>
            <a:r>
              <a:rPr lang="en-US" sz="2600" dirty="0">
                <a:solidFill>
                  <a:schemeClr val="tx2"/>
                </a:solidFill>
              </a:rPr>
              <a:t>Negative attitude about community or leadership</a:t>
            </a:r>
          </a:p>
          <a:p>
            <a:pPr>
              <a:lnSpc>
                <a:spcPct val="150000"/>
              </a:lnSpc>
            </a:pPr>
            <a:r>
              <a:rPr lang="en-US" sz="2600" dirty="0">
                <a:solidFill>
                  <a:schemeClr val="tx2"/>
                </a:solidFill>
              </a:rPr>
              <a:t>Union contracts / collective bargaining issues</a:t>
            </a:r>
          </a:p>
          <a:p>
            <a:pPr>
              <a:lnSpc>
                <a:spcPct val="150000"/>
              </a:lnSpc>
            </a:pPr>
            <a:r>
              <a:rPr lang="en-US" sz="2600" dirty="0">
                <a:solidFill>
                  <a:schemeClr val="tx2"/>
                </a:solidFill>
              </a:rPr>
              <a:t>Negative media attention</a:t>
            </a:r>
          </a:p>
          <a:p>
            <a:pPr>
              <a:lnSpc>
                <a:spcPct val="150000"/>
              </a:lnSpc>
            </a:pPr>
            <a:r>
              <a:rPr lang="en-US" sz="2600" dirty="0">
                <a:solidFill>
                  <a:schemeClr val="tx2"/>
                </a:solidFill>
              </a:rPr>
              <a:t>Capacity utilization</a:t>
            </a:r>
          </a:p>
          <a:p>
            <a:pPr>
              <a:lnSpc>
                <a:spcPct val="150000"/>
              </a:lnSpc>
            </a:pPr>
            <a:r>
              <a:rPr lang="en-US" sz="2600" dirty="0">
                <a:solidFill>
                  <a:schemeClr val="tx2"/>
                </a:solidFill>
              </a:rPr>
              <a:t>Out-of-state corporate headquarter changes/consolidations</a:t>
            </a:r>
          </a:p>
        </p:txBody>
      </p:sp>
    </p:spTree>
    <p:extLst>
      <p:ext uri="{BB962C8B-B14F-4D97-AF65-F5344CB8AC3E}">
        <p14:creationId xmlns:p14="http://schemas.microsoft.com/office/powerpoint/2010/main" val="194938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127383"/>
            <a:ext cx="10927081" cy="576705"/>
          </a:xfrm>
        </p:spPr>
        <p:txBody>
          <a:bodyPr/>
          <a:lstStyle/>
          <a:p>
            <a:pPr>
              <a:spcBef>
                <a:spcPts val="0"/>
              </a:spcBef>
            </a:pPr>
            <a:r>
              <a:rPr lang="en-US" dirty="0"/>
              <a:t>ROLE OF LOCAL PRACTITIONER</a:t>
            </a:r>
          </a:p>
        </p:txBody>
      </p:sp>
      <p:sp>
        <p:nvSpPr>
          <p:cNvPr id="6" name="Text Placeholder 5"/>
          <p:cNvSpPr>
            <a:spLocks noGrp="1"/>
          </p:cNvSpPr>
          <p:nvPr>
            <p:ph type="body" sz="quarter" idx="18"/>
          </p:nvPr>
        </p:nvSpPr>
        <p:spPr/>
        <p:txBody>
          <a:bodyPr>
            <a:normAutofit/>
          </a:bodyPr>
          <a:lstStyle/>
          <a:p>
            <a:r>
              <a:rPr lang="en-US" dirty="0"/>
              <a:t>Tim Burg, Executive Director, Shawnee Economic Development Foundation</a:t>
            </a:r>
          </a:p>
        </p:txBody>
      </p:sp>
      <p:sp>
        <p:nvSpPr>
          <p:cNvPr id="8" name="Text Placeholder 1"/>
          <p:cNvSpPr>
            <a:spLocks noGrp="1"/>
          </p:cNvSpPr>
          <p:nvPr>
            <p:ph type="body" sz="quarter" idx="4294967295"/>
          </p:nvPr>
        </p:nvSpPr>
        <p:spPr>
          <a:xfrm>
            <a:off x="713232" y="822960"/>
            <a:ext cx="10780776" cy="5525155"/>
          </a:xfrm>
          <a:prstGeom prst="rect">
            <a:avLst/>
          </a:prstGeom>
        </p:spPr>
        <p:txBody>
          <a:bodyPr>
            <a:noAutofit/>
          </a:bodyPr>
          <a:lstStyle/>
          <a:p>
            <a:r>
              <a:rPr lang="en-US" sz="2400" dirty="0">
                <a:solidFill>
                  <a:schemeClr val="tx2"/>
                </a:solidFill>
              </a:rPr>
              <a:t>Constant communicator</a:t>
            </a:r>
          </a:p>
          <a:p>
            <a:r>
              <a:rPr lang="en-US" sz="2400" dirty="0">
                <a:solidFill>
                  <a:schemeClr val="tx2"/>
                </a:solidFill>
              </a:rPr>
              <a:t>Deal broker</a:t>
            </a:r>
          </a:p>
          <a:p>
            <a:r>
              <a:rPr lang="en-US" sz="2400" dirty="0">
                <a:solidFill>
                  <a:schemeClr val="tx2"/>
                </a:solidFill>
              </a:rPr>
              <a:t>Government/leadership liaison</a:t>
            </a:r>
          </a:p>
          <a:p>
            <a:r>
              <a:rPr lang="en-US" sz="2400" dirty="0">
                <a:solidFill>
                  <a:schemeClr val="tx2"/>
                </a:solidFill>
              </a:rPr>
              <a:t>Business advocate</a:t>
            </a:r>
          </a:p>
          <a:p>
            <a:r>
              <a:rPr lang="en-US" sz="2400" dirty="0">
                <a:solidFill>
                  <a:schemeClr val="tx2"/>
                </a:solidFill>
              </a:rPr>
              <a:t>Collaborator</a:t>
            </a:r>
          </a:p>
          <a:p>
            <a:r>
              <a:rPr lang="en-US" sz="2400" dirty="0">
                <a:solidFill>
                  <a:schemeClr val="tx2"/>
                </a:solidFill>
              </a:rPr>
              <a:t>Data gatherer</a:t>
            </a:r>
          </a:p>
          <a:p>
            <a:r>
              <a:rPr lang="en-US" sz="2400" dirty="0">
                <a:solidFill>
                  <a:schemeClr val="tx2"/>
                </a:solidFill>
              </a:rPr>
              <a:t>Storyteller</a:t>
            </a:r>
          </a:p>
          <a:p>
            <a:r>
              <a:rPr lang="en-US" sz="2400" dirty="0">
                <a:solidFill>
                  <a:schemeClr val="tx2"/>
                </a:solidFill>
              </a:rPr>
              <a:t>Cheerleader</a:t>
            </a:r>
          </a:p>
          <a:p>
            <a:r>
              <a:rPr lang="en-US" sz="2400" dirty="0">
                <a:solidFill>
                  <a:schemeClr val="tx2"/>
                </a:solidFill>
              </a:rPr>
              <a:t>All other duties as assigned: gap filler, analyst, catalyst, change agent, peacemaker, referee, knower of all things, healer of all wounds, sin eater, center of the wheel, psychic</a:t>
            </a:r>
          </a:p>
        </p:txBody>
      </p:sp>
    </p:spTree>
    <p:extLst>
      <p:ext uri="{BB962C8B-B14F-4D97-AF65-F5344CB8AC3E}">
        <p14:creationId xmlns:p14="http://schemas.microsoft.com/office/powerpoint/2010/main" val="370391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Effect transition="in" filter="fade">
                                      <p:cBhvr>
                                        <p:cTn id="49" dur="1000"/>
                                        <p:tgtEl>
                                          <p:spTgt spid="8">
                                            <p:txEl>
                                              <p:pRg st="6" end="6"/>
                                            </p:txEl>
                                          </p:spTgt>
                                        </p:tgtEl>
                                      </p:cBhvr>
                                    </p:animEffect>
                                    <p:anim calcmode="lin" valueType="num">
                                      <p:cBhvr>
                                        <p:cTn id="50"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
                                            <p:txEl>
                                              <p:pRg st="7" end="7"/>
                                            </p:txEl>
                                          </p:spTgt>
                                        </p:tgtEl>
                                        <p:attrNameLst>
                                          <p:attrName>style.visibility</p:attrName>
                                        </p:attrNameLst>
                                      </p:cBhvr>
                                      <p:to>
                                        <p:strVal val="visible"/>
                                      </p:to>
                                    </p:set>
                                    <p:animEffect transition="in" filter="fade">
                                      <p:cBhvr>
                                        <p:cTn id="56" dur="1000"/>
                                        <p:tgtEl>
                                          <p:spTgt spid="8">
                                            <p:txEl>
                                              <p:pRg st="7" end="7"/>
                                            </p:txEl>
                                          </p:spTgt>
                                        </p:tgtEl>
                                      </p:cBhvr>
                                    </p:animEffect>
                                    <p:anim calcmode="lin" valueType="num">
                                      <p:cBhvr>
                                        <p:cTn id="57"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
                                            <p:txEl>
                                              <p:pRg st="8" end="8"/>
                                            </p:txEl>
                                          </p:spTgt>
                                        </p:tgtEl>
                                        <p:attrNameLst>
                                          <p:attrName>style.visibility</p:attrName>
                                        </p:attrNameLst>
                                      </p:cBhvr>
                                      <p:to>
                                        <p:strVal val="visible"/>
                                      </p:to>
                                    </p:set>
                                    <p:animEffect transition="in" filter="fade">
                                      <p:cBhvr>
                                        <p:cTn id="63" dur="1000"/>
                                        <p:tgtEl>
                                          <p:spTgt spid="8">
                                            <p:txEl>
                                              <p:pRg st="8" end="8"/>
                                            </p:txEl>
                                          </p:spTgt>
                                        </p:tgtEl>
                                      </p:cBhvr>
                                    </p:animEffect>
                                    <p:anim calcmode="lin" valueType="num">
                                      <p:cBhvr>
                                        <p:cTn id="64"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5C026-5E08-6137-D01B-9DDD5DCE431C}"/>
              </a:ext>
            </a:extLst>
          </p:cNvPr>
          <p:cNvSpPr>
            <a:spLocks noGrp="1"/>
          </p:cNvSpPr>
          <p:nvPr>
            <p:ph type="title"/>
          </p:nvPr>
        </p:nvSpPr>
        <p:spPr>
          <a:xfrm>
            <a:off x="621792" y="-68205"/>
            <a:ext cx="10927080" cy="1325563"/>
          </a:xfrm>
        </p:spPr>
        <p:txBody>
          <a:bodyPr>
            <a:normAutofit/>
          </a:bodyPr>
          <a:lstStyle/>
          <a:p>
            <a:r>
              <a:rPr lang="en-US" sz="3000" dirty="0">
                <a:solidFill>
                  <a:schemeClr val="tx2"/>
                </a:solidFill>
              </a:rPr>
              <a:t>What is Business Retention &amp; Expansion (BRE)</a:t>
            </a:r>
            <a:br>
              <a:rPr lang="en-US" sz="3000" dirty="0">
                <a:solidFill>
                  <a:schemeClr val="tx2"/>
                </a:solidFill>
              </a:rPr>
            </a:br>
            <a:r>
              <a:rPr lang="en-US" sz="3000" i="1" dirty="0">
                <a:solidFill>
                  <a:schemeClr val="tx2"/>
                </a:solidFill>
              </a:rPr>
              <a:t>(Hint: It’s right there in the name)</a:t>
            </a:r>
          </a:p>
        </p:txBody>
      </p:sp>
      <p:sp>
        <p:nvSpPr>
          <p:cNvPr id="3" name="Content Placeholder 2">
            <a:extLst>
              <a:ext uri="{FF2B5EF4-FFF2-40B4-BE49-F238E27FC236}">
                <a16:creationId xmlns:a16="http://schemas.microsoft.com/office/drawing/2014/main" id="{8221C9D7-CEF7-E194-7455-C8AD2DFAD7A8}"/>
              </a:ext>
            </a:extLst>
          </p:cNvPr>
          <p:cNvSpPr>
            <a:spLocks noGrp="1"/>
          </p:cNvSpPr>
          <p:nvPr>
            <p:ph idx="1"/>
          </p:nvPr>
        </p:nvSpPr>
        <p:spPr>
          <a:xfrm>
            <a:off x="838200" y="1417320"/>
            <a:ext cx="10515600" cy="5074920"/>
          </a:xfrm>
        </p:spPr>
        <p:txBody>
          <a:bodyPr>
            <a:normAutofit fontScale="85000" lnSpcReduction="20000"/>
          </a:bodyPr>
          <a:lstStyle/>
          <a:p>
            <a:pPr marL="0" lvl="0" indent="0">
              <a:buClr>
                <a:srgbClr val="235C83"/>
              </a:buClr>
              <a:buNone/>
            </a:pPr>
            <a:r>
              <a:rPr lang="en-US" sz="3400" dirty="0">
                <a:solidFill>
                  <a:schemeClr val="tx2"/>
                </a:solidFill>
              </a:rPr>
              <a:t>Keeping existing businesses in the community</a:t>
            </a:r>
          </a:p>
          <a:p>
            <a:pPr lvl="1">
              <a:lnSpc>
                <a:spcPct val="100000"/>
              </a:lnSpc>
              <a:buClr>
                <a:schemeClr val="tx2"/>
              </a:buClr>
            </a:pPr>
            <a:r>
              <a:rPr lang="en-US" sz="3400" dirty="0">
                <a:solidFill>
                  <a:schemeClr val="tx2"/>
                </a:solidFill>
              </a:rPr>
              <a:t>Saves jobs</a:t>
            </a:r>
          </a:p>
          <a:p>
            <a:pPr lvl="1">
              <a:lnSpc>
                <a:spcPct val="100000"/>
              </a:lnSpc>
              <a:buClr>
                <a:schemeClr val="tx2"/>
              </a:buClr>
            </a:pPr>
            <a:r>
              <a:rPr lang="en-US" sz="3400" dirty="0">
                <a:solidFill>
                  <a:schemeClr val="tx2"/>
                </a:solidFill>
              </a:rPr>
              <a:t>Stabilizes tax base</a:t>
            </a:r>
          </a:p>
          <a:p>
            <a:pPr lvl="1">
              <a:lnSpc>
                <a:spcPct val="100000"/>
              </a:lnSpc>
              <a:buClr>
                <a:schemeClr val="tx2"/>
              </a:buClr>
            </a:pPr>
            <a:r>
              <a:rPr lang="en-US" sz="3400" dirty="0">
                <a:solidFill>
                  <a:schemeClr val="tx2"/>
                </a:solidFill>
              </a:rPr>
              <a:t>Shows a thriving community</a:t>
            </a:r>
          </a:p>
          <a:p>
            <a:pPr marL="0" lvl="0" indent="0">
              <a:lnSpc>
                <a:spcPct val="100000"/>
              </a:lnSpc>
              <a:buClr>
                <a:srgbClr val="235C83"/>
              </a:buClr>
              <a:buFont typeface="Arial" panose="020B0604020202020204" pitchFamily="34" charset="0"/>
              <a:buNone/>
            </a:pPr>
            <a:endParaRPr lang="en-US" sz="2400" dirty="0">
              <a:solidFill>
                <a:schemeClr val="tx2"/>
              </a:solidFill>
            </a:endParaRPr>
          </a:p>
          <a:p>
            <a:pPr marL="0" indent="0">
              <a:lnSpc>
                <a:spcPct val="100000"/>
              </a:lnSpc>
              <a:buClr>
                <a:srgbClr val="235C83"/>
              </a:buClr>
              <a:buFont typeface="Arial" panose="020B0604020202020204" pitchFamily="34" charset="0"/>
              <a:buNone/>
            </a:pPr>
            <a:r>
              <a:rPr lang="en-US" sz="3400" dirty="0">
                <a:solidFill>
                  <a:schemeClr val="tx2"/>
                </a:solidFill>
              </a:rPr>
              <a:t>Helping existing business grow</a:t>
            </a:r>
          </a:p>
          <a:p>
            <a:pPr lvl="1">
              <a:lnSpc>
                <a:spcPct val="100000"/>
              </a:lnSpc>
              <a:buClr>
                <a:schemeClr val="tx2"/>
              </a:buClr>
            </a:pPr>
            <a:r>
              <a:rPr lang="en-US" sz="3400" dirty="0">
                <a:solidFill>
                  <a:schemeClr val="tx2"/>
                </a:solidFill>
              </a:rPr>
              <a:t>Adds jobs</a:t>
            </a:r>
          </a:p>
          <a:p>
            <a:pPr lvl="1">
              <a:lnSpc>
                <a:spcPct val="100000"/>
              </a:lnSpc>
              <a:buClr>
                <a:schemeClr val="tx2"/>
              </a:buClr>
            </a:pPr>
            <a:r>
              <a:rPr lang="en-US" sz="3400" dirty="0">
                <a:solidFill>
                  <a:schemeClr val="tx2"/>
                </a:solidFill>
              </a:rPr>
              <a:t>Expands footprint</a:t>
            </a:r>
          </a:p>
          <a:p>
            <a:pPr lvl="1">
              <a:lnSpc>
                <a:spcPct val="100000"/>
              </a:lnSpc>
              <a:buClr>
                <a:schemeClr val="tx2"/>
              </a:buClr>
            </a:pPr>
            <a:r>
              <a:rPr lang="en-US" sz="3400" dirty="0">
                <a:solidFill>
                  <a:schemeClr val="tx2"/>
                </a:solidFill>
              </a:rPr>
              <a:t>Increases tax base</a:t>
            </a:r>
          </a:p>
          <a:p>
            <a:pPr lvl="1">
              <a:lnSpc>
                <a:spcPct val="100000"/>
              </a:lnSpc>
              <a:buClr>
                <a:schemeClr val="tx2"/>
              </a:buClr>
            </a:pPr>
            <a:r>
              <a:rPr lang="en-US" sz="3400" dirty="0">
                <a:solidFill>
                  <a:schemeClr val="tx2"/>
                </a:solidFill>
              </a:rPr>
              <a:t>Innovates</a:t>
            </a:r>
          </a:p>
          <a:p>
            <a:pPr marL="457200" lvl="1" indent="0" algn="ctr">
              <a:buNone/>
            </a:pPr>
            <a:r>
              <a:rPr lang="en-US" sz="3800" b="1" i="1" dirty="0"/>
              <a:t>“Service After The Sale”</a:t>
            </a:r>
          </a:p>
          <a:p>
            <a:endParaRPr lang="en-US" dirty="0"/>
          </a:p>
        </p:txBody>
      </p:sp>
    </p:spTree>
    <p:extLst>
      <p:ext uri="{BB962C8B-B14F-4D97-AF65-F5344CB8AC3E}">
        <p14:creationId xmlns:p14="http://schemas.microsoft.com/office/powerpoint/2010/main" val="401998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1000"/>
                                        <p:tgtEl>
                                          <p:spTgt spid="3">
                                            <p:txEl>
                                              <p:pRg st="10" end="10"/>
                                            </p:txEl>
                                          </p:spTgt>
                                        </p:tgtEl>
                                      </p:cBhvr>
                                    </p:animEffect>
                                    <p:anim calcmode="lin" valueType="num">
                                      <p:cBhvr>
                                        <p:cTn id="3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511" y="118239"/>
            <a:ext cx="10881361" cy="568211"/>
          </a:xfrm>
        </p:spPr>
        <p:txBody>
          <a:bodyPr/>
          <a:lstStyle/>
          <a:p>
            <a:pPr>
              <a:spcBef>
                <a:spcPts val="0"/>
              </a:spcBef>
            </a:pPr>
            <a:r>
              <a:rPr lang="en-US" dirty="0"/>
              <a:t>HOW DO WE HELP? (VALUE-ADDED SERVICES)</a:t>
            </a:r>
          </a:p>
        </p:txBody>
      </p:sp>
      <p:sp>
        <p:nvSpPr>
          <p:cNvPr id="8" name="Text Placeholder 1"/>
          <p:cNvSpPr>
            <a:spLocks noGrp="1"/>
          </p:cNvSpPr>
          <p:nvPr>
            <p:ph type="body" sz="quarter" idx="4294967295"/>
          </p:nvPr>
        </p:nvSpPr>
        <p:spPr>
          <a:xfrm>
            <a:off x="667511" y="723026"/>
            <a:ext cx="10881360" cy="5577190"/>
          </a:xfrm>
          <a:prstGeom prst="rect">
            <a:avLst/>
          </a:prstGeom>
        </p:spPr>
        <p:txBody>
          <a:bodyPr>
            <a:noAutofit/>
          </a:bodyPr>
          <a:lstStyle/>
          <a:p>
            <a:pPr>
              <a:lnSpc>
                <a:spcPct val="100000"/>
              </a:lnSpc>
              <a:spcBef>
                <a:spcPts val="0"/>
              </a:spcBef>
            </a:pPr>
            <a:r>
              <a:rPr lang="en-US" sz="2400" dirty="0">
                <a:solidFill>
                  <a:schemeClr val="tx2"/>
                </a:solidFill>
              </a:rPr>
              <a:t>Listen &amp; respond</a:t>
            </a:r>
          </a:p>
          <a:p>
            <a:pPr>
              <a:lnSpc>
                <a:spcPct val="100000"/>
              </a:lnSpc>
              <a:spcBef>
                <a:spcPts val="0"/>
              </a:spcBef>
            </a:pPr>
            <a:r>
              <a:rPr lang="en-US" sz="2400" dirty="0">
                <a:solidFill>
                  <a:schemeClr val="tx2"/>
                </a:solidFill>
              </a:rPr>
              <a:t>Connect with resources</a:t>
            </a:r>
          </a:p>
          <a:p>
            <a:pPr>
              <a:lnSpc>
                <a:spcPct val="100000"/>
              </a:lnSpc>
              <a:spcBef>
                <a:spcPts val="0"/>
              </a:spcBef>
            </a:pPr>
            <a:r>
              <a:rPr lang="en-US" sz="2400" dirty="0">
                <a:solidFill>
                  <a:schemeClr val="tx2"/>
                </a:solidFill>
              </a:rPr>
              <a:t>Financial resources (SBA, RLF, Venture Capital, Incentives)</a:t>
            </a:r>
          </a:p>
          <a:p>
            <a:pPr>
              <a:lnSpc>
                <a:spcPct val="100000"/>
              </a:lnSpc>
              <a:spcBef>
                <a:spcPts val="0"/>
              </a:spcBef>
            </a:pPr>
            <a:r>
              <a:rPr lang="en-US" sz="2400" dirty="0">
                <a:solidFill>
                  <a:schemeClr val="tx2"/>
                </a:solidFill>
              </a:rPr>
              <a:t>Infrastructure assistance (water, sewer, roads, utilities, telecommunications)</a:t>
            </a:r>
          </a:p>
          <a:p>
            <a:pPr>
              <a:lnSpc>
                <a:spcPct val="100000"/>
              </a:lnSpc>
              <a:spcBef>
                <a:spcPts val="0"/>
              </a:spcBef>
            </a:pPr>
            <a:r>
              <a:rPr lang="en-US" sz="2400" dirty="0">
                <a:solidFill>
                  <a:schemeClr val="tx2"/>
                </a:solidFill>
              </a:rPr>
              <a:t>Education &amp; training</a:t>
            </a:r>
          </a:p>
          <a:p>
            <a:pPr>
              <a:lnSpc>
                <a:spcPct val="100000"/>
              </a:lnSpc>
              <a:spcBef>
                <a:spcPts val="0"/>
              </a:spcBef>
            </a:pPr>
            <a:r>
              <a:rPr lang="en-US" sz="2400" dirty="0">
                <a:solidFill>
                  <a:schemeClr val="tx2"/>
                </a:solidFill>
              </a:rPr>
              <a:t>Available sites &amp; buildings</a:t>
            </a:r>
          </a:p>
          <a:p>
            <a:pPr>
              <a:lnSpc>
                <a:spcPct val="100000"/>
              </a:lnSpc>
              <a:spcBef>
                <a:spcPts val="0"/>
              </a:spcBef>
            </a:pPr>
            <a:r>
              <a:rPr lang="en-US" sz="2400" dirty="0">
                <a:solidFill>
                  <a:schemeClr val="tx2"/>
                </a:solidFill>
              </a:rPr>
              <a:t>Permitting &amp; licensing</a:t>
            </a:r>
          </a:p>
          <a:p>
            <a:pPr>
              <a:lnSpc>
                <a:spcPct val="100000"/>
              </a:lnSpc>
              <a:spcBef>
                <a:spcPts val="0"/>
              </a:spcBef>
            </a:pPr>
            <a:r>
              <a:rPr lang="en-US" sz="2400" dirty="0">
                <a:solidFill>
                  <a:schemeClr val="tx2"/>
                </a:solidFill>
              </a:rPr>
              <a:t>Export assistance</a:t>
            </a:r>
          </a:p>
          <a:p>
            <a:pPr>
              <a:lnSpc>
                <a:spcPct val="100000"/>
              </a:lnSpc>
              <a:spcBef>
                <a:spcPts val="0"/>
              </a:spcBef>
            </a:pPr>
            <a:r>
              <a:rPr lang="en-US" sz="2400" dirty="0">
                <a:solidFill>
                  <a:schemeClr val="tx2"/>
                </a:solidFill>
              </a:rPr>
              <a:t>Workforce resources (Layoff Aversion Training/Technical Expertise-LATTE)</a:t>
            </a:r>
          </a:p>
          <a:p>
            <a:pPr>
              <a:lnSpc>
                <a:spcPct val="100000"/>
              </a:lnSpc>
              <a:spcBef>
                <a:spcPts val="0"/>
              </a:spcBef>
            </a:pPr>
            <a:r>
              <a:rPr lang="en-US" sz="2400" dirty="0">
                <a:solidFill>
                  <a:schemeClr val="tx2"/>
                </a:solidFill>
              </a:rPr>
              <a:t>SWOT Analysis</a:t>
            </a:r>
          </a:p>
          <a:p>
            <a:pPr>
              <a:lnSpc>
                <a:spcPct val="100000"/>
              </a:lnSpc>
              <a:spcBef>
                <a:spcPts val="0"/>
              </a:spcBef>
            </a:pPr>
            <a:r>
              <a:rPr lang="en-US" sz="2400" dirty="0">
                <a:solidFill>
                  <a:schemeClr val="tx2"/>
                </a:solidFill>
              </a:rPr>
              <a:t>Legislative/governmental liaison</a:t>
            </a:r>
          </a:p>
          <a:p>
            <a:pPr>
              <a:lnSpc>
                <a:spcPct val="100000"/>
              </a:lnSpc>
              <a:spcBef>
                <a:spcPts val="0"/>
              </a:spcBef>
            </a:pPr>
            <a:r>
              <a:rPr lang="en-US" sz="2400" dirty="0">
                <a:solidFill>
                  <a:schemeClr val="tx2"/>
                </a:solidFill>
              </a:rPr>
              <a:t>Technical assistance </a:t>
            </a:r>
          </a:p>
          <a:p>
            <a:pPr>
              <a:lnSpc>
                <a:spcPct val="100000"/>
              </a:lnSpc>
              <a:spcBef>
                <a:spcPts val="0"/>
              </a:spcBef>
            </a:pPr>
            <a:r>
              <a:rPr lang="en-US" sz="2400" dirty="0">
                <a:solidFill>
                  <a:schemeClr val="tx2"/>
                </a:solidFill>
              </a:rPr>
              <a:t>Marketing &amp; communication</a:t>
            </a:r>
          </a:p>
          <a:p>
            <a:pPr>
              <a:lnSpc>
                <a:spcPct val="100000"/>
              </a:lnSpc>
              <a:spcBef>
                <a:spcPts val="0"/>
              </a:spcBef>
            </a:pPr>
            <a:r>
              <a:rPr lang="en-US" sz="2400" dirty="0">
                <a:solidFill>
                  <a:schemeClr val="tx2"/>
                </a:solidFill>
              </a:rPr>
              <a:t>Energy &amp; environmental</a:t>
            </a:r>
          </a:p>
          <a:p>
            <a:pPr>
              <a:lnSpc>
                <a:spcPct val="100000"/>
              </a:lnSpc>
              <a:spcBef>
                <a:spcPts val="0"/>
              </a:spcBef>
            </a:pPr>
            <a:r>
              <a:rPr lang="en-US" sz="2400" dirty="0">
                <a:solidFill>
                  <a:schemeClr val="tx2"/>
                </a:solidFill>
              </a:rPr>
              <a:t>Disaster recovery</a:t>
            </a:r>
          </a:p>
        </p:txBody>
      </p:sp>
    </p:spTree>
    <p:extLst>
      <p:ext uri="{BB962C8B-B14F-4D97-AF65-F5344CB8AC3E}">
        <p14:creationId xmlns:p14="http://schemas.microsoft.com/office/powerpoint/2010/main" val="411361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Effect transition="in" filter="fade">
                                      <p:cBhvr>
                                        <p:cTn id="49" dur="1000"/>
                                        <p:tgtEl>
                                          <p:spTgt spid="8">
                                            <p:txEl>
                                              <p:pRg st="6" end="6"/>
                                            </p:txEl>
                                          </p:spTgt>
                                        </p:tgtEl>
                                      </p:cBhvr>
                                    </p:animEffect>
                                    <p:anim calcmode="lin" valueType="num">
                                      <p:cBhvr>
                                        <p:cTn id="50"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8">
                                            <p:txEl>
                                              <p:pRg st="7" end="7"/>
                                            </p:txEl>
                                          </p:spTgt>
                                        </p:tgtEl>
                                        <p:attrNameLst>
                                          <p:attrName>style.visibility</p:attrName>
                                        </p:attrNameLst>
                                      </p:cBhvr>
                                      <p:to>
                                        <p:strVal val="visible"/>
                                      </p:to>
                                    </p:set>
                                    <p:animEffect transition="in" filter="fade">
                                      <p:cBhvr>
                                        <p:cTn id="56" dur="1000"/>
                                        <p:tgtEl>
                                          <p:spTgt spid="8">
                                            <p:txEl>
                                              <p:pRg st="7" end="7"/>
                                            </p:txEl>
                                          </p:spTgt>
                                        </p:tgtEl>
                                      </p:cBhvr>
                                    </p:animEffect>
                                    <p:anim calcmode="lin" valueType="num">
                                      <p:cBhvr>
                                        <p:cTn id="57"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8">
                                            <p:txEl>
                                              <p:pRg st="8" end="8"/>
                                            </p:txEl>
                                          </p:spTgt>
                                        </p:tgtEl>
                                        <p:attrNameLst>
                                          <p:attrName>style.visibility</p:attrName>
                                        </p:attrNameLst>
                                      </p:cBhvr>
                                      <p:to>
                                        <p:strVal val="visible"/>
                                      </p:to>
                                    </p:set>
                                    <p:animEffect transition="in" filter="fade">
                                      <p:cBhvr>
                                        <p:cTn id="63" dur="1000"/>
                                        <p:tgtEl>
                                          <p:spTgt spid="8">
                                            <p:txEl>
                                              <p:pRg st="8" end="8"/>
                                            </p:txEl>
                                          </p:spTgt>
                                        </p:tgtEl>
                                      </p:cBhvr>
                                    </p:animEffect>
                                    <p:anim calcmode="lin" valueType="num">
                                      <p:cBhvr>
                                        <p:cTn id="64"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8">
                                            <p:txEl>
                                              <p:pRg st="9" end="9"/>
                                            </p:txEl>
                                          </p:spTgt>
                                        </p:tgtEl>
                                        <p:attrNameLst>
                                          <p:attrName>style.visibility</p:attrName>
                                        </p:attrNameLst>
                                      </p:cBhvr>
                                      <p:to>
                                        <p:strVal val="visible"/>
                                      </p:to>
                                    </p:set>
                                    <p:animEffect transition="in" filter="fade">
                                      <p:cBhvr>
                                        <p:cTn id="70" dur="1000"/>
                                        <p:tgtEl>
                                          <p:spTgt spid="8">
                                            <p:txEl>
                                              <p:pRg st="9" end="9"/>
                                            </p:txEl>
                                          </p:spTgt>
                                        </p:tgtEl>
                                      </p:cBhvr>
                                    </p:animEffect>
                                    <p:anim calcmode="lin" valueType="num">
                                      <p:cBhvr>
                                        <p:cTn id="71"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8">
                                            <p:txEl>
                                              <p:pRg st="10" end="10"/>
                                            </p:txEl>
                                          </p:spTgt>
                                        </p:tgtEl>
                                        <p:attrNameLst>
                                          <p:attrName>style.visibility</p:attrName>
                                        </p:attrNameLst>
                                      </p:cBhvr>
                                      <p:to>
                                        <p:strVal val="visible"/>
                                      </p:to>
                                    </p:set>
                                    <p:animEffect transition="in" filter="fade">
                                      <p:cBhvr>
                                        <p:cTn id="77" dur="1000"/>
                                        <p:tgtEl>
                                          <p:spTgt spid="8">
                                            <p:txEl>
                                              <p:pRg st="10" end="10"/>
                                            </p:txEl>
                                          </p:spTgt>
                                        </p:tgtEl>
                                      </p:cBhvr>
                                    </p:animEffect>
                                    <p:anim calcmode="lin" valueType="num">
                                      <p:cBhvr>
                                        <p:cTn id="78"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8">
                                            <p:txEl>
                                              <p:pRg st="11" end="11"/>
                                            </p:txEl>
                                          </p:spTgt>
                                        </p:tgtEl>
                                        <p:attrNameLst>
                                          <p:attrName>style.visibility</p:attrName>
                                        </p:attrNameLst>
                                      </p:cBhvr>
                                      <p:to>
                                        <p:strVal val="visible"/>
                                      </p:to>
                                    </p:set>
                                    <p:animEffect transition="in" filter="fade">
                                      <p:cBhvr>
                                        <p:cTn id="84" dur="1000"/>
                                        <p:tgtEl>
                                          <p:spTgt spid="8">
                                            <p:txEl>
                                              <p:pRg st="11" end="11"/>
                                            </p:txEl>
                                          </p:spTgt>
                                        </p:tgtEl>
                                      </p:cBhvr>
                                    </p:animEffect>
                                    <p:anim calcmode="lin" valueType="num">
                                      <p:cBhvr>
                                        <p:cTn id="85"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8">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8">
                                            <p:txEl>
                                              <p:pRg st="12" end="12"/>
                                            </p:txEl>
                                          </p:spTgt>
                                        </p:tgtEl>
                                        <p:attrNameLst>
                                          <p:attrName>style.visibility</p:attrName>
                                        </p:attrNameLst>
                                      </p:cBhvr>
                                      <p:to>
                                        <p:strVal val="visible"/>
                                      </p:to>
                                    </p:set>
                                    <p:animEffect transition="in" filter="fade">
                                      <p:cBhvr>
                                        <p:cTn id="91" dur="1000"/>
                                        <p:tgtEl>
                                          <p:spTgt spid="8">
                                            <p:txEl>
                                              <p:pRg st="12" end="12"/>
                                            </p:txEl>
                                          </p:spTgt>
                                        </p:tgtEl>
                                      </p:cBhvr>
                                    </p:animEffect>
                                    <p:anim calcmode="lin" valueType="num">
                                      <p:cBhvr>
                                        <p:cTn id="92"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8">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8">
                                            <p:txEl>
                                              <p:pRg st="13" end="13"/>
                                            </p:txEl>
                                          </p:spTgt>
                                        </p:tgtEl>
                                        <p:attrNameLst>
                                          <p:attrName>style.visibility</p:attrName>
                                        </p:attrNameLst>
                                      </p:cBhvr>
                                      <p:to>
                                        <p:strVal val="visible"/>
                                      </p:to>
                                    </p:set>
                                    <p:animEffect transition="in" filter="fade">
                                      <p:cBhvr>
                                        <p:cTn id="98" dur="1000"/>
                                        <p:tgtEl>
                                          <p:spTgt spid="8">
                                            <p:txEl>
                                              <p:pRg st="13" end="13"/>
                                            </p:txEl>
                                          </p:spTgt>
                                        </p:tgtEl>
                                      </p:cBhvr>
                                    </p:animEffect>
                                    <p:anim calcmode="lin" valueType="num">
                                      <p:cBhvr>
                                        <p:cTn id="99" dur="1000" fill="hold"/>
                                        <p:tgtEl>
                                          <p:spTgt spid="8">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8">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8">
                                            <p:txEl>
                                              <p:pRg st="14" end="14"/>
                                            </p:txEl>
                                          </p:spTgt>
                                        </p:tgtEl>
                                        <p:attrNameLst>
                                          <p:attrName>style.visibility</p:attrName>
                                        </p:attrNameLst>
                                      </p:cBhvr>
                                      <p:to>
                                        <p:strVal val="visible"/>
                                      </p:to>
                                    </p:set>
                                    <p:animEffect transition="in" filter="fade">
                                      <p:cBhvr>
                                        <p:cTn id="105" dur="1000"/>
                                        <p:tgtEl>
                                          <p:spTgt spid="8">
                                            <p:txEl>
                                              <p:pRg st="14" end="14"/>
                                            </p:txEl>
                                          </p:spTgt>
                                        </p:tgtEl>
                                      </p:cBhvr>
                                    </p:animEffect>
                                    <p:anim calcmode="lin" valueType="num">
                                      <p:cBhvr>
                                        <p:cTn id="106" dur="1000" fill="hold"/>
                                        <p:tgtEl>
                                          <p:spTgt spid="8">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8">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BA4F-FCC1-CE30-379F-8F16A37F42C8}"/>
              </a:ext>
            </a:extLst>
          </p:cNvPr>
          <p:cNvSpPr>
            <a:spLocks noGrp="1"/>
          </p:cNvSpPr>
          <p:nvPr>
            <p:ph type="title"/>
          </p:nvPr>
        </p:nvSpPr>
        <p:spPr>
          <a:xfrm>
            <a:off x="640080" y="59811"/>
            <a:ext cx="10908792" cy="644277"/>
          </a:xfrm>
        </p:spPr>
        <p:txBody>
          <a:bodyPr/>
          <a:lstStyle/>
          <a:p>
            <a:pPr>
              <a:spcBef>
                <a:spcPts val="0"/>
              </a:spcBef>
            </a:pPr>
            <a:r>
              <a:rPr lang="en-US" sz="3000" dirty="0">
                <a:solidFill>
                  <a:schemeClr val="tx2"/>
                </a:solidFill>
              </a:rPr>
              <a:t>DISASTER RESPONSE &amp; RECOVERY</a:t>
            </a:r>
          </a:p>
        </p:txBody>
      </p:sp>
      <p:sp>
        <p:nvSpPr>
          <p:cNvPr id="3" name="Content Placeholder 2">
            <a:extLst>
              <a:ext uri="{FF2B5EF4-FFF2-40B4-BE49-F238E27FC236}">
                <a16:creationId xmlns:a16="http://schemas.microsoft.com/office/drawing/2014/main" id="{5790BF89-2062-D2EA-A83B-9ED1F332FD1B}"/>
              </a:ext>
            </a:extLst>
          </p:cNvPr>
          <p:cNvSpPr>
            <a:spLocks noGrp="1"/>
          </p:cNvSpPr>
          <p:nvPr>
            <p:ph idx="1"/>
          </p:nvPr>
        </p:nvSpPr>
        <p:spPr>
          <a:xfrm>
            <a:off x="836676" y="1344168"/>
            <a:ext cx="10515600" cy="4251960"/>
          </a:xfrm>
        </p:spPr>
        <p:txBody>
          <a:bodyPr>
            <a:normAutofit/>
          </a:bodyPr>
          <a:lstStyle/>
          <a:p>
            <a:r>
              <a:rPr lang="en-US" sz="2400" dirty="0">
                <a:solidFill>
                  <a:schemeClr val="tx2"/>
                </a:solidFill>
              </a:rPr>
              <a:t>Priority Business List</a:t>
            </a:r>
          </a:p>
          <a:p>
            <a:r>
              <a:rPr lang="en-US" sz="2400" dirty="0">
                <a:solidFill>
                  <a:schemeClr val="tx2"/>
                </a:solidFill>
              </a:rPr>
              <a:t>EDO Seat in Emergency Operations Center</a:t>
            </a:r>
          </a:p>
          <a:p>
            <a:r>
              <a:rPr lang="en-US" sz="2400" dirty="0">
                <a:solidFill>
                  <a:schemeClr val="tx2"/>
                </a:solidFill>
              </a:rPr>
              <a:t>Calls</a:t>
            </a:r>
          </a:p>
          <a:p>
            <a:r>
              <a:rPr lang="en-US" sz="2400" dirty="0">
                <a:solidFill>
                  <a:schemeClr val="tx2"/>
                </a:solidFill>
              </a:rPr>
              <a:t>Surveys</a:t>
            </a:r>
          </a:p>
          <a:p>
            <a:r>
              <a:rPr lang="en-US" sz="2400" dirty="0">
                <a:solidFill>
                  <a:schemeClr val="tx2"/>
                </a:solidFill>
              </a:rPr>
              <a:t>Business Assistance Hotline</a:t>
            </a:r>
          </a:p>
          <a:p>
            <a:r>
              <a:rPr lang="en-US" sz="2400" dirty="0">
                <a:solidFill>
                  <a:schemeClr val="tx2"/>
                </a:solidFill>
              </a:rPr>
              <a:t>Resource</a:t>
            </a:r>
          </a:p>
          <a:p>
            <a:r>
              <a:rPr lang="en-US" sz="2400" dirty="0">
                <a:solidFill>
                  <a:schemeClr val="tx2"/>
                </a:solidFill>
              </a:rPr>
              <a:t>Economic Impact Reporting</a:t>
            </a:r>
          </a:p>
          <a:p>
            <a:r>
              <a:rPr lang="en-US" sz="2400" dirty="0">
                <a:solidFill>
                  <a:schemeClr val="tx2"/>
                </a:solidFill>
              </a:rPr>
              <a:t>Follow-up Post-Recovery</a:t>
            </a:r>
          </a:p>
          <a:p>
            <a:endParaRPr lang="en-US" dirty="0"/>
          </a:p>
        </p:txBody>
      </p:sp>
    </p:spTree>
    <p:extLst>
      <p:ext uri="{BB962C8B-B14F-4D97-AF65-F5344CB8AC3E}">
        <p14:creationId xmlns:p14="http://schemas.microsoft.com/office/powerpoint/2010/main" val="1448783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FA2EB-04C8-15E5-D08F-28A1575395A1}"/>
              </a:ext>
            </a:extLst>
          </p:cNvPr>
          <p:cNvSpPr>
            <a:spLocks noGrp="1"/>
          </p:cNvSpPr>
          <p:nvPr>
            <p:ph type="title"/>
          </p:nvPr>
        </p:nvSpPr>
        <p:spPr>
          <a:xfrm>
            <a:off x="658368" y="23235"/>
            <a:ext cx="10917936" cy="662565"/>
          </a:xfrm>
        </p:spPr>
        <p:txBody>
          <a:bodyPr>
            <a:normAutofit/>
          </a:bodyPr>
          <a:lstStyle/>
          <a:p>
            <a:pPr>
              <a:spcBef>
                <a:spcPts val="0"/>
              </a:spcBef>
            </a:pPr>
            <a:r>
              <a:rPr lang="en-US" sz="3200" dirty="0">
                <a:solidFill>
                  <a:schemeClr val="tx2"/>
                </a:solidFill>
              </a:rPr>
              <a:t>ETHICS IN BRE</a:t>
            </a:r>
          </a:p>
        </p:txBody>
      </p:sp>
      <p:sp>
        <p:nvSpPr>
          <p:cNvPr id="3" name="Content Placeholder 2">
            <a:extLst>
              <a:ext uri="{FF2B5EF4-FFF2-40B4-BE49-F238E27FC236}">
                <a16:creationId xmlns:a16="http://schemas.microsoft.com/office/drawing/2014/main" id="{F3404B56-6863-B043-36C6-4D0257CBE31E}"/>
              </a:ext>
            </a:extLst>
          </p:cNvPr>
          <p:cNvSpPr>
            <a:spLocks noGrp="1"/>
          </p:cNvSpPr>
          <p:nvPr>
            <p:ph idx="1"/>
          </p:nvPr>
        </p:nvSpPr>
        <p:spPr>
          <a:xfrm>
            <a:off x="838200" y="1124712"/>
            <a:ext cx="10515600" cy="4886474"/>
          </a:xfrm>
        </p:spPr>
        <p:txBody>
          <a:bodyPr>
            <a:normAutofit/>
          </a:bodyPr>
          <a:lstStyle/>
          <a:p>
            <a:pPr fontAlgn="base"/>
            <a:r>
              <a:rPr lang="en-US" sz="2800" dirty="0">
                <a:solidFill>
                  <a:schemeClr val="tx2"/>
                </a:solidFill>
              </a:rPr>
              <a:t>No poaching</a:t>
            </a:r>
          </a:p>
          <a:p>
            <a:pPr marL="685800" lvl="2" fontAlgn="base">
              <a:spcBef>
                <a:spcPts val="1000"/>
              </a:spcBef>
            </a:pPr>
            <a:r>
              <a:rPr lang="en-US" sz="2400" dirty="0">
                <a:solidFill>
                  <a:schemeClr val="tx2"/>
                </a:solidFill>
              </a:rPr>
              <a:t>Neighboring communities</a:t>
            </a:r>
          </a:p>
          <a:p>
            <a:pPr marL="685800" lvl="2" fontAlgn="base">
              <a:spcBef>
                <a:spcPts val="1000"/>
              </a:spcBef>
            </a:pPr>
            <a:r>
              <a:rPr lang="en-US" sz="2400" dirty="0">
                <a:solidFill>
                  <a:schemeClr val="tx2"/>
                </a:solidFill>
              </a:rPr>
              <a:t>Disaster-affected communities</a:t>
            </a:r>
          </a:p>
          <a:p>
            <a:pPr fontAlgn="base"/>
            <a:r>
              <a:rPr lang="en-US" sz="2800" dirty="0">
                <a:solidFill>
                  <a:schemeClr val="tx2"/>
                </a:solidFill>
              </a:rPr>
              <a:t>Maintain confidentiality</a:t>
            </a:r>
          </a:p>
          <a:p>
            <a:pPr fontAlgn="base"/>
            <a:r>
              <a:rPr lang="en-US" sz="2800" dirty="0">
                <a:solidFill>
                  <a:schemeClr val="tx2"/>
                </a:solidFill>
              </a:rPr>
              <a:t>Conduct becoming those you represent</a:t>
            </a:r>
          </a:p>
          <a:p>
            <a:pPr fontAlgn="base"/>
            <a:r>
              <a:rPr lang="en-US" sz="2800" dirty="0">
                <a:solidFill>
                  <a:schemeClr val="tx2"/>
                </a:solidFill>
              </a:rPr>
              <a:t>No ulterior or self-promoting motives</a:t>
            </a:r>
          </a:p>
          <a:p>
            <a:pPr fontAlgn="base"/>
            <a:r>
              <a:rPr lang="en-US" sz="2800" dirty="0">
                <a:solidFill>
                  <a:schemeClr val="tx2"/>
                </a:solidFill>
              </a:rPr>
              <a:t>Maintain professionalism</a:t>
            </a:r>
          </a:p>
          <a:p>
            <a:pPr fontAlgn="base"/>
            <a:r>
              <a:rPr lang="en-US" sz="2800" dirty="0">
                <a:solidFill>
                  <a:schemeClr val="tx2"/>
                </a:solidFill>
              </a:rPr>
              <a:t>Promote equality of opportunity and lack of bias</a:t>
            </a:r>
          </a:p>
          <a:p>
            <a:endParaRPr lang="en-US" dirty="0"/>
          </a:p>
        </p:txBody>
      </p:sp>
    </p:spTree>
    <p:extLst>
      <p:ext uri="{BB962C8B-B14F-4D97-AF65-F5344CB8AC3E}">
        <p14:creationId xmlns:p14="http://schemas.microsoft.com/office/powerpoint/2010/main" val="71035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935" y="118239"/>
            <a:ext cx="10927081" cy="576705"/>
          </a:xfrm>
        </p:spPr>
        <p:txBody>
          <a:bodyPr/>
          <a:lstStyle/>
          <a:p>
            <a:pPr>
              <a:spcBef>
                <a:spcPts val="0"/>
              </a:spcBef>
            </a:pPr>
            <a:r>
              <a:rPr lang="en-US" dirty="0"/>
              <a:t>POINTERS AND TIPS FOR BRE VISITS</a:t>
            </a:r>
          </a:p>
        </p:txBody>
      </p:sp>
      <p:sp>
        <p:nvSpPr>
          <p:cNvPr id="9" name="Text Placeholder 1"/>
          <p:cNvSpPr>
            <a:spLocks noGrp="1"/>
          </p:cNvSpPr>
          <p:nvPr>
            <p:ph type="body" sz="quarter" idx="15"/>
          </p:nvPr>
        </p:nvSpPr>
        <p:spPr>
          <a:xfrm>
            <a:off x="630935" y="704089"/>
            <a:ext cx="10927081" cy="5696711"/>
          </a:xfrm>
        </p:spPr>
        <p:txBody>
          <a:bodyPr/>
          <a:lstStyle/>
          <a:p>
            <a:pPr marL="228600" indent="-228600">
              <a:spcBef>
                <a:spcPts val="600"/>
              </a:spcBef>
              <a:buFont typeface="Arial" panose="020B0604020202020204" pitchFamily="34" charset="0"/>
              <a:buChar char="•"/>
            </a:pPr>
            <a:r>
              <a:rPr lang="en-US" sz="2100" b="0" dirty="0">
                <a:latin typeface="+mn-lt"/>
                <a:ea typeface="+mn-ea"/>
                <a:cs typeface="+mn-cs"/>
              </a:rPr>
              <a:t>DO YOUR HOMEWORK!!!</a:t>
            </a:r>
          </a:p>
          <a:p>
            <a:pPr marL="228600" indent="-228600">
              <a:spcBef>
                <a:spcPts val="600"/>
              </a:spcBef>
              <a:buFont typeface="Arial" panose="020B0604020202020204" pitchFamily="34" charset="0"/>
              <a:buChar char="•"/>
            </a:pPr>
            <a:r>
              <a:rPr lang="en-US" sz="2100" b="0" dirty="0">
                <a:latin typeface="+mn-lt"/>
                <a:ea typeface="+mn-ea"/>
                <a:cs typeface="+mn-cs"/>
              </a:rPr>
              <a:t>Arrive promptly</a:t>
            </a:r>
          </a:p>
          <a:p>
            <a:pPr marL="228600" indent="-228600">
              <a:spcBef>
                <a:spcPts val="600"/>
              </a:spcBef>
              <a:buFont typeface="Arial" panose="020B0604020202020204" pitchFamily="34" charset="0"/>
              <a:buChar char="•"/>
            </a:pPr>
            <a:r>
              <a:rPr lang="en-US" sz="2100" b="0" dirty="0">
                <a:latin typeface="+mn-lt"/>
                <a:ea typeface="+mn-ea"/>
                <a:cs typeface="+mn-cs"/>
              </a:rPr>
              <a:t>Don’t show up with an entourage</a:t>
            </a:r>
          </a:p>
          <a:p>
            <a:pPr marL="228600" indent="-228600">
              <a:spcBef>
                <a:spcPts val="600"/>
              </a:spcBef>
              <a:buFont typeface="Arial" panose="020B0604020202020204" pitchFamily="34" charset="0"/>
              <a:buChar char="•"/>
            </a:pPr>
            <a:r>
              <a:rPr lang="en-US" sz="2100" b="0" dirty="0">
                <a:latin typeface="+mn-lt"/>
                <a:ea typeface="+mn-ea"/>
                <a:cs typeface="+mn-cs"/>
              </a:rPr>
              <a:t>Maintain professional/appropriate dress and conduct </a:t>
            </a:r>
          </a:p>
          <a:p>
            <a:pPr marL="228600" indent="-228600">
              <a:spcBef>
                <a:spcPts val="600"/>
              </a:spcBef>
              <a:buFont typeface="Arial" panose="020B0604020202020204" pitchFamily="34" charset="0"/>
              <a:buChar char="•"/>
            </a:pPr>
            <a:r>
              <a:rPr lang="en-US" sz="2100" b="0" dirty="0">
                <a:latin typeface="+mn-lt"/>
                <a:ea typeface="+mn-ea"/>
                <a:cs typeface="+mn-cs"/>
              </a:rPr>
              <a:t>Convey confidentiality</a:t>
            </a:r>
          </a:p>
          <a:p>
            <a:pPr marL="228600" indent="-228600">
              <a:spcBef>
                <a:spcPts val="600"/>
              </a:spcBef>
              <a:buFont typeface="Arial" panose="020B0604020202020204" pitchFamily="34" charset="0"/>
              <a:buChar char="•"/>
            </a:pPr>
            <a:r>
              <a:rPr lang="en-US" sz="2100" b="0" dirty="0">
                <a:latin typeface="+mn-lt"/>
                <a:ea typeface="+mn-ea"/>
                <a:cs typeface="+mn-cs"/>
              </a:rPr>
              <a:t>Listen more, talk less</a:t>
            </a:r>
          </a:p>
          <a:p>
            <a:pPr marL="228600" indent="-228600">
              <a:spcBef>
                <a:spcPts val="600"/>
              </a:spcBef>
              <a:buFont typeface="Arial" panose="020B0604020202020204" pitchFamily="34" charset="0"/>
              <a:buChar char="•"/>
            </a:pPr>
            <a:r>
              <a:rPr lang="en-US" sz="2100" b="0" dirty="0">
                <a:latin typeface="+mn-lt"/>
                <a:ea typeface="+mn-ea"/>
                <a:cs typeface="+mn-cs"/>
              </a:rPr>
              <a:t>Establish rapport – avoid “clipboard” approach</a:t>
            </a:r>
          </a:p>
          <a:p>
            <a:pPr marL="228600" indent="-228600">
              <a:spcBef>
                <a:spcPts val="600"/>
              </a:spcBef>
              <a:buFont typeface="Arial" panose="020B0604020202020204" pitchFamily="34" charset="0"/>
              <a:buChar char="•"/>
            </a:pPr>
            <a:r>
              <a:rPr lang="en-US" sz="2100" b="0" dirty="0">
                <a:latin typeface="+mn-lt"/>
                <a:ea typeface="+mn-ea"/>
                <a:cs typeface="+mn-cs"/>
              </a:rPr>
              <a:t>Be a problem solver</a:t>
            </a:r>
          </a:p>
          <a:p>
            <a:pPr marL="228600" indent="-228600">
              <a:spcBef>
                <a:spcPts val="600"/>
              </a:spcBef>
              <a:buFont typeface="Arial" panose="020B0604020202020204" pitchFamily="34" charset="0"/>
              <a:buChar char="•"/>
            </a:pPr>
            <a:r>
              <a:rPr lang="en-US" sz="2100" b="0" dirty="0">
                <a:latin typeface="+mn-lt"/>
                <a:ea typeface="+mn-ea"/>
                <a:cs typeface="+mn-cs"/>
              </a:rPr>
              <a:t>Acknowledge company achievements</a:t>
            </a:r>
          </a:p>
          <a:p>
            <a:pPr marL="228600" indent="-228600">
              <a:spcBef>
                <a:spcPts val="600"/>
              </a:spcBef>
              <a:buFont typeface="Arial" panose="020B0604020202020204" pitchFamily="34" charset="0"/>
              <a:buChar char="•"/>
            </a:pPr>
            <a:r>
              <a:rPr lang="en-US" sz="2100" b="0" dirty="0">
                <a:latin typeface="+mn-lt"/>
                <a:ea typeface="+mn-ea"/>
                <a:cs typeface="+mn-cs"/>
              </a:rPr>
              <a:t>Be mindful of the time</a:t>
            </a:r>
          </a:p>
          <a:p>
            <a:pPr marL="228600" indent="-228600">
              <a:spcBef>
                <a:spcPts val="600"/>
              </a:spcBef>
              <a:buFont typeface="Arial" panose="020B0604020202020204" pitchFamily="34" charset="0"/>
              <a:buChar char="•"/>
            </a:pPr>
            <a:r>
              <a:rPr lang="en-US" sz="2100" b="0" dirty="0">
                <a:latin typeface="+mn-lt"/>
                <a:ea typeface="+mn-ea"/>
                <a:cs typeface="+mn-cs"/>
              </a:rPr>
              <a:t>Thank them for meeting with you</a:t>
            </a:r>
          </a:p>
          <a:p>
            <a:pPr marL="228600" indent="-228600">
              <a:spcBef>
                <a:spcPts val="600"/>
              </a:spcBef>
              <a:buFont typeface="Arial" panose="020B0604020202020204" pitchFamily="34" charset="0"/>
              <a:buChar char="•"/>
            </a:pPr>
            <a:r>
              <a:rPr lang="en-US" sz="2100" b="0" dirty="0">
                <a:latin typeface="+mn-lt"/>
                <a:ea typeface="+mn-ea"/>
                <a:cs typeface="+mn-cs"/>
              </a:rPr>
              <a:t>Don’t forget corporate headquarter visits</a:t>
            </a:r>
          </a:p>
          <a:p>
            <a:pPr marL="228600" indent="-228600">
              <a:spcBef>
                <a:spcPts val="600"/>
              </a:spcBef>
              <a:buFont typeface="Arial" panose="020B0604020202020204" pitchFamily="34" charset="0"/>
              <a:buChar char="•"/>
            </a:pPr>
            <a:r>
              <a:rPr lang="en-US" sz="2100" b="0" dirty="0">
                <a:latin typeface="+mn-lt"/>
                <a:ea typeface="+mn-ea"/>
                <a:cs typeface="+mn-cs"/>
              </a:rPr>
              <a:t>Follow-up, follow-up, follow-up!</a:t>
            </a:r>
          </a:p>
        </p:txBody>
      </p:sp>
    </p:spTree>
    <p:extLst>
      <p:ext uri="{BB962C8B-B14F-4D97-AF65-F5344CB8AC3E}">
        <p14:creationId xmlns:p14="http://schemas.microsoft.com/office/powerpoint/2010/main" val="202945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 calcmode="lin" valueType="num">
                                      <p:cBhvr additive="base">
                                        <p:cTn id="3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 calcmode="lin" valueType="num">
                                      <p:cBhvr additive="base">
                                        <p:cTn id="4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xEl>
                                              <p:pRg st="7" end="7"/>
                                            </p:txEl>
                                          </p:spTgt>
                                        </p:tgtEl>
                                        <p:attrNameLst>
                                          <p:attrName>style.visibility</p:attrName>
                                        </p:attrNameLst>
                                      </p:cBhvr>
                                      <p:to>
                                        <p:strVal val="visible"/>
                                      </p:to>
                                    </p:set>
                                    <p:anim calcmode="lin" valueType="num">
                                      <p:cBhvr additive="base">
                                        <p:cTn id="4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xEl>
                                              <p:pRg st="8" end="8"/>
                                            </p:txEl>
                                          </p:spTgt>
                                        </p:tgtEl>
                                        <p:attrNameLst>
                                          <p:attrName>style.visibility</p:attrName>
                                        </p:attrNameLst>
                                      </p:cBhvr>
                                      <p:to>
                                        <p:strVal val="visible"/>
                                      </p:to>
                                    </p:set>
                                    <p:anim calcmode="lin" valueType="num">
                                      <p:cBhvr additive="base">
                                        <p:cTn id="55"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xEl>
                                              <p:pRg st="9" end="9"/>
                                            </p:txEl>
                                          </p:spTgt>
                                        </p:tgtEl>
                                        <p:attrNameLst>
                                          <p:attrName>style.visibility</p:attrName>
                                        </p:attrNameLst>
                                      </p:cBhvr>
                                      <p:to>
                                        <p:strVal val="visible"/>
                                      </p:to>
                                    </p:set>
                                    <p:anim calcmode="lin" valueType="num">
                                      <p:cBhvr additive="base">
                                        <p:cTn id="61"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
                                            <p:txEl>
                                              <p:pRg st="10" end="10"/>
                                            </p:txEl>
                                          </p:spTgt>
                                        </p:tgtEl>
                                        <p:attrNameLst>
                                          <p:attrName>style.visibility</p:attrName>
                                        </p:attrNameLst>
                                      </p:cBhvr>
                                      <p:to>
                                        <p:strVal val="visible"/>
                                      </p:to>
                                    </p:set>
                                    <p:anim calcmode="lin" valueType="num">
                                      <p:cBhvr additive="base">
                                        <p:cTn id="67"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
                                            <p:txEl>
                                              <p:pRg st="11" end="11"/>
                                            </p:txEl>
                                          </p:spTgt>
                                        </p:tgtEl>
                                        <p:attrNameLst>
                                          <p:attrName>style.visibility</p:attrName>
                                        </p:attrNameLst>
                                      </p:cBhvr>
                                      <p:to>
                                        <p:strVal val="visible"/>
                                      </p:to>
                                    </p:set>
                                    <p:anim calcmode="lin" valueType="num">
                                      <p:cBhvr additive="base">
                                        <p:cTn id="7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9">
                                            <p:txEl>
                                              <p:pRg st="12" end="12"/>
                                            </p:txEl>
                                          </p:spTgt>
                                        </p:tgtEl>
                                        <p:attrNameLst>
                                          <p:attrName>style.visibility</p:attrName>
                                        </p:attrNameLst>
                                      </p:cBhvr>
                                      <p:to>
                                        <p:strVal val="visible"/>
                                      </p:to>
                                    </p:set>
                                    <p:anim calcmode="lin" valueType="num">
                                      <p:cBhvr additive="base">
                                        <p:cTn id="79"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C6EDD-8268-D5F5-80A7-59352AE39990}"/>
              </a:ext>
            </a:extLst>
          </p:cNvPr>
          <p:cNvSpPr>
            <a:spLocks noGrp="1"/>
          </p:cNvSpPr>
          <p:nvPr>
            <p:ph type="title"/>
          </p:nvPr>
        </p:nvSpPr>
        <p:spPr>
          <a:xfrm>
            <a:off x="649224" y="105531"/>
            <a:ext cx="10890504" cy="580269"/>
          </a:xfrm>
        </p:spPr>
        <p:txBody>
          <a:bodyPr>
            <a:normAutofit/>
          </a:bodyPr>
          <a:lstStyle/>
          <a:p>
            <a:r>
              <a:rPr lang="en-US" sz="3000" dirty="0">
                <a:solidFill>
                  <a:schemeClr val="tx2"/>
                </a:solidFill>
              </a:rPr>
              <a:t>BEST PRACTICES IN BRE</a:t>
            </a:r>
          </a:p>
        </p:txBody>
      </p:sp>
      <p:sp>
        <p:nvSpPr>
          <p:cNvPr id="3" name="Content Placeholder 2">
            <a:extLst>
              <a:ext uri="{FF2B5EF4-FFF2-40B4-BE49-F238E27FC236}">
                <a16:creationId xmlns:a16="http://schemas.microsoft.com/office/drawing/2014/main" id="{8936053F-810E-A538-237D-716578447CFE}"/>
              </a:ext>
            </a:extLst>
          </p:cNvPr>
          <p:cNvSpPr>
            <a:spLocks noGrp="1"/>
          </p:cNvSpPr>
          <p:nvPr>
            <p:ph idx="1"/>
          </p:nvPr>
        </p:nvSpPr>
        <p:spPr>
          <a:xfrm>
            <a:off x="1764792" y="954968"/>
            <a:ext cx="8138160" cy="5299528"/>
          </a:xfrm>
        </p:spPr>
        <p:txBody>
          <a:bodyPr>
            <a:normAutofit/>
          </a:bodyPr>
          <a:lstStyle/>
          <a:p>
            <a:pPr marL="228600" marR="0" lvl="0" indent="-228600" algn="l" defTabSz="914400" rtl="0" eaLnBrk="1" fontAlgn="auto" latinLnBrk="0" hangingPunct="1">
              <a:lnSpc>
                <a:spcPct val="110000"/>
              </a:lnSpc>
              <a:spcBef>
                <a:spcPts val="600"/>
              </a:spcBef>
              <a:spcAft>
                <a:spcPts val="60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642626"/>
                </a:solidFill>
                <a:effectLst/>
                <a:uLnTx/>
                <a:uFillTx/>
                <a:latin typeface="Avenir Next LT Pro"/>
                <a:ea typeface="+mn-ea"/>
                <a:cs typeface="+mn-cs"/>
              </a:rPr>
              <a:t>British Columbia Economic Development Association (BCEDA) </a:t>
            </a:r>
            <a:r>
              <a:rPr kumimoji="0" lang="en-US" sz="2100" b="0" i="0" u="none" strike="noStrike" kern="1200" cap="none" spc="0" normalizeH="0" baseline="0" noProof="0" dirty="0">
                <a:ln>
                  <a:noFill/>
                </a:ln>
                <a:solidFill>
                  <a:srgbClr val="642626"/>
                </a:solidFill>
                <a:effectLst/>
                <a:uLnTx/>
                <a:uFillTx/>
                <a:latin typeface="Avenir Next LT Pro"/>
                <a:ea typeface="+mn-ea"/>
                <a:cs typeface="+mn-cs"/>
                <a:hlinkClick r:id="rId3"/>
              </a:rPr>
              <a:t>https://www.bceda.ca/manuals.php</a:t>
            </a:r>
            <a:endParaRPr kumimoji="0" lang="en-US" sz="2100" b="0" i="0" u="none" strike="noStrike" kern="1200" cap="none" spc="0" normalizeH="0" baseline="0" noProof="0" dirty="0">
              <a:ln>
                <a:noFill/>
              </a:ln>
              <a:solidFill>
                <a:srgbClr val="642626"/>
              </a:solidFill>
              <a:effectLst/>
              <a:uLnTx/>
              <a:uFillTx/>
              <a:latin typeface="Avenir Next LT Pro"/>
              <a:ea typeface="+mn-ea"/>
              <a:cs typeface="+mn-cs"/>
            </a:endParaRPr>
          </a:p>
          <a:p>
            <a:pPr lvl="0">
              <a:spcBef>
                <a:spcPts val="600"/>
              </a:spcBef>
              <a:spcAft>
                <a:spcPts val="600"/>
              </a:spcAft>
              <a:defRPr/>
            </a:pPr>
            <a:r>
              <a:rPr lang="en-US" sz="2100" dirty="0">
                <a:solidFill>
                  <a:srgbClr val="642626"/>
                </a:solidFill>
                <a:latin typeface="Avenir Next LT Pro"/>
              </a:rPr>
              <a:t>University </a:t>
            </a:r>
            <a:r>
              <a:rPr lang="en-US" sz="2100" dirty="0">
                <a:solidFill>
                  <a:srgbClr val="642626"/>
                </a:solidFill>
              </a:rPr>
              <a:t>of Wisconsin-Madison Division of Extension </a:t>
            </a:r>
            <a:r>
              <a:rPr lang="en-US" sz="2100" dirty="0">
                <a:solidFill>
                  <a:srgbClr val="642626"/>
                </a:solidFill>
                <a:hlinkClick r:id="rId4"/>
              </a:rPr>
              <a:t>https://economicdevelopment.extension.wisc.edu/community-economic-analysis-for-rural-wisconsin-communities/</a:t>
            </a:r>
            <a:r>
              <a:rPr lang="en-US" sz="2100" dirty="0">
                <a:solidFill>
                  <a:srgbClr val="642626"/>
                </a:solidFill>
              </a:rPr>
              <a:t> </a:t>
            </a:r>
            <a:endParaRPr kumimoji="0" lang="en-US" sz="2100" b="0" i="0" u="none" strike="noStrike" kern="1200" cap="none" spc="0" normalizeH="0" baseline="0" noProof="0" dirty="0">
              <a:ln>
                <a:noFill/>
              </a:ln>
              <a:solidFill>
                <a:srgbClr val="642626"/>
              </a:solidFill>
              <a:effectLst/>
              <a:uLnTx/>
              <a:uFillTx/>
              <a:latin typeface="Avenir Next LT Pro"/>
              <a:ea typeface="+mn-ea"/>
              <a:cs typeface="+mn-cs"/>
            </a:endParaRPr>
          </a:p>
          <a:p>
            <a:pPr lvl="0">
              <a:spcBef>
                <a:spcPts val="600"/>
              </a:spcBef>
              <a:spcAft>
                <a:spcPts val="600"/>
              </a:spcAft>
              <a:defRPr/>
            </a:pPr>
            <a:r>
              <a:rPr kumimoji="0" lang="en-US" sz="2100" b="0" i="0" u="none" strike="noStrike" kern="1200" cap="none" spc="0" normalizeH="0" baseline="0" noProof="0" dirty="0">
                <a:ln>
                  <a:noFill/>
                </a:ln>
                <a:solidFill>
                  <a:srgbClr val="642626"/>
                </a:solidFill>
                <a:effectLst/>
                <a:uLnTx/>
                <a:uFillTx/>
                <a:latin typeface="Avenir Next LT Pro"/>
                <a:ea typeface="+mn-ea"/>
                <a:cs typeface="+mn-cs"/>
              </a:rPr>
              <a:t>Oklahoma </a:t>
            </a:r>
            <a:r>
              <a:rPr kumimoji="0" lang="en-US" sz="2100" b="0" i="0" u="none" strike="noStrike" kern="1200" cap="none" spc="0" normalizeH="0" baseline="0" noProof="0" dirty="0" err="1">
                <a:ln>
                  <a:noFill/>
                </a:ln>
                <a:solidFill>
                  <a:srgbClr val="642626"/>
                </a:solidFill>
                <a:effectLst/>
                <a:uLnTx/>
                <a:uFillTx/>
                <a:latin typeface="Avenir Next LT Pro"/>
                <a:ea typeface="+mn-ea"/>
                <a:cs typeface="+mn-cs"/>
              </a:rPr>
              <a:t>CareerTech</a:t>
            </a:r>
            <a:r>
              <a:rPr lang="en-US" sz="2100" dirty="0">
                <a:solidFill>
                  <a:srgbClr val="642626"/>
                </a:solidFill>
              </a:rPr>
              <a:t>  </a:t>
            </a:r>
            <a:r>
              <a:rPr lang="en-US" sz="2100" dirty="0">
                <a:solidFill>
                  <a:srgbClr val="642626"/>
                </a:solidFill>
                <a:hlinkClick r:id="rId5"/>
              </a:rPr>
              <a:t>https://oklahoma.gov/careertech/business-and-industry.html</a:t>
            </a:r>
            <a:r>
              <a:rPr lang="en-US" sz="2100" dirty="0">
                <a:solidFill>
                  <a:srgbClr val="642626"/>
                </a:solidFill>
              </a:rPr>
              <a:t> </a:t>
            </a:r>
            <a:endParaRPr kumimoji="0" lang="en-US" sz="2100" b="0" i="0" u="none" strike="noStrike" kern="1200" cap="none" spc="0" normalizeH="0" baseline="0" noProof="0" dirty="0">
              <a:ln>
                <a:noFill/>
              </a:ln>
              <a:solidFill>
                <a:srgbClr val="642626"/>
              </a:solidFill>
              <a:effectLst/>
              <a:uLnTx/>
              <a:uFillTx/>
              <a:latin typeface="Avenir Next LT Pro"/>
              <a:ea typeface="+mn-ea"/>
              <a:cs typeface="+mn-cs"/>
            </a:endParaRPr>
          </a:p>
          <a:p>
            <a:pPr marL="228600" marR="0" lvl="0" indent="-228600" algn="l" defTabSz="914400" rtl="0" eaLnBrk="1" fontAlgn="auto" latinLnBrk="0" hangingPunct="1">
              <a:lnSpc>
                <a:spcPct val="110000"/>
              </a:lnSpc>
              <a:spcBef>
                <a:spcPts val="600"/>
              </a:spcBef>
              <a:spcAft>
                <a:spcPts val="60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642626"/>
                </a:solidFill>
                <a:effectLst/>
                <a:uLnTx/>
                <a:uFillTx/>
                <a:latin typeface="Avenir Next LT Pro"/>
                <a:ea typeface="+mn-ea"/>
                <a:cs typeface="+mn-cs"/>
              </a:rPr>
              <a:t>Steel Valley Authority LATTE Program   </a:t>
            </a:r>
            <a:r>
              <a:rPr kumimoji="0" lang="en-US" sz="2100" b="0" i="0" u="none" strike="noStrike" kern="1200" cap="none" spc="0" normalizeH="0" baseline="0" noProof="0" dirty="0">
                <a:ln>
                  <a:noFill/>
                </a:ln>
                <a:solidFill>
                  <a:srgbClr val="642626"/>
                </a:solidFill>
                <a:effectLst/>
                <a:uLnTx/>
                <a:uFillTx/>
                <a:latin typeface="Avenir Next LT Pro"/>
                <a:ea typeface="+mn-ea"/>
                <a:cs typeface="+mn-cs"/>
                <a:hlinkClick r:id="rId6"/>
              </a:rPr>
              <a:t>https://www.steelvalley.org/</a:t>
            </a:r>
            <a:r>
              <a:rPr kumimoji="0" lang="en-US" sz="2100" b="0" i="0" u="none" strike="noStrike" kern="1200" cap="none" spc="0" normalizeH="0" baseline="0" noProof="0" dirty="0">
                <a:ln>
                  <a:noFill/>
                </a:ln>
                <a:solidFill>
                  <a:srgbClr val="642626"/>
                </a:solidFill>
                <a:effectLst/>
                <a:uLnTx/>
                <a:uFillTx/>
                <a:latin typeface="Avenir Next LT Pro"/>
                <a:ea typeface="+mn-ea"/>
                <a:cs typeface="+mn-cs"/>
              </a:rPr>
              <a:t> </a:t>
            </a:r>
          </a:p>
          <a:p>
            <a:pPr>
              <a:spcAft>
                <a:spcPts val="600"/>
              </a:spcAft>
            </a:pPr>
            <a:r>
              <a:rPr lang="en-US" sz="2100" dirty="0">
                <a:solidFill>
                  <a:srgbClr val="642626"/>
                </a:solidFill>
                <a:latin typeface="Avenir Next LT Pro"/>
              </a:rPr>
              <a:t>US Economic Development Administration (EDA) </a:t>
            </a:r>
            <a:r>
              <a:rPr lang="en-US" sz="2100" dirty="0">
                <a:solidFill>
                  <a:srgbClr val="642626"/>
                </a:solidFill>
                <a:latin typeface="Avenir Next LT Pro"/>
                <a:hlinkClick r:id="rId7"/>
              </a:rPr>
              <a:t>https://www.eda.gov/resources/comprehensive-economic-development-strategy</a:t>
            </a:r>
            <a:r>
              <a:rPr lang="en-US" sz="2100" dirty="0">
                <a:solidFill>
                  <a:srgbClr val="642626"/>
                </a:solidFill>
                <a:latin typeface="Avenir Next LT Pro"/>
              </a:rPr>
              <a:t> </a:t>
            </a:r>
          </a:p>
        </p:txBody>
      </p:sp>
    </p:spTree>
    <p:extLst>
      <p:ext uri="{BB962C8B-B14F-4D97-AF65-F5344CB8AC3E}">
        <p14:creationId xmlns:p14="http://schemas.microsoft.com/office/powerpoint/2010/main" val="341077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AB09DE-F063-E624-A297-B48D73602EAF}"/>
            </a:ext>
          </a:extLst>
        </p:cNvPr>
        <p:cNvGrpSpPr/>
        <p:nvPr/>
      </p:nvGrpSpPr>
      <p:grpSpPr>
        <a:xfrm>
          <a:off x="0" y="0"/>
          <a:ext cx="0" cy="0"/>
          <a:chOff x="0" y="0"/>
          <a:chExt cx="0" cy="0"/>
        </a:xfrm>
      </p:grpSpPr>
      <p:pic>
        <p:nvPicPr>
          <p:cNvPr id="7" name="Picture 6" descr="A logo of a company">
            <a:extLst>
              <a:ext uri="{FF2B5EF4-FFF2-40B4-BE49-F238E27FC236}">
                <a16:creationId xmlns:a16="http://schemas.microsoft.com/office/drawing/2014/main" id="{5B5503A6-0143-39AA-5010-8C7771CD55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039" y="621182"/>
            <a:ext cx="3136392" cy="2410070"/>
          </a:xfrm>
          <a:prstGeom prst="rect">
            <a:avLst/>
          </a:prstGeom>
        </p:spPr>
      </p:pic>
      <p:sp>
        <p:nvSpPr>
          <p:cNvPr id="8" name="TextBox 7">
            <a:extLst>
              <a:ext uri="{FF2B5EF4-FFF2-40B4-BE49-F238E27FC236}">
                <a16:creationId xmlns:a16="http://schemas.microsoft.com/office/drawing/2014/main" id="{A1877F73-AA67-0990-95CE-DA67799C7160}"/>
              </a:ext>
            </a:extLst>
          </p:cNvPr>
          <p:cNvSpPr txBox="1"/>
          <p:nvPr/>
        </p:nvSpPr>
        <p:spPr>
          <a:xfrm>
            <a:off x="4599432" y="3685032"/>
            <a:ext cx="6933821" cy="2677656"/>
          </a:xfrm>
          <a:prstGeom prst="rect">
            <a:avLst/>
          </a:prstGeom>
          <a:noFill/>
        </p:spPr>
        <p:txBody>
          <a:bodyPr wrap="none" rtlCol="0">
            <a:spAutoFit/>
          </a:bodyPr>
          <a:lstStyle/>
          <a:p>
            <a:pPr>
              <a:spcBef>
                <a:spcPct val="0"/>
              </a:spcBef>
            </a:pPr>
            <a:r>
              <a:rPr lang="en-US" sz="3000" b="1" dirty="0">
                <a:solidFill>
                  <a:schemeClr val="tx2"/>
                </a:solidFill>
                <a:latin typeface="+mj-lt"/>
                <a:ea typeface="+mj-ea"/>
                <a:cs typeface="+mj-cs"/>
              </a:rPr>
              <a:t>Melody Lockwood, MSED, CEcD, MEDP</a:t>
            </a:r>
          </a:p>
          <a:p>
            <a:pPr>
              <a:spcBef>
                <a:spcPct val="0"/>
              </a:spcBef>
            </a:pPr>
            <a:r>
              <a:rPr lang="en-US" sz="3000" b="1" dirty="0">
                <a:solidFill>
                  <a:schemeClr val="tx2"/>
                </a:solidFill>
                <a:latin typeface="+mj-lt"/>
                <a:ea typeface="+mj-ea"/>
                <a:cs typeface="+mj-cs"/>
              </a:rPr>
              <a:t>President &amp; CEO</a:t>
            </a:r>
          </a:p>
          <a:p>
            <a:pPr>
              <a:spcBef>
                <a:spcPct val="0"/>
              </a:spcBef>
            </a:pPr>
            <a:r>
              <a:rPr lang="en-US" sz="3000" b="1" dirty="0">
                <a:solidFill>
                  <a:schemeClr val="tx2"/>
                </a:solidFill>
                <a:latin typeface="+mj-lt"/>
                <a:ea typeface="+mj-ea"/>
                <a:cs typeface="+mj-cs"/>
              </a:rPr>
              <a:t>Livingston Economic Development Council</a:t>
            </a:r>
          </a:p>
          <a:p>
            <a:pPr>
              <a:spcBef>
                <a:spcPct val="0"/>
              </a:spcBef>
            </a:pPr>
            <a:r>
              <a:rPr lang="en-US" sz="3000" b="1" dirty="0">
                <a:solidFill>
                  <a:schemeClr val="tx2"/>
                </a:solidFill>
                <a:latin typeface="+mj-lt"/>
                <a:ea typeface="+mj-ea"/>
                <a:cs typeface="+mj-cs"/>
              </a:rPr>
              <a:t>225-686-3982</a:t>
            </a:r>
          </a:p>
          <a:p>
            <a:pPr>
              <a:spcBef>
                <a:spcPct val="0"/>
              </a:spcBef>
            </a:pPr>
            <a:r>
              <a:rPr lang="en-US" sz="3000" b="1" dirty="0">
                <a:solidFill>
                  <a:schemeClr val="tx2"/>
                </a:solidFill>
                <a:latin typeface="+mj-lt"/>
                <a:ea typeface="+mj-ea"/>
                <a:cs typeface="+mj-cs"/>
                <a:hlinkClick r:id="rId3">
                  <a:extLst>
                    <a:ext uri="{A12FA001-AC4F-418D-AE19-62706E023703}">
                      <ahyp:hlinkClr xmlns:ahyp="http://schemas.microsoft.com/office/drawing/2018/hyperlinkcolor" val="tx"/>
                    </a:ext>
                  </a:extLst>
                </a:hlinkClick>
              </a:rPr>
              <a:t>melody@ledc.net</a:t>
            </a:r>
            <a:endParaRPr lang="en-US" sz="3000" b="1" dirty="0">
              <a:solidFill>
                <a:schemeClr val="tx2"/>
              </a:solidFill>
              <a:latin typeface="+mj-lt"/>
              <a:ea typeface="+mj-ea"/>
              <a:cs typeface="+mj-cs"/>
            </a:endParaRPr>
          </a:p>
          <a:p>
            <a:endParaRPr lang="en-US" dirty="0"/>
          </a:p>
        </p:txBody>
      </p:sp>
    </p:spTree>
    <p:extLst>
      <p:ext uri="{BB962C8B-B14F-4D97-AF65-F5344CB8AC3E}">
        <p14:creationId xmlns:p14="http://schemas.microsoft.com/office/powerpoint/2010/main" val="2964177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958322">
            <a:off x="4021964" y="1782956"/>
            <a:ext cx="2143125" cy="21431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958322">
            <a:off x="5799249" y="2779792"/>
            <a:ext cx="2495550" cy="1828800"/>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2577" y="3895655"/>
            <a:ext cx="4162425" cy="1095375"/>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70661" y="4840688"/>
            <a:ext cx="3276600" cy="1390650"/>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322825">
            <a:off x="8462780" y="3907230"/>
            <a:ext cx="1943100" cy="2352675"/>
          </a:xfrm>
          <a:prstGeom prst="rect">
            <a:avLst/>
          </a:prstGeom>
        </p:spPr>
      </p:pic>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44005" y="2230783"/>
            <a:ext cx="1822977" cy="1822977"/>
          </a:xfrm>
          <a:prstGeom prst="rect">
            <a:avLst/>
          </a:prstGeom>
        </p:spPr>
      </p:pic>
      <p:pic>
        <p:nvPicPr>
          <p:cNvPr id="15" name="Picture 1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844437" y="2243102"/>
            <a:ext cx="2800350" cy="1628775"/>
          </a:xfrm>
          <a:prstGeom prst="rect">
            <a:avLst/>
          </a:prstGeom>
        </p:spPr>
      </p:pic>
      <p:pic>
        <p:nvPicPr>
          <p:cNvPr id="17" name="Picture 1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512316">
            <a:off x="1752633" y="4189446"/>
            <a:ext cx="3124200" cy="1466850"/>
          </a:xfrm>
          <a:prstGeom prst="rect">
            <a:avLst/>
          </a:prstGeom>
        </p:spPr>
      </p:pic>
      <p:pic>
        <p:nvPicPr>
          <p:cNvPr id="18" name="Picture 17"/>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20958322">
            <a:off x="1477142" y="600698"/>
            <a:ext cx="2828925" cy="1609725"/>
          </a:xfrm>
          <a:prstGeom prst="rect">
            <a:avLst/>
          </a:prstGeom>
        </p:spPr>
      </p:pic>
      <p:pic>
        <p:nvPicPr>
          <p:cNvPr id="6" name="Picture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20958322">
            <a:off x="7087515" y="838902"/>
            <a:ext cx="3514725" cy="1295400"/>
          </a:xfrm>
          <a:prstGeom prst="rect">
            <a:avLst/>
          </a:prstGeom>
        </p:spPr>
      </p:pic>
      <p:pic>
        <p:nvPicPr>
          <p:cNvPr id="19" name="Picture 1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20958322">
            <a:off x="6624135" y="692986"/>
            <a:ext cx="2857500" cy="1600200"/>
          </a:xfrm>
          <a:prstGeom prst="rect">
            <a:avLst/>
          </a:prstGeom>
        </p:spPr>
      </p:pic>
      <p:pic>
        <p:nvPicPr>
          <p:cNvPr id="16" name="Picture 1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586002" y="608371"/>
            <a:ext cx="3181350" cy="1438275"/>
          </a:xfrm>
          <a:prstGeom prst="rect">
            <a:avLst/>
          </a:prstGeom>
        </p:spPr>
      </p:pic>
      <p:pic>
        <p:nvPicPr>
          <p:cNvPr id="9" name="Picture 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20958322">
            <a:off x="5229817" y="2045275"/>
            <a:ext cx="2895600" cy="1581150"/>
          </a:xfrm>
          <a:prstGeom prst="rect">
            <a:avLst/>
          </a:prstGeom>
        </p:spPr>
      </p:pic>
      <p:pic>
        <p:nvPicPr>
          <p:cNvPr id="13" name="Picture 12"/>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20958322">
            <a:off x="1430468" y="2611464"/>
            <a:ext cx="2247900" cy="2038350"/>
          </a:xfrm>
          <a:prstGeom prst="rect">
            <a:avLst/>
          </a:prstGeom>
        </p:spPr>
      </p:pic>
      <p:pic>
        <p:nvPicPr>
          <p:cNvPr id="8" name="Picture 7"/>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524045" y="4812114"/>
            <a:ext cx="3209925" cy="1419225"/>
          </a:xfrm>
          <a:prstGeom prst="rect">
            <a:avLst/>
          </a:prstGeom>
        </p:spPr>
      </p:pic>
    </p:spTree>
    <p:extLst>
      <p:ext uri="{BB962C8B-B14F-4D97-AF65-F5344CB8AC3E}">
        <p14:creationId xmlns:p14="http://schemas.microsoft.com/office/powerpoint/2010/main" val="136126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3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fltVal val="0"/>
                                          </p:val>
                                        </p:tav>
                                        <p:tav tm="100000">
                                          <p:val>
                                            <p:strVal val="#ppt_w"/>
                                          </p:val>
                                        </p:tav>
                                      </p:tavLst>
                                    </p:anim>
                                    <p:anim calcmode="lin" valueType="num">
                                      <p:cBhvr>
                                        <p:cTn id="12" dur="1000" fill="hold"/>
                                        <p:tgtEl>
                                          <p:spTgt spid="5"/>
                                        </p:tgtEl>
                                        <p:attrNameLst>
                                          <p:attrName>ppt_h</p:attrName>
                                        </p:attrNameLst>
                                      </p:cBhvr>
                                      <p:tavLst>
                                        <p:tav tm="0">
                                          <p:val>
                                            <p:fltVal val="0"/>
                                          </p:val>
                                        </p:tav>
                                        <p:tav tm="100000">
                                          <p:val>
                                            <p:strVal val="#ppt_h"/>
                                          </p:val>
                                        </p:tav>
                                      </p:tavLst>
                                    </p:anim>
                                    <p:anim calcmode="lin" valueType="num">
                                      <p:cBhvr>
                                        <p:cTn id="13" dur="1000" fill="hold"/>
                                        <p:tgtEl>
                                          <p:spTgt spid="5"/>
                                        </p:tgtEl>
                                        <p:attrNameLst>
                                          <p:attrName>style.rotation</p:attrName>
                                        </p:attrNameLst>
                                      </p:cBhvr>
                                      <p:tavLst>
                                        <p:tav tm="0">
                                          <p:val>
                                            <p:fltVal val="90"/>
                                          </p:val>
                                        </p:tav>
                                        <p:tav tm="100000">
                                          <p:val>
                                            <p:fltVal val="0"/>
                                          </p:val>
                                        </p:tav>
                                      </p:tavLst>
                                    </p:anim>
                                    <p:animEffect transition="in" filter="fade">
                                      <p:cBhvr>
                                        <p:cTn id="14" dur="1000"/>
                                        <p:tgtEl>
                                          <p:spTgt spid="5"/>
                                        </p:tgtEl>
                                      </p:cBhvr>
                                    </p:animEffect>
                                  </p:childTnLst>
                                </p:cTn>
                              </p:par>
                              <p:par>
                                <p:cTn id="15" presetID="53" presetClass="entr" presetSubtype="16"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45"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anim calcmode="lin" valueType="num">
                                      <p:cBhvr>
                                        <p:cTn id="23" dur="2000" fill="hold"/>
                                        <p:tgtEl>
                                          <p:spTgt spid="15"/>
                                        </p:tgtEl>
                                        <p:attrNameLst>
                                          <p:attrName>ppt_w</p:attrName>
                                        </p:attrNameLst>
                                      </p:cBhvr>
                                      <p:tavLst>
                                        <p:tav tm="0" fmla="#ppt_w*sin(2.5*pi*$)">
                                          <p:val>
                                            <p:fltVal val="0"/>
                                          </p:val>
                                        </p:tav>
                                        <p:tav tm="100000">
                                          <p:val>
                                            <p:fltVal val="1"/>
                                          </p:val>
                                        </p:tav>
                                      </p:tavLst>
                                    </p:anim>
                                    <p:anim calcmode="lin" valueType="num">
                                      <p:cBhvr>
                                        <p:cTn id="24" dur="2000" fill="hold"/>
                                        <p:tgtEl>
                                          <p:spTgt spid="15"/>
                                        </p:tgtEl>
                                        <p:attrNameLst>
                                          <p:attrName>ppt_h</p:attrName>
                                        </p:attrNameLst>
                                      </p:cBhvr>
                                      <p:tavLst>
                                        <p:tav tm="0">
                                          <p:val>
                                            <p:strVal val="#ppt_h"/>
                                          </p:val>
                                        </p:tav>
                                        <p:tav tm="100000">
                                          <p:val>
                                            <p:strVal val="#ppt_h"/>
                                          </p:val>
                                        </p:tav>
                                      </p:tavLst>
                                    </p:anim>
                                  </p:childTnLst>
                                </p:cTn>
                              </p:par>
                              <p:par>
                                <p:cTn id="25" presetID="26"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80">
                                          <p:stCondLst>
                                            <p:cond delay="0"/>
                                          </p:stCondLst>
                                        </p:cTn>
                                        <p:tgtEl>
                                          <p:spTgt spid="12"/>
                                        </p:tgtEl>
                                      </p:cBhvr>
                                    </p:animEffect>
                                    <p:anim calcmode="lin" valueType="num">
                                      <p:cBhvr>
                                        <p:cTn id="2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3" dur="26">
                                          <p:stCondLst>
                                            <p:cond delay="650"/>
                                          </p:stCondLst>
                                        </p:cTn>
                                        <p:tgtEl>
                                          <p:spTgt spid="12"/>
                                        </p:tgtEl>
                                      </p:cBhvr>
                                      <p:to x="100000" y="60000"/>
                                    </p:animScale>
                                    <p:animScale>
                                      <p:cBhvr>
                                        <p:cTn id="34" dur="166" decel="50000">
                                          <p:stCondLst>
                                            <p:cond delay="676"/>
                                          </p:stCondLst>
                                        </p:cTn>
                                        <p:tgtEl>
                                          <p:spTgt spid="12"/>
                                        </p:tgtEl>
                                      </p:cBhvr>
                                      <p:to x="100000" y="100000"/>
                                    </p:animScale>
                                    <p:animScale>
                                      <p:cBhvr>
                                        <p:cTn id="35" dur="26">
                                          <p:stCondLst>
                                            <p:cond delay="1312"/>
                                          </p:stCondLst>
                                        </p:cTn>
                                        <p:tgtEl>
                                          <p:spTgt spid="12"/>
                                        </p:tgtEl>
                                      </p:cBhvr>
                                      <p:to x="100000" y="80000"/>
                                    </p:animScale>
                                    <p:animScale>
                                      <p:cBhvr>
                                        <p:cTn id="36" dur="166" decel="50000">
                                          <p:stCondLst>
                                            <p:cond delay="1338"/>
                                          </p:stCondLst>
                                        </p:cTn>
                                        <p:tgtEl>
                                          <p:spTgt spid="12"/>
                                        </p:tgtEl>
                                      </p:cBhvr>
                                      <p:to x="100000" y="100000"/>
                                    </p:animScale>
                                    <p:animScale>
                                      <p:cBhvr>
                                        <p:cTn id="37" dur="26">
                                          <p:stCondLst>
                                            <p:cond delay="1642"/>
                                          </p:stCondLst>
                                        </p:cTn>
                                        <p:tgtEl>
                                          <p:spTgt spid="12"/>
                                        </p:tgtEl>
                                      </p:cBhvr>
                                      <p:to x="100000" y="90000"/>
                                    </p:animScale>
                                    <p:animScale>
                                      <p:cBhvr>
                                        <p:cTn id="38" dur="166" decel="50000">
                                          <p:stCondLst>
                                            <p:cond delay="1668"/>
                                          </p:stCondLst>
                                        </p:cTn>
                                        <p:tgtEl>
                                          <p:spTgt spid="12"/>
                                        </p:tgtEl>
                                      </p:cBhvr>
                                      <p:to x="100000" y="100000"/>
                                    </p:animScale>
                                    <p:animScale>
                                      <p:cBhvr>
                                        <p:cTn id="39" dur="26">
                                          <p:stCondLst>
                                            <p:cond delay="1808"/>
                                          </p:stCondLst>
                                        </p:cTn>
                                        <p:tgtEl>
                                          <p:spTgt spid="12"/>
                                        </p:tgtEl>
                                      </p:cBhvr>
                                      <p:to x="100000" y="95000"/>
                                    </p:animScale>
                                    <p:animScale>
                                      <p:cBhvr>
                                        <p:cTn id="40" dur="166" decel="50000">
                                          <p:stCondLst>
                                            <p:cond delay="1834"/>
                                          </p:stCondLst>
                                        </p:cTn>
                                        <p:tgtEl>
                                          <p:spTgt spid="12"/>
                                        </p:tgtEl>
                                      </p:cBhvr>
                                      <p:to x="100000" y="100000"/>
                                    </p:animScale>
                                  </p:childTnLst>
                                </p:cTn>
                              </p:par>
                              <p:par>
                                <p:cTn id="41" presetID="31"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fltVal val="0"/>
                                          </p:val>
                                        </p:tav>
                                        <p:tav tm="100000">
                                          <p:val>
                                            <p:strVal val="#ppt_w"/>
                                          </p:val>
                                        </p:tav>
                                      </p:tavLst>
                                    </p:anim>
                                    <p:anim calcmode="lin" valueType="num">
                                      <p:cBhvr>
                                        <p:cTn id="44" dur="1000" fill="hold"/>
                                        <p:tgtEl>
                                          <p:spTgt spid="10"/>
                                        </p:tgtEl>
                                        <p:attrNameLst>
                                          <p:attrName>ppt_h</p:attrName>
                                        </p:attrNameLst>
                                      </p:cBhvr>
                                      <p:tavLst>
                                        <p:tav tm="0">
                                          <p:val>
                                            <p:fltVal val="0"/>
                                          </p:val>
                                        </p:tav>
                                        <p:tav tm="100000">
                                          <p:val>
                                            <p:strVal val="#ppt_h"/>
                                          </p:val>
                                        </p:tav>
                                      </p:tavLst>
                                    </p:anim>
                                    <p:anim calcmode="lin" valueType="num">
                                      <p:cBhvr>
                                        <p:cTn id="45" dur="1000" fill="hold"/>
                                        <p:tgtEl>
                                          <p:spTgt spid="10"/>
                                        </p:tgtEl>
                                        <p:attrNameLst>
                                          <p:attrName>style.rotation</p:attrName>
                                        </p:attrNameLst>
                                      </p:cBhvr>
                                      <p:tavLst>
                                        <p:tav tm="0">
                                          <p:val>
                                            <p:fltVal val="90"/>
                                          </p:val>
                                        </p:tav>
                                        <p:tav tm="100000">
                                          <p:val>
                                            <p:fltVal val="0"/>
                                          </p:val>
                                        </p:tav>
                                      </p:tavLst>
                                    </p:anim>
                                    <p:animEffect transition="in" filter="fade">
                                      <p:cBhvr>
                                        <p:cTn id="46" dur="1000"/>
                                        <p:tgtEl>
                                          <p:spTgt spid="10"/>
                                        </p:tgtEl>
                                      </p:cBhvr>
                                    </p:animEffect>
                                  </p:childTnLst>
                                </p:cTn>
                              </p:par>
                              <p:par>
                                <p:cTn id="47" presetID="45" presetClass="entr" presetSubtype="0" fill="hold" nodeType="with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2000"/>
                                        <p:tgtEl>
                                          <p:spTgt spid="11"/>
                                        </p:tgtEl>
                                      </p:cBhvr>
                                    </p:animEffect>
                                    <p:anim calcmode="lin" valueType="num">
                                      <p:cBhvr>
                                        <p:cTn id="50" dur="2000" fill="hold"/>
                                        <p:tgtEl>
                                          <p:spTgt spid="11"/>
                                        </p:tgtEl>
                                        <p:attrNameLst>
                                          <p:attrName>ppt_w</p:attrName>
                                        </p:attrNameLst>
                                      </p:cBhvr>
                                      <p:tavLst>
                                        <p:tav tm="0" fmla="#ppt_w*sin(2.5*pi*$)">
                                          <p:val>
                                            <p:fltVal val="0"/>
                                          </p:val>
                                        </p:tav>
                                        <p:tav tm="100000">
                                          <p:val>
                                            <p:fltVal val="1"/>
                                          </p:val>
                                        </p:tav>
                                      </p:tavLst>
                                    </p:anim>
                                    <p:anim calcmode="lin" valueType="num">
                                      <p:cBhvr>
                                        <p:cTn id="51" dur="2000" fill="hold"/>
                                        <p:tgtEl>
                                          <p:spTgt spid="11"/>
                                        </p:tgtEl>
                                        <p:attrNameLst>
                                          <p:attrName>ppt_h</p:attrName>
                                        </p:attrNameLst>
                                      </p:cBhvr>
                                      <p:tavLst>
                                        <p:tav tm="0">
                                          <p:val>
                                            <p:strVal val="#ppt_h"/>
                                          </p:val>
                                        </p:tav>
                                        <p:tav tm="100000">
                                          <p:val>
                                            <p:strVal val="#ppt_h"/>
                                          </p:val>
                                        </p:tav>
                                      </p:tavLst>
                                    </p:anim>
                                  </p:childTnLst>
                                </p:cTn>
                              </p:par>
                              <p:par>
                                <p:cTn id="52" presetID="2" presetClass="entr" presetSubtype="4" fill="hold" nodeType="with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fade">
                                      <p:cBhvr>
                                        <p:cTn id="58" dur="1000"/>
                                        <p:tgtEl>
                                          <p:spTgt spid="8"/>
                                        </p:tgtEl>
                                      </p:cBhvr>
                                    </p:animEffect>
                                    <p:anim calcmode="lin" valueType="num">
                                      <p:cBhvr>
                                        <p:cTn id="59" dur="1000" fill="hold"/>
                                        <p:tgtEl>
                                          <p:spTgt spid="8"/>
                                        </p:tgtEl>
                                        <p:attrNameLst>
                                          <p:attrName>ppt_x</p:attrName>
                                        </p:attrNameLst>
                                      </p:cBhvr>
                                      <p:tavLst>
                                        <p:tav tm="0">
                                          <p:val>
                                            <p:strVal val="#ppt_x"/>
                                          </p:val>
                                        </p:tav>
                                        <p:tav tm="100000">
                                          <p:val>
                                            <p:strVal val="#ppt_x"/>
                                          </p:val>
                                        </p:tav>
                                      </p:tavLst>
                                    </p:anim>
                                    <p:anim calcmode="lin" valueType="num">
                                      <p:cBhvr>
                                        <p:cTn id="60" dur="1000" fill="hold"/>
                                        <p:tgtEl>
                                          <p:spTgt spid="8"/>
                                        </p:tgtEl>
                                        <p:attrNameLst>
                                          <p:attrName>ppt_y</p:attrName>
                                        </p:attrNameLst>
                                      </p:cBhvr>
                                      <p:tavLst>
                                        <p:tav tm="0">
                                          <p:val>
                                            <p:strVal val="#ppt_y+.1"/>
                                          </p:val>
                                        </p:tav>
                                        <p:tav tm="100000">
                                          <p:val>
                                            <p:strVal val="#ppt_y"/>
                                          </p:val>
                                        </p:tav>
                                      </p:tavLst>
                                    </p:anim>
                                  </p:childTnLst>
                                </p:cTn>
                              </p:par>
                              <p:par>
                                <p:cTn id="61" presetID="14" presetClass="entr" presetSubtype="10" fill="hold" nodeType="with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randombar(horizontal)">
                                      <p:cBhvr>
                                        <p:cTn id="63" dur="500"/>
                                        <p:tgtEl>
                                          <p:spTgt spid="13"/>
                                        </p:tgtEl>
                                      </p:cBhvr>
                                    </p:animEffect>
                                  </p:childTnLst>
                                </p:cTn>
                              </p:par>
                              <p:par>
                                <p:cTn id="64" presetID="31" presetClass="entr" presetSubtype="0" fill="hold" nodeType="with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p:cTn id="66" dur="1000" fill="hold"/>
                                        <p:tgtEl>
                                          <p:spTgt spid="18"/>
                                        </p:tgtEl>
                                        <p:attrNameLst>
                                          <p:attrName>ppt_w</p:attrName>
                                        </p:attrNameLst>
                                      </p:cBhvr>
                                      <p:tavLst>
                                        <p:tav tm="0">
                                          <p:val>
                                            <p:fltVal val="0"/>
                                          </p:val>
                                        </p:tav>
                                        <p:tav tm="100000">
                                          <p:val>
                                            <p:strVal val="#ppt_w"/>
                                          </p:val>
                                        </p:tav>
                                      </p:tavLst>
                                    </p:anim>
                                    <p:anim calcmode="lin" valueType="num">
                                      <p:cBhvr>
                                        <p:cTn id="67" dur="1000" fill="hold"/>
                                        <p:tgtEl>
                                          <p:spTgt spid="18"/>
                                        </p:tgtEl>
                                        <p:attrNameLst>
                                          <p:attrName>ppt_h</p:attrName>
                                        </p:attrNameLst>
                                      </p:cBhvr>
                                      <p:tavLst>
                                        <p:tav tm="0">
                                          <p:val>
                                            <p:fltVal val="0"/>
                                          </p:val>
                                        </p:tav>
                                        <p:tav tm="100000">
                                          <p:val>
                                            <p:strVal val="#ppt_h"/>
                                          </p:val>
                                        </p:tav>
                                      </p:tavLst>
                                    </p:anim>
                                    <p:anim calcmode="lin" valueType="num">
                                      <p:cBhvr>
                                        <p:cTn id="68" dur="1000" fill="hold"/>
                                        <p:tgtEl>
                                          <p:spTgt spid="18"/>
                                        </p:tgtEl>
                                        <p:attrNameLst>
                                          <p:attrName>style.rotation</p:attrName>
                                        </p:attrNameLst>
                                      </p:cBhvr>
                                      <p:tavLst>
                                        <p:tav tm="0">
                                          <p:val>
                                            <p:fltVal val="90"/>
                                          </p:val>
                                        </p:tav>
                                        <p:tav tm="100000">
                                          <p:val>
                                            <p:fltVal val="0"/>
                                          </p:val>
                                        </p:tav>
                                      </p:tavLst>
                                    </p:anim>
                                    <p:animEffect transition="in" filter="fade">
                                      <p:cBhvr>
                                        <p:cTn id="69" dur="1000"/>
                                        <p:tgtEl>
                                          <p:spTgt spid="18"/>
                                        </p:tgtEl>
                                      </p:cBhvr>
                                    </p:animEffect>
                                  </p:childTnLst>
                                </p:cTn>
                              </p:par>
                              <p:par>
                                <p:cTn id="70" presetID="2" presetClass="entr" presetSubtype="4" fill="hold" nodeType="with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ppt_x"/>
                                          </p:val>
                                        </p:tav>
                                        <p:tav tm="100000">
                                          <p:val>
                                            <p:strVal val="#ppt_x"/>
                                          </p:val>
                                        </p:tav>
                                      </p:tavLst>
                                    </p:anim>
                                    <p:anim calcmode="lin" valueType="num">
                                      <p:cBhvr additive="base">
                                        <p:cTn id="73" dur="500" fill="hold"/>
                                        <p:tgtEl>
                                          <p:spTgt spid="19"/>
                                        </p:tgtEl>
                                        <p:attrNameLst>
                                          <p:attrName>ppt_y</p:attrName>
                                        </p:attrNameLst>
                                      </p:cBhvr>
                                      <p:tavLst>
                                        <p:tav tm="0">
                                          <p:val>
                                            <p:strVal val="1+#ppt_h/2"/>
                                          </p:val>
                                        </p:tav>
                                        <p:tav tm="100000">
                                          <p:val>
                                            <p:strVal val="#ppt_y"/>
                                          </p:val>
                                        </p:tav>
                                      </p:tavLst>
                                    </p:anim>
                                  </p:childTnLst>
                                </p:cTn>
                              </p:par>
                              <p:par>
                                <p:cTn id="74" presetID="31" presetClass="entr" presetSubtype="0" fill="hold" nodeType="withEffect">
                                  <p:stCondLst>
                                    <p:cond delay="0"/>
                                  </p:stCondLst>
                                  <p:childTnLst>
                                    <p:set>
                                      <p:cBhvr>
                                        <p:cTn id="75" dur="1" fill="hold">
                                          <p:stCondLst>
                                            <p:cond delay="0"/>
                                          </p:stCondLst>
                                        </p:cTn>
                                        <p:tgtEl>
                                          <p:spTgt spid="6"/>
                                        </p:tgtEl>
                                        <p:attrNameLst>
                                          <p:attrName>style.visibility</p:attrName>
                                        </p:attrNameLst>
                                      </p:cBhvr>
                                      <p:to>
                                        <p:strVal val="visible"/>
                                      </p:to>
                                    </p:set>
                                    <p:anim calcmode="lin" valueType="num">
                                      <p:cBhvr>
                                        <p:cTn id="76" dur="1000" fill="hold"/>
                                        <p:tgtEl>
                                          <p:spTgt spid="6"/>
                                        </p:tgtEl>
                                        <p:attrNameLst>
                                          <p:attrName>ppt_w</p:attrName>
                                        </p:attrNameLst>
                                      </p:cBhvr>
                                      <p:tavLst>
                                        <p:tav tm="0">
                                          <p:val>
                                            <p:fltVal val="0"/>
                                          </p:val>
                                        </p:tav>
                                        <p:tav tm="100000">
                                          <p:val>
                                            <p:strVal val="#ppt_w"/>
                                          </p:val>
                                        </p:tav>
                                      </p:tavLst>
                                    </p:anim>
                                    <p:anim calcmode="lin" valueType="num">
                                      <p:cBhvr>
                                        <p:cTn id="77" dur="1000" fill="hold"/>
                                        <p:tgtEl>
                                          <p:spTgt spid="6"/>
                                        </p:tgtEl>
                                        <p:attrNameLst>
                                          <p:attrName>ppt_h</p:attrName>
                                        </p:attrNameLst>
                                      </p:cBhvr>
                                      <p:tavLst>
                                        <p:tav tm="0">
                                          <p:val>
                                            <p:fltVal val="0"/>
                                          </p:val>
                                        </p:tav>
                                        <p:tav tm="100000">
                                          <p:val>
                                            <p:strVal val="#ppt_h"/>
                                          </p:val>
                                        </p:tav>
                                      </p:tavLst>
                                    </p:anim>
                                    <p:anim calcmode="lin" valueType="num">
                                      <p:cBhvr>
                                        <p:cTn id="78" dur="1000" fill="hold"/>
                                        <p:tgtEl>
                                          <p:spTgt spid="6"/>
                                        </p:tgtEl>
                                        <p:attrNameLst>
                                          <p:attrName>style.rotation</p:attrName>
                                        </p:attrNameLst>
                                      </p:cBhvr>
                                      <p:tavLst>
                                        <p:tav tm="0">
                                          <p:val>
                                            <p:fltVal val="90"/>
                                          </p:val>
                                        </p:tav>
                                        <p:tav tm="100000">
                                          <p:val>
                                            <p:fltVal val="0"/>
                                          </p:val>
                                        </p:tav>
                                      </p:tavLst>
                                    </p:anim>
                                    <p:animEffect transition="in" filter="fade">
                                      <p:cBhvr>
                                        <p:cTn id="79" dur="1000"/>
                                        <p:tgtEl>
                                          <p:spTgt spid="6"/>
                                        </p:tgtEl>
                                      </p:cBhvr>
                                    </p:animEffect>
                                  </p:childTnLst>
                                </p:cTn>
                              </p:par>
                              <p:par>
                                <p:cTn id="80" presetID="10" presetClass="entr" presetSubtype="0" fill="hold" nodeType="with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fade">
                                      <p:cBhvr>
                                        <p:cTn id="8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35086" y="132447"/>
            <a:ext cx="10913786" cy="589929"/>
          </a:xfrm>
        </p:spPr>
        <p:txBody>
          <a:bodyPr/>
          <a:lstStyle/>
          <a:p>
            <a:r>
              <a:rPr lang="en-US" dirty="0"/>
              <a:t>WHAT…</a:t>
            </a:r>
          </a:p>
        </p:txBody>
      </p:sp>
      <p:sp>
        <p:nvSpPr>
          <p:cNvPr id="9" name="Text Placeholder 8"/>
          <p:cNvSpPr>
            <a:spLocks noGrp="1"/>
          </p:cNvSpPr>
          <p:nvPr>
            <p:ph type="body" sz="quarter" idx="18"/>
          </p:nvPr>
        </p:nvSpPr>
        <p:spPr>
          <a:xfrm>
            <a:off x="635086" y="6457844"/>
            <a:ext cx="3972983" cy="267709"/>
          </a:xfrm>
        </p:spPr>
        <p:txBody>
          <a:bodyPr/>
          <a:lstStyle/>
          <a:p>
            <a:r>
              <a:rPr lang="en-US" dirty="0"/>
              <a:t>Beyond the Basics: Advanced Business Retention, Blane, Canada LTD</a:t>
            </a:r>
          </a:p>
        </p:txBody>
      </p:sp>
      <p:sp>
        <p:nvSpPr>
          <p:cNvPr id="11" name="Text Placeholder 1"/>
          <p:cNvSpPr>
            <a:spLocks noGrp="1"/>
          </p:cNvSpPr>
          <p:nvPr>
            <p:ph type="body" sz="quarter" idx="4294967295"/>
          </p:nvPr>
        </p:nvSpPr>
        <p:spPr>
          <a:xfrm>
            <a:off x="1655064" y="1207008"/>
            <a:ext cx="8003078" cy="4928616"/>
          </a:xfrm>
          <a:prstGeom prst="rect">
            <a:avLst/>
          </a:prstGeom>
        </p:spPr>
        <p:txBody>
          <a:bodyPr>
            <a:normAutofit/>
          </a:bodyPr>
          <a:lstStyle/>
          <a:p>
            <a:pPr marL="0" indent="0">
              <a:buNone/>
            </a:pPr>
            <a:r>
              <a:rPr lang="en-US" altLang="en-US" sz="3200" dirty="0">
                <a:solidFill>
                  <a:schemeClr val="tx2"/>
                </a:solidFill>
              </a:rPr>
              <a:t>“…a long-term, systematic approach to:</a:t>
            </a:r>
          </a:p>
          <a:p>
            <a:endParaRPr lang="en-US" altLang="en-US" sz="3200" dirty="0">
              <a:solidFill>
                <a:schemeClr val="tx2"/>
              </a:solidFill>
            </a:endParaRPr>
          </a:p>
          <a:p>
            <a:pPr marL="800100" lvl="1" indent="-342900"/>
            <a:r>
              <a:rPr lang="en-US" altLang="en-US" sz="2000" dirty="0">
                <a:solidFill>
                  <a:schemeClr val="tx2"/>
                </a:solidFill>
              </a:rPr>
              <a:t>the early detection and identification of problems that could cause employers to leave a community</a:t>
            </a:r>
          </a:p>
          <a:p>
            <a:pPr marL="342900" indent="-342900"/>
            <a:endParaRPr lang="en-US" altLang="en-US" sz="2400" dirty="0">
              <a:solidFill>
                <a:schemeClr val="tx2"/>
              </a:solidFill>
            </a:endParaRPr>
          </a:p>
          <a:p>
            <a:pPr marL="800100" lvl="1" indent="-342900"/>
            <a:r>
              <a:rPr lang="en-US" altLang="en-US" sz="2000" dirty="0">
                <a:solidFill>
                  <a:schemeClr val="tx2"/>
                </a:solidFill>
              </a:rPr>
              <a:t>identify opportunities to help companies expand in the community</a:t>
            </a:r>
          </a:p>
          <a:p>
            <a:pPr marL="342900" indent="-342900"/>
            <a:endParaRPr lang="en-US" altLang="en-US" sz="2400" dirty="0">
              <a:solidFill>
                <a:schemeClr val="tx2"/>
              </a:solidFill>
            </a:endParaRPr>
          </a:p>
          <a:p>
            <a:pPr marL="800100" lvl="1" indent="-342900"/>
            <a:r>
              <a:rPr lang="en-US" altLang="en-US" sz="2000" dirty="0">
                <a:solidFill>
                  <a:schemeClr val="tx2"/>
                </a:solidFill>
              </a:rPr>
              <a:t>build relationships with individual company executives to promote a sense of loyalty”</a:t>
            </a:r>
          </a:p>
          <a:p>
            <a:endParaRPr lang="en-US" dirty="0"/>
          </a:p>
        </p:txBody>
      </p:sp>
    </p:spTree>
    <p:extLst>
      <p:ext uri="{BB962C8B-B14F-4D97-AF65-F5344CB8AC3E}">
        <p14:creationId xmlns:p14="http://schemas.microsoft.com/office/powerpoint/2010/main" val="391051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 calcmode="lin" valueType="num">
                                      <p:cBhvr additive="base">
                                        <p:cTn id="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4" end="4"/>
                                            </p:txEl>
                                          </p:spTgt>
                                        </p:tgtEl>
                                        <p:attrNameLst>
                                          <p:attrName>style.visibility</p:attrName>
                                        </p:attrNameLst>
                                      </p:cBhvr>
                                      <p:to>
                                        <p:strVal val="visible"/>
                                      </p:to>
                                    </p:set>
                                    <p:anim calcmode="lin" valueType="num">
                                      <p:cBhvr additive="base">
                                        <p:cTn id="13"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anim calcmode="lin" valueType="num">
                                      <p:cBhvr additive="base">
                                        <p:cTn id="19"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973" y="164593"/>
            <a:ext cx="9633307" cy="694944"/>
          </a:xfrm>
        </p:spPr>
        <p:txBody>
          <a:bodyPr/>
          <a:lstStyle/>
          <a:p>
            <a:r>
              <a:rPr lang="en-US" dirty="0"/>
              <a:t>HOW…</a:t>
            </a:r>
          </a:p>
        </p:txBody>
      </p:sp>
      <p:sp>
        <p:nvSpPr>
          <p:cNvPr id="9" name="Text Placeholder 1"/>
          <p:cNvSpPr>
            <a:spLocks noGrp="1"/>
          </p:cNvSpPr>
          <p:nvPr>
            <p:ph type="body" sz="quarter" idx="4294967295"/>
          </p:nvPr>
        </p:nvSpPr>
        <p:spPr>
          <a:xfrm>
            <a:off x="694944" y="859537"/>
            <a:ext cx="10808208" cy="5422391"/>
          </a:xfrm>
          <a:prstGeom prst="rect">
            <a:avLst/>
          </a:prstGeom>
        </p:spPr>
        <p:txBody>
          <a:bodyPr>
            <a:normAutofit/>
          </a:bodyPr>
          <a:lstStyle/>
          <a:p>
            <a:pPr marL="0" lvl="1" indent="0">
              <a:buNone/>
            </a:pPr>
            <a:r>
              <a:rPr lang="en-US" sz="2400" dirty="0">
                <a:solidFill>
                  <a:schemeClr val="tx2"/>
                </a:solidFill>
                <a:latin typeface="Avenir Next LT Pro Demi" panose="020F0502020204030204" pitchFamily="34" charset="0"/>
              </a:rPr>
              <a:t>BRE Models</a:t>
            </a:r>
          </a:p>
          <a:p>
            <a:pPr marL="800100" lvl="1" indent="-342900"/>
            <a:r>
              <a:rPr lang="en-US" sz="2000" dirty="0">
                <a:solidFill>
                  <a:schemeClr val="tx2"/>
                </a:solidFill>
              </a:rPr>
              <a:t>Casual/Conversational</a:t>
            </a:r>
          </a:p>
          <a:p>
            <a:pPr marL="1257300" lvl="2" indent="-342900"/>
            <a:r>
              <a:rPr lang="en-US" sz="1800" dirty="0">
                <a:solidFill>
                  <a:schemeClr val="tx2"/>
                </a:solidFill>
              </a:rPr>
              <a:t>May address a few issues for a specific company</a:t>
            </a:r>
          </a:p>
          <a:p>
            <a:pPr marL="1257300" lvl="2" indent="-342900"/>
            <a:r>
              <a:rPr lang="en-US" sz="1800" dirty="0">
                <a:solidFill>
                  <a:schemeClr val="tx2"/>
                </a:solidFill>
              </a:rPr>
              <a:t>No data collection</a:t>
            </a:r>
          </a:p>
          <a:p>
            <a:pPr marL="800100" lvl="1" indent="-342900"/>
            <a:r>
              <a:rPr lang="en-US" sz="2000" dirty="0">
                <a:solidFill>
                  <a:schemeClr val="tx2"/>
                </a:solidFill>
              </a:rPr>
              <a:t>Standard</a:t>
            </a:r>
          </a:p>
          <a:p>
            <a:pPr marL="1257300" lvl="2" indent="-342900"/>
            <a:r>
              <a:rPr lang="en-US" sz="1800" dirty="0">
                <a:solidFill>
                  <a:schemeClr val="tx2"/>
                </a:solidFill>
              </a:rPr>
              <a:t>Part-time</a:t>
            </a:r>
          </a:p>
          <a:p>
            <a:pPr marL="1257300" lvl="2" indent="-342900"/>
            <a:r>
              <a:rPr lang="en-US" sz="1800" dirty="0">
                <a:solidFill>
                  <a:schemeClr val="tx2"/>
                </a:solidFill>
              </a:rPr>
              <a:t>Sporadic</a:t>
            </a:r>
          </a:p>
          <a:p>
            <a:pPr marL="1257300" lvl="2" indent="-342900"/>
            <a:r>
              <a:rPr lang="en-US" sz="1800" dirty="0">
                <a:solidFill>
                  <a:schemeClr val="tx2"/>
                </a:solidFill>
              </a:rPr>
              <a:t>Volunteer visitors</a:t>
            </a:r>
          </a:p>
          <a:p>
            <a:pPr marL="1257300" lvl="2" indent="-342900"/>
            <a:r>
              <a:rPr lang="en-US" sz="1800" dirty="0">
                <a:solidFill>
                  <a:schemeClr val="tx2"/>
                </a:solidFill>
              </a:rPr>
              <a:t>Difficult to collect an aggregate of data</a:t>
            </a:r>
          </a:p>
          <a:p>
            <a:pPr marL="800100" lvl="1" indent="-342900"/>
            <a:r>
              <a:rPr lang="en-US" sz="2000" dirty="0">
                <a:solidFill>
                  <a:schemeClr val="tx2"/>
                </a:solidFill>
              </a:rPr>
              <a:t>Formal</a:t>
            </a:r>
          </a:p>
          <a:p>
            <a:pPr marL="1257300" lvl="2" indent="-342900"/>
            <a:r>
              <a:rPr lang="en-US" sz="1800" dirty="0">
                <a:solidFill>
                  <a:schemeClr val="tx2"/>
                </a:solidFill>
              </a:rPr>
              <a:t>Dedicated staff</a:t>
            </a:r>
          </a:p>
          <a:p>
            <a:pPr marL="1257300" lvl="2" indent="-342900"/>
            <a:r>
              <a:rPr lang="en-US" sz="1800" dirty="0">
                <a:solidFill>
                  <a:schemeClr val="tx2"/>
                </a:solidFill>
              </a:rPr>
              <a:t>Ongoing/Regularly scheduled </a:t>
            </a:r>
          </a:p>
          <a:p>
            <a:pPr marL="1257300" lvl="2" indent="-342900"/>
            <a:r>
              <a:rPr lang="en-US" sz="1800" dirty="0">
                <a:solidFill>
                  <a:schemeClr val="tx2"/>
                </a:solidFill>
              </a:rPr>
              <a:t>Survey tools</a:t>
            </a:r>
          </a:p>
          <a:p>
            <a:pPr marL="1257300" lvl="2" indent="-342900"/>
            <a:r>
              <a:rPr lang="en-US" sz="1800" dirty="0">
                <a:solidFill>
                  <a:schemeClr val="tx2"/>
                </a:solidFill>
              </a:rPr>
              <a:t>Software support for strong database</a:t>
            </a:r>
          </a:p>
          <a:p>
            <a:endParaRPr lang="en-US" dirty="0"/>
          </a:p>
        </p:txBody>
      </p:sp>
    </p:spTree>
    <p:extLst>
      <p:ext uri="{BB962C8B-B14F-4D97-AF65-F5344CB8AC3E}">
        <p14:creationId xmlns:p14="http://schemas.microsoft.com/office/powerpoint/2010/main" val="91019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animEffect transition="in" filter="fade">
                                      <p:cBhvr>
                                        <p:cTn id="15" dur="500"/>
                                        <p:tgtEl>
                                          <p:spTgt spid="9">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500"/>
                                        <p:tgtEl>
                                          <p:spTgt spid="9">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Effect transition="in" filter="fade">
                                      <p:cBhvr>
                                        <p:cTn id="25" dur="500"/>
                                        <p:tgtEl>
                                          <p:spTgt spid="9">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9">
                                            <p:txEl>
                                              <p:pRg st="6" end="6"/>
                                            </p:txEl>
                                          </p:spTgt>
                                        </p:tgtEl>
                                        <p:attrNameLst>
                                          <p:attrName>style.visibility</p:attrName>
                                        </p:attrNameLst>
                                      </p:cBhvr>
                                      <p:to>
                                        <p:strVal val="visible"/>
                                      </p:to>
                                    </p:set>
                                    <p:animEffect transition="in" filter="fade">
                                      <p:cBhvr>
                                        <p:cTn id="28" dur="500"/>
                                        <p:tgtEl>
                                          <p:spTgt spid="9">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Effect transition="in" filter="fade">
                                      <p:cBhvr>
                                        <p:cTn id="31" dur="500"/>
                                        <p:tgtEl>
                                          <p:spTgt spid="9">
                                            <p:txEl>
                                              <p:pRg st="7" end="7"/>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8" end="8"/>
                                            </p:txEl>
                                          </p:spTgt>
                                        </p:tgtEl>
                                        <p:attrNameLst>
                                          <p:attrName>style.visibility</p:attrName>
                                        </p:attrNameLst>
                                      </p:cBhvr>
                                      <p:to>
                                        <p:strVal val="visible"/>
                                      </p:to>
                                    </p:set>
                                    <p:animEffect transition="in" filter="fade">
                                      <p:cBhvr>
                                        <p:cTn id="34" dur="500"/>
                                        <p:tgtEl>
                                          <p:spTgt spid="9">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9">
                                            <p:txEl>
                                              <p:pRg st="9" end="9"/>
                                            </p:txEl>
                                          </p:spTgt>
                                        </p:tgtEl>
                                        <p:attrNameLst>
                                          <p:attrName>style.visibility</p:attrName>
                                        </p:attrNameLst>
                                      </p:cBhvr>
                                      <p:to>
                                        <p:strVal val="visible"/>
                                      </p:to>
                                    </p:set>
                                    <p:animEffect transition="in" filter="fade">
                                      <p:cBhvr>
                                        <p:cTn id="39" dur="500"/>
                                        <p:tgtEl>
                                          <p:spTgt spid="9">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9">
                                            <p:txEl>
                                              <p:pRg st="10" end="10"/>
                                            </p:txEl>
                                          </p:spTgt>
                                        </p:tgtEl>
                                        <p:attrNameLst>
                                          <p:attrName>style.visibility</p:attrName>
                                        </p:attrNameLst>
                                      </p:cBhvr>
                                      <p:to>
                                        <p:strVal val="visible"/>
                                      </p:to>
                                    </p:set>
                                    <p:animEffect transition="in" filter="fade">
                                      <p:cBhvr>
                                        <p:cTn id="44" dur="500"/>
                                        <p:tgtEl>
                                          <p:spTgt spid="9">
                                            <p:txEl>
                                              <p:pRg st="10" end="10"/>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9">
                                            <p:txEl>
                                              <p:pRg st="11" end="11"/>
                                            </p:txEl>
                                          </p:spTgt>
                                        </p:tgtEl>
                                        <p:attrNameLst>
                                          <p:attrName>style.visibility</p:attrName>
                                        </p:attrNameLst>
                                      </p:cBhvr>
                                      <p:to>
                                        <p:strVal val="visible"/>
                                      </p:to>
                                    </p:set>
                                    <p:animEffect transition="in" filter="fade">
                                      <p:cBhvr>
                                        <p:cTn id="47" dur="500"/>
                                        <p:tgtEl>
                                          <p:spTgt spid="9">
                                            <p:txEl>
                                              <p:pRg st="11" end="11"/>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9">
                                            <p:txEl>
                                              <p:pRg st="12" end="12"/>
                                            </p:txEl>
                                          </p:spTgt>
                                        </p:tgtEl>
                                        <p:attrNameLst>
                                          <p:attrName>style.visibility</p:attrName>
                                        </p:attrNameLst>
                                      </p:cBhvr>
                                      <p:to>
                                        <p:strVal val="visible"/>
                                      </p:to>
                                    </p:set>
                                    <p:animEffect transition="in" filter="fade">
                                      <p:cBhvr>
                                        <p:cTn id="50" dur="500"/>
                                        <p:tgtEl>
                                          <p:spTgt spid="9">
                                            <p:txEl>
                                              <p:pRg st="12" end="12"/>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9">
                                            <p:txEl>
                                              <p:pRg st="13" end="13"/>
                                            </p:txEl>
                                          </p:spTgt>
                                        </p:tgtEl>
                                        <p:attrNameLst>
                                          <p:attrName>style.visibility</p:attrName>
                                        </p:attrNameLst>
                                      </p:cBhvr>
                                      <p:to>
                                        <p:strVal val="visible"/>
                                      </p:to>
                                    </p:set>
                                    <p:animEffect transition="in" filter="fade">
                                      <p:cBhvr>
                                        <p:cTn id="53"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416E5-0A4E-624C-4D54-DBF474A48B77}"/>
              </a:ext>
            </a:extLst>
          </p:cNvPr>
          <p:cNvSpPr>
            <a:spLocks noGrp="1"/>
          </p:cNvSpPr>
          <p:nvPr>
            <p:ph type="title"/>
          </p:nvPr>
        </p:nvSpPr>
        <p:spPr>
          <a:xfrm>
            <a:off x="640080" y="59811"/>
            <a:ext cx="10927080" cy="644277"/>
          </a:xfrm>
        </p:spPr>
        <p:txBody>
          <a:bodyPr>
            <a:normAutofit/>
          </a:bodyPr>
          <a:lstStyle/>
          <a:p>
            <a:r>
              <a:rPr lang="en-US" sz="3000" dirty="0">
                <a:solidFill>
                  <a:schemeClr val="tx2"/>
                </a:solidFill>
              </a:rPr>
              <a:t>“HOW” IN PRACTICE</a:t>
            </a:r>
          </a:p>
        </p:txBody>
      </p:sp>
      <p:sp>
        <p:nvSpPr>
          <p:cNvPr id="3" name="Content Placeholder 2">
            <a:extLst>
              <a:ext uri="{FF2B5EF4-FFF2-40B4-BE49-F238E27FC236}">
                <a16:creationId xmlns:a16="http://schemas.microsoft.com/office/drawing/2014/main" id="{107F871C-EC5A-5E89-9220-B9DD9C08722F}"/>
              </a:ext>
            </a:extLst>
          </p:cNvPr>
          <p:cNvSpPr>
            <a:spLocks noGrp="1"/>
          </p:cNvSpPr>
          <p:nvPr>
            <p:ph idx="1"/>
          </p:nvPr>
        </p:nvSpPr>
        <p:spPr>
          <a:xfrm>
            <a:off x="838200" y="1133856"/>
            <a:ext cx="10515600" cy="5093208"/>
          </a:xfrm>
        </p:spPr>
        <p:txBody>
          <a:bodyPr>
            <a:normAutofit/>
          </a:bodyPr>
          <a:lstStyle/>
          <a:p>
            <a:r>
              <a:rPr lang="en-US" sz="2800" dirty="0">
                <a:solidFill>
                  <a:schemeClr val="tx2"/>
                </a:solidFill>
              </a:rPr>
              <a:t>Meet with regional / state partners</a:t>
            </a:r>
          </a:p>
          <a:p>
            <a:r>
              <a:rPr lang="en-US" sz="2800" dirty="0">
                <a:solidFill>
                  <a:schemeClr val="tx2"/>
                </a:solidFill>
              </a:rPr>
              <a:t>Identify driver companies</a:t>
            </a:r>
          </a:p>
          <a:p>
            <a:pPr lvl="1" fontAlgn="base"/>
            <a:r>
              <a:rPr lang="en-US" sz="2400" dirty="0">
                <a:solidFill>
                  <a:schemeClr val="tx2"/>
                </a:solidFill>
              </a:rPr>
              <a:t>Most vital to the community</a:t>
            </a:r>
          </a:p>
          <a:p>
            <a:pPr lvl="1" fontAlgn="base"/>
            <a:r>
              <a:rPr lang="en-US" sz="2400" dirty="0">
                <a:solidFill>
                  <a:schemeClr val="tx2"/>
                </a:solidFill>
              </a:rPr>
              <a:t>Geographic Region / Industry / Company Size</a:t>
            </a:r>
          </a:p>
          <a:p>
            <a:r>
              <a:rPr lang="en-US" sz="2800" dirty="0">
                <a:solidFill>
                  <a:schemeClr val="tx2"/>
                </a:solidFill>
              </a:rPr>
              <a:t>Prioritize and schedule visits</a:t>
            </a:r>
          </a:p>
          <a:p>
            <a:r>
              <a:rPr lang="en-US" sz="2800" dirty="0">
                <a:solidFill>
                  <a:schemeClr val="tx2"/>
                </a:solidFill>
              </a:rPr>
              <a:t>Conduct company/industry research</a:t>
            </a:r>
          </a:p>
          <a:p>
            <a:r>
              <a:rPr lang="en-US" sz="2800" dirty="0">
                <a:solidFill>
                  <a:schemeClr val="tx2"/>
                </a:solidFill>
              </a:rPr>
              <a:t>Maintain professionalism and assure confidentiality</a:t>
            </a:r>
          </a:p>
          <a:p>
            <a:r>
              <a:rPr lang="en-US" sz="2800" dirty="0">
                <a:solidFill>
                  <a:schemeClr val="tx2"/>
                </a:solidFill>
              </a:rPr>
              <a:t>Focus on relationship-building rather than survey</a:t>
            </a:r>
            <a:br>
              <a:rPr lang="en-US" dirty="0"/>
            </a:br>
            <a:endParaRPr lang="en-US" dirty="0"/>
          </a:p>
        </p:txBody>
      </p:sp>
    </p:spTree>
    <p:extLst>
      <p:ext uri="{BB962C8B-B14F-4D97-AF65-F5344CB8AC3E}">
        <p14:creationId xmlns:p14="http://schemas.microsoft.com/office/powerpoint/2010/main" val="344932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656" y="109095"/>
            <a:ext cx="10401403" cy="549273"/>
          </a:xfrm>
        </p:spPr>
        <p:txBody>
          <a:bodyPr/>
          <a:lstStyle/>
          <a:p>
            <a:r>
              <a:rPr lang="en-US" dirty="0"/>
              <a:t>WHO…</a:t>
            </a:r>
          </a:p>
        </p:txBody>
      </p:sp>
      <p:sp>
        <p:nvSpPr>
          <p:cNvPr id="8" name="Text Placeholder 1"/>
          <p:cNvSpPr>
            <a:spLocks noGrp="1"/>
          </p:cNvSpPr>
          <p:nvPr>
            <p:ph type="body" sz="quarter" idx="4294967295"/>
          </p:nvPr>
        </p:nvSpPr>
        <p:spPr>
          <a:xfrm>
            <a:off x="2099208" y="1080659"/>
            <a:ext cx="7480300" cy="5023114"/>
          </a:xfrm>
          <a:prstGeom prst="rect">
            <a:avLst/>
          </a:prstGeom>
        </p:spPr>
        <p:txBody>
          <a:bodyPr>
            <a:normAutofit/>
          </a:bodyPr>
          <a:lstStyle/>
          <a:p>
            <a:r>
              <a:rPr lang="en-US" sz="2400" dirty="0">
                <a:solidFill>
                  <a:schemeClr val="tx2"/>
                </a:solidFill>
                <a:latin typeface="Avenir Next LT Pro" panose="020B0504020202020204" pitchFamily="34" charset="0"/>
                <a:cs typeface="Arial" panose="020B0604020202020204" pitchFamily="34" charset="0"/>
              </a:rPr>
              <a:t>Engage Stakeholders</a:t>
            </a:r>
          </a:p>
          <a:p>
            <a:pPr lvl="1"/>
            <a:r>
              <a:rPr lang="en-US" sz="2000" dirty="0">
                <a:solidFill>
                  <a:schemeClr val="tx2"/>
                </a:solidFill>
                <a:latin typeface="Avenir Next LT Pro" panose="020B0504020202020204" pitchFamily="34" charset="0"/>
                <a:cs typeface="Arial" panose="020B0604020202020204" pitchFamily="34" charset="0"/>
              </a:rPr>
              <a:t>Government entities		</a:t>
            </a:r>
          </a:p>
          <a:p>
            <a:pPr lvl="1"/>
            <a:r>
              <a:rPr lang="en-US" sz="2000" dirty="0">
                <a:solidFill>
                  <a:schemeClr val="tx2"/>
                </a:solidFill>
                <a:latin typeface="Avenir Next LT Pro" panose="020B0504020202020204" pitchFamily="34" charset="0"/>
                <a:cs typeface="Arial" panose="020B0604020202020204" pitchFamily="34" charset="0"/>
              </a:rPr>
              <a:t>Educational institutions</a:t>
            </a:r>
          </a:p>
          <a:p>
            <a:pPr lvl="1"/>
            <a:r>
              <a:rPr lang="en-US" sz="2000" dirty="0">
                <a:solidFill>
                  <a:schemeClr val="tx2"/>
                </a:solidFill>
                <a:latin typeface="Avenir Next LT Pro" panose="020B0504020202020204" pitchFamily="34" charset="0"/>
                <a:cs typeface="Arial" panose="020B0604020202020204" pitchFamily="34" charset="0"/>
              </a:rPr>
              <a:t>Utilities</a:t>
            </a:r>
          </a:p>
          <a:p>
            <a:pPr lvl="1"/>
            <a:r>
              <a:rPr lang="en-US" sz="2000" dirty="0">
                <a:solidFill>
                  <a:schemeClr val="tx2"/>
                </a:solidFill>
                <a:latin typeface="Avenir Next LT Pro" panose="020B0504020202020204" pitchFamily="34" charset="0"/>
                <a:cs typeface="Arial" panose="020B0604020202020204" pitchFamily="34" charset="0"/>
              </a:rPr>
              <a:t>Civic leaders</a:t>
            </a:r>
          </a:p>
          <a:p>
            <a:pPr lvl="1"/>
            <a:r>
              <a:rPr lang="en-US" sz="2000" dirty="0">
                <a:solidFill>
                  <a:schemeClr val="tx2"/>
                </a:solidFill>
                <a:latin typeface="Avenir Next LT Pro" panose="020B0504020202020204" pitchFamily="34" charset="0"/>
                <a:cs typeface="Arial" panose="020B0604020202020204" pitchFamily="34" charset="0"/>
              </a:rPr>
              <a:t>Chambers  </a:t>
            </a:r>
          </a:p>
          <a:p>
            <a:pPr lvl="1"/>
            <a:r>
              <a:rPr lang="en-US" sz="2000" dirty="0">
                <a:solidFill>
                  <a:schemeClr val="tx2"/>
                </a:solidFill>
                <a:latin typeface="Avenir Next LT Pro" panose="020B0504020202020204" pitchFamily="34" charset="0"/>
                <a:cs typeface="Arial" panose="020B0604020202020204" pitchFamily="34" charset="0"/>
              </a:rPr>
              <a:t>Nonprofits</a:t>
            </a:r>
          </a:p>
          <a:p>
            <a:pPr>
              <a:lnSpc>
                <a:spcPct val="90000"/>
              </a:lnSpc>
            </a:pPr>
            <a:endParaRPr lang="en-US" sz="2400" dirty="0">
              <a:solidFill>
                <a:schemeClr val="tx2"/>
              </a:solidFill>
              <a:latin typeface="Avenir Next LT Pro" panose="020B0504020202020204" pitchFamily="34" charset="0"/>
              <a:cs typeface="Arial" panose="020B0604020202020204" pitchFamily="34" charset="0"/>
            </a:endParaRPr>
          </a:p>
          <a:p>
            <a:pPr>
              <a:lnSpc>
                <a:spcPct val="90000"/>
              </a:lnSpc>
            </a:pPr>
            <a:r>
              <a:rPr lang="en-US" sz="2400" dirty="0">
                <a:solidFill>
                  <a:schemeClr val="tx2"/>
                </a:solidFill>
                <a:latin typeface="Avenir Next LT Pro" panose="020B0504020202020204" pitchFamily="34" charset="0"/>
                <a:cs typeface="Arial" panose="020B0604020202020204" pitchFamily="34" charset="0"/>
              </a:rPr>
              <a:t>Identify the companies</a:t>
            </a:r>
          </a:p>
          <a:p>
            <a:pPr lvl="1">
              <a:lnSpc>
                <a:spcPct val="90000"/>
              </a:lnSpc>
            </a:pPr>
            <a:r>
              <a:rPr lang="en-US" sz="2000" dirty="0">
                <a:solidFill>
                  <a:schemeClr val="tx2"/>
                </a:solidFill>
                <a:latin typeface="Avenir Next LT Pro" panose="020B0504020202020204" pitchFamily="34" charset="0"/>
                <a:cs typeface="Arial" panose="020B0604020202020204" pitchFamily="34" charset="0"/>
              </a:rPr>
              <a:t>Most vital to a community</a:t>
            </a:r>
          </a:p>
          <a:p>
            <a:pPr lvl="1">
              <a:lnSpc>
                <a:spcPct val="90000"/>
              </a:lnSpc>
            </a:pPr>
            <a:r>
              <a:rPr lang="en-US" sz="2000" dirty="0">
                <a:solidFill>
                  <a:schemeClr val="tx2"/>
                </a:solidFill>
                <a:latin typeface="Avenir Next LT Pro" panose="020B0504020202020204" pitchFamily="34" charset="0"/>
                <a:cs typeface="Arial" panose="020B0604020202020204" pitchFamily="34" charset="0"/>
              </a:rPr>
              <a:t>Geographic Region / Industry / Company Size</a:t>
            </a:r>
          </a:p>
          <a:p>
            <a:pPr lvl="1">
              <a:lnSpc>
                <a:spcPct val="90000"/>
              </a:lnSpc>
            </a:pPr>
            <a:r>
              <a:rPr lang="en-US" sz="2000" dirty="0">
                <a:solidFill>
                  <a:schemeClr val="tx2"/>
                </a:solidFill>
                <a:latin typeface="Avenir Next LT Pro" panose="020B0504020202020204" pitchFamily="34" charset="0"/>
                <a:cs typeface="Arial" panose="020B0604020202020204" pitchFamily="34" charset="0"/>
              </a:rPr>
              <a:t>Community portfolio</a:t>
            </a:r>
          </a:p>
          <a:p>
            <a:pPr marL="457200" lvl="1" indent="0">
              <a:lnSpc>
                <a:spcPct val="90000"/>
              </a:lnSpc>
              <a:buNone/>
            </a:pPr>
            <a:endParaRPr lang="en-US" sz="2000" dirty="0">
              <a:solidFill>
                <a:prstClr val="black"/>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83375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animEffect transition="in" filter="fade">
                                      <p:cBhvr>
                                        <p:cTn id="39" dur="500"/>
                                        <p:tgtEl>
                                          <p:spTgt spid="8">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8">
                                            <p:txEl>
                                              <p:pRg st="10" end="10"/>
                                            </p:txEl>
                                          </p:spTgt>
                                        </p:tgtEl>
                                        <p:attrNameLst>
                                          <p:attrName>style.visibility</p:attrName>
                                        </p:attrNameLst>
                                      </p:cBhvr>
                                      <p:to>
                                        <p:strVal val="visible"/>
                                      </p:to>
                                    </p:set>
                                    <p:animEffect transition="in" filter="fade">
                                      <p:cBhvr>
                                        <p:cTn id="44" dur="500"/>
                                        <p:tgtEl>
                                          <p:spTgt spid="8">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8">
                                            <p:txEl>
                                              <p:pRg st="11" end="11"/>
                                            </p:txEl>
                                          </p:spTgt>
                                        </p:tgtEl>
                                        <p:attrNameLst>
                                          <p:attrName>style.visibility</p:attrName>
                                        </p:attrNameLst>
                                      </p:cBhvr>
                                      <p:to>
                                        <p:strVal val="visible"/>
                                      </p:to>
                                    </p:set>
                                    <p:animEffect transition="in" filter="fade">
                                      <p:cBhvr>
                                        <p:cTn id="49" dur="500"/>
                                        <p:tgtEl>
                                          <p:spTgt spid="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405" y="109095"/>
            <a:ext cx="9551011" cy="602212"/>
          </a:xfrm>
        </p:spPr>
        <p:txBody>
          <a:bodyPr/>
          <a:lstStyle/>
          <a:p>
            <a:r>
              <a:rPr lang="en-US" dirty="0"/>
              <a:t>WHY…</a:t>
            </a:r>
          </a:p>
        </p:txBody>
      </p:sp>
      <p:sp>
        <p:nvSpPr>
          <p:cNvPr id="8" name="Text Placeholder 1"/>
          <p:cNvSpPr>
            <a:spLocks noGrp="1"/>
          </p:cNvSpPr>
          <p:nvPr>
            <p:ph type="body" sz="quarter" idx="4294967295"/>
          </p:nvPr>
        </p:nvSpPr>
        <p:spPr>
          <a:xfrm>
            <a:off x="1069848" y="640079"/>
            <a:ext cx="10030968" cy="6108825"/>
          </a:xfrm>
          <a:prstGeom prst="rect">
            <a:avLst/>
          </a:prstGeom>
        </p:spPr>
        <p:txBody>
          <a:bodyPr>
            <a:normAutofit fontScale="77500" lnSpcReduction="20000"/>
          </a:bodyPr>
          <a:lstStyle/>
          <a:p>
            <a:pPr marL="171450" indent="-171450"/>
            <a:r>
              <a:rPr lang="en-US" sz="2300" dirty="0">
                <a:solidFill>
                  <a:schemeClr val="tx2"/>
                </a:solidFill>
              </a:rPr>
              <a:t>Majority of new jobs come from existing industry</a:t>
            </a:r>
          </a:p>
          <a:p>
            <a:pPr marL="171450" indent="-171450"/>
            <a:r>
              <a:rPr lang="en-US" sz="2300" dirty="0">
                <a:solidFill>
                  <a:schemeClr val="tx2"/>
                </a:solidFill>
              </a:rPr>
              <a:t>Establish relationships with your companies</a:t>
            </a:r>
          </a:p>
          <a:p>
            <a:pPr marL="914400" lvl="1" indent="-171450"/>
            <a:r>
              <a:rPr lang="en-US" sz="2300" dirty="0">
                <a:solidFill>
                  <a:schemeClr val="tx2"/>
                </a:solidFill>
              </a:rPr>
              <a:t>Opens lines of communication</a:t>
            </a:r>
          </a:p>
          <a:p>
            <a:pPr marL="914400" lvl="1" indent="-171450"/>
            <a:r>
              <a:rPr lang="en-US" sz="2300" dirty="0">
                <a:solidFill>
                  <a:schemeClr val="tx2"/>
                </a:solidFill>
              </a:rPr>
              <a:t>Promotes loyalty</a:t>
            </a:r>
          </a:p>
          <a:p>
            <a:pPr marL="171450" indent="-171450"/>
            <a:r>
              <a:rPr lang="en-US" sz="2300" dirty="0">
                <a:solidFill>
                  <a:schemeClr val="tx2"/>
                </a:solidFill>
              </a:rPr>
              <a:t>Provide value-added services to your companies</a:t>
            </a:r>
          </a:p>
          <a:p>
            <a:pPr marL="914400" lvl="1" indent="-171450"/>
            <a:r>
              <a:rPr lang="en-US" sz="2300" dirty="0">
                <a:solidFill>
                  <a:schemeClr val="tx2"/>
                </a:solidFill>
              </a:rPr>
              <a:t>Connect companies with resources and solutions</a:t>
            </a:r>
          </a:p>
          <a:p>
            <a:pPr marL="914400" lvl="1" indent="-171450"/>
            <a:r>
              <a:rPr lang="en-US" sz="2300" dirty="0">
                <a:solidFill>
                  <a:schemeClr val="tx2"/>
                </a:solidFill>
              </a:rPr>
              <a:t>Identify &amp; help solve issues</a:t>
            </a:r>
          </a:p>
          <a:p>
            <a:pPr marL="171450" indent="-171450"/>
            <a:r>
              <a:rPr lang="en-US" sz="2300" dirty="0">
                <a:solidFill>
                  <a:schemeClr val="tx2"/>
                </a:solidFill>
              </a:rPr>
              <a:t>Recognize opportunities for growth</a:t>
            </a:r>
          </a:p>
          <a:p>
            <a:pPr marL="171450" indent="-171450"/>
            <a:r>
              <a:rPr lang="en-US" sz="2300" dirty="0">
                <a:solidFill>
                  <a:schemeClr val="tx2"/>
                </a:solidFill>
              </a:rPr>
              <a:t>Existing industries are ambassadors for industry recruitment</a:t>
            </a:r>
          </a:p>
          <a:p>
            <a:pPr marL="171450" indent="-171450"/>
            <a:r>
              <a:rPr lang="en-US" sz="2300" dirty="0">
                <a:solidFill>
                  <a:schemeClr val="tx2"/>
                </a:solidFill>
              </a:rPr>
              <a:t>Serve as an “Early Warning System”</a:t>
            </a:r>
          </a:p>
          <a:p>
            <a:pPr marL="914400" lvl="1" indent="-171450"/>
            <a:r>
              <a:rPr lang="en-US" sz="2300" dirty="0">
                <a:solidFill>
                  <a:schemeClr val="tx2"/>
                </a:solidFill>
              </a:rPr>
              <a:t>Know when companies are in trouble</a:t>
            </a:r>
          </a:p>
          <a:p>
            <a:pPr marL="914400" lvl="1" indent="-171450"/>
            <a:r>
              <a:rPr lang="en-US" sz="2300" i="1" u="sng" dirty="0">
                <a:solidFill>
                  <a:schemeClr val="tx2"/>
                </a:solidFill>
              </a:rPr>
              <a:t>See</a:t>
            </a:r>
            <a:r>
              <a:rPr lang="en-US" sz="2300" dirty="0">
                <a:solidFill>
                  <a:schemeClr val="tx2"/>
                </a:solidFill>
              </a:rPr>
              <a:t> what they may not be telling you</a:t>
            </a:r>
          </a:p>
          <a:p>
            <a:pPr marL="171450" indent="-171450"/>
            <a:r>
              <a:rPr lang="en-US" sz="2300" dirty="0">
                <a:solidFill>
                  <a:schemeClr val="tx2"/>
                </a:solidFill>
              </a:rPr>
              <a:t>Collect data</a:t>
            </a:r>
          </a:p>
          <a:p>
            <a:pPr marL="914400" lvl="1" indent="-171450"/>
            <a:r>
              <a:rPr lang="en-US" sz="2300" dirty="0">
                <a:solidFill>
                  <a:schemeClr val="tx2"/>
                </a:solidFill>
              </a:rPr>
              <a:t>In aggregate, gives a picture of economic health of the community</a:t>
            </a:r>
          </a:p>
          <a:p>
            <a:pPr marL="914400" lvl="1" indent="-171450"/>
            <a:r>
              <a:rPr lang="en-US" sz="2300" dirty="0">
                <a:solidFill>
                  <a:schemeClr val="tx2"/>
                </a:solidFill>
              </a:rPr>
              <a:t>Identify trends</a:t>
            </a:r>
          </a:p>
          <a:p>
            <a:pPr marL="171450" indent="-171450"/>
            <a:r>
              <a:rPr lang="en-US" sz="2300" dirty="0">
                <a:solidFill>
                  <a:schemeClr val="tx2"/>
                </a:solidFill>
              </a:rPr>
              <a:t>Aid in disaster response and recovery</a:t>
            </a:r>
          </a:p>
          <a:p>
            <a:pPr marL="0" indent="0">
              <a:buNone/>
            </a:pPr>
            <a:endParaRPr lang="en-US" sz="600" dirty="0"/>
          </a:p>
          <a:p>
            <a:pPr marL="0" indent="0" algn="ctr">
              <a:buNone/>
            </a:pPr>
            <a:r>
              <a:rPr lang="en-US" sz="2400" b="1" i="1" dirty="0">
                <a:solidFill>
                  <a:srgbClr val="C00000"/>
                </a:solidFill>
              </a:rPr>
              <a:t>Your best companies are your neighbors’ best prospects.</a:t>
            </a:r>
          </a:p>
        </p:txBody>
      </p:sp>
    </p:spTree>
    <p:extLst>
      <p:ext uri="{BB962C8B-B14F-4D97-AF65-F5344CB8AC3E}">
        <p14:creationId xmlns:p14="http://schemas.microsoft.com/office/powerpoint/2010/main" val="19024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500"/>
                                        <p:tgtEl>
                                          <p:spTgt spid="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500"/>
                                        <p:tgtEl>
                                          <p:spTgt spid="8">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xEl>
                                              <p:pRg st="5" end="5"/>
                                            </p:txEl>
                                          </p:spTgt>
                                        </p:tgtEl>
                                        <p:attrNameLst>
                                          <p:attrName>style.visibility</p:attrName>
                                        </p:attrNameLst>
                                      </p:cBhvr>
                                      <p:to>
                                        <p:strVal val="visible"/>
                                      </p:to>
                                    </p:set>
                                    <p:animEffect transition="in" filter="fade">
                                      <p:cBhvr>
                                        <p:cTn id="26" dur="500"/>
                                        <p:tgtEl>
                                          <p:spTgt spid="8">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animEffect transition="in" filter="fade">
                                      <p:cBhvr>
                                        <p:cTn id="29" dur="500"/>
                                        <p:tgtEl>
                                          <p:spTgt spid="8">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xEl>
                                              <p:pRg st="7" end="7"/>
                                            </p:txEl>
                                          </p:spTgt>
                                        </p:tgtEl>
                                        <p:attrNameLst>
                                          <p:attrName>style.visibility</p:attrName>
                                        </p:attrNameLst>
                                      </p:cBhvr>
                                      <p:to>
                                        <p:strVal val="visible"/>
                                      </p:to>
                                    </p:set>
                                    <p:animEffect transition="in" filter="fade">
                                      <p:cBhvr>
                                        <p:cTn id="34" dur="500"/>
                                        <p:tgtEl>
                                          <p:spTgt spid="8">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animEffect transition="in" filter="fade">
                                      <p:cBhvr>
                                        <p:cTn id="39" dur="500"/>
                                        <p:tgtEl>
                                          <p:spTgt spid="8">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8">
                                            <p:txEl>
                                              <p:pRg st="9" end="9"/>
                                            </p:txEl>
                                          </p:spTgt>
                                        </p:tgtEl>
                                        <p:attrNameLst>
                                          <p:attrName>style.visibility</p:attrName>
                                        </p:attrNameLst>
                                      </p:cBhvr>
                                      <p:to>
                                        <p:strVal val="visible"/>
                                      </p:to>
                                    </p:set>
                                    <p:animEffect transition="in" filter="fade">
                                      <p:cBhvr>
                                        <p:cTn id="44" dur="500"/>
                                        <p:tgtEl>
                                          <p:spTgt spid="8">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animEffect transition="in" filter="fade">
                                      <p:cBhvr>
                                        <p:cTn id="47" dur="500"/>
                                        <p:tgtEl>
                                          <p:spTgt spid="8">
                                            <p:txEl>
                                              <p:pRg st="10" end="1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8">
                                            <p:txEl>
                                              <p:pRg st="11" end="11"/>
                                            </p:txEl>
                                          </p:spTgt>
                                        </p:tgtEl>
                                        <p:attrNameLst>
                                          <p:attrName>style.visibility</p:attrName>
                                        </p:attrNameLst>
                                      </p:cBhvr>
                                      <p:to>
                                        <p:strVal val="visible"/>
                                      </p:to>
                                    </p:set>
                                    <p:animEffect transition="in" filter="fade">
                                      <p:cBhvr>
                                        <p:cTn id="50" dur="500"/>
                                        <p:tgtEl>
                                          <p:spTgt spid="8">
                                            <p:txEl>
                                              <p:pRg st="11" end="1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8">
                                            <p:txEl>
                                              <p:pRg st="12" end="12"/>
                                            </p:txEl>
                                          </p:spTgt>
                                        </p:tgtEl>
                                        <p:attrNameLst>
                                          <p:attrName>style.visibility</p:attrName>
                                        </p:attrNameLst>
                                      </p:cBhvr>
                                      <p:to>
                                        <p:strVal val="visible"/>
                                      </p:to>
                                    </p:set>
                                    <p:animEffect transition="in" filter="fade">
                                      <p:cBhvr>
                                        <p:cTn id="55" dur="500"/>
                                        <p:tgtEl>
                                          <p:spTgt spid="8">
                                            <p:txEl>
                                              <p:pRg st="12" end="12"/>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8">
                                            <p:txEl>
                                              <p:pRg st="13" end="13"/>
                                            </p:txEl>
                                          </p:spTgt>
                                        </p:tgtEl>
                                        <p:attrNameLst>
                                          <p:attrName>style.visibility</p:attrName>
                                        </p:attrNameLst>
                                      </p:cBhvr>
                                      <p:to>
                                        <p:strVal val="visible"/>
                                      </p:to>
                                    </p:set>
                                    <p:animEffect transition="in" filter="fade">
                                      <p:cBhvr>
                                        <p:cTn id="58" dur="500"/>
                                        <p:tgtEl>
                                          <p:spTgt spid="8">
                                            <p:txEl>
                                              <p:pRg st="13" end="13"/>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8">
                                            <p:txEl>
                                              <p:pRg st="14" end="14"/>
                                            </p:txEl>
                                          </p:spTgt>
                                        </p:tgtEl>
                                        <p:attrNameLst>
                                          <p:attrName>style.visibility</p:attrName>
                                        </p:attrNameLst>
                                      </p:cBhvr>
                                      <p:to>
                                        <p:strVal val="visible"/>
                                      </p:to>
                                    </p:set>
                                    <p:animEffect transition="in" filter="fade">
                                      <p:cBhvr>
                                        <p:cTn id="61" dur="500"/>
                                        <p:tgtEl>
                                          <p:spTgt spid="8">
                                            <p:txEl>
                                              <p:pRg st="14" end="1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8">
                                            <p:txEl>
                                              <p:pRg st="15" end="15"/>
                                            </p:txEl>
                                          </p:spTgt>
                                        </p:tgtEl>
                                        <p:attrNameLst>
                                          <p:attrName>style.visibility</p:attrName>
                                        </p:attrNameLst>
                                      </p:cBhvr>
                                      <p:to>
                                        <p:strVal val="visible"/>
                                      </p:to>
                                    </p:set>
                                    <p:animEffect transition="in" filter="fade">
                                      <p:cBhvr>
                                        <p:cTn id="66" dur="500"/>
                                        <p:tgtEl>
                                          <p:spTgt spid="8">
                                            <p:txEl>
                                              <p:pRg st="15" end="15"/>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8">
                                            <p:txEl>
                                              <p:pRg st="17" end="17"/>
                                            </p:txEl>
                                          </p:spTgt>
                                        </p:tgtEl>
                                        <p:attrNameLst>
                                          <p:attrName>style.visibility</p:attrName>
                                        </p:attrNameLst>
                                      </p:cBhvr>
                                      <p:to>
                                        <p:strVal val="visible"/>
                                      </p:to>
                                    </p:set>
                                    <p:animEffect transition="in" filter="fade">
                                      <p:cBhvr>
                                        <p:cTn id="71" dur="500"/>
                                        <p:tgtEl>
                                          <p:spTgt spid="8">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460" y="122896"/>
            <a:ext cx="10927080" cy="445879"/>
          </a:xfrm>
        </p:spPr>
        <p:txBody>
          <a:bodyPr/>
          <a:lstStyle/>
          <a:p>
            <a:r>
              <a:rPr lang="en-US" dirty="0"/>
              <a:t>TOP TEN REASONS COMMUNITIES NEED A BRE PLAN</a:t>
            </a:r>
          </a:p>
        </p:txBody>
      </p:sp>
      <p:sp>
        <p:nvSpPr>
          <p:cNvPr id="6" name="Text Placeholder 5"/>
          <p:cNvSpPr>
            <a:spLocks noGrp="1"/>
          </p:cNvSpPr>
          <p:nvPr>
            <p:ph type="body" sz="quarter" idx="18"/>
          </p:nvPr>
        </p:nvSpPr>
        <p:spPr/>
        <p:txBody>
          <a:bodyPr>
            <a:normAutofit/>
          </a:bodyPr>
          <a:lstStyle/>
          <a:p>
            <a:r>
              <a:rPr lang="en-US" dirty="0"/>
              <a:t>Tim Burg, Executive Director, Shawnee Economic Development Foundation</a:t>
            </a:r>
          </a:p>
        </p:txBody>
      </p:sp>
      <p:sp>
        <p:nvSpPr>
          <p:cNvPr id="8" name="Text Placeholder 1"/>
          <p:cNvSpPr>
            <a:spLocks noGrp="1"/>
          </p:cNvSpPr>
          <p:nvPr>
            <p:ph type="body" sz="quarter" idx="4294967295"/>
          </p:nvPr>
        </p:nvSpPr>
        <p:spPr>
          <a:xfrm>
            <a:off x="632460" y="960120"/>
            <a:ext cx="10927080" cy="5497723"/>
          </a:xfrm>
          <a:prstGeom prst="rect">
            <a:avLst/>
          </a:prstGeom>
        </p:spPr>
        <p:txBody>
          <a:bodyPr>
            <a:normAutofit fontScale="92500" lnSpcReduction="20000"/>
          </a:bodyPr>
          <a:lstStyle/>
          <a:p>
            <a:pPr>
              <a:buFont typeface="+mj-lt"/>
              <a:buAutoNum type="arabicPeriod"/>
            </a:pPr>
            <a:r>
              <a:rPr lang="en-US" sz="2100" dirty="0">
                <a:solidFill>
                  <a:schemeClr val="tx2"/>
                </a:solidFill>
              </a:rPr>
              <a:t>Competing states are targeting (poaching) companies in your area (internal company competition as well)</a:t>
            </a:r>
          </a:p>
          <a:p>
            <a:pPr>
              <a:buFont typeface="+mj-lt"/>
              <a:buAutoNum type="arabicPeriod"/>
            </a:pPr>
            <a:r>
              <a:rPr lang="en-US" sz="2100" dirty="0">
                <a:solidFill>
                  <a:schemeClr val="tx2"/>
                </a:solidFill>
              </a:rPr>
              <a:t>A strategic plan demonstrates commitment to your business community</a:t>
            </a:r>
          </a:p>
          <a:p>
            <a:pPr>
              <a:buFont typeface="+mj-lt"/>
              <a:buAutoNum type="arabicPeriod"/>
            </a:pPr>
            <a:r>
              <a:rPr lang="en-US" sz="2100" dirty="0">
                <a:solidFill>
                  <a:schemeClr val="tx2"/>
                </a:solidFill>
              </a:rPr>
              <a:t>Identifies concerns, problems, and opportunities early rather than later</a:t>
            </a:r>
          </a:p>
          <a:p>
            <a:pPr>
              <a:buFont typeface="+mj-lt"/>
              <a:buAutoNum type="arabicPeriod"/>
            </a:pPr>
            <a:r>
              <a:rPr lang="en-US" sz="2100" dirty="0">
                <a:solidFill>
                  <a:schemeClr val="tx2"/>
                </a:solidFill>
              </a:rPr>
              <a:t>Provides opportunity to refine policies and strategies to improve the overall climate for investment, employment, and competitiveness</a:t>
            </a:r>
          </a:p>
          <a:p>
            <a:pPr>
              <a:buFont typeface="+mj-lt"/>
              <a:buAutoNum type="arabicPeriod"/>
            </a:pPr>
            <a:r>
              <a:rPr lang="en-US" sz="2100" dirty="0">
                <a:solidFill>
                  <a:schemeClr val="tx2"/>
                </a:solidFill>
              </a:rPr>
              <a:t>Improves mutual awareness between business and government</a:t>
            </a:r>
          </a:p>
          <a:p>
            <a:pPr>
              <a:buFont typeface="+mj-lt"/>
              <a:buAutoNum type="arabicPeriod"/>
            </a:pPr>
            <a:r>
              <a:rPr lang="en-US" sz="2100" dirty="0">
                <a:solidFill>
                  <a:schemeClr val="tx2"/>
                </a:solidFill>
              </a:rPr>
              <a:t>90% of closures arise from mergers and acquisitions, consolidations, restructuring, and planned relocations – most of which can be headed off/mitigated with a solid BRE plan</a:t>
            </a:r>
          </a:p>
          <a:p>
            <a:pPr>
              <a:buFont typeface="+mj-lt"/>
              <a:buAutoNum type="arabicPeriod"/>
            </a:pPr>
            <a:r>
              <a:rPr lang="en-US" sz="2100" dirty="0">
                <a:solidFill>
                  <a:schemeClr val="tx2"/>
                </a:solidFill>
              </a:rPr>
              <a:t>Increased incomes, employment and expansion opportunities</a:t>
            </a:r>
          </a:p>
          <a:p>
            <a:pPr>
              <a:buFont typeface="+mj-lt"/>
              <a:buAutoNum type="arabicPeriod"/>
            </a:pPr>
            <a:r>
              <a:rPr lang="en-US" sz="2100" dirty="0">
                <a:solidFill>
                  <a:schemeClr val="tx2"/>
                </a:solidFill>
              </a:rPr>
              <a:t>Cost effective – does not require expensive marketing efforts and has established infrastructure</a:t>
            </a:r>
          </a:p>
          <a:p>
            <a:pPr>
              <a:buFont typeface="+mj-lt"/>
              <a:buAutoNum type="arabicPeriod"/>
            </a:pPr>
            <a:r>
              <a:rPr lang="en-US" sz="2100" dirty="0">
                <a:solidFill>
                  <a:schemeClr val="tx2"/>
                </a:solidFill>
              </a:rPr>
              <a:t>Serves to develop a skilled workforce and provides a ready base of suppliers for future lead development</a:t>
            </a:r>
          </a:p>
          <a:p>
            <a:pPr>
              <a:buFont typeface="+mj-lt"/>
              <a:buAutoNum type="arabicPeriod"/>
            </a:pPr>
            <a:r>
              <a:rPr lang="en-US" sz="2100" dirty="0">
                <a:solidFill>
                  <a:schemeClr val="tx2"/>
                </a:solidFill>
              </a:rPr>
              <a:t>Up to 80% of all new jobs are created by existing business, but </a:t>
            </a:r>
            <a:r>
              <a:rPr lang="en-US" sz="2100" b="1" i="1" dirty="0">
                <a:solidFill>
                  <a:schemeClr val="tx2"/>
                </a:solidFill>
              </a:rPr>
              <a:t>100% of job losses come from existing businesses</a:t>
            </a:r>
          </a:p>
        </p:txBody>
      </p:sp>
    </p:spTree>
    <p:extLst>
      <p:ext uri="{BB962C8B-B14F-4D97-AF65-F5344CB8AC3E}">
        <p14:creationId xmlns:p14="http://schemas.microsoft.com/office/powerpoint/2010/main" val="25778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7" end="7"/>
                                            </p:txEl>
                                          </p:spTgt>
                                        </p:tgtEl>
                                        <p:attrNameLst>
                                          <p:attrName>style.visibility</p:attrName>
                                        </p:attrNameLst>
                                      </p:cBhvr>
                                      <p:to>
                                        <p:strVal val="visible"/>
                                      </p:to>
                                    </p:set>
                                    <p:anim calcmode="lin" valueType="num">
                                      <p:cBhvr additive="base">
                                        <p:cTn id="4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8" end="8"/>
                                            </p:txEl>
                                          </p:spTgt>
                                        </p:tgtEl>
                                        <p:attrNameLst>
                                          <p:attrName>style.visibility</p:attrName>
                                        </p:attrNameLst>
                                      </p:cBhvr>
                                      <p:to>
                                        <p:strVal val="visible"/>
                                      </p:to>
                                    </p:set>
                                    <p:anim calcmode="lin" valueType="num">
                                      <p:cBhvr additive="base">
                                        <p:cTn id="5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9" end="9"/>
                                            </p:txEl>
                                          </p:spTgt>
                                        </p:tgtEl>
                                        <p:attrNameLst>
                                          <p:attrName>style.visibility</p:attrName>
                                        </p:attrNameLst>
                                      </p:cBhvr>
                                      <p:to>
                                        <p:strVal val="visible"/>
                                      </p:to>
                                    </p:set>
                                    <p:anim calcmode="lin" valueType="num">
                                      <p:cBhvr additive="base">
                                        <p:cTn id="61"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ArchVTI">
  <a:themeElements>
    <a:clrScheme name="Custom 42">
      <a:dk1>
        <a:sysClr val="windowText" lastClr="000000"/>
      </a:dk1>
      <a:lt1>
        <a:sysClr val="window" lastClr="FFFFFF"/>
      </a:lt1>
      <a:dk2>
        <a:srgbClr val="642626"/>
      </a:dk2>
      <a:lt2>
        <a:srgbClr val="F3F0E9"/>
      </a:lt2>
      <a:accent1>
        <a:srgbClr val="556D6F"/>
      </a:accent1>
      <a:accent2>
        <a:srgbClr val="C05050"/>
      </a:accent2>
      <a:accent3>
        <a:srgbClr val="BF873A"/>
      </a:accent3>
      <a:accent4>
        <a:srgbClr val="D8897E"/>
      </a:accent4>
      <a:accent5>
        <a:srgbClr val="A4976B"/>
      </a:accent5>
      <a:accent6>
        <a:srgbClr val="D49D8C"/>
      </a:accent6>
      <a:hlink>
        <a:srgbClr val="D13D6E"/>
      </a:hlink>
      <a:folHlink>
        <a:srgbClr val="6C9D92"/>
      </a:folHlink>
    </a:clrScheme>
    <a:fontScheme name="Custom 16">
      <a:majorFont>
        <a:latin typeface="Footlight MT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VTI" id="{23FE938F-4DF0-4C94-8546-C2AC6D26660D}" vid="{62E62DA1-385F-4EE3-8841-58A87FAE20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198</TotalTime>
  <Words>2157</Words>
  <Application>Microsoft Office PowerPoint</Application>
  <PresentationFormat>Widescreen</PresentationFormat>
  <Paragraphs>293</Paragraphs>
  <Slides>25</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Aptos</vt:lpstr>
      <vt:lpstr>Arial</vt:lpstr>
      <vt:lpstr>Arial Narrow</vt:lpstr>
      <vt:lpstr>Avenir Next LT Pro</vt:lpstr>
      <vt:lpstr>Avenir Next LT Pro Demi</vt:lpstr>
      <vt:lpstr>Footlight MT Light</vt:lpstr>
      <vt:lpstr>ArchVTI</vt:lpstr>
      <vt:lpstr>Business Retention &amp; Expansion</vt:lpstr>
      <vt:lpstr>What is Business Retention &amp; Expansion (BRE) (Hint: It’s right there in the name)</vt:lpstr>
      <vt:lpstr>PowerPoint Presentation</vt:lpstr>
      <vt:lpstr>WHAT…</vt:lpstr>
      <vt:lpstr>HOW…</vt:lpstr>
      <vt:lpstr>“HOW” IN PRACTICE</vt:lpstr>
      <vt:lpstr>WHO…</vt:lpstr>
      <vt:lpstr>WHY…</vt:lpstr>
      <vt:lpstr>TOP TEN REASONS COMMUNITIES NEED A BRE PLAN</vt:lpstr>
      <vt:lpstr>WHAT DOES A SUCCESSFUL BRE PROGRAM LOOK LIKE? </vt:lpstr>
      <vt:lpstr>KEY COMPONENTS OF A BRE PROGRAM </vt:lpstr>
      <vt:lpstr>ESTABLISH A BRE PROGRAM </vt:lpstr>
      <vt:lpstr>MEASURING SUCCESS</vt:lpstr>
      <vt:lpstr>WHAT DO WE NEED TO KNOW </vt:lpstr>
      <vt:lpstr>WHAT DO REGIONALS/LOCALS NEED TO KNOW </vt:lpstr>
      <vt:lpstr>SUCCESSFUL BRE PROGRAMS CAN AND WILL:</vt:lpstr>
      <vt:lpstr>WHAT ARE “EARLY WARNING SIGNS”?</vt:lpstr>
      <vt:lpstr>WHAT ARE “EARLY WARNING SIGNS”?  (YES, THERE ARE MORE)</vt:lpstr>
      <vt:lpstr>ROLE OF LOCAL PRACTITIONER</vt:lpstr>
      <vt:lpstr>HOW DO WE HELP? (VALUE-ADDED SERVICES)</vt:lpstr>
      <vt:lpstr>DISASTER RESPONSE &amp; RECOVERY</vt:lpstr>
      <vt:lpstr>ETHICS IN BRE</vt:lpstr>
      <vt:lpstr>POINTERS AND TIPS FOR BRE VISITS</vt:lpstr>
      <vt:lpstr>BEST PRACTICES IN BRE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Melody Lockwood</dc:creator>
  <cp:lastModifiedBy>Melody Lockwood</cp:lastModifiedBy>
  <cp:revision>1</cp:revision>
  <dcterms:created xsi:type="dcterms:W3CDTF">2025-06-02T13:19:31Z</dcterms:created>
  <dcterms:modified xsi:type="dcterms:W3CDTF">2025-06-02T16:38:25Z</dcterms:modified>
</cp:coreProperties>
</file>