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ny Clark" userId="321014b1-870d-4f9d-9a2c-bb51843698c7" providerId="ADAL" clId="{4CDA729D-92FD-405D-9660-6745644F95E6}"/>
    <pc:docChg chg="modSld">
      <pc:chgData name="Tony Clark" userId="321014b1-870d-4f9d-9a2c-bb51843698c7" providerId="ADAL" clId="{4CDA729D-92FD-405D-9660-6745644F95E6}" dt="2024-11-05T22:34:07.669" v="37" actId="20577"/>
      <pc:docMkLst>
        <pc:docMk/>
      </pc:docMkLst>
      <pc:sldChg chg="modSp mod">
        <pc:chgData name="Tony Clark" userId="321014b1-870d-4f9d-9a2c-bb51843698c7" providerId="ADAL" clId="{4CDA729D-92FD-405D-9660-6745644F95E6}" dt="2024-11-05T22:34:07.669" v="37" actId="20577"/>
        <pc:sldMkLst>
          <pc:docMk/>
          <pc:sldMk cId="435063846" sldId="256"/>
        </pc:sldMkLst>
        <pc:spChg chg="mod">
          <ac:chgData name="Tony Clark" userId="321014b1-870d-4f9d-9a2c-bb51843698c7" providerId="ADAL" clId="{4CDA729D-92FD-405D-9660-6745644F95E6}" dt="2024-11-05T22:34:07.669" v="37" actId="20577"/>
          <ac:spMkLst>
            <pc:docMk/>
            <pc:sldMk cId="435063846" sldId="256"/>
            <ac:spMk id="3" creationId="{C923D115-AFC4-F0DA-C02D-7EE5110D943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7B2123-E2AE-48D2-A769-DDBF201137A1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FA1F1E-95FB-48B5-939B-B2BF4349D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39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2022: 2.6% growth over next five years</a:t>
            </a:r>
          </a:p>
          <a:p>
            <a:r>
              <a:rPr lang="en-US" dirty="0"/>
              <a:t>2023: 4.7% growth over same period</a:t>
            </a:r>
          </a:p>
          <a:p>
            <a:r>
              <a:rPr lang="en-US" dirty="0"/>
              <a:t>2024: ICF says 9% growth by 2028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EPRI: Data Centers/AI alone could equal 9% of total demand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Evs</a:t>
            </a:r>
            <a:r>
              <a:rPr lang="en-US" dirty="0"/>
              <a:t>: </a:t>
            </a:r>
            <a:r>
              <a:rPr lang="en-US" dirty="0" err="1"/>
              <a:t>BofA</a:t>
            </a:r>
            <a:r>
              <a:rPr lang="en-US" dirty="0"/>
              <a:t>: 8% 2024.  14% - 2027;  29% - 2030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Average EV usage: about 400 kwh/month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Average heat pump: 450 kwh/month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FA1F1E-95FB-48B5-939B-B2BF4349DBF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121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833EC-F649-4E88-9849-F4B8A8FAF449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BB262-9786-44F1-9725-D6DCE8D9A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220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833EC-F649-4E88-9849-F4B8A8FAF449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BB262-9786-44F1-9725-D6DCE8D9A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136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833EC-F649-4E88-9849-F4B8A8FAF449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BB262-9786-44F1-9725-D6DCE8D9A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764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833EC-F649-4E88-9849-F4B8A8FAF449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BB262-9786-44F1-9725-D6DCE8D9AE6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13381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833EC-F649-4E88-9849-F4B8A8FAF449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BB262-9786-44F1-9725-D6DCE8D9A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72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833EC-F649-4E88-9849-F4B8A8FAF449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BB262-9786-44F1-9725-D6DCE8D9A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577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833EC-F649-4E88-9849-F4B8A8FAF449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BB262-9786-44F1-9725-D6DCE8D9A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4452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833EC-F649-4E88-9849-F4B8A8FAF449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BB262-9786-44F1-9725-D6DCE8D9A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053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833EC-F649-4E88-9849-F4B8A8FAF449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BB262-9786-44F1-9725-D6DCE8D9A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360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833EC-F649-4E88-9849-F4B8A8FAF449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BB262-9786-44F1-9725-D6DCE8D9A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273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833EC-F649-4E88-9849-F4B8A8FAF449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BB262-9786-44F1-9725-D6DCE8D9A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13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833EC-F649-4E88-9849-F4B8A8FAF449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BB262-9786-44F1-9725-D6DCE8D9A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808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833EC-F649-4E88-9849-F4B8A8FAF449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BB262-9786-44F1-9725-D6DCE8D9A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846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833EC-F649-4E88-9849-F4B8A8FAF449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BB262-9786-44F1-9725-D6DCE8D9A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85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833EC-F649-4E88-9849-F4B8A8FAF449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BB262-9786-44F1-9725-D6DCE8D9A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801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833EC-F649-4E88-9849-F4B8A8FAF449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BB262-9786-44F1-9725-D6DCE8D9A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894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833EC-F649-4E88-9849-F4B8A8FAF449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BB262-9786-44F1-9725-D6DCE8D9A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446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E0833EC-F649-4E88-9849-F4B8A8FAF449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BB262-9786-44F1-9725-D6DCE8D9A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9470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  <p:sldLayoutId id="2147483881" r:id="rId13"/>
    <p:sldLayoutId id="2147483882" r:id="rId14"/>
    <p:sldLayoutId id="2147483883" r:id="rId15"/>
    <p:sldLayoutId id="2147483884" r:id="rId16"/>
    <p:sldLayoutId id="21474838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D8086-DBAC-FC1D-1020-CCA917CB5F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 The Horizon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23D115-AFC4-F0DA-C02D-7EE5110D94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1204320"/>
          </a:xfrm>
        </p:spPr>
        <p:txBody>
          <a:bodyPr>
            <a:normAutofit fontScale="40000" lnSpcReduction="20000"/>
          </a:bodyPr>
          <a:lstStyle/>
          <a:p>
            <a:r>
              <a:rPr lang="en-US" sz="3700" dirty="0"/>
              <a:t>Key Energy Trends</a:t>
            </a:r>
          </a:p>
          <a:p>
            <a:r>
              <a:rPr lang="en-US" sz="3700" dirty="0"/>
              <a:t>Midwest Energy Summit – Fargo, ND</a:t>
            </a:r>
          </a:p>
          <a:p>
            <a:r>
              <a:rPr lang="en-US" sz="3700" dirty="0"/>
              <a:t>November 7, 2024</a:t>
            </a:r>
          </a:p>
          <a:p>
            <a:r>
              <a:rPr lang="en-US" sz="3700" dirty="0"/>
              <a:t>Tony Clark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063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11730-8F59-377B-4EFC-D56C9ED62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Key Trends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D0E70-0E78-4C1F-33BB-8637AD3D3A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Rapid Demand Growth</a:t>
            </a:r>
          </a:p>
          <a:p>
            <a:endParaRPr lang="en-US" dirty="0"/>
          </a:p>
          <a:p>
            <a:r>
              <a:rPr lang="en-US" dirty="0"/>
              <a:t>Large-Scale Retirements of Dispatchable Generation</a:t>
            </a:r>
          </a:p>
          <a:p>
            <a:endParaRPr lang="en-US" dirty="0"/>
          </a:p>
          <a:p>
            <a:r>
              <a:rPr lang="en-US" dirty="0"/>
              <a:t>Carbon Constrained Policy Environment</a:t>
            </a:r>
          </a:p>
          <a:p>
            <a:endParaRPr lang="en-US" dirty="0"/>
          </a:p>
          <a:p>
            <a:r>
              <a:rPr lang="en-US" dirty="0"/>
              <a:t>No Easy Near-Term Zero Carbon Capacity Replacement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03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FF47B-E85F-BBF0-1FE0-93ED0F0AD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Rapid Demand Growth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ED9ED49-F3BE-26D0-F863-39519260EF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1511" t="3881" r="2723"/>
          <a:stretch/>
        </p:blipFill>
        <p:spPr>
          <a:xfrm>
            <a:off x="1257300" y="1704974"/>
            <a:ext cx="3019426" cy="198845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CB684F-11D0-902F-5902-B393F4602CA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588" t="4029" r="1931" b="2041"/>
          <a:stretch/>
        </p:blipFill>
        <p:spPr>
          <a:xfrm>
            <a:off x="2028824" y="4457700"/>
            <a:ext cx="3688467" cy="1752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C60B92D-43D8-D723-2F77-217549E9D34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332" t="4713" r="1604" b="1794"/>
          <a:stretch/>
        </p:blipFill>
        <p:spPr>
          <a:xfrm>
            <a:off x="7172326" y="3942715"/>
            <a:ext cx="3543300" cy="21240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77CF5B2-D0C9-EBB1-F481-8F38ADF998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5254" y="1647570"/>
            <a:ext cx="3524742" cy="182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847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B0ED1-8BD8-9DD5-5014-9D6E71F81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Large-Scale Retirements of Dispatchable Generation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E2C52BD-F842-4791-E9EB-1610090BF6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7383" y="2240490"/>
            <a:ext cx="7059010" cy="3820058"/>
          </a:xfrm>
        </p:spPr>
      </p:pic>
    </p:spTree>
    <p:extLst>
      <p:ext uri="{BB962C8B-B14F-4D97-AF65-F5344CB8AC3E}">
        <p14:creationId xmlns:p14="http://schemas.microsoft.com/office/powerpoint/2010/main" val="2981260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A415A-0679-8DE8-9CAB-62D0582CC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Carbon Constrained Policy Environment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ACEE9-9C10-8642-DB4A-59FB67407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2154878"/>
            <a:ext cx="8946541" cy="4195481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646296-E3EF-4575-4ABE-6F57530E4FB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6693"/>
          <a:stretch/>
        </p:blipFill>
        <p:spPr>
          <a:xfrm>
            <a:off x="828675" y="1853248"/>
            <a:ext cx="2990980" cy="23993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4CE4B7-1ADB-DB45-F169-21F2ADF810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5276" y="4016628"/>
            <a:ext cx="3497751" cy="23141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6D96628-C3EE-94D0-B62E-CA3D3146C0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7886" y="3889400"/>
            <a:ext cx="3421522" cy="22174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D7D5084-B785-28A7-E9A1-674710595D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4596" y="1590120"/>
            <a:ext cx="1988678" cy="208955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79586E2-D12C-11A7-3C65-B25C292351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6064" y="2154878"/>
            <a:ext cx="4694367" cy="140053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A51F859-371C-FB99-75CE-29BC5B9378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9128" y="4437323"/>
            <a:ext cx="3796682" cy="213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125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C548B-DD42-09B1-9EA8-748E37E2F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Easy Near-Term Zero Carbon Capacity Replacement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1EE0BE1-61B5-B10F-0E36-AB8483F365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5238" y="1912519"/>
            <a:ext cx="4794099" cy="220287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32E898-613E-C710-157E-3AE35C446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882" y="4312025"/>
            <a:ext cx="3305636" cy="23339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A67013-1271-C8CE-3B05-A5A78A7999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8450" y="1912519"/>
            <a:ext cx="3588305" cy="22683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D7C93F-42CA-2B78-CE09-52E13C7B9A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5800" y="4312025"/>
            <a:ext cx="2262388" cy="23370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D7BB987-D8A2-6B77-EE55-46DB88D51E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1572" y="4383882"/>
            <a:ext cx="3415531" cy="226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780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D6187-1E99-B00A-849A-E0EF800E5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Electricity Prices 2015 - Present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B563749-1A46-754D-28E0-73706BE0CD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313" y="2132471"/>
            <a:ext cx="8947150" cy="4036095"/>
          </a:xfrm>
        </p:spPr>
      </p:pic>
    </p:spTree>
    <p:extLst>
      <p:ext uri="{BB962C8B-B14F-4D97-AF65-F5344CB8AC3E}">
        <p14:creationId xmlns:p14="http://schemas.microsoft.com/office/powerpoint/2010/main" val="1791991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C119F-4E0F-7F73-DE99-399E6EBBB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Wall Street Think?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40E9A81-9670-EAAC-5B28-4343C00D2F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1866" y="1627735"/>
            <a:ext cx="3756605" cy="253764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6D445A-89CF-B79A-0FCF-D657C40269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2654" y="1627735"/>
            <a:ext cx="3648680" cy="24808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A2D6D4-337B-1659-BB47-773DC8E77D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2300" y="4243430"/>
            <a:ext cx="3659034" cy="25061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F072102-14CC-104B-E474-DE6E13B215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1866" y="4277806"/>
            <a:ext cx="3756606" cy="247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501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7FFF6-8CE3-F3BD-F16F-5FA516F24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Path Forward?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27F15-6D49-967E-83F0-53F9C41C7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609344"/>
            <a:ext cx="8946541" cy="463905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Current Trajectory is Unsustainable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Near Term is Uncertain – The Arc Less So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Impacts Will Vary by Region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Pragmatic Compromises Will Likely be Made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Regulations and Markets Will Need to Adapt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States Must Play a Vital Role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3964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161</TotalTime>
  <Words>193</Words>
  <Application>Microsoft Office PowerPoint</Application>
  <PresentationFormat>Widescreen</PresentationFormat>
  <Paragraphs>39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Aptos</vt:lpstr>
      <vt:lpstr>Arial</vt:lpstr>
      <vt:lpstr>Century Gothic</vt:lpstr>
      <vt:lpstr>Wingdings 3</vt:lpstr>
      <vt:lpstr>Ion</vt:lpstr>
      <vt:lpstr>On The Horizon</vt:lpstr>
      <vt:lpstr>Four Key Trends</vt:lpstr>
      <vt:lpstr>Rapid Demand Growth</vt:lpstr>
      <vt:lpstr>Large-Scale Retirements of Dispatchable Generation </vt:lpstr>
      <vt:lpstr>Carbon Constrained Policy Environment </vt:lpstr>
      <vt:lpstr>No Easy Near-Term Zero Carbon Capacity Replacement  </vt:lpstr>
      <vt:lpstr>Electricity Prices 2015 - Present</vt:lpstr>
      <vt:lpstr>What Does Wall Street Think?</vt:lpstr>
      <vt:lpstr>The Path Forward?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Tony Clark</dc:creator>
  <cp:lastModifiedBy>Tony Clark</cp:lastModifiedBy>
  <cp:revision>2</cp:revision>
  <dcterms:created xsi:type="dcterms:W3CDTF">2024-11-05T19:52:48Z</dcterms:created>
  <dcterms:modified xsi:type="dcterms:W3CDTF">2024-11-05T22:34:12Z</dcterms:modified>
</cp:coreProperties>
</file>