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media/image11.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147470828" r:id="rId3"/>
    <p:sldId id="2147470830" r:id="rId4"/>
    <p:sldId id="2147470831" r:id="rId5"/>
    <p:sldId id="2147470833" r:id="rId6"/>
    <p:sldId id="2147470835" r:id="rId7"/>
    <p:sldId id="2147470836" r:id="rId8"/>
    <p:sldId id="2134804379" r:id="rId9"/>
    <p:sldId id="2134804378" r:id="rId10"/>
    <p:sldId id="2147470838" r:id="rId11"/>
    <p:sldId id="2134804376" r:id="rId12"/>
    <p:sldId id="2147470837" r:id="rId13"/>
    <p:sldId id="2147470816" r:id="rId14"/>
    <p:sldId id="2147470817" r:id="rId15"/>
    <p:sldId id="2147470819" r:id="rId16"/>
    <p:sldId id="2147470821" r:id="rId17"/>
    <p:sldId id="2147470824" r:id="rId18"/>
    <p:sldId id="2147470825" r:id="rId19"/>
    <p:sldId id="2147470826" r:id="rId20"/>
    <p:sldId id="21348043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733C"/>
    <a:srgbClr val="FEE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32"/>
    <p:restoredTop sz="84433"/>
  </p:normalViewPr>
  <p:slideViewPr>
    <p:cSldViewPr snapToGrid="0">
      <p:cViewPr varScale="1">
        <p:scale>
          <a:sx n="153" d="100"/>
          <a:sy n="153" d="100"/>
        </p:scale>
        <p:origin x="184" y="600"/>
      </p:cViewPr>
      <p:guideLst>
        <p:guide orient="horz" pos="840"/>
        <p:guide pos="3840"/>
      </p:guideLst>
    </p:cSldViewPr>
  </p:slideViewPr>
  <p:outlineViewPr>
    <p:cViewPr>
      <p:scale>
        <a:sx n="33" d="100"/>
        <a:sy n="33" d="100"/>
      </p:scale>
      <p:origin x="0" y="-496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leanfuelsaa-my.sharepoint.com/personal/pwinters_cleanfuels_org/Documents/Sept%202024%20EM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winters\Downloads\EIA%20Biofuel%20Feedstocks%20June%202024.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6145140080566214"/>
          <c:y val="0"/>
          <c:w val="0.41641377424491932"/>
          <c:h val="1"/>
        </c:manualLayout>
      </c:layout>
      <c:pieChart>
        <c:varyColors val="1"/>
        <c:ser>
          <c:idx val="0"/>
          <c:order val="0"/>
          <c:tx>
            <c:strRef>
              <c:f>Sheet1!$B$1</c:f>
              <c:strCache>
                <c:ptCount val="1"/>
                <c:pt idx="0">
                  <c:v>Column1</c:v>
                </c:pt>
              </c:strCache>
            </c:strRef>
          </c:tx>
          <c:dPt>
            <c:idx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4-C7E5-1549-A52B-31764E1E1BD1}"/>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C7E5-1549-A52B-31764E1E1BD1}"/>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6-C7E5-1549-A52B-31764E1E1BD1}"/>
              </c:ext>
            </c:extLst>
          </c:dPt>
          <c:dPt>
            <c:idx val="3"/>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5-C7E5-1549-A52B-31764E1E1BD1}"/>
              </c:ext>
            </c:extLst>
          </c:dPt>
          <c:dPt>
            <c:idx val="4"/>
            <c:bubble3D val="0"/>
            <c:spPr>
              <a:solidFill>
                <a:schemeClr val="accent3">
                  <a:lumMod val="50000"/>
                </a:schemeClr>
              </a:solidFill>
              <a:ln w="19050">
                <a:solidFill>
                  <a:schemeClr val="lt1"/>
                </a:solidFill>
              </a:ln>
              <a:effectLst/>
            </c:spPr>
            <c:extLst>
              <c:ext xmlns:c16="http://schemas.microsoft.com/office/drawing/2014/chart" uri="{C3380CC4-5D6E-409C-BE32-E72D297353CC}">
                <c16:uniqueId val="{00000002-C7E5-1549-A52B-31764E1E1BD1}"/>
              </c:ext>
            </c:extLst>
          </c:dPt>
          <c:dLbls>
            <c:dLbl>
              <c:idx val="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C7E5-1549-A52B-31764E1E1BD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Recycled feeds and wastes</c:v>
                </c:pt>
                <c:pt idx="1">
                  <c:v>Canola Oil</c:v>
                </c:pt>
                <c:pt idx="2">
                  <c:v>Corn Oil</c:v>
                </c:pt>
                <c:pt idx="3">
                  <c:v>Waste Oils, Fats and Greases</c:v>
                </c:pt>
                <c:pt idx="4">
                  <c:v>Soybean Oil</c:v>
                </c:pt>
              </c:strCache>
            </c:strRef>
          </c:cat>
          <c:val>
            <c:numRef>
              <c:f>Sheet1!$B$2:$B$6</c:f>
              <c:numCache>
                <c:formatCode>0%</c:formatCode>
                <c:ptCount val="5"/>
                <c:pt idx="0">
                  <c:v>0.03</c:v>
                </c:pt>
                <c:pt idx="1">
                  <c:v>0.05</c:v>
                </c:pt>
                <c:pt idx="2">
                  <c:v>0.15</c:v>
                </c:pt>
                <c:pt idx="3">
                  <c:v>0.33</c:v>
                </c:pt>
                <c:pt idx="4">
                  <c:v>0.44</c:v>
                </c:pt>
              </c:numCache>
            </c:numRef>
          </c:val>
          <c:extLst>
            <c:ext xmlns:c16="http://schemas.microsoft.com/office/drawing/2014/chart" uri="{C3380CC4-5D6E-409C-BE32-E72D297353CC}">
              <c16:uniqueId val="{00000000-C7E5-1549-A52B-31764E1E1BD1}"/>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9.0673579753660586E-3"/>
          <c:y val="0.38513939733211555"/>
          <c:w val="0.41602832228531689"/>
          <c:h val="0.6148606026678844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panose="020F050202020403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[Sept 2024 EMTS.xlsx]Sheet2!PivotTable2</c:name>
    <c:fmtId val="-1"/>
  </c:pivotSource>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2800" b="0" i="0" u="none" strike="noStrike" kern="1200" spc="0" baseline="0" dirty="0">
                <a:solidFill>
                  <a:srgbClr val="000000">
                    <a:lumMod val="65000"/>
                    <a:lumOff val="35000"/>
                  </a:srgbClr>
                </a:solidFill>
                <a:latin typeface="Calibri" panose="020F0502020204030204" pitchFamily="34" charset="0"/>
                <a:cs typeface="Calibri" panose="020F0502020204030204" pitchFamily="34" charset="0"/>
              </a:rPr>
              <a:t>Annual U.S. Production of </a:t>
            </a:r>
            <a:br>
              <a:rPr lang="en-US" sz="2800" b="0" i="0" u="none" strike="noStrike" kern="1200" spc="0" baseline="0" dirty="0">
                <a:solidFill>
                  <a:srgbClr val="000000">
                    <a:lumMod val="65000"/>
                    <a:lumOff val="35000"/>
                  </a:srgbClr>
                </a:solidFill>
                <a:latin typeface="Calibri" panose="020F0502020204030204" pitchFamily="34" charset="0"/>
                <a:cs typeface="Calibri" panose="020F0502020204030204" pitchFamily="34" charset="0"/>
              </a:rPr>
            </a:br>
            <a:r>
              <a:rPr lang="en-US" sz="2800" b="0" i="0" u="none" strike="noStrike" kern="1200" spc="0" baseline="0" dirty="0">
                <a:solidFill>
                  <a:srgbClr val="000000">
                    <a:lumMod val="65000"/>
                    <a:lumOff val="35000"/>
                  </a:srgbClr>
                </a:solidFill>
                <a:latin typeface="Calibri" panose="020F0502020204030204" pitchFamily="34" charset="0"/>
                <a:cs typeface="Calibri" panose="020F0502020204030204" pitchFamily="34" charset="0"/>
              </a:rPr>
              <a:t>Biomass-based Diesel</a:t>
            </a:r>
          </a:p>
        </c:rich>
      </c:tx>
      <c:layout>
        <c:manualLayout>
          <c:xMode val="edge"/>
          <c:yMode val="edge"/>
          <c:x val="0.1812791806239217"/>
          <c:y val="1.4589981386305361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ivotFmts>
      <c:pivotFmt>
        <c:idx val="0"/>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6"/>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6"/>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6"/>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Sheet2!$B$1:$B$2</c:f>
              <c:strCache>
                <c:ptCount val="1"/>
                <c:pt idx="0">
                  <c:v>Biodiesel (EV 1.5)</c:v>
                </c:pt>
              </c:strCache>
            </c:strRef>
          </c:tx>
          <c:spPr>
            <a:solidFill>
              <a:schemeClr val="accent6"/>
            </a:solidFill>
            <a:ln>
              <a:noFill/>
            </a:ln>
            <a:effectLst/>
          </c:spPr>
          <c:invertIfNegative val="0"/>
          <c:cat>
            <c:strRef>
              <c:f>Sheet2!$A$3:$A$8</c:f>
              <c:strCache>
                <c:ptCount val="5"/>
                <c:pt idx="0">
                  <c:v>2020</c:v>
                </c:pt>
                <c:pt idx="1">
                  <c:v>2021</c:v>
                </c:pt>
                <c:pt idx="2">
                  <c:v>2022</c:v>
                </c:pt>
                <c:pt idx="3">
                  <c:v>2023</c:v>
                </c:pt>
                <c:pt idx="4">
                  <c:v>2024</c:v>
                </c:pt>
              </c:strCache>
            </c:strRef>
          </c:cat>
          <c:val>
            <c:numRef>
              <c:f>Sheet2!$B$3:$B$8</c:f>
              <c:numCache>
                <c:formatCode>General</c:formatCode>
                <c:ptCount val="5"/>
                <c:pt idx="0">
                  <c:v>1824873638</c:v>
                </c:pt>
                <c:pt idx="1">
                  <c:v>1704627334</c:v>
                </c:pt>
                <c:pt idx="2">
                  <c:v>1620209855</c:v>
                </c:pt>
                <c:pt idx="3">
                  <c:v>1670708741</c:v>
                </c:pt>
                <c:pt idx="4">
                  <c:v>1205462950</c:v>
                </c:pt>
              </c:numCache>
            </c:numRef>
          </c:val>
          <c:extLst>
            <c:ext xmlns:c16="http://schemas.microsoft.com/office/drawing/2014/chart" uri="{C3380CC4-5D6E-409C-BE32-E72D297353CC}">
              <c16:uniqueId val="{00000000-91DE-8D4D-A3CF-D18D3F088DC4}"/>
            </c:ext>
          </c:extLst>
        </c:ser>
        <c:ser>
          <c:idx val="1"/>
          <c:order val="1"/>
          <c:tx>
            <c:strRef>
              <c:f>Sheet2!$C$1:$C$2</c:f>
              <c:strCache>
                <c:ptCount val="1"/>
                <c:pt idx="0">
                  <c:v>Non-ester Renewable Diesel (EV 1.6)</c:v>
                </c:pt>
              </c:strCache>
            </c:strRef>
          </c:tx>
          <c:spPr>
            <a:solidFill>
              <a:schemeClr val="accent5"/>
            </a:solidFill>
            <a:ln>
              <a:noFill/>
            </a:ln>
            <a:effectLst/>
          </c:spPr>
          <c:invertIfNegative val="0"/>
          <c:cat>
            <c:strRef>
              <c:f>Sheet2!$A$3:$A$8</c:f>
              <c:strCache>
                <c:ptCount val="5"/>
                <c:pt idx="0">
                  <c:v>2020</c:v>
                </c:pt>
                <c:pt idx="1">
                  <c:v>2021</c:v>
                </c:pt>
                <c:pt idx="2">
                  <c:v>2022</c:v>
                </c:pt>
                <c:pt idx="3">
                  <c:v>2023</c:v>
                </c:pt>
                <c:pt idx="4">
                  <c:v>2024</c:v>
                </c:pt>
              </c:strCache>
            </c:strRef>
          </c:cat>
          <c:val>
            <c:numRef>
              <c:f>Sheet2!$C$3:$C$8</c:f>
              <c:numCache>
                <c:formatCode>General</c:formatCode>
                <c:ptCount val="5"/>
                <c:pt idx="0">
                  <c:v>1190841</c:v>
                </c:pt>
                <c:pt idx="1">
                  <c:v>713112</c:v>
                </c:pt>
                <c:pt idx="2">
                  <c:v>39146727</c:v>
                </c:pt>
                <c:pt idx="3">
                  <c:v>526618383</c:v>
                </c:pt>
                <c:pt idx="4">
                  <c:v>373750177</c:v>
                </c:pt>
              </c:numCache>
            </c:numRef>
          </c:val>
          <c:extLst>
            <c:ext xmlns:c16="http://schemas.microsoft.com/office/drawing/2014/chart" uri="{C3380CC4-5D6E-409C-BE32-E72D297353CC}">
              <c16:uniqueId val="{00000001-91DE-8D4D-A3CF-D18D3F088DC4}"/>
            </c:ext>
          </c:extLst>
        </c:ser>
        <c:ser>
          <c:idx val="2"/>
          <c:order val="2"/>
          <c:tx>
            <c:strRef>
              <c:f>Sheet2!$D$1:$D$2</c:f>
              <c:strCache>
                <c:ptCount val="1"/>
                <c:pt idx="0">
                  <c:v>Non-ester Renewable Diesel (EV 1.7)</c:v>
                </c:pt>
              </c:strCache>
            </c:strRef>
          </c:tx>
          <c:spPr>
            <a:solidFill>
              <a:schemeClr val="accent4"/>
            </a:solidFill>
            <a:ln>
              <a:noFill/>
            </a:ln>
            <a:effectLst/>
          </c:spPr>
          <c:invertIfNegative val="0"/>
          <c:cat>
            <c:strRef>
              <c:f>Sheet2!$A$3:$A$8</c:f>
              <c:strCache>
                <c:ptCount val="5"/>
                <c:pt idx="0">
                  <c:v>2020</c:v>
                </c:pt>
                <c:pt idx="1">
                  <c:v>2021</c:v>
                </c:pt>
                <c:pt idx="2">
                  <c:v>2022</c:v>
                </c:pt>
                <c:pt idx="3">
                  <c:v>2023</c:v>
                </c:pt>
                <c:pt idx="4">
                  <c:v>2024</c:v>
                </c:pt>
              </c:strCache>
            </c:strRef>
          </c:cat>
          <c:val>
            <c:numRef>
              <c:f>Sheet2!$D$3:$D$8</c:f>
              <c:numCache>
                <c:formatCode>General</c:formatCode>
                <c:ptCount val="5"/>
                <c:pt idx="0">
                  <c:v>481720835</c:v>
                </c:pt>
                <c:pt idx="1">
                  <c:v>782276988</c:v>
                </c:pt>
                <c:pt idx="2">
                  <c:v>1340223319</c:v>
                </c:pt>
                <c:pt idx="3">
                  <c:v>1828492964</c:v>
                </c:pt>
                <c:pt idx="4">
                  <c:v>1793712718</c:v>
                </c:pt>
              </c:numCache>
            </c:numRef>
          </c:val>
          <c:extLst>
            <c:ext xmlns:c16="http://schemas.microsoft.com/office/drawing/2014/chart" uri="{C3380CC4-5D6E-409C-BE32-E72D297353CC}">
              <c16:uniqueId val="{00000002-91DE-8D4D-A3CF-D18D3F088DC4}"/>
            </c:ext>
          </c:extLst>
        </c:ser>
        <c:ser>
          <c:idx val="3"/>
          <c:order val="3"/>
          <c:tx>
            <c:strRef>
              <c:f>Sheet2!$E$1:$E$2</c:f>
              <c:strCache>
                <c:ptCount val="1"/>
                <c:pt idx="0">
                  <c:v>Renewable Heating Oil (EV 1.6)</c:v>
                </c:pt>
              </c:strCache>
            </c:strRef>
          </c:tx>
          <c:spPr>
            <a:solidFill>
              <a:schemeClr val="accent6">
                <a:lumMod val="60000"/>
              </a:schemeClr>
            </a:solidFill>
            <a:ln>
              <a:noFill/>
            </a:ln>
            <a:effectLst/>
          </c:spPr>
          <c:invertIfNegative val="0"/>
          <c:cat>
            <c:strRef>
              <c:f>Sheet2!$A$3:$A$8</c:f>
              <c:strCache>
                <c:ptCount val="5"/>
                <c:pt idx="0">
                  <c:v>2020</c:v>
                </c:pt>
                <c:pt idx="1">
                  <c:v>2021</c:v>
                </c:pt>
                <c:pt idx="2">
                  <c:v>2022</c:v>
                </c:pt>
                <c:pt idx="3">
                  <c:v>2023</c:v>
                </c:pt>
                <c:pt idx="4">
                  <c:v>2024</c:v>
                </c:pt>
              </c:strCache>
            </c:strRef>
          </c:cat>
          <c:val>
            <c:numRef>
              <c:f>Sheet2!$E$3:$E$8</c:f>
              <c:numCache>
                <c:formatCode>General</c:formatCode>
                <c:ptCount val="5"/>
                <c:pt idx="0">
                  <c:v>5865</c:v>
                </c:pt>
                <c:pt idx="1">
                  <c:v>395432</c:v>
                </c:pt>
                <c:pt idx="2">
                  <c:v>343875</c:v>
                </c:pt>
                <c:pt idx="3">
                  <c:v>755926</c:v>
                </c:pt>
                <c:pt idx="4">
                  <c:v>98746</c:v>
                </c:pt>
              </c:numCache>
            </c:numRef>
          </c:val>
          <c:extLst>
            <c:ext xmlns:c16="http://schemas.microsoft.com/office/drawing/2014/chart" uri="{C3380CC4-5D6E-409C-BE32-E72D297353CC}">
              <c16:uniqueId val="{00000003-91DE-8D4D-A3CF-D18D3F088DC4}"/>
            </c:ext>
          </c:extLst>
        </c:ser>
        <c:ser>
          <c:idx val="4"/>
          <c:order val="4"/>
          <c:tx>
            <c:strRef>
              <c:f>Sheet2!$F$1:$F$2</c:f>
              <c:strCache>
                <c:ptCount val="1"/>
                <c:pt idx="0">
                  <c:v>Renewable Jet Fuel (EV 1.6)</c:v>
                </c:pt>
              </c:strCache>
            </c:strRef>
          </c:tx>
          <c:spPr>
            <a:solidFill>
              <a:schemeClr val="accent5">
                <a:lumMod val="60000"/>
              </a:schemeClr>
            </a:solidFill>
            <a:ln>
              <a:noFill/>
            </a:ln>
            <a:effectLst/>
          </c:spPr>
          <c:invertIfNegative val="0"/>
          <c:cat>
            <c:strRef>
              <c:f>Sheet2!$A$3:$A$8</c:f>
              <c:strCache>
                <c:ptCount val="5"/>
                <c:pt idx="0">
                  <c:v>2020</c:v>
                </c:pt>
                <c:pt idx="1">
                  <c:v>2021</c:v>
                </c:pt>
                <c:pt idx="2">
                  <c:v>2022</c:v>
                </c:pt>
                <c:pt idx="3">
                  <c:v>2023</c:v>
                </c:pt>
                <c:pt idx="4">
                  <c:v>2024</c:v>
                </c:pt>
              </c:strCache>
            </c:strRef>
          </c:cat>
          <c:val>
            <c:numRef>
              <c:f>Sheet2!$F$3:$F$8</c:f>
              <c:numCache>
                <c:formatCode>General</c:formatCode>
                <c:ptCount val="5"/>
                <c:pt idx="0">
                  <c:v>4608399</c:v>
                </c:pt>
                <c:pt idx="1">
                  <c:v>5080073</c:v>
                </c:pt>
                <c:pt idx="2">
                  <c:v>7893137</c:v>
                </c:pt>
                <c:pt idx="3">
                  <c:v>12190797</c:v>
                </c:pt>
                <c:pt idx="4">
                  <c:v>29738502</c:v>
                </c:pt>
              </c:numCache>
            </c:numRef>
          </c:val>
          <c:extLst>
            <c:ext xmlns:c16="http://schemas.microsoft.com/office/drawing/2014/chart" uri="{C3380CC4-5D6E-409C-BE32-E72D297353CC}">
              <c16:uniqueId val="{00000004-91DE-8D4D-A3CF-D18D3F088DC4}"/>
            </c:ext>
          </c:extLst>
        </c:ser>
        <c:dLbls>
          <c:showLegendKey val="0"/>
          <c:showVal val="0"/>
          <c:showCatName val="0"/>
          <c:showSerName val="0"/>
          <c:showPercent val="0"/>
          <c:showBubbleSize val="0"/>
        </c:dLbls>
        <c:gapWidth val="219"/>
        <c:axId val="126411424"/>
        <c:axId val="126411904"/>
      </c:barChart>
      <c:catAx>
        <c:axId val="12641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26411904"/>
        <c:crosses val="autoZero"/>
        <c:auto val="1"/>
        <c:lblAlgn val="ctr"/>
        <c:lblOffset val="100"/>
        <c:noMultiLvlLbl val="0"/>
      </c:catAx>
      <c:valAx>
        <c:axId val="126411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26411424"/>
        <c:crosses val="autoZero"/>
        <c:crossBetween val="between"/>
        <c:dispUnits>
          <c:builtInUnit val="millions"/>
          <c:dispUnitsLbl>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600" dirty="0">
                      <a:latin typeface="Calibri" panose="020F0502020204030204" pitchFamily="34" charset="0"/>
                      <a:cs typeface="Calibri" panose="020F0502020204030204" pitchFamily="34" charset="0"/>
                    </a:rPr>
                    <a:t>Million gallons</a:t>
                  </a:r>
                </a:p>
              </c:rich>
            </c:tx>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dispUnitsLbl>
        </c:dispUnits>
      </c:valAx>
      <c:spPr>
        <a:noFill/>
        <a:ln>
          <a:noFill/>
        </a:ln>
        <a:effectLst/>
      </c:spPr>
    </c:plotArea>
    <c:legend>
      <c:legendPos val="r"/>
      <c:layout>
        <c:manualLayout>
          <c:xMode val="edge"/>
          <c:yMode val="edge"/>
          <c:x val="0.67866662570298308"/>
          <c:y val="0.2869049533735657"/>
          <c:w val="0.28475408508733108"/>
          <c:h val="0.6820991985969555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2400" dirty="0"/>
              <a:t>Biodiesel, Renewable Diesel Feedstocks </a:t>
            </a:r>
            <a:br>
              <a:rPr lang="en-US" sz="2400" dirty="0"/>
            </a:br>
            <a:r>
              <a:rPr lang="en-US" sz="2400" dirty="0"/>
              <a:t>2021-24</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stacked"/>
        <c:varyColors val="0"/>
        <c:ser>
          <c:idx val="1"/>
          <c:order val="0"/>
          <c:tx>
            <c:strRef>
              <c:f>table_2b!$D$4</c:f>
              <c:strCache>
                <c:ptCount val="1"/>
                <c:pt idx="0">
                  <c:v>Soybean Oil</c:v>
                </c:pt>
              </c:strCache>
            </c:strRef>
          </c:tx>
          <c:spPr>
            <a:solidFill>
              <a:schemeClr val="accent3"/>
            </a:solidFill>
            <a:ln>
              <a:noFill/>
            </a:ln>
            <a:effectLst/>
          </c:spPr>
          <c:invertIfNegative val="0"/>
          <c:cat>
            <c:numRef>
              <c:f>table_2b!$A$5:$A$49</c:f>
              <c:numCache>
                <c:formatCode>mmm\-yy</c:formatCode>
                <c:ptCount val="45"/>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3">
                  <c:v>44562</c:v>
                </c:pt>
                <c:pt idx="14">
                  <c:v>44593</c:v>
                </c:pt>
                <c:pt idx="15">
                  <c:v>44621</c:v>
                </c:pt>
                <c:pt idx="16">
                  <c:v>44652</c:v>
                </c:pt>
                <c:pt idx="17">
                  <c:v>44682</c:v>
                </c:pt>
                <c:pt idx="18">
                  <c:v>44713</c:v>
                </c:pt>
                <c:pt idx="19">
                  <c:v>44743</c:v>
                </c:pt>
                <c:pt idx="20">
                  <c:v>44774</c:v>
                </c:pt>
                <c:pt idx="21">
                  <c:v>44805</c:v>
                </c:pt>
                <c:pt idx="22">
                  <c:v>44835</c:v>
                </c:pt>
                <c:pt idx="23">
                  <c:v>44866</c:v>
                </c:pt>
                <c:pt idx="24">
                  <c:v>44896</c:v>
                </c:pt>
                <c:pt idx="26">
                  <c:v>44927</c:v>
                </c:pt>
                <c:pt idx="27">
                  <c:v>44958</c:v>
                </c:pt>
                <c:pt idx="28">
                  <c:v>44986</c:v>
                </c:pt>
                <c:pt idx="29">
                  <c:v>45017</c:v>
                </c:pt>
                <c:pt idx="30">
                  <c:v>45047</c:v>
                </c:pt>
                <c:pt idx="31">
                  <c:v>45078</c:v>
                </c:pt>
                <c:pt idx="32">
                  <c:v>45108</c:v>
                </c:pt>
                <c:pt idx="33">
                  <c:v>45139</c:v>
                </c:pt>
                <c:pt idx="34">
                  <c:v>45170</c:v>
                </c:pt>
                <c:pt idx="35">
                  <c:v>45200</c:v>
                </c:pt>
                <c:pt idx="36">
                  <c:v>45231</c:v>
                </c:pt>
                <c:pt idx="37">
                  <c:v>45261</c:v>
                </c:pt>
                <c:pt idx="39">
                  <c:v>45292</c:v>
                </c:pt>
                <c:pt idx="40">
                  <c:v>45323</c:v>
                </c:pt>
                <c:pt idx="41">
                  <c:v>45352</c:v>
                </c:pt>
                <c:pt idx="42">
                  <c:v>45383</c:v>
                </c:pt>
                <c:pt idx="43">
                  <c:v>45413</c:v>
                </c:pt>
                <c:pt idx="44">
                  <c:v>45444</c:v>
                </c:pt>
              </c:numCache>
            </c:numRef>
          </c:cat>
          <c:val>
            <c:numRef>
              <c:f>table_2b!$D$5:$D$49</c:f>
              <c:numCache>
                <c:formatCode>_(* #,##0_);_(* \(#,##0\);_(* "-"??_);_(@_)</c:formatCode>
                <c:ptCount val="45"/>
                <c:pt idx="0">
                  <c:v>682.77</c:v>
                </c:pt>
                <c:pt idx="1">
                  <c:v>552.50900000000001</c:v>
                </c:pt>
                <c:pt idx="2">
                  <c:v>748.81299999999999</c:v>
                </c:pt>
                <c:pt idx="3">
                  <c:v>699.93299999999999</c:v>
                </c:pt>
                <c:pt idx="4">
                  <c:v>785.91399999999999</c:v>
                </c:pt>
                <c:pt idx="5">
                  <c:v>679.98199999999997</c:v>
                </c:pt>
                <c:pt idx="6">
                  <c:v>807.96799999999996</c:v>
                </c:pt>
                <c:pt idx="7">
                  <c:v>822.94799999999998</c:v>
                </c:pt>
                <c:pt idx="8">
                  <c:v>779.125</c:v>
                </c:pt>
                <c:pt idx="9">
                  <c:v>832.42700000000002</c:v>
                </c:pt>
                <c:pt idx="10">
                  <c:v>818.01271279999992</c:v>
                </c:pt>
                <c:pt idx="11">
                  <c:v>938.34100000000001</c:v>
                </c:pt>
                <c:pt idx="13">
                  <c:v>791.48900000000003</c:v>
                </c:pt>
                <c:pt idx="14">
                  <c:v>758.13099999999997</c:v>
                </c:pt>
                <c:pt idx="15">
                  <c:v>919.11900000000003</c:v>
                </c:pt>
                <c:pt idx="16">
                  <c:v>842.00099999999998</c:v>
                </c:pt>
                <c:pt idx="17">
                  <c:v>855.74599999999998</c:v>
                </c:pt>
                <c:pt idx="18">
                  <c:v>809.79899999999998</c:v>
                </c:pt>
                <c:pt idx="19">
                  <c:v>956.48800000000006</c:v>
                </c:pt>
                <c:pt idx="20">
                  <c:v>924.71799999999996</c:v>
                </c:pt>
                <c:pt idx="21">
                  <c:v>932.48199999999997</c:v>
                </c:pt>
                <c:pt idx="22">
                  <c:v>906.40899999999999</c:v>
                </c:pt>
                <c:pt idx="23">
                  <c:v>943.34199999999998</c:v>
                </c:pt>
                <c:pt idx="24">
                  <c:v>885.65899999999999</c:v>
                </c:pt>
                <c:pt idx="26">
                  <c:v>940.94</c:v>
                </c:pt>
                <c:pt idx="27">
                  <c:v>934.12300000000005</c:v>
                </c:pt>
                <c:pt idx="28">
                  <c:v>952.48</c:v>
                </c:pt>
                <c:pt idx="29">
                  <c:v>926.70600000000002</c:v>
                </c:pt>
                <c:pt idx="30">
                  <c:v>1140.9702523332001</c:v>
                </c:pt>
                <c:pt idx="31">
                  <c:v>1207.0239999999999</c:v>
                </c:pt>
                <c:pt idx="32">
                  <c:v>1272.845</c:v>
                </c:pt>
                <c:pt idx="33">
                  <c:v>1192.3489999999999</c:v>
                </c:pt>
                <c:pt idx="34">
                  <c:v>1207.4829999999999</c:v>
                </c:pt>
                <c:pt idx="35">
                  <c:v>1062.24</c:v>
                </c:pt>
                <c:pt idx="36">
                  <c:v>1064.6769999999999</c:v>
                </c:pt>
                <c:pt idx="37">
                  <c:v>1141.8816284193001</c:v>
                </c:pt>
                <c:pt idx="39">
                  <c:v>960.20299999999997</c:v>
                </c:pt>
                <c:pt idx="40">
                  <c:v>888.49042234729995</c:v>
                </c:pt>
                <c:pt idx="41">
                  <c:v>1026.1990000000001</c:v>
                </c:pt>
                <c:pt idx="42" formatCode="#,##0;\-#,##0">
                  <c:v>1070.0285472</c:v>
                </c:pt>
                <c:pt idx="43" formatCode="#,##0;\-#,##0">
                  <c:v>1076</c:v>
                </c:pt>
                <c:pt idx="44" formatCode="#,##0;\-#,##0">
                  <c:v>1266.837</c:v>
                </c:pt>
              </c:numCache>
              <c:extLst/>
            </c:numRef>
          </c:val>
          <c:extLst>
            <c:ext xmlns:c16="http://schemas.microsoft.com/office/drawing/2014/chart" uri="{C3380CC4-5D6E-409C-BE32-E72D297353CC}">
              <c16:uniqueId val="{00000000-C5F7-4D4B-AAA1-196B86F56A27}"/>
            </c:ext>
          </c:extLst>
        </c:ser>
        <c:ser>
          <c:idx val="2"/>
          <c:order val="1"/>
          <c:tx>
            <c:strRef>
              <c:f>table_2b!$B$4</c:f>
              <c:strCache>
                <c:ptCount val="1"/>
                <c:pt idx="0">
                  <c:v>Canola</c:v>
                </c:pt>
              </c:strCache>
            </c:strRef>
          </c:tx>
          <c:spPr>
            <a:solidFill>
              <a:schemeClr val="accent5"/>
            </a:solidFill>
            <a:ln>
              <a:noFill/>
            </a:ln>
            <a:effectLst/>
          </c:spPr>
          <c:invertIfNegative val="0"/>
          <c:cat>
            <c:numRef>
              <c:f>table_2b!$A$5:$A$49</c:f>
              <c:numCache>
                <c:formatCode>mmm\-yy</c:formatCode>
                <c:ptCount val="45"/>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3">
                  <c:v>44562</c:v>
                </c:pt>
                <c:pt idx="14">
                  <c:v>44593</c:v>
                </c:pt>
                <c:pt idx="15">
                  <c:v>44621</c:v>
                </c:pt>
                <c:pt idx="16">
                  <c:v>44652</c:v>
                </c:pt>
                <c:pt idx="17">
                  <c:v>44682</c:v>
                </c:pt>
                <c:pt idx="18">
                  <c:v>44713</c:v>
                </c:pt>
                <c:pt idx="19">
                  <c:v>44743</c:v>
                </c:pt>
                <c:pt idx="20">
                  <c:v>44774</c:v>
                </c:pt>
                <c:pt idx="21">
                  <c:v>44805</c:v>
                </c:pt>
                <c:pt idx="22">
                  <c:v>44835</c:v>
                </c:pt>
                <c:pt idx="23">
                  <c:v>44866</c:v>
                </c:pt>
                <c:pt idx="24">
                  <c:v>44896</c:v>
                </c:pt>
                <c:pt idx="26">
                  <c:v>44927</c:v>
                </c:pt>
                <c:pt idx="27">
                  <c:v>44958</c:v>
                </c:pt>
                <c:pt idx="28">
                  <c:v>44986</c:v>
                </c:pt>
                <c:pt idx="29">
                  <c:v>45017</c:v>
                </c:pt>
                <c:pt idx="30">
                  <c:v>45047</c:v>
                </c:pt>
                <c:pt idx="31">
                  <c:v>45078</c:v>
                </c:pt>
                <c:pt idx="32">
                  <c:v>45108</c:v>
                </c:pt>
                <c:pt idx="33">
                  <c:v>45139</c:v>
                </c:pt>
                <c:pt idx="34">
                  <c:v>45170</c:v>
                </c:pt>
                <c:pt idx="35">
                  <c:v>45200</c:v>
                </c:pt>
                <c:pt idx="36">
                  <c:v>45231</c:v>
                </c:pt>
                <c:pt idx="37">
                  <c:v>45261</c:v>
                </c:pt>
                <c:pt idx="39">
                  <c:v>45292</c:v>
                </c:pt>
                <c:pt idx="40">
                  <c:v>45323</c:v>
                </c:pt>
                <c:pt idx="41">
                  <c:v>45352</c:v>
                </c:pt>
                <c:pt idx="42">
                  <c:v>45383</c:v>
                </c:pt>
                <c:pt idx="43">
                  <c:v>45413</c:v>
                </c:pt>
                <c:pt idx="44">
                  <c:v>45444</c:v>
                </c:pt>
              </c:numCache>
            </c:numRef>
          </c:cat>
          <c:val>
            <c:numRef>
              <c:f>table_2b!$B$5:$B$49</c:f>
              <c:numCache>
                <c:formatCode>_(* #,##0_);_(* \(#,##0\);_(* "-"??_);_(@_)</c:formatCode>
                <c:ptCount val="45"/>
                <c:pt idx="0">
                  <c:v>0</c:v>
                </c:pt>
                <c:pt idx="1">
                  <c:v>85.328000000000003</c:v>
                </c:pt>
                <c:pt idx="2">
                  <c:v>122.631</c:v>
                </c:pt>
                <c:pt idx="3">
                  <c:v>0</c:v>
                </c:pt>
                <c:pt idx="4">
                  <c:v>0</c:v>
                </c:pt>
                <c:pt idx="5">
                  <c:v>0</c:v>
                </c:pt>
                <c:pt idx="6">
                  <c:v>122.929</c:v>
                </c:pt>
                <c:pt idx="7">
                  <c:v>141.64099999999999</c:v>
                </c:pt>
                <c:pt idx="8">
                  <c:v>105.514</c:v>
                </c:pt>
                <c:pt idx="9">
                  <c:v>115.738</c:v>
                </c:pt>
                <c:pt idx="10">
                  <c:v>132.672888</c:v>
                </c:pt>
                <c:pt idx="11">
                  <c:v>126.211</c:v>
                </c:pt>
                <c:pt idx="13">
                  <c:v>65.251000000000005</c:v>
                </c:pt>
                <c:pt idx="14">
                  <c:v>0</c:v>
                </c:pt>
                <c:pt idx="15">
                  <c:v>0</c:v>
                </c:pt>
                <c:pt idx="16">
                  <c:v>101.556</c:v>
                </c:pt>
                <c:pt idx="17">
                  <c:v>121.788</c:v>
                </c:pt>
                <c:pt idx="18">
                  <c:v>125.13800000000001</c:v>
                </c:pt>
                <c:pt idx="19">
                  <c:v>132.958</c:v>
                </c:pt>
                <c:pt idx="20">
                  <c:v>133.40799999999999</c:v>
                </c:pt>
                <c:pt idx="21">
                  <c:v>131.62100000000001</c:v>
                </c:pt>
                <c:pt idx="22">
                  <c:v>167.27600000000001</c:v>
                </c:pt>
                <c:pt idx="23">
                  <c:v>113.45</c:v>
                </c:pt>
                <c:pt idx="24">
                  <c:v>171.191</c:v>
                </c:pt>
                <c:pt idx="26">
                  <c:v>242.151730262</c:v>
                </c:pt>
                <c:pt idx="27">
                  <c:v>168.97914638</c:v>
                </c:pt>
                <c:pt idx="28">
                  <c:v>322.09800000000001</c:v>
                </c:pt>
                <c:pt idx="29">
                  <c:v>257.15300000000002</c:v>
                </c:pt>
                <c:pt idx="30">
                  <c:v>295.56</c:v>
                </c:pt>
                <c:pt idx="31">
                  <c:v>317.11599999999999</c:v>
                </c:pt>
                <c:pt idx="32">
                  <c:v>296.25799999999998</c:v>
                </c:pt>
                <c:pt idx="33">
                  <c:v>278.31099999999998</c:v>
                </c:pt>
                <c:pt idx="34">
                  <c:v>284.75799999999998</c:v>
                </c:pt>
                <c:pt idx="35">
                  <c:v>285.58499999999998</c:v>
                </c:pt>
                <c:pt idx="36">
                  <c:v>291.03399999999999</c:v>
                </c:pt>
                <c:pt idx="37">
                  <c:v>343.26537713099998</c:v>
                </c:pt>
                <c:pt idx="39">
                  <c:v>376.209</c:v>
                </c:pt>
                <c:pt idx="40">
                  <c:v>296.27300000000002</c:v>
                </c:pt>
                <c:pt idx="41">
                  <c:v>325.76900000000001</c:v>
                </c:pt>
                <c:pt idx="42" formatCode="#,##0;\-#,##0">
                  <c:v>360.59800000000001</c:v>
                </c:pt>
                <c:pt idx="43" formatCode="General">
                  <c:v>397</c:v>
                </c:pt>
                <c:pt idx="44">
                  <c:v>386.01971469879999</c:v>
                </c:pt>
              </c:numCache>
              <c:extLst/>
            </c:numRef>
          </c:val>
          <c:extLst>
            <c:ext xmlns:c16="http://schemas.microsoft.com/office/drawing/2014/chart" uri="{C3380CC4-5D6E-409C-BE32-E72D297353CC}">
              <c16:uniqueId val="{00000001-C5F7-4D4B-AAA1-196B86F56A27}"/>
            </c:ext>
          </c:extLst>
        </c:ser>
        <c:ser>
          <c:idx val="0"/>
          <c:order val="2"/>
          <c:tx>
            <c:strRef>
              <c:f>table_2b!$C$4</c:f>
              <c:strCache>
                <c:ptCount val="1"/>
                <c:pt idx="0">
                  <c:v>Corn Oil</c:v>
                </c:pt>
              </c:strCache>
            </c:strRef>
          </c:tx>
          <c:spPr>
            <a:solidFill>
              <a:schemeClr val="accent1"/>
            </a:solidFill>
            <a:ln>
              <a:noFill/>
            </a:ln>
            <a:effectLst/>
          </c:spPr>
          <c:invertIfNegative val="0"/>
          <c:cat>
            <c:numRef>
              <c:f>table_2b!$A$5:$A$49</c:f>
              <c:numCache>
                <c:formatCode>mmm\-yy</c:formatCode>
                <c:ptCount val="45"/>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3">
                  <c:v>44562</c:v>
                </c:pt>
                <c:pt idx="14">
                  <c:v>44593</c:v>
                </c:pt>
                <c:pt idx="15">
                  <c:v>44621</c:v>
                </c:pt>
                <c:pt idx="16">
                  <c:v>44652</c:v>
                </c:pt>
                <c:pt idx="17">
                  <c:v>44682</c:v>
                </c:pt>
                <c:pt idx="18">
                  <c:v>44713</c:v>
                </c:pt>
                <c:pt idx="19">
                  <c:v>44743</c:v>
                </c:pt>
                <c:pt idx="20">
                  <c:v>44774</c:v>
                </c:pt>
                <c:pt idx="21">
                  <c:v>44805</c:v>
                </c:pt>
                <c:pt idx="22">
                  <c:v>44835</c:v>
                </c:pt>
                <c:pt idx="23">
                  <c:v>44866</c:v>
                </c:pt>
                <c:pt idx="24">
                  <c:v>44896</c:v>
                </c:pt>
                <c:pt idx="26">
                  <c:v>44927</c:v>
                </c:pt>
                <c:pt idx="27">
                  <c:v>44958</c:v>
                </c:pt>
                <c:pt idx="28">
                  <c:v>44986</c:v>
                </c:pt>
                <c:pt idx="29">
                  <c:v>45017</c:v>
                </c:pt>
                <c:pt idx="30">
                  <c:v>45047</c:v>
                </c:pt>
                <c:pt idx="31">
                  <c:v>45078</c:v>
                </c:pt>
                <c:pt idx="32">
                  <c:v>45108</c:v>
                </c:pt>
                <c:pt idx="33">
                  <c:v>45139</c:v>
                </c:pt>
                <c:pt idx="34">
                  <c:v>45170</c:v>
                </c:pt>
                <c:pt idx="35">
                  <c:v>45200</c:v>
                </c:pt>
                <c:pt idx="36">
                  <c:v>45231</c:v>
                </c:pt>
                <c:pt idx="37">
                  <c:v>45261</c:v>
                </c:pt>
                <c:pt idx="39">
                  <c:v>45292</c:v>
                </c:pt>
                <c:pt idx="40">
                  <c:v>45323</c:v>
                </c:pt>
                <c:pt idx="41">
                  <c:v>45352</c:v>
                </c:pt>
                <c:pt idx="42">
                  <c:v>45383</c:v>
                </c:pt>
                <c:pt idx="43">
                  <c:v>45413</c:v>
                </c:pt>
                <c:pt idx="44">
                  <c:v>45444</c:v>
                </c:pt>
              </c:numCache>
            </c:numRef>
          </c:cat>
          <c:val>
            <c:numRef>
              <c:f>table_2b!$C$5:$C$49</c:f>
              <c:numCache>
                <c:formatCode>_(* #,##0_);_(* \(#,##0\);_(* "-"??_);_(@_)</c:formatCode>
                <c:ptCount val="45"/>
                <c:pt idx="0">
                  <c:v>213.334</c:v>
                </c:pt>
                <c:pt idx="1">
                  <c:v>155.02000000000001</c:v>
                </c:pt>
                <c:pt idx="2">
                  <c:v>195.78200000000001</c:v>
                </c:pt>
                <c:pt idx="3">
                  <c:v>210.506</c:v>
                </c:pt>
                <c:pt idx="4">
                  <c:v>256.85199999999998</c:v>
                </c:pt>
                <c:pt idx="5">
                  <c:v>240.661</c:v>
                </c:pt>
                <c:pt idx="6">
                  <c:v>237.26</c:v>
                </c:pt>
                <c:pt idx="7">
                  <c:v>199.02500000000001</c:v>
                </c:pt>
                <c:pt idx="8">
                  <c:v>166.792</c:v>
                </c:pt>
                <c:pt idx="9">
                  <c:v>217.39599999999999</c:v>
                </c:pt>
                <c:pt idx="10">
                  <c:v>243.87184300000001</c:v>
                </c:pt>
                <c:pt idx="11">
                  <c:v>300.82</c:v>
                </c:pt>
                <c:pt idx="13">
                  <c:v>303.75400000000002</c:v>
                </c:pt>
                <c:pt idx="14">
                  <c:v>235.7</c:v>
                </c:pt>
                <c:pt idx="15">
                  <c:v>265.33499999999998</c:v>
                </c:pt>
                <c:pt idx="16">
                  <c:v>258.13900000000001</c:v>
                </c:pt>
                <c:pt idx="17">
                  <c:v>273.30560000000003</c:v>
                </c:pt>
                <c:pt idx="18">
                  <c:v>325.39499999999998</c:v>
                </c:pt>
                <c:pt idx="19">
                  <c:v>305.91699999999997</c:v>
                </c:pt>
                <c:pt idx="20">
                  <c:v>342.048</c:v>
                </c:pt>
                <c:pt idx="21">
                  <c:v>334.02499999999998</c:v>
                </c:pt>
                <c:pt idx="22">
                  <c:v>284.65800000000002</c:v>
                </c:pt>
                <c:pt idx="23">
                  <c:v>277.71899999999999</c:v>
                </c:pt>
                <c:pt idx="24">
                  <c:v>285.54899999999998</c:v>
                </c:pt>
                <c:pt idx="26">
                  <c:v>339.81656075120003</c:v>
                </c:pt>
                <c:pt idx="27">
                  <c:v>283.8267646342</c:v>
                </c:pt>
                <c:pt idx="28">
                  <c:v>258.86576380780002</c:v>
                </c:pt>
                <c:pt idx="29">
                  <c:v>305.7020879781</c:v>
                </c:pt>
                <c:pt idx="30">
                  <c:v>343.38800723089997</c:v>
                </c:pt>
                <c:pt idx="31">
                  <c:v>409.99717058940001</c:v>
                </c:pt>
                <c:pt idx="32">
                  <c:v>359.48312420519994</c:v>
                </c:pt>
                <c:pt idx="33">
                  <c:v>371.44284490450002</c:v>
                </c:pt>
                <c:pt idx="34">
                  <c:v>373.41199999999998</c:v>
                </c:pt>
                <c:pt idx="35">
                  <c:v>324.03800000000001</c:v>
                </c:pt>
                <c:pt idx="36">
                  <c:v>353.18299999999999</c:v>
                </c:pt>
                <c:pt idx="37">
                  <c:v>348.62802541589997</c:v>
                </c:pt>
                <c:pt idx="39">
                  <c:v>335.21199999999999</c:v>
                </c:pt>
                <c:pt idx="40">
                  <c:v>313.97300000000001</c:v>
                </c:pt>
                <c:pt idx="41">
                  <c:v>321.98899999999998</c:v>
                </c:pt>
                <c:pt idx="42" formatCode="#,##0;\-#,##0">
                  <c:v>338.74799999999999</c:v>
                </c:pt>
                <c:pt idx="43" formatCode="General">
                  <c:v>341</c:v>
                </c:pt>
                <c:pt idx="44" formatCode="#,##0;\-#,##0">
                  <c:v>403.28005062850002</c:v>
                </c:pt>
              </c:numCache>
              <c:extLst/>
            </c:numRef>
          </c:val>
          <c:extLst>
            <c:ext xmlns:c16="http://schemas.microsoft.com/office/drawing/2014/chart" uri="{C3380CC4-5D6E-409C-BE32-E72D297353CC}">
              <c16:uniqueId val="{00000002-C5F7-4D4B-AAA1-196B86F56A27}"/>
            </c:ext>
          </c:extLst>
        </c:ser>
        <c:ser>
          <c:idx val="6"/>
          <c:order val="3"/>
          <c:tx>
            <c:strRef>
              <c:f>table_2b!$F$4</c:f>
              <c:strCache>
                <c:ptCount val="1"/>
                <c:pt idx="0">
                  <c:v>Poultry</c:v>
                </c:pt>
              </c:strCache>
            </c:strRef>
          </c:tx>
          <c:spPr>
            <a:solidFill>
              <a:schemeClr val="accent1">
                <a:lumMod val="80000"/>
                <a:lumOff val="20000"/>
              </a:schemeClr>
            </a:solidFill>
            <a:ln>
              <a:noFill/>
            </a:ln>
            <a:effectLst/>
          </c:spPr>
          <c:invertIfNegative val="0"/>
          <c:cat>
            <c:numRef>
              <c:f>table_2b!$A$5:$A$49</c:f>
              <c:numCache>
                <c:formatCode>mmm\-yy</c:formatCode>
                <c:ptCount val="45"/>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3">
                  <c:v>44562</c:v>
                </c:pt>
                <c:pt idx="14">
                  <c:v>44593</c:v>
                </c:pt>
                <c:pt idx="15">
                  <c:v>44621</c:v>
                </c:pt>
                <c:pt idx="16">
                  <c:v>44652</c:v>
                </c:pt>
                <c:pt idx="17">
                  <c:v>44682</c:v>
                </c:pt>
                <c:pt idx="18">
                  <c:v>44713</c:v>
                </c:pt>
                <c:pt idx="19">
                  <c:v>44743</c:v>
                </c:pt>
                <c:pt idx="20">
                  <c:v>44774</c:v>
                </c:pt>
                <c:pt idx="21">
                  <c:v>44805</c:v>
                </c:pt>
                <c:pt idx="22">
                  <c:v>44835</c:v>
                </c:pt>
                <c:pt idx="23">
                  <c:v>44866</c:v>
                </c:pt>
                <c:pt idx="24">
                  <c:v>44896</c:v>
                </c:pt>
                <c:pt idx="26">
                  <c:v>44927</c:v>
                </c:pt>
                <c:pt idx="27">
                  <c:v>44958</c:v>
                </c:pt>
                <c:pt idx="28">
                  <c:v>44986</c:v>
                </c:pt>
                <c:pt idx="29">
                  <c:v>45017</c:v>
                </c:pt>
                <c:pt idx="30">
                  <c:v>45047</c:v>
                </c:pt>
                <c:pt idx="31">
                  <c:v>45078</c:v>
                </c:pt>
                <c:pt idx="32">
                  <c:v>45108</c:v>
                </c:pt>
                <c:pt idx="33">
                  <c:v>45139</c:v>
                </c:pt>
                <c:pt idx="34">
                  <c:v>45170</c:v>
                </c:pt>
                <c:pt idx="35">
                  <c:v>45200</c:v>
                </c:pt>
                <c:pt idx="36">
                  <c:v>45231</c:v>
                </c:pt>
                <c:pt idx="37">
                  <c:v>45261</c:v>
                </c:pt>
                <c:pt idx="39">
                  <c:v>45292</c:v>
                </c:pt>
                <c:pt idx="40">
                  <c:v>45323</c:v>
                </c:pt>
                <c:pt idx="41">
                  <c:v>45352</c:v>
                </c:pt>
                <c:pt idx="42">
                  <c:v>45383</c:v>
                </c:pt>
                <c:pt idx="43">
                  <c:v>45413</c:v>
                </c:pt>
                <c:pt idx="44">
                  <c:v>45444</c:v>
                </c:pt>
              </c:numCache>
            </c:numRef>
          </c:cat>
          <c:val>
            <c:numRef>
              <c:f>table_2b!$F$5:$F$49</c:f>
              <c:numCache>
                <c:formatCode>_(* #,##0_);_(* \(#,##0\);_(* "-"??_);_(@_)</c:formatCode>
                <c:ptCount val="45"/>
                <c:pt idx="0">
                  <c:v>33.533529000000001</c:v>
                </c:pt>
                <c:pt idx="1">
                  <c:v>34.244563999999997</c:v>
                </c:pt>
                <c:pt idx="2">
                  <c:v>43.964464999999997</c:v>
                </c:pt>
                <c:pt idx="3">
                  <c:v>36.418669999999999</c:v>
                </c:pt>
                <c:pt idx="4">
                  <c:v>31.836971999999999</c:v>
                </c:pt>
                <c:pt idx="5">
                  <c:v>19.488897000000001</c:v>
                </c:pt>
                <c:pt idx="6">
                  <c:v>21.031911000000001</c:v>
                </c:pt>
                <c:pt idx="7">
                  <c:v>18.108785999999998</c:v>
                </c:pt>
                <c:pt idx="8">
                  <c:v>18.160191999999999</c:v>
                </c:pt>
                <c:pt idx="9">
                  <c:v>14.746907999999999</c:v>
                </c:pt>
                <c:pt idx="10">
                  <c:v>16.701121000000001</c:v>
                </c:pt>
                <c:pt idx="11">
                  <c:v>19.963533999999999</c:v>
                </c:pt>
                <c:pt idx="13">
                  <c:v>14.638999999999999</c:v>
                </c:pt>
                <c:pt idx="14">
                  <c:v>12.617000000000001</c:v>
                </c:pt>
                <c:pt idx="15">
                  <c:v>15.006</c:v>
                </c:pt>
                <c:pt idx="16">
                  <c:v>12.59</c:v>
                </c:pt>
                <c:pt idx="17">
                  <c:v>8.9700000000000006</c:v>
                </c:pt>
                <c:pt idx="18">
                  <c:v>8.6460000000000008</c:v>
                </c:pt>
                <c:pt idx="19">
                  <c:v>10.356999999999999</c:v>
                </c:pt>
                <c:pt idx="20">
                  <c:v>11.93</c:v>
                </c:pt>
                <c:pt idx="21">
                  <c:v>13.496</c:v>
                </c:pt>
                <c:pt idx="22">
                  <c:v>16.117000000000001</c:v>
                </c:pt>
                <c:pt idx="23">
                  <c:v>19.064</c:v>
                </c:pt>
                <c:pt idx="24">
                  <c:v>18.14</c:v>
                </c:pt>
                <c:pt idx="26">
                  <c:v>14.843</c:v>
                </c:pt>
                <c:pt idx="27">
                  <c:v>11.577</c:v>
                </c:pt>
                <c:pt idx="28">
                  <c:v>9.3219999999999992</c:v>
                </c:pt>
                <c:pt idx="29">
                  <c:v>9.0269999999999992</c:v>
                </c:pt>
                <c:pt idx="30">
                  <c:v>10.494999999999999</c:v>
                </c:pt>
                <c:pt idx="31">
                  <c:v>11.523</c:v>
                </c:pt>
                <c:pt idx="32">
                  <c:v>8.8789999999999996</c:v>
                </c:pt>
                <c:pt idx="33">
                  <c:v>15.936</c:v>
                </c:pt>
                <c:pt idx="34">
                  <c:v>16.614000000000001</c:v>
                </c:pt>
                <c:pt idx="35">
                  <c:v>15.474</c:v>
                </c:pt>
                <c:pt idx="36">
                  <c:v>19.756</c:v>
                </c:pt>
                <c:pt idx="37">
                  <c:v>15.332000000000001</c:v>
                </c:pt>
                <c:pt idx="39">
                  <c:v>0</c:v>
                </c:pt>
                <c:pt idx="40">
                  <c:v>11.904999999999999</c:v>
                </c:pt>
                <c:pt idx="41">
                  <c:v>0</c:v>
                </c:pt>
                <c:pt idx="42">
                  <c:v>27.155999999999999</c:v>
                </c:pt>
                <c:pt idx="43">
                  <c:v>20</c:v>
                </c:pt>
                <c:pt idx="44">
                  <c:v>21.002632999999999</c:v>
                </c:pt>
              </c:numCache>
              <c:extLst/>
            </c:numRef>
          </c:val>
          <c:extLst>
            <c:ext xmlns:c16="http://schemas.microsoft.com/office/drawing/2014/chart" uri="{C3380CC4-5D6E-409C-BE32-E72D297353CC}">
              <c16:uniqueId val="{00000003-C5F7-4D4B-AAA1-196B86F56A27}"/>
            </c:ext>
          </c:extLst>
        </c:ser>
        <c:ser>
          <c:idx val="10"/>
          <c:order val="4"/>
          <c:tx>
            <c:strRef>
              <c:f>table_2b!$H$4</c:f>
              <c:strCache>
                <c:ptCount val="1"/>
                <c:pt idx="0">
                  <c:v>Tallow</c:v>
                </c:pt>
              </c:strCache>
            </c:strRef>
          </c:tx>
          <c:spPr>
            <a:solidFill>
              <a:schemeClr val="accent3">
                <a:lumMod val="80000"/>
              </a:schemeClr>
            </a:solidFill>
            <a:ln>
              <a:noFill/>
            </a:ln>
            <a:effectLst/>
          </c:spPr>
          <c:invertIfNegative val="0"/>
          <c:cat>
            <c:numRef>
              <c:f>table_2b!$A$5:$A$49</c:f>
              <c:numCache>
                <c:formatCode>mmm\-yy</c:formatCode>
                <c:ptCount val="45"/>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3">
                  <c:v>44562</c:v>
                </c:pt>
                <c:pt idx="14">
                  <c:v>44593</c:v>
                </c:pt>
                <c:pt idx="15">
                  <c:v>44621</c:v>
                </c:pt>
                <c:pt idx="16">
                  <c:v>44652</c:v>
                </c:pt>
                <c:pt idx="17">
                  <c:v>44682</c:v>
                </c:pt>
                <c:pt idx="18">
                  <c:v>44713</c:v>
                </c:pt>
                <c:pt idx="19">
                  <c:v>44743</c:v>
                </c:pt>
                <c:pt idx="20">
                  <c:v>44774</c:v>
                </c:pt>
                <c:pt idx="21">
                  <c:v>44805</c:v>
                </c:pt>
                <c:pt idx="22">
                  <c:v>44835</c:v>
                </c:pt>
                <c:pt idx="23">
                  <c:v>44866</c:v>
                </c:pt>
                <c:pt idx="24">
                  <c:v>44896</c:v>
                </c:pt>
                <c:pt idx="26">
                  <c:v>44927</c:v>
                </c:pt>
                <c:pt idx="27">
                  <c:v>44958</c:v>
                </c:pt>
                <c:pt idx="28">
                  <c:v>44986</c:v>
                </c:pt>
                <c:pt idx="29">
                  <c:v>45017</c:v>
                </c:pt>
                <c:pt idx="30">
                  <c:v>45047</c:v>
                </c:pt>
                <c:pt idx="31">
                  <c:v>45078</c:v>
                </c:pt>
                <c:pt idx="32">
                  <c:v>45108</c:v>
                </c:pt>
                <c:pt idx="33">
                  <c:v>45139</c:v>
                </c:pt>
                <c:pt idx="34">
                  <c:v>45170</c:v>
                </c:pt>
                <c:pt idx="35">
                  <c:v>45200</c:v>
                </c:pt>
                <c:pt idx="36">
                  <c:v>45231</c:v>
                </c:pt>
                <c:pt idx="37">
                  <c:v>45261</c:v>
                </c:pt>
                <c:pt idx="39">
                  <c:v>45292</c:v>
                </c:pt>
                <c:pt idx="40">
                  <c:v>45323</c:v>
                </c:pt>
                <c:pt idx="41">
                  <c:v>45352</c:v>
                </c:pt>
                <c:pt idx="42">
                  <c:v>45383</c:v>
                </c:pt>
                <c:pt idx="43">
                  <c:v>45413</c:v>
                </c:pt>
                <c:pt idx="44">
                  <c:v>45444</c:v>
                </c:pt>
              </c:numCache>
            </c:numRef>
          </c:cat>
          <c:val>
            <c:numRef>
              <c:f>table_2b!$H$5:$H$49</c:f>
              <c:numCache>
                <c:formatCode>_(* #,##0_);_(* \(#,##0\);_(* "-"??_);_(@_)</c:formatCode>
                <c:ptCount val="45"/>
                <c:pt idx="0">
                  <c:v>109.45399999999999</c:v>
                </c:pt>
                <c:pt idx="1">
                  <c:v>102.36199999999999</c:v>
                </c:pt>
                <c:pt idx="2">
                  <c:v>119.49299999999999</c:v>
                </c:pt>
                <c:pt idx="3">
                  <c:v>111.459</c:v>
                </c:pt>
                <c:pt idx="4">
                  <c:v>141.78399999999999</c:v>
                </c:pt>
                <c:pt idx="5">
                  <c:v>167.55</c:v>
                </c:pt>
                <c:pt idx="6">
                  <c:v>171.77600000000001</c:v>
                </c:pt>
                <c:pt idx="7">
                  <c:v>150.41300000000001</c:v>
                </c:pt>
                <c:pt idx="8">
                  <c:v>133.977</c:v>
                </c:pt>
                <c:pt idx="9">
                  <c:v>140.90899999999999</c:v>
                </c:pt>
                <c:pt idx="10">
                  <c:v>111.976</c:v>
                </c:pt>
                <c:pt idx="11">
                  <c:v>160.22399999999999</c:v>
                </c:pt>
                <c:pt idx="13">
                  <c:v>150.499</c:v>
                </c:pt>
                <c:pt idx="14">
                  <c:v>138.69800000000001</c:v>
                </c:pt>
                <c:pt idx="15">
                  <c:v>137.559</c:v>
                </c:pt>
                <c:pt idx="16">
                  <c:v>140.249</c:v>
                </c:pt>
                <c:pt idx="17">
                  <c:v>175.94499999999999</c:v>
                </c:pt>
                <c:pt idx="18">
                  <c:v>172.178</c:v>
                </c:pt>
                <c:pt idx="19">
                  <c:v>182.13200000000001</c:v>
                </c:pt>
                <c:pt idx="20">
                  <c:v>184.41</c:v>
                </c:pt>
                <c:pt idx="21">
                  <c:v>150.501</c:v>
                </c:pt>
                <c:pt idx="22">
                  <c:v>171.47499999999999</c:v>
                </c:pt>
                <c:pt idx="23">
                  <c:v>179.53</c:v>
                </c:pt>
                <c:pt idx="24">
                  <c:v>198.38900000000001</c:v>
                </c:pt>
                <c:pt idx="26">
                  <c:v>423.79300000000001</c:v>
                </c:pt>
                <c:pt idx="27">
                  <c:v>392.05500000000001</c:v>
                </c:pt>
                <c:pt idx="28">
                  <c:v>507.15800000000002</c:v>
                </c:pt>
                <c:pt idx="29">
                  <c:v>454.93099999999998</c:v>
                </c:pt>
                <c:pt idx="30">
                  <c:v>494.46</c:v>
                </c:pt>
                <c:pt idx="31">
                  <c:v>436.66399999999999</c:v>
                </c:pt>
                <c:pt idx="32">
                  <c:v>366.79300000000001</c:v>
                </c:pt>
                <c:pt idx="33">
                  <c:v>450.55599999999998</c:v>
                </c:pt>
                <c:pt idx="34">
                  <c:v>508.48099999999999</c:v>
                </c:pt>
                <c:pt idx="35">
                  <c:v>450.28500000000003</c:v>
                </c:pt>
                <c:pt idx="36">
                  <c:v>467.24</c:v>
                </c:pt>
                <c:pt idx="37">
                  <c:v>744.33799999999997</c:v>
                </c:pt>
                <c:pt idx="39">
                  <c:v>631.18600000000004</c:v>
                </c:pt>
                <c:pt idx="40">
                  <c:v>714.899</c:v>
                </c:pt>
                <c:pt idx="41">
                  <c:v>586.04300000000001</c:v>
                </c:pt>
                <c:pt idx="42" formatCode="#,##0;\-#,##0">
                  <c:v>485.90692860000001</c:v>
                </c:pt>
                <c:pt idx="43">
                  <c:v>449</c:v>
                </c:pt>
                <c:pt idx="44">
                  <c:v>567.20268012619999</c:v>
                </c:pt>
              </c:numCache>
              <c:extLst/>
            </c:numRef>
          </c:val>
          <c:extLst>
            <c:ext xmlns:c16="http://schemas.microsoft.com/office/drawing/2014/chart" uri="{C3380CC4-5D6E-409C-BE32-E72D297353CC}">
              <c16:uniqueId val="{00000004-C5F7-4D4B-AAA1-196B86F56A27}"/>
            </c:ext>
          </c:extLst>
        </c:ser>
        <c:ser>
          <c:idx val="3"/>
          <c:order val="5"/>
          <c:tx>
            <c:strRef>
              <c:f>table_2b!$J$4</c:f>
              <c:strCache>
                <c:ptCount val="1"/>
                <c:pt idx="0">
                  <c:v>White Grease</c:v>
                </c:pt>
              </c:strCache>
            </c:strRef>
          </c:tx>
          <c:spPr>
            <a:solidFill>
              <a:schemeClr val="accent1">
                <a:lumMod val="60000"/>
              </a:schemeClr>
            </a:solidFill>
            <a:ln>
              <a:noFill/>
            </a:ln>
            <a:effectLst/>
          </c:spPr>
          <c:invertIfNegative val="0"/>
          <c:cat>
            <c:numRef>
              <c:f>table_2b!$A$5:$A$49</c:f>
              <c:numCache>
                <c:formatCode>mmm\-yy</c:formatCode>
                <c:ptCount val="45"/>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3">
                  <c:v>44562</c:v>
                </c:pt>
                <c:pt idx="14">
                  <c:v>44593</c:v>
                </c:pt>
                <c:pt idx="15">
                  <c:v>44621</c:v>
                </c:pt>
                <c:pt idx="16">
                  <c:v>44652</c:v>
                </c:pt>
                <c:pt idx="17">
                  <c:v>44682</c:v>
                </c:pt>
                <c:pt idx="18">
                  <c:v>44713</c:v>
                </c:pt>
                <c:pt idx="19">
                  <c:v>44743</c:v>
                </c:pt>
                <c:pt idx="20">
                  <c:v>44774</c:v>
                </c:pt>
                <c:pt idx="21">
                  <c:v>44805</c:v>
                </c:pt>
                <c:pt idx="22">
                  <c:v>44835</c:v>
                </c:pt>
                <c:pt idx="23">
                  <c:v>44866</c:v>
                </c:pt>
                <c:pt idx="24">
                  <c:v>44896</c:v>
                </c:pt>
                <c:pt idx="26">
                  <c:v>44927</c:v>
                </c:pt>
                <c:pt idx="27">
                  <c:v>44958</c:v>
                </c:pt>
                <c:pt idx="28">
                  <c:v>44986</c:v>
                </c:pt>
                <c:pt idx="29">
                  <c:v>45017</c:v>
                </c:pt>
                <c:pt idx="30">
                  <c:v>45047</c:v>
                </c:pt>
                <c:pt idx="31">
                  <c:v>45078</c:v>
                </c:pt>
                <c:pt idx="32">
                  <c:v>45108</c:v>
                </c:pt>
                <c:pt idx="33">
                  <c:v>45139</c:v>
                </c:pt>
                <c:pt idx="34">
                  <c:v>45170</c:v>
                </c:pt>
                <c:pt idx="35">
                  <c:v>45200</c:v>
                </c:pt>
                <c:pt idx="36">
                  <c:v>45231</c:v>
                </c:pt>
                <c:pt idx="37">
                  <c:v>45261</c:v>
                </c:pt>
                <c:pt idx="39">
                  <c:v>45292</c:v>
                </c:pt>
                <c:pt idx="40">
                  <c:v>45323</c:v>
                </c:pt>
                <c:pt idx="41">
                  <c:v>45352</c:v>
                </c:pt>
                <c:pt idx="42">
                  <c:v>45383</c:v>
                </c:pt>
                <c:pt idx="43">
                  <c:v>45413</c:v>
                </c:pt>
                <c:pt idx="44">
                  <c:v>45444</c:v>
                </c:pt>
              </c:numCache>
            </c:numRef>
          </c:cat>
          <c:val>
            <c:numRef>
              <c:f>table_2b!$J$5:$J$49</c:f>
              <c:numCache>
                <c:formatCode>_(* #,##0_);_(* \(#,##0\);_(* "-"??_);_(@_)</c:formatCode>
                <c:ptCount val="45"/>
                <c:pt idx="0">
                  <c:v>52.545999999999999</c:v>
                </c:pt>
                <c:pt idx="1">
                  <c:v>50.411999999999999</c:v>
                </c:pt>
                <c:pt idx="2">
                  <c:v>63.79</c:v>
                </c:pt>
                <c:pt idx="3">
                  <c:v>63.619</c:v>
                </c:pt>
                <c:pt idx="4">
                  <c:v>58.6</c:v>
                </c:pt>
                <c:pt idx="5">
                  <c:v>70.081999999999994</c:v>
                </c:pt>
                <c:pt idx="6">
                  <c:v>59.334000000000003</c:v>
                </c:pt>
                <c:pt idx="7">
                  <c:v>54.798000000000002</c:v>
                </c:pt>
                <c:pt idx="8">
                  <c:v>53.673000000000002</c:v>
                </c:pt>
                <c:pt idx="9">
                  <c:v>67.417000000000002</c:v>
                </c:pt>
                <c:pt idx="10">
                  <c:v>48.72</c:v>
                </c:pt>
                <c:pt idx="11">
                  <c:v>51.173999999999999</c:v>
                </c:pt>
                <c:pt idx="13">
                  <c:v>43.414000000000001</c:v>
                </c:pt>
                <c:pt idx="14">
                  <c:v>37.932000000000002</c:v>
                </c:pt>
                <c:pt idx="15">
                  <c:v>47.042999999999999</c:v>
                </c:pt>
                <c:pt idx="16">
                  <c:v>56.66</c:v>
                </c:pt>
                <c:pt idx="17">
                  <c:v>62.811</c:v>
                </c:pt>
                <c:pt idx="18">
                  <c:v>57.737000000000002</c:v>
                </c:pt>
                <c:pt idx="19">
                  <c:v>62.4</c:v>
                </c:pt>
                <c:pt idx="20">
                  <c:v>64.069999999999993</c:v>
                </c:pt>
                <c:pt idx="21">
                  <c:v>62.091000000000001</c:v>
                </c:pt>
                <c:pt idx="22">
                  <c:v>61.63</c:v>
                </c:pt>
                <c:pt idx="23">
                  <c:v>60.262</c:v>
                </c:pt>
                <c:pt idx="24">
                  <c:v>47.625999999999998</c:v>
                </c:pt>
                <c:pt idx="26">
                  <c:v>40.649000000000001</c:v>
                </c:pt>
                <c:pt idx="27">
                  <c:v>33.377000000000002</c:v>
                </c:pt>
                <c:pt idx="28">
                  <c:v>42.441000000000003</c:v>
                </c:pt>
                <c:pt idx="29">
                  <c:v>45.235999999999997</c:v>
                </c:pt>
                <c:pt idx="30">
                  <c:v>62.77</c:v>
                </c:pt>
                <c:pt idx="31">
                  <c:v>71.162999999999997</c:v>
                </c:pt>
                <c:pt idx="32">
                  <c:v>65.927000000000007</c:v>
                </c:pt>
                <c:pt idx="33">
                  <c:v>59.691000000000003</c:v>
                </c:pt>
                <c:pt idx="34">
                  <c:v>46.847000000000001</c:v>
                </c:pt>
                <c:pt idx="35">
                  <c:v>53.395000000000003</c:v>
                </c:pt>
                <c:pt idx="36">
                  <c:v>33.667000000000002</c:v>
                </c:pt>
                <c:pt idx="37">
                  <c:v>40.151697038000002</c:v>
                </c:pt>
                <c:pt idx="39">
                  <c:v>45.274000000000001</c:v>
                </c:pt>
                <c:pt idx="40">
                  <c:v>54.771000000000001</c:v>
                </c:pt>
                <c:pt idx="41">
                  <c:v>68.085999999999999</c:v>
                </c:pt>
                <c:pt idx="42" formatCode="#,##0;\-#,##0">
                  <c:v>70.410392999999999</c:v>
                </c:pt>
                <c:pt idx="43">
                  <c:v>70</c:v>
                </c:pt>
                <c:pt idx="44" formatCode="#,##0;\-#,##0">
                  <c:v>56.867365892199999</c:v>
                </c:pt>
              </c:numCache>
              <c:extLst/>
            </c:numRef>
          </c:val>
          <c:extLst>
            <c:ext xmlns:c16="http://schemas.microsoft.com/office/drawing/2014/chart" uri="{C3380CC4-5D6E-409C-BE32-E72D297353CC}">
              <c16:uniqueId val="{00000005-C5F7-4D4B-AAA1-196B86F56A27}"/>
            </c:ext>
          </c:extLst>
        </c:ser>
        <c:ser>
          <c:idx val="7"/>
          <c:order val="6"/>
          <c:tx>
            <c:strRef>
              <c:f>table_2b!$L$4</c:f>
              <c:strCache>
                <c:ptCount val="1"/>
                <c:pt idx="0">
                  <c:v>Yellow Grease</c:v>
                </c:pt>
              </c:strCache>
            </c:strRef>
          </c:tx>
          <c:spPr>
            <a:solidFill>
              <a:schemeClr val="accent3">
                <a:lumMod val="80000"/>
                <a:lumOff val="20000"/>
              </a:schemeClr>
            </a:solidFill>
            <a:ln>
              <a:noFill/>
            </a:ln>
            <a:effectLst/>
          </c:spPr>
          <c:invertIfNegative val="0"/>
          <c:cat>
            <c:numRef>
              <c:f>table_2b!$A$5:$A$49</c:f>
              <c:numCache>
                <c:formatCode>mmm\-yy</c:formatCode>
                <c:ptCount val="45"/>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3">
                  <c:v>44562</c:v>
                </c:pt>
                <c:pt idx="14">
                  <c:v>44593</c:v>
                </c:pt>
                <c:pt idx="15">
                  <c:v>44621</c:v>
                </c:pt>
                <c:pt idx="16">
                  <c:v>44652</c:v>
                </c:pt>
                <c:pt idx="17">
                  <c:v>44682</c:v>
                </c:pt>
                <c:pt idx="18">
                  <c:v>44713</c:v>
                </c:pt>
                <c:pt idx="19">
                  <c:v>44743</c:v>
                </c:pt>
                <c:pt idx="20">
                  <c:v>44774</c:v>
                </c:pt>
                <c:pt idx="21">
                  <c:v>44805</c:v>
                </c:pt>
                <c:pt idx="22">
                  <c:v>44835</c:v>
                </c:pt>
                <c:pt idx="23">
                  <c:v>44866</c:v>
                </c:pt>
                <c:pt idx="24">
                  <c:v>44896</c:v>
                </c:pt>
                <c:pt idx="26">
                  <c:v>44927</c:v>
                </c:pt>
                <c:pt idx="27">
                  <c:v>44958</c:v>
                </c:pt>
                <c:pt idx="28">
                  <c:v>44986</c:v>
                </c:pt>
                <c:pt idx="29">
                  <c:v>45017</c:v>
                </c:pt>
                <c:pt idx="30">
                  <c:v>45047</c:v>
                </c:pt>
                <c:pt idx="31">
                  <c:v>45078</c:v>
                </c:pt>
                <c:pt idx="32">
                  <c:v>45108</c:v>
                </c:pt>
                <c:pt idx="33">
                  <c:v>45139</c:v>
                </c:pt>
                <c:pt idx="34">
                  <c:v>45170</c:v>
                </c:pt>
                <c:pt idx="35">
                  <c:v>45200</c:v>
                </c:pt>
                <c:pt idx="36">
                  <c:v>45231</c:v>
                </c:pt>
                <c:pt idx="37">
                  <c:v>45261</c:v>
                </c:pt>
                <c:pt idx="39">
                  <c:v>45292</c:v>
                </c:pt>
                <c:pt idx="40">
                  <c:v>45323</c:v>
                </c:pt>
                <c:pt idx="41">
                  <c:v>45352</c:v>
                </c:pt>
                <c:pt idx="42">
                  <c:v>45383</c:v>
                </c:pt>
                <c:pt idx="43">
                  <c:v>45413</c:v>
                </c:pt>
                <c:pt idx="44">
                  <c:v>45444</c:v>
                </c:pt>
              </c:numCache>
            </c:numRef>
          </c:cat>
          <c:val>
            <c:numRef>
              <c:f>table_2b!$L$5:$L$49</c:f>
              <c:numCache>
                <c:formatCode>_(* #,##0_);_(* \(#,##0\);_(* "-"??_);_(@_)</c:formatCode>
                <c:ptCount val="45"/>
                <c:pt idx="0">
                  <c:v>262.82900000000001</c:v>
                </c:pt>
                <c:pt idx="1">
                  <c:v>195.05600000000001</c:v>
                </c:pt>
                <c:pt idx="2">
                  <c:v>234.73500000000001</c:v>
                </c:pt>
                <c:pt idx="3">
                  <c:v>249.06</c:v>
                </c:pt>
                <c:pt idx="4">
                  <c:v>270.54500000000002</c:v>
                </c:pt>
                <c:pt idx="5">
                  <c:v>289.577</c:v>
                </c:pt>
                <c:pt idx="6">
                  <c:v>330.76299999999998</c:v>
                </c:pt>
                <c:pt idx="7">
                  <c:v>305.32100000000003</c:v>
                </c:pt>
                <c:pt idx="8">
                  <c:v>219.16800000000001</c:v>
                </c:pt>
                <c:pt idx="9">
                  <c:v>320.89499999999998</c:v>
                </c:pt>
                <c:pt idx="10">
                  <c:v>346.80399999999997</c:v>
                </c:pt>
                <c:pt idx="11">
                  <c:v>367.79199999999997</c:v>
                </c:pt>
                <c:pt idx="13">
                  <c:v>364.45</c:v>
                </c:pt>
                <c:pt idx="14">
                  <c:v>305.76299999999998</c:v>
                </c:pt>
                <c:pt idx="15">
                  <c:v>337.86500000000001</c:v>
                </c:pt>
                <c:pt idx="16">
                  <c:v>402.23500000000001</c:v>
                </c:pt>
                <c:pt idx="17">
                  <c:v>464.536</c:v>
                </c:pt>
                <c:pt idx="18">
                  <c:v>424.99400000000003</c:v>
                </c:pt>
                <c:pt idx="19">
                  <c:v>449.32900000000001</c:v>
                </c:pt>
                <c:pt idx="20">
                  <c:v>384.31700000000001</c:v>
                </c:pt>
                <c:pt idx="21">
                  <c:v>438.00599999999997</c:v>
                </c:pt>
                <c:pt idx="22">
                  <c:v>464.17700000000002</c:v>
                </c:pt>
                <c:pt idx="23">
                  <c:v>510.65699999999998</c:v>
                </c:pt>
                <c:pt idx="24">
                  <c:v>463.06799999999998</c:v>
                </c:pt>
                <c:pt idx="26">
                  <c:v>406.95998800000001</c:v>
                </c:pt>
                <c:pt idx="27">
                  <c:v>412.76070887409998</c:v>
                </c:pt>
                <c:pt idx="28">
                  <c:v>564.56019900000001</c:v>
                </c:pt>
                <c:pt idx="29">
                  <c:v>595.68058599999995</c:v>
                </c:pt>
                <c:pt idx="30">
                  <c:v>651.74446799999998</c:v>
                </c:pt>
                <c:pt idx="31">
                  <c:v>550.25905999999998</c:v>
                </c:pt>
                <c:pt idx="32">
                  <c:v>480.75991800000003</c:v>
                </c:pt>
                <c:pt idx="33">
                  <c:v>610.98549700000001</c:v>
                </c:pt>
                <c:pt idx="34">
                  <c:v>640.85699999999997</c:v>
                </c:pt>
                <c:pt idx="35">
                  <c:v>667.82500000000005</c:v>
                </c:pt>
                <c:pt idx="36">
                  <c:v>625.81799999999998</c:v>
                </c:pt>
                <c:pt idx="37">
                  <c:v>642.31299999999999</c:v>
                </c:pt>
                <c:pt idx="39">
                  <c:v>616.21400000000006</c:v>
                </c:pt>
                <c:pt idx="40">
                  <c:v>586.14599999999996</c:v>
                </c:pt>
                <c:pt idx="41">
                  <c:v>634.61599999999999</c:v>
                </c:pt>
                <c:pt idx="42" formatCode="#,##0;\-#,##0">
                  <c:v>699.52700000000004</c:v>
                </c:pt>
                <c:pt idx="43">
                  <c:v>513</c:v>
                </c:pt>
                <c:pt idx="44" formatCode="#,##0;\-#,##0">
                  <c:v>714.17006028439994</c:v>
                </c:pt>
              </c:numCache>
              <c:extLst/>
            </c:numRef>
          </c:val>
          <c:extLst>
            <c:ext xmlns:c16="http://schemas.microsoft.com/office/drawing/2014/chart" uri="{C3380CC4-5D6E-409C-BE32-E72D297353CC}">
              <c16:uniqueId val="{00000006-C5F7-4D4B-AAA1-196B86F56A27}"/>
            </c:ext>
          </c:extLst>
        </c:ser>
        <c:ser>
          <c:idx val="11"/>
          <c:order val="7"/>
          <c:tx>
            <c:strRef>
              <c:f>table_2b!$N$4</c:f>
              <c:strCache>
                <c:ptCount val="1"/>
                <c:pt idx="0">
                  <c:v>Other</c:v>
                </c:pt>
              </c:strCache>
              <c:extLst xmlns:c15="http://schemas.microsoft.com/office/drawing/2012/chart"/>
            </c:strRef>
          </c:tx>
          <c:spPr>
            <a:solidFill>
              <a:schemeClr val="accent5">
                <a:lumMod val="80000"/>
              </a:schemeClr>
            </a:solidFill>
            <a:ln>
              <a:noFill/>
            </a:ln>
            <a:effectLst/>
          </c:spPr>
          <c:invertIfNegative val="0"/>
          <c:cat>
            <c:numRef>
              <c:f>table_2b!$A$5:$A$49</c:f>
              <c:numCache>
                <c:formatCode>mmm\-yy</c:formatCode>
                <c:ptCount val="45"/>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3">
                  <c:v>44562</c:v>
                </c:pt>
                <c:pt idx="14">
                  <c:v>44593</c:v>
                </c:pt>
                <c:pt idx="15">
                  <c:v>44621</c:v>
                </c:pt>
                <c:pt idx="16">
                  <c:v>44652</c:v>
                </c:pt>
                <c:pt idx="17">
                  <c:v>44682</c:v>
                </c:pt>
                <c:pt idx="18">
                  <c:v>44713</c:v>
                </c:pt>
                <c:pt idx="19">
                  <c:v>44743</c:v>
                </c:pt>
                <c:pt idx="20">
                  <c:v>44774</c:v>
                </c:pt>
                <c:pt idx="21">
                  <c:v>44805</c:v>
                </c:pt>
                <c:pt idx="22">
                  <c:v>44835</c:v>
                </c:pt>
                <c:pt idx="23">
                  <c:v>44866</c:v>
                </c:pt>
                <c:pt idx="24">
                  <c:v>44896</c:v>
                </c:pt>
                <c:pt idx="26">
                  <c:v>44927</c:v>
                </c:pt>
                <c:pt idx="27">
                  <c:v>44958</c:v>
                </c:pt>
                <c:pt idx="28">
                  <c:v>44986</c:v>
                </c:pt>
                <c:pt idx="29">
                  <c:v>45017</c:v>
                </c:pt>
                <c:pt idx="30">
                  <c:v>45047</c:v>
                </c:pt>
                <c:pt idx="31">
                  <c:v>45078</c:v>
                </c:pt>
                <c:pt idx="32">
                  <c:v>45108</c:v>
                </c:pt>
                <c:pt idx="33">
                  <c:v>45139</c:v>
                </c:pt>
                <c:pt idx="34">
                  <c:v>45170</c:v>
                </c:pt>
                <c:pt idx="35">
                  <c:v>45200</c:v>
                </c:pt>
                <c:pt idx="36">
                  <c:v>45231</c:v>
                </c:pt>
                <c:pt idx="37">
                  <c:v>45261</c:v>
                </c:pt>
                <c:pt idx="39">
                  <c:v>45292</c:v>
                </c:pt>
                <c:pt idx="40">
                  <c:v>45323</c:v>
                </c:pt>
                <c:pt idx="41">
                  <c:v>45352</c:v>
                </c:pt>
                <c:pt idx="42">
                  <c:v>45383</c:v>
                </c:pt>
                <c:pt idx="43">
                  <c:v>45413</c:v>
                </c:pt>
                <c:pt idx="44">
                  <c:v>45444</c:v>
                </c:pt>
              </c:numCache>
            </c:numRef>
          </c:cat>
          <c:val>
            <c:numRef>
              <c:f>table_2b!$N$5:$N$49</c:f>
              <c:numCache>
                <c:formatCode>_(* #,##0_);_(* \(#,##0\);_(* "-"??_);_(@_)</c:formatCode>
                <c:ptCount val="45"/>
                <c:pt idx="0">
                  <c:v>5.5860000000000003</c:v>
                </c:pt>
                <c:pt idx="1">
                  <c:v>3.3929999999999998</c:v>
                </c:pt>
                <c:pt idx="2">
                  <c:v>8.5540000000000003</c:v>
                </c:pt>
                <c:pt idx="3">
                  <c:v>3.2730000000000001</c:v>
                </c:pt>
                <c:pt idx="4">
                  <c:v>6.1349999999999998</c:v>
                </c:pt>
                <c:pt idx="5">
                  <c:v>5.1260000000000003</c:v>
                </c:pt>
                <c:pt idx="6">
                  <c:v>4.3929999999999998</c:v>
                </c:pt>
                <c:pt idx="7">
                  <c:v>7.5810000000000004</c:v>
                </c:pt>
                <c:pt idx="8">
                  <c:v>4.8380000000000001</c:v>
                </c:pt>
                <c:pt idx="9">
                  <c:v>29.77</c:v>
                </c:pt>
                <c:pt idx="10">
                  <c:v>0</c:v>
                </c:pt>
                <c:pt idx="11">
                  <c:v>0</c:v>
                </c:pt>
                <c:pt idx="13">
                  <c:v>0</c:v>
                </c:pt>
                <c:pt idx="14">
                  <c:v>0</c:v>
                </c:pt>
                <c:pt idx="15">
                  <c:v>0</c:v>
                </c:pt>
                <c:pt idx="16">
                  <c:v>0</c:v>
                </c:pt>
                <c:pt idx="17">
                  <c:v>0</c:v>
                </c:pt>
                <c:pt idx="18">
                  <c:v>0</c:v>
                </c:pt>
                <c:pt idx="19">
                  <c:v>0</c:v>
                </c:pt>
                <c:pt idx="20">
                  <c:v>61.83</c:v>
                </c:pt>
                <c:pt idx="21">
                  <c:v>0</c:v>
                </c:pt>
                <c:pt idx="22">
                  <c:v>0</c:v>
                </c:pt>
                <c:pt idx="23">
                  <c:v>0</c:v>
                </c:pt>
                <c:pt idx="24">
                  <c:v>0</c:v>
                </c:pt>
                <c:pt idx="26">
                  <c:v>8.6340000000000003</c:v>
                </c:pt>
                <c:pt idx="27">
                  <c:v>10.708</c:v>
                </c:pt>
                <c:pt idx="28">
                  <c:v>10.516</c:v>
                </c:pt>
                <c:pt idx="29">
                  <c:v>14.412000000000001</c:v>
                </c:pt>
                <c:pt idx="30">
                  <c:v>17.936</c:v>
                </c:pt>
                <c:pt idx="31">
                  <c:v>14.532</c:v>
                </c:pt>
                <c:pt idx="32">
                  <c:v>12.709</c:v>
                </c:pt>
                <c:pt idx="33">
                  <c:v>13.814</c:v>
                </c:pt>
                <c:pt idx="34">
                  <c:v>19.478081</c:v>
                </c:pt>
                <c:pt idx="35">
                  <c:v>17.27</c:v>
                </c:pt>
                <c:pt idx="36">
                  <c:v>16.727</c:v>
                </c:pt>
                <c:pt idx="37">
                  <c:v>17.332000000000001</c:v>
                </c:pt>
                <c:pt idx="39">
                  <c:v>9.4550000000000001</c:v>
                </c:pt>
                <c:pt idx="40">
                  <c:v>20.495000000000001</c:v>
                </c:pt>
                <c:pt idx="41">
                  <c:v>20.372</c:v>
                </c:pt>
                <c:pt idx="42">
                  <c:v>18.748999999999999</c:v>
                </c:pt>
                <c:pt idx="43">
                  <c:v>17</c:v>
                </c:pt>
                <c:pt idx="44">
                  <c:v>18.499151999999999</c:v>
                </c:pt>
              </c:numCache>
              <c:extLst/>
            </c:numRef>
          </c:val>
          <c:extLst xmlns:c15="http://schemas.microsoft.com/office/drawing/2012/chart">
            <c:ext xmlns:c16="http://schemas.microsoft.com/office/drawing/2014/chart" uri="{C3380CC4-5D6E-409C-BE32-E72D297353CC}">
              <c16:uniqueId val="{00000007-C5F7-4D4B-AAA1-196B86F56A27}"/>
            </c:ext>
          </c:extLst>
        </c:ser>
        <c:dLbls>
          <c:showLegendKey val="0"/>
          <c:showVal val="0"/>
          <c:showCatName val="0"/>
          <c:showSerName val="0"/>
          <c:showPercent val="0"/>
          <c:showBubbleSize val="0"/>
        </c:dLbls>
        <c:gapWidth val="150"/>
        <c:overlap val="100"/>
        <c:axId val="1681598640"/>
        <c:axId val="1681592880"/>
        <c:extLst>
          <c:ext xmlns:c15="http://schemas.microsoft.com/office/drawing/2012/chart" uri="{02D57815-91ED-43cb-92C2-25804820EDAC}">
            <c15:filteredBarSeries>
              <c15:ser>
                <c:idx val="14"/>
                <c:order val="8"/>
                <c:tx>
                  <c:strRef>
                    <c:extLst>
                      <c:ext uri="{02D57815-91ED-43cb-92C2-25804820EDAC}">
                        <c15:formulaRef>
                          <c15:sqref>table_2b!$P$4</c15:sqref>
                        </c15:formulaRef>
                      </c:ext>
                    </c:extLst>
                    <c:strCache>
                      <c:ptCount val="1"/>
                      <c:pt idx="0">
                        <c:v>Oil from Algae</c:v>
                      </c:pt>
                    </c:strCache>
                  </c:strRef>
                </c:tx>
                <c:spPr>
                  <a:solidFill>
                    <a:schemeClr val="accent5">
                      <a:lumMod val="60000"/>
                      <a:lumOff val="40000"/>
                    </a:schemeClr>
                  </a:solidFill>
                  <a:ln>
                    <a:noFill/>
                  </a:ln>
                  <a:effectLst/>
                </c:spPr>
                <c:invertIfNegative val="0"/>
                <c:cat>
                  <c:numRef>
                    <c:extLst>
                      <c:ext uri="{02D57815-91ED-43cb-92C2-25804820EDAC}">
                        <c15:formulaRef>
                          <c15:sqref>table_2b!$A$5:$A$49</c15:sqref>
                        </c15:formulaRef>
                      </c:ext>
                    </c:extLst>
                    <c:numCache>
                      <c:formatCode>mmm\-yy</c:formatCode>
                      <c:ptCount val="45"/>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3">
                        <c:v>44562</c:v>
                      </c:pt>
                      <c:pt idx="14">
                        <c:v>44593</c:v>
                      </c:pt>
                      <c:pt idx="15">
                        <c:v>44621</c:v>
                      </c:pt>
                      <c:pt idx="16">
                        <c:v>44652</c:v>
                      </c:pt>
                      <c:pt idx="17">
                        <c:v>44682</c:v>
                      </c:pt>
                      <c:pt idx="18">
                        <c:v>44713</c:v>
                      </c:pt>
                      <c:pt idx="19">
                        <c:v>44743</c:v>
                      </c:pt>
                      <c:pt idx="20">
                        <c:v>44774</c:v>
                      </c:pt>
                      <c:pt idx="21">
                        <c:v>44805</c:v>
                      </c:pt>
                      <c:pt idx="22">
                        <c:v>44835</c:v>
                      </c:pt>
                      <c:pt idx="23">
                        <c:v>44866</c:v>
                      </c:pt>
                      <c:pt idx="24">
                        <c:v>44896</c:v>
                      </c:pt>
                      <c:pt idx="26">
                        <c:v>44927</c:v>
                      </c:pt>
                      <c:pt idx="27">
                        <c:v>44958</c:v>
                      </c:pt>
                      <c:pt idx="28">
                        <c:v>44986</c:v>
                      </c:pt>
                      <c:pt idx="29">
                        <c:v>45017</c:v>
                      </c:pt>
                      <c:pt idx="30">
                        <c:v>45047</c:v>
                      </c:pt>
                      <c:pt idx="31">
                        <c:v>45078</c:v>
                      </c:pt>
                      <c:pt idx="32">
                        <c:v>45108</c:v>
                      </c:pt>
                      <c:pt idx="33">
                        <c:v>45139</c:v>
                      </c:pt>
                      <c:pt idx="34">
                        <c:v>45170</c:v>
                      </c:pt>
                      <c:pt idx="35">
                        <c:v>45200</c:v>
                      </c:pt>
                      <c:pt idx="36">
                        <c:v>45231</c:v>
                      </c:pt>
                      <c:pt idx="37">
                        <c:v>45261</c:v>
                      </c:pt>
                      <c:pt idx="39">
                        <c:v>45292</c:v>
                      </c:pt>
                      <c:pt idx="40">
                        <c:v>45323</c:v>
                      </c:pt>
                      <c:pt idx="41">
                        <c:v>45352</c:v>
                      </c:pt>
                      <c:pt idx="42">
                        <c:v>45383</c:v>
                      </c:pt>
                      <c:pt idx="43">
                        <c:v>45413</c:v>
                      </c:pt>
                      <c:pt idx="44">
                        <c:v>45444</c:v>
                      </c:pt>
                    </c:numCache>
                  </c:numRef>
                </c:cat>
                <c:val>
                  <c:numRef>
                    <c:extLst>
                      <c:ext uri="{02D57815-91ED-43cb-92C2-25804820EDAC}">
                        <c15:formulaRef>
                          <c15:sqref>table_2b!$P$5:$P$48</c15:sqref>
                        </c15:formulaRef>
                      </c:ext>
                    </c:extLst>
                    <c:numCache>
                      <c:formatCode>_(* #,##0_);_(* \(#,##0\);_(* "-"??_);_(@_)</c:formatCode>
                      <c:ptCount val="44"/>
                      <c:pt idx="0">
                        <c:v>0</c:v>
                      </c:pt>
                      <c:pt idx="1">
                        <c:v>0</c:v>
                      </c:pt>
                      <c:pt idx="2">
                        <c:v>0</c:v>
                      </c:pt>
                      <c:pt idx="3">
                        <c:v>0</c:v>
                      </c:pt>
                      <c:pt idx="4">
                        <c:v>0</c:v>
                      </c:pt>
                      <c:pt idx="5">
                        <c:v>0</c:v>
                      </c:pt>
                      <c:pt idx="6">
                        <c:v>0</c:v>
                      </c:pt>
                      <c:pt idx="7">
                        <c:v>0</c:v>
                      </c:pt>
                      <c:pt idx="8">
                        <c:v>0</c:v>
                      </c:pt>
                      <c:pt idx="9">
                        <c:v>0</c:v>
                      </c:pt>
                      <c:pt idx="10">
                        <c:v>0</c:v>
                      </c:pt>
                      <c:pt idx="11">
                        <c:v>0</c:v>
                      </c:pt>
                      <c:pt idx="13">
                        <c:v>0</c:v>
                      </c:pt>
                      <c:pt idx="14">
                        <c:v>0</c:v>
                      </c:pt>
                      <c:pt idx="15">
                        <c:v>0</c:v>
                      </c:pt>
                      <c:pt idx="16">
                        <c:v>0</c:v>
                      </c:pt>
                      <c:pt idx="17">
                        <c:v>0</c:v>
                      </c:pt>
                      <c:pt idx="18">
                        <c:v>0</c:v>
                      </c:pt>
                      <c:pt idx="19">
                        <c:v>0</c:v>
                      </c:pt>
                      <c:pt idx="20">
                        <c:v>0</c:v>
                      </c:pt>
                      <c:pt idx="21">
                        <c:v>0</c:v>
                      </c:pt>
                      <c:pt idx="22">
                        <c:v>0</c:v>
                      </c:pt>
                      <c:pt idx="23">
                        <c:v>0</c:v>
                      </c:pt>
                      <c:pt idx="24">
                        <c:v>0</c:v>
                      </c:pt>
                      <c:pt idx="26">
                        <c:v>0</c:v>
                      </c:pt>
                      <c:pt idx="27">
                        <c:v>0</c:v>
                      </c:pt>
                      <c:pt idx="28">
                        <c:v>0</c:v>
                      </c:pt>
                      <c:pt idx="29">
                        <c:v>0</c:v>
                      </c:pt>
                      <c:pt idx="30">
                        <c:v>0</c:v>
                      </c:pt>
                      <c:pt idx="31">
                        <c:v>0</c:v>
                      </c:pt>
                      <c:pt idx="32">
                        <c:v>0</c:v>
                      </c:pt>
                      <c:pt idx="33">
                        <c:v>0</c:v>
                      </c:pt>
                      <c:pt idx="34">
                        <c:v>0</c:v>
                      </c:pt>
                      <c:pt idx="35">
                        <c:v>0</c:v>
                      </c:pt>
                      <c:pt idx="36">
                        <c:v>0</c:v>
                      </c:pt>
                      <c:pt idx="37">
                        <c:v>0</c:v>
                      </c:pt>
                      <c:pt idx="39">
                        <c:v>0</c:v>
                      </c:pt>
                      <c:pt idx="40">
                        <c:v>0</c:v>
                      </c:pt>
                      <c:pt idx="41">
                        <c:v>0</c:v>
                      </c:pt>
                      <c:pt idx="42">
                        <c:v>0</c:v>
                      </c:pt>
                      <c:pt idx="43">
                        <c:v>0</c:v>
                      </c:pt>
                    </c:numCache>
                  </c:numRef>
                </c:val>
                <c:extLst>
                  <c:ext xmlns:c16="http://schemas.microsoft.com/office/drawing/2014/chart" uri="{C3380CC4-5D6E-409C-BE32-E72D297353CC}">
                    <c16:uniqueId val="{00000008-C5F7-4D4B-AAA1-196B86F56A27}"/>
                  </c:ext>
                </c:extLst>
              </c15:ser>
            </c15:filteredBarSeries>
          </c:ext>
        </c:extLst>
      </c:barChart>
      <c:dateAx>
        <c:axId val="168159864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681592880"/>
        <c:crosses val="autoZero"/>
        <c:auto val="1"/>
        <c:lblOffset val="100"/>
        <c:baseTimeUnit val="months"/>
      </c:dateAx>
      <c:valAx>
        <c:axId val="1681592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600"/>
                  <a:t>million pounds per month</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681598640"/>
        <c:crosses val="autoZero"/>
        <c:crossBetween val="between"/>
      </c:valAx>
      <c:spPr>
        <a:noFill/>
        <a:ln>
          <a:noFill/>
        </a:ln>
        <a:effectLst/>
      </c:spPr>
    </c:plotArea>
    <c:legend>
      <c:legendPos val="r"/>
      <c:layout>
        <c:manualLayout>
          <c:xMode val="edge"/>
          <c:yMode val="edge"/>
          <c:x val="0.76134827929681648"/>
          <c:y val="0.21014211320296675"/>
          <c:w val="0.22807465134536992"/>
          <c:h val="0.6707086976577804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E5AA10-58C0-4393-A04E-783E50E1F429}" type="doc">
      <dgm:prSet loTypeId="urn:diagrams.loki3.com/BracketList" loCatId="list" qsTypeId="urn:microsoft.com/office/officeart/2005/8/quickstyle/simple1" qsCatId="simple" csTypeId="urn:microsoft.com/office/officeart/2005/8/colors/accent1_1" csCatId="accent1" phldr="1"/>
      <dgm:spPr/>
      <dgm:t>
        <a:bodyPr/>
        <a:lstStyle/>
        <a:p>
          <a:endParaRPr lang="en-US"/>
        </a:p>
      </dgm:t>
    </dgm:pt>
    <dgm:pt modelId="{BE82C9ED-99D4-4C0D-8F19-0A6439ED8248}">
      <dgm:prSet custT="1"/>
      <dgm:spPr/>
      <dgm:t>
        <a:bodyPr/>
        <a:lstStyle/>
        <a:p>
          <a:r>
            <a:rPr lang="en-US" sz="2400" dirty="0">
              <a:latin typeface="Calibri" panose="020F0502020204030204" pitchFamily="34" charset="0"/>
              <a:cs typeface="Calibri" panose="020F0502020204030204" pitchFamily="34" charset="0"/>
            </a:rPr>
            <a:t>U.S. domestic production reached 4 billion gallons.</a:t>
          </a:r>
        </a:p>
      </dgm:t>
    </dgm:pt>
    <dgm:pt modelId="{E671F9B9-F84E-4806-A8B0-A0EE0752300B}" type="parTrans" cxnId="{0F6CF85E-E912-47E7-A6C0-78EE2FE8A002}">
      <dgm:prSet/>
      <dgm:spPr/>
      <dgm:t>
        <a:bodyPr/>
        <a:lstStyle/>
        <a:p>
          <a:endParaRPr lang="en-US">
            <a:latin typeface="Calibri" panose="020F0502020204030204" pitchFamily="34" charset="0"/>
            <a:cs typeface="Calibri" panose="020F0502020204030204" pitchFamily="34" charset="0"/>
          </a:endParaRPr>
        </a:p>
      </dgm:t>
    </dgm:pt>
    <dgm:pt modelId="{9FCD5836-FB04-4E6A-9310-2821E763FCA6}" type="sibTrans" cxnId="{0F6CF85E-E912-47E7-A6C0-78EE2FE8A002}">
      <dgm:prSet/>
      <dgm:spPr/>
      <dgm:t>
        <a:bodyPr/>
        <a:lstStyle/>
        <a:p>
          <a:endParaRPr lang="en-US">
            <a:latin typeface="Calibri" panose="020F0502020204030204" pitchFamily="34" charset="0"/>
            <a:cs typeface="Calibri" panose="020F0502020204030204" pitchFamily="34" charset="0"/>
          </a:endParaRPr>
        </a:p>
      </dgm:t>
    </dgm:pt>
    <dgm:pt modelId="{65E5E052-CD31-40EF-942A-D0EB957A4AB6}">
      <dgm:prSet/>
      <dgm:spPr/>
      <dgm:t>
        <a:bodyPr/>
        <a:lstStyle/>
        <a:p>
          <a:r>
            <a:rPr lang="en-US" dirty="0">
              <a:latin typeface="Calibri" panose="020F0502020204030204" pitchFamily="34" charset="0"/>
              <a:cs typeface="Calibri" panose="020F0502020204030204" pitchFamily="34" charset="0"/>
            </a:rPr>
            <a:t>2024</a:t>
          </a:r>
        </a:p>
      </dgm:t>
    </dgm:pt>
    <dgm:pt modelId="{DDCD156A-AD61-4108-B276-BE64178C8386}" type="parTrans" cxnId="{C57D62D7-9641-44EB-9171-3D81E89FB1EF}">
      <dgm:prSet/>
      <dgm:spPr/>
      <dgm:t>
        <a:bodyPr/>
        <a:lstStyle/>
        <a:p>
          <a:endParaRPr lang="en-US">
            <a:latin typeface="Calibri" panose="020F0502020204030204" pitchFamily="34" charset="0"/>
            <a:cs typeface="Calibri" panose="020F0502020204030204" pitchFamily="34" charset="0"/>
          </a:endParaRPr>
        </a:p>
      </dgm:t>
    </dgm:pt>
    <dgm:pt modelId="{7E759829-569D-464D-83D7-9CB401522E90}" type="sibTrans" cxnId="{C57D62D7-9641-44EB-9171-3D81E89FB1EF}">
      <dgm:prSet/>
      <dgm:spPr/>
      <dgm:t>
        <a:bodyPr/>
        <a:lstStyle/>
        <a:p>
          <a:endParaRPr lang="en-US">
            <a:latin typeface="Calibri" panose="020F0502020204030204" pitchFamily="34" charset="0"/>
            <a:cs typeface="Calibri" panose="020F0502020204030204" pitchFamily="34" charset="0"/>
          </a:endParaRPr>
        </a:p>
      </dgm:t>
    </dgm:pt>
    <dgm:pt modelId="{6B33EE46-381F-4A82-A5C4-A40FFBC50E04}">
      <dgm:prSet custT="1"/>
      <dgm:spPr/>
      <dgm:t>
        <a:bodyPr/>
        <a:lstStyle/>
        <a:p>
          <a:r>
            <a:rPr lang="en-US" sz="2400" dirty="0">
              <a:latin typeface="Calibri" panose="020F0502020204030204" pitchFamily="34" charset="0"/>
              <a:cs typeface="Calibri" panose="020F0502020204030204" pitchFamily="34" charset="0"/>
            </a:rPr>
            <a:t>Per Energy Information Administration, renewables meet 9% of U.S. distillate demand.</a:t>
          </a:r>
        </a:p>
      </dgm:t>
    </dgm:pt>
    <dgm:pt modelId="{199B9B4C-ACCB-4E54-95D8-971F13E9C609}" type="parTrans" cxnId="{FA1A294A-9E06-4573-887F-6D3BA5FF424C}">
      <dgm:prSet/>
      <dgm:spPr/>
      <dgm:t>
        <a:bodyPr/>
        <a:lstStyle/>
        <a:p>
          <a:endParaRPr lang="en-US">
            <a:latin typeface="Calibri" panose="020F0502020204030204" pitchFamily="34" charset="0"/>
            <a:cs typeface="Calibri" panose="020F0502020204030204" pitchFamily="34" charset="0"/>
          </a:endParaRPr>
        </a:p>
      </dgm:t>
    </dgm:pt>
    <dgm:pt modelId="{D70DFE67-1E2D-481C-84B0-2D5BA3C2626B}" type="sibTrans" cxnId="{FA1A294A-9E06-4573-887F-6D3BA5FF424C}">
      <dgm:prSet/>
      <dgm:spPr/>
      <dgm:t>
        <a:bodyPr/>
        <a:lstStyle/>
        <a:p>
          <a:endParaRPr lang="en-US">
            <a:latin typeface="Calibri" panose="020F0502020204030204" pitchFamily="34" charset="0"/>
            <a:cs typeface="Calibri" panose="020F0502020204030204" pitchFamily="34" charset="0"/>
          </a:endParaRPr>
        </a:p>
      </dgm:t>
    </dgm:pt>
    <dgm:pt modelId="{B753FA9C-66F7-4B6B-918F-300E0EFE691C}">
      <dgm:prSet custT="1"/>
      <dgm:spPr/>
      <dgm:t>
        <a:bodyPr/>
        <a:lstStyle/>
        <a:p>
          <a:r>
            <a:rPr lang="en-US" sz="2400" dirty="0">
              <a:latin typeface="Calibri" panose="020F0502020204030204" pitchFamily="34" charset="0"/>
              <a:cs typeface="Calibri" panose="020F0502020204030204" pitchFamily="34" charset="0"/>
            </a:rPr>
            <a:t>2023</a:t>
          </a:r>
        </a:p>
      </dgm:t>
    </dgm:pt>
    <dgm:pt modelId="{5126E601-5B78-48DC-9DE6-5D3DFD885B72}" type="parTrans" cxnId="{96A76992-8149-4759-B1A3-44622296C042}">
      <dgm:prSet/>
      <dgm:spPr/>
      <dgm:t>
        <a:bodyPr/>
        <a:lstStyle/>
        <a:p>
          <a:endParaRPr lang="en-US">
            <a:latin typeface="Calibri" panose="020F0502020204030204" pitchFamily="34" charset="0"/>
            <a:cs typeface="Calibri" panose="020F0502020204030204" pitchFamily="34" charset="0"/>
          </a:endParaRPr>
        </a:p>
      </dgm:t>
    </dgm:pt>
    <dgm:pt modelId="{C4E3FF13-85FE-4527-B668-9DA7F926AFBC}" type="sibTrans" cxnId="{96A76992-8149-4759-B1A3-44622296C042}">
      <dgm:prSet/>
      <dgm:spPr/>
      <dgm:t>
        <a:bodyPr/>
        <a:lstStyle/>
        <a:p>
          <a:endParaRPr lang="en-US">
            <a:latin typeface="Calibri" panose="020F0502020204030204" pitchFamily="34" charset="0"/>
            <a:cs typeface="Calibri" panose="020F0502020204030204" pitchFamily="34" charset="0"/>
          </a:endParaRPr>
        </a:p>
      </dgm:t>
    </dgm:pt>
    <dgm:pt modelId="{D7211AE4-9392-4907-91C9-7257610A91C9}">
      <dgm:prSet custT="1"/>
      <dgm:spPr/>
      <dgm:t>
        <a:bodyPr/>
        <a:lstStyle/>
        <a:p>
          <a:r>
            <a:rPr lang="en-US" sz="2400" dirty="0">
              <a:latin typeface="Calibri" panose="020F0502020204030204" pitchFamily="34" charset="0"/>
              <a:cs typeface="Calibri" panose="020F0502020204030204" pitchFamily="34" charset="0"/>
            </a:rPr>
            <a:t>2030</a:t>
          </a:r>
        </a:p>
      </dgm:t>
    </dgm:pt>
    <dgm:pt modelId="{EDFD3579-FFC0-4A23-A429-A5267473D588}" type="parTrans" cxnId="{DDC19AB7-38FE-4A73-97D9-74E278A145C9}">
      <dgm:prSet/>
      <dgm:spPr/>
      <dgm:t>
        <a:bodyPr/>
        <a:lstStyle/>
        <a:p>
          <a:endParaRPr lang="en-US">
            <a:latin typeface="Calibri" panose="020F0502020204030204" pitchFamily="34" charset="0"/>
            <a:cs typeface="Calibri" panose="020F0502020204030204" pitchFamily="34" charset="0"/>
          </a:endParaRPr>
        </a:p>
      </dgm:t>
    </dgm:pt>
    <dgm:pt modelId="{5CA720FD-DE98-4FA4-8CBC-1CE1423B1354}" type="sibTrans" cxnId="{DDC19AB7-38FE-4A73-97D9-74E278A145C9}">
      <dgm:prSet/>
      <dgm:spPr/>
      <dgm:t>
        <a:bodyPr/>
        <a:lstStyle/>
        <a:p>
          <a:endParaRPr lang="en-US">
            <a:latin typeface="Calibri" panose="020F0502020204030204" pitchFamily="34" charset="0"/>
            <a:cs typeface="Calibri" panose="020F0502020204030204" pitchFamily="34" charset="0"/>
          </a:endParaRPr>
        </a:p>
      </dgm:t>
    </dgm:pt>
    <dgm:pt modelId="{E7E9CB54-DFAC-413D-9E60-E9D51BAF03B9}">
      <dgm:prSet/>
      <dgm:spPr/>
      <dgm:t>
        <a:bodyPr/>
        <a:lstStyle/>
        <a:p>
          <a:r>
            <a:rPr lang="en-US" dirty="0">
              <a:latin typeface="Calibri" panose="020F0502020204030204" pitchFamily="34" charset="0"/>
              <a:cs typeface="Calibri" panose="020F0502020204030204" pitchFamily="34" charset="0"/>
            </a:rPr>
            <a:t>Per NREL, potential 9.6 billion gallons of capacity, including 2 billion gallons of SAF. </a:t>
          </a:r>
        </a:p>
      </dgm:t>
    </dgm:pt>
    <dgm:pt modelId="{7B9984F9-D9EA-4823-B7E7-B1313304C12E}" type="parTrans" cxnId="{2EE1B5E7-2D17-42D9-84CF-03767DA29676}">
      <dgm:prSet/>
      <dgm:spPr/>
      <dgm:t>
        <a:bodyPr/>
        <a:lstStyle/>
        <a:p>
          <a:endParaRPr lang="en-US">
            <a:latin typeface="Calibri" panose="020F0502020204030204" pitchFamily="34" charset="0"/>
            <a:cs typeface="Calibri" panose="020F0502020204030204" pitchFamily="34" charset="0"/>
          </a:endParaRPr>
        </a:p>
      </dgm:t>
    </dgm:pt>
    <dgm:pt modelId="{AD00E70B-0156-4D63-8534-5C10D450223E}" type="sibTrans" cxnId="{2EE1B5E7-2D17-42D9-84CF-03767DA29676}">
      <dgm:prSet/>
      <dgm:spPr/>
      <dgm:t>
        <a:bodyPr/>
        <a:lstStyle/>
        <a:p>
          <a:endParaRPr lang="en-US">
            <a:latin typeface="Calibri" panose="020F0502020204030204" pitchFamily="34" charset="0"/>
            <a:cs typeface="Calibri" panose="020F0502020204030204" pitchFamily="34" charset="0"/>
          </a:endParaRPr>
        </a:p>
      </dgm:t>
    </dgm:pt>
    <dgm:pt modelId="{3E54AC03-6FA9-4C7C-9321-9B93DA3A021A}">
      <dgm:prSet custT="1"/>
      <dgm:spPr/>
      <dgm:t>
        <a:bodyPr/>
        <a:lstStyle/>
        <a:p>
          <a:r>
            <a:rPr lang="en-US" sz="2400" dirty="0">
              <a:latin typeface="Calibri" panose="020F0502020204030204" pitchFamily="34" charset="0"/>
              <a:cs typeface="Calibri" panose="020F0502020204030204" pitchFamily="34" charset="0"/>
            </a:rPr>
            <a:t>Renewable diesel capacity grew by 1.3 billion gallons.</a:t>
          </a:r>
        </a:p>
      </dgm:t>
    </dgm:pt>
    <dgm:pt modelId="{3E8948E0-9F52-4FC8-9EBF-1469C4BB8BF6}" type="parTrans" cxnId="{F460692A-351B-4CFF-9889-B5665AD72D48}">
      <dgm:prSet/>
      <dgm:spPr/>
      <dgm:t>
        <a:bodyPr/>
        <a:lstStyle/>
        <a:p>
          <a:endParaRPr lang="en-US">
            <a:latin typeface="Calibri" panose="020F0502020204030204" pitchFamily="34" charset="0"/>
            <a:cs typeface="Calibri" panose="020F0502020204030204" pitchFamily="34" charset="0"/>
          </a:endParaRPr>
        </a:p>
      </dgm:t>
    </dgm:pt>
    <dgm:pt modelId="{7A8BE37F-3D82-4666-9455-623BC1D99F00}" type="sibTrans" cxnId="{F460692A-351B-4CFF-9889-B5665AD72D48}">
      <dgm:prSet/>
      <dgm:spPr/>
      <dgm:t>
        <a:bodyPr/>
        <a:lstStyle/>
        <a:p>
          <a:endParaRPr lang="en-US">
            <a:latin typeface="Calibri" panose="020F0502020204030204" pitchFamily="34" charset="0"/>
            <a:cs typeface="Calibri" panose="020F0502020204030204" pitchFamily="34" charset="0"/>
          </a:endParaRPr>
        </a:p>
      </dgm:t>
    </dgm:pt>
    <dgm:pt modelId="{ADB182FA-F9DB-4435-B40C-DFE488F7433C}">
      <dgm:prSet custT="1"/>
      <dgm:spPr/>
      <dgm:t>
        <a:bodyPr/>
        <a:lstStyle/>
        <a:p>
          <a:r>
            <a:rPr lang="en-US" sz="2400" dirty="0">
              <a:latin typeface="Calibri" panose="020F0502020204030204" pitchFamily="34" charset="0"/>
              <a:cs typeface="Calibri" panose="020F0502020204030204" pitchFamily="34" charset="0"/>
            </a:rPr>
            <a:t>Domestic production on pace for 4.5 billion gallons.</a:t>
          </a:r>
        </a:p>
      </dgm:t>
    </dgm:pt>
    <dgm:pt modelId="{0E912BBB-68F6-4AFE-9C9F-3A538FF2A505}" type="parTrans" cxnId="{58A519DC-83F1-4411-BFD9-A26C24086DEB}">
      <dgm:prSet/>
      <dgm:spPr/>
      <dgm:t>
        <a:bodyPr/>
        <a:lstStyle/>
        <a:p>
          <a:endParaRPr lang="en-US">
            <a:latin typeface="Calibri" panose="020F0502020204030204" pitchFamily="34" charset="0"/>
            <a:cs typeface="Calibri" panose="020F0502020204030204" pitchFamily="34" charset="0"/>
          </a:endParaRPr>
        </a:p>
      </dgm:t>
    </dgm:pt>
    <dgm:pt modelId="{0DD2AFAB-4274-406E-A406-47B645A37AA2}" type="sibTrans" cxnId="{58A519DC-83F1-4411-BFD9-A26C24086DEB}">
      <dgm:prSet/>
      <dgm:spPr/>
      <dgm:t>
        <a:bodyPr/>
        <a:lstStyle/>
        <a:p>
          <a:endParaRPr lang="en-US">
            <a:latin typeface="Calibri" panose="020F0502020204030204" pitchFamily="34" charset="0"/>
            <a:cs typeface="Calibri" panose="020F0502020204030204" pitchFamily="34" charset="0"/>
          </a:endParaRPr>
        </a:p>
      </dgm:t>
    </dgm:pt>
    <dgm:pt modelId="{6581D1B0-B9CF-4360-AE59-549F5CA5CEC2}" type="pres">
      <dgm:prSet presAssocID="{8BE5AA10-58C0-4393-A04E-783E50E1F429}" presName="Name0" presStyleCnt="0">
        <dgm:presLayoutVars>
          <dgm:dir/>
          <dgm:animLvl val="lvl"/>
          <dgm:resizeHandles val="exact"/>
        </dgm:presLayoutVars>
      </dgm:prSet>
      <dgm:spPr/>
    </dgm:pt>
    <dgm:pt modelId="{0B039FCA-9022-417D-A34C-B61C044F2804}" type="pres">
      <dgm:prSet presAssocID="{B753FA9C-66F7-4B6B-918F-300E0EFE691C}" presName="linNode" presStyleCnt="0"/>
      <dgm:spPr/>
    </dgm:pt>
    <dgm:pt modelId="{8F5C46B4-16D5-4D4E-9712-1CFBB84D67AE}" type="pres">
      <dgm:prSet presAssocID="{B753FA9C-66F7-4B6B-918F-300E0EFE691C}" presName="parTx" presStyleLbl="revTx" presStyleIdx="0" presStyleCnt="3">
        <dgm:presLayoutVars>
          <dgm:chMax val="1"/>
          <dgm:bulletEnabled val="1"/>
        </dgm:presLayoutVars>
      </dgm:prSet>
      <dgm:spPr/>
    </dgm:pt>
    <dgm:pt modelId="{E32BDDB2-4A77-42B9-9C39-92EFFBDFF86F}" type="pres">
      <dgm:prSet presAssocID="{B753FA9C-66F7-4B6B-918F-300E0EFE691C}" presName="bracket" presStyleLbl="parChTrans1D1" presStyleIdx="0" presStyleCnt="3"/>
      <dgm:spPr/>
    </dgm:pt>
    <dgm:pt modelId="{F0850A1F-9208-4C7B-B4EB-B9E4E2BC3876}" type="pres">
      <dgm:prSet presAssocID="{B753FA9C-66F7-4B6B-918F-300E0EFE691C}" presName="spH" presStyleCnt="0"/>
      <dgm:spPr/>
    </dgm:pt>
    <dgm:pt modelId="{6D500595-EB16-48E1-8B7A-39BD244F4903}" type="pres">
      <dgm:prSet presAssocID="{B753FA9C-66F7-4B6B-918F-300E0EFE691C}" presName="desTx" presStyleLbl="node1" presStyleIdx="0" presStyleCnt="3">
        <dgm:presLayoutVars>
          <dgm:bulletEnabled val="1"/>
        </dgm:presLayoutVars>
      </dgm:prSet>
      <dgm:spPr/>
    </dgm:pt>
    <dgm:pt modelId="{AC1C5400-18A1-4792-BEB3-64865D93E4ED}" type="pres">
      <dgm:prSet presAssocID="{C4E3FF13-85FE-4527-B668-9DA7F926AFBC}" presName="spV" presStyleCnt="0"/>
      <dgm:spPr/>
    </dgm:pt>
    <dgm:pt modelId="{67EE0150-8CF5-40B9-9BE6-0E26F30B278B}" type="pres">
      <dgm:prSet presAssocID="{65E5E052-CD31-40EF-942A-D0EB957A4AB6}" presName="linNode" presStyleCnt="0"/>
      <dgm:spPr/>
    </dgm:pt>
    <dgm:pt modelId="{CCE37F16-E98B-476C-AB22-1221052E5E22}" type="pres">
      <dgm:prSet presAssocID="{65E5E052-CD31-40EF-942A-D0EB957A4AB6}" presName="parTx" presStyleLbl="revTx" presStyleIdx="1" presStyleCnt="3">
        <dgm:presLayoutVars>
          <dgm:chMax val="1"/>
          <dgm:bulletEnabled val="1"/>
        </dgm:presLayoutVars>
      </dgm:prSet>
      <dgm:spPr/>
    </dgm:pt>
    <dgm:pt modelId="{DDA0F143-BF37-4B3A-AB8D-43F52BAF5C4F}" type="pres">
      <dgm:prSet presAssocID="{65E5E052-CD31-40EF-942A-D0EB957A4AB6}" presName="bracket" presStyleLbl="parChTrans1D1" presStyleIdx="1" presStyleCnt="3"/>
      <dgm:spPr/>
    </dgm:pt>
    <dgm:pt modelId="{6DDBE588-D439-4E22-BE08-8373CCED37BA}" type="pres">
      <dgm:prSet presAssocID="{65E5E052-CD31-40EF-942A-D0EB957A4AB6}" presName="spH" presStyleCnt="0"/>
      <dgm:spPr/>
    </dgm:pt>
    <dgm:pt modelId="{F05BAB38-61E7-4DB2-80E7-CBBE789E4AE7}" type="pres">
      <dgm:prSet presAssocID="{65E5E052-CD31-40EF-942A-D0EB957A4AB6}" presName="desTx" presStyleLbl="node1" presStyleIdx="1" presStyleCnt="3">
        <dgm:presLayoutVars>
          <dgm:bulletEnabled val="1"/>
        </dgm:presLayoutVars>
      </dgm:prSet>
      <dgm:spPr/>
    </dgm:pt>
    <dgm:pt modelId="{263DA85D-7C3F-483E-AE77-ACE528C5627C}" type="pres">
      <dgm:prSet presAssocID="{7E759829-569D-464D-83D7-9CB401522E90}" presName="spV" presStyleCnt="0"/>
      <dgm:spPr/>
    </dgm:pt>
    <dgm:pt modelId="{17342B44-B0BD-4E36-830C-F462C73E5103}" type="pres">
      <dgm:prSet presAssocID="{D7211AE4-9392-4907-91C9-7257610A91C9}" presName="linNode" presStyleCnt="0"/>
      <dgm:spPr/>
    </dgm:pt>
    <dgm:pt modelId="{13520219-DA07-4A3F-8072-3368BC0CBADC}" type="pres">
      <dgm:prSet presAssocID="{D7211AE4-9392-4907-91C9-7257610A91C9}" presName="parTx" presStyleLbl="revTx" presStyleIdx="2" presStyleCnt="3">
        <dgm:presLayoutVars>
          <dgm:chMax val="1"/>
          <dgm:bulletEnabled val="1"/>
        </dgm:presLayoutVars>
      </dgm:prSet>
      <dgm:spPr/>
    </dgm:pt>
    <dgm:pt modelId="{C0E38700-1717-45BE-B9C6-72191DDFC35F}" type="pres">
      <dgm:prSet presAssocID="{D7211AE4-9392-4907-91C9-7257610A91C9}" presName="bracket" presStyleLbl="parChTrans1D1" presStyleIdx="2" presStyleCnt="3"/>
      <dgm:spPr/>
    </dgm:pt>
    <dgm:pt modelId="{122DD662-A172-4E6A-938B-EB13D9220FF9}" type="pres">
      <dgm:prSet presAssocID="{D7211AE4-9392-4907-91C9-7257610A91C9}" presName="spH" presStyleCnt="0"/>
      <dgm:spPr/>
    </dgm:pt>
    <dgm:pt modelId="{775BCAEB-1FAC-48B6-ADF7-84415FD317F0}" type="pres">
      <dgm:prSet presAssocID="{D7211AE4-9392-4907-91C9-7257610A91C9}" presName="desTx" presStyleLbl="node1" presStyleIdx="2" presStyleCnt="3">
        <dgm:presLayoutVars>
          <dgm:bulletEnabled val="1"/>
        </dgm:presLayoutVars>
      </dgm:prSet>
      <dgm:spPr/>
    </dgm:pt>
  </dgm:ptLst>
  <dgm:cxnLst>
    <dgm:cxn modelId="{B8371D08-538B-4472-B2F5-EED744D945B6}" type="presOf" srcId="{E7E9CB54-DFAC-413D-9E60-E9D51BAF03B9}" destId="{775BCAEB-1FAC-48B6-ADF7-84415FD317F0}" srcOrd="0" destOrd="0" presId="urn:diagrams.loki3.com/BracketList"/>
    <dgm:cxn modelId="{2D79D525-D77A-4E5C-91FB-937A6BCF1E60}" type="presOf" srcId="{B753FA9C-66F7-4B6B-918F-300E0EFE691C}" destId="{8F5C46B4-16D5-4D4E-9712-1CFBB84D67AE}" srcOrd="0" destOrd="0" presId="urn:diagrams.loki3.com/BracketList"/>
    <dgm:cxn modelId="{F460692A-351B-4CFF-9889-B5665AD72D48}" srcId="{B753FA9C-66F7-4B6B-918F-300E0EFE691C}" destId="{3E54AC03-6FA9-4C7C-9321-9B93DA3A021A}" srcOrd="1" destOrd="0" parTransId="{3E8948E0-9F52-4FC8-9EBF-1469C4BB8BF6}" sibTransId="{7A8BE37F-3D82-4666-9455-623BC1D99F00}"/>
    <dgm:cxn modelId="{FA1A294A-9E06-4573-887F-6D3BA5FF424C}" srcId="{65E5E052-CD31-40EF-942A-D0EB957A4AB6}" destId="{6B33EE46-381F-4A82-A5C4-A40FFBC50E04}" srcOrd="0" destOrd="0" parTransId="{199B9B4C-ACCB-4E54-95D8-971F13E9C609}" sibTransId="{D70DFE67-1E2D-481C-84B0-2D5BA3C2626B}"/>
    <dgm:cxn modelId="{22A59E5A-57AF-4838-BFB5-2AAC6BD9E8A7}" type="presOf" srcId="{BE82C9ED-99D4-4C0D-8F19-0A6439ED8248}" destId="{6D500595-EB16-48E1-8B7A-39BD244F4903}" srcOrd="0" destOrd="0" presId="urn:diagrams.loki3.com/BracketList"/>
    <dgm:cxn modelId="{0F6CF85E-E912-47E7-A6C0-78EE2FE8A002}" srcId="{B753FA9C-66F7-4B6B-918F-300E0EFE691C}" destId="{BE82C9ED-99D4-4C0D-8F19-0A6439ED8248}" srcOrd="0" destOrd="0" parTransId="{E671F9B9-F84E-4806-A8B0-A0EE0752300B}" sibTransId="{9FCD5836-FB04-4E6A-9310-2821E763FCA6}"/>
    <dgm:cxn modelId="{50C93D61-806D-4607-8063-97DFDDD8F91A}" type="presOf" srcId="{65E5E052-CD31-40EF-942A-D0EB957A4AB6}" destId="{CCE37F16-E98B-476C-AB22-1221052E5E22}" srcOrd="0" destOrd="0" presId="urn:diagrams.loki3.com/BracketList"/>
    <dgm:cxn modelId="{295AC189-EE89-4B12-BC95-C9DE4FEC7B46}" type="presOf" srcId="{6B33EE46-381F-4A82-A5C4-A40FFBC50E04}" destId="{F05BAB38-61E7-4DB2-80E7-CBBE789E4AE7}" srcOrd="0" destOrd="0" presId="urn:diagrams.loki3.com/BracketList"/>
    <dgm:cxn modelId="{3C58DB8A-2A5B-471B-B6DD-3ADCA5EF85B1}" type="presOf" srcId="{3E54AC03-6FA9-4C7C-9321-9B93DA3A021A}" destId="{6D500595-EB16-48E1-8B7A-39BD244F4903}" srcOrd="0" destOrd="1" presId="urn:diagrams.loki3.com/BracketList"/>
    <dgm:cxn modelId="{96A76992-8149-4759-B1A3-44622296C042}" srcId="{8BE5AA10-58C0-4393-A04E-783E50E1F429}" destId="{B753FA9C-66F7-4B6B-918F-300E0EFE691C}" srcOrd="0" destOrd="0" parTransId="{5126E601-5B78-48DC-9DE6-5D3DFD885B72}" sibTransId="{C4E3FF13-85FE-4527-B668-9DA7F926AFBC}"/>
    <dgm:cxn modelId="{739D14A8-0B6B-4E79-B86C-587BB6C2A0FE}" type="presOf" srcId="{8BE5AA10-58C0-4393-A04E-783E50E1F429}" destId="{6581D1B0-B9CF-4360-AE59-549F5CA5CEC2}" srcOrd="0" destOrd="0" presId="urn:diagrams.loki3.com/BracketList"/>
    <dgm:cxn modelId="{691AD0B5-F105-49E0-8185-10A36D80D155}" type="presOf" srcId="{ADB182FA-F9DB-4435-B40C-DFE488F7433C}" destId="{F05BAB38-61E7-4DB2-80E7-CBBE789E4AE7}" srcOrd="0" destOrd="1" presId="urn:diagrams.loki3.com/BracketList"/>
    <dgm:cxn modelId="{DDC19AB7-38FE-4A73-97D9-74E278A145C9}" srcId="{8BE5AA10-58C0-4393-A04E-783E50E1F429}" destId="{D7211AE4-9392-4907-91C9-7257610A91C9}" srcOrd="2" destOrd="0" parTransId="{EDFD3579-FFC0-4A23-A429-A5267473D588}" sibTransId="{5CA720FD-DE98-4FA4-8CBC-1CE1423B1354}"/>
    <dgm:cxn modelId="{C57D62D7-9641-44EB-9171-3D81E89FB1EF}" srcId="{8BE5AA10-58C0-4393-A04E-783E50E1F429}" destId="{65E5E052-CD31-40EF-942A-D0EB957A4AB6}" srcOrd="1" destOrd="0" parTransId="{DDCD156A-AD61-4108-B276-BE64178C8386}" sibTransId="{7E759829-569D-464D-83D7-9CB401522E90}"/>
    <dgm:cxn modelId="{58A519DC-83F1-4411-BFD9-A26C24086DEB}" srcId="{65E5E052-CD31-40EF-942A-D0EB957A4AB6}" destId="{ADB182FA-F9DB-4435-B40C-DFE488F7433C}" srcOrd="1" destOrd="0" parTransId="{0E912BBB-68F6-4AFE-9C9F-3A538FF2A505}" sibTransId="{0DD2AFAB-4274-406E-A406-47B645A37AA2}"/>
    <dgm:cxn modelId="{2EE1B5E7-2D17-42D9-84CF-03767DA29676}" srcId="{D7211AE4-9392-4907-91C9-7257610A91C9}" destId="{E7E9CB54-DFAC-413D-9E60-E9D51BAF03B9}" srcOrd="0" destOrd="0" parTransId="{7B9984F9-D9EA-4823-B7E7-B1313304C12E}" sibTransId="{AD00E70B-0156-4D63-8534-5C10D450223E}"/>
    <dgm:cxn modelId="{313A8DF7-05EF-46DF-8A1D-1985F05B344B}" type="presOf" srcId="{D7211AE4-9392-4907-91C9-7257610A91C9}" destId="{13520219-DA07-4A3F-8072-3368BC0CBADC}" srcOrd="0" destOrd="0" presId="urn:diagrams.loki3.com/BracketList"/>
    <dgm:cxn modelId="{A2BFBB5B-BDCC-481F-B984-E89B0B12A639}" type="presParOf" srcId="{6581D1B0-B9CF-4360-AE59-549F5CA5CEC2}" destId="{0B039FCA-9022-417D-A34C-B61C044F2804}" srcOrd="0" destOrd="0" presId="urn:diagrams.loki3.com/BracketList"/>
    <dgm:cxn modelId="{707A5EC0-50BA-4349-B8EF-6FBF16456793}" type="presParOf" srcId="{0B039FCA-9022-417D-A34C-B61C044F2804}" destId="{8F5C46B4-16D5-4D4E-9712-1CFBB84D67AE}" srcOrd="0" destOrd="0" presId="urn:diagrams.loki3.com/BracketList"/>
    <dgm:cxn modelId="{F02A11E6-B7F1-4302-8E8B-5B7BBA3D63D9}" type="presParOf" srcId="{0B039FCA-9022-417D-A34C-B61C044F2804}" destId="{E32BDDB2-4A77-42B9-9C39-92EFFBDFF86F}" srcOrd="1" destOrd="0" presId="urn:diagrams.loki3.com/BracketList"/>
    <dgm:cxn modelId="{29044B4C-4672-4C92-AECE-73B29C0A02CC}" type="presParOf" srcId="{0B039FCA-9022-417D-A34C-B61C044F2804}" destId="{F0850A1F-9208-4C7B-B4EB-B9E4E2BC3876}" srcOrd="2" destOrd="0" presId="urn:diagrams.loki3.com/BracketList"/>
    <dgm:cxn modelId="{3A0A78AA-0372-4A3F-9270-AD14C5EB4264}" type="presParOf" srcId="{0B039FCA-9022-417D-A34C-B61C044F2804}" destId="{6D500595-EB16-48E1-8B7A-39BD244F4903}" srcOrd="3" destOrd="0" presId="urn:diagrams.loki3.com/BracketList"/>
    <dgm:cxn modelId="{2C48FFF9-EF59-4208-9B0E-B995475E6087}" type="presParOf" srcId="{6581D1B0-B9CF-4360-AE59-549F5CA5CEC2}" destId="{AC1C5400-18A1-4792-BEB3-64865D93E4ED}" srcOrd="1" destOrd="0" presId="urn:diagrams.loki3.com/BracketList"/>
    <dgm:cxn modelId="{4AFF9F5B-24E4-44DD-B561-83644F3D440C}" type="presParOf" srcId="{6581D1B0-B9CF-4360-AE59-549F5CA5CEC2}" destId="{67EE0150-8CF5-40B9-9BE6-0E26F30B278B}" srcOrd="2" destOrd="0" presId="urn:diagrams.loki3.com/BracketList"/>
    <dgm:cxn modelId="{D65BCDA7-7F74-4DD0-8DA7-F359300679CE}" type="presParOf" srcId="{67EE0150-8CF5-40B9-9BE6-0E26F30B278B}" destId="{CCE37F16-E98B-476C-AB22-1221052E5E22}" srcOrd="0" destOrd="0" presId="urn:diagrams.loki3.com/BracketList"/>
    <dgm:cxn modelId="{1C14C31B-E938-4F06-A3E0-9C9B52D61964}" type="presParOf" srcId="{67EE0150-8CF5-40B9-9BE6-0E26F30B278B}" destId="{DDA0F143-BF37-4B3A-AB8D-43F52BAF5C4F}" srcOrd="1" destOrd="0" presId="urn:diagrams.loki3.com/BracketList"/>
    <dgm:cxn modelId="{B4F21898-B6BC-40AA-85CD-B84024C8AC28}" type="presParOf" srcId="{67EE0150-8CF5-40B9-9BE6-0E26F30B278B}" destId="{6DDBE588-D439-4E22-BE08-8373CCED37BA}" srcOrd="2" destOrd="0" presId="urn:diagrams.loki3.com/BracketList"/>
    <dgm:cxn modelId="{1951298F-3609-4BD1-A82B-2CEFD43BC709}" type="presParOf" srcId="{67EE0150-8CF5-40B9-9BE6-0E26F30B278B}" destId="{F05BAB38-61E7-4DB2-80E7-CBBE789E4AE7}" srcOrd="3" destOrd="0" presId="urn:diagrams.loki3.com/BracketList"/>
    <dgm:cxn modelId="{DF8EA16A-1649-4796-936A-69A6CA54745F}" type="presParOf" srcId="{6581D1B0-B9CF-4360-AE59-549F5CA5CEC2}" destId="{263DA85D-7C3F-483E-AE77-ACE528C5627C}" srcOrd="3" destOrd="0" presId="urn:diagrams.loki3.com/BracketList"/>
    <dgm:cxn modelId="{CC77B846-BC90-4A67-B157-DF585E5DD723}" type="presParOf" srcId="{6581D1B0-B9CF-4360-AE59-549F5CA5CEC2}" destId="{17342B44-B0BD-4E36-830C-F462C73E5103}" srcOrd="4" destOrd="0" presId="urn:diagrams.loki3.com/BracketList"/>
    <dgm:cxn modelId="{D79CD547-79CD-4F15-9F3B-61866B1D175B}" type="presParOf" srcId="{17342B44-B0BD-4E36-830C-F462C73E5103}" destId="{13520219-DA07-4A3F-8072-3368BC0CBADC}" srcOrd="0" destOrd="0" presId="urn:diagrams.loki3.com/BracketList"/>
    <dgm:cxn modelId="{86FD60A4-01AA-4A03-87D2-193F769DFF5B}" type="presParOf" srcId="{17342B44-B0BD-4E36-830C-F462C73E5103}" destId="{C0E38700-1717-45BE-B9C6-72191DDFC35F}" srcOrd="1" destOrd="0" presId="urn:diagrams.loki3.com/BracketList"/>
    <dgm:cxn modelId="{CADA20AD-B61C-4851-8115-B7700F02433C}" type="presParOf" srcId="{17342B44-B0BD-4E36-830C-F462C73E5103}" destId="{122DD662-A172-4E6A-938B-EB13D9220FF9}" srcOrd="2" destOrd="0" presId="urn:diagrams.loki3.com/BracketList"/>
    <dgm:cxn modelId="{E29487C6-8081-452C-BC3B-774A3EEC1053}" type="presParOf" srcId="{17342B44-B0BD-4E36-830C-F462C73E5103}" destId="{775BCAEB-1FAC-48B6-ADF7-84415FD317F0}"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C46B4-16D5-4D4E-9712-1CFBB84D67AE}">
      <dsp:nvSpPr>
        <dsp:cNvPr id="0" name=""/>
        <dsp:cNvSpPr/>
      </dsp:nvSpPr>
      <dsp:spPr>
        <a:xfrm>
          <a:off x="0" y="577124"/>
          <a:ext cx="1609547"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2023</a:t>
          </a:r>
        </a:p>
      </dsp:txBody>
      <dsp:txXfrm>
        <a:off x="0" y="577124"/>
        <a:ext cx="1609547" cy="495000"/>
      </dsp:txXfrm>
    </dsp:sp>
    <dsp:sp modelId="{E32BDDB2-4A77-42B9-9C39-92EFFBDFF86F}">
      <dsp:nvSpPr>
        <dsp:cNvPr id="0" name=""/>
        <dsp:cNvSpPr/>
      </dsp:nvSpPr>
      <dsp:spPr>
        <a:xfrm>
          <a:off x="1609547" y="20249"/>
          <a:ext cx="321909" cy="1608750"/>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500595-EB16-48E1-8B7A-39BD244F4903}">
      <dsp:nvSpPr>
        <dsp:cNvPr id="0" name=""/>
        <dsp:cNvSpPr/>
      </dsp:nvSpPr>
      <dsp:spPr>
        <a:xfrm>
          <a:off x="2060221" y="20249"/>
          <a:ext cx="4377970" cy="1608750"/>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U.S. domestic production reached 4 billion gallons.</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Renewable diesel capacity grew by 1.3 billion gallons.</a:t>
          </a:r>
        </a:p>
      </dsp:txBody>
      <dsp:txXfrm>
        <a:off x="2060221" y="20249"/>
        <a:ext cx="4377970" cy="1608750"/>
      </dsp:txXfrm>
    </dsp:sp>
    <dsp:sp modelId="{CCE37F16-E98B-476C-AB22-1221052E5E22}">
      <dsp:nvSpPr>
        <dsp:cNvPr id="0" name=""/>
        <dsp:cNvSpPr/>
      </dsp:nvSpPr>
      <dsp:spPr>
        <a:xfrm>
          <a:off x="0" y="2616187"/>
          <a:ext cx="1609547"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marL="0" lvl="0" indent="0" algn="r" defTabSz="1111250">
            <a:lnSpc>
              <a:spcPct val="90000"/>
            </a:lnSpc>
            <a:spcBef>
              <a:spcPct val="0"/>
            </a:spcBef>
            <a:spcAft>
              <a:spcPct val="35000"/>
            </a:spcAft>
            <a:buNone/>
          </a:pPr>
          <a:r>
            <a:rPr lang="en-US" sz="2500" kern="1200" dirty="0">
              <a:latin typeface="Calibri" panose="020F0502020204030204" pitchFamily="34" charset="0"/>
              <a:cs typeface="Calibri" panose="020F0502020204030204" pitchFamily="34" charset="0"/>
            </a:rPr>
            <a:t>2024</a:t>
          </a:r>
        </a:p>
      </dsp:txBody>
      <dsp:txXfrm>
        <a:off x="0" y="2616187"/>
        <a:ext cx="1609547" cy="495000"/>
      </dsp:txXfrm>
    </dsp:sp>
    <dsp:sp modelId="{DDA0F143-BF37-4B3A-AB8D-43F52BAF5C4F}">
      <dsp:nvSpPr>
        <dsp:cNvPr id="0" name=""/>
        <dsp:cNvSpPr/>
      </dsp:nvSpPr>
      <dsp:spPr>
        <a:xfrm>
          <a:off x="1609547" y="1718999"/>
          <a:ext cx="321909" cy="2289375"/>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5BAB38-61E7-4DB2-80E7-CBBE789E4AE7}">
      <dsp:nvSpPr>
        <dsp:cNvPr id="0" name=""/>
        <dsp:cNvSpPr/>
      </dsp:nvSpPr>
      <dsp:spPr>
        <a:xfrm>
          <a:off x="2060221" y="1718999"/>
          <a:ext cx="4377970" cy="2289375"/>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Per Energy Information Administration, renewables meet 9% of U.S. distillate demand.</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Domestic production on pace for 4.5 billion gallons.</a:t>
          </a:r>
        </a:p>
      </dsp:txBody>
      <dsp:txXfrm>
        <a:off x="2060221" y="1718999"/>
        <a:ext cx="4377970" cy="2289375"/>
      </dsp:txXfrm>
    </dsp:sp>
    <dsp:sp modelId="{13520219-DA07-4A3F-8072-3368BC0CBADC}">
      <dsp:nvSpPr>
        <dsp:cNvPr id="0" name=""/>
        <dsp:cNvSpPr/>
      </dsp:nvSpPr>
      <dsp:spPr>
        <a:xfrm>
          <a:off x="0" y="4469624"/>
          <a:ext cx="160797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2030</a:t>
          </a:r>
        </a:p>
      </dsp:txBody>
      <dsp:txXfrm>
        <a:off x="0" y="4469624"/>
        <a:ext cx="1607976" cy="495000"/>
      </dsp:txXfrm>
    </dsp:sp>
    <dsp:sp modelId="{C0E38700-1717-45BE-B9C6-72191DDFC35F}">
      <dsp:nvSpPr>
        <dsp:cNvPr id="0" name=""/>
        <dsp:cNvSpPr/>
      </dsp:nvSpPr>
      <dsp:spPr>
        <a:xfrm>
          <a:off x="1607976" y="4098374"/>
          <a:ext cx="321595" cy="1237500"/>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5BCAEB-1FAC-48B6-ADF7-84415FD317F0}">
      <dsp:nvSpPr>
        <dsp:cNvPr id="0" name=""/>
        <dsp:cNvSpPr/>
      </dsp:nvSpPr>
      <dsp:spPr>
        <a:xfrm>
          <a:off x="2058209" y="4098374"/>
          <a:ext cx="4373695" cy="1237500"/>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latin typeface="Calibri" panose="020F0502020204030204" pitchFamily="34" charset="0"/>
              <a:cs typeface="Calibri" panose="020F0502020204030204" pitchFamily="34" charset="0"/>
            </a:rPr>
            <a:t>Per NREL, potential 9.6 billion gallons of capacity, including 2 billion gallons of SAF. </a:t>
          </a:r>
        </a:p>
      </dsp:txBody>
      <dsp:txXfrm>
        <a:off x="2058209" y="4098374"/>
        <a:ext cx="4373695" cy="12375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A42DD-60EF-9D42-8CB7-5B55B21530E6}" type="datetimeFigureOut">
              <a:rPr lang="en-US" smtClean="0"/>
              <a:t>11/5/24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67A8D-1998-9F44-BBBA-104C7E60E736}" type="slidenum">
              <a:rPr lang="en-US" smtClean="0"/>
              <a:t>‹#›</a:t>
            </a:fld>
            <a:endParaRPr lang="en-US"/>
          </a:p>
        </p:txBody>
      </p:sp>
    </p:spTree>
    <p:extLst>
      <p:ext uri="{BB962C8B-B14F-4D97-AF65-F5344CB8AC3E}">
        <p14:creationId xmlns:p14="http://schemas.microsoft.com/office/powerpoint/2010/main" val="363785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ia.gov/energyexplained/diesel-fue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afdc.energy.gov/glossary.html#Transesterification" TargetMode="External"/><Relationship Id="rId4" Type="http://schemas.openxmlformats.org/officeDocument/2006/relationships/hyperlink" Target="https://www.astm.org/Standards/D6751.htm"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stm.org/Standards/D975.ht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astm.org/Standards/D396.ht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library.ndsu.edu</a:t>
            </a:r>
            <a:r>
              <a:rPr lang="en-US" dirty="0"/>
              <a:t>/</a:t>
            </a:r>
            <a:r>
              <a:rPr lang="en-US" dirty="0" err="1"/>
              <a:t>ir</a:t>
            </a:r>
            <a:r>
              <a:rPr lang="en-US" dirty="0"/>
              <a:t>/bitstream/handle/10365/4667/farm_39_06_07.pdf?sequence=1&amp;isAllowed=y</a:t>
            </a:r>
          </a:p>
          <a:p>
            <a:r>
              <a:rPr lang="en-US" dirty="0"/>
              <a:t>https://</a:t>
            </a:r>
            <a:r>
              <a:rPr lang="en-US" dirty="0" err="1"/>
              <a:t>library.ndsu.edu</a:t>
            </a:r>
            <a:r>
              <a:rPr lang="en-US" dirty="0"/>
              <a:t>/</a:t>
            </a:r>
            <a:r>
              <a:rPr lang="en-US" dirty="0" err="1"/>
              <a:t>ir</a:t>
            </a:r>
            <a:r>
              <a:rPr lang="en-US" dirty="0"/>
              <a:t>/bitstream/handle/10365/4663/farm_39_06_03.pdf?sequence=1&amp;isAllowed=y</a:t>
            </a:r>
          </a:p>
          <a:p>
            <a:r>
              <a:rPr lang="en-US" dirty="0"/>
              <a:t>https://</a:t>
            </a:r>
            <a:r>
              <a:rPr lang="en-US" dirty="0" err="1"/>
              <a:t>www.ndstudies.gov</a:t>
            </a:r>
            <a:r>
              <a:rPr lang="en-US" dirty="0"/>
              <a:t>/energy/level2/module-2-petroleum-natural-gas/history-petroleum-and-natural-gas-north-Dakota</a:t>
            </a:r>
          </a:p>
          <a:p>
            <a:r>
              <a:rPr lang="en-US" dirty="0"/>
              <a:t>https://</a:t>
            </a:r>
            <a:r>
              <a:rPr lang="en-US" dirty="0" err="1"/>
              <a:t>www.adm.com</a:t>
            </a:r>
            <a:r>
              <a:rPr lang="en-US" dirty="0"/>
              <a:t>/</a:t>
            </a:r>
            <a:r>
              <a:rPr lang="en-US" dirty="0" err="1"/>
              <a:t>en</a:t>
            </a:r>
            <a:r>
              <a:rPr lang="en-US" dirty="0"/>
              <a:t>-us/news/news-releases/2007/10/</a:t>
            </a:r>
            <a:r>
              <a:rPr lang="en-US" dirty="0" err="1"/>
              <a:t>adm</a:t>
            </a:r>
            <a:r>
              <a:rPr lang="en-US" dirty="0"/>
              <a:t>-opens-biodiesel-production-facility-in-</a:t>
            </a:r>
            <a:r>
              <a:rPr lang="en-US" dirty="0" err="1"/>
              <a:t>velva</a:t>
            </a:r>
            <a:r>
              <a:rPr lang="en-US" dirty="0"/>
              <a:t>-</a:t>
            </a:r>
            <a:r>
              <a:rPr lang="en-US" dirty="0" err="1"/>
              <a:t>nd</a:t>
            </a:r>
            <a:r>
              <a:rPr lang="en-US" dirty="0"/>
              <a:t>/</a:t>
            </a:r>
          </a:p>
        </p:txBody>
      </p:sp>
      <p:sp>
        <p:nvSpPr>
          <p:cNvPr id="4" name="Slide Number Placeholder 3"/>
          <p:cNvSpPr>
            <a:spLocks noGrp="1"/>
          </p:cNvSpPr>
          <p:nvPr>
            <p:ph type="sldNum" sz="quarter" idx="5"/>
          </p:nvPr>
        </p:nvSpPr>
        <p:spPr/>
        <p:txBody>
          <a:bodyPr/>
          <a:lstStyle/>
          <a:p>
            <a:fld id="{F0367A8D-1998-9F44-BBBA-104C7E60E736}" type="slidenum">
              <a:rPr lang="en-US" smtClean="0"/>
              <a:t>3</a:t>
            </a:fld>
            <a:endParaRPr lang="en-US"/>
          </a:p>
        </p:txBody>
      </p:sp>
    </p:spTree>
    <p:extLst>
      <p:ext uri="{BB962C8B-B14F-4D97-AF65-F5344CB8AC3E}">
        <p14:creationId xmlns:p14="http://schemas.microsoft.com/office/powerpoint/2010/main" val="538165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www.upi.com</a:t>
            </a:r>
            <a:r>
              <a:rPr lang="en-US" dirty="0"/>
              <a:t>/Archives/1984/08/20/National-Sun-Industries-the-worlds-largest-sunflower-processing-plant/4477461822400/</a:t>
            </a:r>
          </a:p>
        </p:txBody>
      </p:sp>
      <p:sp>
        <p:nvSpPr>
          <p:cNvPr id="4" name="Slide Number Placeholder 3"/>
          <p:cNvSpPr>
            <a:spLocks noGrp="1"/>
          </p:cNvSpPr>
          <p:nvPr>
            <p:ph type="sldNum" sz="quarter" idx="5"/>
          </p:nvPr>
        </p:nvSpPr>
        <p:spPr/>
        <p:txBody>
          <a:bodyPr/>
          <a:lstStyle/>
          <a:p>
            <a:fld id="{F0367A8D-1998-9F44-BBBA-104C7E60E736}" type="slidenum">
              <a:rPr lang="en-US" smtClean="0"/>
              <a:t>4</a:t>
            </a:fld>
            <a:endParaRPr lang="en-US"/>
          </a:p>
        </p:txBody>
      </p:sp>
    </p:spTree>
    <p:extLst>
      <p:ext uri="{BB962C8B-B14F-4D97-AF65-F5344CB8AC3E}">
        <p14:creationId xmlns:p14="http://schemas.microsoft.com/office/powerpoint/2010/main" val="386753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Biodiesel is one of the first biofuels</a:t>
            </a:r>
          </a:p>
          <a:p>
            <a:r>
              <a:rPr lang="en-US" dirty="0"/>
              <a:t>Rudolf Diesel, the inventor of the diesel engine in 1897, experimented with using vegetable oil as fuel in his engines. The fuel made from vegetable oils and animal fats that we call biodiesel today is named after him because it is mostly used in diesel engines (as is petroleum </a:t>
            </a:r>
            <a:r>
              <a:rPr lang="en-US" dirty="0">
                <a:hlinkClick r:id="rId3"/>
              </a:rPr>
              <a:t>diesel fuel</a:t>
            </a:r>
            <a:r>
              <a:rPr lang="en-US" dirty="0"/>
              <a:t>). Biodiesel meets the ASTM specification </a:t>
            </a:r>
            <a:r>
              <a:rPr lang="en-US" dirty="0">
                <a:hlinkClick r:id="rId4"/>
              </a:rPr>
              <a:t>D6751</a:t>
            </a:r>
            <a:r>
              <a:rPr lang="en-US" dirty="0"/>
              <a:t> and is approved for blending with petroleum diesel/distillate.</a:t>
            </a:r>
          </a:p>
          <a:p>
            <a:r>
              <a:rPr lang="en-US" dirty="0"/>
              <a:t>Biodiesel is produced by </a:t>
            </a:r>
            <a:r>
              <a:rPr lang="en-US" dirty="0">
                <a:hlinkClick r:id="rId5"/>
              </a:rPr>
              <a:t>transesterification</a:t>
            </a:r>
            <a:r>
              <a:rPr lang="en-US" dirty="0"/>
              <a:t> of vegetable oils and animal fats. In transesterification, the feedstock chemically reacts with an alcohol (usually methanol) in the presence of a catalyst, like lye. The products are glycerin and the biodiesel fuel or FAME </a:t>
            </a:r>
            <a:r>
              <a:rPr lang="en-US" b="1" dirty="0"/>
              <a:t>(fatty acid methyl esters). </a:t>
            </a:r>
            <a:r>
              <a:rPr lang="en-US" dirty="0"/>
              <a:t>Vegetable oils (mainly soybean oil) are the main feedstocks for U.S. biodiesel production. Other major U.S. biodiesel feedstocks include animal fats from meat processing plants and used (recycled) cooking oil and yellow grease from restaurants.</a:t>
            </a:r>
          </a:p>
          <a:p>
            <a:endParaRPr lang="en-US" dirty="0"/>
          </a:p>
          <a:p>
            <a:r>
              <a:rPr lang="en-US" dirty="0"/>
              <a:t>1 oil barrel is 42 gallons </a:t>
            </a:r>
          </a:p>
        </p:txBody>
      </p:sp>
      <p:sp>
        <p:nvSpPr>
          <p:cNvPr id="4" name="Slide Number Placeholder 3"/>
          <p:cNvSpPr>
            <a:spLocks noGrp="1"/>
          </p:cNvSpPr>
          <p:nvPr>
            <p:ph type="sldNum" sz="quarter" idx="5"/>
          </p:nvPr>
        </p:nvSpPr>
        <p:spPr/>
        <p:txBody>
          <a:bodyPr/>
          <a:lstStyle/>
          <a:p>
            <a:fld id="{8F26F72C-B714-C549-9473-FBECDF9AF36D}" type="slidenum">
              <a:rPr lang="en-US" smtClean="0"/>
              <a:t>8</a:t>
            </a:fld>
            <a:endParaRPr lang="en-US"/>
          </a:p>
        </p:txBody>
      </p:sp>
    </p:spTree>
    <p:extLst>
      <p:ext uri="{BB962C8B-B14F-4D97-AF65-F5344CB8AC3E}">
        <p14:creationId xmlns:p14="http://schemas.microsoft.com/office/powerpoint/2010/main" val="4199596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cs typeface="Calibri" panose="020F0502020204030204" pitchFamily="34" charset="0"/>
              </a:rPr>
              <a:t>Renewable diesel </a:t>
            </a:r>
            <a:r>
              <a:rPr lang="en-US" dirty="0">
                <a:latin typeface="Calibri" panose="020F0502020204030204" pitchFamily="34" charset="0"/>
                <a:cs typeface="Calibri" panose="020F0502020204030204" pitchFamily="34" charset="0"/>
              </a:rPr>
              <a:t>production uses a hydrogenation process rather than the esterification process used to produce biodiesel. Because renewable diesel is a drop-in fuel, it meets </a:t>
            </a:r>
            <a:r>
              <a:rPr lang="en-US" dirty="0">
                <a:latin typeface="Calibri" panose="020F0502020204030204" pitchFamily="34" charset="0"/>
                <a:cs typeface="Calibri" panose="020F0502020204030204" pitchFamily="34" charset="0"/>
                <a:hlinkClick r:id="rId3"/>
              </a:rPr>
              <a:t>ASTM D975</a:t>
            </a:r>
            <a:r>
              <a:rPr lang="en-US" dirty="0">
                <a:latin typeface="Calibri" panose="020F0502020204030204" pitchFamily="34" charset="0"/>
                <a:cs typeface="Calibri" panose="020F0502020204030204" pitchFamily="34" charset="0"/>
              </a:rPr>
              <a:t> specification for petroleum diesel and can be seamlessly blended and transported with petroleum diesel.</a:t>
            </a:r>
          </a:p>
          <a:p>
            <a:r>
              <a:rPr lang="en-US" dirty="0">
                <a:latin typeface="Calibri" panose="020F0502020204030204" pitchFamily="34" charset="0"/>
                <a:cs typeface="Calibri" panose="020F0502020204030204" pitchFamily="34" charset="0"/>
              </a:rPr>
              <a:t>Most renewable diesel is hydrogenation-derived renewable diesel (HDRD) or </a:t>
            </a:r>
            <a:r>
              <a:rPr lang="en-US" b="1" dirty="0" err="1">
                <a:latin typeface="Calibri" panose="020F0502020204030204" pitchFamily="34" charset="0"/>
                <a:cs typeface="Calibri" panose="020F0502020204030204" pitchFamily="34" charset="0"/>
              </a:rPr>
              <a:t>hydroprocessed</a:t>
            </a:r>
            <a:r>
              <a:rPr lang="en-US" b="1" dirty="0">
                <a:latin typeface="Calibri" panose="020F0502020204030204" pitchFamily="34" charset="0"/>
                <a:cs typeface="Calibri" panose="020F0502020204030204" pitchFamily="34" charset="0"/>
              </a:rPr>
              <a:t> esters and fatty acids </a:t>
            </a:r>
            <a:r>
              <a:rPr lang="en-US" dirty="0">
                <a:latin typeface="Calibri" panose="020F0502020204030204" pitchFamily="34" charset="0"/>
                <a:cs typeface="Calibri" panose="020F0502020204030204" pitchFamily="34" charset="0"/>
              </a:rPr>
              <a:t>(HEFA) produced by hydrogenation of triglycerides, a similar process used for desulfurizing petroleum diesel. So, existing petroleum refineries can be converted to renewable diesel production with only modest changes. However, hydrotreating renewable feedstocks requires significantly more hydrogen than desulfurizing diesel, and the source of the hydrogen could affect whether or not the renewable diesel can meet national or state standards for biofuels. Other methods can be used for renewable diesel production, such as gasification and pyrolysis. Renewable heating oil is similar to renewable diesel fuel but meets </a:t>
            </a:r>
            <a:r>
              <a:rPr lang="en-US" dirty="0">
                <a:latin typeface="Calibri" panose="020F0502020204030204" pitchFamily="34" charset="0"/>
                <a:cs typeface="Calibri" panose="020F0502020204030204" pitchFamily="34" charset="0"/>
                <a:hlinkClick r:id="rId4"/>
              </a:rPr>
              <a:t>ASTM D396</a:t>
            </a:r>
            <a:r>
              <a:rPr lang="en-US" dirty="0">
                <a:latin typeface="Calibri" panose="020F0502020204030204" pitchFamily="34" charset="0"/>
                <a:cs typeface="Calibri" panose="020F0502020204030204" pitchFamily="34" charset="0"/>
              </a:rPr>
              <a:t> for fuel oils.</a:t>
            </a:r>
          </a:p>
          <a:p>
            <a:endParaRPr lang="en-US" dirty="0"/>
          </a:p>
        </p:txBody>
      </p:sp>
      <p:sp>
        <p:nvSpPr>
          <p:cNvPr id="4" name="Slide Number Placeholder 3"/>
          <p:cNvSpPr>
            <a:spLocks noGrp="1"/>
          </p:cNvSpPr>
          <p:nvPr>
            <p:ph type="sldNum" sz="quarter" idx="5"/>
          </p:nvPr>
        </p:nvSpPr>
        <p:spPr/>
        <p:txBody>
          <a:bodyPr/>
          <a:lstStyle/>
          <a:p>
            <a:fld id="{8F26F72C-B714-C549-9473-FBECDF9AF36D}" type="slidenum">
              <a:rPr lang="en-US" smtClean="0"/>
              <a:t>9</a:t>
            </a:fld>
            <a:endParaRPr lang="en-US"/>
          </a:p>
        </p:txBody>
      </p:sp>
    </p:spTree>
    <p:extLst>
      <p:ext uri="{BB962C8B-B14F-4D97-AF65-F5344CB8AC3E}">
        <p14:creationId xmlns:p14="http://schemas.microsoft.com/office/powerpoint/2010/main" val="2312217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Figure 4.</a:t>
            </a:r>
            <a:r>
              <a:rPr lang="en-US" i="1" dirty="0"/>
              <a:t> Soybean Oil Used for Renewable Diesel Production</a:t>
            </a:r>
            <a:endParaRPr lang="en-US" dirty="0"/>
          </a:p>
          <a:p>
            <a:r>
              <a:rPr lang="en-US" dirty="0"/>
              <a:t>This growing demand for soybean oil for biofuels is supporting an expansion of soybean crush facilities in the U.S. In 2023, the U.S. soybean crush industry processed 2.29 billion bushels of soybeans utilizing 90% of nameplate crush capacity in the </a:t>
            </a:r>
            <a:r>
              <a:rPr lang="en-US" dirty="0" err="1"/>
              <a:t>U.S.Crush</a:t>
            </a:r>
            <a:r>
              <a:rPr lang="en-US" dirty="0"/>
              <a:t> capacity is expected to increase to 2.7 billion bushels by the end of 2024 and to 3.23 billion bushels by the end of 2027. If annual utilization rates remain near 90% (downtime for repairs and maintenance) then crush in 2024 could approach 2.42 billion bushels, 2.7 billion bushels by the end of 2025, 2.81 billion bushels by the end of 2026, and 2.89 billion bushels by the end of 2027.</a:t>
            </a:r>
            <a:r>
              <a:rPr lang="en-US" b="1" dirty="0"/>
              <a:t> Figure 5 </a:t>
            </a:r>
            <a:r>
              <a:rPr lang="en-US" dirty="0"/>
              <a:t>shows where and when the new/expanded crush capacity is expected to be developed. Construction has already started on plants due to come online in 2024 and 2025. Planning is advancing for the plants due to come online in 2026 and 2027.</a:t>
            </a:r>
          </a:p>
          <a:p>
            <a:endParaRPr lang="en-US" dirty="0"/>
          </a:p>
        </p:txBody>
      </p:sp>
      <p:sp>
        <p:nvSpPr>
          <p:cNvPr id="4" name="Slide Number Placeholder 3"/>
          <p:cNvSpPr>
            <a:spLocks noGrp="1"/>
          </p:cNvSpPr>
          <p:nvPr>
            <p:ph type="sldNum" sz="quarter" idx="5"/>
          </p:nvPr>
        </p:nvSpPr>
        <p:spPr/>
        <p:txBody>
          <a:bodyPr/>
          <a:lstStyle/>
          <a:p>
            <a:fld id="{F0367A8D-1998-9F44-BBBA-104C7E60E736}" type="slidenum">
              <a:rPr lang="en-US" smtClean="0"/>
              <a:t>10</a:t>
            </a:fld>
            <a:endParaRPr lang="en-US"/>
          </a:p>
        </p:txBody>
      </p:sp>
    </p:spTree>
    <p:extLst>
      <p:ext uri="{BB962C8B-B14F-4D97-AF65-F5344CB8AC3E}">
        <p14:creationId xmlns:p14="http://schemas.microsoft.com/office/powerpoint/2010/main" val="2302678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26F72C-B714-C549-9473-FBECDF9AF36D}" type="slidenum">
              <a:rPr lang="en-US" smtClean="0"/>
              <a:t>11</a:t>
            </a:fld>
            <a:endParaRPr lang="en-US"/>
          </a:p>
        </p:txBody>
      </p:sp>
    </p:spTree>
    <p:extLst>
      <p:ext uri="{BB962C8B-B14F-4D97-AF65-F5344CB8AC3E}">
        <p14:creationId xmlns:p14="http://schemas.microsoft.com/office/powerpoint/2010/main" val="170221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Marathon is 12,500 </a:t>
            </a:r>
            <a:r>
              <a:rPr lang="en-US" dirty="0" err="1"/>
              <a:t>bbl</a:t>
            </a:r>
            <a:r>
              <a:rPr lang="en-US" dirty="0"/>
              <a:t> day, 18,900,000 gallons in 360 day year.</a:t>
            </a:r>
          </a:p>
          <a:p>
            <a:r>
              <a:rPr lang="en-US" dirty="0"/>
              <a:t>10 biodiesel plants in Iowa, 2 now owned by Chevron, 350million gallons year.</a:t>
            </a:r>
          </a:p>
        </p:txBody>
      </p:sp>
      <p:sp>
        <p:nvSpPr>
          <p:cNvPr id="4" name="Slide Number Placeholder 3"/>
          <p:cNvSpPr>
            <a:spLocks noGrp="1"/>
          </p:cNvSpPr>
          <p:nvPr>
            <p:ph type="sldNum" sz="quarter" idx="5"/>
          </p:nvPr>
        </p:nvSpPr>
        <p:spPr/>
        <p:txBody>
          <a:bodyPr/>
          <a:lstStyle/>
          <a:p>
            <a:fld id="{F0367A8D-1998-9F44-BBBA-104C7E60E736}" type="slidenum">
              <a:rPr lang="en-US" smtClean="0"/>
              <a:t>12</a:t>
            </a:fld>
            <a:endParaRPr lang="en-US"/>
          </a:p>
        </p:txBody>
      </p:sp>
    </p:spTree>
    <p:extLst>
      <p:ext uri="{BB962C8B-B14F-4D97-AF65-F5344CB8AC3E}">
        <p14:creationId xmlns:p14="http://schemas.microsoft.com/office/powerpoint/2010/main" val="3431680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HEFA Hydrotreated esters and fatty acids. RD, SAF</a:t>
            </a:r>
          </a:p>
          <a:p>
            <a:r>
              <a:rPr lang="en-US" dirty="0"/>
              <a:t>National Renewable Energy Lab.</a:t>
            </a:r>
          </a:p>
        </p:txBody>
      </p:sp>
      <p:sp>
        <p:nvSpPr>
          <p:cNvPr id="4" name="Slide Number Placeholder 3"/>
          <p:cNvSpPr>
            <a:spLocks noGrp="1"/>
          </p:cNvSpPr>
          <p:nvPr>
            <p:ph type="sldNum" sz="quarter" idx="5"/>
          </p:nvPr>
        </p:nvSpPr>
        <p:spPr/>
        <p:txBody>
          <a:bodyPr/>
          <a:lstStyle/>
          <a:p>
            <a:fld id="{F0367A8D-1998-9F44-BBBA-104C7E60E736}" type="slidenum">
              <a:rPr lang="en-US" smtClean="0"/>
              <a:t>14</a:t>
            </a:fld>
            <a:endParaRPr lang="en-US"/>
          </a:p>
        </p:txBody>
      </p:sp>
    </p:spTree>
    <p:extLst>
      <p:ext uri="{BB962C8B-B14F-4D97-AF65-F5344CB8AC3E}">
        <p14:creationId xmlns:p14="http://schemas.microsoft.com/office/powerpoint/2010/main" val="3118881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367A8D-1998-9F44-BBBA-104C7E60E736}" type="slidenum">
              <a:rPr lang="en-US" smtClean="0"/>
              <a:t>15</a:t>
            </a:fld>
            <a:endParaRPr lang="en-US"/>
          </a:p>
        </p:txBody>
      </p:sp>
    </p:spTree>
    <p:extLst>
      <p:ext uri="{BB962C8B-B14F-4D97-AF65-F5344CB8AC3E}">
        <p14:creationId xmlns:p14="http://schemas.microsoft.com/office/powerpoint/2010/main" val="3764748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green field with silos in the background&#10;&#10;Description automatically generated">
            <a:extLst>
              <a:ext uri="{FF2B5EF4-FFF2-40B4-BE49-F238E27FC236}">
                <a16:creationId xmlns:a16="http://schemas.microsoft.com/office/drawing/2014/main" id="{152CC9AB-A59C-0556-336C-5E983B8EAD4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F63838-2596-4D3B-F05F-4B45FD230276}"/>
              </a:ext>
            </a:extLst>
          </p:cNvPr>
          <p:cNvSpPr>
            <a:spLocks noGrp="1"/>
          </p:cNvSpPr>
          <p:nvPr>
            <p:ph type="ctrTitle"/>
          </p:nvPr>
        </p:nvSpPr>
        <p:spPr>
          <a:xfrm>
            <a:off x="5654" y="2094089"/>
            <a:ext cx="8604946" cy="941741"/>
          </a:xfrm>
        </p:spPr>
        <p:txBody>
          <a:bodyPr anchor="b">
            <a:normAutofit/>
          </a:bodyPr>
          <a:lstStyle>
            <a:lvl1pPr algn="ctr">
              <a:defRPr sz="4800" b="1" i="0">
                <a:solidFill>
                  <a:srgbClr val="FEE9CC"/>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50CB8AE-B158-0C19-71E8-2D7F8CA2CBCC}"/>
              </a:ext>
            </a:extLst>
          </p:cNvPr>
          <p:cNvSpPr>
            <a:spLocks noGrp="1"/>
          </p:cNvSpPr>
          <p:nvPr>
            <p:ph type="subTitle" idx="1"/>
          </p:nvPr>
        </p:nvSpPr>
        <p:spPr>
          <a:xfrm>
            <a:off x="0" y="3040328"/>
            <a:ext cx="8604946" cy="1655762"/>
          </a:xfrm>
        </p:spPr>
        <p:txBody>
          <a:bodyP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134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green and white page with a green border&#10;&#10;Description automatically generated">
            <a:extLst>
              <a:ext uri="{FF2B5EF4-FFF2-40B4-BE49-F238E27FC236}">
                <a16:creationId xmlns:a16="http://schemas.microsoft.com/office/drawing/2014/main" id="{9DEA9434-DB42-90D3-2CC6-B333A0D88BB5}"/>
              </a:ext>
            </a:extLst>
          </p:cNvPr>
          <p:cNvPicPr>
            <a:picLocks noChangeAspect="1"/>
          </p:cNvPicPr>
          <p:nvPr userDrawn="1"/>
        </p:nvPicPr>
        <p:blipFill>
          <a:blip r:embed="rId2"/>
          <a:stretch>
            <a:fillRect/>
          </a:stretch>
        </p:blipFill>
        <p:spPr>
          <a:xfrm>
            <a:off x="0" y="-9553"/>
            <a:ext cx="12192000" cy="6858000"/>
          </a:xfrm>
          <a:prstGeom prst="rect">
            <a:avLst/>
          </a:prstGeom>
        </p:spPr>
      </p:pic>
      <p:sp>
        <p:nvSpPr>
          <p:cNvPr id="2" name="Title 1">
            <a:extLst>
              <a:ext uri="{FF2B5EF4-FFF2-40B4-BE49-F238E27FC236}">
                <a16:creationId xmlns:a16="http://schemas.microsoft.com/office/drawing/2014/main" id="{BC0F87FF-3E8E-DF78-57A5-21A947B1EFE6}"/>
              </a:ext>
            </a:extLst>
          </p:cNvPr>
          <p:cNvSpPr>
            <a:spLocks noGrp="1"/>
          </p:cNvSpPr>
          <p:nvPr>
            <p:ph type="title"/>
          </p:nvPr>
        </p:nvSpPr>
        <p:spPr>
          <a:xfrm>
            <a:off x="341520" y="9553"/>
            <a:ext cx="10515600" cy="1325563"/>
          </a:xfrm>
        </p:spPr>
        <p:txBody>
          <a:bodyPr/>
          <a:lstStyle>
            <a:lvl1pPr>
              <a:defRPr b="1" i="0">
                <a:solidFill>
                  <a:srgbClr val="FEE9CC"/>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7E340F-F83E-0822-03BF-83EF4E26E280}"/>
              </a:ext>
            </a:extLst>
          </p:cNvPr>
          <p:cNvSpPr>
            <a:spLocks noGrp="1"/>
          </p:cNvSpPr>
          <p:nvPr>
            <p:ph idx="1"/>
          </p:nvPr>
        </p:nvSpPr>
        <p:spPr>
          <a:xfrm>
            <a:off x="335859" y="1204755"/>
            <a:ext cx="10515600" cy="4351338"/>
          </a:xfrm>
        </p:spPr>
        <p:txBody>
          <a:bodyPr>
            <a:normAutofit/>
          </a:bodyPr>
          <a:lstStyle>
            <a:lvl1pPr>
              <a:defRPr sz="4000" b="0" i="0">
                <a:solidFill>
                  <a:srgbClr val="37733C"/>
                </a:solidFill>
                <a:latin typeface="Calibri" panose="020F0502020204030204" pitchFamily="34" charset="0"/>
                <a:cs typeface="Calibri" panose="020F0502020204030204" pitchFamily="34" charset="0"/>
              </a:defRPr>
            </a:lvl1pPr>
            <a:lvl2pPr>
              <a:defRPr sz="3600" b="0" i="0">
                <a:solidFill>
                  <a:srgbClr val="37733C"/>
                </a:solidFill>
                <a:latin typeface="Calibri" panose="020F0502020204030204" pitchFamily="34" charset="0"/>
                <a:cs typeface="Calibri" panose="020F0502020204030204" pitchFamily="34" charset="0"/>
              </a:defRPr>
            </a:lvl2pPr>
            <a:lvl3pPr>
              <a:defRPr sz="3200" b="0" i="0">
                <a:solidFill>
                  <a:srgbClr val="37733C"/>
                </a:solidFill>
                <a:latin typeface="Calibri" panose="020F0502020204030204" pitchFamily="34" charset="0"/>
                <a:cs typeface="Calibri" panose="020F0502020204030204" pitchFamily="34" charset="0"/>
              </a:defRPr>
            </a:lvl3pPr>
            <a:lvl4pPr>
              <a:defRPr sz="2800" b="0" i="0">
                <a:solidFill>
                  <a:srgbClr val="37733C"/>
                </a:solidFill>
                <a:latin typeface="Calibri" panose="020F0502020204030204" pitchFamily="34" charset="0"/>
                <a:cs typeface="Calibri" panose="020F0502020204030204" pitchFamily="34" charset="0"/>
              </a:defRPr>
            </a:lvl4pPr>
            <a:lvl5pPr>
              <a:defRPr sz="2800" b="0" i="0">
                <a:solidFill>
                  <a:srgbClr val="37733C"/>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FBDAA0E-E33A-68BA-2EA6-7E4018495F49}"/>
              </a:ext>
            </a:extLst>
          </p:cNvPr>
          <p:cNvSpPr>
            <a:spLocks noGrp="1"/>
          </p:cNvSpPr>
          <p:nvPr>
            <p:ph type="dt" sz="half" idx="10"/>
          </p:nvPr>
        </p:nvSpPr>
        <p:spPr>
          <a:xfrm>
            <a:off x="2412989" y="6435373"/>
            <a:ext cx="663229" cy="365125"/>
          </a:xfrm>
        </p:spPr>
        <p:txBody>
          <a:bodyPr/>
          <a:lstStyle>
            <a:lvl1pPr>
              <a:defRPr sz="800">
                <a:solidFill>
                  <a:srgbClr val="37733C"/>
                </a:solidFill>
              </a:defRPr>
            </a:lvl1pPr>
          </a:lstStyle>
          <a:p>
            <a:fld id="{F71F7C37-0847-A44D-A0F2-E6C3D5906122}" type="datetime1">
              <a:rPr lang="en-US" smtClean="0"/>
              <a:pPr/>
              <a:t>11/5/24</a:t>
            </a:fld>
            <a:endParaRPr lang="en-US" dirty="0"/>
          </a:p>
        </p:txBody>
      </p:sp>
      <p:sp>
        <p:nvSpPr>
          <p:cNvPr id="6" name="Slide Number Placeholder 5">
            <a:extLst>
              <a:ext uri="{FF2B5EF4-FFF2-40B4-BE49-F238E27FC236}">
                <a16:creationId xmlns:a16="http://schemas.microsoft.com/office/drawing/2014/main" id="{AB7A5A5A-47C8-8B05-E9AE-07AEA4FBCDA7}"/>
              </a:ext>
            </a:extLst>
          </p:cNvPr>
          <p:cNvSpPr>
            <a:spLocks noGrp="1"/>
          </p:cNvSpPr>
          <p:nvPr>
            <p:ph type="sldNum" sz="quarter" idx="12"/>
          </p:nvPr>
        </p:nvSpPr>
        <p:spPr>
          <a:xfrm>
            <a:off x="2935107" y="6441015"/>
            <a:ext cx="663229" cy="365125"/>
          </a:xfrm>
        </p:spPr>
        <p:txBody>
          <a:bodyPr/>
          <a:lstStyle>
            <a:lvl1pPr>
              <a:defRPr sz="800">
                <a:solidFill>
                  <a:srgbClr val="37733C"/>
                </a:solidFill>
              </a:defRPr>
            </a:lvl1pPr>
          </a:lstStyle>
          <a:p>
            <a:fld id="{3E7B5961-ECF5-8048-8F85-FAC2EA0ADAA2}" type="slidenum">
              <a:rPr lang="en-US" smtClean="0"/>
              <a:pPr/>
              <a:t>‹#›</a:t>
            </a:fld>
            <a:endParaRPr lang="en-US" dirty="0"/>
          </a:p>
        </p:txBody>
      </p:sp>
    </p:spTree>
    <p:extLst>
      <p:ext uri="{BB962C8B-B14F-4D97-AF65-F5344CB8AC3E}">
        <p14:creationId xmlns:p14="http://schemas.microsoft.com/office/powerpoint/2010/main" val="2165959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descr="A green and white page with a green border&#10;&#10;Description automatically generated">
            <a:extLst>
              <a:ext uri="{FF2B5EF4-FFF2-40B4-BE49-F238E27FC236}">
                <a16:creationId xmlns:a16="http://schemas.microsoft.com/office/drawing/2014/main" id="{9DEA9434-DB42-90D3-2CC6-B333A0D88BB5}"/>
              </a:ext>
            </a:extLst>
          </p:cNvPr>
          <p:cNvPicPr>
            <a:picLocks noChangeAspect="1"/>
          </p:cNvPicPr>
          <p:nvPr userDrawn="1"/>
        </p:nvPicPr>
        <p:blipFill>
          <a:blip r:embed="rId2"/>
          <a:stretch>
            <a:fillRect/>
          </a:stretch>
        </p:blipFill>
        <p:spPr>
          <a:xfrm>
            <a:off x="0" y="-9553"/>
            <a:ext cx="12192000" cy="6858000"/>
          </a:xfrm>
          <a:prstGeom prst="rect">
            <a:avLst/>
          </a:prstGeom>
        </p:spPr>
      </p:pic>
      <p:sp>
        <p:nvSpPr>
          <p:cNvPr id="2" name="Title 1">
            <a:extLst>
              <a:ext uri="{FF2B5EF4-FFF2-40B4-BE49-F238E27FC236}">
                <a16:creationId xmlns:a16="http://schemas.microsoft.com/office/drawing/2014/main" id="{BC0F87FF-3E8E-DF78-57A5-21A947B1EFE6}"/>
              </a:ext>
            </a:extLst>
          </p:cNvPr>
          <p:cNvSpPr>
            <a:spLocks noGrp="1"/>
          </p:cNvSpPr>
          <p:nvPr>
            <p:ph type="title"/>
          </p:nvPr>
        </p:nvSpPr>
        <p:spPr>
          <a:xfrm>
            <a:off x="341520" y="9553"/>
            <a:ext cx="10515600" cy="1325563"/>
          </a:xfrm>
        </p:spPr>
        <p:txBody>
          <a:bodyPr/>
          <a:lstStyle>
            <a:lvl1pPr>
              <a:defRPr b="1" i="0">
                <a:solidFill>
                  <a:srgbClr val="FEE9CC"/>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7E340F-F83E-0822-03BF-83EF4E26E280}"/>
              </a:ext>
            </a:extLst>
          </p:cNvPr>
          <p:cNvSpPr>
            <a:spLocks noGrp="1"/>
          </p:cNvSpPr>
          <p:nvPr>
            <p:ph idx="1"/>
          </p:nvPr>
        </p:nvSpPr>
        <p:spPr>
          <a:xfrm>
            <a:off x="335859" y="1204755"/>
            <a:ext cx="10515600" cy="4351338"/>
          </a:xfrm>
        </p:spPr>
        <p:txBody>
          <a:bodyPr>
            <a:normAutofit/>
          </a:bodyPr>
          <a:lstStyle>
            <a:lvl1pPr>
              <a:defRPr sz="4000" b="0" i="0">
                <a:solidFill>
                  <a:srgbClr val="37733C"/>
                </a:solidFill>
                <a:latin typeface="Calibri" panose="020F0502020204030204" pitchFamily="34" charset="0"/>
                <a:cs typeface="Calibri" panose="020F0502020204030204" pitchFamily="34" charset="0"/>
              </a:defRPr>
            </a:lvl1pPr>
            <a:lvl2pPr>
              <a:defRPr sz="3600" b="0" i="0">
                <a:solidFill>
                  <a:srgbClr val="37733C"/>
                </a:solidFill>
                <a:latin typeface="Calibri" panose="020F0502020204030204" pitchFamily="34" charset="0"/>
                <a:cs typeface="Calibri" panose="020F0502020204030204" pitchFamily="34" charset="0"/>
              </a:defRPr>
            </a:lvl2pPr>
            <a:lvl3pPr>
              <a:defRPr sz="3200" b="0" i="0">
                <a:solidFill>
                  <a:srgbClr val="37733C"/>
                </a:solidFill>
                <a:latin typeface="Calibri" panose="020F0502020204030204" pitchFamily="34" charset="0"/>
                <a:cs typeface="Calibri" panose="020F0502020204030204" pitchFamily="34" charset="0"/>
              </a:defRPr>
            </a:lvl3pPr>
            <a:lvl4pPr>
              <a:defRPr sz="2800" b="0" i="0">
                <a:solidFill>
                  <a:srgbClr val="37733C"/>
                </a:solidFill>
                <a:latin typeface="Calibri" panose="020F0502020204030204" pitchFamily="34" charset="0"/>
                <a:cs typeface="Calibri" panose="020F0502020204030204" pitchFamily="34" charset="0"/>
              </a:defRPr>
            </a:lvl4pPr>
            <a:lvl5pPr>
              <a:defRPr sz="2800" b="0" i="0">
                <a:solidFill>
                  <a:srgbClr val="37733C"/>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FBDAA0E-E33A-68BA-2EA6-7E4018495F49}"/>
              </a:ext>
            </a:extLst>
          </p:cNvPr>
          <p:cNvSpPr>
            <a:spLocks noGrp="1"/>
          </p:cNvSpPr>
          <p:nvPr>
            <p:ph type="dt" sz="half" idx="10"/>
          </p:nvPr>
        </p:nvSpPr>
        <p:spPr>
          <a:xfrm>
            <a:off x="2412989" y="6435373"/>
            <a:ext cx="663229" cy="365125"/>
          </a:xfrm>
        </p:spPr>
        <p:txBody>
          <a:bodyPr/>
          <a:lstStyle>
            <a:lvl1pPr>
              <a:defRPr sz="800">
                <a:solidFill>
                  <a:srgbClr val="37733C"/>
                </a:solidFill>
              </a:defRPr>
            </a:lvl1pPr>
          </a:lstStyle>
          <a:p>
            <a:fld id="{F71F7C37-0847-A44D-A0F2-E6C3D5906122}" type="datetime1">
              <a:rPr lang="en-US" smtClean="0"/>
              <a:pPr/>
              <a:t>11/5/24</a:t>
            </a:fld>
            <a:endParaRPr lang="en-US" dirty="0"/>
          </a:p>
        </p:txBody>
      </p:sp>
      <p:sp>
        <p:nvSpPr>
          <p:cNvPr id="6" name="Slide Number Placeholder 5">
            <a:extLst>
              <a:ext uri="{FF2B5EF4-FFF2-40B4-BE49-F238E27FC236}">
                <a16:creationId xmlns:a16="http://schemas.microsoft.com/office/drawing/2014/main" id="{AB7A5A5A-47C8-8B05-E9AE-07AEA4FBCDA7}"/>
              </a:ext>
            </a:extLst>
          </p:cNvPr>
          <p:cNvSpPr>
            <a:spLocks noGrp="1"/>
          </p:cNvSpPr>
          <p:nvPr>
            <p:ph type="sldNum" sz="quarter" idx="12"/>
          </p:nvPr>
        </p:nvSpPr>
        <p:spPr>
          <a:xfrm>
            <a:off x="2935107" y="6441015"/>
            <a:ext cx="663229" cy="365125"/>
          </a:xfrm>
        </p:spPr>
        <p:txBody>
          <a:bodyPr/>
          <a:lstStyle>
            <a:lvl1pPr>
              <a:defRPr sz="800">
                <a:solidFill>
                  <a:srgbClr val="37733C"/>
                </a:solidFill>
              </a:defRPr>
            </a:lvl1pPr>
          </a:lstStyle>
          <a:p>
            <a:fld id="{3E7B5961-ECF5-8048-8F85-FAC2EA0ADAA2}" type="slidenum">
              <a:rPr lang="en-US" smtClean="0"/>
              <a:pPr/>
              <a:t>‹#›</a:t>
            </a:fld>
            <a:endParaRPr lang="en-US" dirty="0"/>
          </a:p>
        </p:txBody>
      </p:sp>
      <p:sp>
        <p:nvSpPr>
          <p:cNvPr id="5" name="Rectangle 4">
            <a:extLst>
              <a:ext uri="{FF2B5EF4-FFF2-40B4-BE49-F238E27FC236}">
                <a16:creationId xmlns:a16="http://schemas.microsoft.com/office/drawing/2014/main" id="{EC649640-68B3-D328-8A8A-765421B3C815}"/>
              </a:ext>
            </a:extLst>
          </p:cNvPr>
          <p:cNvSpPr/>
          <p:nvPr userDrawn="1"/>
        </p:nvSpPr>
        <p:spPr>
          <a:xfrm>
            <a:off x="8024037" y="5280837"/>
            <a:ext cx="4167963" cy="15676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5246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green and white page with a green border&#10;&#10;Description automatically generated">
            <a:extLst>
              <a:ext uri="{FF2B5EF4-FFF2-40B4-BE49-F238E27FC236}">
                <a16:creationId xmlns:a16="http://schemas.microsoft.com/office/drawing/2014/main" id="{9DEA9434-DB42-90D3-2CC6-B333A0D88BB5}"/>
              </a:ext>
            </a:extLst>
          </p:cNvPr>
          <p:cNvPicPr>
            <a:picLocks noChangeAspect="1"/>
          </p:cNvPicPr>
          <p:nvPr userDrawn="1"/>
        </p:nvPicPr>
        <p:blipFill>
          <a:blip r:embed="rId2"/>
          <a:stretch>
            <a:fillRect/>
          </a:stretch>
        </p:blipFill>
        <p:spPr>
          <a:xfrm>
            <a:off x="0" y="-9553"/>
            <a:ext cx="12192000" cy="6858000"/>
          </a:xfrm>
          <a:prstGeom prst="rect">
            <a:avLst/>
          </a:prstGeom>
        </p:spPr>
      </p:pic>
      <p:sp>
        <p:nvSpPr>
          <p:cNvPr id="2" name="Title 1">
            <a:extLst>
              <a:ext uri="{FF2B5EF4-FFF2-40B4-BE49-F238E27FC236}">
                <a16:creationId xmlns:a16="http://schemas.microsoft.com/office/drawing/2014/main" id="{BC0F87FF-3E8E-DF78-57A5-21A947B1EFE6}"/>
              </a:ext>
            </a:extLst>
          </p:cNvPr>
          <p:cNvSpPr>
            <a:spLocks noGrp="1"/>
          </p:cNvSpPr>
          <p:nvPr>
            <p:ph type="title"/>
          </p:nvPr>
        </p:nvSpPr>
        <p:spPr>
          <a:xfrm>
            <a:off x="341520" y="9553"/>
            <a:ext cx="10515600" cy="1325563"/>
          </a:xfrm>
        </p:spPr>
        <p:txBody>
          <a:bodyPr/>
          <a:lstStyle>
            <a:lvl1pPr>
              <a:defRPr b="1" i="0">
                <a:solidFill>
                  <a:srgbClr val="FEE9CC"/>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7E340F-F83E-0822-03BF-83EF4E26E280}"/>
              </a:ext>
            </a:extLst>
          </p:cNvPr>
          <p:cNvSpPr>
            <a:spLocks noGrp="1"/>
          </p:cNvSpPr>
          <p:nvPr>
            <p:ph idx="1"/>
          </p:nvPr>
        </p:nvSpPr>
        <p:spPr>
          <a:xfrm>
            <a:off x="335859" y="1204755"/>
            <a:ext cx="5554302" cy="4994164"/>
          </a:xfrm>
        </p:spPr>
        <p:txBody>
          <a:bodyPr>
            <a:normAutofit/>
          </a:bodyPr>
          <a:lstStyle>
            <a:lvl1pPr>
              <a:defRPr sz="4000" b="0" i="0">
                <a:solidFill>
                  <a:srgbClr val="37733C"/>
                </a:solidFill>
                <a:latin typeface="Calibri" panose="020F0502020204030204" pitchFamily="34" charset="0"/>
                <a:cs typeface="Calibri" panose="020F0502020204030204" pitchFamily="34" charset="0"/>
              </a:defRPr>
            </a:lvl1pPr>
            <a:lvl2pPr>
              <a:defRPr sz="3600" b="0" i="0">
                <a:solidFill>
                  <a:srgbClr val="37733C"/>
                </a:solidFill>
                <a:latin typeface="Calibri" panose="020F0502020204030204" pitchFamily="34" charset="0"/>
                <a:cs typeface="Calibri" panose="020F0502020204030204" pitchFamily="34" charset="0"/>
              </a:defRPr>
            </a:lvl2pPr>
            <a:lvl3pPr>
              <a:defRPr sz="3200" b="0" i="0">
                <a:solidFill>
                  <a:srgbClr val="37733C"/>
                </a:solidFill>
                <a:latin typeface="Calibri" panose="020F0502020204030204" pitchFamily="34" charset="0"/>
                <a:cs typeface="Calibri" panose="020F0502020204030204" pitchFamily="34" charset="0"/>
              </a:defRPr>
            </a:lvl3pPr>
            <a:lvl4pPr>
              <a:defRPr sz="2800" b="0" i="0">
                <a:solidFill>
                  <a:srgbClr val="37733C"/>
                </a:solidFill>
                <a:latin typeface="Calibri" panose="020F0502020204030204" pitchFamily="34" charset="0"/>
                <a:cs typeface="Calibri" panose="020F0502020204030204" pitchFamily="34" charset="0"/>
              </a:defRPr>
            </a:lvl4pPr>
            <a:lvl5pPr>
              <a:defRPr sz="2800" b="0" i="0">
                <a:solidFill>
                  <a:srgbClr val="37733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DAA0E-E33A-68BA-2EA6-7E4018495F49}"/>
              </a:ext>
            </a:extLst>
          </p:cNvPr>
          <p:cNvSpPr>
            <a:spLocks noGrp="1"/>
          </p:cNvSpPr>
          <p:nvPr>
            <p:ph type="dt" sz="half" idx="10"/>
          </p:nvPr>
        </p:nvSpPr>
        <p:spPr>
          <a:xfrm>
            <a:off x="2412989" y="6435373"/>
            <a:ext cx="663229" cy="365125"/>
          </a:xfrm>
        </p:spPr>
        <p:txBody>
          <a:bodyPr/>
          <a:lstStyle>
            <a:lvl1pPr>
              <a:defRPr sz="800">
                <a:solidFill>
                  <a:srgbClr val="37733C"/>
                </a:solidFill>
              </a:defRPr>
            </a:lvl1pPr>
          </a:lstStyle>
          <a:p>
            <a:fld id="{F71F7C37-0847-A44D-A0F2-E6C3D5906122}" type="datetime1">
              <a:rPr lang="en-US" smtClean="0"/>
              <a:pPr/>
              <a:t>11/5/24</a:t>
            </a:fld>
            <a:endParaRPr lang="en-US" dirty="0"/>
          </a:p>
        </p:txBody>
      </p:sp>
      <p:sp>
        <p:nvSpPr>
          <p:cNvPr id="6" name="Slide Number Placeholder 5">
            <a:extLst>
              <a:ext uri="{FF2B5EF4-FFF2-40B4-BE49-F238E27FC236}">
                <a16:creationId xmlns:a16="http://schemas.microsoft.com/office/drawing/2014/main" id="{AB7A5A5A-47C8-8B05-E9AE-07AEA4FBCDA7}"/>
              </a:ext>
            </a:extLst>
          </p:cNvPr>
          <p:cNvSpPr>
            <a:spLocks noGrp="1"/>
          </p:cNvSpPr>
          <p:nvPr>
            <p:ph type="sldNum" sz="quarter" idx="12"/>
          </p:nvPr>
        </p:nvSpPr>
        <p:spPr>
          <a:xfrm>
            <a:off x="2935107" y="6441015"/>
            <a:ext cx="663229" cy="365125"/>
          </a:xfrm>
        </p:spPr>
        <p:txBody>
          <a:bodyPr/>
          <a:lstStyle>
            <a:lvl1pPr>
              <a:defRPr sz="800">
                <a:solidFill>
                  <a:srgbClr val="37733C"/>
                </a:solidFill>
              </a:defRPr>
            </a:lvl1pPr>
          </a:lstStyle>
          <a:p>
            <a:fld id="{3E7B5961-ECF5-8048-8F85-FAC2EA0ADAA2}" type="slidenum">
              <a:rPr lang="en-US" smtClean="0"/>
              <a:pPr/>
              <a:t>‹#›</a:t>
            </a:fld>
            <a:endParaRPr lang="en-US" dirty="0"/>
          </a:p>
        </p:txBody>
      </p:sp>
      <p:sp>
        <p:nvSpPr>
          <p:cNvPr id="5" name="Content Placeholder 2">
            <a:extLst>
              <a:ext uri="{FF2B5EF4-FFF2-40B4-BE49-F238E27FC236}">
                <a16:creationId xmlns:a16="http://schemas.microsoft.com/office/drawing/2014/main" id="{3210EAB4-BB3A-9593-68A4-3814F0BD9AF9}"/>
              </a:ext>
            </a:extLst>
          </p:cNvPr>
          <p:cNvSpPr>
            <a:spLocks noGrp="1"/>
          </p:cNvSpPr>
          <p:nvPr>
            <p:ph idx="13"/>
          </p:nvPr>
        </p:nvSpPr>
        <p:spPr>
          <a:xfrm>
            <a:off x="6330906" y="1202780"/>
            <a:ext cx="5554302" cy="4994164"/>
          </a:xfrm>
        </p:spPr>
        <p:txBody>
          <a:bodyPr>
            <a:normAutofit/>
          </a:bodyPr>
          <a:lstStyle>
            <a:lvl1pPr>
              <a:defRPr sz="4000" b="0" i="0">
                <a:solidFill>
                  <a:srgbClr val="37733C"/>
                </a:solidFill>
                <a:latin typeface="Calibri" panose="020F0502020204030204" pitchFamily="34" charset="0"/>
                <a:cs typeface="Calibri" panose="020F0502020204030204" pitchFamily="34" charset="0"/>
              </a:defRPr>
            </a:lvl1pPr>
            <a:lvl2pPr>
              <a:defRPr sz="3600" b="0" i="0">
                <a:solidFill>
                  <a:srgbClr val="37733C"/>
                </a:solidFill>
                <a:latin typeface="Calibri" panose="020F0502020204030204" pitchFamily="34" charset="0"/>
                <a:cs typeface="Calibri" panose="020F0502020204030204" pitchFamily="34" charset="0"/>
              </a:defRPr>
            </a:lvl2pPr>
            <a:lvl3pPr>
              <a:defRPr sz="3200" b="0" i="0">
                <a:solidFill>
                  <a:srgbClr val="37733C"/>
                </a:solidFill>
                <a:latin typeface="Calibri" panose="020F0502020204030204" pitchFamily="34" charset="0"/>
                <a:cs typeface="Calibri" panose="020F0502020204030204" pitchFamily="34" charset="0"/>
              </a:defRPr>
            </a:lvl3pPr>
            <a:lvl4pPr>
              <a:defRPr sz="2800" b="0" i="0">
                <a:solidFill>
                  <a:srgbClr val="37733C"/>
                </a:solidFill>
                <a:latin typeface="Calibri" panose="020F0502020204030204" pitchFamily="34" charset="0"/>
                <a:cs typeface="Calibri" panose="020F0502020204030204" pitchFamily="34" charset="0"/>
              </a:defRPr>
            </a:lvl4pPr>
            <a:lvl5pPr>
              <a:defRPr sz="2800" b="0" i="0">
                <a:solidFill>
                  <a:srgbClr val="37733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68288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green and white page with a green border&#10;&#10;Description automatically generated">
            <a:extLst>
              <a:ext uri="{FF2B5EF4-FFF2-40B4-BE49-F238E27FC236}">
                <a16:creationId xmlns:a16="http://schemas.microsoft.com/office/drawing/2014/main" id="{9DEA9434-DB42-90D3-2CC6-B333A0D88BB5}"/>
              </a:ext>
            </a:extLst>
          </p:cNvPr>
          <p:cNvPicPr>
            <a:picLocks noChangeAspect="1"/>
          </p:cNvPicPr>
          <p:nvPr userDrawn="1"/>
        </p:nvPicPr>
        <p:blipFill>
          <a:blip r:embed="rId2"/>
          <a:stretch>
            <a:fillRect/>
          </a:stretch>
        </p:blipFill>
        <p:spPr>
          <a:xfrm>
            <a:off x="0" y="-9553"/>
            <a:ext cx="12192000" cy="6858000"/>
          </a:xfrm>
          <a:prstGeom prst="rect">
            <a:avLst/>
          </a:prstGeom>
        </p:spPr>
      </p:pic>
      <p:sp>
        <p:nvSpPr>
          <p:cNvPr id="2" name="Title 1">
            <a:extLst>
              <a:ext uri="{FF2B5EF4-FFF2-40B4-BE49-F238E27FC236}">
                <a16:creationId xmlns:a16="http://schemas.microsoft.com/office/drawing/2014/main" id="{BC0F87FF-3E8E-DF78-57A5-21A947B1EFE6}"/>
              </a:ext>
            </a:extLst>
          </p:cNvPr>
          <p:cNvSpPr>
            <a:spLocks noGrp="1"/>
          </p:cNvSpPr>
          <p:nvPr>
            <p:ph type="title"/>
          </p:nvPr>
        </p:nvSpPr>
        <p:spPr>
          <a:xfrm>
            <a:off x="341520" y="9553"/>
            <a:ext cx="10515600" cy="1325563"/>
          </a:xfrm>
        </p:spPr>
        <p:txBody>
          <a:bodyPr/>
          <a:lstStyle>
            <a:lvl1pPr>
              <a:defRPr b="1" i="0">
                <a:solidFill>
                  <a:srgbClr val="FEE9CC"/>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7E340F-F83E-0822-03BF-83EF4E26E280}"/>
              </a:ext>
            </a:extLst>
          </p:cNvPr>
          <p:cNvSpPr>
            <a:spLocks noGrp="1"/>
          </p:cNvSpPr>
          <p:nvPr>
            <p:ph idx="1"/>
          </p:nvPr>
        </p:nvSpPr>
        <p:spPr>
          <a:xfrm>
            <a:off x="335859" y="1204755"/>
            <a:ext cx="5554302" cy="4994164"/>
          </a:xfrm>
        </p:spPr>
        <p:txBody>
          <a:bodyPr>
            <a:normAutofit/>
          </a:bodyPr>
          <a:lstStyle>
            <a:lvl1pPr>
              <a:defRPr sz="4000" b="0" i="0">
                <a:solidFill>
                  <a:srgbClr val="37733C"/>
                </a:solidFill>
                <a:latin typeface="Calibri" panose="020F0502020204030204" pitchFamily="34" charset="0"/>
                <a:cs typeface="Calibri" panose="020F0502020204030204" pitchFamily="34" charset="0"/>
              </a:defRPr>
            </a:lvl1pPr>
            <a:lvl2pPr>
              <a:defRPr sz="3600" b="0" i="0">
                <a:solidFill>
                  <a:srgbClr val="37733C"/>
                </a:solidFill>
                <a:latin typeface="Calibri" panose="020F0502020204030204" pitchFamily="34" charset="0"/>
                <a:cs typeface="Calibri" panose="020F0502020204030204" pitchFamily="34" charset="0"/>
              </a:defRPr>
            </a:lvl2pPr>
            <a:lvl3pPr>
              <a:defRPr sz="3200" b="0" i="0">
                <a:solidFill>
                  <a:srgbClr val="37733C"/>
                </a:solidFill>
                <a:latin typeface="Calibri" panose="020F0502020204030204" pitchFamily="34" charset="0"/>
                <a:cs typeface="Calibri" panose="020F0502020204030204" pitchFamily="34" charset="0"/>
              </a:defRPr>
            </a:lvl3pPr>
            <a:lvl4pPr>
              <a:defRPr sz="2800" b="0" i="0">
                <a:solidFill>
                  <a:srgbClr val="37733C"/>
                </a:solidFill>
                <a:latin typeface="Calibri" panose="020F0502020204030204" pitchFamily="34" charset="0"/>
                <a:cs typeface="Calibri" panose="020F0502020204030204" pitchFamily="34" charset="0"/>
              </a:defRPr>
            </a:lvl4pPr>
            <a:lvl5pPr>
              <a:defRPr sz="2800" b="0" i="0">
                <a:solidFill>
                  <a:srgbClr val="37733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DAA0E-E33A-68BA-2EA6-7E4018495F49}"/>
              </a:ext>
            </a:extLst>
          </p:cNvPr>
          <p:cNvSpPr>
            <a:spLocks noGrp="1"/>
          </p:cNvSpPr>
          <p:nvPr>
            <p:ph type="dt" sz="half" idx="10"/>
          </p:nvPr>
        </p:nvSpPr>
        <p:spPr>
          <a:xfrm>
            <a:off x="2412989" y="6435373"/>
            <a:ext cx="663229" cy="365125"/>
          </a:xfrm>
        </p:spPr>
        <p:txBody>
          <a:bodyPr/>
          <a:lstStyle>
            <a:lvl1pPr>
              <a:defRPr sz="800">
                <a:solidFill>
                  <a:srgbClr val="37733C"/>
                </a:solidFill>
              </a:defRPr>
            </a:lvl1pPr>
          </a:lstStyle>
          <a:p>
            <a:fld id="{F71F7C37-0847-A44D-A0F2-E6C3D5906122}" type="datetime1">
              <a:rPr lang="en-US" smtClean="0"/>
              <a:pPr/>
              <a:t>11/5/24</a:t>
            </a:fld>
            <a:endParaRPr lang="en-US" dirty="0"/>
          </a:p>
        </p:txBody>
      </p:sp>
      <p:sp>
        <p:nvSpPr>
          <p:cNvPr id="6" name="Slide Number Placeholder 5">
            <a:extLst>
              <a:ext uri="{FF2B5EF4-FFF2-40B4-BE49-F238E27FC236}">
                <a16:creationId xmlns:a16="http://schemas.microsoft.com/office/drawing/2014/main" id="{AB7A5A5A-47C8-8B05-E9AE-07AEA4FBCDA7}"/>
              </a:ext>
            </a:extLst>
          </p:cNvPr>
          <p:cNvSpPr>
            <a:spLocks noGrp="1"/>
          </p:cNvSpPr>
          <p:nvPr>
            <p:ph type="sldNum" sz="quarter" idx="12"/>
          </p:nvPr>
        </p:nvSpPr>
        <p:spPr>
          <a:xfrm>
            <a:off x="2935107" y="6441015"/>
            <a:ext cx="663229" cy="365125"/>
          </a:xfrm>
        </p:spPr>
        <p:txBody>
          <a:bodyPr/>
          <a:lstStyle>
            <a:lvl1pPr>
              <a:defRPr sz="800">
                <a:solidFill>
                  <a:srgbClr val="37733C"/>
                </a:solidFill>
              </a:defRPr>
            </a:lvl1pPr>
          </a:lstStyle>
          <a:p>
            <a:fld id="{3E7B5961-ECF5-8048-8F85-FAC2EA0ADAA2}" type="slidenum">
              <a:rPr lang="en-US" smtClean="0"/>
              <a:pPr/>
              <a:t>‹#›</a:t>
            </a:fld>
            <a:endParaRPr lang="en-US" dirty="0"/>
          </a:p>
        </p:txBody>
      </p:sp>
      <p:sp>
        <p:nvSpPr>
          <p:cNvPr id="7" name="Rectangle 6">
            <a:extLst>
              <a:ext uri="{FF2B5EF4-FFF2-40B4-BE49-F238E27FC236}">
                <a16:creationId xmlns:a16="http://schemas.microsoft.com/office/drawing/2014/main" id="{019F9B3E-C56E-4C07-CE5B-9AE499DC728B}"/>
              </a:ext>
            </a:extLst>
          </p:cNvPr>
          <p:cNvSpPr/>
          <p:nvPr userDrawn="1"/>
        </p:nvSpPr>
        <p:spPr>
          <a:xfrm>
            <a:off x="7591647" y="4841358"/>
            <a:ext cx="4600353" cy="20166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3210EAB4-BB3A-9593-68A4-3814F0BD9AF9}"/>
              </a:ext>
            </a:extLst>
          </p:cNvPr>
          <p:cNvSpPr>
            <a:spLocks noGrp="1"/>
          </p:cNvSpPr>
          <p:nvPr>
            <p:ph idx="13"/>
          </p:nvPr>
        </p:nvSpPr>
        <p:spPr>
          <a:xfrm>
            <a:off x="6330906" y="1202780"/>
            <a:ext cx="5554302" cy="4994164"/>
          </a:xfrm>
        </p:spPr>
        <p:txBody>
          <a:bodyPr>
            <a:normAutofit/>
          </a:bodyPr>
          <a:lstStyle>
            <a:lvl1pPr>
              <a:defRPr sz="4000" b="0" i="0">
                <a:solidFill>
                  <a:srgbClr val="37733C"/>
                </a:solidFill>
                <a:latin typeface="Calibri" panose="020F0502020204030204" pitchFamily="34" charset="0"/>
                <a:cs typeface="Calibri" panose="020F0502020204030204" pitchFamily="34" charset="0"/>
              </a:defRPr>
            </a:lvl1pPr>
            <a:lvl2pPr>
              <a:defRPr sz="3600" b="0" i="0">
                <a:solidFill>
                  <a:srgbClr val="37733C"/>
                </a:solidFill>
                <a:latin typeface="Calibri" panose="020F0502020204030204" pitchFamily="34" charset="0"/>
                <a:cs typeface="Calibri" panose="020F0502020204030204" pitchFamily="34" charset="0"/>
              </a:defRPr>
            </a:lvl2pPr>
            <a:lvl3pPr>
              <a:defRPr sz="3200" b="0" i="0">
                <a:solidFill>
                  <a:srgbClr val="37733C"/>
                </a:solidFill>
                <a:latin typeface="Calibri" panose="020F0502020204030204" pitchFamily="34" charset="0"/>
                <a:cs typeface="Calibri" panose="020F0502020204030204" pitchFamily="34" charset="0"/>
              </a:defRPr>
            </a:lvl3pPr>
            <a:lvl4pPr>
              <a:defRPr sz="2800" b="0" i="0">
                <a:solidFill>
                  <a:srgbClr val="37733C"/>
                </a:solidFill>
                <a:latin typeface="Calibri" panose="020F0502020204030204" pitchFamily="34" charset="0"/>
                <a:cs typeface="Calibri" panose="020F0502020204030204" pitchFamily="34" charset="0"/>
              </a:defRPr>
            </a:lvl4pPr>
            <a:lvl5pPr>
              <a:defRPr sz="2800" b="0" i="0">
                <a:solidFill>
                  <a:srgbClr val="37733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0150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732BB0-8890-6D6C-BC91-51B2D3CA4F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732A1-4D29-47FB-B1E0-1C08D1ED31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19641-D1E7-E65C-697A-97E14DF93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72948D-5B29-DA41-86CF-03DC56A5D07B}" type="datetime1">
              <a:rPr lang="en-US" smtClean="0"/>
              <a:t>11/5/24</a:t>
            </a:fld>
            <a:endParaRPr lang="en-US"/>
          </a:p>
        </p:txBody>
      </p:sp>
      <p:sp>
        <p:nvSpPr>
          <p:cNvPr id="5" name="Footer Placeholder 4">
            <a:extLst>
              <a:ext uri="{FF2B5EF4-FFF2-40B4-BE49-F238E27FC236}">
                <a16:creationId xmlns:a16="http://schemas.microsoft.com/office/drawing/2014/main" id="{31F4A7FC-69AF-D352-E319-57EFEA6EEC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2B0401-1CE4-E027-17E0-8ECF76A701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7B5961-ECF5-8048-8F85-FAC2EA0ADAA2}" type="slidenum">
              <a:rPr lang="en-US" smtClean="0"/>
              <a:t>‹#›</a:t>
            </a:fld>
            <a:endParaRPr lang="en-US"/>
          </a:p>
        </p:txBody>
      </p:sp>
    </p:spTree>
    <p:extLst>
      <p:ext uri="{BB962C8B-B14F-4D97-AF65-F5344CB8AC3E}">
        <p14:creationId xmlns:p14="http://schemas.microsoft.com/office/powerpoint/2010/main" val="1826335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6" r:id="rId4"/>
    <p:sldLayoutId id="2147483657" r:id="rId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chart" Target="../charts/chart2.xml"/><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eia.gov/energyexplained/biofuels/biodiesel-rd-other-basics.php" TargetMode="External"/><Relationship Id="rId2" Type="http://schemas.openxmlformats.org/officeDocument/2006/relationships/hyperlink" Target="https://www.eia.gov/energyexplained/biofuels/ethanol.php" TargetMode="External"/><Relationship Id="rId1" Type="http://schemas.openxmlformats.org/officeDocument/2006/relationships/slideLayout" Target="../slideLayouts/slideLayout2.xml"/><Relationship Id="rId4" Type="http://schemas.openxmlformats.org/officeDocument/2006/relationships/hyperlink" Target="https://afdc.energy.gov/fuels/emerging.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950B-B3EB-E7E4-633F-7E37D689CEA9}"/>
              </a:ext>
            </a:extLst>
          </p:cNvPr>
          <p:cNvSpPr>
            <a:spLocks noGrp="1"/>
          </p:cNvSpPr>
          <p:nvPr>
            <p:ph type="ctrTitle"/>
          </p:nvPr>
        </p:nvSpPr>
        <p:spPr>
          <a:xfrm>
            <a:off x="5654" y="2094089"/>
            <a:ext cx="8604946" cy="941741"/>
          </a:xfrm>
        </p:spPr>
        <p:txBody>
          <a:bodyPr/>
          <a:lstStyle/>
          <a:p>
            <a:r>
              <a:rPr lang="en-US" dirty="0"/>
              <a:t>Ag and Energy Nexus</a:t>
            </a:r>
          </a:p>
        </p:txBody>
      </p:sp>
      <p:sp>
        <p:nvSpPr>
          <p:cNvPr id="3" name="Subtitle 2">
            <a:extLst>
              <a:ext uri="{FF2B5EF4-FFF2-40B4-BE49-F238E27FC236}">
                <a16:creationId xmlns:a16="http://schemas.microsoft.com/office/drawing/2014/main" id="{F85F6868-689A-E135-AF3C-30E5C18F81C3}"/>
              </a:ext>
            </a:extLst>
          </p:cNvPr>
          <p:cNvSpPr>
            <a:spLocks noGrp="1"/>
          </p:cNvSpPr>
          <p:nvPr>
            <p:ph type="subTitle" idx="1"/>
          </p:nvPr>
        </p:nvSpPr>
        <p:spPr>
          <a:xfrm>
            <a:off x="0" y="3040328"/>
            <a:ext cx="8604946" cy="1655762"/>
          </a:xfrm>
        </p:spPr>
        <p:txBody>
          <a:bodyPr/>
          <a:lstStyle/>
          <a:p>
            <a:r>
              <a:rPr lang="en-US" sz="3200" dirty="0"/>
              <a:t>Nancy Johnson</a:t>
            </a:r>
          </a:p>
          <a:p>
            <a:r>
              <a:rPr lang="en-US" dirty="0"/>
              <a:t>Executive Director</a:t>
            </a:r>
            <a:br>
              <a:rPr lang="en-US" dirty="0"/>
            </a:br>
            <a:r>
              <a:rPr lang="en-US" dirty="0"/>
              <a:t>North Dakota Soybean Growers Association</a:t>
            </a:r>
          </a:p>
        </p:txBody>
      </p:sp>
    </p:spTree>
    <p:extLst>
      <p:ext uri="{BB962C8B-B14F-4D97-AF65-F5344CB8AC3E}">
        <p14:creationId xmlns:p14="http://schemas.microsoft.com/office/powerpoint/2010/main" val="1686098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067F-95C0-CC0F-A90E-B91F82E347B2}"/>
              </a:ext>
            </a:extLst>
          </p:cNvPr>
          <p:cNvSpPr>
            <a:spLocks noGrp="1"/>
          </p:cNvSpPr>
          <p:nvPr>
            <p:ph type="title"/>
          </p:nvPr>
        </p:nvSpPr>
        <p:spPr/>
        <p:txBody>
          <a:bodyPr/>
          <a:lstStyle/>
          <a:p>
            <a:r>
              <a:rPr lang="en-US" dirty="0"/>
              <a:t>Soybean Crush Plants</a:t>
            </a:r>
          </a:p>
        </p:txBody>
      </p:sp>
      <p:sp>
        <p:nvSpPr>
          <p:cNvPr id="4" name="Date Placeholder 3">
            <a:extLst>
              <a:ext uri="{FF2B5EF4-FFF2-40B4-BE49-F238E27FC236}">
                <a16:creationId xmlns:a16="http://schemas.microsoft.com/office/drawing/2014/main" id="{3B458863-1633-5D03-C5E8-9EFBF81A9687}"/>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5" name="Slide Number Placeholder 4">
            <a:extLst>
              <a:ext uri="{FF2B5EF4-FFF2-40B4-BE49-F238E27FC236}">
                <a16:creationId xmlns:a16="http://schemas.microsoft.com/office/drawing/2014/main" id="{8F95DFD1-F1C8-1FB5-50A5-C3030DEB3E51}"/>
              </a:ext>
            </a:extLst>
          </p:cNvPr>
          <p:cNvSpPr>
            <a:spLocks noGrp="1"/>
          </p:cNvSpPr>
          <p:nvPr>
            <p:ph type="sldNum" sz="quarter" idx="12"/>
          </p:nvPr>
        </p:nvSpPr>
        <p:spPr/>
        <p:txBody>
          <a:bodyPr/>
          <a:lstStyle/>
          <a:p>
            <a:fld id="{3E7B5961-ECF5-8048-8F85-FAC2EA0ADAA2}" type="slidenum">
              <a:rPr lang="en-US" smtClean="0"/>
              <a:pPr/>
              <a:t>10</a:t>
            </a:fld>
            <a:endParaRPr lang="en-US" dirty="0"/>
          </a:p>
        </p:txBody>
      </p:sp>
      <p:pic>
        <p:nvPicPr>
          <p:cNvPr id="2050" name="Picture 2" descr="A map of the united states with blue dots and white text&#10;&#10;Description automatically generated">
            <a:extLst>
              <a:ext uri="{FF2B5EF4-FFF2-40B4-BE49-F238E27FC236}">
                <a16:creationId xmlns:a16="http://schemas.microsoft.com/office/drawing/2014/main" id="{319C778D-0AAC-7911-0F2B-6610168811B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9544" b="11252"/>
          <a:stretch/>
        </p:blipFill>
        <p:spPr bwMode="auto">
          <a:xfrm>
            <a:off x="2479214" y="1246910"/>
            <a:ext cx="7238362" cy="522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189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04CA5-6F65-E773-79F4-9ED7DB77F828}"/>
              </a:ext>
            </a:extLst>
          </p:cNvPr>
          <p:cNvSpPr/>
          <p:nvPr/>
        </p:nvSpPr>
        <p:spPr>
          <a:xfrm>
            <a:off x="8021444" y="5218771"/>
            <a:ext cx="4170556" cy="16296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9D960EE-8272-734F-BA45-8DE6B79D700A}"/>
              </a:ext>
            </a:extLst>
          </p:cNvPr>
          <p:cNvSpPr>
            <a:spLocks noGrp="1"/>
          </p:cNvSpPr>
          <p:nvPr>
            <p:ph type="title"/>
          </p:nvPr>
        </p:nvSpPr>
        <p:spPr/>
        <p:txBody>
          <a:bodyPr/>
          <a:lstStyle/>
          <a:p>
            <a:r>
              <a:rPr lang="en-US" dirty="0"/>
              <a:t>Feedstocks - 2022</a:t>
            </a:r>
          </a:p>
        </p:txBody>
      </p:sp>
      <p:graphicFrame>
        <p:nvGraphicFramePr>
          <p:cNvPr id="5" name="Content Placeholder 4">
            <a:extLst>
              <a:ext uri="{FF2B5EF4-FFF2-40B4-BE49-F238E27FC236}">
                <a16:creationId xmlns:a16="http://schemas.microsoft.com/office/drawing/2014/main" id="{5C0EF138-B522-9B44-B552-5C849764E9E7}"/>
              </a:ext>
            </a:extLst>
          </p:cNvPr>
          <p:cNvGraphicFramePr>
            <a:graphicFrameLocks noGrp="1"/>
          </p:cNvGraphicFramePr>
          <p:nvPr>
            <p:ph idx="1"/>
            <p:extLst>
              <p:ext uri="{D42A27DB-BD31-4B8C-83A1-F6EECF244321}">
                <p14:modId xmlns:p14="http://schemas.microsoft.com/office/powerpoint/2010/main" val="1882064960"/>
              </p:ext>
            </p:extLst>
          </p:nvPr>
        </p:nvGraphicFramePr>
        <p:xfrm>
          <a:off x="377373" y="1333501"/>
          <a:ext cx="11205028" cy="464378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FBCCA52-954F-C941-B714-2A2EA140E31F}"/>
              </a:ext>
            </a:extLst>
          </p:cNvPr>
          <p:cNvSpPr txBox="1"/>
          <p:nvPr/>
        </p:nvSpPr>
        <p:spPr>
          <a:xfrm>
            <a:off x="522515" y="6415316"/>
            <a:ext cx="184731" cy="461665"/>
          </a:xfrm>
          <a:prstGeom prst="rect">
            <a:avLst/>
          </a:prstGeom>
          <a:noFill/>
        </p:spPr>
        <p:txBody>
          <a:bodyPr wrap="none" rtlCol="0">
            <a:spAutoFit/>
          </a:bodyPr>
          <a:lstStyle/>
          <a:p>
            <a:endParaRPr lang="en-US" sz="2400" dirty="0"/>
          </a:p>
        </p:txBody>
      </p:sp>
      <p:pic>
        <p:nvPicPr>
          <p:cNvPr id="12" name="Content Placeholder 5">
            <a:extLst>
              <a:ext uri="{FF2B5EF4-FFF2-40B4-BE49-F238E27FC236}">
                <a16:creationId xmlns:a16="http://schemas.microsoft.com/office/drawing/2014/main" id="{0D6D850F-B5AC-2340-A708-65A2643A4825}"/>
              </a:ext>
            </a:extLst>
          </p:cNvPr>
          <p:cNvPicPr>
            <a:picLocks noChangeAspect="1"/>
          </p:cNvPicPr>
          <p:nvPr/>
        </p:nvPicPr>
        <p:blipFill rotWithShape="1">
          <a:blip r:embed="rId4"/>
          <a:srcRect t="89987" r="21596"/>
          <a:stretch/>
        </p:blipFill>
        <p:spPr>
          <a:xfrm>
            <a:off x="0" y="5977289"/>
            <a:ext cx="7365303" cy="453145"/>
          </a:xfrm>
          <a:prstGeom prst="rect">
            <a:avLst/>
          </a:prstGeom>
        </p:spPr>
      </p:pic>
      <p:sp>
        <p:nvSpPr>
          <p:cNvPr id="13" name="TextBox 12">
            <a:extLst>
              <a:ext uri="{FF2B5EF4-FFF2-40B4-BE49-F238E27FC236}">
                <a16:creationId xmlns:a16="http://schemas.microsoft.com/office/drawing/2014/main" id="{45B43584-B405-0E4A-B8D4-2963620048D2}"/>
              </a:ext>
            </a:extLst>
          </p:cNvPr>
          <p:cNvSpPr txBox="1"/>
          <p:nvPr/>
        </p:nvSpPr>
        <p:spPr>
          <a:xfrm>
            <a:off x="464457" y="1509487"/>
            <a:ext cx="5341257" cy="1569660"/>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Feedstock Inputs to U.S. Biodiesel, Renewable Diesel and Other Biofuels Production</a:t>
            </a:r>
          </a:p>
        </p:txBody>
      </p:sp>
      <p:sp>
        <p:nvSpPr>
          <p:cNvPr id="3" name="Slide Number Placeholder 4">
            <a:extLst>
              <a:ext uri="{FF2B5EF4-FFF2-40B4-BE49-F238E27FC236}">
                <a16:creationId xmlns:a16="http://schemas.microsoft.com/office/drawing/2014/main" id="{FB173A57-762C-DDF8-E3B9-9BA16DE132D4}"/>
              </a:ext>
            </a:extLst>
          </p:cNvPr>
          <p:cNvSpPr>
            <a:spLocks noGrp="1"/>
          </p:cNvSpPr>
          <p:nvPr>
            <p:ph type="sldNum" sz="quarter" idx="12"/>
          </p:nvPr>
        </p:nvSpPr>
        <p:spPr>
          <a:xfrm>
            <a:off x="2935107" y="6441015"/>
            <a:ext cx="663229" cy="365125"/>
          </a:xfrm>
        </p:spPr>
        <p:txBody>
          <a:bodyPr/>
          <a:lstStyle/>
          <a:p>
            <a:fld id="{3E7B5961-ECF5-8048-8F85-FAC2EA0ADAA2}" type="slidenum">
              <a:rPr lang="en-US" smtClean="0"/>
              <a:pPr/>
              <a:t>11</a:t>
            </a:fld>
            <a:endParaRPr lang="en-US" dirty="0"/>
          </a:p>
        </p:txBody>
      </p:sp>
    </p:spTree>
    <p:extLst>
      <p:ext uri="{BB962C8B-B14F-4D97-AF65-F5344CB8AC3E}">
        <p14:creationId xmlns:p14="http://schemas.microsoft.com/office/powerpoint/2010/main" val="1701304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71CD-65EB-B2D7-26A3-C1FA3D55AC57}"/>
              </a:ext>
            </a:extLst>
          </p:cNvPr>
          <p:cNvSpPr>
            <a:spLocks noGrp="1"/>
          </p:cNvSpPr>
          <p:nvPr>
            <p:ph type="title"/>
          </p:nvPr>
        </p:nvSpPr>
        <p:spPr/>
        <p:txBody>
          <a:bodyPr/>
          <a:lstStyle/>
          <a:p>
            <a:r>
              <a:rPr lang="en-US" dirty="0"/>
              <a:t>Nexus</a:t>
            </a:r>
          </a:p>
        </p:txBody>
      </p:sp>
      <p:sp>
        <p:nvSpPr>
          <p:cNvPr id="4" name="Date Placeholder 3">
            <a:extLst>
              <a:ext uri="{FF2B5EF4-FFF2-40B4-BE49-F238E27FC236}">
                <a16:creationId xmlns:a16="http://schemas.microsoft.com/office/drawing/2014/main" id="{CDE9421D-5BE3-8CD4-3752-1FC60AD4204F}"/>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7" name="Rectangle 6">
            <a:extLst>
              <a:ext uri="{FF2B5EF4-FFF2-40B4-BE49-F238E27FC236}">
                <a16:creationId xmlns:a16="http://schemas.microsoft.com/office/drawing/2014/main" id="{5F86DBE4-3828-5BF5-47E9-388A61E7EDB4}"/>
              </a:ext>
            </a:extLst>
          </p:cNvPr>
          <p:cNvSpPr/>
          <p:nvPr/>
        </p:nvSpPr>
        <p:spPr>
          <a:xfrm>
            <a:off x="8179724" y="4987636"/>
            <a:ext cx="4012276" cy="1870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469F764-64F4-EA0F-AFE3-B7EE3B30E2B2}"/>
              </a:ext>
            </a:extLst>
          </p:cNvPr>
          <p:cNvSpPr>
            <a:spLocks noGrp="1"/>
          </p:cNvSpPr>
          <p:nvPr>
            <p:ph type="sldNum" sz="quarter" idx="12"/>
          </p:nvPr>
        </p:nvSpPr>
        <p:spPr/>
        <p:txBody>
          <a:bodyPr/>
          <a:lstStyle/>
          <a:p>
            <a:fld id="{3E7B5961-ECF5-8048-8F85-FAC2EA0ADAA2}" type="slidenum">
              <a:rPr lang="en-US" smtClean="0"/>
              <a:pPr/>
              <a:t>12</a:t>
            </a:fld>
            <a:endParaRPr lang="en-US" dirty="0"/>
          </a:p>
        </p:txBody>
      </p:sp>
      <p:pic>
        <p:nvPicPr>
          <p:cNvPr id="6" name="object 4" descr="A map of the united states with different colored circles&#10;&#10;Description automatically generated">
            <a:extLst>
              <a:ext uri="{FF2B5EF4-FFF2-40B4-BE49-F238E27FC236}">
                <a16:creationId xmlns:a16="http://schemas.microsoft.com/office/drawing/2014/main" id="{8FE44AC3-D67C-AEC2-D8A5-C34B958AF077}"/>
              </a:ext>
            </a:extLst>
          </p:cNvPr>
          <p:cNvPicPr>
            <a:picLocks noGrp="1"/>
          </p:cNvPicPr>
          <p:nvPr>
            <p:ph idx="1"/>
          </p:nvPr>
        </p:nvPicPr>
        <p:blipFill>
          <a:blip r:embed="rId3" cstate="print"/>
          <a:stretch>
            <a:fillRect/>
          </a:stretch>
        </p:blipFill>
        <p:spPr>
          <a:xfrm>
            <a:off x="980896" y="1105159"/>
            <a:ext cx="10257904" cy="5686136"/>
          </a:xfrm>
          <a:prstGeom prst="rect">
            <a:avLst/>
          </a:prstGeom>
          <a:noFill/>
        </p:spPr>
      </p:pic>
    </p:spTree>
    <p:extLst>
      <p:ext uri="{BB962C8B-B14F-4D97-AF65-F5344CB8AC3E}">
        <p14:creationId xmlns:p14="http://schemas.microsoft.com/office/powerpoint/2010/main" val="294895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59D3C-788C-80CC-B1CE-469327A64A6F}"/>
              </a:ext>
            </a:extLst>
          </p:cNvPr>
          <p:cNvSpPr>
            <a:spLocks noGrp="1"/>
          </p:cNvSpPr>
          <p:nvPr>
            <p:ph type="title"/>
          </p:nvPr>
        </p:nvSpPr>
        <p:spPr/>
        <p:txBody>
          <a:bodyPr/>
          <a:lstStyle/>
          <a:p>
            <a:r>
              <a:rPr lang="en-US" dirty="0"/>
              <a:t>Diesel Markets Seeking Clean Fuels</a:t>
            </a:r>
          </a:p>
        </p:txBody>
      </p:sp>
      <p:sp>
        <p:nvSpPr>
          <p:cNvPr id="3" name="Content Placeholder 2">
            <a:extLst>
              <a:ext uri="{FF2B5EF4-FFF2-40B4-BE49-F238E27FC236}">
                <a16:creationId xmlns:a16="http://schemas.microsoft.com/office/drawing/2014/main" id="{57BC9311-2706-19A6-8AAA-1BF9FAC6F238}"/>
              </a:ext>
            </a:extLst>
          </p:cNvPr>
          <p:cNvSpPr>
            <a:spLocks noGrp="1"/>
          </p:cNvSpPr>
          <p:nvPr>
            <p:ph idx="1"/>
          </p:nvPr>
        </p:nvSpPr>
        <p:spPr>
          <a:xfrm>
            <a:off x="335859" y="1204754"/>
            <a:ext cx="11395224" cy="5478544"/>
          </a:xfrm>
        </p:spPr>
        <p:txBody>
          <a:bodyPr>
            <a:normAutofit fontScale="47500" lnSpcReduction="20000"/>
          </a:bodyPr>
          <a:lstStyle/>
          <a:p>
            <a:pPr marL="400050">
              <a:lnSpc>
                <a:spcPct val="120000"/>
              </a:lnSpc>
              <a:spcBef>
                <a:spcPts val="0"/>
              </a:spcBef>
            </a:pPr>
            <a:r>
              <a:rPr lang="en-US" sz="5900" dirty="0"/>
              <a:t>Over-the-road</a:t>
            </a:r>
          </a:p>
          <a:p>
            <a:pPr marL="800100" lvl="1">
              <a:lnSpc>
                <a:spcPct val="120000"/>
              </a:lnSpc>
              <a:spcBef>
                <a:spcPts val="0"/>
              </a:spcBef>
            </a:pPr>
            <a:r>
              <a:rPr lang="en-US" sz="4600" dirty="0"/>
              <a:t>55 billion gallons per year diesel demand</a:t>
            </a:r>
          </a:p>
          <a:p>
            <a:pPr marL="800100" lvl="1">
              <a:lnSpc>
                <a:spcPct val="120000"/>
              </a:lnSpc>
              <a:spcBef>
                <a:spcPts val="0"/>
              </a:spcBef>
            </a:pPr>
            <a:r>
              <a:rPr lang="en-US" sz="4600" dirty="0"/>
              <a:t>Currently, biodiesel and renewable diesel meet 8% of U.S. on-road heavy-duty fuel demand</a:t>
            </a:r>
          </a:p>
          <a:p>
            <a:pPr marL="400050">
              <a:lnSpc>
                <a:spcPct val="120000"/>
              </a:lnSpc>
              <a:spcBef>
                <a:spcPts val="0"/>
              </a:spcBef>
            </a:pPr>
            <a:r>
              <a:rPr lang="en-US" sz="5900" dirty="0"/>
              <a:t>Aviation</a:t>
            </a:r>
          </a:p>
          <a:p>
            <a:pPr marL="800100" lvl="1">
              <a:lnSpc>
                <a:spcPct val="120000"/>
              </a:lnSpc>
              <a:spcBef>
                <a:spcPts val="0"/>
              </a:spcBef>
            </a:pPr>
            <a:r>
              <a:rPr lang="en-US" sz="4600" dirty="0"/>
              <a:t>26 billion gallons per year kerosene demand</a:t>
            </a:r>
          </a:p>
          <a:p>
            <a:pPr marL="400050">
              <a:lnSpc>
                <a:spcPct val="120000"/>
              </a:lnSpc>
              <a:spcBef>
                <a:spcPts val="0"/>
              </a:spcBef>
            </a:pPr>
            <a:r>
              <a:rPr lang="en-US" sz="5900" dirty="0"/>
              <a:t>Shipping/Marine</a:t>
            </a:r>
          </a:p>
          <a:p>
            <a:pPr marL="800100" lvl="1">
              <a:lnSpc>
                <a:spcPct val="120000"/>
              </a:lnSpc>
              <a:spcBef>
                <a:spcPts val="0"/>
              </a:spcBef>
            </a:pPr>
            <a:r>
              <a:rPr lang="en-US" sz="4600" dirty="0"/>
              <a:t>Domestic and international = 6.8 billion gallons per year</a:t>
            </a:r>
          </a:p>
          <a:p>
            <a:pPr marL="400050">
              <a:lnSpc>
                <a:spcPct val="120000"/>
              </a:lnSpc>
              <a:spcBef>
                <a:spcPts val="0"/>
              </a:spcBef>
            </a:pPr>
            <a:r>
              <a:rPr lang="en-US" sz="5900" dirty="0"/>
              <a:t>Home heating</a:t>
            </a:r>
          </a:p>
          <a:p>
            <a:pPr marL="800100" lvl="1">
              <a:lnSpc>
                <a:spcPct val="120000"/>
              </a:lnSpc>
              <a:spcBef>
                <a:spcPts val="0"/>
              </a:spcBef>
            </a:pPr>
            <a:r>
              <a:rPr lang="en-US" sz="4600" dirty="0"/>
              <a:t>4 billion gallons per year</a:t>
            </a:r>
          </a:p>
          <a:p>
            <a:pPr marL="400050">
              <a:lnSpc>
                <a:spcPct val="120000"/>
              </a:lnSpc>
              <a:spcBef>
                <a:spcPts val="0"/>
              </a:spcBef>
            </a:pPr>
            <a:r>
              <a:rPr lang="en-US" sz="5900" dirty="0"/>
              <a:t>Off-road (construction, farming)</a:t>
            </a:r>
          </a:p>
          <a:p>
            <a:pPr marL="800100" lvl="1">
              <a:lnSpc>
                <a:spcPct val="120000"/>
              </a:lnSpc>
              <a:spcBef>
                <a:spcPts val="0"/>
              </a:spcBef>
            </a:pPr>
            <a:r>
              <a:rPr lang="en-US" sz="4600" dirty="0"/>
              <a:t>4 billion gallons per year</a:t>
            </a:r>
          </a:p>
          <a:p>
            <a:pPr marL="400050">
              <a:lnSpc>
                <a:spcPct val="120000"/>
              </a:lnSpc>
              <a:spcBef>
                <a:spcPts val="0"/>
              </a:spcBef>
            </a:pPr>
            <a:r>
              <a:rPr lang="en-US" sz="5900" dirty="0"/>
              <a:t>Railroads</a:t>
            </a:r>
          </a:p>
          <a:p>
            <a:pPr marL="800100" lvl="1">
              <a:lnSpc>
                <a:spcPct val="120000"/>
              </a:lnSpc>
              <a:spcBef>
                <a:spcPts val="0"/>
              </a:spcBef>
            </a:pPr>
            <a:r>
              <a:rPr lang="en-US" sz="4600" dirty="0"/>
              <a:t>Passenger and freight = 3.8 billion gallons per year</a:t>
            </a:r>
          </a:p>
          <a:p>
            <a:endParaRPr lang="en-US" dirty="0"/>
          </a:p>
        </p:txBody>
      </p:sp>
      <p:sp>
        <p:nvSpPr>
          <p:cNvPr id="4" name="Date Placeholder 3">
            <a:extLst>
              <a:ext uri="{FF2B5EF4-FFF2-40B4-BE49-F238E27FC236}">
                <a16:creationId xmlns:a16="http://schemas.microsoft.com/office/drawing/2014/main" id="{4497D64C-7BB0-19D4-BA30-E3FC0FFCFC2B}"/>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5" name="Slide Number Placeholder 4">
            <a:extLst>
              <a:ext uri="{FF2B5EF4-FFF2-40B4-BE49-F238E27FC236}">
                <a16:creationId xmlns:a16="http://schemas.microsoft.com/office/drawing/2014/main" id="{5D704C33-1D08-61C5-E765-8CCB4F1BB6F2}"/>
              </a:ext>
            </a:extLst>
          </p:cNvPr>
          <p:cNvSpPr>
            <a:spLocks noGrp="1"/>
          </p:cNvSpPr>
          <p:nvPr>
            <p:ph type="sldNum" sz="quarter" idx="12"/>
          </p:nvPr>
        </p:nvSpPr>
        <p:spPr/>
        <p:txBody>
          <a:bodyPr/>
          <a:lstStyle/>
          <a:p>
            <a:fld id="{3E7B5961-ECF5-8048-8F85-FAC2EA0ADAA2}" type="slidenum">
              <a:rPr lang="en-US" smtClean="0"/>
              <a:pPr/>
              <a:t>13</a:t>
            </a:fld>
            <a:endParaRPr lang="en-US" dirty="0"/>
          </a:p>
        </p:txBody>
      </p:sp>
    </p:spTree>
    <p:extLst>
      <p:ext uri="{BB962C8B-B14F-4D97-AF65-F5344CB8AC3E}">
        <p14:creationId xmlns:p14="http://schemas.microsoft.com/office/powerpoint/2010/main" val="374794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5EF0-0DDB-01E1-5247-A5AABFFD0A62}"/>
              </a:ext>
            </a:extLst>
          </p:cNvPr>
          <p:cNvSpPr>
            <a:spLocks noGrp="1"/>
          </p:cNvSpPr>
          <p:nvPr>
            <p:ph type="title"/>
          </p:nvPr>
        </p:nvSpPr>
        <p:spPr/>
        <p:txBody>
          <a:bodyPr/>
          <a:lstStyle/>
          <a:p>
            <a:r>
              <a:rPr lang="en-US" dirty="0"/>
              <a:t>Planned RD and SAF Capacity</a:t>
            </a:r>
          </a:p>
        </p:txBody>
      </p:sp>
      <p:sp>
        <p:nvSpPr>
          <p:cNvPr id="3" name="Content Placeholder 2">
            <a:extLst>
              <a:ext uri="{FF2B5EF4-FFF2-40B4-BE49-F238E27FC236}">
                <a16:creationId xmlns:a16="http://schemas.microsoft.com/office/drawing/2014/main" id="{8C28FF4B-1ADE-B9A5-DB36-55431F1B4C08}"/>
              </a:ext>
            </a:extLst>
          </p:cNvPr>
          <p:cNvSpPr>
            <a:spLocks noGrp="1"/>
          </p:cNvSpPr>
          <p:nvPr>
            <p:ph idx="1"/>
          </p:nvPr>
        </p:nvSpPr>
        <p:spPr>
          <a:xfrm>
            <a:off x="341520" y="1271261"/>
            <a:ext cx="5155154" cy="5333831"/>
          </a:xfrm>
        </p:spPr>
        <p:txBody>
          <a:bodyPr>
            <a:normAutofit fontScale="85000" lnSpcReduction="20000"/>
          </a:bodyPr>
          <a:lstStyle/>
          <a:p>
            <a:pPr marR="214307">
              <a:spcBef>
                <a:spcPts val="1000"/>
              </a:spcBef>
              <a:buClr>
                <a:srgbClr val="43C7E7"/>
              </a:buClr>
              <a:buSzPct val="80000"/>
            </a:pPr>
            <a:r>
              <a:rPr lang="en-US" dirty="0"/>
              <a:t>Location and capacity of HEFA SAF and RD facilities</a:t>
            </a:r>
          </a:p>
          <a:p>
            <a:pPr marR="214307" lvl="1"/>
            <a:r>
              <a:rPr lang="en-US" dirty="0"/>
              <a:t>Includes co-processing facilities</a:t>
            </a:r>
          </a:p>
          <a:p>
            <a:pPr marR="20781">
              <a:spcBef>
                <a:spcPts val="1000"/>
              </a:spcBef>
              <a:buClr>
                <a:srgbClr val="43C7E7"/>
              </a:buClr>
              <a:buSzPct val="80000"/>
            </a:pPr>
            <a:r>
              <a:rPr lang="en-US" dirty="0"/>
              <a:t>Announced total capacity for SAF is expected to reach 2 billion gallons by 2030, with the majority from HEFA</a:t>
            </a:r>
          </a:p>
          <a:p>
            <a:pPr marR="20781">
              <a:spcBef>
                <a:spcPts val="1000"/>
              </a:spcBef>
              <a:buClr>
                <a:srgbClr val="43C7E7"/>
              </a:buClr>
              <a:buSzPct val="80000"/>
            </a:pPr>
            <a:r>
              <a:rPr lang="en-US" dirty="0"/>
              <a:t>An additional billion gallons would be needed to meet the Grand Challenge</a:t>
            </a:r>
          </a:p>
        </p:txBody>
      </p:sp>
      <p:sp>
        <p:nvSpPr>
          <p:cNvPr id="4" name="Date Placeholder 3">
            <a:extLst>
              <a:ext uri="{FF2B5EF4-FFF2-40B4-BE49-F238E27FC236}">
                <a16:creationId xmlns:a16="http://schemas.microsoft.com/office/drawing/2014/main" id="{7B78C3A9-CE52-9AA9-DE2E-F89FCD7214B4}"/>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5" name="Slide Number Placeholder 4">
            <a:extLst>
              <a:ext uri="{FF2B5EF4-FFF2-40B4-BE49-F238E27FC236}">
                <a16:creationId xmlns:a16="http://schemas.microsoft.com/office/drawing/2014/main" id="{644E0079-12F0-C51F-8E11-4F6F2538B3D3}"/>
              </a:ext>
            </a:extLst>
          </p:cNvPr>
          <p:cNvSpPr>
            <a:spLocks noGrp="1"/>
          </p:cNvSpPr>
          <p:nvPr>
            <p:ph type="sldNum" sz="quarter" idx="12"/>
          </p:nvPr>
        </p:nvSpPr>
        <p:spPr/>
        <p:txBody>
          <a:bodyPr/>
          <a:lstStyle/>
          <a:p>
            <a:fld id="{3E7B5961-ECF5-8048-8F85-FAC2EA0ADAA2}" type="slidenum">
              <a:rPr lang="en-US" smtClean="0"/>
              <a:pPr/>
              <a:t>14</a:t>
            </a:fld>
            <a:endParaRPr lang="en-US" dirty="0"/>
          </a:p>
        </p:txBody>
      </p:sp>
      <p:pic>
        <p:nvPicPr>
          <p:cNvPr id="6" name="object 4" descr="A map of the united states with different colored circles&#10;&#10;Description automatically generated">
            <a:extLst>
              <a:ext uri="{FF2B5EF4-FFF2-40B4-BE49-F238E27FC236}">
                <a16:creationId xmlns:a16="http://schemas.microsoft.com/office/drawing/2014/main" id="{85AC791B-2185-8840-C449-7CA47C26DAC8}"/>
              </a:ext>
            </a:extLst>
          </p:cNvPr>
          <p:cNvPicPr/>
          <p:nvPr/>
        </p:nvPicPr>
        <p:blipFill>
          <a:blip r:embed="rId3" cstate="print"/>
          <a:stretch>
            <a:fillRect/>
          </a:stretch>
        </p:blipFill>
        <p:spPr>
          <a:xfrm>
            <a:off x="5602839" y="1263070"/>
            <a:ext cx="6400800" cy="3931920"/>
          </a:xfrm>
          <a:prstGeom prst="rect">
            <a:avLst/>
          </a:prstGeom>
          <a:noFill/>
        </p:spPr>
      </p:pic>
      <p:sp>
        <p:nvSpPr>
          <p:cNvPr id="7" name="TextBox 6">
            <a:extLst>
              <a:ext uri="{FF2B5EF4-FFF2-40B4-BE49-F238E27FC236}">
                <a16:creationId xmlns:a16="http://schemas.microsoft.com/office/drawing/2014/main" id="{F72F84B6-C94C-FE0E-79BB-82D860F2B55E}"/>
              </a:ext>
            </a:extLst>
          </p:cNvPr>
          <p:cNvSpPr txBox="1"/>
          <p:nvPr/>
        </p:nvSpPr>
        <p:spPr>
          <a:xfrm>
            <a:off x="5643935" y="5194990"/>
            <a:ext cx="4517136" cy="411480"/>
          </a:xfrm>
          <a:prstGeom prst="rect">
            <a:avLst/>
          </a:prstGeom>
        </p:spPr>
        <p:txBody>
          <a:bodyPr vert="horz" wrap="square" lIns="91440" tIns="45720" rIns="91440" bIns="45720" rtlCol="0" anchor="t">
            <a:normAutofit fontScale="62500" lnSpcReduction="20000"/>
          </a:bodyPr>
          <a:lstStyle/>
          <a:p>
            <a:pPr algn="l"/>
            <a:r>
              <a:rPr lang="en-US" dirty="0"/>
              <a:t>Source: NREL, Sustainable Aviation Fuel State-of-Industry Report: </a:t>
            </a:r>
            <a:r>
              <a:rPr lang="en-US" dirty="0" err="1"/>
              <a:t>Hydroprocessed</a:t>
            </a:r>
            <a:r>
              <a:rPr lang="en-US" dirty="0"/>
              <a:t> Esters and Fatty Acids Pathway, July 2024. </a:t>
            </a:r>
          </a:p>
        </p:txBody>
      </p:sp>
    </p:spTree>
    <p:extLst>
      <p:ext uri="{BB962C8B-B14F-4D97-AF65-F5344CB8AC3E}">
        <p14:creationId xmlns:p14="http://schemas.microsoft.com/office/powerpoint/2010/main" val="471467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3DE0-87BB-F04C-6E19-51A8E62A1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8A671A-10F0-A726-F8ED-605EA9B80306}"/>
              </a:ext>
            </a:extLst>
          </p:cNvPr>
          <p:cNvSpPr>
            <a:spLocks noGrp="1"/>
          </p:cNvSpPr>
          <p:nvPr>
            <p:ph type="title"/>
          </p:nvPr>
        </p:nvSpPr>
        <p:spPr/>
        <p:txBody>
          <a:bodyPr/>
          <a:lstStyle/>
          <a:p>
            <a:r>
              <a:rPr lang="en-US" dirty="0"/>
              <a:t>Biodiesel, RD and SAF Growth</a:t>
            </a:r>
          </a:p>
        </p:txBody>
      </p:sp>
      <p:sp>
        <p:nvSpPr>
          <p:cNvPr id="4" name="Date Placeholder 3">
            <a:extLst>
              <a:ext uri="{FF2B5EF4-FFF2-40B4-BE49-F238E27FC236}">
                <a16:creationId xmlns:a16="http://schemas.microsoft.com/office/drawing/2014/main" id="{674B9230-1283-A12C-BB83-74AF3046BCBE}"/>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5" name="Slide Number Placeholder 4">
            <a:extLst>
              <a:ext uri="{FF2B5EF4-FFF2-40B4-BE49-F238E27FC236}">
                <a16:creationId xmlns:a16="http://schemas.microsoft.com/office/drawing/2014/main" id="{6E4046A8-E0E9-A8F6-B297-FEB55BF3AB75}"/>
              </a:ext>
            </a:extLst>
          </p:cNvPr>
          <p:cNvSpPr>
            <a:spLocks noGrp="1"/>
          </p:cNvSpPr>
          <p:nvPr>
            <p:ph type="sldNum" sz="quarter" idx="12"/>
          </p:nvPr>
        </p:nvSpPr>
        <p:spPr/>
        <p:txBody>
          <a:bodyPr/>
          <a:lstStyle/>
          <a:p>
            <a:fld id="{3E7B5961-ECF5-8048-8F85-FAC2EA0ADAA2}" type="slidenum">
              <a:rPr lang="en-US" smtClean="0"/>
              <a:pPr/>
              <a:t>15</a:t>
            </a:fld>
            <a:endParaRPr lang="en-US" dirty="0"/>
          </a:p>
        </p:txBody>
      </p:sp>
      <p:graphicFrame>
        <p:nvGraphicFramePr>
          <p:cNvPr id="7" name="Chart 6">
            <a:extLst>
              <a:ext uri="{FF2B5EF4-FFF2-40B4-BE49-F238E27FC236}">
                <a16:creationId xmlns:a16="http://schemas.microsoft.com/office/drawing/2014/main" id="{FA28E7A4-9A31-4998-F9CA-FF950F94D9F2}"/>
              </a:ext>
            </a:extLst>
          </p:cNvPr>
          <p:cNvGraphicFramePr>
            <a:graphicFrameLocks/>
          </p:cNvGraphicFramePr>
          <p:nvPr>
            <p:extLst>
              <p:ext uri="{D42A27DB-BD31-4B8C-83A1-F6EECF244321}">
                <p14:modId xmlns:p14="http://schemas.microsoft.com/office/powerpoint/2010/main" val="2342505776"/>
              </p:ext>
            </p:extLst>
          </p:nvPr>
        </p:nvGraphicFramePr>
        <p:xfrm>
          <a:off x="38346" y="1252857"/>
          <a:ext cx="6249438" cy="488081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DD73C69-A693-114A-583B-4E47E8A63E9F}"/>
              </a:ext>
            </a:extLst>
          </p:cNvPr>
          <p:cNvSpPr txBox="1"/>
          <p:nvPr/>
        </p:nvSpPr>
        <p:spPr>
          <a:xfrm>
            <a:off x="154421" y="6186099"/>
            <a:ext cx="4517136" cy="411480"/>
          </a:xfrm>
          <a:prstGeom prst="rect">
            <a:avLst/>
          </a:prstGeom>
        </p:spPr>
        <p:txBody>
          <a:bodyPr vert="horz" wrap="square" lIns="91440" tIns="45720" rIns="91440" bIns="45720" rtlCol="0" anchor="t">
            <a:normAutofit fontScale="77500" lnSpcReduction="20000"/>
          </a:bodyPr>
          <a:lstStyle/>
          <a:p>
            <a:pPr algn="l"/>
            <a:r>
              <a:rPr lang="en-US" dirty="0"/>
              <a:t>Source: EPA Moderated Transaction System, Oct. 2024</a:t>
            </a:r>
          </a:p>
        </p:txBody>
      </p:sp>
      <p:sp>
        <p:nvSpPr>
          <p:cNvPr id="6" name="Rectangle 5">
            <a:extLst>
              <a:ext uri="{FF2B5EF4-FFF2-40B4-BE49-F238E27FC236}">
                <a16:creationId xmlns:a16="http://schemas.microsoft.com/office/drawing/2014/main" id="{D726AB2B-B93E-7316-789B-A71FE4A6DE2F}"/>
              </a:ext>
            </a:extLst>
          </p:cNvPr>
          <p:cNvSpPr/>
          <p:nvPr/>
        </p:nvSpPr>
        <p:spPr>
          <a:xfrm>
            <a:off x="8110331" y="4850295"/>
            <a:ext cx="4083080" cy="20098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7">
            <a:extLst>
              <a:ext uri="{FF2B5EF4-FFF2-40B4-BE49-F238E27FC236}">
                <a16:creationId xmlns:a16="http://schemas.microsoft.com/office/drawing/2014/main" id="{A91951A5-4AE6-791B-37A4-2B9177B4ABE1}"/>
              </a:ext>
            </a:extLst>
          </p:cNvPr>
          <p:cNvGraphicFramePr>
            <a:graphicFrameLocks noGrp="1"/>
          </p:cNvGraphicFramePr>
          <p:nvPr>
            <p:ph idx="1"/>
            <p:extLst>
              <p:ext uri="{D42A27DB-BD31-4B8C-83A1-F6EECF244321}">
                <p14:modId xmlns:p14="http://schemas.microsoft.com/office/powerpoint/2010/main" val="543156062"/>
              </p:ext>
            </p:extLst>
          </p:nvPr>
        </p:nvGraphicFramePr>
        <p:xfrm>
          <a:off x="5472625" y="1352789"/>
          <a:ext cx="6438192" cy="53561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2736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806F3-B17E-6EC0-FEF9-56E729285C58}"/>
              </a:ext>
            </a:extLst>
          </p:cNvPr>
          <p:cNvSpPr>
            <a:spLocks noGrp="1"/>
          </p:cNvSpPr>
          <p:nvPr>
            <p:ph type="title"/>
          </p:nvPr>
        </p:nvSpPr>
        <p:spPr/>
        <p:txBody>
          <a:bodyPr/>
          <a:lstStyle/>
          <a:p>
            <a:r>
              <a:rPr lang="en-US" dirty="0"/>
              <a:t>Use of All Feedstocks Increasing</a:t>
            </a:r>
          </a:p>
        </p:txBody>
      </p:sp>
      <p:sp>
        <p:nvSpPr>
          <p:cNvPr id="3" name="Content Placeholder 2">
            <a:extLst>
              <a:ext uri="{FF2B5EF4-FFF2-40B4-BE49-F238E27FC236}">
                <a16:creationId xmlns:a16="http://schemas.microsoft.com/office/drawing/2014/main" id="{95495F90-7572-FDE7-7760-2423D52081F5}"/>
              </a:ext>
            </a:extLst>
          </p:cNvPr>
          <p:cNvSpPr>
            <a:spLocks noGrp="1"/>
          </p:cNvSpPr>
          <p:nvPr>
            <p:ph idx="1"/>
          </p:nvPr>
        </p:nvSpPr>
        <p:spPr>
          <a:xfrm>
            <a:off x="7631607" y="1375110"/>
            <a:ext cx="4309873" cy="4351338"/>
          </a:xfrm>
        </p:spPr>
        <p:txBody>
          <a:bodyPr>
            <a:noAutofit/>
          </a:bodyPr>
          <a:lstStyle/>
          <a:p>
            <a:r>
              <a:rPr lang="en-US" sz="2800" dirty="0"/>
              <a:t>In 2021, the U.S. exported 50% of collected used cooking oil (UCO)/ yellow grease and tallow</a:t>
            </a:r>
          </a:p>
          <a:p>
            <a:r>
              <a:rPr lang="en-US" sz="2800" dirty="0"/>
              <a:t>In 2023 and 2024, U.S. is a net importer of UCO, tallow, and canola</a:t>
            </a:r>
          </a:p>
          <a:p>
            <a:r>
              <a:rPr lang="en-US" sz="2800" dirty="0"/>
              <a:t>Use of soybean oil and distillers corn oil at record levels</a:t>
            </a:r>
          </a:p>
        </p:txBody>
      </p:sp>
      <p:sp>
        <p:nvSpPr>
          <p:cNvPr id="4" name="Date Placeholder 3">
            <a:extLst>
              <a:ext uri="{FF2B5EF4-FFF2-40B4-BE49-F238E27FC236}">
                <a16:creationId xmlns:a16="http://schemas.microsoft.com/office/drawing/2014/main" id="{CBD0BC8D-4AB8-7DC9-8071-D9EB244551F4}"/>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5" name="Slide Number Placeholder 4">
            <a:extLst>
              <a:ext uri="{FF2B5EF4-FFF2-40B4-BE49-F238E27FC236}">
                <a16:creationId xmlns:a16="http://schemas.microsoft.com/office/drawing/2014/main" id="{177C2F49-604A-E7D7-E9D9-A30BDE617C03}"/>
              </a:ext>
            </a:extLst>
          </p:cNvPr>
          <p:cNvSpPr>
            <a:spLocks noGrp="1"/>
          </p:cNvSpPr>
          <p:nvPr>
            <p:ph type="sldNum" sz="quarter" idx="12"/>
          </p:nvPr>
        </p:nvSpPr>
        <p:spPr/>
        <p:txBody>
          <a:bodyPr/>
          <a:lstStyle/>
          <a:p>
            <a:fld id="{3E7B5961-ECF5-8048-8F85-FAC2EA0ADAA2}" type="slidenum">
              <a:rPr lang="en-US" smtClean="0"/>
              <a:pPr/>
              <a:t>16</a:t>
            </a:fld>
            <a:endParaRPr lang="en-US" dirty="0"/>
          </a:p>
        </p:txBody>
      </p:sp>
      <p:graphicFrame>
        <p:nvGraphicFramePr>
          <p:cNvPr id="6" name="Content Placeholder 4">
            <a:extLst>
              <a:ext uri="{FF2B5EF4-FFF2-40B4-BE49-F238E27FC236}">
                <a16:creationId xmlns:a16="http://schemas.microsoft.com/office/drawing/2014/main" id="{EB636287-3F4D-CFB7-650F-D973B530668B}"/>
              </a:ext>
            </a:extLst>
          </p:cNvPr>
          <p:cNvGraphicFramePr>
            <a:graphicFrameLocks/>
          </p:cNvGraphicFramePr>
          <p:nvPr>
            <p:extLst>
              <p:ext uri="{D42A27DB-BD31-4B8C-83A1-F6EECF244321}">
                <p14:modId xmlns:p14="http://schemas.microsoft.com/office/powerpoint/2010/main" val="2511287497"/>
              </p:ext>
            </p:extLst>
          </p:nvPr>
        </p:nvGraphicFramePr>
        <p:xfrm>
          <a:off x="251979" y="1233664"/>
          <a:ext cx="7204264" cy="482777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11FFBDDF-D4C7-5DC6-86A1-8D918B071ED7}"/>
              </a:ext>
            </a:extLst>
          </p:cNvPr>
          <p:cNvSpPr txBox="1"/>
          <p:nvPr/>
        </p:nvSpPr>
        <p:spPr>
          <a:xfrm>
            <a:off x="179322" y="6067077"/>
            <a:ext cx="7364603" cy="411480"/>
          </a:xfrm>
          <a:prstGeom prst="rect">
            <a:avLst/>
          </a:prstGeom>
        </p:spPr>
        <p:txBody>
          <a:bodyPr vert="horz" wrap="square" lIns="91440" tIns="45720" rIns="91440" bIns="45720" rtlCol="0" anchor="t">
            <a:normAutofit/>
          </a:bodyPr>
          <a:lstStyle/>
          <a:p>
            <a:r>
              <a:rPr lang="en-US" sz="1600" dirty="0">
                <a:latin typeface="Calibri" panose="020F0502020204030204" pitchFamily="34" charset="0"/>
                <a:cs typeface="Calibri" panose="020F0502020204030204" pitchFamily="34" charset="0"/>
              </a:rPr>
              <a:t>Source: EIA Monthly Biofuels Capacity and Feedstocks Update, Sept. 2024.</a:t>
            </a:r>
          </a:p>
          <a:p>
            <a:pPr algn="l"/>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1703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5526-BD41-D626-68E9-A20EA8E98E69}"/>
              </a:ext>
            </a:extLst>
          </p:cNvPr>
          <p:cNvSpPr>
            <a:spLocks noGrp="1"/>
          </p:cNvSpPr>
          <p:nvPr>
            <p:ph type="title"/>
          </p:nvPr>
        </p:nvSpPr>
        <p:spPr/>
        <p:txBody>
          <a:bodyPr/>
          <a:lstStyle/>
          <a:p>
            <a:r>
              <a:rPr lang="en-US" dirty="0"/>
              <a:t>§45Z Clean Fuel Production Credit</a:t>
            </a:r>
          </a:p>
        </p:txBody>
      </p:sp>
      <p:sp>
        <p:nvSpPr>
          <p:cNvPr id="3" name="Content Placeholder 2">
            <a:extLst>
              <a:ext uri="{FF2B5EF4-FFF2-40B4-BE49-F238E27FC236}">
                <a16:creationId xmlns:a16="http://schemas.microsoft.com/office/drawing/2014/main" id="{333FD659-2622-214D-7AB8-DAFCAB4E6888}"/>
              </a:ext>
            </a:extLst>
          </p:cNvPr>
          <p:cNvSpPr>
            <a:spLocks noGrp="1"/>
          </p:cNvSpPr>
          <p:nvPr>
            <p:ph idx="1"/>
          </p:nvPr>
        </p:nvSpPr>
        <p:spPr>
          <a:xfrm>
            <a:off x="335859" y="1204755"/>
            <a:ext cx="5665930" cy="4994164"/>
          </a:xfrm>
        </p:spPr>
        <p:txBody>
          <a:bodyPr>
            <a:normAutofit fontScale="92500" lnSpcReduction="20000"/>
          </a:bodyPr>
          <a:lstStyle/>
          <a:p>
            <a:pPr marL="0" indent="0">
              <a:buNone/>
            </a:pPr>
            <a:r>
              <a:rPr lang="en-US" sz="4200" dirty="0"/>
              <a:t>Producer tax credit</a:t>
            </a:r>
          </a:p>
          <a:p>
            <a:pPr lvl="1"/>
            <a:r>
              <a:rPr lang="en-US" sz="3500" dirty="0"/>
              <a:t>Replaces blender </a:t>
            </a:r>
            <a:r>
              <a:rPr lang="en-US" sz="3500" u="sng" dirty="0"/>
              <a:t>excise</a:t>
            </a:r>
            <a:r>
              <a:rPr lang="en-US" sz="3500" dirty="0"/>
              <a:t> credit, which expires on December 31</a:t>
            </a:r>
          </a:p>
          <a:p>
            <a:pPr lvl="1"/>
            <a:r>
              <a:rPr lang="en-US" sz="3500" dirty="0"/>
              <a:t>Producer </a:t>
            </a:r>
            <a:r>
              <a:rPr lang="en-US" sz="3500" u="sng" dirty="0"/>
              <a:t>income</a:t>
            </a:r>
            <a:r>
              <a:rPr lang="en-US" sz="3500" dirty="0"/>
              <a:t> credit based on lifecycle carbon score</a:t>
            </a:r>
          </a:p>
          <a:p>
            <a:pPr lvl="2"/>
            <a:r>
              <a:rPr lang="en-US" sz="2800" dirty="0"/>
              <a:t>Combination of feedstock and production technology, finished fuel and market changes</a:t>
            </a:r>
          </a:p>
          <a:p>
            <a:pPr lvl="2"/>
            <a:r>
              <a:rPr lang="en-US" sz="2800" dirty="0"/>
              <a:t>Waste oils – used cooking oil, distillers corn oil – have lower carbon scores so anticipate a higher credit</a:t>
            </a:r>
          </a:p>
        </p:txBody>
      </p:sp>
      <p:sp>
        <p:nvSpPr>
          <p:cNvPr id="4" name="Date Placeholder 3">
            <a:extLst>
              <a:ext uri="{FF2B5EF4-FFF2-40B4-BE49-F238E27FC236}">
                <a16:creationId xmlns:a16="http://schemas.microsoft.com/office/drawing/2014/main" id="{BDB353E0-0B49-AF1C-6F27-351754CA7C79}"/>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7" name="Rectangle 6">
            <a:extLst>
              <a:ext uri="{FF2B5EF4-FFF2-40B4-BE49-F238E27FC236}">
                <a16:creationId xmlns:a16="http://schemas.microsoft.com/office/drawing/2014/main" id="{5388A209-4C08-3175-B995-65AB4F0C175E}"/>
              </a:ext>
            </a:extLst>
          </p:cNvPr>
          <p:cNvSpPr/>
          <p:nvPr/>
        </p:nvSpPr>
        <p:spPr>
          <a:xfrm>
            <a:off x="7905404" y="5004262"/>
            <a:ext cx="4286596" cy="18537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E6B5EBF-EE5B-88E2-6129-00AC3AC5B097}"/>
              </a:ext>
            </a:extLst>
          </p:cNvPr>
          <p:cNvSpPr>
            <a:spLocks noGrp="1"/>
          </p:cNvSpPr>
          <p:nvPr>
            <p:ph type="sldNum" sz="quarter" idx="12"/>
          </p:nvPr>
        </p:nvSpPr>
        <p:spPr/>
        <p:txBody>
          <a:bodyPr/>
          <a:lstStyle/>
          <a:p>
            <a:fld id="{3E7B5961-ECF5-8048-8F85-FAC2EA0ADAA2}" type="slidenum">
              <a:rPr lang="en-US" smtClean="0"/>
              <a:pPr/>
              <a:t>17</a:t>
            </a:fld>
            <a:endParaRPr lang="en-US" dirty="0"/>
          </a:p>
        </p:txBody>
      </p:sp>
      <p:sp>
        <p:nvSpPr>
          <p:cNvPr id="6" name="Content Placeholder 5">
            <a:extLst>
              <a:ext uri="{FF2B5EF4-FFF2-40B4-BE49-F238E27FC236}">
                <a16:creationId xmlns:a16="http://schemas.microsoft.com/office/drawing/2014/main" id="{5D448331-7E72-92D1-F184-F2026567C4FA}"/>
              </a:ext>
            </a:extLst>
          </p:cNvPr>
          <p:cNvSpPr>
            <a:spLocks noGrp="1"/>
          </p:cNvSpPr>
          <p:nvPr>
            <p:ph idx="13"/>
          </p:nvPr>
        </p:nvSpPr>
        <p:spPr/>
        <p:txBody>
          <a:bodyPr>
            <a:normAutofit fontScale="70000" lnSpcReduction="20000"/>
          </a:bodyPr>
          <a:lstStyle/>
          <a:p>
            <a:pPr marL="0" indent="0">
              <a:buNone/>
            </a:pPr>
            <a:r>
              <a:rPr lang="en-US" sz="5100" dirty="0"/>
              <a:t>Timing</a:t>
            </a:r>
          </a:p>
          <a:p>
            <a:pPr lvl="1"/>
            <a:r>
              <a:rPr lang="en-US" sz="4300" dirty="0"/>
              <a:t>Oct. 1 press conference by Acting Assistant Secretary for Tax Policy Aviva Aron-Dine</a:t>
            </a:r>
          </a:p>
          <a:p>
            <a:pPr lvl="2"/>
            <a:r>
              <a:rPr lang="en-US" sz="3400" dirty="0"/>
              <a:t>“We continue to actively work on guidance for the section 45Z Clean Fuel Production Credit, which takes effect on January 1, 2025”</a:t>
            </a:r>
          </a:p>
          <a:p>
            <a:pPr lvl="1"/>
            <a:r>
              <a:rPr lang="en-US" sz="4300" dirty="0"/>
              <a:t>Heatmap interview with Deputy Treasury Secretary Wally Adeyemo</a:t>
            </a:r>
          </a:p>
          <a:p>
            <a:pPr lvl="2"/>
            <a:r>
              <a:rPr lang="en-US" sz="3400" dirty="0"/>
              <a:t>“Focusing on [clean hydrogen] means that there’s going to be clear trade-offs.”</a:t>
            </a:r>
          </a:p>
        </p:txBody>
      </p:sp>
    </p:spTree>
    <p:extLst>
      <p:ext uri="{BB962C8B-B14F-4D97-AF65-F5344CB8AC3E}">
        <p14:creationId xmlns:p14="http://schemas.microsoft.com/office/powerpoint/2010/main" val="210317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5971B-4C02-3482-4CB8-4A9F0090232D}"/>
              </a:ext>
            </a:extLst>
          </p:cNvPr>
          <p:cNvSpPr>
            <a:spLocks noGrp="1"/>
          </p:cNvSpPr>
          <p:nvPr>
            <p:ph type="title"/>
          </p:nvPr>
        </p:nvSpPr>
        <p:spPr/>
        <p:txBody>
          <a:bodyPr/>
          <a:lstStyle/>
          <a:p>
            <a:r>
              <a:rPr lang="en-US" dirty="0"/>
              <a:t>Renewable Fuel Standard</a:t>
            </a:r>
          </a:p>
        </p:txBody>
      </p:sp>
      <p:sp>
        <p:nvSpPr>
          <p:cNvPr id="3" name="Content Placeholder 2">
            <a:extLst>
              <a:ext uri="{FF2B5EF4-FFF2-40B4-BE49-F238E27FC236}">
                <a16:creationId xmlns:a16="http://schemas.microsoft.com/office/drawing/2014/main" id="{8C5D1809-251C-A8CE-5139-094DFE0F52F6}"/>
              </a:ext>
            </a:extLst>
          </p:cNvPr>
          <p:cNvSpPr>
            <a:spLocks noGrp="1"/>
          </p:cNvSpPr>
          <p:nvPr>
            <p:ph idx="1"/>
          </p:nvPr>
        </p:nvSpPr>
        <p:spPr>
          <a:xfrm>
            <a:off x="335860" y="1204755"/>
            <a:ext cx="6206189" cy="4994164"/>
          </a:xfrm>
        </p:spPr>
        <p:txBody>
          <a:bodyPr>
            <a:normAutofit fontScale="77500" lnSpcReduction="20000"/>
          </a:bodyPr>
          <a:lstStyle/>
          <a:p>
            <a:r>
              <a:rPr lang="en-US" sz="4100" dirty="0"/>
              <a:t>The volumes for 2023-2025 “were set significantly lower than production trends” – Energy Information Administration</a:t>
            </a:r>
          </a:p>
          <a:p>
            <a:r>
              <a:rPr lang="en-US" sz="4100" dirty="0"/>
              <a:t>EIA significantly revised biodiesel and renewable diesel projections after 2020. EPA used inconsistent projections</a:t>
            </a:r>
          </a:p>
          <a:p>
            <a:r>
              <a:rPr lang="en-US" sz="4100" dirty="0"/>
              <a:t>EPA expects to propose 2026 volumes by March 2025 and finalize them by December</a:t>
            </a:r>
          </a:p>
          <a:p>
            <a:pPr lvl="1"/>
            <a:r>
              <a:rPr lang="en-US" dirty="0"/>
              <a:t>By statute, the volumes were due by Nov. 1, 2024</a:t>
            </a:r>
          </a:p>
        </p:txBody>
      </p:sp>
      <p:sp>
        <p:nvSpPr>
          <p:cNvPr id="4" name="Date Placeholder 3">
            <a:extLst>
              <a:ext uri="{FF2B5EF4-FFF2-40B4-BE49-F238E27FC236}">
                <a16:creationId xmlns:a16="http://schemas.microsoft.com/office/drawing/2014/main" id="{72A06D51-F63B-3B90-A4B6-A59BBD43A58A}"/>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5" name="Slide Number Placeholder 4">
            <a:extLst>
              <a:ext uri="{FF2B5EF4-FFF2-40B4-BE49-F238E27FC236}">
                <a16:creationId xmlns:a16="http://schemas.microsoft.com/office/drawing/2014/main" id="{585F93AD-6E54-E4E6-73E9-802C64B3CBEB}"/>
              </a:ext>
            </a:extLst>
          </p:cNvPr>
          <p:cNvSpPr>
            <a:spLocks noGrp="1"/>
          </p:cNvSpPr>
          <p:nvPr>
            <p:ph type="sldNum" sz="quarter" idx="12"/>
          </p:nvPr>
        </p:nvSpPr>
        <p:spPr/>
        <p:txBody>
          <a:bodyPr/>
          <a:lstStyle/>
          <a:p>
            <a:fld id="{3E7B5961-ECF5-8048-8F85-FAC2EA0ADAA2}" type="slidenum">
              <a:rPr lang="en-US" smtClean="0"/>
              <a:pPr/>
              <a:t>18</a:t>
            </a:fld>
            <a:endParaRPr lang="en-US" dirty="0"/>
          </a:p>
        </p:txBody>
      </p:sp>
      <p:graphicFrame>
        <p:nvGraphicFramePr>
          <p:cNvPr id="8" name="Content Placeholder 7">
            <a:extLst>
              <a:ext uri="{FF2B5EF4-FFF2-40B4-BE49-F238E27FC236}">
                <a16:creationId xmlns:a16="http://schemas.microsoft.com/office/drawing/2014/main" id="{D27485AF-BF05-3644-A080-A5912597D08E}"/>
              </a:ext>
            </a:extLst>
          </p:cNvPr>
          <p:cNvGraphicFramePr>
            <a:graphicFrameLocks noGrp="1"/>
          </p:cNvGraphicFramePr>
          <p:nvPr>
            <p:ph idx="13"/>
            <p:extLst>
              <p:ext uri="{D42A27DB-BD31-4B8C-83A1-F6EECF244321}">
                <p14:modId xmlns:p14="http://schemas.microsoft.com/office/powerpoint/2010/main" val="57125650"/>
              </p:ext>
            </p:extLst>
          </p:nvPr>
        </p:nvGraphicFramePr>
        <p:xfrm>
          <a:off x="7042068" y="1650417"/>
          <a:ext cx="4814073" cy="3566160"/>
        </p:xfrm>
        <a:graphic>
          <a:graphicData uri="http://schemas.openxmlformats.org/drawingml/2006/table">
            <a:tbl>
              <a:tblPr firstRow="1" bandRow="1">
                <a:tableStyleId>{F5AB1C69-6EDB-4FF4-983F-18BD219EF322}</a:tableStyleId>
              </a:tblPr>
              <a:tblGrid>
                <a:gridCol w="1611551">
                  <a:extLst>
                    <a:ext uri="{9D8B030D-6E8A-4147-A177-3AD203B41FA5}">
                      <a16:colId xmlns:a16="http://schemas.microsoft.com/office/drawing/2014/main" val="1060413732"/>
                    </a:ext>
                  </a:extLst>
                </a:gridCol>
                <a:gridCol w="1725564">
                  <a:extLst>
                    <a:ext uri="{9D8B030D-6E8A-4147-A177-3AD203B41FA5}">
                      <a16:colId xmlns:a16="http://schemas.microsoft.com/office/drawing/2014/main" val="1713919424"/>
                    </a:ext>
                  </a:extLst>
                </a:gridCol>
                <a:gridCol w="1476958">
                  <a:extLst>
                    <a:ext uri="{9D8B030D-6E8A-4147-A177-3AD203B41FA5}">
                      <a16:colId xmlns:a16="http://schemas.microsoft.com/office/drawing/2014/main" val="1623430133"/>
                    </a:ext>
                  </a:extLst>
                </a:gridCol>
              </a:tblGrid>
              <a:tr h="370840">
                <a:tc>
                  <a:txBody>
                    <a:bodyPr/>
                    <a:lstStyle/>
                    <a:p>
                      <a:pPr algn="ctr"/>
                      <a:r>
                        <a:rPr lang="en-US" sz="2400" dirty="0">
                          <a:latin typeface="Calibri" panose="020F0502020204030204" pitchFamily="34" charset="0"/>
                          <a:cs typeface="Calibri" panose="020F0502020204030204" pitchFamily="34" charset="0"/>
                        </a:rPr>
                        <a:t>Billion Gallons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cs typeface="Calibri" panose="020F0502020204030204" pitchFamily="34" charset="0"/>
                        </a:rPr>
                        <a:t>Volume EIA Projected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cs typeface="Calibri" panose="020F0502020204030204" pitchFamily="34" charset="0"/>
                        </a:rPr>
                        <a:t>Volume EPA Set</a:t>
                      </a:r>
                    </a:p>
                  </a:txBody>
                  <a:tcPr anchor="ctr"/>
                </a:tc>
                <a:extLst>
                  <a:ext uri="{0D108BD9-81ED-4DB2-BD59-A6C34878D82A}">
                    <a16:rowId xmlns:a16="http://schemas.microsoft.com/office/drawing/2014/main" val="1009091533"/>
                  </a:ext>
                </a:extLst>
              </a:tr>
              <a:tr h="370840">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2020</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2.16</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2.43</a:t>
                      </a:r>
                    </a:p>
                  </a:txBody>
                  <a:tcPr anchor="b"/>
                </a:tc>
                <a:extLst>
                  <a:ext uri="{0D108BD9-81ED-4DB2-BD59-A6C34878D82A}">
                    <a16:rowId xmlns:a16="http://schemas.microsoft.com/office/drawing/2014/main" val="2095303632"/>
                  </a:ext>
                </a:extLst>
              </a:tr>
              <a:tr h="370840">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2021</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2.08</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2.43</a:t>
                      </a:r>
                    </a:p>
                  </a:txBody>
                  <a:tcPr anchor="b"/>
                </a:tc>
                <a:extLst>
                  <a:ext uri="{0D108BD9-81ED-4DB2-BD59-A6C34878D82A}">
                    <a16:rowId xmlns:a16="http://schemas.microsoft.com/office/drawing/2014/main" val="2579625656"/>
                  </a:ext>
                </a:extLst>
              </a:tr>
              <a:tr h="370840">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2022</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2.45</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2.76</a:t>
                      </a:r>
                    </a:p>
                  </a:txBody>
                  <a:tcPr anchor="b"/>
                </a:tc>
                <a:extLst>
                  <a:ext uri="{0D108BD9-81ED-4DB2-BD59-A6C34878D82A}">
                    <a16:rowId xmlns:a16="http://schemas.microsoft.com/office/drawing/2014/main" val="4048669783"/>
                  </a:ext>
                </a:extLst>
              </a:tr>
              <a:tr h="370840">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2023</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4.48</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2.82</a:t>
                      </a:r>
                    </a:p>
                  </a:txBody>
                  <a:tcPr anchor="b"/>
                </a:tc>
                <a:extLst>
                  <a:ext uri="{0D108BD9-81ED-4DB2-BD59-A6C34878D82A}">
                    <a16:rowId xmlns:a16="http://schemas.microsoft.com/office/drawing/2014/main" val="2023333839"/>
                  </a:ext>
                </a:extLst>
              </a:tr>
              <a:tr h="370840">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2024</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4.93</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3.04</a:t>
                      </a:r>
                    </a:p>
                  </a:txBody>
                  <a:tcPr anchor="b"/>
                </a:tc>
                <a:extLst>
                  <a:ext uri="{0D108BD9-81ED-4DB2-BD59-A6C34878D82A}">
                    <a16:rowId xmlns:a16="http://schemas.microsoft.com/office/drawing/2014/main" val="279546368"/>
                  </a:ext>
                </a:extLst>
              </a:tr>
              <a:tr h="370840">
                <a:tc>
                  <a:txBody>
                    <a:bodyPr/>
                    <a:lstStyle/>
                    <a:p>
                      <a:pPr algn="ctr" fontAlgn="b"/>
                      <a:r>
                        <a:rPr lang="en-US" sz="2400" dirty="0">
                          <a:solidFill>
                            <a:srgbClr val="37733C"/>
                          </a:solidFill>
                          <a:latin typeface="Calibri" panose="020F0502020204030204" pitchFamily="34" charset="0"/>
                          <a:cs typeface="Calibri" panose="020F0502020204030204" pitchFamily="34" charset="0"/>
                        </a:rPr>
                        <a:t>2025</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4.73</a:t>
                      </a:r>
                    </a:p>
                  </a:txBody>
                  <a:tcPr anchor="b"/>
                </a:tc>
                <a:tc>
                  <a:txBody>
                    <a:bodyPr/>
                    <a:lstStyle/>
                    <a:p>
                      <a:pPr algn="ctr" fontAlgn="b"/>
                      <a:r>
                        <a:rPr lang="en-US" sz="2400" dirty="0">
                          <a:solidFill>
                            <a:srgbClr val="37733C"/>
                          </a:solidFill>
                          <a:latin typeface="Calibri" panose="020F0502020204030204" pitchFamily="34" charset="0"/>
                          <a:cs typeface="Calibri" panose="020F0502020204030204" pitchFamily="34" charset="0"/>
                        </a:rPr>
                        <a:t>3.35</a:t>
                      </a:r>
                    </a:p>
                  </a:txBody>
                  <a:tcPr anchor="b"/>
                </a:tc>
                <a:extLst>
                  <a:ext uri="{0D108BD9-81ED-4DB2-BD59-A6C34878D82A}">
                    <a16:rowId xmlns:a16="http://schemas.microsoft.com/office/drawing/2014/main" val="3019078451"/>
                  </a:ext>
                </a:extLst>
              </a:tr>
            </a:tbl>
          </a:graphicData>
        </a:graphic>
      </p:graphicFrame>
      <p:sp>
        <p:nvSpPr>
          <p:cNvPr id="9" name="TextBox 8">
            <a:extLst>
              <a:ext uri="{FF2B5EF4-FFF2-40B4-BE49-F238E27FC236}">
                <a16:creationId xmlns:a16="http://schemas.microsoft.com/office/drawing/2014/main" id="{D3BF50F8-EE03-6CC8-6B39-D1025CF1D0BD}"/>
              </a:ext>
            </a:extLst>
          </p:cNvPr>
          <p:cNvSpPr txBox="1"/>
          <p:nvPr/>
        </p:nvSpPr>
        <p:spPr>
          <a:xfrm>
            <a:off x="6755385" y="1111675"/>
            <a:ext cx="5387437" cy="523220"/>
          </a:xfrm>
          <a:prstGeom prst="rect">
            <a:avLst/>
          </a:prstGeom>
          <a:noFill/>
        </p:spPr>
        <p:txBody>
          <a:bodyPr wrap="none" rtlCol="0">
            <a:spAutoFit/>
          </a:bodyPr>
          <a:lstStyle/>
          <a:p>
            <a:r>
              <a:rPr lang="en-US" sz="2800" b="1" dirty="0">
                <a:solidFill>
                  <a:srgbClr val="37733C"/>
                </a:solidFill>
                <a:latin typeface="Calibri" panose="020F0502020204030204" pitchFamily="34" charset="0"/>
                <a:cs typeface="Calibri" panose="020F0502020204030204" pitchFamily="34" charset="0"/>
              </a:rPr>
              <a:t>Biomass-based Diesel RFS Volumes</a:t>
            </a:r>
          </a:p>
        </p:txBody>
      </p:sp>
    </p:spTree>
    <p:extLst>
      <p:ext uri="{BB962C8B-B14F-4D97-AF65-F5344CB8AC3E}">
        <p14:creationId xmlns:p14="http://schemas.microsoft.com/office/powerpoint/2010/main" val="4200519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BBD4-577C-A1A3-2AE0-334ED5AA79DB}"/>
              </a:ext>
            </a:extLst>
          </p:cNvPr>
          <p:cNvSpPr>
            <a:spLocks noGrp="1"/>
          </p:cNvSpPr>
          <p:nvPr>
            <p:ph type="title"/>
          </p:nvPr>
        </p:nvSpPr>
        <p:spPr/>
        <p:txBody>
          <a:bodyPr/>
          <a:lstStyle/>
          <a:p>
            <a:r>
              <a:rPr lang="en-US" dirty="0"/>
              <a:t>Farm Bill</a:t>
            </a:r>
          </a:p>
        </p:txBody>
      </p:sp>
      <p:sp>
        <p:nvSpPr>
          <p:cNvPr id="7" name="Content Placeholder 6">
            <a:extLst>
              <a:ext uri="{FF2B5EF4-FFF2-40B4-BE49-F238E27FC236}">
                <a16:creationId xmlns:a16="http://schemas.microsoft.com/office/drawing/2014/main" id="{85F9EE1E-0799-A02E-CB21-B8172FC30E49}"/>
              </a:ext>
            </a:extLst>
          </p:cNvPr>
          <p:cNvSpPr>
            <a:spLocks noGrp="1"/>
          </p:cNvSpPr>
          <p:nvPr>
            <p:ph idx="1"/>
          </p:nvPr>
        </p:nvSpPr>
        <p:spPr>
          <a:xfrm>
            <a:off x="335858" y="1204754"/>
            <a:ext cx="11514622" cy="4958539"/>
          </a:xfrm>
        </p:spPr>
        <p:txBody>
          <a:bodyPr>
            <a:normAutofit/>
          </a:bodyPr>
          <a:lstStyle/>
          <a:p>
            <a:r>
              <a:rPr lang="en-US" sz="3200" dirty="0"/>
              <a:t>Advanced Biofuel Payment Program</a:t>
            </a:r>
          </a:p>
          <a:p>
            <a:pPr lvl="1"/>
            <a:r>
              <a:rPr lang="en-US" sz="2800" dirty="0"/>
              <a:t>Farm, Food, and National Security Act of 2024 (House version of Farm Bill) would reauthorize and provide mandatory funding at same level as 2018 farm bill</a:t>
            </a:r>
          </a:p>
          <a:p>
            <a:r>
              <a:rPr lang="en-US" sz="3200" dirty="0"/>
              <a:t>Direct USDA to update life cycle assessment for soy biodiesel and renewable diesel</a:t>
            </a:r>
          </a:p>
          <a:p>
            <a:r>
              <a:rPr lang="en-US" sz="3200" dirty="0"/>
              <a:t>Farm to Fly Act</a:t>
            </a:r>
          </a:p>
          <a:p>
            <a:pPr lvl="1"/>
            <a:r>
              <a:rPr lang="en-US" sz="2800" dirty="0"/>
              <a:t>Rep. Max Miller (R-OH) – enables Energy Title programs to support SAF - defines SAF to be consistent with 40B/45Z tax incentives</a:t>
            </a:r>
          </a:p>
          <a:p>
            <a:pPr lvl="1"/>
            <a:r>
              <a:rPr lang="en-US" sz="2800" dirty="0"/>
              <a:t>Some provisions included in House bill</a:t>
            </a:r>
          </a:p>
        </p:txBody>
      </p:sp>
      <p:sp>
        <p:nvSpPr>
          <p:cNvPr id="4" name="Date Placeholder 3">
            <a:extLst>
              <a:ext uri="{FF2B5EF4-FFF2-40B4-BE49-F238E27FC236}">
                <a16:creationId xmlns:a16="http://schemas.microsoft.com/office/drawing/2014/main" id="{70154B72-C741-E4C4-DCA3-F426B0C5DFAF}"/>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5" name="Slide Number Placeholder 4">
            <a:extLst>
              <a:ext uri="{FF2B5EF4-FFF2-40B4-BE49-F238E27FC236}">
                <a16:creationId xmlns:a16="http://schemas.microsoft.com/office/drawing/2014/main" id="{53921AED-374F-2388-3F65-40A6FBD0C91E}"/>
              </a:ext>
            </a:extLst>
          </p:cNvPr>
          <p:cNvSpPr>
            <a:spLocks noGrp="1"/>
          </p:cNvSpPr>
          <p:nvPr>
            <p:ph type="sldNum" sz="quarter" idx="12"/>
          </p:nvPr>
        </p:nvSpPr>
        <p:spPr/>
        <p:txBody>
          <a:bodyPr/>
          <a:lstStyle/>
          <a:p>
            <a:fld id="{3E7B5961-ECF5-8048-8F85-FAC2EA0ADAA2}" type="slidenum">
              <a:rPr lang="en-US" smtClean="0"/>
              <a:pPr/>
              <a:t>19</a:t>
            </a:fld>
            <a:endParaRPr lang="en-US" dirty="0"/>
          </a:p>
        </p:txBody>
      </p:sp>
    </p:spTree>
    <p:extLst>
      <p:ext uri="{BB962C8B-B14F-4D97-AF65-F5344CB8AC3E}">
        <p14:creationId xmlns:p14="http://schemas.microsoft.com/office/powerpoint/2010/main" val="3162036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Title 1">
            <a:extLst>
              <a:ext uri="{FF2B5EF4-FFF2-40B4-BE49-F238E27FC236}">
                <a16:creationId xmlns:a16="http://schemas.microsoft.com/office/drawing/2014/main" id="{C0E5CC4A-6DB5-8FBF-9349-BCB30D3339D5}"/>
              </a:ext>
            </a:extLst>
          </p:cNvPr>
          <p:cNvSpPr>
            <a:spLocks noGrp="1"/>
          </p:cNvSpPr>
          <p:nvPr>
            <p:ph type="title"/>
          </p:nvPr>
        </p:nvSpPr>
        <p:spPr>
          <a:xfrm>
            <a:off x="341520" y="9553"/>
            <a:ext cx="10515600" cy="1325563"/>
          </a:xfrm>
        </p:spPr>
        <p:txBody>
          <a:bodyPr/>
          <a:lstStyle/>
          <a:p>
            <a:r>
              <a:rPr lang="en-US" dirty="0"/>
              <a:t>Where Did This Nexus Begin?</a:t>
            </a:r>
          </a:p>
        </p:txBody>
      </p:sp>
      <p:pic>
        <p:nvPicPr>
          <p:cNvPr id="1030" name="Picture 6" descr="Motorists line up for gas on the first day of gas rationing imposed on nine California counties following the revolution in Iran that caused a...">
            <a:extLst>
              <a:ext uri="{FF2B5EF4-FFF2-40B4-BE49-F238E27FC236}">
                <a16:creationId xmlns:a16="http://schemas.microsoft.com/office/drawing/2014/main" id="{111C0C8D-E758-A19E-E939-18B06AC7B7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866" r="1" b="1"/>
          <a:stretch/>
        </p:blipFill>
        <p:spPr bwMode="auto">
          <a:xfrm>
            <a:off x="335859" y="1204755"/>
            <a:ext cx="5554302" cy="4994164"/>
          </a:xfrm>
          <a:prstGeom prst="rect">
            <a:avLst/>
          </a:prstGeom>
          <a:solidFill>
            <a:srgbClr val="FFFFFF"/>
          </a:solidFill>
        </p:spPr>
      </p:pic>
      <p:sp>
        <p:nvSpPr>
          <p:cNvPr id="4" name="Date Placeholder 3">
            <a:extLst>
              <a:ext uri="{FF2B5EF4-FFF2-40B4-BE49-F238E27FC236}">
                <a16:creationId xmlns:a16="http://schemas.microsoft.com/office/drawing/2014/main" id="{BA81DC8E-DC2D-8609-420C-1449F363933A}"/>
              </a:ext>
            </a:extLst>
          </p:cNvPr>
          <p:cNvSpPr>
            <a:spLocks noGrp="1"/>
          </p:cNvSpPr>
          <p:nvPr>
            <p:ph type="dt" sz="half" idx="10"/>
          </p:nvPr>
        </p:nvSpPr>
        <p:spPr>
          <a:xfrm>
            <a:off x="2412989" y="6435373"/>
            <a:ext cx="663229" cy="365125"/>
          </a:xfrm>
        </p:spPr>
        <p:txBody>
          <a:bodyPr anchor="ctr">
            <a:normAutofit/>
          </a:bodyPr>
          <a:lstStyle/>
          <a:p>
            <a:pPr>
              <a:spcAft>
                <a:spcPts val="600"/>
              </a:spcAft>
            </a:pPr>
            <a:fld id="{F71F7C37-0847-A44D-A0F2-E6C3D5906122}" type="datetime1">
              <a:rPr lang="en-US" smtClean="0"/>
              <a:pPr>
                <a:spcAft>
                  <a:spcPts val="600"/>
                </a:spcAft>
              </a:pPr>
              <a:t>11/5/24</a:t>
            </a:fld>
            <a:endParaRPr lang="en-US"/>
          </a:p>
        </p:txBody>
      </p:sp>
      <p:sp>
        <p:nvSpPr>
          <p:cNvPr id="5" name="Slide Number Placeholder 4">
            <a:extLst>
              <a:ext uri="{FF2B5EF4-FFF2-40B4-BE49-F238E27FC236}">
                <a16:creationId xmlns:a16="http://schemas.microsoft.com/office/drawing/2014/main" id="{A87CFF39-720D-D254-CA73-CD2CBC6C66A3}"/>
              </a:ext>
            </a:extLst>
          </p:cNvPr>
          <p:cNvSpPr>
            <a:spLocks noGrp="1"/>
          </p:cNvSpPr>
          <p:nvPr>
            <p:ph type="sldNum" sz="quarter" idx="12"/>
          </p:nvPr>
        </p:nvSpPr>
        <p:spPr>
          <a:xfrm>
            <a:off x="2935107" y="6441015"/>
            <a:ext cx="663229" cy="365125"/>
          </a:xfrm>
        </p:spPr>
        <p:txBody>
          <a:bodyPr anchor="ctr">
            <a:normAutofit/>
          </a:bodyPr>
          <a:lstStyle/>
          <a:p>
            <a:pPr>
              <a:spcAft>
                <a:spcPts val="600"/>
              </a:spcAft>
            </a:pPr>
            <a:fld id="{3E7B5961-ECF5-8048-8F85-FAC2EA0ADAA2}" type="slidenum">
              <a:rPr lang="en-US" smtClean="0"/>
              <a:pPr>
                <a:spcAft>
                  <a:spcPts val="600"/>
                </a:spcAft>
              </a:pPr>
              <a:t>2</a:t>
            </a:fld>
            <a:endParaRPr lang="en-US"/>
          </a:p>
        </p:txBody>
      </p:sp>
      <p:sp>
        <p:nvSpPr>
          <p:cNvPr id="1037" name="Content Placeholder 5">
            <a:extLst>
              <a:ext uri="{FF2B5EF4-FFF2-40B4-BE49-F238E27FC236}">
                <a16:creationId xmlns:a16="http://schemas.microsoft.com/office/drawing/2014/main" id="{00A36929-18A0-5954-2E88-F14D14CA2178}"/>
              </a:ext>
            </a:extLst>
          </p:cNvPr>
          <p:cNvSpPr>
            <a:spLocks noGrp="1"/>
          </p:cNvSpPr>
          <p:nvPr>
            <p:ph idx="13"/>
          </p:nvPr>
        </p:nvSpPr>
        <p:spPr>
          <a:xfrm>
            <a:off x="6330906" y="1202780"/>
            <a:ext cx="5633206" cy="4994164"/>
          </a:xfrm>
        </p:spPr>
        <p:txBody>
          <a:bodyPr/>
          <a:lstStyle/>
          <a:p>
            <a:r>
              <a:rPr lang="en-US" dirty="0"/>
              <a:t>The U.S. Petroleum Crisis of 1979</a:t>
            </a:r>
          </a:p>
          <a:p>
            <a:r>
              <a:rPr lang="en-US" dirty="0"/>
              <a:t>In cities, it looked like this</a:t>
            </a:r>
          </a:p>
          <a:p>
            <a:r>
              <a:rPr lang="en-US" dirty="0"/>
              <a:t>In rural America, planters were stopped in fields due to lack of diesel fuel</a:t>
            </a:r>
          </a:p>
        </p:txBody>
      </p:sp>
    </p:spTree>
    <p:extLst>
      <p:ext uri="{BB962C8B-B14F-4D97-AF65-F5344CB8AC3E}">
        <p14:creationId xmlns:p14="http://schemas.microsoft.com/office/powerpoint/2010/main" val="1760870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348E0-8431-3C4B-87A1-CE3BC7F46679}"/>
              </a:ext>
            </a:extLst>
          </p:cNvPr>
          <p:cNvSpPr>
            <a:spLocks noGrp="1"/>
          </p:cNvSpPr>
          <p:nvPr>
            <p:ph type="ctrTitle"/>
          </p:nvPr>
        </p:nvSpPr>
        <p:spPr>
          <a:xfrm>
            <a:off x="5654" y="2376720"/>
            <a:ext cx="8604946" cy="941741"/>
          </a:xfrm>
        </p:spPr>
        <p:txBody>
          <a:bodyPr/>
          <a:lstStyle/>
          <a:p>
            <a:r>
              <a:rPr lang="en-US" dirty="0"/>
              <a:t>Thank You</a:t>
            </a:r>
          </a:p>
        </p:txBody>
      </p:sp>
      <p:sp>
        <p:nvSpPr>
          <p:cNvPr id="3" name="Subtitle 2">
            <a:extLst>
              <a:ext uri="{FF2B5EF4-FFF2-40B4-BE49-F238E27FC236}">
                <a16:creationId xmlns:a16="http://schemas.microsoft.com/office/drawing/2014/main" id="{55D118E7-4A6D-2443-BB4C-3BE82D813A5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2591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234CE-46D8-CA21-F268-C5862F87F09C}"/>
              </a:ext>
            </a:extLst>
          </p:cNvPr>
          <p:cNvSpPr>
            <a:spLocks noGrp="1"/>
          </p:cNvSpPr>
          <p:nvPr>
            <p:ph type="title"/>
          </p:nvPr>
        </p:nvSpPr>
        <p:spPr/>
        <p:txBody>
          <a:bodyPr/>
          <a:lstStyle/>
          <a:p>
            <a:r>
              <a:rPr lang="en-US" dirty="0"/>
              <a:t>How Did Ag and Energy Respond?</a:t>
            </a:r>
          </a:p>
        </p:txBody>
      </p:sp>
      <p:sp>
        <p:nvSpPr>
          <p:cNvPr id="3" name="Content Placeholder 2">
            <a:extLst>
              <a:ext uri="{FF2B5EF4-FFF2-40B4-BE49-F238E27FC236}">
                <a16:creationId xmlns:a16="http://schemas.microsoft.com/office/drawing/2014/main" id="{64DB501B-8866-577C-93F5-B9889C83A6A4}"/>
              </a:ext>
            </a:extLst>
          </p:cNvPr>
          <p:cNvSpPr>
            <a:spLocks noGrp="1"/>
          </p:cNvSpPr>
          <p:nvPr>
            <p:ph idx="1"/>
          </p:nvPr>
        </p:nvSpPr>
        <p:spPr/>
        <p:txBody>
          <a:bodyPr/>
          <a:lstStyle/>
          <a:p>
            <a:r>
              <a:rPr lang="en-US" dirty="0"/>
              <a:t>Farmers and ag engineers are problem solvers</a:t>
            </a:r>
          </a:p>
          <a:p>
            <a:r>
              <a:rPr lang="en-US" dirty="0"/>
              <a:t>About 3.5 million acres of sunflower were planted</a:t>
            </a:r>
          </a:p>
          <a:p>
            <a:r>
              <a:rPr lang="en-US" dirty="0"/>
              <a:t>Let’s solve this problem right here in N.D.</a:t>
            </a:r>
          </a:p>
        </p:txBody>
      </p:sp>
      <p:sp>
        <p:nvSpPr>
          <p:cNvPr id="4" name="Date Placeholder 3">
            <a:extLst>
              <a:ext uri="{FF2B5EF4-FFF2-40B4-BE49-F238E27FC236}">
                <a16:creationId xmlns:a16="http://schemas.microsoft.com/office/drawing/2014/main" id="{AEBD2D33-6518-3B31-4A19-2032E0C9E8D5}"/>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5" name="Slide Number Placeholder 4">
            <a:extLst>
              <a:ext uri="{FF2B5EF4-FFF2-40B4-BE49-F238E27FC236}">
                <a16:creationId xmlns:a16="http://schemas.microsoft.com/office/drawing/2014/main" id="{196AB097-5CCD-104A-CD7D-7F38AB4D1A3E}"/>
              </a:ext>
            </a:extLst>
          </p:cNvPr>
          <p:cNvSpPr>
            <a:spLocks noGrp="1"/>
          </p:cNvSpPr>
          <p:nvPr>
            <p:ph type="sldNum" sz="quarter" idx="12"/>
          </p:nvPr>
        </p:nvSpPr>
        <p:spPr/>
        <p:txBody>
          <a:bodyPr/>
          <a:lstStyle/>
          <a:p>
            <a:fld id="{3E7B5961-ECF5-8048-8F85-FAC2EA0ADAA2}" type="slidenum">
              <a:rPr lang="en-US" smtClean="0"/>
              <a:pPr/>
              <a:t>3</a:t>
            </a:fld>
            <a:endParaRPr lang="en-US" dirty="0"/>
          </a:p>
        </p:txBody>
      </p:sp>
      <p:sp>
        <p:nvSpPr>
          <p:cNvPr id="6" name="Content Placeholder 5">
            <a:extLst>
              <a:ext uri="{FF2B5EF4-FFF2-40B4-BE49-F238E27FC236}">
                <a16:creationId xmlns:a16="http://schemas.microsoft.com/office/drawing/2014/main" id="{4D859B68-9591-D227-E9AD-2F0593FBCB80}"/>
              </a:ext>
            </a:extLst>
          </p:cNvPr>
          <p:cNvSpPr>
            <a:spLocks noGrp="1"/>
          </p:cNvSpPr>
          <p:nvPr>
            <p:ph idx="13"/>
          </p:nvPr>
        </p:nvSpPr>
        <p:spPr/>
        <p:txBody>
          <a:bodyPr>
            <a:normAutofit/>
          </a:bodyPr>
          <a:lstStyle/>
          <a:p>
            <a:r>
              <a:rPr lang="en-US" dirty="0"/>
              <a:t>Traditional shallow drilling produced an oil boom and bust cycle in the ‘80s</a:t>
            </a:r>
          </a:p>
          <a:p>
            <a:r>
              <a:rPr lang="en-US" dirty="0"/>
              <a:t>Research was looking for a better answer as shallow horizontal drilling began in the ‘90s</a:t>
            </a:r>
          </a:p>
          <a:p>
            <a:pPr marL="0" indent="0">
              <a:buNone/>
            </a:pPr>
            <a:endParaRPr lang="en-US" dirty="0"/>
          </a:p>
          <a:p>
            <a:endParaRPr lang="en-US" dirty="0"/>
          </a:p>
        </p:txBody>
      </p:sp>
    </p:spTree>
    <p:extLst>
      <p:ext uri="{BB962C8B-B14F-4D97-AF65-F5344CB8AC3E}">
        <p14:creationId xmlns:p14="http://schemas.microsoft.com/office/powerpoint/2010/main" val="4091071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7E55-8216-8150-1D51-E89B6809B0A7}"/>
              </a:ext>
            </a:extLst>
          </p:cNvPr>
          <p:cNvSpPr>
            <a:spLocks noGrp="1"/>
          </p:cNvSpPr>
          <p:nvPr>
            <p:ph type="title"/>
          </p:nvPr>
        </p:nvSpPr>
        <p:spPr/>
        <p:txBody>
          <a:bodyPr/>
          <a:lstStyle/>
          <a:p>
            <a:r>
              <a:rPr lang="en-US" dirty="0"/>
              <a:t>How Did that Work Out?</a:t>
            </a:r>
          </a:p>
        </p:txBody>
      </p:sp>
      <p:sp>
        <p:nvSpPr>
          <p:cNvPr id="3" name="Content Placeholder 2">
            <a:extLst>
              <a:ext uri="{FF2B5EF4-FFF2-40B4-BE49-F238E27FC236}">
                <a16:creationId xmlns:a16="http://schemas.microsoft.com/office/drawing/2014/main" id="{81DE8DC3-746E-7478-DB7F-A4FD980C9CF8}"/>
              </a:ext>
            </a:extLst>
          </p:cNvPr>
          <p:cNvSpPr>
            <a:spLocks noGrp="1"/>
          </p:cNvSpPr>
          <p:nvPr>
            <p:ph idx="1"/>
          </p:nvPr>
        </p:nvSpPr>
        <p:spPr>
          <a:xfrm>
            <a:off x="335859" y="1204755"/>
            <a:ext cx="8261210" cy="4351338"/>
          </a:xfrm>
        </p:spPr>
        <p:txBody>
          <a:bodyPr>
            <a:normAutofit lnSpcReduction="10000"/>
          </a:bodyPr>
          <a:lstStyle/>
          <a:p>
            <a:r>
              <a:rPr lang="en-US" dirty="0"/>
              <a:t>At 100% sunflower oil, the droplets are about 3 times larger than petroleum diesel droplet </a:t>
            </a:r>
          </a:p>
          <a:p>
            <a:r>
              <a:rPr lang="en-US" dirty="0"/>
              <a:t>Coking the injectors wasn’t a great outcome since that affects engine performance</a:t>
            </a:r>
          </a:p>
          <a:p>
            <a:r>
              <a:rPr lang="en-US" dirty="0"/>
              <a:t>The focus changed and sunflower seeds now crushed for food oil </a:t>
            </a:r>
          </a:p>
        </p:txBody>
      </p:sp>
      <p:sp>
        <p:nvSpPr>
          <p:cNvPr id="4" name="Date Placeholder 3">
            <a:extLst>
              <a:ext uri="{FF2B5EF4-FFF2-40B4-BE49-F238E27FC236}">
                <a16:creationId xmlns:a16="http://schemas.microsoft.com/office/drawing/2014/main" id="{10934D37-B5AF-B15D-F5E6-092E7873E24A}"/>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5" name="Slide Number Placeholder 4">
            <a:extLst>
              <a:ext uri="{FF2B5EF4-FFF2-40B4-BE49-F238E27FC236}">
                <a16:creationId xmlns:a16="http://schemas.microsoft.com/office/drawing/2014/main" id="{E91F01EA-C86F-4A6C-A1FD-4A01DC47D9BB}"/>
              </a:ext>
            </a:extLst>
          </p:cNvPr>
          <p:cNvSpPr>
            <a:spLocks noGrp="1"/>
          </p:cNvSpPr>
          <p:nvPr>
            <p:ph type="sldNum" sz="quarter" idx="12"/>
          </p:nvPr>
        </p:nvSpPr>
        <p:spPr/>
        <p:txBody>
          <a:bodyPr/>
          <a:lstStyle/>
          <a:p>
            <a:fld id="{3E7B5961-ECF5-8048-8F85-FAC2EA0ADAA2}" type="slidenum">
              <a:rPr lang="en-US" smtClean="0"/>
              <a:pPr/>
              <a:t>4</a:t>
            </a:fld>
            <a:endParaRPr lang="en-US" dirty="0"/>
          </a:p>
        </p:txBody>
      </p:sp>
      <p:pic>
        <p:nvPicPr>
          <p:cNvPr id="10" name="Content Placeholder 18">
            <a:extLst>
              <a:ext uri="{FF2B5EF4-FFF2-40B4-BE49-F238E27FC236}">
                <a16:creationId xmlns:a16="http://schemas.microsoft.com/office/drawing/2014/main" id="{9AC152D1-C512-90D8-36ED-9F054B3C4736}"/>
              </a:ext>
            </a:extLst>
          </p:cNvPr>
          <p:cNvPicPr>
            <a:picLocks noChangeAspect="1"/>
          </p:cNvPicPr>
          <p:nvPr/>
        </p:nvPicPr>
        <p:blipFill>
          <a:blip r:embed="rId3"/>
          <a:srcRect t="10227" b="10227"/>
          <a:stretch/>
        </p:blipFill>
        <p:spPr>
          <a:xfrm>
            <a:off x="8682527" y="1265132"/>
            <a:ext cx="3238520" cy="3943874"/>
          </a:xfrm>
          <a:prstGeom prst="rect">
            <a:avLst/>
          </a:prstGeom>
        </p:spPr>
      </p:pic>
    </p:spTree>
    <p:extLst>
      <p:ext uri="{BB962C8B-B14F-4D97-AF65-F5344CB8AC3E}">
        <p14:creationId xmlns:p14="http://schemas.microsoft.com/office/powerpoint/2010/main" val="2822370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E8A5-60B7-CB36-793F-E197D8D87D22}"/>
              </a:ext>
            </a:extLst>
          </p:cNvPr>
          <p:cNvSpPr>
            <a:spLocks noGrp="1"/>
          </p:cNvSpPr>
          <p:nvPr>
            <p:ph type="title"/>
          </p:nvPr>
        </p:nvSpPr>
        <p:spPr>
          <a:xfrm>
            <a:off x="341520" y="9553"/>
            <a:ext cx="10515600" cy="1325563"/>
          </a:xfrm>
        </p:spPr>
        <p:txBody>
          <a:bodyPr/>
          <a:lstStyle/>
          <a:p>
            <a:r>
              <a:rPr lang="en-US" dirty="0"/>
              <a:t>What are Biofuels?</a:t>
            </a:r>
          </a:p>
        </p:txBody>
      </p:sp>
      <p:sp>
        <p:nvSpPr>
          <p:cNvPr id="6" name="Rectangle 5">
            <a:extLst>
              <a:ext uri="{FF2B5EF4-FFF2-40B4-BE49-F238E27FC236}">
                <a16:creationId xmlns:a16="http://schemas.microsoft.com/office/drawing/2014/main" id="{C3A470A6-4CFB-17F2-10F4-427A9EC14532}"/>
              </a:ext>
            </a:extLst>
          </p:cNvPr>
          <p:cNvSpPr/>
          <p:nvPr/>
        </p:nvSpPr>
        <p:spPr>
          <a:xfrm>
            <a:off x="7905404" y="5137265"/>
            <a:ext cx="4286596" cy="17207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F23714-6118-FDA3-0FE1-2A9023F89928}"/>
              </a:ext>
            </a:extLst>
          </p:cNvPr>
          <p:cNvSpPr>
            <a:spLocks noGrp="1"/>
          </p:cNvSpPr>
          <p:nvPr>
            <p:ph idx="1"/>
          </p:nvPr>
        </p:nvSpPr>
        <p:spPr>
          <a:xfrm>
            <a:off x="336550" y="1204913"/>
            <a:ext cx="10515600" cy="5224818"/>
          </a:xfrm>
        </p:spPr>
        <p:txBody>
          <a:bodyPr>
            <a:normAutofit fontScale="62500" lnSpcReduction="20000"/>
          </a:bodyPr>
          <a:lstStyle/>
          <a:p>
            <a:pPr marL="0" indent="0">
              <a:buNone/>
            </a:pPr>
            <a:r>
              <a:rPr lang="en-US" sz="5100" dirty="0"/>
              <a:t>The U.S. Energy Information Administration (EIA) publishes data on four major categories of biofuels that qualify for the federal Renewable Fuels Standard (RFS, 2005) Program: </a:t>
            </a:r>
          </a:p>
          <a:p>
            <a:r>
              <a:rPr lang="en-US" dirty="0">
                <a:hlinkClick r:id="rId2">
                  <a:extLst>
                    <a:ext uri="{A12FA001-AC4F-418D-AE19-62706E023703}">
                      <ahyp:hlinkClr xmlns:ahyp="http://schemas.microsoft.com/office/drawing/2018/hyperlinkcolor" val="tx"/>
                    </a:ext>
                  </a:extLst>
                </a:hlinkClick>
              </a:rPr>
              <a:t>Ethanol</a:t>
            </a:r>
            <a:r>
              <a:rPr lang="en-US" dirty="0"/>
              <a:t>—an alcohol fuel blended with petroleum gasoline for vehicles; accounted for the largest share of U.S. biofuel production (82%) and of consumption (75%) in 2022</a:t>
            </a:r>
          </a:p>
          <a:p>
            <a:r>
              <a:rPr lang="en-US" dirty="0">
                <a:hlinkClick r:id="rId3">
                  <a:extLst>
                    <a:ext uri="{A12FA001-AC4F-418D-AE19-62706E023703}">
                      <ahyp:hlinkClr xmlns:ahyp="http://schemas.microsoft.com/office/drawing/2018/hyperlinkcolor" val="tx"/>
                    </a:ext>
                  </a:extLst>
                </a:hlinkClick>
              </a:rPr>
              <a:t>Biodiesel</a:t>
            </a:r>
            <a:r>
              <a:rPr lang="en-US" dirty="0"/>
              <a:t>—a biofuel usually blended with petroleum diesel for consumption; accounted for the second-largest share of U.S. biofuel production (9%) and of consumption (9%) in 2022</a:t>
            </a:r>
          </a:p>
          <a:p>
            <a:r>
              <a:rPr lang="en-US" dirty="0">
                <a:hlinkClick r:id="rId3">
                  <a:extLst>
                    <a:ext uri="{A12FA001-AC4F-418D-AE19-62706E023703}">
                      <ahyp:hlinkClr xmlns:ahyp="http://schemas.microsoft.com/office/drawing/2018/hyperlinkcolor" val="tx"/>
                    </a:ext>
                  </a:extLst>
                </a:hlinkClick>
              </a:rPr>
              <a:t>Renewable diesel</a:t>
            </a:r>
            <a:r>
              <a:rPr lang="en-US" dirty="0"/>
              <a:t>—a fuel chemically similar to petroleum diesel fuel used as a drop-in fuel or a petroleum diesel blend; percentage share of total U.S. biofuel production was about 8% and for consumption about 9% in 2022</a:t>
            </a:r>
          </a:p>
          <a:p>
            <a:r>
              <a:rPr lang="en-US" dirty="0">
                <a:hlinkClick r:id="rId3">
                  <a:extLst>
                    <a:ext uri="{A12FA001-AC4F-418D-AE19-62706E023703}">
                      <ahyp:hlinkClr xmlns:ahyp="http://schemas.microsoft.com/office/drawing/2018/hyperlinkcolor" val="tx"/>
                    </a:ext>
                  </a:extLst>
                </a:hlinkClick>
              </a:rPr>
              <a:t>Other biofuels</a:t>
            </a:r>
            <a:r>
              <a:rPr lang="en-US" dirty="0"/>
              <a:t>—include renewable heating oil, renewable jet fuel (</a:t>
            </a:r>
            <a:r>
              <a:rPr lang="en-US" b="1" dirty="0"/>
              <a:t>sustainable aviation fuel</a:t>
            </a:r>
            <a:r>
              <a:rPr lang="en-US" dirty="0"/>
              <a:t>, alternative jet fuel, and </a:t>
            </a:r>
            <a:r>
              <a:rPr lang="en-US" dirty="0" err="1"/>
              <a:t>biojet</a:t>
            </a:r>
            <a:r>
              <a:rPr lang="en-US" dirty="0"/>
              <a:t>), renewable naphtha, renewable gasoline, and other </a:t>
            </a:r>
            <a:r>
              <a:rPr lang="en-US" dirty="0">
                <a:hlinkClick r:id="rId4">
                  <a:extLst>
                    <a:ext uri="{A12FA001-AC4F-418D-AE19-62706E023703}">
                      <ahyp:hlinkClr xmlns:ahyp="http://schemas.microsoft.com/office/drawing/2018/hyperlinkcolor" val="tx"/>
                    </a:ext>
                  </a:extLst>
                </a:hlinkClick>
              </a:rPr>
              <a:t>emerging biofuels</a:t>
            </a:r>
            <a:r>
              <a:rPr lang="en-US" dirty="0"/>
              <a:t> that are in various stages of development and commercialization</a:t>
            </a:r>
          </a:p>
          <a:p>
            <a:endParaRPr lang="en-US" dirty="0"/>
          </a:p>
        </p:txBody>
      </p:sp>
      <p:sp>
        <p:nvSpPr>
          <p:cNvPr id="4" name="Date Placeholder 3">
            <a:extLst>
              <a:ext uri="{FF2B5EF4-FFF2-40B4-BE49-F238E27FC236}">
                <a16:creationId xmlns:a16="http://schemas.microsoft.com/office/drawing/2014/main" id="{1D65459B-A594-136A-BDF8-8455BAA85413}"/>
              </a:ext>
            </a:extLst>
          </p:cNvPr>
          <p:cNvSpPr>
            <a:spLocks noGrp="1"/>
          </p:cNvSpPr>
          <p:nvPr>
            <p:ph type="dt" sz="half" idx="10"/>
          </p:nvPr>
        </p:nvSpPr>
        <p:spPr>
          <a:xfrm>
            <a:off x="2412989" y="6435373"/>
            <a:ext cx="663229" cy="365125"/>
          </a:xfrm>
        </p:spPr>
        <p:txBody>
          <a:bodyPr/>
          <a:lstStyle/>
          <a:p>
            <a:fld id="{F71F7C37-0847-A44D-A0F2-E6C3D5906122}" type="datetime1">
              <a:rPr lang="en-US" smtClean="0"/>
              <a:pPr/>
              <a:t>11/5/24</a:t>
            </a:fld>
            <a:endParaRPr lang="en-US" dirty="0"/>
          </a:p>
        </p:txBody>
      </p:sp>
      <p:sp>
        <p:nvSpPr>
          <p:cNvPr id="5" name="Slide Number Placeholder 4">
            <a:extLst>
              <a:ext uri="{FF2B5EF4-FFF2-40B4-BE49-F238E27FC236}">
                <a16:creationId xmlns:a16="http://schemas.microsoft.com/office/drawing/2014/main" id="{24359CAC-E617-AACE-AD99-2F80E045262D}"/>
              </a:ext>
            </a:extLst>
          </p:cNvPr>
          <p:cNvSpPr>
            <a:spLocks noGrp="1"/>
          </p:cNvSpPr>
          <p:nvPr>
            <p:ph type="sldNum" sz="quarter" idx="12"/>
          </p:nvPr>
        </p:nvSpPr>
        <p:spPr>
          <a:xfrm>
            <a:off x="2935107" y="6441015"/>
            <a:ext cx="663229" cy="365125"/>
          </a:xfrm>
        </p:spPr>
        <p:txBody>
          <a:bodyPr/>
          <a:lstStyle/>
          <a:p>
            <a:fld id="{3E7B5961-ECF5-8048-8F85-FAC2EA0ADAA2}" type="slidenum">
              <a:rPr lang="en-US" smtClean="0"/>
              <a:pPr/>
              <a:t>5</a:t>
            </a:fld>
            <a:endParaRPr lang="en-US" dirty="0"/>
          </a:p>
        </p:txBody>
      </p:sp>
      <p:sp>
        <p:nvSpPr>
          <p:cNvPr id="18" name="TextBox 17">
            <a:extLst>
              <a:ext uri="{FF2B5EF4-FFF2-40B4-BE49-F238E27FC236}">
                <a16:creationId xmlns:a16="http://schemas.microsoft.com/office/drawing/2014/main" id="{D74458CF-43BB-3BC7-CD6F-AC255EC0FCBB}"/>
              </a:ext>
            </a:extLst>
          </p:cNvPr>
          <p:cNvSpPr txBox="1"/>
          <p:nvPr/>
        </p:nvSpPr>
        <p:spPr>
          <a:xfrm>
            <a:off x="438865" y="6264440"/>
            <a:ext cx="1871731"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Energy Information Agency</a:t>
            </a:r>
          </a:p>
        </p:txBody>
      </p:sp>
    </p:spTree>
    <p:extLst>
      <p:ext uri="{BB962C8B-B14F-4D97-AF65-F5344CB8AC3E}">
        <p14:creationId xmlns:p14="http://schemas.microsoft.com/office/powerpoint/2010/main" val="418991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0685-C52D-76EE-2FCF-9A91DFE64CC0}"/>
              </a:ext>
            </a:extLst>
          </p:cNvPr>
          <p:cNvSpPr>
            <a:spLocks noGrp="1"/>
          </p:cNvSpPr>
          <p:nvPr>
            <p:ph type="title"/>
          </p:nvPr>
        </p:nvSpPr>
        <p:spPr>
          <a:xfrm>
            <a:off x="341520" y="9553"/>
            <a:ext cx="10515600" cy="1325563"/>
          </a:xfrm>
        </p:spPr>
        <p:txBody>
          <a:bodyPr anchor="ctr">
            <a:normAutofit/>
          </a:bodyPr>
          <a:lstStyle/>
          <a:p>
            <a:r>
              <a:rPr lang="en-US" dirty="0"/>
              <a:t>Biomass – Renewable Energy</a:t>
            </a:r>
          </a:p>
        </p:txBody>
      </p:sp>
      <p:pic>
        <p:nvPicPr>
          <p:cNvPr id="1026" name="Picture 2" descr="A diagram of types of biomass for energy&#10;&#10;Description automatically generated">
            <a:extLst>
              <a:ext uri="{FF2B5EF4-FFF2-40B4-BE49-F238E27FC236}">
                <a16:creationId xmlns:a16="http://schemas.microsoft.com/office/drawing/2014/main" id="{6296FC26-4C01-D620-0446-91AFFC20C6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p:blipFill>
        <p:spPr bwMode="auto">
          <a:xfrm>
            <a:off x="1072185" y="1204755"/>
            <a:ext cx="4081650" cy="4994164"/>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E3BB350-C7E8-409C-FE47-BF0758E72ED9}"/>
              </a:ext>
            </a:extLst>
          </p:cNvPr>
          <p:cNvSpPr>
            <a:spLocks noGrp="1"/>
          </p:cNvSpPr>
          <p:nvPr>
            <p:ph type="dt" sz="half" idx="10"/>
          </p:nvPr>
        </p:nvSpPr>
        <p:spPr>
          <a:xfrm>
            <a:off x="2412989" y="6435373"/>
            <a:ext cx="663229" cy="365125"/>
          </a:xfrm>
        </p:spPr>
        <p:txBody>
          <a:bodyPr anchor="ctr">
            <a:normAutofit/>
          </a:bodyPr>
          <a:lstStyle/>
          <a:p>
            <a:pPr>
              <a:spcAft>
                <a:spcPts val="600"/>
              </a:spcAft>
            </a:pPr>
            <a:fld id="{F71F7C37-0847-A44D-A0F2-E6C3D5906122}" type="datetime1">
              <a:rPr lang="en-US" smtClean="0"/>
              <a:pPr>
                <a:spcAft>
                  <a:spcPts val="600"/>
                </a:spcAft>
              </a:pPr>
              <a:t>11/5/24</a:t>
            </a:fld>
            <a:endParaRPr lang="en-US"/>
          </a:p>
        </p:txBody>
      </p:sp>
      <p:sp>
        <p:nvSpPr>
          <p:cNvPr id="5" name="Slide Number Placeholder 4">
            <a:extLst>
              <a:ext uri="{FF2B5EF4-FFF2-40B4-BE49-F238E27FC236}">
                <a16:creationId xmlns:a16="http://schemas.microsoft.com/office/drawing/2014/main" id="{62925FF3-B7F6-573B-FFDC-1880AD973718}"/>
              </a:ext>
            </a:extLst>
          </p:cNvPr>
          <p:cNvSpPr>
            <a:spLocks noGrp="1"/>
          </p:cNvSpPr>
          <p:nvPr>
            <p:ph type="sldNum" sz="quarter" idx="12"/>
          </p:nvPr>
        </p:nvSpPr>
        <p:spPr>
          <a:xfrm>
            <a:off x="2935107" y="6441015"/>
            <a:ext cx="663229" cy="365125"/>
          </a:xfrm>
        </p:spPr>
        <p:txBody>
          <a:bodyPr anchor="ctr">
            <a:normAutofit/>
          </a:bodyPr>
          <a:lstStyle/>
          <a:p>
            <a:pPr>
              <a:spcAft>
                <a:spcPts val="600"/>
              </a:spcAft>
            </a:pPr>
            <a:fld id="{3E7B5961-ECF5-8048-8F85-FAC2EA0ADAA2}" type="slidenum">
              <a:rPr lang="en-US" smtClean="0"/>
              <a:pPr>
                <a:spcAft>
                  <a:spcPts val="600"/>
                </a:spcAft>
              </a:pPr>
              <a:t>6</a:t>
            </a:fld>
            <a:endParaRPr lang="en-US"/>
          </a:p>
        </p:txBody>
      </p:sp>
      <p:sp>
        <p:nvSpPr>
          <p:cNvPr id="1041" name="Content Placeholder 5">
            <a:extLst>
              <a:ext uri="{FF2B5EF4-FFF2-40B4-BE49-F238E27FC236}">
                <a16:creationId xmlns:a16="http://schemas.microsoft.com/office/drawing/2014/main" id="{76BD4C16-46B0-BFBC-7E31-28735A92F8C5}"/>
              </a:ext>
            </a:extLst>
          </p:cNvPr>
          <p:cNvSpPr>
            <a:spLocks noGrp="1"/>
          </p:cNvSpPr>
          <p:nvPr>
            <p:ph idx="13"/>
          </p:nvPr>
        </p:nvSpPr>
        <p:spPr>
          <a:xfrm>
            <a:off x="6096000" y="1202780"/>
            <a:ext cx="5789208" cy="4994164"/>
          </a:xfrm>
        </p:spPr>
        <p:txBody>
          <a:bodyPr/>
          <a:lstStyle/>
          <a:p>
            <a:r>
              <a:rPr lang="en-US" dirty="0"/>
              <a:t>Renewable organic material that comes from plants and animals - feedstocks</a:t>
            </a:r>
          </a:p>
          <a:p>
            <a:r>
              <a:rPr lang="en-US" dirty="0"/>
              <a:t>5% of U.S. energy in 2023</a:t>
            </a:r>
          </a:p>
          <a:p>
            <a:r>
              <a:rPr lang="en-US" dirty="0"/>
              <a:t>Liquid transportation fuels is 36% of that</a:t>
            </a:r>
          </a:p>
        </p:txBody>
      </p:sp>
    </p:spTree>
    <p:extLst>
      <p:ext uri="{BB962C8B-B14F-4D97-AF65-F5344CB8AC3E}">
        <p14:creationId xmlns:p14="http://schemas.microsoft.com/office/powerpoint/2010/main" val="426833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6195C-10C9-7BCC-DEDA-94895AEAD2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A7CBE-8CE4-F359-1C34-F81C21A4B993}"/>
              </a:ext>
            </a:extLst>
          </p:cNvPr>
          <p:cNvSpPr>
            <a:spLocks noGrp="1"/>
          </p:cNvSpPr>
          <p:nvPr>
            <p:ph type="title"/>
          </p:nvPr>
        </p:nvSpPr>
        <p:spPr/>
        <p:txBody>
          <a:bodyPr/>
          <a:lstStyle/>
          <a:p>
            <a:r>
              <a:rPr lang="en-US" dirty="0"/>
              <a:t>Diverse Oilseed Options for Farmers</a:t>
            </a:r>
          </a:p>
        </p:txBody>
      </p:sp>
      <p:sp>
        <p:nvSpPr>
          <p:cNvPr id="6" name="Content Placeholder 5">
            <a:extLst>
              <a:ext uri="{FF2B5EF4-FFF2-40B4-BE49-F238E27FC236}">
                <a16:creationId xmlns:a16="http://schemas.microsoft.com/office/drawing/2014/main" id="{5D036BE2-1F1A-AF0B-E436-20696F3B8CE5}"/>
              </a:ext>
            </a:extLst>
          </p:cNvPr>
          <p:cNvSpPr>
            <a:spLocks noGrp="1"/>
          </p:cNvSpPr>
          <p:nvPr>
            <p:ph idx="1"/>
          </p:nvPr>
        </p:nvSpPr>
        <p:spPr>
          <a:xfrm>
            <a:off x="335858" y="1204755"/>
            <a:ext cx="6109547" cy="5224976"/>
          </a:xfrm>
        </p:spPr>
        <p:txBody>
          <a:bodyPr>
            <a:normAutofit fontScale="92500" lnSpcReduction="20000"/>
          </a:bodyPr>
          <a:lstStyle/>
          <a:p>
            <a:r>
              <a:rPr lang="en-US" dirty="0"/>
              <a:t>Camelina was tried in 1999</a:t>
            </a:r>
          </a:p>
          <a:p>
            <a:r>
              <a:rPr lang="en-US" dirty="0"/>
              <a:t>Canola became another substantial oilseed crop</a:t>
            </a:r>
          </a:p>
          <a:p>
            <a:r>
              <a:rPr lang="en-US" dirty="0"/>
              <a:t>Several crushing operations came online in the region</a:t>
            </a:r>
          </a:p>
          <a:p>
            <a:r>
              <a:rPr lang="en-US" dirty="0"/>
              <a:t>Biodiesel production in North Dakota began in 2007</a:t>
            </a:r>
          </a:p>
          <a:p>
            <a:r>
              <a:rPr lang="en-US" dirty="0"/>
              <a:t>Relatively limited acres equals limited biofuels</a:t>
            </a:r>
          </a:p>
          <a:p>
            <a:r>
              <a:rPr lang="en-US" dirty="0"/>
              <a:t>Soybeans became a major row crop</a:t>
            </a:r>
          </a:p>
        </p:txBody>
      </p:sp>
      <p:sp>
        <p:nvSpPr>
          <p:cNvPr id="4" name="Date Placeholder 3">
            <a:extLst>
              <a:ext uri="{FF2B5EF4-FFF2-40B4-BE49-F238E27FC236}">
                <a16:creationId xmlns:a16="http://schemas.microsoft.com/office/drawing/2014/main" id="{3B892F35-2503-81BB-1625-50A31E040319}"/>
              </a:ext>
            </a:extLst>
          </p:cNvPr>
          <p:cNvSpPr>
            <a:spLocks noGrp="1"/>
          </p:cNvSpPr>
          <p:nvPr>
            <p:ph type="dt" sz="half" idx="10"/>
          </p:nvPr>
        </p:nvSpPr>
        <p:spPr/>
        <p:txBody>
          <a:bodyPr/>
          <a:lstStyle/>
          <a:p>
            <a:fld id="{F71F7C37-0847-A44D-A0F2-E6C3D5906122}" type="datetime1">
              <a:rPr lang="en-US" smtClean="0"/>
              <a:pPr/>
              <a:t>11/5/24</a:t>
            </a:fld>
            <a:endParaRPr lang="en-US" dirty="0"/>
          </a:p>
        </p:txBody>
      </p:sp>
      <p:sp>
        <p:nvSpPr>
          <p:cNvPr id="5" name="Slide Number Placeholder 4">
            <a:extLst>
              <a:ext uri="{FF2B5EF4-FFF2-40B4-BE49-F238E27FC236}">
                <a16:creationId xmlns:a16="http://schemas.microsoft.com/office/drawing/2014/main" id="{CA2267F0-1548-A3B8-8A0C-683A661D0DB7}"/>
              </a:ext>
            </a:extLst>
          </p:cNvPr>
          <p:cNvSpPr>
            <a:spLocks noGrp="1"/>
          </p:cNvSpPr>
          <p:nvPr>
            <p:ph type="sldNum" sz="quarter" idx="12"/>
          </p:nvPr>
        </p:nvSpPr>
        <p:spPr/>
        <p:txBody>
          <a:bodyPr/>
          <a:lstStyle/>
          <a:p>
            <a:fld id="{3E7B5961-ECF5-8048-8F85-FAC2EA0ADAA2}" type="slidenum">
              <a:rPr lang="en-US" smtClean="0"/>
              <a:pPr/>
              <a:t>7</a:t>
            </a:fld>
            <a:endParaRPr lang="en-US" dirty="0"/>
          </a:p>
        </p:txBody>
      </p:sp>
      <p:pic>
        <p:nvPicPr>
          <p:cNvPr id="2050" name="Picture 2">
            <a:extLst>
              <a:ext uri="{FF2B5EF4-FFF2-40B4-BE49-F238E27FC236}">
                <a16:creationId xmlns:a16="http://schemas.microsoft.com/office/drawing/2014/main" id="{D98E9605-84ED-B03D-4FF8-7A26C540F2EF}"/>
              </a:ext>
            </a:extLst>
          </p:cNvPr>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7152830" y="1203325"/>
            <a:ext cx="3620209" cy="543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953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28E37A-E944-7644-A338-0F0D88C7E366}"/>
              </a:ext>
            </a:extLst>
          </p:cNvPr>
          <p:cNvSpPr>
            <a:spLocks noGrp="1"/>
          </p:cNvSpPr>
          <p:nvPr>
            <p:ph type="title"/>
          </p:nvPr>
        </p:nvSpPr>
        <p:spPr/>
        <p:txBody>
          <a:bodyPr/>
          <a:lstStyle/>
          <a:p>
            <a:r>
              <a:rPr lang="en-US" dirty="0"/>
              <a:t>Biomass-Based Biodiesel</a:t>
            </a:r>
          </a:p>
        </p:txBody>
      </p:sp>
      <p:sp>
        <p:nvSpPr>
          <p:cNvPr id="6" name="Content Placeholder 5">
            <a:extLst>
              <a:ext uri="{FF2B5EF4-FFF2-40B4-BE49-F238E27FC236}">
                <a16:creationId xmlns:a16="http://schemas.microsoft.com/office/drawing/2014/main" id="{4925B01F-4DC7-4F4C-8C42-BABECACDB519}"/>
              </a:ext>
            </a:extLst>
          </p:cNvPr>
          <p:cNvSpPr>
            <a:spLocks noGrp="1"/>
          </p:cNvSpPr>
          <p:nvPr>
            <p:ph idx="1"/>
          </p:nvPr>
        </p:nvSpPr>
        <p:spPr>
          <a:xfrm>
            <a:off x="335859" y="1204755"/>
            <a:ext cx="2403578" cy="4994164"/>
          </a:xfrm>
        </p:spPr>
        <p:txBody>
          <a:bodyPr>
            <a:normAutofit/>
          </a:bodyPr>
          <a:lstStyle/>
          <a:p>
            <a:pPr marL="0" indent="0">
              <a:buNone/>
            </a:pPr>
            <a:r>
              <a:rPr lang="en-US" sz="3200" dirty="0"/>
              <a:t>Produced by trans-esterification of vegetable oils and animal fats</a:t>
            </a:r>
          </a:p>
          <a:p>
            <a:pPr marL="0" indent="0">
              <a:buNone/>
            </a:pPr>
            <a:r>
              <a:rPr lang="en-US" sz="3200" dirty="0"/>
              <a:t>Typically blended with petroleum diesel</a:t>
            </a:r>
          </a:p>
          <a:p>
            <a:endParaRPr lang="en-US" dirty="0"/>
          </a:p>
        </p:txBody>
      </p:sp>
      <p:pic>
        <p:nvPicPr>
          <p:cNvPr id="9" name="Picture 2">
            <a:extLst>
              <a:ext uri="{FF2B5EF4-FFF2-40B4-BE49-F238E27FC236}">
                <a16:creationId xmlns:a16="http://schemas.microsoft.com/office/drawing/2014/main" id="{BC4E7584-130D-7E42-995F-72CBD2476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704" y="1340008"/>
            <a:ext cx="9382731" cy="45254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58DCE3D-E374-4941-9060-90E77EF42FB8}"/>
              </a:ext>
            </a:extLst>
          </p:cNvPr>
          <p:cNvSpPr txBox="1"/>
          <p:nvPr/>
        </p:nvSpPr>
        <p:spPr>
          <a:xfrm>
            <a:off x="2739437" y="2107996"/>
            <a:ext cx="1566326"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Vegetable Oil</a:t>
            </a:r>
          </a:p>
        </p:txBody>
      </p:sp>
      <p:sp>
        <p:nvSpPr>
          <p:cNvPr id="2" name="TextBox 1">
            <a:extLst>
              <a:ext uri="{FF2B5EF4-FFF2-40B4-BE49-F238E27FC236}">
                <a16:creationId xmlns:a16="http://schemas.microsoft.com/office/drawing/2014/main" id="{10CB097A-50E6-BD09-FB79-C500591DB6C7}"/>
              </a:ext>
            </a:extLst>
          </p:cNvPr>
          <p:cNvSpPr txBox="1"/>
          <p:nvPr/>
        </p:nvSpPr>
        <p:spPr>
          <a:xfrm>
            <a:off x="308495" y="6098671"/>
            <a:ext cx="521297" cy="379656"/>
          </a:xfrm>
          <a:prstGeom prst="rect">
            <a:avLst/>
          </a:prstGeom>
          <a:noFill/>
        </p:spPr>
        <p:txBody>
          <a:bodyPr wrap="none" rtlCol="0">
            <a:spAutoFit/>
          </a:bodyPr>
          <a:lstStyle/>
          <a:p>
            <a:r>
              <a:rPr lang="en-US" sz="1867" dirty="0"/>
              <a:t>EIA</a:t>
            </a:r>
          </a:p>
        </p:txBody>
      </p:sp>
      <p:sp>
        <p:nvSpPr>
          <p:cNvPr id="4" name="Slide Number Placeholder 4">
            <a:extLst>
              <a:ext uri="{FF2B5EF4-FFF2-40B4-BE49-F238E27FC236}">
                <a16:creationId xmlns:a16="http://schemas.microsoft.com/office/drawing/2014/main" id="{2DD03298-1C25-9E47-B124-130B4F0F48E1}"/>
              </a:ext>
            </a:extLst>
          </p:cNvPr>
          <p:cNvSpPr>
            <a:spLocks noGrp="1"/>
          </p:cNvSpPr>
          <p:nvPr>
            <p:ph type="sldNum" sz="quarter" idx="12"/>
          </p:nvPr>
        </p:nvSpPr>
        <p:spPr>
          <a:xfrm>
            <a:off x="2935107" y="6441015"/>
            <a:ext cx="663229" cy="365125"/>
          </a:xfrm>
        </p:spPr>
        <p:txBody>
          <a:bodyPr/>
          <a:lstStyle/>
          <a:p>
            <a:fld id="{3E7B5961-ECF5-8048-8F85-FAC2EA0ADAA2}" type="slidenum">
              <a:rPr lang="en-US" smtClean="0"/>
              <a:pPr/>
              <a:t>8</a:t>
            </a:fld>
            <a:endParaRPr lang="en-US" dirty="0"/>
          </a:p>
        </p:txBody>
      </p:sp>
    </p:spTree>
    <p:extLst>
      <p:ext uri="{BB962C8B-B14F-4D97-AF65-F5344CB8AC3E}">
        <p14:creationId xmlns:p14="http://schemas.microsoft.com/office/powerpoint/2010/main" val="1605792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518D7D-9233-764C-8F38-ED0F955739B2}"/>
              </a:ext>
            </a:extLst>
          </p:cNvPr>
          <p:cNvSpPr>
            <a:spLocks noGrp="1"/>
          </p:cNvSpPr>
          <p:nvPr>
            <p:ph type="title"/>
          </p:nvPr>
        </p:nvSpPr>
        <p:spPr/>
        <p:txBody>
          <a:bodyPr/>
          <a:lstStyle/>
          <a:p>
            <a:r>
              <a:rPr lang="en-US" dirty="0"/>
              <a:t>Renewable Diesel</a:t>
            </a:r>
          </a:p>
        </p:txBody>
      </p:sp>
      <p:sp>
        <p:nvSpPr>
          <p:cNvPr id="6" name="Content Placeholder 5">
            <a:extLst>
              <a:ext uri="{FF2B5EF4-FFF2-40B4-BE49-F238E27FC236}">
                <a16:creationId xmlns:a16="http://schemas.microsoft.com/office/drawing/2014/main" id="{A5E4D9E0-A0FC-5E4D-83E0-CEA2344876A2}"/>
              </a:ext>
            </a:extLst>
          </p:cNvPr>
          <p:cNvSpPr>
            <a:spLocks noGrp="1"/>
          </p:cNvSpPr>
          <p:nvPr>
            <p:ph idx="1"/>
          </p:nvPr>
        </p:nvSpPr>
        <p:spPr>
          <a:xfrm>
            <a:off x="306792" y="1333499"/>
            <a:ext cx="3507008" cy="5205148"/>
          </a:xfrm>
        </p:spPr>
        <p:txBody>
          <a:bodyPr>
            <a:normAutofit fontScale="47500" lnSpcReduction="20000"/>
          </a:bodyPr>
          <a:lstStyle/>
          <a:p>
            <a:pPr marL="0" indent="0">
              <a:buNone/>
            </a:pPr>
            <a:r>
              <a:rPr lang="en-US" sz="5900" dirty="0"/>
              <a:t>Can be produced from nearly any biomass feedstock, through a variety of processes, such as hydrotreating</a:t>
            </a:r>
          </a:p>
          <a:p>
            <a:pPr marL="0" indent="0">
              <a:buNone/>
            </a:pPr>
            <a:r>
              <a:rPr lang="en-US" sz="5900" dirty="0"/>
              <a:t>A hydrocarbon that is chemically equivalent to petroleum diesel and can be:</a:t>
            </a:r>
          </a:p>
          <a:p>
            <a:pPr marL="537620" lvl="1" indent="-389457"/>
            <a:r>
              <a:rPr lang="en-US" sz="5100" dirty="0"/>
              <a:t>Used as a </a:t>
            </a:r>
            <a:r>
              <a:rPr lang="en-US" sz="5100" i="1" dirty="0"/>
              <a:t>drop-in</a:t>
            </a:r>
            <a:r>
              <a:rPr lang="en-US" sz="5100" dirty="0"/>
              <a:t> biofuel</a:t>
            </a:r>
          </a:p>
          <a:p>
            <a:pPr marL="537620" lvl="1" indent="-389457"/>
            <a:r>
              <a:rPr lang="en-US" sz="5100" dirty="0"/>
              <a:t>Transported in petroleum pipelines</a:t>
            </a:r>
          </a:p>
          <a:p>
            <a:pPr marL="537620" lvl="1" indent="-389457"/>
            <a:r>
              <a:rPr lang="en-US" sz="5100" dirty="0"/>
              <a:t>Sold at retail stations with or without blending with petroleum diesel</a:t>
            </a:r>
          </a:p>
        </p:txBody>
      </p:sp>
      <p:sp>
        <p:nvSpPr>
          <p:cNvPr id="4" name="Rectangle 3">
            <a:extLst>
              <a:ext uri="{FF2B5EF4-FFF2-40B4-BE49-F238E27FC236}">
                <a16:creationId xmlns:a16="http://schemas.microsoft.com/office/drawing/2014/main" id="{EDA66F6E-8CF9-8762-E513-55AED8A56739}"/>
              </a:ext>
            </a:extLst>
          </p:cNvPr>
          <p:cNvSpPr/>
          <p:nvPr/>
        </p:nvSpPr>
        <p:spPr>
          <a:xfrm>
            <a:off x="8073483" y="5345151"/>
            <a:ext cx="4118517" cy="15128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C90A77E1-7FC0-5F41-9EB7-4EBA9D1B3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800" y="1346972"/>
            <a:ext cx="8042341" cy="45254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650491-7FC4-2DFF-E879-A2F8F378089A}"/>
              </a:ext>
            </a:extLst>
          </p:cNvPr>
          <p:cNvSpPr txBox="1"/>
          <p:nvPr/>
        </p:nvSpPr>
        <p:spPr>
          <a:xfrm>
            <a:off x="335596" y="6292803"/>
            <a:ext cx="521297" cy="379656"/>
          </a:xfrm>
          <a:prstGeom prst="rect">
            <a:avLst/>
          </a:prstGeom>
          <a:noFill/>
        </p:spPr>
        <p:txBody>
          <a:bodyPr wrap="none" rtlCol="0">
            <a:spAutoFit/>
          </a:bodyPr>
          <a:lstStyle/>
          <a:p>
            <a:r>
              <a:rPr lang="en-US" sz="1867" dirty="0"/>
              <a:t>EIA</a:t>
            </a:r>
          </a:p>
        </p:txBody>
      </p:sp>
      <p:sp>
        <p:nvSpPr>
          <p:cNvPr id="7" name="Slide Number Placeholder 4">
            <a:extLst>
              <a:ext uri="{FF2B5EF4-FFF2-40B4-BE49-F238E27FC236}">
                <a16:creationId xmlns:a16="http://schemas.microsoft.com/office/drawing/2014/main" id="{41262C76-1368-F45C-1BE5-563596F1D033}"/>
              </a:ext>
            </a:extLst>
          </p:cNvPr>
          <p:cNvSpPr>
            <a:spLocks noGrp="1"/>
          </p:cNvSpPr>
          <p:nvPr>
            <p:ph type="sldNum" sz="quarter" idx="12"/>
          </p:nvPr>
        </p:nvSpPr>
        <p:spPr>
          <a:xfrm>
            <a:off x="2935107" y="6441015"/>
            <a:ext cx="663229" cy="365125"/>
          </a:xfrm>
        </p:spPr>
        <p:txBody>
          <a:bodyPr/>
          <a:lstStyle/>
          <a:p>
            <a:fld id="{3E7B5961-ECF5-8048-8F85-FAC2EA0ADAA2}" type="slidenum">
              <a:rPr lang="en-US" smtClean="0"/>
              <a:pPr/>
              <a:t>9</a:t>
            </a:fld>
            <a:endParaRPr lang="en-US" dirty="0"/>
          </a:p>
        </p:txBody>
      </p:sp>
    </p:spTree>
    <p:extLst>
      <p:ext uri="{BB962C8B-B14F-4D97-AF65-F5344CB8AC3E}">
        <p14:creationId xmlns:p14="http://schemas.microsoft.com/office/powerpoint/2010/main" val="537001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DSGA Slide Template 2024" id="{239C3BA2-D064-AC4A-A936-30F4257E25DA}" vid="{26766DB7-4561-CB4F-8E42-55F462AC27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2892</TotalTime>
  <Words>1888</Words>
  <Application>Microsoft Macintosh PowerPoint</Application>
  <PresentationFormat>Widescreen</PresentationFormat>
  <Paragraphs>195</Paragraphs>
  <Slides>20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Calibri</vt:lpstr>
      <vt:lpstr>Office Theme</vt:lpstr>
      <vt:lpstr>Ag and Energy Nexus</vt:lpstr>
      <vt:lpstr>Where Did This Nexus Begin?</vt:lpstr>
      <vt:lpstr>How Did Ag and Energy Respond?</vt:lpstr>
      <vt:lpstr>How Did that Work Out?</vt:lpstr>
      <vt:lpstr>What are Biofuels?</vt:lpstr>
      <vt:lpstr>Biomass – Renewable Energy</vt:lpstr>
      <vt:lpstr>Diverse Oilseed Options for Farmers</vt:lpstr>
      <vt:lpstr>Biomass-Based Biodiesel</vt:lpstr>
      <vt:lpstr>Renewable Diesel</vt:lpstr>
      <vt:lpstr>Soybean Crush Plants</vt:lpstr>
      <vt:lpstr>Feedstocks - 2022</vt:lpstr>
      <vt:lpstr>Nexus</vt:lpstr>
      <vt:lpstr>Diesel Markets Seeking Clean Fuels</vt:lpstr>
      <vt:lpstr>Planned RD and SAF Capacity</vt:lpstr>
      <vt:lpstr>Biodiesel, RD and SAF Growth</vt:lpstr>
      <vt:lpstr>Use of All Feedstocks Increasing</vt:lpstr>
      <vt:lpstr>§45Z Clean Fuel Production Credit</vt:lpstr>
      <vt:lpstr>Renewable Fuel Standard</vt:lpstr>
      <vt:lpstr>Farm Bill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Nancy Johnson</dc:title>
  <dc:creator>Nancy Johnson</dc:creator>
  <cp:lastModifiedBy>Nancy Johnson</cp:lastModifiedBy>
  <cp:revision>45</cp:revision>
  <cp:lastPrinted>2024-11-01T15:12:07Z</cp:lastPrinted>
  <dcterms:created xsi:type="dcterms:W3CDTF">2024-07-12T19:23:20Z</dcterms:created>
  <dcterms:modified xsi:type="dcterms:W3CDTF">2024-11-05T22:39:00Z</dcterms:modified>
</cp:coreProperties>
</file>