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85" r:id="rId5"/>
  </p:sldMasterIdLst>
  <p:notesMasterIdLst>
    <p:notesMasterId r:id="rId16"/>
  </p:notesMasterIdLst>
  <p:sldIdLst>
    <p:sldId id="626" r:id="rId6"/>
    <p:sldId id="706" r:id="rId7"/>
    <p:sldId id="367" r:id="rId8"/>
    <p:sldId id="2147479383" r:id="rId9"/>
    <p:sldId id="733" r:id="rId10"/>
    <p:sldId id="734" r:id="rId11"/>
    <p:sldId id="630" r:id="rId12"/>
    <p:sldId id="708" r:id="rId13"/>
    <p:sldId id="732" r:id="rId14"/>
    <p:sldId id="633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AA9670-E825-9DB1-5C56-D3954004C47A}" name="Courtney Ballard" initials="CB" userId="Courtney Ballar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4287D5-6056-4636-9309-03647CAD4B66}" v="1" dt="2024-11-04T00:19:23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6541" autoAdjust="0"/>
  </p:normalViewPr>
  <p:slideViewPr>
    <p:cSldViewPr snapToGrid="0">
      <p:cViewPr varScale="1">
        <p:scale>
          <a:sx n="124" d="100"/>
          <a:sy n="124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o Serna" userId="df559997-dfba-4b5f-95fb-285489e69ce7" providerId="ADAL" clId="{DC4287D5-6056-4636-9309-03647CAD4B66}"/>
    <pc:docChg chg="undo custSel addSld delSld modSld">
      <pc:chgData name="Camilo Serna" userId="df559997-dfba-4b5f-95fb-285489e69ce7" providerId="ADAL" clId="{DC4287D5-6056-4636-9309-03647CAD4B66}" dt="2024-11-04T00:24:13.507" v="438" actId="1076"/>
      <pc:docMkLst>
        <pc:docMk/>
      </pc:docMkLst>
      <pc:sldChg chg="del">
        <pc:chgData name="Camilo Serna" userId="df559997-dfba-4b5f-95fb-285489e69ce7" providerId="ADAL" clId="{DC4287D5-6056-4636-9309-03647CAD4B66}" dt="2024-11-04T00:18:19.414" v="35" actId="47"/>
        <pc:sldMkLst>
          <pc:docMk/>
          <pc:sldMk cId="269808033" sldId="276"/>
        </pc:sldMkLst>
      </pc:sldChg>
      <pc:sldChg chg="modSp mod">
        <pc:chgData name="Camilo Serna" userId="df559997-dfba-4b5f-95fb-285489e69ce7" providerId="ADAL" clId="{DC4287D5-6056-4636-9309-03647CAD4B66}" dt="2024-11-04T00:21:48.698" v="329" actId="20577"/>
        <pc:sldMkLst>
          <pc:docMk/>
          <pc:sldMk cId="4182149161" sldId="626"/>
        </pc:sldMkLst>
        <pc:spChg chg="mod">
          <ac:chgData name="Camilo Serna" userId="df559997-dfba-4b5f-95fb-285489e69ce7" providerId="ADAL" clId="{DC4287D5-6056-4636-9309-03647CAD4B66}" dt="2024-11-04T00:21:48.698" v="329" actId="20577"/>
          <ac:spMkLst>
            <pc:docMk/>
            <pc:sldMk cId="4182149161" sldId="626"/>
            <ac:spMk id="5" creationId="{00000000-0000-0000-0000-000000000000}"/>
          </ac:spMkLst>
        </pc:spChg>
      </pc:sldChg>
      <pc:sldChg chg="addSp delSp modSp mod">
        <pc:chgData name="Camilo Serna" userId="df559997-dfba-4b5f-95fb-285489e69ce7" providerId="ADAL" clId="{DC4287D5-6056-4636-9309-03647CAD4B66}" dt="2024-11-04T00:24:13.507" v="438" actId="1076"/>
        <pc:sldMkLst>
          <pc:docMk/>
          <pc:sldMk cId="2276053450" sldId="633"/>
        </pc:sldMkLst>
        <pc:spChg chg="add del">
          <ac:chgData name="Camilo Serna" userId="df559997-dfba-4b5f-95fb-285489e69ce7" providerId="ADAL" clId="{DC4287D5-6056-4636-9309-03647CAD4B66}" dt="2024-11-04T00:22:39.843" v="350" actId="478"/>
          <ac:spMkLst>
            <pc:docMk/>
            <pc:sldMk cId="2276053450" sldId="633"/>
            <ac:spMk id="17411" creationId="{00000000-0000-0000-0000-000000000000}"/>
          </ac:spMkLst>
        </pc:spChg>
        <pc:spChg chg="add del mod">
          <ac:chgData name="Camilo Serna" userId="df559997-dfba-4b5f-95fb-285489e69ce7" providerId="ADAL" clId="{DC4287D5-6056-4636-9309-03647CAD4B66}" dt="2024-11-04T00:24:13.507" v="438" actId="1076"/>
          <ac:spMkLst>
            <pc:docMk/>
            <pc:sldMk cId="2276053450" sldId="633"/>
            <ac:spMk id="17413" creationId="{00000000-0000-0000-0000-000000000000}"/>
          </ac:spMkLst>
        </pc:spChg>
      </pc:sldChg>
      <pc:sldChg chg="modSp add del mod">
        <pc:chgData name="Camilo Serna" userId="df559997-dfba-4b5f-95fb-285489e69ce7" providerId="ADAL" clId="{DC4287D5-6056-4636-9309-03647CAD4B66}" dt="2024-11-04T00:22:10.518" v="331"/>
        <pc:sldMkLst>
          <pc:docMk/>
          <pc:sldMk cId="4050737564" sldId="708"/>
        </pc:sldMkLst>
        <pc:spChg chg="mod">
          <ac:chgData name="Camilo Serna" userId="df559997-dfba-4b5f-95fb-285489e69ce7" providerId="ADAL" clId="{DC4287D5-6056-4636-9309-03647CAD4B66}" dt="2024-11-04T00:22:10.518" v="331"/>
          <ac:spMkLst>
            <pc:docMk/>
            <pc:sldMk cId="4050737564" sldId="708"/>
            <ac:spMk id="3" creationId="{B07A2C06-777C-7B2C-CA1B-73A5D9AEBBB1}"/>
          </ac:spMkLst>
        </pc:spChg>
      </pc:sldChg>
      <pc:sldChg chg="del">
        <pc:chgData name="Camilo Serna" userId="df559997-dfba-4b5f-95fb-285489e69ce7" providerId="ADAL" clId="{DC4287D5-6056-4636-9309-03647CAD4B66}" dt="2024-11-04T00:18:05.318" v="31" actId="47"/>
        <pc:sldMkLst>
          <pc:docMk/>
          <pc:sldMk cId="2479814783" sldId="729"/>
        </pc:sldMkLst>
      </pc:sldChg>
      <pc:sldChg chg="modSp mod">
        <pc:chgData name="Camilo Serna" userId="df559997-dfba-4b5f-95fb-285489e69ce7" providerId="ADAL" clId="{DC4287D5-6056-4636-9309-03647CAD4B66}" dt="2024-11-04T00:21:05.797" v="307" actId="113"/>
        <pc:sldMkLst>
          <pc:docMk/>
          <pc:sldMk cId="2049475261" sldId="732"/>
        </pc:sldMkLst>
        <pc:spChg chg="mod">
          <ac:chgData name="Camilo Serna" userId="df559997-dfba-4b5f-95fb-285489e69ce7" providerId="ADAL" clId="{DC4287D5-6056-4636-9309-03647CAD4B66}" dt="2024-11-04T00:21:05.797" v="307" actId="113"/>
          <ac:spMkLst>
            <pc:docMk/>
            <pc:sldMk cId="2049475261" sldId="732"/>
            <ac:spMk id="7" creationId="{B1257B5F-4115-F87B-45DF-CF4FBF0BAAD4}"/>
          </ac:spMkLst>
        </pc:spChg>
      </pc:sldChg>
      <pc:sldChg chg="del">
        <pc:chgData name="Camilo Serna" userId="df559997-dfba-4b5f-95fb-285489e69ce7" providerId="ADAL" clId="{DC4287D5-6056-4636-9309-03647CAD4B66}" dt="2024-11-04T00:18:15.705" v="33" actId="47"/>
        <pc:sldMkLst>
          <pc:docMk/>
          <pc:sldMk cId="1475750476" sldId="1774"/>
        </pc:sldMkLst>
      </pc:sldChg>
      <pc:sldChg chg="del">
        <pc:chgData name="Camilo Serna" userId="df559997-dfba-4b5f-95fb-285489e69ce7" providerId="ADAL" clId="{DC4287D5-6056-4636-9309-03647CAD4B66}" dt="2024-11-04T00:18:13.392" v="32" actId="47"/>
        <pc:sldMkLst>
          <pc:docMk/>
          <pc:sldMk cId="2509519827" sldId="21474793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25211411-DDF9-48A9-A427-A1C37EDE183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E15915EF-1C4F-4653-9BC9-314287F2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709613"/>
            <a:ext cx="6294438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Evan to speak to regional entity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915EF-1C4F-4653-9BC9-314287F2BF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22550" y="879475"/>
            <a:ext cx="4224338" cy="2376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46997" y="3388653"/>
            <a:ext cx="7575973" cy="27725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93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915EF-1C4F-4653-9BC9-314287F2BF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2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715963"/>
            <a:ext cx="6361112" cy="3578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77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4975" y="709613"/>
            <a:ext cx="6294438" cy="3541712"/>
          </a:xfrm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368" y="1"/>
            <a:ext cx="12224368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6400800" y="4756294"/>
            <a:ext cx="5588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556000" y="4724400"/>
            <a:ext cx="822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A black and blue logo&#10;&#10;Description automatically generated">
            <a:extLst>
              <a:ext uri="{FF2B5EF4-FFF2-40B4-BE49-F238E27FC236}">
                <a16:creationId xmlns:a16="http://schemas.microsoft.com/office/drawing/2014/main" id="{17E23E8B-60EF-E1D0-68D1-0B5327B5D2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3" t="-8350" r="-35314" b="-6608"/>
          <a:stretch/>
        </p:blipFill>
        <p:spPr>
          <a:xfrm>
            <a:off x="570368" y="334978"/>
            <a:ext cx="3730027" cy="86007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6735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219200"/>
            <a:ext cx="67056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12192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727200" y="3187700"/>
            <a:ext cx="1160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0802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432" y="1325562"/>
            <a:ext cx="11222568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461432" y="1325562"/>
            <a:ext cx="1122256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60802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461432" y="1325562"/>
            <a:ext cx="5388864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6091936" y="1325562"/>
            <a:ext cx="5388864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60802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40056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125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508000" y="152400"/>
            <a:ext cx="2743200" cy="6522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58142" y="1455022"/>
            <a:ext cx="413088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04C81"/>
                </a:solidFill>
                <a:latin typeface="Tahoma"/>
                <a:cs typeface="Tahoma"/>
              </a:defRPr>
            </a:lvl1pPr>
          </a:lstStyle>
          <a:p>
            <a:pPr marL="12700"/>
            <a:r>
              <a:rPr lang="en-US"/>
              <a:t>R</a:t>
            </a:r>
            <a:r>
              <a:rPr lang="en-US" spc="-5"/>
              <a:t>E</a:t>
            </a:r>
            <a:r>
              <a:rPr lang="en-US"/>
              <a:t>L</a:t>
            </a:r>
            <a:r>
              <a:rPr lang="en-US" spc="-5"/>
              <a:t>I</a:t>
            </a:r>
            <a:r>
              <a:rPr lang="en-US" spc="-10"/>
              <a:t>A</a:t>
            </a:r>
            <a:r>
              <a:rPr lang="en-US"/>
              <a:t>B</a:t>
            </a:r>
            <a:r>
              <a:rPr lang="en-US" spc="-5"/>
              <a:t>I</a:t>
            </a:r>
            <a:r>
              <a:rPr lang="en-US"/>
              <a:t>L</a:t>
            </a:r>
            <a:r>
              <a:rPr lang="en-US" spc="-5"/>
              <a:t>I</a:t>
            </a:r>
            <a:r>
              <a:rPr lang="en-US"/>
              <a:t>TY</a:t>
            </a:r>
            <a:r>
              <a:rPr lang="en-US" spc="-10"/>
              <a:t> |</a:t>
            </a:r>
            <a:r>
              <a:rPr lang="en-US" spc="-5"/>
              <a:t> </a:t>
            </a:r>
            <a:r>
              <a:rPr lang="en-US"/>
              <a:t>R</a:t>
            </a:r>
            <a:r>
              <a:rPr lang="en-US" spc="-5"/>
              <a:t>E</a:t>
            </a:r>
            <a:r>
              <a:rPr lang="en-US"/>
              <a:t>S</a:t>
            </a:r>
            <a:r>
              <a:rPr lang="en-US" spc="-5"/>
              <a:t>I</a:t>
            </a:r>
            <a:r>
              <a:rPr lang="en-US"/>
              <a:t>L</a:t>
            </a:r>
            <a:r>
              <a:rPr lang="en-US" spc="-5"/>
              <a:t>IE</a:t>
            </a:r>
            <a:r>
              <a:rPr lang="en-US" spc="-10"/>
              <a:t>N</a:t>
            </a:r>
            <a:r>
              <a:rPr lang="en-US" spc="-5"/>
              <a:t>C</a:t>
            </a:r>
            <a:r>
              <a:rPr lang="en-US"/>
              <a:t>E</a:t>
            </a:r>
            <a:r>
              <a:rPr lang="en-US" spc="-5"/>
              <a:t> </a:t>
            </a:r>
            <a:r>
              <a:rPr lang="en-US" spc="-10"/>
              <a:t>|</a:t>
            </a:r>
            <a:r>
              <a:rPr lang="en-US" spc="-5"/>
              <a:t> </a:t>
            </a:r>
            <a:r>
              <a:rPr lang="en-US"/>
              <a:t>S</a:t>
            </a:r>
            <a:r>
              <a:rPr lang="en-US" spc="-5"/>
              <a:t>EC</a:t>
            </a:r>
            <a:r>
              <a:rPr lang="en-US" spc="-10"/>
              <a:t>U</a:t>
            </a:r>
            <a:r>
              <a:rPr lang="en-US"/>
              <a:t>R</a:t>
            </a:r>
            <a:r>
              <a:rPr lang="en-US" spc="-5"/>
              <a:t>I</a:t>
            </a:r>
            <a:r>
              <a:rPr lang="en-US"/>
              <a:t>TY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04C81"/>
                </a:solidFill>
                <a:latin typeface="Tahoma"/>
                <a:cs typeface="Tahoma"/>
              </a:defRPr>
            </a:lvl1pPr>
          </a:lstStyle>
          <a:p>
            <a:pPr marL="25400"/>
            <a:fld id="{81D60167-4931-47E6-BA6A-407CBD079E47}" type="slidenum">
              <a:rPr lang="en-US" spc="-10" smtClean="0"/>
              <a:pPr marL="25400"/>
              <a:t>‹#›</a:t>
            </a:fld>
            <a:endParaRPr lang="en-US" spc="-10"/>
          </a:p>
        </p:txBody>
      </p:sp>
    </p:spTree>
    <p:extLst>
      <p:ext uri="{BB962C8B-B14F-4D97-AF65-F5344CB8AC3E}">
        <p14:creationId xmlns:p14="http://schemas.microsoft.com/office/powerpoint/2010/main" val="2160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468562"/>
            <a:ext cx="110744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83404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0802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432" y="1325562"/>
            <a:ext cx="11222568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40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461432" y="1325562"/>
            <a:ext cx="1122256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60802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70617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461432" y="1325562"/>
            <a:ext cx="5388864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6091936" y="1325562"/>
            <a:ext cx="5388864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60802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0593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1432" y="1325562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1" y="1325562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61432" y="1981200"/>
            <a:ext cx="5388864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6096169" y="1981200"/>
            <a:ext cx="5388864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60802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5089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47800"/>
            <a:ext cx="73152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2389717" y="4800600"/>
            <a:ext cx="73152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60802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3977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60802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6303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219200"/>
            <a:ext cx="67056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12192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727200" y="3187700"/>
            <a:ext cx="1160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461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7518400" y="6400800"/>
            <a:ext cx="447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6096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89504" y="135802"/>
            <a:ext cx="2465102" cy="70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8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70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7518400" y="6400800"/>
            <a:ext cx="447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>
                <a:solidFill>
                  <a:srgbClr val="204C81"/>
                </a:solidFill>
              </a:rPr>
              <a:t> | SECURITY</a:t>
            </a:r>
            <a:endParaRPr lang="en-US" sz="1200" b="1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6096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>
              <a:solidFill>
                <a:srgbClr val="204C8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8BB1F-A2FC-F3B7-1CDD-83AB828ED2F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89504" y="135802"/>
            <a:ext cx="2465102" cy="70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8" r:id="rId3"/>
    <p:sldLayoutId id="2147483689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exels.com/photo/low-angle-photo-of-gray-transmission-tower-72270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4155" y="1661744"/>
            <a:ext cx="10452226" cy="321128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latin typeface="Tahoma" pitchFamily="84" charset="0"/>
              </a:rPr>
              <a:t>State of Reliability in North America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84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84" charset="0"/>
              <a:ea typeface="Tahoma" pitchFamily="34" charset="0"/>
              <a:cs typeface="Tahoma" pitchFamily="34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84" charset="0"/>
              <a:ea typeface="Tahoma" pitchFamily="34" charset="0"/>
              <a:cs typeface="Tahoma" pitchFamily="34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84" charset="0"/>
              <a:ea typeface="Tahoma" pitchFamily="34" charset="0"/>
              <a:cs typeface="Tahoma" pitchFamily="34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Tahoma" pitchFamily="84" charset="0"/>
              </a:rPr>
              <a:t>Midwest Energy Summit </a:t>
            </a:r>
            <a:br>
              <a:rPr lang="en-US" sz="2000" kern="0" dirty="0">
                <a:latin typeface="Tahoma" pitchFamily="84" charset="0"/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84" charset="0"/>
              </a:rPr>
              <a:t>Camilo Serna - Senior Vice President, </a:t>
            </a:r>
            <a:r>
              <a:rPr lang="en-US" sz="2000" kern="0" dirty="0">
                <a:latin typeface="Tahoma" pitchFamily="84" charset="0"/>
              </a:rPr>
              <a:t>Strategy and External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84" charset="0"/>
              </a:rPr>
              <a:t>Engagement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November 7, 2024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49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52400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01270" y="329439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Feedbac</a:t>
            </a:r>
            <a:r>
              <a:rPr lang="en-US" sz="2800" b="1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</a:rPr>
              <a:t>k/Questions?</a:t>
            </a:r>
            <a:endParaRPr lang="en-US" sz="11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60534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7E98A99-2F0F-0296-7976-A927BA818F6C}"/>
              </a:ext>
            </a:extLst>
          </p:cNvPr>
          <p:cNvSpPr/>
          <p:nvPr/>
        </p:nvSpPr>
        <p:spPr bwMode="auto">
          <a:xfrm>
            <a:off x="8534400" y="6250704"/>
            <a:ext cx="3352801" cy="5484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16" name="Picture 2" descr="Image result for nerc regional entities">
            <a:extLst>
              <a:ext uri="{FF2B5EF4-FFF2-40B4-BE49-F238E27FC236}">
                <a16:creationId xmlns:a16="http://schemas.microsoft.com/office/drawing/2014/main" id="{3F0B847B-BD73-86B6-9F95-AD9D2CA1D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r="9571" b="16250"/>
          <a:stretch/>
        </p:blipFill>
        <p:spPr bwMode="auto">
          <a:xfrm>
            <a:off x="3860802" y="1118523"/>
            <a:ext cx="8137730" cy="541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C8795D52-4C65-9FC0-8D4B-FECBA95F8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69" y="2290354"/>
            <a:ext cx="3733072" cy="294349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sz="1600" b="1" i="0" dirty="0">
                <a:solidFill>
                  <a:srgbClr val="003366"/>
                </a:solidFill>
                <a:latin typeface="Tahoma" panose="020B0604030504040204" pitchFamily="34" charset="0"/>
              </a:rPr>
              <a:t>The vision for the ERO Enterprise, which is comprised of NERC and the six Regional Entities, is a highly reliable and secure North American Bulk Power System (BPS). </a:t>
            </a:r>
            <a:br>
              <a:rPr lang="en-US" sz="1600" b="1" i="0" dirty="0">
                <a:solidFill>
                  <a:srgbClr val="003366"/>
                </a:solidFill>
                <a:latin typeface="Tahoma" panose="020B0604030504040204" pitchFamily="34" charset="0"/>
              </a:rPr>
            </a:br>
            <a:br>
              <a:rPr lang="en-US" sz="1600" b="1" i="0" dirty="0">
                <a:solidFill>
                  <a:srgbClr val="003366"/>
                </a:solidFill>
                <a:latin typeface="Tahoma" panose="020B0604030504040204" pitchFamily="34" charset="0"/>
              </a:rPr>
            </a:br>
            <a:r>
              <a:rPr lang="en-US" sz="1600" b="1" i="0" dirty="0">
                <a:solidFill>
                  <a:srgbClr val="003366"/>
                </a:solidFill>
                <a:latin typeface="Tahoma" panose="020B0604030504040204" pitchFamily="34" charset="0"/>
              </a:rPr>
              <a:t>Our mission is to assure the effective and efficient reduction of risks to the reliability and security of the grid.</a:t>
            </a:r>
            <a:endParaRPr lang="en-US" sz="1600" i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7994394-C988-E6CA-7EE7-C2356A59159B}"/>
              </a:ext>
            </a:extLst>
          </p:cNvPr>
          <p:cNvSpPr txBox="1">
            <a:spLocks/>
          </p:cNvSpPr>
          <p:nvPr/>
        </p:nvSpPr>
        <p:spPr>
          <a:xfrm>
            <a:off x="3860802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dirty="0"/>
              <a:t>NERC and the ERO Enterprise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73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2" y="152400"/>
            <a:ext cx="8026399" cy="655638"/>
          </a:xfrm>
        </p:spPr>
        <p:txBody>
          <a:bodyPr/>
          <a:lstStyle/>
          <a:p>
            <a:r>
              <a:rPr lang="en-US" dirty="0"/>
              <a:t>Hyper Complex Risk Environment</a:t>
            </a:r>
          </a:p>
        </p:txBody>
      </p:sp>
      <p:pic>
        <p:nvPicPr>
          <p:cNvPr id="5" name="Picture 4" descr="A power line tower with power lines&#10;&#10;Description automatically generated">
            <a:extLst>
              <a:ext uri="{FF2B5EF4-FFF2-40B4-BE49-F238E27FC236}">
                <a16:creationId xmlns:a16="http://schemas.microsoft.com/office/drawing/2014/main" id="{86B45603-6356-15B2-F8BE-77EBDD9B8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44270" y="1218557"/>
            <a:ext cx="3131850" cy="518246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03902340-EB6E-7D38-6447-1CA3D39B6BE4}"/>
              </a:ext>
            </a:extLst>
          </p:cNvPr>
          <p:cNvSpPr/>
          <p:nvPr/>
        </p:nvSpPr>
        <p:spPr>
          <a:xfrm>
            <a:off x="237889" y="1872342"/>
            <a:ext cx="4025153" cy="132213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Rapidly Changing Resource Mix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52229B4-8AD4-FFBB-F181-3C6631F407CE}"/>
              </a:ext>
            </a:extLst>
          </p:cNvPr>
          <p:cNvSpPr/>
          <p:nvPr/>
        </p:nvSpPr>
        <p:spPr>
          <a:xfrm>
            <a:off x="237889" y="3910664"/>
            <a:ext cx="4025153" cy="132213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Extreme Weather Complexities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8203CD8-0EAF-72DF-892F-921D70937E08}"/>
              </a:ext>
            </a:extLst>
          </p:cNvPr>
          <p:cNvSpPr/>
          <p:nvPr/>
        </p:nvSpPr>
        <p:spPr>
          <a:xfrm rot="10800000">
            <a:off x="7476120" y="1968420"/>
            <a:ext cx="4449500" cy="1188721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C685C5D-37E4-13D0-0C79-ACC2A9CE468F}"/>
              </a:ext>
            </a:extLst>
          </p:cNvPr>
          <p:cNvSpPr/>
          <p:nvPr/>
        </p:nvSpPr>
        <p:spPr>
          <a:xfrm rot="10800000">
            <a:off x="7476120" y="3973071"/>
            <a:ext cx="4449500" cy="13221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92EB01-96EF-293A-789F-B1CA1BBC23DB}"/>
              </a:ext>
            </a:extLst>
          </p:cNvPr>
          <p:cNvSpPr txBox="1"/>
          <p:nvPr/>
        </p:nvSpPr>
        <p:spPr>
          <a:xfrm>
            <a:off x="8305487" y="2362725"/>
            <a:ext cx="3581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Accelerating Demand Growth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7E17D5-F899-E753-3F26-C8A7FDBEF6BB}"/>
              </a:ext>
            </a:extLst>
          </p:cNvPr>
          <p:cNvSpPr txBox="1"/>
          <p:nvPr/>
        </p:nvSpPr>
        <p:spPr>
          <a:xfrm>
            <a:off x="8295020" y="4434082"/>
            <a:ext cx="3407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Evolving Threat landscape</a:t>
            </a:r>
          </a:p>
        </p:txBody>
      </p:sp>
    </p:spTree>
    <p:extLst>
      <p:ext uri="{BB962C8B-B14F-4D97-AF65-F5344CB8AC3E}">
        <p14:creationId xmlns:p14="http://schemas.microsoft.com/office/powerpoint/2010/main" val="195565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2C5FE-65BF-14DF-D07D-44797E6CB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E24E49-FFC5-A8F5-262A-3A30E8BF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Rapidly Changing Resource Mix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AD085-E45C-C8A7-1738-2AFFB35A1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48" y="2230055"/>
            <a:ext cx="4807202" cy="32613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4A7C1B-4848-3539-9AC0-3DE44BCE35A8}"/>
              </a:ext>
            </a:extLst>
          </p:cNvPr>
          <p:cNvSpPr txBox="1"/>
          <p:nvPr/>
        </p:nvSpPr>
        <p:spPr>
          <a:xfrm>
            <a:off x="627069" y="1493772"/>
            <a:ext cx="42727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NERC-Wide</a:t>
            </a:r>
            <a:br>
              <a:rPr lang="en-US" dirty="0"/>
            </a:br>
            <a:r>
              <a:rPr lang="en-US" dirty="0"/>
              <a:t>2012 vs 2022 Peak Capacity Resource Mix</a:t>
            </a:r>
            <a:br>
              <a:rPr lang="en-US" dirty="0"/>
            </a:b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01115C-36A6-D621-61C1-4A05F2999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960" y="2201949"/>
            <a:ext cx="6125430" cy="42201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C350591-416D-66DF-5B40-5EFC76E267B7}"/>
              </a:ext>
            </a:extLst>
          </p:cNvPr>
          <p:cNvSpPr txBox="1"/>
          <p:nvPr/>
        </p:nvSpPr>
        <p:spPr>
          <a:xfrm>
            <a:off x="6827835" y="1493772"/>
            <a:ext cx="4272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NERC-Wide</a:t>
            </a:r>
            <a:br>
              <a:rPr lang="en-US" dirty="0"/>
            </a:br>
            <a:r>
              <a:rPr lang="en-US" dirty="0"/>
              <a:t>On-Peak Capacity by Fuel Type</a:t>
            </a:r>
          </a:p>
        </p:txBody>
      </p:sp>
    </p:spTree>
    <p:extLst>
      <p:ext uri="{BB962C8B-B14F-4D97-AF65-F5344CB8AC3E}">
        <p14:creationId xmlns:p14="http://schemas.microsoft.com/office/powerpoint/2010/main" val="79022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66F8CE-7B2F-2BD0-6BE6-33CB6102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Accelerating Demand Growth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15B72FD-BADE-D43F-8A03-67113F63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32" y="1732795"/>
            <a:ext cx="7564231" cy="481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43D31E-F836-9299-2306-DCDC5864203C}"/>
              </a:ext>
            </a:extLst>
          </p:cNvPr>
          <p:cNvSpPr txBox="1"/>
          <p:nvPr/>
        </p:nvSpPr>
        <p:spPr>
          <a:xfrm>
            <a:off x="2667000" y="1162938"/>
            <a:ext cx="68579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NERC Wide</a:t>
            </a:r>
            <a:br>
              <a:rPr lang="en-US" dirty="0"/>
            </a:br>
            <a:r>
              <a:rPr lang="en-US" dirty="0"/>
              <a:t>Projected Summer Peak Demand – 1995/2004 to 2025/2034 LTRA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8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118001-BA38-02AA-1BF5-833721E6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 Weather Complexities</a:t>
            </a:r>
          </a:p>
        </p:txBody>
      </p:sp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9932DB15-D8BF-2240-0CD1-571218959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0"/>
          <a:stretch/>
        </p:blipFill>
        <p:spPr bwMode="auto">
          <a:xfrm>
            <a:off x="396447" y="2239928"/>
            <a:ext cx="5012551" cy="250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E9A775-F731-C59E-E935-3A03A3EC2842}"/>
              </a:ext>
            </a:extLst>
          </p:cNvPr>
          <p:cNvSpPr txBox="1"/>
          <p:nvPr/>
        </p:nvSpPr>
        <p:spPr>
          <a:xfrm>
            <a:off x="1238561" y="5031173"/>
            <a:ext cx="3391866" cy="101566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b="1" dirty="0"/>
              <a:t>June 6, 2023: ERCOT, SPP, MISO: </a:t>
            </a:r>
            <a:r>
              <a:rPr lang="en-US" sz="1500" dirty="0"/>
              <a:t>A “wind drought” caused 60 GW of installed  wind capacity to generate 300 MW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F59CC-338D-B9E8-0FB4-22AB44B1423E}"/>
              </a:ext>
            </a:extLst>
          </p:cNvPr>
          <p:cNvSpPr txBox="1"/>
          <p:nvPr/>
        </p:nvSpPr>
        <p:spPr>
          <a:xfrm>
            <a:off x="7442374" y="5031173"/>
            <a:ext cx="3391866" cy="101566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500" b="1" dirty="0"/>
              <a:t>December 24, 2022: PJM: </a:t>
            </a:r>
            <a:r>
              <a:rPr lang="en-US" sz="1500" dirty="0"/>
              <a:t>Transmission system during extreme cold weather limited the ability to export to support southern neighbors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CF9113-95EB-5198-F68D-DB760605BF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88" t="9621" r="-2188" b="1975"/>
          <a:stretch/>
        </p:blipFill>
        <p:spPr>
          <a:xfrm>
            <a:off x="6262050" y="2129520"/>
            <a:ext cx="5752514" cy="24079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9B0FB0-54E0-FD01-B44F-43C9D3BC9506}"/>
              </a:ext>
            </a:extLst>
          </p:cNvPr>
          <p:cNvSpPr txBox="1"/>
          <p:nvPr/>
        </p:nvSpPr>
        <p:spPr>
          <a:xfrm>
            <a:off x="870900" y="1430509"/>
            <a:ext cx="4653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ERCOT</a:t>
            </a:r>
            <a:br>
              <a:rPr lang="en-US" dirty="0"/>
            </a:br>
            <a:r>
              <a:rPr lang="en-US" dirty="0"/>
              <a:t>Hourly Wind MW Forecast vs. Actual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854ADD-B047-61EB-98EA-7C5DD434CE24}"/>
              </a:ext>
            </a:extLst>
          </p:cNvPr>
          <p:cNvSpPr txBox="1"/>
          <p:nvPr/>
        </p:nvSpPr>
        <p:spPr>
          <a:xfrm>
            <a:off x="6679916" y="1430509"/>
            <a:ext cx="4653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Net Scheduled Export Interchange*</a:t>
            </a:r>
            <a:br>
              <a:rPr lang="en-US" dirty="0"/>
            </a:br>
            <a:r>
              <a:rPr lang="en-US" dirty="0"/>
              <a:t>(MWh, Thousands)</a:t>
            </a:r>
          </a:p>
        </p:txBody>
      </p:sp>
    </p:spTree>
    <p:extLst>
      <p:ext uri="{BB962C8B-B14F-4D97-AF65-F5344CB8AC3E}">
        <p14:creationId xmlns:p14="http://schemas.microsoft.com/office/powerpoint/2010/main" val="116425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A3FA62-047A-A88A-E6AD-3AC74E63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176" y="152400"/>
            <a:ext cx="8201026" cy="655638"/>
          </a:xfrm>
        </p:spPr>
        <p:txBody>
          <a:bodyPr>
            <a:normAutofit/>
          </a:bodyPr>
          <a:lstStyle/>
          <a:p>
            <a:r>
              <a:rPr lang="en-US" dirty="0"/>
              <a:t>Long-Term Reliability Assessment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A087F-8386-B4DC-BE65-D0F2D7309176}"/>
              </a:ext>
            </a:extLst>
          </p:cNvPr>
          <p:cNvSpPr txBox="1"/>
          <p:nvPr/>
        </p:nvSpPr>
        <p:spPr>
          <a:xfrm>
            <a:off x="1779326" y="1150905"/>
            <a:ext cx="58693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1600" dirty="0"/>
              <a:t>2023 - 2033 Long-Term Reliability Risk Area Summary</a:t>
            </a:r>
          </a:p>
        </p:txBody>
      </p:sp>
      <p:pic>
        <p:nvPicPr>
          <p:cNvPr id="11" name="Picture 10" descr="A map of the united states&#10;&#10;Description automatically generated">
            <a:extLst>
              <a:ext uri="{FF2B5EF4-FFF2-40B4-BE49-F238E27FC236}">
                <a16:creationId xmlns:a16="http://schemas.microsoft.com/office/drawing/2014/main" id="{1653E247-AE9F-C77F-681C-2E08B8A82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26" y="1304794"/>
            <a:ext cx="8633348" cy="540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4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7A2C06-777C-7B2C-CA1B-73A5D9AE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Dependence on Natural Gas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8E807-3233-4A27-092F-3F506CE5E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31" y="1535628"/>
            <a:ext cx="9852745" cy="5022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777D54-9221-A72E-BF67-462FCDB06656}"/>
              </a:ext>
            </a:extLst>
          </p:cNvPr>
          <p:cNvSpPr txBox="1"/>
          <p:nvPr/>
        </p:nvSpPr>
        <p:spPr>
          <a:xfrm>
            <a:off x="1322735" y="1149474"/>
            <a:ext cx="89095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Natural-Gas-Fired Generation Capacity Contributions to 2023–2024 Winter Generation Mix</a:t>
            </a:r>
          </a:p>
        </p:txBody>
      </p:sp>
    </p:spTree>
    <p:extLst>
      <p:ext uri="{BB962C8B-B14F-4D97-AF65-F5344CB8AC3E}">
        <p14:creationId xmlns:p14="http://schemas.microsoft.com/office/powerpoint/2010/main" val="405073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257B5F-4115-F87B-45DF-CF4FBF0BAAD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4716" y="928841"/>
            <a:ext cx="11222568" cy="5218386"/>
          </a:xfrm>
        </p:spPr>
        <p:txBody>
          <a:bodyPr/>
          <a:lstStyle/>
          <a:p>
            <a:pPr>
              <a:spcBef>
                <a:spcPts val="2200"/>
              </a:spcBef>
            </a:pPr>
            <a:endParaRPr lang="en-US" sz="1800" dirty="0"/>
          </a:p>
          <a:p>
            <a:pPr>
              <a:spcBef>
                <a:spcPts val="2200"/>
              </a:spcBef>
            </a:pPr>
            <a:r>
              <a:rPr lang="en-US" sz="1800" b="1" dirty="0"/>
              <a:t>Identify and deploy new resources to replace retiring generation that provide both sufficient energy and essential reliability services </a:t>
            </a:r>
            <a:r>
              <a:rPr lang="en-US" sz="1800" dirty="0"/>
              <a:t>needed for stable grid operations (such as flexibility, voltage support, frequency response, and dispatchability) </a:t>
            </a:r>
          </a:p>
          <a:p>
            <a:pPr>
              <a:spcBef>
                <a:spcPts val="2200"/>
              </a:spcBef>
            </a:pPr>
            <a:r>
              <a:rPr lang="en-US" sz="1800" b="1" dirty="0"/>
              <a:t>Develop sufficient transmission, </a:t>
            </a:r>
            <a:r>
              <a:rPr lang="en-US" sz="1800" dirty="0"/>
              <a:t>to integrate renewables and distribute them, make the system more resilient</a:t>
            </a:r>
          </a:p>
          <a:p>
            <a:pPr>
              <a:spcBef>
                <a:spcPts val="2200"/>
              </a:spcBef>
            </a:pPr>
            <a:r>
              <a:rPr lang="en-US" sz="1800" b="1" dirty="0"/>
              <a:t>Shift focus from planning for solely “capacity on peak” to “energy 24x7” </a:t>
            </a:r>
            <a:r>
              <a:rPr lang="en-US" sz="1800" dirty="0"/>
              <a:t>due to the changing fuel mix</a:t>
            </a:r>
          </a:p>
          <a:p>
            <a:pPr>
              <a:spcBef>
                <a:spcPts val="2200"/>
              </a:spcBef>
            </a:pPr>
            <a:r>
              <a:rPr lang="en-US" sz="1800" b="1" dirty="0"/>
              <a:t>Address gas/electric interface </a:t>
            </a:r>
            <a:r>
              <a:rPr lang="en-US" sz="1800" dirty="0"/>
              <a:t>through more gas infrastructure, increased information sharing, appropriate market-based incentives and consideration of accountability mechanisms (i.e., Gas Reliability Authority)</a:t>
            </a:r>
          </a:p>
          <a:p>
            <a:pPr>
              <a:spcBef>
                <a:spcPts val="2200"/>
              </a:spcBef>
            </a:pPr>
            <a:r>
              <a:rPr lang="en-US" sz="1800" b="1" dirty="0"/>
              <a:t>Ensure a robust energy supply chain for the balancing resources</a:t>
            </a:r>
            <a:r>
              <a:rPr lang="en-US" sz="1800" dirty="0"/>
              <a:t>, with sufficient access to fuel and stored energy to withstand long-duration, wide-spread extreme weather events</a:t>
            </a:r>
          </a:p>
          <a:p>
            <a:pPr>
              <a:spcBef>
                <a:spcPts val="2200"/>
              </a:spcBef>
            </a:pPr>
            <a:r>
              <a:rPr lang="en-US" sz="1800" dirty="0"/>
              <a:t>Given potential significant increased demand due to electrification and large load development, </a:t>
            </a:r>
            <a:r>
              <a:rPr lang="en-US" sz="1800" b="1" dirty="0"/>
              <a:t>planning for this growth must be calibrated with the reliability needs of the BPS</a:t>
            </a:r>
            <a:endParaRPr lang="en-US" sz="1800" dirty="0"/>
          </a:p>
          <a:p>
            <a:pPr>
              <a:spcBef>
                <a:spcPts val="2200"/>
              </a:spcBef>
            </a:pPr>
            <a:endParaRPr lang="en-US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403B07-DCEA-5642-6049-6776C53B4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Priorities</a:t>
            </a:r>
          </a:p>
        </p:txBody>
      </p:sp>
    </p:spTree>
    <p:extLst>
      <p:ext uri="{BB962C8B-B14F-4D97-AF65-F5344CB8AC3E}">
        <p14:creationId xmlns:p14="http://schemas.microsoft.com/office/powerpoint/2010/main" val="20494752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" id="{F48A66DA-DEED-4C8E-AFCB-BD3D6F91B09F}" vid="{C4BDB77C-316B-4E0A-B04C-8A95D603244A}"/>
    </a:ext>
  </a:extLst>
</a:theme>
</file>

<file path=ppt/theme/theme2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.potx" id="{46EEEF42-DB6C-47B7-B859-914CD2FC7FB5}" vid="{1A634823-C6AA-42E1-BEC2-65569B55B49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13">
    <a:dk1>
      <a:srgbClr val="000000"/>
    </a:dk1>
    <a:lt1>
      <a:srgbClr val="FFFFFF"/>
    </a:lt1>
    <a:dk2>
      <a:srgbClr val="000000"/>
    </a:dk2>
    <a:lt2>
      <a:srgbClr val="808080"/>
    </a:lt2>
    <a:accent1>
      <a:srgbClr val="204C81"/>
    </a:accent1>
    <a:accent2>
      <a:srgbClr val="5D85A9"/>
    </a:accent2>
    <a:accent3>
      <a:srgbClr val="FFFFFF"/>
    </a:accent3>
    <a:accent4>
      <a:srgbClr val="AFCDE3"/>
    </a:accent4>
    <a:accent5>
      <a:srgbClr val="D8D8D8"/>
    </a:accent5>
    <a:accent6>
      <a:srgbClr val="000000"/>
    </a:accent6>
    <a:hlink>
      <a:srgbClr val="0000FF"/>
    </a:hlink>
    <a:folHlink>
      <a:srgbClr val="6600C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7df65fd-1350-4ba1-8653-602463f0e5d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CF6390A8677C489E4AAB00CEE186DB" ma:contentTypeVersion="13" ma:contentTypeDescription="Create a new document." ma:contentTypeScope="" ma:versionID="eefc1ca0eb8173399db2439b1fe50bc4">
  <xsd:schema xmlns:xsd="http://www.w3.org/2001/XMLSchema" xmlns:xs="http://www.w3.org/2001/XMLSchema" xmlns:p="http://schemas.microsoft.com/office/2006/metadata/properties" xmlns:ns3="07df65fd-1350-4ba1-8653-602463f0e5df" xmlns:ns4="7cfde7d7-01b5-4e7a-bf97-297169a4e712" targetNamespace="http://schemas.microsoft.com/office/2006/metadata/properties" ma:root="true" ma:fieldsID="7dab164b82c6ff0365afd3529d571964" ns3:_="" ns4:_="">
    <xsd:import namespace="07df65fd-1350-4ba1-8653-602463f0e5df"/>
    <xsd:import namespace="7cfde7d7-01b5-4e7a-bf97-297169a4e71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f65fd-1350-4ba1-8653-602463f0e5df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de7d7-01b5-4e7a-bf97-297169a4e71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3BA4E1-2949-4FD1-A296-F6E7C9B6B3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4F9340-5BF4-4263-99D1-B60B1BCD1591}">
  <ds:schemaRefs>
    <ds:schemaRef ds:uri="http://schemas.microsoft.com/office/2006/documentManagement/types"/>
    <ds:schemaRef ds:uri="7cfde7d7-01b5-4e7a-bf97-297169a4e712"/>
    <ds:schemaRef ds:uri="http://schemas.microsoft.com/office/2006/metadata/properties"/>
    <ds:schemaRef ds:uri="http://purl.org/dc/terms/"/>
    <ds:schemaRef ds:uri="07df65fd-1350-4ba1-8653-602463f0e5df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DA26A9D-BEDE-4A58-9A5F-E68B250981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df65fd-1350-4ba1-8653-602463f0e5df"/>
    <ds:schemaRef ds:uri="7cfde7d7-01b5-4e7a-bf97-297169a4e7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ac25473-bb91-4a6f-afab-8ab26c3ec881}" enabled="1" method="Standard" siteId="{a2d34bfa-bd5b-4dc3-9a2e-098f9929677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6385</TotalTime>
  <Words>414</Words>
  <Application>Microsoft Office PowerPoint</Application>
  <PresentationFormat>Widescreen</PresentationFormat>
  <Paragraphs>42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Calibri</vt:lpstr>
      <vt:lpstr>Courier New</vt:lpstr>
      <vt:lpstr>Lucida Grande</vt:lpstr>
      <vt:lpstr>Tahoma</vt:lpstr>
      <vt:lpstr>Verdana</vt:lpstr>
      <vt:lpstr>Wingdings</vt:lpstr>
      <vt:lpstr>1_NERCTheme</vt:lpstr>
      <vt:lpstr>NERCTheme</vt:lpstr>
      <vt:lpstr>PowerPoint Presentation</vt:lpstr>
      <vt:lpstr>PowerPoint Presentation</vt:lpstr>
      <vt:lpstr>Hyper Complex Risk Environment</vt:lpstr>
      <vt:lpstr>Rapidly Changing Resource Mix</vt:lpstr>
      <vt:lpstr>Accelerating Demand Growth</vt:lpstr>
      <vt:lpstr>Extreme Weather Complexities</vt:lpstr>
      <vt:lpstr>Long-Term Reliability Assessment</vt:lpstr>
      <vt:lpstr>Increasing Dependence on Natural Gas</vt:lpstr>
      <vt:lpstr>Reliability Priorities</vt:lpstr>
      <vt:lpstr>PowerPoint Presentation</vt:lpstr>
    </vt:vector>
  </TitlesOfParts>
  <Company>NERC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McCurry</dc:creator>
  <cp:lastModifiedBy>Camilo Serna</cp:lastModifiedBy>
  <cp:revision>32</cp:revision>
  <cp:lastPrinted>2024-10-21T16:16:52Z</cp:lastPrinted>
  <dcterms:created xsi:type="dcterms:W3CDTF">2024-04-04T13:42:49Z</dcterms:created>
  <dcterms:modified xsi:type="dcterms:W3CDTF">2024-11-04T00:24:17Z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0x01010097CF6390A8677C489E4AAB00CEE186DB</vt:lpwstr>
  </property>
</Properties>
</file>