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notesMasterIdLst>
    <p:notesMasterId r:id="rId16"/>
  </p:notesMasterIdLst>
  <p:sldIdLst>
    <p:sldId id="256" r:id="rId2"/>
    <p:sldId id="269" r:id="rId3"/>
    <p:sldId id="258" r:id="rId4"/>
    <p:sldId id="257"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3" autoAdjust="0"/>
    <p:restoredTop sz="70350" autoAdjust="0"/>
  </p:normalViewPr>
  <p:slideViewPr>
    <p:cSldViewPr snapToGrid="0">
      <p:cViewPr varScale="1">
        <p:scale>
          <a:sx n="76" d="100"/>
          <a:sy n="76" d="100"/>
        </p:scale>
        <p:origin x="13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A758D6-D00A-4954-B353-B1F59C356260}" type="datetimeFigureOut">
              <a:rPr lang="en-US" smtClean="0"/>
              <a:t>3/6/2018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D9B01E-622D-4156-B7BB-48E8B241CB6A}" type="slidenum">
              <a:rPr lang="en-US" smtClean="0"/>
              <a:t>‹#›</a:t>
            </a:fld>
            <a:endParaRPr lang="en-US"/>
          </a:p>
        </p:txBody>
      </p:sp>
    </p:spTree>
    <p:extLst>
      <p:ext uri="{BB962C8B-B14F-4D97-AF65-F5344CB8AC3E}">
        <p14:creationId xmlns:p14="http://schemas.microsoft.com/office/powerpoint/2010/main" val="706605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D9B01E-622D-4156-B7BB-48E8B241CB6A}" type="slidenum">
              <a:rPr lang="en-US" smtClean="0"/>
              <a:t>2</a:t>
            </a:fld>
            <a:endParaRPr lang="en-US"/>
          </a:p>
        </p:txBody>
      </p:sp>
    </p:spTree>
    <p:extLst>
      <p:ext uri="{BB962C8B-B14F-4D97-AF65-F5344CB8AC3E}">
        <p14:creationId xmlns:p14="http://schemas.microsoft.com/office/powerpoint/2010/main" val="4087959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Does the material contain too much sex? Violence? Etc. </a:t>
            </a:r>
          </a:p>
          <a:p>
            <a:pPr marL="171450" indent="-171450">
              <a:buFontTx/>
              <a:buChar char="-"/>
            </a:pPr>
            <a:endParaRPr lang="en-US" dirty="0" smtClean="0"/>
          </a:p>
          <a:p>
            <a:pPr marL="171450" indent="-171450">
              <a:buFontTx/>
              <a:buChar char="-"/>
            </a:pPr>
            <a:r>
              <a:rPr lang="en-US" dirty="0" smtClean="0"/>
              <a:t>What does</a:t>
            </a:r>
            <a:r>
              <a:rPr lang="en-US" baseline="0" dirty="0" smtClean="0"/>
              <a:t> the patron want from this? Can we give it to them and still keep library materials? </a:t>
            </a:r>
          </a:p>
          <a:p>
            <a:pPr marL="171450" indent="-171450">
              <a:buFontTx/>
              <a:buChar char="-"/>
            </a:pPr>
            <a:endParaRPr lang="en-US" baseline="0" dirty="0" smtClean="0"/>
          </a:p>
          <a:p>
            <a:pPr marL="171450" indent="-171450">
              <a:buFontTx/>
              <a:buChar char="-"/>
            </a:pPr>
            <a:r>
              <a:rPr lang="en-US" baseline="0" dirty="0" smtClean="0"/>
              <a:t>Consider the personality of the patron. Are they a patron with any obvious biases and, if so, is the complaint in line with the biases? Is the complaint one that you could foresee an average library user making, or does it seem like a complaint that stems from “hyper-sensitivity” to the topic at hand?</a:t>
            </a:r>
          </a:p>
          <a:p>
            <a:pPr marL="0" indent="0">
              <a:buFontTx/>
              <a:buNone/>
            </a:pPr>
            <a:r>
              <a:rPr lang="en-US" baseline="0" dirty="0" smtClean="0"/>
              <a:t> </a:t>
            </a:r>
          </a:p>
          <a:p>
            <a:pPr marL="171450" indent="-171450">
              <a:buFontTx/>
              <a:buChar char="-"/>
            </a:pPr>
            <a:r>
              <a:rPr lang="en-US" baseline="0" dirty="0" smtClean="0"/>
              <a:t>If the materials were ordered for a particular purpose- to attract a target audience or fill a hole in the collection, for instance- consider whether they are successfully doing that. If they are, keeping them in spite of the complaint is likely your best bet. </a:t>
            </a:r>
          </a:p>
          <a:p>
            <a:pPr marL="171450" indent="-171450">
              <a:buFontTx/>
              <a:buChar char="-"/>
            </a:pPr>
            <a:endParaRPr lang="en-US" baseline="0" dirty="0" smtClean="0"/>
          </a:p>
          <a:p>
            <a:pPr marL="171450" indent="-171450">
              <a:buFontTx/>
              <a:buChar char="-"/>
            </a:pPr>
            <a:r>
              <a:rPr lang="en-US" baseline="0" dirty="0" smtClean="0"/>
              <a:t>If the complaint cannot be mitigated without violating the intellectual freedom of other library users, then the complaint cannot be mitigated. Those who do not like library materials are welcome to avoid reading them. Violating another’s right to do so in order to appease the sensibilities of an offended patron should never be considered an acceptable outcome. </a:t>
            </a:r>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70D9B01E-622D-4156-B7BB-48E8B241CB6A}" type="slidenum">
              <a:rPr lang="en-US" smtClean="0"/>
              <a:t>11</a:t>
            </a:fld>
            <a:endParaRPr lang="en-US"/>
          </a:p>
        </p:txBody>
      </p:sp>
    </p:spTree>
    <p:extLst>
      <p:ext uri="{BB962C8B-B14F-4D97-AF65-F5344CB8AC3E}">
        <p14:creationId xmlns:p14="http://schemas.microsoft.com/office/powerpoint/2010/main" val="1589464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Possible answers: </a:t>
            </a:r>
          </a:p>
          <a:p>
            <a:r>
              <a:rPr lang="en-US" dirty="0" smtClean="0"/>
              <a:t>This book/DVD/item offends me! </a:t>
            </a:r>
          </a:p>
          <a:p>
            <a:pPr marL="171450" indent="-171450">
              <a:buFontTx/>
              <a:buChar char="-"/>
            </a:pPr>
            <a:r>
              <a:rPr lang="en-US" dirty="0" smtClean="0"/>
              <a:t>“If</a:t>
            </a:r>
            <a:r>
              <a:rPr lang="en-US" baseline="0" dirty="0" smtClean="0"/>
              <a:t> you would like it removed, we have a request for reconsideration form that you can fill out. No item can or will be removed from the library collection until it has been properly considered by a review panel.” </a:t>
            </a:r>
          </a:p>
          <a:p>
            <a:pPr marL="628650" lvl="1" indent="-171450">
              <a:buFontTx/>
              <a:buChar char="-"/>
            </a:pPr>
            <a:r>
              <a:rPr lang="en-US" baseline="0" dirty="0" smtClean="0"/>
              <a:t>If they continue fighting with you, it may be worthwhile to remind them that some of what they read likely offends other patrons. If they wish to have books of interest to them on the shelves, they may be required to tolerate books of interest to others. </a:t>
            </a:r>
          </a:p>
          <a:p>
            <a:pPr marL="628650" lvl="1" indent="-171450">
              <a:buFontTx/>
              <a:buChar char="-"/>
            </a:pPr>
            <a:endParaRPr lang="en-US" dirty="0" smtClean="0"/>
          </a:p>
          <a:p>
            <a:r>
              <a:rPr lang="en-US" dirty="0" smtClean="0"/>
              <a:t>Why did you order this? </a:t>
            </a:r>
          </a:p>
          <a:p>
            <a:pPr marL="171450" indent="-171450">
              <a:buFontTx/>
              <a:buChar char="-"/>
            </a:pPr>
            <a:r>
              <a:rPr lang="en-US" dirty="0" smtClean="0"/>
              <a:t>“It filled a particular hole in the collection.” </a:t>
            </a:r>
          </a:p>
          <a:p>
            <a:pPr marL="171450" indent="-171450">
              <a:buFontTx/>
              <a:buChar char="-"/>
            </a:pPr>
            <a:r>
              <a:rPr lang="en-US" dirty="0" smtClean="0"/>
              <a:t>“We have patrons who are interested in the topic.” </a:t>
            </a:r>
          </a:p>
          <a:p>
            <a:pPr marL="171450" indent="-171450">
              <a:buFontTx/>
              <a:buChar char="-"/>
            </a:pPr>
            <a:r>
              <a:rPr lang="en-US" dirty="0" smtClean="0"/>
              <a:t>Don’t be afraid to pass the buck!</a:t>
            </a:r>
            <a:r>
              <a:rPr lang="en-US" baseline="0" dirty="0" smtClean="0"/>
              <a:t> “I’m uncertain. I did not order the title and I do not typically involve myself in collection development.”</a:t>
            </a:r>
            <a:endParaRPr lang="en-US" dirty="0" smtClean="0"/>
          </a:p>
          <a:p>
            <a:pPr marL="0" indent="0">
              <a:buFontTx/>
              <a:buNone/>
            </a:pPr>
            <a:endParaRPr lang="en-US" dirty="0" smtClean="0"/>
          </a:p>
          <a:p>
            <a:r>
              <a:rPr lang="en-US" dirty="0" smtClean="0"/>
              <a:t>Who ordered this? I demand to speak to them. </a:t>
            </a:r>
          </a:p>
          <a:p>
            <a:pPr marL="171450" indent="-171450">
              <a:buFontTx/>
              <a:buChar char="-"/>
            </a:pPr>
            <a:r>
              <a:rPr lang="en-US" dirty="0" smtClean="0"/>
              <a:t>“It is not our policy to retain a record of which staff members ordered which items. I could not tell you that. </a:t>
            </a:r>
          </a:p>
          <a:p>
            <a:endParaRPr lang="en-US" dirty="0" smtClean="0"/>
          </a:p>
          <a:p>
            <a:r>
              <a:rPr lang="en-US" dirty="0" smtClean="0"/>
              <a:t>Please remove this item immediately.</a:t>
            </a:r>
          </a:p>
          <a:p>
            <a:pPr marL="171450" indent="-171450">
              <a:buFontTx/>
              <a:buChar char="-"/>
            </a:pPr>
            <a:r>
              <a:rPr lang="en-US" dirty="0" smtClean="0"/>
              <a:t>This is one where the best answer is often to do as they ask, albeit</a:t>
            </a:r>
            <a:r>
              <a:rPr lang="en-US" baseline="0" dirty="0" smtClean="0"/>
              <a:t> it temporarily. Place the book behind the reference desk and, after the patron has left the premises, reshelf it. </a:t>
            </a:r>
          </a:p>
          <a:p>
            <a:pPr marL="0" indent="0">
              <a:buFontTx/>
              <a:buNone/>
            </a:pPr>
            <a:endParaRPr lang="en-US" dirty="0" smtClean="0"/>
          </a:p>
          <a:p>
            <a:r>
              <a:rPr lang="en-US" dirty="0" smtClean="0"/>
              <a:t>Who is reading this garbage? </a:t>
            </a:r>
          </a:p>
          <a:p>
            <a:pPr marL="171450" indent="-171450">
              <a:buFontTx/>
              <a:buChar char="-"/>
            </a:pPr>
            <a:r>
              <a:rPr lang="en-US" dirty="0" smtClean="0"/>
              <a:t>“We are not at liberty</a:t>
            </a:r>
            <a:r>
              <a:rPr lang="en-US" baseline="0" dirty="0" smtClean="0"/>
              <a:t> to discuss the reading habits of other patrons with you, just as we are not at liberty to discuss your reading habits with other patrons.” </a:t>
            </a:r>
          </a:p>
          <a:p>
            <a:pPr marL="0" indent="0">
              <a:buFontTx/>
              <a:buNone/>
            </a:pPr>
            <a:endParaRPr lang="en-US" dirty="0" smtClean="0"/>
          </a:p>
          <a:p>
            <a:r>
              <a:rPr lang="en-US" dirty="0" smtClean="0"/>
              <a:t>These items don’t belong in the library.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“If</a:t>
            </a:r>
            <a:r>
              <a:rPr lang="en-US" baseline="0" dirty="0" smtClean="0"/>
              <a:t> you would like it removed, we have a request for reconsideration form that you can fill out. No item can or will be removed from the library collection until it has been properly considered by a review panel.”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70D9B01E-622D-4156-B7BB-48E8B241CB6A}" type="slidenum">
              <a:rPr lang="en-US" smtClean="0"/>
              <a:t>12</a:t>
            </a:fld>
            <a:endParaRPr lang="en-US"/>
          </a:p>
        </p:txBody>
      </p:sp>
    </p:spTree>
    <p:extLst>
      <p:ext uri="{BB962C8B-B14F-4D97-AF65-F5344CB8AC3E}">
        <p14:creationId xmlns:p14="http://schemas.microsoft.com/office/powerpoint/2010/main" val="2053746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D9B01E-622D-4156-B7BB-48E8B241CB6A}" type="slidenum">
              <a:rPr lang="en-US" smtClean="0"/>
              <a:t>3</a:t>
            </a:fld>
            <a:endParaRPr lang="en-US"/>
          </a:p>
        </p:txBody>
      </p:sp>
    </p:spTree>
    <p:extLst>
      <p:ext uri="{BB962C8B-B14F-4D97-AF65-F5344CB8AC3E}">
        <p14:creationId xmlns:p14="http://schemas.microsoft.com/office/powerpoint/2010/main" val="3467744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Everyone STAND UP! </a:t>
            </a:r>
          </a:p>
          <a:p>
            <a:endParaRPr lang="en-US" dirty="0" smtClean="0"/>
          </a:p>
          <a:p>
            <a:r>
              <a:rPr lang="en-US" dirty="0" smtClean="0"/>
              <a:t>We’re going to play a</a:t>
            </a:r>
            <a:r>
              <a:rPr lang="en-US" baseline="0" dirty="0" smtClean="0"/>
              <a:t> game of “Never have I ever.” The rules are simple. When I read a sentence that you HAVE done, you sit down. Don’t be shy, don’t be ashamed, and don’t be in denial. The first step to fixing the self-censorship problem is acknowledging the many ways it exists. We can’t do that if we can’t recognize those actions when we, ourselves, take them. </a:t>
            </a:r>
            <a:endParaRPr lang="en-US" dirty="0"/>
          </a:p>
        </p:txBody>
      </p:sp>
      <p:sp>
        <p:nvSpPr>
          <p:cNvPr id="4" name="Slide Number Placeholder 3"/>
          <p:cNvSpPr>
            <a:spLocks noGrp="1"/>
          </p:cNvSpPr>
          <p:nvPr>
            <p:ph type="sldNum" sz="quarter" idx="10"/>
          </p:nvPr>
        </p:nvSpPr>
        <p:spPr/>
        <p:txBody>
          <a:bodyPr/>
          <a:lstStyle/>
          <a:p>
            <a:fld id="{70D9B01E-622D-4156-B7BB-48E8B241CB6A}" type="slidenum">
              <a:rPr lang="en-US" smtClean="0"/>
              <a:t>4</a:t>
            </a:fld>
            <a:endParaRPr lang="en-US"/>
          </a:p>
        </p:txBody>
      </p:sp>
    </p:spTree>
    <p:extLst>
      <p:ext uri="{BB962C8B-B14F-4D97-AF65-F5344CB8AC3E}">
        <p14:creationId xmlns:p14="http://schemas.microsoft.com/office/powerpoint/2010/main" val="713948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D9B01E-622D-4156-B7BB-48E8B241CB6A}" type="slidenum">
              <a:rPr lang="en-US" smtClean="0"/>
              <a:t>5</a:t>
            </a:fld>
            <a:endParaRPr lang="en-US"/>
          </a:p>
        </p:txBody>
      </p:sp>
    </p:spTree>
    <p:extLst>
      <p:ext uri="{BB962C8B-B14F-4D97-AF65-F5344CB8AC3E}">
        <p14:creationId xmlns:p14="http://schemas.microsoft.com/office/powerpoint/2010/main" val="1980810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Displays: </a:t>
            </a:r>
            <a:r>
              <a:rPr lang="en-US" baseline="0" dirty="0" smtClean="0"/>
              <a:t>LGBT theme displays during PRIDE month, for example </a:t>
            </a:r>
          </a:p>
          <a:p>
            <a:endParaRPr lang="en-US" baseline="0" dirty="0" smtClean="0"/>
          </a:p>
          <a:p>
            <a:r>
              <a:rPr lang="en-US" baseline="0" dirty="0" smtClean="0"/>
              <a:t>Genre &amp; subject headings: Lumping all books about black people or by black authors into “Urban Lit” or “Street Lit” is a form of self-censorship, as it discourages people from outside this subgroup to read them. Calling a section that contains nothing but Christian-themed stories “Family Literature” implies that non-Christian stories are not family-friendly, or that non-Christian families are not as “wholesome.” </a:t>
            </a:r>
          </a:p>
          <a:p>
            <a:endParaRPr lang="en-US" baseline="0" dirty="0" smtClean="0"/>
          </a:p>
          <a:p>
            <a:r>
              <a:rPr lang="en-US" baseline="0" dirty="0" smtClean="0"/>
              <a:t>Book placement in the collection: This is most frequent with books on sex, sexuality, and transgender issues. These issues concern children and teens, so put these books where they belong! </a:t>
            </a:r>
          </a:p>
          <a:p>
            <a:endParaRPr lang="en-US" dirty="0"/>
          </a:p>
        </p:txBody>
      </p:sp>
      <p:sp>
        <p:nvSpPr>
          <p:cNvPr id="4" name="Slide Number Placeholder 3"/>
          <p:cNvSpPr>
            <a:spLocks noGrp="1"/>
          </p:cNvSpPr>
          <p:nvPr>
            <p:ph type="sldNum" sz="quarter" idx="10"/>
          </p:nvPr>
        </p:nvSpPr>
        <p:spPr/>
        <p:txBody>
          <a:bodyPr/>
          <a:lstStyle/>
          <a:p>
            <a:fld id="{70D9B01E-622D-4156-B7BB-48E8B241CB6A}" type="slidenum">
              <a:rPr lang="en-US" smtClean="0"/>
              <a:t>6</a:t>
            </a:fld>
            <a:endParaRPr lang="en-US"/>
          </a:p>
        </p:txBody>
      </p:sp>
    </p:spTree>
    <p:extLst>
      <p:ext uri="{BB962C8B-B14F-4D97-AF65-F5344CB8AC3E}">
        <p14:creationId xmlns:p14="http://schemas.microsoft.com/office/powerpoint/2010/main" val="1533691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Age Limits: It is NOT OUR JOB to impose age limits on material, no matter how old, or young, a patron is. Age-restrictive library cards should NOT restrict things based on topic or genre. They should restrict items based on DEPARTMENT. A child’s card will not work in the teen or adult </a:t>
            </a:r>
            <a:r>
              <a:rPr lang="en-US" baseline="0" dirty="0" err="1" smtClean="0"/>
              <a:t>dept</a:t>
            </a:r>
            <a:r>
              <a:rPr lang="en-US" baseline="0" dirty="0" smtClean="0"/>
              <a:t>, a teen card will not work in the adult dept. </a:t>
            </a:r>
          </a:p>
          <a:p>
            <a:endParaRPr lang="en-US" baseline="0" dirty="0" smtClean="0"/>
          </a:p>
          <a:p>
            <a:r>
              <a:rPr lang="en-US" baseline="0" dirty="0" smtClean="0"/>
              <a:t>Requesting materials: Rare materials, such as local history materials, yearbooks, or micro-film can absolutely be kept under lock &amp; key, but access to them should not be denied arbitrarily. Those materials that are heavily used for reference questions should, when possible, have an easily accessible duplicate in the circulating collection. </a:t>
            </a:r>
          </a:p>
          <a:p>
            <a:endParaRPr lang="en-US" baseline="0" dirty="0" smtClean="0"/>
          </a:p>
          <a:p>
            <a:r>
              <a:rPr lang="en-US" baseline="0" dirty="0" smtClean="0"/>
              <a:t>I just don’t want to give it to them!: TOO BAD. </a:t>
            </a:r>
            <a:endParaRPr lang="en-US" dirty="0"/>
          </a:p>
        </p:txBody>
      </p:sp>
      <p:sp>
        <p:nvSpPr>
          <p:cNvPr id="4" name="Slide Number Placeholder 3"/>
          <p:cNvSpPr>
            <a:spLocks noGrp="1"/>
          </p:cNvSpPr>
          <p:nvPr>
            <p:ph type="sldNum" sz="quarter" idx="10"/>
          </p:nvPr>
        </p:nvSpPr>
        <p:spPr/>
        <p:txBody>
          <a:bodyPr/>
          <a:lstStyle/>
          <a:p>
            <a:fld id="{70D9B01E-622D-4156-B7BB-48E8B241CB6A}" type="slidenum">
              <a:rPr lang="en-US" smtClean="0"/>
              <a:t>7</a:t>
            </a:fld>
            <a:endParaRPr lang="en-US"/>
          </a:p>
        </p:txBody>
      </p:sp>
    </p:spTree>
    <p:extLst>
      <p:ext uri="{BB962C8B-B14F-4D97-AF65-F5344CB8AC3E}">
        <p14:creationId xmlns:p14="http://schemas.microsoft.com/office/powerpoint/2010/main" val="2321346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Know your</a:t>
            </a:r>
            <a:r>
              <a:rPr lang="en-US" baseline="0" dirty="0" smtClean="0"/>
              <a:t> biases: There are a number of tests you can take on-line that will help you assess your unconscious biases, the most well-known being out of Harvard. Project Implicit allows you to test a variety of known biases to see whether or not you hold any of them. An easy way to test your bias in the moment is to simply as yourself “why don’t I like ‘x’ or why does ‘x’ make me uncomfortable?” Whether ‘x’ is a person, a place, or a book, the answer may well tell you some of your biases. </a:t>
            </a:r>
          </a:p>
          <a:p>
            <a:endParaRPr lang="en-US" baseline="0" dirty="0" smtClean="0"/>
          </a:p>
          <a:p>
            <a:r>
              <a:rPr lang="en-US" baseline="0" dirty="0" smtClean="0"/>
              <a:t>Genres and subcategories: It’s less about the genre heading and more about how you use it. If the combination of genre heading and titles contained seem to imply that you are saying a particular type of patron should be drawn to this section (white, black, male, female, gay, straight, and so forth) you may want to rethink either the types of headings you are using, or how you are using them. </a:t>
            </a:r>
          </a:p>
          <a:p>
            <a:endParaRPr lang="en-US" baseline="0" dirty="0" smtClean="0"/>
          </a:p>
          <a:p>
            <a:r>
              <a:rPr lang="en-US" baseline="0" dirty="0" smtClean="0"/>
              <a:t>Don’t punish your people: In the event of a materials challenge, do NOT punish the librarian who ordered the item! They already feel awful enough and are already questioning their ordering capabilities and standards. Punishing them simply because a patron or another librarian disagreed with what they selected will only discourage them from doing their job. </a:t>
            </a:r>
            <a:endParaRPr lang="en-US" dirty="0"/>
          </a:p>
        </p:txBody>
      </p:sp>
      <p:sp>
        <p:nvSpPr>
          <p:cNvPr id="4" name="Slide Number Placeholder 3"/>
          <p:cNvSpPr>
            <a:spLocks noGrp="1"/>
          </p:cNvSpPr>
          <p:nvPr>
            <p:ph type="sldNum" sz="quarter" idx="10"/>
          </p:nvPr>
        </p:nvSpPr>
        <p:spPr/>
        <p:txBody>
          <a:bodyPr/>
          <a:lstStyle/>
          <a:p>
            <a:fld id="{70D9B01E-622D-4156-B7BB-48E8B241CB6A}" type="slidenum">
              <a:rPr lang="en-US" smtClean="0"/>
              <a:t>8</a:t>
            </a:fld>
            <a:endParaRPr lang="en-US"/>
          </a:p>
        </p:txBody>
      </p:sp>
    </p:spTree>
    <p:extLst>
      <p:ext uri="{BB962C8B-B14F-4D97-AF65-F5344CB8AC3E}">
        <p14:creationId xmlns:p14="http://schemas.microsoft.com/office/powerpoint/2010/main" val="2211502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of this form should contain a space for the collection developer or librarian’s ordering-thought-process. Why did they feel it was needed for the collection?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review</a:t>
            </a:r>
            <a:r>
              <a:rPr lang="en-US" dirty="0" smtClean="0"/>
              <a:t> panel should be as varied as possible, with men &amp; women, people of different colors, people of different ages, even people of varying work titles. If more than one panel is gathered in a six month time period, avoid having the exact same people each time, if possible.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70D9B01E-622D-4156-B7BB-48E8B241CB6A}" type="slidenum">
              <a:rPr lang="en-US" smtClean="0"/>
              <a:t>9</a:t>
            </a:fld>
            <a:endParaRPr lang="en-US"/>
          </a:p>
        </p:txBody>
      </p:sp>
    </p:spTree>
    <p:extLst>
      <p:ext uri="{BB962C8B-B14F-4D97-AF65-F5344CB8AC3E}">
        <p14:creationId xmlns:p14="http://schemas.microsoft.com/office/powerpoint/2010/main" val="267421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Nature of the complain: Why are you asking that we reconsider this particular item? How or why has this item offended you?</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Desired outcome: This is important because a lot of patrons who complain do not actually want the materials removed, they just want them moved off a display, to another department, etc. It may turn out that it is possible to satisfy the patron’s request without removing materials from the library. </a:t>
            </a:r>
          </a:p>
          <a:p>
            <a:endParaRPr lang="en-US" dirty="0"/>
          </a:p>
        </p:txBody>
      </p:sp>
      <p:sp>
        <p:nvSpPr>
          <p:cNvPr id="4" name="Slide Number Placeholder 3"/>
          <p:cNvSpPr>
            <a:spLocks noGrp="1"/>
          </p:cNvSpPr>
          <p:nvPr>
            <p:ph type="sldNum" sz="quarter" idx="10"/>
          </p:nvPr>
        </p:nvSpPr>
        <p:spPr/>
        <p:txBody>
          <a:bodyPr/>
          <a:lstStyle/>
          <a:p>
            <a:fld id="{70D9B01E-622D-4156-B7BB-48E8B241CB6A}" type="slidenum">
              <a:rPr lang="en-US" smtClean="0"/>
              <a:t>10</a:t>
            </a:fld>
            <a:endParaRPr lang="en-US"/>
          </a:p>
        </p:txBody>
      </p:sp>
    </p:spTree>
    <p:extLst>
      <p:ext uri="{BB962C8B-B14F-4D97-AF65-F5344CB8AC3E}">
        <p14:creationId xmlns:p14="http://schemas.microsoft.com/office/powerpoint/2010/main" val="1477149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F805454-A646-47FA-8676-BB15E5D820A4}" type="datetimeFigureOut">
              <a:rPr lang="en-US" smtClean="0"/>
              <a:t>3/6/2018</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94061414-CFE6-490A-85F4-DEC33C263DA0}" type="slidenum">
              <a:rPr lang="en-US" smtClean="0"/>
              <a:t>‹#›</a:t>
            </a:fld>
            <a:endParaRPr lang="en-US"/>
          </a:p>
        </p:txBody>
      </p:sp>
    </p:spTree>
    <p:extLst>
      <p:ext uri="{BB962C8B-B14F-4D97-AF65-F5344CB8AC3E}">
        <p14:creationId xmlns:p14="http://schemas.microsoft.com/office/powerpoint/2010/main" val="79007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F805454-A646-47FA-8676-BB15E5D820A4}" type="datetimeFigureOut">
              <a:rPr lang="en-US" smtClean="0"/>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061414-CFE6-490A-85F4-DEC33C263DA0}" type="slidenum">
              <a:rPr lang="en-US" smtClean="0"/>
              <a:t>‹#›</a:t>
            </a:fld>
            <a:endParaRPr lang="en-US"/>
          </a:p>
        </p:txBody>
      </p:sp>
    </p:spTree>
    <p:extLst>
      <p:ext uri="{BB962C8B-B14F-4D97-AF65-F5344CB8AC3E}">
        <p14:creationId xmlns:p14="http://schemas.microsoft.com/office/powerpoint/2010/main" val="2286743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805454-A646-47FA-8676-BB15E5D820A4}" type="datetimeFigureOut">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61414-CFE6-490A-85F4-DEC33C263DA0}" type="slidenum">
              <a:rPr lang="en-US" smtClean="0"/>
              <a:t>‹#›</a:t>
            </a:fld>
            <a:endParaRPr lang="en-US"/>
          </a:p>
        </p:txBody>
      </p:sp>
    </p:spTree>
    <p:extLst>
      <p:ext uri="{BB962C8B-B14F-4D97-AF65-F5344CB8AC3E}">
        <p14:creationId xmlns:p14="http://schemas.microsoft.com/office/powerpoint/2010/main" val="4155572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805454-A646-47FA-8676-BB15E5D820A4}" type="datetimeFigureOut">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61414-CFE6-490A-85F4-DEC33C263DA0}" type="slidenum">
              <a:rPr lang="en-US" smtClean="0"/>
              <a:t>‹#›</a:t>
            </a:fld>
            <a:endParaRPr lang="en-US"/>
          </a:p>
        </p:txBody>
      </p:sp>
    </p:spTree>
    <p:extLst>
      <p:ext uri="{BB962C8B-B14F-4D97-AF65-F5344CB8AC3E}">
        <p14:creationId xmlns:p14="http://schemas.microsoft.com/office/powerpoint/2010/main" val="36038776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805454-A646-47FA-8676-BB15E5D820A4}" type="datetimeFigureOut">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61414-CFE6-490A-85F4-DEC33C263DA0}" type="slidenum">
              <a:rPr lang="en-US" smtClean="0"/>
              <a:t>‹#›</a:t>
            </a:fld>
            <a:endParaRPr lang="en-US"/>
          </a:p>
        </p:txBody>
      </p:sp>
    </p:spTree>
    <p:extLst>
      <p:ext uri="{BB962C8B-B14F-4D97-AF65-F5344CB8AC3E}">
        <p14:creationId xmlns:p14="http://schemas.microsoft.com/office/powerpoint/2010/main" val="2702420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805454-A646-47FA-8676-BB15E5D820A4}" type="datetimeFigureOut">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61414-CFE6-490A-85F4-DEC33C263DA0}" type="slidenum">
              <a:rPr lang="en-US" smtClean="0"/>
              <a:t>‹#›</a:t>
            </a:fld>
            <a:endParaRPr lang="en-US"/>
          </a:p>
        </p:txBody>
      </p:sp>
    </p:spTree>
    <p:extLst>
      <p:ext uri="{BB962C8B-B14F-4D97-AF65-F5344CB8AC3E}">
        <p14:creationId xmlns:p14="http://schemas.microsoft.com/office/powerpoint/2010/main" val="4079243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805454-A646-47FA-8676-BB15E5D820A4}" type="datetimeFigureOut">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61414-CFE6-490A-85F4-DEC33C263DA0}" type="slidenum">
              <a:rPr lang="en-US" smtClean="0"/>
              <a:t>‹#›</a:t>
            </a:fld>
            <a:endParaRPr lang="en-US"/>
          </a:p>
        </p:txBody>
      </p:sp>
    </p:spTree>
    <p:extLst>
      <p:ext uri="{BB962C8B-B14F-4D97-AF65-F5344CB8AC3E}">
        <p14:creationId xmlns:p14="http://schemas.microsoft.com/office/powerpoint/2010/main" val="22423473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805454-A646-47FA-8676-BB15E5D820A4}" type="datetimeFigureOut">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61414-CFE6-490A-85F4-DEC33C263DA0}" type="slidenum">
              <a:rPr lang="en-US" smtClean="0"/>
              <a:t>‹#›</a:t>
            </a:fld>
            <a:endParaRPr lang="en-US"/>
          </a:p>
        </p:txBody>
      </p:sp>
    </p:spTree>
    <p:extLst>
      <p:ext uri="{BB962C8B-B14F-4D97-AF65-F5344CB8AC3E}">
        <p14:creationId xmlns:p14="http://schemas.microsoft.com/office/powerpoint/2010/main" val="42020169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805454-A646-47FA-8676-BB15E5D820A4}" type="datetimeFigureOut">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61414-CFE6-490A-85F4-DEC33C263DA0}" type="slidenum">
              <a:rPr lang="en-US" smtClean="0"/>
              <a:t>‹#›</a:t>
            </a:fld>
            <a:endParaRPr lang="en-US"/>
          </a:p>
        </p:txBody>
      </p:sp>
    </p:spTree>
    <p:extLst>
      <p:ext uri="{BB962C8B-B14F-4D97-AF65-F5344CB8AC3E}">
        <p14:creationId xmlns:p14="http://schemas.microsoft.com/office/powerpoint/2010/main" val="1807817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805454-A646-47FA-8676-BB15E5D820A4}" type="datetimeFigureOut">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94061414-CFE6-490A-85F4-DEC33C263DA0}" type="slidenum">
              <a:rPr lang="en-US" smtClean="0"/>
              <a:t>‹#›</a:t>
            </a:fld>
            <a:endParaRPr lang="en-US"/>
          </a:p>
        </p:txBody>
      </p:sp>
    </p:spTree>
    <p:extLst>
      <p:ext uri="{BB962C8B-B14F-4D97-AF65-F5344CB8AC3E}">
        <p14:creationId xmlns:p14="http://schemas.microsoft.com/office/powerpoint/2010/main" val="3184011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805454-A646-47FA-8676-BB15E5D820A4}" type="datetimeFigureOut">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61414-CFE6-490A-85F4-DEC33C263DA0}" type="slidenum">
              <a:rPr lang="en-US" smtClean="0"/>
              <a:t>‹#›</a:t>
            </a:fld>
            <a:endParaRPr lang="en-US"/>
          </a:p>
        </p:txBody>
      </p:sp>
    </p:spTree>
    <p:extLst>
      <p:ext uri="{BB962C8B-B14F-4D97-AF65-F5344CB8AC3E}">
        <p14:creationId xmlns:p14="http://schemas.microsoft.com/office/powerpoint/2010/main" val="4081417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F805454-A646-47FA-8676-BB15E5D820A4}" type="datetimeFigureOut">
              <a:rPr lang="en-US" smtClean="0"/>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061414-CFE6-490A-85F4-DEC33C263DA0}" type="slidenum">
              <a:rPr lang="en-US" smtClean="0"/>
              <a:t>‹#›</a:t>
            </a:fld>
            <a:endParaRPr lang="en-US"/>
          </a:p>
        </p:txBody>
      </p:sp>
    </p:spTree>
    <p:extLst>
      <p:ext uri="{BB962C8B-B14F-4D97-AF65-F5344CB8AC3E}">
        <p14:creationId xmlns:p14="http://schemas.microsoft.com/office/powerpoint/2010/main" val="2759544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F805454-A646-47FA-8676-BB15E5D820A4}" type="datetimeFigureOut">
              <a:rPr lang="en-US" smtClean="0"/>
              <a:t>3/6/2018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061414-CFE6-490A-85F4-DEC33C263DA0}" type="slidenum">
              <a:rPr lang="en-US" smtClean="0"/>
              <a:t>‹#›</a:t>
            </a:fld>
            <a:endParaRPr lang="en-US"/>
          </a:p>
        </p:txBody>
      </p:sp>
    </p:spTree>
    <p:extLst>
      <p:ext uri="{BB962C8B-B14F-4D97-AF65-F5344CB8AC3E}">
        <p14:creationId xmlns:p14="http://schemas.microsoft.com/office/powerpoint/2010/main" val="141788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F805454-A646-47FA-8676-BB15E5D820A4}" type="datetimeFigureOut">
              <a:rPr lang="en-US" smtClean="0"/>
              <a:t>3/6/2018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061414-CFE6-490A-85F4-DEC33C263DA0}" type="slidenum">
              <a:rPr lang="en-US" smtClean="0"/>
              <a:t>‹#›</a:t>
            </a:fld>
            <a:endParaRPr lang="en-US"/>
          </a:p>
        </p:txBody>
      </p:sp>
    </p:spTree>
    <p:extLst>
      <p:ext uri="{BB962C8B-B14F-4D97-AF65-F5344CB8AC3E}">
        <p14:creationId xmlns:p14="http://schemas.microsoft.com/office/powerpoint/2010/main" val="858952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805454-A646-47FA-8676-BB15E5D820A4}" type="datetimeFigureOut">
              <a:rPr lang="en-US" smtClean="0"/>
              <a:t>3/6/2018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061414-CFE6-490A-85F4-DEC33C263DA0}" type="slidenum">
              <a:rPr lang="en-US" smtClean="0"/>
              <a:t>‹#›</a:t>
            </a:fld>
            <a:endParaRPr lang="en-US"/>
          </a:p>
        </p:txBody>
      </p:sp>
    </p:spTree>
    <p:extLst>
      <p:ext uri="{BB962C8B-B14F-4D97-AF65-F5344CB8AC3E}">
        <p14:creationId xmlns:p14="http://schemas.microsoft.com/office/powerpoint/2010/main" val="150281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F805454-A646-47FA-8676-BB15E5D820A4}" type="datetimeFigureOut">
              <a:rPr lang="en-US" smtClean="0"/>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061414-CFE6-490A-85F4-DEC33C263DA0}" type="slidenum">
              <a:rPr lang="en-US" smtClean="0"/>
              <a:t>‹#›</a:t>
            </a:fld>
            <a:endParaRPr lang="en-US"/>
          </a:p>
        </p:txBody>
      </p:sp>
    </p:spTree>
    <p:extLst>
      <p:ext uri="{BB962C8B-B14F-4D97-AF65-F5344CB8AC3E}">
        <p14:creationId xmlns:p14="http://schemas.microsoft.com/office/powerpoint/2010/main" val="3204529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F805454-A646-47FA-8676-BB15E5D820A4}" type="datetimeFigureOut">
              <a:rPr lang="en-US" smtClean="0"/>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061414-CFE6-490A-85F4-DEC33C263DA0}" type="slidenum">
              <a:rPr lang="en-US" smtClean="0"/>
              <a:t>‹#›</a:t>
            </a:fld>
            <a:endParaRPr lang="en-US"/>
          </a:p>
        </p:txBody>
      </p:sp>
    </p:spTree>
    <p:extLst>
      <p:ext uri="{BB962C8B-B14F-4D97-AF65-F5344CB8AC3E}">
        <p14:creationId xmlns:p14="http://schemas.microsoft.com/office/powerpoint/2010/main" val="2931164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F805454-A646-47FA-8676-BB15E5D820A4}" type="datetimeFigureOut">
              <a:rPr lang="en-US" smtClean="0"/>
              <a:t>3/6/2018</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4061414-CFE6-490A-85F4-DEC33C263DA0}" type="slidenum">
              <a:rPr lang="en-US" smtClean="0"/>
              <a:t>‹#›</a:t>
            </a:fld>
            <a:endParaRPr lang="en-US"/>
          </a:p>
        </p:txBody>
      </p:sp>
    </p:spTree>
    <p:extLst>
      <p:ext uri="{BB962C8B-B14F-4D97-AF65-F5344CB8AC3E}">
        <p14:creationId xmlns:p14="http://schemas.microsoft.com/office/powerpoint/2010/main" val="362724509"/>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la.org/advocacy/intfreedom" TargetMode="External"/><Relationship Id="rId2" Type="http://schemas.openxmlformats.org/officeDocument/2006/relationships/hyperlink" Target="http://olc.org/about-us/divisions/intellectual-freedom-committe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948268"/>
            <a:ext cx="8574622" cy="2616199"/>
          </a:xfrm>
        </p:spPr>
        <p:txBody>
          <a:bodyPr/>
          <a:lstStyle/>
          <a:p>
            <a:r>
              <a:rPr lang="en-US" dirty="0" smtClean="0"/>
              <a:t>I DON’T LIKE IT, SO YOU CAN’T HAVE IT! </a:t>
            </a:r>
            <a:endParaRPr lang="en-US" dirty="0"/>
          </a:p>
        </p:txBody>
      </p:sp>
      <p:sp>
        <p:nvSpPr>
          <p:cNvPr id="3" name="Subtitle 2"/>
          <p:cNvSpPr>
            <a:spLocks noGrp="1"/>
          </p:cNvSpPr>
          <p:nvPr>
            <p:ph type="subTitle" idx="1"/>
          </p:nvPr>
        </p:nvSpPr>
        <p:spPr>
          <a:xfrm>
            <a:off x="3568701" y="3704166"/>
            <a:ext cx="7934322" cy="1794933"/>
          </a:xfrm>
        </p:spPr>
        <p:txBody>
          <a:bodyPr>
            <a:normAutofit fontScale="92500" lnSpcReduction="10000"/>
          </a:bodyPr>
          <a:lstStyle/>
          <a:p>
            <a:r>
              <a:rPr lang="en-US" sz="3600" dirty="0" smtClean="0"/>
              <a:t>SELF-SENSORSHIP IN THE LIBRARY</a:t>
            </a:r>
          </a:p>
          <a:p>
            <a:endParaRPr lang="en-US" dirty="0"/>
          </a:p>
          <a:p>
            <a:r>
              <a:rPr lang="en-US" sz="1900" dirty="0" smtClean="0"/>
              <a:t>A PRESENTATION BY THE OHIO LIBRARY COUNCIL’S </a:t>
            </a:r>
          </a:p>
          <a:p>
            <a:r>
              <a:rPr lang="en-US" sz="1900" dirty="0" smtClean="0"/>
              <a:t>INTELLECTUAL FREEDOM COMMITTEE</a:t>
            </a:r>
            <a:endParaRPr lang="en-US" sz="1900" dirty="0"/>
          </a:p>
        </p:txBody>
      </p:sp>
    </p:spTree>
    <p:extLst>
      <p:ext uri="{BB962C8B-B14F-4D97-AF65-F5344CB8AC3E}">
        <p14:creationId xmlns:p14="http://schemas.microsoft.com/office/powerpoint/2010/main" val="2544005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5911" y="0"/>
            <a:ext cx="10018713" cy="1752599"/>
          </a:xfrm>
        </p:spPr>
        <p:txBody>
          <a:bodyPr/>
          <a:lstStyle/>
          <a:p>
            <a:r>
              <a:rPr lang="en-US" dirty="0" smtClean="0"/>
              <a:t>The Complaint Form</a:t>
            </a:r>
            <a:endParaRPr lang="en-US" dirty="0"/>
          </a:p>
        </p:txBody>
      </p:sp>
      <p:sp>
        <p:nvSpPr>
          <p:cNvPr id="3" name="Content Placeholder 2"/>
          <p:cNvSpPr>
            <a:spLocks noGrp="1"/>
          </p:cNvSpPr>
          <p:nvPr>
            <p:ph idx="1"/>
          </p:nvPr>
        </p:nvSpPr>
        <p:spPr>
          <a:xfrm>
            <a:off x="1635124" y="1257299"/>
            <a:ext cx="9969500" cy="4702175"/>
          </a:xfrm>
        </p:spPr>
        <p:txBody>
          <a:bodyPr>
            <a:normAutofit/>
          </a:bodyPr>
          <a:lstStyle/>
          <a:p>
            <a:pPr marL="0" indent="0">
              <a:buNone/>
            </a:pPr>
            <a:r>
              <a:rPr lang="en-US" dirty="0" smtClean="0"/>
              <a:t>The Materials “Request for Reconsideration” form should contain, at a minimum, the following questions for the person making the request: </a:t>
            </a:r>
          </a:p>
          <a:p>
            <a:pPr marL="0" indent="0">
              <a:buNone/>
            </a:pPr>
            <a:endParaRPr lang="en-US" dirty="0" smtClean="0"/>
          </a:p>
          <a:p>
            <a:r>
              <a:rPr lang="en-US" dirty="0" smtClean="0"/>
              <a:t>Item title, author, and format</a:t>
            </a:r>
          </a:p>
          <a:p>
            <a:r>
              <a:rPr lang="en-US" dirty="0" smtClean="0"/>
              <a:t>Department item was found in </a:t>
            </a:r>
          </a:p>
          <a:p>
            <a:r>
              <a:rPr lang="en-US" dirty="0" smtClean="0"/>
              <a:t>Nature of the complaint/reason for the request </a:t>
            </a:r>
          </a:p>
          <a:p>
            <a:r>
              <a:rPr lang="en-US" dirty="0" smtClean="0"/>
              <a:t>Desired outcome </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0" y="3009898"/>
            <a:ext cx="3568702" cy="3568702"/>
          </a:xfrm>
          <a:prstGeom prst="rect">
            <a:avLst/>
          </a:prstGeom>
        </p:spPr>
      </p:pic>
    </p:spTree>
    <p:extLst>
      <p:ext uri="{BB962C8B-B14F-4D97-AF65-F5344CB8AC3E}">
        <p14:creationId xmlns:p14="http://schemas.microsoft.com/office/powerpoint/2010/main" val="357308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8787" y="0"/>
            <a:ext cx="10018713" cy="1752599"/>
          </a:xfrm>
        </p:spPr>
        <p:txBody>
          <a:bodyPr/>
          <a:lstStyle/>
          <a:p>
            <a:r>
              <a:rPr lang="en-US" dirty="0" smtClean="0"/>
              <a:t>The Review Panel</a:t>
            </a:r>
            <a:endParaRPr lang="en-US" dirty="0"/>
          </a:p>
        </p:txBody>
      </p:sp>
      <p:sp>
        <p:nvSpPr>
          <p:cNvPr id="3" name="Content Placeholder 2"/>
          <p:cNvSpPr>
            <a:spLocks noGrp="1"/>
          </p:cNvSpPr>
          <p:nvPr>
            <p:ph idx="1"/>
          </p:nvPr>
        </p:nvSpPr>
        <p:spPr>
          <a:xfrm>
            <a:off x="1600200" y="1587499"/>
            <a:ext cx="10477500" cy="4879975"/>
          </a:xfrm>
        </p:spPr>
        <p:txBody>
          <a:bodyPr>
            <a:normAutofit/>
          </a:bodyPr>
          <a:lstStyle/>
          <a:p>
            <a:pPr marL="0" indent="0">
              <a:buNone/>
            </a:pPr>
            <a:r>
              <a:rPr lang="en-US" dirty="0" smtClean="0"/>
              <a:t>Any review panel gathered to process a request for reconsideration should consider the following questions, at a minimum: </a:t>
            </a:r>
          </a:p>
          <a:p>
            <a:r>
              <a:rPr lang="en-US" dirty="0" smtClean="0"/>
              <a:t>What is the nature of the complaint? What is “wrong” with the material? </a:t>
            </a:r>
          </a:p>
          <a:p>
            <a:r>
              <a:rPr lang="en-US" dirty="0" smtClean="0"/>
              <a:t>What is the desired outcome? Can this outcome be met without removing the item from the collection? </a:t>
            </a:r>
          </a:p>
          <a:p>
            <a:r>
              <a:rPr lang="en-US" dirty="0" smtClean="0"/>
              <a:t>Is this a complaint that a reasonable person could pose? </a:t>
            </a:r>
          </a:p>
          <a:p>
            <a:r>
              <a:rPr lang="en-US" dirty="0" smtClean="0"/>
              <a:t>Why did the staff member who ordered the material do so? What role or purpose did they foresee it having in the collection?</a:t>
            </a:r>
          </a:p>
          <a:p>
            <a:r>
              <a:rPr lang="en-US" dirty="0" smtClean="0"/>
              <a:t>Can the complaint be mitigated without violating the intellectual freedom of other library users?</a:t>
            </a:r>
            <a:endParaRPr lang="en-US" dirty="0"/>
          </a:p>
        </p:txBody>
      </p:sp>
      <p:pic>
        <p:nvPicPr>
          <p:cNvPr id="4" name="Picture 3" descr="UWL Medical Dosimetry 2013 - AAM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8787" y="165100"/>
            <a:ext cx="2739846" cy="1587499"/>
          </a:xfrm>
          <a:prstGeom prst="rect">
            <a:avLst/>
          </a:prstGeom>
        </p:spPr>
      </p:pic>
    </p:spTree>
    <p:extLst>
      <p:ext uri="{BB962C8B-B14F-4D97-AF65-F5344CB8AC3E}">
        <p14:creationId xmlns:p14="http://schemas.microsoft.com/office/powerpoint/2010/main" val="2382498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3411" y="0"/>
            <a:ext cx="10018713" cy="1752599"/>
          </a:xfrm>
        </p:spPr>
        <p:txBody>
          <a:bodyPr>
            <a:normAutofit/>
          </a:bodyPr>
          <a:lstStyle/>
          <a:p>
            <a:r>
              <a:rPr lang="en-US" sz="4000" dirty="0" smtClean="0"/>
              <a:t>Oh, No! This patron is complaining! What now? </a:t>
            </a:r>
            <a:endParaRPr lang="en-US" sz="4000" dirty="0"/>
          </a:p>
        </p:txBody>
      </p:sp>
      <p:sp>
        <p:nvSpPr>
          <p:cNvPr id="3" name="Content Placeholder 2"/>
          <p:cNvSpPr>
            <a:spLocks noGrp="1"/>
          </p:cNvSpPr>
          <p:nvPr>
            <p:ph idx="1"/>
          </p:nvPr>
        </p:nvSpPr>
        <p:spPr>
          <a:xfrm>
            <a:off x="1422400" y="1689099"/>
            <a:ext cx="9169400" cy="5041899"/>
          </a:xfrm>
        </p:spPr>
        <p:txBody>
          <a:bodyPr/>
          <a:lstStyle/>
          <a:p>
            <a:pPr marL="0" indent="0">
              <a:buNone/>
            </a:pPr>
            <a:r>
              <a:rPr lang="en-US" dirty="0" smtClean="0"/>
              <a:t>Possible patron complaints to look out for: </a:t>
            </a:r>
          </a:p>
          <a:p>
            <a:pPr marL="0" indent="0">
              <a:buNone/>
            </a:pPr>
            <a:endParaRPr lang="en-US" dirty="0" smtClean="0"/>
          </a:p>
          <a:p>
            <a:r>
              <a:rPr lang="en-US" dirty="0" smtClean="0"/>
              <a:t>This book/DVD/item offends me! </a:t>
            </a:r>
          </a:p>
          <a:p>
            <a:r>
              <a:rPr lang="en-US" dirty="0" smtClean="0"/>
              <a:t>Why did you order this? </a:t>
            </a:r>
          </a:p>
          <a:p>
            <a:r>
              <a:rPr lang="en-US" dirty="0" smtClean="0"/>
              <a:t>Who ordered this? I demand to speak to them. </a:t>
            </a:r>
          </a:p>
          <a:p>
            <a:r>
              <a:rPr lang="en-US" dirty="0" smtClean="0"/>
              <a:t>Please remove this item immediately.</a:t>
            </a:r>
          </a:p>
          <a:p>
            <a:r>
              <a:rPr lang="en-US" dirty="0" smtClean="0"/>
              <a:t>Who is reading this garbage? </a:t>
            </a:r>
          </a:p>
          <a:p>
            <a:r>
              <a:rPr lang="en-US" dirty="0" smtClean="0"/>
              <a:t>These items don’t belong in the library. </a:t>
            </a:r>
          </a:p>
          <a:p>
            <a:pPr marL="0" indent="0">
              <a:buNone/>
            </a:pPr>
            <a:endParaRPr lang="en-US" dirty="0" smtClean="0"/>
          </a:p>
          <a:p>
            <a:pPr marL="0" indent="0">
              <a:buNone/>
            </a:pPr>
            <a:endParaRPr lang="en-US" dirty="0"/>
          </a:p>
        </p:txBody>
      </p:sp>
      <p:pic>
        <p:nvPicPr>
          <p:cNvPr id="4" name="Picture 3" descr="File a Consumer &lt;strong&gt;Complaint&lt;/strong&gt; | Iowa Attorney General"/>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29563" y="1981200"/>
            <a:ext cx="4046538" cy="3369449"/>
          </a:xfrm>
          <a:prstGeom prst="rect">
            <a:avLst/>
          </a:prstGeom>
        </p:spPr>
      </p:pic>
    </p:spTree>
    <p:extLst>
      <p:ext uri="{BB962C8B-B14F-4D97-AF65-F5344CB8AC3E}">
        <p14:creationId xmlns:p14="http://schemas.microsoft.com/office/powerpoint/2010/main" val="295924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35025"/>
            <a:ext cx="10515600" cy="4351338"/>
          </a:xfrm>
        </p:spPr>
        <p:txBody>
          <a:bodyPr>
            <a:normAutofit/>
          </a:bodyPr>
          <a:lstStyle/>
          <a:p>
            <a:pPr marL="0" indent="0" algn="ctr">
              <a:buNone/>
            </a:pPr>
            <a:r>
              <a:rPr lang="en-US" sz="5400" dirty="0" smtClean="0"/>
              <a:t>Questions? </a:t>
            </a:r>
          </a:p>
          <a:p>
            <a:pPr marL="0" indent="0" algn="ctr">
              <a:buNone/>
            </a:pPr>
            <a:r>
              <a:rPr lang="en-US" sz="5400" dirty="0" smtClean="0"/>
              <a:t>Comments?</a:t>
            </a:r>
          </a:p>
          <a:p>
            <a:pPr marL="0" indent="0" algn="ctr">
              <a:buNone/>
            </a:pPr>
            <a:r>
              <a:rPr lang="en-US" sz="5400" dirty="0" smtClean="0"/>
              <a:t>Complaints?</a:t>
            </a:r>
          </a:p>
          <a:p>
            <a:pPr marL="0" indent="0" algn="ctr">
              <a:buNone/>
            </a:pPr>
            <a:r>
              <a:rPr lang="en-US" sz="5400" dirty="0" smtClean="0"/>
              <a:t>Stories and Examples?</a:t>
            </a:r>
            <a:endParaRPr lang="en-US" sz="5400" dirty="0"/>
          </a:p>
        </p:txBody>
      </p:sp>
    </p:spTree>
    <p:extLst>
      <p:ext uri="{BB962C8B-B14F-4D97-AF65-F5344CB8AC3E}">
        <p14:creationId xmlns:p14="http://schemas.microsoft.com/office/powerpoint/2010/main" val="2435653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 </a:t>
            </a:r>
            <a:endParaRPr lang="en-US" dirty="0"/>
          </a:p>
        </p:txBody>
      </p:sp>
      <p:sp>
        <p:nvSpPr>
          <p:cNvPr id="3" name="Content Placeholder 2"/>
          <p:cNvSpPr>
            <a:spLocks noGrp="1"/>
          </p:cNvSpPr>
          <p:nvPr>
            <p:ph idx="1"/>
          </p:nvPr>
        </p:nvSpPr>
        <p:spPr>
          <a:xfrm>
            <a:off x="1484310" y="2209799"/>
            <a:ext cx="10018713" cy="3124201"/>
          </a:xfrm>
        </p:spPr>
        <p:txBody>
          <a:bodyPr/>
          <a:lstStyle/>
          <a:p>
            <a:r>
              <a:rPr lang="en-US" dirty="0" smtClean="0"/>
              <a:t>The Ohio Library Council’s Intellectual Freedom Committee: </a:t>
            </a:r>
            <a:r>
              <a:rPr lang="en-US" dirty="0" smtClean="0">
                <a:hlinkClick r:id="rId2"/>
              </a:rPr>
              <a:t>http</a:t>
            </a:r>
            <a:r>
              <a:rPr lang="en-US" dirty="0">
                <a:hlinkClick r:id="rId2"/>
              </a:rPr>
              <a:t>://olc.org/about-us/divisions/intellectual-freedom-committee</a:t>
            </a:r>
            <a:r>
              <a:rPr lang="en-US" dirty="0" smtClean="0">
                <a:hlinkClick r:id="rId2"/>
              </a:rPr>
              <a:t>/</a:t>
            </a:r>
            <a:endParaRPr lang="en-US" dirty="0" smtClean="0"/>
          </a:p>
          <a:p>
            <a:r>
              <a:rPr lang="en-US" dirty="0" smtClean="0"/>
              <a:t>The American Library Association’s Intellectual Freedom Committee: </a:t>
            </a:r>
            <a:r>
              <a:rPr lang="en-US" dirty="0" smtClean="0">
                <a:hlinkClick r:id="rId3"/>
              </a:rPr>
              <a:t>http</a:t>
            </a:r>
            <a:r>
              <a:rPr lang="en-US" dirty="0">
                <a:hlinkClick r:id="rId3"/>
              </a:rPr>
              <a:t>://</a:t>
            </a:r>
            <a:r>
              <a:rPr lang="en-US" dirty="0" smtClean="0">
                <a:hlinkClick r:id="rId3"/>
              </a:rPr>
              <a:t>www.ala.org/advocacy/intfreedom</a:t>
            </a:r>
            <a:endParaRPr lang="en-US" dirty="0" smtClean="0"/>
          </a:p>
          <a:p>
            <a:endParaRPr lang="en-US" dirty="0"/>
          </a:p>
        </p:txBody>
      </p:sp>
    </p:spTree>
    <p:extLst>
      <p:ext uri="{BB962C8B-B14F-4D97-AF65-F5344CB8AC3E}">
        <p14:creationId xmlns:p14="http://schemas.microsoft.com/office/powerpoint/2010/main" val="3800817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age not found - Creation Seven, Limited Company"/>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436" y="1600200"/>
            <a:ext cx="10554064" cy="3906616"/>
          </a:xfrm>
          <a:prstGeom prst="rect">
            <a:avLst/>
          </a:prstGeom>
        </p:spPr>
      </p:pic>
    </p:spTree>
    <p:extLst>
      <p:ext uri="{BB962C8B-B14F-4D97-AF65-F5344CB8AC3E}">
        <p14:creationId xmlns:p14="http://schemas.microsoft.com/office/powerpoint/2010/main" val="820570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317169"/>
            <a:ext cx="10018713" cy="1752599"/>
          </a:xfrm>
        </p:spPr>
        <p:txBody>
          <a:bodyPr/>
          <a:lstStyle/>
          <a:p>
            <a:r>
              <a:rPr lang="en-US" dirty="0" smtClean="0"/>
              <a:t>Why Self-Censorship Matters</a:t>
            </a:r>
            <a:endParaRPr lang="en-US" dirty="0"/>
          </a:p>
        </p:txBody>
      </p:sp>
      <p:sp>
        <p:nvSpPr>
          <p:cNvPr id="3" name="Content Placeholder 2"/>
          <p:cNvSpPr>
            <a:spLocks noGrp="1"/>
          </p:cNvSpPr>
          <p:nvPr>
            <p:ph idx="1"/>
          </p:nvPr>
        </p:nvSpPr>
        <p:spPr>
          <a:xfrm>
            <a:off x="1484311" y="2069768"/>
            <a:ext cx="10515600" cy="3674423"/>
          </a:xfrm>
        </p:spPr>
        <p:txBody>
          <a:bodyPr/>
          <a:lstStyle/>
          <a:p>
            <a:r>
              <a:rPr lang="en-US" dirty="0" smtClean="0"/>
              <a:t>It’s the NUMBER ONE way in which materials are censored within libraries! </a:t>
            </a:r>
          </a:p>
          <a:p>
            <a:r>
              <a:rPr lang="en-US" dirty="0" smtClean="0"/>
              <a:t>Unlike externally imposed forms of censorship, it offers no review process. The only person/people who even know(s) the censorship took place is/are the librarian(s) involved. </a:t>
            </a:r>
          </a:p>
          <a:p>
            <a:r>
              <a:rPr lang="en-US" dirty="0" smtClean="0"/>
              <a:t>It can dramatically alter the library collections, cost libraries patrons, and make collections feel less friendly to populations who are historically underserved already. </a:t>
            </a:r>
            <a:endParaRPr lang="en-US" dirty="0"/>
          </a:p>
        </p:txBody>
      </p:sp>
      <p:pic>
        <p:nvPicPr>
          <p:cNvPr id="4" name="Picture 3" descr="DarrellBaudoin.com"/>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7200" y="5101132"/>
            <a:ext cx="4597400" cy="1618286"/>
          </a:xfrm>
          <a:prstGeom prst="rect">
            <a:avLst/>
          </a:prstGeom>
        </p:spPr>
      </p:pic>
    </p:spTree>
    <p:extLst>
      <p:ext uri="{BB962C8B-B14F-4D97-AF65-F5344CB8AC3E}">
        <p14:creationId xmlns:p14="http://schemas.microsoft.com/office/powerpoint/2010/main" val="998013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6577" y="-78378"/>
            <a:ext cx="10515600" cy="1325563"/>
          </a:xfrm>
        </p:spPr>
        <p:txBody>
          <a:bodyPr/>
          <a:lstStyle/>
          <a:p>
            <a:r>
              <a:rPr lang="en-US" dirty="0" smtClean="0"/>
              <a:t>Never Have I Ever… </a:t>
            </a:r>
            <a:endParaRPr lang="en-US" dirty="0"/>
          </a:p>
        </p:txBody>
      </p:sp>
      <p:sp>
        <p:nvSpPr>
          <p:cNvPr id="3" name="Content Placeholder 2"/>
          <p:cNvSpPr>
            <a:spLocks noGrp="1"/>
          </p:cNvSpPr>
          <p:nvPr>
            <p:ph idx="1"/>
          </p:nvPr>
        </p:nvSpPr>
        <p:spPr>
          <a:xfrm>
            <a:off x="1942505" y="1212448"/>
            <a:ext cx="9918569" cy="6076623"/>
          </a:xfrm>
        </p:spPr>
        <p:txBody>
          <a:bodyPr>
            <a:normAutofit lnSpcReduction="10000"/>
          </a:bodyPr>
          <a:lstStyle/>
          <a:p>
            <a:r>
              <a:rPr lang="en-US" dirty="0" smtClean="0"/>
              <a:t>Opted not to order something controversial because “it won’t circulate.” </a:t>
            </a:r>
          </a:p>
          <a:p>
            <a:r>
              <a:rPr lang="en-US" dirty="0" smtClean="0"/>
              <a:t>Told myself we didn’t need a book because “it’s poorly written.” </a:t>
            </a:r>
          </a:p>
          <a:p>
            <a:r>
              <a:rPr lang="en-US" dirty="0" smtClean="0"/>
              <a:t>Reassured myself that I didn’t have to order a certain title because “we don’t have people like that in our library.” </a:t>
            </a:r>
          </a:p>
          <a:p>
            <a:r>
              <a:rPr lang="en-US" dirty="0" smtClean="0"/>
              <a:t>Shied away from ordering something because “it will get stolen.” </a:t>
            </a:r>
          </a:p>
          <a:p>
            <a:r>
              <a:rPr lang="en-US" dirty="0" smtClean="0"/>
              <a:t>Argued that I couldn’t afford to purchase something controversial because the “budget has been cut.” </a:t>
            </a:r>
          </a:p>
          <a:p>
            <a:r>
              <a:rPr lang="en-US" dirty="0" smtClean="0"/>
              <a:t>Refused to make a purchase because of what it would say about me if I ordered it. </a:t>
            </a:r>
          </a:p>
          <a:p>
            <a:r>
              <a:rPr lang="en-US" dirty="0" smtClean="0"/>
              <a:t>Decided not to purchase a book because it contained “unproven science.” </a:t>
            </a:r>
          </a:p>
          <a:p>
            <a:r>
              <a:rPr lang="en-US" dirty="0" smtClean="0"/>
              <a:t>Let fear of a complaint or challenge guide my purchasing decisions.</a:t>
            </a:r>
          </a:p>
          <a:p>
            <a:r>
              <a:rPr lang="en-US" dirty="0" smtClean="0"/>
              <a:t>Let myself avoid ordering a book because I knew other libraries would have it.  </a:t>
            </a:r>
          </a:p>
          <a:p>
            <a:endParaRPr lang="en-US" dirty="0" smtClean="0"/>
          </a:p>
          <a:p>
            <a:endParaRPr lang="en-US" dirty="0"/>
          </a:p>
        </p:txBody>
      </p:sp>
    </p:spTree>
    <p:extLst>
      <p:ext uri="{BB962C8B-B14F-4D97-AF65-F5344CB8AC3E}">
        <p14:creationId xmlns:p14="http://schemas.microsoft.com/office/powerpoint/2010/main" val="768303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500" y="0"/>
            <a:ext cx="10018713" cy="1752599"/>
          </a:xfrm>
        </p:spPr>
        <p:txBody>
          <a:bodyPr/>
          <a:lstStyle/>
          <a:p>
            <a:r>
              <a:rPr lang="en-US" dirty="0" smtClean="0"/>
              <a:t>Ordering the Materials Is Not Enough</a:t>
            </a:r>
            <a:endParaRPr lang="en-US" dirty="0"/>
          </a:p>
        </p:txBody>
      </p:sp>
      <p:sp>
        <p:nvSpPr>
          <p:cNvPr id="3" name="Content Placeholder 2"/>
          <p:cNvSpPr>
            <a:spLocks noGrp="1"/>
          </p:cNvSpPr>
          <p:nvPr>
            <p:ph idx="1"/>
          </p:nvPr>
        </p:nvSpPr>
        <p:spPr>
          <a:xfrm>
            <a:off x="1817914" y="836023"/>
            <a:ext cx="10252165" cy="6413863"/>
          </a:xfrm>
        </p:spPr>
        <p:txBody>
          <a:bodyPr>
            <a:normAutofit/>
          </a:bodyPr>
          <a:lstStyle/>
          <a:p>
            <a:pPr marL="0" indent="0">
              <a:buNone/>
            </a:pPr>
            <a:r>
              <a:rPr lang="en-US" dirty="0" smtClean="0"/>
              <a:t>Often, materials are censored even after they have made it through the libraries doors: </a:t>
            </a:r>
          </a:p>
          <a:p>
            <a:r>
              <a:rPr lang="en-US" dirty="0" smtClean="0"/>
              <a:t>Intentionally poor displays that hide book covers or titles</a:t>
            </a:r>
          </a:p>
          <a:p>
            <a:r>
              <a:rPr lang="en-US" dirty="0" smtClean="0"/>
              <a:t>Misleading or assumptive genre or subject headings</a:t>
            </a:r>
          </a:p>
          <a:p>
            <a:r>
              <a:rPr lang="en-US" dirty="0" smtClean="0"/>
              <a:t>Intentional misplacement of books</a:t>
            </a:r>
          </a:p>
          <a:p>
            <a:r>
              <a:rPr lang="en-US" dirty="0" smtClean="0"/>
              <a:t>Age limits on materials imposed by the library rather than the parents</a:t>
            </a:r>
          </a:p>
          <a:p>
            <a:r>
              <a:rPr lang="en-US" dirty="0" smtClean="0"/>
              <a:t>Locking up controversial materials, or making patrons request them from staff</a:t>
            </a:r>
          </a:p>
          <a:p>
            <a:r>
              <a:rPr lang="en-US" dirty="0" smtClean="0"/>
              <a:t>Claiming titles are checked out or missing if the librarian decides the material is not appropriate for the patron seeking it</a:t>
            </a:r>
          </a:p>
        </p:txBody>
      </p:sp>
    </p:spTree>
    <p:extLst>
      <p:ext uri="{BB962C8B-B14F-4D97-AF65-F5344CB8AC3E}">
        <p14:creationId xmlns:p14="http://schemas.microsoft.com/office/powerpoint/2010/main" val="3811925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8814" y="163285"/>
            <a:ext cx="10018713" cy="1752599"/>
          </a:xfrm>
        </p:spPr>
        <p:txBody>
          <a:bodyPr/>
          <a:lstStyle/>
          <a:p>
            <a:r>
              <a:rPr lang="en-US" dirty="0" smtClean="0"/>
              <a:t>Book Presentation</a:t>
            </a:r>
            <a:endParaRPr lang="en-US" dirty="0"/>
          </a:p>
        </p:txBody>
      </p:sp>
      <p:sp>
        <p:nvSpPr>
          <p:cNvPr id="3" name="Content Placeholder 2"/>
          <p:cNvSpPr>
            <a:spLocks noGrp="1"/>
          </p:cNvSpPr>
          <p:nvPr>
            <p:ph idx="1"/>
          </p:nvPr>
        </p:nvSpPr>
        <p:spPr>
          <a:xfrm>
            <a:off x="1588813" y="1608908"/>
            <a:ext cx="10018713" cy="4831081"/>
          </a:xfrm>
        </p:spPr>
        <p:txBody>
          <a:bodyPr>
            <a:normAutofit/>
          </a:bodyPr>
          <a:lstStyle/>
          <a:p>
            <a:r>
              <a:rPr lang="en-US" dirty="0"/>
              <a:t>Displays: If you avoid creating certain displays, even if you know they are </a:t>
            </a:r>
            <a:r>
              <a:rPr lang="en-US" dirty="0" smtClean="0"/>
              <a:t>relevant, you </a:t>
            </a:r>
            <a:r>
              <a:rPr lang="en-US" dirty="0"/>
              <a:t>are self-centering. If you intentionally place books so that they are “hiding” within the display </a:t>
            </a:r>
            <a:r>
              <a:rPr lang="en-US" dirty="0" smtClean="0"/>
              <a:t>you </a:t>
            </a:r>
            <a:r>
              <a:rPr lang="en-US" dirty="0"/>
              <a:t>are self-censoring. Display space should, at varying times throughout the year, represent all library users. </a:t>
            </a:r>
          </a:p>
          <a:p>
            <a:r>
              <a:rPr lang="en-US" dirty="0"/>
              <a:t>Genre &amp; subject headings: </a:t>
            </a:r>
            <a:r>
              <a:rPr lang="en-US" dirty="0" smtClean="0"/>
              <a:t>Be </a:t>
            </a:r>
            <a:r>
              <a:rPr lang="en-US" dirty="0"/>
              <a:t>cognizant of who your genre and subject headings are excluding and including, and whether that inclusion is always a good thing. </a:t>
            </a:r>
          </a:p>
          <a:p>
            <a:r>
              <a:rPr lang="en-US" dirty="0"/>
              <a:t>Book placement in the collection: If the book is being marketed as a teen book, don’t place it in the adult section just because the content is controversial. It can no longer be found easily by the target audience and is unlikely to get much traffic via the audience you’ve forced it upon. </a:t>
            </a:r>
          </a:p>
        </p:txBody>
      </p:sp>
    </p:spTree>
    <p:extLst>
      <p:ext uri="{BB962C8B-B14F-4D97-AF65-F5344CB8AC3E}">
        <p14:creationId xmlns:p14="http://schemas.microsoft.com/office/powerpoint/2010/main" val="745957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18713" cy="1752599"/>
          </a:xfrm>
        </p:spPr>
        <p:txBody>
          <a:bodyPr/>
          <a:lstStyle/>
          <a:p>
            <a:r>
              <a:rPr lang="en-US" dirty="0" smtClean="0"/>
              <a:t>Materials Access</a:t>
            </a:r>
            <a:endParaRPr lang="en-US" dirty="0"/>
          </a:p>
        </p:txBody>
      </p:sp>
      <p:sp>
        <p:nvSpPr>
          <p:cNvPr id="3" name="Content Placeholder 2"/>
          <p:cNvSpPr>
            <a:spLocks noGrp="1"/>
          </p:cNvSpPr>
          <p:nvPr>
            <p:ph idx="1"/>
          </p:nvPr>
        </p:nvSpPr>
        <p:spPr>
          <a:xfrm>
            <a:off x="1484310" y="1715951"/>
            <a:ext cx="10018713" cy="4778830"/>
          </a:xfrm>
        </p:spPr>
        <p:txBody>
          <a:bodyPr>
            <a:normAutofit/>
          </a:bodyPr>
          <a:lstStyle/>
          <a:p>
            <a:r>
              <a:rPr lang="en-US" dirty="0"/>
              <a:t>Age Limits: </a:t>
            </a:r>
            <a:r>
              <a:rPr lang="en-US" dirty="0" smtClean="0"/>
              <a:t>If </a:t>
            </a:r>
            <a:r>
              <a:rPr lang="en-US" dirty="0"/>
              <a:t>a parent wishes to impose age limits on certain material they may do so, either via age-restrictive library cards or (better yet) by being at the library and deciding, in person, what their child can take home. </a:t>
            </a:r>
            <a:endParaRPr lang="en-US" dirty="0" smtClean="0"/>
          </a:p>
          <a:p>
            <a:r>
              <a:rPr lang="en-US" dirty="0" smtClean="0"/>
              <a:t>Requesting </a:t>
            </a:r>
            <a:r>
              <a:rPr lang="en-US" dirty="0"/>
              <a:t>materials: Controversial materials that are not expensive and/or are not needed for routine reference questions should not be locked up or kept behind a reference desk, as it discourages use. </a:t>
            </a:r>
            <a:endParaRPr lang="en-US" dirty="0" smtClean="0"/>
          </a:p>
          <a:p>
            <a:r>
              <a:rPr lang="en-US" dirty="0" smtClean="0"/>
              <a:t>I </a:t>
            </a:r>
            <a:r>
              <a:rPr lang="en-US" dirty="0"/>
              <a:t>just don’t want to give it to them!: </a:t>
            </a:r>
            <a:r>
              <a:rPr lang="en-US" dirty="0" smtClean="0"/>
              <a:t>Refusal </a:t>
            </a:r>
            <a:r>
              <a:rPr lang="en-US" dirty="0"/>
              <a:t>to provide requested materials that are available in the system is a dereliction of your duty as an information professional.  </a:t>
            </a:r>
          </a:p>
          <a:p>
            <a:endParaRPr lang="en-US" dirty="0"/>
          </a:p>
          <a:p>
            <a:endParaRPr lang="en-US" dirty="0"/>
          </a:p>
        </p:txBody>
      </p:sp>
      <p:pic>
        <p:nvPicPr>
          <p:cNvPr id="4" name="Picture 3" descr="Pictures Of Locks And Keys - ClipArt Bes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71100" y="4737100"/>
            <a:ext cx="2032000" cy="2032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185289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9411" y="-165100"/>
            <a:ext cx="10018713" cy="1752599"/>
          </a:xfrm>
        </p:spPr>
        <p:txBody>
          <a:bodyPr/>
          <a:lstStyle/>
          <a:p>
            <a:r>
              <a:rPr lang="en-US" dirty="0" smtClean="0"/>
              <a:t>Preventing Self-Censorship</a:t>
            </a:r>
            <a:endParaRPr lang="en-US" dirty="0"/>
          </a:p>
        </p:txBody>
      </p:sp>
      <p:sp>
        <p:nvSpPr>
          <p:cNvPr id="3" name="Content Placeholder 2"/>
          <p:cNvSpPr>
            <a:spLocks noGrp="1"/>
          </p:cNvSpPr>
          <p:nvPr>
            <p:ph idx="1"/>
          </p:nvPr>
        </p:nvSpPr>
        <p:spPr>
          <a:xfrm>
            <a:off x="1649411" y="1246188"/>
            <a:ext cx="10515600" cy="5395912"/>
          </a:xfrm>
        </p:spPr>
        <p:txBody>
          <a:bodyPr>
            <a:normAutofit/>
          </a:bodyPr>
          <a:lstStyle/>
          <a:p>
            <a:r>
              <a:rPr lang="en-US" dirty="0"/>
              <a:t>Know your </a:t>
            </a:r>
            <a:r>
              <a:rPr lang="en-US" dirty="0" smtClean="0"/>
              <a:t>biases</a:t>
            </a:r>
            <a:endParaRPr lang="en-US" dirty="0"/>
          </a:p>
          <a:p>
            <a:r>
              <a:rPr lang="en-US" dirty="0"/>
              <a:t>Avoid genres or subcategories with unwanted implications</a:t>
            </a:r>
          </a:p>
          <a:p>
            <a:r>
              <a:rPr lang="en-US" dirty="0"/>
              <a:t>Make sure you’re not actively trying to hide books because they make you uncomfortable</a:t>
            </a:r>
          </a:p>
          <a:p>
            <a:r>
              <a:rPr lang="en-US" dirty="0"/>
              <a:t>Always ask yourself “why” you’ve excluded certain books or </a:t>
            </a:r>
            <a:r>
              <a:rPr lang="en-US" dirty="0" smtClean="0"/>
              <a:t>authors</a:t>
            </a:r>
          </a:p>
          <a:p>
            <a:r>
              <a:rPr lang="en-US" dirty="0" smtClean="0"/>
              <a:t>Have </a:t>
            </a:r>
            <a:r>
              <a:rPr lang="en-US" dirty="0"/>
              <a:t>a formal complaint procedure that gets used EVERY TIME there is a materials challenge, no matter who the challenge comes from </a:t>
            </a:r>
          </a:p>
          <a:p>
            <a:r>
              <a:rPr lang="en-US" dirty="0"/>
              <a:t>Make sure librarians and collection developers are not punished for complaints! </a:t>
            </a:r>
            <a:endParaRPr lang="en-US" dirty="0" smtClean="0"/>
          </a:p>
          <a:p>
            <a:r>
              <a:rPr lang="en-US" dirty="0" smtClean="0"/>
              <a:t>Remember </a:t>
            </a:r>
            <a:r>
              <a:rPr lang="en-US" dirty="0"/>
              <a:t>that it’s not your job to tell people what type of information they can </a:t>
            </a:r>
            <a:r>
              <a:rPr lang="en-US" dirty="0" smtClean="0"/>
              <a:t>have</a:t>
            </a:r>
            <a:endParaRPr lang="en-US" dirty="0"/>
          </a:p>
        </p:txBody>
      </p:sp>
      <p:pic>
        <p:nvPicPr>
          <p:cNvPr id="4" name="Picture 3" descr="Free CENSORED Bar by PrizedPixul on DeviantAr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865323">
            <a:off x="6717146" y="630317"/>
            <a:ext cx="3796665" cy="949166"/>
          </a:xfrm>
          <a:prstGeom prst="rect">
            <a:avLst/>
          </a:prstGeom>
        </p:spPr>
      </p:pic>
    </p:spTree>
    <p:extLst>
      <p:ext uri="{BB962C8B-B14F-4D97-AF65-F5344CB8AC3E}">
        <p14:creationId xmlns:p14="http://schemas.microsoft.com/office/powerpoint/2010/main" val="2934589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0"/>
            <a:ext cx="10018713" cy="1752599"/>
          </a:xfrm>
        </p:spPr>
        <p:txBody>
          <a:bodyPr/>
          <a:lstStyle/>
          <a:p>
            <a:r>
              <a:rPr lang="en-US" dirty="0" smtClean="0"/>
              <a:t>The Complaint Process</a:t>
            </a:r>
            <a:endParaRPr lang="en-US" dirty="0"/>
          </a:p>
        </p:txBody>
      </p:sp>
      <p:sp>
        <p:nvSpPr>
          <p:cNvPr id="3" name="Content Placeholder 2"/>
          <p:cNvSpPr>
            <a:spLocks noGrp="1"/>
          </p:cNvSpPr>
          <p:nvPr>
            <p:ph idx="1"/>
          </p:nvPr>
        </p:nvSpPr>
        <p:spPr>
          <a:xfrm>
            <a:off x="1484311" y="1473200"/>
            <a:ext cx="10337800" cy="5080000"/>
          </a:xfrm>
        </p:spPr>
        <p:txBody>
          <a:bodyPr>
            <a:normAutofit/>
          </a:bodyPr>
          <a:lstStyle/>
          <a:p>
            <a:pPr marL="0" indent="0">
              <a:spcAft>
                <a:spcPts val="0"/>
              </a:spcAft>
              <a:buNone/>
            </a:pPr>
            <a:r>
              <a:rPr lang="en-US" dirty="0" smtClean="0"/>
              <a:t>In the event of a complaint, the following is an example </a:t>
            </a:r>
            <a:endParaRPr lang="en-US" dirty="0" smtClean="0"/>
          </a:p>
          <a:p>
            <a:pPr marL="0" indent="0">
              <a:spcAft>
                <a:spcPts val="0"/>
              </a:spcAft>
              <a:buNone/>
            </a:pPr>
            <a:r>
              <a:rPr lang="en-US" dirty="0" smtClean="0"/>
              <a:t>process </a:t>
            </a:r>
            <a:r>
              <a:rPr lang="en-US" dirty="0" smtClean="0"/>
              <a:t>a library could follow to ensure all parties are </a:t>
            </a:r>
            <a:endParaRPr lang="en-US" dirty="0" smtClean="0"/>
          </a:p>
          <a:p>
            <a:pPr marL="0" indent="0">
              <a:spcAft>
                <a:spcPts val="0"/>
              </a:spcAft>
              <a:buNone/>
            </a:pPr>
            <a:r>
              <a:rPr lang="en-US" dirty="0" smtClean="0"/>
              <a:t>treated </a:t>
            </a:r>
            <a:r>
              <a:rPr lang="en-US" dirty="0" smtClean="0"/>
              <a:t>fairly: </a:t>
            </a:r>
          </a:p>
          <a:p>
            <a:pPr marL="0" indent="0">
              <a:buNone/>
            </a:pPr>
            <a:endParaRPr lang="en-US" dirty="0" smtClean="0"/>
          </a:p>
          <a:p>
            <a:r>
              <a:rPr lang="en-US" dirty="0" smtClean="0"/>
              <a:t>Ensure the library has a detailed complaint form. Present the aggrieved with this form and ask that they fill it out. </a:t>
            </a:r>
          </a:p>
          <a:p>
            <a:r>
              <a:rPr lang="en-US" dirty="0" smtClean="0"/>
              <a:t>Gather a review panel. </a:t>
            </a:r>
          </a:p>
          <a:p>
            <a:r>
              <a:rPr lang="en-US" dirty="0" smtClean="0"/>
              <a:t>Regardless of the outcome, a detailed explanation should be made available to all library staff who wish to read it. If the patron elected to be notified of the outcome, a form letter detailing the review panel outcome should be sent. </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36000" y="1351956"/>
            <a:ext cx="3382264" cy="2254843"/>
          </a:xfrm>
          <a:prstGeom prst="rect">
            <a:avLst/>
          </a:prstGeom>
        </p:spPr>
      </p:pic>
    </p:spTree>
    <p:extLst>
      <p:ext uri="{BB962C8B-B14F-4D97-AF65-F5344CB8AC3E}">
        <p14:creationId xmlns:p14="http://schemas.microsoft.com/office/powerpoint/2010/main" val="8372948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337</TotalTime>
  <Words>2348</Words>
  <Application>Microsoft Office PowerPoint</Application>
  <PresentationFormat>Widescreen</PresentationFormat>
  <Paragraphs>146</Paragraphs>
  <Slides>14</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Corbel</vt:lpstr>
      <vt:lpstr>Parallax</vt:lpstr>
      <vt:lpstr>I DON’T LIKE IT, SO YOU CAN’T HAVE IT! </vt:lpstr>
      <vt:lpstr>PowerPoint Presentation</vt:lpstr>
      <vt:lpstr>Why Self-Censorship Matters</vt:lpstr>
      <vt:lpstr>Never Have I Ever… </vt:lpstr>
      <vt:lpstr>Ordering the Materials Is Not Enough</vt:lpstr>
      <vt:lpstr>Book Presentation</vt:lpstr>
      <vt:lpstr>Materials Access</vt:lpstr>
      <vt:lpstr>Preventing Self-Censorship</vt:lpstr>
      <vt:lpstr>The Complaint Process</vt:lpstr>
      <vt:lpstr>The Complaint Form</vt:lpstr>
      <vt:lpstr>The Review Panel</vt:lpstr>
      <vt:lpstr>Oh, No! This patron is complaining! What now? </vt:lpstr>
      <vt:lpstr>PowerPoint Presentation</vt:lpstr>
      <vt:lpstr>For More Information: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AskTheLibrarian - ST</dc:creator>
  <cp:lastModifiedBy>AskTheLibrarian - ST</cp:lastModifiedBy>
  <cp:revision>34</cp:revision>
  <dcterms:created xsi:type="dcterms:W3CDTF">2018-02-07T20:33:13Z</dcterms:created>
  <dcterms:modified xsi:type="dcterms:W3CDTF">2018-03-06T21:26:44Z</dcterms:modified>
</cp:coreProperties>
</file>