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256" r:id="rId2"/>
    <p:sldId id="263" r:id="rId3"/>
    <p:sldId id="271" r:id="rId4"/>
    <p:sldId id="270" r:id="rId5"/>
    <p:sldId id="272" r:id="rId6"/>
    <p:sldId id="257" r:id="rId7"/>
    <p:sldId id="266" r:id="rId8"/>
    <p:sldId id="278" r:id="rId9"/>
    <p:sldId id="274" r:id="rId10"/>
    <p:sldId id="275" r:id="rId11"/>
    <p:sldId id="260" r:id="rId12"/>
    <p:sldId id="276" r:id="rId13"/>
    <p:sldId id="264" r:id="rId14"/>
    <p:sldId id="259" r:id="rId15"/>
    <p:sldId id="265" r:id="rId16"/>
    <p:sldId id="267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213" autoAdjust="0"/>
  </p:normalViewPr>
  <p:slideViewPr>
    <p:cSldViewPr>
      <p:cViewPr varScale="1">
        <p:scale>
          <a:sx n="79" d="100"/>
          <a:sy n="79" d="100"/>
        </p:scale>
        <p:origin x="25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85DB-18D9-4C7F-B403-69124F9D3E43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AEBCC-AAD1-4C58-B525-64913C3FE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3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/>
              <a:t>"Professional Ethics", American Library Association, May 19, 2017. http://www.ala.org/tools/ethics (Accessed April 28, 2018)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96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Lawriter</a:t>
            </a:r>
            <a:r>
              <a:rPr lang="en-US" dirty="0"/>
              <a:t> - ORC - 149.432 Releasing library record or patron information. (</a:t>
            </a:r>
            <a:r>
              <a:rPr lang="en-US" dirty="0" err="1"/>
              <a:t>n.d.</a:t>
            </a:r>
            <a:r>
              <a:rPr lang="en-US" dirty="0"/>
              <a:t>). Retrieved April 28, 2018, from http://codes.ohio.gov/orc/149.432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69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Lawriter</a:t>
            </a:r>
            <a:r>
              <a:rPr lang="en-US" dirty="0"/>
              <a:t> - ORC - 149.432 Releasing library record or patron information. (</a:t>
            </a:r>
            <a:r>
              <a:rPr lang="en-US" dirty="0" err="1"/>
              <a:t>n.d.</a:t>
            </a:r>
            <a:r>
              <a:rPr lang="en-US" dirty="0"/>
              <a:t>). Retrieved April 28, 2018, from http://codes.ohio.gov/orc/149.432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0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Griswold v. Connecticut, 381 U.S. 479 (1965)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Warren, S. D., &amp; Brandeis, L. D. (1890). The Right to Privacy. </a:t>
            </a:r>
            <a:r>
              <a:rPr lang="en-US" i="1" dirty="0"/>
              <a:t>Harvard Law Review,</a:t>
            </a:r>
            <a:r>
              <a:rPr lang="en-US" dirty="0"/>
              <a:t> </a:t>
            </a:r>
            <a:r>
              <a:rPr lang="en-US" i="1" dirty="0"/>
              <a:t>4</a:t>
            </a:r>
            <a:r>
              <a:rPr lang="en-US" dirty="0"/>
              <a:t>(5), 193. doi:10.2307/1321160 </a:t>
            </a:r>
          </a:p>
          <a:p>
            <a:endParaRPr lang="en-US" dirty="0"/>
          </a:p>
          <a:p>
            <a:r>
              <a:rPr lang="en-US" dirty="0"/>
              <a:t>2. Downey, S. (2017, December 08). Privacy is not about hiding bad things. Retrieved April 28, 2018, from https://www.abine.com/blog/2011/what-is-privacy-about/ </a:t>
            </a:r>
          </a:p>
          <a:p>
            <a:endParaRPr lang="en-US" dirty="0"/>
          </a:p>
          <a:p>
            <a:r>
              <a:rPr lang="en-US" dirty="0"/>
              <a:t>3. Westin, A. F. (1970). </a:t>
            </a:r>
            <a:r>
              <a:rPr lang="en-US" i="1" dirty="0"/>
              <a:t>Privacy and freedom</a:t>
            </a:r>
            <a:r>
              <a:rPr lang="en-US" dirty="0"/>
              <a:t>. New York: </a:t>
            </a:r>
            <a:r>
              <a:rPr lang="en-US" dirty="0" err="1"/>
              <a:t>Atheneum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Decew</a:t>
            </a:r>
            <a:r>
              <a:rPr lang="en-US" dirty="0"/>
              <a:t>, J. W. (1986). The Scope of Privacy in Law and Ethics. </a:t>
            </a:r>
            <a:r>
              <a:rPr lang="en-US" i="1" dirty="0"/>
              <a:t>Law and Philosophy,</a:t>
            </a:r>
            <a:r>
              <a:rPr lang="en-US" dirty="0"/>
              <a:t> </a:t>
            </a:r>
            <a:r>
              <a:rPr lang="en-US" i="1" dirty="0"/>
              <a:t>5</a:t>
            </a:r>
            <a:r>
              <a:rPr lang="en-US" dirty="0"/>
              <a:t>(2), 145. doi:10.2307/3504687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27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Unknown. (2018, April 16). Questions and Answers on Privacy and Confidentiality. Retrieved April 28, 2018, from http://www.ala.org/advocacy/privacy/FAQ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16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Magi, T. (2009). Communicating Privacy Policies to Users. In </a:t>
            </a:r>
            <a:r>
              <a:rPr lang="en-US" i="1" dirty="0"/>
              <a:t>Choose Privacy Week Resource Guide</a:t>
            </a:r>
            <a:r>
              <a:rPr lang="en-US" dirty="0"/>
              <a:t> (p. 59). Chicago, IL: American Library Association.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68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2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Penslar</a:t>
            </a:r>
            <a:r>
              <a:rPr lang="en-US" dirty="0"/>
              <a:t>, R. L. (1993). </a:t>
            </a:r>
            <a:r>
              <a:rPr lang="en-US" i="1" dirty="0"/>
              <a:t>Protecting human research subjects: Institutional review board guidebook</a:t>
            </a:r>
            <a:r>
              <a:rPr lang="en-US" dirty="0"/>
              <a:t>. Bethesda, MD: OPRR, National Institutes of Health.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37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Unknown. (2018, April 16). Questions and Answers on Privacy and Confidentiality. Retrieved April 28, 2018, from http://www.ala.org/advocacy/privacy/FAQ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24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Tepe</a:t>
            </a:r>
            <a:r>
              <a:rPr lang="en-US" dirty="0"/>
              <a:t>, N. (2013, March 1). </a:t>
            </a:r>
            <a:r>
              <a:rPr lang="en-US" i="1" dirty="0"/>
              <a:t>Choose Privacy Week</a:t>
            </a:r>
            <a:r>
              <a:rPr lang="en-US" dirty="0"/>
              <a:t> [</a:t>
            </a:r>
            <a:r>
              <a:rPr lang="en-US" dirty="0" err="1"/>
              <a:t>Ppt</a:t>
            </a:r>
            <a:r>
              <a:rPr lang="en-US" dirty="0"/>
              <a:t>]. Columbus, Ohio: Ohio Library Council Intellectual Freedom Committee.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AEBCC-AAD1-4C58-B525-64913C3FE5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4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9912C22-97C2-4ADF-9332-DF0C34A3C86A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FC4C89E-9954-460E-A333-A681B4C387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des.ohio.gov/orc/149.43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82000" cy="4571999"/>
          </a:xfrm>
        </p:spPr>
        <p:txBody>
          <a:bodyPr/>
          <a:lstStyle/>
          <a:p>
            <a:r>
              <a:rPr lang="en-US" sz="8000" dirty="0"/>
              <a:t>Privacy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and </a:t>
            </a:r>
            <a:br>
              <a:rPr lang="en-US" sz="4800" dirty="0"/>
            </a:br>
            <a:r>
              <a:rPr lang="en-US" sz="4800" dirty="0"/>
              <a:t>confidentiality</a:t>
            </a:r>
            <a:br>
              <a:rPr lang="en-US" sz="4800" dirty="0"/>
            </a:br>
            <a:r>
              <a:rPr lang="en-US" sz="4800" dirty="0"/>
              <a:t>awareness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Ohio Library Council intellectual freedom committee</a:t>
            </a:r>
          </a:p>
        </p:txBody>
      </p:sp>
    </p:spTree>
    <p:extLst>
      <p:ext uri="{BB962C8B-B14F-4D97-AF65-F5344CB8AC3E}">
        <p14:creationId xmlns:p14="http://schemas.microsoft.com/office/powerpoint/2010/main" val="3396012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sz="6000" dirty="0"/>
              <a:t>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0" dirty="0"/>
              <a:t>Confidentiality pertains to the treatment of information that an individual has disclosed in a relationship of </a:t>
            </a:r>
            <a:r>
              <a:rPr lang="en-US" sz="3000" b="0" dirty="0" smtClean="0"/>
              <a:t>trust </a:t>
            </a:r>
            <a:r>
              <a:rPr lang="en-US" sz="2800" b="0" dirty="0"/>
              <a:t>with the expectation that this information will not be divulged to others without </a:t>
            </a:r>
            <a:r>
              <a:rPr lang="en-US" sz="2800" b="0" dirty="0" smtClean="0"/>
              <a:t>permission</a:t>
            </a:r>
            <a:r>
              <a:rPr lang="en-US" sz="2800" b="0" dirty="0" smtClean="0"/>
              <a:t>.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08306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Autofit/>
          </a:bodyPr>
          <a:lstStyle/>
          <a:p>
            <a:r>
              <a:rPr lang="en-US" sz="3200" dirty="0"/>
              <a:t>Confidentiality @ YOUR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0" dirty="0"/>
              <a:t>Confidentiality exists within a library setting when the library possesses </a:t>
            </a:r>
            <a:r>
              <a:rPr lang="en-US" sz="3000" b="0" dirty="0">
                <a:solidFill>
                  <a:schemeClr val="tx2"/>
                </a:solidFill>
              </a:rPr>
              <a:t>Personally Identifiable Information </a:t>
            </a:r>
            <a:r>
              <a:rPr lang="en-US" sz="3000" b="0" dirty="0"/>
              <a:t>(PII) about users and keeps that information private on their behalf.</a:t>
            </a:r>
          </a:p>
        </p:txBody>
      </p:sp>
    </p:spTree>
    <p:extLst>
      <p:ext uri="{BB962C8B-B14F-4D97-AF65-F5344CB8AC3E}">
        <p14:creationId xmlns:p14="http://schemas.microsoft.com/office/powerpoint/2010/main" val="283325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58200" cy="1371600"/>
          </a:xfrm>
        </p:spPr>
        <p:txBody>
          <a:bodyPr>
            <a:normAutofit/>
          </a:bodyPr>
          <a:lstStyle/>
          <a:p>
            <a:r>
              <a:rPr lang="en-US" dirty="0"/>
              <a:t>Myriad types of 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b="0" dirty="0"/>
              <a:t>Full name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Social Security Number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Birthdate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Addresses (street, e-mail, etc.)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Photographs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Anything which “everybody knows” about someone</a:t>
            </a:r>
          </a:p>
          <a:p>
            <a:r>
              <a:rPr lang="en-US" b="0" dirty="0"/>
              <a:t>-    Anything that someone chooses to make personally identifiable (pet’s name used as password, mother’s maiden name used as security question answer, etc.)</a:t>
            </a:r>
            <a:br>
              <a:rPr lang="en-US" b="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71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dirty="0"/>
              <a:t>Confidentiality:</a:t>
            </a:r>
            <a:br>
              <a:rPr lang="en-US" dirty="0"/>
            </a:br>
            <a:r>
              <a:rPr lang="en-US" dirty="0"/>
              <a:t>an ethical duty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2800" b="0" dirty="0" smtClean="0"/>
              <a:t>Libraries </a:t>
            </a:r>
            <a:r>
              <a:rPr lang="en-US" sz="2800" b="0" dirty="0"/>
              <a:t>are responsible for library records. </a:t>
            </a:r>
          </a:p>
          <a:p>
            <a:pPr marL="457200" indent="-457200">
              <a:buFontTx/>
              <a:buChar char="-"/>
            </a:pPr>
            <a:r>
              <a:rPr lang="en-US" sz="2800" b="0" dirty="0"/>
              <a:t>Breaching confidence is an abuse of trust.</a:t>
            </a:r>
            <a:endParaRPr lang="en-US" sz="1600" b="0" dirty="0"/>
          </a:p>
          <a:p>
            <a:pPr marL="457200" indent="-457200">
              <a:buFontTx/>
              <a:buChar char="-"/>
            </a:pPr>
            <a:r>
              <a:rPr lang="en-US" sz="2800" b="0" dirty="0"/>
              <a:t>Library patrons would not feel free in accessing library resources if they had reason to suspect libraries could not, or would not, safeguard their personally identifiable information.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671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Ohio revised Code Title 1 §149.432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library shall </a:t>
            </a:r>
            <a:r>
              <a:rPr lang="en-US" sz="3200" dirty="0">
                <a:solidFill>
                  <a:schemeClr val="tx2"/>
                </a:solidFill>
              </a:rPr>
              <a:t>not</a:t>
            </a:r>
            <a:r>
              <a:rPr lang="en-US" sz="3200" dirty="0"/>
              <a:t> release any library record or disclose any patron information…</a:t>
            </a:r>
          </a:p>
          <a:p>
            <a:endParaRPr lang="en-US" sz="2800" dirty="0">
              <a:hlinkClick r:id="rId3"/>
            </a:endParaRPr>
          </a:p>
          <a:p>
            <a:r>
              <a:rPr lang="en-US" sz="2800" dirty="0">
                <a:hlinkClick r:id="rId3"/>
              </a:rPr>
              <a:t/>
            </a:r>
            <a:br>
              <a:rPr lang="en-US" sz="2800" dirty="0">
                <a:hlinkClick r:id="rId3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3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r>
              <a:rPr lang="en-US" dirty="0"/>
              <a:t>except in the</a:t>
            </a:r>
            <a:br>
              <a:rPr lang="en-US" dirty="0"/>
            </a:br>
            <a:r>
              <a:rPr lang="en-US" dirty="0"/>
              <a:t>following situations: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Tx/>
              <a:buChar char="-"/>
            </a:pPr>
            <a:r>
              <a:rPr lang="en-US" sz="3200" b="0" dirty="0"/>
              <a:t>To a child’s parent or legal guardian</a:t>
            </a:r>
          </a:p>
          <a:p>
            <a:pPr marL="342900" indent="-342900">
              <a:buFontTx/>
              <a:buChar char="-"/>
            </a:pPr>
            <a:r>
              <a:rPr lang="en-US" sz="3200" b="0" dirty="0"/>
              <a:t>If the subject of the records requests or consents</a:t>
            </a:r>
          </a:p>
          <a:p>
            <a:pPr marL="342900" indent="-342900">
              <a:buFontTx/>
              <a:buChar char="-"/>
            </a:pPr>
            <a:r>
              <a:rPr lang="en-US" sz="3200" b="0" dirty="0"/>
              <a:t>To comply with subpoena, search warrant or court order</a:t>
            </a:r>
          </a:p>
          <a:p>
            <a:pPr marL="342900" indent="-342900">
              <a:buFontTx/>
              <a:buChar char="-"/>
            </a:pPr>
            <a:r>
              <a:rPr lang="en-US" sz="3200" b="0" dirty="0"/>
              <a:t>When requested by a law officer in the scope of the officer’s duties on a matter involving public safety in exigent circumstances.</a:t>
            </a:r>
          </a:p>
          <a:p>
            <a:pPr marL="342900" indent="-342900">
              <a:buFontTx/>
              <a:buChar char="-"/>
            </a:pPr>
            <a:r>
              <a:rPr lang="en-US" sz="3200" b="0" dirty="0"/>
              <a:t>For administrative library purposes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12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Your library probably already has policies in place to protect both the privacy and confidentiality of your patrons. </a:t>
            </a:r>
            <a:br>
              <a:rPr lang="en-US" sz="2400" dirty="0"/>
            </a:br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b="0" dirty="0"/>
              <a:t>Avoiding </a:t>
            </a:r>
            <a:r>
              <a:rPr lang="en-US" b="0" dirty="0" smtClean="0"/>
              <a:t>information from </a:t>
            </a:r>
            <a:r>
              <a:rPr lang="en-US" b="0" smtClean="0"/>
              <a:t>being put </a:t>
            </a:r>
            <a:r>
              <a:rPr lang="en-US" b="0" dirty="0"/>
              <a:t>in public view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Potentially Identifiable Information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Circulation records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Computer use records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Internet use records</a:t>
            </a:r>
          </a:p>
          <a:p>
            <a:pPr marL="342900" indent="-342900">
              <a:buFontTx/>
              <a:buChar char="-"/>
            </a:pPr>
            <a:r>
              <a:rPr lang="en-US" b="0" dirty="0"/>
              <a:t>Access to video camera footage</a:t>
            </a:r>
          </a:p>
        </p:txBody>
      </p:sp>
    </p:spTree>
    <p:extLst>
      <p:ext uri="{BB962C8B-B14F-4D97-AF65-F5344CB8AC3E}">
        <p14:creationId xmlns:p14="http://schemas.microsoft.com/office/powerpoint/2010/main" val="206760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/>
          <a:lstStyle/>
          <a:p>
            <a:r>
              <a:rPr lang="en-US" dirty="0"/>
              <a:t>Suggestions for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- Provide knowledgeable instruction to public</a:t>
            </a:r>
          </a:p>
          <a:p>
            <a:r>
              <a:rPr lang="en-US" b="0" dirty="0"/>
              <a:t>- Remember that seemingly harmless pieces of information can  be pieced together to do harm.</a:t>
            </a:r>
          </a:p>
          <a:p>
            <a:r>
              <a:rPr lang="en-US" b="0" dirty="0"/>
              <a:t>- Avoid reusing passwords (“that’s like using the same key for your house, car, and safe deposit box!”)</a:t>
            </a:r>
          </a:p>
          <a:p>
            <a:r>
              <a:rPr lang="en-US" b="0" dirty="0"/>
              <a:t>- Do not create unnecessary records</a:t>
            </a:r>
          </a:p>
          <a:p>
            <a:r>
              <a:rPr lang="en-US" b="0" dirty="0"/>
              <a:t>- Do not retain records any longer than necessary</a:t>
            </a:r>
          </a:p>
          <a:p>
            <a:r>
              <a:rPr lang="en-US" b="0" dirty="0"/>
              <a:t>- Have patrons enter their own information</a:t>
            </a:r>
          </a:p>
          <a:p>
            <a:r>
              <a:rPr lang="en-US" b="0" dirty="0"/>
              <a:t>- Offer to step away when patron entering own information</a:t>
            </a:r>
          </a:p>
          <a:p>
            <a:r>
              <a:rPr lang="en-US" b="0" dirty="0"/>
              <a:t>- Mind your own business / avoid gossip</a:t>
            </a:r>
          </a:p>
        </p:txBody>
      </p:sp>
    </p:spTree>
    <p:extLst>
      <p:ext uri="{BB962C8B-B14F-4D97-AF65-F5344CB8AC3E}">
        <p14:creationId xmlns:p14="http://schemas.microsoft.com/office/powerpoint/2010/main" val="271273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Autofit/>
          </a:bodyPr>
          <a:lstStyle/>
          <a:p>
            <a:r>
              <a:rPr lang="en-US" sz="3200" dirty="0"/>
              <a:t>American Library Association</a:t>
            </a:r>
            <a:br>
              <a:rPr lang="en-US" sz="3200" dirty="0"/>
            </a:br>
            <a:r>
              <a:rPr lang="en-US" sz="3200" dirty="0"/>
              <a:t>code of ethics</a:t>
            </a:r>
            <a:br>
              <a:rPr lang="en-US" sz="3200" dirty="0"/>
            </a:br>
            <a:r>
              <a:rPr lang="en-US" sz="3200" dirty="0"/>
              <a:t>Article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“We protect each library user's right to </a:t>
            </a:r>
            <a:r>
              <a:rPr lang="en-US" sz="3200" dirty="0">
                <a:solidFill>
                  <a:schemeClr val="tx2"/>
                </a:solidFill>
              </a:rPr>
              <a:t>privacy</a:t>
            </a:r>
            <a:r>
              <a:rPr lang="en-US" sz="3200" dirty="0"/>
              <a:t> and </a:t>
            </a:r>
            <a:r>
              <a:rPr lang="en-US" sz="3200" dirty="0">
                <a:solidFill>
                  <a:schemeClr val="tx2"/>
                </a:solidFill>
              </a:rPr>
              <a:t>confidentiality</a:t>
            </a:r>
            <a:r>
              <a:rPr lang="en-US" sz="3200" dirty="0"/>
              <a:t> with respect to information sought or received and resources consulted, borrowed, acquired or transmitted.”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4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AMERICAN right to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Privacy is not directly mentioned within the United States Constitution. </a:t>
            </a:r>
            <a:endParaRPr lang="en-US" dirty="0"/>
          </a:p>
          <a:p>
            <a:r>
              <a:rPr lang="en-US" sz="1600" i="1" u="sng" dirty="0">
                <a:solidFill>
                  <a:schemeClr val="tx2"/>
                </a:solidFill>
              </a:rPr>
              <a:t>Griswold v. Connecticut </a:t>
            </a:r>
            <a:r>
              <a:rPr lang="en-US" sz="1800" i="1" u="sng" dirty="0">
                <a:solidFill>
                  <a:schemeClr val="tx2"/>
                </a:solidFill>
              </a:rPr>
              <a:t/>
            </a:r>
            <a:br>
              <a:rPr lang="en-US" sz="1800" i="1" u="sng" dirty="0">
                <a:solidFill>
                  <a:schemeClr val="tx2"/>
                </a:solidFill>
              </a:rPr>
            </a:br>
            <a:r>
              <a:rPr lang="en-US" sz="1600" b="0" dirty="0"/>
              <a:t>1965 Supreme Court of the United States decision about access to contraception was the first determination by the Court of a right to privacy. </a:t>
            </a:r>
            <a:br>
              <a:rPr lang="en-US" sz="1600" b="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b="0" dirty="0"/>
              <a:t>“. . . that specific guarantees in the Bill of Rights have penumbras, formed by emanations from those guarantees that help give them life and substance. </a:t>
            </a:r>
            <a:r>
              <a:rPr lang="en-US" sz="1600" b="0" dirty="0">
                <a:solidFill>
                  <a:schemeClr val="tx2"/>
                </a:solidFill>
              </a:rPr>
              <a:t>Various guarantees create zones of privacy</a:t>
            </a:r>
            <a:r>
              <a:rPr lang="en-US" sz="1600" b="0" dirty="0"/>
              <a:t>.” – Justice William O. Douglas</a:t>
            </a:r>
            <a:br>
              <a:rPr lang="en-US" sz="1600" b="0" dirty="0"/>
            </a:br>
            <a:r>
              <a:rPr lang="en-US" sz="1600" b="0" dirty="0"/>
              <a:t/>
            </a:r>
            <a:br>
              <a:rPr lang="en-US" sz="1600" b="0" dirty="0"/>
            </a:br>
            <a:r>
              <a:rPr lang="en-US" sz="1600" b="0" dirty="0"/>
              <a:t>	</a:t>
            </a:r>
            <a:r>
              <a:rPr lang="en-US" sz="1400" b="0" dirty="0"/>
              <a:t>1</a:t>
            </a:r>
            <a:r>
              <a:rPr lang="en-US" sz="1400" b="0" baseline="30000" dirty="0"/>
              <a:t>st</a:t>
            </a:r>
            <a:r>
              <a:rPr lang="en-US" sz="1400" b="0" dirty="0"/>
              <a:t> Amend. – Freedom of Assembly</a:t>
            </a:r>
            <a:br>
              <a:rPr lang="en-US" sz="1400" b="0" dirty="0"/>
            </a:br>
            <a:r>
              <a:rPr lang="en-US" sz="1400" b="0" dirty="0"/>
              <a:t>	3</a:t>
            </a:r>
            <a:r>
              <a:rPr lang="en-US" sz="1400" b="0" baseline="30000" dirty="0"/>
              <a:t>rd</a:t>
            </a:r>
            <a:r>
              <a:rPr lang="en-US" sz="1400" b="0" dirty="0"/>
              <a:t>  Amend. – Government can not force citizens to quarter soldiers in peacetime </a:t>
            </a:r>
            <a:br>
              <a:rPr lang="en-US" sz="1400" b="0" dirty="0"/>
            </a:br>
            <a:r>
              <a:rPr lang="en-US" sz="1400" b="0" dirty="0"/>
              <a:t>	4</a:t>
            </a:r>
            <a:r>
              <a:rPr lang="en-US" sz="1400" b="0" baseline="30000" dirty="0"/>
              <a:t>th</a:t>
            </a:r>
            <a:r>
              <a:rPr lang="en-US" sz="1400" b="0" dirty="0"/>
              <a:t>  Amend. – Freedom from unreasonable search and seizures</a:t>
            </a:r>
            <a:br>
              <a:rPr lang="en-US" sz="1400" b="0" dirty="0"/>
            </a:br>
            <a:r>
              <a:rPr lang="en-US" sz="1400" b="0" dirty="0"/>
              <a:t>	5</a:t>
            </a:r>
            <a:r>
              <a:rPr lang="en-US" sz="1400" b="0" baseline="30000" dirty="0"/>
              <a:t>th</a:t>
            </a:r>
            <a:r>
              <a:rPr lang="en-US" sz="1400" b="0" dirty="0"/>
              <a:t>  Amend. – Due Process (Federal) and Freedom from Self-incrimination</a:t>
            </a:r>
            <a:br>
              <a:rPr lang="en-US" sz="1400" b="0" dirty="0"/>
            </a:br>
            <a:r>
              <a:rPr lang="en-US" sz="1400" b="0" dirty="0"/>
              <a:t>	9</a:t>
            </a:r>
            <a:r>
              <a:rPr lang="en-US" sz="1400" b="0" baseline="30000" dirty="0"/>
              <a:t>th</a:t>
            </a:r>
            <a:r>
              <a:rPr lang="en-US" sz="1400" b="0" dirty="0"/>
              <a:t>  Amend. – Rights retained by the People </a:t>
            </a:r>
            <a:br>
              <a:rPr lang="en-US" sz="1400" b="0" dirty="0"/>
            </a:br>
            <a:r>
              <a:rPr lang="en-US" sz="1400" b="0" dirty="0"/>
              <a:t>	14</a:t>
            </a:r>
            <a:r>
              <a:rPr lang="en-US" sz="1400" b="0" baseline="30000" dirty="0"/>
              <a:t>th</a:t>
            </a:r>
            <a:r>
              <a:rPr lang="en-US" sz="1400" b="0" dirty="0"/>
              <a:t>  Amen. – Due Process (States)</a:t>
            </a:r>
          </a:p>
        </p:txBody>
      </p:sp>
    </p:spTree>
    <p:extLst>
      <p:ext uri="{BB962C8B-B14F-4D97-AF65-F5344CB8AC3E}">
        <p14:creationId xmlns:p14="http://schemas.microsoft.com/office/powerpoint/2010/main" val="24484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r>
              <a:rPr lang="en-US" sz="3400" dirty="0"/>
              <a:t>myriad Definitions of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/>
              <a:t>“The right to be let alone.”</a:t>
            </a:r>
            <a:br>
              <a:rPr lang="en-US" b="0" dirty="0"/>
            </a:br>
            <a:r>
              <a:rPr lang="en-US" b="0" dirty="0"/>
              <a:t>	</a:t>
            </a:r>
            <a:r>
              <a:rPr lang="en-US" sz="1400" b="0" dirty="0"/>
              <a:t>- Samuel Warren and Louis Brandies </a:t>
            </a:r>
            <a:r>
              <a:rPr lang="en-US" sz="1200" b="0" dirty="0"/>
              <a:t>“The Right to Privacy”</a:t>
            </a:r>
            <a:br>
              <a:rPr lang="en-US" sz="1200" b="0" dirty="0"/>
            </a:br>
            <a:r>
              <a:rPr lang="en-US" sz="1200" b="0" dirty="0"/>
              <a:t/>
            </a:r>
            <a:br>
              <a:rPr lang="en-US" sz="1200" b="0" dirty="0"/>
            </a:br>
            <a:r>
              <a:rPr lang="en-US" sz="1200" b="0" dirty="0"/>
              <a:t/>
            </a:r>
            <a:br>
              <a:rPr lang="en-US" sz="1200" b="0" dirty="0"/>
            </a:br>
            <a:r>
              <a:rPr lang="en-US" sz="1900" b="0" dirty="0"/>
              <a:t>“It’s about protecting our freedom to do good things.”</a:t>
            </a:r>
            <a:br>
              <a:rPr lang="en-US" sz="1900" b="0" dirty="0"/>
            </a:br>
            <a:r>
              <a:rPr lang="en-US" sz="1200" b="0" dirty="0"/>
              <a:t/>
            </a:r>
            <a:br>
              <a:rPr lang="en-US" sz="1200" b="0" dirty="0"/>
            </a:br>
            <a:r>
              <a:rPr lang="en-US" sz="1200" b="0" dirty="0"/>
              <a:t>	</a:t>
            </a:r>
            <a:r>
              <a:rPr lang="en-US" sz="1400" b="0" dirty="0"/>
              <a:t>- Sarah Downey </a:t>
            </a:r>
            <a:r>
              <a:rPr lang="en-US" sz="1200" b="0" dirty="0"/>
              <a:t>“Privacy is not about hiding bad things”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2100" b="0" dirty="0"/>
              <a:t/>
            </a:r>
            <a:br>
              <a:rPr lang="en-US" sz="2100" b="0" dirty="0"/>
            </a:br>
            <a:r>
              <a:rPr lang="en-US" sz="1900" b="0" dirty="0"/>
              <a:t>“The claim of individuals, groups, or institutions to determine for themselves when, how, and to what extent information about them is communicated to others.”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/>
              <a:t>	</a:t>
            </a:r>
            <a:r>
              <a:rPr lang="en-US" sz="1400" b="0" dirty="0"/>
              <a:t>- Alan Westin </a:t>
            </a:r>
            <a:r>
              <a:rPr lang="en-US" sz="1200" b="0" dirty="0"/>
              <a:t>“Privacy and Freedom”</a:t>
            </a:r>
            <a:br>
              <a:rPr lang="en-US" sz="1200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“</a:t>
            </a:r>
            <a:r>
              <a:rPr lang="en-US" sz="1900" b="0" dirty="0"/>
              <a:t>Perhaps the best way to handle this difficulty is to characterize the realm of the private as whatever is not generally, that is, according to a reasonable person under normal circumstances, or according to certain social conventions, a legitimate concern of others because of the threat of scrutiny or judgment and the potential problems following from them.”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	</a:t>
            </a:r>
            <a:r>
              <a:rPr lang="en-US" sz="1400" b="0" dirty="0"/>
              <a:t>- Judith Wagner </a:t>
            </a:r>
            <a:r>
              <a:rPr lang="en-US" sz="1400" b="0" dirty="0" err="1"/>
              <a:t>DeCew</a:t>
            </a:r>
            <a:r>
              <a:rPr lang="en-US" sz="1400" b="0" dirty="0"/>
              <a:t> “</a:t>
            </a:r>
            <a:r>
              <a:rPr lang="en-US" sz="1200" b="0" dirty="0"/>
              <a:t>The Scope of Privacy in Law and Ethics</a:t>
            </a:r>
            <a:r>
              <a:rPr lang="en-US" sz="1400" b="0" dirty="0"/>
              <a:t>”</a:t>
            </a:r>
            <a:br>
              <a:rPr lang="en-US" sz="1400" b="0" dirty="0"/>
            </a:br>
            <a:endParaRPr lang="en-US" sz="1400" b="0" dirty="0"/>
          </a:p>
          <a:p>
            <a:r>
              <a:rPr lang="en-US" sz="1400" b="0" dirty="0"/>
              <a:t>. . . and many more!</a:t>
            </a:r>
            <a:br>
              <a:rPr lang="en-US" sz="1400" b="0" dirty="0"/>
            </a:b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360686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dirty="0"/>
              <a:t>myriad privacy contexts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sz="1800" b="0" dirty="0"/>
              <a:t>- Personal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/>
              <a:t>- Financial</a:t>
            </a:r>
            <a:br>
              <a:rPr lang="en-US" sz="1800" b="0" dirty="0"/>
            </a:br>
            <a:r>
              <a:rPr lang="en-US" sz="1800" b="0" dirty="0"/>
              <a:t>- Medical</a:t>
            </a:r>
            <a:br>
              <a:rPr lang="en-US" sz="1800" b="0" dirty="0"/>
            </a:br>
            <a:r>
              <a:rPr lang="en-US" sz="1800" b="0" dirty="0"/>
              <a:t>- Informational</a:t>
            </a:r>
            <a:br>
              <a:rPr lang="en-US" sz="1800" b="0" dirty="0"/>
            </a:br>
            <a:r>
              <a:rPr lang="en-US" sz="1800" b="0" dirty="0"/>
              <a:t>- Workplace</a:t>
            </a:r>
            <a:br>
              <a:rPr lang="en-US" sz="1800" b="0" dirty="0"/>
            </a:br>
            <a:r>
              <a:rPr lang="en-US" sz="1800" b="0" dirty="0"/>
              <a:t>- Territorial</a:t>
            </a:r>
            <a:br>
              <a:rPr lang="en-US" sz="1800" b="0" dirty="0"/>
            </a:br>
            <a:r>
              <a:rPr lang="en-US" sz="1800" b="0" dirty="0"/>
              <a:t>- Communications</a:t>
            </a:r>
            <a:br>
              <a:rPr lang="en-US" sz="1800" b="0" dirty="0"/>
            </a:br>
            <a:r>
              <a:rPr lang="en-US" sz="1800" b="0" dirty="0"/>
              <a:t>- Contextual</a:t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b="0" dirty="0"/>
              <a:t>. . . and many more!</a:t>
            </a:r>
          </a:p>
        </p:txBody>
      </p:sp>
    </p:spTree>
    <p:extLst>
      <p:ext uri="{BB962C8B-B14F-4D97-AF65-F5344CB8AC3E}">
        <p14:creationId xmlns:p14="http://schemas.microsoft.com/office/powerpoint/2010/main" val="22876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58200" cy="1371600"/>
          </a:xfrm>
        </p:spPr>
        <p:txBody>
          <a:bodyPr>
            <a:normAutofit/>
          </a:bodyPr>
          <a:lstStyle/>
          <a:p>
            <a:r>
              <a:rPr lang="en-US" sz="4400" dirty="0"/>
              <a:t>Privacy @ Your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0" dirty="0"/>
              <a:t>Privacy within a library setting is </a:t>
            </a:r>
            <a:r>
              <a:rPr lang="en-US" sz="3200" b="0" dirty="0">
                <a:solidFill>
                  <a:schemeClr val="tx2"/>
                </a:solidFill>
              </a:rPr>
              <a:t>the right to open inquiry</a:t>
            </a:r>
            <a:r>
              <a:rPr lang="en-US" sz="3200" b="0" dirty="0"/>
              <a:t> without having the subject of one’s interest examined or scrutinized by others.</a:t>
            </a:r>
            <a:br>
              <a:rPr lang="en-US" sz="3200" b="0" dirty="0"/>
            </a:br>
            <a:r>
              <a:rPr lang="en-US" sz="3200" b="0" dirty="0"/>
              <a:t/>
            </a:r>
            <a:br>
              <a:rPr lang="en-US" sz="3200" b="0" dirty="0"/>
            </a:br>
            <a:r>
              <a:rPr lang="en-US" sz="3200" b="0" dirty="0"/>
              <a:t>Thus, privacy within libraries is </a:t>
            </a:r>
            <a:r>
              <a:rPr lang="en-US" sz="3200" b="0" dirty="0">
                <a:solidFill>
                  <a:schemeClr val="tx2"/>
                </a:solidFill>
              </a:rPr>
              <a:t>a necessary condition</a:t>
            </a:r>
            <a:r>
              <a:rPr lang="en-US" sz="3200" b="0" dirty="0"/>
              <a:t> to provide the atmosphere and the resources for patrons to educate themselves in whatever way they desire.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054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sz="4400" dirty="0"/>
              <a:t>What is at stake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0" dirty="0"/>
              <a:t>“… if library users have to worry about being judged, punished, ostracized, or put under surveillance, they may censor themselves.</a:t>
            </a:r>
            <a:br>
              <a:rPr lang="en-US" sz="3200" b="0" dirty="0"/>
            </a:br>
            <a:r>
              <a:rPr lang="en-US" sz="3200" b="0" dirty="0"/>
              <a:t>They may not seek answers to their questions or read the things they want to read, either in print or online.</a:t>
            </a:r>
            <a:br>
              <a:rPr lang="en-US" sz="3200" b="0" dirty="0"/>
            </a:br>
            <a:r>
              <a:rPr lang="en-US" sz="3200" b="0" dirty="0"/>
              <a:t>To be free and to govern themselves, people must be able to explore ideas—even controversial ideas—without fear.”</a:t>
            </a:r>
          </a:p>
        </p:txBody>
      </p:sp>
    </p:spTree>
    <p:extLst>
      <p:ext uri="{BB962C8B-B14F-4D97-AF65-F5344CB8AC3E}">
        <p14:creationId xmlns:p14="http://schemas.microsoft.com/office/powerpoint/2010/main" val="243225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r>
              <a:rPr lang="en-US" dirty="0"/>
              <a:t>Privacy: a personal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-</a:t>
            </a:r>
            <a:r>
              <a:rPr lang="en-US" sz="3200" b="0" dirty="0"/>
              <a:t> </a:t>
            </a:r>
            <a:r>
              <a:rPr lang="en-US" sz="3200" dirty="0"/>
              <a:t>Individuals may </a:t>
            </a:r>
            <a:r>
              <a:rPr lang="en-US" sz="3200" dirty="0">
                <a:solidFill>
                  <a:schemeClr val="tx2"/>
                </a:solidFill>
              </a:rPr>
              <a:t>choose</a:t>
            </a:r>
            <a:r>
              <a:rPr lang="en-US" sz="3200" dirty="0"/>
              <a:t> to share private information about themselves. </a:t>
            </a:r>
            <a:r>
              <a:rPr lang="en-US" sz="3200" b="0" dirty="0"/>
              <a:t/>
            </a:r>
            <a:br>
              <a:rPr lang="en-US" sz="3200" b="0" dirty="0"/>
            </a:br>
            <a:r>
              <a:rPr lang="en-US" sz="3200" b="0" dirty="0"/>
              <a:t/>
            </a:r>
            <a:br>
              <a:rPr lang="en-US" sz="3200" b="0" dirty="0"/>
            </a:br>
            <a:r>
              <a:rPr lang="en-US" sz="2100" b="0" dirty="0"/>
              <a:t>Examples of this include exchanging contact information to build trust, posting on social media for attention, or entering a contest for the potential to win a prize.</a:t>
            </a:r>
          </a:p>
          <a:p>
            <a:endParaRPr lang="en-US" sz="3200" b="0" dirty="0"/>
          </a:p>
          <a:p>
            <a:r>
              <a:rPr lang="en-US" sz="3200" dirty="0"/>
              <a:t>- Individuals may also </a:t>
            </a:r>
            <a:r>
              <a:rPr lang="en-US" sz="3200" dirty="0">
                <a:solidFill>
                  <a:schemeClr val="tx2"/>
                </a:solidFill>
              </a:rPr>
              <a:t>choose not </a:t>
            </a:r>
            <a:r>
              <a:rPr lang="en-US" sz="3200" dirty="0"/>
              <a:t>to share private information about themselves. </a:t>
            </a:r>
            <a:r>
              <a:rPr lang="en-US" sz="3200" b="0" dirty="0"/>
              <a:t/>
            </a:r>
            <a:br>
              <a:rPr lang="en-US" sz="3200" b="0" dirty="0"/>
            </a:br>
            <a:r>
              <a:rPr lang="en-US" sz="3200" b="0" dirty="0"/>
              <a:t/>
            </a:r>
            <a:br>
              <a:rPr lang="en-US" sz="3200" b="0" dirty="0"/>
            </a:br>
            <a:r>
              <a:rPr lang="en-US" sz="2100" b="0" dirty="0" smtClean="0"/>
              <a:t>Examples of this include withholding contact information to prevent unwanted communication, not filling out a “quick survey”, or staying quiet</a:t>
            </a:r>
            <a:r>
              <a:rPr lang="en-US" sz="2100" b="0" dirty="0" smtClean="0"/>
              <a:t>.</a:t>
            </a:r>
            <a:endParaRPr lang="en-US" sz="21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5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r>
              <a:rPr lang="en-US" sz="4000" dirty="0"/>
              <a:t>Concepts interrelated with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Anonymity – </a:t>
            </a:r>
            <a:r>
              <a:rPr lang="en-US" sz="2200" b="0" dirty="0"/>
              <a:t>Being unknown or unacknowledged.</a:t>
            </a:r>
          </a:p>
          <a:p>
            <a:r>
              <a:rPr lang="en-US" sz="2200" dirty="0"/>
              <a:t>Autonomy – </a:t>
            </a:r>
            <a:r>
              <a:rPr lang="en-US" sz="2200" b="0" dirty="0"/>
              <a:t>Independent self-determination absent of coercion. </a:t>
            </a:r>
          </a:p>
          <a:p>
            <a:r>
              <a:rPr lang="en-US" sz="2200" dirty="0"/>
              <a:t>Intimacy – </a:t>
            </a:r>
            <a:r>
              <a:rPr lang="en-US" sz="2200" b="0" dirty="0"/>
              <a:t>Feeling or atmosphere of closeness and openness.</a:t>
            </a:r>
          </a:p>
          <a:p>
            <a:r>
              <a:rPr lang="en-US" sz="2200" dirty="0"/>
              <a:t>Reserve – </a:t>
            </a:r>
            <a:r>
              <a:rPr lang="en-US" sz="2200" b="0" dirty="0"/>
              <a:t>Desire to limit disclosure.</a:t>
            </a:r>
          </a:p>
          <a:p>
            <a:r>
              <a:rPr lang="en-US" sz="2200" dirty="0"/>
              <a:t>Secrecy – </a:t>
            </a:r>
            <a:r>
              <a:rPr lang="en-US" sz="2200" b="0" dirty="0"/>
              <a:t>Deliberate hiding, omission, or deception.</a:t>
            </a:r>
            <a:endParaRPr lang="en-US" sz="2200" dirty="0"/>
          </a:p>
          <a:p>
            <a:r>
              <a:rPr lang="en-US" sz="2200" dirty="0"/>
              <a:t>Security – </a:t>
            </a:r>
            <a:r>
              <a:rPr lang="en-US" sz="2200" b="0" dirty="0"/>
              <a:t>Confidence that decisions about safety are respected. </a:t>
            </a:r>
          </a:p>
          <a:p>
            <a:r>
              <a:rPr lang="en-US" sz="2200" dirty="0"/>
              <a:t>Solitude – </a:t>
            </a:r>
            <a:r>
              <a:rPr lang="en-US" sz="2200" b="0" dirty="0"/>
              <a:t>Choice or ability to be alone.</a:t>
            </a:r>
            <a:endParaRPr lang="en-US" sz="2200" dirty="0"/>
          </a:p>
          <a:p>
            <a:r>
              <a:rPr lang="en-US" sz="2200" dirty="0"/>
              <a:t>			</a:t>
            </a:r>
            <a:br>
              <a:rPr lang="en-US" sz="2200" dirty="0"/>
            </a:br>
            <a:r>
              <a:rPr lang="en-US" sz="2200" dirty="0"/>
              <a:t>			As well as…. </a:t>
            </a:r>
          </a:p>
        </p:txBody>
      </p:sp>
    </p:spTree>
    <p:extLst>
      <p:ext uri="{BB962C8B-B14F-4D97-AF65-F5344CB8AC3E}">
        <p14:creationId xmlns:p14="http://schemas.microsoft.com/office/powerpoint/2010/main" val="2930977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2827</TotalTime>
  <Words>906</Words>
  <Application>Microsoft Office PowerPoint</Application>
  <PresentationFormat>On-screen Show (4:3)</PresentationFormat>
  <Paragraphs>100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Essential</vt:lpstr>
      <vt:lpstr>Privacy  and  confidentiality awareness</vt:lpstr>
      <vt:lpstr>American Library Association code of ethics Article 3</vt:lpstr>
      <vt:lpstr> AMERICAN right to privacy</vt:lpstr>
      <vt:lpstr>myriad Definitions of Privacy</vt:lpstr>
      <vt:lpstr>myriad privacy contexts</vt:lpstr>
      <vt:lpstr>Privacy @ Your library</vt:lpstr>
      <vt:lpstr>What is at stake</vt:lpstr>
      <vt:lpstr>Privacy: a personal choice</vt:lpstr>
      <vt:lpstr>Concepts interrelated with privacy</vt:lpstr>
      <vt:lpstr>confidentiality</vt:lpstr>
      <vt:lpstr>Confidentiality @ YOUR LIBRARY</vt:lpstr>
      <vt:lpstr>Myriad types of personally identifiable information</vt:lpstr>
      <vt:lpstr>Confidentiality: an ethical duty </vt:lpstr>
      <vt:lpstr>Ohio revised Code Title 1 §149.432</vt:lpstr>
      <vt:lpstr>except in the following situations:</vt:lpstr>
      <vt:lpstr>policies</vt:lpstr>
      <vt:lpstr>Suggestions for individuals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</dc:title>
  <dc:creator>Chris Thompson</dc:creator>
  <cp:lastModifiedBy>Chris Thompson</cp:lastModifiedBy>
  <cp:revision>182</cp:revision>
  <dcterms:created xsi:type="dcterms:W3CDTF">2018-05-09T19:09:49Z</dcterms:created>
  <dcterms:modified xsi:type="dcterms:W3CDTF">2018-06-29T20:30:56Z</dcterms:modified>
</cp:coreProperties>
</file>