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6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7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8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41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2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3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44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5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46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47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8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49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50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51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52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53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4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55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6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57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58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59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60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61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62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63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64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65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66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67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68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69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70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678" r:id="rId6"/>
  </p:sldMasterIdLst>
  <p:notesMasterIdLst>
    <p:notesMasterId r:id="rId101"/>
  </p:notesMasterIdLst>
  <p:sldIdLst>
    <p:sldId id="2147473785" r:id="rId7"/>
    <p:sldId id="300" r:id="rId8"/>
    <p:sldId id="269" r:id="rId9"/>
    <p:sldId id="304" r:id="rId10"/>
    <p:sldId id="305" r:id="rId11"/>
    <p:sldId id="2147473782" r:id="rId12"/>
    <p:sldId id="2147473775" r:id="rId13"/>
    <p:sldId id="2147473781" r:id="rId14"/>
    <p:sldId id="2147473780" r:id="rId15"/>
    <p:sldId id="282" r:id="rId16"/>
    <p:sldId id="257" r:id="rId17"/>
    <p:sldId id="2147473777" r:id="rId18"/>
    <p:sldId id="311" r:id="rId19"/>
    <p:sldId id="292" r:id="rId20"/>
    <p:sldId id="312" r:id="rId21"/>
    <p:sldId id="2147473774" r:id="rId22"/>
    <p:sldId id="2147473776" r:id="rId23"/>
    <p:sldId id="2147473778" r:id="rId24"/>
    <p:sldId id="260" r:id="rId25"/>
    <p:sldId id="293" r:id="rId26"/>
    <p:sldId id="2147473783" r:id="rId27"/>
    <p:sldId id="2147473773" r:id="rId28"/>
    <p:sldId id="2147473784" r:id="rId29"/>
    <p:sldId id="2128" r:id="rId30"/>
    <p:sldId id="2162" r:id="rId31"/>
    <p:sldId id="2211" r:id="rId32"/>
    <p:sldId id="2172" r:id="rId33"/>
    <p:sldId id="2220" r:id="rId34"/>
    <p:sldId id="2234" r:id="rId35"/>
    <p:sldId id="2254" r:id="rId36"/>
    <p:sldId id="2214" r:id="rId37"/>
    <p:sldId id="2221" r:id="rId38"/>
    <p:sldId id="2235" r:id="rId39"/>
    <p:sldId id="2258" r:id="rId40"/>
    <p:sldId id="2194" r:id="rId41"/>
    <p:sldId id="2233" r:id="rId42"/>
    <p:sldId id="2080" r:id="rId43"/>
    <p:sldId id="1510" r:id="rId44"/>
    <p:sldId id="2228" r:id="rId45"/>
    <p:sldId id="2236" r:id="rId46"/>
    <p:sldId id="2208" r:id="rId47"/>
    <p:sldId id="2222" r:id="rId48"/>
    <p:sldId id="2259" r:id="rId49"/>
    <p:sldId id="2175" r:id="rId50"/>
    <p:sldId id="2202" r:id="rId51"/>
    <p:sldId id="1511" r:id="rId52"/>
    <p:sldId id="2138" r:id="rId53"/>
    <p:sldId id="2237" r:id="rId54"/>
    <p:sldId id="2173" r:id="rId55"/>
    <p:sldId id="2203" r:id="rId56"/>
    <p:sldId id="2215" r:id="rId57"/>
    <p:sldId id="2238" r:id="rId58"/>
    <p:sldId id="1455" r:id="rId59"/>
    <p:sldId id="2260" r:id="rId60"/>
    <p:sldId id="2225" r:id="rId61"/>
    <p:sldId id="2255" r:id="rId62"/>
    <p:sldId id="2178" r:id="rId63"/>
    <p:sldId id="2239" r:id="rId64"/>
    <p:sldId id="2204" r:id="rId65"/>
    <p:sldId id="2240" r:id="rId66"/>
    <p:sldId id="2216" r:id="rId67"/>
    <p:sldId id="2241" r:id="rId68"/>
    <p:sldId id="2117" r:id="rId69"/>
    <p:sldId id="2144" r:id="rId70"/>
    <p:sldId id="2230" r:id="rId71"/>
    <p:sldId id="2146" r:id="rId72"/>
    <p:sldId id="2247" r:id="rId73"/>
    <p:sldId id="2261" r:id="rId74"/>
    <p:sldId id="2248" r:id="rId75"/>
    <p:sldId id="2249" r:id="rId76"/>
    <p:sldId id="2250" r:id="rId77"/>
    <p:sldId id="2251" r:id="rId78"/>
    <p:sldId id="2183" r:id="rId79"/>
    <p:sldId id="2242" r:id="rId80"/>
    <p:sldId id="2185" r:id="rId81"/>
    <p:sldId id="2243" r:id="rId82"/>
    <p:sldId id="2187" r:id="rId83"/>
    <p:sldId id="2186" r:id="rId84"/>
    <p:sldId id="2244" r:id="rId85"/>
    <p:sldId id="2226" r:id="rId86"/>
    <p:sldId id="2245" r:id="rId87"/>
    <p:sldId id="2227" r:id="rId88"/>
    <p:sldId id="2252" r:id="rId89"/>
    <p:sldId id="2189" r:id="rId90"/>
    <p:sldId id="2253" r:id="rId91"/>
    <p:sldId id="2196" r:id="rId92"/>
    <p:sldId id="2184" r:id="rId93"/>
    <p:sldId id="2139" r:id="rId94"/>
    <p:sldId id="2246" r:id="rId95"/>
    <p:sldId id="2150" r:id="rId96"/>
    <p:sldId id="2153" r:id="rId97"/>
    <p:sldId id="2149" r:id="rId98"/>
    <p:sldId id="2171" r:id="rId99"/>
    <p:sldId id="2188" r:id="rId10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D4B05EB-5162-0B4F-AF03-015B68511ED9}">
          <p14:sldIdLst>
            <p14:sldId id="2147473785"/>
            <p14:sldId id="300"/>
            <p14:sldId id="269"/>
            <p14:sldId id="304"/>
            <p14:sldId id="305"/>
            <p14:sldId id="2147473782"/>
            <p14:sldId id="2147473775"/>
            <p14:sldId id="2147473781"/>
            <p14:sldId id="2147473780"/>
            <p14:sldId id="282"/>
            <p14:sldId id="257"/>
            <p14:sldId id="2147473777"/>
            <p14:sldId id="311"/>
            <p14:sldId id="292"/>
            <p14:sldId id="312"/>
            <p14:sldId id="2147473774"/>
            <p14:sldId id="2147473776"/>
            <p14:sldId id="2147473778"/>
            <p14:sldId id="260"/>
            <p14:sldId id="293"/>
            <p14:sldId id="2147473783"/>
            <p14:sldId id="2147473773"/>
            <p14:sldId id="2147473784"/>
          </p14:sldIdLst>
        </p14:section>
        <p14:section name="Default Section" id="{A370489D-38C0-4913-A69F-51C38020B44C}">
          <p14:sldIdLst>
            <p14:sldId id="2128"/>
            <p14:sldId id="2162"/>
            <p14:sldId id="2211"/>
            <p14:sldId id="2172"/>
            <p14:sldId id="2220"/>
            <p14:sldId id="2234"/>
            <p14:sldId id="2254"/>
            <p14:sldId id="2214"/>
            <p14:sldId id="2221"/>
            <p14:sldId id="2235"/>
            <p14:sldId id="2258"/>
            <p14:sldId id="2194"/>
            <p14:sldId id="2233"/>
            <p14:sldId id="2080"/>
            <p14:sldId id="1510"/>
            <p14:sldId id="2228"/>
            <p14:sldId id="2236"/>
            <p14:sldId id="2208"/>
            <p14:sldId id="2222"/>
            <p14:sldId id="2259"/>
            <p14:sldId id="2175"/>
            <p14:sldId id="2202"/>
            <p14:sldId id="1511"/>
            <p14:sldId id="2138"/>
            <p14:sldId id="2237"/>
            <p14:sldId id="2173"/>
            <p14:sldId id="2203"/>
            <p14:sldId id="2215"/>
            <p14:sldId id="2238"/>
            <p14:sldId id="1455"/>
            <p14:sldId id="2260"/>
            <p14:sldId id="2225"/>
            <p14:sldId id="2255"/>
            <p14:sldId id="2178"/>
            <p14:sldId id="2239"/>
            <p14:sldId id="2204"/>
            <p14:sldId id="2240"/>
            <p14:sldId id="2216"/>
            <p14:sldId id="2241"/>
            <p14:sldId id="2117"/>
            <p14:sldId id="2144"/>
            <p14:sldId id="2230"/>
            <p14:sldId id="2146"/>
            <p14:sldId id="2247"/>
            <p14:sldId id="2261"/>
            <p14:sldId id="2248"/>
            <p14:sldId id="2249"/>
            <p14:sldId id="2250"/>
            <p14:sldId id="2251"/>
            <p14:sldId id="2183"/>
            <p14:sldId id="2242"/>
            <p14:sldId id="2185"/>
            <p14:sldId id="2243"/>
            <p14:sldId id="2187"/>
            <p14:sldId id="2186"/>
            <p14:sldId id="2244"/>
            <p14:sldId id="2226"/>
            <p14:sldId id="2245"/>
            <p14:sldId id="2227"/>
            <p14:sldId id="2252"/>
            <p14:sldId id="2189"/>
            <p14:sldId id="2253"/>
            <p14:sldId id="2196"/>
            <p14:sldId id="2184"/>
            <p14:sldId id="2139"/>
            <p14:sldId id="2246"/>
            <p14:sldId id="2150"/>
            <p14:sldId id="2153"/>
            <p14:sldId id="2149"/>
            <p14:sldId id="2171"/>
            <p14:sldId id="21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ACB102-BFE7-A049-A1F5-C33BA8E52A86}" name="Jensen Anderson" initials="JA" userId="S::janderson@carolinachamber.org::154a315f-44f7-427d-9533-2196ac7e889e" providerId="AD"/>
  <p188:author id="{9AF8AC12-1AB6-CFD8-42D7-A7EDBC5DFF0E}" name="Aaron Nelson" initials="AN" userId="S::anelson@carolinachamber.org::7270309e-8c8b-438a-8e3d-a3b11627c423" providerId="AD"/>
  <p188:author id="{C61BBA32-4B83-3D70-DBB0-D4DE977A1F43}" name="Jensen Anderson" initials="JA" userId="S::jensen@aplacetoliveagain.org::1118cccf-58b7-41d8-b168-701c30dde9d8" providerId="AD"/>
  <p188:author id="{E0D19783-FDE0-6718-4635-121A273A05F7}" name="Jensen Anderson" initials="JA" userId="Jensen Anderson" providerId="None"/>
  <p188:author id="{FAB5CED3-5025-1EC0-D72B-C97667801084}" name="Jensen Ashman" initials="JA" userId="S::jashman@carolinachamber.org::154a315f-44f7-427d-9533-2196ac7e889e" providerId="AD"/>
  <p188:author id="{143BDAE6-6A27-5833-322A-6B4B51A1FE79}" name="Gregory Raymond" initials="GR" userId="S::graymond@carolinachamber.org::7e0b5ba5-1705-4507-a3bf-770e6d0118cd" providerId="AD"/>
  <p188:author id="{100AA5F9-AB3C-BF78-7855-8887A365E314}" name="Guest User" initials="GU" userId="S::urn:spo:anon#4b54f4da89a77affa96315893137739836ce3dc800a8e12c254f6c66c64acb93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1F"/>
    <a:srgbClr val="41B6E5"/>
    <a:srgbClr val="010101"/>
    <a:srgbClr val="42AF2A"/>
    <a:srgbClr val="53565A"/>
    <a:srgbClr val="FB7322"/>
    <a:srgbClr val="286919"/>
    <a:srgbClr val="A0D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7EE7E-987B-473F-8B67-1337D4DEB2F8}" v="455" dt="2026-03-11T03:45:54.541"/>
    <p1510:client id="{80BBEB66-BD89-47BA-B942-7E6E649B1D08}" v="456" dt="2026-03-10T21:41:08.280"/>
    <p1510:client id="{82406B79-F419-D748-89D9-88ED3B52A36A}" v="5" dt="2026-03-11T16:56:21.162"/>
    <p1510:client id="{F988988E-657F-766E-701B-0C6D9FD5868E}" v="13" dt="2026-03-10T22:14:24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30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microsoft.com/office/2015/10/relationships/revisionInfo" Target="revisionInfo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viewProps" Target="viewProps.xml"/><Relationship Id="rId108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microsoft.com/office/2016/11/relationships/changesInfo" Target="changesInfos/changesInfo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Nelson" userId="7270309e-8c8b-438a-8e3d-a3b11627c423" providerId="ADAL" clId="{D34513BF-3C81-42F9-85B2-838A9315AA7C}"/>
    <pc:docChg chg="undo custSel addSld delSld modSld sldOrd delSection modSection modNotesMaster modShowInfo">
      <pc:chgData name="Aaron Nelson" userId="7270309e-8c8b-438a-8e3d-a3b11627c423" providerId="ADAL" clId="{D34513BF-3C81-42F9-85B2-838A9315AA7C}" dt="2026-03-11T03:45:54.541" v="766"/>
      <pc:docMkLst>
        <pc:docMk/>
      </pc:docMkLst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3381656249" sldId="257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1479279143" sldId="260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1287867685" sldId="269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498630079" sldId="282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3221945994" sldId="292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734583330" sldId="293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584333797" sldId="300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668232411" sldId="304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3378554731" sldId="305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3446449816" sldId="311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809058518" sldId="312"/>
        </pc:sldMkLst>
      </pc:sldChg>
      <pc:sldChg chg="modSp mod">
        <pc:chgData name="Aaron Nelson" userId="7270309e-8c8b-438a-8e3d-a3b11627c423" providerId="ADAL" clId="{D34513BF-3C81-42F9-85B2-838A9315AA7C}" dt="2026-03-11T03:42:56.462" v="755"/>
        <pc:sldMkLst>
          <pc:docMk/>
          <pc:sldMk cId="2923104816" sldId="1455"/>
        </pc:sldMkLst>
        <pc:graphicFrameChg chg="mod">
          <ac:chgData name="Aaron Nelson" userId="7270309e-8c8b-438a-8e3d-a3b11627c423" providerId="ADAL" clId="{D34513BF-3C81-42F9-85B2-838A9315AA7C}" dt="2026-03-11T03:42:56.462" v="755"/>
          <ac:graphicFrameMkLst>
            <pc:docMk/>
            <pc:sldMk cId="2923104816" sldId="1455"/>
            <ac:graphicFrameMk id="5" creationId="{52C06515-09C6-4AA0-94CE-E0FA72BC3425}"/>
          </ac:graphicFrameMkLst>
        </pc:graphicFrameChg>
      </pc:sldChg>
      <pc:sldChg chg="modSp modAnim">
        <pc:chgData name="Aaron Nelson" userId="7270309e-8c8b-438a-8e3d-a3b11627c423" providerId="ADAL" clId="{D34513BF-3C81-42F9-85B2-838A9315AA7C}" dt="2026-03-11T03:00:56.478" v="409"/>
        <pc:sldMkLst>
          <pc:docMk/>
          <pc:sldMk cId="2724906375" sldId="1511"/>
        </pc:sldMkLst>
        <pc:graphicFrameChg chg="mod">
          <ac:chgData name="Aaron Nelson" userId="7270309e-8c8b-438a-8e3d-a3b11627c423" providerId="ADAL" clId="{D34513BF-3C81-42F9-85B2-838A9315AA7C}" dt="2026-03-10T20:45:05.198" v="185"/>
          <ac:graphicFrameMkLst>
            <pc:docMk/>
            <pc:sldMk cId="2724906375" sldId="1511"/>
            <ac:graphicFrameMk id="5" creationId="{4AA065A5-6DA7-40B5-8248-BE8270EF78FA}"/>
          </ac:graphicFrameMkLst>
        </pc:graphicFrameChg>
      </pc:sldChg>
      <pc:sldChg chg="modSp mod">
        <pc:chgData name="Aaron Nelson" userId="7270309e-8c8b-438a-8e3d-a3b11627c423" providerId="ADAL" clId="{D34513BF-3C81-42F9-85B2-838A9315AA7C}" dt="2026-03-11T02:54:11.742" v="371"/>
        <pc:sldMkLst>
          <pc:docMk/>
          <pc:sldMk cId="791343221" sldId="2080"/>
        </pc:sldMkLst>
        <pc:spChg chg="mod">
          <ac:chgData name="Aaron Nelson" userId="7270309e-8c8b-438a-8e3d-a3b11627c423" providerId="ADAL" clId="{D34513BF-3C81-42F9-85B2-838A9315AA7C}" dt="2026-03-11T02:52:57.549" v="359" actId="1076"/>
          <ac:spMkLst>
            <pc:docMk/>
            <pc:sldMk cId="791343221" sldId="2080"/>
            <ac:spMk id="10" creationId="{02677385-2823-CBD6-30F6-1D33802C39AB}"/>
          </ac:spMkLst>
        </pc:spChg>
        <pc:graphicFrameChg chg="mod">
          <ac:chgData name="Aaron Nelson" userId="7270309e-8c8b-438a-8e3d-a3b11627c423" providerId="ADAL" clId="{D34513BF-3C81-42F9-85B2-838A9315AA7C}" dt="2026-03-11T02:54:11.742" v="371"/>
          <ac:graphicFrameMkLst>
            <pc:docMk/>
            <pc:sldMk cId="791343221" sldId="2080"/>
            <ac:graphicFrameMk id="8" creationId="{FCD5C07E-2D51-CF5F-5B74-FB69461EA98F}"/>
          </ac:graphicFrameMkLst>
        </pc:graphicFrameChg>
      </pc:sldChg>
      <pc:sldChg chg="modSp mod">
        <pc:chgData name="Aaron Nelson" userId="7270309e-8c8b-438a-8e3d-a3b11627c423" providerId="ADAL" clId="{D34513BF-3C81-42F9-85B2-838A9315AA7C}" dt="2026-03-11T03:11:37.332" v="451" actId="20577"/>
        <pc:sldMkLst>
          <pc:docMk/>
          <pc:sldMk cId="857316531" sldId="2117"/>
        </pc:sldMkLst>
        <pc:spChg chg="mod">
          <ac:chgData name="Aaron Nelson" userId="7270309e-8c8b-438a-8e3d-a3b11627c423" providerId="ADAL" clId="{D34513BF-3C81-42F9-85B2-838A9315AA7C}" dt="2026-03-11T03:11:37.332" v="451" actId="20577"/>
          <ac:spMkLst>
            <pc:docMk/>
            <pc:sldMk cId="857316531" sldId="2117"/>
            <ac:spMk id="4" creationId="{2397E501-6258-45F3-BD0B-739625774EAF}"/>
          </ac:spMkLst>
        </pc:spChg>
      </pc:sldChg>
      <pc:sldChg chg="mod modShow">
        <pc:chgData name="Aaron Nelson" userId="7270309e-8c8b-438a-8e3d-a3b11627c423" providerId="ADAL" clId="{D34513BF-3C81-42F9-85B2-838A9315AA7C}" dt="2026-03-10T20:48:53.056" v="192" actId="729"/>
        <pc:sldMkLst>
          <pc:docMk/>
          <pc:sldMk cId="2084838896" sldId="2138"/>
        </pc:sldMkLst>
      </pc:sldChg>
      <pc:sldChg chg="modSp">
        <pc:chgData name="Aaron Nelson" userId="7270309e-8c8b-438a-8e3d-a3b11627c423" providerId="ADAL" clId="{D34513BF-3C81-42F9-85B2-838A9315AA7C}" dt="2026-03-11T03:18:41.230" v="527"/>
        <pc:sldMkLst>
          <pc:docMk/>
          <pc:sldMk cId="1552914730" sldId="2139"/>
        </pc:sldMkLst>
        <pc:graphicFrameChg chg="mod">
          <ac:chgData name="Aaron Nelson" userId="7270309e-8c8b-438a-8e3d-a3b11627c423" providerId="ADAL" clId="{D34513BF-3C81-42F9-85B2-838A9315AA7C}" dt="2026-03-11T03:18:41.230" v="527"/>
          <ac:graphicFrameMkLst>
            <pc:docMk/>
            <pc:sldMk cId="1552914730" sldId="2139"/>
            <ac:graphicFrameMk id="6" creationId="{6C5C0212-7DC0-564E-9B34-0D8B509C60EF}"/>
          </ac:graphicFrameMkLst>
        </pc:graphicFrameChg>
      </pc:sldChg>
      <pc:sldChg chg="modSp mod">
        <pc:chgData name="Aaron Nelson" userId="7270309e-8c8b-438a-8e3d-a3b11627c423" providerId="ADAL" clId="{D34513BF-3C81-42F9-85B2-838A9315AA7C}" dt="2026-03-11T03:20:42.254" v="576" actId="404"/>
        <pc:sldMkLst>
          <pc:docMk/>
          <pc:sldMk cId="615702375" sldId="2171"/>
        </pc:sldMkLst>
        <pc:spChg chg="mod">
          <ac:chgData name="Aaron Nelson" userId="7270309e-8c8b-438a-8e3d-a3b11627c423" providerId="ADAL" clId="{D34513BF-3C81-42F9-85B2-838A9315AA7C}" dt="2026-03-11T03:20:42.254" v="576" actId="404"/>
          <ac:spMkLst>
            <pc:docMk/>
            <pc:sldMk cId="615702375" sldId="2171"/>
            <ac:spMk id="7" creationId="{D9B8321F-853A-0493-890D-EA7AB5FEF590}"/>
          </ac:spMkLst>
        </pc:spChg>
      </pc:sldChg>
      <pc:sldChg chg="mod modShow">
        <pc:chgData name="Aaron Nelson" userId="7270309e-8c8b-438a-8e3d-a3b11627c423" providerId="ADAL" clId="{D34513BF-3C81-42F9-85B2-838A9315AA7C}" dt="2026-03-10T20:31:09.235" v="92" actId="729"/>
        <pc:sldMkLst>
          <pc:docMk/>
          <pc:sldMk cId="3899771402" sldId="2172"/>
        </pc:sldMkLst>
      </pc:sldChg>
      <pc:sldChg chg="ord modTransition">
        <pc:chgData name="Aaron Nelson" userId="7270309e-8c8b-438a-8e3d-a3b11627c423" providerId="ADAL" clId="{D34513BF-3C81-42F9-85B2-838A9315AA7C}" dt="2026-03-11T03:06:27.568" v="432"/>
        <pc:sldMkLst>
          <pc:docMk/>
          <pc:sldMk cId="1560663883" sldId="2178"/>
        </pc:sldMkLst>
      </pc:sldChg>
      <pc:sldChg chg="mod modShow">
        <pc:chgData name="Aaron Nelson" userId="7270309e-8c8b-438a-8e3d-a3b11627c423" providerId="ADAL" clId="{D34513BF-3C81-42F9-85B2-838A9315AA7C}" dt="2026-03-11T03:14:09.958" v="457" actId="729"/>
        <pc:sldMkLst>
          <pc:docMk/>
          <pc:sldMk cId="853601137" sldId="2183"/>
        </pc:sldMkLst>
      </pc:sldChg>
      <pc:sldChg chg="modSp mod modAnim">
        <pc:chgData name="Aaron Nelson" userId="7270309e-8c8b-438a-8e3d-a3b11627c423" providerId="ADAL" clId="{D34513BF-3C81-42F9-85B2-838A9315AA7C}" dt="2026-03-11T03:19:08.517" v="530"/>
        <pc:sldMkLst>
          <pc:docMk/>
          <pc:sldMk cId="2772062362" sldId="2184"/>
        </pc:sldMkLst>
        <pc:graphicFrameChg chg="mod">
          <ac:chgData name="Aaron Nelson" userId="7270309e-8c8b-438a-8e3d-a3b11627c423" providerId="ADAL" clId="{D34513BF-3C81-42F9-85B2-838A9315AA7C}" dt="2026-03-11T03:19:08.517" v="530"/>
          <ac:graphicFrameMkLst>
            <pc:docMk/>
            <pc:sldMk cId="2772062362" sldId="2184"/>
            <ac:graphicFrameMk id="6" creationId="{296D2675-DE80-5B3E-ECBB-161658542F44}"/>
          </ac:graphicFrameMkLst>
        </pc:graphicFrameChg>
      </pc:sldChg>
      <pc:sldChg chg="mod modShow">
        <pc:chgData name="Aaron Nelson" userId="7270309e-8c8b-438a-8e3d-a3b11627c423" providerId="ADAL" clId="{D34513BF-3C81-42F9-85B2-838A9315AA7C}" dt="2026-03-11T03:14:34.137" v="458" actId="729"/>
        <pc:sldMkLst>
          <pc:docMk/>
          <pc:sldMk cId="3456887725" sldId="2185"/>
        </pc:sldMkLst>
      </pc:sldChg>
      <pc:sldChg chg="modSp modAnim">
        <pc:chgData name="Aaron Nelson" userId="7270309e-8c8b-438a-8e3d-a3b11627c423" providerId="ADAL" clId="{D34513BF-3C81-42F9-85B2-838A9315AA7C}" dt="2026-03-11T03:15:10.568" v="465" actId="20577"/>
        <pc:sldMkLst>
          <pc:docMk/>
          <pc:sldMk cId="953669165" sldId="2186"/>
        </pc:sldMkLst>
        <pc:spChg chg="mod">
          <ac:chgData name="Aaron Nelson" userId="7270309e-8c8b-438a-8e3d-a3b11627c423" providerId="ADAL" clId="{D34513BF-3C81-42F9-85B2-838A9315AA7C}" dt="2026-03-11T03:15:10.568" v="465" actId="20577"/>
          <ac:spMkLst>
            <pc:docMk/>
            <pc:sldMk cId="953669165" sldId="2186"/>
            <ac:spMk id="7" creationId="{729398A7-B515-5E59-107D-FDB548F7B866}"/>
          </ac:spMkLst>
        </pc:spChg>
      </pc:sldChg>
      <pc:sldChg chg="modSp mod">
        <pc:chgData name="Aaron Nelson" userId="7270309e-8c8b-438a-8e3d-a3b11627c423" providerId="ADAL" clId="{D34513BF-3C81-42F9-85B2-838A9315AA7C}" dt="2026-03-11T03:20:53.838" v="577" actId="20577"/>
        <pc:sldMkLst>
          <pc:docMk/>
          <pc:sldMk cId="2667291017" sldId="2188"/>
        </pc:sldMkLst>
        <pc:spChg chg="mod">
          <ac:chgData name="Aaron Nelson" userId="7270309e-8c8b-438a-8e3d-a3b11627c423" providerId="ADAL" clId="{D34513BF-3C81-42F9-85B2-838A9315AA7C}" dt="2026-03-11T03:20:53.838" v="577" actId="20577"/>
          <ac:spMkLst>
            <pc:docMk/>
            <pc:sldMk cId="2667291017" sldId="2188"/>
            <ac:spMk id="2" creationId="{55DFF348-0CE9-A7D4-399C-887DCD81F737}"/>
          </ac:spMkLst>
        </pc:spChg>
      </pc:sldChg>
      <pc:sldChg chg="modSp mod">
        <pc:chgData name="Aaron Nelson" userId="7270309e-8c8b-438a-8e3d-a3b11627c423" providerId="ADAL" clId="{D34513BF-3C81-42F9-85B2-838A9315AA7C}" dt="2026-03-11T03:17:38.931" v="516" actId="20577"/>
        <pc:sldMkLst>
          <pc:docMk/>
          <pc:sldMk cId="4150287702" sldId="2189"/>
        </pc:sldMkLst>
        <pc:spChg chg="mod">
          <ac:chgData name="Aaron Nelson" userId="7270309e-8c8b-438a-8e3d-a3b11627c423" providerId="ADAL" clId="{D34513BF-3C81-42F9-85B2-838A9315AA7C}" dt="2026-03-11T03:17:38.931" v="516" actId="20577"/>
          <ac:spMkLst>
            <pc:docMk/>
            <pc:sldMk cId="4150287702" sldId="2189"/>
            <ac:spMk id="7" creationId="{88446C55-F1E5-A677-13AE-9884828001D3}"/>
          </ac:spMkLst>
        </pc:spChg>
      </pc:sldChg>
      <pc:sldChg chg="modAnim">
        <pc:chgData name="Aaron Nelson" userId="7270309e-8c8b-438a-8e3d-a3b11627c423" providerId="ADAL" clId="{D34513BF-3C81-42F9-85B2-838A9315AA7C}" dt="2026-03-11T03:00:44.469" v="407"/>
        <pc:sldMkLst>
          <pc:docMk/>
          <pc:sldMk cId="3925154724" sldId="2202"/>
        </pc:sldMkLst>
      </pc:sldChg>
      <pc:sldChg chg="modSp mod modShow">
        <pc:chgData name="Aaron Nelson" userId="7270309e-8c8b-438a-8e3d-a3b11627c423" providerId="ADAL" clId="{D34513BF-3C81-42F9-85B2-838A9315AA7C}" dt="2026-03-10T21:07:42.944" v="195" actId="729"/>
        <pc:sldMkLst>
          <pc:docMk/>
          <pc:sldMk cId="1090747379" sldId="2203"/>
        </pc:sldMkLst>
        <pc:graphicFrameChg chg="mod">
          <ac:chgData name="Aaron Nelson" userId="7270309e-8c8b-438a-8e3d-a3b11627c423" providerId="ADAL" clId="{D34513BF-3C81-42F9-85B2-838A9315AA7C}" dt="2026-03-10T20:49:25.045" v="193"/>
          <ac:graphicFrameMkLst>
            <pc:docMk/>
            <pc:sldMk cId="1090747379" sldId="2203"/>
            <ac:graphicFrameMk id="6" creationId="{0391CF0E-7DBA-CD3B-BB14-D60F8ECD509D}"/>
          </ac:graphicFrameMkLst>
        </pc:graphicFrameChg>
      </pc:sldChg>
      <pc:sldChg chg="mod ord modShow">
        <pc:chgData name="Aaron Nelson" userId="7270309e-8c8b-438a-8e3d-a3b11627c423" providerId="ADAL" clId="{D34513BF-3C81-42F9-85B2-838A9315AA7C}" dt="2026-03-11T03:45:18.837" v="757" actId="729"/>
        <pc:sldMkLst>
          <pc:docMk/>
          <pc:sldMk cId="3583920327" sldId="2204"/>
        </pc:sldMkLst>
      </pc:sldChg>
      <pc:sldChg chg="del">
        <pc:chgData name="Aaron Nelson" userId="7270309e-8c8b-438a-8e3d-a3b11627c423" providerId="ADAL" clId="{D34513BF-3C81-42F9-85B2-838A9315AA7C}" dt="2026-03-11T03:19:28.175" v="532" actId="47"/>
        <pc:sldMkLst>
          <pc:docMk/>
          <pc:sldMk cId="1659852653" sldId="2207"/>
        </pc:sldMkLst>
      </pc:sldChg>
      <pc:sldChg chg="mod modShow">
        <pc:chgData name="Aaron Nelson" userId="7270309e-8c8b-438a-8e3d-a3b11627c423" providerId="ADAL" clId="{D34513BF-3C81-42F9-85B2-838A9315AA7C}" dt="2026-03-11T02:39:10.308" v="259" actId="729"/>
        <pc:sldMkLst>
          <pc:docMk/>
          <pc:sldMk cId="647030087" sldId="2214"/>
        </pc:sldMkLst>
      </pc:sldChg>
      <pc:sldChg chg="modSp mod modShow">
        <pc:chgData name="Aaron Nelson" userId="7270309e-8c8b-438a-8e3d-a3b11627c423" providerId="ADAL" clId="{D34513BF-3C81-42F9-85B2-838A9315AA7C}" dt="2026-03-10T21:07:48.303" v="196" actId="729"/>
        <pc:sldMkLst>
          <pc:docMk/>
          <pc:sldMk cId="562304772" sldId="2215"/>
        </pc:sldMkLst>
        <pc:graphicFrameChg chg="mod">
          <ac:chgData name="Aaron Nelson" userId="7270309e-8c8b-438a-8e3d-a3b11627c423" providerId="ADAL" clId="{D34513BF-3C81-42F9-85B2-838A9315AA7C}" dt="2026-03-10T20:49:36.740" v="194"/>
          <ac:graphicFrameMkLst>
            <pc:docMk/>
            <pc:sldMk cId="562304772" sldId="2215"/>
            <ac:graphicFrameMk id="6" creationId="{0B5C95AC-3435-C587-918B-B46B6E5F45AC}"/>
          </ac:graphicFrameMkLst>
        </pc:graphicFrameChg>
      </pc:sldChg>
      <pc:sldChg chg="modSp">
        <pc:chgData name="Aaron Nelson" userId="7270309e-8c8b-438a-8e3d-a3b11627c423" providerId="ADAL" clId="{D34513BF-3C81-42F9-85B2-838A9315AA7C}" dt="2026-03-10T21:17:13.738" v="215" actId="404"/>
        <pc:sldMkLst>
          <pc:docMk/>
          <pc:sldMk cId="1348862688" sldId="2216"/>
        </pc:sldMkLst>
        <pc:graphicFrameChg chg="mod">
          <ac:chgData name="Aaron Nelson" userId="7270309e-8c8b-438a-8e3d-a3b11627c423" providerId="ADAL" clId="{D34513BF-3C81-42F9-85B2-838A9315AA7C}" dt="2026-03-10T21:17:13.738" v="215" actId="404"/>
          <ac:graphicFrameMkLst>
            <pc:docMk/>
            <pc:sldMk cId="1348862688" sldId="2216"/>
            <ac:graphicFrameMk id="14" creationId="{7B8C1F8A-2F7D-6863-A3B6-994037E7D601}"/>
          </ac:graphicFrameMkLst>
        </pc:graphicFrameChg>
      </pc:sldChg>
      <pc:sldChg chg="mod modShow">
        <pc:chgData name="Aaron Nelson" userId="7270309e-8c8b-438a-8e3d-a3b11627c423" providerId="ADAL" clId="{D34513BF-3C81-42F9-85B2-838A9315AA7C}" dt="2026-03-10T20:31:17.123" v="93" actId="729"/>
        <pc:sldMkLst>
          <pc:docMk/>
          <pc:sldMk cId="3645257218" sldId="2220"/>
        </pc:sldMkLst>
      </pc:sldChg>
      <pc:sldChg chg="mod modShow">
        <pc:chgData name="Aaron Nelson" userId="7270309e-8c8b-438a-8e3d-a3b11627c423" providerId="ADAL" clId="{D34513BF-3C81-42F9-85B2-838A9315AA7C}" dt="2026-03-11T02:39:16.938" v="260" actId="729"/>
        <pc:sldMkLst>
          <pc:docMk/>
          <pc:sldMk cId="3748419385" sldId="2221"/>
        </pc:sldMkLst>
      </pc:sldChg>
      <pc:sldChg chg="modAnim">
        <pc:chgData name="Aaron Nelson" userId="7270309e-8c8b-438a-8e3d-a3b11627c423" providerId="ADAL" clId="{D34513BF-3C81-42F9-85B2-838A9315AA7C}" dt="2026-03-11T02:59:50.893" v="403"/>
        <pc:sldMkLst>
          <pc:docMk/>
          <pc:sldMk cId="991705000" sldId="2222"/>
        </pc:sldMkLst>
      </pc:sldChg>
      <pc:sldChg chg="modSp mod">
        <pc:chgData name="Aaron Nelson" userId="7270309e-8c8b-438a-8e3d-a3b11627c423" providerId="ADAL" clId="{D34513BF-3C81-42F9-85B2-838A9315AA7C}" dt="2026-03-11T03:04:15.873" v="419" actId="27918"/>
        <pc:sldMkLst>
          <pc:docMk/>
          <pc:sldMk cId="2127986766" sldId="2225"/>
        </pc:sldMkLst>
        <pc:graphicFrameChg chg="mod">
          <ac:chgData name="Aaron Nelson" userId="7270309e-8c8b-438a-8e3d-a3b11627c423" providerId="ADAL" clId="{D34513BF-3C81-42F9-85B2-838A9315AA7C}" dt="2026-03-10T21:10:39.685" v="207" actId="404"/>
          <ac:graphicFrameMkLst>
            <pc:docMk/>
            <pc:sldMk cId="2127986766" sldId="2225"/>
            <ac:graphicFrameMk id="5" creationId="{25100CAF-E877-87A1-0E52-758BF18B392C}"/>
          </ac:graphicFrameMkLst>
        </pc:graphicFrameChg>
      </pc:sldChg>
      <pc:sldChg chg="modSp mod modAnim">
        <pc:chgData name="Aaron Nelson" userId="7270309e-8c8b-438a-8e3d-a3b11627c423" providerId="ADAL" clId="{D34513BF-3C81-42F9-85B2-838A9315AA7C}" dt="2026-03-11T03:15:46.377" v="483"/>
        <pc:sldMkLst>
          <pc:docMk/>
          <pc:sldMk cId="2390330434" sldId="2226"/>
        </pc:sldMkLst>
        <pc:spChg chg="mod">
          <ac:chgData name="Aaron Nelson" userId="7270309e-8c8b-438a-8e3d-a3b11627c423" providerId="ADAL" clId="{D34513BF-3C81-42F9-85B2-838A9315AA7C}" dt="2026-03-11T03:15:39.149" v="477" actId="20577"/>
          <ac:spMkLst>
            <pc:docMk/>
            <pc:sldMk cId="2390330434" sldId="2226"/>
            <ac:spMk id="7" creationId="{343DA900-90C1-48F1-63A0-6DB9FBDC5389}"/>
          </ac:spMkLst>
        </pc:spChg>
      </pc:sldChg>
      <pc:sldChg chg="modSp mod">
        <pc:chgData name="Aaron Nelson" userId="7270309e-8c8b-438a-8e3d-a3b11627c423" providerId="ADAL" clId="{D34513BF-3C81-42F9-85B2-838A9315AA7C}" dt="2026-03-11T03:17:09.585" v="497" actId="14100"/>
        <pc:sldMkLst>
          <pc:docMk/>
          <pc:sldMk cId="3130226960" sldId="2227"/>
        </pc:sldMkLst>
        <pc:spChg chg="mod">
          <ac:chgData name="Aaron Nelson" userId="7270309e-8c8b-438a-8e3d-a3b11627c423" providerId="ADAL" clId="{D34513BF-3C81-42F9-85B2-838A9315AA7C}" dt="2026-03-11T03:17:09.585" v="497" actId="14100"/>
          <ac:spMkLst>
            <pc:docMk/>
            <pc:sldMk cId="3130226960" sldId="2227"/>
            <ac:spMk id="7" creationId="{ED1BE40B-C134-6A96-0957-BAD7032B5A4C}"/>
          </ac:spMkLst>
        </pc:spChg>
      </pc:sldChg>
      <pc:sldChg chg="del">
        <pc:chgData name="Aaron Nelson" userId="7270309e-8c8b-438a-8e3d-a3b11627c423" providerId="ADAL" clId="{D34513BF-3C81-42F9-85B2-838A9315AA7C}" dt="2026-03-11T03:19:26.951" v="531" actId="47"/>
        <pc:sldMkLst>
          <pc:docMk/>
          <pc:sldMk cId="2947849944" sldId="2229"/>
        </pc:sldMkLst>
      </pc:sldChg>
      <pc:sldChg chg="modSp mod">
        <pc:chgData name="Aaron Nelson" userId="7270309e-8c8b-438a-8e3d-a3b11627c423" providerId="ADAL" clId="{D34513BF-3C81-42F9-85B2-838A9315AA7C}" dt="2026-03-11T03:10:00.443" v="441" actId="404"/>
        <pc:sldMkLst>
          <pc:docMk/>
          <pc:sldMk cId="38114597" sldId="2230"/>
        </pc:sldMkLst>
        <pc:spChg chg="mod">
          <ac:chgData name="Aaron Nelson" userId="7270309e-8c8b-438a-8e3d-a3b11627c423" providerId="ADAL" clId="{D34513BF-3C81-42F9-85B2-838A9315AA7C}" dt="2026-03-11T03:10:00.443" v="441" actId="404"/>
          <ac:spMkLst>
            <pc:docMk/>
            <pc:sldMk cId="38114597" sldId="2230"/>
            <ac:spMk id="8" creationId="{1985D94D-446B-1DA5-8F67-019B00CD3964}"/>
          </ac:spMkLst>
        </pc:spChg>
      </pc:sldChg>
      <pc:sldChg chg="modSp mod ord">
        <pc:chgData name="Aaron Nelson" userId="7270309e-8c8b-438a-8e3d-a3b11627c423" providerId="ADAL" clId="{D34513BF-3C81-42F9-85B2-838A9315AA7C}" dt="2026-03-11T03:39:18.915" v="747"/>
        <pc:sldMkLst>
          <pc:docMk/>
          <pc:sldMk cId="3469538780" sldId="2233"/>
        </pc:sldMkLst>
        <pc:graphicFrameChg chg="mod">
          <ac:chgData name="Aaron Nelson" userId="7270309e-8c8b-438a-8e3d-a3b11627c423" providerId="ADAL" clId="{D34513BF-3C81-42F9-85B2-838A9315AA7C}" dt="2026-03-11T02:54:24.907" v="372"/>
          <ac:graphicFrameMkLst>
            <pc:docMk/>
            <pc:sldMk cId="3469538780" sldId="2233"/>
            <ac:graphicFrameMk id="8" creationId="{D834C68D-36B6-D380-5C7D-527170F1345D}"/>
          </ac:graphicFrameMkLst>
        </pc:graphicFrameChg>
      </pc:sldChg>
      <pc:sldChg chg="mod modAnim">
        <pc:chgData name="Aaron Nelson" userId="7270309e-8c8b-438a-8e3d-a3b11627c423" providerId="ADAL" clId="{D34513BF-3C81-42F9-85B2-838A9315AA7C}" dt="2026-03-11T02:37:14.448" v="246"/>
        <pc:sldMkLst>
          <pc:docMk/>
          <pc:sldMk cId="3483642779" sldId="2234"/>
        </pc:sldMkLst>
      </pc:sldChg>
      <pc:sldChg chg="addSp delSp modSp mod ord">
        <pc:chgData name="Aaron Nelson" userId="7270309e-8c8b-438a-8e3d-a3b11627c423" providerId="ADAL" clId="{D34513BF-3C81-42F9-85B2-838A9315AA7C}" dt="2026-03-11T02:43:08.535" v="282" actId="20578"/>
        <pc:sldMkLst>
          <pc:docMk/>
          <pc:sldMk cId="3812765738" sldId="2235"/>
        </pc:sldMkLst>
        <pc:graphicFrameChg chg="add del modGraphic">
          <ac:chgData name="Aaron Nelson" userId="7270309e-8c8b-438a-8e3d-a3b11627c423" providerId="ADAL" clId="{D34513BF-3C81-42F9-85B2-838A9315AA7C}" dt="2026-03-11T02:43:06.221" v="281" actId="27309"/>
          <ac:graphicFrameMkLst>
            <pc:docMk/>
            <pc:sldMk cId="3812765738" sldId="2235"/>
            <ac:graphicFrameMk id="4" creationId="{01732735-5EFC-F2D6-009B-5D2A63CA2BC8}"/>
          </ac:graphicFrameMkLst>
        </pc:graphicFrameChg>
      </pc:sldChg>
      <pc:sldChg chg="ord modAnim">
        <pc:chgData name="Aaron Nelson" userId="7270309e-8c8b-438a-8e3d-a3b11627c423" providerId="ADAL" clId="{D34513BF-3C81-42F9-85B2-838A9315AA7C}" dt="2026-03-11T03:41:29.034" v="754"/>
        <pc:sldMkLst>
          <pc:docMk/>
          <pc:sldMk cId="868567982" sldId="2236"/>
        </pc:sldMkLst>
      </pc:sldChg>
      <pc:sldChg chg="modSp modAnim">
        <pc:chgData name="Aaron Nelson" userId="7270309e-8c8b-438a-8e3d-a3b11627c423" providerId="ADAL" clId="{D34513BF-3C81-42F9-85B2-838A9315AA7C}" dt="2026-03-11T03:01:20.980" v="412"/>
        <pc:sldMkLst>
          <pc:docMk/>
          <pc:sldMk cId="317030977" sldId="2237"/>
        </pc:sldMkLst>
        <pc:graphicFrameChg chg="mod">
          <ac:chgData name="Aaron Nelson" userId="7270309e-8c8b-438a-8e3d-a3b11627c423" providerId="ADAL" clId="{D34513BF-3C81-42F9-85B2-838A9315AA7C}" dt="2026-03-10T20:48:17.250" v="191" actId="207"/>
          <ac:graphicFrameMkLst>
            <pc:docMk/>
            <pc:sldMk cId="317030977" sldId="2237"/>
            <ac:graphicFrameMk id="4" creationId="{C13906C4-F60E-AA02-7DD8-3E2C09749766}"/>
          </ac:graphicFrameMkLst>
        </pc:graphicFrameChg>
      </pc:sldChg>
      <pc:sldChg chg="modSp mod ord modTransition">
        <pc:chgData name="Aaron Nelson" userId="7270309e-8c8b-438a-8e3d-a3b11627c423" providerId="ADAL" clId="{D34513BF-3C81-42F9-85B2-838A9315AA7C}" dt="2026-03-11T03:05:10.888" v="424"/>
        <pc:sldMkLst>
          <pc:docMk/>
          <pc:sldMk cId="4165527313" sldId="2239"/>
        </pc:sldMkLst>
        <pc:spChg chg="mod">
          <ac:chgData name="Aaron Nelson" userId="7270309e-8c8b-438a-8e3d-a3b11627c423" providerId="ADAL" clId="{D34513BF-3C81-42F9-85B2-838A9315AA7C}" dt="2026-03-11T03:05:05.361" v="422" actId="20577"/>
          <ac:spMkLst>
            <pc:docMk/>
            <pc:sldMk cId="4165527313" sldId="2239"/>
            <ac:spMk id="7" creationId="{23E2428C-DF99-2E26-9E49-1241A625E16B}"/>
          </ac:spMkLst>
        </pc:spChg>
      </pc:sldChg>
      <pc:sldChg chg="mod ord modAnim">
        <pc:chgData name="Aaron Nelson" userId="7270309e-8c8b-438a-8e3d-a3b11627c423" providerId="ADAL" clId="{D34513BF-3C81-42F9-85B2-838A9315AA7C}" dt="2026-03-11T03:45:54.541" v="766"/>
        <pc:sldMkLst>
          <pc:docMk/>
          <pc:sldMk cId="2098204047" sldId="2240"/>
        </pc:sldMkLst>
      </pc:sldChg>
      <pc:sldChg chg="modSp mod">
        <pc:chgData name="Aaron Nelson" userId="7270309e-8c8b-438a-8e3d-a3b11627c423" providerId="ADAL" clId="{D34513BF-3C81-42F9-85B2-838A9315AA7C}" dt="2026-03-11T03:08:18.357" v="438" actId="14100"/>
        <pc:sldMkLst>
          <pc:docMk/>
          <pc:sldMk cId="2611388263" sldId="2241"/>
        </pc:sldMkLst>
        <pc:graphicFrameChg chg="mod">
          <ac:chgData name="Aaron Nelson" userId="7270309e-8c8b-438a-8e3d-a3b11627c423" providerId="ADAL" clId="{D34513BF-3C81-42F9-85B2-838A9315AA7C}" dt="2026-03-11T03:08:18.357" v="438" actId="14100"/>
          <ac:graphicFrameMkLst>
            <pc:docMk/>
            <pc:sldMk cId="2611388263" sldId="2241"/>
            <ac:graphicFrameMk id="2" creationId="{F4D805A9-C978-380F-4313-789F419AB056}"/>
          </ac:graphicFrameMkLst>
        </pc:graphicFrameChg>
      </pc:sldChg>
      <pc:sldChg chg="modSp mod">
        <pc:chgData name="Aaron Nelson" userId="7270309e-8c8b-438a-8e3d-a3b11627c423" providerId="ADAL" clId="{D34513BF-3C81-42F9-85B2-838A9315AA7C}" dt="2026-03-11T03:15:19.790" v="471" actId="20577"/>
        <pc:sldMkLst>
          <pc:docMk/>
          <pc:sldMk cId="3596896488" sldId="2244"/>
        </pc:sldMkLst>
        <pc:spChg chg="mod">
          <ac:chgData name="Aaron Nelson" userId="7270309e-8c8b-438a-8e3d-a3b11627c423" providerId="ADAL" clId="{D34513BF-3C81-42F9-85B2-838A9315AA7C}" dt="2026-03-11T03:15:19.790" v="471" actId="20577"/>
          <ac:spMkLst>
            <pc:docMk/>
            <pc:sldMk cId="3596896488" sldId="2244"/>
            <ac:spMk id="7" creationId="{765ED50C-7F71-BC1E-CD44-A507A6AD2712}"/>
          </ac:spMkLst>
        </pc:spChg>
      </pc:sldChg>
      <pc:sldChg chg="modSp mod">
        <pc:chgData name="Aaron Nelson" userId="7270309e-8c8b-438a-8e3d-a3b11627c423" providerId="ADAL" clId="{D34513BF-3C81-42F9-85B2-838A9315AA7C}" dt="2026-03-11T03:16:16.809" v="489" actId="20577"/>
        <pc:sldMkLst>
          <pc:docMk/>
          <pc:sldMk cId="2475523861" sldId="2245"/>
        </pc:sldMkLst>
        <pc:spChg chg="mod">
          <ac:chgData name="Aaron Nelson" userId="7270309e-8c8b-438a-8e3d-a3b11627c423" providerId="ADAL" clId="{D34513BF-3C81-42F9-85B2-838A9315AA7C}" dt="2026-03-11T03:16:16.809" v="489" actId="20577"/>
          <ac:spMkLst>
            <pc:docMk/>
            <pc:sldMk cId="2475523861" sldId="2245"/>
            <ac:spMk id="7" creationId="{2B3152B0-8F62-569D-46DD-99834930BE02}"/>
          </ac:spMkLst>
        </pc:spChg>
      </pc:sldChg>
      <pc:sldChg chg="modSp">
        <pc:chgData name="Aaron Nelson" userId="7270309e-8c8b-438a-8e3d-a3b11627c423" providerId="ADAL" clId="{D34513BF-3C81-42F9-85B2-838A9315AA7C}" dt="2026-03-11T03:18:33.453" v="526"/>
        <pc:sldMkLst>
          <pc:docMk/>
          <pc:sldMk cId="1315394020" sldId="2246"/>
        </pc:sldMkLst>
        <pc:graphicFrameChg chg="mod">
          <ac:chgData name="Aaron Nelson" userId="7270309e-8c8b-438a-8e3d-a3b11627c423" providerId="ADAL" clId="{D34513BF-3C81-42F9-85B2-838A9315AA7C}" dt="2026-03-11T03:18:33.453" v="526"/>
          <ac:graphicFrameMkLst>
            <pc:docMk/>
            <pc:sldMk cId="1315394020" sldId="2246"/>
            <ac:graphicFrameMk id="6" creationId="{89F9BE3E-2562-2D70-546B-F9EF9137963B}"/>
          </ac:graphicFrameMkLst>
        </pc:graphicFrameChg>
      </pc:sldChg>
      <pc:sldChg chg="modSp mod">
        <pc:chgData name="Aaron Nelson" userId="7270309e-8c8b-438a-8e3d-a3b11627c423" providerId="ADAL" clId="{D34513BF-3C81-42F9-85B2-838A9315AA7C}" dt="2026-03-11T03:17:28.953" v="511" actId="14100"/>
        <pc:sldMkLst>
          <pc:docMk/>
          <pc:sldMk cId="3931328594" sldId="2252"/>
        </pc:sldMkLst>
        <pc:spChg chg="mod">
          <ac:chgData name="Aaron Nelson" userId="7270309e-8c8b-438a-8e3d-a3b11627c423" providerId="ADAL" clId="{D34513BF-3C81-42F9-85B2-838A9315AA7C}" dt="2026-03-11T03:17:28.953" v="511" actId="14100"/>
          <ac:spMkLst>
            <pc:docMk/>
            <pc:sldMk cId="3931328594" sldId="2252"/>
            <ac:spMk id="7" creationId="{27F25757-2BC8-EFE2-B4DC-5C06D1018FDE}"/>
          </ac:spMkLst>
        </pc:spChg>
      </pc:sldChg>
      <pc:sldChg chg="modSp mod">
        <pc:chgData name="Aaron Nelson" userId="7270309e-8c8b-438a-8e3d-a3b11627c423" providerId="ADAL" clId="{D34513BF-3C81-42F9-85B2-838A9315AA7C}" dt="2026-03-11T03:18:07.758" v="521" actId="20577"/>
        <pc:sldMkLst>
          <pc:docMk/>
          <pc:sldMk cId="3034692832" sldId="2253"/>
        </pc:sldMkLst>
        <pc:spChg chg="mod">
          <ac:chgData name="Aaron Nelson" userId="7270309e-8c8b-438a-8e3d-a3b11627c423" providerId="ADAL" clId="{D34513BF-3C81-42F9-85B2-838A9315AA7C}" dt="2026-03-11T03:18:07.758" v="521" actId="20577"/>
          <ac:spMkLst>
            <pc:docMk/>
            <pc:sldMk cId="3034692832" sldId="2253"/>
            <ac:spMk id="7" creationId="{E81C89C9-8EE3-B1A9-106D-C9BD56D772E3}"/>
          </ac:spMkLst>
        </pc:spChg>
      </pc:sldChg>
      <pc:sldChg chg="modSp add mod modAnim">
        <pc:chgData name="Aaron Nelson" userId="7270309e-8c8b-438a-8e3d-a3b11627c423" providerId="ADAL" clId="{D34513BF-3C81-42F9-85B2-838A9315AA7C}" dt="2026-03-11T02:44:13.924" v="290" actId="2711"/>
        <pc:sldMkLst>
          <pc:docMk/>
          <pc:sldMk cId="1412036896" sldId="2254"/>
        </pc:sldMkLst>
        <pc:spChg chg="mod">
          <ac:chgData name="Aaron Nelson" userId="7270309e-8c8b-438a-8e3d-a3b11627c423" providerId="ADAL" clId="{D34513BF-3C81-42F9-85B2-838A9315AA7C}" dt="2026-03-10T20:28:25.945" v="72" actId="20577"/>
          <ac:spMkLst>
            <pc:docMk/>
            <pc:sldMk cId="1412036896" sldId="2254"/>
            <ac:spMk id="7" creationId="{0B6ECB65-4D83-B7A8-31B0-767A2FCDD7CA}"/>
          </ac:spMkLst>
        </pc:spChg>
        <pc:graphicFrameChg chg="mod">
          <ac:chgData name="Aaron Nelson" userId="7270309e-8c8b-438a-8e3d-a3b11627c423" providerId="ADAL" clId="{D34513BF-3C81-42F9-85B2-838A9315AA7C}" dt="2026-03-11T02:44:13.924" v="290" actId="2711"/>
          <ac:graphicFrameMkLst>
            <pc:docMk/>
            <pc:sldMk cId="1412036896" sldId="2254"/>
            <ac:graphicFrameMk id="3" creationId="{E14F9DA6-8083-4D40-9DB1-E7EB433AD456}"/>
          </ac:graphicFrameMkLst>
        </pc:graphicFrameChg>
        <pc:graphicFrameChg chg="mod">
          <ac:chgData name="Aaron Nelson" userId="7270309e-8c8b-438a-8e3d-a3b11627c423" providerId="ADAL" clId="{D34513BF-3C81-42F9-85B2-838A9315AA7C}" dt="2026-03-10T20:30:48.193" v="91" actId="2711"/>
          <ac:graphicFrameMkLst>
            <pc:docMk/>
            <pc:sldMk cId="1412036896" sldId="2254"/>
            <ac:graphicFrameMk id="6" creationId="{D9377314-A394-318B-DD8D-3F333DDAB6C7}"/>
          </ac:graphicFrameMkLst>
        </pc:graphicFrameChg>
      </pc:sldChg>
      <pc:sldChg chg="add modTransition">
        <pc:chgData name="Aaron Nelson" userId="7270309e-8c8b-438a-8e3d-a3b11627c423" providerId="ADAL" clId="{D34513BF-3C81-42F9-85B2-838A9315AA7C}" dt="2026-03-11T03:04:40.887" v="420"/>
        <pc:sldMkLst>
          <pc:docMk/>
          <pc:sldMk cId="158870815" sldId="2255"/>
        </pc:sldMkLst>
      </pc:sldChg>
      <pc:sldChg chg="addSp modSp add del mod ord">
        <pc:chgData name="Aaron Nelson" userId="7270309e-8c8b-438a-8e3d-a3b11627c423" providerId="ADAL" clId="{D34513BF-3C81-42F9-85B2-838A9315AA7C}" dt="2026-03-11T03:12:43.431" v="456" actId="47"/>
        <pc:sldMkLst>
          <pc:docMk/>
          <pc:sldMk cId="1093546994" sldId="2256"/>
        </pc:sldMkLst>
        <pc:spChg chg="mod">
          <ac:chgData name="Aaron Nelson" userId="7270309e-8c8b-438a-8e3d-a3b11627c423" providerId="ADAL" clId="{D34513BF-3C81-42F9-85B2-838A9315AA7C}" dt="2026-03-11T03:08:58.121" v="440" actId="12"/>
          <ac:spMkLst>
            <pc:docMk/>
            <pc:sldMk cId="1093546994" sldId="2256"/>
            <ac:spMk id="2" creationId="{95E2318A-0702-748F-1F69-DFA3DA482037}"/>
          </ac:spMkLst>
        </pc:spChg>
        <pc:spChg chg="mod">
          <ac:chgData name="Aaron Nelson" userId="7270309e-8c8b-438a-8e3d-a3b11627c423" providerId="ADAL" clId="{D34513BF-3C81-42F9-85B2-838A9315AA7C}" dt="2026-03-11T03:08:58.121" v="440" actId="12"/>
          <ac:spMkLst>
            <pc:docMk/>
            <pc:sldMk cId="1093546994" sldId="2256"/>
            <ac:spMk id="3" creationId="{1887EA43-8ECA-A7DB-099D-83BF48E01A4C}"/>
          </ac:spMkLst>
        </pc:spChg>
        <pc:spChg chg="add mod">
          <ac:chgData name="Aaron Nelson" userId="7270309e-8c8b-438a-8e3d-a3b11627c423" providerId="ADAL" clId="{D34513BF-3C81-42F9-85B2-838A9315AA7C}" dt="2026-03-11T03:10:10.404" v="443" actId="404"/>
          <ac:spMkLst>
            <pc:docMk/>
            <pc:sldMk cId="1093546994" sldId="2256"/>
            <ac:spMk id="4" creationId="{1FF959E7-B60E-4106-54AB-931443772BF8}"/>
          </ac:spMkLst>
        </pc:spChg>
        <pc:spChg chg="add mod">
          <ac:chgData name="Aaron Nelson" userId="7270309e-8c8b-438a-8e3d-a3b11627c423" providerId="ADAL" clId="{D34513BF-3C81-42F9-85B2-838A9315AA7C}" dt="2026-03-11T03:10:15.940" v="444" actId="1076"/>
          <ac:spMkLst>
            <pc:docMk/>
            <pc:sldMk cId="1093546994" sldId="2256"/>
            <ac:spMk id="5" creationId="{38CC11FA-7629-4236-1750-6D5662468E03}"/>
          </ac:spMkLst>
        </pc:spChg>
        <pc:spChg chg="mod">
          <ac:chgData name="Aaron Nelson" userId="7270309e-8c8b-438a-8e3d-a3b11627c423" providerId="ADAL" clId="{D34513BF-3C81-42F9-85B2-838A9315AA7C}" dt="2026-03-11T03:08:58.121" v="440" actId="12"/>
          <ac:spMkLst>
            <pc:docMk/>
            <pc:sldMk cId="1093546994" sldId="2256"/>
            <ac:spMk id="6" creationId="{54765C01-8653-A95E-2CCB-A6274199A34E}"/>
          </ac:spMkLst>
        </pc:spChg>
        <pc:spChg chg="add mod">
          <ac:chgData name="Aaron Nelson" userId="7270309e-8c8b-438a-8e3d-a3b11627c423" providerId="ADAL" clId="{D34513BF-3C81-42F9-85B2-838A9315AA7C}" dt="2026-03-11T03:08:58.121" v="440" actId="12"/>
          <ac:spMkLst>
            <pc:docMk/>
            <pc:sldMk cId="1093546994" sldId="2256"/>
            <ac:spMk id="7" creationId="{3986EB18-5FE3-D3D9-98EF-138F3C098352}"/>
          </ac:spMkLst>
        </pc:spChg>
        <pc:spChg chg="mod">
          <ac:chgData name="Aaron Nelson" userId="7270309e-8c8b-438a-8e3d-a3b11627c423" providerId="ADAL" clId="{D34513BF-3C81-42F9-85B2-838A9315AA7C}" dt="2026-03-11T03:08:58.121" v="440" actId="12"/>
          <ac:spMkLst>
            <pc:docMk/>
            <pc:sldMk cId="1093546994" sldId="2256"/>
            <ac:spMk id="8" creationId="{3823398F-788B-4CC6-A8AB-E2CED7D7F482}"/>
          </ac:spMkLst>
        </pc:spChg>
        <pc:spChg chg="add mod">
          <ac:chgData name="Aaron Nelson" userId="7270309e-8c8b-438a-8e3d-a3b11627c423" providerId="ADAL" clId="{D34513BF-3C81-42F9-85B2-838A9315AA7C}" dt="2026-03-11T03:08:58.121" v="440" actId="12"/>
          <ac:spMkLst>
            <pc:docMk/>
            <pc:sldMk cId="1093546994" sldId="2256"/>
            <ac:spMk id="9" creationId="{B291289B-21F4-9277-B24F-AD22BE041A9A}"/>
          </ac:spMkLst>
        </pc:spChg>
      </pc:sldChg>
      <pc:sldChg chg="modSp new del mod">
        <pc:chgData name="Aaron Nelson" userId="7270309e-8c8b-438a-8e3d-a3b11627c423" providerId="ADAL" clId="{D34513BF-3C81-42F9-85B2-838A9315AA7C}" dt="2026-03-11T03:11:58.430" v="454" actId="47"/>
        <pc:sldMkLst>
          <pc:docMk/>
          <pc:sldMk cId="407399657" sldId="2257"/>
        </pc:sldMkLst>
        <pc:spChg chg="mod">
          <ac:chgData name="Aaron Nelson" userId="7270309e-8c8b-438a-8e3d-a3b11627c423" providerId="ADAL" clId="{D34513BF-3C81-42F9-85B2-838A9315AA7C}" dt="2026-03-11T03:11:55.879" v="453" actId="21"/>
          <ac:spMkLst>
            <pc:docMk/>
            <pc:sldMk cId="407399657" sldId="2257"/>
            <ac:spMk id="3" creationId="{5B438967-DFE1-5069-2525-239343C07C53}"/>
          </ac:spMkLst>
        </pc:spChg>
      </pc:sldChg>
      <pc:sldChg chg="modSp add mod ord modAnim">
        <pc:chgData name="Aaron Nelson" userId="7270309e-8c8b-438a-8e3d-a3b11627c423" providerId="ADAL" clId="{D34513BF-3C81-42F9-85B2-838A9315AA7C}" dt="2026-03-11T03:38:42.834" v="745"/>
        <pc:sldMkLst>
          <pc:docMk/>
          <pc:sldMk cId="1832643526" sldId="2258"/>
        </pc:sldMkLst>
        <pc:spChg chg="mod">
          <ac:chgData name="Aaron Nelson" userId="7270309e-8c8b-438a-8e3d-a3b11627c423" providerId="ADAL" clId="{D34513BF-3C81-42F9-85B2-838A9315AA7C}" dt="2026-03-11T02:49:05.443" v="331" actId="6549"/>
          <ac:spMkLst>
            <pc:docMk/>
            <pc:sldMk cId="1832643526" sldId="2258"/>
            <ac:spMk id="7" creationId="{6BBC8A09-7EA3-3502-A474-5C858E6B2E23}"/>
          </ac:spMkLst>
        </pc:spChg>
        <pc:graphicFrameChg chg="mod">
          <ac:chgData name="Aaron Nelson" userId="7270309e-8c8b-438a-8e3d-a3b11627c423" providerId="ADAL" clId="{D34513BF-3C81-42F9-85B2-838A9315AA7C}" dt="2026-03-11T02:49:11.989" v="332"/>
          <ac:graphicFrameMkLst>
            <pc:docMk/>
            <pc:sldMk cId="1832643526" sldId="2258"/>
            <ac:graphicFrameMk id="3" creationId="{35A84780-A4EB-29A3-231B-EB52D8E3E7E9}"/>
          </ac:graphicFrameMkLst>
        </pc:graphicFrameChg>
      </pc:sldChg>
      <pc:sldChg chg="modSp add del mod">
        <pc:chgData name="Aaron Nelson" userId="7270309e-8c8b-438a-8e3d-a3b11627c423" providerId="ADAL" clId="{D34513BF-3C81-42F9-85B2-838A9315AA7C}" dt="2026-03-11T02:42:38.299" v="272" actId="47"/>
        <pc:sldMkLst>
          <pc:docMk/>
          <pc:sldMk cId="3478770575" sldId="2258"/>
        </pc:sldMkLst>
        <pc:spChg chg="mod">
          <ac:chgData name="Aaron Nelson" userId="7270309e-8c8b-438a-8e3d-a3b11627c423" providerId="ADAL" clId="{D34513BF-3C81-42F9-85B2-838A9315AA7C}" dt="2026-03-11T02:42:33.537" v="271" actId="21"/>
          <ac:spMkLst>
            <pc:docMk/>
            <pc:sldMk cId="3478770575" sldId="2258"/>
            <ac:spMk id="7" creationId="{9CD115C8-474C-1BC7-6909-AE013E2E49FF}"/>
          </ac:spMkLst>
        </pc:spChg>
        <pc:graphicFrameChg chg="mod">
          <ac:chgData name="Aaron Nelson" userId="7270309e-8c8b-438a-8e3d-a3b11627c423" providerId="ADAL" clId="{D34513BF-3C81-42F9-85B2-838A9315AA7C}" dt="2026-03-11T02:40:25.858" v="262" actId="1957"/>
          <ac:graphicFrameMkLst>
            <pc:docMk/>
            <pc:sldMk cId="3478770575" sldId="2258"/>
            <ac:graphicFrameMk id="6" creationId="{8E06F1CF-29AB-D9F9-9F71-DAD9F93C408A}"/>
          </ac:graphicFrameMkLst>
        </pc:graphicFrameChg>
      </pc:sldChg>
      <pc:sldChg chg="add modAnim">
        <pc:chgData name="Aaron Nelson" userId="7270309e-8c8b-438a-8e3d-a3b11627c423" providerId="ADAL" clId="{D34513BF-3C81-42F9-85B2-838A9315AA7C}" dt="2026-03-11T03:00:14.636" v="405"/>
        <pc:sldMkLst>
          <pc:docMk/>
          <pc:sldMk cId="1874563078" sldId="2259"/>
        </pc:sldMkLst>
      </pc:sldChg>
      <pc:sldChg chg="modSp add modTransition">
        <pc:chgData name="Aaron Nelson" userId="7270309e-8c8b-438a-8e3d-a3b11627c423" providerId="ADAL" clId="{D34513BF-3C81-42F9-85B2-838A9315AA7C}" dt="2026-03-11T03:43:03.674" v="756"/>
        <pc:sldMkLst>
          <pc:docMk/>
          <pc:sldMk cId="4050642212" sldId="2260"/>
        </pc:sldMkLst>
        <pc:graphicFrameChg chg="mod">
          <ac:chgData name="Aaron Nelson" userId="7270309e-8c8b-438a-8e3d-a3b11627c423" providerId="ADAL" clId="{D34513BF-3C81-42F9-85B2-838A9315AA7C}" dt="2026-03-11T03:43:03.674" v="756"/>
          <ac:graphicFrameMkLst>
            <pc:docMk/>
            <pc:sldMk cId="4050642212" sldId="2260"/>
            <ac:graphicFrameMk id="5" creationId="{EC320617-8B7D-5C5D-EE91-74259A750DF4}"/>
          </ac:graphicFrameMkLst>
        </pc:graphicFrameChg>
      </pc:sldChg>
      <pc:sldChg chg="modSp add">
        <pc:chgData name="Aaron Nelson" userId="7270309e-8c8b-438a-8e3d-a3b11627c423" providerId="ADAL" clId="{D34513BF-3C81-42F9-85B2-838A9315AA7C}" dt="2026-03-11T03:12:04.147" v="455"/>
        <pc:sldMkLst>
          <pc:docMk/>
          <pc:sldMk cId="4098993701" sldId="2261"/>
        </pc:sldMkLst>
        <pc:spChg chg="mod">
          <ac:chgData name="Aaron Nelson" userId="7270309e-8c8b-438a-8e3d-a3b11627c423" providerId="ADAL" clId="{D34513BF-3C81-42F9-85B2-838A9315AA7C}" dt="2026-03-11T03:12:04.147" v="455"/>
          <ac:spMkLst>
            <pc:docMk/>
            <pc:sldMk cId="4098993701" sldId="2261"/>
            <ac:spMk id="4" creationId="{BE23DEB3-CE4D-A2BC-A1C1-F1D604AB1682}"/>
          </ac:spMkLst>
        </pc:spChg>
      </pc:sldChg>
      <pc:sldChg chg="modSp add mod">
        <pc:chgData name="Aaron Nelson" userId="7270309e-8c8b-438a-8e3d-a3b11627c423" providerId="ADAL" clId="{D34513BF-3C81-42F9-85B2-838A9315AA7C}" dt="2026-03-11T03:29:01.784" v="735" actId="27636"/>
        <pc:sldMkLst>
          <pc:docMk/>
          <pc:sldMk cId="420295439" sldId="2262"/>
        </pc:sldMkLst>
        <pc:spChg chg="mod">
          <ac:chgData name="Aaron Nelson" userId="7270309e-8c8b-438a-8e3d-a3b11627c423" providerId="ADAL" clId="{D34513BF-3C81-42F9-85B2-838A9315AA7C}" dt="2026-03-11T03:29:01.784" v="735" actId="27636"/>
          <ac:spMkLst>
            <pc:docMk/>
            <pc:sldMk cId="420295439" sldId="2262"/>
            <ac:spMk id="4" creationId="{EE5BE42B-D6A7-228C-E465-7D013E73655B}"/>
          </ac:spMkLst>
        </pc:spChg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863826247" sldId="2147473773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576742732" sldId="2147473774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1671223842" sldId="2147473775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287825886" sldId="2147473776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951103145" sldId="2147473777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547171894" sldId="2147473778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808803731" sldId="2147473780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1635214883" sldId="2147473781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2836859873" sldId="2147473782"/>
        </pc:sldMkLst>
      </pc:sldChg>
      <pc:sldChg chg="add">
        <pc:chgData name="Aaron Nelson" userId="7270309e-8c8b-438a-8e3d-a3b11627c423" providerId="ADAL" clId="{D34513BF-3C81-42F9-85B2-838A9315AA7C}" dt="2026-03-11T03:21:31.931" v="578"/>
        <pc:sldMkLst>
          <pc:docMk/>
          <pc:sldMk cId="3895797346" sldId="2147473783"/>
        </pc:sldMkLst>
      </pc:sldChg>
      <pc:sldChg chg="modSp add mod">
        <pc:chgData name="Aaron Nelson" userId="7270309e-8c8b-438a-8e3d-a3b11627c423" providerId="ADAL" clId="{D34513BF-3C81-42F9-85B2-838A9315AA7C}" dt="2026-03-11T03:22:49.899" v="620" actId="20577"/>
        <pc:sldMkLst>
          <pc:docMk/>
          <pc:sldMk cId="4175792672" sldId="2147473784"/>
        </pc:sldMkLst>
        <pc:spChg chg="mod">
          <ac:chgData name="Aaron Nelson" userId="7270309e-8c8b-438a-8e3d-a3b11627c423" providerId="ADAL" clId="{D34513BF-3C81-42F9-85B2-838A9315AA7C}" dt="2026-03-11T03:22:49.899" v="620" actId="20577"/>
          <ac:spMkLst>
            <pc:docMk/>
            <pc:sldMk cId="4175792672" sldId="2147473784"/>
            <ac:spMk id="2" creationId="{2B59D767-D9A4-64EE-3011-E5E8BA49296C}"/>
          </ac:spMkLst>
        </pc:spChg>
      </pc:sldChg>
      <pc:sldChg chg="new del">
        <pc:chgData name="Aaron Nelson" userId="7270309e-8c8b-438a-8e3d-a3b11627c423" providerId="ADAL" clId="{D34513BF-3C81-42F9-85B2-838A9315AA7C}" dt="2026-03-11T03:23:12.864" v="622" actId="47"/>
        <pc:sldMkLst>
          <pc:docMk/>
          <pc:sldMk cId="1667273162" sldId="2147473785"/>
        </pc:sldMkLst>
      </pc:sldChg>
      <pc:sldChg chg="modSp add mod">
        <pc:chgData name="Aaron Nelson" userId="7270309e-8c8b-438a-8e3d-a3b11627c423" providerId="ADAL" clId="{D34513BF-3C81-42F9-85B2-838A9315AA7C}" dt="2026-03-11T03:26:16.539" v="730" actId="20577"/>
        <pc:sldMkLst>
          <pc:docMk/>
          <pc:sldMk cId="2405090325" sldId="2147473785"/>
        </pc:sldMkLst>
        <pc:spChg chg="mod">
          <ac:chgData name="Aaron Nelson" userId="7270309e-8c8b-438a-8e3d-a3b11627c423" providerId="ADAL" clId="{D34513BF-3C81-42F9-85B2-838A9315AA7C}" dt="2026-03-11T03:26:16.539" v="730" actId="20577"/>
          <ac:spMkLst>
            <pc:docMk/>
            <pc:sldMk cId="2405090325" sldId="2147473785"/>
            <ac:spMk id="2" creationId="{48C2E526-9AB9-0ACA-B5D0-64DC71232252}"/>
          </ac:spMkLst>
        </pc:spChg>
      </pc:sldChg>
      <pc:sldChg chg="modSp add mod">
        <pc:chgData name="Aaron Nelson" userId="7270309e-8c8b-438a-8e3d-a3b11627c423" providerId="ADAL" clId="{D34513BF-3C81-42F9-85B2-838A9315AA7C}" dt="2026-03-11T03:29:01.752" v="732" actId="27636"/>
        <pc:sldMkLst>
          <pc:docMk/>
          <pc:sldMk cId="2283129894" sldId="2147473786"/>
        </pc:sldMkLst>
        <pc:spChg chg="mod">
          <ac:chgData name="Aaron Nelson" userId="7270309e-8c8b-438a-8e3d-a3b11627c423" providerId="ADAL" clId="{D34513BF-3C81-42F9-85B2-838A9315AA7C}" dt="2026-03-11T03:29:01.752" v="732" actId="27636"/>
          <ac:spMkLst>
            <pc:docMk/>
            <pc:sldMk cId="2283129894" sldId="2147473786"/>
            <ac:spMk id="4" creationId="{9F063DF2-C868-B93B-7D7A-4421ABC712E0}"/>
          </ac:spMkLst>
        </pc:spChg>
      </pc:sldChg>
      <pc:sldChg chg="modSp add mod">
        <pc:chgData name="Aaron Nelson" userId="7270309e-8c8b-438a-8e3d-a3b11627c423" providerId="ADAL" clId="{D34513BF-3C81-42F9-85B2-838A9315AA7C}" dt="2026-03-11T03:29:01.777" v="733" actId="27636"/>
        <pc:sldMkLst>
          <pc:docMk/>
          <pc:sldMk cId="4040500433" sldId="2147473787"/>
        </pc:sldMkLst>
        <pc:spChg chg="mod">
          <ac:chgData name="Aaron Nelson" userId="7270309e-8c8b-438a-8e3d-a3b11627c423" providerId="ADAL" clId="{D34513BF-3C81-42F9-85B2-838A9315AA7C}" dt="2026-03-11T03:29:01.777" v="733" actId="27636"/>
          <ac:spMkLst>
            <pc:docMk/>
            <pc:sldMk cId="4040500433" sldId="2147473787"/>
            <ac:spMk id="4" creationId="{48C1099E-553C-1C63-7B40-2A059204C50A}"/>
          </ac:spMkLst>
        </pc:spChg>
      </pc:sldChg>
      <pc:sldChg chg="add">
        <pc:chgData name="Aaron Nelson" userId="7270309e-8c8b-438a-8e3d-a3b11627c423" providerId="ADAL" clId="{D34513BF-3C81-42F9-85B2-838A9315AA7C}" dt="2026-03-11T03:29:01.654" v="731"/>
        <pc:sldMkLst>
          <pc:docMk/>
          <pc:sldMk cId="2240778652" sldId="2147473788"/>
        </pc:sldMkLst>
      </pc:sldChg>
      <pc:sldChg chg="modSp add mod">
        <pc:chgData name="Aaron Nelson" userId="7270309e-8c8b-438a-8e3d-a3b11627c423" providerId="ADAL" clId="{D34513BF-3C81-42F9-85B2-838A9315AA7C}" dt="2026-03-11T03:29:01.784" v="734" actId="27636"/>
        <pc:sldMkLst>
          <pc:docMk/>
          <pc:sldMk cId="3410253715" sldId="2147473789"/>
        </pc:sldMkLst>
        <pc:spChg chg="mod">
          <ac:chgData name="Aaron Nelson" userId="7270309e-8c8b-438a-8e3d-a3b11627c423" providerId="ADAL" clId="{D34513BF-3C81-42F9-85B2-838A9315AA7C}" dt="2026-03-11T03:29:01.784" v="734" actId="27636"/>
          <ac:spMkLst>
            <pc:docMk/>
            <pc:sldMk cId="3410253715" sldId="2147473789"/>
            <ac:spMk id="4" creationId="{A66D5ED2-60B8-27DC-03D0-E40A176C988D}"/>
          </ac:spMkLst>
        </pc:spChg>
      </pc:sldChg>
    </pc:docChg>
  </pc:docChgLst>
  <pc:docChgLst>
    <pc:chgData name="Luke Jackson" userId="S::ljackson@carolinachamber.org::f6df3686-bbc2-4397-9f5b-19adada2b547" providerId="AD" clId="Web-{82406B79-F419-D748-89D9-88ED3B52A36A}"/>
    <pc:docChg chg="delSld modSection">
      <pc:chgData name="Luke Jackson" userId="S::ljackson@carolinachamber.org::f6df3686-bbc2-4397-9f5b-19adada2b547" providerId="AD" clId="Web-{82406B79-F419-D748-89D9-88ED3B52A36A}" dt="2026-03-11T16:56:21.162" v="4"/>
      <pc:docMkLst>
        <pc:docMk/>
      </pc:docMkLst>
      <pc:sldChg chg="del">
        <pc:chgData name="Luke Jackson" userId="S::ljackson@carolinachamber.org::f6df3686-bbc2-4397-9f5b-19adada2b547" providerId="AD" clId="Web-{82406B79-F419-D748-89D9-88ED3B52A36A}" dt="2026-03-11T16:56:21.146" v="0"/>
        <pc:sldMkLst>
          <pc:docMk/>
          <pc:sldMk cId="420295439" sldId="2262"/>
        </pc:sldMkLst>
      </pc:sldChg>
      <pc:sldChg chg="del">
        <pc:chgData name="Luke Jackson" userId="S::ljackson@carolinachamber.org::f6df3686-bbc2-4397-9f5b-19adada2b547" providerId="AD" clId="Web-{82406B79-F419-D748-89D9-88ED3B52A36A}" dt="2026-03-11T16:56:21.162" v="4"/>
        <pc:sldMkLst>
          <pc:docMk/>
          <pc:sldMk cId="2283129894" sldId="2147473786"/>
        </pc:sldMkLst>
      </pc:sldChg>
      <pc:sldChg chg="del">
        <pc:chgData name="Luke Jackson" userId="S::ljackson@carolinachamber.org::f6df3686-bbc2-4397-9f5b-19adada2b547" providerId="AD" clId="Web-{82406B79-F419-D748-89D9-88ED3B52A36A}" dt="2026-03-11T16:56:21.162" v="3"/>
        <pc:sldMkLst>
          <pc:docMk/>
          <pc:sldMk cId="4040500433" sldId="2147473787"/>
        </pc:sldMkLst>
      </pc:sldChg>
      <pc:sldChg chg="del">
        <pc:chgData name="Luke Jackson" userId="S::ljackson@carolinachamber.org::f6df3686-bbc2-4397-9f5b-19adada2b547" providerId="AD" clId="Web-{82406B79-F419-D748-89D9-88ED3B52A36A}" dt="2026-03-11T16:56:21.162" v="2"/>
        <pc:sldMkLst>
          <pc:docMk/>
          <pc:sldMk cId="2240778652" sldId="2147473788"/>
        </pc:sldMkLst>
      </pc:sldChg>
      <pc:sldChg chg="del">
        <pc:chgData name="Luke Jackson" userId="S::ljackson@carolinachamber.org::f6df3686-bbc2-4397-9f5b-19adada2b547" providerId="AD" clId="Web-{82406B79-F419-D748-89D9-88ED3B52A36A}" dt="2026-03-11T16:56:21.146" v="1"/>
        <pc:sldMkLst>
          <pc:docMk/>
          <pc:sldMk cId="3410253715" sldId="2147473789"/>
        </pc:sldMkLst>
      </pc:sldChg>
    </pc:docChg>
  </pc:docChgLst>
  <pc:docChgLst>
    <pc:chgData name="Aaron Nelson" userId="7270309e-8c8b-438a-8e3d-a3b11627c423" providerId="ADAL" clId="{43D27AE6-7816-4221-8BBF-815578F44D3A}"/>
    <pc:docChg chg="modSld">
      <pc:chgData name="Aaron Nelson" userId="7270309e-8c8b-438a-8e3d-a3b11627c423" providerId="ADAL" clId="{43D27AE6-7816-4221-8BBF-815578F44D3A}" dt="2026-03-09T14:08:25.892" v="1" actId="27918"/>
      <pc:docMkLst>
        <pc:docMk/>
      </pc:docMkLst>
    </pc:docChg>
  </pc:docChgLst>
  <pc:docChgLst>
    <pc:chgData name="Luke Jackson" userId="S::ljackson@carolinachamber.org::f6df3686-bbc2-4397-9f5b-19adada2b547" providerId="AD" clId="Web-{F988988E-657F-766E-701B-0C6D9FD5868E}"/>
    <pc:docChg chg="addSld delSld modSld sldOrd">
      <pc:chgData name="Luke Jackson" userId="S::ljackson@carolinachamber.org::f6df3686-bbc2-4397-9f5b-19adada2b547" providerId="AD" clId="Web-{F988988E-657F-766E-701B-0C6D9FD5868E}" dt="2026-03-10T22:14:24.132" v="12"/>
      <pc:docMkLst>
        <pc:docMk/>
      </pc:docMkLst>
      <pc:sldChg chg="ord">
        <pc:chgData name="Luke Jackson" userId="S::ljackson@carolinachamber.org::f6df3686-bbc2-4397-9f5b-19adada2b547" providerId="AD" clId="Web-{F988988E-657F-766E-701B-0C6D9FD5868E}" dt="2026-03-10T22:06:06.636" v="5"/>
        <pc:sldMkLst>
          <pc:docMk/>
          <pc:sldMk cId="1699313792" sldId="2128"/>
        </pc:sldMkLst>
      </pc:sldChg>
      <pc:sldChg chg="add del">
        <pc:chgData name="Luke Jackson" userId="S::ljackson@carolinachamber.org::f6df3686-bbc2-4397-9f5b-19adada2b547" providerId="AD" clId="Web-{F988988E-657F-766E-701B-0C6D9FD5868E}" dt="2026-03-10T22:14:24.132" v="12"/>
        <pc:sldMkLst>
          <pc:docMk/>
          <pc:sldMk cId="2283129894" sldId="2258"/>
        </pc:sldMkLst>
      </pc:sldChg>
      <pc:sldChg chg="add del">
        <pc:chgData name="Luke Jackson" userId="S::ljackson@carolinachamber.org::f6df3686-bbc2-4397-9f5b-19adada2b547" providerId="AD" clId="Web-{F988988E-657F-766E-701B-0C6D9FD5868E}" dt="2026-03-10T22:14:24.132" v="11"/>
        <pc:sldMkLst>
          <pc:docMk/>
          <pc:sldMk cId="4040500433" sldId="2259"/>
        </pc:sldMkLst>
      </pc:sldChg>
      <pc:sldChg chg="add del">
        <pc:chgData name="Luke Jackson" userId="S::ljackson@carolinachamber.org::f6df3686-bbc2-4397-9f5b-19adada2b547" providerId="AD" clId="Web-{F988988E-657F-766E-701B-0C6D9FD5868E}" dt="2026-03-10T22:14:24.132" v="10"/>
        <pc:sldMkLst>
          <pc:docMk/>
          <pc:sldMk cId="2240778652" sldId="2260"/>
        </pc:sldMkLst>
      </pc:sldChg>
      <pc:sldChg chg="add del">
        <pc:chgData name="Luke Jackson" userId="S::ljackson@carolinachamber.org::f6df3686-bbc2-4397-9f5b-19adada2b547" providerId="AD" clId="Web-{F988988E-657F-766E-701B-0C6D9FD5868E}" dt="2026-03-10T22:14:24.116" v="9"/>
        <pc:sldMkLst>
          <pc:docMk/>
          <pc:sldMk cId="3410253715" sldId="2261"/>
        </pc:sldMkLst>
      </pc:sldChg>
      <pc:sldChg chg="add del modTransition">
        <pc:chgData name="Luke Jackson" userId="S::ljackson@carolinachamber.org::f6df3686-bbc2-4397-9f5b-19adada2b547" providerId="AD" clId="Web-{F988988E-657F-766E-701B-0C6D9FD5868E}" dt="2026-03-10T22:14:24.116" v="8"/>
        <pc:sldMkLst>
          <pc:docMk/>
          <pc:sldMk cId="420295439" sldId="2262"/>
        </pc:sldMkLst>
      </pc:sldChg>
      <pc:sldMasterChg chg="addSldLayout">
        <pc:chgData name="Luke Jackson" userId="S::ljackson@carolinachamber.org::f6df3686-bbc2-4397-9f5b-19adada2b547" providerId="AD" clId="Web-{F988988E-657F-766E-701B-0C6D9FD5868E}" dt="2026-03-10T22:05:53.995" v="1"/>
        <pc:sldMasterMkLst>
          <pc:docMk/>
          <pc:sldMasterMk cId="3441107803" sldId="2147483660"/>
        </pc:sldMasterMkLst>
        <pc:sldLayoutChg chg="add replId">
          <pc:chgData name="Luke Jackson" userId="S::ljackson@carolinachamber.org::f6df3686-bbc2-4397-9f5b-19adada2b547" providerId="AD" clId="Web-{F988988E-657F-766E-701B-0C6D9FD5868E}" dt="2026-03-10T22:05:53.886" v="0"/>
          <pc:sldLayoutMkLst>
            <pc:docMk/>
            <pc:sldMasterMk cId="3441107803" sldId="2147483660"/>
            <pc:sldLayoutMk cId="3865145118" sldId="2147483676"/>
          </pc:sldLayoutMkLst>
        </pc:sldLayoutChg>
        <pc:sldLayoutChg chg="add">
          <pc:chgData name="Luke Jackson" userId="S::ljackson@carolinachamber.org::f6df3686-bbc2-4397-9f5b-19adada2b547" providerId="AD" clId="Web-{F988988E-657F-766E-701B-0C6D9FD5868E}" dt="2026-03-10T22:05:53.995" v="1"/>
          <pc:sldLayoutMkLst>
            <pc:docMk/>
            <pc:sldMasterMk cId="3441107803" sldId="2147483660"/>
            <pc:sldLayoutMk cId="558401554" sldId="2147483677"/>
          </pc:sldLayoutMkLst>
        </pc:sldLayoutChg>
      </pc:sldMasterChg>
    </pc:docChg>
  </pc:docChgLst>
  <pc:docChgLst>
    <pc:chgData name="Jensen Ashman" userId="154a315f-44f7-427d-9533-2196ac7e889e" providerId="ADAL" clId="{1FAF42AE-1135-45F3-811E-745443A06E15}"/>
    <pc:docChg chg="undo redo custSel addSld delSld modSld">
      <pc:chgData name="Jensen Ashman" userId="154a315f-44f7-427d-9533-2196ac7e889e" providerId="ADAL" clId="{1FAF42AE-1135-45F3-811E-745443A06E15}" dt="2026-03-10T21:41:08.280" v="2531" actId="1076"/>
      <pc:docMkLst>
        <pc:docMk/>
      </pc:docMkLst>
      <pc:sldChg chg="modSp mod">
        <pc:chgData name="Jensen Ashman" userId="154a315f-44f7-427d-9533-2196ac7e889e" providerId="ADAL" clId="{1FAF42AE-1135-45F3-811E-745443A06E15}" dt="2026-03-09T21:41:53.559" v="315"/>
        <pc:sldMkLst>
          <pc:docMk/>
          <pc:sldMk cId="2923104816" sldId="1455"/>
        </pc:sldMkLst>
        <pc:spChg chg="mod">
          <ac:chgData name="Jensen Ashman" userId="154a315f-44f7-427d-9533-2196ac7e889e" providerId="ADAL" clId="{1FAF42AE-1135-45F3-811E-745443A06E15}" dt="2026-03-09T21:40:37.940" v="300"/>
          <ac:spMkLst>
            <pc:docMk/>
            <pc:sldMk cId="2923104816" sldId="1455"/>
            <ac:spMk id="6" creationId="{82D73687-C838-4181-BC6F-A970343DEDB7}"/>
          </ac:spMkLst>
        </pc:spChg>
        <pc:graphicFrameChg chg="mod">
          <ac:chgData name="Jensen Ashman" userId="154a315f-44f7-427d-9533-2196ac7e889e" providerId="ADAL" clId="{1FAF42AE-1135-45F3-811E-745443A06E15}" dt="2026-03-09T21:41:53.559" v="315"/>
          <ac:graphicFrameMkLst>
            <pc:docMk/>
            <pc:sldMk cId="2923104816" sldId="1455"/>
            <ac:graphicFrameMk id="5" creationId="{52C06515-09C6-4AA0-94CE-E0FA72BC3425}"/>
          </ac:graphicFrameMkLst>
        </pc:graphicFrameChg>
      </pc:sldChg>
      <pc:sldChg chg="modSp mod">
        <pc:chgData name="Jensen Ashman" userId="154a315f-44f7-427d-9533-2196ac7e889e" providerId="ADAL" clId="{1FAF42AE-1135-45F3-811E-745443A06E15}" dt="2026-03-10T20:47:27.669" v="2483"/>
        <pc:sldMkLst>
          <pc:docMk/>
          <pc:sldMk cId="2538972027" sldId="1510"/>
        </pc:sldMkLst>
        <pc:spChg chg="mod">
          <ac:chgData name="Jensen Ashman" userId="154a315f-44f7-427d-9533-2196ac7e889e" providerId="ADAL" clId="{1FAF42AE-1135-45F3-811E-745443A06E15}" dt="2026-03-09T20:09:48.817" v="146"/>
          <ac:spMkLst>
            <pc:docMk/>
            <pc:sldMk cId="2538972027" sldId="1510"/>
            <ac:spMk id="6" creationId="{107DA2F8-F90B-4B3B-AD7F-B16DBF63BC21}"/>
          </ac:spMkLst>
        </pc:spChg>
        <pc:graphicFrameChg chg="mod">
          <ac:chgData name="Jensen Ashman" userId="154a315f-44f7-427d-9533-2196ac7e889e" providerId="ADAL" clId="{1FAF42AE-1135-45F3-811E-745443A06E15}" dt="2026-03-10T20:47:27.669" v="2483"/>
          <ac:graphicFrameMkLst>
            <pc:docMk/>
            <pc:sldMk cId="2538972027" sldId="1510"/>
            <ac:graphicFrameMk id="8" creationId="{58711D76-3053-49A8-9505-C19C7D67DA6E}"/>
          </ac:graphicFrameMkLst>
        </pc:graphicFrameChg>
      </pc:sldChg>
      <pc:sldChg chg="modSp mod">
        <pc:chgData name="Jensen Ashman" userId="154a315f-44f7-427d-9533-2196ac7e889e" providerId="ADAL" clId="{1FAF42AE-1135-45F3-811E-745443A06E15}" dt="2026-03-09T21:14:37.576" v="218"/>
        <pc:sldMkLst>
          <pc:docMk/>
          <pc:sldMk cId="2724906375" sldId="1511"/>
        </pc:sldMkLst>
        <pc:spChg chg="mod">
          <ac:chgData name="Jensen Ashman" userId="154a315f-44f7-427d-9533-2196ac7e889e" providerId="ADAL" clId="{1FAF42AE-1135-45F3-811E-745443A06E15}" dt="2026-03-09T20:58:19.263" v="197" actId="20577"/>
          <ac:spMkLst>
            <pc:docMk/>
            <pc:sldMk cId="2724906375" sldId="1511"/>
            <ac:spMk id="3" creationId="{9F569919-72C0-CACF-6C5C-9029580C3B52}"/>
          </ac:spMkLst>
        </pc:spChg>
        <pc:spChg chg="mod">
          <ac:chgData name="Jensen Ashman" userId="154a315f-44f7-427d-9533-2196ac7e889e" providerId="ADAL" clId="{1FAF42AE-1135-45F3-811E-745443A06E15}" dt="2026-03-09T20:59:26.336" v="209" actId="20577"/>
          <ac:spMkLst>
            <pc:docMk/>
            <pc:sldMk cId="2724906375" sldId="1511"/>
            <ac:spMk id="4" creationId="{7E2290F9-7B0E-AA7A-90F2-B17688BAD7A4}"/>
          </ac:spMkLst>
        </pc:spChg>
        <pc:graphicFrameChg chg="mod">
          <ac:chgData name="Jensen Ashman" userId="154a315f-44f7-427d-9533-2196ac7e889e" providerId="ADAL" clId="{1FAF42AE-1135-45F3-811E-745443A06E15}" dt="2026-03-09T21:14:37.576" v="218"/>
          <ac:graphicFrameMkLst>
            <pc:docMk/>
            <pc:sldMk cId="2724906375" sldId="1511"/>
            <ac:graphicFrameMk id="5" creationId="{4AA065A5-6DA7-40B5-8248-BE8270EF78FA}"/>
          </ac:graphicFrameMkLst>
        </pc:graphicFrameChg>
      </pc:sldChg>
      <pc:sldChg chg="modSp mod">
        <pc:chgData name="Jensen Ashman" userId="154a315f-44f7-427d-9533-2196ac7e889e" providerId="ADAL" clId="{1FAF42AE-1135-45F3-811E-745443A06E15}" dt="2026-03-09T20:07:33.323" v="134"/>
        <pc:sldMkLst>
          <pc:docMk/>
          <pc:sldMk cId="791343221" sldId="2080"/>
        </pc:sldMkLst>
        <pc:spChg chg="mod">
          <ac:chgData name="Jensen Ashman" userId="154a315f-44f7-427d-9533-2196ac7e889e" providerId="ADAL" clId="{1FAF42AE-1135-45F3-811E-745443A06E15}" dt="2026-03-09T20:03:46.359" v="107" actId="20577"/>
          <ac:spMkLst>
            <pc:docMk/>
            <pc:sldMk cId="791343221" sldId="2080"/>
            <ac:spMk id="2" creationId="{FA9FEDFF-0F6C-0E78-4C09-88A859D085F0}"/>
          </ac:spMkLst>
        </pc:spChg>
        <pc:spChg chg="mod">
          <ac:chgData name="Jensen Ashman" userId="154a315f-44f7-427d-9533-2196ac7e889e" providerId="ADAL" clId="{1FAF42AE-1135-45F3-811E-745443A06E15}" dt="2026-03-09T20:06:02.918" v="112" actId="179"/>
          <ac:spMkLst>
            <pc:docMk/>
            <pc:sldMk cId="791343221" sldId="2080"/>
            <ac:spMk id="7" creationId="{2ECED506-3D29-8132-227C-42241CF88185}"/>
          </ac:spMkLst>
        </pc:spChg>
        <pc:graphicFrameChg chg="mod">
          <ac:chgData name="Jensen Ashman" userId="154a315f-44f7-427d-9533-2196ac7e889e" providerId="ADAL" clId="{1FAF42AE-1135-45F3-811E-745443A06E15}" dt="2026-03-09T20:07:33.323" v="134"/>
          <ac:graphicFrameMkLst>
            <pc:docMk/>
            <pc:sldMk cId="791343221" sldId="2080"/>
            <ac:graphicFrameMk id="8" creationId="{FCD5C07E-2D51-CF5F-5B74-FB69461EA98F}"/>
          </ac:graphicFrameMkLst>
        </pc:graphicFrameChg>
      </pc:sldChg>
      <pc:sldChg chg="modSp mod">
        <pc:chgData name="Jensen Ashman" userId="154a315f-44f7-427d-9533-2196ac7e889e" providerId="ADAL" clId="{1FAF42AE-1135-45F3-811E-745443A06E15}" dt="2026-03-10T14:42:16.395" v="759" actId="6549"/>
        <pc:sldMkLst>
          <pc:docMk/>
          <pc:sldMk cId="857316531" sldId="2117"/>
        </pc:sldMkLst>
        <pc:spChg chg="mod">
          <ac:chgData name="Jensen Ashman" userId="154a315f-44f7-427d-9533-2196ac7e889e" providerId="ADAL" clId="{1FAF42AE-1135-45F3-811E-745443A06E15}" dt="2026-03-10T14:42:16.395" v="759" actId="6549"/>
          <ac:spMkLst>
            <pc:docMk/>
            <pc:sldMk cId="857316531" sldId="2117"/>
            <ac:spMk id="4" creationId="{2397E501-6258-45F3-BD0B-739625774EAF}"/>
          </ac:spMkLst>
        </pc:spChg>
      </pc:sldChg>
      <pc:sldChg chg="delSp modSp mod">
        <pc:chgData name="Jensen Ashman" userId="154a315f-44f7-427d-9533-2196ac7e889e" providerId="ADAL" clId="{1FAF42AE-1135-45F3-811E-745443A06E15}" dt="2026-03-09T17:13:30.382" v="4" actId="478"/>
        <pc:sldMkLst>
          <pc:docMk/>
          <pc:sldMk cId="1699313792" sldId="2128"/>
        </pc:sldMkLst>
        <pc:spChg chg="mod">
          <ac:chgData name="Jensen Ashman" userId="154a315f-44f7-427d-9533-2196ac7e889e" providerId="ADAL" clId="{1FAF42AE-1135-45F3-811E-745443A06E15}" dt="2026-03-09T17:13:24.627" v="1" actId="20577"/>
          <ac:spMkLst>
            <pc:docMk/>
            <pc:sldMk cId="1699313792" sldId="2128"/>
            <ac:spMk id="2" creationId="{5859EC16-A85A-42D3-8E09-BE78ED3C38F0}"/>
          </ac:spMkLst>
        </pc:spChg>
      </pc:sldChg>
      <pc:sldChg chg="modSp mod">
        <pc:chgData name="Jensen Ashman" userId="154a315f-44f7-427d-9533-2196ac7e889e" providerId="ADAL" clId="{1FAF42AE-1135-45F3-811E-745443A06E15}" dt="2026-03-09T21:36:41.218" v="269"/>
        <pc:sldMkLst>
          <pc:docMk/>
          <pc:sldMk cId="2084838896" sldId="2138"/>
        </pc:sldMkLst>
        <pc:graphicFrameChg chg="mod">
          <ac:chgData name="Jensen Ashman" userId="154a315f-44f7-427d-9533-2196ac7e889e" providerId="ADAL" clId="{1FAF42AE-1135-45F3-811E-745443A06E15}" dt="2026-03-09T21:36:41.218" v="269"/>
          <ac:graphicFrameMkLst>
            <pc:docMk/>
            <pc:sldMk cId="2084838896" sldId="2138"/>
            <ac:graphicFrameMk id="3" creationId="{77909268-E1BC-5F79-659F-3F91FCDF865B}"/>
          </ac:graphicFrameMkLst>
        </pc:graphicFrameChg>
      </pc:sldChg>
      <pc:sldChg chg="addSp delSp modSp mod">
        <pc:chgData name="Jensen Ashman" userId="154a315f-44f7-427d-9533-2196ac7e889e" providerId="ADAL" clId="{1FAF42AE-1135-45F3-811E-745443A06E15}" dt="2026-03-10T14:41:42.729" v="747" actId="20577"/>
        <pc:sldMkLst>
          <pc:docMk/>
          <pc:sldMk cId="752074622" sldId="2144"/>
        </pc:sldMkLst>
        <pc:spChg chg="mod">
          <ac:chgData name="Jensen Ashman" userId="154a315f-44f7-427d-9533-2196ac7e889e" providerId="ADAL" clId="{1FAF42AE-1135-45F3-811E-745443A06E15}" dt="2026-03-09T22:11:57.856" v="393" actId="20577"/>
          <ac:spMkLst>
            <pc:docMk/>
            <pc:sldMk cId="752074622" sldId="2144"/>
            <ac:spMk id="2" creationId="{C2891537-8262-DA91-0EC8-B2539FAB8543}"/>
          </ac:spMkLst>
        </pc:spChg>
        <pc:spChg chg="mod">
          <ac:chgData name="Jensen Ashman" userId="154a315f-44f7-427d-9533-2196ac7e889e" providerId="ADAL" clId="{1FAF42AE-1135-45F3-811E-745443A06E15}" dt="2026-03-10T14:41:35.754" v="745" actId="20577"/>
          <ac:spMkLst>
            <pc:docMk/>
            <pc:sldMk cId="752074622" sldId="2144"/>
            <ac:spMk id="3" creationId="{DE6D43C4-3D77-54F5-C3FC-FB44E5C313F5}"/>
          </ac:spMkLst>
        </pc:spChg>
        <pc:spChg chg="add mod">
          <ac:chgData name="Jensen Ashman" userId="154a315f-44f7-427d-9533-2196ac7e889e" providerId="ADAL" clId="{1FAF42AE-1135-45F3-811E-745443A06E15}" dt="2026-03-10T14:41:42.729" v="747" actId="20577"/>
          <ac:spMkLst>
            <pc:docMk/>
            <pc:sldMk cId="752074622" sldId="2144"/>
            <ac:spMk id="6" creationId="{91DA090D-0B91-EECB-FD43-7D6BDB56D011}"/>
          </ac:spMkLst>
        </pc:spChg>
        <pc:spChg chg="add del mod">
          <ac:chgData name="Jensen Ashman" userId="154a315f-44f7-427d-9533-2196ac7e889e" providerId="ADAL" clId="{1FAF42AE-1135-45F3-811E-745443A06E15}" dt="2026-03-10T14:17:19.796" v="537"/>
          <ac:spMkLst>
            <pc:docMk/>
            <pc:sldMk cId="752074622" sldId="2144"/>
            <ac:spMk id="7" creationId="{48CFB5F5-41FD-6E15-D12D-6BF2454C6B03}"/>
          </ac:spMkLst>
        </pc:spChg>
        <pc:spChg chg="mod">
          <ac:chgData name="Jensen Ashman" userId="154a315f-44f7-427d-9533-2196ac7e889e" providerId="ADAL" clId="{1FAF42AE-1135-45F3-811E-745443A06E15}" dt="2026-03-10T14:15:31.292" v="470"/>
          <ac:spMkLst>
            <pc:docMk/>
            <pc:sldMk cId="752074622" sldId="2144"/>
            <ac:spMk id="8" creationId="{3A3F3602-F04A-E4A3-2F0F-B620E7565D47}"/>
          </ac:spMkLst>
        </pc:spChg>
        <pc:spChg chg="add del mod">
          <ac:chgData name="Jensen Ashman" userId="154a315f-44f7-427d-9533-2196ac7e889e" providerId="ADAL" clId="{1FAF42AE-1135-45F3-811E-745443A06E15}" dt="2026-03-10T14:17:19.796" v="535"/>
          <ac:spMkLst>
            <pc:docMk/>
            <pc:sldMk cId="752074622" sldId="2144"/>
            <ac:spMk id="9" creationId="{D3310536-AA8A-4CFC-8C1B-47845C6BAE62}"/>
          </ac:spMkLst>
        </pc:spChg>
      </pc:sldChg>
      <pc:sldChg chg="addSp modSp mod">
        <pc:chgData name="Jensen Ashman" userId="154a315f-44f7-427d-9533-2196ac7e889e" providerId="ADAL" clId="{1FAF42AE-1135-45F3-811E-745443A06E15}" dt="2026-03-10T17:55:38.413" v="1285" actId="20577"/>
        <pc:sldMkLst>
          <pc:docMk/>
          <pc:sldMk cId="1888087656" sldId="2146"/>
        </pc:sldMkLst>
        <pc:spChg chg="mod">
          <ac:chgData name="Jensen Ashman" userId="154a315f-44f7-427d-9533-2196ac7e889e" providerId="ADAL" clId="{1FAF42AE-1135-45F3-811E-745443A06E15}" dt="2026-03-10T14:32:22.584" v="721" actId="20577"/>
          <ac:spMkLst>
            <pc:docMk/>
            <pc:sldMk cId="1888087656" sldId="2146"/>
            <ac:spMk id="2" creationId="{C2891537-8262-DA91-0EC8-B2539FAB8543}"/>
          </ac:spMkLst>
        </pc:spChg>
        <pc:spChg chg="mod">
          <ac:chgData name="Jensen Ashman" userId="154a315f-44f7-427d-9533-2196ac7e889e" providerId="ADAL" clId="{1FAF42AE-1135-45F3-811E-745443A06E15}" dt="2026-03-10T17:55:38.413" v="1285" actId="20577"/>
          <ac:spMkLst>
            <pc:docMk/>
            <pc:sldMk cId="1888087656" sldId="2146"/>
            <ac:spMk id="3" creationId="{9F64380B-E094-32AC-2B4F-3972811AB606}"/>
          </ac:spMkLst>
        </pc:spChg>
        <pc:spChg chg="mod">
          <ac:chgData name="Jensen Ashman" userId="154a315f-44f7-427d-9533-2196ac7e889e" providerId="ADAL" clId="{1FAF42AE-1135-45F3-811E-745443A06E15}" dt="2026-03-10T17:52:47.067" v="1149" actId="6549"/>
          <ac:spMkLst>
            <pc:docMk/>
            <pc:sldMk cId="1888087656" sldId="2146"/>
            <ac:spMk id="4" creationId="{5127A16B-F99A-BC71-8746-46AAAEB181B8}"/>
          </ac:spMkLst>
        </pc:spChg>
        <pc:spChg chg="add">
          <ac:chgData name="Jensen Ashman" userId="154a315f-44f7-427d-9533-2196ac7e889e" providerId="ADAL" clId="{1FAF42AE-1135-45F3-811E-745443A06E15}" dt="2026-03-10T17:52:06.757" v="1113"/>
          <ac:spMkLst>
            <pc:docMk/>
            <pc:sldMk cId="1888087656" sldId="2146"/>
            <ac:spMk id="5" creationId="{0C697ABD-3240-E89E-98C6-C3C95634511B}"/>
          </ac:spMkLst>
        </pc:spChg>
        <pc:spChg chg="mod">
          <ac:chgData name="Jensen Ashman" userId="154a315f-44f7-427d-9533-2196ac7e889e" providerId="ADAL" clId="{1FAF42AE-1135-45F3-811E-745443A06E15}" dt="2026-03-10T17:54:34.861" v="1177" actId="1076"/>
          <ac:spMkLst>
            <pc:docMk/>
            <pc:sldMk cId="1888087656" sldId="2146"/>
            <ac:spMk id="8" creationId="{3A3F3602-F04A-E4A3-2F0F-B620E7565D47}"/>
          </ac:spMkLst>
        </pc:spChg>
      </pc:sldChg>
      <pc:sldChg chg="modSp mod">
        <pc:chgData name="Jensen Ashman" userId="154a315f-44f7-427d-9533-2196ac7e889e" providerId="ADAL" clId="{1FAF42AE-1135-45F3-811E-745443A06E15}" dt="2026-03-10T17:05:59.381" v="996"/>
        <pc:sldMkLst>
          <pc:docMk/>
          <pc:sldMk cId="1257744861" sldId="2149"/>
        </pc:sldMkLst>
        <pc:spChg chg="mod">
          <ac:chgData name="Jensen Ashman" userId="154a315f-44f7-427d-9533-2196ac7e889e" providerId="ADAL" clId="{1FAF42AE-1135-45F3-811E-745443A06E15}" dt="2026-03-10T17:05:54.767" v="995" actId="20577"/>
          <ac:spMkLst>
            <pc:docMk/>
            <pc:sldMk cId="1257744861" sldId="2149"/>
            <ac:spMk id="2" creationId="{4E720EB9-B9C7-4191-9A3A-4DA0EFB493FE}"/>
          </ac:spMkLst>
        </pc:spChg>
        <pc:graphicFrameChg chg="mod">
          <ac:chgData name="Jensen Ashman" userId="154a315f-44f7-427d-9533-2196ac7e889e" providerId="ADAL" clId="{1FAF42AE-1135-45F3-811E-745443A06E15}" dt="2026-03-10T17:05:59.381" v="996"/>
          <ac:graphicFrameMkLst>
            <pc:docMk/>
            <pc:sldMk cId="1257744861" sldId="2149"/>
            <ac:graphicFrameMk id="6" creationId="{2A3612F4-7032-CFF0-624B-60A36ED08AFF}"/>
          </ac:graphicFrameMkLst>
        </pc:graphicFrameChg>
      </pc:sldChg>
      <pc:sldChg chg="modSp mod">
        <pc:chgData name="Jensen Ashman" userId="154a315f-44f7-427d-9533-2196ac7e889e" providerId="ADAL" clId="{1FAF42AE-1135-45F3-811E-745443A06E15}" dt="2026-03-10T17:06:24.867" v="1028" actId="20577"/>
        <pc:sldMkLst>
          <pc:docMk/>
          <pc:sldMk cId="2270278390" sldId="2150"/>
        </pc:sldMkLst>
        <pc:spChg chg="mod">
          <ac:chgData name="Jensen Ashman" userId="154a315f-44f7-427d-9533-2196ac7e889e" providerId="ADAL" clId="{1FAF42AE-1135-45F3-811E-745443A06E15}" dt="2026-03-10T17:06:24.867" v="1028" actId="20577"/>
          <ac:spMkLst>
            <pc:docMk/>
            <pc:sldMk cId="2270278390" sldId="2150"/>
            <ac:spMk id="4" creationId="{FB2E8423-3ED2-4BCE-8BC1-C33059506667}"/>
          </ac:spMkLst>
        </pc:spChg>
      </pc:sldChg>
      <pc:sldChg chg="addSp delSp modSp mod">
        <pc:chgData name="Jensen Ashman" userId="154a315f-44f7-427d-9533-2196ac7e889e" providerId="ADAL" clId="{1FAF42AE-1135-45F3-811E-745443A06E15}" dt="2026-03-10T16:56:43.350" v="968" actId="20577"/>
        <pc:sldMkLst>
          <pc:docMk/>
          <pc:sldMk cId="1954216639" sldId="2153"/>
        </pc:sldMkLst>
        <pc:spChg chg="mod">
          <ac:chgData name="Jensen Ashman" userId="154a315f-44f7-427d-9533-2196ac7e889e" providerId="ADAL" clId="{1FAF42AE-1135-45F3-811E-745443A06E15}" dt="2026-03-10T16:54:28.599" v="946" actId="20577"/>
          <ac:spMkLst>
            <pc:docMk/>
            <pc:sldMk cId="1954216639" sldId="2153"/>
            <ac:spMk id="2" creationId="{83475E2F-8BFA-F784-F73C-C6AFC7189DE6}"/>
          </ac:spMkLst>
        </pc:spChg>
        <pc:spChg chg="mod">
          <ac:chgData name="Jensen Ashman" userId="154a315f-44f7-427d-9533-2196ac7e889e" providerId="ADAL" clId="{1FAF42AE-1135-45F3-811E-745443A06E15}" dt="2026-03-10T16:56:43.350" v="968" actId="20577"/>
          <ac:spMkLst>
            <pc:docMk/>
            <pc:sldMk cId="1954216639" sldId="2153"/>
            <ac:spMk id="6" creationId="{A61E30CF-E499-480A-BB12-76BCD403C26A}"/>
          </ac:spMkLst>
        </pc:spChg>
        <pc:graphicFrameChg chg="add del mod">
          <ac:chgData name="Jensen Ashman" userId="154a315f-44f7-427d-9533-2196ac7e889e" providerId="ADAL" clId="{1FAF42AE-1135-45F3-811E-745443A06E15}" dt="2026-03-10T16:53:55.265" v="918" actId="478"/>
          <ac:graphicFrameMkLst>
            <pc:docMk/>
            <pc:sldMk cId="1954216639" sldId="2153"/>
            <ac:graphicFrameMk id="3" creationId="{15B3A58C-9438-6285-9162-4AEB5B6B03AC}"/>
          </ac:graphicFrameMkLst>
        </pc:graphicFrameChg>
        <pc:graphicFrameChg chg="add mod">
          <ac:chgData name="Jensen Ashman" userId="154a315f-44f7-427d-9533-2196ac7e889e" providerId="ADAL" clId="{1FAF42AE-1135-45F3-811E-745443A06E15}" dt="2026-03-10T16:55:47.629" v="959" actId="14100"/>
          <ac:graphicFrameMkLst>
            <pc:docMk/>
            <pc:sldMk cId="1954216639" sldId="2153"/>
            <ac:graphicFrameMk id="4" creationId="{15B3A58C-9438-6285-9162-4AEB5B6B03AC}"/>
          </ac:graphicFrameMkLst>
        </pc:graphicFrameChg>
        <pc:graphicFrameChg chg="del">
          <ac:chgData name="Jensen Ashman" userId="154a315f-44f7-427d-9533-2196ac7e889e" providerId="ADAL" clId="{1FAF42AE-1135-45F3-811E-745443A06E15}" dt="2026-03-10T16:52:17.380" v="912" actId="478"/>
          <ac:graphicFrameMkLst>
            <pc:docMk/>
            <pc:sldMk cId="1954216639" sldId="2153"/>
            <ac:graphicFrameMk id="14" creationId="{75609A1F-0E61-035A-C8CA-F964BD4F2CE6}"/>
          </ac:graphicFrameMkLst>
        </pc:graphicFrameChg>
      </pc:sldChg>
      <pc:sldChg chg="addSp delSp modSp mod">
        <pc:chgData name="Jensen Ashman" userId="154a315f-44f7-427d-9533-2196ac7e889e" providerId="ADAL" clId="{1FAF42AE-1135-45F3-811E-745443A06E15}" dt="2026-03-10T17:31:50.977" v="1099" actId="1076"/>
        <pc:sldMkLst>
          <pc:docMk/>
          <pc:sldMk cId="615702375" sldId="2171"/>
        </pc:sldMkLst>
        <pc:spChg chg="mod">
          <ac:chgData name="Jensen Ashman" userId="154a315f-44f7-427d-9533-2196ac7e889e" providerId="ADAL" clId="{1FAF42AE-1135-45F3-811E-745443A06E15}" dt="2026-03-10T17:20:10.571" v="1062" actId="20577"/>
          <ac:spMkLst>
            <pc:docMk/>
            <pc:sldMk cId="615702375" sldId="2171"/>
            <ac:spMk id="6" creationId="{869999D3-35FA-8AC7-1377-9D2106A02C8B}"/>
          </ac:spMkLst>
        </pc:spChg>
        <pc:graphicFrameChg chg="del mod">
          <ac:chgData name="Jensen Ashman" userId="154a315f-44f7-427d-9533-2196ac7e889e" providerId="ADAL" clId="{1FAF42AE-1135-45F3-811E-745443A06E15}" dt="2026-03-10T17:30:08.983" v="1082" actId="478"/>
          <ac:graphicFrameMkLst>
            <pc:docMk/>
            <pc:sldMk cId="615702375" sldId="2171"/>
            <ac:graphicFrameMk id="2" creationId="{C0AC4DB1-B105-6B2A-1BBD-1294D73A9DA0}"/>
          </ac:graphicFrameMkLst>
        </pc:graphicFrameChg>
        <pc:graphicFrameChg chg="add mod">
          <ac:chgData name="Jensen Ashman" userId="154a315f-44f7-427d-9533-2196ac7e889e" providerId="ADAL" clId="{1FAF42AE-1135-45F3-811E-745443A06E15}" dt="2026-03-10T17:31:50.977" v="1099" actId="1076"/>
          <ac:graphicFrameMkLst>
            <pc:docMk/>
            <pc:sldMk cId="615702375" sldId="2171"/>
            <ac:graphicFrameMk id="3" creationId="{A77E1A11-E208-E701-6861-EDAE5C6A55D0}"/>
          </ac:graphicFrameMkLst>
        </pc:graphicFrameChg>
        <pc:graphicFrameChg chg="add mod">
          <ac:chgData name="Jensen Ashman" userId="154a315f-44f7-427d-9533-2196ac7e889e" providerId="ADAL" clId="{1FAF42AE-1135-45F3-811E-745443A06E15}" dt="2026-03-10T17:31:45.338" v="1098" actId="1076"/>
          <ac:graphicFrameMkLst>
            <pc:docMk/>
            <pc:sldMk cId="615702375" sldId="2171"/>
            <ac:graphicFrameMk id="4" creationId="{570B36FD-50B6-0B9C-0B57-D8406243455A}"/>
          </ac:graphicFrameMkLst>
        </pc:graphicFrameChg>
        <pc:graphicFrameChg chg="del">
          <ac:chgData name="Jensen Ashman" userId="154a315f-44f7-427d-9533-2196ac7e889e" providerId="ADAL" clId="{1FAF42AE-1135-45F3-811E-745443A06E15}" dt="2026-03-10T17:22:54.647" v="1064" actId="478"/>
          <ac:graphicFrameMkLst>
            <pc:docMk/>
            <pc:sldMk cId="615702375" sldId="2171"/>
            <ac:graphicFrameMk id="14" creationId="{042A617C-BA40-45D2-E74B-BC865030BF31}"/>
          </ac:graphicFrameMkLst>
        </pc:graphicFrameChg>
      </pc:sldChg>
      <pc:sldChg chg="modSp">
        <pc:chgData name="Jensen Ashman" userId="154a315f-44f7-427d-9533-2196ac7e889e" providerId="ADAL" clId="{1FAF42AE-1135-45F3-811E-745443A06E15}" dt="2026-03-10T21:13:04.787" v="2511"/>
        <pc:sldMkLst>
          <pc:docMk/>
          <pc:sldMk cId="953669165" sldId="2186"/>
        </pc:sldMkLst>
        <pc:graphicFrameChg chg="mod">
          <ac:chgData name="Jensen Ashman" userId="154a315f-44f7-427d-9533-2196ac7e889e" providerId="ADAL" clId="{1FAF42AE-1135-45F3-811E-745443A06E15}" dt="2026-03-10T21:13:04.787" v="2511"/>
          <ac:graphicFrameMkLst>
            <pc:docMk/>
            <pc:sldMk cId="953669165" sldId="2186"/>
            <ac:graphicFrameMk id="14" creationId="{8D092C29-F5BB-DEC0-C7D7-E507A4A4A26F}"/>
          </ac:graphicFrameMkLst>
        </pc:graphicFrameChg>
      </pc:sldChg>
      <pc:sldChg chg="modSp mod">
        <pc:chgData name="Jensen Ashman" userId="154a315f-44f7-427d-9533-2196ac7e889e" providerId="ADAL" clId="{1FAF42AE-1135-45F3-811E-745443A06E15}" dt="2026-03-10T18:40:34.673" v="2425" actId="20577"/>
        <pc:sldMkLst>
          <pc:docMk/>
          <pc:sldMk cId="4150287702" sldId="2189"/>
        </pc:sldMkLst>
        <pc:spChg chg="mod">
          <ac:chgData name="Jensen Ashman" userId="154a315f-44f7-427d-9533-2196ac7e889e" providerId="ADAL" clId="{1FAF42AE-1135-45F3-811E-745443A06E15}" dt="2026-03-10T18:40:34.673" v="2425" actId="20577"/>
          <ac:spMkLst>
            <pc:docMk/>
            <pc:sldMk cId="4150287702" sldId="2189"/>
            <ac:spMk id="7" creationId="{88446C55-F1E5-A677-13AE-9884828001D3}"/>
          </ac:spMkLst>
        </pc:spChg>
        <pc:graphicFrameChg chg="mod">
          <ac:chgData name="Jensen Ashman" userId="154a315f-44f7-427d-9533-2196ac7e889e" providerId="ADAL" clId="{1FAF42AE-1135-45F3-811E-745443A06E15}" dt="2026-03-10T16:55:26.618" v="952"/>
          <ac:graphicFrameMkLst>
            <pc:docMk/>
            <pc:sldMk cId="4150287702" sldId="2189"/>
            <ac:graphicFrameMk id="14" creationId="{1C101227-AF68-652E-7C9C-3859E5A7070A}"/>
          </ac:graphicFrameMkLst>
        </pc:graphicFrameChg>
      </pc:sldChg>
      <pc:sldChg chg="modSp mod">
        <pc:chgData name="Jensen Ashman" userId="154a315f-44f7-427d-9533-2196ac7e889e" providerId="ADAL" clId="{1FAF42AE-1135-45F3-811E-745443A06E15}" dt="2026-03-09T21:15:20.701" v="223" actId="20577"/>
        <pc:sldMkLst>
          <pc:docMk/>
          <pc:sldMk cId="3925154724" sldId="2202"/>
        </pc:sldMkLst>
        <pc:spChg chg="mod">
          <ac:chgData name="Jensen Ashman" userId="154a315f-44f7-427d-9533-2196ac7e889e" providerId="ADAL" clId="{1FAF42AE-1135-45F3-811E-745443A06E15}" dt="2026-03-09T21:15:20.701" v="223" actId="20577"/>
          <ac:spMkLst>
            <pc:docMk/>
            <pc:sldMk cId="3925154724" sldId="2202"/>
            <ac:spMk id="2" creationId="{52A3EF67-A183-7761-75BB-C82A98F9326A}"/>
          </ac:spMkLst>
        </pc:spChg>
        <pc:spChg chg="mod">
          <ac:chgData name="Jensen Ashman" userId="154a315f-44f7-427d-9533-2196ac7e889e" providerId="ADAL" clId="{1FAF42AE-1135-45F3-811E-745443A06E15}" dt="2026-03-09T21:14:29.090" v="216"/>
          <ac:spMkLst>
            <pc:docMk/>
            <pc:sldMk cId="3925154724" sldId="2202"/>
            <ac:spMk id="6" creationId="{D79D7ADA-226C-248B-9DCF-3E3BC3CAF6AA}"/>
          </ac:spMkLst>
        </pc:spChg>
        <pc:graphicFrameChg chg="mod">
          <ac:chgData name="Jensen Ashman" userId="154a315f-44f7-427d-9533-2196ac7e889e" providerId="ADAL" clId="{1FAF42AE-1135-45F3-811E-745443A06E15}" dt="2026-03-09T21:15:09.255" v="222" actId="403"/>
          <ac:graphicFrameMkLst>
            <pc:docMk/>
            <pc:sldMk cId="3925154724" sldId="2202"/>
            <ac:graphicFrameMk id="5" creationId="{74657D15-CCF2-EF0D-0F42-25D737051CB4}"/>
          </ac:graphicFrameMkLst>
        </pc:graphicFrameChg>
      </pc:sldChg>
      <pc:sldChg chg="addSp delSp modSp mod delAnim">
        <pc:chgData name="Jensen Ashman" userId="154a315f-44f7-427d-9533-2196ac7e889e" providerId="ADAL" clId="{1FAF42AE-1135-45F3-811E-745443A06E15}" dt="2026-03-10T21:41:08.280" v="2531" actId="1076"/>
        <pc:sldMkLst>
          <pc:docMk/>
          <pc:sldMk cId="1348862688" sldId="2216"/>
        </pc:sldMkLst>
        <pc:graphicFrameChg chg="add mod">
          <ac:chgData name="Jensen Ashman" userId="154a315f-44f7-427d-9533-2196ac7e889e" providerId="ADAL" clId="{1FAF42AE-1135-45F3-811E-745443A06E15}" dt="2026-03-10T21:41:08.280" v="2531" actId="1076"/>
          <ac:graphicFrameMkLst>
            <pc:docMk/>
            <pc:sldMk cId="1348862688" sldId="2216"/>
            <ac:graphicFrameMk id="2" creationId="{28606276-6315-2D30-DA9E-C2DC19808A7A}"/>
          </ac:graphicFrameMkLst>
        </pc:graphicFrameChg>
        <pc:graphicFrameChg chg="del mod">
          <ac:chgData name="Jensen Ashman" userId="154a315f-44f7-427d-9533-2196ac7e889e" providerId="ADAL" clId="{1FAF42AE-1135-45F3-811E-745443A06E15}" dt="2026-03-10T21:37:23.917" v="2516" actId="478"/>
          <ac:graphicFrameMkLst>
            <pc:docMk/>
            <pc:sldMk cId="1348862688" sldId="2216"/>
            <ac:graphicFrameMk id="14" creationId="{7B8C1F8A-2F7D-6863-A3B6-994037E7D601}"/>
          </ac:graphicFrameMkLst>
        </pc:graphicFrameChg>
      </pc:sldChg>
      <pc:sldChg chg="del">
        <pc:chgData name="Jensen Ashman" userId="154a315f-44f7-427d-9533-2196ac7e889e" providerId="ADAL" clId="{1FAF42AE-1135-45F3-811E-745443A06E15}" dt="2026-03-10T18:42:23.381" v="2461" actId="47"/>
        <pc:sldMkLst>
          <pc:docMk/>
          <pc:sldMk cId="2525408927" sldId="2217"/>
        </pc:sldMkLst>
      </pc:sldChg>
      <pc:sldChg chg="del">
        <pc:chgData name="Jensen Ashman" userId="154a315f-44f7-427d-9533-2196ac7e889e" providerId="ADAL" clId="{1FAF42AE-1135-45F3-811E-745443A06E15}" dt="2026-03-10T14:42:07.152" v="758" actId="47"/>
        <pc:sldMkLst>
          <pc:docMk/>
          <pc:sldMk cId="1303093494" sldId="2218"/>
        </pc:sldMkLst>
      </pc:sldChg>
      <pc:sldChg chg="modSp mod">
        <pc:chgData name="Jensen Ashman" userId="154a315f-44f7-427d-9533-2196ac7e889e" providerId="ADAL" clId="{1FAF42AE-1135-45F3-811E-745443A06E15}" dt="2026-03-09T21:42:04.487" v="320"/>
        <pc:sldMkLst>
          <pc:docMk/>
          <pc:sldMk cId="2127986766" sldId="2225"/>
        </pc:sldMkLst>
        <pc:spChg chg="mod">
          <ac:chgData name="Jensen Ashman" userId="154a315f-44f7-427d-9533-2196ac7e889e" providerId="ADAL" clId="{1FAF42AE-1135-45F3-811E-745443A06E15}" dt="2026-03-09T21:41:45.050" v="312" actId="20577"/>
          <ac:spMkLst>
            <pc:docMk/>
            <pc:sldMk cId="2127986766" sldId="2225"/>
            <ac:spMk id="6" creationId="{45AC5796-9512-54BE-8686-50EA10F04FEA}"/>
          </ac:spMkLst>
        </pc:spChg>
        <pc:graphicFrameChg chg="mod">
          <ac:chgData name="Jensen Ashman" userId="154a315f-44f7-427d-9533-2196ac7e889e" providerId="ADAL" clId="{1FAF42AE-1135-45F3-811E-745443A06E15}" dt="2026-03-09T21:42:04.487" v="320"/>
          <ac:graphicFrameMkLst>
            <pc:docMk/>
            <pc:sldMk cId="2127986766" sldId="2225"/>
            <ac:graphicFrameMk id="5" creationId="{25100CAF-E877-87A1-0E52-758BF18B392C}"/>
          </ac:graphicFrameMkLst>
        </pc:graphicFrameChg>
      </pc:sldChg>
      <pc:sldChg chg="modSp">
        <pc:chgData name="Jensen Ashman" userId="154a315f-44f7-427d-9533-2196ac7e889e" providerId="ADAL" clId="{1FAF42AE-1135-45F3-811E-745443A06E15}" dt="2026-03-10T18:33:25.118" v="2361"/>
        <pc:sldMkLst>
          <pc:docMk/>
          <pc:sldMk cId="3130226960" sldId="2227"/>
        </pc:sldMkLst>
        <pc:graphicFrameChg chg="mod">
          <ac:chgData name="Jensen Ashman" userId="154a315f-44f7-427d-9533-2196ac7e889e" providerId="ADAL" clId="{1FAF42AE-1135-45F3-811E-745443A06E15}" dt="2026-03-10T18:33:25.118" v="2361"/>
          <ac:graphicFrameMkLst>
            <pc:docMk/>
            <pc:sldMk cId="3130226960" sldId="2227"/>
            <ac:graphicFrameMk id="14" creationId="{6A02D4FE-BA69-0731-7EB8-7AB644B94DB5}"/>
          </ac:graphicFrameMkLst>
        </pc:graphicFrameChg>
      </pc:sldChg>
      <pc:sldChg chg="addSp delSp modSp mod">
        <pc:chgData name="Jensen Ashman" userId="154a315f-44f7-427d-9533-2196ac7e889e" providerId="ADAL" clId="{1FAF42AE-1135-45F3-811E-745443A06E15}" dt="2026-03-10T14:41:49.507" v="756" actId="20577"/>
        <pc:sldMkLst>
          <pc:docMk/>
          <pc:sldMk cId="38114597" sldId="2230"/>
        </pc:sldMkLst>
        <pc:spChg chg="mod">
          <ac:chgData name="Jensen Ashman" userId="154a315f-44f7-427d-9533-2196ac7e889e" providerId="ADAL" clId="{1FAF42AE-1135-45F3-811E-745443A06E15}" dt="2026-03-10T14:20:53.724" v="542" actId="20577"/>
          <ac:spMkLst>
            <pc:docMk/>
            <pc:sldMk cId="38114597" sldId="2230"/>
            <ac:spMk id="2" creationId="{BA1B0A46-6901-B32F-773A-233AF744F0E3}"/>
          </ac:spMkLst>
        </pc:spChg>
        <pc:spChg chg="mod">
          <ac:chgData name="Jensen Ashman" userId="154a315f-44f7-427d-9533-2196ac7e889e" providerId="ADAL" clId="{1FAF42AE-1135-45F3-811E-745443A06E15}" dt="2026-03-10T14:41:49.507" v="756" actId="20577"/>
          <ac:spMkLst>
            <pc:docMk/>
            <pc:sldMk cId="38114597" sldId="2230"/>
            <ac:spMk id="3" creationId="{5A97F835-DFE2-0D2D-C700-EB664DDADA37}"/>
          </ac:spMkLst>
        </pc:spChg>
        <pc:spChg chg="add del mod">
          <ac:chgData name="Jensen Ashman" userId="154a315f-44f7-427d-9533-2196ac7e889e" providerId="ADAL" clId="{1FAF42AE-1135-45F3-811E-745443A06E15}" dt="2026-03-10T14:22:20.738" v="597" actId="478"/>
          <ac:spMkLst>
            <pc:docMk/>
            <pc:sldMk cId="38114597" sldId="2230"/>
            <ac:spMk id="4" creationId="{2916C0F4-B054-E983-8B79-39231645F102}"/>
          </ac:spMkLst>
        </pc:spChg>
        <pc:spChg chg="add del mod">
          <ac:chgData name="Jensen Ashman" userId="154a315f-44f7-427d-9533-2196ac7e889e" providerId="ADAL" clId="{1FAF42AE-1135-45F3-811E-745443A06E15}" dt="2026-03-10T14:22:28.279" v="598" actId="478"/>
          <ac:spMkLst>
            <pc:docMk/>
            <pc:sldMk cId="38114597" sldId="2230"/>
            <ac:spMk id="5" creationId="{491FB28C-F6F6-C19D-1E6C-094FB1163B7A}"/>
          </ac:spMkLst>
        </pc:spChg>
        <pc:spChg chg="add mod">
          <ac:chgData name="Jensen Ashman" userId="154a315f-44f7-427d-9533-2196ac7e889e" providerId="ADAL" clId="{1FAF42AE-1135-45F3-811E-745443A06E15}" dt="2026-03-10T14:22:04.947" v="592"/>
          <ac:spMkLst>
            <pc:docMk/>
            <pc:sldMk cId="38114597" sldId="2230"/>
            <ac:spMk id="6" creationId="{914E9D00-BF42-5124-25DB-2B3DBEF39122}"/>
          </ac:spMkLst>
        </pc:spChg>
        <pc:spChg chg="add">
          <ac:chgData name="Jensen Ashman" userId="154a315f-44f7-427d-9533-2196ac7e889e" providerId="ADAL" clId="{1FAF42AE-1135-45F3-811E-745443A06E15}" dt="2026-03-10T14:22:38.157" v="599"/>
          <ac:spMkLst>
            <pc:docMk/>
            <pc:sldMk cId="38114597" sldId="2230"/>
            <ac:spMk id="7" creationId="{27630AEC-4A30-0E52-87CE-5CFBB9E7DDF1}"/>
          </ac:spMkLst>
        </pc:spChg>
        <pc:spChg chg="mod">
          <ac:chgData name="Jensen Ashman" userId="154a315f-44f7-427d-9533-2196ac7e889e" providerId="ADAL" clId="{1FAF42AE-1135-45F3-811E-745443A06E15}" dt="2026-03-10T14:24:38.934" v="643" actId="6549"/>
          <ac:spMkLst>
            <pc:docMk/>
            <pc:sldMk cId="38114597" sldId="2230"/>
            <ac:spMk id="8" creationId="{1985D94D-446B-1DA5-8F67-019B00CD3964}"/>
          </ac:spMkLst>
        </pc:spChg>
        <pc:spChg chg="del mod">
          <ac:chgData name="Jensen Ashman" userId="154a315f-44f7-427d-9533-2196ac7e889e" providerId="ADAL" clId="{1FAF42AE-1135-45F3-811E-745443A06E15}" dt="2026-03-10T14:24:44.503" v="645" actId="478"/>
          <ac:spMkLst>
            <pc:docMk/>
            <pc:sldMk cId="38114597" sldId="2230"/>
            <ac:spMk id="9" creationId="{357AA211-F715-0781-FDC9-19D18FD73FA4}"/>
          </ac:spMkLst>
        </pc:spChg>
        <pc:spChg chg="add">
          <ac:chgData name="Jensen Ashman" userId="154a315f-44f7-427d-9533-2196ac7e889e" providerId="ADAL" clId="{1FAF42AE-1135-45F3-811E-745443A06E15}" dt="2026-03-10T14:22:42.052" v="601"/>
          <ac:spMkLst>
            <pc:docMk/>
            <pc:sldMk cId="38114597" sldId="2230"/>
            <ac:spMk id="10" creationId="{9695AD34-4339-D8ED-75D8-438F251B7EFF}"/>
          </ac:spMkLst>
        </pc:spChg>
        <pc:spChg chg="add mod">
          <ac:chgData name="Jensen Ashman" userId="154a315f-44f7-427d-9533-2196ac7e889e" providerId="ADAL" clId="{1FAF42AE-1135-45F3-811E-745443A06E15}" dt="2026-03-10T14:28:01.120" v="710" actId="6549"/>
          <ac:spMkLst>
            <pc:docMk/>
            <pc:sldMk cId="38114597" sldId="2230"/>
            <ac:spMk id="11" creationId="{B98947E5-DA01-435B-6C3E-6E166D815558}"/>
          </ac:spMkLst>
        </pc:spChg>
        <pc:spChg chg="add del mod">
          <ac:chgData name="Jensen Ashman" userId="154a315f-44f7-427d-9533-2196ac7e889e" providerId="ADAL" clId="{1FAF42AE-1135-45F3-811E-745443A06E15}" dt="2026-03-10T14:31:38.894" v="712" actId="478"/>
          <ac:spMkLst>
            <pc:docMk/>
            <pc:sldMk cId="38114597" sldId="2230"/>
            <ac:spMk id="12" creationId="{E0C48720-6038-3ED1-4458-A5D25D20C4B0}"/>
          </ac:spMkLst>
        </pc:spChg>
      </pc:sldChg>
      <pc:sldChg chg="addSp modSp del">
        <pc:chgData name="Jensen Ashman" userId="154a315f-44f7-427d-9533-2196ac7e889e" providerId="ADAL" clId="{1FAF42AE-1135-45F3-811E-745443A06E15}" dt="2026-03-10T14:41:53.591" v="757" actId="47"/>
        <pc:sldMkLst>
          <pc:docMk/>
          <pc:sldMk cId="1910944884" sldId="2231"/>
        </pc:sldMkLst>
        <pc:spChg chg="add mod">
          <ac:chgData name="Jensen Ashman" userId="154a315f-44f7-427d-9533-2196ac7e889e" providerId="ADAL" clId="{1FAF42AE-1135-45F3-811E-745443A06E15}" dt="2026-03-10T14:26:28.651" v="646"/>
          <ac:spMkLst>
            <pc:docMk/>
            <pc:sldMk cId="1910944884" sldId="2231"/>
            <ac:spMk id="5" creationId="{2641ACDC-1320-8493-A821-56B8ED1953D0}"/>
          </ac:spMkLst>
        </pc:spChg>
      </pc:sldChg>
      <pc:sldChg chg="del">
        <pc:chgData name="Jensen Ashman" userId="154a315f-44f7-427d-9533-2196ac7e889e" providerId="ADAL" clId="{1FAF42AE-1135-45F3-811E-745443A06E15}" dt="2026-03-10T14:42:07.152" v="758" actId="47"/>
        <pc:sldMkLst>
          <pc:docMk/>
          <pc:sldMk cId="4021598823" sldId="2232"/>
        </pc:sldMkLst>
      </pc:sldChg>
      <pc:sldChg chg="modSp mod">
        <pc:chgData name="Jensen Ashman" userId="154a315f-44f7-427d-9533-2196ac7e889e" providerId="ADAL" clId="{1FAF42AE-1135-45F3-811E-745443A06E15}" dt="2026-03-09T20:08:02.314" v="136"/>
        <pc:sldMkLst>
          <pc:docMk/>
          <pc:sldMk cId="3469538780" sldId="2233"/>
        </pc:sldMkLst>
        <pc:spChg chg="mod">
          <ac:chgData name="Jensen Ashman" userId="154a315f-44f7-427d-9533-2196ac7e889e" providerId="ADAL" clId="{1FAF42AE-1135-45F3-811E-745443A06E15}" dt="2026-03-09T20:08:02.314" v="136"/>
          <ac:spMkLst>
            <pc:docMk/>
            <pc:sldMk cId="3469538780" sldId="2233"/>
            <ac:spMk id="2" creationId="{04E5265A-2EBB-BB20-C6FA-2CC98A972EE6}"/>
          </ac:spMkLst>
        </pc:spChg>
        <pc:spChg chg="mod">
          <ac:chgData name="Jensen Ashman" userId="154a315f-44f7-427d-9533-2196ac7e889e" providerId="ADAL" clId="{1FAF42AE-1135-45F3-811E-745443A06E15}" dt="2026-03-09T20:07:22.714" v="132" actId="20577"/>
          <ac:spMkLst>
            <pc:docMk/>
            <pc:sldMk cId="3469538780" sldId="2233"/>
            <ac:spMk id="7" creationId="{60ECF044-ED58-0E1B-8311-C2558DC24868}"/>
          </ac:spMkLst>
        </pc:spChg>
        <pc:graphicFrameChg chg="mod">
          <ac:chgData name="Jensen Ashman" userId="154a315f-44f7-427d-9533-2196ac7e889e" providerId="ADAL" clId="{1FAF42AE-1135-45F3-811E-745443A06E15}" dt="2026-03-09T20:07:35.177" v="135" actId="108"/>
          <ac:graphicFrameMkLst>
            <pc:docMk/>
            <pc:sldMk cId="3469538780" sldId="2233"/>
            <ac:graphicFrameMk id="8" creationId="{D834C68D-36B6-D380-5C7D-527170F1345D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10T20:48:05.952" v="2494"/>
        <pc:sldMkLst>
          <pc:docMk/>
          <pc:sldMk cId="3483642779" sldId="2234"/>
        </pc:sldMkLst>
        <pc:spChg chg="mod">
          <ac:chgData name="Jensen Ashman" userId="154a315f-44f7-427d-9533-2196ac7e889e" providerId="ADAL" clId="{1FAF42AE-1135-45F3-811E-745443A06E15}" dt="2026-03-09T17:18:24.271" v="48" actId="14100"/>
          <ac:spMkLst>
            <pc:docMk/>
            <pc:sldMk cId="3483642779" sldId="2234"/>
            <ac:spMk id="2" creationId="{328242CC-6BB9-7C38-7D10-5C813EAB2569}"/>
          </ac:spMkLst>
        </pc:spChg>
        <pc:spChg chg="mod">
          <ac:chgData name="Jensen Ashman" userId="154a315f-44f7-427d-9533-2196ac7e889e" providerId="ADAL" clId="{1FAF42AE-1135-45F3-811E-745443A06E15}" dt="2026-03-09T17:16:57.123" v="12" actId="20577"/>
          <ac:spMkLst>
            <pc:docMk/>
            <pc:sldMk cId="3483642779" sldId="2234"/>
            <ac:spMk id="7" creationId="{C07DC989-FB86-E1C1-7AD9-7FDBE77D4D9F}"/>
          </ac:spMkLst>
        </pc:spChg>
        <pc:graphicFrameChg chg="mod">
          <ac:chgData name="Jensen Ashman" userId="154a315f-44f7-427d-9533-2196ac7e889e" providerId="ADAL" clId="{1FAF42AE-1135-45F3-811E-745443A06E15}" dt="2026-03-10T20:48:05.952" v="2494"/>
          <ac:graphicFrameMkLst>
            <pc:docMk/>
            <pc:sldMk cId="3483642779" sldId="2234"/>
            <ac:graphicFrameMk id="6" creationId="{CB63E5A0-9CBD-636C-C05E-F2380AED73F0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09T17:22:28.291" v="60"/>
        <pc:sldMkLst>
          <pc:docMk/>
          <pc:sldMk cId="3812765738" sldId="2235"/>
        </pc:sldMkLst>
        <pc:spChg chg="mod">
          <ac:chgData name="Jensen Ashman" userId="154a315f-44f7-427d-9533-2196ac7e889e" providerId="ADAL" clId="{1FAF42AE-1135-45F3-811E-745443A06E15}" dt="2026-03-09T17:22:28.291" v="60"/>
          <ac:spMkLst>
            <pc:docMk/>
            <pc:sldMk cId="3812765738" sldId="2235"/>
            <ac:spMk id="2" creationId="{2DFE8AC0-4C2B-CD4A-A9DD-1995061E43DB}"/>
          </ac:spMkLst>
        </pc:spChg>
        <pc:spChg chg="mod">
          <ac:chgData name="Jensen Ashman" userId="154a315f-44f7-427d-9533-2196ac7e889e" providerId="ADAL" clId="{1FAF42AE-1135-45F3-811E-745443A06E15}" dt="2026-03-09T17:21:13.216" v="51" actId="20577"/>
          <ac:spMkLst>
            <pc:docMk/>
            <pc:sldMk cId="3812765738" sldId="2235"/>
            <ac:spMk id="7" creationId="{3085D342-FE6C-496F-09E6-17A7F09B5FD9}"/>
          </ac:spMkLst>
        </pc:spChg>
        <pc:graphicFrameChg chg="mod">
          <ac:chgData name="Jensen Ashman" userId="154a315f-44f7-427d-9533-2196ac7e889e" providerId="ADAL" clId="{1FAF42AE-1135-45F3-811E-745443A06E15}" dt="2026-03-09T17:22:14.581" v="58"/>
          <ac:graphicFrameMkLst>
            <pc:docMk/>
            <pc:sldMk cId="3812765738" sldId="2235"/>
            <ac:graphicFrameMk id="6" creationId="{26891D72-6064-2E2F-9143-B77834BE0C70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09T20:27:56.550" v="183" actId="1076"/>
        <pc:sldMkLst>
          <pc:docMk/>
          <pc:sldMk cId="868567982" sldId="2236"/>
        </pc:sldMkLst>
        <pc:spChg chg="mod">
          <ac:chgData name="Jensen Ashman" userId="154a315f-44f7-427d-9533-2196ac7e889e" providerId="ADAL" clId="{1FAF42AE-1135-45F3-811E-745443A06E15}" dt="2026-03-09T20:25:46.984" v="151" actId="20577"/>
          <ac:spMkLst>
            <pc:docMk/>
            <pc:sldMk cId="868567982" sldId="2236"/>
            <ac:spMk id="2" creationId="{39EA11AF-CA5F-2F9A-4572-6E9A52353779}"/>
          </ac:spMkLst>
        </pc:spChg>
        <pc:spChg chg="mod">
          <ac:chgData name="Jensen Ashman" userId="154a315f-44f7-427d-9533-2196ac7e889e" providerId="ADAL" clId="{1FAF42AE-1135-45F3-811E-745443A06E15}" dt="2026-03-09T20:27:48.847" v="182" actId="20577"/>
          <ac:spMkLst>
            <pc:docMk/>
            <pc:sldMk cId="868567982" sldId="2236"/>
            <ac:spMk id="12" creationId="{EE3F7001-395B-376C-4AAA-86C95E7F6CC4}"/>
          </ac:spMkLst>
        </pc:spChg>
        <pc:graphicFrameChg chg="mod">
          <ac:chgData name="Jensen Ashman" userId="154a315f-44f7-427d-9533-2196ac7e889e" providerId="ADAL" clId="{1FAF42AE-1135-45F3-811E-745443A06E15}" dt="2026-03-09T20:27:56.550" v="183" actId="1076"/>
          <ac:graphicFrameMkLst>
            <pc:docMk/>
            <pc:sldMk cId="868567982" sldId="2236"/>
            <ac:graphicFrameMk id="11" creationId="{735F13BF-22F3-AF42-F37B-15CE8C702392}"/>
          </ac:graphicFrameMkLst>
        </pc:graphicFrameChg>
      </pc:sldChg>
      <pc:sldChg chg="addSp delSp modSp add mod delAnim modNotesTx">
        <pc:chgData name="Jensen Ashman" userId="154a315f-44f7-427d-9533-2196ac7e889e" providerId="ADAL" clId="{1FAF42AE-1135-45F3-811E-745443A06E15}" dt="2026-03-09T21:36:43.313" v="270" actId="108"/>
        <pc:sldMkLst>
          <pc:docMk/>
          <pc:sldMk cId="317030977" sldId="2237"/>
        </pc:sldMkLst>
        <pc:spChg chg="mod">
          <ac:chgData name="Jensen Ashman" userId="154a315f-44f7-427d-9533-2196ac7e889e" providerId="ADAL" clId="{1FAF42AE-1135-45F3-811E-745443A06E15}" dt="2026-03-09T21:33:52.004" v="227" actId="20577"/>
          <ac:spMkLst>
            <pc:docMk/>
            <pc:sldMk cId="317030977" sldId="2237"/>
            <ac:spMk id="2" creationId="{9DC7AB45-3DF0-DDF8-E152-66B84D1FCF58}"/>
          </ac:spMkLst>
        </pc:spChg>
        <pc:spChg chg="mod">
          <ac:chgData name="Jensen Ashman" userId="154a315f-44f7-427d-9533-2196ac7e889e" providerId="ADAL" clId="{1FAF42AE-1135-45F3-811E-745443A06E15}" dt="2026-03-09T21:34:00.968" v="241" actId="20577"/>
          <ac:spMkLst>
            <pc:docMk/>
            <pc:sldMk cId="317030977" sldId="2237"/>
            <ac:spMk id="5" creationId="{515AB6BF-11A1-5D3A-0BA7-2A90E33327AF}"/>
          </ac:spMkLst>
        </pc:spChg>
        <pc:graphicFrameChg chg="add mod">
          <ac:chgData name="Jensen Ashman" userId="154a315f-44f7-427d-9533-2196ac7e889e" providerId="ADAL" clId="{1FAF42AE-1135-45F3-811E-745443A06E15}" dt="2026-03-09T21:36:43.313" v="270" actId="108"/>
          <ac:graphicFrameMkLst>
            <pc:docMk/>
            <pc:sldMk cId="317030977" sldId="2237"/>
            <ac:graphicFrameMk id="4" creationId="{C13906C4-F60E-AA02-7DD8-3E2C09749766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09T21:39:26.105" v="294"/>
        <pc:sldMkLst>
          <pc:docMk/>
          <pc:sldMk cId="3580880296" sldId="2238"/>
        </pc:sldMkLst>
        <pc:spChg chg="mod">
          <ac:chgData name="Jensen Ashman" userId="154a315f-44f7-427d-9533-2196ac7e889e" providerId="ADAL" clId="{1FAF42AE-1135-45F3-811E-745443A06E15}" dt="2026-03-09T21:39:16.407" v="293" actId="20577"/>
          <ac:spMkLst>
            <pc:docMk/>
            <pc:sldMk cId="3580880296" sldId="2238"/>
            <ac:spMk id="2" creationId="{BF810897-FD36-7DDA-2CFF-23C7E4D4B916}"/>
          </ac:spMkLst>
        </pc:spChg>
        <pc:spChg chg="mod">
          <ac:chgData name="Jensen Ashman" userId="154a315f-44f7-427d-9533-2196ac7e889e" providerId="ADAL" clId="{1FAF42AE-1135-45F3-811E-745443A06E15}" dt="2026-03-09T21:38:05.153" v="273" actId="20577"/>
          <ac:spMkLst>
            <pc:docMk/>
            <pc:sldMk cId="3580880296" sldId="2238"/>
            <ac:spMk id="7" creationId="{1A2C49F5-5933-DF4F-7407-D31466A5CE6F}"/>
          </ac:spMkLst>
        </pc:spChg>
        <pc:graphicFrameChg chg="mod">
          <ac:chgData name="Jensen Ashman" userId="154a315f-44f7-427d-9533-2196ac7e889e" providerId="ADAL" clId="{1FAF42AE-1135-45F3-811E-745443A06E15}" dt="2026-03-09T21:39:26.105" v="294"/>
          <ac:graphicFrameMkLst>
            <pc:docMk/>
            <pc:sldMk cId="3580880296" sldId="2238"/>
            <ac:graphicFrameMk id="6" creationId="{56DA975A-D5E2-A134-1DC6-6135D82A0837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09T21:51:35.487" v="342"/>
        <pc:sldMkLst>
          <pc:docMk/>
          <pc:sldMk cId="4165527313" sldId="2239"/>
        </pc:sldMkLst>
        <pc:spChg chg="mod">
          <ac:chgData name="Jensen Ashman" userId="154a315f-44f7-427d-9533-2196ac7e889e" providerId="ADAL" clId="{1FAF42AE-1135-45F3-811E-745443A06E15}" dt="2026-03-09T21:51:10.745" v="338" actId="20577"/>
          <ac:spMkLst>
            <pc:docMk/>
            <pc:sldMk cId="4165527313" sldId="2239"/>
            <ac:spMk id="2" creationId="{003D7DED-65DF-5AC3-DC46-0FC988849EB2}"/>
          </ac:spMkLst>
        </pc:spChg>
        <pc:graphicFrameChg chg="mod">
          <ac:chgData name="Jensen Ashman" userId="154a315f-44f7-427d-9533-2196ac7e889e" providerId="ADAL" clId="{1FAF42AE-1135-45F3-811E-745443A06E15}" dt="2026-03-09T21:51:35.487" v="342"/>
          <ac:graphicFrameMkLst>
            <pc:docMk/>
            <pc:sldMk cId="4165527313" sldId="2239"/>
            <ac:graphicFrameMk id="6" creationId="{6235D9D9-96D3-0F9E-A466-CE351BE2E71A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09T21:53:11.388" v="356"/>
        <pc:sldMkLst>
          <pc:docMk/>
          <pc:sldMk cId="2098204047" sldId="2240"/>
        </pc:sldMkLst>
        <pc:spChg chg="mod">
          <ac:chgData name="Jensen Ashman" userId="154a315f-44f7-427d-9533-2196ac7e889e" providerId="ADAL" clId="{1FAF42AE-1135-45F3-811E-745443A06E15}" dt="2026-03-09T21:53:11.388" v="356"/>
          <ac:spMkLst>
            <pc:docMk/>
            <pc:sldMk cId="2098204047" sldId="2240"/>
            <ac:spMk id="2" creationId="{8B2E6179-8090-3C25-0494-AE8430C843CE}"/>
          </ac:spMkLst>
        </pc:spChg>
        <pc:spChg chg="mod">
          <ac:chgData name="Jensen Ashman" userId="154a315f-44f7-427d-9533-2196ac7e889e" providerId="ADAL" clId="{1FAF42AE-1135-45F3-811E-745443A06E15}" dt="2026-03-09T21:51:44.571" v="344" actId="20577"/>
          <ac:spMkLst>
            <pc:docMk/>
            <pc:sldMk cId="2098204047" sldId="2240"/>
            <ac:spMk id="7" creationId="{1D53F030-39DD-0D63-5A21-7BD5894DC167}"/>
          </ac:spMkLst>
        </pc:spChg>
      </pc:sldChg>
      <pc:sldChg chg="addSp delSp modSp add mod delAnim">
        <pc:chgData name="Jensen Ashman" userId="154a315f-44f7-427d-9533-2196ac7e889e" providerId="ADAL" clId="{1FAF42AE-1135-45F3-811E-745443A06E15}" dt="2026-03-10T21:38:02.702" v="2526"/>
        <pc:sldMkLst>
          <pc:docMk/>
          <pc:sldMk cId="2611388263" sldId="2241"/>
        </pc:sldMkLst>
        <pc:spChg chg="mod">
          <ac:chgData name="Jensen Ashman" userId="154a315f-44f7-427d-9533-2196ac7e889e" providerId="ADAL" clId="{1FAF42AE-1135-45F3-811E-745443A06E15}" dt="2026-03-09T22:02:23.613" v="370" actId="20577"/>
          <ac:spMkLst>
            <pc:docMk/>
            <pc:sldMk cId="2611388263" sldId="2241"/>
            <ac:spMk id="6" creationId="{10405B11-14AC-D482-68F5-07C97A12345E}"/>
          </ac:spMkLst>
        </pc:spChg>
        <pc:spChg chg="mod">
          <ac:chgData name="Jensen Ashman" userId="154a315f-44f7-427d-9533-2196ac7e889e" providerId="ADAL" clId="{1FAF42AE-1135-45F3-811E-745443A06E15}" dt="2026-03-09T22:02:15.911" v="362" actId="20577"/>
          <ac:spMkLst>
            <pc:docMk/>
            <pc:sldMk cId="2611388263" sldId="2241"/>
            <ac:spMk id="7" creationId="{D9A7724B-F392-FB3E-E888-A5C836564796}"/>
          </ac:spMkLst>
        </pc:spChg>
        <pc:graphicFrameChg chg="add mod">
          <ac:chgData name="Jensen Ashman" userId="154a315f-44f7-427d-9533-2196ac7e889e" providerId="ADAL" clId="{1FAF42AE-1135-45F3-811E-745443A06E15}" dt="2026-03-10T21:38:02.702" v="2526"/>
          <ac:graphicFrameMkLst>
            <pc:docMk/>
            <pc:sldMk cId="2611388263" sldId="2241"/>
            <ac:graphicFrameMk id="2" creationId="{F4D805A9-C978-380F-4313-789F419AB056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10T14:45:39.605" v="790" actId="20577"/>
        <pc:sldMkLst>
          <pc:docMk/>
          <pc:sldMk cId="891020642" sldId="2242"/>
        </pc:sldMkLst>
        <pc:spChg chg="mod">
          <ac:chgData name="Jensen Ashman" userId="154a315f-44f7-427d-9533-2196ac7e889e" providerId="ADAL" clId="{1FAF42AE-1135-45F3-811E-745443A06E15}" dt="2026-03-10T14:45:34.337" v="788" actId="20577"/>
          <ac:spMkLst>
            <pc:docMk/>
            <pc:sldMk cId="891020642" sldId="2242"/>
            <ac:spMk id="2" creationId="{C730444E-710C-C22B-2008-9912E8BB5676}"/>
          </ac:spMkLst>
        </pc:spChg>
        <pc:spChg chg="mod">
          <ac:chgData name="Jensen Ashman" userId="154a315f-44f7-427d-9533-2196ac7e889e" providerId="ADAL" clId="{1FAF42AE-1135-45F3-811E-745443A06E15}" dt="2026-03-10T14:45:39.605" v="790" actId="20577"/>
          <ac:spMkLst>
            <pc:docMk/>
            <pc:sldMk cId="891020642" sldId="2242"/>
            <ac:spMk id="7" creationId="{0B156E85-580A-A7BD-4E78-7AE7EFB38376}"/>
          </ac:spMkLst>
        </pc:spChg>
        <pc:graphicFrameChg chg="mod">
          <ac:chgData name="Jensen Ashman" userId="154a315f-44f7-427d-9533-2196ac7e889e" providerId="ADAL" clId="{1FAF42AE-1135-45F3-811E-745443A06E15}" dt="2026-03-10T14:45:21.486" v="774" actId="1076"/>
          <ac:graphicFrameMkLst>
            <pc:docMk/>
            <pc:sldMk cId="891020642" sldId="2242"/>
            <ac:graphicFrameMk id="6" creationId="{27C51458-5F91-B8D7-8A17-A2E7B3601E1C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10T14:51:39.418" v="843" actId="27918"/>
        <pc:sldMkLst>
          <pc:docMk/>
          <pc:sldMk cId="3317527616" sldId="2243"/>
        </pc:sldMkLst>
        <pc:spChg chg="mod">
          <ac:chgData name="Jensen Ashman" userId="154a315f-44f7-427d-9533-2196ac7e889e" providerId="ADAL" clId="{1FAF42AE-1135-45F3-811E-745443A06E15}" dt="2026-03-10T14:50:22.536" v="832" actId="20577"/>
          <ac:spMkLst>
            <pc:docMk/>
            <pc:sldMk cId="3317527616" sldId="2243"/>
            <ac:spMk id="2" creationId="{9CABEC87-13B5-4EA1-AE12-112996FAB0A7}"/>
          </ac:spMkLst>
        </pc:spChg>
        <pc:spChg chg="mod">
          <ac:chgData name="Jensen Ashman" userId="154a315f-44f7-427d-9533-2196ac7e889e" providerId="ADAL" clId="{1FAF42AE-1135-45F3-811E-745443A06E15}" dt="2026-03-10T14:49:59.711" v="804" actId="20577"/>
          <ac:spMkLst>
            <pc:docMk/>
            <pc:sldMk cId="3317527616" sldId="2243"/>
            <ac:spMk id="7" creationId="{53DD7C9E-D025-1560-7D02-3D0E7B741B10}"/>
          </ac:spMkLst>
        </pc:spChg>
      </pc:sldChg>
      <pc:sldChg chg="modSp add mod">
        <pc:chgData name="Jensen Ashman" userId="154a315f-44f7-427d-9533-2196ac7e889e" providerId="ADAL" clId="{1FAF42AE-1135-45F3-811E-745443A06E15}" dt="2026-03-10T15:00:36.352" v="867" actId="20577"/>
        <pc:sldMkLst>
          <pc:docMk/>
          <pc:sldMk cId="3596896488" sldId="2244"/>
        </pc:sldMkLst>
        <pc:spChg chg="mod">
          <ac:chgData name="Jensen Ashman" userId="154a315f-44f7-427d-9533-2196ac7e889e" providerId="ADAL" clId="{1FAF42AE-1135-45F3-811E-745443A06E15}" dt="2026-03-10T15:00:36.352" v="867" actId="20577"/>
          <ac:spMkLst>
            <pc:docMk/>
            <pc:sldMk cId="3596896488" sldId="2244"/>
            <ac:spMk id="6" creationId="{00AAABDD-CE04-E862-265C-9454E496BF5E}"/>
          </ac:spMkLst>
        </pc:spChg>
        <pc:graphicFrameChg chg="mod">
          <ac:chgData name="Jensen Ashman" userId="154a315f-44f7-427d-9533-2196ac7e889e" providerId="ADAL" clId="{1FAF42AE-1135-45F3-811E-745443A06E15}" dt="2026-03-10T15:00:20.555" v="851"/>
          <ac:graphicFrameMkLst>
            <pc:docMk/>
            <pc:sldMk cId="3596896488" sldId="2244"/>
            <ac:graphicFrameMk id="14" creationId="{84FFAC58-4AAB-05FD-126E-9208DADF865F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10T15:13:20.178" v="889"/>
        <pc:sldMkLst>
          <pc:docMk/>
          <pc:sldMk cId="2475523861" sldId="2245"/>
        </pc:sldMkLst>
        <pc:spChg chg="mod">
          <ac:chgData name="Jensen Ashman" userId="154a315f-44f7-427d-9533-2196ac7e889e" providerId="ADAL" clId="{1FAF42AE-1135-45F3-811E-745443A06E15}" dt="2026-03-10T15:02:57.279" v="888" actId="20577"/>
          <ac:spMkLst>
            <pc:docMk/>
            <pc:sldMk cId="2475523861" sldId="2245"/>
            <ac:spMk id="6" creationId="{808AD795-E3A3-1565-485B-C309F380FF1E}"/>
          </ac:spMkLst>
        </pc:spChg>
        <pc:graphicFrameChg chg="mod">
          <ac:chgData name="Jensen Ashman" userId="154a315f-44f7-427d-9533-2196ac7e889e" providerId="ADAL" clId="{1FAF42AE-1135-45F3-811E-745443A06E15}" dt="2026-03-10T15:13:20.178" v="889"/>
          <ac:graphicFrameMkLst>
            <pc:docMk/>
            <pc:sldMk cId="2475523861" sldId="2245"/>
            <ac:graphicFrameMk id="14" creationId="{5471BD6D-403C-42C6-4C9D-F13B9D587DD1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10T16:35:37.595" v="911" actId="27918"/>
        <pc:sldMkLst>
          <pc:docMk/>
          <pc:sldMk cId="1315394020" sldId="2246"/>
        </pc:sldMkLst>
        <pc:spChg chg="mod">
          <ac:chgData name="Jensen Ashman" userId="154a315f-44f7-427d-9533-2196ac7e889e" providerId="ADAL" clId="{1FAF42AE-1135-45F3-811E-745443A06E15}" dt="2026-03-10T16:34:54.639" v="892" actId="20577"/>
          <ac:spMkLst>
            <pc:docMk/>
            <pc:sldMk cId="1315394020" sldId="2246"/>
            <ac:spMk id="2" creationId="{D92E8839-ABCE-5A23-274A-F850026C0129}"/>
          </ac:spMkLst>
        </pc:spChg>
        <pc:spChg chg="mod">
          <ac:chgData name="Jensen Ashman" userId="154a315f-44f7-427d-9533-2196ac7e889e" providerId="ADAL" clId="{1FAF42AE-1135-45F3-811E-745443A06E15}" dt="2026-03-10T16:35:15.113" v="906" actId="20577"/>
          <ac:spMkLst>
            <pc:docMk/>
            <pc:sldMk cId="1315394020" sldId="2246"/>
            <ac:spMk id="3" creationId="{39876716-7FCC-89E4-4777-36C754AC791F}"/>
          </ac:spMkLst>
        </pc:spChg>
      </pc:sldChg>
      <pc:sldChg chg="addSp delSp modSp add mod">
        <pc:chgData name="Jensen Ashman" userId="154a315f-44f7-427d-9533-2196ac7e889e" providerId="ADAL" clId="{1FAF42AE-1135-45F3-811E-745443A06E15}" dt="2026-03-10T18:09:40.176" v="1911" actId="478"/>
        <pc:sldMkLst>
          <pc:docMk/>
          <pc:sldMk cId="2097143011" sldId="2247"/>
        </pc:sldMkLst>
        <pc:spChg chg="mod">
          <ac:chgData name="Jensen Ashman" userId="154a315f-44f7-427d-9533-2196ac7e889e" providerId="ADAL" clId="{1FAF42AE-1135-45F3-811E-745443A06E15}" dt="2026-03-10T17:55:25.910" v="1273" actId="1076"/>
          <ac:spMkLst>
            <pc:docMk/>
            <pc:sldMk cId="2097143011" sldId="2247"/>
            <ac:spMk id="2" creationId="{24445B90-766C-1A84-7A31-609FDDBC77C6}"/>
          </ac:spMkLst>
        </pc:spChg>
        <pc:spChg chg="mod">
          <ac:chgData name="Jensen Ashman" userId="154a315f-44f7-427d-9533-2196ac7e889e" providerId="ADAL" clId="{1FAF42AE-1135-45F3-811E-745443A06E15}" dt="2026-03-10T17:55:43.874" v="1296" actId="20577"/>
          <ac:spMkLst>
            <pc:docMk/>
            <pc:sldMk cId="2097143011" sldId="2247"/>
            <ac:spMk id="3" creationId="{73C6614F-5939-31A5-6393-86B73C2D1346}"/>
          </ac:spMkLst>
        </pc:spChg>
        <pc:spChg chg="mod">
          <ac:chgData name="Jensen Ashman" userId="154a315f-44f7-427d-9533-2196ac7e889e" providerId="ADAL" clId="{1FAF42AE-1135-45F3-811E-745443A06E15}" dt="2026-03-10T18:01:04.743" v="1513" actId="6549"/>
          <ac:spMkLst>
            <pc:docMk/>
            <pc:sldMk cId="2097143011" sldId="2247"/>
            <ac:spMk id="4" creationId="{53F1433E-0F82-DC77-FD27-EA5E7C09D7BF}"/>
          </ac:spMkLst>
        </pc:spChg>
        <pc:spChg chg="add del mod">
          <ac:chgData name="Jensen Ashman" userId="154a315f-44f7-427d-9533-2196ac7e889e" providerId="ADAL" clId="{1FAF42AE-1135-45F3-811E-745443A06E15}" dt="2026-03-10T18:09:40.176" v="1911" actId="478"/>
          <ac:spMkLst>
            <pc:docMk/>
            <pc:sldMk cId="2097143011" sldId="2247"/>
            <ac:spMk id="6" creationId="{4F804A0F-F0F1-183D-5ED8-E09290288ABC}"/>
          </ac:spMkLst>
        </pc:spChg>
        <pc:spChg chg="add mod">
          <ac:chgData name="Jensen Ashman" userId="154a315f-44f7-427d-9533-2196ac7e889e" providerId="ADAL" clId="{1FAF42AE-1135-45F3-811E-745443A06E15}" dt="2026-03-10T18:00:06.379" v="1433"/>
          <ac:spMkLst>
            <pc:docMk/>
            <pc:sldMk cId="2097143011" sldId="2247"/>
            <ac:spMk id="7" creationId="{82630355-9BCF-F375-1F1D-1073C5535179}"/>
          </ac:spMkLst>
        </pc:spChg>
        <pc:spChg chg="mod">
          <ac:chgData name="Jensen Ashman" userId="154a315f-44f7-427d-9533-2196ac7e889e" providerId="ADAL" clId="{1FAF42AE-1135-45F3-811E-745443A06E15}" dt="2026-03-10T18:02:06.738" v="1648" actId="20577"/>
          <ac:spMkLst>
            <pc:docMk/>
            <pc:sldMk cId="2097143011" sldId="2247"/>
            <ac:spMk id="8" creationId="{69B0EACB-AC89-2930-8036-A900C48208A4}"/>
          </ac:spMkLst>
        </pc:spChg>
        <pc:graphicFrameChg chg="add del mod">
          <ac:chgData name="Jensen Ashman" userId="154a315f-44f7-427d-9533-2196ac7e889e" providerId="ADAL" clId="{1FAF42AE-1135-45F3-811E-745443A06E15}" dt="2026-03-10T17:55:29.632" v="1274" actId="478"/>
          <ac:graphicFrameMkLst>
            <pc:docMk/>
            <pc:sldMk cId="2097143011" sldId="2247"/>
            <ac:graphicFrameMk id="5" creationId="{CE5AE127-D478-4728-5C04-50D7EE65379D}"/>
          </ac:graphicFrameMkLst>
        </pc:graphicFrameChg>
      </pc:sldChg>
      <pc:sldChg chg="delSp modSp add mod">
        <pc:chgData name="Jensen Ashman" userId="154a315f-44f7-427d-9533-2196ac7e889e" providerId="ADAL" clId="{1FAF42AE-1135-45F3-811E-745443A06E15}" dt="2026-03-10T18:09:28.908" v="1909" actId="478"/>
        <pc:sldMkLst>
          <pc:docMk/>
          <pc:sldMk cId="3371850197" sldId="2248"/>
        </pc:sldMkLst>
        <pc:spChg chg="mod">
          <ac:chgData name="Jensen Ashman" userId="154a315f-44f7-427d-9533-2196ac7e889e" providerId="ADAL" clId="{1FAF42AE-1135-45F3-811E-745443A06E15}" dt="2026-03-10T18:06:41.570" v="1845" actId="20577"/>
          <ac:spMkLst>
            <pc:docMk/>
            <pc:sldMk cId="3371850197" sldId="2248"/>
            <ac:spMk id="4" creationId="{8E3F66E3-D9DB-FA15-4A5D-251113EF60C2}"/>
          </ac:spMkLst>
        </pc:spChg>
        <pc:spChg chg="del mod">
          <ac:chgData name="Jensen Ashman" userId="154a315f-44f7-427d-9533-2196ac7e889e" providerId="ADAL" clId="{1FAF42AE-1135-45F3-811E-745443A06E15}" dt="2026-03-10T18:09:28.908" v="1909" actId="478"/>
          <ac:spMkLst>
            <pc:docMk/>
            <pc:sldMk cId="3371850197" sldId="2248"/>
            <ac:spMk id="6" creationId="{07FEB9D5-80F8-3FC1-725A-7408C0454C7D}"/>
          </ac:spMkLst>
        </pc:spChg>
        <pc:spChg chg="mod">
          <ac:chgData name="Jensen Ashman" userId="154a315f-44f7-427d-9533-2196ac7e889e" providerId="ADAL" clId="{1FAF42AE-1135-45F3-811E-745443A06E15}" dt="2026-03-10T18:07:23.686" v="1907" actId="313"/>
          <ac:spMkLst>
            <pc:docMk/>
            <pc:sldMk cId="3371850197" sldId="2248"/>
            <ac:spMk id="8" creationId="{FC970CD7-3CE2-F332-0D5F-5DD7AE9CE442}"/>
          </ac:spMkLst>
        </pc:spChg>
      </pc:sldChg>
      <pc:sldChg chg="addSp modSp add mod">
        <pc:chgData name="Jensen Ashman" userId="154a315f-44f7-427d-9533-2196ac7e889e" providerId="ADAL" clId="{1FAF42AE-1135-45F3-811E-745443A06E15}" dt="2026-03-10T18:16:09.204" v="2160" actId="313"/>
        <pc:sldMkLst>
          <pc:docMk/>
          <pc:sldMk cId="725779257" sldId="2249"/>
        </pc:sldMkLst>
        <pc:spChg chg="mod">
          <ac:chgData name="Jensen Ashman" userId="154a315f-44f7-427d-9533-2196ac7e889e" providerId="ADAL" clId="{1FAF42AE-1135-45F3-811E-745443A06E15}" dt="2026-03-10T18:11:38.704" v="2016" actId="20577"/>
          <ac:spMkLst>
            <pc:docMk/>
            <pc:sldMk cId="725779257" sldId="2249"/>
            <ac:spMk id="2" creationId="{7E1276A3-D41C-FAC2-CFEB-32A701F6D1E1}"/>
          </ac:spMkLst>
        </pc:spChg>
        <pc:spChg chg="mod">
          <ac:chgData name="Jensen Ashman" userId="154a315f-44f7-427d-9533-2196ac7e889e" providerId="ADAL" clId="{1FAF42AE-1135-45F3-811E-745443A06E15}" dt="2026-03-10T18:15:29.950" v="2134" actId="20577"/>
          <ac:spMkLst>
            <pc:docMk/>
            <pc:sldMk cId="725779257" sldId="2249"/>
            <ac:spMk id="4" creationId="{43970257-9F70-65A7-FFC6-3EE50AEA0CB6}"/>
          </ac:spMkLst>
        </pc:spChg>
        <pc:spChg chg="add">
          <ac:chgData name="Jensen Ashman" userId="154a315f-44f7-427d-9533-2196ac7e889e" providerId="ADAL" clId="{1FAF42AE-1135-45F3-811E-745443A06E15}" dt="2026-03-10T18:12:20.799" v="2066"/>
          <ac:spMkLst>
            <pc:docMk/>
            <pc:sldMk cId="725779257" sldId="2249"/>
            <ac:spMk id="5" creationId="{11B2274E-E00A-30A8-9C15-B6ABC3779961}"/>
          </ac:spMkLst>
        </pc:spChg>
        <pc:spChg chg="add">
          <ac:chgData name="Jensen Ashman" userId="154a315f-44f7-427d-9533-2196ac7e889e" providerId="ADAL" clId="{1FAF42AE-1135-45F3-811E-745443A06E15}" dt="2026-03-10T18:12:27.669" v="2067"/>
          <ac:spMkLst>
            <pc:docMk/>
            <pc:sldMk cId="725779257" sldId="2249"/>
            <ac:spMk id="6" creationId="{CD89E47A-D5D5-4EB2-29D7-627F20CA832D}"/>
          </ac:spMkLst>
        </pc:spChg>
        <pc:spChg chg="mod">
          <ac:chgData name="Jensen Ashman" userId="154a315f-44f7-427d-9533-2196ac7e889e" providerId="ADAL" clId="{1FAF42AE-1135-45F3-811E-745443A06E15}" dt="2026-03-10T18:16:09.204" v="2160" actId="313"/>
          <ac:spMkLst>
            <pc:docMk/>
            <pc:sldMk cId="725779257" sldId="2249"/>
            <ac:spMk id="8" creationId="{09F4E9E9-EA69-8273-09C8-EA2A28B6F1EC}"/>
          </ac:spMkLst>
        </pc:spChg>
      </pc:sldChg>
      <pc:sldChg chg="modSp add mod">
        <pc:chgData name="Jensen Ashman" userId="154a315f-44f7-427d-9533-2196ac7e889e" providerId="ADAL" clId="{1FAF42AE-1135-45F3-811E-745443A06E15}" dt="2026-03-10T18:19:37.469" v="2239"/>
        <pc:sldMkLst>
          <pc:docMk/>
          <pc:sldMk cId="1293578290" sldId="2250"/>
        </pc:sldMkLst>
        <pc:spChg chg="mod">
          <ac:chgData name="Jensen Ashman" userId="154a315f-44f7-427d-9533-2196ac7e889e" providerId="ADAL" clId="{1FAF42AE-1135-45F3-811E-745443A06E15}" dt="2026-03-10T18:18:43.605" v="2224" actId="20577"/>
          <ac:spMkLst>
            <pc:docMk/>
            <pc:sldMk cId="1293578290" sldId="2250"/>
            <ac:spMk id="4" creationId="{06CA4BDA-EA8A-0188-E473-82709C2E6953}"/>
          </ac:spMkLst>
        </pc:spChg>
        <pc:spChg chg="mod">
          <ac:chgData name="Jensen Ashman" userId="154a315f-44f7-427d-9533-2196ac7e889e" providerId="ADAL" clId="{1FAF42AE-1135-45F3-811E-745443A06E15}" dt="2026-03-10T18:19:37.469" v="2239"/>
          <ac:spMkLst>
            <pc:docMk/>
            <pc:sldMk cId="1293578290" sldId="2250"/>
            <ac:spMk id="8" creationId="{06080709-8087-C0B9-1208-F16AD721AB6F}"/>
          </ac:spMkLst>
        </pc:spChg>
      </pc:sldChg>
      <pc:sldChg chg="delSp modSp add mod">
        <pc:chgData name="Jensen Ashman" userId="154a315f-44f7-427d-9533-2196ac7e889e" providerId="ADAL" clId="{1FAF42AE-1135-45F3-811E-745443A06E15}" dt="2026-03-10T18:25:58.972" v="2326" actId="20577"/>
        <pc:sldMkLst>
          <pc:docMk/>
          <pc:sldMk cId="717931860" sldId="2251"/>
        </pc:sldMkLst>
        <pc:spChg chg="mod">
          <ac:chgData name="Jensen Ashman" userId="154a315f-44f7-427d-9533-2196ac7e889e" providerId="ADAL" clId="{1FAF42AE-1135-45F3-811E-745443A06E15}" dt="2026-03-10T18:25:58.972" v="2326" actId="20577"/>
          <ac:spMkLst>
            <pc:docMk/>
            <pc:sldMk cId="717931860" sldId="2251"/>
            <ac:spMk id="4" creationId="{2250E4E3-7A5B-C542-C530-783EA23DAB8D}"/>
          </ac:spMkLst>
        </pc:spChg>
        <pc:spChg chg="del">
          <ac:chgData name="Jensen Ashman" userId="154a315f-44f7-427d-9533-2196ac7e889e" providerId="ADAL" clId="{1FAF42AE-1135-45F3-811E-745443A06E15}" dt="2026-03-10T18:25:53.079" v="2320" actId="478"/>
          <ac:spMkLst>
            <pc:docMk/>
            <pc:sldMk cId="717931860" sldId="2251"/>
            <ac:spMk id="8" creationId="{69DCBD91-57A7-7308-0693-0AAC2347C080}"/>
          </ac:spMkLst>
        </pc:spChg>
      </pc:sldChg>
      <pc:sldChg chg="addSp modSp add mod">
        <pc:chgData name="Jensen Ashman" userId="154a315f-44f7-427d-9533-2196ac7e889e" providerId="ADAL" clId="{1FAF42AE-1135-45F3-811E-745443A06E15}" dt="2026-03-10T18:35:07.755" v="2398" actId="20577"/>
        <pc:sldMkLst>
          <pc:docMk/>
          <pc:sldMk cId="3931328594" sldId="2252"/>
        </pc:sldMkLst>
        <pc:spChg chg="add mod">
          <ac:chgData name="Jensen Ashman" userId="154a315f-44f7-427d-9533-2196ac7e889e" providerId="ADAL" clId="{1FAF42AE-1135-45F3-811E-745443A06E15}" dt="2026-03-10T18:34:56.098" v="2394" actId="1076"/>
          <ac:spMkLst>
            <pc:docMk/>
            <pc:sldMk cId="3931328594" sldId="2252"/>
            <ac:spMk id="2" creationId="{64CDE49F-0D66-218B-81C0-BADD5FABAE0B}"/>
          </ac:spMkLst>
        </pc:spChg>
        <pc:spChg chg="mod">
          <ac:chgData name="Jensen Ashman" userId="154a315f-44f7-427d-9533-2196ac7e889e" providerId="ADAL" clId="{1FAF42AE-1135-45F3-811E-745443A06E15}" dt="2026-03-10T18:35:07.755" v="2398" actId="20577"/>
          <ac:spMkLst>
            <pc:docMk/>
            <pc:sldMk cId="3931328594" sldId="2252"/>
            <ac:spMk id="6" creationId="{CF7C45E7-6450-FD00-CF3E-90C0D30F910C}"/>
          </ac:spMkLst>
        </pc:spChg>
        <pc:graphicFrameChg chg="mod">
          <ac:chgData name="Jensen Ashman" userId="154a315f-44f7-427d-9533-2196ac7e889e" providerId="ADAL" clId="{1FAF42AE-1135-45F3-811E-745443A06E15}" dt="2026-03-10T18:34:59.268" v="2395" actId="1076"/>
          <ac:graphicFrameMkLst>
            <pc:docMk/>
            <pc:sldMk cId="3931328594" sldId="2252"/>
            <ac:graphicFrameMk id="14" creationId="{72F6BA0A-53E0-F450-CAC4-C250421AA860}"/>
          </ac:graphicFrameMkLst>
        </pc:graphicFrameChg>
      </pc:sldChg>
      <pc:sldChg chg="modSp add mod">
        <pc:chgData name="Jensen Ashman" userId="154a315f-44f7-427d-9533-2196ac7e889e" providerId="ADAL" clId="{1FAF42AE-1135-45F3-811E-745443A06E15}" dt="2026-03-10T18:42:00.546" v="2460" actId="14100"/>
        <pc:sldMkLst>
          <pc:docMk/>
          <pc:sldMk cId="3034692832" sldId="2253"/>
        </pc:sldMkLst>
        <pc:spChg chg="mod">
          <ac:chgData name="Jensen Ashman" userId="154a315f-44f7-427d-9533-2196ac7e889e" providerId="ADAL" clId="{1FAF42AE-1135-45F3-811E-745443A06E15}" dt="2026-03-10T18:40:43.398" v="2427" actId="20577"/>
          <ac:spMkLst>
            <pc:docMk/>
            <pc:sldMk cId="3034692832" sldId="2253"/>
            <ac:spMk id="2" creationId="{D88707D7-979B-364A-6816-48610971C5AB}"/>
          </ac:spMkLst>
        </pc:spChg>
        <pc:spChg chg="mod">
          <ac:chgData name="Jensen Ashman" userId="154a315f-44f7-427d-9533-2196ac7e889e" providerId="ADAL" clId="{1FAF42AE-1135-45F3-811E-745443A06E15}" dt="2026-03-10T18:42:00.546" v="2460" actId="14100"/>
          <ac:spMkLst>
            <pc:docMk/>
            <pc:sldMk cId="3034692832" sldId="2253"/>
            <ac:spMk id="6" creationId="{0A1A2AEE-C868-4DEE-F264-C4F097819603}"/>
          </ac:spMkLst>
        </pc:spChg>
        <pc:spChg chg="mod">
          <ac:chgData name="Jensen Ashman" userId="154a315f-44f7-427d-9533-2196ac7e889e" providerId="ADAL" clId="{1FAF42AE-1135-45F3-811E-745443A06E15}" dt="2026-03-10T18:36:22.694" v="2410" actId="20577"/>
          <ac:spMkLst>
            <pc:docMk/>
            <pc:sldMk cId="3034692832" sldId="2253"/>
            <ac:spMk id="7" creationId="{E81C89C9-8EE3-B1A9-106D-C9BD56D772E3}"/>
          </ac:spMkLst>
        </pc:spChg>
        <pc:graphicFrameChg chg="mod">
          <ac:chgData name="Jensen Ashman" userId="154a315f-44f7-427d-9533-2196ac7e889e" providerId="ADAL" clId="{1FAF42AE-1135-45F3-811E-745443A06E15}" dt="2026-03-10T18:41:32.870" v="2433"/>
          <ac:graphicFrameMkLst>
            <pc:docMk/>
            <pc:sldMk cId="3034692832" sldId="2253"/>
            <ac:graphicFrameMk id="14" creationId="{85BEB01B-CF28-97B7-F026-6D7C1BBD8A10}"/>
          </ac:graphicFrameMkLst>
        </pc:graphicFrameChg>
      </pc:sldChg>
      <pc:sldChg chg="addSp delSp modSp mod">
        <pc:chgData name="Jensen Ashman" userId="154a315f-44f7-427d-9533-2196ac7e889e" providerId="ADAL" clId="{1FAF42AE-1135-45F3-811E-745443A06E15}" dt="2026-03-10T20:50:25.223" v="2510" actId="14100"/>
        <pc:sldMkLst>
          <pc:docMk/>
          <pc:sldMk cId="1412036896" sldId="2254"/>
        </pc:sldMkLst>
        <pc:graphicFrameChg chg="add mod">
          <ac:chgData name="Jensen Ashman" userId="154a315f-44f7-427d-9533-2196ac7e889e" providerId="ADAL" clId="{1FAF42AE-1135-45F3-811E-745443A06E15}" dt="2026-03-10T20:50:25.223" v="2510" actId="14100"/>
          <ac:graphicFrameMkLst>
            <pc:docMk/>
            <pc:sldMk cId="1412036896" sldId="2254"/>
            <ac:graphicFrameMk id="3" creationId="{E14F9DA6-8083-4D40-9DB1-E7EB433AD456}"/>
          </ac:graphicFrameMkLst>
        </pc:graphicFrameChg>
        <pc:graphicFrameChg chg="del mod">
          <ac:chgData name="Jensen Ashman" userId="154a315f-44f7-427d-9533-2196ac7e889e" providerId="ADAL" clId="{1FAF42AE-1135-45F3-811E-745443A06E15}" dt="2026-03-10T20:40:18.854" v="2477" actId="478"/>
          <ac:graphicFrameMkLst>
            <pc:docMk/>
            <pc:sldMk cId="1412036896" sldId="2254"/>
            <ac:graphicFrameMk id="6" creationId="{D9377314-A394-318B-DD8D-3F333DDAB6C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788023861531737"/>
          <c:y val="0.2096989385748769"/>
          <c:w val="0.37964840571102754"/>
          <c:h val="0.75955971124387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59-425A-B52D-4E86E65900D3}"/>
              </c:ext>
            </c:extLst>
          </c:dPt>
          <c:dLbls>
            <c:dLbl>
              <c:idx val="0"/>
              <c:layout>
                <c:manualLayout>
                  <c:x val="0.26521366591490819"/>
                  <c:y val="0.115146387953358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8606C2-DB29-4109-895B-06C838C38EDE}" type="CATEGORYNAME">
                      <a:rPr lang="en-US" smtClean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pPr>
                      <a:defRPr sz="2800" b="1">
                        <a:solidFill>
                          <a:schemeClr val="tx1"/>
                        </a:solidFill>
                      </a:defRPr>
                    </a:pPr>
                    <a:fld id="{2D614C8A-4AD6-4C4D-B8CD-EEC5999DC23A}" type="VALUE">
                      <a:rPr lang="en-US" baseline="0" smtClean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47582769060851"/>
                      <c:h val="0.346324905305870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0.32138926928588679"/>
                  <c:y val="-8.6359790965018793E-2"/>
                </c:manualLayout>
              </c:layout>
              <c:tx>
                <c:rich>
                  <a:bodyPr/>
                  <a:lstStyle/>
                  <a:p>
                    <a:fld id="{A0DA6080-B0BF-4487-AED0-C5BFC33838A0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0423C73B-074D-44F2-80DB-BEAD98DCE2F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49138588292796"/>
                      <c:h val="0.23117851735251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0.19013281140946578"/>
                  <c:y val="-0.1749339355445253"/>
                </c:manualLayout>
              </c:layout>
              <c:tx>
                <c:rich>
                  <a:bodyPr/>
                  <a:lstStyle/>
                  <a:p>
                    <a:fld id="{85CAE3FC-706F-4803-92AE-0CF2EBEFDA5A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205556DC-9E15-4F34-91F4-32701DBCA67E}" type="VALUE">
                      <a:rPr lang="en-US" baseline="0" smtClean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dLbl>
              <c:idx val="3"/>
              <c:layout>
                <c:manualLayout>
                  <c:x val="0.15772380946467041"/>
                  <c:y val="-0.1837913500024759"/>
                </c:manualLayout>
              </c:layout>
              <c:tx>
                <c:rich>
                  <a:bodyPr/>
                  <a:lstStyle/>
                  <a:p>
                    <a:fld id="{2378DC33-D6A5-4146-9686-DCE1F919806C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FCB233DC-AA94-48BE-9981-CAC51F215476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1336800727935"/>
                      <c:h val="0.23117851735251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rgbClr val="53565A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Strong, Growing, Optimistic</c:v>
                </c:pt>
                <c:pt idx="1">
                  <c:v>Steady, Stable, Confident </c:v>
                </c:pt>
                <c:pt idx="2">
                  <c:v>Tight, Slow,  Concerned </c:v>
                </c:pt>
                <c:pt idx="3">
                  <c:v>Weak, Worried, Pessimistic</c:v>
                </c:pt>
              </c:strCache>
            </c:strRef>
          </c:cat>
          <c:val>
            <c:numRef>
              <c:f>Sheet9!$K$1:$K$4</c:f>
              <c:numCache>
                <c:formatCode>0%</c:formatCode>
                <c:ptCount val="4"/>
                <c:pt idx="0">
                  <c:v>0.21</c:v>
                </c:pt>
                <c:pt idx="1">
                  <c:v>0.56000000000000005</c:v>
                </c:pt>
                <c:pt idx="2">
                  <c:v>0.21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57482042893775E-2"/>
          <c:y val="0.15131323643903363"/>
          <c:w val="0.91403683631800148"/>
          <c:h val="0.72590329125974695"/>
        </c:manualLayout>
      </c:layout>
      <c:lineChart>
        <c:grouping val="standard"/>
        <c:varyColors val="0"/>
        <c:ser>
          <c:idx val="0"/>
          <c:order val="0"/>
          <c:tx>
            <c:strRef>
              <c:f>'Effect of Economy on Business'!$A$15</c:f>
              <c:strCache>
                <c:ptCount val="1"/>
                <c:pt idx="0">
                  <c:v>Negatively</c:v>
                </c:pt>
              </c:strCache>
            </c:strRef>
          </c:tx>
          <c:spPr>
            <a:ln w="57150" cap="rnd">
              <a:solidFill>
                <a:srgbClr val="FF671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0594209657970698E-2"/>
                  <c:y val="7.3048297895513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EE-4755-BD5A-2B40A2831DB2}"/>
                </c:ext>
              </c:extLst>
            </c:dLbl>
            <c:dLbl>
              <c:idx val="1"/>
              <c:layout>
                <c:manualLayout>
                  <c:x val="-5.908687598895665E-2"/>
                  <c:y val="-7.6364769523071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53565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66EF256B-C9A9-47B0-AA8C-CD8AC07E05E9}" type="VALUE">
                      <a:rPr lang="en-US" smtClean="0"/>
                      <a:pPr algn="ctr" rtl="0">
                        <a:defRPr lang="en-US" sz="2400" b="1">
                          <a:solidFill>
                            <a:srgbClr val="53565A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800" b="1" dirty="0"/>
                      <a:t>(2009)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53565A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2657044526658"/>
                      <c:h val="0.174094288399711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60-43CB-A356-1748B6DC334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EE-4755-BD5A-2B40A2831DB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FB-44DC-965B-52E4545AFBB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FB-44DC-965B-52E4545AFBB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FB-44DC-965B-52E4545AFBB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ED-4F12-9C15-39FDBEDA660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FB-44DC-965B-52E4545AFBB2}"/>
                </c:ext>
              </c:extLst>
            </c:dLbl>
            <c:dLbl>
              <c:idx val="8"/>
              <c:layout>
                <c:manualLayout>
                  <c:x val="-6.2858378711656018E-2"/>
                  <c:y val="-0.147287806727739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53565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6081945C-CFEA-44AF-B989-D1600EC36F38}" type="VALUE">
                      <a:rPr lang="en-US" smtClean="0"/>
                      <a:pPr algn="ctr" rtl="0">
                        <a:defRPr lang="en-US" sz="2400" b="1">
                          <a:solidFill>
                            <a:srgbClr val="53565A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800" baseline="0" dirty="0"/>
                      <a:t>(</a:t>
                    </a:r>
                    <a:r>
                      <a:rPr lang="en-US" sz="1800" dirty="0"/>
                      <a:t>2019)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53565A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73698903593259"/>
                      <c:h val="0.171532761326185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3ED-4F12-9C15-39FDBEDA660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58-4224-B54F-38ED59BD4F45}"/>
                </c:ext>
              </c:extLst>
            </c:dLbl>
            <c:dLbl>
              <c:idx val="10"/>
              <c:layout>
                <c:manualLayout>
                  <c:x val="-6.398084976007852E-2"/>
                  <c:y val="-0.115268718308666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53565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0ADC7738-6A22-4C57-9AF9-E47D2276DEAD}" type="VALUE">
                      <a:rPr lang="en-US" smtClean="0"/>
                      <a:pPr algn="ctr" rtl="0">
                        <a:defRPr lang="en-US" sz="2400" b="1">
                          <a:solidFill>
                            <a:srgbClr val="53565A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800" dirty="0"/>
                      <a:t>(2021)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53565A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41869407475816"/>
                      <c:h val="0.1792173425467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91-4F0B-A30B-2CE6427ADD5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91-4F0B-A30B-2CE6427ADD5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0021421520315445"/>
                      <c:h val="0.156163598885029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E91-4F0B-A30B-2CE6427ADD5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136838677842236"/>
                      <c:h val="0.1792173425467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E91-4F0B-A30B-2CE6427ADD59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91-4F0B-A30B-2CE6427ADD59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53565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464F1F66-340C-41B7-A599-33757677A175}" type="VALUE">
                      <a:rPr lang="en-US" smtClean="0"/>
                      <a:pPr algn="ctr" rtl="0">
                        <a:defRPr lang="en-US" sz="2400" b="1">
                          <a:solidFill>
                            <a:srgbClr val="53565A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800" dirty="0"/>
                      <a:t>(2026)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53565A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43892568737873"/>
                      <c:h val="0.171532761326185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E91-4F0B-A30B-2CE6427ADD5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2400" b="1" i="0" u="none" strike="noStrike" kern="1200" baseline="0">
                    <a:solidFill>
                      <a:srgbClr val="53565A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'Effect of Economy on Business'!$B$14:$Q$14</c:f>
              <c:numCache>
                <c:formatCode>0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</c:numCache>
            </c:numRef>
          </c:cat>
          <c:val>
            <c:numRef>
              <c:f>'Effect of Economy on Business'!$B$15:$Q$15</c:f>
              <c:numCache>
                <c:formatCode>0.0%</c:formatCode>
                <c:ptCount val="16"/>
                <c:pt idx="0">
                  <c:v>0.436</c:v>
                </c:pt>
                <c:pt idx="1">
                  <c:v>0.56400000000000006</c:v>
                </c:pt>
                <c:pt idx="2">
                  <c:v>0.39</c:v>
                </c:pt>
                <c:pt idx="3">
                  <c:v>0.51900000000000002</c:v>
                </c:pt>
                <c:pt idx="4">
                  <c:v>0.316</c:v>
                </c:pt>
                <c:pt idx="5">
                  <c:v>0.22399999999999998</c:v>
                </c:pt>
                <c:pt idx="6">
                  <c:v>8.1000000000000003E-2</c:v>
                </c:pt>
                <c:pt idx="7">
                  <c:v>0.03</c:v>
                </c:pt>
                <c:pt idx="8">
                  <c:v>0.02</c:v>
                </c:pt>
                <c:pt idx="9">
                  <c:v>0.04</c:v>
                </c:pt>
                <c:pt idx="10">
                  <c:v>0.32</c:v>
                </c:pt>
                <c:pt idx="11">
                  <c:v>0.19607843137254902</c:v>
                </c:pt>
                <c:pt idx="12">
                  <c:v>0.1297071129707113</c:v>
                </c:pt>
                <c:pt idx="13">
                  <c:v>0.1</c:v>
                </c:pt>
                <c:pt idx="14">
                  <c:v>0.12</c:v>
                </c:pt>
                <c:pt idx="15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5C-490D-8F7F-548060548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3204968"/>
        <c:axId val="903208576"/>
      </c:lineChart>
      <c:catAx>
        <c:axId val="90320496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03208576"/>
        <c:crosses val="autoZero"/>
        <c:auto val="1"/>
        <c:lblAlgn val="ctr"/>
        <c:lblOffset val="100"/>
        <c:noMultiLvlLbl val="0"/>
      </c:catAx>
      <c:valAx>
        <c:axId val="903208576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0320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207456866840376"/>
          <c:y val="7.2986982601785405E-2"/>
          <c:w val="0.15585077427964536"/>
          <c:h val="7.65860289876118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90739931921988E-2"/>
          <c:y val="3.921181246170137E-2"/>
          <c:w val="0.91874305701112002"/>
          <c:h val="0.750001979506984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'Effect of Economy on Business'!$A$15</c:f>
              <c:strCache>
                <c:ptCount val="1"/>
                <c:pt idx="0">
                  <c:v>Negatively</c:v>
                </c:pt>
              </c:strCache>
            </c:strRef>
          </c:tx>
          <c:spPr>
            <a:solidFill>
              <a:srgbClr val="FF671F"/>
            </a:solidFill>
            <a:ln>
              <a:noFill/>
            </a:ln>
            <a:effectLst/>
          </c:spPr>
          <c:invertIfNegative val="0"/>
          <c:dLbls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AE-41D8-9505-7CCFC1669DDB}"/>
                </c:ext>
              </c:extLst>
            </c:dLbl>
            <c:numFmt formatCode="0%" sourceLinked="0"/>
            <c:spPr>
              <a:solidFill>
                <a:schemeClr val="bg1"/>
              </a:solidFill>
              <a:ln w="44450">
                <a:solidFill>
                  <a:srgbClr val="FF671F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rgbClr val="53565A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'Effect of Economy on Business'!$C$14:$Q$14</c:f>
              <c:numCache>
                <c:formatCode>0</c:formatCode>
                <c:ptCount val="15"/>
                <c:pt idx="0">
                  <c:v>2009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'Effect of Economy on Business'!$C$15:$Q$15</c:f>
              <c:numCache>
                <c:formatCode>0.0%</c:formatCode>
                <c:ptCount val="15"/>
                <c:pt idx="0">
                  <c:v>0.56400000000000006</c:v>
                </c:pt>
                <c:pt idx="1">
                  <c:v>0.39</c:v>
                </c:pt>
                <c:pt idx="2">
                  <c:v>0.51900000000000002</c:v>
                </c:pt>
                <c:pt idx="3">
                  <c:v>0.316</c:v>
                </c:pt>
                <c:pt idx="4">
                  <c:v>0.22399999999999998</c:v>
                </c:pt>
                <c:pt idx="5">
                  <c:v>8.1000000000000003E-2</c:v>
                </c:pt>
                <c:pt idx="6">
                  <c:v>7.0000000000000007E-2</c:v>
                </c:pt>
                <c:pt idx="7">
                  <c:v>0.03</c:v>
                </c:pt>
                <c:pt idx="8">
                  <c:v>0.04</c:v>
                </c:pt>
                <c:pt idx="9">
                  <c:v>0.32</c:v>
                </c:pt>
                <c:pt idx="10">
                  <c:v>0.19607843137254902</c:v>
                </c:pt>
                <c:pt idx="11">
                  <c:v>0.1297071129707113</c:v>
                </c:pt>
                <c:pt idx="12" formatCode="0%">
                  <c:v>0.1</c:v>
                </c:pt>
                <c:pt idx="13">
                  <c:v>0.12</c:v>
                </c:pt>
                <c:pt idx="14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1-4E17-BD89-5207BA4BC430}"/>
            </c:ext>
          </c:extLst>
        </c:ser>
        <c:ser>
          <c:idx val="1"/>
          <c:order val="1"/>
          <c:tx>
            <c:strRef>
              <c:f>'Effect of Economy on Business'!$A$16</c:f>
              <c:strCache>
                <c:ptCount val="1"/>
                <c:pt idx="0">
                  <c:v>Not Much</c:v>
                </c:pt>
              </c:strCache>
            </c:strRef>
          </c:tx>
          <c:spPr>
            <a:solidFill>
              <a:srgbClr val="41B6E5"/>
            </a:solidFill>
            <a:ln>
              <a:noFill/>
            </a:ln>
            <a:effectLst/>
          </c:spPr>
          <c:invertIfNegative val="0"/>
          <c:dLbls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AE-41D8-9505-7CCFC1669DDB}"/>
                </c:ext>
              </c:extLst>
            </c:dLbl>
            <c:numFmt formatCode="0%" sourceLinked="0"/>
            <c:spPr>
              <a:solidFill>
                <a:schemeClr val="bg1"/>
              </a:solidFill>
              <a:ln w="44450">
                <a:solidFill>
                  <a:srgbClr val="41B6E5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rgbClr val="53565A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'Effect of Economy on Business'!$C$14:$Q$14</c:f>
              <c:numCache>
                <c:formatCode>0</c:formatCode>
                <c:ptCount val="15"/>
                <c:pt idx="0">
                  <c:v>2009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'Effect of Economy on Business'!$C$16:$Q$16</c:f>
              <c:numCache>
                <c:formatCode>0.0%</c:formatCode>
                <c:ptCount val="15"/>
                <c:pt idx="0">
                  <c:v>0.38600000000000001</c:v>
                </c:pt>
                <c:pt idx="1">
                  <c:v>0.49399999999999999</c:v>
                </c:pt>
                <c:pt idx="2">
                  <c:v>0.30700000000000005</c:v>
                </c:pt>
                <c:pt idx="3">
                  <c:v>0.36199999999999999</c:v>
                </c:pt>
                <c:pt idx="4">
                  <c:v>0.499</c:v>
                </c:pt>
                <c:pt idx="5">
                  <c:v>0.35199999999999998</c:v>
                </c:pt>
                <c:pt idx="6">
                  <c:v>0.2</c:v>
                </c:pt>
                <c:pt idx="7">
                  <c:v>0.26</c:v>
                </c:pt>
                <c:pt idx="8">
                  <c:v>0.26700000000000002</c:v>
                </c:pt>
                <c:pt idx="9">
                  <c:v>0.39</c:v>
                </c:pt>
                <c:pt idx="10">
                  <c:v>0.42156862745098039</c:v>
                </c:pt>
                <c:pt idx="11">
                  <c:v>0.53974895397489542</c:v>
                </c:pt>
                <c:pt idx="12" formatCode="0%">
                  <c:v>0.51</c:v>
                </c:pt>
                <c:pt idx="13">
                  <c:v>0.49</c:v>
                </c:pt>
                <c:pt idx="14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21-4E17-BD89-5207BA4BC430}"/>
            </c:ext>
          </c:extLst>
        </c:ser>
        <c:ser>
          <c:idx val="2"/>
          <c:order val="2"/>
          <c:tx>
            <c:strRef>
              <c:f>'Effect of Economy on Business'!$A$17</c:f>
              <c:strCache>
                <c:ptCount val="1"/>
                <c:pt idx="0">
                  <c:v>Positively</c:v>
                </c:pt>
              </c:strCache>
            </c:strRef>
          </c:tx>
          <c:spPr>
            <a:solidFill>
              <a:srgbClr val="42AF2A"/>
            </a:solidFill>
            <a:ln>
              <a:noFill/>
            </a:ln>
            <a:effectLst/>
          </c:spPr>
          <c:invertIfNegative val="0"/>
          <c:dLbls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AE-41D8-9505-7CCFC1669DDB}"/>
                </c:ext>
              </c:extLst>
            </c:dLbl>
            <c:numFmt formatCode="0%" sourceLinked="0"/>
            <c:spPr>
              <a:solidFill>
                <a:schemeClr val="bg1"/>
              </a:solidFill>
              <a:ln w="44450">
                <a:solidFill>
                  <a:srgbClr val="42AF2A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rgbClr val="53565A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'Effect of Economy on Business'!$C$14:$Q$14</c:f>
              <c:numCache>
                <c:formatCode>0</c:formatCode>
                <c:ptCount val="15"/>
                <c:pt idx="0">
                  <c:v>2009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'Effect of Economy on Business'!$C$17:$Q$17</c:f>
              <c:numCache>
                <c:formatCode>0.0%</c:formatCode>
                <c:ptCount val="15"/>
                <c:pt idx="0">
                  <c:v>4.9999999999999996E-2</c:v>
                </c:pt>
                <c:pt idx="1">
                  <c:v>0.11600000000000001</c:v>
                </c:pt>
                <c:pt idx="2">
                  <c:v>0.17400000000000002</c:v>
                </c:pt>
                <c:pt idx="3">
                  <c:v>0.31900000000000001</c:v>
                </c:pt>
                <c:pt idx="4">
                  <c:v>0.27600000000000002</c:v>
                </c:pt>
                <c:pt idx="5">
                  <c:v>0.56499999999999995</c:v>
                </c:pt>
                <c:pt idx="6">
                  <c:v>0.73</c:v>
                </c:pt>
                <c:pt idx="7">
                  <c:v>0.71</c:v>
                </c:pt>
                <c:pt idx="8">
                  <c:v>0.69299999999999995</c:v>
                </c:pt>
                <c:pt idx="9">
                  <c:v>0.28000000000000003</c:v>
                </c:pt>
                <c:pt idx="10">
                  <c:v>0.38235294117647062</c:v>
                </c:pt>
                <c:pt idx="11">
                  <c:v>0.33054393305439328</c:v>
                </c:pt>
                <c:pt idx="12" formatCode="0%">
                  <c:v>0.39</c:v>
                </c:pt>
                <c:pt idx="13">
                  <c:v>0.39</c:v>
                </c:pt>
                <c:pt idx="1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21-4E17-BD89-5207BA4BC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419928"/>
        <c:axId val="904417304"/>
      </c:barChart>
      <c:catAx>
        <c:axId val="90441992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rgbClr val="53565A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04417304"/>
        <c:crosses val="autoZero"/>
        <c:auto val="1"/>
        <c:lblAlgn val="ctr"/>
        <c:lblOffset val="100"/>
        <c:noMultiLvlLbl val="0"/>
      </c:catAx>
      <c:valAx>
        <c:axId val="9044173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rgbClr val="53565A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04419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72188329236327"/>
          <c:y val="5.0803850931900639E-3"/>
          <c:w val="0.5492160240339482"/>
          <c:h val="0.897181606365762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4A-4E29-9913-CDA610C2EF3D}"/>
              </c:ext>
            </c:extLst>
          </c:dPt>
          <c:dPt>
            <c:idx val="1"/>
            <c:invertIfNegative val="0"/>
            <c:bubble3D val="0"/>
            <c:spPr>
              <a:solidFill>
                <a:srgbClr val="41B6E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4-4278-BC47-B718C712A19B}"/>
              </c:ext>
            </c:extLst>
          </c:dPt>
          <c:dPt>
            <c:idx val="5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B4-4278-BC47-B718C712A19B}"/>
              </c:ext>
            </c:extLst>
          </c:dPt>
          <c:dPt>
            <c:idx val="6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DB4-4278-BC47-B718C712A19B}"/>
              </c:ext>
            </c:extLst>
          </c:dPt>
          <c:dPt>
            <c:idx val="7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DA2-440C-8486-5B603F04E6DD}"/>
              </c:ext>
            </c:extLst>
          </c:dPt>
          <c:dPt>
            <c:idx val="8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A2-440C-8486-5B603F04E6D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DA2-440C-8486-5B603F04E6D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A2-440C-8486-5B603F04E6D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44A-4E29-9913-CDA610C2EF3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44A-4E29-9913-CDA610C2EF3D}"/>
              </c:ext>
            </c:extLst>
          </c:dPt>
          <c:dPt>
            <c:idx val="13"/>
            <c:invertIfNegative val="0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A2-440C-8486-5B603F04E6DD}"/>
              </c:ext>
            </c:extLst>
          </c:dPt>
          <c:dPt>
            <c:idx val="14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CDB4-4278-BC47-B718C712A19B}"/>
              </c:ext>
            </c:extLst>
          </c:dPt>
          <c:dPt>
            <c:idx val="15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CDB4-4278-BC47-B718C712A19B}"/>
              </c:ext>
            </c:extLst>
          </c:dPt>
          <c:dPt>
            <c:idx val="16"/>
            <c:invertIfNegative val="0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CA1-4DBC-B8BC-898D71D00FBC}"/>
              </c:ext>
            </c:extLst>
          </c:dPt>
          <c:dPt>
            <c:idx val="17"/>
            <c:invertIfNegative val="0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A1-4DBC-B8BC-898D71D00FBC}"/>
              </c:ext>
            </c:extLst>
          </c:dPt>
          <c:dLbls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algn="l" defTabSz="914377" rtl="0" eaLnBrk="1" fontAlgn="b" latinLnBrk="0" hangingPunct="1">
                    <a:defRPr lang="en-US" sz="2000" b="1" i="0" u="none" strike="noStrike" kern="120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79763242005428E-2"/>
                      <c:h val="9.9004104511121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007-4065-BFC8-DBCB44E49767}"/>
                </c:ext>
              </c:extLst>
            </c:dLbl>
            <c:dLbl>
              <c:idx val="9"/>
              <c:layout>
                <c:manualLayout>
                  <c:x val="-4.3072807288868633E-3"/>
                  <c:y val="-5.07978504770659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A2-440C-8486-5B603F04E6DD}"/>
                </c:ext>
              </c:extLst>
            </c:dLbl>
            <c:dLbl>
              <c:idx val="10"/>
              <c:layout>
                <c:manualLayout>
                  <c:x val="9.69138163999544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A2-440C-8486-5B603F04E6D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algn="l" defTabSz="914377" rtl="0" eaLnBrk="1" fontAlgn="b" latinLnBrk="0" hangingPunct="1">
                  <a:defRPr lang="en-US" sz="2000" b="1" i="0" u="none" strike="noStrike" kern="1200" baseline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'same storm, different boats'!$A$38:$A$55</c:f>
              <c:strCache>
                <c:ptCount val="18"/>
                <c:pt idx="0">
                  <c:v>Information Technology (2)</c:v>
                </c:pt>
                <c:pt idx="1">
                  <c:v>Transportation (1)</c:v>
                </c:pt>
                <c:pt idx="2">
                  <c:v>Other Services (HVAC, Mechanic, Plumbing, etc.) (6)</c:v>
                </c:pt>
                <c:pt idx="3">
                  <c:v>Accommodations (6)</c:v>
                </c:pt>
                <c:pt idx="4">
                  <c:v>Professional Services (Finance, Insurance, Legal, etc.) (43)</c:v>
                </c:pt>
                <c:pt idx="5">
                  <c:v>Construction/Manufacturing (6)</c:v>
                </c:pt>
                <c:pt idx="6">
                  <c:v>Communications (6)</c:v>
                </c:pt>
                <c:pt idx="7">
                  <c:v>Personal Services (Hair, Nail, Fitness, etc.) (4)</c:v>
                </c:pt>
                <c:pt idx="8">
                  <c:v>Utilities (2)</c:v>
                </c:pt>
                <c:pt idx="9">
                  <c:v>AVERAGE</c:v>
                </c:pt>
                <c:pt idx="10">
                  <c:v>Real Estate/Rental/Leasing (20)</c:v>
                </c:pt>
                <c:pt idx="11">
                  <c:v>Retail (9)</c:v>
                </c:pt>
                <c:pt idx="12">
                  <c:v>Healthcare (15)</c:v>
                </c:pt>
                <c:pt idx="13">
                  <c:v>Arts, Entertainment and Recrecation (5)</c:v>
                </c:pt>
                <c:pt idx="14">
                  <c:v>Non-Profit/Social Services (19)</c:v>
                </c:pt>
                <c:pt idx="15">
                  <c:v>Food Service &amp; Drinking Places (13)</c:v>
                </c:pt>
                <c:pt idx="16">
                  <c:v>Education (12)</c:v>
                </c:pt>
                <c:pt idx="17">
                  <c:v>Government/Public Sector (5)</c:v>
                </c:pt>
              </c:strCache>
            </c:strRef>
          </c:cat>
          <c:val>
            <c:numRef>
              <c:f>'same storm, different boats'!$B$38:$B$55</c:f>
              <c:numCache>
                <c:formatCode>0.0</c:formatCode>
                <c:ptCount val="18"/>
                <c:pt idx="0">
                  <c:v>8</c:v>
                </c:pt>
                <c:pt idx="1">
                  <c:v>7</c:v>
                </c:pt>
                <c:pt idx="2">
                  <c:v>6.7</c:v>
                </c:pt>
                <c:pt idx="3">
                  <c:v>6.67</c:v>
                </c:pt>
                <c:pt idx="4">
                  <c:v>6.6</c:v>
                </c:pt>
                <c:pt idx="5">
                  <c:v>5.83</c:v>
                </c:pt>
                <c:pt idx="6">
                  <c:v>5.5</c:v>
                </c:pt>
                <c:pt idx="7">
                  <c:v>5.5</c:v>
                </c:pt>
                <c:pt idx="8">
                  <c:v>5.5</c:v>
                </c:pt>
                <c:pt idx="9">
                  <c:v>5.4</c:v>
                </c:pt>
                <c:pt idx="10">
                  <c:v>5.3</c:v>
                </c:pt>
                <c:pt idx="11">
                  <c:v>5.0999999999999996</c:v>
                </c:pt>
                <c:pt idx="12">
                  <c:v>4.9000000000000004</c:v>
                </c:pt>
                <c:pt idx="13">
                  <c:v>4.5999999999999996</c:v>
                </c:pt>
                <c:pt idx="14">
                  <c:v>4.5</c:v>
                </c:pt>
                <c:pt idx="15">
                  <c:v>4.08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4-4270-A4E1-E5414886D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1866495"/>
        <c:axId val="301863583"/>
      </c:barChart>
      <c:catAx>
        <c:axId val="3018664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1863583"/>
        <c:crosses val="autoZero"/>
        <c:auto val="1"/>
        <c:lblAlgn val="ctr"/>
        <c:lblOffset val="100"/>
        <c:noMultiLvlLbl val="0"/>
      </c:catAx>
      <c:valAx>
        <c:axId val="301863583"/>
        <c:scaling>
          <c:orientation val="minMax"/>
          <c:max val="1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dk1"/>
                </a:solidFill>
                <a:effectLst/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186649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72188329236327"/>
          <c:y val="5.0803850931900639E-3"/>
          <c:w val="0.5492160240339482"/>
          <c:h val="0.897181606365762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4A-4E29-9913-CDA610C2EF3D}"/>
              </c:ext>
            </c:extLst>
          </c:dPt>
          <c:dPt>
            <c:idx val="3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007-4065-BFC8-DBCB44E49767}"/>
              </c:ext>
            </c:extLst>
          </c:dPt>
          <c:dPt>
            <c:idx val="8"/>
            <c:invertIfNegative val="0"/>
            <c:bubble3D val="0"/>
            <c:spPr>
              <a:solidFill>
                <a:srgbClr val="42AF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DA2-440C-8486-5B603F04E6D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A2-440C-8486-5B603F04E6D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DA2-440C-8486-5B603F04E6D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A2-440C-8486-5B603F04E6D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44A-4E29-9913-CDA610C2EF3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44A-4E29-9913-CDA610C2EF3D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A2-440C-8486-5B603F04E6DD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A2-440C-8486-5B603F04E6DD}"/>
              </c:ext>
            </c:extLst>
          </c:dPt>
          <c:dLbls>
            <c:dLbl>
              <c:idx val="3"/>
              <c:layout>
                <c:manualLayout>
                  <c:x val="-4.3072807288868633E-3"/>
                  <c:y val="-5.07978504770659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07-4065-BFC8-DBCB44E49767}"/>
                </c:ext>
              </c:extLst>
            </c:dLbl>
            <c:dLbl>
              <c:idx val="4"/>
              <c:layout>
                <c:manualLayout>
                  <c:x val="9.69138163999544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07-4065-BFC8-DBCB44E49767}"/>
                </c:ext>
              </c:extLst>
            </c:dLbl>
            <c:dLbl>
              <c:idx val="7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algn="l" defTabSz="914377" rtl="0" eaLnBrk="1" fontAlgn="b" latinLnBrk="0" hangingPunct="1">
                    <a:defRPr lang="en-US" sz="2000" b="1" i="0" u="none" strike="noStrike" kern="120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79763242005428E-2"/>
                      <c:h val="9.9004104511121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69F-40A7-9A30-1032514453D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algn="l" defTabSz="914377" rtl="0" eaLnBrk="1" fontAlgn="b" latinLnBrk="0" hangingPunct="1">
                  <a:defRPr lang="en-US" sz="2000" b="1" i="0" u="none" strike="noStrike" kern="1200" baseline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'same storm, different boats'!$A$38:$A$54</c:f>
              <c:strCache>
                <c:ptCount val="16"/>
                <c:pt idx="0">
                  <c:v>Accommodations</c:v>
                </c:pt>
                <c:pt idx="1">
                  <c:v>Other Services (HVAC, Mechanic, Plumbing, etc.)</c:v>
                </c:pt>
                <c:pt idx="2">
                  <c:v>Construction/Manufacturing</c:v>
                </c:pt>
                <c:pt idx="3">
                  <c:v>Real Estate/Rental/Leasing</c:v>
                </c:pt>
                <c:pt idx="4">
                  <c:v>Government/Public Sector</c:v>
                </c:pt>
                <c:pt idx="5">
                  <c:v>Retail</c:v>
                </c:pt>
                <c:pt idx="6">
                  <c:v>Arts, Entertainment and Recreation</c:v>
                </c:pt>
                <c:pt idx="7">
                  <c:v>Professional Services (Finance, Insurance, Legal, etc.)</c:v>
                </c:pt>
                <c:pt idx="8">
                  <c:v>AVERAGE </c:v>
                </c:pt>
                <c:pt idx="9">
                  <c:v>Personal Services (Hair, Nail, Fitness, etc.)</c:v>
                </c:pt>
                <c:pt idx="10">
                  <c:v>Healthcare</c:v>
                </c:pt>
                <c:pt idx="11">
                  <c:v>Communications</c:v>
                </c:pt>
                <c:pt idx="12">
                  <c:v>Education</c:v>
                </c:pt>
                <c:pt idx="13">
                  <c:v>Non-Profit/Social Services</c:v>
                </c:pt>
                <c:pt idx="14">
                  <c:v>Food Service &amp; Drinking Places</c:v>
                </c:pt>
                <c:pt idx="15">
                  <c:v>Utilities</c:v>
                </c:pt>
              </c:strCache>
              <c:extLst/>
            </c:strRef>
          </c:cat>
          <c:val>
            <c:numRef>
              <c:f>'same storm, different boats'!$B$38:$B$54</c:f>
              <c:numCache>
                <c:formatCode>General</c:formatCode>
                <c:ptCount val="16"/>
                <c:pt idx="0">
                  <c:v>7</c:v>
                </c:pt>
                <c:pt idx="1">
                  <c:v>6.8</c:v>
                </c:pt>
                <c:pt idx="2">
                  <c:v>6.4</c:v>
                </c:pt>
                <c:pt idx="3">
                  <c:v>6.4</c:v>
                </c:pt>
                <c:pt idx="4">
                  <c:v>6.3</c:v>
                </c:pt>
                <c:pt idx="5">
                  <c:v>6.2</c:v>
                </c:pt>
                <c:pt idx="6">
                  <c:v>6</c:v>
                </c:pt>
                <c:pt idx="7">
                  <c:v>5.9</c:v>
                </c:pt>
                <c:pt idx="8">
                  <c:v>5.9</c:v>
                </c:pt>
                <c:pt idx="9">
                  <c:v>5.8</c:v>
                </c:pt>
                <c:pt idx="10">
                  <c:v>5.7</c:v>
                </c:pt>
                <c:pt idx="11">
                  <c:v>5.6</c:v>
                </c:pt>
                <c:pt idx="12">
                  <c:v>5.6</c:v>
                </c:pt>
                <c:pt idx="13">
                  <c:v>5.2</c:v>
                </c:pt>
                <c:pt idx="14">
                  <c:v>5</c:v>
                </c:pt>
                <c:pt idx="15">
                  <c:v>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D44-4270-A4E1-E5414886D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1866495"/>
        <c:axId val="301863583"/>
      </c:barChart>
      <c:catAx>
        <c:axId val="3018664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1863583"/>
        <c:crosses val="autoZero"/>
        <c:auto val="1"/>
        <c:lblAlgn val="ctr"/>
        <c:lblOffset val="100"/>
        <c:noMultiLvlLbl val="0"/>
      </c:catAx>
      <c:valAx>
        <c:axId val="301863583"/>
        <c:scaling>
          <c:orientation val="minMax"/>
          <c:max val="1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dk1"/>
                </a:solidFill>
                <a:effectLst/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186649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72188329236327"/>
          <c:y val="5.0803850931900639E-3"/>
          <c:w val="0.5492160240339482"/>
          <c:h val="0.897181606365762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4A-4E29-9913-CDA610C2EF3D}"/>
              </c:ext>
            </c:extLst>
          </c:dPt>
          <c:dPt>
            <c:idx val="1"/>
            <c:invertIfNegative val="0"/>
            <c:bubble3D val="0"/>
            <c:spPr>
              <a:solidFill>
                <a:srgbClr val="41B6E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4-4278-BC47-B718C712A19B}"/>
              </c:ext>
            </c:extLst>
          </c:dPt>
          <c:dPt>
            <c:idx val="5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B4-4278-BC47-B718C712A19B}"/>
              </c:ext>
            </c:extLst>
          </c:dPt>
          <c:dPt>
            <c:idx val="6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DB4-4278-BC47-B718C712A19B}"/>
              </c:ext>
            </c:extLst>
          </c:dPt>
          <c:dPt>
            <c:idx val="7"/>
            <c:invertIfNegative val="0"/>
            <c:bubble3D val="0"/>
            <c:spPr>
              <a:solidFill>
                <a:srgbClr val="42AF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DA2-440C-8486-5B603F04E6D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A2-440C-8486-5B603F04E6D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DA2-440C-8486-5B603F04E6D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A2-440C-8486-5B603F04E6D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44A-4E29-9913-CDA610C2EF3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44A-4E29-9913-CDA610C2EF3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A2-440C-8486-5B603F04E6DD}"/>
              </c:ext>
            </c:extLst>
          </c:dPt>
          <c:dPt>
            <c:idx val="14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CDB4-4278-BC47-B718C712A19B}"/>
              </c:ext>
            </c:extLst>
          </c:dPt>
          <c:dPt>
            <c:idx val="15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CDB4-4278-BC47-B718C712A19B}"/>
              </c:ext>
            </c:extLst>
          </c:dPt>
          <c:dLbls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algn="l" defTabSz="914377" rtl="0" eaLnBrk="1" fontAlgn="b" latinLnBrk="0" hangingPunct="1">
                    <a:defRPr lang="en-US" sz="2000" b="1" i="0" u="none" strike="noStrike" kern="120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79763242005428E-2"/>
                      <c:h val="9.9004104511121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007-4065-BFC8-DBCB44E49767}"/>
                </c:ext>
              </c:extLst>
            </c:dLbl>
            <c:dLbl>
              <c:idx val="9"/>
              <c:layout>
                <c:manualLayout>
                  <c:x val="-4.3072807288868633E-3"/>
                  <c:y val="-5.07978504770659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A2-440C-8486-5B603F04E6DD}"/>
                </c:ext>
              </c:extLst>
            </c:dLbl>
            <c:dLbl>
              <c:idx val="10"/>
              <c:layout>
                <c:manualLayout>
                  <c:x val="9.69138163999544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A2-440C-8486-5B603F04E6D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algn="l" defTabSz="914377" rtl="0" eaLnBrk="1" fontAlgn="b" latinLnBrk="0" hangingPunct="1">
                  <a:defRPr lang="en-US" sz="2000" b="1" i="0" u="none" strike="noStrike" kern="1200" baseline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'same storm, different boats'!$A$38:$A$57</c:f>
              <c:strCache>
                <c:ptCount val="16"/>
                <c:pt idx="0">
                  <c:v>Accommodations (6)</c:v>
                </c:pt>
                <c:pt idx="1">
                  <c:v>Communications (5)</c:v>
                </c:pt>
                <c:pt idx="2">
                  <c:v>Other Services (HVAC, Mechanic, Plumbing, etc.) (5)</c:v>
                </c:pt>
                <c:pt idx="3">
                  <c:v>Construction/Manufacturing (17)</c:v>
                </c:pt>
                <c:pt idx="4">
                  <c:v>Professional Services (Finance, Insurance, Legal, etc.) (28)</c:v>
                </c:pt>
                <c:pt idx="5">
                  <c:v>Healthcare (13)</c:v>
                </c:pt>
                <c:pt idx="6">
                  <c:v>Utilities (4)</c:v>
                </c:pt>
                <c:pt idx="7">
                  <c:v>AVERAGE </c:v>
                </c:pt>
                <c:pt idx="8">
                  <c:v>Retail (18)</c:v>
                </c:pt>
                <c:pt idx="9">
                  <c:v>Real Estate/Rental/Leasing (18)</c:v>
                </c:pt>
                <c:pt idx="10">
                  <c:v>Government/Public Sector (8)</c:v>
                </c:pt>
                <c:pt idx="11">
                  <c:v>Education (14)</c:v>
                </c:pt>
                <c:pt idx="12">
                  <c:v>Arts, Entertainment and Recreation (4)</c:v>
                </c:pt>
                <c:pt idx="13">
                  <c:v>Non-Profit/Social Services (27)</c:v>
                </c:pt>
                <c:pt idx="14">
                  <c:v>Food Service &amp; Drinking Places (17)</c:v>
                </c:pt>
                <c:pt idx="15">
                  <c:v>Personal Services (Hair, Nail, Fitness, etc.) (4.8)</c:v>
                </c:pt>
              </c:strCache>
              <c:extLst/>
            </c:strRef>
          </c:cat>
          <c:val>
            <c:numRef>
              <c:f>'same storm, different boats'!$B$38:$B$57</c:f>
              <c:numCache>
                <c:formatCode>General</c:formatCode>
                <c:ptCount val="16"/>
                <c:pt idx="0">
                  <c:v>7.3</c:v>
                </c:pt>
                <c:pt idx="1">
                  <c:v>7.2</c:v>
                </c:pt>
                <c:pt idx="2">
                  <c:v>7.2</c:v>
                </c:pt>
                <c:pt idx="3">
                  <c:v>6.6</c:v>
                </c:pt>
                <c:pt idx="4">
                  <c:v>6.3</c:v>
                </c:pt>
                <c:pt idx="5">
                  <c:v>6.1</c:v>
                </c:pt>
                <c:pt idx="6">
                  <c:v>6</c:v>
                </c:pt>
                <c:pt idx="7">
                  <c:v>5.8</c:v>
                </c:pt>
                <c:pt idx="8">
                  <c:v>5.7</c:v>
                </c:pt>
                <c:pt idx="9">
                  <c:v>5.6</c:v>
                </c:pt>
                <c:pt idx="10">
                  <c:v>5.6</c:v>
                </c:pt>
                <c:pt idx="11">
                  <c:v>5.4</c:v>
                </c:pt>
                <c:pt idx="12">
                  <c:v>5.3</c:v>
                </c:pt>
                <c:pt idx="13">
                  <c:v>5.3</c:v>
                </c:pt>
                <c:pt idx="14">
                  <c:v>4.9000000000000004</c:v>
                </c:pt>
                <c:pt idx="15">
                  <c:v>4.8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D44-4270-A4E1-E5414886D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1866495"/>
        <c:axId val="301863583"/>
      </c:barChart>
      <c:catAx>
        <c:axId val="3018664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1863583"/>
        <c:crosses val="autoZero"/>
        <c:auto val="1"/>
        <c:lblAlgn val="ctr"/>
        <c:lblOffset val="100"/>
        <c:noMultiLvlLbl val="0"/>
      </c:catAx>
      <c:valAx>
        <c:axId val="301863583"/>
        <c:scaling>
          <c:orientation val="minMax"/>
          <c:max val="1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dk1"/>
                </a:solidFill>
                <a:effectLst/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186649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72188329236327"/>
          <c:y val="5.0803850931900639E-3"/>
          <c:w val="0.5492160240339482"/>
          <c:h val="0.897181606365762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4A-4E29-9913-CDA610C2EF3D}"/>
              </c:ext>
            </c:extLst>
          </c:dPt>
          <c:dPt>
            <c:idx val="1"/>
            <c:invertIfNegative val="0"/>
            <c:bubble3D val="0"/>
            <c:spPr>
              <a:solidFill>
                <a:srgbClr val="41B6E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4-4278-BC47-B718C712A19B}"/>
              </c:ext>
            </c:extLst>
          </c:dPt>
          <c:dPt>
            <c:idx val="5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B4-4278-BC47-B718C712A19B}"/>
              </c:ext>
            </c:extLst>
          </c:dPt>
          <c:dPt>
            <c:idx val="6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DB4-4278-BC47-B718C712A19B}"/>
              </c:ext>
            </c:extLst>
          </c:dPt>
          <c:dPt>
            <c:idx val="7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DA2-440C-8486-5B603F04E6DD}"/>
              </c:ext>
            </c:extLst>
          </c:dPt>
          <c:dPt>
            <c:idx val="8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A2-440C-8486-5B603F04E6D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DA2-440C-8486-5B603F04E6D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A2-440C-8486-5B603F04E6D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44A-4E29-9913-CDA610C2EF3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44A-4E29-9913-CDA610C2EF3D}"/>
              </c:ext>
            </c:extLst>
          </c:dPt>
          <c:dPt>
            <c:idx val="13"/>
            <c:invertIfNegative val="0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A2-440C-8486-5B603F04E6DD}"/>
              </c:ext>
            </c:extLst>
          </c:dPt>
          <c:dPt>
            <c:idx val="14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CDB4-4278-BC47-B718C712A19B}"/>
              </c:ext>
            </c:extLst>
          </c:dPt>
          <c:dPt>
            <c:idx val="15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CDB4-4278-BC47-B718C712A19B}"/>
              </c:ext>
            </c:extLst>
          </c:dPt>
          <c:dPt>
            <c:idx val="16"/>
            <c:invertIfNegative val="0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CA1-4DBC-B8BC-898D71D00FBC}"/>
              </c:ext>
            </c:extLst>
          </c:dPt>
          <c:dPt>
            <c:idx val="17"/>
            <c:invertIfNegative val="0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A1-4DBC-B8BC-898D71D00FBC}"/>
              </c:ext>
            </c:extLst>
          </c:dPt>
          <c:dLbls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algn="l" defTabSz="914377" rtl="0" eaLnBrk="1" fontAlgn="b" latinLnBrk="0" hangingPunct="1">
                    <a:defRPr lang="en-US" sz="2000" b="1" i="0" u="none" strike="noStrike" kern="120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79763242005428E-2"/>
                      <c:h val="9.9004104511121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007-4065-BFC8-DBCB44E49767}"/>
                </c:ext>
              </c:extLst>
            </c:dLbl>
            <c:dLbl>
              <c:idx val="9"/>
              <c:layout>
                <c:manualLayout>
                  <c:x val="-4.3072807288868633E-3"/>
                  <c:y val="-5.07978504770659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A2-440C-8486-5B603F04E6DD}"/>
                </c:ext>
              </c:extLst>
            </c:dLbl>
            <c:dLbl>
              <c:idx val="10"/>
              <c:layout>
                <c:manualLayout>
                  <c:x val="9.69138163999544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A2-440C-8486-5B603F04E6D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algn="l" defTabSz="914377" rtl="0" eaLnBrk="1" fontAlgn="b" latinLnBrk="0" hangingPunct="1">
                  <a:defRPr lang="en-US" sz="2000" b="1" i="0" u="none" strike="noStrike" kern="1200" baseline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'same storm, different boats'!$A$38:$A$55</c:f>
              <c:strCache>
                <c:ptCount val="18"/>
                <c:pt idx="0">
                  <c:v>Information Technology (2)</c:v>
                </c:pt>
                <c:pt idx="1">
                  <c:v>Transportation (1)</c:v>
                </c:pt>
                <c:pt idx="2">
                  <c:v>Other Services (HVAC, Mechanic, Plumbing, etc.) (6)</c:v>
                </c:pt>
                <c:pt idx="3">
                  <c:v>Accommodations (6)</c:v>
                </c:pt>
                <c:pt idx="4">
                  <c:v>Professional Services (Finance, Insurance, Legal, etc.) (43)</c:v>
                </c:pt>
                <c:pt idx="5">
                  <c:v>Construction/Manufacturing (6)</c:v>
                </c:pt>
                <c:pt idx="6">
                  <c:v>Communications (6)</c:v>
                </c:pt>
                <c:pt idx="7">
                  <c:v>Personal Services (Hair, Nail, Fitness, etc.) (4)</c:v>
                </c:pt>
                <c:pt idx="8">
                  <c:v>Utilities (2)</c:v>
                </c:pt>
                <c:pt idx="9">
                  <c:v>AVERAGE</c:v>
                </c:pt>
                <c:pt idx="10">
                  <c:v>Real Estate/Rental/Leasing (20)</c:v>
                </c:pt>
                <c:pt idx="11">
                  <c:v>Retail (9)</c:v>
                </c:pt>
                <c:pt idx="12">
                  <c:v>Healthcare (15)</c:v>
                </c:pt>
                <c:pt idx="13">
                  <c:v>Arts, Entertainment and Recrecation (5)</c:v>
                </c:pt>
                <c:pt idx="14">
                  <c:v>Non-Profit/Social Services (19)</c:v>
                </c:pt>
                <c:pt idx="15">
                  <c:v>Food Service &amp; Drinking Places (13)</c:v>
                </c:pt>
                <c:pt idx="16">
                  <c:v>Education (12)</c:v>
                </c:pt>
                <c:pt idx="17">
                  <c:v>Government/Public Sector (5)</c:v>
                </c:pt>
              </c:strCache>
            </c:strRef>
          </c:cat>
          <c:val>
            <c:numRef>
              <c:f>'same storm, different boats'!$B$38:$B$55</c:f>
              <c:numCache>
                <c:formatCode>0.0</c:formatCode>
                <c:ptCount val="18"/>
                <c:pt idx="0">
                  <c:v>8</c:v>
                </c:pt>
                <c:pt idx="1">
                  <c:v>7</c:v>
                </c:pt>
                <c:pt idx="2">
                  <c:v>6.7</c:v>
                </c:pt>
                <c:pt idx="3">
                  <c:v>6.67</c:v>
                </c:pt>
                <c:pt idx="4">
                  <c:v>6.6</c:v>
                </c:pt>
                <c:pt idx="5">
                  <c:v>5.83</c:v>
                </c:pt>
                <c:pt idx="6">
                  <c:v>5.5</c:v>
                </c:pt>
                <c:pt idx="7">
                  <c:v>5.5</c:v>
                </c:pt>
                <c:pt idx="8">
                  <c:v>5.5</c:v>
                </c:pt>
                <c:pt idx="9">
                  <c:v>5.4</c:v>
                </c:pt>
                <c:pt idx="10">
                  <c:v>5.3</c:v>
                </c:pt>
                <c:pt idx="11">
                  <c:v>5.0999999999999996</c:v>
                </c:pt>
                <c:pt idx="12">
                  <c:v>4.9000000000000004</c:v>
                </c:pt>
                <c:pt idx="13">
                  <c:v>4.5999999999999996</c:v>
                </c:pt>
                <c:pt idx="14">
                  <c:v>4.5</c:v>
                </c:pt>
                <c:pt idx="15">
                  <c:v>4.08</c:v>
                </c:pt>
                <c:pt idx="16">
                  <c:v>4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4-4270-A4E1-E5414886D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1866495"/>
        <c:axId val="301863583"/>
      </c:barChart>
      <c:catAx>
        <c:axId val="3018664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1863583"/>
        <c:crosses val="autoZero"/>
        <c:auto val="1"/>
        <c:lblAlgn val="ctr"/>
        <c:lblOffset val="100"/>
        <c:noMultiLvlLbl val="0"/>
      </c:catAx>
      <c:valAx>
        <c:axId val="301863583"/>
        <c:scaling>
          <c:orientation val="minMax"/>
          <c:max val="1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dk1"/>
                </a:solidFill>
                <a:effectLst/>
                <a:latin typeface="+mj-lt"/>
                <a:ea typeface="+mn-ea"/>
                <a:cs typeface="+mn-cs"/>
              </a:defRPr>
            </a:pPr>
            <a:endParaRPr lang="en-US"/>
          </a:p>
        </c:txPr>
        <c:crossAx val="30186649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21703106312108E-2"/>
          <c:y val="5.1497821087772434E-2"/>
          <c:w val="0.9272787702737445"/>
          <c:h val="0.82830952603883023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077-4441-B20D-A39A5E0793F1}"/>
              </c:ext>
            </c:extLst>
          </c:dPt>
          <c:dPt>
            <c:idx val="2"/>
            <c:invertIfNegative val="0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077-4441-B20D-A39A5E0793F1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800" b="1" i="0" u="none" strike="noStrike" kern="1200" baseline="0">
                    <a:solidFill>
                      <a:srgbClr val="53565A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Sales!$A$3:$A$5</c:f>
              <c:strCache>
                <c:ptCount val="3"/>
                <c:pt idx="0">
                  <c:v>Increase</c:v>
                </c:pt>
                <c:pt idx="1">
                  <c:v>No Change</c:v>
                </c:pt>
                <c:pt idx="2">
                  <c:v>Decrease</c:v>
                </c:pt>
              </c:strCache>
            </c:strRef>
          </c:cat>
          <c:val>
            <c:numRef>
              <c:f>Sales!$L$3:$L$5</c:f>
              <c:numCache>
                <c:formatCode>0.0%</c:formatCode>
                <c:ptCount val="3"/>
                <c:pt idx="0">
                  <c:v>0.6</c:v>
                </c:pt>
                <c:pt idx="1">
                  <c:v>0.31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77-4441-B20D-A39A5E079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3469119"/>
        <c:axId val="313473695"/>
      </c:barChart>
      <c:catAx>
        <c:axId val="31346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8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13473695"/>
        <c:crosses val="autoZero"/>
        <c:auto val="1"/>
        <c:lblAlgn val="ctr"/>
        <c:lblOffset val="100"/>
        <c:noMultiLvlLbl val="0"/>
      </c:catAx>
      <c:valAx>
        <c:axId val="313473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13469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45332630538257E-2"/>
          <c:y val="2.6891984187919545E-2"/>
          <c:w val="0.88602757366006291"/>
          <c:h val="0.73164424206543754"/>
        </c:manualLayout>
      </c:layout>
      <c:lineChart>
        <c:grouping val="standard"/>
        <c:varyColors val="0"/>
        <c:ser>
          <c:idx val="0"/>
          <c:order val="0"/>
          <c:tx>
            <c:strRef>
              <c:f>Sales!$A$3</c:f>
              <c:strCache>
                <c:ptCount val="1"/>
                <c:pt idx="0">
                  <c:v>Increase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9920320019167344E-2"/>
                  <c:y val="-5.1617103666962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A2-4941-9058-8A902FA9A387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0E-4D1A-89CF-BE0A2FE3A2A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rgbClr val="53565A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Sales!$C$2:$L$2</c:f>
              <c:numCache>
                <c:formatCode>General</c:formatCode>
                <c:ptCount val="10"/>
                <c:pt idx="0">
                  <c:v>2016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</c:numRef>
          </c:cat>
          <c:val>
            <c:numRef>
              <c:f>Sales!$C$3:$L$3</c:f>
              <c:numCache>
                <c:formatCode>0.0%</c:formatCode>
                <c:ptCount val="10"/>
                <c:pt idx="0">
                  <c:v>0.68899999999999995</c:v>
                </c:pt>
                <c:pt idx="1">
                  <c:v>0.71</c:v>
                </c:pt>
                <c:pt idx="2">
                  <c:v>0.80487804878048785</c:v>
                </c:pt>
                <c:pt idx="3">
                  <c:v>0.77777777777777779</c:v>
                </c:pt>
                <c:pt idx="4">
                  <c:v>0.75</c:v>
                </c:pt>
                <c:pt idx="5">
                  <c:v>0.76239999999999997</c:v>
                </c:pt>
                <c:pt idx="6">
                  <c:v>0.67600000000000005</c:v>
                </c:pt>
                <c:pt idx="7">
                  <c:v>0.65</c:v>
                </c:pt>
                <c:pt idx="8">
                  <c:v>0.65</c:v>
                </c:pt>
                <c:pt idx="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7D-4378-A1E6-EB87D246D0F9}"/>
            </c:ext>
          </c:extLst>
        </c:ser>
        <c:ser>
          <c:idx val="1"/>
          <c:order val="1"/>
          <c:tx>
            <c:strRef>
              <c:f>Sales!$A$4</c:f>
              <c:strCache>
                <c:ptCount val="1"/>
                <c:pt idx="0">
                  <c:v>No Change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0E-4D1A-89CF-BE0A2FE3A2A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rgbClr val="53565A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Sales!$C$2:$L$2</c:f>
              <c:numCache>
                <c:formatCode>General</c:formatCode>
                <c:ptCount val="10"/>
                <c:pt idx="0">
                  <c:v>2016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</c:numRef>
          </c:cat>
          <c:val>
            <c:numRef>
              <c:f>Sales!$C$4:$L$4</c:f>
              <c:numCache>
                <c:formatCode>0.0%</c:formatCode>
                <c:ptCount val="10"/>
                <c:pt idx="0">
                  <c:v>0.23</c:v>
                </c:pt>
                <c:pt idx="1">
                  <c:v>0.25800000000000001</c:v>
                </c:pt>
                <c:pt idx="2">
                  <c:v>0.14634146341463414</c:v>
                </c:pt>
                <c:pt idx="3">
                  <c:v>0.18055555555555555</c:v>
                </c:pt>
                <c:pt idx="4">
                  <c:v>0.14799999999999999</c:v>
                </c:pt>
                <c:pt idx="5">
                  <c:v>0.21779999999999999</c:v>
                </c:pt>
                <c:pt idx="6">
                  <c:v>0.26</c:v>
                </c:pt>
                <c:pt idx="7">
                  <c:v>0.28000000000000003</c:v>
                </c:pt>
                <c:pt idx="8">
                  <c:v>0.25</c:v>
                </c:pt>
                <c:pt idx="9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7D-4378-A1E6-EB87D246D0F9}"/>
            </c:ext>
          </c:extLst>
        </c:ser>
        <c:ser>
          <c:idx val="2"/>
          <c:order val="2"/>
          <c:tx>
            <c:strRef>
              <c:f>Sales!$A$5</c:f>
              <c:strCache>
                <c:ptCount val="1"/>
                <c:pt idx="0">
                  <c:v>Decrease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0E-4D1A-89CF-BE0A2FE3A2A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rgbClr val="53565A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Sales!$C$2:$L$2</c:f>
              <c:numCache>
                <c:formatCode>General</c:formatCode>
                <c:ptCount val="10"/>
                <c:pt idx="0">
                  <c:v>2016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</c:numRef>
          </c:cat>
          <c:val>
            <c:numRef>
              <c:f>Sales!$C$5:$L$5</c:f>
              <c:numCache>
                <c:formatCode>0.0%</c:formatCode>
                <c:ptCount val="10"/>
                <c:pt idx="0">
                  <c:v>8.2000000000000003E-2</c:v>
                </c:pt>
                <c:pt idx="1">
                  <c:v>3.2000000000000001E-2</c:v>
                </c:pt>
                <c:pt idx="2">
                  <c:v>4.878048780487805E-2</c:v>
                </c:pt>
                <c:pt idx="3">
                  <c:v>4.1666666666666664E-2</c:v>
                </c:pt>
                <c:pt idx="4">
                  <c:v>0.10199999999999999</c:v>
                </c:pt>
                <c:pt idx="5">
                  <c:v>0.02</c:v>
                </c:pt>
                <c:pt idx="6">
                  <c:v>6.4000000000000001E-2</c:v>
                </c:pt>
                <c:pt idx="7">
                  <c:v>0.05</c:v>
                </c:pt>
                <c:pt idx="8">
                  <c:v>7.0000000000000007E-2</c:v>
                </c:pt>
                <c:pt idx="9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7D-4378-A1E6-EB87D246D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5825744"/>
        <c:axId val="855817216"/>
      </c:lineChart>
      <c:catAx>
        <c:axId val="85582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55817216"/>
        <c:crosses val="autoZero"/>
        <c:auto val="1"/>
        <c:lblAlgn val="ctr"/>
        <c:lblOffset val="100"/>
        <c:noMultiLvlLbl val="0"/>
      </c:catAx>
      <c:valAx>
        <c:axId val="85581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5582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17934714706499"/>
          <c:y val="0.91738376825805024"/>
          <c:w val="0.51165569746774731"/>
          <c:h val="6.7931162872445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2800" b="0" i="0" u="none" strike="noStrike" kern="1200" baseline="0">
              <a:solidFill>
                <a:srgbClr val="5356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526420756520197"/>
          <c:y val="1.2503007094734049E-3"/>
          <c:w val="0.52918388024250285"/>
          <c:h val="0.943089440830331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32D2-42E5-A3E8-9156DE04788D}"/>
              </c:ext>
            </c:extLst>
          </c:dPt>
          <c:dPt>
            <c:idx val="1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D2-42E5-A3E8-9156DE04788D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2D2-42E5-A3E8-9156DE04788D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D2-42E5-A3E8-9156DE04788D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2D2-42E5-A3E8-9156DE0478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Sheet5!$B$1:$B$12</c:f>
              <c:strCache>
                <c:ptCount val="12"/>
                <c:pt idx="0">
                  <c:v>Help marketing and advertising</c:v>
                </c:pt>
                <c:pt idx="1">
                  <c:v>Help networking and connecting</c:v>
                </c:pt>
                <c:pt idx="2">
                  <c:v>Access to grant funds</c:v>
                </c:pt>
                <c:pt idx="3">
                  <c:v>Help finding employees</c:v>
                </c:pt>
                <c:pt idx="4">
                  <c:v>Nothing right now</c:v>
                </c:pt>
                <c:pt idx="5">
                  <c:v>Help training employees</c:v>
                </c:pt>
                <c:pt idx="6">
                  <c:v>Access to loan funds</c:v>
                </c:pt>
                <c:pt idx="7">
                  <c:v>Help finding space</c:v>
                </c:pt>
                <c:pt idx="8">
                  <c:v>Access to business coaching and consulting</c:v>
                </c:pt>
                <c:pt idx="9">
                  <c:v>Help navigating regulatory hurdles</c:v>
                </c:pt>
                <c:pt idx="10">
                  <c:v>Access to professional services</c:v>
                </c:pt>
                <c:pt idx="11">
                  <c:v>Other</c:v>
                </c:pt>
              </c:strCache>
            </c:strRef>
          </c:cat>
          <c:val>
            <c:numRef>
              <c:f>Sheet5!$D$1:$D$12</c:f>
              <c:numCache>
                <c:formatCode>0%</c:formatCode>
                <c:ptCount val="12"/>
                <c:pt idx="0">
                  <c:v>0.4</c:v>
                </c:pt>
                <c:pt idx="1">
                  <c:v>0.36</c:v>
                </c:pt>
                <c:pt idx="2">
                  <c:v>0.33</c:v>
                </c:pt>
                <c:pt idx="3">
                  <c:v>0.3</c:v>
                </c:pt>
                <c:pt idx="4">
                  <c:v>0.21</c:v>
                </c:pt>
                <c:pt idx="5">
                  <c:v>0.15</c:v>
                </c:pt>
                <c:pt idx="6">
                  <c:v>0.1</c:v>
                </c:pt>
                <c:pt idx="7">
                  <c:v>0.08</c:v>
                </c:pt>
                <c:pt idx="8">
                  <c:v>0.08</c:v>
                </c:pt>
                <c:pt idx="9">
                  <c:v>7.0000000000000007E-2</c:v>
                </c:pt>
                <c:pt idx="10">
                  <c:v>0.06</c:v>
                </c:pt>
                <c:pt idx="1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C-42A9-A7B1-B153AEB7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0198015"/>
        <c:axId val="300198431"/>
      </c:barChart>
      <c:catAx>
        <c:axId val="30019801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00198431"/>
        <c:crosses val="autoZero"/>
        <c:auto val="1"/>
        <c:lblAlgn val="ctr"/>
        <c:lblOffset val="100"/>
        <c:noMultiLvlLbl val="0"/>
      </c:catAx>
      <c:valAx>
        <c:axId val="300198431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00198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66C-461D-9C80-7F09FB34DFE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6C-461D-9C80-7F09FB34DFE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66C-461D-9C80-7F09FB34DFE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6C-461D-9C80-7F09FB34DFE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66C-461D-9C80-7F09FB34DFEC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66C-461D-9C80-7F09FB34DF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Resources!$P$3:$P$14</c:f>
              <c:strCache>
                <c:ptCount val="12"/>
                <c:pt idx="0">
                  <c:v>Help networking and connecting</c:v>
                </c:pt>
                <c:pt idx="1">
                  <c:v>Help marketing and advertising</c:v>
                </c:pt>
                <c:pt idx="2">
                  <c:v>Help finding employees</c:v>
                </c:pt>
                <c:pt idx="3">
                  <c:v>Access to grant funds</c:v>
                </c:pt>
                <c:pt idx="4">
                  <c:v>Nothing right now</c:v>
                </c:pt>
                <c:pt idx="5">
                  <c:v>Help navigating regulatory hurdles</c:v>
                </c:pt>
                <c:pt idx="6">
                  <c:v> Help training employees</c:v>
                </c:pt>
                <c:pt idx="7">
                  <c:v>Help finding space</c:v>
                </c:pt>
                <c:pt idx="8">
                  <c:v>Access to professional services</c:v>
                </c:pt>
                <c:pt idx="9">
                  <c:v>Access to business coaching and counselling</c:v>
                </c:pt>
                <c:pt idx="10">
                  <c:v>Access to loan funds</c:v>
                </c:pt>
                <c:pt idx="11">
                  <c:v>Other</c:v>
                </c:pt>
              </c:strCache>
            </c:strRef>
          </c:cat>
          <c:val>
            <c:numRef>
              <c:f>Resources!$Q$3:$Q$14</c:f>
              <c:numCache>
                <c:formatCode>0%</c:formatCode>
                <c:ptCount val="12"/>
                <c:pt idx="0">
                  <c:v>0.38378378378378381</c:v>
                </c:pt>
                <c:pt idx="1">
                  <c:v>0.35675675675675678</c:v>
                </c:pt>
                <c:pt idx="2">
                  <c:v>0.27567567567567569</c:v>
                </c:pt>
                <c:pt idx="3">
                  <c:v>0.24324324324324326</c:v>
                </c:pt>
                <c:pt idx="4">
                  <c:v>0.17837837837837839</c:v>
                </c:pt>
                <c:pt idx="5">
                  <c:v>0.11891891891891893</c:v>
                </c:pt>
                <c:pt idx="6">
                  <c:v>0.10810810810810811</c:v>
                </c:pt>
                <c:pt idx="7">
                  <c:v>9.7297297297297303E-2</c:v>
                </c:pt>
                <c:pt idx="8">
                  <c:v>9.7297297297297303E-2</c:v>
                </c:pt>
                <c:pt idx="9">
                  <c:v>8.6486486486486491E-2</c:v>
                </c:pt>
                <c:pt idx="10">
                  <c:v>6.4864864864864868E-2</c:v>
                </c:pt>
                <c:pt idx="11">
                  <c:v>4.3243243243243246E-2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4-4BA7-9311-C8E187F3E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50901487"/>
        <c:axId val="1150899567"/>
      </c:barChart>
      <c:catAx>
        <c:axId val="11509014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50899567"/>
        <c:crosses val="autoZero"/>
        <c:auto val="1"/>
        <c:lblAlgn val="ctr"/>
        <c:lblOffset val="100"/>
        <c:noMultiLvlLbl val="0"/>
      </c:catAx>
      <c:valAx>
        <c:axId val="1150899567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0901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79993855049086"/>
          <c:y val="0.19419846327346321"/>
          <c:w val="0.37964840571102754"/>
          <c:h val="0.75955971124387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59-425A-B52D-4E86E65900D3}"/>
              </c:ext>
            </c:extLst>
          </c:dPt>
          <c:dLbls>
            <c:dLbl>
              <c:idx val="0"/>
              <c:layout>
                <c:manualLayout>
                  <c:x val="0.28141816688730592"/>
                  <c:y val="9.18955878219617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901612-EC8F-4F33-BF40-FF143E97D06C}" type="CATEGORYNAME">
                      <a:rPr lang="en-US" smtClean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br>
                      <a:rPr lang="en-US" baseline="0"/>
                    </a:br>
                    <a:fld id="{CA32D755-2AB4-4F29-BAD3-2D4F4BB6DBB1}" type="VALUE">
                      <a:rPr lang="en-US" baseline="0" smtClean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47582769060851"/>
                      <c:h val="0.344110551691382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0.32030896922106028"/>
                  <c:y val="-6.9344662919585215E-2"/>
                </c:manualLayout>
              </c:layout>
              <c:tx>
                <c:rich>
                  <a:bodyPr/>
                  <a:lstStyle/>
                  <a:p>
                    <a:fld id="{A0DA6080-B0BF-4487-AED0-C5BFC33838A0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0423C73B-074D-44F2-80DB-BEAD98DCE2F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49138588292796"/>
                      <c:h val="0.23117851735251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0.19013281140946578"/>
                  <c:y val="-0.1749339355445253"/>
                </c:manualLayout>
              </c:layout>
              <c:tx>
                <c:rich>
                  <a:bodyPr/>
                  <a:lstStyle/>
                  <a:p>
                    <a:fld id="{85CAE3FC-706F-4803-92AE-0CF2EBEFDA5A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205556DC-9E15-4F34-91F4-32701DBCA67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dLbl>
              <c:idx val="3"/>
              <c:layout>
                <c:manualLayout>
                  <c:x val="0.19877521192807787"/>
                  <c:y val="-0.117360828747122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4E5E62-8FF6-429B-BEEF-9CF6DCE881D0}" type="CATEGORYNAME">
                      <a:rPr lang="en-US" smtClean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E72D4199-C99B-4310-BCD7-4F777614F858}" type="VALUE">
                      <a:rPr lang="en-US" baseline="0" dirty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00736671074914"/>
                      <c:h val="0.319752661932018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rgbClr val="53565A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Strong, Growing, Optimistic</c:v>
                </c:pt>
                <c:pt idx="1">
                  <c:v>Steady, Stable, Confident </c:v>
                </c:pt>
                <c:pt idx="2">
                  <c:v>Tight, Slow,  Concerned </c:v>
                </c:pt>
                <c:pt idx="3">
                  <c:v>Weak, Worried, Pessimistic</c:v>
                </c:pt>
              </c:strCache>
            </c:strRef>
          </c:cat>
          <c:val>
            <c:numRef>
              <c:f>Sheet9!$K$1:$K$4</c:f>
              <c:numCache>
                <c:formatCode>0%</c:formatCode>
                <c:ptCount val="4"/>
                <c:pt idx="0">
                  <c:v>0.24</c:v>
                </c:pt>
                <c:pt idx="1">
                  <c:v>0.51</c:v>
                </c:pt>
                <c:pt idx="2">
                  <c:v>0.23</c:v>
                </c:pt>
                <c:pt idx="3">
                  <c:v>2.403846153846154E-2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642956490361984"/>
          <c:y val="7.4623368091129558E-2"/>
          <c:w val="0.37964840571102754"/>
          <c:h val="0.75955971124387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rgbClr val="FB732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Lbls>
            <c:dLbl>
              <c:idx val="0"/>
              <c:layout>
                <c:manualLayout>
                  <c:x val="-0.11019060661230404"/>
                  <c:y val="4.6501425904240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2"/>
              <c:layout>
                <c:manualLayout>
                  <c:x val="0.11667240700126311"/>
                  <c:y val="-9.74315590374570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Sheet9!$J$1:$J$3</c:f>
              <c:strCache>
                <c:ptCount val="3"/>
                <c:pt idx="0">
                  <c:v>We plan to add workers</c:v>
                </c:pt>
                <c:pt idx="1">
                  <c:v>We plan to reduce our workforce</c:v>
                </c:pt>
                <c:pt idx="2">
                  <c:v>We expect total workforce to stay roughly the same</c:v>
                </c:pt>
              </c:strCache>
            </c:strRef>
          </c:cat>
          <c:val>
            <c:numRef>
              <c:f>Sheet9!$K$1:$K$3</c:f>
              <c:numCache>
                <c:formatCode>0%</c:formatCode>
                <c:ptCount val="3"/>
                <c:pt idx="0">
                  <c:v>0.39</c:v>
                </c:pt>
                <c:pt idx="1">
                  <c:v>0.03</c:v>
                </c:pt>
                <c:pt idx="2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95358180291533E-2"/>
          <c:y val="0.1293180767275271"/>
          <c:w val="0.4725069162596473"/>
          <c:h val="0.6374351647723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53565A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642956490361984"/>
          <c:y val="7.4623368091129558E-2"/>
          <c:w val="0.37964840571102754"/>
          <c:h val="0.75955971124387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rgbClr val="FB732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Lbls>
            <c:dLbl>
              <c:idx val="0"/>
              <c:layout>
                <c:manualLayout>
                  <c:x val="-0.11019060661230404"/>
                  <c:y val="4.6501425904240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2"/>
              <c:layout>
                <c:manualLayout>
                  <c:x val="0.11667240700126311"/>
                  <c:y val="-9.74315590374570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Sheet9!$J$1:$J$3</c:f>
              <c:strCache>
                <c:ptCount val="3"/>
                <c:pt idx="0">
                  <c:v>We plan to add workers</c:v>
                </c:pt>
                <c:pt idx="1">
                  <c:v>We plan to reduce our workforce</c:v>
                </c:pt>
                <c:pt idx="2">
                  <c:v>We expect total workforce to stay roughly the same</c:v>
                </c:pt>
              </c:strCache>
            </c:strRef>
          </c:cat>
          <c:val>
            <c:numRef>
              <c:f>Sheet9!$K$1:$K$3</c:f>
              <c:numCache>
                <c:formatCode>0%</c:formatCode>
                <c:ptCount val="3"/>
                <c:pt idx="0">
                  <c:v>0.37</c:v>
                </c:pt>
                <c:pt idx="1">
                  <c:v>7.0000000000000007E-2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427880571211635E-2"/>
          <c:y val="0.15589032010137904"/>
          <c:w val="0.53084311976027887"/>
          <c:h val="0.6374351647723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53565A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642956490361984"/>
          <c:y val="7.4623368091129558E-2"/>
          <c:w val="0.37964840571102754"/>
          <c:h val="0.75955971124387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rgbClr val="FB732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Lbls>
            <c:dLbl>
              <c:idx val="0"/>
              <c:layout>
                <c:manualLayout>
                  <c:x val="-0.11019060661230404"/>
                  <c:y val="4.6501425904240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2"/>
              <c:layout>
                <c:manualLayout>
                  <c:x val="0.11667240700126311"/>
                  <c:y val="-9.74315590374570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Sheet9!$J$1:$J$3</c:f>
              <c:strCache>
                <c:ptCount val="3"/>
                <c:pt idx="0">
                  <c:v>We plan to add workers</c:v>
                </c:pt>
                <c:pt idx="1">
                  <c:v>We plan to reduce our workforce</c:v>
                </c:pt>
                <c:pt idx="2">
                  <c:v>We expect total workforce to stay roughly the same</c:v>
                </c:pt>
              </c:strCache>
            </c:strRef>
          </c:cat>
          <c:val>
            <c:numRef>
              <c:f>Sheet9!$K$1:$K$3</c:f>
              <c:numCache>
                <c:formatCode>0%</c:formatCode>
                <c:ptCount val="3"/>
                <c:pt idx="0">
                  <c:v>0.32</c:v>
                </c:pt>
                <c:pt idx="1">
                  <c:v>0.05</c:v>
                </c:pt>
                <c:pt idx="2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588480700864658E-2"/>
          <c:y val="0.10717454058265047"/>
          <c:w val="0.53084311976027887"/>
          <c:h val="0.6374351647723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53565A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545075039177722E-2"/>
          <c:y val="3.3286088082928322E-2"/>
          <c:w val="0.94544505149876557"/>
          <c:h val="0.79216700627421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Workforce!$A$2</c:f>
              <c:strCache>
                <c:ptCount val="1"/>
                <c:pt idx="0">
                  <c:v>Add workers</c:v>
                </c:pt>
              </c:strCache>
            </c:strRef>
          </c:tx>
          <c:spPr>
            <a:solidFill>
              <a:schemeClr val="accent1"/>
            </a:solidFill>
            <a:ln w="57150"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5400" cap="flat" cmpd="sng" algn="ctr">
                      <a:solidFill>
                        <a:srgbClr val="53565A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Workforce!$B$1:$O$1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</c:strCache>
            </c:strRef>
          </c:cat>
          <c:val>
            <c:numRef>
              <c:f>Workforce!$B$2:$O$2</c:f>
              <c:numCache>
                <c:formatCode>0.0%</c:formatCode>
                <c:ptCount val="9"/>
                <c:pt idx="0">
                  <c:v>0.54</c:v>
                </c:pt>
                <c:pt idx="1">
                  <c:v>0.4375</c:v>
                </c:pt>
                <c:pt idx="2">
                  <c:v>0.44799999999999995</c:v>
                </c:pt>
                <c:pt idx="3" formatCode="0%">
                  <c:v>0.52</c:v>
                </c:pt>
                <c:pt idx="4">
                  <c:v>0.68</c:v>
                </c:pt>
                <c:pt idx="5">
                  <c:v>0.52</c:v>
                </c:pt>
                <c:pt idx="6">
                  <c:v>0.39</c:v>
                </c:pt>
                <c:pt idx="7">
                  <c:v>0.37</c:v>
                </c:pt>
                <c:pt idx="8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3-4687-87FD-5CD77C5D4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2730032"/>
        <c:axId val="802730360"/>
      </c:barChart>
      <c:catAx>
        <c:axId val="80273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2730360"/>
        <c:crosses val="autoZero"/>
        <c:auto val="1"/>
        <c:lblAlgn val="ctr"/>
        <c:lblOffset val="100"/>
        <c:noMultiLvlLbl val="0"/>
      </c:catAx>
      <c:valAx>
        <c:axId val="802730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273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545075039177722E-2"/>
          <c:y val="3.3286088082928322E-2"/>
          <c:w val="0.94544505149876557"/>
          <c:h val="0.79216700627421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Workforce!$A$2</c:f>
              <c:strCache>
                <c:ptCount val="1"/>
                <c:pt idx="0">
                  <c:v>Add workers</c:v>
                </c:pt>
              </c:strCache>
            </c:strRef>
          </c:tx>
          <c:spPr>
            <a:solidFill>
              <a:schemeClr val="accent1"/>
            </a:solidFill>
            <a:ln w="57150"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5400" cap="flat" cmpd="sng" algn="ctr">
                      <a:solidFill>
                        <a:srgbClr val="53565A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Workforce!$B$1:$O$1</c:f>
              <c:strCache>
                <c:ptCount val="1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Workforce!$B$2:$O$2</c:f>
              <c:numCache>
                <c:formatCode>0.0%</c:formatCode>
                <c:ptCount val="14"/>
                <c:pt idx="0">
                  <c:v>0.35799999999999998</c:v>
                </c:pt>
                <c:pt idx="1">
                  <c:v>0.39700000000000002</c:v>
                </c:pt>
                <c:pt idx="2">
                  <c:v>0.29799999999999999</c:v>
                </c:pt>
                <c:pt idx="3">
                  <c:v>0.39700000000000002</c:v>
                </c:pt>
                <c:pt idx="4">
                  <c:v>0.46100000000000002</c:v>
                </c:pt>
                <c:pt idx="5">
                  <c:v>0.54</c:v>
                </c:pt>
                <c:pt idx="6">
                  <c:v>0.4375</c:v>
                </c:pt>
                <c:pt idx="7">
                  <c:v>0.44799999999999995</c:v>
                </c:pt>
                <c:pt idx="8" formatCode="0%">
                  <c:v>0.52</c:v>
                </c:pt>
                <c:pt idx="9">
                  <c:v>0.68</c:v>
                </c:pt>
                <c:pt idx="10">
                  <c:v>0.52</c:v>
                </c:pt>
                <c:pt idx="11">
                  <c:v>0.39</c:v>
                </c:pt>
                <c:pt idx="12">
                  <c:v>0.37</c:v>
                </c:pt>
                <c:pt idx="13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3-4687-87FD-5CD77C5D4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2730032"/>
        <c:axId val="802730360"/>
      </c:barChart>
      <c:catAx>
        <c:axId val="80273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2730360"/>
        <c:crosses val="autoZero"/>
        <c:auto val="1"/>
        <c:lblAlgn val="ctr"/>
        <c:lblOffset val="100"/>
        <c:noMultiLvlLbl val="0"/>
      </c:catAx>
      <c:valAx>
        <c:axId val="802730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273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74309001173094E-2"/>
          <c:y val="7.2674360302410937E-2"/>
          <c:w val="0.92124640852817685"/>
          <c:h val="0.7728369790745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Workforce!$A$4</c:f>
              <c:strCache>
                <c:ptCount val="1"/>
                <c:pt idx="0">
                  <c:v>Reduce Workforce</c:v>
                </c:pt>
              </c:strCache>
            </c:strRef>
          </c:tx>
          <c:spPr>
            <a:solidFill>
              <a:srgbClr val="FF671F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5400" cap="flat" cmpd="sng" algn="ctr">
                      <a:solidFill>
                        <a:srgbClr val="53565A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Workforce!$B$1:$O$1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</c:strCache>
              <c:extLst/>
            </c:strRef>
          </c:cat>
          <c:val>
            <c:numRef>
              <c:f>Workforce!$B$4:$O$4</c:f>
              <c:numCache>
                <c:formatCode>0.0%</c:formatCode>
                <c:ptCount val="9"/>
                <c:pt idx="0">
                  <c:v>0</c:v>
                </c:pt>
                <c:pt idx="1">
                  <c:v>0.02</c:v>
                </c:pt>
                <c:pt idx="2">
                  <c:v>1.2E-2</c:v>
                </c:pt>
                <c:pt idx="3">
                  <c:v>0.04</c:v>
                </c:pt>
                <c:pt idx="4">
                  <c:v>0.01</c:v>
                </c:pt>
                <c:pt idx="5">
                  <c:v>0.04</c:v>
                </c:pt>
                <c:pt idx="6">
                  <c:v>0.03</c:v>
                </c:pt>
                <c:pt idx="7">
                  <c:v>7.0000000000000007E-2</c:v>
                </c:pt>
                <c:pt idx="8">
                  <c:v>0.05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943-4687-87FD-5CD77C5D4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2730032"/>
        <c:axId val="802730360"/>
      </c:barChart>
      <c:catAx>
        <c:axId val="80273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8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2730360"/>
        <c:crosses val="autoZero"/>
        <c:auto val="1"/>
        <c:lblAlgn val="ctr"/>
        <c:lblOffset val="100"/>
        <c:noMultiLvlLbl val="0"/>
      </c:catAx>
      <c:valAx>
        <c:axId val="802730360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273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74309001173094E-2"/>
          <c:y val="7.2674360302410937E-2"/>
          <c:w val="0.92124640852817685"/>
          <c:h val="0.7728369790745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Workforce!$A$4</c:f>
              <c:strCache>
                <c:ptCount val="1"/>
                <c:pt idx="0">
                  <c:v>Reduce Workforce</c:v>
                </c:pt>
              </c:strCache>
            </c:strRef>
          </c:tx>
          <c:spPr>
            <a:solidFill>
              <a:srgbClr val="FF671F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5400" cap="flat" cmpd="sng" algn="ctr">
                      <a:solidFill>
                        <a:srgbClr val="53565A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Workforce!$B$1:$O$1</c:f>
              <c:strCache>
                <c:ptCount val="1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Workforce!$B$4:$O$4</c:f>
              <c:numCache>
                <c:formatCode>0.0%</c:formatCode>
                <c:ptCount val="14"/>
                <c:pt idx="0">
                  <c:v>5.2999999999999999E-2</c:v>
                </c:pt>
                <c:pt idx="1">
                  <c:v>1.4E-2</c:v>
                </c:pt>
                <c:pt idx="2">
                  <c:v>0</c:v>
                </c:pt>
                <c:pt idx="3">
                  <c:v>0</c:v>
                </c:pt>
                <c:pt idx="4">
                  <c:v>1.4999999999999999E-2</c:v>
                </c:pt>
                <c:pt idx="5">
                  <c:v>0</c:v>
                </c:pt>
                <c:pt idx="6">
                  <c:v>0.02</c:v>
                </c:pt>
                <c:pt idx="7">
                  <c:v>1.2E-2</c:v>
                </c:pt>
                <c:pt idx="8">
                  <c:v>0.04</c:v>
                </c:pt>
                <c:pt idx="9">
                  <c:v>0.01</c:v>
                </c:pt>
                <c:pt idx="10">
                  <c:v>0.04</c:v>
                </c:pt>
                <c:pt idx="11">
                  <c:v>0.03</c:v>
                </c:pt>
                <c:pt idx="12">
                  <c:v>7.0000000000000007E-2</c:v>
                </c:pt>
                <c:pt idx="1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3-4687-87FD-5CD77C5D4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2730032"/>
        <c:axId val="802730360"/>
      </c:barChart>
      <c:catAx>
        <c:axId val="80273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8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2730360"/>
        <c:crosses val="autoZero"/>
        <c:auto val="1"/>
        <c:lblAlgn val="ctr"/>
        <c:lblOffset val="100"/>
        <c:noMultiLvlLbl val="0"/>
      </c:catAx>
      <c:valAx>
        <c:axId val="802730360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273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68387689580966"/>
          <c:y val="4.5836771102789949E-2"/>
          <c:w val="0.46670740617147355"/>
          <c:h val="0.9541632288972100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67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D4-41D0-8FF2-C731390F5A96}"/>
              </c:ext>
            </c:extLst>
          </c:dPt>
          <c:dLbls>
            <c:dLbl>
              <c:idx val="0"/>
              <c:layout>
                <c:manualLayout>
                  <c:x val="0.25279025770090202"/>
                  <c:y val="-0.198206356136409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32781986175047"/>
                      <c:h val="0.306023669522194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9.1825505510253369E-2"/>
                  <c:y val="-0.1395042777127227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7.3460404408202618E-2"/>
                  <c:y val="-0.1727195819300376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dLbl>
              <c:idx val="3"/>
              <c:layout>
                <c:manualLayout>
                  <c:x val="-0.20255621962347203"/>
                  <c:y val="-8.63597909650187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59933975802807"/>
                      <c:h val="0.38086882169187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8D4-41D0-8FF2-C731390F5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Experiencing hiring challenges</c:v>
                </c:pt>
                <c:pt idx="3">
                  <c:v>Not experiencing hiring challenges</c:v>
                </c:pt>
              </c:strCache>
            </c:strRef>
          </c:cat>
          <c:val>
            <c:numRef>
              <c:f>Sheet9!$K$1:$K$4</c:f>
              <c:numCache>
                <c:formatCode>General</c:formatCode>
                <c:ptCount val="4"/>
                <c:pt idx="0" formatCode="0%">
                  <c:v>0.73</c:v>
                </c:pt>
                <c:pt idx="3" formatCode="0%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94110955199923"/>
          <c:y val="4.5836771102789949E-2"/>
          <c:w val="0.44889904990032115"/>
          <c:h val="0.9253766319088704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67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D4-41D0-8FF2-C731390F5A96}"/>
              </c:ext>
            </c:extLst>
          </c:dPt>
          <c:dLbls>
            <c:dLbl>
              <c:idx val="0"/>
              <c:layout>
                <c:manualLayout>
                  <c:x val="0.25279025770090202"/>
                  <c:y val="-0.198206356136409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32781986175047"/>
                      <c:h val="0.306023669522194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9.1825505510253369E-2"/>
                  <c:y val="-0.1395042777127227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7.3460404408202618E-2"/>
                  <c:y val="-0.1727195819300376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dLbl>
              <c:idx val="3"/>
              <c:layout>
                <c:manualLayout>
                  <c:x val="-0.20255621962347203"/>
                  <c:y val="-8.63597909650187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59933975802807"/>
                      <c:h val="0.38086882169187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8D4-41D0-8FF2-C731390F5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Experiencing hiring challenges</c:v>
                </c:pt>
                <c:pt idx="3">
                  <c:v>Not experiencing hiring challenges</c:v>
                </c:pt>
              </c:strCache>
            </c:strRef>
          </c:cat>
          <c:val>
            <c:numRef>
              <c:f>Sheet9!$K$1:$K$4</c:f>
              <c:numCache>
                <c:formatCode>General</c:formatCode>
                <c:ptCount val="4"/>
                <c:pt idx="0" formatCode="0%">
                  <c:v>0.63</c:v>
                </c:pt>
                <c:pt idx="3" formatCode="0%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476895911727742"/>
          <c:y val="4.1408063873814627E-2"/>
          <c:w val="0.42349540357841314"/>
          <c:h val="0.8680630578165985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67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D4-41D0-8FF2-C731390F5A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19% - Yes, hiring is one of our biggest challenges</c:v>
                </c:pt>
                <c:pt idx="1">
                  <c:v>21% - Yes, hiring feels harder lately</c:v>
                </c:pt>
                <c:pt idx="2">
                  <c:v>33% - Somewhat, but hiring is not hurting our operation</c:v>
                </c:pt>
                <c:pt idx="3">
                  <c:v>27% - No, we do not have hiring challenges</c:v>
                </c:pt>
              </c:strCache>
            </c:strRef>
          </c:cat>
          <c:val>
            <c:numRef>
              <c:f>Sheet9!$K$1:$K$4</c:f>
              <c:numCache>
                <c:formatCode>0%</c:formatCode>
                <c:ptCount val="4"/>
                <c:pt idx="0">
                  <c:v>0.19</c:v>
                </c:pt>
                <c:pt idx="1">
                  <c:v>0.21</c:v>
                </c:pt>
                <c:pt idx="2">
                  <c:v>0.33</c:v>
                </c:pt>
                <c:pt idx="3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873281738088811E-2"/>
          <c:y val="6.7316126278556598E-2"/>
          <c:w val="0.47790841658377986"/>
          <c:h val="0.874371001522498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53565A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79993855049086"/>
          <c:y val="0.19419846327346321"/>
          <c:w val="0.37964840571102754"/>
          <c:h val="0.75955971124387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59-425A-B52D-4E86E65900D3}"/>
              </c:ext>
            </c:extLst>
          </c:dPt>
          <c:dLbls>
            <c:dLbl>
              <c:idx val="0"/>
              <c:layout>
                <c:manualLayout>
                  <c:x val="0.21631766878391295"/>
                  <c:y val="0.142825720955178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901612-EC8F-4F33-BF40-FF143E97D06C}" type="CATEGORYNAME">
                      <a:rPr lang="en-US" smtClean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br>
                      <a:rPr lang="en-US" baseline="0"/>
                    </a:br>
                    <a:fld id="{CA32D755-2AB4-4F29-BAD3-2D4F4BB6DBB1}" type="VALUE">
                      <a:rPr lang="en-US" baseline="0" smtClean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47582769060851"/>
                      <c:h val="0.344110551691382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0.32030896922106028"/>
                  <c:y val="-6.9344662919585215E-2"/>
                </c:manualLayout>
              </c:layout>
              <c:tx>
                <c:rich>
                  <a:bodyPr/>
                  <a:lstStyle/>
                  <a:p>
                    <a:fld id="{A0DA6080-B0BF-4487-AED0-C5BFC33838A0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0423C73B-074D-44F2-80DB-BEAD98DCE2F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49138588292796"/>
                      <c:h val="0.23117851735251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0.19013281140946578"/>
                  <c:y val="-0.1749339355445253"/>
                </c:manualLayout>
              </c:layout>
              <c:tx>
                <c:rich>
                  <a:bodyPr/>
                  <a:lstStyle/>
                  <a:p>
                    <a:fld id="{85CAE3FC-706F-4803-92AE-0CF2EBEFDA5A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205556DC-9E15-4F34-91F4-32701DBCA67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dLbl>
              <c:idx val="3"/>
              <c:layout>
                <c:manualLayout>
                  <c:x val="0.19877521192807787"/>
                  <c:y val="-0.117360828747122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4E5E62-8FF6-429B-BEEF-9CF6DCE881D0}" type="CATEGORYNAME">
                      <a:rPr lang="en-US" smtClean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E72D4199-C99B-4310-BCD7-4F777614F858}" type="VALUE">
                      <a:rPr lang="en-US" baseline="0" dirty="0"/>
                      <a:pPr>
                        <a:defRPr sz="28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00736671074914"/>
                      <c:h val="0.319752661932018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rgbClr val="53565A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Strong, Growing, Optimistic</c:v>
                </c:pt>
                <c:pt idx="1">
                  <c:v>Steady, Stable, Confident </c:v>
                </c:pt>
                <c:pt idx="2">
                  <c:v>Tight, Slow,  Concerned </c:v>
                </c:pt>
                <c:pt idx="3">
                  <c:v>Weak, Worried, Pessimistic</c:v>
                </c:pt>
              </c:strCache>
            </c:strRef>
          </c:cat>
          <c:val>
            <c:numRef>
              <c:f>Sheet9!$K$1:$K$4</c:f>
              <c:numCache>
                <c:formatCode>0%</c:formatCode>
                <c:ptCount val="4"/>
                <c:pt idx="0">
                  <c:v>0.22</c:v>
                </c:pt>
                <c:pt idx="1">
                  <c:v>0.48</c:v>
                </c:pt>
                <c:pt idx="2">
                  <c:v>0.28000000000000003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476895911727742"/>
          <c:y val="4.1408063873814627E-2"/>
          <c:w val="0.42349540357841314"/>
          <c:h val="0.8680630578165985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67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D4-41D0-8FF2-C731390F5A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17% - Yes, hiring is one of our biggest challenges</c:v>
                </c:pt>
                <c:pt idx="1">
                  <c:v>21% - Yes, hiring feels harder lately</c:v>
                </c:pt>
                <c:pt idx="2">
                  <c:v>24% - Somewhat, but hiring is not hurting our operation</c:v>
                </c:pt>
                <c:pt idx="3">
                  <c:v>38% - No, we do not have hiring challenges</c:v>
                </c:pt>
              </c:strCache>
            </c:strRef>
          </c:cat>
          <c:val>
            <c:numRef>
              <c:f>Sheet9!$K$1:$K$4</c:f>
              <c:numCache>
                <c:formatCode>0%</c:formatCode>
                <c:ptCount val="4"/>
                <c:pt idx="0">
                  <c:v>0.17</c:v>
                </c:pt>
                <c:pt idx="1">
                  <c:v>0.21</c:v>
                </c:pt>
                <c:pt idx="2">
                  <c:v>0.24</c:v>
                </c:pt>
                <c:pt idx="3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873281738088811E-2"/>
          <c:y val="6.7316126278556598E-2"/>
          <c:w val="0.47790841658377986"/>
          <c:h val="0.874371001522498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53565A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874332598879557"/>
          <c:y val="2.9997459771302117E-2"/>
          <c:w val="0.43717643611834323"/>
          <c:h val="0.906276082705380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Limited transportation options or cost of transportation</c:v>
                </c:pt>
                <c:pt idx="1">
                  <c:v>Limited childcare availability or cost of childcare</c:v>
                </c:pt>
                <c:pt idx="2">
                  <c:v>Limited housing supply or cost of housing</c:v>
                </c:pt>
                <c:pt idx="3">
                  <c:v>We do not have hiring challenges</c:v>
                </c:pt>
                <c:pt idx="4">
                  <c:v>Limited pool of qualified talent</c:v>
                </c:pt>
              </c:strCache>
            </c:strRef>
          </c:cat>
          <c:val>
            <c:numRef>
              <c:f>Sheet1!$B$3:$B$7</c:f>
              <c:numCache>
                <c:formatCode>0%</c:formatCode>
                <c:ptCount val="5"/>
                <c:pt idx="0">
                  <c:v>0.14000000000000001</c:v>
                </c:pt>
                <c:pt idx="1">
                  <c:v>0.15246636771300448</c:v>
                </c:pt>
                <c:pt idx="2">
                  <c:v>0.23</c:v>
                </c:pt>
                <c:pt idx="3">
                  <c:v>0.30044843049327352</c:v>
                </c:pt>
                <c:pt idx="4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6-44A8-9FAD-A89791239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0666144"/>
        <c:axId val="1200665184"/>
      </c:barChart>
      <c:catAx>
        <c:axId val="1200666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665184"/>
        <c:crosses val="autoZero"/>
        <c:auto val="1"/>
        <c:lblAlgn val="ctr"/>
        <c:lblOffset val="100"/>
        <c:noMultiLvlLbl val="0"/>
      </c:catAx>
      <c:valAx>
        <c:axId val="120066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66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078922344895902"/>
          <c:y val="2.5785273238622198E-3"/>
          <c:w val="0.47337166943982251"/>
          <c:h val="0.943272398875031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Hiring!$E$2:$E$7</c:f>
              <c:strCache>
                <c:ptCount val="6"/>
                <c:pt idx="0">
                  <c:v>Limited pool of qualified talent</c:v>
                </c:pt>
                <c:pt idx="1">
                  <c:v>We do not have hiring challenges</c:v>
                </c:pt>
                <c:pt idx="2">
                  <c:v>Limited housing supply/cost of housing</c:v>
                </c:pt>
                <c:pt idx="3">
                  <c:v>Limited childcare availability/cost of childcare</c:v>
                </c:pt>
                <c:pt idx="4">
                  <c:v>Limited transportation options/cost of transportation</c:v>
                </c:pt>
                <c:pt idx="5">
                  <c:v>Other</c:v>
                </c:pt>
              </c:strCache>
            </c:strRef>
          </c:cat>
          <c:val>
            <c:numRef>
              <c:f>Hiring!$G$2:$G$7</c:f>
              <c:numCache>
                <c:formatCode>0%</c:formatCode>
                <c:ptCount val="6"/>
                <c:pt idx="0">
                  <c:v>0.49456521739130432</c:v>
                </c:pt>
                <c:pt idx="1">
                  <c:v>0.31521739130434784</c:v>
                </c:pt>
                <c:pt idx="2">
                  <c:v>0.19021739130434784</c:v>
                </c:pt>
                <c:pt idx="3">
                  <c:v>0.11413043478260869</c:v>
                </c:pt>
                <c:pt idx="4">
                  <c:v>8.1521739130434784E-2</c:v>
                </c:pt>
                <c:pt idx="5">
                  <c:v>0.14130434782608695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C-4D44-8984-AEA48D298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4620367"/>
        <c:axId val="1144619407"/>
      </c:barChart>
      <c:catAx>
        <c:axId val="114462036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619407"/>
        <c:crosses val="autoZero"/>
        <c:auto val="1"/>
        <c:lblAlgn val="ctr"/>
        <c:lblOffset val="100"/>
        <c:noMultiLvlLbl val="0"/>
      </c:catAx>
      <c:valAx>
        <c:axId val="114461940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62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30744582784289"/>
          <c:y val="0.16098315905614832"/>
          <c:w val="0.38231734231212966"/>
          <c:h val="0.783658000581660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D4-41D0-8FF2-C731390F5A9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3EA-4FD1-AD8B-254D93F00AF7}"/>
              </c:ext>
            </c:extLst>
          </c:dPt>
          <c:dLbls>
            <c:dLbl>
              <c:idx val="0"/>
              <c:layout>
                <c:manualLayout>
                  <c:x val="9.4229385811985505E-2"/>
                  <c:y val="0.1325355150935224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0.11930595739551725"/>
                  <c:y val="-0.1092098279639035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8.1562995146390441E-2"/>
                  <c:y val="0.1949037436176051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dLbl>
              <c:idx val="3"/>
              <c:layout>
                <c:manualLayout>
                  <c:x val="-8.455585164094602E-2"/>
                  <c:y val="1.820686875055358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D4-41D0-8FF2-C731390F5A96}"/>
                </c:ext>
              </c:extLst>
            </c:dLbl>
            <c:dLbl>
              <c:idx val="4"/>
              <c:layout>
                <c:manualLayout>
                  <c:x val="0.10288930930802698"/>
                  <c:y val="-2.192192642487552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EA-4FD1-AD8B-254D93F00A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400" b="1" i="0" u="none" strike="noStrike" kern="1200" baseline="0">
                    <a:solidFill>
                      <a:srgbClr val="53565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Sheet9!$J$2:$J$6</c:f>
              <c:strCache>
                <c:ptCount val="5"/>
                <c:pt idx="0">
                  <c:v>14% - Increase Significantly</c:v>
                </c:pt>
                <c:pt idx="1">
                  <c:v>63% - Increase Somewhat</c:v>
                </c:pt>
                <c:pt idx="2">
                  <c:v>19% - Stay About the Same</c:v>
                </c:pt>
                <c:pt idx="3">
                  <c:v>0.5% - Decrease</c:v>
                </c:pt>
                <c:pt idx="4">
                  <c:v>3% - Not Sure</c:v>
                </c:pt>
              </c:strCache>
            </c:strRef>
          </c:cat>
          <c:val>
            <c:numRef>
              <c:f>Sheet9!$K$2:$K$6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0.63</c:v>
                </c:pt>
                <c:pt idx="2">
                  <c:v>0.19</c:v>
                </c:pt>
                <c:pt idx="3">
                  <c:v>1E-4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30744582784289"/>
          <c:y val="0.16098315905614832"/>
          <c:w val="0.38231734231212966"/>
          <c:h val="0.783658000581660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D4-41D0-8FF2-C731390F5A9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3EA-4FD1-AD8B-254D93F00AF7}"/>
              </c:ext>
            </c:extLst>
          </c:dPt>
          <c:dLbls>
            <c:dLbl>
              <c:idx val="0"/>
              <c:layout>
                <c:manualLayout>
                  <c:x val="9.4229385811985505E-2"/>
                  <c:y val="0.1325355150935224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0.11930595739551725"/>
                  <c:y val="-0.1092098279639035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8.1562995146390441E-2"/>
                  <c:y val="0.1949037436176051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dLbl>
              <c:idx val="3"/>
              <c:layout>
                <c:manualLayout>
                  <c:x val="-8.455585164094602E-2"/>
                  <c:y val="1.820686875055358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D4-41D0-8FF2-C731390F5A96}"/>
                </c:ext>
              </c:extLst>
            </c:dLbl>
            <c:dLbl>
              <c:idx val="4"/>
              <c:layout>
                <c:manualLayout>
                  <c:x val="0.10288930930802698"/>
                  <c:y val="-2.192192642487552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EA-4FD1-AD8B-254D93F00A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400" b="1" i="0" u="none" strike="noStrike" kern="1200" baseline="0">
                    <a:solidFill>
                      <a:srgbClr val="53565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Sheet9!$J$2:$J$6</c:f>
              <c:strCache>
                <c:ptCount val="5"/>
                <c:pt idx="0">
                  <c:v>11% - Increase Significantly</c:v>
                </c:pt>
                <c:pt idx="1">
                  <c:v>68% - Increase Somewhat</c:v>
                </c:pt>
                <c:pt idx="2">
                  <c:v>16% - Stay About the Same</c:v>
                </c:pt>
                <c:pt idx="3">
                  <c:v>1% - Decrease</c:v>
                </c:pt>
                <c:pt idx="4">
                  <c:v>4% - Not Sure</c:v>
                </c:pt>
              </c:strCache>
            </c:strRef>
          </c:cat>
          <c:val>
            <c:numRef>
              <c:f>Sheet9!$K$2:$K$6</c:f>
              <c:numCache>
                <c:formatCode>0%</c:formatCode>
                <c:ptCount val="5"/>
                <c:pt idx="0">
                  <c:v>0.11</c:v>
                </c:pt>
                <c:pt idx="1">
                  <c:v>0.68</c:v>
                </c:pt>
                <c:pt idx="2">
                  <c:v>0.16</c:v>
                </c:pt>
                <c:pt idx="3">
                  <c:v>0.01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642956490361984"/>
          <c:y val="7.4623368091129558E-2"/>
          <c:w val="0.37964840571102754"/>
          <c:h val="0.75955971124387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67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A0D3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D4-41D0-8FF2-C731390F5A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41% - Yes, we expect to raise our prices</c:v>
                </c:pt>
                <c:pt idx="1">
                  <c:v>50% - No, our prices will stay about the same</c:v>
                </c:pt>
                <c:pt idx="2">
                  <c:v>0.5% - No, we expect to cut our prices</c:v>
                </c:pt>
                <c:pt idx="3">
                  <c:v>8% - Not Sure</c:v>
                </c:pt>
              </c:strCache>
            </c:strRef>
          </c:cat>
          <c:val>
            <c:numRef>
              <c:f>Sheet9!$K$1:$K$4</c:f>
              <c:numCache>
                <c:formatCode>0%</c:formatCode>
                <c:ptCount val="4"/>
                <c:pt idx="0">
                  <c:v>0.41</c:v>
                </c:pt>
                <c:pt idx="1">
                  <c:v>0.5</c:v>
                </c:pt>
                <c:pt idx="2">
                  <c:v>5.0000000000000001E-3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873281738088811E-2"/>
          <c:y val="6.7316126278556598E-2"/>
          <c:w val="0.4725069162596473"/>
          <c:h val="0.863299233450060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53565A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642956490361984"/>
          <c:y val="7.4623368091129558E-2"/>
          <c:w val="0.37964840571102754"/>
          <c:h val="0.75955971124387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67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rgbClr val="42AF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A0D3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8D4-41D0-8FF2-C731390F5A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Sheet9!$J$1:$J$4</c:f>
              <c:strCache>
                <c:ptCount val="4"/>
                <c:pt idx="0">
                  <c:v>37% - Yes, we expect to raise our prices</c:v>
                </c:pt>
                <c:pt idx="1">
                  <c:v>48% - No, our prices will stay about the same</c:v>
                </c:pt>
                <c:pt idx="2">
                  <c:v>2% - No, we expect to cut our prices</c:v>
                </c:pt>
                <c:pt idx="3">
                  <c:v>13% - Not Sure</c:v>
                </c:pt>
              </c:strCache>
            </c:strRef>
          </c:cat>
          <c:val>
            <c:numRef>
              <c:f>Sheet9!$K$1:$K$4</c:f>
              <c:numCache>
                <c:formatCode>0%</c:formatCode>
                <c:ptCount val="4"/>
                <c:pt idx="0">
                  <c:v>0.37</c:v>
                </c:pt>
                <c:pt idx="1">
                  <c:v>0.48</c:v>
                </c:pt>
                <c:pt idx="2">
                  <c:v>0.02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873281738088811E-2"/>
          <c:y val="6.7316126278556598E-2"/>
          <c:w val="0.4725069162596473"/>
          <c:h val="0.863299233450060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rgbClr val="53565A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91618283822375"/>
          <c:y val="2.3214863800953198E-2"/>
          <c:w val="0.65587437595852305"/>
          <c:h val="0.948927299637903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869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E-48F4-A802-55F84C2C510F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E-48F4-A802-55F84C2C510F}"/>
              </c:ext>
            </c:extLst>
          </c:dPt>
          <c:dPt>
            <c:idx val="2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BE-48F4-A802-55F84C2C5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Sheet10!$A$1:$A$3</c:f>
              <c:strCache>
                <c:ptCount val="3"/>
                <c:pt idx="0">
                  <c:v>Pro-Business</c:v>
                </c:pt>
                <c:pt idx="1">
                  <c:v>Anti-Business</c:v>
                </c:pt>
                <c:pt idx="2">
                  <c:v>Not Sure</c:v>
                </c:pt>
              </c:strCache>
            </c:strRef>
          </c:cat>
          <c:val>
            <c:numRef>
              <c:f>Sheet10!$C$1:$C$3</c:f>
              <c:numCache>
                <c:formatCode>0%</c:formatCode>
                <c:ptCount val="3"/>
                <c:pt idx="0">
                  <c:v>0.7</c:v>
                </c:pt>
                <c:pt idx="1">
                  <c:v>0.17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5-4813-A921-591886B9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288600704"/>
        <c:axId val="1288589888"/>
      </c:barChart>
      <c:catAx>
        <c:axId val="128860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89888"/>
        <c:crosses val="autoZero"/>
        <c:auto val="1"/>
        <c:lblAlgn val="ctr"/>
        <c:lblOffset val="100"/>
        <c:noMultiLvlLbl val="0"/>
      </c:catAx>
      <c:valAx>
        <c:axId val="12885898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8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08806126342783"/>
          <c:y val="2.3214863800953198E-2"/>
          <c:w val="0.69494814307733277"/>
          <c:h val="0.948927299637903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869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E-48F4-A802-55F84C2C510F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E-48F4-A802-55F84C2C510F}"/>
              </c:ext>
            </c:extLst>
          </c:dPt>
          <c:dPt>
            <c:idx val="2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BE-48F4-A802-55F84C2C5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Sheet10!$A$1:$A$3</c:f>
              <c:strCache>
                <c:ptCount val="3"/>
                <c:pt idx="0">
                  <c:v>Pro-Business</c:v>
                </c:pt>
                <c:pt idx="1">
                  <c:v>Anti-Business</c:v>
                </c:pt>
                <c:pt idx="2">
                  <c:v>Not Sure</c:v>
                </c:pt>
              </c:strCache>
            </c:strRef>
          </c:cat>
          <c:val>
            <c:numRef>
              <c:f>Sheet10!$C$1:$C$3</c:f>
              <c:numCache>
                <c:formatCode>0%</c:formatCode>
                <c:ptCount val="3"/>
                <c:pt idx="0">
                  <c:v>0.73</c:v>
                </c:pt>
                <c:pt idx="1">
                  <c:v>0.12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5-4813-A921-591886B9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288600704"/>
        <c:axId val="1288589888"/>
      </c:barChart>
      <c:catAx>
        <c:axId val="128860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89888"/>
        <c:crosses val="autoZero"/>
        <c:auto val="1"/>
        <c:lblAlgn val="ctr"/>
        <c:lblOffset val="100"/>
        <c:noMultiLvlLbl val="0"/>
      </c:catAx>
      <c:valAx>
        <c:axId val="12885898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8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901701101919547"/>
          <c:y val="2.3214863800953198E-2"/>
          <c:w val="0.55601919332156502"/>
          <c:h val="0.948927299637903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869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E-48F4-A802-55F84C2C510F}"/>
              </c:ext>
            </c:extLst>
          </c:dPt>
          <c:dPt>
            <c:idx val="1"/>
            <c:invertIfNegative val="0"/>
            <c:bubble3D val="0"/>
            <c:spPr>
              <a:solidFill>
                <a:srgbClr val="42AF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E-48F4-A802-55F84C2C51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BE-48F4-A802-55F84C2C510F}"/>
              </c:ext>
            </c:extLst>
          </c:dPt>
          <c:dPt>
            <c:idx val="3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BE-48F4-A802-55F84C2C5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Sheet10!$A$1:$A$5</c:f>
              <c:strCache>
                <c:ptCount val="5"/>
                <c:pt idx="0">
                  <c:v>Strongly Pro-Business</c:v>
                </c:pt>
                <c:pt idx="1">
                  <c:v>Somewhat Pro-Business</c:v>
                </c:pt>
                <c:pt idx="2">
                  <c:v>Somewhat Anti-Business</c:v>
                </c:pt>
                <c:pt idx="3">
                  <c:v>Very Anti-Business</c:v>
                </c:pt>
                <c:pt idx="4">
                  <c:v>Not sure</c:v>
                </c:pt>
              </c:strCache>
            </c:strRef>
          </c:cat>
          <c:val>
            <c:numRef>
              <c:f>Sheet10!$C$1:$C$5</c:f>
              <c:numCache>
                <c:formatCode>0%</c:formatCode>
                <c:ptCount val="5"/>
                <c:pt idx="0">
                  <c:v>0.18</c:v>
                </c:pt>
                <c:pt idx="1">
                  <c:v>0.52</c:v>
                </c:pt>
                <c:pt idx="2">
                  <c:v>0.15</c:v>
                </c:pt>
                <c:pt idx="3">
                  <c:v>0.02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5-4813-A921-591886B9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288600704"/>
        <c:axId val="1288589888"/>
      </c:barChart>
      <c:catAx>
        <c:axId val="128860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89888"/>
        <c:crosses val="autoZero"/>
        <c:auto val="1"/>
        <c:lblAlgn val="ctr"/>
        <c:lblOffset val="100"/>
        <c:noMultiLvlLbl val="0"/>
      </c:catAx>
      <c:valAx>
        <c:axId val="12885898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8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Strong, Growing, Optimistic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Sheet1!$A$7:$A$9</c:f>
              <c:strCache>
                <c:ptCount val="3"/>
                <c:pt idx="0">
                  <c:v>Q1 2024</c:v>
                </c:pt>
                <c:pt idx="1">
                  <c:v>Q1 2025</c:v>
                </c:pt>
                <c:pt idx="2">
                  <c:v>Q1 2026</c:v>
                </c:pt>
              </c:strCache>
            </c:strRef>
          </c:cat>
          <c:val>
            <c:numRef>
              <c:f>Sheet1!$B$7:$B$9</c:f>
              <c:numCache>
                <c:formatCode>0%</c:formatCode>
                <c:ptCount val="3"/>
                <c:pt idx="0">
                  <c:v>0.21</c:v>
                </c:pt>
                <c:pt idx="1">
                  <c:v>0.24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1-4537-B360-F2365707CF31}"/>
            </c:ext>
          </c:extLst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Steady, Stable, Confident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Sheet1!$A$7:$A$9</c:f>
              <c:strCache>
                <c:ptCount val="3"/>
                <c:pt idx="0">
                  <c:v>Q1 2024</c:v>
                </c:pt>
                <c:pt idx="1">
                  <c:v>Q1 2025</c:v>
                </c:pt>
                <c:pt idx="2">
                  <c:v>Q1 2026</c:v>
                </c:pt>
              </c:strCache>
            </c:strRef>
          </c:cat>
          <c:val>
            <c:numRef>
              <c:f>Sheet1!$C$7:$C$9</c:f>
              <c:numCache>
                <c:formatCode>0%</c:formatCode>
                <c:ptCount val="3"/>
                <c:pt idx="0">
                  <c:v>0.56000000000000005</c:v>
                </c:pt>
                <c:pt idx="1">
                  <c:v>0.51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61-4537-B360-F2365707CF31}"/>
            </c:ext>
          </c:extLst>
        </c:ser>
        <c:ser>
          <c:idx val="2"/>
          <c:order val="2"/>
          <c:tx>
            <c:strRef>
              <c:f>Sheet1!$D$6</c:f>
              <c:strCache>
                <c:ptCount val="1"/>
                <c:pt idx="0">
                  <c:v>Tight, Slow,  Concerned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Sheet1!$A$7:$A$9</c:f>
              <c:strCache>
                <c:ptCount val="3"/>
                <c:pt idx="0">
                  <c:v>Q1 2024</c:v>
                </c:pt>
                <c:pt idx="1">
                  <c:v>Q1 2025</c:v>
                </c:pt>
                <c:pt idx="2">
                  <c:v>Q1 2026</c:v>
                </c:pt>
              </c:strCache>
            </c:strRef>
          </c:cat>
          <c:val>
            <c:numRef>
              <c:f>Sheet1!$D$7:$D$9</c:f>
              <c:numCache>
                <c:formatCode>0%</c:formatCode>
                <c:ptCount val="3"/>
                <c:pt idx="0">
                  <c:v>0.21</c:v>
                </c:pt>
                <c:pt idx="1">
                  <c:v>0.23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61-4537-B360-F2365707CF31}"/>
            </c:ext>
          </c:extLst>
        </c:ser>
        <c:ser>
          <c:idx val="3"/>
          <c:order val="3"/>
          <c:tx>
            <c:strRef>
              <c:f>Sheet1!$E$6</c:f>
              <c:strCache>
                <c:ptCount val="1"/>
                <c:pt idx="0">
                  <c:v>Weak, Worried, Pessimistic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Sheet1!$A$7:$A$9</c:f>
              <c:strCache>
                <c:ptCount val="3"/>
                <c:pt idx="0">
                  <c:v>Q1 2024</c:v>
                </c:pt>
                <c:pt idx="1">
                  <c:v>Q1 2025</c:v>
                </c:pt>
                <c:pt idx="2">
                  <c:v>Q1 2026</c:v>
                </c:pt>
              </c:strCache>
            </c:strRef>
          </c:cat>
          <c:val>
            <c:numRef>
              <c:f>Sheet1!$E$7:$E$9</c:f>
              <c:numCache>
                <c:formatCode>0%</c:formatCode>
                <c:ptCount val="3"/>
                <c:pt idx="0">
                  <c:v>0.01</c:v>
                </c:pt>
                <c:pt idx="1">
                  <c:v>0.02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61-4537-B360-F2365707C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3688224"/>
        <c:axId val="1203684384"/>
      </c:barChart>
      <c:catAx>
        <c:axId val="120368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rgbClr val="53565A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03684384"/>
        <c:crosses val="autoZero"/>
        <c:auto val="1"/>
        <c:lblAlgn val="ctr"/>
        <c:lblOffset val="100"/>
        <c:noMultiLvlLbl val="0"/>
      </c:catAx>
      <c:valAx>
        <c:axId val="120368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rgbClr val="53565A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0368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13962486385936"/>
          <c:y val="0.84696536057080141"/>
          <c:w val="0.62569307368183835"/>
          <c:h val="0.13760910729894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800" b="0" i="0" u="none" strike="noStrike" kern="1200" baseline="0">
              <a:solidFill>
                <a:srgbClr val="53565A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901701101919547"/>
          <c:y val="2.3214863800953198E-2"/>
          <c:w val="0.52454310314252406"/>
          <c:h val="0.948927299637903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869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E-48F4-A802-55F84C2C510F}"/>
              </c:ext>
            </c:extLst>
          </c:dPt>
          <c:dPt>
            <c:idx val="1"/>
            <c:invertIfNegative val="0"/>
            <c:bubble3D val="0"/>
            <c:spPr>
              <a:solidFill>
                <a:srgbClr val="42AF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E-48F4-A802-55F84C2C51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BE-48F4-A802-55F84C2C510F}"/>
              </c:ext>
            </c:extLst>
          </c:dPt>
          <c:dPt>
            <c:idx val="3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BE-48F4-A802-55F84C2C5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Sheet10!$A$1:$A$5</c:f>
              <c:strCache>
                <c:ptCount val="5"/>
                <c:pt idx="0">
                  <c:v>Strongly Pro-Business</c:v>
                </c:pt>
                <c:pt idx="1">
                  <c:v>Somewhat Pro-Business</c:v>
                </c:pt>
                <c:pt idx="2">
                  <c:v>Somewhat Anti-Business</c:v>
                </c:pt>
                <c:pt idx="3">
                  <c:v>Very Anti-Business</c:v>
                </c:pt>
                <c:pt idx="4">
                  <c:v>Not sure</c:v>
                </c:pt>
              </c:strCache>
            </c:strRef>
          </c:cat>
          <c:val>
            <c:numRef>
              <c:f>Sheet10!$B$1:$B$5</c:f>
              <c:numCache>
                <c:formatCode>0%</c:formatCode>
                <c:ptCount val="5"/>
                <c:pt idx="0">
                  <c:v>0.18</c:v>
                </c:pt>
                <c:pt idx="1">
                  <c:v>0.55000000000000004</c:v>
                </c:pt>
                <c:pt idx="2">
                  <c:v>0.09</c:v>
                </c:pt>
                <c:pt idx="3">
                  <c:v>0.03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5-4813-A921-591886B9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288600704"/>
        <c:axId val="1288589888"/>
      </c:barChart>
      <c:catAx>
        <c:axId val="128860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89888"/>
        <c:crosses val="autoZero"/>
        <c:auto val="1"/>
        <c:lblAlgn val="ctr"/>
        <c:lblOffset val="100"/>
        <c:noMultiLvlLbl val="0"/>
      </c:catAx>
      <c:valAx>
        <c:axId val="12885898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8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218641742184069"/>
          <c:y val="2.3214863800953198E-2"/>
          <c:w val="0.64284978691891981"/>
          <c:h val="0.948927299637903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869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E-48F4-A802-55F84C2C510F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E-48F4-A802-55F84C2C510F}"/>
              </c:ext>
            </c:extLst>
          </c:dPt>
          <c:dPt>
            <c:idx val="2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BE-48F4-A802-55F84C2C5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Sheet10!$A$1:$A$3</c:f>
              <c:strCache>
                <c:ptCount val="3"/>
                <c:pt idx="0">
                  <c:v>Pro-Business</c:v>
                </c:pt>
                <c:pt idx="1">
                  <c:v>Anti-Business</c:v>
                </c:pt>
                <c:pt idx="2">
                  <c:v>Not Sure</c:v>
                </c:pt>
              </c:strCache>
            </c:strRef>
          </c:cat>
          <c:val>
            <c:numRef>
              <c:f>Sheet10!$C$1:$C$3</c:f>
              <c:numCache>
                <c:formatCode>0%</c:formatCode>
                <c:ptCount val="3"/>
                <c:pt idx="0">
                  <c:v>0.69</c:v>
                </c:pt>
                <c:pt idx="1">
                  <c:v>0.19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5-4813-A921-591886B9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288600704"/>
        <c:axId val="1288589888"/>
      </c:barChart>
      <c:catAx>
        <c:axId val="128860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89888"/>
        <c:crosses val="autoZero"/>
        <c:auto val="1"/>
        <c:lblAlgn val="ctr"/>
        <c:lblOffset val="100"/>
        <c:noMultiLvlLbl val="0"/>
      </c:catAx>
      <c:valAx>
        <c:axId val="12885898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8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41797564213825"/>
          <c:y val="2.3214863800953198E-2"/>
          <c:w val="0.60051987254020944"/>
          <c:h val="0.948927299637903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869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E-48F4-A802-55F84C2C510F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E-48F4-A802-55F84C2C510F}"/>
              </c:ext>
            </c:extLst>
          </c:dPt>
          <c:dPt>
            <c:idx val="2"/>
            <c:invertIfNegative val="0"/>
            <c:bubble3D val="0"/>
            <c:spPr>
              <a:solidFill>
                <a:srgbClr val="41B6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BE-48F4-A802-55F84C2C5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Sheet10!$A$1:$A$3</c:f>
              <c:strCache>
                <c:ptCount val="3"/>
                <c:pt idx="0">
                  <c:v>Pro-Business</c:v>
                </c:pt>
                <c:pt idx="1">
                  <c:v>Anti-Business</c:v>
                </c:pt>
                <c:pt idx="2">
                  <c:v>Not Sure</c:v>
                </c:pt>
              </c:strCache>
            </c:strRef>
          </c:cat>
          <c:val>
            <c:numRef>
              <c:f>Sheet10!$B$1:$B$3</c:f>
              <c:numCache>
                <c:formatCode>0%</c:formatCode>
                <c:ptCount val="3"/>
                <c:pt idx="0">
                  <c:v>0.75</c:v>
                </c:pt>
                <c:pt idx="1">
                  <c:v>0.13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5-4813-A921-591886B9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288600704"/>
        <c:axId val="1288589888"/>
      </c:barChart>
      <c:catAx>
        <c:axId val="128860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89888"/>
        <c:crosses val="autoZero"/>
        <c:auto val="1"/>
        <c:lblAlgn val="ctr"/>
        <c:lblOffset val="100"/>
        <c:noMultiLvlLbl val="0"/>
      </c:catAx>
      <c:valAx>
        <c:axId val="12885898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8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901701101919547"/>
          <c:y val="4.8726104286012158E-2"/>
          <c:w val="0.55601919332156502"/>
          <c:h val="0.948927299637903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869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E-48F4-A802-55F84C2C510F}"/>
              </c:ext>
            </c:extLst>
          </c:dPt>
          <c:dPt>
            <c:idx val="1"/>
            <c:invertIfNegative val="0"/>
            <c:bubble3D val="0"/>
            <c:spPr>
              <a:solidFill>
                <a:srgbClr val="42AF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E-48F4-A802-55F84C2C51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BE-48F4-A802-55F84C2C510F}"/>
              </c:ext>
            </c:extLst>
          </c:dPt>
          <c:dPt>
            <c:idx val="3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BE-48F4-A802-55F84C2C5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Sheet10!$A$1:$A$5</c:f>
              <c:strCache>
                <c:ptCount val="5"/>
                <c:pt idx="0">
                  <c:v>Strongly Pro-Business</c:v>
                </c:pt>
                <c:pt idx="1">
                  <c:v>Somewhat Pro-Business</c:v>
                </c:pt>
                <c:pt idx="2">
                  <c:v>Somewhat Anti-Business</c:v>
                </c:pt>
                <c:pt idx="3">
                  <c:v>Very Anti-Business</c:v>
                </c:pt>
                <c:pt idx="4">
                  <c:v>Not sure</c:v>
                </c:pt>
              </c:strCache>
              <c:extLst/>
            </c:strRef>
          </c:cat>
          <c:val>
            <c:numRef>
              <c:f>Sheet10!$C$1:$C$5</c:f>
              <c:numCache>
                <c:formatCode>0%</c:formatCode>
                <c:ptCount val="5"/>
                <c:pt idx="0">
                  <c:v>0.21</c:v>
                </c:pt>
                <c:pt idx="1">
                  <c:v>0.48</c:v>
                </c:pt>
                <c:pt idx="2">
                  <c:v>0.16</c:v>
                </c:pt>
                <c:pt idx="3">
                  <c:v>0.02</c:v>
                </c:pt>
                <c:pt idx="4">
                  <c:v>0.11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805-4813-A921-591886B9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288600704"/>
        <c:axId val="1288589888"/>
      </c:barChart>
      <c:catAx>
        <c:axId val="128860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89888"/>
        <c:crosses val="autoZero"/>
        <c:auto val="1"/>
        <c:lblAlgn val="ctr"/>
        <c:lblOffset val="100"/>
        <c:noMultiLvlLbl val="0"/>
      </c:catAx>
      <c:valAx>
        <c:axId val="12885898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8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13859777992283"/>
          <c:y val="4.8726104286012158E-2"/>
          <c:w val="0.57989760656083755"/>
          <c:h val="0.9489272996379030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869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E-48F4-A802-55F84C2C510F}"/>
              </c:ext>
            </c:extLst>
          </c:dPt>
          <c:dPt>
            <c:idx val="1"/>
            <c:invertIfNegative val="0"/>
            <c:bubble3D val="0"/>
            <c:spPr>
              <a:solidFill>
                <a:srgbClr val="42AF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E-48F4-A802-55F84C2C51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BE-48F4-A802-55F84C2C510F}"/>
              </c:ext>
            </c:extLst>
          </c:dPt>
          <c:dPt>
            <c:idx val="3"/>
            <c:invertIfNegative val="0"/>
            <c:bubble3D val="0"/>
            <c:spPr>
              <a:solidFill>
                <a:srgbClr val="FB73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BE-48F4-A802-55F84C2C5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Sheet10!$A$1:$A$5</c:f>
              <c:strCache>
                <c:ptCount val="5"/>
                <c:pt idx="0">
                  <c:v>Strongly Pro-Business</c:v>
                </c:pt>
                <c:pt idx="1">
                  <c:v>Somewhat Pro-Business</c:v>
                </c:pt>
                <c:pt idx="2">
                  <c:v>Somewhat Anti-Business</c:v>
                </c:pt>
                <c:pt idx="3">
                  <c:v>Very Anti-Business</c:v>
                </c:pt>
                <c:pt idx="4">
                  <c:v>Not sure</c:v>
                </c:pt>
              </c:strCache>
              <c:extLst/>
            </c:strRef>
          </c:cat>
          <c:val>
            <c:numRef>
              <c:f>Sheet10!$B$1:$B$5</c:f>
              <c:numCache>
                <c:formatCode>0%</c:formatCode>
                <c:ptCount val="5"/>
                <c:pt idx="0">
                  <c:v>0.13492063492063491</c:v>
                </c:pt>
                <c:pt idx="1">
                  <c:v>0.60317460317460314</c:v>
                </c:pt>
                <c:pt idx="2">
                  <c:v>9.5238095238095233E-2</c:v>
                </c:pt>
                <c:pt idx="3">
                  <c:v>2.3809523809523808E-2</c:v>
                </c:pt>
                <c:pt idx="4">
                  <c:v>0.14285714285714285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805-4813-A921-591886B90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288600704"/>
        <c:axId val="1288589888"/>
      </c:barChart>
      <c:catAx>
        <c:axId val="1288600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589888"/>
        <c:crosses val="autoZero"/>
        <c:auto val="1"/>
        <c:lblAlgn val="ctr"/>
        <c:lblOffset val="100"/>
        <c:noMultiLvlLbl val="0"/>
      </c:catAx>
      <c:valAx>
        <c:axId val="12885898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8860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03333712430755"/>
          <c:y val="5.0265478331765277E-2"/>
          <c:w val="0.42241510351358663"/>
          <c:h val="0.8658487042021109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rgbClr val="FB732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rgbClr val="41B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Lbls>
            <c:dLbl>
              <c:idx val="0"/>
              <c:layout>
                <c:manualLayout>
                  <c:x val="0.11991330719574263"/>
                  <c:y val="-0.106288973495407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0.28804874245842099"/>
                  <c:y val="-0.2266370001401843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0.18473131108533333"/>
                  <c:y val="-7.3073669278092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chemeClr val="tx1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Sheet9!$J$1:$J$3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Sure</c:v>
                </c:pt>
              </c:strCache>
            </c:strRef>
          </c:cat>
          <c:val>
            <c:numRef>
              <c:f>Sheet9!$L$1:$L$3</c:f>
              <c:numCache>
                <c:formatCode>0%</c:formatCode>
                <c:ptCount val="3"/>
                <c:pt idx="0">
                  <c:v>0.28448275862068967</c:v>
                </c:pt>
                <c:pt idx="1">
                  <c:v>0.62931034482758619</c:v>
                </c:pt>
                <c:pt idx="2">
                  <c:v>8.6206896551724144E-2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>
      <a:solidFill>
        <a:srgbClr val="01010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26281307708347E-2"/>
          <c:y val="3.8469149383109434E-2"/>
          <c:w val="0.72310706127512481"/>
          <c:h val="0.9127960902188493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80-417F-8C72-0C11E8B996E0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9D3-4946-8042-1B38D625BA2A}"/>
              </c:ext>
            </c:extLst>
          </c:dPt>
          <c:dPt>
            <c:idx val="2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D3-4946-8042-1B38D625BA2A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9D3-4946-8042-1B38D625BA2A}"/>
              </c:ext>
            </c:extLst>
          </c:dPt>
          <c:dLbls>
            <c:dLbl>
              <c:idx val="0"/>
              <c:layout>
                <c:manualLayout>
                  <c:x val="0.27753441154593728"/>
                  <c:y val="-5.5272880290689851E-2"/>
                </c:manualLayout>
              </c:layout>
              <c:tx>
                <c:rich>
                  <a:bodyPr/>
                  <a:lstStyle/>
                  <a:p>
                    <a:fld id="{4F17D844-C4F1-442B-8DEE-35D7A2C597CA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A8B103B0-90D9-4FD7-B170-8D4ACCFFD60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31742504859218"/>
                      <c:h val="0.224248193167219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80-417F-8C72-0C11E8B996E0}"/>
                </c:ext>
              </c:extLst>
            </c:dLbl>
            <c:dLbl>
              <c:idx val="1"/>
              <c:layout>
                <c:manualLayout>
                  <c:x val="0.23385679930885075"/>
                  <c:y val="-9.52804506206791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53186656423395"/>
                      <c:h val="0.305982894707466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9D3-4946-8042-1B38D625BA2A}"/>
                </c:ext>
              </c:extLst>
            </c:dLbl>
            <c:dLbl>
              <c:idx val="2"/>
              <c:layout>
                <c:manualLayout>
                  <c:x val="-0.14190843427296321"/>
                  <c:y val="-4.99212185051608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3-4946-8042-1B38D625BA2A}"/>
                </c:ext>
              </c:extLst>
            </c:dLbl>
            <c:dLbl>
              <c:idx val="3"/>
              <c:layout>
                <c:manualLayout>
                  <c:x val="-0.24457854048604033"/>
                  <c:y val="-3.80814997777610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C4491F38-0BEA-49AF-A888-0BC98E891981}" type="CATEGORYNAME">
                      <a:rPr lang="en-US" sz="2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8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[CATEGORY NAME]</a:t>
                    </a:fld>
                    <a:r>
                      <a:rPr lang="en-US" sz="28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, </a:t>
                    </a:r>
                    <a:br>
                      <a:rPr lang="en-US" sz="28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fld id="{6475F087-D064-4CCB-8208-565C8F8C123D}" type="VALUE">
                      <a:rPr lang="en-US" sz="2800" baseline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8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endParaRPr lang="en-US" sz="28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39209684775171"/>
                      <c:h val="0.19062094295597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9D3-4946-8042-1B38D625BA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rgbClr val="53565A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'AI Impact'!$A$3:$A$6</c:f>
              <c:strCache>
                <c:ptCount val="4"/>
                <c:pt idx="0">
                  <c:v>Yes, substantially</c:v>
                </c:pt>
                <c:pt idx="1">
                  <c:v>Yes, but not much</c:v>
                </c:pt>
                <c:pt idx="2">
                  <c:v>No</c:v>
                </c:pt>
                <c:pt idx="3">
                  <c:v>Not sure</c:v>
                </c:pt>
              </c:strCache>
            </c:strRef>
          </c:cat>
          <c:val>
            <c:numRef>
              <c:f>'AI Impact'!$B$3:$B$6</c:f>
              <c:numCache>
                <c:formatCode>0%</c:formatCode>
                <c:ptCount val="4"/>
                <c:pt idx="0">
                  <c:v>0.09</c:v>
                </c:pt>
                <c:pt idx="1">
                  <c:v>0.46</c:v>
                </c:pt>
                <c:pt idx="2">
                  <c:v>0.41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E8-4411-9E8B-849FCE585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26281307708347E-2"/>
          <c:y val="3.8469149383109434E-2"/>
          <c:w val="0.72310706127512481"/>
          <c:h val="0.9127960902188493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80-417F-8C72-0C11E8B996E0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9D3-4946-8042-1B38D625BA2A}"/>
              </c:ext>
            </c:extLst>
          </c:dPt>
          <c:dPt>
            <c:idx val="2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D3-4946-8042-1B38D625BA2A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9D3-4946-8042-1B38D625BA2A}"/>
              </c:ext>
            </c:extLst>
          </c:dPt>
          <c:dLbls>
            <c:dLbl>
              <c:idx val="0"/>
              <c:layout>
                <c:manualLayout>
                  <c:x val="0.27753441154593728"/>
                  <c:y val="-5.5272880290689851E-2"/>
                </c:manualLayout>
              </c:layout>
              <c:tx>
                <c:rich>
                  <a:bodyPr/>
                  <a:lstStyle/>
                  <a:p>
                    <a:fld id="{4F17D844-C4F1-442B-8DEE-35D7A2C597CA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A8B103B0-90D9-4FD7-B170-8D4ACCFFD60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31742504859218"/>
                      <c:h val="0.224248193167219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80-417F-8C72-0C11E8B996E0}"/>
                </c:ext>
              </c:extLst>
            </c:dLbl>
            <c:dLbl>
              <c:idx val="1"/>
              <c:layout>
                <c:manualLayout>
                  <c:x val="0.23385679930885075"/>
                  <c:y val="-9.52804506206791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53186656423395"/>
                      <c:h val="0.305982894707466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9D3-4946-8042-1B38D625BA2A}"/>
                </c:ext>
              </c:extLst>
            </c:dLbl>
            <c:dLbl>
              <c:idx val="2"/>
              <c:layout>
                <c:manualLayout>
                  <c:x val="-0.17422970190459644"/>
                  <c:y val="8.325299582786188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3-4946-8042-1B38D625BA2A}"/>
                </c:ext>
              </c:extLst>
            </c:dLbl>
            <c:dLbl>
              <c:idx val="3"/>
              <c:layout>
                <c:manualLayout>
                  <c:x val="-0.24457854048604033"/>
                  <c:y val="-3.80814997777610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C4491F38-0BEA-49AF-A888-0BC98E891981}" type="CATEGORYNAME">
                      <a:rPr lang="en-US" sz="2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8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[CATEGORY NAME]</a:t>
                    </a:fld>
                    <a:r>
                      <a:rPr lang="en-US" sz="28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, </a:t>
                    </a:r>
                    <a:br>
                      <a:rPr lang="en-US" sz="2800" baseline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fld id="{6475F087-D064-4CCB-8208-565C8F8C123D}" type="VALUE">
                      <a:rPr lang="en-US" sz="2800" baseline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>
                        <a:defRPr sz="28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endParaRPr lang="en-US" sz="28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39209684775171"/>
                      <c:h val="0.19062094295597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9D3-4946-8042-1B38D625BA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rgbClr val="53565A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'AI Impact'!$A$3:$A$6</c:f>
              <c:strCache>
                <c:ptCount val="4"/>
                <c:pt idx="0">
                  <c:v>Yes, substantially</c:v>
                </c:pt>
                <c:pt idx="1">
                  <c:v>Yes, but not much</c:v>
                </c:pt>
                <c:pt idx="2">
                  <c:v>No</c:v>
                </c:pt>
                <c:pt idx="3">
                  <c:v>Not sure</c:v>
                </c:pt>
              </c:strCache>
            </c:strRef>
          </c:cat>
          <c:val>
            <c:numRef>
              <c:f>'AI Impact'!$B$3:$B$6</c:f>
              <c:numCache>
                <c:formatCode>0%</c:formatCode>
                <c:ptCount val="4"/>
                <c:pt idx="0">
                  <c:v>0.15</c:v>
                </c:pt>
                <c:pt idx="1">
                  <c:v>0.57999999999999996</c:v>
                </c:pt>
                <c:pt idx="2">
                  <c:v>0.24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E8-4411-9E8B-849FCE585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Industry!$A$2:$A$18</c:f>
              <c:strCache>
                <c:ptCount val="17"/>
                <c:pt idx="0">
                  <c:v>Transportation</c:v>
                </c:pt>
                <c:pt idx="1">
                  <c:v>Information Technology </c:v>
                </c:pt>
                <c:pt idx="2">
                  <c:v>Utilities</c:v>
                </c:pt>
                <c:pt idx="3">
                  <c:v>Personal Services (Hair, Nail, Fitness, etc.)</c:v>
                </c:pt>
                <c:pt idx="4">
                  <c:v>Arts, Entertainment and Recrecation</c:v>
                </c:pt>
                <c:pt idx="5">
                  <c:v>Government/Public Sector</c:v>
                </c:pt>
                <c:pt idx="6">
                  <c:v>Other Services (HVAC, Mechanic, Plumbing, etc.)</c:v>
                </c:pt>
                <c:pt idx="7">
                  <c:v>Accommodations</c:v>
                </c:pt>
                <c:pt idx="8">
                  <c:v>Construction/Manufacturing</c:v>
                </c:pt>
                <c:pt idx="9">
                  <c:v>Communications</c:v>
                </c:pt>
                <c:pt idx="10">
                  <c:v>Retail</c:v>
                </c:pt>
                <c:pt idx="11">
                  <c:v>Education</c:v>
                </c:pt>
                <c:pt idx="12">
                  <c:v>Food Service &amp; Drinking Places</c:v>
                </c:pt>
                <c:pt idx="13">
                  <c:v>Healthcare</c:v>
                </c:pt>
                <c:pt idx="14">
                  <c:v>Non-Profit/Social Services</c:v>
                </c:pt>
                <c:pt idx="15">
                  <c:v>Real Estate/Rental/Leasing</c:v>
                </c:pt>
                <c:pt idx="16">
                  <c:v>Professional Services (Finance, Insurance, Legal, etc.)</c:v>
                </c:pt>
              </c:strCache>
            </c:strRef>
          </c:cat>
          <c:val>
            <c:numRef>
              <c:f>Industry!$C$2:$C$18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9</c:v>
                </c:pt>
                <c:pt idx="11">
                  <c:v>12</c:v>
                </c:pt>
                <c:pt idx="12">
                  <c:v>13</c:v>
                </c:pt>
                <c:pt idx="13">
                  <c:v>15</c:v>
                </c:pt>
                <c:pt idx="14">
                  <c:v>19</c:v>
                </c:pt>
                <c:pt idx="15">
                  <c:v>20</c:v>
                </c:pt>
                <c:pt idx="16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99-415D-9296-90405A099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4622287"/>
        <c:axId val="1144619887"/>
      </c:barChart>
      <c:catAx>
        <c:axId val="1144622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619887"/>
        <c:crosses val="autoZero"/>
        <c:auto val="1"/>
        <c:lblAlgn val="ctr"/>
        <c:lblOffset val="100"/>
        <c:noMultiLvlLbl val="0"/>
      </c:catAx>
      <c:valAx>
        <c:axId val="114461988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44622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489004119005512"/>
          <c:y val="2.3693234957913339E-2"/>
          <c:w val="0.46454680604182053"/>
          <c:h val="0.9007285379662093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59-425A-B52D-4E86E65900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59-425A-B52D-4E86E65900D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59-425A-B52D-4E86E65900D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59-425A-B52D-4E86E65900D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659-425A-B52D-4E86E65900D3}"/>
              </c:ext>
            </c:extLst>
          </c:dPt>
          <c:cat>
            <c:strRef>
              <c:f>Sheet9!$J$2:$J$9</c:f>
              <c:strCache>
                <c:ptCount val="8"/>
                <c:pt idx="0">
                  <c:v>5% - 0 employees</c:v>
                </c:pt>
                <c:pt idx="1">
                  <c:v>20% - 1-3 employees</c:v>
                </c:pt>
                <c:pt idx="2">
                  <c:v>19% - 4-10 employees</c:v>
                </c:pt>
                <c:pt idx="3">
                  <c:v>15% - 11-25 employees</c:v>
                </c:pt>
                <c:pt idx="4">
                  <c:v>16% 26-50 employees</c:v>
                </c:pt>
                <c:pt idx="5">
                  <c:v>10% - 51-100 employees</c:v>
                </c:pt>
                <c:pt idx="6">
                  <c:v>11% - 101-500 emp;loyees</c:v>
                </c:pt>
                <c:pt idx="7">
                  <c:v>4% - 500+ employees</c:v>
                </c:pt>
              </c:strCache>
            </c:strRef>
          </c:cat>
          <c:val>
            <c:numRef>
              <c:f>Sheet9!$L$2:$L$9</c:f>
              <c:numCache>
                <c:formatCode>0%</c:formatCode>
                <c:ptCount val="8"/>
                <c:pt idx="0">
                  <c:v>5.4644808743169397E-2</c:v>
                </c:pt>
                <c:pt idx="1">
                  <c:v>0.20218579234972678</c:v>
                </c:pt>
                <c:pt idx="2">
                  <c:v>0.18579234972677597</c:v>
                </c:pt>
                <c:pt idx="3">
                  <c:v>0.14754098360655737</c:v>
                </c:pt>
                <c:pt idx="4">
                  <c:v>0.16393442622950818</c:v>
                </c:pt>
                <c:pt idx="5">
                  <c:v>9.8360655737704916E-2</c:v>
                </c:pt>
                <c:pt idx="6">
                  <c:v>0.10928961748633879</c:v>
                </c:pt>
                <c:pt idx="7">
                  <c:v>3.825136612021858E-2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617560337097853E-2"/>
          <c:y val="3.0261737308724147E-2"/>
          <c:w val="0.37943294113904286"/>
          <c:h val="0.89028174249752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06973634638947"/>
          <c:y val="3.0336295801376322E-2"/>
          <c:w val="0.45590440552320843"/>
          <c:h val="0.9344936662512283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Lbls>
            <c:dLbl>
              <c:idx val="0"/>
              <c:layout>
                <c:manualLayout>
                  <c:x val="7.2380104343376189E-2"/>
                  <c:y val="-2.8786596988339599E-2"/>
                </c:manualLayout>
              </c:layout>
              <c:tx>
                <c:rich>
                  <a:bodyPr/>
                  <a:lstStyle/>
                  <a:p>
                    <a:fld id="{566A9EA9-26FC-476F-A9E1-2558DBA405C4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EA2416AB-684E-4C28-ACDD-E8A6A6DC9C4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3.6730202204101343E-2"/>
                  <c:y val="-0.28565161626890834"/>
                </c:manualLayout>
              </c:layout>
              <c:tx>
                <c:rich>
                  <a:bodyPr/>
                  <a:lstStyle/>
                  <a:p>
                    <a:fld id="{2795E808-482A-4581-BE65-BF546F39CD05}" type="CATEGORYNAME">
                      <a:rPr lang="en-US" smtClean="0"/>
                      <a:pPr/>
                      <a:t>[CATEGORY NAME]</a:t>
                    </a:fld>
                    <a:endParaRPr lang="en-US" baseline="0"/>
                  </a:p>
                  <a:p>
                    <a:fld id="{04E74DE3-0AC1-464C-925D-51E79FE1816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0.16096470965915005"/>
                  <c:y val="8.8574144579506454E-3"/>
                </c:manualLayout>
              </c:layout>
              <c:tx>
                <c:rich>
                  <a:bodyPr/>
                  <a:lstStyle/>
                  <a:p>
                    <a:fld id="{B3ECDB90-2D68-416B-8914-B2BCE02E5149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55A1BE-DE3C-4FB8-803B-3B976C7C5196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rgbClr val="53565A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Sheet9!$J$1:$J$3</c:f>
              <c:strCache>
                <c:ptCount val="3"/>
                <c:pt idx="0">
                  <c:v>Better, Stronger</c:v>
                </c:pt>
                <c:pt idx="1">
                  <c:v>Steady, About the Same</c:v>
                </c:pt>
                <c:pt idx="2">
                  <c:v>Weaker, Worse</c:v>
                </c:pt>
              </c:strCache>
            </c:strRef>
          </c:cat>
          <c:val>
            <c:numRef>
              <c:f>Sheet9!$K$1:$K$3</c:f>
              <c:numCache>
                <c:formatCode>0%</c:formatCode>
                <c:ptCount val="3"/>
                <c:pt idx="0">
                  <c:v>0.38</c:v>
                </c:pt>
                <c:pt idx="1">
                  <c:v>0.57999999999999996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90622841503762"/>
          <c:y val="2.6262014824785174E-2"/>
          <c:w val="0.66864515166548899"/>
          <c:h val="0.9474759703504296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Geography!$A$2:$A$7</c:f>
              <c:strCache>
                <c:ptCount val="6"/>
                <c:pt idx="0">
                  <c:v>Other</c:v>
                </c:pt>
                <c:pt idx="1">
                  <c:v>Alamance</c:v>
                </c:pt>
                <c:pt idx="2">
                  <c:v>Chatham</c:v>
                </c:pt>
                <c:pt idx="3">
                  <c:v>Wake</c:v>
                </c:pt>
                <c:pt idx="4">
                  <c:v>Durham</c:v>
                </c:pt>
                <c:pt idx="5">
                  <c:v>Orange</c:v>
                </c:pt>
              </c:strCache>
            </c:strRef>
          </c:cat>
          <c:val>
            <c:numRef>
              <c:f>Geography!$B$2:$B$7</c:f>
              <c:numCache>
                <c:formatCode>General</c:formatCode>
                <c:ptCount val="6"/>
                <c:pt idx="0">
                  <c:v>7</c:v>
                </c:pt>
                <c:pt idx="1">
                  <c:v>16</c:v>
                </c:pt>
                <c:pt idx="2">
                  <c:v>28</c:v>
                </c:pt>
                <c:pt idx="3">
                  <c:v>28</c:v>
                </c:pt>
                <c:pt idx="4">
                  <c:v>63</c:v>
                </c:pt>
                <c:pt idx="5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9-474F-8EFD-F73D698F1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71175567"/>
        <c:axId val="1171174127"/>
      </c:barChart>
      <c:catAx>
        <c:axId val="11711755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174127"/>
        <c:crosses val="autoZero"/>
        <c:auto val="1"/>
        <c:lblAlgn val="ctr"/>
        <c:lblOffset val="100"/>
        <c:noMultiLvlLbl val="0"/>
      </c:catAx>
      <c:valAx>
        <c:axId val="11711741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7117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950361431035919"/>
          <c:y val="2.6772042858265316E-2"/>
          <c:w val="0.5482617123299165"/>
          <c:h val="0.9464559142834693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Geography!$E$2:$E$10</c:f>
              <c:strCache>
                <c:ptCount val="9"/>
                <c:pt idx="0">
                  <c:v>Unincorporated</c:v>
                </c:pt>
                <c:pt idx="1">
                  <c:v>Mebane</c:v>
                </c:pt>
                <c:pt idx="2">
                  <c:v>Other</c:v>
                </c:pt>
                <c:pt idx="3">
                  <c:v>Pittsboro</c:v>
                </c:pt>
                <c:pt idx="4">
                  <c:v>Raleigh</c:v>
                </c:pt>
                <c:pt idx="5">
                  <c:v>Hillsborough</c:v>
                </c:pt>
                <c:pt idx="6">
                  <c:v>Durham</c:v>
                </c:pt>
                <c:pt idx="7">
                  <c:v>Carrboro</c:v>
                </c:pt>
                <c:pt idx="8">
                  <c:v>Chapel Hill</c:v>
                </c:pt>
              </c:strCache>
            </c:strRef>
          </c:cat>
          <c:val>
            <c:numRef>
              <c:f>Geography!$F$2:$F$10</c:f>
              <c:numCache>
                <c:formatCode>General</c:formatCode>
                <c:ptCount val="9"/>
                <c:pt idx="0">
                  <c:v>8</c:v>
                </c:pt>
                <c:pt idx="1">
                  <c:v>13</c:v>
                </c:pt>
                <c:pt idx="2">
                  <c:v>13</c:v>
                </c:pt>
                <c:pt idx="3">
                  <c:v>15</c:v>
                </c:pt>
                <c:pt idx="4">
                  <c:v>24</c:v>
                </c:pt>
                <c:pt idx="5">
                  <c:v>25</c:v>
                </c:pt>
                <c:pt idx="6">
                  <c:v>48</c:v>
                </c:pt>
                <c:pt idx="7">
                  <c:v>54</c:v>
                </c:pt>
                <c:pt idx="8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9B-4E52-B3FC-F41D9396B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6607312"/>
        <c:axId val="1206619792"/>
      </c:barChart>
      <c:catAx>
        <c:axId val="1206607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6619792"/>
        <c:crosses val="autoZero"/>
        <c:auto val="1"/>
        <c:lblAlgn val="ctr"/>
        <c:lblOffset val="100"/>
        <c:noMultiLvlLbl val="0"/>
      </c:catAx>
      <c:valAx>
        <c:axId val="1206619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660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06973634638947"/>
          <c:y val="3.0336295801376322E-2"/>
          <c:w val="0.45590440552320843"/>
          <c:h val="0.9344936662512283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Lbls>
            <c:dLbl>
              <c:idx val="0"/>
              <c:layout>
                <c:manualLayout>
                  <c:x val="7.2380104343376189E-2"/>
                  <c:y val="-2.8786596988339599E-2"/>
                </c:manualLayout>
              </c:layout>
              <c:tx>
                <c:rich>
                  <a:bodyPr/>
                  <a:lstStyle/>
                  <a:p>
                    <a:fld id="{2819B3C6-FCFF-447E-8B74-397894524EBE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4E3912E6-9905-480B-8154-B4E4821EB83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3.6730202204101343E-2"/>
                  <c:y val="-0.28565161626890834"/>
                </c:manualLayout>
              </c:layout>
              <c:tx>
                <c:rich>
                  <a:bodyPr/>
                  <a:lstStyle/>
                  <a:p>
                    <a:fld id="{E0B81D8A-5ABB-4E1E-8AC9-0A14D0C8E739}" type="CATEGORYNAME">
                      <a:rPr lang="en-US" smtClean="0"/>
                      <a:pPr/>
                      <a:t>[CATEGORY NAME]</a:t>
                    </a:fld>
                    <a:endParaRPr lang="en-US" baseline="0"/>
                  </a:p>
                  <a:p>
                    <a:fld id="{C5E6D943-C93B-4E79-871C-7EE6998CAFD1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0.16096470965915005"/>
                  <c:y val="8.8574144579506454E-3"/>
                </c:manualLayout>
              </c:layout>
              <c:tx>
                <c:rich>
                  <a:bodyPr/>
                  <a:lstStyle/>
                  <a:p>
                    <a:fld id="{189DAF42-3130-46C5-BF16-B3EA94C43E45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4B00E228-6252-4D90-8D69-8B4931C76AFA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rgbClr val="53565A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Sheet9!$J$1:$J$3</c:f>
              <c:strCache>
                <c:ptCount val="3"/>
                <c:pt idx="0">
                  <c:v>Better, Stronger</c:v>
                </c:pt>
                <c:pt idx="1">
                  <c:v>Steady, About the Same</c:v>
                </c:pt>
                <c:pt idx="2">
                  <c:v>Weaker, Worse</c:v>
                </c:pt>
              </c:strCache>
            </c:strRef>
          </c:cat>
          <c:val>
            <c:numRef>
              <c:f>Sheet9!$K$1:$K$3</c:f>
              <c:numCache>
                <c:formatCode>0%</c:formatCode>
                <c:ptCount val="3"/>
                <c:pt idx="0">
                  <c:v>0.42</c:v>
                </c:pt>
                <c:pt idx="1">
                  <c:v>0.52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06973634638947"/>
          <c:y val="4.140806387381462E-2"/>
          <c:w val="0.45050290519907593"/>
          <c:h val="0.9234218981787900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59-425A-B52D-4E86E65900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59-425A-B52D-4E86E65900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59-425A-B52D-4E86E65900D3}"/>
              </c:ext>
            </c:extLst>
          </c:dPt>
          <c:dLbls>
            <c:dLbl>
              <c:idx val="0"/>
              <c:layout>
                <c:manualLayout>
                  <c:x val="7.2380104343376189E-2"/>
                  <c:y val="-2.8786596988339599E-2"/>
                </c:manualLayout>
              </c:layout>
              <c:tx>
                <c:rich>
                  <a:bodyPr/>
                  <a:lstStyle/>
                  <a:p>
                    <a:fld id="{2819B3C6-FCFF-447E-8B74-397894524EBE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4E3912E6-9905-480B-8154-B4E4821EB83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59-425A-B52D-4E86E65900D3}"/>
                </c:ext>
              </c:extLst>
            </c:dLbl>
            <c:dLbl>
              <c:idx val="1"/>
              <c:layout>
                <c:manualLayout>
                  <c:x val="-3.6730202204101343E-2"/>
                  <c:y val="-0.28565161626890834"/>
                </c:manualLayout>
              </c:layout>
              <c:tx>
                <c:rich>
                  <a:bodyPr/>
                  <a:lstStyle/>
                  <a:p>
                    <a:fld id="{E0B81D8A-5ABB-4E1E-8AC9-0A14D0C8E739}" type="CATEGORYNAME">
                      <a:rPr lang="en-US" smtClean="0"/>
                      <a:pPr/>
                      <a:t>[CATEGORY NAME]</a:t>
                    </a:fld>
                    <a:endParaRPr lang="en-US" baseline="0"/>
                  </a:p>
                  <a:p>
                    <a:fld id="{C5E6D943-C93B-4E79-871C-7EE6998CAFD1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59-425A-B52D-4E86E65900D3}"/>
                </c:ext>
              </c:extLst>
            </c:dLbl>
            <c:dLbl>
              <c:idx val="2"/>
              <c:layout>
                <c:manualLayout>
                  <c:x val="-0.16096470965915005"/>
                  <c:y val="8.8574144579506454E-3"/>
                </c:manualLayout>
              </c:layout>
              <c:tx>
                <c:rich>
                  <a:bodyPr/>
                  <a:lstStyle/>
                  <a:p>
                    <a:fld id="{189DAF42-3130-46C5-BF16-B3EA94C43E45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4B00E228-6252-4D90-8D69-8B4931C76AFA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59-425A-B52D-4E86E6590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5400" cap="flat" cmpd="sng" algn="ctr">
                  <a:solidFill>
                    <a:srgbClr val="53565A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Sheet9!$J$1:$J$3</c:f>
              <c:strCache>
                <c:ptCount val="3"/>
                <c:pt idx="0">
                  <c:v>Better, Stronger</c:v>
                </c:pt>
                <c:pt idx="1">
                  <c:v>Steady, About the Same</c:v>
                </c:pt>
                <c:pt idx="2">
                  <c:v>Weaker, Worse</c:v>
                </c:pt>
              </c:strCache>
            </c:strRef>
          </c:cat>
          <c:val>
            <c:numRef>
              <c:f>Sheet9!$K$1:$K$3</c:f>
              <c:numCache>
                <c:formatCode>0%</c:formatCode>
                <c:ptCount val="3"/>
                <c:pt idx="0">
                  <c:v>0.39</c:v>
                </c:pt>
                <c:pt idx="1">
                  <c:v>0.56999999999999995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59-425A-B52D-4E86E6590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Better, Stronger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Sheet1!$A$7:$A$9</c:f>
              <c:strCache>
                <c:ptCount val="3"/>
                <c:pt idx="0">
                  <c:v>Q1 2024</c:v>
                </c:pt>
                <c:pt idx="1">
                  <c:v>Q1 2025</c:v>
                </c:pt>
                <c:pt idx="2">
                  <c:v>Q1 2026</c:v>
                </c:pt>
              </c:strCache>
            </c:strRef>
          </c:cat>
          <c:val>
            <c:numRef>
              <c:f>Sheet1!$B$7:$B$9</c:f>
              <c:numCache>
                <c:formatCode>0%</c:formatCode>
                <c:ptCount val="3"/>
                <c:pt idx="0">
                  <c:v>0.38</c:v>
                </c:pt>
                <c:pt idx="1">
                  <c:v>0.42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1-4537-B360-F2365707CF31}"/>
            </c:ext>
          </c:extLst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Steady, About the Same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Sheet1!$A$7:$A$9</c:f>
              <c:strCache>
                <c:ptCount val="3"/>
                <c:pt idx="0">
                  <c:v>Q1 2024</c:v>
                </c:pt>
                <c:pt idx="1">
                  <c:v>Q1 2025</c:v>
                </c:pt>
                <c:pt idx="2">
                  <c:v>Q1 2026</c:v>
                </c:pt>
              </c:strCache>
            </c:strRef>
          </c:cat>
          <c:val>
            <c:numRef>
              <c:f>Sheet1!$C$7:$C$9</c:f>
              <c:numCache>
                <c:formatCode>0%</c:formatCode>
                <c:ptCount val="3"/>
                <c:pt idx="0">
                  <c:v>0.57999999999999996</c:v>
                </c:pt>
                <c:pt idx="1">
                  <c:v>0.52</c:v>
                </c:pt>
                <c:pt idx="2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61-4537-B360-F2365707CF31}"/>
            </c:ext>
          </c:extLst>
        </c:ser>
        <c:ser>
          <c:idx val="2"/>
          <c:order val="2"/>
          <c:tx>
            <c:strRef>
              <c:f>Sheet1!$D$6</c:f>
              <c:strCache>
                <c:ptCount val="1"/>
                <c:pt idx="0">
                  <c:v>Weaker, Worse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Sheet1!$A$7:$A$9</c:f>
              <c:strCache>
                <c:ptCount val="3"/>
                <c:pt idx="0">
                  <c:v>Q1 2024</c:v>
                </c:pt>
                <c:pt idx="1">
                  <c:v>Q1 2025</c:v>
                </c:pt>
                <c:pt idx="2">
                  <c:v>Q1 2026</c:v>
                </c:pt>
              </c:strCache>
            </c:strRef>
          </c:cat>
          <c:val>
            <c:numRef>
              <c:f>Sheet1!$D$7:$D$9</c:f>
              <c:numCache>
                <c:formatCode>0%</c:formatCode>
                <c:ptCount val="3"/>
                <c:pt idx="0">
                  <c:v>0.04</c:v>
                </c:pt>
                <c:pt idx="1">
                  <c:v>0.06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61-4537-B360-F2365707C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3688224"/>
        <c:axId val="1203684384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Sheet1!$E$6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2000" b="1" i="0" u="none" strike="noStrike" kern="12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Sheet1!$A$7:$A$9</c15:sqref>
                        </c15:formulaRef>
                      </c:ext>
                    </c:extLst>
                    <c:strCache>
                      <c:ptCount val="3"/>
                      <c:pt idx="0">
                        <c:v>Q1 2024</c:v>
                      </c:pt>
                      <c:pt idx="1">
                        <c:v>Q1 2025</c:v>
                      </c:pt>
                      <c:pt idx="2">
                        <c:v>Q1 2026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Sheet1!$E$7:$E$9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C61-4537-B360-F2365707CF31}"/>
                  </c:ext>
                </c:extLst>
              </c15:ser>
            </c15:filteredBarSeries>
          </c:ext>
        </c:extLst>
      </c:barChart>
      <c:catAx>
        <c:axId val="120368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400" b="0" i="0" u="none" strike="noStrike" kern="1200" baseline="0">
                <a:solidFill>
                  <a:srgbClr val="53565A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03684384"/>
        <c:crosses val="autoZero"/>
        <c:auto val="1"/>
        <c:lblAlgn val="ctr"/>
        <c:lblOffset val="100"/>
        <c:noMultiLvlLbl val="0"/>
      </c:catAx>
      <c:valAx>
        <c:axId val="120368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800" b="0" i="0" u="none" strike="noStrike" kern="1200" baseline="0">
                <a:solidFill>
                  <a:srgbClr val="53565A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0368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13962486385936"/>
          <c:y val="0.84696536057080141"/>
          <c:w val="0.59041326854025811"/>
          <c:h val="0.13760910729894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800" b="0" i="0" u="none" strike="noStrike" kern="1200" baseline="0">
              <a:solidFill>
                <a:srgbClr val="53565A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89607108930113E-2"/>
          <c:y val="7.2166338748440889E-2"/>
          <c:w val="0.87966854924192883"/>
          <c:h val="0.79195701639087779"/>
        </c:manualLayout>
      </c:layout>
      <c:lineChart>
        <c:grouping val="standard"/>
        <c:varyColors val="0"/>
        <c:ser>
          <c:idx val="2"/>
          <c:order val="2"/>
          <c:tx>
            <c:strRef>
              <c:f>'Effect of Economy on Business'!$A$17</c:f>
              <c:strCache>
                <c:ptCount val="1"/>
                <c:pt idx="0">
                  <c:v>Positively</c:v>
                </c:pt>
              </c:strCache>
            </c:strRef>
          </c:tx>
          <c:spPr>
            <a:ln w="57150" cap="rnd">
              <a:solidFill>
                <a:srgbClr val="42AF2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300996681907012E-2"/>
                  <c:y val="-0.137176258091253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53565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27E4ED35-57F4-4674-A45A-5A4EE09DAAB3}" type="VALUE">
                      <a:rPr lang="en-US" smtClean="0"/>
                      <a:pPr algn="ctr" rtl="0">
                        <a:defRPr lang="en-US" sz="2400" b="1">
                          <a:solidFill>
                            <a:srgbClr val="53565A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r>
                      <a:rPr lang="en-US"/>
                      <a:t> </a:t>
                    </a:r>
                    <a:r>
                      <a:rPr lang="en-US" sz="1800"/>
                      <a:t>(2008)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53565A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51905463889676"/>
                      <c:h val="0.210332433786630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5EA-4D47-A6AE-981D93F1D1B6}"/>
                </c:ext>
              </c:extLst>
            </c:dLbl>
            <c:dLbl>
              <c:idx val="7"/>
              <c:layout>
                <c:manualLayout>
                  <c:x val="-0.15645541866141846"/>
                  <c:y val="-2.28496188199684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53565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25566EC7-2B1D-48DA-BE4B-5B1C39E0BA5D}" type="VALUE">
                      <a:rPr lang="en-US" smtClean="0"/>
                      <a:pPr algn="ctr" rtl="0">
                        <a:defRPr lang="en-US" sz="2400" b="1">
                          <a:solidFill>
                            <a:srgbClr val="53565A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800" dirty="0"/>
                      <a:t>(2018)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53565A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9546312402345"/>
                      <c:h val="0.202341589909472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EA-4D47-A6AE-981D93F1D1B6}"/>
                </c:ext>
              </c:extLst>
            </c:dLbl>
            <c:dLbl>
              <c:idx val="14"/>
              <c:layout>
                <c:manualLayout>
                  <c:x val="-7.1778830066887303E-2"/>
                  <c:y val="-9.18947045873107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53565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DE73CA0B-F514-4192-88DB-5E732646F62B}" type="VALUE">
                      <a:rPr lang="en-US" sz="2400" smtClean="0"/>
                      <a:pPr algn="ctr" rtl="0">
                        <a:defRPr lang="en-US" sz="2400" b="1">
                          <a:solidFill>
                            <a:srgbClr val="53565A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r>
                      <a:rPr lang="en-US" sz="2400"/>
                      <a:t> </a:t>
                    </a:r>
                    <a:r>
                      <a:rPr lang="en-US" sz="1800"/>
                      <a:t>(2025)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53565A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83308702043939"/>
                      <c:h val="0.194350746032315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EA-4D47-A6AE-981D93F1D1B6}"/>
                </c:ext>
              </c:extLst>
            </c:dLbl>
            <c:dLbl>
              <c:idx val="15"/>
              <c:layout>
                <c:manualLayout>
                  <c:x val="-3.3646326593853425E-3"/>
                  <c:y val="0.133180731285957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53565A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9CEA14F3-884B-41F2-A498-CBD84D29B1D3}" type="VALUE">
                      <a:rPr lang="en-US" smtClean="0"/>
                      <a:pPr algn="ctr" rtl="0">
                        <a:defRPr lang="en-US" sz="2400" b="1">
                          <a:solidFill>
                            <a:srgbClr val="53565A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[VALUE]</a:t>
                    </a:fld>
                    <a:r>
                      <a:rPr lang="en-US"/>
                      <a:t> </a:t>
                    </a:r>
                    <a:r>
                      <a:rPr lang="en-US" sz="1800"/>
                      <a:t>(2026)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400" b="1" i="0" u="none" strike="noStrike" kern="1200" baseline="0">
                      <a:solidFill>
                        <a:srgbClr val="53565A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07617546002962"/>
                      <c:h val="0.19967797528375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EA-4D47-A6AE-981D93F1D1B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2400" b="1" i="0" u="none" strike="noStrike" kern="1200" baseline="0">
                    <a:solidFill>
                      <a:srgbClr val="53565A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'Effect of Economy on Business'!$B$14:$Q$14</c:f>
              <c:numCache>
                <c:formatCode>0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</c:numCache>
            </c:numRef>
          </c:cat>
          <c:val>
            <c:numRef>
              <c:f>'Effect of Economy on Business'!$B$17:$Q$17</c:f>
              <c:numCache>
                <c:formatCode>0.0%</c:formatCode>
                <c:ptCount val="16"/>
                <c:pt idx="0">
                  <c:v>6.0999999999999999E-2</c:v>
                </c:pt>
                <c:pt idx="1">
                  <c:v>4.9999999999999996E-2</c:v>
                </c:pt>
                <c:pt idx="2">
                  <c:v>0.11600000000000001</c:v>
                </c:pt>
                <c:pt idx="3">
                  <c:v>0.17400000000000002</c:v>
                </c:pt>
                <c:pt idx="4">
                  <c:v>0.31900000000000001</c:v>
                </c:pt>
                <c:pt idx="5">
                  <c:v>0.27600000000000002</c:v>
                </c:pt>
                <c:pt idx="6">
                  <c:v>0.56499999999999995</c:v>
                </c:pt>
                <c:pt idx="7">
                  <c:v>0.73199999999999998</c:v>
                </c:pt>
                <c:pt idx="8">
                  <c:v>0.71</c:v>
                </c:pt>
                <c:pt idx="9">
                  <c:v>0.69299999999999995</c:v>
                </c:pt>
                <c:pt idx="10">
                  <c:v>0.28000000000000003</c:v>
                </c:pt>
                <c:pt idx="11">
                  <c:v>0.38235294117647062</c:v>
                </c:pt>
                <c:pt idx="12">
                  <c:v>0.33054393305439328</c:v>
                </c:pt>
                <c:pt idx="13">
                  <c:v>0.39</c:v>
                </c:pt>
                <c:pt idx="14">
                  <c:v>0.39</c:v>
                </c:pt>
                <c:pt idx="15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EA-4D47-A6AE-981D93F1D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9500008"/>
        <c:axId val="89950525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'Effect of Economy on Business'!$A$15</c15:sqref>
                        </c15:formulaRef>
                      </c:ext>
                    </c:extLst>
                    <c:strCache>
                      <c:ptCount val="1"/>
                      <c:pt idx="0">
                        <c:v>Negatively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'Effect of Economy on Business'!$B$14:$Q$14</c15:sqref>
                        </c15:formulaRef>
                      </c:ext>
                    </c:extLst>
                    <c:numCache>
                      <c:formatCode>0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2018</c:v>
                      </c:pt>
                      <c:pt idx="8">
                        <c:v>2019</c:v>
                      </c:pt>
                      <c:pt idx="9">
                        <c:v>2020</c:v>
                      </c:pt>
                      <c:pt idx="10">
                        <c:v>2021</c:v>
                      </c:pt>
                      <c:pt idx="11">
                        <c:v>2022</c:v>
                      </c:pt>
                      <c:pt idx="12">
                        <c:v>2023</c:v>
                      </c:pt>
                      <c:pt idx="13">
                        <c:v>2024</c:v>
                      </c:pt>
                      <c:pt idx="14">
                        <c:v>2025</c:v>
                      </c:pt>
                      <c:pt idx="15">
                        <c:v>2026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'Effect of Economy on Business'!$B$15:$Q$15</c15:sqref>
                        </c15:formulaRef>
                      </c:ext>
                    </c:extLst>
                    <c:numCache>
                      <c:formatCode>0.0%</c:formatCode>
                      <c:ptCount val="16"/>
                      <c:pt idx="0">
                        <c:v>0.436</c:v>
                      </c:pt>
                      <c:pt idx="1">
                        <c:v>0.56400000000000006</c:v>
                      </c:pt>
                      <c:pt idx="2">
                        <c:v>0.39</c:v>
                      </c:pt>
                      <c:pt idx="3">
                        <c:v>0.51900000000000002</c:v>
                      </c:pt>
                      <c:pt idx="4">
                        <c:v>0.316</c:v>
                      </c:pt>
                      <c:pt idx="5">
                        <c:v>0.22399999999999998</c:v>
                      </c:pt>
                      <c:pt idx="6">
                        <c:v>8.1000000000000003E-2</c:v>
                      </c:pt>
                      <c:pt idx="7">
                        <c:v>0.03</c:v>
                      </c:pt>
                      <c:pt idx="8">
                        <c:v>0.02</c:v>
                      </c:pt>
                      <c:pt idx="9">
                        <c:v>0.04</c:v>
                      </c:pt>
                      <c:pt idx="10">
                        <c:v>0.32</c:v>
                      </c:pt>
                      <c:pt idx="11">
                        <c:v>0.19607843137254902</c:v>
                      </c:pt>
                      <c:pt idx="12">
                        <c:v>0.1297071129707113</c:v>
                      </c:pt>
                      <c:pt idx="13">
                        <c:v>0.1</c:v>
                      </c:pt>
                      <c:pt idx="14">
                        <c:v>0.12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0E40-47B9-BE34-0C2573A3EAC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'Effect of Economy on Business'!$A$16</c15:sqref>
                        </c15:formulaRef>
                      </c:ext>
                    </c:extLst>
                    <c:strCache>
                      <c:ptCount val="1"/>
                      <c:pt idx="0">
                        <c:v>Not Much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'Effect of Economy on Business'!$B$14:$Q$14</c15:sqref>
                        </c15:formulaRef>
                      </c:ext>
                    </c:extLst>
                    <c:numCache>
                      <c:formatCode>0</c:formatCode>
                      <c:ptCount val="16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2018</c:v>
                      </c:pt>
                      <c:pt idx="8">
                        <c:v>2019</c:v>
                      </c:pt>
                      <c:pt idx="9">
                        <c:v>2020</c:v>
                      </c:pt>
                      <c:pt idx="10">
                        <c:v>2021</c:v>
                      </c:pt>
                      <c:pt idx="11">
                        <c:v>2022</c:v>
                      </c:pt>
                      <c:pt idx="12">
                        <c:v>2023</c:v>
                      </c:pt>
                      <c:pt idx="13">
                        <c:v>2024</c:v>
                      </c:pt>
                      <c:pt idx="14">
                        <c:v>2025</c:v>
                      </c:pt>
                      <c:pt idx="15">
                        <c:v>2026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'Effect of Economy on Business'!$B$16:$Q$16</c15:sqref>
                        </c15:formulaRef>
                      </c:ext>
                    </c:extLst>
                    <c:numCache>
                      <c:formatCode>0.0%</c:formatCode>
                      <c:ptCount val="16"/>
                      <c:pt idx="0">
                        <c:v>0.504</c:v>
                      </c:pt>
                      <c:pt idx="1">
                        <c:v>0.38600000000000001</c:v>
                      </c:pt>
                      <c:pt idx="2">
                        <c:v>0.49399999999999999</c:v>
                      </c:pt>
                      <c:pt idx="3">
                        <c:v>0.30700000000000005</c:v>
                      </c:pt>
                      <c:pt idx="4">
                        <c:v>0.36199999999999999</c:v>
                      </c:pt>
                      <c:pt idx="5">
                        <c:v>0.499</c:v>
                      </c:pt>
                      <c:pt idx="6">
                        <c:v>0.35199999999999998</c:v>
                      </c:pt>
                      <c:pt idx="7">
                        <c:v>0.2</c:v>
                      </c:pt>
                      <c:pt idx="8">
                        <c:v>0.26</c:v>
                      </c:pt>
                      <c:pt idx="9">
                        <c:v>0.26700000000000002</c:v>
                      </c:pt>
                      <c:pt idx="10">
                        <c:v>0.39</c:v>
                      </c:pt>
                      <c:pt idx="11">
                        <c:v>0.42156862745098039</c:v>
                      </c:pt>
                      <c:pt idx="12">
                        <c:v>0.53974895397489542</c:v>
                      </c:pt>
                      <c:pt idx="13">
                        <c:v>0.47</c:v>
                      </c:pt>
                      <c:pt idx="14">
                        <c:v>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25EA-4D47-A6AE-981D93F1D1B6}"/>
                  </c:ext>
                </c:extLst>
              </c15:ser>
            </c15:filteredLineSeries>
          </c:ext>
        </c:extLst>
      </c:lineChart>
      <c:catAx>
        <c:axId val="89950000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20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99505256"/>
        <c:crosses val="autoZero"/>
        <c:auto val="1"/>
        <c:lblAlgn val="ctr"/>
        <c:lblOffset val="100"/>
        <c:noMultiLvlLbl val="0"/>
      </c:catAx>
      <c:valAx>
        <c:axId val="899505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600" b="0" i="0" u="none" strike="noStrike" kern="1200" baseline="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99500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924234389318736"/>
          <c:y val="7.7240839210588524E-2"/>
          <c:w val="0.12522615232707621"/>
          <c:h val="7.963830210717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3A7381B6-76A3-4D9E-9B27-72B9444015F0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E6B9518-1D07-4229-9F94-B0C2DFD47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8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255FF-E733-7A46-8A77-BA6A8CE50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800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Housing affordability primarily depends on three factors: the price of homes, mortgage rates and household income. Our index incorporates these elements in an easy-to-interpret measure of the financial burden of purchasing a home for the median household.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255FF-E733-7A46-8A77-BA6A8CE50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82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255FF-E733-7A46-8A77-BA6A8CE50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27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255FF-E733-7A46-8A77-BA6A8CE50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534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255FF-E733-7A46-8A77-BA6A8CE50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296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83057-F488-4B9E-ACF1-D86D4B4A1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287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3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26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F3F61-FFB0-C908-DBB3-B2366294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D4EB06-0778-A388-31D5-CBFA6A503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11EC0-239B-08C8-88FE-55C236CAF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0133D-1385-983A-AC90-B78F591FF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99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5B710-DF41-0E88-16E0-E9F02A1CD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B95A7-92FA-228E-639C-C8886B455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6164E-5BB2-A259-C982-C6152066F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30654-6470-329B-058F-5660E718D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3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15349-E457-34D4-994B-5FAC5E1D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828AA5-F23E-49C1-0EC7-BA1392068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A9C92-996B-8A6E-6E58-5176C5491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34095-4ECA-CA20-8F26-FAF28F265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94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74AF-3CD0-4070-8A7E-ECFEA97EE4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57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3BD4-B4EE-D717-B14C-AAC786EDB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716E7-4404-DB6E-0250-3AAEAA9A2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47D41-4334-3214-D8C4-37818FB04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F9B90-702F-A707-180D-AE01F3D91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8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4C534-C002-8880-0570-84B6CD081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B92AA-1DC4-460D-C5E0-5DD00070F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E2267-F989-AAB0-C3DF-30C0C205E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F80A1-A517-A5E1-3BC0-A038921C7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4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E4AF3-3166-5436-C377-540EF6740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D3BE90-0440-5B17-834A-44DD3557B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461836-112C-6243-528E-5E3DBFE26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FC1AE-A508-5DAB-6E01-6128B9C49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81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7A81E-007A-BFC4-B888-CBE5FCDB5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99490-DF35-FCEC-72D3-6DCEA3B23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4EEAF6-CE2E-D3A3-1142-D4E1DFE90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BEDE2-E0C2-0926-EED2-797C842B0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76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955E-F895-41A8-EE04-3A588A1C5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E63B9-5AFC-53FC-DDF7-F6A3CAD91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A84EA2-F6B5-773A-E94E-31E6853EF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14574-EEA8-B3DC-C1C0-560D67B62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767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66A0B-EB8C-E46A-6952-44A2F720E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646F9-2098-5FCB-7B38-11B43B074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03F13-8334-B73C-C3E4-64F5145AD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E4F63-6113-0324-3F41-E8C27A49A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38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FF4FA-69CB-C63D-A1A7-DFC755D69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B73A25-6BBE-6B27-F287-30BBB222E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07092-7CFF-7597-C014-91EA89799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524F4-0BCD-236E-D56D-D073BC571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40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5882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1973F-EAC7-F4AD-5C7C-E763841C2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2FBF-A960-C5CB-5581-C12B6C9E2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8E690-E156-DC36-B519-874038F96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1CE06-91DA-E75A-8956-CA01E1BD7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41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5439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14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3ED7B-D1E1-890F-4CA6-21DFBBDC2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CA608-87E5-AC20-9A74-DDA65866A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67FCA9-6E4C-9A97-830A-9572F65D2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62CE3-FC34-C0A8-7FD3-C7C27414F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3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74AF-3CD0-4070-8A7E-ECFEA97EE4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79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539A1-A0A4-3D57-BC1C-782E1C8E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F9D63-4B87-6DE7-5753-022D1C0F7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BA560-1A77-3B58-ABCD-EB8FBC334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Last year’s average – 4.7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8B8C6-527E-C912-E863-A12E6D2D4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09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DC0FB-10A4-9820-C20B-DB3863BBC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E2D4CE-2DFD-8EF6-655B-173D48BDF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AD2B73-5875-54E6-81EE-43C501E32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Last year’s average – 4.7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4D565-BED4-3330-ECD6-44830A601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7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AF1D8-8600-58C1-A15A-0CDE13DD2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D096A3-3691-44AE-41A3-7E54F39DE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19DD1-B221-9387-F415-E7FB83890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Last year’s average – 4.7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A54F0-6790-6C9D-110C-D767165D2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78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CC930-5723-66EA-26A0-3DAE7827A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CEB51C-7CB1-F5E4-A712-15C2FE0D6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218CF-FFBE-992C-07E0-16BC682E8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Last year’s average – 4.7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198DB-EBC3-9EB9-BB78-EA2038D19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44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AE490-9C4A-321D-CFA9-A9CF3B070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ADB2ED-6390-04C6-1A88-BAC8FB587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6E938-12BE-93E0-6E97-07C30140F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D6F4E-A7F8-DA73-D397-0255387677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9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FE3E7-0FAF-80CF-F16C-A38B9A375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F6A3F-06AF-8616-DEC2-3B339BBED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1CA53-2DF5-2C1B-E47E-85E8938D2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9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1E778-4643-A134-1A98-4525B632D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43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15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Marketing/Advertising up from 33 to 39; access to grants up from 26%, nothing up to 21 from 15; finding new employees down from 38 to 30; training employees up from 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106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C697D-1103-4125-EDC5-24F18B566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092F57-C2C6-AF44-1C2E-00B6C8856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2D1FA-9035-B841-66EB-09FE1215A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6A990-99D5-AD1F-3C02-0CEEF220F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867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89E8D-8356-BB53-F401-26E7D53DE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2A27C2-5029-AF68-0B53-0149EC5EB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E7F793-CF4C-FCD2-CBCB-770FB9356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F468-97BE-F9B6-DFD7-9EC8DF02D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72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74AF-3CD0-4070-8A7E-ECFEA97EE4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92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6D541-EA26-745A-89C1-99BB215A3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6BF7F-6E29-A5AA-DF3D-08E638897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436D2-B20C-FA6D-0AA3-C4E5F1A2D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7404E-235C-CAC6-4CAB-9A537CE9B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786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8433C-9E0B-71A9-F635-EA6A0841E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CE57A5-6006-D99B-3C1C-3AFCBB940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9F3E38-FCC4-8997-AE48-011BAB1D2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FC745-D536-3857-C1C1-723C00BFE1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790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5E552-A21D-8BEC-8C7C-DE63D0AE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FC89A-BEC7-09B0-3547-9A1A52609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632A5-69D2-ABE2-3933-894E7DAF7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0CAD7-A5ED-B1DA-AD39-49438757B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193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371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CBDBD-39C9-BDB6-3969-A42802ACF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6D0631-1887-173E-1812-167543E8C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9152A-8E50-7E74-AC80-42F9099EE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6576A-13EB-4377-25C2-B51F5E8BD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100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5691-6D80-4724-FB8B-F8A84D4A1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AB3220-A8CA-125F-A5A2-46BCFDE60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4721B-436D-2108-78CF-4F3ACDAE0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84029-4D12-94D8-CE00-AC13DA240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631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58BDB-5739-675B-E506-33E5AEA13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38961-2279-5D44-1469-D7CB277D2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44CA6D-B7E5-0836-57B3-B192477C4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8EFDC-8574-2167-AF2C-5D863992B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432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9105D-3CAD-4D74-0260-286A62A53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B839C-115E-A1C8-0BD8-B21E8DE21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B846B-AAB6-2868-8B52-37A8B66F3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Nearly the same as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FB3AC-0792-EFF7-A3E6-834C424DD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15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D89A2-83F9-7E85-AA24-085078A6C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43051-9C72-D59F-7A55-C2AF516D3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1CDCE1-BC2D-86A5-637F-3F714E935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Nearly the same as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DC2B1-3402-EF8C-B619-5E5359725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564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9105D-3CAD-4D74-0260-286A62A53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B839C-115E-A1C8-0BD8-B21E8DE21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B846B-AAB6-2868-8B52-37A8B66F3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FB3AC-0792-EFF7-A3E6-834C424DD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0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255FF-E733-7A46-8A77-BA6A8CE50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360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40C47-4A66-4AE7-BDDF-A882B4F0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CB4E7-718A-7E6E-2DCB-78195381F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F35CC7-A7E3-FA43-0FBC-238932D20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774F6-2161-45F3-4937-BE8761E90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337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2DB2D-2B66-78DF-FAAE-77786811D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267D3-98B7-9B0F-4109-B4914EFCC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E4051-EDD2-C8C8-BA77-BA2A7B644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65934-0B27-5936-AC15-92BB9BC9F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65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1652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D2E98-524E-8F9B-D4F5-611DA2EE4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9019B-A3DD-AE33-79FF-3DA8EDF8E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390B0F-D564-0C9F-E807-349C728B2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350C7-4B82-6CE1-CE32-C65DD3F85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66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76876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19F7C-D55F-CEF6-A7DD-DDC64C38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E46EA-7004-EF8F-FA34-CFCCF0177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75F61-9391-8ECF-4ABF-AC6CBC3C3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0B9A3-2CFE-D82B-28CA-70CE47D28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588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38AB6-0849-CFFF-CA5B-05190E34C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A7B0C-9FB0-041C-DFAE-AA524DF84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9B2AEA-EBB8-903A-E1F5-02AEFE2A7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63ACF-A455-7D3E-067E-ABF6E7683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870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CA7F5-C076-EA60-5FDA-C24AC65DB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8C646-8A16-75B8-1BD4-06B8D95A4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DBDD26-9ABC-FEFA-14B9-3045997CA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733B-FCA8-A929-0718-E4BE2781E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09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60578-ED5C-0ABF-9CAB-D0EA29560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3665A-CC59-8644-6B66-9493148D8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03DEF-336F-258B-7C7D-D634614E9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43B81-6653-88CF-42BE-F31589112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234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D6B46-45C8-CC4B-4CED-B1DD2868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B7D2DA-A7B6-3A9A-5AA5-184B2AA37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30B800-477A-E3BC-CE46-2F05A44C7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>
                <a:solidFill>
                  <a:srgbClr val="53565A"/>
                </a:solidFill>
                <a:latin typeface="Muli" panose="00000500000000000000" pitchFamily="2" charset="0"/>
              </a:rPr>
              <a:t>Strongly Pro Business up from 18% in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8C0F7-ED24-04C1-BE5D-9A5421C3A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82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17637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2C27D-6810-3599-8D87-A981718F8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942604-E9CB-FB06-F329-920A05FC4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28725-1D6A-B623-2AB8-BA47612E0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>
                <a:solidFill>
                  <a:srgbClr val="53565A"/>
                </a:solidFill>
                <a:latin typeface="Muli" panose="00000500000000000000" pitchFamily="2" charset="0"/>
              </a:rPr>
              <a:t>Strongly Pro Business up from 18% in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87ED7-FAF6-726C-D15D-8E86089BC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83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54772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770F3-1D6F-99FB-135C-80CCD6742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82E5A3-8FF8-BDB7-09AC-689D69028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C542E-9A2D-B36A-F71B-CD6D847C1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>
                <a:solidFill>
                  <a:srgbClr val="53565A"/>
                </a:solidFill>
                <a:latin typeface="Muli" panose="00000500000000000000" pitchFamily="2" charset="0"/>
              </a:rPr>
              <a:t>Strongly Pro Business up from 18% in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4E3C6-8457-0847-B551-4B3EC1D65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84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623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83057-F488-4B9E-ACF1-D86D4B4A1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786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B221E-61C5-FF35-1E64-958659EE3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B88AD-A53E-E9AA-0B84-1B2E4D14A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06EFD9-2AE1-4AD3-69F8-099D6A37C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>
                <a:solidFill>
                  <a:srgbClr val="53565A"/>
                </a:solidFill>
                <a:latin typeface="Muli" panose="00000500000000000000" pitchFamily="2" charset="0"/>
              </a:rPr>
              <a:t>Strongly Pro Business up from 18% in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0665D-D8E7-35BA-BE87-8C500BF18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85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23363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CE3F9-5419-0460-9CCF-E0633802D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927B6-3665-2C28-E8F7-1D405EC65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E7279-0188-5B3F-4000-1A864DC2D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>
                <a:solidFill>
                  <a:srgbClr val="53565A"/>
                </a:solidFill>
                <a:latin typeface="Muli" panose="00000500000000000000" pitchFamily="2" charset="0"/>
              </a:rPr>
              <a:t>Strongly Pro Business up from 18% in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A5E93-896C-4F5A-0AC8-B7ABCD40E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86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45971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D3320-5741-F65B-C3A7-51043B9F3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1431E-0548-671B-51FE-F911268BC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97CC87-DD32-49CA-B885-0E4ECDBEE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>
                <a:solidFill>
                  <a:srgbClr val="53565A"/>
                </a:solidFill>
                <a:latin typeface="Muli" panose="00000500000000000000" pitchFamily="2" charset="0"/>
              </a:rPr>
              <a:t>Strongly Pro Business up from 18% in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A2DEA-5668-0F7A-2474-4356B7CA4B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87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84657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E2DDD-DEFA-6A17-AA9B-F38CCF916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0AA6F8-4DF3-7451-28A5-6DAA3798F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96794-ECD2-1C9D-FBC8-FAFCC1123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5FE62-8D76-649B-2F8E-96F2E760A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88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65635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4378-AD7D-4ADD-05F2-CCC9C369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A802E-D257-7692-FB16-C3CB31A8A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273B1-541A-77AB-700D-511C327FF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8AFDF-93B3-5FA4-E168-C102D069F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89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51205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1B618-8B08-430F-1690-99AB46A3A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76F1F-7304-43AF-EC61-AA85B2F60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94D7DC-E6C1-E625-7EA5-9E86540D1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CE8BD-3182-B314-E758-A3D9B53EC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682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14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D4966-43AC-4445-1ADD-76023A270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0AB4D-06AF-0F2D-8F0C-485512B14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118B3-11B2-92AF-F9AA-F77392FE0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9927F-FC06-A293-A587-990014A7E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608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95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9617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B9518-1D07-4229-9F94-B0C2DFD47ED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74AF-3CD0-4070-8A7E-ECFEA97EE4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683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825B4-409F-1D6F-C7B5-B6AFE8643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11AEB-A385-B33A-117A-66A4BA1B9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565C4-30E5-C709-0CE7-589FE42FA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>
              <a:solidFill>
                <a:srgbClr val="53565A"/>
              </a:solidFill>
              <a:latin typeface="Muli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29AEB-F948-E8D2-2CCB-7FC6FF2B9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9">
              <a:defRPr/>
            </a:pPr>
            <a:fld id="{43AE2F20-6E06-406A-8C41-0F8ED3CF55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19">
                <a:defRPr/>
              </a:pPr>
              <a:t>97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6022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pulled from the Census's QWI. Our definition of ""high-tech" is the Information sector (NAICS 51) + the Science &amp; Technical Services (NAICS 54)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255FF-E733-7A46-8A77-BA6A8CE50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703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255FF-E733-7A46-8A77-BA6A8CE50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28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11DA58-0249-E64A-A7FD-BADF2B374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8DED44-10DE-704E-B69E-13769A0A4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955" y="3453438"/>
            <a:ext cx="6908575" cy="1187014"/>
          </a:xfrm>
          <a:prstGeom prst="rect">
            <a:avLst/>
          </a:prstGeom>
        </p:spPr>
        <p:txBody>
          <a:bodyPr/>
          <a:lstStyle>
            <a:lvl1pPr>
              <a:defRPr sz="39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66E00CE-FC17-B440-84FC-6CD44B4D7B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4761230"/>
            <a:ext cx="5700183" cy="420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Muli Light" pitchFamily="2" charset="77"/>
              </a:defRPr>
            </a:lvl1pPr>
          </a:lstStyle>
          <a:p>
            <a:pPr lvl="0"/>
            <a:r>
              <a:rPr lang="en-US"/>
              <a:t>Edit date and subhead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C690F-3446-5E49-AE26-870265F4F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433"/>
          <a:stretch/>
        </p:blipFill>
        <p:spPr>
          <a:xfrm>
            <a:off x="1690885" y="0"/>
            <a:ext cx="4954980" cy="1544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62A4DE-5EF7-5D48-A953-1860351D3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155917">
            <a:off x="1481808" y="306473"/>
            <a:ext cx="2220528" cy="1841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D13609-E692-0446-84DF-7CF32B4B7B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8320"/>
          <a:stretch/>
        </p:blipFill>
        <p:spPr>
          <a:xfrm>
            <a:off x="4574339" y="0"/>
            <a:ext cx="5369271" cy="21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2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D882E5-0430-8B4B-B385-BD2751B946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08CFA0-9F5C-944B-BA31-5BA25723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0911"/>
            <a:ext cx="6325949" cy="1834377"/>
          </a:xfrm>
          <a:prstGeom prst="rect">
            <a:avLst/>
          </a:prstGeom>
        </p:spPr>
        <p:txBody>
          <a:bodyPr/>
          <a:lstStyle>
            <a:lvl1pPr>
              <a:defRPr sz="39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5E4A8-91FC-43A3-B7C4-4CB7086C3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6534" y="5677758"/>
            <a:ext cx="906082" cy="8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3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2832-36B4-427B-B6A0-821FE6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16315"/>
            <a:ext cx="12192000" cy="3425372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341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85D57E-FED5-46FE-D5AF-E6B7FFB2319F}"/>
              </a:ext>
            </a:extLst>
          </p:cNvPr>
          <p:cNvCxnSpPr/>
          <p:nvPr userDrawn="1"/>
        </p:nvCxnSpPr>
        <p:spPr>
          <a:xfrm>
            <a:off x="294311" y="6273800"/>
            <a:ext cx="1151890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39F8CA4-67AD-D64B-938F-D17EEA97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472"/>
            <a:ext cx="10515600" cy="614020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3A76F9-BBF7-7552-1F2A-E020C94E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32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800" b="1" i="0">
                <a:solidFill>
                  <a:schemeClr val="bg2">
                    <a:lumMod val="10000"/>
                  </a:schemeClr>
                </a:solidFill>
                <a:latin typeface="Muli Black" pitchFamily="2" charset="77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Muli Light" pitchFamily="2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ECBA45-0945-1E53-CDA7-F2A91FE494D3}"/>
              </a:ext>
            </a:extLst>
          </p:cNvPr>
          <p:cNvSpPr/>
          <p:nvPr userDrawn="1"/>
        </p:nvSpPr>
        <p:spPr>
          <a:xfrm>
            <a:off x="58057" y="93931"/>
            <a:ext cx="12075886" cy="922480"/>
          </a:xfrm>
          <a:prstGeom prst="roundRect">
            <a:avLst/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3B0090-420B-D52B-AE5F-B35E54B9410B}"/>
              </a:ext>
            </a:extLst>
          </p:cNvPr>
          <p:cNvCxnSpPr/>
          <p:nvPr userDrawn="1"/>
        </p:nvCxnSpPr>
        <p:spPr>
          <a:xfrm>
            <a:off x="294311" y="6273800"/>
            <a:ext cx="1151890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0F8F58C-66F8-5D04-0DA5-AD124AE0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472"/>
            <a:ext cx="10515600" cy="614020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4C0ABA3-C674-F307-6D46-4861D5FD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32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800" b="1" i="0">
                <a:solidFill>
                  <a:schemeClr val="bg2">
                    <a:lumMod val="10000"/>
                  </a:schemeClr>
                </a:solidFill>
                <a:latin typeface="Muli Black" pitchFamily="2" charset="77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Muli Light" pitchFamily="2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24CF93-CCBD-4A33-5A3A-CB1E42745C14}"/>
              </a:ext>
            </a:extLst>
          </p:cNvPr>
          <p:cNvSpPr/>
          <p:nvPr userDrawn="1"/>
        </p:nvSpPr>
        <p:spPr>
          <a:xfrm>
            <a:off x="58057" y="93931"/>
            <a:ext cx="12075886" cy="922480"/>
          </a:xfrm>
          <a:prstGeom prst="round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0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- gre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E61589-44C7-AA4A-899B-378FF26F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472"/>
            <a:ext cx="10515600" cy="61402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3AE764-B902-5B44-B968-0B2B7BAC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29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 b="1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0FE592-4482-44F4-A4FB-FBB89F627966}"/>
              </a:ext>
            </a:extLst>
          </p:cNvPr>
          <p:cNvSpPr/>
          <p:nvPr userDrawn="1"/>
        </p:nvSpPr>
        <p:spPr>
          <a:xfrm>
            <a:off x="0" y="1"/>
            <a:ext cx="12192000" cy="922492"/>
          </a:xfrm>
          <a:prstGeom prst="rect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58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ull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44F620-6422-175B-F602-ACC486E7BD28}"/>
              </a:ext>
            </a:extLst>
          </p:cNvPr>
          <p:cNvSpPr/>
          <p:nvPr userDrawn="1"/>
        </p:nvSpPr>
        <p:spPr>
          <a:xfrm>
            <a:off x="0" y="5176907"/>
            <a:ext cx="12192000" cy="170969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480134"/>
            <a:ext cx="10972800" cy="2533874"/>
          </a:xfrm>
        </p:spPr>
        <p:txBody>
          <a:bodyPr anchor="t">
            <a:normAutofit/>
          </a:bodyPr>
          <a:lstStyle>
            <a:lvl1pPr algn="l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181105"/>
            <a:ext cx="10972800" cy="457200"/>
          </a:xfrm>
        </p:spPr>
        <p:txBody>
          <a:bodyPr anchor="ctr"/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 or Presenter Name Goes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FC083E6-90DD-E923-0081-A2BCE2A9EF5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7219" y="512937"/>
            <a:ext cx="5425397" cy="457200"/>
          </a:xfrm>
        </p:spPr>
        <p:txBody>
          <a:bodyPr anchor="ctr"/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61D05-89EC-3C25-F33F-CEA512C94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5" t="50001" r="-146" b="-10002"/>
          <a:stretch>
            <a:fillRect/>
          </a:stretch>
        </p:blipFill>
        <p:spPr>
          <a:xfrm>
            <a:off x="8229600" y="-7749"/>
            <a:ext cx="4663440" cy="822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A36F3-CAB3-62A6-C6E8-6A1BB017C0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600" y="5458464"/>
            <a:ext cx="3678621" cy="114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91F94-533F-E723-F175-6E52EC9DB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3902" y="5270360"/>
            <a:ext cx="2478097" cy="15876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0290" y="685800"/>
            <a:ext cx="8661354" cy="3504257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0289" y="4367713"/>
            <a:ext cx="8661355" cy="153524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70DFD4-2C33-B3BB-339C-75B30AB01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03202" cy="3902044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A5CA4EC-E77F-39B9-0DFC-97E8E1FB7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0019" y="5594299"/>
            <a:ext cx="1170437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CAC6A-8B4F-A5CD-D2E3-F6AFB346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9398717" y="1740305"/>
            <a:ext cx="3216245" cy="11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A01D1E-CBB3-0E06-52EF-DB45BB2CF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3902" y="0"/>
            <a:ext cx="2476500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0289" y="519160"/>
            <a:ext cx="6415106" cy="4100155"/>
          </a:xfrm>
        </p:spPr>
        <p:txBody>
          <a:bodyPr anchor="b">
            <a:normAutofit/>
          </a:bodyPr>
          <a:lstStyle>
            <a:lvl1pPr marL="0" indent="0" algn="l">
              <a:tabLst/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0289" y="4811843"/>
            <a:ext cx="6415107" cy="112426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70DFD4-2C33-B3BB-339C-75B30AB01738}"/>
              </a:ext>
            </a:extLst>
          </p:cNvPr>
          <p:cNvSpPr/>
          <p:nvPr userDrawn="1"/>
        </p:nvSpPr>
        <p:spPr>
          <a:xfrm>
            <a:off x="0" y="1"/>
            <a:ext cx="303202" cy="43433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FFAC87-9E53-1884-FF11-F909742899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6931" y="519161"/>
            <a:ext cx="4384780" cy="38242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4F22C87-9DEE-511C-D576-91408F23E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0019" y="5594299"/>
            <a:ext cx="117043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4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1540933" y="0"/>
            <a:ext cx="10651067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D9795C1-D152-B640-81E1-08A233E87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A2B52-BA67-752C-E2B6-172CBE3C1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t="50002" r="140" b="-50002"/>
          <a:stretch>
            <a:fillRect/>
          </a:stretch>
        </p:blipFill>
        <p:spPr>
          <a:xfrm rot="16200000">
            <a:off x="-1653669" y="2743200"/>
            <a:ext cx="466344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81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/>
          <p:nvPr userDrawn="1"/>
        </p:nvSpPr>
        <p:spPr>
          <a:xfrm>
            <a:off x="-1" y="0"/>
            <a:ext cx="1540933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BA80-25D7-6A4E-9BE4-E1354E47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0" t="49335" r="70" b="-49335"/>
          <a:stretch>
            <a:fillRect/>
          </a:stretch>
        </p:blipFill>
        <p:spPr>
          <a:xfrm rot="16200000">
            <a:off x="-1655064" y="2743200"/>
            <a:ext cx="4663440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389D4D-CCDD-4179-F371-36361112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FB92FF-E0C3-8BF5-E7F0-4D97B2882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2487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62F7CD-5D78-1842-A2C6-CFD345D31585}"/>
              </a:ext>
            </a:extLst>
          </p:cNvPr>
          <p:cNvSpPr/>
          <p:nvPr userDrawn="1"/>
        </p:nvSpPr>
        <p:spPr>
          <a:xfrm>
            <a:off x="0" y="867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E7B2E2-26A3-CC43-B898-210CF145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266" y="3128781"/>
            <a:ext cx="9286799" cy="1249011"/>
          </a:xfrm>
          <a:prstGeom prst="rect">
            <a:avLst/>
          </a:prstGeom>
        </p:spPr>
        <p:txBody>
          <a:bodyPr/>
          <a:lstStyle>
            <a:lvl1pPr>
              <a:defRPr sz="39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D77B0-0C03-0448-B12D-3628B6201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433"/>
          <a:stretch/>
        </p:blipFill>
        <p:spPr>
          <a:xfrm>
            <a:off x="869617" y="867"/>
            <a:ext cx="5498943" cy="1714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7A587-1386-B64A-913D-E9724CF2E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155917">
            <a:off x="706867" y="248957"/>
            <a:ext cx="2464300" cy="2043491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2F6FCBE-16BF-6B47-910E-B23710D3CF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267" y="4492461"/>
            <a:ext cx="5700183" cy="287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Muli Light" pitchFamily="2" charset="77"/>
              </a:defRPr>
            </a:lvl1pPr>
          </a:lstStyle>
          <a:p>
            <a:pPr lvl="0"/>
            <a:r>
              <a:rPr lang="en-US"/>
              <a:t>Edit date and subhead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CF083-5D55-4BF8-AFE0-00E27118EA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34" y="4843661"/>
            <a:ext cx="1249011" cy="1249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A222F-7A78-49C3-8FD9-BC36242667DD}"/>
              </a:ext>
            </a:extLst>
          </p:cNvPr>
          <p:cNvSpPr txBox="1"/>
          <p:nvPr userDrawn="1"/>
        </p:nvSpPr>
        <p:spPr>
          <a:xfrm>
            <a:off x="9664173" y="5993846"/>
            <a:ext cx="178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Muli Black" panose="00000A00000000000000" pitchFamily="2" charset="0"/>
              </a:rPr>
              <a:t>The Chamber</a:t>
            </a:r>
          </a:p>
        </p:txBody>
      </p:sp>
    </p:spTree>
    <p:extLst>
      <p:ext uri="{BB962C8B-B14F-4D97-AF65-F5344CB8AC3E}">
        <p14:creationId xmlns:p14="http://schemas.microsoft.com/office/powerpoint/2010/main" val="2259352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/>
          <p:nvPr userDrawn="1"/>
        </p:nvSpPr>
        <p:spPr>
          <a:xfrm>
            <a:off x="-7496" y="-39415"/>
            <a:ext cx="1540933" cy="693682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BA80-25D7-6A4E-9BE4-E1354E47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0" t="50002" r="70" b="-50002"/>
          <a:stretch>
            <a:fillRect/>
          </a:stretch>
        </p:blipFill>
        <p:spPr>
          <a:xfrm rot="16200000">
            <a:off x="-1653415" y="2743200"/>
            <a:ext cx="4663440" cy="137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8A8CC0-5532-5AEA-2BCE-F8E4456B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3E4D545-C780-15F4-A021-549270FD0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9883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C27406-F7E4-0A7D-8CEC-8F6A32CB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275" y="714693"/>
            <a:ext cx="2656115" cy="9144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85EB188-FB08-48FC-1E86-D2BD5A8FF1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75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CF2950-39E6-0D08-EE1F-A3C7A2E8C0A2}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C4555-54B4-D1ED-534B-B2C66B3EB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3" r="-33"/>
          <a:stretch>
            <a:fillRect/>
          </a:stretch>
        </p:blipFill>
        <p:spPr>
          <a:xfrm>
            <a:off x="744274" y="714693"/>
            <a:ext cx="2656116" cy="914400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25CCF78-C9E6-AACB-9BED-51CDC17DB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2688DB-E127-7D33-5B48-848FB04D6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3337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CF2950-39E6-0D08-EE1F-A3C7A2E8C0A2}"/>
              </a:ext>
            </a:extLst>
          </p:cNvPr>
          <p:cNvSpPr/>
          <p:nvPr userDrawn="1"/>
        </p:nvSpPr>
        <p:spPr>
          <a:xfrm>
            <a:off x="0" y="-49924"/>
            <a:ext cx="12192000" cy="695784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C1A22-9EDA-86EF-3D3A-B26BE8493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275" y="714693"/>
            <a:ext cx="2656115" cy="91440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4891A65-5A78-B583-6AF0-524E76555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327E6B-3A7F-FAEC-4838-B750CD33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3157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09601" y="342900"/>
            <a:ext cx="10062225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44A0CE-E941-02CF-452C-473790459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9" y="342900"/>
            <a:ext cx="819301" cy="6400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A766A3E-C3D8-CEA2-FBC4-8AB354D85F74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0260FA03-7173-BABA-296F-94A763BB66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1" y="1810319"/>
            <a:ext cx="10868660" cy="4100330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8FA054B-21AB-7601-9E4F-8B0F78E81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6C40871-AB4B-6BC6-DD5D-F29A9DC126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074821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  <p15:guide id="5" pos="4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09600" y="342900"/>
            <a:ext cx="1006186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44A0CE-E941-02CF-452C-473790459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9" y="342900"/>
            <a:ext cx="819301" cy="640080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810319"/>
            <a:ext cx="5281061" cy="40019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5FA583D-9F86-B317-6DDE-BB1432ACC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4D2D6D-D836-1475-B21F-FD74A9F3D635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5454C11D-F1B3-2C1A-B588-CA54535BD2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1339" y="1810319"/>
            <a:ext cx="5281061" cy="40019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91F682F-1948-02DA-DE80-89FD2B0D82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352038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0" y="6149487"/>
            <a:ext cx="12192000" cy="7239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2000" y="342900"/>
            <a:ext cx="1005946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44A0CE-E941-02CF-452C-473790459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9" y="342900"/>
            <a:ext cx="819301" cy="640080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3719" y="1810319"/>
            <a:ext cx="6936282" cy="38553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1520" y="1805619"/>
            <a:ext cx="3481892" cy="385537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72F24FC-F42D-E94A-1C14-25535C689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DA503-7BD6-E089-1E33-6F0477459468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0E06C9-AB49-3CFA-A659-C6C044C17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1124575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9944098" y="3975100"/>
            <a:ext cx="2247902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1" y="342900"/>
            <a:ext cx="1005226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44A0CE-E941-02CF-452C-473790459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9" y="342900"/>
            <a:ext cx="819301" cy="640080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0" y="1810319"/>
            <a:ext cx="6803575" cy="43237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5835" y="1456085"/>
            <a:ext cx="3656964" cy="467801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C1F149-7BBE-D0B7-0E9D-F391EC070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B123C5-E7BC-9260-0E94-D33BDF0FCBD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3F9E0B-FC8F-2FEC-6F53-012F4C1E6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1184836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u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6494" y="1"/>
            <a:ext cx="393550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1999" y="342900"/>
            <a:ext cx="699903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999" y="1810319"/>
            <a:ext cx="6999035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0AAD6C-33C7-B854-A943-2CE6956EC76D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80853D7-F89A-343A-ABF1-F1BBBE885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  <a:ln>
            <a:noFill/>
          </a:ln>
        </p:spPr>
        <p:txBody>
          <a:bodyPr/>
          <a:lstStyle>
            <a:lvl1pPr>
              <a:defRPr sz="1200" b="0">
                <a:ln w="0">
                  <a:noFill/>
                </a:ln>
                <a:solidFill>
                  <a:schemeClr val="bg1"/>
                </a:solidFill>
                <a:effectLst>
                  <a:outerShdw blurRad="94031" dist="8334" dir="4200000" sx="97000" sy="97000" algn="tl" rotWithShape="0">
                    <a:schemeClr val="tx1">
                      <a:alpha val="85000"/>
                    </a:schemeClr>
                  </a:outerShdw>
                </a:effectLst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46469E5-4287-550C-F06B-9730B745B7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582409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3F5DAB-D703-7675-89E2-EF3BBF64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098" y="0"/>
            <a:ext cx="2247901" cy="68580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836198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8361984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1C725C3-4DC0-7832-0231-B6F1C464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4" y="342900"/>
            <a:ext cx="819306" cy="64008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0243D27-A33E-866A-A83E-032A4CC273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B64942-4C79-47FE-110A-338C6571D813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C97E4AB-2102-062A-67B8-25BD5D32E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00690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81111A-4FC6-4647-8881-B51C4294A1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75DB81-F827-DD4A-9111-B9F8B986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48" y="3045120"/>
            <a:ext cx="8710401" cy="1219384"/>
          </a:xfrm>
          <a:prstGeom prst="rect">
            <a:avLst/>
          </a:prstGeom>
        </p:spPr>
        <p:txBody>
          <a:bodyPr/>
          <a:lstStyle>
            <a:lvl1pPr>
              <a:defRPr sz="4200" b="1" i="0">
                <a:solidFill>
                  <a:schemeClr val="tx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577C7A8-DDE1-0F47-B734-E29B185811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9247" y="4328622"/>
            <a:ext cx="5700183" cy="420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Muli Light" pitchFamily="2" charset="77"/>
              </a:defRPr>
            </a:lvl1pPr>
          </a:lstStyle>
          <a:p>
            <a:pPr lvl="0"/>
            <a:r>
              <a:rPr lang="en-US"/>
              <a:t>Edit date and subhead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38D92-2AA1-416A-AE46-D0939A21F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47" y="947953"/>
            <a:ext cx="1608358" cy="15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82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3F5DAB-D703-7675-89E2-EF3BBF64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-49924"/>
            <a:ext cx="2247900" cy="695784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836198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8361984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B1EAB3-5A0A-B598-60D0-1FCDC29D7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4" y="342900"/>
            <a:ext cx="819305" cy="64008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58EEC99-0F59-F9CB-CA29-1CE02919E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7C354E-487A-94F0-075E-D7FFF34C6033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CA15002-8976-BBD9-7C35-45298ED83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109524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1005226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44A0CE-E941-02CF-452C-473790459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9" y="342900"/>
            <a:ext cx="819301" cy="640080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1B0B562-B6BD-09E9-42B4-146C6EFC6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B5E4647-BA5F-D64B-F0EB-098CD5D66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179874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0" y="3975100"/>
            <a:ext cx="12192000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2000" y="342900"/>
            <a:ext cx="1005946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44A0CE-E941-02CF-452C-473790459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9" y="342900"/>
            <a:ext cx="819301" cy="64008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000" y="1810319"/>
            <a:ext cx="10823255" cy="432378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688156F-D9FC-7DA6-4C3E-126AC7FA7B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62D018-0AB8-A858-5849-180894E1689D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6B6EFFD-1C8F-C226-15FE-CA04F8052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887799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02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3BC2A8-CBFD-3CCE-A999-591ADF315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502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1720" y="0"/>
            <a:ext cx="6050280" cy="61341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8A2778D-DB38-EC78-3942-C7CCE2D02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43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1720" y="0"/>
            <a:ext cx="6050280" cy="61341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92D9E-F912-2CD3-A71A-E6B136E48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74720"/>
            <a:ext cx="605028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2FE7E67-0EC3-368B-F114-F28E49BA3D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5028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4AB92B3-898A-A6DE-73F8-00700AADE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20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75D593E-B01C-1B5C-0FC6-2AA03ADC85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41722" y="-1"/>
            <a:ext cx="6050280" cy="32435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4F954-8FD3-E89A-095D-E0BAD7002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335015"/>
            <a:ext cx="6050280" cy="279908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2FE7E67-0EC3-368B-F114-F28E49BA3D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1"/>
            <a:ext cx="6050280" cy="32435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17B4F1-48C2-F18F-6D10-79C17D58A9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1722" y="3335015"/>
            <a:ext cx="6050280" cy="279908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E7C4D-5152-08A0-4FC8-FD1516DB9B63}"/>
              </a:ext>
            </a:extLst>
          </p:cNvPr>
          <p:cNvSpPr txBox="1"/>
          <p:nvPr userDrawn="1"/>
        </p:nvSpPr>
        <p:spPr>
          <a:xfrm>
            <a:off x="723900" y="6365245"/>
            <a:ext cx="6462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spc="0" baseline="0" dirty="0">
                <a:solidFill>
                  <a:schemeClr val="tx1"/>
                </a:solidFill>
                <a:latin typeface="Arial" panose="020B0604020202020204" pitchFamily="34" charset="0"/>
                <a:ea typeface="Source Serif 4 Medium" panose="02040603050405020204" pitchFamily="18" charset="0"/>
                <a:cs typeface="Arial" panose="020B0604020202020204" pitchFamily="34" charset="0"/>
              </a:rPr>
              <a:t>University, Division or Unit Name Goes Here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1C01A2D9-4B30-21C7-FD6B-61DD9EC1F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02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EE3BA1-F4E4-B0E3-EDF3-A8D6798E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4739EF-0BF5-50F5-831B-3FE192AAE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1459"/>
            <a:ext cx="4078388" cy="475854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44A0CE-E941-02CF-452C-473790459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799" y="342900"/>
            <a:ext cx="819301" cy="640080"/>
          </a:xfrm>
          <a:prstGeom prst="rect">
            <a:avLst/>
          </a:prstGeom>
        </p:spPr>
      </p:pic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82B961C-0078-F25B-ADC4-41230630C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381822"/>
            <a:ext cx="5866878" cy="275227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761E72-09D4-76DA-092B-B5A330D45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337" y="337832"/>
            <a:ext cx="2286000" cy="249680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4E6BE11-4A52-1EFB-4210-5B2DA54983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79314" y="337832"/>
            <a:ext cx="2387563" cy="249680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43324" y="1495586"/>
            <a:ext cx="5765313" cy="463851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2E3435A-7B27-3F95-1D78-E8476E001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80CEA01-2304-233B-0E20-309CACEA11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582276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24">
          <p15:clr>
            <a:srgbClr val="FBAE40"/>
          </p15:clr>
        </p15:guide>
        <p15:guide id="3" orient="horz" pos="840">
          <p15:clr>
            <a:srgbClr val="FBAE40"/>
          </p15:clr>
        </p15:guide>
        <p15:guide id="4" orient="horz" pos="386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FAEB5-6069-584C-9CEF-AD60221C3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nterlocking NC with the tagline, “First. And For All.”">
            <a:extLst>
              <a:ext uri="{FF2B5EF4-FFF2-40B4-BE49-F238E27FC236}">
                <a16:creationId xmlns:a16="http://schemas.microsoft.com/office/drawing/2014/main" id="{7FD56301-4791-760A-929E-C47BF3FBE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8113" y="2790499"/>
            <a:ext cx="7475774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17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locking NC with the tagline, “First. And For All.”">
            <a:extLst>
              <a:ext uri="{FF2B5EF4-FFF2-40B4-BE49-F238E27FC236}">
                <a16:creationId xmlns:a16="http://schemas.microsoft.com/office/drawing/2014/main" id="{CF24EAEE-EDDA-D794-7CE7-285C23CD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6" r="-36"/>
          <a:stretch>
            <a:fillRect/>
          </a:stretch>
        </p:blipFill>
        <p:spPr>
          <a:xfrm>
            <a:off x="2358113" y="2790499"/>
            <a:ext cx="7475774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0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8E5088-BDD9-7B4F-9658-FC17A06AD96E}"/>
              </a:ext>
            </a:extLst>
          </p:cNvPr>
          <p:cNvSpPr/>
          <p:nvPr userDrawn="1"/>
        </p:nvSpPr>
        <p:spPr>
          <a:xfrm>
            <a:off x="0" y="1"/>
            <a:ext cx="12192000" cy="922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AB10E-1C27-7F40-84F9-828F997C1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28"/>
            <a:ext cx="4707541" cy="43566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700" b="1" i="0">
                <a:latin typeface="Muli Black" pitchFamily="2" charset="77"/>
              </a:defRPr>
            </a:lvl1pPr>
            <a:lvl2pPr marL="0">
              <a:defRPr sz="1500" b="0" i="0">
                <a:latin typeface="Muli Light" pitchFamily="2" charset="77"/>
              </a:defRPr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CF35A8-E05B-014C-83F0-297DA279BA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2628" y="1518128"/>
            <a:ext cx="5257800" cy="4356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 b="1" i="0">
                <a:latin typeface="Muli Black" pitchFamily="2" charset="77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C3B073-2AAE-D244-86FE-DB8D7D7F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046"/>
            <a:ext cx="10515600" cy="476446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4975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0BBD57-4BEB-D9AF-A1AA-90ACAD3D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nterlocking NC with the tagline, “First. And For All.”">
            <a:extLst>
              <a:ext uri="{FF2B5EF4-FFF2-40B4-BE49-F238E27FC236}">
                <a16:creationId xmlns:a16="http://schemas.microsoft.com/office/drawing/2014/main" id="{AE1EA31F-B569-0FAB-4C96-503D72343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8108" y="2790499"/>
            <a:ext cx="7475777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52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Signature Carolina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FAEB5-6069-584C-9CEF-AD60221C3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947338"/>
          </a:xfrm>
          <a:prstGeom prst="rect">
            <a:avLst/>
          </a:prstGeom>
          <a:solidFill>
            <a:schemeClr val="accent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e University of North Carolina at Chapel Hill">
            <a:extLst>
              <a:ext uri="{FF2B5EF4-FFF2-40B4-BE49-F238E27FC236}">
                <a16:creationId xmlns:a16="http://schemas.microsoft.com/office/drawing/2014/main" id="{03D283E4-8C2B-CA2D-F8A9-2C167FF21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064" y="2759825"/>
            <a:ext cx="4293867" cy="13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University of North Carolina at Chapel Hill">
            <a:extLst>
              <a:ext uri="{FF2B5EF4-FFF2-40B4-BE49-F238E27FC236}">
                <a16:creationId xmlns:a16="http://schemas.microsoft.com/office/drawing/2014/main" id="{E15A44BB-BD05-5259-3194-EA1EDADB81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065" y="2759825"/>
            <a:ext cx="4293870" cy="13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8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723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48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25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sert (Video-Chart et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6DAE1EA5-FF6F-CC1B-F7DC-FCDEA4066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8B22A-3D97-9E47-BC93-56E463D3CE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762" y="1371600"/>
            <a:ext cx="11463338" cy="43699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Content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5C8651-4396-6E3E-FE08-244A68209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340" y="197855"/>
            <a:ext cx="9512639" cy="67857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DCB35D-CB4B-4178-B896-F8C6FB4D8DAA}"/>
              </a:ext>
            </a:extLst>
          </p:cNvPr>
          <p:cNvGrpSpPr/>
          <p:nvPr userDrawn="1"/>
        </p:nvGrpSpPr>
        <p:grpSpPr>
          <a:xfrm>
            <a:off x="391056" y="6320780"/>
            <a:ext cx="2939746" cy="339365"/>
            <a:chOff x="8823489" y="5763561"/>
            <a:chExt cx="2939746" cy="3393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2E0465F-FCBC-3C6E-3589-C41DA2FEB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823489" y="5825764"/>
              <a:ext cx="1261135" cy="22556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3B81516-4E7B-3139-7187-0842C61F6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358792" y="5806894"/>
              <a:ext cx="1404443" cy="26842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B5137B8-8F76-0FC5-0909-42A9E9DEAAC9}"/>
                </a:ext>
              </a:extLst>
            </p:cNvPr>
            <p:cNvCxnSpPr/>
            <p:nvPr userDrawn="1"/>
          </p:nvCxnSpPr>
          <p:spPr>
            <a:xfrm flipH="1">
              <a:off x="10171745" y="5763561"/>
              <a:ext cx="84841" cy="339365"/>
            </a:xfrm>
            <a:prstGeom prst="line">
              <a:avLst/>
            </a:prstGeom>
            <a:ln w="19050">
              <a:solidFill>
                <a:srgbClr val="B2B2B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5765D34-B6BB-918F-B60D-5DF942CA4266}"/>
              </a:ext>
            </a:extLst>
          </p:cNvPr>
          <p:cNvSpPr txBox="1"/>
          <p:nvPr userDrawn="1"/>
        </p:nvSpPr>
        <p:spPr>
          <a:xfrm>
            <a:off x="11258117" y="6425156"/>
            <a:ext cx="533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10B16927-13B3-4496-9F89-5EF8D399C276}" type="slidenum">
              <a:rPr lang="en-US" sz="9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9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96">
          <p15:clr>
            <a:srgbClr val="FBAE40"/>
          </p15:clr>
        </p15:guide>
        <p15:guide id="4" pos="7584">
          <p15:clr>
            <a:srgbClr val="FBAE40"/>
          </p15:clr>
        </p15:guide>
        <p15:guide id="5" orient="horz" pos="72">
          <p15:clr>
            <a:srgbClr val="FBAE40"/>
          </p15:clr>
        </p15:guide>
        <p15:guide id="7" pos="240">
          <p15:clr>
            <a:srgbClr val="FBAE40"/>
          </p15:clr>
        </p15:guide>
        <p15:guide id="8" pos="74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E0D477-FECF-4E24-CEDF-5533CB3295E0}"/>
              </a:ext>
            </a:extLst>
          </p:cNvPr>
          <p:cNvSpPr txBox="1"/>
          <p:nvPr userDrawn="1"/>
        </p:nvSpPr>
        <p:spPr>
          <a:xfrm>
            <a:off x="11408949" y="6472291"/>
            <a:ext cx="533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10B16927-13B3-4496-9F89-5EF8D399C276}" type="slidenum">
              <a:rPr lang="en-US" sz="9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900" b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1F368-7696-594B-8E94-89E8BE7F6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244052"/>
            <a:ext cx="10972800" cy="2184948"/>
          </a:xfrm>
          <a:prstGeom prst="rect">
            <a:avLst/>
          </a:prstGeom>
        </p:spPr>
        <p:txBody>
          <a:bodyPr anchor="b"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7020B-A0CB-9479-D5C4-2928C4D21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599775"/>
            <a:ext cx="10972800" cy="20874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4EBB78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BF1645-BAFB-5CF0-D651-81F8B279E4DC}"/>
              </a:ext>
            </a:extLst>
          </p:cNvPr>
          <p:cNvGrpSpPr/>
          <p:nvPr userDrawn="1"/>
        </p:nvGrpSpPr>
        <p:grpSpPr>
          <a:xfrm>
            <a:off x="4626126" y="6132926"/>
            <a:ext cx="2939748" cy="339365"/>
            <a:chOff x="8823489" y="5763561"/>
            <a:chExt cx="2939748" cy="33936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2594193-7859-CC01-B40E-4AA85D278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23489" y="5825764"/>
              <a:ext cx="1261136" cy="225569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BCA5606-0FFD-3D9C-50BA-8B78C0BF2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58791" y="5806894"/>
              <a:ext cx="1404446" cy="268426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AC2958-47C2-0AB4-443A-E950772CFE4E}"/>
                </a:ext>
              </a:extLst>
            </p:cNvPr>
            <p:cNvCxnSpPr/>
            <p:nvPr userDrawn="1"/>
          </p:nvCxnSpPr>
          <p:spPr>
            <a:xfrm flipH="1">
              <a:off x="10171745" y="5763561"/>
              <a:ext cx="84841" cy="339365"/>
            </a:xfrm>
            <a:prstGeom prst="line">
              <a:avLst/>
            </a:prstGeom>
            <a:ln w="19050">
              <a:solidFill>
                <a:srgbClr val="B2B2B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1786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62F7CD-5D78-1842-A2C6-CFD345D31585}"/>
              </a:ext>
            </a:extLst>
          </p:cNvPr>
          <p:cNvSpPr/>
          <p:nvPr userDrawn="1"/>
        </p:nvSpPr>
        <p:spPr>
          <a:xfrm>
            <a:off x="0" y="867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E7B2E2-26A3-CC43-B898-210CF145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266" y="3128781"/>
            <a:ext cx="9286799" cy="1249011"/>
          </a:xfrm>
          <a:prstGeom prst="rect">
            <a:avLst/>
          </a:prstGeom>
        </p:spPr>
        <p:txBody>
          <a:bodyPr/>
          <a:lstStyle>
            <a:lvl1pPr>
              <a:defRPr sz="39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D77B0-0C03-0448-B12D-3628B6201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433"/>
          <a:stretch/>
        </p:blipFill>
        <p:spPr>
          <a:xfrm>
            <a:off x="869617" y="867"/>
            <a:ext cx="5498943" cy="1714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7A587-1386-B64A-913D-E9724CF2E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155917">
            <a:off x="706867" y="248957"/>
            <a:ext cx="2464300" cy="2043491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2F6FCBE-16BF-6B47-910E-B23710D3CF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267" y="4492461"/>
            <a:ext cx="5700183" cy="287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Muli Light" pitchFamily="2" charset="77"/>
              </a:defRPr>
            </a:lvl1pPr>
          </a:lstStyle>
          <a:p>
            <a:pPr lvl="0"/>
            <a:r>
              <a:rPr lang="en-US"/>
              <a:t>Edit date and subhead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CF083-5D55-4BF8-AFE0-00E27118EA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34" y="4843661"/>
            <a:ext cx="1249011" cy="1249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A222F-7A78-49C3-8FD9-BC36242667DD}"/>
              </a:ext>
            </a:extLst>
          </p:cNvPr>
          <p:cNvSpPr txBox="1"/>
          <p:nvPr userDrawn="1"/>
        </p:nvSpPr>
        <p:spPr>
          <a:xfrm>
            <a:off x="9664173" y="5993846"/>
            <a:ext cx="178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Muli Black" panose="00000A00000000000000" pitchFamily="2" charset="0"/>
              </a:rPr>
              <a:t>The Chamber</a:t>
            </a:r>
          </a:p>
        </p:txBody>
      </p:sp>
    </p:spTree>
    <p:extLst>
      <p:ext uri="{BB962C8B-B14F-4D97-AF65-F5344CB8AC3E}">
        <p14:creationId xmlns:p14="http://schemas.microsoft.com/office/powerpoint/2010/main" val="2761314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2832-36B4-427B-B6A0-821FE6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16315"/>
            <a:ext cx="12192000" cy="3425372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90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15AD79-BBA3-794B-A419-A973391F968F}"/>
              </a:ext>
            </a:extLst>
          </p:cNvPr>
          <p:cNvSpPr/>
          <p:nvPr userDrawn="1"/>
        </p:nvSpPr>
        <p:spPr>
          <a:xfrm>
            <a:off x="0" y="1"/>
            <a:ext cx="12192000" cy="922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129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700" b="1" i="0">
                <a:latin typeface="Muli Black" pitchFamily="2" charset="77"/>
              </a:defRPr>
            </a:lvl1pPr>
            <a:lvl2pPr marL="285750" indent="-285750">
              <a:buFont typeface="Arial" panose="020B0604020202020204" pitchFamily="34" charset="0"/>
              <a:buChar char="•"/>
              <a:defRPr sz="1600" b="0" i="0">
                <a:latin typeface="Muli Light" pitchFamily="2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6046"/>
            <a:ext cx="10515600" cy="476446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6353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85D57E-FED5-46FE-D5AF-E6B7FFB2319F}"/>
              </a:ext>
            </a:extLst>
          </p:cNvPr>
          <p:cNvCxnSpPr/>
          <p:nvPr userDrawn="1"/>
        </p:nvCxnSpPr>
        <p:spPr>
          <a:xfrm>
            <a:off x="294311" y="6273800"/>
            <a:ext cx="1151890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39F8CA4-67AD-D64B-938F-D17EEA97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472"/>
            <a:ext cx="10515600" cy="614020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3A76F9-BBF7-7552-1F2A-E020C94E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32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800" b="1" i="0">
                <a:solidFill>
                  <a:schemeClr val="bg2">
                    <a:lumMod val="10000"/>
                  </a:schemeClr>
                </a:solidFill>
                <a:latin typeface="Muli Black" pitchFamily="2" charset="77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Muli Light" pitchFamily="2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ECBA45-0945-1E53-CDA7-F2A91FE494D3}"/>
              </a:ext>
            </a:extLst>
          </p:cNvPr>
          <p:cNvSpPr/>
          <p:nvPr userDrawn="1"/>
        </p:nvSpPr>
        <p:spPr>
          <a:xfrm>
            <a:off x="58057" y="93931"/>
            <a:ext cx="12075886" cy="922480"/>
          </a:xfrm>
          <a:prstGeom prst="roundRect">
            <a:avLst/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3B0090-420B-D52B-AE5F-B35E54B9410B}"/>
              </a:ext>
            </a:extLst>
          </p:cNvPr>
          <p:cNvCxnSpPr/>
          <p:nvPr userDrawn="1"/>
        </p:nvCxnSpPr>
        <p:spPr>
          <a:xfrm>
            <a:off x="294311" y="6273800"/>
            <a:ext cx="1151890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0F8F58C-66F8-5D04-0DA5-AD124AE0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472"/>
            <a:ext cx="10515600" cy="614020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4C0ABA3-C674-F307-6D46-4861D5FD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32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800" b="1" i="0">
                <a:solidFill>
                  <a:schemeClr val="bg2">
                    <a:lumMod val="10000"/>
                  </a:schemeClr>
                </a:solidFill>
                <a:latin typeface="Muli Black" pitchFamily="2" charset="77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Muli Light" pitchFamily="2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24CF93-CCBD-4A33-5A3A-CB1E42745C14}"/>
              </a:ext>
            </a:extLst>
          </p:cNvPr>
          <p:cNvSpPr/>
          <p:nvPr userDrawn="1"/>
        </p:nvSpPr>
        <p:spPr>
          <a:xfrm>
            <a:off x="58057" y="93931"/>
            <a:ext cx="12075886" cy="922480"/>
          </a:xfrm>
          <a:prstGeom prst="round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gular Slide - gre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E61589-44C7-AA4A-899B-378FF26F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9" y="278157"/>
            <a:ext cx="10515600" cy="61402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3AE764-B902-5B44-B968-0B2B7BAC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29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 b="1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0FE592-4482-44F4-A4FB-FBB89F627966}"/>
              </a:ext>
            </a:extLst>
          </p:cNvPr>
          <p:cNvSpPr/>
          <p:nvPr userDrawn="1"/>
        </p:nvSpPr>
        <p:spPr>
          <a:xfrm>
            <a:off x="0" y="0"/>
            <a:ext cx="12192000" cy="922492"/>
          </a:xfrm>
          <a:prstGeom prst="rect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197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E86B18-BA97-0F4B-9F19-AC4CA13BBB80}"/>
              </a:ext>
            </a:extLst>
          </p:cNvPr>
          <p:cNvSpPr/>
          <p:nvPr userDrawn="1"/>
        </p:nvSpPr>
        <p:spPr>
          <a:xfrm>
            <a:off x="0" y="1"/>
            <a:ext cx="12192000" cy="922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B4F3EFC-C6F0-6444-A17C-B1FD029F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046"/>
            <a:ext cx="10515600" cy="476446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624C35E-6A36-6D4C-968F-045F67EFD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29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700" b="1" i="0">
                <a:latin typeface="Muli Black" pitchFamily="2" charset="77"/>
              </a:defRPr>
            </a:lvl1pPr>
            <a:lvl2pPr marL="0" indent="0">
              <a:buNone/>
              <a:defRPr sz="1600" b="0" i="0">
                <a:latin typeface="Muli Light" pitchFamily="2" charset="77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- gre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AE61589-44C7-AA4A-899B-378FF26F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9" y="278157"/>
            <a:ext cx="10515600" cy="614020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3AE764-B902-5B44-B968-0B2B7BAC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29"/>
            <a:ext cx="10515600" cy="41624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 b="1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0FE592-4482-44F4-A4FB-FBB89F627966}"/>
              </a:ext>
            </a:extLst>
          </p:cNvPr>
          <p:cNvSpPr/>
          <p:nvPr userDrawn="1"/>
        </p:nvSpPr>
        <p:spPr>
          <a:xfrm>
            <a:off x="0" y="0"/>
            <a:ext cx="12192000" cy="922492"/>
          </a:xfrm>
          <a:prstGeom prst="rect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9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rgbClr val="41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28B9D7-CD9A-3049-AAD8-2EB198EC92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D5BE6B-BF6F-0D44-8151-1EA170E60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0911"/>
            <a:ext cx="6325949" cy="1834377"/>
          </a:xfrm>
          <a:prstGeom prst="rect">
            <a:avLst/>
          </a:prstGeom>
        </p:spPr>
        <p:txBody>
          <a:bodyPr/>
          <a:lstStyle>
            <a:lvl1pPr>
              <a:defRPr sz="39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F4AA5-8F94-4B9C-A012-BD3335116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9611"/>
          <a:stretch/>
        </p:blipFill>
        <p:spPr>
          <a:xfrm>
            <a:off x="8227699" y="0"/>
            <a:ext cx="3874342" cy="1952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3303E2-3216-478B-9ACB-D21F6CC8E3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693416">
            <a:off x="9453512" y="2495221"/>
            <a:ext cx="2315000" cy="1439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789369-7FEC-4577-BE49-A61F94BA9A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051758">
            <a:off x="8614509" y="1216561"/>
            <a:ext cx="2590960" cy="1656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E36005-21A3-4270-BE8A-D3A41F6A69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86534" y="5677758"/>
            <a:ext cx="906082" cy="8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7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28B9D7-CD9A-3049-AAD8-2EB198EC92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D5BE6B-BF6F-0D44-8151-1EA170E60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0911"/>
            <a:ext cx="6325949" cy="1834377"/>
          </a:xfrm>
          <a:prstGeom prst="rect">
            <a:avLst/>
          </a:prstGeom>
        </p:spPr>
        <p:txBody>
          <a:bodyPr/>
          <a:lstStyle>
            <a:lvl1pPr>
              <a:defRPr sz="3900" b="1" i="0">
                <a:solidFill>
                  <a:schemeClr val="bg1"/>
                </a:solidFill>
                <a:latin typeface="Muli Black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D5439-6203-49A2-9948-0DBC26717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6534" y="5677758"/>
            <a:ext cx="906082" cy="8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7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4D73E6-C8C0-4CC3-8667-DABCBD1EFF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629"/>
            <a:ext cx="1012371" cy="10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3" r:id="rId11"/>
    <p:sldLayoutId id="2147483676" r:id="rId12"/>
    <p:sldLayoutId id="2147483677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2E70B-30F2-4BC2-99F2-3E924D742B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2" y="5870713"/>
            <a:ext cx="864045" cy="84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5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19" y="650689"/>
            <a:ext cx="11186159" cy="1043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25625"/>
            <a:ext cx="11186160" cy="3786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1185" y="6174647"/>
            <a:ext cx="2707895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1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</p:sldLayoutIdLst>
  <p:hf hdr="0" ftr="0" dt="0"/>
  <p:txStyles>
    <p:titleStyle>
      <a:lvl1pPr algn="l" defTabSz="914400" rtl="0" eaLnBrk="1" fontAlgn="base" latinLnBrk="0" hangingPunct="1">
        <a:lnSpc>
          <a:spcPct val="100000"/>
        </a:lnSpc>
        <a:spcBef>
          <a:spcPct val="0"/>
        </a:spcBef>
        <a:buNone/>
        <a:defRPr sz="40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350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375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realtor.com/realestateandhomes-search/Chapel-Hill_Akron_OH/with_centralai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ltor.com/realestateandhomes-search/34145/with_guesthouse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2F45-5EA1-B688-D2B9-EB2EBCE5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E526-9AB9-0ACA-B5D0-64DC7123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488" y="1631289"/>
            <a:ext cx="10675916" cy="3425372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sz="73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2026 Economic Forecast Forum</a:t>
            </a:r>
            <a:br>
              <a:rPr lang="en-US" sz="73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</a:br>
            <a:br>
              <a:rPr lang="en-US" sz="73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</a:br>
            <a:r>
              <a:rPr lang="en-US" sz="40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+ 16</a:t>
            </a:r>
            <a:r>
              <a:rPr lang="en-US" sz="4000" baseline="300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th</a:t>
            </a:r>
            <a:r>
              <a:rPr lang="en-US" sz="40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 Annual Economic Conditions Survey</a:t>
            </a:r>
            <a:br>
              <a:rPr lang="en-US" sz="40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</a:br>
            <a:br>
              <a:rPr lang="en-US" sz="40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</a:br>
            <a:r>
              <a:rPr lang="en-US" sz="2200" dirty="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March 11, 2026</a:t>
            </a:r>
            <a:endParaRPr lang="en-US" sz="8000" dirty="0"/>
          </a:p>
        </p:txBody>
      </p:sp>
      <p:pic>
        <p:nvPicPr>
          <p:cNvPr id="22" name="Picture 21" descr="A picture containing light&#10;&#10;Description automatically generated">
            <a:extLst>
              <a:ext uri="{FF2B5EF4-FFF2-40B4-BE49-F238E27FC236}">
                <a16:creationId xmlns:a16="http://schemas.microsoft.com/office/drawing/2014/main" id="{B701D596-04E4-0AFD-2794-4FCF93FFC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8276">
            <a:off x="-2091768" y="139099"/>
            <a:ext cx="4183536" cy="2721180"/>
          </a:xfrm>
          <a:prstGeom prst="rect">
            <a:avLst/>
          </a:prstGeom>
        </p:spPr>
      </p:pic>
      <p:pic>
        <p:nvPicPr>
          <p:cNvPr id="26" name="Picture 25" descr="A picture containing light, dark, large, flying&#10;&#10;Description automatically generated">
            <a:extLst>
              <a:ext uri="{FF2B5EF4-FFF2-40B4-BE49-F238E27FC236}">
                <a16:creationId xmlns:a16="http://schemas.microsoft.com/office/drawing/2014/main" id="{E9C8C9A8-2D5B-9BF7-CDFD-0AF8611EF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9174">
            <a:off x="-243780" y="-2355975"/>
            <a:ext cx="4331803" cy="54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90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54CAE-11F8-CA73-C308-721C82FC7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787" y="1265130"/>
            <a:ext cx="9838346" cy="41822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D1784-FAE7-15ED-2F08-4DF3B9BCC7BA}"/>
              </a:ext>
            </a:extLst>
          </p:cNvPr>
          <p:cNvSpPr txBox="1"/>
          <p:nvPr/>
        </p:nvSpPr>
        <p:spPr>
          <a:xfrm>
            <a:off x="10115429" y="2926406"/>
            <a:ext cx="185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Seattle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Washington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8E0EA-3DCD-18E6-EF36-E0603C01B056}"/>
              </a:ext>
            </a:extLst>
          </p:cNvPr>
          <p:cNvSpPr txBox="1"/>
          <p:nvPr/>
        </p:nvSpPr>
        <p:spPr>
          <a:xfrm>
            <a:off x="6112518" y="2926406"/>
            <a:ext cx="185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Salt Lake City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Utah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D29E1E-A730-2CF9-D789-53FD08DB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1556"/>
            <a:ext cx="10972800" cy="309445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ea typeface="Times New Roman" panose="02020603050405020304" pitchFamily="18" charset="0"/>
              </a:rPr>
              <a:t>Fastest- and Slowest-Growing Large EMAs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019FE-68AB-8BF7-158F-3173305C84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2425" y="6330950"/>
            <a:ext cx="40957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AFA47-7BF2-475A-BF9F-46803DE77D1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1F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F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A7AC8-83D1-AB70-0B84-90FE3633065B}"/>
              </a:ext>
            </a:extLst>
          </p:cNvPr>
          <p:cNvSpPr txBox="1"/>
          <p:nvPr/>
        </p:nvSpPr>
        <p:spPr>
          <a:xfrm>
            <a:off x="2117566" y="2926407"/>
            <a:ext cx="185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Austin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Texas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B35AD-1810-EF98-AFE5-BD05110EE6E4}"/>
              </a:ext>
            </a:extLst>
          </p:cNvPr>
          <p:cNvSpPr txBox="1"/>
          <p:nvPr/>
        </p:nvSpPr>
        <p:spPr>
          <a:xfrm>
            <a:off x="3911947" y="2926406"/>
            <a:ext cx="227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 Francisco Bay Area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California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29683-2719-B998-09EA-FBB3E6F739EA}"/>
              </a:ext>
            </a:extLst>
          </p:cNvPr>
          <p:cNvSpPr txBox="1"/>
          <p:nvPr/>
        </p:nvSpPr>
        <p:spPr>
          <a:xfrm>
            <a:off x="8106139" y="2926406"/>
            <a:ext cx="194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Raleigh &amp; Durham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North Carolina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45336-EF9A-BD96-488B-734EC003897E}"/>
              </a:ext>
            </a:extLst>
          </p:cNvPr>
          <p:cNvSpPr txBox="1"/>
          <p:nvPr/>
        </p:nvSpPr>
        <p:spPr>
          <a:xfrm>
            <a:off x="2109608" y="5488146"/>
            <a:ext cx="185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Detroit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Michigan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15A5D-A051-B959-FADD-04F7ACCF1D75}"/>
              </a:ext>
            </a:extLst>
          </p:cNvPr>
          <p:cNvSpPr txBox="1"/>
          <p:nvPr/>
        </p:nvSpPr>
        <p:spPr>
          <a:xfrm>
            <a:off x="4042193" y="5488145"/>
            <a:ext cx="199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Cleveland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Ohio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564C6E-6FBC-6B12-604D-6CF843649A93}"/>
              </a:ext>
            </a:extLst>
          </p:cNvPr>
          <p:cNvSpPr txBox="1"/>
          <p:nvPr/>
        </p:nvSpPr>
        <p:spPr>
          <a:xfrm>
            <a:off x="6106601" y="5488145"/>
            <a:ext cx="185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Memphis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Tennessee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93EAC-71B9-5FA0-7B2F-F39A01419470}"/>
              </a:ext>
            </a:extLst>
          </p:cNvPr>
          <p:cNvSpPr txBox="1"/>
          <p:nvPr/>
        </p:nvSpPr>
        <p:spPr>
          <a:xfrm>
            <a:off x="8042534" y="5488145"/>
            <a:ext cx="201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Greensboro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North Carolina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B5BD07-51FE-770B-92CF-3E675FCF38E6}"/>
              </a:ext>
            </a:extLst>
          </p:cNvPr>
          <p:cNvSpPr txBox="1"/>
          <p:nvPr/>
        </p:nvSpPr>
        <p:spPr>
          <a:xfrm>
            <a:off x="10106239" y="5488145"/>
            <a:ext cx="185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New Orleans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Louisiana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7B78F5-34C4-001D-5958-D69DE9F8A062}"/>
              </a:ext>
            </a:extLst>
          </p:cNvPr>
          <p:cNvSpPr txBox="1"/>
          <p:nvPr/>
        </p:nvSpPr>
        <p:spPr>
          <a:xfrm>
            <a:off x="562672" y="1390189"/>
            <a:ext cx="1396792" cy="142272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BB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F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A0906F-E516-2F38-36DC-BFB4C00C6B9A}"/>
              </a:ext>
            </a:extLst>
          </p:cNvPr>
          <p:cNvSpPr txBox="1"/>
          <p:nvPr/>
        </p:nvSpPr>
        <p:spPr>
          <a:xfrm>
            <a:off x="562672" y="3985078"/>
            <a:ext cx="1396792" cy="142272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66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slowest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F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0EBBEA-81BB-E59C-3122-BA29B3E91240}"/>
              </a:ext>
            </a:extLst>
          </p:cNvPr>
          <p:cNvCxnSpPr/>
          <p:nvPr/>
        </p:nvCxnSpPr>
        <p:spPr>
          <a:xfrm>
            <a:off x="2016168" y="1390188"/>
            <a:ext cx="0" cy="21895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E620DE-7D74-81F9-FBBB-40ABD80FB378}"/>
              </a:ext>
            </a:extLst>
          </p:cNvPr>
          <p:cNvCxnSpPr/>
          <p:nvPr/>
        </p:nvCxnSpPr>
        <p:spPr>
          <a:xfrm>
            <a:off x="2016168" y="3945016"/>
            <a:ext cx="0" cy="21895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63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5222E-3930-AE2F-8D03-F471AE4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42900"/>
            <a:ext cx="1005946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The Triangle’s 2026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E4453-A5B0-46CE-DFE0-F4B5824D25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3719" y="1810319"/>
            <a:ext cx="6876088" cy="3855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Among 50 largest US metros:</a:t>
            </a:r>
          </a:p>
          <a:p>
            <a:r>
              <a:rPr lang="en-US" dirty="0"/>
              <a:t>GDP growth: 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Employment growth: 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Housing permit growth: 11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31" name="Slide Number Placeholder 4">
            <a:extLst>
              <a:ext uri="{FF2B5EF4-FFF2-40B4-BE49-F238E27FC236}">
                <a16:creationId xmlns:a16="http://schemas.microsoft.com/office/drawing/2014/main" id="{31E44313-6126-4751-596A-52428AD9EB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8" name="Text Placeholder 5">
            <a:extLst>
              <a:ext uri="{FF2B5EF4-FFF2-40B4-BE49-F238E27FC236}">
                <a16:creationId xmlns:a16="http://schemas.microsoft.com/office/drawing/2014/main" id="{41205307-3F51-AAC4-E1DD-6CBD62669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16B87-9F48-EE45-11E3-B50D524FB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92" y="1635402"/>
            <a:ext cx="2475609" cy="42052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3D6A2D-CD76-82EE-B44C-E8972106EBE1}"/>
              </a:ext>
            </a:extLst>
          </p:cNvPr>
          <p:cNvSpPr/>
          <p:nvPr/>
        </p:nvSpPr>
        <p:spPr>
          <a:xfrm>
            <a:off x="1691512" y="3350103"/>
            <a:ext cx="2370690" cy="54216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65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789719AA-A636-55D3-4859-3D58B5A0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"/>
            <a:ext cx="1006186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What Sets the Triangle Apart? Productivity 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6AAE341-680D-E8B9-153E-68C1FB1544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809745"/>
            <a:ext cx="5281061" cy="4001902"/>
          </a:xfrm>
        </p:spPr>
        <p:txBody>
          <a:bodyPr>
            <a:normAutofit/>
          </a:bodyPr>
          <a:lstStyle/>
          <a:p>
            <a:r>
              <a:rPr lang="en-US" dirty="0"/>
              <a:t>Productivity: </a:t>
            </a:r>
            <a:r>
              <a:rPr lang="en-US" sz="2800" dirty="0"/>
              <a:t>Output per worker </a:t>
            </a:r>
          </a:p>
          <a:p>
            <a:pPr lvl="1"/>
            <a:r>
              <a:rPr lang="en-US" dirty="0"/>
              <a:t>GDP share/employment share</a:t>
            </a:r>
          </a:p>
          <a:p>
            <a:r>
              <a:rPr lang="en-US" dirty="0"/>
              <a:t>Higher than US average in several key sectors</a:t>
            </a:r>
          </a:p>
          <a:p>
            <a:pPr lvl="1"/>
            <a:endParaRPr lang="en-US" sz="2800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0799342-7E4F-2E45-8915-4EADC0862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E9A89399-C670-C500-1E88-57E120C5D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7B36EE9-A6CD-0CA3-65DD-E2EC170CC486}"/>
              </a:ext>
            </a:extLst>
          </p:cNvPr>
          <p:cNvGraphicFramePr>
            <a:graphicFrameLocks noGrp="1"/>
          </p:cNvGraphicFramePr>
          <p:nvPr/>
        </p:nvGraphicFramePr>
        <p:xfrm>
          <a:off x="5811041" y="1768380"/>
          <a:ext cx="6022523" cy="325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155">
                  <a:extLst>
                    <a:ext uri="{9D8B030D-6E8A-4147-A177-3AD203B41FA5}">
                      <a16:colId xmlns:a16="http://schemas.microsoft.com/office/drawing/2014/main" val="3961827859"/>
                    </a:ext>
                  </a:extLst>
                </a:gridCol>
                <a:gridCol w="1347568">
                  <a:extLst>
                    <a:ext uri="{9D8B030D-6E8A-4147-A177-3AD203B41FA5}">
                      <a16:colId xmlns:a16="http://schemas.microsoft.com/office/drawing/2014/main" val="20822523"/>
                    </a:ext>
                  </a:extLst>
                </a:gridCol>
                <a:gridCol w="1265252">
                  <a:extLst>
                    <a:ext uri="{9D8B030D-6E8A-4147-A177-3AD203B41FA5}">
                      <a16:colId xmlns:a16="http://schemas.microsoft.com/office/drawing/2014/main" val="4117379087"/>
                    </a:ext>
                  </a:extLst>
                </a:gridCol>
                <a:gridCol w="1009548">
                  <a:extLst>
                    <a:ext uri="{9D8B030D-6E8A-4147-A177-3AD203B41FA5}">
                      <a16:colId xmlns:a16="http://schemas.microsoft.com/office/drawing/2014/main" val="899703316"/>
                    </a:ext>
                  </a:extLst>
                </a:gridCol>
              </a:tblGrid>
              <a:tr h="535883">
                <a:tc>
                  <a:txBody>
                    <a:bodyPr/>
                    <a:lstStyle/>
                    <a:p>
                      <a:r>
                        <a:rPr lang="en-US" sz="2200" dirty="0"/>
                        <a:t>Sector</a:t>
                      </a:r>
                    </a:p>
                  </a:txBody>
                  <a:tcPr marL="108445" marR="108445" marT="54223" marB="54223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RDU</a:t>
                      </a:r>
                    </a:p>
                  </a:txBody>
                  <a:tcPr marL="108445" marR="108445" marT="54223" marB="54223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Austin</a:t>
                      </a:r>
                    </a:p>
                  </a:txBody>
                  <a:tcPr marL="108445" marR="108445" marT="54223" marB="54223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US</a:t>
                      </a:r>
                    </a:p>
                  </a:txBody>
                  <a:tcPr marL="108445" marR="108445" marT="54223" marB="54223"/>
                </a:tc>
                <a:extLst>
                  <a:ext uri="{0D108BD9-81ED-4DB2-BD59-A6C34878D82A}">
                    <a16:rowId xmlns:a16="http://schemas.microsoft.com/office/drawing/2014/main" val="3535116475"/>
                  </a:ext>
                </a:extLst>
              </a:tr>
              <a:tr h="9071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effectLst/>
                        </a:rPr>
                        <a:t>Finance &amp; Real Estate</a:t>
                      </a: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 dirty="0">
                          <a:effectLst/>
                        </a:rPr>
                        <a:t>⭐ </a:t>
                      </a:r>
                      <a:r>
                        <a:rPr lang="en-US" sz="2200" b="1" dirty="0">
                          <a:effectLst/>
                        </a:rPr>
                        <a:t>3.8</a:t>
                      </a:r>
                      <a:endParaRPr lang="en-US" sz="2200" dirty="0">
                        <a:effectLst/>
                      </a:endParaRP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 dirty="0">
                          <a:effectLst/>
                        </a:rPr>
                        <a:t>3.33</a:t>
                      </a: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>
                          <a:effectLst/>
                        </a:rPr>
                        <a:t>3.5</a:t>
                      </a:r>
                    </a:p>
                  </a:txBody>
                  <a:tcPr marL="108445" marR="108445" marT="54223" marB="54223" anchor="ctr"/>
                </a:tc>
                <a:extLst>
                  <a:ext uri="{0D108BD9-81ED-4DB2-BD59-A6C34878D82A}">
                    <a16:rowId xmlns:a16="http://schemas.microsoft.com/office/drawing/2014/main" val="3152560825"/>
                  </a:ext>
                </a:extLst>
              </a:tr>
              <a:tr h="9071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effectLst/>
                        </a:rPr>
                        <a:t>Manufacturing</a:t>
                      </a: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 dirty="0">
                          <a:effectLst/>
                        </a:rPr>
                        <a:t>⭐ </a:t>
                      </a:r>
                      <a:r>
                        <a:rPr lang="en-US" sz="2200" b="1" dirty="0">
                          <a:effectLst/>
                        </a:rPr>
                        <a:t>2.33</a:t>
                      </a:r>
                      <a:endParaRPr lang="en-US" sz="2200" dirty="0">
                        <a:effectLst/>
                      </a:endParaRP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 dirty="0">
                          <a:effectLst/>
                        </a:rPr>
                        <a:t>1.6</a:t>
                      </a: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>
                          <a:effectLst/>
                        </a:rPr>
                        <a:t>1.25</a:t>
                      </a:r>
                    </a:p>
                  </a:txBody>
                  <a:tcPr marL="108445" marR="108445" marT="54223" marB="54223" anchor="ctr"/>
                </a:tc>
                <a:extLst>
                  <a:ext uri="{0D108BD9-81ED-4DB2-BD59-A6C34878D82A}">
                    <a16:rowId xmlns:a16="http://schemas.microsoft.com/office/drawing/2014/main" val="2541393222"/>
                  </a:ext>
                </a:extLst>
              </a:tr>
              <a:tr h="9071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>
                          <a:effectLst/>
                        </a:rPr>
                        <a:t>Trade &amp; Transportation</a:t>
                      </a: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>
                          <a:effectLst/>
                        </a:rPr>
                        <a:t>1.0</a:t>
                      </a: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 dirty="0">
                          <a:effectLst/>
                        </a:rPr>
                        <a:t>⭐ </a:t>
                      </a:r>
                      <a:r>
                        <a:rPr lang="en-US" sz="2200" b="1" dirty="0">
                          <a:effectLst/>
                        </a:rPr>
                        <a:t>1.2</a:t>
                      </a:r>
                      <a:endParaRPr lang="en-US" sz="2200" dirty="0">
                        <a:effectLst/>
                      </a:endParaRPr>
                    </a:p>
                  </a:txBody>
                  <a:tcPr marL="108445" marR="108445" marT="54223" marB="54223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200" dirty="0">
                          <a:effectLst/>
                        </a:rPr>
                        <a:t>0.94</a:t>
                      </a:r>
                    </a:p>
                  </a:txBody>
                  <a:tcPr marL="108445" marR="108445" marT="54223" marB="54223" anchor="ctr"/>
                </a:tc>
                <a:extLst>
                  <a:ext uri="{0D108BD9-81ED-4DB2-BD59-A6C34878D82A}">
                    <a16:rowId xmlns:a16="http://schemas.microsoft.com/office/drawing/2014/main" val="788091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103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DD81-7052-B4CA-6278-DF835D8A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"/>
            <a:ext cx="1006186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What Sets the Triangle Apart? Talent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9BC77DE-8AF2-6F6F-14EE-6E68B0F22C68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923290"/>
            <a:ext cx="5619750" cy="40181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23A58-CCC3-C3CD-6737-69BC161A9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521D0-1B07-5C91-C5BE-4D16C5E1F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1339" y="1810319"/>
            <a:ext cx="5281061" cy="4001902"/>
          </a:xfrm>
        </p:spPr>
        <p:txBody>
          <a:bodyPr>
            <a:normAutofit/>
          </a:bodyPr>
          <a:lstStyle/>
          <a:p>
            <a:r>
              <a:rPr lang="en-US" sz="2400" dirty="0"/>
              <a:t>6</a:t>
            </a:r>
            <a:r>
              <a:rPr lang="en-US" sz="2400" baseline="30000" dirty="0"/>
              <a:t>th</a:t>
            </a:r>
            <a:r>
              <a:rPr lang="en-US" sz="2400" dirty="0"/>
              <a:t> in tech talent, key for:</a:t>
            </a:r>
          </a:p>
          <a:p>
            <a:pPr marL="617220" lvl="1" indent="-342900" eaLnBrk="0" fontAlgn="base" hangingPunct="0">
              <a:spcBef>
                <a:spcPct val="0"/>
              </a:spcBef>
              <a:spcAft>
                <a:spcPts val="600"/>
              </a:spcAft>
              <a:buSzTx/>
              <a:buFont typeface="+mj-lt"/>
              <a:buAutoNum type="arabicPeriod"/>
            </a:pPr>
            <a:r>
              <a:rPr lang="en-US" altLang="en-US" sz="2000" dirty="0"/>
              <a:t>Productivity</a:t>
            </a:r>
          </a:p>
          <a:p>
            <a:pPr marL="617220" lvl="1" indent="-342900" eaLnBrk="0" fontAlgn="base" hangingPunct="0">
              <a:spcBef>
                <a:spcPct val="0"/>
              </a:spcBef>
              <a:spcAft>
                <a:spcPts val="600"/>
              </a:spcAft>
              <a:buSzTx/>
              <a:buFont typeface="+mj-lt"/>
              <a:buAutoNum type="arabicPeriod"/>
            </a:pPr>
            <a:r>
              <a:rPr lang="en-US" altLang="en-US" sz="2000" dirty="0"/>
              <a:t>Innovation</a:t>
            </a:r>
          </a:p>
          <a:p>
            <a:pPr marL="617220" lvl="1" indent="-342900" eaLnBrk="0" fontAlgn="base" hangingPunct="0">
              <a:spcBef>
                <a:spcPct val="0"/>
              </a:spcBef>
              <a:spcAft>
                <a:spcPts val="600"/>
              </a:spcAft>
              <a:buSzTx/>
              <a:buFont typeface="+mj-lt"/>
              <a:buAutoNum type="arabicPeriod"/>
            </a:pPr>
            <a:r>
              <a:rPr lang="en-US" altLang="en-US" sz="2000" dirty="0"/>
              <a:t>Workforce pipeline</a:t>
            </a:r>
            <a:endParaRPr lang="en-US" sz="2000" dirty="0"/>
          </a:p>
          <a:p>
            <a:r>
              <a:rPr lang="en-US" sz="2400" dirty="0"/>
              <a:t>7</a:t>
            </a:r>
            <a:r>
              <a:rPr lang="en-US" sz="2400" baseline="30000" dirty="0"/>
              <a:t>th</a:t>
            </a:r>
            <a:r>
              <a:rPr lang="en-US" sz="2400" dirty="0"/>
              <a:t> in net migration rate</a:t>
            </a:r>
          </a:p>
          <a:p>
            <a:pPr lvl="1"/>
            <a:r>
              <a:rPr lang="en-US" dirty="0"/>
              <a:t>pop growth 2019-24 by county:</a:t>
            </a:r>
          </a:p>
          <a:p>
            <a:pPr lvl="2"/>
            <a:r>
              <a:rPr lang="en-US" dirty="0"/>
              <a:t>Orange (3%)</a:t>
            </a:r>
          </a:p>
          <a:p>
            <a:pPr lvl="2"/>
            <a:r>
              <a:rPr lang="en-US" dirty="0"/>
              <a:t>Durham (7%)</a:t>
            </a:r>
          </a:p>
          <a:p>
            <a:pPr lvl="2"/>
            <a:r>
              <a:rPr lang="en-US" dirty="0"/>
              <a:t>Wake (11%)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0C92DC-4462-1279-B5CF-1156110CA0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4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town: Carrboro | Our State">
            <a:extLst>
              <a:ext uri="{FF2B5EF4-FFF2-40B4-BE49-F238E27FC236}">
                <a16:creationId xmlns:a16="http://schemas.microsoft.com/office/drawing/2014/main" id="{4A686A36-0CA4-C99B-1B35-5A32C144233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0" r="26479" b="-1"/>
          <a:stretch>
            <a:fillRect/>
          </a:stretch>
        </p:blipFill>
        <p:spPr bwMode="auto">
          <a:xfrm>
            <a:off x="8256494" y="1"/>
            <a:ext cx="3935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E00D57-980B-AB5B-32F5-F034625F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342900"/>
            <a:ext cx="6999034" cy="64008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The Appeal of Chapel Hill &amp; Carrboro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018320B-7B5D-00A2-7669-AFE60B7DD649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 bwMode="auto">
          <a:xfrm>
            <a:off x="611999" y="1810319"/>
            <a:ext cx="6999035" cy="385067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buClrTx/>
              <a:buNone/>
            </a:pPr>
            <a:r>
              <a:rPr lang="en-US" sz="2400" b="1" dirty="0"/>
              <a:t>For Business: </a:t>
            </a:r>
          </a:p>
          <a:p>
            <a:pPr eaLnBrk="0" fontAlgn="base" hangingPunct="0">
              <a:spcBef>
                <a:spcPct val="0"/>
              </a:spcBef>
              <a:buClrTx/>
            </a:pPr>
            <a:r>
              <a:rPr lang="en-US" altLang="en-US" sz="2400" dirty="0"/>
              <a:t>Local talent pipeline</a:t>
            </a:r>
          </a:p>
          <a:p>
            <a:pPr eaLnBrk="0" fontAlgn="base" hangingPunct="0">
              <a:spcBef>
                <a:spcPct val="0"/>
              </a:spcBef>
              <a:buClrTx/>
            </a:pPr>
            <a:r>
              <a:rPr lang="en-US" sz="2400" dirty="0"/>
              <a:t>Available land (Wake and Durham counties), low corporate taxes, reliable infrastructure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buClrTx/>
              <a:buSz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buClrTx/>
              <a:buSz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</a:rPr>
              <a:t>For Talent:</a:t>
            </a:r>
          </a:p>
          <a:p>
            <a:pPr eaLnBrk="0" fontAlgn="base" hangingPunct="0">
              <a:spcBef>
                <a:spcPct val="0"/>
              </a:spcBef>
              <a:buClrTx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</a:rPr>
              <a:t>More affordable than coastal hubs</a:t>
            </a:r>
          </a:p>
          <a:p>
            <a:pPr eaLnBrk="0" fontAlgn="base" hangingPunct="0">
              <a:spcBef>
                <a:spcPct val="0"/>
              </a:spcBef>
              <a:buClrTx/>
            </a:pPr>
            <a:r>
              <a:rPr lang="en-US" altLang="en-US" sz="2400" dirty="0"/>
              <a:t>Access to </a:t>
            </a:r>
            <a:r>
              <a:rPr lang="en-US" sz="2400" dirty="0"/>
              <a:t>amenities</a:t>
            </a:r>
          </a:p>
          <a:p>
            <a:pPr eaLnBrk="0" fontAlgn="base" hangingPunct="0">
              <a:spcBef>
                <a:spcPct val="0"/>
              </a:spcBef>
              <a:buClrTx/>
            </a:pPr>
            <a:r>
              <a:rPr lang="en-US" altLang="en-US" sz="2400" dirty="0"/>
              <a:t>Strong research and academic ecosystem</a:t>
            </a:r>
            <a:endParaRPr lang="en-US" sz="2400" dirty="0"/>
          </a:p>
          <a:p>
            <a:pPr marL="0" indent="0" eaLnBrk="0" fontAlgn="base" hangingPunct="0">
              <a:spcBef>
                <a:spcPct val="0"/>
              </a:spcBef>
              <a:buClrTx/>
              <a:buNone/>
            </a:pPr>
            <a:endParaRPr lang="en-US" sz="2400" b="1" dirty="0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buClrTx/>
              <a:buSzTx/>
              <a:buNone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719536-41DA-12E5-78CF-E1ABE6C06A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 w="0">
                  <a:noFill/>
                </a:ln>
                <a:solidFill>
                  <a:srgbClr val="FFFFFF"/>
                </a:solidFill>
                <a:effectLst>
                  <a:outerShdw blurRad="94031" dist="8334" dir="4200000" sx="97000" sy="97000" algn="tl" rotWithShape="0">
                    <a:srgbClr val="13284B">
                      <a:alpha val="85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>
              <a:ln w="0">
                <a:noFill/>
              </a:ln>
              <a:solidFill>
                <a:srgbClr val="FFFFFF"/>
              </a:solidFill>
              <a:effectLst>
                <a:outerShdw blurRad="94031" dist="8334" dir="4200000" sx="97000" sy="97000" algn="tl" rotWithShape="0">
                  <a:srgbClr val="13284B">
                    <a:alpha val="85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84" name="Text Placeholder 5">
            <a:extLst>
              <a:ext uri="{FF2B5EF4-FFF2-40B4-BE49-F238E27FC236}">
                <a16:creationId xmlns:a16="http://schemas.microsoft.com/office/drawing/2014/main" id="{0C1D6C3B-A321-145E-6EFD-8F32E8B7F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DA4CD6-7782-F76D-0566-91A9138D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"/>
            <a:ext cx="1006186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Drawbacks to Chapel Hill &amp; Carrboro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E6195-72EA-C299-ED8E-FFF417DC7A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810319"/>
            <a:ext cx="5281061" cy="4001902"/>
          </a:xfrm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0"/>
              </a:spcBef>
              <a:buClrTx/>
            </a:pPr>
            <a:r>
              <a:rPr lang="en-US" altLang="en-US" dirty="0"/>
              <a:t>Rising costs</a:t>
            </a:r>
          </a:p>
          <a:p>
            <a:pPr lvl="0" eaLnBrk="0" fontAlgn="base" hangingPunct="0">
              <a:spcBef>
                <a:spcPct val="0"/>
              </a:spcBef>
              <a:buClrTx/>
            </a:pPr>
            <a:r>
              <a:rPr lang="en-US" altLang="en-US" dirty="0"/>
              <a:t>Limited supply of starter homes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dirty="0"/>
              <a:t>Competition from other sun belt metros (e.g., Charlotte)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55092-783C-1349-4BDB-33C006C11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556C48F-DEE9-2C56-E905-A422A77BE55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01339" y="2048716"/>
            <a:ext cx="5281061" cy="3525108"/>
          </a:xfrm>
          <a:noFill/>
        </p:spPr>
      </p:pic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340B2FB-4A97-06D8-F2BD-A31B8D7D8B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58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303C1C-760D-B4B4-94F6-C5C77CB3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836198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Housing Affordability across NC Counties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3C677-C2E6-6D1B-8EF8-4BAAD2ED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29"/>
          <a:stretch>
            <a:fillRect/>
          </a:stretch>
        </p:blipFill>
        <p:spPr>
          <a:xfrm>
            <a:off x="871870" y="1580707"/>
            <a:ext cx="7991994" cy="4837104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C92C5-C2E1-71AB-486B-E06C8175EA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4AD994-4732-7B55-926C-3D7079C44F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72EC9-2165-97AA-5276-377F7EB6D114}"/>
              </a:ext>
            </a:extLst>
          </p:cNvPr>
          <p:cNvSpPr txBox="1"/>
          <p:nvPr/>
        </p:nvSpPr>
        <p:spPr>
          <a:xfrm>
            <a:off x="4540799" y="3408654"/>
            <a:ext cx="1059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Chapel Hill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C9B1D-FEBF-46FF-0565-F4CD91636034}"/>
              </a:ext>
            </a:extLst>
          </p:cNvPr>
          <p:cNvSpPr txBox="1"/>
          <p:nvPr/>
        </p:nvSpPr>
        <p:spPr>
          <a:xfrm>
            <a:off x="5627593" y="3262458"/>
            <a:ext cx="1456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Durham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F9F77C-0A1E-F2DD-82CC-3BF3ED206036}"/>
              </a:ext>
            </a:extLst>
          </p:cNvPr>
          <p:cNvSpPr txBox="1"/>
          <p:nvPr/>
        </p:nvSpPr>
        <p:spPr>
          <a:xfrm>
            <a:off x="2470026" y="3677955"/>
            <a:ext cx="1456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Asheville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ED232-A501-17BA-E97A-5569FEBED770}"/>
              </a:ext>
            </a:extLst>
          </p:cNvPr>
          <p:cNvSpPr txBox="1"/>
          <p:nvPr/>
        </p:nvSpPr>
        <p:spPr>
          <a:xfrm>
            <a:off x="2788372" y="3034580"/>
            <a:ext cx="1059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Boone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9C95316D-BC08-D601-DFDD-F92BBD367563}"/>
              </a:ext>
            </a:extLst>
          </p:cNvPr>
          <p:cNvSpPr/>
          <p:nvPr/>
        </p:nvSpPr>
        <p:spPr>
          <a:xfrm>
            <a:off x="5645887" y="3513947"/>
            <a:ext cx="47847" cy="45719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1DD93D30-A856-4FC0-B92C-CE679427D82F}"/>
              </a:ext>
            </a:extLst>
          </p:cNvPr>
          <p:cNvSpPr/>
          <p:nvPr/>
        </p:nvSpPr>
        <p:spPr>
          <a:xfrm flipV="1">
            <a:off x="3384583" y="3291408"/>
            <a:ext cx="58479" cy="54082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5FC3F0EE-46D8-2C91-C9B5-264DDB71B77A}"/>
              </a:ext>
            </a:extLst>
          </p:cNvPr>
          <p:cNvSpPr/>
          <p:nvPr/>
        </p:nvSpPr>
        <p:spPr>
          <a:xfrm>
            <a:off x="5482756" y="3593664"/>
            <a:ext cx="45719" cy="45719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A524CF6A-9A24-31AA-E026-08FBCDCE0BEB}"/>
              </a:ext>
            </a:extLst>
          </p:cNvPr>
          <p:cNvSpPr/>
          <p:nvPr/>
        </p:nvSpPr>
        <p:spPr>
          <a:xfrm flipH="1" flipV="1">
            <a:off x="2686847" y="3965830"/>
            <a:ext cx="45719" cy="53220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74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8D3B-C0DD-769F-F339-98FD231E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"/>
            <a:ext cx="1006186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Housing Affordability in Orange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94A21-9E47-63DC-EC56-4FAB154F29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810319"/>
            <a:ext cx="5281061" cy="4001902"/>
          </a:xfrm>
        </p:spPr>
        <p:txBody>
          <a:bodyPr>
            <a:normAutofit/>
          </a:bodyPr>
          <a:lstStyle/>
          <a:p>
            <a:r>
              <a:rPr lang="en-US" dirty="0"/>
              <a:t>Less affordable than surrounding counties</a:t>
            </a:r>
          </a:p>
          <a:p>
            <a:r>
              <a:rPr lang="en-US" dirty="0"/>
              <a:t>Bottom 5 for affordability</a:t>
            </a:r>
          </a:p>
          <a:p>
            <a:r>
              <a:rPr lang="en-US" dirty="0"/>
              <a:t>More affordable than Watauga, Jackson, and comparable to Dare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A5101-1D5F-8550-5B58-CDCA4DCC1D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16DB5-0AE4-3F6F-B841-760F2F82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31" r="-793" b="-4"/>
          <a:stretch>
            <a:fillRect/>
          </a:stretch>
        </p:blipFill>
        <p:spPr>
          <a:xfrm>
            <a:off x="6393782" y="1810319"/>
            <a:ext cx="5096175" cy="4001902"/>
          </a:xfrm>
          <a:prstGeom prst="rect">
            <a:avLst/>
          </a:prstGeom>
          <a:noFill/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B8EB6F8-BA80-5942-8EC2-ACD28E65B6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25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rson handing over keys">
            <a:extLst>
              <a:ext uri="{FF2B5EF4-FFF2-40B4-BE49-F238E27FC236}">
                <a16:creationId xmlns:a16="http://schemas.microsoft.com/office/drawing/2014/main" id="{17AE69C4-DC52-57BF-A9A8-6250A6A352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87" r="37008" b="-2"/>
          <a:stretch>
            <a:fillRect/>
          </a:stretch>
        </p:blipFill>
        <p:spPr>
          <a:xfrm>
            <a:off x="8256494" y="1"/>
            <a:ext cx="3935506" cy="6858000"/>
          </a:xfrm>
          <a:prstGeom prst="rect">
            <a:avLst/>
          </a:prstGeo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C0331A6-5D79-D97A-A5E8-341C6759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342900"/>
            <a:ext cx="699903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Average Monthly 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379C2-E867-3F98-CB04-187C8873E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 w="0">
                  <a:noFill/>
                </a:ln>
                <a:solidFill>
                  <a:srgbClr val="FFFFFF"/>
                </a:solidFill>
                <a:effectLst>
                  <a:outerShdw blurRad="94031" dist="8334" dir="4200000" sx="97000" sy="97000" algn="tl" rotWithShape="0">
                    <a:srgbClr val="13284B">
                      <a:alpha val="85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>
              <a:ln w="0">
                <a:noFill/>
              </a:ln>
              <a:solidFill>
                <a:srgbClr val="FFFFFF"/>
              </a:solidFill>
              <a:effectLst>
                <a:outerShdw blurRad="94031" dist="8334" dir="4200000" sx="97000" sy="97000" algn="tl" rotWithShape="0">
                  <a:srgbClr val="13284B">
                    <a:alpha val="85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992262E-F240-5BAF-4718-8183899CC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graphicFrame>
        <p:nvGraphicFramePr>
          <p:cNvPr id="31" name="Content Placeholder 30">
            <a:extLst>
              <a:ext uri="{FF2B5EF4-FFF2-40B4-BE49-F238E27FC236}">
                <a16:creationId xmlns:a16="http://schemas.microsoft.com/office/drawing/2014/main" id="{2F4365D8-DDDD-1081-87E7-62B36962972B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1476935" y="2019229"/>
          <a:ext cx="5295654" cy="3567655"/>
        </p:xfrm>
        <a:graphic>
          <a:graphicData uri="http://schemas.openxmlformats.org/drawingml/2006/table">
            <a:tbl>
              <a:tblPr/>
              <a:tblGrid>
                <a:gridCol w="1765218">
                  <a:extLst>
                    <a:ext uri="{9D8B030D-6E8A-4147-A177-3AD203B41FA5}">
                      <a16:colId xmlns:a16="http://schemas.microsoft.com/office/drawing/2014/main" val="596697691"/>
                    </a:ext>
                  </a:extLst>
                </a:gridCol>
                <a:gridCol w="1175850">
                  <a:extLst>
                    <a:ext uri="{9D8B030D-6E8A-4147-A177-3AD203B41FA5}">
                      <a16:colId xmlns:a16="http://schemas.microsoft.com/office/drawing/2014/main" val="2527582511"/>
                    </a:ext>
                  </a:extLst>
                </a:gridCol>
                <a:gridCol w="2354586">
                  <a:extLst>
                    <a:ext uri="{9D8B030D-6E8A-4147-A177-3AD203B41FA5}">
                      <a16:colId xmlns:a16="http://schemas.microsoft.com/office/drawing/2014/main" val="4050574663"/>
                    </a:ext>
                  </a:extLst>
                </a:gridCol>
              </a:tblGrid>
              <a:tr h="50966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800" b="1" dirty="0">
                          <a:effectLst/>
                        </a:rPr>
                        <a:t>Location</a:t>
                      </a:r>
                      <a:endParaRPr lang="en-US" sz="1800" dirty="0">
                        <a:effectLst/>
                      </a:endParaRP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800" b="1" dirty="0">
                          <a:effectLst/>
                        </a:rPr>
                        <a:t>Rent</a:t>
                      </a:r>
                      <a:endParaRPr lang="en-US" sz="1800" dirty="0">
                        <a:effectLst/>
                      </a:endParaRP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800" b="1" dirty="0">
                          <a:effectLst/>
                        </a:rPr>
                        <a:t>YoY Change</a:t>
                      </a:r>
                      <a:endParaRPr lang="en-US" sz="1800" dirty="0">
                        <a:effectLst/>
                      </a:endParaRP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982471"/>
                  </a:ext>
                </a:extLst>
              </a:tr>
              <a:tr h="509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Cary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$2,095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Down $55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6514"/>
                  </a:ext>
                </a:extLst>
              </a:tr>
              <a:tr h="509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Chapel Hill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$1,920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Up $25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674328"/>
                  </a:ext>
                </a:extLst>
              </a:tr>
              <a:tr h="509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Durham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$1,895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Same as 2025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896500"/>
                  </a:ext>
                </a:extLst>
              </a:tr>
              <a:tr h="509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Carrboro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$1,800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Up $150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272402"/>
                  </a:ext>
                </a:extLst>
              </a:tr>
              <a:tr h="509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Raleigh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$1,800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</a:rPr>
                        <a:t>Down $50</a:t>
                      </a: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523414"/>
                  </a:ext>
                </a:extLst>
              </a:tr>
              <a:tr h="5096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effectLst/>
                        </a:rPr>
                        <a:t>United States</a:t>
                      </a:r>
                      <a:endParaRPr lang="en-US" sz="1400">
                        <a:effectLst/>
                      </a:endParaRP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effectLst/>
                        </a:rPr>
                        <a:t>$2,000</a:t>
                      </a:r>
                      <a:endParaRPr lang="en-US" sz="1400">
                        <a:effectLst/>
                      </a:endParaRP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effectLst/>
                        </a:rPr>
                        <a:t>Down $50</a:t>
                      </a:r>
                      <a:endParaRPr lang="en-US" sz="1400" dirty="0">
                        <a:effectLst/>
                      </a:endParaRPr>
                    </a:p>
                  </a:txBody>
                  <a:tcPr marL="57205" marR="57205" marT="28603" marB="28603" anchor="ctr"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60626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71245F4D-D7B3-D65C-6ACD-0F792390EDB9}"/>
              </a:ext>
            </a:extLst>
          </p:cNvPr>
          <p:cNvSpPr txBox="1"/>
          <p:nvPr/>
        </p:nvSpPr>
        <p:spPr>
          <a:xfrm>
            <a:off x="1396548" y="5586884"/>
            <a:ext cx="2352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Zillow (March 7, 2026)</a:t>
            </a:r>
          </a:p>
        </p:txBody>
      </p:sp>
    </p:spTree>
    <p:extLst>
      <p:ext uri="{BB962C8B-B14F-4D97-AF65-F5344CB8AC3E}">
        <p14:creationId xmlns:p14="http://schemas.microsoft.com/office/powerpoint/2010/main" val="2547171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4EAB-0A27-C17E-D544-90B3D512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42900"/>
            <a:ext cx="10062225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Importance of Housing Affordability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DF051-4F0B-397C-2465-5EB1D934D3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1" y="1908290"/>
            <a:ext cx="10868660" cy="4100330"/>
          </a:xfrm>
        </p:spPr>
        <p:txBody>
          <a:bodyPr anchor="t">
            <a:normAutofit/>
          </a:bodyPr>
          <a:lstStyle/>
          <a:p>
            <a:r>
              <a:rPr lang="en-US" dirty="0"/>
              <a:t>Being "house poor" leaves little money for local goods and services</a:t>
            </a:r>
          </a:p>
          <a:p>
            <a:r>
              <a:rPr lang="en-US" dirty="0"/>
              <a:t>Talent attraction and retention</a:t>
            </a:r>
          </a:p>
          <a:p>
            <a:pPr lvl="1"/>
            <a:r>
              <a:rPr lang="en-US" dirty="0"/>
              <a:t>The pandemic accelerated migration to the South (e.g., Austin, Charlotte, Nashville)</a:t>
            </a:r>
          </a:p>
          <a:p>
            <a:pPr lvl="1"/>
            <a:r>
              <a:rPr lang="en-US" dirty="0"/>
              <a:t>The triangle is competing with these metros for talent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292A720-C9C0-9BB3-E29C-AAF2EF243D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34990BB-FB8C-1167-5404-22AE1C89EF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79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7041-E1C7-FFAD-64F1-9B37002A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16" y="1610135"/>
            <a:ext cx="10972800" cy="2533874"/>
          </a:xfrm>
        </p:spPr>
        <p:txBody>
          <a:bodyPr>
            <a:normAutofit/>
          </a:bodyPr>
          <a:lstStyle/>
          <a:p>
            <a:r>
              <a:rPr lang="en-US" sz="4400" dirty="0"/>
              <a:t>2026 Economic Outlook: National and Local Trends</a:t>
            </a:r>
            <a:endParaRPr lang="en-US" sz="4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E1AC6-BFA9-1C26-445D-260871E7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788229"/>
            <a:ext cx="10972800" cy="1205802"/>
          </a:xfrm>
        </p:spPr>
        <p:txBody>
          <a:bodyPr>
            <a:normAutofit/>
          </a:bodyPr>
          <a:lstStyle/>
          <a:p>
            <a:r>
              <a:rPr lang="en-US" dirty="0"/>
              <a:t>Dr. Sarah Dickerson, PhD</a:t>
            </a:r>
          </a:p>
          <a:p>
            <a:r>
              <a:rPr lang="en-US" dirty="0"/>
              <a:t>Kenan Institute of Private Enterprise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8A022-71F3-E16B-45F9-A6C1433957C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March 11, 2026</a:t>
            </a:r>
          </a:p>
        </p:txBody>
      </p:sp>
    </p:spTree>
    <p:extLst>
      <p:ext uri="{BB962C8B-B14F-4D97-AF65-F5344CB8AC3E}">
        <p14:creationId xmlns:p14="http://schemas.microsoft.com/office/powerpoint/2010/main" val="58433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F8FE-EFD9-2CF3-05CB-78AEE670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42900"/>
            <a:ext cx="10062225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Taking Data-Based Action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53A8BCC-BBD1-6738-55F2-4DA62F1C4C88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 bwMode="auto">
          <a:xfrm>
            <a:off x="609601" y="1810319"/>
            <a:ext cx="10868660" cy="410033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dirty="0"/>
              <a:t>Improve housing affordability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Expand “missing middle” homes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dirty="0"/>
              <a:t>Market as high‑amenity, affordable community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endParaRPr lang="en-US" altLang="en-US" dirty="0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48FFAF0-5921-E0FB-C2C6-2A00240B8B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23D96-F011-B4D1-5257-670F8BF124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3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624A-20F3-B36F-29A8-93DCED5AC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Data-Based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56169-675C-F5C9-3811-B93E1E644C1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en-US" dirty="0"/>
              <a:t>Gain deeper insights into post-Covid drivers of talent migration</a:t>
            </a:r>
          </a:p>
          <a:p>
            <a:r>
              <a:rPr lang="en-US" dirty="0"/>
              <a:t>Known drivers: labor market conditions, social networks, quality of life, taxes </a:t>
            </a:r>
          </a:p>
          <a:p>
            <a:r>
              <a:rPr lang="en-US" dirty="0"/>
              <a:t>The pandemic changed our relationship with home and work:</a:t>
            </a:r>
          </a:p>
          <a:p>
            <a:pPr lvl="1"/>
            <a:r>
              <a:rPr lang="en-US" dirty="0"/>
              <a:t>Do the factors that were important in 2019 still matter today? Do we care more about telework opportunities and housing affordability?</a:t>
            </a:r>
          </a:p>
          <a:p>
            <a:r>
              <a:rPr lang="en-US" dirty="0"/>
              <a:t>New research on early-career talent drivers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69AD3-B302-700E-F082-37B0A6A77F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ED70C-795B-375F-2B2F-005772B685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9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3406-1D82-A61F-36DE-576D4D5C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342900"/>
            <a:ext cx="10052263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Key Takeaways: National and Local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F26B4-C928-3DEC-78D0-D5E67EBAB8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0" y="1810319"/>
            <a:ext cx="6803575" cy="4323780"/>
          </a:xfrm>
        </p:spPr>
        <p:txBody>
          <a:bodyPr anchorCtr="0">
            <a:normAutofit/>
          </a:bodyPr>
          <a:lstStyle/>
          <a:p>
            <a:r>
              <a:rPr lang="en-US" dirty="0"/>
              <a:t>Moderate, but slowing national growth, with continued uncertainty</a:t>
            </a:r>
          </a:p>
          <a:p>
            <a:r>
              <a:rPr lang="en-US" dirty="0"/>
              <a:t>We’re projected to outperform most peers</a:t>
            </a:r>
          </a:p>
          <a:p>
            <a:r>
              <a:rPr lang="en-US" dirty="0"/>
              <a:t>Addressing affordable housing and retaining talent could boost long-term growth prospects</a:t>
            </a:r>
          </a:p>
        </p:txBody>
      </p:sp>
      <p:pic>
        <p:nvPicPr>
          <p:cNvPr id="6148" name="Picture 4" descr="The University of North Carolina at Chapel Hill">
            <a:extLst>
              <a:ext uri="{FF2B5EF4-FFF2-40B4-BE49-F238E27FC236}">
                <a16:creationId xmlns:a16="http://schemas.microsoft.com/office/drawing/2014/main" id="{A92ADE9D-AC1C-A666-6ED9-613C7E641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r="21432" b="-2"/>
          <a:stretch>
            <a:fillRect/>
          </a:stretch>
        </p:blipFill>
        <p:spPr bwMode="auto">
          <a:xfrm>
            <a:off x="7915835" y="1456085"/>
            <a:ext cx="3656964" cy="46780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B782FE-5206-767A-68A5-6940B8EC6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56" name="Text Placeholder 5">
            <a:extLst>
              <a:ext uri="{FF2B5EF4-FFF2-40B4-BE49-F238E27FC236}">
                <a16:creationId xmlns:a16="http://schemas.microsoft.com/office/drawing/2014/main" id="{AF71E2AB-71A7-5D0F-BE08-E7C7384BE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26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D5283-EF74-B3F9-3B67-3C699A17F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D767-D9A4-64EE-3011-E5E8BA49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Pause for Questions?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Conversation</a:t>
            </a:r>
          </a:p>
        </p:txBody>
      </p:sp>
    </p:spTree>
    <p:extLst>
      <p:ext uri="{BB962C8B-B14F-4D97-AF65-F5344CB8AC3E}">
        <p14:creationId xmlns:p14="http://schemas.microsoft.com/office/powerpoint/2010/main" val="4175792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EC16-A85A-42D3-8E09-BE78ED3C3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488" y="1631289"/>
            <a:ext cx="10675916" cy="342537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73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The Chamber’s </a:t>
            </a:r>
            <a:br>
              <a:rPr lang="en-US" sz="7300"/>
            </a:br>
            <a:r>
              <a:rPr lang="en-US" sz="73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16</a:t>
            </a:r>
            <a:r>
              <a:rPr lang="en-US" sz="7300" baseline="300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th</a:t>
            </a:r>
            <a:r>
              <a:rPr lang="en-US" sz="7300">
                <a:solidFill>
                  <a:srgbClr val="53565A"/>
                </a:solidFill>
                <a:latin typeface="Tahoma"/>
                <a:ea typeface="Tahoma"/>
                <a:cs typeface="Tahoma"/>
              </a:rPr>
              <a:t> Annual Economic Conditions Survey</a:t>
            </a:r>
            <a:endParaRPr lang="en-US" sz="8000"/>
          </a:p>
        </p:txBody>
      </p:sp>
      <p:pic>
        <p:nvPicPr>
          <p:cNvPr id="22" name="Picture 21" descr="A picture containing light&#10;&#10;Description automatically generated">
            <a:extLst>
              <a:ext uri="{FF2B5EF4-FFF2-40B4-BE49-F238E27FC236}">
                <a16:creationId xmlns:a16="http://schemas.microsoft.com/office/drawing/2014/main" id="{5066F2CA-CD8E-415D-8E4F-1B76E65C5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8276">
            <a:off x="-2091768" y="139099"/>
            <a:ext cx="4183536" cy="2721180"/>
          </a:xfrm>
          <a:prstGeom prst="rect">
            <a:avLst/>
          </a:prstGeom>
        </p:spPr>
      </p:pic>
      <p:pic>
        <p:nvPicPr>
          <p:cNvPr id="26" name="Picture 25" descr="A picture containing light, dark, large, flying&#10;&#10;Description automatically generated">
            <a:extLst>
              <a:ext uri="{FF2B5EF4-FFF2-40B4-BE49-F238E27FC236}">
                <a16:creationId xmlns:a16="http://schemas.microsoft.com/office/drawing/2014/main" id="{0B3EF4A6-DB9A-4B2B-A8DB-5A76B7A10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9174">
            <a:off x="-243780" y="-2355975"/>
            <a:ext cx="4331803" cy="54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13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2E8423-3ED2-4BCE-8BC1-C3305950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48" y="3045120"/>
            <a:ext cx="9600984" cy="1910928"/>
          </a:xfrm>
        </p:spPr>
        <p:txBody>
          <a:bodyPr/>
          <a:lstStyle/>
          <a:p>
            <a:r>
              <a:rPr lang="en-US" sz="6000">
                <a:solidFill>
                  <a:srgbClr val="53565A"/>
                </a:solidFill>
                <a:latin typeface="+mj-lt"/>
              </a:rPr>
              <a:t>How are local businesses doing?</a:t>
            </a:r>
          </a:p>
        </p:txBody>
      </p:sp>
    </p:spTree>
    <p:extLst>
      <p:ext uri="{BB962C8B-B14F-4D97-AF65-F5344CB8AC3E}">
        <p14:creationId xmlns:p14="http://schemas.microsoft.com/office/powerpoint/2010/main" val="846197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2E8423-3ED2-4BCE-8BC1-C3305950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48" y="3045120"/>
            <a:ext cx="9600984" cy="1910928"/>
          </a:xfrm>
        </p:spPr>
        <p:txBody>
          <a:bodyPr/>
          <a:lstStyle/>
          <a:p>
            <a:r>
              <a:rPr lang="en-US" sz="6000">
                <a:solidFill>
                  <a:srgbClr val="53565A"/>
                </a:solidFill>
                <a:latin typeface="+mj-lt"/>
              </a:rPr>
              <a:t>Feeling Pretty Good, Moderating Economic  Expectations</a:t>
            </a:r>
          </a:p>
        </p:txBody>
      </p:sp>
    </p:spTree>
    <p:extLst>
      <p:ext uri="{BB962C8B-B14F-4D97-AF65-F5344CB8AC3E}">
        <p14:creationId xmlns:p14="http://schemas.microsoft.com/office/powerpoint/2010/main" val="83256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4595456-7ECE-6DE1-6506-2F5570D56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CC65741-7034-A96F-A509-EFB4972C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0" y="83895"/>
            <a:ext cx="11889950" cy="614020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2024: Which best describes your organization's current financial condition?</a:t>
            </a:r>
            <a:br>
              <a:rPr lang="en-US" sz="2800" b="1">
                <a:latin typeface="+mj-lt"/>
              </a:rPr>
            </a:br>
            <a:endParaRPr lang="en-US" sz="2800" b="1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4A943-5B64-E4EC-4D73-A906125CECA0}"/>
              </a:ext>
            </a:extLst>
          </p:cNvPr>
          <p:cNvSpPr txBox="1"/>
          <p:nvPr/>
        </p:nvSpPr>
        <p:spPr>
          <a:xfrm>
            <a:off x="6187044" y="6474485"/>
            <a:ext cx="6004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2024 Chamber Member Survey (234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AECC042-9085-29B2-3AC6-11E5BEE169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961125"/>
              </p:ext>
            </p:extLst>
          </p:nvPr>
        </p:nvGraphicFramePr>
        <p:xfrm>
          <a:off x="-96992" y="951996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9771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E161E5-D5E6-5733-A813-B9BE1C59D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7EA8BF-EC7F-19A0-48BA-B251FA4F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0" y="83895"/>
            <a:ext cx="11889950" cy="614020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2025: Which best describes your organization's current financial condition?</a:t>
            </a:r>
            <a:br>
              <a:rPr lang="en-US" sz="2800" b="1">
                <a:latin typeface="+mj-lt"/>
              </a:rPr>
            </a:br>
            <a:endParaRPr lang="en-US" sz="2800" b="1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EC5DA-D660-6B7A-D9AD-735C768269B5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7AA7CBF-70EE-5A54-7C11-8B3AB3A67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721316"/>
              </p:ext>
            </p:extLst>
          </p:nvPr>
        </p:nvGraphicFramePr>
        <p:xfrm>
          <a:off x="101370" y="995483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525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7C522-51CD-042E-EC31-3C6A2FD06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7DC989-FB86-E1C1-7AD9-7FDBE77D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0" y="83895"/>
            <a:ext cx="11889950" cy="614020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2026: Which best describes your organization's current financial condition?</a:t>
            </a:r>
            <a:br>
              <a:rPr lang="en-US" sz="2800" b="1">
                <a:latin typeface="+mj-lt"/>
              </a:rPr>
            </a:br>
            <a:endParaRPr lang="en-US" sz="2800" b="1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8242CC-6BB9-7C38-7D10-5C813EAB2569}"/>
              </a:ext>
            </a:extLst>
          </p:cNvPr>
          <p:cNvSpPr txBox="1"/>
          <p:nvPr/>
        </p:nvSpPr>
        <p:spPr>
          <a:xfrm>
            <a:off x="6547556" y="6474485"/>
            <a:ext cx="5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B63E5A0-9CBD-636C-C05E-F2380AED73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435289"/>
              </p:ext>
            </p:extLst>
          </p:nvPr>
        </p:nvGraphicFramePr>
        <p:xfrm>
          <a:off x="101370" y="995483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364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E594-B84D-3247-D396-66EEA0B7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42900"/>
            <a:ext cx="10059464" cy="64008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Background on Kenan Institute of Private Enterprise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331A600-6589-085C-E6E1-0D9E3CB822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3719" y="1810319"/>
            <a:ext cx="6936282" cy="3855374"/>
          </a:xfrm>
        </p:spPr>
        <p:txBody>
          <a:bodyPr>
            <a:normAutofit/>
          </a:bodyPr>
          <a:lstStyle/>
          <a:p>
            <a:r>
              <a:rPr lang="en-US" dirty="0"/>
              <a:t>Nonpartisan business think tank in the Kenan-Flagler Business School</a:t>
            </a:r>
          </a:p>
          <a:p>
            <a:r>
              <a:rPr lang="en-US" dirty="0"/>
              <a:t>Promote economic prosperity in our state and across the US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AFBF8AC-BCCE-FC1C-6AC5-B50B937C07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85E882-9CB0-9D79-34B6-D53295EE59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1026" name="Picture 2" descr="Mission &amp; History - Frank Hawkins Kenan Institute of Private Enterprise">
            <a:extLst>
              <a:ext uri="{FF2B5EF4-FFF2-40B4-BE49-F238E27FC236}">
                <a16:creationId xmlns:a16="http://schemas.microsoft.com/office/drawing/2014/main" id="{9FC0609F-FEB2-C89C-D33F-65E44D27980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r="19830"/>
          <a:stretch>
            <a:fillRect/>
          </a:stretch>
        </p:blipFill>
        <p:spPr bwMode="auto">
          <a:xfrm>
            <a:off x="731838" y="1804988"/>
            <a:ext cx="3481387" cy="385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67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E64B2-A08D-B178-5A3F-A57E5D25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B6ECB65-4D83-B7A8-31B0-767A2FCD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0" y="83895"/>
            <a:ext cx="11889950" cy="614020"/>
          </a:xfrm>
        </p:spPr>
        <p:txBody>
          <a:bodyPr/>
          <a:lstStyle/>
          <a:p>
            <a:r>
              <a:rPr lang="en-US" sz="2800" b="1">
                <a:latin typeface="+mj-lt"/>
              </a:rPr>
              <a:t>Which best describes your organization's current financial condition? (2024 v 2025 v 2026)</a:t>
            </a:r>
            <a:br>
              <a:rPr lang="en-US" sz="2800" b="1">
                <a:latin typeface="+mj-lt"/>
              </a:rPr>
            </a:br>
            <a:endParaRPr lang="en-US" sz="2800" b="1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CEEFC-822D-6F51-69DD-28850408D69B}"/>
              </a:ext>
            </a:extLst>
          </p:cNvPr>
          <p:cNvSpPr txBox="1"/>
          <p:nvPr/>
        </p:nvSpPr>
        <p:spPr>
          <a:xfrm>
            <a:off x="6547556" y="6474485"/>
            <a:ext cx="5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14F9DA6-8083-4D40-9DB1-E7EB433AD4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007356"/>
              </p:ext>
            </p:extLst>
          </p:nvPr>
        </p:nvGraphicFramePr>
        <p:xfrm>
          <a:off x="336331" y="1261241"/>
          <a:ext cx="11519338" cy="5213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2036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A1EF821-502E-8963-2377-C2DB15943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F81B2BC-792A-B373-1068-698E4884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0" y="56272"/>
            <a:ext cx="11889950" cy="828267"/>
          </a:xfrm>
        </p:spPr>
        <p:txBody>
          <a:bodyPr lIns="91440" tIns="45720" rIns="91440" bIns="45720" anchor="t"/>
          <a:lstStyle/>
          <a:p>
            <a:r>
              <a:rPr lang="en-US" sz="2800" b="1">
                <a:latin typeface="+mj-lt"/>
              </a:rPr>
              <a:t>Q1 2024: How do you expect your organization's financial condition will change over the next 12 months</a:t>
            </a:r>
            <a:r>
              <a:rPr lang="en-US" sz="2800">
                <a:latin typeface="+mj-lt"/>
              </a:rPr>
              <a:t>?</a:t>
            </a:r>
            <a:br>
              <a:rPr lang="en-US" sz="2800" b="1">
                <a:latin typeface="+mj-lt"/>
              </a:rPr>
            </a:br>
            <a:endParaRPr lang="en-US" sz="2800" b="1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AC273-5AE9-7CCD-E561-01B036118152}"/>
              </a:ext>
            </a:extLst>
          </p:cNvPr>
          <p:cNvSpPr txBox="1"/>
          <p:nvPr/>
        </p:nvSpPr>
        <p:spPr>
          <a:xfrm>
            <a:off x="6733761" y="6474485"/>
            <a:ext cx="545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2024 Chamber Member Survey (234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B9A3BD-97F1-2799-6A3D-D8C045B764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603945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703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342F77-025F-474E-E149-D9FC40ED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B312D56-6DD5-7186-CFEF-9FC19F12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0" y="56272"/>
            <a:ext cx="11889950" cy="828267"/>
          </a:xfrm>
        </p:spPr>
        <p:txBody>
          <a:bodyPr lIns="91440" tIns="45720" rIns="91440" bIns="45720" anchor="t"/>
          <a:lstStyle/>
          <a:p>
            <a:r>
              <a:rPr lang="en-US" sz="2800" b="1">
                <a:latin typeface="+mj-lt"/>
              </a:rPr>
              <a:t>Q1 2025: How do you expect your organization's financial condition will change over the next 12 months</a:t>
            </a:r>
            <a:r>
              <a:rPr lang="en-US" sz="2800">
                <a:latin typeface="+mj-lt"/>
              </a:rPr>
              <a:t>?</a:t>
            </a:r>
            <a:br>
              <a:rPr lang="en-US" sz="2800" b="1">
                <a:latin typeface="+mj-lt"/>
              </a:rPr>
            </a:br>
            <a:endParaRPr lang="en-US" sz="2800" b="1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D365BE-44F0-0ADE-CEC8-FEB45E00FDEE}"/>
              </a:ext>
            </a:extLst>
          </p:cNvPr>
          <p:cNvSpPr txBox="1"/>
          <p:nvPr/>
        </p:nvSpPr>
        <p:spPr>
          <a:xfrm>
            <a:off x="6733761" y="6474485"/>
            <a:ext cx="545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C8D953E-BF8C-00EE-CDF6-058B422A6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194390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8419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5913E-73EC-D912-92BA-668B8AB3A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085D342-FE6C-496F-09E6-17A7F09B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0" y="56272"/>
            <a:ext cx="11889950" cy="828267"/>
          </a:xfrm>
        </p:spPr>
        <p:txBody>
          <a:bodyPr lIns="91440" tIns="45720" rIns="91440" bIns="45720" anchor="t"/>
          <a:lstStyle/>
          <a:p>
            <a:r>
              <a:rPr lang="en-US" sz="2800" b="1">
                <a:latin typeface="+mj-lt"/>
              </a:rPr>
              <a:t>Q1 2026: How do you expect your organization's financial condition will change over the next 12 months</a:t>
            </a:r>
            <a:r>
              <a:rPr lang="en-US" sz="2800">
                <a:latin typeface="+mj-lt"/>
              </a:rPr>
              <a:t>?</a:t>
            </a:r>
            <a:br>
              <a:rPr lang="en-US" sz="2800" b="1">
                <a:latin typeface="+mj-lt"/>
              </a:rPr>
            </a:br>
            <a:endParaRPr lang="en-US" sz="2800" b="1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E8AC0-4C2B-CD4A-A9DD-1995061E43DB}"/>
              </a:ext>
            </a:extLst>
          </p:cNvPr>
          <p:cNvSpPr txBox="1"/>
          <p:nvPr/>
        </p:nvSpPr>
        <p:spPr>
          <a:xfrm>
            <a:off x="6733761" y="6474485"/>
            <a:ext cx="5458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Feb 2026 Chamber Member Survey (184 respondents)</a:t>
            </a:r>
          </a:p>
          <a:p>
            <a:pPr algn="r"/>
            <a:endParaRPr lang="en-US" sz="160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6891D72-6064-2E2F-9143-B77834BE0C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482411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2765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9262-955B-B9BA-44F1-3297A5448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BC8A09-7EA3-3502-A474-5C858E6B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0" y="83895"/>
            <a:ext cx="11889950" cy="61402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How do you expect your organization's financial condition will change over the next 12 months? </a:t>
            </a:r>
            <a:r>
              <a:rPr lang="en-US" sz="2800" b="1" dirty="0">
                <a:latin typeface="+mn-lt"/>
              </a:rPr>
              <a:t>(2024 v 2025 v 2026)</a:t>
            </a:r>
            <a:endParaRPr lang="en-US" sz="320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84DAA-1658-8B01-B0A2-B364B2082532}"/>
              </a:ext>
            </a:extLst>
          </p:cNvPr>
          <p:cNvSpPr txBox="1"/>
          <p:nvPr/>
        </p:nvSpPr>
        <p:spPr>
          <a:xfrm>
            <a:off x="6547556" y="6474485"/>
            <a:ext cx="5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5A84780-A4EB-29A3-231B-EB52D8E3E7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2867256"/>
              </p:ext>
            </p:extLst>
          </p:nvPr>
        </p:nvGraphicFramePr>
        <p:xfrm>
          <a:off x="336331" y="1261241"/>
          <a:ext cx="11519338" cy="5213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2643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3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AE2AE-E792-CA70-19AA-01782DDC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74B5DA-9E06-4BAC-5593-B3489D5E8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48" y="3045120"/>
            <a:ext cx="9600984" cy="1910928"/>
          </a:xfrm>
        </p:spPr>
        <p:txBody>
          <a:bodyPr/>
          <a:lstStyle/>
          <a:p>
            <a:r>
              <a:rPr lang="en-US" sz="6000">
                <a:solidFill>
                  <a:srgbClr val="53565A"/>
                </a:solidFill>
                <a:latin typeface="+mj-lt"/>
              </a:rPr>
              <a:t>Impact of Current Economy on Local Enterprises</a:t>
            </a:r>
          </a:p>
        </p:txBody>
      </p:sp>
    </p:spTree>
    <p:extLst>
      <p:ext uri="{BB962C8B-B14F-4D97-AF65-F5344CB8AC3E}">
        <p14:creationId xmlns:p14="http://schemas.microsoft.com/office/powerpoint/2010/main" val="310258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262A3-327B-9F5B-68AE-70B0CAB9B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ECF044-ED58-0E1B-8311-C2558DC2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2" y="105795"/>
            <a:ext cx="11932134" cy="847216"/>
          </a:xfrm>
        </p:spPr>
        <p:txBody>
          <a:bodyPr lIns="91440" tIns="45720" rIns="91440" bIns="45720" anchor="t"/>
          <a:lstStyle/>
          <a:p>
            <a:r>
              <a:rPr lang="en-US" sz="4000">
                <a:latin typeface="+mn-lt"/>
              </a:rPr>
              <a:t>Positive Impacts of Economy Drop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56675-08E4-6C33-859E-284F4FE23D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9EA43-FE49-5147-5801-B71FE5E50ACE}"/>
              </a:ext>
            </a:extLst>
          </p:cNvPr>
          <p:cNvSpPr txBox="1"/>
          <p:nvPr/>
        </p:nvSpPr>
        <p:spPr>
          <a:xfrm>
            <a:off x="-282050" y="1013846"/>
            <a:ext cx="11932135" cy="8613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“How is the current state of the economy affecting your organization?”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Percent responding ‘positively,’ with a score of 7, 8, 9 or 10 on a 1-10 scale.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834C68D-36B6-D380-5C7D-527170F134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563831"/>
              </p:ext>
            </p:extLst>
          </p:nvPr>
        </p:nvGraphicFramePr>
        <p:xfrm>
          <a:off x="434163" y="1868730"/>
          <a:ext cx="11323673" cy="476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4E5265A-2EBB-BB20-C6FA-2CC98A972EE6}"/>
              </a:ext>
            </a:extLst>
          </p:cNvPr>
          <p:cNvSpPr txBox="1"/>
          <p:nvPr/>
        </p:nvSpPr>
        <p:spPr>
          <a:xfrm>
            <a:off x="6356074" y="6474485"/>
            <a:ext cx="583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Feb 2026 Chamber Member Survey (176 Responses)</a:t>
            </a:r>
          </a:p>
        </p:txBody>
      </p:sp>
    </p:spTree>
    <p:extLst>
      <p:ext uri="{BB962C8B-B14F-4D97-AF65-F5344CB8AC3E}">
        <p14:creationId xmlns:p14="http://schemas.microsoft.com/office/powerpoint/2010/main" val="346953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6EAB0-6DE0-9852-333F-7985E1E06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CED506-3D29-8132-227C-42241CF8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58" y="99828"/>
            <a:ext cx="11932134" cy="892177"/>
          </a:xfrm>
        </p:spPr>
        <p:txBody>
          <a:bodyPr lIns="91440" tIns="45720" rIns="91440" bIns="45720" anchor="t"/>
          <a:lstStyle/>
          <a:p>
            <a:pPr>
              <a:tabLst>
                <a:tab pos="1252538" algn="l"/>
              </a:tabLst>
            </a:pPr>
            <a:r>
              <a:rPr lang="en-US">
                <a:latin typeface="+mj-lt"/>
              </a:rPr>
              <a:t>Negative Impacts Continue to Tick Up Slightly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3586C-3402-FA4A-46A9-FCE4AF2299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CD5C07E-2D51-CF5F-5B74-FB69461EA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946667"/>
              </p:ext>
            </p:extLst>
          </p:nvPr>
        </p:nvGraphicFramePr>
        <p:xfrm>
          <a:off x="435364" y="1516505"/>
          <a:ext cx="11314323" cy="4957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2677385-2823-CBD6-30F6-1D33802C39AB}"/>
              </a:ext>
            </a:extLst>
          </p:cNvPr>
          <p:cNvSpPr txBox="1"/>
          <p:nvPr/>
        </p:nvSpPr>
        <p:spPr>
          <a:xfrm>
            <a:off x="-295720" y="907338"/>
            <a:ext cx="11932135" cy="8470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“How is the current state of the economy affecting your organization?” </a:t>
            </a:r>
            <a:r>
              <a:rPr lang="en-US" sz="24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Percent responding ‘negatively,’ with a score of 1, 2, or 3 on a 1-10 scale.</a:t>
            </a:r>
            <a:endParaRPr lang="en-US" sz="2800" dirty="0">
              <a:solidFill>
                <a:srgbClr val="5356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FEDFF-0F6C-0E78-4C09-88A859D085F0}"/>
              </a:ext>
            </a:extLst>
          </p:cNvPr>
          <p:cNvSpPr txBox="1"/>
          <p:nvPr/>
        </p:nvSpPr>
        <p:spPr>
          <a:xfrm>
            <a:off x="7176052" y="6474485"/>
            <a:ext cx="501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(176 Responses)</a:t>
            </a:r>
          </a:p>
        </p:txBody>
      </p:sp>
    </p:spTree>
    <p:extLst>
      <p:ext uri="{BB962C8B-B14F-4D97-AF65-F5344CB8AC3E}">
        <p14:creationId xmlns:p14="http://schemas.microsoft.com/office/powerpoint/2010/main" val="79134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60F92A-3388-469F-8003-6D3F935A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4" y="-20355"/>
            <a:ext cx="10515600" cy="972187"/>
          </a:xfrm>
        </p:spPr>
        <p:txBody>
          <a:bodyPr/>
          <a:lstStyle/>
          <a:p>
            <a:r>
              <a:rPr lang="en-US" sz="3200">
                <a:latin typeface="+mj-lt"/>
              </a:rPr>
              <a:t>How is the Current State of the Economy Affecting Your Organization?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376EA-BB1D-4079-8353-EEC360B385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8711D76-3053-49A8-9505-C19C7D67DA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434192"/>
              </p:ext>
            </p:extLst>
          </p:nvPr>
        </p:nvGraphicFramePr>
        <p:xfrm>
          <a:off x="297712" y="1233376"/>
          <a:ext cx="11674547" cy="5178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7DA2F8-F90B-4B3B-AD7F-B16DBF63BC21}"/>
              </a:ext>
            </a:extLst>
          </p:cNvPr>
          <p:cNvSpPr txBox="1"/>
          <p:nvPr/>
        </p:nvSpPr>
        <p:spPr>
          <a:xfrm>
            <a:off x="6738730" y="6474485"/>
            <a:ext cx="5453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Feb 2026 Chamber Member Survey (176 Responses)</a:t>
            </a:r>
          </a:p>
        </p:txBody>
      </p:sp>
    </p:spTree>
    <p:extLst>
      <p:ext uri="{BB962C8B-B14F-4D97-AF65-F5344CB8AC3E}">
        <p14:creationId xmlns:p14="http://schemas.microsoft.com/office/powerpoint/2010/main" val="2538972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3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C56E7-EFAF-7A0D-A992-FC0D9C6DA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B46D84-E60C-3478-A0A4-C0D1FB03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48" y="3045120"/>
            <a:ext cx="9600984" cy="1910928"/>
          </a:xfrm>
        </p:spPr>
        <p:txBody>
          <a:bodyPr/>
          <a:lstStyle/>
          <a:p>
            <a:r>
              <a:rPr lang="en-US" sz="6000">
                <a:solidFill>
                  <a:srgbClr val="53565A"/>
                </a:solidFill>
                <a:latin typeface="+mj-lt"/>
              </a:rPr>
              <a:t>Economic Impacts Differ By Sector</a:t>
            </a:r>
          </a:p>
        </p:txBody>
      </p:sp>
    </p:spTree>
    <p:extLst>
      <p:ext uri="{BB962C8B-B14F-4D97-AF65-F5344CB8AC3E}">
        <p14:creationId xmlns:p14="http://schemas.microsoft.com/office/powerpoint/2010/main" val="256822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E594-B84D-3247-D396-66EEA0B7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"/>
            <a:ext cx="1006186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The American Growth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5F3E-1B4D-F20A-1204-232FB657FCB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810319"/>
            <a:ext cx="5938157" cy="4001902"/>
          </a:xfrm>
        </p:spPr>
        <p:txBody>
          <a:bodyPr>
            <a:normAutofit/>
          </a:bodyPr>
          <a:lstStyle/>
          <a:p>
            <a:r>
              <a:rPr lang="en-US" sz="2400" dirty="0"/>
              <a:t>Identify trends across microeconomies </a:t>
            </a:r>
          </a:p>
          <a:p>
            <a:r>
              <a:rPr lang="en-US" sz="2400" dirty="0"/>
              <a:t>Created 150 Extended Metro Areas (EMAs)</a:t>
            </a:r>
          </a:p>
          <a:p>
            <a:pPr marL="560070" lvl="1" indent="-285750"/>
            <a:r>
              <a:rPr lang="en-US" dirty="0"/>
              <a:t>Geographic areas that fully capture American microeconomies </a:t>
            </a:r>
          </a:p>
          <a:p>
            <a:r>
              <a:rPr lang="en-US" sz="2400" dirty="0"/>
              <a:t>GDP, employment, and housing permit growth forecasts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60070" lvl="1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560070" indent="-285750"/>
            <a:endParaRPr lang="en-US" sz="2400" b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73D1805-41F2-BA32-2CDA-68EB13807D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F42D56C-F515-4244-324D-98E6081B5B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D82D1B-116E-C0C8-41BF-EDB3CC7B3E24}"/>
              </a:ext>
            </a:extLst>
          </p:cNvPr>
          <p:cNvSpPr txBox="1"/>
          <p:nvPr/>
        </p:nvSpPr>
        <p:spPr>
          <a:xfrm>
            <a:off x="7823044" y="1349685"/>
            <a:ext cx="264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Raleigh-Durham EMA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803555-8D56-031A-0F90-90925C539F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985735" y="1809750"/>
            <a:ext cx="3911718" cy="40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32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E3CA7-9629-245A-5E2C-B67904F05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35F13BF-22F3-AF42-F37B-15CE8C7023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127924"/>
              </p:ext>
            </p:extLst>
          </p:nvPr>
        </p:nvGraphicFramePr>
        <p:xfrm>
          <a:off x="57510" y="1056441"/>
          <a:ext cx="11793984" cy="568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9EA11AF-CA5F-2F9A-4572-6E9A52353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58600" cy="626177"/>
          </a:xfrm>
        </p:spPr>
        <p:txBody>
          <a:bodyPr lIns="91440" tIns="45720" rIns="91440" bIns="45720" anchor="t"/>
          <a:lstStyle/>
          <a:p>
            <a:r>
              <a:rPr lang="en-US" sz="3200">
                <a:effectLst/>
                <a:latin typeface="Tahoma"/>
                <a:ea typeface="Calibri"/>
                <a:cs typeface="Arial"/>
              </a:rPr>
              <a:t>Q1 2026: How is current state of the economy affecting your organization?</a:t>
            </a:r>
            <a:endParaRPr lang="en-US" sz="320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F7001-395B-376C-4AAA-86C95E7F6CC4}"/>
              </a:ext>
            </a:extLst>
          </p:cNvPr>
          <p:cNvSpPr txBox="1"/>
          <p:nvPr/>
        </p:nvSpPr>
        <p:spPr>
          <a:xfrm>
            <a:off x="6743701" y="6474485"/>
            <a:ext cx="544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(174 respondents)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1A77509-C326-DAB6-6DC2-7E16DE911B16}"/>
              </a:ext>
            </a:extLst>
          </p:cNvPr>
          <p:cNvSpPr txBox="1"/>
          <p:nvPr/>
        </p:nvSpPr>
        <p:spPr>
          <a:xfrm>
            <a:off x="9587716" y="3839559"/>
            <a:ext cx="1820966" cy="19620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 = Very Positively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= Neutral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= Very Negatively</a:t>
            </a:r>
          </a:p>
        </p:txBody>
      </p:sp>
    </p:spTree>
    <p:extLst>
      <p:ext uri="{BB962C8B-B14F-4D97-AF65-F5344CB8AC3E}">
        <p14:creationId xmlns:p14="http://schemas.microsoft.com/office/powerpoint/2010/main" val="86856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category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5D50-FEB8-962A-1218-C9F27E6F4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873E8E4-26FC-8E54-E0E9-C51F60D9FB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575625"/>
              </p:ext>
            </p:extLst>
          </p:nvPr>
        </p:nvGraphicFramePr>
        <p:xfrm>
          <a:off x="199008" y="1033154"/>
          <a:ext cx="11793984" cy="568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29C3A3-08E1-38F1-9A94-8826D8B9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58600" cy="626177"/>
          </a:xfrm>
        </p:spPr>
        <p:txBody>
          <a:bodyPr lIns="91440" tIns="45720" rIns="91440" bIns="45720" anchor="t"/>
          <a:lstStyle/>
          <a:p>
            <a:r>
              <a:rPr lang="en-US" sz="3200">
                <a:effectLst/>
                <a:latin typeface="Tahoma"/>
                <a:ea typeface="Calibri"/>
                <a:cs typeface="Arial"/>
              </a:rPr>
              <a:t>Q1 2024: How is current state of the economy affecting your organization? </a:t>
            </a:r>
            <a:endParaRPr lang="en-US" sz="320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27BE3-9020-9089-3E6F-D63F57F4B4A7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2024 Chamber Member Survey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1FF0BA9-2BA4-FFE2-DFEC-4EB8234EE134}"/>
              </a:ext>
            </a:extLst>
          </p:cNvPr>
          <p:cNvSpPr txBox="1"/>
          <p:nvPr/>
        </p:nvSpPr>
        <p:spPr>
          <a:xfrm>
            <a:off x="9587716" y="3839559"/>
            <a:ext cx="1820966" cy="19620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 = Very Positively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= Neutral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= Very Negatively</a:t>
            </a:r>
          </a:p>
        </p:txBody>
      </p:sp>
    </p:spTree>
    <p:extLst>
      <p:ext uri="{BB962C8B-B14F-4D97-AF65-F5344CB8AC3E}">
        <p14:creationId xmlns:p14="http://schemas.microsoft.com/office/powerpoint/2010/main" val="3349489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D7A63-BA7F-E38D-F61A-EACE880C0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53A21DA-A725-A253-9CCE-C5C4E3AAC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015980"/>
              </p:ext>
            </p:extLst>
          </p:nvPr>
        </p:nvGraphicFramePr>
        <p:xfrm>
          <a:off x="199008" y="1033154"/>
          <a:ext cx="11793984" cy="568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2D052EF-FC6F-BE56-B5D2-ADA60B67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58600" cy="626177"/>
          </a:xfrm>
        </p:spPr>
        <p:txBody>
          <a:bodyPr lIns="91440" tIns="45720" rIns="91440" bIns="45720" anchor="t"/>
          <a:lstStyle/>
          <a:p>
            <a:r>
              <a:rPr lang="en-US" sz="3200">
                <a:effectLst/>
                <a:latin typeface="Tahoma"/>
                <a:ea typeface="Calibri"/>
                <a:cs typeface="Arial"/>
              </a:rPr>
              <a:t>Q1 2025: How is current state of the economy affecting your organization?</a:t>
            </a:r>
            <a:endParaRPr lang="en-US" sz="320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F2178-E07F-5979-675F-B51DD3FF2011}"/>
              </a:ext>
            </a:extLst>
          </p:cNvPr>
          <p:cNvSpPr txBox="1"/>
          <p:nvPr/>
        </p:nvSpPr>
        <p:spPr>
          <a:xfrm>
            <a:off x="6743701" y="6474485"/>
            <a:ext cx="544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respondents_)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2058B1B-5723-E1E2-093D-10B78E9324BA}"/>
              </a:ext>
            </a:extLst>
          </p:cNvPr>
          <p:cNvSpPr txBox="1"/>
          <p:nvPr/>
        </p:nvSpPr>
        <p:spPr>
          <a:xfrm>
            <a:off x="9587716" y="3839559"/>
            <a:ext cx="1820966" cy="19620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 = Very Positively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= Neutral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= Very Negatively</a:t>
            </a:r>
          </a:p>
        </p:txBody>
      </p:sp>
    </p:spTree>
    <p:extLst>
      <p:ext uri="{BB962C8B-B14F-4D97-AF65-F5344CB8AC3E}">
        <p14:creationId xmlns:p14="http://schemas.microsoft.com/office/powerpoint/2010/main" val="991705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95CE1-E7C9-3ED2-6AF5-80D7996C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9DED62A-775B-1C46-DEE4-2D94BBD40BD2}"/>
              </a:ext>
            </a:extLst>
          </p:cNvPr>
          <p:cNvGraphicFramePr>
            <a:graphicFrameLocks/>
          </p:cNvGraphicFramePr>
          <p:nvPr/>
        </p:nvGraphicFramePr>
        <p:xfrm>
          <a:off x="57510" y="1056441"/>
          <a:ext cx="11793984" cy="568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FCFAE-9C57-5258-0106-A6D489BB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58600" cy="626177"/>
          </a:xfrm>
        </p:spPr>
        <p:txBody>
          <a:bodyPr lIns="91440" tIns="45720" rIns="91440" bIns="45720" anchor="t"/>
          <a:lstStyle/>
          <a:p>
            <a:r>
              <a:rPr lang="en-US" sz="3200">
                <a:effectLst/>
                <a:latin typeface="Tahoma"/>
                <a:ea typeface="Calibri"/>
                <a:cs typeface="Arial"/>
              </a:rPr>
              <a:t>Q1 2026: How is current state of the economy affecting your organization?</a:t>
            </a:r>
            <a:endParaRPr lang="en-US" sz="320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02531-523F-820A-7DD8-0953BF39F0E7}"/>
              </a:ext>
            </a:extLst>
          </p:cNvPr>
          <p:cNvSpPr txBox="1"/>
          <p:nvPr/>
        </p:nvSpPr>
        <p:spPr>
          <a:xfrm>
            <a:off x="6743701" y="6474485"/>
            <a:ext cx="544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(174 respondents)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18AC218-A403-C40E-ACEE-8A523D8BCC6F}"/>
              </a:ext>
            </a:extLst>
          </p:cNvPr>
          <p:cNvSpPr txBox="1"/>
          <p:nvPr/>
        </p:nvSpPr>
        <p:spPr>
          <a:xfrm>
            <a:off x="9587716" y="3839559"/>
            <a:ext cx="1820966" cy="19620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 = Very Positively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= Neutral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= Very Negatively</a:t>
            </a:r>
          </a:p>
        </p:txBody>
      </p:sp>
    </p:spTree>
    <p:extLst>
      <p:ext uri="{BB962C8B-B14F-4D97-AF65-F5344CB8AC3E}">
        <p14:creationId xmlns:p14="http://schemas.microsoft.com/office/powerpoint/2010/main" val="1874563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EC3C1-6412-CC4A-6679-7C2A2FFB3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4CB8A4-9F96-AFEA-CD41-D108F901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3045119"/>
            <a:ext cx="11001828" cy="1803105"/>
          </a:xfrm>
        </p:spPr>
        <p:txBody>
          <a:bodyPr/>
          <a:lstStyle/>
          <a:p>
            <a:r>
              <a:rPr lang="en-US" sz="6000">
                <a:latin typeface="+mj-lt"/>
              </a:rPr>
              <a:t>Cautious Revenue Optimism</a:t>
            </a:r>
          </a:p>
        </p:txBody>
      </p:sp>
    </p:spTree>
    <p:extLst>
      <p:ext uri="{BB962C8B-B14F-4D97-AF65-F5344CB8AC3E}">
        <p14:creationId xmlns:p14="http://schemas.microsoft.com/office/powerpoint/2010/main" val="3133629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D187C-F847-9A95-D4BE-655BEE36D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3EF67-A183-7761-75BB-C82A98F9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63" y="-11289"/>
            <a:ext cx="11451265" cy="614020"/>
          </a:xfrm>
        </p:spPr>
        <p:txBody>
          <a:bodyPr/>
          <a:lstStyle/>
          <a:p>
            <a:r>
              <a:rPr lang="en-US" sz="3200">
                <a:effectLst/>
                <a:latin typeface="Tahoma"/>
                <a:ea typeface="Calibri"/>
                <a:cs typeface="Arial"/>
              </a:rPr>
              <a:t>Q1 2026: How do you expect your organization’s sales</a:t>
            </a:r>
            <a:r>
              <a:rPr lang="en-US" sz="3200">
                <a:latin typeface="Tahoma"/>
                <a:ea typeface="Calibri"/>
                <a:cs typeface="Arial"/>
              </a:rPr>
              <a:t>/revenue</a:t>
            </a:r>
            <a:r>
              <a:rPr lang="en-US" sz="3200">
                <a:effectLst/>
                <a:latin typeface="Tahoma"/>
                <a:ea typeface="Calibri"/>
                <a:cs typeface="Arial"/>
              </a:rPr>
              <a:t> to change over the next 12 months?</a:t>
            </a:r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4657D15-CCF2-EF0D-0F42-25D737051C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700648"/>
              </p:ext>
            </p:extLst>
          </p:nvPr>
        </p:nvGraphicFramePr>
        <p:xfrm>
          <a:off x="483919" y="1092530"/>
          <a:ext cx="11451264" cy="506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9D7ADA-226C-248B-9DCF-3E3BC3CAF6AA}"/>
              </a:ext>
            </a:extLst>
          </p:cNvPr>
          <p:cNvSpPr txBox="1"/>
          <p:nvPr/>
        </p:nvSpPr>
        <p:spPr>
          <a:xfrm>
            <a:off x="6663447" y="6474485"/>
            <a:ext cx="5528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1600">
                <a:solidFill>
                  <a:srgbClr val="53565A"/>
                </a:solidFill>
              </a:rPr>
              <a:t>Feb 2026 Chamber Member Survey (183 respondents)</a:t>
            </a:r>
          </a:p>
        </p:txBody>
      </p:sp>
    </p:spTree>
    <p:extLst>
      <p:ext uri="{BB962C8B-B14F-4D97-AF65-F5344CB8AC3E}">
        <p14:creationId xmlns:p14="http://schemas.microsoft.com/office/powerpoint/2010/main" val="392515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CDCD-A58C-468C-92C9-149C8CF0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54" y="-2195"/>
            <a:ext cx="11947491" cy="614020"/>
          </a:xfrm>
        </p:spPr>
        <p:txBody>
          <a:bodyPr lIns="91440" tIns="45720" rIns="91440" bIns="45720" anchor="t"/>
          <a:lstStyle/>
          <a:p>
            <a:r>
              <a:rPr lang="en-US" sz="2800">
                <a:effectLst/>
                <a:latin typeface="Tahoma"/>
                <a:ea typeface="Calibri"/>
                <a:cs typeface="Arial"/>
              </a:rPr>
              <a:t>How do you expect your organization’s sales</a:t>
            </a:r>
            <a:r>
              <a:rPr lang="en-US" sz="2800">
                <a:latin typeface="Tahoma"/>
                <a:ea typeface="Calibri"/>
                <a:cs typeface="Arial"/>
              </a:rPr>
              <a:t>/revenue</a:t>
            </a:r>
            <a:r>
              <a:rPr lang="en-US" sz="2800">
                <a:effectLst/>
                <a:latin typeface="Tahoma"/>
                <a:ea typeface="Calibri"/>
                <a:cs typeface="Arial"/>
              </a:rPr>
              <a:t> to change over the next 12 months? </a:t>
            </a:r>
            <a:b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AA065A5-6DA7-40B5-8248-BE8270EF78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847506"/>
              </p:ext>
            </p:extLst>
          </p:nvPr>
        </p:nvGraphicFramePr>
        <p:xfrm>
          <a:off x="310896" y="1110844"/>
          <a:ext cx="11452814" cy="5166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9F569919-72C0-CACF-6C5C-9029580C3B52}"/>
              </a:ext>
            </a:extLst>
          </p:cNvPr>
          <p:cNvSpPr txBox="1"/>
          <p:nvPr/>
        </p:nvSpPr>
        <p:spPr>
          <a:xfrm>
            <a:off x="10341795" y="5742432"/>
            <a:ext cx="1421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+mj-lt"/>
              </a:rPr>
              <a:t>4% Unsure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290F9-7B0E-AA7A-90F2-B17688BAD7A4}"/>
              </a:ext>
            </a:extLst>
          </p:cNvPr>
          <p:cNvSpPr txBox="1"/>
          <p:nvPr/>
        </p:nvSpPr>
        <p:spPr>
          <a:xfrm>
            <a:off x="6842234" y="6474485"/>
            <a:ext cx="5349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Feb 2026 Chamber Member Survey (183 respondents)</a:t>
            </a:r>
          </a:p>
        </p:txBody>
      </p:sp>
    </p:spTree>
    <p:extLst>
      <p:ext uri="{BB962C8B-B14F-4D97-AF65-F5344CB8AC3E}">
        <p14:creationId xmlns:p14="http://schemas.microsoft.com/office/powerpoint/2010/main" val="27249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91537-8262-DA91-0EC8-B2539F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89811"/>
            <a:ext cx="11655287" cy="614020"/>
          </a:xfrm>
        </p:spPr>
        <p:txBody>
          <a:bodyPr/>
          <a:lstStyle/>
          <a:p>
            <a:r>
              <a:rPr lang="en-US" sz="3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 2025: What resources do you need in the next 12 months to help you be successful?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909268-E1BC-5F79-659F-3F91FCDF86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711590"/>
              </p:ext>
            </p:extLst>
          </p:nvPr>
        </p:nvGraphicFramePr>
        <p:xfrm>
          <a:off x="371059" y="1156138"/>
          <a:ext cx="11655287" cy="5612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BCF2844-F0B8-D48A-3F9B-39E12E2AE831}"/>
              </a:ext>
            </a:extLst>
          </p:cNvPr>
          <p:cNvSpPr txBox="1"/>
          <p:nvPr/>
        </p:nvSpPr>
        <p:spPr>
          <a:xfrm>
            <a:off x="6366933" y="6346372"/>
            <a:ext cx="5659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(206 Respondents)</a:t>
            </a:r>
          </a:p>
        </p:txBody>
      </p:sp>
    </p:spTree>
    <p:extLst>
      <p:ext uri="{BB962C8B-B14F-4D97-AF65-F5344CB8AC3E}">
        <p14:creationId xmlns:p14="http://schemas.microsoft.com/office/powerpoint/2010/main" val="208483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6F5D4-78A4-9E37-4FF5-09E71083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AB45-3DF0-DDF8-E152-66B84D1FC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89811"/>
            <a:ext cx="11655287" cy="614020"/>
          </a:xfrm>
        </p:spPr>
        <p:txBody>
          <a:bodyPr/>
          <a:lstStyle/>
          <a:p>
            <a:r>
              <a:rPr lang="en-US" sz="3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 2026: What resources do you need in the next 12 months to help you be successful?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AB6BF-11A1-5D3A-0BA7-2A90E33327AF}"/>
              </a:ext>
            </a:extLst>
          </p:cNvPr>
          <p:cNvSpPr txBox="1"/>
          <p:nvPr/>
        </p:nvSpPr>
        <p:spPr>
          <a:xfrm>
            <a:off x="6366933" y="6346372"/>
            <a:ext cx="5659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(185 Respondents)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13906C4-F60E-AA02-7DD8-3E2C097497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315866"/>
              </p:ext>
            </p:extLst>
          </p:nvPr>
        </p:nvGraphicFramePr>
        <p:xfrm>
          <a:off x="165653" y="1091045"/>
          <a:ext cx="11763111" cy="537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0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3CC0C-C5D7-C68D-9F8E-55948BC67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3E273D-9972-75F1-7E11-9CF133A2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48" y="3072552"/>
            <a:ext cx="9829584" cy="1709760"/>
          </a:xfrm>
        </p:spPr>
        <p:txBody>
          <a:bodyPr lIns="91440" tIns="45720" rIns="91440" bIns="45720" anchor="t"/>
          <a:lstStyle/>
          <a:p>
            <a:r>
              <a:rPr lang="en-US" sz="6000">
                <a:latin typeface="+mj-lt"/>
              </a:rPr>
              <a:t>Hiring Challenges Persist </a:t>
            </a:r>
          </a:p>
        </p:txBody>
      </p:sp>
    </p:spTree>
    <p:extLst>
      <p:ext uri="{BB962C8B-B14F-4D97-AF65-F5344CB8AC3E}">
        <p14:creationId xmlns:p14="http://schemas.microsoft.com/office/powerpoint/2010/main" val="463315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E594-B84D-3247-D396-66EEA0B7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"/>
            <a:ext cx="10061864" cy="640080"/>
          </a:xfrm>
        </p:spPr>
        <p:txBody>
          <a:bodyPr anchor="ctr">
            <a:normAutofit/>
          </a:bodyPr>
          <a:lstStyle/>
          <a:p>
            <a:r>
              <a:rPr lang="en-US" dirty="0"/>
              <a:t>2026 GDP Growth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5F3E-1B4D-F20A-1204-232FB657FCB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1" y="1810319"/>
            <a:ext cx="4999264" cy="4001902"/>
          </a:xfrm>
        </p:spPr>
        <p:txBody>
          <a:bodyPr>
            <a:normAutofit/>
          </a:bodyPr>
          <a:lstStyle/>
          <a:p>
            <a:r>
              <a:rPr lang="en-US" dirty="0"/>
              <a:t>We expect slow yet positive growth</a:t>
            </a:r>
          </a:p>
          <a:p>
            <a:r>
              <a:rPr lang="en-US" dirty="0"/>
              <a:t>Stagnant or negative </a:t>
            </a:r>
            <a:r>
              <a:rPr lang="en-US"/>
              <a:t>in several </a:t>
            </a:r>
            <a:r>
              <a:rPr lang="en-US" dirty="0"/>
              <a:t>metros</a:t>
            </a:r>
          </a:p>
          <a:p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24226FD-AF11-AB78-1160-598132E70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C0867-CCAD-1DD6-4972-DCD7145AE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820" y="1324258"/>
            <a:ext cx="6380401" cy="4242965"/>
          </a:xfrm>
          <a:prstGeom prst="rect">
            <a:avLst/>
          </a:prstGeom>
          <a:noFill/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0B08D99-9647-08B2-A83C-C38EC13369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4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7AD1D7-612F-D158-5EF2-825E4D069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1C1ADB5-D445-4C92-5AF8-A5349DD7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30545"/>
            <a:ext cx="11889950" cy="945878"/>
          </a:xfrm>
        </p:spPr>
        <p:txBody>
          <a:bodyPr/>
          <a:lstStyle/>
          <a:p>
            <a:r>
              <a:rPr lang="en-US" sz="3200" b="1">
                <a:latin typeface="+mj-lt"/>
              </a:rPr>
              <a:t>Q1 2024: Do you expect the size of your workforce to change in the next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C74376-2174-AB3E-901D-CFBCE3993A57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2024 Chamber Member Survey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391CF0E-7DBA-CD3B-BB14-D60F8ECD50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166553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0747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D5634FD-0164-1B4C-F0AB-AD55C6B3A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DC4B43-B015-E1A4-4FB0-8D64458F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30545"/>
            <a:ext cx="11889950" cy="945878"/>
          </a:xfrm>
        </p:spPr>
        <p:txBody>
          <a:bodyPr/>
          <a:lstStyle/>
          <a:p>
            <a:r>
              <a:rPr lang="en-US" sz="3200" b="1">
                <a:latin typeface="+mj-lt"/>
              </a:rPr>
              <a:t>Q1 2025: Do you expect the size of your workforce to change in the next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ECDD0-A793-473F-C813-9AEA58ACCBDC}"/>
              </a:ext>
            </a:extLst>
          </p:cNvPr>
          <p:cNvSpPr txBox="1"/>
          <p:nvPr/>
        </p:nvSpPr>
        <p:spPr>
          <a:xfrm>
            <a:off x="6923314" y="6474485"/>
            <a:ext cx="526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B5C95AC-3435-C587-918B-B46B6E5F4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279544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2304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562F3-2032-97C9-3C41-5BFF8B9ED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A2C49F5-5933-DF4F-7407-D31466A5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30545"/>
            <a:ext cx="11889950" cy="945878"/>
          </a:xfrm>
        </p:spPr>
        <p:txBody>
          <a:bodyPr/>
          <a:lstStyle/>
          <a:p>
            <a:r>
              <a:rPr lang="en-US" sz="3200" b="1">
                <a:latin typeface="+mj-lt"/>
              </a:rPr>
              <a:t>Q1 2026: Do you expect the size of your workforce to change in the next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10897-FD36-7DDA-2CFF-23C7E4D4B916}"/>
              </a:ext>
            </a:extLst>
          </p:cNvPr>
          <p:cNvSpPr txBox="1"/>
          <p:nvPr/>
        </p:nvSpPr>
        <p:spPr>
          <a:xfrm>
            <a:off x="6923314" y="6474485"/>
            <a:ext cx="526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6DA975A-D5E2-A134-1DC6-6135D82A08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234989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0880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5053-D8D8-4BDA-8D15-5E765121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6" y="112341"/>
            <a:ext cx="11901241" cy="614020"/>
          </a:xfrm>
        </p:spPr>
        <p:txBody>
          <a:bodyPr/>
          <a:lstStyle/>
          <a:p>
            <a:r>
              <a:rPr lang="en-US" sz="30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Percentage Planning to Add Workers in the Next 12 Months</a:t>
            </a:r>
            <a:endParaRPr lang="en-US" sz="3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C06515-09C6-4AA0-94CE-E0FA72BC34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283630"/>
              </p:ext>
            </p:extLst>
          </p:nvPr>
        </p:nvGraphicFramePr>
        <p:xfrm>
          <a:off x="298995" y="1540909"/>
          <a:ext cx="11546102" cy="483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D73687-C838-4181-BC6F-A970343DEDB7}"/>
              </a:ext>
            </a:extLst>
          </p:cNvPr>
          <p:cNvSpPr txBox="1"/>
          <p:nvPr/>
        </p:nvSpPr>
        <p:spPr>
          <a:xfrm>
            <a:off x="6909683" y="6474484"/>
            <a:ext cx="5282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Feb 2026 Chamber Member Survey (184 Respondents)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900C6-3CEB-4EC9-3AA8-57180502E3DB}"/>
              </a:ext>
            </a:extLst>
          </p:cNvPr>
          <p:cNvSpPr txBox="1"/>
          <p:nvPr/>
        </p:nvSpPr>
        <p:spPr>
          <a:xfrm>
            <a:off x="182751" y="982135"/>
            <a:ext cx="1212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“Does your organization have plans to increase its workforce in the next 12 months?”</a:t>
            </a:r>
          </a:p>
        </p:txBody>
      </p:sp>
    </p:spTree>
    <p:extLst>
      <p:ext uri="{BB962C8B-B14F-4D97-AF65-F5344CB8AC3E}">
        <p14:creationId xmlns:p14="http://schemas.microsoft.com/office/powerpoint/2010/main" val="2923104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8A1FF-AF34-9A36-2FE6-D6CD987E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8852E-D39B-CD22-095F-FF6275E5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6" y="112341"/>
            <a:ext cx="11901241" cy="614020"/>
          </a:xfrm>
        </p:spPr>
        <p:txBody>
          <a:bodyPr/>
          <a:lstStyle/>
          <a:p>
            <a:r>
              <a:rPr lang="en-US" sz="30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Percentage Planning to Add Workers in the Next 12 Months</a:t>
            </a:r>
            <a:endParaRPr lang="en-US" sz="3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C320617-8B7D-5C5D-EE91-74259A750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7874814"/>
              </p:ext>
            </p:extLst>
          </p:nvPr>
        </p:nvGraphicFramePr>
        <p:xfrm>
          <a:off x="298995" y="1540909"/>
          <a:ext cx="11546102" cy="483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F025638-E1AF-DAA5-4D9D-CB1B16230F82}"/>
              </a:ext>
            </a:extLst>
          </p:cNvPr>
          <p:cNvSpPr txBox="1"/>
          <p:nvPr/>
        </p:nvSpPr>
        <p:spPr>
          <a:xfrm>
            <a:off x="6909683" y="6474484"/>
            <a:ext cx="5282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Feb 2026 Chamber Member Survey (184 Respondents)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7EAD4-DEA1-ECB2-A539-C201A090111C}"/>
              </a:ext>
            </a:extLst>
          </p:cNvPr>
          <p:cNvSpPr txBox="1"/>
          <p:nvPr/>
        </p:nvSpPr>
        <p:spPr>
          <a:xfrm>
            <a:off x="182751" y="982135"/>
            <a:ext cx="1212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“Does your organization have plans to increase its workforce in the next 12 months?”</a:t>
            </a:r>
          </a:p>
        </p:txBody>
      </p:sp>
    </p:spTree>
    <p:extLst>
      <p:ext uri="{BB962C8B-B14F-4D97-AF65-F5344CB8AC3E}">
        <p14:creationId xmlns:p14="http://schemas.microsoft.com/office/powerpoint/2010/main" val="4050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0C0E0-DF25-9010-D373-09B9B594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4C641-3DAE-F18A-30B1-CC183CBB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6" y="112341"/>
            <a:ext cx="11901241" cy="614020"/>
          </a:xfrm>
        </p:spPr>
        <p:txBody>
          <a:bodyPr/>
          <a:lstStyle/>
          <a:p>
            <a:r>
              <a:rPr lang="en-US" sz="30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Percentage Planning to Reduce Workforce in the Next 12 Months</a:t>
            </a:r>
            <a:endParaRPr lang="en-US" sz="3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100CAF-E877-87A1-0E52-758BF18B39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586790"/>
              </p:ext>
            </p:extLst>
          </p:nvPr>
        </p:nvGraphicFramePr>
        <p:xfrm>
          <a:off x="322949" y="1443800"/>
          <a:ext cx="11546102" cy="483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5AC5796-9512-54BE-8686-50EA10F04FEA}"/>
              </a:ext>
            </a:extLst>
          </p:cNvPr>
          <p:cNvSpPr txBox="1"/>
          <p:nvPr/>
        </p:nvSpPr>
        <p:spPr>
          <a:xfrm>
            <a:off x="6909683" y="6474484"/>
            <a:ext cx="5282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53565A"/>
                </a:solidFill>
                <a:latin typeface="Tahoma"/>
              </a:rPr>
              <a:t>Feb 2026 Chamber Member Survey (184 Respondents)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6F96F-2FD2-4F62-629F-6324B96D8690}"/>
              </a:ext>
            </a:extLst>
          </p:cNvPr>
          <p:cNvSpPr txBox="1"/>
          <p:nvPr/>
        </p:nvSpPr>
        <p:spPr>
          <a:xfrm>
            <a:off x="182751" y="982135"/>
            <a:ext cx="1212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“Does your organization have plans to reduce its workforce in the next 12 months?”</a:t>
            </a:r>
          </a:p>
        </p:txBody>
      </p:sp>
    </p:spTree>
    <p:extLst>
      <p:ext uri="{BB962C8B-B14F-4D97-AF65-F5344CB8AC3E}">
        <p14:creationId xmlns:p14="http://schemas.microsoft.com/office/powerpoint/2010/main" val="2127986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FD1A1-6FD7-03F3-F29E-96D3FF9B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F80B-6A2C-EA6C-1CB0-68BAEF10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6" y="112341"/>
            <a:ext cx="11901241" cy="614020"/>
          </a:xfrm>
        </p:spPr>
        <p:txBody>
          <a:bodyPr/>
          <a:lstStyle/>
          <a:p>
            <a:r>
              <a:rPr lang="en-US" sz="30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Percentage Planning to Reduce Workforce in the Next 12 Months</a:t>
            </a:r>
            <a:endParaRPr lang="en-US" sz="3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6DBCD70-B89A-23D2-1C9E-1165CD147F70}"/>
              </a:ext>
            </a:extLst>
          </p:cNvPr>
          <p:cNvGraphicFramePr>
            <a:graphicFrameLocks/>
          </p:cNvGraphicFramePr>
          <p:nvPr/>
        </p:nvGraphicFramePr>
        <p:xfrm>
          <a:off x="322949" y="1443800"/>
          <a:ext cx="11546102" cy="483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1F2AE3E-F604-F817-0943-938DCD5DB89D}"/>
              </a:ext>
            </a:extLst>
          </p:cNvPr>
          <p:cNvSpPr txBox="1"/>
          <p:nvPr/>
        </p:nvSpPr>
        <p:spPr>
          <a:xfrm>
            <a:off x="6909683" y="6474484"/>
            <a:ext cx="5282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53565A"/>
                </a:solidFill>
                <a:latin typeface="Tahoma"/>
              </a:rPr>
              <a:t>Feb 2026 Chamber Member Survey (184 Respondents)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C72D8-19A8-596A-BE10-8FBFA5FA2F0F}"/>
              </a:ext>
            </a:extLst>
          </p:cNvPr>
          <p:cNvSpPr txBox="1"/>
          <p:nvPr/>
        </p:nvSpPr>
        <p:spPr>
          <a:xfrm>
            <a:off x="182751" y="982135"/>
            <a:ext cx="1212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5356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“Does your organization have plans to reduce its workforce in the next 12 months?”</a:t>
            </a:r>
          </a:p>
        </p:txBody>
      </p:sp>
    </p:spTree>
    <p:extLst>
      <p:ext uri="{BB962C8B-B14F-4D97-AF65-F5344CB8AC3E}">
        <p14:creationId xmlns:p14="http://schemas.microsoft.com/office/powerpoint/2010/main" val="1588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57886-4EA1-9EEF-8613-733EDB384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0B5835C-6F07-CA29-8D87-E1DF954E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3200" b="1">
                <a:latin typeface="+mj-lt"/>
              </a:rPr>
              <a:t>Q1 2025: Has your organization experienced hiring challenges over the past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5E095-2532-CAA9-A788-D32DECDDA16A}"/>
              </a:ext>
            </a:extLst>
          </p:cNvPr>
          <p:cNvSpPr txBox="1"/>
          <p:nvPr/>
        </p:nvSpPr>
        <p:spPr>
          <a:xfrm>
            <a:off x="6345141" y="6474485"/>
            <a:ext cx="584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9809C1E-4538-5922-E703-8898BDBBC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789884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06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ED7EB-5F88-BE42-565D-15DFBE4A9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E2428C-DF99-2E26-9E49-1241A625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3200" b="1" dirty="0">
                <a:latin typeface="+mj-lt"/>
              </a:rPr>
              <a:t>Q1 2026: Has your organization experienced hiring challenges over the past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D7DED-65DF-5AC3-DC46-0FC988849EB2}"/>
              </a:ext>
            </a:extLst>
          </p:cNvPr>
          <p:cNvSpPr txBox="1"/>
          <p:nvPr/>
        </p:nvSpPr>
        <p:spPr>
          <a:xfrm>
            <a:off x="6345141" y="6474485"/>
            <a:ext cx="584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235D9D9-96D3-0F9E-A466-CE351BE2E7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493259"/>
              </p:ext>
            </p:extLst>
          </p:nvPr>
        </p:nvGraphicFramePr>
        <p:xfrm>
          <a:off x="184515" y="1077731"/>
          <a:ext cx="11822970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55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957886-4EA1-9EEF-8613-733EDB384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0B5835C-6F07-CA29-8D87-E1DF954E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2025: Has your organization experienced hiring challenges over the past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5E095-2532-CAA9-A788-D32DECDDA16A}"/>
              </a:ext>
            </a:extLst>
          </p:cNvPr>
          <p:cNvSpPr txBox="1"/>
          <p:nvPr/>
        </p:nvSpPr>
        <p:spPr>
          <a:xfrm>
            <a:off x="6623437" y="6474485"/>
            <a:ext cx="556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9809C1E-4538-5922-E703-8898BDBBC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50520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3920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0F70-CB33-B86D-6217-63AAA0E0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Investment and GDP Growth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98B039-0550-853C-A2CC-6152FA46F5D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l="3037" t="4359"/>
          <a:stretch>
            <a:fillRect/>
          </a:stretch>
        </p:blipFill>
        <p:spPr>
          <a:xfrm>
            <a:off x="1425828" y="1648219"/>
            <a:ext cx="6225000" cy="48632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757B0-DE42-8C0E-F4AE-D5014A0780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51521E9-BAB8-8AB5-30EB-C24A15D26F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5072" y="1955768"/>
            <a:ext cx="3590544" cy="40019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Spending on:</a:t>
            </a:r>
          </a:p>
          <a:p>
            <a:pPr lvl="1"/>
            <a:r>
              <a:rPr lang="en-US" dirty="0"/>
              <a:t>Data centers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r>
              <a:rPr lang="en-US" dirty="0"/>
              <a:t>Software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AF1303B-0944-BE79-2408-F61C53186E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598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D9AF-B8A9-16B4-E37F-699ECCC50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53F030-39DD-0D63-5A21-7BD5894D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2026: Has your organization experienced hiring challenges over the past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E6179-8090-3C25-0494-AE8430C843CE}"/>
              </a:ext>
            </a:extLst>
          </p:cNvPr>
          <p:cNvSpPr txBox="1"/>
          <p:nvPr/>
        </p:nvSpPr>
        <p:spPr>
          <a:xfrm>
            <a:off x="6623437" y="6474485"/>
            <a:ext cx="556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Feb 2026 Chamber Member Survey (184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F36BCB2-90DA-8EF5-CCFB-9CF6C058B0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016463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8204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D03FB-5B3B-452B-EC5F-A887C502D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B160D1-7282-177B-714E-850CE78D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1" y="238538"/>
            <a:ext cx="11932134" cy="892177"/>
          </a:xfrm>
        </p:spPr>
        <p:txBody>
          <a:bodyPr lIns="91440" tIns="45720" rIns="91440" bIns="45720" anchor="t"/>
          <a:lstStyle/>
          <a:p>
            <a:r>
              <a:rPr lang="en-US" sz="2800">
                <a:latin typeface="+mj-lt"/>
              </a:rPr>
              <a:t>Q1 2025: Which factors contribute to your hiring challenges? </a:t>
            </a:r>
            <a:r>
              <a:rPr lang="en-US" sz="1800">
                <a:latin typeface="+mj-lt"/>
              </a:rPr>
              <a:t>(check all that apply)</a:t>
            </a:r>
            <a:br>
              <a:rPr lang="en-US" sz="1800">
                <a:latin typeface="+mj-lt"/>
              </a:rPr>
            </a:br>
            <a:r>
              <a:rPr lang="en-US" sz="1800">
                <a:latin typeface="+mj-lt"/>
              </a:rPr>
              <a:t>1 </a:t>
            </a:r>
            <a:endParaRPr lang="en-US" sz="280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D2F32-B477-16FA-E6B6-0999CC36C7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400C4-26B8-F0EE-031D-1C7B6659BFF5}"/>
              </a:ext>
            </a:extLst>
          </p:cNvPr>
          <p:cNvSpPr txBox="1"/>
          <p:nvPr/>
        </p:nvSpPr>
        <p:spPr>
          <a:xfrm>
            <a:off x="6504167" y="6474484"/>
            <a:ext cx="5687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8606276-6315-2D30-DA9E-C2DC19808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582838"/>
              </p:ext>
            </p:extLst>
          </p:nvPr>
        </p:nvGraphicFramePr>
        <p:xfrm>
          <a:off x="423530" y="1229361"/>
          <a:ext cx="11344939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88626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87708-3B71-16B4-05D0-E31F78095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A7724B-F392-FB3E-E888-A5C83656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1" y="238538"/>
            <a:ext cx="11932134" cy="892177"/>
          </a:xfrm>
        </p:spPr>
        <p:txBody>
          <a:bodyPr lIns="91440" tIns="45720" rIns="91440" bIns="45720" anchor="t"/>
          <a:lstStyle/>
          <a:p>
            <a:r>
              <a:rPr lang="en-US" sz="2800">
                <a:latin typeface="+mj-lt"/>
              </a:rPr>
              <a:t>Q1 2026: Which factors contribute to your hiring challenges? </a:t>
            </a:r>
            <a:r>
              <a:rPr lang="en-US" sz="1800">
                <a:latin typeface="+mj-lt"/>
              </a:rPr>
              <a:t>(check all that apply)</a:t>
            </a:r>
            <a:br>
              <a:rPr lang="en-US" sz="1800">
                <a:latin typeface="+mj-lt"/>
              </a:rPr>
            </a:br>
            <a:r>
              <a:rPr lang="en-US" sz="1800">
                <a:latin typeface="+mj-lt"/>
              </a:rPr>
              <a:t>1 </a:t>
            </a:r>
            <a:endParaRPr lang="en-US" sz="280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989D3-7128-359C-9E86-11DFD6FC63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05B11-14AC-D482-68F5-07C97A12345E}"/>
              </a:ext>
            </a:extLst>
          </p:cNvPr>
          <p:cNvSpPr txBox="1"/>
          <p:nvPr/>
        </p:nvSpPr>
        <p:spPr>
          <a:xfrm>
            <a:off x="6504167" y="6474484"/>
            <a:ext cx="5687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2026 Chamber Member Survey (184 Respondents)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4D805A9-C978-380F-4313-789F419AB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370361"/>
              </p:ext>
            </p:extLst>
          </p:nvPr>
        </p:nvGraphicFramePr>
        <p:xfrm>
          <a:off x="322117" y="1236516"/>
          <a:ext cx="11505815" cy="495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1388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97E501-6258-45F3-BD0B-73962577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48" y="3045120"/>
            <a:ext cx="11186555" cy="2003130"/>
          </a:xfrm>
        </p:spPr>
        <p:txBody>
          <a:bodyPr/>
          <a:lstStyle/>
          <a:p>
            <a:r>
              <a:rPr lang="en-US" sz="5400" dirty="0"/>
              <a:t>What do you need most in order to thrive in 2026?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73165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91537-8262-DA91-0EC8-B2539F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886"/>
            <a:ext cx="12191999" cy="614020"/>
          </a:xfrm>
        </p:spPr>
        <p:txBody>
          <a:bodyPr/>
          <a:lstStyle/>
          <a:p>
            <a:r>
              <a:rPr lang="en-US" sz="3000">
                <a:latin typeface="+mj-lt"/>
              </a:rPr>
              <a:t>What do you need most in order to thrive in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F3602-F04A-E4A3-2F0F-B620E7565D47}"/>
              </a:ext>
            </a:extLst>
          </p:cNvPr>
          <p:cNvSpPr txBox="1"/>
          <p:nvPr/>
        </p:nvSpPr>
        <p:spPr>
          <a:xfrm>
            <a:off x="351181" y="1151820"/>
            <a:ext cx="11481590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 dirty="0">
                <a:latin typeface="Tahoma"/>
                <a:ea typeface="Tahoma"/>
                <a:cs typeface="Tahoma"/>
              </a:rPr>
              <a:t>Stronger/Stable Economy &amp; Consumer Confidence (24)</a:t>
            </a:r>
          </a:p>
          <a:p>
            <a:r>
              <a:rPr lang="en-US" sz="2400" dirty="0"/>
              <a:t>“More money in locals’ pockets.”</a:t>
            </a:r>
            <a:br>
              <a:rPr lang="en-US" sz="2400" dirty="0"/>
            </a:br>
            <a:endParaRPr lang="en-US" sz="1100" dirty="0">
              <a:ea typeface="+mn-lt"/>
              <a:cs typeface="+mn-lt"/>
            </a:endParaRPr>
          </a:p>
          <a:p>
            <a:r>
              <a:rPr lang="en-US" sz="2400" b="0" i="0" u="none" strike="noStrike" dirty="0">
                <a:effectLst/>
                <a:latin typeface="Tahoma"/>
                <a:ea typeface="Tahoma"/>
                <a:cs typeface="Tahoma"/>
              </a:rPr>
              <a:t>“Restaurants compete for disposable income… The economy needs to be stable for confidence to build.”</a:t>
            </a:r>
          </a:p>
          <a:p>
            <a:endParaRPr lang="en-US" sz="1100" b="0" i="0" u="none" strike="noStrike" dirty="0">
              <a:effectLst/>
              <a:latin typeface="Tahoma"/>
              <a:ea typeface="Tahoma"/>
              <a:cs typeface="Tahoma"/>
            </a:endParaRPr>
          </a:p>
          <a:p>
            <a:r>
              <a:rPr lang="en-US" sz="2400" dirty="0"/>
              <a:t>“A stronger economy, stable job market and lower interest rates that would provide confidence to folks to purchase a condo.”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D43C4-3D77-54F5-C3FC-FB44E5C313F5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A090D-0B91-EECB-FD43-7D6BDB56D011}"/>
              </a:ext>
            </a:extLst>
          </p:cNvPr>
          <p:cNvSpPr txBox="1"/>
          <p:nvPr/>
        </p:nvSpPr>
        <p:spPr>
          <a:xfrm>
            <a:off x="351181" y="3953680"/>
            <a:ext cx="1148159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Workforce &amp; Talent Recruitment (16)</a:t>
            </a:r>
          </a:p>
          <a:p>
            <a:r>
              <a:rPr lang="en-US" sz="2400"/>
              <a:t>“Investment in the trades or funding to help us expand our apprenticeship program to create new licensed plumbers.”</a:t>
            </a:r>
            <a:br>
              <a:rPr lang="en-US" sz="2400"/>
            </a:br>
            <a:br>
              <a:rPr lang="en-US" sz="1000"/>
            </a:br>
            <a:r>
              <a:rPr lang="en-US" sz="2400"/>
              <a:t>“We need to find the right people for the right seat.”</a:t>
            </a:r>
            <a:endParaRPr lang="en-US" sz="1100" b="0" i="0" u="none" strike="noStrike">
              <a:effectLst/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52074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80838-8464-B71E-467C-90E6EBEFB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0A46-6901-B32F-773A-233AF744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886"/>
            <a:ext cx="12191999" cy="614020"/>
          </a:xfrm>
        </p:spPr>
        <p:txBody>
          <a:bodyPr/>
          <a:lstStyle/>
          <a:p>
            <a:r>
              <a:rPr lang="en-US" sz="3000">
                <a:latin typeface="+mj-lt"/>
              </a:rPr>
              <a:t>What do you need most in order to thrive in 2026?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5D94D-446B-1DA5-8F67-019B00CD3964}"/>
              </a:ext>
            </a:extLst>
          </p:cNvPr>
          <p:cNvSpPr txBox="1"/>
          <p:nvPr/>
        </p:nvSpPr>
        <p:spPr>
          <a:xfrm>
            <a:off x="351181" y="1151820"/>
            <a:ext cx="11481590" cy="27007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>
                <a:latin typeface="Tahoma"/>
                <a:ea typeface="Tahoma"/>
                <a:cs typeface="Tahoma"/>
              </a:rPr>
              <a:t>Access to Capital, Grants, &amp; Funding (15)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(Mostly Non-Profit Respondents)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r>
              <a:rPr lang="en-US" sz="2400" dirty="0">
                <a:latin typeface="Tahoma"/>
                <a:ea typeface="Tahoma"/>
                <a:cs typeface="Tahoma"/>
              </a:rPr>
              <a:t>“We need to raise more money; find more grant funding.”</a:t>
            </a:r>
          </a:p>
          <a:p>
            <a:endParaRPr lang="en-US" sz="1100" dirty="0">
              <a:ea typeface="+mn-lt"/>
              <a:cs typeface="+mn-lt"/>
            </a:endParaRPr>
          </a:p>
          <a:p>
            <a:r>
              <a:rPr lang="en-US" sz="2400" dirty="0">
                <a:latin typeface="Tahoma"/>
                <a:ea typeface="Tahoma"/>
                <a:cs typeface="Tahoma"/>
              </a:rPr>
              <a:t>“Fin</a:t>
            </a:r>
            <a:r>
              <a:rPr lang="en-US" sz="2400" dirty="0"/>
              <a:t>ancial resources and access to grants, especially for repairing our aging housing stock.” </a:t>
            </a:r>
            <a:br>
              <a:rPr lang="en-US" sz="1050" dirty="0"/>
            </a:br>
            <a:br>
              <a:rPr lang="en-US" sz="1050" dirty="0"/>
            </a:br>
            <a:r>
              <a:rPr lang="en-US" sz="2400" dirty="0">
                <a:latin typeface="Tahoma"/>
                <a:ea typeface="Tahoma"/>
                <a:cs typeface="Tahoma"/>
              </a:rPr>
              <a:t>“Partnerships with financial institutions willing to offer low/no interest construction loans.”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7F835-DFE2-0D2D-C700-EB664DDADA37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14E9D00-BF42-5124-25DB-2B3DBEF39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“We need to raise more money; find more grant funding.”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947E5-DA01-435B-6C3E-6E166D815558}"/>
              </a:ext>
            </a:extLst>
          </p:cNvPr>
          <p:cNvSpPr txBox="1"/>
          <p:nvPr/>
        </p:nvSpPr>
        <p:spPr>
          <a:xfrm>
            <a:off x="304800" y="4278558"/>
            <a:ext cx="11382905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Marketing, Visibility &amp; Customer Acquisition (14)</a:t>
            </a:r>
          </a:p>
          <a:p>
            <a:r>
              <a:rPr lang="en-US" sz="2400"/>
              <a:t>“Advertising my services… I need help in marketing my services and getting exposure.”</a:t>
            </a:r>
            <a:br>
              <a:rPr lang="en-US" sz="2400"/>
            </a:br>
            <a:br>
              <a:rPr lang="en-US"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“More brand recognition within the community”</a:t>
            </a:r>
          </a:p>
          <a:p>
            <a:endParaRPr lang="en-US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91537-8262-DA91-0EC8-B2539F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886"/>
            <a:ext cx="12504717" cy="614020"/>
          </a:xfrm>
        </p:spPr>
        <p:txBody>
          <a:bodyPr/>
          <a:lstStyle/>
          <a:p>
            <a:r>
              <a:rPr lang="en-US" sz="3000">
                <a:latin typeface="+mj-lt"/>
              </a:rPr>
              <a:t>What do you need most in order to thrive in 2026?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F3602-F04A-E4A3-2F0F-B620E7565D47}"/>
              </a:ext>
            </a:extLst>
          </p:cNvPr>
          <p:cNvSpPr txBox="1"/>
          <p:nvPr/>
        </p:nvSpPr>
        <p:spPr>
          <a:xfrm>
            <a:off x="404547" y="3256728"/>
            <a:ext cx="11481590" cy="22698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Government Policy, Political Stability &amp; Regulation (13)</a:t>
            </a:r>
            <a:endParaRPr lang="en-US" sz="2000" u="sng"/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Stability from the Fed, so we can plan more effectively”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Easier, faster, and less costly building approvals.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For the government not to shut down.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”</a:t>
            </a:r>
          </a:p>
          <a:p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4380B-E094-32AC-2B4F-3972811AB606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7A16B-F99A-BC71-8746-46AAAEB181B8}"/>
              </a:ext>
            </a:extLst>
          </p:cNvPr>
          <p:cNvSpPr txBox="1"/>
          <p:nvPr/>
        </p:nvSpPr>
        <p:spPr>
          <a:xfrm>
            <a:off x="404547" y="1159084"/>
            <a:ext cx="11382905" cy="22390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Networking, Partnerships &amp; Referrals (13)</a:t>
            </a:r>
          </a:p>
          <a:p>
            <a:pPr lvl="0">
              <a:defRPr/>
            </a:pPr>
            <a:r>
              <a:rPr lang="en-US" sz="2400"/>
              <a:t>“More connections to potential clients.”</a:t>
            </a:r>
          </a:p>
          <a:p>
            <a:endParaRPr lang="en-US" sz="1100">
              <a:ea typeface="+mn-lt"/>
              <a:cs typeface="+mn-lt"/>
            </a:endParaRPr>
          </a:p>
          <a:p>
            <a:r>
              <a:rPr lang="en-US" sz="2400">
                <a:ea typeface="Tahoma"/>
                <a:cs typeface="Tahoma"/>
              </a:rPr>
              <a:t>“</a:t>
            </a:r>
            <a:r>
              <a:rPr lang="en-US" sz="2400"/>
              <a:t>Doctors referring pediatric patients to business organization”</a:t>
            </a:r>
            <a:br>
              <a:rPr lang="en-US" sz="1050"/>
            </a:br>
            <a:br>
              <a:rPr lang="en-US" sz="1050"/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8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44E0F-B319-6BCF-1A6E-93D93CAD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5B90-766C-1A84-7A31-609FDDBC7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12"/>
            <a:ext cx="12504717" cy="614020"/>
          </a:xfrm>
        </p:spPr>
        <p:txBody>
          <a:bodyPr/>
          <a:lstStyle/>
          <a:p>
            <a:r>
              <a:rPr lang="en-US" sz="2800">
                <a:latin typeface="+mj-lt"/>
              </a:rPr>
              <a:t>What is the most significant challenge to the future growth of your organization?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0EACB-AC89-2930-8036-A900C48208A4}"/>
              </a:ext>
            </a:extLst>
          </p:cNvPr>
          <p:cNvSpPr txBox="1"/>
          <p:nvPr/>
        </p:nvSpPr>
        <p:spPr>
          <a:xfrm>
            <a:off x="404547" y="3256728"/>
            <a:ext cx="11481590" cy="1800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Economic Uncertainty &amp; Macroeconomic Conditions (20)</a:t>
            </a:r>
            <a:endParaRPr lang="en-US" sz="2000" u="sng"/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Economic pressures on middle-income residents are causing more restrained spending.”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The overall national business climate."</a:t>
            </a:r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C6614F-5939-31A5-6393-86B73C2D1346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1433E-0F82-DC77-FD27-EA5E7C09D7BF}"/>
              </a:ext>
            </a:extLst>
          </p:cNvPr>
          <p:cNvSpPr txBox="1"/>
          <p:nvPr/>
        </p:nvSpPr>
        <p:spPr>
          <a:xfrm>
            <a:off x="404547" y="1159084"/>
            <a:ext cx="11382905" cy="22390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Workforce &amp; Talent Shortages (22)</a:t>
            </a:r>
          </a:p>
          <a:p>
            <a:pPr lvl="0">
              <a:defRPr/>
            </a:pPr>
            <a:r>
              <a:rPr lang="en-US" sz="2400"/>
              <a:t>“Limited pool of skilled labor…licensing process takes a minimum of 1.5 years”</a:t>
            </a:r>
          </a:p>
          <a:p>
            <a:endParaRPr lang="en-US" sz="1100">
              <a:ea typeface="+mn-lt"/>
              <a:cs typeface="+mn-lt"/>
            </a:endParaRPr>
          </a:p>
          <a:p>
            <a:r>
              <a:rPr lang="en-US" sz="2400">
                <a:ea typeface="Tahoma"/>
                <a:cs typeface="Tahoma"/>
              </a:rPr>
              <a:t>“</a:t>
            </a:r>
            <a:r>
              <a:rPr lang="en-US" sz="2400"/>
              <a:t>Competing for qualified clinical candidates in a competitive environment”</a:t>
            </a:r>
          </a:p>
          <a:p>
            <a:br>
              <a:rPr lang="en-US" sz="1050">
                <a:solidFill>
                  <a:srgbClr val="53565A"/>
                </a:solidFill>
              </a:rPr>
            </a:br>
            <a:r>
              <a:rPr lang="en-US" sz="2400">
                <a:solidFill>
                  <a:srgbClr val="53565A"/>
                </a:solidFill>
                <a:ea typeface="Tahoma"/>
                <a:cs typeface="Tahoma"/>
              </a:rPr>
              <a:t>“</a:t>
            </a:r>
            <a:r>
              <a:rPr lang="en-US" sz="2400"/>
              <a:t>Finding qualified people.</a:t>
            </a:r>
            <a:r>
              <a:rPr lang="en-US" sz="2400">
                <a:solidFill>
                  <a:srgbClr val="53565A"/>
                </a:solidFill>
                <a:ea typeface="Tahoma"/>
                <a:cs typeface="Tahoma"/>
              </a:rPr>
              <a:t>”</a:t>
            </a: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43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EC5A3-CF7D-F907-06EF-DE7CEB6FB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23DEB3-CE4D-A2BC-A1C1-F1D604AB1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48" y="3045120"/>
            <a:ext cx="11186555" cy="2003130"/>
          </a:xfrm>
        </p:spPr>
        <p:txBody>
          <a:bodyPr/>
          <a:lstStyle/>
          <a:p>
            <a:r>
              <a:rPr lang="en-US" sz="5400" dirty="0"/>
              <a:t>What is the most significant challenge to the future growth of your organization? </a:t>
            </a:r>
          </a:p>
        </p:txBody>
      </p:sp>
    </p:spTree>
    <p:extLst>
      <p:ext uri="{BB962C8B-B14F-4D97-AF65-F5344CB8AC3E}">
        <p14:creationId xmlns:p14="http://schemas.microsoft.com/office/powerpoint/2010/main" val="40989937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7EA55-CFEE-00C2-84EA-748580FED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4524-9708-FD99-7F92-0ED17A81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12"/>
            <a:ext cx="12504717" cy="614020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What is the most significant challenge to the future growth of your organization?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70CD7-3CE2-F332-0D5F-5DD7AE9CE442}"/>
              </a:ext>
            </a:extLst>
          </p:cNvPr>
          <p:cNvSpPr txBox="1"/>
          <p:nvPr/>
        </p:nvSpPr>
        <p:spPr>
          <a:xfrm>
            <a:off x="404547" y="3256728"/>
            <a:ext cx="11481590" cy="21082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Space, Facilities, &amp; Physical Capacity (10)</a:t>
            </a:r>
            <a:endParaRPr lang="en-US" sz="2000" u="sng"/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Physical space… we are constantly reimagining the space, which costs money.”</a:t>
            </a:r>
          </a:p>
          <a:p>
            <a:pPr lvl="0"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Facility limitations hinder revenue growth”</a:t>
            </a:r>
            <a:br>
              <a:rPr lang="en-US" sz="2400"/>
            </a:br>
            <a:b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/>
              <a:t>Space within our building. We will outgrow it.”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FCB37-EB70-602E-7451-1195B3FEB84F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F66E3-D9DB-FA15-4A5D-251113EF60C2}"/>
              </a:ext>
            </a:extLst>
          </p:cNvPr>
          <p:cNvSpPr txBox="1"/>
          <p:nvPr/>
        </p:nvSpPr>
        <p:spPr>
          <a:xfrm>
            <a:off x="404547" y="1159084"/>
            <a:ext cx="11382905" cy="19620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Costs of Doing Business (17)</a:t>
            </a:r>
          </a:p>
          <a:p>
            <a:pPr lvl="0">
              <a:defRPr/>
            </a:pPr>
            <a:r>
              <a:rPr lang="en-US" sz="2400"/>
              <a:t>“Balancing the cost of doing business against what customers can afford.”</a:t>
            </a:r>
            <a:br>
              <a:rPr lang="en-US" sz="2400"/>
            </a:br>
            <a:endParaRPr lang="en-US" sz="1100">
              <a:ea typeface="+mn-lt"/>
              <a:cs typeface="+mn-lt"/>
            </a:endParaRPr>
          </a:p>
          <a:p>
            <a:r>
              <a:rPr lang="en-US" sz="2400">
                <a:ea typeface="Tahoma"/>
                <a:cs typeface="Tahoma"/>
              </a:rPr>
              <a:t>“</a:t>
            </a:r>
            <a:r>
              <a:rPr lang="en-US" sz="2400"/>
              <a:t>Living wage increasing. Difficult to stay profitable.”</a:t>
            </a:r>
          </a:p>
          <a:p>
            <a:br>
              <a:rPr lang="en-US" sz="1050">
                <a:solidFill>
                  <a:srgbClr val="53565A"/>
                </a:solidFill>
              </a:rPr>
            </a:br>
            <a:r>
              <a:rPr lang="en-US" sz="2400">
                <a:solidFill>
                  <a:srgbClr val="53565A"/>
                </a:solidFill>
                <a:ea typeface="Tahoma"/>
                <a:cs typeface="Tahoma"/>
              </a:rPr>
              <a:t>“</a:t>
            </a:r>
            <a:r>
              <a:rPr lang="en-US" sz="2400"/>
              <a:t>Supply chain issues. Rising costs across the board.”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50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29DE6C-428C-3FC0-C1A7-F2F36404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Themes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8E50AA-9249-C778-01F8-FDC5920BBE4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Uncertainty: tariffs and interest rates</a:t>
            </a:r>
          </a:p>
          <a:p>
            <a:pPr lvl="1"/>
            <a:r>
              <a:rPr lang="en-US" dirty="0"/>
              <a:t>Firms delay investment and hiring</a:t>
            </a:r>
          </a:p>
          <a:p>
            <a:pPr lvl="1"/>
            <a:r>
              <a:rPr lang="en-US" dirty="0"/>
              <a:t>Consumers pull back on spending &amp; delay major purchases</a:t>
            </a:r>
          </a:p>
          <a:p>
            <a:r>
              <a:rPr lang="en-US" dirty="0"/>
              <a:t>Tax cuts may bolster consumer and business confidence</a:t>
            </a:r>
          </a:p>
          <a:p>
            <a:pPr lvl="1"/>
            <a:r>
              <a:rPr lang="en-US" dirty="0"/>
              <a:t>Higher Child Tax Credits, new deductions for tips and overtime, and lower corporate and individual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B3DAA-6F25-2D0F-D7AB-9917C0AD52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F9BF8-5B02-8F4C-C949-98BCFBD672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23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5D14E-24D6-7C32-1003-B7CFF23A6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76A3-D41C-FAC2-CFEB-32A701F6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12"/>
            <a:ext cx="12504717" cy="614020"/>
          </a:xfrm>
        </p:spPr>
        <p:txBody>
          <a:bodyPr/>
          <a:lstStyle/>
          <a:p>
            <a:r>
              <a:rPr lang="en-US" sz="2800">
                <a:latin typeface="+mj-lt"/>
              </a:rPr>
              <a:t>If you could change one thing locally to help your organization thrive, what would it be?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4E9E9-EA69-8273-09C8-EA2A28B6F1EC}"/>
              </a:ext>
            </a:extLst>
          </p:cNvPr>
          <p:cNvSpPr txBox="1"/>
          <p:nvPr/>
        </p:nvSpPr>
        <p:spPr>
          <a:xfrm>
            <a:off x="404547" y="3590647"/>
            <a:ext cx="11481590" cy="21082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Local Regulation &amp; Development Process (15)</a:t>
            </a:r>
            <a:endParaRPr lang="en-US" sz="2000" u="sng"/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Professionalize permitting and inspection units to eliminate redundancy.”</a:t>
            </a:r>
          </a:p>
          <a:p>
            <a:pPr lvl="0"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Faster planning and zoning entitlements.”</a:t>
            </a:r>
            <a:br>
              <a:rPr lang="en-US" sz="2400"/>
            </a:br>
            <a:b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/>
              <a:t>Regulatory reform, particularly in Carrboro”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D94D09-1066-92B4-B9CD-A121C6ACDE17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70257-9F70-65A7-FFC6-3EE50AEA0CB6}"/>
              </a:ext>
            </a:extLst>
          </p:cNvPr>
          <p:cNvSpPr txBox="1"/>
          <p:nvPr/>
        </p:nvSpPr>
        <p:spPr>
          <a:xfrm>
            <a:off x="404547" y="1159084"/>
            <a:ext cx="11382905" cy="23314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Housing Affordability &amp; Supply (15)</a:t>
            </a:r>
          </a:p>
          <a:p>
            <a:pPr lvl="0">
              <a:defRPr/>
            </a:pPr>
            <a:r>
              <a:rPr lang="en-US" sz="2400"/>
              <a:t>“Increase housing supply for middle class young people”</a:t>
            </a:r>
            <a:br>
              <a:rPr lang="en-US" sz="2400"/>
            </a:br>
            <a:endParaRPr lang="en-US" sz="1100">
              <a:ea typeface="+mn-lt"/>
              <a:cs typeface="+mn-lt"/>
            </a:endParaRPr>
          </a:p>
          <a:p>
            <a:r>
              <a:rPr lang="en-US" sz="2400">
                <a:ea typeface="Tahoma"/>
                <a:cs typeface="Tahoma"/>
              </a:rPr>
              <a:t>“</a:t>
            </a:r>
            <a:r>
              <a:rPr lang="en-US" sz="2400"/>
              <a:t>Housing that is affordable to various income levels”</a:t>
            </a:r>
          </a:p>
          <a:p>
            <a:br>
              <a:rPr lang="en-US" sz="1050">
                <a:solidFill>
                  <a:srgbClr val="53565A"/>
                </a:solidFill>
              </a:rPr>
            </a:br>
            <a:r>
              <a:rPr lang="en-US" sz="2400">
                <a:solidFill>
                  <a:srgbClr val="53565A"/>
                </a:solidFill>
                <a:ea typeface="Tahoma"/>
                <a:cs typeface="Tahoma"/>
              </a:rPr>
              <a:t>“</a:t>
            </a:r>
            <a:r>
              <a:rPr lang="en-US" sz="2400"/>
              <a:t>Employee access to affordable housing choices in Orange County. Supply chain issues. Rising costs across the board.”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7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BBB71-21DD-6659-1CF3-3748270E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3FD32-FB0D-F187-E507-8D575CBC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12"/>
            <a:ext cx="12504717" cy="614020"/>
          </a:xfrm>
        </p:spPr>
        <p:txBody>
          <a:bodyPr/>
          <a:lstStyle/>
          <a:p>
            <a:r>
              <a:rPr lang="en-US" sz="2800">
                <a:latin typeface="+mj-lt"/>
              </a:rPr>
              <a:t>If you could change one thing locally to help your organization thrive, what would it be?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80709-8087-C0B9-1208-F16AD721AB6F}"/>
              </a:ext>
            </a:extLst>
          </p:cNvPr>
          <p:cNvSpPr txBox="1"/>
          <p:nvPr/>
        </p:nvSpPr>
        <p:spPr>
          <a:xfrm>
            <a:off x="404547" y="3590647"/>
            <a:ext cx="11481590" cy="21082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Infrastructure, Transportation, &amp; Parking (10)</a:t>
            </a:r>
            <a:endParaRPr lang="en-US" sz="2000" u="sng"/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Improve/expand the roads not just bike lanes and sidewalks.”</a:t>
            </a:r>
          </a:p>
          <a:p>
            <a:pPr lvl="0"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“</a:t>
            </a:r>
            <a:r>
              <a:rPr lang="en-US" sz="2400"/>
              <a:t>Better cross-triangle transport options”</a:t>
            </a:r>
            <a:br>
              <a:rPr lang="en-US" sz="2400"/>
            </a:br>
            <a:b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/>
              <a:t>Infrastructure repairs and improvements need to plan around local businesses.”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DABB7-3766-214B-6B7E-2DE53D10AA89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A4BDA-EA8A-0188-E473-82709C2E6953}"/>
              </a:ext>
            </a:extLst>
          </p:cNvPr>
          <p:cNvSpPr txBox="1"/>
          <p:nvPr/>
        </p:nvSpPr>
        <p:spPr>
          <a:xfrm>
            <a:off x="404547" y="1159084"/>
            <a:ext cx="11382905" cy="19620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Networking, Collaboration, &amp; Partnerships (11)</a:t>
            </a:r>
            <a:br>
              <a:rPr lang="en-US" sz="2800" b="1" u="sng">
                <a:latin typeface="Tahoma"/>
                <a:ea typeface="Tahoma"/>
                <a:cs typeface="Tahoma"/>
              </a:rPr>
            </a:br>
            <a:r>
              <a:rPr lang="en-US" sz="2400"/>
              <a:t>“More collaboration between and among businesses”</a:t>
            </a:r>
            <a:br>
              <a:rPr lang="en-US" sz="2400"/>
            </a:br>
            <a:endParaRPr lang="en-US" sz="1100">
              <a:ea typeface="+mn-lt"/>
              <a:cs typeface="+mn-lt"/>
            </a:endParaRPr>
          </a:p>
          <a:p>
            <a:r>
              <a:rPr lang="en-US" sz="2400">
                <a:ea typeface="Tahoma"/>
                <a:cs typeface="Tahoma"/>
              </a:rPr>
              <a:t>“</a:t>
            </a:r>
            <a:r>
              <a:rPr lang="en-US" sz="2400"/>
              <a:t>Increased institutional partnerships”</a:t>
            </a:r>
          </a:p>
          <a:p>
            <a:br>
              <a:rPr lang="en-US" sz="1050">
                <a:solidFill>
                  <a:srgbClr val="53565A"/>
                </a:solidFill>
              </a:rPr>
            </a:br>
            <a:r>
              <a:rPr lang="en-US" sz="2400">
                <a:solidFill>
                  <a:srgbClr val="53565A"/>
                </a:solidFill>
                <a:ea typeface="Tahoma"/>
                <a:cs typeface="Tahoma"/>
              </a:rPr>
              <a:t>“</a:t>
            </a:r>
            <a:r>
              <a:rPr lang="en-US" sz="2400"/>
              <a:t>Would love to do some kind of professional services exchange.”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78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22D5A-881B-7F63-CE02-54441AB5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AB87-D80B-51E2-C905-1F614386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12"/>
            <a:ext cx="12504717" cy="614020"/>
          </a:xfrm>
        </p:spPr>
        <p:txBody>
          <a:bodyPr/>
          <a:lstStyle/>
          <a:p>
            <a:r>
              <a:rPr lang="en-US" sz="2800">
                <a:latin typeface="+mj-lt"/>
              </a:rPr>
              <a:t>If you could change one thing locally to help your organization thrive, what would it be?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0DE26-E384-EC14-74D0-54DCB421779C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0E4E3-7A5B-C542-C530-783EA23DAB8D}"/>
              </a:ext>
            </a:extLst>
          </p:cNvPr>
          <p:cNvSpPr txBox="1"/>
          <p:nvPr/>
        </p:nvSpPr>
        <p:spPr>
          <a:xfrm>
            <a:off x="404547" y="1159084"/>
            <a:ext cx="11382905" cy="19620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>
                <a:latin typeface="Tahoma"/>
                <a:ea typeface="Tahoma"/>
                <a:cs typeface="Tahoma"/>
              </a:rPr>
              <a:t>Local Economic Development &amp; Business Environment (9)</a:t>
            </a:r>
            <a:endParaRPr lang="en-US" sz="1100">
              <a:ea typeface="+mn-lt"/>
              <a:cs typeface="+mn-lt"/>
            </a:endParaRPr>
          </a:p>
          <a:p>
            <a:r>
              <a:rPr lang="en-US" sz="2400">
                <a:ea typeface="Tahoma"/>
                <a:cs typeface="Tahoma"/>
              </a:rPr>
              <a:t>“</a:t>
            </a:r>
            <a:r>
              <a:rPr lang="en-US" sz="2400"/>
              <a:t>More corporate growth. Retail businesses really don’t help my industry.”</a:t>
            </a:r>
            <a:endParaRPr lang="en-US" sz="1050"/>
          </a:p>
          <a:p>
            <a:br>
              <a:rPr lang="en-US" sz="1100"/>
            </a:br>
            <a:r>
              <a:rPr lang="en-US" sz="2400"/>
              <a:t>“Make it easier and more enticing for commercial businesses to set up shop”</a:t>
            </a:r>
          </a:p>
          <a:p>
            <a:br>
              <a:rPr lang="en-US" sz="1050">
                <a:solidFill>
                  <a:srgbClr val="53565A"/>
                </a:solidFill>
              </a:rPr>
            </a:br>
            <a:r>
              <a:rPr lang="en-US" sz="2400">
                <a:solidFill>
                  <a:srgbClr val="53565A"/>
                </a:solidFill>
                <a:ea typeface="Tahoma"/>
                <a:cs typeface="Tahoma"/>
              </a:rPr>
              <a:t>“</a:t>
            </a:r>
            <a:r>
              <a:rPr lang="en-US" sz="2400"/>
              <a:t>Larger companies using local resources instead of companies out of the region.”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3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45D7C1-AB76-F0C7-5BDC-B8593C13B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4D501F-0487-F155-A032-4A79B6BD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2025: How do you expect prices YOU PAY for goods/services to change over the next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AE7EA-F4B4-72DC-2423-F1B2F0C78618}"/>
              </a:ext>
            </a:extLst>
          </p:cNvPr>
          <p:cNvSpPr txBox="1"/>
          <p:nvPr/>
        </p:nvSpPr>
        <p:spPr>
          <a:xfrm>
            <a:off x="6663193" y="6329238"/>
            <a:ext cx="5528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EEE31C9-2785-0C14-B2AF-98A91D9122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819864"/>
              </p:ext>
            </p:extLst>
          </p:nvPr>
        </p:nvGraphicFramePr>
        <p:xfrm>
          <a:off x="0" y="763207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3601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74356-5B12-4454-0060-9963158F9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B156E85-580A-A7BD-4E78-7AE7EFB3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2026: How do you expect prices YOU PAY for goods/services to change over the next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0444E-710C-C22B-2008-9912E8BB5676}"/>
              </a:ext>
            </a:extLst>
          </p:cNvPr>
          <p:cNvSpPr txBox="1"/>
          <p:nvPr/>
        </p:nvSpPr>
        <p:spPr>
          <a:xfrm>
            <a:off x="6663193" y="6329238"/>
            <a:ext cx="5528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7C51458-5F91-B8D7-8A17-A2E7B3601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417743"/>
              </p:ext>
            </p:extLst>
          </p:nvPr>
        </p:nvGraphicFramePr>
        <p:xfrm>
          <a:off x="-124691" y="763207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102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B1EDC0D-3DFA-55AD-6C98-E6E43BFC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58A718-F481-78A4-C36C-99AC9EAC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2025: Do you expect to increase prices YOU CHARGE for goods/services over the next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5FE41-65B3-BCD0-D177-7B6E0163A038}"/>
              </a:ext>
            </a:extLst>
          </p:cNvPr>
          <p:cNvSpPr txBox="1"/>
          <p:nvPr/>
        </p:nvSpPr>
        <p:spPr>
          <a:xfrm>
            <a:off x="7036904" y="6472362"/>
            <a:ext cx="5155096" cy="34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23D9FE2-2433-A871-77AC-A31FC827EA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776984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6887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E980F-FEDD-A728-062B-FE5B5A71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DD7C9E-D025-1560-7D02-3D0E7B741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</a:t>
            </a:r>
            <a:r>
              <a:rPr lang="en-US" sz="2800">
                <a:latin typeface="+mj-lt"/>
              </a:rPr>
              <a:t>2026: </a:t>
            </a:r>
            <a:r>
              <a:rPr lang="en-US" sz="2800" b="1">
                <a:latin typeface="+mj-lt"/>
              </a:rPr>
              <a:t>Do you expect to increase prices YOU CHARGE for goods/services over the next 12 months?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ABEC87-13B5-4EA1-AE12-112996FAB0A7}"/>
              </a:ext>
            </a:extLst>
          </p:cNvPr>
          <p:cNvSpPr txBox="1"/>
          <p:nvPr/>
        </p:nvSpPr>
        <p:spPr>
          <a:xfrm>
            <a:off x="7036904" y="6472362"/>
            <a:ext cx="5155096" cy="34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(183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71E4E5-B700-D0CD-18A8-7437E38889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636140"/>
              </p:ext>
            </p:extLst>
          </p:nvPr>
        </p:nvGraphicFramePr>
        <p:xfrm>
          <a:off x="101370" y="1077731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7527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3C162-DDBC-AC3C-9EFC-6B4133C6A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C8EA76-71C1-D4DE-1362-14C53848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43" y="3045119"/>
            <a:ext cx="9748158" cy="1822155"/>
          </a:xfrm>
        </p:spPr>
        <p:txBody>
          <a:bodyPr/>
          <a:lstStyle/>
          <a:p>
            <a:r>
              <a:rPr lang="en-US" sz="6000">
                <a:latin typeface="+mj-lt"/>
              </a:rPr>
              <a:t>Government Sentiment Relatively Strong </a:t>
            </a:r>
          </a:p>
        </p:txBody>
      </p:sp>
    </p:spTree>
    <p:extLst>
      <p:ext uri="{BB962C8B-B14F-4D97-AF65-F5344CB8AC3E}">
        <p14:creationId xmlns:p14="http://schemas.microsoft.com/office/powerpoint/2010/main" val="21034620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C534-C4EC-CAA7-4CB8-4E2FD6A8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9398A7-B515-5E59-107D-FDB548F7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0" y="44961"/>
            <a:ext cx="11932134" cy="892177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2025: Would you say local government here is….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0CA54-2D5F-4AEB-31E8-1C37BAEF8D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6C584-0AC2-4B26-E0EB-7B56DA696CD2}"/>
              </a:ext>
            </a:extLst>
          </p:cNvPr>
          <p:cNvSpPr txBox="1"/>
          <p:nvPr/>
        </p:nvSpPr>
        <p:spPr>
          <a:xfrm>
            <a:off x="6766560" y="6474485"/>
            <a:ext cx="5425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D092C29-F5BB-DEC0-C7D7-E507A4A4A2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206456"/>
              </p:ext>
            </p:extLst>
          </p:nvPr>
        </p:nvGraphicFramePr>
        <p:xfrm>
          <a:off x="335019" y="1144988"/>
          <a:ext cx="11700945" cy="5329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36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Chart bld="category"/>
        </p:bldSub>
      </p:bldGraphic>
      <p:bldGraphic spid="14" grpId="1">
        <p:bldSub>
          <a:bldChart bld="category"/>
        </p:bldSub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CC4D1-F3FB-FD63-1C8B-73D86F3B4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5ED50C-7F71-BC1E-CD44-A507A6AD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0" y="44961"/>
            <a:ext cx="11932134" cy="892177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2026: Would you say local government here is….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552AA-F758-634A-998D-56DB3651A0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AABDD-CE04-E862-265C-9454E496BF5E}"/>
              </a:ext>
            </a:extLst>
          </p:cNvPr>
          <p:cNvSpPr txBox="1"/>
          <p:nvPr/>
        </p:nvSpPr>
        <p:spPr>
          <a:xfrm>
            <a:off x="6766560" y="6474485"/>
            <a:ext cx="5425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4FFAC58-4AAB-05FD-126E-9208DADF86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846005"/>
              </p:ext>
            </p:extLst>
          </p:nvPr>
        </p:nvGraphicFramePr>
        <p:xfrm>
          <a:off x="335019" y="1144988"/>
          <a:ext cx="11700945" cy="5329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689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36EB3E-913C-E885-371B-77F742BFB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Sun Belt Outperforms in Employment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E2D18-7A6E-9D19-DA40-CCF964843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F211ED-C820-3272-9C0B-5E3AE8C1C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9569129-C035-DD53-8E8F-667C7DA9B39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75828D-EF00-5FC3-B51A-4013689A7A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20"/>
          <a:stretch>
            <a:fillRect/>
          </a:stretch>
        </p:blipFill>
        <p:spPr>
          <a:xfrm>
            <a:off x="2066392" y="1653812"/>
            <a:ext cx="7148642" cy="441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148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14434-78C5-7BD4-AAD9-56FC4DCD8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3DA900-90C1-48F1-63A0-6DB9FBDC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0" y="44961"/>
            <a:ext cx="11932134" cy="892177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2025: Would you say local government here is….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CB808-F52B-A0EF-CEC2-C3260667D9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87FB2-BEBD-6942-B6BF-0DAB5FAAFDFE}"/>
              </a:ext>
            </a:extLst>
          </p:cNvPr>
          <p:cNvSpPr txBox="1"/>
          <p:nvPr/>
        </p:nvSpPr>
        <p:spPr>
          <a:xfrm>
            <a:off x="6766560" y="6474485"/>
            <a:ext cx="5425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02FBC03-1490-A59D-E610-2041CF675EE1}"/>
              </a:ext>
            </a:extLst>
          </p:cNvPr>
          <p:cNvGraphicFramePr>
            <a:graphicFrameLocks/>
          </p:cNvGraphicFramePr>
          <p:nvPr/>
        </p:nvGraphicFramePr>
        <p:xfrm>
          <a:off x="335019" y="1144988"/>
          <a:ext cx="11700945" cy="5329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0330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196C7-1DF6-488F-DD19-F7D3B6123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B3152B0-8F62-569D-46DD-99834930B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0" y="44961"/>
            <a:ext cx="11932134" cy="892177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2026: Would you say local government here is….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7DAFF-1E49-6B2D-2049-44749109B9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AD795-E3A3-1565-485B-C309F380FF1E}"/>
              </a:ext>
            </a:extLst>
          </p:cNvPr>
          <p:cNvSpPr txBox="1"/>
          <p:nvPr/>
        </p:nvSpPr>
        <p:spPr>
          <a:xfrm>
            <a:off x="6766560" y="6474485"/>
            <a:ext cx="5425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471BD6D-403C-42C6-4C9D-F13B9D587D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96061"/>
              </p:ext>
            </p:extLst>
          </p:nvPr>
        </p:nvGraphicFramePr>
        <p:xfrm>
          <a:off x="335019" y="1144988"/>
          <a:ext cx="11700945" cy="5329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5523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Chart bld="category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FCA69-3CD0-7696-B68B-816D2110B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1BE40B-C134-6A96-0957-BAD7032B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035964" cy="806434"/>
          </a:xfrm>
        </p:spPr>
        <p:txBody>
          <a:bodyPr lIns="91440" tIns="45720" rIns="91440" bIns="45720" anchor="t"/>
          <a:lstStyle/>
          <a:p>
            <a:r>
              <a:rPr lang="en-US" sz="3000" dirty="0">
                <a:latin typeface="+mj-lt"/>
              </a:rPr>
              <a:t>Orange County 2025: Would you say local government here is….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6EFB7-3D6D-F589-99EC-7065CB2349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4AECC-443C-16D1-93F6-B5380E622CBF}"/>
              </a:ext>
            </a:extLst>
          </p:cNvPr>
          <p:cNvSpPr txBox="1"/>
          <p:nvPr/>
        </p:nvSpPr>
        <p:spPr>
          <a:xfrm>
            <a:off x="6766560" y="6474485"/>
            <a:ext cx="5425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 (207 Respondents)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A02D4FE-BA69-0731-7EB8-7AB644B94D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865087"/>
              </p:ext>
            </p:extLst>
          </p:nvPr>
        </p:nvGraphicFramePr>
        <p:xfrm>
          <a:off x="335019" y="1144988"/>
          <a:ext cx="11700945" cy="5329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02269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914F-FC8D-F0AB-E116-B4A23D8BC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F25757-2BC8-EFE2-B4DC-5C06D101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0" y="1"/>
            <a:ext cx="11932134" cy="806434"/>
          </a:xfrm>
        </p:spPr>
        <p:txBody>
          <a:bodyPr lIns="91440" tIns="45720" rIns="91440" bIns="45720" anchor="t"/>
          <a:lstStyle/>
          <a:p>
            <a:r>
              <a:rPr lang="en-US" sz="3000" dirty="0">
                <a:latin typeface="+mj-lt"/>
              </a:rPr>
              <a:t>Orange County 2026: Would you say local government here is….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233C5-88D6-4190-44D0-4685AF81E4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C45E7-6450-FD00-CF3E-90C0D30F910C}"/>
              </a:ext>
            </a:extLst>
          </p:cNvPr>
          <p:cNvSpPr txBox="1"/>
          <p:nvPr/>
        </p:nvSpPr>
        <p:spPr>
          <a:xfrm>
            <a:off x="6766560" y="6474485"/>
            <a:ext cx="5425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2F6BA0A-53E0-F450-CAC4-C250421AA8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130685"/>
              </p:ext>
            </p:extLst>
          </p:nvPr>
        </p:nvGraphicFramePr>
        <p:xfrm>
          <a:off x="335019" y="1314265"/>
          <a:ext cx="11700945" cy="5329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CDE49F-0D66-218B-81C0-BADD5FABAE0B}"/>
              </a:ext>
            </a:extLst>
          </p:cNvPr>
          <p:cNvSpPr txBox="1"/>
          <p:nvPr/>
        </p:nvSpPr>
        <p:spPr>
          <a:xfrm>
            <a:off x="-277665" y="1084631"/>
            <a:ext cx="11532585" cy="4519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solidFill>
                  <a:srgbClr val="53565A"/>
                </a:solidFill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 respondents with Orange County-based businesses </a:t>
            </a:r>
            <a:endParaRPr lang="en-US" sz="2800">
              <a:solidFill>
                <a:srgbClr val="5356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285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2907-B3C5-C415-49D9-17F660CB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446C55-F1E5-A677-13AE-988482800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7" y="286225"/>
            <a:ext cx="11932134" cy="1112776"/>
          </a:xfrm>
        </p:spPr>
        <p:txBody>
          <a:bodyPr lIns="91440" tIns="45720" rIns="91440" bIns="45720" anchor="t"/>
          <a:lstStyle/>
          <a:p>
            <a:r>
              <a:rPr lang="en-US" sz="3000" dirty="0">
                <a:latin typeface="+mj-lt"/>
              </a:rPr>
              <a:t>Chapel Hill 2025: Would you say local government here is… </a:t>
            </a:r>
            <a:endParaRPr lang="en-US" sz="30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B78F8-3C1E-BE77-391F-7395DC30A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DC70B-84C6-3F25-E986-3AF49CDD3668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Jan 2025 Chamber Member Survey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C101227-AF68-652E-7C9C-3859E5A707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617523"/>
              </p:ext>
            </p:extLst>
          </p:nvPr>
        </p:nvGraphicFramePr>
        <p:xfrm>
          <a:off x="271006" y="1670317"/>
          <a:ext cx="11700945" cy="4978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F9F5358-8913-E118-946D-1F6A57BC4AD5}"/>
              </a:ext>
            </a:extLst>
          </p:cNvPr>
          <p:cNvSpPr txBox="1"/>
          <p:nvPr/>
        </p:nvSpPr>
        <p:spPr>
          <a:xfrm>
            <a:off x="-288056" y="1218398"/>
            <a:ext cx="11532585" cy="4519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solidFill>
                  <a:srgbClr val="53565A"/>
                </a:solidFill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166 respondents with Chapel Hill-based businesses </a:t>
            </a:r>
            <a:endParaRPr lang="en-US" sz="2800">
              <a:solidFill>
                <a:srgbClr val="5356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4FB32-0F43-88B3-680E-5C18B8E00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1C89C9-8EE3-B1A9-106D-C9BD56D7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7" y="286225"/>
            <a:ext cx="11932134" cy="1112776"/>
          </a:xfrm>
        </p:spPr>
        <p:txBody>
          <a:bodyPr lIns="91440" tIns="45720" rIns="91440" bIns="45720" anchor="t"/>
          <a:lstStyle/>
          <a:p>
            <a:r>
              <a:rPr lang="en-US" sz="3000" dirty="0">
                <a:latin typeface="+mj-lt"/>
              </a:rPr>
              <a:t>Chapel Hill 2026: Would you say local government here is… </a:t>
            </a:r>
            <a:endParaRPr lang="en-US" sz="30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31CB6-506E-F61A-37CE-0F7022E1B6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A2AEE-C868-4DEE-F264-C4F097819603}"/>
              </a:ext>
            </a:extLst>
          </p:cNvPr>
          <p:cNvSpPr txBox="1"/>
          <p:nvPr/>
        </p:nvSpPr>
        <p:spPr>
          <a:xfrm>
            <a:off x="6920345" y="6474485"/>
            <a:ext cx="5271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5BEB01B-CF28-97B7-F026-6D7C1BBD8A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61049"/>
              </p:ext>
            </p:extLst>
          </p:nvPr>
        </p:nvGraphicFramePr>
        <p:xfrm>
          <a:off x="0" y="1670317"/>
          <a:ext cx="11700945" cy="4978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88707D7-979B-364A-6816-48610971C5AB}"/>
              </a:ext>
            </a:extLst>
          </p:cNvPr>
          <p:cNvSpPr txBox="1"/>
          <p:nvPr/>
        </p:nvSpPr>
        <p:spPr>
          <a:xfrm>
            <a:off x="-288056" y="1218398"/>
            <a:ext cx="11532585" cy="4519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solidFill>
                  <a:srgbClr val="53565A"/>
                </a:solidFill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126 respondents with Chapel Hill-based businesses </a:t>
            </a:r>
            <a:endParaRPr lang="en-US" sz="2800">
              <a:solidFill>
                <a:srgbClr val="5356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2430F-C549-C872-E63C-EC642C943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16D3F1-9173-E55A-6ED8-9747396AB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43" y="3045120"/>
            <a:ext cx="9748158" cy="1219384"/>
          </a:xfrm>
        </p:spPr>
        <p:txBody>
          <a:bodyPr/>
          <a:lstStyle/>
          <a:p>
            <a:r>
              <a:rPr lang="en-US" sz="6000">
                <a:latin typeface="+mj-lt"/>
              </a:rPr>
              <a:t>Artificial Intelligence </a:t>
            </a:r>
          </a:p>
        </p:txBody>
      </p:sp>
    </p:spTree>
    <p:extLst>
      <p:ext uri="{BB962C8B-B14F-4D97-AF65-F5344CB8AC3E}">
        <p14:creationId xmlns:p14="http://schemas.microsoft.com/office/powerpoint/2010/main" val="14900638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E9801-5D67-149B-CC3C-5BF9AD1BC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09B69C-53CA-9C02-BBC6-DE55F8C4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" y="44961"/>
            <a:ext cx="11889950" cy="945878"/>
          </a:xfrm>
        </p:spPr>
        <p:txBody>
          <a:bodyPr/>
          <a:lstStyle/>
          <a:p>
            <a:r>
              <a:rPr lang="en-US" sz="2800" b="1">
                <a:latin typeface="+mj-lt"/>
              </a:rPr>
              <a:t>Q1 2024: Over the past 12 months, did your business incorporate artificial intelligence (AI) tools into normal operations?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CD9390-4A39-F3AC-FFDC-7613166389A4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2024 Chamber Member Survey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96D2675-DE80-5B3E-ECBB-161658542F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824074"/>
              </p:ext>
            </p:extLst>
          </p:nvPr>
        </p:nvGraphicFramePr>
        <p:xfrm>
          <a:off x="401616" y="990839"/>
          <a:ext cx="11755993" cy="57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20623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D1C38-F69A-0D30-03DA-009545E70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7" y="0"/>
            <a:ext cx="12006469" cy="794288"/>
          </a:xfrm>
        </p:spPr>
        <p:txBody>
          <a:bodyPr/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 2025: Over the past 12 months, did your business incorporate artificial intelligence (AI) tools into normal operations?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C5C0212-7DC0-564E-9B34-0D8B509C60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432560"/>
              </p:ext>
            </p:extLst>
          </p:nvPr>
        </p:nvGraphicFramePr>
        <p:xfrm>
          <a:off x="763326" y="945444"/>
          <a:ext cx="11787904" cy="591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66E12B-5C2F-4C0C-6ABC-3AB143F96784}"/>
              </a:ext>
            </a:extLst>
          </p:cNvPr>
          <p:cNvSpPr txBox="1"/>
          <p:nvPr/>
        </p:nvSpPr>
        <p:spPr>
          <a:xfrm>
            <a:off x="6472362" y="6480313"/>
            <a:ext cx="5719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 2025 Chamber Member Survey (207 Respondents)</a:t>
            </a:r>
          </a:p>
        </p:txBody>
      </p:sp>
    </p:spTree>
    <p:extLst>
      <p:ext uri="{BB962C8B-B14F-4D97-AF65-F5344CB8AC3E}">
        <p14:creationId xmlns:p14="http://schemas.microsoft.com/office/powerpoint/2010/main" val="155291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DBE0D-F15B-66C9-0695-FDF0741B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8839-ABCE-5A23-274A-F850026C0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7" y="0"/>
            <a:ext cx="12006469" cy="794288"/>
          </a:xfrm>
        </p:spPr>
        <p:txBody>
          <a:bodyPr/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 2026: Over the past 12 months, did your business incorporate artificial intelligence (AI) tools into normal operations?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9F9BE3E-2562-2D70-546B-F9EF91379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385828"/>
              </p:ext>
            </p:extLst>
          </p:nvPr>
        </p:nvGraphicFramePr>
        <p:xfrm>
          <a:off x="763326" y="945444"/>
          <a:ext cx="11787904" cy="591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9876716-7FCC-89E4-4777-36C754AC791F}"/>
              </a:ext>
            </a:extLst>
          </p:cNvPr>
          <p:cNvSpPr txBox="1"/>
          <p:nvPr/>
        </p:nvSpPr>
        <p:spPr>
          <a:xfrm>
            <a:off x="6472362" y="6480313"/>
            <a:ext cx="5719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 2026 Chamber Member Survey (184 Respondents)</a:t>
            </a:r>
          </a:p>
        </p:txBody>
      </p:sp>
    </p:spTree>
    <p:extLst>
      <p:ext uri="{BB962C8B-B14F-4D97-AF65-F5344CB8AC3E}">
        <p14:creationId xmlns:p14="http://schemas.microsoft.com/office/powerpoint/2010/main" val="1315394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360C-322D-6CED-1DF8-50943B16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"/>
            <a:ext cx="10061864" cy="64008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Inland Cities and Florida Metros Outperform in Housing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02C58A-1AD5-C04F-B91A-915BFD61098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4602" y="2048716"/>
            <a:ext cx="5281061" cy="4001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Top five:</a:t>
            </a:r>
          </a:p>
          <a:p>
            <a:pPr marL="968375" lvl="1" indent="-514350">
              <a:buFont typeface="+mj-lt"/>
              <a:buAutoNum type="arabicPeriod"/>
            </a:pPr>
            <a:r>
              <a:rPr lang="en-US" sz="2800" dirty="0"/>
              <a:t>Columbus, OH</a:t>
            </a:r>
          </a:p>
          <a:p>
            <a:pPr marL="968375" lvl="1" indent="-514350">
              <a:buFont typeface="+mj-lt"/>
              <a:buAutoNum type="arabicPeriod"/>
            </a:pPr>
            <a:r>
              <a:rPr lang="en-US" sz="2800" dirty="0"/>
              <a:t>Miami, FL</a:t>
            </a:r>
          </a:p>
          <a:p>
            <a:pPr marL="968375" lvl="1" indent="-514350">
              <a:buFont typeface="+mj-lt"/>
              <a:buAutoNum type="arabicPeriod"/>
            </a:pPr>
            <a:r>
              <a:rPr lang="en-US" sz="2800" dirty="0"/>
              <a:t>Pittsburgh, PA</a:t>
            </a:r>
          </a:p>
          <a:p>
            <a:pPr marL="968375" lvl="1" indent="-514350">
              <a:buFont typeface="+mj-lt"/>
              <a:buAutoNum type="arabicPeriod"/>
            </a:pPr>
            <a:r>
              <a:rPr lang="en-US" sz="2800" dirty="0"/>
              <a:t>Tampa, FL</a:t>
            </a:r>
          </a:p>
          <a:p>
            <a:pPr marL="968375" lvl="1" indent="-514350">
              <a:buFont typeface="+mj-lt"/>
              <a:buAutoNum type="arabicPeriod"/>
            </a:pPr>
            <a:r>
              <a:rPr lang="en-US" sz="2800" dirty="0"/>
              <a:t>Oklahoma City, OK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F7EBD-9941-1839-B05C-114C0463A2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94A9100-6F24-0478-A1B4-8DCB133D11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01339" y="2048716"/>
            <a:ext cx="5281061" cy="3525108"/>
          </a:xfrm>
          <a:noFill/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47DEF06-7689-537D-AD72-B9B3FA39A3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14F09-F7B2-F171-FCB6-B58E7871FC7D}"/>
              </a:ext>
            </a:extLst>
          </p:cNvPr>
          <p:cNvSpPr txBox="1"/>
          <p:nvPr/>
        </p:nvSpPr>
        <p:spPr>
          <a:xfrm>
            <a:off x="3046751" y="3240586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8037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2E8423-3ED2-4BCE-8BC1-C3305950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45" y="2653234"/>
            <a:ext cx="11278480" cy="2651592"/>
          </a:xfrm>
        </p:spPr>
        <p:txBody>
          <a:bodyPr lIns="91440" tIns="45720" rIns="91440" bIns="45720" anchor="t"/>
          <a:lstStyle/>
          <a:p>
            <a:r>
              <a:rPr lang="en-US" sz="6000">
                <a:solidFill>
                  <a:srgbClr val="53565A"/>
                </a:solidFill>
                <a:latin typeface="+mj-lt"/>
              </a:rPr>
              <a:t>Diverse and Representative Respondents </a:t>
            </a:r>
            <a:br>
              <a:rPr lang="en-US" sz="6000">
                <a:solidFill>
                  <a:srgbClr val="53565A"/>
                </a:solidFill>
                <a:latin typeface="+mj-lt"/>
              </a:rPr>
            </a:br>
            <a:r>
              <a:rPr lang="en-US" sz="3600">
                <a:solidFill>
                  <a:srgbClr val="53565A"/>
                </a:solidFill>
                <a:latin typeface="+mj-lt"/>
              </a:rPr>
              <a:t>*184 Respondents in 2026</a:t>
            </a:r>
            <a:br>
              <a:rPr lang="en-US" sz="2400">
                <a:solidFill>
                  <a:srgbClr val="53565A"/>
                </a:solidFill>
                <a:latin typeface="+mj-lt"/>
              </a:rPr>
            </a:br>
            <a:endParaRPr lang="en-US">
              <a:solidFill>
                <a:srgbClr val="53565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02783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0694E-CEB6-43AC-A4A7-B80DDC76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1" y="238538"/>
            <a:ext cx="11932134" cy="892177"/>
          </a:xfrm>
        </p:spPr>
        <p:txBody>
          <a:bodyPr lIns="91440" tIns="45720" rIns="91440" bIns="45720" anchor="t"/>
          <a:lstStyle/>
          <a:p>
            <a:r>
              <a:rPr lang="en-US" sz="3200">
                <a:latin typeface="+mj-lt"/>
              </a:rPr>
              <a:t>Respondents by Industry 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E8081-FB0F-40F3-AB42-FC5A6DC340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E30CF-E499-480A-BB12-76BCD403C26A}"/>
              </a:ext>
            </a:extLst>
          </p:cNvPr>
          <p:cNvSpPr txBox="1"/>
          <p:nvPr/>
        </p:nvSpPr>
        <p:spPr>
          <a:xfrm>
            <a:off x="8491590" y="6474485"/>
            <a:ext cx="370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475E2F-8BFA-F784-F73C-C6AFC7189DE6}"/>
              </a:ext>
            </a:extLst>
          </p:cNvPr>
          <p:cNvSpPr txBox="1"/>
          <p:nvPr/>
        </p:nvSpPr>
        <p:spPr>
          <a:xfrm>
            <a:off x="9054638" y="5050155"/>
            <a:ext cx="2907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B7322"/>
                </a:solidFill>
              </a:rPr>
              <a:t>174 Total Respondents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5B3A58C-9438-6285-9162-4AEB5B6B03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833934"/>
              </p:ext>
            </p:extLst>
          </p:nvPr>
        </p:nvGraphicFramePr>
        <p:xfrm>
          <a:off x="326571" y="1130715"/>
          <a:ext cx="11484429" cy="5343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42166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4E76DDB-CA33-4B17-95DA-4BC382495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157"/>
            <a:ext cx="12192000" cy="614020"/>
          </a:xfrm>
        </p:spPr>
        <p:txBody>
          <a:bodyPr/>
          <a:lstStyle/>
          <a:p>
            <a:r>
              <a:rPr lang="en-US" sz="3200" b="1">
                <a:latin typeface="+mj-lt"/>
              </a:rPr>
              <a:t>How many people do you employ locally? (</a:t>
            </a:r>
            <a:r>
              <a:rPr lang="en-US" sz="3200" b="1" err="1">
                <a:latin typeface="+mj-lt"/>
              </a:rPr>
              <a:t>Full</a:t>
            </a:r>
            <a:r>
              <a:rPr lang="en-US" sz="3200" err="1">
                <a:latin typeface="+mj-lt"/>
              </a:rPr>
              <a:t>+P</a:t>
            </a:r>
            <a:r>
              <a:rPr lang="en-US" sz="3200" b="1" err="1">
                <a:latin typeface="+mj-lt"/>
              </a:rPr>
              <a:t>art-Time</a:t>
            </a:r>
            <a:r>
              <a:rPr lang="en-US" sz="3200" b="1">
                <a:latin typeface="+mj-lt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20EB9-B9C7-4191-9A3A-4DA0EFB493FE}"/>
              </a:ext>
            </a:extLst>
          </p:cNvPr>
          <p:cNvSpPr txBox="1"/>
          <p:nvPr/>
        </p:nvSpPr>
        <p:spPr>
          <a:xfrm>
            <a:off x="6753981" y="6531635"/>
            <a:ext cx="543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(183 respondents)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3612F4-7032-CFF0-624B-60A36ED08A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987860"/>
              </p:ext>
            </p:extLst>
          </p:nvPr>
        </p:nvGraphicFramePr>
        <p:xfrm>
          <a:off x="121690" y="892177"/>
          <a:ext cx="11755993" cy="606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774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C676E-170A-7C63-0F41-8FEEEF9EA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B8321F-853A-0493-890D-EA7AB5FE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1" y="238538"/>
            <a:ext cx="11932134" cy="892177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+mj-lt"/>
              </a:rPr>
              <a:t>Respondents by Geography </a:t>
            </a:r>
            <a:r>
              <a:rPr lang="en-US" sz="2000" dirty="0">
                <a:latin typeface="+mj-lt"/>
              </a:rPr>
              <a:t>(selecting all that applied)</a:t>
            </a:r>
            <a:endParaRPr lang="en-US" sz="32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56203-EEDB-154E-ACCF-A75BCC527A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999D3-35FA-8AC7-1377-9D2106A02C8B}"/>
              </a:ext>
            </a:extLst>
          </p:cNvPr>
          <p:cNvSpPr txBox="1"/>
          <p:nvPr/>
        </p:nvSpPr>
        <p:spPr>
          <a:xfrm>
            <a:off x="6578221" y="6450185"/>
            <a:ext cx="5613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+mj-lt"/>
              </a:rPr>
              <a:t>Feb 2026 Chamber Member Survey (184 Respondents)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77E1A11-E208-E701-6861-EDAE5C6A55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498502"/>
              </p:ext>
            </p:extLst>
          </p:nvPr>
        </p:nvGraphicFramePr>
        <p:xfrm>
          <a:off x="454081" y="1169100"/>
          <a:ext cx="5416097" cy="5319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70B36FD-50B6-0B9C-0B57-D840624345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250696"/>
              </p:ext>
            </p:extLst>
          </p:nvPr>
        </p:nvGraphicFramePr>
        <p:xfrm>
          <a:off x="5659581" y="1219770"/>
          <a:ext cx="6078338" cy="521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157023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F348-0CE9-A7D4-399C-887DCD81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Questions?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6672910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HAPEL HILL CHAMBER - theme">
      <a:dk1>
        <a:srgbClr val="53565A"/>
      </a:dk1>
      <a:lt1>
        <a:srgbClr val="FFFFFF"/>
      </a:lt1>
      <a:dk2>
        <a:srgbClr val="9BCBEB"/>
      </a:dk2>
      <a:lt2>
        <a:srgbClr val="E7E6E6"/>
      </a:lt2>
      <a:accent1>
        <a:srgbClr val="41B6E5"/>
      </a:accent1>
      <a:accent2>
        <a:srgbClr val="42AF2A"/>
      </a:accent2>
      <a:accent3>
        <a:srgbClr val="FF671F"/>
      </a:accent3>
      <a:accent4>
        <a:srgbClr val="FF9D1A"/>
      </a:accent4>
      <a:accent5>
        <a:srgbClr val="92328E"/>
      </a:accent5>
      <a:accent6>
        <a:srgbClr val="CE0057"/>
      </a:accent6>
      <a:hlink>
        <a:srgbClr val="41B6E5"/>
      </a:hlink>
      <a:folHlink>
        <a:srgbClr val="42AF2A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HAPEL HILL CHAMBER - theme">
      <a:dk1>
        <a:srgbClr val="53565A"/>
      </a:dk1>
      <a:lt1>
        <a:srgbClr val="FFFFFF"/>
      </a:lt1>
      <a:dk2>
        <a:srgbClr val="9BCBEB"/>
      </a:dk2>
      <a:lt2>
        <a:srgbClr val="E7E6E6"/>
      </a:lt2>
      <a:accent1>
        <a:srgbClr val="41B6E5"/>
      </a:accent1>
      <a:accent2>
        <a:srgbClr val="42AF2A"/>
      </a:accent2>
      <a:accent3>
        <a:srgbClr val="FF671F"/>
      </a:accent3>
      <a:accent4>
        <a:srgbClr val="FF9D1A"/>
      </a:accent4>
      <a:accent5>
        <a:srgbClr val="92328E"/>
      </a:accent5>
      <a:accent6>
        <a:srgbClr val="CE0057"/>
      </a:accent6>
      <a:hlink>
        <a:srgbClr val="41B6E5"/>
      </a:hlink>
      <a:folHlink>
        <a:srgbClr val="42AF2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UNC 2025">
      <a:dk1>
        <a:srgbClr val="13284B"/>
      </a:dk1>
      <a:lt1>
        <a:srgbClr val="FFFFFF"/>
      </a:lt1>
      <a:dk2>
        <a:srgbClr val="000000"/>
      </a:dk2>
      <a:lt2>
        <a:srgbClr val="DBEBF6"/>
      </a:lt2>
      <a:accent1>
        <a:srgbClr val="4B9CD3"/>
      </a:accent1>
      <a:accent2>
        <a:srgbClr val="13294B"/>
      </a:accent2>
      <a:accent3>
        <a:srgbClr val="B7D7ED"/>
      </a:accent3>
      <a:accent4>
        <a:srgbClr val="93C3E5"/>
      </a:accent4>
      <a:accent5>
        <a:srgbClr val="6FB0DC"/>
      </a:accent5>
      <a:accent6>
        <a:srgbClr val="E5E5E5"/>
      </a:accent6>
      <a:hlink>
        <a:srgbClr val="007FAE"/>
      </a:hlink>
      <a:folHlink>
        <a:srgbClr val="551A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035ECAAF4D4E459361D85ACA939FB9" ma:contentTypeVersion="19" ma:contentTypeDescription="Create a new document." ma:contentTypeScope="" ma:versionID="f58379423f9959b86926ad665a684e4a">
  <xsd:schema xmlns:xsd="http://www.w3.org/2001/XMLSchema" xmlns:xs="http://www.w3.org/2001/XMLSchema" xmlns:p="http://schemas.microsoft.com/office/2006/metadata/properties" xmlns:ns2="534c8101-c3b8-42b8-8374-444380c314e0" xmlns:ns3="7c6a94ec-64c1-4444-a627-28e155f958b9" targetNamespace="http://schemas.microsoft.com/office/2006/metadata/properties" ma:root="true" ma:fieldsID="ac1bb98a87ea73f0566cfe3a119e4e86" ns2:_="" ns3:_="">
    <xsd:import namespace="534c8101-c3b8-42b8-8374-444380c314e0"/>
    <xsd:import namespace="7c6a94ec-64c1-4444-a627-28e155f958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c8101-c3b8-42b8-8374-444380c314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22683e8-d05b-4e4e-845f-165a68eef1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6a94ec-64c1-4444-a627-28e155f958b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e94bb1-149c-4259-b331-79dccb3ac3e8}" ma:internalName="TaxCatchAll" ma:showField="CatchAllData" ma:web="7c6a94ec-64c1-4444-a627-28e155f95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6a94ec-64c1-4444-a627-28e155f958b9" xsi:nil="true"/>
    <lcf76f155ced4ddcb4097134ff3c332f xmlns="534c8101-c3b8-42b8-8374-444380c314e0">
      <Terms xmlns="http://schemas.microsoft.com/office/infopath/2007/PartnerControls"/>
    </lcf76f155ced4ddcb4097134ff3c332f>
    <SharedWithUsers xmlns="7c6a94ec-64c1-4444-a627-28e155f958b9">
      <UserInfo>
        <DisplayName>Jensen Anderson</DisplayName>
        <AccountId>52</AccountId>
        <AccountType/>
      </UserInfo>
      <UserInfo>
        <DisplayName>Aaron Nelson</DisplayName>
        <AccountId>15</AccountId>
        <AccountType/>
      </UserInfo>
      <UserInfo>
        <DisplayName>Aury St. Germain</DisplayName>
        <AccountId>19</AccountId>
        <AccountType/>
      </UserInfo>
      <UserInfo>
        <DisplayName>Ian Scott</DisplayName>
        <AccountId>143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67FB3A9-7E6F-4F1D-A73E-3E190BC3CA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C48BF5-4597-4A0C-A91F-A1A5E59BBF2B}">
  <ds:schemaRefs>
    <ds:schemaRef ds:uri="534c8101-c3b8-42b8-8374-444380c314e0"/>
    <ds:schemaRef ds:uri="7c6a94ec-64c1-4444-a627-28e155f958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25CABF-6A3E-4CA8-8E2B-D1B4C968793C}">
  <ds:schemaRefs>
    <ds:schemaRef ds:uri="534c8101-c3b8-42b8-8374-444380c314e0"/>
    <ds:schemaRef ds:uri="7c6a94ec-64c1-4444-a627-28e155f958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3489</Words>
  <Application>Microsoft Office PowerPoint</Application>
  <PresentationFormat>Widescreen</PresentationFormat>
  <Paragraphs>593</Paragraphs>
  <Slides>94</Slides>
  <Notes>70</Notes>
  <HiddenSlides>10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94</vt:i4>
      </vt:variant>
    </vt:vector>
  </HeadingPairs>
  <TitlesOfParts>
    <vt:vector size="97" baseType="lpstr">
      <vt:lpstr>1_Office Theme</vt:lpstr>
      <vt:lpstr>2_Office Theme</vt:lpstr>
      <vt:lpstr>Custom Design</vt:lpstr>
      <vt:lpstr>2026 Economic Forecast Forum  + 16th Annual Economic Conditions Survey  March 11, 2026</vt:lpstr>
      <vt:lpstr>2026 Economic Outlook: National and Local Trends</vt:lpstr>
      <vt:lpstr>Background on Kenan Institute of Private Enterprise </vt:lpstr>
      <vt:lpstr>The American Growth Project</vt:lpstr>
      <vt:lpstr>2026 GDP Growth Forecast</vt:lpstr>
      <vt:lpstr>AI Investment and GDP Growth</vt:lpstr>
      <vt:lpstr>National Themes </vt:lpstr>
      <vt:lpstr>The Sun Belt Outperforms in Employment Growth</vt:lpstr>
      <vt:lpstr>Inland Cities and Florida Metros Outperform in Housing </vt:lpstr>
      <vt:lpstr>Fastest- and Slowest-Growing Large EMAs</vt:lpstr>
      <vt:lpstr>The Triangle’s 2026 Forecasts</vt:lpstr>
      <vt:lpstr>What Sets the Triangle Apart? Productivity </vt:lpstr>
      <vt:lpstr>What Sets the Triangle Apart? Talent</vt:lpstr>
      <vt:lpstr>The Appeal of Chapel Hill &amp; Carrboro</vt:lpstr>
      <vt:lpstr>Drawbacks to Chapel Hill &amp; Carrboro</vt:lpstr>
      <vt:lpstr>Housing Affordability across NC Counties</vt:lpstr>
      <vt:lpstr>Housing Affordability in Orange County</vt:lpstr>
      <vt:lpstr>Average Monthly Rent</vt:lpstr>
      <vt:lpstr>Importance of Housing Affordability</vt:lpstr>
      <vt:lpstr>Taking Data-Based Action</vt:lpstr>
      <vt:lpstr>Taking Data-Based Action</vt:lpstr>
      <vt:lpstr>Key Takeaways: National and Local Outlook</vt:lpstr>
      <vt:lpstr>Pause for Questions?  Conversation</vt:lpstr>
      <vt:lpstr>The Chamber’s  16th Annual Economic Conditions Survey</vt:lpstr>
      <vt:lpstr>How are local businesses doing?</vt:lpstr>
      <vt:lpstr>Feeling Pretty Good, Moderating Economic  Expectations</vt:lpstr>
      <vt:lpstr>Q1 2024: Which best describes your organization's current financial condition? </vt:lpstr>
      <vt:lpstr>Q1 2025: Which best describes your organization's current financial condition? </vt:lpstr>
      <vt:lpstr>Q1 2026: Which best describes your organization's current financial condition? </vt:lpstr>
      <vt:lpstr>Which best describes your organization's current financial condition? (2024 v 2025 v 2026) </vt:lpstr>
      <vt:lpstr>Q1 2024: How do you expect your organization's financial condition will change over the next 12 months? </vt:lpstr>
      <vt:lpstr>Q1 2025: How do you expect your organization's financial condition will change over the next 12 months? </vt:lpstr>
      <vt:lpstr>Q1 2026: How do you expect your organization's financial condition will change over the next 12 months? </vt:lpstr>
      <vt:lpstr>How do you expect your organization's financial condition will change over the next 12 months? (2024 v 2025 v 2026)</vt:lpstr>
      <vt:lpstr>Impact of Current Economy on Local Enterprises</vt:lpstr>
      <vt:lpstr>Positive Impacts of Economy Drop</vt:lpstr>
      <vt:lpstr>Negative Impacts Continue to Tick Up Slightly</vt:lpstr>
      <vt:lpstr>How is the Current State of the Economy Affecting Your Organization?</vt:lpstr>
      <vt:lpstr>Economic Impacts Differ By Sector</vt:lpstr>
      <vt:lpstr>Q1 2026: How is current state of the economy affecting your organization?</vt:lpstr>
      <vt:lpstr>Q1 2024: How is current state of the economy affecting your organization? </vt:lpstr>
      <vt:lpstr>Q1 2025: How is current state of the economy affecting your organization?</vt:lpstr>
      <vt:lpstr>Q1 2026: How is current state of the economy affecting your organization?</vt:lpstr>
      <vt:lpstr>Cautious Revenue Optimism</vt:lpstr>
      <vt:lpstr>Q1 2026: How do you expect your organization’s sales/revenue to change over the next 12 months?</vt:lpstr>
      <vt:lpstr>How do you expect your organization’s sales/revenue to change over the next 12 months?  </vt:lpstr>
      <vt:lpstr>Q1 2025: What resources do you need in the next 12 months to help you be successful?</vt:lpstr>
      <vt:lpstr>Q1 2026: What resources do you need in the next 12 months to help you be successful?</vt:lpstr>
      <vt:lpstr>Hiring Challenges Persist </vt:lpstr>
      <vt:lpstr>Q1 2024: Do you expect the size of your workforce to change in the next 12 months?</vt:lpstr>
      <vt:lpstr>Q1 2025: Do you expect the size of your workforce to change in the next 12 months?</vt:lpstr>
      <vt:lpstr>Q1 2026: Do you expect the size of your workforce to change in the next 12 months?</vt:lpstr>
      <vt:lpstr>Percentage Planning to Add Workers in the Next 12 Months</vt:lpstr>
      <vt:lpstr>Percentage Planning to Add Workers in the Next 12 Months</vt:lpstr>
      <vt:lpstr>Percentage Planning to Reduce Workforce in the Next 12 Months</vt:lpstr>
      <vt:lpstr>Percentage Planning to Reduce Workforce in the Next 12 Months</vt:lpstr>
      <vt:lpstr>Q1 2025: Has your organization experienced hiring challenges over the past 12 months?</vt:lpstr>
      <vt:lpstr>Q1 2026: Has your organization experienced hiring challenges over the past 12 months?</vt:lpstr>
      <vt:lpstr>Q1 2025: Has your organization experienced hiring challenges over the past 12 months?</vt:lpstr>
      <vt:lpstr>Q1 2026: Has your organization experienced hiring challenges over the past 12 months?</vt:lpstr>
      <vt:lpstr>Q1 2025: Which factors contribute to your hiring challenges? (check all that apply) 1 </vt:lpstr>
      <vt:lpstr>Q1 2026: Which factors contribute to your hiring challenges? (check all that apply) 1 </vt:lpstr>
      <vt:lpstr>What do you need most in order to thrive in 2026?</vt:lpstr>
      <vt:lpstr>What do you need most in order to thrive in 2026</vt:lpstr>
      <vt:lpstr>What do you need most in order to thrive in 2026?</vt:lpstr>
      <vt:lpstr>What do you need most in order to thrive in 2026?</vt:lpstr>
      <vt:lpstr>What is the most significant challenge to the future growth of your organization? </vt:lpstr>
      <vt:lpstr>What is the most significant challenge to the future growth of your organization? </vt:lpstr>
      <vt:lpstr>What is the most significant challenge to the future growth of your organization? </vt:lpstr>
      <vt:lpstr>If you could change one thing locally to help your organization thrive, what would it be?</vt:lpstr>
      <vt:lpstr>If you could change one thing locally to help your organization thrive, what would it be?</vt:lpstr>
      <vt:lpstr>If you could change one thing locally to help your organization thrive, what would it be?</vt:lpstr>
      <vt:lpstr>Q1 2025: How do you expect prices YOU PAY for goods/services to change over the next 12 months?</vt:lpstr>
      <vt:lpstr>Q1 2026: How do you expect prices YOU PAY for goods/services to change over the next 12 months?</vt:lpstr>
      <vt:lpstr>Q1 2025: Do you expect to increase prices YOU CHARGE for goods/services over the next 12 months?</vt:lpstr>
      <vt:lpstr>Q1 2026: Do you expect to increase prices YOU CHARGE for goods/services over the next 12 months?</vt:lpstr>
      <vt:lpstr>Government Sentiment Relatively Strong </vt:lpstr>
      <vt:lpstr>2025: Would you say local government here is….</vt:lpstr>
      <vt:lpstr>2026: Would you say local government here is….</vt:lpstr>
      <vt:lpstr>2025: Would you say local government here is….</vt:lpstr>
      <vt:lpstr>2026: Would you say local government here is….</vt:lpstr>
      <vt:lpstr>Orange County 2025: Would you say local government here is….</vt:lpstr>
      <vt:lpstr>Orange County 2026: Would you say local government here is….</vt:lpstr>
      <vt:lpstr>Chapel Hill 2025: Would you say local government here is… </vt:lpstr>
      <vt:lpstr>Chapel Hill 2026: Would you say local government here is… </vt:lpstr>
      <vt:lpstr>Artificial Intelligence </vt:lpstr>
      <vt:lpstr>Q1 2024: Over the past 12 months, did your business incorporate artificial intelligence (AI) tools into normal operations?</vt:lpstr>
      <vt:lpstr>Q1 2025: Over the past 12 months, did your business incorporate artificial intelligence (AI) tools into normal operations?</vt:lpstr>
      <vt:lpstr>Q1 2026: Over the past 12 months, did your business incorporate artificial intelligence (AI) tools into normal operations?</vt:lpstr>
      <vt:lpstr>Diverse and Representative Respondents  *184 Respondents in 2026 </vt:lpstr>
      <vt:lpstr>Respondents by Industry Type</vt:lpstr>
      <vt:lpstr>How many people do you employ locally? (Full+Part-Time)</vt:lpstr>
      <vt:lpstr>Respondents by Geography (selecting all that applied)</vt:lpstr>
      <vt:lpstr>Questions? 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Nelson</dc:creator>
  <cp:lastModifiedBy>Aaron Nelson</cp:lastModifiedBy>
  <cp:revision>2</cp:revision>
  <cp:lastPrinted>2026-03-10T21:41:52Z</cp:lastPrinted>
  <dcterms:created xsi:type="dcterms:W3CDTF">2022-02-18T13:41:12Z</dcterms:created>
  <dcterms:modified xsi:type="dcterms:W3CDTF">2026-03-11T16:56:22Z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0x010100CB035ECAAF4D4E459361D85ACA939FB9</vt:lpwstr>
  </property>
  <property fmtid="{D5CDD505-2E9C-101B-9397-08002B2CF9AE}" pid="3" name="MediaServiceImageTags">
    <vt:lpwstr/>
  </property>
</Properties>
</file>