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3.xml" ContentType="application/vnd.openxmlformats-officedocument.drawingml.chart+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6.xml" ContentType="application/vnd.ms-office.chartcolorstyl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hart16.xml" ContentType="application/vnd.openxmlformats-officedocument.drawingml.chart+xml"/>
  <Override PartName="/ppt/charts/style20.xml" ContentType="application/vnd.ms-office.chartstyle+xml"/>
  <Override PartName="/ppt/charts/colors20.xml" ContentType="application/vnd.ms-office.chartcolorstyle+xml"/>
  <Override PartName="/ppt/charts/colors13.xml" ContentType="application/vnd.ms-office.chartcolorstyle+xml"/>
  <Override PartName="/ppt/charts/chart14.xml" ContentType="application/vnd.openxmlformats-officedocument.drawingml.chart+xml"/>
  <Override PartName="/ppt/charts/colors14.xml" ContentType="application/vnd.ms-office.chartcolorstyle+xml"/>
  <Override PartName="/ppt/charts/colors16.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14.xml" ContentType="application/vnd.ms-office.chartstyle+xml"/>
  <Override PartName="/ppt/charts/style16.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48" r:id="rId5"/>
    <p:sldId id="336" r:id="rId6"/>
    <p:sldId id="297" r:id="rId7"/>
    <p:sldId id="300" r:id="rId8"/>
    <p:sldId id="301" r:id="rId9"/>
    <p:sldId id="343" r:id="rId10"/>
    <p:sldId id="281" r:id="rId11"/>
    <p:sldId id="291" r:id="rId12"/>
    <p:sldId id="330" r:id="rId13"/>
    <p:sldId id="292" r:id="rId14"/>
    <p:sldId id="341" r:id="rId15"/>
    <p:sldId id="337" r:id="rId16"/>
    <p:sldId id="274" r:id="rId17"/>
    <p:sldId id="279" r:id="rId18"/>
    <p:sldId id="276" r:id="rId19"/>
    <p:sldId id="278" r:id="rId20"/>
    <p:sldId id="334" r:id="rId21"/>
    <p:sldId id="339" r:id="rId22"/>
    <p:sldId id="305" r:id="rId23"/>
    <p:sldId id="308" r:id="rId24"/>
    <p:sldId id="311" r:id="rId25"/>
    <p:sldId id="312" r:id="rId26"/>
    <p:sldId id="315" r:id="rId27"/>
    <p:sldId id="345" r:id="rId28"/>
    <p:sldId id="346" r:id="rId29"/>
    <p:sldId id="34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107" d="100"/>
          <a:sy n="107"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tuns\AppData\Roaming\Microsoft\Excel\Beaufort%20Charts%20Jan%202026%20(version%201).xlsb"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tuns\AppData\Roaming\Microsoft\Excel\Beaufort%20Charts%20Jan%202026%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tuns\Dropbox\2026%20Projects\Beaufort%20Chamber%20SOC%202026\Beaufort%20Charts%20Jan%20202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tuns\AppData\Roaming\Microsoft\Excel\Beaufort%20Charts%20Jan%202026%20(version%201).xlsb"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Demographics!$BJ$2</c:f>
              <c:strCache>
                <c:ptCount val="1"/>
                <c:pt idx="0">
                  <c:v>Beaufort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Demographics!$BI$3:$BI$6</c:f>
              <c:strCache>
                <c:ptCount val="4"/>
                <c:pt idx="0">
                  <c:v>2010 Census</c:v>
                </c:pt>
                <c:pt idx="1">
                  <c:v>2020 Census</c:v>
                </c:pt>
                <c:pt idx="2">
                  <c:v>2025 Est</c:v>
                </c:pt>
                <c:pt idx="3">
                  <c:v>2030 Est</c:v>
                </c:pt>
              </c:strCache>
            </c:strRef>
          </c:cat>
          <c:val>
            <c:numRef>
              <c:f>Demographics!$BJ$3:$BJ$6</c:f>
              <c:numCache>
                <c:formatCode>General</c:formatCode>
                <c:ptCount val="4"/>
                <c:pt idx="0">
                  <c:v>74.3</c:v>
                </c:pt>
                <c:pt idx="1">
                  <c:v>78.400000000000006</c:v>
                </c:pt>
                <c:pt idx="2">
                  <c:v>80.599999999999994</c:v>
                </c:pt>
                <c:pt idx="3">
                  <c:v>83.8</c:v>
                </c:pt>
              </c:numCache>
            </c:numRef>
          </c:val>
          <c:extLst>
            <c:ext xmlns:c16="http://schemas.microsoft.com/office/drawing/2014/chart" uri="{C3380CC4-5D6E-409C-BE32-E72D297353CC}">
              <c16:uniqueId val="{00000000-361A-476A-A7DD-37ABE9D7F06D}"/>
            </c:ext>
          </c:extLst>
        </c:ser>
        <c:ser>
          <c:idx val="1"/>
          <c:order val="1"/>
          <c:tx>
            <c:strRef>
              <c:f>Demographics!$BK$2</c:f>
              <c:strCache>
                <c:ptCount val="1"/>
                <c:pt idx="0">
                  <c:v>South of Broad</c:v>
                </c:pt>
              </c:strCache>
            </c:strRef>
          </c:tx>
          <c:spPr>
            <a:solidFill>
              <a:schemeClr val="accent2"/>
            </a:solidFill>
            <a:ln>
              <a:noFill/>
            </a:ln>
            <a:effectLst/>
          </c:spPr>
          <c:invertIfNegative val="0"/>
          <c:dLbls>
            <c:dLbl>
              <c:idx val="1"/>
              <c:tx>
                <c:rich>
                  <a:bodyPr/>
                  <a:lstStyle/>
                  <a:p>
                    <a:r>
                      <a:rPr lang="en-US" dirty="0"/>
                      <a:t>111.0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D6-4445-B925-FF63D186D46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Demographics!$BI$3:$BI$6</c:f>
              <c:strCache>
                <c:ptCount val="4"/>
                <c:pt idx="0">
                  <c:v>2010 Census</c:v>
                </c:pt>
                <c:pt idx="1">
                  <c:v>2020 Census</c:v>
                </c:pt>
                <c:pt idx="2">
                  <c:v>2025 Est</c:v>
                </c:pt>
                <c:pt idx="3">
                  <c:v>2030 Est</c:v>
                </c:pt>
              </c:strCache>
            </c:strRef>
          </c:cat>
          <c:val>
            <c:numRef>
              <c:f>Demographics!$BK$3:$BK$6</c:f>
              <c:numCache>
                <c:formatCode>General</c:formatCode>
                <c:ptCount val="4"/>
                <c:pt idx="0">
                  <c:v>90.6</c:v>
                </c:pt>
                <c:pt idx="1">
                  <c:v>111</c:v>
                </c:pt>
                <c:pt idx="2">
                  <c:v>124.2</c:v>
                </c:pt>
                <c:pt idx="3">
                  <c:v>130.4</c:v>
                </c:pt>
              </c:numCache>
            </c:numRef>
          </c:val>
          <c:extLst>
            <c:ext xmlns:c16="http://schemas.microsoft.com/office/drawing/2014/chart" uri="{C3380CC4-5D6E-409C-BE32-E72D297353CC}">
              <c16:uniqueId val="{00000001-361A-476A-A7DD-37ABE9D7F06D}"/>
            </c:ext>
          </c:extLst>
        </c:ser>
        <c:ser>
          <c:idx val="2"/>
          <c:order val="2"/>
          <c:tx>
            <c:strRef>
              <c:f>Demographics!$BL$2</c:f>
              <c:strCache>
                <c:ptCount val="1"/>
                <c:pt idx="0">
                  <c:v>Ridgeland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Demographics!$BI$3:$BI$6</c:f>
              <c:strCache>
                <c:ptCount val="4"/>
                <c:pt idx="0">
                  <c:v>2010 Census</c:v>
                </c:pt>
                <c:pt idx="1">
                  <c:v>2020 Census</c:v>
                </c:pt>
                <c:pt idx="2">
                  <c:v>2025 Est</c:v>
                </c:pt>
                <c:pt idx="3">
                  <c:v>2030 Est</c:v>
                </c:pt>
              </c:strCache>
            </c:strRef>
          </c:cat>
          <c:val>
            <c:numRef>
              <c:f>Demographics!$BL$3:$BL$6</c:f>
              <c:numCache>
                <c:formatCode>General</c:formatCode>
                <c:ptCount val="4"/>
                <c:pt idx="0">
                  <c:v>11.9</c:v>
                </c:pt>
                <c:pt idx="1">
                  <c:v>15.7</c:v>
                </c:pt>
                <c:pt idx="2">
                  <c:v>18.7</c:v>
                </c:pt>
                <c:pt idx="3">
                  <c:v>22.3</c:v>
                </c:pt>
              </c:numCache>
            </c:numRef>
          </c:val>
          <c:extLst>
            <c:ext xmlns:c16="http://schemas.microsoft.com/office/drawing/2014/chart" uri="{C3380CC4-5D6E-409C-BE32-E72D297353CC}">
              <c16:uniqueId val="{00000002-361A-476A-A7DD-37ABE9D7F06D}"/>
            </c:ext>
          </c:extLst>
        </c:ser>
        <c:dLbls>
          <c:dLblPos val="outEnd"/>
          <c:showLegendKey val="0"/>
          <c:showVal val="1"/>
          <c:showCatName val="0"/>
          <c:showSerName val="0"/>
          <c:showPercent val="0"/>
          <c:showBubbleSize val="0"/>
        </c:dLbls>
        <c:gapWidth val="219"/>
        <c:overlap val="-27"/>
        <c:axId val="671283455"/>
        <c:axId val="671283935"/>
      </c:barChart>
      <c:catAx>
        <c:axId val="67128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283935"/>
        <c:crosses val="autoZero"/>
        <c:auto val="1"/>
        <c:lblAlgn val="ctr"/>
        <c:lblOffset val="100"/>
        <c:noMultiLvlLbl val="0"/>
      </c:catAx>
      <c:valAx>
        <c:axId val="671283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28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Demographics!$L$87</c:f>
              <c:strCache>
                <c:ptCount val="1"/>
                <c:pt idx="0">
                  <c:v>2010</c:v>
                </c:pt>
              </c:strCache>
            </c:strRef>
          </c:tx>
          <c:spPr>
            <a:solidFill>
              <a:schemeClr val="accent1"/>
            </a:solidFill>
            <a:ln>
              <a:noFill/>
            </a:ln>
            <a:effectLst/>
          </c:spPr>
          <c:invertIfNegative val="0"/>
          <c:dLbls>
            <c:delete val="1"/>
          </c:dLbls>
          <c:cat>
            <c:strRef>
              <c:f>Demographics!$K$88:$K$93</c:f>
              <c:strCache>
                <c:ptCount val="6"/>
                <c:pt idx="0">
                  <c:v>Beaufort Region</c:v>
                </c:pt>
                <c:pt idx="1">
                  <c:v>Beaufort-Port Royal</c:v>
                </c:pt>
                <c:pt idx="2">
                  <c:v>St Helena</c:v>
                </c:pt>
                <c:pt idx="3">
                  <c:v>Sheldon</c:v>
                </c:pt>
                <c:pt idx="4">
                  <c:v>Yemassee</c:v>
                </c:pt>
                <c:pt idx="5">
                  <c:v>US</c:v>
                </c:pt>
              </c:strCache>
            </c:strRef>
          </c:cat>
          <c:val>
            <c:numRef>
              <c:f>Demographics!$L$88:$L$93</c:f>
              <c:numCache>
                <c:formatCode>0.0</c:formatCode>
                <c:ptCount val="6"/>
                <c:pt idx="0">
                  <c:v>34</c:v>
                </c:pt>
                <c:pt idx="1">
                  <c:v>28.4</c:v>
                </c:pt>
                <c:pt idx="2">
                  <c:v>43</c:v>
                </c:pt>
                <c:pt idx="3">
                  <c:v>43.6</c:v>
                </c:pt>
                <c:pt idx="4">
                  <c:v>38.200000000000003</c:v>
                </c:pt>
                <c:pt idx="5">
                  <c:v>37</c:v>
                </c:pt>
              </c:numCache>
            </c:numRef>
          </c:val>
          <c:extLst>
            <c:ext xmlns:c16="http://schemas.microsoft.com/office/drawing/2014/chart" uri="{C3380CC4-5D6E-409C-BE32-E72D297353CC}">
              <c16:uniqueId val="{00000000-5981-49BD-9611-F13F983B520E}"/>
            </c:ext>
          </c:extLst>
        </c:ser>
        <c:ser>
          <c:idx val="1"/>
          <c:order val="1"/>
          <c:tx>
            <c:strRef>
              <c:f>Demographics!$M$87</c:f>
              <c:strCache>
                <c:ptCount val="1"/>
                <c:pt idx="0">
                  <c:v>2020</c:v>
                </c:pt>
              </c:strCache>
            </c:strRef>
          </c:tx>
          <c:spPr>
            <a:solidFill>
              <a:schemeClr val="accent2"/>
            </a:solidFill>
            <a:ln>
              <a:noFill/>
            </a:ln>
            <a:effectLst/>
          </c:spPr>
          <c:invertIfNegative val="0"/>
          <c:dLbls>
            <c:delete val="1"/>
          </c:dLbls>
          <c:cat>
            <c:strRef>
              <c:f>Demographics!$K$88:$K$93</c:f>
              <c:strCache>
                <c:ptCount val="6"/>
                <c:pt idx="0">
                  <c:v>Beaufort Region</c:v>
                </c:pt>
                <c:pt idx="1">
                  <c:v>Beaufort-Port Royal</c:v>
                </c:pt>
                <c:pt idx="2">
                  <c:v>St Helena</c:v>
                </c:pt>
                <c:pt idx="3">
                  <c:v>Sheldon</c:v>
                </c:pt>
                <c:pt idx="4">
                  <c:v>Yemassee</c:v>
                </c:pt>
                <c:pt idx="5">
                  <c:v>US</c:v>
                </c:pt>
              </c:strCache>
            </c:strRef>
          </c:cat>
          <c:val>
            <c:numRef>
              <c:f>Demographics!$M$88:$M$93</c:f>
              <c:numCache>
                <c:formatCode>General</c:formatCode>
                <c:ptCount val="6"/>
                <c:pt idx="0">
                  <c:v>40.4</c:v>
                </c:pt>
                <c:pt idx="1">
                  <c:v>34.9</c:v>
                </c:pt>
                <c:pt idx="2">
                  <c:v>49.8</c:v>
                </c:pt>
                <c:pt idx="3">
                  <c:v>51.1</c:v>
                </c:pt>
                <c:pt idx="4">
                  <c:v>44.5</c:v>
                </c:pt>
                <c:pt idx="5">
                  <c:v>39.1</c:v>
                </c:pt>
              </c:numCache>
            </c:numRef>
          </c:val>
          <c:extLst>
            <c:ext xmlns:c16="http://schemas.microsoft.com/office/drawing/2014/chart" uri="{C3380CC4-5D6E-409C-BE32-E72D297353CC}">
              <c16:uniqueId val="{00000001-5981-49BD-9611-F13F983B520E}"/>
            </c:ext>
          </c:extLst>
        </c:ser>
        <c:ser>
          <c:idx val="2"/>
          <c:order val="2"/>
          <c:tx>
            <c:strRef>
              <c:f>Demographics!$N$87</c:f>
              <c:strCache>
                <c:ptCount val="1"/>
                <c:pt idx="0">
                  <c:v>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Demographics!$K$88:$K$93</c:f>
              <c:strCache>
                <c:ptCount val="6"/>
                <c:pt idx="0">
                  <c:v>Beaufort Region</c:v>
                </c:pt>
                <c:pt idx="1">
                  <c:v>Beaufort-Port Royal</c:v>
                </c:pt>
                <c:pt idx="2">
                  <c:v>St Helena</c:v>
                </c:pt>
                <c:pt idx="3">
                  <c:v>Sheldon</c:v>
                </c:pt>
                <c:pt idx="4">
                  <c:v>Yemassee</c:v>
                </c:pt>
                <c:pt idx="5">
                  <c:v>US</c:v>
                </c:pt>
              </c:strCache>
            </c:strRef>
          </c:cat>
          <c:val>
            <c:numRef>
              <c:f>Demographics!$N$88:$N$93</c:f>
              <c:numCache>
                <c:formatCode>General</c:formatCode>
                <c:ptCount val="6"/>
                <c:pt idx="0">
                  <c:v>44.2</c:v>
                </c:pt>
                <c:pt idx="1">
                  <c:v>32.4</c:v>
                </c:pt>
                <c:pt idx="2">
                  <c:v>52.3</c:v>
                </c:pt>
                <c:pt idx="3">
                  <c:v>47.2</c:v>
                </c:pt>
                <c:pt idx="4">
                  <c:v>41.4</c:v>
                </c:pt>
                <c:pt idx="5">
                  <c:v>39.299999999999997</c:v>
                </c:pt>
              </c:numCache>
            </c:numRef>
          </c:val>
          <c:extLst>
            <c:ext xmlns:c16="http://schemas.microsoft.com/office/drawing/2014/chart" uri="{C3380CC4-5D6E-409C-BE32-E72D297353CC}">
              <c16:uniqueId val="{00000002-5981-49BD-9611-F13F983B520E}"/>
            </c:ext>
          </c:extLst>
        </c:ser>
        <c:ser>
          <c:idx val="3"/>
          <c:order val="3"/>
          <c:tx>
            <c:strRef>
              <c:f>Demographics!$O$87</c:f>
              <c:strCache>
                <c:ptCount val="1"/>
                <c:pt idx="0">
                  <c:v>2030</c:v>
                </c:pt>
              </c:strCache>
            </c:strRef>
          </c:tx>
          <c:spPr>
            <a:solidFill>
              <a:schemeClr val="accent4"/>
            </a:solidFill>
            <a:ln>
              <a:noFill/>
            </a:ln>
            <a:effectLst/>
          </c:spPr>
          <c:invertIfNegative val="0"/>
          <c:dLbls>
            <c:delete val="1"/>
          </c:dLbls>
          <c:cat>
            <c:strRef>
              <c:f>Demographics!$K$88:$K$93</c:f>
              <c:strCache>
                <c:ptCount val="6"/>
                <c:pt idx="0">
                  <c:v>Beaufort Region</c:v>
                </c:pt>
                <c:pt idx="1">
                  <c:v>Beaufort-Port Royal</c:v>
                </c:pt>
                <c:pt idx="2">
                  <c:v>St Helena</c:v>
                </c:pt>
                <c:pt idx="3">
                  <c:v>Sheldon</c:v>
                </c:pt>
                <c:pt idx="4">
                  <c:v>Yemassee</c:v>
                </c:pt>
                <c:pt idx="5">
                  <c:v>US</c:v>
                </c:pt>
              </c:strCache>
            </c:strRef>
          </c:cat>
          <c:val>
            <c:numRef>
              <c:f>Demographics!$O$88:$O$93</c:f>
              <c:numCache>
                <c:formatCode>General</c:formatCode>
                <c:ptCount val="6"/>
                <c:pt idx="0">
                  <c:v>44.4</c:v>
                </c:pt>
                <c:pt idx="1">
                  <c:v>35.1</c:v>
                </c:pt>
                <c:pt idx="2">
                  <c:v>51.7</c:v>
                </c:pt>
                <c:pt idx="3">
                  <c:v>49.9</c:v>
                </c:pt>
                <c:pt idx="4" formatCode="0.0">
                  <c:v>41</c:v>
                </c:pt>
                <c:pt idx="5">
                  <c:v>40.200000000000003</c:v>
                </c:pt>
              </c:numCache>
            </c:numRef>
          </c:val>
          <c:extLst>
            <c:ext xmlns:c16="http://schemas.microsoft.com/office/drawing/2014/chart" uri="{C3380CC4-5D6E-409C-BE32-E72D297353CC}">
              <c16:uniqueId val="{00000003-5981-49BD-9611-F13F983B520E}"/>
            </c:ext>
          </c:extLst>
        </c:ser>
        <c:dLbls>
          <c:dLblPos val="outEnd"/>
          <c:showLegendKey val="0"/>
          <c:showVal val="1"/>
          <c:showCatName val="0"/>
          <c:showSerName val="0"/>
          <c:showPercent val="0"/>
          <c:showBubbleSize val="0"/>
        </c:dLbls>
        <c:gapWidth val="182"/>
        <c:axId val="1516408944"/>
        <c:axId val="1516403664"/>
      </c:barChart>
      <c:catAx>
        <c:axId val="151640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16403664"/>
        <c:crosses val="autoZero"/>
        <c:auto val="1"/>
        <c:lblAlgn val="ctr"/>
        <c:lblOffset val="100"/>
        <c:noMultiLvlLbl val="0"/>
      </c:catAx>
      <c:valAx>
        <c:axId val="15164036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1640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Demographics!$B$111</c:f>
              <c:strCache>
                <c:ptCount val="1"/>
                <c:pt idx="0">
                  <c:v>South Carolina</c:v>
                </c:pt>
              </c:strCache>
            </c:strRef>
          </c:tx>
          <c:spPr>
            <a:solidFill>
              <a:schemeClr val="accent1"/>
            </a:solidFill>
            <a:ln>
              <a:noFill/>
            </a:ln>
            <a:effectLst/>
          </c:spPr>
          <c:invertIfNegative val="0"/>
          <c:cat>
            <c:strRef>
              <c:f>Demographics!$A$112:$A$123</c:f>
              <c:strCache>
                <c:ptCount val="12"/>
                <c:pt idx="0">
                  <c:v>Under 5</c:v>
                </c:pt>
                <c:pt idx="1">
                  <c:v>5 to 9</c:v>
                </c:pt>
                <c:pt idx="2">
                  <c:v>10 to 14</c:v>
                </c:pt>
                <c:pt idx="3">
                  <c:v>15 to 19</c:v>
                </c:pt>
                <c:pt idx="4">
                  <c:v>20 to 24</c:v>
                </c:pt>
                <c:pt idx="5">
                  <c:v>25 to 34</c:v>
                </c:pt>
                <c:pt idx="6">
                  <c:v>35 to 44</c:v>
                </c:pt>
                <c:pt idx="7">
                  <c:v>45 to54</c:v>
                </c:pt>
                <c:pt idx="8">
                  <c:v>55 to 64</c:v>
                </c:pt>
                <c:pt idx="9">
                  <c:v>65 to 74</c:v>
                </c:pt>
                <c:pt idx="10">
                  <c:v>75 to 84</c:v>
                </c:pt>
                <c:pt idx="11">
                  <c:v>85 and over</c:v>
                </c:pt>
              </c:strCache>
            </c:strRef>
          </c:cat>
          <c:val>
            <c:numRef>
              <c:f>Demographics!$B$112:$B$123</c:f>
              <c:numCache>
                <c:formatCode>0.0%</c:formatCode>
                <c:ptCount val="12"/>
                <c:pt idx="0">
                  <c:v>5.3999999999999999E-2</c:v>
                </c:pt>
                <c:pt idx="1">
                  <c:v>5.8000000000000003E-2</c:v>
                </c:pt>
                <c:pt idx="2">
                  <c:v>0.06</c:v>
                </c:pt>
                <c:pt idx="3">
                  <c:v>6.6000000000000003E-2</c:v>
                </c:pt>
                <c:pt idx="4">
                  <c:v>6.4000000000000001E-2</c:v>
                </c:pt>
                <c:pt idx="5">
                  <c:v>0.128</c:v>
                </c:pt>
                <c:pt idx="6">
                  <c:v>0.126</c:v>
                </c:pt>
                <c:pt idx="7">
                  <c:v>0.11799999999999999</c:v>
                </c:pt>
                <c:pt idx="8">
                  <c:v>0.129</c:v>
                </c:pt>
                <c:pt idx="9">
                  <c:v>0.11600000000000001</c:v>
                </c:pt>
                <c:pt idx="10">
                  <c:v>6.3E-2</c:v>
                </c:pt>
                <c:pt idx="11">
                  <c:v>1.7000000000000001E-2</c:v>
                </c:pt>
              </c:numCache>
            </c:numRef>
          </c:val>
          <c:extLst>
            <c:ext xmlns:c16="http://schemas.microsoft.com/office/drawing/2014/chart" uri="{C3380CC4-5D6E-409C-BE32-E72D297353CC}">
              <c16:uniqueId val="{00000000-4A6E-4085-8088-97A8D5E5D088}"/>
            </c:ext>
          </c:extLst>
        </c:ser>
        <c:ser>
          <c:idx val="1"/>
          <c:order val="1"/>
          <c:tx>
            <c:strRef>
              <c:f>Demographics!$C$111</c:f>
              <c:strCache>
                <c:ptCount val="1"/>
                <c:pt idx="0">
                  <c:v>Beaufort Region</c:v>
                </c:pt>
              </c:strCache>
            </c:strRef>
          </c:tx>
          <c:spPr>
            <a:solidFill>
              <a:schemeClr val="accent2"/>
            </a:solidFill>
            <a:ln>
              <a:noFill/>
            </a:ln>
            <a:effectLst/>
          </c:spPr>
          <c:invertIfNegative val="0"/>
          <c:cat>
            <c:strRef>
              <c:f>Demographics!$A$112:$A$123</c:f>
              <c:strCache>
                <c:ptCount val="12"/>
                <c:pt idx="0">
                  <c:v>Under 5</c:v>
                </c:pt>
                <c:pt idx="1">
                  <c:v>5 to 9</c:v>
                </c:pt>
                <c:pt idx="2">
                  <c:v>10 to 14</c:v>
                </c:pt>
                <c:pt idx="3">
                  <c:v>15 to 19</c:v>
                </c:pt>
                <c:pt idx="4">
                  <c:v>20 to 24</c:v>
                </c:pt>
                <c:pt idx="5">
                  <c:v>25 to 34</c:v>
                </c:pt>
                <c:pt idx="6">
                  <c:v>35 to 44</c:v>
                </c:pt>
                <c:pt idx="7">
                  <c:v>45 to54</c:v>
                </c:pt>
                <c:pt idx="8">
                  <c:v>55 to 64</c:v>
                </c:pt>
                <c:pt idx="9">
                  <c:v>65 to 74</c:v>
                </c:pt>
                <c:pt idx="10">
                  <c:v>75 to 84</c:v>
                </c:pt>
                <c:pt idx="11">
                  <c:v>85 and over</c:v>
                </c:pt>
              </c:strCache>
            </c:strRef>
          </c:cat>
          <c:val>
            <c:numRef>
              <c:f>Demographics!$C$112:$C$123</c:f>
              <c:numCache>
                <c:formatCode>0.0%</c:formatCode>
                <c:ptCount val="12"/>
                <c:pt idx="0">
                  <c:v>5.5E-2</c:v>
                </c:pt>
                <c:pt idx="1">
                  <c:v>4.7E-2</c:v>
                </c:pt>
                <c:pt idx="2">
                  <c:v>4.8000000000000001E-2</c:v>
                </c:pt>
                <c:pt idx="3">
                  <c:v>8.4000000000000005E-2</c:v>
                </c:pt>
                <c:pt idx="4">
                  <c:v>9.1999999999999998E-2</c:v>
                </c:pt>
                <c:pt idx="5">
                  <c:v>0.123</c:v>
                </c:pt>
                <c:pt idx="6">
                  <c:v>9.8000000000000004E-2</c:v>
                </c:pt>
                <c:pt idx="7">
                  <c:v>9.6000000000000002E-2</c:v>
                </c:pt>
                <c:pt idx="8">
                  <c:v>0.13400000000000001</c:v>
                </c:pt>
                <c:pt idx="9">
                  <c:v>0.13200000000000001</c:v>
                </c:pt>
                <c:pt idx="10">
                  <c:v>7.0999999999999994E-2</c:v>
                </c:pt>
                <c:pt idx="11">
                  <c:v>1.9E-2</c:v>
                </c:pt>
              </c:numCache>
            </c:numRef>
          </c:val>
          <c:extLst>
            <c:ext xmlns:c16="http://schemas.microsoft.com/office/drawing/2014/chart" uri="{C3380CC4-5D6E-409C-BE32-E72D297353CC}">
              <c16:uniqueId val="{00000001-4A6E-4085-8088-97A8D5E5D088}"/>
            </c:ext>
          </c:extLst>
        </c:ser>
        <c:dLbls>
          <c:showLegendKey val="0"/>
          <c:showVal val="0"/>
          <c:showCatName val="0"/>
          <c:showSerName val="0"/>
          <c:showPercent val="0"/>
          <c:showBubbleSize val="0"/>
        </c:dLbls>
        <c:gapWidth val="219"/>
        <c:overlap val="-27"/>
        <c:axId val="742070591"/>
        <c:axId val="2031659199"/>
      </c:barChart>
      <c:lineChart>
        <c:grouping val="standard"/>
        <c:varyColors val="0"/>
        <c:ser>
          <c:idx val="2"/>
          <c:order val="2"/>
          <c:tx>
            <c:strRef>
              <c:f>Demographics!$D$111</c:f>
              <c:strCache>
                <c:ptCount val="1"/>
                <c:pt idx="0">
                  <c:v>Index to SC</c:v>
                </c:pt>
              </c:strCache>
            </c:strRef>
          </c:tx>
          <c:spPr>
            <a:ln w="28575" cap="rnd">
              <a:solidFill>
                <a:schemeClr val="accent3"/>
              </a:solidFill>
              <a:round/>
            </a:ln>
            <a:effectLst/>
          </c:spPr>
          <c:marker>
            <c:symbol val="none"/>
          </c:marker>
          <c:cat>
            <c:strRef>
              <c:f>Demographics!$A$112:$A$123</c:f>
              <c:strCache>
                <c:ptCount val="12"/>
                <c:pt idx="0">
                  <c:v>Under 5</c:v>
                </c:pt>
                <c:pt idx="1">
                  <c:v>5 to 9</c:v>
                </c:pt>
                <c:pt idx="2">
                  <c:v>10 to 14</c:v>
                </c:pt>
                <c:pt idx="3">
                  <c:v>15 to 19</c:v>
                </c:pt>
                <c:pt idx="4">
                  <c:v>20 to 24</c:v>
                </c:pt>
                <c:pt idx="5">
                  <c:v>25 to 34</c:v>
                </c:pt>
                <c:pt idx="6">
                  <c:v>35 to 44</c:v>
                </c:pt>
                <c:pt idx="7">
                  <c:v>45 to54</c:v>
                </c:pt>
                <c:pt idx="8">
                  <c:v>55 to 64</c:v>
                </c:pt>
                <c:pt idx="9">
                  <c:v>65 to 74</c:v>
                </c:pt>
                <c:pt idx="10">
                  <c:v>75 to 84</c:v>
                </c:pt>
                <c:pt idx="11">
                  <c:v>85 and over</c:v>
                </c:pt>
              </c:strCache>
            </c:strRef>
          </c:cat>
          <c:val>
            <c:numRef>
              <c:f>Demographics!$D$112:$D$123</c:f>
              <c:numCache>
                <c:formatCode>0</c:formatCode>
                <c:ptCount val="12"/>
                <c:pt idx="0">
                  <c:v>101.85185185185186</c:v>
                </c:pt>
                <c:pt idx="1">
                  <c:v>81.034482758620683</c:v>
                </c:pt>
                <c:pt idx="2">
                  <c:v>80</c:v>
                </c:pt>
                <c:pt idx="3">
                  <c:v>127.27272727272727</c:v>
                </c:pt>
                <c:pt idx="4">
                  <c:v>143.75</c:v>
                </c:pt>
                <c:pt idx="5">
                  <c:v>96.09375</c:v>
                </c:pt>
                <c:pt idx="6">
                  <c:v>77.777777777777786</c:v>
                </c:pt>
                <c:pt idx="7">
                  <c:v>81.355932203389841</c:v>
                </c:pt>
                <c:pt idx="8">
                  <c:v>103.87596899224806</c:v>
                </c:pt>
                <c:pt idx="9">
                  <c:v>113.79310344827587</c:v>
                </c:pt>
                <c:pt idx="10">
                  <c:v>112.6984126984127</c:v>
                </c:pt>
                <c:pt idx="11">
                  <c:v>111.76470588235293</c:v>
                </c:pt>
              </c:numCache>
            </c:numRef>
          </c:val>
          <c:smooth val="0"/>
          <c:extLst>
            <c:ext xmlns:c16="http://schemas.microsoft.com/office/drawing/2014/chart" uri="{C3380CC4-5D6E-409C-BE32-E72D297353CC}">
              <c16:uniqueId val="{00000002-4A6E-4085-8088-97A8D5E5D088}"/>
            </c:ext>
          </c:extLst>
        </c:ser>
        <c:dLbls>
          <c:showLegendKey val="0"/>
          <c:showVal val="0"/>
          <c:showCatName val="0"/>
          <c:showSerName val="0"/>
          <c:showPercent val="0"/>
          <c:showBubbleSize val="0"/>
        </c:dLbls>
        <c:marker val="1"/>
        <c:smooth val="0"/>
        <c:axId val="129487839"/>
        <c:axId val="129485919"/>
      </c:lineChart>
      <c:catAx>
        <c:axId val="74207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31659199"/>
        <c:crosses val="autoZero"/>
        <c:auto val="1"/>
        <c:lblAlgn val="ctr"/>
        <c:lblOffset val="100"/>
        <c:noMultiLvlLbl val="0"/>
      </c:catAx>
      <c:valAx>
        <c:axId val="20316591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42070591"/>
        <c:crosses val="autoZero"/>
        <c:crossBetween val="between"/>
      </c:valAx>
      <c:valAx>
        <c:axId val="12948591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9487839"/>
        <c:crosses val="max"/>
        <c:crossBetween val="between"/>
      </c:valAx>
      <c:catAx>
        <c:axId val="129487839"/>
        <c:scaling>
          <c:orientation val="minMax"/>
        </c:scaling>
        <c:delete val="1"/>
        <c:axPos val="b"/>
        <c:numFmt formatCode="General" sourceLinked="1"/>
        <c:majorTickMark val="out"/>
        <c:minorTickMark val="none"/>
        <c:tickLblPos val="nextTo"/>
        <c:crossAx val="129485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65+ Beaufort vs 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Demographics!$Q$69:$Q$70</c:f>
              <c:strCache>
                <c:ptCount val="2"/>
                <c:pt idx="0">
                  <c:v> % Pop 65+ </c:v>
                </c:pt>
                <c:pt idx="1">
                  <c:v> Beaufort Region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Demographics!$P$71:$P$74</c:f>
              <c:strCache>
                <c:ptCount val="4"/>
                <c:pt idx="0">
                  <c:v>Census 2010</c:v>
                </c:pt>
                <c:pt idx="1">
                  <c:v>Census 2020</c:v>
                </c:pt>
                <c:pt idx="2">
                  <c:v>Est. 2025</c:v>
                </c:pt>
                <c:pt idx="3">
                  <c:v>Forecast 2030</c:v>
                </c:pt>
              </c:strCache>
            </c:strRef>
          </c:cat>
          <c:val>
            <c:numRef>
              <c:f>Demographics!$Q$71:$Q$74</c:f>
              <c:numCache>
                <c:formatCode>0.0%</c:formatCode>
                <c:ptCount val="4"/>
                <c:pt idx="0">
                  <c:v>0.126</c:v>
                </c:pt>
                <c:pt idx="1">
                  <c:v>0.19400000000000001</c:v>
                </c:pt>
                <c:pt idx="2">
                  <c:v>0.21299999999999999</c:v>
                </c:pt>
                <c:pt idx="3">
                  <c:v>0.23799999999999999</c:v>
                </c:pt>
              </c:numCache>
            </c:numRef>
          </c:val>
          <c:extLst>
            <c:ext xmlns:c16="http://schemas.microsoft.com/office/drawing/2014/chart" uri="{C3380CC4-5D6E-409C-BE32-E72D297353CC}">
              <c16:uniqueId val="{00000000-71F9-4FC0-84EB-BBD95D6C4E77}"/>
            </c:ext>
          </c:extLst>
        </c:ser>
        <c:dLbls>
          <c:showLegendKey val="0"/>
          <c:showVal val="1"/>
          <c:showCatName val="0"/>
          <c:showSerName val="0"/>
          <c:showPercent val="0"/>
          <c:showBubbleSize val="0"/>
        </c:dLbls>
        <c:gapWidth val="219"/>
        <c:overlap val="-27"/>
        <c:axId val="1067846112"/>
        <c:axId val="1067846592"/>
      </c:barChart>
      <c:lineChart>
        <c:grouping val="standard"/>
        <c:varyColors val="0"/>
        <c:ser>
          <c:idx val="1"/>
          <c:order val="1"/>
          <c:tx>
            <c:strRef>
              <c:f>Demographics!$R$69:$R$70</c:f>
              <c:strCache>
                <c:ptCount val="2"/>
                <c:pt idx="0">
                  <c:v> % Pop 65+ </c:v>
                </c:pt>
                <c:pt idx="1">
                  <c:v>United States</c:v>
                </c:pt>
              </c:strCache>
            </c:strRef>
          </c:tx>
          <c:spPr>
            <a:ln w="28575" cap="rnd">
              <a:solidFill>
                <a:schemeClr val="accent5"/>
              </a:solidFill>
              <a:round/>
            </a:ln>
            <a:effectLst/>
          </c:spPr>
          <c:marker>
            <c:symbol val="none"/>
          </c:marker>
          <c:dLbls>
            <c:delete val="1"/>
          </c:dLbls>
          <c:cat>
            <c:strRef>
              <c:f>Demographics!$P$71:$P$74</c:f>
              <c:strCache>
                <c:ptCount val="4"/>
                <c:pt idx="0">
                  <c:v>Census 2010</c:v>
                </c:pt>
                <c:pt idx="1">
                  <c:v>Census 2020</c:v>
                </c:pt>
                <c:pt idx="2">
                  <c:v>Est. 2025</c:v>
                </c:pt>
                <c:pt idx="3">
                  <c:v>Forecast 2030</c:v>
                </c:pt>
              </c:strCache>
            </c:strRef>
          </c:cat>
          <c:val>
            <c:numRef>
              <c:f>Demographics!$R$71:$R$74</c:f>
              <c:numCache>
                <c:formatCode>0.0%</c:formatCode>
                <c:ptCount val="4"/>
                <c:pt idx="0">
                  <c:v>0.13</c:v>
                </c:pt>
                <c:pt idx="1">
                  <c:v>0.16300000000000001</c:v>
                </c:pt>
                <c:pt idx="2">
                  <c:v>0.17799999999999999</c:v>
                </c:pt>
                <c:pt idx="3">
                  <c:v>0.19500000000000001</c:v>
                </c:pt>
              </c:numCache>
            </c:numRef>
          </c:val>
          <c:smooth val="0"/>
          <c:extLst>
            <c:ext xmlns:c16="http://schemas.microsoft.com/office/drawing/2014/chart" uri="{C3380CC4-5D6E-409C-BE32-E72D297353CC}">
              <c16:uniqueId val="{00000001-71F9-4FC0-84EB-BBD95D6C4E77}"/>
            </c:ext>
          </c:extLst>
        </c:ser>
        <c:dLbls>
          <c:showLegendKey val="0"/>
          <c:showVal val="1"/>
          <c:showCatName val="0"/>
          <c:showSerName val="0"/>
          <c:showPercent val="0"/>
          <c:showBubbleSize val="0"/>
        </c:dLbls>
        <c:marker val="1"/>
        <c:smooth val="0"/>
        <c:axId val="1067846112"/>
        <c:axId val="1067846592"/>
      </c:lineChart>
      <c:catAx>
        <c:axId val="10678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67846592"/>
        <c:crosses val="autoZero"/>
        <c:auto val="1"/>
        <c:lblAlgn val="ctr"/>
        <c:lblOffset val="100"/>
        <c:noMultiLvlLbl val="0"/>
      </c:catAx>
      <c:valAx>
        <c:axId val="1067846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6784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25-54 Beaufort vs 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Demographics!$Q$54:$Q$55</c:f>
              <c:strCache>
                <c:ptCount val="2"/>
                <c:pt idx="0">
                  <c:v> % Pop 25-54 </c:v>
                </c:pt>
                <c:pt idx="1">
                  <c:v> Beaufort Region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Demographics!$P$56:$P$59</c:f>
              <c:strCache>
                <c:ptCount val="4"/>
                <c:pt idx="0">
                  <c:v>Census 2010</c:v>
                </c:pt>
                <c:pt idx="1">
                  <c:v>Census 2020</c:v>
                </c:pt>
                <c:pt idx="2">
                  <c:v>Est. 2025</c:v>
                </c:pt>
                <c:pt idx="3">
                  <c:v>Forecast 2030</c:v>
                </c:pt>
              </c:strCache>
            </c:strRef>
          </c:cat>
          <c:val>
            <c:numRef>
              <c:f>Demographics!$Q$56:$Q$59</c:f>
              <c:numCache>
                <c:formatCode>0.0%</c:formatCode>
                <c:ptCount val="4"/>
                <c:pt idx="0">
                  <c:v>0.36199999999999999</c:v>
                </c:pt>
                <c:pt idx="1">
                  <c:v>0.308</c:v>
                </c:pt>
                <c:pt idx="2">
                  <c:v>0.318</c:v>
                </c:pt>
                <c:pt idx="3">
                  <c:v>0.32400000000000001</c:v>
                </c:pt>
              </c:numCache>
            </c:numRef>
          </c:val>
          <c:extLst>
            <c:ext xmlns:c16="http://schemas.microsoft.com/office/drawing/2014/chart" uri="{C3380CC4-5D6E-409C-BE32-E72D297353CC}">
              <c16:uniqueId val="{00000000-1FD5-43B8-869F-BCF3251CE7A1}"/>
            </c:ext>
          </c:extLst>
        </c:ser>
        <c:dLbls>
          <c:showLegendKey val="0"/>
          <c:showVal val="1"/>
          <c:showCatName val="0"/>
          <c:showSerName val="0"/>
          <c:showPercent val="0"/>
          <c:showBubbleSize val="0"/>
        </c:dLbls>
        <c:gapWidth val="219"/>
        <c:overlap val="-27"/>
        <c:axId val="1250390064"/>
        <c:axId val="1250390544"/>
      </c:barChart>
      <c:lineChart>
        <c:grouping val="standard"/>
        <c:varyColors val="0"/>
        <c:ser>
          <c:idx val="1"/>
          <c:order val="1"/>
          <c:tx>
            <c:strRef>
              <c:f>Demographics!$R$54:$R$55</c:f>
              <c:strCache>
                <c:ptCount val="2"/>
                <c:pt idx="0">
                  <c:v> % Pop 25-54 </c:v>
                </c:pt>
                <c:pt idx="1">
                  <c:v>United States</c:v>
                </c:pt>
              </c:strCache>
            </c:strRef>
          </c:tx>
          <c:spPr>
            <a:ln w="28575" cap="rnd">
              <a:solidFill>
                <a:schemeClr val="accent2"/>
              </a:solidFill>
              <a:round/>
            </a:ln>
            <a:effectLst/>
          </c:spPr>
          <c:marker>
            <c:symbol val="none"/>
          </c:marker>
          <c:dLbls>
            <c:delete val="1"/>
          </c:dLbls>
          <c:cat>
            <c:strRef>
              <c:f>Demographics!$P$56:$P$59</c:f>
              <c:strCache>
                <c:ptCount val="4"/>
                <c:pt idx="0">
                  <c:v>Census 2010</c:v>
                </c:pt>
                <c:pt idx="1">
                  <c:v>Census 2020</c:v>
                </c:pt>
                <c:pt idx="2">
                  <c:v>Est. 2025</c:v>
                </c:pt>
                <c:pt idx="3">
                  <c:v>Forecast 2030</c:v>
                </c:pt>
              </c:strCache>
            </c:strRef>
          </c:cat>
          <c:val>
            <c:numRef>
              <c:f>Demographics!$R$56:$R$59</c:f>
              <c:numCache>
                <c:formatCode>0.0%</c:formatCode>
                <c:ptCount val="4"/>
                <c:pt idx="0">
                  <c:v>0.41199999999999998</c:v>
                </c:pt>
                <c:pt idx="1">
                  <c:v>0.378</c:v>
                </c:pt>
                <c:pt idx="2">
                  <c:v>0.39</c:v>
                </c:pt>
                <c:pt idx="3">
                  <c:v>0.38800000000000001</c:v>
                </c:pt>
              </c:numCache>
            </c:numRef>
          </c:val>
          <c:smooth val="0"/>
          <c:extLst>
            <c:ext xmlns:c16="http://schemas.microsoft.com/office/drawing/2014/chart" uri="{C3380CC4-5D6E-409C-BE32-E72D297353CC}">
              <c16:uniqueId val="{00000001-1FD5-43B8-869F-BCF3251CE7A1}"/>
            </c:ext>
          </c:extLst>
        </c:ser>
        <c:dLbls>
          <c:showLegendKey val="0"/>
          <c:showVal val="1"/>
          <c:showCatName val="0"/>
          <c:showSerName val="0"/>
          <c:showPercent val="0"/>
          <c:showBubbleSize val="0"/>
        </c:dLbls>
        <c:marker val="1"/>
        <c:smooth val="0"/>
        <c:axId val="1250390064"/>
        <c:axId val="1250390544"/>
      </c:lineChart>
      <c:catAx>
        <c:axId val="12503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50390544"/>
        <c:crosses val="autoZero"/>
        <c:auto val="1"/>
        <c:lblAlgn val="ctr"/>
        <c:lblOffset val="100"/>
        <c:noMultiLvlLbl val="0"/>
      </c:catAx>
      <c:valAx>
        <c:axId val="1250390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39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Demographics!$BI$34</c:f>
              <c:strCache>
                <c:ptCount val="1"/>
                <c:pt idx="0">
                  <c:v>Census 2010</c:v>
                </c:pt>
              </c:strCache>
            </c:strRef>
          </c:tx>
          <c:spPr>
            <a:solidFill>
              <a:schemeClr val="accent1"/>
            </a:solidFill>
            <a:ln>
              <a:noFill/>
            </a:ln>
            <a:effectLst/>
          </c:spPr>
          <c:invertIfNegative val="0"/>
          <c:dLbls>
            <c:delete val="1"/>
          </c:dLbls>
          <c:cat>
            <c:strRef>
              <c:f>Demographics!$BJ$33:$BN$33</c:f>
              <c:strCache>
                <c:ptCount val="5"/>
                <c:pt idx="0">
                  <c:v>Beaufort Region</c:v>
                </c:pt>
                <c:pt idx="1">
                  <c:v>South of Broad</c:v>
                </c:pt>
                <c:pt idx="2">
                  <c:v>Ridgeland</c:v>
                </c:pt>
                <c:pt idx="3">
                  <c:v>South Carolina</c:v>
                </c:pt>
                <c:pt idx="4">
                  <c:v>USA</c:v>
                </c:pt>
              </c:strCache>
            </c:strRef>
          </c:cat>
          <c:val>
            <c:numRef>
              <c:f>Demographics!$BJ$34:$BN$34</c:f>
              <c:numCache>
                <c:formatCode>General</c:formatCode>
                <c:ptCount val="5"/>
                <c:pt idx="0" formatCode="0.0">
                  <c:v>34</c:v>
                </c:pt>
                <c:pt idx="1">
                  <c:v>47.1</c:v>
                </c:pt>
                <c:pt idx="2">
                  <c:v>34.1</c:v>
                </c:pt>
                <c:pt idx="3">
                  <c:v>37.700000000000003</c:v>
                </c:pt>
                <c:pt idx="4">
                  <c:v>37.1</c:v>
                </c:pt>
              </c:numCache>
            </c:numRef>
          </c:val>
          <c:extLst>
            <c:ext xmlns:c16="http://schemas.microsoft.com/office/drawing/2014/chart" uri="{C3380CC4-5D6E-409C-BE32-E72D297353CC}">
              <c16:uniqueId val="{00000000-916B-4F7B-ADF1-C51FFEA32AF1}"/>
            </c:ext>
          </c:extLst>
        </c:ser>
        <c:ser>
          <c:idx val="1"/>
          <c:order val="1"/>
          <c:tx>
            <c:strRef>
              <c:f>Demographics!$BI$35</c:f>
              <c:strCache>
                <c:ptCount val="1"/>
                <c:pt idx="0">
                  <c:v>Census 2020</c:v>
                </c:pt>
              </c:strCache>
            </c:strRef>
          </c:tx>
          <c:spPr>
            <a:solidFill>
              <a:schemeClr val="accent2"/>
            </a:solidFill>
            <a:ln>
              <a:noFill/>
            </a:ln>
            <a:effectLst/>
          </c:spPr>
          <c:invertIfNegative val="0"/>
          <c:dLbls>
            <c:delete val="1"/>
          </c:dLbls>
          <c:cat>
            <c:strRef>
              <c:f>Demographics!$BJ$33:$BN$33</c:f>
              <c:strCache>
                <c:ptCount val="5"/>
                <c:pt idx="0">
                  <c:v>Beaufort Region</c:v>
                </c:pt>
                <c:pt idx="1">
                  <c:v>South of Broad</c:v>
                </c:pt>
                <c:pt idx="2">
                  <c:v>Ridgeland</c:v>
                </c:pt>
                <c:pt idx="3">
                  <c:v>South Carolina</c:v>
                </c:pt>
                <c:pt idx="4">
                  <c:v>USA</c:v>
                </c:pt>
              </c:strCache>
            </c:strRef>
          </c:cat>
          <c:val>
            <c:numRef>
              <c:f>Demographics!$BJ$35:$BN$35</c:f>
              <c:numCache>
                <c:formatCode>General</c:formatCode>
                <c:ptCount val="5"/>
                <c:pt idx="0">
                  <c:v>40.4</c:v>
                </c:pt>
                <c:pt idx="1">
                  <c:v>52.7</c:v>
                </c:pt>
                <c:pt idx="2">
                  <c:v>47.2</c:v>
                </c:pt>
                <c:pt idx="3" formatCode="0.0">
                  <c:v>41</c:v>
                </c:pt>
                <c:pt idx="4">
                  <c:v>39.1</c:v>
                </c:pt>
              </c:numCache>
            </c:numRef>
          </c:val>
          <c:extLst>
            <c:ext xmlns:c16="http://schemas.microsoft.com/office/drawing/2014/chart" uri="{C3380CC4-5D6E-409C-BE32-E72D297353CC}">
              <c16:uniqueId val="{00000001-916B-4F7B-ADF1-C51FFEA32AF1}"/>
            </c:ext>
          </c:extLst>
        </c:ser>
        <c:ser>
          <c:idx val="2"/>
          <c:order val="2"/>
          <c:tx>
            <c:strRef>
              <c:f>Demographics!$BI$36</c:f>
              <c:strCache>
                <c:ptCount val="1"/>
                <c:pt idx="0">
                  <c:v>Est. 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Demographics!$BJ$33:$BN$33</c:f>
              <c:strCache>
                <c:ptCount val="5"/>
                <c:pt idx="0">
                  <c:v>Beaufort Region</c:v>
                </c:pt>
                <c:pt idx="1">
                  <c:v>South of Broad</c:v>
                </c:pt>
                <c:pt idx="2">
                  <c:v>Ridgeland</c:v>
                </c:pt>
                <c:pt idx="3">
                  <c:v>South Carolina</c:v>
                </c:pt>
                <c:pt idx="4">
                  <c:v>USA</c:v>
                </c:pt>
              </c:strCache>
            </c:strRef>
          </c:cat>
          <c:val>
            <c:numRef>
              <c:f>Demographics!$BJ$36:$BN$36</c:f>
              <c:numCache>
                <c:formatCode>General</c:formatCode>
                <c:ptCount val="5"/>
                <c:pt idx="0">
                  <c:v>44.2</c:v>
                </c:pt>
                <c:pt idx="1">
                  <c:v>54.2</c:v>
                </c:pt>
                <c:pt idx="2">
                  <c:v>50.3</c:v>
                </c:pt>
                <c:pt idx="3">
                  <c:v>40.299999999999997</c:v>
                </c:pt>
                <c:pt idx="4">
                  <c:v>39.299999999999997</c:v>
                </c:pt>
              </c:numCache>
            </c:numRef>
          </c:val>
          <c:extLst>
            <c:ext xmlns:c16="http://schemas.microsoft.com/office/drawing/2014/chart" uri="{C3380CC4-5D6E-409C-BE32-E72D297353CC}">
              <c16:uniqueId val="{00000002-916B-4F7B-ADF1-C51FFEA32AF1}"/>
            </c:ext>
          </c:extLst>
        </c:ser>
        <c:ser>
          <c:idx val="3"/>
          <c:order val="3"/>
          <c:tx>
            <c:strRef>
              <c:f>Demographics!$BI$37</c:f>
              <c:strCache>
                <c:ptCount val="1"/>
                <c:pt idx="0">
                  <c:v>Forecast 2030</c:v>
                </c:pt>
              </c:strCache>
            </c:strRef>
          </c:tx>
          <c:spPr>
            <a:solidFill>
              <a:schemeClr val="accent4"/>
            </a:solidFill>
            <a:ln>
              <a:noFill/>
            </a:ln>
            <a:effectLst/>
          </c:spPr>
          <c:invertIfNegative val="0"/>
          <c:dLbls>
            <c:delete val="1"/>
          </c:dLbls>
          <c:cat>
            <c:strRef>
              <c:f>Demographics!$BJ$33:$BN$33</c:f>
              <c:strCache>
                <c:ptCount val="5"/>
                <c:pt idx="0">
                  <c:v>Beaufort Region</c:v>
                </c:pt>
                <c:pt idx="1">
                  <c:v>South of Broad</c:v>
                </c:pt>
                <c:pt idx="2">
                  <c:v>Ridgeland</c:v>
                </c:pt>
                <c:pt idx="3">
                  <c:v>South Carolina</c:v>
                </c:pt>
                <c:pt idx="4">
                  <c:v>USA</c:v>
                </c:pt>
              </c:strCache>
            </c:strRef>
          </c:cat>
          <c:val>
            <c:numRef>
              <c:f>Demographics!$BJ$37:$BN$37</c:f>
              <c:numCache>
                <c:formatCode>General</c:formatCode>
                <c:ptCount val="5"/>
                <c:pt idx="0">
                  <c:v>44.4</c:v>
                </c:pt>
                <c:pt idx="1">
                  <c:v>52.7</c:v>
                </c:pt>
                <c:pt idx="2">
                  <c:v>45.3</c:v>
                </c:pt>
                <c:pt idx="3">
                  <c:v>40.9</c:v>
                </c:pt>
                <c:pt idx="4">
                  <c:v>40.200000000000003</c:v>
                </c:pt>
              </c:numCache>
            </c:numRef>
          </c:val>
          <c:extLst>
            <c:ext xmlns:c16="http://schemas.microsoft.com/office/drawing/2014/chart" uri="{C3380CC4-5D6E-409C-BE32-E72D297353CC}">
              <c16:uniqueId val="{00000003-916B-4F7B-ADF1-C51FFEA32AF1}"/>
            </c:ext>
          </c:extLst>
        </c:ser>
        <c:dLbls>
          <c:dLblPos val="outEnd"/>
          <c:showLegendKey val="0"/>
          <c:showVal val="1"/>
          <c:showCatName val="0"/>
          <c:showSerName val="0"/>
          <c:showPercent val="0"/>
          <c:showBubbleSize val="0"/>
        </c:dLbls>
        <c:gapWidth val="219"/>
        <c:overlap val="-27"/>
        <c:axId val="787132527"/>
        <c:axId val="787139247"/>
      </c:barChart>
      <c:catAx>
        <c:axId val="7871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87139247"/>
        <c:crosses val="autoZero"/>
        <c:auto val="1"/>
        <c:lblAlgn val="ctr"/>
        <c:lblOffset val="100"/>
        <c:noMultiLvlLbl val="0"/>
      </c:catAx>
      <c:valAx>
        <c:axId val="7871392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8713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'Regional Charts'!$A$5</c:f>
              <c:strCache>
                <c:ptCount val="1"/>
                <c:pt idx="0">
                  <c:v>Beaufort County</c:v>
                </c:pt>
              </c:strCache>
            </c:strRef>
          </c:tx>
          <c:spPr>
            <a:ln w="28575" cap="rnd">
              <a:solidFill>
                <a:schemeClr val="accent1"/>
              </a:solidFill>
              <a:round/>
            </a:ln>
            <a:effectLst/>
          </c:spPr>
          <c:marker>
            <c:symbol val="none"/>
          </c:marker>
          <c:cat>
            <c:numRef>
              <c:f>'Regional Charts'!$B$4:$K$4</c:f>
              <c:numCache>
                <c:formatCode>General</c:formatCode>
                <c:ptCount val="10"/>
                <c:pt idx="0">
                  <c:v>2010</c:v>
                </c:pt>
                <c:pt idx="1">
                  <c:v>2012</c:v>
                </c:pt>
                <c:pt idx="2">
                  <c:v>2014</c:v>
                </c:pt>
                <c:pt idx="3">
                  <c:v>2016</c:v>
                </c:pt>
                <c:pt idx="4">
                  <c:v>2018</c:v>
                </c:pt>
                <c:pt idx="5">
                  <c:v>2020</c:v>
                </c:pt>
                <c:pt idx="6">
                  <c:v>2021</c:v>
                </c:pt>
                <c:pt idx="7">
                  <c:v>2022</c:v>
                </c:pt>
                <c:pt idx="8">
                  <c:v>2023</c:v>
                </c:pt>
                <c:pt idx="9">
                  <c:v>2024</c:v>
                </c:pt>
              </c:numCache>
            </c:numRef>
          </c:cat>
          <c:val>
            <c:numRef>
              <c:f>'Regional Charts'!$B$5:$K$5</c:f>
              <c:numCache>
                <c:formatCode>0.0%</c:formatCode>
                <c:ptCount val="10"/>
                <c:pt idx="0">
                  <c:v>8.7999999999999995E-2</c:v>
                </c:pt>
                <c:pt idx="1">
                  <c:v>7.3999999999999996E-2</c:v>
                </c:pt>
                <c:pt idx="2">
                  <c:v>5.5E-2</c:v>
                </c:pt>
                <c:pt idx="3">
                  <c:v>4.7E-2</c:v>
                </c:pt>
                <c:pt idx="4">
                  <c:v>3.2000000000000001E-2</c:v>
                </c:pt>
                <c:pt idx="5">
                  <c:v>5.2999999999999999E-2</c:v>
                </c:pt>
                <c:pt idx="6">
                  <c:v>3.4000000000000002E-2</c:v>
                </c:pt>
                <c:pt idx="7">
                  <c:v>3.1E-2</c:v>
                </c:pt>
                <c:pt idx="8">
                  <c:v>2.8000000000000001E-2</c:v>
                </c:pt>
                <c:pt idx="9">
                  <c:v>3.7999999999999999E-2</c:v>
                </c:pt>
              </c:numCache>
            </c:numRef>
          </c:val>
          <c:smooth val="0"/>
          <c:extLst>
            <c:ext xmlns:c16="http://schemas.microsoft.com/office/drawing/2014/chart" uri="{C3380CC4-5D6E-409C-BE32-E72D297353CC}">
              <c16:uniqueId val="{00000000-5E7A-4A25-958F-5683AAEF36E8}"/>
            </c:ext>
          </c:extLst>
        </c:ser>
        <c:ser>
          <c:idx val="1"/>
          <c:order val="1"/>
          <c:tx>
            <c:strRef>
              <c:f>'Regional Charts'!$A$6</c:f>
              <c:strCache>
                <c:ptCount val="1"/>
                <c:pt idx="0">
                  <c:v>South Carolina</c:v>
                </c:pt>
              </c:strCache>
            </c:strRef>
          </c:tx>
          <c:spPr>
            <a:ln w="28575" cap="rnd">
              <a:solidFill>
                <a:schemeClr val="accent2"/>
              </a:solidFill>
              <a:round/>
            </a:ln>
            <a:effectLst/>
          </c:spPr>
          <c:marker>
            <c:symbol val="none"/>
          </c:marker>
          <c:cat>
            <c:numRef>
              <c:f>'Regional Charts'!$B$4:$K$4</c:f>
              <c:numCache>
                <c:formatCode>General</c:formatCode>
                <c:ptCount val="10"/>
                <c:pt idx="0">
                  <c:v>2010</c:v>
                </c:pt>
                <c:pt idx="1">
                  <c:v>2012</c:v>
                </c:pt>
                <c:pt idx="2">
                  <c:v>2014</c:v>
                </c:pt>
                <c:pt idx="3">
                  <c:v>2016</c:v>
                </c:pt>
                <c:pt idx="4">
                  <c:v>2018</c:v>
                </c:pt>
                <c:pt idx="5">
                  <c:v>2020</c:v>
                </c:pt>
                <c:pt idx="6">
                  <c:v>2021</c:v>
                </c:pt>
                <c:pt idx="7">
                  <c:v>2022</c:v>
                </c:pt>
                <c:pt idx="8">
                  <c:v>2023</c:v>
                </c:pt>
                <c:pt idx="9">
                  <c:v>2024</c:v>
                </c:pt>
              </c:numCache>
            </c:numRef>
          </c:cat>
          <c:val>
            <c:numRef>
              <c:f>'Regional Charts'!$B$6:$K$6</c:f>
              <c:numCache>
                <c:formatCode>0.0%</c:formatCode>
                <c:ptCount val="10"/>
                <c:pt idx="0">
                  <c:v>0.113</c:v>
                </c:pt>
                <c:pt idx="1">
                  <c:v>0.104</c:v>
                </c:pt>
                <c:pt idx="2">
                  <c:v>6.3E-2</c:v>
                </c:pt>
                <c:pt idx="3">
                  <c:v>4.9000000000000002E-2</c:v>
                </c:pt>
                <c:pt idx="4">
                  <c:v>3.4000000000000002E-2</c:v>
                </c:pt>
                <c:pt idx="5">
                  <c:v>0.06</c:v>
                </c:pt>
                <c:pt idx="6">
                  <c:v>3.9E-2</c:v>
                </c:pt>
                <c:pt idx="7">
                  <c:v>3.2000000000000001E-2</c:v>
                </c:pt>
                <c:pt idx="8">
                  <c:v>0.03</c:v>
                </c:pt>
                <c:pt idx="9">
                  <c:v>4.1000000000000002E-2</c:v>
                </c:pt>
              </c:numCache>
            </c:numRef>
          </c:val>
          <c:smooth val="0"/>
          <c:extLst>
            <c:ext xmlns:c16="http://schemas.microsoft.com/office/drawing/2014/chart" uri="{C3380CC4-5D6E-409C-BE32-E72D297353CC}">
              <c16:uniqueId val="{00000001-5E7A-4A25-958F-5683AAEF36E8}"/>
            </c:ext>
          </c:extLst>
        </c:ser>
        <c:ser>
          <c:idx val="2"/>
          <c:order val="2"/>
          <c:tx>
            <c:strRef>
              <c:f>'Regional Charts'!$A$7</c:f>
              <c:strCache>
                <c:ptCount val="1"/>
                <c:pt idx="0">
                  <c:v>U.S.A.</c:v>
                </c:pt>
              </c:strCache>
            </c:strRef>
          </c:tx>
          <c:spPr>
            <a:ln w="28575" cap="rnd">
              <a:solidFill>
                <a:schemeClr val="accent3"/>
              </a:solidFill>
              <a:round/>
            </a:ln>
            <a:effectLst/>
          </c:spPr>
          <c:marker>
            <c:symbol val="none"/>
          </c:marker>
          <c:cat>
            <c:numRef>
              <c:f>'Regional Charts'!$B$4:$K$4</c:f>
              <c:numCache>
                <c:formatCode>General</c:formatCode>
                <c:ptCount val="10"/>
                <c:pt idx="0">
                  <c:v>2010</c:v>
                </c:pt>
                <c:pt idx="1">
                  <c:v>2012</c:v>
                </c:pt>
                <c:pt idx="2">
                  <c:v>2014</c:v>
                </c:pt>
                <c:pt idx="3">
                  <c:v>2016</c:v>
                </c:pt>
                <c:pt idx="4">
                  <c:v>2018</c:v>
                </c:pt>
                <c:pt idx="5">
                  <c:v>2020</c:v>
                </c:pt>
                <c:pt idx="6">
                  <c:v>2021</c:v>
                </c:pt>
                <c:pt idx="7">
                  <c:v>2022</c:v>
                </c:pt>
                <c:pt idx="8">
                  <c:v>2023</c:v>
                </c:pt>
                <c:pt idx="9">
                  <c:v>2024</c:v>
                </c:pt>
              </c:numCache>
            </c:numRef>
          </c:cat>
          <c:val>
            <c:numRef>
              <c:f>'Regional Charts'!$B$7:$K$7</c:f>
              <c:numCache>
                <c:formatCode>0.0%</c:formatCode>
                <c:ptCount val="10"/>
                <c:pt idx="0">
                  <c:v>8.7960855712334959E-2</c:v>
                </c:pt>
                <c:pt idx="1">
                  <c:v>6.5466266533288978E-2</c:v>
                </c:pt>
                <c:pt idx="2">
                  <c:v>5.2258346061531721E-2</c:v>
                </c:pt>
                <c:pt idx="3">
                  <c:v>4.9000000000000002E-2</c:v>
                </c:pt>
                <c:pt idx="4">
                  <c:v>3.9E-2</c:v>
                </c:pt>
                <c:pt idx="5">
                  <c:v>8.1000000000000003E-2</c:v>
                </c:pt>
                <c:pt idx="6">
                  <c:v>5.2999999999999999E-2</c:v>
                </c:pt>
                <c:pt idx="7">
                  <c:v>3.5999999999999997E-2</c:v>
                </c:pt>
                <c:pt idx="8">
                  <c:v>3.5999999999999997E-2</c:v>
                </c:pt>
                <c:pt idx="9">
                  <c:v>4.1000000000000002E-2</c:v>
                </c:pt>
              </c:numCache>
            </c:numRef>
          </c:val>
          <c:smooth val="0"/>
          <c:extLst>
            <c:ext xmlns:c16="http://schemas.microsoft.com/office/drawing/2014/chart" uri="{C3380CC4-5D6E-409C-BE32-E72D297353CC}">
              <c16:uniqueId val="{00000002-5E7A-4A25-958F-5683AAEF36E8}"/>
            </c:ext>
          </c:extLst>
        </c:ser>
        <c:dLbls>
          <c:showLegendKey val="0"/>
          <c:showVal val="0"/>
          <c:showCatName val="0"/>
          <c:showSerName val="0"/>
          <c:showPercent val="0"/>
          <c:showBubbleSize val="0"/>
        </c:dLbls>
        <c:smooth val="0"/>
        <c:axId val="533529119"/>
        <c:axId val="533531999"/>
      </c:lineChart>
      <c:catAx>
        <c:axId val="53352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33531999"/>
        <c:crosses val="autoZero"/>
        <c:auto val="1"/>
        <c:lblAlgn val="ctr"/>
        <c:lblOffset val="100"/>
        <c:noMultiLvlLbl val="0"/>
      </c:catAx>
      <c:valAx>
        <c:axId val="5335319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3352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1-DB16-4780-9E6A-9333178CFA41}"/>
              </c:ext>
            </c:extLst>
          </c:dPt>
          <c:dPt>
            <c:idx val="1"/>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3-DB16-4780-9E6A-9333178CFA41}"/>
              </c:ext>
            </c:extLst>
          </c:dPt>
          <c:dPt>
            <c:idx val="2"/>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5-DB16-4780-9E6A-9333178CFA41}"/>
              </c:ext>
            </c:extLst>
          </c:dPt>
          <c:dPt>
            <c:idx val="3"/>
            <c:bubble3D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7-DB16-4780-9E6A-9333178CFA41}"/>
              </c:ext>
            </c:extLst>
          </c:dPt>
          <c:dPt>
            <c:idx val="4"/>
            <c:bubble3D val="0"/>
            <c:spPr>
              <a:pattFill prst="ltUpDiag">
                <a:fgClr>
                  <a:schemeClr val="accent4">
                    <a:lumMod val="60000"/>
                  </a:schemeClr>
                </a:fgClr>
                <a:bgClr>
                  <a:schemeClr val="accent4">
                    <a:lumMod val="60000"/>
                    <a:lumMod val="20000"/>
                    <a:lumOff val="80000"/>
                  </a:schemeClr>
                </a:bgClr>
              </a:pattFill>
              <a:ln w="19050">
                <a:solidFill>
                  <a:schemeClr val="lt1"/>
                </a:solidFill>
              </a:ln>
              <a:effectLst>
                <a:innerShdw blurRad="114300">
                  <a:schemeClr val="accent4">
                    <a:lumMod val="60000"/>
                  </a:schemeClr>
                </a:innerShdw>
              </a:effectLst>
            </c:spPr>
            <c:extLst>
              <c:ext xmlns:c16="http://schemas.microsoft.com/office/drawing/2014/chart" uri="{C3380CC4-5D6E-409C-BE32-E72D297353CC}">
                <c16:uniqueId val="{00000009-DB16-4780-9E6A-9333178CFA41}"/>
              </c:ext>
            </c:extLst>
          </c:dPt>
          <c:dPt>
            <c:idx val="5"/>
            <c:bubble3D val="0"/>
            <c:spPr>
              <a:pattFill prst="ltUpDiag">
                <a:fgClr>
                  <a:schemeClr val="accent6">
                    <a:lumMod val="60000"/>
                  </a:schemeClr>
                </a:fgClr>
                <a:bgClr>
                  <a:schemeClr val="accent6">
                    <a:lumMod val="60000"/>
                    <a:lumMod val="20000"/>
                    <a:lumOff val="80000"/>
                  </a:schemeClr>
                </a:bgClr>
              </a:pattFill>
              <a:ln w="19050">
                <a:solidFill>
                  <a:schemeClr val="lt1"/>
                </a:solidFill>
              </a:ln>
              <a:effectLst>
                <a:innerShdw blurRad="114300">
                  <a:schemeClr val="accent6">
                    <a:lumMod val="60000"/>
                  </a:schemeClr>
                </a:innerShdw>
              </a:effectLst>
            </c:spPr>
            <c:extLst>
              <c:ext xmlns:c16="http://schemas.microsoft.com/office/drawing/2014/chart" uri="{C3380CC4-5D6E-409C-BE32-E72D297353CC}">
                <c16:uniqueId val="{0000000B-DB16-4780-9E6A-9333178CFA41}"/>
              </c:ext>
            </c:extLst>
          </c:dPt>
          <c:dPt>
            <c:idx val="6"/>
            <c:bubble3D val="0"/>
            <c:spPr>
              <a:pattFill prst="ltUpDiag">
                <a:fgClr>
                  <a:schemeClr val="accent2">
                    <a:lumMod val="80000"/>
                    <a:lumOff val="20000"/>
                  </a:schemeClr>
                </a:fgClr>
                <a:bgClr>
                  <a:schemeClr val="accent2">
                    <a:lumMod val="80000"/>
                    <a:lumOff val="20000"/>
                    <a:lumMod val="20000"/>
                    <a:lumOff val="80000"/>
                  </a:schemeClr>
                </a:bgClr>
              </a:pattFill>
              <a:ln w="19050">
                <a:solidFill>
                  <a:schemeClr val="lt1"/>
                </a:solidFill>
              </a:ln>
              <a:effectLst>
                <a:innerShdw blurRad="114300">
                  <a:schemeClr val="accent2">
                    <a:lumMod val="80000"/>
                    <a:lumOff val="20000"/>
                  </a:schemeClr>
                </a:innerShdw>
              </a:effectLst>
            </c:spPr>
            <c:extLst>
              <c:ext xmlns:c16="http://schemas.microsoft.com/office/drawing/2014/chart" uri="{C3380CC4-5D6E-409C-BE32-E72D297353CC}">
                <c16:uniqueId val="{0000000D-DB16-4780-9E6A-9333178CFA41}"/>
              </c:ext>
            </c:extLst>
          </c:dPt>
          <c:dPt>
            <c:idx val="7"/>
            <c:bubble3D val="0"/>
            <c:spPr>
              <a:pattFill prst="ltUpDiag">
                <a:fgClr>
                  <a:schemeClr val="accent4">
                    <a:lumMod val="80000"/>
                    <a:lumOff val="20000"/>
                  </a:schemeClr>
                </a:fgClr>
                <a:bgClr>
                  <a:schemeClr val="accent4">
                    <a:lumMod val="80000"/>
                    <a:lumOff val="20000"/>
                    <a:lumMod val="20000"/>
                    <a:lumOff val="80000"/>
                  </a:schemeClr>
                </a:bgClr>
              </a:pattFill>
              <a:ln w="19050">
                <a:solidFill>
                  <a:schemeClr val="lt1"/>
                </a:solidFill>
              </a:ln>
              <a:effectLst>
                <a:innerShdw blurRad="114300">
                  <a:schemeClr val="accent4">
                    <a:lumMod val="80000"/>
                    <a:lumOff val="20000"/>
                  </a:schemeClr>
                </a:innerShdw>
              </a:effectLst>
            </c:spPr>
            <c:extLst>
              <c:ext xmlns:c16="http://schemas.microsoft.com/office/drawing/2014/chart" uri="{C3380CC4-5D6E-409C-BE32-E72D297353CC}">
                <c16:uniqueId val="{0000000F-DB16-4780-9E6A-9333178CFA41}"/>
              </c:ext>
            </c:extLst>
          </c:dPt>
          <c:dPt>
            <c:idx val="8"/>
            <c:bubble3D val="0"/>
            <c:spPr>
              <a:pattFill prst="ltUpDiag">
                <a:fgClr>
                  <a:schemeClr val="accent6">
                    <a:lumMod val="80000"/>
                    <a:lumOff val="20000"/>
                  </a:schemeClr>
                </a:fgClr>
                <a:bgClr>
                  <a:schemeClr val="accent6">
                    <a:lumMod val="80000"/>
                    <a:lumOff val="20000"/>
                    <a:lumMod val="20000"/>
                    <a:lumOff val="80000"/>
                  </a:schemeClr>
                </a:bgClr>
              </a:pattFill>
              <a:ln w="19050">
                <a:solidFill>
                  <a:schemeClr val="lt1"/>
                </a:solidFill>
              </a:ln>
              <a:effectLst>
                <a:innerShdw blurRad="114300">
                  <a:schemeClr val="accent6">
                    <a:lumMod val="80000"/>
                    <a:lumOff val="20000"/>
                  </a:schemeClr>
                </a:innerShdw>
              </a:effectLst>
            </c:spPr>
            <c:extLst>
              <c:ext xmlns:c16="http://schemas.microsoft.com/office/drawing/2014/chart" uri="{C3380CC4-5D6E-409C-BE32-E72D297353CC}">
                <c16:uniqueId val="{00000011-DB16-4780-9E6A-9333178CFA41}"/>
              </c:ext>
            </c:extLst>
          </c:dPt>
          <c:dLbls>
            <c:dLbl>
              <c:idx val="0"/>
              <c:delete val="1"/>
              <c:extLst>
                <c:ext xmlns:c15="http://schemas.microsoft.com/office/drawing/2012/chart" uri="{CE6537A1-D6FC-4f65-9D91-7224C49458BB}"/>
                <c:ext xmlns:c16="http://schemas.microsoft.com/office/drawing/2014/chart" uri="{C3380CC4-5D6E-409C-BE32-E72D297353CC}">
                  <c16:uniqueId val="{00000001-DB16-4780-9E6A-9333178CFA41}"/>
                </c:ext>
              </c:extLst>
            </c:dLbl>
            <c:dLbl>
              <c:idx val="1"/>
              <c:delete val="1"/>
              <c:extLst>
                <c:ext xmlns:c15="http://schemas.microsoft.com/office/drawing/2012/chart" uri="{CE6537A1-D6FC-4f65-9D91-7224C49458BB}"/>
                <c:ext xmlns:c16="http://schemas.microsoft.com/office/drawing/2014/chart" uri="{C3380CC4-5D6E-409C-BE32-E72D297353CC}">
                  <c16:uniqueId val="{00000003-DB16-4780-9E6A-9333178CFA41}"/>
                </c:ext>
              </c:extLst>
            </c:dLbl>
            <c:dLbl>
              <c:idx val="2"/>
              <c:delete val="1"/>
              <c:extLst>
                <c:ext xmlns:c15="http://schemas.microsoft.com/office/drawing/2012/chart" uri="{CE6537A1-D6FC-4f65-9D91-7224C49458BB}"/>
                <c:ext xmlns:c16="http://schemas.microsoft.com/office/drawing/2014/chart" uri="{C3380CC4-5D6E-409C-BE32-E72D297353CC}">
                  <c16:uniqueId val="{00000005-DB16-4780-9E6A-9333178CFA41}"/>
                </c:ext>
              </c:extLst>
            </c:dLbl>
            <c:dLbl>
              <c:idx val="3"/>
              <c:delete val="1"/>
              <c:extLst>
                <c:ext xmlns:c15="http://schemas.microsoft.com/office/drawing/2012/chart" uri="{CE6537A1-D6FC-4f65-9D91-7224C49458BB}"/>
                <c:ext xmlns:c16="http://schemas.microsoft.com/office/drawing/2014/chart" uri="{C3380CC4-5D6E-409C-BE32-E72D297353CC}">
                  <c16:uniqueId val="{00000007-DB16-4780-9E6A-9333178CFA41}"/>
                </c:ext>
              </c:extLst>
            </c:dLbl>
            <c:dLbl>
              <c:idx val="5"/>
              <c:delete val="1"/>
              <c:extLst>
                <c:ext xmlns:c15="http://schemas.microsoft.com/office/drawing/2012/chart" uri="{CE6537A1-D6FC-4f65-9D91-7224C49458BB}"/>
                <c:ext xmlns:c16="http://schemas.microsoft.com/office/drawing/2014/chart" uri="{C3380CC4-5D6E-409C-BE32-E72D297353CC}">
                  <c16:uniqueId val="{0000000B-DB16-4780-9E6A-9333178CFA41}"/>
                </c:ext>
              </c:extLst>
            </c:dLbl>
            <c:dLbl>
              <c:idx val="7"/>
              <c:delete val="1"/>
              <c:extLst>
                <c:ext xmlns:c15="http://schemas.microsoft.com/office/drawing/2012/chart" uri="{CE6537A1-D6FC-4f65-9D91-7224C49458BB}"/>
                <c:ext xmlns:c16="http://schemas.microsoft.com/office/drawing/2014/chart" uri="{C3380CC4-5D6E-409C-BE32-E72D297353CC}">
                  <c16:uniqueId val="{0000000F-DB16-4780-9E6A-9333178CFA41}"/>
                </c:ext>
              </c:extLst>
            </c:dLbl>
            <c:dLbl>
              <c:idx val="8"/>
              <c:delete val="1"/>
              <c:extLst>
                <c:ext xmlns:c15="http://schemas.microsoft.com/office/drawing/2012/chart" uri="{CE6537A1-D6FC-4f65-9D91-7224C49458BB}"/>
                <c:ext xmlns:c16="http://schemas.microsoft.com/office/drawing/2014/chart" uri="{C3380CC4-5D6E-409C-BE32-E72D297353CC}">
                  <c16:uniqueId val="{00000011-DB16-4780-9E6A-9333178CFA4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'Regional Charts'!$M$247:$M$255</c:f>
              <c:strCache>
                <c:ptCount val="9"/>
                <c:pt idx="0">
                  <c:v>T.W.I.U.</c:v>
                </c:pt>
                <c:pt idx="1">
                  <c:v>Construction</c:v>
                </c:pt>
                <c:pt idx="2">
                  <c:v>Manufacturing</c:v>
                </c:pt>
                <c:pt idx="3">
                  <c:v>Wholesale Trade </c:v>
                </c:pt>
                <c:pt idx="4">
                  <c:v>Retail Trade</c:v>
                </c:pt>
                <c:pt idx="5">
                  <c:v>F.I.R.E.</c:v>
                </c:pt>
                <c:pt idx="6">
                  <c:v>Services (Total)</c:v>
                </c:pt>
                <c:pt idx="7">
                  <c:v>Federal Govt.</c:v>
                </c:pt>
                <c:pt idx="8">
                  <c:v>State &amp; Local</c:v>
                </c:pt>
              </c:strCache>
            </c:strRef>
          </c:cat>
          <c:val>
            <c:numRef>
              <c:f>'Regional Charts'!$N$247:$N$255</c:f>
              <c:numCache>
                <c:formatCode>0.0%</c:formatCode>
                <c:ptCount val="9"/>
                <c:pt idx="0">
                  <c:v>2.1505193835290922E-2</c:v>
                </c:pt>
                <c:pt idx="1">
                  <c:v>6.4244008418765694E-2</c:v>
                </c:pt>
                <c:pt idx="2">
                  <c:v>1.157580283793876E-2</c:v>
                </c:pt>
                <c:pt idx="3">
                  <c:v>1.0608323715119831E-2</c:v>
                </c:pt>
                <c:pt idx="4">
                  <c:v>0.17358612261524883</c:v>
                </c:pt>
                <c:pt idx="5">
                  <c:v>6.3582049018942224E-2</c:v>
                </c:pt>
                <c:pt idx="6">
                  <c:v>0.57867132867132864</c:v>
                </c:pt>
                <c:pt idx="7">
                  <c:v>3.7986285559101093E-2</c:v>
                </c:pt>
                <c:pt idx="8">
                  <c:v>3.8240885328263967E-2</c:v>
                </c:pt>
              </c:numCache>
            </c:numRef>
          </c:val>
          <c:extLst>
            <c:ext xmlns:c16="http://schemas.microsoft.com/office/drawing/2014/chart" uri="{C3380CC4-5D6E-409C-BE32-E72D297353CC}">
              <c16:uniqueId val="{00000012-DB16-4780-9E6A-9333178CFA4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'Regional Charts'!$B$41</c:f>
              <c:strCache>
                <c:ptCount val="1"/>
                <c:pt idx="0">
                  <c:v>Beaufort County</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AE3B-4C46-93C7-2DB093581519}"/>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AE3B-4C46-93C7-2DB093581519}"/>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AE3B-4C46-93C7-2DB093581519}"/>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AE3B-4C46-93C7-2DB093581519}"/>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AE3B-4C46-93C7-2DB093581519}"/>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AE3B-4C46-93C7-2DB093581519}"/>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D-AE3B-4C46-93C7-2DB093581519}"/>
              </c:ext>
            </c:extLst>
          </c:dPt>
          <c:dPt>
            <c:idx val="7"/>
            <c:bubble3D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F-AE3B-4C46-93C7-2DB093581519}"/>
              </c:ext>
            </c:extLst>
          </c:dPt>
          <c:dPt>
            <c:idx val="8"/>
            <c:bubble3D val="0"/>
            <c:spPr>
              <a:pattFill prst="ltUpDiag">
                <a:fgClr>
                  <a:schemeClr val="accent3">
                    <a:lumMod val="60000"/>
                  </a:schemeClr>
                </a:fgClr>
                <a:bgClr>
                  <a:schemeClr val="accent3">
                    <a:lumMod val="60000"/>
                    <a:lumMod val="20000"/>
                    <a:lumOff val="80000"/>
                  </a:schemeClr>
                </a:bgClr>
              </a:pattFill>
              <a:ln w="19050">
                <a:solidFill>
                  <a:schemeClr val="lt1"/>
                </a:solidFill>
              </a:ln>
              <a:effectLst>
                <a:innerShdw blurRad="114300">
                  <a:schemeClr val="accent3">
                    <a:lumMod val="60000"/>
                  </a:schemeClr>
                </a:innerShdw>
              </a:effectLst>
            </c:spPr>
            <c:extLst>
              <c:ext xmlns:c16="http://schemas.microsoft.com/office/drawing/2014/chart" uri="{C3380CC4-5D6E-409C-BE32-E72D297353CC}">
                <c16:uniqueId val="{00000011-AE3B-4C46-93C7-2DB093581519}"/>
              </c:ext>
            </c:extLst>
          </c:dPt>
          <c:dLbls>
            <c:dLbl>
              <c:idx val="0"/>
              <c:delete val="1"/>
              <c:extLst>
                <c:ext xmlns:c15="http://schemas.microsoft.com/office/drawing/2012/chart" uri="{CE6537A1-D6FC-4f65-9D91-7224C49458BB}"/>
                <c:ext xmlns:c16="http://schemas.microsoft.com/office/drawing/2014/chart" uri="{C3380CC4-5D6E-409C-BE32-E72D297353CC}">
                  <c16:uniqueId val="{00000001-AE3B-4C46-93C7-2DB093581519}"/>
                </c:ext>
              </c:extLst>
            </c:dLbl>
            <c:dLbl>
              <c:idx val="1"/>
              <c:delete val="1"/>
              <c:extLst>
                <c:ext xmlns:c15="http://schemas.microsoft.com/office/drawing/2012/chart" uri="{CE6537A1-D6FC-4f65-9D91-7224C49458BB}"/>
                <c:ext xmlns:c16="http://schemas.microsoft.com/office/drawing/2014/chart" uri="{C3380CC4-5D6E-409C-BE32-E72D297353CC}">
                  <c16:uniqueId val="{00000003-AE3B-4C46-93C7-2DB093581519}"/>
                </c:ext>
              </c:extLst>
            </c:dLbl>
            <c:dLbl>
              <c:idx val="2"/>
              <c:delete val="1"/>
              <c:extLst>
                <c:ext xmlns:c15="http://schemas.microsoft.com/office/drawing/2012/chart" uri="{CE6537A1-D6FC-4f65-9D91-7224C49458BB}"/>
                <c:ext xmlns:c16="http://schemas.microsoft.com/office/drawing/2014/chart" uri="{C3380CC4-5D6E-409C-BE32-E72D297353CC}">
                  <c16:uniqueId val="{00000005-AE3B-4C46-93C7-2DB093581519}"/>
                </c:ext>
              </c:extLst>
            </c:dLbl>
            <c:dLbl>
              <c:idx val="3"/>
              <c:delete val="1"/>
              <c:extLst>
                <c:ext xmlns:c15="http://schemas.microsoft.com/office/drawing/2012/chart" uri="{CE6537A1-D6FC-4f65-9D91-7224C49458BB}"/>
                <c:ext xmlns:c16="http://schemas.microsoft.com/office/drawing/2014/chart" uri="{C3380CC4-5D6E-409C-BE32-E72D297353CC}">
                  <c16:uniqueId val="{00000007-AE3B-4C46-93C7-2DB093581519}"/>
                </c:ext>
              </c:extLst>
            </c:dLbl>
            <c:dLbl>
              <c:idx val="5"/>
              <c:delete val="1"/>
              <c:extLst>
                <c:ext xmlns:c15="http://schemas.microsoft.com/office/drawing/2012/chart" uri="{CE6537A1-D6FC-4f65-9D91-7224C49458BB}"/>
                <c:ext xmlns:c16="http://schemas.microsoft.com/office/drawing/2014/chart" uri="{C3380CC4-5D6E-409C-BE32-E72D297353CC}">
                  <c16:uniqueId val="{0000000B-AE3B-4C46-93C7-2DB093581519}"/>
                </c:ext>
              </c:extLst>
            </c:dLbl>
            <c:dLbl>
              <c:idx val="7"/>
              <c:delete val="1"/>
              <c:extLst>
                <c:ext xmlns:c15="http://schemas.microsoft.com/office/drawing/2012/chart" uri="{CE6537A1-D6FC-4f65-9D91-7224C49458BB}"/>
                <c:ext xmlns:c16="http://schemas.microsoft.com/office/drawing/2014/chart" uri="{C3380CC4-5D6E-409C-BE32-E72D297353CC}">
                  <c16:uniqueId val="{0000000F-AE3B-4C46-93C7-2DB093581519}"/>
                </c:ext>
              </c:extLst>
            </c:dLbl>
            <c:dLbl>
              <c:idx val="8"/>
              <c:delete val="1"/>
              <c:extLst>
                <c:ext xmlns:c15="http://schemas.microsoft.com/office/drawing/2012/chart" uri="{CE6537A1-D6FC-4f65-9D91-7224C49458BB}"/>
                <c:ext xmlns:c16="http://schemas.microsoft.com/office/drawing/2014/chart" uri="{C3380CC4-5D6E-409C-BE32-E72D297353CC}">
                  <c16:uniqueId val="{00000011-AE3B-4C46-93C7-2DB09358151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'Regional Charts'!$A$42:$A$50</c:f>
              <c:strCache>
                <c:ptCount val="9"/>
                <c:pt idx="0">
                  <c:v>T.W.I.U.</c:v>
                </c:pt>
                <c:pt idx="1">
                  <c:v>Construction</c:v>
                </c:pt>
                <c:pt idx="2">
                  <c:v>Manufacturing</c:v>
                </c:pt>
                <c:pt idx="3">
                  <c:v>Wholesale Trade </c:v>
                </c:pt>
                <c:pt idx="4">
                  <c:v>Retail Trade</c:v>
                </c:pt>
                <c:pt idx="5">
                  <c:v>F.I.R.E.</c:v>
                </c:pt>
                <c:pt idx="6">
                  <c:v>Services (Total)</c:v>
                </c:pt>
                <c:pt idx="7">
                  <c:v>Federal Govt.</c:v>
                </c:pt>
                <c:pt idx="8">
                  <c:v>State &amp; Local</c:v>
                </c:pt>
              </c:strCache>
            </c:strRef>
          </c:cat>
          <c:val>
            <c:numRef>
              <c:f>'Regional Charts'!$B$42:$B$50</c:f>
              <c:numCache>
                <c:formatCode>0.0%</c:formatCode>
                <c:ptCount val="9"/>
                <c:pt idx="0">
                  <c:v>2.0030816640986132E-2</c:v>
                </c:pt>
                <c:pt idx="1">
                  <c:v>6.9337442218798145E-2</c:v>
                </c:pt>
                <c:pt idx="2">
                  <c:v>1.5408320493066254E-2</c:v>
                </c:pt>
                <c:pt idx="3">
                  <c:v>1.0785824345146378E-2</c:v>
                </c:pt>
                <c:pt idx="4">
                  <c:v>0.17873651771956856</c:v>
                </c:pt>
                <c:pt idx="5">
                  <c:v>6.3174114021571637E-2</c:v>
                </c:pt>
                <c:pt idx="6">
                  <c:v>0.56702619414483812</c:v>
                </c:pt>
                <c:pt idx="7">
                  <c:v>3.2357473035439135E-2</c:v>
                </c:pt>
                <c:pt idx="8">
                  <c:v>4.3143297380585512E-2</c:v>
                </c:pt>
              </c:numCache>
            </c:numRef>
          </c:val>
          <c:extLst>
            <c:ext xmlns:c16="http://schemas.microsoft.com/office/drawing/2014/chart" uri="{C3380CC4-5D6E-409C-BE32-E72D297353CC}">
              <c16:uniqueId val="{00000012-AE3B-4C46-93C7-2DB09358151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'Regional Charts'!$B$29</c:f>
              <c:strCache>
                <c:ptCount val="1"/>
                <c:pt idx="0">
                  <c:v>Beaufort Index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Charts'!$A$30:$A$37</c:f>
              <c:strCache>
                <c:ptCount val="8"/>
                <c:pt idx="0">
                  <c:v>Professional, Scientific &amp; Tech.</c:v>
                </c:pt>
                <c:pt idx="1">
                  <c:v>Management of Companies</c:v>
                </c:pt>
                <c:pt idx="2">
                  <c:v>Admin &amp; Waste</c:v>
                </c:pt>
                <c:pt idx="3">
                  <c:v>Educational</c:v>
                </c:pt>
                <c:pt idx="4">
                  <c:v>Health Care &amp; Social</c:v>
                </c:pt>
                <c:pt idx="5">
                  <c:v>Arts, Ent &amp; Rec</c:v>
                </c:pt>
                <c:pt idx="6">
                  <c:v>Hospitality</c:v>
                </c:pt>
                <c:pt idx="7">
                  <c:v>Other</c:v>
                </c:pt>
              </c:strCache>
            </c:strRef>
          </c:cat>
          <c:val>
            <c:numRef>
              <c:f>'Regional Charts'!$B$30:$B$37</c:f>
              <c:numCache>
                <c:formatCode>_(* #,##0_);_(* \(#,##0\);_(* "-"??_);_(@_)</c:formatCode>
                <c:ptCount val="8"/>
                <c:pt idx="0">
                  <c:v>60.832960453761977</c:v>
                </c:pt>
                <c:pt idx="1">
                  <c:v>139.44295402408554</c:v>
                </c:pt>
                <c:pt idx="2">
                  <c:v>77.875886289546671</c:v>
                </c:pt>
                <c:pt idx="3">
                  <c:v>54.066105653640662</c:v>
                </c:pt>
                <c:pt idx="4">
                  <c:v>60.68058990501396</c:v>
                </c:pt>
                <c:pt idx="5">
                  <c:v>216.78592603247932</c:v>
                </c:pt>
                <c:pt idx="6">
                  <c:v>173.5004561461451</c:v>
                </c:pt>
                <c:pt idx="7">
                  <c:v>163.11460435549006</c:v>
                </c:pt>
              </c:numCache>
            </c:numRef>
          </c:val>
          <c:extLst>
            <c:ext xmlns:c16="http://schemas.microsoft.com/office/drawing/2014/chart" uri="{C3380CC4-5D6E-409C-BE32-E72D297353CC}">
              <c16:uniqueId val="{00000000-0012-4A30-A31C-74C85800179C}"/>
            </c:ext>
          </c:extLst>
        </c:ser>
        <c:dLbls>
          <c:showLegendKey val="0"/>
          <c:showVal val="1"/>
          <c:showCatName val="0"/>
          <c:showSerName val="0"/>
          <c:showPercent val="0"/>
          <c:showBubbleSize val="0"/>
        </c:dLbls>
        <c:gapWidth val="219"/>
        <c:overlap val="-27"/>
        <c:axId val="935048383"/>
        <c:axId val="935051743"/>
      </c:barChart>
      <c:lineChart>
        <c:grouping val="standard"/>
        <c:varyColors val="0"/>
        <c:ser>
          <c:idx val="1"/>
          <c:order val="1"/>
          <c:tx>
            <c:strRef>
              <c:f>'Regional Charts'!$C$29</c:f>
              <c:strCache>
                <c:ptCount val="1"/>
                <c:pt idx="0">
                  <c:v>National Average</c:v>
                </c:pt>
              </c:strCache>
            </c:strRef>
          </c:tx>
          <c:spPr>
            <a:ln w="28575" cap="rnd">
              <a:solidFill>
                <a:schemeClr val="accent2"/>
              </a:solidFill>
              <a:round/>
            </a:ln>
            <a:effectLst/>
          </c:spPr>
          <c:marker>
            <c:symbol val="none"/>
          </c:marker>
          <c:dLbls>
            <c:delete val="1"/>
          </c:dLbls>
          <c:cat>
            <c:strRef>
              <c:f>'Regional Charts'!$A$30:$A$37</c:f>
              <c:strCache>
                <c:ptCount val="8"/>
                <c:pt idx="0">
                  <c:v>Professional, Scientific &amp; Tech.</c:v>
                </c:pt>
                <c:pt idx="1">
                  <c:v>Management of Companies</c:v>
                </c:pt>
                <c:pt idx="2">
                  <c:v>Admin &amp; Waste</c:v>
                </c:pt>
                <c:pt idx="3">
                  <c:v>Educational</c:v>
                </c:pt>
                <c:pt idx="4">
                  <c:v>Health Care &amp; Social</c:v>
                </c:pt>
                <c:pt idx="5">
                  <c:v>Arts, Ent &amp; Rec</c:v>
                </c:pt>
                <c:pt idx="6">
                  <c:v>Hospitality</c:v>
                </c:pt>
                <c:pt idx="7">
                  <c:v>Other</c:v>
                </c:pt>
              </c:strCache>
            </c:strRef>
          </c:cat>
          <c:val>
            <c:numRef>
              <c:f>'Regional Charts'!$C$30:$C$37</c:f>
              <c:numCache>
                <c:formatCode>General</c:formatCode>
                <c:ptCount val="8"/>
                <c:pt idx="0">
                  <c:v>100</c:v>
                </c:pt>
                <c:pt idx="1">
                  <c:v>100</c:v>
                </c:pt>
                <c:pt idx="2">
                  <c:v>100</c:v>
                </c:pt>
                <c:pt idx="3">
                  <c:v>100</c:v>
                </c:pt>
                <c:pt idx="4">
                  <c:v>100</c:v>
                </c:pt>
                <c:pt idx="5">
                  <c:v>100</c:v>
                </c:pt>
                <c:pt idx="6">
                  <c:v>100</c:v>
                </c:pt>
                <c:pt idx="7">
                  <c:v>100</c:v>
                </c:pt>
              </c:numCache>
            </c:numRef>
          </c:val>
          <c:smooth val="0"/>
          <c:extLst>
            <c:ext xmlns:c16="http://schemas.microsoft.com/office/drawing/2014/chart" uri="{C3380CC4-5D6E-409C-BE32-E72D297353CC}">
              <c16:uniqueId val="{00000001-0012-4A30-A31C-74C85800179C}"/>
            </c:ext>
          </c:extLst>
        </c:ser>
        <c:dLbls>
          <c:showLegendKey val="0"/>
          <c:showVal val="1"/>
          <c:showCatName val="0"/>
          <c:showSerName val="0"/>
          <c:showPercent val="0"/>
          <c:showBubbleSize val="0"/>
        </c:dLbls>
        <c:marker val="1"/>
        <c:smooth val="0"/>
        <c:axId val="935048383"/>
        <c:axId val="935051743"/>
      </c:lineChart>
      <c:catAx>
        <c:axId val="93504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5051743"/>
        <c:crosses val="autoZero"/>
        <c:auto val="1"/>
        <c:lblAlgn val="ctr"/>
        <c:lblOffset val="100"/>
        <c:noMultiLvlLbl val="0"/>
      </c:catAx>
      <c:valAx>
        <c:axId val="9350517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5048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'Regional Charts'!$J$272</c:f>
              <c:strCache>
                <c:ptCount val="1"/>
                <c:pt idx="0">
                  <c:v>Beaufort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Charts'!$I$273:$I$281</c:f>
              <c:strCache>
                <c:ptCount val="9"/>
                <c:pt idx="0">
                  <c:v>T.W.I.U.</c:v>
                </c:pt>
                <c:pt idx="1">
                  <c:v>Construction</c:v>
                </c:pt>
                <c:pt idx="2">
                  <c:v>Manufacturing</c:v>
                </c:pt>
                <c:pt idx="3">
                  <c:v>Wholesale Trade </c:v>
                </c:pt>
                <c:pt idx="4">
                  <c:v>Retail Trade</c:v>
                </c:pt>
                <c:pt idx="5">
                  <c:v>F.I.R.E.</c:v>
                </c:pt>
                <c:pt idx="6">
                  <c:v>Services (Total)</c:v>
                </c:pt>
                <c:pt idx="7">
                  <c:v>Federal Govt.</c:v>
                </c:pt>
                <c:pt idx="8">
                  <c:v>State &amp; Local</c:v>
                </c:pt>
              </c:strCache>
            </c:strRef>
          </c:cat>
          <c:val>
            <c:numRef>
              <c:f>'Regional Charts'!$J$273:$J$281</c:f>
              <c:numCache>
                <c:formatCode>"$"#,##0</c:formatCode>
                <c:ptCount val="9"/>
                <c:pt idx="0">
                  <c:v>1235</c:v>
                </c:pt>
                <c:pt idx="1">
                  <c:v>1381</c:v>
                </c:pt>
                <c:pt idx="2">
                  <c:v>1383</c:v>
                </c:pt>
                <c:pt idx="3">
                  <c:v>2101</c:v>
                </c:pt>
                <c:pt idx="4">
                  <c:v>751</c:v>
                </c:pt>
                <c:pt idx="5">
                  <c:v>1616</c:v>
                </c:pt>
                <c:pt idx="6">
                  <c:v>967</c:v>
                </c:pt>
                <c:pt idx="7">
                  <c:v>1254</c:v>
                </c:pt>
                <c:pt idx="8">
                  <c:v>1360</c:v>
                </c:pt>
              </c:numCache>
            </c:numRef>
          </c:val>
          <c:extLst>
            <c:ext xmlns:c16="http://schemas.microsoft.com/office/drawing/2014/chart" uri="{C3380CC4-5D6E-409C-BE32-E72D297353CC}">
              <c16:uniqueId val="{00000000-31B6-4AF4-95D8-9EF557F2FBF1}"/>
            </c:ext>
          </c:extLst>
        </c:ser>
        <c:ser>
          <c:idx val="1"/>
          <c:order val="1"/>
          <c:tx>
            <c:strRef>
              <c:f>'Regional Charts'!$K$272</c:f>
              <c:strCache>
                <c:ptCount val="1"/>
                <c:pt idx="0">
                  <c:v>South Carolina</c:v>
                </c:pt>
              </c:strCache>
            </c:strRef>
          </c:tx>
          <c:spPr>
            <a:solidFill>
              <a:schemeClr val="accent2"/>
            </a:solidFill>
            <a:ln>
              <a:noFill/>
            </a:ln>
            <a:effectLst/>
          </c:spPr>
          <c:invertIfNegative val="0"/>
          <c:dLbls>
            <c:delete val="1"/>
          </c:dLbls>
          <c:cat>
            <c:strRef>
              <c:f>'Regional Charts'!$I$273:$I$281</c:f>
              <c:strCache>
                <c:ptCount val="9"/>
                <c:pt idx="0">
                  <c:v>T.W.I.U.</c:v>
                </c:pt>
                <c:pt idx="1">
                  <c:v>Construction</c:v>
                </c:pt>
                <c:pt idx="2">
                  <c:v>Manufacturing</c:v>
                </c:pt>
                <c:pt idx="3">
                  <c:v>Wholesale Trade </c:v>
                </c:pt>
                <c:pt idx="4">
                  <c:v>Retail Trade</c:v>
                </c:pt>
                <c:pt idx="5">
                  <c:v>F.I.R.E.</c:v>
                </c:pt>
                <c:pt idx="6">
                  <c:v>Services (Total)</c:v>
                </c:pt>
                <c:pt idx="7">
                  <c:v>Federal Govt.</c:v>
                </c:pt>
                <c:pt idx="8">
                  <c:v>State &amp; Local</c:v>
                </c:pt>
              </c:strCache>
            </c:strRef>
          </c:cat>
          <c:val>
            <c:numRef>
              <c:f>'Regional Charts'!$K$273:$K$281</c:f>
              <c:numCache>
                <c:formatCode>"$"#,##0</c:formatCode>
                <c:ptCount val="9"/>
                <c:pt idx="0">
                  <c:v>1317</c:v>
                </c:pt>
                <c:pt idx="1">
                  <c:v>1506</c:v>
                </c:pt>
                <c:pt idx="2">
                  <c:v>1487</c:v>
                </c:pt>
                <c:pt idx="3">
                  <c:v>1757</c:v>
                </c:pt>
                <c:pt idx="4">
                  <c:v>739</c:v>
                </c:pt>
                <c:pt idx="5">
                  <c:v>1620</c:v>
                </c:pt>
                <c:pt idx="6">
                  <c:v>1036</c:v>
                </c:pt>
                <c:pt idx="7">
                  <c:v>1253</c:v>
                </c:pt>
                <c:pt idx="8">
                  <c:v>1472</c:v>
                </c:pt>
              </c:numCache>
            </c:numRef>
          </c:val>
          <c:extLst>
            <c:ext xmlns:c16="http://schemas.microsoft.com/office/drawing/2014/chart" uri="{C3380CC4-5D6E-409C-BE32-E72D297353CC}">
              <c16:uniqueId val="{00000001-31B6-4AF4-95D8-9EF557F2FBF1}"/>
            </c:ext>
          </c:extLst>
        </c:ser>
        <c:dLbls>
          <c:showLegendKey val="0"/>
          <c:showVal val="1"/>
          <c:showCatName val="0"/>
          <c:showSerName val="0"/>
          <c:showPercent val="0"/>
          <c:showBubbleSize val="0"/>
        </c:dLbls>
        <c:gapWidth val="219"/>
        <c:overlap val="-27"/>
        <c:axId val="189129552"/>
        <c:axId val="189131472"/>
      </c:barChart>
      <c:lineChart>
        <c:grouping val="standard"/>
        <c:varyColors val="0"/>
        <c:ser>
          <c:idx val="2"/>
          <c:order val="2"/>
          <c:tx>
            <c:strRef>
              <c:f>'Regional Charts'!$L$272</c:f>
              <c:strCache>
                <c:ptCount val="1"/>
                <c:pt idx="0">
                  <c:v>Index to USA</c:v>
                </c:pt>
              </c:strCache>
            </c:strRef>
          </c:tx>
          <c:spPr>
            <a:ln w="28575" cap="rnd">
              <a:solidFill>
                <a:schemeClr val="accent3"/>
              </a:solidFill>
              <a:round/>
            </a:ln>
            <a:effectLst/>
          </c:spPr>
          <c:marker>
            <c:symbol val="none"/>
          </c:marker>
          <c:dLbls>
            <c:delete val="1"/>
          </c:dLbls>
          <c:cat>
            <c:strRef>
              <c:f>'Regional Charts'!$I$273:$I$281</c:f>
              <c:strCache>
                <c:ptCount val="9"/>
                <c:pt idx="0">
                  <c:v>T.W.I.U.</c:v>
                </c:pt>
                <c:pt idx="1">
                  <c:v>Construction</c:v>
                </c:pt>
                <c:pt idx="2">
                  <c:v>Manufacturing</c:v>
                </c:pt>
                <c:pt idx="3">
                  <c:v>Wholesale Trade </c:v>
                </c:pt>
                <c:pt idx="4">
                  <c:v>Retail Trade</c:v>
                </c:pt>
                <c:pt idx="5">
                  <c:v>F.I.R.E.</c:v>
                </c:pt>
                <c:pt idx="6">
                  <c:v>Services (Total)</c:v>
                </c:pt>
                <c:pt idx="7">
                  <c:v>Federal Govt.</c:v>
                </c:pt>
                <c:pt idx="8">
                  <c:v>State &amp; Local</c:v>
                </c:pt>
              </c:strCache>
            </c:strRef>
          </c:cat>
          <c:val>
            <c:numRef>
              <c:f>'Regional Charts'!$L$273:$L$281</c:f>
              <c:numCache>
                <c:formatCode>0</c:formatCode>
                <c:ptCount val="9"/>
                <c:pt idx="0">
                  <c:v>88.530465949820794</c:v>
                </c:pt>
                <c:pt idx="1">
                  <c:v>88.81028938906752</c:v>
                </c:pt>
                <c:pt idx="2">
                  <c:v>84.329268292682926</c:v>
                </c:pt>
                <c:pt idx="3">
                  <c:v>109.59833072509129</c:v>
                </c:pt>
                <c:pt idx="4">
                  <c:v>91.809290953545229</c:v>
                </c:pt>
                <c:pt idx="5">
                  <c:v>74.676524953789283</c:v>
                </c:pt>
                <c:pt idx="6">
                  <c:v>69.022127052105645</c:v>
                </c:pt>
                <c:pt idx="7">
                  <c:v>66</c:v>
                </c:pt>
                <c:pt idx="8">
                  <c:v>98.479362780593775</c:v>
                </c:pt>
              </c:numCache>
            </c:numRef>
          </c:val>
          <c:smooth val="0"/>
          <c:extLst>
            <c:ext xmlns:c16="http://schemas.microsoft.com/office/drawing/2014/chart" uri="{C3380CC4-5D6E-409C-BE32-E72D297353CC}">
              <c16:uniqueId val="{00000002-31B6-4AF4-95D8-9EF557F2FBF1}"/>
            </c:ext>
          </c:extLst>
        </c:ser>
        <c:dLbls>
          <c:showLegendKey val="0"/>
          <c:showVal val="1"/>
          <c:showCatName val="0"/>
          <c:showSerName val="0"/>
          <c:showPercent val="0"/>
          <c:showBubbleSize val="0"/>
        </c:dLbls>
        <c:marker val="1"/>
        <c:smooth val="0"/>
        <c:axId val="189117072"/>
        <c:axId val="189132912"/>
      </c:lineChart>
      <c:catAx>
        <c:axId val="18912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131472"/>
        <c:crosses val="autoZero"/>
        <c:auto val="1"/>
        <c:lblAlgn val="ctr"/>
        <c:lblOffset val="100"/>
        <c:noMultiLvlLbl val="0"/>
      </c:catAx>
      <c:valAx>
        <c:axId val="1891314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129552"/>
        <c:crosses val="autoZero"/>
        <c:crossBetween val="between"/>
      </c:valAx>
      <c:valAx>
        <c:axId val="1891329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17072"/>
        <c:crosses val="max"/>
        <c:crossBetween val="between"/>
      </c:valAx>
      <c:catAx>
        <c:axId val="189117072"/>
        <c:scaling>
          <c:orientation val="minMax"/>
        </c:scaling>
        <c:delete val="1"/>
        <c:axPos val="b"/>
        <c:numFmt formatCode="General" sourceLinked="1"/>
        <c:majorTickMark val="out"/>
        <c:minorTickMark val="none"/>
        <c:tickLblPos val="nextTo"/>
        <c:crossAx val="189132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Demographics!$B$32</c:f>
              <c:strCache>
                <c:ptCount val="1"/>
                <c:pt idx="0">
                  <c:v>Beaufort-Port Royal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Demographics!$A$33:$A$36</c:f>
              <c:strCache>
                <c:ptCount val="4"/>
                <c:pt idx="0">
                  <c:v>Census 2010</c:v>
                </c:pt>
                <c:pt idx="1">
                  <c:v>Census 2020</c:v>
                </c:pt>
                <c:pt idx="2">
                  <c:v>Est. 2025</c:v>
                </c:pt>
                <c:pt idx="3">
                  <c:v>Forecast 2030</c:v>
                </c:pt>
              </c:strCache>
            </c:strRef>
          </c:cat>
          <c:val>
            <c:numRef>
              <c:f>Demographics!$B$33:$B$36</c:f>
              <c:numCache>
                <c:formatCode>_(* #,##0.0_);_(* \(#,##0.0\);_(* "-"??_);_(@_)</c:formatCode>
                <c:ptCount val="4"/>
                <c:pt idx="0">
                  <c:v>45.3</c:v>
                </c:pt>
                <c:pt idx="1">
                  <c:v>48.8</c:v>
                </c:pt>
                <c:pt idx="2">
                  <c:v>48.6</c:v>
                </c:pt>
                <c:pt idx="3">
                  <c:v>50.8</c:v>
                </c:pt>
              </c:numCache>
            </c:numRef>
          </c:val>
          <c:extLst>
            <c:ext xmlns:c16="http://schemas.microsoft.com/office/drawing/2014/chart" uri="{C3380CC4-5D6E-409C-BE32-E72D297353CC}">
              <c16:uniqueId val="{00000000-05F5-48F6-A973-2AC3EF60A5D7}"/>
            </c:ext>
          </c:extLst>
        </c:ser>
        <c:ser>
          <c:idx val="1"/>
          <c:order val="1"/>
          <c:tx>
            <c:strRef>
              <c:f>Demographics!$C$32</c:f>
              <c:strCache>
                <c:ptCount val="1"/>
                <c:pt idx="0">
                  <c:v>St Helena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Demographics!$A$33:$A$36</c:f>
              <c:strCache>
                <c:ptCount val="4"/>
                <c:pt idx="0">
                  <c:v>Census 2010</c:v>
                </c:pt>
                <c:pt idx="1">
                  <c:v>Census 2020</c:v>
                </c:pt>
                <c:pt idx="2">
                  <c:v>Est. 2025</c:v>
                </c:pt>
                <c:pt idx="3">
                  <c:v>Forecast 2030</c:v>
                </c:pt>
              </c:strCache>
            </c:strRef>
          </c:cat>
          <c:val>
            <c:numRef>
              <c:f>Demographics!$C$33:$C$36</c:f>
              <c:numCache>
                <c:formatCode>_(* #,##0.0_);_(* \(#,##0.0\);_(* "-"??_);_(@_)</c:formatCode>
                <c:ptCount val="4"/>
                <c:pt idx="0">
                  <c:v>22.1</c:v>
                </c:pt>
                <c:pt idx="1">
                  <c:v>23.3</c:v>
                </c:pt>
                <c:pt idx="2">
                  <c:v>25.8</c:v>
                </c:pt>
                <c:pt idx="3">
                  <c:v>26.7</c:v>
                </c:pt>
              </c:numCache>
            </c:numRef>
          </c:val>
          <c:extLst>
            <c:ext xmlns:c16="http://schemas.microsoft.com/office/drawing/2014/chart" uri="{C3380CC4-5D6E-409C-BE32-E72D297353CC}">
              <c16:uniqueId val="{00000001-05F5-48F6-A973-2AC3EF60A5D7}"/>
            </c:ext>
          </c:extLst>
        </c:ser>
        <c:ser>
          <c:idx val="2"/>
          <c:order val="2"/>
          <c:tx>
            <c:strRef>
              <c:f>Demographics!$D$32</c:f>
              <c:strCache>
                <c:ptCount val="1"/>
                <c:pt idx="0">
                  <c:v>Sheldon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Demographics!$A$33:$A$36</c:f>
              <c:strCache>
                <c:ptCount val="4"/>
                <c:pt idx="0">
                  <c:v>Census 2010</c:v>
                </c:pt>
                <c:pt idx="1">
                  <c:v>Census 2020</c:v>
                </c:pt>
                <c:pt idx="2">
                  <c:v>Est. 2025</c:v>
                </c:pt>
                <c:pt idx="3">
                  <c:v>Forecast 2030</c:v>
                </c:pt>
              </c:strCache>
            </c:strRef>
          </c:cat>
          <c:val>
            <c:numRef>
              <c:f>Demographics!$D$33:$D$36</c:f>
              <c:numCache>
                <c:formatCode>_(* #,##0.0_);_(* \(#,##0.0\);_(* "-"??_);_(@_)</c:formatCode>
                <c:ptCount val="4"/>
                <c:pt idx="0">
                  <c:v>4.3</c:v>
                </c:pt>
                <c:pt idx="1">
                  <c:v>4</c:v>
                </c:pt>
                <c:pt idx="2">
                  <c:v>3.9</c:v>
                </c:pt>
                <c:pt idx="3">
                  <c:v>4.0999999999999996</c:v>
                </c:pt>
              </c:numCache>
            </c:numRef>
          </c:val>
          <c:extLst>
            <c:ext xmlns:c16="http://schemas.microsoft.com/office/drawing/2014/chart" uri="{C3380CC4-5D6E-409C-BE32-E72D297353CC}">
              <c16:uniqueId val="{00000002-05F5-48F6-A973-2AC3EF60A5D7}"/>
            </c:ext>
          </c:extLst>
        </c:ser>
        <c:ser>
          <c:idx val="3"/>
          <c:order val="3"/>
          <c:tx>
            <c:strRef>
              <c:f>Demographics!$E$32</c:f>
              <c:strCache>
                <c:ptCount val="1"/>
                <c:pt idx="0">
                  <c:v>Yemassee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Demographics!$A$33:$A$36</c:f>
              <c:strCache>
                <c:ptCount val="4"/>
                <c:pt idx="0">
                  <c:v>Census 2010</c:v>
                </c:pt>
                <c:pt idx="1">
                  <c:v>Census 2020</c:v>
                </c:pt>
                <c:pt idx="2">
                  <c:v>Est. 2025</c:v>
                </c:pt>
                <c:pt idx="3">
                  <c:v>Forecast 2030</c:v>
                </c:pt>
              </c:strCache>
            </c:strRef>
          </c:cat>
          <c:val>
            <c:numRef>
              <c:f>Demographics!$E$33:$E$36</c:f>
              <c:numCache>
                <c:formatCode>_(* #,##0.0_);_(* \(#,##0.0\);_(* "-"??_);_(@_)</c:formatCode>
                <c:ptCount val="4"/>
                <c:pt idx="0">
                  <c:v>2.7</c:v>
                </c:pt>
                <c:pt idx="1">
                  <c:v>2.2999999999999998</c:v>
                </c:pt>
                <c:pt idx="2">
                  <c:v>2.2000000000000002</c:v>
                </c:pt>
                <c:pt idx="3">
                  <c:v>2.2000000000000002</c:v>
                </c:pt>
              </c:numCache>
            </c:numRef>
          </c:val>
          <c:extLst>
            <c:ext xmlns:c16="http://schemas.microsoft.com/office/drawing/2014/chart" uri="{C3380CC4-5D6E-409C-BE32-E72D297353CC}">
              <c16:uniqueId val="{00000003-05F5-48F6-A973-2AC3EF60A5D7}"/>
            </c:ext>
          </c:extLst>
        </c:ser>
        <c:dLbls>
          <c:dLblPos val="outEnd"/>
          <c:showLegendKey val="0"/>
          <c:showVal val="1"/>
          <c:showCatName val="0"/>
          <c:showSerName val="0"/>
          <c:showPercent val="0"/>
          <c:showBubbleSize val="0"/>
        </c:dLbls>
        <c:gapWidth val="219"/>
        <c:overlap val="-27"/>
        <c:axId val="1984583951"/>
        <c:axId val="1984581071"/>
      </c:barChart>
      <c:catAx>
        <c:axId val="198458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84581071"/>
        <c:crosses val="autoZero"/>
        <c:auto val="1"/>
        <c:lblAlgn val="ctr"/>
        <c:lblOffset val="100"/>
        <c:noMultiLvlLbl val="0"/>
      </c:catAx>
      <c:valAx>
        <c:axId val="1984581071"/>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8458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'Regional Charts'!$J$260</c:f>
              <c:strCache>
                <c:ptCount val="1"/>
                <c:pt idx="0">
                  <c:v>Beaufort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Charts'!$I$261:$I$268</c:f>
              <c:strCache>
                <c:ptCount val="8"/>
                <c:pt idx="0">
                  <c:v>Professional, Scientific &amp; Tech.</c:v>
                </c:pt>
                <c:pt idx="1">
                  <c:v>Management of Companies</c:v>
                </c:pt>
                <c:pt idx="2">
                  <c:v>Admin &amp; Waste</c:v>
                </c:pt>
                <c:pt idx="3">
                  <c:v>Educational</c:v>
                </c:pt>
                <c:pt idx="4">
                  <c:v>Health Care &amp; Social</c:v>
                </c:pt>
                <c:pt idx="5">
                  <c:v>Arts, Ent &amp; Rec</c:v>
                </c:pt>
                <c:pt idx="6">
                  <c:v>Hospitality</c:v>
                </c:pt>
                <c:pt idx="7">
                  <c:v>Other</c:v>
                </c:pt>
              </c:strCache>
            </c:strRef>
          </c:cat>
          <c:val>
            <c:numRef>
              <c:f>'Regional Charts'!$J$261:$J$268</c:f>
              <c:numCache>
                <c:formatCode>"$"#,##0</c:formatCode>
                <c:ptCount val="8"/>
                <c:pt idx="0">
                  <c:v>1714</c:v>
                </c:pt>
                <c:pt idx="1">
                  <c:v>1772</c:v>
                </c:pt>
                <c:pt idx="2">
                  <c:v>956</c:v>
                </c:pt>
                <c:pt idx="3">
                  <c:v>883</c:v>
                </c:pt>
                <c:pt idx="4">
                  <c:v>1163</c:v>
                </c:pt>
                <c:pt idx="5">
                  <c:v>719</c:v>
                </c:pt>
                <c:pt idx="6">
                  <c:v>668</c:v>
                </c:pt>
                <c:pt idx="7">
                  <c:v>939</c:v>
                </c:pt>
              </c:numCache>
            </c:numRef>
          </c:val>
          <c:extLst>
            <c:ext xmlns:c16="http://schemas.microsoft.com/office/drawing/2014/chart" uri="{C3380CC4-5D6E-409C-BE32-E72D297353CC}">
              <c16:uniqueId val="{00000000-CAA3-4494-9838-565E020C16A3}"/>
            </c:ext>
          </c:extLst>
        </c:ser>
        <c:ser>
          <c:idx val="1"/>
          <c:order val="1"/>
          <c:tx>
            <c:strRef>
              <c:f>'Regional Charts'!$K$260</c:f>
              <c:strCache>
                <c:ptCount val="1"/>
                <c:pt idx="0">
                  <c:v>South Carolina</c:v>
                </c:pt>
              </c:strCache>
            </c:strRef>
          </c:tx>
          <c:spPr>
            <a:solidFill>
              <a:schemeClr val="accent2"/>
            </a:solidFill>
            <a:ln>
              <a:noFill/>
            </a:ln>
            <a:effectLst/>
          </c:spPr>
          <c:invertIfNegative val="0"/>
          <c:dLbls>
            <c:delete val="1"/>
          </c:dLbls>
          <c:cat>
            <c:strRef>
              <c:f>'Regional Charts'!$I$261:$I$268</c:f>
              <c:strCache>
                <c:ptCount val="8"/>
                <c:pt idx="0">
                  <c:v>Professional, Scientific &amp; Tech.</c:v>
                </c:pt>
                <c:pt idx="1">
                  <c:v>Management of Companies</c:v>
                </c:pt>
                <c:pt idx="2">
                  <c:v>Admin &amp; Waste</c:v>
                </c:pt>
                <c:pt idx="3">
                  <c:v>Educational</c:v>
                </c:pt>
                <c:pt idx="4">
                  <c:v>Health Care &amp; Social</c:v>
                </c:pt>
                <c:pt idx="5">
                  <c:v>Arts, Ent &amp; Rec</c:v>
                </c:pt>
                <c:pt idx="6">
                  <c:v>Hospitality</c:v>
                </c:pt>
                <c:pt idx="7">
                  <c:v>Other</c:v>
                </c:pt>
              </c:strCache>
            </c:strRef>
          </c:cat>
          <c:val>
            <c:numRef>
              <c:f>'Regional Charts'!$K$261:$K$268</c:f>
              <c:numCache>
                <c:formatCode>"$"#,##0</c:formatCode>
                <c:ptCount val="8"/>
                <c:pt idx="0">
                  <c:v>1881</c:v>
                </c:pt>
                <c:pt idx="1">
                  <c:v>2076</c:v>
                </c:pt>
                <c:pt idx="2">
                  <c:v>977</c:v>
                </c:pt>
                <c:pt idx="3">
                  <c:v>899</c:v>
                </c:pt>
                <c:pt idx="4">
                  <c:v>1155</c:v>
                </c:pt>
                <c:pt idx="5">
                  <c:v>527</c:v>
                </c:pt>
                <c:pt idx="6">
                  <c:v>518</c:v>
                </c:pt>
                <c:pt idx="7">
                  <c:v>943</c:v>
                </c:pt>
              </c:numCache>
            </c:numRef>
          </c:val>
          <c:extLst>
            <c:ext xmlns:c16="http://schemas.microsoft.com/office/drawing/2014/chart" uri="{C3380CC4-5D6E-409C-BE32-E72D297353CC}">
              <c16:uniqueId val="{00000001-CAA3-4494-9838-565E020C16A3}"/>
            </c:ext>
          </c:extLst>
        </c:ser>
        <c:dLbls>
          <c:showLegendKey val="0"/>
          <c:showVal val="1"/>
          <c:showCatName val="0"/>
          <c:showSerName val="0"/>
          <c:showPercent val="0"/>
          <c:showBubbleSize val="0"/>
        </c:dLbls>
        <c:gapWidth val="219"/>
        <c:overlap val="-27"/>
        <c:axId val="189064272"/>
        <c:axId val="189074352"/>
      </c:barChart>
      <c:lineChart>
        <c:grouping val="standard"/>
        <c:varyColors val="0"/>
        <c:ser>
          <c:idx val="2"/>
          <c:order val="2"/>
          <c:tx>
            <c:strRef>
              <c:f>'Regional Charts'!$L$260</c:f>
              <c:strCache>
                <c:ptCount val="1"/>
                <c:pt idx="0">
                  <c:v>Index to USA</c:v>
                </c:pt>
              </c:strCache>
            </c:strRef>
          </c:tx>
          <c:spPr>
            <a:ln w="28575" cap="rnd">
              <a:solidFill>
                <a:schemeClr val="accent3"/>
              </a:solidFill>
              <a:round/>
            </a:ln>
            <a:effectLst/>
          </c:spPr>
          <c:marker>
            <c:symbol val="none"/>
          </c:marker>
          <c:dLbls>
            <c:delete val="1"/>
          </c:dLbls>
          <c:cat>
            <c:strRef>
              <c:f>'Regional Charts'!$I$261:$I$268</c:f>
              <c:strCache>
                <c:ptCount val="8"/>
                <c:pt idx="0">
                  <c:v>Professional, Scientific &amp; Tech.</c:v>
                </c:pt>
                <c:pt idx="1">
                  <c:v>Management of Companies</c:v>
                </c:pt>
                <c:pt idx="2">
                  <c:v>Admin &amp; Waste</c:v>
                </c:pt>
                <c:pt idx="3">
                  <c:v>Educational</c:v>
                </c:pt>
                <c:pt idx="4">
                  <c:v>Health Care &amp; Social</c:v>
                </c:pt>
                <c:pt idx="5">
                  <c:v>Arts, Ent &amp; Rec</c:v>
                </c:pt>
                <c:pt idx="6">
                  <c:v>Hospitality</c:v>
                </c:pt>
                <c:pt idx="7">
                  <c:v>Other</c:v>
                </c:pt>
              </c:strCache>
            </c:strRef>
          </c:cat>
          <c:val>
            <c:numRef>
              <c:f>'Regional Charts'!$L$261:$L$268</c:f>
              <c:numCache>
                <c:formatCode>0</c:formatCode>
                <c:ptCount val="8"/>
                <c:pt idx="0">
                  <c:v>70.885028949545088</c:v>
                </c:pt>
                <c:pt idx="1">
                  <c:v>60.088165479823672</c:v>
                </c:pt>
                <c:pt idx="2">
                  <c:v>85.893980233602875</c:v>
                </c:pt>
                <c:pt idx="3">
                  <c:v>70.980707395498385</c:v>
                </c:pt>
                <c:pt idx="4">
                  <c:v>93.413654618473899</c:v>
                </c:pt>
                <c:pt idx="5">
                  <c:v>79.447513812154696</c:v>
                </c:pt>
                <c:pt idx="6">
                  <c:v>113.99317406143345</c:v>
                </c:pt>
                <c:pt idx="7">
                  <c:v>91.78885630498533</c:v>
                </c:pt>
              </c:numCache>
            </c:numRef>
          </c:val>
          <c:smooth val="0"/>
          <c:extLst>
            <c:ext xmlns:c16="http://schemas.microsoft.com/office/drawing/2014/chart" uri="{C3380CC4-5D6E-409C-BE32-E72D297353CC}">
              <c16:uniqueId val="{00000002-CAA3-4494-9838-565E020C16A3}"/>
            </c:ext>
          </c:extLst>
        </c:ser>
        <c:dLbls>
          <c:showLegendKey val="0"/>
          <c:showVal val="1"/>
          <c:showCatName val="0"/>
          <c:showSerName val="0"/>
          <c:showPercent val="0"/>
          <c:showBubbleSize val="0"/>
        </c:dLbls>
        <c:marker val="1"/>
        <c:smooth val="0"/>
        <c:axId val="189078192"/>
        <c:axId val="189075312"/>
      </c:lineChart>
      <c:catAx>
        <c:axId val="18906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074352"/>
        <c:crosses val="autoZero"/>
        <c:auto val="1"/>
        <c:lblAlgn val="ctr"/>
        <c:lblOffset val="100"/>
        <c:noMultiLvlLbl val="0"/>
      </c:catAx>
      <c:valAx>
        <c:axId val="189074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064272"/>
        <c:crosses val="autoZero"/>
        <c:crossBetween val="between"/>
      </c:valAx>
      <c:valAx>
        <c:axId val="1890753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78192"/>
        <c:crosses val="max"/>
        <c:crossBetween val="between"/>
      </c:valAx>
      <c:catAx>
        <c:axId val="189078192"/>
        <c:scaling>
          <c:orientation val="minMax"/>
        </c:scaling>
        <c:delete val="1"/>
        <c:axPos val="b"/>
        <c:numFmt formatCode="General" sourceLinked="1"/>
        <c:majorTickMark val="out"/>
        <c:minorTickMark val="none"/>
        <c:tickLblPos val="nextTo"/>
        <c:crossAx val="189075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Demographics!$A$98</c:f>
              <c:strCache>
                <c:ptCount val="1"/>
                <c:pt idx="0">
                  <c:v>Census 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Demographics!$B$97:$G$97</c:f>
              <c:strCache>
                <c:ptCount val="6"/>
                <c:pt idx="0">
                  <c:v>U.S.</c:v>
                </c:pt>
                <c:pt idx="1">
                  <c:v>Beaufort Region</c:v>
                </c:pt>
                <c:pt idx="2">
                  <c:v>Beaufort-Port Royal</c:v>
                </c:pt>
                <c:pt idx="3">
                  <c:v>St Helena</c:v>
                </c:pt>
                <c:pt idx="4">
                  <c:v>Sheldon</c:v>
                </c:pt>
                <c:pt idx="5">
                  <c:v>Yemassee</c:v>
                </c:pt>
              </c:strCache>
            </c:strRef>
          </c:cat>
          <c:val>
            <c:numRef>
              <c:f>Demographics!$B$98:$G$98</c:f>
              <c:numCache>
                <c:formatCode>"$"#,##0</c:formatCode>
                <c:ptCount val="6"/>
                <c:pt idx="0">
                  <c:v>50556</c:v>
                </c:pt>
                <c:pt idx="1">
                  <c:v>45032</c:v>
                </c:pt>
                <c:pt idx="2">
                  <c:v>42146</c:v>
                </c:pt>
                <c:pt idx="3">
                  <c:v>54084</c:v>
                </c:pt>
                <c:pt idx="4">
                  <c:v>32359</c:v>
                </c:pt>
                <c:pt idx="5">
                  <c:v>33825</c:v>
                </c:pt>
              </c:numCache>
            </c:numRef>
          </c:val>
          <c:extLst>
            <c:ext xmlns:c16="http://schemas.microsoft.com/office/drawing/2014/chart" uri="{C3380CC4-5D6E-409C-BE32-E72D297353CC}">
              <c16:uniqueId val="{00000000-206C-4804-A6DD-5AC67EB1A82A}"/>
            </c:ext>
          </c:extLst>
        </c:ser>
        <c:ser>
          <c:idx val="1"/>
          <c:order val="1"/>
          <c:tx>
            <c:strRef>
              <c:f>Demographics!$A$99</c:f>
              <c:strCache>
                <c:ptCount val="1"/>
                <c:pt idx="0">
                  <c:v>Census 2020</c:v>
                </c:pt>
              </c:strCache>
            </c:strRef>
          </c:tx>
          <c:spPr>
            <a:solidFill>
              <a:schemeClr val="accent2"/>
            </a:solidFill>
            <a:ln>
              <a:noFill/>
            </a:ln>
            <a:effectLst/>
          </c:spPr>
          <c:invertIfNegative val="0"/>
          <c:dLbls>
            <c:delete val="1"/>
          </c:dLbls>
          <c:cat>
            <c:strRef>
              <c:f>Demographics!$B$97:$G$97</c:f>
              <c:strCache>
                <c:ptCount val="6"/>
                <c:pt idx="0">
                  <c:v>U.S.</c:v>
                </c:pt>
                <c:pt idx="1">
                  <c:v>Beaufort Region</c:v>
                </c:pt>
                <c:pt idx="2">
                  <c:v>Beaufort-Port Royal</c:v>
                </c:pt>
                <c:pt idx="3">
                  <c:v>St Helena</c:v>
                </c:pt>
                <c:pt idx="4">
                  <c:v>Sheldon</c:v>
                </c:pt>
                <c:pt idx="5">
                  <c:v>Yemassee</c:v>
                </c:pt>
              </c:strCache>
            </c:strRef>
          </c:cat>
          <c:val>
            <c:numRef>
              <c:f>Demographics!$B$99:$G$99</c:f>
              <c:numCache>
                <c:formatCode>"$"#,##0</c:formatCode>
                <c:ptCount val="6"/>
                <c:pt idx="0">
                  <c:v>68390</c:v>
                </c:pt>
                <c:pt idx="1">
                  <c:v>50078</c:v>
                </c:pt>
                <c:pt idx="2">
                  <c:v>48251</c:v>
                </c:pt>
                <c:pt idx="3">
                  <c:v>55922</c:v>
                </c:pt>
                <c:pt idx="4">
                  <c:v>32664</c:v>
                </c:pt>
                <c:pt idx="5">
                  <c:v>37092</c:v>
                </c:pt>
              </c:numCache>
            </c:numRef>
          </c:val>
          <c:extLst>
            <c:ext xmlns:c16="http://schemas.microsoft.com/office/drawing/2014/chart" uri="{C3380CC4-5D6E-409C-BE32-E72D297353CC}">
              <c16:uniqueId val="{00000001-206C-4804-A6DD-5AC67EB1A82A}"/>
            </c:ext>
          </c:extLst>
        </c:ser>
        <c:ser>
          <c:idx val="2"/>
          <c:order val="2"/>
          <c:tx>
            <c:strRef>
              <c:f>Demographics!$A$100</c:f>
              <c:strCache>
                <c:ptCount val="1"/>
                <c:pt idx="0">
                  <c:v>Est. 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Demographics!$B$97:$G$97</c:f>
              <c:strCache>
                <c:ptCount val="6"/>
                <c:pt idx="0">
                  <c:v>U.S.</c:v>
                </c:pt>
                <c:pt idx="1">
                  <c:v>Beaufort Region</c:v>
                </c:pt>
                <c:pt idx="2">
                  <c:v>Beaufort-Port Royal</c:v>
                </c:pt>
                <c:pt idx="3">
                  <c:v>St Helena</c:v>
                </c:pt>
                <c:pt idx="4">
                  <c:v>Sheldon</c:v>
                </c:pt>
                <c:pt idx="5">
                  <c:v>Yemassee</c:v>
                </c:pt>
              </c:strCache>
            </c:strRef>
          </c:cat>
          <c:val>
            <c:numRef>
              <c:f>Demographics!$B$100:$G$100</c:f>
              <c:numCache>
                <c:formatCode>"$"#,##0</c:formatCode>
                <c:ptCount val="6"/>
                <c:pt idx="0">
                  <c:v>83480</c:v>
                </c:pt>
                <c:pt idx="1">
                  <c:v>76188</c:v>
                </c:pt>
                <c:pt idx="2">
                  <c:v>70450</c:v>
                </c:pt>
                <c:pt idx="3">
                  <c:v>90927</c:v>
                </c:pt>
                <c:pt idx="4">
                  <c:v>56667</c:v>
                </c:pt>
                <c:pt idx="5">
                  <c:v>42993</c:v>
                </c:pt>
              </c:numCache>
            </c:numRef>
          </c:val>
          <c:extLst>
            <c:ext xmlns:c16="http://schemas.microsoft.com/office/drawing/2014/chart" uri="{C3380CC4-5D6E-409C-BE32-E72D297353CC}">
              <c16:uniqueId val="{00000002-206C-4804-A6DD-5AC67EB1A82A}"/>
            </c:ext>
          </c:extLst>
        </c:ser>
        <c:ser>
          <c:idx val="3"/>
          <c:order val="3"/>
          <c:tx>
            <c:strRef>
              <c:f>Demographics!$A$101</c:f>
              <c:strCache>
                <c:ptCount val="1"/>
                <c:pt idx="0">
                  <c:v>Forecast 2030</c:v>
                </c:pt>
              </c:strCache>
            </c:strRef>
          </c:tx>
          <c:spPr>
            <a:solidFill>
              <a:schemeClr val="accent4"/>
            </a:solidFill>
            <a:ln>
              <a:noFill/>
            </a:ln>
            <a:effectLst/>
          </c:spPr>
          <c:invertIfNegative val="0"/>
          <c:dLbls>
            <c:dLbl>
              <c:idx val="0"/>
              <c:layout>
                <c:manualLayout>
                  <c:x val="6.0386473429951473E-3"/>
                  <c:y val="0.12258298481984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B-46ED-86E7-6ADE906665E8}"/>
                </c:ext>
              </c:extLst>
            </c:dLbl>
            <c:dLbl>
              <c:idx val="1"/>
              <c:layout>
                <c:manualLayout>
                  <c:x val="0"/>
                  <c:y val="0.105071129845578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B-46ED-86E7-6ADE906665E8}"/>
                </c:ext>
              </c:extLst>
            </c:dLbl>
            <c:dLbl>
              <c:idx val="2"/>
              <c:layout>
                <c:manualLayout>
                  <c:x val="7.8502890942979946E-3"/>
                  <c:y val="0.2101422596911570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5609855833238232E-2"/>
                      <c:h val="0.11086475010674877"/>
                    </c:manualLayout>
                  </c15:layout>
                </c:ext>
                <c:ext xmlns:c16="http://schemas.microsoft.com/office/drawing/2014/chart" uri="{C3380CC4-5D6E-409C-BE32-E72D297353CC}">
                  <c16:uniqueId val="{00000002-0E2B-46ED-86E7-6ADE906665E8}"/>
                </c:ext>
              </c:extLst>
            </c:dLbl>
            <c:dLbl>
              <c:idx val="3"/>
              <c:layout>
                <c:manualLayout>
                  <c:x val="-2.415458937198156E-3"/>
                  <c:y val="0.131338912306973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2B-46ED-86E7-6ADE906665E8}"/>
                </c:ext>
              </c:extLst>
            </c:dLbl>
            <c:dLbl>
              <c:idx val="4"/>
              <c:layout>
                <c:manualLayout>
                  <c:x val="1.2077294685989453E-3"/>
                  <c:y val="9.04779173670259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2B-46ED-86E7-6ADE906665E8}"/>
                </c:ext>
              </c:extLst>
            </c:dLbl>
            <c:dLbl>
              <c:idx val="5"/>
              <c:layout>
                <c:manualLayout>
                  <c:x val="-1.2077294685990338E-3"/>
                  <c:y val="6.1291492409920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B-46ED-86E7-6ADE906665E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Demographics!$B$97:$G$97</c:f>
              <c:strCache>
                <c:ptCount val="6"/>
                <c:pt idx="0">
                  <c:v>U.S.</c:v>
                </c:pt>
                <c:pt idx="1">
                  <c:v>Beaufort Region</c:v>
                </c:pt>
                <c:pt idx="2">
                  <c:v>Beaufort-Port Royal</c:v>
                </c:pt>
                <c:pt idx="3">
                  <c:v>St Helena</c:v>
                </c:pt>
                <c:pt idx="4">
                  <c:v>Sheldon</c:v>
                </c:pt>
                <c:pt idx="5">
                  <c:v>Yemassee</c:v>
                </c:pt>
              </c:strCache>
            </c:strRef>
          </c:cat>
          <c:val>
            <c:numRef>
              <c:f>Demographics!$B$101:$G$101</c:f>
              <c:numCache>
                <c:formatCode>"$"#,##0</c:formatCode>
                <c:ptCount val="6"/>
                <c:pt idx="0">
                  <c:v>83079</c:v>
                </c:pt>
                <c:pt idx="1">
                  <c:v>75549</c:v>
                </c:pt>
                <c:pt idx="2">
                  <c:v>69969</c:v>
                </c:pt>
                <c:pt idx="3">
                  <c:v>90069</c:v>
                </c:pt>
                <c:pt idx="4">
                  <c:v>55726</c:v>
                </c:pt>
                <c:pt idx="5">
                  <c:v>42810</c:v>
                </c:pt>
              </c:numCache>
            </c:numRef>
          </c:val>
          <c:extLst>
            <c:ext xmlns:c16="http://schemas.microsoft.com/office/drawing/2014/chart" uri="{C3380CC4-5D6E-409C-BE32-E72D297353CC}">
              <c16:uniqueId val="{00000003-206C-4804-A6DD-5AC67EB1A82A}"/>
            </c:ext>
          </c:extLst>
        </c:ser>
        <c:dLbls>
          <c:dLblPos val="outEnd"/>
          <c:showLegendKey val="0"/>
          <c:showVal val="1"/>
          <c:showCatName val="0"/>
          <c:showSerName val="0"/>
          <c:showPercent val="0"/>
          <c:showBubbleSize val="0"/>
        </c:dLbls>
        <c:gapWidth val="219"/>
        <c:overlap val="-27"/>
        <c:axId val="1339020367"/>
        <c:axId val="1339021327"/>
      </c:barChart>
      <c:catAx>
        <c:axId val="133902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39021327"/>
        <c:crosses val="autoZero"/>
        <c:auto val="1"/>
        <c:lblAlgn val="ctr"/>
        <c:lblOffset val="100"/>
        <c:noMultiLvlLbl val="0"/>
      </c:catAx>
      <c:valAx>
        <c:axId val="13390213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902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Demographics!$C$103</c:f>
              <c:strCache>
                <c:ptCount val="1"/>
                <c:pt idx="0">
                  <c:v>South Carolina</c:v>
                </c:pt>
              </c:strCache>
            </c:strRef>
          </c:tx>
          <c:spPr>
            <a:solidFill>
              <a:schemeClr val="accent2"/>
            </a:solidFill>
            <a:ln>
              <a:noFill/>
            </a:ln>
            <a:effectLst/>
          </c:spPr>
          <c:invertIfNegative val="0"/>
          <c:dLbls>
            <c:delete val="1"/>
          </c:dLbls>
          <c:cat>
            <c:strRef>
              <c:f>Demographics!$A$104:$A$109</c:f>
              <c:strCache>
                <c:ptCount val="6"/>
                <c:pt idx="0">
                  <c:v>Under $34,999</c:v>
                </c:pt>
                <c:pt idx="1">
                  <c:v>$35,000-$49,999</c:v>
                </c:pt>
                <c:pt idx="2">
                  <c:v>$50,000-$74,999</c:v>
                </c:pt>
                <c:pt idx="3">
                  <c:v>$75,000-$99,999</c:v>
                </c:pt>
                <c:pt idx="4">
                  <c:v>$100,000-$149,000</c:v>
                </c:pt>
                <c:pt idx="5">
                  <c:v>Over $150,000</c:v>
                </c:pt>
              </c:strCache>
            </c:strRef>
          </c:cat>
          <c:val>
            <c:numRef>
              <c:f>Demographics!$C$104:$C$109</c:f>
              <c:numCache>
                <c:formatCode>0.0%</c:formatCode>
                <c:ptCount val="6"/>
                <c:pt idx="0">
                  <c:v>0.253</c:v>
                </c:pt>
                <c:pt idx="1">
                  <c:v>0.111</c:v>
                </c:pt>
                <c:pt idx="2">
                  <c:v>0.16800000000000001</c:v>
                </c:pt>
                <c:pt idx="3">
                  <c:v>0.13100000000000001</c:v>
                </c:pt>
                <c:pt idx="4">
                  <c:v>0.16200000000000001</c:v>
                </c:pt>
                <c:pt idx="5">
                  <c:v>0.17399999999999999</c:v>
                </c:pt>
              </c:numCache>
            </c:numRef>
          </c:val>
          <c:extLst>
            <c:ext xmlns:c16="http://schemas.microsoft.com/office/drawing/2014/chart" uri="{C3380CC4-5D6E-409C-BE32-E72D297353CC}">
              <c16:uniqueId val="{00000000-7455-4A3F-9118-2001D59D568C}"/>
            </c:ext>
          </c:extLst>
        </c:ser>
        <c:ser>
          <c:idx val="2"/>
          <c:order val="2"/>
          <c:tx>
            <c:strRef>
              <c:f>Demographics!$D$103</c:f>
              <c:strCache>
                <c:ptCount val="1"/>
                <c:pt idx="0">
                  <c:v>Beaufort Region</c:v>
                </c:pt>
              </c:strCache>
            </c:strRef>
          </c:tx>
          <c:spPr>
            <a:solidFill>
              <a:schemeClr val="accent3"/>
            </a:solidFill>
            <a:ln>
              <a:noFill/>
            </a:ln>
            <a:effectLst/>
          </c:spPr>
          <c:invertIfNegative val="0"/>
          <c:dLbls>
            <c:delete val="1"/>
          </c:dLbls>
          <c:cat>
            <c:strRef>
              <c:f>Demographics!$A$104:$A$109</c:f>
              <c:strCache>
                <c:ptCount val="6"/>
                <c:pt idx="0">
                  <c:v>Under $34,999</c:v>
                </c:pt>
                <c:pt idx="1">
                  <c:v>$35,000-$49,999</c:v>
                </c:pt>
                <c:pt idx="2">
                  <c:v>$50,000-$74,999</c:v>
                </c:pt>
                <c:pt idx="3">
                  <c:v>$75,000-$99,999</c:v>
                </c:pt>
                <c:pt idx="4">
                  <c:v>$100,000-$149,000</c:v>
                </c:pt>
                <c:pt idx="5">
                  <c:v>Over $150,000</c:v>
                </c:pt>
              </c:strCache>
            </c:strRef>
          </c:cat>
          <c:val>
            <c:numRef>
              <c:f>Demographics!$D$104:$D$109</c:f>
              <c:numCache>
                <c:formatCode>0.0%</c:formatCode>
                <c:ptCount val="6"/>
                <c:pt idx="0">
                  <c:v>0.224</c:v>
                </c:pt>
                <c:pt idx="1">
                  <c:v>0.113</c:v>
                </c:pt>
                <c:pt idx="2">
                  <c:v>0.185</c:v>
                </c:pt>
                <c:pt idx="3">
                  <c:v>0.151</c:v>
                </c:pt>
                <c:pt idx="4">
                  <c:v>0.16500000000000001</c:v>
                </c:pt>
                <c:pt idx="5">
                  <c:v>0.16</c:v>
                </c:pt>
              </c:numCache>
            </c:numRef>
          </c:val>
          <c:extLst>
            <c:ext xmlns:c16="http://schemas.microsoft.com/office/drawing/2014/chart" uri="{C3380CC4-5D6E-409C-BE32-E72D297353CC}">
              <c16:uniqueId val="{00000001-7455-4A3F-9118-2001D59D568C}"/>
            </c:ext>
          </c:extLst>
        </c:ser>
        <c:dLbls>
          <c:showLegendKey val="0"/>
          <c:showVal val="1"/>
          <c:showCatName val="0"/>
          <c:showSerName val="0"/>
          <c:showPercent val="0"/>
          <c:showBubbleSize val="0"/>
        </c:dLbls>
        <c:gapWidth val="219"/>
        <c:axId val="741920175"/>
        <c:axId val="741918735"/>
      </c:barChart>
      <c:lineChart>
        <c:grouping val="standard"/>
        <c:varyColors val="0"/>
        <c:ser>
          <c:idx val="0"/>
          <c:order val="0"/>
          <c:tx>
            <c:strRef>
              <c:f>Demographics!$B$103</c:f>
              <c:strCache>
                <c:ptCount val="1"/>
                <c:pt idx="0">
                  <c:v>U.S.A.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Demographics!$A$104:$A$109</c:f>
              <c:strCache>
                <c:ptCount val="6"/>
                <c:pt idx="0">
                  <c:v>Under $34,999</c:v>
                </c:pt>
                <c:pt idx="1">
                  <c:v>$35,000-$49,999</c:v>
                </c:pt>
                <c:pt idx="2">
                  <c:v>$50,000-$74,999</c:v>
                </c:pt>
                <c:pt idx="3">
                  <c:v>$75,000-$99,999</c:v>
                </c:pt>
                <c:pt idx="4">
                  <c:v>$100,000-$149,000</c:v>
                </c:pt>
                <c:pt idx="5">
                  <c:v>Over $150,000</c:v>
                </c:pt>
              </c:strCache>
            </c:strRef>
          </c:cat>
          <c:val>
            <c:numRef>
              <c:f>Demographics!$B$104:$B$109</c:f>
              <c:numCache>
                <c:formatCode>0.0%</c:formatCode>
                <c:ptCount val="6"/>
                <c:pt idx="0">
                  <c:v>0.221</c:v>
                </c:pt>
                <c:pt idx="1">
                  <c:v>9.9000000000000005E-2</c:v>
                </c:pt>
                <c:pt idx="2">
                  <c:v>0.15</c:v>
                </c:pt>
                <c:pt idx="3">
                  <c:v>0.125</c:v>
                </c:pt>
                <c:pt idx="4">
                  <c:v>0.16970000000000002</c:v>
                </c:pt>
                <c:pt idx="5">
                  <c:v>0.23799999999999999</c:v>
                </c:pt>
              </c:numCache>
            </c:numRef>
          </c:val>
          <c:smooth val="0"/>
          <c:extLst>
            <c:ext xmlns:c16="http://schemas.microsoft.com/office/drawing/2014/chart" uri="{C3380CC4-5D6E-409C-BE32-E72D297353CC}">
              <c16:uniqueId val="{00000002-7455-4A3F-9118-2001D59D568C}"/>
            </c:ext>
          </c:extLst>
        </c:ser>
        <c:dLbls>
          <c:showLegendKey val="0"/>
          <c:showVal val="1"/>
          <c:showCatName val="0"/>
          <c:showSerName val="0"/>
          <c:showPercent val="0"/>
          <c:showBubbleSize val="0"/>
        </c:dLbls>
        <c:marker val="1"/>
        <c:smooth val="0"/>
        <c:axId val="741920175"/>
        <c:axId val="741918735"/>
      </c:lineChart>
      <c:catAx>
        <c:axId val="74192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918735"/>
        <c:crosses val="autoZero"/>
        <c:auto val="1"/>
        <c:lblAlgn val="ctr"/>
        <c:lblOffset val="100"/>
        <c:noMultiLvlLbl val="0"/>
      </c:catAx>
      <c:valAx>
        <c:axId val="7419187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4192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Context!$W$155</c:f>
              <c:strCache>
                <c:ptCount val="1"/>
                <c:pt idx="0">
                  <c:v>1/31/2000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Context!$W$156:$W$162</c:f>
              <c:numCache>
                <c:formatCode>"$"#,##0</c:formatCode>
                <c:ptCount val="7"/>
                <c:pt idx="0">
                  <c:v>110390.404283978</c:v>
                </c:pt>
                <c:pt idx="1">
                  <c:v>126282.91838992899</c:v>
                </c:pt>
                <c:pt idx="2">
                  <c:v>152141.06021329699</c:v>
                </c:pt>
                <c:pt idx="3">
                  <c:v>191539.20124665301</c:v>
                </c:pt>
                <c:pt idx="4">
                  <c:v>79052.198460381594</c:v>
                </c:pt>
              </c:numCache>
            </c:numRef>
          </c:val>
          <c:extLst>
            <c:ext xmlns:c16="http://schemas.microsoft.com/office/drawing/2014/chart" uri="{C3380CC4-5D6E-409C-BE32-E72D297353CC}">
              <c16:uniqueId val="{00000000-41C9-4092-91F9-FFFA000D411D}"/>
            </c:ext>
          </c:extLst>
        </c:ser>
        <c:ser>
          <c:idx val="1"/>
          <c:order val="1"/>
          <c:tx>
            <c:strRef>
              <c:f>Context!$X$155</c:f>
              <c:strCache>
                <c:ptCount val="1"/>
                <c:pt idx="0">
                  <c:v>1/31/2005</c:v>
                </c:pt>
              </c:strCache>
            </c:strRef>
          </c:tx>
          <c:spPr>
            <a:solidFill>
              <a:schemeClr val="accent2"/>
            </a:solidFill>
            <a:ln>
              <a:noFill/>
            </a:ln>
            <a:effectLst/>
          </c:spPr>
          <c:invertIfNegative val="0"/>
          <c:dLbls>
            <c:delete val="1"/>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Context!$X$156:$X$162</c:f>
              <c:numCache>
                <c:formatCode>"$"#,##0</c:formatCode>
                <c:ptCount val="7"/>
                <c:pt idx="0">
                  <c:v>169397.38808242101</c:v>
                </c:pt>
                <c:pt idx="1">
                  <c:v>177904.32764259301</c:v>
                </c:pt>
                <c:pt idx="2">
                  <c:v>216316.641177577</c:v>
                </c:pt>
                <c:pt idx="3">
                  <c:v>276407.49387064797</c:v>
                </c:pt>
                <c:pt idx="4">
                  <c:v>121358.292287164</c:v>
                </c:pt>
                <c:pt idx="5">
                  <c:v>152619.338310558</c:v>
                </c:pt>
                <c:pt idx="6">
                  <c:v>79748.261237803294</c:v>
                </c:pt>
              </c:numCache>
            </c:numRef>
          </c:val>
          <c:extLst>
            <c:ext xmlns:c16="http://schemas.microsoft.com/office/drawing/2014/chart" uri="{C3380CC4-5D6E-409C-BE32-E72D297353CC}">
              <c16:uniqueId val="{00000001-41C9-4092-91F9-FFFA000D411D}"/>
            </c:ext>
          </c:extLst>
        </c:ser>
        <c:ser>
          <c:idx val="2"/>
          <c:order val="2"/>
          <c:tx>
            <c:strRef>
              <c:f>Context!$Y$155</c:f>
              <c:strCache>
                <c:ptCount val="1"/>
                <c:pt idx="0">
                  <c:v>1/31/2010</c:v>
                </c:pt>
              </c:strCache>
            </c:strRef>
          </c:tx>
          <c:spPr>
            <a:solidFill>
              <a:schemeClr val="accent3"/>
            </a:solidFill>
            <a:ln>
              <a:noFill/>
            </a:ln>
            <a:effectLst/>
          </c:spPr>
          <c:invertIfNegative val="0"/>
          <c:dLbls>
            <c:delete val="1"/>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Context!$Y$156:$Y$162</c:f>
              <c:numCache>
                <c:formatCode>"$"#,##0</c:formatCode>
                <c:ptCount val="7"/>
                <c:pt idx="0">
                  <c:v>184189.17004311699</c:v>
                </c:pt>
                <c:pt idx="1">
                  <c:v>193713.03403297599</c:v>
                </c:pt>
                <c:pt idx="2">
                  <c:v>232876.127523237</c:v>
                </c:pt>
                <c:pt idx="3">
                  <c:v>324007.91487982502</c:v>
                </c:pt>
                <c:pt idx="4">
                  <c:v>128481.011565397</c:v>
                </c:pt>
                <c:pt idx="5">
                  <c:v>214492.611370281</c:v>
                </c:pt>
                <c:pt idx="6">
                  <c:v>107635.379173144</c:v>
                </c:pt>
              </c:numCache>
            </c:numRef>
          </c:val>
          <c:extLst>
            <c:ext xmlns:c16="http://schemas.microsoft.com/office/drawing/2014/chart" uri="{C3380CC4-5D6E-409C-BE32-E72D297353CC}">
              <c16:uniqueId val="{00000002-41C9-4092-91F9-FFFA000D411D}"/>
            </c:ext>
          </c:extLst>
        </c:ser>
        <c:ser>
          <c:idx val="3"/>
          <c:order val="3"/>
          <c:tx>
            <c:strRef>
              <c:f>Context!$Z$155</c:f>
              <c:strCache>
                <c:ptCount val="1"/>
                <c:pt idx="0">
                  <c:v>1/31/2015</c:v>
                </c:pt>
              </c:strCache>
            </c:strRef>
          </c:tx>
          <c:spPr>
            <a:solidFill>
              <a:schemeClr val="accent4"/>
            </a:solidFill>
            <a:ln>
              <a:noFill/>
            </a:ln>
            <a:effectLst/>
          </c:spPr>
          <c:invertIfNegative val="0"/>
          <c:dLbls>
            <c:delete val="1"/>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Context!$Z$156:$Z$162</c:f>
              <c:numCache>
                <c:formatCode>"$"#,##0</c:formatCode>
                <c:ptCount val="7"/>
                <c:pt idx="0">
                  <c:v>182417.73194381001</c:v>
                </c:pt>
                <c:pt idx="1">
                  <c:v>163971.205055128</c:v>
                </c:pt>
                <c:pt idx="2">
                  <c:v>228588.84904908299</c:v>
                </c:pt>
                <c:pt idx="3">
                  <c:v>286902.989583713</c:v>
                </c:pt>
                <c:pt idx="4">
                  <c:v>135753.11429468301</c:v>
                </c:pt>
                <c:pt idx="5">
                  <c:v>200329.049941481</c:v>
                </c:pt>
                <c:pt idx="6">
                  <c:v>95690.002459539202</c:v>
                </c:pt>
              </c:numCache>
            </c:numRef>
          </c:val>
          <c:extLst>
            <c:ext xmlns:c16="http://schemas.microsoft.com/office/drawing/2014/chart" uri="{C3380CC4-5D6E-409C-BE32-E72D297353CC}">
              <c16:uniqueId val="{00000003-41C9-4092-91F9-FFFA000D411D}"/>
            </c:ext>
          </c:extLst>
        </c:ser>
        <c:ser>
          <c:idx val="4"/>
          <c:order val="4"/>
          <c:tx>
            <c:strRef>
              <c:f>Context!$AA$155</c:f>
              <c:strCache>
                <c:ptCount val="1"/>
                <c:pt idx="0">
                  <c:v>1/31/2020</c:v>
                </c:pt>
              </c:strCache>
            </c:strRef>
          </c:tx>
          <c:spPr>
            <a:solidFill>
              <a:schemeClr val="accent5"/>
            </a:solidFill>
            <a:ln>
              <a:noFill/>
            </a:ln>
            <a:effectLst/>
          </c:spPr>
          <c:invertIfNegative val="0"/>
          <c:dLbls>
            <c:delete val="1"/>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Context!$AA$156:$AA$162</c:f>
              <c:numCache>
                <c:formatCode>"$"#,##0</c:formatCode>
                <c:ptCount val="7"/>
                <c:pt idx="0">
                  <c:v>234316.09338885799</c:v>
                </c:pt>
                <c:pt idx="1">
                  <c:v>213019.218900326</c:v>
                </c:pt>
                <c:pt idx="2">
                  <c:v>284938.13164622401</c:v>
                </c:pt>
                <c:pt idx="3">
                  <c:v>313807.11168085702</c:v>
                </c:pt>
                <c:pt idx="4">
                  <c:v>187302.32450665199</c:v>
                </c:pt>
                <c:pt idx="5">
                  <c:v>250932.71756221901</c:v>
                </c:pt>
                <c:pt idx="6">
                  <c:v>127871.101398589</c:v>
                </c:pt>
              </c:numCache>
            </c:numRef>
          </c:val>
          <c:extLst>
            <c:ext xmlns:c16="http://schemas.microsoft.com/office/drawing/2014/chart" uri="{C3380CC4-5D6E-409C-BE32-E72D297353CC}">
              <c16:uniqueId val="{00000004-41C9-4092-91F9-FFFA000D411D}"/>
            </c:ext>
          </c:extLst>
        </c:ser>
        <c:ser>
          <c:idx val="5"/>
          <c:order val="5"/>
          <c:tx>
            <c:strRef>
              <c:f>Context!$AB$155</c:f>
              <c:strCache>
                <c:ptCount val="1"/>
                <c:pt idx="0">
                  <c:v>1/31/2021</c:v>
                </c:pt>
              </c:strCache>
            </c:strRef>
          </c:tx>
          <c:spPr>
            <a:solidFill>
              <a:schemeClr val="accent6"/>
            </a:solidFill>
            <a:ln>
              <a:noFill/>
            </a:ln>
            <a:effectLst/>
          </c:spPr>
          <c:invertIfNegative val="0"/>
          <c:dLbls>
            <c:delete val="1"/>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Context!$AB$156:$AB$162</c:f>
              <c:numCache>
                <c:formatCode>"$"#,##0</c:formatCode>
                <c:ptCount val="7"/>
                <c:pt idx="0">
                  <c:v>263101.73011161201</c:v>
                </c:pt>
                <c:pt idx="1">
                  <c:v>234326.807160572</c:v>
                </c:pt>
                <c:pt idx="2">
                  <c:v>310574.06753424898</c:v>
                </c:pt>
                <c:pt idx="3">
                  <c:v>341590.54250120698</c:v>
                </c:pt>
                <c:pt idx="4">
                  <c:v>213196.40083316201</c:v>
                </c:pt>
                <c:pt idx="5">
                  <c:v>292741.838879633</c:v>
                </c:pt>
                <c:pt idx="6">
                  <c:v>157081.92329474201</c:v>
                </c:pt>
              </c:numCache>
            </c:numRef>
          </c:val>
          <c:extLst>
            <c:ext xmlns:c16="http://schemas.microsoft.com/office/drawing/2014/chart" uri="{C3380CC4-5D6E-409C-BE32-E72D297353CC}">
              <c16:uniqueId val="{00000005-41C9-4092-91F9-FFFA000D411D}"/>
            </c:ext>
          </c:extLst>
        </c:ser>
        <c:ser>
          <c:idx val="6"/>
          <c:order val="6"/>
          <c:tx>
            <c:strRef>
              <c:f>Context!$AC$155</c:f>
              <c:strCache>
                <c:ptCount val="1"/>
                <c:pt idx="0">
                  <c:v>1/31/2025</c:v>
                </c:pt>
              </c:strCache>
            </c:strRef>
          </c:tx>
          <c:spPr>
            <a:solidFill>
              <a:schemeClr val="accent1">
                <a:lumMod val="60000"/>
              </a:schemeClr>
            </a:solidFill>
            <a:ln>
              <a:noFill/>
            </a:ln>
            <a:effectLst/>
          </c:spPr>
          <c:invertIfNegative val="0"/>
          <c:dLbls>
            <c:delete val="1"/>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Context!$AC$156:$AC$162</c:f>
              <c:numCache>
                <c:formatCode>"$"#,##0</c:formatCode>
                <c:ptCount val="7"/>
                <c:pt idx="0">
                  <c:v>401977.73168411199</c:v>
                </c:pt>
                <c:pt idx="1">
                  <c:v>352636.26752657403</c:v>
                </c:pt>
                <c:pt idx="2">
                  <c:v>460825.34455298597</c:v>
                </c:pt>
                <c:pt idx="3">
                  <c:v>574837.58394000295</c:v>
                </c:pt>
                <c:pt idx="4">
                  <c:v>335531.39450846001</c:v>
                </c:pt>
                <c:pt idx="5">
                  <c:v>392173.39616927499</c:v>
                </c:pt>
                <c:pt idx="6">
                  <c:v>187545.23459596399</c:v>
                </c:pt>
              </c:numCache>
            </c:numRef>
          </c:val>
          <c:extLst>
            <c:ext xmlns:c16="http://schemas.microsoft.com/office/drawing/2014/chart" uri="{C3380CC4-5D6E-409C-BE32-E72D297353CC}">
              <c16:uniqueId val="{00000006-41C9-4092-91F9-FFFA000D411D}"/>
            </c:ext>
          </c:extLst>
        </c:ser>
        <c:ser>
          <c:idx val="7"/>
          <c:order val="7"/>
          <c:tx>
            <c:strRef>
              <c:f>Context!$AD$155</c:f>
              <c:strCache>
                <c:ptCount val="1"/>
                <c:pt idx="0">
                  <c:v>12/31/2025</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Context!$V$156:$V$162</c:f>
              <c:numCache>
                <c:formatCode>General</c:formatCode>
                <c:ptCount val="7"/>
                <c:pt idx="0">
                  <c:v>29902</c:v>
                </c:pt>
                <c:pt idx="1">
                  <c:v>29906</c:v>
                </c:pt>
                <c:pt idx="2">
                  <c:v>29907</c:v>
                </c:pt>
                <c:pt idx="3">
                  <c:v>29920</c:v>
                </c:pt>
                <c:pt idx="4">
                  <c:v>29935</c:v>
                </c:pt>
                <c:pt idx="5">
                  <c:v>29940</c:v>
                </c:pt>
                <c:pt idx="6">
                  <c:v>29945</c:v>
                </c:pt>
              </c:numCache>
            </c:numRef>
          </c:cat>
          <c:val>
            <c:numRef>
              <c:f>Context!$AD$156:$AD$162</c:f>
              <c:numCache>
                <c:formatCode>"$"#,##0</c:formatCode>
                <c:ptCount val="7"/>
                <c:pt idx="0">
                  <c:v>407322.54064280598</c:v>
                </c:pt>
                <c:pt idx="1">
                  <c:v>355896.155523967</c:v>
                </c:pt>
                <c:pt idx="2">
                  <c:v>467341.61918501701</c:v>
                </c:pt>
                <c:pt idx="3">
                  <c:v>584831.88439842395</c:v>
                </c:pt>
                <c:pt idx="4">
                  <c:v>340735.38497758802</c:v>
                </c:pt>
                <c:pt idx="5">
                  <c:v>398393.947406605</c:v>
                </c:pt>
                <c:pt idx="6">
                  <c:v>172138.320455115</c:v>
                </c:pt>
              </c:numCache>
            </c:numRef>
          </c:val>
          <c:extLst>
            <c:ext xmlns:c16="http://schemas.microsoft.com/office/drawing/2014/chart" uri="{C3380CC4-5D6E-409C-BE32-E72D297353CC}">
              <c16:uniqueId val="{00000007-41C9-4092-91F9-FFFA000D411D}"/>
            </c:ext>
          </c:extLst>
        </c:ser>
        <c:dLbls>
          <c:dLblPos val="outEnd"/>
          <c:showLegendKey val="0"/>
          <c:showVal val="1"/>
          <c:showCatName val="0"/>
          <c:showSerName val="0"/>
          <c:showPercent val="0"/>
          <c:showBubbleSize val="0"/>
        </c:dLbls>
        <c:gapWidth val="219"/>
        <c:overlap val="-27"/>
        <c:axId val="1084306256"/>
        <c:axId val="1084305776"/>
      </c:barChart>
      <c:catAx>
        <c:axId val="108430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4305776"/>
        <c:crosses val="autoZero"/>
        <c:auto val="1"/>
        <c:lblAlgn val="ctr"/>
        <c:lblOffset val="100"/>
        <c:noMultiLvlLbl val="0"/>
      </c:catAx>
      <c:valAx>
        <c:axId val="108430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430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Context!$D$169</c:f>
              <c:strCache>
                <c:ptCount val="1"/>
                <c:pt idx="0">
                  <c:v>1/31/2000</c:v>
                </c:pt>
              </c:strCache>
            </c:strRef>
          </c:tx>
          <c:spPr>
            <a:solidFill>
              <a:schemeClr val="accent1"/>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Context!$D$170:$D$174</c:f>
              <c:numCache>
                <c:formatCode>"$"#,##0</c:formatCode>
                <c:ptCount val="5"/>
                <c:pt idx="0">
                  <c:v>239218.41603076001</c:v>
                </c:pt>
                <c:pt idx="1">
                  <c:v>194304.96407751599</c:v>
                </c:pt>
                <c:pt idx="2">
                  <c:v>235969.855525205</c:v>
                </c:pt>
                <c:pt idx="3">
                  <c:v>249306.39950176</c:v>
                </c:pt>
                <c:pt idx="4">
                  <c:v>379914.36412714701</c:v>
                </c:pt>
              </c:numCache>
            </c:numRef>
          </c:val>
          <c:extLst>
            <c:ext xmlns:c16="http://schemas.microsoft.com/office/drawing/2014/chart" uri="{C3380CC4-5D6E-409C-BE32-E72D297353CC}">
              <c16:uniqueId val="{00000000-382B-4303-8F75-2AE129D8EE12}"/>
            </c:ext>
          </c:extLst>
        </c:ser>
        <c:ser>
          <c:idx val="1"/>
          <c:order val="1"/>
          <c:tx>
            <c:strRef>
              <c:f>Context!$E$169</c:f>
              <c:strCache>
                <c:ptCount val="1"/>
                <c:pt idx="0">
                  <c:v>1/31/2005</c:v>
                </c:pt>
              </c:strCache>
            </c:strRef>
          </c:tx>
          <c:spPr>
            <a:solidFill>
              <a:schemeClr val="accent2"/>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Context!$E$170:$E$174</c:f>
              <c:numCache>
                <c:formatCode>"$"#,##0</c:formatCode>
                <c:ptCount val="5"/>
                <c:pt idx="0">
                  <c:v>262137.852017998</c:v>
                </c:pt>
                <c:pt idx="1">
                  <c:v>255833.13977762099</c:v>
                </c:pt>
                <c:pt idx="2">
                  <c:v>369982.68514158402</c:v>
                </c:pt>
                <c:pt idx="3">
                  <c:v>359228.38062110002</c:v>
                </c:pt>
                <c:pt idx="4">
                  <c:v>395784.03652630001</c:v>
                </c:pt>
              </c:numCache>
            </c:numRef>
          </c:val>
          <c:extLst>
            <c:ext xmlns:c16="http://schemas.microsoft.com/office/drawing/2014/chart" uri="{C3380CC4-5D6E-409C-BE32-E72D297353CC}">
              <c16:uniqueId val="{00000001-382B-4303-8F75-2AE129D8EE12}"/>
            </c:ext>
          </c:extLst>
        </c:ser>
        <c:ser>
          <c:idx val="2"/>
          <c:order val="2"/>
          <c:tx>
            <c:strRef>
              <c:f>Context!$F$169</c:f>
              <c:strCache>
                <c:ptCount val="1"/>
                <c:pt idx="0">
                  <c:v>1/31/2010</c:v>
                </c:pt>
              </c:strCache>
            </c:strRef>
          </c:tx>
          <c:spPr>
            <a:solidFill>
              <a:schemeClr val="accent3"/>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Context!$F$170:$F$174</c:f>
              <c:numCache>
                <c:formatCode>"$"#,##0</c:formatCode>
                <c:ptCount val="5"/>
                <c:pt idx="0">
                  <c:v>255992.51832301801</c:v>
                </c:pt>
                <c:pt idx="1">
                  <c:v>243213.577551578</c:v>
                </c:pt>
                <c:pt idx="2">
                  <c:v>368758.79993913998</c:v>
                </c:pt>
                <c:pt idx="3">
                  <c:v>366359.43784722098</c:v>
                </c:pt>
                <c:pt idx="4">
                  <c:v>385613.37405880698</c:v>
                </c:pt>
              </c:numCache>
            </c:numRef>
          </c:val>
          <c:extLst>
            <c:ext xmlns:c16="http://schemas.microsoft.com/office/drawing/2014/chart" uri="{C3380CC4-5D6E-409C-BE32-E72D297353CC}">
              <c16:uniqueId val="{00000002-382B-4303-8F75-2AE129D8EE12}"/>
            </c:ext>
          </c:extLst>
        </c:ser>
        <c:ser>
          <c:idx val="3"/>
          <c:order val="3"/>
          <c:tx>
            <c:strRef>
              <c:f>Context!$G$169</c:f>
              <c:strCache>
                <c:ptCount val="1"/>
                <c:pt idx="0">
                  <c:v>1/31/2015</c:v>
                </c:pt>
              </c:strCache>
            </c:strRef>
          </c:tx>
          <c:spPr>
            <a:solidFill>
              <a:schemeClr val="accent4"/>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Context!$G$170:$G$174</c:f>
              <c:numCache>
                <c:formatCode>"$"#,##0</c:formatCode>
                <c:ptCount val="5"/>
                <c:pt idx="0">
                  <c:v>272705.39548373898</c:v>
                </c:pt>
                <c:pt idx="1">
                  <c:v>245003.59116653199</c:v>
                </c:pt>
                <c:pt idx="2">
                  <c:v>323154.280631862</c:v>
                </c:pt>
                <c:pt idx="3">
                  <c:v>355148.90262035799</c:v>
                </c:pt>
                <c:pt idx="4">
                  <c:v>349908.70055121201</c:v>
                </c:pt>
              </c:numCache>
            </c:numRef>
          </c:val>
          <c:extLst>
            <c:ext xmlns:c16="http://schemas.microsoft.com/office/drawing/2014/chart" uri="{C3380CC4-5D6E-409C-BE32-E72D297353CC}">
              <c16:uniqueId val="{00000003-382B-4303-8F75-2AE129D8EE12}"/>
            </c:ext>
          </c:extLst>
        </c:ser>
        <c:ser>
          <c:idx val="4"/>
          <c:order val="4"/>
          <c:tx>
            <c:strRef>
              <c:f>Context!$H$169</c:f>
              <c:strCache>
                <c:ptCount val="1"/>
                <c:pt idx="0">
                  <c:v>1/31/2020</c:v>
                </c:pt>
              </c:strCache>
            </c:strRef>
          </c:tx>
          <c:spPr>
            <a:solidFill>
              <a:schemeClr val="accent5"/>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Context!$H$170:$H$174</c:f>
              <c:numCache>
                <c:formatCode>"$"#,##0</c:formatCode>
                <c:ptCount val="5"/>
                <c:pt idx="0">
                  <c:v>316933.45764345</c:v>
                </c:pt>
                <c:pt idx="1">
                  <c:v>315946.82903695502</c:v>
                </c:pt>
                <c:pt idx="2">
                  <c:v>362721.36115844501</c:v>
                </c:pt>
                <c:pt idx="3">
                  <c:v>419325.38157361298</c:v>
                </c:pt>
                <c:pt idx="4">
                  <c:v>417146.16181599401</c:v>
                </c:pt>
              </c:numCache>
            </c:numRef>
          </c:val>
          <c:extLst>
            <c:ext xmlns:c16="http://schemas.microsoft.com/office/drawing/2014/chart" uri="{C3380CC4-5D6E-409C-BE32-E72D297353CC}">
              <c16:uniqueId val="{00000004-382B-4303-8F75-2AE129D8EE12}"/>
            </c:ext>
          </c:extLst>
        </c:ser>
        <c:ser>
          <c:idx val="5"/>
          <c:order val="5"/>
          <c:tx>
            <c:strRef>
              <c:f>Context!$I$169</c:f>
              <c:strCache>
                <c:ptCount val="1"/>
                <c:pt idx="0">
                  <c:v>1/31/2021</c:v>
                </c:pt>
              </c:strCache>
            </c:strRef>
          </c:tx>
          <c:spPr>
            <a:solidFill>
              <a:schemeClr val="accent6"/>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Context!$I$170:$I$174</c:f>
              <c:numCache>
                <c:formatCode>"$"#,##0</c:formatCode>
                <c:ptCount val="5"/>
                <c:pt idx="0">
                  <c:v>331074.01410064002</c:v>
                </c:pt>
                <c:pt idx="1">
                  <c:v>339001.71681489801</c:v>
                </c:pt>
                <c:pt idx="2">
                  <c:v>396429.09612390999</c:v>
                </c:pt>
                <c:pt idx="3">
                  <c:v>446058.77770413097</c:v>
                </c:pt>
                <c:pt idx="4">
                  <c:v>452977.091281445</c:v>
                </c:pt>
              </c:numCache>
            </c:numRef>
          </c:val>
          <c:extLst>
            <c:ext xmlns:c16="http://schemas.microsoft.com/office/drawing/2014/chart" uri="{C3380CC4-5D6E-409C-BE32-E72D297353CC}">
              <c16:uniqueId val="{00000005-382B-4303-8F75-2AE129D8EE12}"/>
            </c:ext>
          </c:extLst>
        </c:ser>
        <c:ser>
          <c:idx val="6"/>
          <c:order val="6"/>
          <c:tx>
            <c:strRef>
              <c:f>Context!$J$169</c:f>
              <c:strCache>
                <c:ptCount val="1"/>
                <c:pt idx="0">
                  <c:v>1/31/2025</c:v>
                </c:pt>
              </c:strCache>
            </c:strRef>
          </c:tx>
          <c:spPr>
            <a:solidFill>
              <a:schemeClr val="accent1">
                <a:lumMod val="60000"/>
              </a:schemeClr>
            </a:solidFill>
            <a:ln>
              <a:noFill/>
            </a:ln>
            <a:effectLst/>
          </c:spPr>
          <c:invertIfNegative val="0"/>
          <c:dLbls>
            <c:delete val="1"/>
          </c:dLbls>
          <c:cat>
            <c:numRef>
              <c:f>Context!$C$170:$C$174</c:f>
              <c:numCache>
                <c:formatCode>General</c:formatCode>
                <c:ptCount val="5"/>
                <c:pt idx="0">
                  <c:v>29909</c:v>
                </c:pt>
                <c:pt idx="1">
                  <c:v>29910</c:v>
                </c:pt>
                <c:pt idx="2">
                  <c:v>29915</c:v>
                </c:pt>
                <c:pt idx="3">
                  <c:v>29926</c:v>
                </c:pt>
                <c:pt idx="4">
                  <c:v>29928</c:v>
                </c:pt>
              </c:numCache>
            </c:numRef>
          </c:cat>
          <c:val>
            <c:numRef>
              <c:f>Context!$J$170:$J$174</c:f>
              <c:numCache>
                <c:formatCode>"$"#,##0</c:formatCode>
                <c:ptCount val="5"/>
                <c:pt idx="0">
                  <c:v>501393.59292612801</c:v>
                </c:pt>
                <c:pt idx="1">
                  <c:v>515833.31630775903</c:v>
                </c:pt>
                <c:pt idx="2">
                  <c:v>673975.83853766206</c:v>
                </c:pt>
                <c:pt idx="3">
                  <c:v>726109.40470180998</c:v>
                </c:pt>
                <c:pt idx="4">
                  <c:v>728842.14645143296</c:v>
                </c:pt>
              </c:numCache>
            </c:numRef>
          </c:val>
          <c:extLst>
            <c:ext xmlns:c16="http://schemas.microsoft.com/office/drawing/2014/chart" uri="{C3380CC4-5D6E-409C-BE32-E72D297353CC}">
              <c16:uniqueId val="{00000006-382B-4303-8F75-2AE129D8EE12}"/>
            </c:ext>
          </c:extLst>
        </c:ser>
        <c:ser>
          <c:idx val="7"/>
          <c:order val="7"/>
          <c:tx>
            <c:strRef>
              <c:f>Context!$K$169</c:f>
              <c:strCache>
                <c:ptCount val="1"/>
                <c:pt idx="0">
                  <c:v>12/31/2025</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Context!$C$170:$C$174</c:f>
              <c:numCache>
                <c:formatCode>General</c:formatCode>
                <c:ptCount val="5"/>
                <c:pt idx="0">
                  <c:v>29909</c:v>
                </c:pt>
                <c:pt idx="1">
                  <c:v>29910</c:v>
                </c:pt>
                <c:pt idx="2">
                  <c:v>29915</c:v>
                </c:pt>
                <c:pt idx="3">
                  <c:v>29926</c:v>
                </c:pt>
                <c:pt idx="4">
                  <c:v>29928</c:v>
                </c:pt>
              </c:numCache>
            </c:numRef>
          </c:cat>
          <c:val>
            <c:numRef>
              <c:f>Context!$K$170:$K$174</c:f>
              <c:numCache>
                <c:formatCode>"$"#,##0</c:formatCode>
                <c:ptCount val="5"/>
                <c:pt idx="0">
                  <c:v>483387.51817944099</c:v>
                </c:pt>
                <c:pt idx="1">
                  <c:v>513575.89188331598</c:v>
                </c:pt>
                <c:pt idx="2">
                  <c:v>673448.19399472396</c:v>
                </c:pt>
                <c:pt idx="3">
                  <c:v>741980.69516453601</c:v>
                </c:pt>
                <c:pt idx="4">
                  <c:v>746506.79216975195</c:v>
                </c:pt>
              </c:numCache>
            </c:numRef>
          </c:val>
          <c:extLst>
            <c:ext xmlns:c16="http://schemas.microsoft.com/office/drawing/2014/chart" uri="{C3380CC4-5D6E-409C-BE32-E72D297353CC}">
              <c16:uniqueId val="{00000007-382B-4303-8F75-2AE129D8EE12}"/>
            </c:ext>
          </c:extLst>
        </c:ser>
        <c:dLbls>
          <c:dLblPos val="outEnd"/>
          <c:showLegendKey val="0"/>
          <c:showVal val="1"/>
          <c:showCatName val="0"/>
          <c:showSerName val="0"/>
          <c:showPercent val="0"/>
          <c:showBubbleSize val="0"/>
        </c:dLbls>
        <c:gapWidth val="182"/>
        <c:axId val="1085558112"/>
        <c:axId val="1085558592"/>
      </c:barChart>
      <c:catAx>
        <c:axId val="108555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5558592"/>
        <c:crosses val="autoZero"/>
        <c:auto val="1"/>
        <c:lblAlgn val="ctr"/>
        <c:lblOffset val="100"/>
        <c:noMultiLvlLbl val="0"/>
      </c:catAx>
      <c:valAx>
        <c:axId val="1085558592"/>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555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Context!$T$190</c:f>
              <c:strCache>
                <c:ptCount val="1"/>
                <c:pt idx="0">
                  <c:v>2000-2010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Context!$S$191:$S$197</c:f>
              <c:numCache>
                <c:formatCode>General</c:formatCode>
                <c:ptCount val="7"/>
                <c:pt idx="0">
                  <c:v>29902</c:v>
                </c:pt>
                <c:pt idx="1">
                  <c:v>29906</c:v>
                </c:pt>
                <c:pt idx="2">
                  <c:v>29907</c:v>
                </c:pt>
                <c:pt idx="3">
                  <c:v>29920</c:v>
                </c:pt>
                <c:pt idx="4">
                  <c:v>29935</c:v>
                </c:pt>
                <c:pt idx="5">
                  <c:v>29940</c:v>
                </c:pt>
                <c:pt idx="6">
                  <c:v>29945</c:v>
                </c:pt>
              </c:numCache>
            </c:numRef>
          </c:cat>
          <c:val>
            <c:numRef>
              <c:f>Context!$T$191:$T$197</c:f>
              <c:numCache>
                <c:formatCode>"$"#,##0</c:formatCode>
                <c:ptCount val="7"/>
                <c:pt idx="0">
                  <c:v>73798.765759138987</c:v>
                </c:pt>
                <c:pt idx="1">
                  <c:v>67430.115643047</c:v>
                </c:pt>
                <c:pt idx="2">
                  <c:v>80735.067309940001</c:v>
                </c:pt>
                <c:pt idx="3">
                  <c:v>132468.71363317201</c:v>
                </c:pt>
                <c:pt idx="4">
                  <c:v>49428.813105015404</c:v>
                </c:pt>
                <c:pt idx="5">
                  <c:v>214492.611370281</c:v>
                </c:pt>
                <c:pt idx="6">
                  <c:v>107635.379173144</c:v>
                </c:pt>
              </c:numCache>
            </c:numRef>
          </c:val>
          <c:extLst>
            <c:ext xmlns:c16="http://schemas.microsoft.com/office/drawing/2014/chart" uri="{C3380CC4-5D6E-409C-BE32-E72D297353CC}">
              <c16:uniqueId val="{00000000-175F-41EA-B9BF-B4C9F68086C0}"/>
            </c:ext>
          </c:extLst>
        </c:ser>
        <c:ser>
          <c:idx val="1"/>
          <c:order val="1"/>
          <c:tx>
            <c:strRef>
              <c:f>Context!$U$190</c:f>
              <c:strCache>
                <c:ptCount val="1"/>
                <c:pt idx="0">
                  <c:v>2010-2020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Context!$S$191:$S$197</c:f>
              <c:numCache>
                <c:formatCode>General</c:formatCode>
                <c:ptCount val="7"/>
                <c:pt idx="0">
                  <c:v>29902</c:v>
                </c:pt>
                <c:pt idx="1">
                  <c:v>29906</c:v>
                </c:pt>
                <c:pt idx="2">
                  <c:v>29907</c:v>
                </c:pt>
                <c:pt idx="3">
                  <c:v>29920</c:v>
                </c:pt>
                <c:pt idx="4">
                  <c:v>29935</c:v>
                </c:pt>
                <c:pt idx="5">
                  <c:v>29940</c:v>
                </c:pt>
                <c:pt idx="6">
                  <c:v>29945</c:v>
                </c:pt>
              </c:numCache>
            </c:numRef>
          </c:cat>
          <c:val>
            <c:numRef>
              <c:f>Context!$U$191:$U$197</c:f>
              <c:numCache>
                <c:formatCode>"$"#,##0</c:formatCode>
                <c:ptCount val="7"/>
                <c:pt idx="0">
                  <c:v>50126.923345741001</c:v>
                </c:pt>
                <c:pt idx="1">
                  <c:v>19306.184867350006</c:v>
                </c:pt>
                <c:pt idx="2">
                  <c:v>52062.004122987011</c:v>
                </c:pt>
                <c:pt idx="3">
                  <c:v>-10200.803198968002</c:v>
                </c:pt>
                <c:pt idx="4">
                  <c:v>58821.31294125499</c:v>
                </c:pt>
                <c:pt idx="5">
                  <c:v>36440.106191938015</c:v>
                </c:pt>
                <c:pt idx="6">
                  <c:v>20235.722225445003</c:v>
                </c:pt>
              </c:numCache>
            </c:numRef>
          </c:val>
          <c:extLst>
            <c:ext xmlns:c16="http://schemas.microsoft.com/office/drawing/2014/chart" uri="{C3380CC4-5D6E-409C-BE32-E72D297353CC}">
              <c16:uniqueId val="{00000001-175F-41EA-B9BF-B4C9F68086C0}"/>
            </c:ext>
          </c:extLst>
        </c:ser>
        <c:ser>
          <c:idx val="2"/>
          <c:order val="2"/>
          <c:tx>
            <c:strRef>
              <c:f>Context!$V$190</c:f>
              <c:strCache>
                <c:ptCount val="1"/>
                <c:pt idx="0">
                  <c:v>2020-2025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Context!$S$191:$S$197</c:f>
              <c:numCache>
                <c:formatCode>General</c:formatCode>
                <c:ptCount val="7"/>
                <c:pt idx="0">
                  <c:v>29902</c:v>
                </c:pt>
                <c:pt idx="1">
                  <c:v>29906</c:v>
                </c:pt>
                <c:pt idx="2">
                  <c:v>29907</c:v>
                </c:pt>
                <c:pt idx="3">
                  <c:v>29920</c:v>
                </c:pt>
                <c:pt idx="4">
                  <c:v>29935</c:v>
                </c:pt>
                <c:pt idx="5">
                  <c:v>29940</c:v>
                </c:pt>
                <c:pt idx="6">
                  <c:v>29945</c:v>
                </c:pt>
              </c:numCache>
            </c:numRef>
          </c:cat>
          <c:val>
            <c:numRef>
              <c:f>Context!$V$191:$V$197</c:f>
              <c:numCache>
                <c:formatCode>"$"#,##0</c:formatCode>
                <c:ptCount val="7"/>
                <c:pt idx="0">
                  <c:v>173006.44725394799</c:v>
                </c:pt>
                <c:pt idx="1">
                  <c:v>142876.936623641</c:v>
                </c:pt>
                <c:pt idx="2">
                  <c:v>182403.48753879301</c:v>
                </c:pt>
                <c:pt idx="3">
                  <c:v>271024.77271756693</c:v>
                </c:pt>
                <c:pt idx="4">
                  <c:v>153433.06047093603</c:v>
                </c:pt>
                <c:pt idx="5">
                  <c:v>147461.22984438599</c:v>
                </c:pt>
                <c:pt idx="6">
                  <c:v>44267.219056525995</c:v>
                </c:pt>
              </c:numCache>
            </c:numRef>
          </c:val>
          <c:extLst>
            <c:ext xmlns:c16="http://schemas.microsoft.com/office/drawing/2014/chart" uri="{C3380CC4-5D6E-409C-BE32-E72D297353CC}">
              <c16:uniqueId val="{00000002-175F-41EA-B9BF-B4C9F68086C0}"/>
            </c:ext>
          </c:extLst>
        </c:ser>
        <c:dLbls>
          <c:dLblPos val="ctr"/>
          <c:showLegendKey val="0"/>
          <c:showVal val="1"/>
          <c:showCatName val="0"/>
          <c:showSerName val="0"/>
          <c:showPercent val="0"/>
          <c:showBubbleSize val="0"/>
        </c:dLbls>
        <c:gapWidth val="150"/>
        <c:overlap val="100"/>
        <c:axId val="45563023"/>
        <c:axId val="45556783"/>
      </c:barChart>
      <c:catAx>
        <c:axId val="4556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56783"/>
        <c:crosses val="autoZero"/>
        <c:auto val="1"/>
        <c:lblAlgn val="ctr"/>
        <c:lblOffset val="100"/>
        <c:noMultiLvlLbl val="0"/>
      </c:catAx>
      <c:valAx>
        <c:axId val="455567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6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Context!$T$200</c:f>
              <c:strCache>
                <c:ptCount val="1"/>
                <c:pt idx="0">
                  <c:v>2000-2010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Context!$S$201:$S$207</c:f>
              <c:numCache>
                <c:formatCode>General</c:formatCode>
                <c:ptCount val="7"/>
                <c:pt idx="0">
                  <c:v>29902</c:v>
                </c:pt>
                <c:pt idx="1">
                  <c:v>29906</c:v>
                </c:pt>
                <c:pt idx="2">
                  <c:v>29907</c:v>
                </c:pt>
                <c:pt idx="3">
                  <c:v>29920</c:v>
                </c:pt>
                <c:pt idx="4">
                  <c:v>29935</c:v>
                </c:pt>
                <c:pt idx="5">
                  <c:v>29940</c:v>
                </c:pt>
                <c:pt idx="6">
                  <c:v>29945</c:v>
                </c:pt>
              </c:numCache>
            </c:numRef>
          </c:cat>
          <c:val>
            <c:numRef>
              <c:f>Context!$T$201:$T$207</c:f>
              <c:numCache>
                <c:formatCode>0.0%</c:formatCode>
                <c:ptCount val="7"/>
                <c:pt idx="0">
                  <c:v>6.6852518783509979E-2</c:v>
                </c:pt>
                <c:pt idx="1">
                  <c:v>5.3396070112063966E-2</c:v>
                </c:pt>
                <c:pt idx="2">
                  <c:v>5.3065929208559459E-2</c:v>
                </c:pt>
                <c:pt idx="3">
                  <c:v>6.9160105488059606E-2</c:v>
                </c:pt>
                <c:pt idx="4">
                  <c:v>6.2526803893743099E-2</c:v>
                </c:pt>
                <c:pt idx="5" formatCode="General">
                  <c:v>0</c:v>
                </c:pt>
                <c:pt idx="6" formatCode="General">
                  <c:v>0</c:v>
                </c:pt>
              </c:numCache>
            </c:numRef>
          </c:val>
          <c:extLst>
            <c:ext xmlns:c16="http://schemas.microsoft.com/office/drawing/2014/chart" uri="{C3380CC4-5D6E-409C-BE32-E72D297353CC}">
              <c16:uniqueId val="{00000000-8139-4B8E-A3CF-34004F8D1715}"/>
            </c:ext>
          </c:extLst>
        </c:ser>
        <c:ser>
          <c:idx val="1"/>
          <c:order val="1"/>
          <c:tx>
            <c:strRef>
              <c:f>Context!$U$200</c:f>
              <c:strCache>
                <c:ptCount val="1"/>
                <c:pt idx="0">
                  <c:v>2010-2020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Context!$S$201:$S$207</c:f>
              <c:numCache>
                <c:formatCode>General</c:formatCode>
                <c:ptCount val="7"/>
                <c:pt idx="0">
                  <c:v>29902</c:v>
                </c:pt>
                <c:pt idx="1">
                  <c:v>29906</c:v>
                </c:pt>
                <c:pt idx="2">
                  <c:v>29907</c:v>
                </c:pt>
                <c:pt idx="3">
                  <c:v>29920</c:v>
                </c:pt>
                <c:pt idx="4">
                  <c:v>29935</c:v>
                </c:pt>
                <c:pt idx="5">
                  <c:v>29940</c:v>
                </c:pt>
                <c:pt idx="6">
                  <c:v>29945</c:v>
                </c:pt>
              </c:numCache>
            </c:numRef>
          </c:cat>
          <c:val>
            <c:numRef>
              <c:f>Context!$U$201:$U$207</c:f>
              <c:numCache>
                <c:formatCode>0.0%</c:formatCode>
                <c:ptCount val="7"/>
                <c:pt idx="0">
                  <c:v>2.7214913522877998E-2</c:v>
                </c:pt>
                <c:pt idx="1">
                  <c:v>9.9663840193961826E-3</c:v>
                </c:pt>
                <c:pt idx="2">
                  <c:v>2.2356093205728924E-2</c:v>
                </c:pt>
                <c:pt idx="3">
                  <c:v>-3.1483191399048057E-3</c:v>
                </c:pt>
                <c:pt idx="4">
                  <c:v>4.5782106028418736E-2</c:v>
                </c:pt>
                <c:pt idx="5">
                  <c:v>1.6988979694517799E-2</c:v>
                </c:pt>
                <c:pt idx="6" formatCode="General">
                  <c:v>0</c:v>
                </c:pt>
              </c:numCache>
            </c:numRef>
          </c:val>
          <c:extLst>
            <c:ext xmlns:c16="http://schemas.microsoft.com/office/drawing/2014/chart" uri="{C3380CC4-5D6E-409C-BE32-E72D297353CC}">
              <c16:uniqueId val="{00000001-8139-4B8E-A3CF-34004F8D1715}"/>
            </c:ext>
          </c:extLst>
        </c:ser>
        <c:ser>
          <c:idx val="2"/>
          <c:order val="2"/>
          <c:tx>
            <c:strRef>
              <c:f>Context!$V$200</c:f>
              <c:strCache>
                <c:ptCount val="1"/>
                <c:pt idx="0">
                  <c:v>2020-2025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Context!$S$201:$S$207</c:f>
              <c:numCache>
                <c:formatCode>General</c:formatCode>
                <c:ptCount val="7"/>
                <c:pt idx="0">
                  <c:v>29902</c:v>
                </c:pt>
                <c:pt idx="1">
                  <c:v>29906</c:v>
                </c:pt>
                <c:pt idx="2">
                  <c:v>29907</c:v>
                </c:pt>
                <c:pt idx="3">
                  <c:v>29920</c:v>
                </c:pt>
                <c:pt idx="4">
                  <c:v>29935</c:v>
                </c:pt>
                <c:pt idx="5">
                  <c:v>29940</c:v>
                </c:pt>
                <c:pt idx="6">
                  <c:v>29945</c:v>
                </c:pt>
              </c:numCache>
            </c:numRef>
          </c:cat>
          <c:val>
            <c:numRef>
              <c:f>Context!$V$201:$V$207</c:f>
              <c:numCache>
                <c:formatCode>0.0%</c:formatCode>
                <c:ptCount val="7"/>
                <c:pt idx="0">
                  <c:v>0.14766928276397651</c:v>
                </c:pt>
                <c:pt idx="1">
                  <c:v>0.13414464418864916</c:v>
                </c:pt>
                <c:pt idx="2">
                  <c:v>0.12803024044901307</c:v>
                </c:pt>
                <c:pt idx="3">
                  <c:v>0.17273335283312513</c:v>
                </c:pt>
                <c:pt idx="4">
                  <c:v>0.1638346570178171</c:v>
                </c:pt>
                <c:pt idx="5">
                  <c:v>0.11753049285637521</c:v>
                </c:pt>
                <c:pt idx="6">
                  <c:v>0.11404789922137251</c:v>
                </c:pt>
              </c:numCache>
            </c:numRef>
          </c:val>
          <c:extLst>
            <c:ext xmlns:c16="http://schemas.microsoft.com/office/drawing/2014/chart" uri="{C3380CC4-5D6E-409C-BE32-E72D297353CC}">
              <c16:uniqueId val="{00000002-8139-4B8E-A3CF-34004F8D1715}"/>
            </c:ext>
          </c:extLst>
        </c:ser>
        <c:dLbls>
          <c:dLblPos val="outEnd"/>
          <c:showLegendKey val="0"/>
          <c:showVal val="1"/>
          <c:showCatName val="0"/>
          <c:showSerName val="0"/>
          <c:showPercent val="0"/>
          <c:showBubbleSize val="0"/>
        </c:dLbls>
        <c:gapWidth val="219"/>
        <c:overlap val="-27"/>
        <c:axId val="1932331856"/>
        <c:axId val="1932334736"/>
      </c:barChart>
      <c:catAx>
        <c:axId val="193233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334736"/>
        <c:crosses val="autoZero"/>
        <c:auto val="1"/>
        <c:lblAlgn val="ctr"/>
        <c:lblOffset val="100"/>
        <c:noMultiLvlLbl val="0"/>
      </c:catAx>
      <c:valAx>
        <c:axId val="1932334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33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Demographics!$Q$42:$Q$43</c:f>
              <c:strCache>
                <c:ptCount val="2"/>
                <c:pt idx="0">
                  <c:v> Med Age </c:v>
                </c:pt>
                <c:pt idx="1">
                  <c:v> Beaufort Region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Demographics!$P$44:$P$47</c:f>
              <c:strCache>
                <c:ptCount val="4"/>
                <c:pt idx="0">
                  <c:v>Census 2010</c:v>
                </c:pt>
                <c:pt idx="1">
                  <c:v>Census 2020</c:v>
                </c:pt>
                <c:pt idx="2">
                  <c:v>Est. 2025</c:v>
                </c:pt>
                <c:pt idx="3">
                  <c:v>Forecast 2030</c:v>
                </c:pt>
              </c:strCache>
            </c:strRef>
          </c:cat>
          <c:val>
            <c:numRef>
              <c:f>Demographics!$Q$44:$Q$47</c:f>
              <c:numCache>
                <c:formatCode>General</c:formatCode>
                <c:ptCount val="4"/>
                <c:pt idx="0">
                  <c:v>33.96</c:v>
                </c:pt>
                <c:pt idx="1">
                  <c:v>40.43</c:v>
                </c:pt>
                <c:pt idx="2" formatCode="0.00">
                  <c:v>44.18</c:v>
                </c:pt>
                <c:pt idx="3">
                  <c:v>44.43</c:v>
                </c:pt>
              </c:numCache>
            </c:numRef>
          </c:val>
          <c:extLst>
            <c:ext xmlns:c16="http://schemas.microsoft.com/office/drawing/2014/chart" uri="{C3380CC4-5D6E-409C-BE32-E72D297353CC}">
              <c16:uniqueId val="{00000000-A25B-496A-9C4C-1B39DCDF67BB}"/>
            </c:ext>
          </c:extLst>
        </c:ser>
        <c:dLbls>
          <c:showLegendKey val="0"/>
          <c:showVal val="1"/>
          <c:showCatName val="0"/>
          <c:showSerName val="0"/>
          <c:showPercent val="0"/>
          <c:showBubbleSize val="0"/>
        </c:dLbls>
        <c:gapWidth val="219"/>
        <c:overlap val="-27"/>
        <c:axId val="334777312"/>
        <c:axId val="334776352"/>
      </c:barChart>
      <c:lineChart>
        <c:grouping val="standard"/>
        <c:varyColors val="0"/>
        <c:ser>
          <c:idx val="1"/>
          <c:order val="1"/>
          <c:tx>
            <c:strRef>
              <c:f>Demographics!$R$42:$R$43</c:f>
              <c:strCache>
                <c:ptCount val="2"/>
                <c:pt idx="0">
                  <c:v> Med Age </c:v>
                </c:pt>
                <c:pt idx="1">
                  <c:v>United States</c:v>
                </c:pt>
              </c:strCache>
            </c:strRef>
          </c:tx>
          <c:spPr>
            <a:ln w="28575" cap="rnd">
              <a:solidFill>
                <a:schemeClr val="accent2"/>
              </a:solidFill>
              <a:round/>
            </a:ln>
            <a:effectLst/>
          </c:spPr>
          <c:marker>
            <c:symbol val="none"/>
          </c:marker>
          <c:dLbls>
            <c:delete val="1"/>
          </c:dLbls>
          <c:cat>
            <c:strRef>
              <c:f>Demographics!$P$44:$P$47</c:f>
              <c:strCache>
                <c:ptCount val="4"/>
                <c:pt idx="0">
                  <c:v>Census 2010</c:v>
                </c:pt>
                <c:pt idx="1">
                  <c:v>Census 2020</c:v>
                </c:pt>
                <c:pt idx="2">
                  <c:v>Est. 2025</c:v>
                </c:pt>
                <c:pt idx="3">
                  <c:v>Forecast 2030</c:v>
                </c:pt>
              </c:strCache>
            </c:strRef>
          </c:cat>
          <c:val>
            <c:numRef>
              <c:f>Demographics!$R$44:$R$47</c:f>
              <c:numCache>
                <c:formatCode>0.00</c:formatCode>
                <c:ptCount val="4"/>
                <c:pt idx="0" formatCode="General">
                  <c:v>37.03</c:v>
                </c:pt>
                <c:pt idx="1">
                  <c:v>39.1</c:v>
                </c:pt>
                <c:pt idx="2">
                  <c:v>39.299999999999997</c:v>
                </c:pt>
                <c:pt idx="3" formatCode="General">
                  <c:v>40.22</c:v>
                </c:pt>
              </c:numCache>
            </c:numRef>
          </c:val>
          <c:smooth val="0"/>
          <c:extLst>
            <c:ext xmlns:c16="http://schemas.microsoft.com/office/drawing/2014/chart" uri="{C3380CC4-5D6E-409C-BE32-E72D297353CC}">
              <c16:uniqueId val="{00000001-A25B-496A-9C4C-1B39DCDF67BB}"/>
            </c:ext>
          </c:extLst>
        </c:ser>
        <c:dLbls>
          <c:showLegendKey val="0"/>
          <c:showVal val="1"/>
          <c:showCatName val="0"/>
          <c:showSerName val="0"/>
          <c:showPercent val="0"/>
          <c:showBubbleSize val="0"/>
        </c:dLbls>
        <c:marker val="1"/>
        <c:smooth val="0"/>
        <c:axId val="334777312"/>
        <c:axId val="334776352"/>
      </c:lineChart>
      <c:catAx>
        <c:axId val="33477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4776352"/>
        <c:crosses val="autoZero"/>
        <c:auto val="1"/>
        <c:lblAlgn val="ctr"/>
        <c:lblOffset val="100"/>
        <c:noMultiLvlLbl val="0"/>
      </c:catAx>
      <c:valAx>
        <c:axId val="33477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477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AC4-19FC-E2E0-8FF6-FBC995E16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4F9B6F-435F-91F4-6CCB-A2D54B781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CA829-14AD-FDFC-AFC6-99AB8A941747}"/>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5" name="Footer Placeholder 4">
            <a:extLst>
              <a:ext uri="{FF2B5EF4-FFF2-40B4-BE49-F238E27FC236}">
                <a16:creationId xmlns:a16="http://schemas.microsoft.com/office/drawing/2014/main" id="{0BB064FB-0F81-806A-E3D1-067FC3F3B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455E4-6496-64A7-6150-DB27DD8DF08A}"/>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37105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717A-5C79-7CFD-371E-CBC6429C88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0FE13-1F0A-1889-352D-72670194FE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3465A-25CA-2D3F-3CD4-90F49663D02C}"/>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5" name="Footer Placeholder 4">
            <a:extLst>
              <a:ext uri="{FF2B5EF4-FFF2-40B4-BE49-F238E27FC236}">
                <a16:creationId xmlns:a16="http://schemas.microsoft.com/office/drawing/2014/main" id="{97AB3774-954F-C279-D583-1FD6B60612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21193-2D19-7A4C-7F3A-60B4618ED116}"/>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264386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A4BCB-F148-AE7F-6C2F-832D869DE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A6212A-75B7-1597-ACC9-CB8D94D8BC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88D43-07C2-AA5E-BE7C-7BD4D9B502AA}"/>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5" name="Footer Placeholder 4">
            <a:extLst>
              <a:ext uri="{FF2B5EF4-FFF2-40B4-BE49-F238E27FC236}">
                <a16:creationId xmlns:a16="http://schemas.microsoft.com/office/drawing/2014/main" id="{C2B20753-6DB1-021A-24D1-C504BB1C9E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4D9AF-B484-2FD2-AE75-D8D2E2B1CCE8}"/>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298560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5424-A43D-FA4D-77CB-D86D3ABB4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BE841-9AE1-436C-F361-F7BD0D0D96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74702-5239-6609-89A2-D5CA6C33AAAB}"/>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5" name="Footer Placeholder 4">
            <a:extLst>
              <a:ext uri="{FF2B5EF4-FFF2-40B4-BE49-F238E27FC236}">
                <a16:creationId xmlns:a16="http://schemas.microsoft.com/office/drawing/2014/main" id="{4952290C-E392-4796-EC0A-7C6A686F0B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9CE0FC-C113-1612-2A10-1549DCEAAAAD}"/>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102708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6C62-AF4E-24C9-208A-EFBFA5425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48A7D-25EB-3A87-39E5-E35E25A68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91418-4037-9423-9F27-C3DE51D33472}"/>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5" name="Footer Placeholder 4">
            <a:extLst>
              <a:ext uri="{FF2B5EF4-FFF2-40B4-BE49-F238E27FC236}">
                <a16:creationId xmlns:a16="http://schemas.microsoft.com/office/drawing/2014/main" id="{B152F557-5BA5-576A-8B67-9470607586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50AF13-A958-34FA-42A0-618D423F1E5D}"/>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396212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20F3-54DB-B936-A6C9-17BE38734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84AFE-22CF-76F2-6EBF-3278BAE69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32395-7117-927C-B805-B95B6086E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AB168C-8DE8-2D4B-7C70-9D9CE8BA944E}"/>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6" name="Footer Placeholder 5">
            <a:extLst>
              <a:ext uri="{FF2B5EF4-FFF2-40B4-BE49-F238E27FC236}">
                <a16:creationId xmlns:a16="http://schemas.microsoft.com/office/drawing/2014/main" id="{30C8F376-4E60-782F-B777-C98DD839CB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D9285D-EEE9-A079-6DE4-AEF6B9C3E263}"/>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330120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CDC4-6CD0-B258-FF59-D9A2C239B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253C34-FF19-292D-F252-845B606C0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B71EB-0EE2-352E-8432-25FBAD063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5526E-6E86-9642-D478-621FDFC1C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501FC2-82B0-B5DC-D72D-4C72EA103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B7B35-1405-D021-102F-D095B9308842}"/>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8" name="Footer Placeholder 7">
            <a:extLst>
              <a:ext uri="{FF2B5EF4-FFF2-40B4-BE49-F238E27FC236}">
                <a16:creationId xmlns:a16="http://schemas.microsoft.com/office/drawing/2014/main" id="{B323E4CB-BABA-EC51-6DDC-3BD7522B6D8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430E0F-89BE-B64C-C762-88CD859838BF}"/>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331711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1ED3-346C-D195-F950-2B0D994E8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539CE-20E2-8AAB-0667-5D36E297DB90}"/>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4" name="Footer Placeholder 3">
            <a:extLst>
              <a:ext uri="{FF2B5EF4-FFF2-40B4-BE49-F238E27FC236}">
                <a16:creationId xmlns:a16="http://schemas.microsoft.com/office/drawing/2014/main" id="{65DCFEDE-2B1A-18B9-2AF4-1FD678830A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679B19-3FC7-0AFD-1A2B-DE08AF5AC580}"/>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180791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C5514-F920-FE50-0345-ACF11C0BBDD3}"/>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3" name="Footer Placeholder 2">
            <a:extLst>
              <a:ext uri="{FF2B5EF4-FFF2-40B4-BE49-F238E27FC236}">
                <a16:creationId xmlns:a16="http://schemas.microsoft.com/office/drawing/2014/main" id="{4C8568CF-C76F-7775-9B75-B95E830E78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359717-CE51-59CD-3AC0-EF48149AF87C}"/>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316392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09EE-AD65-8AEF-EEEA-ED094CC72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06199-E1CB-E4E7-CE5E-8BBCCEF6C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CD8FC-E9E3-F4CB-2EDF-F5FCB752C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3DFAF-4523-4C4E-4154-956D48EA5D07}"/>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6" name="Footer Placeholder 5">
            <a:extLst>
              <a:ext uri="{FF2B5EF4-FFF2-40B4-BE49-F238E27FC236}">
                <a16:creationId xmlns:a16="http://schemas.microsoft.com/office/drawing/2014/main" id="{ACA7C200-808C-4403-D010-C07AD4DAC3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DB7FBB-BC66-44AD-86C0-EC53B3EC2C1A}"/>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196798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E2C6-D434-4B41-4301-190EAB032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F8E56F-F17D-2740-80D5-BAB2EA61E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078F6D4-0DBE-7511-1277-86AA4D635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DEE26-9C0D-3981-DE7F-03C1F5523282}"/>
              </a:ext>
            </a:extLst>
          </p:cNvPr>
          <p:cNvSpPr>
            <a:spLocks noGrp="1"/>
          </p:cNvSpPr>
          <p:nvPr>
            <p:ph type="dt" sz="half" idx="10"/>
          </p:nvPr>
        </p:nvSpPr>
        <p:spPr/>
        <p:txBody>
          <a:bodyPr/>
          <a:lstStyle/>
          <a:p>
            <a:fld id="{4147F178-9B0B-4747-81DC-30EB2A701402}" type="datetimeFigureOut">
              <a:rPr lang="en-US" smtClean="0"/>
              <a:t>2/27/2026</a:t>
            </a:fld>
            <a:endParaRPr lang="en-US" dirty="0"/>
          </a:p>
        </p:txBody>
      </p:sp>
      <p:sp>
        <p:nvSpPr>
          <p:cNvPr id="6" name="Footer Placeholder 5">
            <a:extLst>
              <a:ext uri="{FF2B5EF4-FFF2-40B4-BE49-F238E27FC236}">
                <a16:creationId xmlns:a16="http://schemas.microsoft.com/office/drawing/2014/main" id="{A2AB33AA-27DC-5FDC-F227-81C78CF285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BBAF9-4A4E-6819-59E2-55437531D779}"/>
              </a:ext>
            </a:extLst>
          </p:cNvPr>
          <p:cNvSpPr>
            <a:spLocks noGrp="1"/>
          </p:cNvSpPr>
          <p:nvPr>
            <p:ph type="sldNum" sz="quarter" idx="12"/>
          </p:nvPr>
        </p:nvSpPr>
        <p:spPr/>
        <p:txBody>
          <a:bodyPr/>
          <a:lstStyle/>
          <a:p>
            <a:fld id="{10DA13C6-FCAC-4529-9D35-71710AC03779}" type="slidenum">
              <a:rPr lang="en-US" smtClean="0"/>
              <a:t>‹#›</a:t>
            </a:fld>
            <a:endParaRPr lang="en-US" dirty="0"/>
          </a:p>
        </p:txBody>
      </p:sp>
    </p:spTree>
    <p:extLst>
      <p:ext uri="{BB962C8B-B14F-4D97-AF65-F5344CB8AC3E}">
        <p14:creationId xmlns:p14="http://schemas.microsoft.com/office/powerpoint/2010/main" val="203374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9F3FA-A6E8-8144-E6CA-A938275B3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3EDB49-8EFC-0F33-69B1-168F92EA7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CB69-2C5D-1C9B-294D-1F40852A8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7F178-9B0B-4747-81DC-30EB2A701402}" type="datetimeFigureOut">
              <a:rPr lang="en-US" smtClean="0"/>
              <a:t>2/27/2026</a:t>
            </a:fld>
            <a:endParaRPr lang="en-US" dirty="0"/>
          </a:p>
        </p:txBody>
      </p:sp>
      <p:sp>
        <p:nvSpPr>
          <p:cNvPr id="5" name="Footer Placeholder 4">
            <a:extLst>
              <a:ext uri="{FF2B5EF4-FFF2-40B4-BE49-F238E27FC236}">
                <a16:creationId xmlns:a16="http://schemas.microsoft.com/office/drawing/2014/main" id="{E216570C-B157-041B-5D0E-1783013A6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A37190-FD1C-4B8C-1EF6-CD042E94E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13C6-FCAC-4529-9D35-71710AC03779}" type="slidenum">
              <a:rPr lang="en-US" smtClean="0"/>
              <a:t>‹#›</a:t>
            </a:fld>
            <a:endParaRPr lang="en-US" dirty="0"/>
          </a:p>
        </p:txBody>
      </p:sp>
    </p:spTree>
    <p:extLst>
      <p:ext uri="{BB962C8B-B14F-4D97-AF65-F5344CB8AC3E}">
        <p14:creationId xmlns:p14="http://schemas.microsoft.com/office/powerpoint/2010/main" val="180205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ED29-C35A-45C9-9F9E-B73641F242A0}"/>
              </a:ext>
            </a:extLst>
          </p:cNvPr>
          <p:cNvSpPr>
            <a:spLocks noGrp="1"/>
          </p:cNvSpPr>
          <p:nvPr>
            <p:ph type="ctrTitle"/>
          </p:nvPr>
        </p:nvSpPr>
        <p:spPr/>
        <p:txBody>
          <a:bodyPr>
            <a:normAutofit/>
          </a:bodyPr>
          <a:lstStyle/>
          <a:p>
            <a:r>
              <a:rPr lang="en-US" sz="4000" dirty="0"/>
              <a:t>BEAUFORT, SC </a:t>
            </a:r>
            <a:br>
              <a:rPr lang="en-US" sz="4000" dirty="0"/>
            </a:br>
            <a:r>
              <a:rPr lang="en-US" sz="4000" dirty="0"/>
              <a:t>REGIONAL CHAMBER OF COMMERCE</a:t>
            </a:r>
          </a:p>
        </p:txBody>
      </p:sp>
      <p:sp>
        <p:nvSpPr>
          <p:cNvPr id="3" name="Subtitle 2">
            <a:extLst>
              <a:ext uri="{FF2B5EF4-FFF2-40B4-BE49-F238E27FC236}">
                <a16:creationId xmlns:a16="http://schemas.microsoft.com/office/drawing/2014/main" id="{BB9D3F7D-ED9B-4BAC-AC07-C11C5F0AFA4C}"/>
              </a:ext>
            </a:extLst>
          </p:cNvPr>
          <p:cNvSpPr>
            <a:spLocks noGrp="1"/>
          </p:cNvSpPr>
          <p:nvPr>
            <p:ph type="subTitle" idx="1"/>
          </p:nvPr>
        </p:nvSpPr>
        <p:spPr/>
        <p:txBody>
          <a:bodyPr/>
          <a:lstStyle/>
          <a:p>
            <a:r>
              <a:rPr lang="en-US" dirty="0"/>
              <a:t>MARCH 2026</a:t>
            </a:r>
          </a:p>
        </p:txBody>
      </p:sp>
    </p:spTree>
    <p:extLst>
      <p:ext uri="{BB962C8B-B14F-4D97-AF65-F5344CB8AC3E}">
        <p14:creationId xmlns:p14="http://schemas.microsoft.com/office/powerpoint/2010/main" val="516320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E972-8AA3-6733-0AD4-9196A8FA3AE6}"/>
              </a:ext>
            </a:extLst>
          </p:cNvPr>
          <p:cNvSpPr>
            <a:spLocks noGrp="1"/>
          </p:cNvSpPr>
          <p:nvPr>
            <p:ph type="title"/>
          </p:nvPr>
        </p:nvSpPr>
        <p:spPr/>
        <p:txBody>
          <a:bodyPr/>
          <a:lstStyle/>
          <a:p>
            <a:pPr algn="ctr"/>
            <a:r>
              <a:rPr lang="en-US" dirty="0"/>
              <a:t>HOUSING</a:t>
            </a:r>
          </a:p>
        </p:txBody>
      </p:sp>
      <p:sp>
        <p:nvSpPr>
          <p:cNvPr id="3" name="Text Placeholder 2">
            <a:extLst>
              <a:ext uri="{FF2B5EF4-FFF2-40B4-BE49-F238E27FC236}">
                <a16:creationId xmlns:a16="http://schemas.microsoft.com/office/drawing/2014/main" id="{482EAB8B-9288-27E9-CBAC-B6AFCE134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923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3ABD-227F-A7F5-899A-C1A1CDC746D3}"/>
              </a:ext>
            </a:extLst>
          </p:cNvPr>
          <p:cNvSpPr>
            <a:spLocks noGrp="1"/>
          </p:cNvSpPr>
          <p:nvPr>
            <p:ph type="title"/>
          </p:nvPr>
        </p:nvSpPr>
        <p:spPr/>
        <p:txBody>
          <a:bodyPr/>
          <a:lstStyle/>
          <a:p>
            <a:pPr algn="ctr"/>
            <a:r>
              <a:rPr lang="en-US" dirty="0"/>
              <a:t>MEDIAN HOME VALUE 2020-2025</a:t>
            </a:r>
          </a:p>
        </p:txBody>
      </p:sp>
      <p:graphicFrame>
        <p:nvGraphicFramePr>
          <p:cNvPr id="4" name="Content Placeholder 3">
            <a:extLst>
              <a:ext uri="{FF2B5EF4-FFF2-40B4-BE49-F238E27FC236}">
                <a16:creationId xmlns:a16="http://schemas.microsoft.com/office/drawing/2014/main" id="{8BF6E7B2-0C94-452E-0C69-4F63927CF01A}"/>
              </a:ext>
            </a:extLst>
          </p:cNvPr>
          <p:cNvGraphicFramePr>
            <a:graphicFrameLocks noGrp="1"/>
          </p:cNvGraphicFramePr>
          <p:nvPr>
            <p:ph idx="1"/>
            <p:extLst>
              <p:ext uri="{D42A27DB-BD31-4B8C-83A1-F6EECF244321}">
                <p14:modId xmlns:p14="http://schemas.microsoft.com/office/powerpoint/2010/main" val="170030250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9A72067-C687-8CE7-5E30-B4DE7B76DA1E}"/>
              </a:ext>
            </a:extLst>
          </p:cNvPr>
          <p:cNvSpPr txBox="1"/>
          <p:nvPr/>
        </p:nvSpPr>
        <p:spPr>
          <a:xfrm>
            <a:off x="1660849" y="6260841"/>
            <a:ext cx="3349690" cy="246221"/>
          </a:xfrm>
          <a:prstGeom prst="rect">
            <a:avLst/>
          </a:prstGeom>
          <a:noFill/>
        </p:spPr>
        <p:txBody>
          <a:bodyPr wrap="square" rtlCol="0">
            <a:spAutoFit/>
          </a:bodyPr>
          <a:lstStyle/>
          <a:p>
            <a:r>
              <a:rPr lang="en-US" sz="1000" dirty="0"/>
              <a:t>Source: zillow.com </a:t>
            </a:r>
          </a:p>
        </p:txBody>
      </p:sp>
    </p:spTree>
    <p:extLst>
      <p:ext uri="{BB962C8B-B14F-4D97-AF65-F5344CB8AC3E}">
        <p14:creationId xmlns:p14="http://schemas.microsoft.com/office/powerpoint/2010/main" val="391259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1486-47BB-EE5E-E5D4-580552068365}"/>
              </a:ext>
            </a:extLst>
          </p:cNvPr>
          <p:cNvSpPr>
            <a:spLocks noGrp="1"/>
          </p:cNvSpPr>
          <p:nvPr>
            <p:ph type="title"/>
          </p:nvPr>
        </p:nvSpPr>
        <p:spPr/>
        <p:txBody>
          <a:bodyPr/>
          <a:lstStyle/>
          <a:p>
            <a:pPr algn="ctr"/>
            <a:r>
              <a:rPr lang="en-US" dirty="0"/>
              <a:t>MEDIAN HOME VALUE – BLUFFTON, HILTON HEAD</a:t>
            </a:r>
          </a:p>
        </p:txBody>
      </p:sp>
      <p:graphicFrame>
        <p:nvGraphicFramePr>
          <p:cNvPr id="9" name="Content Placeholder 4">
            <a:extLst>
              <a:ext uri="{FF2B5EF4-FFF2-40B4-BE49-F238E27FC236}">
                <a16:creationId xmlns:a16="http://schemas.microsoft.com/office/drawing/2014/main" id="{E167B4DD-CEE2-322D-5009-3F182A9A6728}"/>
              </a:ext>
            </a:extLst>
          </p:cNvPr>
          <p:cNvGraphicFramePr>
            <a:graphicFrameLocks noGrp="1"/>
          </p:cNvGraphicFramePr>
          <p:nvPr>
            <p:ph idx="1"/>
            <p:extLst>
              <p:ext uri="{D42A27DB-BD31-4B8C-83A1-F6EECF244321}">
                <p14:modId xmlns:p14="http://schemas.microsoft.com/office/powerpoint/2010/main" val="41382836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1A2E149-CAD0-60FE-2B4F-A1C9D37896DA}"/>
              </a:ext>
            </a:extLst>
          </p:cNvPr>
          <p:cNvSpPr txBox="1"/>
          <p:nvPr/>
        </p:nvSpPr>
        <p:spPr>
          <a:xfrm>
            <a:off x="541176" y="5206482"/>
            <a:ext cx="2220685" cy="246221"/>
          </a:xfrm>
          <a:prstGeom prst="rect">
            <a:avLst/>
          </a:prstGeom>
          <a:noFill/>
        </p:spPr>
        <p:txBody>
          <a:bodyPr wrap="square" rtlCol="0">
            <a:spAutoFit/>
          </a:bodyPr>
          <a:lstStyle/>
          <a:p>
            <a:r>
              <a:rPr lang="en-US" sz="1000" dirty="0"/>
              <a:t>Source: zillow.com</a:t>
            </a:r>
          </a:p>
        </p:txBody>
      </p:sp>
      <p:sp>
        <p:nvSpPr>
          <p:cNvPr id="12" name="TextBox 11">
            <a:extLst>
              <a:ext uri="{FF2B5EF4-FFF2-40B4-BE49-F238E27FC236}">
                <a16:creationId xmlns:a16="http://schemas.microsoft.com/office/drawing/2014/main" id="{3B496F58-D9E9-C1AB-93B6-77F8887477F7}"/>
              </a:ext>
            </a:extLst>
          </p:cNvPr>
          <p:cNvSpPr txBox="1"/>
          <p:nvPr/>
        </p:nvSpPr>
        <p:spPr>
          <a:xfrm>
            <a:off x="541176" y="6292871"/>
            <a:ext cx="2220685" cy="246221"/>
          </a:xfrm>
          <a:prstGeom prst="rect">
            <a:avLst/>
          </a:prstGeom>
          <a:noFill/>
        </p:spPr>
        <p:txBody>
          <a:bodyPr wrap="square" rtlCol="0">
            <a:spAutoFit/>
          </a:bodyPr>
          <a:lstStyle/>
          <a:p>
            <a:r>
              <a:rPr lang="en-US" sz="1000" dirty="0"/>
              <a:t>Source: zillow.com</a:t>
            </a:r>
          </a:p>
        </p:txBody>
      </p:sp>
    </p:spTree>
    <p:extLst>
      <p:ext uri="{BB962C8B-B14F-4D97-AF65-F5344CB8AC3E}">
        <p14:creationId xmlns:p14="http://schemas.microsoft.com/office/powerpoint/2010/main" val="318572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2127-24A4-271C-2396-198A36BA93D0}"/>
              </a:ext>
            </a:extLst>
          </p:cNvPr>
          <p:cNvSpPr>
            <a:spLocks noGrp="1"/>
          </p:cNvSpPr>
          <p:nvPr>
            <p:ph type="title"/>
          </p:nvPr>
        </p:nvSpPr>
        <p:spPr/>
        <p:txBody>
          <a:bodyPr/>
          <a:lstStyle/>
          <a:p>
            <a:pPr algn="ctr"/>
            <a:r>
              <a:rPr lang="en-US" dirty="0"/>
              <a:t>MEDIAN HOME VALUE CHANGE</a:t>
            </a:r>
          </a:p>
        </p:txBody>
      </p:sp>
      <p:sp>
        <p:nvSpPr>
          <p:cNvPr id="3" name="TextBox 2">
            <a:extLst>
              <a:ext uri="{FF2B5EF4-FFF2-40B4-BE49-F238E27FC236}">
                <a16:creationId xmlns:a16="http://schemas.microsoft.com/office/drawing/2014/main" id="{BC3F4277-57C4-7298-0FD1-9CE411483F66}"/>
              </a:ext>
            </a:extLst>
          </p:cNvPr>
          <p:cNvSpPr txBox="1"/>
          <p:nvPr/>
        </p:nvSpPr>
        <p:spPr>
          <a:xfrm>
            <a:off x="990691" y="6311900"/>
            <a:ext cx="3151003" cy="246221"/>
          </a:xfrm>
          <a:prstGeom prst="rect">
            <a:avLst/>
          </a:prstGeom>
          <a:noFill/>
        </p:spPr>
        <p:txBody>
          <a:bodyPr wrap="square" rtlCol="0">
            <a:spAutoFit/>
          </a:bodyPr>
          <a:lstStyle/>
          <a:p>
            <a:r>
              <a:rPr lang="en-US" sz="1000" dirty="0"/>
              <a:t>Source: zillow.com</a:t>
            </a:r>
          </a:p>
        </p:txBody>
      </p:sp>
      <p:graphicFrame>
        <p:nvGraphicFramePr>
          <p:cNvPr id="8" name="Content Placeholder 5">
            <a:extLst>
              <a:ext uri="{FF2B5EF4-FFF2-40B4-BE49-F238E27FC236}">
                <a16:creationId xmlns:a16="http://schemas.microsoft.com/office/drawing/2014/main" id="{17F16177-3A22-D0E7-4050-E247B761EB42}"/>
              </a:ext>
            </a:extLst>
          </p:cNvPr>
          <p:cNvGraphicFramePr>
            <a:graphicFrameLocks noGrp="1"/>
          </p:cNvGraphicFramePr>
          <p:nvPr>
            <p:ph sz="half" idx="1"/>
            <p:extLst>
              <p:ext uri="{D42A27DB-BD31-4B8C-83A1-F6EECF244321}">
                <p14:modId xmlns:p14="http://schemas.microsoft.com/office/powerpoint/2010/main" val="196524745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4">
            <a:extLst>
              <a:ext uri="{FF2B5EF4-FFF2-40B4-BE49-F238E27FC236}">
                <a16:creationId xmlns:a16="http://schemas.microsoft.com/office/drawing/2014/main" id="{D4F38843-23C4-98F9-9AB1-B8204278E4DD}"/>
              </a:ext>
            </a:extLst>
          </p:cNvPr>
          <p:cNvGraphicFramePr>
            <a:graphicFrameLocks noGrp="1"/>
          </p:cNvGraphicFramePr>
          <p:nvPr>
            <p:ph sz="half" idx="2"/>
            <p:extLst>
              <p:ext uri="{D42A27DB-BD31-4B8C-83A1-F6EECF244321}">
                <p14:modId xmlns:p14="http://schemas.microsoft.com/office/powerpoint/2010/main" val="239137097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9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E1F7-E460-8074-B35E-C7FA97201B39}"/>
              </a:ext>
            </a:extLst>
          </p:cNvPr>
          <p:cNvSpPr>
            <a:spLocks noGrp="1"/>
          </p:cNvSpPr>
          <p:nvPr>
            <p:ph type="title"/>
          </p:nvPr>
        </p:nvSpPr>
        <p:spPr>
          <a:solidFill>
            <a:schemeClr val="accent4">
              <a:lumMod val="40000"/>
              <a:lumOff val="60000"/>
            </a:schemeClr>
          </a:solidFill>
        </p:spPr>
        <p:txBody>
          <a:bodyPr/>
          <a:lstStyle/>
          <a:p>
            <a:pPr algn="ctr"/>
            <a:r>
              <a:rPr lang="en-US" dirty="0"/>
              <a:t>KEY FINDINGS – HOME VALUES</a:t>
            </a:r>
          </a:p>
        </p:txBody>
      </p:sp>
      <p:sp>
        <p:nvSpPr>
          <p:cNvPr id="3" name="Content Placeholder 2">
            <a:extLst>
              <a:ext uri="{FF2B5EF4-FFF2-40B4-BE49-F238E27FC236}">
                <a16:creationId xmlns:a16="http://schemas.microsoft.com/office/drawing/2014/main" id="{7A5D60C1-5678-514A-B412-096AC73787C8}"/>
              </a:ext>
            </a:extLst>
          </p:cNvPr>
          <p:cNvSpPr>
            <a:spLocks noGrp="1"/>
          </p:cNvSpPr>
          <p:nvPr>
            <p:ph idx="1"/>
          </p:nvPr>
        </p:nvSpPr>
        <p:spPr/>
        <p:txBody>
          <a:bodyPr>
            <a:normAutofit fontScale="77500" lnSpcReduction="20000"/>
          </a:bodyPr>
          <a:lstStyle/>
          <a:p>
            <a:r>
              <a:rPr lang="en-US" dirty="0"/>
              <a:t>Home values have surged dramatically — zip code 29902 went from $110,000 in 2000 to over $407,000 in 2025. Median gross rent in the county is up 50% since 2010.</a:t>
            </a:r>
          </a:p>
          <a:p>
            <a:r>
              <a:rPr lang="en-US" dirty="0"/>
              <a:t> Vacancy rates (26.3%) are much higher than state (13.1%) and national (10.4%) averages, partly due to seasonal/vacation homes. </a:t>
            </a:r>
          </a:p>
          <a:p>
            <a:r>
              <a:rPr lang="en-US" dirty="0"/>
              <a:t>The gap between rising housing costs and wages that remain below national averages in every sector is the defining affordability challenge. The community needs a deliberate attainable housing strategy — including incentivizing multi-family development (building permits show multi-family is rising but still only 25% of new construction), preserving workforce housing stock, and pushing for employer-assisted housing programs.</a:t>
            </a:r>
          </a:p>
          <a:p>
            <a:pPr marL="0" indent="0">
              <a:buNone/>
            </a:pPr>
            <a:endParaRPr lang="en-US" dirty="0"/>
          </a:p>
          <a:p>
            <a:pPr marL="0" indent="0">
              <a:buNone/>
            </a:pPr>
            <a:endParaRPr lang="en-US" dirty="0"/>
          </a:p>
          <a:p>
            <a:pPr marL="0" indent="0">
              <a:buNone/>
            </a:pPr>
            <a:br>
              <a:rPr lang="en-US" dirty="0"/>
            </a:br>
            <a:endParaRPr lang="en-US" dirty="0"/>
          </a:p>
          <a:p>
            <a:endParaRPr lang="en-US" dirty="0"/>
          </a:p>
          <a:p>
            <a:endParaRPr lang="en-US" dirty="0"/>
          </a:p>
        </p:txBody>
      </p:sp>
    </p:spTree>
    <p:extLst>
      <p:ext uri="{BB962C8B-B14F-4D97-AF65-F5344CB8AC3E}">
        <p14:creationId xmlns:p14="http://schemas.microsoft.com/office/powerpoint/2010/main" val="311086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5149-B0F6-FB18-AFBE-7D21DE08AA68}"/>
              </a:ext>
            </a:extLst>
          </p:cNvPr>
          <p:cNvSpPr>
            <a:spLocks noGrp="1"/>
          </p:cNvSpPr>
          <p:nvPr>
            <p:ph type="title"/>
          </p:nvPr>
        </p:nvSpPr>
        <p:spPr/>
        <p:txBody>
          <a:bodyPr/>
          <a:lstStyle/>
          <a:p>
            <a:pPr algn="ctr"/>
            <a:r>
              <a:rPr lang="en-US" dirty="0"/>
              <a:t>AGE</a:t>
            </a:r>
          </a:p>
        </p:txBody>
      </p:sp>
      <p:sp>
        <p:nvSpPr>
          <p:cNvPr id="3" name="Text Placeholder 2">
            <a:extLst>
              <a:ext uri="{FF2B5EF4-FFF2-40B4-BE49-F238E27FC236}">
                <a16:creationId xmlns:a16="http://schemas.microsoft.com/office/drawing/2014/main" id="{B17EBED9-9E14-1446-5460-73B28BC71A8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594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5350-7F78-0E0F-EC51-E72CD9343133}"/>
              </a:ext>
            </a:extLst>
          </p:cNvPr>
          <p:cNvSpPr>
            <a:spLocks noGrp="1"/>
          </p:cNvSpPr>
          <p:nvPr>
            <p:ph type="title"/>
          </p:nvPr>
        </p:nvSpPr>
        <p:spPr/>
        <p:txBody>
          <a:bodyPr/>
          <a:lstStyle/>
          <a:p>
            <a:pPr algn="ctr"/>
            <a:r>
              <a:rPr lang="en-US" dirty="0"/>
              <a:t>MEDIAN AGE 2010-2030</a:t>
            </a:r>
          </a:p>
        </p:txBody>
      </p:sp>
      <p:graphicFrame>
        <p:nvGraphicFramePr>
          <p:cNvPr id="5" name="Content Placeholder 4">
            <a:extLst>
              <a:ext uri="{FF2B5EF4-FFF2-40B4-BE49-F238E27FC236}">
                <a16:creationId xmlns:a16="http://schemas.microsoft.com/office/drawing/2014/main" id="{609236F4-206E-7E0E-45AF-0F09B00876BD}"/>
              </a:ext>
            </a:extLst>
          </p:cNvPr>
          <p:cNvGraphicFramePr>
            <a:graphicFrameLocks noGrp="1"/>
          </p:cNvGraphicFramePr>
          <p:nvPr>
            <p:ph idx="1"/>
            <p:extLst>
              <p:ext uri="{D42A27DB-BD31-4B8C-83A1-F6EECF244321}">
                <p14:modId xmlns:p14="http://schemas.microsoft.com/office/powerpoint/2010/main" val="8716784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5FA946B-4E56-083D-A7BE-AF940D152F50}"/>
              </a:ext>
            </a:extLst>
          </p:cNvPr>
          <p:cNvSpPr txBox="1"/>
          <p:nvPr/>
        </p:nvSpPr>
        <p:spPr>
          <a:xfrm>
            <a:off x="838200" y="6176963"/>
            <a:ext cx="2801471" cy="246221"/>
          </a:xfrm>
          <a:prstGeom prst="rect">
            <a:avLst/>
          </a:prstGeom>
          <a:noFill/>
        </p:spPr>
        <p:txBody>
          <a:bodyPr wrap="square" rtlCol="0">
            <a:spAutoFit/>
          </a:bodyPr>
          <a:lstStyle/>
          <a:p>
            <a:r>
              <a:rPr lang="en-US" sz="1000" dirty="0"/>
              <a:t>Source: SCAN US,  U.S. Census Bureau</a:t>
            </a:r>
          </a:p>
        </p:txBody>
      </p:sp>
    </p:spTree>
    <p:extLst>
      <p:ext uri="{BB962C8B-B14F-4D97-AF65-F5344CB8AC3E}">
        <p14:creationId xmlns:p14="http://schemas.microsoft.com/office/powerpoint/2010/main" val="288858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5511-8817-79AC-7006-4A51A6944A8C}"/>
              </a:ext>
            </a:extLst>
          </p:cNvPr>
          <p:cNvSpPr>
            <a:spLocks noGrp="1"/>
          </p:cNvSpPr>
          <p:nvPr>
            <p:ph type="title"/>
          </p:nvPr>
        </p:nvSpPr>
        <p:spPr/>
        <p:txBody>
          <a:bodyPr/>
          <a:lstStyle/>
          <a:p>
            <a:pPr algn="ctr"/>
            <a:r>
              <a:rPr lang="en-US" dirty="0"/>
              <a:t>MEDIAN AGE BY CCD</a:t>
            </a:r>
          </a:p>
        </p:txBody>
      </p:sp>
      <p:graphicFrame>
        <p:nvGraphicFramePr>
          <p:cNvPr id="4" name="Content Placeholder 3">
            <a:extLst>
              <a:ext uri="{FF2B5EF4-FFF2-40B4-BE49-F238E27FC236}">
                <a16:creationId xmlns:a16="http://schemas.microsoft.com/office/drawing/2014/main" id="{8B58C0C0-2530-48D4-A85D-40109D7D04DB}"/>
              </a:ext>
            </a:extLst>
          </p:cNvPr>
          <p:cNvGraphicFramePr>
            <a:graphicFrameLocks noGrp="1"/>
          </p:cNvGraphicFramePr>
          <p:nvPr>
            <p:ph idx="1"/>
            <p:extLst>
              <p:ext uri="{D42A27DB-BD31-4B8C-83A1-F6EECF244321}">
                <p14:modId xmlns:p14="http://schemas.microsoft.com/office/powerpoint/2010/main" val="20383107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C2A6D58-1492-FA4B-2E93-1D292667D639}"/>
              </a:ext>
            </a:extLst>
          </p:cNvPr>
          <p:cNvSpPr txBox="1"/>
          <p:nvPr/>
        </p:nvSpPr>
        <p:spPr>
          <a:xfrm>
            <a:off x="1847461" y="6176963"/>
            <a:ext cx="4248539" cy="246221"/>
          </a:xfrm>
          <a:prstGeom prst="rect">
            <a:avLst/>
          </a:prstGeom>
          <a:noFill/>
        </p:spPr>
        <p:txBody>
          <a:bodyPr wrap="square" rtlCol="0">
            <a:spAutoFit/>
          </a:bodyPr>
          <a:lstStyle/>
          <a:p>
            <a:r>
              <a:rPr lang="en-US" sz="1000" dirty="0"/>
              <a:t>Source: SCAN US,  U.S. Census Bureau</a:t>
            </a:r>
          </a:p>
        </p:txBody>
      </p:sp>
    </p:spTree>
    <p:extLst>
      <p:ext uri="{BB962C8B-B14F-4D97-AF65-F5344CB8AC3E}">
        <p14:creationId xmlns:p14="http://schemas.microsoft.com/office/powerpoint/2010/main" val="419003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398F-8764-8C79-3B64-B52B12C08D6A}"/>
              </a:ext>
            </a:extLst>
          </p:cNvPr>
          <p:cNvSpPr>
            <a:spLocks noGrp="1"/>
          </p:cNvSpPr>
          <p:nvPr>
            <p:ph type="title"/>
          </p:nvPr>
        </p:nvSpPr>
        <p:spPr/>
        <p:txBody>
          <a:bodyPr/>
          <a:lstStyle/>
          <a:p>
            <a:pPr algn="ctr"/>
            <a:r>
              <a:rPr lang="en-US" dirty="0"/>
              <a:t>AGE PROFILE 2025</a:t>
            </a:r>
          </a:p>
        </p:txBody>
      </p:sp>
      <p:graphicFrame>
        <p:nvGraphicFramePr>
          <p:cNvPr id="5" name="Content Placeholder 4">
            <a:extLst>
              <a:ext uri="{FF2B5EF4-FFF2-40B4-BE49-F238E27FC236}">
                <a16:creationId xmlns:a16="http://schemas.microsoft.com/office/drawing/2014/main" id="{8A499167-21A1-6A18-F809-0894B3E9FA43}"/>
              </a:ext>
            </a:extLst>
          </p:cNvPr>
          <p:cNvGraphicFramePr>
            <a:graphicFrameLocks noGrp="1"/>
          </p:cNvGraphicFramePr>
          <p:nvPr>
            <p:ph idx="1"/>
            <p:extLst>
              <p:ext uri="{D42A27DB-BD31-4B8C-83A1-F6EECF244321}">
                <p14:modId xmlns:p14="http://schemas.microsoft.com/office/powerpoint/2010/main" val="330042604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03C3AE1-DA87-4180-0D52-BE9DA7591283}"/>
              </a:ext>
            </a:extLst>
          </p:cNvPr>
          <p:cNvSpPr txBox="1"/>
          <p:nvPr/>
        </p:nvSpPr>
        <p:spPr>
          <a:xfrm>
            <a:off x="6637283" y="6176963"/>
            <a:ext cx="3243835" cy="246221"/>
          </a:xfrm>
          <a:prstGeom prst="rect">
            <a:avLst/>
          </a:prstGeom>
          <a:noFill/>
        </p:spPr>
        <p:txBody>
          <a:bodyPr wrap="square" rtlCol="0">
            <a:spAutoFit/>
          </a:bodyPr>
          <a:lstStyle/>
          <a:p>
            <a:r>
              <a:rPr lang="en-US" sz="1000" dirty="0"/>
              <a:t>Source: SCAN US</a:t>
            </a:r>
          </a:p>
        </p:txBody>
      </p:sp>
    </p:spTree>
    <p:extLst>
      <p:ext uri="{BB962C8B-B14F-4D97-AF65-F5344CB8AC3E}">
        <p14:creationId xmlns:p14="http://schemas.microsoft.com/office/powerpoint/2010/main" val="211757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8052-A348-A2F1-9FC4-6D8333004440}"/>
              </a:ext>
            </a:extLst>
          </p:cNvPr>
          <p:cNvSpPr>
            <a:spLocks noGrp="1"/>
          </p:cNvSpPr>
          <p:nvPr>
            <p:ph type="title"/>
          </p:nvPr>
        </p:nvSpPr>
        <p:spPr/>
        <p:txBody>
          <a:bodyPr/>
          <a:lstStyle/>
          <a:p>
            <a:pPr algn="ctr"/>
            <a:r>
              <a:rPr lang="en-US" dirty="0"/>
              <a:t>KEY AGE COHORTS</a:t>
            </a:r>
          </a:p>
        </p:txBody>
      </p:sp>
      <p:graphicFrame>
        <p:nvGraphicFramePr>
          <p:cNvPr id="9" name="Content Placeholder 8">
            <a:extLst>
              <a:ext uri="{FF2B5EF4-FFF2-40B4-BE49-F238E27FC236}">
                <a16:creationId xmlns:a16="http://schemas.microsoft.com/office/drawing/2014/main" id="{2F9300ED-C40C-53D0-08D3-6225BEFAA4E8}"/>
              </a:ext>
            </a:extLst>
          </p:cNvPr>
          <p:cNvGraphicFramePr>
            <a:graphicFrameLocks noGrp="1"/>
          </p:cNvGraphicFramePr>
          <p:nvPr>
            <p:ph sz="half" idx="2"/>
            <p:extLst>
              <p:ext uri="{D42A27DB-BD31-4B8C-83A1-F6EECF244321}">
                <p14:modId xmlns:p14="http://schemas.microsoft.com/office/powerpoint/2010/main" val="327850546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EFAE216-3D5E-00EF-4D28-FEC76DD64F8D}"/>
              </a:ext>
            </a:extLst>
          </p:cNvPr>
          <p:cNvSpPr txBox="1"/>
          <p:nvPr/>
        </p:nvSpPr>
        <p:spPr>
          <a:xfrm>
            <a:off x="1418253" y="6382139"/>
            <a:ext cx="3275045" cy="246221"/>
          </a:xfrm>
          <a:prstGeom prst="rect">
            <a:avLst/>
          </a:prstGeom>
          <a:noFill/>
        </p:spPr>
        <p:txBody>
          <a:bodyPr wrap="square" rtlCol="0">
            <a:spAutoFit/>
          </a:bodyPr>
          <a:lstStyle/>
          <a:p>
            <a:r>
              <a:rPr lang="en-US" sz="1000" dirty="0"/>
              <a:t>Source: SCAN US,  U.S. Census Bureau</a:t>
            </a:r>
          </a:p>
        </p:txBody>
      </p:sp>
      <p:graphicFrame>
        <p:nvGraphicFramePr>
          <p:cNvPr id="7" name="Content Placeholder 6">
            <a:extLst>
              <a:ext uri="{FF2B5EF4-FFF2-40B4-BE49-F238E27FC236}">
                <a16:creationId xmlns:a16="http://schemas.microsoft.com/office/drawing/2014/main" id="{0153B460-EEFD-C34B-13FD-EBC33656F0B1}"/>
              </a:ext>
            </a:extLst>
          </p:cNvPr>
          <p:cNvGraphicFramePr>
            <a:graphicFrameLocks noGrp="1"/>
          </p:cNvGraphicFramePr>
          <p:nvPr>
            <p:ph sz="half" idx="1"/>
            <p:extLst>
              <p:ext uri="{D42A27DB-BD31-4B8C-83A1-F6EECF244321}">
                <p14:modId xmlns:p14="http://schemas.microsoft.com/office/powerpoint/2010/main" val="242670382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891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F094-2C5D-B4FD-D2B8-314F4949A738}"/>
              </a:ext>
            </a:extLst>
          </p:cNvPr>
          <p:cNvSpPr>
            <a:spLocks noGrp="1"/>
          </p:cNvSpPr>
          <p:nvPr>
            <p:ph type="title"/>
          </p:nvPr>
        </p:nvSpPr>
        <p:spPr/>
        <p:txBody>
          <a:bodyPr/>
          <a:lstStyle/>
          <a:p>
            <a:pPr algn="ctr"/>
            <a:r>
              <a:rPr lang="en-US" dirty="0"/>
              <a:t>REGIONAL CCDs</a:t>
            </a:r>
          </a:p>
        </p:txBody>
      </p:sp>
      <p:pic>
        <p:nvPicPr>
          <p:cNvPr id="5" name="Content Placeholder 4">
            <a:extLst>
              <a:ext uri="{FF2B5EF4-FFF2-40B4-BE49-F238E27FC236}">
                <a16:creationId xmlns:a16="http://schemas.microsoft.com/office/drawing/2014/main" id="{9132BC17-E07D-D1D1-A608-AB1945A05D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364" y="1825625"/>
            <a:ext cx="8547271" cy="4351338"/>
          </a:xfrm>
        </p:spPr>
      </p:pic>
      <p:sp>
        <p:nvSpPr>
          <p:cNvPr id="6" name="TextBox 5">
            <a:extLst>
              <a:ext uri="{FF2B5EF4-FFF2-40B4-BE49-F238E27FC236}">
                <a16:creationId xmlns:a16="http://schemas.microsoft.com/office/drawing/2014/main" id="{65C684AE-A44B-A576-341A-6D23F5D781FE}"/>
              </a:ext>
            </a:extLst>
          </p:cNvPr>
          <p:cNvSpPr txBox="1"/>
          <p:nvPr/>
        </p:nvSpPr>
        <p:spPr>
          <a:xfrm>
            <a:off x="1822364" y="6372808"/>
            <a:ext cx="3057546" cy="246221"/>
          </a:xfrm>
          <a:prstGeom prst="rect">
            <a:avLst/>
          </a:prstGeom>
          <a:noFill/>
        </p:spPr>
        <p:txBody>
          <a:bodyPr wrap="square" rtlCol="0">
            <a:spAutoFit/>
          </a:bodyPr>
          <a:lstStyle/>
          <a:p>
            <a:r>
              <a:rPr lang="en-US" sz="1000" dirty="0"/>
              <a:t>Source: SCAN US, Beaufort Chamber of Commerce</a:t>
            </a:r>
          </a:p>
        </p:txBody>
      </p:sp>
    </p:spTree>
    <p:extLst>
      <p:ext uri="{BB962C8B-B14F-4D97-AF65-F5344CB8AC3E}">
        <p14:creationId xmlns:p14="http://schemas.microsoft.com/office/powerpoint/2010/main" val="321749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F239-F8E5-2C8D-3D7F-41D9B98E9F05}"/>
              </a:ext>
            </a:extLst>
          </p:cNvPr>
          <p:cNvSpPr>
            <a:spLocks noGrp="1"/>
          </p:cNvSpPr>
          <p:nvPr>
            <p:ph type="title"/>
          </p:nvPr>
        </p:nvSpPr>
        <p:spPr/>
        <p:txBody>
          <a:bodyPr/>
          <a:lstStyle/>
          <a:p>
            <a:pPr algn="ctr"/>
            <a:r>
              <a:rPr lang="en-US" dirty="0"/>
              <a:t>MEDIAN AGE BY REGION</a:t>
            </a:r>
          </a:p>
        </p:txBody>
      </p:sp>
      <p:graphicFrame>
        <p:nvGraphicFramePr>
          <p:cNvPr id="5" name="Content Placeholder 4">
            <a:extLst>
              <a:ext uri="{FF2B5EF4-FFF2-40B4-BE49-F238E27FC236}">
                <a16:creationId xmlns:a16="http://schemas.microsoft.com/office/drawing/2014/main" id="{1E177C4B-B66A-F3B9-2DD7-3FC42B3DE444}"/>
              </a:ext>
            </a:extLst>
          </p:cNvPr>
          <p:cNvGraphicFramePr>
            <a:graphicFrameLocks noGrp="1"/>
          </p:cNvGraphicFramePr>
          <p:nvPr>
            <p:ph idx="1"/>
            <p:extLst>
              <p:ext uri="{D42A27DB-BD31-4B8C-83A1-F6EECF244321}">
                <p14:modId xmlns:p14="http://schemas.microsoft.com/office/powerpoint/2010/main" val="421022651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CC17671-63D5-B8A0-12CA-58A19B6C615E}"/>
              </a:ext>
            </a:extLst>
          </p:cNvPr>
          <p:cNvSpPr txBox="1"/>
          <p:nvPr/>
        </p:nvSpPr>
        <p:spPr>
          <a:xfrm>
            <a:off x="1147482" y="6055567"/>
            <a:ext cx="2492189" cy="246221"/>
          </a:xfrm>
          <a:prstGeom prst="rect">
            <a:avLst/>
          </a:prstGeom>
          <a:noFill/>
        </p:spPr>
        <p:txBody>
          <a:bodyPr wrap="square" rtlCol="0">
            <a:spAutoFit/>
          </a:bodyPr>
          <a:lstStyle/>
          <a:p>
            <a:r>
              <a:rPr lang="en-US" sz="1000" dirty="0"/>
              <a:t>Source: SCAN US,  U.S. Census Bureau</a:t>
            </a:r>
          </a:p>
        </p:txBody>
      </p:sp>
    </p:spTree>
    <p:extLst>
      <p:ext uri="{BB962C8B-B14F-4D97-AF65-F5344CB8AC3E}">
        <p14:creationId xmlns:p14="http://schemas.microsoft.com/office/powerpoint/2010/main" val="333742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753A-D247-3C59-51E0-6C32F16E3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07FEB-E84F-18B2-74F6-86914516C80C}"/>
              </a:ext>
            </a:extLst>
          </p:cNvPr>
          <p:cNvSpPr>
            <a:spLocks noGrp="1"/>
          </p:cNvSpPr>
          <p:nvPr>
            <p:ph type="title"/>
          </p:nvPr>
        </p:nvSpPr>
        <p:spPr>
          <a:solidFill>
            <a:schemeClr val="accent4">
              <a:lumMod val="40000"/>
              <a:lumOff val="60000"/>
            </a:schemeClr>
          </a:solidFill>
        </p:spPr>
        <p:txBody>
          <a:bodyPr/>
          <a:lstStyle/>
          <a:p>
            <a:pPr algn="ctr"/>
            <a:r>
              <a:rPr lang="en-US" dirty="0"/>
              <a:t>KEY FINDINGS – AGE DISTRIBUTION</a:t>
            </a:r>
          </a:p>
        </p:txBody>
      </p:sp>
      <p:sp>
        <p:nvSpPr>
          <p:cNvPr id="3" name="Content Placeholder 2">
            <a:extLst>
              <a:ext uri="{FF2B5EF4-FFF2-40B4-BE49-F238E27FC236}">
                <a16:creationId xmlns:a16="http://schemas.microsoft.com/office/drawing/2014/main" id="{D531F7AA-F154-472B-0102-4E84B98FEA77}"/>
              </a:ext>
            </a:extLst>
          </p:cNvPr>
          <p:cNvSpPr>
            <a:spLocks noGrp="1"/>
          </p:cNvSpPr>
          <p:nvPr>
            <p:ph idx="1"/>
          </p:nvPr>
        </p:nvSpPr>
        <p:spPr/>
        <p:txBody>
          <a:bodyPr>
            <a:normAutofit fontScale="92500"/>
          </a:bodyPr>
          <a:lstStyle/>
          <a:p>
            <a:r>
              <a:rPr lang="en-US" dirty="0"/>
              <a:t>This is one of the most urgent signals in the data.</a:t>
            </a:r>
          </a:p>
          <a:p>
            <a:r>
              <a:rPr lang="en-US" dirty="0"/>
              <a:t>The region's median age jumped from 34 in 2010 to 44.2 in 2025 — a dramatic increase compared to the national rise from 37 to 39.3.</a:t>
            </a:r>
          </a:p>
          <a:p>
            <a:r>
              <a:rPr lang="en-US" dirty="0"/>
              <a:t>Without the military, the median age in Beaufort-Port Royal would be 40.1, but the military presence masks a deep structural gap: the 25–54 working-age cohort is underrepresented (32% locally vs. 39% nationally), and the 65+ cohort is growing fast — projected to hit 24% by 2030.</a:t>
            </a:r>
          </a:p>
          <a:p>
            <a:r>
              <a:rPr lang="en-US" dirty="0"/>
              <a:t> This is a workforce retention and succession crisis in the making. The Chamber's Cradle-to-Career Pipeline work is directly responsive to this, and the case for keeping young talent in Beaufort has never been stronger.</a:t>
            </a:r>
          </a:p>
          <a:p>
            <a:endParaRPr lang="en-US" dirty="0"/>
          </a:p>
        </p:txBody>
      </p:sp>
    </p:spTree>
    <p:extLst>
      <p:ext uri="{BB962C8B-B14F-4D97-AF65-F5344CB8AC3E}">
        <p14:creationId xmlns:p14="http://schemas.microsoft.com/office/powerpoint/2010/main" val="69020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69BA8-86D4-635F-40F5-2B5253B8D6B5}"/>
              </a:ext>
            </a:extLst>
          </p:cNvPr>
          <p:cNvSpPr>
            <a:spLocks noGrp="1"/>
          </p:cNvSpPr>
          <p:nvPr>
            <p:ph type="title"/>
          </p:nvPr>
        </p:nvSpPr>
        <p:spPr/>
        <p:txBody>
          <a:bodyPr/>
          <a:lstStyle/>
          <a:p>
            <a:pPr algn="ctr"/>
            <a:r>
              <a:rPr lang="en-US" dirty="0"/>
              <a:t>LABOR FORCE AND EMPLOYMENT</a:t>
            </a:r>
          </a:p>
        </p:txBody>
      </p:sp>
      <p:sp>
        <p:nvSpPr>
          <p:cNvPr id="5" name="Text Placeholder 4">
            <a:extLst>
              <a:ext uri="{FF2B5EF4-FFF2-40B4-BE49-F238E27FC236}">
                <a16:creationId xmlns:a16="http://schemas.microsoft.com/office/drawing/2014/main" id="{CFD3EC12-A526-66C5-E613-FF568EE738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320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618E-4889-0A9B-05EA-1204AF2B7F34}"/>
              </a:ext>
            </a:extLst>
          </p:cNvPr>
          <p:cNvSpPr>
            <a:spLocks noGrp="1"/>
          </p:cNvSpPr>
          <p:nvPr>
            <p:ph type="title"/>
          </p:nvPr>
        </p:nvSpPr>
        <p:spPr/>
        <p:txBody>
          <a:bodyPr/>
          <a:lstStyle/>
          <a:p>
            <a:pPr algn="ctr"/>
            <a:r>
              <a:rPr lang="en-US" dirty="0"/>
              <a:t>UNEMPLOYMENT RATE 2010-2024</a:t>
            </a:r>
          </a:p>
        </p:txBody>
      </p:sp>
      <p:graphicFrame>
        <p:nvGraphicFramePr>
          <p:cNvPr id="5" name="Content Placeholder 4">
            <a:extLst>
              <a:ext uri="{FF2B5EF4-FFF2-40B4-BE49-F238E27FC236}">
                <a16:creationId xmlns:a16="http://schemas.microsoft.com/office/drawing/2014/main" id="{B993B76F-78FF-1D76-99C3-8361A8A77D7E}"/>
              </a:ext>
            </a:extLst>
          </p:cNvPr>
          <p:cNvGraphicFramePr>
            <a:graphicFrameLocks noGrp="1"/>
          </p:cNvGraphicFramePr>
          <p:nvPr>
            <p:ph idx="1"/>
            <p:extLst>
              <p:ext uri="{D42A27DB-BD31-4B8C-83A1-F6EECF244321}">
                <p14:modId xmlns:p14="http://schemas.microsoft.com/office/powerpoint/2010/main" val="3739053421"/>
              </p:ext>
            </p:extLst>
          </p:nvPr>
        </p:nvGraphicFramePr>
        <p:xfrm>
          <a:off x="802707" y="20228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D481B0E-BBB5-194E-ADF6-25754199A5D0}"/>
              </a:ext>
            </a:extLst>
          </p:cNvPr>
          <p:cNvSpPr txBox="1"/>
          <p:nvPr/>
        </p:nvSpPr>
        <p:spPr>
          <a:xfrm>
            <a:off x="802707" y="6369764"/>
            <a:ext cx="2393943" cy="246221"/>
          </a:xfrm>
          <a:prstGeom prst="rect">
            <a:avLst/>
          </a:prstGeom>
          <a:noFill/>
        </p:spPr>
        <p:txBody>
          <a:bodyPr wrap="square" rtlCol="0">
            <a:spAutoFit/>
          </a:bodyPr>
          <a:lstStyle/>
          <a:p>
            <a:r>
              <a:rPr lang="en-US" sz="1000" dirty="0"/>
              <a:t>Source: Bureau of Labor Statistics</a:t>
            </a:r>
          </a:p>
        </p:txBody>
      </p:sp>
    </p:spTree>
    <p:extLst>
      <p:ext uri="{BB962C8B-B14F-4D97-AF65-F5344CB8AC3E}">
        <p14:creationId xmlns:p14="http://schemas.microsoft.com/office/powerpoint/2010/main" val="166738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1BB7-FDB5-3AA8-53A5-134715E6DC63}"/>
              </a:ext>
            </a:extLst>
          </p:cNvPr>
          <p:cNvSpPr>
            <a:spLocks noGrp="1"/>
          </p:cNvSpPr>
          <p:nvPr>
            <p:ph type="title"/>
          </p:nvPr>
        </p:nvSpPr>
        <p:spPr/>
        <p:txBody>
          <a:bodyPr/>
          <a:lstStyle/>
          <a:p>
            <a:r>
              <a:rPr lang="en-US" dirty="0"/>
              <a:t>EMPLOYMENT BY SECTOR 2020 AND 2024</a:t>
            </a:r>
          </a:p>
        </p:txBody>
      </p:sp>
      <p:sp>
        <p:nvSpPr>
          <p:cNvPr id="6" name="Text Placeholder 5">
            <a:extLst>
              <a:ext uri="{FF2B5EF4-FFF2-40B4-BE49-F238E27FC236}">
                <a16:creationId xmlns:a16="http://schemas.microsoft.com/office/drawing/2014/main" id="{DC4B1FC8-3678-4FB0-83DF-25CF6A45FA40}"/>
              </a:ext>
            </a:extLst>
          </p:cNvPr>
          <p:cNvSpPr>
            <a:spLocks noGrp="1"/>
          </p:cNvSpPr>
          <p:nvPr>
            <p:ph type="body" idx="1"/>
          </p:nvPr>
        </p:nvSpPr>
        <p:spPr/>
        <p:txBody>
          <a:bodyPr/>
          <a:lstStyle/>
          <a:p>
            <a:pPr algn="ctr"/>
            <a:r>
              <a:rPr lang="en-US" dirty="0"/>
              <a:t>2020</a:t>
            </a:r>
          </a:p>
        </p:txBody>
      </p:sp>
      <p:graphicFrame>
        <p:nvGraphicFramePr>
          <p:cNvPr id="4" name="Content Placeholder 3">
            <a:extLst>
              <a:ext uri="{FF2B5EF4-FFF2-40B4-BE49-F238E27FC236}">
                <a16:creationId xmlns:a16="http://schemas.microsoft.com/office/drawing/2014/main" id="{1EFD4F1D-DF23-3391-B258-680B1235D445}"/>
              </a:ext>
            </a:extLst>
          </p:cNvPr>
          <p:cNvGraphicFramePr>
            <a:graphicFrameLocks noGrp="1"/>
          </p:cNvGraphicFramePr>
          <p:nvPr>
            <p:ph sz="half" idx="2"/>
            <p:extLst>
              <p:ext uri="{D42A27DB-BD31-4B8C-83A1-F6EECF244321}">
                <p14:modId xmlns:p14="http://schemas.microsoft.com/office/powerpoint/2010/main" val="985686746"/>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9DD3B9AC-C07E-C741-193B-73BB11632784}"/>
              </a:ext>
            </a:extLst>
          </p:cNvPr>
          <p:cNvSpPr>
            <a:spLocks noGrp="1"/>
          </p:cNvSpPr>
          <p:nvPr>
            <p:ph type="body" sz="quarter" idx="3"/>
          </p:nvPr>
        </p:nvSpPr>
        <p:spPr/>
        <p:txBody>
          <a:bodyPr/>
          <a:lstStyle/>
          <a:p>
            <a:pPr algn="ctr"/>
            <a:r>
              <a:rPr lang="en-US" dirty="0"/>
              <a:t>2024</a:t>
            </a:r>
          </a:p>
        </p:txBody>
      </p:sp>
      <p:graphicFrame>
        <p:nvGraphicFramePr>
          <p:cNvPr id="5" name="Content Placeholder 4">
            <a:extLst>
              <a:ext uri="{FF2B5EF4-FFF2-40B4-BE49-F238E27FC236}">
                <a16:creationId xmlns:a16="http://schemas.microsoft.com/office/drawing/2014/main" id="{451F8771-A501-DFCA-ECF6-A33EFEC6D4C3}"/>
              </a:ext>
            </a:extLst>
          </p:cNvPr>
          <p:cNvGraphicFramePr>
            <a:graphicFrameLocks noGrp="1"/>
          </p:cNvGraphicFramePr>
          <p:nvPr>
            <p:ph sz="quarter" idx="4"/>
            <p:extLst>
              <p:ext uri="{D42A27DB-BD31-4B8C-83A1-F6EECF244321}">
                <p14:modId xmlns:p14="http://schemas.microsoft.com/office/powerpoint/2010/main" val="271740730"/>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6284E0F-7085-7835-E12F-AE8AA002B7E3}"/>
              </a:ext>
            </a:extLst>
          </p:cNvPr>
          <p:cNvSpPr txBox="1"/>
          <p:nvPr/>
        </p:nvSpPr>
        <p:spPr>
          <a:xfrm>
            <a:off x="1296955" y="6189663"/>
            <a:ext cx="3713584" cy="246221"/>
          </a:xfrm>
          <a:prstGeom prst="rect">
            <a:avLst/>
          </a:prstGeom>
          <a:noFill/>
        </p:spPr>
        <p:txBody>
          <a:bodyPr wrap="square" rtlCol="0">
            <a:spAutoFit/>
          </a:bodyPr>
          <a:lstStyle/>
          <a:p>
            <a:r>
              <a:rPr lang="en-US" sz="1000" dirty="0"/>
              <a:t>Source: Bureau of Labor Statistics</a:t>
            </a:r>
          </a:p>
        </p:txBody>
      </p:sp>
    </p:spTree>
    <p:extLst>
      <p:ext uri="{BB962C8B-B14F-4D97-AF65-F5344CB8AC3E}">
        <p14:creationId xmlns:p14="http://schemas.microsoft.com/office/powerpoint/2010/main" val="3098025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61CA-02CE-84B4-989F-BEE1D1D675CE}"/>
              </a:ext>
            </a:extLst>
          </p:cNvPr>
          <p:cNvSpPr>
            <a:spLocks noGrp="1"/>
          </p:cNvSpPr>
          <p:nvPr>
            <p:ph type="title"/>
          </p:nvPr>
        </p:nvSpPr>
        <p:spPr/>
        <p:txBody>
          <a:bodyPr>
            <a:normAutofit/>
          </a:bodyPr>
          <a:lstStyle/>
          <a:p>
            <a:pPr algn="ctr"/>
            <a:r>
              <a:rPr lang="en-US" dirty="0"/>
              <a:t>SERVICE SECTOR EMPLOYMENT 2024 – INDEXED TO U.S.A.</a:t>
            </a:r>
          </a:p>
        </p:txBody>
      </p:sp>
      <p:graphicFrame>
        <p:nvGraphicFramePr>
          <p:cNvPr id="6" name="Content Placeholder 5">
            <a:extLst>
              <a:ext uri="{FF2B5EF4-FFF2-40B4-BE49-F238E27FC236}">
                <a16:creationId xmlns:a16="http://schemas.microsoft.com/office/drawing/2014/main" id="{3F46CA20-CAAB-0FD4-981B-FFC543032C09}"/>
              </a:ext>
            </a:extLst>
          </p:cNvPr>
          <p:cNvGraphicFramePr>
            <a:graphicFrameLocks noGrp="1"/>
          </p:cNvGraphicFramePr>
          <p:nvPr>
            <p:ph idx="1"/>
            <p:extLst>
              <p:ext uri="{D42A27DB-BD31-4B8C-83A1-F6EECF244321}">
                <p14:modId xmlns:p14="http://schemas.microsoft.com/office/powerpoint/2010/main" val="36911982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B53DB68-5BC3-A324-2434-583116269592}"/>
              </a:ext>
            </a:extLst>
          </p:cNvPr>
          <p:cNvSpPr txBox="1"/>
          <p:nvPr/>
        </p:nvSpPr>
        <p:spPr>
          <a:xfrm>
            <a:off x="933061" y="6335486"/>
            <a:ext cx="3956180" cy="246221"/>
          </a:xfrm>
          <a:prstGeom prst="rect">
            <a:avLst/>
          </a:prstGeom>
          <a:noFill/>
        </p:spPr>
        <p:txBody>
          <a:bodyPr wrap="square" rtlCol="0">
            <a:spAutoFit/>
          </a:bodyPr>
          <a:lstStyle/>
          <a:p>
            <a:r>
              <a:rPr lang="en-US" sz="1000" dirty="0"/>
              <a:t>Source: Bureau of Labor Statistics</a:t>
            </a:r>
          </a:p>
        </p:txBody>
      </p:sp>
    </p:spTree>
    <p:extLst>
      <p:ext uri="{BB962C8B-B14F-4D97-AF65-F5344CB8AC3E}">
        <p14:creationId xmlns:p14="http://schemas.microsoft.com/office/powerpoint/2010/main" val="300625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2787-1132-DC5E-55FA-DFE46FBC7E8C}"/>
              </a:ext>
            </a:extLst>
          </p:cNvPr>
          <p:cNvSpPr>
            <a:spLocks noGrp="1"/>
          </p:cNvSpPr>
          <p:nvPr>
            <p:ph type="title"/>
          </p:nvPr>
        </p:nvSpPr>
        <p:spPr/>
        <p:txBody>
          <a:bodyPr/>
          <a:lstStyle/>
          <a:p>
            <a:pPr algn="ctr"/>
            <a:r>
              <a:rPr lang="en-US" dirty="0"/>
              <a:t>AVERAGE WEEKLY EARNINGS</a:t>
            </a:r>
          </a:p>
        </p:txBody>
      </p:sp>
      <p:graphicFrame>
        <p:nvGraphicFramePr>
          <p:cNvPr id="5" name="Content Placeholder 4">
            <a:extLst>
              <a:ext uri="{FF2B5EF4-FFF2-40B4-BE49-F238E27FC236}">
                <a16:creationId xmlns:a16="http://schemas.microsoft.com/office/drawing/2014/main" id="{615FB9B7-99ED-BDD9-B78B-F0CC55AA908F}"/>
              </a:ext>
            </a:extLst>
          </p:cNvPr>
          <p:cNvGraphicFramePr>
            <a:graphicFrameLocks noGrp="1"/>
          </p:cNvGraphicFramePr>
          <p:nvPr>
            <p:ph sz="half" idx="1"/>
            <p:extLst>
              <p:ext uri="{D42A27DB-BD31-4B8C-83A1-F6EECF244321}">
                <p14:modId xmlns:p14="http://schemas.microsoft.com/office/powerpoint/2010/main" val="169690075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0AED4221-7AC0-F4AA-316E-3D25435CCF3E}"/>
              </a:ext>
            </a:extLst>
          </p:cNvPr>
          <p:cNvGraphicFramePr>
            <a:graphicFrameLocks noGrp="1"/>
          </p:cNvGraphicFramePr>
          <p:nvPr>
            <p:ph sz="half" idx="2"/>
            <p:extLst>
              <p:ext uri="{D42A27DB-BD31-4B8C-83A1-F6EECF244321}">
                <p14:modId xmlns:p14="http://schemas.microsoft.com/office/powerpoint/2010/main" val="362696487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704873-F1AA-EE28-94E6-1EFBC4976121}"/>
              </a:ext>
            </a:extLst>
          </p:cNvPr>
          <p:cNvSpPr txBox="1"/>
          <p:nvPr/>
        </p:nvSpPr>
        <p:spPr>
          <a:xfrm>
            <a:off x="1082351" y="6410131"/>
            <a:ext cx="3816220" cy="246221"/>
          </a:xfrm>
          <a:prstGeom prst="rect">
            <a:avLst/>
          </a:prstGeom>
          <a:noFill/>
        </p:spPr>
        <p:txBody>
          <a:bodyPr wrap="square" rtlCol="0">
            <a:spAutoFit/>
          </a:bodyPr>
          <a:lstStyle/>
          <a:p>
            <a:r>
              <a:rPr lang="en-US" sz="1000" dirty="0"/>
              <a:t>Source: Bureau of Labor Statistics</a:t>
            </a:r>
          </a:p>
        </p:txBody>
      </p:sp>
    </p:spTree>
    <p:extLst>
      <p:ext uri="{BB962C8B-B14F-4D97-AF65-F5344CB8AC3E}">
        <p14:creationId xmlns:p14="http://schemas.microsoft.com/office/powerpoint/2010/main" val="135942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C4C5-6982-8DB6-8833-3B47D9AB9BFC}"/>
              </a:ext>
            </a:extLst>
          </p:cNvPr>
          <p:cNvSpPr>
            <a:spLocks noGrp="1"/>
          </p:cNvSpPr>
          <p:nvPr>
            <p:ph type="title"/>
          </p:nvPr>
        </p:nvSpPr>
        <p:spPr>
          <a:solidFill>
            <a:schemeClr val="accent4">
              <a:lumMod val="40000"/>
              <a:lumOff val="60000"/>
            </a:schemeClr>
          </a:solidFill>
        </p:spPr>
        <p:txBody>
          <a:bodyPr/>
          <a:lstStyle/>
          <a:p>
            <a:r>
              <a:rPr lang="en-US" dirty="0"/>
              <a:t>KEY FINDINGS – LABOR FORCE &amp; ECONOMY</a:t>
            </a:r>
          </a:p>
        </p:txBody>
      </p:sp>
      <p:sp>
        <p:nvSpPr>
          <p:cNvPr id="3" name="Content Placeholder 2">
            <a:extLst>
              <a:ext uri="{FF2B5EF4-FFF2-40B4-BE49-F238E27FC236}">
                <a16:creationId xmlns:a16="http://schemas.microsoft.com/office/drawing/2014/main" id="{70406088-4726-1C88-C7D0-BF056F79ADD8}"/>
              </a:ext>
            </a:extLst>
          </p:cNvPr>
          <p:cNvSpPr>
            <a:spLocks noGrp="1"/>
          </p:cNvSpPr>
          <p:nvPr>
            <p:ph idx="1"/>
          </p:nvPr>
        </p:nvSpPr>
        <p:spPr/>
        <p:txBody>
          <a:bodyPr>
            <a:normAutofit fontScale="92500" lnSpcReduction="10000"/>
          </a:bodyPr>
          <a:lstStyle/>
          <a:p>
            <a:r>
              <a:rPr lang="en-US" dirty="0"/>
              <a:t>The headline is good — unemployment at 3.8% (below state and national) and the labor force is growing. </a:t>
            </a:r>
          </a:p>
          <a:p>
            <a:r>
              <a:rPr lang="en-US" dirty="0"/>
              <a:t>But beneath that is a structural vulnerability: nearly 75% of employment is in Services and Retail Trade, compared to 65% nationally, and average weekly earnings in every sector trail national benchmarks. </a:t>
            </a:r>
          </a:p>
          <a:p>
            <a:r>
              <a:rPr lang="en-US" dirty="0"/>
              <a:t>Hospitality and Arts/Entertainment are significantly over-indexed relative to the U.S. but are among the lowest-paying jobs in the economy. </a:t>
            </a:r>
          </a:p>
          <a:p>
            <a:r>
              <a:rPr lang="en-US" dirty="0"/>
              <a:t>The community should prioritize economic diversification — especially attracting professional, scientific, and tech employers — and leverage military-related assets to grow higher-wage federal and defense-adjacent jobs.</a:t>
            </a:r>
          </a:p>
          <a:p>
            <a:endParaRPr lang="en-US" dirty="0"/>
          </a:p>
          <a:p>
            <a:endParaRPr lang="en-US" dirty="0"/>
          </a:p>
        </p:txBody>
      </p:sp>
    </p:spTree>
    <p:extLst>
      <p:ext uri="{BB962C8B-B14F-4D97-AF65-F5344CB8AC3E}">
        <p14:creationId xmlns:p14="http://schemas.microsoft.com/office/powerpoint/2010/main" val="3629580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C710-446D-C264-A80E-15FD6185B173}"/>
              </a:ext>
            </a:extLst>
          </p:cNvPr>
          <p:cNvSpPr>
            <a:spLocks noGrp="1"/>
          </p:cNvSpPr>
          <p:nvPr>
            <p:ph type="title"/>
          </p:nvPr>
        </p:nvSpPr>
        <p:spPr>
          <a:solidFill>
            <a:schemeClr val="accent4">
              <a:lumMod val="40000"/>
              <a:lumOff val="60000"/>
            </a:schemeClr>
          </a:solidFill>
        </p:spPr>
        <p:txBody>
          <a:bodyPr/>
          <a:lstStyle/>
          <a:p>
            <a:pPr algn="ctr"/>
            <a:r>
              <a:rPr lang="en-US" dirty="0"/>
              <a:t>IMPLICATIONS</a:t>
            </a:r>
          </a:p>
        </p:txBody>
      </p:sp>
      <p:sp>
        <p:nvSpPr>
          <p:cNvPr id="5" name="Content Placeholder 4">
            <a:extLst>
              <a:ext uri="{FF2B5EF4-FFF2-40B4-BE49-F238E27FC236}">
                <a16:creationId xmlns:a16="http://schemas.microsoft.com/office/drawing/2014/main" id="{BABE35F6-A805-49CC-D3A8-79BF406E76E8}"/>
              </a:ext>
            </a:extLst>
          </p:cNvPr>
          <p:cNvSpPr>
            <a:spLocks noGrp="1"/>
          </p:cNvSpPr>
          <p:nvPr>
            <p:ph idx="1"/>
          </p:nvPr>
        </p:nvSpPr>
        <p:spPr/>
        <p:txBody>
          <a:bodyPr/>
          <a:lstStyle/>
          <a:p>
            <a:pPr marL="0" indent="0">
              <a:buNone/>
            </a:pPr>
            <a:r>
              <a:rPr lang="en-US" dirty="0"/>
              <a:t>Beaufort is growing, but growing older, growing more expensive, and still over-reliant on a low-wage service economy. The data makes a compelling case that the community's next chapter requires intentional collaboration on four fronts: housing affordability, workforce development and talent retention, economic diversification, and equitable investment across all sub-regions.</a:t>
            </a:r>
          </a:p>
          <a:p>
            <a:endParaRPr lang="en-US" dirty="0"/>
          </a:p>
        </p:txBody>
      </p:sp>
    </p:spTree>
    <p:extLst>
      <p:ext uri="{BB962C8B-B14F-4D97-AF65-F5344CB8AC3E}">
        <p14:creationId xmlns:p14="http://schemas.microsoft.com/office/powerpoint/2010/main" val="376965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3496-A7AF-EE30-3921-A8A103215ACD}"/>
              </a:ext>
            </a:extLst>
          </p:cNvPr>
          <p:cNvSpPr>
            <a:spLocks noGrp="1"/>
          </p:cNvSpPr>
          <p:nvPr>
            <p:ph type="title"/>
          </p:nvPr>
        </p:nvSpPr>
        <p:spPr/>
        <p:txBody>
          <a:bodyPr/>
          <a:lstStyle/>
          <a:p>
            <a:pPr algn="ctr"/>
            <a:r>
              <a:rPr lang="en-US" dirty="0"/>
              <a:t>REAL WORLD IMPACT OF GROWTH</a:t>
            </a:r>
          </a:p>
        </p:txBody>
      </p:sp>
      <p:pic>
        <p:nvPicPr>
          <p:cNvPr id="5" name="Content Placeholder 4">
            <a:extLst>
              <a:ext uri="{FF2B5EF4-FFF2-40B4-BE49-F238E27FC236}">
                <a16:creationId xmlns:a16="http://schemas.microsoft.com/office/drawing/2014/main" id="{805837ED-A59F-0ACA-8EC9-E8B5E0EAE6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172" y="1825625"/>
            <a:ext cx="4325655" cy="4351338"/>
          </a:xfrm>
        </p:spPr>
      </p:pic>
    </p:spTree>
    <p:extLst>
      <p:ext uri="{BB962C8B-B14F-4D97-AF65-F5344CB8AC3E}">
        <p14:creationId xmlns:p14="http://schemas.microsoft.com/office/powerpoint/2010/main" val="38412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DDBC4-7E87-D2CE-9C20-859E6F2766DE}"/>
              </a:ext>
            </a:extLst>
          </p:cNvPr>
          <p:cNvSpPr>
            <a:spLocks noGrp="1"/>
          </p:cNvSpPr>
          <p:nvPr>
            <p:ph type="title"/>
          </p:nvPr>
        </p:nvSpPr>
        <p:spPr/>
        <p:txBody>
          <a:bodyPr/>
          <a:lstStyle/>
          <a:p>
            <a:pPr algn="ctr"/>
            <a:r>
              <a:rPr lang="en-US" dirty="0"/>
              <a:t>POPULATION</a:t>
            </a:r>
          </a:p>
        </p:txBody>
      </p:sp>
      <p:sp>
        <p:nvSpPr>
          <p:cNvPr id="5" name="Text Placeholder 4">
            <a:extLst>
              <a:ext uri="{FF2B5EF4-FFF2-40B4-BE49-F238E27FC236}">
                <a16:creationId xmlns:a16="http://schemas.microsoft.com/office/drawing/2014/main" id="{BA66BBC7-6277-AD4C-5218-59B11AFCFF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93B1-B2B7-2DA7-D605-B8B09BEB7DAC}"/>
              </a:ext>
            </a:extLst>
          </p:cNvPr>
          <p:cNvSpPr>
            <a:spLocks noGrp="1"/>
          </p:cNvSpPr>
          <p:nvPr>
            <p:ph type="title"/>
          </p:nvPr>
        </p:nvSpPr>
        <p:spPr/>
        <p:txBody>
          <a:bodyPr/>
          <a:lstStyle/>
          <a:p>
            <a:pPr algn="ctr"/>
            <a:r>
              <a:rPr lang="en-US" dirty="0"/>
              <a:t>POPULATION GROWTH 2010-2030</a:t>
            </a:r>
          </a:p>
        </p:txBody>
      </p:sp>
      <p:graphicFrame>
        <p:nvGraphicFramePr>
          <p:cNvPr id="6" name="Content Placeholder 4">
            <a:extLst>
              <a:ext uri="{FF2B5EF4-FFF2-40B4-BE49-F238E27FC236}">
                <a16:creationId xmlns:a16="http://schemas.microsoft.com/office/drawing/2014/main" id="{C47B47E2-A4B5-25B1-90AF-9FE0FF0B2CFF}"/>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4B276E11-8E42-F778-6056-D0EC62A9118F}"/>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CC02BD4-159B-4407-B626-F58CC9694DD6}"/>
              </a:ext>
            </a:extLst>
          </p:cNvPr>
          <p:cNvSpPr txBox="1"/>
          <p:nvPr/>
        </p:nvSpPr>
        <p:spPr>
          <a:xfrm>
            <a:off x="1092200" y="6176963"/>
            <a:ext cx="3852333" cy="246221"/>
          </a:xfrm>
          <a:prstGeom prst="rect">
            <a:avLst/>
          </a:prstGeom>
          <a:noFill/>
        </p:spPr>
        <p:txBody>
          <a:bodyPr wrap="square" rtlCol="0">
            <a:spAutoFit/>
          </a:bodyPr>
          <a:lstStyle/>
          <a:p>
            <a:r>
              <a:rPr lang="en-US" sz="1000" dirty="0"/>
              <a:t>Source: SCAN US, U.S Census Bureau</a:t>
            </a:r>
          </a:p>
        </p:txBody>
      </p:sp>
    </p:spTree>
    <p:extLst>
      <p:ext uri="{BB962C8B-B14F-4D97-AF65-F5344CB8AC3E}">
        <p14:creationId xmlns:p14="http://schemas.microsoft.com/office/powerpoint/2010/main" val="425392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62031-75A8-E389-F794-602FA62B9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D38E5-DDE4-1DE1-656A-89F320B55F69}"/>
              </a:ext>
            </a:extLst>
          </p:cNvPr>
          <p:cNvSpPr>
            <a:spLocks noGrp="1"/>
          </p:cNvSpPr>
          <p:nvPr>
            <p:ph type="title"/>
          </p:nvPr>
        </p:nvSpPr>
        <p:spPr>
          <a:solidFill>
            <a:schemeClr val="accent4">
              <a:lumMod val="40000"/>
              <a:lumOff val="60000"/>
            </a:schemeClr>
          </a:solidFill>
        </p:spPr>
        <p:txBody>
          <a:bodyPr/>
          <a:lstStyle/>
          <a:p>
            <a:pPr algn="ctr"/>
            <a:r>
              <a:rPr lang="en-US" dirty="0"/>
              <a:t>KEY FINDINGS – POPULATION</a:t>
            </a:r>
          </a:p>
        </p:txBody>
      </p:sp>
      <p:sp>
        <p:nvSpPr>
          <p:cNvPr id="3" name="Content Placeholder 2">
            <a:extLst>
              <a:ext uri="{FF2B5EF4-FFF2-40B4-BE49-F238E27FC236}">
                <a16:creationId xmlns:a16="http://schemas.microsoft.com/office/drawing/2014/main" id="{D7B9ECEA-D33A-5573-332B-89DE0FB39EF0}"/>
              </a:ext>
            </a:extLst>
          </p:cNvPr>
          <p:cNvSpPr>
            <a:spLocks noGrp="1"/>
          </p:cNvSpPr>
          <p:nvPr>
            <p:ph idx="1"/>
          </p:nvPr>
        </p:nvSpPr>
        <p:spPr/>
        <p:txBody>
          <a:bodyPr>
            <a:normAutofit fontScale="92500" lnSpcReduction="20000"/>
          </a:bodyPr>
          <a:lstStyle/>
          <a:p>
            <a:r>
              <a:rPr lang="en-US" dirty="0"/>
              <a:t>The region is growing steadily — from 74,400 in 2010 to a projected 83,800 by 2030 — but that growth (0.8% annually) lags behind the state average of 1.3%, and significantly behind Ridgeland (3.8%) and South of Broad (2.4%).  It should be noted that South Carolina is now the fastest growing state in the U.S.</a:t>
            </a:r>
          </a:p>
          <a:p>
            <a:r>
              <a:rPr lang="en-US" dirty="0"/>
              <a:t>Growth is concentrated in Beaufort-Port Royal and St. Helena, which together account for 92.5% of the region's population. </a:t>
            </a:r>
          </a:p>
          <a:p>
            <a:r>
              <a:rPr lang="en-US" dirty="0"/>
              <a:t>The community should be investing in targeted residential development in underperforming areas like Sheldon and Yemassee to distribute growth pressure more evenly. As noted, Sheldon is projected for robust growth in the next few years.</a:t>
            </a:r>
          </a:p>
          <a:p>
            <a:r>
              <a:rPr lang="en-US" dirty="0"/>
              <a:t> The community should actively market the region to attract in-migration at a pace closer to the state average.</a:t>
            </a:r>
          </a:p>
          <a:p>
            <a:endParaRPr lang="en-US" dirty="0"/>
          </a:p>
        </p:txBody>
      </p:sp>
    </p:spTree>
    <p:extLst>
      <p:ext uri="{BB962C8B-B14F-4D97-AF65-F5344CB8AC3E}">
        <p14:creationId xmlns:p14="http://schemas.microsoft.com/office/powerpoint/2010/main" val="226988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1590-002B-CE6F-BA3C-5BABAD7514CD}"/>
              </a:ext>
            </a:extLst>
          </p:cNvPr>
          <p:cNvSpPr>
            <a:spLocks noGrp="1"/>
          </p:cNvSpPr>
          <p:nvPr>
            <p:ph type="title"/>
          </p:nvPr>
        </p:nvSpPr>
        <p:spPr/>
        <p:txBody>
          <a:bodyPr/>
          <a:lstStyle/>
          <a:p>
            <a:pPr algn="ctr"/>
            <a:r>
              <a:rPr lang="en-US" dirty="0"/>
              <a:t>INCOME</a:t>
            </a:r>
          </a:p>
        </p:txBody>
      </p:sp>
      <p:sp>
        <p:nvSpPr>
          <p:cNvPr id="3" name="Text Placeholder 2">
            <a:extLst>
              <a:ext uri="{FF2B5EF4-FFF2-40B4-BE49-F238E27FC236}">
                <a16:creationId xmlns:a16="http://schemas.microsoft.com/office/drawing/2014/main" id="{DAC0A34E-DA3B-E99E-E396-400EFC684F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839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B6BE-C18B-D2B9-6C08-15F82C6A223E}"/>
              </a:ext>
            </a:extLst>
          </p:cNvPr>
          <p:cNvSpPr>
            <a:spLocks noGrp="1"/>
          </p:cNvSpPr>
          <p:nvPr>
            <p:ph type="title"/>
          </p:nvPr>
        </p:nvSpPr>
        <p:spPr/>
        <p:txBody>
          <a:bodyPr/>
          <a:lstStyle/>
          <a:p>
            <a:pPr algn="ctr"/>
            <a:r>
              <a:rPr lang="en-US" dirty="0"/>
              <a:t>REGION MEDIAN HOUSEHOLD INCOME TRENDS – 2010-2030</a:t>
            </a:r>
          </a:p>
        </p:txBody>
      </p:sp>
      <p:graphicFrame>
        <p:nvGraphicFramePr>
          <p:cNvPr id="5" name="Content Placeholder 4">
            <a:extLst>
              <a:ext uri="{FF2B5EF4-FFF2-40B4-BE49-F238E27FC236}">
                <a16:creationId xmlns:a16="http://schemas.microsoft.com/office/drawing/2014/main" id="{51472759-D713-9C9B-7E73-1B00A23857D1}"/>
              </a:ext>
            </a:extLst>
          </p:cNvPr>
          <p:cNvGraphicFramePr>
            <a:graphicFrameLocks noGrp="1"/>
          </p:cNvGraphicFramePr>
          <p:nvPr>
            <p:ph idx="1"/>
            <p:extLst>
              <p:ext uri="{D42A27DB-BD31-4B8C-83A1-F6EECF244321}">
                <p14:modId xmlns:p14="http://schemas.microsoft.com/office/powerpoint/2010/main" val="42155676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1D1F899-0E83-2FD3-E602-D0F272EF4863}"/>
              </a:ext>
            </a:extLst>
          </p:cNvPr>
          <p:cNvSpPr txBox="1"/>
          <p:nvPr/>
        </p:nvSpPr>
        <p:spPr>
          <a:xfrm>
            <a:off x="165370" y="5992297"/>
            <a:ext cx="4413380" cy="246221"/>
          </a:xfrm>
          <a:prstGeom prst="rect">
            <a:avLst/>
          </a:prstGeom>
          <a:noFill/>
        </p:spPr>
        <p:txBody>
          <a:bodyPr wrap="square" rtlCol="0">
            <a:spAutoFit/>
          </a:bodyPr>
          <a:lstStyle/>
          <a:p>
            <a:r>
              <a:rPr lang="en-US" sz="1000" dirty="0"/>
              <a:t>Source: SCAN US, U.S Census Bureau</a:t>
            </a:r>
          </a:p>
        </p:txBody>
      </p:sp>
    </p:spTree>
    <p:extLst>
      <p:ext uri="{BB962C8B-B14F-4D97-AF65-F5344CB8AC3E}">
        <p14:creationId xmlns:p14="http://schemas.microsoft.com/office/powerpoint/2010/main" val="326352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B705-8F9A-B8A3-7DAA-FBA8177C4A29}"/>
              </a:ext>
            </a:extLst>
          </p:cNvPr>
          <p:cNvSpPr>
            <a:spLocks noGrp="1"/>
          </p:cNvSpPr>
          <p:nvPr>
            <p:ph type="title"/>
          </p:nvPr>
        </p:nvSpPr>
        <p:spPr/>
        <p:txBody>
          <a:bodyPr/>
          <a:lstStyle/>
          <a:p>
            <a:pPr algn="ctr"/>
            <a:r>
              <a:rPr lang="en-US" dirty="0"/>
              <a:t>AVERAGE HOUSEHOLD INCOME DISTRIBUTION 2025</a:t>
            </a:r>
          </a:p>
        </p:txBody>
      </p:sp>
      <p:graphicFrame>
        <p:nvGraphicFramePr>
          <p:cNvPr id="5" name="Content Placeholder 4">
            <a:extLst>
              <a:ext uri="{FF2B5EF4-FFF2-40B4-BE49-F238E27FC236}">
                <a16:creationId xmlns:a16="http://schemas.microsoft.com/office/drawing/2014/main" id="{145E2867-CABB-E03F-6FBF-48B9A49E1CF2}"/>
              </a:ext>
            </a:extLst>
          </p:cNvPr>
          <p:cNvGraphicFramePr>
            <a:graphicFrameLocks noGrp="1"/>
          </p:cNvGraphicFramePr>
          <p:nvPr>
            <p:ph idx="1"/>
            <p:extLst>
              <p:ext uri="{D42A27DB-BD31-4B8C-83A1-F6EECF244321}">
                <p14:modId xmlns:p14="http://schemas.microsoft.com/office/powerpoint/2010/main" val="328383387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D75FA1-2447-E88A-1FA2-329A97E542EB}"/>
              </a:ext>
            </a:extLst>
          </p:cNvPr>
          <p:cNvSpPr txBox="1"/>
          <p:nvPr/>
        </p:nvSpPr>
        <p:spPr>
          <a:xfrm>
            <a:off x="609600" y="6279502"/>
            <a:ext cx="3355910" cy="246221"/>
          </a:xfrm>
          <a:prstGeom prst="rect">
            <a:avLst/>
          </a:prstGeom>
          <a:noFill/>
        </p:spPr>
        <p:txBody>
          <a:bodyPr wrap="square" rtlCol="0">
            <a:spAutoFit/>
          </a:bodyPr>
          <a:lstStyle/>
          <a:p>
            <a:r>
              <a:rPr lang="en-US" sz="1000" dirty="0"/>
              <a:t>Source: SCAN US</a:t>
            </a:r>
          </a:p>
        </p:txBody>
      </p:sp>
    </p:spTree>
    <p:extLst>
      <p:ext uri="{BB962C8B-B14F-4D97-AF65-F5344CB8AC3E}">
        <p14:creationId xmlns:p14="http://schemas.microsoft.com/office/powerpoint/2010/main" val="225186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79C0-46D1-20D3-113D-BBDA81E159BF}"/>
              </a:ext>
            </a:extLst>
          </p:cNvPr>
          <p:cNvSpPr>
            <a:spLocks noGrp="1"/>
          </p:cNvSpPr>
          <p:nvPr>
            <p:ph type="title"/>
          </p:nvPr>
        </p:nvSpPr>
        <p:spPr>
          <a:solidFill>
            <a:schemeClr val="accent4">
              <a:lumMod val="40000"/>
              <a:lumOff val="60000"/>
            </a:schemeClr>
          </a:solidFill>
        </p:spPr>
        <p:txBody>
          <a:bodyPr/>
          <a:lstStyle/>
          <a:p>
            <a:pPr algn="ctr"/>
            <a:r>
              <a:rPr lang="en-US" dirty="0"/>
              <a:t>KEY FINDINGS - INCOME</a:t>
            </a:r>
          </a:p>
        </p:txBody>
      </p:sp>
      <p:sp>
        <p:nvSpPr>
          <p:cNvPr id="5" name="Content Placeholder 4">
            <a:extLst>
              <a:ext uri="{FF2B5EF4-FFF2-40B4-BE49-F238E27FC236}">
                <a16:creationId xmlns:a16="http://schemas.microsoft.com/office/drawing/2014/main" id="{77E0D084-4C4E-84EA-183A-489AE41AC49D}"/>
              </a:ext>
            </a:extLst>
          </p:cNvPr>
          <p:cNvSpPr>
            <a:spLocks noGrp="1"/>
          </p:cNvSpPr>
          <p:nvPr>
            <p:ph idx="1"/>
          </p:nvPr>
        </p:nvSpPr>
        <p:spPr/>
        <p:txBody>
          <a:bodyPr>
            <a:normAutofit fontScale="92500"/>
          </a:bodyPr>
          <a:lstStyle/>
          <a:p>
            <a:r>
              <a:rPr lang="en-US" dirty="0"/>
              <a:t>Median household income in the Beaufort region ($76,188 in 2025) sits 9% below the national average and is projected to remain so through 2030. </a:t>
            </a:r>
          </a:p>
          <a:p>
            <a:r>
              <a:rPr lang="en-US" dirty="0"/>
              <a:t>One in three households earns under $50,000. The income gap is geographically stark — St. Helena/Lady's Island averages $90,927 while Yemassee averages just $42,993. South of the Broad River, the median exceeds $100,000. </a:t>
            </a:r>
          </a:p>
          <a:p>
            <a:r>
              <a:rPr lang="en-US" dirty="0"/>
              <a:t>This inequality is not just a social issue — it's an economic development constraint. The community should focus on wage-level economic recruitment (targeting industries that pay above the median), supporting small business growth in lower-income areas, and connecting workforce training directly to higher-paying career pathways.</a:t>
            </a:r>
          </a:p>
          <a:p>
            <a:endParaRPr lang="en-US" dirty="0"/>
          </a:p>
        </p:txBody>
      </p:sp>
    </p:spTree>
    <p:extLst>
      <p:ext uri="{BB962C8B-B14F-4D97-AF65-F5344CB8AC3E}">
        <p14:creationId xmlns:p14="http://schemas.microsoft.com/office/powerpoint/2010/main" val="387591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4CDB3F5355B4F90FECED0D7D9EF69" ma:contentTypeVersion="13" ma:contentTypeDescription="Create a new document." ma:contentTypeScope="" ma:versionID="5db07eaefe0af8c0ebd8e844d196e06a">
  <xsd:schema xmlns:xsd="http://www.w3.org/2001/XMLSchema" xmlns:xs="http://www.w3.org/2001/XMLSchema" xmlns:p="http://schemas.microsoft.com/office/2006/metadata/properties" xmlns:ns2="6cbe9adc-0bae-4127-b37d-a17f9e7a056a" xmlns:ns3="78a85d7d-4a44-403d-934f-c691bb801f33" targetNamespace="http://schemas.microsoft.com/office/2006/metadata/properties" ma:root="true" ma:fieldsID="14c169d8811edae84c9d7634ac3eeb9f" ns2:_="" ns3:_="">
    <xsd:import namespace="6cbe9adc-0bae-4127-b37d-a17f9e7a056a"/>
    <xsd:import namespace="78a85d7d-4a44-403d-934f-c691bb801f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e9adc-0bae-4127-b37d-a17f9e7a05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333928-332a-4c22-86f7-0fe259735a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a85d7d-4a44-403d-934f-c691bb801f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b6041c-2c7e-4250-a5e9-025fdd675dec}" ma:internalName="TaxCatchAll" ma:showField="CatchAllData" ma:web="78a85d7d-4a44-403d-934f-c691bb801f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a85d7d-4a44-403d-934f-c691bb801f33" xsi:nil="true"/>
    <lcf76f155ced4ddcb4097134ff3c332f xmlns="6cbe9adc-0bae-4127-b37d-a17f9e7a05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06103C-D3F8-422C-9BA6-88809733B191}"/>
</file>

<file path=customXml/itemProps2.xml><?xml version="1.0" encoding="utf-8"?>
<ds:datastoreItem xmlns:ds="http://schemas.openxmlformats.org/officeDocument/2006/customXml" ds:itemID="{28682A85-04BF-4D56-A832-D20D32E60F94}"/>
</file>

<file path=customXml/itemProps3.xml><?xml version="1.0" encoding="utf-8"?>
<ds:datastoreItem xmlns:ds="http://schemas.openxmlformats.org/officeDocument/2006/customXml" ds:itemID="{8A61DF06-E127-447C-83AA-1BEDB951BD79}"/>
</file>

<file path=docProps/app.xml><?xml version="1.0" encoding="utf-8"?>
<Properties xmlns="http://schemas.openxmlformats.org/officeDocument/2006/extended-properties" xmlns:vt="http://schemas.openxmlformats.org/officeDocument/2006/docPropsVTypes">
  <TotalTime>6199</TotalTime>
  <Words>968</Words>
  <Application>Microsoft Office PowerPoint</Application>
  <PresentationFormat>Widescreen</PresentationFormat>
  <Paragraphs>80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BEAUFORT, SC  REGIONAL CHAMBER OF COMMERCE</vt:lpstr>
      <vt:lpstr>REGIONAL CCDs</vt:lpstr>
      <vt:lpstr>POPULATION</vt:lpstr>
      <vt:lpstr>POPULATION GROWTH 2010-2030</vt:lpstr>
      <vt:lpstr>KEY FINDINGS – POPULATION</vt:lpstr>
      <vt:lpstr>INCOME</vt:lpstr>
      <vt:lpstr>REGION MEDIAN HOUSEHOLD INCOME TRENDS – 2010-2030</vt:lpstr>
      <vt:lpstr>AVERAGE HOUSEHOLD INCOME DISTRIBUTION 2025</vt:lpstr>
      <vt:lpstr>KEY FINDINGS - INCOME</vt:lpstr>
      <vt:lpstr>HOUSING</vt:lpstr>
      <vt:lpstr>MEDIAN HOME VALUE 2020-2025</vt:lpstr>
      <vt:lpstr>MEDIAN HOME VALUE – BLUFFTON, HILTON HEAD</vt:lpstr>
      <vt:lpstr>MEDIAN HOME VALUE CHANGE</vt:lpstr>
      <vt:lpstr>KEY FINDINGS – HOME VALUES</vt:lpstr>
      <vt:lpstr>AGE</vt:lpstr>
      <vt:lpstr>MEDIAN AGE 2010-2030</vt:lpstr>
      <vt:lpstr>MEDIAN AGE BY CCD</vt:lpstr>
      <vt:lpstr>AGE PROFILE 2025</vt:lpstr>
      <vt:lpstr>KEY AGE COHORTS</vt:lpstr>
      <vt:lpstr>MEDIAN AGE BY REGION</vt:lpstr>
      <vt:lpstr>KEY FINDINGS – AGE DISTRIBUTION</vt:lpstr>
      <vt:lpstr>LABOR FORCE AND EMPLOYMENT</vt:lpstr>
      <vt:lpstr>UNEMPLOYMENT RATE 2010-2024</vt:lpstr>
      <vt:lpstr>EMPLOYMENT BY SECTOR 2020 AND 2024</vt:lpstr>
      <vt:lpstr>SERVICE SECTOR EMPLOYMENT 2024 – INDEXED TO U.S.A.</vt:lpstr>
      <vt:lpstr>AVERAGE WEEKLY EARNINGS</vt:lpstr>
      <vt:lpstr>KEY FINDINGS – LABOR FORCE &amp; ECONOMY</vt:lpstr>
      <vt:lpstr>IMPLICATIONS</vt:lpstr>
      <vt:lpstr>REAL WORLD IMPACT OF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Tunstall</dc:creator>
  <cp:lastModifiedBy>Richard Tunstall</cp:lastModifiedBy>
  <cp:revision>8</cp:revision>
  <dcterms:created xsi:type="dcterms:W3CDTF">2026-02-23T15:43:55Z</dcterms:created>
  <dcterms:modified xsi:type="dcterms:W3CDTF">2026-03-02T14:55:05Z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0x0101000024CDB3F5355B4F90FECED0D7D9EF69</vt:lpwstr>
  </property>
</Properties>
</file>