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2" r:id="rId5"/>
    <p:sldId id="259" r:id="rId6"/>
    <p:sldId id="265" r:id="rId7"/>
    <p:sldId id="266" r:id="rId8"/>
    <p:sldId id="267" r:id="rId9"/>
    <p:sldId id="268" r:id="rId10"/>
    <p:sldId id="269" r:id="rId11"/>
    <p:sldId id="292" r:id="rId12"/>
    <p:sldId id="270" r:id="rId13"/>
    <p:sldId id="294" r:id="rId14"/>
    <p:sldId id="271" r:id="rId15"/>
    <p:sldId id="272" r:id="rId16"/>
    <p:sldId id="273" r:id="rId17"/>
    <p:sldId id="274" r:id="rId18"/>
    <p:sldId id="291" r:id="rId19"/>
    <p:sldId id="275" r:id="rId20"/>
    <p:sldId id="276" r:id="rId21"/>
    <p:sldId id="277" r:id="rId22"/>
    <p:sldId id="278" r:id="rId23"/>
    <p:sldId id="279" r:id="rId24"/>
    <p:sldId id="293" r:id="rId25"/>
    <p:sldId id="280" r:id="rId26"/>
    <p:sldId id="281" r:id="rId27"/>
    <p:sldId id="282" r:id="rId28"/>
    <p:sldId id="283" r:id="rId29"/>
    <p:sldId id="284" r:id="rId30"/>
    <p:sldId id="288" r:id="rId31"/>
    <p:sldId id="289" r:id="rId32"/>
    <p:sldId id="290" r:id="rId33"/>
    <p:sldId id="285"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3504F-C39A-4D62-8097-92B4A48B74AB}" v="14" dt="2025-07-04T21:53:20.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2336" autoAdjust="0"/>
  </p:normalViewPr>
  <p:slideViewPr>
    <p:cSldViewPr snapToGrid="0">
      <p:cViewPr varScale="1">
        <p:scale>
          <a:sx n="52" d="100"/>
          <a:sy n="52" d="100"/>
        </p:scale>
        <p:origin x="104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Dalgleish" userId="f6d6506c-02e3-4b52-8acb-e61ba8561358" providerId="ADAL" clId="{2133504F-C39A-4D62-8097-92B4A48B74AB}"/>
    <pc:docChg chg="undo custSel addSld modSld sldOrd">
      <pc:chgData name="Karl Dalgleish" userId="f6d6506c-02e3-4b52-8acb-e61ba8561358" providerId="ADAL" clId="{2133504F-C39A-4D62-8097-92B4A48B74AB}" dt="2025-07-04T21:53:57.066" v="958" actId="14100"/>
      <pc:docMkLst>
        <pc:docMk/>
      </pc:docMkLst>
      <pc:sldChg chg="modSp mod">
        <pc:chgData name="Karl Dalgleish" userId="f6d6506c-02e3-4b52-8acb-e61ba8561358" providerId="ADAL" clId="{2133504F-C39A-4D62-8097-92B4A48B74AB}" dt="2025-07-04T18:29:38.157" v="186" actId="20577"/>
        <pc:sldMkLst>
          <pc:docMk/>
          <pc:sldMk cId="4127429990" sldId="259"/>
        </pc:sldMkLst>
        <pc:spChg chg="mod">
          <ac:chgData name="Karl Dalgleish" userId="f6d6506c-02e3-4b52-8acb-e61ba8561358" providerId="ADAL" clId="{2133504F-C39A-4D62-8097-92B4A48B74AB}" dt="2025-07-04T18:29:38.157" v="186" actId="20577"/>
          <ac:spMkLst>
            <pc:docMk/>
            <pc:sldMk cId="4127429990" sldId="259"/>
            <ac:spMk id="8" creationId="{C4B0D789-9D2A-8E7D-8372-CFDE2E7271BC}"/>
          </ac:spMkLst>
        </pc:spChg>
      </pc:sldChg>
      <pc:sldChg chg="modSp mod">
        <pc:chgData name="Karl Dalgleish" userId="f6d6506c-02e3-4b52-8acb-e61ba8561358" providerId="ADAL" clId="{2133504F-C39A-4D62-8097-92B4A48B74AB}" dt="2025-07-04T18:31:41.466" v="449" actId="20577"/>
        <pc:sldMkLst>
          <pc:docMk/>
          <pc:sldMk cId="1936140653" sldId="266"/>
        </pc:sldMkLst>
        <pc:spChg chg="mod">
          <ac:chgData name="Karl Dalgleish" userId="f6d6506c-02e3-4b52-8acb-e61ba8561358" providerId="ADAL" clId="{2133504F-C39A-4D62-8097-92B4A48B74AB}" dt="2025-07-04T18:31:41.466" v="449" actId="20577"/>
          <ac:spMkLst>
            <pc:docMk/>
            <pc:sldMk cId="1936140653" sldId="266"/>
            <ac:spMk id="5" creationId="{17DE9BDB-D7B5-1915-7CA6-9808B5C48DBA}"/>
          </ac:spMkLst>
        </pc:spChg>
        <pc:spChg chg="mod">
          <ac:chgData name="Karl Dalgleish" userId="f6d6506c-02e3-4b52-8acb-e61ba8561358" providerId="ADAL" clId="{2133504F-C39A-4D62-8097-92B4A48B74AB}" dt="2025-07-04T18:30:19.826" v="208" actId="20577"/>
          <ac:spMkLst>
            <pc:docMk/>
            <pc:sldMk cId="1936140653" sldId="266"/>
            <ac:spMk id="8" creationId="{22CE3BA0-B4E9-7D4C-2EA9-9E5B46346735}"/>
          </ac:spMkLst>
        </pc:spChg>
      </pc:sldChg>
      <pc:sldChg chg="modSp mod">
        <pc:chgData name="Karl Dalgleish" userId="f6d6506c-02e3-4b52-8acb-e61ba8561358" providerId="ADAL" clId="{2133504F-C39A-4D62-8097-92B4A48B74AB}" dt="2025-07-04T18:34:29.168" v="600" actId="20577"/>
        <pc:sldMkLst>
          <pc:docMk/>
          <pc:sldMk cId="3643388703" sldId="267"/>
        </pc:sldMkLst>
        <pc:spChg chg="mod">
          <ac:chgData name="Karl Dalgleish" userId="f6d6506c-02e3-4b52-8acb-e61ba8561358" providerId="ADAL" clId="{2133504F-C39A-4D62-8097-92B4A48B74AB}" dt="2025-07-04T18:34:29.168" v="600" actId="20577"/>
          <ac:spMkLst>
            <pc:docMk/>
            <pc:sldMk cId="3643388703" sldId="267"/>
            <ac:spMk id="8" creationId="{581FD95A-81B1-581D-3FD1-8D3EB4534E67}"/>
          </ac:spMkLst>
        </pc:spChg>
      </pc:sldChg>
      <pc:sldChg chg="modSp mod">
        <pc:chgData name="Karl Dalgleish" userId="f6d6506c-02e3-4b52-8acb-e61ba8561358" providerId="ADAL" clId="{2133504F-C39A-4D62-8097-92B4A48B74AB}" dt="2025-07-04T18:35:26.873" v="615" actId="20577"/>
        <pc:sldMkLst>
          <pc:docMk/>
          <pc:sldMk cId="1278032284" sldId="269"/>
        </pc:sldMkLst>
        <pc:spChg chg="mod">
          <ac:chgData name="Karl Dalgleish" userId="f6d6506c-02e3-4b52-8acb-e61ba8561358" providerId="ADAL" clId="{2133504F-C39A-4D62-8097-92B4A48B74AB}" dt="2025-07-04T18:35:26.873" v="615" actId="20577"/>
          <ac:spMkLst>
            <pc:docMk/>
            <pc:sldMk cId="1278032284" sldId="269"/>
            <ac:spMk id="8" creationId="{A097EB79-2CF1-248B-C105-AC48842A18B4}"/>
          </ac:spMkLst>
        </pc:spChg>
      </pc:sldChg>
      <pc:sldChg chg="modSp mod">
        <pc:chgData name="Karl Dalgleish" userId="f6d6506c-02e3-4b52-8acb-e61ba8561358" providerId="ADAL" clId="{2133504F-C39A-4D62-8097-92B4A48B74AB}" dt="2025-07-04T18:41:03.083" v="706" actId="20577"/>
        <pc:sldMkLst>
          <pc:docMk/>
          <pc:sldMk cId="3074946017" sldId="270"/>
        </pc:sldMkLst>
        <pc:spChg chg="mod">
          <ac:chgData name="Karl Dalgleish" userId="f6d6506c-02e3-4b52-8acb-e61ba8561358" providerId="ADAL" clId="{2133504F-C39A-4D62-8097-92B4A48B74AB}" dt="2025-07-04T18:41:03.083" v="706" actId="20577"/>
          <ac:spMkLst>
            <pc:docMk/>
            <pc:sldMk cId="3074946017" sldId="270"/>
            <ac:spMk id="5" creationId="{48EE9479-DEC4-8754-A80E-0B8725EFDCDF}"/>
          </ac:spMkLst>
        </pc:spChg>
        <pc:spChg chg="mod">
          <ac:chgData name="Karl Dalgleish" userId="f6d6506c-02e3-4b52-8acb-e61ba8561358" providerId="ADAL" clId="{2133504F-C39A-4D62-8097-92B4A48B74AB}" dt="2025-07-04T18:40:31.065" v="668" actId="5793"/>
          <ac:spMkLst>
            <pc:docMk/>
            <pc:sldMk cId="3074946017" sldId="270"/>
            <ac:spMk id="7" creationId="{99A9C6CA-4E2D-DC34-011A-418F8F8F5927}"/>
          </ac:spMkLst>
        </pc:spChg>
        <pc:spChg chg="mod">
          <ac:chgData name="Karl Dalgleish" userId="f6d6506c-02e3-4b52-8acb-e61ba8561358" providerId="ADAL" clId="{2133504F-C39A-4D62-8097-92B4A48B74AB}" dt="2025-07-04T18:36:10.456" v="617" actId="6549"/>
          <ac:spMkLst>
            <pc:docMk/>
            <pc:sldMk cId="3074946017" sldId="270"/>
            <ac:spMk id="8" creationId="{45FE0B8B-F7B2-CFEA-B7FB-B0E3BF851EE4}"/>
          </ac:spMkLst>
        </pc:spChg>
      </pc:sldChg>
      <pc:sldChg chg="modSp mod">
        <pc:chgData name="Karl Dalgleish" userId="f6d6506c-02e3-4b52-8acb-e61ba8561358" providerId="ADAL" clId="{2133504F-C39A-4D62-8097-92B4A48B74AB}" dt="2025-07-04T18:47:00.834" v="833" actId="20577"/>
        <pc:sldMkLst>
          <pc:docMk/>
          <pc:sldMk cId="3941542981" sldId="271"/>
        </pc:sldMkLst>
        <pc:spChg chg="mod">
          <ac:chgData name="Karl Dalgleish" userId="f6d6506c-02e3-4b52-8acb-e61ba8561358" providerId="ADAL" clId="{2133504F-C39A-4D62-8097-92B4A48B74AB}" dt="2025-07-04T18:45:26.439" v="796" actId="114"/>
          <ac:spMkLst>
            <pc:docMk/>
            <pc:sldMk cId="3941542981" sldId="271"/>
            <ac:spMk id="5" creationId="{E739FC8A-994C-3BB9-DC66-D951293DAC9F}"/>
          </ac:spMkLst>
        </pc:spChg>
        <pc:spChg chg="mod">
          <ac:chgData name="Karl Dalgleish" userId="f6d6506c-02e3-4b52-8acb-e61ba8561358" providerId="ADAL" clId="{2133504F-C39A-4D62-8097-92B4A48B74AB}" dt="2025-07-04T18:47:00.834" v="833" actId="20577"/>
          <ac:spMkLst>
            <pc:docMk/>
            <pc:sldMk cId="3941542981" sldId="271"/>
            <ac:spMk id="7" creationId="{41C562E4-7AC6-F515-28B1-A93CCE86BEDD}"/>
          </ac:spMkLst>
        </pc:spChg>
        <pc:spChg chg="mod">
          <ac:chgData name="Karl Dalgleish" userId="f6d6506c-02e3-4b52-8acb-e61ba8561358" providerId="ADAL" clId="{2133504F-C39A-4D62-8097-92B4A48B74AB}" dt="2025-07-04T18:44:24.210" v="785" actId="114"/>
          <ac:spMkLst>
            <pc:docMk/>
            <pc:sldMk cId="3941542981" sldId="271"/>
            <ac:spMk id="8" creationId="{02E6E53A-9EC5-2E28-3BF1-7D573E74A67A}"/>
          </ac:spMkLst>
        </pc:spChg>
      </pc:sldChg>
      <pc:sldChg chg="modSp mod">
        <pc:chgData name="Karl Dalgleish" userId="f6d6506c-02e3-4b52-8acb-e61ba8561358" providerId="ADAL" clId="{2133504F-C39A-4D62-8097-92B4A48B74AB}" dt="2025-07-04T18:44:11.023" v="784" actId="114"/>
        <pc:sldMkLst>
          <pc:docMk/>
          <pc:sldMk cId="2610520998" sldId="274"/>
        </pc:sldMkLst>
        <pc:spChg chg="mod">
          <ac:chgData name="Karl Dalgleish" userId="f6d6506c-02e3-4b52-8acb-e61ba8561358" providerId="ADAL" clId="{2133504F-C39A-4D62-8097-92B4A48B74AB}" dt="2025-07-04T18:44:06.645" v="783" actId="114"/>
          <ac:spMkLst>
            <pc:docMk/>
            <pc:sldMk cId="2610520998" sldId="274"/>
            <ac:spMk id="5" creationId="{F1CD52C6-9370-3964-14E2-205475DFE880}"/>
          </ac:spMkLst>
        </pc:spChg>
        <pc:spChg chg="mod">
          <ac:chgData name="Karl Dalgleish" userId="f6d6506c-02e3-4b52-8acb-e61ba8561358" providerId="ADAL" clId="{2133504F-C39A-4D62-8097-92B4A48B74AB}" dt="2025-07-04T18:44:11.023" v="784" actId="114"/>
          <ac:spMkLst>
            <pc:docMk/>
            <pc:sldMk cId="2610520998" sldId="274"/>
            <ac:spMk id="7" creationId="{388D8013-06EA-AE00-CDAD-63EF7883254B}"/>
          </ac:spMkLst>
        </pc:spChg>
      </pc:sldChg>
      <pc:sldChg chg="modSp mod">
        <pc:chgData name="Karl Dalgleish" userId="f6d6506c-02e3-4b52-8acb-e61ba8561358" providerId="ADAL" clId="{2133504F-C39A-4D62-8097-92B4A48B74AB}" dt="2025-07-04T18:47:28.566" v="834" actId="114"/>
        <pc:sldMkLst>
          <pc:docMk/>
          <pc:sldMk cId="3681096339" sldId="275"/>
        </pc:sldMkLst>
        <pc:spChg chg="mod">
          <ac:chgData name="Karl Dalgleish" userId="f6d6506c-02e3-4b52-8acb-e61ba8561358" providerId="ADAL" clId="{2133504F-C39A-4D62-8097-92B4A48B74AB}" dt="2025-07-04T18:47:28.566" v="834" actId="114"/>
          <ac:spMkLst>
            <pc:docMk/>
            <pc:sldMk cId="3681096339" sldId="275"/>
            <ac:spMk id="8" creationId="{A98374F5-C2A2-58FF-F124-997568B2858D}"/>
          </ac:spMkLst>
        </pc:spChg>
      </pc:sldChg>
      <pc:sldChg chg="modSp mod">
        <pc:chgData name="Karl Dalgleish" userId="f6d6506c-02e3-4b52-8acb-e61ba8561358" providerId="ADAL" clId="{2133504F-C39A-4D62-8097-92B4A48B74AB}" dt="2025-07-04T18:47:50.938" v="837" actId="20577"/>
        <pc:sldMkLst>
          <pc:docMk/>
          <pc:sldMk cId="3753070973" sldId="278"/>
        </pc:sldMkLst>
        <pc:spChg chg="mod">
          <ac:chgData name="Karl Dalgleish" userId="f6d6506c-02e3-4b52-8acb-e61ba8561358" providerId="ADAL" clId="{2133504F-C39A-4D62-8097-92B4A48B74AB}" dt="2025-07-04T18:47:50.938" v="837" actId="20577"/>
          <ac:spMkLst>
            <pc:docMk/>
            <pc:sldMk cId="3753070973" sldId="278"/>
            <ac:spMk id="8" creationId="{31AD8048-3B8D-D99C-0279-683905FFCD7E}"/>
          </ac:spMkLst>
        </pc:spChg>
      </pc:sldChg>
      <pc:sldChg chg="modSp mod">
        <pc:chgData name="Karl Dalgleish" userId="f6d6506c-02e3-4b52-8acb-e61ba8561358" providerId="ADAL" clId="{2133504F-C39A-4D62-8097-92B4A48B74AB}" dt="2025-07-04T18:48:21.379" v="838" actId="114"/>
        <pc:sldMkLst>
          <pc:docMk/>
          <pc:sldMk cId="3051473971" sldId="279"/>
        </pc:sldMkLst>
        <pc:spChg chg="mod">
          <ac:chgData name="Karl Dalgleish" userId="f6d6506c-02e3-4b52-8acb-e61ba8561358" providerId="ADAL" clId="{2133504F-C39A-4D62-8097-92B4A48B74AB}" dt="2025-07-04T18:48:21.379" v="838" actId="114"/>
          <ac:spMkLst>
            <pc:docMk/>
            <pc:sldMk cId="3051473971" sldId="279"/>
            <ac:spMk id="7" creationId="{3D62D94D-D705-4B96-A68C-8FE12A4C7C0C}"/>
          </ac:spMkLst>
        </pc:spChg>
      </pc:sldChg>
      <pc:sldChg chg="modSp mod">
        <pc:chgData name="Karl Dalgleish" userId="f6d6506c-02e3-4b52-8acb-e61ba8561358" providerId="ADAL" clId="{2133504F-C39A-4D62-8097-92B4A48B74AB}" dt="2025-07-04T18:49:35.758" v="858" actId="1076"/>
        <pc:sldMkLst>
          <pc:docMk/>
          <pc:sldMk cId="234630340" sldId="282"/>
        </pc:sldMkLst>
        <pc:spChg chg="mod">
          <ac:chgData name="Karl Dalgleish" userId="f6d6506c-02e3-4b52-8acb-e61ba8561358" providerId="ADAL" clId="{2133504F-C39A-4D62-8097-92B4A48B74AB}" dt="2025-07-04T18:49:35.758" v="858" actId="1076"/>
          <ac:spMkLst>
            <pc:docMk/>
            <pc:sldMk cId="234630340" sldId="282"/>
            <ac:spMk id="5" creationId="{212644B4-B39B-9156-0307-4CF1C5147A05}"/>
          </ac:spMkLst>
        </pc:spChg>
        <pc:spChg chg="mod">
          <ac:chgData name="Karl Dalgleish" userId="f6d6506c-02e3-4b52-8acb-e61ba8561358" providerId="ADAL" clId="{2133504F-C39A-4D62-8097-92B4A48B74AB}" dt="2025-07-04T18:49:27.638" v="857" actId="1076"/>
          <ac:spMkLst>
            <pc:docMk/>
            <pc:sldMk cId="234630340" sldId="282"/>
            <ac:spMk id="7" creationId="{2A08178C-7748-B065-A357-B3D9E8A626E5}"/>
          </ac:spMkLst>
        </pc:spChg>
        <pc:spChg chg="mod">
          <ac:chgData name="Karl Dalgleish" userId="f6d6506c-02e3-4b52-8acb-e61ba8561358" providerId="ADAL" clId="{2133504F-C39A-4D62-8097-92B4A48B74AB}" dt="2025-07-04T18:49:15.215" v="856" actId="20577"/>
          <ac:spMkLst>
            <pc:docMk/>
            <pc:sldMk cId="234630340" sldId="282"/>
            <ac:spMk id="8" creationId="{76B39391-00EB-4312-B0DF-B956466CFBA1}"/>
          </ac:spMkLst>
        </pc:spChg>
      </pc:sldChg>
      <pc:sldChg chg="modSp mod">
        <pc:chgData name="Karl Dalgleish" userId="f6d6506c-02e3-4b52-8acb-e61ba8561358" providerId="ADAL" clId="{2133504F-C39A-4D62-8097-92B4A48B74AB}" dt="2025-07-04T18:49:49.277" v="859" actId="114"/>
        <pc:sldMkLst>
          <pc:docMk/>
          <pc:sldMk cId="744158203" sldId="283"/>
        </pc:sldMkLst>
        <pc:spChg chg="mod">
          <ac:chgData name="Karl Dalgleish" userId="f6d6506c-02e3-4b52-8acb-e61ba8561358" providerId="ADAL" clId="{2133504F-C39A-4D62-8097-92B4A48B74AB}" dt="2025-07-04T18:49:49.277" v="859" actId="114"/>
          <ac:spMkLst>
            <pc:docMk/>
            <pc:sldMk cId="744158203" sldId="283"/>
            <ac:spMk id="8" creationId="{D6E3F1AE-2B08-D3DE-EEB2-07ADB27F869F}"/>
          </ac:spMkLst>
        </pc:spChg>
      </pc:sldChg>
      <pc:sldChg chg="modSp mod">
        <pc:chgData name="Karl Dalgleish" userId="f6d6506c-02e3-4b52-8acb-e61ba8561358" providerId="ADAL" clId="{2133504F-C39A-4D62-8097-92B4A48B74AB}" dt="2025-07-04T18:50:17.349" v="861" actId="255"/>
        <pc:sldMkLst>
          <pc:docMk/>
          <pc:sldMk cId="81358338" sldId="289"/>
        </pc:sldMkLst>
        <pc:spChg chg="mod">
          <ac:chgData name="Karl Dalgleish" userId="f6d6506c-02e3-4b52-8acb-e61ba8561358" providerId="ADAL" clId="{2133504F-C39A-4D62-8097-92B4A48B74AB}" dt="2025-07-04T18:50:17.349" v="861" actId="255"/>
          <ac:spMkLst>
            <pc:docMk/>
            <pc:sldMk cId="81358338" sldId="289"/>
            <ac:spMk id="5" creationId="{B444C542-5CC0-F5DC-2C2A-D4F6B865FC2B}"/>
          </ac:spMkLst>
        </pc:spChg>
      </pc:sldChg>
      <pc:sldChg chg="modSp mod">
        <pc:chgData name="Karl Dalgleish" userId="f6d6506c-02e3-4b52-8acb-e61ba8561358" providerId="ADAL" clId="{2133504F-C39A-4D62-8097-92B4A48B74AB}" dt="2025-07-04T18:50:55.412" v="863" actId="113"/>
        <pc:sldMkLst>
          <pc:docMk/>
          <pc:sldMk cId="3791353814" sldId="290"/>
        </pc:sldMkLst>
        <pc:spChg chg="mod">
          <ac:chgData name="Karl Dalgleish" userId="f6d6506c-02e3-4b52-8acb-e61ba8561358" providerId="ADAL" clId="{2133504F-C39A-4D62-8097-92B4A48B74AB}" dt="2025-07-04T18:50:55.412" v="863" actId="113"/>
          <ac:spMkLst>
            <pc:docMk/>
            <pc:sldMk cId="3791353814" sldId="290"/>
            <ac:spMk id="5" creationId="{6175EF87-334B-BA73-7996-3D0654158B63}"/>
          </ac:spMkLst>
        </pc:spChg>
      </pc:sldChg>
      <pc:sldChg chg="addSp delSp modSp new mod">
        <pc:chgData name="Karl Dalgleish" userId="f6d6506c-02e3-4b52-8acb-e61ba8561358" providerId="ADAL" clId="{2133504F-C39A-4D62-8097-92B4A48B74AB}" dt="2025-07-04T21:36:35.947" v="870" actId="14100"/>
        <pc:sldMkLst>
          <pc:docMk/>
          <pc:sldMk cId="2088203999" sldId="291"/>
        </pc:sldMkLst>
        <pc:spChg chg="del">
          <ac:chgData name="Karl Dalgleish" userId="f6d6506c-02e3-4b52-8acb-e61ba8561358" providerId="ADAL" clId="{2133504F-C39A-4D62-8097-92B4A48B74AB}" dt="2025-07-04T21:36:22.200" v="865"/>
          <ac:spMkLst>
            <pc:docMk/>
            <pc:sldMk cId="2088203999" sldId="291"/>
            <ac:spMk id="3" creationId="{BEA78ACA-56C3-6C21-046D-1224FD5A5354}"/>
          </ac:spMkLst>
        </pc:spChg>
        <pc:picChg chg="add mod">
          <ac:chgData name="Karl Dalgleish" userId="f6d6506c-02e3-4b52-8acb-e61ba8561358" providerId="ADAL" clId="{2133504F-C39A-4D62-8097-92B4A48B74AB}" dt="2025-07-04T21:36:35.947" v="870" actId="14100"/>
          <ac:picMkLst>
            <pc:docMk/>
            <pc:sldMk cId="2088203999" sldId="291"/>
            <ac:picMk id="5" creationId="{FE558244-0407-65E1-DF5B-FE8A7B5F01C9}"/>
          </ac:picMkLst>
        </pc:picChg>
      </pc:sldChg>
      <pc:sldChg chg="addSp delSp modSp new mod ord">
        <pc:chgData name="Karl Dalgleish" userId="f6d6506c-02e3-4b52-8acb-e61ba8561358" providerId="ADAL" clId="{2133504F-C39A-4D62-8097-92B4A48B74AB}" dt="2025-07-04T21:53:09.866" v="945"/>
        <pc:sldMkLst>
          <pc:docMk/>
          <pc:sldMk cId="1359394673" sldId="292"/>
        </pc:sldMkLst>
        <pc:spChg chg="mod">
          <ac:chgData name="Karl Dalgleish" userId="f6d6506c-02e3-4b52-8acb-e61ba8561358" providerId="ADAL" clId="{2133504F-C39A-4D62-8097-92B4A48B74AB}" dt="2025-07-04T21:40:43.618" v="885"/>
          <ac:spMkLst>
            <pc:docMk/>
            <pc:sldMk cId="1359394673" sldId="292"/>
            <ac:spMk id="2" creationId="{1D62C319-52FE-CAD6-5CD3-F4D63EFA5862}"/>
          </ac:spMkLst>
        </pc:spChg>
        <pc:spChg chg="del">
          <ac:chgData name="Karl Dalgleish" userId="f6d6506c-02e3-4b52-8acb-e61ba8561358" providerId="ADAL" clId="{2133504F-C39A-4D62-8097-92B4A48B74AB}" dt="2025-07-04T21:39:42.751" v="872" actId="478"/>
          <ac:spMkLst>
            <pc:docMk/>
            <pc:sldMk cId="1359394673" sldId="292"/>
            <ac:spMk id="3" creationId="{88A4E6CB-B474-0A0B-5C8A-85A6E18EF1BA}"/>
          </ac:spMkLst>
        </pc:spChg>
        <pc:spChg chg="add mod">
          <ac:chgData name="Karl Dalgleish" userId="f6d6506c-02e3-4b52-8acb-e61ba8561358" providerId="ADAL" clId="{2133504F-C39A-4D62-8097-92B4A48B74AB}" dt="2025-07-04T21:41:14.529" v="891" actId="14100"/>
          <ac:spMkLst>
            <pc:docMk/>
            <pc:sldMk cId="1359394673" sldId="292"/>
            <ac:spMk id="6" creationId="{D831AB50-C819-945C-3DF9-9902248A69EC}"/>
          </ac:spMkLst>
        </pc:spChg>
        <pc:picChg chg="add mod ord">
          <ac:chgData name="Karl Dalgleish" userId="f6d6506c-02e3-4b52-8acb-e61ba8561358" providerId="ADAL" clId="{2133504F-C39A-4D62-8097-92B4A48B74AB}" dt="2025-07-04T21:40:24.121" v="884" actId="14100"/>
          <ac:picMkLst>
            <pc:docMk/>
            <pc:sldMk cId="1359394673" sldId="292"/>
            <ac:picMk id="4" creationId="{016DF12D-A878-20B0-E263-2745AD9F12EC}"/>
          </ac:picMkLst>
        </pc:picChg>
      </pc:sldChg>
      <pc:sldChg chg="addSp delSp modSp new mod">
        <pc:chgData name="Karl Dalgleish" userId="f6d6506c-02e3-4b52-8acb-e61ba8561358" providerId="ADAL" clId="{2133504F-C39A-4D62-8097-92B4A48B74AB}" dt="2025-07-04T21:43:41.291" v="943" actId="1076"/>
        <pc:sldMkLst>
          <pc:docMk/>
          <pc:sldMk cId="3405989646" sldId="293"/>
        </pc:sldMkLst>
        <pc:spChg chg="mod">
          <ac:chgData name="Karl Dalgleish" userId="f6d6506c-02e3-4b52-8acb-e61ba8561358" providerId="ADAL" clId="{2133504F-C39A-4D62-8097-92B4A48B74AB}" dt="2025-07-04T21:43:41.291" v="943" actId="1076"/>
          <ac:spMkLst>
            <pc:docMk/>
            <pc:sldMk cId="3405989646" sldId="293"/>
            <ac:spMk id="2" creationId="{51B58BFE-95C3-6AA6-0BC0-BC8E9F8C9F83}"/>
          </ac:spMkLst>
        </pc:spChg>
        <pc:spChg chg="del">
          <ac:chgData name="Karl Dalgleish" userId="f6d6506c-02e3-4b52-8acb-e61ba8561358" providerId="ADAL" clId="{2133504F-C39A-4D62-8097-92B4A48B74AB}" dt="2025-07-04T21:42:39.049" v="893" actId="478"/>
          <ac:spMkLst>
            <pc:docMk/>
            <pc:sldMk cId="3405989646" sldId="293"/>
            <ac:spMk id="3" creationId="{C2C8AE08-6724-741B-4831-BFFE00722737}"/>
          </ac:spMkLst>
        </pc:spChg>
        <pc:picChg chg="add mod">
          <ac:chgData name="Karl Dalgleish" userId="f6d6506c-02e3-4b52-8acb-e61ba8561358" providerId="ADAL" clId="{2133504F-C39A-4D62-8097-92B4A48B74AB}" dt="2025-07-04T21:42:53.499" v="897" actId="14100"/>
          <ac:picMkLst>
            <pc:docMk/>
            <pc:sldMk cId="3405989646" sldId="293"/>
            <ac:picMk id="1026" creationId="{C9E93001-E3E2-7CF3-341C-2171D80E194A}"/>
          </ac:picMkLst>
        </pc:picChg>
      </pc:sldChg>
      <pc:sldChg chg="addSp delSp modSp new mod">
        <pc:chgData name="Karl Dalgleish" userId="f6d6506c-02e3-4b52-8acb-e61ba8561358" providerId="ADAL" clId="{2133504F-C39A-4D62-8097-92B4A48B74AB}" dt="2025-07-04T21:53:57.066" v="958" actId="14100"/>
        <pc:sldMkLst>
          <pc:docMk/>
          <pc:sldMk cId="1150833208" sldId="294"/>
        </pc:sldMkLst>
        <pc:spChg chg="del">
          <ac:chgData name="Karl Dalgleish" userId="f6d6506c-02e3-4b52-8acb-e61ba8561358" providerId="ADAL" clId="{2133504F-C39A-4D62-8097-92B4A48B74AB}" dt="2025-07-04T21:53:50.721" v="956" actId="478"/>
          <ac:spMkLst>
            <pc:docMk/>
            <pc:sldMk cId="1150833208" sldId="294"/>
            <ac:spMk id="2" creationId="{12574564-8E28-67EB-D8F4-0F4F2C84AD59}"/>
          </ac:spMkLst>
        </pc:spChg>
        <pc:spChg chg="del">
          <ac:chgData name="Karl Dalgleish" userId="f6d6506c-02e3-4b52-8acb-e61ba8561358" providerId="ADAL" clId="{2133504F-C39A-4D62-8097-92B4A48B74AB}" dt="2025-07-04T21:53:20.049" v="947"/>
          <ac:spMkLst>
            <pc:docMk/>
            <pc:sldMk cId="1150833208" sldId="294"/>
            <ac:spMk id="3" creationId="{A1F30000-8BCA-134C-130D-D68A8CA8A84E}"/>
          </ac:spMkLst>
        </pc:spChg>
        <pc:picChg chg="add mod">
          <ac:chgData name="Karl Dalgleish" userId="f6d6506c-02e3-4b52-8acb-e61ba8561358" providerId="ADAL" clId="{2133504F-C39A-4D62-8097-92B4A48B74AB}" dt="2025-07-04T21:53:57.066" v="958" actId="14100"/>
          <ac:picMkLst>
            <pc:docMk/>
            <pc:sldMk cId="1150833208" sldId="294"/>
            <ac:picMk id="5" creationId="{B59DCD67-160B-74AF-787A-0DBDFA13CA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5E285-3CA5-4250-80F8-4AAB64B01C23}"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C94C0-29C3-4274-8025-EF2F3F994D91}" type="slidenum">
              <a:rPr lang="en-GB" smtClean="0"/>
              <a:t>‹#›</a:t>
            </a:fld>
            <a:endParaRPr lang="en-GB"/>
          </a:p>
        </p:txBody>
      </p:sp>
    </p:spTree>
    <p:extLst>
      <p:ext uri="{BB962C8B-B14F-4D97-AF65-F5344CB8AC3E}">
        <p14:creationId xmlns:p14="http://schemas.microsoft.com/office/powerpoint/2010/main" val="245550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Any support to help embed people centred cultures needs to be flexibly delivered in what is often a complex, multi-site and highly regulated environment. </a:t>
            </a:r>
          </a:p>
        </p:txBody>
      </p:sp>
      <p:sp>
        <p:nvSpPr>
          <p:cNvPr id="4" name="Slide Number Placeholder 3"/>
          <p:cNvSpPr>
            <a:spLocks noGrp="1"/>
          </p:cNvSpPr>
          <p:nvPr>
            <p:ph type="sldNum" sz="quarter" idx="5"/>
          </p:nvPr>
        </p:nvSpPr>
        <p:spPr/>
        <p:txBody>
          <a:bodyPr/>
          <a:lstStyle/>
          <a:p>
            <a:fld id="{744C94C0-29C3-4274-8025-EF2F3F994D91}" type="slidenum">
              <a:rPr lang="en-GB" smtClean="0"/>
              <a:t>7</a:t>
            </a:fld>
            <a:endParaRPr lang="en-GB"/>
          </a:p>
        </p:txBody>
      </p:sp>
    </p:spTree>
    <p:extLst>
      <p:ext uri="{BB962C8B-B14F-4D97-AF65-F5344CB8AC3E}">
        <p14:creationId xmlns:p14="http://schemas.microsoft.com/office/powerpoint/2010/main" val="11569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B329-C7AB-1F4F-D48C-5FC12F391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8F27E-C043-B7CF-0E5D-D36B0BC4F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D55D7-D526-6700-E352-E9269BDE6D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0972C4-7C58-A3C7-2D93-0F1B2590C6F3}"/>
              </a:ext>
            </a:extLst>
          </p:cNvPr>
          <p:cNvSpPr>
            <a:spLocks noGrp="1"/>
          </p:cNvSpPr>
          <p:nvPr>
            <p:ph type="sldNum" sz="quarter" idx="5"/>
          </p:nvPr>
        </p:nvSpPr>
        <p:spPr/>
        <p:txBody>
          <a:bodyPr/>
          <a:lstStyle/>
          <a:p>
            <a:fld id="{744C94C0-29C3-4274-8025-EF2F3F994D91}" type="slidenum">
              <a:rPr lang="en-GB" smtClean="0"/>
              <a:t>22</a:t>
            </a:fld>
            <a:endParaRPr lang="en-GB"/>
          </a:p>
        </p:txBody>
      </p:sp>
    </p:spTree>
    <p:extLst>
      <p:ext uri="{BB962C8B-B14F-4D97-AF65-F5344CB8AC3E}">
        <p14:creationId xmlns:p14="http://schemas.microsoft.com/office/powerpoint/2010/main" val="77774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497A-A6DA-3532-94B1-B7FA84BAE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FC889-BB85-B8C3-5B18-BC755523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BC005-0D31-E31B-3638-55DDF75EF8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3DD321-A21B-20D0-952D-5B4B0FE33BDC}"/>
              </a:ext>
            </a:extLst>
          </p:cNvPr>
          <p:cNvSpPr>
            <a:spLocks noGrp="1"/>
          </p:cNvSpPr>
          <p:nvPr>
            <p:ph type="sldNum" sz="quarter" idx="5"/>
          </p:nvPr>
        </p:nvSpPr>
        <p:spPr/>
        <p:txBody>
          <a:bodyPr/>
          <a:lstStyle/>
          <a:p>
            <a:fld id="{744C94C0-29C3-4274-8025-EF2F3F994D91}" type="slidenum">
              <a:rPr lang="en-GB" smtClean="0"/>
              <a:t>26</a:t>
            </a:fld>
            <a:endParaRPr lang="en-GB"/>
          </a:p>
        </p:txBody>
      </p:sp>
    </p:spTree>
    <p:extLst>
      <p:ext uri="{BB962C8B-B14F-4D97-AF65-F5344CB8AC3E}">
        <p14:creationId xmlns:p14="http://schemas.microsoft.com/office/powerpoint/2010/main" val="140014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528DE-DBD9-58A8-F29D-EA00EDA6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98535-24D4-39DE-7591-40C18BA03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A954B-BA57-B2A8-92C1-FB5344507A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0E7130-7BE5-A46E-6EEA-504C7ADF2919}"/>
              </a:ext>
            </a:extLst>
          </p:cNvPr>
          <p:cNvSpPr>
            <a:spLocks noGrp="1"/>
          </p:cNvSpPr>
          <p:nvPr>
            <p:ph type="sldNum" sz="quarter" idx="5"/>
          </p:nvPr>
        </p:nvSpPr>
        <p:spPr/>
        <p:txBody>
          <a:bodyPr/>
          <a:lstStyle/>
          <a:p>
            <a:fld id="{744C94C0-29C3-4274-8025-EF2F3F994D91}" type="slidenum">
              <a:rPr lang="en-GB" smtClean="0"/>
              <a:t>28</a:t>
            </a:fld>
            <a:endParaRPr lang="en-GB"/>
          </a:p>
        </p:txBody>
      </p:sp>
    </p:spTree>
    <p:extLst>
      <p:ext uri="{BB962C8B-B14F-4D97-AF65-F5344CB8AC3E}">
        <p14:creationId xmlns:p14="http://schemas.microsoft.com/office/powerpoint/2010/main" val="184029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29FB7-8727-951E-3375-B460BA01D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FBEC-1BB6-469E-F14F-27360CA18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4DBBC-465F-C655-F592-3C9C9C006AA1}"/>
              </a:ext>
            </a:extLst>
          </p:cNvPr>
          <p:cNvSpPr>
            <a:spLocks noGrp="1"/>
          </p:cNvSpPr>
          <p:nvPr>
            <p:ph type="body" idx="1"/>
          </p:nvPr>
        </p:nvSpPr>
        <p:spPr/>
        <p:txBody>
          <a:bodyPr/>
          <a:lstStyle/>
          <a:p>
            <a:r>
              <a:rPr lang="en-GB" dirty="0"/>
              <a:t>1st bullet- Activity focused on inspiring the next generation and attracting digital savvy apprentices and graduates is an important consideration.</a:t>
            </a:r>
          </a:p>
        </p:txBody>
      </p:sp>
      <p:sp>
        <p:nvSpPr>
          <p:cNvPr id="4" name="Slide Number Placeholder 3">
            <a:extLst>
              <a:ext uri="{FF2B5EF4-FFF2-40B4-BE49-F238E27FC236}">
                <a16:creationId xmlns:a16="http://schemas.microsoft.com/office/drawing/2014/main" id="{7E4CEAE8-F2BA-F9F3-F5C7-30CADBB2D081}"/>
              </a:ext>
            </a:extLst>
          </p:cNvPr>
          <p:cNvSpPr>
            <a:spLocks noGrp="1"/>
          </p:cNvSpPr>
          <p:nvPr>
            <p:ph type="sldNum" sz="quarter" idx="5"/>
          </p:nvPr>
        </p:nvSpPr>
        <p:spPr/>
        <p:txBody>
          <a:bodyPr/>
          <a:lstStyle/>
          <a:p>
            <a:fld id="{744C94C0-29C3-4274-8025-EF2F3F994D91}" type="slidenum">
              <a:rPr lang="en-GB" smtClean="0"/>
              <a:t>29</a:t>
            </a:fld>
            <a:endParaRPr lang="en-GB"/>
          </a:p>
        </p:txBody>
      </p:sp>
    </p:spTree>
    <p:extLst>
      <p:ext uri="{BB962C8B-B14F-4D97-AF65-F5344CB8AC3E}">
        <p14:creationId xmlns:p14="http://schemas.microsoft.com/office/powerpoint/2010/main" val="247848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9CE43-3246-A871-EE61-38DEE959F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31F19-6C32-9E26-273A-2008F85E1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B3F68-1A4A-5652-80D6-22CBCF8435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6D00ED-8158-4CB4-99C9-F03B94E9DCA8}"/>
              </a:ext>
            </a:extLst>
          </p:cNvPr>
          <p:cNvSpPr>
            <a:spLocks noGrp="1"/>
          </p:cNvSpPr>
          <p:nvPr>
            <p:ph type="sldNum" sz="quarter" idx="5"/>
          </p:nvPr>
        </p:nvSpPr>
        <p:spPr/>
        <p:txBody>
          <a:bodyPr/>
          <a:lstStyle/>
          <a:p>
            <a:fld id="{744C94C0-29C3-4274-8025-EF2F3F994D91}" type="slidenum">
              <a:rPr lang="en-GB" smtClean="0"/>
              <a:t>32</a:t>
            </a:fld>
            <a:endParaRPr lang="en-GB"/>
          </a:p>
        </p:txBody>
      </p:sp>
    </p:spTree>
    <p:extLst>
      <p:ext uri="{BB962C8B-B14F-4D97-AF65-F5344CB8AC3E}">
        <p14:creationId xmlns:p14="http://schemas.microsoft.com/office/powerpoint/2010/main" val="63707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8</a:t>
            </a:fld>
            <a:endParaRPr lang="en-GB"/>
          </a:p>
        </p:txBody>
      </p:sp>
    </p:spTree>
    <p:extLst>
      <p:ext uri="{BB962C8B-B14F-4D97-AF65-F5344CB8AC3E}">
        <p14:creationId xmlns:p14="http://schemas.microsoft.com/office/powerpoint/2010/main" val="144474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9</a:t>
            </a:fld>
            <a:endParaRPr lang="en-GB"/>
          </a:p>
        </p:txBody>
      </p:sp>
    </p:spTree>
    <p:extLst>
      <p:ext uri="{BB962C8B-B14F-4D97-AF65-F5344CB8AC3E}">
        <p14:creationId xmlns:p14="http://schemas.microsoft.com/office/powerpoint/2010/main" val="70986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7AE6-5353-6C5D-BCCD-6F340C090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FD109-AA82-7501-8621-7386233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89ED8-660F-AFFE-A620-A8D0B7BA13D7}"/>
              </a:ext>
            </a:extLst>
          </p:cNvPr>
          <p:cNvSpPr>
            <a:spLocks noGrp="1"/>
          </p:cNvSpPr>
          <p:nvPr>
            <p:ph type="body" idx="1"/>
          </p:nvPr>
        </p:nvSpPr>
        <p:spPr/>
        <p:txBody>
          <a:bodyPr/>
          <a:lstStyle/>
          <a:p>
            <a:r>
              <a:rPr lang="en-GB" dirty="0"/>
              <a:t>11- </a:t>
            </a:r>
            <a:r>
              <a:rPr lang="en-GB" sz="1200" dirty="0"/>
              <a:t>Access to foundational AI and automation literacy and awareness courses alongside industry specific applications will give employers a broader understanding of how it can be safely and effectively integrated into operations. </a:t>
            </a:r>
          </a:p>
          <a:p>
            <a:r>
              <a:rPr lang="en-GB" sz="1200" dirty="0"/>
              <a:t>12- Publicising sustainable aviation business practice training and support would be welcome. </a:t>
            </a:r>
            <a:endParaRPr lang="en-GB" dirty="0"/>
          </a:p>
        </p:txBody>
      </p:sp>
      <p:sp>
        <p:nvSpPr>
          <p:cNvPr id="4" name="Slide Number Placeholder 3">
            <a:extLst>
              <a:ext uri="{FF2B5EF4-FFF2-40B4-BE49-F238E27FC236}">
                <a16:creationId xmlns:a16="http://schemas.microsoft.com/office/drawing/2014/main" id="{9D375220-C9E8-772A-EFA4-8B9BFE067B02}"/>
              </a:ext>
            </a:extLst>
          </p:cNvPr>
          <p:cNvSpPr>
            <a:spLocks noGrp="1"/>
          </p:cNvSpPr>
          <p:nvPr>
            <p:ph type="sldNum" sz="quarter" idx="5"/>
          </p:nvPr>
        </p:nvSpPr>
        <p:spPr/>
        <p:txBody>
          <a:bodyPr/>
          <a:lstStyle/>
          <a:p>
            <a:fld id="{744C94C0-29C3-4274-8025-EF2F3F994D91}" type="slidenum">
              <a:rPr lang="en-GB" smtClean="0"/>
              <a:t>11</a:t>
            </a:fld>
            <a:endParaRPr lang="en-GB"/>
          </a:p>
        </p:txBody>
      </p:sp>
    </p:spTree>
    <p:extLst>
      <p:ext uri="{BB962C8B-B14F-4D97-AF65-F5344CB8AC3E}">
        <p14:creationId xmlns:p14="http://schemas.microsoft.com/office/powerpoint/2010/main" val="226716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18C24-81C0-C291-0760-50172619B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43B8B-F84A-60FE-C528-F0D11D63E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A910D-A430-4D91-4E56-3FB098F5AA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E6B342-1CEE-C78F-8D82-94472F705D3E}"/>
              </a:ext>
            </a:extLst>
          </p:cNvPr>
          <p:cNvSpPr>
            <a:spLocks noGrp="1"/>
          </p:cNvSpPr>
          <p:nvPr>
            <p:ph type="sldNum" sz="quarter" idx="5"/>
          </p:nvPr>
        </p:nvSpPr>
        <p:spPr/>
        <p:txBody>
          <a:bodyPr/>
          <a:lstStyle/>
          <a:p>
            <a:fld id="{744C94C0-29C3-4274-8025-EF2F3F994D91}" type="slidenum">
              <a:rPr lang="en-GB" smtClean="0"/>
              <a:t>12</a:t>
            </a:fld>
            <a:endParaRPr lang="en-GB"/>
          </a:p>
        </p:txBody>
      </p:sp>
    </p:spTree>
    <p:extLst>
      <p:ext uri="{BB962C8B-B14F-4D97-AF65-F5344CB8AC3E}">
        <p14:creationId xmlns:p14="http://schemas.microsoft.com/office/powerpoint/2010/main" val="36234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sz="1200" dirty="0"/>
              <a:t>For those considering apprenticeships there is scope to partner with providers to ensure apprenticeships can meet their needs. </a:t>
            </a:r>
          </a:p>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14</a:t>
            </a:fld>
            <a:endParaRPr lang="en-GB"/>
          </a:p>
        </p:txBody>
      </p:sp>
    </p:spTree>
    <p:extLst>
      <p:ext uri="{BB962C8B-B14F-4D97-AF65-F5344CB8AC3E}">
        <p14:creationId xmlns:p14="http://schemas.microsoft.com/office/powerpoint/2010/main" val="341867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a:t>
            </a:r>
            <a:r>
              <a:rPr lang="en-GB" sz="1200" dirty="0"/>
              <a:t>Employers could be supported to embed staff development practices that are flexible, meaningful, and inclusive or simple tools to support learning on the job. </a:t>
            </a:r>
          </a:p>
          <a:p>
            <a:r>
              <a:rPr lang="en-GB" sz="1200" dirty="0"/>
              <a:t>9- There is an opportunity to share good practice and support employers by embedding wellbeing into leadership development and staff training offers and design affordable, relevant wellbeing strategies. </a:t>
            </a:r>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16</a:t>
            </a:fld>
            <a:endParaRPr lang="en-GB"/>
          </a:p>
        </p:txBody>
      </p:sp>
    </p:spTree>
    <p:extLst>
      <p:ext uri="{BB962C8B-B14F-4D97-AF65-F5344CB8AC3E}">
        <p14:creationId xmlns:p14="http://schemas.microsoft.com/office/powerpoint/2010/main" val="240654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F67C-3B76-8D81-2369-1ABD8023F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9201B-DF78-39E6-602E-7B99F8222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F7B85-5808-0A6F-1012-F4EC30EB5B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D68111-FA4E-78BB-38E9-84A55DAB083A}"/>
              </a:ext>
            </a:extLst>
          </p:cNvPr>
          <p:cNvSpPr>
            <a:spLocks noGrp="1"/>
          </p:cNvSpPr>
          <p:nvPr>
            <p:ph type="sldNum" sz="quarter" idx="5"/>
          </p:nvPr>
        </p:nvSpPr>
        <p:spPr/>
        <p:txBody>
          <a:bodyPr/>
          <a:lstStyle/>
          <a:p>
            <a:fld id="{744C94C0-29C3-4274-8025-EF2F3F994D91}" type="slidenum">
              <a:rPr lang="en-GB" smtClean="0"/>
              <a:t>17</a:t>
            </a:fld>
            <a:endParaRPr lang="en-GB"/>
          </a:p>
        </p:txBody>
      </p:sp>
    </p:spTree>
    <p:extLst>
      <p:ext uri="{BB962C8B-B14F-4D97-AF65-F5344CB8AC3E}">
        <p14:creationId xmlns:p14="http://schemas.microsoft.com/office/powerpoint/2010/main" val="142132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a:t>
            </a:r>
            <a:r>
              <a:rPr lang="en-GB" sz="1200" dirty="0"/>
              <a:t>Examples of where VR/AR training may be welcomed include flight simulations and bridge inspections. This training must be developed in line with industry regulations and standards.</a:t>
            </a:r>
            <a:r>
              <a:rPr lang="en-GB" sz="1400" dirty="0"/>
              <a:t>. </a:t>
            </a:r>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20</a:t>
            </a:fld>
            <a:endParaRPr lang="en-GB"/>
          </a:p>
        </p:txBody>
      </p:sp>
    </p:spTree>
    <p:extLst>
      <p:ext uri="{BB962C8B-B14F-4D97-AF65-F5344CB8AC3E}">
        <p14:creationId xmlns:p14="http://schemas.microsoft.com/office/powerpoint/2010/main" val="235340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781B9D2C-9959-6E0D-27D4-14693477CA92}"/>
              </a:ext>
            </a:extLst>
          </p:cNvPr>
          <p:cNvSpPr>
            <a:spLocks noGrp="1"/>
          </p:cNvSpPr>
          <p:nvPr>
            <p:ph type="ctrTitle" hasCustomPrompt="1"/>
          </p:nvPr>
        </p:nvSpPr>
        <p:spPr>
          <a:xfrm>
            <a:off x="2286000" y="1453289"/>
            <a:ext cx="9144000" cy="2387600"/>
          </a:xfrm>
        </p:spPr>
        <p:txBody>
          <a:bodyPr anchor="b"/>
          <a:lstStyle>
            <a:lvl1pPr algn="r">
              <a:defRPr sz="6000">
                <a:latin typeface="Helvetica" pitchFamily="2" charset="0"/>
              </a:defRPr>
            </a:lvl1pPr>
          </a:lstStyle>
          <a:p>
            <a:r>
              <a:rPr lang="en-GB" dirty="0"/>
              <a:t>Heading</a:t>
            </a:r>
            <a:endParaRPr lang="en-US" dirty="0"/>
          </a:p>
        </p:txBody>
      </p:sp>
      <p:sp>
        <p:nvSpPr>
          <p:cNvPr id="3" name="Subtitle 2">
            <a:extLst>
              <a:ext uri="{FF2B5EF4-FFF2-40B4-BE49-F238E27FC236}">
                <a16:creationId xmlns:a16="http://schemas.microsoft.com/office/drawing/2014/main" id="{454036C8-199F-828C-7141-2E008F78EA1B}"/>
              </a:ext>
            </a:extLst>
          </p:cNvPr>
          <p:cNvSpPr>
            <a:spLocks noGrp="1"/>
          </p:cNvSpPr>
          <p:nvPr>
            <p:ph type="subTitle" idx="1" hasCustomPrompt="1"/>
          </p:nvPr>
        </p:nvSpPr>
        <p:spPr>
          <a:xfrm>
            <a:off x="2286000" y="3840889"/>
            <a:ext cx="9144000" cy="1655762"/>
          </a:xfrm>
        </p:spPr>
        <p:txBody>
          <a:bodyPr/>
          <a:lstStyle>
            <a:lvl1pPr marL="0" indent="0" algn="r">
              <a:buNone/>
              <a:defRPr sz="2400">
                <a:solidFill>
                  <a:srgbClr val="F29A14"/>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April 2024</a:t>
            </a:r>
            <a:endParaRPr lang="en-US" dirty="0"/>
          </a:p>
        </p:txBody>
      </p:sp>
    </p:spTree>
    <p:extLst>
      <p:ext uri="{BB962C8B-B14F-4D97-AF65-F5344CB8AC3E}">
        <p14:creationId xmlns:p14="http://schemas.microsoft.com/office/powerpoint/2010/main" val="20081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E18233A-5A0D-CB8D-7841-1764CE632213}"/>
              </a:ext>
            </a:extLst>
          </p:cNvPr>
          <p:cNvSpPr>
            <a:spLocks noGrp="1"/>
          </p:cNvSpPr>
          <p:nvPr>
            <p:ph type="sldNum" sz="quarter" idx="12"/>
          </p:nvPr>
        </p:nvSpPr>
        <p:spPr>
          <a:xfrm>
            <a:off x="11199222" y="6200502"/>
            <a:ext cx="992777" cy="304801"/>
          </a:xfrm>
        </p:spPr>
        <p:txBody>
          <a:bodyPr/>
          <a:lstStyle/>
          <a:p>
            <a:fld id="{01325B8C-6060-914D-A69E-D0BF6A1048A4}" type="slidenum">
              <a:rPr lang="en-US" smtClean="0"/>
              <a:t>‹#›</a:t>
            </a:fld>
            <a:endParaRPr lang="en-US" dirty="0"/>
          </a:p>
        </p:txBody>
      </p:sp>
      <p:sp>
        <p:nvSpPr>
          <p:cNvPr id="8" name="Title 1">
            <a:extLst>
              <a:ext uri="{FF2B5EF4-FFF2-40B4-BE49-F238E27FC236}">
                <a16:creationId xmlns:a16="http://schemas.microsoft.com/office/drawing/2014/main" id="{5E1D4569-095B-B0C3-22BC-79D720F07EFC}"/>
              </a:ext>
            </a:extLst>
          </p:cNvPr>
          <p:cNvSpPr>
            <a:spLocks noGrp="1"/>
          </p:cNvSpPr>
          <p:nvPr>
            <p:ph type="ctrTitle"/>
          </p:nvPr>
        </p:nvSpPr>
        <p:spPr>
          <a:xfrm>
            <a:off x="2478593" y="2720052"/>
            <a:ext cx="9144000" cy="2387600"/>
          </a:xfrm>
        </p:spPr>
        <p:txBody>
          <a:bodyPr>
            <a:normAutofit/>
          </a:bodyPr>
          <a:lstStyle>
            <a:lvl1pPr>
              <a:defRPr>
                <a:latin typeface="Helvetica" pitchFamily="2" charset="0"/>
              </a:defRPr>
            </a:lvl1pPr>
          </a:lstStyle>
          <a:p>
            <a:pPr algn="r">
              <a:lnSpc>
                <a:spcPts val="3660"/>
              </a:lnSpc>
            </a:pPr>
            <a:r>
              <a:rPr lang="en-GB" sz="4300" dirty="0">
                <a:solidFill>
                  <a:srgbClr val="322F49"/>
                </a:solidFill>
                <a:effectLst/>
                <a:latin typeface="Aptos Light" panose="020B0004020202020204" pitchFamily="34" charset="0"/>
              </a:rPr>
              <a:t>This is a heading</a:t>
            </a:r>
            <a:br>
              <a:rPr lang="en-GB" sz="4300" dirty="0">
                <a:solidFill>
                  <a:srgbClr val="322F49"/>
                </a:solidFill>
                <a:effectLst/>
                <a:latin typeface="Aptos Light" panose="020B0004020202020204" pitchFamily="34" charset="0"/>
              </a:rPr>
            </a:br>
            <a:r>
              <a:rPr lang="en-GB" sz="4300" dirty="0">
                <a:solidFill>
                  <a:srgbClr val="322F49"/>
                </a:solidFill>
                <a:effectLst/>
                <a:latin typeface="Aptos Light" panose="020B0004020202020204" pitchFamily="34" charset="0"/>
              </a:rPr>
              <a:t>on a section divider</a:t>
            </a:r>
            <a:br>
              <a:rPr lang="en-GB" sz="4300" dirty="0">
                <a:solidFill>
                  <a:srgbClr val="322F49"/>
                </a:solidFill>
                <a:effectLst/>
                <a:latin typeface="Aptos Light" panose="020B0004020202020204" pitchFamily="34" charset="0"/>
              </a:rPr>
            </a:br>
            <a:endParaRPr lang="en-US" sz="4300" dirty="0">
              <a:latin typeface="Aptos Light" panose="020B0004020202020204" pitchFamily="34" charset="0"/>
            </a:endParaRPr>
          </a:p>
        </p:txBody>
      </p:sp>
      <p:sp>
        <p:nvSpPr>
          <p:cNvPr id="9" name="Subtitle 2">
            <a:extLst>
              <a:ext uri="{FF2B5EF4-FFF2-40B4-BE49-F238E27FC236}">
                <a16:creationId xmlns:a16="http://schemas.microsoft.com/office/drawing/2014/main" id="{2A4440F1-68BE-ED6B-BAC2-913CBFC755AC}"/>
              </a:ext>
            </a:extLst>
          </p:cNvPr>
          <p:cNvSpPr>
            <a:spLocks noGrp="1"/>
          </p:cNvSpPr>
          <p:nvPr>
            <p:ph type="subTitle" idx="1"/>
          </p:nvPr>
        </p:nvSpPr>
        <p:spPr>
          <a:xfrm>
            <a:off x="2679561" y="4637018"/>
            <a:ext cx="9144000" cy="1655762"/>
          </a:xfrm>
        </p:spPr>
        <p:txBody>
          <a:bodyPr>
            <a:normAutofit/>
          </a:bodyPr>
          <a:lstStyle>
            <a:lvl1pPr>
              <a:defRPr>
                <a:latin typeface="Helvetica" pitchFamily="2" charset="0"/>
              </a:defRPr>
            </a:lvl1pPr>
          </a:lstStyle>
          <a:p>
            <a:pPr algn="r"/>
            <a:r>
              <a:rPr lang="en-US" sz="10000" dirty="0">
                <a:solidFill>
                  <a:srgbClr val="14A49D"/>
                </a:solidFill>
                <a:latin typeface="Aptos Light" panose="020B0004020202020204" pitchFamily="34" charset="0"/>
              </a:rPr>
              <a:t>01</a:t>
            </a:r>
          </a:p>
        </p:txBody>
      </p:sp>
    </p:spTree>
    <p:extLst>
      <p:ext uri="{BB962C8B-B14F-4D97-AF65-F5344CB8AC3E}">
        <p14:creationId xmlns:p14="http://schemas.microsoft.com/office/powerpoint/2010/main" val="22703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9448800" y="6164171"/>
            <a:ext cx="2743200" cy="365125"/>
          </a:xfrm>
        </p:spPr>
        <p:txBody>
          <a:bodyPr/>
          <a:lstStyle/>
          <a:p>
            <a:fld id="{01325B8C-6060-914D-A69E-D0BF6A1048A4}" type="slidenum">
              <a:rPr lang="en-US" smtClean="0"/>
              <a:pPr/>
              <a:t>‹#›</a:t>
            </a:fld>
            <a:endParaRPr lang="en-US" dirty="0"/>
          </a:p>
        </p:txBody>
      </p:sp>
    </p:spTree>
    <p:extLst>
      <p:ext uri="{BB962C8B-B14F-4D97-AF65-F5344CB8AC3E}">
        <p14:creationId xmlns:p14="http://schemas.microsoft.com/office/powerpoint/2010/main" val="20292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0"/>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5240383"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11190514" y="6191794"/>
            <a:ext cx="1001486" cy="304800"/>
          </a:xfrm>
        </p:spPr>
        <p:txBody>
          <a:bodyPr/>
          <a:lstStyle/>
          <a:p>
            <a:fld id="{01325B8C-6060-914D-A69E-D0BF6A1048A4}" type="slidenum">
              <a:rPr lang="en-US" smtClean="0"/>
              <a:pPr/>
              <a:t>‹#›</a:t>
            </a:fld>
            <a:endParaRPr lang="en-US" dirty="0"/>
          </a:p>
        </p:txBody>
      </p:sp>
      <p:sp>
        <p:nvSpPr>
          <p:cNvPr id="7" name="Content Placeholder 2">
            <a:extLst>
              <a:ext uri="{FF2B5EF4-FFF2-40B4-BE49-F238E27FC236}">
                <a16:creationId xmlns:a16="http://schemas.microsoft.com/office/drawing/2014/main" id="{829E85AA-63E3-A934-FF24-C54BAF333CE0}"/>
              </a:ext>
            </a:extLst>
          </p:cNvPr>
          <p:cNvSpPr>
            <a:spLocks noGrp="1"/>
          </p:cNvSpPr>
          <p:nvPr>
            <p:ph idx="13"/>
          </p:nvPr>
        </p:nvSpPr>
        <p:spPr>
          <a:xfrm>
            <a:off x="6267995" y="1468574"/>
            <a:ext cx="5146766"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55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A1CCB-9289-BF2C-090F-74504815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B74A301-7E7C-6FA0-427E-F133D60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30EBA-F459-1FEC-3256-8E6FA3DD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E1234-161C-0043-B473-38390B03ECB3}" type="datetimeFigureOut">
              <a:rPr lang="en-US" smtClean="0"/>
              <a:t>7/4/2025</a:t>
            </a:fld>
            <a:endParaRPr lang="en-US" dirty="0"/>
          </a:p>
        </p:txBody>
      </p:sp>
      <p:sp>
        <p:nvSpPr>
          <p:cNvPr id="5" name="Footer Placeholder 4">
            <a:extLst>
              <a:ext uri="{FF2B5EF4-FFF2-40B4-BE49-F238E27FC236}">
                <a16:creationId xmlns:a16="http://schemas.microsoft.com/office/drawing/2014/main" id="{A850EFA3-7E4D-3B0C-6E02-41F8C1523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96D7D0A-B35E-E6FD-2049-48F6E3DE4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25B8C-6060-914D-A69E-D0BF6A1048A4}" type="slidenum">
              <a:rPr lang="en-US" smtClean="0"/>
              <a:t>‹#›</a:t>
            </a:fld>
            <a:endParaRPr lang="en-US" dirty="0"/>
          </a:p>
        </p:txBody>
      </p:sp>
    </p:spTree>
    <p:extLst>
      <p:ext uri="{BB962C8B-B14F-4D97-AF65-F5344CB8AC3E}">
        <p14:creationId xmlns:p14="http://schemas.microsoft.com/office/powerpoint/2010/main" val="4289962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E1A6-F767-1C2B-BBFA-778CBD09A17A}"/>
              </a:ext>
            </a:extLst>
          </p:cNvPr>
          <p:cNvSpPr>
            <a:spLocks noGrp="1"/>
          </p:cNvSpPr>
          <p:nvPr>
            <p:ph type="ctrTitle"/>
          </p:nvPr>
        </p:nvSpPr>
        <p:spPr>
          <a:xfrm>
            <a:off x="6979920" y="1879109"/>
            <a:ext cx="5212080" cy="3675503"/>
          </a:xfrm>
        </p:spPr>
        <p:txBody>
          <a:bodyPr>
            <a:normAutofit fontScale="90000"/>
          </a:bodyPr>
          <a:lstStyle/>
          <a:p>
            <a:pPr algn="l"/>
            <a:r>
              <a:rPr lang="en-GB" sz="4400" dirty="0"/>
              <a:t>Employer Insights from South Yorkshire’s </a:t>
            </a:r>
            <a:r>
              <a:rPr lang="en-GB" sz="4400" b="1" dirty="0"/>
              <a:t>Aviation </a:t>
            </a:r>
            <a:r>
              <a:rPr lang="en-GB" sz="4400" dirty="0"/>
              <a:t>Sector</a:t>
            </a:r>
            <a:br>
              <a:rPr lang="en-GB" sz="4400" dirty="0"/>
            </a:br>
            <a:r>
              <a:rPr lang="en-GB" sz="4400" dirty="0"/>
              <a:t>Research Report Headlines</a:t>
            </a:r>
          </a:p>
        </p:txBody>
      </p:sp>
    </p:spTree>
    <p:extLst>
      <p:ext uri="{BB962C8B-B14F-4D97-AF65-F5344CB8AC3E}">
        <p14:creationId xmlns:p14="http://schemas.microsoft.com/office/powerpoint/2010/main" val="356095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men working on an airplane engine&#10;&#10;AI-generated content may be incorrect.">
            <a:extLst>
              <a:ext uri="{FF2B5EF4-FFF2-40B4-BE49-F238E27FC236}">
                <a16:creationId xmlns:a16="http://schemas.microsoft.com/office/drawing/2014/main" id="{B59DCD67-160B-74AF-787A-0DBDFA13CA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24" y="1112026"/>
            <a:ext cx="8822723" cy="5881816"/>
          </a:xfrm>
        </p:spPr>
      </p:pic>
    </p:spTree>
    <p:extLst>
      <p:ext uri="{BB962C8B-B14F-4D97-AF65-F5344CB8AC3E}">
        <p14:creationId xmlns:p14="http://schemas.microsoft.com/office/powerpoint/2010/main" val="115083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7E1A-BBB5-A7D1-8E3D-29E8A0307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3B7DA-B142-E7E8-7F8F-7BCBEFD56193}"/>
              </a:ext>
            </a:extLst>
          </p:cNvPr>
          <p:cNvSpPr>
            <a:spLocks noGrp="1"/>
          </p:cNvSpPr>
          <p:nvPr>
            <p:ph type="title"/>
          </p:nvPr>
        </p:nvSpPr>
        <p:spPr>
          <a:xfrm>
            <a:off x="422588" y="0"/>
            <a:ext cx="6738376" cy="1325563"/>
          </a:xfrm>
        </p:spPr>
        <p:txBody>
          <a:bodyPr>
            <a:normAutofit fontScale="90000"/>
          </a:bodyPr>
          <a:lstStyle/>
          <a:p>
            <a:r>
              <a:rPr lang="en-GB" sz="5400" dirty="0">
                <a:latin typeface="Helvetica"/>
                <a:cs typeface="Helvetica"/>
              </a:rPr>
              <a:t>Future Priorities (cont.)</a:t>
            </a:r>
          </a:p>
        </p:txBody>
      </p:sp>
      <p:sp>
        <p:nvSpPr>
          <p:cNvPr id="4" name="Subtitle 2">
            <a:extLst>
              <a:ext uri="{FF2B5EF4-FFF2-40B4-BE49-F238E27FC236}">
                <a16:creationId xmlns:a16="http://schemas.microsoft.com/office/drawing/2014/main" id="{D2A75545-2202-DB7B-55A0-D5364F2FBAD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08</a:t>
            </a:r>
          </a:p>
        </p:txBody>
      </p:sp>
      <p:sp>
        <p:nvSpPr>
          <p:cNvPr id="8" name="Content Placeholder 7">
            <a:extLst>
              <a:ext uri="{FF2B5EF4-FFF2-40B4-BE49-F238E27FC236}">
                <a16:creationId xmlns:a16="http://schemas.microsoft.com/office/drawing/2014/main" id="{02E6E53A-9EC5-2E28-3BF1-7D573E74A67A}"/>
              </a:ext>
            </a:extLst>
          </p:cNvPr>
          <p:cNvSpPr>
            <a:spLocks noGrp="1"/>
          </p:cNvSpPr>
          <p:nvPr>
            <p:ph idx="1"/>
          </p:nvPr>
        </p:nvSpPr>
        <p:spPr>
          <a:xfrm>
            <a:off x="167640" y="1221161"/>
            <a:ext cx="12024360" cy="2814954"/>
          </a:xfrm>
        </p:spPr>
        <p:txBody>
          <a:bodyPr>
            <a:normAutofit/>
          </a:bodyPr>
          <a:lstStyle/>
          <a:p>
            <a:pPr marL="457200" indent="-457200">
              <a:buFont typeface="+mj-lt"/>
              <a:buAutoNum type="arabicPeriod" startAt="9"/>
            </a:pPr>
            <a:r>
              <a:rPr lang="en-GB" sz="2000" dirty="0"/>
              <a:t>Significant adoption of digital systems and processes and recognition of the need for continuous training and development given the pace of technology development. Security, ground handling and airspace management have all witnessed increasing digitisation and automation. </a:t>
            </a:r>
            <a:r>
              <a:rPr lang="en-GB" sz="2000" i="1" dirty="0"/>
              <a:t>Employers sought generic rather than application specific digital literacy such as the ability to use Microsoft packages which underpin a lot of the broader operational processes. </a:t>
            </a:r>
          </a:p>
          <a:p>
            <a:pPr marL="457200" indent="-457200">
              <a:buFont typeface="+mj-lt"/>
              <a:buAutoNum type="arabicPeriod" startAt="9"/>
            </a:pPr>
            <a:r>
              <a:rPr lang="en-GB" sz="2000" dirty="0"/>
              <a:t>Core digital literacy is a requirement for entry level roles with tiered customised digital learning pathways that align with real-world tasks and software systems. </a:t>
            </a:r>
          </a:p>
        </p:txBody>
      </p:sp>
      <p:sp>
        <p:nvSpPr>
          <p:cNvPr id="5" name="TextBox 4">
            <a:extLst>
              <a:ext uri="{FF2B5EF4-FFF2-40B4-BE49-F238E27FC236}">
                <a16:creationId xmlns:a16="http://schemas.microsoft.com/office/drawing/2014/main" id="{E739FC8A-994C-3BB9-DC66-D951293DAC9F}"/>
              </a:ext>
            </a:extLst>
          </p:cNvPr>
          <p:cNvSpPr txBox="1"/>
          <p:nvPr/>
        </p:nvSpPr>
        <p:spPr>
          <a:xfrm>
            <a:off x="2701391" y="4839660"/>
            <a:ext cx="9166759" cy="208552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2"/>
            </a:pPr>
            <a:r>
              <a:rPr lang="en-GB" sz="2000" dirty="0"/>
              <a:t>The focus on sustainability will create new demand for green skills including those around hydrogen, nuclear and aerospace supply chain technologies such as lightweighting. </a:t>
            </a:r>
            <a:r>
              <a:rPr lang="en-GB" sz="2000" i="1" dirty="0"/>
              <a:t>The transition from conventional fuel will require new or adapted training or apprenticeship standards </a:t>
            </a:r>
            <a:r>
              <a:rPr lang="en-GB" sz="2000" dirty="0"/>
              <a:t>for maintenance, logistics and ground storage workers, health and safety workers and fire and rescue staff to deal with new risks. </a:t>
            </a:r>
            <a:endParaRPr lang="en-GB" sz="2200" dirty="0"/>
          </a:p>
        </p:txBody>
      </p:sp>
      <p:sp>
        <p:nvSpPr>
          <p:cNvPr id="7" name="TextBox 6">
            <a:extLst>
              <a:ext uri="{FF2B5EF4-FFF2-40B4-BE49-F238E27FC236}">
                <a16:creationId xmlns:a16="http://schemas.microsoft.com/office/drawing/2014/main" id="{41C562E4-7AC6-F515-28B1-A93CCE86BEDD}"/>
              </a:ext>
            </a:extLst>
          </p:cNvPr>
          <p:cNvSpPr txBox="1"/>
          <p:nvPr/>
        </p:nvSpPr>
        <p:spPr>
          <a:xfrm>
            <a:off x="1785618" y="3429000"/>
            <a:ext cx="10406382" cy="1538416"/>
          </a:xfrm>
          <a:prstGeom prst="rect">
            <a:avLst/>
          </a:prstGeom>
        </p:spPr>
        <p:txBody>
          <a:bodyPr vert="horz" lIns="91440" tIns="45720" rIns="91440" bIns="45720" rtlCol="0">
            <a:normAutofit fontScale="92500" lnSpcReduction="10000"/>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1"/>
            </a:pPr>
            <a:r>
              <a:rPr lang="en-GB" sz="2000" dirty="0"/>
              <a:t>There will be more autonomous systems, advanced sensors, security verification and increasing demand for cybersecurity </a:t>
            </a:r>
            <a:r>
              <a:rPr lang="en-GB" sz="2000" i="1" dirty="0"/>
              <a:t>requiring increasingly specialised digital skills, data handling and technology skills </a:t>
            </a:r>
            <a:r>
              <a:rPr lang="en-GB" sz="2000" dirty="0"/>
              <a:t>including an understanding of quantum and supercomputing. Access to foundational AI/automation literacy and awareness courses alongside industry specific applications will give employers a broader understanding of how integrate digital advancements into operations. </a:t>
            </a:r>
          </a:p>
          <a:p>
            <a:pPr marL="457200" indent="-457200">
              <a:buFont typeface="+mj-lt"/>
              <a:buAutoNum type="arabicPeriod" startAt="11"/>
            </a:pPr>
            <a:endParaRPr lang="en-GB" sz="2200" dirty="0"/>
          </a:p>
        </p:txBody>
      </p:sp>
    </p:spTree>
    <p:extLst>
      <p:ext uri="{BB962C8B-B14F-4D97-AF65-F5344CB8AC3E}">
        <p14:creationId xmlns:p14="http://schemas.microsoft.com/office/powerpoint/2010/main" val="394154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F7F9-01CA-78D7-A68D-1DA1587EC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F777C-3C1A-812E-CDEA-900F69FC4C53}"/>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Future Priorities</a:t>
            </a:r>
          </a:p>
        </p:txBody>
      </p:sp>
      <p:sp>
        <p:nvSpPr>
          <p:cNvPr id="4" name="Subtitle 2">
            <a:extLst>
              <a:ext uri="{FF2B5EF4-FFF2-40B4-BE49-F238E27FC236}">
                <a16:creationId xmlns:a16="http://schemas.microsoft.com/office/drawing/2014/main" id="{399A6D99-A92C-FF54-773F-ECCF6A5A2703}"/>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09</a:t>
            </a:r>
          </a:p>
        </p:txBody>
      </p:sp>
      <p:sp>
        <p:nvSpPr>
          <p:cNvPr id="8" name="Content Placeholder 7">
            <a:extLst>
              <a:ext uri="{FF2B5EF4-FFF2-40B4-BE49-F238E27FC236}">
                <a16:creationId xmlns:a16="http://schemas.microsoft.com/office/drawing/2014/main" id="{FD53D79A-34F7-8E73-E901-F0183EE6EB39}"/>
              </a:ext>
            </a:extLst>
          </p:cNvPr>
          <p:cNvSpPr>
            <a:spLocks noGrp="1"/>
          </p:cNvSpPr>
          <p:nvPr>
            <p:ph idx="1"/>
          </p:nvPr>
        </p:nvSpPr>
        <p:spPr>
          <a:xfrm>
            <a:off x="1050000" y="1299004"/>
            <a:ext cx="10719412" cy="3118886"/>
          </a:xfrm>
        </p:spPr>
        <p:txBody>
          <a:bodyPr>
            <a:normAutofit/>
          </a:bodyPr>
          <a:lstStyle/>
          <a:p>
            <a:pPr marL="0" indent="0" algn="ctr">
              <a:buNone/>
            </a:pPr>
            <a:r>
              <a:rPr lang="en-GB" sz="2200" dirty="0"/>
              <a:t>People Centred Cultures</a:t>
            </a:r>
          </a:p>
          <a:p>
            <a:pPr marL="0" indent="0" algn="ctr">
              <a:buNone/>
            </a:pPr>
            <a:r>
              <a:rPr lang="en-GB" sz="2200" dirty="0">
                <a:solidFill>
                  <a:schemeClr val="accent2"/>
                </a:solidFill>
              </a:rPr>
              <a:t>“</a:t>
            </a:r>
            <a:r>
              <a:rPr lang="en-GB" sz="2200" i="1" dirty="0">
                <a:solidFill>
                  <a:schemeClr val="accent2"/>
                </a:solidFill>
              </a:rPr>
              <a:t>Our entire business is centred around training people so we would rate ourselves close to ten. We are a pure service organisation…people are at the core of what we do.” </a:t>
            </a:r>
            <a:r>
              <a:rPr lang="en-GB" sz="2200" dirty="0">
                <a:solidFill>
                  <a:schemeClr val="accent2"/>
                </a:solidFill>
              </a:rPr>
              <a:t>.”</a:t>
            </a:r>
            <a:endParaRPr lang="en-GB" sz="2400" dirty="0"/>
          </a:p>
          <a:p>
            <a:pPr marL="0" indent="0" algn="ctr">
              <a:buNone/>
            </a:pPr>
            <a:r>
              <a:rPr lang="en-GB" sz="2200" dirty="0"/>
              <a:t>Required Skills</a:t>
            </a:r>
          </a:p>
          <a:p>
            <a:pPr marL="0" indent="0" algn="ctr">
              <a:buNone/>
            </a:pPr>
            <a:r>
              <a:rPr lang="en-GB" sz="2200" i="1" dirty="0">
                <a:solidFill>
                  <a:schemeClr val="accent2"/>
                </a:solidFill>
              </a:rPr>
              <a:t>“What you need is that exposure to real-life… advanced degrees and all the rest of it, they're great for theory, but that practical application in real world scenarios [is what is needed].” </a:t>
            </a:r>
          </a:p>
          <a:p>
            <a:pPr marL="0" indent="0" algn="ctr">
              <a:buNone/>
            </a:pPr>
            <a:endParaRPr lang="en-GB" sz="2400" dirty="0"/>
          </a:p>
        </p:txBody>
      </p:sp>
      <p:sp>
        <p:nvSpPr>
          <p:cNvPr id="6" name="TextBox 5">
            <a:extLst>
              <a:ext uri="{FF2B5EF4-FFF2-40B4-BE49-F238E27FC236}">
                <a16:creationId xmlns:a16="http://schemas.microsoft.com/office/drawing/2014/main" id="{67E432C9-F426-2723-F5F9-08C3E617DDC3}"/>
              </a:ext>
            </a:extLst>
          </p:cNvPr>
          <p:cNvSpPr txBox="1"/>
          <p:nvPr/>
        </p:nvSpPr>
        <p:spPr>
          <a:xfrm>
            <a:off x="2344886" y="4387605"/>
            <a:ext cx="8681400" cy="3876959"/>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200" dirty="0"/>
              <a:t>Using AI</a:t>
            </a:r>
          </a:p>
          <a:p>
            <a:r>
              <a:rPr lang="en-GB" sz="2000" i="1" dirty="0">
                <a:solidFill>
                  <a:schemeClr val="accent2"/>
                </a:solidFill>
              </a:rPr>
              <a:t>“AI is not going to take away anybody's job. What it is going to do is it should make us more efficient and effective.” </a:t>
            </a:r>
          </a:p>
        </p:txBody>
      </p:sp>
    </p:spTree>
    <p:extLst>
      <p:ext uri="{BB962C8B-B14F-4D97-AF65-F5344CB8AC3E}">
        <p14:creationId xmlns:p14="http://schemas.microsoft.com/office/powerpoint/2010/main" val="361786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ED7F-4759-7565-4A02-10D64269D508}"/>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154B6D6A-39AA-21C1-FB47-B330AC16090B}"/>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4CBB324E-7B03-FEC2-36C8-142518984E4B}"/>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10</a:t>
            </a:r>
            <a:endParaRPr lang="en-GB" dirty="0"/>
          </a:p>
        </p:txBody>
      </p:sp>
      <p:sp>
        <p:nvSpPr>
          <p:cNvPr id="15" name="TextBox 14">
            <a:extLst>
              <a:ext uri="{FF2B5EF4-FFF2-40B4-BE49-F238E27FC236}">
                <a16:creationId xmlns:a16="http://schemas.microsoft.com/office/drawing/2014/main" id="{6B342A93-2F0A-2C73-08C9-EF09E354556E}"/>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2516F650-7327-F75B-751B-6C3135DB7C34}"/>
              </a:ext>
            </a:extLst>
          </p:cNvPr>
          <p:cNvSpPr>
            <a:spLocks noGrp="1"/>
          </p:cNvSpPr>
          <p:nvPr>
            <p:ph type="ctrTitle"/>
          </p:nvPr>
        </p:nvSpPr>
        <p:spPr>
          <a:xfrm>
            <a:off x="426402" y="1676107"/>
            <a:ext cx="8859838" cy="3086515"/>
          </a:xfrm>
        </p:spPr>
        <p:txBody>
          <a:bodyPr>
            <a:normAutofit/>
          </a:bodyPr>
          <a:lstStyle/>
          <a:p>
            <a:pPr algn="l"/>
            <a:r>
              <a:rPr lang="en-GB" sz="5400" dirty="0"/>
              <a:t>Current Skills</a:t>
            </a:r>
          </a:p>
        </p:txBody>
      </p:sp>
    </p:spTree>
    <p:extLst>
      <p:ext uri="{BB962C8B-B14F-4D97-AF65-F5344CB8AC3E}">
        <p14:creationId xmlns:p14="http://schemas.microsoft.com/office/powerpoint/2010/main" val="257670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E2BD-86F2-ECC1-9E24-B091A618D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5CF80-A864-694B-56E1-BADDE4DD2C9A}"/>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Current Skills</a:t>
            </a:r>
          </a:p>
        </p:txBody>
      </p:sp>
      <p:sp>
        <p:nvSpPr>
          <p:cNvPr id="4" name="Subtitle 2">
            <a:extLst>
              <a:ext uri="{FF2B5EF4-FFF2-40B4-BE49-F238E27FC236}">
                <a16:creationId xmlns:a16="http://schemas.microsoft.com/office/drawing/2014/main" id="{D7C3DDED-D1DB-8FE5-EE71-1710ADED049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11</a:t>
            </a:r>
          </a:p>
        </p:txBody>
      </p:sp>
      <p:sp>
        <p:nvSpPr>
          <p:cNvPr id="8" name="Content Placeholder 7">
            <a:extLst>
              <a:ext uri="{FF2B5EF4-FFF2-40B4-BE49-F238E27FC236}">
                <a16:creationId xmlns:a16="http://schemas.microsoft.com/office/drawing/2014/main" id="{F552E812-D869-1E97-199D-CF91F8906542}"/>
              </a:ext>
            </a:extLst>
          </p:cNvPr>
          <p:cNvSpPr>
            <a:spLocks noGrp="1"/>
          </p:cNvSpPr>
          <p:nvPr>
            <p:ph idx="1"/>
          </p:nvPr>
        </p:nvSpPr>
        <p:spPr>
          <a:xfrm>
            <a:off x="167640" y="1445150"/>
            <a:ext cx="11856720" cy="1660000"/>
          </a:xfrm>
        </p:spPr>
        <p:txBody>
          <a:bodyPr>
            <a:normAutofit/>
          </a:bodyPr>
          <a:lstStyle/>
          <a:p>
            <a:pPr marL="457200" indent="-457200">
              <a:buFont typeface="+mj-lt"/>
              <a:buAutoNum type="arabicPeriod"/>
            </a:pPr>
            <a:r>
              <a:rPr lang="en-GB" sz="2000" dirty="0"/>
              <a:t>There is a growing recognition that apprenticeships can support the development of aviation skills, opening pathways for young people and contribute to long term workforce planning. In engineering and maintenance and for back-office roles apprenticeships are a natural fit. </a:t>
            </a:r>
          </a:p>
          <a:p>
            <a:pPr marL="457200" indent="-457200">
              <a:buFont typeface="+mj-lt"/>
              <a:buAutoNum type="arabicPeriod"/>
            </a:pPr>
            <a:r>
              <a:rPr lang="en-GB" sz="2000" dirty="0"/>
              <a:t>Employers working in regulated parts of aviation discussed the unsuitability of apprenticeships, some roles required years of prior experience meaning apprentices could not step into them easily. </a:t>
            </a:r>
          </a:p>
        </p:txBody>
      </p:sp>
      <p:sp>
        <p:nvSpPr>
          <p:cNvPr id="5" name="TextBox 4">
            <a:extLst>
              <a:ext uri="{FF2B5EF4-FFF2-40B4-BE49-F238E27FC236}">
                <a16:creationId xmlns:a16="http://schemas.microsoft.com/office/drawing/2014/main" id="{F1CD52C6-9370-3964-14E2-205475DFE880}"/>
              </a:ext>
            </a:extLst>
          </p:cNvPr>
          <p:cNvSpPr txBox="1"/>
          <p:nvPr/>
        </p:nvSpPr>
        <p:spPr>
          <a:xfrm>
            <a:off x="3028826" y="4870095"/>
            <a:ext cx="9163173"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000" dirty="0"/>
              <a:t>Future occupations will result in new and adapted apprenticeships. These could include those resulting from technological advancements such as hydrogen, fully electric aircraft, or drones. </a:t>
            </a:r>
            <a:r>
              <a:rPr lang="en-GB" sz="2000" i="1" dirty="0"/>
              <a:t>A review of existing provision is required to ensure it is future proofed with clear progression pathways from technician to manager. </a:t>
            </a:r>
            <a:endParaRPr lang="en-GB" sz="2200" i="1" dirty="0"/>
          </a:p>
        </p:txBody>
      </p:sp>
      <p:sp>
        <p:nvSpPr>
          <p:cNvPr id="7" name="TextBox 6">
            <a:extLst>
              <a:ext uri="{FF2B5EF4-FFF2-40B4-BE49-F238E27FC236}">
                <a16:creationId xmlns:a16="http://schemas.microsoft.com/office/drawing/2014/main" id="{388D8013-06EA-AE00-CDAD-63EF7883254B}"/>
              </a:ext>
            </a:extLst>
          </p:cNvPr>
          <p:cNvSpPr txBox="1"/>
          <p:nvPr/>
        </p:nvSpPr>
        <p:spPr>
          <a:xfrm>
            <a:off x="1790700" y="3224737"/>
            <a:ext cx="1023366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000" dirty="0"/>
              <a:t>Employers need help identifying suitable roles for apprenticeships, preparing for supervision, and setting realistic employee learning expectations. Stronger communication between providers and employers could help prevent early dropout and ensure a good fit. </a:t>
            </a:r>
            <a:r>
              <a:rPr lang="en-GB" sz="2000" i="1" dirty="0"/>
              <a:t>A lack of visibility around apprenticeship options, and limited understanding of how to make them work, contributed to amongst some hesitancy. </a:t>
            </a:r>
          </a:p>
        </p:txBody>
      </p:sp>
    </p:spTree>
    <p:extLst>
      <p:ext uri="{BB962C8B-B14F-4D97-AF65-F5344CB8AC3E}">
        <p14:creationId xmlns:p14="http://schemas.microsoft.com/office/powerpoint/2010/main" val="261052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1569-4EF0-6009-0BE3-228F5D32FA38}"/>
              </a:ext>
            </a:extLst>
          </p:cNvPr>
          <p:cNvSpPr>
            <a:spLocks noGrp="1"/>
          </p:cNvSpPr>
          <p:nvPr>
            <p:ph type="title"/>
          </p:nvPr>
        </p:nvSpPr>
        <p:spPr/>
        <p:txBody>
          <a:bodyPr/>
          <a:lstStyle/>
          <a:p>
            <a:endParaRPr lang="en-GB"/>
          </a:p>
        </p:txBody>
      </p:sp>
      <p:pic>
        <p:nvPicPr>
          <p:cNvPr id="5" name="Content Placeholder 4" descr="A person in a headset looking at computers&#10;&#10;AI-generated content may be incorrect.">
            <a:extLst>
              <a:ext uri="{FF2B5EF4-FFF2-40B4-BE49-F238E27FC236}">
                <a16:creationId xmlns:a16="http://schemas.microsoft.com/office/drawing/2014/main" id="{FE558244-0407-65E1-DF5B-FE8A7B5F01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10065"/>
            <a:ext cx="12841417" cy="7223297"/>
          </a:xfrm>
        </p:spPr>
      </p:pic>
    </p:spTree>
    <p:extLst>
      <p:ext uri="{BB962C8B-B14F-4D97-AF65-F5344CB8AC3E}">
        <p14:creationId xmlns:p14="http://schemas.microsoft.com/office/powerpoint/2010/main" val="208820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DDFF-8002-C02A-9B29-67B54F6A5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4FE5-15B2-12D7-EFA4-664445FC1F7B}"/>
              </a:ext>
            </a:extLst>
          </p:cNvPr>
          <p:cNvSpPr>
            <a:spLocks noGrp="1"/>
          </p:cNvSpPr>
          <p:nvPr>
            <p:ph type="title"/>
          </p:nvPr>
        </p:nvSpPr>
        <p:spPr>
          <a:xfrm>
            <a:off x="422588" y="0"/>
            <a:ext cx="6947696" cy="1325563"/>
          </a:xfrm>
        </p:spPr>
        <p:txBody>
          <a:bodyPr>
            <a:normAutofit/>
          </a:bodyPr>
          <a:lstStyle/>
          <a:p>
            <a:r>
              <a:rPr lang="en-GB" sz="5400" dirty="0">
                <a:latin typeface="Helvetica"/>
                <a:cs typeface="Helvetica"/>
              </a:rPr>
              <a:t>Current Skills (cont.)</a:t>
            </a:r>
          </a:p>
        </p:txBody>
      </p:sp>
      <p:sp>
        <p:nvSpPr>
          <p:cNvPr id="4" name="Subtitle 2">
            <a:extLst>
              <a:ext uri="{FF2B5EF4-FFF2-40B4-BE49-F238E27FC236}">
                <a16:creationId xmlns:a16="http://schemas.microsoft.com/office/drawing/2014/main" id="{DC0666D7-B98C-94DE-FDC2-22B8A7743200}"/>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12</a:t>
            </a:r>
          </a:p>
        </p:txBody>
      </p:sp>
      <p:sp>
        <p:nvSpPr>
          <p:cNvPr id="8" name="Content Placeholder 7">
            <a:extLst>
              <a:ext uri="{FF2B5EF4-FFF2-40B4-BE49-F238E27FC236}">
                <a16:creationId xmlns:a16="http://schemas.microsoft.com/office/drawing/2014/main" id="{A98374F5-C2A2-58FF-F124-997568B2858D}"/>
              </a:ext>
            </a:extLst>
          </p:cNvPr>
          <p:cNvSpPr>
            <a:spLocks noGrp="1"/>
          </p:cNvSpPr>
          <p:nvPr>
            <p:ph idx="1"/>
          </p:nvPr>
        </p:nvSpPr>
        <p:spPr>
          <a:xfrm>
            <a:off x="167640" y="1186727"/>
            <a:ext cx="11856720" cy="2439034"/>
          </a:xfrm>
        </p:spPr>
        <p:txBody>
          <a:bodyPr>
            <a:normAutofit/>
          </a:bodyPr>
          <a:lstStyle/>
          <a:p>
            <a:pPr marL="457200" indent="-457200">
              <a:buFont typeface="+mj-lt"/>
              <a:buAutoNum type="arabicPeriod" startAt="5"/>
            </a:pPr>
            <a:r>
              <a:rPr lang="en-GB" sz="2000" i="1" dirty="0"/>
              <a:t>A critical requirement will be securing air traffic controllers and young people appropriate STEM skills for tower control and radar control opportunities. </a:t>
            </a:r>
            <a:r>
              <a:rPr lang="en-GB" sz="2000" dirty="0"/>
              <a:t>DSA will need 14-15 air traffic control staff. Ground handing operations will be required by DSA and flight instructors as well as airport rescue and fire-fighting services (RFFS). Engineering and electrical engineering are the most difficult areas to recruit into.</a:t>
            </a:r>
          </a:p>
          <a:p>
            <a:pPr marL="457200" indent="-457200">
              <a:buFont typeface="+mj-lt"/>
              <a:buAutoNum type="arabicPeriod" startAt="5"/>
            </a:pPr>
            <a:r>
              <a:rPr lang="en-GB" sz="2000" dirty="0"/>
              <a:t>Employers take different recruitment routes, some take a more structured approach with anonymised CVs, others rely on networks and reputation, and several introduced practical assessments. </a:t>
            </a:r>
          </a:p>
        </p:txBody>
      </p:sp>
      <p:sp>
        <p:nvSpPr>
          <p:cNvPr id="5" name="TextBox 4">
            <a:extLst>
              <a:ext uri="{FF2B5EF4-FFF2-40B4-BE49-F238E27FC236}">
                <a16:creationId xmlns:a16="http://schemas.microsoft.com/office/drawing/2014/main" id="{AFAC9E01-CA60-6CF7-BCEE-6C03088FF61F}"/>
              </a:ext>
            </a:extLst>
          </p:cNvPr>
          <p:cNvSpPr txBox="1"/>
          <p:nvPr/>
        </p:nvSpPr>
        <p:spPr>
          <a:xfrm>
            <a:off x="2942835" y="4586335"/>
            <a:ext cx="9163439" cy="2036610"/>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8"/>
            </a:pPr>
            <a:r>
              <a:rPr lang="en-GB" sz="2000" dirty="0"/>
              <a:t>Flexible working is not common in aviation. Many roles require staff to be present onsite due and much of it is customer facing. </a:t>
            </a:r>
            <a:endParaRPr lang="en-GB" sz="2200" dirty="0"/>
          </a:p>
          <a:p>
            <a:pPr marL="457200" indent="-457200">
              <a:buFont typeface="+mj-lt"/>
              <a:buAutoNum type="arabicPeriod" startAt="8"/>
            </a:pPr>
            <a:r>
              <a:rPr lang="en-GB" sz="2000" dirty="0"/>
              <a:t>Larger employers often had formalised wellbeing support through dedicated services with employers emphasising the importance of staff feeling involved in shaping what was available to them. Employee wellbeing for smaller employers was more focused on culture than policy, favouring personal gestures. </a:t>
            </a:r>
            <a:endParaRPr lang="en-GB" sz="2200" dirty="0"/>
          </a:p>
        </p:txBody>
      </p:sp>
      <p:sp>
        <p:nvSpPr>
          <p:cNvPr id="7" name="TextBox 6">
            <a:extLst>
              <a:ext uri="{FF2B5EF4-FFF2-40B4-BE49-F238E27FC236}">
                <a16:creationId xmlns:a16="http://schemas.microsoft.com/office/drawing/2014/main" id="{E192DE33-87B3-4DD4-C81B-2AA2D163D92F}"/>
              </a:ext>
            </a:extLst>
          </p:cNvPr>
          <p:cNvSpPr txBox="1"/>
          <p:nvPr/>
        </p:nvSpPr>
        <p:spPr>
          <a:xfrm>
            <a:off x="1612755" y="3609782"/>
            <a:ext cx="10189990" cy="1032640"/>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7"/>
            </a:pPr>
            <a:r>
              <a:rPr lang="en-GB" sz="2000" dirty="0"/>
              <a:t>Larger employers typically had structured induction programmes with regular performance reviews and appraisal processes whilst smaller businesses were still developing these formal processes. </a:t>
            </a:r>
            <a:endParaRPr lang="en-GB" sz="2200" dirty="0"/>
          </a:p>
        </p:txBody>
      </p:sp>
    </p:spTree>
    <p:extLst>
      <p:ext uri="{BB962C8B-B14F-4D97-AF65-F5344CB8AC3E}">
        <p14:creationId xmlns:p14="http://schemas.microsoft.com/office/powerpoint/2010/main" val="368109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9886-3E72-60CA-3692-80B7B6C80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877CE-1D44-C590-4327-B3FA7CB7E325}"/>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Current Skills</a:t>
            </a:r>
          </a:p>
        </p:txBody>
      </p:sp>
      <p:sp>
        <p:nvSpPr>
          <p:cNvPr id="4" name="Subtitle 2">
            <a:extLst>
              <a:ext uri="{FF2B5EF4-FFF2-40B4-BE49-F238E27FC236}">
                <a16:creationId xmlns:a16="http://schemas.microsoft.com/office/drawing/2014/main" id="{B2F9CB75-FC97-5371-D89A-BB8B7C5B5821}"/>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13</a:t>
            </a:r>
          </a:p>
        </p:txBody>
      </p:sp>
      <p:sp>
        <p:nvSpPr>
          <p:cNvPr id="8" name="Content Placeholder 7">
            <a:extLst>
              <a:ext uri="{FF2B5EF4-FFF2-40B4-BE49-F238E27FC236}">
                <a16:creationId xmlns:a16="http://schemas.microsoft.com/office/drawing/2014/main" id="{A34ABC35-EC11-53D0-D362-8A0E3A65130D}"/>
              </a:ext>
            </a:extLst>
          </p:cNvPr>
          <p:cNvSpPr>
            <a:spLocks noGrp="1"/>
          </p:cNvSpPr>
          <p:nvPr>
            <p:ph idx="1"/>
          </p:nvPr>
        </p:nvSpPr>
        <p:spPr>
          <a:xfrm>
            <a:off x="1288973" y="1325563"/>
            <a:ext cx="10796530" cy="3400930"/>
          </a:xfrm>
        </p:spPr>
        <p:txBody>
          <a:bodyPr>
            <a:normAutofit/>
          </a:bodyPr>
          <a:lstStyle/>
          <a:p>
            <a:pPr marL="0" indent="0" algn="ctr">
              <a:buNone/>
            </a:pPr>
            <a:r>
              <a:rPr lang="en-GB" sz="2200" dirty="0"/>
              <a:t>Openness to apprenticeships</a:t>
            </a:r>
          </a:p>
          <a:p>
            <a:pPr marL="0" indent="0" algn="ctr">
              <a:buNone/>
            </a:pPr>
            <a:r>
              <a:rPr lang="en-GB" sz="2200" i="1" dirty="0">
                <a:solidFill>
                  <a:schemeClr val="accent2"/>
                </a:solidFill>
              </a:rPr>
              <a:t>“You just breed this amazing group of professionals within our own organisation. They’ve grown up in the company. They’re skilled and they’re good people.”</a:t>
            </a:r>
          </a:p>
          <a:p>
            <a:pPr marL="0" indent="0" algn="ctr">
              <a:buNone/>
            </a:pPr>
            <a:endParaRPr lang="en-GB" sz="2200" dirty="0"/>
          </a:p>
          <a:p>
            <a:pPr marL="0" indent="0" algn="ctr">
              <a:buNone/>
            </a:pPr>
            <a:r>
              <a:rPr lang="en-GB" sz="2200" dirty="0"/>
              <a:t>Hard to fill vacancies</a:t>
            </a:r>
          </a:p>
          <a:p>
            <a:pPr marL="0" indent="0" algn="ctr">
              <a:buNone/>
            </a:pPr>
            <a:r>
              <a:rPr lang="en-GB" sz="2200" i="1" dirty="0">
                <a:solidFill>
                  <a:schemeClr val="accent2"/>
                </a:solidFill>
              </a:rPr>
              <a:t>“We used to refer to it as a grey tsunami. People getting into their mid-fifties and then thinking I have not got a mortgage anymore. Kids have left home. Do I need to be standing in an aircraft hangar?” </a:t>
            </a:r>
          </a:p>
        </p:txBody>
      </p:sp>
      <p:sp>
        <p:nvSpPr>
          <p:cNvPr id="5" name="TextBox 4">
            <a:extLst>
              <a:ext uri="{FF2B5EF4-FFF2-40B4-BE49-F238E27FC236}">
                <a16:creationId xmlns:a16="http://schemas.microsoft.com/office/drawing/2014/main" id="{64475D76-4394-FCDE-5612-6C159A48EE0D}"/>
              </a:ext>
            </a:extLst>
          </p:cNvPr>
          <p:cNvSpPr txBox="1"/>
          <p:nvPr/>
        </p:nvSpPr>
        <p:spPr>
          <a:xfrm>
            <a:off x="3732637" y="4609107"/>
            <a:ext cx="7170390" cy="1780676"/>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2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dirty="0"/>
              <a:t>Supporting Employee Wellbeing</a:t>
            </a:r>
          </a:p>
          <a:p>
            <a:r>
              <a:rPr lang="en-GB" sz="2000" i="1" dirty="0">
                <a:solidFill>
                  <a:schemeClr val="accent2"/>
                </a:solidFill>
              </a:rPr>
              <a:t>"If you ignore how people tick, you won’t get the best from them. But if you listen, adjust and make space for difference, you can build loyalty and resilience." </a:t>
            </a:r>
          </a:p>
        </p:txBody>
      </p:sp>
    </p:spTree>
    <p:extLst>
      <p:ext uri="{BB962C8B-B14F-4D97-AF65-F5344CB8AC3E}">
        <p14:creationId xmlns:p14="http://schemas.microsoft.com/office/powerpoint/2010/main" val="365632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AD7C-9FF9-42D3-D076-7042BB45C8E9}"/>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2E375C0B-9968-F35F-1201-C906324728FA}"/>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0F0B6E32-37C3-DBB8-24BA-9D561DC241FF}"/>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14</a:t>
            </a:r>
            <a:endParaRPr lang="en-GB" dirty="0"/>
          </a:p>
        </p:txBody>
      </p:sp>
      <p:sp>
        <p:nvSpPr>
          <p:cNvPr id="15" name="TextBox 14">
            <a:extLst>
              <a:ext uri="{FF2B5EF4-FFF2-40B4-BE49-F238E27FC236}">
                <a16:creationId xmlns:a16="http://schemas.microsoft.com/office/drawing/2014/main" id="{9979678A-453F-ABF0-454D-E07EEE06412D}"/>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5BD7D274-7A37-DE7C-218F-A9389C406910}"/>
              </a:ext>
            </a:extLst>
          </p:cNvPr>
          <p:cNvSpPr>
            <a:spLocks noGrp="1"/>
          </p:cNvSpPr>
          <p:nvPr>
            <p:ph type="ctrTitle"/>
          </p:nvPr>
        </p:nvSpPr>
        <p:spPr>
          <a:xfrm>
            <a:off x="426402" y="1676107"/>
            <a:ext cx="8859838" cy="3086515"/>
          </a:xfrm>
        </p:spPr>
        <p:txBody>
          <a:bodyPr>
            <a:normAutofit/>
          </a:bodyPr>
          <a:lstStyle/>
          <a:p>
            <a:pPr algn="l"/>
            <a:r>
              <a:rPr lang="en-GB" sz="5400" dirty="0"/>
              <a:t>Training Provision</a:t>
            </a:r>
          </a:p>
        </p:txBody>
      </p:sp>
    </p:spTree>
    <p:extLst>
      <p:ext uri="{BB962C8B-B14F-4D97-AF65-F5344CB8AC3E}">
        <p14:creationId xmlns:p14="http://schemas.microsoft.com/office/powerpoint/2010/main" val="7308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8A308-F0AD-CCFF-0E99-D1A455746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2E057-4B4A-FE9C-8A26-902531EA80D0}"/>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Training Provision</a:t>
            </a:r>
          </a:p>
        </p:txBody>
      </p:sp>
      <p:sp>
        <p:nvSpPr>
          <p:cNvPr id="4" name="Subtitle 2">
            <a:extLst>
              <a:ext uri="{FF2B5EF4-FFF2-40B4-BE49-F238E27FC236}">
                <a16:creationId xmlns:a16="http://schemas.microsoft.com/office/drawing/2014/main" id="{B3B7FA08-66A8-6C0B-0986-F26914CEE979}"/>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15</a:t>
            </a:r>
          </a:p>
        </p:txBody>
      </p:sp>
      <p:sp>
        <p:nvSpPr>
          <p:cNvPr id="8" name="Content Placeholder 7">
            <a:extLst>
              <a:ext uri="{FF2B5EF4-FFF2-40B4-BE49-F238E27FC236}">
                <a16:creationId xmlns:a16="http://schemas.microsoft.com/office/drawing/2014/main" id="{31AD8048-3B8D-D99C-0279-683905FFCD7E}"/>
              </a:ext>
            </a:extLst>
          </p:cNvPr>
          <p:cNvSpPr>
            <a:spLocks noGrp="1"/>
          </p:cNvSpPr>
          <p:nvPr>
            <p:ph idx="1"/>
          </p:nvPr>
        </p:nvSpPr>
        <p:spPr>
          <a:xfrm>
            <a:off x="203200" y="1259206"/>
            <a:ext cx="11856720" cy="2439034"/>
          </a:xfrm>
        </p:spPr>
        <p:txBody>
          <a:bodyPr>
            <a:normAutofit/>
          </a:bodyPr>
          <a:lstStyle/>
          <a:p>
            <a:pPr marL="457200" indent="-457200">
              <a:buFont typeface="+mj-lt"/>
              <a:buAutoNum type="arabicPeriod"/>
            </a:pPr>
            <a:r>
              <a:rPr lang="en-GB" sz="2000" dirty="0"/>
              <a:t>Training methods vary widely across aviation employers. Larger firms had in house capabilities. Smaller firms often relied on informal training processes, led by experienced team members, offering a tailored approach. </a:t>
            </a:r>
          </a:p>
          <a:p>
            <a:pPr marL="457200" indent="-457200">
              <a:buFont typeface="+mj-lt"/>
              <a:buAutoNum type="arabicPeriod"/>
            </a:pPr>
            <a:r>
              <a:rPr lang="en-GB" sz="2000" dirty="0"/>
              <a:t>Aviation businesses highlighted the importance of aligning training provision with future airport-related demand and employers were keen to partner with providers to develop tailored courses and proactively address skill gaps. </a:t>
            </a:r>
          </a:p>
          <a:p>
            <a:endParaRPr lang="en-GB" sz="2200" dirty="0"/>
          </a:p>
        </p:txBody>
      </p:sp>
      <p:sp>
        <p:nvSpPr>
          <p:cNvPr id="5" name="TextBox 4">
            <a:extLst>
              <a:ext uri="{FF2B5EF4-FFF2-40B4-BE49-F238E27FC236}">
                <a16:creationId xmlns:a16="http://schemas.microsoft.com/office/drawing/2014/main" id="{D4359317-649C-CEA9-EAEB-9BAE757B7F1C}"/>
              </a:ext>
            </a:extLst>
          </p:cNvPr>
          <p:cNvSpPr txBox="1"/>
          <p:nvPr/>
        </p:nvSpPr>
        <p:spPr>
          <a:xfrm>
            <a:off x="2732704" y="4286251"/>
            <a:ext cx="9327215"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000" dirty="0"/>
              <a:t>For management positions in particular internal staff development was prioritised over hiring externally. Mentoring and practical training plays a key role in leadership development. Often leadership development occurred less formally though some employers identified the desire to invest more in formal training and qualifications. </a:t>
            </a:r>
          </a:p>
        </p:txBody>
      </p:sp>
      <p:sp>
        <p:nvSpPr>
          <p:cNvPr id="7" name="TextBox 6">
            <a:extLst>
              <a:ext uri="{FF2B5EF4-FFF2-40B4-BE49-F238E27FC236}">
                <a16:creationId xmlns:a16="http://schemas.microsoft.com/office/drawing/2014/main" id="{CAE4DDF1-0FD7-E259-DB59-1AF738852AA2}"/>
              </a:ext>
            </a:extLst>
          </p:cNvPr>
          <p:cNvSpPr txBox="1"/>
          <p:nvPr/>
        </p:nvSpPr>
        <p:spPr>
          <a:xfrm>
            <a:off x="1879600" y="3429001"/>
            <a:ext cx="10109200" cy="857250"/>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000" dirty="0"/>
              <a:t>Compliance and safety training are often outsourced, for example airport security awareness.</a:t>
            </a:r>
            <a:r>
              <a:rPr lang="en-GB" sz="2200" dirty="0"/>
              <a:t> </a:t>
            </a:r>
          </a:p>
        </p:txBody>
      </p:sp>
    </p:spTree>
    <p:extLst>
      <p:ext uri="{BB962C8B-B14F-4D97-AF65-F5344CB8AC3E}">
        <p14:creationId xmlns:p14="http://schemas.microsoft.com/office/powerpoint/2010/main" val="375307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8" y="111760"/>
            <a:ext cx="3919863" cy="1325563"/>
          </a:xfrm>
        </p:spPr>
        <p:txBody>
          <a:bodyPr>
            <a:normAutofit/>
          </a:bodyPr>
          <a:lstStyle/>
          <a:p>
            <a:r>
              <a:rPr lang="en-GB" sz="6000" dirty="0">
                <a:latin typeface="Helvetica"/>
                <a:cs typeface="Helvetica"/>
              </a:rPr>
              <a:t>Contents</a:t>
            </a:r>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8" name="Content Placeholder 7">
            <a:extLst>
              <a:ext uri="{FF2B5EF4-FFF2-40B4-BE49-F238E27FC236}">
                <a16:creationId xmlns:a16="http://schemas.microsoft.com/office/drawing/2014/main" id="{C4B0D789-9D2A-8E7D-8372-CFDE2E7271BC}"/>
              </a:ext>
            </a:extLst>
          </p:cNvPr>
          <p:cNvSpPr>
            <a:spLocks noGrp="1"/>
          </p:cNvSpPr>
          <p:nvPr>
            <p:ph idx="1"/>
          </p:nvPr>
        </p:nvSpPr>
        <p:spPr>
          <a:xfrm>
            <a:off x="2160148" y="1591182"/>
            <a:ext cx="9047113" cy="3166269"/>
          </a:xfrm>
        </p:spPr>
        <p:txBody>
          <a:bodyPr>
            <a:normAutofit fontScale="92500" lnSpcReduction="10000"/>
          </a:bodyPr>
          <a:lstStyle/>
          <a:p>
            <a:pPr marL="514350" indent="-514350">
              <a:buFont typeface="+mj-lt"/>
              <a:buAutoNum type="arabicPeriod"/>
            </a:pPr>
            <a:r>
              <a:rPr lang="en-GB" dirty="0"/>
              <a:t>Background – why are aviation skills important for SY?</a:t>
            </a:r>
          </a:p>
          <a:p>
            <a:pPr marL="514350" indent="-514350">
              <a:buFont typeface="+mj-lt"/>
              <a:buAutoNum type="arabicPeriod"/>
            </a:pPr>
            <a:r>
              <a:rPr lang="en-GB" dirty="0"/>
              <a:t>Future priorities – where is the sector heading?</a:t>
            </a:r>
          </a:p>
          <a:p>
            <a:pPr marL="514350" indent="-514350">
              <a:buFont typeface="+mj-lt"/>
              <a:buAutoNum type="arabicPeriod"/>
            </a:pPr>
            <a:r>
              <a:rPr lang="en-GB" dirty="0"/>
              <a:t>Current skills – where are we now?</a:t>
            </a:r>
          </a:p>
          <a:p>
            <a:pPr marL="514350" indent="-514350">
              <a:buFont typeface="+mj-lt"/>
              <a:buAutoNum type="arabicPeriod"/>
            </a:pPr>
            <a:r>
              <a:rPr lang="en-GB" dirty="0"/>
              <a:t>Training provision and employer engagement – how is this done?</a:t>
            </a:r>
          </a:p>
          <a:p>
            <a:pPr marL="514350" indent="-514350">
              <a:buFont typeface="+mj-lt"/>
              <a:buAutoNum type="arabicPeriod"/>
            </a:pPr>
            <a:r>
              <a:rPr lang="en-GB" dirty="0"/>
              <a:t>Summary of findings</a:t>
            </a:r>
          </a:p>
          <a:p>
            <a:pPr marL="514350" indent="-514350">
              <a:buFont typeface="+mj-lt"/>
              <a:buAutoNum type="arabicPeriod"/>
            </a:pPr>
            <a:r>
              <a:rPr lang="en-GB" dirty="0"/>
              <a:t>Next steps / questions</a:t>
            </a:r>
          </a:p>
          <a:p>
            <a:endParaRPr lang="en-GB" dirty="0"/>
          </a:p>
        </p:txBody>
      </p:sp>
    </p:spTree>
    <p:extLst>
      <p:ext uri="{BB962C8B-B14F-4D97-AF65-F5344CB8AC3E}">
        <p14:creationId xmlns:p14="http://schemas.microsoft.com/office/powerpoint/2010/main" val="412742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DAB1-2AA5-6430-A96A-C685BE024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99F4F-F573-70ED-2E63-262576CF60C8}"/>
              </a:ext>
            </a:extLst>
          </p:cNvPr>
          <p:cNvSpPr>
            <a:spLocks noGrp="1"/>
          </p:cNvSpPr>
          <p:nvPr>
            <p:ph type="title"/>
          </p:nvPr>
        </p:nvSpPr>
        <p:spPr>
          <a:xfrm>
            <a:off x="422588" y="0"/>
            <a:ext cx="7344304" cy="1325563"/>
          </a:xfrm>
        </p:spPr>
        <p:txBody>
          <a:bodyPr>
            <a:normAutofit fontScale="90000"/>
          </a:bodyPr>
          <a:lstStyle/>
          <a:p>
            <a:r>
              <a:rPr lang="en-GB" sz="5400" dirty="0">
                <a:latin typeface="Helvetica"/>
                <a:cs typeface="Helvetica"/>
              </a:rPr>
              <a:t>Training Provision (cont.)</a:t>
            </a:r>
          </a:p>
        </p:txBody>
      </p:sp>
      <p:sp>
        <p:nvSpPr>
          <p:cNvPr id="4" name="Subtitle 2">
            <a:extLst>
              <a:ext uri="{FF2B5EF4-FFF2-40B4-BE49-F238E27FC236}">
                <a16:creationId xmlns:a16="http://schemas.microsoft.com/office/drawing/2014/main" id="{A050C978-6744-30E6-C95C-52FE55ECC01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15</a:t>
            </a:r>
          </a:p>
        </p:txBody>
      </p:sp>
      <p:sp>
        <p:nvSpPr>
          <p:cNvPr id="8" name="Content Placeholder 7">
            <a:extLst>
              <a:ext uri="{FF2B5EF4-FFF2-40B4-BE49-F238E27FC236}">
                <a16:creationId xmlns:a16="http://schemas.microsoft.com/office/drawing/2014/main" id="{7C42B91E-D16F-61F9-6973-5369F79B58AE}"/>
              </a:ext>
            </a:extLst>
          </p:cNvPr>
          <p:cNvSpPr>
            <a:spLocks noGrp="1"/>
          </p:cNvSpPr>
          <p:nvPr>
            <p:ph idx="1"/>
          </p:nvPr>
        </p:nvSpPr>
        <p:spPr>
          <a:xfrm>
            <a:off x="203200" y="1259206"/>
            <a:ext cx="11856720" cy="2806018"/>
          </a:xfrm>
        </p:spPr>
        <p:txBody>
          <a:bodyPr>
            <a:normAutofit/>
          </a:bodyPr>
          <a:lstStyle/>
          <a:p>
            <a:pPr marL="457200" indent="-457200">
              <a:buFont typeface="+mj-lt"/>
              <a:buAutoNum type="arabicPeriod" startAt="5"/>
            </a:pPr>
            <a:r>
              <a:rPr lang="en-GB" sz="2000" dirty="0"/>
              <a:t>In Munich Airport the team have a dedicated airport training academy on-site that exposes people to what an airport is like offering apprenticeships and dual degree programmes. They also offer CPD, internships and trainee programmes and entry level positions with hands-on experience and an innovation lab for new start-ups and spin outs. </a:t>
            </a:r>
          </a:p>
          <a:p>
            <a:pPr marL="457200" indent="-457200">
              <a:buFont typeface="+mj-lt"/>
              <a:buAutoNum type="arabicPeriod" startAt="5"/>
            </a:pPr>
            <a:r>
              <a:rPr lang="en-GB" sz="2000" dirty="0"/>
              <a:t>All employers emphasised the importance of continuous training and upskilling especially in relation to maintaining industry standards for roles such as engineers and pilots. Upskilling and training are often built into career development pathways. Employers said it was important to find a balance between meeting industry standards and not overwhelming employees. </a:t>
            </a:r>
          </a:p>
          <a:p>
            <a:endParaRPr lang="en-GB" sz="2200" dirty="0"/>
          </a:p>
        </p:txBody>
      </p:sp>
      <p:sp>
        <p:nvSpPr>
          <p:cNvPr id="5" name="TextBox 4">
            <a:extLst>
              <a:ext uri="{FF2B5EF4-FFF2-40B4-BE49-F238E27FC236}">
                <a16:creationId xmlns:a16="http://schemas.microsoft.com/office/drawing/2014/main" id="{5CFFFC48-2652-03ED-45E8-D263638101F4}"/>
              </a:ext>
            </a:extLst>
          </p:cNvPr>
          <p:cNvSpPr txBox="1"/>
          <p:nvPr/>
        </p:nvSpPr>
        <p:spPr>
          <a:xfrm>
            <a:off x="2974662" y="4954184"/>
            <a:ext cx="9085258" cy="1714586"/>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8"/>
            </a:pPr>
            <a:r>
              <a:rPr lang="en-GB" sz="2000" dirty="0"/>
              <a:t>The aviation industry is ahead of many others in relation to on-the-job training using VR/AR immersive environments with many organisations using it for workforce training. Despite reservations, most businesses are open to adopting VR/AR training and would be interested in learning more about the adaptability of these resources and any potential financial support towards new equipment/software. </a:t>
            </a:r>
            <a:endParaRPr lang="en-GB" sz="2200" dirty="0"/>
          </a:p>
        </p:txBody>
      </p:sp>
      <p:sp>
        <p:nvSpPr>
          <p:cNvPr id="7" name="TextBox 6">
            <a:extLst>
              <a:ext uri="{FF2B5EF4-FFF2-40B4-BE49-F238E27FC236}">
                <a16:creationId xmlns:a16="http://schemas.microsoft.com/office/drawing/2014/main" id="{3D62D94D-D705-4B96-A68C-8FE12A4C7C0C}"/>
              </a:ext>
            </a:extLst>
          </p:cNvPr>
          <p:cNvSpPr txBox="1"/>
          <p:nvPr/>
        </p:nvSpPr>
        <p:spPr>
          <a:xfrm>
            <a:off x="2286000" y="3862752"/>
            <a:ext cx="990600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7"/>
            </a:pPr>
            <a:r>
              <a:rPr lang="en-GB" sz="2000" i="1" dirty="0"/>
              <a:t>Businesses were keen to work with colleges and providers to shape new courses linked to identified skills gaps and new opportunities</a:t>
            </a:r>
            <a:r>
              <a:rPr lang="en-GB" sz="2000" dirty="0"/>
              <a:t>. Short, practical training sessions are preferred over content rich courses. </a:t>
            </a:r>
          </a:p>
        </p:txBody>
      </p:sp>
    </p:spTree>
    <p:extLst>
      <p:ext uri="{BB962C8B-B14F-4D97-AF65-F5344CB8AC3E}">
        <p14:creationId xmlns:p14="http://schemas.microsoft.com/office/powerpoint/2010/main" val="305147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BFE-95C3-6AA6-0BC0-BC8E9F8C9F83}"/>
              </a:ext>
            </a:extLst>
          </p:cNvPr>
          <p:cNvSpPr>
            <a:spLocks noGrp="1"/>
          </p:cNvSpPr>
          <p:nvPr>
            <p:ph type="title"/>
          </p:nvPr>
        </p:nvSpPr>
        <p:spPr>
          <a:xfrm>
            <a:off x="553171" y="154158"/>
            <a:ext cx="10515600" cy="1325563"/>
          </a:xfrm>
        </p:spPr>
        <p:txBody>
          <a:bodyPr/>
          <a:lstStyle/>
          <a:p>
            <a:r>
              <a:rPr lang="en-GB" dirty="0"/>
              <a:t>Aviation simulator (Rotherham </a:t>
            </a:r>
            <a:br>
              <a:rPr lang="en-GB" dirty="0"/>
            </a:br>
            <a:r>
              <a:rPr lang="en-GB" dirty="0"/>
              <a:t>College)</a:t>
            </a:r>
          </a:p>
        </p:txBody>
      </p:sp>
      <p:pic>
        <p:nvPicPr>
          <p:cNvPr id="1026" name="Picture 2" descr="Students using the aviation equipment at Rotherham College">
            <a:extLst>
              <a:ext uri="{FF2B5EF4-FFF2-40B4-BE49-F238E27FC236}">
                <a16:creationId xmlns:a16="http://schemas.microsoft.com/office/drawing/2014/main" id="{C9E93001-E3E2-7CF3-341C-2171D80E1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15" y="1479721"/>
            <a:ext cx="7005766" cy="52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8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34F9-4DC6-3C7D-D7BA-FCD0609F4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5E5A4-BD2B-ED9C-F63F-CA0441508732}"/>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Training Provision</a:t>
            </a:r>
          </a:p>
        </p:txBody>
      </p:sp>
      <p:sp>
        <p:nvSpPr>
          <p:cNvPr id="4" name="Subtitle 2">
            <a:extLst>
              <a:ext uri="{FF2B5EF4-FFF2-40B4-BE49-F238E27FC236}">
                <a16:creationId xmlns:a16="http://schemas.microsoft.com/office/drawing/2014/main" id="{D8C6857D-7D3D-EEF6-1BC9-33187AB83841}"/>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16</a:t>
            </a:r>
          </a:p>
        </p:txBody>
      </p:sp>
      <p:sp>
        <p:nvSpPr>
          <p:cNvPr id="8" name="Content Placeholder 7">
            <a:extLst>
              <a:ext uri="{FF2B5EF4-FFF2-40B4-BE49-F238E27FC236}">
                <a16:creationId xmlns:a16="http://schemas.microsoft.com/office/drawing/2014/main" id="{8601A408-CFB2-F929-FEC4-949DFF596FDD}"/>
              </a:ext>
            </a:extLst>
          </p:cNvPr>
          <p:cNvSpPr>
            <a:spLocks noGrp="1"/>
          </p:cNvSpPr>
          <p:nvPr>
            <p:ph idx="1"/>
          </p:nvPr>
        </p:nvSpPr>
        <p:spPr>
          <a:xfrm>
            <a:off x="672028" y="1259206"/>
            <a:ext cx="11387891" cy="2755120"/>
          </a:xfrm>
        </p:spPr>
        <p:txBody>
          <a:bodyPr>
            <a:normAutofit/>
          </a:bodyPr>
          <a:lstStyle/>
          <a:p>
            <a:pPr marL="0" indent="0" algn="ctr">
              <a:buNone/>
            </a:pPr>
            <a:r>
              <a:rPr lang="en-GB" sz="2000" dirty="0"/>
              <a:t>Training Models</a:t>
            </a:r>
          </a:p>
          <a:p>
            <a:pPr marL="0" indent="0" algn="ctr">
              <a:buNone/>
            </a:pPr>
            <a:r>
              <a:rPr lang="en-GB" sz="2000" i="1" dirty="0">
                <a:solidFill>
                  <a:schemeClr val="accent2"/>
                </a:solidFill>
              </a:rPr>
              <a:t>“We have a clear induction plan... within operations we have competencies, and they form a </a:t>
            </a:r>
          </a:p>
          <a:p>
            <a:pPr marL="0" indent="0" algn="ctr">
              <a:buNone/>
            </a:pPr>
            <a:r>
              <a:rPr lang="en-GB" sz="2000" i="1" dirty="0">
                <a:solidFill>
                  <a:schemeClr val="accent2"/>
                </a:solidFill>
              </a:rPr>
              <a:t>pack. During probation, they go through these. It’s kind of ‘show me, tell me.”</a:t>
            </a:r>
            <a:br>
              <a:rPr lang="en-GB" sz="2000" i="1" dirty="0">
                <a:solidFill>
                  <a:schemeClr val="accent2"/>
                </a:solidFill>
              </a:rPr>
            </a:br>
            <a:endParaRPr lang="en-GB" sz="2000" dirty="0"/>
          </a:p>
          <a:p>
            <a:pPr marL="0" indent="0" algn="ctr">
              <a:buNone/>
            </a:pPr>
            <a:r>
              <a:rPr lang="en-GB" sz="2000" dirty="0"/>
              <a:t>Engaging with Training Providers</a:t>
            </a:r>
          </a:p>
          <a:p>
            <a:pPr marL="0" indent="0" algn="ctr">
              <a:buNone/>
            </a:pPr>
            <a:r>
              <a:rPr lang="en-GB" sz="2000" i="1" dirty="0">
                <a:solidFill>
                  <a:schemeClr val="accent2"/>
                </a:solidFill>
              </a:rPr>
              <a:t>“It's got to be something that’s engaging and relevant to all middle managers. When it's too in </a:t>
            </a:r>
          </a:p>
          <a:p>
            <a:pPr marL="0" indent="0" algn="ctr">
              <a:buNone/>
            </a:pPr>
            <a:r>
              <a:rPr lang="en-GB" sz="2000" i="1" dirty="0">
                <a:solidFill>
                  <a:schemeClr val="accent2"/>
                </a:solidFill>
              </a:rPr>
              <a:t>depth, people start switching off. Often it is the practical side people relate to.” </a:t>
            </a:r>
            <a:endParaRPr lang="en-GB" sz="2000" dirty="0"/>
          </a:p>
        </p:txBody>
      </p:sp>
      <p:sp>
        <p:nvSpPr>
          <p:cNvPr id="5" name="TextBox 4">
            <a:extLst>
              <a:ext uri="{FF2B5EF4-FFF2-40B4-BE49-F238E27FC236}">
                <a16:creationId xmlns:a16="http://schemas.microsoft.com/office/drawing/2014/main" id="{DA101A08-B847-6931-278E-62A62D540487}"/>
              </a:ext>
            </a:extLst>
          </p:cNvPr>
          <p:cNvSpPr txBox="1"/>
          <p:nvPr/>
        </p:nvSpPr>
        <p:spPr>
          <a:xfrm>
            <a:off x="3126036" y="4141180"/>
            <a:ext cx="8393936" cy="1882567"/>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0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CPD and Upskilling</a:t>
            </a:r>
          </a:p>
          <a:p>
            <a:r>
              <a:rPr lang="en-GB" i="1" dirty="0">
                <a:solidFill>
                  <a:schemeClr val="accent2"/>
                </a:solidFill>
              </a:rPr>
              <a:t>“It is in the context of our approach to training and development and the fact that we are a regulated industry. There are different types of training required - whether it is compliance, a holistic approach to individual development, or to match our values.” </a:t>
            </a:r>
          </a:p>
        </p:txBody>
      </p:sp>
    </p:spTree>
    <p:extLst>
      <p:ext uri="{BB962C8B-B14F-4D97-AF65-F5344CB8AC3E}">
        <p14:creationId xmlns:p14="http://schemas.microsoft.com/office/powerpoint/2010/main" val="360011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1E16-F393-5E45-0101-ECA15F7E2023}"/>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82DEB884-A687-116A-7D27-2E248A25FB09}"/>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A0D62CD3-7539-B496-6948-F183C132671A}"/>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17</a:t>
            </a:r>
            <a:endParaRPr lang="en-GB" dirty="0"/>
          </a:p>
        </p:txBody>
      </p:sp>
      <p:sp>
        <p:nvSpPr>
          <p:cNvPr id="15" name="TextBox 14">
            <a:extLst>
              <a:ext uri="{FF2B5EF4-FFF2-40B4-BE49-F238E27FC236}">
                <a16:creationId xmlns:a16="http://schemas.microsoft.com/office/drawing/2014/main" id="{F4052755-8787-392D-01B3-48A70ACF7201}"/>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66F09F54-4C98-63D1-00AD-DB75F0FE8975}"/>
              </a:ext>
            </a:extLst>
          </p:cNvPr>
          <p:cNvSpPr>
            <a:spLocks noGrp="1"/>
          </p:cNvSpPr>
          <p:nvPr>
            <p:ph type="ctrTitle"/>
          </p:nvPr>
        </p:nvSpPr>
        <p:spPr>
          <a:xfrm>
            <a:off x="426402" y="1676107"/>
            <a:ext cx="8859838" cy="3086515"/>
          </a:xfrm>
        </p:spPr>
        <p:txBody>
          <a:bodyPr>
            <a:normAutofit/>
          </a:bodyPr>
          <a:lstStyle/>
          <a:p>
            <a:pPr algn="l"/>
            <a:r>
              <a:rPr lang="en-GB" sz="5400" dirty="0"/>
              <a:t>Employer Engagement</a:t>
            </a:r>
          </a:p>
        </p:txBody>
      </p:sp>
    </p:spTree>
    <p:extLst>
      <p:ext uri="{BB962C8B-B14F-4D97-AF65-F5344CB8AC3E}">
        <p14:creationId xmlns:p14="http://schemas.microsoft.com/office/powerpoint/2010/main" val="100885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8437-0A62-B370-3BD4-27041B076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69063-CD7E-9801-EC98-8F6C548743F9}"/>
              </a:ext>
            </a:extLst>
          </p:cNvPr>
          <p:cNvSpPr>
            <a:spLocks noGrp="1"/>
          </p:cNvSpPr>
          <p:nvPr>
            <p:ph type="title"/>
          </p:nvPr>
        </p:nvSpPr>
        <p:spPr>
          <a:xfrm>
            <a:off x="422588" y="0"/>
            <a:ext cx="7013798" cy="1325563"/>
          </a:xfrm>
        </p:spPr>
        <p:txBody>
          <a:bodyPr>
            <a:normAutofit fontScale="90000"/>
          </a:bodyPr>
          <a:lstStyle/>
          <a:p>
            <a:r>
              <a:rPr lang="en-GB" sz="5400" dirty="0">
                <a:latin typeface="Helvetica"/>
                <a:cs typeface="Helvetica"/>
              </a:rPr>
              <a:t>Employer Engagement</a:t>
            </a:r>
          </a:p>
        </p:txBody>
      </p:sp>
      <p:sp>
        <p:nvSpPr>
          <p:cNvPr id="4" name="Subtitle 2">
            <a:extLst>
              <a:ext uri="{FF2B5EF4-FFF2-40B4-BE49-F238E27FC236}">
                <a16:creationId xmlns:a16="http://schemas.microsoft.com/office/drawing/2014/main" id="{B7BCC345-40EE-EF49-7CA3-F7D479AE8D59}"/>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18</a:t>
            </a:r>
          </a:p>
        </p:txBody>
      </p:sp>
      <p:sp>
        <p:nvSpPr>
          <p:cNvPr id="8" name="Content Placeholder 7">
            <a:extLst>
              <a:ext uri="{FF2B5EF4-FFF2-40B4-BE49-F238E27FC236}">
                <a16:creationId xmlns:a16="http://schemas.microsoft.com/office/drawing/2014/main" id="{76B39391-00EB-4312-B0DF-B956466CFBA1}"/>
              </a:ext>
            </a:extLst>
          </p:cNvPr>
          <p:cNvSpPr>
            <a:spLocks noGrp="1"/>
          </p:cNvSpPr>
          <p:nvPr>
            <p:ph idx="1"/>
          </p:nvPr>
        </p:nvSpPr>
        <p:spPr>
          <a:xfrm>
            <a:off x="203200" y="1259206"/>
            <a:ext cx="11856720" cy="2439034"/>
          </a:xfrm>
        </p:spPr>
        <p:txBody>
          <a:bodyPr>
            <a:normAutofit/>
          </a:bodyPr>
          <a:lstStyle/>
          <a:p>
            <a:pPr marL="457200" indent="-457200">
              <a:buFont typeface="+mj-lt"/>
              <a:buAutoNum type="arabicPeriod"/>
            </a:pPr>
            <a:r>
              <a:rPr lang="en-GB" sz="2000" dirty="0"/>
              <a:t>The extent to which employers engaged with those further from the labour market is limited given the regulatory nature of the sector and its security clearance requirements.</a:t>
            </a:r>
          </a:p>
          <a:p>
            <a:pPr marL="457200" indent="-457200">
              <a:buFont typeface="+mj-lt"/>
              <a:buAutoNum type="arabicPeriod"/>
            </a:pPr>
            <a:r>
              <a:rPr lang="en-GB" sz="2000" dirty="0"/>
              <a:t>That said, there is some good practice in the engagement of veterans and service leavers who are well suited to roles requiring discipline, resilience, and teamwork. Support from providers on reasonable adjustments, role matching and regulation support may overcome barriers to recruitment. </a:t>
            </a:r>
          </a:p>
          <a:p>
            <a:endParaRPr lang="en-GB" sz="2200" dirty="0"/>
          </a:p>
        </p:txBody>
      </p:sp>
      <p:sp>
        <p:nvSpPr>
          <p:cNvPr id="5" name="TextBox 4">
            <a:extLst>
              <a:ext uri="{FF2B5EF4-FFF2-40B4-BE49-F238E27FC236}">
                <a16:creationId xmlns:a16="http://schemas.microsoft.com/office/drawing/2014/main" id="{212644B4-B39B-9156-0307-4CF1C5147A05}"/>
              </a:ext>
            </a:extLst>
          </p:cNvPr>
          <p:cNvSpPr txBox="1"/>
          <p:nvPr/>
        </p:nvSpPr>
        <p:spPr>
          <a:xfrm>
            <a:off x="3180080" y="4672250"/>
            <a:ext cx="8879840"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000" dirty="0"/>
              <a:t>Providers have a critical role in bridging the awareness gap collaborating with employers to co-design outreach activities that illustrate the full range of aviation careers, challenge stereotypes, and connect with young people early on.  </a:t>
            </a:r>
          </a:p>
        </p:txBody>
      </p:sp>
      <p:sp>
        <p:nvSpPr>
          <p:cNvPr id="7" name="TextBox 6">
            <a:extLst>
              <a:ext uri="{FF2B5EF4-FFF2-40B4-BE49-F238E27FC236}">
                <a16:creationId xmlns:a16="http://schemas.microsoft.com/office/drawing/2014/main" id="{2A08178C-7748-B065-A357-B3D9E8A626E5}"/>
              </a:ext>
            </a:extLst>
          </p:cNvPr>
          <p:cNvSpPr txBox="1"/>
          <p:nvPr/>
        </p:nvSpPr>
        <p:spPr>
          <a:xfrm>
            <a:off x="2153920" y="3207898"/>
            <a:ext cx="9906000" cy="111442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000" dirty="0"/>
              <a:t>Increasing the visibility of aviation and STEM opportunities in schools and colleges is vital to inspiring to next generation. The sector is facing growing competition for attention from other sectors and digital media campaigns, and promotions are required. </a:t>
            </a:r>
          </a:p>
        </p:txBody>
      </p:sp>
    </p:spTree>
    <p:extLst>
      <p:ext uri="{BB962C8B-B14F-4D97-AF65-F5344CB8AC3E}">
        <p14:creationId xmlns:p14="http://schemas.microsoft.com/office/powerpoint/2010/main" val="23463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827F-AB5E-FC42-A353-869AC9339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5E744-8CFC-4BCF-0A87-2C39EA936A7C}"/>
              </a:ext>
            </a:extLst>
          </p:cNvPr>
          <p:cNvSpPr>
            <a:spLocks noGrp="1"/>
          </p:cNvSpPr>
          <p:nvPr>
            <p:ph type="title"/>
          </p:nvPr>
        </p:nvSpPr>
        <p:spPr>
          <a:xfrm>
            <a:off x="132080" y="0"/>
            <a:ext cx="8582262" cy="1325563"/>
          </a:xfrm>
        </p:spPr>
        <p:txBody>
          <a:bodyPr>
            <a:normAutofit fontScale="90000"/>
          </a:bodyPr>
          <a:lstStyle/>
          <a:p>
            <a:r>
              <a:rPr lang="en-GB" sz="5400" dirty="0">
                <a:latin typeface="Helvetica"/>
                <a:cs typeface="Helvetica"/>
              </a:rPr>
              <a:t>Employer Engagement (cont.)</a:t>
            </a:r>
          </a:p>
        </p:txBody>
      </p:sp>
      <p:sp>
        <p:nvSpPr>
          <p:cNvPr id="4" name="Subtitle 2">
            <a:extLst>
              <a:ext uri="{FF2B5EF4-FFF2-40B4-BE49-F238E27FC236}">
                <a16:creationId xmlns:a16="http://schemas.microsoft.com/office/drawing/2014/main" id="{78DB680B-22FD-C6FF-1F24-79D92F5FE9ED}"/>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19</a:t>
            </a:r>
          </a:p>
        </p:txBody>
      </p:sp>
      <p:sp>
        <p:nvSpPr>
          <p:cNvPr id="8" name="Content Placeholder 7">
            <a:extLst>
              <a:ext uri="{FF2B5EF4-FFF2-40B4-BE49-F238E27FC236}">
                <a16:creationId xmlns:a16="http://schemas.microsoft.com/office/drawing/2014/main" id="{D6E3F1AE-2B08-D3DE-EEB2-07ADB27F869F}"/>
              </a:ext>
            </a:extLst>
          </p:cNvPr>
          <p:cNvSpPr>
            <a:spLocks noGrp="1"/>
          </p:cNvSpPr>
          <p:nvPr>
            <p:ph idx="1"/>
          </p:nvPr>
        </p:nvSpPr>
        <p:spPr>
          <a:xfrm>
            <a:off x="167640" y="1633780"/>
            <a:ext cx="11856720" cy="2439034"/>
          </a:xfrm>
        </p:spPr>
        <p:txBody>
          <a:bodyPr>
            <a:normAutofit/>
          </a:bodyPr>
          <a:lstStyle/>
          <a:p>
            <a:pPr marL="457200" indent="-457200">
              <a:buFont typeface="+mj-lt"/>
              <a:buAutoNum type="arabicPeriod" startAt="5"/>
            </a:pPr>
            <a:r>
              <a:rPr lang="en-GB" sz="2000" dirty="0"/>
              <a:t>Some employers felt there was a mismatch between education curriculums and the aviation industry, resulting in industry skills gaps. </a:t>
            </a:r>
            <a:r>
              <a:rPr lang="en-GB" sz="2000" i="1" dirty="0"/>
              <a:t>They would be willing to support curriculum advisors to respond to these.  </a:t>
            </a:r>
          </a:p>
          <a:p>
            <a:pPr marL="457200" indent="-457200">
              <a:buFont typeface="+mj-lt"/>
              <a:buAutoNum type="arabicPeriod" startAt="5"/>
            </a:pPr>
            <a:r>
              <a:rPr lang="en-GB" sz="2000" dirty="0"/>
              <a:t>While collaborations across the sector for training exist and there are strong sector specific networks in place, there is still some reticence to collaborating amongst smaller and more specialist firms where engagement can be driven by a desire to maintain market presence.  </a:t>
            </a:r>
          </a:p>
          <a:p>
            <a:endParaRPr lang="en-GB" sz="2200" dirty="0"/>
          </a:p>
        </p:txBody>
      </p:sp>
    </p:spTree>
    <p:extLst>
      <p:ext uri="{BB962C8B-B14F-4D97-AF65-F5344CB8AC3E}">
        <p14:creationId xmlns:p14="http://schemas.microsoft.com/office/powerpoint/2010/main" val="74415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21FB2-0AC2-0946-B2FE-4BAA1043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ED784-BC17-77DF-6945-16C79103AA1A}"/>
              </a:ext>
            </a:extLst>
          </p:cNvPr>
          <p:cNvSpPr>
            <a:spLocks noGrp="1"/>
          </p:cNvSpPr>
          <p:nvPr>
            <p:ph type="title"/>
          </p:nvPr>
        </p:nvSpPr>
        <p:spPr>
          <a:xfrm>
            <a:off x="422587" y="0"/>
            <a:ext cx="7366337" cy="1325563"/>
          </a:xfrm>
        </p:spPr>
        <p:txBody>
          <a:bodyPr>
            <a:normAutofit/>
          </a:bodyPr>
          <a:lstStyle/>
          <a:p>
            <a:r>
              <a:rPr lang="en-GB" sz="5400" dirty="0">
                <a:latin typeface="Helvetica"/>
                <a:cs typeface="Helvetica"/>
              </a:rPr>
              <a:t>Employer Engagement</a:t>
            </a:r>
          </a:p>
        </p:txBody>
      </p:sp>
      <p:sp>
        <p:nvSpPr>
          <p:cNvPr id="4" name="Subtitle 2">
            <a:extLst>
              <a:ext uri="{FF2B5EF4-FFF2-40B4-BE49-F238E27FC236}">
                <a16:creationId xmlns:a16="http://schemas.microsoft.com/office/drawing/2014/main" id="{D729ED51-9432-1A61-2F75-EDE6ADE326F8}"/>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20</a:t>
            </a:r>
          </a:p>
        </p:txBody>
      </p:sp>
      <p:sp>
        <p:nvSpPr>
          <p:cNvPr id="8" name="Content Placeholder 7">
            <a:extLst>
              <a:ext uri="{FF2B5EF4-FFF2-40B4-BE49-F238E27FC236}">
                <a16:creationId xmlns:a16="http://schemas.microsoft.com/office/drawing/2014/main" id="{9E1CC96A-D305-F594-0ADA-24280207B6C1}"/>
              </a:ext>
            </a:extLst>
          </p:cNvPr>
          <p:cNvSpPr>
            <a:spLocks noGrp="1"/>
          </p:cNvSpPr>
          <p:nvPr>
            <p:ph idx="1"/>
          </p:nvPr>
        </p:nvSpPr>
        <p:spPr>
          <a:xfrm>
            <a:off x="1314450" y="1192213"/>
            <a:ext cx="10169213" cy="4337363"/>
          </a:xfrm>
        </p:spPr>
        <p:txBody>
          <a:bodyPr>
            <a:normAutofit/>
          </a:bodyPr>
          <a:lstStyle/>
          <a:p>
            <a:pPr marL="0" indent="0" algn="ctr">
              <a:buNone/>
            </a:pPr>
            <a:r>
              <a:rPr lang="en-GB" sz="2400" dirty="0"/>
              <a:t>Inspiring the next generation</a:t>
            </a:r>
          </a:p>
          <a:p>
            <a:pPr marL="0" indent="0" algn="ctr">
              <a:buNone/>
            </a:pPr>
            <a:r>
              <a:rPr lang="en-GB" sz="2400" i="1" dirty="0">
                <a:solidFill>
                  <a:schemeClr val="accent2"/>
                </a:solidFill>
              </a:rPr>
              <a:t>“For me, you have to touch it, see it, smell it to really understand the industry. PowerPoint slides don’t cut it. Outreach only works if it sparks something and that means being there in person, showing them how things work.”</a:t>
            </a:r>
          </a:p>
          <a:p>
            <a:pPr marL="0" indent="0" algn="ctr">
              <a:buNone/>
            </a:pPr>
            <a:endParaRPr lang="en-GB" sz="2400" dirty="0"/>
          </a:p>
          <a:p>
            <a:pPr marL="0" indent="0" algn="ctr">
              <a:buNone/>
            </a:pPr>
            <a:r>
              <a:rPr lang="en-GB" sz="2400" dirty="0"/>
              <a:t>Partnering with education and skills providers</a:t>
            </a:r>
          </a:p>
          <a:p>
            <a:pPr marL="0" indent="0" algn="ctr">
              <a:buNone/>
            </a:pPr>
            <a:r>
              <a:rPr lang="en-GB" sz="2400" i="1" dirty="0">
                <a:solidFill>
                  <a:schemeClr val="accent2"/>
                </a:solidFill>
              </a:rPr>
              <a:t>“Last year our school teams reached about 65,000 students, so there’s a huge amount of engagement on that side.” </a:t>
            </a:r>
          </a:p>
          <a:p>
            <a:pPr marL="0" indent="0" algn="ctr">
              <a:buNone/>
            </a:pPr>
            <a:endParaRPr lang="en-GB" sz="2400" dirty="0"/>
          </a:p>
        </p:txBody>
      </p:sp>
    </p:spTree>
    <p:extLst>
      <p:ext uri="{BB962C8B-B14F-4D97-AF65-F5344CB8AC3E}">
        <p14:creationId xmlns:p14="http://schemas.microsoft.com/office/powerpoint/2010/main" val="339689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36EEE-6D71-FB28-59DB-184C20216C4C}"/>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CFC1BF31-5AF3-1A4D-D495-5B71094EF927}"/>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163D2EE3-A994-3C29-4CFD-0085116C4D91}"/>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21</a:t>
            </a:r>
            <a:endParaRPr lang="en-GB" dirty="0"/>
          </a:p>
        </p:txBody>
      </p:sp>
      <p:sp>
        <p:nvSpPr>
          <p:cNvPr id="15" name="TextBox 14">
            <a:extLst>
              <a:ext uri="{FF2B5EF4-FFF2-40B4-BE49-F238E27FC236}">
                <a16:creationId xmlns:a16="http://schemas.microsoft.com/office/drawing/2014/main" id="{C88CAA84-0059-94BD-1B63-FA29BC9B4F9B}"/>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FF48097E-DA17-B85E-1516-5ACD6D548372}"/>
              </a:ext>
            </a:extLst>
          </p:cNvPr>
          <p:cNvSpPr>
            <a:spLocks noGrp="1"/>
          </p:cNvSpPr>
          <p:nvPr>
            <p:ph type="ctrTitle"/>
          </p:nvPr>
        </p:nvSpPr>
        <p:spPr>
          <a:xfrm>
            <a:off x="426402" y="1676107"/>
            <a:ext cx="8859838" cy="3086515"/>
          </a:xfrm>
        </p:spPr>
        <p:txBody>
          <a:bodyPr>
            <a:normAutofit/>
          </a:bodyPr>
          <a:lstStyle/>
          <a:p>
            <a:pPr algn="l"/>
            <a:r>
              <a:rPr lang="en-GB" sz="5400" dirty="0"/>
              <a:t>Summary of findings</a:t>
            </a:r>
          </a:p>
        </p:txBody>
      </p:sp>
    </p:spTree>
    <p:extLst>
      <p:ext uri="{BB962C8B-B14F-4D97-AF65-F5344CB8AC3E}">
        <p14:creationId xmlns:p14="http://schemas.microsoft.com/office/powerpoint/2010/main" val="247504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200F-7306-CC1F-4FE8-2EE6E5853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2A5F6-E65D-58C6-6440-1A9851345A30}"/>
              </a:ext>
            </a:extLst>
          </p:cNvPr>
          <p:cNvSpPr>
            <a:spLocks noGrp="1"/>
          </p:cNvSpPr>
          <p:nvPr>
            <p:ph type="title"/>
          </p:nvPr>
        </p:nvSpPr>
        <p:spPr>
          <a:xfrm>
            <a:off x="422587" y="0"/>
            <a:ext cx="7366337" cy="1325563"/>
          </a:xfrm>
        </p:spPr>
        <p:txBody>
          <a:bodyPr>
            <a:normAutofit/>
          </a:bodyPr>
          <a:lstStyle/>
          <a:p>
            <a:r>
              <a:rPr lang="en-GB" sz="5400" dirty="0">
                <a:latin typeface="Helvetica"/>
                <a:cs typeface="Helvetica"/>
              </a:rPr>
              <a:t>Summary</a:t>
            </a:r>
          </a:p>
        </p:txBody>
      </p:sp>
      <p:sp>
        <p:nvSpPr>
          <p:cNvPr id="4" name="Subtitle 2">
            <a:extLst>
              <a:ext uri="{FF2B5EF4-FFF2-40B4-BE49-F238E27FC236}">
                <a16:creationId xmlns:a16="http://schemas.microsoft.com/office/drawing/2014/main" id="{BC666325-F8F3-22C0-449D-4C1BF4D75646}"/>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22</a:t>
            </a:r>
          </a:p>
        </p:txBody>
      </p:sp>
      <p:sp>
        <p:nvSpPr>
          <p:cNvPr id="8" name="Content Placeholder 7">
            <a:extLst>
              <a:ext uri="{FF2B5EF4-FFF2-40B4-BE49-F238E27FC236}">
                <a16:creationId xmlns:a16="http://schemas.microsoft.com/office/drawing/2014/main" id="{8EACA859-7A92-DFBA-DFBA-ECB7CFC3EFBB}"/>
              </a:ext>
            </a:extLst>
          </p:cNvPr>
          <p:cNvSpPr>
            <a:spLocks noGrp="1"/>
          </p:cNvSpPr>
          <p:nvPr>
            <p:ph idx="1"/>
          </p:nvPr>
        </p:nvSpPr>
        <p:spPr>
          <a:xfrm>
            <a:off x="203201" y="1361690"/>
            <a:ext cx="11856720" cy="1876617"/>
          </a:xfrm>
        </p:spPr>
        <p:txBody>
          <a:bodyPr>
            <a:normAutofit/>
          </a:bodyPr>
          <a:lstStyle/>
          <a:p>
            <a:r>
              <a:rPr lang="en-GB" sz="2200" dirty="0"/>
              <a:t>The skills pipeline will need to support the 5,000 or so jobs required to sustain the reopening of DSA and adjacent sites. This will require generic, more specialist and tailored provision to support the upskilling of the sector’s future workforce.  </a:t>
            </a:r>
          </a:p>
          <a:p>
            <a:r>
              <a:rPr lang="en-GB" sz="2200" dirty="0"/>
              <a:t>To facilitate this the skills ecosystem needs to be mobilised. Training will need to be sequenced in parallel to employer and DSA opportunities as they emerge. </a:t>
            </a:r>
          </a:p>
        </p:txBody>
      </p:sp>
      <p:sp>
        <p:nvSpPr>
          <p:cNvPr id="5" name="TextBox 4">
            <a:extLst>
              <a:ext uri="{FF2B5EF4-FFF2-40B4-BE49-F238E27FC236}">
                <a16:creationId xmlns:a16="http://schemas.microsoft.com/office/drawing/2014/main" id="{B444C542-5CC0-F5DC-2C2A-D4F6B865FC2B}"/>
              </a:ext>
            </a:extLst>
          </p:cNvPr>
          <p:cNvSpPr txBox="1"/>
          <p:nvPr/>
        </p:nvSpPr>
        <p:spPr>
          <a:xfrm>
            <a:off x="1923290" y="3274434"/>
            <a:ext cx="10268710" cy="187661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Arial" panose="020B0604020202020204" pitchFamily="34" charset="0"/>
              <a:buChar char="•"/>
            </a:pPr>
            <a:r>
              <a:rPr lang="en-GB" sz="2200" dirty="0"/>
              <a:t>This report has begun to identify areas of future demand with skills requirements from L1-L8. Partners need to mobilise around the skills pipeline opportunities afforded by DSA. This is likely to require workstreams around Maintenance and Repair Operation (MRO), engineering and ground opportunities and ancillary services.</a:t>
            </a:r>
          </a:p>
          <a:p>
            <a:endParaRPr lang="en-GB" sz="2000" dirty="0"/>
          </a:p>
        </p:txBody>
      </p:sp>
    </p:spTree>
    <p:extLst>
      <p:ext uri="{BB962C8B-B14F-4D97-AF65-F5344CB8AC3E}">
        <p14:creationId xmlns:p14="http://schemas.microsoft.com/office/powerpoint/2010/main" val="8135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8C9F-5FAB-2B2F-687A-93A9CCC10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CB73E-7F78-A7E8-3212-B9DCD7B3D1BC}"/>
              </a:ext>
            </a:extLst>
          </p:cNvPr>
          <p:cNvSpPr>
            <a:spLocks noGrp="1"/>
          </p:cNvSpPr>
          <p:nvPr>
            <p:ph type="title"/>
          </p:nvPr>
        </p:nvSpPr>
        <p:spPr>
          <a:xfrm>
            <a:off x="257333" y="-100326"/>
            <a:ext cx="7366337" cy="1325563"/>
          </a:xfrm>
        </p:spPr>
        <p:txBody>
          <a:bodyPr>
            <a:normAutofit/>
          </a:bodyPr>
          <a:lstStyle/>
          <a:p>
            <a:r>
              <a:rPr lang="en-GB" sz="5400" dirty="0">
                <a:latin typeface="Helvetica"/>
                <a:cs typeface="Helvetica"/>
              </a:rPr>
              <a:t>Summary</a:t>
            </a:r>
          </a:p>
        </p:txBody>
      </p:sp>
      <p:sp>
        <p:nvSpPr>
          <p:cNvPr id="4" name="Subtitle 2">
            <a:extLst>
              <a:ext uri="{FF2B5EF4-FFF2-40B4-BE49-F238E27FC236}">
                <a16:creationId xmlns:a16="http://schemas.microsoft.com/office/drawing/2014/main" id="{723A8C5A-5ADE-D393-981C-A0267BF2EAB6}"/>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23</a:t>
            </a:r>
          </a:p>
        </p:txBody>
      </p:sp>
      <p:sp>
        <p:nvSpPr>
          <p:cNvPr id="8" name="Content Placeholder 7">
            <a:extLst>
              <a:ext uri="{FF2B5EF4-FFF2-40B4-BE49-F238E27FC236}">
                <a16:creationId xmlns:a16="http://schemas.microsoft.com/office/drawing/2014/main" id="{31E127AB-E358-9DB0-6303-C5AAC52A8EE8}"/>
              </a:ext>
            </a:extLst>
          </p:cNvPr>
          <p:cNvSpPr>
            <a:spLocks noGrp="1"/>
          </p:cNvSpPr>
          <p:nvPr>
            <p:ph idx="1"/>
          </p:nvPr>
        </p:nvSpPr>
        <p:spPr>
          <a:xfrm>
            <a:off x="99028" y="1483345"/>
            <a:ext cx="12092972" cy="2180812"/>
          </a:xfrm>
        </p:spPr>
        <p:txBody>
          <a:bodyPr>
            <a:normAutofit/>
          </a:bodyPr>
          <a:lstStyle/>
          <a:p>
            <a:r>
              <a:rPr lang="en-GB" sz="2000" dirty="0"/>
              <a:t>It is recommended that more detailed work is undertaken to assess the likely ebbs and flows of skills needed overtime and an academy type approach to procuring skills development is considered. </a:t>
            </a:r>
          </a:p>
          <a:p>
            <a:r>
              <a:rPr lang="en-GB" sz="2000" dirty="0"/>
              <a:t>As the sector embeds advancements in technology and progresses beyond the need for fossil fuels into more sustainable energy sources, specialisms in engineering and sustainable aviation will increase employer demand for new recruits and retraining of employees to keep pace with the sector’s development. </a:t>
            </a:r>
          </a:p>
          <a:p>
            <a:pPr marL="0" indent="0">
              <a:buNone/>
            </a:pPr>
            <a:endParaRPr lang="en-GB" sz="2200" dirty="0"/>
          </a:p>
        </p:txBody>
      </p:sp>
      <p:sp>
        <p:nvSpPr>
          <p:cNvPr id="5" name="TextBox 4">
            <a:extLst>
              <a:ext uri="{FF2B5EF4-FFF2-40B4-BE49-F238E27FC236}">
                <a16:creationId xmlns:a16="http://schemas.microsoft.com/office/drawing/2014/main" id="{6175EF87-334B-BA73-7996-3D0654158B63}"/>
              </a:ext>
            </a:extLst>
          </p:cNvPr>
          <p:cNvSpPr txBox="1"/>
          <p:nvPr/>
        </p:nvSpPr>
        <p:spPr>
          <a:xfrm>
            <a:off x="2223043" y="3664157"/>
            <a:ext cx="9768932" cy="1565700"/>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t>The airport’s reopening provides a once in a generation opportunity to support skills development around an exciting cluster of sustainable aviation at the Gateway East Strategic site and beyond. </a:t>
            </a:r>
            <a:endParaRPr lang="en-GB" sz="2200" b="1" dirty="0"/>
          </a:p>
        </p:txBody>
      </p:sp>
    </p:spTree>
    <p:extLst>
      <p:ext uri="{BB962C8B-B14F-4D97-AF65-F5344CB8AC3E}">
        <p14:creationId xmlns:p14="http://schemas.microsoft.com/office/powerpoint/2010/main" val="379135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4BC56B81-2A6B-E1A2-416E-6FDDED706C16}"/>
              </a:ext>
            </a:extLst>
          </p:cNvPr>
          <p:cNvSpPr txBox="1"/>
          <p:nvPr/>
        </p:nvSpPr>
        <p:spPr>
          <a:xfrm>
            <a:off x="11183292" y="6179096"/>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15" name="TextBox 14">
            <a:extLst>
              <a:ext uri="{FF2B5EF4-FFF2-40B4-BE49-F238E27FC236}">
                <a16:creationId xmlns:a16="http://schemas.microsoft.com/office/drawing/2014/main" id="{D5B6D10A-42D1-00FB-C688-864A56A16948}"/>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4810A6A8-57E6-C989-88EB-1273958AC705}"/>
              </a:ext>
            </a:extLst>
          </p:cNvPr>
          <p:cNvSpPr>
            <a:spLocks noGrp="1"/>
          </p:cNvSpPr>
          <p:nvPr>
            <p:ph type="ctrTitle"/>
          </p:nvPr>
        </p:nvSpPr>
        <p:spPr>
          <a:xfrm>
            <a:off x="426402" y="1676107"/>
            <a:ext cx="8859838" cy="3086515"/>
          </a:xfrm>
        </p:spPr>
        <p:txBody>
          <a:bodyPr>
            <a:normAutofit/>
          </a:bodyPr>
          <a:lstStyle/>
          <a:p>
            <a:pPr algn="l"/>
            <a:r>
              <a:rPr lang="en-GB" sz="5400" dirty="0"/>
              <a:t>Research Background</a:t>
            </a:r>
          </a:p>
        </p:txBody>
      </p:sp>
    </p:spTree>
    <p:extLst>
      <p:ext uri="{BB962C8B-B14F-4D97-AF65-F5344CB8AC3E}">
        <p14:creationId xmlns:p14="http://schemas.microsoft.com/office/powerpoint/2010/main" val="1679663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DB00-5628-B93C-D9E9-FB1F12CF0D1A}"/>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49D5EDC3-75D6-0179-9997-C4F05284F35C}"/>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D0508AF9-72AB-615D-C008-54A8835E1FDD}"/>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24</a:t>
            </a:r>
            <a:endParaRPr lang="en-GB" dirty="0"/>
          </a:p>
        </p:txBody>
      </p:sp>
      <p:sp>
        <p:nvSpPr>
          <p:cNvPr id="15" name="TextBox 14">
            <a:extLst>
              <a:ext uri="{FF2B5EF4-FFF2-40B4-BE49-F238E27FC236}">
                <a16:creationId xmlns:a16="http://schemas.microsoft.com/office/drawing/2014/main" id="{12B99095-60FD-E463-AD3B-4D326F0AB6E5}"/>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7A93A266-7A6E-370B-3325-0B641FBC2136}"/>
              </a:ext>
            </a:extLst>
          </p:cNvPr>
          <p:cNvSpPr>
            <a:spLocks noGrp="1"/>
          </p:cNvSpPr>
          <p:nvPr>
            <p:ph type="ctrTitle"/>
          </p:nvPr>
        </p:nvSpPr>
        <p:spPr>
          <a:xfrm>
            <a:off x="426402" y="1676107"/>
            <a:ext cx="8859838" cy="3086515"/>
          </a:xfrm>
        </p:spPr>
        <p:txBody>
          <a:bodyPr>
            <a:normAutofit/>
          </a:bodyPr>
          <a:lstStyle/>
          <a:p>
            <a:pPr algn="l"/>
            <a:r>
              <a:rPr lang="en-GB" sz="5400" dirty="0"/>
              <a:t>Next Steps/Questions</a:t>
            </a:r>
          </a:p>
        </p:txBody>
      </p:sp>
    </p:spTree>
    <p:extLst>
      <p:ext uri="{BB962C8B-B14F-4D97-AF65-F5344CB8AC3E}">
        <p14:creationId xmlns:p14="http://schemas.microsoft.com/office/powerpoint/2010/main" val="149178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6B14-CA54-73D0-54E4-B452D7764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14942-F3DF-DB42-E3DA-2B505EAAD6D3}"/>
              </a:ext>
            </a:extLst>
          </p:cNvPr>
          <p:cNvSpPr>
            <a:spLocks noGrp="1"/>
          </p:cNvSpPr>
          <p:nvPr>
            <p:ph type="title"/>
          </p:nvPr>
        </p:nvSpPr>
        <p:spPr>
          <a:xfrm>
            <a:off x="422588" y="0"/>
            <a:ext cx="7013798" cy="1325563"/>
          </a:xfrm>
        </p:spPr>
        <p:txBody>
          <a:bodyPr>
            <a:normAutofit/>
          </a:bodyPr>
          <a:lstStyle/>
          <a:p>
            <a:r>
              <a:rPr lang="en-GB" sz="5400" dirty="0">
                <a:latin typeface="Helvetica"/>
                <a:cs typeface="Helvetica"/>
              </a:rPr>
              <a:t>Next Steps/Questions</a:t>
            </a:r>
          </a:p>
        </p:txBody>
      </p:sp>
      <p:sp>
        <p:nvSpPr>
          <p:cNvPr id="4" name="Subtitle 2">
            <a:extLst>
              <a:ext uri="{FF2B5EF4-FFF2-40B4-BE49-F238E27FC236}">
                <a16:creationId xmlns:a16="http://schemas.microsoft.com/office/drawing/2014/main" id="{FF637A92-220F-4696-1281-D7A8D604E773}"/>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25</a:t>
            </a:r>
          </a:p>
        </p:txBody>
      </p:sp>
      <p:sp>
        <p:nvSpPr>
          <p:cNvPr id="8" name="Content Placeholder 7">
            <a:extLst>
              <a:ext uri="{FF2B5EF4-FFF2-40B4-BE49-F238E27FC236}">
                <a16:creationId xmlns:a16="http://schemas.microsoft.com/office/drawing/2014/main" id="{4A345889-FD42-213C-B725-5329C9649FEB}"/>
              </a:ext>
            </a:extLst>
          </p:cNvPr>
          <p:cNvSpPr>
            <a:spLocks noGrp="1"/>
          </p:cNvSpPr>
          <p:nvPr>
            <p:ph idx="1"/>
          </p:nvPr>
        </p:nvSpPr>
        <p:spPr>
          <a:xfrm>
            <a:off x="335280" y="1790830"/>
            <a:ext cx="11856720" cy="1525771"/>
          </a:xfrm>
        </p:spPr>
        <p:txBody>
          <a:bodyPr>
            <a:normAutofit/>
          </a:bodyPr>
          <a:lstStyle/>
          <a:p>
            <a:pPr marL="457200" indent="-457200">
              <a:buFont typeface="+mj-lt"/>
              <a:buAutoNum type="arabicPeriod"/>
            </a:pPr>
            <a:r>
              <a:rPr lang="en-GB" sz="2200" dirty="0"/>
              <a:t>Continue to disseminate sector insights and share slide decks </a:t>
            </a:r>
          </a:p>
          <a:p>
            <a:pPr marL="457200" indent="-457200">
              <a:buFont typeface="+mj-lt"/>
              <a:buAutoNum type="arabicPeriod"/>
            </a:pPr>
            <a:r>
              <a:rPr lang="en-GB" sz="2200" dirty="0"/>
              <a:t>Phase 2 topics:</a:t>
            </a:r>
            <a:br>
              <a:rPr lang="en-GB" sz="2200" dirty="0"/>
            </a:br>
            <a:r>
              <a:rPr lang="en-GB" sz="2200" dirty="0"/>
              <a:t>- AI and jobs of the future</a:t>
            </a:r>
            <a:br>
              <a:rPr lang="en-GB" sz="2200" dirty="0"/>
            </a:br>
            <a:r>
              <a:rPr lang="en-GB" sz="2200" dirty="0"/>
              <a:t>- Veterans</a:t>
            </a:r>
          </a:p>
          <a:p>
            <a:pPr marL="457200" indent="-457200">
              <a:buFont typeface="+mj-lt"/>
              <a:buAutoNum type="arabicPeriod"/>
            </a:pPr>
            <a:endParaRPr lang="en-GB" sz="2200" dirty="0"/>
          </a:p>
          <a:p>
            <a:endParaRPr lang="en-GB" sz="2200" dirty="0"/>
          </a:p>
        </p:txBody>
      </p:sp>
      <p:sp>
        <p:nvSpPr>
          <p:cNvPr id="5" name="TextBox 4">
            <a:extLst>
              <a:ext uri="{FF2B5EF4-FFF2-40B4-BE49-F238E27FC236}">
                <a16:creationId xmlns:a16="http://schemas.microsoft.com/office/drawing/2014/main" id="{8208EE27-09B0-A076-9E26-4F3AE23306E8}"/>
              </a:ext>
            </a:extLst>
          </p:cNvPr>
          <p:cNvSpPr txBox="1"/>
          <p:nvPr/>
        </p:nvSpPr>
        <p:spPr>
          <a:xfrm>
            <a:off x="2996466" y="4493744"/>
            <a:ext cx="8879840"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200" dirty="0"/>
              <a:t>Where are the opportunities to galvanise providers and decision makers to respond to employer insights? </a:t>
            </a:r>
          </a:p>
          <a:p>
            <a:pPr marL="457200" indent="-457200">
              <a:buFont typeface="+mj-lt"/>
              <a:buAutoNum type="arabicPeriod" startAt="4"/>
            </a:pPr>
            <a:endParaRPr lang="en-GB" sz="2200" dirty="0"/>
          </a:p>
        </p:txBody>
      </p:sp>
      <p:sp>
        <p:nvSpPr>
          <p:cNvPr id="7" name="TextBox 6">
            <a:extLst>
              <a:ext uri="{FF2B5EF4-FFF2-40B4-BE49-F238E27FC236}">
                <a16:creationId xmlns:a16="http://schemas.microsoft.com/office/drawing/2014/main" id="{EDCCA6C4-A8BB-E881-38CF-7C3A690A3534}"/>
              </a:ext>
            </a:extLst>
          </p:cNvPr>
          <p:cNvSpPr txBox="1"/>
          <p:nvPr/>
        </p:nvSpPr>
        <p:spPr>
          <a:xfrm>
            <a:off x="2286000" y="3673613"/>
            <a:ext cx="990600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200" dirty="0"/>
              <a:t>What messages stood out for you?</a:t>
            </a:r>
          </a:p>
          <a:p>
            <a:pPr marL="457200" indent="-457200">
              <a:buFont typeface="+mj-lt"/>
              <a:buAutoNum type="arabicPeriod" startAt="3"/>
            </a:pPr>
            <a:endParaRPr lang="en-GB" sz="2200" dirty="0"/>
          </a:p>
        </p:txBody>
      </p:sp>
    </p:spTree>
    <p:extLst>
      <p:ext uri="{BB962C8B-B14F-4D97-AF65-F5344CB8AC3E}">
        <p14:creationId xmlns:p14="http://schemas.microsoft.com/office/powerpoint/2010/main" val="127956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9A3C-4C4B-A738-0DCF-FA0FBE06C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DBA4A-B633-745C-8E2D-3EAC49CF60D3}"/>
              </a:ext>
            </a:extLst>
          </p:cNvPr>
          <p:cNvSpPr>
            <a:spLocks noGrp="1"/>
          </p:cNvSpPr>
          <p:nvPr>
            <p:ph type="title"/>
          </p:nvPr>
        </p:nvSpPr>
        <p:spPr>
          <a:xfrm>
            <a:off x="289743" y="-220337"/>
            <a:ext cx="7366337" cy="1325563"/>
          </a:xfrm>
        </p:spPr>
        <p:txBody>
          <a:bodyPr>
            <a:normAutofit/>
          </a:bodyPr>
          <a:lstStyle/>
          <a:p>
            <a:r>
              <a:rPr lang="en-GB" sz="5400" dirty="0">
                <a:latin typeface="Helvetica"/>
                <a:cs typeface="Helvetica"/>
              </a:rPr>
              <a:t>Consultees</a:t>
            </a:r>
          </a:p>
        </p:txBody>
      </p:sp>
      <p:sp>
        <p:nvSpPr>
          <p:cNvPr id="4" name="Subtitle 2">
            <a:extLst>
              <a:ext uri="{FF2B5EF4-FFF2-40B4-BE49-F238E27FC236}">
                <a16:creationId xmlns:a16="http://schemas.microsoft.com/office/drawing/2014/main" id="{FCA3F624-DDCB-011A-B82B-747885D1A6C0}"/>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26</a:t>
            </a:r>
          </a:p>
        </p:txBody>
      </p:sp>
      <p:sp>
        <p:nvSpPr>
          <p:cNvPr id="8" name="Content Placeholder 7">
            <a:extLst>
              <a:ext uri="{FF2B5EF4-FFF2-40B4-BE49-F238E27FC236}">
                <a16:creationId xmlns:a16="http://schemas.microsoft.com/office/drawing/2014/main" id="{DB4C9481-17F4-5036-7EA0-460A0C3A079A}"/>
              </a:ext>
            </a:extLst>
          </p:cNvPr>
          <p:cNvSpPr>
            <a:spLocks noGrp="1"/>
          </p:cNvSpPr>
          <p:nvPr>
            <p:ph idx="1"/>
          </p:nvPr>
        </p:nvSpPr>
        <p:spPr>
          <a:xfrm>
            <a:off x="2877147" y="1512848"/>
            <a:ext cx="4778933" cy="4337363"/>
          </a:xfrm>
        </p:spPr>
        <p:txBody>
          <a:bodyPr>
            <a:normAutofit/>
          </a:bodyPr>
          <a:lstStyle/>
          <a:p>
            <a:pPr marL="457200" indent="-457200">
              <a:buFont typeface="+mj-lt"/>
              <a:buAutoNum type="arabicPeriod"/>
            </a:pPr>
            <a:r>
              <a:rPr lang="en-GB" sz="2400" dirty="0"/>
              <a:t>2Excel</a:t>
            </a:r>
          </a:p>
          <a:p>
            <a:pPr marL="457200" indent="-457200">
              <a:buFont typeface="+mj-lt"/>
              <a:buAutoNum type="arabicPeriod"/>
            </a:pPr>
            <a:r>
              <a:rPr lang="en-GB" sz="2400" dirty="0"/>
              <a:t>Anglo World Cargo</a:t>
            </a:r>
          </a:p>
          <a:p>
            <a:pPr marL="457200" indent="-457200">
              <a:buFont typeface="+mj-lt"/>
              <a:buAutoNum type="arabicPeriod"/>
            </a:pPr>
            <a:r>
              <a:rPr lang="en-GB" sz="2400" dirty="0"/>
              <a:t>Children’s Air Ambulance</a:t>
            </a:r>
          </a:p>
          <a:p>
            <a:pPr marL="457200" indent="-457200">
              <a:buFont typeface="+mj-lt"/>
              <a:buAutoNum type="arabicPeriod"/>
            </a:pPr>
            <a:r>
              <a:rPr lang="en-GB" sz="2400" dirty="0"/>
              <a:t>Chris Cain</a:t>
            </a:r>
          </a:p>
          <a:p>
            <a:pPr marL="457200" indent="-457200">
              <a:buFont typeface="+mj-lt"/>
              <a:buAutoNum type="arabicPeriod"/>
            </a:pPr>
            <a:r>
              <a:rPr lang="en-GB" sz="2400" dirty="0"/>
              <a:t>Chris Harcombe</a:t>
            </a:r>
          </a:p>
          <a:p>
            <a:pPr marL="457200" indent="-457200">
              <a:buFont typeface="+mj-lt"/>
              <a:buAutoNum type="arabicPeriod"/>
            </a:pPr>
            <a:r>
              <a:rPr lang="en-GB" sz="2400" dirty="0"/>
              <a:t>Danum Fulfilment</a:t>
            </a:r>
          </a:p>
          <a:p>
            <a:pPr marL="457200" indent="-457200">
              <a:buFont typeface="+mj-lt"/>
              <a:buAutoNum type="arabicPeriod"/>
            </a:pPr>
            <a:r>
              <a:rPr lang="en-GB" sz="2400" dirty="0"/>
              <a:t>Dolphin ICT</a:t>
            </a:r>
          </a:p>
          <a:p>
            <a:pPr marL="457200" indent="-457200">
              <a:buFont typeface="+mj-lt"/>
              <a:buAutoNum type="arabicPeriod"/>
            </a:pPr>
            <a:r>
              <a:rPr lang="en-GB" sz="2400" dirty="0"/>
              <a:t>First Aviation</a:t>
            </a:r>
          </a:p>
          <a:p>
            <a:pPr marL="457200" indent="-457200">
              <a:buFont typeface="+mj-lt"/>
              <a:buAutoNum type="arabicPeriod"/>
            </a:pPr>
            <a:r>
              <a:rPr lang="en-GB" sz="2400" dirty="0"/>
              <a:t>FP Airports</a:t>
            </a:r>
          </a:p>
        </p:txBody>
      </p:sp>
      <p:sp>
        <p:nvSpPr>
          <p:cNvPr id="3" name="Content Placeholder 7">
            <a:extLst>
              <a:ext uri="{FF2B5EF4-FFF2-40B4-BE49-F238E27FC236}">
                <a16:creationId xmlns:a16="http://schemas.microsoft.com/office/drawing/2014/main" id="{98273879-9015-2E58-A5A2-CFEE8154C518}"/>
              </a:ext>
            </a:extLst>
          </p:cNvPr>
          <p:cNvSpPr txBox="1">
            <a:spLocks/>
          </p:cNvSpPr>
          <p:nvPr/>
        </p:nvSpPr>
        <p:spPr>
          <a:xfrm>
            <a:off x="7123324" y="1105226"/>
            <a:ext cx="4778933" cy="459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a:p>
            <a:pPr marL="457200" indent="-457200">
              <a:buFont typeface="+mj-lt"/>
              <a:buAutoNum type="arabicPeriod" startAt="10"/>
            </a:pPr>
            <a:r>
              <a:rPr lang="en-GB" sz="2400" dirty="0"/>
              <a:t>Hybrid Air Vehicles</a:t>
            </a:r>
          </a:p>
          <a:p>
            <a:pPr marL="457200" indent="-457200">
              <a:buFont typeface="+mj-lt"/>
              <a:buAutoNum type="arabicPeriod" startAt="10"/>
            </a:pPr>
            <a:r>
              <a:rPr lang="en-GB" sz="2400" dirty="0"/>
              <a:t>Mo The Airport Guy</a:t>
            </a:r>
          </a:p>
          <a:p>
            <a:pPr marL="457200" indent="-457200">
              <a:buFont typeface="+mj-lt"/>
              <a:buAutoNum type="arabicPeriod" startAt="10"/>
            </a:pPr>
            <a:r>
              <a:rPr lang="en-GB" sz="2400" dirty="0"/>
              <a:t>Munich Airport</a:t>
            </a:r>
          </a:p>
          <a:p>
            <a:pPr marL="457200" indent="-457200">
              <a:buFont typeface="+mj-lt"/>
              <a:buAutoNum type="arabicPeriod" startAt="10"/>
            </a:pPr>
            <a:r>
              <a:rPr lang="en-GB" sz="2400" dirty="0"/>
              <a:t>SCC Steel Construction</a:t>
            </a:r>
          </a:p>
          <a:p>
            <a:pPr marL="457200" indent="-457200">
              <a:buFont typeface="+mj-lt"/>
              <a:buAutoNum type="arabicPeriod" startAt="10"/>
            </a:pPr>
            <a:r>
              <a:rPr lang="en-GB" sz="2400" dirty="0"/>
              <a:t>Special Metal Products</a:t>
            </a:r>
          </a:p>
          <a:p>
            <a:pPr marL="457200" indent="-457200">
              <a:buFont typeface="+mj-lt"/>
              <a:buAutoNum type="arabicPeriod" startAt="10"/>
            </a:pPr>
            <a:r>
              <a:rPr lang="en-GB" sz="2400" dirty="0"/>
              <a:t>The Aviation Ground School</a:t>
            </a:r>
          </a:p>
          <a:p>
            <a:pPr marL="457200" indent="-457200">
              <a:buFont typeface="+mj-lt"/>
              <a:buAutoNum type="arabicPeriod" startAt="10"/>
            </a:pPr>
            <a:r>
              <a:rPr lang="en-GB" sz="2400" dirty="0"/>
              <a:t>TransGlobal</a:t>
            </a:r>
          </a:p>
          <a:p>
            <a:pPr marL="457200" indent="-457200">
              <a:buFont typeface="+mj-lt"/>
              <a:buAutoNum type="arabicPeriod" startAt="10"/>
            </a:pPr>
            <a:r>
              <a:rPr lang="en-GB" sz="2400" dirty="0"/>
              <a:t> Travelmaster </a:t>
            </a:r>
          </a:p>
          <a:p>
            <a:pPr marL="457200" indent="-457200">
              <a:buFont typeface="+mj-lt"/>
              <a:buAutoNum type="arabicPeriod" startAt="10"/>
            </a:pPr>
            <a:r>
              <a:rPr lang="en-GB" sz="2400" dirty="0"/>
              <a:t>Xais PTS</a:t>
            </a:r>
          </a:p>
        </p:txBody>
      </p:sp>
    </p:spTree>
    <p:extLst>
      <p:ext uri="{BB962C8B-B14F-4D97-AF65-F5344CB8AC3E}">
        <p14:creationId xmlns:p14="http://schemas.microsoft.com/office/powerpoint/2010/main" val="15233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4BF9-203E-6F36-5792-E678238BC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7AAA0-43C9-2D33-FCB5-5D71132B6ECB}"/>
              </a:ext>
            </a:extLst>
          </p:cNvPr>
          <p:cNvSpPr>
            <a:spLocks noGrp="1"/>
          </p:cNvSpPr>
          <p:nvPr>
            <p:ph type="title"/>
          </p:nvPr>
        </p:nvSpPr>
        <p:spPr>
          <a:xfrm>
            <a:off x="422588" y="0"/>
            <a:ext cx="3919863" cy="1325563"/>
          </a:xfrm>
        </p:spPr>
        <p:txBody>
          <a:bodyPr>
            <a:normAutofit fontScale="90000"/>
          </a:bodyPr>
          <a:lstStyle/>
          <a:p>
            <a:r>
              <a:rPr lang="en-GB" sz="6000" dirty="0">
                <a:latin typeface="Helvetica"/>
                <a:cs typeface="Helvetica"/>
              </a:rPr>
              <a:t>Background</a:t>
            </a:r>
          </a:p>
        </p:txBody>
      </p:sp>
      <p:sp>
        <p:nvSpPr>
          <p:cNvPr id="4" name="Subtitle 2">
            <a:extLst>
              <a:ext uri="{FF2B5EF4-FFF2-40B4-BE49-F238E27FC236}">
                <a16:creationId xmlns:a16="http://schemas.microsoft.com/office/drawing/2014/main" id="{FAF37772-7177-FE76-C0E8-5B563B1FEBB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03</a:t>
            </a:r>
          </a:p>
        </p:txBody>
      </p:sp>
      <p:sp>
        <p:nvSpPr>
          <p:cNvPr id="8" name="Content Placeholder 7">
            <a:extLst>
              <a:ext uri="{FF2B5EF4-FFF2-40B4-BE49-F238E27FC236}">
                <a16:creationId xmlns:a16="http://schemas.microsoft.com/office/drawing/2014/main" id="{22CE3BA0-B4E9-7D4C-2EA9-9E5B46346735}"/>
              </a:ext>
            </a:extLst>
          </p:cNvPr>
          <p:cNvSpPr>
            <a:spLocks noGrp="1"/>
          </p:cNvSpPr>
          <p:nvPr>
            <p:ph idx="1"/>
          </p:nvPr>
        </p:nvSpPr>
        <p:spPr>
          <a:xfrm>
            <a:off x="548640" y="1259207"/>
            <a:ext cx="11094720" cy="2449194"/>
          </a:xfrm>
        </p:spPr>
        <p:txBody>
          <a:bodyPr>
            <a:normAutofit/>
          </a:bodyPr>
          <a:lstStyle/>
          <a:p>
            <a:r>
              <a:rPr lang="en-GB" sz="2200" dirty="0"/>
              <a:t>Fourth in a series of employer insights  (target 20-30 SY employers per quarter)</a:t>
            </a:r>
          </a:p>
          <a:p>
            <a:r>
              <a:rPr lang="en-GB" sz="2200" dirty="0"/>
              <a:t>Purpose - to gain employer knowledge and understanding of local skills priorities</a:t>
            </a:r>
          </a:p>
          <a:p>
            <a:r>
              <a:rPr lang="en-GB" sz="2200" dirty="0"/>
              <a:t>Questionnaire - agreed with providers and stakeholders</a:t>
            </a:r>
          </a:p>
          <a:p>
            <a:r>
              <a:rPr lang="en-GB" sz="2200" dirty="0"/>
              <a:t>This report looks at current and future skills for aviation  </a:t>
            </a:r>
          </a:p>
          <a:p>
            <a:endParaRPr lang="en-GB" sz="2200" dirty="0"/>
          </a:p>
        </p:txBody>
      </p:sp>
      <p:sp>
        <p:nvSpPr>
          <p:cNvPr id="5" name="TextBox 4">
            <a:extLst>
              <a:ext uri="{FF2B5EF4-FFF2-40B4-BE49-F238E27FC236}">
                <a16:creationId xmlns:a16="http://schemas.microsoft.com/office/drawing/2014/main" id="{17DE9BDB-D7B5-1915-7CA6-9808B5C48DBA}"/>
              </a:ext>
            </a:extLst>
          </p:cNvPr>
          <p:cNvSpPr txBox="1"/>
          <p:nvPr/>
        </p:nvSpPr>
        <p:spPr>
          <a:xfrm>
            <a:off x="2639704" y="3429000"/>
            <a:ext cx="8465298" cy="2123658"/>
          </a:xfrm>
          <a:prstGeom prst="rect">
            <a:avLst/>
          </a:prstGeom>
          <a:noFill/>
        </p:spPr>
        <p:txBody>
          <a:bodyPr wrap="square">
            <a:spAutoFit/>
          </a:bodyPr>
          <a:lstStyle/>
          <a:p>
            <a:pPr marL="457200" indent="-457200">
              <a:buFont typeface="Arial" panose="020B0604020202020204" pitchFamily="34" charset="0"/>
              <a:buChar char="•"/>
            </a:pPr>
            <a:r>
              <a:rPr lang="en-GB" sz="2200" dirty="0">
                <a:latin typeface="Helvetica" pitchFamily="2" charset="0"/>
              </a:rPr>
              <a:t>We spoke to 18 firms in 1-2-1 interviews in addition to a morning workshop with key local, national and global players – they can’t represent the whole sector and offer a snapshot of their requirements</a:t>
            </a:r>
          </a:p>
          <a:p>
            <a:pPr marL="457200" indent="-457200">
              <a:buFont typeface="Arial" panose="020B0604020202020204" pitchFamily="34" charset="0"/>
              <a:buChar char="•"/>
            </a:pPr>
            <a:r>
              <a:rPr lang="en-GB" sz="2200" dirty="0">
                <a:latin typeface="Helvetica" pitchFamily="2" charset="0"/>
              </a:rPr>
              <a:t>Designed to inform the valuable work and thinking of local stakeholders  </a:t>
            </a:r>
          </a:p>
        </p:txBody>
      </p:sp>
    </p:spTree>
    <p:extLst>
      <p:ext uri="{BB962C8B-B14F-4D97-AF65-F5344CB8AC3E}">
        <p14:creationId xmlns:p14="http://schemas.microsoft.com/office/powerpoint/2010/main" val="193614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BC62-9C3C-E6DE-25AE-DD54E8D2B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2413B-BA93-5437-A14F-1FFAB021FFCF}"/>
              </a:ext>
            </a:extLst>
          </p:cNvPr>
          <p:cNvSpPr>
            <a:spLocks noGrp="1"/>
          </p:cNvSpPr>
          <p:nvPr>
            <p:ph type="title"/>
          </p:nvPr>
        </p:nvSpPr>
        <p:spPr>
          <a:xfrm>
            <a:off x="422588" y="0"/>
            <a:ext cx="6150932" cy="1325563"/>
          </a:xfrm>
        </p:spPr>
        <p:txBody>
          <a:bodyPr>
            <a:normAutofit fontScale="90000"/>
          </a:bodyPr>
          <a:lstStyle/>
          <a:p>
            <a:r>
              <a:rPr lang="en-GB" sz="6000" dirty="0">
                <a:latin typeface="Helvetica"/>
                <a:cs typeface="Helvetica"/>
              </a:rPr>
              <a:t>Background (cont.)</a:t>
            </a:r>
          </a:p>
        </p:txBody>
      </p:sp>
      <p:sp>
        <p:nvSpPr>
          <p:cNvPr id="4" name="Subtitle 2">
            <a:extLst>
              <a:ext uri="{FF2B5EF4-FFF2-40B4-BE49-F238E27FC236}">
                <a16:creationId xmlns:a16="http://schemas.microsoft.com/office/drawing/2014/main" id="{23C9DC93-A42A-53EE-1BCE-A631860BCC00}"/>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04</a:t>
            </a:r>
          </a:p>
        </p:txBody>
      </p:sp>
      <p:sp>
        <p:nvSpPr>
          <p:cNvPr id="8" name="Content Placeholder 7">
            <a:extLst>
              <a:ext uri="{FF2B5EF4-FFF2-40B4-BE49-F238E27FC236}">
                <a16:creationId xmlns:a16="http://schemas.microsoft.com/office/drawing/2014/main" id="{581FD95A-81B1-581D-3FD1-8D3EB4534E67}"/>
              </a:ext>
            </a:extLst>
          </p:cNvPr>
          <p:cNvSpPr>
            <a:spLocks noGrp="1"/>
          </p:cNvSpPr>
          <p:nvPr>
            <p:ph idx="1"/>
          </p:nvPr>
        </p:nvSpPr>
        <p:spPr>
          <a:xfrm>
            <a:off x="122310" y="1397566"/>
            <a:ext cx="12069690" cy="2784098"/>
          </a:xfrm>
        </p:spPr>
        <p:txBody>
          <a:bodyPr>
            <a:normAutofit/>
          </a:bodyPr>
          <a:lstStyle/>
          <a:p>
            <a:r>
              <a:rPr lang="en-GB" sz="2200" dirty="0"/>
              <a:t>A very diverse range of career opportunities both: </a:t>
            </a:r>
          </a:p>
          <a:p>
            <a:pPr lvl="1"/>
            <a:r>
              <a:rPr lang="en-GB" sz="1800" dirty="0"/>
              <a:t>Airport services (activities and operations essential for the safety and comfort of passengers, and smooth running of the airport) and </a:t>
            </a:r>
          </a:p>
          <a:p>
            <a:pPr lvl="1"/>
            <a:r>
              <a:rPr lang="en-GB" sz="1800" dirty="0"/>
              <a:t>Airport operations including aeronautical services for passengers and airlines, and non aeronautical services like parking and ground transportation. </a:t>
            </a:r>
          </a:p>
          <a:p>
            <a:r>
              <a:rPr lang="en-GB" sz="2200" dirty="0"/>
              <a:t>Many wider supply chain opportunities at DSA and SY: clean energy such as SMRs, hydrogen and sustainable aviation fuel, next generation aircraft (lightweighting, fuel efficiency and reduced emissions). </a:t>
            </a:r>
          </a:p>
          <a:p>
            <a:endParaRPr lang="en-GB" sz="2200" dirty="0"/>
          </a:p>
        </p:txBody>
      </p:sp>
      <p:sp>
        <p:nvSpPr>
          <p:cNvPr id="5" name="TextBox 4">
            <a:extLst>
              <a:ext uri="{FF2B5EF4-FFF2-40B4-BE49-F238E27FC236}">
                <a16:creationId xmlns:a16="http://schemas.microsoft.com/office/drawing/2014/main" id="{645BCF53-A613-379C-3B88-148640D8FD3D}"/>
              </a:ext>
            </a:extLst>
          </p:cNvPr>
          <p:cNvSpPr txBox="1"/>
          <p:nvPr/>
        </p:nvSpPr>
        <p:spPr>
          <a:xfrm>
            <a:off x="2728155" y="3964830"/>
            <a:ext cx="8673270" cy="1615827"/>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2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The current aviation ecosystem is varied and complex and there is a difference between larger and small airports and different skills needed for both commercial and general aviation</a:t>
            </a:r>
          </a:p>
        </p:txBody>
      </p:sp>
    </p:spTree>
    <p:extLst>
      <p:ext uri="{BB962C8B-B14F-4D97-AF65-F5344CB8AC3E}">
        <p14:creationId xmlns:p14="http://schemas.microsoft.com/office/powerpoint/2010/main" val="364338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02DD-B00C-930D-1B15-1204CB9F082A}"/>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7D9572F5-39EA-96CD-C3BF-B3FA79AF4C53}"/>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7B1B4FC1-7592-BDE7-A185-D4899B41642A}"/>
              </a:ext>
            </a:extLst>
          </p:cNvPr>
          <p:cNvSpPr txBox="1"/>
          <p:nvPr/>
        </p:nvSpPr>
        <p:spPr>
          <a:xfrm>
            <a:off x="11183292" y="6179096"/>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05</a:t>
            </a:r>
            <a:endParaRPr lang="en-GB" dirty="0"/>
          </a:p>
        </p:txBody>
      </p:sp>
      <p:sp>
        <p:nvSpPr>
          <p:cNvPr id="15" name="TextBox 14">
            <a:extLst>
              <a:ext uri="{FF2B5EF4-FFF2-40B4-BE49-F238E27FC236}">
                <a16:creationId xmlns:a16="http://schemas.microsoft.com/office/drawing/2014/main" id="{5AB1B203-E963-86DF-0E39-A856CCC087F5}"/>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8E10BD30-7EAB-0D96-86CC-F34726EAFDBD}"/>
              </a:ext>
            </a:extLst>
          </p:cNvPr>
          <p:cNvSpPr>
            <a:spLocks noGrp="1"/>
          </p:cNvSpPr>
          <p:nvPr>
            <p:ph type="ctrTitle"/>
          </p:nvPr>
        </p:nvSpPr>
        <p:spPr>
          <a:xfrm>
            <a:off x="426402" y="1676107"/>
            <a:ext cx="8859838" cy="3086515"/>
          </a:xfrm>
        </p:spPr>
        <p:txBody>
          <a:bodyPr>
            <a:normAutofit/>
          </a:bodyPr>
          <a:lstStyle/>
          <a:p>
            <a:pPr algn="l"/>
            <a:r>
              <a:rPr lang="en-GB" sz="5400" dirty="0"/>
              <a:t>Future Priorities</a:t>
            </a:r>
          </a:p>
        </p:txBody>
      </p:sp>
    </p:spTree>
    <p:extLst>
      <p:ext uri="{BB962C8B-B14F-4D97-AF65-F5344CB8AC3E}">
        <p14:creationId xmlns:p14="http://schemas.microsoft.com/office/powerpoint/2010/main" val="169569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17EDB-3A67-11C7-4D5D-581ECCDA1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E012-CF2F-1802-F755-DBCBFBCB9019}"/>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Future Priorities</a:t>
            </a:r>
          </a:p>
        </p:txBody>
      </p:sp>
      <p:sp>
        <p:nvSpPr>
          <p:cNvPr id="4" name="Subtitle 2">
            <a:extLst>
              <a:ext uri="{FF2B5EF4-FFF2-40B4-BE49-F238E27FC236}">
                <a16:creationId xmlns:a16="http://schemas.microsoft.com/office/drawing/2014/main" id="{E6A2B513-4A12-7A9B-6F04-BD2315FB5362}"/>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06</a:t>
            </a:r>
          </a:p>
        </p:txBody>
      </p:sp>
      <p:sp>
        <p:nvSpPr>
          <p:cNvPr id="8" name="Content Placeholder 7">
            <a:extLst>
              <a:ext uri="{FF2B5EF4-FFF2-40B4-BE49-F238E27FC236}">
                <a16:creationId xmlns:a16="http://schemas.microsoft.com/office/drawing/2014/main" id="{A097EB79-2CF1-248B-C105-AC48842A18B4}"/>
              </a:ext>
            </a:extLst>
          </p:cNvPr>
          <p:cNvSpPr>
            <a:spLocks noGrp="1"/>
          </p:cNvSpPr>
          <p:nvPr>
            <p:ph idx="1"/>
          </p:nvPr>
        </p:nvSpPr>
        <p:spPr>
          <a:xfrm>
            <a:off x="203200" y="1259206"/>
            <a:ext cx="11856720" cy="2439034"/>
          </a:xfrm>
        </p:spPr>
        <p:txBody>
          <a:bodyPr>
            <a:normAutofit fontScale="92500"/>
          </a:bodyPr>
          <a:lstStyle/>
          <a:p>
            <a:pPr marL="457200" indent="-457200">
              <a:buFont typeface="+mj-lt"/>
              <a:buAutoNum type="arabicPeriod"/>
            </a:pPr>
            <a:r>
              <a:rPr lang="en-GB" sz="2200" dirty="0"/>
              <a:t>Most aviation businesses were ‘person centred’ and had a strong commitment to their workforce. Cost constraints held employers back and an overreliance on shift managers, a geographically dispersed workforce and quite distinct roles made promoting a strong workforce culture sometimes challenging. </a:t>
            </a:r>
          </a:p>
          <a:p>
            <a:pPr marL="457200" indent="-457200">
              <a:buFont typeface="+mj-lt"/>
              <a:buAutoNum type="arabicPeriod"/>
            </a:pPr>
            <a:r>
              <a:rPr lang="en-GB" sz="2200" dirty="0"/>
              <a:t>Aviation businesses are impacted by geopolitical issues such as trade deals and global unrest as well as socio economic shocks including the UK’s Exit from the EU, Covid-19, and energy costs. These have resulted in market volatility and disrupted staffing and income models. Local issues include the closure of DSA and wider legitimate concerns around sustainability.</a:t>
            </a:r>
          </a:p>
          <a:p>
            <a:endParaRPr lang="en-GB" sz="2200" dirty="0"/>
          </a:p>
        </p:txBody>
      </p:sp>
      <p:sp>
        <p:nvSpPr>
          <p:cNvPr id="5" name="TextBox 4">
            <a:extLst>
              <a:ext uri="{FF2B5EF4-FFF2-40B4-BE49-F238E27FC236}">
                <a16:creationId xmlns:a16="http://schemas.microsoft.com/office/drawing/2014/main" id="{1F5773D3-0AEF-36F7-0597-1531BE42C702}"/>
              </a:ext>
            </a:extLst>
          </p:cNvPr>
          <p:cNvSpPr txBox="1"/>
          <p:nvPr/>
        </p:nvSpPr>
        <p:spPr>
          <a:xfrm>
            <a:off x="3225639" y="5143414"/>
            <a:ext cx="8834281" cy="1421928"/>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000" dirty="0"/>
              <a:t>Future skills and qualifications were varied given the nature of the aviation industry and were spread across generic, themed, and specific needs. Soft skills, particularly around people skills, were highly valued. </a:t>
            </a:r>
            <a:endParaRPr lang="en-GB" sz="2200" dirty="0"/>
          </a:p>
        </p:txBody>
      </p:sp>
      <p:sp>
        <p:nvSpPr>
          <p:cNvPr id="7" name="TextBox 6">
            <a:extLst>
              <a:ext uri="{FF2B5EF4-FFF2-40B4-BE49-F238E27FC236}">
                <a16:creationId xmlns:a16="http://schemas.microsoft.com/office/drawing/2014/main" id="{69196302-84A7-17E0-CC21-994E6ED91AB7}"/>
              </a:ext>
            </a:extLst>
          </p:cNvPr>
          <p:cNvSpPr txBox="1"/>
          <p:nvPr/>
        </p:nvSpPr>
        <p:spPr>
          <a:xfrm>
            <a:off x="2190750" y="3794605"/>
            <a:ext cx="9702800" cy="1325563"/>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000" dirty="0"/>
              <a:t>Despite these challenges businesses were looking to scale up and achieve growth through investment and workforce expansion. For some the decision to re-open DSA and announcements of new investment to support this has influenced their investment plans.</a:t>
            </a:r>
            <a:endParaRPr lang="en-GB" sz="2200" dirty="0"/>
          </a:p>
        </p:txBody>
      </p:sp>
    </p:spTree>
    <p:extLst>
      <p:ext uri="{BB962C8B-B14F-4D97-AF65-F5344CB8AC3E}">
        <p14:creationId xmlns:p14="http://schemas.microsoft.com/office/powerpoint/2010/main" val="127803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C319-52FE-CAD6-5CD3-F4D63EFA5862}"/>
              </a:ext>
            </a:extLst>
          </p:cNvPr>
          <p:cNvSpPr>
            <a:spLocks noGrp="1"/>
          </p:cNvSpPr>
          <p:nvPr>
            <p:ph type="title"/>
          </p:nvPr>
        </p:nvSpPr>
        <p:spPr/>
        <p:txBody>
          <a:bodyPr/>
          <a:lstStyle/>
          <a:p>
            <a:r>
              <a:rPr lang="en-GB" dirty="0"/>
              <a:t>Current Skills Pathways</a:t>
            </a:r>
          </a:p>
        </p:txBody>
      </p:sp>
      <p:pic>
        <p:nvPicPr>
          <p:cNvPr id="4" name="Picture 3" descr="A close-up of a blue and green background&#10;&#10;AI-generated content may be incorrect.">
            <a:extLst>
              <a:ext uri="{FF2B5EF4-FFF2-40B4-BE49-F238E27FC236}">
                <a16:creationId xmlns:a16="http://schemas.microsoft.com/office/drawing/2014/main" id="{016DF12D-A878-20B0-E263-2745AD9F12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9626"/>
            <a:ext cx="11121081" cy="6005881"/>
          </a:xfrm>
          <a:prstGeom prst="rect">
            <a:avLst/>
          </a:prstGeom>
          <a:noFill/>
          <a:ln>
            <a:noFill/>
          </a:ln>
        </p:spPr>
      </p:pic>
      <p:sp>
        <p:nvSpPr>
          <p:cNvPr id="6" name="TextBox 5">
            <a:extLst>
              <a:ext uri="{FF2B5EF4-FFF2-40B4-BE49-F238E27FC236}">
                <a16:creationId xmlns:a16="http://schemas.microsoft.com/office/drawing/2014/main" id="{D831AB50-C819-945C-3DF9-9902248A69EC}"/>
              </a:ext>
            </a:extLst>
          </p:cNvPr>
          <p:cNvSpPr txBox="1"/>
          <p:nvPr/>
        </p:nvSpPr>
        <p:spPr>
          <a:xfrm>
            <a:off x="485004" y="6363730"/>
            <a:ext cx="4284704" cy="473206"/>
          </a:xfrm>
          <a:prstGeom prst="rect">
            <a:avLst/>
          </a:prstGeom>
          <a:noFill/>
        </p:spPr>
        <p:txBody>
          <a:bodyPr wrap="square">
            <a:spAutoFit/>
          </a:bodyPr>
          <a:lstStyle/>
          <a:p>
            <a:pPr>
              <a:lnSpc>
                <a:spcPct val="107000"/>
              </a:lnSpc>
              <a:spcAft>
                <a:spcPts val="800"/>
              </a:spcAft>
              <a:buNone/>
            </a:pPr>
            <a:r>
              <a:rPr lang="en-GB" sz="1200" kern="100" dirty="0">
                <a:effectLst/>
                <a:latin typeface="Arial" panose="020B0604020202020204" pitchFamily="34" charset="0"/>
                <a:ea typeface="Segoe UI Light" panose="020B0502040204020203" pitchFamily="34" charset="0"/>
                <a:cs typeface="Times New Roman" panose="02020603050405020304" pitchFamily="18" charset="0"/>
              </a:rPr>
              <a:t>Source: Future Aviation Skills Strategy, Engagement Report - Skills needs in Aviation, July 2023, p25</a:t>
            </a:r>
            <a:endParaRPr lang="en-GB" sz="1200" kern="100" dirty="0">
              <a:effectLst/>
              <a:latin typeface="Segoe UI Light" panose="020B0502040204020203" pitchFamily="34" charset="0"/>
              <a:ea typeface="Segoe UI Ligh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35939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9933-7B62-B75E-A925-A3370C4C8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C4894-8C54-8251-70C7-60F17A7A0C01}"/>
              </a:ext>
            </a:extLst>
          </p:cNvPr>
          <p:cNvSpPr>
            <a:spLocks noGrp="1"/>
          </p:cNvSpPr>
          <p:nvPr>
            <p:ph type="title"/>
          </p:nvPr>
        </p:nvSpPr>
        <p:spPr>
          <a:xfrm>
            <a:off x="422587" y="0"/>
            <a:ext cx="7487523" cy="1325563"/>
          </a:xfrm>
        </p:spPr>
        <p:txBody>
          <a:bodyPr>
            <a:normAutofit/>
          </a:bodyPr>
          <a:lstStyle/>
          <a:p>
            <a:r>
              <a:rPr lang="en-GB" sz="5400" dirty="0">
                <a:latin typeface="Helvetica"/>
                <a:cs typeface="Helvetica"/>
              </a:rPr>
              <a:t>Future Priorities (cont.)</a:t>
            </a:r>
          </a:p>
        </p:txBody>
      </p:sp>
      <p:sp>
        <p:nvSpPr>
          <p:cNvPr id="4" name="Subtitle 2">
            <a:extLst>
              <a:ext uri="{FF2B5EF4-FFF2-40B4-BE49-F238E27FC236}">
                <a16:creationId xmlns:a16="http://schemas.microsoft.com/office/drawing/2014/main" id="{E5BCA302-D247-0FED-23B7-373071951B14}"/>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07</a:t>
            </a:r>
          </a:p>
        </p:txBody>
      </p:sp>
      <p:sp>
        <p:nvSpPr>
          <p:cNvPr id="8" name="Content Placeholder 7">
            <a:extLst>
              <a:ext uri="{FF2B5EF4-FFF2-40B4-BE49-F238E27FC236}">
                <a16:creationId xmlns:a16="http://schemas.microsoft.com/office/drawing/2014/main" id="{45FE0B8B-F7B2-CFEA-B7FB-B0E3BF851EE4}"/>
              </a:ext>
            </a:extLst>
          </p:cNvPr>
          <p:cNvSpPr>
            <a:spLocks noGrp="1"/>
          </p:cNvSpPr>
          <p:nvPr>
            <p:ph idx="1"/>
          </p:nvPr>
        </p:nvSpPr>
        <p:spPr>
          <a:xfrm>
            <a:off x="203200" y="1259206"/>
            <a:ext cx="11856720" cy="2814954"/>
          </a:xfrm>
        </p:spPr>
        <p:txBody>
          <a:bodyPr>
            <a:normAutofit/>
          </a:bodyPr>
          <a:lstStyle/>
          <a:p>
            <a:pPr marL="457200" indent="-457200">
              <a:buFont typeface="+mj-lt"/>
              <a:buAutoNum type="arabicPeriod" startAt="5"/>
            </a:pPr>
            <a:r>
              <a:rPr lang="en-GB" sz="2000" dirty="0"/>
              <a:t>You can enter the industry with L1 skills. For entry level ground handling jobs technical qualifications were not required and practical experience welcomed and on the job training given. </a:t>
            </a:r>
            <a:endParaRPr lang="en-GB" sz="2200" dirty="0"/>
          </a:p>
        </p:txBody>
      </p:sp>
      <p:sp>
        <p:nvSpPr>
          <p:cNvPr id="5" name="TextBox 4">
            <a:extLst>
              <a:ext uri="{FF2B5EF4-FFF2-40B4-BE49-F238E27FC236}">
                <a16:creationId xmlns:a16="http://schemas.microsoft.com/office/drawing/2014/main" id="{48EE9479-DEC4-8754-A80E-0B8725EFDCDF}"/>
              </a:ext>
            </a:extLst>
          </p:cNvPr>
          <p:cNvSpPr txBox="1"/>
          <p:nvPr/>
        </p:nvSpPr>
        <p:spPr>
          <a:xfrm>
            <a:off x="2613427" y="3891635"/>
            <a:ext cx="9446493" cy="208552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7"/>
            </a:pPr>
            <a:r>
              <a:rPr lang="en-GB" sz="2000" dirty="0"/>
              <a:t>Engineers and technical talent across design, production, maintenance, and data were a priority and in high demand. Poor local supply is forcing some firms to look elsewhere. There needs to be investment in Maintenance, Repair, and Overhaul (MRO) skills development including maintenance engineers trained for specific aircraft types and propulsion systems. </a:t>
            </a:r>
          </a:p>
          <a:p>
            <a:endParaRPr lang="en-GB" sz="2000" dirty="0"/>
          </a:p>
        </p:txBody>
      </p:sp>
      <p:sp>
        <p:nvSpPr>
          <p:cNvPr id="7" name="TextBox 6">
            <a:extLst>
              <a:ext uri="{FF2B5EF4-FFF2-40B4-BE49-F238E27FC236}">
                <a16:creationId xmlns:a16="http://schemas.microsoft.com/office/drawing/2014/main" id="{99A9C6CA-4E2D-DC34-011A-418F8F8F5927}"/>
              </a:ext>
            </a:extLst>
          </p:cNvPr>
          <p:cNvSpPr txBox="1"/>
          <p:nvPr/>
        </p:nvSpPr>
        <p:spPr>
          <a:xfrm>
            <a:off x="203200" y="2185799"/>
            <a:ext cx="10196722" cy="1579998"/>
          </a:xfrm>
          <a:prstGeom prst="rect">
            <a:avLst/>
          </a:prstGeom>
        </p:spPr>
        <p:txBody>
          <a:bodyPr vert="horz" lIns="91440" tIns="45720" rIns="91440" bIns="45720" rtlCol="0">
            <a:normAutofit fontScale="77500" lnSpcReduction="20000"/>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6"/>
            </a:pPr>
            <a:r>
              <a:rPr lang="en-GB" dirty="0"/>
              <a:t>A considerable number of specialised roles:</a:t>
            </a:r>
          </a:p>
          <a:p>
            <a:pPr marL="0" indent="0">
              <a:buNone/>
            </a:pPr>
            <a:r>
              <a:rPr lang="en-GB" dirty="0"/>
              <a:t> </a:t>
            </a:r>
          </a:p>
          <a:p>
            <a:pPr lvl="1"/>
            <a:r>
              <a:rPr lang="en-GB" sz="2000" dirty="0"/>
              <a:t>NVQ levels 3-5 are required for engineering professions, </a:t>
            </a:r>
          </a:p>
          <a:p>
            <a:pPr lvl="1"/>
            <a:r>
              <a:rPr lang="en-GB" sz="2000" dirty="0"/>
              <a:t>Degree level qualifications for supervisor and management roles </a:t>
            </a:r>
          </a:p>
          <a:p>
            <a:pPr lvl="1"/>
            <a:r>
              <a:rPr lang="en-GB" sz="2000" dirty="0"/>
              <a:t>Industry specific certifications for environmental specialisms. </a:t>
            </a:r>
          </a:p>
          <a:p>
            <a:pPr lvl="1"/>
            <a:r>
              <a:rPr lang="en-GB" sz="2000" dirty="0"/>
              <a:t>More experienced and specialist roles require level 7 and 8 post graduate qualifications. </a:t>
            </a:r>
          </a:p>
        </p:txBody>
      </p:sp>
    </p:spTree>
    <p:extLst>
      <p:ext uri="{BB962C8B-B14F-4D97-AF65-F5344CB8AC3E}">
        <p14:creationId xmlns:p14="http://schemas.microsoft.com/office/powerpoint/2010/main" val="3074946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9814D99E71C409090DF9E8FDE1682" ma:contentTypeVersion="18" ma:contentTypeDescription="Create a new document." ma:contentTypeScope="" ma:versionID="3e1c0688b117e023ed4a5a83cd0b6090">
  <xsd:schema xmlns:xsd="http://www.w3.org/2001/XMLSchema" xmlns:xs="http://www.w3.org/2001/XMLSchema" xmlns:p="http://schemas.microsoft.com/office/2006/metadata/properties" xmlns:ns2="94c7dcd3-2cd9-44d2-b126-ac78e728307a" xmlns:ns3="13317375-1553-48d8-a09a-8aa92972e8cd" targetNamespace="http://schemas.microsoft.com/office/2006/metadata/properties" ma:root="true" ma:fieldsID="8d29c5936ee81fa6d935c23bcdeec93d" ns2:_="" ns3:_="">
    <xsd:import namespace="94c7dcd3-2cd9-44d2-b126-ac78e728307a"/>
    <xsd:import namespace="13317375-1553-48d8-a09a-8aa92972e8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7dcd3-2cd9-44d2-b126-ac78e7283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330548-71bc-43fa-91f1-b175a08e5d36}" ma:internalName="TaxCatchAll" ma:showField="CatchAllData" ma:web="94c7dcd3-2cd9-44d2-b126-ac78e72830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317375-1553-48d8-a09a-8aa92972e8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c4f7d8-8ce1-446e-88d4-5569086c0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c7dcd3-2cd9-44d2-b126-ac78e728307a" xsi:nil="true"/>
    <lcf76f155ced4ddcb4097134ff3c332f xmlns="13317375-1553-48d8-a09a-8aa92972e8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1D34E3-DA14-42D0-BAB6-30503087EC0E}"/>
</file>

<file path=customXml/itemProps2.xml><?xml version="1.0" encoding="utf-8"?>
<ds:datastoreItem xmlns:ds="http://schemas.openxmlformats.org/officeDocument/2006/customXml" ds:itemID="{7873AFF4-905C-4CEA-A194-C7C680653A19}">
  <ds:schemaRefs>
    <ds:schemaRef ds:uri="http://schemas.microsoft.com/sharepoint/v3/contenttype/forms"/>
  </ds:schemaRefs>
</ds:datastoreItem>
</file>

<file path=customXml/itemProps3.xml><?xml version="1.0" encoding="utf-8"?>
<ds:datastoreItem xmlns:ds="http://schemas.openxmlformats.org/officeDocument/2006/customXml" ds:itemID="{6700C593-09B5-424D-B64B-AA0EF2A5990E}">
  <ds:schemaRefs>
    <ds:schemaRef ds:uri="http://purl.org/dc/dcmitype/"/>
    <ds:schemaRef ds:uri="http://purl.org/dc/elements/1.1/"/>
    <ds:schemaRef ds:uri="f8b75342-4ba7-494a-9891-1219052a6a3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083d1bba-c0ce-43d9-ac3b-bc319e8ab03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295</TotalTime>
  <Words>2849</Words>
  <Application>Microsoft Office PowerPoint</Application>
  <PresentationFormat>Widescreen</PresentationFormat>
  <Paragraphs>198</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Aptos Light</vt:lpstr>
      <vt:lpstr>Arial</vt:lpstr>
      <vt:lpstr>Helvetica</vt:lpstr>
      <vt:lpstr>Segoe UI Light</vt:lpstr>
      <vt:lpstr>Office Theme</vt:lpstr>
      <vt:lpstr>Employer Insights from South Yorkshire’s Aviation Sector Research Report Headlines</vt:lpstr>
      <vt:lpstr>Contents</vt:lpstr>
      <vt:lpstr>Research Background</vt:lpstr>
      <vt:lpstr>Background</vt:lpstr>
      <vt:lpstr>Background (cont.)</vt:lpstr>
      <vt:lpstr>Future Priorities</vt:lpstr>
      <vt:lpstr>Future Priorities</vt:lpstr>
      <vt:lpstr>Current Skills Pathways</vt:lpstr>
      <vt:lpstr>Future Priorities (cont.)</vt:lpstr>
      <vt:lpstr>PowerPoint Presentation</vt:lpstr>
      <vt:lpstr>Future Priorities (cont.)</vt:lpstr>
      <vt:lpstr>Future Priorities</vt:lpstr>
      <vt:lpstr>Current Skills</vt:lpstr>
      <vt:lpstr>Current Skills</vt:lpstr>
      <vt:lpstr>PowerPoint Presentation</vt:lpstr>
      <vt:lpstr>Current Skills (cont.)</vt:lpstr>
      <vt:lpstr>Current Skills</vt:lpstr>
      <vt:lpstr>Training Provision</vt:lpstr>
      <vt:lpstr>Training Provision</vt:lpstr>
      <vt:lpstr>Training Provision (cont.)</vt:lpstr>
      <vt:lpstr>Aviation simulator (Rotherham  College)</vt:lpstr>
      <vt:lpstr>Training Provision</vt:lpstr>
      <vt:lpstr>Employer Engagement</vt:lpstr>
      <vt:lpstr>Employer Engagement</vt:lpstr>
      <vt:lpstr>Employer Engagement (cont.)</vt:lpstr>
      <vt:lpstr>Employer Engagement</vt:lpstr>
      <vt:lpstr>Summary of findings</vt:lpstr>
      <vt:lpstr>Summary</vt:lpstr>
      <vt:lpstr>Summary</vt:lpstr>
      <vt:lpstr>Next Steps/Questions</vt:lpstr>
      <vt:lpstr>Next Steps/Questions</vt:lpstr>
      <vt:lpstr>Consultees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dc:creator>
  <cp:lastModifiedBy>Karl Dalgleish</cp:lastModifiedBy>
  <cp:revision>20</cp:revision>
  <dcterms:created xsi:type="dcterms:W3CDTF">2013-07-15T20:26:40Z</dcterms:created>
  <dcterms:modified xsi:type="dcterms:W3CDTF">2025-07-04T21:54:04Z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0x0101005DD9814D99E71C409090DF9E8FDE1682</vt:lpwstr>
  </property>
  <property fmtid="{D5CDD505-2E9C-101B-9397-08002B2CF9AE}" pid="3" name="MediaServiceImageTags">
    <vt:lpwstr/>
  </property>
</Properties>
</file>