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2" r:id="rId3"/>
    <p:sldId id="265" r:id="rId4"/>
    <p:sldId id="259" r:id="rId5"/>
    <p:sldId id="264" r:id="rId6"/>
    <p:sldId id="263"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A14"/>
    <a:srgbClr val="14A49D"/>
    <a:srgbClr val="F29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85"/>
    <p:restoredTop sz="96018"/>
  </p:normalViewPr>
  <p:slideViewPr>
    <p:cSldViewPr snapToGrid="0">
      <p:cViewPr>
        <p:scale>
          <a:sx n="77" d="100"/>
          <a:sy n="77" d="100"/>
        </p:scale>
        <p:origin x="708"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2"/>
            <a:ext cx="12191496" cy="6857717"/>
          </a:xfrm>
          <a:prstGeom prst="rect">
            <a:avLst/>
          </a:prstGeom>
        </p:spPr>
      </p:pic>
      <p:sp>
        <p:nvSpPr>
          <p:cNvPr id="2" name="Title 1">
            <a:extLst>
              <a:ext uri="{FF2B5EF4-FFF2-40B4-BE49-F238E27FC236}">
                <a16:creationId xmlns:a16="http://schemas.microsoft.com/office/drawing/2014/main" id="{781B9D2C-9959-6E0D-27D4-14693477CA92}"/>
              </a:ext>
            </a:extLst>
          </p:cNvPr>
          <p:cNvSpPr>
            <a:spLocks noGrp="1"/>
          </p:cNvSpPr>
          <p:nvPr>
            <p:ph type="ctrTitle" hasCustomPrompt="1"/>
          </p:nvPr>
        </p:nvSpPr>
        <p:spPr>
          <a:xfrm>
            <a:off x="2286000" y="1453289"/>
            <a:ext cx="9144000" cy="2387600"/>
          </a:xfrm>
        </p:spPr>
        <p:txBody>
          <a:bodyPr anchor="b"/>
          <a:lstStyle>
            <a:lvl1pPr algn="r">
              <a:defRPr sz="6000">
                <a:latin typeface="Helvetica" pitchFamily="2" charset="0"/>
              </a:defRPr>
            </a:lvl1pPr>
          </a:lstStyle>
          <a:p>
            <a:r>
              <a:rPr lang="en-GB" dirty="0"/>
              <a:t>Heading</a:t>
            </a:r>
            <a:endParaRPr lang="en-US" dirty="0"/>
          </a:p>
        </p:txBody>
      </p:sp>
      <p:sp>
        <p:nvSpPr>
          <p:cNvPr id="3" name="Subtitle 2">
            <a:extLst>
              <a:ext uri="{FF2B5EF4-FFF2-40B4-BE49-F238E27FC236}">
                <a16:creationId xmlns:a16="http://schemas.microsoft.com/office/drawing/2014/main" id="{454036C8-199F-828C-7141-2E008F78EA1B}"/>
              </a:ext>
            </a:extLst>
          </p:cNvPr>
          <p:cNvSpPr>
            <a:spLocks noGrp="1"/>
          </p:cNvSpPr>
          <p:nvPr>
            <p:ph type="subTitle" idx="1" hasCustomPrompt="1"/>
          </p:nvPr>
        </p:nvSpPr>
        <p:spPr>
          <a:xfrm>
            <a:off x="2286000" y="3840889"/>
            <a:ext cx="9144000" cy="1655762"/>
          </a:xfrm>
        </p:spPr>
        <p:txBody>
          <a:bodyPr/>
          <a:lstStyle>
            <a:lvl1pPr marL="0" indent="0" algn="r">
              <a:buNone/>
              <a:defRPr sz="2400">
                <a:solidFill>
                  <a:srgbClr val="F29A14"/>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April 2024</a:t>
            </a:r>
            <a:endParaRPr lang="en-US" dirty="0"/>
          </a:p>
        </p:txBody>
      </p:sp>
    </p:spTree>
    <p:extLst>
      <p:ext uri="{BB962C8B-B14F-4D97-AF65-F5344CB8AC3E}">
        <p14:creationId xmlns:p14="http://schemas.microsoft.com/office/powerpoint/2010/main" val="200811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close-up of a colorful background&#10;&#10;Description automatically generated">
            <a:extLst>
              <a:ext uri="{FF2B5EF4-FFF2-40B4-BE49-F238E27FC236}">
                <a16:creationId xmlns:a16="http://schemas.microsoft.com/office/drawing/2014/main" id="{097D7559-FEE9-B4DF-446F-203D1C462C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E18233A-5A0D-CB8D-7841-1764CE632213}"/>
              </a:ext>
            </a:extLst>
          </p:cNvPr>
          <p:cNvSpPr>
            <a:spLocks noGrp="1"/>
          </p:cNvSpPr>
          <p:nvPr>
            <p:ph type="sldNum" sz="quarter" idx="12"/>
          </p:nvPr>
        </p:nvSpPr>
        <p:spPr>
          <a:xfrm>
            <a:off x="11199222" y="6200502"/>
            <a:ext cx="992777" cy="304801"/>
          </a:xfrm>
        </p:spPr>
        <p:txBody>
          <a:bodyPr/>
          <a:lstStyle/>
          <a:p>
            <a:fld id="{01325B8C-6060-914D-A69E-D0BF6A1048A4}" type="slidenum">
              <a:rPr lang="en-US" smtClean="0"/>
              <a:t>‹#›</a:t>
            </a:fld>
            <a:endParaRPr lang="en-US"/>
          </a:p>
        </p:txBody>
      </p:sp>
      <p:sp>
        <p:nvSpPr>
          <p:cNvPr id="8" name="Title 1">
            <a:extLst>
              <a:ext uri="{FF2B5EF4-FFF2-40B4-BE49-F238E27FC236}">
                <a16:creationId xmlns:a16="http://schemas.microsoft.com/office/drawing/2014/main" id="{5E1D4569-095B-B0C3-22BC-79D720F07EFC}"/>
              </a:ext>
            </a:extLst>
          </p:cNvPr>
          <p:cNvSpPr>
            <a:spLocks noGrp="1"/>
          </p:cNvSpPr>
          <p:nvPr>
            <p:ph type="ctrTitle"/>
          </p:nvPr>
        </p:nvSpPr>
        <p:spPr>
          <a:xfrm>
            <a:off x="2478593" y="2720052"/>
            <a:ext cx="9144000" cy="2387600"/>
          </a:xfrm>
        </p:spPr>
        <p:txBody>
          <a:bodyPr>
            <a:normAutofit/>
          </a:bodyPr>
          <a:lstStyle>
            <a:lvl1pPr>
              <a:defRPr>
                <a:latin typeface="Helvetica" pitchFamily="2" charset="0"/>
              </a:defRPr>
            </a:lvl1pPr>
          </a:lstStyle>
          <a:p>
            <a:pPr algn="r">
              <a:lnSpc>
                <a:spcPts val="3660"/>
              </a:lnSpc>
            </a:pPr>
            <a:r>
              <a:rPr lang="en-GB" sz="4300" dirty="0">
                <a:solidFill>
                  <a:srgbClr val="322F49"/>
                </a:solidFill>
                <a:effectLst/>
                <a:latin typeface="Aptos Light" panose="020B0004020202020204" pitchFamily="34" charset="0"/>
              </a:rPr>
              <a:t>This is a heading</a:t>
            </a:r>
            <a:br>
              <a:rPr lang="en-GB" sz="4300" dirty="0">
                <a:solidFill>
                  <a:srgbClr val="322F49"/>
                </a:solidFill>
                <a:effectLst/>
                <a:latin typeface="Aptos Light" panose="020B0004020202020204" pitchFamily="34" charset="0"/>
              </a:rPr>
            </a:br>
            <a:r>
              <a:rPr lang="en-GB" sz="4300" dirty="0">
                <a:solidFill>
                  <a:srgbClr val="322F49"/>
                </a:solidFill>
                <a:effectLst/>
                <a:latin typeface="Aptos Light" panose="020B0004020202020204" pitchFamily="34" charset="0"/>
              </a:rPr>
              <a:t>on a section divider</a:t>
            </a:r>
            <a:br>
              <a:rPr lang="en-GB" sz="4300" dirty="0">
                <a:solidFill>
                  <a:srgbClr val="322F49"/>
                </a:solidFill>
                <a:effectLst/>
                <a:latin typeface="Aptos Light" panose="020B0004020202020204" pitchFamily="34" charset="0"/>
              </a:rPr>
            </a:br>
            <a:endParaRPr lang="en-US" sz="4300" dirty="0">
              <a:latin typeface="Aptos Light" panose="020B0004020202020204" pitchFamily="34" charset="0"/>
            </a:endParaRPr>
          </a:p>
        </p:txBody>
      </p:sp>
      <p:sp>
        <p:nvSpPr>
          <p:cNvPr id="9" name="Subtitle 2">
            <a:extLst>
              <a:ext uri="{FF2B5EF4-FFF2-40B4-BE49-F238E27FC236}">
                <a16:creationId xmlns:a16="http://schemas.microsoft.com/office/drawing/2014/main" id="{2A4440F1-68BE-ED6B-BAC2-913CBFC755AC}"/>
              </a:ext>
            </a:extLst>
          </p:cNvPr>
          <p:cNvSpPr>
            <a:spLocks noGrp="1"/>
          </p:cNvSpPr>
          <p:nvPr>
            <p:ph type="subTitle" idx="1"/>
          </p:nvPr>
        </p:nvSpPr>
        <p:spPr>
          <a:xfrm>
            <a:off x="2679561" y="4637018"/>
            <a:ext cx="9144000" cy="1655762"/>
          </a:xfrm>
        </p:spPr>
        <p:txBody>
          <a:bodyPr>
            <a:normAutofit/>
          </a:bodyPr>
          <a:lstStyle>
            <a:lvl1pPr>
              <a:defRPr>
                <a:latin typeface="Helvetica" pitchFamily="2" charset="0"/>
              </a:defRPr>
            </a:lvl1pPr>
          </a:lstStyle>
          <a:p>
            <a:pPr algn="r"/>
            <a:r>
              <a:rPr lang="en-US" sz="10000" dirty="0">
                <a:solidFill>
                  <a:srgbClr val="14A49D"/>
                </a:solidFill>
                <a:latin typeface="Aptos Light" panose="020B0004020202020204" pitchFamily="34" charset="0"/>
              </a:rPr>
              <a:t>01</a:t>
            </a:r>
          </a:p>
        </p:txBody>
      </p:sp>
    </p:spTree>
    <p:extLst>
      <p:ext uri="{BB962C8B-B14F-4D97-AF65-F5344CB8AC3E}">
        <p14:creationId xmlns:p14="http://schemas.microsoft.com/office/powerpoint/2010/main" val="227037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2"/>
            <a:ext cx="12191496" cy="6857717"/>
          </a:xfrm>
          <a:prstGeom prst="rect">
            <a:avLst/>
          </a:prstGeom>
        </p:spPr>
      </p:pic>
      <p:sp>
        <p:nvSpPr>
          <p:cNvPr id="2" name="Title 1">
            <a:extLst>
              <a:ext uri="{FF2B5EF4-FFF2-40B4-BE49-F238E27FC236}">
                <a16:creationId xmlns:a16="http://schemas.microsoft.com/office/drawing/2014/main" id="{FC8783D5-4581-3F97-1B4F-836B3213167A}"/>
              </a:ext>
            </a:extLst>
          </p:cNvPr>
          <p:cNvSpPr>
            <a:spLocks noGrp="1"/>
          </p:cNvSpPr>
          <p:nvPr>
            <p:ph type="title"/>
          </p:nvPr>
        </p:nvSpPr>
        <p:spPr>
          <a:xfrm>
            <a:off x="899160" y="282"/>
            <a:ext cx="10515600" cy="1325563"/>
          </a:xfrm>
        </p:spPr>
        <p:txBody>
          <a:bodyPr/>
          <a:lstStyle>
            <a:lvl1pPr>
              <a:defRPr>
                <a:latin typeface="Helvetica" pitchFamily="2" charset="0"/>
              </a:defRPr>
            </a:lvl1pPr>
          </a:lstStyle>
          <a:p>
            <a:r>
              <a:rPr lang="en-GB" dirty="0"/>
              <a:t>Click to edit Master title</a:t>
            </a:r>
            <a:endParaRPr lang="en-US" dirty="0"/>
          </a:p>
        </p:txBody>
      </p:sp>
      <p:sp>
        <p:nvSpPr>
          <p:cNvPr id="3" name="Content Placeholder 2">
            <a:extLst>
              <a:ext uri="{FF2B5EF4-FFF2-40B4-BE49-F238E27FC236}">
                <a16:creationId xmlns:a16="http://schemas.microsoft.com/office/drawing/2014/main" id="{829E85AA-63E3-A934-FF24-C54BAF333CE0}"/>
              </a:ext>
            </a:extLst>
          </p:cNvPr>
          <p:cNvSpPr>
            <a:spLocks noGrp="1"/>
          </p:cNvSpPr>
          <p:nvPr>
            <p:ph idx="1"/>
          </p:nvPr>
        </p:nvSpPr>
        <p:spPr>
          <a:xfrm>
            <a:off x="899160" y="1468574"/>
            <a:ext cx="10515600"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4AFEC1E9-5834-B6F4-3E95-F8BAD44852C7}"/>
              </a:ext>
            </a:extLst>
          </p:cNvPr>
          <p:cNvSpPr>
            <a:spLocks noGrp="1"/>
          </p:cNvSpPr>
          <p:nvPr>
            <p:ph type="sldNum" sz="quarter" idx="12"/>
          </p:nvPr>
        </p:nvSpPr>
        <p:spPr>
          <a:xfrm>
            <a:off x="9448800" y="6164171"/>
            <a:ext cx="2743200" cy="365125"/>
          </a:xfrm>
        </p:spPr>
        <p:txBody>
          <a:bodyPr/>
          <a:lstStyle/>
          <a:p>
            <a:fld id="{01325B8C-6060-914D-A69E-D0BF6A1048A4}" type="slidenum">
              <a:rPr lang="en-US" smtClean="0"/>
              <a:pPr/>
              <a:t>‹#›</a:t>
            </a:fld>
            <a:endParaRPr lang="en-US" dirty="0"/>
          </a:p>
        </p:txBody>
      </p:sp>
    </p:spTree>
    <p:extLst>
      <p:ext uri="{BB962C8B-B14F-4D97-AF65-F5344CB8AC3E}">
        <p14:creationId xmlns:p14="http://schemas.microsoft.com/office/powerpoint/2010/main" val="202927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0"/>
            <a:ext cx="12191496" cy="6857717"/>
          </a:xfrm>
          <a:prstGeom prst="rect">
            <a:avLst/>
          </a:prstGeom>
        </p:spPr>
      </p:pic>
      <p:sp>
        <p:nvSpPr>
          <p:cNvPr id="2" name="Title 1">
            <a:extLst>
              <a:ext uri="{FF2B5EF4-FFF2-40B4-BE49-F238E27FC236}">
                <a16:creationId xmlns:a16="http://schemas.microsoft.com/office/drawing/2014/main" id="{FC8783D5-4581-3F97-1B4F-836B3213167A}"/>
              </a:ext>
            </a:extLst>
          </p:cNvPr>
          <p:cNvSpPr>
            <a:spLocks noGrp="1"/>
          </p:cNvSpPr>
          <p:nvPr>
            <p:ph type="title"/>
          </p:nvPr>
        </p:nvSpPr>
        <p:spPr>
          <a:xfrm>
            <a:off x="899160" y="282"/>
            <a:ext cx="10515600" cy="1325563"/>
          </a:xfrm>
        </p:spPr>
        <p:txBody>
          <a:bodyPr/>
          <a:lstStyle>
            <a:lvl1pPr>
              <a:defRPr>
                <a:latin typeface="Helvetica" pitchFamily="2" charset="0"/>
              </a:defRPr>
            </a:lvl1pPr>
          </a:lstStyle>
          <a:p>
            <a:r>
              <a:rPr lang="en-GB" dirty="0"/>
              <a:t>Click to edit Master title</a:t>
            </a:r>
            <a:endParaRPr lang="en-US" dirty="0"/>
          </a:p>
        </p:txBody>
      </p:sp>
      <p:sp>
        <p:nvSpPr>
          <p:cNvPr id="3" name="Content Placeholder 2">
            <a:extLst>
              <a:ext uri="{FF2B5EF4-FFF2-40B4-BE49-F238E27FC236}">
                <a16:creationId xmlns:a16="http://schemas.microsoft.com/office/drawing/2014/main" id="{829E85AA-63E3-A934-FF24-C54BAF333CE0}"/>
              </a:ext>
            </a:extLst>
          </p:cNvPr>
          <p:cNvSpPr>
            <a:spLocks noGrp="1"/>
          </p:cNvSpPr>
          <p:nvPr>
            <p:ph idx="1"/>
          </p:nvPr>
        </p:nvSpPr>
        <p:spPr>
          <a:xfrm>
            <a:off x="899160" y="1468574"/>
            <a:ext cx="5240383"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4AFEC1E9-5834-B6F4-3E95-F8BAD44852C7}"/>
              </a:ext>
            </a:extLst>
          </p:cNvPr>
          <p:cNvSpPr>
            <a:spLocks noGrp="1"/>
          </p:cNvSpPr>
          <p:nvPr>
            <p:ph type="sldNum" sz="quarter" idx="12"/>
          </p:nvPr>
        </p:nvSpPr>
        <p:spPr>
          <a:xfrm>
            <a:off x="11190514" y="6191794"/>
            <a:ext cx="1001486" cy="304800"/>
          </a:xfrm>
        </p:spPr>
        <p:txBody>
          <a:bodyPr/>
          <a:lstStyle/>
          <a:p>
            <a:fld id="{01325B8C-6060-914D-A69E-D0BF6A1048A4}" type="slidenum">
              <a:rPr lang="en-US" smtClean="0"/>
              <a:pPr/>
              <a:t>‹#›</a:t>
            </a:fld>
            <a:endParaRPr lang="en-US" dirty="0"/>
          </a:p>
        </p:txBody>
      </p:sp>
      <p:sp>
        <p:nvSpPr>
          <p:cNvPr id="7" name="Content Placeholder 2">
            <a:extLst>
              <a:ext uri="{FF2B5EF4-FFF2-40B4-BE49-F238E27FC236}">
                <a16:creationId xmlns:a16="http://schemas.microsoft.com/office/drawing/2014/main" id="{829E85AA-63E3-A934-FF24-C54BAF333CE0}"/>
              </a:ext>
            </a:extLst>
          </p:cNvPr>
          <p:cNvSpPr>
            <a:spLocks noGrp="1"/>
          </p:cNvSpPr>
          <p:nvPr>
            <p:ph idx="13"/>
          </p:nvPr>
        </p:nvSpPr>
        <p:spPr>
          <a:xfrm>
            <a:off x="6267995" y="1468574"/>
            <a:ext cx="5146766"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77553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4A1CCB-9289-BF2C-090F-74504815D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B74A301-7E7C-6FA0-427E-F133D6028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230EBA-F459-1FEC-3256-8E6FA3DD2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CE1234-161C-0043-B473-38390B03ECB3}" type="datetimeFigureOut">
              <a:rPr lang="en-US" smtClean="0"/>
              <a:t>3/18/2025</a:t>
            </a:fld>
            <a:endParaRPr lang="en-US"/>
          </a:p>
        </p:txBody>
      </p:sp>
      <p:sp>
        <p:nvSpPr>
          <p:cNvPr id="5" name="Footer Placeholder 4">
            <a:extLst>
              <a:ext uri="{FF2B5EF4-FFF2-40B4-BE49-F238E27FC236}">
                <a16:creationId xmlns:a16="http://schemas.microsoft.com/office/drawing/2014/main" id="{A850EFA3-7E4D-3B0C-6E02-41F8C15232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96D7D0A-B35E-E6FD-2049-48F6E3DE4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325B8C-6060-914D-A69E-D0BF6A1048A4}" type="slidenum">
              <a:rPr lang="en-US" smtClean="0"/>
              <a:t>‹#›</a:t>
            </a:fld>
            <a:endParaRPr lang="en-US"/>
          </a:p>
        </p:txBody>
      </p:sp>
    </p:spTree>
    <p:extLst>
      <p:ext uri="{BB962C8B-B14F-4D97-AF65-F5344CB8AC3E}">
        <p14:creationId xmlns:p14="http://schemas.microsoft.com/office/powerpoint/2010/main" val="428996298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0305" y="2786743"/>
            <a:ext cx="9144000" cy="1054146"/>
          </a:xfrm>
        </p:spPr>
        <p:txBody>
          <a:bodyPr>
            <a:normAutofit/>
          </a:bodyPr>
          <a:lstStyle/>
          <a:p>
            <a:r>
              <a:rPr lang="en-GB" sz="3600" b="1" dirty="0"/>
              <a:t>The Sheffield College Offer</a:t>
            </a:r>
          </a:p>
        </p:txBody>
      </p:sp>
      <p:sp>
        <p:nvSpPr>
          <p:cNvPr id="3" name="Subtitle 2"/>
          <p:cNvSpPr>
            <a:spLocks noGrp="1"/>
          </p:cNvSpPr>
          <p:nvPr>
            <p:ph type="subTitle" idx="1"/>
          </p:nvPr>
        </p:nvSpPr>
        <p:spPr>
          <a:xfrm>
            <a:off x="2410305" y="3840889"/>
            <a:ext cx="9144000" cy="1655762"/>
          </a:xfrm>
        </p:spPr>
        <p:txBody>
          <a:bodyPr/>
          <a:lstStyle/>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5280" y="4592823"/>
            <a:ext cx="2164080" cy="903828"/>
          </a:xfrm>
          <a:prstGeom prst="rect">
            <a:avLst/>
          </a:prstGeom>
        </p:spPr>
      </p:pic>
    </p:spTree>
    <p:extLst>
      <p:ext uri="{BB962C8B-B14F-4D97-AF65-F5344CB8AC3E}">
        <p14:creationId xmlns:p14="http://schemas.microsoft.com/office/powerpoint/2010/main" val="40507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Employer Skills Academies</a:t>
            </a:r>
          </a:p>
        </p:txBody>
      </p:sp>
      <p:sp>
        <p:nvSpPr>
          <p:cNvPr id="5" name="Subtitle 2">
            <a:extLst>
              <a:ext uri="{FF2B5EF4-FFF2-40B4-BE49-F238E27FC236}">
                <a16:creationId xmlns:a16="http://schemas.microsoft.com/office/drawing/2014/main" id="{DE946D7A-102C-3952-4BA7-CFED221D394E}"/>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02</a:t>
            </a:r>
          </a:p>
        </p:txBody>
      </p:sp>
      <p:sp>
        <p:nvSpPr>
          <p:cNvPr id="6" name="Title 1">
            <a:extLst>
              <a:ext uri="{FF2B5EF4-FFF2-40B4-BE49-F238E27FC236}">
                <a16:creationId xmlns:a16="http://schemas.microsoft.com/office/drawing/2014/main" id="{63DD30A2-8B02-F869-5116-8EB4105510C8}"/>
              </a:ext>
            </a:extLst>
          </p:cNvPr>
          <p:cNvSpPr txBox="1">
            <a:spLocks/>
          </p:cNvSpPr>
          <p:nvPr/>
        </p:nvSpPr>
        <p:spPr>
          <a:xfrm>
            <a:off x="3208772" y="5785582"/>
            <a:ext cx="9144000" cy="7366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solidFill>
                  <a:srgbClr val="14A49D"/>
                </a:solidFill>
                <a:latin typeface="Helvetica" pitchFamily="2" charset="0"/>
              </a:rPr>
              <a:t>The Sheffield College Offer </a:t>
            </a:r>
            <a:r>
              <a:rPr lang="en-GB" sz="1800" b="1" dirty="0">
                <a:solidFill>
                  <a:srgbClr val="E4B745"/>
                </a:solidFill>
                <a:latin typeface="Helvetica" pitchFamily="2" charset="0"/>
              </a:rPr>
              <a:t>/ April 2024</a:t>
            </a:r>
            <a:endParaRPr lang="en-US" sz="1800" b="1" dirty="0">
              <a:latin typeface="Helvetica"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862" y="5563419"/>
            <a:ext cx="1413796" cy="590472"/>
          </a:xfrm>
          <a:prstGeom prst="rect">
            <a:avLst/>
          </a:prstGeom>
        </p:spPr>
      </p:pic>
      <p:pic>
        <p:nvPicPr>
          <p:cNvPr id="3074" name="Picture 2" descr="Force Contracts Plumbing Employer ...">
            <a:extLst>
              <a:ext uri="{FF2B5EF4-FFF2-40B4-BE49-F238E27FC236}">
                <a16:creationId xmlns:a16="http://schemas.microsoft.com/office/drawing/2014/main" id="{A64D330C-EB6F-DC8E-EF71-181B980893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036" b="27482"/>
          <a:stretch/>
        </p:blipFill>
        <p:spPr bwMode="auto">
          <a:xfrm>
            <a:off x="218759" y="1544320"/>
            <a:ext cx="1554162" cy="6446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ier Group (@kiergroup) / X">
            <a:extLst>
              <a:ext uri="{FF2B5EF4-FFF2-40B4-BE49-F238E27FC236}">
                <a16:creationId xmlns:a16="http://schemas.microsoft.com/office/drawing/2014/main" id="{515CD8D6-EC0D-C232-C256-591411C46D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111" b="31037"/>
          <a:stretch/>
        </p:blipFill>
        <p:spPr bwMode="auto">
          <a:xfrm>
            <a:off x="2321879" y="1449561"/>
            <a:ext cx="1686242" cy="7394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ngineering Employer Skills Academy ...">
            <a:extLst>
              <a:ext uri="{FF2B5EF4-FFF2-40B4-BE49-F238E27FC236}">
                <a16:creationId xmlns:a16="http://schemas.microsoft.com/office/drawing/2014/main" id="{BCC4D1AE-2255-3DF4-BC05-F8C4479904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809" b="34524"/>
          <a:stretch/>
        </p:blipFill>
        <p:spPr bwMode="auto">
          <a:xfrm>
            <a:off x="4557079" y="1513370"/>
            <a:ext cx="2133600" cy="6756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e University of Sheffield - WUN">
            <a:extLst>
              <a:ext uri="{FF2B5EF4-FFF2-40B4-BE49-F238E27FC236}">
                <a16:creationId xmlns:a16="http://schemas.microsoft.com/office/drawing/2014/main" id="{162D0F47-8D14-FFF4-3D3B-E4E9EAA6B5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759" y="2679329"/>
            <a:ext cx="1554162" cy="46853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rathon Managed Services is now ...">
            <a:extLst>
              <a:ext uri="{FF2B5EF4-FFF2-40B4-BE49-F238E27FC236}">
                <a16:creationId xmlns:a16="http://schemas.microsoft.com/office/drawing/2014/main" id="{CDCA85E7-0495-0D09-B3AD-6B10D06F00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5651" y="2479675"/>
            <a:ext cx="1822470" cy="9493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Marketing Employer Skills Academy ...">
            <a:extLst>
              <a:ext uri="{FF2B5EF4-FFF2-40B4-BE49-F238E27FC236}">
                <a16:creationId xmlns:a16="http://schemas.microsoft.com/office/drawing/2014/main" id="{8761ADF6-5032-BBC0-4DCA-D0AE6F85319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2382" b="35951"/>
          <a:stretch/>
        </p:blipFill>
        <p:spPr bwMode="auto">
          <a:xfrm>
            <a:off x="4537642" y="2616517"/>
            <a:ext cx="2133600" cy="67564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Reach Software Development Employer ...">
            <a:extLst>
              <a:ext uri="{FF2B5EF4-FFF2-40B4-BE49-F238E27FC236}">
                <a16:creationId xmlns:a16="http://schemas.microsoft.com/office/drawing/2014/main" id="{C32A702A-603D-438A-295E-ED1A73B52A5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6428" b="31905"/>
          <a:stretch/>
        </p:blipFill>
        <p:spPr bwMode="auto">
          <a:xfrm>
            <a:off x="6924040" y="1528845"/>
            <a:ext cx="2133600" cy="67564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NextGen Skills Academy">
            <a:extLst>
              <a:ext uri="{FF2B5EF4-FFF2-40B4-BE49-F238E27FC236}">
                <a16:creationId xmlns:a16="http://schemas.microsoft.com/office/drawing/2014/main" id="{EBDFABD7-A5AE-99AA-8F83-51B1CDF5D9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78579" y="3719666"/>
            <a:ext cx="1092764" cy="82592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Elite Sports Employer Skills Academy ...">
            <a:extLst>
              <a:ext uri="{FF2B5EF4-FFF2-40B4-BE49-F238E27FC236}">
                <a16:creationId xmlns:a16="http://schemas.microsoft.com/office/drawing/2014/main" id="{9F8B47FC-C408-99F8-73DE-B186C2C6495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1793" b="21555"/>
          <a:stretch/>
        </p:blipFill>
        <p:spPr bwMode="auto">
          <a:xfrm>
            <a:off x="7200764" y="2506744"/>
            <a:ext cx="1580152" cy="895186"/>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Yorkshire Film and TV Employer Skills ...">
            <a:extLst>
              <a:ext uri="{FF2B5EF4-FFF2-40B4-BE49-F238E27FC236}">
                <a16:creationId xmlns:a16="http://schemas.microsoft.com/office/drawing/2014/main" id="{A14654D4-E0AA-4FD0-FA66-2778EB13E80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1428" b="34047"/>
          <a:stretch/>
        </p:blipFill>
        <p:spPr bwMode="auto">
          <a:xfrm>
            <a:off x="4702742" y="3737430"/>
            <a:ext cx="1803400" cy="622618"/>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Greene King - Wikipedia">
            <a:extLst>
              <a:ext uri="{FF2B5EF4-FFF2-40B4-BE49-F238E27FC236}">
                <a16:creationId xmlns:a16="http://schemas.microsoft.com/office/drawing/2014/main" id="{59AAED58-FA82-3EF8-8B39-9810C68C13D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59620" y="2479675"/>
            <a:ext cx="1485900" cy="77152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Kryolan logo transparent PNG - StickPNG">
            <a:extLst>
              <a:ext uri="{FF2B5EF4-FFF2-40B4-BE49-F238E27FC236}">
                <a16:creationId xmlns:a16="http://schemas.microsoft.com/office/drawing/2014/main" id="{1EE5F5CF-6815-EBFE-7E6D-BC0736A7E5C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20250" y="1380284"/>
            <a:ext cx="1525270" cy="721961"/>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MSK Professional Cookery &amp; Patisserie ...">
            <a:extLst>
              <a:ext uri="{FF2B5EF4-FFF2-40B4-BE49-F238E27FC236}">
                <a16:creationId xmlns:a16="http://schemas.microsoft.com/office/drawing/2014/main" id="{85C152CE-0C26-79CF-1BEA-FDB0382ED6E5}"/>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18382" b="13259"/>
          <a:stretch/>
        </p:blipFill>
        <p:spPr bwMode="auto">
          <a:xfrm>
            <a:off x="3687617" y="4743450"/>
            <a:ext cx="1496597" cy="1023061"/>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GB Hair Employer Skills Academy || The ...">
            <a:extLst>
              <a:ext uri="{FF2B5EF4-FFF2-40B4-BE49-F238E27FC236}">
                <a16:creationId xmlns:a16="http://schemas.microsoft.com/office/drawing/2014/main" id="{F2B8BD42-D997-6F79-48BF-EF4B45C2C7E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51079" y="3351919"/>
            <a:ext cx="1290001" cy="1290001"/>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Sensory Spectacle | Sensory Processing ...">
            <a:extLst>
              <a:ext uri="{FF2B5EF4-FFF2-40B4-BE49-F238E27FC236}">
                <a16:creationId xmlns:a16="http://schemas.microsoft.com/office/drawing/2014/main" id="{6C04E6A0-5E90-789D-622E-A472DB7E256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09104" y="4717568"/>
            <a:ext cx="1029872" cy="1029872"/>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Engineering Employer Skills Academy ...">
            <a:extLst>
              <a:ext uri="{FF2B5EF4-FFF2-40B4-BE49-F238E27FC236}">
                <a16:creationId xmlns:a16="http://schemas.microsoft.com/office/drawing/2014/main" id="{6CFE7930-1C5B-8DE7-445E-F61906BED7AF}"/>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29882" b="25821"/>
          <a:stretch/>
        </p:blipFill>
        <p:spPr bwMode="auto">
          <a:xfrm>
            <a:off x="9383395" y="3628630"/>
            <a:ext cx="1899285" cy="841314"/>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CEO, Jobs">
            <a:extLst>
              <a:ext uri="{FF2B5EF4-FFF2-40B4-BE49-F238E27FC236}">
                <a16:creationId xmlns:a16="http://schemas.microsoft.com/office/drawing/2014/main" id="{452CC03A-6746-616A-D0E0-F4B76701BB7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92160" y="4778295"/>
            <a:ext cx="1615124" cy="87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0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AC87E-7062-3D07-B76F-2AAE95488549}"/>
              </a:ext>
            </a:extLst>
          </p:cNvPr>
          <p:cNvSpPr>
            <a:spLocks noGrp="1"/>
          </p:cNvSpPr>
          <p:nvPr>
            <p:ph type="title"/>
          </p:nvPr>
        </p:nvSpPr>
        <p:spPr/>
        <p:txBody>
          <a:bodyPr>
            <a:normAutofit/>
          </a:bodyPr>
          <a:lstStyle/>
          <a:p>
            <a:r>
              <a:rPr lang="en-GB" sz="3600" b="1" dirty="0"/>
              <a:t>Employability &amp; VR</a:t>
            </a:r>
          </a:p>
        </p:txBody>
      </p:sp>
      <p:sp>
        <p:nvSpPr>
          <p:cNvPr id="3" name="Content Placeholder 2">
            <a:extLst>
              <a:ext uri="{FF2B5EF4-FFF2-40B4-BE49-F238E27FC236}">
                <a16:creationId xmlns:a16="http://schemas.microsoft.com/office/drawing/2014/main" id="{0F3E402B-C1DA-5493-1529-45830B661348}"/>
              </a:ext>
            </a:extLst>
          </p:cNvPr>
          <p:cNvSpPr>
            <a:spLocks noGrp="1"/>
          </p:cNvSpPr>
          <p:nvPr>
            <p:ph idx="1"/>
          </p:nvPr>
        </p:nvSpPr>
        <p:spPr>
          <a:xfrm>
            <a:off x="7259320" y="1791957"/>
            <a:ext cx="4767943" cy="3274086"/>
          </a:xfrm>
        </p:spPr>
        <p:txBody>
          <a:bodyPr>
            <a:normAutofit fontScale="25000" lnSpcReduction="20000"/>
          </a:bodyPr>
          <a:lstStyle/>
          <a:p>
            <a:pPr marL="0" indent="0" algn="l" rtl="0" fontAlgn="base">
              <a:lnSpc>
                <a:spcPts val="1350"/>
              </a:lnSpc>
              <a:buNone/>
            </a:pPr>
            <a:r>
              <a:rPr lang="en-GB" sz="6400" b="1" i="0" u="none" strike="noStrike" dirty="0">
                <a:solidFill>
                  <a:srgbClr val="000000"/>
                </a:solidFill>
                <a:effectLst/>
                <a:latin typeface="Open Sans" panose="020B0606030504020204" pitchFamily="34" charset="0"/>
              </a:rPr>
              <a:t>We have 25 VR Experiences including:​</a:t>
            </a:r>
            <a:r>
              <a:rPr lang="en-US" sz="6400" b="0" i="0" dirty="0">
                <a:solidFill>
                  <a:srgbClr val="000000"/>
                </a:solidFill>
                <a:effectLst/>
                <a:latin typeface="Open Sans" panose="020B0606030504020204" pitchFamily="34" charset="0"/>
              </a:rPr>
              <a:t>​</a:t>
            </a:r>
            <a:endParaRPr lang="en-US" sz="6400" b="0" i="0" dirty="0">
              <a:solidFill>
                <a:srgbClr val="000000"/>
              </a:solidFill>
              <a:effectLst/>
              <a:latin typeface="Segoe UI" panose="020B0502040204020203" pitchFamily="34" charset="0"/>
            </a:endParaRPr>
          </a:p>
          <a:p>
            <a:pPr marL="0" indent="0" algn="l" rtl="0" fontAlgn="base">
              <a:lnSpc>
                <a:spcPts val="1350"/>
              </a:lnSpc>
              <a:buNone/>
            </a:pPr>
            <a:endParaRPr lang="en-US" sz="6400" b="0" i="0" dirty="0">
              <a:solidFill>
                <a:srgbClr val="000000"/>
              </a:solidFill>
              <a:effectLst/>
              <a:latin typeface="Segoe UI" panose="020B0502040204020203" pitchFamily="34" charset="0"/>
            </a:endParaRPr>
          </a:p>
          <a:p>
            <a:pPr algn="l" rtl="0" fontAlgn="base">
              <a:lnSpc>
                <a:spcPts val="1350"/>
              </a:lnSpc>
              <a:buFont typeface="Arial" panose="020B0604020202020204" pitchFamily="34" charset="0"/>
              <a:buChar char="•"/>
            </a:pPr>
            <a:r>
              <a:rPr lang="en-GB" sz="6400" b="0" i="0" u="none" strike="noStrike" dirty="0">
                <a:solidFill>
                  <a:srgbClr val="000000"/>
                </a:solidFill>
                <a:effectLst/>
                <a:latin typeface="Open Sans" panose="020B0606030504020204" pitchFamily="34" charset="0"/>
              </a:rPr>
              <a:t> Sheffield Wednesday FC​</a:t>
            </a:r>
            <a:r>
              <a:rPr lang="en-US" sz="6400" b="0" i="0" dirty="0">
                <a:solidFill>
                  <a:srgbClr val="000000"/>
                </a:solidFill>
                <a:effectLst/>
                <a:latin typeface="Open Sans" panose="020B0606030504020204" pitchFamily="34" charset="0"/>
              </a:rPr>
              <a:t>​</a:t>
            </a:r>
            <a:endParaRPr lang="en-US" sz="6400" b="0" i="0" dirty="0">
              <a:solidFill>
                <a:srgbClr val="000000"/>
              </a:solidFill>
              <a:effectLst/>
              <a:latin typeface="Arial" panose="020B0604020202020204" pitchFamily="34" charset="0"/>
            </a:endParaRPr>
          </a:p>
          <a:p>
            <a:pPr algn="l" rtl="0" fontAlgn="base">
              <a:lnSpc>
                <a:spcPts val="1350"/>
              </a:lnSpc>
              <a:buFont typeface="Arial" panose="020B0604020202020204" pitchFamily="34" charset="0"/>
              <a:buChar char="•"/>
            </a:pPr>
            <a:r>
              <a:rPr lang="en-GB" sz="6400" b="0" i="0" u="none" strike="noStrike" dirty="0">
                <a:solidFill>
                  <a:srgbClr val="000000"/>
                </a:solidFill>
                <a:effectLst/>
                <a:latin typeface="Open Sans" panose="020B0606030504020204" pitchFamily="34" charset="0"/>
              </a:rPr>
              <a:t> Virgin Money​</a:t>
            </a:r>
            <a:r>
              <a:rPr lang="en-US" sz="6400" b="0" i="0" dirty="0">
                <a:solidFill>
                  <a:srgbClr val="000000"/>
                </a:solidFill>
                <a:effectLst/>
                <a:latin typeface="Open Sans" panose="020B0606030504020204" pitchFamily="34" charset="0"/>
              </a:rPr>
              <a:t>​</a:t>
            </a:r>
            <a:endParaRPr lang="en-US" sz="6400" b="0" i="0" dirty="0">
              <a:solidFill>
                <a:srgbClr val="000000"/>
              </a:solidFill>
              <a:effectLst/>
              <a:latin typeface="Arial" panose="020B0604020202020204" pitchFamily="34" charset="0"/>
            </a:endParaRPr>
          </a:p>
          <a:p>
            <a:pPr algn="l" rtl="0" fontAlgn="base">
              <a:lnSpc>
                <a:spcPts val="1350"/>
              </a:lnSpc>
              <a:buFont typeface="Arial" panose="020B0604020202020204" pitchFamily="34" charset="0"/>
              <a:buChar char="•"/>
            </a:pPr>
            <a:r>
              <a:rPr lang="en-GB" sz="6400" b="0" i="0" u="none" strike="noStrike" dirty="0">
                <a:solidFill>
                  <a:srgbClr val="000000"/>
                </a:solidFill>
                <a:effectLst/>
                <a:latin typeface="Open Sans" panose="020B0606030504020204" pitchFamily="34" charset="0"/>
              </a:rPr>
              <a:t> Ultra Flex Gym​</a:t>
            </a:r>
            <a:r>
              <a:rPr lang="en-US" sz="6400" b="0" i="0" dirty="0">
                <a:solidFill>
                  <a:srgbClr val="000000"/>
                </a:solidFill>
                <a:effectLst/>
                <a:latin typeface="Open Sans" panose="020B0606030504020204" pitchFamily="34" charset="0"/>
              </a:rPr>
              <a:t>​</a:t>
            </a:r>
            <a:endParaRPr lang="en-US" sz="6400" b="0" i="0" dirty="0">
              <a:solidFill>
                <a:srgbClr val="000000"/>
              </a:solidFill>
              <a:effectLst/>
              <a:latin typeface="Arial" panose="020B0604020202020204" pitchFamily="34" charset="0"/>
            </a:endParaRPr>
          </a:p>
          <a:p>
            <a:pPr algn="l" rtl="0" fontAlgn="base">
              <a:lnSpc>
                <a:spcPts val="1350"/>
              </a:lnSpc>
              <a:buFont typeface="Arial" panose="020B0604020202020204" pitchFamily="34" charset="0"/>
              <a:buChar char="•"/>
            </a:pPr>
            <a:r>
              <a:rPr lang="en-GB" sz="6400" b="0" i="0" u="none" strike="noStrike" dirty="0">
                <a:solidFill>
                  <a:srgbClr val="000000"/>
                </a:solidFill>
                <a:effectLst/>
                <a:latin typeface="Open Sans" panose="020B0606030504020204" pitchFamily="34" charset="0"/>
              </a:rPr>
              <a:t> Cubanas Tapas &amp; Bar​</a:t>
            </a:r>
            <a:r>
              <a:rPr lang="en-US" sz="6400" b="0" i="0" dirty="0">
                <a:solidFill>
                  <a:srgbClr val="000000"/>
                </a:solidFill>
                <a:effectLst/>
                <a:latin typeface="Open Sans" panose="020B0606030504020204" pitchFamily="34" charset="0"/>
              </a:rPr>
              <a:t>​</a:t>
            </a:r>
            <a:endParaRPr lang="en-US" sz="6400" b="0" i="0" dirty="0">
              <a:solidFill>
                <a:srgbClr val="000000"/>
              </a:solidFill>
              <a:effectLst/>
              <a:latin typeface="Arial" panose="020B0604020202020204" pitchFamily="34" charset="0"/>
            </a:endParaRPr>
          </a:p>
          <a:p>
            <a:pPr algn="l" rtl="0" fontAlgn="base">
              <a:lnSpc>
                <a:spcPts val="1350"/>
              </a:lnSpc>
              <a:buFont typeface="Arial" panose="020B0604020202020204" pitchFamily="34" charset="0"/>
              <a:buChar char="•"/>
            </a:pPr>
            <a:r>
              <a:rPr lang="en-GB" sz="6400" b="0" i="0" u="none" strike="noStrike" dirty="0">
                <a:solidFill>
                  <a:srgbClr val="000000"/>
                </a:solidFill>
                <a:effectLst/>
                <a:latin typeface="Open Sans" panose="020B0606030504020204" pitchFamily="34" charset="0"/>
              </a:rPr>
              <a:t> Powers Martial Arts Centre​</a:t>
            </a:r>
            <a:r>
              <a:rPr lang="en-US" sz="6400" b="0" i="0" dirty="0">
                <a:solidFill>
                  <a:srgbClr val="000000"/>
                </a:solidFill>
                <a:effectLst/>
                <a:latin typeface="Open Sans" panose="020B0606030504020204" pitchFamily="34" charset="0"/>
              </a:rPr>
              <a:t>​</a:t>
            </a:r>
            <a:endParaRPr lang="en-US" sz="6400" b="0" i="0" dirty="0">
              <a:solidFill>
                <a:srgbClr val="000000"/>
              </a:solidFill>
              <a:effectLst/>
              <a:latin typeface="Arial" panose="020B0604020202020204" pitchFamily="34" charset="0"/>
            </a:endParaRPr>
          </a:p>
          <a:p>
            <a:pPr algn="l" rtl="0" fontAlgn="base">
              <a:lnSpc>
                <a:spcPts val="1350"/>
              </a:lnSpc>
              <a:buFont typeface="Arial" panose="020B0604020202020204" pitchFamily="34" charset="0"/>
              <a:buChar char="•"/>
            </a:pPr>
            <a:r>
              <a:rPr lang="en-GB" sz="6400" b="0" i="0" u="none" strike="noStrike" dirty="0">
                <a:solidFill>
                  <a:srgbClr val="000000"/>
                </a:solidFill>
                <a:effectLst/>
                <a:latin typeface="Open Sans" panose="020B0606030504020204" pitchFamily="34" charset="0"/>
              </a:rPr>
              <a:t> Kier Group</a:t>
            </a:r>
            <a:r>
              <a:rPr lang="en-US" sz="6400" b="0" i="0" dirty="0">
                <a:solidFill>
                  <a:srgbClr val="000000"/>
                </a:solidFill>
                <a:effectLst/>
                <a:latin typeface="Open Sans" panose="020B0606030504020204" pitchFamily="34" charset="0"/>
              </a:rPr>
              <a:t>​</a:t>
            </a:r>
            <a:endParaRPr lang="en-US" sz="6400" b="0" i="0" dirty="0">
              <a:solidFill>
                <a:srgbClr val="000000"/>
              </a:solidFill>
              <a:effectLst/>
              <a:latin typeface="Arial" panose="020B0604020202020204" pitchFamily="34" charset="0"/>
            </a:endParaRPr>
          </a:p>
          <a:p>
            <a:pPr algn="l" rtl="0" fontAlgn="base">
              <a:lnSpc>
                <a:spcPts val="1350"/>
              </a:lnSpc>
              <a:buFont typeface="Arial" panose="020B0604020202020204" pitchFamily="34" charset="0"/>
              <a:buChar char="•"/>
            </a:pPr>
            <a:r>
              <a:rPr lang="en-GB" sz="6400" b="0" i="0" u="none" strike="noStrike" dirty="0">
                <a:solidFill>
                  <a:srgbClr val="000000"/>
                </a:solidFill>
                <a:effectLst/>
                <a:latin typeface="Open Sans" panose="020B0606030504020204" pitchFamily="34" charset="0"/>
              </a:rPr>
              <a:t> Gripple</a:t>
            </a:r>
            <a:r>
              <a:rPr lang="en-US" sz="6400" b="0" i="0" dirty="0">
                <a:solidFill>
                  <a:srgbClr val="000000"/>
                </a:solidFill>
                <a:effectLst/>
                <a:latin typeface="Open Sans" panose="020B0606030504020204" pitchFamily="34" charset="0"/>
              </a:rPr>
              <a:t>​</a:t>
            </a:r>
            <a:endParaRPr lang="en-US" sz="6400" b="0" i="0" dirty="0">
              <a:solidFill>
                <a:srgbClr val="000000"/>
              </a:solidFill>
              <a:effectLst/>
              <a:latin typeface="Arial" panose="020B0604020202020204" pitchFamily="34" charset="0"/>
            </a:endParaRPr>
          </a:p>
          <a:p>
            <a:pPr algn="l" rtl="0" fontAlgn="base">
              <a:lnSpc>
                <a:spcPts val="1350"/>
              </a:lnSpc>
              <a:buFont typeface="Arial" panose="020B0604020202020204" pitchFamily="34" charset="0"/>
              <a:buChar char="•"/>
            </a:pPr>
            <a:r>
              <a:rPr lang="en-GB" sz="6400" b="0" i="0" u="none" strike="noStrike" dirty="0">
                <a:solidFill>
                  <a:srgbClr val="000000"/>
                </a:solidFill>
                <a:effectLst/>
                <a:latin typeface="Open Sans" panose="020B0606030504020204" pitchFamily="34" charset="0"/>
              </a:rPr>
              <a:t> Henry Boot</a:t>
            </a:r>
            <a:r>
              <a:rPr lang="en-US" sz="6400" b="0" i="0" dirty="0">
                <a:solidFill>
                  <a:srgbClr val="000000"/>
                </a:solidFill>
                <a:effectLst/>
                <a:latin typeface="Open Sans" panose="020B0606030504020204" pitchFamily="34" charset="0"/>
              </a:rPr>
              <a:t>​</a:t>
            </a:r>
            <a:endParaRPr lang="en-US" sz="6400" b="0" i="0" dirty="0">
              <a:solidFill>
                <a:srgbClr val="000000"/>
              </a:solidFill>
              <a:effectLst/>
              <a:latin typeface="Arial" panose="020B0604020202020204" pitchFamily="34" charset="0"/>
            </a:endParaRPr>
          </a:p>
          <a:p>
            <a:pPr algn="l" rtl="0" fontAlgn="base">
              <a:lnSpc>
                <a:spcPts val="1350"/>
              </a:lnSpc>
              <a:buFont typeface="Arial" panose="020B0604020202020204" pitchFamily="34" charset="0"/>
              <a:buChar char="•"/>
            </a:pPr>
            <a:r>
              <a:rPr lang="en-GB" sz="6400" b="0" i="0" u="none" strike="noStrike" dirty="0">
                <a:solidFill>
                  <a:srgbClr val="000000"/>
                </a:solidFill>
                <a:effectLst/>
                <a:latin typeface="Open Sans" panose="020B0606030504020204" pitchFamily="34" charset="0"/>
              </a:rPr>
              <a:t> Sheffield Theatres</a:t>
            </a:r>
            <a:endParaRPr lang="en-US" sz="6400" b="0" i="0" dirty="0">
              <a:solidFill>
                <a:srgbClr val="000000"/>
              </a:solidFill>
              <a:effectLst/>
              <a:latin typeface="Arial" panose="020B0604020202020204" pitchFamily="34" charset="0"/>
            </a:endParaRPr>
          </a:p>
          <a:p>
            <a:endParaRPr lang="en-GB" dirty="0"/>
          </a:p>
        </p:txBody>
      </p:sp>
      <p:pic>
        <p:nvPicPr>
          <p:cNvPr id="4098" name="Picture 2" descr="A person making a face&#10;&#10;AI-generated content may be incorrect.">
            <a:extLst>
              <a:ext uri="{FF2B5EF4-FFF2-40B4-BE49-F238E27FC236}">
                <a16:creationId xmlns:a16="http://schemas.microsoft.com/office/drawing/2014/main" id="{541C1629-A90C-B0C0-CB16-A6A2BF369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68" y="1277840"/>
            <a:ext cx="4538934" cy="25188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 white board in a gym&#10;&#10;AI-generated content may be incorrect.">
            <a:extLst>
              <a:ext uri="{FF2B5EF4-FFF2-40B4-BE49-F238E27FC236}">
                <a16:creationId xmlns:a16="http://schemas.microsoft.com/office/drawing/2014/main" id="{0BF2D316-F2F7-5556-516F-2A7A38C35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772" y="3668216"/>
            <a:ext cx="3673792" cy="21163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1904AD7-1F1B-F81F-7388-D20057588136}"/>
              </a:ext>
            </a:extLst>
          </p:cNvPr>
          <p:cNvSpPr txBox="1">
            <a:spLocks/>
          </p:cNvSpPr>
          <p:nvPr/>
        </p:nvSpPr>
        <p:spPr>
          <a:xfrm>
            <a:off x="3208772" y="5785582"/>
            <a:ext cx="9144000" cy="7366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solidFill>
                  <a:srgbClr val="14A49D"/>
                </a:solidFill>
                <a:latin typeface="Helvetica" pitchFamily="2" charset="0"/>
              </a:rPr>
              <a:t>The Sheffield College Offer </a:t>
            </a:r>
            <a:r>
              <a:rPr lang="en-GB" sz="1800" b="1" dirty="0">
                <a:solidFill>
                  <a:srgbClr val="E4B745"/>
                </a:solidFill>
                <a:latin typeface="Helvetica" pitchFamily="2" charset="0"/>
              </a:rPr>
              <a:t>/ April 2024</a:t>
            </a:r>
            <a:endParaRPr lang="en-US" sz="1800" b="1" dirty="0">
              <a:latin typeface="Helvetica" pitchFamily="2" charset="0"/>
            </a:endParaRPr>
          </a:p>
        </p:txBody>
      </p:sp>
      <p:sp>
        <p:nvSpPr>
          <p:cNvPr id="7" name="TextBox 6">
            <a:extLst>
              <a:ext uri="{FF2B5EF4-FFF2-40B4-BE49-F238E27FC236}">
                <a16:creationId xmlns:a16="http://schemas.microsoft.com/office/drawing/2014/main" id="{B32B4CBA-9B85-5F8B-E997-E38885C313E9}"/>
              </a:ext>
            </a:extLst>
          </p:cNvPr>
          <p:cNvSpPr txBox="1"/>
          <p:nvPr/>
        </p:nvSpPr>
        <p:spPr>
          <a:xfrm>
            <a:off x="5466080" y="6153891"/>
            <a:ext cx="6177280" cy="369332"/>
          </a:xfrm>
          <a:prstGeom prst="rect">
            <a:avLst/>
          </a:prstGeom>
          <a:noFill/>
        </p:spPr>
        <p:txBody>
          <a:bodyPr wrap="square">
            <a:spAutoFit/>
          </a:bodyPr>
          <a:lstStyle/>
          <a:p>
            <a:pPr algn="r"/>
            <a:r>
              <a:rPr lang="en-US" sz="1800" dirty="0">
                <a:solidFill>
                  <a:schemeClr val="bg1"/>
                </a:solidFill>
                <a:latin typeface="Aptos Light" panose="020B0004020202020204" pitchFamily="34" charset="0"/>
              </a:rPr>
              <a:t>03</a:t>
            </a:r>
          </a:p>
        </p:txBody>
      </p:sp>
    </p:spTree>
    <p:extLst>
      <p:ext uri="{BB962C8B-B14F-4D97-AF65-F5344CB8AC3E}">
        <p14:creationId xmlns:p14="http://schemas.microsoft.com/office/powerpoint/2010/main" val="405662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Turing Scheme </a:t>
            </a:r>
          </a:p>
        </p:txBody>
      </p:sp>
      <p:sp>
        <p:nvSpPr>
          <p:cNvPr id="4" name="Subtitle 2">
            <a:extLst>
              <a:ext uri="{FF2B5EF4-FFF2-40B4-BE49-F238E27FC236}">
                <a16:creationId xmlns:a16="http://schemas.microsoft.com/office/drawing/2014/main" id="{DE946D7A-102C-3952-4BA7-CFED221D394E}"/>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04</a:t>
            </a:r>
          </a:p>
        </p:txBody>
      </p:sp>
      <p:sp>
        <p:nvSpPr>
          <p:cNvPr id="5" name="Title 1">
            <a:extLst>
              <a:ext uri="{FF2B5EF4-FFF2-40B4-BE49-F238E27FC236}">
                <a16:creationId xmlns:a16="http://schemas.microsoft.com/office/drawing/2014/main" id="{63DD30A2-8B02-F869-5116-8EB4105510C8}"/>
              </a:ext>
            </a:extLst>
          </p:cNvPr>
          <p:cNvSpPr txBox="1">
            <a:spLocks/>
          </p:cNvSpPr>
          <p:nvPr/>
        </p:nvSpPr>
        <p:spPr>
          <a:xfrm>
            <a:off x="3208772" y="5785582"/>
            <a:ext cx="9144000" cy="7366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solidFill>
                  <a:srgbClr val="14A49D"/>
                </a:solidFill>
                <a:latin typeface="Helvetica" pitchFamily="2" charset="0"/>
              </a:rPr>
              <a:t>The Sheffield College Offer </a:t>
            </a:r>
            <a:r>
              <a:rPr lang="en-GB" sz="1800" b="1" dirty="0">
                <a:solidFill>
                  <a:srgbClr val="E4B745"/>
                </a:solidFill>
                <a:latin typeface="Helvetica" pitchFamily="2" charset="0"/>
              </a:rPr>
              <a:t>/ April 2024</a:t>
            </a:r>
            <a:endParaRPr lang="en-US" sz="1800" b="1" dirty="0">
              <a:latin typeface="Helvetica"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862" y="5563419"/>
            <a:ext cx="1413796" cy="590472"/>
          </a:xfrm>
          <a:prstGeom prst="rect">
            <a:avLst/>
          </a:prstGeom>
        </p:spPr>
      </p:pic>
      <p:pic>
        <p:nvPicPr>
          <p:cNvPr id="1027" name="Picture 3" descr="A group of people in a kitchen&#10;&#10;AI-generated content may be incorrect.">
            <a:extLst>
              <a:ext uri="{FF2B5EF4-FFF2-40B4-BE49-F238E27FC236}">
                <a16:creationId xmlns:a16="http://schemas.microsoft.com/office/drawing/2014/main" id="{610E38C5-C221-B735-BE02-B3E506070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468" y="1470380"/>
            <a:ext cx="888682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42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58A8D-99E6-5FCF-FA0B-92530A77C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3DE96F-2BEC-5136-C07A-FA282698B2C5}"/>
              </a:ext>
            </a:extLst>
          </p:cNvPr>
          <p:cNvSpPr>
            <a:spLocks noGrp="1"/>
          </p:cNvSpPr>
          <p:nvPr>
            <p:ph type="title"/>
          </p:nvPr>
        </p:nvSpPr>
        <p:spPr>
          <a:xfrm>
            <a:off x="899160" y="282"/>
            <a:ext cx="10515600" cy="1325563"/>
          </a:xfrm>
        </p:spPr>
        <p:txBody>
          <a:bodyPr anchor="ctr">
            <a:normAutofit/>
          </a:bodyPr>
          <a:lstStyle/>
          <a:p>
            <a:r>
              <a:rPr lang="en-GB" sz="3600" b="1" dirty="0"/>
              <a:t>Digital Badges</a:t>
            </a:r>
          </a:p>
        </p:txBody>
      </p:sp>
      <p:sp>
        <p:nvSpPr>
          <p:cNvPr id="2055" name="Content Placeholder 2">
            <a:extLst>
              <a:ext uri="{FF2B5EF4-FFF2-40B4-BE49-F238E27FC236}">
                <a16:creationId xmlns:a16="http://schemas.microsoft.com/office/drawing/2014/main" id="{AB0FA0D4-B8CC-342B-33DC-9F4EC8654C6A}"/>
              </a:ext>
            </a:extLst>
          </p:cNvPr>
          <p:cNvSpPr>
            <a:spLocks noGrp="1"/>
          </p:cNvSpPr>
          <p:nvPr>
            <p:ph idx="1"/>
          </p:nvPr>
        </p:nvSpPr>
        <p:spPr>
          <a:xfrm>
            <a:off x="899160" y="1468573"/>
            <a:ext cx="5196840" cy="3184292"/>
          </a:xfrm>
        </p:spPr>
        <p:txBody>
          <a:bodyPr>
            <a:normAutofit/>
          </a:bodyPr>
          <a:lstStyle/>
          <a:p>
            <a:pPr marL="0" indent="0">
              <a:buNone/>
            </a:pPr>
            <a:r>
              <a:rPr lang="en-GB" sz="1600" dirty="0"/>
              <a:t>“A digital badge is a visual, shareable, and verifiable representation of an accomplishment or skill, often used to recognise and showcase learning or professional development achievements.”</a:t>
            </a:r>
          </a:p>
          <a:p>
            <a:pPr marL="0" indent="0">
              <a:buNone/>
            </a:pPr>
            <a:r>
              <a:rPr lang="en-GB" sz="1600" dirty="0"/>
              <a:t>Each badge contains metadata, which is data about the badge itself, including details about the achievement, the issuing organisation, and the criteria for earning the badge. So, as an employer you can see what the individual has done to achieve their badge!  </a:t>
            </a:r>
          </a:p>
          <a:p>
            <a:pPr marL="0" indent="0">
              <a:buNone/>
            </a:pPr>
            <a:endParaRPr lang="en-GB" sz="1600" b="1" dirty="0"/>
          </a:p>
          <a:p>
            <a:pPr marL="0" indent="0">
              <a:buNone/>
            </a:pPr>
            <a:r>
              <a:rPr lang="en-GB" sz="1600" b="1" dirty="0"/>
              <a:t>		</a:t>
            </a:r>
            <a:endParaRPr lang="en-US" sz="1600" dirty="0"/>
          </a:p>
        </p:txBody>
      </p:sp>
      <p:pic>
        <p:nvPicPr>
          <p:cNvPr id="2050" name="Picture 2" descr="Open Badge Factory">
            <a:extLst>
              <a:ext uri="{FF2B5EF4-FFF2-40B4-BE49-F238E27FC236}">
                <a16:creationId xmlns:a16="http://schemas.microsoft.com/office/drawing/2014/main" id="{5A8176F9-8699-B22B-0FEF-8A4FB40CF0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48089" y="775334"/>
            <a:ext cx="1837639" cy="183763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DD68F5B-2557-CCE4-B480-5310A4603FD8}"/>
              </a:ext>
            </a:extLst>
          </p:cNvPr>
          <p:cNvSpPr txBox="1">
            <a:spLocks/>
          </p:cNvSpPr>
          <p:nvPr/>
        </p:nvSpPr>
        <p:spPr>
          <a:xfrm>
            <a:off x="3208772" y="5785582"/>
            <a:ext cx="9144000" cy="7366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solidFill>
                  <a:srgbClr val="14A49D"/>
                </a:solidFill>
                <a:latin typeface="Helvetica" pitchFamily="2" charset="0"/>
              </a:rPr>
              <a:t>The Sheffield College Offer </a:t>
            </a:r>
            <a:r>
              <a:rPr lang="en-GB" sz="1800" b="1" dirty="0">
                <a:solidFill>
                  <a:srgbClr val="E4B745"/>
                </a:solidFill>
                <a:latin typeface="Helvetica" pitchFamily="2" charset="0"/>
              </a:rPr>
              <a:t>/ April 2024</a:t>
            </a:r>
            <a:endParaRPr lang="en-US" sz="1800" b="1" dirty="0">
              <a:latin typeface="Helvetica" pitchFamily="2" charset="0"/>
            </a:endParaRPr>
          </a:p>
        </p:txBody>
      </p:sp>
      <p:sp>
        <p:nvSpPr>
          <p:cNvPr id="7" name="TextBox 6">
            <a:extLst>
              <a:ext uri="{FF2B5EF4-FFF2-40B4-BE49-F238E27FC236}">
                <a16:creationId xmlns:a16="http://schemas.microsoft.com/office/drawing/2014/main" id="{91E4AF57-C48B-4B01-3ADF-084FA14021DF}"/>
              </a:ext>
            </a:extLst>
          </p:cNvPr>
          <p:cNvSpPr txBox="1"/>
          <p:nvPr/>
        </p:nvSpPr>
        <p:spPr>
          <a:xfrm>
            <a:off x="5483088" y="6153891"/>
            <a:ext cx="6177280" cy="369332"/>
          </a:xfrm>
          <a:prstGeom prst="rect">
            <a:avLst/>
          </a:prstGeom>
          <a:noFill/>
        </p:spPr>
        <p:txBody>
          <a:bodyPr wrap="square">
            <a:spAutoFit/>
          </a:bodyPr>
          <a:lstStyle/>
          <a:p>
            <a:pPr algn="r"/>
            <a:r>
              <a:rPr lang="en-US" sz="1800" dirty="0">
                <a:solidFill>
                  <a:schemeClr val="bg1"/>
                </a:solidFill>
                <a:latin typeface="Aptos Light" panose="020B0004020202020204" pitchFamily="34" charset="0"/>
              </a:rPr>
              <a:t>05</a:t>
            </a:r>
          </a:p>
        </p:txBody>
      </p:sp>
      <p:sp>
        <p:nvSpPr>
          <p:cNvPr id="8" name="Rectangle 3">
            <a:extLst>
              <a:ext uri="{FF2B5EF4-FFF2-40B4-BE49-F238E27FC236}">
                <a16:creationId xmlns:a16="http://schemas.microsoft.com/office/drawing/2014/main" id="{DB59E57C-BA52-08C4-9358-19A1DC0AC4D1}"/>
              </a:ext>
            </a:extLst>
          </p:cNvPr>
          <p:cNvSpPr>
            <a:spLocks noChangeArrowheads="1"/>
          </p:cNvSpPr>
          <p:nvPr/>
        </p:nvSpPr>
        <p:spPr bwMode="auto">
          <a:xfrm>
            <a:off x="0" y="-331484"/>
            <a:ext cx="65" cy="6629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6501" rIns="0" bIns="7141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A62EE17D-8904-5F57-0A9A-E3A2C2DD7692}"/>
              </a:ext>
            </a:extLst>
          </p:cNvPr>
          <p:cNvSpPr txBox="1"/>
          <p:nvPr/>
        </p:nvSpPr>
        <p:spPr>
          <a:xfrm>
            <a:off x="6648089" y="2981282"/>
            <a:ext cx="5196840" cy="2800767"/>
          </a:xfrm>
          <a:prstGeom prst="rect">
            <a:avLst/>
          </a:prstGeom>
          <a:noFill/>
        </p:spPr>
        <p:txBody>
          <a:bodyPr wrap="square">
            <a:spAutoFit/>
          </a:bodyPr>
          <a:lstStyle/>
          <a:p>
            <a:r>
              <a:rPr lang="en-GB" sz="1600" b="1" dirty="0">
                <a:latin typeface="Helvetica"/>
                <a:cs typeface="Helvetica"/>
              </a:rPr>
              <a:t>Benefits:</a:t>
            </a:r>
          </a:p>
          <a:p>
            <a:endParaRPr lang="en-GB" sz="1600" dirty="0">
              <a:latin typeface="Helvetica"/>
              <a:cs typeface="Helvetica"/>
            </a:endParaRPr>
          </a:p>
          <a:p>
            <a:r>
              <a:rPr lang="en-GB" sz="1600" b="1" dirty="0">
                <a:latin typeface="Helvetica"/>
                <a:cs typeface="Helvetica"/>
              </a:rPr>
              <a:t>For learners: </a:t>
            </a:r>
            <a:r>
              <a:rPr lang="en-GB" sz="1600" dirty="0">
                <a:latin typeface="Helvetica"/>
                <a:cs typeface="Helvetica"/>
              </a:rPr>
              <a:t>They provide a way to showcase their skills and achievements to potential employers or educational institutions. </a:t>
            </a:r>
          </a:p>
          <a:p>
            <a:endParaRPr lang="en-GB" sz="1600" dirty="0">
              <a:latin typeface="Helvetica"/>
              <a:cs typeface="Helvetica"/>
            </a:endParaRPr>
          </a:p>
          <a:p>
            <a:r>
              <a:rPr lang="en-GB" sz="1600" b="1" dirty="0">
                <a:latin typeface="Helvetica"/>
                <a:cs typeface="Helvetica"/>
              </a:rPr>
              <a:t>For employers: </a:t>
            </a:r>
            <a:r>
              <a:rPr lang="en-GB" sz="1600" dirty="0">
                <a:latin typeface="Helvetica"/>
                <a:cs typeface="Helvetica"/>
              </a:rPr>
              <a:t>They help identify qualified candidates for open positions. </a:t>
            </a:r>
          </a:p>
          <a:p>
            <a:endParaRPr lang="en-GB" sz="1600" dirty="0">
              <a:latin typeface="Helvetica"/>
              <a:cs typeface="Helvetica"/>
            </a:endParaRPr>
          </a:p>
          <a:p>
            <a:r>
              <a:rPr lang="en-GB" sz="1600" b="1" dirty="0">
                <a:latin typeface="Helvetica"/>
                <a:cs typeface="Helvetica"/>
              </a:rPr>
              <a:t>For us: </a:t>
            </a:r>
            <a:r>
              <a:rPr lang="en-GB" sz="1600" dirty="0">
                <a:latin typeface="Helvetica"/>
                <a:cs typeface="Helvetica"/>
              </a:rPr>
              <a:t>They offer a way to recognise and reward learning that is over and above their study programme.</a:t>
            </a:r>
          </a:p>
        </p:txBody>
      </p:sp>
      <p:pic>
        <p:nvPicPr>
          <p:cNvPr id="2053" name="Picture 5" descr="The Sheffield College GetAhead Participant">
            <a:extLst>
              <a:ext uri="{FF2B5EF4-FFF2-40B4-BE49-F238E27FC236}">
                <a16:creationId xmlns:a16="http://schemas.microsoft.com/office/drawing/2014/main" id="{E4D90BBB-D50F-1EDB-D727-9F0D0FA23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499" y="4083528"/>
            <a:ext cx="1795413" cy="179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78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CEB4-6E95-F82F-C6CA-F444EF6AB600}"/>
              </a:ext>
            </a:extLst>
          </p:cNvPr>
          <p:cNvSpPr>
            <a:spLocks noGrp="1"/>
          </p:cNvSpPr>
          <p:nvPr>
            <p:ph type="title"/>
          </p:nvPr>
        </p:nvSpPr>
        <p:spPr>
          <a:xfrm>
            <a:off x="899160" y="85365"/>
            <a:ext cx="7792720" cy="1325563"/>
          </a:xfrm>
        </p:spPr>
        <p:txBody>
          <a:bodyPr>
            <a:normAutofit/>
          </a:bodyPr>
          <a:lstStyle/>
          <a:p>
            <a:r>
              <a:rPr lang="en-GB" sz="3600" b="1" dirty="0"/>
              <a:t>What our Employer Engagement has allowed us to do!</a:t>
            </a:r>
          </a:p>
        </p:txBody>
      </p:sp>
      <p:pic>
        <p:nvPicPr>
          <p:cNvPr id="5122" name="Picture 2" descr="Students Need Sponsors ...">
            <a:extLst>
              <a:ext uri="{FF2B5EF4-FFF2-40B4-BE49-F238E27FC236}">
                <a16:creationId xmlns:a16="http://schemas.microsoft.com/office/drawing/2014/main" id="{A0BCE6CA-5548-6E94-5C31-6D7748A47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 y="1723185"/>
            <a:ext cx="283845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cord Breaking Royalty-Free Images ...">
            <a:extLst>
              <a:ext uri="{FF2B5EF4-FFF2-40B4-BE49-F238E27FC236}">
                <a16:creationId xmlns:a16="http://schemas.microsoft.com/office/drawing/2014/main" id="{0B43B293-11A9-4FC0-08F9-89783D7355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520"/>
          <a:stretch/>
        </p:blipFill>
        <p:spPr bwMode="auto">
          <a:xfrm>
            <a:off x="4844303" y="1723185"/>
            <a:ext cx="270510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oles, Responsibilities and Boundaries ...">
            <a:extLst>
              <a:ext uri="{FF2B5EF4-FFF2-40B4-BE49-F238E27FC236}">
                <a16:creationId xmlns:a16="http://schemas.microsoft.com/office/drawing/2014/main" id="{8E2CD06F-A557-B09C-CBB0-1F65722A7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25" y="373025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 blue and green check mark&#10;&#10;AI-generated content may be incorrect.">
            <a:extLst>
              <a:ext uri="{FF2B5EF4-FFF2-40B4-BE49-F238E27FC236}">
                <a16:creationId xmlns:a16="http://schemas.microsoft.com/office/drawing/2014/main" id="{B0D7EA38-514E-EC64-5F80-094F5D6823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4462" y="1723185"/>
            <a:ext cx="2434808" cy="211539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areers advice: Can the government fix ...">
            <a:extLst>
              <a:ext uri="{FF2B5EF4-FFF2-40B4-BE49-F238E27FC236}">
                <a16:creationId xmlns:a16="http://schemas.microsoft.com/office/drawing/2014/main" id="{2F8E781E-490A-6AB7-55EC-71F79D4B54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9116" y="4347042"/>
            <a:ext cx="2952750" cy="15525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85E5A9C-39C7-E7A6-5109-3BB1680FC7D6}"/>
              </a:ext>
            </a:extLst>
          </p:cNvPr>
          <p:cNvSpPr txBox="1">
            <a:spLocks/>
          </p:cNvSpPr>
          <p:nvPr/>
        </p:nvSpPr>
        <p:spPr>
          <a:xfrm>
            <a:off x="3208772" y="5785582"/>
            <a:ext cx="9144000" cy="7366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solidFill>
                  <a:srgbClr val="14A49D"/>
                </a:solidFill>
                <a:latin typeface="Helvetica" pitchFamily="2" charset="0"/>
              </a:rPr>
              <a:t>The Sheffield College Offer </a:t>
            </a:r>
            <a:r>
              <a:rPr lang="en-GB" sz="1800" b="1" dirty="0">
                <a:solidFill>
                  <a:srgbClr val="E4B745"/>
                </a:solidFill>
                <a:latin typeface="Helvetica" pitchFamily="2" charset="0"/>
              </a:rPr>
              <a:t>/ April 2024</a:t>
            </a:r>
            <a:endParaRPr lang="en-US" sz="1800" b="1" dirty="0">
              <a:latin typeface="Helvetica" pitchFamily="2" charset="0"/>
            </a:endParaRPr>
          </a:p>
        </p:txBody>
      </p:sp>
      <p:sp>
        <p:nvSpPr>
          <p:cNvPr id="7" name="TextBox 6">
            <a:extLst>
              <a:ext uri="{FF2B5EF4-FFF2-40B4-BE49-F238E27FC236}">
                <a16:creationId xmlns:a16="http://schemas.microsoft.com/office/drawing/2014/main" id="{F8D71F77-C4F4-C4B9-DCCB-C773F1944719}"/>
              </a:ext>
            </a:extLst>
          </p:cNvPr>
          <p:cNvSpPr txBox="1"/>
          <p:nvPr/>
        </p:nvSpPr>
        <p:spPr>
          <a:xfrm>
            <a:off x="5456851" y="6153891"/>
            <a:ext cx="6177280" cy="369332"/>
          </a:xfrm>
          <a:prstGeom prst="rect">
            <a:avLst/>
          </a:prstGeom>
          <a:noFill/>
        </p:spPr>
        <p:txBody>
          <a:bodyPr wrap="square">
            <a:spAutoFit/>
          </a:bodyPr>
          <a:lstStyle/>
          <a:p>
            <a:pPr algn="r"/>
            <a:r>
              <a:rPr lang="en-US" sz="1800" dirty="0">
                <a:solidFill>
                  <a:schemeClr val="bg1"/>
                </a:solidFill>
                <a:latin typeface="Aptos Light" panose="020B0004020202020204" pitchFamily="34" charset="0"/>
              </a:rPr>
              <a:t>06</a:t>
            </a:r>
          </a:p>
        </p:txBody>
      </p:sp>
    </p:spTree>
    <p:extLst>
      <p:ext uri="{BB962C8B-B14F-4D97-AF65-F5344CB8AC3E}">
        <p14:creationId xmlns:p14="http://schemas.microsoft.com/office/powerpoint/2010/main" val="418315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1D48-A743-4FE3-D5AC-5A1219770C6A}"/>
              </a:ext>
            </a:extLst>
          </p:cNvPr>
          <p:cNvSpPr>
            <a:spLocks noGrp="1"/>
          </p:cNvSpPr>
          <p:nvPr>
            <p:ph type="title"/>
          </p:nvPr>
        </p:nvSpPr>
        <p:spPr/>
        <p:txBody>
          <a:bodyPr>
            <a:normAutofit/>
          </a:bodyPr>
          <a:lstStyle/>
          <a:p>
            <a:r>
              <a:rPr lang="en-GB" sz="3600" b="1" dirty="0"/>
              <a:t>Finally!</a:t>
            </a:r>
          </a:p>
        </p:txBody>
      </p:sp>
      <p:pic>
        <p:nvPicPr>
          <p:cNvPr id="6146" name="Picture 2" descr="Image result for questions">
            <a:extLst>
              <a:ext uri="{FF2B5EF4-FFF2-40B4-BE49-F238E27FC236}">
                <a16:creationId xmlns:a16="http://schemas.microsoft.com/office/drawing/2014/main" id="{A5F5E41A-AF59-7E61-424B-5A42F8E9F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045" y="1714500"/>
            <a:ext cx="257175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6CC41C-3130-45D0-8887-3017CAA890F2}"/>
              </a:ext>
            </a:extLst>
          </p:cNvPr>
          <p:cNvSpPr txBox="1"/>
          <p:nvPr/>
        </p:nvSpPr>
        <p:spPr>
          <a:xfrm>
            <a:off x="5456851" y="6153891"/>
            <a:ext cx="6177280" cy="369332"/>
          </a:xfrm>
          <a:prstGeom prst="rect">
            <a:avLst/>
          </a:prstGeom>
          <a:noFill/>
        </p:spPr>
        <p:txBody>
          <a:bodyPr wrap="square">
            <a:spAutoFit/>
          </a:bodyPr>
          <a:lstStyle/>
          <a:p>
            <a:pPr algn="r"/>
            <a:r>
              <a:rPr lang="en-US" sz="1800" dirty="0">
                <a:solidFill>
                  <a:schemeClr val="bg1"/>
                </a:solidFill>
                <a:latin typeface="Aptos Light" panose="020B0004020202020204" pitchFamily="34" charset="0"/>
              </a:rPr>
              <a:t>0</a:t>
            </a:r>
            <a:r>
              <a:rPr lang="en-US" dirty="0">
                <a:solidFill>
                  <a:schemeClr val="bg1"/>
                </a:solidFill>
                <a:latin typeface="Aptos Light" panose="020B0004020202020204" pitchFamily="34" charset="0"/>
              </a:rPr>
              <a:t>7</a:t>
            </a:r>
            <a:endParaRPr lang="en-US" sz="1800" dirty="0">
              <a:solidFill>
                <a:schemeClr val="bg1"/>
              </a:solidFill>
              <a:latin typeface="Aptos Light" panose="020B0004020202020204" pitchFamily="34" charset="0"/>
            </a:endParaRPr>
          </a:p>
        </p:txBody>
      </p:sp>
      <p:sp>
        <p:nvSpPr>
          <p:cNvPr id="5" name="Title 1">
            <a:extLst>
              <a:ext uri="{FF2B5EF4-FFF2-40B4-BE49-F238E27FC236}">
                <a16:creationId xmlns:a16="http://schemas.microsoft.com/office/drawing/2014/main" id="{0A906368-9C2E-0516-03CB-EAD8D68B6671}"/>
              </a:ext>
            </a:extLst>
          </p:cNvPr>
          <p:cNvSpPr txBox="1">
            <a:spLocks/>
          </p:cNvSpPr>
          <p:nvPr/>
        </p:nvSpPr>
        <p:spPr>
          <a:xfrm>
            <a:off x="3208772" y="5785582"/>
            <a:ext cx="9144000" cy="7366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solidFill>
                  <a:srgbClr val="14A49D"/>
                </a:solidFill>
                <a:latin typeface="Helvetica" pitchFamily="2" charset="0"/>
              </a:rPr>
              <a:t>The Sheffield College Offer </a:t>
            </a:r>
            <a:r>
              <a:rPr lang="en-GB" sz="1800" b="1" dirty="0">
                <a:solidFill>
                  <a:srgbClr val="E4B745"/>
                </a:solidFill>
                <a:latin typeface="Helvetica" pitchFamily="2" charset="0"/>
              </a:rPr>
              <a:t>/ April 2024</a:t>
            </a:r>
            <a:endParaRPr lang="en-US" sz="1800" b="1" dirty="0">
              <a:latin typeface="Helvetica" pitchFamily="2" charset="0"/>
            </a:endParaRPr>
          </a:p>
        </p:txBody>
      </p:sp>
      <p:sp>
        <p:nvSpPr>
          <p:cNvPr id="6" name="TextBox 5">
            <a:extLst>
              <a:ext uri="{FF2B5EF4-FFF2-40B4-BE49-F238E27FC236}">
                <a16:creationId xmlns:a16="http://schemas.microsoft.com/office/drawing/2014/main" id="{CF7A6B40-F984-D063-B72B-999DA0B78DEF}"/>
              </a:ext>
            </a:extLst>
          </p:cNvPr>
          <p:cNvSpPr txBox="1"/>
          <p:nvPr/>
        </p:nvSpPr>
        <p:spPr>
          <a:xfrm>
            <a:off x="1000760" y="2751453"/>
            <a:ext cx="7051040" cy="646331"/>
          </a:xfrm>
          <a:prstGeom prst="rect">
            <a:avLst/>
          </a:prstGeom>
          <a:noFill/>
        </p:spPr>
        <p:txBody>
          <a:bodyPr wrap="square" rtlCol="0">
            <a:spAutoFit/>
          </a:bodyPr>
          <a:lstStyle/>
          <a:p>
            <a:r>
              <a:rPr lang="en-GB" b="1" dirty="0"/>
              <a:t>Shani Clifford, Head of Student Employability</a:t>
            </a:r>
          </a:p>
          <a:p>
            <a:r>
              <a:rPr lang="en-GB" dirty="0"/>
              <a:t>Shani.Clifford@sheffcol.ac.uk</a:t>
            </a:r>
          </a:p>
        </p:txBody>
      </p:sp>
    </p:spTree>
    <p:extLst>
      <p:ext uri="{BB962C8B-B14F-4D97-AF65-F5344CB8AC3E}">
        <p14:creationId xmlns:p14="http://schemas.microsoft.com/office/powerpoint/2010/main" val="327984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D9814D99E71C409090DF9E8FDE1682" ma:contentTypeVersion="18" ma:contentTypeDescription="Create a new document." ma:contentTypeScope="" ma:versionID="3e1c0688b117e023ed4a5a83cd0b6090">
  <xsd:schema xmlns:xsd="http://www.w3.org/2001/XMLSchema" xmlns:xs="http://www.w3.org/2001/XMLSchema" xmlns:p="http://schemas.microsoft.com/office/2006/metadata/properties" xmlns:ns2="94c7dcd3-2cd9-44d2-b126-ac78e728307a" xmlns:ns3="13317375-1553-48d8-a09a-8aa92972e8cd" targetNamespace="http://schemas.microsoft.com/office/2006/metadata/properties" ma:root="true" ma:fieldsID="8d29c5936ee81fa6d935c23bcdeec93d" ns2:_="" ns3:_="">
    <xsd:import namespace="94c7dcd3-2cd9-44d2-b126-ac78e728307a"/>
    <xsd:import namespace="13317375-1553-48d8-a09a-8aa92972e8c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7dcd3-2cd9-44d2-b126-ac78e72830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330548-71bc-43fa-91f1-b175a08e5d36}" ma:internalName="TaxCatchAll" ma:showField="CatchAllData" ma:web="94c7dcd3-2cd9-44d2-b126-ac78e72830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317375-1553-48d8-a09a-8aa92972e8c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9c4f7d8-8ce1-446e-88d4-5569086c0e7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4c7dcd3-2cd9-44d2-b126-ac78e728307a" xsi:nil="true"/>
    <lcf76f155ced4ddcb4097134ff3c332f xmlns="13317375-1553-48d8-a09a-8aa92972e8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128B70-8CFA-4075-A946-D55D613D8726}"/>
</file>

<file path=customXml/itemProps2.xml><?xml version="1.0" encoding="utf-8"?>
<ds:datastoreItem xmlns:ds="http://schemas.openxmlformats.org/officeDocument/2006/customXml" ds:itemID="{A0E51810-A088-430A-9AB3-75B1AE3F2D00}"/>
</file>

<file path=customXml/itemProps3.xml><?xml version="1.0" encoding="utf-8"?>
<ds:datastoreItem xmlns:ds="http://schemas.openxmlformats.org/officeDocument/2006/customXml" ds:itemID="{CB56DB1D-F21B-46E9-8572-C5EF8EDADE02}"/>
</file>

<file path=docProps/app.xml><?xml version="1.0" encoding="utf-8"?>
<Properties xmlns="http://schemas.openxmlformats.org/officeDocument/2006/extended-properties" xmlns:vt="http://schemas.openxmlformats.org/officeDocument/2006/docPropsVTypes">
  <TotalTime>166</TotalTime>
  <Words>281</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Aptos Display</vt:lpstr>
      <vt:lpstr>Aptos Light</vt:lpstr>
      <vt:lpstr>Arial</vt:lpstr>
      <vt:lpstr>Helvetica</vt:lpstr>
      <vt:lpstr>Open Sans</vt:lpstr>
      <vt:lpstr>Segoe UI</vt:lpstr>
      <vt:lpstr>Office Theme</vt:lpstr>
      <vt:lpstr>The Sheffield College Offer</vt:lpstr>
      <vt:lpstr>Employer Skills Academies</vt:lpstr>
      <vt:lpstr>Employability &amp; VR</vt:lpstr>
      <vt:lpstr>Turing Scheme </vt:lpstr>
      <vt:lpstr>Digital Badges</vt:lpstr>
      <vt:lpstr>What our Employer Engagement has allowed us to do!</vt:lpstr>
      <vt:lpstr>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standard example of the heading</dc:title>
  <dc:creator>british smile</dc:creator>
  <cp:lastModifiedBy>Shani Clifford</cp:lastModifiedBy>
  <cp:revision>9</cp:revision>
  <dcterms:created xsi:type="dcterms:W3CDTF">2024-03-22T14:22:58Z</dcterms:created>
  <dcterms:modified xsi:type="dcterms:W3CDTF">2025-03-18T11:17:29Z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0x0101005DD9814D99E71C409090DF9E8FDE1682</vt:lpwstr>
  </property>
  <property fmtid="{D5CDD505-2E9C-101B-9397-08002B2CF9AE}" pid="3" name="MediaServiceImageTags">
    <vt:lpwstr/>
  </property>
</Properties>
</file>