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1" r:id="rId2"/>
    <p:sldId id="281" r:id="rId3"/>
    <p:sldId id="259" r:id="rId4"/>
    <p:sldId id="288" r:id="rId5"/>
    <p:sldId id="283" r:id="rId6"/>
    <p:sldId id="284" r:id="rId7"/>
    <p:sldId id="285" r:id="rId8"/>
    <p:sldId id="287"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A14"/>
    <a:srgbClr val="14A49D"/>
    <a:srgbClr val="F29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85EE1-7139-44C3-A4DB-2483DFEB6842}" v="5" dt="2024-06-24T13:57:37.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5"/>
    <p:restoredTop sz="92848" autoAdjust="0"/>
  </p:normalViewPr>
  <p:slideViewPr>
    <p:cSldViewPr snapToGrid="0">
      <p:cViewPr varScale="1">
        <p:scale>
          <a:sx n="62" d="100"/>
          <a:sy n="62" d="100"/>
        </p:scale>
        <p:origin x="8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Keen" userId="7035342d-2443-4ae2-8650-7f0134c3c859" providerId="ADAL" clId="{5A485EE1-7139-44C3-A4DB-2483DFEB6842}"/>
    <pc:docChg chg="undo custSel modSld">
      <pc:chgData name="Joanne Keen" userId="7035342d-2443-4ae2-8650-7f0134c3c859" providerId="ADAL" clId="{5A485EE1-7139-44C3-A4DB-2483DFEB6842}" dt="2024-06-24T13:58:38.405" v="28" actId="208"/>
      <pc:docMkLst>
        <pc:docMk/>
      </pc:docMkLst>
      <pc:sldChg chg="addSp delSp modSp mod">
        <pc:chgData name="Joanne Keen" userId="7035342d-2443-4ae2-8650-7f0134c3c859" providerId="ADAL" clId="{5A485EE1-7139-44C3-A4DB-2483DFEB6842}" dt="2024-06-24T13:58:38.405" v="28" actId="208"/>
        <pc:sldMkLst>
          <pc:docMk/>
          <pc:sldMk cId="166481227" sldId="283"/>
        </pc:sldMkLst>
        <pc:spChg chg="mod">
          <ac:chgData name="Joanne Keen" userId="7035342d-2443-4ae2-8650-7f0134c3c859" providerId="ADAL" clId="{5A485EE1-7139-44C3-A4DB-2483DFEB6842}" dt="2024-06-24T13:56:09.938" v="5" actId="20577"/>
          <ac:spMkLst>
            <pc:docMk/>
            <pc:sldMk cId="166481227" sldId="283"/>
            <ac:spMk id="3" creationId="{00000000-0000-0000-0000-000000000000}"/>
          </ac:spMkLst>
        </pc:spChg>
        <pc:spChg chg="add del mod">
          <ac:chgData name="Joanne Keen" userId="7035342d-2443-4ae2-8650-7f0134c3c859" providerId="ADAL" clId="{5A485EE1-7139-44C3-A4DB-2483DFEB6842}" dt="2024-06-24T13:57:37.479" v="21" actId="767"/>
          <ac:spMkLst>
            <pc:docMk/>
            <pc:sldMk cId="166481227" sldId="283"/>
            <ac:spMk id="8" creationId="{028A9670-D3D9-2679-AB6C-091CDE7C9239}"/>
          </ac:spMkLst>
        </pc:spChg>
        <pc:spChg chg="add del mod">
          <ac:chgData name="Joanne Keen" userId="7035342d-2443-4ae2-8650-7f0134c3c859" providerId="ADAL" clId="{5A485EE1-7139-44C3-A4DB-2483DFEB6842}" dt="2024-06-24T13:57:34.737" v="18" actId="33987"/>
          <ac:spMkLst>
            <pc:docMk/>
            <pc:sldMk cId="166481227" sldId="283"/>
            <ac:spMk id="9" creationId="{2AB2889B-1439-0456-A734-54DEE6C48B3E}"/>
          </ac:spMkLst>
        </pc:spChg>
        <pc:cxnChg chg="add mod">
          <ac:chgData name="Joanne Keen" userId="7035342d-2443-4ae2-8650-7f0134c3c859" providerId="ADAL" clId="{5A485EE1-7139-44C3-A4DB-2483DFEB6842}" dt="2024-06-24T13:57:56.727" v="23" actId="208"/>
          <ac:cxnSpMkLst>
            <pc:docMk/>
            <pc:sldMk cId="166481227" sldId="283"/>
            <ac:cxnSpMk id="11" creationId="{C018CCAC-E83D-1DBB-66F4-AB4995941475}"/>
          </ac:cxnSpMkLst>
        </pc:cxnChg>
        <pc:cxnChg chg="add mod">
          <ac:chgData name="Joanne Keen" userId="7035342d-2443-4ae2-8650-7f0134c3c859" providerId="ADAL" clId="{5A485EE1-7139-44C3-A4DB-2483DFEB6842}" dt="2024-06-24T13:58:38.405" v="28" actId="208"/>
          <ac:cxnSpMkLst>
            <pc:docMk/>
            <pc:sldMk cId="166481227" sldId="283"/>
            <ac:cxnSpMk id="13" creationId="{A3A1F034-A032-77D0-9E21-44B96525F84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901C-4CE0-46D9-840C-630A29EE7433}" type="datetimeFigureOut">
              <a:rPr lang="en-GB" smtClean="0"/>
              <a:t>24/06/2024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E2FA3-4153-4BBF-A66A-5EF85788E431}" type="slidenum">
              <a:rPr lang="en-GB" smtClean="0"/>
              <a:t>‹#›</a:t>
            </a:fld>
            <a:endParaRPr lang="en-GB"/>
          </a:p>
        </p:txBody>
      </p:sp>
    </p:spTree>
    <p:extLst>
      <p:ext uri="{BB962C8B-B14F-4D97-AF65-F5344CB8AC3E}">
        <p14:creationId xmlns:p14="http://schemas.microsoft.com/office/powerpoint/2010/main" val="284006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000000"/>
                </a:solidFill>
                <a:effectLst/>
                <a:latin typeface="Helvetica" panose="020B0604020202020204" pitchFamily="34" charset="0"/>
              </a:rPr>
              <a:t>(note the above statement was taken from the Skills Bank website)</a:t>
            </a:r>
          </a:p>
          <a:p>
            <a:pPr algn="l" fontAlgn="base"/>
            <a:endParaRPr lang="en-GB" b="0" i="0" dirty="0">
              <a:solidFill>
                <a:srgbClr val="000000"/>
              </a:solidFill>
              <a:effectLst/>
              <a:latin typeface="Helvetica" panose="020B0604020202020204" pitchFamily="34" charset="0"/>
            </a:endParaRPr>
          </a:p>
          <a:p>
            <a:pPr algn="l" fontAlgn="base"/>
            <a:r>
              <a:rPr lang="en-GB" b="0" i="0" dirty="0">
                <a:solidFill>
                  <a:srgbClr val="000000"/>
                </a:solidFill>
                <a:effectLst/>
                <a:latin typeface="Helvetica" panose="020B0604020202020204" pitchFamily="34" charset="0"/>
              </a:rPr>
              <a:t>Before click next slide – INTRO TO Skills Bank supports business growth and investment in skills.</a:t>
            </a:r>
          </a:p>
          <a:p>
            <a:pPr algn="l" fontAlgn="base"/>
            <a:endParaRPr lang="en-GB" b="0" i="0" dirty="0">
              <a:solidFill>
                <a:srgbClr val="000000"/>
              </a:solidFill>
              <a:effectLst/>
              <a:latin typeface="Helvetica" panose="020B0604020202020204" pitchFamily="34" charset="0"/>
            </a:endParaRPr>
          </a:p>
          <a:p>
            <a:pPr algn="l" fontAlgn="base"/>
            <a:r>
              <a:rPr lang="en-GB" b="0" i="0" dirty="0">
                <a:solidFill>
                  <a:srgbClr val="000000"/>
                </a:solidFill>
                <a:effectLst/>
                <a:latin typeface="Helvetica" panose="020B0604020202020204" pitchFamily="34" charset="0"/>
              </a:rPr>
              <a:t>Skills Bank provides employers, who are based and operating in South Yorkshire with access to high-quality training and a financial contribution towards the cost of upskilling its workforce.</a:t>
            </a:r>
          </a:p>
          <a:p>
            <a:pPr algn="l" fontAlgn="base"/>
            <a:endParaRPr lang="en-GB" b="0" i="0" dirty="0">
              <a:solidFill>
                <a:srgbClr val="000000"/>
              </a:solidFill>
              <a:effectLst/>
              <a:latin typeface="Helvetica" panose="020B0604020202020204" pitchFamily="34" charset="0"/>
            </a:endParaRPr>
          </a:p>
          <a:p>
            <a:pPr algn="l" fontAlgn="base"/>
            <a:r>
              <a:rPr lang="en-GB" b="0" i="0" dirty="0">
                <a:solidFill>
                  <a:srgbClr val="000000"/>
                </a:solidFill>
                <a:effectLst/>
                <a:latin typeface="Helvetica" panose="020B0604020202020204" pitchFamily="34" charset="0"/>
              </a:rPr>
              <a:t>Skills Bank operates flexibly to ensure businesses across the region can access financial support with immediate and emerging skills needs.  The range of support funded is broad and can include; full qualifications, modules and bespoke training packages. All training identified must support business growth.</a:t>
            </a:r>
          </a:p>
          <a:p>
            <a:pPr algn="l" fontAlgn="base"/>
            <a:br>
              <a:rPr lang="en-GB" b="0" i="0" dirty="0">
                <a:solidFill>
                  <a:srgbClr val="000000"/>
                </a:solidFill>
                <a:effectLst/>
                <a:latin typeface="Helvetica" panose="020B0604020202020204" pitchFamily="34" charset="0"/>
              </a:rPr>
            </a:br>
            <a:r>
              <a:rPr lang="en-GB" b="0" i="0" dirty="0">
                <a:solidFill>
                  <a:srgbClr val="000000"/>
                </a:solidFill>
                <a:effectLst/>
                <a:latin typeface="Helvetica" panose="020B0604020202020204" pitchFamily="34" charset="0"/>
              </a:rPr>
              <a:t>Skills Bank is an important mechanism to secure progress towards the overarching policy objectives of the South Yorkshire Mayoral Combined Authority, to keep people and businesses moving and help them grow, attracting investment to create a stronger, greener, fairer South Yorkshire by 2040.</a:t>
            </a:r>
          </a:p>
          <a:p>
            <a:pPr algn="l" fontAlgn="base"/>
            <a:endParaRPr lang="en-GB" b="0" i="0" dirty="0">
              <a:solidFill>
                <a:srgbClr val="000000"/>
              </a:solidFill>
              <a:effectLst/>
              <a:latin typeface="Helvetica"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95C714A-DB21-4EBF-B712-FF3CF63C6B57}" type="slidenum">
              <a:rPr lang="en-GB" smtClean="0"/>
              <a:t>2</a:t>
            </a:fld>
            <a:endParaRPr lang="en-GB"/>
          </a:p>
        </p:txBody>
      </p:sp>
    </p:spTree>
    <p:extLst>
      <p:ext uri="{BB962C8B-B14F-4D97-AF65-F5344CB8AC3E}">
        <p14:creationId xmlns:p14="http://schemas.microsoft.com/office/powerpoint/2010/main" val="353124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MOTO:</a:t>
            </a:r>
          </a:p>
          <a:p>
            <a:pPr algn="l" fontAlgn="base"/>
            <a:r>
              <a:rPr lang="en-GB" b="0" i="0" dirty="0">
                <a:solidFill>
                  <a:srgbClr val="000000"/>
                </a:solidFill>
                <a:effectLst/>
                <a:latin typeface="Helvetica" panose="020B0604020202020204" pitchFamily="34" charset="0"/>
              </a:rPr>
              <a:t>Matthew Gilder, owner at Via Moto, said: “The training, which South Yorkshire Skills Bank helped us access, has really helped to get our business to the next level.</a:t>
            </a:r>
          </a:p>
          <a:p>
            <a:pPr algn="l" fontAlgn="base"/>
            <a:r>
              <a:rPr lang="en-GB" b="0" i="0" dirty="0">
                <a:solidFill>
                  <a:srgbClr val="000000"/>
                </a:solidFill>
                <a:effectLst/>
                <a:latin typeface="Helvetica" panose="020B0604020202020204" pitchFamily="34" charset="0"/>
              </a:rPr>
              <a:t>“Since the training was delivered, our staff within the clothing department have more time available to serve customers as less time is being spent doing admin work. Overall turnover and profitability has also increased in that department because of the changes.</a:t>
            </a:r>
          </a:p>
          <a:p>
            <a:pPr algn="l" fontAlgn="base"/>
            <a:r>
              <a:rPr lang="en-GB" b="0" i="0" dirty="0">
                <a:solidFill>
                  <a:srgbClr val="000000"/>
                </a:solidFill>
                <a:effectLst/>
                <a:latin typeface="Helvetica" panose="020B0604020202020204" pitchFamily="34" charset="0"/>
              </a:rPr>
              <a:t>“The time saved due to the new system has allowed the staff to serve more customers per day. As a result, turnover is now up 10.4 percent on last year.”</a:t>
            </a:r>
          </a:p>
          <a:p>
            <a:pPr algn="l" fontAlgn="base"/>
            <a:endParaRPr lang="en-GB" b="0" i="0" dirty="0">
              <a:solidFill>
                <a:srgbClr val="000000"/>
              </a:solidFill>
              <a:effectLst/>
              <a:latin typeface="Helvetica" panose="020B0604020202020204" pitchFamily="34" charset="0"/>
            </a:endParaRPr>
          </a:p>
          <a:p>
            <a:r>
              <a:rPr lang="en-GB" dirty="0"/>
              <a:t>Darts….</a:t>
            </a:r>
          </a:p>
        </p:txBody>
      </p:sp>
      <p:sp>
        <p:nvSpPr>
          <p:cNvPr id="4" name="Slide Number Placeholder 3"/>
          <p:cNvSpPr>
            <a:spLocks noGrp="1"/>
          </p:cNvSpPr>
          <p:nvPr>
            <p:ph type="sldNum" sz="quarter" idx="5"/>
          </p:nvPr>
        </p:nvSpPr>
        <p:spPr/>
        <p:txBody>
          <a:bodyPr/>
          <a:lstStyle/>
          <a:p>
            <a:fld id="{995C714A-DB21-4EBF-B712-FF3CF63C6B57}" type="slidenum">
              <a:rPr lang="en-GB" smtClean="0"/>
              <a:t>8</a:t>
            </a:fld>
            <a:endParaRPr lang="en-GB"/>
          </a:p>
        </p:txBody>
      </p:sp>
    </p:spTree>
    <p:extLst>
      <p:ext uri="{BB962C8B-B14F-4D97-AF65-F5344CB8AC3E}">
        <p14:creationId xmlns:p14="http://schemas.microsoft.com/office/powerpoint/2010/main" val="342756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5C714A-DB21-4EBF-B712-FF3CF63C6B57}" type="slidenum">
              <a:rPr lang="en-GB" smtClean="0"/>
              <a:t>9</a:t>
            </a:fld>
            <a:endParaRPr lang="en-GB"/>
          </a:p>
        </p:txBody>
      </p:sp>
    </p:spTree>
    <p:extLst>
      <p:ext uri="{BB962C8B-B14F-4D97-AF65-F5344CB8AC3E}">
        <p14:creationId xmlns:p14="http://schemas.microsoft.com/office/powerpoint/2010/main" val="3996006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781B9D2C-9959-6E0D-27D4-14693477CA92}"/>
              </a:ext>
            </a:extLst>
          </p:cNvPr>
          <p:cNvSpPr>
            <a:spLocks noGrp="1"/>
          </p:cNvSpPr>
          <p:nvPr>
            <p:ph type="ctrTitle" hasCustomPrompt="1"/>
          </p:nvPr>
        </p:nvSpPr>
        <p:spPr>
          <a:xfrm>
            <a:off x="2286000" y="1453289"/>
            <a:ext cx="9144000" cy="2387600"/>
          </a:xfrm>
        </p:spPr>
        <p:txBody>
          <a:bodyPr anchor="b"/>
          <a:lstStyle>
            <a:lvl1pPr algn="r">
              <a:defRPr sz="6000">
                <a:latin typeface="Helvetica" pitchFamily="2" charset="0"/>
              </a:defRPr>
            </a:lvl1pPr>
          </a:lstStyle>
          <a:p>
            <a:r>
              <a:rPr lang="en-GB" dirty="0"/>
              <a:t>Heading</a:t>
            </a:r>
            <a:endParaRPr lang="en-US" dirty="0"/>
          </a:p>
        </p:txBody>
      </p:sp>
      <p:sp>
        <p:nvSpPr>
          <p:cNvPr id="3" name="Subtitle 2">
            <a:extLst>
              <a:ext uri="{FF2B5EF4-FFF2-40B4-BE49-F238E27FC236}">
                <a16:creationId xmlns:a16="http://schemas.microsoft.com/office/drawing/2014/main" id="{454036C8-199F-828C-7141-2E008F78EA1B}"/>
              </a:ext>
            </a:extLst>
          </p:cNvPr>
          <p:cNvSpPr>
            <a:spLocks noGrp="1"/>
          </p:cNvSpPr>
          <p:nvPr>
            <p:ph type="subTitle" idx="1" hasCustomPrompt="1"/>
          </p:nvPr>
        </p:nvSpPr>
        <p:spPr>
          <a:xfrm>
            <a:off x="2286000" y="3840889"/>
            <a:ext cx="9144000" cy="1655762"/>
          </a:xfrm>
        </p:spPr>
        <p:txBody>
          <a:bodyPr/>
          <a:lstStyle>
            <a:lvl1pPr marL="0" indent="0" algn="r">
              <a:buNone/>
              <a:defRPr sz="2400">
                <a:solidFill>
                  <a:srgbClr val="F29A14"/>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April 2024</a:t>
            </a:r>
            <a:endParaRPr lang="en-US" dirty="0"/>
          </a:p>
        </p:txBody>
      </p:sp>
    </p:spTree>
    <p:extLst>
      <p:ext uri="{BB962C8B-B14F-4D97-AF65-F5344CB8AC3E}">
        <p14:creationId xmlns:p14="http://schemas.microsoft.com/office/powerpoint/2010/main" val="200811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close-up of a colorful background&#10;&#10;Description automatically generated">
            <a:extLst>
              <a:ext uri="{FF2B5EF4-FFF2-40B4-BE49-F238E27FC236}">
                <a16:creationId xmlns:a16="http://schemas.microsoft.com/office/drawing/2014/main" id="{097D7559-FEE9-B4DF-446F-203D1C462C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E18233A-5A0D-CB8D-7841-1764CE632213}"/>
              </a:ext>
            </a:extLst>
          </p:cNvPr>
          <p:cNvSpPr>
            <a:spLocks noGrp="1"/>
          </p:cNvSpPr>
          <p:nvPr>
            <p:ph type="sldNum" sz="quarter" idx="12"/>
          </p:nvPr>
        </p:nvSpPr>
        <p:spPr>
          <a:xfrm>
            <a:off x="11199222" y="6200502"/>
            <a:ext cx="992777" cy="304801"/>
          </a:xfrm>
        </p:spPr>
        <p:txBody>
          <a:bodyPr/>
          <a:lstStyle/>
          <a:p>
            <a:fld id="{01325B8C-6060-914D-A69E-D0BF6A1048A4}" type="slidenum">
              <a:rPr lang="en-US" smtClean="0"/>
              <a:t>‹#›</a:t>
            </a:fld>
            <a:endParaRPr lang="en-US"/>
          </a:p>
        </p:txBody>
      </p:sp>
      <p:sp>
        <p:nvSpPr>
          <p:cNvPr id="8" name="Title 1">
            <a:extLst>
              <a:ext uri="{FF2B5EF4-FFF2-40B4-BE49-F238E27FC236}">
                <a16:creationId xmlns:a16="http://schemas.microsoft.com/office/drawing/2014/main" id="{5E1D4569-095B-B0C3-22BC-79D720F07EFC}"/>
              </a:ext>
            </a:extLst>
          </p:cNvPr>
          <p:cNvSpPr>
            <a:spLocks noGrp="1"/>
          </p:cNvSpPr>
          <p:nvPr>
            <p:ph type="ctrTitle"/>
          </p:nvPr>
        </p:nvSpPr>
        <p:spPr>
          <a:xfrm>
            <a:off x="2478593" y="2720052"/>
            <a:ext cx="9144000" cy="2387600"/>
          </a:xfrm>
        </p:spPr>
        <p:txBody>
          <a:bodyPr>
            <a:normAutofit/>
          </a:bodyPr>
          <a:lstStyle>
            <a:lvl1pPr>
              <a:defRPr>
                <a:latin typeface="Helvetica" pitchFamily="2" charset="0"/>
              </a:defRPr>
            </a:lvl1pPr>
          </a:lstStyle>
          <a:p>
            <a:pPr algn="r">
              <a:lnSpc>
                <a:spcPts val="3660"/>
              </a:lnSpc>
            </a:pPr>
            <a:r>
              <a:rPr lang="en-GB" sz="4300" dirty="0">
                <a:solidFill>
                  <a:srgbClr val="322F49"/>
                </a:solidFill>
                <a:effectLst/>
                <a:latin typeface="Aptos Light" panose="020B0004020202020204" pitchFamily="34" charset="0"/>
              </a:rPr>
              <a:t>This is a heading</a:t>
            </a:r>
            <a:br>
              <a:rPr lang="en-GB" sz="4300" dirty="0">
                <a:solidFill>
                  <a:srgbClr val="322F49"/>
                </a:solidFill>
                <a:effectLst/>
                <a:latin typeface="Aptos Light" panose="020B0004020202020204" pitchFamily="34" charset="0"/>
              </a:rPr>
            </a:br>
            <a:r>
              <a:rPr lang="en-GB" sz="4300" dirty="0">
                <a:solidFill>
                  <a:srgbClr val="322F49"/>
                </a:solidFill>
                <a:effectLst/>
                <a:latin typeface="Aptos Light" panose="020B0004020202020204" pitchFamily="34" charset="0"/>
              </a:rPr>
              <a:t>on a section divider</a:t>
            </a:r>
            <a:br>
              <a:rPr lang="en-GB" sz="4300" dirty="0">
                <a:solidFill>
                  <a:srgbClr val="322F49"/>
                </a:solidFill>
                <a:effectLst/>
                <a:latin typeface="Aptos Light" panose="020B0004020202020204" pitchFamily="34" charset="0"/>
              </a:rPr>
            </a:br>
            <a:endParaRPr lang="en-US" sz="4300" dirty="0">
              <a:latin typeface="Aptos Light" panose="020B0004020202020204" pitchFamily="34" charset="0"/>
            </a:endParaRPr>
          </a:p>
        </p:txBody>
      </p:sp>
      <p:sp>
        <p:nvSpPr>
          <p:cNvPr id="9" name="Subtitle 2">
            <a:extLst>
              <a:ext uri="{FF2B5EF4-FFF2-40B4-BE49-F238E27FC236}">
                <a16:creationId xmlns:a16="http://schemas.microsoft.com/office/drawing/2014/main" id="{2A4440F1-68BE-ED6B-BAC2-913CBFC755AC}"/>
              </a:ext>
            </a:extLst>
          </p:cNvPr>
          <p:cNvSpPr>
            <a:spLocks noGrp="1"/>
          </p:cNvSpPr>
          <p:nvPr>
            <p:ph type="subTitle" idx="1"/>
          </p:nvPr>
        </p:nvSpPr>
        <p:spPr>
          <a:xfrm>
            <a:off x="2679561" y="4637018"/>
            <a:ext cx="9144000" cy="1655762"/>
          </a:xfrm>
        </p:spPr>
        <p:txBody>
          <a:bodyPr>
            <a:normAutofit/>
          </a:bodyPr>
          <a:lstStyle>
            <a:lvl1pPr>
              <a:defRPr>
                <a:latin typeface="Helvetica" pitchFamily="2" charset="0"/>
              </a:defRPr>
            </a:lvl1pPr>
          </a:lstStyle>
          <a:p>
            <a:pPr algn="r"/>
            <a:r>
              <a:rPr lang="en-US" sz="10000" dirty="0">
                <a:solidFill>
                  <a:srgbClr val="14A49D"/>
                </a:solidFill>
                <a:latin typeface="Aptos Light" panose="020B0004020202020204" pitchFamily="34" charset="0"/>
              </a:rPr>
              <a:t>01</a:t>
            </a:r>
          </a:p>
        </p:txBody>
      </p:sp>
    </p:spTree>
    <p:extLst>
      <p:ext uri="{BB962C8B-B14F-4D97-AF65-F5344CB8AC3E}">
        <p14:creationId xmlns:p14="http://schemas.microsoft.com/office/powerpoint/2010/main" val="227037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10515600"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9448800" y="6164171"/>
            <a:ext cx="2743200" cy="365125"/>
          </a:xfrm>
        </p:spPr>
        <p:txBody>
          <a:bodyPr/>
          <a:lstStyle/>
          <a:p>
            <a:fld id="{01325B8C-6060-914D-A69E-D0BF6A1048A4}" type="slidenum">
              <a:rPr lang="en-US" smtClean="0"/>
              <a:pPr/>
              <a:t>‹#›</a:t>
            </a:fld>
            <a:endParaRPr lang="en-US" dirty="0"/>
          </a:p>
        </p:txBody>
      </p:sp>
    </p:spTree>
    <p:extLst>
      <p:ext uri="{BB962C8B-B14F-4D97-AF65-F5344CB8AC3E}">
        <p14:creationId xmlns:p14="http://schemas.microsoft.com/office/powerpoint/2010/main" val="202927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0"/>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5240383"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11190514" y="6191794"/>
            <a:ext cx="1001486" cy="304800"/>
          </a:xfrm>
        </p:spPr>
        <p:txBody>
          <a:bodyPr/>
          <a:lstStyle/>
          <a:p>
            <a:fld id="{01325B8C-6060-914D-A69E-D0BF6A1048A4}" type="slidenum">
              <a:rPr lang="en-US" smtClean="0"/>
              <a:pPr/>
              <a:t>‹#›</a:t>
            </a:fld>
            <a:endParaRPr lang="en-US" dirty="0"/>
          </a:p>
        </p:txBody>
      </p:sp>
      <p:sp>
        <p:nvSpPr>
          <p:cNvPr id="7" name="Content Placeholder 2">
            <a:extLst>
              <a:ext uri="{FF2B5EF4-FFF2-40B4-BE49-F238E27FC236}">
                <a16:creationId xmlns:a16="http://schemas.microsoft.com/office/drawing/2014/main" id="{829E85AA-63E3-A934-FF24-C54BAF333CE0}"/>
              </a:ext>
            </a:extLst>
          </p:cNvPr>
          <p:cNvSpPr>
            <a:spLocks noGrp="1"/>
          </p:cNvSpPr>
          <p:nvPr>
            <p:ph idx="13"/>
          </p:nvPr>
        </p:nvSpPr>
        <p:spPr>
          <a:xfrm>
            <a:off x="6267995" y="1468574"/>
            <a:ext cx="5146766"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7755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extBox 6"/>
          <p:cNvSpPr txBox="1"/>
          <p:nvPr userDrawn="1"/>
        </p:nvSpPr>
        <p:spPr>
          <a:xfrm>
            <a:off x="190500" y="302716"/>
            <a:ext cx="7548810" cy="215444"/>
          </a:xfrm>
          <a:prstGeom prst="rect">
            <a:avLst/>
          </a:prstGeom>
          <a:noFill/>
        </p:spPr>
        <p:txBody>
          <a:bodyPr wrap="square" rtlCol="0">
            <a:spAutoFit/>
          </a:bodyPr>
          <a:lstStyle/>
          <a:p>
            <a:r>
              <a:rPr lang="en-US" sz="800">
                <a:latin typeface="Cabin" charset="0"/>
                <a:ea typeface="Cabin" charset="0"/>
                <a:cs typeface="Cabin" charset="0"/>
              </a:rPr>
              <a:t> South Yorkshire Mayoral Combined Authority</a:t>
            </a:r>
          </a:p>
        </p:txBody>
      </p:sp>
      <p:sp>
        <p:nvSpPr>
          <p:cNvPr id="8" name="Freeform 7"/>
          <p:cNvSpPr/>
          <p:nvPr userDrawn="1"/>
        </p:nvSpPr>
        <p:spPr>
          <a:xfrm>
            <a:off x="304800" y="396240"/>
            <a:ext cx="11612880" cy="175260"/>
          </a:xfrm>
          <a:custGeom>
            <a:avLst/>
            <a:gdLst>
              <a:gd name="connsiteX0" fmla="*/ 0 w 11612880"/>
              <a:gd name="connsiteY0" fmla="*/ 175260 h 175260"/>
              <a:gd name="connsiteX1" fmla="*/ 2171700 w 11612880"/>
              <a:gd name="connsiteY1" fmla="*/ 175260 h 175260"/>
              <a:gd name="connsiteX2" fmla="*/ 2491740 w 11612880"/>
              <a:gd name="connsiteY2" fmla="*/ 0 h 175260"/>
              <a:gd name="connsiteX3" fmla="*/ 11612880 w 11612880"/>
              <a:gd name="connsiteY3" fmla="*/ 0 h 175260"/>
              <a:gd name="connsiteX4" fmla="*/ 11612880 w 11612880"/>
              <a:gd name="connsiteY4" fmla="*/ 0 h 175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880" h="175260">
                <a:moveTo>
                  <a:pt x="0" y="175260"/>
                </a:moveTo>
                <a:lnTo>
                  <a:pt x="2171700" y="175260"/>
                </a:lnTo>
                <a:lnTo>
                  <a:pt x="2491740" y="0"/>
                </a:lnTo>
                <a:lnTo>
                  <a:pt x="11612880" y="0"/>
                </a:lnTo>
                <a:lnTo>
                  <a:pt x="11612880" y="0"/>
                </a:lnTo>
              </a:path>
            </a:pathLst>
          </a:custGeom>
          <a:noFill/>
          <a:ln>
            <a:solidFill>
              <a:srgbClr val="8DB9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92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Freeform 7"/>
          <p:cNvSpPr/>
          <p:nvPr userDrawn="1"/>
        </p:nvSpPr>
        <p:spPr>
          <a:xfrm>
            <a:off x="245842" y="255909"/>
            <a:ext cx="11700315" cy="5122481"/>
          </a:xfrm>
          <a:custGeom>
            <a:avLst/>
            <a:gdLst>
              <a:gd name="connsiteX0" fmla="*/ 0 w 11700315"/>
              <a:gd name="connsiteY0" fmla="*/ 0 h 5119305"/>
              <a:gd name="connsiteX1" fmla="*/ 0 w 11700315"/>
              <a:gd name="connsiteY1" fmla="*/ 5119305 h 5119305"/>
              <a:gd name="connsiteX2" fmla="*/ 2663106 w 11700315"/>
              <a:gd name="connsiteY2" fmla="*/ 5119305 h 5119305"/>
              <a:gd name="connsiteX3" fmla="*/ 3110295 w 11700315"/>
              <a:gd name="connsiteY3" fmla="*/ 4718838 h 5119305"/>
              <a:gd name="connsiteX4" fmla="*/ 11700315 w 11700315"/>
              <a:gd name="connsiteY4" fmla="*/ 4718838 h 5119305"/>
              <a:gd name="connsiteX5" fmla="*/ 11700315 w 11700315"/>
              <a:gd name="connsiteY5" fmla="*/ 13348 h 5119305"/>
              <a:gd name="connsiteX6" fmla="*/ 0 w 11700315"/>
              <a:gd name="connsiteY6" fmla="*/ 0 h 511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15" h="5119305">
                <a:moveTo>
                  <a:pt x="0" y="0"/>
                </a:moveTo>
                <a:lnTo>
                  <a:pt x="0" y="5119305"/>
                </a:lnTo>
                <a:lnTo>
                  <a:pt x="2663106" y="5119305"/>
                </a:lnTo>
                <a:lnTo>
                  <a:pt x="3110295" y="4718838"/>
                </a:lnTo>
                <a:lnTo>
                  <a:pt x="11700315" y="4718838"/>
                </a:lnTo>
                <a:lnTo>
                  <a:pt x="11700315" y="13348"/>
                </a:lnTo>
                <a:lnTo>
                  <a:pt x="0" y="0"/>
                </a:lnTo>
                <a:close/>
              </a:path>
            </a:pathLst>
          </a:custGeom>
          <a:solidFill>
            <a:srgbClr val="009CA6">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5364" y="5337115"/>
            <a:ext cx="1325540" cy="1232678"/>
          </a:xfrm>
          <a:prstGeom prst="rect">
            <a:avLst/>
          </a:prstGeom>
        </p:spPr>
      </p:pic>
      <p:sp>
        <p:nvSpPr>
          <p:cNvPr id="11" name="Picture Placeholder 4"/>
          <p:cNvSpPr>
            <a:spLocks noGrp="1"/>
          </p:cNvSpPr>
          <p:nvPr>
            <p:ph type="pic" sz="quarter" idx="10"/>
          </p:nvPr>
        </p:nvSpPr>
        <p:spPr>
          <a:xfrm>
            <a:off x="6680200" y="255909"/>
            <a:ext cx="5265957" cy="4730235"/>
          </a:xfrm>
          <a:custGeom>
            <a:avLst/>
            <a:gdLst>
              <a:gd name="connsiteX0" fmla="*/ 0 w 6696075"/>
              <a:gd name="connsiteY0" fmla="*/ 6858000 h 6858000"/>
              <a:gd name="connsiteX1" fmla="*/ 1674019 w 6696075"/>
              <a:gd name="connsiteY1" fmla="*/ 0 h 6858000"/>
              <a:gd name="connsiteX2" fmla="*/ 6696075 w 6696075"/>
              <a:gd name="connsiteY2" fmla="*/ 0 h 6858000"/>
              <a:gd name="connsiteX3" fmla="*/ 5022056 w 6696075"/>
              <a:gd name="connsiteY3" fmla="*/ 6858000 h 6858000"/>
              <a:gd name="connsiteX4" fmla="*/ 0 w 6696075"/>
              <a:gd name="connsiteY4" fmla="*/ 6858000 h 6858000"/>
              <a:gd name="connsiteX0" fmla="*/ 0 w 6703074"/>
              <a:gd name="connsiteY0" fmla="*/ 6858000 h 6876473"/>
              <a:gd name="connsiteX1" fmla="*/ 1674019 w 6703074"/>
              <a:gd name="connsiteY1" fmla="*/ 0 h 6876473"/>
              <a:gd name="connsiteX2" fmla="*/ 6696075 w 6703074"/>
              <a:gd name="connsiteY2" fmla="*/ 0 h 6876473"/>
              <a:gd name="connsiteX3" fmla="*/ 6703074 w 6703074"/>
              <a:gd name="connsiteY3" fmla="*/ 6876473 h 6876473"/>
              <a:gd name="connsiteX4" fmla="*/ 0 w 6703074"/>
              <a:gd name="connsiteY4" fmla="*/ 6858000 h 6876473"/>
              <a:gd name="connsiteX0" fmla="*/ 0 w 7776729"/>
              <a:gd name="connsiteY0" fmla="*/ 6858000 h 6876473"/>
              <a:gd name="connsiteX1" fmla="*/ 1674019 w 7776729"/>
              <a:gd name="connsiteY1" fmla="*/ 0 h 6876473"/>
              <a:gd name="connsiteX2" fmla="*/ 7776729 w 7776729"/>
              <a:gd name="connsiteY2" fmla="*/ 0 h 6876473"/>
              <a:gd name="connsiteX3" fmla="*/ 6703074 w 7776729"/>
              <a:gd name="connsiteY3" fmla="*/ 6876473 h 6876473"/>
              <a:gd name="connsiteX4" fmla="*/ 0 w 7776729"/>
              <a:gd name="connsiteY4" fmla="*/ 6858000 h 6876473"/>
              <a:gd name="connsiteX0" fmla="*/ 0 w 7792965"/>
              <a:gd name="connsiteY0" fmla="*/ 6858000 h 6876473"/>
              <a:gd name="connsiteX1" fmla="*/ 1674019 w 7792965"/>
              <a:gd name="connsiteY1" fmla="*/ 0 h 6876473"/>
              <a:gd name="connsiteX2" fmla="*/ 7776729 w 7792965"/>
              <a:gd name="connsiteY2" fmla="*/ 0 h 6876473"/>
              <a:gd name="connsiteX3" fmla="*/ 7792965 w 7792965"/>
              <a:gd name="connsiteY3" fmla="*/ 6876473 h 6876473"/>
              <a:gd name="connsiteX4" fmla="*/ 0 w 7792965"/>
              <a:gd name="connsiteY4" fmla="*/ 6858000 h 687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2965" h="6876473">
                <a:moveTo>
                  <a:pt x="0" y="6858000"/>
                </a:moveTo>
                <a:lnTo>
                  <a:pt x="1674019" y="0"/>
                </a:lnTo>
                <a:lnTo>
                  <a:pt x="7776729" y="0"/>
                </a:lnTo>
                <a:lnTo>
                  <a:pt x="7792965" y="6876473"/>
                </a:lnTo>
                <a:lnTo>
                  <a:pt x="0" y="6858000"/>
                </a:lnTo>
                <a:close/>
              </a:path>
            </a:pathLst>
          </a:custGeom>
          <a:solidFill>
            <a:schemeClr val="bg2">
              <a:lumMod val="95000"/>
            </a:schemeClr>
          </a:solidFill>
        </p:spPr>
        <p:txBody>
          <a:bodyPr/>
          <a:lstStyle/>
          <a:p>
            <a:r>
              <a:rPr lang="en-US"/>
              <a:t>Click icon to add picture</a:t>
            </a:r>
          </a:p>
        </p:txBody>
      </p:sp>
    </p:spTree>
    <p:extLst>
      <p:ext uri="{BB962C8B-B14F-4D97-AF65-F5344CB8AC3E}">
        <p14:creationId xmlns:p14="http://schemas.microsoft.com/office/powerpoint/2010/main" val="248577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A1CCB-9289-BF2C-090F-74504815D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B74A301-7E7C-6FA0-427E-F133D602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230EBA-F459-1FEC-3256-8E6FA3DD2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CE1234-161C-0043-B473-38390B03ECB3}" type="datetimeFigureOut">
              <a:rPr lang="en-US" smtClean="0"/>
              <a:t>6/24/2024</a:t>
            </a:fld>
            <a:endParaRPr lang="en-US"/>
          </a:p>
        </p:txBody>
      </p:sp>
      <p:sp>
        <p:nvSpPr>
          <p:cNvPr id="5" name="Footer Placeholder 4">
            <a:extLst>
              <a:ext uri="{FF2B5EF4-FFF2-40B4-BE49-F238E27FC236}">
                <a16:creationId xmlns:a16="http://schemas.microsoft.com/office/drawing/2014/main" id="{A850EFA3-7E4D-3B0C-6E02-41F8C1523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96D7D0A-B35E-E6FD-2049-48F6E3DE4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325B8C-6060-914D-A69E-D0BF6A1048A4}" type="slidenum">
              <a:rPr lang="en-US" smtClean="0"/>
              <a:t>‹#›</a:t>
            </a:fld>
            <a:endParaRPr lang="en-US"/>
          </a:p>
        </p:txBody>
      </p:sp>
    </p:spTree>
    <p:extLst>
      <p:ext uri="{BB962C8B-B14F-4D97-AF65-F5344CB8AC3E}">
        <p14:creationId xmlns:p14="http://schemas.microsoft.com/office/powerpoint/2010/main" val="428996298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mailto:Vernon.tolson@southyorkshire-ca.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0275" y="2352675"/>
            <a:ext cx="9144000" cy="1488214"/>
          </a:xfrm>
        </p:spPr>
        <p:txBody>
          <a:bodyPr/>
          <a:lstStyle/>
          <a:p>
            <a:endParaRPr lang="en-GB" dirty="0"/>
          </a:p>
        </p:txBody>
      </p:sp>
      <p:sp>
        <p:nvSpPr>
          <p:cNvPr id="3" name="Subtitle 2"/>
          <p:cNvSpPr>
            <a:spLocks noGrp="1"/>
          </p:cNvSpPr>
          <p:nvPr>
            <p:ph type="subTitle" idx="1"/>
          </p:nvPr>
        </p:nvSpPr>
        <p:spPr/>
        <p:txBody>
          <a:bodyPr/>
          <a:lstStyle/>
          <a:p>
            <a:r>
              <a:rPr lang="en-GB" dirty="0"/>
              <a:t>June 2024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920" y="4592823"/>
            <a:ext cx="2164080" cy="903828"/>
          </a:xfrm>
          <a:prstGeom prst="rect">
            <a:avLst/>
          </a:prstGeom>
        </p:spPr>
      </p:pic>
      <p:pic>
        <p:nvPicPr>
          <p:cNvPr id="4" name="Content Placeholder 4" descr="A blue and black rectangular sign&#10;&#10;Description automatically generated">
            <a:extLst>
              <a:ext uri="{FF2B5EF4-FFF2-40B4-BE49-F238E27FC236}">
                <a16:creationId xmlns:a16="http://schemas.microsoft.com/office/drawing/2014/main" id="{D5CC3953-4988-3BAD-DEB4-7F6D7EA26391}"/>
              </a:ext>
            </a:extLst>
          </p:cNvPr>
          <p:cNvPicPr>
            <a:picLocks noChangeAspect="1"/>
          </p:cNvPicPr>
          <p:nvPr/>
        </p:nvPicPr>
        <p:blipFill rotWithShape="1">
          <a:blip r:embed="rId3">
            <a:extLst>
              <a:ext uri="{28A0092B-C50C-407E-A947-70E740481C1C}">
                <a14:useLocalDpi xmlns:a14="http://schemas.microsoft.com/office/drawing/2010/main" val="0"/>
              </a:ext>
            </a:extLst>
          </a:blip>
          <a:srcRect t="25630" b="23434"/>
          <a:stretch/>
        </p:blipFill>
        <p:spPr>
          <a:xfrm>
            <a:off x="8052861" y="2781065"/>
            <a:ext cx="3482341" cy="1059824"/>
          </a:xfrm>
          <a:prstGeom prst="rect">
            <a:avLst/>
          </a:prstGeom>
        </p:spPr>
      </p:pic>
      <p:pic>
        <p:nvPicPr>
          <p:cNvPr id="7" name="Picture 6" descr="A white flower with a yellow center&#10;&#10;Description automatically generated">
            <a:extLst>
              <a:ext uri="{FF2B5EF4-FFF2-40B4-BE49-F238E27FC236}">
                <a16:creationId xmlns:a16="http://schemas.microsoft.com/office/drawing/2014/main" id="{C5BC3DB8-2B4E-4621-1EBB-5FD6C0D3AD95}"/>
              </a:ext>
            </a:extLst>
          </p:cNvPr>
          <p:cNvPicPr>
            <a:picLocks noChangeAspect="1"/>
          </p:cNvPicPr>
          <p:nvPr/>
        </p:nvPicPr>
        <p:blipFill>
          <a:blip r:embed="rId4"/>
          <a:stretch>
            <a:fillRect/>
          </a:stretch>
        </p:blipFill>
        <p:spPr>
          <a:xfrm>
            <a:off x="6350772" y="2370544"/>
            <a:ext cx="1596887" cy="1470345"/>
          </a:xfrm>
          <a:prstGeom prst="rect">
            <a:avLst/>
          </a:prstGeom>
        </p:spPr>
      </p:pic>
    </p:spTree>
    <p:extLst>
      <p:ext uri="{BB962C8B-B14F-4D97-AF65-F5344CB8AC3E}">
        <p14:creationId xmlns:p14="http://schemas.microsoft.com/office/powerpoint/2010/main" val="40507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 application&#10;&#10;Description automatically generated">
            <a:extLst>
              <a:ext uri="{FF2B5EF4-FFF2-40B4-BE49-F238E27FC236}">
                <a16:creationId xmlns:a16="http://schemas.microsoft.com/office/drawing/2014/main" id="{DD249F5A-8E63-4890-A0C0-93737B68D00E}"/>
              </a:ext>
            </a:extLst>
          </p:cNvPr>
          <p:cNvPicPr>
            <a:picLocks noChangeAspect="1"/>
          </p:cNvPicPr>
          <p:nvPr/>
        </p:nvPicPr>
        <p:blipFill>
          <a:blip r:embed="rId3"/>
          <a:stretch>
            <a:fillRect/>
          </a:stretch>
        </p:blipFill>
        <p:spPr>
          <a:xfrm>
            <a:off x="660120" y="638031"/>
            <a:ext cx="10871759" cy="5581937"/>
          </a:xfrm>
          <a:prstGeom prst="rect">
            <a:avLst/>
          </a:prstGeom>
        </p:spPr>
      </p:pic>
      <p:sp>
        <p:nvSpPr>
          <p:cNvPr id="2" name="TextBox 1">
            <a:extLst>
              <a:ext uri="{FF2B5EF4-FFF2-40B4-BE49-F238E27FC236}">
                <a16:creationId xmlns:a16="http://schemas.microsoft.com/office/drawing/2014/main" id="{3DAE95CA-0030-4E95-A650-5A258A8446B4}"/>
              </a:ext>
            </a:extLst>
          </p:cNvPr>
          <p:cNvSpPr txBox="1"/>
          <p:nvPr/>
        </p:nvSpPr>
        <p:spPr>
          <a:xfrm>
            <a:off x="624840" y="1371600"/>
            <a:ext cx="5471160" cy="830997"/>
          </a:xfrm>
          <a:prstGeom prst="rect">
            <a:avLst/>
          </a:prstGeom>
          <a:noFill/>
          <a:ln>
            <a:noFill/>
          </a:ln>
        </p:spPr>
        <p:txBody>
          <a:bodyPr wrap="square" rtlCol="0">
            <a:spAutoFit/>
          </a:bodyPr>
          <a:lstStyle/>
          <a:p>
            <a:r>
              <a:rPr lang="en-GB" sz="2400">
                <a:solidFill>
                  <a:srgbClr val="009CA6"/>
                </a:solidFill>
                <a:latin typeface="Cabin" charset="0"/>
                <a:ea typeface="Cabin" charset="0"/>
                <a:cs typeface="Cabin" charset="0"/>
              </a:rPr>
              <a:t>We are the South Yorkshire Mayoral Combined Authority (SYMCA).</a:t>
            </a:r>
          </a:p>
        </p:txBody>
      </p:sp>
      <p:sp>
        <p:nvSpPr>
          <p:cNvPr id="3" name="TextBox 2">
            <a:extLst>
              <a:ext uri="{FF2B5EF4-FFF2-40B4-BE49-F238E27FC236}">
                <a16:creationId xmlns:a16="http://schemas.microsoft.com/office/drawing/2014/main" id="{DB913F71-A2A5-4D46-B78D-F4D408CB2707}"/>
              </a:ext>
            </a:extLst>
          </p:cNvPr>
          <p:cNvSpPr txBox="1"/>
          <p:nvPr/>
        </p:nvSpPr>
        <p:spPr>
          <a:xfrm>
            <a:off x="974962" y="3395674"/>
            <a:ext cx="7832559" cy="1631216"/>
          </a:xfrm>
          <a:prstGeom prst="rect">
            <a:avLst/>
          </a:prstGeom>
          <a:noFill/>
        </p:spPr>
        <p:txBody>
          <a:bodyPr wrap="square">
            <a:spAutoFit/>
          </a:bodyPr>
          <a:lstStyle/>
          <a:p>
            <a:r>
              <a:rPr lang="en-GB" sz="2000" b="0" i="0" dirty="0">
                <a:effectLst/>
                <a:latin typeface="Cabin" pitchFamily="2" charset="0"/>
              </a:rPr>
              <a:t>Skills Bank is more than just a fund; it’s part of the South Yorkshire Mayoral Combined Authority’s vision for a stronger, greener, and fairer region. Aligned with the strategic economic plan, we aim to support businesses in creating a prosperous South Yorkshire.</a:t>
            </a:r>
          </a:p>
          <a:p>
            <a:endParaRPr lang="en-GB" sz="2000" dirty="0">
              <a:latin typeface="Cabin" pitchFamily="2" charset="0"/>
            </a:endParaRPr>
          </a:p>
        </p:txBody>
      </p:sp>
    </p:spTree>
    <p:extLst>
      <p:ext uri="{BB962C8B-B14F-4D97-AF65-F5344CB8AC3E}">
        <p14:creationId xmlns:p14="http://schemas.microsoft.com/office/powerpoint/2010/main" val="127606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r>
              <a:rPr lang="en-GB" sz="4400" dirty="0">
                <a:solidFill>
                  <a:srgbClr val="009CA6"/>
                </a:solidFill>
                <a:latin typeface="Cabin"/>
              </a:rPr>
              <a:t>What you can expect</a:t>
            </a:r>
            <a:br>
              <a:rPr lang="en-GB" dirty="0"/>
            </a:br>
            <a:endParaRPr lang="en-GB" dirty="0"/>
          </a:p>
        </p:txBody>
      </p:sp>
      <p:sp>
        <p:nvSpPr>
          <p:cNvPr id="3" name="Content Placeholder 2"/>
          <p:cNvSpPr>
            <a:spLocks noGrp="1"/>
          </p:cNvSpPr>
          <p:nvPr>
            <p:ph idx="1"/>
          </p:nvPr>
        </p:nvSpPr>
        <p:spPr/>
        <p:txBody>
          <a:bodyPr>
            <a:normAutofit/>
          </a:bodyPr>
          <a:lstStyle/>
          <a:p>
            <a:pPr indent="-228600">
              <a:buFont typeface="Arial" panose="020B0604020202020204" pitchFamily="34" charset="0"/>
              <a:buChar char="•"/>
            </a:pPr>
            <a:r>
              <a:rPr lang="en-US" sz="2800" dirty="0"/>
              <a:t>What is Skills Bank</a:t>
            </a:r>
            <a:r>
              <a:rPr lang="en-GB" sz="2800" dirty="0"/>
              <a:t> </a:t>
            </a:r>
          </a:p>
          <a:p>
            <a:pPr indent="-228600">
              <a:buFont typeface="Arial" panose="020B0604020202020204" pitchFamily="34" charset="0"/>
              <a:buChar char="•"/>
            </a:pPr>
            <a:r>
              <a:rPr lang="en-GB" dirty="0"/>
              <a:t>Skills Bank myth busters</a:t>
            </a:r>
            <a:endParaRPr lang="en-GB" sz="2800" dirty="0"/>
          </a:p>
          <a:p>
            <a:pPr indent="-228600">
              <a:buFont typeface="Arial" panose="020B0604020202020204" pitchFamily="34" charset="0"/>
              <a:buChar char="•"/>
            </a:pPr>
            <a:r>
              <a:rPr lang="en-GB" sz="2800" dirty="0"/>
              <a:t>Skills Bank journey for a business</a:t>
            </a:r>
          </a:p>
          <a:p>
            <a:pPr indent="-228600">
              <a:buFont typeface="Arial" panose="020B0604020202020204" pitchFamily="34" charset="0"/>
              <a:buChar char="•"/>
            </a:pPr>
            <a:r>
              <a:rPr lang="en-GB" sz="2800" dirty="0"/>
              <a:t>Skills Advisors – what we do, benefits of referring to a SA</a:t>
            </a:r>
          </a:p>
          <a:p>
            <a:pPr indent="-228600">
              <a:buFont typeface="Arial" panose="020B0604020202020204" pitchFamily="34" charset="0"/>
              <a:buChar char="•"/>
            </a:pPr>
            <a:r>
              <a:rPr lang="en-GB" dirty="0"/>
              <a:t>Case Studies</a:t>
            </a:r>
            <a:endParaRPr lang="en-GB" sz="2800" dirty="0"/>
          </a:p>
          <a:p>
            <a:endParaRPr lang="en-GB" dirty="0"/>
          </a:p>
        </p:txBody>
      </p:sp>
      <p:sp>
        <p:nvSpPr>
          <p:cNvPr id="4" name="Subtitle 2">
            <a:extLst>
              <a:ext uri="{FF2B5EF4-FFF2-40B4-BE49-F238E27FC236}">
                <a16:creationId xmlns:a16="http://schemas.microsoft.com/office/drawing/2014/main" id="{DE946D7A-102C-3952-4BA7-CFED221D394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01</a:t>
            </a:r>
          </a:p>
        </p:txBody>
      </p:sp>
      <p:sp>
        <p:nvSpPr>
          <p:cNvPr id="5" name="Title 1">
            <a:extLst>
              <a:ext uri="{FF2B5EF4-FFF2-40B4-BE49-F238E27FC236}">
                <a16:creationId xmlns:a16="http://schemas.microsoft.com/office/drawing/2014/main" id="{63DD30A2-8B02-F869-5116-8EB4105510C8}"/>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Skills Bank </a:t>
            </a:r>
            <a:r>
              <a:rPr lang="en-GB" sz="1800" b="1" dirty="0">
                <a:solidFill>
                  <a:srgbClr val="E4B745"/>
                </a:solidFill>
                <a:latin typeface="Helvetica" pitchFamily="2" charset="0"/>
              </a:rPr>
              <a:t>/ June 2024</a:t>
            </a:r>
            <a:endParaRPr lang="en-US" sz="1800" b="1" dirty="0">
              <a:latin typeface="Helvetica"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862" y="5563419"/>
            <a:ext cx="1413796" cy="590472"/>
          </a:xfrm>
          <a:prstGeom prst="rect">
            <a:avLst/>
          </a:prstGeom>
        </p:spPr>
      </p:pic>
    </p:spTree>
    <p:extLst>
      <p:ext uri="{BB962C8B-B14F-4D97-AF65-F5344CB8AC3E}">
        <p14:creationId xmlns:p14="http://schemas.microsoft.com/office/powerpoint/2010/main" val="412742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4400" dirty="0">
                <a:solidFill>
                  <a:srgbClr val="009CA6"/>
                </a:solidFill>
                <a:latin typeface="Cabin"/>
              </a:rPr>
              <a:t>What is Skills Bank?</a:t>
            </a:r>
            <a:br>
              <a:rPr lang="en-US" sz="4400" dirty="0">
                <a:solidFill>
                  <a:srgbClr val="000000"/>
                </a:solidFill>
                <a:latin typeface="Calibri"/>
                <a:cs typeface="Calibri"/>
              </a:rPr>
            </a:br>
            <a:endParaRPr lang="en-GB" dirty="0"/>
          </a:p>
        </p:txBody>
      </p:sp>
      <p:sp>
        <p:nvSpPr>
          <p:cNvPr id="3" name="Content Placeholder 2"/>
          <p:cNvSpPr>
            <a:spLocks noGrp="1"/>
          </p:cNvSpPr>
          <p:nvPr>
            <p:ph idx="1"/>
          </p:nvPr>
        </p:nvSpPr>
        <p:spPr/>
        <p:txBody>
          <a:bodyPr>
            <a:normAutofit/>
          </a:bodyPr>
          <a:lstStyle/>
          <a:p>
            <a:r>
              <a:rPr lang="en-GB" sz="2400" b="0" i="0" dirty="0">
                <a:effectLst/>
              </a:rPr>
              <a:t>Skills Bank supports business growth and investment in skills in South Yorkshire</a:t>
            </a:r>
            <a:endParaRPr lang="en-GB" sz="2400" b="0" i="0" dirty="0">
              <a:effectLst/>
              <a:cs typeface="Calibri"/>
            </a:endParaRPr>
          </a:p>
          <a:p>
            <a:r>
              <a:rPr lang="en-GB" sz="2400" dirty="0"/>
              <a:t>Flexible Grant Funding – providing up to 60% contribution</a:t>
            </a:r>
            <a:endParaRPr lang="en-GB" sz="2400" dirty="0">
              <a:cs typeface="Calibri"/>
            </a:endParaRPr>
          </a:p>
          <a:p>
            <a:r>
              <a:rPr lang="en-GB" sz="2400" dirty="0"/>
              <a:t>Available to all businesses regardless of size, sector or industry</a:t>
            </a:r>
            <a:endParaRPr lang="en-GB" sz="2400" dirty="0">
              <a:cs typeface="Calibri"/>
            </a:endParaRPr>
          </a:p>
          <a:p>
            <a:r>
              <a:rPr lang="en-GB" sz="2400" dirty="0"/>
              <a:t>£2m of available funding towards employee development and learning crucial to business growth and resilience until </a:t>
            </a:r>
            <a:r>
              <a:rPr lang="en-GB" sz="2400" b="1" dirty="0"/>
              <a:t>July 2025</a:t>
            </a:r>
            <a:endParaRPr lang="en-GB" sz="2400" b="1" dirty="0">
              <a:cs typeface="Calibri"/>
            </a:endParaRPr>
          </a:p>
          <a:p>
            <a:r>
              <a:rPr lang="en-GB" sz="2400" dirty="0"/>
              <a:t>Support from SYMCA Skills Advisors </a:t>
            </a:r>
          </a:p>
          <a:p>
            <a:pPr marL="285750" indent="-285750">
              <a:buFont typeface="Arial"/>
              <a:buChar char="•"/>
            </a:pPr>
            <a:r>
              <a:rPr lang="en-GB" sz="2400" dirty="0"/>
              <a:t>Must be operating for 12 months plus</a:t>
            </a:r>
            <a:endParaRPr lang="en-US" sz="2400" dirty="0"/>
          </a:p>
          <a:p>
            <a:pPr marL="285750" indent="-285750">
              <a:buFont typeface="Arial"/>
              <a:buChar char="•"/>
            </a:pPr>
            <a:r>
              <a:rPr lang="en-GB" sz="2400" dirty="0"/>
              <a:t>PAYE – employees must be on the books</a:t>
            </a:r>
            <a:endParaRPr lang="en-GB" sz="2400" dirty="0">
              <a:cs typeface="Calibri" panose="020F0502020204030204"/>
            </a:endParaRPr>
          </a:p>
          <a:p>
            <a:pPr marL="285750" indent="-285750">
              <a:buFont typeface="Arial"/>
              <a:buChar char="•"/>
            </a:pPr>
            <a:r>
              <a:rPr lang="en-GB" sz="2400" dirty="0"/>
              <a:t>Training can be bespoke, accredited and non-accredited</a:t>
            </a:r>
            <a:endParaRPr lang="en-GB" sz="2400" dirty="0">
              <a:cs typeface="Calibri" panose="020F0502020204030204"/>
            </a:endParaRPr>
          </a:p>
          <a:p>
            <a:endParaRPr lang="en-GB" dirty="0"/>
          </a:p>
        </p:txBody>
      </p:sp>
      <p:sp>
        <p:nvSpPr>
          <p:cNvPr id="4" name="Subtitle 2">
            <a:extLst>
              <a:ext uri="{FF2B5EF4-FFF2-40B4-BE49-F238E27FC236}">
                <a16:creationId xmlns:a16="http://schemas.microsoft.com/office/drawing/2014/main" id="{DE946D7A-102C-3952-4BA7-CFED221D394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01</a:t>
            </a:r>
          </a:p>
        </p:txBody>
      </p:sp>
      <p:sp>
        <p:nvSpPr>
          <p:cNvPr id="5" name="Title 1">
            <a:extLst>
              <a:ext uri="{FF2B5EF4-FFF2-40B4-BE49-F238E27FC236}">
                <a16:creationId xmlns:a16="http://schemas.microsoft.com/office/drawing/2014/main" id="{63DD30A2-8B02-F869-5116-8EB4105510C8}"/>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Skills Bank </a:t>
            </a:r>
            <a:r>
              <a:rPr lang="en-GB" sz="1800" b="1" dirty="0">
                <a:solidFill>
                  <a:srgbClr val="E4B745"/>
                </a:solidFill>
                <a:latin typeface="Helvetica" pitchFamily="2" charset="0"/>
              </a:rPr>
              <a:t>/ June 2024</a:t>
            </a:r>
            <a:endParaRPr lang="en-US" sz="1800" b="1" dirty="0">
              <a:latin typeface="Helvetica"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862" y="5563419"/>
            <a:ext cx="1413796" cy="590472"/>
          </a:xfrm>
          <a:prstGeom prst="rect">
            <a:avLst/>
          </a:prstGeom>
        </p:spPr>
      </p:pic>
      <p:pic>
        <p:nvPicPr>
          <p:cNvPr id="8" name="Picture 7" descr="A white flower with a yellow center&#10;&#10;Description automatically generated">
            <a:extLst>
              <a:ext uri="{FF2B5EF4-FFF2-40B4-BE49-F238E27FC236}">
                <a16:creationId xmlns:a16="http://schemas.microsoft.com/office/drawing/2014/main" id="{D606B9A4-3E0E-EA09-0FD4-AEF7A0EA0732}"/>
              </a:ext>
            </a:extLst>
          </p:cNvPr>
          <p:cNvPicPr>
            <a:picLocks noChangeAspect="1"/>
          </p:cNvPicPr>
          <p:nvPr/>
        </p:nvPicPr>
        <p:blipFill>
          <a:blip r:embed="rId3"/>
          <a:stretch>
            <a:fillRect/>
          </a:stretch>
        </p:blipFill>
        <p:spPr>
          <a:xfrm>
            <a:off x="10669069" y="4104901"/>
            <a:ext cx="1221320" cy="1124539"/>
          </a:xfrm>
          <a:prstGeom prst="rect">
            <a:avLst/>
          </a:prstGeom>
        </p:spPr>
      </p:pic>
    </p:spTree>
    <p:extLst>
      <p:ext uri="{BB962C8B-B14F-4D97-AF65-F5344CB8AC3E}">
        <p14:creationId xmlns:p14="http://schemas.microsoft.com/office/powerpoint/2010/main" val="150242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sz="4400" dirty="0">
                <a:solidFill>
                  <a:srgbClr val="009CA6"/>
                </a:solidFill>
                <a:latin typeface="Cabin"/>
                <a:cs typeface="Calibri Light"/>
              </a:rPr>
              <a:t>Myth Busters </a:t>
            </a:r>
            <a:br>
              <a:rPr lang="en-US" sz="4400" dirty="0">
                <a:solidFill>
                  <a:srgbClr val="000000"/>
                </a:solidFill>
                <a:latin typeface="Calibri"/>
                <a:cs typeface="Calibri"/>
              </a:rPr>
            </a:br>
            <a:endParaRPr lang="en-GB" dirty="0"/>
          </a:p>
        </p:txBody>
      </p:sp>
      <p:sp>
        <p:nvSpPr>
          <p:cNvPr id="3" name="Content Placeholder 2"/>
          <p:cNvSpPr>
            <a:spLocks noGrp="1"/>
          </p:cNvSpPr>
          <p:nvPr>
            <p:ph idx="1"/>
          </p:nvPr>
        </p:nvSpPr>
        <p:spPr>
          <a:xfrm>
            <a:off x="554781" y="1507317"/>
            <a:ext cx="10515600" cy="4351338"/>
          </a:xfrm>
        </p:spPr>
        <p:txBody>
          <a:bodyPr>
            <a:normAutofit/>
          </a:bodyPr>
          <a:lstStyle/>
          <a:p>
            <a:pPr marL="285750" indent="-285750">
              <a:buFont typeface="Arial"/>
              <a:buChar char="•"/>
            </a:pPr>
            <a:r>
              <a:rPr lang="en-GB" sz="2400" dirty="0"/>
              <a:t>A bank of training providers</a:t>
            </a:r>
            <a:endParaRPr lang="en-GB" sz="2400" b="1" dirty="0">
              <a:solidFill>
                <a:srgbClr val="FF0000"/>
              </a:solidFill>
              <a:cs typeface="Calibri" panose="020F0502020204030204"/>
            </a:endParaRPr>
          </a:p>
          <a:p>
            <a:pPr marL="285750" indent="-285750">
              <a:buFont typeface="Arial"/>
              <a:buChar char="•"/>
            </a:pPr>
            <a:r>
              <a:rPr lang="en-GB" sz="2400" dirty="0"/>
              <a:t>Fully funded training</a:t>
            </a:r>
            <a:endParaRPr lang="en-GB" sz="2400" dirty="0">
              <a:cs typeface="Calibri" panose="020F0502020204030204"/>
            </a:endParaRPr>
          </a:p>
          <a:p>
            <a:pPr marL="285750" indent="-285750">
              <a:buFont typeface="Arial"/>
              <a:buChar char="•"/>
            </a:pPr>
            <a:r>
              <a:rPr lang="en-GB" sz="2400" dirty="0"/>
              <a:t>A 100-page application form to complete</a:t>
            </a:r>
            <a:endParaRPr lang="en-GB" sz="2400" dirty="0">
              <a:cs typeface="Calibri" panose="020F0502020204030204"/>
            </a:endParaRPr>
          </a:p>
          <a:p>
            <a:pPr marL="285750" indent="-285750">
              <a:buFont typeface="Arial"/>
              <a:buChar char="•"/>
            </a:pPr>
            <a:r>
              <a:rPr lang="en-GB" sz="2400" dirty="0"/>
              <a:t>Complicated</a:t>
            </a:r>
            <a:endParaRPr lang="en-GB" sz="2400" dirty="0">
              <a:cs typeface="Calibri" panose="020F0502020204030204"/>
            </a:endParaRPr>
          </a:p>
          <a:p>
            <a:pPr marL="285750" indent="-285750">
              <a:buFont typeface="Arial"/>
              <a:buChar char="•"/>
            </a:pPr>
            <a:r>
              <a:rPr lang="en-GB" sz="2400" dirty="0"/>
              <a:t>One size fits all</a:t>
            </a:r>
            <a:endParaRPr lang="en-GB" sz="2400" dirty="0">
              <a:cs typeface="Calibri" panose="020F0502020204030204"/>
            </a:endParaRPr>
          </a:p>
          <a:p>
            <a:pPr marL="285750" indent="-285750">
              <a:buFont typeface="Arial"/>
              <a:buChar char="•"/>
            </a:pPr>
            <a:r>
              <a:rPr lang="en-GB" sz="2400" dirty="0"/>
              <a:t>A need for every detail – keep it simple, facts, figures, goals and business growth plan. </a:t>
            </a:r>
            <a:endParaRPr lang="en-GB" sz="2400" dirty="0">
              <a:cs typeface="Calibri" panose="020F0502020204030204"/>
            </a:endParaRPr>
          </a:p>
          <a:p>
            <a:pPr marL="285750" indent="-285750">
              <a:buFont typeface="Arial"/>
              <a:buChar char="•"/>
            </a:pPr>
            <a:r>
              <a:rPr lang="en-GB" sz="2400" dirty="0"/>
              <a:t>One time wonder – you can apply more than once if your growth plan displays the need</a:t>
            </a:r>
            <a:endParaRPr lang="en-GB" sz="2400" dirty="0">
              <a:cs typeface="Calibri" panose="020F0502020204030204"/>
            </a:endParaRPr>
          </a:p>
          <a:p>
            <a:endParaRPr lang="en-GB" dirty="0"/>
          </a:p>
        </p:txBody>
      </p:sp>
      <p:sp>
        <p:nvSpPr>
          <p:cNvPr id="4" name="Subtitle 2">
            <a:extLst>
              <a:ext uri="{FF2B5EF4-FFF2-40B4-BE49-F238E27FC236}">
                <a16:creationId xmlns:a16="http://schemas.microsoft.com/office/drawing/2014/main" id="{DE946D7A-102C-3952-4BA7-CFED221D394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01</a:t>
            </a:r>
          </a:p>
        </p:txBody>
      </p:sp>
      <p:sp>
        <p:nvSpPr>
          <p:cNvPr id="5" name="Title 1">
            <a:extLst>
              <a:ext uri="{FF2B5EF4-FFF2-40B4-BE49-F238E27FC236}">
                <a16:creationId xmlns:a16="http://schemas.microsoft.com/office/drawing/2014/main" id="{63DD30A2-8B02-F869-5116-8EB4105510C8}"/>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Skills Bank </a:t>
            </a:r>
            <a:r>
              <a:rPr lang="en-GB" sz="1800" b="1" dirty="0">
                <a:solidFill>
                  <a:srgbClr val="E4B745"/>
                </a:solidFill>
                <a:latin typeface="Helvetica" pitchFamily="2" charset="0"/>
              </a:rPr>
              <a:t>/ June 2024</a:t>
            </a:r>
            <a:endParaRPr lang="en-US" sz="1800" b="1" dirty="0">
              <a:latin typeface="Helvetica"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862" y="5563419"/>
            <a:ext cx="1413796" cy="590472"/>
          </a:xfrm>
          <a:prstGeom prst="rect">
            <a:avLst/>
          </a:prstGeom>
        </p:spPr>
      </p:pic>
      <p:pic>
        <p:nvPicPr>
          <p:cNvPr id="7" name="Content Placeholder 4" descr="A blue and black rectangular sign&#10;&#10;Description automatically generated">
            <a:extLst>
              <a:ext uri="{FF2B5EF4-FFF2-40B4-BE49-F238E27FC236}">
                <a16:creationId xmlns:a16="http://schemas.microsoft.com/office/drawing/2014/main" id="{EA76BD88-9911-8050-8337-6489B494BD2E}"/>
              </a:ext>
            </a:extLst>
          </p:cNvPr>
          <p:cNvPicPr>
            <a:picLocks noChangeAspect="1"/>
          </p:cNvPicPr>
          <p:nvPr/>
        </p:nvPicPr>
        <p:blipFill rotWithShape="1">
          <a:blip r:embed="rId3">
            <a:extLst>
              <a:ext uri="{28A0092B-C50C-407E-A947-70E740481C1C}">
                <a14:useLocalDpi xmlns:a14="http://schemas.microsoft.com/office/drawing/2010/main" val="0"/>
              </a:ext>
            </a:extLst>
          </a:blip>
          <a:srcRect t="25630" b="23434"/>
          <a:stretch/>
        </p:blipFill>
        <p:spPr>
          <a:xfrm>
            <a:off x="4071411" y="133151"/>
            <a:ext cx="3482341" cy="1059824"/>
          </a:xfrm>
          <a:prstGeom prst="rect">
            <a:avLst/>
          </a:prstGeom>
        </p:spPr>
      </p:pic>
      <p:cxnSp>
        <p:nvCxnSpPr>
          <p:cNvPr id="11" name="Straight Connector 10">
            <a:extLst>
              <a:ext uri="{FF2B5EF4-FFF2-40B4-BE49-F238E27FC236}">
                <a16:creationId xmlns:a16="http://schemas.microsoft.com/office/drawing/2014/main" id="{C018CCAC-E83D-1DBB-66F4-AB4995941475}"/>
              </a:ext>
            </a:extLst>
          </p:cNvPr>
          <p:cNvCxnSpPr/>
          <p:nvPr/>
        </p:nvCxnSpPr>
        <p:spPr>
          <a:xfrm>
            <a:off x="800100" y="1628775"/>
            <a:ext cx="9725025" cy="40239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3A1F034-A032-77D0-9E21-44B96525F843}"/>
              </a:ext>
            </a:extLst>
          </p:cNvPr>
          <p:cNvCxnSpPr>
            <a:cxnSpLocks/>
          </p:cNvCxnSpPr>
          <p:nvPr/>
        </p:nvCxnSpPr>
        <p:spPr>
          <a:xfrm flipH="1">
            <a:off x="1666875" y="1507317"/>
            <a:ext cx="9403506" cy="427826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8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4400" dirty="0">
                <a:solidFill>
                  <a:srgbClr val="000000"/>
                </a:solidFill>
                <a:latin typeface="Calibri"/>
                <a:cs typeface="Calibri"/>
              </a:rPr>
            </a:br>
            <a:r>
              <a:rPr lang="en-GB" sz="4400" dirty="0">
                <a:solidFill>
                  <a:srgbClr val="009CA6"/>
                </a:solidFill>
                <a:latin typeface="Cabin"/>
                <a:cs typeface="Calibri Light"/>
              </a:rPr>
              <a:t>Skills Bank Journey </a:t>
            </a:r>
            <a:endParaRPr lang="en-GB" dirty="0"/>
          </a:p>
        </p:txBody>
      </p:sp>
      <p:sp>
        <p:nvSpPr>
          <p:cNvPr id="3" name="Content Placeholder 2"/>
          <p:cNvSpPr>
            <a:spLocks noGrp="1"/>
          </p:cNvSpPr>
          <p:nvPr>
            <p:ph idx="1"/>
          </p:nvPr>
        </p:nvSpPr>
        <p:spPr/>
        <p:txBody>
          <a:bodyPr>
            <a:normAutofit fontScale="77500" lnSpcReduction="20000"/>
          </a:bodyPr>
          <a:lstStyle/>
          <a:p>
            <a:pPr indent="-228600">
              <a:buFont typeface="Arial" panose="020B0604020202020204" pitchFamily="34" charset="0"/>
              <a:buChar char="•"/>
            </a:pPr>
            <a:r>
              <a:rPr lang="en-US" sz="2800" dirty="0"/>
              <a:t>Identify training needs of the business</a:t>
            </a:r>
          </a:p>
          <a:p>
            <a:pPr indent="-228600">
              <a:buFont typeface="Arial" panose="020B0604020202020204" pitchFamily="34" charset="0"/>
              <a:buChar char="•"/>
            </a:pPr>
            <a:r>
              <a:rPr lang="en-US" sz="2800" dirty="0"/>
              <a:t>Explore training providers</a:t>
            </a:r>
          </a:p>
          <a:p>
            <a:pPr indent="-228600">
              <a:buFont typeface="Arial" panose="020B0604020202020204" pitchFamily="34" charset="0"/>
              <a:buChar char="•"/>
            </a:pPr>
            <a:r>
              <a:rPr lang="en-US" dirty="0"/>
              <a:t>Consult with a Skills Advisor </a:t>
            </a:r>
          </a:p>
          <a:p>
            <a:pPr indent="-228600">
              <a:buFont typeface="Arial" panose="020B0604020202020204" pitchFamily="34" charset="0"/>
              <a:buChar char="•"/>
            </a:pPr>
            <a:r>
              <a:rPr lang="en-US" sz="2800" dirty="0"/>
              <a:t>Start </a:t>
            </a:r>
            <a:r>
              <a:rPr lang="en-US" dirty="0"/>
              <a:t>the</a:t>
            </a:r>
            <a:r>
              <a:rPr lang="en-US" sz="2800" dirty="0"/>
              <a:t> application</a:t>
            </a:r>
          </a:p>
          <a:p>
            <a:pPr indent="-228600">
              <a:buFont typeface="Arial" panose="020B0604020202020204" pitchFamily="34" charset="0"/>
              <a:buChar char="•"/>
            </a:pPr>
            <a:r>
              <a:rPr lang="en-US" dirty="0"/>
              <a:t>Have the application reviewed by a Skills Advisor</a:t>
            </a:r>
          </a:p>
          <a:p>
            <a:pPr indent="-228600">
              <a:buFont typeface="Arial" panose="020B0604020202020204" pitchFamily="34" charset="0"/>
              <a:buChar char="•"/>
            </a:pPr>
            <a:r>
              <a:rPr lang="en-US" sz="2800" dirty="0"/>
              <a:t>Submit </a:t>
            </a:r>
            <a:r>
              <a:rPr lang="en-US" dirty="0"/>
              <a:t>the</a:t>
            </a:r>
            <a:r>
              <a:rPr lang="en-US" sz="2800" dirty="0"/>
              <a:t> application online</a:t>
            </a:r>
          </a:p>
          <a:p>
            <a:pPr indent="-228600">
              <a:buFont typeface="Arial" panose="020B0604020202020204" pitchFamily="34" charset="0"/>
              <a:buChar char="•"/>
            </a:pPr>
            <a:r>
              <a:rPr lang="en-US" sz="2800" dirty="0"/>
              <a:t>Panel review of the application</a:t>
            </a:r>
          </a:p>
          <a:p>
            <a:pPr indent="-228600">
              <a:buFont typeface="Arial" panose="020B0604020202020204" pitchFamily="34" charset="0"/>
              <a:buChar char="•"/>
            </a:pPr>
            <a:r>
              <a:rPr lang="en-US" dirty="0"/>
              <a:t>Outcome if successful of a Skills Deal, book the training</a:t>
            </a:r>
          </a:p>
          <a:p>
            <a:pPr indent="-228600">
              <a:buFont typeface="Arial" panose="020B0604020202020204" pitchFamily="34" charset="0"/>
              <a:buChar char="•"/>
            </a:pPr>
            <a:r>
              <a:rPr lang="en-US" sz="2800" dirty="0"/>
              <a:t>Not successful learn why and reapply </a:t>
            </a:r>
          </a:p>
          <a:p>
            <a:pPr indent="-228600">
              <a:buFont typeface="Arial" panose="020B0604020202020204" pitchFamily="34" charset="0"/>
              <a:buChar char="•"/>
            </a:pPr>
            <a:r>
              <a:rPr lang="en-US" dirty="0"/>
              <a:t>Complete the training and submit the request for reimbursement of the award %</a:t>
            </a:r>
          </a:p>
          <a:p>
            <a:pPr indent="-228600">
              <a:buFont typeface="Arial" panose="020B0604020202020204" pitchFamily="34" charset="0"/>
              <a:buChar char="•"/>
            </a:pPr>
            <a:r>
              <a:rPr lang="en-US" sz="2800" dirty="0"/>
              <a:t>Case studies and review</a:t>
            </a:r>
          </a:p>
          <a:p>
            <a:endParaRPr lang="en-GB" dirty="0"/>
          </a:p>
        </p:txBody>
      </p:sp>
      <p:sp>
        <p:nvSpPr>
          <p:cNvPr id="4" name="Subtitle 2">
            <a:extLst>
              <a:ext uri="{FF2B5EF4-FFF2-40B4-BE49-F238E27FC236}">
                <a16:creationId xmlns:a16="http://schemas.microsoft.com/office/drawing/2014/main" id="{DE946D7A-102C-3952-4BA7-CFED221D394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01</a:t>
            </a:r>
          </a:p>
        </p:txBody>
      </p:sp>
      <p:sp>
        <p:nvSpPr>
          <p:cNvPr id="5" name="Title 1">
            <a:extLst>
              <a:ext uri="{FF2B5EF4-FFF2-40B4-BE49-F238E27FC236}">
                <a16:creationId xmlns:a16="http://schemas.microsoft.com/office/drawing/2014/main" id="{63DD30A2-8B02-F869-5116-8EB4105510C8}"/>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Skills Bank </a:t>
            </a:r>
            <a:r>
              <a:rPr lang="en-GB" sz="1800" b="1" dirty="0">
                <a:solidFill>
                  <a:srgbClr val="E4B745"/>
                </a:solidFill>
                <a:latin typeface="Helvetica" pitchFamily="2" charset="0"/>
              </a:rPr>
              <a:t>/ June 2024</a:t>
            </a:r>
            <a:endParaRPr lang="en-US" sz="1800" b="1" dirty="0">
              <a:latin typeface="Helvetica"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862" y="5563419"/>
            <a:ext cx="1413796" cy="590472"/>
          </a:xfrm>
          <a:prstGeom prst="rect">
            <a:avLst/>
          </a:prstGeom>
        </p:spPr>
      </p:pic>
      <p:pic>
        <p:nvPicPr>
          <p:cNvPr id="7" name="Content Placeholder 4" descr="A blue and black rectangular sign&#10;&#10;Description automatically generated">
            <a:extLst>
              <a:ext uri="{FF2B5EF4-FFF2-40B4-BE49-F238E27FC236}">
                <a16:creationId xmlns:a16="http://schemas.microsoft.com/office/drawing/2014/main" id="{0BDAAB14-12A7-4653-D613-646B6DA09556}"/>
              </a:ext>
            </a:extLst>
          </p:cNvPr>
          <p:cNvPicPr>
            <a:picLocks noChangeAspect="1"/>
          </p:cNvPicPr>
          <p:nvPr/>
        </p:nvPicPr>
        <p:blipFill rotWithShape="1">
          <a:blip r:embed="rId3">
            <a:extLst>
              <a:ext uri="{28A0092B-C50C-407E-A947-70E740481C1C}">
                <a14:useLocalDpi xmlns:a14="http://schemas.microsoft.com/office/drawing/2010/main" val="0"/>
              </a:ext>
            </a:extLst>
          </a:blip>
          <a:srcRect t="25630" b="23434"/>
          <a:stretch/>
        </p:blipFill>
        <p:spPr>
          <a:xfrm>
            <a:off x="5486400" y="266021"/>
            <a:ext cx="2952750" cy="1059824"/>
          </a:xfrm>
          <a:prstGeom prst="rect">
            <a:avLst/>
          </a:prstGeom>
        </p:spPr>
      </p:pic>
    </p:spTree>
    <p:extLst>
      <p:ext uri="{BB962C8B-B14F-4D97-AF65-F5344CB8AC3E}">
        <p14:creationId xmlns:p14="http://schemas.microsoft.com/office/powerpoint/2010/main" val="290311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solidFill>
                  <a:srgbClr val="009CA6"/>
                </a:solidFill>
                <a:latin typeface="Cabin"/>
                <a:cs typeface="Calibri Light"/>
              </a:rPr>
              <a:t>Skills Advisors </a:t>
            </a:r>
            <a:endParaRPr lang="en-GB" dirty="0"/>
          </a:p>
        </p:txBody>
      </p:sp>
      <p:sp>
        <p:nvSpPr>
          <p:cNvPr id="3" name="Content Placeholder 2"/>
          <p:cNvSpPr>
            <a:spLocks noGrp="1"/>
          </p:cNvSpPr>
          <p:nvPr>
            <p:ph idx="1"/>
          </p:nvPr>
        </p:nvSpPr>
        <p:spPr/>
        <p:txBody>
          <a:bodyPr>
            <a:normAutofit/>
          </a:bodyPr>
          <a:lstStyle/>
          <a:p>
            <a:pPr marL="285750" indent="-285750" fontAlgn="base">
              <a:buFont typeface="Arial" panose="020B0604020202020204" pitchFamily="34" charset="0"/>
              <a:buChar char="•"/>
            </a:pPr>
            <a:r>
              <a:rPr lang="en-GB" sz="2400" dirty="0">
                <a:latin typeface="Helvetica" panose="020B0604020202020204" pitchFamily="34" charset="0"/>
                <a:cs typeface="Helvetica" panose="020B0604020202020204" pitchFamily="34" charset="0"/>
              </a:rPr>
              <a:t>H</a:t>
            </a:r>
            <a:r>
              <a:rPr lang="en-GB" sz="2400" b="0" dirty="0">
                <a:effectLst/>
                <a:latin typeface="Helvetica" panose="020B0604020202020204" pitchFamily="34" charset="0"/>
                <a:cs typeface="Helvetica" panose="020B0604020202020204" pitchFamily="34" charset="0"/>
              </a:rPr>
              <a:t>elp identify challenges, explore opportunities, and ensure businesses maximise the benefits they’re eligible for. </a:t>
            </a:r>
          </a:p>
          <a:p>
            <a:pPr marL="285750" indent="-285750">
              <a:buFont typeface="Arial"/>
              <a:buChar char="•"/>
            </a:pPr>
            <a:r>
              <a:rPr lang="en-US" sz="2400" dirty="0">
                <a:latin typeface="Helvetica" panose="020B0604020202020204" pitchFamily="34" charset="0"/>
                <a:cs typeface="Helvetica" panose="020B0604020202020204" pitchFamily="34" charset="0"/>
              </a:rPr>
              <a:t>Help navigate the different support within the funded Skills Landscape</a:t>
            </a:r>
          </a:p>
          <a:p>
            <a:pPr marL="285750" indent="-228600">
              <a:buFont typeface="Arial" panose="020B0604020202020204" pitchFamily="34" charset="0"/>
              <a:buChar char="•"/>
            </a:pPr>
            <a:r>
              <a:rPr lang="en-US" sz="2400" dirty="0">
                <a:latin typeface="Helvetica" panose="020B0604020202020204" pitchFamily="34" charset="0"/>
                <a:cs typeface="Helvetica" panose="020B0604020202020204" pitchFamily="34" charset="0"/>
              </a:rPr>
              <a:t>Guide through the Skills Bank application process </a:t>
            </a:r>
          </a:p>
          <a:p>
            <a:pPr marL="285750" indent="-228600">
              <a:buFont typeface="Arial" panose="020B0604020202020204" pitchFamily="34" charset="0"/>
              <a:buChar char="•"/>
            </a:pPr>
            <a:r>
              <a:rPr lang="en-US" sz="2400" dirty="0">
                <a:latin typeface="Helvetica" panose="020B0604020202020204" pitchFamily="34" charset="0"/>
                <a:cs typeface="Helvetica" panose="020B0604020202020204" pitchFamily="34" charset="0"/>
              </a:rPr>
              <a:t>Aiming to secure the best outcome for the business growth </a:t>
            </a:r>
          </a:p>
          <a:p>
            <a:pPr indent="-228600">
              <a:buFont typeface="Arial" panose="020B0604020202020204" pitchFamily="34" charset="0"/>
              <a:buChar char="•"/>
            </a:pPr>
            <a:r>
              <a:rPr lang="en-US" sz="2400" dirty="0">
                <a:latin typeface="Helvetica" panose="020B0604020202020204" pitchFamily="34" charset="0"/>
                <a:cs typeface="Helvetica" panose="020B0604020202020204" pitchFamily="34" charset="0"/>
              </a:rPr>
              <a:t>Conduct organisational training needs analysis</a:t>
            </a:r>
          </a:p>
          <a:p>
            <a:r>
              <a:rPr lang="en-US" sz="2400" dirty="0">
                <a:latin typeface="Helvetica" panose="020B0604020202020204" pitchFamily="34" charset="0"/>
                <a:cs typeface="Helvetica" panose="020B0604020202020204" pitchFamily="34" charset="0"/>
              </a:rPr>
              <a:t>Knowledge Sharing</a:t>
            </a:r>
          </a:p>
          <a:p>
            <a:pPr marL="285750" indent="-228600">
              <a:buFont typeface="Arial" panose="020B0604020202020204" pitchFamily="34" charset="0"/>
              <a:buChar char="•"/>
            </a:pPr>
            <a:r>
              <a:rPr lang="en-US" sz="2400" dirty="0">
                <a:latin typeface="Helvetica" panose="020B0604020202020204" pitchFamily="34" charset="0"/>
                <a:cs typeface="Helvetica" panose="020B0604020202020204" pitchFamily="34" charset="0"/>
              </a:rPr>
              <a:t>Keep abreast of local business economy updates across South Yorkshire</a:t>
            </a:r>
          </a:p>
          <a:p>
            <a:endParaRPr lang="en-GB" dirty="0"/>
          </a:p>
        </p:txBody>
      </p:sp>
      <p:sp>
        <p:nvSpPr>
          <p:cNvPr id="4" name="Subtitle 2">
            <a:extLst>
              <a:ext uri="{FF2B5EF4-FFF2-40B4-BE49-F238E27FC236}">
                <a16:creationId xmlns:a16="http://schemas.microsoft.com/office/drawing/2014/main" id="{DE946D7A-102C-3952-4BA7-CFED221D394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01</a:t>
            </a:r>
          </a:p>
        </p:txBody>
      </p:sp>
      <p:sp>
        <p:nvSpPr>
          <p:cNvPr id="5" name="Title 1">
            <a:extLst>
              <a:ext uri="{FF2B5EF4-FFF2-40B4-BE49-F238E27FC236}">
                <a16:creationId xmlns:a16="http://schemas.microsoft.com/office/drawing/2014/main" id="{63DD30A2-8B02-F869-5116-8EB4105510C8}"/>
              </a:ext>
            </a:extLst>
          </p:cNvPr>
          <p:cNvSpPr txBox="1">
            <a:spLocks/>
          </p:cNvSpPr>
          <p:nvPr/>
        </p:nvSpPr>
        <p:spPr>
          <a:xfrm>
            <a:off x="3208772" y="5785582"/>
            <a:ext cx="9144000" cy="7366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14A49D"/>
                </a:solidFill>
                <a:latin typeface="Helvetica" pitchFamily="2" charset="0"/>
              </a:rPr>
              <a:t>Skills Bank </a:t>
            </a:r>
            <a:r>
              <a:rPr lang="en-GB" sz="1800" b="1" dirty="0">
                <a:solidFill>
                  <a:srgbClr val="E4B745"/>
                </a:solidFill>
                <a:latin typeface="Helvetica" pitchFamily="2" charset="0"/>
              </a:rPr>
              <a:t>/ June 2024</a:t>
            </a:r>
            <a:endParaRPr lang="en-US" sz="1800" b="1" dirty="0">
              <a:latin typeface="Helvetica"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7862" y="5563419"/>
            <a:ext cx="1413796" cy="590472"/>
          </a:xfrm>
          <a:prstGeom prst="rect">
            <a:avLst/>
          </a:prstGeom>
        </p:spPr>
      </p:pic>
      <p:pic>
        <p:nvPicPr>
          <p:cNvPr id="7" name="Content Placeholder 4" descr="A blue and black rectangular sign&#10;&#10;Description automatically generated">
            <a:extLst>
              <a:ext uri="{FF2B5EF4-FFF2-40B4-BE49-F238E27FC236}">
                <a16:creationId xmlns:a16="http://schemas.microsoft.com/office/drawing/2014/main" id="{0BDAAB14-12A7-4653-D613-646B6DA09556}"/>
              </a:ext>
            </a:extLst>
          </p:cNvPr>
          <p:cNvPicPr>
            <a:picLocks noChangeAspect="1"/>
          </p:cNvPicPr>
          <p:nvPr/>
        </p:nvPicPr>
        <p:blipFill rotWithShape="1">
          <a:blip r:embed="rId3">
            <a:extLst>
              <a:ext uri="{28A0092B-C50C-407E-A947-70E740481C1C}">
                <a14:useLocalDpi xmlns:a14="http://schemas.microsoft.com/office/drawing/2010/main" val="0"/>
              </a:ext>
            </a:extLst>
          </a:blip>
          <a:srcRect t="25630" b="23434"/>
          <a:stretch/>
        </p:blipFill>
        <p:spPr>
          <a:xfrm>
            <a:off x="4953000" y="227180"/>
            <a:ext cx="3333750" cy="1059824"/>
          </a:xfrm>
          <a:prstGeom prst="rect">
            <a:avLst/>
          </a:prstGeom>
        </p:spPr>
      </p:pic>
    </p:spTree>
    <p:extLst>
      <p:ext uri="{BB962C8B-B14F-4D97-AF65-F5344CB8AC3E}">
        <p14:creationId xmlns:p14="http://schemas.microsoft.com/office/powerpoint/2010/main" val="415518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1A54-724E-69A9-8E41-7377E6450B10}"/>
              </a:ext>
            </a:extLst>
          </p:cNvPr>
          <p:cNvSpPr>
            <a:spLocks noGrp="1"/>
          </p:cNvSpPr>
          <p:nvPr>
            <p:ph type="title"/>
          </p:nvPr>
        </p:nvSpPr>
        <p:spPr/>
        <p:txBody>
          <a:bodyPr/>
          <a:lstStyle/>
          <a:p>
            <a:br>
              <a:rPr lang="en-US" dirty="0">
                <a:cs typeface="Calibri Light"/>
              </a:rPr>
            </a:br>
            <a:r>
              <a:rPr lang="en-GB" sz="4000" dirty="0">
                <a:solidFill>
                  <a:srgbClr val="009CA6"/>
                </a:solidFill>
                <a:latin typeface="Cabin"/>
              </a:rPr>
              <a:t>Results - don’t take our word for it!</a:t>
            </a:r>
            <a:endParaRPr lang="en-US" sz="4000" dirty="0">
              <a:cs typeface="Calibri Light"/>
            </a:endParaRPr>
          </a:p>
        </p:txBody>
      </p:sp>
      <p:pic>
        <p:nvPicPr>
          <p:cNvPr id="12" name="Picture 11" descr="A building with a sign in front of it&#10;&#10;Description automatically generated">
            <a:extLst>
              <a:ext uri="{FF2B5EF4-FFF2-40B4-BE49-F238E27FC236}">
                <a16:creationId xmlns:a16="http://schemas.microsoft.com/office/drawing/2014/main" id="{017CFD5E-A2E8-4014-D28B-DE2453528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08" y="1587061"/>
            <a:ext cx="5016419" cy="3347545"/>
          </a:xfrm>
          <a:prstGeom prst="rect">
            <a:avLst/>
          </a:prstGeom>
        </p:spPr>
      </p:pic>
      <p:pic>
        <p:nvPicPr>
          <p:cNvPr id="4" name="Picture 3" descr="A white building with colorful windows&#10;&#10;Description automatically generated">
            <a:extLst>
              <a:ext uri="{FF2B5EF4-FFF2-40B4-BE49-F238E27FC236}">
                <a16:creationId xmlns:a16="http://schemas.microsoft.com/office/drawing/2014/main" id="{8588A756-DC51-97A6-7BD7-DF7413F10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0836" y="3179135"/>
            <a:ext cx="5251964" cy="3497890"/>
          </a:xfrm>
          <a:prstGeom prst="rect">
            <a:avLst/>
          </a:prstGeom>
        </p:spPr>
      </p:pic>
    </p:spTree>
    <p:extLst>
      <p:ext uri="{BB962C8B-B14F-4D97-AF65-F5344CB8AC3E}">
        <p14:creationId xmlns:p14="http://schemas.microsoft.com/office/powerpoint/2010/main" val="366755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735" r="12735"/>
          <a:stretch>
            <a:fillRect/>
          </a:stretch>
        </p:blipFill>
        <p:spPr>
          <a:xfrm>
            <a:off x="6669872" y="275007"/>
            <a:ext cx="5282642" cy="4725617"/>
          </a:xfrm>
        </p:spPr>
      </p:pic>
      <p:sp>
        <p:nvSpPr>
          <p:cNvPr id="3" name="Text Placeholder 18"/>
          <p:cNvSpPr txBox="1">
            <a:spLocks/>
          </p:cNvSpPr>
          <p:nvPr/>
        </p:nvSpPr>
        <p:spPr>
          <a:xfrm>
            <a:off x="492051" y="1397185"/>
            <a:ext cx="2617222" cy="34894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GB" sz="1800" b="1">
                <a:latin typeface="Cabin"/>
              </a:rPr>
              <a:t>Skills Advisors</a:t>
            </a:r>
            <a:endParaRPr lang="en-US" sz="1800">
              <a:cs typeface="Calibri"/>
            </a:endParaRPr>
          </a:p>
          <a:p>
            <a:pPr>
              <a:buFont typeface="Arial"/>
              <a:buNone/>
            </a:pPr>
            <a:endParaRPr lang="en-GB" sz="1400">
              <a:latin typeface="Cabin"/>
              <a:ea typeface="Cabin" charset="0"/>
              <a:cs typeface="Cabin" charset="0"/>
            </a:endParaRPr>
          </a:p>
          <a:p>
            <a:pPr marL="0" indent="0">
              <a:lnSpc>
                <a:spcPct val="100000"/>
              </a:lnSpc>
              <a:buFont typeface="Arial"/>
              <a:buNone/>
            </a:pPr>
            <a:endParaRPr lang="en-GB" sz="1400">
              <a:latin typeface="Cabin" charset="0"/>
              <a:ea typeface="Cabin" charset="0"/>
              <a:cs typeface="Cabin" charset="0"/>
            </a:endParaRPr>
          </a:p>
          <a:p>
            <a:pPr marL="0" indent="0">
              <a:lnSpc>
                <a:spcPct val="100000"/>
              </a:lnSpc>
              <a:buFont typeface="Arial"/>
              <a:buNone/>
            </a:pPr>
            <a:endParaRPr lang="en-GB" sz="1400">
              <a:latin typeface="Cabin" charset="0"/>
              <a:ea typeface="Cabin" charset="0"/>
              <a:cs typeface="Cabin" charset="0"/>
            </a:endParaRPr>
          </a:p>
        </p:txBody>
      </p:sp>
      <p:sp>
        <p:nvSpPr>
          <p:cNvPr id="6" name="TextBox 5"/>
          <p:cNvSpPr txBox="1"/>
          <p:nvPr/>
        </p:nvSpPr>
        <p:spPr>
          <a:xfrm>
            <a:off x="448215" y="607595"/>
            <a:ext cx="4581653" cy="892552"/>
          </a:xfrm>
          <a:prstGeom prst="rect">
            <a:avLst/>
          </a:prstGeom>
          <a:noFill/>
          <a:ln>
            <a:noFill/>
          </a:ln>
        </p:spPr>
        <p:txBody>
          <a:bodyPr wrap="square" rtlCol="0">
            <a:spAutoFit/>
          </a:bodyPr>
          <a:lstStyle/>
          <a:p>
            <a:r>
              <a:rPr lang="en-US" sz="2400">
                <a:latin typeface="Cabin" charset="0"/>
                <a:ea typeface="Cabin" charset="0"/>
                <a:cs typeface="Cabin" charset="0"/>
              </a:rPr>
              <a:t>Thank you</a:t>
            </a:r>
          </a:p>
          <a:p>
            <a:endParaRPr lang="en-US" sz="1400">
              <a:latin typeface="Cabin" charset="0"/>
              <a:ea typeface="Cabin" charset="0"/>
              <a:cs typeface="Cabin" charset="0"/>
            </a:endParaRPr>
          </a:p>
          <a:p>
            <a:endParaRPr lang="en-US" sz="1400">
              <a:latin typeface="Cabin" charset="0"/>
              <a:ea typeface="Cabin" charset="0"/>
              <a:cs typeface="Cabin" charset="0"/>
            </a:endParaRPr>
          </a:p>
        </p:txBody>
      </p:sp>
      <p:sp>
        <p:nvSpPr>
          <p:cNvPr id="2" name="TextBox 1">
            <a:extLst>
              <a:ext uri="{FF2B5EF4-FFF2-40B4-BE49-F238E27FC236}">
                <a16:creationId xmlns:a16="http://schemas.microsoft.com/office/drawing/2014/main" id="{46A1A8E6-2054-F795-B8EC-81F0EF8D2054}"/>
              </a:ext>
            </a:extLst>
          </p:cNvPr>
          <p:cNvSpPr txBox="1"/>
          <p:nvPr/>
        </p:nvSpPr>
        <p:spPr>
          <a:xfrm>
            <a:off x="3636941" y="1957137"/>
            <a:ext cx="332408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bin"/>
                <a:cs typeface="Segoe UI"/>
              </a:rPr>
              <a:t>Vernon Tolson </a:t>
            </a:r>
            <a:r>
              <a:rPr lang="en-US" sz="1600" b="1" dirty="0">
                <a:latin typeface="Cabin"/>
                <a:cs typeface="Segoe UI"/>
              </a:rPr>
              <a:t>​</a:t>
            </a:r>
            <a:endParaRPr lang="en-US" sz="1600" b="1" dirty="0">
              <a:cs typeface="Calibri" panose="020F0502020204030204"/>
            </a:endParaRPr>
          </a:p>
          <a:p>
            <a:r>
              <a:rPr lang="en-GB" sz="1600" dirty="0">
                <a:solidFill>
                  <a:srgbClr val="000000"/>
                </a:solidFill>
                <a:latin typeface="Cabin"/>
                <a:cs typeface="Segoe UI"/>
              </a:rPr>
              <a:t>Sheffield and Rotherham</a:t>
            </a:r>
            <a:r>
              <a:rPr lang="en-US" sz="1600" dirty="0">
                <a:solidFill>
                  <a:srgbClr val="000000"/>
                </a:solidFill>
                <a:latin typeface="Cabin"/>
                <a:cs typeface="Segoe UI"/>
              </a:rPr>
              <a:t> </a:t>
            </a:r>
          </a:p>
          <a:p>
            <a:r>
              <a:rPr lang="en-GB" sz="1600" u="sng" dirty="0">
                <a:solidFill>
                  <a:srgbClr val="0563C1"/>
                </a:solidFill>
                <a:latin typeface="Cabin"/>
                <a:cs typeface="Segoe UI"/>
                <a:hlinkClick r:id="rId4"/>
              </a:rPr>
              <a:t>Vernon.tolson@southyorkshire-ca.gov.uk</a:t>
            </a:r>
            <a:r>
              <a:rPr lang="en-GB" sz="1600" dirty="0">
                <a:latin typeface="Cabin"/>
                <a:cs typeface="Segoe UI"/>
              </a:rPr>
              <a:t> </a:t>
            </a:r>
            <a:r>
              <a:rPr lang="en-US" sz="1600" dirty="0">
                <a:latin typeface="Cabin"/>
                <a:cs typeface="Segoe UI"/>
              </a:rPr>
              <a:t>​</a:t>
            </a:r>
          </a:p>
          <a:p>
            <a:r>
              <a:rPr lang="en-GB" sz="1600" dirty="0">
                <a:latin typeface="Cabin"/>
                <a:cs typeface="Segoe UI"/>
              </a:rPr>
              <a:t>07919111375</a:t>
            </a:r>
          </a:p>
        </p:txBody>
      </p:sp>
      <p:grpSp>
        <p:nvGrpSpPr>
          <p:cNvPr id="9" name="Group 8">
            <a:extLst>
              <a:ext uri="{FF2B5EF4-FFF2-40B4-BE49-F238E27FC236}">
                <a16:creationId xmlns:a16="http://schemas.microsoft.com/office/drawing/2014/main" id="{1ECE341F-DADE-8534-824F-68817427CC18}"/>
              </a:ext>
            </a:extLst>
          </p:cNvPr>
          <p:cNvGrpSpPr/>
          <p:nvPr/>
        </p:nvGrpSpPr>
        <p:grpSpPr>
          <a:xfrm>
            <a:off x="462733" y="1957137"/>
            <a:ext cx="3770377" cy="2821713"/>
            <a:chOff x="452707" y="2257926"/>
            <a:chExt cx="3770377" cy="2821713"/>
          </a:xfrm>
        </p:grpSpPr>
        <p:sp>
          <p:nvSpPr>
            <p:cNvPr id="4" name="Text Placeholder 18"/>
            <p:cNvSpPr txBox="1">
              <a:spLocks/>
            </p:cNvSpPr>
            <p:nvPr/>
          </p:nvSpPr>
          <p:spPr>
            <a:xfrm>
              <a:off x="452707" y="3749842"/>
              <a:ext cx="3770377" cy="13297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GB" sz="1400" i="1">
                  <a:latin typeface="Cabin"/>
                  <a:ea typeface="Cabin" charset="0"/>
                  <a:cs typeface="Cabin" charset="0"/>
                </a:rPr>
                <a:t>South Yorkshire Mayoral Combined Authority</a:t>
              </a:r>
              <a:br>
                <a:rPr lang="en-GB" sz="1400" i="1">
                  <a:latin typeface="Cabin" charset="0"/>
                  <a:ea typeface="Cabin" charset="0"/>
                  <a:cs typeface="Cabin" charset="0"/>
                </a:rPr>
              </a:br>
              <a:r>
                <a:rPr lang="en-GB" sz="1400" i="1">
                  <a:latin typeface="Cabin"/>
                  <a:ea typeface="Cabin" charset="0"/>
                  <a:cs typeface="Cabin" charset="0"/>
                </a:rPr>
                <a:t>11 Broad Street West</a:t>
              </a:r>
              <a:br>
                <a:rPr lang="en-GB" sz="1400" i="1">
                  <a:latin typeface="Cabin" charset="0"/>
                  <a:ea typeface="Cabin" charset="0"/>
                  <a:cs typeface="Cabin" charset="0"/>
                </a:rPr>
              </a:br>
              <a:r>
                <a:rPr lang="en-GB" sz="1400" i="1">
                  <a:latin typeface="Cabin"/>
                  <a:ea typeface="Cabin" charset="0"/>
                  <a:cs typeface="Cabin" charset="0"/>
                </a:rPr>
                <a:t>Sheffield</a:t>
              </a:r>
              <a:br>
                <a:rPr lang="en-GB" sz="1400" i="1">
                  <a:latin typeface="Cabin" charset="0"/>
                  <a:ea typeface="Cabin" charset="0"/>
                  <a:cs typeface="Cabin" charset="0"/>
                </a:rPr>
              </a:br>
              <a:r>
                <a:rPr lang="en-GB" sz="1400" i="1">
                  <a:latin typeface="Cabin"/>
                  <a:ea typeface="Cabin" charset="0"/>
                  <a:cs typeface="Cabin" charset="0"/>
                </a:rPr>
                <a:t>United Kingdom</a:t>
              </a:r>
              <a:br>
                <a:rPr lang="en-GB" sz="1400" i="1">
                  <a:latin typeface="Cabin" charset="0"/>
                  <a:ea typeface="Cabin" charset="0"/>
                  <a:cs typeface="Cabin" charset="0"/>
                </a:rPr>
              </a:br>
              <a:r>
                <a:rPr lang="en-GB" sz="1400" i="1">
                  <a:latin typeface="Cabin"/>
                  <a:ea typeface="Cabin" charset="0"/>
                  <a:cs typeface="Cabin" charset="0"/>
                </a:rPr>
                <a:t>S1 2BQ</a:t>
              </a:r>
            </a:p>
          </p:txBody>
        </p:sp>
        <p:sp>
          <p:nvSpPr>
            <p:cNvPr id="8" name="TextBox 7">
              <a:extLst>
                <a:ext uri="{FF2B5EF4-FFF2-40B4-BE49-F238E27FC236}">
                  <a16:creationId xmlns:a16="http://schemas.microsoft.com/office/drawing/2014/main" id="{D509B9A4-484D-3BB9-54B1-DF9FAB117F56}"/>
                </a:ext>
              </a:extLst>
            </p:cNvPr>
            <p:cNvSpPr txBox="1"/>
            <p:nvPr/>
          </p:nvSpPr>
          <p:spPr>
            <a:xfrm>
              <a:off x="493293" y="2257926"/>
              <a:ext cx="289710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latin typeface="Cabin"/>
                  <a:cs typeface="Segoe UI"/>
                </a:rPr>
                <a:t>Jo Keen</a:t>
              </a:r>
              <a:endParaRPr lang="en-US" sz="1600" b="1" dirty="0">
                <a:cs typeface="Calibri"/>
              </a:endParaRPr>
            </a:p>
            <a:p>
              <a:r>
                <a:rPr lang="en-GB" sz="1600" dirty="0">
                  <a:latin typeface="Cabin"/>
                  <a:cs typeface="Segoe UI"/>
                </a:rPr>
                <a:t>Doncaster and Barnsley</a:t>
              </a:r>
            </a:p>
            <a:p>
              <a:r>
                <a:rPr lang="en-GB" sz="1600" u="sng" dirty="0">
                  <a:solidFill>
                    <a:srgbClr val="0563C1"/>
                  </a:solidFill>
                  <a:latin typeface="Cabin"/>
                  <a:cs typeface="Segoe UI"/>
                </a:rPr>
                <a:t>Joanne.keen@southyorkshire-ca.gov.uk</a:t>
              </a:r>
              <a:endParaRPr lang="en-US" sz="1600" dirty="0">
                <a:cs typeface="Calibri"/>
              </a:endParaRPr>
            </a:p>
            <a:p>
              <a:r>
                <a:rPr lang="en-GB" sz="1600" dirty="0">
                  <a:latin typeface="Cabin"/>
                  <a:cs typeface="Segoe UI"/>
                </a:rPr>
                <a:t>07767384513</a:t>
              </a:r>
            </a:p>
          </p:txBody>
        </p:sp>
      </p:grpSp>
      <p:pic>
        <p:nvPicPr>
          <p:cNvPr id="7" name="Picture 6">
            <a:extLst>
              <a:ext uri="{FF2B5EF4-FFF2-40B4-BE49-F238E27FC236}">
                <a16:creationId xmlns:a16="http://schemas.microsoft.com/office/drawing/2014/main" id="{96452708-7C01-6A94-5EF3-8B80E0622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6951" y="5734869"/>
            <a:ext cx="1413796" cy="590472"/>
          </a:xfrm>
          <a:prstGeom prst="rect">
            <a:avLst/>
          </a:prstGeom>
        </p:spPr>
      </p:pic>
    </p:spTree>
    <p:extLst>
      <p:ext uri="{BB962C8B-B14F-4D97-AF65-F5344CB8AC3E}">
        <p14:creationId xmlns:p14="http://schemas.microsoft.com/office/powerpoint/2010/main" val="1640169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D9814D99E71C409090DF9E8FDE1682" ma:contentTypeVersion="18" ma:contentTypeDescription="Create a new document." ma:contentTypeScope="" ma:versionID="3e1c0688b117e023ed4a5a83cd0b6090">
  <xsd:schema xmlns:xsd="http://www.w3.org/2001/XMLSchema" xmlns:xs="http://www.w3.org/2001/XMLSchema" xmlns:p="http://schemas.microsoft.com/office/2006/metadata/properties" xmlns:ns2="94c7dcd3-2cd9-44d2-b126-ac78e728307a" xmlns:ns3="13317375-1553-48d8-a09a-8aa92972e8cd" targetNamespace="http://schemas.microsoft.com/office/2006/metadata/properties" ma:root="true" ma:fieldsID="8d29c5936ee81fa6d935c23bcdeec93d" ns2:_="" ns3:_="">
    <xsd:import namespace="94c7dcd3-2cd9-44d2-b126-ac78e728307a"/>
    <xsd:import namespace="13317375-1553-48d8-a09a-8aa92972e8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7dcd3-2cd9-44d2-b126-ac78e72830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330548-71bc-43fa-91f1-b175a08e5d36}" ma:internalName="TaxCatchAll" ma:showField="CatchAllData" ma:web="94c7dcd3-2cd9-44d2-b126-ac78e72830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317375-1553-48d8-a09a-8aa92972e8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9c4f7d8-8ce1-446e-88d4-5569086c0e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c7dcd3-2cd9-44d2-b126-ac78e728307a" xsi:nil="true"/>
    <lcf76f155ced4ddcb4097134ff3c332f xmlns="13317375-1553-48d8-a09a-8aa92972e8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ED9B47-1EFD-472E-A602-209F496223CF}"/>
</file>

<file path=customXml/itemProps2.xml><?xml version="1.0" encoding="utf-8"?>
<ds:datastoreItem xmlns:ds="http://schemas.openxmlformats.org/officeDocument/2006/customXml" ds:itemID="{935F23A8-9562-4054-B516-499CB5F5262B}"/>
</file>

<file path=customXml/itemProps3.xml><?xml version="1.0" encoding="utf-8"?>
<ds:datastoreItem xmlns:ds="http://schemas.openxmlformats.org/officeDocument/2006/customXml" ds:itemID="{D54D6CD9-8D9F-40B6-BBF8-A45CA2C33F68}"/>
</file>

<file path=docProps/app.xml><?xml version="1.0" encoding="utf-8"?>
<Properties xmlns="http://schemas.openxmlformats.org/officeDocument/2006/extended-properties" xmlns:vt="http://schemas.openxmlformats.org/officeDocument/2006/docPropsVTypes">
  <TotalTime>4288</TotalTime>
  <Words>752</Words>
  <Application>Microsoft Office PowerPoint</Application>
  <PresentationFormat>Widescreen</PresentationFormat>
  <Paragraphs>86</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Aptos Light</vt:lpstr>
      <vt:lpstr>Arial</vt:lpstr>
      <vt:lpstr>Cabin</vt:lpstr>
      <vt:lpstr>Calibri</vt:lpstr>
      <vt:lpstr>Helvetica</vt:lpstr>
      <vt:lpstr>Office Theme</vt:lpstr>
      <vt:lpstr>PowerPoint Presentation</vt:lpstr>
      <vt:lpstr>PowerPoint Presentation</vt:lpstr>
      <vt:lpstr>  What you can expect </vt:lpstr>
      <vt:lpstr> What is Skills Bank? </vt:lpstr>
      <vt:lpstr> Myth Busters  </vt:lpstr>
      <vt:lpstr> Skills Bank Journey </vt:lpstr>
      <vt:lpstr>Skills Advisors </vt:lpstr>
      <vt:lpstr> Results - don’t take our word for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standard example of the heading</dc:title>
  <dc:creator>british smile</dc:creator>
  <cp:lastModifiedBy>Joanne Keen</cp:lastModifiedBy>
  <cp:revision>10</cp:revision>
  <dcterms:created xsi:type="dcterms:W3CDTF">2024-03-22T14:22:58Z</dcterms:created>
  <dcterms:modified xsi:type="dcterms:W3CDTF">2024-06-24T13:58:44Z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0x0101005DD9814D99E71C409090DF9E8FDE1682</vt:lpwstr>
  </property>
  <property fmtid="{D5CDD505-2E9C-101B-9397-08002B2CF9AE}" pid="3" name="MediaServiceImageTags">
    <vt:lpwstr/>
  </property>
</Properties>
</file>