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7" r:id="rId3"/>
    <p:sldId id="259" r:id="rId4"/>
    <p:sldId id="263" r:id="rId5"/>
    <p:sldId id="264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A14"/>
    <a:srgbClr val="14A49D"/>
    <a:srgbClr val="F29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85"/>
    <p:restoredTop sz="96018"/>
  </p:normalViewPr>
  <p:slideViewPr>
    <p:cSldViewPr snapToGrid="0">
      <p:cViewPr varScale="1">
        <p:scale>
          <a:sx n="67" d="100"/>
          <a:sy n="67" d="100"/>
        </p:scale>
        <p:origin x="6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282"/>
            <a:ext cx="12191496" cy="68577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1B9D2C-9959-6E0D-27D4-14693477CA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286000" y="1453289"/>
            <a:ext cx="9144000" cy="2387600"/>
          </a:xfrm>
        </p:spPr>
        <p:txBody>
          <a:bodyPr anchor="b"/>
          <a:lstStyle>
            <a:lvl1pPr algn="r">
              <a:defRPr sz="6000">
                <a:latin typeface="Helvetica" pitchFamily="2" charset="0"/>
              </a:defRPr>
            </a:lvl1pPr>
          </a:lstStyle>
          <a:p>
            <a:r>
              <a:rPr lang="en-GB" dirty="0"/>
              <a:t>Heading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4036C8-199F-828C-7141-2E008F78EA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286000" y="3840889"/>
            <a:ext cx="9144000" cy="1655762"/>
          </a:xfrm>
        </p:spPr>
        <p:txBody>
          <a:bodyPr/>
          <a:lstStyle>
            <a:lvl1pPr marL="0" indent="0" algn="r">
              <a:buNone/>
              <a:defRPr sz="2400">
                <a:solidFill>
                  <a:srgbClr val="F29A14"/>
                </a:solidFill>
                <a:latin typeface="Helvetica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April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118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-up of a colorful background&#10;&#10;Description automatically generated">
            <a:extLst>
              <a:ext uri="{FF2B5EF4-FFF2-40B4-BE49-F238E27FC236}">
                <a16:creationId xmlns:a16="http://schemas.microsoft.com/office/drawing/2014/main" id="{097D7559-FEE9-B4DF-446F-203D1C462C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8233A-5A0D-CB8D-7841-1764CE632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9222" y="6200502"/>
            <a:ext cx="992777" cy="304801"/>
          </a:xfrm>
        </p:spPr>
        <p:txBody>
          <a:bodyPr/>
          <a:lstStyle/>
          <a:p>
            <a:fld id="{01325B8C-6060-914D-A69E-D0BF6A1048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1D4569-095B-B0C3-22BC-79D720F07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8593" y="2720052"/>
            <a:ext cx="9144000" cy="2387600"/>
          </a:xfrm>
        </p:spPr>
        <p:txBody>
          <a:bodyPr>
            <a:normAutofit/>
          </a:bodyPr>
          <a:lstStyle>
            <a:lvl1pPr>
              <a:defRPr>
                <a:latin typeface="Helvetica" pitchFamily="2" charset="0"/>
              </a:defRPr>
            </a:lvl1pPr>
          </a:lstStyle>
          <a:p>
            <a:pPr algn="r">
              <a:lnSpc>
                <a:spcPts val="3660"/>
              </a:lnSpc>
            </a:pPr>
            <a:r>
              <a:rPr lang="en-GB" sz="4300" dirty="0">
                <a:solidFill>
                  <a:srgbClr val="322F49"/>
                </a:solidFill>
                <a:effectLst/>
                <a:latin typeface="Aptos Light" panose="020B0004020202020204" pitchFamily="34" charset="0"/>
              </a:rPr>
              <a:t>This is a heading</a:t>
            </a:r>
            <a:br>
              <a:rPr lang="en-GB" sz="4300" dirty="0">
                <a:solidFill>
                  <a:srgbClr val="322F49"/>
                </a:solidFill>
                <a:effectLst/>
                <a:latin typeface="Aptos Light" panose="020B0004020202020204" pitchFamily="34" charset="0"/>
              </a:rPr>
            </a:br>
            <a:r>
              <a:rPr lang="en-GB" sz="4300" dirty="0">
                <a:solidFill>
                  <a:srgbClr val="322F49"/>
                </a:solidFill>
                <a:effectLst/>
                <a:latin typeface="Aptos Light" panose="020B0004020202020204" pitchFamily="34" charset="0"/>
              </a:rPr>
              <a:t>on a section divider</a:t>
            </a:r>
            <a:br>
              <a:rPr lang="en-GB" sz="4300" dirty="0">
                <a:solidFill>
                  <a:srgbClr val="322F49"/>
                </a:solidFill>
                <a:effectLst/>
                <a:latin typeface="Aptos Light" panose="020B0004020202020204" pitchFamily="34" charset="0"/>
              </a:rPr>
            </a:br>
            <a:endParaRPr lang="en-US" sz="4300" dirty="0">
              <a:latin typeface="Aptos Light" panose="020B0004020202020204" pitchFamily="34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A4440F1-68BE-ED6B-BAC2-913CBFC755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561" y="4637018"/>
            <a:ext cx="9144000" cy="1655762"/>
          </a:xfrm>
        </p:spPr>
        <p:txBody>
          <a:bodyPr>
            <a:normAutofit/>
          </a:bodyPr>
          <a:lstStyle>
            <a:lvl1pPr>
              <a:defRPr>
                <a:latin typeface="Helvetica" pitchFamily="2" charset="0"/>
              </a:defRPr>
            </a:lvl1pPr>
          </a:lstStyle>
          <a:p>
            <a:pPr algn="r"/>
            <a:r>
              <a:rPr lang="en-US" sz="10000" dirty="0">
                <a:solidFill>
                  <a:srgbClr val="14A49D"/>
                </a:solidFill>
                <a:latin typeface="Aptos Light" panose="020B0004020202020204" pitchFamily="34" charset="0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2270370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282"/>
            <a:ext cx="12191496" cy="68577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8783D5-4581-3F97-1B4F-836B32131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160" y="282"/>
            <a:ext cx="10515600" cy="1325563"/>
          </a:xfrm>
        </p:spPr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E85AA-63E3-A934-FF24-C54BAF333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160" y="1468574"/>
            <a:ext cx="10515600" cy="4351338"/>
          </a:xfrm>
        </p:spPr>
        <p:txBody>
          <a:bodyPr/>
          <a:lstStyle>
            <a:lvl1pPr>
              <a:defRPr>
                <a:latin typeface="Helvetica" pitchFamily="2" charset="0"/>
              </a:defRPr>
            </a:lvl1pPr>
            <a:lvl2pPr>
              <a:defRPr>
                <a:latin typeface="Helvetica" pitchFamily="2" charset="0"/>
              </a:defRPr>
            </a:lvl2pPr>
            <a:lvl3pPr>
              <a:defRPr>
                <a:latin typeface="Helvetica" pitchFamily="2" charset="0"/>
              </a:defRPr>
            </a:lvl3pPr>
            <a:lvl4pPr>
              <a:defRPr>
                <a:latin typeface="Helvetica" pitchFamily="2" charset="0"/>
              </a:defRPr>
            </a:lvl4pPr>
            <a:lvl5pPr>
              <a:defRPr>
                <a:latin typeface="Helvetica" pitchFamily="2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EC1E9-5834-B6F4-3E95-F8BAD4485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164171"/>
            <a:ext cx="2743200" cy="365125"/>
          </a:xfrm>
        </p:spPr>
        <p:txBody>
          <a:bodyPr/>
          <a:lstStyle/>
          <a:p>
            <a:fld id="{01325B8C-6060-914D-A69E-D0BF6A1048A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273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0"/>
            <a:ext cx="12191496" cy="68577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8783D5-4581-3F97-1B4F-836B32131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160" y="282"/>
            <a:ext cx="10515600" cy="1325563"/>
          </a:xfrm>
        </p:spPr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E85AA-63E3-A934-FF24-C54BAF333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160" y="1468574"/>
            <a:ext cx="5240383" cy="4351338"/>
          </a:xfrm>
        </p:spPr>
        <p:txBody>
          <a:bodyPr/>
          <a:lstStyle>
            <a:lvl1pPr>
              <a:defRPr>
                <a:latin typeface="Helvetica" pitchFamily="2" charset="0"/>
              </a:defRPr>
            </a:lvl1pPr>
            <a:lvl2pPr>
              <a:defRPr>
                <a:latin typeface="Helvetica" pitchFamily="2" charset="0"/>
              </a:defRPr>
            </a:lvl2pPr>
            <a:lvl3pPr>
              <a:defRPr>
                <a:latin typeface="Helvetica" pitchFamily="2" charset="0"/>
              </a:defRPr>
            </a:lvl3pPr>
            <a:lvl4pPr>
              <a:defRPr>
                <a:latin typeface="Helvetica" pitchFamily="2" charset="0"/>
              </a:defRPr>
            </a:lvl4pPr>
            <a:lvl5pPr>
              <a:defRPr>
                <a:latin typeface="Helvetica" pitchFamily="2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EC1E9-5834-B6F4-3E95-F8BAD4485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0514" y="6191794"/>
            <a:ext cx="1001486" cy="304800"/>
          </a:xfrm>
        </p:spPr>
        <p:txBody>
          <a:bodyPr/>
          <a:lstStyle/>
          <a:p>
            <a:fld id="{01325B8C-6060-914D-A69E-D0BF6A1048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29E85AA-63E3-A934-FF24-C54BAF333CE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67995" y="1468574"/>
            <a:ext cx="5146766" cy="4351338"/>
          </a:xfrm>
        </p:spPr>
        <p:txBody>
          <a:bodyPr/>
          <a:lstStyle>
            <a:lvl1pPr>
              <a:defRPr>
                <a:latin typeface="Helvetica" pitchFamily="2" charset="0"/>
              </a:defRPr>
            </a:lvl1pPr>
            <a:lvl2pPr>
              <a:defRPr>
                <a:latin typeface="Helvetica" pitchFamily="2" charset="0"/>
              </a:defRPr>
            </a:lvl2pPr>
            <a:lvl3pPr>
              <a:defRPr>
                <a:latin typeface="Helvetica" pitchFamily="2" charset="0"/>
              </a:defRPr>
            </a:lvl3pPr>
            <a:lvl4pPr>
              <a:defRPr>
                <a:latin typeface="Helvetica" pitchFamily="2" charset="0"/>
              </a:defRPr>
            </a:lvl4pPr>
            <a:lvl5pPr>
              <a:defRPr>
                <a:latin typeface="Helvetica" pitchFamily="2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53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4A1CCB-9289-BF2C-090F-74504815D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4A301-7E7C-6FA0-427E-F133D6028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30EBA-F459-1FEC-3256-8E6FA3DD2B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CE1234-161C-0043-B473-38390B03ECB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0EFA3-7E4D-3B0C-6E02-41F8C15232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D7D0A-B35E-E6FD-2049-48F6E3DE4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325B8C-6060-914D-A69E-D0BF6A104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6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786743"/>
            <a:ext cx="9144000" cy="1054146"/>
          </a:xfrm>
        </p:spPr>
        <p:txBody>
          <a:bodyPr>
            <a:normAutofit fontScale="90000"/>
          </a:bodyPr>
          <a:lstStyle/>
          <a:p>
            <a:r>
              <a:rPr lang="en-GB" dirty="0"/>
              <a:t>South Yorkshire Careers Hub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October 2024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5920" y="4592823"/>
            <a:ext cx="2164080" cy="90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78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colorful background&#10;&#10;Description automatically generated">
            <a:extLst>
              <a:ext uri="{FF2B5EF4-FFF2-40B4-BE49-F238E27FC236}">
                <a16:creationId xmlns:a16="http://schemas.microsoft.com/office/drawing/2014/main" id="{097D7559-FEE9-B4DF-446F-203D1C462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1D4569-095B-B0C3-22BC-79D720F07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8593" y="2720052"/>
            <a:ext cx="9144000" cy="2387600"/>
          </a:xfrm>
        </p:spPr>
        <p:txBody>
          <a:bodyPr>
            <a:normAutofit fontScale="90000"/>
          </a:bodyPr>
          <a:lstStyle/>
          <a:p>
            <a:pPr algn="r">
              <a:lnSpc>
                <a:spcPts val="3660"/>
              </a:lnSpc>
            </a:pPr>
            <a:r>
              <a:rPr lang="en-GB" sz="5300" b="1" dirty="0">
                <a:solidFill>
                  <a:srgbClr val="322F49"/>
                </a:solidFill>
                <a:effectLst/>
                <a:latin typeface="Aptos Light" panose="020B0004020202020204" pitchFamily="34" charset="0"/>
              </a:rPr>
              <a:t>What is the South Yorkshire Careers Hub?</a:t>
            </a:r>
            <a:br>
              <a:rPr lang="en-GB" sz="4300" dirty="0">
                <a:solidFill>
                  <a:srgbClr val="322F49"/>
                </a:solidFill>
                <a:effectLst/>
                <a:latin typeface="Aptos Light" panose="020B0004020202020204" pitchFamily="34" charset="0"/>
              </a:rPr>
            </a:br>
            <a:br>
              <a:rPr lang="en-GB" sz="4300" dirty="0">
                <a:solidFill>
                  <a:srgbClr val="322F49"/>
                </a:solidFill>
                <a:effectLst/>
                <a:latin typeface="Aptos Light" panose="020B0004020202020204" pitchFamily="34" charset="0"/>
              </a:rPr>
            </a:br>
            <a:r>
              <a:rPr lang="en-GB" sz="4300" dirty="0">
                <a:solidFill>
                  <a:srgbClr val="322F49"/>
                </a:solidFill>
                <a:effectLst/>
                <a:latin typeface="Aptos Light" panose="020B0004020202020204" pitchFamily="34" charset="0"/>
              </a:rPr>
              <a:t>The South Yorkshire Careers Hub is</a:t>
            </a:r>
            <a:br>
              <a:rPr lang="en-GB" sz="4300" dirty="0">
                <a:solidFill>
                  <a:srgbClr val="322F49"/>
                </a:solidFill>
                <a:effectLst/>
                <a:latin typeface="Aptos Light" panose="020B0004020202020204" pitchFamily="34" charset="0"/>
              </a:rPr>
            </a:br>
            <a:r>
              <a:rPr lang="en-GB" sz="4300" dirty="0">
                <a:solidFill>
                  <a:srgbClr val="322F49"/>
                </a:solidFill>
                <a:effectLst/>
                <a:latin typeface="Aptos Light" panose="020B0004020202020204" pitchFamily="34" charset="0"/>
              </a:rPr>
              <a:t>a network of 118 secondary schools</a:t>
            </a:r>
            <a:br>
              <a:rPr lang="en-GB" sz="4300" dirty="0">
                <a:solidFill>
                  <a:srgbClr val="322F49"/>
                </a:solidFill>
                <a:effectLst/>
                <a:latin typeface="Aptos Light" panose="020B0004020202020204" pitchFamily="34" charset="0"/>
              </a:rPr>
            </a:br>
            <a:r>
              <a:rPr lang="en-GB" sz="4300" dirty="0">
                <a:solidFill>
                  <a:srgbClr val="322F49"/>
                </a:solidFill>
                <a:effectLst/>
                <a:latin typeface="Aptos Light" panose="020B0004020202020204" pitchFamily="34" charset="0"/>
              </a:rPr>
              <a:t>and colleges across South Yorkshire.</a:t>
            </a:r>
            <a:br>
              <a:rPr lang="en-GB" sz="4300" dirty="0">
                <a:solidFill>
                  <a:srgbClr val="322F49"/>
                </a:solidFill>
                <a:effectLst/>
                <a:latin typeface="Aptos Light" panose="020B0004020202020204" pitchFamily="34" charset="0"/>
              </a:rPr>
            </a:br>
            <a:r>
              <a:rPr lang="en-GB" sz="4300" dirty="0">
                <a:solidFill>
                  <a:srgbClr val="322F49"/>
                </a:solidFill>
                <a:effectLst/>
                <a:latin typeface="Aptos Light" panose="020B0004020202020204" pitchFamily="34" charset="0"/>
              </a:rPr>
              <a:t>This includes alternative provision</a:t>
            </a:r>
            <a:br>
              <a:rPr lang="en-GB" sz="4300" dirty="0">
                <a:solidFill>
                  <a:srgbClr val="322F49"/>
                </a:solidFill>
                <a:effectLst/>
                <a:latin typeface="Aptos Light" panose="020B0004020202020204" pitchFamily="34" charset="0"/>
              </a:rPr>
            </a:br>
            <a:r>
              <a:rPr lang="en-GB" sz="4300" dirty="0">
                <a:solidFill>
                  <a:srgbClr val="322F49"/>
                </a:solidFill>
                <a:effectLst/>
                <a:latin typeface="Aptos Light" panose="020B0004020202020204" pitchFamily="34" charset="0"/>
              </a:rPr>
              <a:t>and SEND schools.</a:t>
            </a:r>
            <a:br>
              <a:rPr lang="en-GB" sz="4300" dirty="0">
                <a:solidFill>
                  <a:srgbClr val="322F49"/>
                </a:solidFill>
                <a:effectLst/>
                <a:latin typeface="Aptos Light" panose="020B0004020202020204" pitchFamily="34" charset="0"/>
              </a:rPr>
            </a:br>
            <a:endParaRPr lang="en-US" sz="4300" dirty="0">
              <a:latin typeface="Aptos Light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02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Our 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latin typeface="Aptos Light" panose="020B0004020202020204" pitchFamily="34" charset="0"/>
              </a:rPr>
              <a:t>We work to improve careers education across South Yorkshire; in </a:t>
            </a:r>
            <a:r>
              <a:rPr lang="en-GB" b="1" dirty="0">
                <a:latin typeface="Aptos Light" panose="020B0004020202020204" pitchFamily="34" charset="0"/>
              </a:rPr>
              <a:t>Barnsley, Doncaster, Rotherham and Sheffield </a:t>
            </a:r>
            <a:r>
              <a:rPr lang="en-GB" dirty="0">
                <a:latin typeface="Aptos Light" panose="020B0004020202020204" pitchFamily="34" charset="0"/>
              </a:rPr>
              <a:t>- to expand the horizons and raise the aspirations of our young people.</a:t>
            </a:r>
          </a:p>
          <a:p>
            <a:pPr marL="0" indent="0">
              <a:buNone/>
            </a:pPr>
            <a:endParaRPr lang="en-GB" dirty="0">
              <a:latin typeface="Aptos Light" panose="020B0004020202020204" pitchFamily="34" charset="0"/>
            </a:endParaRPr>
          </a:p>
          <a:p>
            <a:r>
              <a:rPr lang="en-GB" dirty="0">
                <a:latin typeface="Aptos Light" panose="020B0004020202020204" pitchFamily="34" charset="0"/>
              </a:rPr>
              <a:t>Managed by SYMCA and working in partnership our LAs and driven nationally by the Careers &amp; Enterprise Company, the work of the hub is informed by local skills needs and tailored to respond to developments in the local job market. </a:t>
            </a:r>
          </a:p>
          <a:p>
            <a:pPr marL="0" indent="0">
              <a:buNone/>
            </a:pPr>
            <a:endParaRPr lang="en-GB" dirty="0">
              <a:latin typeface="Aptos Light" panose="020B0004020202020204" pitchFamily="34" charset="0"/>
            </a:endParaRPr>
          </a:p>
          <a:p>
            <a:r>
              <a:rPr lang="en-GB" dirty="0">
                <a:latin typeface="Aptos Light" panose="020B0004020202020204" pitchFamily="34" charset="0"/>
              </a:rPr>
              <a:t>It aims to change the future landscape of education and improve the economic benefits for young people and employers alike through positive connections.</a:t>
            </a:r>
          </a:p>
        </p:txBody>
      </p:sp>
    </p:spTree>
    <p:extLst>
      <p:ext uri="{BB962C8B-B14F-4D97-AF65-F5344CB8AC3E}">
        <p14:creationId xmlns:p14="http://schemas.microsoft.com/office/powerpoint/2010/main" val="4127429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2749C-FCFF-8281-AFE1-5C723F5EC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A9C87-7614-B127-6800-2E21126DA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68574"/>
            <a:ext cx="10881360" cy="4836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Aptos Light" panose="020B0004020202020204" pitchFamily="34" charset="0"/>
              </a:rPr>
              <a:t>Schools and colleges in the Careers Hub will have access to support and funding to help them meet the eight Gatsby Benchmarks of excellent careers education. </a:t>
            </a:r>
          </a:p>
          <a:p>
            <a:pPr marL="0" indent="0">
              <a:buNone/>
            </a:pPr>
            <a:r>
              <a:rPr lang="en-GB" dirty="0">
                <a:latin typeface="Aptos Light" panose="020B0004020202020204" pitchFamily="34" charset="0"/>
              </a:rPr>
              <a:t>This includes: </a:t>
            </a:r>
          </a:p>
          <a:p>
            <a:r>
              <a:rPr lang="en-GB" dirty="0">
                <a:latin typeface="Aptos Light" panose="020B0004020202020204" pitchFamily="34" charset="0"/>
              </a:rPr>
              <a:t>A dedicated </a:t>
            </a:r>
            <a:r>
              <a:rPr lang="en-GB" b="1" dirty="0">
                <a:latin typeface="Aptos Light" panose="020B0004020202020204" pitchFamily="34" charset="0"/>
              </a:rPr>
              <a:t>Careers Consultant </a:t>
            </a:r>
            <a:r>
              <a:rPr lang="en-GB" dirty="0">
                <a:latin typeface="Aptos Light" panose="020B0004020202020204" pitchFamily="34" charset="0"/>
              </a:rPr>
              <a:t>to offer guidance on their careers provisions, develop strategies and build networks. </a:t>
            </a:r>
          </a:p>
          <a:p>
            <a:r>
              <a:rPr lang="en-GB" dirty="0">
                <a:latin typeface="Aptos Light" panose="020B0004020202020204" pitchFamily="34" charset="0"/>
              </a:rPr>
              <a:t>Access to a fully funded course for individual schools and colleges to train their careers leaders.</a:t>
            </a:r>
          </a:p>
          <a:p>
            <a:r>
              <a:rPr lang="en-GB" dirty="0">
                <a:latin typeface="Aptos Light" panose="020B0004020202020204" pitchFamily="34" charset="0"/>
              </a:rPr>
              <a:t>Central Hub Fund to provide innovative programmes. </a:t>
            </a:r>
          </a:p>
          <a:p>
            <a:r>
              <a:rPr lang="en-GB" dirty="0">
                <a:latin typeface="Aptos Light" panose="020B0004020202020204" pitchFamily="34" charset="0"/>
              </a:rPr>
              <a:t>Support with employer encounters experience for students. </a:t>
            </a:r>
          </a:p>
        </p:txBody>
      </p:sp>
    </p:spTree>
    <p:extLst>
      <p:ext uri="{BB962C8B-B14F-4D97-AF65-F5344CB8AC3E}">
        <p14:creationId xmlns:p14="http://schemas.microsoft.com/office/powerpoint/2010/main" val="1169820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80ED1-C961-46CC-F8C9-95688AF7D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South Yorkshire Careers Hub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2C1E697-31D6-18D0-EE74-63E4254FAD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625" y="1468438"/>
            <a:ext cx="11106149" cy="5180012"/>
          </a:xfrm>
        </p:spPr>
      </p:pic>
    </p:spTree>
    <p:extLst>
      <p:ext uri="{BB962C8B-B14F-4D97-AF65-F5344CB8AC3E}">
        <p14:creationId xmlns:p14="http://schemas.microsoft.com/office/powerpoint/2010/main" val="1021616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to Support</a:t>
            </a:r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094D1824-2642-DC3E-A0DE-C567EE491D86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/>
          <a:stretch>
            <a:fillRect/>
          </a:stretch>
        </p:blipFill>
        <p:spPr>
          <a:xfrm>
            <a:off x="6096000" y="1380284"/>
            <a:ext cx="5318760" cy="5068139"/>
          </a:xfr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DE946D7A-102C-3952-4BA7-CFED221D394E}"/>
              </a:ext>
            </a:extLst>
          </p:cNvPr>
          <p:cNvSpPr txBox="1">
            <a:spLocks/>
          </p:cNvSpPr>
          <p:nvPr/>
        </p:nvSpPr>
        <p:spPr>
          <a:xfrm>
            <a:off x="10801977" y="6208330"/>
            <a:ext cx="810568" cy="357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700" dirty="0">
                <a:solidFill>
                  <a:schemeClr val="bg1"/>
                </a:solidFill>
                <a:latin typeface="Aptos Light" panose="020B0004020202020204" pitchFamily="34" charset="0"/>
              </a:rPr>
              <a:t>02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F426C969-A68F-CD2D-6297-F37800591F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625" y="1325845"/>
            <a:ext cx="5027630" cy="5122579"/>
          </a:xfrm>
        </p:spPr>
      </p:pic>
    </p:spTree>
    <p:extLst>
      <p:ext uri="{BB962C8B-B14F-4D97-AF65-F5344CB8AC3E}">
        <p14:creationId xmlns:p14="http://schemas.microsoft.com/office/powerpoint/2010/main" val="2605500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D9814D99E71C409090DF9E8FDE1682" ma:contentTypeVersion="18" ma:contentTypeDescription="Create a new document." ma:contentTypeScope="" ma:versionID="3e1c0688b117e023ed4a5a83cd0b6090">
  <xsd:schema xmlns:xsd="http://www.w3.org/2001/XMLSchema" xmlns:xs="http://www.w3.org/2001/XMLSchema" xmlns:p="http://schemas.microsoft.com/office/2006/metadata/properties" xmlns:ns2="94c7dcd3-2cd9-44d2-b126-ac78e728307a" xmlns:ns3="13317375-1553-48d8-a09a-8aa92972e8cd" targetNamespace="http://schemas.microsoft.com/office/2006/metadata/properties" ma:root="true" ma:fieldsID="8d29c5936ee81fa6d935c23bcdeec93d" ns2:_="" ns3:_="">
    <xsd:import namespace="94c7dcd3-2cd9-44d2-b126-ac78e728307a"/>
    <xsd:import namespace="13317375-1553-48d8-a09a-8aa92972e8c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c7dcd3-2cd9-44d2-b126-ac78e728307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c330548-71bc-43fa-91f1-b175a08e5d36}" ma:internalName="TaxCatchAll" ma:showField="CatchAllData" ma:web="94c7dcd3-2cd9-44d2-b126-ac78e72830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317375-1553-48d8-a09a-8aa92972e8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9c4f7d8-8ce1-446e-88d4-5569086c0e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4c7dcd3-2cd9-44d2-b126-ac78e728307a" xsi:nil="true"/>
    <lcf76f155ced4ddcb4097134ff3c332f xmlns="13317375-1553-48d8-a09a-8aa92972e8c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C8793C1-F28B-4EC2-91A3-6046C6FFCEBA}"/>
</file>

<file path=customXml/itemProps2.xml><?xml version="1.0" encoding="utf-8"?>
<ds:datastoreItem xmlns:ds="http://schemas.openxmlformats.org/officeDocument/2006/customXml" ds:itemID="{45832231-7EF0-4F9F-82D9-1B72AF97017D}"/>
</file>

<file path=customXml/itemProps3.xml><?xml version="1.0" encoding="utf-8"?>
<ds:datastoreItem xmlns:ds="http://schemas.openxmlformats.org/officeDocument/2006/customXml" ds:itemID="{793141CE-43BE-4CA7-A3AE-8AD3B19458AD}"/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238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Aptos Light</vt:lpstr>
      <vt:lpstr>Arial</vt:lpstr>
      <vt:lpstr>Helvetica</vt:lpstr>
      <vt:lpstr>Office Theme</vt:lpstr>
      <vt:lpstr>South Yorkshire Careers Hub</vt:lpstr>
      <vt:lpstr>What is the South Yorkshire Careers Hub?  The South Yorkshire Careers Hub is a network of 118 secondary schools and colleges across South Yorkshire. This includes alternative provision and SEND schools. </vt:lpstr>
      <vt:lpstr>Our Aims</vt:lpstr>
      <vt:lpstr>How?</vt:lpstr>
      <vt:lpstr>South Yorkshire Careers Hub</vt:lpstr>
      <vt:lpstr>How to Support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standard example of the heading</dc:title>
  <dc:creator>british smile</dc:creator>
  <cp:lastModifiedBy>Kieran Loftus</cp:lastModifiedBy>
  <cp:revision>9</cp:revision>
  <dcterms:created xsi:type="dcterms:W3CDTF">2024-03-22T14:22:58Z</dcterms:created>
  <dcterms:modified xsi:type="dcterms:W3CDTF">2024-10-02T09:40:58Z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0x0101005DD9814D99E71C409090DF9E8FDE1682</vt:lpwstr>
  </property>
  <property fmtid="{D5CDD505-2E9C-101B-9397-08002B2CF9AE}" pid="3" name="MediaServiceImageTags">
    <vt:lpwstr/>
  </property>
</Properties>
</file>