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61" r:id="rId5"/>
    <p:sldId id="276" r:id="rId6"/>
    <p:sldId id="260" r:id="rId7"/>
    <p:sldId id="273" r:id="rId8"/>
    <p:sldId id="265" r:id="rId9"/>
    <p:sldId id="268" r:id="rId10"/>
    <p:sldId id="267" r:id="rId11"/>
    <p:sldId id="262" r:id="rId12"/>
    <p:sldId id="263" r:id="rId13"/>
    <p:sldId id="266" r:id="rId14"/>
    <p:sldId id="271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A14"/>
    <a:srgbClr val="14A49D"/>
    <a:srgbClr val="F2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85"/>
    <p:restoredTop sz="96018"/>
  </p:normalViewPr>
  <p:slideViewPr>
    <p:cSldViewPr snapToGrid="0">
      <p:cViewPr varScale="1">
        <p:scale>
          <a:sx n="83" d="100"/>
          <a:sy n="83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ynn McConnell" userId="aac54b66-a0b6-40f1-8968-f7b772a5b170" providerId="ADAL" clId="{D2968BBC-C377-4383-A95B-A61321D30D5E}"/>
    <pc:docChg chg="delSld modSld sldOrd">
      <pc:chgData name="Carolynn McConnell" userId="aac54b66-a0b6-40f1-8968-f7b772a5b170" providerId="ADAL" clId="{D2968BBC-C377-4383-A95B-A61321D30D5E}" dt="2025-03-25T16:11:43.695" v="7" actId="47"/>
      <pc:docMkLst>
        <pc:docMk/>
      </pc:docMkLst>
      <pc:sldChg chg="del">
        <pc:chgData name="Carolynn McConnell" userId="aac54b66-a0b6-40f1-8968-f7b772a5b170" providerId="ADAL" clId="{D2968BBC-C377-4383-A95B-A61321D30D5E}" dt="2025-03-25T16:09:35.030" v="0" actId="47"/>
        <pc:sldMkLst>
          <pc:docMk/>
          <pc:sldMk cId="1295390176" sldId="264"/>
        </pc:sldMkLst>
      </pc:sldChg>
      <pc:sldChg chg="ord">
        <pc:chgData name="Carolynn McConnell" userId="aac54b66-a0b6-40f1-8968-f7b772a5b170" providerId="ADAL" clId="{D2968BBC-C377-4383-A95B-A61321D30D5E}" dt="2025-03-25T16:09:55.275" v="2"/>
        <pc:sldMkLst>
          <pc:docMk/>
          <pc:sldMk cId="1428952242" sldId="268"/>
        </pc:sldMkLst>
      </pc:sldChg>
      <pc:sldChg chg="del">
        <pc:chgData name="Carolynn McConnell" userId="aac54b66-a0b6-40f1-8968-f7b772a5b170" providerId="ADAL" clId="{D2968BBC-C377-4383-A95B-A61321D30D5E}" dt="2025-03-25T16:10:40.340" v="3" actId="47"/>
        <pc:sldMkLst>
          <pc:docMk/>
          <pc:sldMk cId="2447906562" sldId="269"/>
        </pc:sldMkLst>
      </pc:sldChg>
      <pc:sldChg chg="del">
        <pc:chgData name="Carolynn McConnell" userId="aac54b66-a0b6-40f1-8968-f7b772a5b170" providerId="ADAL" clId="{D2968BBC-C377-4383-A95B-A61321D30D5E}" dt="2025-03-25T16:11:31.301" v="6" actId="47"/>
        <pc:sldMkLst>
          <pc:docMk/>
          <pc:sldMk cId="1431227427" sldId="270"/>
        </pc:sldMkLst>
      </pc:sldChg>
      <pc:sldChg chg="ord">
        <pc:chgData name="Carolynn McConnell" userId="aac54b66-a0b6-40f1-8968-f7b772a5b170" providerId="ADAL" clId="{D2968BBC-C377-4383-A95B-A61321D30D5E}" dt="2025-03-25T16:11:22.874" v="5"/>
        <pc:sldMkLst>
          <pc:docMk/>
          <pc:sldMk cId="3759425363" sldId="271"/>
        </pc:sldMkLst>
      </pc:sldChg>
      <pc:sldChg chg="del">
        <pc:chgData name="Carolynn McConnell" userId="aac54b66-a0b6-40f1-8968-f7b772a5b170" providerId="ADAL" clId="{D2968BBC-C377-4383-A95B-A61321D30D5E}" dt="2025-03-25T16:11:43.695" v="7" actId="47"/>
        <pc:sldMkLst>
          <pc:docMk/>
          <pc:sldMk cId="2212961967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07577-8F15-4943-91E8-209B988004E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A65F0-11AD-40A3-B308-A42A6340BB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2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>
          <a:extLst>
            <a:ext uri="{FF2B5EF4-FFF2-40B4-BE49-F238E27FC236}">
              <a16:creationId xmlns:a16="http://schemas.microsoft.com/office/drawing/2014/main" id="{E2F32A1A-F3DD-28D1-E4E0-038243495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>
            <a:extLst>
              <a:ext uri="{FF2B5EF4-FFF2-40B4-BE49-F238E27FC236}">
                <a16:creationId xmlns:a16="http://schemas.microsoft.com/office/drawing/2014/main" id="{3F4F137E-B82D-E9A3-F4EC-FD24F998E3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5:notes">
            <a:extLst>
              <a:ext uri="{FF2B5EF4-FFF2-40B4-BE49-F238E27FC236}">
                <a16:creationId xmlns:a16="http://schemas.microsoft.com/office/drawing/2014/main" id="{8814A07F-2A8A-384F-65A1-864D8D1176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149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2"/>
            <a:ext cx="12191496" cy="6857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1B9D2C-9959-6E0D-27D4-14693477CA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1453289"/>
            <a:ext cx="9144000" cy="2387600"/>
          </a:xfrm>
        </p:spPr>
        <p:txBody>
          <a:bodyPr anchor="b"/>
          <a:lstStyle>
            <a:lvl1pPr algn="r">
              <a:defRPr sz="6000">
                <a:latin typeface="Helvetica" pitchFamily="2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4036C8-199F-828C-7141-2E008F78EA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0" y="3840889"/>
            <a:ext cx="9144000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F29A14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April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1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olorful background&#10;&#10;Description automatically generated">
            <a:extLst>
              <a:ext uri="{FF2B5EF4-FFF2-40B4-BE49-F238E27FC236}">
                <a16:creationId xmlns:a16="http://schemas.microsoft.com/office/drawing/2014/main" id="{097D7559-FEE9-B4DF-446F-203D1C462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8233A-5A0D-CB8D-7841-1764CE63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9222" y="6200502"/>
            <a:ext cx="992777" cy="304801"/>
          </a:xfrm>
        </p:spPr>
        <p:txBody>
          <a:bodyPr/>
          <a:lstStyle/>
          <a:p>
            <a:fld id="{01325B8C-6060-914D-A69E-D0BF6A1048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1D4569-095B-B0C3-22BC-79D720F07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593" y="2720052"/>
            <a:ext cx="9144000" cy="2387600"/>
          </a:xfrm>
        </p:spPr>
        <p:txBody>
          <a:bodyPr>
            <a:normAutofit/>
          </a:bodyPr>
          <a:lstStyle>
            <a:lvl1pPr>
              <a:defRPr>
                <a:latin typeface="Helvetica" pitchFamily="2" charset="0"/>
              </a:defRPr>
            </a:lvl1pPr>
          </a:lstStyle>
          <a:p>
            <a:pPr algn="r">
              <a:lnSpc>
                <a:spcPts val="3660"/>
              </a:lnSpc>
            </a:pPr>
            <a:r>
              <a:rPr lang="en-GB" sz="4300" dirty="0">
                <a:solidFill>
                  <a:srgbClr val="322F49"/>
                </a:solidFill>
                <a:effectLst/>
                <a:latin typeface="Aptos Light" panose="020B0004020202020204" pitchFamily="34" charset="0"/>
              </a:rPr>
              <a:t>This is a heading</a:t>
            </a:r>
            <a:br>
              <a:rPr lang="en-GB" sz="4300" dirty="0">
                <a:solidFill>
                  <a:srgbClr val="322F49"/>
                </a:solidFill>
                <a:effectLst/>
                <a:latin typeface="Aptos Light" panose="020B0004020202020204" pitchFamily="34" charset="0"/>
              </a:rPr>
            </a:br>
            <a:r>
              <a:rPr lang="en-GB" sz="4300" dirty="0">
                <a:solidFill>
                  <a:srgbClr val="322F49"/>
                </a:solidFill>
                <a:effectLst/>
                <a:latin typeface="Aptos Light" panose="020B0004020202020204" pitchFamily="34" charset="0"/>
              </a:rPr>
              <a:t>on a section divider</a:t>
            </a:r>
            <a:br>
              <a:rPr lang="en-GB" sz="4300" dirty="0">
                <a:solidFill>
                  <a:srgbClr val="322F49"/>
                </a:solidFill>
                <a:effectLst/>
                <a:latin typeface="Aptos Light" panose="020B0004020202020204" pitchFamily="34" charset="0"/>
              </a:rPr>
            </a:br>
            <a:endParaRPr lang="en-US" sz="4300" dirty="0">
              <a:latin typeface="Aptos Light" panose="020B00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4440F1-68BE-ED6B-BAC2-913CBFC75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561" y="4637018"/>
            <a:ext cx="9144000" cy="1655762"/>
          </a:xfrm>
        </p:spPr>
        <p:txBody>
          <a:bodyPr>
            <a:normAutofit/>
          </a:bodyPr>
          <a:lstStyle>
            <a:lvl1pPr>
              <a:defRPr>
                <a:latin typeface="Helvetica" pitchFamily="2" charset="0"/>
              </a:defRPr>
            </a:lvl1pPr>
          </a:lstStyle>
          <a:p>
            <a:pPr algn="r"/>
            <a:r>
              <a:rPr lang="en-US" sz="10000" dirty="0">
                <a:solidFill>
                  <a:srgbClr val="14A49D"/>
                </a:solidFill>
                <a:latin typeface="Aptos Light" panose="020B00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27037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2"/>
            <a:ext cx="12191496" cy="6857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783D5-4581-3F97-1B4F-836B3213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282"/>
            <a:ext cx="10515600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E85AA-63E3-A934-FF24-C54BAF333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468574"/>
            <a:ext cx="10515600" cy="43513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EC1E9-5834-B6F4-3E95-F8BAD448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164171"/>
            <a:ext cx="2743200" cy="365125"/>
          </a:xfrm>
        </p:spPr>
        <p:txBody>
          <a:bodyPr/>
          <a:lstStyle/>
          <a:p>
            <a:fld id="{01325B8C-6060-914D-A69E-D0BF6A104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73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0"/>
            <a:ext cx="12191496" cy="6857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783D5-4581-3F97-1B4F-836B3213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282"/>
            <a:ext cx="10515600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E85AA-63E3-A934-FF24-C54BAF333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468574"/>
            <a:ext cx="5240383" cy="43513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EC1E9-5834-B6F4-3E95-F8BAD448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514" y="6191794"/>
            <a:ext cx="1001486" cy="304800"/>
          </a:xfrm>
        </p:spPr>
        <p:txBody>
          <a:bodyPr/>
          <a:lstStyle/>
          <a:p>
            <a:fld id="{01325B8C-6060-914D-A69E-D0BF6A104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9E85AA-63E3-A934-FF24-C54BAF333CE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7995" y="1468574"/>
            <a:ext cx="5146766" cy="43513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5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9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A1CCB-9289-BF2C-090F-74504815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4A301-7E7C-6FA0-427E-F133D6028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30EBA-F459-1FEC-3256-8E6FA3DD2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E1234-161C-0043-B473-38390B03ECB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0EFA3-7E4D-3B0C-6E02-41F8C1523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D7D0A-B35E-E6FD-2049-48F6E3DE4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325B8C-6060-914D-A69E-D0BF6A10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6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fif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786743"/>
            <a:ext cx="9144000" cy="1054146"/>
          </a:xfrm>
        </p:spPr>
        <p:txBody>
          <a:bodyPr/>
          <a:lstStyle/>
          <a:p>
            <a:r>
              <a:rPr lang="en-GB" dirty="0"/>
              <a:t>Carolynn McConnell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0" y="4592823"/>
            <a:ext cx="2164080" cy="9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8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86C1C-4BD0-214A-B5B6-FE3F5A155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FD4A6-02E2-68BE-5D79-ABED3C0BD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6CDD5-D812-D07C-BEC9-53DB5AD1302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5ACC4-94F5-C3CC-44F8-59D15C3BC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6" y="143053"/>
            <a:ext cx="11999167" cy="65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14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238E-410B-F0C3-A6FD-53E84F68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2F54F-4AA7-467A-750F-4C9C0D45A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533F6D-5855-E83D-4A64-CD327E02C9B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B2114-05B4-2557-42E4-009A5F4A2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3" y="309126"/>
            <a:ext cx="11501735" cy="63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25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>
          <a:extLst>
            <a:ext uri="{FF2B5EF4-FFF2-40B4-BE49-F238E27FC236}">
              <a16:creationId xmlns:a16="http://schemas.microsoft.com/office/drawing/2014/main" id="{AEE9CB01-9978-77BE-DB19-6796E4987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>
            <a:extLst>
              <a:ext uri="{FF2B5EF4-FFF2-40B4-BE49-F238E27FC236}">
                <a16:creationId xmlns:a16="http://schemas.microsoft.com/office/drawing/2014/main" id="{A1C1269D-97FC-BB9F-0F36-F03334A8C9F6}"/>
              </a:ext>
            </a:extLst>
          </p:cNvPr>
          <p:cNvSpPr/>
          <p:nvPr/>
        </p:nvSpPr>
        <p:spPr>
          <a:xfrm flipH="1">
            <a:off x="0" y="5786433"/>
            <a:ext cx="12192000" cy="1071600"/>
          </a:xfrm>
          <a:prstGeom prst="rect">
            <a:avLst/>
          </a:prstGeom>
          <a:solidFill>
            <a:srgbClr val="823FA7"/>
          </a:solidFill>
          <a:ln w="9525" cap="flat" cmpd="sng">
            <a:solidFill>
              <a:srgbClr val="823F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SzPts val="1400"/>
            </a:pPr>
            <a:endParaRPr sz="2400"/>
          </a:p>
        </p:txBody>
      </p:sp>
      <p:pic>
        <p:nvPicPr>
          <p:cNvPr id="154" name="Google Shape;154;p5">
            <a:extLst>
              <a:ext uri="{FF2B5EF4-FFF2-40B4-BE49-F238E27FC236}">
                <a16:creationId xmlns:a16="http://schemas.microsoft.com/office/drawing/2014/main" id="{43D724EF-97A6-095E-3CC0-8F16DF87D5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800" y="5869233"/>
            <a:ext cx="906000" cy="9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>
            <a:extLst>
              <a:ext uri="{FF2B5EF4-FFF2-40B4-BE49-F238E27FC236}">
                <a16:creationId xmlns:a16="http://schemas.microsoft.com/office/drawing/2014/main" id="{0306226B-D611-3510-4EDE-EF5A5F992C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6076" y="214100"/>
            <a:ext cx="2420323" cy="9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FF5AD1A3-0512-3C2A-638E-8DA05D977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12" y="1243375"/>
            <a:ext cx="2825140" cy="2825140"/>
          </a:xfrm>
          <a:prstGeom prst="rect">
            <a:avLst/>
          </a:prstGeom>
        </p:spPr>
      </p:pic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5C81FF67-A9EE-A9EA-67DB-DD0EA8109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7141"/>
            <a:ext cx="3303565" cy="1138595"/>
          </a:xfrm>
          <a:prstGeom prst="rect">
            <a:avLst/>
          </a:prstGeom>
          <a:noFill/>
        </p:spPr>
      </p:pic>
      <p:pic>
        <p:nvPicPr>
          <p:cNvPr id="6" name="Picture 5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2DEDE1EF-C67C-E915-BF66-6248E63B2F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3029"/>
          <a:stretch/>
        </p:blipFill>
        <p:spPr>
          <a:xfrm>
            <a:off x="9169769" y="1241484"/>
            <a:ext cx="2792936" cy="2795657"/>
          </a:xfrm>
          <a:prstGeom prst="rect">
            <a:avLst/>
          </a:prstGeom>
        </p:spPr>
      </p:pic>
      <p:sp>
        <p:nvSpPr>
          <p:cNvPr id="8" name="Google Shape;152;p5">
            <a:extLst>
              <a:ext uri="{FF2B5EF4-FFF2-40B4-BE49-F238E27FC236}">
                <a16:creationId xmlns:a16="http://schemas.microsoft.com/office/drawing/2014/main" id="{66CF72F8-BAC0-3545-907F-1E37DA8D28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8832" y="3979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en-GB" b="1" dirty="0">
                <a:solidFill>
                  <a:srgbClr val="823FA7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rPr>
              <a:t>How to get involved </a:t>
            </a:r>
            <a:endParaRPr b="1" dirty="0">
              <a:solidFill>
                <a:srgbClr val="823FA7"/>
              </a:solidFill>
              <a:highlight>
                <a:schemeClr val="lt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05B8C-C987-7360-FD69-C88FDF36009C}"/>
              </a:ext>
            </a:extLst>
          </p:cNvPr>
          <p:cNvSpPr txBox="1"/>
          <p:nvPr/>
        </p:nvSpPr>
        <p:spPr>
          <a:xfrm>
            <a:off x="9169769" y="4158525"/>
            <a:ext cx="2809162" cy="645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Join Sheffield Business Together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6A99-7D80-0A2B-B0DB-A2C3EC093FA3}"/>
              </a:ext>
            </a:extLst>
          </p:cNvPr>
          <p:cNvSpPr txBox="1"/>
          <p:nvPr/>
        </p:nvSpPr>
        <p:spPr>
          <a:xfrm>
            <a:off x="3696610" y="2173700"/>
            <a:ext cx="5233945" cy="991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Inclusive Recruitment event-26</a:t>
            </a:r>
            <a:r>
              <a:rPr lang="en-GB" sz="2800" baseline="30000" dirty="0"/>
              <a:t>th</a:t>
            </a:r>
            <a:r>
              <a:rPr lang="en-GB" sz="2800" dirty="0"/>
              <a:t> of June 9am-11.30am </a:t>
            </a:r>
          </a:p>
        </p:txBody>
      </p:sp>
    </p:spTree>
    <p:extLst>
      <p:ext uri="{BB962C8B-B14F-4D97-AF65-F5344CB8AC3E}">
        <p14:creationId xmlns:p14="http://schemas.microsoft.com/office/powerpoint/2010/main" val="2603469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742EE1-4D1C-295F-75E6-5E25A82BE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63" t="25965" r="15263" b="16959"/>
          <a:stretch/>
        </p:blipFill>
        <p:spPr>
          <a:xfrm>
            <a:off x="10932" y="0"/>
            <a:ext cx="12170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4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388832" y="3979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en-GB" b="1" dirty="0">
                <a:solidFill>
                  <a:srgbClr val="823FA7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rPr>
              <a:t>Key Achievements – since 2019 </a:t>
            </a:r>
            <a:endParaRPr b="1" dirty="0">
              <a:solidFill>
                <a:srgbClr val="823FA7"/>
              </a:solidFill>
              <a:highlight>
                <a:schemeClr val="lt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3" name="Google Shape;153;p5"/>
          <p:cNvSpPr/>
          <p:nvPr/>
        </p:nvSpPr>
        <p:spPr>
          <a:xfrm flipH="1">
            <a:off x="0" y="5786433"/>
            <a:ext cx="12192000" cy="1071600"/>
          </a:xfrm>
          <a:prstGeom prst="rect">
            <a:avLst/>
          </a:prstGeom>
          <a:solidFill>
            <a:srgbClr val="823FA7"/>
          </a:solidFill>
          <a:ln w="9525" cap="flat" cmpd="sng">
            <a:solidFill>
              <a:srgbClr val="823F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SzPts val="1400"/>
            </a:pPr>
            <a:endParaRPr sz="2400"/>
          </a:p>
        </p:txBody>
      </p:sp>
      <p:pic>
        <p:nvPicPr>
          <p:cNvPr id="154" name="Google Shape;15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800" y="5869233"/>
            <a:ext cx="906000" cy="9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6076" y="214100"/>
            <a:ext cx="2420323" cy="9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533800" y="1477566"/>
            <a:ext cx="11360800" cy="4267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70" indent="-448711" defTabSz="1219140">
              <a:buSzPts val="1700"/>
              <a:buFont typeface="Arial"/>
              <a:buChar char="●"/>
            </a:pPr>
            <a:endParaRPr sz="1733" dirty="0"/>
          </a:p>
          <a:p>
            <a:pPr marL="609570" indent="-448711" defTabSz="1219140">
              <a:buSzPts val="1700"/>
              <a:buFont typeface="Arial"/>
              <a:buChar char="●"/>
            </a:pPr>
            <a:r>
              <a:rPr lang="en-GB" sz="2400" dirty="0"/>
              <a:t>Delivered more than 503 interventions/projects </a:t>
            </a:r>
          </a:p>
          <a:p>
            <a:pPr marL="609570" indent="-448711" defTabSz="1219140">
              <a:buSzPts val="1700"/>
              <a:buFont typeface="Arial"/>
              <a:buChar char="●"/>
            </a:pPr>
            <a:endParaRPr lang="en-GB" sz="2400" dirty="0"/>
          </a:p>
          <a:p>
            <a:pPr marL="609570" indent="-448711" defTabSz="1219140">
              <a:buSzPts val="1700"/>
              <a:buFont typeface="Arial"/>
              <a:buChar char="●"/>
            </a:pPr>
            <a:r>
              <a:rPr lang="en-GB" sz="2267" dirty="0"/>
              <a:t>90+ voluntary sector organisations have benefitted</a:t>
            </a:r>
          </a:p>
          <a:p>
            <a:pPr marL="609570" indent="-448711" defTabSz="1219140">
              <a:buSzPts val="1700"/>
              <a:buFont typeface="Arial"/>
              <a:buChar char="●"/>
            </a:pPr>
            <a:endParaRPr lang="en-GB" sz="2267" dirty="0"/>
          </a:p>
          <a:p>
            <a:pPr marL="609570" indent="-448711" defTabSz="1219140">
              <a:buSzPts val="1700"/>
              <a:buFont typeface="Arial"/>
              <a:buChar char="●"/>
            </a:pPr>
            <a:r>
              <a:rPr lang="en-GB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600 employers/charities in the network</a:t>
            </a:r>
          </a:p>
          <a:p>
            <a:pPr marL="609570" indent="-448711" defTabSz="1219140">
              <a:buSzPts val="1700"/>
              <a:buFont typeface="Arial"/>
              <a:buChar char="●"/>
            </a:pPr>
            <a:endParaRPr lang="en-GB" sz="28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70" indent="-448711" defTabSz="1219140">
              <a:buSzPts val="1700"/>
              <a:buFont typeface="Arial"/>
              <a:buChar char="●"/>
            </a:pPr>
            <a:r>
              <a:rPr lang="en-GB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 it Be it engaged 16,000 young people last year</a:t>
            </a:r>
            <a:endParaRPr lang="en-GB" sz="28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70" indent="-448711" defTabSz="1219140">
              <a:buSzPts val="1700"/>
              <a:buFont typeface="Arial"/>
              <a:buChar char="●"/>
            </a:pPr>
            <a:endParaRPr lang="en-GB" sz="2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70" indent="-448711" defTabSz="1219140">
              <a:buSzPts val="1700"/>
              <a:buFont typeface="Arial"/>
              <a:buChar char="●"/>
            </a:pPr>
            <a:r>
              <a:rPr lang="en-GB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kind value to the city in excess of 1 million</a:t>
            </a:r>
            <a:endParaRPr lang="en-GB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09570" indent="-448711" defTabSz="1219140">
              <a:buSzPts val="1700"/>
              <a:buFont typeface="Arial"/>
              <a:buChar char="●"/>
            </a:pPr>
            <a:endParaRPr sz="226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E62B32AB-3CA1-D04F-EA70-AAF5AA3506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656"/>
          <a:stretch/>
        </p:blipFill>
        <p:spPr>
          <a:xfrm>
            <a:off x="355684" y="160794"/>
            <a:ext cx="2824336" cy="2865250"/>
          </a:xfrm>
          <a:prstGeom prst="rect">
            <a:avLst/>
          </a:prstGeom>
        </p:spPr>
      </p:pic>
      <p:pic>
        <p:nvPicPr>
          <p:cNvPr id="7" name="Picture 6" descr="A person in orange overalls next to a machine&#10;&#10;AI-generated content may be incorrect.">
            <a:extLst>
              <a:ext uri="{FF2B5EF4-FFF2-40B4-BE49-F238E27FC236}">
                <a16:creationId xmlns:a16="http://schemas.microsoft.com/office/drawing/2014/main" id="{5DAA432C-5A45-2B55-6160-7D6F66871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827664" y="160793"/>
            <a:ext cx="3900719" cy="2925539"/>
          </a:xfrm>
          <a:prstGeom prst="rect">
            <a:avLst/>
          </a:prstGeom>
        </p:spPr>
      </p:pic>
      <p:pic>
        <p:nvPicPr>
          <p:cNvPr id="9" name="Picture 8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E8392456-50DF-C391-81BD-0C0F2677D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754" y="160793"/>
            <a:ext cx="3820335" cy="2865251"/>
          </a:xfrm>
          <a:prstGeom prst="rect">
            <a:avLst/>
          </a:prstGeom>
        </p:spPr>
      </p:pic>
      <p:pic>
        <p:nvPicPr>
          <p:cNvPr id="11" name="Picture 10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1D89ACE9-8202-A57F-0920-AFB7B0756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9868" y="3227010"/>
            <a:ext cx="2808515" cy="3394854"/>
          </a:xfrm>
          <a:prstGeom prst="rect">
            <a:avLst/>
          </a:prstGeom>
        </p:spPr>
      </p:pic>
      <p:pic>
        <p:nvPicPr>
          <p:cNvPr id="13" name="Picture 12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C9AEB050-6090-7A6C-006E-1ED5C3DA2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815" y="3191841"/>
            <a:ext cx="2598894" cy="3465192"/>
          </a:xfrm>
          <a:prstGeom prst="rect">
            <a:avLst/>
          </a:prstGeom>
        </p:spPr>
      </p:pic>
      <p:pic>
        <p:nvPicPr>
          <p:cNvPr id="15" name="Picture 14" descr="A group of children looking at plants&#10;&#10;AI-generated content may be incorrect.">
            <a:extLst>
              <a:ext uri="{FF2B5EF4-FFF2-40B4-BE49-F238E27FC236}">
                <a16:creationId xmlns:a16="http://schemas.microsoft.com/office/drawing/2014/main" id="{94591E03-F172-CAC6-44CB-2BE2E18F3DA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943"/>
          <a:stretch/>
        </p:blipFill>
        <p:spPr>
          <a:xfrm>
            <a:off x="2829096" y="3191841"/>
            <a:ext cx="2980139" cy="2865250"/>
          </a:xfrm>
          <a:prstGeom prst="rect">
            <a:avLst/>
          </a:prstGeom>
        </p:spPr>
      </p:pic>
      <p:pic>
        <p:nvPicPr>
          <p:cNvPr id="17" name="Picture 16" descr="A child kneeling on the ground digging in the dirt&#10;&#10;AI-generated content may be incorrect.">
            <a:extLst>
              <a:ext uri="{FF2B5EF4-FFF2-40B4-BE49-F238E27FC236}">
                <a16:creationId xmlns:a16="http://schemas.microsoft.com/office/drawing/2014/main" id="{78F65C7C-FBC5-DD8E-7655-C3A867143B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036" t="11789" b="44809"/>
          <a:stretch/>
        </p:blipFill>
        <p:spPr>
          <a:xfrm>
            <a:off x="59623" y="3191841"/>
            <a:ext cx="2598894" cy="28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6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3847E-582C-F3A4-653E-BC0810965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0C175-9440-6455-DD47-C8B0DC68CBB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2D5F0-5B7C-10EF-EADB-4E647C64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7" y="249874"/>
            <a:ext cx="11537230" cy="63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2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3621-F03A-CF42-F581-F5360AAE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1C9E9-EE72-B413-41A5-CD6BB8117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AF9C1-10D2-49A2-73C5-569A55F9959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58D0D-C73F-58FE-D528-8E849FD3D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5" y="271021"/>
            <a:ext cx="11747241" cy="64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2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BFD0A-C84E-3B82-D32A-057FF7FEC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A23D5-BC79-D9D4-F0A6-E0F00DA91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E5230-05CD-06C6-AD8A-C2B5B192586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7EA93-7FD9-6305-E542-90430AFEB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1" y="155243"/>
            <a:ext cx="11859207" cy="65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6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E946D7A-102C-3952-4BA7-CFED221D394E}"/>
              </a:ext>
            </a:extLst>
          </p:cNvPr>
          <p:cNvSpPr txBox="1">
            <a:spLocks/>
          </p:cNvSpPr>
          <p:nvPr/>
        </p:nvSpPr>
        <p:spPr>
          <a:xfrm>
            <a:off x="10801977" y="6208330"/>
            <a:ext cx="810568" cy="35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700" dirty="0">
                <a:solidFill>
                  <a:schemeClr val="bg1"/>
                </a:solidFill>
                <a:latin typeface="Aptos Light" panose="020B0004020202020204" pitchFamily="34" charset="0"/>
              </a:rPr>
              <a:t>02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DD30A2-8B02-F869-5116-8EB4105510C8}"/>
              </a:ext>
            </a:extLst>
          </p:cNvPr>
          <p:cNvSpPr txBox="1">
            <a:spLocks/>
          </p:cNvSpPr>
          <p:nvPr/>
        </p:nvSpPr>
        <p:spPr>
          <a:xfrm>
            <a:off x="3208772" y="5785582"/>
            <a:ext cx="9144000" cy="736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solidFill>
                  <a:srgbClr val="14A49D"/>
                </a:solidFill>
                <a:latin typeface="Helvetica" pitchFamily="2" charset="0"/>
              </a:rPr>
              <a:t>Project name goes here </a:t>
            </a:r>
            <a:r>
              <a:rPr lang="en-GB" sz="1800" b="1" dirty="0">
                <a:solidFill>
                  <a:srgbClr val="E4B745"/>
                </a:solidFill>
                <a:latin typeface="Helvetica" pitchFamily="2" charset="0"/>
              </a:rPr>
              <a:t>/ April 2024</a:t>
            </a:r>
            <a:endParaRPr lang="en-US" sz="1800" b="1" dirty="0">
              <a:latin typeface="Helvetica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862" y="5563419"/>
            <a:ext cx="1413796" cy="590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EA4C87-7B25-3FDD-010D-93F43E4C5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55" y="213864"/>
            <a:ext cx="11393490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00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6440A-E257-C69C-89B0-9A823E63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EC348-3100-D9FF-95E0-3086A4D63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7C72A-C6F9-9F60-4B65-846B3EB8602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B2B985-C6FA-15B2-F349-5DDA2586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232916"/>
            <a:ext cx="11488619" cy="64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21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D9814D99E71C409090DF9E8FDE1682" ma:contentTypeVersion="18" ma:contentTypeDescription="Create a new document." ma:contentTypeScope="" ma:versionID="3e1c0688b117e023ed4a5a83cd0b6090">
  <xsd:schema xmlns:xsd="http://www.w3.org/2001/XMLSchema" xmlns:xs="http://www.w3.org/2001/XMLSchema" xmlns:p="http://schemas.microsoft.com/office/2006/metadata/properties" xmlns:ns2="94c7dcd3-2cd9-44d2-b126-ac78e728307a" xmlns:ns3="13317375-1553-48d8-a09a-8aa92972e8cd" targetNamespace="http://schemas.microsoft.com/office/2006/metadata/properties" ma:root="true" ma:fieldsID="8d29c5936ee81fa6d935c23bcdeec93d" ns2:_="" ns3:_="">
    <xsd:import namespace="94c7dcd3-2cd9-44d2-b126-ac78e728307a"/>
    <xsd:import namespace="13317375-1553-48d8-a09a-8aa92972e8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7dcd3-2cd9-44d2-b126-ac78e72830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330548-71bc-43fa-91f1-b175a08e5d36}" ma:internalName="TaxCatchAll" ma:showField="CatchAllData" ma:web="94c7dcd3-2cd9-44d2-b126-ac78e72830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317375-1553-48d8-a09a-8aa92972e8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9c4f7d8-8ce1-446e-88d4-5569086c0e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c7dcd3-2cd9-44d2-b126-ac78e728307a" xsi:nil="true"/>
    <lcf76f155ced4ddcb4097134ff3c332f xmlns="13317375-1553-48d8-a09a-8aa92972e8c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E5C33C-1418-4AA3-A8B4-D50F4AFEE832}"/>
</file>

<file path=customXml/itemProps2.xml><?xml version="1.0" encoding="utf-8"?>
<ds:datastoreItem xmlns:ds="http://schemas.openxmlformats.org/officeDocument/2006/customXml" ds:itemID="{E1F4A293-C565-4AF1-932D-EBD203683E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B3AE73-9699-42E1-8CAF-9B0A7EC69223}">
  <ds:schemaRefs>
    <ds:schemaRef ds:uri="e4542799-d948-4d7f-a508-6210b0e87801"/>
    <ds:schemaRef ds:uri="http://purl.org/dc/elements/1.1/"/>
    <ds:schemaRef ds:uri="http://www.w3.org/XML/1998/namespace"/>
    <ds:schemaRef ds:uri="http://schemas.microsoft.com/office/2006/documentManagement/types"/>
    <ds:schemaRef ds:uri="a8af9081-7a17-466a-88c0-ad1246981f2a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71</Words>
  <Application>Microsoft Office PowerPoint</Application>
  <PresentationFormat>Widescreen</PresentationFormat>
  <Paragraphs>17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Aptos Light</vt:lpstr>
      <vt:lpstr>Arial</vt:lpstr>
      <vt:lpstr>Helvetica</vt:lpstr>
      <vt:lpstr>Merriweather</vt:lpstr>
      <vt:lpstr>Office Theme</vt:lpstr>
      <vt:lpstr>Carolynn McConnell</vt:lpstr>
      <vt:lpstr>PowerPoint Presentation</vt:lpstr>
      <vt:lpstr>Key Achievements – since 2019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get involved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standard example of the heading</dc:title>
  <dc:creator>british smile</dc:creator>
  <cp:lastModifiedBy>Carolynn McConnell</cp:lastModifiedBy>
  <cp:revision>12</cp:revision>
  <dcterms:created xsi:type="dcterms:W3CDTF">2024-03-22T14:22:58Z</dcterms:created>
  <dcterms:modified xsi:type="dcterms:W3CDTF">2025-03-25T16:11:52Z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0x0101005DD9814D99E71C409090DF9E8FDE1682</vt:lpwstr>
  </property>
  <property fmtid="{D5CDD505-2E9C-101B-9397-08002B2CF9AE}" pid="3" name="MediaServiceImageTags">
    <vt:lpwstr/>
  </property>
</Properties>
</file>