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sldIdLst>
    <p:sldId id="262" r:id="rId5"/>
    <p:sldId id="259"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8" r:id="rId27"/>
    <p:sldId id="289" r:id="rId28"/>
    <p:sldId id="290" r:id="rId29"/>
    <p:sldId id="285" r:id="rId30"/>
    <p:sldId id="286" r:id="rId31"/>
    <p:sldId id="28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2" autoAdjust="0"/>
    <p:restoredTop sz="91453" autoAdjust="0"/>
  </p:normalViewPr>
  <p:slideViewPr>
    <p:cSldViewPr snapToGrid="0">
      <p:cViewPr varScale="1">
        <p:scale>
          <a:sx n="101" d="100"/>
          <a:sy n="101" d="100"/>
        </p:scale>
        <p:origin x="70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k Orwin" userId="2fe73337-69d6-45eb-8cf7-fe4d747cffc3" providerId="ADAL" clId="{87846CED-9F5F-4B78-B468-9DF9E9762F23}"/>
    <pc:docChg chg="undo redo custSel addSld modSld sldOrd">
      <pc:chgData name="Jack Orwin" userId="2fe73337-69d6-45eb-8cf7-fe4d747cffc3" providerId="ADAL" clId="{87846CED-9F5F-4B78-B468-9DF9E9762F23}" dt="2025-06-09T14:12:33.417" v="1479" actId="1076"/>
      <pc:docMkLst>
        <pc:docMk/>
      </pc:docMkLst>
      <pc:sldChg chg="modSp mod">
        <pc:chgData name="Jack Orwin" userId="2fe73337-69d6-45eb-8cf7-fe4d747cffc3" providerId="ADAL" clId="{87846CED-9F5F-4B78-B468-9DF9E9762F23}" dt="2025-06-09T12:14:12.540" v="585" actId="20577"/>
        <pc:sldMkLst>
          <pc:docMk/>
          <pc:sldMk cId="4127429990" sldId="259"/>
        </pc:sldMkLst>
        <pc:spChg chg="mod">
          <ac:chgData name="Jack Orwin" userId="2fe73337-69d6-45eb-8cf7-fe4d747cffc3" providerId="ADAL" clId="{87846CED-9F5F-4B78-B468-9DF9E9762F23}" dt="2025-06-09T12:14:12.540" v="585" actId="20577"/>
          <ac:spMkLst>
            <pc:docMk/>
            <pc:sldMk cId="4127429990" sldId="259"/>
            <ac:spMk id="8" creationId="{C4B0D789-9D2A-8E7D-8372-CFDE2E7271BC}"/>
          </ac:spMkLst>
        </pc:spChg>
      </pc:sldChg>
      <pc:sldChg chg="modSp mod">
        <pc:chgData name="Jack Orwin" userId="2fe73337-69d6-45eb-8cf7-fe4d747cffc3" providerId="ADAL" clId="{87846CED-9F5F-4B78-B468-9DF9E9762F23}" dt="2025-06-09T11:54:44.467" v="72" actId="14100"/>
        <pc:sldMkLst>
          <pc:docMk/>
          <pc:sldMk cId="3941542981" sldId="271"/>
        </pc:sldMkLst>
        <pc:spChg chg="mod">
          <ac:chgData name="Jack Orwin" userId="2fe73337-69d6-45eb-8cf7-fe4d747cffc3" providerId="ADAL" clId="{87846CED-9F5F-4B78-B468-9DF9E9762F23}" dt="2025-06-09T11:54:44.467" v="72" actId="14100"/>
          <ac:spMkLst>
            <pc:docMk/>
            <pc:sldMk cId="3941542981" sldId="271"/>
            <ac:spMk id="2" creationId="{6443B7DA-B142-E7E8-7F8F-7BCBEFD56193}"/>
          </ac:spMkLst>
        </pc:spChg>
      </pc:sldChg>
      <pc:sldChg chg="addSp modSp mod">
        <pc:chgData name="Jack Orwin" userId="2fe73337-69d6-45eb-8cf7-fe4d747cffc3" providerId="ADAL" clId="{87846CED-9F5F-4B78-B468-9DF9E9762F23}" dt="2025-06-09T13:27:25.549" v="1146" actId="1076"/>
        <pc:sldMkLst>
          <pc:docMk/>
          <pc:sldMk cId="3617860784" sldId="272"/>
        </pc:sldMkLst>
        <pc:spChg chg="add mod">
          <ac:chgData name="Jack Orwin" userId="2fe73337-69d6-45eb-8cf7-fe4d747cffc3" providerId="ADAL" clId="{87846CED-9F5F-4B78-B468-9DF9E9762F23}" dt="2025-06-09T13:27:25.549" v="1146" actId="1076"/>
          <ac:spMkLst>
            <pc:docMk/>
            <pc:sldMk cId="3617860784" sldId="272"/>
            <ac:spMk id="6" creationId="{67E432C9-F426-2723-F5F9-08C3E617DDC3}"/>
          </ac:spMkLst>
        </pc:spChg>
        <pc:spChg chg="mod">
          <ac:chgData name="Jack Orwin" userId="2fe73337-69d6-45eb-8cf7-fe4d747cffc3" providerId="ADAL" clId="{87846CED-9F5F-4B78-B468-9DF9E9762F23}" dt="2025-06-09T13:27:17.686" v="1144" actId="1076"/>
          <ac:spMkLst>
            <pc:docMk/>
            <pc:sldMk cId="3617860784" sldId="272"/>
            <ac:spMk id="8" creationId="{FD53D79A-34F7-8E73-E901-F0183EE6EB39}"/>
          </ac:spMkLst>
        </pc:spChg>
      </pc:sldChg>
      <pc:sldChg chg="addSp modSp mod">
        <pc:chgData name="Jack Orwin" userId="2fe73337-69d6-45eb-8cf7-fe4d747cffc3" providerId="ADAL" clId="{87846CED-9F5F-4B78-B468-9DF9E9762F23}" dt="2025-06-09T14:03:46.447" v="1209" actId="27636"/>
        <pc:sldMkLst>
          <pc:docMk/>
          <pc:sldMk cId="3656321840" sldId="276"/>
        </pc:sldMkLst>
        <pc:spChg chg="add mod">
          <ac:chgData name="Jack Orwin" userId="2fe73337-69d6-45eb-8cf7-fe4d747cffc3" providerId="ADAL" clId="{87846CED-9F5F-4B78-B468-9DF9E9762F23}" dt="2025-06-09T14:03:46.447" v="1209" actId="27636"/>
          <ac:spMkLst>
            <pc:docMk/>
            <pc:sldMk cId="3656321840" sldId="276"/>
            <ac:spMk id="5" creationId="{64475D76-4394-FCDE-5612-6C159A48EE0D}"/>
          </ac:spMkLst>
        </pc:spChg>
        <pc:spChg chg="mod">
          <ac:chgData name="Jack Orwin" userId="2fe73337-69d6-45eb-8cf7-fe4d747cffc3" providerId="ADAL" clId="{87846CED-9F5F-4B78-B468-9DF9E9762F23}" dt="2025-06-09T14:02:37.006" v="1190" actId="27636"/>
          <ac:spMkLst>
            <pc:docMk/>
            <pc:sldMk cId="3656321840" sldId="276"/>
            <ac:spMk id="8" creationId="{A34ABC35-EC11-53D0-D362-8A0E3A65130D}"/>
          </ac:spMkLst>
        </pc:spChg>
      </pc:sldChg>
      <pc:sldChg chg="modSp add mod ord">
        <pc:chgData name="Jack Orwin" userId="2fe73337-69d6-45eb-8cf7-fe4d747cffc3" providerId="ADAL" clId="{87846CED-9F5F-4B78-B468-9DF9E9762F23}" dt="2025-06-09T12:49:40.400" v="977" actId="1076"/>
        <pc:sldMkLst>
          <pc:docMk/>
          <pc:sldMk cId="3753070973" sldId="278"/>
        </pc:sldMkLst>
        <pc:spChg chg="mod">
          <ac:chgData name="Jack Orwin" userId="2fe73337-69d6-45eb-8cf7-fe4d747cffc3" providerId="ADAL" clId="{87846CED-9F5F-4B78-B468-9DF9E9762F23}" dt="2025-06-09T11:53:48.883" v="44" actId="20577"/>
          <ac:spMkLst>
            <pc:docMk/>
            <pc:sldMk cId="3753070973" sldId="278"/>
            <ac:spMk id="2" creationId="{D502E057-4B4A-FE9C-8A26-902531EA80D0}"/>
          </ac:spMkLst>
        </pc:spChg>
        <pc:spChg chg="mod">
          <ac:chgData name="Jack Orwin" userId="2fe73337-69d6-45eb-8cf7-fe4d747cffc3" providerId="ADAL" clId="{87846CED-9F5F-4B78-B468-9DF9E9762F23}" dt="2025-06-09T11:53:30.600" v="5" actId="20577"/>
          <ac:spMkLst>
            <pc:docMk/>
            <pc:sldMk cId="3753070973" sldId="278"/>
            <ac:spMk id="4" creationId="{B3B7FA08-66A8-6C0B-0986-F26914CEE979}"/>
          </ac:spMkLst>
        </pc:spChg>
        <pc:spChg chg="mod">
          <ac:chgData name="Jack Orwin" userId="2fe73337-69d6-45eb-8cf7-fe4d747cffc3" providerId="ADAL" clId="{87846CED-9F5F-4B78-B468-9DF9E9762F23}" dt="2025-06-09T12:49:32.497" v="976" actId="20577"/>
          <ac:spMkLst>
            <pc:docMk/>
            <pc:sldMk cId="3753070973" sldId="278"/>
            <ac:spMk id="5" creationId="{D4359317-649C-CEA9-EAEB-9BAE757B7F1C}"/>
          </ac:spMkLst>
        </pc:spChg>
        <pc:spChg chg="mod">
          <ac:chgData name="Jack Orwin" userId="2fe73337-69d6-45eb-8cf7-fe4d747cffc3" providerId="ADAL" clId="{87846CED-9F5F-4B78-B468-9DF9E9762F23}" dt="2025-06-09T12:49:40.400" v="977" actId="1076"/>
          <ac:spMkLst>
            <pc:docMk/>
            <pc:sldMk cId="3753070973" sldId="278"/>
            <ac:spMk id="7" creationId="{CAE4DDF1-0FD7-E259-DB59-1AF738852AA2}"/>
          </ac:spMkLst>
        </pc:spChg>
        <pc:spChg chg="mod">
          <ac:chgData name="Jack Orwin" userId="2fe73337-69d6-45eb-8cf7-fe4d747cffc3" providerId="ADAL" clId="{87846CED-9F5F-4B78-B468-9DF9E9762F23}" dt="2025-06-09T12:47:44.002" v="956" actId="20577"/>
          <ac:spMkLst>
            <pc:docMk/>
            <pc:sldMk cId="3753070973" sldId="278"/>
            <ac:spMk id="8" creationId="{31AD8048-3B8D-D99C-0279-683905FFCD7E}"/>
          </ac:spMkLst>
        </pc:spChg>
      </pc:sldChg>
      <pc:sldChg chg="modSp add mod modNotesTx">
        <pc:chgData name="Jack Orwin" userId="2fe73337-69d6-45eb-8cf7-fe4d747cffc3" providerId="ADAL" clId="{87846CED-9F5F-4B78-B468-9DF9E9762F23}" dt="2025-06-09T12:56:23.118" v="1066" actId="20577"/>
        <pc:sldMkLst>
          <pc:docMk/>
          <pc:sldMk cId="3051473971" sldId="279"/>
        </pc:sldMkLst>
        <pc:spChg chg="mod">
          <ac:chgData name="Jack Orwin" userId="2fe73337-69d6-45eb-8cf7-fe4d747cffc3" providerId="ADAL" clId="{87846CED-9F5F-4B78-B468-9DF9E9762F23}" dt="2025-06-09T11:53:58.199" v="55" actId="14100"/>
          <ac:spMkLst>
            <pc:docMk/>
            <pc:sldMk cId="3051473971" sldId="279"/>
            <ac:spMk id="2" creationId="{75D99F4F-F573-70ED-2E63-262576CF60C8}"/>
          </ac:spMkLst>
        </pc:spChg>
        <pc:spChg chg="mod">
          <ac:chgData name="Jack Orwin" userId="2fe73337-69d6-45eb-8cf7-fe4d747cffc3" providerId="ADAL" clId="{87846CED-9F5F-4B78-B468-9DF9E9762F23}" dt="2025-06-09T12:56:20.430" v="1062" actId="1076"/>
          <ac:spMkLst>
            <pc:docMk/>
            <pc:sldMk cId="3051473971" sldId="279"/>
            <ac:spMk id="5" creationId="{5CFFFC48-2652-03ED-45E8-D263638101F4}"/>
          </ac:spMkLst>
        </pc:spChg>
        <pc:spChg chg="mod">
          <ac:chgData name="Jack Orwin" userId="2fe73337-69d6-45eb-8cf7-fe4d747cffc3" providerId="ADAL" clId="{87846CED-9F5F-4B78-B468-9DF9E9762F23}" dt="2025-06-09T12:55:51.797" v="1056" actId="1076"/>
          <ac:spMkLst>
            <pc:docMk/>
            <pc:sldMk cId="3051473971" sldId="279"/>
            <ac:spMk id="7" creationId="{3D62D94D-D705-4B96-A68C-8FE12A4C7C0C}"/>
          </ac:spMkLst>
        </pc:spChg>
        <pc:spChg chg="mod">
          <ac:chgData name="Jack Orwin" userId="2fe73337-69d6-45eb-8cf7-fe4d747cffc3" providerId="ADAL" clId="{87846CED-9F5F-4B78-B468-9DF9E9762F23}" dt="2025-06-09T12:53:09.911" v="1003" actId="27636"/>
          <ac:spMkLst>
            <pc:docMk/>
            <pc:sldMk cId="3051473971" sldId="279"/>
            <ac:spMk id="8" creationId="{7C42B91E-D16F-61F9-6973-5369F79B58AE}"/>
          </ac:spMkLst>
        </pc:spChg>
      </pc:sldChg>
      <pc:sldChg chg="addSp modSp add mod ord">
        <pc:chgData name="Jack Orwin" userId="2fe73337-69d6-45eb-8cf7-fe4d747cffc3" providerId="ADAL" clId="{87846CED-9F5F-4B78-B468-9DF9E9762F23}" dt="2025-06-09T14:08:58.467" v="1315" actId="27636"/>
        <pc:sldMkLst>
          <pc:docMk/>
          <pc:sldMk cId="3600112464" sldId="280"/>
        </pc:sldMkLst>
        <pc:spChg chg="mod">
          <ac:chgData name="Jack Orwin" userId="2fe73337-69d6-45eb-8cf7-fe4d747cffc3" providerId="ADAL" clId="{87846CED-9F5F-4B78-B468-9DF9E9762F23}" dt="2025-06-09T11:55:06.173" v="93" actId="20577"/>
          <ac:spMkLst>
            <pc:docMk/>
            <pc:sldMk cId="3600112464" sldId="280"/>
            <ac:spMk id="2" creationId="{BD05E5A4-BD2B-ED9C-F63F-CA0441508732}"/>
          </ac:spMkLst>
        </pc:spChg>
        <pc:spChg chg="mod">
          <ac:chgData name="Jack Orwin" userId="2fe73337-69d6-45eb-8cf7-fe4d747cffc3" providerId="ADAL" clId="{87846CED-9F5F-4B78-B468-9DF9E9762F23}" dt="2025-06-09T11:55:19.205" v="98" actId="20577"/>
          <ac:spMkLst>
            <pc:docMk/>
            <pc:sldMk cId="3600112464" sldId="280"/>
            <ac:spMk id="4" creationId="{D8C6857D-7D3D-EEF6-1BC9-33187AB83841}"/>
          </ac:spMkLst>
        </pc:spChg>
        <pc:spChg chg="add mod">
          <ac:chgData name="Jack Orwin" userId="2fe73337-69d6-45eb-8cf7-fe4d747cffc3" providerId="ADAL" clId="{87846CED-9F5F-4B78-B468-9DF9E9762F23}" dt="2025-06-09T14:08:55.077" v="1313" actId="1076"/>
          <ac:spMkLst>
            <pc:docMk/>
            <pc:sldMk cId="3600112464" sldId="280"/>
            <ac:spMk id="5" creationId="{DA101A08-B847-6931-278E-62A62D540487}"/>
          </ac:spMkLst>
        </pc:spChg>
        <pc:spChg chg="mod">
          <ac:chgData name="Jack Orwin" userId="2fe73337-69d6-45eb-8cf7-fe4d747cffc3" providerId="ADAL" clId="{87846CED-9F5F-4B78-B468-9DF9E9762F23}" dt="2025-06-09T14:08:58.467" v="1315" actId="27636"/>
          <ac:spMkLst>
            <pc:docMk/>
            <pc:sldMk cId="3600112464" sldId="280"/>
            <ac:spMk id="8" creationId="{8601A408-CFB2-F929-FEC4-949DFF596FDD}"/>
          </ac:spMkLst>
        </pc:spChg>
      </pc:sldChg>
      <pc:sldChg chg="modSp add mod ord">
        <pc:chgData name="Jack Orwin" userId="2fe73337-69d6-45eb-8cf7-fe4d747cffc3" providerId="ADAL" clId="{87846CED-9F5F-4B78-B468-9DF9E9762F23}" dt="2025-06-09T11:56:46.366" v="146" actId="20577"/>
        <pc:sldMkLst>
          <pc:docMk/>
          <pc:sldMk cId="1008856175" sldId="281"/>
        </pc:sldMkLst>
        <pc:spChg chg="mod">
          <ac:chgData name="Jack Orwin" userId="2fe73337-69d6-45eb-8cf7-fe4d747cffc3" providerId="ADAL" clId="{87846CED-9F5F-4B78-B468-9DF9E9762F23}" dt="2025-06-09T11:56:26.124" v="120" actId="20577"/>
          <ac:spMkLst>
            <pc:docMk/>
            <pc:sldMk cId="1008856175" sldId="281"/>
            <ac:spMk id="3" creationId="{66F09F54-4C98-63D1-00AD-DB75F0FE8975}"/>
          </ac:spMkLst>
        </pc:spChg>
        <pc:spChg chg="mod">
          <ac:chgData name="Jack Orwin" userId="2fe73337-69d6-45eb-8cf7-fe4d747cffc3" providerId="ADAL" clId="{87846CED-9F5F-4B78-B468-9DF9E9762F23}" dt="2025-06-09T11:56:46.366" v="146" actId="20577"/>
          <ac:spMkLst>
            <pc:docMk/>
            <pc:sldMk cId="1008856175" sldId="281"/>
            <ac:spMk id="13" creationId="{A0D62CD3-7539-B496-6948-F183C132671A}"/>
          </ac:spMkLst>
        </pc:spChg>
      </pc:sldChg>
      <pc:sldChg chg="modSp add mod ord">
        <pc:chgData name="Jack Orwin" userId="2fe73337-69d6-45eb-8cf7-fe4d747cffc3" providerId="ADAL" clId="{87846CED-9F5F-4B78-B468-9DF9E9762F23}" dt="2025-06-09T12:12:24.633" v="480" actId="1076"/>
        <pc:sldMkLst>
          <pc:docMk/>
          <pc:sldMk cId="234630340" sldId="282"/>
        </pc:sldMkLst>
        <pc:spChg chg="mod">
          <ac:chgData name="Jack Orwin" userId="2fe73337-69d6-45eb-8cf7-fe4d747cffc3" providerId="ADAL" clId="{87846CED-9F5F-4B78-B468-9DF9E9762F23}" dt="2025-06-09T11:56:39.742" v="144" actId="14100"/>
          <ac:spMkLst>
            <pc:docMk/>
            <pc:sldMk cId="234630340" sldId="282"/>
            <ac:spMk id="2" creationId="{5D269063-CD7E-9801-EC98-8F6C548743F9}"/>
          </ac:spMkLst>
        </pc:spChg>
        <pc:spChg chg="mod">
          <ac:chgData name="Jack Orwin" userId="2fe73337-69d6-45eb-8cf7-fe4d747cffc3" providerId="ADAL" clId="{87846CED-9F5F-4B78-B468-9DF9E9762F23}" dt="2025-06-09T11:56:50.965" v="148" actId="20577"/>
          <ac:spMkLst>
            <pc:docMk/>
            <pc:sldMk cId="234630340" sldId="282"/>
            <ac:spMk id="4" creationId="{B7BCC345-40EE-EF49-7CA3-F7D479AE8D59}"/>
          </ac:spMkLst>
        </pc:spChg>
        <pc:spChg chg="mod">
          <ac:chgData name="Jack Orwin" userId="2fe73337-69d6-45eb-8cf7-fe4d747cffc3" providerId="ADAL" clId="{87846CED-9F5F-4B78-B468-9DF9E9762F23}" dt="2025-06-09T12:12:24.633" v="480" actId="1076"/>
          <ac:spMkLst>
            <pc:docMk/>
            <pc:sldMk cId="234630340" sldId="282"/>
            <ac:spMk id="5" creationId="{212644B4-B39B-9156-0307-4CF1C5147A05}"/>
          </ac:spMkLst>
        </pc:spChg>
        <pc:spChg chg="mod">
          <ac:chgData name="Jack Orwin" userId="2fe73337-69d6-45eb-8cf7-fe4d747cffc3" providerId="ADAL" clId="{87846CED-9F5F-4B78-B468-9DF9E9762F23}" dt="2025-06-09T12:12:21.615" v="479" actId="14100"/>
          <ac:spMkLst>
            <pc:docMk/>
            <pc:sldMk cId="234630340" sldId="282"/>
            <ac:spMk id="7" creationId="{2A08178C-7748-B065-A357-B3D9E8A626E5}"/>
          </ac:spMkLst>
        </pc:spChg>
        <pc:spChg chg="mod">
          <ac:chgData name="Jack Orwin" userId="2fe73337-69d6-45eb-8cf7-fe4d747cffc3" providerId="ADAL" clId="{87846CED-9F5F-4B78-B468-9DF9E9762F23}" dt="2025-06-09T12:11:37.773" v="468" actId="20577"/>
          <ac:spMkLst>
            <pc:docMk/>
            <pc:sldMk cId="234630340" sldId="282"/>
            <ac:spMk id="8" creationId="{76B39391-00EB-4312-B0DF-B956466CFBA1}"/>
          </ac:spMkLst>
        </pc:spChg>
      </pc:sldChg>
      <pc:sldChg chg="delSp modSp add mod ord">
        <pc:chgData name="Jack Orwin" userId="2fe73337-69d6-45eb-8cf7-fe4d747cffc3" providerId="ADAL" clId="{87846CED-9F5F-4B78-B468-9DF9E9762F23}" dt="2025-06-09T12:13:05.554" v="492" actId="20577"/>
        <pc:sldMkLst>
          <pc:docMk/>
          <pc:sldMk cId="744158203" sldId="283"/>
        </pc:sldMkLst>
        <pc:spChg chg="mod">
          <ac:chgData name="Jack Orwin" userId="2fe73337-69d6-45eb-8cf7-fe4d747cffc3" providerId="ADAL" clId="{87846CED-9F5F-4B78-B468-9DF9E9762F23}" dt="2025-06-09T12:01:08.382" v="184" actId="14100"/>
          <ac:spMkLst>
            <pc:docMk/>
            <pc:sldMk cId="744158203" sldId="283"/>
            <ac:spMk id="2" creationId="{6A65E744-8CFC-4BCF-0A87-2C39EA936A7C}"/>
          </ac:spMkLst>
        </pc:spChg>
        <pc:spChg chg="mod">
          <ac:chgData name="Jack Orwin" userId="2fe73337-69d6-45eb-8cf7-fe4d747cffc3" providerId="ADAL" clId="{87846CED-9F5F-4B78-B468-9DF9E9762F23}" dt="2025-06-09T11:57:04.887" v="153" actId="20577"/>
          <ac:spMkLst>
            <pc:docMk/>
            <pc:sldMk cId="744158203" sldId="283"/>
            <ac:spMk id="4" creationId="{78DB680B-22FD-C6FF-1F24-79D92F5FE9ED}"/>
          </ac:spMkLst>
        </pc:spChg>
        <pc:spChg chg="mod">
          <ac:chgData name="Jack Orwin" userId="2fe73337-69d6-45eb-8cf7-fe4d747cffc3" providerId="ADAL" clId="{87846CED-9F5F-4B78-B468-9DF9E9762F23}" dt="2025-06-09T12:13:05.554" v="492" actId="20577"/>
          <ac:spMkLst>
            <pc:docMk/>
            <pc:sldMk cId="744158203" sldId="283"/>
            <ac:spMk id="8" creationId="{D6E3F1AE-2B08-D3DE-EEB2-07ADB27F869F}"/>
          </ac:spMkLst>
        </pc:spChg>
      </pc:sldChg>
      <pc:sldChg chg="modSp add mod ord">
        <pc:chgData name="Jack Orwin" userId="2fe73337-69d6-45eb-8cf7-fe4d747cffc3" providerId="ADAL" clId="{87846CED-9F5F-4B78-B468-9DF9E9762F23}" dt="2025-06-09T14:12:33.417" v="1479" actId="1076"/>
        <pc:sldMkLst>
          <pc:docMk/>
          <pc:sldMk cId="3396892348" sldId="284"/>
        </pc:sldMkLst>
        <pc:spChg chg="mod">
          <ac:chgData name="Jack Orwin" userId="2fe73337-69d6-45eb-8cf7-fe4d747cffc3" providerId="ADAL" clId="{87846CED-9F5F-4B78-B468-9DF9E9762F23}" dt="2025-06-09T12:01:20.502" v="206" actId="27636"/>
          <ac:spMkLst>
            <pc:docMk/>
            <pc:sldMk cId="3396892348" sldId="284"/>
            <ac:spMk id="2" creationId="{B17ED784-BC17-77DF-6945-16C79103AA1A}"/>
          </ac:spMkLst>
        </pc:spChg>
        <pc:spChg chg="mod">
          <ac:chgData name="Jack Orwin" userId="2fe73337-69d6-45eb-8cf7-fe4d747cffc3" providerId="ADAL" clId="{87846CED-9F5F-4B78-B468-9DF9E9762F23}" dt="2025-06-09T11:57:21.343" v="160" actId="20577"/>
          <ac:spMkLst>
            <pc:docMk/>
            <pc:sldMk cId="3396892348" sldId="284"/>
            <ac:spMk id="4" creationId="{D729ED51-9432-1A61-2F75-EDE6ADE326F8}"/>
          </ac:spMkLst>
        </pc:spChg>
        <pc:spChg chg="mod">
          <ac:chgData name="Jack Orwin" userId="2fe73337-69d6-45eb-8cf7-fe4d747cffc3" providerId="ADAL" clId="{87846CED-9F5F-4B78-B468-9DF9E9762F23}" dt="2025-06-09T14:12:33.417" v="1479" actId="1076"/>
          <ac:spMkLst>
            <pc:docMk/>
            <pc:sldMk cId="3396892348" sldId="284"/>
            <ac:spMk id="8" creationId="{9E1CC96A-D305-F594-0ADA-24280207B6C1}"/>
          </ac:spMkLst>
        </pc:spChg>
      </pc:sldChg>
      <pc:sldChg chg="modSp add mod ord">
        <pc:chgData name="Jack Orwin" userId="2fe73337-69d6-45eb-8cf7-fe4d747cffc3" providerId="ADAL" clId="{87846CED-9F5F-4B78-B468-9DF9E9762F23}" dt="2025-06-09T12:23:12.143" v="920" actId="20577"/>
        <pc:sldMkLst>
          <pc:docMk/>
          <pc:sldMk cId="1491783714" sldId="285"/>
        </pc:sldMkLst>
        <pc:spChg chg="mod">
          <ac:chgData name="Jack Orwin" userId="2fe73337-69d6-45eb-8cf7-fe4d747cffc3" providerId="ADAL" clId="{87846CED-9F5F-4B78-B468-9DF9E9762F23}" dt="2025-06-09T12:01:44.043" v="229" actId="20577"/>
          <ac:spMkLst>
            <pc:docMk/>
            <pc:sldMk cId="1491783714" sldId="285"/>
            <ac:spMk id="3" creationId="{7A93A266-7A6E-370B-3325-0B641FBC2136}"/>
          </ac:spMkLst>
        </pc:spChg>
        <pc:spChg chg="mod">
          <ac:chgData name="Jack Orwin" userId="2fe73337-69d6-45eb-8cf7-fe4d747cffc3" providerId="ADAL" clId="{87846CED-9F5F-4B78-B468-9DF9E9762F23}" dt="2025-06-09T12:23:12.143" v="920" actId="20577"/>
          <ac:spMkLst>
            <pc:docMk/>
            <pc:sldMk cId="1491783714" sldId="285"/>
            <ac:spMk id="13" creationId="{D0508AF9-72AB-615D-C008-54A8835E1FDD}"/>
          </ac:spMkLst>
        </pc:spChg>
      </pc:sldChg>
      <pc:sldChg chg="modSp add mod ord">
        <pc:chgData name="Jack Orwin" userId="2fe73337-69d6-45eb-8cf7-fe4d747cffc3" providerId="ADAL" clId="{87846CED-9F5F-4B78-B468-9DF9E9762F23}" dt="2025-06-09T12:23:16.234" v="922" actId="20577"/>
        <pc:sldMkLst>
          <pc:docMk/>
          <pc:sldMk cId="1279565300" sldId="286"/>
        </pc:sldMkLst>
        <pc:spChg chg="mod">
          <ac:chgData name="Jack Orwin" userId="2fe73337-69d6-45eb-8cf7-fe4d747cffc3" providerId="ADAL" clId="{87846CED-9F5F-4B78-B468-9DF9E9762F23}" dt="2025-06-09T12:03:36.779" v="290" actId="20577"/>
          <ac:spMkLst>
            <pc:docMk/>
            <pc:sldMk cId="1279565300" sldId="286"/>
            <ac:spMk id="2" creationId="{E0B14942-F3DF-DB42-E3DA-2B505EAAD6D3}"/>
          </ac:spMkLst>
        </pc:spChg>
        <pc:spChg chg="mod">
          <ac:chgData name="Jack Orwin" userId="2fe73337-69d6-45eb-8cf7-fe4d747cffc3" providerId="ADAL" clId="{87846CED-9F5F-4B78-B468-9DF9E9762F23}" dt="2025-06-09T12:23:16.234" v="922" actId="20577"/>
          <ac:spMkLst>
            <pc:docMk/>
            <pc:sldMk cId="1279565300" sldId="286"/>
            <ac:spMk id="4" creationId="{FF637A92-220F-4696-1281-D7A8D604E773}"/>
          </ac:spMkLst>
        </pc:spChg>
        <pc:spChg chg="mod">
          <ac:chgData name="Jack Orwin" userId="2fe73337-69d6-45eb-8cf7-fe4d747cffc3" providerId="ADAL" clId="{87846CED-9F5F-4B78-B468-9DF9E9762F23}" dt="2025-06-09T12:03:24.465" v="267" actId="1076"/>
          <ac:spMkLst>
            <pc:docMk/>
            <pc:sldMk cId="1279565300" sldId="286"/>
            <ac:spMk id="5" creationId="{8208EE27-09B0-A076-9E26-4F3AE23306E8}"/>
          </ac:spMkLst>
        </pc:spChg>
        <pc:spChg chg="mod">
          <ac:chgData name="Jack Orwin" userId="2fe73337-69d6-45eb-8cf7-fe4d747cffc3" providerId="ADAL" clId="{87846CED-9F5F-4B78-B468-9DF9E9762F23}" dt="2025-06-09T12:03:10.362" v="261" actId="20577"/>
          <ac:spMkLst>
            <pc:docMk/>
            <pc:sldMk cId="1279565300" sldId="286"/>
            <ac:spMk id="7" creationId="{EDCCA6C4-A8BB-E881-38CF-7C3A690A3534}"/>
          </ac:spMkLst>
        </pc:spChg>
        <pc:spChg chg="mod">
          <ac:chgData name="Jack Orwin" userId="2fe73337-69d6-45eb-8cf7-fe4d747cffc3" providerId="ADAL" clId="{87846CED-9F5F-4B78-B468-9DF9E9762F23}" dt="2025-06-09T12:03:30.436" v="269" actId="1076"/>
          <ac:spMkLst>
            <pc:docMk/>
            <pc:sldMk cId="1279565300" sldId="286"/>
            <ac:spMk id="8" creationId="{4A345889-FD42-213C-B725-5329C9649FEB}"/>
          </ac:spMkLst>
        </pc:spChg>
      </pc:sldChg>
      <pc:sldChg chg="addSp modSp add mod ord">
        <pc:chgData name="Jack Orwin" userId="2fe73337-69d6-45eb-8cf7-fe4d747cffc3" providerId="ADAL" clId="{87846CED-9F5F-4B78-B468-9DF9E9762F23}" dt="2025-06-09T12:23:20.870" v="924" actId="20577"/>
        <pc:sldMkLst>
          <pc:docMk/>
          <pc:sldMk cId="1523334874" sldId="287"/>
        </pc:sldMkLst>
        <pc:spChg chg="mod">
          <ac:chgData name="Jack Orwin" userId="2fe73337-69d6-45eb-8cf7-fe4d747cffc3" providerId="ADAL" clId="{87846CED-9F5F-4B78-B468-9DF9E9762F23}" dt="2025-06-09T12:07:38.179" v="358" actId="1076"/>
          <ac:spMkLst>
            <pc:docMk/>
            <pc:sldMk cId="1523334874" sldId="287"/>
            <ac:spMk id="2" creationId="{1FBDBA4A-B633-745C-8E2D-3EAC49CF60D3}"/>
          </ac:spMkLst>
        </pc:spChg>
        <pc:spChg chg="add mod">
          <ac:chgData name="Jack Orwin" userId="2fe73337-69d6-45eb-8cf7-fe4d747cffc3" providerId="ADAL" clId="{87846CED-9F5F-4B78-B468-9DF9E9762F23}" dt="2025-06-09T12:10:31.971" v="460" actId="20577"/>
          <ac:spMkLst>
            <pc:docMk/>
            <pc:sldMk cId="1523334874" sldId="287"/>
            <ac:spMk id="3" creationId="{98273879-9015-2E58-A5A2-CFEE8154C518}"/>
          </ac:spMkLst>
        </pc:spChg>
        <pc:spChg chg="mod">
          <ac:chgData name="Jack Orwin" userId="2fe73337-69d6-45eb-8cf7-fe4d747cffc3" providerId="ADAL" clId="{87846CED-9F5F-4B78-B468-9DF9E9762F23}" dt="2025-06-09T12:23:20.870" v="924" actId="20577"/>
          <ac:spMkLst>
            <pc:docMk/>
            <pc:sldMk cId="1523334874" sldId="287"/>
            <ac:spMk id="4" creationId="{FCA3F624-DDCB-011A-B82B-747885D1A6C0}"/>
          </ac:spMkLst>
        </pc:spChg>
        <pc:spChg chg="add mod">
          <ac:chgData name="Jack Orwin" userId="2fe73337-69d6-45eb-8cf7-fe4d747cffc3" providerId="ADAL" clId="{87846CED-9F5F-4B78-B468-9DF9E9762F23}" dt="2025-06-09T12:10:21.830" v="452" actId="20577"/>
          <ac:spMkLst>
            <pc:docMk/>
            <pc:sldMk cId="1523334874" sldId="287"/>
            <ac:spMk id="5" creationId="{70B1D588-6021-7878-99ED-864B90968D37}"/>
          </ac:spMkLst>
        </pc:spChg>
        <pc:spChg chg="mod">
          <ac:chgData name="Jack Orwin" userId="2fe73337-69d6-45eb-8cf7-fe4d747cffc3" providerId="ADAL" clId="{87846CED-9F5F-4B78-B468-9DF9E9762F23}" dt="2025-06-09T12:08:41.814" v="386" actId="20577"/>
          <ac:spMkLst>
            <pc:docMk/>
            <pc:sldMk cId="1523334874" sldId="287"/>
            <ac:spMk id="8" creationId="{DB4C9481-17F4-5036-7EA0-460A0C3A079A}"/>
          </ac:spMkLst>
        </pc:spChg>
      </pc:sldChg>
      <pc:sldChg chg="modSp add mod ord">
        <pc:chgData name="Jack Orwin" userId="2fe73337-69d6-45eb-8cf7-fe4d747cffc3" providerId="ADAL" clId="{87846CED-9F5F-4B78-B468-9DF9E9762F23}" dt="2025-06-09T12:14:01.382" v="556" actId="20577"/>
        <pc:sldMkLst>
          <pc:docMk/>
          <pc:sldMk cId="2475040825" sldId="288"/>
        </pc:sldMkLst>
        <pc:spChg chg="mod">
          <ac:chgData name="Jack Orwin" userId="2fe73337-69d6-45eb-8cf7-fe4d747cffc3" providerId="ADAL" clId="{87846CED-9F5F-4B78-B468-9DF9E9762F23}" dt="2025-06-09T12:14:01.382" v="556" actId="20577"/>
          <ac:spMkLst>
            <pc:docMk/>
            <pc:sldMk cId="2475040825" sldId="288"/>
            <ac:spMk id="3" creationId="{FF48097E-DA17-B85E-1516-5ACD6D548372}"/>
          </ac:spMkLst>
        </pc:spChg>
      </pc:sldChg>
      <pc:sldChg chg="addSp modSp add mod ord">
        <pc:chgData name="Jack Orwin" userId="2fe73337-69d6-45eb-8cf7-fe4d747cffc3" providerId="ADAL" clId="{87846CED-9F5F-4B78-B468-9DF9E9762F23}" dt="2025-06-09T12:23:03.602" v="916" actId="20577"/>
        <pc:sldMkLst>
          <pc:docMk/>
          <pc:sldMk cId="81358338" sldId="289"/>
        </pc:sldMkLst>
        <pc:spChg chg="mod">
          <ac:chgData name="Jack Orwin" userId="2fe73337-69d6-45eb-8cf7-fe4d747cffc3" providerId="ADAL" clId="{87846CED-9F5F-4B78-B468-9DF9E9762F23}" dt="2025-06-09T12:14:46.859" v="601" actId="20577"/>
          <ac:spMkLst>
            <pc:docMk/>
            <pc:sldMk cId="81358338" sldId="289"/>
            <ac:spMk id="2" creationId="{CCA2A5F6-E65D-58C6-6440-1A9851345A30}"/>
          </ac:spMkLst>
        </pc:spChg>
        <pc:spChg chg="mod">
          <ac:chgData name="Jack Orwin" userId="2fe73337-69d6-45eb-8cf7-fe4d747cffc3" providerId="ADAL" clId="{87846CED-9F5F-4B78-B468-9DF9E9762F23}" dt="2025-06-09T12:23:03.602" v="916" actId="20577"/>
          <ac:spMkLst>
            <pc:docMk/>
            <pc:sldMk cId="81358338" sldId="289"/>
            <ac:spMk id="4" creationId="{BC666325-F8F3-22C0-449D-4C1BF4D75646}"/>
          </ac:spMkLst>
        </pc:spChg>
        <pc:spChg chg="add mod">
          <ac:chgData name="Jack Orwin" userId="2fe73337-69d6-45eb-8cf7-fe4d747cffc3" providerId="ADAL" clId="{87846CED-9F5F-4B78-B468-9DF9E9762F23}" dt="2025-06-09T12:19:07.324" v="828" actId="14100"/>
          <ac:spMkLst>
            <pc:docMk/>
            <pc:sldMk cId="81358338" sldId="289"/>
            <ac:spMk id="5" creationId="{B444C542-5CC0-F5DC-2C2A-D4F6B865FC2B}"/>
          </ac:spMkLst>
        </pc:spChg>
        <pc:spChg chg="mod">
          <ac:chgData name="Jack Orwin" userId="2fe73337-69d6-45eb-8cf7-fe4d747cffc3" providerId="ADAL" clId="{87846CED-9F5F-4B78-B468-9DF9E9762F23}" dt="2025-06-09T12:18:50.969" v="824" actId="27636"/>
          <ac:spMkLst>
            <pc:docMk/>
            <pc:sldMk cId="81358338" sldId="289"/>
            <ac:spMk id="8" creationId="{8EACA859-7A92-DFBA-DFBA-ECB7CFC3EFBB}"/>
          </ac:spMkLst>
        </pc:spChg>
      </pc:sldChg>
      <pc:sldChg chg="modSp add mod">
        <pc:chgData name="Jack Orwin" userId="2fe73337-69d6-45eb-8cf7-fe4d747cffc3" providerId="ADAL" clId="{87846CED-9F5F-4B78-B468-9DF9E9762F23}" dt="2025-06-09T12:23:07.658" v="918" actId="20577"/>
        <pc:sldMkLst>
          <pc:docMk/>
          <pc:sldMk cId="3791353814" sldId="290"/>
        </pc:sldMkLst>
        <pc:spChg chg="mod">
          <ac:chgData name="Jack Orwin" userId="2fe73337-69d6-45eb-8cf7-fe4d747cffc3" providerId="ADAL" clId="{87846CED-9F5F-4B78-B468-9DF9E9762F23}" dt="2025-06-09T12:22:03.359" v="903" actId="1076"/>
          <ac:spMkLst>
            <pc:docMk/>
            <pc:sldMk cId="3791353814" sldId="290"/>
            <ac:spMk id="2" creationId="{50ECB73E-7F78-A7E8-3212-B9DCD7B3D1BC}"/>
          </ac:spMkLst>
        </pc:spChg>
        <pc:spChg chg="mod">
          <ac:chgData name="Jack Orwin" userId="2fe73337-69d6-45eb-8cf7-fe4d747cffc3" providerId="ADAL" clId="{87846CED-9F5F-4B78-B468-9DF9E9762F23}" dt="2025-06-09T12:23:07.658" v="918" actId="20577"/>
          <ac:spMkLst>
            <pc:docMk/>
            <pc:sldMk cId="3791353814" sldId="290"/>
            <ac:spMk id="4" creationId="{723A8C5A-5ADE-D393-981C-A0267BF2EAB6}"/>
          </ac:spMkLst>
        </pc:spChg>
        <pc:spChg chg="mod">
          <ac:chgData name="Jack Orwin" userId="2fe73337-69d6-45eb-8cf7-fe4d747cffc3" providerId="ADAL" clId="{87846CED-9F5F-4B78-B468-9DF9E9762F23}" dt="2025-06-09T12:22:47.299" v="914" actId="1076"/>
          <ac:spMkLst>
            <pc:docMk/>
            <pc:sldMk cId="3791353814" sldId="290"/>
            <ac:spMk id="5" creationId="{6175EF87-334B-BA73-7996-3D0654158B63}"/>
          </ac:spMkLst>
        </pc:spChg>
        <pc:spChg chg="mod">
          <ac:chgData name="Jack Orwin" userId="2fe73337-69d6-45eb-8cf7-fe4d747cffc3" providerId="ADAL" clId="{87846CED-9F5F-4B78-B468-9DF9E9762F23}" dt="2025-06-09T12:22:42.775" v="913" actId="1076"/>
          <ac:spMkLst>
            <pc:docMk/>
            <pc:sldMk cId="3791353814" sldId="290"/>
            <ac:spMk id="8" creationId="{31E127AB-E358-9DB0-6303-C5AAC52A8EE8}"/>
          </ac:spMkLst>
        </pc:spChg>
      </pc:sldChg>
    </pc:docChg>
  </pc:docChgLst>
  <pc:docChgLst>
    <pc:chgData name="Karl Dalgleish" userId="f6d6506c-02e3-4b52-8acb-e61ba8561358" providerId="ADAL" clId="{F23AA7E4-FDD4-468C-87C0-CDA0630FC9B5}"/>
    <pc:docChg chg="modSld">
      <pc:chgData name="Karl Dalgleish" userId="f6d6506c-02e3-4b52-8acb-e61ba8561358" providerId="ADAL" clId="{F23AA7E4-FDD4-468C-87C0-CDA0630FC9B5}" dt="2025-06-12T13:37:16.988" v="1" actId="1076"/>
      <pc:docMkLst>
        <pc:docMk/>
      </pc:docMkLst>
      <pc:sldChg chg="modSp mod">
        <pc:chgData name="Karl Dalgleish" userId="f6d6506c-02e3-4b52-8acb-e61ba8561358" providerId="ADAL" clId="{F23AA7E4-FDD4-468C-87C0-CDA0630FC9B5}" dt="2025-06-12T13:36:57.150" v="0" actId="108"/>
        <pc:sldMkLst>
          <pc:docMk/>
          <pc:sldMk cId="1936140653" sldId="266"/>
        </pc:sldMkLst>
        <pc:spChg chg="mod">
          <ac:chgData name="Karl Dalgleish" userId="f6d6506c-02e3-4b52-8acb-e61ba8561358" providerId="ADAL" clId="{F23AA7E4-FDD4-468C-87C0-CDA0630FC9B5}" dt="2025-06-12T13:36:57.150" v="0" actId="108"/>
          <ac:spMkLst>
            <pc:docMk/>
            <pc:sldMk cId="1936140653" sldId="266"/>
            <ac:spMk id="5" creationId="{17DE9BDB-D7B5-1915-7CA6-9808B5C48DBA}"/>
          </ac:spMkLst>
        </pc:spChg>
      </pc:sldChg>
      <pc:sldChg chg="modSp mod">
        <pc:chgData name="Karl Dalgleish" userId="f6d6506c-02e3-4b52-8acb-e61ba8561358" providerId="ADAL" clId="{F23AA7E4-FDD4-468C-87C0-CDA0630FC9B5}" dt="2025-06-12T13:37:16.988" v="1" actId="1076"/>
        <pc:sldMkLst>
          <pc:docMk/>
          <pc:sldMk cId="1278032284" sldId="269"/>
        </pc:sldMkLst>
        <pc:spChg chg="mod">
          <ac:chgData name="Karl Dalgleish" userId="f6d6506c-02e3-4b52-8acb-e61ba8561358" providerId="ADAL" clId="{F23AA7E4-FDD4-468C-87C0-CDA0630FC9B5}" dt="2025-06-12T13:37:16.988" v="1" actId="1076"/>
          <ac:spMkLst>
            <pc:docMk/>
            <pc:sldMk cId="1278032284" sldId="269"/>
            <ac:spMk id="7" creationId="{69196302-84A7-17E0-CC21-994E6ED91AB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A5E285-3CA5-4250-80F8-4AAB64B01C23}" type="datetimeFigureOut">
              <a:rPr lang="en-GB" smtClean="0"/>
              <a:t>12/06/2025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4C94C0-29C3-4274-8025-EF2F3F994D91}" type="slidenum">
              <a:rPr lang="en-GB" smtClean="0"/>
              <a:t>‹#›</a:t>
            </a:fld>
            <a:endParaRPr lang="en-GB"/>
          </a:p>
        </p:txBody>
      </p:sp>
    </p:spTree>
    <p:extLst>
      <p:ext uri="{BB962C8B-B14F-4D97-AF65-F5344CB8AC3E}">
        <p14:creationId xmlns:p14="http://schemas.microsoft.com/office/powerpoint/2010/main" val="2455500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5- </a:t>
            </a:r>
            <a:r>
              <a:rPr lang="en-GB" sz="1200" dirty="0"/>
              <a:t>Analytical skills, attention to detail and real-world thinking were also important.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7- </a:t>
            </a:r>
            <a:r>
              <a:rPr lang="en-GB" dirty="0"/>
              <a:t>These can include a degree in a related subject, a level seven apprenticeship and/or a diploma and sometimes challenging post graduate professional exams.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endParaRPr lang="en-GB" dirty="0"/>
          </a:p>
        </p:txBody>
      </p:sp>
      <p:sp>
        <p:nvSpPr>
          <p:cNvPr id="4" name="Slide Number Placeholder 3"/>
          <p:cNvSpPr>
            <a:spLocks noGrp="1"/>
          </p:cNvSpPr>
          <p:nvPr>
            <p:ph type="sldNum" sz="quarter" idx="5"/>
          </p:nvPr>
        </p:nvSpPr>
        <p:spPr/>
        <p:txBody>
          <a:bodyPr/>
          <a:lstStyle/>
          <a:p>
            <a:fld id="{744C94C0-29C3-4274-8025-EF2F3F994D91}" type="slidenum">
              <a:rPr lang="en-GB" smtClean="0"/>
              <a:t>8</a:t>
            </a:fld>
            <a:endParaRPr lang="en-GB"/>
          </a:p>
        </p:txBody>
      </p:sp>
    </p:spTree>
    <p:extLst>
      <p:ext uri="{BB962C8B-B14F-4D97-AF65-F5344CB8AC3E}">
        <p14:creationId xmlns:p14="http://schemas.microsoft.com/office/powerpoint/2010/main" val="7098664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829FB7-8727-951E-3375-B460BA01DE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C8FBEC-1BB6-469E-F14F-27360CA18CE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DC4DBBC-465F-C655-F592-3C9C9C006AA1}"/>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7E4CEAE8-F2BA-F9F3-F5C7-30CADBB2D081}"/>
              </a:ext>
            </a:extLst>
          </p:cNvPr>
          <p:cNvSpPr>
            <a:spLocks noGrp="1"/>
          </p:cNvSpPr>
          <p:nvPr>
            <p:ph type="sldNum" sz="quarter" idx="5"/>
          </p:nvPr>
        </p:nvSpPr>
        <p:spPr/>
        <p:txBody>
          <a:bodyPr/>
          <a:lstStyle/>
          <a:p>
            <a:fld id="{744C94C0-29C3-4274-8025-EF2F3F994D91}" type="slidenum">
              <a:rPr lang="en-GB" smtClean="0"/>
              <a:t>25</a:t>
            </a:fld>
            <a:endParaRPr lang="en-GB"/>
          </a:p>
        </p:txBody>
      </p:sp>
    </p:spTree>
    <p:extLst>
      <p:ext uri="{BB962C8B-B14F-4D97-AF65-F5344CB8AC3E}">
        <p14:creationId xmlns:p14="http://schemas.microsoft.com/office/powerpoint/2010/main" val="2478481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9CE43-3246-A871-EE61-38DEE959F5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E31F19-6C32-9E26-273A-2008F85E1F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9B3F68-1A4A-5652-80D6-22CBCF8435B9}"/>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156D00ED-8158-4CB4-99C9-F03B94E9DCA8}"/>
              </a:ext>
            </a:extLst>
          </p:cNvPr>
          <p:cNvSpPr>
            <a:spLocks noGrp="1"/>
          </p:cNvSpPr>
          <p:nvPr>
            <p:ph type="sldNum" sz="quarter" idx="5"/>
          </p:nvPr>
        </p:nvSpPr>
        <p:spPr/>
        <p:txBody>
          <a:bodyPr/>
          <a:lstStyle/>
          <a:p>
            <a:fld id="{744C94C0-29C3-4274-8025-EF2F3F994D91}" type="slidenum">
              <a:rPr lang="en-GB" smtClean="0"/>
              <a:t>28</a:t>
            </a:fld>
            <a:endParaRPr lang="en-GB"/>
          </a:p>
        </p:txBody>
      </p:sp>
    </p:spTree>
    <p:extLst>
      <p:ext uri="{BB962C8B-B14F-4D97-AF65-F5344CB8AC3E}">
        <p14:creationId xmlns:p14="http://schemas.microsoft.com/office/powerpoint/2010/main" val="637072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F7AE6-5353-6C5D-BCCD-6F340C090A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0FD109-AA82-7501-8621-7386233F6F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CB89ED8-660F-AFFE-A620-A8D0B7BA13D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10- Implication: </a:t>
            </a:r>
            <a:r>
              <a:rPr lang="en-GB" sz="1200" dirty="0"/>
              <a:t>Support could be offered from training providers in carbon literacy, environmental compliance and how sustainability can integrate with business functions.</a:t>
            </a:r>
          </a:p>
          <a:p>
            <a:r>
              <a:rPr lang="en-GB" dirty="0"/>
              <a:t>11- i.e. marketing, summarising and reporting tasks or for accounting and bookkeeping and in legal professions contract drafting and auditing.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12- Implication: Introductory AI and automation support packages, tailored to the sector, may help embed AI in practical and sustainable ways without impacting employee development. .</a:t>
            </a:r>
          </a:p>
          <a:p>
            <a:endParaRPr lang="en-GB" dirty="0"/>
          </a:p>
        </p:txBody>
      </p:sp>
      <p:sp>
        <p:nvSpPr>
          <p:cNvPr id="4" name="Slide Number Placeholder 3">
            <a:extLst>
              <a:ext uri="{FF2B5EF4-FFF2-40B4-BE49-F238E27FC236}">
                <a16:creationId xmlns:a16="http://schemas.microsoft.com/office/drawing/2014/main" id="{9D375220-C9E8-772A-EFA4-8B9BFE067B02}"/>
              </a:ext>
            </a:extLst>
          </p:cNvPr>
          <p:cNvSpPr>
            <a:spLocks noGrp="1"/>
          </p:cNvSpPr>
          <p:nvPr>
            <p:ph type="sldNum" sz="quarter" idx="5"/>
          </p:nvPr>
        </p:nvSpPr>
        <p:spPr/>
        <p:txBody>
          <a:bodyPr/>
          <a:lstStyle/>
          <a:p>
            <a:fld id="{744C94C0-29C3-4274-8025-EF2F3F994D91}" type="slidenum">
              <a:rPr lang="en-GB" smtClean="0"/>
              <a:t>9</a:t>
            </a:fld>
            <a:endParaRPr lang="en-GB"/>
          </a:p>
        </p:txBody>
      </p:sp>
    </p:spTree>
    <p:extLst>
      <p:ext uri="{BB962C8B-B14F-4D97-AF65-F5344CB8AC3E}">
        <p14:creationId xmlns:p14="http://schemas.microsoft.com/office/powerpoint/2010/main" val="2267167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718C24-81C0-C291-0760-50172619B0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043B8B-F84A-60FE-C528-F0D11D63E6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6A910D-A430-4D91-4E56-3FB098F5AA22}"/>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6FE6B342-1CEE-C78F-8D82-94472F705D3E}"/>
              </a:ext>
            </a:extLst>
          </p:cNvPr>
          <p:cNvSpPr>
            <a:spLocks noGrp="1"/>
          </p:cNvSpPr>
          <p:nvPr>
            <p:ph type="sldNum" sz="quarter" idx="5"/>
          </p:nvPr>
        </p:nvSpPr>
        <p:spPr/>
        <p:txBody>
          <a:bodyPr/>
          <a:lstStyle/>
          <a:p>
            <a:fld id="{744C94C0-29C3-4274-8025-EF2F3F994D91}" type="slidenum">
              <a:rPr lang="en-GB" smtClean="0"/>
              <a:t>10</a:t>
            </a:fld>
            <a:endParaRPr lang="en-GB"/>
          </a:p>
        </p:txBody>
      </p:sp>
    </p:spTree>
    <p:extLst>
      <p:ext uri="{BB962C8B-B14F-4D97-AF65-F5344CB8AC3E}">
        <p14:creationId xmlns:p14="http://schemas.microsoft.com/office/powerpoint/2010/main" val="362345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8- This approach supports culture, collaboration and staff development and flexibility is used to attract and retain staff. </a:t>
            </a:r>
          </a:p>
          <a:p>
            <a:r>
              <a:rPr lang="en-GB" dirty="0"/>
              <a:t>9- </a:t>
            </a:r>
            <a:r>
              <a:rPr lang="en-GB" sz="1200" dirty="0"/>
              <a:t> In tight labour markets, especially, creating a values-driven, supportive culture is emerging as a competitive advantage and celebrating success is common. </a:t>
            </a:r>
            <a:endParaRPr lang="en-GB" dirty="0"/>
          </a:p>
        </p:txBody>
      </p:sp>
      <p:sp>
        <p:nvSpPr>
          <p:cNvPr id="4" name="Slide Number Placeholder 3"/>
          <p:cNvSpPr>
            <a:spLocks noGrp="1"/>
          </p:cNvSpPr>
          <p:nvPr>
            <p:ph type="sldNum" sz="quarter" idx="5"/>
          </p:nvPr>
        </p:nvSpPr>
        <p:spPr/>
        <p:txBody>
          <a:bodyPr/>
          <a:lstStyle/>
          <a:p>
            <a:fld id="{744C94C0-29C3-4274-8025-EF2F3F994D91}" type="slidenum">
              <a:rPr lang="en-GB" smtClean="0"/>
              <a:t>13</a:t>
            </a:fld>
            <a:endParaRPr lang="en-GB"/>
          </a:p>
        </p:txBody>
      </p:sp>
    </p:spTree>
    <p:extLst>
      <p:ext uri="{BB962C8B-B14F-4D97-AF65-F5344CB8AC3E}">
        <p14:creationId xmlns:p14="http://schemas.microsoft.com/office/powerpoint/2010/main" val="2406545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2F67C-3B76-8D81-2369-1ABD8023FC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E99201B-DF78-39E6-602E-7B99F8222F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1F7B85-5808-0A6F-1012-F4EC30EB5BF5}"/>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6ED68111-FA4E-78BB-38E9-84A55DAB083A}"/>
              </a:ext>
            </a:extLst>
          </p:cNvPr>
          <p:cNvSpPr>
            <a:spLocks noGrp="1"/>
          </p:cNvSpPr>
          <p:nvPr>
            <p:ph type="sldNum" sz="quarter" idx="5"/>
          </p:nvPr>
        </p:nvSpPr>
        <p:spPr/>
        <p:txBody>
          <a:bodyPr/>
          <a:lstStyle/>
          <a:p>
            <a:fld id="{744C94C0-29C3-4274-8025-EF2F3F994D91}" type="slidenum">
              <a:rPr lang="en-GB" smtClean="0"/>
              <a:t>14</a:t>
            </a:fld>
            <a:endParaRPr lang="en-GB"/>
          </a:p>
        </p:txBody>
      </p:sp>
    </p:spTree>
    <p:extLst>
      <p:ext uri="{BB962C8B-B14F-4D97-AF65-F5344CB8AC3E}">
        <p14:creationId xmlns:p14="http://schemas.microsoft.com/office/powerpoint/2010/main" val="14213294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7- </a:t>
            </a:r>
            <a:r>
              <a:rPr lang="en-GB" sz="1200" dirty="0"/>
              <a:t>Providers need to be able to connect with businesses and fully appreciate their skills needs in order to develop relevant and bespoke training resources.</a:t>
            </a:r>
          </a:p>
          <a:p>
            <a:r>
              <a:rPr lang="en-GB" sz="1200" dirty="0"/>
              <a:t>8- Without a convincing and coherent offer, businesses in may struggle with adoption. </a:t>
            </a:r>
            <a:endParaRPr lang="en-GB" dirty="0"/>
          </a:p>
        </p:txBody>
      </p:sp>
      <p:sp>
        <p:nvSpPr>
          <p:cNvPr id="4" name="Slide Number Placeholder 3"/>
          <p:cNvSpPr>
            <a:spLocks noGrp="1"/>
          </p:cNvSpPr>
          <p:nvPr>
            <p:ph type="sldNum" sz="quarter" idx="5"/>
          </p:nvPr>
        </p:nvSpPr>
        <p:spPr/>
        <p:txBody>
          <a:bodyPr/>
          <a:lstStyle/>
          <a:p>
            <a:fld id="{744C94C0-29C3-4274-8025-EF2F3F994D91}" type="slidenum">
              <a:rPr lang="en-GB" smtClean="0"/>
              <a:t>17</a:t>
            </a:fld>
            <a:endParaRPr lang="en-GB"/>
          </a:p>
        </p:txBody>
      </p:sp>
    </p:spTree>
    <p:extLst>
      <p:ext uri="{BB962C8B-B14F-4D97-AF65-F5344CB8AC3E}">
        <p14:creationId xmlns:p14="http://schemas.microsoft.com/office/powerpoint/2010/main" val="2353400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9AB329-C7AB-1F4F-D48C-5FC12F391C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C8F27E-C043-B7CF-0E5D-D36B0BC4FFF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69D55D7-D526-6700-E352-E9269BDE6D1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520972C4-7C58-A3C7-2D93-0F1B2590C6F3}"/>
              </a:ext>
            </a:extLst>
          </p:cNvPr>
          <p:cNvSpPr>
            <a:spLocks noGrp="1"/>
          </p:cNvSpPr>
          <p:nvPr>
            <p:ph type="sldNum" sz="quarter" idx="5"/>
          </p:nvPr>
        </p:nvSpPr>
        <p:spPr/>
        <p:txBody>
          <a:bodyPr/>
          <a:lstStyle/>
          <a:p>
            <a:fld id="{744C94C0-29C3-4274-8025-EF2F3F994D91}" type="slidenum">
              <a:rPr lang="en-GB" smtClean="0"/>
              <a:t>18</a:t>
            </a:fld>
            <a:endParaRPr lang="en-GB"/>
          </a:p>
        </p:txBody>
      </p:sp>
    </p:spTree>
    <p:extLst>
      <p:ext uri="{BB962C8B-B14F-4D97-AF65-F5344CB8AC3E}">
        <p14:creationId xmlns:p14="http://schemas.microsoft.com/office/powerpoint/2010/main" val="777742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E6497A-A6DA-3532-94B1-B7FA84BAEA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8FC889-BB85-B8C3-5B18-BC755523F1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0BC005-0D31-E31B-3638-55DDF75EF8E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6B3DD321-A21B-20D0-952D-5B4B0FE33BDC}"/>
              </a:ext>
            </a:extLst>
          </p:cNvPr>
          <p:cNvSpPr>
            <a:spLocks noGrp="1"/>
          </p:cNvSpPr>
          <p:nvPr>
            <p:ph type="sldNum" sz="quarter" idx="5"/>
          </p:nvPr>
        </p:nvSpPr>
        <p:spPr/>
        <p:txBody>
          <a:bodyPr/>
          <a:lstStyle/>
          <a:p>
            <a:fld id="{744C94C0-29C3-4274-8025-EF2F3F994D91}" type="slidenum">
              <a:rPr lang="en-GB" smtClean="0"/>
              <a:t>22</a:t>
            </a:fld>
            <a:endParaRPr lang="en-GB"/>
          </a:p>
        </p:txBody>
      </p:sp>
    </p:spTree>
    <p:extLst>
      <p:ext uri="{BB962C8B-B14F-4D97-AF65-F5344CB8AC3E}">
        <p14:creationId xmlns:p14="http://schemas.microsoft.com/office/powerpoint/2010/main" val="14001482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528DE-DBD9-58A8-F29D-EA00EDA67C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198535-24D4-39DE-7591-40C18BA03E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F4A954B-BA57-B2A8-92C1-FB5344507ACF}"/>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F80E7130-7BE5-A46E-6EEA-504C7ADF2919}"/>
              </a:ext>
            </a:extLst>
          </p:cNvPr>
          <p:cNvSpPr>
            <a:spLocks noGrp="1"/>
          </p:cNvSpPr>
          <p:nvPr>
            <p:ph type="sldNum" sz="quarter" idx="5"/>
          </p:nvPr>
        </p:nvSpPr>
        <p:spPr/>
        <p:txBody>
          <a:bodyPr/>
          <a:lstStyle/>
          <a:p>
            <a:fld id="{744C94C0-29C3-4274-8025-EF2F3F994D91}" type="slidenum">
              <a:rPr lang="en-GB" smtClean="0"/>
              <a:t>24</a:t>
            </a:fld>
            <a:endParaRPr lang="en-GB"/>
          </a:p>
        </p:txBody>
      </p:sp>
    </p:spTree>
    <p:extLst>
      <p:ext uri="{BB962C8B-B14F-4D97-AF65-F5344CB8AC3E}">
        <p14:creationId xmlns:p14="http://schemas.microsoft.com/office/powerpoint/2010/main" val="18402921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 y="282"/>
            <a:ext cx="12191496" cy="6857717"/>
          </a:xfrm>
          <a:prstGeom prst="rect">
            <a:avLst/>
          </a:prstGeom>
        </p:spPr>
      </p:pic>
      <p:sp>
        <p:nvSpPr>
          <p:cNvPr id="2" name="Title 1">
            <a:extLst>
              <a:ext uri="{FF2B5EF4-FFF2-40B4-BE49-F238E27FC236}">
                <a16:creationId xmlns:a16="http://schemas.microsoft.com/office/drawing/2014/main" id="{781B9D2C-9959-6E0D-27D4-14693477CA92}"/>
              </a:ext>
            </a:extLst>
          </p:cNvPr>
          <p:cNvSpPr>
            <a:spLocks noGrp="1"/>
          </p:cNvSpPr>
          <p:nvPr>
            <p:ph type="ctrTitle" hasCustomPrompt="1"/>
          </p:nvPr>
        </p:nvSpPr>
        <p:spPr>
          <a:xfrm>
            <a:off x="2286000" y="1453289"/>
            <a:ext cx="9144000" cy="2387600"/>
          </a:xfrm>
        </p:spPr>
        <p:txBody>
          <a:bodyPr anchor="b"/>
          <a:lstStyle>
            <a:lvl1pPr algn="r">
              <a:defRPr sz="6000">
                <a:latin typeface="Helvetica" pitchFamily="2" charset="0"/>
              </a:defRPr>
            </a:lvl1pPr>
          </a:lstStyle>
          <a:p>
            <a:r>
              <a:rPr lang="en-GB" dirty="0"/>
              <a:t>Heading</a:t>
            </a:r>
            <a:endParaRPr lang="en-US" dirty="0"/>
          </a:p>
        </p:txBody>
      </p:sp>
      <p:sp>
        <p:nvSpPr>
          <p:cNvPr id="3" name="Subtitle 2">
            <a:extLst>
              <a:ext uri="{FF2B5EF4-FFF2-40B4-BE49-F238E27FC236}">
                <a16:creationId xmlns:a16="http://schemas.microsoft.com/office/drawing/2014/main" id="{454036C8-199F-828C-7141-2E008F78EA1B}"/>
              </a:ext>
            </a:extLst>
          </p:cNvPr>
          <p:cNvSpPr>
            <a:spLocks noGrp="1"/>
          </p:cNvSpPr>
          <p:nvPr>
            <p:ph type="subTitle" idx="1" hasCustomPrompt="1"/>
          </p:nvPr>
        </p:nvSpPr>
        <p:spPr>
          <a:xfrm>
            <a:off x="2286000" y="3840889"/>
            <a:ext cx="9144000" cy="1655762"/>
          </a:xfrm>
        </p:spPr>
        <p:txBody>
          <a:bodyPr/>
          <a:lstStyle>
            <a:lvl1pPr marL="0" indent="0" algn="r">
              <a:buNone/>
              <a:defRPr sz="2400">
                <a:solidFill>
                  <a:srgbClr val="F29A14"/>
                </a:solidFill>
                <a:latin typeface="Helvetica"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April 2024</a:t>
            </a:r>
            <a:endParaRPr lang="en-US" dirty="0"/>
          </a:p>
        </p:txBody>
      </p:sp>
    </p:spTree>
    <p:extLst>
      <p:ext uri="{BB962C8B-B14F-4D97-AF65-F5344CB8AC3E}">
        <p14:creationId xmlns:p14="http://schemas.microsoft.com/office/powerpoint/2010/main" val="2008118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A close-up of a colorful background&#10;&#10;Description automatically generated">
            <a:extLst>
              <a:ext uri="{FF2B5EF4-FFF2-40B4-BE49-F238E27FC236}">
                <a16:creationId xmlns:a16="http://schemas.microsoft.com/office/drawing/2014/main" id="{097D7559-FEE9-B4DF-446F-203D1C462C0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6" name="Slide Number Placeholder 5">
            <a:extLst>
              <a:ext uri="{FF2B5EF4-FFF2-40B4-BE49-F238E27FC236}">
                <a16:creationId xmlns:a16="http://schemas.microsoft.com/office/drawing/2014/main" id="{9E18233A-5A0D-CB8D-7841-1764CE632213}"/>
              </a:ext>
            </a:extLst>
          </p:cNvPr>
          <p:cNvSpPr>
            <a:spLocks noGrp="1"/>
          </p:cNvSpPr>
          <p:nvPr>
            <p:ph type="sldNum" sz="quarter" idx="12"/>
          </p:nvPr>
        </p:nvSpPr>
        <p:spPr>
          <a:xfrm>
            <a:off x="11199222" y="6200502"/>
            <a:ext cx="992777" cy="304801"/>
          </a:xfrm>
        </p:spPr>
        <p:txBody>
          <a:bodyPr/>
          <a:lstStyle/>
          <a:p>
            <a:fld id="{01325B8C-6060-914D-A69E-D0BF6A1048A4}" type="slidenum">
              <a:rPr lang="en-US" smtClean="0"/>
              <a:t>‹#›</a:t>
            </a:fld>
            <a:endParaRPr lang="en-US" dirty="0"/>
          </a:p>
        </p:txBody>
      </p:sp>
      <p:sp>
        <p:nvSpPr>
          <p:cNvPr id="8" name="Title 1">
            <a:extLst>
              <a:ext uri="{FF2B5EF4-FFF2-40B4-BE49-F238E27FC236}">
                <a16:creationId xmlns:a16="http://schemas.microsoft.com/office/drawing/2014/main" id="{5E1D4569-095B-B0C3-22BC-79D720F07EFC}"/>
              </a:ext>
            </a:extLst>
          </p:cNvPr>
          <p:cNvSpPr>
            <a:spLocks noGrp="1"/>
          </p:cNvSpPr>
          <p:nvPr>
            <p:ph type="ctrTitle"/>
          </p:nvPr>
        </p:nvSpPr>
        <p:spPr>
          <a:xfrm>
            <a:off x="2478593" y="2720052"/>
            <a:ext cx="9144000" cy="2387600"/>
          </a:xfrm>
        </p:spPr>
        <p:txBody>
          <a:bodyPr>
            <a:normAutofit/>
          </a:bodyPr>
          <a:lstStyle>
            <a:lvl1pPr>
              <a:defRPr>
                <a:latin typeface="Helvetica" pitchFamily="2" charset="0"/>
              </a:defRPr>
            </a:lvl1pPr>
          </a:lstStyle>
          <a:p>
            <a:pPr algn="r">
              <a:lnSpc>
                <a:spcPts val="3660"/>
              </a:lnSpc>
            </a:pPr>
            <a:r>
              <a:rPr lang="en-GB" sz="4300" dirty="0">
                <a:solidFill>
                  <a:srgbClr val="322F49"/>
                </a:solidFill>
                <a:effectLst/>
                <a:latin typeface="Aptos Light" panose="020B0004020202020204" pitchFamily="34" charset="0"/>
              </a:rPr>
              <a:t>This is a heading</a:t>
            </a:r>
            <a:br>
              <a:rPr lang="en-GB" sz="4300" dirty="0">
                <a:solidFill>
                  <a:srgbClr val="322F49"/>
                </a:solidFill>
                <a:effectLst/>
                <a:latin typeface="Aptos Light" panose="020B0004020202020204" pitchFamily="34" charset="0"/>
              </a:rPr>
            </a:br>
            <a:r>
              <a:rPr lang="en-GB" sz="4300" dirty="0">
                <a:solidFill>
                  <a:srgbClr val="322F49"/>
                </a:solidFill>
                <a:effectLst/>
                <a:latin typeface="Aptos Light" panose="020B0004020202020204" pitchFamily="34" charset="0"/>
              </a:rPr>
              <a:t>on a section divider</a:t>
            </a:r>
            <a:br>
              <a:rPr lang="en-GB" sz="4300" dirty="0">
                <a:solidFill>
                  <a:srgbClr val="322F49"/>
                </a:solidFill>
                <a:effectLst/>
                <a:latin typeface="Aptos Light" panose="020B0004020202020204" pitchFamily="34" charset="0"/>
              </a:rPr>
            </a:br>
            <a:endParaRPr lang="en-US" sz="4300" dirty="0">
              <a:latin typeface="Aptos Light" panose="020B0004020202020204" pitchFamily="34" charset="0"/>
            </a:endParaRPr>
          </a:p>
        </p:txBody>
      </p:sp>
      <p:sp>
        <p:nvSpPr>
          <p:cNvPr id="9" name="Subtitle 2">
            <a:extLst>
              <a:ext uri="{FF2B5EF4-FFF2-40B4-BE49-F238E27FC236}">
                <a16:creationId xmlns:a16="http://schemas.microsoft.com/office/drawing/2014/main" id="{2A4440F1-68BE-ED6B-BAC2-913CBFC755AC}"/>
              </a:ext>
            </a:extLst>
          </p:cNvPr>
          <p:cNvSpPr>
            <a:spLocks noGrp="1"/>
          </p:cNvSpPr>
          <p:nvPr>
            <p:ph type="subTitle" idx="1"/>
          </p:nvPr>
        </p:nvSpPr>
        <p:spPr>
          <a:xfrm>
            <a:off x="2679561" y="4637018"/>
            <a:ext cx="9144000" cy="1655762"/>
          </a:xfrm>
        </p:spPr>
        <p:txBody>
          <a:bodyPr>
            <a:normAutofit/>
          </a:bodyPr>
          <a:lstStyle>
            <a:lvl1pPr>
              <a:defRPr>
                <a:latin typeface="Helvetica" pitchFamily="2" charset="0"/>
              </a:defRPr>
            </a:lvl1pPr>
          </a:lstStyle>
          <a:p>
            <a:pPr algn="r"/>
            <a:r>
              <a:rPr lang="en-US" sz="10000" dirty="0">
                <a:solidFill>
                  <a:srgbClr val="14A49D"/>
                </a:solidFill>
                <a:latin typeface="Aptos Light" panose="020B0004020202020204" pitchFamily="34" charset="0"/>
              </a:rPr>
              <a:t>01</a:t>
            </a:r>
          </a:p>
        </p:txBody>
      </p:sp>
    </p:spTree>
    <p:extLst>
      <p:ext uri="{BB962C8B-B14F-4D97-AF65-F5344CB8AC3E}">
        <p14:creationId xmlns:p14="http://schemas.microsoft.com/office/powerpoint/2010/main" val="2270370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 y="282"/>
            <a:ext cx="12191496" cy="6857717"/>
          </a:xfrm>
          <a:prstGeom prst="rect">
            <a:avLst/>
          </a:prstGeom>
        </p:spPr>
      </p:pic>
      <p:sp>
        <p:nvSpPr>
          <p:cNvPr id="2" name="Title 1">
            <a:extLst>
              <a:ext uri="{FF2B5EF4-FFF2-40B4-BE49-F238E27FC236}">
                <a16:creationId xmlns:a16="http://schemas.microsoft.com/office/drawing/2014/main" id="{FC8783D5-4581-3F97-1B4F-836B3213167A}"/>
              </a:ext>
            </a:extLst>
          </p:cNvPr>
          <p:cNvSpPr>
            <a:spLocks noGrp="1"/>
          </p:cNvSpPr>
          <p:nvPr>
            <p:ph type="title"/>
          </p:nvPr>
        </p:nvSpPr>
        <p:spPr>
          <a:xfrm>
            <a:off x="899160" y="282"/>
            <a:ext cx="10515600" cy="1325563"/>
          </a:xfrm>
        </p:spPr>
        <p:txBody>
          <a:bodyPr/>
          <a:lstStyle>
            <a:lvl1pPr>
              <a:defRPr>
                <a:latin typeface="Helvetica" pitchFamily="2" charset="0"/>
              </a:defRPr>
            </a:lvl1pPr>
          </a:lstStyle>
          <a:p>
            <a:r>
              <a:rPr lang="en-GB" dirty="0"/>
              <a:t>Click to edit Master title</a:t>
            </a:r>
            <a:endParaRPr lang="en-US" dirty="0"/>
          </a:p>
        </p:txBody>
      </p:sp>
      <p:sp>
        <p:nvSpPr>
          <p:cNvPr id="3" name="Content Placeholder 2">
            <a:extLst>
              <a:ext uri="{FF2B5EF4-FFF2-40B4-BE49-F238E27FC236}">
                <a16:creationId xmlns:a16="http://schemas.microsoft.com/office/drawing/2014/main" id="{829E85AA-63E3-A934-FF24-C54BAF333CE0}"/>
              </a:ext>
            </a:extLst>
          </p:cNvPr>
          <p:cNvSpPr>
            <a:spLocks noGrp="1"/>
          </p:cNvSpPr>
          <p:nvPr>
            <p:ph idx="1"/>
          </p:nvPr>
        </p:nvSpPr>
        <p:spPr>
          <a:xfrm>
            <a:off x="899160" y="1468574"/>
            <a:ext cx="10515600" cy="4351338"/>
          </a:xfrm>
        </p:spPr>
        <p:txBody>
          <a:bodyPr/>
          <a:lstStyle>
            <a:lvl1pPr>
              <a:defRPr>
                <a:latin typeface="Helvetica" pitchFamily="2" charset="0"/>
              </a:defRPr>
            </a:lvl1pPr>
            <a:lvl2pPr>
              <a:defRPr>
                <a:latin typeface="Helvetica" pitchFamily="2" charset="0"/>
              </a:defRPr>
            </a:lvl2pPr>
            <a:lvl3pPr>
              <a:defRPr>
                <a:latin typeface="Helvetica" pitchFamily="2" charset="0"/>
              </a:defRPr>
            </a:lvl3pPr>
            <a:lvl4pPr>
              <a:defRPr>
                <a:latin typeface="Helvetica" pitchFamily="2" charset="0"/>
              </a:defRPr>
            </a:lvl4pPr>
            <a:lvl5pPr>
              <a:defRPr>
                <a:latin typeface="Helvetica" pitchFamily="2"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a:extLst>
              <a:ext uri="{FF2B5EF4-FFF2-40B4-BE49-F238E27FC236}">
                <a16:creationId xmlns:a16="http://schemas.microsoft.com/office/drawing/2014/main" id="{4AFEC1E9-5834-B6F4-3E95-F8BAD44852C7}"/>
              </a:ext>
            </a:extLst>
          </p:cNvPr>
          <p:cNvSpPr>
            <a:spLocks noGrp="1"/>
          </p:cNvSpPr>
          <p:nvPr>
            <p:ph type="sldNum" sz="quarter" idx="12"/>
          </p:nvPr>
        </p:nvSpPr>
        <p:spPr>
          <a:xfrm>
            <a:off x="9448800" y="6164171"/>
            <a:ext cx="2743200" cy="365125"/>
          </a:xfrm>
        </p:spPr>
        <p:txBody>
          <a:bodyPr/>
          <a:lstStyle/>
          <a:p>
            <a:fld id="{01325B8C-6060-914D-A69E-D0BF6A1048A4}" type="slidenum">
              <a:rPr lang="en-US" smtClean="0"/>
              <a:pPr/>
              <a:t>‹#›</a:t>
            </a:fld>
            <a:endParaRPr lang="en-US" dirty="0"/>
          </a:p>
        </p:txBody>
      </p:sp>
    </p:spTree>
    <p:extLst>
      <p:ext uri="{BB962C8B-B14F-4D97-AF65-F5344CB8AC3E}">
        <p14:creationId xmlns:p14="http://schemas.microsoft.com/office/powerpoint/2010/main" val="2029273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 y="0"/>
            <a:ext cx="12191496" cy="6857717"/>
          </a:xfrm>
          <a:prstGeom prst="rect">
            <a:avLst/>
          </a:prstGeom>
        </p:spPr>
      </p:pic>
      <p:sp>
        <p:nvSpPr>
          <p:cNvPr id="2" name="Title 1">
            <a:extLst>
              <a:ext uri="{FF2B5EF4-FFF2-40B4-BE49-F238E27FC236}">
                <a16:creationId xmlns:a16="http://schemas.microsoft.com/office/drawing/2014/main" id="{FC8783D5-4581-3F97-1B4F-836B3213167A}"/>
              </a:ext>
            </a:extLst>
          </p:cNvPr>
          <p:cNvSpPr>
            <a:spLocks noGrp="1"/>
          </p:cNvSpPr>
          <p:nvPr>
            <p:ph type="title"/>
          </p:nvPr>
        </p:nvSpPr>
        <p:spPr>
          <a:xfrm>
            <a:off x="899160" y="282"/>
            <a:ext cx="10515600" cy="1325563"/>
          </a:xfrm>
        </p:spPr>
        <p:txBody>
          <a:bodyPr/>
          <a:lstStyle>
            <a:lvl1pPr>
              <a:defRPr>
                <a:latin typeface="Helvetica" pitchFamily="2" charset="0"/>
              </a:defRPr>
            </a:lvl1pPr>
          </a:lstStyle>
          <a:p>
            <a:r>
              <a:rPr lang="en-GB" dirty="0"/>
              <a:t>Click to edit Master title</a:t>
            </a:r>
            <a:endParaRPr lang="en-US" dirty="0"/>
          </a:p>
        </p:txBody>
      </p:sp>
      <p:sp>
        <p:nvSpPr>
          <p:cNvPr id="3" name="Content Placeholder 2">
            <a:extLst>
              <a:ext uri="{FF2B5EF4-FFF2-40B4-BE49-F238E27FC236}">
                <a16:creationId xmlns:a16="http://schemas.microsoft.com/office/drawing/2014/main" id="{829E85AA-63E3-A934-FF24-C54BAF333CE0}"/>
              </a:ext>
            </a:extLst>
          </p:cNvPr>
          <p:cNvSpPr>
            <a:spLocks noGrp="1"/>
          </p:cNvSpPr>
          <p:nvPr>
            <p:ph idx="1"/>
          </p:nvPr>
        </p:nvSpPr>
        <p:spPr>
          <a:xfrm>
            <a:off x="899160" y="1468574"/>
            <a:ext cx="5240383" cy="4351338"/>
          </a:xfrm>
        </p:spPr>
        <p:txBody>
          <a:bodyPr/>
          <a:lstStyle>
            <a:lvl1pPr>
              <a:defRPr>
                <a:latin typeface="Helvetica" pitchFamily="2" charset="0"/>
              </a:defRPr>
            </a:lvl1pPr>
            <a:lvl2pPr>
              <a:defRPr>
                <a:latin typeface="Helvetica" pitchFamily="2" charset="0"/>
              </a:defRPr>
            </a:lvl2pPr>
            <a:lvl3pPr>
              <a:defRPr>
                <a:latin typeface="Helvetica" pitchFamily="2" charset="0"/>
              </a:defRPr>
            </a:lvl3pPr>
            <a:lvl4pPr>
              <a:defRPr>
                <a:latin typeface="Helvetica" pitchFamily="2" charset="0"/>
              </a:defRPr>
            </a:lvl4pPr>
            <a:lvl5pPr>
              <a:defRPr>
                <a:latin typeface="Helvetica" pitchFamily="2"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a:extLst>
              <a:ext uri="{FF2B5EF4-FFF2-40B4-BE49-F238E27FC236}">
                <a16:creationId xmlns:a16="http://schemas.microsoft.com/office/drawing/2014/main" id="{4AFEC1E9-5834-B6F4-3E95-F8BAD44852C7}"/>
              </a:ext>
            </a:extLst>
          </p:cNvPr>
          <p:cNvSpPr>
            <a:spLocks noGrp="1"/>
          </p:cNvSpPr>
          <p:nvPr>
            <p:ph type="sldNum" sz="quarter" idx="12"/>
          </p:nvPr>
        </p:nvSpPr>
        <p:spPr>
          <a:xfrm>
            <a:off x="11190514" y="6191794"/>
            <a:ext cx="1001486" cy="304800"/>
          </a:xfrm>
        </p:spPr>
        <p:txBody>
          <a:bodyPr/>
          <a:lstStyle/>
          <a:p>
            <a:fld id="{01325B8C-6060-914D-A69E-D0BF6A1048A4}" type="slidenum">
              <a:rPr lang="en-US" smtClean="0"/>
              <a:pPr/>
              <a:t>‹#›</a:t>
            </a:fld>
            <a:endParaRPr lang="en-US" dirty="0"/>
          </a:p>
        </p:txBody>
      </p:sp>
      <p:sp>
        <p:nvSpPr>
          <p:cNvPr id="7" name="Content Placeholder 2">
            <a:extLst>
              <a:ext uri="{FF2B5EF4-FFF2-40B4-BE49-F238E27FC236}">
                <a16:creationId xmlns:a16="http://schemas.microsoft.com/office/drawing/2014/main" id="{829E85AA-63E3-A934-FF24-C54BAF333CE0}"/>
              </a:ext>
            </a:extLst>
          </p:cNvPr>
          <p:cNvSpPr>
            <a:spLocks noGrp="1"/>
          </p:cNvSpPr>
          <p:nvPr>
            <p:ph idx="13"/>
          </p:nvPr>
        </p:nvSpPr>
        <p:spPr>
          <a:xfrm>
            <a:off x="6267995" y="1468574"/>
            <a:ext cx="5146766" cy="4351338"/>
          </a:xfrm>
        </p:spPr>
        <p:txBody>
          <a:bodyPr/>
          <a:lstStyle>
            <a:lvl1pPr>
              <a:defRPr>
                <a:latin typeface="Helvetica" pitchFamily="2" charset="0"/>
              </a:defRPr>
            </a:lvl1pPr>
            <a:lvl2pPr>
              <a:defRPr>
                <a:latin typeface="Helvetica" pitchFamily="2" charset="0"/>
              </a:defRPr>
            </a:lvl2pPr>
            <a:lvl3pPr>
              <a:defRPr>
                <a:latin typeface="Helvetica" pitchFamily="2" charset="0"/>
              </a:defRPr>
            </a:lvl3pPr>
            <a:lvl4pPr>
              <a:defRPr>
                <a:latin typeface="Helvetica" pitchFamily="2" charset="0"/>
              </a:defRPr>
            </a:lvl4pPr>
            <a:lvl5pPr>
              <a:defRPr>
                <a:latin typeface="Helvetica" pitchFamily="2"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8775535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4A1CCB-9289-BF2C-090F-74504815D0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BB74A301-7E7C-6FA0-427E-F133D60286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2230EBA-F459-1FEC-3256-8E6FA3DD2B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5CE1234-161C-0043-B473-38390B03ECB3}" type="datetimeFigureOut">
              <a:rPr lang="en-US" smtClean="0"/>
              <a:t>6/12/2025</a:t>
            </a:fld>
            <a:endParaRPr lang="en-US" dirty="0"/>
          </a:p>
        </p:txBody>
      </p:sp>
      <p:sp>
        <p:nvSpPr>
          <p:cNvPr id="5" name="Footer Placeholder 4">
            <a:extLst>
              <a:ext uri="{FF2B5EF4-FFF2-40B4-BE49-F238E27FC236}">
                <a16:creationId xmlns:a16="http://schemas.microsoft.com/office/drawing/2014/main" id="{A850EFA3-7E4D-3B0C-6E02-41F8C15232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796D7D0A-B35E-E6FD-2049-48F6E3DE42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1325B8C-6060-914D-A69E-D0BF6A1048A4}" type="slidenum">
              <a:rPr lang="en-US" smtClean="0"/>
              <a:t>‹#›</a:t>
            </a:fld>
            <a:endParaRPr lang="en-US" dirty="0"/>
          </a:p>
        </p:txBody>
      </p:sp>
    </p:spTree>
    <p:extLst>
      <p:ext uri="{BB962C8B-B14F-4D97-AF65-F5344CB8AC3E}">
        <p14:creationId xmlns:p14="http://schemas.microsoft.com/office/powerpoint/2010/main" val="428996298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DE1A6-F767-1C2B-BBFA-778CBD09A17A}"/>
              </a:ext>
            </a:extLst>
          </p:cNvPr>
          <p:cNvSpPr>
            <a:spLocks noGrp="1"/>
          </p:cNvSpPr>
          <p:nvPr>
            <p:ph type="ctrTitle"/>
          </p:nvPr>
        </p:nvSpPr>
        <p:spPr>
          <a:xfrm>
            <a:off x="6979920" y="1879109"/>
            <a:ext cx="5212080" cy="3675503"/>
          </a:xfrm>
        </p:spPr>
        <p:txBody>
          <a:bodyPr>
            <a:normAutofit fontScale="90000"/>
          </a:bodyPr>
          <a:lstStyle/>
          <a:p>
            <a:pPr algn="l"/>
            <a:r>
              <a:rPr lang="en-GB" sz="4400" dirty="0"/>
              <a:t>Employer Insights from South Yorkshire’s </a:t>
            </a:r>
            <a:r>
              <a:rPr lang="en-GB" sz="4400" b="1" dirty="0"/>
              <a:t>Financial and Professional</a:t>
            </a:r>
            <a:r>
              <a:rPr lang="en-GB" sz="4400" dirty="0"/>
              <a:t> Sector</a:t>
            </a:r>
            <a:br>
              <a:rPr lang="en-GB" sz="4400" dirty="0"/>
            </a:br>
            <a:r>
              <a:rPr lang="en-GB" sz="4400" dirty="0"/>
              <a:t>Research Report Headlines</a:t>
            </a:r>
          </a:p>
        </p:txBody>
      </p:sp>
    </p:spTree>
    <p:extLst>
      <p:ext uri="{BB962C8B-B14F-4D97-AF65-F5344CB8AC3E}">
        <p14:creationId xmlns:p14="http://schemas.microsoft.com/office/powerpoint/2010/main" val="3560951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4F7F9-01CA-78D7-A68D-1DA1587EC4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F777C-3C1A-812E-CDEA-900F69FC4C53}"/>
              </a:ext>
            </a:extLst>
          </p:cNvPr>
          <p:cNvSpPr>
            <a:spLocks noGrp="1"/>
          </p:cNvSpPr>
          <p:nvPr>
            <p:ph type="title"/>
          </p:nvPr>
        </p:nvSpPr>
        <p:spPr>
          <a:xfrm>
            <a:off x="422588" y="0"/>
            <a:ext cx="6150932" cy="1325563"/>
          </a:xfrm>
        </p:spPr>
        <p:txBody>
          <a:bodyPr>
            <a:normAutofit/>
          </a:bodyPr>
          <a:lstStyle/>
          <a:p>
            <a:r>
              <a:rPr lang="en-GB" sz="5400" dirty="0">
                <a:latin typeface="Helvetica"/>
                <a:cs typeface="Helvetica"/>
              </a:rPr>
              <a:t>Future Priorities</a:t>
            </a:r>
          </a:p>
        </p:txBody>
      </p:sp>
      <p:sp>
        <p:nvSpPr>
          <p:cNvPr id="4" name="Subtitle 2">
            <a:extLst>
              <a:ext uri="{FF2B5EF4-FFF2-40B4-BE49-F238E27FC236}">
                <a16:creationId xmlns:a16="http://schemas.microsoft.com/office/drawing/2014/main" id="{399A6D99-A92C-FF54-773F-ECCF6A5A2703}"/>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09</a:t>
            </a:r>
          </a:p>
        </p:txBody>
      </p:sp>
      <p:sp>
        <p:nvSpPr>
          <p:cNvPr id="8" name="Content Placeholder 7">
            <a:extLst>
              <a:ext uri="{FF2B5EF4-FFF2-40B4-BE49-F238E27FC236}">
                <a16:creationId xmlns:a16="http://schemas.microsoft.com/office/drawing/2014/main" id="{FD53D79A-34F7-8E73-E901-F0183EE6EB39}"/>
              </a:ext>
            </a:extLst>
          </p:cNvPr>
          <p:cNvSpPr>
            <a:spLocks noGrp="1"/>
          </p:cNvSpPr>
          <p:nvPr>
            <p:ph idx="1"/>
          </p:nvPr>
        </p:nvSpPr>
        <p:spPr>
          <a:xfrm>
            <a:off x="1285607" y="1409047"/>
            <a:ext cx="10719412" cy="3118886"/>
          </a:xfrm>
        </p:spPr>
        <p:txBody>
          <a:bodyPr>
            <a:normAutofit fontScale="92500"/>
          </a:bodyPr>
          <a:lstStyle/>
          <a:p>
            <a:pPr marL="0" indent="0" algn="ctr">
              <a:buNone/>
            </a:pPr>
            <a:r>
              <a:rPr lang="en-GB" sz="2200" dirty="0"/>
              <a:t>People Centred Cultures</a:t>
            </a:r>
          </a:p>
          <a:p>
            <a:pPr marL="0" indent="0" algn="ctr">
              <a:buNone/>
            </a:pPr>
            <a:r>
              <a:rPr lang="en-GB" sz="2200" dirty="0">
                <a:solidFill>
                  <a:schemeClr val="accent2"/>
                </a:solidFill>
              </a:rPr>
              <a:t>“</a:t>
            </a:r>
            <a:r>
              <a:rPr lang="en-GB" sz="2200" i="1" dirty="0">
                <a:solidFill>
                  <a:schemeClr val="accent2"/>
                </a:solidFill>
              </a:rPr>
              <a:t>We don't manufacture anything. We don't produce anything. Everything that we do is focused on the services that our people offer. To be able to provide great service to customers and clients we need to make sure that we've got great people… to be able to employ great people, we need an environment that attracts, develops and retains those people</a:t>
            </a:r>
            <a:r>
              <a:rPr lang="en-GB" sz="2200" dirty="0">
                <a:solidFill>
                  <a:schemeClr val="accent2"/>
                </a:solidFill>
              </a:rPr>
              <a:t>.”</a:t>
            </a:r>
            <a:endParaRPr lang="en-GB" sz="2400" dirty="0"/>
          </a:p>
          <a:p>
            <a:pPr marL="0" indent="0" algn="ctr">
              <a:buNone/>
            </a:pPr>
            <a:r>
              <a:rPr lang="en-GB" sz="2200" dirty="0"/>
              <a:t>Future Business Priorities</a:t>
            </a:r>
          </a:p>
          <a:p>
            <a:pPr marL="0" indent="0" algn="ctr">
              <a:buNone/>
            </a:pPr>
            <a:r>
              <a:rPr lang="en-GB" sz="2200" i="1" dirty="0">
                <a:solidFill>
                  <a:schemeClr val="accent2"/>
                </a:solidFill>
              </a:rPr>
              <a:t>“Our model’s changing, we’re introducing new offers, expanding our client base but every move has to make sense operationally. We’ve seen too many businesses grow fast and then have to pull back. For us, it’s about doing things properly, not quickly.”</a:t>
            </a:r>
          </a:p>
          <a:p>
            <a:pPr marL="0" indent="0" algn="ctr">
              <a:buNone/>
            </a:pPr>
            <a:endParaRPr lang="en-GB" sz="2400" dirty="0"/>
          </a:p>
        </p:txBody>
      </p:sp>
      <p:sp>
        <p:nvSpPr>
          <p:cNvPr id="6" name="TextBox 5">
            <a:extLst>
              <a:ext uri="{FF2B5EF4-FFF2-40B4-BE49-F238E27FC236}">
                <a16:creationId xmlns:a16="http://schemas.microsoft.com/office/drawing/2014/main" id="{67E432C9-F426-2723-F5F9-08C3E617DDC3}"/>
              </a:ext>
            </a:extLst>
          </p:cNvPr>
          <p:cNvSpPr txBox="1"/>
          <p:nvPr/>
        </p:nvSpPr>
        <p:spPr>
          <a:xfrm>
            <a:off x="2842245" y="4448356"/>
            <a:ext cx="8681400" cy="3876959"/>
          </a:xfrm>
          <a:prstGeom prst="rect">
            <a:avLst/>
          </a:prstGeom>
        </p:spPr>
        <p:txBody>
          <a:bodyPr vert="horz" lIns="91440" tIns="45720" rIns="91440" bIns="45720" rtlCol="0">
            <a:normAutofit/>
          </a:bodyPr>
          <a:lstStyle>
            <a:lvl1pPr indent="0" algn="ctr">
              <a:lnSpc>
                <a:spcPct val="90000"/>
              </a:lnSpc>
              <a:spcBef>
                <a:spcPts val="1000"/>
              </a:spcBef>
              <a:buFont typeface="Arial" panose="020B0604020202020204" pitchFamily="34" charset="0"/>
              <a:buNone/>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2200" dirty="0"/>
              <a:t>Using AI</a:t>
            </a:r>
          </a:p>
          <a:p>
            <a:r>
              <a:rPr lang="en-GB" sz="2000" i="1" dirty="0">
                <a:solidFill>
                  <a:schemeClr val="accent2"/>
                </a:solidFill>
              </a:rPr>
              <a:t>“There's a massive focus at the minute on the use of AI and how AI can improve work. But if it's used without thinking about how it's used, it's taking away the young person's thinking… if all you're doing is going into AI and asking for something and then using it as it is, that thinking pathway has disappeared.”</a:t>
            </a:r>
          </a:p>
        </p:txBody>
      </p:sp>
    </p:spTree>
    <p:extLst>
      <p:ext uri="{BB962C8B-B14F-4D97-AF65-F5344CB8AC3E}">
        <p14:creationId xmlns:p14="http://schemas.microsoft.com/office/powerpoint/2010/main" val="3617860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78ED7F-4759-7565-4A02-10D64269D508}"/>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154B6D6A-39AA-21C1-FB47-B330AC16090B}"/>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4CBB324E-7B03-FEC2-36C8-142518984E4B}"/>
              </a:ext>
            </a:extLst>
          </p:cNvPr>
          <p:cNvSpPr txBox="1"/>
          <p:nvPr/>
        </p:nvSpPr>
        <p:spPr>
          <a:xfrm>
            <a:off x="11183292" y="6179096"/>
            <a:ext cx="613372" cy="369332"/>
          </a:xfrm>
          <a:prstGeom prst="rect">
            <a:avLst/>
          </a:prstGeom>
          <a:noFill/>
        </p:spPr>
        <p:txBody>
          <a:bodyPr wrap="square">
            <a:spAutoFit/>
          </a:bodyPr>
          <a:lstStyle/>
          <a:p>
            <a:r>
              <a:rPr lang="en-US" dirty="0">
                <a:solidFill>
                  <a:schemeClr val="bg1"/>
                </a:solidFill>
                <a:latin typeface="Aptos Light" panose="020B0004020202020204" pitchFamily="34" charset="0"/>
              </a:rPr>
              <a:t>10</a:t>
            </a:r>
            <a:endParaRPr lang="en-GB" dirty="0"/>
          </a:p>
        </p:txBody>
      </p:sp>
      <p:sp>
        <p:nvSpPr>
          <p:cNvPr id="15" name="TextBox 14">
            <a:extLst>
              <a:ext uri="{FF2B5EF4-FFF2-40B4-BE49-F238E27FC236}">
                <a16:creationId xmlns:a16="http://schemas.microsoft.com/office/drawing/2014/main" id="{6B342A93-2F0A-2C73-08C9-EF09E354556E}"/>
              </a:ext>
            </a:extLst>
          </p:cNvPr>
          <p:cNvSpPr txBox="1"/>
          <p:nvPr/>
        </p:nvSpPr>
        <p:spPr>
          <a:xfrm>
            <a:off x="7444211" y="6630552"/>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3" name="Title 1">
            <a:extLst>
              <a:ext uri="{FF2B5EF4-FFF2-40B4-BE49-F238E27FC236}">
                <a16:creationId xmlns:a16="http://schemas.microsoft.com/office/drawing/2014/main" id="{2516F650-7327-F75B-751B-6C3135DB7C34}"/>
              </a:ext>
            </a:extLst>
          </p:cNvPr>
          <p:cNvSpPr>
            <a:spLocks noGrp="1"/>
          </p:cNvSpPr>
          <p:nvPr>
            <p:ph type="ctrTitle"/>
          </p:nvPr>
        </p:nvSpPr>
        <p:spPr>
          <a:xfrm>
            <a:off x="426402" y="1676107"/>
            <a:ext cx="8859838" cy="3086515"/>
          </a:xfrm>
        </p:spPr>
        <p:txBody>
          <a:bodyPr>
            <a:normAutofit/>
          </a:bodyPr>
          <a:lstStyle/>
          <a:p>
            <a:pPr algn="l"/>
            <a:r>
              <a:rPr lang="en-GB" sz="5400" dirty="0"/>
              <a:t>Current Skills</a:t>
            </a:r>
          </a:p>
        </p:txBody>
      </p:sp>
    </p:spTree>
    <p:extLst>
      <p:ext uri="{BB962C8B-B14F-4D97-AF65-F5344CB8AC3E}">
        <p14:creationId xmlns:p14="http://schemas.microsoft.com/office/powerpoint/2010/main" val="2576708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DE2BD-86F2-ECC1-9E24-B091A618D4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F5CF80-A864-694B-56E1-BADDE4DD2C9A}"/>
              </a:ext>
            </a:extLst>
          </p:cNvPr>
          <p:cNvSpPr>
            <a:spLocks noGrp="1"/>
          </p:cNvSpPr>
          <p:nvPr>
            <p:ph type="title"/>
          </p:nvPr>
        </p:nvSpPr>
        <p:spPr>
          <a:xfrm>
            <a:off x="422588" y="0"/>
            <a:ext cx="6150932" cy="1325563"/>
          </a:xfrm>
        </p:spPr>
        <p:txBody>
          <a:bodyPr>
            <a:normAutofit/>
          </a:bodyPr>
          <a:lstStyle/>
          <a:p>
            <a:r>
              <a:rPr lang="en-GB" sz="5400" dirty="0">
                <a:latin typeface="Helvetica"/>
                <a:cs typeface="Helvetica"/>
              </a:rPr>
              <a:t>Current Skills</a:t>
            </a:r>
          </a:p>
        </p:txBody>
      </p:sp>
      <p:sp>
        <p:nvSpPr>
          <p:cNvPr id="4" name="Subtitle 2">
            <a:extLst>
              <a:ext uri="{FF2B5EF4-FFF2-40B4-BE49-F238E27FC236}">
                <a16:creationId xmlns:a16="http://schemas.microsoft.com/office/drawing/2014/main" id="{D7C3DDED-D1DB-8FE5-EE71-1710ADED0497}"/>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11</a:t>
            </a:r>
          </a:p>
        </p:txBody>
      </p:sp>
      <p:sp>
        <p:nvSpPr>
          <p:cNvPr id="8" name="Content Placeholder 7">
            <a:extLst>
              <a:ext uri="{FF2B5EF4-FFF2-40B4-BE49-F238E27FC236}">
                <a16:creationId xmlns:a16="http://schemas.microsoft.com/office/drawing/2014/main" id="{F552E812-D869-1E97-199D-CF91F8906542}"/>
              </a:ext>
            </a:extLst>
          </p:cNvPr>
          <p:cNvSpPr>
            <a:spLocks noGrp="1"/>
          </p:cNvSpPr>
          <p:nvPr>
            <p:ph idx="1"/>
          </p:nvPr>
        </p:nvSpPr>
        <p:spPr>
          <a:xfrm>
            <a:off x="203200" y="1259206"/>
            <a:ext cx="11856720" cy="2439034"/>
          </a:xfrm>
        </p:spPr>
        <p:txBody>
          <a:bodyPr>
            <a:normAutofit/>
          </a:bodyPr>
          <a:lstStyle/>
          <a:p>
            <a:pPr marL="457200" indent="-457200">
              <a:buFont typeface="+mj-lt"/>
              <a:buAutoNum type="arabicPeriod"/>
            </a:pPr>
            <a:r>
              <a:rPr lang="en-GB" sz="2200" dirty="0"/>
              <a:t>The sector is increasingly open to apprenticeships, offering a viable route into the industry and is seeing a rise in apprenticeship programs, reflecting the need for skilled professionals in banking, investment, insurance, and pensions. </a:t>
            </a:r>
          </a:p>
          <a:p>
            <a:pPr marL="457200" indent="-457200">
              <a:buFont typeface="+mj-lt"/>
              <a:buAutoNum type="arabicPeriod"/>
            </a:pPr>
            <a:r>
              <a:rPr lang="en-GB" sz="2200" dirty="0"/>
              <a:t>While apprenticeships are gaining ground, there are significant barriers when trying to adopt or expand them. These are often structural, operational, or tied to broader shifts in the workplace, such as hybrid working, capacity constraints, or uncertainty around funding i.e. withdrawal of level 7 funding.</a:t>
            </a:r>
          </a:p>
          <a:p>
            <a:endParaRPr lang="en-GB" sz="2200" dirty="0"/>
          </a:p>
        </p:txBody>
      </p:sp>
      <p:sp>
        <p:nvSpPr>
          <p:cNvPr id="5" name="TextBox 4">
            <a:extLst>
              <a:ext uri="{FF2B5EF4-FFF2-40B4-BE49-F238E27FC236}">
                <a16:creationId xmlns:a16="http://schemas.microsoft.com/office/drawing/2014/main" id="{F1CD52C6-9370-3964-14E2-205475DFE880}"/>
              </a:ext>
            </a:extLst>
          </p:cNvPr>
          <p:cNvSpPr txBox="1"/>
          <p:nvPr/>
        </p:nvSpPr>
        <p:spPr>
          <a:xfrm>
            <a:off x="3047877" y="5199384"/>
            <a:ext cx="8879840" cy="1714586"/>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The sector is facing gaps in areas like digital infrastructure, regulation heavy disciplines and mid senior management gaps in legal, consultancy and infrastructure firms that, if left unaddressed, could constrain future growth.</a:t>
            </a:r>
          </a:p>
        </p:txBody>
      </p:sp>
      <p:sp>
        <p:nvSpPr>
          <p:cNvPr id="7" name="TextBox 6">
            <a:extLst>
              <a:ext uri="{FF2B5EF4-FFF2-40B4-BE49-F238E27FC236}">
                <a16:creationId xmlns:a16="http://schemas.microsoft.com/office/drawing/2014/main" id="{388D8013-06EA-AE00-CDAD-63EF7883254B}"/>
              </a:ext>
            </a:extLst>
          </p:cNvPr>
          <p:cNvSpPr txBox="1"/>
          <p:nvPr/>
        </p:nvSpPr>
        <p:spPr>
          <a:xfrm>
            <a:off x="2286000" y="3673613"/>
            <a:ext cx="9906000" cy="152577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Resistance to change is not a widespread issue, but when it does arise, it is usually not due to unwillingness but typically three common factors: time pressures, different career ambitions, and the need to offer flexible/varied ways of learning.</a:t>
            </a:r>
          </a:p>
        </p:txBody>
      </p:sp>
    </p:spTree>
    <p:extLst>
      <p:ext uri="{BB962C8B-B14F-4D97-AF65-F5344CB8AC3E}">
        <p14:creationId xmlns:p14="http://schemas.microsoft.com/office/powerpoint/2010/main" val="2610520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FFDDFF-8002-C02A-9B29-67B54F6A5C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C54FE5-15B2-12D7-EFA4-664445FC1F7B}"/>
              </a:ext>
            </a:extLst>
          </p:cNvPr>
          <p:cNvSpPr>
            <a:spLocks noGrp="1"/>
          </p:cNvSpPr>
          <p:nvPr>
            <p:ph type="title"/>
          </p:nvPr>
        </p:nvSpPr>
        <p:spPr>
          <a:xfrm>
            <a:off x="422588" y="0"/>
            <a:ext cx="6947696" cy="1325563"/>
          </a:xfrm>
        </p:spPr>
        <p:txBody>
          <a:bodyPr>
            <a:normAutofit/>
          </a:bodyPr>
          <a:lstStyle/>
          <a:p>
            <a:r>
              <a:rPr lang="en-GB" sz="5400" dirty="0">
                <a:latin typeface="Helvetica"/>
                <a:cs typeface="Helvetica"/>
              </a:rPr>
              <a:t>Current Skills (cont.)</a:t>
            </a:r>
          </a:p>
        </p:txBody>
      </p:sp>
      <p:sp>
        <p:nvSpPr>
          <p:cNvPr id="4" name="Subtitle 2">
            <a:extLst>
              <a:ext uri="{FF2B5EF4-FFF2-40B4-BE49-F238E27FC236}">
                <a16:creationId xmlns:a16="http://schemas.microsoft.com/office/drawing/2014/main" id="{DC0666D7-B98C-94DE-FDC2-22B8A7743200}"/>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12</a:t>
            </a:r>
          </a:p>
        </p:txBody>
      </p:sp>
      <p:sp>
        <p:nvSpPr>
          <p:cNvPr id="8" name="Content Placeholder 7">
            <a:extLst>
              <a:ext uri="{FF2B5EF4-FFF2-40B4-BE49-F238E27FC236}">
                <a16:creationId xmlns:a16="http://schemas.microsoft.com/office/drawing/2014/main" id="{A98374F5-C2A2-58FF-F124-997568B2858D}"/>
              </a:ext>
            </a:extLst>
          </p:cNvPr>
          <p:cNvSpPr>
            <a:spLocks noGrp="1"/>
          </p:cNvSpPr>
          <p:nvPr>
            <p:ph idx="1"/>
          </p:nvPr>
        </p:nvSpPr>
        <p:spPr>
          <a:xfrm>
            <a:off x="203200" y="1333210"/>
            <a:ext cx="11856720" cy="2439034"/>
          </a:xfrm>
        </p:spPr>
        <p:txBody>
          <a:bodyPr>
            <a:normAutofit/>
          </a:bodyPr>
          <a:lstStyle/>
          <a:p>
            <a:pPr marL="457200" indent="-457200">
              <a:buFont typeface="+mj-lt"/>
              <a:buAutoNum type="arabicPeriod" startAt="5"/>
            </a:pPr>
            <a:r>
              <a:rPr lang="en-GB" sz="2200" dirty="0"/>
              <a:t>Sheffield faced competition from other big northern cities and Barnsley, Rotherham and Doncaster had thinner pickings compared to Sheffield firms who have very close ties to the Universities. </a:t>
            </a:r>
          </a:p>
          <a:p>
            <a:pPr marL="457200" indent="-457200">
              <a:buFont typeface="+mj-lt"/>
              <a:buAutoNum type="arabicPeriod" startAt="5"/>
            </a:pPr>
            <a:r>
              <a:rPr lang="en-GB" sz="2200" dirty="0"/>
              <a:t>The sector has rigorous recruitment and on-boarding procedures. The growth of AI CVs flooding new vacancies was resulting in a shift back towards in-person interviews. Legal and finance firms typically involve departmental leads and senior partners in the process, especially for specialist or high stakes roles. </a:t>
            </a:r>
          </a:p>
        </p:txBody>
      </p:sp>
      <p:sp>
        <p:nvSpPr>
          <p:cNvPr id="5" name="TextBox 4">
            <a:extLst>
              <a:ext uri="{FF2B5EF4-FFF2-40B4-BE49-F238E27FC236}">
                <a16:creationId xmlns:a16="http://schemas.microsoft.com/office/drawing/2014/main" id="{AFAC9E01-CA60-6CF7-BCEE-6C03088FF61F}"/>
              </a:ext>
            </a:extLst>
          </p:cNvPr>
          <p:cNvSpPr txBox="1"/>
          <p:nvPr/>
        </p:nvSpPr>
        <p:spPr>
          <a:xfrm>
            <a:off x="3038086" y="4964908"/>
            <a:ext cx="8574460" cy="1788432"/>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8"/>
            </a:pPr>
            <a:r>
              <a:rPr lang="en-GB" sz="2200" dirty="0"/>
              <a:t>Flexible hours and hybrid working are now hard wired into the sector. There is a preference for early career employees to spend more time in the office as part of their development. </a:t>
            </a:r>
          </a:p>
          <a:p>
            <a:pPr marL="457200" indent="-457200">
              <a:buFont typeface="+mj-lt"/>
              <a:buAutoNum type="arabicPeriod" startAt="8"/>
            </a:pPr>
            <a:r>
              <a:rPr lang="en-GB" sz="2200" dirty="0"/>
              <a:t>Prioritising wellbeing boosts retention, reduces absenteeism, and builds loyalty.</a:t>
            </a:r>
          </a:p>
        </p:txBody>
      </p:sp>
      <p:sp>
        <p:nvSpPr>
          <p:cNvPr id="7" name="TextBox 6">
            <a:extLst>
              <a:ext uri="{FF2B5EF4-FFF2-40B4-BE49-F238E27FC236}">
                <a16:creationId xmlns:a16="http://schemas.microsoft.com/office/drawing/2014/main" id="{E192DE33-87B3-4DD4-C81B-2AA2D163D92F}"/>
              </a:ext>
            </a:extLst>
          </p:cNvPr>
          <p:cNvSpPr txBox="1"/>
          <p:nvPr/>
        </p:nvSpPr>
        <p:spPr>
          <a:xfrm>
            <a:off x="2002010" y="3761649"/>
            <a:ext cx="10189990" cy="152577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7"/>
            </a:pPr>
            <a:r>
              <a:rPr lang="en-GB" sz="2200" dirty="0"/>
              <a:t>There is shift towards more structured appraisals/career conversations and two-way feedback. Employers have clear structured pathways and recognise the value of supporting employee health and personal resilience.</a:t>
            </a:r>
          </a:p>
        </p:txBody>
      </p:sp>
    </p:spTree>
    <p:extLst>
      <p:ext uri="{BB962C8B-B14F-4D97-AF65-F5344CB8AC3E}">
        <p14:creationId xmlns:p14="http://schemas.microsoft.com/office/powerpoint/2010/main" val="3681096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99886-3E72-60CA-3692-80B7B6C801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A877CE-1D44-C590-4327-B3FA7CB7E325}"/>
              </a:ext>
            </a:extLst>
          </p:cNvPr>
          <p:cNvSpPr>
            <a:spLocks noGrp="1"/>
          </p:cNvSpPr>
          <p:nvPr>
            <p:ph type="title"/>
          </p:nvPr>
        </p:nvSpPr>
        <p:spPr>
          <a:xfrm>
            <a:off x="422588" y="0"/>
            <a:ext cx="6150932" cy="1325563"/>
          </a:xfrm>
        </p:spPr>
        <p:txBody>
          <a:bodyPr>
            <a:normAutofit/>
          </a:bodyPr>
          <a:lstStyle/>
          <a:p>
            <a:r>
              <a:rPr lang="en-GB" sz="5400" dirty="0">
                <a:latin typeface="Helvetica"/>
                <a:cs typeface="Helvetica"/>
              </a:rPr>
              <a:t>Current Skills</a:t>
            </a:r>
          </a:p>
        </p:txBody>
      </p:sp>
      <p:sp>
        <p:nvSpPr>
          <p:cNvPr id="4" name="Subtitle 2">
            <a:extLst>
              <a:ext uri="{FF2B5EF4-FFF2-40B4-BE49-F238E27FC236}">
                <a16:creationId xmlns:a16="http://schemas.microsoft.com/office/drawing/2014/main" id="{B2F9CB75-FC97-5371-D89A-BB8B7C5B5821}"/>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13</a:t>
            </a:r>
          </a:p>
        </p:txBody>
      </p:sp>
      <p:sp>
        <p:nvSpPr>
          <p:cNvPr id="8" name="Content Placeholder 7">
            <a:extLst>
              <a:ext uri="{FF2B5EF4-FFF2-40B4-BE49-F238E27FC236}">
                <a16:creationId xmlns:a16="http://schemas.microsoft.com/office/drawing/2014/main" id="{A34ABC35-EC11-53D0-D362-8A0E3A65130D}"/>
              </a:ext>
            </a:extLst>
          </p:cNvPr>
          <p:cNvSpPr>
            <a:spLocks noGrp="1"/>
          </p:cNvSpPr>
          <p:nvPr>
            <p:ph idx="1"/>
          </p:nvPr>
        </p:nvSpPr>
        <p:spPr>
          <a:xfrm>
            <a:off x="1288973" y="1325563"/>
            <a:ext cx="10796530" cy="3400930"/>
          </a:xfrm>
        </p:spPr>
        <p:txBody>
          <a:bodyPr>
            <a:normAutofit fontScale="92500"/>
          </a:bodyPr>
          <a:lstStyle/>
          <a:p>
            <a:pPr marL="0" indent="0" algn="ctr">
              <a:buNone/>
            </a:pPr>
            <a:r>
              <a:rPr lang="en-GB" sz="2200" dirty="0"/>
              <a:t>Openness to apprenticeships</a:t>
            </a:r>
          </a:p>
          <a:p>
            <a:pPr marL="0" indent="0" algn="ctr">
              <a:buNone/>
            </a:pPr>
            <a:r>
              <a:rPr lang="en-GB" sz="2200" i="1" dirty="0">
                <a:solidFill>
                  <a:schemeClr val="accent2"/>
                </a:solidFill>
              </a:rPr>
              <a:t>“A third of our workforce is on some form of apprenticeship. It’s how we build our future from AAT to Chartered. School leavers come in, do their Level 3, then Level 4, and from there, they can progress all the way through to chartered accountant or tax adviser. It’s a route that gives us strong, loyal, staff who really understand the business.”</a:t>
            </a:r>
          </a:p>
          <a:p>
            <a:pPr marL="0" indent="0" algn="ctr">
              <a:buNone/>
            </a:pPr>
            <a:endParaRPr lang="en-GB" sz="2200" dirty="0"/>
          </a:p>
          <a:p>
            <a:pPr marL="0" indent="0" algn="ctr">
              <a:buNone/>
            </a:pPr>
            <a:r>
              <a:rPr lang="en-GB" sz="2200" dirty="0"/>
              <a:t>Hard to fill vacancies</a:t>
            </a:r>
          </a:p>
          <a:p>
            <a:pPr marL="0" indent="0" algn="ctr">
              <a:buNone/>
            </a:pPr>
            <a:r>
              <a:rPr lang="en-GB" sz="2200" i="1" dirty="0">
                <a:solidFill>
                  <a:schemeClr val="accent2"/>
                </a:solidFill>
              </a:rPr>
              <a:t>“Trying to find someone who can sell, consult, and understand systems? That’s the unicorn. We used to have those people now they’ve either retired or moved to sectors that pay more.”</a:t>
            </a:r>
          </a:p>
        </p:txBody>
      </p:sp>
      <p:sp>
        <p:nvSpPr>
          <p:cNvPr id="5" name="TextBox 4">
            <a:extLst>
              <a:ext uri="{FF2B5EF4-FFF2-40B4-BE49-F238E27FC236}">
                <a16:creationId xmlns:a16="http://schemas.microsoft.com/office/drawing/2014/main" id="{64475D76-4394-FCDE-5612-6C159A48EE0D}"/>
              </a:ext>
            </a:extLst>
          </p:cNvPr>
          <p:cNvSpPr txBox="1"/>
          <p:nvPr/>
        </p:nvSpPr>
        <p:spPr>
          <a:xfrm>
            <a:off x="3732637" y="4609107"/>
            <a:ext cx="7170390" cy="1780676"/>
          </a:xfrm>
          <a:prstGeom prst="rect">
            <a:avLst/>
          </a:prstGeom>
        </p:spPr>
        <p:txBody>
          <a:bodyPr vert="horz" lIns="91440" tIns="45720" rIns="91440" bIns="45720" rtlCol="0">
            <a:normAutofit/>
          </a:bodyPr>
          <a:lstStyle>
            <a:lvl1pPr indent="0" algn="ctr">
              <a:lnSpc>
                <a:spcPct val="90000"/>
              </a:lnSpc>
              <a:spcBef>
                <a:spcPts val="1000"/>
              </a:spcBef>
              <a:buFont typeface="Arial" panose="020B0604020202020204" pitchFamily="34" charset="0"/>
              <a:buNone/>
              <a:defRPr sz="22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2000" dirty="0"/>
              <a:t>Recruitment Processes</a:t>
            </a:r>
          </a:p>
          <a:p>
            <a:r>
              <a:rPr lang="en-GB" sz="2000" i="1" dirty="0">
                <a:solidFill>
                  <a:schemeClr val="accent2"/>
                </a:solidFill>
              </a:rPr>
              <a:t>“We always do two interviews…The first one checks interest and alignment. The second digs into who they are how they manage their time, how they handle pressure, whether they’re adaptable.”</a:t>
            </a:r>
          </a:p>
        </p:txBody>
      </p:sp>
    </p:spTree>
    <p:extLst>
      <p:ext uri="{BB962C8B-B14F-4D97-AF65-F5344CB8AC3E}">
        <p14:creationId xmlns:p14="http://schemas.microsoft.com/office/powerpoint/2010/main" val="3656321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EAD7C-9FF9-42D3-D076-7042BB45C8E9}"/>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2E375C0B-9968-F35F-1201-C906324728FA}"/>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0F0B6E32-37C3-DBB8-24BA-9D561DC241FF}"/>
              </a:ext>
            </a:extLst>
          </p:cNvPr>
          <p:cNvSpPr txBox="1"/>
          <p:nvPr/>
        </p:nvSpPr>
        <p:spPr>
          <a:xfrm>
            <a:off x="11183292" y="6179096"/>
            <a:ext cx="613372" cy="369332"/>
          </a:xfrm>
          <a:prstGeom prst="rect">
            <a:avLst/>
          </a:prstGeom>
          <a:noFill/>
        </p:spPr>
        <p:txBody>
          <a:bodyPr wrap="square">
            <a:spAutoFit/>
          </a:bodyPr>
          <a:lstStyle/>
          <a:p>
            <a:r>
              <a:rPr lang="en-US" dirty="0">
                <a:solidFill>
                  <a:schemeClr val="bg1"/>
                </a:solidFill>
                <a:latin typeface="Aptos Light" panose="020B0004020202020204" pitchFamily="34" charset="0"/>
              </a:rPr>
              <a:t>14</a:t>
            </a:r>
            <a:endParaRPr lang="en-GB" dirty="0"/>
          </a:p>
        </p:txBody>
      </p:sp>
      <p:sp>
        <p:nvSpPr>
          <p:cNvPr id="15" name="TextBox 14">
            <a:extLst>
              <a:ext uri="{FF2B5EF4-FFF2-40B4-BE49-F238E27FC236}">
                <a16:creationId xmlns:a16="http://schemas.microsoft.com/office/drawing/2014/main" id="{9979678A-453F-ABF0-454D-E07EEE06412D}"/>
              </a:ext>
            </a:extLst>
          </p:cNvPr>
          <p:cNvSpPr txBox="1"/>
          <p:nvPr/>
        </p:nvSpPr>
        <p:spPr>
          <a:xfrm>
            <a:off x="7444211" y="6630552"/>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3" name="Title 1">
            <a:extLst>
              <a:ext uri="{FF2B5EF4-FFF2-40B4-BE49-F238E27FC236}">
                <a16:creationId xmlns:a16="http://schemas.microsoft.com/office/drawing/2014/main" id="{5BD7D274-7A37-DE7C-218F-A9389C406910}"/>
              </a:ext>
            </a:extLst>
          </p:cNvPr>
          <p:cNvSpPr>
            <a:spLocks noGrp="1"/>
          </p:cNvSpPr>
          <p:nvPr>
            <p:ph type="ctrTitle"/>
          </p:nvPr>
        </p:nvSpPr>
        <p:spPr>
          <a:xfrm>
            <a:off x="426402" y="1676107"/>
            <a:ext cx="8859838" cy="3086515"/>
          </a:xfrm>
        </p:spPr>
        <p:txBody>
          <a:bodyPr>
            <a:normAutofit/>
          </a:bodyPr>
          <a:lstStyle/>
          <a:p>
            <a:pPr algn="l"/>
            <a:r>
              <a:rPr lang="en-GB" sz="5400" dirty="0"/>
              <a:t>Training Provision</a:t>
            </a:r>
          </a:p>
        </p:txBody>
      </p:sp>
    </p:spTree>
    <p:extLst>
      <p:ext uri="{BB962C8B-B14F-4D97-AF65-F5344CB8AC3E}">
        <p14:creationId xmlns:p14="http://schemas.microsoft.com/office/powerpoint/2010/main" val="73089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D8A308-F0AD-CCFF-0E99-D1A455746E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02E057-4B4A-FE9C-8A26-902531EA80D0}"/>
              </a:ext>
            </a:extLst>
          </p:cNvPr>
          <p:cNvSpPr>
            <a:spLocks noGrp="1"/>
          </p:cNvSpPr>
          <p:nvPr>
            <p:ph type="title"/>
          </p:nvPr>
        </p:nvSpPr>
        <p:spPr>
          <a:xfrm>
            <a:off x="422588" y="0"/>
            <a:ext cx="6150932" cy="1325563"/>
          </a:xfrm>
        </p:spPr>
        <p:txBody>
          <a:bodyPr>
            <a:normAutofit/>
          </a:bodyPr>
          <a:lstStyle/>
          <a:p>
            <a:r>
              <a:rPr lang="en-GB" sz="5400" dirty="0">
                <a:latin typeface="Helvetica"/>
                <a:cs typeface="Helvetica"/>
              </a:rPr>
              <a:t>Training Provision</a:t>
            </a:r>
          </a:p>
        </p:txBody>
      </p:sp>
      <p:sp>
        <p:nvSpPr>
          <p:cNvPr id="4" name="Subtitle 2">
            <a:extLst>
              <a:ext uri="{FF2B5EF4-FFF2-40B4-BE49-F238E27FC236}">
                <a16:creationId xmlns:a16="http://schemas.microsoft.com/office/drawing/2014/main" id="{B3B7FA08-66A8-6C0B-0986-F26914CEE979}"/>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15</a:t>
            </a:r>
          </a:p>
        </p:txBody>
      </p:sp>
      <p:sp>
        <p:nvSpPr>
          <p:cNvPr id="8" name="Content Placeholder 7">
            <a:extLst>
              <a:ext uri="{FF2B5EF4-FFF2-40B4-BE49-F238E27FC236}">
                <a16:creationId xmlns:a16="http://schemas.microsoft.com/office/drawing/2014/main" id="{31AD8048-3B8D-D99C-0279-683905FFCD7E}"/>
              </a:ext>
            </a:extLst>
          </p:cNvPr>
          <p:cNvSpPr>
            <a:spLocks noGrp="1"/>
          </p:cNvSpPr>
          <p:nvPr>
            <p:ph idx="1"/>
          </p:nvPr>
        </p:nvSpPr>
        <p:spPr>
          <a:xfrm>
            <a:off x="203200" y="1259206"/>
            <a:ext cx="11856720" cy="2439034"/>
          </a:xfrm>
        </p:spPr>
        <p:txBody>
          <a:bodyPr>
            <a:normAutofit/>
          </a:bodyPr>
          <a:lstStyle/>
          <a:p>
            <a:pPr marL="457200" indent="-457200">
              <a:buFont typeface="+mj-lt"/>
              <a:buAutoNum type="arabicPeriod"/>
            </a:pPr>
            <a:r>
              <a:rPr lang="en-GB" sz="2200" dirty="0"/>
              <a:t>The use of both internal and external training solutions is common and cross-departmental training was used to give employees a rounded and deep understanding. Industry accreditations mean staff often study off site. </a:t>
            </a:r>
          </a:p>
          <a:p>
            <a:pPr marL="457200" indent="-457200">
              <a:buFont typeface="+mj-lt"/>
              <a:buAutoNum type="arabicPeriod"/>
            </a:pPr>
            <a:r>
              <a:rPr lang="en-GB" sz="2200" dirty="0"/>
              <a:t>Most businesses have a clearly defined training strategy. Training is often developed in response to personal development plans and appraisals and many companies have training budgets (sometime with departmental autonomy). </a:t>
            </a:r>
          </a:p>
          <a:p>
            <a:endParaRPr lang="en-GB" sz="2200" dirty="0"/>
          </a:p>
        </p:txBody>
      </p:sp>
      <p:sp>
        <p:nvSpPr>
          <p:cNvPr id="5" name="TextBox 4">
            <a:extLst>
              <a:ext uri="{FF2B5EF4-FFF2-40B4-BE49-F238E27FC236}">
                <a16:creationId xmlns:a16="http://schemas.microsoft.com/office/drawing/2014/main" id="{D4359317-649C-CEA9-EAEB-9BAE757B7F1C}"/>
              </a:ext>
            </a:extLst>
          </p:cNvPr>
          <p:cNvSpPr txBox="1"/>
          <p:nvPr/>
        </p:nvSpPr>
        <p:spPr>
          <a:xfrm>
            <a:off x="3080927" y="5464366"/>
            <a:ext cx="8879840" cy="1714586"/>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Some companies found it hard to define and articulate their skills gaps and training needs and sometimes developed long-term relationships with a single provider who understood their requirements. </a:t>
            </a:r>
          </a:p>
        </p:txBody>
      </p:sp>
      <p:sp>
        <p:nvSpPr>
          <p:cNvPr id="7" name="TextBox 6">
            <a:extLst>
              <a:ext uri="{FF2B5EF4-FFF2-40B4-BE49-F238E27FC236}">
                <a16:creationId xmlns:a16="http://schemas.microsoft.com/office/drawing/2014/main" id="{CAE4DDF1-0FD7-E259-DB59-1AF738852AA2}"/>
              </a:ext>
            </a:extLst>
          </p:cNvPr>
          <p:cNvSpPr txBox="1"/>
          <p:nvPr/>
        </p:nvSpPr>
        <p:spPr>
          <a:xfrm>
            <a:off x="2325171" y="3442019"/>
            <a:ext cx="10109200" cy="199205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Regular/standardised points of communication between providers and employers were important to highlight changes within the sector so that provision could be adapted where appropriate. Some organisations had dedicated training managers to monitor progress, identify gaps and review performance, ensuring that training is responsive, reflecting employer needs. </a:t>
            </a:r>
          </a:p>
        </p:txBody>
      </p:sp>
    </p:spTree>
    <p:extLst>
      <p:ext uri="{BB962C8B-B14F-4D97-AF65-F5344CB8AC3E}">
        <p14:creationId xmlns:p14="http://schemas.microsoft.com/office/powerpoint/2010/main" val="3753070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D7DAB1-2AA5-6430-A96A-C685BE0246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D99F4F-F573-70ED-2E63-262576CF60C8}"/>
              </a:ext>
            </a:extLst>
          </p:cNvPr>
          <p:cNvSpPr>
            <a:spLocks noGrp="1"/>
          </p:cNvSpPr>
          <p:nvPr>
            <p:ph type="title"/>
          </p:nvPr>
        </p:nvSpPr>
        <p:spPr>
          <a:xfrm>
            <a:off x="422588" y="0"/>
            <a:ext cx="7344304" cy="1325563"/>
          </a:xfrm>
        </p:spPr>
        <p:txBody>
          <a:bodyPr>
            <a:normAutofit fontScale="90000"/>
          </a:bodyPr>
          <a:lstStyle/>
          <a:p>
            <a:r>
              <a:rPr lang="en-GB" sz="5400" dirty="0">
                <a:latin typeface="Helvetica"/>
                <a:cs typeface="Helvetica"/>
              </a:rPr>
              <a:t>Training Provision (cont.)</a:t>
            </a:r>
          </a:p>
        </p:txBody>
      </p:sp>
      <p:sp>
        <p:nvSpPr>
          <p:cNvPr id="4" name="Subtitle 2">
            <a:extLst>
              <a:ext uri="{FF2B5EF4-FFF2-40B4-BE49-F238E27FC236}">
                <a16:creationId xmlns:a16="http://schemas.microsoft.com/office/drawing/2014/main" id="{A050C978-6744-30E6-C95C-52FE55ECC017}"/>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15</a:t>
            </a:r>
          </a:p>
        </p:txBody>
      </p:sp>
      <p:sp>
        <p:nvSpPr>
          <p:cNvPr id="8" name="Content Placeholder 7">
            <a:extLst>
              <a:ext uri="{FF2B5EF4-FFF2-40B4-BE49-F238E27FC236}">
                <a16:creationId xmlns:a16="http://schemas.microsoft.com/office/drawing/2014/main" id="{7C42B91E-D16F-61F9-6973-5369F79B58AE}"/>
              </a:ext>
            </a:extLst>
          </p:cNvPr>
          <p:cNvSpPr>
            <a:spLocks noGrp="1"/>
          </p:cNvSpPr>
          <p:nvPr>
            <p:ph idx="1"/>
          </p:nvPr>
        </p:nvSpPr>
        <p:spPr>
          <a:xfrm>
            <a:off x="203200" y="1259206"/>
            <a:ext cx="11856720" cy="2806018"/>
          </a:xfrm>
        </p:spPr>
        <p:txBody>
          <a:bodyPr>
            <a:normAutofit lnSpcReduction="10000"/>
          </a:bodyPr>
          <a:lstStyle/>
          <a:p>
            <a:pPr marL="457200" indent="-457200">
              <a:buFont typeface="+mj-lt"/>
              <a:buAutoNum type="arabicPeriod" startAt="5"/>
            </a:pPr>
            <a:r>
              <a:rPr lang="en-GB" sz="2200" dirty="0"/>
              <a:t>Mentoring was seen as an effective method for training new managers and leaders, especially in softer skills. It built confidence and understanding of management processes. One company used mentoring to overcome ‘invisible’ career progression barriers. More formal and structured training and tailored leadership programmes were also used though some firms don’t know where to go for training to support aspiring leaders and managers.</a:t>
            </a:r>
          </a:p>
          <a:p>
            <a:pPr marL="457200" indent="-457200">
              <a:buFont typeface="+mj-lt"/>
              <a:buAutoNum type="arabicPeriod" startAt="5"/>
            </a:pPr>
            <a:r>
              <a:rPr lang="en-GB" sz="2200" dirty="0"/>
              <a:t>Some businesses operating within more regulated sub-sectors are required to undertake more consistent and compulsory CPD courses to be compliant with professional standards. Some firms have platforms which could measure compliance. Others took a more fluid, as-needed approach. </a:t>
            </a:r>
          </a:p>
          <a:p>
            <a:endParaRPr lang="en-GB" sz="2200" dirty="0"/>
          </a:p>
        </p:txBody>
      </p:sp>
      <p:sp>
        <p:nvSpPr>
          <p:cNvPr id="5" name="TextBox 4">
            <a:extLst>
              <a:ext uri="{FF2B5EF4-FFF2-40B4-BE49-F238E27FC236}">
                <a16:creationId xmlns:a16="http://schemas.microsoft.com/office/drawing/2014/main" id="{5CFFFC48-2652-03ED-45E8-D263638101F4}"/>
              </a:ext>
            </a:extLst>
          </p:cNvPr>
          <p:cNvSpPr txBox="1"/>
          <p:nvPr/>
        </p:nvSpPr>
        <p:spPr>
          <a:xfrm>
            <a:off x="3069912" y="5493343"/>
            <a:ext cx="8879840" cy="1714586"/>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8"/>
            </a:pPr>
            <a:r>
              <a:rPr lang="en-GB" sz="2200" dirty="0"/>
              <a:t>No one was using VR/AR immersive training, yet some would consider it for employees to be able to practice engaging with the public in difficult/sensitive areas in a safe and controlled environment. </a:t>
            </a:r>
          </a:p>
        </p:txBody>
      </p:sp>
      <p:sp>
        <p:nvSpPr>
          <p:cNvPr id="7" name="TextBox 6">
            <a:extLst>
              <a:ext uri="{FF2B5EF4-FFF2-40B4-BE49-F238E27FC236}">
                <a16:creationId xmlns:a16="http://schemas.microsoft.com/office/drawing/2014/main" id="{3D62D94D-D705-4B96-A68C-8FE12A4C7C0C}"/>
              </a:ext>
            </a:extLst>
          </p:cNvPr>
          <p:cNvSpPr txBox="1"/>
          <p:nvPr/>
        </p:nvSpPr>
        <p:spPr>
          <a:xfrm>
            <a:off x="2424628" y="3967572"/>
            <a:ext cx="9906000" cy="1525771"/>
          </a:xfrm>
          <a:prstGeom prst="rect">
            <a:avLst/>
          </a:prstGeom>
        </p:spPr>
        <p:txBody>
          <a:bodyPr vert="horz" lIns="91440" tIns="45720" rIns="91440" bIns="45720" rtlCol="0">
            <a:normAutofit lnSpcReduction="10000"/>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7"/>
            </a:pPr>
            <a:r>
              <a:rPr lang="en-GB" sz="2200" dirty="0"/>
              <a:t>It is important to ensure that training is available at a range of price points to be accessible to businesses of all sizes, and some would welcome signposting to financial support for training. Businesses would also find it beneficial if providers were able to signpost them to appropriate training and grants to support training. </a:t>
            </a:r>
          </a:p>
        </p:txBody>
      </p:sp>
    </p:spTree>
    <p:extLst>
      <p:ext uri="{BB962C8B-B14F-4D97-AF65-F5344CB8AC3E}">
        <p14:creationId xmlns:p14="http://schemas.microsoft.com/office/powerpoint/2010/main" val="3051473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A34F9-4DC6-3C7D-D7BA-FCD0609F42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05E5A4-BD2B-ED9C-F63F-CA0441508732}"/>
              </a:ext>
            </a:extLst>
          </p:cNvPr>
          <p:cNvSpPr>
            <a:spLocks noGrp="1"/>
          </p:cNvSpPr>
          <p:nvPr>
            <p:ph type="title"/>
          </p:nvPr>
        </p:nvSpPr>
        <p:spPr>
          <a:xfrm>
            <a:off x="422588" y="0"/>
            <a:ext cx="6150932" cy="1325563"/>
          </a:xfrm>
        </p:spPr>
        <p:txBody>
          <a:bodyPr>
            <a:normAutofit/>
          </a:bodyPr>
          <a:lstStyle/>
          <a:p>
            <a:r>
              <a:rPr lang="en-GB" sz="5400" dirty="0">
                <a:latin typeface="Helvetica"/>
                <a:cs typeface="Helvetica"/>
              </a:rPr>
              <a:t>Training Provision</a:t>
            </a:r>
          </a:p>
        </p:txBody>
      </p:sp>
      <p:sp>
        <p:nvSpPr>
          <p:cNvPr id="4" name="Subtitle 2">
            <a:extLst>
              <a:ext uri="{FF2B5EF4-FFF2-40B4-BE49-F238E27FC236}">
                <a16:creationId xmlns:a16="http://schemas.microsoft.com/office/drawing/2014/main" id="{D8C6857D-7D3D-EEF6-1BC9-33187AB83841}"/>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16</a:t>
            </a:r>
          </a:p>
        </p:txBody>
      </p:sp>
      <p:sp>
        <p:nvSpPr>
          <p:cNvPr id="8" name="Content Placeholder 7">
            <a:extLst>
              <a:ext uri="{FF2B5EF4-FFF2-40B4-BE49-F238E27FC236}">
                <a16:creationId xmlns:a16="http://schemas.microsoft.com/office/drawing/2014/main" id="{8601A408-CFB2-F929-FEC4-949DFF596FDD}"/>
              </a:ext>
            </a:extLst>
          </p:cNvPr>
          <p:cNvSpPr>
            <a:spLocks noGrp="1"/>
          </p:cNvSpPr>
          <p:nvPr>
            <p:ph idx="1"/>
          </p:nvPr>
        </p:nvSpPr>
        <p:spPr>
          <a:xfrm>
            <a:off x="672028" y="1259206"/>
            <a:ext cx="11387891" cy="2755120"/>
          </a:xfrm>
        </p:spPr>
        <p:txBody>
          <a:bodyPr>
            <a:normAutofit lnSpcReduction="10000"/>
          </a:bodyPr>
          <a:lstStyle/>
          <a:p>
            <a:pPr marL="0" indent="0" algn="ctr">
              <a:buNone/>
            </a:pPr>
            <a:r>
              <a:rPr lang="en-GB" sz="2000" dirty="0"/>
              <a:t>Training Models</a:t>
            </a:r>
          </a:p>
          <a:p>
            <a:pPr marL="0" indent="0" algn="ctr">
              <a:buNone/>
            </a:pPr>
            <a:r>
              <a:rPr lang="en-GB" sz="2000" i="1" dirty="0">
                <a:solidFill>
                  <a:schemeClr val="accent2"/>
                </a:solidFill>
              </a:rPr>
              <a:t>“Each year, we have performance reviews and objective setting. Each department head comes with a training request. We set an annual training budget. Training is really important for retention.”</a:t>
            </a:r>
            <a:br>
              <a:rPr lang="en-GB" sz="2000" i="1" dirty="0">
                <a:solidFill>
                  <a:schemeClr val="accent2"/>
                </a:solidFill>
              </a:rPr>
            </a:br>
            <a:endParaRPr lang="en-GB" sz="2000" dirty="0"/>
          </a:p>
          <a:p>
            <a:pPr marL="0" indent="0" algn="ctr">
              <a:buNone/>
            </a:pPr>
            <a:r>
              <a:rPr lang="en-GB" sz="2000" dirty="0"/>
              <a:t>Engaging with Training Providers</a:t>
            </a:r>
          </a:p>
          <a:p>
            <a:pPr marL="0" indent="0" algn="ctr">
              <a:buNone/>
            </a:pPr>
            <a:r>
              <a:rPr lang="en-GB" sz="2000" i="1" dirty="0">
                <a:solidFill>
                  <a:schemeClr val="accent2"/>
                </a:solidFill>
              </a:rPr>
              <a:t>“I think it's an awareness of what opportunities and training is out there. You don't know what you don't know … I actually would be quite interested in some of these providers reaching out to let us know what training they offer. ... if we could be more proactive with it, that'd be great, and the providers could help us with that.”</a:t>
            </a:r>
            <a:endParaRPr lang="en-GB" sz="2000" dirty="0"/>
          </a:p>
        </p:txBody>
      </p:sp>
      <p:sp>
        <p:nvSpPr>
          <p:cNvPr id="5" name="TextBox 4">
            <a:extLst>
              <a:ext uri="{FF2B5EF4-FFF2-40B4-BE49-F238E27FC236}">
                <a16:creationId xmlns:a16="http://schemas.microsoft.com/office/drawing/2014/main" id="{DA101A08-B847-6931-278E-62A62D540487}"/>
              </a:ext>
            </a:extLst>
          </p:cNvPr>
          <p:cNvSpPr txBox="1"/>
          <p:nvPr/>
        </p:nvSpPr>
        <p:spPr>
          <a:xfrm>
            <a:off x="3126036" y="4141180"/>
            <a:ext cx="8393936" cy="1882567"/>
          </a:xfrm>
          <a:prstGeom prst="rect">
            <a:avLst/>
          </a:prstGeom>
        </p:spPr>
        <p:txBody>
          <a:bodyPr vert="horz" lIns="91440" tIns="45720" rIns="91440" bIns="45720" rtlCol="0">
            <a:normAutofit/>
          </a:bodyPr>
          <a:lstStyle>
            <a:lvl1pPr indent="0" algn="ctr">
              <a:lnSpc>
                <a:spcPct val="90000"/>
              </a:lnSpc>
              <a:spcBef>
                <a:spcPts val="1000"/>
              </a:spcBef>
              <a:buFont typeface="Arial" panose="020B0604020202020204" pitchFamily="34" charset="0"/>
              <a:buNone/>
              <a:defRPr sz="20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a:t>CPD and Upskilling</a:t>
            </a:r>
          </a:p>
          <a:p>
            <a:r>
              <a:rPr lang="en-GB" i="1" dirty="0">
                <a:solidFill>
                  <a:schemeClr val="accent2"/>
                </a:solidFill>
              </a:rPr>
              <a:t>“CPD is key for all of our accounts and tax teams. They need to demonstrate that they've done CPD with their professional body to maintain their accreditation so, for us, being able to provide a platform that they can log it on is quite important.”</a:t>
            </a:r>
          </a:p>
        </p:txBody>
      </p:sp>
    </p:spTree>
    <p:extLst>
      <p:ext uri="{BB962C8B-B14F-4D97-AF65-F5344CB8AC3E}">
        <p14:creationId xmlns:p14="http://schemas.microsoft.com/office/powerpoint/2010/main" val="3600112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D71E16-F393-5E45-0101-ECA15F7E2023}"/>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82DEB884-A687-116A-7D27-2E248A25FB09}"/>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A0D62CD3-7539-B496-6948-F183C132671A}"/>
              </a:ext>
            </a:extLst>
          </p:cNvPr>
          <p:cNvSpPr txBox="1"/>
          <p:nvPr/>
        </p:nvSpPr>
        <p:spPr>
          <a:xfrm>
            <a:off x="11183292" y="6179096"/>
            <a:ext cx="613372" cy="369332"/>
          </a:xfrm>
          <a:prstGeom prst="rect">
            <a:avLst/>
          </a:prstGeom>
          <a:noFill/>
        </p:spPr>
        <p:txBody>
          <a:bodyPr wrap="square">
            <a:spAutoFit/>
          </a:bodyPr>
          <a:lstStyle/>
          <a:p>
            <a:r>
              <a:rPr lang="en-US" dirty="0">
                <a:solidFill>
                  <a:schemeClr val="bg1"/>
                </a:solidFill>
                <a:latin typeface="Aptos Light" panose="020B0004020202020204" pitchFamily="34" charset="0"/>
              </a:rPr>
              <a:t>17</a:t>
            </a:r>
            <a:endParaRPr lang="en-GB" dirty="0"/>
          </a:p>
        </p:txBody>
      </p:sp>
      <p:sp>
        <p:nvSpPr>
          <p:cNvPr id="15" name="TextBox 14">
            <a:extLst>
              <a:ext uri="{FF2B5EF4-FFF2-40B4-BE49-F238E27FC236}">
                <a16:creationId xmlns:a16="http://schemas.microsoft.com/office/drawing/2014/main" id="{F4052755-8787-392D-01B3-48A70ACF7201}"/>
              </a:ext>
            </a:extLst>
          </p:cNvPr>
          <p:cNvSpPr txBox="1"/>
          <p:nvPr/>
        </p:nvSpPr>
        <p:spPr>
          <a:xfrm>
            <a:off x="7444211" y="6630552"/>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3" name="Title 1">
            <a:extLst>
              <a:ext uri="{FF2B5EF4-FFF2-40B4-BE49-F238E27FC236}">
                <a16:creationId xmlns:a16="http://schemas.microsoft.com/office/drawing/2014/main" id="{66F09F54-4C98-63D1-00AD-DB75F0FE8975}"/>
              </a:ext>
            </a:extLst>
          </p:cNvPr>
          <p:cNvSpPr>
            <a:spLocks noGrp="1"/>
          </p:cNvSpPr>
          <p:nvPr>
            <p:ph type="ctrTitle"/>
          </p:nvPr>
        </p:nvSpPr>
        <p:spPr>
          <a:xfrm>
            <a:off x="426402" y="1676107"/>
            <a:ext cx="8859838" cy="3086515"/>
          </a:xfrm>
        </p:spPr>
        <p:txBody>
          <a:bodyPr>
            <a:normAutofit/>
          </a:bodyPr>
          <a:lstStyle/>
          <a:p>
            <a:pPr algn="l"/>
            <a:r>
              <a:rPr lang="en-GB" sz="5400" dirty="0"/>
              <a:t>Employer Engagement</a:t>
            </a:r>
          </a:p>
        </p:txBody>
      </p:sp>
    </p:spTree>
    <p:extLst>
      <p:ext uri="{BB962C8B-B14F-4D97-AF65-F5344CB8AC3E}">
        <p14:creationId xmlns:p14="http://schemas.microsoft.com/office/powerpoint/2010/main" val="1008856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48" y="111760"/>
            <a:ext cx="3919863" cy="1325563"/>
          </a:xfrm>
        </p:spPr>
        <p:txBody>
          <a:bodyPr>
            <a:normAutofit/>
          </a:bodyPr>
          <a:lstStyle/>
          <a:p>
            <a:r>
              <a:rPr lang="en-GB" sz="6000" dirty="0">
                <a:latin typeface="Helvetica"/>
                <a:cs typeface="Helvetica"/>
              </a:rPr>
              <a:t>Contents</a:t>
            </a:r>
          </a:p>
        </p:txBody>
      </p:sp>
      <p:sp>
        <p:nvSpPr>
          <p:cNvPr id="4" name="Subtitle 2">
            <a:extLst>
              <a:ext uri="{FF2B5EF4-FFF2-40B4-BE49-F238E27FC236}">
                <a16:creationId xmlns:a16="http://schemas.microsoft.com/office/drawing/2014/main" id="{DE946D7A-102C-3952-4BA7-CFED221D394E}"/>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01</a:t>
            </a:r>
          </a:p>
        </p:txBody>
      </p:sp>
      <p:sp>
        <p:nvSpPr>
          <p:cNvPr id="8" name="Content Placeholder 7">
            <a:extLst>
              <a:ext uri="{FF2B5EF4-FFF2-40B4-BE49-F238E27FC236}">
                <a16:creationId xmlns:a16="http://schemas.microsoft.com/office/drawing/2014/main" id="{C4B0D789-9D2A-8E7D-8372-CFDE2E7271BC}"/>
              </a:ext>
            </a:extLst>
          </p:cNvPr>
          <p:cNvSpPr>
            <a:spLocks noGrp="1"/>
          </p:cNvSpPr>
          <p:nvPr>
            <p:ph idx="1"/>
          </p:nvPr>
        </p:nvSpPr>
        <p:spPr>
          <a:xfrm>
            <a:off x="2443480" y="1558131"/>
            <a:ext cx="4953000" cy="3166269"/>
          </a:xfrm>
        </p:spPr>
        <p:txBody>
          <a:bodyPr>
            <a:normAutofit fontScale="92500" lnSpcReduction="10000"/>
          </a:bodyPr>
          <a:lstStyle/>
          <a:p>
            <a:pPr marL="514350" indent="-514350">
              <a:buFont typeface="+mj-lt"/>
              <a:buAutoNum type="arabicPeriod"/>
            </a:pPr>
            <a:r>
              <a:rPr lang="en-GB" dirty="0"/>
              <a:t>Background</a:t>
            </a:r>
          </a:p>
          <a:p>
            <a:pPr marL="514350" indent="-514350">
              <a:buFont typeface="+mj-lt"/>
              <a:buAutoNum type="arabicPeriod"/>
            </a:pPr>
            <a:r>
              <a:rPr lang="en-GB" dirty="0"/>
              <a:t>Future priorities</a:t>
            </a:r>
          </a:p>
          <a:p>
            <a:pPr marL="514350" indent="-514350">
              <a:buFont typeface="+mj-lt"/>
              <a:buAutoNum type="arabicPeriod"/>
            </a:pPr>
            <a:r>
              <a:rPr lang="en-GB" dirty="0"/>
              <a:t>Current skills</a:t>
            </a:r>
          </a:p>
          <a:p>
            <a:pPr marL="514350" indent="-514350">
              <a:buFont typeface="+mj-lt"/>
              <a:buAutoNum type="arabicPeriod"/>
            </a:pPr>
            <a:r>
              <a:rPr lang="en-GB" dirty="0"/>
              <a:t>Training provision</a:t>
            </a:r>
          </a:p>
          <a:p>
            <a:pPr marL="514350" indent="-514350">
              <a:buFont typeface="+mj-lt"/>
              <a:buAutoNum type="arabicPeriod"/>
            </a:pPr>
            <a:r>
              <a:rPr lang="en-GB" dirty="0"/>
              <a:t>Employer engagement</a:t>
            </a:r>
          </a:p>
          <a:p>
            <a:pPr marL="514350" indent="-514350">
              <a:buFont typeface="+mj-lt"/>
              <a:buAutoNum type="arabicPeriod"/>
            </a:pPr>
            <a:r>
              <a:rPr lang="en-GB" dirty="0"/>
              <a:t>Summary of Findings</a:t>
            </a:r>
          </a:p>
          <a:p>
            <a:pPr marL="514350" indent="-514350">
              <a:buFont typeface="+mj-lt"/>
              <a:buAutoNum type="arabicPeriod"/>
            </a:pPr>
            <a:r>
              <a:rPr lang="en-GB" dirty="0"/>
              <a:t>Next steps / questions</a:t>
            </a:r>
          </a:p>
          <a:p>
            <a:endParaRPr lang="en-GB" dirty="0"/>
          </a:p>
        </p:txBody>
      </p:sp>
    </p:spTree>
    <p:extLst>
      <p:ext uri="{BB962C8B-B14F-4D97-AF65-F5344CB8AC3E}">
        <p14:creationId xmlns:p14="http://schemas.microsoft.com/office/powerpoint/2010/main" val="41274299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3C8437-0A62-B370-3BD4-27041B0764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269063-CD7E-9801-EC98-8F6C548743F9}"/>
              </a:ext>
            </a:extLst>
          </p:cNvPr>
          <p:cNvSpPr>
            <a:spLocks noGrp="1"/>
          </p:cNvSpPr>
          <p:nvPr>
            <p:ph type="title"/>
          </p:nvPr>
        </p:nvSpPr>
        <p:spPr>
          <a:xfrm>
            <a:off x="422588" y="0"/>
            <a:ext cx="7013798" cy="1325563"/>
          </a:xfrm>
        </p:spPr>
        <p:txBody>
          <a:bodyPr>
            <a:normAutofit fontScale="90000"/>
          </a:bodyPr>
          <a:lstStyle/>
          <a:p>
            <a:r>
              <a:rPr lang="en-GB" sz="5400" dirty="0">
                <a:latin typeface="Helvetica"/>
                <a:cs typeface="Helvetica"/>
              </a:rPr>
              <a:t>Employer Engagement</a:t>
            </a:r>
          </a:p>
        </p:txBody>
      </p:sp>
      <p:sp>
        <p:nvSpPr>
          <p:cNvPr id="4" name="Subtitle 2">
            <a:extLst>
              <a:ext uri="{FF2B5EF4-FFF2-40B4-BE49-F238E27FC236}">
                <a16:creationId xmlns:a16="http://schemas.microsoft.com/office/drawing/2014/main" id="{B7BCC345-40EE-EF49-7CA3-F7D479AE8D59}"/>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18</a:t>
            </a:r>
          </a:p>
        </p:txBody>
      </p:sp>
      <p:sp>
        <p:nvSpPr>
          <p:cNvPr id="8" name="Content Placeholder 7">
            <a:extLst>
              <a:ext uri="{FF2B5EF4-FFF2-40B4-BE49-F238E27FC236}">
                <a16:creationId xmlns:a16="http://schemas.microsoft.com/office/drawing/2014/main" id="{76B39391-00EB-4312-B0DF-B956466CFBA1}"/>
              </a:ext>
            </a:extLst>
          </p:cNvPr>
          <p:cNvSpPr>
            <a:spLocks noGrp="1"/>
          </p:cNvSpPr>
          <p:nvPr>
            <p:ph idx="1"/>
          </p:nvPr>
        </p:nvSpPr>
        <p:spPr>
          <a:xfrm>
            <a:off x="203200" y="1259206"/>
            <a:ext cx="11856720" cy="2439034"/>
          </a:xfrm>
        </p:spPr>
        <p:txBody>
          <a:bodyPr>
            <a:normAutofit/>
          </a:bodyPr>
          <a:lstStyle/>
          <a:p>
            <a:pPr marL="457200" indent="-457200">
              <a:buFont typeface="+mj-lt"/>
              <a:buAutoNum type="arabicPeriod"/>
            </a:pPr>
            <a:r>
              <a:rPr lang="en-GB" sz="2200" dirty="0"/>
              <a:t>Employers showed an openness to working with those more removed from the labour market. There were examples of inclusive hiring processes, but several employers would like to understand more how they might adopt such practices. FCA approval is required for positions which perform a ‘controlled function’.</a:t>
            </a:r>
          </a:p>
          <a:p>
            <a:pPr marL="457200" indent="-457200">
              <a:buFont typeface="+mj-lt"/>
              <a:buAutoNum type="arabicPeriod"/>
            </a:pPr>
            <a:r>
              <a:rPr lang="en-GB" sz="2200" dirty="0"/>
              <a:t>There is a blind spot for young people regarding the roles available in the sector. This is a significant barrier to inspiring the next generation meaning early engagement with schools is required important to showcase potential careers and pathways into the sector. </a:t>
            </a:r>
          </a:p>
          <a:p>
            <a:endParaRPr lang="en-GB" sz="2200" dirty="0"/>
          </a:p>
        </p:txBody>
      </p:sp>
      <p:sp>
        <p:nvSpPr>
          <p:cNvPr id="5" name="TextBox 4">
            <a:extLst>
              <a:ext uri="{FF2B5EF4-FFF2-40B4-BE49-F238E27FC236}">
                <a16:creationId xmlns:a16="http://schemas.microsoft.com/office/drawing/2014/main" id="{212644B4-B39B-9156-0307-4CF1C5147A05}"/>
              </a:ext>
            </a:extLst>
          </p:cNvPr>
          <p:cNvSpPr txBox="1"/>
          <p:nvPr/>
        </p:nvSpPr>
        <p:spPr>
          <a:xfrm>
            <a:off x="3102961" y="4778800"/>
            <a:ext cx="8879840" cy="1714586"/>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Engagement with education providers is chiefly through apprenticeships and work experience offers and the only thing holding smaller businesses back is a lack of time. </a:t>
            </a:r>
          </a:p>
        </p:txBody>
      </p:sp>
      <p:sp>
        <p:nvSpPr>
          <p:cNvPr id="7" name="TextBox 6">
            <a:extLst>
              <a:ext uri="{FF2B5EF4-FFF2-40B4-BE49-F238E27FC236}">
                <a16:creationId xmlns:a16="http://schemas.microsoft.com/office/drawing/2014/main" id="{2A08178C-7748-B065-A357-B3D9E8A626E5}"/>
              </a:ext>
            </a:extLst>
          </p:cNvPr>
          <p:cNvSpPr txBox="1"/>
          <p:nvPr/>
        </p:nvSpPr>
        <p:spPr>
          <a:xfrm>
            <a:off x="2286000" y="3749897"/>
            <a:ext cx="9906000" cy="882349"/>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Careers initiatives such as ‘See it Be it’ are helpful in changing perceptions, demystifying opportunities and challenging stereotypes. </a:t>
            </a:r>
          </a:p>
        </p:txBody>
      </p:sp>
    </p:spTree>
    <p:extLst>
      <p:ext uri="{BB962C8B-B14F-4D97-AF65-F5344CB8AC3E}">
        <p14:creationId xmlns:p14="http://schemas.microsoft.com/office/powerpoint/2010/main" val="234630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F827F-AB5E-FC42-A353-869AC9339B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65E744-8CFC-4BCF-0A87-2C39EA936A7C}"/>
              </a:ext>
            </a:extLst>
          </p:cNvPr>
          <p:cNvSpPr>
            <a:spLocks noGrp="1"/>
          </p:cNvSpPr>
          <p:nvPr>
            <p:ph type="title"/>
          </p:nvPr>
        </p:nvSpPr>
        <p:spPr>
          <a:xfrm>
            <a:off x="132080" y="0"/>
            <a:ext cx="8582262" cy="1325563"/>
          </a:xfrm>
        </p:spPr>
        <p:txBody>
          <a:bodyPr>
            <a:normAutofit fontScale="90000"/>
          </a:bodyPr>
          <a:lstStyle/>
          <a:p>
            <a:r>
              <a:rPr lang="en-GB" sz="5400" dirty="0">
                <a:latin typeface="Helvetica"/>
                <a:cs typeface="Helvetica"/>
              </a:rPr>
              <a:t>Employer Engagement (cont.)</a:t>
            </a:r>
          </a:p>
        </p:txBody>
      </p:sp>
      <p:sp>
        <p:nvSpPr>
          <p:cNvPr id="4" name="Subtitle 2">
            <a:extLst>
              <a:ext uri="{FF2B5EF4-FFF2-40B4-BE49-F238E27FC236}">
                <a16:creationId xmlns:a16="http://schemas.microsoft.com/office/drawing/2014/main" id="{78DB680B-22FD-C6FF-1F24-79D92F5FE9ED}"/>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19</a:t>
            </a:r>
          </a:p>
        </p:txBody>
      </p:sp>
      <p:sp>
        <p:nvSpPr>
          <p:cNvPr id="8" name="Content Placeholder 7">
            <a:extLst>
              <a:ext uri="{FF2B5EF4-FFF2-40B4-BE49-F238E27FC236}">
                <a16:creationId xmlns:a16="http://schemas.microsoft.com/office/drawing/2014/main" id="{D6E3F1AE-2B08-D3DE-EEB2-07ADB27F869F}"/>
              </a:ext>
            </a:extLst>
          </p:cNvPr>
          <p:cNvSpPr>
            <a:spLocks noGrp="1"/>
          </p:cNvSpPr>
          <p:nvPr>
            <p:ph idx="1"/>
          </p:nvPr>
        </p:nvSpPr>
        <p:spPr>
          <a:xfrm>
            <a:off x="167640" y="1633780"/>
            <a:ext cx="11856720" cy="2439034"/>
          </a:xfrm>
        </p:spPr>
        <p:txBody>
          <a:bodyPr>
            <a:normAutofit/>
          </a:bodyPr>
          <a:lstStyle/>
          <a:p>
            <a:pPr marL="457200" indent="-457200">
              <a:buFont typeface="+mj-lt"/>
              <a:buAutoNum type="arabicPeriod" startAt="5"/>
            </a:pPr>
            <a:r>
              <a:rPr lang="en-GB" sz="2200" dirty="0"/>
              <a:t>Proactive communication and incentivised placements for students could increase the number of businesses collaborating with education and skills providers. </a:t>
            </a:r>
          </a:p>
          <a:p>
            <a:pPr marL="457200" indent="-457200">
              <a:buFont typeface="+mj-lt"/>
              <a:buAutoNum type="arabicPeriod" startAt="5"/>
            </a:pPr>
            <a:r>
              <a:rPr lang="en-GB" sz="2200" dirty="0"/>
              <a:t>When collaborations do occur, these often take the form of informal networking, knowledge sharing sessions or referrals among trusted peers. There is appetite for more of this, but competition means deep collaboration on training is unlikely. </a:t>
            </a:r>
          </a:p>
          <a:p>
            <a:endParaRPr lang="en-GB" sz="2200" dirty="0"/>
          </a:p>
        </p:txBody>
      </p:sp>
    </p:spTree>
    <p:extLst>
      <p:ext uri="{BB962C8B-B14F-4D97-AF65-F5344CB8AC3E}">
        <p14:creationId xmlns:p14="http://schemas.microsoft.com/office/powerpoint/2010/main" val="744158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21FB2-0AC2-0946-B2FE-4BAA10439B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7ED784-BC17-77DF-6945-16C79103AA1A}"/>
              </a:ext>
            </a:extLst>
          </p:cNvPr>
          <p:cNvSpPr>
            <a:spLocks noGrp="1"/>
          </p:cNvSpPr>
          <p:nvPr>
            <p:ph type="title"/>
          </p:nvPr>
        </p:nvSpPr>
        <p:spPr>
          <a:xfrm>
            <a:off x="422587" y="0"/>
            <a:ext cx="7366337" cy="1325563"/>
          </a:xfrm>
        </p:spPr>
        <p:txBody>
          <a:bodyPr>
            <a:normAutofit/>
          </a:bodyPr>
          <a:lstStyle/>
          <a:p>
            <a:r>
              <a:rPr lang="en-GB" sz="5400" dirty="0">
                <a:latin typeface="Helvetica"/>
                <a:cs typeface="Helvetica"/>
              </a:rPr>
              <a:t>Employer Engagement</a:t>
            </a:r>
          </a:p>
        </p:txBody>
      </p:sp>
      <p:sp>
        <p:nvSpPr>
          <p:cNvPr id="4" name="Subtitle 2">
            <a:extLst>
              <a:ext uri="{FF2B5EF4-FFF2-40B4-BE49-F238E27FC236}">
                <a16:creationId xmlns:a16="http://schemas.microsoft.com/office/drawing/2014/main" id="{D729ED51-9432-1A61-2F75-EDE6ADE326F8}"/>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20</a:t>
            </a:r>
          </a:p>
        </p:txBody>
      </p:sp>
      <p:sp>
        <p:nvSpPr>
          <p:cNvPr id="8" name="Content Placeholder 7">
            <a:extLst>
              <a:ext uri="{FF2B5EF4-FFF2-40B4-BE49-F238E27FC236}">
                <a16:creationId xmlns:a16="http://schemas.microsoft.com/office/drawing/2014/main" id="{9E1CC96A-D305-F594-0ADA-24280207B6C1}"/>
              </a:ext>
            </a:extLst>
          </p:cNvPr>
          <p:cNvSpPr>
            <a:spLocks noGrp="1"/>
          </p:cNvSpPr>
          <p:nvPr>
            <p:ph idx="1"/>
          </p:nvPr>
        </p:nvSpPr>
        <p:spPr>
          <a:xfrm>
            <a:off x="1156771" y="1373169"/>
            <a:ext cx="10781963" cy="4337363"/>
          </a:xfrm>
        </p:spPr>
        <p:txBody>
          <a:bodyPr>
            <a:normAutofit/>
          </a:bodyPr>
          <a:lstStyle/>
          <a:p>
            <a:pPr marL="0" indent="0" algn="ctr">
              <a:buNone/>
            </a:pPr>
            <a:r>
              <a:rPr lang="en-GB" sz="2400" dirty="0"/>
              <a:t>Working with those further removed from the labour market</a:t>
            </a:r>
          </a:p>
          <a:p>
            <a:pPr marL="0" indent="0" algn="ctr">
              <a:buNone/>
            </a:pPr>
            <a:r>
              <a:rPr lang="en-GB" sz="2400" i="1" dirty="0">
                <a:solidFill>
                  <a:schemeClr val="accent2"/>
                </a:solidFill>
              </a:rPr>
              <a:t>“I’d be absolutely willing, knowing somebody has the right skill set and is a hard worker is most important.”</a:t>
            </a:r>
          </a:p>
          <a:p>
            <a:pPr marL="0" indent="0" algn="ctr">
              <a:buNone/>
            </a:pPr>
            <a:endParaRPr lang="en-GB" sz="2400" dirty="0"/>
          </a:p>
          <a:p>
            <a:pPr marL="0" indent="0" algn="ctr">
              <a:buNone/>
            </a:pPr>
            <a:r>
              <a:rPr lang="en-GB" sz="2400" dirty="0"/>
              <a:t>Partnering with education and skills providers</a:t>
            </a:r>
          </a:p>
          <a:p>
            <a:pPr marL="0" indent="0" algn="ctr">
              <a:buNone/>
            </a:pPr>
            <a:r>
              <a:rPr lang="en-GB" sz="2400" i="1" dirty="0">
                <a:solidFill>
                  <a:schemeClr val="accent2"/>
                </a:solidFill>
              </a:rPr>
              <a:t>“We would benefit from stronger connections with local colleges to help address skills shortages and ensure that students are receiving training that aligns with industry needs.”</a:t>
            </a:r>
          </a:p>
          <a:p>
            <a:pPr marL="0" indent="0" algn="ctr">
              <a:buNone/>
            </a:pPr>
            <a:endParaRPr lang="en-GB" sz="2400" dirty="0"/>
          </a:p>
        </p:txBody>
      </p:sp>
    </p:spTree>
    <p:extLst>
      <p:ext uri="{BB962C8B-B14F-4D97-AF65-F5344CB8AC3E}">
        <p14:creationId xmlns:p14="http://schemas.microsoft.com/office/powerpoint/2010/main" val="3396892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136EEE-6D71-FB28-59DB-184C20216C4C}"/>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CFC1BF31-5AF3-1A4D-D495-5B71094EF927}"/>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163D2EE3-A994-3C29-4CFD-0085116C4D91}"/>
              </a:ext>
            </a:extLst>
          </p:cNvPr>
          <p:cNvSpPr txBox="1"/>
          <p:nvPr/>
        </p:nvSpPr>
        <p:spPr>
          <a:xfrm>
            <a:off x="11183292" y="6179096"/>
            <a:ext cx="613372" cy="369332"/>
          </a:xfrm>
          <a:prstGeom prst="rect">
            <a:avLst/>
          </a:prstGeom>
          <a:noFill/>
        </p:spPr>
        <p:txBody>
          <a:bodyPr wrap="square">
            <a:spAutoFit/>
          </a:bodyPr>
          <a:lstStyle/>
          <a:p>
            <a:r>
              <a:rPr lang="en-US" dirty="0">
                <a:solidFill>
                  <a:schemeClr val="bg1"/>
                </a:solidFill>
                <a:latin typeface="Aptos Light" panose="020B0004020202020204" pitchFamily="34" charset="0"/>
              </a:rPr>
              <a:t>21</a:t>
            </a:r>
            <a:endParaRPr lang="en-GB" dirty="0"/>
          </a:p>
        </p:txBody>
      </p:sp>
      <p:sp>
        <p:nvSpPr>
          <p:cNvPr id="15" name="TextBox 14">
            <a:extLst>
              <a:ext uri="{FF2B5EF4-FFF2-40B4-BE49-F238E27FC236}">
                <a16:creationId xmlns:a16="http://schemas.microsoft.com/office/drawing/2014/main" id="{C88CAA84-0059-94BD-1B63-FA29BC9B4F9B}"/>
              </a:ext>
            </a:extLst>
          </p:cNvPr>
          <p:cNvSpPr txBox="1"/>
          <p:nvPr/>
        </p:nvSpPr>
        <p:spPr>
          <a:xfrm>
            <a:off x="7444211" y="6630552"/>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3" name="Title 1">
            <a:extLst>
              <a:ext uri="{FF2B5EF4-FFF2-40B4-BE49-F238E27FC236}">
                <a16:creationId xmlns:a16="http://schemas.microsoft.com/office/drawing/2014/main" id="{FF48097E-DA17-B85E-1516-5ACD6D548372}"/>
              </a:ext>
            </a:extLst>
          </p:cNvPr>
          <p:cNvSpPr>
            <a:spLocks noGrp="1"/>
          </p:cNvSpPr>
          <p:nvPr>
            <p:ph type="ctrTitle"/>
          </p:nvPr>
        </p:nvSpPr>
        <p:spPr>
          <a:xfrm>
            <a:off x="426402" y="1676107"/>
            <a:ext cx="8859838" cy="3086515"/>
          </a:xfrm>
        </p:spPr>
        <p:txBody>
          <a:bodyPr>
            <a:normAutofit/>
          </a:bodyPr>
          <a:lstStyle/>
          <a:p>
            <a:pPr algn="l"/>
            <a:r>
              <a:rPr lang="en-GB" sz="5400" dirty="0"/>
              <a:t>Summary of findings</a:t>
            </a:r>
          </a:p>
        </p:txBody>
      </p:sp>
    </p:spTree>
    <p:extLst>
      <p:ext uri="{BB962C8B-B14F-4D97-AF65-F5344CB8AC3E}">
        <p14:creationId xmlns:p14="http://schemas.microsoft.com/office/powerpoint/2010/main" val="24750408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6A200F-7306-CC1F-4FE8-2EE6E58537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A2A5F6-E65D-58C6-6440-1A9851345A30}"/>
              </a:ext>
            </a:extLst>
          </p:cNvPr>
          <p:cNvSpPr>
            <a:spLocks noGrp="1"/>
          </p:cNvSpPr>
          <p:nvPr>
            <p:ph type="title"/>
          </p:nvPr>
        </p:nvSpPr>
        <p:spPr>
          <a:xfrm>
            <a:off x="422587" y="0"/>
            <a:ext cx="7366337" cy="1325563"/>
          </a:xfrm>
        </p:spPr>
        <p:txBody>
          <a:bodyPr>
            <a:normAutofit/>
          </a:bodyPr>
          <a:lstStyle/>
          <a:p>
            <a:r>
              <a:rPr lang="en-GB" sz="5400" dirty="0">
                <a:latin typeface="Helvetica"/>
                <a:cs typeface="Helvetica"/>
              </a:rPr>
              <a:t>Summary</a:t>
            </a:r>
          </a:p>
        </p:txBody>
      </p:sp>
      <p:sp>
        <p:nvSpPr>
          <p:cNvPr id="4" name="Subtitle 2">
            <a:extLst>
              <a:ext uri="{FF2B5EF4-FFF2-40B4-BE49-F238E27FC236}">
                <a16:creationId xmlns:a16="http://schemas.microsoft.com/office/drawing/2014/main" id="{BC666325-F8F3-22C0-449D-4C1BF4D75646}"/>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22</a:t>
            </a:r>
          </a:p>
        </p:txBody>
      </p:sp>
      <p:sp>
        <p:nvSpPr>
          <p:cNvPr id="8" name="Content Placeholder 7">
            <a:extLst>
              <a:ext uri="{FF2B5EF4-FFF2-40B4-BE49-F238E27FC236}">
                <a16:creationId xmlns:a16="http://schemas.microsoft.com/office/drawing/2014/main" id="{8EACA859-7A92-DFBA-DFBA-ECB7CFC3EFBB}"/>
              </a:ext>
            </a:extLst>
          </p:cNvPr>
          <p:cNvSpPr>
            <a:spLocks noGrp="1"/>
          </p:cNvSpPr>
          <p:nvPr>
            <p:ph idx="1"/>
          </p:nvPr>
        </p:nvSpPr>
        <p:spPr>
          <a:xfrm>
            <a:off x="203200" y="1259206"/>
            <a:ext cx="11856720" cy="2761952"/>
          </a:xfrm>
        </p:spPr>
        <p:txBody>
          <a:bodyPr>
            <a:normAutofit/>
          </a:bodyPr>
          <a:lstStyle/>
          <a:p>
            <a:r>
              <a:rPr lang="en-GB" sz="2200" dirty="0"/>
              <a:t>The sector supports vital services and infrastructure which underpin economic growth and prosperity. It is also one of the most people centric sectors offering flexible and inclusive working practices. </a:t>
            </a:r>
          </a:p>
          <a:p>
            <a:r>
              <a:rPr lang="en-GB" sz="2200" dirty="0"/>
              <a:t>The quality of careers pathways is exceptional, yet it is surprisingly invisible to school leavers who have little understanding of what it is really like to work in the sector.</a:t>
            </a:r>
          </a:p>
          <a:p>
            <a:r>
              <a:rPr lang="en-GB" sz="2200" dirty="0"/>
              <a:t>There is scope for more school and pre-school meaningful interactions, more so than other sectors where employment opportunities are clear cut. </a:t>
            </a:r>
          </a:p>
        </p:txBody>
      </p:sp>
      <p:sp>
        <p:nvSpPr>
          <p:cNvPr id="5" name="TextBox 4">
            <a:extLst>
              <a:ext uri="{FF2B5EF4-FFF2-40B4-BE49-F238E27FC236}">
                <a16:creationId xmlns:a16="http://schemas.microsoft.com/office/drawing/2014/main" id="{B444C542-5CC0-F5DC-2C2A-D4F6B865FC2B}"/>
              </a:ext>
            </a:extLst>
          </p:cNvPr>
          <p:cNvSpPr txBox="1"/>
          <p:nvPr/>
        </p:nvSpPr>
        <p:spPr>
          <a:xfrm>
            <a:off x="2599566" y="3922926"/>
            <a:ext cx="9460354" cy="1565700"/>
          </a:xfrm>
          <a:prstGeom prst="rect">
            <a:avLst/>
          </a:prstGeom>
        </p:spPr>
        <p:txBody>
          <a:bodyPr vert="horz" lIns="91440" tIns="45720" rIns="91440" bIns="45720" rtlCol="0">
            <a:normAutofit/>
          </a:bodyPr>
          <a:lstStyle>
            <a:lvl1pPr indent="0">
              <a:lnSpc>
                <a:spcPct val="90000"/>
              </a:lnSpc>
              <a:spcBef>
                <a:spcPts val="1000"/>
              </a:spcBef>
              <a:buFont typeface="Arial" panose="020B0604020202020204" pitchFamily="34" charset="0"/>
              <a:buNone/>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342900" indent="-342900">
              <a:buFont typeface="Arial" panose="020B0604020202020204" pitchFamily="34" charset="0"/>
              <a:buChar char="•"/>
            </a:pPr>
            <a:r>
              <a:rPr lang="en-GB" sz="2200" dirty="0"/>
              <a:t>The soft skills required to work in the sector are essential and varied and honing these skills requires an intensive effort on the part of recruits, providers and employers both pre- and post-employment. </a:t>
            </a:r>
          </a:p>
        </p:txBody>
      </p:sp>
    </p:spTree>
    <p:extLst>
      <p:ext uri="{BB962C8B-B14F-4D97-AF65-F5344CB8AC3E}">
        <p14:creationId xmlns:p14="http://schemas.microsoft.com/office/powerpoint/2010/main" val="813583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58C9F-5FAB-2B2F-687A-93A9CCC101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ECB73E-7F78-A7E8-3212-B9DCD7B3D1BC}"/>
              </a:ext>
            </a:extLst>
          </p:cNvPr>
          <p:cNvSpPr>
            <a:spLocks noGrp="1"/>
          </p:cNvSpPr>
          <p:nvPr>
            <p:ph type="title"/>
          </p:nvPr>
        </p:nvSpPr>
        <p:spPr>
          <a:xfrm>
            <a:off x="257333" y="-100326"/>
            <a:ext cx="7366337" cy="1325563"/>
          </a:xfrm>
        </p:spPr>
        <p:txBody>
          <a:bodyPr>
            <a:normAutofit/>
          </a:bodyPr>
          <a:lstStyle/>
          <a:p>
            <a:r>
              <a:rPr lang="en-GB" sz="5400" dirty="0">
                <a:latin typeface="Helvetica"/>
                <a:cs typeface="Helvetica"/>
              </a:rPr>
              <a:t>Summary</a:t>
            </a:r>
          </a:p>
        </p:txBody>
      </p:sp>
      <p:sp>
        <p:nvSpPr>
          <p:cNvPr id="4" name="Subtitle 2">
            <a:extLst>
              <a:ext uri="{FF2B5EF4-FFF2-40B4-BE49-F238E27FC236}">
                <a16:creationId xmlns:a16="http://schemas.microsoft.com/office/drawing/2014/main" id="{723A8C5A-5ADE-D393-981C-A0267BF2EAB6}"/>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23</a:t>
            </a:r>
          </a:p>
        </p:txBody>
      </p:sp>
      <p:sp>
        <p:nvSpPr>
          <p:cNvPr id="8" name="Content Placeholder 7">
            <a:extLst>
              <a:ext uri="{FF2B5EF4-FFF2-40B4-BE49-F238E27FC236}">
                <a16:creationId xmlns:a16="http://schemas.microsoft.com/office/drawing/2014/main" id="{31E127AB-E358-9DB0-6303-C5AAC52A8EE8}"/>
              </a:ext>
            </a:extLst>
          </p:cNvPr>
          <p:cNvSpPr>
            <a:spLocks noGrp="1"/>
          </p:cNvSpPr>
          <p:nvPr>
            <p:ph idx="1"/>
          </p:nvPr>
        </p:nvSpPr>
        <p:spPr>
          <a:xfrm>
            <a:off x="99028" y="1248188"/>
            <a:ext cx="12092972" cy="2761952"/>
          </a:xfrm>
        </p:spPr>
        <p:txBody>
          <a:bodyPr>
            <a:normAutofit/>
          </a:bodyPr>
          <a:lstStyle/>
          <a:p>
            <a:r>
              <a:rPr lang="en-GB" sz="2200" dirty="0"/>
              <a:t>There is an opportunity to intensify provider employer interactions and general willingness for both parties to engage with each other more often at different levels- regular communication/dedicated relationship managers have worked well in some firms. </a:t>
            </a:r>
          </a:p>
          <a:p>
            <a:r>
              <a:rPr lang="en-GB" sz="2200" dirty="0"/>
              <a:t>AI and automation are gradually transforming back-office activities/routine functions, freeing up staff for more value adding activities. </a:t>
            </a:r>
          </a:p>
          <a:p>
            <a:r>
              <a:rPr lang="en-GB" sz="2200" dirty="0"/>
              <a:t>This should not however be at the expense of the human dimension and the ability to think critically and handle sometimes demanding face to face client interactions. </a:t>
            </a:r>
          </a:p>
        </p:txBody>
      </p:sp>
      <p:sp>
        <p:nvSpPr>
          <p:cNvPr id="5" name="TextBox 4">
            <a:extLst>
              <a:ext uri="{FF2B5EF4-FFF2-40B4-BE49-F238E27FC236}">
                <a16:creationId xmlns:a16="http://schemas.microsoft.com/office/drawing/2014/main" id="{6175EF87-334B-BA73-7996-3D0654158B63}"/>
              </a:ext>
            </a:extLst>
          </p:cNvPr>
          <p:cNvSpPr txBox="1"/>
          <p:nvPr/>
        </p:nvSpPr>
        <p:spPr>
          <a:xfrm>
            <a:off x="2632618" y="3856826"/>
            <a:ext cx="9460354" cy="1565700"/>
          </a:xfrm>
          <a:prstGeom prst="rect">
            <a:avLst/>
          </a:prstGeom>
        </p:spPr>
        <p:txBody>
          <a:bodyPr vert="horz" lIns="91440" tIns="45720" rIns="91440" bIns="45720" rtlCol="0">
            <a:normAutofit/>
          </a:bodyPr>
          <a:lstStyle>
            <a:lvl1pPr indent="0">
              <a:lnSpc>
                <a:spcPct val="90000"/>
              </a:lnSpc>
              <a:spcBef>
                <a:spcPts val="1000"/>
              </a:spcBef>
              <a:buFont typeface="Arial" panose="020B0604020202020204" pitchFamily="34" charset="0"/>
              <a:buNone/>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342900" indent="-342900">
              <a:buFont typeface="Arial" panose="020B0604020202020204" pitchFamily="34" charset="0"/>
              <a:buChar char="•"/>
            </a:pPr>
            <a:r>
              <a:rPr lang="en-GB" sz="2200" dirty="0"/>
              <a:t>The sector performs very well in terms of promoting positive workplace cultures and takes well-being seriously. </a:t>
            </a:r>
          </a:p>
          <a:p>
            <a:pPr marL="342900" indent="-342900">
              <a:buFont typeface="Arial" panose="020B0604020202020204" pitchFamily="34" charset="0"/>
              <a:buChar char="•"/>
            </a:pPr>
            <a:r>
              <a:rPr lang="en-GB" sz="2200" dirty="0"/>
              <a:t>Hybrid working is welcome, but this is not seen at the expense of early career graduates interacting and learning in the workplace. </a:t>
            </a:r>
          </a:p>
        </p:txBody>
      </p:sp>
    </p:spTree>
    <p:extLst>
      <p:ext uri="{BB962C8B-B14F-4D97-AF65-F5344CB8AC3E}">
        <p14:creationId xmlns:p14="http://schemas.microsoft.com/office/powerpoint/2010/main" val="37913538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9BDB00-5628-B93C-D9E9-FB1F12CF0D1A}"/>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49D5EDC3-75D6-0179-9997-C4F05284F35C}"/>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D0508AF9-72AB-615D-C008-54A8835E1FDD}"/>
              </a:ext>
            </a:extLst>
          </p:cNvPr>
          <p:cNvSpPr txBox="1"/>
          <p:nvPr/>
        </p:nvSpPr>
        <p:spPr>
          <a:xfrm>
            <a:off x="11183292" y="6179096"/>
            <a:ext cx="613372" cy="369332"/>
          </a:xfrm>
          <a:prstGeom prst="rect">
            <a:avLst/>
          </a:prstGeom>
          <a:noFill/>
        </p:spPr>
        <p:txBody>
          <a:bodyPr wrap="square">
            <a:spAutoFit/>
          </a:bodyPr>
          <a:lstStyle/>
          <a:p>
            <a:r>
              <a:rPr lang="en-US" dirty="0">
                <a:solidFill>
                  <a:schemeClr val="bg1"/>
                </a:solidFill>
                <a:latin typeface="Aptos Light" panose="020B0004020202020204" pitchFamily="34" charset="0"/>
              </a:rPr>
              <a:t>24</a:t>
            </a:r>
            <a:endParaRPr lang="en-GB" dirty="0"/>
          </a:p>
        </p:txBody>
      </p:sp>
      <p:sp>
        <p:nvSpPr>
          <p:cNvPr id="15" name="TextBox 14">
            <a:extLst>
              <a:ext uri="{FF2B5EF4-FFF2-40B4-BE49-F238E27FC236}">
                <a16:creationId xmlns:a16="http://schemas.microsoft.com/office/drawing/2014/main" id="{12B99095-60FD-E463-AD3B-4D326F0AB6E5}"/>
              </a:ext>
            </a:extLst>
          </p:cNvPr>
          <p:cNvSpPr txBox="1"/>
          <p:nvPr/>
        </p:nvSpPr>
        <p:spPr>
          <a:xfrm>
            <a:off x="7444211" y="6630552"/>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3" name="Title 1">
            <a:extLst>
              <a:ext uri="{FF2B5EF4-FFF2-40B4-BE49-F238E27FC236}">
                <a16:creationId xmlns:a16="http://schemas.microsoft.com/office/drawing/2014/main" id="{7A93A266-7A6E-370B-3325-0B641FBC2136}"/>
              </a:ext>
            </a:extLst>
          </p:cNvPr>
          <p:cNvSpPr>
            <a:spLocks noGrp="1"/>
          </p:cNvSpPr>
          <p:nvPr>
            <p:ph type="ctrTitle"/>
          </p:nvPr>
        </p:nvSpPr>
        <p:spPr>
          <a:xfrm>
            <a:off x="426402" y="1676107"/>
            <a:ext cx="8859838" cy="3086515"/>
          </a:xfrm>
        </p:spPr>
        <p:txBody>
          <a:bodyPr>
            <a:normAutofit/>
          </a:bodyPr>
          <a:lstStyle/>
          <a:p>
            <a:pPr algn="l"/>
            <a:r>
              <a:rPr lang="en-GB" sz="5400" dirty="0"/>
              <a:t>Next Steps/Questions</a:t>
            </a:r>
          </a:p>
        </p:txBody>
      </p:sp>
    </p:spTree>
    <p:extLst>
      <p:ext uri="{BB962C8B-B14F-4D97-AF65-F5344CB8AC3E}">
        <p14:creationId xmlns:p14="http://schemas.microsoft.com/office/powerpoint/2010/main" val="1491783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176B14-CA54-73D0-54E4-B452D7764F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B14942-F3DF-DB42-E3DA-2B505EAAD6D3}"/>
              </a:ext>
            </a:extLst>
          </p:cNvPr>
          <p:cNvSpPr>
            <a:spLocks noGrp="1"/>
          </p:cNvSpPr>
          <p:nvPr>
            <p:ph type="title"/>
          </p:nvPr>
        </p:nvSpPr>
        <p:spPr>
          <a:xfrm>
            <a:off x="422588" y="0"/>
            <a:ext cx="7013798" cy="1325563"/>
          </a:xfrm>
        </p:spPr>
        <p:txBody>
          <a:bodyPr>
            <a:normAutofit/>
          </a:bodyPr>
          <a:lstStyle/>
          <a:p>
            <a:r>
              <a:rPr lang="en-GB" sz="5400" dirty="0">
                <a:latin typeface="Helvetica"/>
                <a:cs typeface="Helvetica"/>
              </a:rPr>
              <a:t>Next Steps/Questions</a:t>
            </a:r>
          </a:p>
        </p:txBody>
      </p:sp>
      <p:sp>
        <p:nvSpPr>
          <p:cNvPr id="4" name="Subtitle 2">
            <a:extLst>
              <a:ext uri="{FF2B5EF4-FFF2-40B4-BE49-F238E27FC236}">
                <a16:creationId xmlns:a16="http://schemas.microsoft.com/office/drawing/2014/main" id="{FF637A92-220F-4696-1281-D7A8D604E773}"/>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25</a:t>
            </a:r>
          </a:p>
        </p:txBody>
      </p:sp>
      <p:sp>
        <p:nvSpPr>
          <p:cNvPr id="8" name="Content Placeholder 7">
            <a:extLst>
              <a:ext uri="{FF2B5EF4-FFF2-40B4-BE49-F238E27FC236}">
                <a16:creationId xmlns:a16="http://schemas.microsoft.com/office/drawing/2014/main" id="{4A345889-FD42-213C-B725-5329C9649FEB}"/>
              </a:ext>
            </a:extLst>
          </p:cNvPr>
          <p:cNvSpPr>
            <a:spLocks noGrp="1"/>
          </p:cNvSpPr>
          <p:nvPr>
            <p:ph idx="1"/>
          </p:nvPr>
        </p:nvSpPr>
        <p:spPr>
          <a:xfrm>
            <a:off x="335280" y="1790830"/>
            <a:ext cx="11856720" cy="1525771"/>
          </a:xfrm>
        </p:spPr>
        <p:txBody>
          <a:bodyPr>
            <a:normAutofit/>
          </a:bodyPr>
          <a:lstStyle/>
          <a:p>
            <a:pPr marL="457200" indent="-457200">
              <a:buFont typeface="+mj-lt"/>
              <a:buAutoNum type="arabicPeriod"/>
            </a:pPr>
            <a:r>
              <a:rPr lang="en-GB" sz="2200" dirty="0"/>
              <a:t>Continue to disseminate sector insights and share slide decks </a:t>
            </a:r>
          </a:p>
          <a:p>
            <a:pPr marL="457200" indent="-457200">
              <a:buFont typeface="+mj-lt"/>
              <a:buAutoNum type="arabicPeriod"/>
            </a:pPr>
            <a:r>
              <a:rPr lang="en-GB" sz="2200" dirty="0"/>
              <a:t>Phase 2 topics:</a:t>
            </a:r>
            <a:br>
              <a:rPr lang="en-GB" sz="2200" dirty="0"/>
            </a:br>
            <a:r>
              <a:rPr lang="en-GB" sz="2200" dirty="0"/>
              <a:t>- AI and jobs of the future</a:t>
            </a:r>
            <a:br>
              <a:rPr lang="en-GB" sz="2200" dirty="0"/>
            </a:br>
            <a:r>
              <a:rPr lang="en-GB" sz="2200" dirty="0"/>
              <a:t>- Veterans</a:t>
            </a:r>
          </a:p>
          <a:p>
            <a:pPr marL="457200" indent="-457200">
              <a:buFont typeface="+mj-lt"/>
              <a:buAutoNum type="arabicPeriod"/>
            </a:pPr>
            <a:endParaRPr lang="en-GB" sz="2200" dirty="0"/>
          </a:p>
          <a:p>
            <a:endParaRPr lang="en-GB" sz="2200" dirty="0"/>
          </a:p>
        </p:txBody>
      </p:sp>
      <p:sp>
        <p:nvSpPr>
          <p:cNvPr id="5" name="TextBox 4">
            <a:extLst>
              <a:ext uri="{FF2B5EF4-FFF2-40B4-BE49-F238E27FC236}">
                <a16:creationId xmlns:a16="http://schemas.microsoft.com/office/drawing/2014/main" id="{8208EE27-09B0-A076-9E26-4F3AE23306E8}"/>
              </a:ext>
            </a:extLst>
          </p:cNvPr>
          <p:cNvSpPr txBox="1"/>
          <p:nvPr/>
        </p:nvSpPr>
        <p:spPr>
          <a:xfrm>
            <a:off x="2996466" y="4493744"/>
            <a:ext cx="8879840" cy="1714586"/>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Where are the opportunities to galvanise providers and decision makers to respond to employer insights? </a:t>
            </a:r>
          </a:p>
          <a:p>
            <a:pPr marL="457200" indent="-457200">
              <a:buFont typeface="+mj-lt"/>
              <a:buAutoNum type="arabicPeriod" startAt="4"/>
            </a:pPr>
            <a:endParaRPr lang="en-GB" sz="2200" dirty="0"/>
          </a:p>
        </p:txBody>
      </p:sp>
      <p:sp>
        <p:nvSpPr>
          <p:cNvPr id="7" name="TextBox 6">
            <a:extLst>
              <a:ext uri="{FF2B5EF4-FFF2-40B4-BE49-F238E27FC236}">
                <a16:creationId xmlns:a16="http://schemas.microsoft.com/office/drawing/2014/main" id="{EDCCA6C4-A8BB-E881-38CF-7C3A690A3534}"/>
              </a:ext>
            </a:extLst>
          </p:cNvPr>
          <p:cNvSpPr txBox="1"/>
          <p:nvPr/>
        </p:nvSpPr>
        <p:spPr>
          <a:xfrm>
            <a:off x="2286000" y="3673613"/>
            <a:ext cx="9906000" cy="152577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What messages stood out for you?</a:t>
            </a:r>
          </a:p>
          <a:p>
            <a:pPr marL="457200" indent="-457200">
              <a:buFont typeface="+mj-lt"/>
              <a:buAutoNum type="arabicPeriod" startAt="3"/>
            </a:pPr>
            <a:endParaRPr lang="en-GB" sz="2200" dirty="0"/>
          </a:p>
        </p:txBody>
      </p:sp>
    </p:spTree>
    <p:extLst>
      <p:ext uri="{BB962C8B-B14F-4D97-AF65-F5344CB8AC3E}">
        <p14:creationId xmlns:p14="http://schemas.microsoft.com/office/powerpoint/2010/main" val="12795653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EE9A3C-4C4B-A738-0DCF-FA0FBE06C9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BDBA4A-B633-745C-8E2D-3EAC49CF60D3}"/>
              </a:ext>
            </a:extLst>
          </p:cNvPr>
          <p:cNvSpPr>
            <a:spLocks noGrp="1"/>
          </p:cNvSpPr>
          <p:nvPr>
            <p:ph type="title"/>
          </p:nvPr>
        </p:nvSpPr>
        <p:spPr>
          <a:xfrm>
            <a:off x="289743" y="-220337"/>
            <a:ext cx="7366337" cy="1325563"/>
          </a:xfrm>
        </p:spPr>
        <p:txBody>
          <a:bodyPr>
            <a:normAutofit/>
          </a:bodyPr>
          <a:lstStyle/>
          <a:p>
            <a:r>
              <a:rPr lang="en-GB" sz="5400" dirty="0">
                <a:latin typeface="Helvetica"/>
                <a:cs typeface="Helvetica"/>
              </a:rPr>
              <a:t>Consultees</a:t>
            </a:r>
          </a:p>
        </p:txBody>
      </p:sp>
      <p:sp>
        <p:nvSpPr>
          <p:cNvPr id="4" name="Subtitle 2">
            <a:extLst>
              <a:ext uri="{FF2B5EF4-FFF2-40B4-BE49-F238E27FC236}">
                <a16:creationId xmlns:a16="http://schemas.microsoft.com/office/drawing/2014/main" id="{FCA3F624-DDCB-011A-B82B-747885D1A6C0}"/>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26</a:t>
            </a:r>
          </a:p>
        </p:txBody>
      </p:sp>
      <p:sp>
        <p:nvSpPr>
          <p:cNvPr id="8" name="Content Placeholder 7">
            <a:extLst>
              <a:ext uri="{FF2B5EF4-FFF2-40B4-BE49-F238E27FC236}">
                <a16:creationId xmlns:a16="http://schemas.microsoft.com/office/drawing/2014/main" id="{DB4C9481-17F4-5036-7EA0-460A0C3A079A}"/>
              </a:ext>
            </a:extLst>
          </p:cNvPr>
          <p:cNvSpPr>
            <a:spLocks noGrp="1"/>
          </p:cNvSpPr>
          <p:nvPr>
            <p:ph idx="1"/>
          </p:nvPr>
        </p:nvSpPr>
        <p:spPr>
          <a:xfrm>
            <a:off x="167640" y="1016834"/>
            <a:ext cx="4778933" cy="4337363"/>
          </a:xfrm>
        </p:spPr>
        <p:txBody>
          <a:bodyPr>
            <a:normAutofit/>
          </a:bodyPr>
          <a:lstStyle/>
          <a:p>
            <a:pPr marL="457200" indent="-457200">
              <a:buFont typeface="+mj-lt"/>
              <a:buAutoNum type="arabicPeriod"/>
            </a:pPr>
            <a:r>
              <a:rPr lang="en-GB" sz="2400" dirty="0"/>
              <a:t>Auxilion</a:t>
            </a:r>
          </a:p>
          <a:p>
            <a:pPr marL="457200" indent="-457200">
              <a:buFont typeface="+mj-lt"/>
              <a:buAutoNum type="arabicPeriod"/>
            </a:pPr>
            <a:r>
              <a:rPr lang="en-GB" sz="2400" dirty="0"/>
              <a:t>Brook Corporate </a:t>
            </a:r>
          </a:p>
          <a:p>
            <a:pPr marL="457200" indent="-457200">
              <a:buFont typeface="+mj-lt"/>
              <a:buAutoNum type="arabicPeriod"/>
            </a:pPr>
            <a:r>
              <a:rPr lang="en-GB" sz="2400" dirty="0"/>
              <a:t>Chapter II</a:t>
            </a:r>
          </a:p>
          <a:p>
            <a:pPr marL="457200" indent="-457200">
              <a:buFont typeface="+mj-lt"/>
              <a:buAutoNum type="arabicPeriod"/>
            </a:pPr>
            <a:r>
              <a:rPr lang="en-GB" sz="2400" dirty="0"/>
              <a:t>Coaching for Change</a:t>
            </a:r>
          </a:p>
          <a:p>
            <a:pPr marL="457200" indent="-457200">
              <a:buFont typeface="+mj-lt"/>
              <a:buAutoNum type="arabicPeriod"/>
            </a:pPr>
            <a:r>
              <a:rPr lang="en-GB" sz="2400" dirty="0"/>
              <a:t>CMS</a:t>
            </a:r>
          </a:p>
          <a:p>
            <a:pPr marL="457200" indent="-457200">
              <a:buFont typeface="+mj-lt"/>
              <a:buAutoNum type="arabicPeriod"/>
            </a:pPr>
            <a:r>
              <a:rPr lang="en-GB" sz="2400" dirty="0"/>
              <a:t>Counter Context</a:t>
            </a:r>
          </a:p>
        </p:txBody>
      </p:sp>
      <p:sp>
        <p:nvSpPr>
          <p:cNvPr id="3" name="Content Placeholder 7">
            <a:extLst>
              <a:ext uri="{FF2B5EF4-FFF2-40B4-BE49-F238E27FC236}">
                <a16:creationId xmlns:a16="http://schemas.microsoft.com/office/drawing/2014/main" id="{98273879-9015-2E58-A5A2-CFEE8154C518}"/>
              </a:ext>
            </a:extLst>
          </p:cNvPr>
          <p:cNvSpPr txBox="1">
            <a:spLocks/>
          </p:cNvSpPr>
          <p:nvPr/>
        </p:nvSpPr>
        <p:spPr>
          <a:xfrm>
            <a:off x="3911860" y="1503803"/>
            <a:ext cx="4778933" cy="433736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startAt="7"/>
            </a:pPr>
            <a:r>
              <a:rPr lang="en-GB" sz="2400" dirty="0"/>
              <a:t>DLA</a:t>
            </a:r>
          </a:p>
          <a:p>
            <a:pPr marL="457200" indent="-457200">
              <a:buFont typeface="+mj-lt"/>
              <a:buAutoNum type="arabicPeriod" startAt="7"/>
            </a:pPr>
            <a:r>
              <a:rPr lang="en-GB" sz="2400" dirty="0"/>
              <a:t>Freeths</a:t>
            </a:r>
          </a:p>
          <a:p>
            <a:pPr marL="457200" indent="-457200">
              <a:buFont typeface="+mj-lt"/>
              <a:buAutoNum type="arabicPeriod" startAt="7"/>
            </a:pPr>
            <a:r>
              <a:rPr lang="en-GB" sz="2400" dirty="0"/>
              <a:t>GBAC</a:t>
            </a:r>
          </a:p>
          <a:p>
            <a:pPr marL="457200" indent="-457200">
              <a:buFont typeface="+mj-lt"/>
              <a:buAutoNum type="arabicPeriod" startAt="7"/>
            </a:pPr>
            <a:r>
              <a:rPr lang="en-GB" sz="2400" dirty="0"/>
              <a:t> Kingswood Allots</a:t>
            </a:r>
          </a:p>
          <a:p>
            <a:pPr marL="457200" indent="-457200">
              <a:buFont typeface="+mj-lt"/>
              <a:buAutoNum type="arabicPeriod" startAt="7"/>
            </a:pPr>
            <a:r>
              <a:rPr lang="en-GB" sz="2400" dirty="0"/>
              <a:t> Kinspeed</a:t>
            </a:r>
          </a:p>
          <a:p>
            <a:pPr marL="457200" indent="-457200">
              <a:buFont typeface="+mj-lt"/>
              <a:buAutoNum type="arabicPeriod" startAt="7"/>
            </a:pPr>
            <a:r>
              <a:rPr lang="en-GB" sz="2400" dirty="0"/>
              <a:t> Market Infra</a:t>
            </a:r>
          </a:p>
          <a:p>
            <a:pPr marL="457200" indent="-457200">
              <a:buFont typeface="+mj-lt"/>
              <a:buAutoNum type="arabicPeriod" startAt="7"/>
            </a:pPr>
            <a:r>
              <a:rPr lang="en-GB" sz="2400" dirty="0"/>
              <a:t> Medilink</a:t>
            </a:r>
          </a:p>
          <a:p>
            <a:pPr marL="457200" indent="-457200">
              <a:buFont typeface="+mj-lt"/>
              <a:buAutoNum type="arabicPeriod" startAt="7"/>
            </a:pPr>
            <a:r>
              <a:rPr lang="en-GB" sz="2400" dirty="0"/>
              <a:t> MKB Solicitors</a:t>
            </a:r>
          </a:p>
          <a:p>
            <a:pPr marL="457200" indent="-457200">
              <a:buFont typeface="+mj-lt"/>
              <a:buAutoNum type="arabicPeriod" startAt="7"/>
            </a:pPr>
            <a:r>
              <a:rPr lang="en-GB" sz="2400" dirty="0"/>
              <a:t> Make Your Mark</a:t>
            </a:r>
          </a:p>
          <a:p>
            <a:pPr marL="457200" indent="-457200">
              <a:buFont typeface="+mj-lt"/>
              <a:buAutoNum type="arabicPeriod" startAt="7"/>
            </a:pPr>
            <a:r>
              <a:rPr lang="en-GB" sz="2400" dirty="0"/>
              <a:t> ND Safety Ltd.</a:t>
            </a:r>
          </a:p>
        </p:txBody>
      </p:sp>
      <p:sp>
        <p:nvSpPr>
          <p:cNvPr id="5" name="Content Placeholder 7">
            <a:extLst>
              <a:ext uri="{FF2B5EF4-FFF2-40B4-BE49-F238E27FC236}">
                <a16:creationId xmlns:a16="http://schemas.microsoft.com/office/drawing/2014/main" id="{70B1D588-6021-7878-99ED-864B90968D37}"/>
              </a:ext>
            </a:extLst>
          </p:cNvPr>
          <p:cNvSpPr txBox="1">
            <a:spLocks/>
          </p:cNvSpPr>
          <p:nvPr/>
        </p:nvSpPr>
        <p:spPr>
          <a:xfrm>
            <a:off x="7656080" y="1705714"/>
            <a:ext cx="4778933" cy="485962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startAt="17"/>
            </a:pPr>
            <a:r>
              <a:rPr lang="en-GB" sz="2400" dirty="0"/>
              <a:t> Nota Bene Consulting</a:t>
            </a:r>
          </a:p>
          <a:p>
            <a:pPr marL="457200" indent="-457200">
              <a:buFont typeface="+mj-lt"/>
              <a:buAutoNum type="arabicPeriod" startAt="17"/>
            </a:pPr>
            <a:r>
              <a:rPr lang="en-GB" sz="2400" dirty="0"/>
              <a:t> Oliver King Consulting</a:t>
            </a:r>
          </a:p>
          <a:p>
            <a:pPr marL="457200" indent="-457200">
              <a:buFont typeface="+mj-lt"/>
              <a:buAutoNum type="arabicPeriod" startAt="17"/>
            </a:pPr>
            <a:r>
              <a:rPr lang="en-GB" sz="2400" dirty="0"/>
              <a:t> PEPGB</a:t>
            </a:r>
          </a:p>
          <a:p>
            <a:pPr marL="457200" indent="-457200">
              <a:buFont typeface="+mj-lt"/>
              <a:buAutoNum type="arabicPeriod" startAt="17"/>
            </a:pPr>
            <a:r>
              <a:rPr lang="en-GB" sz="2400" dirty="0"/>
              <a:t> Priority Spaces</a:t>
            </a:r>
          </a:p>
          <a:p>
            <a:pPr marL="457200" indent="-457200">
              <a:buFont typeface="+mj-lt"/>
              <a:buAutoNum type="arabicPeriod" startAt="17"/>
            </a:pPr>
            <a:r>
              <a:rPr lang="en-GB" sz="2400" dirty="0"/>
              <a:t> RIB Group</a:t>
            </a:r>
          </a:p>
          <a:p>
            <a:pPr marL="457200" indent="-457200">
              <a:buFont typeface="+mj-lt"/>
              <a:buAutoNum type="arabicPeriod" startAt="17"/>
            </a:pPr>
            <a:r>
              <a:rPr lang="en-GB" sz="2400" dirty="0"/>
              <a:t> SalesGeek</a:t>
            </a:r>
          </a:p>
          <a:p>
            <a:pPr marL="457200" indent="-457200">
              <a:buFont typeface="+mj-lt"/>
              <a:buAutoNum type="arabicPeriod" startAt="17"/>
            </a:pPr>
            <a:r>
              <a:rPr lang="en-GB" sz="2400" dirty="0"/>
              <a:t> Shorts</a:t>
            </a:r>
          </a:p>
          <a:p>
            <a:pPr marL="457200" indent="-457200">
              <a:buFont typeface="+mj-lt"/>
              <a:buAutoNum type="arabicPeriod" startAt="17"/>
            </a:pPr>
            <a:r>
              <a:rPr lang="en-GB" sz="2400" dirty="0"/>
              <a:t> Steve McKevitt</a:t>
            </a:r>
          </a:p>
          <a:p>
            <a:pPr marL="457200" indent="-457200">
              <a:buFont typeface="+mj-lt"/>
              <a:buAutoNum type="arabicPeriod" startAt="17"/>
            </a:pPr>
            <a:r>
              <a:rPr lang="en-GB" sz="2400" dirty="0"/>
              <a:t> Switalskis</a:t>
            </a:r>
          </a:p>
          <a:p>
            <a:pPr marL="457200" indent="-457200">
              <a:buFont typeface="+mj-lt"/>
              <a:buAutoNum type="arabicPeriod" startAt="17"/>
            </a:pPr>
            <a:r>
              <a:rPr lang="en-GB" sz="2400" dirty="0"/>
              <a:t> Vika Consultancy </a:t>
            </a:r>
          </a:p>
          <a:p>
            <a:pPr marL="457200" indent="-457200">
              <a:buFont typeface="+mj-lt"/>
              <a:buAutoNum type="arabicPeriod" startAt="17"/>
            </a:pPr>
            <a:r>
              <a:rPr lang="en-GB" sz="2400" dirty="0"/>
              <a:t> Xeinadin</a:t>
            </a:r>
          </a:p>
        </p:txBody>
      </p:sp>
    </p:spTree>
    <p:extLst>
      <p:ext uri="{BB962C8B-B14F-4D97-AF65-F5344CB8AC3E}">
        <p14:creationId xmlns:p14="http://schemas.microsoft.com/office/powerpoint/2010/main" val="1523334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097D7559-FEE9-B4DF-446F-203D1C462C01}"/>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4BC56B81-2A6B-E1A2-416E-6FDDED706C16}"/>
              </a:ext>
            </a:extLst>
          </p:cNvPr>
          <p:cNvSpPr txBox="1"/>
          <p:nvPr/>
        </p:nvSpPr>
        <p:spPr>
          <a:xfrm>
            <a:off x="11183292" y="6179096"/>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15" name="TextBox 14">
            <a:extLst>
              <a:ext uri="{FF2B5EF4-FFF2-40B4-BE49-F238E27FC236}">
                <a16:creationId xmlns:a16="http://schemas.microsoft.com/office/drawing/2014/main" id="{D5B6D10A-42D1-00FB-C688-864A56A16948}"/>
              </a:ext>
            </a:extLst>
          </p:cNvPr>
          <p:cNvSpPr txBox="1"/>
          <p:nvPr/>
        </p:nvSpPr>
        <p:spPr>
          <a:xfrm>
            <a:off x="7444211" y="6630552"/>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3" name="Title 1">
            <a:extLst>
              <a:ext uri="{FF2B5EF4-FFF2-40B4-BE49-F238E27FC236}">
                <a16:creationId xmlns:a16="http://schemas.microsoft.com/office/drawing/2014/main" id="{4810A6A8-57E6-C989-88EB-1273958AC705}"/>
              </a:ext>
            </a:extLst>
          </p:cNvPr>
          <p:cNvSpPr>
            <a:spLocks noGrp="1"/>
          </p:cNvSpPr>
          <p:nvPr>
            <p:ph type="ctrTitle"/>
          </p:nvPr>
        </p:nvSpPr>
        <p:spPr>
          <a:xfrm>
            <a:off x="426402" y="1676107"/>
            <a:ext cx="8859838" cy="3086515"/>
          </a:xfrm>
        </p:spPr>
        <p:txBody>
          <a:bodyPr>
            <a:normAutofit/>
          </a:bodyPr>
          <a:lstStyle/>
          <a:p>
            <a:pPr algn="l"/>
            <a:r>
              <a:rPr lang="en-GB" sz="5400" dirty="0"/>
              <a:t>Research Background</a:t>
            </a:r>
          </a:p>
        </p:txBody>
      </p:sp>
    </p:spTree>
    <p:extLst>
      <p:ext uri="{BB962C8B-B14F-4D97-AF65-F5344CB8AC3E}">
        <p14:creationId xmlns:p14="http://schemas.microsoft.com/office/powerpoint/2010/main" val="1679663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34BF9-203E-6F36-5792-E678238BC3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57AAA0-43C9-2D33-FCB5-5D71132B6ECB}"/>
              </a:ext>
            </a:extLst>
          </p:cNvPr>
          <p:cNvSpPr>
            <a:spLocks noGrp="1"/>
          </p:cNvSpPr>
          <p:nvPr>
            <p:ph type="title"/>
          </p:nvPr>
        </p:nvSpPr>
        <p:spPr>
          <a:xfrm>
            <a:off x="422588" y="0"/>
            <a:ext cx="3919863" cy="1325563"/>
          </a:xfrm>
        </p:spPr>
        <p:txBody>
          <a:bodyPr>
            <a:normAutofit fontScale="90000"/>
          </a:bodyPr>
          <a:lstStyle/>
          <a:p>
            <a:r>
              <a:rPr lang="en-GB" sz="6000" dirty="0">
                <a:latin typeface="Helvetica"/>
                <a:cs typeface="Helvetica"/>
              </a:rPr>
              <a:t>Background</a:t>
            </a:r>
          </a:p>
        </p:txBody>
      </p:sp>
      <p:sp>
        <p:nvSpPr>
          <p:cNvPr id="4" name="Subtitle 2">
            <a:extLst>
              <a:ext uri="{FF2B5EF4-FFF2-40B4-BE49-F238E27FC236}">
                <a16:creationId xmlns:a16="http://schemas.microsoft.com/office/drawing/2014/main" id="{FAF37772-7177-FE76-C0E8-5B563B1FEBB7}"/>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03</a:t>
            </a:r>
          </a:p>
        </p:txBody>
      </p:sp>
      <p:sp>
        <p:nvSpPr>
          <p:cNvPr id="8" name="Content Placeholder 7">
            <a:extLst>
              <a:ext uri="{FF2B5EF4-FFF2-40B4-BE49-F238E27FC236}">
                <a16:creationId xmlns:a16="http://schemas.microsoft.com/office/drawing/2014/main" id="{22CE3BA0-B4E9-7D4C-2EA9-9E5B46346735}"/>
              </a:ext>
            </a:extLst>
          </p:cNvPr>
          <p:cNvSpPr>
            <a:spLocks noGrp="1"/>
          </p:cNvSpPr>
          <p:nvPr>
            <p:ph idx="1"/>
          </p:nvPr>
        </p:nvSpPr>
        <p:spPr>
          <a:xfrm>
            <a:off x="548640" y="1259207"/>
            <a:ext cx="11094720" cy="2449194"/>
          </a:xfrm>
        </p:spPr>
        <p:txBody>
          <a:bodyPr>
            <a:normAutofit/>
          </a:bodyPr>
          <a:lstStyle/>
          <a:p>
            <a:r>
              <a:rPr lang="en-GB" sz="2200" dirty="0"/>
              <a:t>Fifth and final in a series of employer insights  (target 20-30 SY employers per quarter)</a:t>
            </a:r>
          </a:p>
          <a:p>
            <a:r>
              <a:rPr lang="en-GB" sz="2200" dirty="0"/>
              <a:t>Purpose - to gain employer knowledge and understanding of local skills priorities</a:t>
            </a:r>
          </a:p>
          <a:p>
            <a:r>
              <a:rPr lang="en-GB" sz="2200" dirty="0"/>
              <a:t>The questionnaire was agreed with providers and stakeholders</a:t>
            </a:r>
          </a:p>
          <a:p>
            <a:r>
              <a:rPr lang="en-GB" sz="2200" dirty="0"/>
              <a:t>This report looks at current and future skills  </a:t>
            </a:r>
          </a:p>
          <a:p>
            <a:endParaRPr lang="en-GB" sz="2200" dirty="0"/>
          </a:p>
        </p:txBody>
      </p:sp>
      <p:sp>
        <p:nvSpPr>
          <p:cNvPr id="5" name="TextBox 4">
            <a:extLst>
              <a:ext uri="{FF2B5EF4-FFF2-40B4-BE49-F238E27FC236}">
                <a16:creationId xmlns:a16="http://schemas.microsoft.com/office/drawing/2014/main" id="{17DE9BDB-D7B5-1915-7CA6-9808B5C48DBA}"/>
              </a:ext>
            </a:extLst>
          </p:cNvPr>
          <p:cNvSpPr txBox="1"/>
          <p:nvPr/>
        </p:nvSpPr>
        <p:spPr>
          <a:xfrm>
            <a:off x="2639704" y="3429000"/>
            <a:ext cx="9552296" cy="1446550"/>
          </a:xfrm>
          <a:prstGeom prst="rect">
            <a:avLst/>
          </a:prstGeom>
          <a:noFill/>
        </p:spPr>
        <p:txBody>
          <a:bodyPr wrap="square">
            <a:spAutoFit/>
          </a:bodyPr>
          <a:lstStyle/>
          <a:p>
            <a:pPr marL="457200" indent="-457200">
              <a:buFont typeface="Arial" panose="020B0604020202020204" pitchFamily="34" charset="0"/>
              <a:buChar char="•"/>
            </a:pPr>
            <a:r>
              <a:rPr lang="en-GB" sz="2200" dirty="0">
                <a:latin typeface="Helvetica" pitchFamily="2" charset="0"/>
              </a:rPr>
              <a:t>We spoke to 27 firms in 1-2-1 interviews in addition to some roundtables – they can’t represent the whole sector and offer a snapshot of their requirements</a:t>
            </a:r>
          </a:p>
          <a:p>
            <a:pPr marL="457200" indent="-457200">
              <a:buFont typeface="Arial" panose="020B0604020202020204" pitchFamily="34" charset="0"/>
              <a:buChar char="•"/>
            </a:pPr>
            <a:r>
              <a:rPr lang="en-GB" sz="2200" dirty="0">
                <a:latin typeface="Helvetica" pitchFamily="2" charset="0"/>
              </a:rPr>
              <a:t>Designed to inform the valuable work and thinking of local stakeholders</a:t>
            </a:r>
          </a:p>
        </p:txBody>
      </p:sp>
    </p:spTree>
    <p:extLst>
      <p:ext uri="{BB962C8B-B14F-4D97-AF65-F5344CB8AC3E}">
        <p14:creationId xmlns:p14="http://schemas.microsoft.com/office/powerpoint/2010/main" val="1936140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6FBC62-9C3C-E6DE-25AE-DD54E8D2B4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02413B-BA93-5437-A14F-1FFAB021FFCF}"/>
              </a:ext>
            </a:extLst>
          </p:cNvPr>
          <p:cNvSpPr>
            <a:spLocks noGrp="1"/>
          </p:cNvSpPr>
          <p:nvPr>
            <p:ph type="title"/>
          </p:nvPr>
        </p:nvSpPr>
        <p:spPr>
          <a:xfrm>
            <a:off x="422588" y="0"/>
            <a:ext cx="6150932" cy="1325563"/>
          </a:xfrm>
        </p:spPr>
        <p:txBody>
          <a:bodyPr>
            <a:normAutofit fontScale="90000"/>
          </a:bodyPr>
          <a:lstStyle/>
          <a:p>
            <a:r>
              <a:rPr lang="en-GB" sz="6000" dirty="0">
                <a:latin typeface="Helvetica"/>
                <a:cs typeface="Helvetica"/>
              </a:rPr>
              <a:t>Background (cont.)</a:t>
            </a:r>
          </a:p>
        </p:txBody>
      </p:sp>
      <p:sp>
        <p:nvSpPr>
          <p:cNvPr id="4" name="Subtitle 2">
            <a:extLst>
              <a:ext uri="{FF2B5EF4-FFF2-40B4-BE49-F238E27FC236}">
                <a16:creationId xmlns:a16="http://schemas.microsoft.com/office/drawing/2014/main" id="{23C9DC93-A42A-53EE-1BCE-A631860BCC00}"/>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04</a:t>
            </a:r>
          </a:p>
        </p:txBody>
      </p:sp>
      <p:sp>
        <p:nvSpPr>
          <p:cNvPr id="8" name="Content Placeholder 7">
            <a:extLst>
              <a:ext uri="{FF2B5EF4-FFF2-40B4-BE49-F238E27FC236}">
                <a16:creationId xmlns:a16="http://schemas.microsoft.com/office/drawing/2014/main" id="{581FD95A-81B1-581D-3FD1-8D3EB4534E67}"/>
              </a:ext>
            </a:extLst>
          </p:cNvPr>
          <p:cNvSpPr>
            <a:spLocks noGrp="1"/>
          </p:cNvSpPr>
          <p:nvPr>
            <p:ph idx="1"/>
          </p:nvPr>
        </p:nvSpPr>
        <p:spPr>
          <a:xfrm>
            <a:off x="122310" y="1435477"/>
            <a:ext cx="11947380" cy="2449194"/>
          </a:xfrm>
        </p:spPr>
        <p:txBody>
          <a:bodyPr>
            <a:normAutofit/>
          </a:bodyPr>
          <a:lstStyle/>
          <a:p>
            <a:r>
              <a:rPr lang="en-GB" sz="2200" dirty="0"/>
              <a:t>This sector has a very diverse range of career opportunities. </a:t>
            </a:r>
          </a:p>
          <a:p>
            <a:r>
              <a:rPr lang="en-GB" sz="2200" dirty="0"/>
              <a:t>Professional services provide essential specialised knowledge in areas that are essential for the functioning of modern businesses, such as law, accounting, consulting, or marketing. </a:t>
            </a:r>
          </a:p>
          <a:p>
            <a:r>
              <a:rPr lang="en-GB" sz="2200" dirty="0"/>
              <a:t>The financial services industry is a complex and dynamic sector providing services, such as insurance, retail banking, corporate and commercial banking, investment banking, payments, and wealth and asset management. </a:t>
            </a:r>
          </a:p>
          <a:p>
            <a:endParaRPr lang="en-GB" sz="2200" dirty="0"/>
          </a:p>
        </p:txBody>
      </p:sp>
    </p:spTree>
    <p:extLst>
      <p:ext uri="{BB962C8B-B14F-4D97-AF65-F5344CB8AC3E}">
        <p14:creationId xmlns:p14="http://schemas.microsoft.com/office/powerpoint/2010/main" val="3643388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8002DD-B00C-930D-1B15-1204CB9F082A}"/>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7D9572F5-39EA-96CD-C3BF-B3FA79AF4C53}"/>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7B1B4FC1-7592-BDE7-A185-D4899B41642A}"/>
              </a:ext>
            </a:extLst>
          </p:cNvPr>
          <p:cNvSpPr txBox="1"/>
          <p:nvPr/>
        </p:nvSpPr>
        <p:spPr>
          <a:xfrm>
            <a:off x="11183292" y="6179096"/>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05</a:t>
            </a:r>
            <a:endParaRPr lang="en-GB" dirty="0"/>
          </a:p>
        </p:txBody>
      </p:sp>
      <p:sp>
        <p:nvSpPr>
          <p:cNvPr id="15" name="TextBox 14">
            <a:extLst>
              <a:ext uri="{FF2B5EF4-FFF2-40B4-BE49-F238E27FC236}">
                <a16:creationId xmlns:a16="http://schemas.microsoft.com/office/drawing/2014/main" id="{5AB1B203-E963-86DF-0E39-A856CCC087F5}"/>
              </a:ext>
            </a:extLst>
          </p:cNvPr>
          <p:cNvSpPr txBox="1"/>
          <p:nvPr/>
        </p:nvSpPr>
        <p:spPr>
          <a:xfrm>
            <a:off x="7444211" y="6630552"/>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3" name="Title 1">
            <a:extLst>
              <a:ext uri="{FF2B5EF4-FFF2-40B4-BE49-F238E27FC236}">
                <a16:creationId xmlns:a16="http://schemas.microsoft.com/office/drawing/2014/main" id="{8E10BD30-7EAB-0D96-86CC-F34726EAFDBD}"/>
              </a:ext>
            </a:extLst>
          </p:cNvPr>
          <p:cNvSpPr>
            <a:spLocks noGrp="1"/>
          </p:cNvSpPr>
          <p:nvPr>
            <p:ph type="ctrTitle"/>
          </p:nvPr>
        </p:nvSpPr>
        <p:spPr>
          <a:xfrm>
            <a:off x="426402" y="1676107"/>
            <a:ext cx="8859838" cy="3086515"/>
          </a:xfrm>
        </p:spPr>
        <p:txBody>
          <a:bodyPr>
            <a:normAutofit/>
          </a:bodyPr>
          <a:lstStyle/>
          <a:p>
            <a:pPr algn="l"/>
            <a:r>
              <a:rPr lang="en-GB" sz="5400" dirty="0"/>
              <a:t>Future Priorities</a:t>
            </a:r>
          </a:p>
        </p:txBody>
      </p:sp>
    </p:spTree>
    <p:extLst>
      <p:ext uri="{BB962C8B-B14F-4D97-AF65-F5344CB8AC3E}">
        <p14:creationId xmlns:p14="http://schemas.microsoft.com/office/powerpoint/2010/main" val="1695699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E17EDB-3A67-11C7-4D5D-581ECCDA1C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7FE012-CF2F-1802-F755-DBCBFBCB9019}"/>
              </a:ext>
            </a:extLst>
          </p:cNvPr>
          <p:cNvSpPr>
            <a:spLocks noGrp="1"/>
          </p:cNvSpPr>
          <p:nvPr>
            <p:ph type="title"/>
          </p:nvPr>
        </p:nvSpPr>
        <p:spPr>
          <a:xfrm>
            <a:off x="422588" y="0"/>
            <a:ext cx="6150932" cy="1325563"/>
          </a:xfrm>
        </p:spPr>
        <p:txBody>
          <a:bodyPr>
            <a:normAutofit/>
          </a:bodyPr>
          <a:lstStyle/>
          <a:p>
            <a:r>
              <a:rPr lang="en-GB" sz="5400" dirty="0">
                <a:latin typeface="Helvetica"/>
                <a:cs typeface="Helvetica"/>
              </a:rPr>
              <a:t>Future Priorities</a:t>
            </a:r>
          </a:p>
        </p:txBody>
      </p:sp>
      <p:sp>
        <p:nvSpPr>
          <p:cNvPr id="4" name="Subtitle 2">
            <a:extLst>
              <a:ext uri="{FF2B5EF4-FFF2-40B4-BE49-F238E27FC236}">
                <a16:creationId xmlns:a16="http://schemas.microsoft.com/office/drawing/2014/main" id="{E6A2B513-4A12-7A9B-6F04-BD2315FB5362}"/>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06</a:t>
            </a:r>
          </a:p>
        </p:txBody>
      </p:sp>
      <p:sp>
        <p:nvSpPr>
          <p:cNvPr id="8" name="Content Placeholder 7">
            <a:extLst>
              <a:ext uri="{FF2B5EF4-FFF2-40B4-BE49-F238E27FC236}">
                <a16:creationId xmlns:a16="http://schemas.microsoft.com/office/drawing/2014/main" id="{A097EB79-2CF1-248B-C105-AC48842A18B4}"/>
              </a:ext>
            </a:extLst>
          </p:cNvPr>
          <p:cNvSpPr>
            <a:spLocks noGrp="1"/>
          </p:cNvSpPr>
          <p:nvPr>
            <p:ph idx="1"/>
          </p:nvPr>
        </p:nvSpPr>
        <p:spPr>
          <a:xfrm>
            <a:off x="203200" y="1259206"/>
            <a:ext cx="11856720" cy="2439034"/>
          </a:xfrm>
        </p:spPr>
        <p:txBody>
          <a:bodyPr>
            <a:normAutofit/>
          </a:bodyPr>
          <a:lstStyle/>
          <a:p>
            <a:pPr marL="457200" indent="-457200">
              <a:buFont typeface="+mj-lt"/>
              <a:buAutoNum type="arabicPeriod"/>
            </a:pPr>
            <a:r>
              <a:rPr lang="en-GB" sz="2200" dirty="0"/>
              <a:t>Financial and professional services’ firms considered a people centred approach fundamental to successful business operations and essential in client facing services. </a:t>
            </a:r>
          </a:p>
          <a:p>
            <a:pPr marL="457200" indent="-457200">
              <a:buFont typeface="+mj-lt"/>
              <a:buAutoNum type="arabicPeriod"/>
            </a:pPr>
            <a:r>
              <a:rPr lang="en-GB" sz="2200" dirty="0"/>
              <a:t>There is a clear trend towards flexibility, and inclusive working practices with clear career development pathways and a commitment to listen to employee sentiments to inform management behaviours and office cultures.</a:t>
            </a:r>
          </a:p>
          <a:p>
            <a:endParaRPr lang="en-GB" sz="2200" dirty="0"/>
          </a:p>
        </p:txBody>
      </p:sp>
      <p:sp>
        <p:nvSpPr>
          <p:cNvPr id="5" name="TextBox 4">
            <a:extLst>
              <a:ext uri="{FF2B5EF4-FFF2-40B4-BE49-F238E27FC236}">
                <a16:creationId xmlns:a16="http://schemas.microsoft.com/office/drawing/2014/main" id="{1F5773D3-0AEF-36F7-0597-1531BE42C702}"/>
              </a:ext>
            </a:extLst>
          </p:cNvPr>
          <p:cNvSpPr txBox="1"/>
          <p:nvPr/>
        </p:nvSpPr>
        <p:spPr>
          <a:xfrm>
            <a:off x="3235164" y="4970077"/>
            <a:ext cx="8117840" cy="1421928"/>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In response to rising costs firms exploring are service diversification, increasing internal efficiencies and utilising automation and technology. </a:t>
            </a:r>
          </a:p>
        </p:txBody>
      </p:sp>
      <p:sp>
        <p:nvSpPr>
          <p:cNvPr id="7" name="TextBox 6">
            <a:extLst>
              <a:ext uri="{FF2B5EF4-FFF2-40B4-BE49-F238E27FC236}">
                <a16:creationId xmlns:a16="http://schemas.microsoft.com/office/drawing/2014/main" id="{69196302-84A7-17E0-CC21-994E6ED91AB7}"/>
              </a:ext>
            </a:extLst>
          </p:cNvPr>
          <p:cNvSpPr txBox="1"/>
          <p:nvPr/>
        </p:nvSpPr>
        <p:spPr>
          <a:xfrm>
            <a:off x="2286000" y="3299544"/>
            <a:ext cx="9702800" cy="152577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The sector is not pursuing aggressive expansion instead focusing on controlled development to maintain service quality, staff wellbeing and business identity with a long-term strategies and service specific opportunities. </a:t>
            </a:r>
          </a:p>
        </p:txBody>
      </p:sp>
    </p:spTree>
    <p:extLst>
      <p:ext uri="{BB962C8B-B14F-4D97-AF65-F5344CB8AC3E}">
        <p14:creationId xmlns:p14="http://schemas.microsoft.com/office/powerpoint/2010/main" val="1278032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FE9933-7B62-B75E-A925-A3370C4C80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7C4894-8C54-8251-70C7-60F17A7A0C01}"/>
              </a:ext>
            </a:extLst>
          </p:cNvPr>
          <p:cNvSpPr>
            <a:spLocks noGrp="1"/>
          </p:cNvSpPr>
          <p:nvPr>
            <p:ph type="title"/>
          </p:nvPr>
        </p:nvSpPr>
        <p:spPr>
          <a:xfrm>
            <a:off x="422587" y="0"/>
            <a:ext cx="7487523" cy="1325563"/>
          </a:xfrm>
        </p:spPr>
        <p:txBody>
          <a:bodyPr>
            <a:normAutofit/>
          </a:bodyPr>
          <a:lstStyle/>
          <a:p>
            <a:r>
              <a:rPr lang="en-GB" sz="5400" dirty="0">
                <a:latin typeface="Helvetica"/>
                <a:cs typeface="Helvetica"/>
              </a:rPr>
              <a:t>Future Priorities (cont.)</a:t>
            </a:r>
          </a:p>
        </p:txBody>
      </p:sp>
      <p:sp>
        <p:nvSpPr>
          <p:cNvPr id="4" name="Subtitle 2">
            <a:extLst>
              <a:ext uri="{FF2B5EF4-FFF2-40B4-BE49-F238E27FC236}">
                <a16:creationId xmlns:a16="http://schemas.microsoft.com/office/drawing/2014/main" id="{E5BCA302-D247-0FED-23B7-373071951B14}"/>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07</a:t>
            </a:r>
          </a:p>
        </p:txBody>
      </p:sp>
      <p:sp>
        <p:nvSpPr>
          <p:cNvPr id="8" name="Content Placeholder 7">
            <a:extLst>
              <a:ext uri="{FF2B5EF4-FFF2-40B4-BE49-F238E27FC236}">
                <a16:creationId xmlns:a16="http://schemas.microsoft.com/office/drawing/2014/main" id="{45FE0B8B-F7B2-CFEA-B7FB-B0E3BF851EE4}"/>
              </a:ext>
            </a:extLst>
          </p:cNvPr>
          <p:cNvSpPr>
            <a:spLocks noGrp="1"/>
          </p:cNvSpPr>
          <p:nvPr>
            <p:ph idx="1"/>
          </p:nvPr>
        </p:nvSpPr>
        <p:spPr>
          <a:xfrm>
            <a:off x="203200" y="1259206"/>
            <a:ext cx="11856720" cy="2814954"/>
          </a:xfrm>
        </p:spPr>
        <p:txBody>
          <a:bodyPr>
            <a:normAutofit/>
          </a:bodyPr>
          <a:lstStyle/>
          <a:p>
            <a:pPr marL="457200" indent="-457200">
              <a:buFont typeface="+mj-lt"/>
              <a:buAutoNum type="arabicPeriod" startAt="5"/>
            </a:pPr>
            <a:r>
              <a:rPr lang="en-GB" sz="2200" dirty="0"/>
              <a:t>Recruitment of experienced and mid-level roles is a concern. Future skill needs centre on core competencies i.e. strong research and writing skills in law and numeracy in accounting. </a:t>
            </a:r>
          </a:p>
          <a:p>
            <a:pPr marL="457200" indent="-457200">
              <a:buFont typeface="+mj-lt"/>
              <a:buAutoNum type="arabicPeriod" startAt="5"/>
            </a:pPr>
            <a:r>
              <a:rPr lang="en-GB" sz="2200" dirty="0"/>
              <a:t>Early career employees need to be good at rapport-building, be confident networkers and able to engage stakeholders. Experience, attitude and willingness to learn are often considered more important than accredited qualifications in sales and communication roles.</a:t>
            </a:r>
          </a:p>
          <a:p>
            <a:endParaRPr lang="en-GB" sz="2200" dirty="0"/>
          </a:p>
        </p:txBody>
      </p:sp>
      <p:sp>
        <p:nvSpPr>
          <p:cNvPr id="5" name="TextBox 4">
            <a:extLst>
              <a:ext uri="{FF2B5EF4-FFF2-40B4-BE49-F238E27FC236}">
                <a16:creationId xmlns:a16="http://schemas.microsoft.com/office/drawing/2014/main" id="{48EE9479-DEC4-8754-A80E-0B8725EFDCDF}"/>
              </a:ext>
            </a:extLst>
          </p:cNvPr>
          <p:cNvSpPr txBox="1"/>
          <p:nvPr/>
        </p:nvSpPr>
        <p:spPr>
          <a:xfrm>
            <a:off x="3060800" y="4772479"/>
            <a:ext cx="8999119" cy="2085521"/>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8"/>
            </a:pPr>
            <a:r>
              <a:rPr lang="en-GB" sz="2200" dirty="0"/>
              <a:t>Digital skills are important for most roles and firms have invested heavily in digital tools, training and cloud-based software. There are still concerns about the speed of digital adoption and the need for continuous upskilling to keep pace.</a:t>
            </a:r>
          </a:p>
          <a:p>
            <a:endParaRPr lang="en-GB" sz="2200" dirty="0"/>
          </a:p>
        </p:txBody>
      </p:sp>
      <p:sp>
        <p:nvSpPr>
          <p:cNvPr id="7" name="TextBox 6">
            <a:extLst>
              <a:ext uri="{FF2B5EF4-FFF2-40B4-BE49-F238E27FC236}">
                <a16:creationId xmlns:a16="http://schemas.microsoft.com/office/drawing/2014/main" id="{99A9C6CA-4E2D-DC34-011A-418F8F8F5927}"/>
              </a:ext>
            </a:extLst>
          </p:cNvPr>
          <p:cNvSpPr txBox="1"/>
          <p:nvPr/>
        </p:nvSpPr>
        <p:spPr>
          <a:xfrm>
            <a:off x="2489200" y="3644878"/>
            <a:ext cx="9702800" cy="858563"/>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7"/>
            </a:pPr>
            <a:r>
              <a:rPr lang="en-GB" sz="2200" dirty="0"/>
              <a:t>More regulated professions, (lawyers and insurance brokers), require mandatory professional qualifications. </a:t>
            </a:r>
          </a:p>
        </p:txBody>
      </p:sp>
    </p:spTree>
    <p:extLst>
      <p:ext uri="{BB962C8B-B14F-4D97-AF65-F5344CB8AC3E}">
        <p14:creationId xmlns:p14="http://schemas.microsoft.com/office/powerpoint/2010/main" val="3074946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857E1A-BBB5-A7D1-8E3D-29E8A03071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43B7DA-B142-E7E8-7F8F-7BCBEFD56193}"/>
              </a:ext>
            </a:extLst>
          </p:cNvPr>
          <p:cNvSpPr>
            <a:spLocks noGrp="1"/>
          </p:cNvSpPr>
          <p:nvPr>
            <p:ph type="title"/>
          </p:nvPr>
        </p:nvSpPr>
        <p:spPr>
          <a:xfrm>
            <a:off x="422588" y="0"/>
            <a:ext cx="6738376" cy="1325563"/>
          </a:xfrm>
        </p:spPr>
        <p:txBody>
          <a:bodyPr>
            <a:normAutofit fontScale="90000"/>
          </a:bodyPr>
          <a:lstStyle/>
          <a:p>
            <a:r>
              <a:rPr lang="en-GB" sz="5400" dirty="0">
                <a:latin typeface="Helvetica"/>
                <a:cs typeface="Helvetica"/>
              </a:rPr>
              <a:t>Future Priorities (cont.)</a:t>
            </a:r>
          </a:p>
        </p:txBody>
      </p:sp>
      <p:sp>
        <p:nvSpPr>
          <p:cNvPr id="4" name="Subtitle 2">
            <a:extLst>
              <a:ext uri="{FF2B5EF4-FFF2-40B4-BE49-F238E27FC236}">
                <a16:creationId xmlns:a16="http://schemas.microsoft.com/office/drawing/2014/main" id="{D2A75545-2202-DB7B-55A0-D5364F2FBADE}"/>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08</a:t>
            </a:r>
          </a:p>
        </p:txBody>
      </p:sp>
      <p:sp>
        <p:nvSpPr>
          <p:cNvPr id="8" name="Content Placeholder 7">
            <a:extLst>
              <a:ext uri="{FF2B5EF4-FFF2-40B4-BE49-F238E27FC236}">
                <a16:creationId xmlns:a16="http://schemas.microsoft.com/office/drawing/2014/main" id="{02E6E53A-9EC5-2E28-3BF1-7D573E74A67A}"/>
              </a:ext>
            </a:extLst>
          </p:cNvPr>
          <p:cNvSpPr>
            <a:spLocks noGrp="1"/>
          </p:cNvSpPr>
          <p:nvPr>
            <p:ph idx="1"/>
          </p:nvPr>
        </p:nvSpPr>
        <p:spPr>
          <a:xfrm>
            <a:off x="203200" y="1259206"/>
            <a:ext cx="11856720" cy="2814954"/>
          </a:xfrm>
        </p:spPr>
        <p:txBody>
          <a:bodyPr>
            <a:normAutofit/>
          </a:bodyPr>
          <a:lstStyle/>
          <a:p>
            <a:pPr marL="457200" indent="-457200">
              <a:buFont typeface="+mj-lt"/>
              <a:buAutoNum type="arabicPeriod" startAt="9"/>
            </a:pPr>
            <a:r>
              <a:rPr lang="en-GB" sz="2200" dirty="0"/>
              <a:t>A diverse range of green initiatives/sustainable practices have been adopted i.e. implementing sustainable policies/action plans or installing energy efficient infrastructure. Others have more passive and informal approaches- recycling, reduced paper usage and incorporating hybrid working.</a:t>
            </a:r>
          </a:p>
          <a:p>
            <a:pPr marL="457200" indent="-457200">
              <a:buFont typeface="+mj-lt"/>
              <a:buAutoNum type="arabicPeriod" startAt="9"/>
            </a:pPr>
            <a:r>
              <a:rPr lang="en-GB" sz="2200" dirty="0"/>
              <a:t>Sustainability was not a significant focus for all due to financial pressures. For smaller firms, who lacked the resource or green infrastructure of their larger counterparts, there was uncertainty around the degree to which an impact can be made/resource that can be afforded. </a:t>
            </a:r>
          </a:p>
        </p:txBody>
      </p:sp>
      <p:sp>
        <p:nvSpPr>
          <p:cNvPr id="5" name="TextBox 4">
            <a:extLst>
              <a:ext uri="{FF2B5EF4-FFF2-40B4-BE49-F238E27FC236}">
                <a16:creationId xmlns:a16="http://schemas.microsoft.com/office/drawing/2014/main" id="{E739FC8A-994C-3BB9-DC66-D951293DAC9F}"/>
              </a:ext>
            </a:extLst>
          </p:cNvPr>
          <p:cNvSpPr txBox="1"/>
          <p:nvPr/>
        </p:nvSpPr>
        <p:spPr>
          <a:xfrm>
            <a:off x="3192881" y="4980826"/>
            <a:ext cx="8999119" cy="2085521"/>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12"/>
            </a:pPr>
            <a:r>
              <a:rPr lang="en-GB" sz="2200" dirty="0"/>
              <a:t>There is reticence about its use due to concerns around overreliance and subsequently the inhibiting of critical thinking particularly amongst early career staff. </a:t>
            </a:r>
          </a:p>
        </p:txBody>
      </p:sp>
      <p:sp>
        <p:nvSpPr>
          <p:cNvPr id="7" name="TextBox 6">
            <a:extLst>
              <a:ext uri="{FF2B5EF4-FFF2-40B4-BE49-F238E27FC236}">
                <a16:creationId xmlns:a16="http://schemas.microsoft.com/office/drawing/2014/main" id="{41C562E4-7AC6-F515-28B1-A93CCE86BEDD}"/>
              </a:ext>
            </a:extLst>
          </p:cNvPr>
          <p:cNvSpPr txBox="1"/>
          <p:nvPr/>
        </p:nvSpPr>
        <p:spPr>
          <a:xfrm>
            <a:off x="2357119" y="3913916"/>
            <a:ext cx="9702800" cy="1186894"/>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11"/>
            </a:pPr>
            <a:r>
              <a:rPr lang="en-GB" sz="2200" dirty="0"/>
              <a:t>The embedding of Automation and AI is more commonly in the form of discrete tasks.</a:t>
            </a:r>
          </a:p>
        </p:txBody>
      </p:sp>
    </p:spTree>
    <p:extLst>
      <p:ext uri="{BB962C8B-B14F-4D97-AF65-F5344CB8AC3E}">
        <p14:creationId xmlns:p14="http://schemas.microsoft.com/office/powerpoint/2010/main" val="3941542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4c7dcd3-2cd9-44d2-b126-ac78e728307a" xsi:nil="true"/>
    <lcf76f155ced4ddcb4097134ff3c332f xmlns="13317375-1553-48d8-a09a-8aa92972e8cd">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DD9814D99E71C409090DF9E8FDE1682" ma:contentTypeVersion="18" ma:contentTypeDescription="Create a new document." ma:contentTypeScope="" ma:versionID="3e1c0688b117e023ed4a5a83cd0b6090">
  <xsd:schema xmlns:xsd="http://www.w3.org/2001/XMLSchema" xmlns:xs="http://www.w3.org/2001/XMLSchema" xmlns:p="http://schemas.microsoft.com/office/2006/metadata/properties" xmlns:ns2="94c7dcd3-2cd9-44d2-b126-ac78e728307a" xmlns:ns3="13317375-1553-48d8-a09a-8aa92972e8cd" targetNamespace="http://schemas.microsoft.com/office/2006/metadata/properties" ma:root="true" ma:fieldsID="8d29c5936ee81fa6d935c23bcdeec93d" ns2:_="" ns3:_="">
    <xsd:import namespace="94c7dcd3-2cd9-44d2-b126-ac78e728307a"/>
    <xsd:import namespace="13317375-1553-48d8-a09a-8aa92972e8c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c7dcd3-2cd9-44d2-b126-ac78e728307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c330548-71bc-43fa-91f1-b175a08e5d36}" ma:internalName="TaxCatchAll" ma:showField="CatchAllData" ma:web="94c7dcd3-2cd9-44d2-b126-ac78e728307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3317375-1553-48d8-a09a-8aa92972e8c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9c4f7d8-8ce1-446e-88d4-5569086c0e7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00C593-09B5-424D-B64B-AA0EF2A5990E}">
  <ds:schemaRefs>
    <ds:schemaRef ds:uri="http://schemas.microsoft.com/office/2006/metadata/properties"/>
    <ds:schemaRef ds:uri="http://schemas.microsoft.com/office/infopath/2007/PartnerControls"/>
    <ds:schemaRef ds:uri="94c7dcd3-2cd9-44d2-b126-ac78e728307a"/>
    <ds:schemaRef ds:uri="13317375-1553-48d8-a09a-8aa92972e8cd"/>
    <ds:schemaRef ds:uri="083d1bba-c0ce-43d9-ac3b-bc319e8ab03a"/>
    <ds:schemaRef ds:uri="f8b75342-4ba7-494a-9891-1219052a6a3e"/>
  </ds:schemaRefs>
</ds:datastoreItem>
</file>

<file path=customXml/itemProps2.xml><?xml version="1.0" encoding="utf-8"?>
<ds:datastoreItem xmlns:ds="http://schemas.openxmlformats.org/officeDocument/2006/customXml" ds:itemID="{7873AFF4-905C-4CEA-A194-C7C680653A19}">
  <ds:schemaRefs>
    <ds:schemaRef ds:uri="http://schemas.microsoft.com/sharepoint/v3/contenttype/forms"/>
  </ds:schemaRefs>
</ds:datastoreItem>
</file>

<file path=customXml/itemProps3.xml><?xml version="1.0" encoding="utf-8"?>
<ds:datastoreItem xmlns:ds="http://schemas.openxmlformats.org/officeDocument/2006/customXml" ds:itemID="{EF406022-8F68-468F-98FF-8CCBC277F1E4}"/>
</file>

<file path=docProps/app.xml><?xml version="1.0" encoding="utf-8"?>
<Properties xmlns="http://schemas.openxmlformats.org/officeDocument/2006/extended-properties" xmlns:vt="http://schemas.openxmlformats.org/officeDocument/2006/docPropsVTypes">
  <Template>office theme</Template>
  <TotalTime>165</TotalTime>
  <Words>2716</Words>
  <Application>Microsoft Office PowerPoint</Application>
  <PresentationFormat>Widescreen</PresentationFormat>
  <Paragraphs>197</Paragraphs>
  <Slides>28</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Aptos</vt:lpstr>
      <vt:lpstr>Aptos Display</vt:lpstr>
      <vt:lpstr>Aptos Light</vt:lpstr>
      <vt:lpstr>Arial</vt:lpstr>
      <vt:lpstr>Helvetica</vt:lpstr>
      <vt:lpstr>Office Theme</vt:lpstr>
      <vt:lpstr>Employer Insights from South Yorkshire’s Financial and Professional Sector Research Report Headlines</vt:lpstr>
      <vt:lpstr>Contents</vt:lpstr>
      <vt:lpstr>Research Background</vt:lpstr>
      <vt:lpstr>Background</vt:lpstr>
      <vt:lpstr>Background (cont.)</vt:lpstr>
      <vt:lpstr>Future Priorities</vt:lpstr>
      <vt:lpstr>Future Priorities</vt:lpstr>
      <vt:lpstr>Future Priorities (cont.)</vt:lpstr>
      <vt:lpstr>Future Priorities (cont.)</vt:lpstr>
      <vt:lpstr>Future Priorities</vt:lpstr>
      <vt:lpstr>Current Skills</vt:lpstr>
      <vt:lpstr>Current Skills</vt:lpstr>
      <vt:lpstr>Current Skills (cont.)</vt:lpstr>
      <vt:lpstr>Current Skills</vt:lpstr>
      <vt:lpstr>Training Provision</vt:lpstr>
      <vt:lpstr>Training Provision</vt:lpstr>
      <vt:lpstr>Training Provision (cont.)</vt:lpstr>
      <vt:lpstr>Training Provision</vt:lpstr>
      <vt:lpstr>Employer Engagement</vt:lpstr>
      <vt:lpstr>Employer Engagement</vt:lpstr>
      <vt:lpstr>Employer Engagement (cont.)</vt:lpstr>
      <vt:lpstr>Employer Engagement</vt:lpstr>
      <vt:lpstr>Summary of findings</vt:lpstr>
      <vt:lpstr>Summary</vt:lpstr>
      <vt:lpstr>Summary</vt:lpstr>
      <vt:lpstr>Next Steps/Questions</vt:lpstr>
      <vt:lpstr>Next Steps/Questions</vt:lpstr>
      <vt:lpstr>Consultees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dc:creator>
  <cp:lastModifiedBy>Karl Dalgleish</cp:lastModifiedBy>
  <cp:revision>19</cp:revision>
  <dcterms:created xsi:type="dcterms:W3CDTF">2013-07-15T20:26:40Z</dcterms:created>
  <dcterms:modified xsi:type="dcterms:W3CDTF">2025-06-12T13:37:17Z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0x0101005DD9814D99E71C409090DF9E8FDE1682</vt:lpwstr>
  </property>
  <property fmtid="{D5CDD505-2E9C-101B-9397-08002B2CF9AE}" pid="3" name="MediaServiceImageTags">
    <vt:lpwstr/>
  </property>
</Properties>
</file>