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62" r:id="rId5"/>
    <p:sldId id="259" r:id="rId6"/>
    <p:sldId id="265" r:id="rId7"/>
    <p:sldId id="266" r:id="rId8"/>
    <p:sldId id="267" r:id="rId9"/>
    <p:sldId id="268" r:id="rId10"/>
    <p:sldId id="269" r:id="rId11"/>
    <p:sldId id="270" r:id="rId12"/>
    <p:sldId id="271" r:id="rId13"/>
    <p:sldId id="272" r:id="rId14"/>
    <p:sldId id="273" r:id="rId15"/>
    <p:sldId id="274" r:id="rId16"/>
    <p:sldId id="275" r:id="rId17"/>
    <p:sldId id="288" r:id="rId18"/>
    <p:sldId id="276" r:id="rId19"/>
    <p:sldId id="277" r:id="rId20"/>
    <p:sldId id="278" r:id="rId21"/>
    <p:sldId id="279" r:id="rId22"/>
    <p:sldId id="280" r:id="rId23"/>
    <p:sldId id="281" r:id="rId24"/>
    <p:sldId id="282" r:id="rId25"/>
    <p:sldId id="284" r:id="rId26"/>
    <p:sldId id="285" r:id="rId27"/>
    <p:sldId id="286" r:id="rId28"/>
    <p:sldId id="28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A8C3FD-09F9-454B-8744-FD88CC9B2755}" v="2" dt="2025-06-19T15:04:51.4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l Dalgleish" userId="f6d6506c-02e3-4b52-8acb-e61ba8561358" providerId="ADAL" clId="{3090AB54-BA36-424E-A038-5A371EE9CEA8}"/>
    <pc:docChg chg="undo custSel addSld modSld sldOrd">
      <pc:chgData name="Karl Dalgleish" userId="f6d6506c-02e3-4b52-8acb-e61ba8561358" providerId="ADAL" clId="{3090AB54-BA36-424E-A038-5A371EE9CEA8}" dt="2025-06-17T10:15:06.015" v="643" actId="113"/>
      <pc:docMkLst>
        <pc:docMk/>
      </pc:docMkLst>
      <pc:sldChg chg="modNotesTx">
        <pc:chgData name="Karl Dalgleish" userId="f6d6506c-02e3-4b52-8acb-e61ba8561358" providerId="ADAL" clId="{3090AB54-BA36-424E-A038-5A371EE9CEA8}" dt="2025-06-17T09:38:53.519" v="106" actId="6549"/>
        <pc:sldMkLst>
          <pc:docMk/>
          <pc:sldMk cId="3643388703" sldId="267"/>
        </pc:sldMkLst>
      </pc:sldChg>
      <pc:sldChg chg="modNotesTx">
        <pc:chgData name="Karl Dalgleish" userId="f6d6506c-02e3-4b52-8acb-e61ba8561358" providerId="ADAL" clId="{3090AB54-BA36-424E-A038-5A371EE9CEA8}" dt="2025-06-17T10:11:01.131" v="593" actId="113"/>
        <pc:sldMkLst>
          <pc:docMk/>
          <pc:sldMk cId="1278032284" sldId="269"/>
        </pc:sldMkLst>
      </pc:sldChg>
      <pc:sldChg chg="modSp mod modNotesTx">
        <pc:chgData name="Karl Dalgleish" userId="f6d6506c-02e3-4b52-8acb-e61ba8561358" providerId="ADAL" clId="{3090AB54-BA36-424E-A038-5A371EE9CEA8}" dt="2025-06-17T10:10:20.456" v="585" actId="115"/>
        <pc:sldMkLst>
          <pc:docMk/>
          <pc:sldMk cId="3074946017" sldId="270"/>
        </pc:sldMkLst>
        <pc:spChg chg="mod">
          <ac:chgData name="Karl Dalgleish" userId="f6d6506c-02e3-4b52-8acb-e61ba8561358" providerId="ADAL" clId="{3090AB54-BA36-424E-A038-5A371EE9CEA8}" dt="2025-06-17T09:49:57.329" v="445" actId="21"/>
          <ac:spMkLst>
            <pc:docMk/>
            <pc:sldMk cId="3074946017" sldId="270"/>
            <ac:spMk id="5" creationId="{48EE9479-DEC4-8754-A80E-0B8725EFDCDF}"/>
          </ac:spMkLst>
        </pc:spChg>
        <pc:spChg chg="mod">
          <ac:chgData name="Karl Dalgleish" userId="f6d6506c-02e3-4b52-8acb-e61ba8561358" providerId="ADAL" clId="{3090AB54-BA36-424E-A038-5A371EE9CEA8}" dt="2025-06-17T09:51:06.136" v="452" actId="1076"/>
          <ac:spMkLst>
            <pc:docMk/>
            <pc:sldMk cId="3074946017" sldId="270"/>
            <ac:spMk id="7" creationId="{99A9C6CA-4E2D-DC34-011A-418F8F8F5927}"/>
          </ac:spMkLst>
        </pc:spChg>
        <pc:spChg chg="mod">
          <ac:chgData name="Karl Dalgleish" userId="f6d6506c-02e3-4b52-8acb-e61ba8561358" providerId="ADAL" clId="{3090AB54-BA36-424E-A038-5A371EE9CEA8}" dt="2025-06-17T09:51:11.713" v="453" actId="6549"/>
          <ac:spMkLst>
            <pc:docMk/>
            <pc:sldMk cId="3074946017" sldId="270"/>
            <ac:spMk id="8" creationId="{45FE0B8B-F7B2-CFEA-B7FB-B0E3BF851EE4}"/>
          </ac:spMkLst>
        </pc:spChg>
      </pc:sldChg>
      <pc:sldChg chg="modSp mod modNotesTx">
        <pc:chgData name="Karl Dalgleish" userId="f6d6506c-02e3-4b52-8acb-e61ba8561358" providerId="ADAL" clId="{3090AB54-BA36-424E-A038-5A371EE9CEA8}" dt="2025-06-17T10:11:56.908" v="611" actId="115"/>
        <pc:sldMkLst>
          <pc:docMk/>
          <pc:sldMk cId="3941542981" sldId="271"/>
        </pc:sldMkLst>
        <pc:spChg chg="mod">
          <ac:chgData name="Karl Dalgleish" userId="f6d6506c-02e3-4b52-8acb-e61ba8561358" providerId="ADAL" clId="{3090AB54-BA36-424E-A038-5A371EE9CEA8}" dt="2025-06-17T09:53:47.536" v="530" actId="21"/>
          <ac:spMkLst>
            <pc:docMk/>
            <pc:sldMk cId="3941542981" sldId="271"/>
            <ac:spMk id="5" creationId="{E739FC8A-994C-3BB9-DC66-D951293DAC9F}"/>
          </ac:spMkLst>
        </pc:spChg>
        <pc:spChg chg="mod">
          <ac:chgData name="Karl Dalgleish" userId="f6d6506c-02e3-4b52-8acb-e61ba8561358" providerId="ADAL" clId="{3090AB54-BA36-424E-A038-5A371EE9CEA8}" dt="2025-06-17T10:11:24.588" v="595" actId="1076"/>
          <ac:spMkLst>
            <pc:docMk/>
            <pc:sldMk cId="3941542981" sldId="271"/>
            <ac:spMk id="7" creationId="{41C562E4-7AC6-F515-28B1-A93CCE86BEDD}"/>
          </ac:spMkLst>
        </pc:spChg>
        <pc:spChg chg="mod">
          <ac:chgData name="Karl Dalgleish" userId="f6d6506c-02e3-4b52-8acb-e61ba8561358" providerId="ADAL" clId="{3090AB54-BA36-424E-A038-5A371EE9CEA8}" dt="2025-06-17T09:54:24.301" v="539" actId="20577"/>
          <ac:spMkLst>
            <pc:docMk/>
            <pc:sldMk cId="3941542981" sldId="271"/>
            <ac:spMk id="8" creationId="{02E6E53A-9EC5-2E28-3BF1-7D573E74A67A}"/>
          </ac:spMkLst>
        </pc:spChg>
      </pc:sldChg>
      <pc:sldChg chg="modNotesTx">
        <pc:chgData name="Karl Dalgleish" userId="f6d6506c-02e3-4b52-8acb-e61ba8561358" providerId="ADAL" clId="{3090AB54-BA36-424E-A038-5A371EE9CEA8}" dt="2025-06-17T10:13:25.993" v="618" actId="255"/>
        <pc:sldMkLst>
          <pc:docMk/>
          <pc:sldMk cId="3681096339" sldId="275"/>
        </pc:sldMkLst>
      </pc:sldChg>
      <pc:sldChg chg="modNotesTx">
        <pc:chgData name="Karl Dalgleish" userId="f6d6506c-02e3-4b52-8acb-e61ba8561358" providerId="ADAL" clId="{3090AB54-BA36-424E-A038-5A371EE9CEA8}" dt="2025-06-17T10:14:07.474" v="625" actId="255"/>
        <pc:sldMkLst>
          <pc:docMk/>
          <pc:sldMk cId="3753070973" sldId="278"/>
        </pc:sldMkLst>
      </pc:sldChg>
      <pc:sldChg chg="modSp mod modNotesTx">
        <pc:chgData name="Karl Dalgleish" userId="f6d6506c-02e3-4b52-8acb-e61ba8561358" providerId="ADAL" clId="{3090AB54-BA36-424E-A038-5A371EE9CEA8}" dt="2025-06-17T10:15:06.015" v="643" actId="113"/>
        <pc:sldMkLst>
          <pc:docMk/>
          <pc:sldMk cId="3051473971" sldId="279"/>
        </pc:sldMkLst>
        <pc:spChg chg="mod">
          <ac:chgData name="Karl Dalgleish" userId="f6d6506c-02e3-4b52-8acb-e61ba8561358" providerId="ADAL" clId="{3090AB54-BA36-424E-A038-5A371EE9CEA8}" dt="2025-06-17T09:59:25.222" v="556" actId="20577"/>
          <ac:spMkLst>
            <pc:docMk/>
            <pc:sldMk cId="3051473971" sldId="279"/>
            <ac:spMk id="8" creationId="{7C42B91E-D16F-61F9-6973-5369F79B58AE}"/>
          </ac:spMkLst>
        </pc:spChg>
      </pc:sldChg>
      <pc:sldChg chg="addSp delSp modSp new mod ord">
        <pc:chgData name="Karl Dalgleish" userId="f6d6506c-02e3-4b52-8acb-e61ba8561358" providerId="ADAL" clId="{3090AB54-BA36-424E-A038-5A371EE9CEA8}" dt="2025-06-17T09:35:41.416" v="105" actId="14100"/>
        <pc:sldMkLst>
          <pc:docMk/>
          <pc:sldMk cId="2648819887" sldId="292"/>
        </pc:sldMkLst>
      </pc:sldChg>
    </pc:docChg>
  </pc:docChgLst>
  <pc:docChgLst>
    <pc:chgData name="Jack Orwin" userId="2fe73337-69d6-45eb-8cf7-fe4d747cffc3" providerId="ADAL" clId="{8FA8C3FD-09F9-454B-8744-FD88CC9B2755}"/>
    <pc:docChg chg="custSel addSld delSld modSld">
      <pc:chgData name="Jack Orwin" userId="2fe73337-69d6-45eb-8cf7-fe4d747cffc3" providerId="ADAL" clId="{8FA8C3FD-09F9-454B-8744-FD88CC9B2755}" dt="2025-06-19T15:05:44.061" v="971" actId="27636"/>
      <pc:docMkLst>
        <pc:docMk/>
      </pc:docMkLst>
      <pc:sldChg chg="modSp mod">
        <pc:chgData name="Jack Orwin" userId="2fe73337-69d6-45eb-8cf7-fe4d747cffc3" providerId="ADAL" clId="{8FA8C3FD-09F9-454B-8744-FD88CC9B2755}" dt="2025-06-19T14:37:18.568" v="156" actId="27636"/>
        <pc:sldMkLst>
          <pc:docMk/>
          <pc:sldMk cId="4127429990" sldId="259"/>
        </pc:sldMkLst>
        <pc:spChg chg="mod">
          <ac:chgData name="Jack Orwin" userId="2fe73337-69d6-45eb-8cf7-fe4d747cffc3" providerId="ADAL" clId="{8FA8C3FD-09F9-454B-8744-FD88CC9B2755}" dt="2025-06-19T14:37:18.568" v="156" actId="27636"/>
          <ac:spMkLst>
            <pc:docMk/>
            <pc:sldMk cId="4127429990" sldId="259"/>
            <ac:spMk id="8" creationId="{C4B0D789-9D2A-8E7D-8372-CFDE2E7271BC}"/>
          </ac:spMkLst>
        </pc:spChg>
      </pc:sldChg>
      <pc:sldChg chg="modSp mod">
        <pc:chgData name="Jack Orwin" userId="2fe73337-69d6-45eb-8cf7-fe4d747cffc3" providerId="ADAL" clId="{8FA8C3FD-09F9-454B-8744-FD88CC9B2755}" dt="2025-06-19T14:37:11.769" v="154" actId="20577"/>
        <pc:sldMkLst>
          <pc:docMk/>
          <pc:sldMk cId="3560951386" sldId="262"/>
        </pc:sldMkLst>
        <pc:spChg chg="mod">
          <ac:chgData name="Jack Orwin" userId="2fe73337-69d6-45eb-8cf7-fe4d747cffc3" providerId="ADAL" clId="{8FA8C3FD-09F9-454B-8744-FD88CC9B2755}" dt="2025-06-19T14:37:11.769" v="154" actId="20577"/>
          <ac:spMkLst>
            <pc:docMk/>
            <pc:sldMk cId="3560951386" sldId="262"/>
            <ac:spMk id="2" creationId="{023DE1A6-F767-1C2B-BBFA-778CBD09A17A}"/>
          </ac:spMkLst>
        </pc:spChg>
      </pc:sldChg>
      <pc:sldChg chg="modSp mod">
        <pc:chgData name="Jack Orwin" userId="2fe73337-69d6-45eb-8cf7-fe4d747cffc3" providerId="ADAL" clId="{8FA8C3FD-09F9-454B-8744-FD88CC9B2755}" dt="2025-06-19T14:37:53.216" v="162" actId="1076"/>
        <pc:sldMkLst>
          <pc:docMk/>
          <pc:sldMk cId="1936140653" sldId="266"/>
        </pc:sldMkLst>
        <pc:spChg chg="mod">
          <ac:chgData name="Jack Orwin" userId="2fe73337-69d6-45eb-8cf7-fe4d747cffc3" providerId="ADAL" clId="{8FA8C3FD-09F9-454B-8744-FD88CC9B2755}" dt="2025-06-19T14:37:53.216" v="162" actId="1076"/>
          <ac:spMkLst>
            <pc:docMk/>
            <pc:sldMk cId="1936140653" sldId="266"/>
            <ac:spMk id="5" creationId="{17DE9BDB-D7B5-1915-7CA6-9808B5C48DBA}"/>
          </ac:spMkLst>
        </pc:spChg>
        <pc:spChg chg="mod">
          <ac:chgData name="Jack Orwin" userId="2fe73337-69d6-45eb-8cf7-fe4d747cffc3" providerId="ADAL" clId="{8FA8C3FD-09F9-454B-8744-FD88CC9B2755}" dt="2025-06-19T14:37:50.306" v="161" actId="1076"/>
          <ac:spMkLst>
            <pc:docMk/>
            <pc:sldMk cId="1936140653" sldId="266"/>
            <ac:spMk id="8" creationId="{22CE3BA0-B4E9-7D4C-2EA9-9E5B46346735}"/>
          </ac:spMkLst>
        </pc:spChg>
      </pc:sldChg>
      <pc:sldChg chg="addSp modSp mod">
        <pc:chgData name="Jack Orwin" userId="2fe73337-69d6-45eb-8cf7-fe4d747cffc3" providerId="ADAL" clId="{8FA8C3FD-09F9-454B-8744-FD88CC9B2755}" dt="2025-06-19T14:39:14.684" v="180" actId="1076"/>
        <pc:sldMkLst>
          <pc:docMk/>
          <pc:sldMk cId="3643388703" sldId="267"/>
        </pc:sldMkLst>
        <pc:spChg chg="add mod">
          <ac:chgData name="Jack Orwin" userId="2fe73337-69d6-45eb-8cf7-fe4d747cffc3" providerId="ADAL" clId="{8FA8C3FD-09F9-454B-8744-FD88CC9B2755}" dt="2025-06-19T14:39:14.684" v="180" actId="1076"/>
          <ac:spMkLst>
            <pc:docMk/>
            <pc:sldMk cId="3643388703" sldId="267"/>
            <ac:spMk id="5" creationId="{138AE382-61EA-A887-F5A3-6CB2EA1C5752}"/>
          </ac:spMkLst>
        </pc:spChg>
        <pc:spChg chg="mod">
          <ac:chgData name="Jack Orwin" userId="2fe73337-69d6-45eb-8cf7-fe4d747cffc3" providerId="ADAL" clId="{8FA8C3FD-09F9-454B-8744-FD88CC9B2755}" dt="2025-06-19T14:38:41.778" v="168" actId="113"/>
          <ac:spMkLst>
            <pc:docMk/>
            <pc:sldMk cId="3643388703" sldId="267"/>
            <ac:spMk id="8" creationId="{581FD95A-81B1-581D-3FD1-8D3EB4534E67}"/>
          </ac:spMkLst>
        </pc:spChg>
      </pc:sldChg>
      <pc:sldChg chg="modSp mod modNotesTx">
        <pc:chgData name="Jack Orwin" userId="2fe73337-69d6-45eb-8cf7-fe4d747cffc3" providerId="ADAL" clId="{8FA8C3FD-09F9-454B-8744-FD88CC9B2755}" dt="2025-06-19T14:41:17.133" v="190" actId="1076"/>
        <pc:sldMkLst>
          <pc:docMk/>
          <pc:sldMk cId="1278032284" sldId="269"/>
        </pc:sldMkLst>
        <pc:spChg chg="mod">
          <ac:chgData name="Jack Orwin" userId="2fe73337-69d6-45eb-8cf7-fe4d747cffc3" providerId="ADAL" clId="{8FA8C3FD-09F9-454B-8744-FD88CC9B2755}" dt="2025-06-19T14:40:43.011" v="188" actId="20577"/>
          <ac:spMkLst>
            <pc:docMk/>
            <pc:sldMk cId="1278032284" sldId="269"/>
            <ac:spMk id="5" creationId="{1F5773D3-0AEF-36F7-0597-1531BE42C702}"/>
          </ac:spMkLst>
        </pc:spChg>
        <pc:spChg chg="mod">
          <ac:chgData name="Jack Orwin" userId="2fe73337-69d6-45eb-8cf7-fe4d747cffc3" providerId="ADAL" clId="{8FA8C3FD-09F9-454B-8744-FD88CC9B2755}" dt="2025-06-19T14:41:14.975" v="189" actId="1076"/>
          <ac:spMkLst>
            <pc:docMk/>
            <pc:sldMk cId="1278032284" sldId="269"/>
            <ac:spMk id="7" creationId="{69196302-84A7-17E0-CC21-994E6ED91AB7}"/>
          </ac:spMkLst>
        </pc:spChg>
        <pc:spChg chg="mod">
          <ac:chgData name="Jack Orwin" userId="2fe73337-69d6-45eb-8cf7-fe4d747cffc3" providerId="ADAL" clId="{8FA8C3FD-09F9-454B-8744-FD88CC9B2755}" dt="2025-06-19T14:41:17.133" v="190" actId="1076"/>
          <ac:spMkLst>
            <pc:docMk/>
            <pc:sldMk cId="1278032284" sldId="269"/>
            <ac:spMk id="8" creationId="{A097EB79-2CF1-248B-C105-AC48842A18B4}"/>
          </ac:spMkLst>
        </pc:spChg>
      </pc:sldChg>
      <pc:sldChg chg="modSp mod modNotesTx">
        <pc:chgData name="Jack Orwin" userId="2fe73337-69d6-45eb-8cf7-fe4d747cffc3" providerId="ADAL" clId="{8FA8C3FD-09F9-454B-8744-FD88CC9B2755}" dt="2025-06-19T14:42:23.696" v="208" actId="14100"/>
        <pc:sldMkLst>
          <pc:docMk/>
          <pc:sldMk cId="3074946017" sldId="270"/>
        </pc:sldMkLst>
        <pc:spChg chg="mod">
          <ac:chgData name="Jack Orwin" userId="2fe73337-69d6-45eb-8cf7-fe4d747cffc3" providerId="ADAL" clId="{8FA8C3FD-09F9-454B-8744-FD88CC9B2755}" dt="2025-06-19T14:42:23.696" v="208" actId="14100"/>
          <ac:spMkLst>
            <pc:docMk/>
            <pc:sldMk cId="3074946017" sldId="270"/>
            <ac:spMk id="5" creationId="{48EE9479-DEC4-8754-A80E-0B8725EFDCDF}"/>
          </ac:spMkLst>
        </pc:spChg>
        <pc:spChg chg="mod">
          <ac:chgData name="Jack Orwin" userId="2fe73337-69d6-45eb-8cf7-fe4d747cffc3" providerId="ADAL" clId="{8FA8C3FD-09F9-454B-8744-FD88CC9B2755}" dt="2025-06-19T14:42:10.988" v="204" actId="1076"/>
          <ac:spMkLst>
            <pc:docMk/>
            <pc:sldMk cId="3074946017" sldId="270"/>
            <ac:spMk id="7" creationId="{99A9C6CA-4E2D-DC34-011A-418F8F8F5927}"/>
          </ac:spMkLst>
        </pc:spChg>
        <pc:spChg chg="mod">
          <ac:chgData name="Jack Orwin" userId="2fe73337-69d6-45eb-8cf7-fe4d747cffc3" providerId="ADAL" clId="{8FA8C3FD-09F9-454B-8744-FD88CC9B2755}" dt="2025-06-19T14:41:55.141" v="197" actId="14100"/>
          <ac:spMkLst>
            <pc:docMk/>
            <pc:sldMk cId="3074946017" sldId="270"/>
            <ac:spMk id="8" creationId="{45FE0B8B-F7B2-CFEA-B7FB-B0E3BF851EE4}"/>
          </ac:spMkLst>
        </pc:spChg>
      </pc:sldChg>
      <pc:sldChg chg="modSp mod modNotesTx">
        <pc:chgData name="Jack Orwin" userId="2fe73337-69d6-45eb-8cf7-fe4d747cffc3" providerId="ADAL" clId="{8FA8C3FD-09F9-454B-8744-FD88CC9B2755}" dt="2025-06-19T14:43:07.199" v="222" actId="1076"/>
        <pc:sldMkLst>
          <pc:docMk/>
          <pc:sldMk cId="3941542981" sldId="271"/>
        </pc:sldMkLst>
        <pc:spChg chg="mod">
          <ac:chgData name="Jack Orwin" userId="2fe73337-69d6-45eb-8cf7-fe4d747cffc3" providerId="ADAL" clId="{8FA8C3FD-09F9-454B-8744-FD88CC9B2755}" dt="2025-06-19T14:43:05.453" v="221" actId="1076"/>
          <ac:spMkLst>
            <pc:docMk/>
            <pc:sldMk cId="3941542981" sldId="271"/>
            <ac:spMk id="7" creationId="{41C562E4-7AC6-F515-28B1-A93CCE86BEDD}"/>
          </ac:spMkLst>
        </pc:spChg>
        <pc:spChg chg="mod">
          <ac:chgData name="Jack Orwin" userId="2fe73337-69d6-45eb-8cf7-fe4d747cffc3" providerId="ADAL" clId="{8FA8C3FD-09F9-454B-8744-FD88CC9B2755}" dt="2025-06-19T14:43:07.199" v="222" actId="1076"/>
          <ac:spMkLst>
            <pc:docMk/>
            <pc:sldMk cId="3941542981" sldId="271"/>
            <ac:spMk id="8" creationId="{02E6E53A-9EC5-2E28-3BF1-7D573E74A67A}"/>
          </ac:spMkLst>
        </pc:spChg>
      </pc:sldChg>
      <pc:sldChg chg="modSp mod">
        <pc:chgData name="Jack Orwin" userId="2fe73337-69d6-45eb-8cf7-fe4d747cffc3" providerId="ADAL" clId="{8FA8C3FD-09F9-454B-8744-FD88CC9B2755}" dt="2025-06-19T14:44:42.891" v="293" actId="20577"/>
        <pc:sldMkLst>
          <pc:docMk/>
          <pc:sldMk cId="3617860784" sldId="272"/>
        </pc:sldMkLst>
        <pc:spChg chg="mod">
          <ac:chgData name="Jack Orwin" userId="2fe73337-69d6-45eb-8cf7-fe4d747cffc3" providerId="ADAL" clId="{8FA8C3FD-09F9-454B-8744-FD88CC9B2755}" dt="2025-06-19T14:44:42.891" v="293" actId="20577"/>
          <ac:spMkLst>
            <pc:docMk/>
            <pc:sldMk cId="3617860784" sldId="272"/>
            <ac:spMk id="6" creationId="{67E432C9-F426-2723-F5F9-08C3E617DDC3}"/>
          </ac:spMkLst>
        </pc:spChg>
        <pc:spChg chg="mod">
          <ac:chgData name="Jack Orwin" userId="2fe73337-69d6-45eb-8cf7-fe4d747cffc3" providerId="ADAL" clId="{8FA8C3FD-09F9-454B-8744-FD88CC9B2755}" dt="2025-06-19T14:44:28.131" v="282" actId="20577"/>
          <ac:spMkLst>
            <pc:docMk/>
            <pc:sldMk cId="3617860784" sldId="272"/>
            <ac:spMk id="8" creationId="{FD53D79A-34F7-8E73-E901-F0183EE6EB39}"/>
          </ac:spMkLst>
        </pc:spChg>
      </pc:sldChg>
      <pc:sldChg chg="modSp mod">
        <pc:chgData name="Jack Orwin" userId="2fe73337-69d6-45eb-8cf7-fe4d747cffc3" providerId="ADAL" clId="{8FA8C3FD-09F9-454B-8744-FD88CC9B2755}" dt="2025-06-19T14:45:47.308" v="308" actId="14100"/>
        <pc:sldMkLst>
          <pc:docMk/>
          <pc:sldMk cId="2610520998" sldId="274"/>
        </pc:sldMkLst>
        <pc:spChg chg="mod">
          <ac:chgData name="Jack Orwin" userId="2fe73337-69d6-45eb-8cf7-fe4d747cffc3" providerId="ADAL" clId="{8FA8C3FD-09F9-454B-8744-FD88CC9B2755}" dt="2025-06-19T14:45:47.308" v="308" actId="14100"/>
          <ac:spMkLst>
            <pc:docMk/>
            <pc:sldMk cId="2610520998" sldId="274"/>
            <ac:spMk id="5" creationId="{F1CD52C6-9370-3964-14E2-205475DFE880}"/>
          </ac:spMkLst>
        </pc:spChg>
        <pc:spChg chg="mod">
          <ac:chgData name="Jack Orwin" userId="2fe73337-69d6-45eb-8cf7-fe4d747cffc3" providerId="ADAL" clId="{8FA8C3FD-09F9-454B-8744-FD88CC9B2755}" dt="2025-06-19T14:45:28.224" v="304" actId="20577"/>
          <ac:spMkLst>
            <pc:docMk/>
            <pc:sldMk cId="2610520998" sldId="274"/>
            <ac:spMk id="7" creationId="{388D8013-06EA-AE00-CDAD-63EF7883254B}"/>
          </ac:spMkLst>
        </pc:spChg>
        <pc:spChg chg="mod">
          <ac:chgData name="Jack Orwin" userId="2fe73337-69d6-45eb-8cf7-fe4d747cffc3" providerId="ADAL" clId="{8FA8C3FD-09F9-454B-8744-FD88CC9B2755}" dt="2025-06-19T14:45:19.347" v="302" actId="20577"/>
          <ac:spMkLst>
            <pc:docMk/>
            <pc:sldMk cId="2610520998" sldId="274"/>
            <ac:spMk id="8" creationId="{F552E812-D869-1E97-199D-CF91F8906542}"/>
          </ac:spMkLst>
        </pc:spChg>
      </pc:sldChg>
      <pc:sldChg chg="modSp mod modNotesTx">
        <pc:chgData name="Jack Orwin" userId="2fe73337-69d6-45eb-8cf7-fe4d747cffc3" providerId="ADAL" clId="{8FA8C3FD-09F9-454B-8744-FD88CC9B2755}" dt="2025-06-19T14:46:54.558" v="329" actId="20577"/>
        <pc:sldMkLst>
          <pc:docMk/>
          <pc:sldMk cId="3681096339" sldId="275"/>
        </pc:sldMkLst>
        <pc:spChg chg="mod">
          <ac:chgData name="Jack Orwin" userId="2fe73337-69d6-45eb-8cf7-fe4d747cffc3" providerId="ADAL" clId="{8FA8C3FD-09F9-454B-8744-FD88CC9B2755}" dt="2025-06-19T14:46:54.558" v="329" actId="20577"/>
          <ac:spMkLst>
            <pc:docMk/>
            <pc:sldMk cId="3681096339" sldId="275"/>
            <ac:spMk id="5" creationId="{AFAC9E01-CA60-6CF7-BCEE-6C03088FF61F}"/>
          </ac:spMkLst>
        </pc:spChg>
        <pc:spChg chg="mod">
          <ac:chgData name="Jack Orwin" userId="2fe73337-69d6-45eb-8cf7-fe4d747cffc3" providerId="ADAL" clId="{8FA8C3FD-09F9-454B-8744-FD88CC9B2755}" dt="2025-06-19T14:46:27.526" v="318" actId="1076"/>
          <ac:spMkLst>
            <pc:docMk/>
            <pc:sldMk cId="3681096339" sldId="275"/>
            <ac:spMk id="7" creationId="{E192DE33-87B3-4DD4-C81B-2AA2D163D92F}"/>
          </ac:spMkLst>
        </pc:spChg>
        <pc:spChg chg="mod">
          <ac:chgData name="Jack Orwin" userId="2fe73337-69d6-45eb-8cf7-fe4d747cffc3" providerId="ADAL" clId="{8FA8C3FD-09F9-454B-8744-FD88CC9B2755}" dt="2025-06-19T14:46:13.925" v="314" actId="20577"/>
          <ac:spMkLst>
            <pc:docMk/>
            <pc:sldMk cId="3681096339" sldId="275"/>
            <ac:spMk id="8" creationId="{A98374F5-C2A2-58FF-F124-997568B2858D}"/>
          </ac:spMkLst>
        </pc:spChg>
      </pc:sldChg>
      <pc:sldChg chg="modSp mod">
        <pc:chgData name="Jack Orwin" userId="2fe73337-69d6-45eb-8cf7-fe4d747cffc3" providerId="ADAL" clId="{8FA8C3FD-09F9-454B-8744-FD88CC9B2755}" dt="2025-06-19T14:50:34.824" v="464" actId="1076"/>
        <pc:sldMkLst>
          <pc:docMk/>
          <pc:sldMk cId="3656321840" sldId="276"/>
        </pc:sldMkLst>
        <pc:spChg chg="mod">
          <ac:chgData name="Jack Orwin" userId="2fe73337-69d6-45eb-8cf7-fe4d747cffc3" providerId="ADAL" clId="{8FA8C3FD-09F9-454B-8744-FD88CC9B2755}" dt="2025-06-19T14:50:34.824" v="464" actId="1076"/>
          <ac:spMkLst>
            <pc:docMk/>
            <pc:sldMk cId="3656321840" sldId="276"/>
            <ac:spMk id="5" creationId="{64475D76-4394-FCDE-5612-6C159A48EE0D}"/>
          </ac:spMkLst>
        </pc:spChg>
        <pc:spChg chg="mod">
          <ac:chgData name="Jack Orwin" userId="2fe73337-69d6-45eb-8cf7-fe4d747cffc3" providerId="ADAL" clId="{8FA8C3FD-09F9-454B-8744-FD88CC9B2755}" dt="2025-06-19T14:50:03.725" v="427" actId="20577"/>
          <ac:spMkLst>
            <pc:docMk/>
            <pc:sldMk cId="3656321840" sldId="276"/>
            <ac:spMk id="8" creationId="{A34ABC35-EC11-53D0-D362-8A0E3A65130D}"/>
          </ac:spMkLst>
        </pc:spChg>
      </pc:sldChg>
      <pc:sldChg chg="modSp mod modNotesTx">
        <pc:chgData name="Jack Orwin" userId="2fe73337-69d6-45eb-8cf7-fe4d747cffc3" providerId="ADAL" clId="{8FA8C3FD-09F9-454B-8744-FD88CC9B2755}" dt="2025-06-19T14:56:16.903" v="496" actId="14100"/>
        <pc:sldMkLst>
          <pc:docMk/>
          <pc:sldMk cId="3753070973" sldId="278"/>
        </pc:sldMkLst>
        <pc:spChg chg="mod">
          <ac:chgData name="Jack Orwin" userId="2fe73337-69d6-45eb-8cf7-fe4d747cffc3" providerId="ADAL" clId="{8FA8C3FD-09F9-454B-8744-FD88CC9B2755}" dt="2025-06-19T14:56:16.903" v="496" actId="14100"/>
          <ac:spMkLst>
            <pc:docMk/>
            <pc:sldMk cId="3753070973" sldId="278"/>
            <ac:spMk id="5" creationId="{D4359317-649C-CEA9-EAEB-9BAE757B7F1C}"/>
          </ac:spMkLst>
        </pc:spChg>
        <pc:spChg chg="mod">
          <ac:chgData name="Jack Orwin" userId="2fe73337-69d6-45eb-8cf7-fe4d747cffc3" providerId="ADAL" clId="{8FA8C3FD-09F9-454B-8744-FD88CC9B2755}" dt="2025-06-19T14:53:47.359" v="487" actId="11"/>
          <ac:spMkLst>
            <pc:docMk/>
            <pc:sldMk cId="3753070973" sldId="278"/>
            <ac:spMk id="7" creationId="{CAE4DDF1-0FD7-E259-DB59-1AF738852AA2}"/>
          </ac:spMkLst>
        </pc:spChg>
        <pc:spChg chg="mod">
          <ac:chgData name="Jack Orwin" userId="2fe73337-69d6-45eb-8cf7-fe4d747cffc3" providerId="ADAL" clId="{8FA8C3FD-09F9-454B-8744-FD88CC9B2755}" dt="2025-06-19T14:53:07.762" v="478" actId="20577"/>
          <ac:spMkLst>
            <pc:docMk/>
            <pc:sldMk cId="3753070973" sldId="278"/>
            <ac:spMk id="8" creationId="{31AD8048-3B8D-D99C-0279-683905FFCD7E}"/>
          </ac:spMkLst>
        </pc:spChg>
      </pc:sldChg>
      <pc:sldChg chg="modSp mod modNotesTx">
        <pc:chgData name="Jack Orwin" userId="2fe73337-69d6-45eb-8cf7-fe4d747cffc3" providerId="ADAL" clId="{8FA8C3FD-09F9-454B-8744-FD88CC9B2755}" dt="2025-06-19T14:58:18.926" v="541" actId="14100"/>
        <pc:sldMkLst>
          <pc:docMk/>
          <pc:sldMk cId="3051473971" sldId="279"/>
        </pc:sldMkLst>
        <pc:spChg chg="mod">
          <ac:chgData name="Jack Orwin" userId="2fe73337-69d6-45eb-8cf7-fe4d747cffc3" providerId="ADAL" clId="{8FA8C3FD-09F9-454B-8744-FD88CC9B2755}" dt="2025-06-19T14:58:18.926" v="541" actId="14100"/>
          <ac:spMkLst>
            <pc:docMk/>
            <pc:sldMk cId="3051473971" sldId="279"/>
            <ac:spMk id="5" creationId="{5CFFFC48-2652-03ED-45E8-D263638101F4}"/>
          </ac:spMkLst>
        </pc:spChg>
        <pc:spChg chg="mod">
          <ac:chgData name="Jack Orwin" userId="2fe73337-69d6-45eb-8cf7-fe4d747cffc3" providerId="ADAL" clId="{8FA8C3FD-09F9-454B-8744-FD88CC9B2755}" dt="2025-06-19T14:58:12.551" v="537" actId="14100"/>
          <ac:spMkLst>
            <pc:docMk/>
            <pc:sldMk cId="3051473971" sldId="279"/>
            <ac:spMk id="7" creationId="{3D62D94D-D705-4B96-A68C-8FE12A4C7C0C}"/>
          </ac:spMkLst>
        </pc:spChg>
        <pc:spChg chg="mod">
          <ac:chgData name="Jack Orwin" userId="2fe73337-69d6-45eb-8cf7-fe4d747cffc3" providerId="ADAL" clId="{8FA8C3FD-09F9-454B-8744-FD88CC9B2755}" dt="2025-06-19T14:58:10.608" v="536" actId="14100"/>
          <ac:spMkLst>
            <pc:docMk/>
            <pc:sldMk cId="3051473971" sldId="279"/>
            <ac:spMk id="8" creationId="{7C42B91E-D16F-61F9-6973-5369F79B58AE}"/>
          </ac:spMkLst>
        </pc:spChg>
      </pc:sldChg>
      <pc:sldChg chg="modSp mod">
        <pc:chgData name="Jack Orwin" userId="2fe73337-69d6-45eb-8cf7-fe4d747cffc3" providerId="ADAL" clId="{8FA8C3FD-09F9-454B-8744-FD88CC9B2755}" dt="2025-06-19T14:59:09.644" v="610" actId="313"/>
        <pc:sldMkLst>
          <pc:docMk/>
          <pc:sldMk cId="3600112464" sldId="280"/>
        </pc:sldMkLst>
        <pc:spChg chg="mod">
          <ac:chgData name="Jack Orwin" userId="2fe73337-69d6-45eb-8cf7-fe4d747cffc3" providerId="ADAL" clId="{8FA8C3FD-09F9-454B-8744-FD88CC9B2755}" dt="2025-06-19T14:59:09.644" v="610" actId="313"/>
          <ac:spMkLst>
            <pc:docMk/>
            <pc:sldMk cId="3600112464" sldId="280"/>
            <ac:spMk id="5" creationId="{DA101A08-B847-6931-278E-62A62D540487}"/>
          </ac:spMkLst>
        </pc:spChg>
        <pc:spChg chg="mod">
          <ac:chgData name="Jack Orwin" userId="2fe73337-69d6-45eb-8cf7-fe4d747cffc3" providerId="ADAL" clId="{8FA8C3FD-09F9-454B-8744-FD88CC9B2755}" dt="2025-06-19T14:58:51.363" v="581" actId="20577"/>
          <ac:spMkLst>
            <pc:docMk/>
            <pc:sldMk cId="3600112464" sldId="280"/>
            <ac:spMk id="8" creationId="{8601A408-CFB2-F929-FEC4-949DFF596FDD}"/>
          </ac:spMkLst>
        </pc:spChg>
      </pc:sldChg>
      <pc:sldChg chg="modSp mod">
        <pc:chgData name="Jack Orwin" userId="2fe73337-69d6-45eb-8cf7-fe4d747cffc3" providerId="ADAL" clId="{8FA8C3FD-09F9-454B-8744-FD88CC9B2755}" dt="2025-06-19T15:00:43.160" v="648" actId="27636"/>
        <pc:sldMkLst>
          <pc:docMk/>
          <pc:sldMk cId="234630340" sldId="282"/>
        </pc:sldMkLst>
        <pc:spChg chg="mod">
          <ac:chgData name="Jack Orwin" userId="2fe73337-69d6-45eb-8cf7-fe4d747cffc3" providerId="ADAL" clId="{8FA8C3FD-09F9-454B-8744-FD88CC9B2755}" dt="2025-06-19T15:00:43.160" v="648" actId="27636"/>
          <ac:spMkLst>
            <pc:docMk/>
            <pc:sldMk cId="234630340" sldId="282"/>
            <ac:spMk id="5" creationId="{212644B4-B39B-9156-0307-4CF1C5147A05}"/>
          </ac:spMkLst>
        </pc:spChg>
        <pc:spChg chg="mod">
          <ac:chgData name="Jack Orwin" userId="2fe73337-69d6-45eb-8cf7-fe4d747cffc3" providerId="ADAL" clId="{8FA8C3FD-09F9-454B-8744-FD88CC9B2755}" dt="2025-06-19T15:00:09.736" v="629" actId="14100"/>
          <ac:spMkLst>
            <pc:docMk/>
            <pc:sldMk cId="234630340" sldId="282"/>
            <ac:spMk id="7" creationId="{2A08178C-7748-B065-A357-B3D9E8A626E5}"/>
          </ac:spMkLst>
        </pc:spChg>
        <pc:spChg chg="mod">
          <ac:chgData name="Jack Orwin" userId="2fe73337-69d6-45eb-8cf7-fe4d747cffc3" providerId="ADAL" clId="{8FA8C3FD-09F9-454B-8744-FD88CC9B2755}" dt="2025-06-19T15:00:40.986" v="646" actId="27636"/>
          <ac:spMkLst>
            <pc:docMk/>
            <pc:sldMk cId="234630340" sldId="282"/>
            <ac:spMk id="8" creationId="{76B39391-00EB-4312-B0DF-B956466CFBA1}"/>
          </ac:spMkLst>
        </pc:spChg>
      </pc:sldChg>
      <pc:sldChg chg="modSp del mod">
        <pc:chgData name="Jack Orwin" userId="2fe73337-69d6-45eb-8cf7-fe4d747cffc3" providerId="ADAL" clId="{8FA8C3FD-09F9-454B-8744-FD88CC9B2755}" dt="2025-06-19T15:00:47.113" v="649" actId="47"/>
        <pc:sldMkLst>
          <pc:docMk/>
          <pc:sldMk cId="744158203" sldId="283"/>
        </pc:sldMkLst>
        <pc:spChg chg="mod">
          <ac:chgData name="Jack Orwin" userId="2fe73337-69d6-45eb-8cf7-fe4d747cffc3" providerId="ADAL" clId="{8FA8C3FD-09F9-454B-8744-FD88CC9B2755}" dt="2025-06-19T14:35:03.935" v="78" actId="20577"/>
          <ac:spMkLst>
            <pc:docMk/>
            <pc:sldMk cId="744158203" sldId="283"/>
            <ac:spMk id="8" creationId="{D6E3F1AE-2B08-D3DE-EEB2-07ADB27F869F}"/>
          </ac:spMkLst>
        </pc:spChg>
      </pc:sldChg>
      <pc:sldChg chg="modSp mod">
        <pc:chgData name="Jack Orwin" userId="2fe73337-69d6-45eb-8cf7-fe4d747cffc3" providerId="ADAL" clId="{8FA8C3FD-09F9-454B-8744-FD88CC9B2755}" dt="2025-06-19T15:02:18.764" v="775" actId="27636"/>
        <pc:sldMkLst>
          <pc:docMk/>
          <pc:sldMk cId="3396892348" sldId="284"/>
        </pc:sldMkLst>
        <pc:spChg chg="mod">
          <ac:chgData name="Jack Orwin" userId="2fe73337-69d6-45eb-8cf7-fe4d747cffc3" providerId="ADAL" clId="{8FA8C3FD-09F9-454B-8744-FD88CC9B2755}" dt="2025-06-19T15:02:18.764" v="775" actId="27636"/>
          <ac:spMkLst>
            <pc:docMk/>
            <pc:sldMk cId="3396892348" sldId="284"/>
            <ac:spMk id="8" creationId="{9E1CC96A-D305-F594-0ADA-24280207B6C1}"/>
          </ac:spMkLst>
        </pc:spChg>
      </pc:sldChg>
      <pc:sldChg chg="modSp mod">
        <pc:chgData name="Jack Orwin" userId="2fe73337-69d6-45eb-8cf7-fe4d747cffc3" providerId="ADAL" clId="{8FA8C3FD-09F9-454B-8744-FD88CC9B2755}" dt="2025-06-19T15:03:37.362" v="921" actId="27636"/>
        <pc:sldMkLst>
          <pc:docMk/>
          <pc:sldMk cId="1279565300" sldId="286"/>
        </pc:sldMkLst>
        <pc:spChg chg="mod">
          <ac:chgData name="Jack Orwin" userId="2fe73337-69d6-45eb-8cf7-fe4d747cffc3" providerId="ADAL" clId="{8FA8C3FD-09F9-454B-8744-FD88CC9B2755}" dt="2025-06-19T15:03:22.927" v="912" actId="1076"/>
          <ac:spMkLst>
            <pc:docMk/>
            <pc:sldMk cId="1279565300" sldId="286"/>
            <ac:spMk id="5" creationId="{8208EE27-09B0-A076-9E26-4F3AE23306E8}"/>
          </ac:spMkLst>
        </pc:spChg>
        <pc:spChg chg="mod">
          <ac:chgData name="Jack Orwin" userId="2fe73337-69d6-45eb-8cf7-fe4d747cffc3" providerId="ADAL" clId="{8FA8C3FD-09F9-454B-8744-FD88CC9B2755}" dt="2025-06-19T15:03:27.489" v="914" actId="1076"/>
          <ac:spMkLst>
            <pc:docMk/>
            <pc:sldMk cId="1279565300" sldId="286"/>
            <ac:spMk id="7" creationId="{EDCCA6C4-A8BB-E881-38CF-7C3A690A3534}"/>
          </ac:spMkLst>
        </pc:spChg>
        <pc:spChg chg="mod">
          <ac:chgData name="Jack Orwin" userId="2fe73337-69d6-45eb-8cf7-fe4d747cffc3" providerId="ADAL" clId="{8FA8C3FD-09F9-454B-8744-FD88CC9B2755}" dt="2025-06-19T15:03:37.362" v="921" actId="27636"/>
          <ac:spMkLst>
            <pc:docMk/>
            <pc:sldMk cId="1279565300" sldId="286"/>
            <ac:spMk id="8" creationId="{4A345889-FD42-213C-B725-5329C9649FEB}"/>
          </ac:spMkLst>
        </pc:spChg>
      </pc:sldChg>
      <pc:sldChg chg="addSp modSp mod">
        <pc:chgData name="Jack Orwin" userId="2fe73337-69d6-45eb-8cf7-fe4d747cffc3" providerId="ADAL" clId="{8FA8C3FD-09F9-454B-8744-FD88CC9B2755}" dt="2025-06-19T15:05:44.061" v="971" actId="27636"/>
        <pc:sldMkLst>
          <pc:docMk/>
          <pc:sldMk cId="1523334874" sldId="287"/>
        </pc:sldMkLst>
        <pc:spChg chg="mod">
          <ac:chgData name="Jack Orwin" userId="2fe73337-69d6-45eb-8cf7-fe4d747cffc3" providerId="ADAL" clId="{8FA8C3FD-09F9-454B-8744-FD88CC9B2755}" dt="2025-06-19T15:05:08.114" v="956" actId="1076"/>
          <ac:spMkLst>
            <pc:docMk/>
            <pc:sldMk cId="1523334874" sldId="287"/>
            <ac:spMk id="3" creationId="{98273879-9015-2E58-A5A2-CFEE8154C518}"/>
          </ac:spMkLst>
        </pc:spChg>
        <pc:spChg chg="mod">
          <ac:chgData name="Jack Orwin" userId="2fe73337-69d6-45eb-8cf7-fe4d747cffc3" providerId="ADAL" clId="{8FA8C3FD-09F9-454B-8744-FD88CC9B2755}" dt="2025-06-19T15:05:12.286" v="958" actId="14100"/>
          <ac:spMkLst>
            <pc:docMk/>
            <pc:sldMk cId="1523334874" sldId="287"/>
            <ac:spMk id="5" creationId="{70B1D588-6021-7878-99ED-864B90968D37}"/>
          </ac:spMkLst>
        </pc:spChg>
        <pc:spChg chg="add mod">
          <ac:chgData name="Jack Orwin" userId="2fe73337-69d6-45eb-8cf7-fe4d747cffc3" providerId="ADAL" clId="{8FA8C3FD-09F9-454B-8744-FD88CC9B2755}" dt="2025-06-19T15:05:44.061" v="971" actId="27636"/>
          <ac:spMkLst>
            <pc:docMk/>
            <pc:sldMk cId="1523334874" sldId="287"/>
            <ac:spMk id="6" creationId="{433EBAFB-CCC5-5188-005D-70F168E04429}"/>
          </ac:spMkLst>
        </pc:spChg>
        <pc:spChg chg="mod">
          <ac:chgData name="Jack Orwin" userId="2fe73337-69d6-45eb-8cf7-fe4d747cffc3" providerId="ADAL" clId="{8FA8C3FD-09F9-454B-8744-FD88CC9B2755}" dt="2025-06-19T15:05:05.777" v="955" actId="14100"/>
          <ac:spMkLst>
            <pc:docMk/>
            <pc:sldMk cId="1523334874" sldId="287"/>
            <ac:spMk id="8" creationId="{DB4C9481-17F4-5036-7EA0-460A0C3A079A}"/>
          </ac:spMkLst>
        </pc:spChg>
      </pc:sldChg>
      <pc:sldChg chg="del">
        <pc:chgData name="Jack Orwin" userId="2fe73337-69d6-45eb-8cf7-fe4d747cffc3" providerId="ADAL" clId="{8FA8C3FD-09F9-454B-8744-FD88CC9B2755}" dt="2025-06-19T14:35:28.648" v="84" actId="47"/>
        <pc:sldMkLst>
          <pc:docMk/>
          <pc:sldMk cId="2475040825" sldId="288"/>
        </pc:sldMkLst>
      </pc:sldChg>
      <pc:sldChg chg="modSp add mod">
        <pc:chgData name="Jack Orwin" userId="2fe73337-69d6-45eb-8cf7-fe4d747cffc3" providerId="ADAL" clId="{8FA8C3FD-09F9-454B-8744-FD88CC9B2755}" dt="2025-06-19T14:48:37.975" v="349" actId="1076"/>
        <pc:sldMkLst>
          <pc:docMk/>
          <pc:sldMk cId="2921467559" sldId="288"/>
        </pc:sldMkLst>
        <pc:spChg chg="mod">
          <ac:chgData name="Jack Orwin" userId="2fe73337-69d6-45eb-8cf7-fe4d747cffc3" providerId="ADAL" clId="{8FA8C3FD-09F9-454B-8744-FD88CC9B2755}" dt="2025-06-19T14:48:37.975" v="349" actId="1076"/>
          <ac:spMkLst>
            <pc:docMk/>
            <pc:sldMk cId="2921467559" sldId="288"/>
            <ac:spMk id="5" creationId="{B4904667-A868-9B1D-251B-D85F27E47130}"/>
          </ac:spMkLst>
        </pc:spChg>
        <pc:spChg chg="mod">
          <ac:chgData name="Jack Orwin" userId="2fe73337-69d6-45eb-8cf7-fe4d747cffc3" providerId="ADAL" clId="{8FA8C3FD-09F9-454B-8744-FD88CC9B2755}" dt="2025-06-19T14:48:25.162" v="346" actId="20577"/>
          <ac:spMkLst>
            <pc:docMk/>
            <pc:sldMk cId="2921467559" sldId="288"/>
            <ac:spMk id="7" creationId="{F696B8F2-56AC-D30F-4147-3F61C0E2F2C8}"/>
          </ac:spMkLst>
        </pc:spChg>
        <pc:spChg chg="mod">
          <ac:chgData name="Jack Orwin" userId="2fe73337-69d6-45eb-8cf7-fe4d747cffc3" providerId="ADAL" clId="{8FA8C3FD-09F9-454B-8744-FD88CC9B2755}" dt="2025-06-19T14:48:14.359" v="344" actId="20577"/>
          <ac:spMkLst>
            <pc:docMk/>
            <pc:sldMk cId="2921467559" sldId="288"/>
            <ac:spMk id="8" creationId="{B47F5700-5537-17AC-3722-AF1AE0AE4DA7}"/>
          </ac:spMkLst>
        </pc:spChg>
      </pc:sldChg>
      <pc:sldChg chg="del">
        <pc:chgData name="Jack Orwin" userId="2fe73337-69d6-45eb-8cf7-fe4d747cffc3" providerId="ADAL" clId="{8FA8C3FD-09F9-454B-8744-FD88CC9B2755}" dt="2025-06-19T14:35:27.751" v="83" actId="47"/>
        <pc:sldMkLst>
          <pc:docMk/>
          <pc:sldMk cId="81358338" sldId="289"/>
        </pc:sldMkLst>
      </pc:sldChg>
      <pc:sldChg chg="del">
        <pc:chgData name="Jack Orwin" userId="2fe73337-69d6-45eb-8cf7-fe4d747cffc3" providerId="ADAL" clId="{8FA8C3FD-09F9-454B-8744-FD88CC9B2755}" dt="2025-06-19T14:35:30.554" v="85" actId="47"/>
        <pc:sldMkLst>
          <pc:docMk/>
          <pc:sldMk cId="3791353814" sldId="290"/>
        </pc:sldMkLst>
      </pc:sldChg>
      <pc:sldChg chg="del">
        <pc:chgData name="Jack Orwin" userId="2fe73337-69d6-45eb-8cf7-fe4d747cffc3" providerId="ADAL" clId="{8FA8C3FD-09F9-454B-8744-FD88CC9B2755}" dt="2025-06-19T14:32:29.653" v="13" actId="2696"/>
        <pc:sldMkLst>
          <pc:docMk/>
          <pc:sldMk cId="989968651" sldId="291"/>
        </pc:sldMkLst>
      </pc:sldChg>
      <pc:sldChg chg="del">
        <pc:chgData name="Jack Orwin" userId="2fe73337-69d6-45eb-8cf7-fe4d747cffc3" providerId="ADAL" clId="{8FA8C3FD-09F9-454B-8744-FD88CC9B2755}" dt="2025-06-19T14:34:04.221" v="53" actId="47"/>
        <pc:sldMkLst>
          <pc:docMk/>
          <pc:sldMk cId="2648819887" sldId="2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5E285-3CA5-4250-80F8-4AAB64B01C23}" type="datetimeFigureOut">
              <a:rPr lang="en-GB" smtClean="0"/>
              <a:t>19/06/2025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C94C0-29C3-4274-8025-EF2F3F994D91}" type="slidenum">
              <a:rPr lang="en-GB" smtClean="0"/>
              <a:t>‹#›</a:t>
            </a:fld>
            <a:endParaRPr lang="en-GB"/>
          </a:p>
        </p:txBody>
      </p:sp>
    </p:spTree>
    <p:extLst>
      <p:ext uri="{BB962C8B-B14F-4D97-AF65-F5344CB8AC3E}">
        <p14:creationId xmlns:p14="http://schemas.microsoft.com/office/powerpoint/2010/main" val="245550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44C94C0-29C3-4274-8025-EF2F3F994D91}" type="slidenum">
              <a:rPr lang="en-GB" smtClean="0"/>
              <a:t>4</a:t>
            </a:fld>
            <a:endParaRPr lang="en-GB"/>
          </a:p>
        </p:txBody>
      </p:sp>
    </p:spTree>
    <p:extLst>
      <p:ext uri="{BB962C8B-B14F-4D97-AF65-F5344CB8AC3E}">
        <p14:creationId xmlns:p14="http://schemas.microsoft.com/office/powerpoint/2010/main" val="3544075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5"/>
          </p:nvPr>
        </p:nvSpPr>
        <p:spPr/>
        <p:txBody>
          <a:bodyPr/>
          <a:lstStyle/>
          <a:p>
            <a:fld id="{744C94C0-29C3-4274-8025-EF2F3F994D91}" type="slidenum">
              <a:rPr lang="en-GB" smtClean="0"/>
              <a:t>17</a:t>
            </a:fld>
            <a:endParaRPr lang="en-GB"/>
          </a:p>
        </p:txBody>
      </p:sp>
    </p:spTree>
    <p:extLst>
      <p:ext uri="{BB962C8B-B14F-4D97-AF65-F5344CB8AC3E}">
        <p14:creationId xmlns:p14="http://schemas.microsoft.com/office/powerpoint/2010/main" val="2475333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18</a:t>
            </a:fld>
            <a:endParaRPr lang="en-GB"/>
          </a:p>
        </p:txBody>
      </p:sp>
    </p:spTree>
    <p:extLst>
      <p:ext uri="{BB962C8B-B14F-4D97-AF65-F5344CB8AC3E}">
        <p14:creationId xmlns:p14="http://schemas.microsoft.com/office/powerpoint/2010/main" val="2353400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AB329-C7AB-1F4F-D48C-5FC12F391C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C8F27E-C043-B7CF-0E5D-D36B0BC4FF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9D55D7-D526-6700-E352-E9269BDE6D13}"/>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20972C4-7C58-A3C7-2D93-0F1B2590C6F3}"/>
              </a:ext>
            </a:extLst>
          </p:cNvPr>
          <p:cNvSpPr>
            <a:spLocks noGrp="1"/>
          </p:cNvSpPr>
          <p:nvPr>
            <p:ph type="sldNum" sz="quarter" idx="5"/>
          </p:nvPr>
        </p:nvSpPr>
        <p:spPr/>
        <p:txBody>
          <a:bodyPr/>
          <a:lstStyle/>
          <a:p>
            <a:fld id="{744C94C0-29C3-4274-8025-EF2F3F994D91}" type="slidenum">
              <a:rPr lang="en-GB" smtClean="0"/>
              <a:t>19</a:t>
            </a:fld>
            <a:endParaRPr lang="en-GB"/>
          </a:p>
        </p:txBody>
      </p:sp>
    </p:spTree>
    <p:extLst>
      <p:ext uri="{BB962C8B-B14F-4D97-AF65-F5344CB8AC3E}">
        <p14:creationId xmlns:p14="http://schemas.microsoft.com/office/powerpoint/2010/main" val="777742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6497A-A6DA-3532-94B1-B7FA84BAEA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FC889-BB85-B8C3-5B18-BC755523F1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0BC005-0D31-E31B-3638-55DDF75EF8E3}"/>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B3DD321-A21B-20D0-952D-5B4B0FE33BDC}"/>
              </a:ext>
            </a:extLst>
          </p:cNvPr>
          <p:cNvSpPr>
            <a:spLocks noGrp="1"/>
          </p:cNvSpPr>
          <p:nvPr>
            <p:ph type="sldNum" sz="quarter" idx="5"/>
          </p:nvPr>
        </p:nvSpPr>
        <p:spPr/>
        <p:txBody>
          <a:bodyPr/>
          <a:lstStyle/>
          <a:p>
            <a:fld id="{744C94C0-29C3-4274-8025-EF2F3F994D91}" type="slidenum">
              <a:rPr lang="en-GB" smtClean="0"/>
              <a:t>22</a:t>
            </a:fld>
            <a:endParaRPr lang="en-GB"/>
          </a:p>
        </p:txBody>
      </p:sp>
    </p:spTree>
    <p:extLst>
      <p:ext uri="{BB962C8B-B14F-4D97-AF65-F5344CB8AC3E}">
        <p14:creationId xmlns:p14="http://schemas.microsoft.com/office/powerpoint/2010/main" val="1400148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9CE43-3246-A871-EE61-38DEE959F5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E31F19-6C32-9E26-273A-2008F85E1F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9B3F68-1A4A-5652-80D6-22CBCF8435B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156D00ED-8158-4CB4-99C9-F03B94E9DCA8}"/>
              </a:ext>
            </a:extLst>
          </p:cNvPr>
          <p:cNvSpPr>
            <a:spLocks noGrp="1"/>
          </p:cNvSpPr>
          <p:nvPr>
            <p:ph type="sldNum" sz="quarter" idx="5"/>
          </p:nvPr>
        </p:nvSpPr>
        <p:spPr/>
        <p:txBody>
          <a:bodyPr/>
          <a:lstStyle/>
          <a:p>
            <a:fld id="{744C94C0-29C3-4274-8025-EF2F3F994D91}" type="slidenum">
              <a:rPr lang="en-GB" smtClean="0"/>
              <a:t>25</a:t>
            </a:fld>
            <a:endParaRPr lang="en-GB"/>
          </a:p>
        </p:txBody>
      </p:sp>
    </p:spTree>
    <p:extLst>
      <p:ext uri="{BB962C8B-B14F-4D97-AF65-F5344CB8AC3E}">
        <p14:creationId xmlns:p14="http://schemas.microsoft.com/office/powerpoint/2010/main" val="637072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744C94C0-29C3-4274-8025-EF2F3F994D91}" type="slidenum">
              <a:rPr lang="en-GB" smtClean="0"/>
              <a:t>5</a:t>
            </a:fld>
            <a:endParaRPr lang="en-GB"/>
          </a:p>
        </p:txBody>
      </p:sp>
    </p:spTree>
    <p:extLst>
      <p:ext uri="{BB962C8B-B14F-4D97-AF65-F5344CB8AC3E}">
        <p14:creationId xmlns:p14="http://schemas.microsoft.com/office/powerpoint/2010/main" val="1263643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7</a:t>
            </a:fld>
            <a:endParaRPr lang="en-GB"/>
          </a:p>
        </p:txBody>
      </p:sp>
    </p:spTree>
    <p:extLst>
      <p:ext uri="{BB962C8B-B14F-4D97-AF65-F5344CB8AC3E}">
        <p14:creationId xmlns:p14="http://schemas.microsoft.com/office/powerpoint/2010/main" val="3617567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8</a:t>
            </a:fld>
            <a:endParaRPr lang="en-GB"/>
          </a:p>
        </p:txBody>
      </p:sp>
    </p:spTree>
    <p:extLst>
      <p:ext uri="{BB962C8B-B14F-4D97-AF65-F5344CB8AC3E}">
        <p14:creationId xmlns:p14="http://schemas.microsoft.com/office/powerpoint/2010/main" val="709866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F7AE6-5353-6C5D-BCCD-6F340C090A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0FD109-AA82-7501-8621-7386233F6F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B89ED8-660F-AFFE-A620-A8D0B7BA13D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D375220-C9E8-772A-EFA4-8B9BFE067B02}"/>
              </a:ext>
            </a:extLst>
          </p:cNvPr>
          <p:cNvSpPr>
            <a:spLocks noGrp="1"/>
          </p:cNvSpPr>
          <p:nvPr>
            <p:ph type="sldNum" sz="quarter" idx="5"/>
          </p:nvPr>
        </p:nvSpPr>
        <p:spPr/>
        <p:txBody>
          <a:bodyPr/>
          <a:lstStyle/>
          <a:p>
            <a:fld id="{744C94C0-29C3-4274-8025-EF2F3F994D91}" type="slidenum">
              <a:rPr lang="en-GB" smtClean="0"/>
              <a:t>9</a:t>
            </a:fld>
            <a:endParaRPr lang="en-GB"/>
          </a:p>
        </p:txBody>
      </p:sp>
    </p:spTree>
    <p:extLst>
      <p:ext uri="{BB962C8B-B14F-4D97-AF65-F5344CB8AC3E}">
        <p14:creationId xmlns:p14="http://schemas.microsoft.com/office/powerpoint/2010/main" val="2267167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18C24-81C0-C291-0760-50172619B0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043B8B-F84A-60FE-C528-F0D11D63E6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6A910D-A430-4D91-4E56-3FB098F5AA22}"/>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FE6B342-1CEE-C78F-8D82-94472F705D3E}"/>
              </a:ext>
            </a:extLst>
          </p:cNvPr>
          <p:cNvSpPr>
            <a:spLocks noGrp="1"/>
          </p:cNvSpPr>
          <p:nvPr>
            <p:ph type="sldNum" sz="quarter" idx="5"/>
          </p:nvPr>
        </p:nvSpPr>
        <p:spPr/>
        <p:txBody>
          <a:bodyPr/>
          <a:lstStyle/>
          <a:p>
            <a:fld id="{744C94C0-29C3-4274-8025-EF2F3F994D91}" type="slidenum">
              <a:rPr lang="en-GB" smtClean="0"/>
              <a:t>10</a:t>
            </a:fld>
            <a:endParaRPr lang="en-GB"/>
          </a:p>
        </p:txBody>
      </p:sp>
    </p:spTree>
    <p:extLst>
      <p:ext uri="{BB962C8B-B14F-4D97-AF65-F5344CB8AC3E}">
        <p14:creationId xmlns:p14="http://schemas.microsoft.com/office/powerpoint/2010/main" val="362345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5"/>
          </p:nvPr>
        </p:nvSpPr>
        <p:spPr/>
        <p:txBody>
          <a:bodyPr/>
          <a:lstStyle/>
          <a:p>
            <a:fld id="{744C94C0-29C3-4274-8025-EF2F3F994D91}" type="slidenum">
              <a:rPr lang="en-GB" smtClean="0"/>
              <a:t>13</a:t>
            </a:fld>
            <a:endParaRPr lang="en-GB"/>
          </a:p>
        </p:txBody>
      </p:sp>
    </p:spTree>
    <p:extLst>
      <p:ext uri="{BB962C8B-B14F-4D97-AF65-F5344CB8AC3E}">
        <p14:creationId xmlns:p14="http://schemas.microsoft.com/office/powerpoint/2010/main" val="2406545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C849D-133C-78BF-B2CD-17C6E6D018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3D3CDB-2767-0795-0E39-DB8FA77AC5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F67D42-8EE6-DFC2-78B6-59A13B9A83DC}"/>
              </a:ext>
            </a:extLst>
          </p:cNvPr>
          <p:cNvSpPr>
            <a:spLocks noGrp="1"/>
          </p:cNvSpPr>
          <p:nvPr>
            <p:ph type="body" idx="1"/>
          </p:nvPr>
        </p:nvSpPr>
        <p:spPr/>
        <p:txBody>
          <a:bodyPr/>
          <a:lstStyle/>
          <a:p>
            <a:endParaRPr lang="en-GB" sz="1600" dirty="0"/>
          </a:p>
        </p:txBody>
      </p:sp>
      <p:sp>
        <p:nvSpPr>
          <p:cNvPr id="4" name="Slide Number Placeholder 3">
            <a:extLst>
              <a:ext uri="{FF2B5EF4-FFF2-40B4-BE49-F238E27FC236}">
                <a16:creationId xmlns:a16="http://schemas.microsoft.com/office/drawing/2014/main" id="{97F03271-AF71-3664-6200-582A6D0A5F15}"/>
              </a:ext>
            </a:extLst>
          </p:cNvPr>
          <p:cNvSpPr>
            <a:spLocks noGrp="1"/>
          </p:cNvSpPr>
          <p:nvPr>
            <p:ph type="sldNum" sz="quarter" idx="5"/>
          </p:nvPr>
        </p:nvSpPr>
        <p:spPr/>
        <p:txBody>
          <a:bodyPr/>
          <a:lstStyle/>
          <a:p>
            <a:fld id="{744C94C0-29C3-4274-8025-EF2F3F994D91}" type="slidenum">
              <a:rPr lang="en-GB" smtClean="0"/>
              <a:t>14</a:t>
            </a:fld>
            <a:endParaRPr lang="en-GB"/>
          </a:p>
        </p:txBody>
      </p:sp>
    </p:spTree>
    <p:extLst>
      <p:ext uri="{BB962C8B-B14F-4D97-AF65-F5344CB8AC3E}">
        <p14:creationId xmlns:p14="http://schemas.microsoft.com/office/powerpoint/2010/main" val="3773301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2F67C-3B76-8D81-2369-1ABD8023FC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99201B-DF78-39E6-602E-7B99F8222F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1F7B85-5808-0A6F-1012-F4EC30EB5BF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ED68111-FA4E-78BB-38E9-84A55DAB083A}"/>
              </a:ext>
            </a:extLst>
          </p:cNvPr>
          <p:cNvSpPr>
            <a:spLocks noGrp="1"/>
          </p:cNvSpPr>
          <p:nvPr>
            <p:ph type="sldNum" sz="quarter" idx="5"/>
          </p:nvPr>
        </p:nvSpPr>
        <p:spPr/>
        <p:txBody>
          <a:bodyPr/>
          <a:lstStyle/>
          <a:p>
            <a:fld id="{744C94C0-29C3-4274-8025-EF2F3F994D91}" type="slidenum">
              <a:rPr lang="en-GB" smtClean="0"/>
              <a:t>15</a:t>
            </a:fld>
            <a:endParaRPr lang="en-GB"/>
          </a:p>
        </p:txBody>
      </p:sp>
    </p:spTree>
    <p:extLst>
      <p:ext uri="{BB962C8B-B14F-4D97-AF65-F5344CB8AC3E}">
        <p14:creationId xmlns:p14="http://schemas.microsoft.com/office/powerpoint/2010/main" val="14213294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781B9D2C-9959-6E0D-27D4-14693477CA92}"/>
              </a:ext>
            </a:extLst>
          </p:cNvPr>
          <p:cNvSpPr>
            <a:spLocks noGrp="1"/>
          </p:cNvSpPr>
          <p:nvPr>
            <p:ph type="ctrTitle" hasCustomPrompt="1"/>
          </p:nvPr>
        </p:nvSpPr>
        <p:spPr>
          <a:xfrm>
            <a:off x="2286000" y="1453289"/>
            <a:ext cx="9144000" cy="2387600"/>
          </a:xfrm>
        </p:spPr>
        <p:txBody>
          <a:bodyPr anchor="b"/>
          <a:lstStyle>
            <a:lvl1pPr algn="r">
              <a:defRPr sz="6000">
                <a:latin typeface="Helvetica" pitchFamily="2" charset="0"/>
              </a:defRPr>
            </a:lvl1pPr>
          </a:lstStyle>
          <a:p>
            <a:r>
              <a:rPr lang="en-GB"/>
              <a:t>Heading</a:t>
            </a:r>
            <a:endParaRPr lang="en-US"/>
          </a:p>
        </p:txBody>
      </p:sp>
      <p:sp>
        <p:nvSpPr>
          <p:cNvPr id="3" name="Subtitle 2">
            <a:extLst>
              <a:ext uri="{FF2B5EF4-FFF2-40B4-BE49-F238E27FC236}">
                <a16:creationId xmlns:a16="http://schemas.microsoft.com/office/drawing/2014/main" id="{454036C8-199F-828C-7141-2E008F78EA1B}"/>
              </a:ext>
            </a:extLst>
          </p:cNvPr>
          <p:cNvSpPr>
            <a:spLocks noGrp="1"/>
          </p:cNvSpPr>
          <p:nvPr>
            <p:ph type="subTitle" idx="1" hasCustomPrompt="1"/>
          </p:nvPr>
        </p:nvSpPr>
        <p:spPr>
          <a:xfrm>
            <a:off x="2286000" y="3840889"/>
            <a:ext cx="9144000" cy="1655762"/>
          </a:xfrm>
        </p:spPr>
        <p:txBody>
          <a:bodyPr/>
          <a:lstStyle>
            <a:lvl1pPr marL="0" indent="0" algn="r">
              <a:buNone/>
              <a:defRPr sz="2400">
                <a:solidFill>
                  <a:srgbClr val="F29A14"/>
                </a:solidFill>
                <a:latin typeface="Helvetica"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April 2024</a:t>
            </a:r>
            <a:endParaRPr lang="en-US"/>
          </a:p>
        </p:txBody>
      </p:sp>
    </p:spTree>
    <p:extLst>
      <p:ext uri="{BB962C8B-B14F-4D97-AF65-F5344CB8AC3E}">
        <p14:creationId xmlns:p14="http://schemas.microsoft.com/office/powerpoint/2010/main" val="200811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9E18233A-5A0D-CB8D-7841-1764CE632213}"/>
              </a:ext>
            </a:extLst>
          </p:cNvPr>
          <p:cNvSpPr>
            <a:spLocks noGrp="1"/>
          </p:cNvSpPr>
          <p:nvPr>
            <p:ph type="sldNum" sz="quarter" idx="12"/>
          </p:nvPr>
        </p:nvSpPr>
        <p:spPr>
          <a:xfrm>
            <a:off x="11199222" y="6200502"/>
            <a:ext cx="992777" cy="304801"/>
          </a:xfrm>
        </p:spPr>
        <p:txBody>
          <a:bodyPr/>
          <a:lstStyle/>
          <a:p>
            <a:fld id="{01325B8C-6060-914D-A69E-D0BF6A1048A4}" type="slidenum">
              <a:rPr lang="en-US" smtClean="0"/>
              <a:t>‹#›</a:t>
            </a:fld>
            <a:endParaRPr lang="en-US"/>
          </a:p>
        </p:txBody>
      </p:sp>
      <p:sp>
        <p:nvSpPr>
          <p:cNvPr id="8" name="Title 1">
            <a:extLst>
              <a:ext uri="{FF2B5EF4-FFF2-40B4-BE49-F238E27FC236}">
                <a16:creationId xmlns:a16="http://schemas.microsoft.com/office/drawing/2014/main" id="{5E1D4569-095B-B0C3-22BC-79D720F07EFC}"/>
              </a:ext>
            </a:extLst>
          </p:cNvPr>
          <p:cNvSpPr>
            <a:spLocks noGrp="1"/>
          </p:cNvSpPr>
          <p:nvPr>
            <p:ph type="ctrTitle"/>
          </p:nvPr>
        </p:nvSpPr>
        <p:spPr>
          <a:xfrm>
            <a:off x="2478593" y="2720052"/>
            <a:ext cx="9144000" cy="2387600"/>
          </a:xfrm>
        </p:spPr>
        <p:txBody>
          <a:bodyPr>
            <a:normAutofit/>
          </a:bodyPr>
          <a:lstStyle>
            <a:lvl1pPr>
              <a:defRPr>
                <a:latin typeface="Helvetica" pitchFamily="2" charset="0"/>
              </a:defRPr>
            </a:lvl1pPr>
          </a:lstStyle>
          <a:p>
            <a:pPr algn="r">
              <a:lnSpc>
                <a:spcPts val="3660"/>
              </a:lnSpc>
            </a:pPr>
            <a:r>
              <a:rPr lang="en-GB" sz="4300">
                <a:solidFill>
                  <a:srgbClr val="322F49"/>
                </a:solidFill>
                <a:effectLst/>
                <a:latin typeface="Aptos Light" panose="020B0004020202020204" pitchFamily="34" charset="0"/>
              </a:rPr>
              <a:t>This is a heading</a:t>
            </a:r>
            <a:br>
              <a:rPr lang="en-GB" sz="4300">
                <a:solidFill>
                  <a:srgbClr val="322F49"/>
                </a:solidFill>
                <a:effectLst/>
                <a:latin typeface="Aptos Light" panose="020B0004020202020204" pitchFamily="34" charset="0"/>
              </a:rPr>
            </a:br>
            <a:r>
              <a:rPr lang="en-GB" sz="4300">
                <a:solidFill>
                  <a:srgbClr val="322F49"/>
                </a:solidFill>
                <a:effectLst/>
                <a:latin typeface="Aptos Light" panose="020B0004020202020204" pitchFamily="34" charset="0"/>
              </a:rPr>
              <a:t>on a section divider</a:t>
            </a:r>
            <a:br>
              <a:rPr lang="en-GB" sz="4300">
                <a:solidFill>
                  <a:srgbClr val="322F49"/>
                </a:solidFill>
                <a:effectLst/>
                <a:latin typeface="Aptos Light" panose="020B0004020202020204" pitchFamily="34" charset="0"/>
              </a:rPr>
            </a:br>
            <a:endParaRPr lang="en-US" sz="4300">
              <a:latin typeface="Aptos Light" panose="020B0004020202020204" pitchFamily="34" charset="0"/>
            </a:endParaRPr>
          </a:p>
        </p:txBody>
      </p:sp>
      <p:sp>
        <p:nvSpPr>
          <p:cNvPr id="9" name="Subtitle 2">
            <a:extLst>
              <a:ext uri="{FF2B5EF4-FFF2-40B4-BE49-F238E27FC236}">
                <a16:creationId xmlns:a16="http://schemas.microsoft.com/office/drawing/2014/main" id="{2A4440F1-68BE-ED6B-BAC2-913CBFC755AC}"/>
              </a:ext>
            </a:extLst>
          </p:cNvPr>
          <p:cNvSpPr>
            <a:spLocks noGrp="1"/>
          </p:cNvSpPr>
          <p:nvPr>
            <p:ph type="subTitle" idx="1"/>
          </p:nvPr>
        </p:nvSpPr>
        <p:spPr>
          <a:xfrm>
            <a:off x="2679561" y="4637018"/>
            <a:ext cx="9144000" cy="1655762"/>
          </a:xfrm>
        </p:spPr>
        <p:txBody>
          <a:bodyPr>
            <a:normAutofit/>
          </a:bodyPr>
          <a:lstStyle>
            <a:lvl1pPr>
              <a:defRPr>
                <a:latin typeface="Helvetica" pitchFamily="2" charset="0"/>
              </a:defRPr>
            </a:lvl1pPr>
          </a:lstStyle>
          <a:p>
            <a:pPr algn="r"/>
            <a:r>
              <a:rPr lang="en-US" sz="10000">
                <a:solidFill>
                  <a:srgbClr val="14A49D"/>
                </a:solidFill>
                <a:latin typeface="Aptos Light" panose="020B0004020202020204" pitchFamily="34" charset="0"/>
              </a:rPr>
              <a:t>01</a:t>
            </a:r>
          </a:p>
        </p:txBody>
      </p:sp>
    </p:spTree>
    <p:extLst>
      <p:ext uri="{BB962C8B-B14F-4D97-AF65-F5344CB8AC3E}">
        <p14:creationId xmlns:p14="http://schemas.microsoft.com/office/powerpoint/2010/main" val="2270370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a:t>Click to edit Master title</a:t>
            </a:r>
            <a:endParaRPr lang="en-US"/>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10515600"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9448800" y="6164171"/>
            <a:ext cx="2743200" cy="365125"/>
          </a:xfrm>
        </p:spPr>
        <p:txBody>
          <a:bodyPr/>
          <a:lstStyle/>
          <a:p>
            <a:fld id="{01325B8C-6060-914D-A69E-D0BF6A1048A4}" type="slidenum">
              <a:rPr lang="en-US" smtClean="0"/>
              <a:pPr/>
              <a:t>‹#›</a:t>
            </a:fld>
            <a:endParaRPr lang="en-US"/>
          </a:p>
        </p:txBody>
      </p:sp>
    </p:spTree>
    <p:extLst>
      <p:ext uri="{BB962C8B-B14F-4D97-AF65-F5344CB8AC3E}">
        <p14:creationId xmlns:p14="http://schemas.microsoft.com/office/powerpoint/2010/main" val="202927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0"/>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a:t>Click to edit Master title</a:t>
            </a:r>
            <a:endParaRPr lang="en-US"/>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5240383"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11190514" y="6191794"/>
            <a:ext cx="1001486" cy="304800"/>
          </a:xfrm>
        </p:spPr>
        <p:txBody>
          <a:bodyPr/>
          <a:lstStyle/>
          <a:p>
            <a:fld id="{01325B8C-6060-914D-A69E-D0BF6A1048A4}" type="slidenum">
              <a:rPr lang="en-US" smtClean="0"/>
              <a:pPr/>
              <a:t>‹#›</a:t>
            </a:fld>
            <a:endParaRPr lang="en-US"/>
          </a:p>
        </p:txBody>
      </p:sp>
      <p:sp>
        <p:nvSpPr>
          <p:cNvPr id="7" name="Content Placeholder 2">
            <a:extLst>
              <a:ext uri="{FF2B5EF4-FFF2-40B4-BE49-F238E27FC236}">
                <a16:creationId xmlns:a16="http://schemas.microsoft.com/office/drawing/2014/main" id="{829E85AA-63E3-A934-FF24-C54BAF333CE0}"/>
              </a:ext>
            </a:extLst>
          </p:cNvPr>
          <p:cNvSpPr>
            <a:spLocks noGrp="1"/>
          </p:cNvSpPr>
          <p:nvPr>
            <p:ph idx="13"/>
          </p:nvPr>
        </p:nvSpPr>
        <p:spPr>
          <a:xfrm>
            <a:off x="6267995" y="1468574"/>
            <a:ext cx="5146766"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8775535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4A1CCB-9289-BF2C-090F-74504815D0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74A301-7E7C-6FA0-427E-F133D6028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2230EBA-F459-1FEC-3256-8E6FA3DD2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CE1234-161C-0043-B473-38390B03ECB3}" type="datetimeFigureOut">
              <a:rPr lang="en-US" smtClean="0"/>
              <a:t>6/19/2025</a:t>
            </a:fld>
            <a:endParaRPr lang="en-US"/>
          </a:p>
        </p:txBody>
      </p:sp>
      <p:sp>
        <p:nvSpPr>
          <p:cNvPr id="5" name="Footer Placeholder 4">
            <a:extLst>
              <a:ext uri="{FF2B5EF4-FFF2-40B4-BE49-F238E27FC236}">
                <a16:creationId xmlns:a16="http://schemas.microsoft.com/office/drawing/2014/main" id="{A850EFA3-7E4D-3B0C-6E02-41F8C1523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96D7D0A-B35E-E6FD-2049-48F6E3DE42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1325B8C-6060-914D-A69E-D0BF6A1048A4}" type="slidenum">
              <a:rPr lang="en-US" smtClean="0"/>
              <a:t>‹#›</a:t>
            </a:fld>
            <a:endParaRPr lang="en-US"/>
          </a:p>
        </p:txBody>
      </p:sp>
    </p:spTree>
    <p:extLst>
      <p:ext uri="{BB962C8B-B14F-4D97-AF65-F5344CB8AC3E}">
        <p14:creationId xmlns:p14="http://schemas.microsoft.com/office/powerpoint/2010/main" val="428996298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DE1A6-F767-1C2B-BBFA-778CBD09A17A}"/>
              </a:ext>
            </a:extLst>
          </p:cNvPr>
          <p:cNvSpPr>
            <a:spLocks noGrp="1"/>
          </p:cNvSpPr>
          <p:nvPr>
            <p:ph type="ctrTitle"/>
          </p:nvPr>
        </p:nvSpPr>
        <p:spPr>
          <a:xfrm>
            <a:off x="6979920" y="1879109"/>
            <a:ext cx="5212080" cy="3675503"/>
          </a:xfrm>
        </p:spPr>
        <p:txBody>
          <a:bodyPr>
            <a:normAutofit fontScale="90000"/>
          </a:bodyPr>
          <a:lstStyle/>
          <a:p>
            <a:pPr algn="l"/>
            <a:r>
              <a:rPr lang="en-GB" sz="4400" dirty="0"/>
              <a:t>Employer Insights from South Yorkshire’s </a:t>
            </a:r>
            <a:r>
              <a:rPr lang="en-GB" sz="4400" b="1" dirty="0"/>
              <a:t>Lifestyle, Leisure and Cultural </a:t>
            </a:r>
            <a:br>
              <a:rPr lang="en-GB" sz="4400" b="1" dirty="0"/>
            </a:br>
            <a:r>
              <a:rPr lang="en-GB" sz="4400" dirty="0"/>
              <a:t>Sector</a:t>
            </a:r>
            <a:br>
              <a:rPr lang="en-GB" sz="4400" dirty="0"/>
            </a:br>
            <a:r>
              <a:rPr lang="en-GB" sz="4400" dirty="0"/>
              <a:t>Research Report Headlines</a:t>
            </a:r>
          </a:p>
        </p:txBody>
      </p:sp>
    </p:spTree>
    <p:extLst>
      <p:ext uri="{BB962C8B-B14F-4D97-AF65-F5344CB8AC3E}">
        <p14:creationId xmlns:p14="http://schemas.microsoft.com/office/powerpoint/2010/main" val="3560951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4F7F9-01CA-78D7-A68D-1DA1587EC4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F777C-3C1A-812E-CDEA-900F69FC4C53}"/>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Future Priorities</a:t>
            </a:r>
          </a:p>
        </p:txBody>
      </p:sp>
      <p:sp>
        <p:nvSpPr>
          <p:cNvPr id="4" name="Subtitle 2">
            <a:extLst>
              <a:ext uri="{FF2B5EF4-FFF2-40B4-BE49-F238E27FC236}">
                <a16:creationId xmlns:a16="http://schemas.microsoft.com/office/drawing/2014/main" id="{399A6D99-A92C-FF54-773F-ECCF6A5A2703}"/>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09</a:t>
            </a:r>
          </a:p>
        </p:txBody>
      </p:sp>
      <p:sp>
        <p:nvSpPr>
          <p:cNvPr id="8" name="Content Placeholder 7">
            <a:extLst>
              <a:ext uri="{FF2B5EF4-FFF2-40B4-BE49-F238E27FC236}">
                <a16:creationId xmlns:a16="http://schemas.microsoft.com/office/drawing/2014/main" id="{FD53D79A-34F7-8E73-E901-F0183EE6EB39}"/>
              </a:ext>
            </a:extLst>
          </p:cNvPr>
          <p:cNvSpPr>
            <a:spLocks noGrp="1"/>
          </p:cNvSpPr>
          <p:nvPr>
            <p:ph idx="1"/>
          </p:nvPr>
        </p:nvSpPr>
        <p:spPr>
          <a:xfrm>
            <a:off x="1285607" y="1409047"/>
            <a:ext cx="10719412" cy="3118886"/>
          </a:xfrm>
        </p:spPr>
        <p:txBody>
          <a:bodyPr>
            <a:normAutofit/>
          </a:bodyPr>
          <a:lstStyle/>
          <a:p>
            <a:pPr marL="0" indent="0" algn="ctr">
              <a:buNone/>
            </a:pPr>
            <a:r>
              <a:rPr lang="en-GB" sz="2200" dirty="0"/>
              <a:t>People Centred Cultures</a:t>
            </a:r>
          </a:p>
          <a:p>
            <a:pPr marL="0" indent="0" algn="ctr">
              <a:buNone/>
            </a:pPr>
            <a:r>
              <a:rPr lang="en-GB" sz="2200" dirty="0">
                <a:solidFill>
                  <a:schemeClr val="accent2"/>
                </a:solidFill>
              </a:rPr>
              <a:t>“</a:t>
            </a:r>
            <a:r>
              <a:rPr lang="en-GB" sz="2200" i="1" dirty="0">
                <a:solidFill>
                  <a:schemeClr val="accent2"/>
                </a:solidFill>
              </a:rPr>
              <a:t>It’s all about people, right from the top, from the directors and the owners. Ultimately, this is a business that relies on teamwork - it relies on people</a:t>
            </a:r>
            <a:r>
              <a:rPr lang="en-GB" sz="2200" dirty="0">
                <a:solidFill>
                  <a:schemeClr val="accent2"/>
                </a:solidFill>
              </a:rPr>
              <a:t>.”</a:t>
            </a:r>
            <a:endParaRPr lang="en-GB" sz="2400" dirty="0"/>
          </a:p>
          <a:p>
            <a:pPr marL="0" indent="0" algn="ctr">
              <a:buNone/>
            </a:pPr>
            <a:r>
              <a:rPr lang="en-GB" sz="2200" dirty="0"/>
              <a:t>Future Business Priorities</a:t>
            </a:r>
          </a:p>
          <a:p>
            <a:pPr marL="0" indent="0" algn="ctr">
              <a:buNone/>
            </a:pPr>
            <a:r>
              <a:rPr lang="en-GB" sz="2200" i="1" dirty="0">
                <a:solidFill>
                  <a:schemeClr val="accent2"/>
                </a:solidFill>
              </a:rPr>
              <a:t>“It’s having an offer that differentiates yourself from everyone else, because people will spend the money if they see the value. What I've noticed is there's been a change in USP from something very transactional to a unique value proposition, which is very experiential. They're looking for value, they're not looking for a price.”</a:t>
            </a:r>
          </a:p>
          <a:p>
            <a:pPr marL="0" indent="0" algn="ctr">
              <a:buNone/>
            </a:pPr>
            <a:endParaRPr lang="en-GB" sz="2400" dirty="0"/>
          </a:p>
        </p:txBody>
      </p:sp>
      <p:sp>
        <p:nvSpPr>
          <p:cNvPr id="6" name="TextBox 5">
            <a:extLst>
              <a:ext uri="{FF2B5EF4-FFF2-40B4-BE49-F238E27FC236}">
                <a16:creationId xmlns:a16="http://schemas.microsoft.com/office/drawing/2014/main" id="{67E432C9-F426-2723-F5F9-08C3E617DDC3}"/>
              </a:ext>
            </a:extLst>
          </p:cNvPr>
          <p:cNvSpPr txBox="1"/>
          <p:nvPr/>
        </p:nvSpPr>
        <p:spPr>
          <a:xfrm>
            <a:off x="2842245" y="4448356"/>
            <a:ext cx="8681400" cy="3876959"/>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200" dirty="0"/>
              <a:t>Using AI</a:t>
            </a:r>
          </a:p>
          <a:p>
            <a:r>
              <a:rPr lang="en-GB" sz="2000" i="1" dirty="0">
                <a:solidFill>
                  <a:schemeClr val="accent2"/>
                </a:solidFill>
              </a:rPr>
              <a:t>“It's a difficult one AI, from a customer service point of view, I don't think I would want AI talking to our customers, because it is a really personal service that we offer, and we want our customers to feel valued.”</a:t>
            </a:r>
          </a:p>
        </p:txBody>
      </p:sp>
    </p:spTree>
    <p:extLst>
      <p:ext uri="{BB962C8B-B14F-4D97-AF65-F5344CB8AC3E}">
        <p14:creationId xmlns:p14="http://schemas.microsoft.com/office/powerpoint/2010/main" val="3617860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8ED7F-4759-7565-4A02-10D64269D508}"/>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154B6D6A-39AA-21C1-FB47-B330AC16090B}"/>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4CBB324E-7B03-FEC2-36C8-142518984E4B}"/>
              </a:ext>
            </a:extLst>
          </p:cNvPr>
          <p:cNvSpPr txBox="1"/>
          <p:nvPr/>
        </p:nvSpPr>
        <p:spPr>
          <a:xfrm>
            <a:off x="11183292" y="6179096"/>
            <a:ext cx="613372" cy="369332"/>
          </a:xfrm>
          <a:prstGeom prst="rect">
            <a:avLst/>
          </a:prstGeom>
          <a:noFill/>
        </p:spPr>
        <p:txBody>
          <a:bodyPr wrap="square">
            <a:spAutoFit/>
          </a:bodyPr>
          <a:lstStyle/>
          <a:p>
            <a:r>
              <a:rPr lang="en-US">
                <a:solidFill>
                  <a:schemeClr val="bg1"/>
                </a:solidFill>
                <a:latin typeface="Aptos Light" panose="020B0004020202020204" pitchFamily="34" charset="0"/>
              </a:rPr>
              <a:t>10</a:t>
            </a:r>
            <a:endParaRPr lang="en-GB"/>
          </a:p>
        </p:txBody>
      </p:sp>
      <p:sp>
        <p:nvSpPr>
          <p:cNvPr id="15" name="TextBox 14">
            <a:extLst>
              <a:ext uri="{FF2B5EF4-FFF2-40B4-BE49-F238E27FC236}">
                <a16:creationId xmlns:a16="http://schemas.microsoft.com/office/drawing/2014/main" id="{6B342A93-2F0A-2C73-08C9-EF09E354556E}"/>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2516F650-7327-F75B-751B-6C3135DB7C34}"/>
              </a:ext>
            </a:extLst>
          </p:cNvPr>
          <p:cNvSpPr>
            <a:spLocks noGrp="1"/>
          </p:cNvSpPr>
          <p:nvPr>
            <p:ph type="ctrTitle"/>
          </p:nvPr>
        </p:nvSpPr>
        <p:spPr>
          <a:xfrm>
            <a:off x="426402" y="1676107"/>
            <a:ext cx="8859838" cy="3086515"/>
          </a:xfrm>
        </p:spPr>
        <p:txBody>
          <a:bodyPr>
            <a:normAutofit/>
          </a:bodyPr>
          <a:lstStyle/>
          <a:p>
            <a:pPr algn="l"/>
            <a:r>
              <a:rPr lang="en-GB" sz="5400"/>
              <a:t>Current Skills</a:t>
            </a:r>
          </a:p>
        </p:txBody>
      </p:sp>
    </p:spTree>
    <p:extLst>
      <p:ext uri="{BB962C8B-B14F-4D97-AF65-F5344CB8AC3E}">
        <p14:creationId xmlns:p14="http://schemas.microsoft.com/office/powerpoint/2010/main" val="2576708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DE2BD-86F2-ECC1-9E24-B091A618D4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F5CF80-A864-694B-56E1-BADDE4DD2C9A}"/>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Current Skills</a:t>
            </a:r>
          </a:p>
        </p:txBody>
      </p:sp>
      <p:sp>
        <p:nvSpPr>
          <p:cNvPr id="4" name="Subtitle 2">
            <a:extLst>
              <a:ext uri="{FF2B5EF4-FFF2-40B4-BE49-F238E27FC236}">
                <a16:creationId xmlns:a16="http://schemas.microsoft.com/office/drawing/2014/main" id="{D7C3DDED-D1DB-8FE5-EE71-1710ADED049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11</a:t>
            </a:r>
          </a:p>
        </p:txBody>
      </p:sp>
      <p:sp>
        <p:nvSpPr>
          <p:cNvPr id="8" name="Content Placeholder 7">
            <a:extLst>
              <a:ext uri="{FF2B5EF4-FFF2-40B4-BE49-F238E27FC236}">
                <a16:creationId xmlns:a16="http://schemas.microsoft.com/office/drawing/2014/main" id="{F552E812-D869-1E97-199D-CF91F8906542}"/>
              </a:ext>
            </a:extLst>
          </p:cNvPr>
          <p:cNvSpPr>
            <a:spLocks noGrp="1"/>
          </p:cNvSpPr>
          <p:nvPr>
            <p:ph idx="1"/>
          </p:nvPr>
        </p:nvSpPr>
        <p:spPr>
          <a:xfrm>
            <a:off x="203200" y="1259206"/>
            <a:ext cx="11856720" cy="2439034"/>
          </a:xfrm>
        </p:spPr>
        <p:txBody>
          <a:bodyPr>
            <a:normAutofit lnSpcReduction="10000"/>
          </a:bodyPr>
          <a:lstStyle/>
          <a:p>
            <a:pPr marL="457200" indent="-457200">
              <a:buFont typeface="+mj-lt"/>
              <a:buAutoNum type="arabicPeriod"/>
            </a:pPr>
            <a:r>
              <a:rPr lang="en-GB" sz="2200" dirty="0"/>
              <a:t>There was a general receptiveness to (and use of) apprenticeships in a wide range of areas. Many consultees without apprentices said they would be open to the idea provided they could offer meaningful support and were in a financial position to do so. They would welcome advice on how they could benefit from an apprentice. </a:t>
            </a:r>
          </a:p>
          <a:p>
            <a:pPr marL="457200" indent="-457200">
              <a:buFont typeface="+mj-lt"/>
              <a:buAutoNum type="arabicPeriod"/>
            </a:pPr>
            <a:r>
              <a:rPr lang="en-GB" sz="2200" dirty="0"/>
              <a:t>Employers emphasised the importance of employability and essential skills and employer expectations within apprenticeship training and the workplace. Additional support such as mentoring and opportunities to practice and apply employability skills in the workplace would be beneficial</a:t>
            </a:r>
          </a:p>
          <a:p>
            <a:endParaRPr lang="en-GB" sz="2200" dirty="0"/>
          </a:p>
        </p:txBody>
      </p:sp>
      <p:sp>
        <p:nvSpPr>
          <p:cNvPr id="5" name="TextBox 4">
            <a:extLst>
              <a:ext uri="{FF2B5EF4-FFF2-40B4-BE49-F238E27FC236}">
                <a16:creationId xmlns:a16="http://schemas.microsoft.com/office/drawing/2014/main" id="{F1CD52C6-9370-3964-14E2-205475DFE880}"/>
              </a:ext>
            </a:extLst>
          </p:cNvPr>
          <p:cNvSpPr txBox="1"/>
          <p:nvPr/>
        </p:nvSpPr>
        <p:spPr>
          <a:xfrm>
            <a:off x="3020444" y="5139862"/>
            <a:ext cx="9171555"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Employers reported a range of hard to fill vacancies both in industry specific roles and positions that support the business more widely. Recruiting experienced managers in retail and hospitality was a challenge and firms increased pay and use of contractors to maintain customer service standards.</a:t>
            </a:r>
          </a:p>
          <a:p>
            <a:pPr marL="457200" indent="-457200">
              <a:buFont typeface="+mj-lt"/>
              <a:buAutoNum type="arabicPeriod" startAt="4"/>
            </a:pPr>
            <a:endParaRPr lang="en-GB" sz="2200" dirty="0"/>
          </a:p>
        </p:txBody>
      </p:sp>
      <p:sp>
        <p:nvSpPr>
          <p:cNvPr id="7" name="TextBox 6">
            <a:extLst>
              <a:ext uri="{FF2B5EF4-FFF2-40B4-BE49-F238E27FC236}">
                <a16:creationId xmlns:a16="http://schemas.microsoft.com/office/drawing/2014/main" id="{388D8013-06EA-AE00-CDAD-63EF7883254B}"/>
              </a:ext>
            </a:extLst>
          </p:cNvPr>
          <p:cNvSpPr txBox="1"/>
          <p:nvPr/>
        </p:nvSpPr>
        <p:spPr>
          <a:xfrm>
            <a:off x="2286000" y="3673613"/>
            <a:ext cx="99060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Employers discussed other concerns including the capacity to supervise apprenticeships, cost and transport barriers. Some employers referenced their own lack of understanding about apprenticeships and provision available. </a:t>
            </a:r>
          </a:p>
          <a:p>
            <a:pPr marL="457200" indent="-457200">
              <a:buFont typeface="+mj-lt"/>
              <a:buAutoNum type="arabicPeriod" startAt="3"/>
            </a:pPr>
            <a:endParaRPr lang="en-GB" sz="2200" dirty="0"/>
          </a:p>
        </p:txBody>
      </p:sp>
    </p:spTree>
    <p:extLst>
      <p:ext uri="{BB962C8B-B14F-4D97-AF65-F5344CB8AC3E}">
        <p14:creationId xmlns:p14="http://schemas.microsoft.com/office/powerpoint/2010/main" val="2610520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FDDFF-8002-C02A-9B29-67B54F6A5C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C54FE5-15B2-12D7-EFA4-664445FC1F7B}"/>
              </a:ext>
            </a:extLst>
          </p:cNvPr>
          <p:cNvSpPr>
            <a:spLocks noGrp="1"/>
          </p:cNvSpPr>
          <p:nvPr>
            <p:ph type="title"/>
          </p:nvPr>
        </p:nvSpPr>
        <p:spPr>
          <a:xfrm>
            <a:off x="422588" y="0"/>
            <a:ext cx="6947696" cy="1325563"/>
          </a:xfrm>
        </p:spPr>
        <p:txBody>
          <a:bodyPr>
            <a:normAutofit/>
          </a:bodyPr>
          <a:lstStyle/>
          <a:p>
            <a:r>
              <a:rPr lang="en-GB" sz="5400">
                <a:latin typeface="Helvetica"/>
                <a:cs typeface="Helvetica"/>
              </a:rPr>
              <a:t>Current Skills (cont.)</a:t>
            </a:r>
          </a:p>
        </p:txBody>
      </p:sp>
      <p:sp>
        <p:nvSpPr>
          <p:cNvPr id="4" name="Subtitle 2">
            <a:extLst>
              <a:ext uri="{FF2B5EF4-FFF2-40B4-BE49-F238E27FC236}">
                <a16:creationId xmlns:a16="http://schemas.microsoft.com/office/drawing/2014/main" id="{DC0666D7-B98C-94DE-FDC2-22B8A774320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12</a:t>
            </a:r>
          </a:p>
        </p:txBody>
      </p:sp>
      <p:sp>
        <p:nvSpPr>
          <p:cNvPr id="8" name="Content Placeholder 7">
            <a:extLst>
              <a:ext uri="{FF2B5EF4-FFF2-40B4-BE49-F238E27FC236}">
                <a16:creationId xmlns:a16="http://schemas.microsoft.com/office/drawing/2014/main" id="{A98374F5-C2A2-58FF-F124-997568B2858D}"/>
              </a:ext>
            </a:extLst>
          </p:cNvPr>
          <p:cNvSpPr>
            <a:spLocks noGrp="1"/>
          </p:cNvSpPr>
          <p:nvPr>
            <p:ph idx="1"/>
          </p:nvPr>
        </p:nvSpPr>
        <p:spPr>
          <a:xfrm>
            <a:off x="203200" y="1333210"/>
            <a:ext cx="11856720" cy="2439034"/>
          </a:xfrm>
        </p:spPr>
        <p:txBody>
          <a:bodyPr>
            <a:normAutofit/>
          </a:bodyPr>
          <a:lstStyle/>
          <a:p>
            <a:pPr marL="457200" indent="-457200">
              <a:buFont typeface="+mj-lt"/>
              <a:buAutoNum type="arabicPeriod" startAt="5"/>
            </a:pPr>
            <a:r>
              <a:rPr lang="en-GB" sz="2200" dirty="0"/>
              <a:t>Word of mouth, social media, and using external job sites are common recruitment routes. Local recruits are preferred, and trial shifts are used to assess capabilities and attitudes. There was an openness to promote diverse candidates with a range of skills and experience. </a:t>
            </a:r>
          </a:p>
          <a:p>
            <a:pPr marL="457200" indent="-457200">
              <a:buFont typeface="+mj-lt"/>
              <a:buAutoNum type="arabicPeriod" startAt="5"/>
            </a:pPr>
            <a:r>
              <a:rPr lang="en-GB" sz="2200" dirty="0"/>
              <a:t>Employers placed a premium on softer skills such as presentability and work readiness and a positive attitude as well as the potential fit within their teams.</a:t>
            </a:r>
          </a:p>
          <a:p>
            <a:pPr marL="457200" indent="-457200">
              <a:buFont typeface="+mj-lt"/>
              <a:buAutoNum type="arabicPeriod" startAt="5"/>
            </a:pPr>
            <a:endParaRPr lang="en-GB" sz="2200" dirty="0"/>
          </a:p>
        </p:txBody>
      </p:sp>
      <p:sp>
        <p:nvSpPr>
          <p:cNvPr id="5" name="TextBox 4">
            <a:extLst>
              <a:ext uri="{FF2B5EF4-FFF2-40B4-BE49-F238E27FC236}">
                <a16:creationId xmlns:a16="http://schemas.microsoft.com/office/drawing/2014/main" id="{AFAC9E01-CA60-6CF7-BCEE-6C03088FF61F}"/>
              </a:ext>
            </a:extLst>
          </p:cNvPr>
          <p:cNvSpPr txBox="1"/>
          <p:nvPr/>
        </p:nvSpPr>
        <p:spPr>
          <a:xfrm>
            <a:off x="3083054" y="5119920"/>
            <a:ext cx="9108946" cy="1788432"/>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200" dirty="0"/>
              <a:t>Mandatory training such as first aid was delivered by external providers and generally many other training requirements were handled internally. There maybe scope to support employers in coaching or mentoring techniques.</a:t>
            </a:r>
          </a:p>
        </p:txBody>
      </p:sp>
      <p:sp>
        <p:nvSpPr>
          <p:cNvPr id="7" name="TextBox 6">
            <a:extLst>
              <a:ext uri="{FF2B5EF4-FFF2-40B4-BE49-F238E27FC236}">
                <a16:creationId xmlns:a16="http://schemas.microsoft.com/office/drawing/2014/main" id="{E192DE33-87B3-4DD4-C81B-2AA2D163D92F}"/>
              </a:ext>
            </a:extLst>
          </p:cNvPr>
          <p:cNvSpPr txBox="1"/>
          <p:nvPr/>
        </p:nvSpPr>
        <p:spPr>
          <a:xfrm>
            <a:off x="1869930" y="3471485"/>
            <a:ext cx="10189990" cy="1525771"/>
          </a:xfrm>
          <a:prstGeom prst="rect">
            <a:avLst/>
          </a:prstGeom>
        </p:spPr>
        <p:txBody>
          <a:bodyPr vert="horz" lIns="91440" tIns="45720" rIns="91440" bIns="45720" rtlCol="0">
            <a:normAutofit lnSpcReduction="10000"/>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7"/>
            </a:pPr>
            <a:r>
              <a:rPr lang="en-GB" sz="2200" dirty="0"/>
              <a:t>Common for career progression conversations to be informal, without any specific policies/frameworks. Though temporary positions are common, there may be an appetite to support employers to develop tailored, job specific career development frameworks which might in turn reduce turnover amongst longer term employees.</a:t>
            </a:r>
          </a:p>
          <a:p>
            <a:pPr marL="457200" indent="-457200">
              <a:buFont typeface="+mj-lt"/>
              <a:buAutoNum type="arabicPeriod" startAt="7"/>
            </a:pPr>
            <a:endParaRPr lang="en-GB" sz="2200" dirty="0"/>
          </a:p>
        </p:txBody>
      </p:sp>
    </p:spTree>
    <p:extLst>
      <p:ext uri="{BB962C8B-B14F-4D97-AF65-F5344CB8AC3E}">
        <p14:creationId xmlns:p14="http://schemas.microsoft.com/office/powerpoint/2010/main" val="368109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B0628B-7AF8-098F-9767-E5F1092E21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F67A0C-C1DC-83A2-4D24-FF8112018A9E}"/>
              </a:ext>
            </a:extLst>
          </p:cNvPr>
          <p:cNvSpPr>
            <a:spLocks noGrp="1"/>
          </p:cNvSpPr>
          <p:nvPr>
            <p:ph type="title"/>
          </p:nvPr>
        </p:nvSpPr>
        <p:spPr>
          <a:xfrm>
            <a:off x="422588" y="0"/>
            <a:ext cx="6947696" cy="1325563"/>
          </a:xfrm>
        </p:spPr>
        <p:txBody>
          <a:bodyPr>
            <a:normAutofit/>
          </a:bodyPr>
          <a:lstStyle/>
          <a:p>
            <a:r>
              <a:rPr lang="en-GB" sz="5400">
                <a:latin typeface="Helvetica"/>
                <a:cs typeface="Helvetica"/>
              </a:rPr>
              <a:t>Current Skills (cont.)</a:t>
            </a:r>
          </a:p>
        </p:txBody>
      </p:sp>
      <p:sp>
        <p:nvSpPr>
          <p:cNvPr id="4" name="Subtitle 2">
            <a:extLst>
              <a:ext uri="{FF2B5EF4-FFF2-40B4-BE49-F238E27FC236}">
                <a16:creationId xmlns:a16="http://schemas.microsoft.com/office/drawing/2014/main" id="{3CCC9E89-5017-588F-5D3D-B2CFD0490A19}"/>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12</a:t>
            </a:r>
          </a:p>
        </p:txBody>
      </p:sp>
      <p:sp>
        <p:nvSpPr>
          <p:cNvPr id="8" name="Content Placeholder 7">
            <a:extLst>
              <a:ext uri="{FF2B5EF4-FFF2-40B4-BE49-F238E27FC236}">
                <a16:creationId xmlns:a16="http://schemas.microsoft.com/office/drawing/2014/main" id="{B47F5700-5537-17AC-3722-AF1AE0AE4DA7}"/>
              </a:ext>
            </a:extLst>
          </p:cNvPr>
          <p:cNvSpPr>
            <a:spLocks noGrp="1"/>
          </p:cNvSpPr>
          <p:nvPr>
            <p:ph idx="1"/>
          </p:nvPr>
        </p:nvSpPr>
        <p:spPr>
          <a:xfrm>
            <a:off x="203200" y="1333210"/>
            <a:ext cx="11856720" cy="2439034"/>
          </a:xfrm>
        </p:spPr>
        <p:txBody>
          <a:bodyPr>
            <a:normAutofit/>
          </a:bodyPr>
          <a:lstStyle/>
          <a:p>
            <a:pPr marL="457200" indent="-457200">
              <a:buFont typeface="+mj-lt"/>
              <a:buAutoNum type="arabicPeriod" startAt="9"/>
            </a:pPr>
            <a:r>
              <a:rPr lang="en-GB" sz="2200" dirty="0"/>
              <a:t>Many employers used the induction process as an opportunity to complete training and set expectations. Training providers could seek to support employers to embed training at regular intervals during career development.</a:t>
            </a:r>
          </a:p>
          <a:p>
            <a:pPr marL="457200" indent="-457200">
              <a:buFont typeface="+mj-lt"/>
              <a:buAutoNum type="arabicPeriod" startAt="9"/>
            </a:pPr>
            <a:r>
              <a:rPr lang="en-GB" sz="2200" dirty="0"/>
              <a:t>Flexible working is common including, compressed hours, autonomy over working hours and the ability to swap shift work. Where it was feasible, there were mixed views on home working. </a:t>
            </a:r>
          </a:p>
          <a:p>
            <a:pPr marL="457200" indent="-457200">
              <a:buFont typeface="+mj-lt"/>
              <a:buAutoNum type="arabicPeriod" startAt="9"/>
            </a:pPr>
            <a:endParaRPr lang="en-GB" sz="2200" dirty="0"/>
          </a:p>
          <a:p>
            <a:pPr marL="457200" indent="-457200">
              <a:buFont typeface="+mj-lt"/>
              <a:buAutoNum type="arabicPeriod" startAt="9"/>
            </a:pPr>
            <a:endParaRPr lang="en-GB" sz="2200" dirty="0"/>
          </a:p>
        </p:txBody>
      </p:sp>
      <p:sp>
        <p:nvSpPr>
          <p:cNvPr id="5" name="TextBox 4">
            <a:extLst>
              <a:ext uri="{FF2B5EF4-FFF2-40B4-BE49-F238E27FC236}">
                <a16:creationId xmlns:a16="http://schemas.microsoft.com/office/drawing/2014/main" id="{B4904667-A868-9B1D-251B-D85F27E47130}"/>
              </a:ext>
            </a:extLst>
          </p:cNvPr>
          <p:cNvSpPr txBox="1"/>
          <p:nvPr/>
        </p:nvSpPr>
        <p:spPr>
          <a:xfrm>
            <a:off x="2950974" y="4776910"/>
            <a:ext cx="9108946" cy="1788432"/>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2"/>
            </a:pPr>
            <a:r>
              <a:rPr lang="en-GB" sz="2200" dirty="0"/>
              <a:t>Mental wellbeing was highlighted as a key concern being addressed and there was an interest in mental health first aid and awareness activity. The sector is generally good at celebrating success both formally and informally and could offer good practice to other sectors.</a:t>
            </a:r>
          </a:p>
          <a:p>
            <a:pPr marL="457200" indent="-457200">
              <a:buFont typeface="+mj-lt"/>
              <a:buAutoNum type="arabicPeriod" startAt="12"/>
            </a:pPr>
            <a:endParaRPr lang="en-GB" sz="2200" dirty="0"/>
          </a:p>
        </p:txBody>
      </p:sp>
      <p:sp>
        <p:nvSpPr>
          <p:cNvPr id="7" name="TextBox 6">
            <a:extLst>
              <a:ext uri="{FF2B5EF4-FFF2-40B4-BE49-F238E27FC236}">
                <a16:creationId xmlns:a16="http://schemas.microsoft.com/office/drawing/2014/main" id="{F696B8F2-56AC-D30F-4147-3F61C0E2F2C8}"/>
              </a:ext>
            </a:extLst>
          </p:cNvPr>
          <p:cNvSpPr txBox="1"/>
          <p:nvPr/>
        </p:nvSpPr>
        <p:spPr>
          <a:xfrm>
            <a:off x="1869930" y="3471485"/>
            <a:ext cx="1018999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1"/>
            </a:pPr>
            <a:r>
              <a:rPr lang="en-GB" sz="2200" dirty="0"/>
              <a:t>While not all employers had a formal/standardised method of supporting employee wellbeing, almost all described themselves as ‘open’ organisations with supportive teams. </a:t>
            </a:r>
          </a:p>
          <a:p>
            <a:pPr marL="457200" indent="-457200">
              <a:buFont typeface="+mj-lt"/>
              <a:buAutoNum type="arabicPeriod" startAt="11"/>
            </a:pPr>
            <a:endParaRPr lang="en-GB" sz="2200" dirty="0"/>
          </a:p>
          <a:p>
            <a:pPr marL="457200" indent="-457200">
              <a:buFont typeface="+mj-lt"/>
              <a:buAutoNum type="arabicPeriod" startAt="11"/>
            </a:pPr>
            <a:endParaRPr lang="en-GB" sz="2200" dirty="0"/>
          </a:p>
        </p:txBody>
      </p:sp>
    </p:spTree>
    <p:extLst>
      <p:ext uri="{BB962C8B-B14F-4D97-AF65-F5344CB8AC3E}">
        <p14:creationId xmlns:p14="http://schemas.microsoft.com/office/powerpoint/2010/main" val="2921467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99886-3E72-60CA-3692-80B7B6C801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A877CE-1D44-C590-4327-B3FA7CB7E325}"/>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Current Skills</a:t>
            </a:r>
          </a:p>
        </p:txBody>
      </p:sp>
      <p:sp>
        <p:nvSpPr>
          <p:cNvPr id="4" name="Subtitle 2">
            <a:extLst>
              <a:ext uri="{FF2B5EF4-FFF2-40B4-BE49-F238E27FC236}">
                <a16:creationId xmlns:a16="http://schemas.microsoft.com/office/drawing/2014/main" id="{B2F9CB75-FC97-5371-D89A-BB8B7C5B5821}"/>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13</a:t>
            </a:r>
          </a:p>
        </p:txBody>
      </p:sp>
      <p:sp>
        <p:nvSpPr>
          <p:cNvPr id="8" name="Content Placeholder 7">
            <a:extLst>
              <a:ext uri="{FF2B5EF4-FFF2-40B4-BE49-F238E27FC236}">
                <a16:creationId xmlns:a16="http://schemas.microsoft.com/office/drawing/2014/main" id="{A34ABC35-EC11-53D0-D362-8A0E3A65130D}"/>
              </a:ext>
            </a:extLst>
          </p:cNvPr>
          <p:cNvSpPr>
            <a:spLocks noGrp="1"/>
          </p:cNvSpPr>
          <p:nvPr>
            <p:ph idx="1"/>
          </p:nvPr>
        </p:nvSpPr>
        <p:spPr>
          <a:xfrm>
            <a:off x="1288973" y="1325563"/>
            <a:ext cx="10796530" cy="3400930"/>
          </a:xfrm>
        </p:spPr>
        <p:txBody>
          <a:bodyPr>
            <a:normAutofit/>
          </a:bodyPr>
          <a:lstStyle/>
          <a:p>
            <a:pPr marL="0" indent="0" algn="ctr">
              <a:buNone/>
            </a:pPr>
            <a:r>
              <a:rPr lang="en-GB" sz="2200" dirty="0"/>
              <a:t>Openness to apprenticeships</a:t>
            </a:r>
          </a:p>
          <a:p>
            <a:pPr marL="0" indent="0" algn="ctr">
              <a:buNone/>
            </a:pPr>
            <a:r>
              <a:rPr lang="en-GB" sz="2200" i="1" dirty="0">
                <a:solidFill>
                  <a:schemeClr val="accent2"/>
                </a:solidFill>
              </a:rPr>
              <a:t>“So that cost of them being here while they're doing it is actually offset, because you retain them for longer - they're more likely to be with you for the long term as well.”</a:t>
            </a:r>
          </a:p>
          <a:p>
            <a:pPr marL="0" indent="0" algn="ctr">
              <a:buNone/>
            </a:pPr>
            <a:endParaRPr lang="en-GB" sz="2200" dirty="0"/>
          </a:p>
          <a:p>
            <a:pPr marL="0" indent="0" algn="ctr">
              <a:buNone/>
            </a:pPr>
            <a:r>
              <a:rPr lang="en-GB" sz="2200" dirty="0"/>
              <a:t>Reasons for hard to fill vacancies </a:t>
            </a:r>
          </a:p>
          <a:p>
            <a:pPr marL="0" indent="0" algn="ctr">
              <a:buNone/>
            </a:pPr>
            <a:r>
              <a:rPr lang="en-GB" sz="2200" i="1" dirty="0">
                <a:solidFill>
                  <a:schemeClr val="accent2"/>
                </a:solidFill>
              </a:rPr>
              <a:t>“I think with  working unsociable hours - people just don't want to do it anymore. When you can make the same amount of money doing something else, and then you can be out with your friends by six o'clock.”</a:t>
            </a:r>
          </a:p>
        </p:txBody>
      </p:sp>
      <p:sp>
        <p:nvSpPr>
          <p:cNvPr id="5" name="TextBox 4">
            <a:extLst>
              <a:ext uri="{FF2B5EF4-FFF2-40B4-BE49-F238E27FC236}">
                <a16:creationId xmlns:a16="http://schemas.microsoft.com/office/drawing/2014/main" id="{64475D76-4394-FCDE-5612-6C159A48EE0D}"/>
              </a:ext>
            </a:extLst>
          </p:cNvPr>
          <p:cNvSpPr txBox="1"/>
          <p:nvPr/>
        </p:nvSpPr>
        <p:spPr>
          <a:xfrm>
            <a:off x="3412596" y="4606160"/>
            <a:ext cx="8017403" cy="1780676"/>
          </a:xfrm>
          <a:prstGeom prst="rect">
            <a:avLst/>
          </a:prstGeom>
        </p:spPr>
        <p:txBody>
          <a:bodyPr vert="horz" lIns="91440" tIns="45720" rIns="91440" bIns="45720" rtlCol="0">
            <a:normAutofit fontScale="92500" lnSpcReduction="10000"/>
          </a:bodyPr>
          <a:lstStyle>
            <a:lvl1pPr indent="0" algn="ctr">
              <a:lnSpc>
                <a:spcPct val="90000"/>
              </a:lnSpc>
              <a:spcBef>
                <a:spcPts val="1000"/>
              </a:spcBef>
              <a:buFont typeface="Arial" panose="020B0604020202020204" pitchFamily="34" charset="0"/>
              <a:buNone/>
              <a:defRPr sz="22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000" dirty="0"/>
              <a:t>Recruitment processes</a:t>
            </a:r>
          </a:p>
          <a:p>
            <a:r>
              <a:rPr lang="en-GB" sz="2000" i="1" dirty="0">
                <a:solidFill>
                  <a:schemeClr val="accent2"/>
                </a:solidFill>
              </a:rPr>
              <a:t>“The typical process on a site involves a face-to-face interview and something we call a ‘day in the life’, where we invite them in for a couple of hours, and we get them in the kitchen… At </a:t>
            </a:r>
            <a:br>
              <a:rPr lang="en-GB" sz="2000" i="1" dirty="0">
                <a:solidFill>
                  <a:schemeClr val="accent2"/>
                </a:solidFill>
              </a:rPr>
            </a:br>
            <a:r>
              <a:rPr lang="en-GB" sz="2000" i="1" dirty="0">
                <a:solidFill>
                  <a:schemeClr val="accent2"/>
                </a:solidFill>
              </a:rPr>
              <a:t>the end of the day, you've got to see how they conduct themselves in a kitchen, and you know, if they can hold themselves well.”</a:t>
            </a:r>
          </a:p>
        </p:txBody>
      </p:sp>
    </p:spTree>
    <p:extLst>
      <p:ext uri="{BB962C8B-B14F-4D97-AF65-F5344CB8AC3E}">
        <p14:creationId xmlns:p14="http://schemas.microsoft.com/office/powerpoint/2010/main" val="3656321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EAD7C-9FF9-42D3-D076-7042BB45C8E9}"/>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2E375C0B-9968-F35F-1201-C906324728FA}"/>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0F0B6E32-37C3-DBB8-24BA-9D561DC241FF}"/>
              </a:ext>
            </a:extLst>
          </p:cNvPr>
          <p:cNvSpPr txBox="1"/>
          <p:nvPr/>
        </p:nvSpPr>
        <p:spPr>
          <a:xfrm>
            <a:off x="11183292" y="6179096"/>
            <a:ext cx="613372" cy="369332"/>
          </a:xfrm>
          <a:prstGeom prst="rect">
            <a:avLst/>
          </a:prstGeom>
          <a:noFill/>
        </p:spPr>
        <p:txBody>
          <a:bodyPr wrap="square">
            <a:spAutoFit/>
          </a:bodyPr>
          <a:lstStyle/>
          <a:p>
            <a:r>
              <a:rPr lang="en-US">
                <a:solidFill>
                  <a:schemeClr val="bg1"/>
                </a:solidFill>
                <a:latin typeface="Aptos Light" panose="020B0004020202020204" pitchFamily="34" charset="0"/>
              </a:rPr>
              <a:t>14</a:t>
            </a:r>
            <a:endParaRPr lang="en-GB"/>
          </a:p>
        </p:txBody>
      </p:sp>
      <p:sp>
        <p:nvSpPr>
          <p:cNvPr id="15" name="TextBox 14">
            <a:extLst>
              <a:ext uri="{FF2B5EF4-FFF2-40B4-BE49-F238E27FC236}">
                <a16:creationId xmlns:a16="http://schemas.microsoft.com/office/drawing/2014/main" id="{9979678A-453F-ABF0-454D-E07EEE06412D}"/>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5BD7D274-7A37-DE7C-218F-A9389C406910}"/>
              </a:ext>
            </a:extLst>
          </p:cNvPr>
          <p:cNvSpPr>
            <a:spLocks noGrp="1"/>
          </p:cNvSpPr>
          <p:nvPr>
            <p:ph type="ctrTitle"/>
          </p:nvPr>
        </p:nvSpPr>
        <p:spPr>
          <a:xfrm>
            <a:off x="426402" y="1676107"/>
            <a:ext cx="8859838" cy="3086515"/>
          </a:xfrm>
        </p:spPr>
        <p:txBody>
          <a:bodyPr>
            <a:normAutofit/>
          </a:bodyPr>
          <a:lstStyle/>
          <a:p>
            <a:pPr algn="l"/>
            <a:r>
              <a:rPr lang="en-GB" sz="5400"/>
              <a:t>Training Provision</a:t>
            </a:r>
          </a:p>
        </p:txBody>
      </p:sp>
    </p:spTree>
    <p:extLst>
      <p:ext uri="{BB962C8B-B14F-4D97-AF65-F5344CB8AC3E}">
        <p14:creationId xmlns:p14="http://schemas.microsoft.com/office/powerpoint/2010/main" val="73089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8A308-F0AD-CCFF-0E99-D1A455746E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02E057-4B4A-FE9C-8A26-902531EA80D0}"/>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Training Provision</a:t>
            </a:r>
          </a:p>
        </p:txBody>
      </p:sp>
      <p:sp>
        <p:nvSpPr>
          <p:cNvPr id="4" name="Subtitle 2">
            <a:extLst>
              <a:ext uri="{FF2B5EF4-FFF2-40B4-BE49-F238E27FC236}">
                <a16:creationId xmlns:a16="http://schemas.microsoft.com/office/drawing/2014/main" id="{B3B7FA08-66A8-6C0B-0986-F26914CEE979}"/>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15</a:t>
            </a:r>
          </a:p>
        </p:txBody>
      </p:sp>
      <p:sp>
        <p:nvSpPr>
          <p:cNvPr id="8" name="Content Placeholder 7">
            <a:extLst>
              <a:ext uri="{FF2B5EF4-FFF2-40B4-BE49-F238E27FC236}">
                <a16:creationId xmlns:a16="http://schemas.microsoft.com/office/drawing/2014/main" id="{31AD8048-3B8D-D99C-0279-683905FFCD7E}"/>
              </a:ext>
            </a:extLst>
          </p:cNvPr>
          <p:cNvSpPr>
            <a:spLocks noGrp="1"/>
          </p:cNvSpPr>
          <p:nvPr>
            <p:ph idx="1"/>
          </p:nvPr>
        </p:nvSpPr>
        <p:spPr>
          <a:xfrm>
            <a:off x="203200" y="1259206"/>
            <a:ext cx="11856720" cy="2439034"/>
          </a:xfrm>
        </p:spPr>
        <p:txBody>
          <a:bodyPr>
            <a:normAutofit fontScale="92500" lnSpcReduction="10000"/>
          </a:bodyPr>
          <a:lstStyle/>
          <a:p>
            <a:pPr marL="457200" indent="-457200">
              <a:buFont typeface="+mj-lt"/>
              <a:buAutoNum type="arabicPeriod"/>
            </a:pPr>
            <a:r>
              <a:rPr lang="en-GB" sz="2200" dirty="0"/>
              <a:t>Training challenges/barriers: smaller firms frequently cited resource and practical limitations, whereas larger firms were limited by overly generic corporate training. Cost and time are key barriers to more formalised training. There was a preference for modular, flexible and short format training that is easily accessible. </a:t>
            </a:r>
          </a:p>
          <a:p>
            <a:pPr marL="457200" indent="-457200">
              <a:buFont typeface="+mj-lt"/>
              <a:buAutoNum type="arabicPeriod"/>
            </a:pPr>
            <a:r>
              <a:rPr lang="en-GB" sz="2200" dirty="0"/>
              <a:t>Many firms consulted, had limited experience of engaging external providers for training purposes, preferring in-house delivery models. </a:t>
            </a:r>
          </a:p>
          <a:p>
            <a:pPr marL="457200" indent="-457200">
              <a:buFont typeface="+mj-lt"/>
              <a:buAutoNum type="arabicPeriod"/>
            </a:pPr>
            <a:r>
              <a:rPr lang="en-GB" sz="2200" dirty="0"/>
              <a:t>Employers found it hard to articulate their needs for more tailored/bespoke training resulting in a tendency to reuse and maintain relationships with existing providers. </a:t>
            </a:r>
          </a:p>
          <a:p>
            <a:pPr marL="457200" indent="-457200">
              <a:buFont typeface="+mj-lt"/>
              <a:buAutoNum type="arabicPeriod"/>
            </a:pPr>
            <a:endParaRPr lang="en-GB" sz="2200" dirty="0"/>
          </a:p>
          <a:p>
            <a:endParaRPr lang="en-GB" sz="2200" dirty="0"/>
          </a:p>
        </p:txBody>
      </p:sp>
      <p:sp>
        <p:nvSpPr>
          <p:cNvPr id="5" name="TextBox 4">
            <a:extLst>
              <a:ext uri="{FF2B5EF4-FFF2-40B4-BE49-F238E27FC236}">
                <a16:creationId xmlns:a16="http://schemas.microsoft.com/office/drawing/2014/main" id="{D4359317-649C-CEA9-EAEB-9BAE757B7F1C}"/>
              </a:ext>
            </a:extLst>
          </p:cNvPr>
          <p:cNvSpPr txBox="1"/>
          <p:nvPr/>
        </p:nvSpPr>
        <p:spPr>
          <a:xfrm>
            <a:off x="2980343" y="4850756"/>
            <a:ext cx="8879840" cy="1037980"/>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5"/>
            </a:pPr>
            <a:r>
              <a:rPr lang="en-GB" sz="2200" dirty="0"/>
              <a:t>Businesses currently often recruited leaders from within through internal development and promotion. Leadership training, where it was offered, was typically undertaken in house. </a:t>
            </a:r>
          </a:p>
        </p:txBody>
      </p:sp>
      <p:sp>
        <p:nvSpPr>
          <p:cNvPr id="7" name="TextBox 6">
            <a:extLst>
              <a:ext uri="{FF2B5EF4-FFF2-40B4-BE49-F238E27FC236}">
                <a16:creationId xmlns:a16="http://schemas.microsoft.com/office/drawing/2014/main" id="{CAE4DDF1-0FD7-E259-DB59-1AF738852AA2}"/>
              </a:ext>
            </a:extLst>
          </p:cNvPr>
          <p:cNvSpPr txBox="1"/>
          <p:nvPr/>
        </p:nvSpPr>
        <p:spPr>
          <a:xfrm>
            <a:off x="2151435" y="3698241"/>
            <a:ext cx="10109200" cy="743964"/>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Some employers did not have a good understanding of the provider offer across the sub-region or the resource to find suitable training partners.</a:t>
            </a:r>
          </a:p>
        </p:txBody>
      </p:sp>
    </p:spTree>
    <p:extLst>
      <p:ext uri="{BB962C8B-B14F-4D97-AF65-F5344CB8AC3E}">
        <p14:creationId xmlns:p14="http://schemas.microsoft.com/office/powerpoint/2010/main" val="3753070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7DAB1-2AA5-6430-A96A-C685BE0246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D99F4F-F573-70ED-2E63-262576CF60C8}"/>
              </a:ext>
            </a:extLst>
          </p:cNvPr>
          <p:cNvSpPr>
            <a:spLocks noGrp="1"/>
          </p:cNvSpPr>
          <p:nvPr>
            <p:ph type="title"/>
          </p:nvPr>
        </p:nvSpPr>
        <p:spPr>
          <a:xfrm>
            <a:off x="422588" y="0"/>
            <a:ext cx="7344304" cy="1325563"/>
          </a:xfrm>
        </p:spPr>
        <p:txBody>
          <a:bodyPr>
            <a:normAutofit fontScale="90000"/>
          </a:bodyPr>
          <a:lstStyle/>
          <a:p>
            <a:r>
              <a:rPr lang="en-GB" sz="5400">
                <a:latin typeface="Helvetica"/>
                <a:cs typeface="Helvetica"/>
              </a:rPr>
              <a:t>Training Provision (cont.)</a:t>
            </a:r>
          </a:p>
        </p:txBody>
      </p:sp>
      <p:sp>
        <p:nvSpPr>
          <p:cNvPr id="4" name="Subtitle 2">
            <a:extLst>
              <a:ext uri="{FF2B5EF4-FFF2-40B4-BE49-F238E27FC236}">
                <a16:creationId xmlns:a16="http://schemas.microsoft.com/office/drawing/2014/main" id="{A050C978-6744-30E6-C95C-52FE55ECC01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15</a:t>
            </a:r>
          </a:p>
        </p:txBody>
      </p:sp>
      <p:sp>
        <p:nvSpPr>
          <p:cNvPr id="8" name="Content Placeholder 7">
            <a:extLst>
              <a:ext uri="{FF2B5EF4-FFF2-40B4-BE49-F238E27FC236}">
                <a16:creationId xmlns:a16="http://schemas.microsoft.com/office/drawing/2014/main" id="{7C42B91E-D16F-61F9-6973-5369F79B58AE}"/>
              </a:ext>
            </a:extLst>
          </p:cNvPr>
          <p:cNvSpPr>
            <a:spLocks noGrp="1"/>
          </p:cNvSpPr>
          <p:nvPr>
            <p:ph idx="1"/>
          </p:nvPr>
        </p:nvSpPr>
        <p:spPr>
          <a:xfrm>
            <a:off x="153416" y="1171014"/>
            <a:ext cx="11953240" cy="2169794"/>
          </a:xfrm>
        </p:spPr>
        <p:txBody>
          <a:bodyPr>
            <a:normAutofit/>
          </a:bodyPr>
          <a:lstStyle/>
          <a:p>
            <a:pPr marL="457200" indent="-457200">
              <a:buFont typeface="+mj-lt"/>
              <a:buAutoNum type="arabicPeriod" startAt="6"/>
            </a:pPr>
            <a:r>
              <a:rPr lang="en-GB" sz="2000" dirty="0"/>
              <a:t>Hospitality and retail focused CPD pathways for new and aspiring managers to complete in their own time would reduce strains on capacity and fill some of the leadership deficit apparent in the sector, especially where no structured training is offered.</a:t>
            </a:r>
          </a:p>
          <a:p>
            <a:pPr marL="457200" indent="-457200">
              <a:buFont typeface="+mj-lt"/>
              <a:buAutoNum type="arabicPeriod" startAt="6"/>
            </a:pPr>
            <a:r>
              <a:rPr lang="en-GB" sz="2000" dirty="0"/>
              <a:t>Adaptability and personalisation of content with real-life scenarios would make training better tailored to business needs. Frequent but short modules and online skills delivery were popular so that employees could work around shifts and irregular working hours. </a:t>
            </a:r>
          </a:p>
          <a:p>
            <a:endParaRPr lang="en-GB" sz="2000" dirty="0"/>
          </a:p>
        </p:txBody>
      </p:sp>
      <p:sp>
        <p:nvSpPr>
          <p:cNvPr id="5" name="TextBox 4">
            <a:extLst>
              <a:ext uri="{FF2B5EF4-FFF2-40B4-BE49-F238E27FC236}">
                <a16:creationId xmlns:a16="http://schemas.microsoft.com/office/drawing/2014/main" id="{5CFFFC48-2652-03ED-45E8-D263638101F4}"/>
              </a:ext>
            </a:extLst>
          </p:cNvPr>
          <p:cNvSpPr txBox="1"/>
          <p:nvPr/>
        </p:nvSpPr>
        <p:spPr>
          <a:xfrm>
            <a:off x="2847408" y="4418976"/>
            <a:ext cx="9259248" cy="2169794"/>
          </a:xfrm>
          <a:prstGeom prst="rect">
            <a:avLst/>
          </a:prstGeom>
        </p:spPr>
        <p:txBody>
          <a:bodyPr vert="horz" lIns="91440" tIns="45720" rIns="91440" bIns="45720" rtlCol="0">
            <a:normAutofit fontScale="92500" lnSpcReduction="10000"/>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9"/>
            </a:pPr>
            <a:r>
              <a:rPr lang="en-GB" sz="2200" dirty="0"/>
              <a:t>Many upskilling opportunities are informal and internal including shadowing and some respondents used online courses/modules or training platforms allowing remote, flexible learning. </a:t>
            </a:r>
          </a:p>
          <a:p>
            <a:pPr marL="457200" indent="-457200">
              <a:buFont typeface="+mj-lt"/>
              <a:buAutoNum type="arabicPeriod" startAt="9"/>
            </a:pPr>
            <a:r>
              <a:rPr lang="en-GB" sz="2200" dirty="0"/>
              <a:t>Employers offering practical services such as installations felt that VR/AR could be a useful training tool or capitalise on the demand for experiential activities. Others expressed reservations and the main adoption barriers were cost and time constraints. Offering financial support and introductory sessions would be needed to increase uptake.  </a:t>
            </a:r>
          </a:p>
        </p:txBody>
      </p:sp>
      <p:sp>
        <p:nvSpPr>
          <p:cNvPr id="7" name="TextBox 6">
            <a:extLst>
              <a:ext uri="{FF2B5EF4-FFF2-40B4-BE49-F238E27FC236}">
                <a16:creationId xmlns:a16="http://schemas.microsoft.com/office/drawing/2014/main" id="{3D62D94D-D705-4B96-A68C-8FE12A4C7C0C}"/>
              </a:ext>
            </a:extLst>
          </p:cNvPr>
          <p:cNvSpPr txBox="1"/>
          <p:nvPr/>
        </p:nvSpPr>
        <p:spPr>
          <a:xfrm>
            <a:off x="801456" y="3106475"/>
            <a:ext cx="113052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000" dirty="0"/>
              <a:t>Training for existing employees was offered in response to changing business needs including entry-level courses to enable employees to diversify their skills. Employers needed to keep up to date with regulations and new initiatives affecting retail and hospitality. On the job training remains popular.  </a:t>
            </a:r>
          </a:p>
        </p:txBody>
      </p:sp>
    </p:spTree>
    <p:extLst>
      <p:ext uri="{BB962C8B-B14F-4D97-AF65-F5344CB8AC3E}">
        <p14:creationId xmlns:p14="http://schemas.microsoft.com/office/powerpoint/2010/main" val="3051473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A34F9-4DC6-3C7D-D7BA-FCD0609F42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05E5A4-BD2B-ED9C-F63F-CA0441508732}"/>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Training Provision</a:t>
            </a:r>
          </a:p>
        </p:txBody>
      </p:sp>
      <p:sp>
        <p:nvSpPr>
          <p:cNvPr id="4" name="Subtitle 2">
            <a:extLst>
              <a:ext uri="{FF2B5EF4-FFF2-40B4-BE49-F238E27FC236}">
                <a16:creationId xmlns:a16="http://schemas.microsoft.com/office/drawing/2014/main" id="{D8C6857D-7D3D-EEF6-1BC9-33187AB83841}"/>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16</a:t>
            </a:r>
          </a:p>
        </p:txBody>
      </p:sp>
      <p:sp>
        <p:nvSpPr>
          <p:cNvPr id="8" name="Content Placeholder 7">
            <a:extLst>
              <a:ext uri="{FF2B5EF4-FFF2-40B4-BE49-F238E27FC236}">
                <a16:creationId xmlns:a16="http://schemas.microsoft.com/office/drawing/2014/main" id="{8601A408-CFB2-F929-FEC4-949DFF596FDD}"/>
              </a:ext>
            </a:extLst>
          </p:cNvPr>
          <p:cNvSpPr>
            <a:spLocks noGrp="1"/>
          </p:cNvSpPr>
          <p:nvPr>
            <p:ph idx="1"/>
          </p:nvPr>
        </p:nvSpPr>
        <p:spPr>
          <a:xfrm>
            <a:off x="672028" y="1259206"/>
            <a:ext cx="11387891" cy="2755120"/>
          </a:xfrm>
        </p:spPr>
        <p:txBody>
          <a:bodyPr>
            <a:normAutofit lnSpcReduction="10000"/>
          </a:bodyPr>
          <a:lstStyle/>
          <a:p>
            <a:pPr marL="0" indent="0" algn="ctr">
              <a:buNone/>
            </a:pPr>
            <a:r>
              <a:rPr lang="en-GB" sz="2000" dirty="0"/>
              <a:t>Engaging with providers</a:t>
            </a:r>
          </a:p>
          <a:p>
            <a:pPr marL="0" indent="0" algn="ctr">
              <a:buNone/>
            </a:pPr>
            <a:r>
              <a:rPr lang="en-GB" sz="2000" i="1" dirty="0">
                <a:solidFill>
                  <a:schemeClr val="accent2"/>
                </a:solidFill>
              </a:rPr>
              <a:t>“For certain things, like website development, for example, they're fairly standard across the </a:t>
            </a:r>
            <a:br>
              <a:rPr lang="en-GB" sz="2000" i="1" dirty="0">
                <a:solidFill>
                  <a:schemeClr val="accent2"/>
                </a:solidFill>
              </a:rPr>
            </a:br>
            <a:r>
              <a:rPr lang="en-GB" sz="2000" i="1" dirty="0">
                <a:solidFill>
                  <a:schemeClr val="accent2"/>
                </a:solidFill>
              </a:rPr>
              <a:t>board. You can sort of pick that up off the shelf, but in terms of tailoring something to our </a:t>
            </a:r>
            <a:br>
              <a:rPr lang="en-GB" sz="2000" i="1" dirty="0">
                <a:solidFill>
                  <a:schemeClr val="accent2"/>
                </a:solidFill>
              </a:rPr>
            </a:br>
            <a:r>
              <a:rPr lang="en-GB" sz="2000" i="1" dirty="0">
                <a:solidFill>
                  <a:schemeClr val="accent2"/>
                </a:solidFill>
              </a:rPr>
              <a:t>needs, that's probably a little bit harder to express what we need.”</a:t>
            </a:r>
            <a:br>
              <a:rPr lang="en-GB" sz="2000" i="1" dirty="0">
                <a:solidFill>
                  <a:schemeClr val="accent2"/>
                </a:solidFill>
              </a:rPr>
            </a:br>
            <a:endParaRPr lang="en-GB" sz="2000" dirty="0"/>
          </a:p>
          <a:p>
            <a:pPr marL="0" indent="0" algn="ctr">
              <a:buNone/>
            </a:pPr>
            <a:r>
              <a:rPr lang="en-GB" sz="2000" dirty="0"/>
              <a:t>Leadership</a:t>
            </a:r>
          </a:p>
          <a:p>
            <a:pPr marL="0" indent="0" algn="ctr">
              <a:buNone/>
            </a:pPr>
            <a:r>
              <a:rPr lang="en-GB" sz="2000" i="1" dirty="0">
                <a:solidFill>
                  <a:schemeClr val="accent2"/>
                </a:solidFill>
              </a:rPr>
              <a:t>“One thing we’re really good at here is recruiting from within. A lot of people </a:t>
            </a:r>
            <a:br>
              <a:rPr lang="en-GB" sz="2000" i="1" dirty="0">
                <a:solidFill>
                  <a:schemeClr val="accent2"/>
                </a:solidFill>
              </a:rPr>
            </a:br>
            <a:r>
              <a:rPr lang="en-GB" sz="2000" i="1" dirty="0">
                <a:solidFill>
                  <a:schemeClr val="accent2"/>
                </a:solidFill>
              </a:rPr>
              <a:t>who have been here for a long time have gone up the ladder and progressed. For that, we </a:t>
            </a:r>
            <a:br>
              <a:rPr lang="en-GB" sz="2000" i="1" dirty="0">
                <a:solidFill>
                  <a:schemeClr val="accent2"/>
                </a:solidFill>
              </a:rPr>
            </a:br>
            <a:r>
              <a:rPr lang="en-GB" sz="2000" i="1" dirty="0">
                <a:solidFill>
                  <a:schemeClr val="accent2"/>
                </a:solidFill>
              </a:rPr>
              <a:t>have, we call it a personal development plan…it’s just kind of like a step ladder.”</a:t>
            </a:r>
            <a:endParaRPr lang="en-GB" sz="2000" dirty="0"/>
          </a:p>
        </p:txBody>
      </p:sp>
      <p:sp>
        <p:nvSpPr>
          <p:cNvPr id="5" name="TextBox 4">
            <a:extLst>
              <a:ext uri="{FF2B5EF4-FFF2-40B4-BE49-F238E27FC236}">
                <a16:creationId xmlns:a16="http://schemas.microsoft.com/office/drawing/2014/main" id="{DA101A08-B847-6931-278E-62A62D540487}"/>
              </a:ext>
            </a:extLst>
          </p:cNvPr>
          <p:cNvSpPr txBox="1"/>
          <p:nvPr/>
        </p:nvSpPr>
        <p:spPr>
          <a:xfrm>
            <a:off x="3126036" y="4141180"/>
            <a:ext cx="8393936" cy="1882567"/>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0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Training preferences </a:t>
            </a:r>
          </a:p>
          <a:p>
            <a:r>
              <a:rPr lang="en-GB" i="1" dirty="0">
                <a:solidFill>
                  <a:schemeClr val="accent2"/>
                </a:solidFill>
              </a:rPr>
              <a:t>“Flexibility on delivery model. A bit of a hybrid so it's not all classroom based, as if we're taking people from front of house roles to sit in a classroom all day, it has to be backfilled.”</a:t>
            </a:r>
          </a:p>
        </p:txBody>
      </p:sp>
    </p:spTree>
    <p:extLst>
      <p:ext uri="{BB962C8B-B14F-4D97-AF65-F5344CB8AC3E}">
        <p14:creationId xmlns:p14="http://schemas.microsoft.com/office/powerpoint/2010/main" val="360011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48" y="111760"/>
            <a:ext cx="3919863" cy="1325563"/>
          </a:xfrm>
        </p:spPr>
        <p:txBody>
          <a:bodyPr>
            <a:normAutofit/>
          </a:bodyPr>
          <a:lstStyle/>
          <a:p>
            <a:r>
              <a:rPr lang="en-GB" sz="6000">
                <a:latin typeface="Helvetica"/>
                <a:cs typeface="Helvetica"/>
              </a:rPr>
              <a:t>Contents</a:t>
            </a:r>
          </a:p>
        </p:txBody>
      </p:sp>
      <p:sp>
        <p:nvSpPr>
          <p:cNvPr id="4" name="Subtitle 2">
            <a:extLst>
              <a:ext uri="{FF2B5EF4-FFF2-40B4-BE49-F238E27FC236}">
                <a16:creationId xmlns:a16="http://schemas.microsoft.com/office/drawing/2014/main" id="{DE946D7A-102C-3952-4BA7-CFED221D394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01</a:t>
            </a:r>
          </a:p>
        </p:txBody>
      </p:sp>
      <p:sp>
        <p:nvSpPr>
          <p:cNvPr id="8" name="Content Placeholder 7">
            <a:extLst>
              <a:ext uri="{FF2B5EF4-FFF2-40B4-BE49-F238E27FC236}">
                <a16:creationId xmlns:a16="http://schemas.microsoft.com/office/drawing/2014/main" id="{C4B0D789-9D2A-8E7D-8372-CFDE2E7271BC}"/>
              </a:ext>
            </a:extLst>
          </p:cNvPr>
          <p:cNvSpPr>
            <a:spLocks noGrp="1"/>
          </p:cNvSpPr>
          <p:nvPr>
            <p:ph idx="1"/>
          </p:nvPr>
        </p:nvSpPr>
        <p:spPr>
          <a:xfrm>
            <a:off x="2443480" y="1558131"/>
            <a:ext cx="4953000" cy="3166269"/>
          </a:xfrm>
        </p:spPr>
        <p:txBody>
          <a:bodyPr>
            <a:normAutofit/>
          </a:bodyPr>
          <a:lstStyle/>
          <a:p>
            <a:pPr marL="514350" indent="-514350">
              <a:buFont typeface="+mj-lt"/>
              <a:buAutoNum type="arabicPeriod"/>
            </a:pPr>
            <a:r>
              <a:rPr lang="en-GB" dirty="0"/>
              <a:t>Background</a:t>
            </a:r>
          </a:p>
          <a:p>
            <a:pPr marL="514350" indent="-514350">
              <a:buFont typeface="+mj-lt"/>
              <a:buAutoNum type="arabicPeriod"/>
            </a:pPr>
            <a:r>
              <a:rPr lang="en-GB" dirty="0"/>
              <a:t>Future priorities</a:t>
            </a:r>
          </a:p>
          <a:p>
            <a:pPr marL="514350" indent="-514350">
              <a:buFont typeface="+mj-lt"/>
              <a:buAutoNum type="arabicPeriod"/>
            </a:pPr>
            <a:r>
              <a:rPr lang="en-GB" dirty="0"/>
              <a:t>Current skills</a:t>
            </a:r>
          </a:p>
          <a:p>
            <a:pPr marL="514350" indent="-514350">
              <a:buFont typeface="+mj-lt"/>
              <a:buAutoNum type="arabicPeriod"/>
            </a:pPr>
            <a:r>
              <a:rPr lang="en-GB" dirty="0"/>
              <a:t>Training provision</a:t>
            </a:r>
          </a:p>
          <a:p>
            <a:pPr marL="514350" indent="-514350">
              <a:buFont typeface="+mj-lt"/>
              <a:buAutoNum type="arabicPeriod"/>
            </a:pPr>
            <a:r>
              <a:rPr lang="en-GB" dirty="0"/>
              <a:t>Employer engagement</a:t>
            </a:r>
          </a:p>
          <a:p>
            <a:pPr marL="514350" indent="-514350">
              <a:buFont typeface="+mj-lt"/>
              <a:buAutoNum type="arabicPeriod"/>
            </a:pPr>
            <a:r>
              <a:rPr lang="en-GB" dirty="0"/>
              <a:t>Next steps / questions</a:t>
            </a:r>
          </a:p>
          <a:p>
            <a:endParaRPr lang="en-GB" dirty="0"/>
          </a:p>
        </p:txBody>
      </p:sp>
    </p:spTree>
    <p:extLst>
      <p:ext uri="{BB962C8B-B14F-4D97-AF65-F5344CB8AC3E}">
        <p14:creationId xmlns:p14="http://schemas.microsoft.com/office/powerpoint/2010/main" val="4127429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71E16-F393-5E45-0101-ECA15F7E2023}"/>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82DEB884-A687-116A-7D27-2E248A25FB09}"/>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A0D62CD3-7539-B496-6948-F183C132671A}"/>
              </a:ext>
            </a:extLst>
          </p:cNvPr>
          <p:cNvSpPr txBox="1"/>
          <p:nvPr/>
        </p:nvSpPr>
        <p:spPr>
          <a:xfrm>
            <a:off x="11183292" y="6179096"/>
            <a:ext cx="613372" cy="369332"/>
          </a:xfrm>
          <a:prstGeom prst="rect">
            <a:avLst/>
          </a:prstGeom>
          <a:noFill/>
        </p:spPr>
        <p:txBody>
          <a:bodyPr wrap="square">
            <a:spAutoFit/>
          </a:bodyPr>
          <a:lstStyle/>
          <a:p>
            <a:r>
              <a:rPr lang="en-US">
                <a:solidFill>
                  <a:schemeClr val="bg1"/>
                </a:solidFill>
                <a:latin typeface="Aptos Light" panose="020B0004020202020204" pitchFamily="34" charset="0"/>
              </a:rPr>
              <a:t>17</a:t>
            </a:r>
            <a:endParaRPr lang="en-GB"/>
          </a:p>
        </p:txBody>
      </p:sp>
      <p:sp>
        <p:nvSpPr>
          <p:cNvPr id="15" name="TextBox 14">
            <a:extLst>
              <a:ext uri="{FF2B5EF4-FFF2-40B4-BE49-F238E27FC236}">
                <a16:creationId xmlns:a16="http://schemas.microsoft.com/office/drawing/2014/main" id="{F4052755-8787-392D-01B3-48A70ACF7201}"/>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66F09F54-4C98-63D1-00AD-DB75F0FE8975}"/>
              </a:ext>
            </a:extLst>
          </p:cNvPr>
          <p:cNvSpPr>
            <a:spLocks noGrp="1"/>
          </p:cNvSpPr>
          <p:nvPr>
            <p:ph type="ctrTitle"/>
          </p:nvPr>
        </p:nvSpPr>
        <p:spPr>
          <a:xfrm>
            <a:off x="426402" y="1676107"/>
            <a:ext cx="8859838" cy="3086515"/>
          </a:xfrm>
        </p:spPr>
        <p:txBody>
          <a:bodyPr>
            <a:normAutofit/>
          </a:bodyPr>
          <a:lstStyle/>
          <a:p>
            <a:pPr algn="l"/>
            <a:r>
              <a:rPr lang="en-GB" sz="5400"/>
              <a:t>Employer Engagement</a:t>
            </a:r>
          </a:p>
        </p:txBody>
      </p:sp>
    </p:spTree>
    <p:extLst>
      <p:ext uri="{BB962C8B-B14F-4D97-AF65-F5344CB8AC3E}">
        <p14:creationId xmlns:p14="http://schemas.microsoft.com/office/powerpoint/2010/main" val="1008856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C8437-0A62-B370-3BD4-27041B0764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269063-CD7E-9801-EC98-8F6C548743F9}"/>
              </a:ext>
            </a:extLst>
          </p:cNvPr>
          <p:cNvSpPr>
            <a:spLocks noGrp="1"/>
          </p:cNvSpPr>
          <p:nvPr>
            <p:ph type="title"/>
          </p:nvPr>
        </p:nvSpPr>
        <p:spPr>
          <a:xfrm>
            <a:off x="422588" y="0"/>
            <a:ext cx="7013798" cy="1325563"/>
          </a:xfrm>
        </p:spPr>
        <p:txBody>
          <a:bodyPr>
            <a:normAutofit fontScale="90000"/>
          </a:bodyPr>
          <a:lstStyle/>
          <a:p>
            <a:r>
              <a:rPr lang="en-GB" sz="5400">
                <a:latin typeface="Helvetica"/>
                <a:cs typeface="Helvetica"/>
              </a:rPr>
              <a:t>Employer Engagement</a:t>
            </a:r>
          </a:p>
        </p:txBody>
      </p:sp>
      <p:sp>
        <p:nvSpPr>
          <p:cNvPr id="4" name="Subtitle 2">
            <a:extLst>
              <a:ext uri="{FF2B5EF4-FFF2-40B4-BE49-F238E27FC236}">
                <a16:creationId xmlns:a16="http://schemas.microsoft.com/office/drawing/2014/main" id="{B7BCC345-40EE-EF49-7CA3-F7D479AE8D59}"/>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18</a:t>
            </a:r>
          </a:p>
        </p:txBody>
      </p:sp>
      <p:sp>
        <p:nvSpPr>
          <p:cNvPr id="8" name="Content Placeholder 7">
            <a:extLst>
              <a:ext uri="{FF2B5EF4-FFF2-40B4-BE49-F238E27FC236}">
                <a16:creationId xmlns:a16="http://schemas.microsoft.com/office/drawing/2014/main" id="{76B39391-00EB-4312-B0DF-B956466CFBA1}"/>
              </a:ext>
            </a:extLst>
          </p:cNvPr>
          <p:cNvSpPr>
            <a:spLocks noGrp="1"/>
          </p:cNvSpPr>
          <p:nvPr>
            <p:ph idx="1"/>
          </p:nvPr>
        </p:nvSpPr>
        <p:spPr>
          <a:xfrm>
            <a:off x="203200" y="1259206"/>
            <a:ext cx="11856720" cy="1712594"/>
          </a:xfrm>
        </p:spPr>
        <p:txBody>
          <a:bodyPr>
            <a:normAutofit/>
          </a:bodyPr>
          <a:lstStyle/>
          <a:p>
            <a:pPr marL="457200" indent="-457200">
              <a:buFont typeface="+mj-lt"/>
              <a:buAutoNum type="arabicPeriod"/>
            </a:pPr>
            <a:r>
              <a:rPr lang="en-GB" sz="2000" dirty="0"/>
              <a:t>Except for low-income families, retiree returners and disability friendly recruitment employers don’t all actively seek out those removed from the labour market, preferring merit-based employment based on values, attitude and skills. </a:t>
            </a:r>
          </a:p>
          <a:p>
            <a:pPr marL="457200" indent="-457200">
              <a:buFont typeface="+mj-lt"/>
              <a:buAutoNum type="arabicPeriod"/>
            </a:pPr>
            <a:r>
              <a:rPr lang="en-GB" sz="2000" dirty="0"/>
              <a:t>That said, some work with specialist organisations to support recruitment in this area and others would like to hear about overcoming the barriers to inclusive recruitment. </a:t>
            </a:r>
          </a:p>
          <a:p>
            <a:pPr marL="457200" indent="-457200">
              <a:buFont typeface="+mj-lt"/>
              <a:buAutoNum type="arabicPeriod"/>
            </a:pPr>
            <a:endParaRPr lang="en-GB" sz="2000" dirty="0"/>
          </a:p>
          <a:p>
            <a:endParaRPr lang="en-GB" sz="2000" dirty="0"/>
          </a:p>
        </p:txBody>
      </p:sp>
      <p:sp>
        <p:nvSpPr>
          <p:cNvPr id="5" name="TextBox 4">
            <a:extLst>
              <a:ext uri="{FF2B5EF4-FFF2-40B4-BE49-F238E27FC236}">
                <a16:creationId xmlns:a16="http://schemas.microsoft.com/office/drawing/2014/main" id="{212644B4-B39B-9156-0307-4CF1C5147A05}"/>
              </a:ext>
            </a:extLst>
          </p:cNvPr>
          <p:cNvSpPr txBox="1"/>
          <p:nvPr/>
        </p:nvSpPr>
        <p:spPr>
          <a:xfrm>
            <a:off x="2864785" y="3918253"/>
            <a:ext cx="9327215" cy="2473403"/>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000" dirty="0"/>
              <a:t>Employers would be open to working with education providers to improve the image of the sector by providing positive case studies and success stories and co-designing careers materials, highlighting how it be enjoyable and rewarding.  </a:t>
            </a:r>
          </a:p>
          <a:p>
            <a:pPr marL="457200" indent="-457200">
              <a:buFont typeface="+mj-lt"/>
              <a:buAutoNum type="arabicPeriod" startAt="4"/>
            </a:pPr>
            <a:r>
              <a:rPr lang="en-GB" sz="2000" dirty="0"/>
              <a:t>Employers would welcome funding for skills, speaking to curriculum and course development leads, employing local people, offering placements/internships and masterclasses and helping with careers education such as with CVs, talks and short videos. </a:t>
            </a:r>
          </a:p>
        </p:txBody>
      </p:sp>
      <p:sp>
        <p:nvSpPr>
          <p:cNvPr id="7" name="TextBox 6">
            <a:extLst>
              <a:ext uri="{FF2B5EF4-FFF2-40B4-BE49-F238E27FC236}">
                <a16:creationId xmlns:a16="http://schemas.microsoft.com/office/drawing/2014/main" id="{2A08178C-7748-B065-A357-B3D9E8A626E5}"/>
              </a:ext>
            </a:extLst>
          </p:cNvPr>
          <p:cNvSpPr txBox="1"/>
          <p:nvPr/>
        </p:nvSpPr>
        <p:spPr>
          <a:xfrm>
            <a:off x="203200" y="3003852"/>
            <a:ext cx="11665712" cy="882349"/>
          </a:xfrm>
          <a:prstGeom prst="rect">
            <a:avLst/>
          </a:prstGeom>
        </p:spPr>
        <p:txBody>
          <a:bodyPr vert="horz" lIns="91440" tIns="45720" rIns="91440" bIns="45720" rtlCol="0">
            <a:normAutofit fontScale="92500" lnSpcReduction="10000"/>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Increasing the visibility of opportunities in schools and colleges is vital to inspiring to next generation. There was general concern that parts of the sector are undervalued and perceived overly negatively. </a:t>
            </a:r>
          </a:p>
        </p:txBody>
      </p:sp>
    </p:spTree>
    <p:extLst>
      <p:ext uri="{BB962C8B-B14F-4D97-AF65-F5344CB8AC3E}">
        <p14:creationId xmlns:p14="http://schemas.microsoft.com/office/powerpoint/2010/main" val="234630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21FB2-0AC2-0946-B2FE-4BAA10439B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ED784-BC17-77DF-6945-16C79103AA1A}"/>
              </a:ext>
            </a:extLst>
          </p:cNvPr>
          <p:cNvSpPr>
            <a:spLocks noGrp="1"/>
          </p:cNvSpPr>
          <p:nvPr>
            <p:ph type="title"/>
          </p:nvPr>
        </p:nvSpPr>
        <p:spPr>
          <a:xfrm>
            <a:off x="422587" y="0"/>
            <a:ext cx="7366337" cy="1325563"/>
          </a:xfrm>
        </p:spPr>
        <p:txBody>
          <a:bodyPr>
            <a:normAutofit/>
          </a:bodyPr>
          <a:lstStyle/>
          <a:p>
            <a:r>
              <a:rPr lang="en-GB" sz="5400">
                <a:latin typeface="Helvetica"/>
                <a:cs typeface="Helvetica"/>
              </a:rPr>
              <a:t>Employer Engagement</a:t>
            </a:r>
          </a:p>
        </p:txBody>
      </p:sp>
      <p:sp>
        <p:nvSpPr>
          <p:cNvPr id="4" name="Subtitle 2">
            <a:extLst>
              <a:ext uri="{FF2B5EF4-FFF2-40B4-BE49-F238E27FC236}">
                <a16:creationId xmlns:a16="http://schemas.microsoft.com/office/drawing/2014/main" id="{D729ED51-9432-1A61-2F75-EDE6ADE326F8}"/>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20</a:t>
            </a:r>
          </a:p>
        </p:txBody>
      </p:sp>
      <p:sp>
        <p:nvSpPr>
          <p:cNvPr id="8" name="Content Placeholder 7">
            <a:extLst>
              <a:ext uri="{FF2B5EF4-FFF2-40B4-BE49-F238E27FC236}">
                <a16:creationId xmlns:a16="http://schemas.microsoft.com/office/drawing/2014/main" id="{9E1CC96A-D305-F594-0ADA-24280207B6C1}"/>
              </a:ext>
            </a:extLst>
          </p:cNvPr>
          <p:cNvSpPr>
            <a:spLocks noGrp="1"/>
          </p:cNvSpPr>
          <p:nvPr>
            <p:ph idx="1"/>
          </p:nvPr>
        </p:nvSpPr>
        <p:spPr>
          <a:xfrm>
            <a:off x="2377440" y="1325563"/>
            <a:ext cx="9564623" cy="4337363"/>
          </a:xfrm>
        </p:spPr>
        <p:txBody>
          <a:bodyPr>
            <a:normAutofit fontScale="77500" lnSpcReduction="20000"/>
          </a:bodyPr>
          <a:lstStyle/>
          <a:p>
            <a:pPr marL="0" indent="0" algn="ctr">
              <a:buNone/>
            </a:pPr>
            <a:r>
              <a:rPr lang="en-GB" sz="2400" dirty="0"/>
              <a:t>Working with those further from the labour market</a:t>
            </a:r>
          </a:p>
          <a:p>
            <a:pPr marL="0" indent="0" algn="ctr">
              <a:buNone/>
            </a:pPr>
            <a:r>
              <a:rPr lang="en-GB" sz="2400" i="1" dirty="0">
                <a:solidFill>
                  <a:schemeClr val="accent2"/>
                </a:solidFill>
              </a:rPr>
              <a:t>“I'm not closed off at all to the idea of offering someone a job. I think background can play some significance, but I think it's much more about the kind of person [you are].”</a:t>
            </a:r>
          </a:p>
          <a:p>
            <a:pPr marL="0" indent="0" algn="ctr">
              <a:buNone/>
            </a:pPr>
            <a:endParaRPr lang="en-GB" sz="2400" dirty="0"/>
          </a:p>
          <a:p>
            <a:pPr marL="0" indent="0" algn="ctr">
              <a:buNone/>
            </a:pPr>
            <a:r>
              <a:rPr lang="en-GB" sz="2400" dirty="0"/>
              <a:t>Inspiring the next generation</a:t>
            </a:r>
          </a:p>
          <a:p>
            <a:pPr marL="0" indent="0" algn="ctr">
              <a:buNone/>
            </a:pPr>
            <a:r>
              <a:rPr lang="en-GB" sz="2400" i="1" dirty="0">
                <a:solidFill>
                  <a:schemeClr val="accent2"/>
                </a:solidFill>
              </a:rPr>
              <a:t>“Hospitality as an industry is not the most attractive industry in comparison to other industries. When people hear that you work in hospitality, they just see hard work, long hours and no personal life, which is not the case. It would be great if there was more awareness of the benefits of working in hospitality and the amazing opportunities.”</a:t>
            </a:r>
          </a:p>
          <a:p>
            <a:pPr marL="0" indent="0" algn="ctr">
              <a:buNone/>
            </a:pPr>
            <a:endParaRPr lang="en-GB" sz="2400" i="1" dirty="0">
              <a:solidFill>
                <a:schemeClr val="accent2"/>
              </a:solidFill>
            </a:endParaRPr>
          </a:p>
          <a:p>
            <a:pPr marL="0" indent="0" algn="ctr">
              <a:buNone/>
            </a:pPr>
            <a:r>
              <a:rPr lang="en-GB" sz="2400" dirty="0"/>
              <a:t>Provider engagement</a:t>
            </a:r>
          </a:p>
          <a:p>
            <a:pPr marL="0" indent="0" algn="ctr">
              <a:buNone/>
            </a:pPr>
            <a:r>
              <a:rPr lang="en-GB" sz="2400" i="1" dirty="0">
                <a:solidFill>
                  <a:schemeClr val="accent2"/>
                </a:solidFill>
              </a:rPr>
              <a:t>“I think it's very hard for providers to actually look at what we do without visiting the resorts, without visiting the sites, without understanding the operation, to know exactly how to train people“.</a:t>
            </a:r>
          </a:p>
          <a:p>
            <a:pPr marL="0" indent="0" algn="ctr">
              <a:buNone/>
            </a:pPr>
            <a:endParaRPr lang="en-GB" sz="2400" dirty="0"/>
          </a:p>
        </p:txBody>
      </p:sp>
    </p:spTree>
    <p:extLst>
      <p:ext uri="{BB962C8B-B14F-4D97-AF65-F5344CB8AC3E}">
        <p14:creationId xmlns:p14="http://schemas.microsoft.com/office/powerpoint/2010/main" val="3396892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BDB00-5628-B93C-D9E9-FB1F12CF0D1A}"/>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49D5EDC3-75D6-0179-9997-C4F05284F35C}"/>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D0508AF9-72AB-615D-C008-54A8835E1FDD}"/>
              </a:ext>
            </a:extLst>
          </p:cNvPr>
          <p:cNvSpPr txBox="1"/>
          <p:nvPr/>
        </p:nvSpPr>
        <p:spPr>
          <a:xfrm>
            <a:off x="11183292" y="6179096"/>
            <a:ext cx="613372" cy="369332"/>
          </a:xfrm>
          <a:prstGeom prst="rect">
            <a:avLst/>
          </a:prstGeom>
          <a:noFill/>
        </p:spPr>
        <p:txBody>
          <a:bodyPr wrap="square">
            <a:spAutoFit/>
          </a:bodyPr>
          <a:lstStyle/>
          <a:p>
            <a:r>
              <a:rPr lang="en-US">
                <a:solidFill>
                  <a:schemeClr val="bg1"/>
                </a:solidFill>
                <a:latin typeface="Aptos Light" panose="020B0004020202020204" pitchFamily="34" charset="0"/>
              </a:rPr>
              <a:t>24</a:t>
            </a:r>
            <a:endParaRPr lang="en-GB"/>
          </a:p>
        </p:txBody>
      </p:sp>
      <p:sp>
        <p:nvSpPr>
          <p:cNvPr id="15" name="TextBox 14">
            <a:extLst>
              <a:ext uri="{FF2B5EF4-FFF2-40B4-BE49-F238E27FC236}">
                <a16:creationId xmlns:a16="http://schemas.microsoft.com/office/drawing/2014/main" id="{12B99095-60FD-E463-AD3B-4D326F0AB6E5}"/>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7A93A266-7A6E-370B-3325-0B641FBC2136}"/>
              </a:ext>
            </a:extLst>
          </p:cNvPr>
          <p:cNvSpPr>
            <a:spLocks noGrp="1"/>
          </p:cNvSpPr>
          <p:nvPr>
            <p:ph type="ctrTitle"/>
          </p:nvPr>
        </p:nvSpPr>
        <p:spPr>
          <a:xfrm>
            <a:off x="426402" y="1676107"/>
            <a:ext cx="8859838" cy="3086515"/>
          </a:xfrm>
        </p:spPr>
        <p:txBody>
          <a:bodyPr>
            <a:normAutofit/>
          </a:bodyPr>
          <a:lstStyle/>
          <a:p>
            <a:pPr algn="l"/>
            <a:r>
              <a:rPr lang="en-GB" sz="5400"/>
              <a:t>Next Steps/Questions</a:t>
            </a:r>
          </a:p>
        </p:txBody>
      </p:sp>
    </p:spTree>
    <p:extLst>
      <p:ext uri="{BB962C8B-B14F-4D97-AF65-F5344CB8AC3E}">
        <p14:creationId xmlns:p14="http://schemas.microsoft.com/office/powerpoint/2010/main" val="1491783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76B14-CA54-73D0-54E4-B452D7764F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B14942-F3DF-DB42-E3DA-2B505EAAD6D3}"/>
              </a:ext>
            </a:extLst>
          </p:cNvPr>
          <p:cNvSpPr>
            <a:spLocks noGrp="1"/>
          </p:cNvSpPr>
          <p:nvPr>
            <p:ph type="title"/>
          </p:nvPr>
        </p:nvSpPr>
        <p:spPr>
          <a:xfrm>
            <a:off x="422588" y="0"/>
            <a:ext cx="7013798" cy="1325563"/>
          </a:xfrm>
        </p:spPr>
        <p:txBody>
          <a:bodyPr>
            <a:normAutofit/>
          </a:bodyPr>
          <a:lstStyle/>
          <a:p>
            <a:r>
              <a:rPr lang="en-GB" sz="5400" dirty="0">
                <a:latin typeface="Helvetica"/>
                <a:cs typeface="Helvetica"/>
              </a:rPr>
              <a:t>Next Steps/Questions</a:t>
            </a:r>
          </a:p>
        </p:txBody>
      </p:sp>
      <p:sp>
        <p:nvSpPr>
          <p:cNvPr id="4" name="Subtitle 2">
            <a:extLst>
              <a:ext uri="{FF2B5EF4-FFF2-40B4-BE49-F238E27FC236}">
                <a16:creationId xmlns:a16="http://schemas.microsoft.com/office/drawing/2014/main" id="{FF637A92-220F-4696-1281-D7A8D604E773}"/>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25</a:t>
            </a:r>
          </a:p>
        </p:txBody>
      </p:sp>
      <p:sp>
        <p:nvSpPr>
          <p:cNvPr id="8" name="Content Placeholder 7">
            <a:extLst>
              <a:ext uri="{FF2B5EF4-FFF2-40B4-BE49-F238E27FC236}">
                <a16:creationId xmlns:a16="http://schemas.microsoft.com/office/drawing/2014/main" id="{4A345889-FD42-213C-B725-5329C9649FEB}"/>
              </a:ext>
            </a:extLst>
          </p:cNvPr>
          <p:cNvSpPr>
            <a:spLocks noGrp="1"/>
          </p:cNvSpPr>
          <p:nvPr>
            <p:ph idx="1"/>
          </p:nvPr>
        </p:nvSpPr>
        <p:spPr>
          <a:xfrm>
            <a:off x="167640" y="1353154"/>
            <a:ext cx="11856720" cy="2322734"/>
          </a:xfrm>
        </p:spPr>
        <p:txBody>
          <a:bodyPr>
            <a:normAutofit fontScale="85000" lnSpcReduction="20000"/>
          </a:bodyPr>
          <a:lstStyle/>
          <a:p>
            <a:pPr marL="457200" indent="-457200">
              <a:buFont typeface="+mj-lt"/>
              <a:buAutoNum type="arabicPeriod"/>
            </a:pPr>
            <a:r>
              <a:rPr lang="en-GB" sz="2200" dirty="0"/>
              <a:t>Continue to disseminate sector insights and share slide decks </a:t>
            </a:r>
          </a:p>
          <a:p>
            <a:pPr marL="457200" indent="-457200">
              <a:buFont typeface="+mj-lt"/>
              <a:buAutoNum type="arabicPeriod"/>
            </a:pPr>
            <a:r>
              <a:rPr lang="en-GB" sz="2200" dirty="0"/>
              <a:t>Future sectors:</a:t>
            </a:r>
            <a:br>
              <a:rPr lang="en-GB" sz="2200" dirty="0"/>
            </a:br>
            <a:br>
              <a:rPr lang="en-GB" sz="2200" dirty="0"/>
            </a:br>
            <a:r>
              <a:rPr lang="en-GB" sz="2200" dirty="0"/>
              <a:t>- Aviation</a:t>
            </a:r>
            <a:br>
              <a:rPr lang="en-GB" sz="2200" dirty="0"/>
            </a:br>
            <a:r>
              <a:rPr lang="en-GB" sz="2200" dirty="0"/>
              <a:t>- Financial and Professional Services</a:t>
            </a:r>
          </a:p>
          <a:p>
            <a:pPr marL="0" indent="0">
              <a:buNone/>
            </a:pPr>
            <a:r>
              <a:rPr lang="en-GB" sz="2200" dirty="0"/>
              <a:t>Phase 2 Topics:</a:t>
            </a:r>
          </a:p>
          <a:p>
            <a:pPr marL="0" indent="0">
              <a:buNone/>
            </a:pPr>
            <a:r>
              <a:rPr lang="en-GB" sz="2200" dirty="0"/>
              <a:t>- AI and jobs of the future</a:t>
            </a:r>
          </a:p>
          <a:p>
            <a:pPr marL="0" indent="0">
              <a:buNone/>
            </a:pPr>
            <a:r>
              <a:rPr lang="en-GB" sz="2200" dirty="0"/>
              <a:t>- Veterans</a:t>
            </a:r>
          </a:p>
          <a:p>
            <a:pPr marL="457200" indent="-457200">
              <a:buFont typeface="+mj-lt"/>
              <a:buAutoNum type="arabicPeriod"/>
            </a:pPr>
            <a:endParaRPr lang="en-GB" sz="2200" dirty="0"/>
          </a:p>
          <a:p>
            <a:endParaRPr lang="en-GB" sz="2200" dirty="0"/>
          </a:p>
        </p:txBody>
      </p:sp>
      <p:sp>
        <p:nvSpPr>
          <p:cNvPr id="5" name="TextBox 4">
            <a:extLst>
              <a:ext uri="{FF2B5EF4-FFF2-40B4-BE49-F238E27FC236}">
                <a16:creationId xmlns:a16="http://schemas.microsoft.com/office/drawing/2014/main" id="{8208EE27-09B0-A076-9E26-4F3AE23306E8}"/>
              </a:ext>
            </a:extLst>
          </p:cNvPr>
          <p:cNvSpPr txBox="1"/>
          <p:nvPr/>
        </p:nvSpPr>
        <p:spPr>
          <a:xfrm>
            <a:off x="3471954" y="5351037"/>
            <a:ext cx="8879840"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Where are the opportunities to galvanise providers and decision makers to respond to employer insights? </a:t>
            </a:r>
          </a:p>
          <a:p>
            <a:pPr marL="457200" indent="-457200">
              <a:buFont typeface="+mj-lt"/>
              <a:buAutoNum type="arabicPeriod" startAt="4"/>
            </a:pPr>
            <a:endParaRPr lang="en-GB" sz="2200" dirty="0"/>
          </a:p>
        </p:txBody>
      </p:sp>
      <p:sp>
        <p:nvSpPr>
          <p:cNvPr id="7" name="TextBox 6">
            <a:extLst>
              <a:ext uri="{FF2B5EF4-FFF2-40B4-BE49-F238E27FC236}">
                <a16:creationId xmlns:a16="http://schemas.microsoft.com/office/drawing/2014/main" id="{EDCCA6C4-A8BB-E881-38CF-7C3A690A3534}"/>
              </a:ext>
            </a:extLst>
          </p:cNvPr>
          <p:cNvSpPr txBox="1"/>
          <p:nvPr/>
        </p:nvSpPr>
        <p:spPr>
          <a:xfrm>
            <a:off x="2962656" y="4524005"/>
            <a:ext cx="9906000" cy="50028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What messages stood out for you?</a:t>
            </a:r>
          </a:p>
          <a:p>
            <a:pPr marL="457200" indent="-457200">
              <a:buFont typeface="+mj-lt"/>
              <a:buAutoNum type="arabicPeriod" startAt="3"/>
            </a:pPr>
            <a:endParaRPr lang="en-GB" sz="2200" dirty="0"/>
          </a:p>
        </p:txBody>
      </p:sp>
    </p:spTree>
    <p:extLst>
      <p:ext uri="{BB962C8B-B14F-4D97-AF65-F5344CB8AC3E}">
        <p14:creationId xmlns:p14="http://schemas.microsoft.com/office/powerpoint/2010/main" val="1279565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E9A3C-4C4B-A738-0DCF-FA0FBE06C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BDBA4A-B633-745C-8E2D-3EAC49CF60D3}"/>
              </a:ext>
            </a:extLst>
          </p:cNvPr>
          <p:cNvSpPr>
            <a:spLocks noGrp="1"/>
          </p:cNvSpPr>
          <p:nvPr>
            <p:ph type="title"/>
          </p:nvPr>
        </p:nvSpPr>
        <p:spPr>
          <a:xfrm>
            <a:off x="289743" y="-220337"/>
            <a:ext cx="7366337" cy="1325563"/>
          </a:xfrm>
        </p:spPr>
        <p:txBody>
          <a:bodyPr>
            <a:normAutofit/>
          </a:bodyPr>
          <a:lstStyle/>
          <a:p>
            <a:r>
              <a:rPr lang="en-GB" sz="5400">
                <a:latin typeface="Helvetica"/>
                <a:cs typeface="Helvetica"/>
              </a:rPr>
              <a:t>Consultees</a:t>
            </a:r>
          </a:p>
        </p:txBody>
      </p:sp>
      <p:sp>
        <p:nvSpPr>
          <p:cNvPr id="4" name="Subtitle 2">
            <a:extLst>
              <a:ext uri="{FF2B5EF4-FFF2-40B4-BE49-F238E27FC236}">
                <a16:creationId xmlns:a16="http://schemas.microsoft.com/office/drawing/2014/main" id="{FCA3F624-DDCB-011A-B82B-747885D1A6C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26</a:t>
            </a:r>
          </a:p>
        </p:txBody>
      </p:sp>
      <p:sp>
        <p:nvSpPr>
          <p:cNvPr id="8" name="Content Placeholder 7">
            <a:extLst>
              <a:ext uri="{FF2B5EF4-FFF2-40B4-BE49-F238E27FC236}">
                <a16:creationId xmlns:a16="http://schemas.microsoft.com/office/drawing/2014/main" id="{DB4C9481-17F4-5036-7EA0-460A0C3A079A}"/>
              </a:ext>
            </a:extLst>
          </p:cNvPr>
          <p:cNvSpPr>
            <a:spLocks noGrp="1"/>
          </p:cNvSpPr>
          <p:nvPr>
            <p:ph idx="1"/>
          </p:nvPr>
        </p:nvSpPr>
        <p:spPr>
          <a:xfrm>
            <a:off x="79549" y="824810"/>
            <a:ext cx="2916946" cy="4337363"/>
          </a:xfrm>
        </p:spPr>
        <p:txBody>
          <a:bodyPr>
            <a:normAutofit/>
          </a:bodyPr>
          <a:lstStyle/>
          <a:p>
            <a:pPr marL="457200" indent="-457200">
              <a:buFont typeface="+mj-lt"/>
              <a:buAutoNum type="arabicPeriod"/>
            </a:pPr>
            <a:r>
              <a:rPr lang="en-GB" sz="2400" dirty="0"/>
              <a:t>Amandas Blinds</a:t>
            </a:r>
          </a:p>
          <a:p>
            <a:pPr marL="457200" indent="-457200">
              <a:buFont typeface="+mj-lt"/>
              <a:buAutoNum type="arabicPeriod"/>
            </a:pPr>
            <a:r>
              <a:rPr lang="en-GB" sz="2400" dirty="0"/>
              <a:t>ArtSpace</a:t>
            </a:r>
          </a:p>
          <a:p>
            <a:pPr marL="457200" indent="-457200">
              <a:buFont typeface="+mj-lt"/>
              <a:buAutoNum type="arabicPeriod"/>
            </a:pPr>
            <a:r>
              <a:rPr lang="en-GB" sz="2400" dirty="0"/>
              <a:t>AS Music School</a:t>
            </a:r>
          </a:p>
          <a:p>
            <a:pPr marL="457200" indent="-457200">
              <a:buFont typeface="+mj-lt"/>
              <a:buAutoNum type="arabicPeriod"/>
            </a:pPr>
            <a:r>
              <a:rPr lang="en-GB" sz="2400" dirty="0"/>
              <a:t>Barnsley FC</a:t>
            </a:r>
          </a:p>
          <a:p>
            <a:pPr marL="457200" indent="-457200">
              <a:buFont typeface="+mj-lt"/>
              <a:buAutoNum type="arabicPeriod"/>
            </a:pPr>
            <a:r>
              <a:rPr lang="en-GB" sz="2400" dirty="0"/>
              <a:t>Birley Moor</a:t>
            </a:r>
          </a:p>
          <a:p>
            <a:pPr marL="457200" indent="-457200">
              <a:buFont typeface="+mj-lt"/>
              <a:buAutoNum type="arabicPeriod"/>
            </a:pPr>
            <a:r>
              <a:rPr lang="en-GB" sz="2400" dirty="0"/>
              <a:t>Blend Kitchen</a:t>
            </a:r>
          </a:p>
        </p:txBody>
      </p:sp>
      <p:sp>
        <p:nvSpPr>
          <p:cNvPr id="3" name="Content Placeholder 7">
            <a:extLst>
              <a:ext uri="{FF2B5EF4-FFF2-40B4-BE49-F238E27FC236}">
                <a16:creationId xmlns:a16="http://schemas.microsoft.com/office/drawing/2014/main" id="{98273879-9015-2E58-A5A2-CFEE8154C518}"/>
              </a:ext>
            </a:extLst>
          </p:cNvPr>
          <p:cNvSpPr txBox="1">
            <a:spLocks/>
          </p:cNvSpPr>
          <p:nvPr/>
        </p:nvSpPr>
        <p:spPr>
          <a:xfrm>
            <a:off x="2850191" y="1260318"/>
            <a:ext cx="2782513" cy="433736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7"/>
            </a:pPr>
            <a:r>
              <a:rPr lang="en-GB" sz="2400" dirty="0"/>
              <a:t>Barnsley Premier Leisure</a:t>
            </a:r>
          </a:p>
          <a:p>
            <a:pPr marL="457200" indent="-457200">
              <a:buFont typeface="+mj-lt"/>
              <a:buAutoNum type="arabicPeriod" startAt="7"/>
            </a:pPr>
            <a:r>
              <a:rPr lang="en-GB" sz="2400" dirty="0"/>
              <a:t>Brook Leisure</a:t>
            </a:r>
          </a:p>
          <a:p>
            <a:pPr marL="457200" indent="-457200">
              <a:buFont typeface="+mj-lt"/>
              <a:buAutoNum type="arabicPeriod" startAt="7"/>
            </a:pPr>
            <a:r>
              <a:rPr lang="en-GB" sz="2400" dirty="0"/>
              <a:t>Cast</a:t>
            </a:r>
          </a:p>
          <a:p>
            <a:pPr marL="457200" indent="-457200">
              <a:buFont typeface="+mj-lt"/>
              <a:buAutoNum type="arabicPeriod" startAt="7"/>
            </a:pPr>
            <a:r>
              <a:rPr lang="en-GB" sz="2400" dirty="0"/>
              <a:t>Castle Park</a:t>
            </a:r>
          </a:p>
          <a:p>
            <a:pPr marL="457200" indent="-457200">
              <a:buFont typeface="+mj-lt"/>
              <a:buAutoNum type="arabicPeriod" startAt="7"/>
            </a:pPr>
            <a:r>
              <a:rPr lang="en-GB" sz="2400" dirty="0"/>
              <a:t>Club Doncaster</a:t>
            </a:r>
          </a:p>
          <a:p>
            <a:pPr marL="457200" indent="-457200">
              <a:buFont typeface="+mj-lt"/>
              <a:buAutoNum type="arabicPeriod" startAt="7"/>
            </a:pPr>
            <a:r>
              <a:rPr lang="en-GB" sz="2400" dirty="0"/>
              <a:t>Darts</a:t>
            </a:r>
          </a:p>
          <a:p>
            <a:pPr marL="457200" indent="-457200">
              <a:buFont typeface="+mj-lt"/>
              <a:buAutoNum type="arabicPeriod" startAt="7"/>
            </a:pPr>
            <a:r>
              <a:rPr lang="en-GB" sz="2400" dirty="0"/>
              <a:t>DCLT</a:t>
            </a:r>
          </a:p>
          <a:p>
            <a:pPr marL="457200" indent="-457200">
              <a:buFont typeface="+mj-lt"/>
              <a:buAutoNum type="arabicPeriod" startAt="7"/>
            </a:pPr>
            <a:r>
              <a:rPr lang="en-GB" sz="2400" dirty="0"/>
              <a:t>Elior</a:t>
            </a:r>
          </a:p>
          <a:p>
            <a:pPr marL="457200" indent="-457200">
              <a:buFont typeface="+mj-lt"/>
              <a:buAutoNum type="arabicPeriod" startAt="7"/>
            </a:pPr>
            <a:r>
              <a:rPr lang="en-GB" sz="2400" dirty="0"/>
              <a:t>Feast</a:t>
            </a:r>
          </a:p>
          <a:p>
            <a:pPr marL="457200" indent="-457200">
              <a:buFont typeface="+mj-lt"/>
              <a:buAutoNum type="arabicPeriod" startAt="7"/>
            </a:pPr>
            <a:r>
              <a:rPr lang="en-GB" sz="2400" dirty="0"/>
              <a:t>Flinn and Steel</a:t>
            </a:r>
          </a:p>
        </p:txBody>
      </p:sp>
      <p:sp>
        <p:nvSpPr>
          <p:cNvPr id="5" name="Content Placeholder 7">
            <a:extLst>
              <a:ext uri="{FF2B5EF4-FFF2-40B4-BE49-F238E27FC236}">
                <a16:creationId xmlns:a16="http://schemas.microsoft.com/office/drawing/2014/main" id="{70B1D588-6021-7878-99ED-864B90968D37}"/>
              </a:ext>
            </a:extLst>
          </p:cNvPr>
          <p:cNvSpPr txBox="1">
            <a:spLocks/>
          </p:cNvSpPr>
          <p:nvPr/>
        </p:nvSpPr>
        <p:spPr>
          <a:xfrm>
            <a:off x="5632704" y="1705714"/>
            <a:ext cx="3443455" cy="485962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17"/>
            </a:pPr>
            <a:r>
              <a:rPr lang="en-GB" sz="2400" dirty="0"/>
              <a:t> Gulliver’s Fun</a:t>
            </a:r>
          </a:p>
          <a:p>
            <a:pPr marL="457200" indent="-457200">
              <a:buFont typeface="+mj-lt"/>
              <a:buAutoNum type="arabicPeriod" startAt="17"/>
            </a:pPr>
            <a:r>
              <a:rPr lang="en-GB" sz="2400" dirty="0"/>
              <a:t> Hilton Garden Inn Doncaster Racecourse</a:t>
            </a:r>
          </a:p>
          <a:p>
            <a:pPr marL="457200" indent="-457200">
              <a:buFont typeface="+mj-lt"/>
              <a:buAutoNum type="arabicPeriod" startAt="17"/>
            </a:pPr>
            <a:r>
              <a:rPr lang="en-GB" sz="2400" dirty="0"/>
              <a:t>IBIS Sheffield </a:t>
            </a:r>
          </a:p>
          <a:p>
            <a:pPr marL="457200" indent="-457200">
              <a:buFont typeface="+mj-lt"/>
              <a:buAutoNum type="arabicPeriod" startAt="17"/>
            </a:pPr>
            <a:r>
              <a:rPr lang="en-GB" sz="2400" dirty="0"/>
              <a:t>Kewgreen Hotels</a:t>
            </a:r>
          </a:p>
          <a:p>
            <a:pPr marL="457200" indent="-457200">
              <a:buFont typeface="+mj-lt"/>
              <a:buAutoNum type="arabicPeriod" startAt="17"/>
            </a:pPr>
            <a:r>
              <a:rPr lang="en-GB" sz="2400" dirty="0"/>
              <a:t>Lakeside Village</a:t>
            </a:r>
          </a:p>
          <a:p>
            <a:pPr marL="457200" indent="-457200">
              <a:buFont typeface="+mj-lt"/>
              <a:buAutoNum type="arabicPeriod" startAt="17"/>
            </a:pPr>
            <a:r>
              <a:rPr lang="en-GB" sz="2400" dirty="0"/>
              <a:t>Marmadukes</a:t>
            </a:r>
          </a:p>
          <a:p>
            <a:pPr marL="457200" indent="-457200">
              <a:buFont typeface="+mj-lt"/>
              <a:buAutoNum type="arabicPeriod" startAt="17"/>
            </a:pPr>
            <a:r>
              <a:rPr lang="en-GB" sz="2400" dirty="0"/>
              <a:t>Mount Pleasant Hotel</a:t>
            </a:r>
          </a:p>
          <a:p>
            <a:pPr marL="457200" indent="-457200">
              <a:buFont typeface="+mj-lt"/>
              <a:buAutoNum type="arabicPeriod" startAt="17"/>
            </a:pPr>
            <a:r>
              <a:rPr lang="en-GB" sz="2400" dirty="0"/>
              <a:t>Owston Hall</a:t>
            </a:r>
          </a:p>
          <a:p>
            <a:pPr marL="457200" indent="-457200">
              <a:buFont typeface="+mj-lt"/>
              <a:buAutoNum type="arabicPeriod" startAt="17"/>
            </a:pPr>
            <a:r>
              <a:rPr lang="en-GB" sz="2400" dirty="0"/>
              <a:t>Pale Blue Eyes</a:t>
            </a:r>
          </a:p>
          <a:p>
            <a:pPr marL="457200" indent="-457200">
              <a:buFont typeface="+mj-lt"/>
              <a:buAutoNum type="arabicPeriod" startAt="17"/>
            </a:pPr>
            <a:r>
              <a:rPr lang="en-GB" sz="2400" dirty="0"/>
              <a:t>Private Diners Club</a:t>
            </a:r>
          </a:p>
          <a:p>
            <a:pPr marL="457200" indent="-457200">
              <a:buFont typeface="+mj-lt"/>
              <a:buAutoNum type="arabicPeriod" startAt="17"/>
            </a:pPr>
            <a:r>
              <a:rPr lang="en-GB" sz="2400" dirty="0"/>
              <a:t>Rotherham Golf Club</a:t>
            </a:r>
          </a:p>
        </p:txBody>
      </p:sp>
      <p:sp>
        <p:nvSpPr>
          <p:cNvPr id="6" name="Content Placeholder 7">
            <a:extLst>
              <a:ext uri="{FF2B5EF4-FFF2-40B4-BE49-F238E27FC236}">
                <a16:creationId xmlns:a16="http://schemas.microsoft.com/office/drawing/2014/main" id="{433EBAFB-CCC5-5188-005D-70F168E04429}"/>
              </a:ext>
            </a:extLst>
          </p:cNvPr>
          <p:cNvSpPr txBox="1">
            <a:spLocks/>
          </p:cNvSpPr>
          <p:nvPr/>
        </p:nvSpPr>
        <p:spPr>
          <a:xfrm>
            <a:off x="8984719" y="1705714"/>
            <a:ext cx="2948200" cy="433736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28"/>
            </a:pPr>
            <a:r>
              <a:rPr lang="en-GB" sz="2400" dirty="0"/>
              <a:t>Sheffield Theatres</a:t>
            </a:r>
          </a:p>
          <a:p>
            <a:pPr marL="457200" indent="-457200">
              <a:buFont typeface="+mj-lt"/>
              <a:buAutoNum type="arabicPeriod" startAt="28"/>
            </a:pPr>
            <a:r>
              <a:rPr lang="en-GB" sz="2400" dirty="0"/>
              <a:t>Søstrene Grene</a:t>
            </a:r>
          </a:p>
          <a:p>
            <a:pPr marL="457200" indent="-457200">
              <a:buFont typeface="+mj-lt"/>
              <a:buAutoNum type="arabicPeriod" startAt="28"/>
            </a:pPr>
            <a:r>
              <a:rPr lang="en-GB" sz="2400" dirty="0"/>
              <a:t>Truffle Lodge</a:t>
            </a:r>
          </a:p>
          <a:p>
            <a:pPr marL="457200" indent="-457200">
              <a:buFont typeface="+mj-lt"/>
              <a:buAutoNum type="arabicPeriod" startAt="28"/>
            </a:pPr>
            <a:r>
              <a:rPr lang="en-GB" sz="2400" dirty="0"/>
              <a:t>Urban Burger</a:t>
            </a:r>
          </a:p>
          <a:p>
            <a:pPr marL="457200" indent="-457200">
              <a:buFont typeface="+mj-lt"/>
              <a:buAutoNum type="arabicPeriod" startAt="28"/>
            </a:pPr>
            <a:r>
              <a:rPr lang="en-GB" sz="2400" dirty="0"/>
              <a:t>Wentworth Woodhouse</a:t>
            </a:r>
          </a:p>
          <a:p>
            <a:pPr marL="457200" indent="-457200">
              <a:buFont typeface="+mj-lt"/>
              <a:buAutoNum type="arabicPeriod" startAt="28"/>
            </a:pPr>
            <a:r>
              <a:rPr lang="en-GB" sz="2400" dirty="0"/>
              <a:t>Yorkshire Sculpture Park</a:t>
            </a:r>
          </a:p>
          <a:p>
            <a:pPr marL="457200" indent="-457200">
              <a:buFont typeface="+mj-lt"/>
              <a:buAutoNum type="arabicPeriod" startAt="28"/>
            </a:pPr>
            <a:r>
              <a:rPr lang="en-GB" sz="2400" dirty="0"/>
              <a:t>Yorkshire Wildlife Park</a:t>
            </a:r>
          </a:p>
        </p:txBody>
      </p:sp>
    </p:spTree>
    <p:extLst>
      <p:ext uri="{BB962C8B-B14F-4D97-AF65-F5344CB8AC3E}">
        <p14:creationId xmlns:p14="http://schemas.microsoft.com/office/powerpoint/2010/main" val="1523334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4BC56B81-2A6B-E1A2-416E-6FDDED706C16}"/>
              </a:ext>
            </a:extLst>
          </p:cNvPr>
          <p:cNvSpPr txBox="1"/>
          <p:nvPr/>
        </p:nvSpPr>
        <p:spPr>
          <a:xfrm>
            <a:off x="11183292" y="6179096"/>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15" name="TextBox 14">
            <a:extLst>
              <a:ext uri="{FF2B5EF4-FFF2-40B4-BE49-F238E27FC236}">
                <a16:creationId xmlns:a16="http://schemas.microsoft.com/office/drawing/2014/main" id="{D5B6D10A-42D1-00FB-C688-864A56A16948}"/>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4810A6A8-57E6-C989-88EB-1273958AC705}"/>
              </a:ext>
            </a:extLst>
          </p:cNvPr>
          <p:cNvSpPr>
            <a:spLocks noGrp="1"/>
          </p:cNvSpPr>
          <p:nvPr>
            <p:ph type="ctrTitle"/>
          </p:nvPr>
        </p:nvSpPr>
        <p:spPr>
          <a:xfrm>
            <a:off x="426402" y="1676107"/>
            <a:ext cx="8859838" cy="3086515"/>
          </a:xfrm>
        </p:spPr>
        <p:txBody>
          <a:bodyPr>
            <a:normAutofit/>
          </a:bodyPr>
          <a:lstStyle/>
          <a:p>
            <a:pPr algn="l"/>
            <a:r>
              <a:rPr lang="en-GB" sz="5400"/>
              <a:t>Research Background</a:t>
            </a:r>
          </a:p>
        </p:txBody>
      </p:sp>
    </p:spTree>
    <p:extLst>
      <p:ext uri="{BB962C8B-B14F-4D97-AF65-F5344CB8AC3E}">
        <p14:creationId xmlns:p14="http://schemas.microsoft.com/office/powerpoint/2010/main" val="167966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4BF9-203E-6F36-5792-E678238BC3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57AAA0-43C9-2D33-FCB5-5D71132B6ECB}"/>
              </a:ext>
            </a:extLst>
          </p:cNvPr>
          <p:cNvSpPr>
            <a:spLocks noGrp="1"/>
          </p:cNvSpPr>
          <p:nvPr>
            <p:ph type="title"/>
          </p:nvPr>
        </p:nvSpPr>
        <p:spPr>
          <a:xfrm>
            <a:off x="422588" y="0"/>
            <a:ext cx="3919863" cy="1325563"/>
          </a:xfrm>
        </p:spPr>
        <p:txBody>
          <a:bodyPr>
            <a:normAutofit fontScale="90000"/>
          </a:bodyPr>
          <a:lstStyle/>
          <a:p>
            <a:r>
              <a:rPr lang="en-GB" sz="6000">
                <a:latin typeface="Helvetica"/>
                <a:cs typeface="Helvetica"/>
              </a:rPr>
              <a:t>Background</a:t>
            </a:r>
          </a:p>
        </p:txBody>
      </p:sp>
      <p:sp>
        <p:nvSpPr>
          <p:cNvPr id="4" name="Subtitle 2">
            <a:extLst>
              <a:ext uri="{FF2B5EF4-FFF2-40B4-BE49-F238E27FC236}">
                <a16:creationId xmlns:a16="http://schemas.microsoft.com/office/drawing/2014/main" id="{FAF37772-7177-FE76-C0E8-5B563B1FEBB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03</a:t>
            </a:r>
          </a:p>
        </p:txBody>
      </p:sp>
      <p:sp>
        <p:nvSpPr>
          <p:cNvPr id="8" name="Content Placeholder 7">
            <a:extLst>
              <a:ext uri="{FF2B5EF4-FFF2-40B4-BE49-F238E27FC236}">
                <a16:creationId xmlns:a16="http://schemas.microsoft.com/office/drawing/2014/main" id="{22CE3BA0-B4E9-7D4C-2EA9-9E5B46346735}"/>
              </a:ext>
            </a:extLst>
          </p:cNvPr>
          <p:cNvSpPr>
            <a:spLocks noGrp="1"/>
          </p:cNvSpPr>
          <p:nvPr>
            <p:ph idx="1"/>
          </p:nvPr>
        </p:nvSpPr>
        <p:spPr>
          <a:xfrm>
            <a:off x="548640" y="1442087"/>
            <a:ext cx="11094720" cy="2449194"/>
          </a:xfrm>
        </p:spPr>
        <p:txBody>
          <a:bodyPr>
            <a:normAutofit/>
          </a:bodyPr>
          <a:lstStyle/>
          <a:p>
            <a:r>
              <a:rPr lang="en-GB" sz="2200" dirty="0"/>
              <a:t>Third in a series of five employer insights  (target 20-30 SY employers per quarter)</a:t>
            </a:r>
          </a:p>
          <a:p>
            <a:r>
              <a:rPr lang="en-GB" sz="2200" dirty="0"/>
              <a:t>Purpose - to gain employer knowledge and understanding of local skills priorities</a:t>
            </a:r>
          </a:p>
          <a:p>
            <a:r>
              <a:rPr lang="en-GB" sz="2200" dirty="0"/>
              <a:t>The questionnaire was agreed with providers and stakeholders</a:t>
            </a:r>
          </a:p>
          <a:p>
            <a:r>
              <a:rPr lang="en-GB" sz="2200" dirty="0"/>
              <a:t>This report looks at current and future skills </a:t>
            </a:r>
          </a:p>
        </p:txBody>
      </p:sp>
      <p:sp>
        <p:nvSpPr>
          <p:cNvPr id="5" name="TextBox 4">
            <a:extLst>
              <a:ext uri="{FF2B5EF4-FFF2-40B4-BE49-F238E27FC236}">
                <a16:creationId xmlns:a16="http://schemas.microsoft.com/office/drawing/2014/main" id="{17DE9BDB-D7B5-1915-7CA6-9808B5C48DBA}"/>
              </a:ext>
            </a:extLst>
          </p:cNvPr>
          <p:cNvSpPr txBox="1"/>
          <p:nvPr/>
        </p:nvSpPr>
        <p:spPr>
          <a:xfrm>
            <a:off x="2382519" y="3642612"/>
            <a:ext cx="9552296" cy="1107996"/>
          </a:xfrm>
          <a:prstGeom prst="rect">
            <a:avLst/>
          </a:prstGeom>
          <a:noFill/>
        </p:spPr>
        <p:txBody>
          <a:bodyPr wrap="square">
            <a:spAutoFit/>
          </a:bodyPr>
          <a:lstStyle/>
          <a:p>
            <a:pPr marL="457200" indent="-457200">
              <a:buFont typeface="Arial" panose="020B0604020202020204" pitchFamily="34" charset="0"/>
              <a:buChar char="•"/>
            </a:pPr>
            <a:r>
              <a:rPr lang="en-GB" sz="2200" dirty="0">
                <a:latin typeface="Helvetica" pitchFamily="2" charset="0"/>
              </a:rPr>
              <a:t>We spoke to 34 firms – they can’t represent the whole sector and offer a snapshot of their requirements</a:t>
            </a:r>
          </a:p>
          <a:p>
            <a:pPr marL="457200" indent="-457200">
              <a:buFont typeface="Arial" panose="020B0604020202020204" pitchFamily="34" charset="0"/>
              <a:buChar char="•"/>
            </a:pPr>
            <a:r>
              <a:rPr lang="en-GB" sz="2200" dirty="0">
                <a:latin typeface="Helvetica" pitchFamily="2" charset="0"/>
              </a:rPr>
              <a:t>Designed to inform the valuable work and thinking of local stakeholders</a:t>
            </a:r>
          </a:p>
        </p:txBody>
      </p:sp>
    </p:spTree>
    <p:extLst>
      <p:ext uri="{BB962C8B-B14F-4D97-AF65-F5344CB8AC3E}">
        <p14:creationId xmlns:p14="http://schemas.microsoft.com/office/powerpoint/2010/main" val="193614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6FBC62-9C3C-E6DE-25AE-DD54E8D2B4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02413B-BA93-5437-A14F-1FFAB021FFCF}"/>
              </a:ext>
            </a:extLst>
          </p:cNvPr>
          <p:cNvSpPr>
            <a:spLocks noGrp="1"/>
          </p:cNvSpPr>
          <p:nvPr>
            <p:ph type="title"/>
          </p:nvPr>
        </p:nvSpPr>
        <p:spPr>
          <a:xfrm>
            <a:off x="422588" y="0"/>
            <a:ext cx="6150932" cy="1325563"/>
          </a:xfrm>
        </p:spPr>
        <p:txBody>
          <a:bodyPr>
            <a:normAutofit fontScale="90000"/>
          </a:bodyPr>
          <a:lstStyle/>
          <a:p>
            <a:r>
              <a:rPr lang="en-GB" sz="6000">
                <a:latin typeface="Helvetica"/>
                <a:cs typeface="Helvetica"/>
              </a:rPr>
              <a:t>Background (cont.)</a:t>
            </a:r>
          </a:p>
        </p:txBody>
      </p:sp>
      <p:sp>
        <p:nvSpPr>
          <p:cNvPr id="4" name="Subtitle 2">
            <a:extLst>
              <a:ext uri="{FF2B5EF4-FFF2-40B4-BE49-F238E27FC236}">
                <a16:creationId xmlns:a16="http://schemas.microsoft.com/office/drawing/2014/main" id="{23C9DC93-A42A-53EE-1BCE-A631860BCC0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04</a:t>
            </a:r>
          </a:p>
        </p:txBody>
      </p:sp>
      <p:sp>
        <p:nvSpPr>
          <p:cNvPr id="8" name="Content Placeholder 7">
            <a:extLst>
              <a:ext uri="{FF2B5EF4-FFF2-40B4-BE49-F238E27FC236}">
                <a16:creationId xmlns:a16="http://schemas.microsoft.com/office/drawing/2014/main" id="{581FD95A-81B1-581D-3FD1-8D3EB4534E67}"/>
              </a:ext>
            </a:extLst>
          </p:cNvPr>
          <p:cNvSpPr>
            <a:spLocks noGrp="1"/>
          </p:cNvSpPr>
          <p:nvPr>
            <p:ph idx="1"/>
          </p:nvPr>
        </p:nvSpPr>
        <p:spPr>
          <a:xfrm>
            <a:off x="122310" y="1435477"/>
            <a:ext cx="11947380" cy="2449194"/>
          </a:xfrm>
        </p:spPr>
        <p:txBody>
          <a:bodyPr>
            <a:normAutofit fontScale="92500"/>
          </a:bodyPr>
          <a:lstStyle/>
          <a:p>
            <a:r>
              <a:rPr lang="en-GB" sz="2200" dirty="0"/>
              <a:t>This sector has a very diverse range of career opportunities. </a:t>
            </a:r>
          </a:p>
          <a:p>
            <a:r>
              <a:rPr lang="en-GB" sz="2200" dirty="0"/>
              <a:t>The retail and hospitality sector is a dynamic and customer-driven industry covering hospitality, catering, retail management, supply chain, and tourism services. </a:t>
            </a:r>
          </a:p>
          <a:p>
            <a:r>
              <a:rPr lang="en-GB" sz="2200" dirty="0"/>
              <a:t>Leisure activities include </a:t>
            </a:r>
            <a:r>
              <a:rPr lang="en-GB" sz="2200" b="1" dirty="0"/>
              <a:t>culture and heritage </a:t>
            </a:r>
            <a:r>
              <a:rPr lang="en-GB" sz="2200" dirty="0"/>
              <a:t>(e.g. museums, galleries and heritage sites), </a:t>
            </a:r>
            <a:r>
              <a:rPr lang="en-GB" sz="2200" b="1" dirty="0"/>
              <a:t>leisure and entertainment</a:t>
            </a:r>
            <a:r>
              <a:rPr lang="en-GB" sz="2200" dirty="0"/>
              <a:t> (e.g. cinemas, bowling alleys, arcades, holiday camps, and theme parks), </a:t>
            </a:r>
            <a:r>
              <a:rPr lang="en-GB" sz="2200" b="1" dirty="0"/>
              <a:t>sports</a:t>
            </a:r>
            <a:r>
              <a:rPr lang="en-GB" sz="2200" dirty="0"/>
              <a:t> (including leisure sports and coaching, events, leisure centres etc) and the </a:t>
            </a:r>
            <a:r>
              <a:rPr lang="en-GB" sz="2200" b="1" dirty="0"/>
              <a:t>tourism </a:t>
            </a:r>
            <a:r>
              <a:rPr lang="en-GB" sz="2200" dirty="0"/>
              <a:t>sector (e.g. hotels, travel agencies, tour operators, attractions, and adventure tourism). </a:t>
            </a:r>
          </a:p>
          <a:p>
            <a:endParaRPr lang="en-GB" sz="2200" dirty="0"/>
          </a:p>
        </p:txBody>
      </p:sp>
      <p:sp>
        <p:nvSpPr>
          <p:cNvPr id="5" name="TextBox 4">
            <a:extLst>
              <a:ext uri="{FF2B5EF4-FFF2-40B4-BE49-F238E27FC236}">
                <a16:creationId xmlns:a16="http://schemas.microsoft.com/office/drawing/2014/main" id="{138AE382-61EA-A887-F5A3-6CB2EA1C5752}"/>
              </a:ext>
            </a:extLst>
          </p:cNvPr>
          <p:cNvSpPr txBox="1"/>
          <p:nvPr/>
        </p:nvSpPr>
        <p:spPr>
          <a:xfrm>
            <a:off x="3105322" y="3994585"/>
            <a:ext cx="8808919" cy="2314961"/>
          </a:xfrm>
          <a:prstGeom prst="rect">
            <a:avLst/>
          </a:prstGeom>
        </p:spPr>
        <p:txBody>
          <a:bodyPr vert="horz" lIns="91440" tIns="45720" rIns="91440" bIns="45720" rtlCol="0">
            <a:normAutofit lnSpcReduction="10000"/>
          </a:bodyPr>
          <a:lstStyle>
            <a:lvl1pPr marL="228600" indent="-228600">
              <a:lnSpc>
                <a:spcPct val="90000"/>
              </a:lnSpc>
              <a:spcBef>
                <a:spcPts val="1000"/>
              </a:spcBef>
              <a:buFont typeface="Arial" panose="020B0604020202020204" pitchFamily="34" charset="0"/>
              <a:buChar char="•"/>
              <a:defRPr sz="22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For sport alone there are many career pathways from health, well-being and fitness to teaching, training and coaching and management. </a:t>
            </a:r>
          </a:p>
          <a:p>
            <a:r>
              <a:rPr lang="en-GB" dirty="0"/>
              <a:t>Cultural industries embrace collections, combined arts, dance, libraries, literature, museums, music, theatre and the visual arts. They include industries and organisations offering cultural experiences, services and products. </a:t>
            </a:r>
          </a:p>
        </p:txBody>
      </p:sp>
    </p:spTree>
    <p:extLst>
      <p:ext uri="{BB962C8B-B14F-4D97-AF65-F5344CB8AC3E}">
        <p14:creationId xmlns:p14="http://schemas.microsoft.com/office/powerpoint/2010/main" val="364338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002DD-B00C-930D-1B15-1204CB9F082A}"/>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7D9572F5-39EA-96CD-C3BF-B3FA79AF4C53}"/>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7B1B4FC1-7592-BDE7-A185-D4899B41642A}"/>
              </a:ext>
            </a:extLst>
          </p:cNvPr>
          <p:cNvSpPr txBox="1"/>
          <p:nvPr/>
        </p:nvSpPr>
        <p:spPr>
          <a:xfrm>
            <a:off x="11183292" y="6179096"/>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05</a:t>
            </a:r>
            <a:endParaRPr lang="en-GB"/>
          </a:p>
        </p:txBody>
      </p:sp>
      <p:sp>
        <p:nvSpPr>
          <p:cNvPr id="15" name="TextBox 14">
            <a:extLst>
              <a:ext uri="{FF2B5EF4-FFF2-40B4-BE49-F238E27FC236}">
                <a16:creationId xmlns:a16="http://schemas.microsoft.com/office/drawing/2014/main" id="{5AB1B203-E963-86DF-0E39-A856CCC087F5}"/>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8E10BD30-7EAB-0D96-86CC-F34726EAFDBD}"/>
              </a:ext>
            </a:extLst>
          </p:cNvPr>
          <p:cNvSpPr>
            <a:spLocks noGrp="1"/>
          </p:cNvSpPr>
          <p:nvPr>
            <p:ph type="ctrTitle"/>
          </p:nvPr>
        </p:nvSpPr>
        <p:spPr>
          <a:xfrm>
            <a:off x="426402" y="1676107"/>
            <a:ext cx="8859838" cy="3086515"/>
          </a:xfrm>
        </p:spPr>
        <p:txBody>
          <a:bodyPr>
            <a:normAutofit/>
          </a:bodyPr>
          <a:lstStyle/>
          <a:p>
            <a:pPr algn="l"/>
            <a:r>
              <a:rPr lang="en-GB" sz="5400"/>
              <a:t>Future Priorities</a:t>
            </a:r>
          </a:p>
        </p:txBody>
      </p:sp>
    </p:spTree>
    <p:extLst>
      <p:ext uri="{BB962C8B-B14F-4D97-AF65-F5344CB8AC3E}">
        <p14:creationId xmlns:p14="http://schemas.microsoft.com/office/powerpoint/2010/main" val="1695699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E17EDB-3A67-11C7-4D5D-581ECCDA1C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7FE012-CF2F-1802-F755-DBCBFBCB9019}"/>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Future Priorities</a:t>
            </a:r>
          </a:p>
        </p:txBody>
      </p:sp>
      <p:sp>
        <p:nvSpPr>
          <p:cNvPr id="4" name="Subtitle 2">
            <a:extLst>
              <a:ext uri="{FF2B5EF4-FFF2-40B4-BE49-F238E27FC236}">
                <a16:creationId xmlns:a16="http://schemas.microsoft.com/office/drawing/2014/main" id="{E6A2B513-4A12-7A9B-6F04-BD2315FB5362}"/>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06</a:t>
            </a:r>
          </a:p>
        </p:txBody>
      </p:sp>
      <p:sp>
        <p:nvSpPr>
          <p:cNvPr id="8" name="Content Placeholder 7">
            <a:extLst>
              <a:ext uri="{FF2B5EF4-FFF2-40B4-BE49-F238E27FC236}">
                <a16:creationId xmlns:a16="http://schemas.microsoft.com/office/drawing/2014/main" id="{A097EB79-2CF1-248B-C105-AC48842A18B4}"/>
              </a:ext>
            </a:extLst>
          </p:cNvPr>
          <p:cNvSpPr>
            <a:spLocks noGrp="1"/>
          </p:cNvSpPr>
          <p:nvPr>
            <p:ph idx="1"/>
          </p:nvPr>
        </p:nvSpPr>
        <p:spPr>
          <a:xfrm>
            <a:off x="167640" y="1363049"/>
            <a:ext cx="11856720" cy="1867001"/>
          </a:xfrm>
        </p:spPr>
        <p:txBody>
          <a:bodyPr>
            <a:normAutofit/>
          </a:bodyPr>
          <a:lstStyle/>
          <a:p>
            <a:pPr marL="457200" indent="-457200">
              <a:buFont typeface="+mj-lt"/>
              <a:buAutoNum type="arabicPeriod"/>
            </a:pPr>
            <a:r>
              <a:rPr lang="en-GB" sz="2200" dirty="0"/>
              <a:t>Increased employee engagement and motivation is important in consumer facing industries as it results in an enhanced customer experience and ultimately improved business outcomes. Leadership training can help managers embed people-first values. </a:t>
            </a:r>
          </a:p>
          <a:p>
            <a:pPr marL="457200" indent="-457200">
              <a:buFont typeface="+mj-lt"/>
              <a:buAutoNum type="arabicPeriod"/>
            </a:pPr>
            <a:r>
              <a:rPr lang="en-GB" sz="2200" dirty="0"/>
              <a:t>Business priorities have been sharply influenced by the economic turbulence of the last five years resulting in some skills challenges and tight labour market. </a:t>
            </a:r>
          </a:p>
        </p:txBody>
      </p:sp>
      <p:sp>
        <p:nvSpPr>
          <p:cNvPr id="5" name="TextBox 4">
            <a:extLst>
              <a:ext uri="{FF2B5EF4-FFF2-40B4-BE49-F238E27FC236}">
                <a16:creationId xmlns:a16="http://schemas.microsoft.com/office/drawing/2014/main" id="{1F5773D3-0AEF-36F7-0597-1531BE42C702}"/>
              </a:ext>
            </a:extLst>
          </p:cNvPr>
          <p:cNvSpPr txBox="1"/>
          <p:nvPr/>
        </p:nvSpPr>
        <p:spPr>
          <a:xfrm>
            <a:off x="3235164" y="4970077"/>
            <a:ext cx="8117840" cy="1421928"/>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Real-world work readiness and soft skills such as communication and organisation were placed at a premium as well as flexibility to respond to changing circumstances. </a:t>
            </a:r>
          </a:p>
        </p:txBody>
      </p:sp>
      <p:sp>
        <p:nvSpPr>
          <p:cNvPr id="7" name="TextBox 6">
            <a:extLst>
              <a:ext uri="{FF2B5EF4-FFF2-40B4-BE49-F238E27FC236}">
                <a16:creationId xmlns:a16="http://schemas.microsoft.com/office/drawing/2014/main" id="{69196302-84A7-17E0-CC21-994E6ED91AB7}"/>
              </a:ext>
            </a:extLst>
          </p:cNvPr>
          <p:cNvSpPr txBox="1"/>
          <p:nvPr/>
        </p:nvSpPr>
        <p:spPr>
          <a:xfrm>
            <a:off x="2286000" y="3403387"/>
            <a:ext cx="97028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The sector has also experienced repositioning and diversification as a result of new patterns of consumer behaviour and growth of the experiential market.</a:t>
            </a:r>
          </a:p>
          <a:p>
            <a:pPr marL="457200" indent="-457200">
              <a:buFont typeface="+mj-lt"/>
              <a:buAutoNum type="arabicPeriod" startAt="3"/>
            </a:pPr>
            <a:endParaRPr lang="en-GB" sz="2200" dirty="0"/>
          </a:p>
        </p:txBody>
      </p:sp>
    </p:spTree>
    <p:extLst>
      <p:ext uri="{BB962C8B-B14F-4D97-AF65-F5344CB8AC3E}">
        <p14:creationId xmlns:p14="http://schemas.microsoft.com/office/powerpoint/2010/main" val="127803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E9933-7B62-B75E-A925-A3370C4C80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7C4894-8C54-8251-70C7-60F17A7A0C01}"/>
              </a:ext>
            </a:extLst>
          </p:cNvPr>
          <p:cNvSpPr>
            <a:spLocks noGrp="1"/>
          </p:cNvSpPr>
          <p:nvPr>
            <p:ph type="title"/>
          </p:nvPr>
        </p:nvSpPr>
        <p:spPr>
          <a:xfrm>
            <a:off x="422587" y="0"/>
            <a:ext cx="7487523" cy="1325563"/>
          </a:xfrm>
        </p:spPr>
        <p:txBody>
          <a:bodyPr>
            <a:normAutofit/>
          </a:bodyPr>
          <a:lstStyle/>
          <a:p>
            <a:r>
              <a:rPr lang="en-GB" sz="5400">
                <a:latin typeface="Helvetica"/>
                <a:cs typeface="Helvetica"/>
              </a:rPr>
              <a:t>Future Priorities (cont.)</a:t>
            </a:r>
          </a:p>
        </p:txBody>
      </p:sp>
      <p:sp>
        <p:nvSpPr>
          <p:cNvPr id="4" name="Subtitle 2">
            <a:extLst>
              <a:ext uri="{FF2B5EF4-FFF2-40B4-BE49-F238E27FC236}">
                <a16:creationId xmlns:a16="http://schemas.microsoft.com/office/drawing/2014/main" id="{E5BCA302-D247-0FED-23B7-373071951B14}"/>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07</a:t>
            </a:r>
          </a:p>
        </p:txBody>
      </p:sp>
      <p:sp>
        <p:nvSpPr>
          <p:cNvPr id="8" name="Content Placeholder 7">
            <a:extLst>
              <a:ext uri="{FF2B5EF4-FFF2-40B4-BE49-F238E27FC236}">
                <a16:creationId xmlns:a16="http://schemas.microsoft.com/office/drawing/2014/main" id="{45FE0B8B-F7B2-CFEA-B7FB-B0E3BF851EE4}"/>
              </a:ext>
            </a:extLst>
          </p:cNvPr>
          <p:cNvSpPr>
            <a:spLocks noGrp="1"/>
          </p:cNvSpPr>
          <p:nvPr>
            <p:ph idx="1"/>
          </p:nvPr>
        </p:nvSpPr>
        <p:spPr>
          <a:xfrm>
            <a:off x="203200" y="1259206"/>
            <a:ext cx="11856720" cy="1950338"/>
          </a:xfrm>
        </p:spPr>
        <p:txBody>
          <a:bodyPr>
            <a:normAutofit/>
          </a:bodyPr>
          <a:lstStyle/>
          <a:p>
            <a:pPr marL="457200" indent="-457200">
              <a:buFont typeface="+mj-lt"/>
              <a:buAutoNum type="arabicPeriod" startAt="5"/>
            </a:pPr>
            <a:r>
              <a:rPr lang="en-GB" sz="2200" dirty="0"/>
              <a:t>Technical and higher-level qualifications will be required for roles such as sound technicians or musicians and well as management and leadership skills to oversee customer engagement and support new products, services or diversification. </a:t>
            </a:r>
            <a:endParaRPr lang="en-GB" sz="2400" dirty="0"/>
          </a:p>
          <a:p>
            <a:pPr marL="457200" indent="-457200">
              <a:buFont typeface="+mj-lt"/>
              <a:buAutoNum type="arabicPeriod" startAt="5"/>
            </a:pPr>
            <a:r>
              <a:rPr lang="en-GB" sz="2200" dirty="0"/>
              <a:t>Digital technology is being used to enhance the customer experience but has yet to fully revolutionise operations. </a:t>
            </a:r>
          </a:p>
          <a:p>
            <a:pPr marL="457200" indent="-457200">
              <a:buFont typeface="+mj-lt"/>
              <a:buAutoNum type="arabicPeriod" startAt="5"/>
            </a:pPr>
            <a:endParaRPr lang="en-GB" sz="2200" dirty="0"/>
          </a:p>
          <a:p>
            <a:pPr marL="457200" indent="-457200">
              <a:buFont typeface="+mj-lt"/>
              <a:buAutoNum type="arabicPeriod" startAt="5"/>
            </a:pPr>
            <a:endParaRPr lang="en-GB" sz="2200" dirty="0"/>
          </a:p>
          <a:p>
            <a:endParaRPr lang="en-GB" sz="2200" dirty="0"/>
          </a:p>
        </p:txBody>
      </p:sp>
      <p:sp>
        <p:nvSpPr>
          <p:cNvPr id="5" name="TextBox 4">
            <a:extLst>
              <a:ext uri="{FF2B5EF4-FFF2-40B4-BE49-F238E27FC236}">
                <a16:creationId xmlns:a16="http://schemas.microsoft.com/office/drawing/2014/main" id="{48EE9479-DEC4-8754-A80E-0B8725EFDCDF}"/>
              </a:ext>
            </a:extLst>
          </p:cNvPr>
          <p:cNvSpPr txBox="1"/>
          <p:nvPr/>
        </p:nvSpPr>
        <p:spPr>
          <a:xfrm>
            <a:off x="3060801" y="4937071"/>
            <a:ext cx="8999119" cy="1015673"/>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200" dirty="0"/>
              <a:t>There is scope to promote awareness of cyber resilience measures and accreditations, typically via independent training providers. </a:t>
            </a:r>
          </a:p>
          <a:p>
            <a:pPr marL="457200" indent="-457200">
              <a:buFont typeface="+mj-lt"/>
              <a:buAutoNum type="arabicPeriod" startAt="8"/>
            </a:pPr>
            <a:endParaRPr lang="en-GB" sz="2200" dirty="0"/>
          </a:p>
          <a:p>
            <a:endParaRPr lang="en-GB" sz="2200" dirty="0"/>
          </a:p>
        </p:txBody>
      </p:sp>
      <p:sp>
        <p:nvSpPr>
          <p:cNvPr id="7" name="TextBox 6">
            <a:extLst>
              <a:ext uri="{FF2B5EF4-FFF2-40B4-BE49-F238E27FC236}">
                <a16:creationId xmlns:a16="http://schemas.microsoft.com/office/drawing/2014/main" id="{99A9C6CA-4E2D-DC34-011A-418F8F8F5927}"/>
              </a:ext>
            </a:extLst>
          </p:cNvPr>
          <p:cNvSpPr txBox="1"/>
          <p:nvPr/>
        </p:nvSpPr>
        <p:spPr>
          <a:xfrm>
            <a:off x="1998472" y="3195484"/>
            <a:ext cx="9702800" cy="1609344"/>
          </a:xfrm>
          <a:prstGeom prst="rect">
            <a:avLst/>
          </a:prstGeom>
        </p:spPr>
        <p:txBody>
          <a:bodyPr vert="horz" lIns="91440" tIns="45720" rIns="91440" bIns="45720" rtlCol="0">
            <a:normAutofit fontScale="92500"/>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7"/>
            </a:pPr>
            <a:r>
              <a:rPr lang="en-GB" sz="2200" dirty="0"/>
              <a:t>Front office staff are adopting new tools and processes and back-office teams using company systems that improve operational efficiency. This results in some demand for tailored foundational digital literacy training and familiarisation with new technologies supporting retraining and upskilling. This in turn will improve staff confidence and transitions into the sector. </a:t>
            </a:r>
          </a:p>
          <a:p>
            <a:pPr marL="457200" indent="-457200">
              <a:buFont typeface="+mj-lt"/>
              <a:buAutoNum type="arabicPeriod" startAt="7"/>
            </a:pPr>
            <a:endParaRPr lang="en-GB" sz="2200" dirty="0"/>
          </a:p>
        </p:txBody>
      </p:sp>
    </p:spTree>
    <p:extLst>
      <p:ext uri="{BB962C8B-B14F-4D97-AF65-F5344CB8AC3E}">
        <p14:creationId xmlns:p14="http://schemas.microsoft.com/office/powerpoint/2010/main" val="307494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57E1A-BBB5-A7D1-8E3D-29E8A03071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43B7DA-B142-E7E8-7F8F-7BCBEFD56193}"/>
              </a:ext>
            </a:extLst>
          </p:cNvPr>
          <p:cNvSpPr>
            <a:spLocks noGrp="1"/>
          </p:cNvSpPr>
          <p:nvPr>
            <p:ph type="title"/>
          </p:nvPr>
        </p:nvSpPr>
        <p:spPr>
          <a:xfrm>
            <a:off x="422588" y="0"/>
            <a:ext cx="6738376" cy="1325563"/>
          </a:xfrm>
        </p:spPr>
        <p:txBody>
          <a:bodyPr>
            <a:normAutofit fontScale="90000"/>
          </a:bodyPr>
          <a:lstStyle/>
          <a:p>
            <a:r>
              <a:rPr lang="en-GB" sz="5400">
                <a:latin typeface="Helvetica"/>
                <a:cs typeface="Helvetica"/>
              </a:rPr>
              <a:t>Future Priorities (cont.)</a:t>
            </a:r>
          </a:p>
        </p:txBody>
      </p:sp>
      <p:sp>
        <p:nvSpPr>
          <p:cNvPr id="4" name="Subtitle 2">
            <a:extLst>
              <a:ext uri="{FF2B5EF4-FFF2-40B4-BE49-F238E27FC236}">
                <a16:creationId xmlns:a16="http://schemas.microsoft.com/office/drawing/2014/main" id="{D2A75545-2202-DB7B-55A0-D5364F2FBAD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08</a:t>
            </a:r>
          </a:p>
        </p:txBody>
      </p:sp>
      <p:sp>
        <p:nvSpPr>
          <p:cNvPr id="8" name="Content Placeholder 7">
            <a:extLst>
              <a:ext uri="{FF2B5EF4-FFF2-40B4-BE49-F238E27FC236}">
                <a16:creationId xmlns:a16="http://schemas.microsoft.com/office/drawing/2014/main" id="{02E6E53A-9EC5-2E28-3BF1-7D573E74A67A}"/>
              </a:ext>
            </a:extLst>
          </p:cNvPr>
          <p:cNvSpPr>
            <a:spLocks noGrp="1"/>
          </p:cNvSpPr>
          <p:nvPr>
            <p:ph idx="1"/>
          </p:nvPr>
        </p:nvSpPr>
        <p:spPr>
          <a:xfrm>
            <a:off x="267207" y="1464232"/>
            <a:ext cx="11856720" cy="2085521"/>
          </a:xfrm>
        </p:spPr>
        <p:txBody>
          <a:bodyPr>
            <a:noAutofit/>
          </a:bodyPr>
          <a:lstStyle/>
          <a:p>
            <a:pPr marL="514350" indent="-514350">
              <a:buFont typeface="+mj-lt"/>
              <a:buAutoNum type="arabicPeriod" startAt="9"/>
            </a:pPr>
            <a:r>
              <a:rPr lang="en-GB" sz="2200" dirty="0"/>
              <a:t>Customers are increasingly demanding green credentials resulting in firms adopting ‘top down’ green initiatives and an increase in sustainability activities. </a:t>
            </a:r>
          </a:p>
          <a:p>
            <a:pPr marL="457200" indent="-457200">
              <a:buFont typeface="+mj-lt"/>
              <a:buAutoNum type="arabicPeriod" startAt="9"/>
            </a:pPr>
            <a:r>
              <a:rPr lang="en-GB" sz="2200" dirty="0"/>
              <a:t>Connecting employers with leading AI firms/those offering introductory AI training- businesses could be supported to access emerging platforms and technologies to improve efficiency without undermining personal interactions or connections.</a:t>
            </a:r>
          </a:p>
          <a:p>
            <a:pPr marL="457200" indent="-457200">
              <a:buFont typeface="+mj-lt"/>
              <a:buAutoNum type="arabicPeriod" startAt="9"/>
            </a:pPr>
            <a:endParaRPr lang="en-GB" sz="2200" dirty="0"/>
          </a:p>
        </p:txBody>
      </p:sp>
      <p:sp>
        <p:nvSpPr>
          <p:cNvPr id="5" name="TextBox 4">
            <a:extLst>
              <a:ext uri="{FF2B5EF4-FFF2-40B4-BE49-F238E27FC236}">
                <a16:creationId xmlns:a16="http://schemas.microsoft.com/office/drawing/2014/main" id="{E739FC8A-994C-3BB9-DC66-D951293DAC9F}"/>
              </a:ext>
            </a:extLst>
          </p:cNvPr>
          <p:cNvSpPr txBox="1"/>
          <p:nvPr/>
        </p:nvSpPr>
        <p:spPr>
          <a:xfrm>
            <a:off x="3060800" y="5344075"/>
            <a:ext cx="8999119" cy="2085521"/>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2"/>
            </a:pPr>
            <a:endParaRPr lang="en-GB" sz="2200"/>
          </a:p>
        </p:txBody>
      </p:sp>
      <p:sp>
        <p:nvSpPr>
          <p:cNvPr id="7" name="TextBox 6">
            <a:extLst>
              <a:ext uri="{FF2B5EF4-FFF2-40B4-BE49-F238E27FC236}">
                <a16:creationId xmlns:a16="http://schemas.microsoft.com/office/drawing/2014/main" id="{41C562E4-7AC6-F515-28B1-A93CCE86BEDD}"/>
              </a:ext>
            </a:extLst>
          </p:cNvPr>
          <p:cNvSpPr txBox="1"/>
          <p:nvPr/>
        </p:nvSpPr>
        <p:spPr>
          <a:xfrm>
            <a:off x="2555921" y="3549753"/>
            <a:ext cx="8507984" cy="1186894"/>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1"/>
            </a:pPr>
            <a:r>
              <a:rPr lang="en-GB" sz="2200" dirty="0"/>
              <a:t>Employers would welcome easy to access masterclasses illustrating how AI could enhance back-office operations or service offers. </a:t>
            </a:r>
          </a:p>
          <a:p>
            <a:pPr marL="457200" indent="-457200">
              <a:buFont typeface="+mj-lt"/>
              <a:buAutoNum type="arabicPeriod" startAt="11"/>
            </a:pPr>
            <a:endParaRPr lang="en-GB" sz="2200" dirty="0"/>
          </a:p>
          <a:p>
            <a:pPr marL="457200" indent="-457200">
              <a:buFont typeface="+mj-lt"/>
              <a:buAutoNum type="arabicPeriod" startAt="11"/>
            </a:pPr>
            <a:endParaRPr lang="en-GB" sz="2200" dirty="0"/>
          </a:p>
        </p:txBody>
      </p:sp>
    </p:spTree>
    <p:extLst>
      <p:ext uri="{BB962C8B-B14F-4D97-AF65-F5344CB8AC3E}">
        <p14:creationId xmlns:p14="http://schemas.microsoft.com/office/powerpoint/2010/main" val="3941542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83d1bba-c0ce-43d9-ac3b-bc319e8ab03a" xsi:nil="true"/>
    <lcf76f155ced4ddcb4097134ff3c332f xmlns="f8b75342-4ba7-494a-9891-1219052a6a3e">
      <Terms xmlns="http://schemas.microsoft.com/office/infopath/2007/PartnerControls"/>
    </lcf76f155ced4ddcb4097134ff3c332f>
    <Date xmlns="f8b75342-4ba7-494a-9891-1219052a6a3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0B1E267512E746B402D90DF35BC2E9" ma:contentTypeVersion="19" ma:contentTypeDescription="Create a new document." ma:contentTypeScope="" ma:versionID="fb2cd6adedf24775bb13c72c8c76086b">
  <xsd:schema xmlns:xsd="http://www.w3.org/2001/XMLSchema" xmlns:xs="http://www.w3.org/2001/XMLSchema" xmlns:p="http://schemas.microsoft.com/office/2006/metadata/properties" xmlns:ns2="f8b75342-4ba7-494a-9891-1219052a6a3e" xmlns:ns3="083d1bba-c0ce-43d9-ac3b-bc319e8ab03a" targetNamespace="http://schemas.microsoft.com/office/2006/metadata/properties" ma:root="true" ma:fieldsID="4930ad5752f6a840d25aae066db66283" ns2:_="" ns3:_="">
    <xsd:import namespace="f8b75342-4ba7-494a-9891-1219052a6a3e"/>
    <xsd:import namespace="083d1bba-c0ce-43d9-ac3b-bc319e8ab03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Dat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75342-4ba7-494a-9891-1219052a6a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Date" ma:index="17" nillable="true" ma:displayName="Date" ma:format="DateTime" ma:internalName="Date">
      <xsd:simpleType>
        <xsd:restriction base="dms:DateTime"/>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dc49f33-5a3f-47fd-bed0-5b5c0d04924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83d1bba-c0ce-43d9-ac3b-bc319e8ab03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d438475-650e-4931-a4cd-dcea2bc39600}" ma:internalName="TaxCatchAll" ma:showField="CatchAllData" ma:web="083d1bba-c0ce-43d9-ac3b-bc319e8ab0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00C593-09B5-424D-B64B-AA0EF2A5990E}">
  <ds:schemaRefs>
    <ds:schemaRef ds:uri="083d1bba-c0ce-43d9-ac3b-bc319e8ab03a"/>
    <ds:schemaRef ds:uri="f8b75342-4ba7-494a-9891-1219052a6a3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AE88C06-58D4-4F16-9F4E-71C65CAA3D43}">
  <ds:schemaRefs>
    <ds:schemaRef ds:uri="083d1bba-c0ce-43d9-ac3b-bc319e8ab03a"/>
    <ds:schemaRef ds:uri="f8b75342-4ba7-494a-9891-1219052a6a3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873AFF4-905C-4CEA-A194-C7C680653A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33</TotalTime>
  <Words>2465</Words>
  <Application>Microsoft Office PowerPoint</Application>
  <PresentationFormat>Widescreen</PresentationFormat>
  <Paragraphs>193</Paragraphs>
  <Slides>25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Aptos</vt:lpstr>
      <vt:lpstr>Aptos Display</vt:lpstr>
      <vt:lpstr>Aptos Light</vt:lpstr>
      <vt:lpstr>Arial</vt:lpstr>
      <vt:lpstr>Helvetica</vt:lpstr>
      <vt:lpstr>Office Theme</vt:lpstr>
      <vt:lpstr>Employer Insights from South Yorkshire’s Lifestyle, Leisure and Cultural  Sector Research Report Headlines</vt:lpstr>
      <vt:lpstr>Contents</vt:lpstr>
      <vt:lpstr>Research Background</vt:lpstr>
      <vt:lpstr>Background</vt:lpstr>
      <vt:lpstr>Background (cont.)</vt:lpstr>
      <vt:lpstr>Future Priorities</vt:lpstr>
      <vt:lpstr>Future Priorities</vt:lpstr>
      <vt:lpstr>Future Priorities (cont.)</vt:lpstr>
      <vt:lpstr>Future Priorities (cont.)</vt:lpstr>
      <vt:lpstr>Future Priorities</vt:lpstr>
      <vt:lpstr>Current Skills</vt:lpstr>
      <vt:lpstr>Current Skills</vt:lpstr>
      <vt:lpstr>Current Skills (cont.)</vt:lpstr>
      <vt:lpstr>Current Skills (cont.)</vt:lpstr>
      <vt:lpstr>Current Skills</vt:lpstr>
      <vt:lpstr>Training Provision</vt:lpstr>
      <vt:lpstr>Training Provision</vt:lpstr>
      <vt:lpstr>Training Provision (cont.)</vt:lpstr>
      <vt:lpstr>Training Provision</vt:lpstr>
      <vt:lpstr>Employer Engagement</vt:lpstr>
      <vt:lpstr>Employer Engagement</vt:lpstr>
      <vt:lpstr>Employer Engagement</vt:lpstr>
      <vt:lpstr>Next Steps/Questions</vt:lpstr>
      <vt:lpstr>Next Steps/Questions</vt:lpstr>
      <vt:lpstr>Consultees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dc:creator>
  <cp:lastModifiedBy>Jack Orwin</cp:lastModifiedBy>
  <cp:revision>1</cp:revision>
  <dcterms:created xsi:type="dcterms:W3CDTF">2013-07-15T20:26:40Z</dcterms:created>
  <dcterms:modified xsi:type="dcterms:W3CDTF">2025-06-19T15:05:49Z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0x0101007C0B1E267512E746B402D90DF35BC2E9</vt:lpwstr>
  </property>
  <property fmtid="{D5CDD505-2E9C-101B-9397-08002B2CF9AE}" pid="3" name="MediaServiceImageTags">
    <vt:lpwstr/>
  </property>
</Properties>
</file>