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1" r:id="rId2"/>
    <p:sldId id="265" r:id="rId3"/>
    <p:sldId id="259" r:id="rId4"/>
    <p:sldId id="264" r:id="rId5"/>
    <p:sldId id="268" r:id="rId6"/>
    <p:sldId id="263" r:id="rId7"/>
    <p:sldId id="26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9A14"/>
    <a:srgbClr val="14A49D"/>
    <a:srgbClr val="F29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7" autoAdjust="0"/>
    <p:restoredTop sz="96018"/>
  </p:normalViewPr>
  <p:slideViewPr>
    <p:cSldViewPr snapToGrid="0">
      <p:cViewPr varScale="1">
        <p:scale>
          <a:sx n="67" d="100"/>
          <a:sy n="67" d="100"/>
        </p:scale>
        <p:origin x="668"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781B9D2C-9959-6E0D-27D4-14693477CA92}"/>
              </a:ext>
            </a:extLst>
          </p:cNvPr>
          <p:cNvSpPr>
            <a:spLocks noGrp="1"/>
          </p:cNvSpPr>
          <p:nvPr>
            <p:ph type="ctrTitle" hasCustomPrompt="1"/>
          </p:nvPr>
        </p:nvSpPr>
        <p:spPr>
          <a:xfrm>
            <a:off x="2286000" y="1453289"/>
            <a:ext cx="9144000" cy="2387600"/>
          </a:xfrm>
        </p:spPr>
        <p:txBody>
          <a:bodyPr anchor="b"/>
          <a:lstStyle>
            <a:lvl1pPr algn="r">
              <a:defRPr sz="6000">
                <a:latin typeface="Helvetica" pitchFamily="2" charset="0"/>
              </a:defRPr>
            </a:lvl1pPr>
          </a:lstStyle>
          <a:p>
            <a:r>
              <a:rPr lang="en-GB" dirty="0"/>
              <a:t>Heading</a:t>
            </a:r>
            <a:endParaRPr lang="en-US" dirty="0"/>
          </a:p>
        </p:txBody>
      </p:sp>
      <p:sp>
        <p:nvSpPr>
          <p:cNvPr id="3" name="Subtitle 2">
            <a:extLst>
              <a:ext uri="{FF2B5EF4-FFF2-40B4-BE49-F238E27FC236}">
                <a16:creationId xmlns:a16="http://schemas.microsoft.com/office/drawing/2014/main" id="{454036C8-199F-828C-7141-2E008F78EA1B}"/>
              </a:ext>
            </a:extLst>
          </p:cNvPr>
          <p:cNvSpPr>
            <a:spLocks noGrp="1"/>
          </p:cNvSpPr>
          <p:nvPr>
            <p:ph type="subTitle" idx="1" hasCustomPrompt="1"/>
          </p:nvPr>
        </p:nvSpPr>
        <p:spPr>
          <a:xfrm>
            <a:off x="2286000" y="3840889"/>
            <a:ext cx="9144000" cy="1655762"/>
          </a:xfrm>
        </p:spPr>
        <p:txBody>
          <a:bodyPr/>
          <a:lstStyle>
            <a:lvl1pPr marL="0" indent="0" algn="r">
              <a:buNone/>
              <a:defRPr sz="2400">
                <a:solidFill>
                  <a:srgbClr val="F29A14"/>
                </a:solidFill>
                <a:latin typeface="Helvetica"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April 2024</a:t>
            </a:r>
            <a:endParaRPr lang="en-US" dirty="0"/>
          </a:p>
        </p:txBody>
      </p:sp>
    </p:spTree>
    <p:extLst>
      <p:ext uri="{BB962C8B-B14F-4D97-AF65-F5344CB8AC3E}">
        <p14:creationId xmlns:p14="http://schemas.microsoft.com/office/powerpoint/2010/main" val="200811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9E18233A-5A0D-CB8D-7841-1764CE632213}"/>
              </a:ext>
            </a:extLst>
          </p:cNvPr>
          <p:cNvSpPr>
            <a:spLocks noGrp="1"/>
          </p:cNvSpPr>
          <p:nvPr>
            <p:ph type="sldNum" sz="quarter" idx="12"/>
          </p:nvPr>
        </p:nvSpPr>
        <p:spPr>
          <a:xfrm>
            <a:off x="11199222" y="6200502"/>
            <a:ext cx="992777" cy="304801"/>
          </a:xfrm>
        </p:spPr>
        <p:txBody>
          <a:bodyPr/>
          <a:lstStyle/>
          <a:p>
            <a:fld id="{01325B8C-6060-914D-A69E-D0BF6A1048A4}" type="slidenum">
              <a:rPr lang="en-US" smtClean="0"/>
              <a:t>‹#›</a:t>
            </a:fld>
            <a:endParaRPr lang="en-US" dirty="0"/>
          </a:p>
        </p:txBody>
      </p:sp>
      <p:sp>
        <p:nvSpPr>
          <p:cNvPr id="8" name="Title 1">
            <a:extLst>
              <a:ext uri="{FF2B5EF4-FFF2-40B4-BE49-F238E27FC236}">
                <a16:creationId xmlns:a16="http://schemas.microsoft.com/office/drawing/2014/main" id="{5E1D4569-095B-B0C3-22BC-79D720F07EFC}"/>
              </a:ext>
            </a:extLst>
          </p:cNvPr>
          <p:cNvSpPr>
            <a:spLocks noGrp="1"/>
          </p:cNvSpPr>
          <p:nvPr>
            <p:ph type="ctrTitle"/>
          </p:nvPr>
        </p:nvSpPr>
        <p:spPr>
          <a:xfrm>
            <a:off x="2478593" y="2720052"/>
            <a:ext cx="9144000" cy="2387600"/>
          </a:xfrm>
        </p:spPr>
        <p:txBody>
          <a:bodyPr>
            <a:normAutofit/>
          </a:bodyPr>
          <a:lstStyle>
            <a:lvl1pPr>
              <a:defRPr>
                <a:latin typeface="Helvetica" pitchFamily="2" charset="0"/>
              </a:defRPr>
            </a:lvl1pPr>
          </a:lstStyle>
          <a:p>
            <a:pPr algn="r">
              <a:lnSpc>
                <a:spcPts val="3660"/>
              </a:lnSpc>
            </a:pPr>
            <a:r>
              <a:rPr lang="en-GB" sz="4300" dirty="0">
                <a:solidFill>
                  <a:srgbClr val="322F49"/>
                </a:solidFill>
                <a:effectLst/>
                <a:latin typeface="Aptos Light" panose="020B0004020202020204" pitchFamily="34" charset="0"/>
              </a:rPr>
              <a:t>This is a heading</a:t>
            </a:r>
            <a:br>
              <a:rPr lang="en-GB" sz="4300" dirty="0">
                <a:solidFill>
                  <a:srgbClr val="322F49"/>
                </a:solidFill>
                <a:effectLst/>
                <a:latin typeface="Aptos Light" panose="020B0004020202020204" pitchFamily="34" charset="0"/>
              </a:rPr>
            </a:br>
            <a:r>
              <a:rPr lang="en-GB" sz="4300" dirty="0">
                <a:solidFill>
                  <a:srgbClr val="322F49"/>
                </a:solidFill>
                <a:effectLst/>
                <a:latin typeface="Aptos Light" panose="020B0004020202020204" pitchFamily="34" charset="0"/>
              </a:rPr>
              <a:t>on a section divider</a:t>
            </a:r>
            <a:br>
              <a:rPr lang="en-GB" sz="4300" dirty="0">
                <a:solidFill>
                  <a:srgbClr val="322F49"/>
                </a:solidFill>
                <a:effectLst/>
                <a:latin typeface="Aptos Light" panose="020B0004020202020204" pitchFamily="34" charset="0"/>
              </a:rPr>
            </a:br>
            <a:endParaRPr lang="en-US" sz="4300" dirty="0">
              <a:latin typeface="Aptos Light" panose="020B0004020202020204" pitchFamily="34" charset="0"/>
            </a:endParaRPr>
          </a:p>
        </p:txBody>
      </p:sp>
      <p:sp>
        <p:nvSpPr>
          <p:cNvPr id="9" name="Subtitle 2">
            <a:extLst>
              <a:ext uri="{FF2B5EF4-FFF2-40B4-BE49-F238E27FC236}">
                <a16:creationId xmlns:a16="http://schemas.microsoft.com/office/drawing/2014/main" id="{2A4440F1-68BE-ED6B-BAC2-913CBFC755AC}"/>
              </a:ext>
            </a:extLst>
          </p:cNvPr>
          <p:cNvSpPr>
            <a:spLocks noGrp="1"/>
          </p:cNvSpPr>
          <p:nvPr>
            <p:ph type="subTitle" idx="1"/>
          </p:nvPr>
        </p:nvSpPr>
        <p:spPr>
          <a:xfrm>
            <a:off x="2679561" y="4637018"/>
            <a:ext cx="9144000" cy="1655762"/>
          </a:xfrm>
        </p:spPr>
        <p:txBody>
          <a:bodyPr>
            <a:normAutofit/>
          </a:bodyPr>
          <a:lstStyle>
            <a:lvl1pPr>
              <a:defRPr>
                <a:latin typeface="Helvetica" pitchFamily="2" charset="0"/>
              </a:defRPr>
            </a:lvl1pPr>
          </a:lstStyle>
          <a:p>
            <a:pPr algn="r"/>
            <a:r>
              <a:rPr lang="en-US" sz="10000" dirty="0">
                <a:solidFill>
                  <a:srgbClr val="14A49D"/>
                </a:solidFill>
                <a:latin typeface="Aptos Light" panose="020B0004020202020204" pitchFamily="34" charset="0"/>
              </a:rPr>
              <a:t>01</a:t>
            </a:r>
          </a:p>
        </p:txBody>
      </p:sp>
    </p:spTree>
    <p:extLst>
      <p:ext uri="{BB962C8B-B14F-4D97-AF65-F5344CB8AC3E}">
        <p14:creationId xmlns:p14="http://schemas.microsoft.com/office/powerpoint/2010/main" val="2270370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dirty="0"/>
              <a:t>Click to edit Master title</a:t>
            </a:r>
            <a:endParaRPr lang="en-US" dirty="0"/>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10515600"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9448800" y="6164171"/>
            <a:ext cx="2743200" cy="365125"/>
          </a:xfrm>
        </p:spPr>
        <p:txBody>
          <a:bodyPr/>
          <a:lstStyle/>
          <a:p>
            <a:fld id="{01325B8C-6060-914D-A69E-D0BF6A1048A4}" type="slidenum">
              <a:rPr lang="en-US" smtClean="0"/>
              <a:pPr/>
              <a:t>‹#›</a:t>
            </a:fld>
            <a:endParaRPr lang="en-US" dirty="0"/>
          </a:p>
        </p:txBody>
      </p:sp>
    </p:spTree>
    <p:extLst>
      <p:ext uri="{BB962C8B-B14F-4D97-AF65-F5344CB8AC3E}">
        <p14:creationId xmlns:p14="http://schemas.microsoft.com/office/powerpoint/2010/main" val="202927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0"/>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dirty="0"/>
              <a:t>Click to edit Master title</a:t>
            </a:r>
            <a:endParaRPr lang="en-US" dirty="0"/>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5240383"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11190514" y="6191794"/>
            <a:ext cx="1001486" cy="304800"/>
          </a:xfrm>
        </p:spPr>
        <p:txBody>
          <a:bodyPr/>
          <a:lstStyle/>
          <a:p>
            <a:fld id="{01325B8C-6060-914D-A69E-D0BF6A1048A4}" type="slidenum">
              <a:rPr lang="en-US" smtClean="0"/>
              <a:pPr/>
              <a:t>‹#›</a:t>
            </a:fld>
            <a:endParaRPr lang="en-US" dirty="0"/>
          </a:p>
        </p:txBody>
      </p:sp>
      <p:sp>
        <p:nvSpPr>
          <p:cNvPr id="7" name="Content Placeholder 2">
            <a:extLst>
              <a:ext uri="{FF2B5EF4-FFF2-40B4-BE49-F238E27FC236}">
                <a16:creationId xmlns:a16="http://schemas.microsoft.com/office/drawing/2014/main" id="{829E85AA-63E3-A934-FF24-C54BAF333CE0}"/>
              </a:ext>
            </a:extLst>
          </p:cNvPr>
          <p:cNvSpPr>
            <a:spLocks noGrp="1"/>
          </p:cNvSpPr>
          <p:nvPr>
            <p:ph idx="13"/>
          </p:nvPr>
        </p:nvSpPr>
        <p:spPr>
          <a:xfrm>
            <a:off x="6267995" y="1468574"/>
            <a:ext cx="5146766"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8775535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4A1CCB-9289-BF2C-090F-74504815D0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4A301-7E7C-6FA0-427E-F133D6028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2230EBA-F459-1FEC-3256-8E6FA3DD2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CE1234-161C-0043-B473-38390B03ECB3}" type="datetimeFigureOut">
              <a:rPr lang="en-US" smtClean="0"/>
              <a:t>6/28/2024</a:t>
            </a:fld>
            <a:endParaRPr lang="en-US" dirty="0"/>
          </a:p>
        </p:txBody>
      </p:sp>
      <p:sp>
        <p:nvSpPr>
          <p:cNvPr id="5" name="Footer Placeholder 4">
            <a:extLst>
              <a:ext uri="{FF2B5EF4-FFF2-40B4-BE49-F238E27FC236}">
                <a16:creationId xmlns:a16="http://schemas.microsoft.com/office/drawing/2014/main" id="{A850EFA3-7E4D-3B0C-6E02-41F8C1523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796D7D0A-B35E-E6FD-2049-48F6E3DE42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1325B8C-6060-914D-A69E-D0BF6A1048A4}" type="slidenum">
              <a:rPr lang="en-US" smtClean="0"/>
              <a:t>‹#›</a:t>
            </a:fld>
            <a:endParaRPr lang="en-US" dirty="0"/>
          </a:p>
        </p:txBody>
      </p:sp>
    </p:spTree>
    <p:extLst>
      <p:ext uri="{BB962C8B-B14F-4D97-AF65-F5344CB8AC3E}">
        <p14:creationId xmlns:p14="http://schemas.microsoft.com/office/powerpoint/2010/main" val="428996298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786743"/>
            <a:ext cx="9144000" cy="1054146"/>
          </a:xfrm>
        </p:spPr>
        <p:txBody>
          <a:bodyPr/>
          <a:lstStyle/>
          <a:p>
            <a:r>
              <a:rPr lang="en-GB" dirty="0">
                <a:solidFill>
                  <a:srgbClr val="7030A0"/>
                </a:solidFill>
              </a:rPr>
              <a:t>Introduction to Advance</a:t>
            </a:r>
          </a:p>
        </p:txBody>
      </p:sp>
      <p:sp>
        <p:nvSpPr>
          <p:cNvPr id="3" name="Subtitle 2"/>
          <p:cNvSpPr>
            <a:spLocks noGrp="1"/>
          </p:cNvSpPr>
          <p:nvPr>
            <p:ph type="subTitle" idx="1"/>
          </p:nvPr>
        </p:nvSpPr>
        <p:spPr/>
        <p:txBody>
          <a:bodyPr/>
          <a:lstStyle/>
          <a:p>
            <a:r>
              <a:rPr lang="en-GB" dirty="0"/>
              <a:t>June 2024</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5920" y="4592823"/>
            <a:ext cx="2164080" cy="903828"/>
          </a:xfrm>
          <a:prstGeom prst="rect">
            <a:avLst/>
          </a:prstGeom>
        </p:spPr>
      </p:pic>
      <p:pic>
        <p:nvPicPr>
          <p:cNvPr id="4" name="Picture 2" descr="A picture containing icon&#10;&#10;Description automatically generated">
            <a:extLst>
              <a:ext uri="{FF2B5EF4-FFF2-40B4-BE49-F238E27FC236}">
                <a16:creationId xmlns:a16="http://schemas.microsoft.com/office/drawing/2014/main" id="{ECF24DB1-3866-3206-29E6-09F3F30D39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5198" y="5711221"/>
            <a:ext cx="613309" cy="61330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extLst>
              <a:ext uri="{FF2B5EF4-FFF2-40B4-BE49-F238E27FC236}">
                <a16:creationId xmlns:a16="http://schemas.microsoft.com/office/drawing/2014/main" id="{434F2E98-DBE6-DF6E-C0F3-9014F248A3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030" y="5711221"/>
            <a:ext cx="623884" cy="61331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preview">
            <a:extLst>
              <a:ext uri="{FF2B5EF4-FFF2-40B4-BE49-F238E27FC236}">
                <a16:creationId xmlns:a16="http://schemas.microsoft.com/office/drawing/2014/main" id="{135D4805-DA1F-91B6-B7EF-640EC16CDE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6438" y="5711222"/>
            <a:ext cx="1312753" cy="61330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preview">
            <a:extLst>
              <a:ext uri="{FF2B5EF4-FFF2-40B4-BE49-F238E27FC236}">
                <a16:creationId xmlns:a16="http://schemas.microsoft.com/office/drawing/2014/main" id="{86915C01-A9BC-F6D4-4013-88DC8FB1C9E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556" y="5711222"/>
            <a:ext cx="1539006" cy="613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78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p:nvPicPr>
        <p:blipFill>
          <a:blip r:embed="rId2"/>
          <a:stretch>
            <a:fillRect/>
          </a:stretch>
        </p:blipFill>
        <p:spPr>
          <a:xfrm>
            <a:off x="0" y="11314"/>
            <a:ext cx="12192000" cy="6858000"/>
          </a:xfrm>
          <a:prstGeom prst="rect">
            <a:avLst/>
          </a:prstGeom>
        </p:spPr>
      </p:pic>
      <p:sp>
        <p:nvSpPr>
          <p:cNvPr id="2" name="Title 1">
            <a:extLst>
              <a:ext uri="{FF2B5EF4-FFF2-40B4-BE49-F238E27FC236}">
                <a16:creationId xmlns:a16="http://schemas.microsoft.com/office/drawing/2014/main" id="{5E1D4569-095B-B0C3-22BC-79D720F07EFC}"/>
              </a:ext>
            </a:extLst>
          </p:cNvPr>
          <p:cNvSpPr>
            <a:spLocks noGrp="1"/>
          </p:cNvSpPr>
          <p:nvPr>
            <p:ph type="ctrTitle"/>
          </p:nvPr>
        </p:nvSpPr>
        <p:spPr>
          <a:xfrm>
            <a:off x="283402" y="849979"/>
            <a:ext cx="11028148" cy="4054841"/>
          </a:xfrm>
        </p:spPr>
        <p:txBody>
          <a:bodyPr>
            <a:normAutofit fontScale="90000"/>
          </a:bodyPr>
          <a:lstStyle/>
          <a:p>
            <a:pPr algn="ctr">
              <a:lnSpc>
                <a:spcPts val="3660"/>
              </a:lnSpc>
            </a:pPr>
            <a:r>
              <a:rPr lang="en-US" sz="4300" dirty="0">
                <a:latin typeface="Aptos Light" panose="020B0004020202020204" pitchFamily="34" charset="0"/>
              </a:rPr>
              <a:t>Bill Hilton</a:t>
            </a:r>
            <a:br>
              <a:rPr lang="en-US" sz="4300" dirty="0">
                <a:latin typeface="Aptos Light" panose="020B0004020202020204" pitchFamily="34" charset="0"/>
              </a:rPr>
            </a:br>
            <a:br>
              <a:rPr lang="en-US" sz="4300" dirty="0">
                <a:latin typeface="Aptos Light" panose="020B0004020202020204" pitchFamily="34" charset="0"/>
              </a:rPr>
            </a:br>
            <a:r>
              <a:rPr lang="en-US" sz="2800" dirty="0">
                <a:latin typeface="Aptos Light" panose="020B0004020202020204" pitchFamily="34" charset="0"/>
              </a:rPr>
              <a:t>Strategic Support Coordinator </a:t>
            </a:r>
            <a:br>
              <a:rPr lang="en-US" sz="2800" dirty="0">
                <a:latin typeface="Aptos Light" panose="020B0004020202020204" pitchFamily="34" charset="0"/>
              </a:rPr>
            </a:br>
            <a:r>
              <a:rPr lang="en-US" sz="2800" dirty="0">
                <a:latin typeface="Aptos Light" panose="020B0004020202020204" pitchFamily="34" charset="0"/>
              </a:rPr>
              <a:t>Opportunity Sheffield</a:t>
            </a:r>
            <a:br>
              <a:rPr lang="en-US" sz="4300" dirty="0">
                <a:latin typeface="Aptos Light" panose="020B0004020202020204" pitchFamily="34" charset="0"/>
              </a:rPr>
            </a:br>
            <a:br>
              <a:rPr lang="en-US" sz="4300" dirty="0">
                <a:latin typeface="Aptos Light" panose="020B0004020202020204" pitchFamily="34" charset="0"/>
              </a:rPr>
            </a:br>
            <a:r>
              <a:rPr lang="en-US" sz="4300" dirty="0">
                <a:latin typeface="Aptos Light" panose="020B0004020202020204" pitchFamily="34" charset="0"/>
              </a:rPr>
              <a:t>Jo Williams &amp; Michele Hope</a:t>
            </a:r>
            <a:br>
              <a:rPr lang="en-US" sz="4300" dirty="0">
                <a:latin typeface="Aptos Light" panose="020B0004020202020204" pitchFamily="34" charset="0"/>
              </a:rPr>
            </a:br>
            <a:br>
              <a:rPr lang="en-US" sz="4300" dirty="0">
                <a:latin typeface="Aptos Light" panose="020B0004020202020204" pitchFamily="34" charset="0"/>
              </a:rPr>
            </a:br>
            <a:r>
              <a:rPr lang="en-US" sz="2800" dirty="0">
                <a:latin typeface="Aptos Light" panose="020B0004020202020204" pitchFamily="34" charset="0"/>
              </a:rPr>
              <a:t>Employment Managers, </a:t>
            </a:r>
            <a:br>
              <a:rPr lang="en-US" sz="2800" dirty="0">
                <a:latin typeface="Aptos Light" panose="020B0004020202020204" pitchFamily="34" charset="0"/>
              </a:rPr>
            </a:br>
            <a:r>
              <a:rPr lang="en-US" sz="2800" dirty="0">
                <a:latin typeface="Aptos Light" panose="020B0004020202020204" pitchFamily="34" charset="0"/>
              </a:rPr>
              <a:t>Business Doncaster</a:t>
            </a:r>
            <a:endParaRPr lang="en-US" sz="4300" dirty="0">
              <a:latin typeface="Aptos Light" panose="020B0004020202020204" pitchFamily="34" charset="0"/>
            </a:endParaRPr>
          </a:p>
        </p:txBody>
      </p:sp>
      <p:pic>
        <p:nvPicPr>
          <p:cNvPr id="8" name="Picture 4" descr="Image preview">
            <a:extLst>
              <a:ext uri="{FF2B5EF4-FFF2-40B4-BE49-F238E27FC236}">
                <a16:creationId xmlns:a16="http://schemas.microsoft.com/office/drawing/2014/main" id="{D2B2B2F6-BA9A-0EAD-1C66-8CC8918F7B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202" y="4989571"/>
            <a:ext cx="3220367" cy="150453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A picture containing icon&#10;&#10;Description automatically generated">
            <a:extLst>
              <a:ext uri="{FF2B5EF4-FFF2-40B4-BE49-F238E27FC236}">
                <a16:creationId xmlns:a16="http://schemas.microsoft.com/office/drawing/2014/main" id="{60F16826-12AB-E6C9-1528-60ACA2D2B8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9042" y="4989571"/>
            <a:ext cx="1504533" cy="150453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4BC56B81-2A6B-E1A2-416E-6FDDED706C16}"/>
              </a:ext>
            </a:extLst>
          </p:cNvPr>
          <p:cNvSpPr txBox="1"/>
          <p:nvPr/>
        </p:nvSpPr>
        <p:spPr>
          <a:xfrm>
            <a:off x="11183292" y="6179096"/>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15" name="TextBox 14">
            <a:extLst>
              <a:ext uri="{FF2B5EF4-FFF2-40B4-BE49-F238E27FC236}">
                <a16:creationId xmlns:a16="http://schemas.microsoft.com/office/drawing/2014/main" id="{D5B6D10A-42D1-00FB-C688-864A56A16948}"/>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Tree>
    <p:extLst>
      <p:ext uri="{BB962C8B-B14F-4D97-AF65-F5344CB8AC3E}">
        <p14:creationId xmlns:p14="http://schemas.microsoft.com/office/powerpoint/2010/main" val="167966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377" y="449066"/>
            <a:ext cx="10515600" cy="1325563"/>
          </a:xfrm>
        </p:spPr>
        <p:txBody>
          <a:bodyPr>
            <a:normAutofit/>
          </a:bodyPr>
          <a:lstStyle/>
          <a:p>
            <a:r>
              <a:rPr lang="en-GB" sz="6000" dirty="0"/>
              <a:t>Delivered by:</a:t>
            </a:r>
          </a:p>
        </p:txBody>
      </p:sp>
      <p:sp>
        <p:nvSpPr>
          <p:cNvPr id="4" name="Subtitle 2">
            <a:extLst>
              <a:ext uri="{FF2B5EF4-FFF2-40B4-BE49-F238E27FC236}">
                <a16:creationId xmlns:a16="http://schemas.microsoft.com/office/drawing/2014/main" id="{DE946D7A-102C-3952-4BA7-CFED221D394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03</a:t>
            </a:r>
          </a:p>
        </p:txBody>
      </p:sp>
      <p:sp>
        <p:nvSpPr>
          <p:cNvPr id="5" name="Title 1">
            <a:extLst>
              <a:ext uri="{FF2B5EF4-FFF2-40B4-BE49-F238E27FC236}">
                <a16:creationId xmlns:a16="http://schemas.microsoft.com/office/drawing/2014/main" id="{63DD30A2-8B02-F869-5116-8EB4105510C8}"/>
              </a:ext>
            </a:extLst>
          </p:cNvPr>
          <p:cNvSpPr txBox="1">
            <a:spLocks/>
          </p:cNvSpPr>
          <p:nvPr/>
        </p:nvSpPr>
        <p:spPr>
          <a:xfrm>
            <a:off x="3208772" y="5785582"/>
            <a:ext cx="9144000" cy="7366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1800" dirty="0">
                <a:solidFill>
                  <a:srgbClr val="14A49D"/>
                </a:solidFill>
                <a:latin typeface="Helvetica" pitchFamily="2" charset="0"/>
              </a:rPr>
              <a:t>Advance </a:t>
            </a:r>
            <a:r>
              <a:rPr lang="en-GB" sz="1800" b="1" dirty="0">
                <a:solidFill>
                  <a:srgbClr val="E4B745"/>
                </a:solidFill>
                <a:latin typeface="Helvetica" pitchFamily="2" charset="0"/>
              </a:rPr>
              <a:t>/ June 2024</a:t>
            </a:r>
            <a:endParaRPr lang="en-US" sz="1800" b="1" dirty="0">
              <a:latin typeface="Helvetica" pitchFamily="2"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7862" y="5563419"/>
            <a:ext cx="1413796" cy="590472"/>
          </a:xfrm>
          <a:prstGeom prst="rect">
            <a:avLst/>
          </a:prstGeom>
        </p:spPr>
      </p:pic>
      <p:sp>
        <p:nvSpPr>
          <p:cNvPr id="7" name="TextBox 7">
            <a:extLst>
              <a:ext uri="{FF2B5EF4-FFF2-40B4-BE49-F238E27FC236}">
                <a16:creationId xmlns:a16="http://schemas.microsoft.com/office/drawing/2014/main" id="{6A8D553B-E478-6712-0AE0-F00119AAA67E}"/>
              </a:ext>
            </a:extLst>
          </p:cNvPr>
          <p:cNvSpPr txBox="1">
            <a:spLocks noGrp="1"/>
          </p:cNvSpPr>
          <p:nvPr>
            <p:ph idx="1"/>
          </p:nvPr>
        </p:nvSpPr>
        <p:spPr>
          <a:xfrm>
            <a:off x="286377" y="1996792"/>
            <a:ext cx="5311517" cy="397192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600"/>
              </a:spcBef>
              <a:spcAft>
                <a:spcPts val="600"/>
              </a:spcAft>
            </a:pPr>
            <a:r>
              <a:rPr lang="en-GB" b="1" dirty="0"/>
              <a:t>SYMCA – (Levelling Up Fund, SPF)</a:t>
            </a:r>
          </a:p>
          <a:p>
            <a:pPr>
              <a:spcBef>
                <a:spcPts val="600"/>
              </a:spcBef>
              <a:spcAft>
                <a:spcPts val="600"/>
              </a:spcAft>
            </a:pPr>
            <a:r>
              <a:rPr lang="en-GB" b="1" dirty="0"/>
              <a:t>Doncaster Council - Accountable Body</a:t>
            </a:r>
          </a:p>
          <a:p>
            <a:pPr>
              <a:spcBef>
                <a:spcPts val="600"/>
              </a:spcBef>
              <a:spcAft>
                <a:spcPts val="600"/>
              </a:spcAft>
            </a:pPr>
            <a:r>
              <a:rPr lang="en-GB" b="1" dirty="0"/>
              <a:t>Barnsley, Doncaster, Rotherham &amp; Sheffield</a:t>
            </a:r>
          </a:p>
          <a:p>
            <a:pPr>
              <a:spcBef>
                <a:spcPts val="600"/>
              </a:spcBef>
              <a:spcAft>
                <a:spcPts val="600"/>
              </a:spcAft>
            </a:pPr>
            <a:endParaRPr lang="en-GB" b="1" dirty="0"/>
          </a:p>
          <a:p>
            <a:pPr>
              <a:spcBef>
                <a:spcPts val="600"/>
              </a:spcBef>
              <a:spcAft>
                <a:spcPts val="600"/>
              </a:spcAft>
            </a:pPr>
            <a:endParaRPr lang="en-GB" b="1" dirty="0"/>
          </a:p>
          <a:p>
            <a:pPr>
              <a:spcBef>
                <a:spcPts val="600"/>
              </a:spcBef>
              <a:spcAft>
                <a:spcPts val="600"/>
              </a:spcAft>
            </a:pPr>
            <a:endParaRPr lang="en-GB" b="1" dirty="0"/>
          </a:p>
          <a:p>
            <a:pPr>
              <a:spcBef>
                <a:spcPts val="600"/>
              </a:spcBef>
              <a:spcAft>
                <a:spcPts val="600"/>
              </a:spcAft>
            </a:pPr>
            <a:endParaRPr lang="en-GB" b="1" dirty="0"/>
          </a:p>
          <a:p>
            <a:pPr>
              <a:spcBef>
                <a:spcPts val="600"/>
              </a:spcBef>
              <a:spcAft>
                <a:spcPts val="600"/>
              </a:spcAft>
            </a:pPr>
            <a:endParaRPr lang="en-GB" b="1" dirty="0"/>
          </a:p>
          <a:p>
            <a:pPr>
              <a:spcBef>
                <a:spcPts val="600"/>
              </a:spcBef>
              <a:spcAft>
                <a:spcPts val="600"/>
              </a:spcAft>
            </a:pPr>
            <a:endParaRPr lang="en-GB" b="1" dirty="0"/>
          </a:p>
          <a:p>
            <a:pPr>
              <a:spcBef>
                <a:spcPts val="600"/>
              </a:spcBef>
              <a:spcAft>
                <a:spcPts val="600"/>
              </a:spcAft>
            </a:pPr>
            <a:endParaRPr lang="en-GB" dirty="0"/>
          </a:p>
        </p:txBody>
      </p:sp>
    </p:spTree>
    <p:extLst>
      <p:ext uri="{BB962C8B-B14F-4D97-AF65-F5344CB8AC3E}">
        <p14:creationId xmlns:p14="http://schemas.microsoft.com/office/powerpoint/2010/main" val="412742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Advance</a:t>
            </a:r>
          </a:p>
        </p:txBody>
      </p:sp>
      <p:sp>
        <p:nvSpPr>
          <p:cNvPr id="4" name="Subtitle 2">
            <a:extLst>
              <a:ext uri="{FF2B5EF4-FFF2-40B4-BE49-F238E27FC236}">
                <a16:creationId xmlns:a16="http://schemas.microsoft.com/office/drawing/2014/main" id="{DE946D7A-102C-3952-4BA7-CFED221D394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04</a:t>
            </a:r>
          </a:p>
        </p:txBody>
      </p:sp>
      <p:sp>
        <p:nvSpPr>
          <p:cNvPr id="5" name="Title 1">
            <a:extLst>
              <a:ext uri="{FF2B5EF4-FFF2-40B4-BE49-F238E27FC236}">
                <a16:creationId xmlns:a16="http://schemas.microsoft.com/office/drawing/2014/main" id="{63DD30A2-8B02-F869-5116-8EB4105510C8}"/>
              </a:ext>
            </a:extLst>
          </p:cNvPr>
          <p:cNvSpPr txBox="1">
            <a:spLocks/>
          </p:cNvSpPr>
          <p:nvPr/>
        </p:nvSpPr>
        <p:spPr>
          <a:xfrm>
            <a:off x="3208772" y="5785582"/>
            <a:ext cx="9144000" cy="7366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1800" dirty="0">
                <a:solidFill>
                  <a:srgbClr val="14A49D"/>
                </a:solidFill>
                <a:latin typeface="Helvetica" pitchFamily="2" charset="0"/>
              </a:rPr>
              <a:t>Advance </a:t>
            </a:r>
            <a:r>
              <a:rPr lang="en-GB" sz="1800" b="1" dirty="0">
                <a:solidFill>
                  <a:srgbClr val="E4B745"/>
                </a:solidFill>
                <a:latin typeface="Helvetica" pitchFamily="2" charset="0"/>
              </a:rPr>
              <a:t>/ June 2024</a:t>
            </a:r>
            <a:endParaRPr lang="en-US" sz="1800" b="1" dirty="0">
              <a:latin typeface="Helvetica" pitchFamily="2"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7862" y="5563419"/>
            <a:ext cx="1413796" cy="590472"/>
          </a:xfrm>
          <a:prstGeom prst="rect">
            <a:avLst/>
          </a:prstGeom>
        </p:spPr>
      </p:pic>
      <p:sp>
        <p:nvSpPr>
          <p:cNvPr id="7" name="TextBox 7">
            <a:extLst>
              <a:ext uri="{FF2B5EF4-FFF2-40B4-BE49-F238E27FC236}">
                <a16:creationId xmlns:a16="http://schemas.microsoft.com/office/drawing/2014/main" id="{6A8D553B-E478-6712-0AE0-F00119AAA67E}"/>
              </a:ext>
            </a:extLst>
          </p:cNvPr>
          <p:cNvSpPr txBox="1">
            <a:spLocks noGrp="1"/>
          </p:cNvSpPr>
          <p:nvPr>
            <p:ph idx="1"/>
          </p:nvPr>
        </p:nvSpPr>
        <p:spPr>
          <a:xfrm>
            <a:off x="899160" y="1325845"/>
            <a:ext cx="10515600" cy="40857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600"/>
              </a:spcBef>
              <a:spcAft>
                <a:spcPts val="600"/>
              </a:spcAft>
            </a:pPr>
            <a:r>
              <a:rPr lang="en-GB" b="1" dirty="0"/>
              <a:t>UKSPF in-work progression activity targeted at employed and self-employed residents of Sheffield</a:t>
            </a:r>
          </a:p>
          <a:p>
            <a:pPr>
              <a:spcBef>
                <a:spcPts val="600"/>
              </a:spcBef>
              <a:spcAft>
                <a:spcPts val="600"/>
              </a:spcAft>
            </a:pPr>
            <a:endParaRPr lang="en-GB" b="1" dirty="0"/>
          </a:p>
          <a:p>
            <a:pPr>
              <a:spcBef>
                <a:spcPts val="600"/>
              </a:spcBef>
              <a:spcAft>
                <a:spcPts val="600"/>
              </a:spcAft>
            </a:pPr>
            <a:r>
              <a:rPr lang="en-GB" b="0" i="0" dirty="0">
                <a:solidFill>
                  <a:srgbClr val="0B0C0C"/>
                </a:solidFill>
                <a:effectLst/>
                <a:highlight>
                  <a:srgbClr val="FFFFFF"/>
                </a:highlight>
                <a:latin typeface="Aptos" panose="020B0004020202020204" pitchFamily="34" charset="0"/>
              </a:rPr>
              <a:t>Under Strand 3 of UKSPF Skills &amp; Employability South Yorkshire, we offer career progression support (including in-work employability skills) and access to funded training and qualifications.</a:t>
            </a:r>
          </a:p>
          <a:p>
            <a:pPr>
              <a:spcBef>
                <a:spcPts val="600"/>
              </a:spcBef>
              <a:spcAft>
                <a:spcPts val="600"/>
              </a:spcAft>
            </a:pPr>
            <a:endParaRPr lang="en-GB" b="0" i="0" dirty="0">
              <a:solidFill>
                <a:srgbClr val="0B0C0C"/>
              </a:solidFill>
              <a:effectLst/>
              <a:highlight>
                <a:srgbClr val="FFFFFF"/>
              </a:highlight>
              <a:latin typeface="Aptos" panose="020B0004020202020204" pitchFamily="34" charset="0"/>
            </a:endParaRPr>
          </a:p>
          <a:p>
            <a:pPr marL="342900" indent="-342900">
              <a:buFont typeface="Arial" panose="020B0604020202020204" pitchFamily="34" charset="0"/>
              <a:buChar char="•"/>
            </a:pPr>
            <a:r>
              <a:rPr lang="en-GB" sz="1800" dirty="0"/>
              <a:t>We offer bespoke support for personal and skills development, greater access to employers, employability, upskilling and information, advice and guidance.</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We support employed people who are looking to develop in their careers, those who are maybe under employed, part time and looking for more hours, those at risk of redundancy and workforce development.</a:t>
            </a:r>
          </a:p>
          <a:p>
            <a:pPr>
              <a:spcBef>
                <a:spcPts val="600"/>
              </a:spcBef>
              <a:spcAft>
                <a:spcPts val="600"/>
              </a:spcAft>
            </a:pPr>
            <a:endParaRPr lang="en-GB" b="1" dirty="0"/>
          </a:p>
        </p:txBody>
      </p:sp>
    </p:spTree>
    <p:extLst>
      <p:ext uri="{BB962C8B-B14F-4D97-AF65-F5344CB8AC3E}">
        <p14:creationId xmlns:p14="http://schemas.microsoft.com/office/powerpoint/2010/main" val="1781620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p:nvPicPr>
        <p:blipFill>
          <a:blip r:embed="rId2"/>
          <a:stretch>
            <a:fillRect/>
          </a:stretch>
        </p:blipFill>
        <p:spPr>
          <a:xfrm>
            <a:off x="0" y="0"/>
            <a:ext cx="12192000" cy="6858000"/>
          </a:xfrm>
          <a:prstGeom prst="rect">
            <a:avLst/>
          </a:prstGeom>
        </p:spPr>
      </p:pic>
      <p:pic>
        <p:nvPicPr>
          <p:cNvPr id="8" name="Picture 4" descr="Image preview">
            <a:extLst>
              <a:ext uri="{FF2B5EF4-FFF2-40B4-BE49-F238E27FC236}">
                <a16:creationId xmlns:a16="http://schemas.microsoft.com/office/drawing/2014/main" id="{D2B2B2F6-BA9A-0EAD-1C66-8CC8918F7B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202" y="5867626"/>
            <a:ext cx="1340941" cy="62647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A picture containing icon&#10;&#10;Description automatically generated">
            <a:extLst>
              <a:ext uri="{FF2B5EF4-FFF2-40B4-BE49-F238E27FC236}">
                <a16:creationId xmlns:a16="http://schemas.microsoft.com/office/drawing/2014/main" id="{60F16826-12AB-E6C9-1528-60ACA2D2B8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3907" y="5867626"/>
            <a:ext cx="626478" cy="626478"/>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4BC56B81-2A6B-E1A2-416E-6FDDED706C16}"/>
              </a:ext>
            </a:extLst>
          </p:cNvPr>
          <p:cNvSpPr txBox="1"/>
          <p:nvPr/>
        </p:nvSpPr>
        <p:spPr>
          <a:xfrm>
            <a:off x="11183292" y="6179096"/>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05</a:t>
            </a:r>
            <a:endParaRPr lang="en-GB" dirty="0"/>
          </a:p>
        </p:txBody>
      </p:sp>
      <p:sp>
        <p:nvSpPr>
          <p:cNvPr id="15" name="TextBox 14">
            <a:extLst>
              <a:ext uri="{FF2B5EF4-FFF2-40B4-BE49-F238E27FC236}">
                <a16:creationId xmlns:a16="http://schemas.microsoft.com/office/drawing/2014/main" id="{D5B6D10A-42D1-00FB-C688-864A56A16948}"/>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6" name="Content Placeholder 2">
            <a:extLst>
              <a:ext uri="{FF2B5EF4-FFF2-40B4-BE49-F238E27FC236}">
                <a16:creationId xmlns:a16="http://schemas.microsoft.com/office/drawing/2014/main" id="{A800D1C1-755E-B8AF-C22B-7C21D3310B0E}"/>
              </a:ext>
            </a:extLst>
          </p:cNvPr>
          <p:cNvSpPr txBox="1">
            <a:spLocks/>
          </p:cNvSpPr>
          <p:nvPr/>
        </p:nvSpPr>
        <p:spPr>
          <a:xfrm>
            <a:off x="207202" y="1713017"/>
            <a:ext cx="10879898" cy="4351338"/>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400" kern="1200">
                <a:solidFill>
                  <a:srgbClr val="F29A14"/>
                </a:solidFill>
                <a:latin typeface="Helvetica" pitchFamily="2"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buFontTx/>
              <a:buNone/>
              <a:defRPr/>
            </a:pPr>
            <a:endParaRPr lang="en-GB" sz="1800" dirty="0">
              <a:solidFill>
                <a:schemeClr val="tx1"/>
              </a:solidFill>
              <a:latin typeface="Aptos" panose="020B0004020202020204" pitchFamily="34" charset="0"/>
              <a:cs typeface="Segoe UI" panose="020B0502040204020203" pitchFamily="34" charset="0"/>
            </a:endParaRPr>
          </a:p>
          <a:p>
            <a:pPr marL="285750" indent="-285750" algn="l">
              <a:lnSpc>
                <a:spcPct val="100000"/>
              </a:lnSpc>
              <a:spcBef>
                <a:spcPts val="0"/>
              </a:spcBef>
              <a:buFont typeface="Arial" panose="020B0604020202020204" pitchFamily="34" charset="0"/>
              <a:buChar char="•"/>
              <a:defRPr/>
            </a:pPr>
            <a:r>
              <a:rPr lang="en-GB" sz="1800" b="1" dirty="0">
                <a:solidFill>
                  <a:schemeClr val="tx1"/>
                </a:solidFill>
                <a:latin typeface="Aptos" panose="020B0004020202020204" pitchFamily="34" charset="0"/>
                <a:cs typeface="Segoe UI" panose="020B0502040204020203" pitchFamily="34" charset="0"/>
              </a:rPr>
              <a:t>Fully and possible co-funded (up front payments</a:t>
            </a:r>
            <a:r>
              <a:rPr lang="en-GB" sz="1800" dirty="0">
                <a:solidFill>
                  <a:schemeClr val="tx1"/>
                </a:solidFill>
                <a:latin typeface="Aptos" panose="020B0004020202020204" pitchFamily="34" charset="0"/>
                <a:cs typeface="Segoe UI" panose="020B0502040204020203" pitchFamily="34" charset="0"/>
              </a:rPr>
              <a:t>) for training and skills development for staff – In house support with Careers, Education, Information, Advice and Guidance (CEIAG)</a:t>
            </a:r>
          </a:p>
          <a:p>
            <a:pPr marL="285750" indent="-285750" algn="l">
              <a:lnSpc>
                <a:spcPct val="100000"/>
              </a:lnSpc>
              <a:spcBef>
                <a:spcPts val="0"/>
              </a:spcBef>
              <a:buFont typeface="Arial" panose="020B0604020202020204" pitchFamily="34" charset="0"/>
              <a:buChar char="•"/>
              <a:defRPr/>
            </a:pPr>
            <a:endParaRPr lang="en-GB" sz="1800" dirty="0">
              <a:solidFill>
                <a:schemeClr val="tx1"/>
              </a:solidFill>
              <a:latin typeface="Aptos" panose="020B0004020202020204" pitchFamily="34" charset="0"/>
              <a:cs typeface="Segoe UI" panose="020B0502040204020203" pitchFamily="34" charset="0"/>
            </a:endParaRPr>
          </a:p>
          <a:p>
            <a:pPr marL="285750" indent="-285750" algn="l">
              <a:lnSpc>
                <a:spcPct val="100000"/>
              </a:lnSpc>
              <a:spcBef>
                <a:spcPts val="0"/>
              </a:spcBef>
              <a:buFont typeface="Arial" panose="020B0604020202020204" pitchFamily="34" charset="0"/>
              <a:buChar char="•"/>
              <a:defRPr/>
            </a:pPr>
            <a:endParaRPr lang="en-GB" sz="1800" dirty="0">
              <a:solidFill>
                <a:schemeClr val="tx1"/>
              </a:solidFill>
              <a:latin typeface="Aptos" panose="020B0004020202020204" pitchFamily="34" charset="0"/>
              <a:cs typeface="Segoe UI" panose="020B0502040204020203" pitchFamily="34" charset="0"/>
            </a:endParaRPr>
          </a:p>
          <a:p>
            <a:pPr marL="285750" indent="-285750" algn="l">
              <a:lnSpc>
                <a:spcPct val="100000"/>
              </a:lnSpc>
              <a:spcBef>
                <a:spcPts val="0"/>
              </a:spcBef>
              <a:buFont typeface="Arial" panose="020B0604020202020204" pitchFamily="34" charset="0"/>
              <a:buChar char="•"/>
              <a:defRPr/>
            </a:pPr>
            <a:r>
              <a:rPr lang="en-GB" sz="1800" dirty="0">
                <a:solidFill>
                  <a:schemeClr val="tx1"/>
                </a:solidFill>
                <a:latin typeface="Aptos" panose="020B0004020202020204" pitchFamily="34" charset="0"/>
                <a:cs typeface="Segoe UI" panose="020B0502040204020203" pitchFamily="34" charset="0"/>
              </a:rPr>
              <a:t>Skills development for staff, from sourcing funding to certification and everything in-between</a:t>
            </a:r>
          </a:p>
          <a:p>
            <a:pPr marL="285750" indent="-285750" algn="l">
              <a:lnSpc>
                <a:spcPct val="100000"/>
              </a:lnSpc>
              <a:spcBef>
                <a:spcPts val="0"/>
              </a:spcBef>
              <a:buFont typeface="Arial" panose="020B0604020202020204" pitchFamily="34" charset="0"/>
              <a:buChar char="•"/>
              <a:defRPr/>
            </a:pPr>
            <a:endParaRPr lang="en-GB" sz="1800" dirty="0">
              <a:solidFill>
                <a:schemeClr val="tx1"/>
              </a:solidFill>
              <a:latin typeface="Aptos" panose="020B0004020202020204" pitchFamily="34" charset="0"/>
              <a:cs typeface="Segoe UI" panose="020B0502040204020203" pitchFamily="34" charset="0"/>
            </a:endParaRPr>
          </a:p>
          <a:p>
            <a:pPr algn="l">
              <a:lnSpc>
                <a:spcPct val="100000"/>
              </a:lnSpc>
              <a:spcBef>
                <a:spcPts val="0"/>
              </a:spcBef>
              <a:defRPr/>
            </a:pPr>
            <a:endParaRPr lang="en-GB" sz="1800" dirty="0">
              <a:solidFill>
                <a:schemeClr val="tx1"/>
              </a:solidFill>
              <a:latin typeface="Aptos" panose="020B0004020202020204" pitchFamily="34" charset="0"/>
              <a:cs typeface="Segoe UI" panose="020B0502040204020203" pitchFamily="34" charset="0"/>
            </a:endParaRPr>
          </a:p>
          <a:p>
            <a:pPr marL="285750" indent="-285750" algn="l">
              <a:lnSpc>
                <a:spcPct val="100000"/>
              </a:lnSpc>
              <a:spcBef>
                <a:spcPts val="0"/>
              </a:spcBef>
              <a:buFont typeface="Arial" panose="020B0604020202020204" pitchFamily="34" charset="0"/>
              <a:buChar char="•"/>
              <a:defRPr/>
            </a:pPr>
            <a:r>
              <a:rPr lang="en-GB" sz="1800" dirty="0">
                <a:solidFill>
                  <a:schemeClr val="tx1"/>
                </a:solidFill>
                <a:latin typeface="Aptos" panose="020B0004020202020204" pitchFamily="34" charset="0"/>
                <a:cs typeface="Segoe UI" panose="020B0502040204020203" pitchFamily="34" charset="0"/>
              </a:rPr>
              <a:t>Funded training to help your employees upskill, reskill and progress in work</a:t>
            </a:r>
          </a:p>
          <a:p>
            <a:pPr marL="285750" indent="-285750" algn="l">
              <a:lnSpc>
                <a:spcPct val="100000"/>
              </a:lnSpc>
              <a:spcBef>
                <a:spcPts val="0"/>
              </a:spcBef>
              <a:buFont typeface="Arial" panose="020B0604020202020204" pitchFamily="34" charset="0"/>
              <a:buChar char="•"/>
              <a:defRPr/>
            </a:pPr>
            <a:endParaRPr lang="en-GB" sz="1800" dirty="0">
              <a:solidFill>
                <a:schemeClr val="tx1"/>
              </a:solidFill>
              <a:latin typeface="Aptos" panose="020B0004020202020204" pitchFamily="34" charset="0"/>
              <a:cs typeface="Segoe UI" panose="020B0502040204020203" pitchFamily="34" charset="0"/>
            </a:endParaRPr>
          </a:p>
          <a:p>
            <a:pPr marL="285750" indent="-285750" algn="l">
              <a:lnSpc>
                <a:spcPct val="100000"/>
              </a:lnSpc>
              <a:spcBef>
                <a:spcPts val="0"/>
              </a:spcBef>
              <a:buFont typeface="Arial" panose="020B0604020202020204" pitchFamily="34" charset="0"/>
              <a:buChar char="•"/>
              <a:defRPr/>
            </a:pPr>
            <a:endParaRPr lang="en-GB" sz="1800" dirty="0">
              <a:solidFill>
                <a:schemeClr val="tx1"/>
              </a:solidFill>
              <a:latin typeface="Aptos" panose="020B0004020202020204" pitchFamily="34" charset="0"/>
              <a:cs typeface="Segoe UI" panose="020B0502040204020203" pitchFamily="34" charset="0"/>
            </a:endParaRPr>
          </a:p>
          <a:p>
            <a:pPr marL="285750" indent="-285750" algn="l">
              <a:lnSpc>
                <a:spcPct val="100000"/>
              </a:lnSpc>
              <a:spcBef>
                <a:spcPts val="0"/>
              </a:spcBef>
              <a:buFont typeface="Arial" panose="020B0604020202020204" pitchFamily="34" charset="0"/>
              <a:buChar char="•"/>
              <a:defRPr/>
            </a:pPr>
            <a:r>
              <a:rPr lang="en-GB" sz="1800" dirty="0">
                <a:solidFill>
                  <a:schemeClr val="tx1"/>
                </a:solidFill>
                <a:latin typeface="Aptos" panose="020B0004020202020204" pitchFamily="34" charset="0"/>
                <a:cs typeface="Segoe UI" panose="020B0502040204020203" pitchFamily="34" charset="0"/>
              </a:rPr>
              <a:t>Focused on individual development, helping employees maximise their potential – supports employers by investing in staff and increase productivity</a:t>
            </a:r>
          </a:p>
          <a:p>
            <a:pPr marL="285750" indent="-285750" algn="l">
              <a:lnSpc>
                <a:spcPct val="100000"/>
              </a:lnSpc>
              <a:spcBef>
                <a:spcPts val="0"/>
              </a:spcBef>
              <a:buFont typeface="Arial" panose="020B0604020202020204" pitchFamily="34" charset="0"/>
              <a:buChar char="•"/>
              <a:defRPr/>
            </a:pPr>
            <a:endParaRPr lang="en-GB" sz="2200" dirty="0">
              <a:solidFill>
                <a:schemeClr val="tx1"/>
              </a:solidFill>
              <a:latin typeface="Aptos" panose="020B0004020202020204" pitchFamily="34" charset="0"/>
              <a:cs typeface="Segoe UI" panose="020B0502040204020203" pitchFamily="34" charset="0"/>
            </a:endParaRPr>
          </a:p>
          <a:p>
            <a:endParaRPr lang="en-GB" dirty="0">
              <a:solidFill>
                <a:schemeClr val="tx1"/>
              </a:solidFill>
            </a:endParaRPr>
          </a:p>
        </p:txBody>
      </p:sp>
      <p:sp>
        <p:nvSpPr>
          <p:cNvPr id="7" name="Title 1">
            <a:extLst>
              <a:ext uri="{FF2B5EF4-FFF2-40B4-BE49-F238E27FC236}">
                <a16:creationId xmlns:a16="http://schemas.microsoft.com/office/drawing/2014/main" id="{EEBA17CC-C3B5-1F92-0F69-0ED38005710F}"/>
              </a:ext>
            </a:extLst>
          </p:cNvPr>
          <p:cNvSpPr txBox="1">
            <a:spLocks/>
          </p:cNvSpPr>
          <p:nvPr/>
        </p:nvSpPr>
        <p:spPr>
          <a:xfrm>
            <a:off x="899160" y="282"/>
            <a:ext cx="10515600" cy="1325563"/>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6000" kern="1200">
                <a:solidFill>
                  <a:schemeClr val="tx1"/>
                </a:solidFill>
                <a:latin typeface="Helvetica" pitchFamily="2" charset="0"/>
                <a:ea typeface="+mj-ea"/>
                <a:cs typeface="+mj-cs"/>
              </a:defRPr>
            </a:lvl1pPr>
          </a:lstStyle>
          <a:p>
            <a:r>
              <a:rPr lang="en-GB" dirty="0"/>
              <a:t>In a bit more detail…</a:t>
            </a:r>
          </a:p>
        </p:txBody>
      </p:sp>
    </p:spTree>
    <p:extLst>
      <p:ext uri="{BB962C8B-B14F-4D97-AF65-F5344CB8AC3E}">
        <p14:creationId xmlns:p14="http://schemas.microsoft.com/office/powerpoint/2010/main" val="617532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Eligibility</a:t>
            </a:r>
          </a:p>
        </p:txBody>
      </p:sp>
      <p:sp>
        <p:nvSpPr>
          <p:cNvPr id="3" name="Content Placeholder 2"/>
          <p:cNvSpPr>
            <a:spLocks noGrp="1"/>
          </p:cNvSpPr>
          <p:nvPr>
            <p:ph idx="1"/>
          </p:nvPr>
        </p:nvSpPr>
        <p:spPr>
          <a:xfrm>
            <a:off x="899160" y="1468574"/>
            <a:ext cx="10515600" cy="4351338"/>
          </a:xfrm>
        </p:spPr>
        <p:txBody>
          <a:bodyPr>
            <a:normAutofit/>
          </a:bodyPr>
          <a:lstStyle/>
          <a:p>
            <a:pPr marL="0" marR="0" lvl="0" indent="0" algn="l" defTabSz="914400" rtl="0" eaLnBrk="1" fontAlgn="auto" latinLnBrk="0" hangingPunct="1">
              <a:lnSpc>
                <a:spcPct val="100000"/>
              </a:lnSpc>
              <a:spcBef>
                <a:spcPts val="0"/>
              </a:spcBef>
              <a:spcAft>
                <a:spcPts val="0"/>
              </a:spcAft>
              <a:buClrTx/>
              <a:buSzTx/>
              <a:buNone/>
              <a:tabLst/>
              <a:defRPr/>
            </a:pPr>
            <a:endParaRPr kumimoji="0" lang="en-GB" sz="2200" b="0" i="0" u="none" strike="noStrike" kern="1200" cap="none" spc="0" normalizeH="0" baseline="0" noProof="0" dirty="0">
              <a:ln>
                <a:noFill/>
              </a:ln>
              <a:effectLst/>
              <a:uLnTx/>
              <a:uFillTx/>
              <a:latin typeface="Aptos" panose="020B0004020202020204" pitchFamily="34" charset="0"/>
              <a:cs typeface="Segoe UI" panose="020B0502040204020203"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effectLst/>
                <a:uLnTx/>
                <a:uFillTx/>
                <a:latin typeface="Aptos" panose="020B0004020202020204" pitchFamily="34" charset="0"/>
                <a:cs typeface="Segoe UI" panose="020B0502040204020203" pitchFamily="34" charset="0"/>
              </a:rPr>
              <a:t>Aged 18+</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200" b="0" i="0" u="none" strike="noStrike" kern="1200" cap="none" spc="0" normalizeH="0" baseline="0" noProof="0" dirty="0">
              <a:ln>
                <a:noFill/>
              </a:ln>
              <a:effectLst/>
              <a:uLnTx/>
              <a:uFillTx/>
              <a:latin typeface="Aptos" panose="020B0004020202020204" pitchFamily="34" charset="0"/>
              <a:cs typeface="Segoe UI" panose="020B0502040204020203"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200" dirty="0">
                <a:latin typeface="Aptos" panose="020B0004020202020204" pitchFamily="34" charset="0"/>
                <a:cs typeface="Segoe UI" panose="020B0502040204020203" pitchFamily="34" charset="0"/>
              </a:rPr>
              <a:t>In full or part-time </a:t>
            </a:r>
            <a:r>
              <a:rPr kumimoji="0" lang="en-GB" sz="2200" b="0" i="0" u="none" strike="noStrike" kern="1200" cap="none" spc="0" normalizeH="0" baseline="0" noProof="0">
                <a:ln>
                  <a:noFill/>
                </a:ln>
                <a:effectLst/>
                <a:uLnTx/>
                <a:uFillTx/>
                <a:latin typeface="Aptos" panose="020B0004020202020204" pitchFamily="34" charset="0"/>
                <a:cs typeface="Segoe UI" panose="020B0502040204020203" pitchFamily="34" charset="0"/>
              </a:rPr>
              <a:t>employment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200" b="0" i="0" u="none" strike="noStrike" kern="1200" cap="none" spc="0" normalizeH="0" baseline="0" noProof="0" dirty="0">
              <a:ln>
                <a:noFill/>
              </a:ln>
              <a:effectLst/>
              <a:uLnTx/>
              <a:uFillTx/>
              <a:latin typeface="Aptos" panose="020B0004020202020204" pitchFamily="34" charset="0"/>
              <a:cs typeface="Segoe UI" panose="020B0502040204020203"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200" dirty="0">
                <a:latin typeface="Aptos" panose="020B0004020202020204" pitchFamily="34" charset="0"/>
                <a:cs typeface="Segoe UI" panose="020B0502040204020203" pitchFamily="34" charset="0"/>
              </a:rPr>
              <a:t>R</a:t>
            </a:r>
            <a:r>
              <a:rPr kumimoji="0" lang="en-GB" sz="2200" b="0" i="0" u="none" strike="noStrike" kern="1200" cap="none" spc="0" normalizeH="0" baseline="0" noProof="0" dirty="0">
                <a:ln>
                  <a:noFill/>
                </a:ln>
                <a:effectLst/>
                <a:uLnTx/>
                <a:uFillTx/>
                <a:latin typeface="Aptos" panose="020B0004020202020204" pitchFamily="34" charset="0"/>
                <a:cs typeface="Segoe UI" panose="020B0502040204020203" pitchFamily="34" charset="0"/>
              </a:rPr>
              <a:t>esident in South Yorkshire</a:t>
            </a:r>
          </a:p>
          <a:p>
            <a:endParaRPr lang="en-GB" dirty="0"/>
          </a:p>
        </p:txBody>
      </p:sp>
      <p:sp>
        <p:nvSpPr>
          <p:cNvPr id="5" name="Subtitle 2">
            <a:extLst>
              <a:ext uri="{FF2B5EF4-FFF2-40B4-BE49-F238E27FC236}">
                <a16:creationId xmlns:a16="http://schemas.microsoft.com/office/drawing/2014/main" id="{DE946D7A-102C-3952-4BA7-CFED221D394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06</a:t>
            </a:r>
          </a:p>
        </p:txBody>
      </p:sp>
      <p:sp>
        <p:nvSpPr>
          <p:cNvPr id="6" name="Title 1">
            <a:extLst>
              <a:ext uri="{FF2B5EF4-FFF2-40B4-BE49-F238E27FC236}">
                <a16:creationId xmlns:a16="http://schemas.microsoft.com/office/drawing/2014/main" id="{63DD30A2-8B02-F869-5116-8EB4105510C8}"/>
              </a:ext>
            </a:extLst>
          </p:cNvPr>
          <p:cNvSpPr txBox="1">
            <a:spLocks/>
          </p:cNvSpPr>
          <p:nvPr/>
        </p:nvSpPr>
        <p:spPr>
          <a:xfrm>
            <a:off x="3208772" y="5785582"/>
            <a:ext cx="9144000" cy="7366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1800" dirty="0">
                <a:solidFill>
                  <a:srgbClr val="14A49D"/>
                </a:solidFill>
                <a:latin typeface="Helvetica" pitchFamily="2" charset="0"/>
              </a:rPr>
              <a:t>Advance</a:t>
            </a:r>
            <a:r>
              <a:rPr lang="en-GB" sz="1800" b="1" dirty="0">
                <a:solidFill>
                  <a:srgbClr val="E4B745"/>
                </a:solidFill>
                <a:latin typeface="Helvetica" pitchFamily="2" charset="0"/>
              </a:rPr>
              <a:t>/ June 2024</a:t>
            </a:r>
            <a:endParaRPr lang="en-US" sz="1800" b="1" dirty="0">
              <a:latin typeface="Helvetica" pitchFamily="2"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7862" y="5563419"/>
            <a:ext cx="1413796" cy="590472"/>
          </a:xfrm>
          <a:prstGeom prst="rect">
            <a:avLst/>
          </a:prstGeom>
        </p:spPr>
      </p:pic>
    </p:spTree>
    <p:extLst>
      <p:ext uri="{BB962C8B-B14F-4D97-AF65-F5344CB8AC3E}">
        <p14:creationId xmlns:p14="http://schemas.microsoft.com/office/powerpoint/2010/main" val="1921105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160" y="1468574"/>
            <a:ext cx="10515600" cy="4351338"/>
          </a:xfrm>
        </p:spPr>
        <p:txBody>
          <a:bodyPr>
            <a:normAutofit/>
          </a:bodyPr>
          <a:lstStyle/>
          <a:p>
            <a:pPr marL="0" marR="0" lvl="0" indent="0" algn="l" defTabSz="914400" rtl="0" eaLnBrk="1" fontAlgn="auto" latinLnBrk="0" hangingPunct="1">
              <a:lnSpc>
                <a:spcPct val="100000"/>
              </a:lnSpc>
              <a:spcBef>
                <a:spcPts val="0"/>
              </a:spcBef>
              <a:spcAft>
                <a:spcPts val="0"/>
              </a:spcAft>
              <a:buClrTx/>
              <a:buSzTx/>
              <a:buNone/>
              <a:tabLst/>
              <a:defRPr/>
            </a:pPr>
            <a:endParaRPr kumimoji="0" lang="en-GB" sz="2200" b="0" i="0" u="none" strike="noStrike" kern="1200" cap="none" spc="0" normalizeH="0" baseline="0" noProof="0" dirty="0">
              <a:ln>
                <a:noFill/>
              </a:ln>
              <a:effectLst/>
              <a:uLnTx/>
              <a:uFillTx/>
              <a:latin typeface="Aptos" panose="020B0004020202020204" pitchFamily="34" charset="0"/>
              <a:cs typeface="Segoe UI" panose="020B0502040204020203" pitchFamily="34" charset="0"/>
            </a:endParaRPr>
          </a:p>
          <a:p>
            <a:r>
              <a:rPr lang="en-GB" dirty="0"/>
              <a:t>Questions…</a:t>
            </a:r>
          </a:p>
        </p:txBody>
      </p:sp>
      <p:sp>
        <p:nvSpPr>
          <p:cNvPr id="5" name="Subtitle 2">
            <a:extLst>
              <a:ext uri="{FF2B5EF4-FFF2-40B4-BE49-F238E27FC236}">
                <a16:creationId xmlns:a16="http://schemas.microsoft.com/office/drawing/2014/main" id="{DE946D7A-102C-3952-4BA7-CFED221D394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09</a:t>
            </a:r>
          </a:p>
        </p:txBody>
      </p:sp>
      <p:sp>
        <p:nvSpPr>
          <p:cNvPr id="6" name="Title 1">
            <a:extLst>
              <a:ext uri="{FF2B5EF4-FFF2-40B4-BE49-F238E27FC236}">
                <a16:creationId xmlns:a16="http://schemas.microsoft.com/office/drawing/2014/main" id="{63DD30A2-8B02-F869-5116-8EB4105510C8}"/>
              </a:ext>
            </a:extLst>
          </p:cNvPr>
          <p:cNvSpPr txBox="1">
            <a:spLocks/>
          </p:cNvSpPr>
          <p:nvPr/>
        </p:nvSpPr>
        <p:spPr>
          <a:xfrm>
            <a:off x="3208772" y="5785582"/>
            <a:ext cx="9144000" cy="7366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1800" dirty="0">
                <a:solidFill>
                  <a:srgbClr val="14A49D"/>
                </a:solidFill>
                <a:latin typeface="Helvetica" pitchFamily="2" charset="0"/>
              </a:rPr>
              <a:t>Advance</a:t>
            </a:r>
            <a:r>
              <a:rPr lang="en-GB" sz="1800" b="1" dirty="0">
                <a:solidFill>
                  <a:srgbClr val="E4B745"/>
                </a:solidFill>
                <a:latin typeface="Helvetica" pitchFamily="2" charset="0"/>
              </a:rPr>
              <a:t>/ June 2024</a:t>
            </a:r>
            <a:endParaRPr lang="en-US" sz="1800" b="1" dirty="0">
              <a:latin typeface="Helvetica" pitchFamily="2"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7862" y="5563419"/>
            <a:ext cx="1413796" cy="590472"/>
          </a:xfrm>
          <a:prstGeom prst="rect">
            <a:avLst/>
          </a:prstGeom>
        </p:spPr>
      </p:pic>
    </p:spTree>
    <p:extLst>
      <p:ext uri="{BB962C8B-B14F-4D97-AF65-F5344CB8AC3E}">
        <p14:creationId xmlns:p14="http://schemas.microsoft.com/office/powerpoint/2010/main" val="768519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D9814D99E71C409090DF9E8FDE1682" ma:contentTypeVersion="18" ma:contentTypeDescription="Create a new document." ma:contentTypeScope="" ma:versionID="3e1c0688b117e023ed4a5a83cd0b6090">
  <xsd:schema xmlns:xsd="http://www.w3.org/2001/XMLSchema" xmlns:xs="http://www.w3.org/2001/XMLSchema" xmlns:p="http://schemas.microsoft.com/office/2006/metadata/properties" xmlns:ns2="94c7dcd3-2cd9-44d2-b126-ac78e728307a" xmlns:ns3="13317375-1553-48d8-a09a-8aa92972e8cd" targetNamespace="http://schemas.microsoft.com/office/2006/metadata/properties" ma:root="true" ma:fieldsID="8d29c5936ee81fa6d935c23bcdeec93d" ns2:_="" ns3:_="">
    <xsd:import namespace="94c7dcd3-2cd9-44d2-b126-ac78e728307a"/>
    <xsd:import namespace="13317375-1553-48d8-a09a-8aa92972e8c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c7dcd3-2cd9-44d2-b126-ac78e728307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c330548-71bc-43fa-91f1-b175a08e5d36}" ma:internalName="TaxCatchAll" ma:showField="CatchAllData" ma:web="94c7dcd3-2cd9-44d2-b126-ac78e728307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3317375-1553-48d8-a09a-8aa92972e8c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9c4f7d8-8ce1-446e-88d4-5569086c0e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4c7dcd3-2cd9-44d2-b126-ac78e728307a" xsi:nil="true"/>
    <lcf76f155ced4ddcb4097134ff3c332f xmlns="13317375-1553-48d8-a09a-8aa92972e8c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A24CEDF-E347-45C8-B303-BF67249D1B1C}"/>
</file>

<file path=customXml/itemProps2.xml><?xml version="1.0" encoding="utf-8"?>
<ds:datastoreItem xmlns:ds="http://schemas.openxmlformats.org/officeDocument/2006/customXml" ds:itemID="{E6CB6F70-992B-4F22-8F08-EBAECDD65666}"/>
</file>

<file path=customXml/itemProps3.xml><?xml version="1.0" encoding="utf-8"?>
<ds:datastoreItem xmlns:ds="http://schemas.openxmlformats.org/officeDocument/2006/customXml" ds:itemID="{74502FC4-8519-419C-9BB4-EEC8260579EE}"/>
</file>

<file path=docProps/app.xml><?xml version="1.0" encoding="utf-8"?>
<Properties xmlns="http://schemas.openxmlformats.org/officeDocument/2006/extended-properties" xmlns:vt="http://schemas.openxmlformats.org/officeDocument/2006/docPropsVTypes">
  <TotalTime>474</TotalTime>
  <Words>285</Words>
  <Application>Microsoft Office PowerPoint</Application>
  <PresentationFormat>Widescreen</PresentationFormat>
  <Paragraphs>53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Aptos Display</vt:lpstr>
      <vt:lpstr>Aptos Light</vt:lpstr>
      <vt:lpstr>Arial</vt:lpstr>
      <vt:lpstr>Helvetica</vt:lpstr>
      <vt:lpstr>Office Theme</vt:lpstr>
      <vt:lpstr>Introduction to Advance</vt:lpstr>
      <vt:lpstr>Bill Hilton  Strategic Support Coordinator  Opportunity Sheffield  Jo Williams &amp; Michele Hope  Employment Managers,  Business Doncaster</vt:lpstr>
      <vt:lpstr>Delivered by:</vt:lpstr>
      <vt:lpstr>What is Advance</vt:lpstr>
      <vt:lpstr>PowerPoint Presentation</vt:lpstr>
      <vt:lpstr>Eligibility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a standard example of the heading</dc:title>
  <dc:creator>british smile</dc:creator>
  <cp:lastModifiedBy>Williams, Jo</cp:lastModifiedBy>
  <cp:revision>9</cp:revision>
  <dcterms:created xsi:type="dcterms:W3CDTF">2024-03-22T14:22:58Z</dcterms:created>
  <dcterms:modified xsi:type="dcterms:W3CDTF">2024-06-28T13:57:36Z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588358-c3f1-4695-a290-e2f70d15689d_Enabled">
    <vt:lpwstr>true</vt:lpwstr>
  </property>
  <property fmtid="{D5CDD505-2E9C-101B-9397-08002B2CF9AE}" pid="3" name="MSIP_Label_c8588358-c3f1-4695-a290-e2f70d15689d_SetDate">
    <vt:lpwstr>2024-06-25T09:55:15Z</vt:lpwstr>
  </property>
  <property fmtid="{D5CDD505-2E9C-101B-9397-08002B2CF9AE}" pid="4" name="MSIP_Label_c8588358-c3f1-4695-a290-e2f70d15689d_Method">
    <vt:lpwstr>Privileged</vt:lpwstr>
  </property>
  <property fmtid="{D5CDD505-2E9C-101B-9397-08002B2CF9AE}" pid="5" name="MSIP_Label_c8588358-c3f1-4695-a290-e2f70d15689d_Name">
    <vt:lpwstr>Official – General</vt:lpwstr>
  </property>
  <property fmtid="{D5CDD505-2E9C-101B-9397-08002B2CF9AE}" pid="6" name="MSIP_Label_c8588358-c3f1-4695-a290-e2f70d15689d_SiteId">
    <vt:lpwstr>a1ba59b9-7204-48d8-a360-7770245ad4a9</vt:lpwstr>
  </property>
  <property fmtid="{D5CDD505-2E9C-101B-9397-08002B2CF9AE}" pid="7" name="MSIP_Label_c8588358-c3f1-4695-a290-e2f70d15689d_ActionId">
    <vt:lpwstr>b40a8140-7da1-4c91-a72c-a7338f9439bb</vt:lpwstr>
  </property>
  <property fmtid="{D5CDD505-2E9C-101B-9397-08002B2CF9AE}" pid="8" name="MSIP_Label_c8588358-c3f1-4695-a290-e2f70d15689d_ContentBits">
    <vt:lpwstr>0</vt:lpwstr>
  </property>
  <property fmtid="{D5CDD505-2E9C-101B-9397-08002B2CF9AE}" pid="9" name="ContentTypeId">
    <vt:lpwstr>0x0101005DD9814D99E71C409090DF9E8FDE1682</vt:lpwstr>
  </property>
  <property fmtid="{D5CDD505-2E9C-101B-9397-08002B2CF9AE}" pid="10" name="MediaServiceImageTags">
    <vt:lpwstr/>
  </property>
</Properties>
</file>