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68" r:id="rId2"/>
    <p:sldId id="269" r:id="rId3"/>
    <p:sldId id="270" r:id="rId4"/>
    <p:sldId id="271" r:id="rId5"/>
    <p:sldId id="272" r:id="rId6"/>
    <p:sldId id="273" r:id="rId7"/>
    <p:sldId id="274" r:id="rId8"/>
    <p:sldId id="275" r:id="rId9"/>
    <p:sldId id="276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999"/>
    <a:srgbClr val="002334"/>
    <a:srgbClr val="FF66FF"/>
    <a:srgbClr val="00ACC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73" autoAdjust="0"/>
    <p:restoredTop sz="94694"/>
  </p:normalViewPr>
  <p:slideViewPr>
    <p:cSldViewPr snapToGrid="0" snapToObjects="1" showGuides="1">
      <p:cViewPr varScale="1">
        <p:scale>
          <a:sx n="69" d="100"/>
          <a:sy n="69" d="100"/>
        </p:scale>
        <p:origin x="448" y="3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F4FA0C-52F4-244B-BF30-969756FE404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0504579-BA21-C942-A467-964761ACF3D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81C4F2-4D49-2B43-9980-3B1CA7E828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6AA31-D4CF-544E-8824-E027903F831D}" type="datetimeFigureOut">
              <a:rPr lang="en-US" smtClean="0"/>
              <a:t>9/3/2020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5D885C-B285-404C-948D-C0783B39A6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DC23088-9AA1-5945-9A87-A0141BF3C3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9DF42-E4FA-0441-A6C7-ED02E5A66D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7811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07C2A2-D1A9-E749-9784-3446627077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841CE7-8C7F-284D-A66D-E9E3A52FC94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CCAF4B-ED7A-064D-BA01-6C5F4748A5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6AA31-D4CF-544E-8824-E027903F831D}" type="datetimeFigureOut">
              <a:rPr lang="en-US" smtClean="0"/>
              <a:t>9/3/2020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412E6A-0F12-A042-9497-B418701D3F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59F5BE-7BC7-A049-95D3-9CB4EA56EC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9DF42-E4FA-0441-A6C7-ED02E5A66D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77697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0E8DCF-FB09-9242-865F-C605B182B2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03C5055-616D-7443-A75A-BBBE7B49583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36BF1B9-E38F-2E4B-AF43-4AF93A7EE6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6AA31-D4CF-544E-8824-E027903F831D}" type="datetimeFigureOut">
              <a:rPr lang="en-US" smtClean="0"/>
              <a:t>9/3/2020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52E787-F50D-F945-AC6F-727102E8EE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739DF6-FCD0-574D-911B-A3E53886A4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9DF42-E4FA-0441-A6C7-ED02E5A66D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42066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23175D-FF99-744B-962E-B8225DD598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BB8A5C-7E0D-0E41-8173-EFE5ACAB75B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8D49F26-6419-9442-B5E0-61EDEC96C6A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FF3E31C-B9FF-A04A-AC7F-9CBD421633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6AA31-D4CF-544E-8824-E027903F831D}" type="datetimeFigureOut">
              <a:rPr lang="en-US" smtClean="0"/>
              <a:t>9/3/2020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F8BEF92-2822-3740-8B12-BEA1A8942D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AEE55F2-DF68-E64D-B7D1-8455912703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9DF42-E4FA-0441-A6C7-ED02E5A66D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69412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B575E9-8C5E-D845-8B86-13EA84FD93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8B60A1F-C345-E445-96AB-309B33B5BA4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31E5736-4938-874C-8750-109859C8286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FF4AA4E-6149-D34F-BEA5-A3A02CD9FAB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24F442D-74CA-FD43-9E43-D1270511DF6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211574F-B161-FE48-97FB-A196601706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6AA31-D4CF-544E-8824-E027903F831D}" type="datetimeFigureOut">
              <a:rPr lang="en-US" smtClean="0"/>
              <a:t>9/3/2020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6E859F6-A524-5A4A-A117-FDBE287222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2F8D442-7755-CB41-A967-EFCB7FC49F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9DF42-E4FA-0441-A6C7-ED02E5A66D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64800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F33BDB-61A5-7445-954C-1C21D0668C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43E6F5B-BE81-1D4B-9B45-1A4BE16E94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6AA31-D4CF-544E-8824-E027903F831D}" type="datetimeFigureOut">
              <a:rPr lang="en-US" smtClean="0"/>
              <a:t>9/3/2020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EEA48FA-C665-044B-B940-9908C904A9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DC41CCA-7A87-9F47-BA6F-663711C7FA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9DF42-E4FA-0441-A6C7-ED02E5A66D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93079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57F757E-8845-F44F-87EC-7E83110009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6AA31-D4CF-544E-8824-E027903F831D}" type="datetimeFigureOut">
              <a:rPr lang="en-US" smtClean="0"/>
              <a:t>9/3/2020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A21EF2A-75A6-E046-9F34-5D4DBB45D1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BE9BAC5-910D-B442-8D8F-10454B8325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9DF42-E4FA-0441-A6C7-ED02E5A66D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82169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965FEE-F059-FF42-8AEE-29B7E0A3F6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F88874-A54F-DE40-BA00-793E11168B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89BC2BD-3622-5046-AC40-1461908DBC1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9A35CDA-9D2B-1A48-A15C-4749BB24F8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6AA31-D4CF-544E-8824-E027903F831D}" type="datetimeFigureOut">
              <a:rPr lang="en-US" smtClean="0"/>
              <a:t>9/3/2020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A7A60BB-75BC-0741-96E6-21DE28D4E5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B1A7D3F-B6E0-954E-BCF4-19D207DC41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9DF42-E4FA-0441-A6C7-ED02E5A66D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56980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91159E-FB81-9645-B704-5F4B1DB4DA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6A34CD5-9476-5F42-86C7-41BD00BD161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4F01656-DAA1-3B47-9CDF-A61F5DAD41A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F1BB397-051F-2049-B74E-5E717FDFFA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6AA31-D4CF-544E-8824-E027903F831D}" type="datetimeFigureOut">
              <a:rPr lang="en-US" smtClean="0"/>
              <a:t>9/3/2020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5BF3B9C-D4D7-164B-ABAE-FC04DFF9C8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6BD9C78-B053-8A43-B3ED-4FC172C881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9DF42-E4FA-0441-A6C7-ED02E5A66D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71963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C10004-D0AA-6747-83FC-F7D2732B61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CBFC728-C4BA-9F41-B2B8-BD4D2877047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FB1FF8A-AAEC-CB46-8F0B-B74EC3C44B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6AA31-D4CF-544E-8824-E027903F831D}" type="datetimeFigureOut">
              <a:rPr lang="en-US" smtClean="0"/>
              <a:t>9/3/2020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E6FCA42-F8C9-2D48-91EB-070A6B340E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554A5F8-94CB-0241-9249-975A673420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9DF42-E4FA-0441-A6C7-ED02E5A66D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59185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21607C1-67D5-3C48-8CAA-B48D8EC6BE9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9949FF2-C9C2-7342-BB7E-FF384D2DF09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6E2A2C-7FB8-0E4F-93C1-184CECA046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6AA31-D4CF-544E-8824-E027903F831D}" type="datetimeFigureOut">
              <a:rPr lang="en-US" smtClean="0"/>
              <a:t>9/3/2020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6687502-9F54-DA4E-9802-9F68BE989C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7BE87F-9677-194B-AD21-D3D534B8EE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9DF42-E4FA-0441-A6C7-ED02E5A66D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04610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76FDEB8-6EAB-F74F-89FE-0C1AA72C09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D0BD98-6FEC-4A40-89EB-069045E6EA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31B28E9-1B22-2E42-A031-7A132F1C365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F6AA31-D4CF-544E-8824-E027903F831D}" type="datetimeFigureOut">
              <a:rPr lang="en-US" smtClean="0"/>
              <a:t>9/3/2020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6EDD03-9695-9143-80B7-D7EE2ABB03A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0BE6EC0-349D-6B4C-8B22-336BFBD7BAA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D9DF42-E4FA-0441-A6C7-ED02E5A66D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22781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Relationship Id="rId4" Type="http://schemas.openxmlformats.org/officeDocument/2006/relationships/hyperlink" Target="https://www.opportunitiesdoncaster.co.uk/this-is-doncaster/" TargetMode="Externa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13" Type="http://schemas.openxmlformats.org/officeDocument/2006/relationships/image" Target="../media/image14.png"/><Relationship Id="rId18" Type="http://schemas.openxmlformats.org/officeDocument/2006/relationships/image" Target="../media/image19.png"/><Relationship Id="rId26" Type="http://schemas.openxmlformats.org/officeDocument/2006/relationships/image" Target="../media/image27.jpeg"/><Relationship Id="rId3" Type="http://schemas.openxmlformats.org/officeDocument/2006/relationships/image" Target="../media/image1.jpg"/><Relationship Id="rId21" Type="http://schemas.openxmlformats.org/officeDocument/2006/relationships/image" Target="../media/image22.png"/><Relationship Id="rId7" Type="http://schemas.openxmlformats.org/officeDocument/2006/relationships/image" Target="../media/image8.png"/><Relationship Id="rId12" Type="http://schemas.openxmlformats.org/officeDocument/2006/relationships/image" Target="../media/image13.png"/><Relationship Id="rId17" Type="http://schemas.openxmlformats.org/officeDocument/2006/relationships/image" Target="../media/image18.jpeg"/><Relationship Id="rId25" Type="http://schemas.openxmlformats.org/officeDocument/2006/relationships/image" Target="../media/image26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7.png"/><Relationship Id="rId20" Type="http://schemas.openxmlformats.org/officeDocument/2006/relationships/image" Target="../media/image21.png"/><Relationship Id="rId29" Type="http://schemas.openxmlformats.org/officeDocument/2006/relationships/image" Target="../media/image30.jpeg"/><Relationship Id="rId1" Type="http://schemas.openxmlformats.org/officeDocument/2006/relationships/tags" Target="../tags/tag4.xml"/><Relationship Id="rId6" Type="http://schemas.openxmlformats.org/officeDocument/2006/relationships/image" Target="../media/image7.png"/><Relationship Id="rId11" Type="http://schemas.openxmlformats.org/officeDocument/2006/relationships/image" Target="../media/image12.jpeg"/><Relationship Id="rId24" Type="http://schemas.openxmlformats.org/officeDocument/2006/relationships/image" Target="../media/image25.png"/><Relationship Id="rId32" Type="http://schemas.openxmlformats.org/officeDocument/2006/relationships/hyperlink" Target="https://www.opportunitiesdoncaster.co.uk/this-is-doncaster/" TargetMode="External"/><Relationship Id="rId5" Type="http://schemas.openxmlformats.org/officeDocument/2006/relationships/image" Target="../media/image6.jpeg"/><Relationship Id="rId15" Type="http://schemas.openxmlformats.org/officeDocument/2006/relationships/image" Target="../media/image16.png"/><Relationship Id="rId23" Type="http://schemas.openxmlformats.org/officeDocument/2006/relationships/image" Target="../media/image24.png"/><Relationship Id="rId28" Type="http://schemas.openxmlformats.org/officeDocument/2006/relationships/image" Target="../media/image29.jpeg"/><Relationship Id="rId10" Type="http://schemas.openxmlformats.org/officeDocument/2006/relationships/image" Target="../media/image11.png"/><Relationship Id="rId19" Type="http://schemas.openxmlformats.org/officeDocument/2006/relationships/image" Target="../media/image20.png"/><Relationship Id="rId31" Type="http://schemas.openxmlformats.org/officeDocument/2006/relationships/image" Target="../media/image32.png"/><Relationship Id="rId4" Type="http://schemas.openxmlformats.org/officeDocument/2006/relationships/image" Target="../media/image5.png"/><Relationship Id="rId9" Type="http://schemas.openxmlformats.org/officeDocument/2006/relationships/image" Target="../media/image10.png"/><Relationship Id="rId14" Type="http://schemas.openxmlformats.org/officeDocument/2006/relationships/image" Target="../media/image15.jpeg"/><Relationship Id="rId22" Type="http://schemas.openxmlformats.org/officeDocument/2006/relationships/image" Target="../media/image23.jpeg"/><Relationship Id="rId27" Type="http://schemas.openxmlformats.org/officeDocument/2006/relationships/image" Target="../media/image28.jpeg"/><Relationship Id="rId30" Type="http://schemas.openxmlformats.org/officeDocument/2006/relationships/image" Target="../media/image31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jpeg"/><Relationship Id="rId13" Type="http://schemas.openxmlformats.org/officeDocument/2006/relationships/image" Target="../media/image24.png"/><Relationship Id="rId3" Type="http://schemas.openxmlformats.org/officeDocument/2006/relationships/image" Target="../media/image1.jpg"/><Relationship Id="rId7" Type="http://schemas.openxmlformats.org/officeDocument/2006/relationships/image" Target="../media/image36.png"/><Relationship Id="rId12" Type="http://schemas.openxmlformats.org/officeDocument/2006/relationships/image" Target="../media/image19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Relationship Id="rId6" Type="http://schemas.openxmlformats.org/officeDocument/2006/relationships/image" Target="../media/image35.png"/><Relationship Id="rId11" Type="http://schemas.openxmlformats.org/officeDocument/2006/relationships/image" Target="../media/image17.png"/><Relationship Id="rId5" Type="http://schemas.openxmlformats.org/officeDocument/2006/relationships/image" Target="../media/image34.jpeg"/><Relationship Id="rId15" Type="http://schemas.openxmlformats.org/officeDocument/2006/relationships/image" Target="../media/image15.jpeg"/><Relationship Id="rId10" Type="http://schemas.openxmlformats.org/officeDocument/2006/relationships/image" Target="../media/image6.jpeg"/><Relationship Id="rId4" Type="http://schemas.openxmlformats.org/officeDocument/2006/relationships/image" Target="../media/image33.jpeg"/><Relationship Id="rId9" Type="http://schemas.openxmlformats.org/officeDocument/2006/relationships/image" Target="../media/image38.png"/><Relationship Id="rId14" Type="http://schemas.openxmlformats.org/officeDocument/2006/relationships/image" Target="../media/image25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jpeg"/><Relationship Id="rId13" Type="http://schemas.openxmlformats.org/officeDocument/2006/relationships/image" Target="../media/image31.png"/><Relationship Id="rId3" Type="http://schemas.openxmlformats.org/officeDocument/2006/relationships/image" Target="../media/image1.jpg"/><Relationship Id="rId7" Type="http://schemas.openxmlformats.org/officeDocument/2006/relationships/image" Target="../media/image42.png"/><Relationship Id="rId12" Type="http://schemas.openxmlformats.org/officeDocument/2006/relationships/image" Target="../media/image16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Relationship Id="rId6" Type="http://schemas.openxmlformats.org/officeDocument/2006/relationships/image" Target="../media/image41.png"/><Relationship Id="rId11" Type="http://schemas.openxmlformats.org/officeDocument/2006/relationships/image" Target="../media/image5.png"/><Relationship Id="rId5" Type="http://schemas.openxmlformats.org/officeDocument/2006/relationships/image" Target="../media/image40.png"/><Relationship Id="rId15" Type="http://schemas.openxmlformats.org/officeDocument/2006/relationships/image" Target="../media/image20.png"/><Relationship Id="rId10" Type="http://schemas.openxmlformats.org/officeDocument/2006/relationships/image" Target="../media/image44.jpeg"/><Relationship Id="rId4" Type="http://schemas.openxmlformats.org/officeDocument/2006/relationships/image" Target="../media/image39.jpeg"/><Relationship Id="rId9" Type="http://schemas.openxmlformats.org/officeDocument/2006/relationships/image" Target="../media/image10.png"/><Relationship Id="rId14" Type="http://schemas.openxmlformats.org/officeDocument/2006/relationships/image" Target="../media/image3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Relationship Id="rId4" Type="http://schemas.openxmlformats.org/officeDocument/2006/relationships/hyperlink" Target="https://www.google.co.uk/maps/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8.xml"/><Relationship Id="rId5" Type="http://schemas.openxmlformats.org/officeDocument/2006/relationships/image" Target="../media/image45.png"/><Relationship Id="rId4" Type="http://schemas.openxmlformats.org/officeDocument/2006/relationships/hyperlink" Target="https://www.opportunitiesdoncaster.co.uk/this-is-doncaster/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0" y="3609991"/>
            <a:ext cx="12192000" cy="255454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8000" b="1" dirty="0" smtClean="0">
                <a:ln w="28575">
                  <a:noFill/>
                </a:ln>
                <a:solidFill>
                  <a:srgbClr val="009999"/>
                </a:solidFill>
                <a:latin typeface="Trebuchet MS" panose="020B0603020202020204" pitchFamily="34" charset="0"/>
              </a:rPr>
              <a:t>This is Doncaster </a:t>
            </a:r>
          </a:p>
          <a:p>
            <a:pPr algn="ctr"/>
            <a:r>
              <a:rPr lang="en-GB" sz="8000" b="1" dirty="0" smtClean="0">
                <a:ln w="28575">
                  <a:noFill/>
                </a:ln>
                <a:solidFill>
                  <a:srgbClr val="009999"/>
                </a:solidFill>
                <a:latin typeface="Trebuchet MS" panose="020B0603020202020204" pitchFamily="34" charset="0"/>
              </a:rPr>
              <a:t>Overview Session</a:t>
            </a:r>
            <a:endParaRPr lang="en-GB" sz="8000" b="1" dirty="0">
              <a:ln w="28575">
                <a:noFill/>
              </a:ln>
              <a:solidFill>
                <a:srgbClr val="009999"/>
              </a:solidFill>
              <a:latin typeface="Trebuchet MS" panose="020B0603020202020204" pitchFamily="34" charset="0"/>
            </a:endParaRPr>
          </a:p>
        </p:txBody>
      </p:sp>
      <p:pic>
        <p:nvPicPr>
          <p:cNvPr id="1030" name="Picture 6" descr="Image result for blue twitter bird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19283" y="6198201"/>
            <a:ext cx="659799" cy="6597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/>
          <p:cNvSpPr txBox="1"/>
          <p:nvPr/>
        </p:nvSpPr>
        <p:spPr>
          <a:xfrm>
            <a:off x="9996175" y="6175758"/>
            <a:ext cx="219582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>
                <a:latin typeface="Trebuchet MS" panose="020B0603020202020204" pitchFamily="34" charset="0"/>
              </a:rPr>
              <a:t>@</a:t>
            </a:r>
            <a:r>
              <a:rPr lang="en-GB" b="1" dirty="0" err="1" smtClean="0">
                <a:latin typeface="Trebuchet MS" panose="020B0603020202020204" pitchFamily="34" charset="0"/>
              </a:rPr>
              <a:t>OpportunitiesDN</a:t>
            </a:r>
            <a:endParaRPr lang="en-GB" b="1" dirty="0" smtClean="0">
              <a:latin typeface="Trebuchet MS" panose="020B0603020202020204" pitchFamily="34" charset="0"/>
            </a:endParaRPr>
          </a:p>
          <a:p>
            <a:r>
              <a:rPr lang="en-GB" b="1" dirty="0" smtClean="0">
                <a:latin typeface="Trebuchet MS" panose="020B0603020202020204" pitchFamily="34" charset="0"/>
              </a:rPr>
              <a:t>#</a:t>
            </a:r>
            <a:r>
              <a:rPr lang="en-GB" b="1" dirty="0" err="1">
                <a:latin typeface="Trebuchet MS" panose="020B0603020202020204" pitchFamily="34" charset="0"/>
              </a:rPr>
              <a:t>ThisIsDoncaster</a:t>
            </a:r>
            <a:endParaRPr lang="en-GB" b="1" dirty="0">
              <a:latin typeface="Trebuchet MS" panose="020B0603020202020204" pitchFamily="34" charset="0"/>
            </a:endParaRPr>
          </a:p>
          <a:p>
            <a:endParaRPr lang="en-GB" dirty="0"/>
          </a:p>
          <a:p>
            <a:endParaRPr lang="en-GB" b="1" dirty="0">
              <a:latin typeface="Trebuchet MS" panose="020B0603020202020204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235131" y="322217"/>
            <a:ext cx="2690949" cy="115824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1" name="Picture 10" descr="Opportunities Doncaster (@OpportunitiesDN) | Twitter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0953" r="1"/>
          <a:stretch/>
        </p:blipFill>
        <p:spPr bwMode="auto">
          <a:xfrm>
            <a:off x="4069920" y="637845"/>
            <a:ext cx="2966605" cy="2452691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0963593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35131" y="322217"/>
            <a:ext cx="2690949" cy="115824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TextBox 6"/>
          <p:cNvSpPr txBox="1"/>
          <p:nvPr/>
        </p:nvSpPr>
        <p:spPr>
          <a:xfrm>
            <a:off x="-383178" y="196227"/>
            <a:ext cx="12192000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4800" b="1" dirty="0" smtClean="0">
                <a:ln w="28575">
                  <a:noFill/>
                </a:ln>
                <a:solidFill>
                  <a:srgbClr val="009999"/>
                </a:solidFill>
                <a:latin typeface="Trebuchet MS" panose="020B0603020202020204" pitchFamily="34" charset="0"/>
              </a:rPr>
              <a:t>Where is Doncaster…</a:t>
            </a:r>
            <a:endParaRPr lang="en-GB" sz="4800" b="1" dirty="0">
              <a:ln w="28575">
                <a:noFill/>
              </a:ln>
              <a:solidFill>
                <a:srgbClr val="009999"/>
              </a:solidFill>
              <a:latin typeface="Trebuchet MS" panose="020B060302020202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4"/>
          <a:srcRect l="18955" t="25819" r="61247" b="22054"/>
          <a:stretch/>
        </p:blipFill>
        <p:spPr>
          <a:xfrm>
            <a:off x="379209" y="1044149"/>
            <a:ext cx="3185209" cy="4717195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4"/>
          <a:srcRect l="51495" t="19851" r="20316" b="39548"/>
          <a:stretch/>
        </p:blipFill>
        <p:spPr>
          <a:xfrm>
            <a:off x="6515437" y="1226704"/>
            <a:ext cx="3688849" cy="2988498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4"/>
          <a:srcRect l="43342" t="62113" r="23656" b="7638"/>
          <a:stretch/>
        </p:blipFill>
        <p:spPr>
          <a:xfrm>
            <a:off x="4667313" y="4515226"/>
            <a:ext cx="4318684" cy="2226498"/>
          </a:xfrm>
          <a:prstGeom prst="rect">
            <a:avLst/>
          </a:prstGeom>
        </p:spPr>
      </p:pic>
      <p:sp>
        <p:nvSpPr>
          <p:cNvPr id="17" name="Multiply 16"/>
          <p:cNvSpPr/>
          <p:nvPr/>
        </p:nvSpPr>
        <p:spPr>
          <a:xfrm>
            <a:off x="2573990" y="4030861"/>
            <a:ext cx="352090" cy="368682"/>
          </a:xfrm>
          <a:prstGeom prst="mathMultiply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GB"/>
          </a:p>
        </p:txBody>
      </p:sp>
      <p:sp>
        <p:nvSpPr>
          <p:cNvPr id="18" name="Multiply 17"/>
          <p:cNvSpPr/>
          <p:nvPr/>
        </p:nvSpPr>
        <p:spPr>
          <a:xfrm>
            <a:off x="8359861" y="3435638"/>
            <a:ext cx="286385" cy="310515"/>
          </a:xfrm>
          <a:prstGeom prst="mathMultiply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GB"/>
          </a:p>
        </p:txBody>
      </p:sp>
      <p:sp>
        <p:nvSpPr>
          <p:cNvPr id="19" name="Multiply 18"/>
          <p:cNvSpPr/>
          <p:nvPr/>
        </p:nvSpPr>
        <p:spPr>
          <a:xfrm>
            <a:off x="6826655" y="5317960"/>
            <a:ext cx="286385" cy="310515"/>
          </a:xfrm>
          <a:prstGeom prst="mathMultiply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GB"/>
          </a:p>
        </p:txBody>
      </p:sp>
      <p:sp>
        <p:nvSpPr>
          <p:cNvPr id="6" name="Rectangle 5"/>
          <p:cNvSpPr/>
          <p:nvPr/>
        </p:nvSpPr>
        <p:spPr>
          <a:xfrm>
            <a:off x="8848725" y="1146482"/>
            <a:ext cx="1355561" cy="45371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TextBox 19"/>
          <p:cNvSpPr txBox="1"/>
          <p:nvPr/>
        </p:nvSpPr>
        <p:spPr>
          <a:xfrm>
            <a:off x="8877245" y="2838127"/>
            <a:ext cx="3916953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GB" b="1" dirty="0" smtClean="0">
                <a:ln w="28575">
                  <a:noFill/>
                </a:ln>
                <a:solidFill>
                  <a:srgbClr val="FF0000"/>
                </a:solidFill>
                <a:latin typeface="Trebuchet MS" panose="020B0603020202020204" pitchFamily="34" charset="0"/>
              </a:rPr>
              <a:t>Which county?</a:t>
            </a:r>
            <a:endParaRPr lang="en-GB" b="1" dirty="0">
              <a:ln w="28575">
                <a:noFill/>
              </a:ln>
              <a:solidFill>
                <a:srgbClr val="FF0000"/>
              </a:solidFill>
              <a:latin typeface="Trebuchet MS" panose="020B0603020202020204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758341" y="1944425"/>
            <a:ext cx="3916953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GB" b="1" dirty="0" smtClean="0">
                <a:ln w="28575">
                  <a:noFill/>
                </a:ln>
                <a:solidFill>
                  <a:srgbClr val="FF0000"/>
                </a:solidFill>
                <a:latin typeface="Trebuchet MS" panose="020B0603020202020204" pitchFamily="34" charset="0"/>
              </a:rPr>
              <a:t>Which country?</a:t>
            </a:r>
            <a:endParaRPr lang="en-GB" b="1" dirty="0">
              <a:ln w="28575">
                <a:noFill/>
              </a:ln>
              <a:solidFill>
                <a:srgbClr val="FF0000"/>
              </a:solidFill>
              <a:latin typeface="Trebuchet MS" panose="020B0603020202020204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7252447" y="5224262"/>
            <a:ext cx="3583274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GB" b="1" dirty="0" smtClean="0">
                <a:ln w="28575">
                  <a:noFill/>
                </a:ln>
                <a:solidFill>
                  <a:srgbClr val="FF0000"/>
                </a:solidFill>
                <a:latin typeface="Trebuchet MS" panose="020B0603020202020204" pitchFamily="34" charset="0"/>
              </a:rPr>
              <a:t>Which region?</a:t>
            </a:r>
            <a:endParaRPr lang="en-GB" b="1" dirty="0">
              <a:ln w="28575">
                <a:noFill/>
              </a:ln>
              <a:solidFill>
                <a:srgbClr val="FF0000"/>
              </a:solidFill>
              <a:latin typeface="Trebuchet MS" panose="020B0603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388910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7" grpId="0" animBg="1"/>
      <p:bldP spid="18" grpId="0" animBg="1"/>
      <p:bldP spid="19" grpId="0" animBg="1"/>
      <p:bldP spid="20" grpId="0"/>
      <p:bldP spid="21" grpId="0"/>
      <p:bldP spid="2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ular Callout 24"/>
          <p:cNvSpPr/>
          <p:nvPr/>
        </p:nvSpPr>
        <p:spPr>
          <a:xfrm>
            <a:off x="5087982" y="5077816"/>
            <a:ext cx="4611189" cy="1489166"/>
          </a:xfrm>
          <a:prstGeom prst="wedgeRectCallout">
            <a:avLst>
              <a:gd name="adj1" fmla="val -13467"/>
              <a:gd name="adj2" fmla="val -125220"/>
            </a:avLst>
          </a:prstGeom>
          <a:solidFill>
            <a:schemeClr val="bg1"/>
          </a:solidFill>
          <a:ln w="38100">
            <a:solidFill>
              <a:srgbClr val="FF66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" name="Rounded Rectangular Callout 23"/>
          <p:cNvSpPr/>
          <p:nvPr/>
        </p:nvSpPr>
        <p:spPr>
          <a:xfrm>
            <a:off x="971005" y="2545803"/>
            <a:ext cx="4611189" cy="1489166"/>
          </a:xfrm>
          <a:prstGeom prst="wedgeRoundRectCallout">
            <a:avLst>
              <a:gd name="adj1" fmla="val 69441"/>
              <a:gd name="adj2" fmla="val 37354"/>
              <a:gd name="adj3" fmla="val 16667"/>
            </a:avLst>
          </a:prstGeom>
          <a:solidFill>
            <a:schemeClr val="bg1"/>
          </a:solidFill>
          <a:ln w="38100">
            <a:solidFill>
              <a:srgbClr val="0099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Oval Callout 2"/>
          <p:cNvSpPr/>
          <p:nvPr/>
        </p:nvSpPr>
        <p:spPr>
          <a:xfrm>
            <a:off x="7393577" y="2072640"/>
            <a:ext cx="3579223" cy="1489166"/>
          </a:xfrm>
          <a:prstGeom prst="wedgeEllipseCallout">
            <a:avLst>
              <a:gd name="adj1" fmla="val -61222"/>
              <a:gd name="adj2" fmla="val 64839"/>
            </a:avLst>
          </a:prstGeom>
          <a:solidFill>
            <a:schemeClr val="bg1"/>
          </a:solidFill>
          <a:ln w="38100">
            <a:solidFill>
              <a:srgbClr val="00ACC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/>
          <p:cNvSpPr/>
          <p:nvPr/>
        </p:nvSpPr>
        <p:spPr>
          <a:xfrm>
            <a:off x="235131" y="322217"/>
            <a:ext cx="2690949" cy="115824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TextBox 19"/>
          <p:cNvSpPr txBox="1"/>
          <p:nvPr/>
        </p:nvSpPr>
        <p:spPr>
          <a:xfrm>
            <a:off x="235131" y="322217"/>
            <a:ext cx="9039498" cy="120032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 smtClean="0">
                <a:ln w="28575">
                  <a:noFill/>
                </a:ln>
                <a:solidFill>
                  <a:srgbClr val="002334"/>
                </a:solidFill>
                <a:latin typeface="Trebuchet MS" panose="020B0603020202020204" pitchFamily="34" charset="0"/>
              </a:rPr>
              <a:t>Watch the ‘This is Doncaster’ video from the beginning until 0:30.</a:t>
            </a:r>
          </a:p>
          <a:p>
            <a:pPr algn="ctr"/>
            <a:r>
              <a:rPr lang="en-GB" sz="2400" dirty="0">
                <a:hlinkClick r:id="rId4"/>
              </a:rPr>
              <a:t>https://www.opportunitiesdoncaster.co.uk/this-is-doncaster/</a:t>
            </a:r>
            <a:endParaRPr lang="en-GB" sz="2400" b="1" dirty="0">
              <a:ln w="28575">
                <a:noFill/>
              </a:ln>
              <a:solidFill>
                <a:srgbClr val="002334"/>
              </a:solidFill>
              <a:latin typeface="Trebuchet MS" panose="020B060302020202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088776" y="2545803"/>
            <a:ext cx="4245429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 smtClean="0">
                <a:ln w="28575">
                  <a:noFill/>
                </a:ln>
                <a:solidFill>
                  <a:srgbClr val="002334"/>
                </a:solidFill>
                <a:latin typeface="Trebuchet MS" panose="020B0603020202020204" pitchFamily="34" charset="0"/>
              </a:rPr>
              <a:t>What did you notice?</a:t>
            </a:r>
            <a:endParaRPr lang="en-GB" sz="2400" b="1" dirty="0">
              <a:ln w="28575">
                <a:noFill/>
              </a:ln>
              <a:solidFill>
                <a:srgbClr val="002334"/>
              </a:solidFill>
              <a:latin typeface="Trebuchet MS" panose="020B0603020202020204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153884" y="2981343"/>
            <a:ext cx="4245429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 smtClean="0">
                <a:ln w="28575">
                  <a:noFill/>
                </a:ln>
                <a:solidFill>
                  <a:srgbClr val="002334"/>
                </a:solidFill>
                <a:latin typeface="Trebuchet MS" panose="020B0603020202020204" pitchFamily="34" charset="0"/>
              </a:rPr>
              <a:t>Did anything surprise you?</a:t>
            </a:r>
            <a:endParaRPr lang="en-GB" sz="2400" b="1" dirty="0">
              <a:ln w="28575">
                <a:noFill/>
              </a:ln>
              <a:solidFill>
                <a:srgbClr val="002334"/>
              </a:solidFill>
              <a:latin typeface="Trebuchet MS" panose="020B0603020202020204" pitchFamily="34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5105400" y="5222234"/>
            <a:ext cx="4593771" cy="120032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 smtClean="0">
                <a:ln w="28575">
                  <a:noFill/>
                </a:ln>
                <a:solidFill>
                  <a:srgbClr val="002334"/>
                </a:solidFill>
                <a:latin typeface="Trebuchet MS" panose="020B0603020202020204" pitchFamily="34" charset="0"/>
              </a:rPr>
              <a:t>Are we confident in our understanding of what a ‘</a:t>
            </a:r>
            <a:r>
              <a:rPr lang="en-GB" sz="2400" b="1" dirty="0" smtClean="0">
                <a:ln w="28575">
                  <a:noFill/>
                </a:ln>
                <a:solidFill>
                  <a:srgbClr val="FF0000"/>
                </a:solidFill>
                <a:latin typeface="Trebuchet MS" panose="020B0603020202020204" pitchFamily="34" charset="0"/>
              </a:rPr>
              <a:t>key sector</a:t>
            </a:r>
            <a:r>
              <a:rPr lang="en-GB" sz="2400" b="1" dirty="0" smtClean="0">
                <a:ln w="28575">
                  <a:noFill/>
                </a:ln>
                <a:solidFill>
                  <a:srgbClr val="002334"/>
                </a:solidFill>
                <a:latin typeface="Trebuchet MS" panose="020B0603020202020204" pitchFamily="34" charset="0"/>
              </a:rPr>
              <a:t>’ is?</a:t>
            </a:r>
            <a:endParaRPr lang="en-GB" sz="2400" b="1" dirty="0">
              <a:ln w="28575">
                <a:noFill/>
              </a:ln>
              <a:solidFill>
                <a:srgbClr val="002334"/>
              </a:solidFill>
              <a:latin typeface="Trebuchet MS" panose="020B0603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2589174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4" grpId="0" animBg="1"/>
      <p:bldP spid="3" grpId="0" animBg="1"/>
      <p:bldP spid="20" grpId="0"/>
      <p:bldP spid="14" grpId="0"/>
      <p:bldP spid="16" grpId="0"/>
      <p:bldP spid="2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68771" y="402961"/>
            <a:ext cx="2818566" cy="84201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9790966"/>
              </p:ext>
            </p:extLst>
          </p:nvPr>
        </p:nvGraphicFramePr>
        <p:xfrm>
          <a:off x="766353" y="1456189"/>
          <a:ext cx="7961944" cy="205447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990486">
                  <a:extLst>
                    <a:ext uri="{9D8B030D-6E8A-4147-A177-3AD203B41FA5}">
                      <a16:colId xmlns:a16="http://schemas.microsoft.com/office/drawing/2014/main" val="3446320321"/>
                    </a:ext>
                  </a:extLst>
                </a:gridCol>
                <a:gridCol w="1990486">
                  <a:extLst>
                    <a:ext uri="{9D8B030D-6E8A-4147-A177-3AD203B41FA5}">
                      <a16:colId xmlns:a16="http://schemas.microsoft.com/office/drawing/2014/main" val="2403408669"/>
                    </a:ext>
                  </a:extLst>
                </a:gridCol>
                <a:gridCol w="1990486">
                  <a:extLst>
                    <a:ext uri="{9D8B030D-6E8A-4147-A177-3AD203B41FA5}">
                      <a16:colId xmlns:a16="http://schemas.microsoft.com/office/drawing/2014/main" val="1451344418"/>
                    </a:ext>
                  </a:extLst>
                </a:gridCol>
                <a:gridCol w="1990486">
                  <a:extLst>
                    <a:ext uri="{9D8B030D-6E8A-4147-A177-3AD203B41FA5}">
                      <a16:colId xmlns:a16="http://schemas.microsoft.com/office/drawing/2014/main" val="505980571"/>
                    </a:ext>
                  </a:extLst>
                </a:gridCol>
              </a:tblGrid>
              <a:tr h="56798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50215" algn="l"/>
                        </a:tabLst>
                      </a:pPr>
                      <a:r>
                        <a:rPr lang="en-GB" sz="1800" b="1" dirty="0">
                          <a:solidFill>
                            <a:schemeClr val="tx1"/>
                          </a:solidFill>
                          <a:effectLst/>
                        </a:rPr>
                        <a:t>Creative and Digital</a:t>
                      </a:r>
                      <a:endParaRPr lang="en-GB" sz="9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948" marR="3794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50215" algn="l"/>
                        </a:tabLst>
                      </a:pPr>
                      <a:r>
                        <a:rPr lang="en-GB" sz="1800" b="1" dirty="0">
                          <a:solidFill>
                            <a:schemeClr val="tx1"/>
                          </a:solidFill>
                          <a:effectLst/>
                        </a:rPr>
                        <a:t>Transport and Logistics</a:t>
                      </a:r>
                      <a:endParaRPr lang="en-GB" sz="9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948" marR="3794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50215" algn="l"/>
                        </a:tabLst>
                      </a:pPr>
                      <a:r>
                        <a:rPr lang="en-GB" sz="1800" b="1" dirty="0">
                          <a:solidFill>
                            <a:schemeClr val="tx1"/>
                          </a:solidFill>
                          <a:effectLst/>
                        </a:rPr>
                        <a:t>Arts, Culture and Media</a:t>
                      </a:r>
                      <a:endParaRPr lang="en-GB" sz="9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948" marR="3794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50215" algn="l"/>
                        </a:tabLst>
                      </a:pPr>
                      <a:r>
                        <a:rPr lang="en-GB" sz="1800" b="1" dirty="0">
                          <a:solidFill>
                            <a:schemeClr val="tx1"/>
                          </a:solidFill>
                          <a:effectLst/>
                        </a:rPr>
                        <a:t>Construction</a:t>
                      </a:r>
                      <a:endParaRPr lang="en-GB" sz="9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948" marR="3794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87407536"/>
                  </a:ext>
                </a:extLst>
              </a:tr>
              <a:tr h="56798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50215" algn="l"/>
                        </a:tabLst>
                      </a:pPr>
                      <a:r>
                        <a:rPr lang="en-GB" sz="1800" b="1" dirty="0">
                          <a:solidFill>
                            <a:schemeClr val="tx1"/>
                          </a:solidFill>
                          <a:effectLst/>
                        </a:rPr>
                        <a:t>Public Sector</a:t>
                      </a:r>
                      <a:endParaRPr lang="en-GB" sz="9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948" marR="3794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50215" algn="l"/>
                        </a:tabLst>
                      </a:pPr>
                      <a:r>
                        <a:rPr lang="en-GB" sz="1800" b="1" dirty="0">
                          <a:solidFill>
                            <a:schemeClr val="tx1"/>
                          </a:solidFill>
                          <a:effectLst/>
                        </a:rPr>
                        <a:t>Health and Social Care</a:t>
                      </a:r>
                      <a:endParaRPr lang="en-GB" sz="9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948" marR="3794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50215" algn="l"/>
                        </a:tabLst>
                      </a:pPr>
                      <a:r>
                        <a:rPr lang="en-GB" sz="1800" b="1" dirty="0">
                          <a:solidFill>
                            <a:schemeClr val="tx1"/>
                          </a:solidFill>
                          <a:effectLst/>
                        </a:rPr>
                        <a:t>Leisure and Tourism</a:t>
                      </a:r>
                      <a:endParaRPr lang="en-GB" sz="9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948" marR="3794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50215" algn="l"/>
                        </a:tabLst>
                      </a:pPr>
                      <a:r>
                        <a:rPr lang="en-GB" sz="1800" b="1" dirty="0">
                          <a:solidFill>
                            <a:schemeClr val="tx1"/>
                          </a:solidFill>
                          <a:effectLst/>
                        </a:rPr>
                        <a:t>Financial and Professional Services</a:t>
                      </a:r>
                      <a:endParaRPr lang="en-GB" sz="9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948" marR="3794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72401459"/>
                  </a:ext>
                </a:extLst>
              </a:tr>
              <a:tr h="56798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50215" algn="l"/>
                        </a:tabLst>
                      </a:pPr>
                      <a:r>
                        <a:rPr lang="en-GB" sz="1800" b="1" dirty="0">
                          <a:solidFill>
                            <a:schemeClr val="tx1"/>
                          </a:solidFill>
                          <a:effectLst/>
                        </a:rPr>
                        <a:t>Retail and Wholesale</a:t>
                      </a:r>
                      <a:endParaRPr lang="en-GB" sz="9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948" marR="3794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50215" algn="l"/>
                        </a:tabLst>
                      </a:pPr>
                      <a:r>
                        <a:rPr lang="en-GB" sz="1800" b="1" dirty="0">
                          <a:solidFill>
                            <a:schemeClr val="tx1"/>
                          </a:solidFill>
                          <a:effectLst/>
                        </a:rPr>
                        <a:t>Education</a:t>
                      </a:r>
                      <a:endParaRPr lang="en-GB" sz="9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948" marR="3794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50215" algn="l"/>
                        </a:tabLst>
                      </a:pPr>
                      <a:r>
                        <a:rPr lang="en-GB" sz="1800" b="1" dirty="0">
                          <a:solidFill>
                            <a:schemeClr val="tx1"/>
                          </a:solidFill>
                          <a:effectLst/>
                        </a:rPr>
                        <a:t>Engineering and Manufacturing</a:t>
                      </a:r>
                      <a:endParaRPr lang="en-GB" sz="9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948" marR="3794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50215" algn="l"/>
                        </a:tabLst>
                      </a:pPr>
                      <a:r>
                        <a:rPr lang="en-GB" sz="1800" b="1" dirty="0">
                          <a:solidFill>
                            <a:schemeClr val="tx1"/>
                          </a:solidFill>
                          <a:effectLst/>
                        </a:rPr>
                        <a:t>Sport</a:t>
                      </a:r>
                      <a:endParaRPr lang="en-GB" sz="9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948" marR="3794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25735992"/>
                  </a:ext>
                </a:extLst>
              </a:tr>
            </a:tbl>
          </a:graphicData>
        </a:graphic>
      </p:graphicFrame>
      <p:pic>
        <p:nvPicPr>
          <p:cNvPr id="1037" name="Picture 221" descr="Keyhole Creative Media gets new marketing department | Business ...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52820" y="3779183"/>
            <a:ext cx="1083576" cy="6064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386" descr="VolkerRail UK - Managers tool kit - Page 46-4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87786" y="4136893"/>
            <a:ext cx="2127389" cy="5936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5" name="Picture 223" descr="3EA9AEFF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87241" y="6176377"/>
            <a:ext cx="1738267" cy="599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Rectangle 14" descr="File:Amazon logo.svg - Wikimedia Commons"/>
          <p:cNvSpPr>
            <a:spLocks noChangeAspect="1" noChangeArrowheads="1"/>
          </p:cNvSpPr>
          <p:nvPr/>
        </p:nvSpPr>
        <p:spPr bwMode="auto">
          <a:xfrm>
            <a:off x="4294188" y="1825625"/>
            <a:ext cx="269829" cy="2698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endParaRPr lang="en-GB"/>
          </a:p>
        </p:txBody>
      </p:sp>
      <p:pic>
        <p:nvPicPr>
          <p:cNvPr id="1032" name="Picture 354" descr="Unipart Rail achieve International Collaborative Working Standard ...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8481" y="4071133"/>
            <a:ext cx="954343" cy="531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355" descr="Our partnership takes off with Doncaster Sheffield Airport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22645" y="2720184"/>
            <a:ext cx="1200029" cy="5254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357" descr="Our Trustees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65393" y="2745361"/>
            <a:ext cx="1151743" cy="6546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358" descr="Doncaster Knights - Wikipedia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6723" y="3661796"/>
            <a:ext cx="470070" cy="5183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5" name="Picture 362" descr="Cementation Skanska Ltd: Search our Piling &amp; more on SpecifiedBy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63078" y="3196814"/>
            <a:ext cx="906057" cy="6277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353" descr="Amazon to Invest $700 Million in Training, Upskilling its Workforce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95091" y="6351335"/>
            <a:ext cx="1148903" cy="4828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356" descr="Felt Tip Ben - by Ben Russel - Higher Rhythm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276" y="3744453"/>
            <a:ext cx="2158632" cy="3933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59" descr="Active Fusion | The Big Give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00" t="24905" r="8305" b="23776"/>
          <a:stretch>
            <a:fillRect/>
          </a:stretch>
        </p:blipFill>
        <p:spPr bwMode="auto">
          <a:xfrm>
            <a:off x="455750" y="4365815"/>
            <a:ext cx="833630" cy="5339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361" descr="Keepmoat Homes Projects | Homepage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915" y="5153549"/>
            <a:ext cx="1846199" cy="5595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9" name="Picture 363" descr="A78058D8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9870" y="5667572"/>
            <a:ext cx="1684301" cy="5794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8" name="Picture 24" descr="Thinking about end of life by Age UK - Digital Legacy Association"/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4795" y="3774834"/>
            <a:ext cx="1867500" cy="7015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7" name="Picture 224" descr="Yorkshire Wildlife Park Adult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99050" y="1482614"/>
            <a:ext cx="681673" cy="6816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6" name="Picture 225" descr="NatWest logo - Colony Networking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67586" y="5758952"/>
            <a:ext cx="428886" cy="4572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5" name="Picture 226" descr="Hilton Hotels &amp; Resorts - Wikipedia"/>
          <p:cNvPicPr>
            <a:picLocks noChangeAspect="1"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7140" y="6176377"/>
            <a:ext cx="701555" cy="5382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4" name="Picture 227" descr="C77A7EB"/>
          <p:cNvPicPr>
            <a:picLocks noChangeAspect="1" noChangeArrowheads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46837" y="4969935"/>
            <a:ext cx="1996735" cy="3408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3" name="Picture 230" descr="Yorkshire Sport Foundation - Programme Manager"/>
          <p:cNvPicPr>
            <a:picLocks noChangeAspect="1" noChangeArrowheads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39887" y="5433319"/>
            <a:ext cx="1458496" cy="5865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1" name="Picture 260" descr="Home - South Yorkshire Fire and Rescue"/>
          <p:cNvPicPr>
            <a:picLocks noChangeAspect="1" noChangeArrowheads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53534" y="4737232"/>
            <a:ext cx="1587731" cy="4842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0" name="Picture 262" descr="Evans Halshaw | New and Used Cars | Aftercare | Servicing"/>
          <p:cNvPicPr>
            <a:picLocks noChangeAspect="1" noChangeArrowheads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66" t="23796" r="11409" b="44725"/>
          <a:stretch>
            <a:fillRect/>
          </a:stretch>
        </p:blipFill>
        <p:spPr bwMode="auto">
          <a:xfrm>
            <a:off x="4239533" y="5567912"/>
            <a:ext cx="2446923" cy="4970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9" name="Picture 274" descr="NATIONAL COLLEGE FOR HIGH SPEED RAIL REBRANDS TO REFLECT WIDER ..."/>
          <p:cNvPicPr>
            <a:picLocks noChangeAspect="1" noChangeArrowheads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97636" y="4737232"/>
            <a:ext cx="1207130" cy="4842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294" descr="Logos – Next Plc"/>
          <p:cNvPicPr>
            <a:picLocks noChangeAspect="1" noChangeArrowheads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30" t="36214" r="8662" b="36661"/>
          <a:stretch>
            <a:fillRect/>
          </a:stretch>
        </p:blipFill>
        <p:spPr bwMode="auto">
          <a:xfrm>
            <a:off x="10561692" y="3996221"/>
            <a:ext cx="1479799" cy="4970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2" name="Picture 233" descr="FB8F8C11"/>
          <p:cNvPicPr>
            <a:picLocks noChangeAspect="1" noChangeArrowheads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7877" y="4849637"/>
            <a:ext cx="1897324" cy="607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" name="Picture 37" descr="Doncaster UTC (@doncaster_utc) | Twitter"/>
          <p:cNvPicPr/>
          <p:nvPr/>
        </p:nvPicPr>
        <p:blipFill rotWithShape="1"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46" t="9294" r="15923" b="11940"/>
          <a:stretch/>
        </p:blipFill>
        <p:spPr bwMode="auto">
          <a:xfrm>
            <a:off x="8952820" y="1810893"/>
            <a:ext cx="574310" cy="557648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40" name="Picture 39" descr="Pegler Yorkshire"/>
          <p:cNvPicPr/>
          <p:nvPr/>
        </p:nvPicPr>
        <p:blipFill>
          <a:blip r:embed="rId2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14819" y="2076205"/>
            <a:ext cx="973657" cy="372997"/>
          </a:xfrm>
          <a:prstGeom prst="rect">
            <a:avLst/>
          </a:prstGeom>
          <a:noFill/>
          <a:ln>
            <a:noFill/>
          </a:ln>
        </p:spPr>
      </p:pic>
      <p:pic>
        <p:nvPicPr>
          <p:cNvPr id="41" name="Picture 40" descr="National Horseracing College | Formely Northern Racing College"/>
          <p:cNvPicPr/>
          <p:nvPr/>
        </p:nvPicPr>
        <p:blipFill>
          <a:blip r:embed="rId3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1468" y="5774029"/>
            <a:ext cx="877065" cy="407157"/>
          </a:xfrm>
          <a:prstGeom prst="rect">
            <a:avLst/>
          </a:prstGeom>
          <a:noFill/>
          <a:ln>
            <a:noFill/>
          </a:ln>
        </p:spPr>
      </p:pic>
      <p:pic>
        <p:nvPicPr>
          <p:cNvPr id="42" name="Picture 41" descr="File:Eaton Corporation logo.svg - Wikimedia Commons"/>
          <p:cNvPicPr/>
          <p:nvPr/>
        </p:nvPicPr>
        <p:blipFill>
          <a:blip r:embed="rId3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2849" y="6456759"/>
            <a:ext cx="1200334" cy="256776"/>
          </a:xfrm>
          <a:prstGeom prst="rect">
            <a:avLst/>
          </a:prstGeom>
          <a:noFill/>
          <a:ln>
            <a:noFill/>
          </a:ln>
        </p:spPr>
      </p:pic>
      <p:sp>
        <p:nvSpPr>
          <p:cNvPr id="33" name="TextBox 32"/>
          <p:cNvSpPr txBox="1"/>
          <p:nvPr/>
        </p:nvSpPr>
        <p:spPr>
          <a:xfrm>
            <a:off x="235131" y="322217"/>
            <a:ext cx="9039498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 smtClean="0">
                <a:ln w="28575">
                  <a:noFill/>
                </a:ln>
                <a:solidFill>
                  <a:srgbClr val="002334"/>
                </a:solidFill>
                <a:latin typeface="Trebuchet MS" panose="020B0603020202020204" pitchFamily="34" charset="0"/>
              </a:rPr>
              <a:t>Can you remember what they key sectors are?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248601" y="830073"/>
            <a:ext cx="9891285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 smtClean="0">
                <a:ln w="28575">
                  <a:noFill/>
                </a:ln>
                <a:solidFill>
                  <a:srgbClr val="002334"/>
                </a:solidFill>
                <a:latin typeface="Trebuchet MS" panose="020B0603020202020204" pitchFamily="34" charset="0"/>
              </a:rPr>
              <a:t>Do you know any Doncaster businesses which are in these sector?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145121" y="1982589"/>
            <a:ext cx="11901605" cy="4524315"/>
          </a:xfrm>
          <a:prstGeom prst="rect">
            <a:avLst/>
          </a:prstGeom>
          <a:ln w="38100">
            <a:solidFill>
              <a:srgbClr val="009999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endParaRPr lang="en-GB" sz="3600" b="1" dirty="0" smtClean="0">
              <a:ln w="28575">
                <a:noFill/>
              </a:ln>
              <a:solidFill>
                <a:srgbClr val="002334"/>
              </a:solidFill>
              <a:latin typeface="Trebuchet MS" panose="020B0603020202020204" pitchFamily="34" charset="0"/>
            </a:endParaRPr>
          </a:p>
          <a:p>
            <a:pPr algn="ctr"/>
            <a:r>
              <a:rPr lang="en-GB" sz="3600" b="1" dirty="0" smtClean="0">
                <a:ln w="28575">
                  <a:noFill/>
                </a:ln>
                <a:solidFill>
                  <a:srgbClr val="002334"/>
                </a:solidFill>
                <a:latin typeface="Trebuchet MS" panose="020B0603020202020204" pitchFamily="34" charset="0"/>
              </a:rPr>
              <a:t>Let’s find out if you were correct!</a:t>
            </a:r>
          </a:p>
          <a:p>
            <a:pPr algn="ctr"/>
            <a:r>
              <a:rPr lang="en-GB" sz="3600" b="1" dirty="0" smtClean="0">
                <a:ln w="28575">
                  <a:noFill/>
                </a:ln>
                <a:solidFill>
                  <a:srgbClr val="002334"/>
                </a:solidFill>
                <a:latin typeface="Trebuchet MS" panose="020B0603020202020204" pitchFamily="34" charset="0"/>
              </a:rPr>
              <a:t>Watch the video from 0:30 – 5:23</a:t>
            </a:r>
          </a:p>
          <a:p>
            <a:pPr algn="ctr"/>
            <a:r>
              <a:rPr lang="en-GB" sz="3600" dirty="0">
                <a:hlinkClick r:id="rId32"/>
              </a:rPr>
              <a:t>https://www.opportunitiesdoncaster.co.uk/this-is-doncaster/</a:t>
            </a:r>
            <a:endParaRPr lang="en-GB" sz="3600" b="1" dirty="0">
              <a:ln w="28575">
                <a:noFill/>
              </a:ln>
              <a:solidFill>
                <a:srgbClr val="002334"/>
              </a:solidFill>
              <a:latin typeface="Trebuchet MS" panose="020B0603020202020204" pitchFamily="34" charset="0"/>
            </a:endParaRPr>
          </a:p>
          <a:p>
            <a:pPr algn="ctr"/>
            <a:endParaRPr lang="en-GB" sz="3600" b="1" dirty="0" smtClean="0">
              <a:ln w="28575">
                <a:noFill/>
              </a:ln>
              <a:solidFill>
                <a:srgbClr val="002334"/>
              </a:solidFill>
              <a:latin typeface="Trebuchet MS" panose="020B0603020202020204" pitchFamily="34" charset="0"/>
            </a:endParaRPr>
          </a:p>
          <a:p>
            <a:pPr algn="ctr"/>
            <a:r>
              <a:rPr lang="en-GB" sz="3600" b="1" dirty="0" smtClean="0">
                <a:ln w="28575">
                  <a:noFill/>
                </a:ln>
                <a:solidFill>
                  <a:srgbClr val="002334"/>
                </a:solidFill>
                <a:latin typeface="Trebuchet MS" panose="020B0603020202020204" pitchFamily="34" charset="0"/>
              </a:rPr>
              <a:t>Don’t forget to make notes on questions 1 and 2 of your ‘Reflection’ resource</a:t>
            </a:r>
          </a:p>
          <a:p>
            <a:pPr algn="ctr"/>
            <a:endParaRPr lang="en-GB" sz="3600" b="1" dirty="0">
              <a:ln w="28575">
                <a:noFill/>
              </a:ln>
              <a:solidFill>
                <a:srgbClr val="002334"/>
              </a:solidFill>
              <a:latin typeface="Trebuchet MS" panose="020B0603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7741967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0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4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0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0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0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0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0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0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0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0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0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0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10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10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10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10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34" grpId="0"/>
      <p:bldP spid="3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35131" y="322217"/>
            <a:ext cx="2690949" cy="115824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Rectangle 14" descr="File:Amazon logo.svg - Wikimedia Commons"/>
          <p:cNvSpPr>
            <a:spLocks noChangeAspect="1" noChangeArrowheads="1"/>
          </p:cNvSpPr>
          <p:nvPr/>
        </p:nvSpPr>
        <p:spPr bwMode="auto">
          <a:xfrm>
            <a:off x="4294188" y="1825625"/>
            <a:ext cx="301625" cy="301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endParaRPr lang="en-GB"/>
          </a:p>
        </p:txBody>
      </p:sp>
      <p:sp>
        <p:nvSpPr>
          <p:cNvPr id="33" name="TextBox 32"/>
          <p:cNvSpPr txBox="1"/>
          <p:nvPr/>
        </p:nvSpPr>
        <p:spPr>
          <a:xfrm>
            <a:off x="235131" y="322217"/>
            <a:ext cx="9039498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 smtClean="0">
                <a:ln w="28575">
                  <a:noFill/>
                </a:ln>
                <a:solidFill>
                  <a:srgbClr val="002334"/>
                </a:solidFill>
                <a:latin typeface="Trebuchet MS" panose="020B0603020202020204" pitchFamily="34" charset="0"/>
              </a:rPr>
              <a:t>Do you recognise the premises of any of these Doncaster businesses?</a:t>
            </a:r>
            <a:endParaRPr lang="en-GB" sz="2400" b="1" dirty="0">
              <a:ln w="28575">
                <a:noFill/>
              </a:ln>
              <a:solidFill>
                <a:srgbClr val="002334"/>
              </a:solidFill>
              <a:latin typeface="Trebuchet MS" panose="020B0603020202020204" pitchFamily="34" charset="0"/>
            </a:endParaRPr>
          </a:p>
        </p:txBody>
      </p:sp>
      <p:pic>
        <p:nvPicPr>
          <p:cNvPr id="35" name="Picture 34" descr="Safari Village, entrance to Yorkshire... © Chris Morgan ...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005" y="1296559"/>
            <a:ext cx="3679875" cy="2102624"/>
          </a:xfrm>
          <a:prstGeom prst="rect">
            <a:avLst/>
          </a:prstGeom>
          <a:noFill/>
          <a:ln>
            <a:noFill/>
          </a:ln>
        </p:spPr>
      </p:pic>
      <p:pic>
        <p:nvPicPr>
          <p:cNvPr id="37" name="Picture 36" descr="Doncaster - South Yorkshire Fire and Rescue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724" y="3950288"/>
            <a:ext cx="3652156" cy="2261504"/>
          </a:xfrm>
          <a:prstGeom prst="rect">
            <a:avLst/>
          </a:prstGeom>
          <a:noFill/>
          <a:ln>
            <a:noFill/>
          </a:ln>
        </p:spPr>
      </p:pic>
      <p:pic>
        <p:nvPicPr>
          <p:cNvPr id="39" name="Picture 38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7591" y="1296559"/>
            <a:ext cx="3387035" cy="2102624"/>
          </a:xfrm>
          <a:prstGeom prst="rect">
            <a:avLst/>
          </a:prstGeom>
          <a:noFill/>
        </p:spPr>
      </p:pic>
      <p:pic>
        <p:nvPicPr>
          <p:cNvPr id="44" name="Picture 43"/>
          <p:cNvPicPr/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4662" b="23717"/>
          <a:stretch/>
        </p:blipFill>
        <p:spPr bwMode="auto">
          <a:xfrm>
            <a:off x="8308287" y="4056122"/>
            <a:ext cx="3310555" cy="2067413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45" name="Picture 44" descr="C:\Users\dtimms\AppData\Local\Microsoft\Windows\INetCache\Content.MSO\9CDFB11B.tmp"/>
          <p:cNvPicPr/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4434"/>
          <a:stretch/>
        </p:blipFill>
        <p:spPr bwMode="auto">
          <a:xfrm>
            <a:off x="4132092" y="4099503"/>
            <a:ext cx="3928543" cy="185403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47" name="Picture 46" descr="Fox Aluminium Systems Ltd | The Aluminium Systems Specialists"/>
          <p:cNvPicPr/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9652" y="1327272"/>
            <a:ext cx="3270348" cy="2070652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6" name="Picture 386" descr="VolkerRail UK - Managers tool kit - Page 46-47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05788" y="3399183"/>
            <a:ext cx="2378075" cy="663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9" name="Picture 363" descr="A78058D8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01088" y="6210300"/>
            <a:ext cx="1882775" cy="647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7" name="Picture 224" descr="Yorkshire Wildlife Park Adult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0605" y="3397924"/>
            <a:ext cx="762000" cy="76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1" name="Picture 260" descr="Home - South Yorkshire Fire and Rescue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005" y="6214973"/>
            <a:ext cx="1774825" cy="541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0" name="Picture 262" descr="Evans Halshaw | New and Used Cars | Aftercare | Servicing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66" t="23796" r="11409" b="44725"/>
          <a:stretch>
            <a:fillRect/>
          </a:stretch>
        </p:blipFill>
        <p:spPr bwMode="auto">
          <a:xfrm>
            <a:off x="4855759" y="6147928"/>
            <a:ext cx="2735262" cy="555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2" name="Picture 359" descr="Active Fusion | The Big Give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00" t="24905" r="8305" b="23776"/>
          <a:stretch>
            <a:fillRect/>
          </a:stretch>
        </p:blipFill>
        <p:spPr bwMode="auto">
          <a:xfrm>
            <a:off x="5832902" y="3430555"/>
            <a:ext cx="931863" cy="596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1215156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0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0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0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0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35131" y="322217"/>
            <a:ext cx="2690949" cy="115824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Rectangle 14" descr="File:Amazon logo.svg - Wikimedia Commons"/>
          <p:cNvSpPr>
            <a:spLocks noChangeAspect="1" noChangeArrowheads="1"/>
          </p:cNvSpPr>
          <p:nvPr/>
        </p:nvSpPr>
        <p:spPr bwMode="auto">
          <a:xfrm>
            <a:off x="4294188" y="1825625"/>
            <a:ext cx="301625" cy="301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endParaRPr lang="en-GB"/>
          </a:p>
        </p:txBody>
      </p:sp>
      <p:sp>
        <p:nvSpPr>
          <p:cNvPr id="33" name="TextBox 32"/>
          <p:cNvSpPr txBox="1"/>
          <p:nvPr/>
        </p:nvSpPr>
        <p:spPr>
          <a:xfrm>
            <a:off x="235131" y="322217"/>
            <a:ext cx="9039498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 smtClean="0">
                <a:ln w="28575">
                  <a:noFill/>
                </a:ln>
                <a:solidFill>
                  <a:srgbClr val="002334"/>
                </a:solidFill>
                <a:latin typeface="Trebuchet MS" panose="020B0603020202020204" pitchFamily="34" charset="0"/>
              </a:rPr>
              <a:t>Do you recognise the premises of any of these Doncaster businesses?</a:t>
            </a:r>
            <a:endParaRPr lang="en-GB" sz="2400" b="1" dirty="0">
              <a:ln w="28575">
                <a:noFill/>
              </a:ln>
              <a:solidFill>
                <a:srgbClr val="002334"/>
              </a:solidFill>
              <a:latin typeface="Trebuchet MS" panose="020B0603020202020204" pitchFamily="34" charset="0"/>
            </a:endParaRPr>
          </a:p>
        </p:txBody>
      </p:sp>
      <p:pic>
        <p:nvPicPr>
          <p:cNvPr id="34" name="Picture 33" descr="Upset after FOURTH break-in at Doncaster based horse racing ..."/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707"/>
          <a:stretch/>
        </p:blipFill>
        <p:spPr bwMode="auto">
          <a:xfrm>
            <a:off x="291533" y="1234569"/>
            <a:ext cx="3485990" cy="1936014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36" name="Picture 35" descr="Keepmoat, Lakeside Doncaster ... - Keepmoat Office Photo ..."/>
          <p:cNvPicPr/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871" b="23762"/>
          <a:stretch/>
        </p:blipFill>
        <p:spPr bwMode="auto">
          <a:xfrm>
            <a:off x="4271680" y="1259190"/>
            <a:ext cx="3121569" cy="1794021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43" name="Picture 42" descr="Welcome to Bawtry Hall... A Luxury Wedding Fair at this New ...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7748" y="3783979"/>
            <a:ext cx="3121011" cy="2143976"/>
          </a:xfrm>
          <a:prstGeom prst="rect">
            <a:avLst/>
          </a:prstGeom>
          <a:noFill/>
          <a:ln>
            <a:noFill/>
          </a:ln>
        </p:spPr>
      </p:pic>
      <p:pic>
        <p:nvPicPr>
          <p:cNvPr id="46" name="Picture 45"/>
          <p:cNvPicPr/>
          <p:nvPr/>
        </p:nvPicPr>
        <p:blipFill rotWithShape="1">
          <a:blip r:embed="rId7"/>
          <a:srcRect l="27984" t="31029" r="16936" b="30443"/>
          <a:stretch/>
        </p:blipFill>
        <p:spPr bwMode="auto">
          <a:xfrm>
            <a:off x="7876782" y="1256229"/>
            <a:ext cx="4224374" cy="189269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48" name="Picture 47" descr="The end of austerity? Doncaster after 2020 | Centre for Cities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85715" y="3783979"/>
            <a:ext cx="3782677" cy="2161706"/>
          </a:xfrm>
          <a:prstGeom prst="rect">
            <a:avLst/>
          </a:prstGeom>
          <a:noFill/>
          <a:ln>
            <a:noFill/>
          </a:ln>
        </p:spPr>
      </p:pic>
      <p:pic>
        <p:nvPicPr>
          <p:cNvPr id="50" name="Picture 357" descr="Our Trustees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45237" y="6037895"/>
            <a:ext cx="1287462" cy="7318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" name="Picture 50" descr="STUDENT ENRICHMENT TAKES CENTRE STAGE | Cast"/>
          <p:cNvPicPr/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913"/>
          <a:stretch/>
        </p:blipFill>
        <p:spPr bwMode="auto">
          <a:xfrm>
            <a:off x="8148647" y="3802096"/>
            <a:ext cx="3680643" cy="216170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037" name="Picture 221" descr="Keyhole Creative Media gets new marketing department | Business ...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2876" y="6037895"/>
            <a:ext cx="1211262" cy="6778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361" descr="Keepmoat Homes Projects | Homepage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4880" y="3053211"/>
            <a:ext cx="2063750" cy="625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" name="Picture 40" descr="National Horseracing College | Formely Northern Racing College"/>
          <p:cNvPicPr/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8299" y="3256159"/>
            <a:ext cx="980416" cy="560070"/>
          </a:xfrm>
          <a:prstGeom prst="rect">
            <a:avLst/>
          </a:prstGeom>
          <a:noFill/>
          <a:ln>
            <a:noFill/>
          </a:ln>
        </p:spPr>
      </p:pic>
      <p:pic>
        <p:nvPicPr>
          <p:cNvPr id="42" name="Picture 41" descr="File:Eaton Corporation logo.svg - Wikimedia Commons"/>
          <p:cNvPicPr/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93322" y="3221613"/>
            <a:ext cx="1341778" cy="353211"/>
          </a:xfrm>
          <a:prstGeom prst="rect">
            <a:avLst/>
          </a:prstGeom>
          <a:noFill/>
          <a:ln>
            <a:noFill/>
          </a:ln>
        </p:spPr>
      </p:pic>
      <p:pic>
        <p:nvPicPr>
          <p:cNvPr id="29" name="Picture 225" descr="NatWest logo - Colony Networking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43518" y="5963801"/>
            <a:ext cx="830608" cy="8856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667868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0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35131" y="322217"/>
            <a:ext cx="2690949" cy="115824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TextBox 19"/>
          <p:cNvSpPr txBox="1"/>
          <p:nvPr/>
        </p:nvSpPr>
        <p:spPr>
          <a:xfrm>
            <a:off x="95982" y="260903"/>
            <a:ext cx="10171139" cy="230832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 smtClean="0">
                <a:ln w="28575">
                  <a:noFill/>
                </a:ln>
                <a:solidFill>
                  <a:srgbClr val="002334"/>
                </a:solidFill>
                <a:latin typeface="Trebuchet MS" panose="020B0603020202020204" pitchFamily="34" charset="0"/>
              </a:rPr>
              <a:t>Now, think about some of the businesses in your local area…</a:t>
            </a:r>
          </a:p>
          <a:p>
            <a:pPr algn="ctr"/>
            <a:r>
              <a:rPr lang="en-GB" sz="2400" b="1" dirty="0" smtClean="0">
                <a:ln w="28575">
                  <a:noFill/>
                </a:ln>
                <a:solidFill>
                  <a:srgbClr val="002334"/>
                </a:solidFill>
                <a:latin typeface="Trebuchet MS" panose="020B0603020202020204" pitchFamily="34" charset="0"/>
              </a:rPr>
              <a:t>Use Google Maps to help you: </a:t>
            </a:r>
            <a:r>
              <a:rPr lang="en-GB" sz="2400" dirty="0">
                <a:hlinkClick r:id="rId4"/>
              </a:rPr>
              <a:t>https://www.google.co.uk/maps</a:t>
            </a:r>
            <a:r>
              <a:rPr lang="en-GB" sz="2400" dirty="0" smtClean="0">
                <a:hlinkClick r:id="rId4"/>
              </a:rPr>
              <a:t>/</a:t>
            </a:r>
            <a:endParaRPr lang="en-GB" sz="2400" dirty="0" smtClean="0"/>
          </a:p>
          <a:p>
            <a:pPr algn="ctr"/>
            <a:endParaRPr lang="en-GB" sz="2400" b="1" dirty="0">
              <a:ln w="28575">
                <a:noFill/>
              </a:ln>
              <a:solidFill>
                <a:srgbClr val="002334"/>
              </a:solidFill>
              <a:latin typeface="Trebuchet MS" panose="020B0603020202020204" pitchFamily="34" charset="0"/>
            </a:endParaRPr>
          </a:p>
          <a:p>
            <a:pPr algn="ctr"/>
            <a:r>
              <a:rPr lang="en-GB" sz="2400" b="1" dirty="0" smtClean="0">
                <a:ln w="28575">
                  <a:noFill/>
                </a:ln>
                <a:solidFill>
                  <a:srgbClr val="002334"/>
                </a:solidFill>
                <a:latin typeface="Trebuchet MS" panose="020B0603020202020204" pitchFamily="34" charset="0"/>
              </a:rPr>
              <a:t>Are the ‘key sectors’ represented in your local area?</a:t>
            </a:r>
          </a:p>
          <a:p>
            <a:pPr algn="ctr"/>
            <a:endParaRPr lang="en-GB" sz="2400" b="1" dirty="0">
              <a:ln w="28575">
                <a:noFill/>
              </a:ln>
              <a:solidFill>
                <a:srgbClr val="002334"/>
              </a:solidFill>
              <a:latin typeface="Trebuchet MS" panose="020B0603020202020204" pitchFamily="34" charset="0"/>
            </a:endParaRPr>
          </a:p>
          <a:p>
            <a:pPr algn="ctr"/>
            <a:r>
              <a:rPr lang="en-GB" sz="2400" b="1" dirty="0" smtClean="0">
                <a:ln w="28575">
                  <a:noFill/>
                </a:ln>
                <a:solidFill>
                  <a:srgbClr val="002334"/>
                </a:solidFill>
                <a:latin typeface="Trebuchet MS" panose="020B0603020202020204" pitchFamily="34" charset="0"/>
              </a:rPr>
              <a:t>What could this mean for the current and future local work force?</a:t>
            </a:r>
          </a:p>
        </p:txBody>
      </p:sp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43593312"/>
              </p:ext>
            </p:extLst>
          </p:nvPr>
        </p:nvGraphicFramePr>
        <p:xfrm>
          <a:off x="2431679" y="3302533"/>
          <a:ext cx="8900160" cy="234390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225040">
                  <a:extLst>
                    <a:ext uri="{9D8B030D-6E8A-4147-A177-3AD203B41FA5}">
                      <a16:colId xmlns:a16="http://schemas.microsoft.com/office/drawing/2014/main" val="3446320321"/>
                    </a:ext>
                  </a:extLst>
                </a:gridCol>
                <a:gridCol w="2225040">
                  <a:extLst>
                    <a:ext uri="{9D8B030D-6E8A-4147-A177-3AD203B41FA5}">
                      <a16:colId xmlns:a16="http://schemas.microsoft.com/office/drawing/2014/main" val="2403408669"/>
                    </a:ext>
                  </a:extLst>
                </a:gridCol>
                <a:gridCol w="2225040">
                  <a:extLst>
                    <a:ext uri="{9D8B030D-6E8A-4147-A177-3AD203B41FA5}">
                      <a16:colId xmlns:a16="http://schemas.microsoft.com/office/drawing/2014/main" val="1451344418"/>
                    </a:ext>
                  </a:extLst>
                </a:gridCol>
                <a:gridCol w="2225040">
                  <a:extLst>
                    <a:ext uri="{9D8B030D-6E8A-4147-A177-3AD203B41FA5}">
                      <a16:colId xmlns:a16="http://schemas.microsoft.com/office/drawing/2014/main" val="505980571"/>
                    </a:ext>
                  </a:extLst>
                </a:gridCol>
              </a:tblGrid>
              <a:tr h="78130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50215" algn="l"/>
                        </a:tabLst>
                      </a:pPr>
                      <a:r>
                        <a:rPr lang="en-GB" sz="1800" b="1" dirty="0">
                          <a:solidFill>
                            <a:schemeClr val="tx1"/>
                          </a:solidFill>
                          <a:effectLst/>
                        </a:rPr>
                        <a:t>Creative and Digital</a:t>
                      </a:r>
                      <a:endParaRPr lang="en-GB" sz="9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948" marR="3794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50215" algn="l"/>
                        </a:tabLst>
                      </a:pPr>
                      <a:r>
                        <a:rPr lang="en-GB" sz="1800" b="1" dirty="0">
                          <a:solidFill>
                            <a:schemeClr val="tx1"/>
                          </a:solidFill>
                          <a:effectLst/>
                        </a:rPr>
                        <a:t>Transport and Logistics</a:t>
                      </a:r>
                      <a:endParaRPr lang="en-GB" sz="9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948" marR="3794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50215" algn="l"/>
                        </a:tabLst>
                      </a:pPr>
                      <a:r>
                        <a:rPr lang="en-GB" sz="1800" b="1" dirty="0">
                          <a:solidFill>
                            <a:schemeClr val="tx1"/>
                          </a:solidFill>
                          <a:effectLst/>
                        </a:rPr>
                        <a:t>Arts, Culture and Media</a:t>
                      </a:r>
                      <a:endParaRPr lang="en-GB" sz="9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948" marR="3794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50215" algn="l"/>
                        </a:tabLst>
                      </a:pPr>
                      <a:r>
                        <a:rPr lang="en-GB" sz="1800" b="1" dirty="0">
                          <a:solidFill>
                            <a:schemeClr val="tx1"/>
                          </a:solidFill>
                          <a:effectLst/>
                        </a:rPr>
                        <a:t>Construction</a:t>
                      </a:r>
                      <a:endParaRPr lang="en-GB" sz="9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948" marR="3794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87407536"/>
                  </a:ext>
                </a:extLst>
              </a:tr>
              <a:tr h="78130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50215" algn="l"/>
                        </a:tabLst>
                      </a:pPr>
                      <a:r>
                        <a:rPr lang="en-GB" sz="1800" b="1" dirty="0">
                          <a:solidFill>
                            <a:schemeClr val="tx1"/>
                          </a:solidFill>
                          <a:effectLst/>
                        </a:rPr>
                        <a:t>Public Sector</a:t>
                      </a:r>
                      <a:endParaRPr lang="en-GB" sz="9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948" marR="3794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50215" algn="l"/>
                        </a:tabLst>
                      </a:pPr>
                      <a:r>
                        <a:rPr lang="en-GB" sz="1800" b="1" dirty="0">
                          <a:solidFill>
                            <a:schemeClr val="tx1"/>
                          </a:solidFill>
                          <a:effectLst/>
                        </a:rPr>
                        <a:t>Health and Social Care</a:t>
                      </a:r>
                      <a:endParaRPr lang="en-GB" sz="9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948" marR="3794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50215" algn="l"/>
                        </a:tabLst>
                      </a:pPr>
                      <a:r>
                        <a:rPr lang="en-GB" sz="1800" b="1" dirty="0">
                          <a:solidFill>
                            <a:schemeClr val="tx1"/>
                          </a:solidFill>
                          <a:effectLst/>
                        </a:rPr>
                        <a:t>Leisure and Tourism</a:t>
                      </a:r>
                      <a:endParaRPr lang="en-GB" sz="9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948" marR="3794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50215" algn="l"/>
                        </a:tabLst>
                      </a:pPr>
                      <a:r>
                        <a:rPr lang="en-GB" sz="1800" b="1" dirty="0">
                          <a:solidFill>
                            <a:schemeClr val="tx1"/>
                          </a:solidFill>
                          <a:effectLst/>
                        </a:rPr>
                        <a:t>Financial and Professional Services</a:t>
                      </a:r>
                      <a:endParaRPr lang="en-GB" sz="9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948" marR="3794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72401459"/>
                  </a:ext>
                </a:extLst>
              </a:tr>
              <a:tr h="78130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50215" algn="l"/>
                        </a:tabLst>
                      </a:pPr>
                      <a:r>
                        <a:rPr lang="en-GB" sz="1800" b="1" dirty="0">
                          <a:solidFill>
                            <a:schemeClr val="tx1"/>
                          </a:solidFill>
                          <a:effectLst/>
                        </a:rPr>
                        <a:t>Retail and Wholesale</a:t>
                      </a:r>
                      <a:endParaRPr lang="en-GB" sz="9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948" marR="3794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50215" algn="l"/>
                        </a:tabLst>
                      </a:pPr>
                      <a:r>
                        <a:rPr lang="en-GB" sz="1800" b="1" dirty="0">
                          <a:solidFill>
                            <a:schemeClr val="tx1"/>
                          </a:solidFill>
                          <a:effectLst/>
                        </a:rPr>
                        <a:t>Education</a:t>
                      </a:r>
                      <a:endParaRPr lang="en-GB" sz="9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948" marR="3794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50215" algn="l"/>
                        </a:tabLst>
                      </a:pPr>
                      <a:r>
                        <a:rPr lang="en-GB" sz="1800" b="1" dirty="0">
                          <a:solidFill>
                            <a:schemeClr val="tx1"/>
                          </a:solidFill>
                          <a:effectLst/>
                        </a:rPr>
                        <a:t>Engineering and Manufacturing</a:t>
                      </a:r>
                      <a:endParaRPr lang="en-GB" sz="9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948" marR="3794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50215" algn="l"/>
                        </a:tabLst>
                      </a:pPr>
                      <a:r>
                        <a:rPr lang="en-GB" sz="1800" b="1" dirty="0">
                          <a:solidFill>
                            <a:schemeClr val="tx1"/>
                          </a:solidFill>
                          <a:effectLst/>
                        </a:rPr>
                        <a:t>Sport</a:t>
                      </a:r>
                      <a:endParaRPr lang="en-GB" sz="9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948" marR="3794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25735992"/>
                  </a:ext>
                </a:extLst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23913227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35131" y="322217"/>
            <a:ext cx="2690949" cy="115824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TextBox 19"/>
          <p:cNvSpPr txBox="1"/>
          <p:nvPr/>
        </p:nvSpPr>
        <p:spPr>
          <a:xfrm>
            <a:off x="0" y="1006060"/>
            <a:ext cx="11920427" cy="310854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 smtClean="0">
                <a:ln w="28575">
                  <a:noFill/>
                </a:ln>
                <a:solidFill>
                  <a:srgbClr val="002334"/>
                </a:solidFill>
                <a:latin typeface="Trebuchet MS" panose="020B0603020202020204" pitchFamily="34" charset="0"/>
              </a:rPr>
              <a:t>Watch the remainder of the video (5:23 until end):</a:t>
            </a:r>
          </a:p>
          <a:p>
            <a:pPr algn="ctr"/>
            <a:r>
              <a:rPr lang="en-GB" sz="2800" dirty="0" smtClean="0">
                <a:hlinkClick r:id="rId4"/>
              </a:rPr>
              <a:t>https</a:t>
            </a:r>
            <a:r>
              <a:rPr lang="en-GB" sz="2800" dirty="0">
                <a:hlinkClick r:id="rId4"/>
              </a:rPr>
              <a:t>://www.opportunitiesdoncaster.co.uk/this-is-doncaster/</a:t>
            </a:r>
            <a:endParaRPr lang="en-GB" sz="2800" b="1" dirty="0">
              <a:ln w="28575">
                <a:noFill/>
              </a:ln>
              <a:solidFill>
                <a:srgbClr val="002334"/>
              </a:solidFill>
              <a:latin typeface="Trebuchet MS" panose="020B0603020202020204" pitchFamily="34" charset="0"/>
            </a:endParaRPr>
          </a:p>
          <a:p>
            <a:pPr algn="ctr"/>
            <a:endParaRPr lang="en-GB" sz="2800" b="1" dirty="0" smtClean="0">
              <a:ln w="28575">
                <a:noFill/>
              </a:ln>
              <a:solidFill>
                <a:srgbClr val="002334"/>
              </a:solidFill>
              <a:latin typeface="Trebuchet MS" panose="020B0603020202020204" pitchFamily="34" charset="0"/>
            </a:endParaRPr>
          </a:p>
          <a:p>
            <a:pPr algn="ctr"/>
            <a:endParaRPr lang="en-GB" sz="2800" b="1" dirty="0">
              <a:ln w="28575">
                <a:noFill/>
              </a:ln>
              <a:solidFill>
                <a:srgbClr val="002334"/>
              </a:solidFill>
              <a:latin typeface="Trebuchet MS" panose="020B0603020202020204" pitchFamily="34" charset="0"/>
            </a:endParaRPr>
          </a:p>
          <a:p>
            <a:pPr algn="ctr"/>
            <a:r>
              <a:rPr lang="en-GB" sz="2800" b="1" dirty="0" smtClean="0">
                <a:ln w="28575">
                  <a:noFill/>
                </a:ln>
                <a:solidFill>
                  <a:srgbClr val="002334"/>
                </a:solidFill>
                <a:latin typeface="Trebuchet MS" panose="020B0603020202020204" pitchFamily="34" charset="0"/>
              </a:rPr>
              <a:t>Make notes in response to questions 3 and 4 on your ‘Reflection’ resource.</a:t>
            </a:r>
          </a:p>
          <a:p>
            <a:pPr algn="ctr"/>
            <a:endParaRPr lang="en-GB" sz="2800" b="1" dirty="0">
              <a:ln w="28575">
                <a:noFill/>
              </a:ln>
              <a:solidFill>
                <a:srgbClr val="002334"/>
              </a:solidFill>
              <a:latin typeface="Trebuchet MS" panose="020B0603020202020204" pitchFamily="34" charset="0"/>
            </a:endParaRPr>
          </a:p>
        </p:txBody>
      </p:sp>
      <p:pic>
        <p:nvPicPr>
          <p:cNvPr id="5" name="Picture 2" descr="Image result for clipart thumbs up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40170">
            <a:off x="10119639" y="4094177"/>
            <a:ext cx="1904999" cy="23812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725557" y="4545490"/>
            <a:ext cx="934278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2400" b="1" dirty="0">
                <a:ln w="28575">
                  <a:noFill/>
                </a:ln>
                <a:solidFill>
                  <a:srgbClr val="009999"/>
                </a:solidFill>
                <a:latin typeface="Trebuchet MS" panose="020B0603020202020204" pitchFamily="34" charset="0"/>
              </a:rPr>
              <a:t>Don’t forget, the interests and questions you record on here could inform your future Careers activity and your personal 1:1 Careers Guidance and Advice sessions.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2424943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35131" y="322217"/>
            <a:ext cx="2690949" cy="115824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Oval Callout 13"/>
          <p:cNvSpPr/>
          <p:nvPr/>
        </p:nvSpPr>
        <p:spPr>
          <a:xfrm>
            <a:off x="851831" y="901337"/>
            <a:ext cx="3579223" cy="1489166"/>
          </a:xfrm>
          <a:prstGeom prst="wedgeEllipseCallout">
            <a:avLst>
              <a:gd name="adj1" fmla="val 64812"/>
              <a:gd name="adj2" fmla="val 79460"/>
            </a:avLst>
          </a:prstGeom>
          <a:solidFill>
            <a:schemeClr val="bg1"/>
          </a:solidFill>
          <a:ln w="38100">
            <a:solidFill>
              <a:srgbClr val="0099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Rounded Rectangle 3"/>
          <p:cNvSpPr/>
          <p:nvPr/>
        </p:nvSpPr>
        <p:spPr>
          <a:xfrm>
            <a:off x="4855502" y="2887885"/>
            <a:ext cx="2050395" cy="713021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Oval Callout 12"/>
          <p:cNvSpPr/>
          <p:nvPr/>
        </p:nvSpPr>
        <p:spPr>
          <a:xfrm>
            <a:off x="848614" y="3586579"/>
            <a:ext cx="3793055" cy="1706296"/>
          </a:xfrm>
          <a:prstGeom prst="wedgeEllipseCallout">
            <a:avLst>
              <a:gd name="adj1" fmla="val 53644"/>
              <a:gd name="adj2" fmla="val -48526"/>
            </a:avLst>
          </a:prstGeom>
          <a:solidFill>
            <a:schemeClr val="bg1"/>
          </a:solidFill>
          <a:ln w="38100">
            <a:solidFill>
              <a:srgbClr val="00233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Oval Callout 11"/>
          <p:cNvSpPr/>
          <p:nvPr/>
        </p:nvSpPr>
        <p:spPr>
          <a:xfrm>
            <a:off x="5258369" y="4993004"/>
            <a:ext cx="3579223" cy="1489166"/>
          </a:xfrm>
          <a:prstGeom prst="wedgeEllipseCallout">
            <a:avLst>
              <a:gd name="adj1" fmla="val -26429"/>
              <a:gd name="adj2" fmla="val -135745"/>
            </a:avLst>
          </a:prstGeom>
          <a:solidFill>
            <a:schemeClr val="bg1"/>
          </a:solidFill>
          <a:ln w="38100">
            <a:solidFill>
              <a:srgbClr val="0099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Oval Callout 10"/>
          <p:cNvSpPr/>
          <p:nvPr/>
        </p:nvSpPr>
        <p:spPr>
          <a:xfrm>
            <a:off x="7427136" y="2267891"/>
            <a:ext cx="4011905" cy="2043246"/>
          </a:xfrm>
          <a:prstGeom prst="wedgeEllipseCallout">
            <a:avLst>
              <a:gd name="adj1" fmla="val -60995"/>
              <a:gd name="adj2" fmla="val -1383"/>
            </a:avLst>
          </a:prstGeom>
          <a:solidFill>
            <a:schemeClr val="bg1"/>
          </a:solidFill>
          <a:ln w="38100">
            <a:solidFill>
              <a:srgbClr val="FF66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Oval Callout 9"/>
          <p:cNvSpPr/>
          <p:nvPr/>
        </p:nvSpPr>
        <p:spPr>
          <a:xfrm>
            <a:off x="5432541" y="309580"/>
            <a:ext cx="3579223" cy="1489166"/>
          </a:xfrm>
          <a:prstGeom prst="wedgeEllipseCallout">
            <a:avLst>
              <a:gd name="adj1" fmla="val -26915"/>
              <a:gd name="adj2" fmla="val 114547"/>
            </a:avLst>
          </a:prstGeom>
          <a:solidFill>
            <a:schemeClr val="bg1"/>
          </a:solidFill>
          <a:ln w="38100">
            <a:solidFill>
              <a:srgbClr val="00ACC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TextBox 19"/>
          <p:cNvSpPr txBox="1"/>
          <p:nvPr/>
        </p:nvSpPr>
        <p:spPr>
          <a:xfrm>
            <a:off x="-109331" y="2949758"/>
            <a:ext cx="11920427" cy="95410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 smtClean="0">
                <a:ln w="28575">
                  <a:noFill/>
                </a:ln>
                <a:solidFill>
                  <a:srgbClr val="002334"/>
                </a:solidFill>
                <a:latin typeface="Trebuchet MS" panose="020B0603020202020204" pitchFamily="34" charset="0"/>
              </a:rPr>
              <a:t>Reflection</a:t>
            </a:r>
          </a:p>
          <a:p>
            <a:pPr algn="ctr"/>
            <a:endParaRPr lang="en-GB" sz="2800" b="1" dirty="0">
              <a:ln w="28575">
                <a:noFill/>
              </a:ln>
              <a:solidFill>
                <a:srgbClr val="002334"/>
              </a:solidFill>
              <a:latin typeface="Trebuchet MS" panose="020B060302020202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851831" y="1208715"/>
            <a:ext cx="361131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2400" b="1" dirty="0" smtClean="0">
                <a:ln w="28575">
                  <a:noFill/>
                </a:ln>
                <a:solidFill>
                  <a:srgbClr val="009999"/>
                </a:solidFill>
                <a:latin typeface="Trebuchet MS" panose="020B0603020202020204" pitchFamily="34" charset="0"/>
              </a:rPr>
              <a:t>Which sectors did you find interesting?</a:t>
            </a:r>
            <a:endParaRPr lang="en-GB" sz="2400" b="1" dirty="0">
              <a:ln w="28575">
                <a:noFill/>
              </a:ln>
              <a:solidFill>
                <a:srgbClr val="009999"/>
              </a:solidFill>
              <a:latin typeface="Trebuchet MS" panose="020B060302020202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888274" y="3898298"/>
            <a:ext cx="375339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2400" b="1" dirty="0" smtClean="0">
                <a:ln w="28575">
                  <a:noFill/>
                </a:ln>
                <a:solidFill>
                  <a:srgbClr val="009999"/>
                </a:solidFill>
                <a:latin typeface="Trebuchet MS" panose="020B0603020202020204" pitchFamily="34" charset="0"/>
              </a:rPr>
              <a:t>Which job roles did you think sounded interesting?</a:t>
            </a:r>
            <a:endParaRPr lang="en-GB" sz="2400" b="1" dirty="0">
              <a:ln w="28575">
                <a:noFill/>
              </a:ln>
              <a:solidFill>
                <a:srgbClr val="009999"/>
              </a:solidFill>
              <a:latin typeface="Trebuchet MS" panose="020B0603020202020204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436895" y="554667"/>
            <a:ext cx="375339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2400" b="1" dirty="0" smtClean="0">
                <a:ln w="28575">
                  <a:noFill/>
                </a:ln>
                <a:solidFill>
                  <a:srgbClr val="009999"/>
                </a:solidFill>
                <a:latin typeface="Trebuchet MS" panose="020B0603020202020204" pitchFamily="34" charset="0"/>
              </a:rPr>
              <a:t>Which further study pathways interested you?</a:t>
            </a:r>
            <a:endParaRPr lang="en-GB" sz="2400" b="1" dirty="0">
              <a:ln w="28575">
                <a:noFill/>
              </a:ln>
              <a:solidFill>
                <a:srgbClr val="009999"/>
              </a:solidFill>
              <a:latin typeface="Trebuchet MS" panose="020B0603020202020204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7556390" y="2550985"/>
            <a:ext cx="375339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2400" b="1" dirty="0" smtClean="0">
                <a:ln w="28575">
                  <a:noFill/>
                </a:ln>
                <a:solidFill>
                  <a:srgbClr val="009999"/>
                </a:solidFill>
                <a:latin typeface="Trebuchet MS" panose="020B0603020202020204" pitchFamily="34" charset="0"/>
              </a:rPr>
              <a:t>In your opinion, what makes Doncaster a great place to live, work and socialise?</a:t>
            </a:r>
            <a:endParaRPr lang="en-GB" sz="2400" b="1" dirty="0">
              <a:ln w="28575">
                <a:noFill/>
              </a:ln>
              <a:solidFill>
                <a:srgbClr val="009999"/>
              </a:solidFill>
              <a:latin typeface="Trebuchet MS" panose="020B0603020202020204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258369" y="5098627"/>
            <a:ext cx="375339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2400" b="1" dirty="0" smtClean="0">
                <a:ln w="28575">
                  <a:noFill/>
                </a:ln>
                <a:solidFill>
                  <a:srgbClr val="009999"/>
                </a:solidFill>
                <a:latin typeface="Trebuchet MS" panose="020B0603020202020204" pitchFamily="34" charset="0"/>
              </a:rPr>
              <a:t>Did you have any questions about today’s session?</a:t>
            </a:r>
            <a:endParaRPr lang="en-GB" sz="2400" b="1" dirty="0">
              <a:ln w="28575">
                <a:noFill/>
              </a:ln>
              <a:solidFill>
                <a:srgbClr val="009999"/>
              </a:solidFill>
              <a:latin typeface="Trebuchet MS" panose="020B0603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2389807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4" grpId="0" animBg="1"/>
      <p:bldP spid="13" grpId="0" animBg="1"/>
      <p:bldP spid="12" grpId="0" animBg="1"/>
      <p:bldP spid="11" grpId="0" animBg="1"/>
      <p:bldP spid="10" grpId="0" animBg="1"/>
      <p:bldP spid="20" grpId="0"/>
      <p:bldP spid="3" grpId="0"/>
      <p:bldP spid="6" grpId="0"/>
      <p:bldP spid="7" grpId="0"/>
      <p:bldP spid="8" grpId="0"/>
      <p:bldP spid="9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2630</TotalTime>
  <Words>368</Words>
  <Application>Microsoft Office PowerPoint</Application>
  <PresentationFormat>Widescreen</PresentationFormat>
  <Paragraphs>65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5" baseType="lpstr">
      <vt:lpstr>Arial</vt:lpstr>
      <vt:lpstr>Calibri</vt:lpstr>
      <vt:lpstr>Calibri Light</vt:lpstr>
      <vt:lpstr>Times New Roman</vt:lpstr>
      <vt:lpstr>Trebuchet MS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 of presentation</dc:title>
  <dc:creator>Microsoft Office User</dc:creator>
  <cp:lastModifiedBy>Andy Hibbitt</cp:lastModifiedBy>
  <cp:revision>155</cp:revision>
  <dcterms:created xsi:type="dcterms:W3CDTF">2019-06-24T08:58:54Z</dcterms:created>
  <dcterms:modified xsi:type="dcterms:W3CDTF">2020-09-03T22:16:05Z</dcterms:modified>
</cp:coreProperties>
</file>