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4"/>
  </p:sldMasterIdLst>
  <p:notesMasterIdLst>
    <p:notesMasterId r:id="rId65"/>
  </p:notesMasterIdLst>
  <p:sldIdLst>
    <p:sldId id="370" r:id="rId5"/>
    <p:sldId id="309" r:id="rId6"/>
    <p:sldId id="314" r:id="rId7"/>
    <p:sldId id="371" r:id="rId8"/>
    <p:sldId id="316" r:id="rId9"/>
    <p:sldId id="318" r:id="rId10"/>
    <p:sldId id="263" r:id="rId11"/>
    <p:sldId id="317" r:id="rId12"/>
    <p:sldId id="308" r:id="rId13"/>
    <p:sldId id="319" r:id="rId14"/>
    <p:sldId id="320" r:id="rId15"/>
    <p:sldId id="321" r:id="rId16"/>
    <p:sldId id="322" r:id="rId17"/>
    <p:sldId id="323" r:id="rId18"/>
    <p:sldId id="324" r:id="rId19"/>
    <p:sldId id="325" r:id="rId20"/>
    <p:sldId id="372" r:id="rId21"/>
    <p:sldId id="326" r:id="rId22"/>
    <p:sldId id="327" r:id="rId23"/>
    <p:sldId id="328" r:id="rId24"/>
    <p:sldId id="329" r:id="rId25"/>
    <p:sldId id="330" r:id="rId26"/>
    <p:sldId id="331" r:id="rId27"/>
    <p:sldId id="332" r:id="rId28"/>
    <p:sldId id="280" r:id="rId29"/>
    <p:sldId id="334" r:id="rId30"/>
    <p:sldId id="335" r:id="rId31"/>
    <p:sldId id="333" r:id="rId32"/>
    <p:sldId id="336" r:id="rId33"/>
    <p:sldId id="337" r:id="rId34"/>
    <p:sldId id="338" r:id="rId35"/>
    <p:sldId id="339" r:id="rId36"/>
    <p:sldId id="340" r:id="rId37"/>
    <p:sldId id="341" r:id="rId38"/>
    <p:sldId id="342" r:id="rId39"/>
    <p:sldId id="343" r:id="rId40"/>
    <p:sldId id="344" r:id="rId41"/>
    <p:sldId id="345" r:id="rId42"/>
    <p:sldId id="313" r:id="rId43"/>
    <p:sldId id="346" r:id="rId44"/>
    <p:sldId id="348" r:id="rId45"/>
    <p:sldId id="349" r:id="rId46"/>
    <p:sldId id="369" r:id="rId47"/>
    <p:sldId id="350" r:id="rId48"/>
    <p:sldId id="352" r:id="rId49"/>
    <p:sldId id="373" r:id="rId50"/>
    <p:sldId id="353" r:id="rId51"/>
    <p:sldId id="354" r:id="rId52"/>
    <p:sldId id="355" r:id="rId53"/>
    <p:sldId id="356" r:id="rId54"/>
    <p:sldId id="357" r:id="rId55"/>
    <p:sldId id="358" r:id="rId56"/>
    <p:sldId id="359" r:id="rId57"/>
    <p:sldId id="360" r:id="rId58"/>
    <p:sldId id="361" r:id="rId59"/>
    <p:sldId id="362" r:id="rId60"/>
    <p:sldId id="363" r:id="rId61"/>
    <p:sldId id="364" r:id="rId62"/>
    <p:sldId id="365" r:id="rId63"/>
    <p:sldId id="36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226A86-9C49-FFCF-41E4-E543FC0704EB}" name="Megan Lopes" initials="ML" userId="S::mlopes_appliedcuriosityresearch.com#ext#@aboutsage.onmicrosoft.com::e11c5c1c-6186-40d7-806f-3b87122e2d2c" providerId="AD"/>
  <p188:author id="{60CFD288-A6FC-169B-C8B1-032D81B65525}" name="Alexandra Guerin" initials="AG" userId="S::alexandra.guerin@aboutsage.com::57059d6e-b04d-47cc-9718-061683bcb7fa" providerId="AD"/>
  <p188:author id="{0FB89D8C-F0A4-12E9-A46F-6AAD52261CBC}" name="Gerad O'Shea" initials="GO" userId="S::goshea_appliedcuriosityresearch.com#ext#@aboutsage.onmicrosoft.com::131626d1-83db-4646-87af-040ab86907d8" providerId="AD"/>
  <p188:author id="{B9CA4D95-D3D5-16D6-D4C7-813DA739FB47}" name="Katey Halasz " initials="HK-F" userId="Katey Halasz " providerId="None"/>
  <p188:author id="{7AC58AB4-B4C9-08C3-1AA4-B3C5C49A1185}" name="Stephanie Trager" initials="ST" userId="S::stephanie.trager@aboutsage.com::434cd720-7df1-41a3-ae7c-653a3b4727d3" providerId="AD"/>
  <p188:author id="{2BD9B3B4-12AD-80C2-8611-BE52833F5C3E}" name="Carlos Murguia" initials="CM" userId="S::carlos.murguia@aboutsage.com::5a7f17d4-2ecd-4499-8f17-783156def375" providerId="AD"/>
  <p188:author id="{569166CD-4E00-F86B-B3B3-4C09A524B39B}" name="Gerad O'Shea" initials="GO" userId="6f58a6208502823f" providerId="Windows Live"/>
  <p188:author id="{B50978D0-F1DF-3C41-5FDE-B68D3F70C0E5}" name="Emily Rosa-Wood" initials="ERW" userId="S::emily.rosa-wood@aboutsage.com::134341f9-601f-4f85-94bb-3a8b6713068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F4A"/>
    <a:srgbClr val="277C3D"/>
    <a:srgbClr val="037BC4"/>
    <a:srgbClr val="E0E7DE"/>
    <a:srgbClr val="ECF1ED"/>
    <a:srgbClr val="7030A0"/>
    <a:srgbClr val="F7F4F9"/>
    <a:srgbClr val="177BC0"/>
    <a:srgbClr val="EE7623"/>
    <a:srgbClr val="EBF1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A2D6AE-869A-184E-A014-F30378967493}" v="57" dt="2024-02-26T22:45:07.268"/>
    <p1510:client id="{EDFDB553-2322-FE4C-BE70-4C6F153B6F1A}" v="602" dt="2024-02-26T22:59:25.5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2973" autoAdjust="0"/>
  </p:normalViewPr>
  <p:slideViewPr>
    <p:cSldViewPr snapToGrid="0">
      <p:cViewPr varScale="1">
        <p:scale>
          <a:sx n="59" d="100"/>
          <a:sy n="59" d="100"/>
        </p:scale>
        <p:origin x="944" y="64"/>
      </p:cViewPr>
      <p:guideLst/>
    </p:cSldViewPr>
  </p:slideViewPr>
  <p:notesTextViewPr>
    <p:cViewPr>
      <p:scale>
        <a:sx n="1" d="1"/>
        <a:sy n="1" d="1"/>
      </p:scale>
      <p:origin x="0" y="0"/>
    </p:cViewPr>
  </p:notesTextViewPr>
  <p:notesViewPr>
    <p:cSldViewPr snapToGrid="0">
      <p:cViewPr varScale="1">
        <p:scale>
          <a:sx n="85" d="100"/>
          <a:sy n="85" d="100"/>
        </p:scale>
        <p:origin x="3928"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FE54546B-9067-974F-91CB-117CA81FB24E}" type="datetimeFigureOut">
              <a:rPr lang="en-US" smtClean="0"/>
              <a:pPr/>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7D198806-4612-424A-8B33-5975F084983C}" type="slidenum">
              <a:rPr lang="en-US" smtClean="0"/>
              <a:pPr/>
              <a:t>‹#›</a:t>
            </a:fld>
            <a:endParaRPr lang="en-US"/>
          </a:p>
        </p:txBody>
      </p:sp>
    </p:spTree>
    <p:extLst>
      <p:ext uri="{BB962C8B-B14F-4D97-AF65-F5344CB8AC3E}">
        <p14:creationId xmlns:p14="http://schemas.microsoft.com/office/powerpoint/2010/main" val="2938161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ns.usda.gov/team-nutri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file:///C:\Users\geradoshea\Downloads\TeamNutrition.USDA.gov"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theicn.org/icn-resources-a-z/food-safety"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mailto:TeamNutrition@USDA.gov"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a:solidFill>
                  <a:srgbClr val="000000"/>
                </a:solidFill>
                <a:effectLst/>
                <a:latin typeface="Arial"/>
                <a:cs typeface="Arial"/>
              </a:rPr>
              <a:t>Script:</a:t>
            </a:r>
            <a:r>
              <a:rPr lang="en-US">
                <a:solidFill>
                  <a:srgbClr val="000000"/>
                </a:solidFill>
                <a:effectLst/>
                <a:latin typeface="Arial"/>
                <a:cs typeface="Arial"/>
              </a:rPr>
              <a:t> Welcome to the “Family Style Meal Service With Children in the Child and Adult Care Food Program” training today. During the training, we will refer to the Child and Adult Care Food Program as the CACFP.  </a:t>
            </a:r>
            <a:endParaRPr lang="en-US" b="0" i="0">
              <a:solidFill>
                <a:srgbClr val="000000"/>
              </a:solidFill>
              <a:effectLst/>
              <a:latin typeface="Arial"/>
              <a:cs typeface="Arial"/>
            </a:endParaRPr>
          </a:p>
          <a:p>
            <a:endParaRPr lang="en-US"/>
          </a:p>
        </p:txBody>
      </p:sp>
      <p:sp>
        <p:nvSpPr>
          <p:cNvPr id="4" name="Slide Number Placeholder 3"/>
          <p:cNvSpPr>
            <a:spLocks noGrp="1"/>
          </p:cNvSpPr>
          <p:nvPr>
            <p:ph type="sldNum" sz="quarter" idx="5"/>
          </p:nvPr>
        </p:nvSpPr>
        <p:spPr/>
        <p:txBody>
          <a:bodyPr/>
          <a:lstStyle/>
          <a:p>
            <a:fld id="{7D198806-4612-424A-8B33-5975F084983C}" type="slidenum">
              <a:rPr lang="en-US" smtClean="0"/>
              <a:t>1</a:t>
            </a:fld>
            <a:endParaRPr lang="en-US"/>
          </a:p>
        </p:txBody>
      </p:sp>
    </p:spTree>
    <p:extLst>
      <p:ext uri="{BB962C8B-B14F-4D97-AF65-F5344CB8AC3E}">
        <p14:creationId xmlns:p14="http://schemas.microsoft.com/office/powerpoint/2010/main" val="2146020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effectLst/>
                <a:cs typeface="Arial" panose="020B0604020202020204" pitchFamily="34" charset="0"/>
              </a:rPr>
              <a:t>Note:</a:t>
            </a:r>
            <a:r>
              <a:rPr lang="en-US">
                <a:effectLst/>
                <a:cs typeface="Arial" panose="020B0604020202020204" pitchFamily="34" charset="0"/>
              </a:rPr>
              <a:t> This image can be found on page 3 of the operator booklet.</a:t>
            </a:r>
            <a:endParaRPr lang="en-US" b="1">
              <a:cs typeface="Arial" panose="020B0604020202020204" pitchFamily="34" charset="0"/>
            </a:endParaRPr>
          </a:p>
          <a:p>
            <a:br>
              <a:rPr lang="en-US">
                <a:effectLst/>
                <a:cs typeface="Arial" panose="020B0604020202020204" pitchFamily="34" charset="0"/>
              </a:rPr>
            </a:br>
            <a:r>
              <a:rPr lang="en-US" b="1">
                <a:cs typeface="Arial" panose="020B0604020202020204" pitchFamily="34" charset="0"/>
              </a:rPr>
              <a:t>Script: </a:t>
            </a:r>
            <a:r>
              <a:rPr lang="en-US">
                <a:effectLst/>
                <a:cs typeface="Arial" panose="020B0604020202020204" pitchFamily="34" charset="0"/>
              </a:rPr>
              <a:t>Special equipment for family style meal service is not required. However, most </a:t>
            </a:r>
            <a:r>
              <a:rPr lang="en-US" err="1">
                <a:effectLst/>
                <a:cs typeface="Arial" panose="020B0604020202020204" pitchFamily="34" charset="0"/>
              </a:rPr>
              <a:t>servingware</a:t>
            </a:r>
            <a:r>
              <a:rPr lang="en-US">
                <a:effectLst/>
                <a:cs typeface="Arial" panose="020B0604020202020204" pitchFamily="34" charset="0"/>
              </a:rPr>
              <a:t> and dishes are made for adults and can be too big or heavy for young children. If possible, try to buy supplies that are child-sized and unbreakable. On the slide are examples and measurements of child-size equipment. Options may include durable plastic items or stainless steel utensils and dishes. Check with your sponsoring organization or State agency about using CACFP funds to buy equipment to get you started. </a:t>
            </a: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10</a:t>
            </a:fld>
            <a:endParaRPr lang="en-US"/>
          </a:p>
        </p:txBody>
      </p:sp>
    </p:spTree>
    <p:extLst>
      <p:ext uri="{BB962C8B-B14F-4D97-AF65-F5344CB8AC3E}">
        <p14:creationId xmlns:p14="http://schemas.microsoft.com/office/powerpoint/2010/main" val="3364505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effectLst/>
                <a:latin typeface="Arial"/>
                <a:ea typeface="Calibri"/>
                <a:cs typeface="Arial"/>
              </a:rPr>
              <a:t>Script: </a:t>
            </a:r>
            <a:r>
              <a:rPr lang="en-US">
                <a:effectLst/>
                <a:latin typeface="Arial"/>
                <a:ea typeface="Calibri"/>
                <a:cs typeface="Arial"/>
              </a:rPr>
              <a:t>To support meeting CACFP meal pattern requirements, here are a couple tips for supplies: </a:t>
            </a:r>
            <a:endParaRPr lang="en-US">
              <a:latin typeface="Arial"/>
              <a:ea typeface="Calibri"/>
              <a:cs typeface="Arial"/>
            </a:endParaRPr>
          </a:p>
          <a:p>
            <a:endParaRPr lang="en-US">
              <a:latin typeface="Arial"/>
              <a:ea typeface="Calibri"/>
              <a:cs typeface="Arial"/>
            </a:endParaRPr>
          </a:p>
          <a:p>
            <a:pPr marL="228600" indent="-228600">
              <a:buFont typeface="+mj-lt"/>
              <a:buAutoNum type="arabicPeriod"/>
            </a:pPr>
            <a:r>
              <a:rPr lang="en-US">
                <a:latin typeface="Arial"/>
                <a:ea typeface="Calibri"/>
                <a:cs typeface="Arial"/>
              </a:rPr>
              <a:t>Measuring</a:t>
            </a:r>
            <a:r>
              <a:rPr lang="en-US">
                <a:effectLst/>
                <a:latin typeface="Arial"/>
                <a:ea typeface="Calibri"/>
                <a:cs typeface="Arial"/>
              </a:rPr>
              <a:t> cups and </a:t>
            </a:r>
            <a:r>
              <a:rPr lang="en-US" err="1">
                <a:effectLst/>
                <a:latin typeface="Arial"/>
                <a:ea typeface="Calibri"/>
                <a:cs typeface="Arial"/>
              </a:rPr>
              <a:t>spoodles</a:t>
            </a:r>
            <a:r>
              <a:rPr lang="en-US">
                <a:effectLst/>
                <a:latin typeface="Arial"/>
                <a:ea typeface="Calibri"/>
                <a:cs typeface="Arial"/>
              </a:rPr>
              <a:t> make great serving spoons. Match the size of the serving spoon to amounts listed in the CACFP meal pattern requirements for each meal component. For example, if the meal pattern calls for ½ cup of fruit, use a ½-cup measuring cup or 4-ounce </a:t>
            </a:r>
            <a:r>
              <a:rPr lang="en-US" err="1">
                <a:effectLst/>
                <a:latin typeface="Arial"/>
                <a:ea typeface="Calibri"/>
                <a:cs typeface="Arial"/>
              </a:rPr>
              <a:t>spoodle</a:t>
            </a:r>
            <a:r>
              <a:rPr lang="en-US">
                <a:effectLst/>
                <a:latin typeface="Arial"/>
                <a:ea typeface="Calibri"/>
                <a:cs typeface="Arial"/>
              </a:rPr>
              <a:t>. </a:t>
            </a:r>
            <a:endParaRPr lang="en-US">
              <a:latin typeface="Arial"/>
              <a:ea typeface="Calibri"/>
              <a:cs typeface="Arial"/>
            </a:endParaRPr>
          </a:p>
          <a:p>
            <a:pPr marL="228600" indent="-228600">
              <a:buFont typeface="+mj-lt"/>
              <a:buAutoNum type="arabicPeriod"/>
            </a:pPr>
            <a:endParaRPr lang="en-US">
              <a:latin typeface="Arial"/>
              <a:ea typeface="Calibri"/>
              <a:cs typeface="Arial"/>
            </a:endParaRPr>
          </a:p>
          <a:p>
            <a:pPr marL="228600" indent="-228600">
              <a:buFont typeface="+mj-lt"/>
              <a:buAutoNum type="arabicPeriod"/>
            </a:pPr>
            <a:r>
              <a:rPr lang="en-US">
                <a:latin typeface="Arial"/>
                <a:ea typeface="Calibri"/>
                <a:cs typeface="Arial"/>
              </a:rPr>
              <a:t>Use</a:t>
            </a:r>
            <a:r>
              <a:rPr lang="en-US">
                <a:effectLst/>
                <a:latin typeface="Arial"/>
                <a:ea typeface="Calibri"/>
                <a:cs typeface="Arial"/>
              </a:rPr>
              <a:t> different colors of pitchers and cups to help children get the type of milk required in the CACFP for their age. For example, 1-year </a:t>
            </a:r>
            <a:r>
              <a:rPr lang="en-US" err="1">
                <a:effectLst/>
                <a:latin typeface="Arial"/>
                <a:ea typeface="Calibri"/>
                <a:cs typeface="Arial"/>
              </a:rPr>
              <a:t>olds</a:t>
            </a:r>
            <a:r>
              <a:rPr lang="en-US">
                <a:effectLst/>
                <a:latin typeface="Arial"/>
                <a:ea typeface="Calibri"/>
                <a:cs typeface="Arial"/>
              </a:rPr>
              <a:t> must be offered unflavored whole milk. So, put whole milk in a red pitcher labeled “whole milk” and give each 1-year old a red cup. Two-year </a:t>
            </a:r>
            <a:r>
              <a:rPr lang="en-US" err="1">
                <a:effectLst/>
                <a:latin typeface="Arial"/>
                <a:ea typeface="Calibri"/>
                <a:cs typeface="Arial"/>
              </a:rPr>
              <a:t>olds</a:t>
            </a:r>
            <a:r>
              <a:rPr lang="en-US">
                <a:effectLst/>
                <a:latin typeface="Arial"/>
                <a:ea typeface="Calibri"/>
                <a:cs typeface="Arial"/>
              </a:rPr>
              <a:t> must be offered unflavored low-fat (1%) or fat-free (skim) milk. Put their milk in a blue pitcher labeled “low-fat (1%) milk” or “fat-free (skim) milk” and give them blue cups. This way you can quickly tell which child should get which type of milk at mealtime. </a:t>
            </a: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11</a:t>
            </a:fld>
            <a:endParaRPr lang="en-US"/>
          </a:p>
        </p:txBody>
      </p:sp>
    </p:spTree>
    <p:extLst>
      <p:ext uri="{BB962C8B-B14F-4D97-AF65-F5344CB8AC3E}">
        <p14:creationId xmlns:p14="http://schemas.microsoft.com/office/powerpoint/2010/main" val="3312019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a:solidFill>
                  <a:srgbClr val="000000"/>
                </a:solidFill>
                <a:effectLst/>
                <a:latin typeface="Arial"/>
                <a:cs typeface="Arial"/>
              </a:rPr>
              <a:t>Script: </a:t>
            </a:r>
            <a:r>
              <a:rPr lang="en-US">
                <a:solidFill>
                  <a:srgbClr val="000000"/>
                </a:solidFill>
                <a:effectLst/>
                <a:latin typeface="Arial"/>
                <a:cs typeface="Arial"/>
              </a:rPr>
              <a:t>Individual adaptive equipment for children with a disability may be needed to help every child be successful at mealtime. Examples of common adaptive equipment include: utensils with larger handles, scooped-rim bowls with a bottom suction, and “cut-out” cups or straw cups with lids.  </a:t>
            </a: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12</a:t>
            </a:fld>
            <a:endParaRPr lang="en-US"/>
          </a:p>
        </p:txBody>
      </p:sp>
    </p:spTree>
    <p:extLst>
      <p:ext uri="{BB962C8B-B14F-4D97-AF65-F5344CB8AC3E}">
        <p14:creationId xmlns:p14="http://schemas.microsoft.com/office/powerpoint/2010/main" val="3821386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tabLst/>
              <a:defRPr/>
            </a:pPr>
            <a:r>
              <a:rPr lang="en-US" b="1">
                <a:effectLst/>
                <a:cs typeface="Arial" panose="020B0604020202020204" pitchFamily="34" charset="0"/>
              </a:rPr>
              <a:t>Note:</a:t>
            </a:r>
            <a:r>
              <a:rPr lang="en-US">
                <a:effectLst/>
                <a:cs typeface="Arial" panose="020B0604020202020204" pitchFamily="34" charset="0"/>
              </a:rPr>
              <a:t> This information can be found on page 4 in the operator booklet.</a:t>
            </a:r>
            <a:endParaRPr lang="en-US" b="1">
              <a:effectLst/>
              <a:cs typeface="Arial" panose="020B0604020202020204" pitchFamily="34" charset="0"/>
            </a:endParaRPr>
          </a:p>
          <a:p>
            <a:endParaRPr lang="en-US">
              <a:cs typeface="Arial" panose="020B0604020202020204" pitchFamily="34" charset="0"/>
            </a:endParaRPr>
          </a:p>
          <a:p>
            <a:r>
              <a:rPr lang="en-US" b="1">
                <a:cs typeface="Arial" panose="020B0604020202020204" pitchFamily="34" charset="0"/>
              </a:rPr>
              <a:t>Script: </a:t>
            </a:r>
            <a:r>
              <a:rPr lang="en-US">
                <a:cs typeface="Arial" panose="020B0604020202020204" pitchFamily="34" charset="0"/>
              </a:rPr>
              <a:t>You</a:t>
            </a:r>
            <a:r>
              <a:rPr lang="en-US">
                <a:effectLst/>
                <a:cs typeface="Arial" panose="020B0604020202020204" pitchFamily="34" charset="0"/>
              </a:rPr>
              <a:t> can prepare children before starting family style meal service by talking to them about how meals will be served. Start by telling children that their classroom will start to serve meals and snacks in a different way. The food will be on the tables in shared bowls and plates. Children will take the food from the shared bowls and plates and put it on their own plates. Milk may be available in pitchers for children to pour from and serve themselves. </a:t>
            </a:r>
            <a:endParaRPr lang="en-US">
              <a:cs typeface="Arial" panose="020B0604020202020204" pitchFamily="34" charset="0"/>
            </a:endParaRPr>
          </a:p>
          <a:p>
            <a:pPr fontAlgn="base"/>
            <a:endParaRPr lang="en-US">
              <a:cs typeface="Arial" panose="020B0604020202020204" pitchFamily="34" charset="0"/>
            </a:endParaRPr>
          </a:p>
          <a:p>
            <a:pPr>
              <a:defRPr/>
            </a:pPr>
            <a:r>
              <a:rPr lang="en-US">
                <a:solidFill>
                  <a:srgbClr val="000000"/>
                </a:solidFill>
                <a:effectLst/>
                <a:latin typeface="Helvetica" pitchFamily="2" charset="0"/>
              </a:rPr>
              <a:t>USDA Team Nutrition has three posters to support family style meal service at your site(s). They include "Rules for Family Style Meals" which is shown on the slide, "Let's Eat 'Family Style'", and "Let's Talk at Mealtime.” </a:t>
            </a:r>
            <a:r>
              <a:rPr lang="en-US">
                <a:effectLst/>
                <a:cs typeface="Arial" panose="020B0604020202020204" pitchFamily="34" charset="0"/>
              </a:rPr>
              <a:t>The "Let's Eat 'Family Style'" poster shows the steps to family style meal service. It can serve as a visual aid when introducing family style meal service to children. </a:t>
            </a:r>
            <a:r>
              <a:rPr lang="en-US">
                <a:solidFill>
                  <a:srgbClr val="000000"/>
                </a:solidFill>
                <a:effectLst/>
                <a:latin typeface="Helvetica" pitchFamily="2" charset="0"/>
              </a:rPr>
              <a:t>Lastly, the "Let's Talk at Mealtime" poster shares prompts, phrases, and conversation starters child care providers may use at mealtime to support healthy eating and social development. </a:t>
            </a:r>
            <a:r>
              <a:rPr lang="en-US">
                <a:cs typeface="Arial" panose="020B0604020202020204" pitchFamily="34" charset="0"/>
              </a:rPr>
              <a:t>All</a:t>
            </a:r>
            <a:r>
              <a:rPr lang="en-US">
                <a:effectLst/>
                <a:cs typeface="Arial" panose="020B0604020202020204" pitchFamily="34" charset="0"/>
              </a:rPr>
              <a:t> posters can be accessed at </a:t>
            </a:r>
            <a:r>
              <a:rPr lang="en-US" u="sng" err="1">
                <a:effectLst/>
                <a:cs typeface="Arial" panose="020B0604020202020204" pitchFamily="34" charset="0"/>
              </a:rPr>
              <a:t>T</a:t>
            </a:r>
            <a:r>
              <a:rPr lang="en-US" u="sng" strike="noStrike" err="1">
                <a:effectLst/>
                <a:cs typeface="Arial" panose="020B0604020202020204" pitchFamily="34" charset="0"/>
                <a:hlinkClick r:id="rId3">
                  <a:extLst>
                    <a:ext uri="{A12FA001-AC4F-418D-AE19-62706E023703}">
                      <ahyp:hlinkClr xmlns:ahyp="http://schemas.microsoft.com/office/drawing/2018/hyperlinkcolor" val="tx"/>
                    </a:ext>
                  </a:extLst>
                </a:hlinkClick>
              </a:rPr>
              <a:t>eamNutrition.</a:t>
            </a:r>
            <a:r>
              <a:rPr lang="en-US" u="sng" err="1">
                <a:cs typeface="Arial" panose="020B0604020202020204" pitchFamily="34" charset="0"/>
                <a:hlinkClick r:id="rId3">
                  <a:extLst>
                    <a:ext uri="{A12FA001-AC4F-418D-AE19-62706E023703}">
                      <ahyp:hlinkClr xmlns:ahyp="http://schemas.microsoft.com/office/drawing/2018/hyperlinkcolor" val="tx"/>
                    </a:ext>
                  </a:extLst>
                </a:hlinkClick>
              </a:rPr>
              <a:t>USDA</a:t>
            </a:r>
            <a:r>
              <a:rPr lang="en-US" u="sng" strike="noStrike" err="1">
                <a:effectLst/>
                <a:cs typeface="Arial" panose="020B0604020202020204" pitchFamily="34" charset="0"/>
                <a:hlinkClick r:id="rId3">
                  <a:extLst>
                    <a:ext uri="{A12FA001-AC4F-418D-AE19-62706E023703}">
                      <ahyp:hlinkClr xmlns:ahyp="http://schemas.microsoft.com/office/drawing/2018/hyperlinkcolor" val="tx"/>
                    </a:ext>
                  </a:extLst>
                </a:hlinkClick>
              </a:rPr>
              <a:t>.gov</a:t>
            </a:r>
            <a:r>
              <a:rPr lang="en-US">
                <a:effectLst/>
                <a:cs typeface="Arial" panose="020B0604020202020204" pitchFamily="34" charset="0"/>
              </a:rPr>
              <a:t>. </a:t>
            </a:r>
            <a:endParaRPr lang="en-US">
              <a:cs typeface="Arial" panose="020B0604020202020204" pitchFamily="34" charset="0"/>
            </a:endParaRP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13</a:t>
            </a:fld>
            <a:endParaRPr lang="en-US"/>
          </a:p>
        </p:txBody>
      </p:sp>
    </p:spTree>
    <p:extLst>
      <p:ext uri="{BB962C8B-B14F-4D97-AF65-F5344CB8AC3E}">
        <p14:creationId xmlns:p14="http://schemas.microsoft.com/office/powerpoint/2010/main" val="1468631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effectLst/>
                <a:latin typeface="Arial"/>
                <a:ea typeface="Calibri"/>
                <a:cs typeface="Arial"/>
              </a:rPr>
              <a:t>Script:</a:t>
            </a:r>
            <a:r>
              <a:rPr lang="en-US">
                <a:effectLst/>
                <a:latin typeface="Arial"/>
                <a:ea typeface="Calibri"/>
                <a:cs typeface="Arial"/>
              </a:rPr>
              <a:t> Another way to prepare children for family style meal service is by providing opportunities for children to learn through play. Your child care site can add child-size serving spoons, tongs, and pitchers to play areas. This will allow children to strengthen their fine motor skills (grasping, pinching, and picking up small objects) that they need to serve themselves. For example, children can practice:  </a:t>
            </a:r>
            <a:endParaRPr lang="en-US">
              <a:latin typeface="Arial"/>
              <a:ea typeface="Calibri"/>
              <a:cs typeface="Arial"/>
            </a:endParaRPr>
          </a:p>
          <a:p>
            <a:pPr marL="285750" indent="-285750">
              <a:buFont typeface="Arial"/>
              <a:buChar char="•"/>
            </a:pPr>
            <a:r>
              <a:rPr lang="en-US">
                <a:effectLst/>
                <a:latin typeface="Arial"/>
                <a:ea typeface="Calibri"/>
                <a:cs typeface="Arial"/>
              </a:rPr>
              <a:t>Pouring liquid from a pitcher into a cup at the water table.  </a:t>
            </a:r>
            <a:endParaRPr lang="en-US">
              <a:latin typeface="Arial"/>
              <a:ea typeface="Calibri"/>
              <a:cs typeface="Arial"/>
            </a:endParaRPr>
          </a:p>
          <a:p>
            <a:pPr marL="285750" indent="-285750">
              <a:buFont typeface="Arial"/>
              <a:buChar char="•"/>
            </a:pPr>
            <a:r>
              <a:rPr lang="en-US">
                <a:effectLst/>
                <a:latin typeface="Arial"/>
                <a:ea typeface="Calibri"/>
                <a:cs typeface="Arial"/>
              </a:rPr>
              <a:t>Scooping cotton balls with a measuring cup and putting them in a small bowl.  </a:t>
            </a:r>
            <a:endParaRPr lang="en-US">
              <a:latin typeface="Arial"/>
              <a:ea typeface="Calibri"/>
              <a:cs typeface="Arial"/>
            </a:endParaRPr>
          </a:p>
          <a:p>
            <a:pPr marL="285750" indent="-285750" algn="l">
              <a:buFont typeface="Arial"/>
              <a:buChar char="•"/>
            </a:pPr>
            <a:r>
              <a:rPr lang="en-US">
                <a:effectLst/>
                <a:latin typeface="Arial"/>
                <a:ea typeface="Calibri"/>
                <a:cs typeface="Arial"/>
              </a:rPr>
              <a:t>And, using child-size tongs to move pretend food or pieces of yarn from one plate to another.  </a:t>
            </a:r>
          </a:p>
          <a:p>
            <a:pPr marL="285750" indent="-285750" algn="l">
              <a:buFont typeface="Arial"/>
              <a:buChar char="•"/>
            </a:pPr>
            <a:endParaRPr lang="en-US">
              <a:effectLst/>
              <a:latin typeface="Arial"/>
              <a:ea typeface="Calibri"/>
              <a:cs typeface="Arial"/>
            </a:endParaRPr>
          </a:p>
          <a:p>
            <a:pPr algn="l" rtl="0" fontAlgn="base"/>
            <a:r>
              <a:rPr lang="en-US">
                <a:effectLst/>
                <a:latin typeface="Arial"/>
                <a:ea typeface="Calibri"/>
                <a:cs typeface="Arial"/>
              </a:rPr>
              <a:t>Also, have children practice setting the table using place mats, plates, cups, forks and spoons in the play area.  </a:t>
            </a: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14</a:t>
            </a:fld>
            <a:endParaRPr lang="en-US"/>
          </a:p>
        </p:txBody>
      </p:sp>
    </p:spTree>
    <p:extLst>
      <p:ext uri="{BB962C8B-B14F-4D97-AF65-F5344CB8AC3E}">
        <p14:creationId xmlns:p14="http://schemas.microsoft.com/office/powerpoint/2010/main" val="3359664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a:effectLst/>
                <a:cs typeface="Arial" panose="020B0604020202020204" pitchFamily="34" charset="0"/>
              </a:rPr>
              <a:t>Script:</a:t>
            </a:r>
            <a:r>
              <a:rPr lang="en-US">
                <a:effectLst/>
                <a:cs typeface="Arial" panose="020B0604020202020204" pitchFamily="34" charset="0"/>
              </a:rPr>
              <a:t> Another way to prepare children before starting family style meal service is by having the children practice with one meal component before serving all meal components "family style." For example, when starting with one component, children can pass around dinner rolls for the grains component while you pre-plate the rest of the meal components. </a:t>
            </a:r>
          </a:p>
          <a:p>
            <a:pPr algn="l" rtl="0" fontAlgn="base"/>
            <a:endParaRPr lang="en-US">
              <a:effectLst/>
              <a:cs typeface="Arial" panose="020B0604020202020204" pitchFamily="34" charset="0"/>
            </a:endParaRPr>
          </a:p>
          <a:p>
            <a:pPr algn="l" rtl="0" fontAlgn="base"/>
            <a:r>
              <a:rPr lang="en-US">
                <a:effectLst/>
                <a:cs typeface="Arial" panose="020B0604020202020204" pitchFamily="34" charset="0"/>
              </a:rPr>
              <a:t>Your child care site may also want to begin this style of meal service with a snack rather than other meals (breakfast, lunch or supper). A snack requires less meal preparation and tends to include foods that are easier for children to serve themselves. You can begin serving more items "family style" as children strengthen their skills.  </a:t>
            </a: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15</a:t>
            </a:fld>
            <a:endParaRPr lang="en-US"/>
          </a:p>
        </p:txBody>
      </p:sp>
    </p:spTree>
    <p:extLst>
      <p:ext uri="{BB962C8B-B14F-4D97-AF65-F5344CB8AC3E}">
        <p14:creationId xmlns:p14="http://schemas.microsoft.com/office/powerpoint/2010/main" val="4199860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a:effectLst/>
                <a:ea typeface="Calibri"/>
                <a:cs typeface="Arial" panose="020B0604020202020204" pitchFamily="34" charset="0"/>
              </a:rPr>
              <a:t>Script</a:t>
            </a:r>
            <a:r>
              <a:rPr lang="en-US">
                <a:effectLst/>
                <a:ea typeface="Calibri"/>
                <a:cs typeface="Arial" panose="020B0604020202020204" pitchFamily="34" charset="0"/>
              </a:rPr>
              <a:t>: Before starting family style meal service, you may also want to explain that children can be "special helpers" at mealtime and that you may assign a role to them. Some of these tasks may include:  </a:t>
            </a:r>
          </a:p>
          <a:p>
            <a:pPr marL="171450" indent="-171450" algn="l" rtl="0" fontAlgn="base">
              <a:buFont typeface="Arial" panose="020B0604020202020204" pitchFamily="34" charset="0"/>
              <a:buChar char="•"/>
            </a:pPr>
            <a:r>
              <a:rPr lang="en-US">
                <a:effectLst/>
                <a:ea typeface="Calibri"/>
                <a:cs typeface="Arial" panose="020B0604020202020204" pitchFamily="34" charset="0"/>
              </a:rPr>
              <a:t>Setting individual place settings (bowls, plates, cups, napkins, and utensils). </a:t>
            </a:r>
          </a:p>
          <a:p>
            <a:pPr marL="171450" indent="-171450" algn="l" rtl="0" fontAlgn="base">
              <a:buFont typeface="Arial" panose="020B0604020202020204" pitchFamily="34" charset="0"/>
              <a:buChar char="•"/>
            </a:pPr>
            <a:r>
              <a:rPr lang="en-US">
                <a:effectLst/>
                <a:ea typeface="Calibri"/>
                <a:cs typeface="Arial" panose="020B0604020202020204" pitchFamily="34" charset="0"/>
              </a:rPr>
              <a:t>Placing serving bowls and plates of food on the table. </a:t>
            </a:r>
          </a:p>
          <a:p>
            <a:pPr marL="171450" indent="-171450" algn="l" rtl="0" fontAlgn="base">
              <a:buFont typeface="Arial" panose="020B0604020202020204" pitchFamily="34" charset="0"/>
              <a:buChar char="•"/>
            </a:pPr>
            <a:r>
              <a:rPr lang="en-US">
                <a:effectLst/>
                <a:ea typeface="Calibri"/>
                <a:cs typeface="Arial" panose="020B0604020202020204" pitchFamily="34" charset="0"/>
              </a:rPr>
              <a:t>Cleaning up messes.  </a:t>
            </a:r>
          </a:p>
        </p:txBody>
      </p:sp>
      <p:sp>
        <p:nvSpPr>
          <p:cNvPr id="4" name="Slide Number Placeholder 3"/>
          <p:cNvSpPr>
            <a:spLocks noGrp="1"/>
          </p:cNvSpPr>
          <p:nvPr>
            <p:ph type="sldNum" sz="quarter" idx="5"/>
          </p:nvPr>
        </p:nvSpPr>
        <p:spPr/>
        <p:txBody>
          <a:bodyPr/>
          <a:lstStyle/>
          <a:p>
            <a:fld id="{7D198806-4612-424A-8B33-5975F084983C}" type="slidenum">
              <a:rPr lang="en-US" smtClean="0"/>
              <a:t>16</a:t>
            </a:fld>
            <a:endParaRPr lang="en-US"/>
          </a:p>
        </p:txBody>
      </p:sp>
    </p:spTree>
    <p:extLst>
      <p:ext uri="{BB962C8B-B14F-4D97-AF65-F5344CB8AC3E}">
        <p14:creationId xmlns:p14="http://schemas.microsoft.com/office/powerpoint/2010/main" val="3462256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a:effectLst/>
                <a:latin typeface="Arial"/>
                <a:ea typeface="Calibri"/>
                <a:cs typeface="Arial"/>
              </a:rPr>
              <a:t>Group Discussion: What are other strategies you could use to help children prepare for family style meal service? </a:t>
            </a:r>
            <a:endParaRPr lang="en-US">
              <a:effectLst/>
              <a:latin typeface="Arial"/>
              <a:ea typeface="Calibri"/>
              <a:cs typeface="Arial"/>
            </a:endParaRPr>
          </a:p>
          <a:p>
            <a:endParaRPr lang="en-US" b="1">
              <a:latin typeface="Arial"/>
              <a:ea typeface="Calibri"/>
              <a:cs typeface="Arial"/>
            </a:endParaRPr>
          </a:p>
          <a:p>
            <a:pPr algn="l" rtl="0" fontAlgn="base"/>
            <a:r>
              <a:rPr lang="en-US" b="1">
                <a:effectLst/>
                <a:latin typeface="Arial"/>
                <a:ea typeface="Calibri"/>
                <a:cs typeface="Arial"/>
              </a:rPr>
              <a:t>Note:</a:t>
            </a:r>
            <a:r>
              <a:rPr lang="en-US">
                <a:effectLst/>
                <a:latin typeface="Arial"/>
                <a:ea typeface="Calibri"/>
                <a:cs typeface="Arial"/>
              </a:rPr>
              <a:t> For this group discussion during in-person trainings, ask participants to turn to a peer to discuss this question and then ask 2 groups to share. For on-line trainings, ask participants to list out their other strategies in the chat box.  </a:t>
            </a: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17</a:t>
            </a:fld>
            <a:endParaRPr lang="en-US"/>
          </a:p>
        </p:txBody>
      </p:sp>
    </p:spTree>
    <p:extLst>
      <p:ext uri="{BB962C8B-B14F-4D97-AF65-F5344CB8AC3E}">
        <p14:creationId xmlns:p14="http://schemas.microsoft.com/office/powerpoint/2010/main" val="3343527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en-US" b="1">
                <a:solidFill>
                  <a:srgbClr val="000000"/>
                </a:solidFill>
                <a:effectLst/>
                <a:ea typeface="Calibri"/>
                <a:cs typeface="Arial" panose="020B0604020202020204" pitchFamily="34" charset="0"/>
              </a:rPr>
              <a:t>Note: </a:t>
            </a:r>
            <a:r>
              <a:rPr lang="en-US">
                <a:solidFill>
                  <a:srgbClr val="000000"/>
                </a:solidFill>
                <a:effectLst/>
                <a:cs typeface="Arial" panose="020B0604020202020204" pitchFamily="34" charset="0"/>
              </a:rPr>
              <a:t>This information can be found on p</a:t>
            </a:r>
            <a:r>
              <a:rPr lang="en-US">
                <a:solidFill>
                  <a:srgbClr val="000000"/>
                </a:solidFill>
                <a:effectLst/>
                <a:ea typeface="Calibri"/>
                <a:cs typeface="Arial" panose="020B0604020202020204" pitchFamily="34" charset="0"/>
              </a:rPr>
              <a:t>age 5 in the operator booklet.</a:t>
            </a:r>
            <a:endParaRPr lang="en-US">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solidFill>
                <a:srgbClr val="000000"/>
              </a:solidFill>
              <a:effectLst/>
              <a:ea typeface="Calibri"/>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1">
                <a:solidFill>
                  <a:srgbClr val="000000"/>
                </a:solidFill>
                <a:effectLst/>
                <a:ea typeface="Calibri"/>
                <a:cs typeface="Arial" panose="020B0604020202020204" pitchFamily="34" charset="0"/>
              </a:rPr>
              <a:t>Script: </a:t>
            </a:r>
            <a:r>
              <a:rPr lang="en-US">
                <a:solidFill>
                  <a:srgbClr val="000000"/>
                </a:solidFill>
                <a:effectLst/>
                <a:ea typeface="Calibri"/>
                <a:cs typeface="Arial" panose="020B0604020202020204" pitchFamily="34" charset="0"/>
              </a:rPr>
              <a:t>Before starting family style meal service, your child care site can support staff by gathering teachers, food service staff, and others to explain this new style of serving meals. If possible, serve a meal or snack during this training to allow staff to practice family style meal service while they’re learning. It may be helpful to discuss the following topics:  </a:t>
            </a:r>
          </a:p>
          <a:p>
            <a:pPr marL="171450" indent="-171450" algn="l" rtl="0" fontAlgn="base">
              <a:buFont typeface="Arial" panose="020B0604020202020204" pitchFamily="34" charset="0"/>
              <a:buChar char="•"/>
            </a:pPr>
            <a:r>
              <a:rPr lang="en-US">
                <a:solidFill>
                  <a:srgbClr val="000000"/>
                </a:solidFill>
                <a:effectLst/>
                <a:ea typeface="Calibri"/>
                <a:cs typeface="Arial" panose="020B0604020202020204" pitchFamily="34" charset="0"/>
              </a:rPr>
              <a:t>The benefits to children.  </a:t>
            </a:r>
          </a:p>
          <a:p>
            <a:pPr marL="171450" indent="-171450" algn="l" rtl="0" fontAlgn="base">
              <a:buFont typeface="Arial" panose="020B0604020202020204" pitchFamily="34" charset="0"/>
              <a:buChar char="•"/>
            </a:pPr>
            <a:r>
              <a:rPr lang="en-US">
                <a:solidFill>
                  <a:srgbClr val="000000"/>
                </a:solidFill>
                <a:ea typeface="Calibri"/>
                <a:cs typeface="Arial" panose="020B0604020202020204" pitchFamily="34" charset="0"/>
              </a:rPr>
              <a:t>The steps and rules to family style meal service.</a:t>
            </a:r>
            <a:endParaRPr lang="en-US">
              <a:solidFill>
                <a:srgbClr val="000000"/>
              </a:solidFill>
              <a:effectLst/>
              <a:ea typeface="Calibri"/>
              <a:cs typeface="Arial" panose="020B0604020202020204" pitchFamily="34" charset="0"/>
            </a:endParaRPr>
          </a:p>
          <a:p>
            <a:pPr marL="171450" indent="-171450" algn="l" rtl="0" fontAlgn="base">
              <a:buFont typeface="Arial" panose="020B0604020202020204" pitchFamily="34" charset="0"/>
              <a:buChar char="•"/>
            </a:pPr>
            <a:r>
              <a:rPr lang="en-US">
                <a:solidFill>
                  <a:srgbClr val="000000"/>
                </a:solidFill>
                <a:effectLst/>
                <a:ea typeface="Calibri"/>
                <a:cs typeface="Arial" panose="020B0604020202020204" pitchFamily="34" charset="0"/>
              </a:rPr>
              <a:t>How to encourage children to try new foods. </a:t>
            </a:r>
          </a:p>
          <a:p>
            <a:pPr marL="171450" indent="-171450" algn="l" rtl="0" fontAlgn="base">
              <a:buFont typeface="Arial" panose="020B0604020202020204" pitchFamily="34" charset="0"/>
              <a:buChar char="•"/>
            </a:pPr>
            <a:r>
              <a:rPr lang="en-US">
                <a:solidFill>
                  <a:srgbClr val="000000"/>
                </a:solidFill>
                <a:effectLst/>
                <a:ea typeface="Calibri"/>
                <a:cs typeface="Arial" panose="020B0604020202020204" pitchFamily="34" charset="0"/>
              </a:rPr>
              <a:t>That food must be offered but does not need to be put on a child’s plate. </a:t>
            </a:r>
          </a:p>
          <a:p>
            <a:pPr marL="171450" indent="-171450" algn="l" rtl="0" fontAlgn="base">
              <a:buFont typeface="Arial" panose="020B0604020202020204" pitchFamily="34" charset="0"/>
              <a:buChar char="•"/>
            </a:pPr>
            <a:r>
              <a:rPr lang="en-US">
                <a:solidFill>
                  <a:srgbClr val="000000"/>
                </a:solidFill>
                <a:effectLst/>
                <a:ea typeface="Calibri"/>
                <a:cs typeface="Arial" panose="020B0604020202020204" pitchFamily="34" charset="0"/>
              </a:rPr>
              <a:t>Ways to help children learn to serve themselves.</a:t>
            </a:r>
          </a:p>
          <a:p>
            <a:pPr fontAlgn="base"/>
            <a:endParaRPr lang="en-US">
              <a:solidFill>
                <a:srgbClr val="000000"/>
              </a:solidFill>
              <a:ea typeface="Calibri"/>
              <a:cs typeface="Arial" panose="020B0604020202020204" pitchFamily="34" charset="0"/>
            </a:endParaRPr>
          </a:p>
          <a:p>
            <a:pPr algn="l"/>
            <a:r>
              <a:rPr lang="en-US">
                <a:solidFill>
                  <a:srgbClr val="000000"/>
                </a:solidFill>
                <a:effectLst/>
                <a:ea typeface="Calibri"/>
                <a:cs typeface="Arial" panose="020B0604020202020204" pitchFamily="34" charset="0"/>
              </a:rPr>
              <a:t>All of these topics are covered throughout the operator booklet and in the Family Style Meal Service Posters, including “Rules for Family Style Meals”, “Let’s Eat ‘Family Style’”, and “Let’s Talk at Mealtime”. </a:t>
            </a:r>
            <a:r>
              <a:rPr lang="en-US">
                <a:solidFill>
                  <a:srgbClr val="000000"/>
                </a:solidFill>
                <a:effectLst/>
                <a:cs typeface="Arial" panose="020B0604020202020204" pitchFamily="34" charset="0"/>
              </a:rPr>
              <a:t>You can even use today's training slides to train your staff. The slides are available at </a:t>
            </a:r>
            <a:r>
              <a:rPr lang="en-US" u="sng" err="1">
                <a:solidFill>
                  <a:srgbClr val="000000"/>
                </a:solidFill>
                <a:effectLst/>
                <a:cs typeface="Arial" panose="020B0604020202020204" pitchFamily="34" charset="0"/>
              </a:rPr>
              <a:t>TeamNutrition.</a:t>
            </a:r>
            <a:r>
              <a:rPr lang="en-US" u="sng" err="1">
                <a:solidFill>
                  <a:srgbClr val="000000"/>
                </a:solidFill>
                <a:cs typeface="Arial" panose="020B0604020202020204" pitchFamily="34" charset="0"/>
              </a:rPr>
              <a:t>USDA</a:t>
            </a:r>
            <a:r>
              <a:rPr lang="en-US" u="sng" err="1">
                <a:solidFill>
                  <a:srgbClr val="000000"/>
                </a:solidFill>
                <a:effectLst/>
                <a:cs typeface="Arial" panose="020B0604020202020204" pitchFamily="34" charset="0"/>
              </a:rPr>
              <a:t>.gov</a:t>
            </a:r>
            <a:r>
              <a:rPr lang="en-US">
                <a:solidFill>
                  <a:srgbClr val="000000"/>
                </a:solidFill>
                <a:effectLst/>
                <a:cs typeface="Arial" panose="020B0604020202020204" pitchFamily="34" charset="0"/>
              </a:rPr>
              <a:t>.</a:t>
            </a: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18</a:t>
            </a:fld>
            <a:endParaRPr lang="en-US"/>
          </a:p>
        </p:txBody>
      </p:sp>
    </p:spTree>
    <p:extLst>
      <p:ext uri="{BB962C8B-B14F-4D97-AF65-F5344CB8AC3E}">
        <p14:creationId xmlns:p14="http://schemas.microsoft.com/office/powerpoint/2010/main" val="4233675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a:effectLst/>
                <a:latin typeface="Arial"/>
                <a:cs typeface="Arial"/>
              </a:rPr>
              <a:t>Script:</a:t>
            </a:r>
            <a:r>
              <a:rPr lang="en-US">
                <a:effectLst/>
                <a:latin typeface="Arial"/>
                <a:cs typeface="Arial"/>
              </a:rPr>
              <a:t> Another important aspect before starting family style meal service is to assign someone </a:t>
            </a:r>
            <a:r>
              <a:rPr lang="en-US">
                <a:latin typeface="Arial"/>
                <a:cs typeface="Arial"/>
              </a:rPr>
              <a:t>for</a:t>
            </a:r>
            <a:r>
              <a:rPr lang="en-US">
                <a:effectLst/>
                <a:latin typeface="Arial"/>
                <a:cs typeface="Arial"/>
              </a:rPr>
              <a:t> each classroom to take the required meal count at each mealtime. Meal counts must be taken while children are eating, not before and not after the meal service is over. Also, daily attendance records must </a:t>
            </a:r>
            <a:r>
              <a:rPr lang="en-US" u="sng">
                <a:effectLst/>
                <a:latin typeface="Arial"/>
                <a:cs typeface="Arial"/>
              </a:rPr>
              <a:t>not</a:t>
            </a:r>
            <a:r>
              <a:rPr lang="en-US">
                <a:effectLst/>
                <a:latin typeface="Arial"/>
                <a:cs typeface="Arial"/>
              </a:rPr>
              <a:t> be used in place of meal count records; these records are separate.  </a:t>
            </a:r>
          </a:p>
          <a:p>
            <a:pPr fontAlgn="base"/>
            <a:endParaRPr lang="en-US">
              <a:latin typeface="Arial"/>
              <a:cs typeface="Arial"/>
            </a:endParaRPr>
          </a:p>
          <a:p>
            <a:pPr algn="l"/>
            <a:r>
              <a:rPr lang="en-US" b="1">
                <a:effectLst/>
                <a:latin typeface="Arial"/>
                <a:cs typeface="Arial"/>
              </a:rPr>
              <a:t>Note:</a:t>
            </a:r>
            <a:r>
              <a:rPr lang="en-US">
                <a:effectLst/>
                <a:latin typeface="Arial"/>
                <a:cs typeface="Arial"/>
              </a:rPr>
              <a:t> If applicable, refer attendees to their sponsoring organization or State agency for more information on required documentation for meal counts. </a:t>
            </a: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19</a:t>
            </a:fld>
            <a:endParaRPr lang="en-US"/>
          </a:p>
        </p:txBody>
      </p:sp>
    </p:spTree>
    <p:extLst>
      <p:ext uri="{BB962C8B-B14F-4D97-AF65-F5344CB8AC3E}">
        <p14:creationId xmlns:p14="http://schemas.microsoft.com/office/powerpoint/2010/main" val="145499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a:effectLst/>
                <a:latin typeface="Arial"/>
                <a:cs typeface="Arial"/>
              </a:rPr>
              <a:t>Script:</a:t>
            </a:r>
            <a:r>
              <a:rPr lang="en-US">
                <a:effectLst/>
                <a:latin typeface="Arial"/>
                <a:cs typeface="Arial"/>
              </a:rPr>
              <a:t> We all have different roles and responsibilities to support successful meal service with children at our sites. Before we get started, I’d like to hear from you. How </a:t>
            </a:r>
            <a:r>
              <a:rPr lang="en-US">
                <a:latin typeface="Arial"/>
                <a:cs typeface="Arial"/>
              </a:rPr>
              <a:t>do you support meal service</a:t>
            </a:r>
            <a:r>
              <a:rPr lang="en-US">
                <a:effectLst/>
                <a:latin typeface="Arial"/>
                <a:cs typeface="Arial"/>
              </a:rPr>
              <a:t>? What are your roles and responsibilities?  </a:t>
            </a:r>
          </a:p>
          <a:p>
            <a:pPr>
              <a:buFont typeface="Arial" panose="020B0604020202020204" pitchFamily="34" charset="0"/>
              <a:buChar char="•"/>
            </a:pPr>
            <a:endParaRPr lang="en-US">
              <a:latin typeface="Arial"/>
              <a:cs typeface="Arial"/>
            </a:endParaRPr>
          </a:p>
          <a:p>
            <a:pPr fontAlgn="base"/>
            <a:r>
              <a:rPr lang="en-US" b="1">
                <a:effectLst/>
                <a:latin typeface="Arial"/>
                <a:cs typeface="Arial"/>
              </a:rPr>
              <a:t>Note:</a:t>
            </a:r>
            <a:r>
              <a:rPr lang="en-US">
                <a:effectLst/>
                <a:latin typeface="Arial"/>
                <a:cs typeface="Arial"/>
              </a:rPr>
              <a:t> If training is conducted in person, name the different roles and responsibilities on the slide. Have participants raise their hands if they perform these responsibilities. If training is on-line, consider doing a polling question or have participants type their role(s</a:t>
            </a:r>
            <a:r>
              <a:rPr lang="en-US">
                <a:latin typeface="Arial"/>
                <a:cs typeface="Arial"/>
              </a:rPr>
              <a:t>) </a:t>
            </a:r>
            <a:r>
              <a:rPr lang="en-US">
                <a:effectLst/>
                <a:latin typeface="Arial"/>
                <a:cs typeface="Arial"/>
              </a:rPr>
              <a:t>in the chat box. </a:t>
            </a: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2</a:t>
            </a:fld>
            <a:endParaRPr lang="en-US"/>
          </a:p>
        </p:txBody>
      </p:sp>
    </p:spTree>
    <p:extLst>
      <p:ext uri="{BB962C8B-B14F-4D97-AF65-F5344CB8AC3E}">
        <p14:creationId xmlns:p14="http://schemas.microsoft.com/office/powerpoint/2010/main" val="9149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effectLst/>
                <a:latin typeface="Arial"/>
                <a:cs typeface="Arial"/>
              </a:rPr>
              <a:t>Script:</a:t>
            </a:r>
            <a:r>
              <a:rPr lang="en-US">
                <a:effectLst/>
                <a:latin typeface="Arial"/>
                <a:cs typeface="Arial"/>
              </a:rPr>
              <a:t> Before starting family style meal service, it is also important to communicate with parents and guardians. Send a message home to let parents/guardians know your site will be starting family style meal service. Share USDA Team Nutrition’s Nibbles for Health Parent Newsletter “Serving Meals ‘Family Style’” at </a:t>
            </a:r>
            <a:r>
              <a:rPr lang="en-US" u="sng" err="1">
                <a:solidFill>
                  <a:srgbClr val="000000"/>
                </a:solidFill>
                <a:effectLst/>
                <a:latin typeface="Helvetica" pitchFamily="2" charset="0"/>
              </a:rPr>
              <a:t>fns.usda.gov</a:t>
            </a:r>
            <a:r>
              <a:rPr lang="en-US" u="sng">
                <a:solidFill>
                  <a:srgbClr val="000000"/>
                </a:solidFill>
                <a:effectLst/>
                <a:latin typeface="Helvetica" pitchFamily="2" charset="0"/>
              </a:rPr>
              <a:t>/</a:t>
            </a:r>
            <a:r>
              <a:rPr lang="en-US" u="sng" err="1">
                <a:solidFill>
                  <a:srgbClr val="000000"/>
                </a:solidFill>
                <a:effectLst/>
                <a:latin typeface="Helvetica" pitchFamily="2" charset="0"/>
              </a:rPr>
              <a:t>tn</a:t>
            </a:r>
            <a:r>
              <a:rPr lang="en-US" u="sng">
                <a:solidFill>
                  <a:srgbClr val="000000"/>
                </a:solidFill>
                <a:effectLst/>
                <a:latin typeface="Helvetica" pitchFamily="2" charset="0"/>
              </a:rPr>
              <a:t>/nibbles</a:t>
            </a:r>
            <a:r>
              <a:rPr lang="en-US">
                <a:effectLst/>
                <a:latin typeface="Arial"/>
                <a:cs typeface="Arial"/>
              </a:rPr>
              <a:t>. Hand it out at pickup time, add it to your newsletter, or share it on social media and/or classroom apps.   </a:t>
            </a: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20</a:t>
            </a:fld>
            <a:endParaRPr lang="en-US"/>
          </a:p>
        </p:txBody>
      </p:sp>
    </p:spTree>
    <p:extLst>
      <p:ext uri="{BB962C8B-B14F-4D97-AF65-F5344CB8AC3E}">
        <p14:creationId xmlns:p14="http://schemas.microsoft.com/office/powerpoint/2010/main" val="236440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a:effectLst/>
                <a:latin typeface="Arial"/>
                <a:cs typeface="Arial"/>
              </a:rPr>
              <a:t>Script:</a:t>
            </a:r>
            <a:r>
              <a:rPr lang="en-US" sz="1200">
                <a:effectLst/>
                <a:latin typeface="Arial"/>
                <a:cs typeface="Arial"/>
              </a:rPr>
              <a:t> If you work with food service staff, caterers, or food vendors, let them know you would like to start serving meals family style. Explain that you would like to have food in serving bowls or plates, so children can serve themselves. Remember, page 3 in the operator booklet has suggested supplies. Coordination and communication are important. Remember to communicate with food service staff about the number of children in each classroom, number of children seated at each table, and the age groups of children being served. This coordination helps ensure that the common serving bowls and plates placed on each table have enough of the required portions for each child seated at the table. </a:t>
            </a: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21</a:t>
            </a:fld>
            <a:endParaRPr lang="en-US"/>
          </a:p>
        </p:txBody>
      </p:sp>
    </p:spTree>
    <p:extLst>
      <p:ext uri="{BB962C8B-B14F-4D97-AF65-F5344CB8AC3E}">
        <p14:creationId xmlns:p14="http://schemas.microsoft.com/office/powerpoint/2010/main" val="2917436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cs typeface="Arial" panose="020B0604020202020204" pitchFamily="34" charset="0"/>
              </a:rPr>
              <a:t>Script:</a:t>
            </a:r>
            <a:r>
              <a:rPr lang="en-US">
                <a:cs typeface="Arial" panose="020B0604020202020204" pitchFamily="34" charset="0"/>
              </a:rPr>
              <a:t> During</a:t>
            </a:r>
            <a:r>
              <a:rPr lang="en-US">
                <a:effectLst/>
                <a:cs typeface="Arial" panose="020B0604020202020204" pitchFamily="34" charset="0"/>
              </a:rPr>
              <a:t> this section, "Following Requirements During Family Style Meal Service," we will answer two major questions: “How Do I Make Sure I’m Providing Enough Food for Each Child?” and “How Do I Accommodate Special Dietary Needs?”. Please turn to page 6 in the operator booklet, where this section begins.  </a:t>
            </a:r>
            <a:endParaRPr lang="en-US">
              <a:cs typeface="Arial" panose="020B0604020202020204" pitchFamily="34" charset="0"/>
            </a:endParaRPr>
          </a:p>
          <a:p>
            <a:pPr algn="l" rtl="0" fontAlgn="base"/>
            <a:r>
              <a:rPr lang="en-US" sz="1800">
                <a:solidFill>
                  <a:srgbClr val="000000"/>
                </a:solidFill>
                <a:effectLst/>
                <a:latin typeface="Arial"/>
                <a:cs typeface="Arial"/>
              </a:rPr>
              <a:t> </a:t>
            </a:r>
            <a:endParaRPr lang="en-US" sz="1800" b="0" i="0">
              <a:solidFill>
                <a:srgbClr val="000000"/>
              </a:solidFill>
              <a:effectLst/>
              <a:latin typeface="Arial"/>
              <a:cs typeface="Arial"/>
            </a:endParaRPr>
          </a:p>
          <a:p>
            <a:pPr algn="l" rtl="0" fontAlgn="base"/>
            <a:r>
              <a:rPr lang="en-US" sz="1800">
                <a:solidFill>
                  <a:srgbClr val="000000"/>
                </a:solidFill>
                <a:effectLst/>
                <a:latin typeface="Arial"/>
                <a:cs typeface="Arial"/>
              </a:rPr>
              <a:t> </a:t>
            </a:r>
            <a:endParaRPr lang="en-US" sz="2800" b="0" i="0">
              <a:solidFill>
                <a:srgbClr val="000000"/>
              </a:solidFill>
              <a:effectLst/>
              <a:latin typeface="Arial"/>
              <a:cs typeface="Arial"/>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22</a:t>
            </a:fld>
            <a:endParaRPr lang="en-US"/>
          </a:p>
        </p:txBody>
      </p:sp>
    </p:spTree>
    <p:extLst>
      <p:ext uri="{BB962C8B-B14F-4D97-AF65-F5344CB8AC3E}">
        <p14:creationId xmlns:p14="http://schemas.microsoft.com/office/powerpoint/2010/main" val="1807708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a:effectLst/>
                <a:ea typeface="Calibri"/>
                <a:cs typeface="Arial" panose="020B0604020202020204" pitchFamily="34" charset="0"/>
              </a:rPr>
              <a:t>Note:</a:t>
            </a:r>
            <a:r>
              <a:rPr lang="en-US">
                <a:effectLst/>
                <a:ea typeface="Calibri"/>
                <a:cs typeface="Arial" panose="020B0604020202020204" pitchFamily="34" charset="0"/>
              </a:rPr>
              <a:t> </a:t>
            </a:r>
            <a:r>
              <a:rPr lang="en-US">
                <a:effectLst/>
                <a:cs typeface="Arial" panose="020B0604020202020204" pitchFamily="34" charset="0"/>
              </a:rPr>
              <a:t>This information can be found starting on p</a:t>
            </a:r>
            <a:r>
              <a:rPr lang="en-US">
                <a:effectLst/>
                <a:ea typeface="Calibri"/>
                <a:cs typeface="Arial" panose="020B0604020202020204" pitchFamily="34" charset="0"/>
              </a:rPr>
              <a:t>age 6 in the operator booklet.</a:t>
            </a:r>
            <a:endParaRPr lang="en-US" b="1">
              <a:effectLst/>
              <a:ea typeface="Calibri"/>
              <a:cs typeface="Arial" panose="020B0604020202020204" pitchFamily="34" charset="0"/>
            </a:endParaRPr>
          </a:p>
          <a:p>
            <a:pPr fontAlgn="base"/>
            <a:endParaRPr lang="en-US">
              <a:ea typeface="Calibri"/>
              <a:cs typeface="Arial" panose="020B0604020202020204" pitchFamily="34" charset="0"/>
            </a:endParaRPr>
          </a:p>
          <a:p>
            <a:r>
              <a:rPr lang="en-US" b="1">
                <a:cs typeface="Arial" panose="020B0604020202020204" pitchFamily="34" charset="0"/>
              </a:rPr>
              <a:t>Script: </a:t>
            </a:r>
            <a:r>
              <a:rPr lang="en-US">
                <a:effectLst/>
                <a:ea typeface="Calibri"/>
                <a:cs typeface="Arial" panose="020B0604020202020204" pitchFamily="34" charset="0"/>
              </a:rPr>
              <a:t>It is a requirement to offer the full portion size in the serving bowl or serving plate for each child. To provide enough food for each child:  </a:t>
            </a:r>
          </a:p>
          <a:p>
            <a:endParaRPr lang="en-US">
              <a:effectLst/>
              <a:ea typeface="Calibri"/>
              <a:cs typeface="Arial" panose="020B0604020202020204" pitchFamily="34" charset="0"/>
            </a:endParaRPr>
          </a:p>
          <a:p>
            <a:pPr marL="171450" indent="-171450">
              <a:buFont typeface="Arial" panose="020B0604020202020204" pitchFamily="34" charset="0"/>
              <a:buChar char="•"/>
            </a:pPr>
            <a:r>
              <a:rPr lang="en-US">
                <a:effectLst/>
                <a:ea typeface="Calibri"/>
                <a:cs typeface="Arial" panose="020B0604020202020204" pitchFamily="34" charset="0"/>
              </a:rPr>
              <a:t>First, calculate the minimum amount of food needed for each child at that meal or snack. On pages 7 and 8 in the operator booklet there are examples for determining how much food to prepare at meals and snacks for children from one or more age groups. We will also practice this shortly. </a:t>
            </a:r>
            <a:endParaRPr lang="en-US">
              <a:cs typeface="Arial" panose="020B0604020202020204" pitchFamily="34" charset="0"/>
            </a:endParaRPr>
          </a:p>
          <a:p>
            <a:pPr marL="171450" indent="-171450">
              <a:buFont typeface="Arial" panose="020B0604020202020204" pitchFamily="34" charset="0"/>
              <a:buChar char="•"/>
            </a:pPr>
            <a:r>
              <a:rPr lang="en-US">
                <a:effectLst/>
                <a:ea typeface="Calibri"/>
                <a:cs typeface="Arial" panose="020B0604020202020204" pitchFamily="34" charset="0"/>
              </a:rPr>
              <a:t>Second, provide the full portion of each meal component for every child seated at the table in serving bowl(s), plate(s), and/or pitcher(s). </a:t>
            </a:r>
          </a:p>
          <a:p>
            <a:pPr marL="171450" indent="-171450">
              <a:buFont typeface="Arial" panose="020B0604020202020204" pitchFamily="34" charset="0"/>
              <a:buChar char="•"/>
            </a:pPr>
            <a:r>
              <a:rPr lang="en-US">
                <a:effectLst/>
                <a:ea typeface="Calibri"/>
                <a:cs typeface="Arial" panose="020B0604020202020204" pitchFamily="34" charset="0"/>
              </a:rPr>
              <a:t>Third, place all serving bowl(s), plate(s), and/or pitcher(s) on the table where the children are seated for the meal and snack.</a:t>
            </a:r>
            <a:endParaRPr lang="en-US">
              <a:ea typeface="Calibri"/>
              <a:cs typeface="Arial" panose="020B0604020202020204" pitchFamily="34" charset="0"/>
            </a:endParaRPr>
          </a:p>
          <a:p>
            <a:pPr marL="171450" indent="-171450">
              <a:buFont typeface="Arial" panose="020B0604020202020204" pitchFamily="34" charset="0"/>
              <a:buChar char="•"/>
            </a:pPr>
            <a:r>
              <a:rPr lang="en-US">
                <a:effectLst/>
                <a:ea typeface="Calibri"/>
                <a:cs typeface="Arial" panose="020B0604020202020204" pitchFamily="34" charset="0"/>
              </a:rPr>
              <a:t>Last, offer each meal component to each child at the table. </a:t>
            </a:r>
          </a:p>
          <a:p>
            <a:pPr fontAlgn="base"/>
            <a:endParaRPr lang="en-US">
              <a:ea typeface="Calibri"/>
              <a:cs typeface="Arial" panose="020B0604020202020204" pitchFamily="34" charset="0"/>
            </a:endParaRPr>
          </a:p>
          <a:p>
            <a:pPr algn="l"/>
            <a:r>
              <a:rPr lang="en-US">
                <a:effectLst/>
                <a:ea typeface="Calibri"/>
                <a:cs typeface="Arial" panose="020B0604020202020204" pitchFamily="34" charset="0"/>
              </a:rPr>
              <a:t>Always remember, a child does not need to put the food on their plate or eat the food for the meal or snack to be reimbursable.  </a:t>
            </a:r>
            <a:endParaRPr lang="en-US">
              <a:cs typeface="Arial" panose="020B0604020202020204" pitchFamily="34" charset="0"/>
            </a:endParaRP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23</a:t>
            </a:fld>
            <a:endParaRPr lang="en-US"/>
          </a:p>
        </p:txBody>
      </p:sp>
    </p:spTree>
    <p:extLst>
      <p:ext uri="{BB962C8B-B14F-4D97-AF65-F5344CB8AC3E}">
        <p14:creationId xmlns:p14="http://schemas.microsoft.com/office/powerpoint/2010/main" val="1865453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a:effectLst/>
                <a:latin typeface="Arial"/>
                <a:cs typeface="Arial"/>
              </a:rPr>
              <a:t>Script: </a:t>
            </a:r>
            <a:r>
              <a:rPr lang="en-US">
                <a:latin typeface="Arial"/>
                <a:cs typeface="Arial"/>
              </a:rPr>
              <a:t>If a child’s cup is larger than the portion size required by CACFP meal pattern requirements, add a line on the outside of the cup to show where to fill. For example, a 3-year old must be offered at least 4 fluid ounces (½ cup) of milk at snack in the CACFP. Measure and mark 4 fluid ounces (½ cup) on the outside of each child’s cup so they can see when to stop pouring.  </a:t>
            </a:r>
          </a:p>
          <a:p>
            <a:endParaRPr lang="en-US" sz="1800">
              <a:solidFill>
                <a:srgbClr val="000000"/>
              </a:solidFill>
              <a:latin typeface="Arial"/>
              <a:cs typeface="Arial"/>
            </a:endParaRPr>
          </a:p>
          <a:p>
            <a:pPr algn="l" rtl="0"/>
            <a:endParaRPr lang="en-US" sz="1800">
              <a:solidFill>
                <a:srgbClr val="000000"/>
              </a:solidFill>
              <a:effectLst/>
              <a:latin typeface="Arial"/>
              <a:cs typeface="Arial"/>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24</a:t>
            </a:fld>
            <a:endParaRPr lang="en-US"/>
          </a:p>
        </p:txBody>
      </p:sp>
    </p:spTree>
    <p:extLst>
      <p:ext uri="{BB962C8B-B14F-4D97-AF65-F5344CB8AC3E}">
        <p14:creationId xmlns:p14="http://schemas.microsoft.com/office/powerpoint/2010/main" val="892479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Arial" panose="020B0604020202020204" pitchFamily="34" charset="0"/>
              </a:rPr>
              <a:t>Script:</a:t>
            </a:r>
            <a:r>
              <a:rPr lang="en-US">
                <a:cs typeface="Arial" panose="020B0604020202020204" pitchFamily="34" charset="0"/>
              </a:rPr>
              <a:t> Let’s pause and do a practice question together: Play &amp; Learn Child Care served spinach at lunch and provided the full required minimum amount in the serving bowl for each of the three children at the table. Johnny did not put any on his plate. Mya put some on her plate. Finn put the full minimum amount on his plate. None of them ate everything they put on their plates. Are all three meals reimbursable? </a:t>
            </a:r>
          </a:p>
          <a:p>
            <a:endParaRPr lang="en-U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Arial" panose="020B0604020202020204" pitchFamily="34" charset="0"/>
              </a:rPr>
              <a:t>Note:</a:t>
            </a:r>
            <a:r>
              <a:rPr lang="en-US">
                <a:cs typeface="Arial" panose="020B0604020202020204" pitchFamily="34" charset="0"/>
              </a:rPr>
              <a:t> Give participants 30 seconds to think about the response.  </a:t>
            </a:r>
          </a:p>
          <a:p>
            <a:endParaRPr lang="en-US">
              <a:cs typeface="Arial" panose="020B0604020202020204" pitchFamily="34" charset="0"/>
            </a:endParaRPr>
          </a:p>
          <a:p>
            <a:pPr algn="l"/>
            <a:endParaRPr lang="en-US" sz="1800">
              <a:cs typeface="Arial"/>
            </a:endParaRPr>
          </a:p>
          <a:p>
            <a:pPr algn="l"/>
            <a:endParaRPr lang="en-US" sz="2800" b="0" i="0">
              <a:solidFill>
                <a:srgbClr val="000000"/>
              </a:solidFill>
              <a:effectLst/>
              <a:latin typeface="Segoe UI" panose="020B0502040204020203" pitchFamily="34" charset="0"/>
              <a:cs typeface="Segoe UI"/>
            </a:endParaRPr>
          </a:p>
          <a:p>
            <a:pPr fontAlgn="base"/>
            <a:endParaRPr lang="en-US" sz="1800">
              <a:solidFill>
                <a:srgbClr val="000000"/>
              </a:solidFill>
              <a:effectLst/>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25</a:t>
            </a:fld>
            <a:endParaRPr lang="en-US"/>
          </a:p>
        </p:txBody>
      </p:sp>
    </p:spTree>
    <p:extLst>
      <p:ext uri="{BB962C8B-B14F-4D97-AF65-F5344CB8AC3E}">
        <p14:creationId xmlns:p14="http://schemas.microsoft.com/office/powerpoint/2010/main" val="2148306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effectLst/>
                <a:latin typeface="Arial"/>
                <a:ea typeface="Calibri"/>
                <a:cs typeface="Arial"/>
              </a:rPr>
              <a:t>Script:</a:t>
            </a:r>
            <a:r>
              <a:rPr lang="en-US">
                <a:effectLst/>
                <a:latin typeface="Arial"/>
                <a:ea typeface="Calibri"/>
                <a:cs typeface="Arial"/>
              </a:rPr>
              <a:t> </a:t>
            </a:r>
            <a:r>
              <a:rPr lang="en-US" b="0">
                <a:latin typeface="Arial"/>
                <a:cs typeface="Arial"/>
              </a:rPr>
              <a:t>The answer is “yes”. All three of the meals are reimbursable.  </a:t>
            </a:r>
          </a:p>
          <a:p>
            <a:r>
              <a:rPr lang="en-US">
                <a:latin typeface="Arial"/>
                <a:cs typeface="Arial"/>
              </a:rPr>
              <a:t>The child care site must provide enough food so that each child has the option to take the full minimum serving amount of food, if they wish. However, they are not required to take or eat the full amount for the meal or snack to be reimbursable. </a:t>
            </a:r>
          </a:p>
          <a:p>
            <a:endParaRPr lang="en-US">
              <a:latin typeface="Arial"/>
              <a:cs typeface="Arial"/>
            </a:endParaRPr>
          </a:p>
          <a:p>
            <a:r>
              <a:rPr lang="en-US">
                <a:latin typeface="Arial"/>
                <a:cs typeface="Arial"/>
              </a:rPr>
              <a:t>Does anyone have questions?  </a:t>
            </a:r>
            <a:endParaRPr lang="en-US"/>
          </a:p>
          <a:p>
            <a:pPr algn="l"/>
            <a:endParaRPr lang="en-US" sz="1800">
              <a:solidFill>
                <a:srgbClr val="000000"/>
              </a:solidFill>
              <a:effectLst/>
              <a:ea typeface="Calibri"/>
              <a:cs typeface="Arial" panose="020B0604020202020204" pitchFamily="34" charset="0"/>
            </a:endParaRPr>
          </a:p>
          <a:p>
            <a:pPr algn="l" rtl="0" fontAlgn="base"/>
            <a:endParaRPr lang="en-US" sz="2800" b="0" i="0">
              <a:solidFill>
                <a:srgbClr val="000000"/>
              </a:solidFill>
              <a:effectLst/>
              <a:latin typeface="Segoe UI" panose="020B0502040204020203" pitchFamily="34" charset="0"/>
            </a:endParaRPr>
          </a:p>
          <a:p>
            <a:pPr lvl="1" fontAlgn="base">
              <a:buFont typeface="Arial" panose="020B0604020202020204" pitchFamily="34" charset="0"/>
              <a:buChar char="•"/>
            </a:pPr>
            <a:endParaRPr lang="en-US" sz="1800">
              <a:solidFill>
                <a:srgbClr val="000000"/>
              </a:solidFill>
              <a:effectLst/>
              <a:ea typeface="Calibri"/>
              <a:cs typeface="Arial" panose="020B0604020202020204" pitchFamily="34" charset="0"/>
            </a:endParaRPr>
          </a:p>
          <a:p>
            <a:pPr marL="0" marR="0">
              <a:spcBef>
                <a:spcPts val="0"/>
              </a:spcBef>
              <a:spcAft>
                <a:spcPts val="0"/>
              </a:spcAft>
            </a:pPr>
            <a:endParaRPr lang="en-US" sz="180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26</a:t>
            </a:fld>
            <a:endParaRPr lang="en-US"/>
          </a:p>
        </p:txBody>
      </p:sp>
    </p:spTree>
    <p:extLst>
      <p:ext uri="{BB962C8B-B14F-4D97-AF65-F5344CB8AC3E}">
        <p14:creationId xmlns:p14="http://schemas.microsoft.com/office/powerpoint/2010/main" val="3381666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ffectLst/>
                <a:cs typeface="Arial" panose="020B0604020202020204" pitchFamily="34" charset="0"/>
              </a:rPr>
              <a:t>Note: </a:t>
            </a:r>
            <a:r>
              <a:rPr lang="en-US">
                <a:cs typeface="Arial" panose="020B0604020202020204" pitchFamily="34" charset="0"/>
              </a:rPr>
              <a:t>This information can be found on page 9 in the operator booklet.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Open Sans"/>
              <a:cs typeface="Arial" panose="020B0604020202020204" pitchFamily="34" charset="0"/>
            </a:endParaRPr>
          </a:p>
          <a:p>
            <a:r>
              <a:rPr lang="en-US" b="1">
                <a:cs typeface="Arial" panose="020B0604020202020204" pitchFamily="34" charset="0"/>
              </a:rPr>
              <a:t>Script:</a:t>
            </a:r>
            <a:r>
              <a:rPr lang="en-US">
                <a:cs typeface="Arial" panose="020B0604020202020204" pitchFamily="34" charset="0"/>
              </a:rPr>
              <a:t> You may want to prepare more food in case of spillage, contamination, and/or if a child wants more. If</a:t>
            </a:r>
            <a:r>
              <a:rPr lang="en-US">
                <a:effectLst/>
                <a:cs typeface="Arial" panose="020B0604020202020204" pitchFamily="34" charset="0"/>
              </a:rPr>
              <a:t> </a:t>
            </a:r>
            <a:r>
              <a:rPr lang="en-US">
                <a:cs typeface="Arial" panose="020B0604020202020204" pitchFamily="34" charset="0"/>
              </a:rPr>
              <a:t>you prepare more food than </a:t>
            </a:r>
            <a:r>
              <a:rPr lang="en-US">
                <a:effectLst/>
                <a:cs typeface="Arial" panose="020B0604020202020204" pitchFamily="34" charset="0"/>
              </a:rPr>
              <a:t>is </a:t>
            </a:r>
            <a:r>
              <a:rPr lang="en-US">
                <a:cs typeface="Arial" panose="020B0604020202020204" pitchFamily="34" charset="0"/>
              </a:rPr>
              <a:t>required by the meal pattern</a:t>
            </a:r>
            <a:r>
              <a:rPr lang="en-US">
                <a:effectLst/>
                <a:cs typeface="Arial" panose="020B0604020202020204" pitchFamily="34" charset="0"/>
              </a:rPr>
              <a:t>, </a:t>
            </a:r>
            <a:r>
              <a:rPr lang="en-US">
                <a:cs typeface="Arial" panose="020B0604020202020204" pitchFamily="34" charset="0"/>
              </a:rPr>
              <a:t>you do not have to put that extra food </a:t>
            </a:r>
            <a:r>
              <a:rPr lang="en-US">
                <a:effectLst/>
                <a:cs typeface="Arial" panose="020B0604020202020204" pitchFamily="34" charset="0"/>
              </a:rPr>
              <a:t>on the </a:t>
            </a:r>
            <a:r>
              <a:rPr lang="en-US">
                <a:cs typeface="Arial" panose="020B0604020202020204" pitchFamily="34" charset="0"/>
              </a:rPr>
              <a:t>table where the children are sitting</a:t>
            </a:r>
            <a:r>
              <a:rPr lang="en-US">
                <a:effectLst/>
                <a:cs typeface="Arial" panose="020B0604020202020204" pitchFamily="34" charset="0"/>
              </a:rPr>
              <a:t>. </a:t>
            </a:r>
            <a:r>
              <a:rPr lang="en-US">
                <a:cs typeface="Arial" panose="020B0604020202020204" pitchFamily="34" charset="0"/>
              </a:rPr>
              <a:t>You may want to keep the food on another table or cart close by, or in the kitchen</a:t>
            </a:r>
            <a:r>
              <a:rPr lang="en-US">
                <a:effectLst/>
                <a:cs typeface="Arial" panose="020B0604020202020204" pitchFamily="34" charset="0"/>
              </a:rPr>
              <a:t>. </a:t>
            </a:r>
            <a:r>
              <a:rPr lang="en-US">
                <a:cs typeface="Arial" panose="020B0604020202020204" pitchFamily="34" charset="0"/>
              </a:rPr>
              <a:t>This way, you can ensure the full portion </a:t>
            </a:r>
            <a:r>
              <a:rPr lang="en-US">
                <a:effectLst/>
                <a:cs typeface="Arial" panose="020B0604020202020204" pitchFamily="34" charset="0"/>
              </a:rPr>
              <a:t>is </a:t>
            </a:r>
            <a:r>
              <a:rPr lang="en-US">
                <a:cs typeface="Arial" panose="020B0604020202020204" pitchFamily="34" charset="0"/>
              </a:rPr>
              <a:t>on the table for each child but can quickly replace </a:t>
            </a:r>
            <a:r>
              <a:rPr lang="en-US">
                <a:effectLst/>
                <a:cs typeface="Arial" panose="020B0604020202020204" pitchFamily="34" charset="0"/>
              </a:rPr>
              <a:t>a </a:t>
            </a:r>
            <a:r>
              <a:rPr lang="en-US">
                <a:cs typeface="Arial" panose="020B0604020202020204" pitchFamily="34" charset="0"/>
              </a:rPr>
              <a:t>serving bowl </a:t>
            </a:r>
            <a:r>
              <a:rPr lang="en-US">
                <a:effectLst/>
                <a:cs typeface="Arial" panose="020B0604020202020204" pitchFamily="34" charset="0"/>
              </a:rPr>
              <a:t>or </a:t>
            </a:r>
            <a:r>
              <a:rPr lang="en-US">
                <a:cs typeface="Arial" panose="020B0604020202020204" pitchFamily="34" charset="0"/>
              </a:rPr>
              <a:t>plate of food if more is needed. You may want to prepare more food in case of spillage, contamination, and/or if a child wants more. Check with your sponsoring organization </a:t>
            </a:r>
            <a:r>
              <a:rPr lang="en-US">
                <a:effectLst/>
                <a:cs typeface="Arial" panose="020B0604020202020204" pitchFamily="34" charset="0"/>
              </a:rPr>
              <a:t>or </a:t>
            </a:r>
            <a:r>
              <a:rPr lang="en-US">
                <a:cs typeface="Arial" panose="020B0604020202020204" pitchFamily="34" charset="0"/>
              </a:rPr>
              <a:t>State agency about using CACFP funds </a:t>
            </a:r>
            <a:r>
              <a:rPr lang="en-US">
                <a:effectLst/>
                <a:cs typeface="Arial" panose="020B0604020202020204" pitchFamily="34" charset="0"/>
              </a:rPr>
              <a:t>to </a:t>
            </a:r>
            <a:r>
              <a:rPr lang="en-US">
                <a:cs typeface="Arial" panose="020B0604020202020204" pitchFamily="34" charset="0"/>
              </a:rPr>
              <a:t>buy extra food</a:t>
            </a:r>
            <a:r>
              <a:rPr lang="en-US">
                <a:effectLst/>
                <a:cs typeface="Arial" panose="020B0604020202020204" pitchFamily="34" charset="0"/>
              </a:rPr>
              <a:t>. </a:t>
            </a:r>
            <a:r>
              <a:rPr lang="en-US">
                <a:latin typeface="Arial"/>
                <a:cs typeface="Arial"/>
              </a:rPr>
              <a:t> </a:t>
            </a:r>
          </a:p>
          <a:p>
            <a:endParaRPr lang="en-US" sz="1800">
              <a:solidFill>
                <a:srgbClr val="000000"/>
              </a:solidFill>
              <a:latin typeface="Arial"/>
              <a:cs typeface="Arial"/>
            </a:endParaRPr>
          </a:p>
          <a:p>
            <a:pPr algn="l" rtl="0" fontAlgn="base">
              <a:buFont typeface="Arial" panose="020B0604020202020204" pitchFamily="34" charset="0"/>
              <a:buChar char="•"/>
            </a:pPr>
            <a:endParaRPr lang="en-US" sz="1800">
              <a:solidFill>
                <a:srgbClr val="000000"/>
              </a:solidFill>
              <a:effectLst/>
              <a:latin typeface="Arial"/>
              <a:cs typeface="Arial"/>
            </a:endParaRP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27</a:t>
            </a:fld>
            <a:endParaRPr lang="en-US"/>
          </a:p>
        </p:txBody>
      </p:sp>
    </p:spTree>
    <p:extLst>
      <p:ext uri="{BB962C8B-B14F-4D97-AF65-F5344CB8AC3E}">
        <p14:creationId xmlns:p14="http://schemas.microsoft.com/office/powerpoint/2010/main" val="363240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effectLst/>
                <a:ea typeface="Calibri"/>
                <a:cs typeface="Arial" panose="020B0604020202020204" pitchFamily="34" charset="0"/>
              </a:rPr>
              <a:t>Note:</a:t>
            </a:r>
            <a:r>
              <a:rPr lang="en-US">
                <a:effectLst/>
                <a:ea typeface="Calibri"/>
                <a:cs typeface="Arial" panose="020B0604020202020204" pitchFamily="34" charset="0"/>
              </a:rPr>
              <a:t> </a:t>
            </a:r>
            <a:r>
              <a:rPr lang="en-US">
                <a:cs typeface="Arial" panose="020B0604020202020204" pitchFamily="34" charset="0"/>
              </a:rPr>
              <a:t>This information can be found on page 7 in </a:t>
            </a:r>
            <a:r>
              <a:rPr lang="en-US">
                <a:effectLst/>
                <a:cs typeface="Arial" panose="020B0604020202020204" pitchFamily="34" charset="0"/>
              </a:rPr>
              <a:t>the</a:t>
            </a:r>
            <a:r>
              <a:rPr lang="en-US">
                <a:cs typeface="Arial" panose="020B0604020202020204" pitchFamily="34" charset="0"/>
              </a:rPr>
              <a:t> operator booklet.</a:t>
            </a:r>
          </a:p>
          <a:p>
            <a:endParaRPr lang="en-US">
              <a:ea typeface="Calibri"/>
              <a:cs typeface="Arial" panose="020B0604020202020204" pitchFamily="34" charset="0"/>
            </a:endParaRPr>
          </a:p>
          <a:p>
            <a:r>
              <a:rPr lang="en-US" b="1">
                <a:cs typeface="Arial" panose="020B0604020202020204" pitchFamily="34" charset="0"/>
              </a:rPr>
              <a:t>Script:</a:t>
            </a:r>
            <a:r>
              <a:rPr lang="en-US">
                <a:cs typeface="Arial" panose="020B0604020202020204" pitchFamily="34" charset="0"/>
              </a:rPr>
              <a:t> </a:t>
            </a:r>
            <a:r>
              <a:rPr lang="en-US">
                <a:effectLst/>
                <a:ea typeface="Calibri"/>
                <a:cs typeface="Arial" panose="020B0604020202020204" pitchFamily="34" charset="0"/>
              </a:rPr>
              <a:t>There are two steps to follow when determining the total amount of food to provide during meals and snacks to children from a single age group (such as 1- through 2-year </a:t>
            </a:r>
            <a:r>
              <a:rPr lang="en-US" err="1">
                <a:effectLst/>
                <a:ea typeface="Calibri"/>
                <a:cs typeface="Arial" panose="020B0604020202020204" pitchFamily="34" charset="0"/>
              </a:rPr>
              <a:t>olds</a:t>
            </a:r>
            <a:r>
              <a:rPr lang="en-US">
                <a:effectLst/>
                <a:ea typeface="Calibri"/>
                <a:cs typeface="Arial" panose="020B0604020202020204" pitchFamily="34" charset="0"/>
              </a:rPr>
              <a:t>).  </a:t>
            </a:r>
            <a:endParaRPr lang="en-US">
              <a:ea typeface="Calibri"/>
              <a:cs typeface="Arial" panose="020B0604020202020204" pitchFamily="34" charset="0"/>
            </a:endParaRPr>
          </a:p>
          <a:p>
            <a:pPr marL="228600" indent="-228600">
              <a:buFont typeface="+mj-lt"/>
              <a:buAutoNum type="arabicPeriod"/>
            </a:pPr>
            <a:r>
              <a:rPr lang="en-US">
                <a:ea typeface="Calibri"/>
                <a:cs typeface="Arial" panose="020B0604020202020204" pitchFamily="34" charset="0"/>
              </a:rPr>
              <a:t>Step</a:t>
            </a:r>
            <a:r>
              <a:rPr lang="en-US">
                <a:effectLst/>
                <a:ea typeface="Calibri"/>
                <a:cs typeface="Arial" panose="020B0604020202020204" pitchFamily="34" charset="0"/>
              </a:rPr>
              <a:t> 1 is to determine the minimum amount of food needed for each child at that meal or snack. </a:t>
            </a:r>
            <a:r>
              <a:rPr lang="en-US">
                <a:ea typeface="Calibri"/>
                <a:cs typeface="Arial" panose="020B0604020202020204" pitchFamily="34" charset="0"/>
              </a:rPr>
              <a:t>Refer</a:t>
            </a:r>
            <a:r>
              <a:rPr lang="en-US">
                <a:effectLst/>
                <a:ea typeface="Calibri"/>
                <a:cs typeface="Arial" panose="020B0604020202020204" pitchFamily="34" charset="0"/>
              </a:rPr>
              <a:t> to the meal pattern requirements to identify the minimum portion size needed for each child at</a:t>
            </a:r>
            <a:r>
              <a:rPr lang="en-US">
                <a:ea typeface="Calibri"/>
                <a:cs typeface="Arial" panose="020B0604020202020204" pitchFamily="34" charset="0"/>
              </a:rPr>
              <a:t> the</a:t>
            </a:r>
            <a:r>
              <a:rPr lang="en-US">
                <a:effectLst/>
                <a:ea typeface="Calibri"/>
                <a:cs typeface="Arial" panose="020B0604020202020204" pitchFamily="34" charset="0"/>
              </a:rPr>
              <a:t> meal or snack. </a:t>
            </a:r>
            <a:endParaRPr lang="en-US">
              <a:ea typeface="Calibri"/>
              <a:cs typeface="Arial" panose="020B0604020202020204" pitchFamily="34" charset="0"/>
            </a:endParaRPr>
          </a:p>
          <a:p>
            <a:pPr marL="228600" indent="-228600">
              <a:buFont typeface="+mj-lt"/>
              <a:buAutoNum type="arabicPeriod"/>
            </a:pPr>
            <a:r>
              <a:rPr lang="en-US">
                <a:effectLst/>
                <a:ea typeface="Calibri"/>
                <a:cs typeface="Arial" panose="020B0604020202020204" pitchFamily="34" charset="0"/>
              </a:rPr>
              <a:t>Step 2 is to multiply the minimum amount of food (from Step 1) by the number of children at the meal or snack. </a:t>
            </a:r>
          </a:p>
          <a:p>
            <a:pPr marL="0" marR="0">
              <a:spcBef>
                <a:spcPts val="0"/>
              </a:spcBef>
              <a:spcAft>
                <a:spcPts val="0"/>
              </a:spcAft>
            </a:pPr>
            <a:endParaRPr lang="en-US" sz="180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28</a:t>
            </a:fld>
            <a:endParaRPr lang="en-US"/>
          </a:p>
        </p:txBody>
      </p:sp>
    </p:spTree>
    <p:extLst>
      <p:ext uri="{BB962C8B-B14F-4D97-AF65-F5344CB8AC3E}">
        <p14:creationId xmlns:p14="http://schemas.microsoft.com/office/powerpoint/2010/main" val="2655261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Arial" panose="020B0604020202020204" pitchFamily="34" charset="0"/>
              </a:rPr>
              <a:t>Script:</a:t>
            </a:r>
            <a:r>
              <a:rPr lang="en-US">
                <a:cs typeface="Arial" panose="020B0604020202020204" pitchFamily="34" charset="0"/>
              </a:rPr>
              <a:t> See USDA Team Nutrition’s “Serve Tasty and Healthy Food in the Child and Adult Care Food Program” posters for required minimum amounts of meal components. You can find them at </a:t>
            </a:r>
            <a:r>
              <a:rPr lang="en-US" u="sng" err="1">
                <a:cs typeface="Arial" panose="020B0604020202020204" pitchFamily="34" charset="0"/>
              </a:rPr>
              <a:t>T</a:t>
            </a:r>
            <a:r>
              <a:rPr lang="en-US" u="sng" err="1">
                <a:cs typeface="Arial" panose="020B0604020202020204" pitchFamily="34" charset="0"/>
                <a:hlinkClick r:id="rId3">
                  <a:extLst>
                    <a:ext uri="{A12FA001-AC4F-418D-AE19-62706E023703}">
                      <ahyp:hlinkClr xmlns:ahyp="http://schemas.microsoft.com/office/drawing/2018/hyperlinkcolor" val="tx"/>
                    </a:ext>
                  </a:extLst>
                </a:hlinkClick>
              </a:rPr>
              <a:t>eamNutrition.USDA.gov</a:t>
            </a:r>
            <a:r>
              <a:rPr lang="en-US">
                <a:cs typeface="Arial" panose="020B0604020202020204" pitchFamily="34" charset="0"/>
              </a:rPr>
              <a:t>. </a:t>
            </a:r>
          </a:p>
          <a:p>
            <a:endParaRPr lang="en-US">
              <a:cs typeface="Arial" panose="020B0604020202020204" pitchFamily="34" charset="0"/>
            </a:endParaRPr>
          </a:p>
          <a:p>
            <a:r>
              <a:rPr lang="en-US" b="1">
                <a:cs typeface="Arial" panose="020B0604020202020204" pitchFamily="34" charset="0"/>
              </a:rPr>
              <a:t>Note:</a:t>
            </a:r>
            <a:r>
              <a:rPr lang="en-US">
                <a:cs typeface="Arial" panose="020B0604020202020204" pitchFamily="34" charset="0"/>
              </a:rPr>
              <a:t> For more information and training resources on CACFP meal pattern requirements, check out Team Nutrition's website at </a:t>
            </a:r>
            <a:r>
              <a:rPr lang="en-US" u="sng" err="1">
                <a:cs typeface="Arial" panose="020B0604020202020204" pitchFamily="34" charset="0"/>
              </a:rPr>
              <a:t>T</a:t>
            </a:r>
            <a:r>
              <a:rPr lang="en-US" u="sng" err="1">
                <a:cs typeface="Arial" panose="020B0604020202020204" pitchFamily="34" charset="0"/>
                <a:hlinkClick r:id="rId3">
                  <a:extLst>
                    <a:ext uri="{A12FA001-AC4F-418D-AE19-62706E023703}">
                      <ahyp:hlinkClr xmlns:ahyp="http://schemas.microsoft.com/office/drawing/2018/hyperlinkcolor" val="tx"/>
                    </a:ext>
                  </a:extLst>
                </a:hlinkClick>
              </a:rPr>
              <a:t>eamNutrition.USDA.gov</a:t>
            </a:r>
            <a:r>
              <a:rPr lang="en-US">
                <a:cs typeface="Arial" panose="020B0604020202020204" pitchFamily="34" charset="0"/>
              </a:rPr>
              <a:t>. </a:t>
            </a:r>
          </a:p>
          <a:p>
            <a:pPr algn="l"/>
            <a:endParaRPr lang="en-US">
              <a:effectLst/>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29</a:t>
            </a:fld>
            <a:endParaRPr lang="en-US"/>
          </a:p>
        </p:txBody>
      </p:sp>
    </p:spTree>
    <p:extLst>
      <p:ext uri="{BB962C8B-B14F-4D97-AF65-F5344CB8AC3E}">
        <p14:creationId xmlns:p14="http://schemas.microsoft.com/office/powerpoint/2010/main" val="1592490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Script:</a:t>
            </a:r>
            <a:r>
              <a:rPr lang="en-US">
                <a:latin typeface="Arial"/>
                <a:cs typeface="Arial"/>
              </a:rPr>
              <a:t> Today, we will focus on understanding family style meal service and gaining the knowledge and tools to implement this style of meal service in the CACFP. In family style meal service, children can help set the table; serve themselves from bowls, plates, and/or pitchers on the table; and talk with others at mealtime. Family style meal service is optional in the CACFP.   </a:t>
            </a:r>
            <a:endParaRPr lang="en-US">
              <a:cs typeface="Arial" panose="020B0604020202020204" pitchFamily="34" charset="0"/>
            </a:endParaRPr>
          </a:p>
          <a:p>
            <a:endParaRPr lang="en-US">
              <a:latin typeface="Arial"/>
              <a:cs typeface="Arial"/>
            </a:endParaRPr>
          </a:p>
          <a:p>
            <a:r>
              <a:rPr lang="en-US">
                <a:latin typeface="Arial"/>
                <a:cs typeface="Arial"/>
              </a:rPr>
              <a:t>Another type of common meal service in the CACFP is pre-plated meals. This is when all meal components with at least the minimum portion size are placed on each plate and given to every child. </a:t>
            </a:r>
            <a:endParaRPr lang="en-US">
              <a:cs typeface="Arial" panose="020B0604020202020204" pitchFamily="34" charset="0"/>
            </a:endParaRPr>
          </a:p>
          <a:p>
            <a:pPr algn="l"/>
            <a:endParaRPr lang="en-US" sz="1800">
              <a:solidFill>
                <a:srgbClr val="000000"/>
              </a:solidFill>
              <a:effectLst/>
              <a:latin typeface="Arial"/>
              <a:cs typeface="Arial"/>
            </a:endParaRP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3</a:t>
            </a:fld>
            <a:endParaRPr lang="en-US"/>
          </a:p>
        </p:txBody>
      </p:sp>
    </p:spTree>
    <p:extLst>
      <p:ext uri="{BB962C8B-B14F-4D97-AF65-F5344CB8AC3E}">
        <p14:creationId xmlns:p14="http://schemas.microsoft.com/office/powerpoint/2010/main" val="772924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a:effectLst/>
                <a:cs typeface="Arial" panose="020B0604020202020204" pitchFamily="34" charset="0"/>
              </a:rPr>
              <a:t>Script: </a:t>
            </a:r>
            <a:r>
              <a:rPr lang="en-US">
                <a:cs typeface="Arial" panose="020B0604020202020204" pitchFamily="34" charset="0"/>
              </a:rPr>
              <a:t>Let us begin with an example where we calculate </a:t>
            </a:r>
            <a:r>
              <a:rPr lang="en-US">
                <a:effectLst/>
                <a:cs typeface="Arial" panose="020B0604020202020204" pitchFamily="34" charset="0"/>
              </a:rPr>
              <a:t>the amount of food </a:t>
            </a:r>
            <a:r>
              <a:rPr lang="en-US">
                <a:cs typeface="Arial" panose="020B0604020202020204" pitchFamily="34" charset="0"/>
              </a:rPr>
              <a:t>needed for </a:t>
            </a:r>
            <a:r>
              <a:rPr lang="en-US">
                <a:effectLst/>
                <a:cs typeface="Arial" panose="020B0604020202020204" pitchFamily="34" charset="0"/>
              </a:rPr>
              <a:t>a single age group</a:t>
            </a:r>
            <a:r>
              <a:rPr lang="en-US">
                <a:cs typeface="Arial" panose="020B0604020202020204" pitchFamily="34" charset="0"/>
              </a:rPr>
              <a:t>. Happy Day Child Care wants to offer diced peaches at lunch to the 2-year old classroom. This classroom has twelve</a:t>
            </a:r>
            <a:r>
              <a:rPr lang="en-US">
                <a:effectLst/>
                <a:cs typeface="Arial" panose="020B0604020202020204" pitchFamily="34" charset="0"/>
              </a:rPr>
              <a:t> 2-year </a:t>
            </a:r>
            <a:r>
              <a:rPr lang="en-US" err="1">
                <a:effectLst/>
                <a:cs typeface="Arial" panose="020B0604020202020204" pitchFamily="34" charset="0"/>
              </a:rPr>
              <a:t>olds</a:t>
            </a:r>
            <a:r>
              <a:rPr lang="en-US">
                <a:cs typeface="Arial" panose="020B0604020202020204" pitchFamily="34" charset="0"/>
              </a:rPr>
              <a:t> in class today. </a:t>
            </a:r>
          </a:p>
          <a:p>
            <a:endParaRPr lang="en-US">
              <a:cs typeface="Arial" panose="020B0604020202020204" pitchFamily="34" charset="0"/>
            </a:endParaRPr>
          </a:p>
          <a:p>
            <a:r>
              <a:rPr lang="en-US">
                <a:cs typeface="Arial" panose="020B0604020202020204" pitchFamily="34" charset="0"/>
              </a:rPr>
              <a:t>The first step </a:t>
            </a:r>
            <a:r>
              <a:rPr lang="en-US">
                <a:effectLst/>
                <a:cs typeface="Arial" panose="020B0604020202020204" pitchFamily="34" charset="0"/>
              </a:rPr>
              <a:t>is to determine the minimum amount of food needed for each child at </a:t>
            </a:r>
            <a:r>
              <a:rPr lang="en-US">
                <a:cs typeface="Arial" panose="020B0604020202020204" pitchFamily="34" charset="0"/>
              </a:rPr>
              <a:t>the</a:t>
            </a:r>
            <a:r>
              <a:rPr lang="en-US">
                <a:effectLst/>
                <a:cs typeface="Arial" panose="020B0604020202020204" pitchFamily="34" charset="0"/>
              </a:rPr>
              <a:t> meal</a:t>
            </a:r>
            <a:r>
              <a:rPr lang="en-US">
                <a:cs typeface="Arial" panose="020B0604020202020204" pitchFamily="34" charset="0"/>
              </a:rPr>
              <a:t> </a:t>
            </a:r>
            <a:r>
              <a:rPr lang="en-US">
                <a:effectLst/>
                <a:cs typeface="Arial" panose="020B0604020202020204" pitchFamily="34" charset="0"/>
              </a:rPr>
              <a:t>or snack. </a:t>
            </a:r>
            <a:r>
              <a:rPr lang="en-US">
                <a:cs typeface="Arial" panose="020B0604020202020204" pitchFamily="34" charset="0"/>
              </a:rPr>
              <a:t>If you're unsure what </a:t>
            </a:r>
            <a:r>
              <a:rPr lang="en-US">
                <a:effectLst/>
                <a:cs typeface="Arial" panose="020B0604020202020204" pitchFamily="34" charset="0"/>
              </a:rPr>
              <a:t>the </a:t>
            </a:r>
            <a:r>
              <a:rPr lang="en-US">
                <a:cs typeface="Arial" panose="020B0604020202020204" pitchFamily="34" charset="0"/>
              </a:rPr>
              <a:t>required amounts are, remember to check out Team Nutrition's posters on CACFP meal pattern requirements that we discussed on </a:t>
            </a:r>
            <a:r>
              <a:rPr lang="en-US">
                <a:effectLst/>
                <a:cs typeface="Arial" panose="020B0604020202020204" pitchFamily="34" charset="0"/>
              </a:rPr>
              <a:t>the </a:t>
            </a:r>
            <a:r>
              <a:rPr lang="en-US">
                <a:cs typeface="Arial" panose="020B0604020202020204" pitchFamily="34" charset="0"/>
              </a:rPr>
              <a:t>previous slide</a:t>
            </a:r>
            <a:r>
              <a:rPr lang="en-US">
                <a:effectLst/>
                <a:cs typeface="Arial" panose="020B0604020202020204" pitchFamily="34" charset="0"/>
              </a:rPr>
              <a:t>. </a:t>
            </a:r>
            <a:r>
              <a:rPr lang="en-US">
                <a:cs typeface="Arial" panose="020B0604020202020204" pitchFamily="34" charset="0"/>
              </a:rPr>
              <a:t>The </a:t>
            </a:r>
            <a:r>
              <a:rPr lang="en-US">
                <a:effectLst/>
                <a:cs typeface="Arial" panose="020B0604020202020204" pitchFamily="34" charset="0"/>
              </a:rPr>
              <a:t>minimum amount of </a:t>
            </a:r>
            <a:r>
              <a:rPr lang="en-US">
                <a:cs typeface="Arial" panose="020B0604020202020204" pitchFamily="34" charset="0"/>
              </a:rPr>
              <a:t>fruit needed </a:t>
            </a:r>
            <a:r>
              <a:rPr lang="en-US">
                <a:effectLst/>
                <a:cs typeface="Arial" panose="020B0604020202020204" pitchFamily="34" charset="0"/>
              </a:rPr>
              <a:t>at </a:t>
            </a:r>
            <a:r>
              <a:rPr lang="en-US">
                <a:cs typeface="Arial" panose="020B0604020202020204" pitchFamily="34" charset="0"/>
              </a:rPr>
              <a:t>lunch for each 2-year old is ⅛ cup (</a:t>
            </a:r>
            <a:r>
              <a:rPr lang="en-US">
                <a:effectLst/>
                <a:cs typeface="Arial" panose="020B0604020202020204" pitchFamily="34" charset="0"/>
              </a:rPr>
              <a:t>or </a:t>
            </a:r>
            <a:r>
              <a:rPr lang="en-US">
                <a:cs typeface="Arial" panose="020B0604020202020204" pitchFamily="34" charset="0"/>
              </a:rPr>
              <a:t>0.125 cup).</a:t>
            </a:r>
            <a:r>
              <a:rPr lang="en-US">
                <a:effectLst/>
                <a:cs typeface="Arial" panose="020B0604020202020204" pitchFamily="34" charset="0"/>
              </a:rPr>
              <a:t> </a:t>
            </a:r>
            <a:endParaRPr lang="en-US">
              <a:cs typeface="Arial" panose="020B0604020202020204" pitchFamily="34" charset="0"/>
            </a:endParaRPr>
          </a:p>
          <a:p>
            <a:pPr marL="0" marR="0">
              <a:spcBef>
                <a:spcPts val="0"/>
              </a:spcBef>
              <a:spcAft>
                <a:spcPts val="0"/>
              </a:spcAft>
            </a:pPr>
            <a:endParaRPr lang="en-US" sz="1800">
              <a:effectLst/>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30</a:t>
            </a:fld>
            <a:endParaRPr lang="en-US"/>
          </a:p>
        </p:txBody>
      </p:sp>
    </p:spTree>
    <p:extLst>
      <p:ext uri="{BB962C8B-B14F-4D97-AF65-F5344CB8AC3E}">
        <p14:creationId xmlns:p14="http://schemas.microsoft.com/office/powerpoint/2010/main" val="2529377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ffectLst/>
                <a:cs typeface="Arial" panose="020B0604020202020204" pitchFamily="34" charset="0"/>
              </a:rPr>
              <a:t>Script: </a:t>
            </a:r>
            <a:r>
              <a:rPr lang="en-US">
                <a:cs typeface="Arial" panose="020B0604020202020204" pitchFamily="34" charset="0"/>
              </a:rPr>
              <a:t>Next, for Step 2, multiply </a:t>
            </a:r>
            <a:r>
              <a:rPr lang="en-US">
                <a:effectLst/>
                <a:cs typeface="Arial" panose="020B0604020202020204" pitchFamily="34" charset="0"/>
              </a:rPr>
              <a:t>the </a:t>
            </a:r>
            <a:r>
              <a:rPr lang="en-US">
                <a:cs typeface="Arial" panose="020B0604020202020204" pitchFamily="34" charset="0"/>
              </a:rPr>
              <a:t>minimum </a:t>
            </a:r>
            <a:r>
              <a:rPr lang="en-US">
                <a:effectLst/>
                <a:cs typeface="Arial" panose="020B0604020202020204" pitchFamily="34" charset="0"/>
              </a:rPr>
              <a:t>amount of food (</a:t>
            </a:r>
            <a:r>
              <a:rPr lang="en-US">
                <a:cs typeface="Arial" panose="020B0604020202020204" pitchFamily="34" charset="0"/>
              </a:rPr>
              <a:t>from Step</a:t>
            </a:r>
            <a:r>
              <a:rPr lang="en-US">
                <a:effectLst/>
                <a:cs typeface="Arial" panose="020B0604020202020204" pitchFamily="34" charset="0"/>
              </a:rPr>
              <a:t> 1</a:t>
            </a:r>
            <a:r>
              <a:rPr lang="en-US">
                <a:cs typeface="Arial" panose="020B0604020202020204" pitchFamily="34" charset="0"/>
              </a:rPr>
              <a:t>) by</a:t>
            </a:r>
            <a:r>
              <a:rPr lang="en-US">
                <a:effectLst/>
                <a:cs typeface="Arial" panose="020B0604020202020204" pitchFamily="34" charset="0"/>
              </a:rPr>
              <a:t> the </a:t>
            </a:r>
            <a:r>
              <a:rPr lang="en-US">
                <a:cs typeface="Arial" panose="020B0604020202020204" pitchFamily="34" charset="0"/>
              </a:rPr>
              <a:t>number </a:t>
            </a:r>
            <a:r>
              <a:rPr lang="en-US">
                <a:effectLst/>
                <a:cs typeface="Arial" panose="020B0604020202020204" pitchFamily="34" charset="0"/>
              </a:rPr>
              <a:t>of </a:t>
            </a:r>
            <a:r>
              <a:rPr lang="en-US">
                <a:cs typeface="Arial" panose="020B0604020202020204" pitchFamily="34" charset="0"/>
              </a:rPr>
              <a:t>children </a:t>
            </a:r>
            <a:r>
              <a:rPr lang="en-US">
                <a:effectLst/>
                <a:cs typeface="Arial" panose="020B0604020202020204" pitchFamily="34" charset="0"/>
              </a:rPr>
              <a:t>at </a:t>
            </a:r>
            <a:r>
              <a:rPr lang="en-US">
                <a:cs typeface="Arial" panose="020B0604020202020204" pitchFamily="34" charset="0"/>
              </a:rPr>
              <a:t>the </a:t>
            </a:r>
            <a:r>
              <a:rPr lang="en-US">
                <a:effectLst/>
                <a:cs typeface="Arial" panose="020B0604020202020204" pitchFamily="34" charset="0"/>
              </a:rPr>
              <a:t>meal or snack.</a:t>
            </a:r>
            <a:r>
              <a:rPr lang="en-US">
                <a:cs typeface="Arial" panose="020B0604020202020204" pitchFamily="34" charset="0"/>
              </a:rPr>
              <a:t> </a:t>
            </a:r>
          </a:p>
          <a:p>
            <a:endParaRPr lang="en-US">
              <a:cs typeface="Arial" panose="020B0604020202020204" pitchFamily="34" charset="0"/>
            </a:endParaRPr>
          </a:p>
          <a:p>
            <a:r>
              <a:rPr lang="en-US">
                <a:cs typeface="Arial" panose="020B0604020202020204" pitchFamily="34" charset="0"/>
              </a:rPr>
              <a:t>In this example,</a:t>
            </a:r>
            <a:r>
              <a:rPr lang="en-US">
                <a:effectLst/>
                <a:cs typeface="Arial" panose="020B0604020202020204" pitchFamily="34" charset="0"/>
              </a:rPr>
              <a:t> the minimum </a:t>
            </a:r>
            <a:r>
              <a:rPr lang="en-US">
                <a:cs typeface="Arial" panose="020B0604020202020204" pitchFamily="34" charset="0"/>
              </a:rPr>
              <a:t>amount of food is 0.125 cup of diced peaches. Multiply 12 children by 0.125 cup of diced peaches, which equals a total of 1.5 cups of diced peaches.</a:t>
            </a:r>
          </a:p>
          <a:p>
            <a:endParaRPr lang="en-US">
              <a:cs typeface="Arial" panose="020B0604020202020204" pitchFamily="34" charset="0"/>
            </a:endParaRPr>
          </a:p>
          <a:p>
            <a:r>
              <a:rPr lang="en-US">
                <a:cs typeface="Arial" panose="020B0604020202020204" pitchFamily="34" charset="0"/>
              </a:rPr>
              <a:t>Happy Day Child Care should provide at least 1.5 cups of diced peaches at lunch </a:t>
            </a:r>
            <a:r>
              <a:rPr lang="en-US">
                <a:effectLst/>
                <a:cs typeface="Arial" panose="020B0604020202020204" pitchFamily="34" charset="0"/>
              </a:rPr>
              <a:t>for </a:t>
            </a:r>
            <a:r>
              <a:rPr lang="en-US">
                <a:cs typeface="Arial" panose="020B0604020202020204" pitchFamily="34" charset="0"/>
              </a:rPr>
              <a:t>the 12 children. The 1.5 cups of diced peaches can be placed in one serving bowl if all 12 children are sitting at one table. If they are sitting at more than one table, split the 1.5 cups into smaller bowls that may be easier for children to hold and pass at each table.</a:t>
            </a:r>
          </a:p>
          <a:p>
            <a:endParaRPr lang="en-US">
              <a:cs typeface="Arial" panose="020B0604020202020204" pitchFamily="34" charset="0"/>
            </a:endParaRPr>
          </a:p>
          <a:p>
            <a:pPr marL="0" marR="0">
              <a:spcBef>
                <a:spcPts val="0"/>
              </a:spcBef>
              <a:spcAft>
                <a:spcPts val="0"/>
              </a:spcAft>
            </a:pPr>
            <a:endParaRPr lang="en-US" sz="180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31</a:t>
            </a:fld>
            <a:endParaRPr lang="en-US"/>
          </a:p>
        </p:txBody>
      </p:sp>
    </p:spTree>
    <p:extLst>
      <p:ext uri="{BB962C8B-B14F-4D97-AF65-F5344CB8AC3E}">
        <p14:creationId xmlns:p14="http://schemas.microsoft.com/office/powerpoint/2010/main" val="3707625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a:effectLst/>
                <a:cs typeface="Arial" panose="020B0604020202020204" pitchFamily="34" charset="0"/>
              </a:rPr>
              <a:t>Script:</a:t>
            </a:r>
            <a:r>
              <a:rPr lang="en-US">
                <a:effectLst/>
                <a:cs typeface="Arial" panose="020B0604020202020204" pitchFamily="34" charset="0"/>
              </a:rPr>
              <a:t>  </a:t>
            </a:r>
            <a:r>
              <a:rPr lang="en-US">
                <a:cs typeface="Arial" panose="020B0604020202020204" pitchFamily="34" charset="0"/>
              </a:rPr>
              <a:t>Now it’s time </a:t>
            </a:r>
            <a:r>
              <a:rPr lang="en-US">
                <a:effectLst/>
                <a:cs typeface="Arial" panose="020B0604020202020204" pitchFamily="34" charset="0"/>
              </a:rPr>
              <a:t>to </a:t>
            </a:r>
            <a:r>
              <a:rPr lang="en-US">
                <a:cs typeface="Arial" panose="020B0604020202020204" pitchFamily="34" charset="0"/>
              </a:rPr>
              <a:t>practice on your own. Calculate </a:t>
            </a:r>
            <a:r>
              <a:rPr lang="en-US">
                <a:effectLst/>
                <a:cs typeface="Arial" panose="020B0604020202020204" pitchFamily="34" charset="0"/>
              </a:rPr>
              <a:t>the amount of food </a:t>
            </a:r>
            <a:r>
              <a:rPr lang="en-US">
                <a:cs typeface="Arial" panose="020B0604020202020204" pitchFamily="34" charset="0"/>
              </a:rPr>
              <a:t>for </a:t>
            </a:r>
            <a:r>
              <a:rPr lang="en-US">
                <a:effectLst/>
                <a:cs typeface="Arial" panose="020B0604020202020204" pitchFamily="34" charset="0"/>
              </a:rPr>
              <a:t>a single age group </a:t>
            </a:r>
            <a:r>
              <a:rPr lang="en-US">
                <a:cs typeface="Arial" panose="020B0604020202020204" pitchFamily="34" charset="0"/>
              </a:rPr>
              <a:t>in this example</a:t>
            </a:r>
            <a:r>
              <a:rPr lang="en-US">
                <a:effectLst/>
                <a:cs typeface="Arial" panose="020B0604020202020204" pitchFamily="34" charset="0"/>
              </a:rPr>
              <a:t>. </a:t>
            </a:r>
            <a:r>
              <a:rPr lang="en-US">
                <a:cs typeface="Arial" panose="020B0604020202020204" pitchFamily="34" charset="0"/>
              </a:rPr>
              <a:t>Building Blocks Child Care practices family style </a:t>
            </a:r>
            <a:r>
              <a:rPr lang="en-US">
                <a:effectLst/>
                <a:cs typeface="Arial" panose="020B0604020202020204" pitchFamily="34" charset="0"/>
              </a:rPr>
              <a:t>meal </a:t>
            </a:r>
            <a:r>
              <a:rPr lang="en-US">
                <a:cs typeface="Arial" panose="020B0604020202020204" pitchFamily="34" charset="0"/>
              </a:rPr>
              <a:t>service. They have seven 3-year </a:t>
            </a:r>
            <a:r>
              <a:rPr lang="en-US" err="1">
                <a:cs typeface="Arial" panose="020B0604020202020204" pitchFamily="34" charset="0"/>
              </a:rPr>
              <a:t>olds</a:t>
            </a:r>
            <a:r>
              <a:rPr lang="en-US">
                <a:cs typeface="Arial" panose="020B0604020202020204" pitchFamily="34" charset="0"/>
              </a:rPr>
              <a:t> in attendance today. They want </a:t>
            </a:r>
            <a:r>
              <a:rPr lang="en-US">
                <a:effectLst/>
                <a:cs typeface="Arial" panose="020B0604020202020204" pitchFamily="34" charset="0"/>
              </a:rPr>
              <a:t>to </a:t>
            </a:r>
            <a:r>
              <a:rPr lang="en-US">
                <a:cs typeface="Arial" panose="020B0604020202020204" pitchFamily="34" charset="0"/>
              </a:rPr>
              <a:t>offer applesauce </a:t>
            </a:r>
            <a:r>
              <a:rPr lang="en-US">
                <a:effectLst/>
                <a:cs typeface="Arial" panose="020B0604020202020204" pitchFamily="34" charset="0"/>
              </a:rPr>
              <a:t>at </a:t>
            </a:r>
            <a:r>
              <a:rPr lang="en-US">
                <a:cs typeface="Arial" panose="020B0604020202020204" pitchFamily="34" charset="0"/>
              </a:rPr>
              <a:t>breakfast</a:t>
            </a:r>
            <a:r>
              <a:rPr lang="en-US">
                <a:effectLst/>
                <a:cs typeface="Arial" panose="020B0604020202020204" pitchFamily="34" charset="0"/>
              </a:rPr>
              <a:t>.</a:t>
            </a:r>
            <a:r>
              <a:rPr lang="en-US">
                <a:cs typeface="Arial" panose="020B0604020202020204" pitchFamily="34" charset="0"/>
              </a:rPr>
              <a:t> What </a:t>
            </a:r>
            <a:r>
              <a:rPr lang="en-US">
                <a:effectLst/>
                <a:cs typeface="Arial" panose="020B0604020202020204" pitchFamily="34" charset="0"/>
              </a:rPr>
              <a:t>is the </a:t>
            </a:r>
            <a:r>
              <a:rPr lang="en-US">
                <a:cs typeface="Arial" panose="020B0604020202020204" pitchFamily="34" charset="0"/>
              </a:rPr>
              <a:t>total </a:t>
            </a:r>
            <a:r>
              <a:rPr lang="en-US">
                <a:effectLst/>
                <a:cs typeface="Arial" panose="020B0604020202020204" pitchFamily="34" charset="0"/>
              </a:rPr>
              <a:t>amount of </a:t>
            </a:r>
            <a:r>
              <a:rPr lang="en-US">
                <a:cs typeface="Arial" panose="020B0604020202020204" pitchFamily="34" charset="0"/>
              </a:rPr>
              <a:t>applesauce that should be in the serving bowl</a:t>
            </a:r>
            <a:r>
              <a:rPr lang="en-US">
                <a:effectLst/>
                <a:cs typeface="Arial" panose="020B0604020202020204" pitchFamily="34" charset="0"/>
              </a:rPr>
              <a:t>(</a:t>
            </a:r>
            <a:r>
              <a:rPr lang="en-US">
                <a:cs typeface="Arial" panose="020B0604020202020204" pitchFamily="34" charset="0"/>
              </a:rPr>
              <a:t>s</a:t>
            </a:r>
            <a:r>
              <a:rPr lang="en-US">
                <a:effectLst/>
                <a:cs typeface="Arial" panose="020B0604020202020204" pitchFamily="34" charset="0"/>
              </a:rPr>
              <a:t>) </a:t>
            </a:r>
            <a:r>
              <a:rPr lang="en-US">
                <a:cs typeface="Arial" panose="020B0604020202020204" pitchFamily="34" charset="0"/>
              </a:rPr>
              <a:t>on </a:t>
            </a:r>
            <a:r>
              <a:rPr lang="en-US">
                <a:effectLst/>
                <a:cs typeface="Arial" panose="020B0604020202020204" pitchFamily="34" charset="0"/>
              </a:rPr>
              <a:t>the </a:t>
            </a:r>
            <a:r>
              <a:rPr lang="en-US">
                <a:cs typeface="Arial" panose="020B0604020202020204" pitchFamily="34" charset="0"/>
              </a:rPr>
              <a:t>table? </a:t>
            </a:r>
          </a:p>
          <a:p>
            <a:endParaRPr lang="en-US">
              <a:cs typeface="Arial" panose="020B0604020202020204" pitchFamily="34" charset="0"/>
            </a:endParaRPr>
          </a:p>
          <a:p>
            <a:r>
              <a:rPr lang="en-US">
                <a:cs typeface="Arial" panose="020B0604020202020204" pitchFamily="34" charset="0"/>
              </a:rPr>
              <a:t>Remember you will need to look up the required minimum amount per child of fruit for breakfast. You can look at these requirements in USDA Team Nutrition’s “Serve Tasty and Healthy Food in the Child and Adult Care Food Program” posters for required minimum amounts of meal components. For today's purposes, we will provide you with this amount and it is ½ cup (0.5 cup). </a:t>
            </a:r>
          </a:p>
          <a:p>
            <a:endParaRPr lang="en-US">
              <a:cs typeface="Arial" panose="020B0604020202020204" pitchFamily="34" charset="0"/>
            </a:endParaRPr>
          </a:p>
          <a:p>
            <a:r>
              <a:rPr lang="en-US" b="1">
                <a:cs typeface="Arial" panose="020B0604020202020204" pitchFamily="34" charset="0"/>
              </a:rPr>
              <a:t>Note</a:t>
            </a:r>
            <a:r>
              <a:rPr lang="en-US">
                <a:cs typeface="Arial" panose="020B0604020202020204" pitchFamily="34" charset="0"/>
              </a:rPr>
              <a:t>: Give participants 2 minutes to complete this practice question on their own.  For on-line trainings, ask participants to type the answer for the minimum amount to provide in the chat. For in-person trainings, ask a participant to share the answer for the minimum amount to provide with the group</a:t>
            </a:r>
            <a:r>
              <a:rPr lang="en-US">
                <a:effectLst/>
                <a:cs typeface="Arial" panose="020B0604020202020204" pitchFamily="34" charset="0"/>
              </a:rPr>
              <a:t>.</a:t>
            </a:r>
            <a:r>
              <a:rPr lang="en-US">
                <a:cs typeface="Arial" panose="020B0604020202020204" pitchFamily="34" charset="0"/>
              </a:rPr>
              <a:t> </a:t>
            </a:r>
          </a:p>
          <a:p>
            <a:pPr>
              <a:buFont typeface="Arial" panose="020B0604020202020204" pitchFamily="34" charset="0"/>
              <a:buChar char="•"/>
            </a:pPr>
            <a:endParaRPr lang="en-US" sz="1800">
              <a:solidFill>
                <a:srgbClr val="000000"/>
              </a:solidFill>
              <a:effectLst/>
              <a:ea typeface="Calibri"/>
              <a:cs typeface="Arial" panose="020B0604020202020204" pitchFamily="34" charset="0"/>
            </a:endParaRPr>
          </a:p>
          <a:p>
            <a:pPr marL="0" marR="0">
              <a:spcBef>
                <a:spcPts val="0"/>
              </a:spcBef>
              <a:spcAft>
                <a:spcPts val="0"/>
              </a:spcAft>
            </a:pPr>
            <a:endParaRPr lang="en-US" sz="180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32</a:t>
            </a:fld>
            <a:endParaRPr lang="en-US"/>
          </a:p>
        </p:txBody>
      </p:sp>
    </p:spTree>
    <p:extLst>
      <p:ext uri="{BB962C8B-B14F-4D97-AF65-F5344CB8AC3E}">
        <p14:creationId xmlns:p14="http://schemas.microsoft.com/office/powerpoint/2010/main" val="1566464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Arial" panose="020B0604020202020204" pitchFamily="34" charset="0"/>
              </a:rPr>
              <a:t>Note:</a:t>
            </a:r>
            <a:r>
              <a:rPr lang="en-US">
                <a:cs typeface="Arial" panose="020B0604020202020204" pitchFamily="34" charset="0"/>
              </a:rPr>
              <a:t> You can ask for a participant to walk through the example and give the answer.  </a:t>
            </a:r>
            <a:endParaRPr lang="en-US" b="1">
              <a:cs typeface="Arial" panose="020B0604020202020204" pitchFamily="34" charset="0"/>
            </a:endParaRPr>
          </a:p>
          <a:p>
            <a:endParaRPr lang="en-US">
              <a:cs typeface="Arial" panose="020B0604020202020204" pitchFamily="34" charset="0"/>
            </a:endParaRPr>
          </a:p>
          <a:p>
            <a:r>
              <a:rPr lang="en-US" b="1">
                <a:cs typeface="Arial" panose="020B0604020202020204" pitchFamily="34" charset="0"/>
              </a:rPr>
              <a:t>Script:</a:t>
            </a:r>
            <a:r>
              <a:rPr lang="en-US">
                <a:cs typeface="Arial" panose="020B0604020202020204" pitchFamily="34" charset="0"/>
              </a:rPr>
              <a:t> The first step is to determine the minimum amount of food needed for each child at the meal or snack. In this example, each 3-year old child needs a minimum of a ½ cup (0.5 cup) of fruit, vegetable, or portions of both for breakfast.  For Step 2, you must multiply the minimum amount of food (from Step 1) by the number of children at the meal or snack. In this example, you need to multiply ½ cup (0.5 cup) by 7 participants, which equals 3.5 cups.  That means that Building Blocks Child Care will need to provide at least 3.5 cups of applesauce at breakfast that day. The 3.5 cups of applesauce can be placed in one serving bowl if all 7 children are sitting at one table. If they are sitting at more than one table, split the 3.5 cups into smaller bowls that may be easier for children to hold and pass at each table.</a:t>
            </a:r>
          </a:p>
          <a:p>
            <a:endParaRPr lang="en-US">
              <a:latin typeface="Arial"/>
              <a:cs typeface="Arial"/>
            </a:endParaRPr>
          </a:p>
          <a:p>
            <a:endParaRPr lang="en-US" sz="1800">
              <a:solidFill>
                <a:srgbClr val="000000"/>
              </a:solidFill>
              <a:effectLst/>
              <a:latin typeface="Arial"/>
              <a:ea typeface="Calibri"/>
              <a:cs typeface="Arial"/>
            </a:endParaRPr>
          </a:p>
          <a:p>
            <a:pPr marL="0" marR="0">
              <a:spcBef>
                <a:spcPts val="0"/>
              </a:spcBef>
              <a:spcAft>
                <a:spcPts val="0"/>
              </a:spcAft>
            </a:pPr>
            <a:endParaRPr lang="en-US" sz="180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33</a:t>
            </a:fld>
            <a:endParaRPr lang="en-US"/>
          </a:p>
        </p:txBody>
      </p:sp>
    </p:spTree>
    <p:extLst>
      <p:ext uri="{BB962C8B-B14F-4D97-AF65-F5344CB8AC3E}">
        <p14:creationId xmlns:p14="http://schemas.microsoft.com/office/powerpoint/2010/main" val="2462685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Script: </a:t>
            </a:r>
            <a:r>
              <a:rPr lang="en-US">
                <a:latin typeface="Arial"/>
                <a:cs typeface="Arial"/>
              </a:rPr>
              <a:t>Now, let’s practice calculating for a single age group using ounce equivalents.  </a:t>
            </a:r>
            <a:endParaRPr lang="en-US"/>
          </a:p>
          <a:p>
            <a:endParaRPr lang="en-US">
              <a:latin typeface="Arial"/>
              <a:cs typeface="Arial"/>
            </a:endParaRPr>
          </a:p>
          <a:p>
            <a:r>
              <a:rPr lang="en-US">
                <a:latin typeface="Arial"/>
                <a:cs typeface="Arial"/>
              </a:rPr>
              <a:t>Abracadabra Child Care practices family style meal service. They have sixteen 5-year </a:t>
            </a:r>
            <a:r>
              <a:rPr lang="en-US" err="1">
                <a:latin typeface="Arial"/>
                <a:cs typeface="Arial"/>
              </a:rPr>
              <a:t>olds</a:t>
            </a:r>
            <a:r>
              <a:rPr lang="en-US">
                <a:latin typeface="Arial"/>
                <a:cs typeface="Arial"/>
              </a:rPr>
              <a:t> in attendance in Ms. Smith’s classroom today. They want to offer cooked lean ground turkey so children can build their own tacos at lunch. What is the total amount of cooked lean ground turkey that must be in the serving bowl(s) on the table? </a:t>
            </a:r>
            <a:endParaRPr lang="en-US">
              <a:cs typeface="Arial"/>
            </a:endParaRPr>
          </a:p>
          <a:p>
            <a:pPr algn="l"/>
            <a:endParaRPr lang="en-US">
              <a:effectLst/>
              <a:ea typeface="Calibri" panose="020F0502020204030204" pitchFamily="34" charset="0"/>
              <a:cs typeface="Arial"/>
            </a:endParaRPr>
          </a:p>
          <a:p>
            <a:r>
              <a:rPr lang="en-US" b="1"/>
              <a:t>Note</a:t>
            </a:r>
            <a:r>
              <a:rPr lang="en-US"/>
              <a:t>: Give participants 2 minutes to complete this practice question on their own. For on-line trainings, ask participants to type the answer for the minimum amount to provide in the chat. For in-person trainings, ask a participant to share the answer for the minimum amount to provide with the group. </a:t>
            </a:r>
          </a:p>
        </p:txBody>
      </p:sp>
      <p:sp>
        <p:nvSpPr>
          <p:cNvPr id="4" name="Slide Number Placeholder 3"/>
          <p:cNvSpPr>
            <a:spLocks noGrp="1"/>
          </p:cNvSpPr>
          <p:nvPr>
            <p:ph type="sldNum" sz="quarter" idx="5"/>
          </p:nvPr>
        </p:nvSpPr>
        <p:spPr/>
        <p:txBody>
          <a:bodyPr/>
          <a:lstStyle/>
          <a:p>
            <a:fld id="{7D198806-4612-424A-8B33-5975F084983C}" type="slidenum">
              <a:rPr lang="en-US" smtClean="0"/>
              <a:t>34</a:t>
            </a:fld>
            <a:endParaRPr lang="en-US"/>
          </a:p>
        </p:txBody>
      </p:sp>
    </p:spTree>
    <p:extLst>
      <p:ext uri="{BB962C8B-B14F-4D97-AF65-F5344CB8AC3E}">
        <p14:creationId xmlns:p14="http://schemas.microsoft.com/office/powerpoint/2010/main" val="12708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a:effectLst/>
                <a:latin typeface="Arial"/>
                <a:cs typeface="Arial"/>
              </a:rPr>
              <a:t>Script:  </a:t>
            </a:r>
            <a:r>
              <a:rPr lang="en-US">
                <a:latin typeface="Arial"/>
                <a:cs typeface="Arial"/>
              </a:rPr>
              <a:t>Step</a:t>
            </a:r>
            <a:r>
              <a:rPr lang="en-US">
                <a:effectLst/>
                <a:latin typeface="Arial"/>
                <a:cs typeface="Arial"/>
              </a:rPr>
              <a:t> 1 is to determine the minimum amount of food needed for each child at that meal or snack.</a:t>
            </a:r>
            <a:r>
              <a:rPr lang="en-US">
                <a:latin typeface="Arial"/>
                <a:cs typeface="Arial"/>
              </a:rPr>
              <a:t> </a:t>
            </a:r>
            <a:endParaRPr lang="en-US"/>
          </a:p>
          <a:p>
            <a:endParaRPr lang="en-US">
              <a:latin typeface="Arial"/>
              <a:cs typeface="Arial"/>
            </a:endParaRPr>
          </a:p>
          <a:p>
            <a:r>
              <a:rPr lang="en-US">
                <a:latin typeface="Arial"/>
                <a:cs typeface="Arial"/>
              </a:rPr>
              <a:t>Reference </a:t>
            </a:r>
            <a:r>
              <a:rPr lang="en-US">
                <a:effectLst/>
                <a:latin typeface="Arial"/>
                <a:cs typeface="Arial"/>
              </a:rPr>
              <a:t>the </a:t>
            </a:r>
            <a:r>
              <a:rPr lang="en-US">
                <a:latin typeface="Arial"/>
                <a:cs typeface="Arial"/>
              </a:rPr>
              <a:t>CACFP </a:t>
            </a:r>
            <a:r>
              <a:rPr lang="en-US">
                <a:effectLst/>
                <a:latin typeface="Arial"/>
                <a:cs typeface="Arial"/>
              </a:rPr>
              <a:t>meal pattern requirements </a:t>
            </a:r>
            <a:r>
              <a:rPr lang="en-US">
                <a:latin typeface="Arial"/>
                <a:cs typeface="Arial"/>
              </a:rPr>
              <a:t>for meats/meat alternates for lunch for 3- </a:t>
            </a:r>
            <a:r>
              <a:rPr lang="en-US">
                <a:effectLst/>
                <a:latin typeface="Arial"/>
                <a:cs typeface="Arial"/>
              </a:rPr>
              <a:t>through </a:t>
            </a:r>
            <a:r>
              <a:rPr lang="en-US">
                <a:latin typeface="Arial"/>
                <a:cs typeface="Arial"/>
              </a:rPr>
              <a:t>5-year old children. See USDA Team Nutrition’s “Serve Tasty and Healthy Food in </a:t>
            </a:r>
            <a:r>
              <a:rPr lang="en-US">
                <a:effectLst/>
                <a:latin typeface="Arial"/>
                <a:cs typeface="Arial"/>
              </a:rPr>
              <a:t>the </a:t>
            </a:r>
            <a:r>
              <a:rPr lang="en-US">
                <a:latin typeface="Arial"/>
                <a:cs typeface="Arial"/>
              </a:rPr>
              <a:t>Child and Adult Care Food Program” posters for required </a:t>
            </a:r>
            <a:r>
              <a:rPr lang="en-US">
                <a:effectLst/>
                <a:latin typeface="Arial"/>
                <a:cs typeface="Arial"/>
              </a:rPr>
              <a:t>minimum </a:t>
            </a:r>
            <a:r>
              <a:rPr lang="en-US">
                <a:latin typeface="Arial"/>
                <a:cs typeface="Arial"/>
              </a:rPr>
              <a:t>amounts of </a:t>
            </a:r>
            <a:r>
              <a:rPr lang="en-US">
                <a:effectLst/>
                <a:latin typeface="Arial"/>
                <a:cs typeface="Arial"/>
              </a:rPr>
              <a:t>meal </a:t>
            </a:r>
            <a:r>
              <a:rPr lang="en-US">
                <a:latin typeface="Arial"/>
                <a:cs typeface="Arial"/>
              </a:rPr>
              <a:t>components</a:t>
            </a:r>
            <a:r>
              <a:rPr lang="en-US">
                <a:effectLst/>
                <a:latin typeface="Arial"/>
                <a:cs typeface="Arial"/>
              </a:rPr>
              <a:t>. </a:t>
            </a:r>
            <a:r>
              <a:rPr lang="en-US"/>
              <a:t>The CACFP meal pattern lists the required amounts for meats and/or meat alternates as ounce equivalents (oz eq). Ounce</a:t>
            </a:r>
            <a:r>
              <a:rPr lang="en-US">
                <a:latin typeface="Arial" panose="020B0604020202020204" pitchFamily="34" charset="0"/>
                <a:cs typeface="Arial" panose="020B0604020202020204" pitchFamily="34" charset="0"/>
              </a:rPr>
              <a:t> </a:t>
            </a:r>
            <a:r>
              <a:rPr lang="en-US">
                <a:latin typeface="Arial"/>
                <a:cs typeface="Arial"/>
              </a:rPr>
              <a:t>equivalents tell you the amount of meat and/or meat alternate in a portion of food. For example, 1 oz eq is equal to half a large egg or 1 ounce (oz) of cooked lean meat.</a:t>
            </a:r>
          </a:p>
          <a:p>
            <a:endParaRPr lang="en-US">
              <a:cs typeface="Arial"/>
            </a:endParaRPr>
          </a:p>
          <a:p>
            <a:r>
              <a:rPr lang="en-US">
                <a:latin typeface="Arial"/>
                <a:cs typeface="Arial"/>
              </a:rPr>
              <a:t>As you see on </a:t>
            </a:r>
            <a:r>
              <a:rPr lang="en-US">
                <a:effectLst/>
                <a:latin typeface="Arial"/>
                <a:cs typeface="Arial"/>
              </a:rPr>
              <a:t>the </a:t>
            </a:r>
            <a:r>
              <a:rPr lang="en-US">
                <a:latin typeface="Arial"/>
                <a:cs typeface="Arial"/>
              </a:rPr>
              <a:t>poster, a 5-year old must be offered at least 1.5-ounce equivalents of meats/meat alternates for lunch. 1.5 ounce equivalents means 1.5 ounces </a:t>
            </a:r>
            <a:r>
              <a:rPr lang="en-US">
                <a:effectLst/>
                <a:latin typeface="Arial"/>
                <a:cs typeface="Arial"/>
              </a:rPr>
              <a:t>of </a:t>
            </a:r>
            <a:r>
              <a:rPr lang="en-US">
                <a:latin typeface="Arial"/>
                <a:cs typeface="Arial"/>
              </a:rPr>
              <a:t>cooked ground turkey. The key word is “cooked”, because 1.5 ounces </a:t>
            </a:r>
            <a:r>
              <a:rPr lang="en-US">
                <a:effectLst/>
                <a:latin typeface="Arial"/>
                <a:cs typeface="Arial"/>
              </a:rPr>
              <a:t>of </a:t>
            </a:r>
            <a:r>
              <a:rPr lang="en-US">
                <a:latin typeface="Arial"/>
                <a:cs typeface="Arial"/>
              </a:rPr>
              <a:t>raw ground turkey will become smaller when cooked, and not yield a 1.5-ounce equivalent. USDA’s Food Buying Guide Calculator can support you in meeting ounce equivalent requirements for meats and/or meat alternates. We will reference this resource in a few minutes</a:t>
            </a:r>
            <a:r>
              <a:rPr lang="en-US">
                <a:effectLst/>
                <a:latin typeface="Arial"/>
                <a:cs typeface="Arial"/>
              </a:rPr>
              <a:t>.</a:t>
            </a:r>
            <a:r>
              <a:rPr lang="en-US">
                <a:latin typeface="Arial"/>
                <a:cs typeface="Arial"/>
              </a:rPr>
              <a:t> </a:t>
            </a:r>
            <a:r>
              <a:rPr lang="en-US">
                <a:effectLst/>
                <a:latin typeface="Arial"/>
                <a:cs typeface="Arial"/>
              </a:rPr>
              <a:t> </a:t>
            </a:r>
            <a:endParaRPr lang="en-US">
              <a:cs typeface="Arial"/>
            </a:endParaRPr>
          </a:p>
          <a:p>
            <a:pPr marL="0" marR="0">
              <a:spcBef>
                <a:spcPts val="0"/>
              </a:spcBef>
              <a:spcAft>
                <a:spcPts val="0"/>
              </a:spcAft>
            </a:pPr>
            <a:endParaRPr lang="en-US" sz="1800">
              <a:effectLst/>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35</a:t>
            </a:fld>
            <a:endParaRPr lang="en-US"/>
          </a:p>
        </p:txBody>
      </p:sp>
    </p:spTree>
    <p:extLst>
      <p:ext uri="{BB962C8B-B14F-4D97-AF65-F5344CB8AC3E}">
        <p14:creationId xmlns:p14="http://schemas.microsoft.com/office/powerpoint/2010/main" val="2946764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a:effectLst/>
                <a:cs typeface="Arial" panose="020B0604020202020204" pitchFamily="34" charset="0"/>
              </a:rPr>
              <a:t>Script: </a:t>
            </a:r>
            <a:r>
              <a:rPr lang="en-US">
                <a:effectLst/>
                <a:cs typeface="Arial" panose="020B0604020202020204" pitchFamily="34" charset="0"/>
              </a:rPr>
              <a:t>Step </a:t>
            </a:r>
            <a:r>
              <a:rPr lang="en-US">
                <a:cs typeface="Arial" panose="020B0604020202020204" pitchFamily="34" charset="0"/>
              </a:rPr>
              <a:t>2 </a:t>
            </a:r>
            <a:r>
              <a:rPr lang="en-US">
                <a:effectLst/>
                <a:cs typeface="Arial" panose="020B0604020202020204" pitchFamily="34" charset="0"/>
              </a:rPr>
              <a:t>is to multiply the minimum amount of food (from Step 1) by the number of children at the meal or snack.</a:t>
            </a:r>
            <a:r>
              <a:rPr lang="en-US">
                <a:cs typeface="Arial" panose="020B0604020202020204" pitchFamily="34" charset="0"/>
              </a:rPr>
              <a:t> In this example, there are 16 children, so we multiply 1.5-ounce equivalents by 16.</a:t>
            </a:r>
            <a:r>
              <a:rPr lang="en-US">
                <a:effectLst/>
                <a:cs typeface="Arial" panose="020B0604020202020204" pitchFamily="34" charset="0"/>
              </a:rPr>
              <a:t> </a:t>
            </a:r>
            <a:endParaRPr lang="en-US">
              <a:cs typeface="Arial" panose="020B0604020202020204" pitchFamily="34" charset="0"/>
            </a:endParaRPr>
          </a:p>
          <a:p>
            <a:endParaRPr lang="en-US">
              <a:cs typeface="Arial" panose="020B0604020202020204" pitchFamily="34" charset="0"/>
            </a:endParaRPr>
          </a:p>
          <a:p>
            <a:r>
              <a:rPr lang="en-US">
                <a:cs typeface="Arial" panose="020B0604020202020204" pitchFamily="34" charset="0"/>
              </a:rPr>
              <a:t>That means that Abracadabra Child Care should provide at least 24-ounce equivalents (24 ounces) of cooked lean ground turkey in serving bowl(s) on the table for 16 children to build their tacos for lunch.</a:t>
            </a:r>
          </a:p>
          <a:p>
            <a:endParaRPr lang="en-US">
              <a:cs typeface="Arial" panose="020B0604020202020204" pitchFamily="34" charset="0"/>
            </a:endParaRPr>
          </a:p>
          <a:p>
            <a:r>
              <a:rPr lang="en-US">
                <a:effectLst/>
                <a:cs typeface="Arial" panose="020B0604020202020204" pitchFamily="34" charset="0"/>
              </a:rPr>
              <a:t>The 24-ounce equivalents, or 24 ounces, of cooked lean ground turkey can be placed in one serving bowl if all 16 children are sitting at one table. </a:t>
            </a:r>
          </a:p>
          <a:p>
            <a:endParaRPr lang="en-US">
              <a:effectLst/>
              <a:cs typeface="Arial" panose="020B0604020202020204" pitchFamily="34" charset="0"/>
            </a:endParaRPr>
          </a:p>
          <a:p>
            <a:r>
              <a:rPr lang="en-US">
                <a:effectLst/>
                <a:cs typeface="Arial" panose="020B0604020202020204" pitchFamily="34" charset="0"/>
              </a:rPr>
              <a:t>If they are sitting at more than one table, split the ground turkey into smaller bowls that may be easier for children to hold and pass at each table.</a:t>
            </a:r>
          </a:p>
          <a:p>
            <a:endParaRPr lang="en-US">
              <a:cs typeface="Arial"/>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36</a:t>
            </a:fld>
            <a:endParaRPr lang="en-US"/>
          </a:p>
        </p:txBody>
      </p:sp>
    </p:spTree>
    <p:extLst>
      <p:ext uri="{BB962C8B-B14F-4D97-AF65-F5344CB8AC3E}">
        <p14:creationId xmlns:p14="http://schemas.microsoft.com/office/powerpoint/2010/main" val="25633882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Arial" panose="020B0604020202020204" pitchFamily="34" charset="0"/>
              </a:rPr>
              <a:t>Script:</a:t>
            </a:r>
            <a:r>
              <a:rPr lang="en-US">
                <a:cs typeface="Arial" panose="020B0604020202020204" pitchFamily="34" charset="0"/>
              </a:rPr>
              <a:t> For more information on ounce equivalents, visit USDA’s “Food Buying Guide for Child Nutrition Programs” and Team Nutrition’s “CACFP Grains Ounce Equivalents Resources” webpage. The web address and QR code are shown on the bottom of the slide.</a:t>
            </a:r>
          </a:p>
          <a:p>
            <a:pPr algn="l"/>
            <a:endParaRPr lang="en-US" sz="1800">
              <a:ea typeface="Calibri"/>
              <a:cs typeface="Arial" panose="020B0604020202020204" pitchFamily="34" charset="0"/>
            </a:endParaRPr>
          </a:p>
          <a:p>
            <a:pPr lvl="1" fontAlgn="base">
              <a:buFont typeface="Arial" panose="020B0604020202020204" pitchFamily="34" charset="0"/>
              <a:buChar char="•"/>
            </a:pPr>
            <a:endParaRPr lang="en-US" sz="1800">
              <a:solidFill>
                <a:srgbClr val="000000"/>
              </a:solidFill>
              <a:effectLst/>
              <a:ea typeface="Calibri"/>
              <a:cs typeface="Arial" panose="020B0604020202020204" pitchFamily="34" charset="0"/>
            </a:endParaRPr>
          </a:p>
          <a:p>
            <a:pPr marL="0" marR="0">
              <a:spcBef>
                <a:spcPts val="0"/>
              </a:spcBef>
              <a:spcAft>
                <a:spcPts val="0"/>
              </a:spcAft>
            </a:pPr>
            <a:endParaRPr lang="en-US" sz="180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37</a:t>
            </a:fld>
            <a:endParaRPr lang="en-US"/>
          </a:p>
        </p:txBody>
      </p:sp>
    </p:spTree>
    <p:extLst>
      <p:ext uri="{BB962C8B-B14F-4D97-AF65-F5344CB8AC3E}">
        <p14:creationId xmlns:p14="http://schemas.microsoft.com/office/powerpoint/2010/main" val="2306888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Arial" panose="020B0604020202020204" pitchFamily="34" charset="0"/>
              </a:rPr>
              <a:t>Script: </a:t>
            </a:r>
            <a:r>
              <a:rPr lang="en-US">
                <a:cs typeface="Arial" panose="020B0604020202020204" pitchFamily="34" charset="0"/>
              </a:rPr>
              <a:t>To determine how much food to purchase, use USDA’s “Food Buying Guide Calculator for Child Nutrition Programs.” For more information on the calculator, check out a training video at the web address or QR code at the bottom of the slide.  </a:t>
            </a:r>
          </a:p>
          <a:p>
            <a:pPr algn="l"/>
            <a:endParaRPr lang="en-US" sz="1800">
              <a:effectLst/>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38</a:t>
            </a:fld>
            <a:endParaRPr lang="en-US"/>
          </a:p>
        </p:txBody>
      </p:sp>
    </p:spTree>
    <p:extLst>
      <p:ext uri="{BB962C8B-B14F-4D97-AF65-F5344CB8AC3E}">
        <p14:creationId xmlns:p14="http://schemas.microsoft.com/office/powerpoint/2010/main" val="1502345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ffectLst/>
                <a:cs typeface="Arial" panose="020B0604020202020204" pitchFamily="34" charset="0"/>
              </a:rPr>
              <a:t>Note</a:t>
            </a:r>
            <a:r>
              <a:rPr lang="en-US">
                <a:effectLst/>
                <a:cs typeface="Arial" panose="020B0604020202020204" pitchFamily="34" charset="0"/>
              </a:rPr>
              <a:t>:</a:t>
            </a:r>
            <a:r>
              <a:rPr lang="en-US">
                <a:cs typeface="Arial" panose="020B0604020202020204" pitchFamily="34" charset="0"/>
              </a:rPr>
              <a:t> This information can be found on page 8</a:t>
            </a:r>
            <a:r>
              <a:rPr lang="en-US">
                <a:effectLst/>
                <a:cs typeface="Arial" panose="020B0604020202020204" pitchFamily="34" charset="0"/>
              </a:rPr>
              <a:t> </a:t>
            </a:r>
            <a:r>
              <a:rPr lang="en-US">
                <a:cs typeface="Arial" panose="020B0604020202020204" pitchFamily="34" charset="0"/>
              </a:rPr>
              <a:t>in</a:t>
            </a:r>
            <a:r>
              <a:rPr lang="en-US">
                <a:effectLst/>
                <a:cs typeface="Arial" panose="020B0604020202020204" pitchFamily="34" charset="0"/>
              </a:rPr>
              <a:t> the operator booklet</a:t>
            </a:r>
            <a:r>
              <a:rPr lang="en-US">
                <a:cs typeface="Arial" panose="020B0604020202020204" pitchFamily="34" charset="0"/>
              </a:rPr>
              <a:t>.</a:t>
            </a:r>
          </a:p>
          <a:p>
            <a:pPr algn="l"/>
            <a:endParaRPr lang="en-U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Arial" panose="020B0604020202020204" pitchFamily="34" charset="0"/>
              </a:rPr>
              <a:t>Script: </a:t>
            </a:r>
            <a:r>
              <a:rPr lang="en-US">
                <a:cs typeface="Arial" panose="020B0604020202020204" pitchFamily="34" charset="0"/>
              </a:rPr>
              <a:t>There</a:t>
            </a:r>
            <a:r>
              <a:rPr lang="en-US">
                <a:effectLst/>
                <a:cs typeface="Arial" panose="020B0604020202020204" pitchFamily="34" charset="0"/>
              </a:rPr>
              <a:t> are three steps to follow when determining the total amount of food to offer during meals and snacks to children from different age groups (such as 1-through 2-year </a:t>
            </a:r>
            <a:r>
              <a:rPr lang="en-US" err="1">
                <a:effectLst/>
                <a:cs typeface="Arial" panose="020B0604020202020204" pitchFamily="34" charset="0"/>
              </a:rPr>
              <a:t>olds</a:t>
            </a:r>
            <a:r>
              <a:rPr lang="en-US">
                <a:effectLst/>
                <a:cs typeface="Arial" panose="020B0604020202020204" pitchFamily="34" charset="0"/>
              </a:rPr>
              <a:t> and 3-through 5-year </a:t>
            </a:r>
            <a:r>
              <a:rPr lang="en-US" err="1">
                <a:effectLst/>
                <a:cs typeface="Arial" panose="020B0604020202020204" pitchFamily="34" charset="0"/>
              </a:rPr>
              <a:t>olds</a:t>
            </a:r>
            <a:r>
              <a:rPr lang="en-US">
                <a:effectLst/>
                <a:cs typeface="Arial" panose="020B0604020202020204" pitchFamily="34" charset="0"/>
              </a:rPr>
              <a:t>).</a:t>
            </a:r>
            <a:endParaRPr lang="en-US">
              <a:cs typeface="Arial" panose="020B0604020202020204" pitchFamily="34" charset="0"/>
            </a:endParaRPr>
          </a:p>
          <a:p>
            <a:endParaRPr lang="en-US">
              <a:cs typeface="Arial" panose="020B0604020202020204" pitchFamily="34" charset="0"/>
            </a:endParaRPr>
          </a:p>
          <a:p>
            <a:pPr algn="l"/>
            <a:r>
              <a:rPr lang="en-US">
                <a:effectLst/>
                <a:cs typeface="Arial" panose="020B0604020202020204" pitchFamily="34" charset="0"/>
              </a:rPr>
              <a:t>Step 1 is to determine the minimum amount of food needed for children in each age group at the meal or snack. Step 2 is to multiply the minimum amount of food (from Step </a:t>
            </a:r>
            <a:r>
              <a:rPr lang="en-US">
                <a:cs typeface="Arial" panose="020B0604020202020204" pitchFamily="34" charset="0"/>
              </a:rPr>
              <a:t>1</a:t>
            </a:r>
            <a:r>
              <a:rPr lang="en-US">
                <a:effectLst/>
                <a:cs typeface="Arial" panose="020B0604020202020204" pitchFamily="34" charset="0"/>
              </a:rPr>
              <a:t>) by the number of children at the meal or snack separately for each age group. And, Step 3 is to add the amounts for each age group (from Step </a:t>
            </a:r>
            <a:r>
              <a:rPr lang="en-US">
                <a:cs typeface="Arial" panose="020B0604020202020204" pitchFamily="34" charset="0"/>
              </a:rPr>
              <a:t>2</a:t>
            </a:r>
            <a:r>
              <a:rPr lang="en-US">
                <a:effectLst/>
                <a:cs typeface="Arial" panose="020B0604020202020204" pitchFamily="34" charset="0"/>
              </a:rPr>
              <a:t>) to see the total amount to provide.   </a:t>
            </a:r>
            <a:endParaRPr lang="en-US">
              <a:cs typeface="Arial" panose="020B0604020202020204" pitchFamily="34" charset="0"/>
            </a:endParaRPr>
          </a:p>
          <a:p>
            <a:endParaRPr lang="en-US">
              <a:cs typeface="Arial"/>
            </a:endParaRPr>
          </a:p>
          <a:p>
            <a:pPr algn="l"/>
            <a:endParaRPr lang="en-US" sz="1800">
              <a:solidFill>
                <a:srgbClr val="000000"/>
              </a:solidFill>
              <a:effectLst/>
              <a:cs typeface="Arial"/>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39</a:t>
            </a:fld>
            <a:endParaRPr lang="en-US"/>
          </a:p>
        </p:txBody>
      </p:sp>
    </p:spTree>
    <p:extLst>
      <p:ext uri="{BB962C8B-B14F-4D97-AF65-F5344CB8AC3E}">
        <p14:creationId xmlns:p14="http://schemas.microsoft.com/office/powerpoint/2010/main" val="1973393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effectLst/>
                <a:latin typeface="Arial"/>
                <a:cs typeface="Arial"/>
              </a:rPr>
              <a:t>Script:</a:t>
            </a:r>
            <a:r>
              <a:rPr lang="en-US" b="0" i="0" u="none" strike="noStrike">
                <a:effectLst/>
                <a:latin typeface="Arial"/>
                <a:cs typeface="Arial"/>
              </a:rPr>
              <a:t> What aspects of family style meal service do you see in this picture? </a:t>
            </a:r>
            <a:r>
              <a:rPr lang="en-US" b="0" i="0">
                <a:effectLst/>
                <a:latin typeface="Arial"/>
                <a:cs typeface="Arial"/>
              </a:rPr>
              <a:t>​</a:t>
            </a:r>
          </a:p>
          <a:p>
            <a:pPr algn="l" rtl="0" fontAlgn="base">
              <a:buFont typeface="Arial" panose="020B0604020202020204" pitchFamily="34" charset="0"/>
              <a:buChar char="•"/>
            </a:pPr>
            <a:endParaRPr lang="en-US" b="0" i="0">
              <a:effectLst/>
              <a:latin typeface="Arial" panose="020B0604020202020204" pitchFamily="34" charset="0"/>
            </a:endParaRPr>
          </a:p>
          <a:p>
            <a:pPr algn="l" rtl="0" fontAlgn="base"/>
            <a:r>
              <a:rPr lang="en-US" b="1" i="0" u="none" strike="noStrike">
                <a:effectLst/>
                <a:latin typeface="Arial"/>
                <a:cs typeface="Arial"/>
              </a:rPr>
              <a:t>Note:</a:t>
            </a:r>
            <a:r>
              <a:rPr lang="en-US" b="0" i="0" u="none" strike="noStrike">
                <a:effectLst/>
                <a:latin typeface="Arial"/>
                <a:cs typeface="Arial"/>
              </a:rPr>
              <a:t> Discuss the picture in detail, highlight the different components of family style meal service in action. Areas of discussion may include socializing between children and adults; passing of serving bowls, plates, and pitchers; children serving themselves; and child-size utensils and equipment.</a:t>
            </a:r>
            <a:endParaRPr lang="en-US" b="0" i="0">
              <a:effectLst/>
              <a:latin typeface="Arial"/>
              <a:cs typeface="Arial"/>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4</a:t>
            </a:fld>
            <a:endParaRPr lang="en-US"/>
          </a:p>
        </p:txBody>
      </p:sp>
    </p:spTree>
    <p:extLst>
      <p:ext uri="{BB962C8B-B14F-4D97-AF65-F5344CB8AC3E}">
        <p14:creationId xmlns:p14="http://schemas.microsoft.com/office/powerpoint/2010/main" val="2039192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ffectLst/>
                <a:cs typeface="Arial" panose="020B0604020202020204" pitchFamily="34" charset="0"/>
              </a:rPr>
              <a:t>Script: </a:t>
            </a:r>
            <a:r>
              <a:rPr lang="en-US">
                <a:cs typeface="Arial" panose="020B0604020202020204" pitchFamily="34" charset="0"/>
              </a:rPr>
              <a:t>The first step </a:t>
            </a:r>
            <a:r>
              <a:rPr lang="en-US">
                <a:effectLst/>
                <a:cs typeface="Arial" panose="020B0604020202020204" pitchFamily="34" charset="0"/>
              </a:rPr>
              <a:t>is to determine the minimum amount of food needed for each age group at </a:t>
            </a:r>
            <a:r>
              <a:rPr lang="en-US">
                <a:cs typeface="Arial" panose="020B0604020202020204" pitchFamily="34" charset="0"/>
              </a:rPr>
              <a:t>the </a:t>
            </a:r>
            <a:r>
              <a:rPr lang="en-US">
                <a:effectLst/>
                <a:cs typeface="Arial" panose="020B0604020202020204" pitchFamily="34" charset="0"/>
              </a:rPr>
              <a:t>meal or snack.</a:t>
            </a:r>
            <a:r>
              <a:rPr lang="en-US">
                <a:cs typeface="Arial" panose="020B0604020202020204" pitchFamily="34" charset="0"/>
              </a:rPr>
              <a:t> In this example, the </a:t>
            </a:r>
            <a:r>
              <a:rPr lang="en-US">
                <a:effectLst/>
                <a:cs typeface="Arial" panose="020B0604020202020204" pitchFamily="34" charset="0"/>
              </a:rPr>
              <a:t>minimum amount of </a:t>
            </a:r>
            <a:r>
              <a:rPr lang="en-US">
                <a:cs typeface="Arial" panose="020B0604020202020204" pitchFamily="34" charset="0"/>
              </a:rPr>
              <a:t>fruit needed </a:t>
            </a:r>
            <a:r>
              <a:rPr lang="en-US">
                <a:effectLst/>
                <a:cs typeface="Arial" panose="020B0604020202020204" pitchFamily="34" charset="0"/>
              </a:rPr>
              <a:t>at </a:t>
            </a:r>
            <a:r>
              <a:rPr lang="en-US">
                <a:cs typeface="Arial" panose="020B0604020202020204" pitchFamily="34" charset="0"/>
              </a:rPr>
              <a:t>lunch </a:t>
            </a:r>
            <a:r>
              <a:rPr lang="en-US">
                <a:effectLst/>
                <a:cs typeface="Arial" panose="020B0604020202020204" pitchFamily="34" charset="0"/>
              </a:rPr>
              <a:t>for each </a:t>
            </a:r>
            <a:r>
              <a:rPr lang="en-US">
                <a:cs typeface="Arial" panose="020B0604020202020204" pitchFamily="34" charset="0"/>
              </a:rPr>
              <a:t>2-year old </a:t>
            </a:r>
            <a:r>
              <a:rPr lang="en-US">
                <a:effectLst/>
                <a:cs typeface="Arial" panose="020B0604020202020204" pitchFamily="34" charset="0"/>
              </a:rPr>
              <a:t>is </a:t>
            </a:r>
            <a:r>
              <a:rPr lang="en-US">
                <a:cs typeface="Arial" panose="020B0604020202020204" pitchFamily="34" charset="0"/>
              </a:rPr>
              <a:t>⅛ cup (or 0.125 cup). The minimum amount of fruit needed at lunch </a:t>
            </a:r>
            <a:r>
              <a:rPr lang="en-US">
                <a:effectLst/>
                <a:cs typeface="Arial" panose="020B0604020202020204" pitchFamily="34" charset="0"/>
              </a:rPr>
              <a:t>for each </a:t>
            </a:r>
            <a:r>
              <a:rPr lang="en-US">
                <a:cs typeface="Arial" panose="020B0604020202020204" pitchFamily="34" charset="0"/>
              </a:rPr>
              <a:t>3-year old is ¼ cup </a:t>
            </a:r>
            <a:r>
              <a:rPr lang="en-US">
                <a:effectLst/>
                <a:cs typeface="Arial" panose="020B0604020202020204" pitchFamily="34" charset="0"/>
              </a:rPr>
              <a:t>(</a:t>
            </a:r>
            <a:r>
              <a:rPr lang="en-US">
                <a:cs typeface="Arial" panose="020B0604020202020204" pitchFamily="34" charset="0"/>
              </a:rPr>
              <a:t>or 0.25 cup). </a:t>
            </a:r>
          </a:p>
          <a:p>
            <a:pPr algn="l"/>
            <a:endParaRPr lang="en-US" sz="1800">
              <a:solidFill>
                <a:srgbClr val="000000"/>
              </a:solidFill>
              <a:effectLst/>
              <a:cs typeface="Arial"/>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40</a:t>
            </a:fld>
            <a:endParaRPr lang="en-US"/>
          </a:p>
        </p:txBody>
      </p:sp>
    </p:spTree>
    <p:extLst>
      <p:ext uri="{BB962C8B-B14F-4D97-AF65-F5344CB8AC3E}">
        <p14:creationId xmlns:p14="http://schemas.microsoft.com/office/powerpoint/2010/main" val="1244738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panose="020B0604020202020204" pitchFamily="34" charset="0"/>
              </a:rPr>
              <a:t>Script:</a:t>
            </a:r>
            <a:r>
              <a:rPr lang="en-US" dirty="0">
                <a:cs typeface="Arial" panose="020B0604020202020204" pitchFamily="34" charset="0"/>
              </a:rPr>
              <a:t> The second step is to multiply the minimum amount of food (from Step 1) by the number of children at</a:t>
            </a:r>
            <a:r>
              <a:rPr lang="en-US" dirty="0">
                <a:effectLst/>
                <a:cs typeface="Arial" panose="020B0604020202020204" pitchFamily="34" charset="0"/>
              </a:rPr>
              <a:t> the </a:t>
            </a:r>
            <a:r>
              <a:rPr lang="en-US" dirty="0">
                <a:cs typeface="Arial" panose="020B0604020202020204" pitchFamily="34" charset="0"/>
              </a:rPr>
              <a:t>meal or snack separately for each age group. In this example, ⅛ cup (or 0.125 cup) of diced peaches multiplied by 6 children equals ¾ cup (0.75 cup) of diced peaches. ¼ cup (or 0.25 cup) of diced peaches multiplied by 6 children equals 1½ cups (1.5 cups) of diced peaches.</a:t>
            </a:r>
          </a:p>
          <a:p>
            <a:pPr algn="l"/>
            <a:endParaRPr lang="en-US" sz="1800" dirty="0">
              <a:latin typeface="Arial"/>
              <a:cs typeface="Arial"/>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41</a:t>
            </a:fld>
            <a:endParaRPr lang="en-US"/>
          </a:p>
        </p:txBody>
      </p:sp>
    </p:spTree>
    <p:extLst>
      <p:ext uri="{BB962C8B-B14F-4D97-AF65-F5344CB8AC3E}">
        <p14:creationId xmlns:p14="http://schemas.microsoft.com/office/powerpoint/2010/main" val="2582096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panose="020B0604020202020204" pitchFamily="34" charset="0"/>
              </a:rPr>
              <a:t>Script:</a:t>
            </a:r>
            <a:r>
              <a:rPr lang="en-US" dirty="0">
                <a:cs typeface="Arial" panose="020B0604020202020204" pitchFamily="34" charset="0"/>
              </a:rPr>
              <a:t>  The third and final step is to add the amounts for each age group (from Step 2) to see the total amount to provide</a:t>
            </a:r>
            <a:r>
              <a:rPr lang="en-US" dirty="0">
                <a:effectLst/>
                <a:cs typeface="Arial" panose="020B0604020202020204" pitchFamily="34" charset="0"/>
              </a:rPr>
              <a:t>. </a:t>
            </a:r>
            <a:r>
              <a:rPr lang="en-US" dirty="0">
                <a:cs typeface="Arial" panose="020B0604020202020204" pitchFamily="34" charset="0"/>
              </a:rPr>
              <a:t>Add ¾ cup (0.75 cup) for the 2-year </a:t>
            </a:r>
            <a:r>
              <a:rPr lang="en-US" dirty="0" err="1">
                <a:cs typeface="Arial" panose="020B0604020202020204" pitchFamily="34" charset="0"/>
              </a:rPr>
              <a:t>olds</a:t>
            </a:r>
            <a:r>
              <a:rPr lang="en-US" dirty="0">
                <a:cs typeface="Arial" panose="020B0604020202020204" pitchFamily="34" charset="0"/>
              </a:rPr>
              <a:t> to 1½ cups (1.5 cups) for</a:t>
            </a:r>
            <a:r>
              <a:rPr lang="en-US" dirty="0">
                <a:effectLst/>
                <a:cs typeface="Arial" panose="020B0604020202020204" pitchFamily="34" charset="0"/>
              </a:rPr>
              <a:t> the </a:t>
            </a:r>
            <a:r>
              <a:rPr lang="en-US" dirty="0">
                <a:cs typeface="Arial" panose="020B0604020202020204" pitchFamily="34" charset="0"/>
              </a:rPr>
              <a:t>3-year </a:t>
            </a:r>
            <a:r>
              <a:rPr lang="en-US" dirty="0" err="1">
                <a:cs typeface="Arial" panose="020B0604020202020204" pitchFamily="34" charset="0"/>
              </a:rPr>
              <a:t>olds</a:t>
            </a:r>
            <a:r>
              <a:rPr lang="en-US" dirty="0">
                <a:cs typeface="Arial" panose="020B0604020202020204" pitchFamily="34" charset="0"/>
              </a:rPr>
              <a:t>, which equals 2 ¼ cups (2.25 cups). </a:t>
            </a:r>
          </a:p>
        </p:txBody>
      </p:sp>
      <p:sp>
        <p:nvSpPr>
          <p:cNvPr id="4" name="Slide Number Placeholder 3"/>
          <p:cNvSpPr>
            <a:spLocks noGrp="1"/>
          </p:cNvSpPr>
          <p:nvPr>
            <p:ph type="sldNum" sz="quarter" idx="5"/>
          </p:nvPr>
        </p:nvSpPr>
        <p:spPr/>
        <p:txBody>
          <a:bodyPr/>
          <a:lstStyle/>
          <a:p>
            <a:fld id="{7D198806-4612-424A-8B33-5975F084983C}" type="slidenum">
              <a:rPr lang="en-US" smtClean="0"/>
              <a:t>42</a:t>
            </a:fld>
            <a:endParaRPr lang="en-US"/>
          </a:p>
        </p:txBody>
      </p:sp>
    </p:spTree>
    <p:extLst>
      <p:ext uri="{BB962C8B-B14F-4D97-AF65-F5344CB8AC3E}">
        <p14:creationId xmlns:p14="http://schemas.microsoft.com/office/powerpoint/2010/main" val="38288518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a:cs typeface="Arial" panose="020B0604020202020204" pitchFamily="34" charset="0"/>
              </a:rPr>
              <a:t>Note: </a:t>
            </a:r>
            <a:r>
              <a:rPr lang="en-US">
                <a:cs typeface="Arial" panose="020B0604020202020204" pitchFamily="34" charset="0"/>
              </a:rPr>
              <a:t>This practice question can be found on page 14, practice question #2, in the operator booklet.</a:t>
            </a:r>
          </a:p>
          <a:p>
            <a:pPr lvl="0"/>
            <a:endParaRPr lang="en-U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Arial" panose="020B0604020202020204" pitchFamily="34" charset="0"/>
              </a:rPr>
              <a:t>Script: </a:t>
            </a:r>
            <a:r>
              <a:rPr lang="en-US">
                <a:cs typeface="Arial" panose="020B0604020202020204" pitchFamily="34" charset="0"/>
              </a:rPr>
              <a:t>It’s time to practice on your own. Magical Day Child Care has a mixed age-group classroom and practices family style meal service. They have four 2-year </a:t>
            </a:r>
            <a:r>
              <a:rPr lang="en-US" err="1">
                <a:cs typeface="Arial" panose="020B0604020202020204" pitchFamily="34" charset="0"/>
              </a:rPr>
              <a:t>olds</a:t>
            </a:r>
            <a:r>
              <a:rPr lang="en-US">
                <a:cs typeface="Arial" panose="020B0604020202020204" pitchFamily="34" charset="0"/>
              </a:rPr>
              <a:t> and four 3-year </a:t>
            </a:r>
            <a:r>
              <a:rPr lang="en-US" err="1">
                <a:cs typeface="Arial" panose="020B0604020202020204" pitchFamily="34" charset="0"/>
              </a:rPr>
              <a:t>olds</a:t>
            </a:r>
            <a:r>
              <a:rPr lang="en-US">
                <a:cs typeface="Arial" panose="020B0604020202020204" pitchFamily="34" charset="0"/>
              </a:rPr>
              <a:t> in attendance today. They are serving fat-free (skim) milk at breakfast. What is the total amount of milk they must put in the pitcher(s) on the table? </a:t>
            </a:r>
          </a:p>
          <a:p>
            <a:pPr lvl="0"/>
            <a:endParaRPr lang="en-US">
              <a:cs typeface="Arial" panose="020B0604020202020204" pitchFamily="34" charset="0"/>
            </a:endParaRPr>
          </a:p>
          <a:p>
            <a:pPr lvl="0"/>
            <a:r>
              <a:rPr lang="en-US" b="1">
                <a:cs typeface="Arial" panose="020B0604020202020204" pitchFamily="34" charset="0"/>
              </a:rPr>
              <a:t>Note:</a:t>
            </a:r>
            <a:r>
              <a:rPr lang="en-US">
                <a:cs typeface="Arial" panose="020B0604020202020204" pitchFamily="34" charset="0"/>
              </a:rPr>
              <a:t> Give participants 2 minutes to complete this practice question on their own. For on-line trainings, ask participants to type the answer for the minimum amount to provide in the chat. For in-person trainings, ask a participant to share the answer for the minimum amount to provide with the group.   </a:t>
            </a:r>
          </a:p>
          <a:p>
            <a:pPr lvl="1" algn="l"/>
            <a:endParaRPr lang="en-US" sz="180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43</a:t>
            </a:fld>
            <a:endParaRPr lang="en-US"/>
          </a:p>
        </p:txBody>
      </p:sp>
    </p:spTree>
    <p:extLst>
      <p:ext uri="{BB962C8B-B14F-4D97-AF65-F5344CB8AC3E}">
        <p14:creationId xmlns:p14="http://schemas.microsoft.com/office/powerpoint/2010/main" val="4051067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a:effectLst/>
                <a:cs typeface="Arial" panose="020B0604020202020204" pitchFamily="34" charset="0"/>
              </a:rPr>
              <a:t>Script</a:t>
            </a:r>
            <a:r>
              <a:rPr lang="en-US">
                <a:effectLst/>
                <a:cs typeface="Arial" panose="020B0604020202020204" pitchFamily="34" charset="0"/>
              </a:rPr>
              <a:t>:  The first step when calculating the amount of milk needed for different age groups is to determine the minimum amount of milk needed for children from each age group at that meal or snack. Two-year </a:t>
            </a:r>
            <a:r>
              <a:rPr lang="en-US" err="1">
                <a:effectLst/>
                <a:cs typeface="Arial" panose="020B0604020202020204" pitchFamily="34" charset="0"/>
              </a:rPr>
              <a:t>olds</a:t>
            </a:r>
            <a:r>
              <a:rPr lang="en-US">
                <a:effectLst/>
                <a:cs typeface="Arial" panose="020B0604020202020204" pitchFamily="34" charset="0"/>
              </a:rPr>
              <a:t> must be offered ½ cup (4 fluid ounces) of milk for breakfast and 3-year </a:t>
            </a:r>
            <a:r>
              <a:rPr lang="en-US" err="1">
                <a:effectLst/>
                <a:cs typeface="Arial" panose="020B0604020202020204" pitchFamily="34" charset="0"/>
              </a:rPr>
              <a:t>olds</a:t>
            </a:r>
            <a:r>
              <a:rPr lang="en-US">
                <a:effectLst/>
                <a:cs typeface="Arial" panose="020B0604020202020204" pitchFamily="34" charset="0"/>
              </a:rPr>
              <a:t> ¾ cup (6 fluid ounces) of milk for breakfast.  </a:t>
            </a:r>
          </a:p>
          <a:p>
            <a:pPr algn="l" rtl="0" fontAlgn="base"/>
            <a:endParaRPr lang="en-US">
              <a:effectLst/>
              <a:cs typeface="Arial" panose="020B0604020202020204" pitchFamily="34" charset="0"/>
            </a:endParaRPr>
          </a:p>
          <a:p>
            <a:pPr algn="l" rtl="0" fontAlgn="base"/>
            <a:r>
              <a:rPr lang="en-US">
                <a:effectLst/>
                <a:cs typeface="Arial" panose="020B0604020202020204" pitchFamily="34" charset="0"/>
              </a:rPr>
              <a:t>The second step is to multiply the minimum amount of milk (from Step 1) by the number of children at breakfast for each child age group.  Since there are four 2-year </a:t>
            </a:r>
            <a:r>
              <a:rPr lang="en-US" err="1">
                <a:effectLst/>
                <a:cs typeface="Arial" panose="020B0604020202020204" pitchFamily="34" charset="0"/>
              </a:rPr>
              <a:t>olds</a:t>
            </a:r>
            <a:r>
              <a:rPr lang="en-US">
                <a:effectLst/>
                <a:cs typeface="Arial" panose="020B0604020202020204" pitchFamily="34" charset="0"/>
              </a:rPr>
              <a:t>, we multiply a ½ cup (4 fluid ounces) by 4, which equals 2 cups (16 fluid ounces). Since there are four 3-year </a:t>
            </a:r>
            <a:r>
              <a:rPr lang="en-US" err="1">
                <a:effectLst/>
                <a:cs typeface="Arial" panose="020B0604020202020204" pitchFamily="34" charset="0"/>
              </a:rPr>
              <a:t>olds</a:t>
            </a:r>
            <a:r>
              <a:rPr lang="en-US">
                <a:effectLst/>
                <a:cs typeface="Arial" panose="020B0604020202020204" pitchFamily="34" charset="0"/>
              </a:rPr>
              <a:t>, we multiply ¾ cups (6 fluid ounces) by 4, which equals 3 cups (24 fluid ounces) </a:t>
            </a:r>
          </a:p>
          <a:p>
            <a:pPr algn="l" rtl="0" fontAlgn="base"/>
            <a:endParaRPr lang="en-US">
              <a:effectLst/>
              <a:cs typeface="Arial" panose="020B0604020202020204" pitchFamily="34" charset="0"/>
            </a:endParaRPr>
          </a:p>
          <a:p>
            <a:pPr algn="l" rtl="0" fontAlgn="base"/>
            <a:r>
              <a:rPr lang="en-US">
                <a:effectLst/>
                <a:cs typeface="Arial" panose="020B0604020202020204" pitchFamily="34" charset="0"/>
              </a:rPr>
              <a:t>The final, third step, is to add the amounts for each age group (from Step 2) to see the total amount to provide. In this case, 2 cups plus 3 cups is 5 cups (or 16 fluid ounces plus 24 fluid ounces is 40 fluid ounces).  </a:t>
            </a:r>
          </a:p>
          <a:p>
            <a:pPr algn="l" rtl="0" fontAlgn="base"/>
            <a:endParaRPr lang="en-US">
              <a:effectLst/>
              <a:cs typeface="Arial" panose="020B0604020202020204" pitchFamily="34" charset="0"/>
            </a:endParaRPr>
          </a:p>
          <a:p>
            <a:pPr algn="l" rtl="0" fontAlgn="base"/>
            <a:r>
              <a:rPr lang="en-US">
                <a:effectLst/>
                <a:cs typeface="Arial" panose="020B0604020202020204" pitchFamily="34" charset="0"/>
              </a:rPr>
              <a:t>That means that Magical Day Child Care must provide at least 5 cups (40 fluid ounces) of fat-free (skim) milk in the pitcher(s) at breakfast to the mixed-age classroom. The 5 cups (40 fluid ounces) of milk can be placed in one pitcher or can be divided into two or more pitchers that may be easier for children to hold, pass, and pour. </a:t>
            </a:r>
          </a:p>
          <a:p>
            <a:pPr marL="171450" indent="-171450" algn="l" rtl="0" fontAlgn="base">
              <a:buFont typeface="Arial" panose="020B0604020202020204" pitchFamily="34" charset="0"/>
              <a:buChar char="•"/>
            </a:pPr>
            <a:endParaRPr lang="en-US">
              <a:effectLst/>
              <a:cs typeface="Arial" panose="020B0604020202020204" pitchFamily="34" charset="0"/>
            </a:endParaRPr>
          </a:p>
          <a:p>
            <a:pPr marL="0" indent="0" algn="l" rtl="0" fontAlgn="base">
              <a:buFont typeface="Arial" panose="020B0604020202020204" pitchFamily="34" charset="0"/>
              <a:buNone/>
            </a:pPr>
            <a:r>
              <a:rPr lang="en-US" b="1">
                <a:effectLst/>
                <a:cs typeface="Arial" panose="020B0604020202020204" pitchFamily="34" charset="0"/>
              </a:rPr>
              <a:t>Note</a:t>
            </a:r>
            <a:r>
              <a:rPr lang="en-US">
                <a:effectLst/>
                <a:cs typeface="Arial" panose="020B0604020202020204" pitchFamily="34" charset="0"/>
              </a:rPr>
              <a:t>: Refer participants to page 15 of the operator </a:t>
            </a:r>
            <a:r>
              <a:rPr lang="en-US">
                <a:cs typeface="Arial" panose="020B0604020202020204" pitchFamily="34" charset="0"/>
              </a:rPr>
              <a:t>b</a:t>
            </a:r>
            <a:r>
              <a:rPr lang="en-US">
                <a:effectLst/>
                <a:cs typeface="Arial" panose="020B0604020202020204" pitchFamily="34" charset="0"/>
              </a:rPr>
              <a:t>ooklet with the answer.</a:t>
            </a:r>
          </a:p>
          <a:p>
            <a:pPr lvl="1" algn="l"/>
            <a:endParaRPr lang="en-US" sz="180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44</a:t>
            </a:fld>
            <a:endParaRPr lang="en-US"/>
          </a:p>
        </p:txBody>
      </p:sp>
    </p:spTree>
    <p:extLst>
      <p:ext uri="{BB962C8B-B14F-4D97-AF65-F5344CB8AC3E}">
        <p14:creationId xmlns:p14="http://schemas.microsoft.com/office/powerpoint/2010/main" val="31690055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Arial" panose="020B0604020202020204" pitchFamily="34" charset="0"/>
              </a:rPr>
              <a:t>Note: </a:t>
            </a:r>
            <a:r>
              <a:rPr lang="en-US">
                <a:cs typeface="Arial" panose="020B0604020202020204" pitchFamily="34" charset="0"/>
              </a:rPr>
              <a:t>This information can be found on page 10 in the operator booklet.</a:t>
            </a:r>
          </a:p>
          <a:p>
            <a:endParaRPr lang="en-U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Arial" panose="020B0604020202020204" pitchFamily="34" charset="0"/>
              </a:rPr>
              <a:t>Script: </a:t>
            </a:r>
            <a:r>
              <a:rPr lang="en-US">
                <a:cs typeface="Arial" panose="020B0604020202020204" pitchFamily="34" charset="0"/>
              </a:rPr>
              <a:t>A child may have special dietary needs due to a disability, including a food allergy, which may require a meal modification. Or, there may be circumstances where a parent/guardian requests a special diet due to </a:t>
            </a:r>
            <a:r>
              <a:rPr lang="en-US">
                <a:effectLst/>
                <a:cs typeface="Arial" panose="020B0604020202020204" pitchFamily="34" charset="0"/>
              </a:rPr>
              <a:t>religious or cultural practices, or dietary preferences. </a:t>
            </a:r>
            <a:r>
              <a:rPr lang="en-US">
                <a:cs typeface="Arial" panose="020B0604020202020204" pitchFamily="34" charset="0"/>
              </a:rPr>
              <a:t>In these cases, food substitutions may be pre-plated on the child’s plate and the remaining meal components may be passed around “family style.” </a:t>
            </a:r>
          </a:p>
          <a:p>
            <a:endParaRPr lang="en-US">
              <a:cs typeface="Arial" panose="020B0604020202020204" pitchFamily="34" charset="0"/>
            </a:endParaRPr>
          </a:p>
          <a:p>
            <a:r>
              <a:rPr lang="en-US">
                <a:cs typeface="Arial" panose="020B0604020202020204" pitchFamily="34" charset="0"/>
              </a:rPr>
              <a:t>In the CACFP, operators are required to make modifications to meals or meal service to accommodate disabilities including food allergies. If the meal modification cannot be made within the meal pattern requirements, ask the parent/guardian for a signed medical statement to keep on file in a secure location at the site. The medical statement must include: </a:t>
            </a:r>
          </a:p>
          <a:p>
            <a:pPr marL="171450" indent="-171450">
              <a:buFont typeface="Arial" panose="020B0604020202020204" pitchFamily="34" charset="0"/>
              <a:buChar char="•"/>
            </a:pPr>
            <a:r>
              <a:rPr lang="en-US">
                <a:cs typeface="Arial" panose="020B0604020202020204" pitchFamily="34" charset="0"/>
              </a:rPr>
              <a:t>the food to be avoided (allergen),  </a:t>
            </a:r>
          </a:p>
          <a:p>
            <a:pPr marL="171450" indent="-171450">
              <a:buFont typeface="Arial" panose="020B0604020202020204" pitchFamily="34" charset="0"/>
              <a:buChar char="•"/>
            </a:pPr>
            <a:r>
              <a:rPr lang="en-US">
                <a:cs typeface="Arial" panose="020B0604020202020204" pitchFamily="34" charset="0"/>
              </a:rPr>
              <a:t>a brief explanation of how exposure to the food affects the participant, and </a:t>
            </a:r>
          </a:p>
          <a:p>
            <a:pPr marL="171450" indent="-171450">
              <a:buFont typeface="Arial" panose="020B0604020202020204" pitchFamily="34" charset="0"/>
              <a:buChar char="•"/>
            </a:pPr>
            <a:r>
              <a:rPr lang="en-US">
                <a:cs typeface="Arial" panose="020B0604020202020204" pitchFamily="34" charset="0"/>
              </a:rPr>
              <a:t>recommended substitute(s). </a:t>
            </a:r>
          </a:p>
          <a:p>
            <a:endParaRPr lang="en-US">
              <a:cs typeface="Arial" panose="020B0604020202020204" pitchFamily="34" charset="0"/>
            </a:endParaRPr>
          </a:p>
          <a:p>
            <a:r>
              <a:rPr lang="en-US">
                <a:cs typeface="Arial" panose="020B0604020202020204" pitchFamily="34" charset="0"/>
              </a:rPr>
              <a:t>Always check with parents/guardians and follow your site and the child's food allergy plan, Individualized Education Program or 504 plan about necessary meal modification(s) before preparing the meal. </a:t>
            </a:r>
          </a:p>
          <a:p>
            <a:pPr algn="l"/>
            <a:endParaRPr lang="en-US" sz="1800">
              <a:effectLst/>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45</a:t>
            </a:fld>
            <a:endParaRPr lang="en-US"/>
          </a:p>
        </p:txBody>
      </p:sp>
    </p:spTree>
    <p:extLst>
      <p:ext uri="{BB962C8B-B14F-4D97-AF65-F5344CB8AC3E}">
        <p14:creationId xmlns:p14="http://schemas.microsoft.com/office/powerpoint/2010/main" val="28619752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Script: </a:t>
            </a:r>
            <a:r>
              <a:rPr lang="en-US">
                <a:solidFill>
                  <a:srgbClr val="000000"/>
                </a:solidFill>
                <a:latin typeface="Arial"/>
                <a:ea typeface="Open Sans"/>
                <a:cs typeface="Arial"/>
              </a:rPr>
              <a:t>Please note: If you have a child that can only eat certain foods, for example gluten-free foods, consider the risk of cross-contact during meal service with the serving spoons and tongs. It may be safer to have their full meal pre-plated to ensure that cross contact does not occur. </a:t>
            </a:r>
            <a:endParaRPr lang="en-US">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endParaRPr>
          </a:p>
          <a:p>
            <a:pPr algn="l"/>
            <a:endParaRPr lang="en-US" sz="1800">
              <a:effectLst/>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46</a:t>
            </a:fld>
            <a:endParaRPr lang="en-US"/>
          </a:p>
        </p:txBody>
      </p:sp>
    </p:spTree>
    <p:extLst>
      <p:ext uri="{BB962C8B-B14F-4D97-AF65-F5344CB8AC3E}">
        <p14:creationId xmlns:p14="http://schemas.microsoft.com/office/powerpoint/2010/main" val="33697494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cs typeface="Arial" panose="020B0604020202020204" pitchFamily="34" charset="0"/>
              </a:rPr>
              <a:t>Script: </a:t>
            </a:r>
            <a:r>
              <a:rPr lang="en-US">
                <a:cs typeface="Arial" panose="020B0604020202020204" pitchFamily="34" charset="0"/>
              </a:rPr>
              <a:t>For circumstances where a parent/guardian requests a special diet due to r</a:t>
            </a:r>
            <a:r>
              <a:rPr lang="en-US">
                <a:effectLst/>
                <a:cs typeface="Arial" panose="020B0604020202020204" pitchFamily="34" charset="0"/>
              </a:rPr>
              <a:t>eligious or cultural practices, or dietary preferences</a:t>
            </a:r>
            <a:r>
              <a:rPr lang="en-US">
                <a:cs typeface="Arial" panose="020B0604020202020204" pitchFamily="34" charset="0"/>
              </a:rPr>
              <a:t>, operators are encouraged to modify meals </a:t>
            </a:r>
            <a:r>
              <a:rPr lang="en-US">
                <a:effectLst/>
                <a:cs typeface="Arial" panose="020B0604020202020204" pitchFamily="34" charset="0"/>
              </a:rPr>
              <a:t>and meal service. </a:t>
            </a:r>
            <a:r>
              <a:rPr lang="en-US">
                <a:cs typeface="Arial" panose="020B0604020202020204" pitchFamily="34" charset="0"/>
              </a:rPr>
              <a:t>Modifications must meet the CACFP meal pattern requirements</a:t>
            </a:r>
            <a:r>
              <a:rPr lang="en-US">
                <a:effectLst/>
                <a:cs typeface="Arial" panose="020B0604020202020204" pitchFamily="34" charset="0"/>
              </a:rPr>
              <a:t>.</a:t>
            </a:r>
            <a:endParaRPr lang="en-US">
              <a:cs typeface="Arial" panose="020B0604020202020204" pitchFamily="34" charset="0"/>
            </a:endParaRPr>
          </a:p>
          <a:p>
            <a:endParaRPr lang="en-US">
              <a:cs typeface="Arial"/>
            </a:endParaRPr>
          </a:p>
          <a:p>
            <a:pPr algn="l"/>
            <a:endParaRPr lang="en-US" sz="1800">
              <a:solidFill>
                <a:srgbClr val="000000"/>
              </a:solidFill>
              <a:effectLst/>
              <a:latin typeface="Arial"/>
              <a:cs typeface="Arial"/>
            </a:endParaRPr>
          </a:p>
          <a:p>
            <a:pPr marL="342900" indent="-342900">
              <a:lnSpc>
                <a:spcPct val="114999"/>
              </a:lnSpc>
              <a:buFont typeface="Symbol" pitchFamily="2" charset="2"/>
              <a:buChar char=""/>
            </a:pPr>
            <a:endParaRPr lang="en-US" sz="1800">
              <a:solidFill>
                <a:srgbClr val="000000"/>
              </a:solidFill>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47</a:t>
            </a:fld>
            <a:endParaRPr lang="en-US"/>
          </a:p>
        </p:txBody>
      </p:sp>
    </p:spTree>
    <p:extLst>
      <p:ext uri="{BB962C8B-B14F-4D97-AF65-F5344CB8AC3E}">
        <p14:creationId xmlns:p14="http://schemas.microsoft.com/office/powerpoint/2010/main" val="30263158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Arial" panose="020B0604020202020204" pitchFamily="34" charset="0"/>
              </a:rPr>
              <a:t>Script:</a:t>
            </a:r>
            <a:r>
              <a:rPr lang="en-US">
                <a:cs typeface="Arial" panose="020B0604020202020204" pitchFamily="34" charset="0"/>
              </a:rPr>
              <a:t> During this last section, we will answer </a:t>
            </a:r>
            <a:r>
              <a:rPr lang="en-US">
                <a:effectLst/>
                <a:cs typeface="Arial" panose="020B0604020202020204" pitchFamily="34" charset="0"/>
              </a:rPr>
              <a:t>three questions about </a:t>
            </a:r>
            <a:r>
              <a:rPr lang="en-US">
                <a:cs typeface="Arial" panose="020B0604020202020204" pitchFamily="34" charset="0"/>
              </a:rPr>
              <a:t>supporting children at mealtime. </a:t>
            </a:r>
            <a:r>
              <a:rPr lang="en-US">
                <a:effectLst/>
                <a:cs typeface="Arial" panose="020B0604020202020204" pitchFamily="34" charset="0"/>
              </a:rPr>
              <a:t>Please turn to page </a:t>
            </a:r>
            <a:r>
              <a:rPr lang="en-US">
                <a:cs typeface="Arial" panose="020B0604020202020204" pitchFamily="34" charset="0"/>
              </a:rPr>
              <a:t>11 </a:t>
            </a:r>
            <a:r>
              <a:rPr lang="en-US">
                <a:effectLst/>
                <a:cs typeface="Arial" panose="020B0604020202020204" pitchFamily="34" charset="0"/>
              </a:rPr>
              <a:t>in the operator booklet</a:t>
            </a:r>
            <a:r>
              <a:rPr lang="en-US">
                <a:cs typeface="Arial" panose="020B0604020202020204" pitchFamily="34" charset="0"/>
              </a:rPr>
              <a:t>,</a:t>
            </a:r>
            <a:r>
              <a:rPr lang="en-US">
                <a:effectLst/>
                <a:cs typeface="Arial" panose="020B0604020202020204" pitchFamily="34" charset="0"/>
              </a:rPr>
              <a:t> where this section begins.</a:t>
            </a:r>
            <a:r>
              <a:rPr lang="en-US">
                <a:cs typeface="Arial" panose="020B0604020202020204" pitchFamily="34" charset="0"/>
              </a:rPr>
              <a:t>  </a:t>
            </a:r>
          </a:p>
          <a:p>
            <a:pPr marL="285750" indent="-285750">
              <a:buFont typeface="Arial"/>
              <a:buChar char="•"/>
            </a:pPr>
            <a:r>
              <a:rPr lang="en-US">
                <a:solidFill>
                  <a:srgbClr val="000000"/>
                </a:solidFill>
                <a:cs typeface="Arial" panose="020B0604020202020204" pitchFamily="34" charset="0"/>
              </a:rPr>
              <a:t>How Can I Help Children Learn to Serve Themselves? Pg. 11</a:t>
            </a:r>
          </a:p>
          <a:p>
            <a:pPr marL="285750" indent="-285750">
              <a:buFont typeface="Arial"/>
              <a:buChar char="•"/>
            </a:pPr>
            <a:r>
              <a:rPr lang="en-US">
                <a:solidFill>
                  <a:srgbClr val="000000"/>
                </a:solidFill>
                <a:cs typeface="Arial" panose="020B0604020202020204" pitchFamily="34" charset="0"/>
              </a:rPr>
              <a:t>How Can I Encourage Good Food Safety Habits? Pg. 12</a:t>
            </a:r>
          </a:p>
          <a:p>
            <a:pPr marL="285750" indent="-285750">
              <a:buFont typeface="Arial"/>
              <a:buChar char="•"/>
            </a:pPr>
            <a:r>
              <a:rPr lang="en-US">
                <a:solidFill>
                  <a:srgbClr val="000000"/>
                </a:solidFill>
                <a:cs typeface="Arial" panose="020B0604020202020204" pitchFamily="34" charset="0"/>
              </a:rPr>
              <a:t>How Can I Encourage Children to Try New Foods? Pg. 13</a:t>
            </a:r>
          </a:p>
          <a:p>
            <a:pPr algn="l"/>
            <a:r>
              <a:rPr lang="en-US">
                <a:solidFill>
                  <a:srgbClr val="000000"/>
                </a:solidFill>
                <a:effectLst/>
                <a:cs typeface="Arial" panose="020B0604020202020204" pitchFamily="34" charset="0"/>
              </a:rPr>
              <a:t>  </a:t>
            </a:r>
            <a:endParaRPr lang="en-US" b="0" i="0">
              <a:solidFill>
                <a:srgbClr val="000000"/>
              </a:solidFill>
              <a:effectLst/>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48</a:t>
            </a:fld>
            <a:endParaRPr lang="en-US"/>
          </a:p>
        </p:txBody>
      </p:sp>
    </p:spTree>
    <p:extLst>
      <p:ext uri="{BB962C8B-B14F-4D97-AF65-F5344CB8AC3E}">
        <p14:creationId xmlns:p14="http://schemas.microsoft.com/office/powerpoint/2010/main" val="15019435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Arial" panose="020B0604020202020204" pitchFamily="34" charset="0"/>
              </a:rPr>
              <a:t>Note:</a:t>
            </a:r>
            <a:r>
              <a:rPr lang="en-US">
                <a:cs typeface="Arial" panose="020B0604020202020204" pitchFamily="34" charset="0"/>
              </a:rPr>
              <a:t> This information can be found on page 11 in the operator booklet. </a:t>
            </a:r>
          </a:p>
          <a:p>
            <a:endParaRPr lang="en-US">
              <a:cs typeface="Arial" panose="020B0604020202020204" pitchFamily="34" charset="0"/>
            </a:endParaRPr>
          </a:p>
          <a:p>
            <a:r>
              <a:rPr lang="en-US" b="1">
                <a:cs typeface="Arial" panose="020B0604020202020204" pitchFamily="34" charset="0"/>
              </a:rPr>
              <a:t>Script:</a:t>
            </a:r>
            <a:r>
              <a:rPr lang="en-US">
                <a:cs typeface="Arial" panose="020B0604020202020204" pitchFamily="34" charset="0"/>
              </a:rPr>
              <a:t> Family style meals provide a great opportunity for children to practice their fine motor skills—strengthening the small muscles in their hands and fingers. These skills are needed for many daily activities, including serving food at mealtime. You can help children learn to serve themselves by allowing children to practice on their own. If they need help, you can use the hand-over-hand method (place your hand over their hand on the serving spoon) to guide them. </a:t>
            </a:r>
          </a:p>
          <a:p>
            <a:r>
              <a:rPr lang="en-US">
                <a:cs typeface="Arial" panose="020B0604020202020204" pitchFamily="34" charset="0"/>
              </a:rPr>
              <a:t> </a:t>
            </a:r>
          </a:p>
          <a:p>
            <a:pPr algn="l"/>
            <a:endParaRPr lang="en-US" sz="1800">
              <a:solidFill>
                <a:srgbClr val="000000"/>
              </a:solidFill>
              <a:effectLst/>
              <a:latin typeface="Arial"/>
              <a:cs typeface="Arial"/>
            </a:endParaRP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49</a:t>
            </a:fld>
            <a:endParaRPr lang="en-US"/>
          </a:p>
        </p:txBody>
      </p:sp>
    </p:spTree>
    <p:extLst>
      <p:ext uri="{BB962C8B-B14F-4D97-AF65-F5344CB8AC3E}">
        <p14:creationId xmlns:p14="http://schemas.microsoft.com/office/powerpoint/2010/main" val="2719932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a:solidFill>
                  <a:srgbClr val="000000"/>
                </a:solidFill>
                <a:effectLst/>
                <a:latin typeface="Arial"/>
                <a:cs typeface="Arial"/>
              </a:rPr>
              <a:t>Script: </a:t>
            </a:r>
            <a:r>
              <a:rPr lang="en-US">
                <a:solidFill>
                  <a:srgbClr val="000000"/>
                </a:solidFill>
                <a:effectLst/>
                <a:latin typeface="Arial"/>
                <a:cs typeface="Arial"/>
              </a:rPr>
              <a:t>There are many benefits to serving meals family style. Children can:  </a:t>
            </a:r>
            <a:endParaRPr lang="en-US" b="0" i="0">
              <a:solidFill>
                <a:srgbClr val="000000"/>
              </a:solidFill>
              <a:effectLst/>
              <a:latin typeface="Arial"/>
              <a:cs typeface="Arial"/>
            </a:endParaRPr>
          </a:p>
          <a:p>
            <a:pPr marL="285750" indent="-285750" fontAlgn="base">
              <a:buFont typeface="Arial"/>
              <a:buChar char="•"/>
            </a:pPr>
            <a:r>
              <a:rPr lang="en-US">
                <a:solidFill>
                  <a:srgbClr val="000000"/>
                </a:solidFill>
                <a:effectLst/>
                <a:latin typeface="Arial"/>
                <a:cs typeface="Arial"/>
              </a:rPr>
              <a:t>Eat without pressure—eat when they feel hungry and stop when they feel full. </a:t>
            </a:r>
            <a:endParaRPr lang="en-US">
              <a:solidFill>
                <a:srgbClr val="000000"/>
              </a:solidFill>
              <a:latin typeface="Arial"/>
              <a:cs typeface="Arial"/>
            </a:endParaRPr>
          </a:p>
          <a:p>
            <a:pPr marL="285750" indent="-285750" algn="l" rtl="0">
              <a:buFont typeface="Arial"/>
              <a:buChar char="•"/>
            </a:pPr>
            <a:r>
              <a:rPr lang="en-US">
                <a:solidFill>
                  <a:srgbClr val="000000"/>
                </a:solidFill>
                <a:effectLst/>
                <a:latin typeface="Arial"/>
                <a:cs typeface="Arial"/>
              </a:rPr>
              <a:t>Practice their fine motor skills—strengthening the small muscles in their hands and fingers—while learning to serve and feed themselves. </a:t>
            </a:r>
            <a:endParaRPr lang="en-US">
              <a:cs typeface="Arial" panose="020B0604020202020204" pitchFamily="34" charset="0"/>
            </a:endParaRPr>
          </a:p>
          <a:p>
            <a:pPr marL="285750" indent="-285750" algn="l" rtl="0" fontAlgn="base">
              <a:buFont typeface="Arial"/>
              <a:buChar char="•"/>
            </a:pPr>
            <a:r>
              <a:rPr lang="en-US">
                <a:solidFill>
                  <a:srgbClr val="000000"/>
                </a:solidFill>
                <a:effectLst/>
                <a:latin typeface="Arial"/>
                <a:cs typeface="Arial"/>
              </a:rPr>
              <a:t>Build self-esteem and confidence by serving themselves. </a:t>
            </a:r>
          </a:p>
          <a:p>
            <a:pPr marL="285750" indent="-285750" algn="l" rtl="0" fontAlgn="base">
              <a:buFont typeface="Arial"/>
              <a:buChar char="•"/>
            </a:pPr>
            <a:r>
              <a:rPr lang="en-US">
                <a:solidFill>
                  <a:srgbClr val="000000"/>
                </a:solidFill>
                <a:effectLst/>
                <a:latin typeface="Arial"/>
                <a:cs typeface="Arial"/>
              </a:rPr>
              <a:t>Develop healthy eating behaviors, such as trying new foods and making food choices.  </a:t>
            </a:r>
          </a:p>
          <a:p>
            <a:pPr marL="285750" indent="-285750" algn="l" rtl="0" fontAlgn="base">
              <a:buFont typeface="Arial"/>
              <a:buChar char="•"/>
            </a:pPr>
            <a:r>
              <a:rPr lang="en-US">
                <a:solidFill>
                  <a:srgbClr val="000000"/>
                </a:solidFill>
                <a:effectLst/>
                <a:latin typeface="Arial"/>
                <a:cs typeface="Arial"/>
              </a:rPr>
              <a:t>Practice their social and language skills by talking with other children and teachers. </a:t>
            </a:r>
          </a:p>
          <a:p>
            <a:pPr marL="285750" indent="-285750" algn="l" rtl="0" fontAlgn="base">
              <a:buFont typeface="Arial"/>
              <a:buChar char="•"/>
            </a:pPr>
            <a:r>
              <a:rPr lang="en-US">
                <a:solidFill>
                  <a:srgbClr val="000000"/>
                </a:solidFill>
                <a:effectLst/>
                <a:latin typeface="Arial"/>
                <a:cs typeface="Arial"/>
              </a:rPr>
              <a:t>Get to know other children and teachers. Eating together can give children a sense of belonging and is valued in many cultures. </a:t>
            </a:r>
          </a:p>
          <a:p>
            <a:pPr marL="285750" marR="0" lvl="0" indent="-285750">
              <a:spcBef>
                <a:spcPts val="0"/>
              </a:spcBef>
              <a:spcAft>
                <a:spcPts val="0"/>
              </a:spcAft>
              <a:buFont typeface="Arial"/>
              <a:buChar char="•"/>
            </a:pPr>
            <a:endParaRPr lang="en-US">
              <a:effectLst/>
              <a:ea typeface="Calibri" panose="020F0502020204030204" pitchFamily="34" charset="0"/>
              <a:cs typeface="Arial" panose="020B0604020202020204" pitchFamily="34" charset="0"/>
            </a:endParaRPr>
          </a:p>
          <a:p>
            <a:r>
              <a:rPr lang="en-US"/>
              <a:t>If you cannot fully implement family style meal service, like during a public health emergency, aspects of this style of meal service can still be used. Help children continue to practice language and social skills by encouraging conversation and good table manners even when food is pre-plated.</a:t>
            </a:r>
          </a:p>
          <a:p>
            <a:pPr marL="342900" indent="-342900">
              <a:lnSpc>
                <a:spcPct val="115000"/>
              </a:lnSpc>
              <a:buFont typeface="Symbol" pitchFamily="2" charset="2"/>
              <a:buChar char=""/>
            </a:pPr>
            <a:endParaRPr lang="en-US" sz="180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5</a:t>
            </a:fld>
            <a:endParaRPr lang="en-US"/>
          </a:p>
        </p:txBody>
      </p:sp>
    </p:spTree>
    <p:extLst>
      <p:ext uri="{BB962C8B-B14F-4D97-AF65-F5344CB8AC3E}">
        <p14:creationId xmlns:p14="http://schemas.microsoft.com/office/powerpoint/2010/main" val="31060696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ffectLst/>
                <a:cs typeface="Arial" panose="020B0604020202020204" pitchFamily="34" charset="0"/>
              </a:rPr>
              <a:t>Script: </a:t>
            </a:r>
            <a:r>
              <a:rPr lang="en-US">
                <a:cs typeface="Arial" panose="020B0604020202020204" pitchFamily="34" charset="0"/>
              </a:rPr>
              <a:t>It will take practice for </a:t>
            </a:r>
            <a:r>
              <a:rPr lang="en-US">
                <a:effectLst/>
                <a:cs typeface="Arial" panose="020B0604020202020204" pitchFamily="34" charset="0"/>
              </a:rPr>
              <a:t>children to </a:t>
            </a:r>
            <a:r>
              <a:rPr lang="en-US">
                <a:cs typeface="Arial" panose="020B0604020202020204" pitchFamily="34" charset="0"/>
              </a:rPr>
              <a:t>serve themselves family style, </a:t>
            </a:r>
            <a:r>
              <a:rPr lang="en-US">
                <a:effectLst/>
                <a:cs typeface="Arial" panose="020B0604020202020204" pitchFamily="34" charset="0"/>
              </a:rPr>
              <a:t>and </a:t>
            </a:r>
            <a:r>
              <a:rPr lang="en-US">
                <a:cs typeface="Arial" panose="020B0604020202020204" pitchFamily="34" charset="0"/>
              </a:rPr>
              <a:t>it may be messy at first. But the mess </a:t>
            </a:r>
            <a:r>
              <a:rPr lang="en-US">
                <a:effectLst/>
                <a:cs typeface="Arial" panose="020B0604020202020204" pitchFamily="34" charset="0"/>
              </a:rPr>
              <a:t>is </a:t>
            </a:r>
            <a:r>
              <a:rPr lang="en-US">
                <a:cs typeface="Arial" panose="020B0604020202020204" pitchFamily="34" charset="0"/>
              </a:rPr>
              <a:t>worth </a:t>
            </a:r>
            <a:r>
              <a:rPr lang="en-US">
                <a:effectLst/>
                <a:cs typeface="Arial" panose="020B0604020202020204" pitchFamily="34" charset="0"/>
              </a:rPr>
              <a:t>the </a:t>
            </a:r>
            <a:r>
              <a:rPr lang="en-US">
                <a:cs typeface="Arial" panose="020B0604020202020204" pitchFamily="34" charset="0"/>
              </a:rPr>
              <a:t>benefits for children. Try these tips to cut down </a:t>
            </a:r>
            <a:r>
              <a:rPr lang="en-US">
                <a:effectLst/>
                <a:cs typeface="Arial" panose="020B0604020202020204" pitchFamily="34" charset="0"/>
              </a:rPr>
              <a:t>on the </a:t>
            </a:r>
            <a:r>
              <a:rPr lang="en-US">
                <a:cs typeface="Arial" panose="020B0604020202020204" pitchFamily="34" charset="0"/>
              </a:rPr>
              <a:t>mess: </a:t>
            </a:r>
          </a:p>
          <a:p>
            <a:pPr marL="171450" indent="-171450">
              <a:buFont typeface="Arial" panose="020B0604020202020204" pitchFamily="34" charset="0"/>
              <a:buChar char="•"/>
            </a:pPr>
            <a:r>
              <a:rPr lang="en-US">
                <a:cs typeface="Arial" panose="020B0604020202020204" pitchFamily="34" charset="0"/>
              </a:rPr>
              <a:t>Put a towel or paper under the children’s chairs</a:t>
            </a:r>
            <a:r>
              <a:rPr lang="en-US">
                <a:effectLst/>
                <a:cs typeface="Arial" panose="020B0604020202020204" pitchFamily="34" charset="0"/>
              </a:rPr>
              <a:t>.</a:t>
            </a:r>
            <a:r>
              <a:rPr lang="en-US">
                <a:cs typeface="Arial" panose="020B0604020202020204" pitchFamily="34" charset="0"/>
              </a:rPr>
              <a:t> </a:t>
            </a:r>
          </a:p>
          <a:p>
            <a:pPr marL="171450" indent="-171450">
              <a:buFont typeface="Arial" panose="020B0604020202020204" pitchFamily="34" charset="0"/>
              <a:buChar char="•"/>
            </a:pPr>
            <a:r>
              <a:rPr lang="en-US">
                <a:cs typeface="Arial" panose="020B0604020202020204" pitchFamily="34" charset="0"/>
              </a:rPr>
              <a:t>Teach children to clean up</a:t>
            </a:r>
            <a:r>
              <a:rPr lang="en-US">
                <a:effectLst/>
                <a:cs typeface="Arial" panose="020B0604020202020204" pitchFamily="34" charset="0"/>
              </a:rPr>
              <a:t> their </a:t>
            </a:r>
            <a:r>
              <a:rPr lang="en-US">
                <a:cs typeface="Arial" panose="020B0604020202020204" pitchFamily="34" charset="0"/>
              </a:rPr>
              <a:t>mess</a:t>
            </a:r>
            <a:r>
              <a:rPr lang="en-US">
                <a:effectLst/>
                <a:cs typeface="Arial" panose="020B0604020202020204" pitchFamily="34" charset="0"/>
              </a:rPr>
              <a:t>.</a:t>
            </a:r>
            <a:r>
              <a:rPr lang="en-US">
                <a:cs typeface="Arial" panose="020B0604020202020204" pitchFamily="34" charset="0"/>
              </a:rPr>
              <a:t> </a:t>
            </a:r>
          </a:p>
          <a:p>
            <a:pPr marL="171450" indent="-171450">
              <a:buFont typeface="Arial" panose="020B0604020202020204" pitchFamily="34" charset="0"/>
              <a:buChar char="•"/>
            </a:pPr>
            <a:r>
              <a:rPr lang="en-US">
                <a:cs typeface="Arial" panose="020B0604020202020204" pitchFamily="34" charset="0"/>
              </a:rPr>
              <a:t>Let children continue to practice strengthening</a:t>
            </a:r>
            <a:r>
              <a:rPr lang="en-US">
                <a:effectLst/>
                <a:cs typeface="Arial" panose="020B0604020202020204" pitchFamily="34" charset="0"/>
              </a:rPr>
              <a:t> their </a:t>
            </a:r>
            <a:r>
              <a:rPr lang="en-US">
                <a:cs typeface="Arial" panose="020B0604020202020204" pitchFamily="34" charset="0"/>
              </a:rPr>
              <a:t>skills—which will eventually lead </a:t>
            </a:r>
            <a:r>
              <a:rPr lang="en-US">
                <a:effectLst/>
                <a:cs typeface="Arial" panose="020B0604020202020204" pitchFamily="34" charset="0"/>
              </a:rPr>
              <a:t>to </a:t>
            </a:r>
            <a:r>
              <a:rPr lang="en-US">
                <a:cs typeface="Arial" panose="020B0604020202020204" pitchFamily="34" charset="0"/>
              </a:rPr>
              <a:t>creating less mess</a:t>
            </a:r>
            <a:r>
              <a:rPr lang="en-US">
                <a:effectLst/>
                <a:cs typeface="Arial" panose="020B0604020202020204" pitchFamily="34" charset="0"/>
              </a:rPr>
              <a:t>. </a:t>
            </a:r>
            <a:endParaRPr lang="en-US">
              <a:cs typeface="Arial" panose="020B0604020202020204" pitchFamily="34" charset="0"/>
            </a:endParaRPr>
          </a:p>
          <a:p>
            <a:pPr marL="285750" indent="-285750" algn="l">
              <a:buFont typeface="Arial"/>
              <a:buChar char="•"/>
            </a:pPr>
            <a:endParaRPr lang="en-US" sz="1800">
              <a:solidFill>
                <a:srgbClr val="000000"/>
              </a:solidFill>
              <a:effectLst/>
              <a:latin typeface="Arial"/>
              <a:cs typeface="Arial"/>
            </a:endParaRP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50</a:t>
            </a:fld>
            <a:endParaRPr lang="en-US"/>
          </a:p>
        </p:txBody>
      </p:sp>
    </p:spTree>
    <p:extLst>
      <p:ext uri="{BB962C8B-B14F-4D97-AF65-F5344CB8AC3E}">
        <p14:creationId xmlns:p14="http://schemas.microsoft.com/office/powerpoint/2010/main" val="30011122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Script:</a:t>
            </a:r>
            <a:r>
              <a:rPr lang="en-US">
                <a:latin typeface="Arial"/>
                <a:cs typeface="Arial"/>
              </a:rPr>
              <a:t> Choose foods that are easier for children to scoop. Here are a few </a:t>
            </a:r>
            <a:r>
              <a:rPr lang="en-US">
                <a:cs typeface="Arial" panose="020B0604020202020204" pitchFamily="34" charset="0"/>
              </a:rPr>
              <a:t>substitutions to consider that may make it easier for young children to serve themselves and create less mess. Instead of spaghetti noodles try macaroni noodles; instead of thin soups try thick soups; and, instead of a whole chicken tenderloin, try diced or shredded chicken.</a:t>
            </a: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51</a:t>
            </a:fld>
            <a:endParaRPr lang="en-US"/>
          </a:p>
        </p:txBody>
      </p:sp>
    </p:spTree>
    <p:extLst>
      <p:ext uri="{BB962C8B-B14F-4D97-AF65-F5344CB8AC3E}">
        <p14:creationId xmlns:p14="http://schemas.microsoft.com/office/powerpoint/2010/main" val="5255352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effectLst/>
                <a:cs typeface="Arial" panose="020B0604020202020204" pitchFamily="34" charset="0"/>
              </a:rPr>
              <a:t>Script:</a:t>
            </a:r>
            <a:r>
              <a:rPr lang="en-US" dirty="0">
                <a:effectLst/>
                <a:cs typeface="Arial" panose="020B0604020202020204" pitchFamily="34" charset="0"/>
              </a:rPr>
              <a:t> </a:t>
            </a:r>
            <a:r>
              <a:rPr lang="en-US" dirty="0">
                <a:cs typeface="Arial" panose="020B0604020202020204" pitchFamily="34" charset="0"/>
              </a:rPr>
              <a:t>A lot goes into mealtime food safety. Always follow State or local health safety codes and regulations while serving meals family style. Remember to pre-plate a child’s meal if a child is sick or has an open wound. Use different colors for serving and eating utensils and dishes. This may help remind children not to lick the red serving spoon or eat from the red serving bowl or plate. Finally, food safety training and resources that cover these topics can be found at the Institute of Child Nutrition </a:t>
            </a:r>
            <a:r>
              <a:rPr lang="en-US" u="sng" dirty="0">
                <a:cs typeface="Arial" panose="020B0604020202020204" pitchFamily="34" charset="0"/>
              </a:rPr>
              <a:t>t</a:t>
            </a:r>
            <a:r>
              <a:rPr lang="en-US" u="sng" dirty="0">
                <a:cs typeface="Arial" panose="020B0604020202020204" pitchFamily="34" charset="0"/>
                <a:hlinkClick r:id="rId3">
                  <a:extLst>
                    <a:ext uri="{A12FA001-AC4F-418D-AE19-62706E023703}">
                      <ahyp:hlinkClr xmlns:ahyp="http://schemas.microsoft.com/office/drawing/2018/hyperlinkcolor" val="tx"/>
                    </a:ext>
                  </a:extLst>
                </a:hlinkClick>
              </a:rPr>
              <a:t>heicn.org/</a:t>
            </a:r>
            <a:r>
              <a:rPr lang="en-US" u="sng" dirty="0" err="1">
                <a:cs typeface="Arial" panose="020B0604020202020204" pitchFamily="34" charset="0"/>
                <a:hlinkClick r:id="rId3">
                  <a:extLst>
                    <a:ext uri="{A12FA001-AC4F-418D-AE19-62706E023703}">
                      <ahyp:hlinkClr xmlns:ahyp="http://schemas.microsoft.com/office/drawing/2018/hyperlinkcolor" val="tx"/>
                    </a:ext>
                  </a:extLst>
                </a:hlinkClick>
              </a:rPr>
              <a:t>icn</a:t>
            </a:r>
            <a:r>
              <a:rPr lang="en-US" u="sng" dirty="0">
                <a:cs typeface="Arial" panose="020B0604020202020204" pitchFamily="34" charset="0"/>
                <a:hlinkClick r:id="rId3">
                  <a:extLst>
                    <a:ext uri="{A12FA001-AC4F-418D-AE19-62706E023703}">
                      <ahyp:hlinkClr xmlns:ahyp="http://schemas.microsoft.com/office/drawing/2018/hyperlinkcolor" val="tx"/>
                    </a:ext>
                  </a:extLst>
                </a:hlinkClick>
              </a:rPr>
              <a:t>-resources-a-z/food-safety</a:t>
            </a:r>
            <a:r>
              <a:rPr lang="en-US" dirty="0">
                <a:cs typeface="Arial" panose="020B0604020202020204" pitchFamily="34" charset="0"/>
              </a:rPr>
              <a:t>.  </a:t>
            </a:r>
          </a:p>
          <a:p>
            <a:endParaRPr lang="en-US" dirty="0">
              <a:cs typeface="Arial" panose="020B0604020202020204" pitchFamily="34" charset="0"/>
            </a:endParaRPr>
          </a:p>
          <a:p>
            <a:r>
              <a:rPr lang="en-US" b="1" dirty="0">
                <a:cs typeface="Arial" panose="020B0604020202020204" pitchFamily="34" charset="0"/>
              </a:rPr>
              <a:t>Note:</a:t>
            </a:r>
            <a:r>
              <a:rPr lang="en-US" dirty="0">
                <a:cs typeface="Arial" panose="020B0604020202020204" pitchFamily="34" charset="0"/>
              </a:rPr>
              <a:t> For more information about how to encourage good food safety habits see page 12 in the operator booklet.</a:t>
            </a:r>
            <a:endParaRPr lang="en-US" b="0" i="0" dirty="0">
              <a:effectLst/>
              <a:cs typeface="Arial" panose="020B0604020202020204" pitchFamily="34" charset="0"/>
            </a:endParaRPr>
          </a:p>
          <a:p>
            <a:pPr fontAlgn="base">
              <a:buFont typeface="Arial" panose="020B0604020202020204" pitchFamily="34" charset="0"/>
              <a:buChar char="•"/>
            </a:pPr>
            <a:endParaRPr lang="en-US" sz="1800" dirty="0">
              <a:solidFill>
                <a:srgbClr val="000000"/>
              </a:solidFill>
              <a:latin typeface="Arial"/>
              <a:cs typeface="Arial"/>
            </a:endParaRPr>
          </a:p>
          <a:p>
            <a:pPr marL="342900" indent="-342900" algn="l" rtl="0">
              <a:lnSpc>
                <a:spcPct val="115000"/>
              </a:lnSpc>
              <a:buFont typeface="Symbol" pitchFamily="2" charset="2"/>
              <a:buChar char=""/>
            </a:pPr>
            <a:endParaRPr lang="en-US" sz="1800" dirty="0">
              <a:solidFill>
                <a:srgbClr val="000000"/>
              </a:solidFill>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52</a:t>
            </a:fld>
            <a:endParaRPr lang="en-US"/>
          </a:p>
        </p:txBody>
      </p:sp>
    </p:spTree>
    <p:extLst>
      <p:ext uri="{BB962C8B-B14F-4D97-AF65-F5344CB8AC3E}">
        <p14:creationId xmlns:p14="http://schemas.microsoft.com/office/powerpoint/2010/main" val="8978187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panose="020B0604020202020204" pitchFamily="34" charset="0"/>
              </a:rPr>
              <a:t>Note: </a:t>
            </a:r>
            <a:r>
              <a:rPr lang="en-US" dirty="0">
                <a:cs typeface="Arial" panose="020B0604020202020204" pitchFamily="34" charset="0"/>
              </a:rPr>
              <a:t>This information can be found on page 13 in the operator booklet. </a:t>
            </a:r>
          </a:p>
          <a:p>
            <a:endParaRPr lang="en-US" dirty="0">
              <a:cs typeface="Arial" panose="020B0604020202020204" pitchFamily="34" charset="0"/>
            </a:endParaRPr>
          </a:p>
          <a:p>
            <a:r>
              <a:rPr lang="en-US" b="1" dirty="0">
                <a:cs typeface="Arial" panose="020B0604020202020204" pitchFamily="34" charset="0"/>
              </a:rPr>
              <a:t>Script:</a:t>
            </a:r>
            <a:r>
              <a:rPr lang="en-US" dirty="0">
                <a:cs typeface="Arial" panose="020B0604020202020204" pitchFamily="34" charset="0"/>
              </a:rPr>
              <a:t> Family style meals allow children to choose if and how much food they want on their plate. This gives them more control and may lead to them trying a new food. You can encourage children by introducing new foods in different ways and by being a role model. You can introduce a new food: </a:t>
            </a:r>
          </a:p>
          <a:p>
            <a:pPr marL="171450" indent="-171450">
              <a:buFont typeface="Arial" panose="020B0604020202020204" pitchFamily="34" charset="0"/>
              <a:buChar char="•"/>
            </a:pPr>
            <a:r>
              <a:rPr lang="en-US" dirty="0">
                <a:cs typeface="Arial" panose="020B0604020202020204" pitchFamily="34" charset="0"/>
              </a:rPr>
              <a:t>Outside of mealtime through reading, gardening, and food activities.  </a:t>
            </a:r>
          </a:p>
          <a:p>
            <a:pPr marL="171450" indent="-171450">
              <a:buFont typeface="Arial" panose="020B0604020202020204" pitchFamily="34" charset="0"/>
              <a:buChar char="•"/>
            </a:pPr>
            <a:r>
              <a:rPr lang="en-US" dirty="0">
                <a:cs typeface="Arial" panose="020B0604020202020204" pitchFamily="34" charset="0"/>
              </a:rPr>
              <a:t>One at a time so children are not overwhelmed.  </a:t>
            </a:r>
          </a:p>
          <a:p>
            <a:pPr marL="171450" indent="-171450">
              <a:buFont typeface="Arial" panose="020B0604020202020204" pitchFamily="34" charset="0"/>
              <a:buChar char="•"/>
            </a:pPr>
            <a:r>
              <a:rPr lang="en-US" dirty="0">
                <a:cs typeface="Arial" panose="020B0604020202020204" pitchFamily="34" charset="0"/>
              </a:rPr>
              <a:t>At mealtime with a food they like. </a:t>
            </a:r>
          </a:p>
          <a:p>
            <a:pPr marL="171450" indent="-171450">
              <a:buFont typeface="Arial" panose="020B0604020202020204" pitchFamily="34" charset="0"/>
              <a:buChar char="•"/>
            </a:pPr>
            <a:r>
              <a:rPr lang="en-US" dirty="0">
                <a:cs typeface="Arial" panose="020B0604020202020204" pitchFamily="34" charset="0"/>
              </a:rPr>
              <a:t>In taste testing activities outside of mealtime. </a:t>
            </a:r>
          </a:p>
          <a:p>
            <a:endParaRPr lang="en-US" dirty="0">
              <a:cs typeface="Arial" panose="020B0604020202020204" pitchFamily="34" charset="0"/>
            </a:endParaRPr>
          </a:p>
          <a:p>
            <a:r>
              <a:rPr lang="en-US" dirty="0">
                <a:cs typeface="Arial" panose="020B0604020202020204" pitchFamily="34" charset="0"/>
              </a:rPr>
              <a:t>This may allow children, especially those with sensory challenges, to try a food with less pressure.  </a:t>
            </a:r>
          </a:p>
          <a:p>
            <a:pPr marL="285750" indent="-285750" algn="l">
              <a:buFont typeface="Arial"/>
              <a:buChar char="•"/>
            </a:pPr>
            <a:endParaRPr lang="en-US" sz="1800" dirty="0">
              <a:solidFill>
                <a:srgbClr val="000000"/>
              </a:solidFill>
              <a:effectLst/>
              <a:latin typeface="Arial"/>
              <a:cs typeface="Arial"/>
            </a:endParaRPr>
          </a:p>
          <a:p>
            <a:pPr marL="342900" marR="0" lvl="0" indent="-342900">
              <a:lnSpc>
                <a:spcPct val="115000"/>
              </a:lnSpc>
              <a:spcBef>
                <a:spcPts val="0"/>
              </a:spcBef>
              <a:spcAft>
                <a:spcPts val="0"/>
              </a:spcAft>
              <a:buFont typeface="Arial" pitchFamily="2" charset="2"/>
              <a:buChar char="•"/>
            </a:pPr>
            <a:endParaRPr lang="en-US" sz="1800" dirty="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53</a:t>
            </a:fld>
            <a:endParaRPr lang="en-US"/>
          </a:p>
        </p:txBody>
      </p:sp>
    </p:spTree>
    <p:extLst>
      <p:ext uri="{BB962C8B-B14F-4D97-AF65-F5344CB8AC3E}">
        <p14:creationId xmlns:p14="http://schemas.microsoft.com/office/powerpoint/2010/main" val="7009796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Arial" panose="020B0604020202020204" pitchFamily="34" charset="0"/>
              </a:rPr>
              <a:t>Script: </a:t>
            </a:r>
            <a:r>
              <a:rPr lang="en-US">
                <a:cs typeface="Arial" panose="020B0604020202020204" pitchFamily="34" charset="0"/>
              </a:rPr>
              <a:t>Role modeling at mealtime is an important piece of family style meal service. Sit down with the children at mealtime, and if you can, eat the same foods as the children. The supervising adult’s meals are not reimbursable, but the expense of extra creditable food produced for meals is an allowable cost. Check with your sponsoring organization or State agency about using CACFP funds to buy extra food. </a:t>
            </a:r>
          </a:p>
          <a:p>
            <a:endParaRPr lang="en-US">
              <a:cs typeface="Arial" panose="020B0604020202020204" pitchFamily="34" charset="0"/>
            </a:endParaRPr>
          </a:p>
          <a:p>
            <a:r>
              <a:rPr lang="en-US">
                <a:cs typeface="Arial" panose="020B0604020202020204" pitchFamily="34" charset="0"/>
              </a:rPr>
              <a:t>Have more adventurous eaters sit next to children that need a bit more encouragement. </a:t>
            </a:r>
          </a:p>
          <a:p>
            <a:endParaRPr lang="en-US">
              <a:cs typeface="Arial" panose="020B0604020202020204" pitchFamily="34" charset="0"/>
            </a:endParaRPr>
          </a:p>
          <a:p>
            <a:r>
              <a:rPr lang="en-US">
                <a:cs typeface="Arial" panose="020B0604020202020204" pitchFamily="34" charset="0"/>
              </a:rPr>
              <a:t>Use the USDA Team Nutrition’s "Let’s Talk At Mealtime" poster to share with child care providers prompts, phrases, and conversation starters to support healthy eating and social development.  </a:t>
            </a:r>
          </a:p>
          <a:p>
            <a:pPr algn="l"/>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54</a:t>
            </a:fld>
            <a:endParaRPr lang="en-US"/>
          </a:p>
        </p:txBody>
      </p:sp>
    </p:spTree>
    <p:extLst>
      <p:ext uri="{BB962C8B-B14F-4D97-AF65-F5344CB8AC3E}">
        <p14:creationId xmlns:p14="http://schemas.microsoft.com/office/powerpoint/2010/main" val="36630955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Arial" panose="020B0604020202020204" pitchFamily="34" charset="0"/>
              </a:rPr>
              <a:t>Script:</a:t>
            </a:r>
            <a:r>
              <a:rPr lang="en-US">
                <a:cs typeface="Arial" panose="020B0604020202020204" pitchFamily="34" charset="0"/>
              </a:rPr>
              <a:t> Let’s review by answering a question, what must a site do to claim a reimbursable meal and snack in the CACFP when implementing family style meal service? Choose a, b, and/or c. There can be more than one answer.  </a:t>
            </a:r>
          </a:p>
          <a:p>
            <a:endParaRPr lang="en-US">
              <a:cs typeface="Arial" panose="020B0604020202020204" pitchFamily="34" charset="0"/>
            </a:endParaRPr>
          </a:p>
          <a:p>
            <a:r>
              <a:rPr lang="en-US" b="1">
                <a:cs typeface="Arial" panose="020B0604020202020204" pitchFamily="34" charset="0"/>
              </a:rPr>
              <a:t>Note:</a:t>
            </a:r>
            <a:r>
              <a:rPr lang="en-US">
                <a:cs typeface="Arial" panose="020B0604020202020204" pitchFamily="34" charset="0"/>
              </a:rPr>
              <a:t> For in-person trainings, call on participants to respond. For on-line trainings, ask participants to type their answers in the chat box or set up a polling question.</a:t>
            </a:r>
          </a:p>
          <a:p>
            <a:endParaRPr lang="en-US">
              <a:latin typeface="Arial"/>
              <a:cs typeface="Arial"/>
            </a:endParaRPr>
          </a:p>
          <a:p>
            <a:pPr algn="l"/>
            <a:endParaRPr lang="en-US" sz="1800">
              <a:solidFill>
                <a:srgbClr val="000000"/>
              </a:solidFill>
              <a:effectLst/>
              <a:latin typeface="Arial"/>
              <a:cs typeface="Arial"/>
            </a:endParaRP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55</a:t>
            </a:fld>
            <a:endParaRPr lang="en-US"/>
          </a:p>
        </p:txBody>
      </p:sp>
    </p:spTree>
    <p:extLst>
      <p:ext uri="{BB962C8B-B14F-4D97-AF65-F5344CB8AC3E}">
        <p14:creationId xmlns:p14="http://schemas.microsoft.com/office/powerpoint/2010/main" val="11113660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cs typeface="Arial" panose="020B0604020202020204" pitchFamily="34" charset="0"/>
              </a:rPr>
              <a:t>Script: </a:t>
            </a:r>
            <a:r>
              <a:rPr lang="en-US">
                <a:cs typeface="Arial" panose="020B0604020202020204" pitchFamily="34" charset="0"/>
              </a:rPr>
              <a:t>Both a and b are correct. Provide the full portion of each meal component for every child seated at the table in serving bowls and plates and offer each meal component to each child at the table. </a:t>
            </a:r>
            <a:endParaRPr lang="en-US">
              <a:ea typeface="Calibri" panose="020F0502020204030204" pitchFamily="34" charset="0"/>
              <a:cs typeface="Arial" panose="020B0604020202020204" pitchFamily="34" charset="0"/>
            </a:endParaRPr>
          </a:p>
          <a:p>
            <a:endParaRPr lang="en-US">
              <a:cs typeface="Arial" panose="020B0604020202020204" pitchFamily="34" charset="0"/>
            </a:endParaRPr>
          </a:p>
          <a:p>
            <a:r>
              <a:rPr lang="en-US">
                <a:cs typeface="Arial" panose="020B0604020202020204" pitchFamily="34" charset="0"/>
              </a:rPr>
              <a:t>Never force children to take or eat a small portion of food. A child does not need to take or eat all of the food for the meal or snack to be reimbursable. </a:t>
            </a:r>
          </a:p>
          <a:p>
            <a:endParaRPr lang="en-US">
              <a:latin typeface="Arial"/>
              <a:cs typeface="Arial"/>
            </a:endParaRPr>
          </a:p>
          <a:p>
            <a:pPr marL="342900" marR="0" lvl="0" indent="-342900">
              <a:lnSpc>
                <a:spcPct val="114999"/>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56</a:t>
            </a:fld>
            <a:endParaRPr lang="en-US"/>
          </a:p>
        </p:txBody>
      </p:sp>
    </p:spTree>
    <p:extLst>
      <p:ext uri="{BB962C8B-B14F-4D97-AF65-F5344CB8AC3E}">
        <p14:creationId xmlns:p14="http://schemas.microsoft.com/office/powerpoint/2010/main" val="34229985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Arial" panose="020B0604020202020204" pitchFamily="34" charset="0"/>
              </a:rPr>
              <a:t>Script: </a:t>
            </a:r>
            <a:r>
              <a:rPr lang="en-US">
                <a:cs typeface="Arial" panose="020B0604020202020204" pitchFamily="34" charset="0"/>
              </a:rPr>
              <a:t>Identify an action step you can take </a:t>
            </a:r>
            <a:r>
              <a:rPr lang="en-US">
                <a:effectLst/>
                <a:cs typeface="Arial" panose="020B0604020202020204" pitchFamily="34" charset="0"/>
              </a:rPr>
              <a:t>at </a:t>
            </a:r>
            <a:r>
              <a:rPr lang="en-US">
                <a:cs typeface="Arial" panose="020B0604020202020204" pitchFamily="34" charset="0"/>
              </a:rPr>
              <a:t>your site to begin or improve family style meal service</a:t>
            </a:r>
            <a:r>
              <a:rPr lang="en-US">
                <a:effectLst/>
                <a:cs typeface="Arial" panose="020B0604020202020204" pitchFamily="34" charset="0"/>
              </a:rPr>
              <a:t>. </a:t>
            </a:r>
            <a:r>
              <a:rPr lang="en-US">
                <a:cs typeface="Arial" panose="020B0604020202020204" pitchFamily="34" charset="0"/>
              </a:rPr>
              <a:t>Include responsible staff, other staff involved, timeframe</a:t>
            </a:r>
            <a:r>
              <a:rPr lang="en-US">
                <a:effectLst/>
                <a:cs typeface="Arial" panose="020B0604020202020204" pitchFamily="34" charset="0"/>
              </a:rPr>
              <a:t>,</a:t>
            </a:r>
            <a:r>
              <a:rPr lang="en-US">
                <a:cs typeface="Arial" panose="020B0604020202020204" pitchFamily="34" charset="0"/>
              </a:rPr>
              <a:t> and</a:t>
            </a:r>
            <a:r>
              <a:rPr lang="en-US">
                <a:effectLst/>
                <a:cs typeface="Arial" panose="020B0604020202020204" pitchFamily="34" charset="0"/>
              </a:rPr>
              <a:t> </a:t>
            </a:r>
            <a:r>
              <a:rPr lang="en-US">
                <a:cs typeface="Arial" panose="020B0604020202020204" pitchFamily="34" charset="0"/>
              </a:rPr>
              <a:t>tasks</a:t>
            </a:r>
            <a:r>
              <a:rPr lang="en-US">
                <a:effectLst/>
                <a:cs typeface="Arial" panose="020B0604020202020204" pitchFamily="34" charset="0"/>
              </a:rPr>
              <a:t>.</a:t>
            </a:r>
            <a:endParaRPr lang="en-US">
              <a:cs typeface="Arial" panose="020B0604020202020204" pitchFamily="34" charset="0"/>
            </a:endParaRPr>
          </a:p>
          <a:p>
            <a:endParaRPr lang="en-US">
              <a:cs typeface="Arial" panose="020B0604020202020204" pitchFamily="34" charset="0"/>
            </a:endParaRPr>
          </a:p>
          <a:p>
            <a:r>
              <a:rPr lang="en-US" b="1">
                <a:effectLst/>
                <a:cs typeface="Arial" panose="020B0604020202020204" pitchFamily="34" charset="0"/>
              </a:rPr>
              <a:t>Note:</a:t>
            </a:r>
            <a:r>
              <a:rPr lang="en-US">
                <a:effectLst/>
                <a:cs typeface="Arial" panose="020B0604020202020204" pitchFamily="34" charset="0"/>
              </a:rPr>
              <a:t> </a:t>
            </a:r>
            <a:r>
              <a:rPr lang="en-US">
                <a:cs typeface="Arial" panose="020B0604020202020204" pitchFamily="34" charset="0"/>
              </a:rPr>
              <a:t>Give participants 3 minutes to think about </a:t>
            </a:r>
            <a:r>
              <a:rPr lang="en-US">
                <a:effectLst/>
                <a:cs typeface="Arial" panose="020B0604020202020204" pitchFamily="34" charset="0"/>
              </a:rPr>
              <a:t>and </a:t>
            </a:r>
            <a:r>
              <a:rPr lang="en-US">
                <a:cs typeface="Arial" panose="020B0604020202020204" pitchFamily="34" charset="0"/>
              </a:rPr>
              <a:t>write down </a:t>
            </a:r>
            <a:r>
              <a:rPr lang="en-US">
                <a:effectLst/>
                <a:cs typeface="Arial" panose="020B0604020202020204" pitchFamily="34" charset="0"/>
              </a:rPr>
              <a:t>their </a:t>
            </a:r>
            <a:r>
              <a:rPr lang="en-US">
                <a:cs typeface="Arial" panose="020B0604020202020204" pitchFamily="34" charset="0"/>
              </a:rPr>
              <a:t>responses</a:t>
            </a:r>
            <a:r>
              <a:rPr lang="en-US">
                <a:effectLst/>
                <a:cs typeface="Arial" panose="020B0604020202020204" pitchFamily="34" charset="0"/>
              </a:rPr>
              <a:t>.</a:t>
            </a:r>
            <a:r>
              <a:rPr lang="en-US">
                <a:cs typeface="Arial" panose="020B0604020202020204" pitchFamily="34" charset="0"/>
              </a:rPr>
              <a:t> For in-person trainings and</a:t>
            </a:r>
            <a:r>
              <a:rPr lang="en-US">
                <a:effectLst/>
                <a:cs typeface="Arial" panose="020B0604020202020204" pitchFamily="34" charset="0"/>
              </a:rPr>
              <a:t> on-line</a:t>
            </a:r>
            <a:r>
              <a:rPr lang="en-US">
                <a:cs typeface="Arial" panose="020B0604020202020204" pitchFamily="34" charset="0"/>
              </a:rPr>
              <a:t> trainings ask at least one person to share </a:t>
            </a:r>
            <a:r>
              <a:rPr lang="en-US">
                <a:effectLst/>
                <a:cs typeface="Arial" panose="020B0604020202020204" pitchFamily="34" charset="0"/>
              </a:rPr>
              <a:t>their </a:t>
            </a:r>
            <a:r>
              <a:rPr lang="en-US">
                <a:cs typeface="Arial" panose="020B0604020202020204" pitchFamily="34" charset="0"/>
              </a:rPr>
              <a:t>response</a:t>
            </a:r>
            <a:r>
              <a:rPr lang="en-US">
                <a:effectLst/>
                <a:cs typeface="Arial" panose="020B0604020202020204" pitchFamily="34" charset="0"/>
              </a:rPr>
              <a:t>. </a:t>
            </a:r>
            <a:r>
              <a:rPr lang="en-US" i="0">
                <a:effectLst/>
                <a:cs typeface="Arial" panose="020B0604020202020204" pitchFamily="34" charset="0"/>
              </a:rPr>
              <a:t>If participants are unfamiliar with actions steps, show the example on the next </a:t>
            </a:r>
            <a:r>
              <a:rPr lang="en-US">
                <a:cs typeface="Arial" panose="020B0604020202020204" pitchFamily="34" charset="0"/>
              </a:rPr>
              <a:t>slide</a:t>
            </a:r>
            <a:r>
              <a:rPr lang="en-US" i="0">
                <a:effectLst/>
                <a:cs typeface="Arial" panose="020B0604020202020204" pitchFamily="34" charset="0"/>
              </a:rPr>
              <a:t> before giving them time to respond.</a:t>
            </a:r>
            <a:endParaRPr lang="en-US">
              <a:cs typeface="Arial" panose="020B0604020202020204" pitchFamily="34" charset="0"/>
            </a:endParaRPr>
          </a:p>
          <a:p>
            <a:pPr algn="l"/>
            <a:endParaRPr lang="en-US" sz="1800">
              <a:solidFill>
                <a:srgbClr val="000000"/>
              </a:solidFill>
              <a:effectLst/>
              <a:latin typeface="Arial"/>
              <a:cs typeface="Arial"/>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57</a:t>
            </a:fld>
            <a:endParaRPr lang="en-US"/>
          </a:p>
        </p:txBody>
      </p:sp>
    </p:spTree>
    <p:extLst>
      <p:ext uri="{BB962C8B-B14F-4D97-AF65-F5344CB8AC3E}">
        <p14:creationId xmlns:p14="http://schemas.microsoft.com/office/powerpoint/2010/main" val="23873554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ffectLst/>
                <a:cs typeface="Arial" panose="020B0604020202020204" pitchFamily="34" charset="0"/>
              </a:rPr>
              <a:t>Script:</a:t>
            </a:r>
            <a:r>
              <a:rPr lang="en-US">
                <a:cs typeface="Arial" panose="020B0604020202020204" pitchFamily="34" charset="0"/>
              </a:rPr>
              <a:t> Here is an example, the action step is </a:t>
            </a:r>
            <a:r>
              <a:rPr lang="en-US">
                <a:effectLst/>
                <a:cs typeface="Arial" panose="020B0604020202020204" pitchFamily="34" charset="0"/>
              </a:rPr>
              <a:t>to </a:t>
            </a:r>
            <a:r>
              <a:rPr lang="en-US">
                <a:cs typeface="Arial" panose="020B0604020202020204" pitchFamily="34" charset="0"/>
              </a:rPr>
              <a:t>provide a one-hour training on family style </a:t>
            </a:r>
            <a:r>
              <a:rPr lang="en-US">
                <a:effectLst/>
                <a:cs typeface="Arial" panose="020B0604020202020204" pitchFamily="34" charset="0"/>
              </a:rPr>
              <a:t>meal service. The r</a:t>
            </a:r>
            <a:r>
              <a:rPr lang="en-US">
                <a:cs typeface="Arial" panose="020B0604020202020204" pitchFamily="34" charset="0"/>
              </a:rPr>
              <a:t>esponsible staff person is the assistant director and other staff involved </a:t>
            </a:r>
            <a:r>
              <a:rPr lang="en-US">
                <a:effectLst/>
                <a:cs typeface="Arial" panose="020B0604020202020204" pitchFamily="34" charset="0"/>
              </a:rPr>
              <a:t>are </a:t>
            </a:r>
            <a:r>
              <a:rPr lang="en-US">
                <a:cs typeface="Arial" panose="020B0604020202020204" pitchFamily="34" charset="0"/>
              </a:rPr>
              <a:t>food service staff or vendor, </a:t>
            </a:r>
            <a:r>
              <a:rPr lang="en-US">
                <a:effectLst/>
                <a:cs typeface="Arial" panose="020B0604020202020204" pitchFamily="34" charset="0"/>
              </a:rPr>
              <a:t>and the </a:t>
            </a:r>
            <a:r>
              <a:rPr lang="en-US">
                <a:cs typeface="Arial" panose="020B0604020202020204" pitchFamily="34" charset="0"/>
              </a:rPr>
              <a:t>CACFP administrator. There are three major tasks to complete by next staff meeting, and we are giving ourselves a one-month planning period. First, review family style meal service training topics </a:t>
            </a:r>
            <a:r>
              <a:rPr lang="en-US">
                <a:effectLst/>
                <a:cs typeface="Arial" panose="020B0604020202020204" pitchFamily="34" charset="0"/>
              </a:rPr>
              <a:t>and </a:t>
            </a:r>
            <a:r>
              <a:rPr lang="en-US">
                <a:cs typeface="Arial" panose="020B0604020202020204" pitchFamily="34" charset="0"/>
              </a:rPr>
              <a:t>decide </a:t>
            </a:r>
            <a:r>
              <a:rPr lang="en-US">
                <a:effectLst/>
                <a:cs typeface="Arial" panose="020B0604020202020204" pitchFamily="34" charset="0"/>
              </a:rPr>
              <a:t>on </a:t>
            </a:r>
            <a:r>
              <a:rPr lang="en-US">
                <a:cs typeface="Arial" panose="020B0604020202020204" pitchFamily="34" charset="0"/>
              </a:rPr>
              <a:t>most important topics for staff. Second, work with the food service staff or vendor to prepare a family style meal service snack during </a:t>
            </a:r>
            <a:r>
              <a:rPr lang="en-US">
                <a:effectLst/>
                <a:cs typeface="Arial" panose="020B0604020202020204" pitchFamily="34" charset="0"/>
              </a:rPr>
              <a:t>the training</a:t>
            </a:r>
            <a:r>
              <a:rPr lang="en-US">
                <a:cs typeface="Arial" panose="020B0604020202020204" pitchFamily="34" charset="0"/>
              </a:rPr>
              <a:t>. And, third</a:t>
            </a:r>
            <a:r>
              <a:rPr lang="en-US">
                <a:effectLst/>
                <a:cs typeface="Arial" panose="020B0604020202020204" pitchFamily="34" charset="0"/>
              </a:rPr>
              <a:t>, </a:t>
            </a:r>
            <a:r>
              <a:rPr lang="en-US">
                <a:cs typeface="Arial" panose="020B0604020202020204" pitchFamily="34" charset="0"/>
              </a:rPr>
              <a:t>ask a classroom teacher at </a:t>
            </a:r>
            <a:r>
              <a:rPr lang="en-US">
                <a:effectLst/>
                <a:cs typeface="Arial" panose="020B0604020202020204" pitchFamily="34" charset="0"/>
              </a:rPr>
              <a:t>a </a:t>
            </a:r>
            <a:r>
              <a:rPr lang="en-US">
                <a:cs typeface="Arial" panose="020B0604020202020204" pitchFamily="34" charset="0"/>
              </a:rPr>
              <a:t>nearby center </a:t>
            </a:r>
            <a:r>
              <a:rPr lang="en-US">
                <a:effectLst/>
                <a:cs typeface="Arial" panose="020B0604020202020204" pitchFamily="34" charset="0"/>
              </a:rPr>
              <a:t>(</a:t>
            </a:r>
            <a:r>
              <a:rPr lang="en-US">
                <a:cs typeface="Arial" panose="020B0604020202020204" pitchFamily="34" charset="0"/>
              </a:rPr>
              <a:t>who currently implements family style meal service</a:t>
            </a:r>
            <a:r>
              <a:rPr lang="en-US">
                <a:effectLst/>
                <a:cs typeface="Arial" panose="020B0604020202020204" pitchFamily="34" charset="0"/>
              </a:rPr>
              <a:t>) to </a:t>
            </a:r>
            <a:r>
              <a:rPr lang="en-US">
                <a:cs typeface="Arial" panose="020B0604020202020204" pitchFamily="34" charset="0"/>
              </a:rPr>
              <a:t>speak and answer questions during </a:t>
            </a:r>
            <a:r>
              <a:rPr lang="en-US">
                <a:effectLst/>
                <a:cs typeface="Arial" panose="020B0604020202020204" pitchFamily="34" charset="0"/>
              </a:rPr>
              <a:t>the </a:t>
            </a:r>
            <a:r>
              <a:rPr lang="en-US">
                <a:cs typeface="Arial" panose="020B0604020202020204" pitchFamily="34" charset="0"/>
              </a:rPr>
              <a:t>training</a:t>
            </a:r>
            <a:r>
              <a:rPr lang="en-US">
                <a:effectLst/>
                <a:cs typeface="Arial" panose="020B0604020202020204" pitchFamily="34" charset="0"/>
              </a:rPr>
              <a:t>.</a:t>
            </a:r>
            <a:r>
              <a:rPr lang="en-US">
                <a:cs typeface="Arial" panose="020B0604020202020204" pitchFamily="34" charset="0"/>
              </a:rPr>
              <a:t> </a:t>
            </a:r>
            <a:r>
              <a:rPr lang="en-US">
                <a:effectLst/>
                <a:cs typeface="Arial" panose="020B0604020202020204" pitchFamily="34" charset="0"/>
              </a:rPr>
              <a:t> </a:t>
            </a:r>
            <a:endParaRPr lang="en-US">
              <a:cs typeface="Arial" panose="020B0604020202020204" pitchFamily="34" charset="0"/>
            </a:endParaRPr>
          </a:p>
          <a:p>
            <a:pPr marR="0" lvl="0">
              <a:spcBef>
                <a:spcPts val="0"/>
              </a:spcBef>
              <a:spcAft>
                <a:spcPts val="0"/>
              </a:spcAft>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58</a:t>
            </a:fld>
            <a:endParaRPr lang="en-US"/>
          </a:p>
        </p:txBody>
      </p:sp>
    </p:spTree>
    <p:extLst>
      <p:ext uri="{BB962C8B-B14F-4D97-AF65-F5344CB8AC3E}">
        <p14:creationId xmlns:p14="http://schemas.microsoft.com/office/powerpoint/2010/main" val="37632584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Arial" panose="020B0604020202020204" pitchFamily="34" charset="0"/>
              </a:rPr>
              <a:t>Script:</a:t>
            </a:r>
            <a:r>
              <a:rPr lang="en-US">
                <a:cs typeface="Arial" panose="020B0604020202020204" pitchFamily="34" charset="0"/>
              </a:rPr>
              <a:t> All Team Nutrition materials shared today are available online from Team Nutrition’s website and are available for free download to anybody who is interested. You can also find many other resources for the CACFP on the Team Nutrition website at </a:t>
            </a:r>
            <a:r>
              <a:rPr lang="en-US" u="sng" err="1">
                <a:cs typeface="Arial" panose="020B0604020202020204" pitchFamily="34" charset="0"/>
              </a:rPr>
              <a:t>TeamNutrition.USDA.gov</a:t>
            </a:r>
            <a:r>
              <a:rPr lang="en-US">
                <a:cs typeface="Arial" panose="020B0604020202020204" pitchFamily="34" charset="0"/>
              </a:rPr>
              <a:t>.</a:t>
            </a:r>
          </a:p>
          <a:p>
            <a:endParaRPr lang="en-US">
              <a:latin typeface="Arial"/>
              <a:cs typeface="Arial"/>
            </a:endParaRPr>
          </a:p>
          <a:p>
            <a:pPr algn="l"/>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59</a:t>
            </a:fld>
            <a:endParaRPr lang="en-US"/>
          </a:p>
        </p:txBody>
      </p:sp>
    </p:spTree>
    <p:extLst>
      <p:ext uri="{BB962C8B-B14F-4D97-AF65-F5344CB8AC3E}">
        <p14:creationId xmlns:p14="http://schemas.microsoft.com/office/powerpoint/2010/main" val="2420962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a:effectLst/>
                <a:latin typeface="Arial"/>
                <a:cs typeface="Arial"/>
              </a:rPr>
              <a:t>Script: </a:t>
            </a:r>
            <a:r>
              <a:rPr lang="en-US">
                <a:effectLst/>
                <a:latin typeface="Arial"/>
                <a:cs typeface="Arial"/>
              </a:rPr>
              <a:t>The Team Nutrition initiative supports the Child and Adult Care Food Program by: </a:t>
            </a:r>
          </a:p>
          <a:p>
            <a:pPr algn="l" rtl="0" fontAlgn="base"/>
            <a:endParaRPr lang="en-US">
              <a:latin typeface="Arial"/>
              <a:cs typeface="Arial"/>
            </a:endParaRPr>
          </a:p>
          <a:p>
            <a:pPr marL="228600" indent="-228600" fontAlgn="base">
              <a:buAutoNum type="arabicPeriod"/>
            </a:pPr>
            <a:r>
              <a:rPr lang="en-US">
                <a:effectLst/>
                <a:latin typeface="Arial"/>
                <a:cs typeface="Arial"/>
              </a:rPr>
              <a:t>Providing training and technical assistance to food service professionals that prepare meals for the programs, </a:t>
            </a:r>
          </a:p>
          <a:p>
            <a:pPr marL="228600" indent="-228600" fontAlgn="base">
              <a:buFont typeface="+mj-lt"/>
              <a:buAutoNum type="arabicPeriod"/>
            </a:pPr>
            <a:r>
              <a:rPr lang="en-US">
                <a:effectLst/>
                <a:latin typeface="Arial"/>
                <a:cs typeface="Arial"/>
              </a:rPr>
              <a:t>Providing the programs with technical resources to support healthy school and child care environments, and </a:t>
            </a:r>
          </a:p>
          <a:p>
            <a:pPr marL="228600" indent="-228600" fontAlgn="base">
              <a:buFont typeface="+mj-lt"/>
              <a:buAutoNum type="arabicPeriod"/>
            </a:pPr>
            <a:r>
              <a:rPr lang="en-US">
                <a:effectLst/>
                <a:latin typeface="Arial"/>
                <a:cs typeface="Arial"/>
              </a:rPr>
              <a:t>Developing nutrition education resources that help children learn about agriculture and become self‐sufficient in making informed food choices. </a:t>
            </a:r>
          </a:p>
          <a:p>
            <a:pPr marL="342900" marR="0" lvl="0" indent="-342900">
              <a:lnSpc>
                <a:spcPct val="115000"/>
              </a:lnSpc>
              <a:spcBef>
                <a:spcPts val="0"/>
              </a:spcBef>
              <a:spcAft>
                <a:spcPts val="0"/>
              </a:spcAft>
              <a:buFont typeface="Symbol" pitchFamily="2" charset="2"/>
              <a:buChar char=""/>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6</a:t>
            </a:fld>
            <a:endParaRPr lang="en-US"/>
          </a:p>
        </p:txBody>
      </p:sp>
    </p:spTree>
    <p:extLst>
      <p:ext uri="{BB962C8B-B14F-4D97-AF65-F5344CB8AC3E}">
        <p14:creationId xmlns:p14="http://schemas.microsoft.com/office/powerpoint/2010/main" val="41924913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panose="020B0604020202020204" pitchFamily="34" charset="0"/>
              </a:rPr>
              <a:t>Script: </a:t>
            </a:r>
            <a:r>
              <a:rPr lang="en-US" dirty="0">
                <a:cs typeface="Arial" panose="020B0604020202020204" pitchFamily="34" charset="0"/>
              </a:rPr>
              <a:t>These training slides were provided by U.S. Department of Agriculture's Team Nutrition. If you would like to learn more about Team Nutrition and additional resources available, please visit their website, subscribe to their e-newsletter, connect with them via email at </a:t>
            </a:r>
            <a:r>
              <a:rPr lang="en-US" dirty="0">
                <a:cs typeface="Arial" panose="020B0604020202020204" pitchFamily="34" charset="0"/>
                <a:hlinkClick r:id="rId3">
                  <a:extLst>
                    <a:ext uri="{A12FA001-AC4F-418D-AE19-62706E023703}">
                      <ahyp:hlinkClr xmlns:ahyp="http://schemas.microsoft.com/office/drawing/2018/hyperlinkcolor" val="tx"/>
                    </a:ext>
                  </a:extLst>
                </a:hlinkClick>
              </a:rPr>
              <a:t>TeamNutrition@USDA.gov</a:t>
            </a:r>
            <a:r>
              <a:rPr lang="en-US" dirty="0">
                <a:cs typeface="Arial" panose="020B0604020202020204" pitchFamily="34" charset="0"/>
              </a:rPr>
              <a:t>, and follow them on Twitter/X.</a:t>
            </a:r>
          </a:p>
          <a:p>
            <a:endParaRPr lang="en-US" dirty="0">
              <a:cs typeface="Arial" panose="020B0604020202020204" pitchFamily="34" charset="0"/>
            </a:endParaRPr>
          </a:p>
          <a:p>
            <a:r>
              <a:rPr lang="en-US" dirty="0">
                <a:cs typeface="Arial" panose="020B0604020202020204" pitchFamily="34" charset="0"/>
              </a:rPr>
              <a:t>Thank you!  </a:t>
            </a:r>
          </a:p>
          <a:p>
            <a:pPr algn="l"/>
            <a:endParaRPr lang="en-US" dirty="0">
              <a:cs typeface="Arial"/>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60</a:t>
            </a:fld>
            <a:endParaRPr lang="en-US"/>
          </a:p>
        </p:txBody>
      </p:sp>
    </p:spTree>
    <p:extLst>
      <p:ext uri="{BB962C8B-B14F-4D97-AF65-F5344CB8AC3E}">
        <p14:creationId xmlns:p14="http://schemas.microsoft.com/office/powerpoint/2010/main" val="1736224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effectLst/>
                <a:cs typeface="Arial" panose="020B0604020202020204" pitchFamily="34" charset="0"/>
              </a:rPr>
              <a:t>Script:</a:t>
            </a:r>
            <a:r>
              <a:rPr lang="en-US">
                <a:effectLst/>
                <a:cs typeface="Arial" panose="020B0604020202020204" pitchFamily="34" charset="0"/>
              </a:rPr>
              <a:t> USDA Team Nutrition developed an operator booklet titled, "Family Style Meal Service With Children in the Child and Adult Care Food Program." This resource helps answer questions about family style meal service. Topics include, </a:t>
            </a:r>
            <a:r>
              <a:rPr lang="en-US">
                <a:cs typeface="Arial" panose="020B0604020202020204" pitchFamily="34" charset="0"/>
              </a:rPr>
              <a:t>preparing for family style meal service and following requirements during family style meal service. </a:t>
            </a:r>
            <a:r>
              <a:rPr lang="en-US">
                <a:effectLst/>
                <a:cs typeface="Arial" panose="020B0604020202020204" pitchFamily="34" charset="0"/>
              </a:rPr>
              <a:t>  </a:t>
            </a:r>
          </a:p>
          <a:p>
            <a:pPr marL="0" marR="0">
              <a:spcBef>
                <a:spcPts val="0"/>
              </a:spcBef>
              <a:spcAft>
                <a:spcPts val="0"/>
              </a:spcAft>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7</a:t>
            </a:fld>
            <a:endParaRPr lang="en-US"/>
          </a:p>
        </p:txBody>
      </p:sp>
    </p:spTree>
    <p:extLst>
      <p:ext uri="{BB962C8B-B14F-4D97-AF65-F5344CB8AC3E}">
        <p14:creationId xmlns:p14="http://schemas.microsoft.com/office/powerpoint/2010/main" val="2125675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effectLst/>
                <a:cs typeface="Arial" panose="020B0604020202020204" pitchFamily="34" charset="0"/>
              </a:rPr>
              <a:t>Script:</a:t>
            </a:r>
            <a:r>
              <a:rPr lang="en-US" b="1">
                <a:cs typeface="Arial" panose="020B0604020202020204" pitchFamily="34" charset="0"/>
              </a:rPr>
              <a:t> </a:t>
            </a:r>
            <a:r>
              <a:rPr lang="en-US" b="0">
                <a:cs typeface="Arial" panose="020B0604020202020204" pitchFamily="34" charset="0"/>
              </a:rPr>
              <a:t>Additional t</a:t>
            </a:r>
            <a:r>
              <a:rPr lang="en-US">
                <a:cs typeface="Arial" panose="020B0604020202020204" pitchFamily="34" charset="0"/>
              </a:rPr>
              <a:t>opics in the resource include supporting children at mealtime and practicing your understanding. This booklet is </a:t>
            </a:r>
            <a:r>
              <a:rPr lang="en-US">
                <a:effectLst/>
                <a:cs typeface="Arial" panose="020B0604020202020204" pitchFamily="34" charset="0"/>
              </a:rPr>
              <a:t>a go-to resource for implementing family style meal service in the CACFP. During this training, we will refer to the specific pages that information can be found in this operator booklet. </a:t>
            </a:r>
            <a:r>
              <a:rPr lang="en-US">
                <a:solidFill>
                  <a:srgbClr val="000000"/>
                </a:solidFill>
                <a:effectLst/>
                <a:latin typeface="Arial"/>
                <a:cs typeface="Arial"/>
              </a:rPr>
              <a:t> </a:t>
            </a:r>
          </a:p>
          <a:p>
            <a:pPr marL="0" marR="0">
              <a:spcBef>
                <a:spcPts val="0"/>
              </a:spcBef>
              <a:spcAft>
                <a:spcPts val="0"/>
              </a:spcAft>
            </a:pPr>
            <a:endParaRPr lang="en-US" sz="180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8</a:t>
            </a:fld>
            <a:endParaRPr lang="en-US"/>
          </a:p>
        </p:txBody>
      </p:sp>
    </p:spTree>
    <p:extLst>
      <p:ext uri="{BB962C8B-B14F-4D97-AF65-F5344CB8AC3E}">
        <p14:creationId xmlns:p14="http://schemas.microsoft.com/office/powerpoint/2010/main" val="1120844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a:effectLst/>
                <a:latin typeface="Arial"/>
                <a:cs typeface="Arial"/>
              </a:rPr>
              <a:t>Script:</a:t>
            </a:r>
            <a:r>
              <a:rPr lang="en-US">
                <a:effectLst/>
                <a:latin typeface="Arial"/>
                <a:cs typeface="Arial"/>
              </a:rPr>
              <a:t> We will start by answering three questions about “Preparing for Family Style Meal Service.” Please turn to page 3 in the operator booklet where this section begins.  </a:t>
            </a:r>
            <a:endParaRPr lang="en-US" b="0" i="0">
              <a:effectLst/>
              <a:latin typeface="Arial"/>
              <a:cs typeface="Arial"/>
            </a:endParaRPr>
          </a:p>
        </p:txBody>
      </p:sp>
      <p:sp>
        <p:nvSpPr>
          <p:cNvPr id="4" name="Slide Number Placeholder 3"/>
          <p:cNvSpPr>
            <a:spLocks noGrp="1"/>
          </p:cNvSpPr>
          <p:nvPr>
            <p:ph type="sldNum" sz="quarter" idx="5"/>
          </p:nvPr>
        </p:nvSpPr>
        <p:spPr/>
        <p:txBody>
          <a:bodyPr/>
          <a:lstStyle/>
          <a:p>
            <a:fld id="{7D198806-4612-424A-8B33-5975F084983C}" type="slidenum">
              <a:rPr lang="en-US" smtClean="0"/>
              <a:t>9</a:t>
            </a:fld>
            <a:endParaRPr lang="en-US"/>
          </a:p>
        </p:txBody>
      </p:sp>
    </p:spTree>
    <p:extLst>
      <p:ext uri="{BB962C8B-B14F-4D97-AF65-F5344CB8AC3E}">
        <p14:creationId xmlns:p14="http://schemas.microsoft.com/office/powerpoint/2010/main" val="227972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83326-3AA1-BA1A-D97E-0A3BA11EA9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72F42A-1C98-057F-2194-7F9D33E8FA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B34F73-7A87-2904-470F-C5DD284B6E9F}"/>
              </a:ext>
            </a:extLst>
          </p:cNvPr>
          <p:cNvSpPr>
            <a:spLocks noGrp="1"/>
          </p:cNvSpPr>
          <p:nvPr>
            <p:ph type="dt" sz="half" idx="10"/>
          </p:nvPr>
        </p:nvSpPr>
        <p:spPr/>
        <p:txBody>
          <a:bodyPr/>
          <a:lstStyle/>
          <a:p>
            <a:fld id="{24868C8C-D086-E946-8A00-F4D6FB75EE7D}" type="datetimeFigureOut">
              <a:rPr lang="en-US" smtClean="0"/>
              <a:t>2/6/2026</a:t>
            </a:fld>
            <a:endParaRPr lang="en-US"/>
          </a:p>
        </p:txBody>
      </p:sp>
      <p:sp>
        <p:nvSpPr>
          <p:cNvPr id="5" name="Footer Placeholder 4">
            <a:extLst>
              <a:ext uri="{FF2B5EF4-FFF2-40B4-BE49-F238E27FC236}">
                <a16:creationId xmlns:a16="http://schemas.microsoft.com/office/drawing/2014/main" id="{33D342DE-3EDD-F2E9-1359-F45C929EFE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DC44E-65B1-2ABB-9DD9-8E277CC5265B}"/>
              </a:ext>
            </a:extLst>
          </p:cNvPr>
          <p:cNvSpPr>
            <a:spLocks noGrp="1"/>
          </p:cNvSpPr>
          <p:nvPr>
            <p:ph type="sldNum" sz="quarter" idx="12"/>
          </p:nvPr>
        </p:nvSpPr>
        <p:spPr/>
        <p:txBody>
          <a:bodyPr/>
          <a:lstStyle/>
          <a:p>
            <a:fld id="{D7E22FC7-DEDA-584B-BE49-3D47B5F4E2DE}" type="slidenum">
              <a:rPr lang="en-US" smtClean="0"/>
              <a:t>‹#›</a:t>
            </a:fld>
            <a:endParaRPr lang="en-US"/>
          </a:p>
        </p:txBody>
      </p:sp>
    </p:spTree>
    <p:extLst>
      <p:ext uri="{BB962C8B-B14F-4D97-AF65-F5344CB8AC3E}">
        <p14:creationId xmlns:p14="http://schemas.microsoft.com/office/powerpoint/2010/main" val="133673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3C700-5B9C-BFEF-27FA-AB075BCE77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6B3B6C-027C-F498-2AB5-E7CA0C1358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CD97B-D4F5-B922-D877-77CA4F350BD0}"/>
              </a:ext>
            </a:extLst>
          </p:cNvPr>
          <p:cNvSpPr>
            <a:spLocks noGrp="1"/>
          </p:cNvSpPr>
          <p:nvPr>
            <p:ph type="dt" sz="half" idx="10"/>
          </p:nvPr>
        </p:nvSpPr>
        <p:spPr/>
        <p:txBody>
          <a:bodyPr/>
          <a:lstStyle/>
          <a:p>
            <a:fld id="{24868C8C-D086-E946-8A00-F4D6FB75EE7D}" type="datetimeFigureOut">
              <a:rPr lang="en-US" smtClean="0"/>
              <a:t>2/6/2026</a:t>
            </a:fld>
            <a:endParaRPr lang="en-US"/>
          </a:p>
        </p:txBody>
      </p:sp>
      <p:sp>
        <p:nvSpPr>
          <p:cNvPr id="5" name="Footer Placeholder 4">
            <a:extLst>
              <a:ext uri="{FF2B5EF4-FFF2-40B4-BE49-F238E27FC236}">
                <a16:creationId xmlns:a16="http://schemas.microsoft.com/office/drawing/2014/main" id="{40EF07E8-0364-305D-6B95-89E35A7E4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C1328-FCFD-343F-5607-C538BDEAF44F}"/>
              </a:ext>
            </a:extLst>
          </p:cNvPr>
          <p:cNvSpPr>
            <a:spLocks noGrp="1"/>
          </p:cNvSpPr>
          <p:nvPr>
            <p:ph type="sldNum" sz="quarter" idx="12"/>
          </p:nvPr>
        </p:nvSpPr>
        <p:spPr/>
        <p:txBody>
          <a:bodyPr/>
          <a:lstStyle/>
          <a:p>
            <a:fld id="{D7E22FC7-DEDA-584B-BE49-3D47B5F4E2DE}" type="slidenum">
              <a:rPr lang="en-US" smtClean="0"/>
              <a:t>‹#›</a:t>
            </a:fld>
            <a:endParaRPr lang="en-US"/>
          </a:p>
        </p:txBody>
      </p:sp>
    </p:spTree>
    <p:extLst>
      <p:ext uri="{BB962C8B-B14F-4D97-AF65-F5344CB8AC3E}">
        <p14:creationId xmlns:p14="http://schemas.microsoft.com/office/powerpoint/2010/main" val="904000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605D02-ADD9-CE0B-F4D3-F6E3830E47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F9775A-66C7-D71D-BC32-FC7264F237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8EABD-11D6-12CE-F507-6754643A4F71}"/>
              </a:ext>
            </a:extLst>
          </p:cNvPr>
          <p:cNvSpPr>
            <a:spLocks noGrp="1"/>
          </p:cNvSpPr>
          <p:nvPr>
            <p:ph type="dt" sz="half" idx="10"/>
          </p:nvPr>
        </p:nvSpPr>
        <p:spPr/>
        <p:txBody>
          <a:bodyPr/>
          <a:lstStyle/>
          <a:p>
            <a:fld id="{24868C8C-D086-E946-8A00-F4D6FB75EE7D}" type="datetimeFigureOut">
              <a:rPr lang="en-US" smtClean="0"/>
              <a:t>2/6/2026</a:t>
            </a:fld>
            <a:endParaRPr lang="en-US"/>
          </a:p>
        </p:txBody>
      </p:sp>
      <p:sp>
        <p:nvSpPr>
          <p:cNvPr id="5" name="Footer Placeholder 4">
            <a:extLst>
              <a:ext uri="{FF2B5EF4-FFF2-40B4-BE49-F238E27FC236}">
                <a16:creationId xmlns:a16="http://schemas.microsoft.com/office/drawing/2014/main" id="{96C3A039-AD2A-6185-BFBA-BC383E24AA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770B1-E6BD-25D3-7342-E64E5FEE0F55}"/>
              </a:ext>
            </a:extLst>
          </p:cNvPr>
          <p:cNvSpPr>
            <a:spLocks noGrp="1"/>
          </p:cNvSpPr>
          <p:nvPr>
            <p:ph type="sldNum" sz="quarter" idx="12"/>
          </p:nvPr>
        </p:nvSpPr>
        <p:spPr/>
        <p:txBody>
          <a:bodyPr/>
          <a:lstStyle/>
          <a:p>
            <a:fld id="{D7E22FC7-DEDA-584B-BE49-3D47B5F4E2DE}" type="slidenum">
              <a:rPr lang="en-US" smtClean="0"/>
              <a:t>‹#›</a:t>
            </a:fld>
            <a:endParaRPr lang="en-US"/>
          </a:p>
        </p:txBody>
      </p:sp>
    </p:spTree>
    <p:extLst>
      <p:ext uri="{BB962C8B-B14F-4D97-AF65-F5344CB8AC3E}">
        <p14:creationId xmlns:p14="http://schemas.microsoft.com/office/powerpoint/2010/main" val="3914351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1105E-B3AE-C086-0599-72C10B3530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74E523-8061-42F9-8BBD-46F1FE71B2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A52A86-BCC6-3CB1-B821-C0973A5DC788}"/>
              </a:ext>
            </a:extLst>
          </p:cNvPr>
          <p:cNvSpPr>
            <a:spLocks noGrp="1"/>
          </p:cNvSpPr>
          <p:nvPr>
            <p:ph type="dt" sz="half" idx="10"/>
          </p:nvPr>
        </p:nvSpPr>
        <p:spPr/>
        <p:txBody>
          <a:bodyPr/>
          <a:lstStyle/>
          <a:p>
            <a:fld id="{24868C8C-D086-E946-8A00-F4D6FB75EE7D}" type="datetimeFigureOut">
              <a:rPr lang="en-US" smtClean="0"/>
              <a:t>2/6/2026</a:t>
            </a:fld>
            <a:endParaRPr lang="en-US"/>
          </a:p>
        </p:txBody>
      </p:sp>
      <p:sp>
        <p:nvSpPr>
          <p:cNvPr id="5" name="Footer Placeholder 4">
            <a:extLst>
              <a:ext uri="{FF2B5EF4-FFF2-40B4-BE49-F238E27FC236}">
                <a16:creationId xmlns:a16="http://schemas.microsoft.com/office/drawing/2014/main" id="{52A63425-698F-DE7C-0199-CE8961761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37018-4EFB-BE2C-9FA5-519847C0331D}"/>
              </a:ext>
            </a:extLst>
          </p:cNvPr>
          <p:cNvSpPr>
            <a:spLocks noGrp="1"/>
          </p:cNvSpPr>
          <p:nvPr>
            <p:ph type="sldNum" sz="quarter" idx="12"/>
          </p:nvPr>
        </p:nvSpPr>
        <p:spPr/>
        <p:txBody>
          <a:bodyPr/>
          <a:lstStyle/>
          <a:p>
            <a:fld id="{D7E22FC7-DEDA-584B-BE49-3D47B5F4E2DE}" type="slidenum">
              <a:rPr lang="en-US" smtClean="0"/>
              <a:t>‹#›</a:t>
            </a:fld>
            <a:endParaRPr lang="en-US"/>
          </a:p>
        </p:txBody>
      </p:sp>
    </p:spTree>
    <p:extLst>
      <p:ext uri="{BB962C8B-B14F-4D97-AF65-F5344CB8AC3E}">
        <p14:creationId xmlns:p14="http://schemas.microsoft.com/office/powerpoint/2010/main" val="69790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10C62-840F-AE5D-BCC6-AEB500C839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1D5D7C-AA09-E4BE-8C8B-6D2B76A08C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2E30A4-B12E-73DA-238C-25974A9F280E}"/>
              </a:ext>
            </a:extLst>
          </p:cNvPr>
          <p:cNvSpPr>
            <a:spLocks noGrp="1"/>
          </p:cNvSpPr>
          <p:nvPr>
            <p:ph type="dt" sz="half" idx="10"/>
          </p:nvPr>
        </p:nvSpPr>
        <p:spPr/>
        <p:txBody>
          <a:bodyPr/>
          <a:lstStyle/>
          <a:p>
            <a:fld id="{24868C8C-D086-E946-8A00-F4D6FB75EE7D}" type="datetimeFigureOut">
              <a:rPr lang="en-US" smtClean="0"/>
              <a:t>2/6/2026</a:t>
            </a:fld>
            <a:endParaRPr lang="en-US"/>
          </a:p>
        </p:txBody>
      </p:sp>
      <p:sp>
        <p:nvSpPr>
          <p:cNvPr id="5" name="Footer Placeholder 4">
            <a:extLst>
              <a:ext uri="{FF2B5EF4-FFF2-40B4-BE49-F238E27FC236}">
                <a16:creationId xmlns:a16="http://schemas.microsoft.com/office/drawing/2014/main" id="{98976A22-4675-D214-FBE7-D2641BEC0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01CF36-1FFB-8B9B-518D-20CF2C31BA8D}"/>
              </a:ext>
            </a:extLst>
          </p:cNvPr>
          <p:cNvSpPr>
            <a:spLocks noGrp="1"/>
          </p:cNvSpPr>
          <p:nvPr>
            <p:ph type="sldNum" sz="quarter" idx="12"/>
          </p:nvPr>
        </p:nvSpPr>
        <p:spPr/>
        <p:txBody>
          <a:bodyPr/>
          <a:lstStyle/>
          <a:p>
            <a:fld id="{D7E22FC7-DEDA-584B-BE49-3D47B5F4E2DE}" type="slidenum">
              <a:rPr lang="en-US" smtClean="0"/>
              <a:t>‹#›</a:t>
            </a:fld>
            <a:endParaRPr lang="en-US"/>
          </a:p>
        </p:txBody>
      </p:sp>
    </p:spTree>
    <p:extLst>
      <p:ext uri="{BB962C8B-B14F-4D97-AF65-F5344CB8AC3E}">
        <p14:creationId xmlns:p14="http://schemas.microsoft.com/office/powerpoint/2010/main" val="3374829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C844-596E-50BF-40FC-A7574C18F8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539F27-D713-681B-1D0D-9F5EABA84E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0EFF06-128A-DB85-CC05-8AD77EC0E1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6E264C-5667-BF0F-C1ED-0CAA375A4ED0}"/>
              </a:ext>
            </a:extLst>
          </p:cNvPr>
          <p:cNvSpPr>
            <a:spLocks noGrp="1"/>
          </p:cNvSpPr>
          <p:nvPr>
            <p:ph type="dt" sz="half" idx="10"/>
          </p:nvPr>
        </p:nvSpPr>
        <p:spPr/>
        <p:txBody>
          <a:bodyPr/>
          <a:lstStyle/>
          <a:p>
            <a:fld id="{24868C8C-D086-E946-8A00-F4D6FB75EE7D}" type="datetimeFigureOut">
              <a:rPr lang="en-US" smtClean="0"/>
              <a:t>2/6/2026</a:t>
            </a:fld>
            <a:endParaRPr lang="en-US"/>
          </a:p>
        </p:txBody>
      </p:sp>
      <p:sp>
        <p:nvSpPr>
          <p:cNvPr id="6" name="Footer Placeholder 5">
            <a:extLst>
              <a:ext uri="{FF2B5EF4-FFF2-40B4-BE49-F238E27FC236}">
                <a16:creationId xmlns:a16="http://schemas.microsoft.com/office/drawing/2014/main" id="{BC01B224-F2EC-46D4-A956-7C8D0D6E73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E81BE6-04E7-9242-6710-0C191CE65850}"/>
              </a:ext>
            </a:extLst>
          </p:cNvPr>
          <p:cNvSpPr>
            <a:spLocks noGrp="1"/>
          </p:cNvSpPr>
          <p:nvPr>
            <p:ph type="sldNum" sz="quarter" idx="12"/>
          </p:nvPr>
        </p:nvSpPr>
        <p:spPr/>
        <p:txBody>
          <a:bodyPr/>
          <a:lstStyle/>
          <a:p>
            <a:fld id="{D7E22FC7-DEDA-584B-BE49-3D47B5F4E2DE}" type="slidenum">
              <a:rPr lang="en-US" smtClean="0"/>
              <a:t>‹#›</a:t>
            </a:fld>
            <a:endParaRPr lang="en-US"/>
          </a:p>
        </p:txBody>
      </p:sp>
    </p:spTree>
    <p:extLst>
      <p:ext uri="{BB962C8B-B14F-4D97-AF65-F5344CB8AC3E}">
        <p14:creationId xmlns:p14="http://schemas.microsoft.com/office/powerpoint/2010/main" val="53887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A330-EE4A-65BF-3046-D7C7279665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C41F79-EAE4-212E-1B2B-C2A4A702B8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3C9625-E2D1-04ED-11A4-DD54CEEAF2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91C61D-012E-2855-BD77-69D4382930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DC80C9-B60D-7ED0-79AE-7EF7932271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FF1097-6A0F-6020-1650-9D2B899D2FDF}"/>
              </a:ext>
            </a:extLst>
          </p:cNvPr>
          <p:cNvSpPr>
            <a:spLocks noGrp="1"/>
          </p:cNvSpPr>
          <p:nvPr>
            <p:ph type="dt" sz="half" idx="10"/>
          </p:nvPr>
        </p:nvSpPr>
        <p:spPr/>
        <p:txBody>
          <a:bodyPr/>
          <a:lstStyle/>
          <a:p>
            <a:fld id="{24868C8C-D086-E946-8A00-F4D6FB75EE7D}" type="datetimeFigureOut">
              <a:rPr lang="en-US" smtClean="0"/>
              <a:t>2/6/2026</a:t>
            </a:fld>
            <a:endParaRPr lang="en-US"/>
          </a:p>
        </p:txBody>
      </p:sp>
      <p:sp>
        <p:nvSpPr>
          <p:cNvPr id="8" name="Footer Placeholder 7">
            <a:extLst>
              <a:ext uri="{FF2B5EF4-FFF2-40B4-BE49-F238E27FC236}">
                <a16:creationId xmlns:a16="http://schemas.microsoft.com/office/drawing/2014/main" id="{0F3E036E-3DE1-05E5-9BFE-31B8AA8169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8E0A3A-F47C-E94F-3402-FB8A1FDA7F0A}"/>
              </a:ext>
            </a:extLst>
          </p:cNvPr>
          <p:cNvSpPr>
            <a:spLocks noGrp="1"/>
          </p:cNvSpPr>
          <p:nvPr>
            <p:ph type="sldNum" sz="quarter" idx="12"/>
          </p:nvPr>
        </p:nvSpPr>
        <p:spPr/>
        <p:txBody>
          <a:bodyPr/>
          <a:lstStyle/>
          <a:p>
            <a:fld id="{D7E22FC7-DEDA-584B-BE49-3D47B5F4E2DE}" type="slidenum">
              <a:rPr lang="en-US" smtClean="0"/>
              <a:t>‹#›</a:t>
            </a:fld>
            <a:endParaRPr lang="en-US"/>
          </a:p>
        </p:txBody>
      </p:sp>
    </p:spTree>
    <p:extLst>
      <p:ext uri="{BB962C8B-B14F-4D97-AF65-F5344CB8AC3E}">
        <p14:creationId xmlns:p14="http://schemas.microsoft.com/office/powerpoint/2010/main" val="3460958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6F009-F1AE-5BA3-6E28-C94B044787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E82255-D507-3A0A-F2C5-4AE0CB177747}"/>
              </a:ext>
            </a:extLst>
          </p:cNvPr>
          <p:cNvSpPr>
            <a:spLocks noGrp="1"/>
          </p:cNvSpPr>
          <p:nvPr>
            <p:ph type="dt" sz="half" idx="10"/>
          </p:nvPr>
        </p:nvSpPr>
        <p:spPr/>
        <p:txBody>
          <a:bodyPr/>
          <a:lstStyle/>
          <a:p>
            <a:fld id="{24868C8C-D086-E946-8A00-F4D6FB75EE7D}" type="datetimeFigureOut">
              <a:rPr lang="en-US" smtClean="0"/>
              <a:t>2/6/2026</a:t>
            </a:fld>
            <a:endParaRPr lang="en-US"/>
          </a:p>
        </p:txBody>
      </p:sp>
      <p:sp>
        <p:nvSpPr>
          <p:cNvPr id="4" name="Footer Placeholder 3">
            <a:extLst>
              <a:ext uri="{FF2B5EF4-FFF2-40B4-BE49-F238E27FC236}">
                <a16:creationId xmlns:a16="http://schemas.microsoft.com/office/drawing/2014/main" id="{1E670FC7-BB21-E349-140D-961008E7F6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F40173-4367-2024-81E8-1551607D5C67}"/>
              </a:ext>
            </a:extLst>
          </p:cNvPr>
          <p:cNvSpPr>
            <a:spLocks noGrp="1"/>
          </p:cNvSpPr>
          <p:nvPr>
            <p:ph type="sldNum" sz="quarter" idx="12"/>
          </p:nvPr>
        </p:nvSpPr>
        <p:spPr/>
        <p:txBody>
          <a:bodyPr/>
          <a:lstStyle/>
          <a:p>
            <a:fld id="{D7E22FC7-DEDA-584B-BE49-3D47B5F4E2DE}" type="slidenum">
              <a:rPr lang="en-US" smtClean="0"/>
              <a:t>‹#›</a:t>
            </a:fld>
            <a:endParaRPr lang="en-US"/>
          </a:p>
        </p:txBody>
      </p:sp>
    </p:spTree>
    <p:extLst>
      <p:ext uri="{BB962C8B-B14F-4D97-AF65-F5344CB8AC3E}">
        <p14:creationId xmlns:p14="http://schemas.microsoft.com/office/powerpoint/2010/main" val="3460540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92CB19-634C-C284-D7B4-A90F479171CC}"/>
              </a:ext>
            </a:extLst>
          </p:cNvPr>
          <p:cNvSpPr>
            <a:spLocks noGrp="1"/>
          </p:cNvSpPr>
          <p:nvPr>
            <p:ph type="dt" sz="half" idx="10"/>
          </p:nvPr>
        </p:nvSpPr>
        <p:spPr/>
        <p:txBody>
          <a:bodyPr/>
          <a:lstStyle/>
          <a:p>
            <a:fld id="{24868C8C-D086-E946-8A00-F4D6FB75EE7D}" type="datetimeFigureOut">
              <a:rPr lang="en-US" smtClean="0"/>
              <a:t>2/6/2026</a:t>
            </a:fld>
            <a:endParaRPr lang="en-US"/>
          </a:p>
        </p:txBody>
      </p:sp>
      <p:sp>
        <p:nvSpPr>
          <p:cNvPr id="3" name="Footer Placeholder 2">
            <a:extLst>
              <a:ext uri="{FF2B5EF4-FFF2-40B4-BE49-F238E27FC236}">
                <a16:creationId xmlns:a16="http://schemas.microsoft.com/office/drawing/2014/main" id="{015579E5-D579-AFAD-A776-36A92C8699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1BFE65-BE47-D028-003B-C3218A1081B3}"/>
              </a:ext>
            </a:extLst>
          </p:cNvPr>
          <p:cNvSpPr>
            <a:spLocks noGrp="1"/>
          </p:cNvSpPr>
          <p:nvPr>
            <p:ph type="sldNum" sz="quarter" idx="12"/>
          </p:nvPr>
        </p:nvSpPr>
        <p:spPr/>
        <p:txBody>
          <a:bodyPr/>
          <a:lstStyle/>
          <a:p>
            <a:fld id="{D7E22FC7-DEDA-584B-BE49-3D47B5F4E2DE}" type="slidenum">
              <a:rPr lang="en-US" smtClean="0"/>
              <a:t>‹#›</a:t>
            </a:fld>
            <a:endParaRPr lang="en-US"/>
          </a:p>
        </p:txBody>
      </p:sp>
    </p:spTree>
    <p:extLst>
      <p:ext uri="{BB962C8B-B14F-4D97-AF65-F5344CB8AC3E}">
        <p14:creationId xmlns:p14="http://schemas.microsoft.com/office/powerpoint/2010/main" val="209397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BBD9-BA18-6B8B-D19B-527FF65B7B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B85665-7118-B075-5076-4410879B9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436D35-94F8-147D-B038-AB97807E0E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2D1D2-37D4-3850-87C5-60F74E8AC442}"/>
              </a:ext>
            </a:extLst>
          </p:cNvPr>
          <p:cNvSpPr>
            <a:spLocks noGrp="1"/>
          </p:cNvSpPr>
          <p:nvPr>
            <p:ph type="dt" sz="half" idx="10"/>
          </p:nvPr>
        </p:nvSpPr>
        <p:spPr/>
        <p:txBody>
          <a:bodyPr/>
          <a:lstStyle/>
          <a:p>
            <a:fld id="{24868C8C-D086-E946-8A00-F4D6FB75EE7D}" type="datetimeFigureOut">
              <a:rPr lang="en-US" smtClean="0"/>
              <a:t>2/6/2026</a:t>
            </a:fld>
            <a:endParaRPr lang="en-US"/>
          </a:p>
        </p:txBody>
      </p:sp>
      <p:sp>
        <p:nvSpPr>
          <p:cNvPr id="6" name="Footer Placeholder 5">
            <a:extLst>
              <a:ext uri="{FF2B5EF4-FFF2-40B4-BE49-F238E27FC236}">
                <a16:creationId xmlns:a16="http://schemas.microsoft.com/office/drawing/2014/main" id="{C5EE9190-02C9-B876-61B5-51C9994EE1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378860-CFB8-4697-A2B5-65E6E45906E6}"/>
              </a:ext>
            </a:extLst>
          </p:cNvPr>
          <p:cNvSpPr>
            <a:spLocks noGrp="1"/>
          </p:cNvSpPr>
          <p:nvPr>
            <p:ph type="sldNum" sz="quarter" idx="12"/>
          </p:nvPr>
        </p:nvSpPr>
        <p:spPr/>
        <p:txBody>
          <a:bodyPr/>
          <a:lstStyle/>
          <a:p>
            <a:fld id="{D7E22FC7-DEDA-584B-BE49-3D47B5F4E2DE}" type="slidenum">
              <a:rPr lang="en-US" smtClean="0"/>
              <a:t>‹#›</a:t>
            </a:fld>
            <a:endParaRPr lang="en-US"/>
          </a:p>
        </p:txBody>
      </p:sp>
    </p:spTree>
    <p:extLst>
      <p:ext uri="{BB962C8B-B14F-4D97-AF65-F5344CB8AC3E}">
        <p14:creationId xmlns:p14="http://schemas.microsoft.com/office/powerpoint/2010/main" val="423428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1D177-5B76-F44A-0D31-9A0BC3B65C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ABF078-77CA-76BA-CF92-C694CCC92A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CFD61D-8E41-3214-9899-AD752BA9F5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FB6DAB-962F-1864-5AEA-E1418910E15A}"/>
              </a:ext>
            </a:extLst>
          </p:cNvPr>
          <p:cNvSpPr>
            <a:spLocks noGrp="1"/>
          </p:cNvSpPr>
          <p:nvPr>
            <p:ph type="dt" sz="half" idx="10"/>
          </p:nvPr>
        </p:nvSpPr>
        <p:spPr/>
        <p:txBody>
          <a:bodyPr/>
          <a:lstStyle/>
          <a:p>
            <a:fld id="{24868C8C-D086-E946-8A00-F4D6FB75EE7D}" type="datetimeFigureOut">
              <a:rPr lang="en-US" smtClean="0"/>
              <a:t>2/6/2026</a:t>
            </a:fld>
            <a:endParaRPr lang="en-US"/>
          </a:p>
        </p:txBody>
      </p:sp>
      <p:sp>
        <p:nvSpPr>
          <p:cNvPr id="6" name="Footer Placeholder 5">
            <a:extLst>
              <a:ext uri="{FF2B5EF4-FFF2-40B4-BE49-F238E27FC236}">
                <a16:creationId xmlns:a16="http://schemas.microsoft.com/office/drawing/2014/main" id="{142C5D2F-412C-3FD9-C01C-3C1B3CA0E9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2D4393-595B-D024-2186-4EC2FEA20D37}"/>
              </a:ext>
            </a:extLst>
          </p:cNvPr>
          <p:cNvSpPr>
            <a:spLocks noGrp="1"/>
          </p:cNvSpPr>
          <p:nvPr>
            <p:ph type="sldNum" sz="quarter" idx="12"/>
          </p:nvPr>
        </p:nvSpPr>
        <p:spPr/>
        <p:txBody>
          <a:bodyPr/>
          <a:lstStyle/>
          <a:p>
            <a:fld id="{D7E22FC7-DEDA-584B-BE49-3D47B5F4E2DE}" type="slidenum">
              <a:rPr lang="en-US" smtClean="0"/>
              <a:t>‹#›</a:t>
            </a:fld>
            <a:endParaRPr lang="en-US"/>
          </a:p>
        </p:txBody>
      </p:sp>
    </p:spTree>
    <p:extLst>
      <p:ext uri="{BB962C8B-B14F-4D97-AF65-F5344CB8AC3E}">
        <p14:creationId xmlns:p14="http://schemas.microsoft.com/office/powerpoint/2010/main" val="3204337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4B6CB-A7AF-F2C5-AEBE-5300CD2E59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149822-18BF-E584-5363-51B1D894C7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F2AD6-005F-2281-3236-74CF50DFC0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24868C8C-D086-E946-8A00-F4D6FB75EE7D}" type="datetimeFigureOut">
              <a:rPr lang="en-US" smtClean="0"/>
              <a:pPr/>
              <a:t>2/6/2026</a:t>
            </a:fld>
            <a:endParaRPr lang="en-US"/>
          </a:p>
        </p:txBody>
      </p:sp>
      <p:sp>
        <p:nvSpPr>
          <p:cNvPr id="5" name="Footer Placeholder 4">
            <a:extLst>
              <a:ext uri="{FF2B5EF4-FFF2-40B4-BE49-F238E27FC236}">
                <a16:creationId xmlns:a16="http://schemas.microsoft.com/office/drawing/2014/main" id="{C9997266-3780-26C6-C70D-4BE41B7147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E1F1490D-26C7-1BAF-57DD-7AF1F3D42D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D7E22FC7-DEDA-584B-BE49-3D47B5F4E2DE}" type="slidenum">
              <a:rPr lang="en-US" smtClean="0"/>
              <a:pPr/>
              <a:t>‹#›</a:t>
            </a:fld>
            <a:endParaRPr lang="en-US"/>
          </a:p>
        </p:txBody>
      </p:sp>
    </p:spTree>
    <p:extLst>
      <p:ext uri="{BB962C8B-B14F-4D97-AF65-F5344CB8AC3E}">
        <p14:creationId xmlns:p14="http://schemas.microsoft.com/office/powerpoint/2010/main" val="2094575574"/>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5.jpe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www.fns.usda.gov/team-nutrition" TargetMode="External"/><Relationship Id="rId5" Type="http://schemas.openxmlformats.org/officeDocument/2006/relationships/image" Target="../media/image21.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jpeg"/><Relationship Id="rId7" Type="http://schemas.openxmlformats.org/officeDocument/2006/relationships/hyperlink" Target="https://www.fns.usda.gov/team-nutrition"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7.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5.jpe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5.png"/><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5.png"/><Relationship Id="rId7"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5.jpeg"/><Relationship Id="rId9"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fns.usda.gov/tn/navigating-food-buying-guide-fbg-calculator" TargetMode="External"/><Relationship Id="rId5" Type="http://schemas.openxmlformats.org/officeDocument/2006/relationships/image" Target="../media/image52.png"/><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5.jpeg"/></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jpe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jpe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jpeg"/><Relationship Id="rId7"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jpe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jpe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jpeg"/></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jpeg"/></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jpeg"/></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jpeg"/></Relationships>
</file>

<file path=ppt/slides/_rels/slide5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hyperlink" Target="https://www.fns.usda.gov/team-nutrition" TargetMode="External"/><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jpeg"/><Relationship Id="rId4" Type="http://schemas.openxmlformats.org/officeDocument/2006/relationships/image" Target="../media/image5.jpeg"/><Relationship Id="rId9" Type="http://schemas.openxmlformats.org/officeDocument/2006/relationships/image" Target="../media/image75.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png"/><Relationship Id="rId7" Type="http://schemas.openxmlformats.org/officeDocument/2006/relationships/hyperlink" Target="https://twitter.com/@teamnutrition" TargetMode="External"/><Relationship Id="rId12"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hyperlink" Target="http://teamnutrition.usda.gov/" TargetMode="External"/><Relationship Id="rId11" Type="http://schemas.openxmlformats.org/officeDocument/2006/relationships/image" Target="../media/image3.png"/><Relationship Id="rId5" Type="http://schemas.openxmlformats.org/officeDocument/2006/relationships/image" Target="../media/image80.svg"/><Relationship Id="rId10" Type="http://schemas.openxmlformats.org/officeDocument/2006/relationships/hyperlink" Target="mailto:TeamNutrition@usda.gov" TargetMode="External"/><Relationship Id="rId4" Type="http://schemas.openxmlformats.org/officeDocument/2006/relationships/image" Target="../media/image79.png"/><Relationship Id="rId9" Type="http://schemas.openxmlformats.org/officeDocument/2006/relationships/image" Target="../media/image82.sv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our students and one teacher participate in family style meal service in a child care classroom. One young child passes a serving bowl of diced carrots to the teacher. Another young child uses child-sized tongs to place a roll on her place. A young boy pours low-fat milk into a blue cup while a young girl scoops sliced strawberries out of a serving bowl.">
            <a:extLst>
              <a:ext uri="{FF2B5EF4-FFF2-40B4-BE49-F238E27FC236}">
                <a16:creationId xmlns:a16="http://schemas.microsoft.com/office/drawing/2014/main" id="{8585A0C3-5A14-47BF-EED0-E0580EA38C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30534" cy="4717675"/>
          </a:xfrm>
          <a:prstGeom prst="rect">
            <a:avLst/>
          </a:prstGeom>
        </p:spPr>
      </p:pic>
      <p:sp>
        <p:nvSpPr>
          <p:cNvPr id="2" name="Rectangle 1">
            <a:extLst>
              <a:ext uri="{FF2B5EF4-FFF2-40B4-BE49-F238E27FC236}">
                <a16:creationId xmlns:a16="http://schemas.microsoft.com/office/drawing/2014/main" id="{2A482859-2DE0-C819-635F-247EC30EF92D}"/>
              </a:ext>
              <a:ext uri="{C183D7F6-B498-43B3-948B-1728B52AA6E4}">
                <adec:decorative xmlns:adec="http://schemas.microsoft.com/office/drawing/2017/decorative" val="1"/>
              </a:ext>
            </a:extLst>
          </p:cNvPr>
          <p:cNvSpPr/>
          <p:nvPr/>
        </p:nvSpPr>
        <p:spPr>
          <a:xfrm>
            <a:off x="-17929" y="4168588"/>
            <a:ext cx="12209929" cy="2689412"/>
          </a:xfrm>
          <a:prstGeom prst="rect">
            <a:avLst/>
          </a:prstGeom>
          <a:solidFill>
            <a:srgbClr val="177B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472C4"/>
              </a:solidFill>
              <a:latin typeface="Arial" panose="020B0604020202020204" pitchFamily="34" charset="0"/>
            </a:endParaRPr>
          </a:p>
        </p:txBody>
      </p:sp>
      <p:pic>
        <p:nvPicPr>
          <p:cNvPr id="5" name="Picture 4">
            <a:extLst>
              <a:ext uri="{FF2B5EF4-FFF2-40B4-BE49-F238E27FC236}">
                <a16:creationId xmlns:a16="http://schemas.microsoft.com/office/drawing/2014/main" id="{5FBBB63A-A75F-8CE9-4262-E4792C81E2E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0800000">
            <a:off x="-1923165" y="3952149"/>
            <a:ext cx="12141231" cy="2075154"/>
          </a:xfrm>
          <a:prstGeom prst="rect">
            <a:avLst/>
          </a:prstGeom>
        </p:spPr>
      </p:pic>
      <p:sp>
        <p:nvSpPr>
          <p:cNvPr id="6" name="Title 1">
            <a:extLst>
              <a:ext uri="{FF2B5EF4-FFF2-40B4-BE49-F238E27FC236}">
                <a16:creationId xmlns:a16="http://schemas.microsoft.com/office/drawing/2014/main" id="{9FAE14F7-6183-B3AF-A999-F25D7FAAC0EF}"/>
              </a:ext>
            </a:extLst>
          </p:cNvPr>
          <p:cNvSpPr txBox="1">
            <a:spLocks noGrp="1"/>
          </p:cNvSpPr>
          <p:nvPr>
            <p:ph type="title" idx="4294967295"/>
          </p:nvPr>
        </p:nvSpPr>
        <p:spPr>
          <a:xfrm>
            <a:off x="672485" y="4557987"/>
            <a:ext cx="9777902" cy="6316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EE7623"/>
                </a:solidFill>
                <a:effectLst/>
                <a:uLnTx/>
                <a:uFillTx/>
                <a:latin typeface="Century Gothic" panose="020B0502020202020204" pitchFamily="34" charset="0"/>
                <a:ea typeface="+mj-ea"/>
                <a:cs typeface="Grandview" panose="020F0502020204030204" pitchFamily="34" charset="0"/>
              </a:rPr>
              <a:t>Family Style Meal </a:t>
            </a:r>
            <a:r>
              <a:rPr kumimoji="0" lang="en-US" sz="3200" b="1" i="0" u="none" strike="noStrike" kern="1200" cap="none" spc="0" normalizeH="0" baseline="0" noProof="0">
                <a:ln>
                  <a:noFill/>
                </a:ln>
                <a:solidFill>
                  <a:srgbClr val="EE7623"/>
                </a:solidFill>
                <a:effectLst/>
                <a:uLnTx/>
                <a:uFillTx/>
                <a:latin typeface="Century Gothic" panose="020B0502020202020204" pitchFamily="34" charset="0"/>
                <a:ea typeface="+mj-ea"/>
                <a:cs typeface="Arial"/>
              </a:rPr>
              <a:t>Service With Children</a:t>
            </a:r>
          </a:p>
        </p:txBody>
      </p:sp>
      <p:sp>
        <p:nvSpPr>
          <p:cNvPr id="10" name="TextBox 9">
            <a:extLst>
              <a:ext uri="{FF2B5EF4-FFF2-40B4-BE49-F238E27FC236}">
                <a16:creationId xmlns:a16="http://schemas.microsoft.com/office/drawing/2014/main" id="{281FBB97-4A1E-9BC0-3E48-AE8ACCA1ED2A}"/>
              </a:ext>
            </a:extLst>
          </p:cNvPr>
          <p:cNvSpPr txBox="1"/>
          <p:nvPr/>
        </p:nvSpPr>
        <p:spPr>
          <a:xfrm>
            <a:off x="701775" y="4989726"/>
            <a:ext cx="5557586" cy="504305"/>
          </a:xfrm>
          <a:prstGeom prst="rect">
            <a:avLst/>
          </a:prstGeom>
          <a:noFill/>
        </p:spPr>
        <p:txBody>
          <a:bodyPr wrap="square" lIns="91440" tIns="45720" rIns="91440" bIns="45720" rtlCol="0" anchor="t">
            <a:spAutoFit/>
          </a:bodyPr>
          <a:lstStyle/>
          <a:p>
            <a:pPr>
              <a:lnSpc>
                <a:spcPct val="150000"/>
              </a:lnSpc>
            </a:pPr>
            <a:r>
              <a:rPr lang="en-US" sz="2000">
                <a:solidFill>
                  <a:schemeClr val="tx1">
                    <a:lumMod val="65000"/>
                    <a:lumOff val="35000"/>
                  </a:schemeClr>
                </a:solidFill>
                <a:latin typeface="Century Gothic"/>
                <a:ea typeface="Open Sans"/>
                <a:cs typeface="Arial"/>
              </a:rPr>
              <a:t>in the Child and Adult Care Food Program</a:t>
            </a:r>
          </a:p>
        </p:txBody>
      </p:sp>
      <p:pic>
        <p:nvPicPr>
          <p:cNvPr id="4" name="Picture 3" descr="TEAM NUTRITION USDA LOGO">
            <a:extLst>
              <a:ext uri="{FF2B5EF4-FFF2-40B4-BE49-F238E27FC236}">
                <a16:creationId xmlns:a16="http://schemas.microsoft.com/office/drawing/2014/main" id="{B6EDF21F-B875-5241-17A1-F280F1FB21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59351" y="5033191"/>
            <a:ext cx="1509293" cy="1509293"/>
          </a:xfrm>
          <a:prstGeom prst="rect">
            <a:avLst/>
          </a:prstGeom>
        </p:spPr>
      </p:pic>
    </p:spTree>
    <p:extLst>
      <p:ext uri="{BB962C8B-B14F-4D97-AF65-F5344CB8AC3E}">
        <p14:creationId xmlns:p14="http://schemas.microsoft.com/office/powerpoint/2010/main" val="2610459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10</a:t>
            </a:fld>
            <a:endParaRPr lang="en-US">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0800000">
            <a:off x="-1028022" y="543365"/>
            <a:ext cx="7938487" cy="1222081"/>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379468" y="736525"/>
            <a:ext cx="6850007" cy="8224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What Supplies Do I Need to Start?</a:t>
            </a:r>
            <a:b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(Part 1) </a:t>
            </a:r>
            <a:r>
              <a:rPr kumimoji="0" lang="en-US" sz="2000" b="1" i="0" u="none" strike="noStrike" kern="1200" cap="none" spc="0" normalizeH="0" baseline="0" noProof="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D17FB060-CCF7-B6BE-FC2E-5F86ADCE39CC}"/>
              </a:ext>
            </a:extLst>
          </p:cNvPr>
          <p:cNvSpPr txBox="1">
            <a:spLocks/>
          </p:cNvSpPr>
          <p:nvPr/>
        </p:nvSpPr>
        <p:spPr>
          <a:xfrm>
            <a:off x="379468" y="1765448"/>
            <a:ext cx="7245975" cy="5091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000" b="1">
                <a:solidFill>
                  <a:srgbClr val="277C3D"/>
                </a:solidFill>
                <a:latin typeface="Century Gothic" panose="020B0502020202020204" pitchFamily="34" charset="0"/>
                <a:ea typeface="Open Sans Extrabold" panose="020B0606030504020204" pitchFamily="34" charset="0"/>
                <a:cs typeface="Arial" panose="020B0604020202020204" pitchFamily="34" charset="0"/>
              </a:rPr>
              <a:t>Child-Size Dishes and Utensils With Estimated Sizes</a:t>
            </a:r>
          </a:p>
          <a:p>
            <a:pPr marL="0" indent="0">
              <a:lnSpc>
                <a:spcPct val="100000"/>
              </a:lnSpc>
              <a:spcBef>
                <a:spcPts val="0"/>
              </a:spcBef>
              <a:spcAft>
                <a:spcPts val="800"/>
              </a:spcAft>
              <a:buNone/>
            </a:pPr>
            <a:endParaRPr lang="en-US" sz="2000" b="1">
              <a:solidFill>
                <a:srgbClr val="277C3D"/>
              </a:solidFill>
              <a:latin typeface="Century Gothic" panose="020B0502020202020204" pitchFamily="34" charset="0"/>
              <a:ea typeface="Open Sans Extrabold" panose="020B0606030504020204" pitchFamily="34" charset="0"/>
              <a:cs typeface="Arial" panose="020B0604020202020204" pitchFamily="34" charset="0"/>
            </a:endParaRPr>
          </a:p>
        </p:txBody>
      </p:sp>
      <p:pic>
        <p:nvPicPr>
          <p:cNvPr id="5" name="Picture 4" descr="Angled view of a table set for family style meal service featuring child-size dishes and utensils in a child care classroom. ">
            <a:extLst>
              <a:ext uri="{FF2B5EF4-FFF2-40B4-BE49-F238E27FC236}">
                <a16:creationId xmlns:a16="http://schemas.microsoft.com/office/drawing/2014/main" id="{18F0BC55-C286-743A-921E-9BF573E569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6652" y="2066234"/>
            <a:ext cx="10259468" cy="4248399"/>
          </a:xfrm>
          <a:prstGeom prst="rect">
            <a:avLst/>
          </a:prstGeom>
        </p:spPr>
      </p:pic>
    </p:spTree>
    <p:extLst>
      <p:ext uri="{BB962C8B-B14F-4D97-AF65-F5344CB8AC3E}">
        <p14:creationId xmlns:p14="http://schemas.microsoft.com/office/powerpoint/2010/main" val="2246227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de Pic" descr="Two milk pitchers are visible on a table with a teacher reading to a student in the background of the child-care classroom. The pitcher with a red lid is labeled “whole milk,” with a red cup on the lefthand side of the table. A pitcher with a blue lid labeled “low-fat (1%) milk” with a blue cup on the right-hand side of the table.">
            <a:extLst>
              <a:ext uri="{FF2B5EF4-FFF2-40B4-BE49-F238E27FC236}">
                <a16:creationId xmlns:a16="http://schemas.microsoft.com/office/drawing/2014/main" id="{3455155E-4F3B-75DD-E732-76F416FE5C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27214" y="-1"/>
            <a:ext cx="6858001" cy="6858001"/>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11</a:t>
            </a:fld>
            <a:endParaRPr lang="en-US">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2EBF227-8EA2-47DC-0EE1-D036D4BE73BD}"/>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685" r="9181"/>
          <a:stretch/>
        </p:blipFill>
        <p:spPr>
          <a:xfrm rot="16200000">
            <a:off x="2254173" y="2832134"/>
            <a:ext cx="6858001" cy="1193731"/>
          </a:xfrm>
          <a:prstGeom prst="rect">
            <a:avLst/>
          </a:prstGeom>
        </p:spPr>
      </p:pic>
      <p:pic>
        <p:nvPicPr>
          <p:cNvPr id="11" name="Picture 10">
            <a:extLst>
              <a:ext uri="{FF2B5EF4-FFF2-40B4-BE49-F238E27FC236}">
                <a16:creationId xmlns:a16="http://schemas.microsoft.com/office/drawing/2014/main" id="{39C30918-304B-6DD3-456D-DF0E108434C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0800000">
            <a:off x="-1508745" y="534991"/>
            <a:ext cx="8637135" cy="1157302"/>
          </a:xfrm>
          <a:prstGeom prst="rect">
            <a:avLst/>
          </a:prstGeom>
        </p:spPr>
      </p:pic>
      <p:sp>
        <p:nvSpPr>
          <p:cNvPr id="14" name="Title 1">
            <a:extLst>
              <a:ext uri="{FF2B5EF4-FFF2-40B4-BE49-F238E27FC236}">
                <a16:creationId xmlns:a16="http://schemas.microsoft.com/office/drawing/2014/main" id="{EE4B820E-5F9E-C1CB-C267-5F8EACE82991}"/>
              </a:ext>
            </a:extLst>
          </p:cNvPr>
          <p:cNvSpPr txBox="1">
            <a:spLocks noGrp="1"/>
          </p:cNvSpPr>
          <p:nvPr>
            <p:ph type="title" idx="4294967295"/>
          </p:nvPr>
        </p:nvSpPr>
        <p:spPr>
          <a:xfrm>
            <a:off x="379468" y="728596"/>
            <a:ext cx="6850007" cy="9636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What Supplies Do I Need to Start?</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a:t>
            </a:r>
            <a:b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Arial"/>
              </a:rPr>
              <a:t>(Part 2)  </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a:t>
            </a:r>
          </a:p>
        </p:txBody>
      </p:sp>
      <p:sp>
        <p:nvSpPr>
          <p:cNvPr id="2" name="Content Placeholder 2">
            <a:extLst>
              <a:ext uri="{FF2B5EF4-FFF2-40B4-BE49-F238E27FC236}">
                <a16:creationId xmlns:a16="http://schemas.microsoft.com/office/drawing/2014/main" id="{8829A952-DA3B-12D9-6A19-973817952B14}"/>
              </a:ext>
            </a:extLst>
          </p:cNvPr>
          <p:cNvSpPr txBox="1">
            <a:spLocks/>
          </p:cNvSpPr>
          <p:nvPr/>
        </p:nvSpPr>
        <p:spPr>
          <a:xfrm>
            <a:off x="379468" y="1882671"/>
            <a:ext cx="5900571" cy="5091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000" b="1">
                <a:solidFill>
                  <a:srgbClr val="277C3D"/>
                </a:solidFill>
                <a:latin typeface="Century Gothic" panose="020B0502020202020204" pitchFamily="34" charset="0"/>
                <a:ea typeface="Open Sans Extrabold" panose="020B0606030504020204" pitchFamily="34" charset="0"/>
                <a:cs typeface="Arial" panose="020B0604020202020204" pitchFamily="34" charset="0"/>
              </a:rPr>
              <a:t>Tips for Supplies</a:t>
            </a:r>
          </a:p>
        </p:txBody>
      </p:sp>
      <p:sp>
        <p:nvSpPr>
          <p:cNvPr id="3" name="TextBox 2">
            <a:extLst>
              <a:ext uri="{FF2B5EF4-FFF2-40B4-BE49-F238E27FC236}">
                <a16:creationId xmlns:a16="http://schemas.microsoft.com/office/drawing/2014/main" id="{951663A2-D5B1-C86F-E353-61B5D1D6BCBA}"/>
              </a:ext>
            </a:extLst>
          </p:cNvPr>
          <p:cNvSpPr txBox="1"/>
          <p:nvPr/>
        </p:nvSpPr>
        <p:spPr>
          <a:xfrm>
            <a:off x="495945" y="2582156"/>
            <a:ext cx="4107783" cy="1975156"/>
          </a:xfrm>
          <a:prstGeom prst="rect">
            <a:avLst/>
          </a:prstGeom>
          <a:noFill/>
        </p:spPr>
        <p:txBody>
          <a:bodyPr wrap="square" lIns="91440" tIns="45720" rIns="91440" bIns="45720" anchor="t">
            <a:spAutoFit/>
          </a:bodyPr>
          <a:lstStyle/>
          <a:p>
            <a:pPr marL="342900" marR="0" lvl="0" indent="-342900">
              <a:lnSpc>
                <a:spcPct val="115000"/>
              </a:lnSpc>
              <a:spcBef>
                <a:spcPts val="0"/>
              </a:spcBef>
              <a:spcAft>
                <a:spcPts val="0"/>
              </a:spcAft>
              <a:buClr>
                <a:srgbClr val="F78438"/>
              </a:buClr>
              <a:buFont typeface="+mj-lt"/>
              <a:buAutoNum type="arabicPeriod"/>
            </a:pPr>
            <a:r>
              <a:rPr lang="en-US" kern="1200">
                <a:solidFill>
                  <a:schemeClr val="tx1">
                    <a:lumMod val="65000"/>
                    <a:lumOff val="35000"/>
                  </a:schemeClr>
                </a:solidFill>
                <a:effectLst/>
                <a:latin typeface="Century Gothic" panose="020B0502020202020204" pitchFamily="34" charset="0"/>
                <a:ea typeface="Open Sans"/>
                <a:cs typeface="Arial"/>
              </a:rPr>
              <a:t>Measuring cups and </a:t>
            </a:r>
            <a:r>
              <a:rPr lang="en-US" kern="1200" err="1">
                <a:solidFill>
                  <a:schemeClr val="tx1">
                    <a:lumMod val="65000"/>
                    <a:lumOff val="35000"/>
                  </a:schemeClr>
                </a:solidFill>
                <a:effectLst/>
                <a:latin typeface="Century Gothic" panose="020B0502020202020204" pitchFamily="34" charset="0"/>
                <a:ea typeface="Open Sans"/>
                <a:cs typeface="Arial"/>
              </a:rPr>
              <a:t>spoodles</a:t>
            </a:r>
            <a:r>
              <a:rPr lang="en-US" kern="1200">
                <a:solidFill>
                  <a:schemeClr val="tx1">
                    <a:lumMod val="65000"/>
                    <a:lumOff val="35000"/>
                  </a:schemeClr>
                </a:solidFill>
                <a:effectLst/>
                <a:latin typeface="Century Gothic" panose="020B0502020202020204" pitchFamily="34" charset="0"/>
                <a:ea typeface="Open Sans"/>
                <a:cs typeface="Arial"/>
              </a:rPr>
              <a:t> </a:t>
            </a:r>
            <a:br>
              <a:rPr lang="en-US" kern="1200">
                <a:effectLst/>
                <a:latin typeface="Century Gothic" panose="020B0502020202020204" pitchFamily="34" charset="0"/>
                <a:ea typeface="Open Sans" panose="020B0606030504020204" pitchFamily="34" charset="0"/>
                <a:cs typeface="Arial" panose="020B0604020202020204" pitchFamily="34" charset="0"/>
              </a:rPr>
            </a:br>
            <a:r>
              <a:rPr lang="en-US" kern="1200">
                <a:solidFill>
                  <a:schemeClr val="tx1">
                    <a:lumMod val="65000"/>
                    <a:lumOff val="35000"/>
                  </a:schemeClr>
                </a:solidFill>
                <a:effectLst/>
                <a:latin typeface="Century Gothic" panose="020B0502020202020204" pitchFamily="34" charset="0"/>
                <a:ea typeface="Open Sans"/>
                <a:cs typeface="Arial"/>
              </a:rPr>
              <a:t>as serving spoons</a:t>
            </a:r>
            <a:r>
              <a:rPr lang="en-US">
                <a:solidFill>
                  <a:schemeClr val="tx1">
                    <a:lumMod val="65000"/>
                    <a:lumOff val="35000"/>
                  </a:schemeClr>
                </a:solidFill>
                <a:latin typeface="Century Gothic" panose="020B0502020202020204" pitchFamily="34" charset="0"/>
                <a:ea typeface="Open Sans"/>
                <a:cs typeface="Arial"/>
              </a:rPr>
              <a:t>.</a:t>
            </a:r>
            <a:br>
              <a:rPr lang="en-US" kern="1200">
                <a:effectLst/>
                <a:latin typeface="Century Gothic" panose="020B0502020202020204" pitchFamily="34" charset="0"/>
                <a:ea typeface="Open Sans" panose="020B0606030504020204" pitchFamily="34" charset="0"/>
                <a:cs typeface="Arial" panose="020B0604020202020204" pitchFamily="34" charset="0"/>
              </a:rPr>
            </a:br>
            <a:endParaRPr lang="en-US" kern="1200">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endParaRPr>
          </a:p>
          <a:p>
            <a:pPr marL="342900" marR="0" lvl="0" indent="-342900">
              <a:lnSpc>
                <a:spcPct val="115000"/>
              </a:lnSpc>
              <a:spcBef>
                <a:spcPts val="0"/>
              </a:spcBef>
              <a:spcAft>
                <a:spcPts val="0"/>
              </a:spcAft>
              <a:buClr>
                <a:srgbClr val="F78438"/>
              </a:buClr>
              <a:buFont typeface="+mj-lt"/>
              <a:buAutoNum type="arabicPeriod"/>
            </a:pPr>
            <a:r>
              <a:rPr lang="en-US">
                <a:solidFill>
                  <a:schemeClr val="tx1">
                    <a:lumMod val="65000"/>
                    <a:lumOff val="35000"/>
                  </a:schemeClr>
                </a:solidFill>
                <a:latin typeface="Century Gothic" panose="020B0502020202020204" pitchFamily="34" charset="0"/>
                <a:ea typeface="Open Sans"/>
                <a:cs typeface="Arial"/>
              </a:rPr>
              <a:t>Different colors of pitchers and </a:t>
            </a:r>
            <a:br>
              <a:rPr lang="en-US">
                <a:latin typeface="Century Gothic" panose="020B0502020202020204" pitchFamily="34" charset="0"/>
                <a:ea typeface="Open Sans" panose="020B0606030504020204" pitchFamily="34" charset="0"/>
                <a:cs typeface="Arial" panose="020B0604020202020204" pitchFamily="34" charset="0"/>
              </a:rPr>
            </a:br>
            <a:r>
              <a:rPr lang="en-US">
                <a:solidFill>
                  <a:schemeClr val="tx1">
                    <a:lumMod val="65000"/>
                    <a:lumOff val="35000"/>
                  </a:schemeClr>
                </a:solidFill>
                <a:latin typeface="Century Gothic" panose="020B0502020202020204" pitchFamily="34" charset="0"/>
                <a:ea typeface="Open Sans"/>
                <a:cs typeface="Arial"/>
              </a:rPr>
              <a:t>cups to help children get the </a:t>
            </a:r>
            <a:br>
              <a:rPr lang="en-US">
                <a:latin typeface="Century Gothic" panose="020B0502020202020204" pitchFamily="34" charset="0"/>
                <a:ea typeface="Open Sans" panose="020B0606030504020204" pitchFamily="34" charset="0"/>
                <a:cs typeface="Arial" panose="020B0604020202020204" pitchFamily="34" charset="0"/>
              </a:rPr>
            </a:br>
            <a:r>
              <a:rPr lang="en-US">
                <a:solidFill>
                  <a:schemeClr val="tx1">
                    <a:lumMod val="65000"/>
                    <a:lumOff val="35000"/>
                  </a:schemeClr>
                </a:solidFill>
                <a:latin typeface="Century Gothic" panose="020B0502020202020204" pitchFamily="34" charset="0"/>
                <a:ea typeface="Open Sans"/>
                <a:cs typeface="Arial"/>
              </a:rPr>
              <a:t>required milk types.</a:t>
            </a:r>
            <a:endParaRPr lang="en-US">
              <a:solidFill>
                <a:schemeClr val="tx1">
                  <a:lumMod val="65000"/>
                  <a:lumOff val="35000"/>
                </a:schemeClr>
              </a:solidFill>
              <a:effectLst/>
              <a:latin typeface="Century Gothic" panose="020B0502020202020204" pitchFamily="34" charset="0"/>
              <a:ea typeface="Open Sans"/>
              <a:cs typeface="Arial"/>
            </a:endParaRPr>
          </a:p>
        </p:txBody>
      </p:sp>
    </p:spTree>
    <p:extLst>
      <p:ext uri="{BB962C8B-B14F-4D97-AF65-F5344CB8AC3E}">
        <p14:creationId xmlns:p14="http://schemas.microsoft.com/office/powerpoint/2010/main" val="4036114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DFC137B5-4632-19B8-0794-70A9CF1DD8C9}"/>
              </a:ext>
              <a:ext uri="{C183D7F6-B498-43B3-948B-1728B52AA6E4}">
                <adec:decorative xmlns:adec="http://schemas.microsoft.com/office/drawing/2017/decorative" val="1"/>
              </a:ext>
            </a:extLst>
          </p:cNvPr>
          <p:cNvSpPr/>
          <p:nvPr/>
        </p:nvSpPr>
        <p:spPr>
          <a:xfrm>
            <a:off x="383526" y="2744920"/>
            <a:ext cx="11593281" cy="2979122"/>
          </a:xfrm>
          <a:prstGeom prst="roundRect">
            <a:avLst/>
          </a:prstGeom>
          <a:solidFill>
            <a:srgbClr val="4472C4">
              <a:alpha val="1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472C4"/>
              </a:solidFill>
              <a:latin typeface="Arial" panose="020B0604020202020204" pitchFamily="34" charset="0"/>
            </a:endParaRPr>
          </a:p>
        </p:txBody>
      </p:sp>
      <p:sp>
        <p:nvSpPr>
          <p:cNvPr id="11" name="Rounded Rectangle 10">
            <a:extLst>
              <a:ext uri="{FF2B5EF4-FFF2-40B4-BE49-F238E27FC236}">
                <a16:creationId xmlns:a16="http://schemas.microsoft.com/office/drawing/2014/main" id="{6F2326C2-7188-A82F-BA9B-6F269E8A960F}"/>
              </a:ext>
              <a:ext uri="{C183D7F6-B498-43B3-948B-1728B52AA6E4}">
                <adec:decorative xmlns:adec="http://schemas.microsoft.com/office/drawing/2017/decorative" val="1"/>
              </a:ext>
            </a:extLst>
          </p:cNvPr>
          <p:cNvSpPr/>
          <p:nvPr/>
        </p:nvSpPr>
        <p:spPr>
          <a:xfrm>
            <a:off x="8070841" y="3201234"/>
            <a:ext cx="3290269" cy="110715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 name="Rounded Rectangle 13">
            <a:extLst>
              <a:ext uri="{FF2B5EF4-FFF2-40B4-BE49-F238E27FC236}">
                <a16:creationId xmlns:a16="http://schemas.microsoft.com/office/drawing/2014/main" id="{C366B20B-415B-A4BC-C2E7-2D2062D7B024}"/>
              </a:ext>
              <a:ext uri="{C183D7F6-B498-43B3-948B-1728B52AA6E4}">
                <adec:decorative xmlns:adec="http://schemas.microsoft.com/office/drawing/2017/decorative" val="1"/>
              </a:ext>
            </a:extLst>
          </p:cNvPr>
          <p:cNvSpPr/>
          <p:nvPr/>
        </p:nvSpPr>
        <p:spPr>
          <a:xfrm>
            <a:off x="4535034" y="3229531"/>
            <a:ext cx="3290269" cy="108701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Rounded Rectangle 14">
            <a:extLst>
              <a:ext uri="{FF2B5EF4-FFF2-40B4-BE49-F238E27FC236}">
                <a16:creationId xmlns:a16="http://schemas.microsoft.com/office/drawing/2014/main" id="{1DEC400F-8281-AB34-8D61-90640C388163}"/>
              </a:ext>
              <a:ext uri="{C183D7F6-B498-43B3-948B-1728B52AA6E4}">
                <adec:decorative xmlns:adec="http://schemas.microsoft.com/office/drawing/2017/decorative" val="1"/>
              </a:ext>
            </a:extLst>
          </p:cNvPr>
          <p:cNvSpPr/>
          <p:nvPr/>
        </p:nvSpPr>
        <p:spPr>
          <a:xfrm>
            <a:off x="999228" y="3229531"/>
            <a:ext cx="3290269" cy="108701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2" y="6329798"/>
            <a:ext cx="462294"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12</a:t>
            </a:fld>
            <a:endParaRPr lang="en-US">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1B19A46B-14F6-EE06-8A09-2C0DD91E479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0800000">
            <a:off x="-1508745" y="534990"/>
            <a:ext cx="8637135" cy="1228007"/>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379468" y="732272"/>
            <a:ext cx="6850007" cy="5336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What Supplies Do I Need to Start?</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a:t>
            </a:r>
            <a:b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Arial"/>
              </a:rPr>
              <a:t>(Part 3) </a:t>
            </a:r>
            <a:r>
              <a:rPr kumimoji="0" lang="en-US" sz="2000" b="1" i="0" u="none" strike="noStrike" kern="1200" cap="none" spc="0" normalizeH="0" baseline="0" noProof="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a:t>
            </a:r>
          </a:p>
        </p:txBody>
      </p:sp>
      <p:sp>
        <p:nvSpPr>
          <p:cNvPr id="2" name="Content Placeholder 2">
            <a:extLst>
              <a:ext uri="{FF2B5EF4-FFF2-40B4-BE49-F238E27FC236}">
                <a16:creationId xmlns:a16="http://schemas.microsoft.com/office/drawing/2014/main" id="{8829A952-DA3B-12D9-6A19-973817952B14}"/>
              </a:ext>
            </a:extLst>
          </p:cNvPr>
          <p:cNvSpPr txBox="1">
            <a:spLocks/>
          </p:cNvSpPr>
          <p:nvPr/>
        </p:nvSpPr>
        <p:spPr>
          <a:xfrm>
            <a:off x="379468" y="1771155"/>
            <a:ext cx="5900571" cy="5091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000" b="1">
                <a:solidFill>
                  <a:srgbClr val="277C3D"/>
                </a:solidFill>
                <a:latin typeface="Century Gothic" panose="020B0502020202020204" pitchFamily="34" charset="0"/>
                <a:ea typeface="Open Sans Extrabold" panose="020B0606030504020204" pitchFamily="34" charset="0"/>
                <a:cs typeface="Arial" panose="020B0604020202020204" pitchFamily="34" charset="0"/>
              </a:rPr>
              <a:t>Sample Adaptive Utensils and Dishes</a:t>
            </a:r>
          </a:p>
        </p:txBody>
      </p:sp>
      <p:sp>
        <p:nvSpPr>
          <p:cNvPr id="7" name="TextBox 6">
            <a:extLst>
              <a:ext uri="{FF2B5EF4-FFF2-40B4-BE49-F238E27FC236}">
                <a16:creationId xmlns:a16="http://schemas.microsoft.com/office/drawing/2014/main" id="{AFF4477B-3F91-7F92-CE5F-DA0B98CF71A2}"/>
              </a:ext>
            </a:extLst>
          </p:cNvPr>
          <p:cNvSpPr txBox="1"/>
          <p:nvPr/>
        </p:nvSpPr>
        <p:spPr>
          <a:xfrm>
            <a:off x="1039012" y="4553539"/>
            <a:ext cx="3290269" cy="382412"/>
          </a:xfrm>
          <a:prstGeom prst="rect">
            <a:avLst/>
          </a:prstGeom>
          <a:noFill/>
        </p:spPr>
        <p:txBody>
          <a:bodyPr wrap="square" lIns="91440" tIns="45720" rIns="91440" bIns="45720" anchor="t">
            <a:spAutoFit/>
          </a:bodyPr>
          <a:lstStyle/>
          <a:p>
            <a:pPr>
              <a:lnSpc>
                <a:spcPct val="115000"/>
              </a:lnSpc>
              <a:buClr>
                <a:srgbClr val="F78438"/>
              </a:buClr>
            </a:pPr>
            <a:r>
              <a:rPr lang="en-US" sz="1800">
                <a:solidFill>
                  <a:schemeClr val="tx1">
                    <a:lumMod val="75000"/>
                    <a:lumOff val="25000"/>
                  </a:schemeClr>
                </a:solidFill>
                <a:effectLst/>
                <a:latin typeface="Century Gothic" panose="020B0502020202020204" pitchFamily="34" charset="0"/>
                <a:ea typeface="Open Sans"/>
                <a:cs typeface="Arial"/>
              </a:rPr>
              <a:t>Utensils with </a:t>
            </a:r>
            <a:r>
              <a:rPr lang="en-US">
                <a:solidFill>
                  <a:schemeClr val="tx1">
                    <a:lumMod val="75000"/>
                    <a:lumOff val="25000"/>
                  </a:schemeClr>
                </a:solidFill>
                <a:latin typeface="Century Gothic" panose="020B0502020202020204" pitchFamily="34" charset="0"/>
                <a:ea typeface="Open Sans"/>
                <a:cs typeface="Arial"/>
              </a:rPr>
              <a:t>larger handles  </a:t>
            </a:r>
          </a:p>
        </p:txBody>
      </p:sp>
      <p:pic>
        <p:nvPicPr>
          <p:cNvPr id="16" name="Picture 3" descr="Metal spoon with oversized gray plastic handle.">
            <a:extLst>
              <a:ext uri="{FF2B5EF4-FFF2-40B4-BE49-F238E27FC236}">
                <a16:creationId xmlns:a16="http://schemas.microsoft.com/office/drawing/2014/main" id="{2FDDC2B8-4FC2-F242-A7EE-74A35C9B36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2286381" y="2283459"/>
            <a:ext cx="599861" cy="2979163"/>
          </a:xfrm>
          <a:prstGeom prst="roundRect">
            <a:avLst/>
          </a:prstGeom>
          <a:ln w="3175">
            <a:noFill/>
          </a:ln>
        </p:spPr>
      </p:pic>
      <p:sp>
        <p:nvSpPr>
          <p:cNvPr id="5" name="TextBox 4">
            <a:extLst>
              <a:ext uri="{FF2B5EF4-FFF2-40B4-BE49-F238E27FC236}">
                <a16:creationId xmlns:a16="http://schemas.microsoft.com/office/drawing/2014/main" id="{35748E85-6FF4-4060-AECA-03E69E5CFE57}"/>
              </a:ext>
            </a:extLst>
          </p:cNvPr>
          <p:cNvSpPr txBox="1"/>
          <p:nvPr/>
        </p:nvSpPr>
        <p:spPr>
          <a:xfrm>
            <a:off x="4535033" y="4560127"/>
            <a:ext cx="3290269" cy="700961"/>
          </a:xfrm>
          <a:prstGeom prst="rect">
            <a:avLst/>
          </a:prstGeom>
          <a:noFill/>
        </p:spPr>
        <p:txBody>
          <a:bodyPr wrap="square" lIns="91440" tIns="45720" rIns="91440" bIns="45720" anchor="t">
            <a:spAutoFit/>
          </a:bodyPr>
          <a:lstStyle/>
          <a:p>
            <a:pPr>
              <a:lnSpc>
                <a:spcPct val="114999"/>
              </a:lnSpc>
              <a:buClr>
                <a:srgbClr val="F78438"/>
              </a:buClr>
            </a:pPr>
            <a:r>
              <a:rPr lang="en-US">
                <a:solidFill>
                  <a:schemeClr val="tx1">
                    <a:lumMod val="75000"/>
                    <a:lumOff val="25000"/>
                  </a:schemeClr>
                </a:solidFill>
                <a:latin typeface="Century Gothic" panose="020B0502020202020204" pitchFamily="34" charset="0"/>
                <a:ea typeface="Open Sans"/>
                <a:cs typeface="Arial"/>
              </a:rPr>
              <a:t>Scooped-rim</a:t>
            </a:r>
            <a:r>
              <a:rPr lang="en-US" sz="1800">
                <a:solidFill>
                  <a:schemeClr val="tx1">
                    <a:lumMod val="75000"/>
                    <a:lumOff val="25000"/>
                  </a:schemeClr>
                </a:solidFill>
                <a:effectLst/>
                <a:latin typeface="Century Gothic" panose="020B0502020202020204" pitchFamily="34" charset="0"/>
                <a:ea typeface="Open Sans"/>
                <a:cs typeface="Arial"/>
              </a:rPr>
              <a:t> bowls with a bottom suction</a:t>
            </a:r>
            <a:r>
              <a:rPr lang="en-US">
                <a:solidFill>
                  <a:schemeClr val="tx1">
                    <a:lumMod val="75000"/>
                    <a:lumOff val="25000"/>
                  </a:schemeClr>
                </a:solidFill>
                <a:latin typeface="Century Gothic" panose="020B0502020202020204" pitchFamily="34" charset="0"/>
                <a:ea typeface="Open Sans"/>
                <a:cs typeface="Arial"/>
              </a:rPr>
              <a:t> </a:t>
            </a:r>
            <a:endParaRPr lang="en-US">
              <a:solidFill>
                <a:schemeClr val="tx1">
                  <a:lumMod val="75000"/>
                  <a:lumOff val="25000"/>
                </a:schemeClr>
              </a:solidFill>
              <a:latin typeface="Century Gothic" panose="020B0502020202020204" pitchFamily="34" charset="0"/>
              <a:ea typeface="Calibri"/>
              <a:cs typeface="Arial" panose="020B0604020202020204" pitchFamily="34" charset="0"/>
            </a:endParaRPr>
          </a:p>
        </p:txBody>
      </p:sp>
      <p:pic>
        <p:nvPicPr>
          <p:cNvPr id="20" name="Picture 11" descr="White scooped-rim bowl with a bottom suction containing various fruits.">
            <a:extLst>
              <a:ext uri="{FF2B5EF4-FFF2-40B4-BE49-F238E27FC236}">
                <a16:creationId xmlns:a16="http://schemas.microsoft.com/office/drawing/2014/main" id="{906CE21B-94C9-2A9C-1DFF-DEA582E8E11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74084" y="3306209"/>
            <a:ext cx="1715388" cy="1002183"/>
          </a:xfrm>
          <a:prstGeom prst="roundRect">
            <a:avLst/>
          </a:prstGeom>
          <a:ln w="3175">
            <a:noFill/>
          </a:ln>
        </p:spPr>
      </p:pic>
      <p:sp>
        <p:nvSpPr>
          <p:cNvPr id="8" name="TextBox 7">
            <a:extLst>
              <a:ext uri="{FF2B5EF4-FFF2-40B4-BE49-F238E27FC236}">
                <a16:creationId xmlns:a16="http://schemas.microsoft.com/office/drawing/2014/main" id="{D982CD5B-651C-FF54-D7BE-19ADA4AC0E2F}"/>
              </a:ext>
            </a:extLst>
          </p:cNvPr>
          <p:cNvSpPr txBox="1"/>
          <p:nvPr/>
        </p:nvSpPr>
        <p:spPr>
          <a:xfrm>
            <a:off x="8173179" y="4551970"/>
            <a:ext cx="3028841" cy="700961"/>
          </a:xfrm>
          <a:prstGeom prst="rect">
            <a:avLst/>
          </a:prstGeom>
          <a:noFill/>
        </p:spPr>
        <p:txBody>
          <a:bodyPr wrap="square" lIns="91440" tIns="45720" rIns="91440" bIns="45720" anchor="t">
            <a:spAutoFit/>
          </a:bodyPr>
          <a:lstStyle/>
          <a:p>
            <a:pPr>
              <a:lnSpc>
                <a:spcPct val="114999"/>
              </a:lnSpc>
              <a:buClr>
                <a:srgbClr val="F78438"/>
              </a:buClr>
            </a:pPr>
            <a:r>
              <a:rPr lang="en-US">
                <a:solidFill>
                  <a:schemeClr val="tx1">
                    <a:lumMod val="75000"/>
                    <a:lumOff val="25000"/>
                  </a:schemeClr>
                </a:solidFill>
                <a:latin typeface="Century Gothic" panose="020B0502020202020204" pitchFamily="34" charset="0"/>
                <a:ea typeface="Open Sans"/>
                <a:cs typeface="Arial"/>
              </a:rPr>
              <a:t>“</a:t>
            </a:r>
            <a:r>
              <a:rPr lang="en-US" sz="1800">
                <a:solidFill>
                  <a:schemeClr val="tx1">
                    <a:lumMod val="75000"/>
                    <a:lumOff val="25000"/>
                  </a:schemeClr>
                </a:solidFill>
                <a:effectLst/>
                <a:latin typeface="Century Gothic" panose="020B0502020202020204" pitchFamily="34" charset="0"/>
                <a:ea typeface="Open Sans"/>
                <a:cs typeface="Arial"/>
              </a:rPr>
              <a:t>Cut-out” cups or straw cups with lids</a:t>
            </a:r>
            <a:endParaRPr lang="en-US" sz="1800">
              <a:effectLst/>
              <a:latin typeface="Century Gothic" panose="020B0502020202020204" pitchFamily="34" charset="0"/>
              <a:ea typeface="Open Sans" panose="020B0606030504020204" pitchFamily="34" charset="0"/>
              <a:cs typeface="Arial" panose="020B0604020202020204" pitchFamily="34" charset="0"/>
            </a:endParaRPr>
          </a:p>
        </p:txBody>
      </p:sp>
      <p:grpSp>
        <p:nvGrpSpPr>
          <p:cNvPr id="3" name="Group 2" descr="Blue “cut-out” cup and green straw cup with lid.">
            <a:extLst>
              <a:ext uri="{FF2B5EF4-FFF2-40B4-BE49-F238E27FC236}">
                <a16:creationId xmlns:a16="http://schemas.microsoft.com/office/drawing/2014/main" id="{D1844139-28CF-D5E5-E386-D217011E67A1}"/>
              </a:ext>
            </a:extLst>
          </p:cNvPr>
          <p:cNvGrpSpPr/>
          <p:nvPr/>
        </p:nvGrpSpPr>
        <p:grpSpPr>
          <a:xfrm>
            <a:off x="8832703" y="3244434"/>
            <a:ext cx="1574439" cy="1002407"/>
            <a:chOff x="8832703" y="3244434"/>
            <a:chExt cx="1574439" cy="1002407"/>
          </a:xfrm>
        </p:grpSpPr>
        <p:pic>
          <p:nvPicPr>
            <p:cNvPr id="17" name="Picture 5" descr="Blue “cut-out” cup and green straw cup with lid.">
              <a:extLst>
                <a:ext uri="{FF2B5EF4-FFF2-40B4-BE49-F238E27FC236}">
                  <a16:creationId xmlns:a16="http://schemas.microsoft.com/office/drawing/2014/main" id="{CF2CF6DE-8C7A-CEE6-193F-4A86AAE0C7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32703" y="3256793"/>
              <a:ext cx="986367" cy="990048"/>
            </a:xfrm>
            <a:prstGeom prst="roundRect">
              <a:avLst/>
            </a:prstGeom>
          </p:spPr>
        </p:pic>
        <p:pic>
          <p:nvPicPr>
            <p:cNvPr id="18" name="Picture 10" descr="Blue “cut-out” cup and green straw cup with lid.">
              <a:extLst>
                <a:ext uri="{FF2B5EF4-FFF2-40B4-BE49-F238E27FC236}">
                  <a16:creationId xmlns:a16="http://schemas.microsoft.com/office/drawing/2014/main" id="{C9714A49-983B-469C-4248-B6BA929E64D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770639" y="3244434"/>
              <a:ext cx="636503" cy="990048"/>
            </a:xfrm>
            <a:prstGeom prst="roundRect">
              <a:avLst/>
            </a:prstGeom>
          </p:spPr>
        </p:pic>
      </p:grpSp>
    </p:spTree>
    <p:extLst>
      <p:ext uri="{BB962C8B-B14F-4D97-AF65-F5344CB8AC3E}">
        <p14:creationId xmlns:p14="http://schemas.microsoft.com/office/powerpoint/2010/main" val="868644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02047" y="6314633"/>
            <a:ext cx="440949"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13</a:t>
            </a:fld>
            <a:endParaRPr lang="en-US">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0E9C11DE-D462-9B80-79C3-82EC772DA05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0800000">
            <a:off x="-1508744" y="534991"/>
            <a:ext cx="8637135" cy="1097314"/>
          </a:xfrm>
          <a:prstGeom prst="rect">
            <a:avLst/>
          </a:prstGeom>
        </p:spPr>
      </p:pic>
      <p:sp>
        <p:nvSpPr>
          <p:cNvPr id="21" name="Title 1">
            <a:extLst>
              <a:ext uri="{FF2B5EF4-FFF2-40B4-BE49-F238E27FC236}">
                <a16:creationId xmlns:a16="http://schemas.microsoft.com/office/drawing/2014/main" id="{1E5E8291-C833-73DD-119D-B2D35545D7BF}"/>
              </a:ext>
            </a:extLst>
          </p:cNvPr>
          <p:cNvSpPr txBox="1">
            <a:spLocks noGrp="1"/>
          </p:cNvSpPr>
          <p:nvPr>
            <p:ph type="title" idx="4294967295"/>
          </p:nvPr>
        </p:nvSpPr>
        <p:spPr>
          <a:xfrm>
            <a:off x="443513" y="598566"/>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How Can I Prepare Children </a:t>
            </a:r>
            <a:b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Before Starting?</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(Part 1)</a:t>
            </a:r>
          </a:p>
        </p:txBody>
      </p:sp>
      <p:sp>
        <p:nvSpPr>
          <p:cNvPr id="2" name="Content Placeholder 2">
            <a:extLst>
              <a:ext uri="{FF2B5EF4-FFF2-40B4-BE49-F238E27FC236}">
                <a16:creationId xmlns:a16="http://schemas.microsoft.com/office/drawing/2014/main" id="{8829A952-DA3B-12D9-6A19-973817952B14}"/>
              </a:ext>
            </a:extLst>
          </p:cNvPr>
          <p:cNvSpPr txBox="1">
            <a:spLocks/>
          </p:cNvSpPr>
          <p:nvPr/>
        </p:nvSpPr>
        <p:spPr>
          <a:xfrm>
            <a:off x="379468" y="1753108"/>
            <a:ext cx="5900571" cy="5091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000" b="1">
                <a:solidFill>
                  <a:srgbClr val="277C3D"/>
                </a:solidFill>
                <a:latin typeface="Century Gothic" panose="020B0502020202020204" pitchFamily="34" charset="0"/>
                <a:ea typeface="Open Sans Extrabold" panose="020B0606030504020204" pitchFamily="34" charset="0"/>
                <a:cs typeface="Arial" panose="020B0604020202020204" pitchFamily="34" charset="0"/>
              </a:rPr>
              <a:t>Talk About How Meals Will Be Served</a:t>
            </a:r>
          </a:p>
        </p:txBody>
      </p:sp>
      <p:sp>
        <p:nvSpPr>
          <p:cNvPr id="7" name="Content Placeholder 2">
            <a:extLst>
              <a:ext uri="{FF2B5EF4-FFF2-40B4-BE49-F238E27FC236}">
                <a16:creationId xmlns:a16="http://schemas.microsoft.com/office/drawing/2014/main" id="{52F961A4-1A86-7859-0236-81D1B08537AB}"/>
              </a:ext>
            </a:extLst>
          </p:cNvPr>
          <p:cNvSpPr txBox="1">
            <a:spLocks/>
          </p:cNvSpPr>
          <p:nvPr/>
        </p:nvSpPr>
        <p:spPr>
          <a:xfrm>
            <a:off x="379468" y="2226361"/>
            <a:ext cx="5253889" cy="279529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0"/>
              </a:spcBef>
              <a:buClr>
                <a:srgbClr val="EE7623"/>
              </a:buClr>
            </a:pPr>
            <a:r>
              <a:rPr lang="en-US" sz="1600">
                <a:solidFill>
                  <a:schemeClr val="tx1">
                    <a:lumMod val="75000"/>
                    <a:lumOff val="25000"/>
                  </a:schemeClr>
                </a:solidFill>
                <a:effectLst/>
                <a:latin typeface="Century Gothic"/>
                <a:ea typeface="Open Sans"/>
                <a:cs typeface="Arial"/>
              </a:rPr>
              <a:t>Tell children that their classroom will start to serve meals and snacks in a different way.</a:t>
            </a:r>
            <a:r>
              <a:rPr lang="en-US" sz="1600">
                <a:solidFill>
                  <a:schemeClr val="tx1">
                    <a:lumMod val="75000"/>
                    <a:lumOff val="25000"/>
                  </a:schemeClr>
                </a:solidFill>
                <a:latin typeface="Century Gothic"/>
                <a:ea typeface="Open Sans"/>
                <a:cs typeface="Arial"/>
              </a:rPr>
              <a:t> </a:t>
            </a:r>
            <a:endParaRPr lang="en-US" sz="1600">
              <a:solidFill>
                <a:schemeClr val="tx1">
                  <a:lumMod val="75000"/>
                  <a:lumOff val="25000"/>
                </a:schemeClr>
              </a:solidFill>
              <a:latin typeface="Century Gothic"/>
            </a:endParaRPr>
          </a:p>
          <a:p>
            <a:pPr>
              <a:lnSpc>
                <a:spcPct val="114999"/>
              </a:lnSpc>
              <a:spcBef>
                <a:spcPts val="0"/>
              </a:spcBef>
              <a:buClr>
                <a:srgbClr val="EE7623"/>
              </a:buClr>
            </a:pPr>
            <a:r>
              <a:rPr lang="en-US" sz="1600">
                <a:solidFill>
                  <a:schemeClr val="tx1">
                    <a:lumMod val="75000"/>
                    <a:lumOff val="25000"/>
                  </a:schemeClr>
                </a:solidFill>
                <a:effectLst/>
                <a:latin typeface="Century Gothic"/>
                <a:ea typeface="Open Sans"/>
                <a:cs typeface="Arial"/>
              </a:rPr>
              <a:t>Talk about the rules for serving </a:t>
            </a:r>
            <a:r>
              <a:rPr lang="en-US" sz="1600">
                <a:solidFill>
                  <a:schemeClr val="tx1">
                    <a:lumMod val="75000"/>
                    <a:lumOff val="25000"/>
                  </a:schemeClr>
                </a:solidFill>
                <a:latin typeface="Century Gothic"/>
                <a:ea typeface="Open Sans"/>
                <a:cs typeface="Arial"/>
              </a:rPr>
              <a:t>themselves</a:t>
            </a:r>
            <a:r>
              <a:rPr lang="en-US" sz="1600">
                <a:solidFill>
                  <a:schemeClr val="tx1">
                    <a:lumMod val="75000"/>
                    <a:lumOff val="25000"/>
                  </a:schemeClr>
                </a:solidFill>
                <a:effectLst/>
                <a:latin typeface="Century Gothic"/>
                <a:ea typeface="Open Sans"/>
                <a:cs typeface="Arial"/>
              </a:rPr>
              <a:t> in family style meals. </a:t>
            </a:r>
          </a:p>
          <a:p>
            <a:pPr lvl="1">
              <a:lnSpc>
                <a:spcPct val="114999"/>
              </a:lnSpc>
              <a:spcBef>
                <a:spcPts val="0"/>
              </a:spcBef>
              <a:buClr>
                <a:srgbClr val="EE7623"/>
              </a:buClr>
            </a:pPr>
            <a:r>
              <a:rPr lang="en-US" sz="1600">
                <a:solidFill>
                  <a:schemeClr val="tx1">
                    <a:lumMod val="75000"/>
                    <a:lumOff val="25000"/>
                  </a:schemeClr>
                </a:solidFill>
                <a:effectLst/>
                <a:latin typeface="Century Gothic"/>
                <a:ea typeface="Open Sans"/>
                <a:cs typeface="Arial"/>
              </a:rPr>
              <a:t>Use USDA Team Nutrition’s “Rules for Family Style Meals” poster.</a:t>
            </a:r>
            <a:endParaRPr lang="en-US" sz="1600">
              <a:solidFill>
                <a:schemeClr val="tx1">
                  <a:lumMod val="75000"/>
                  <a:lumOff val="25000"/>
                </a:schemeClr>
              </a:solidFill>
              <a:latin typeface="Century Gothic"/>
              <a:ea typeface="Open Sans"/>
              <a:cs typeface="Arial"/>
            </a:endParaRPr>
          </a:p>
          <a:p>
            <a:pPr>
              <a:lnSpc>
                <a:spcPct val="114999"/>
              </a:lnSpc>
              <a:spcBef>
                <a:spcPts val="0"/>
              </a:spcBef>
              <a:buClr>
                <a:srgbClr val="EE7623"/>
              </a:buClr>
            </a:pPr>
            <a:r>
              <a:rPr lang="en-US" sz="1600">
                <a:solidFill>
                  <a:schemeClr val="tx1">
                    <a:lumMod val="75000"/>
                    <a:lumOff val="25000"/>
                  </a:schemeClr>
                </a:solidFill>
                <a:effectLst/>
                <a:latin typeface="Century Gothic"/>
                <a:ea typeface="Open Sans"/>
                <a:cs typeface="Arial"/>
              </a:rPr>
              <a:t>Discuss important steps for family style meal service and the children’s role. </a:t>
            </a:r>
          </a:p>
          <a:p>
            <a:pPr lvl="1">
              <a:lnSpc>
                <a:spcPct val="114999"/>
              </a:lnSpc>
              <a:spcBef>
                <a:spcPts val="0"/>
              </a:spcBef>
              <a:buClr>
                <a:srgbClr val="EE7623"/>
              </a:buClr>
            </a:pPr>
            <a:r>
              <a:rPr lang="en-US" sz="1600">
                <a:solidFill>
                  <a:schemeClr val="tx1">
                    <a:lumMod val="75000"/>
                    <a:lumOff val="25000"/>
                  </a:schemeClr>
                </a:solidFill>
                <a:effectLst/>
                <a:latin typeface="Century Gothic"/>
                <a:ea typeface="Open Sans"/>
                <a:cs typeface="Arial"/>
              </a:rPr>
              <a:t>Use USDA Team Nutrition’s “Let’s Eat ‘Family Style’” poster.</a:t>
            </a:r>
          </a:p>
        </p:txBody>
      </p:sp>
      <p:grpSp>
        <p:nvGrpSpPr>
          <p:cNvPr id="4" name="Group 3" descr="Rules for Family Style Meals poster.">
            <a:extLst>
              <a:ext uri="{FF2B5EF4-FFF2-40B4-BE49-F238E27FC236}">
                <a16:creationId xmlns:a16="http://schemas.microsoft.com/office/drawing/2014/main" id="{73B34234-92AB-40E6-C678-E6D32C6C1FE0}"/>
              </a:ext>
              <a:ext uri="{C183D7F6-B498-43B3-948B-1728B52AA6E4}">
                <adec:decorative xmlns:adec="http://schemas.microsoft.com/office/drawing/2017/decorative" val="0"/>
              </a:ext>
            </a:extLst>
          </p:cNvPr>
          <p:cNvGrpSpPr/>
          <p:nvPr/>
        </p:nvGrpSpPr>
        <p:grpSpPr>
          <a:xfrm>
            <a:off x="7779541" y="1281788"/>
            <a:ext cx="3028397" cy="4680250"/>
            <a:chOff x="7779541" y="1281788"/>
            <a:chExt cx="3028397" cy="4680250"/>
          </a:xfrm>
        </p:grpSpPr>
        <p:sp>
          <p:nvSpPr>
            <p:cNvPr id="11" name="Rectangle 10">
              <a:extLst>
                <a:ext uri="{FF2B5EF4-FFF2-40B4-BE49-F238E27FC236}">
                  <a16:creationId xmlns:a16="http://schemas.microsoft.com/office/drawing/2014/main" id="{C107F63A-33A8-904B-139A-D69CA99219FF}"/>
                </a:ext>
              </a:extLst>
            </p:cNvPr>
            <p:cNvSpPr/>
            <p:nvPr/>
          </p:nvSpPr>
          <p:spPr>
            <a:xfrm rot="213919">
              <a:off x="7779541" y="1281788"/>
              <a:ext cx="3028397" cy="4680250"/>
            </a:xfrm>
            <a:prstGeom prst="rect">
              <a:avLst/>
            </a:prstGeom>
            <a:solidFill>
              <a:schemeClr val="bg1"/>
            </a:solidFill>
            <a:ln>
              <a:noFill/>
            </a:ln>
            <a:effectLst>
              <a:outerShdw blurRad="117875" dist="38100" dir="2700000" algn="tl"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Rules for Family Style Meals poster">
              <a:extLst>
                <a:ext uri="{FF2B5EF4-FFF2-40B4-BE49-F238E27FC236}">
                  <a16:creationId xmlns:a16="http://schemas.microsoft.com/office/drawing/2014/main" id="{3FD7D1D6-76C0-686F-0578-4F3D81028E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3919">
              <a:off x="7779541" y="1281788"/>
              <a:ext cx="3028397" cy="4680250"/>
            </a:xfrm>
            <a:prstGeom prst="rect">
              <a:avLst/>
            </a:prstGeom>
            <a:ln w="12700">
              <a:solidFill>
                <a:schemeClr val="tx1">
                  <a:lumMod val="65000"/>
                  <a:lumOff val="35000"/>
                </a:schemeClr>
              </a:solidFill>
            </a:ln>
            <a:effectLst/>
          </p:spPr>
        </p:pic>
      </p:grpSp>
      <p:sp>
        <p:nvSpPr>
          <p:cNvPr id="16" name="TextBox 15">
            <a:extLst>
              <a:ext uri="{FF2B5EF4-FFF2-40B4-BE49-F238E27FC236}">
                <a16:creationId xmlns:a16="http://schemas.microsoft.com/office/drawing/2014/main" id="{7B966C99-EEA9-B8BD-AFC1-0B15169858C5}"/>
              </a:ext>
            </a:extLst>
          </p:cNvPr>
          <p:cNvSpPr txBox="1"/>
          <p:nvPr/>
        </p:nvSpPr>
        <p:spPr>
          <a:xfrm>
            <a:off x="1833869" y="5661309"/>
            <a:ext cx="6113416" cy="390363"/>
          </a:xfrm>
          <a:prstGeom prst="rect">
            <a:avLst/>
          </a:prstGeom>
          <a:noFill/>
        </p:spPr>
        <p:txBody>
          <a:bodyPr wrap="square" lIns="91440" tIns="45720" rIns="91440" bIns="45720" anchor="t">
            <a:spAutoFit/>
          </a:bodyPr>
          <a:lstStyle/>
          <a:p>
            <a:pPr marL="0" marR="0">
              <a:lnSpc>
                <a:spcPct val="115000"/>
              </a:lnSpc>
              <a:spcBef>
                <a:spcPts val="0"/>
              </a:spcBef>
              <a:spcAft>
                <a:spcPts val="800"/>
              </a:spcAft>
            </a:pPr>
            <a:r>
              <a:rPr lang="en-US" sz="1800">
                <a:solidFill>
                  <a:srgbClr val="0000FF"/>
                </a:solidFill>
                <a:effectLst/>
                <a:latin typeface="Century Gothic"/>
                <a:ea typeface="Arial" panose="020B0604020202020204" pitchFamily="34" charset="0"/>
                <a:cs typeface="Arial"/>
                <a:hlinkClick r:id="rId6"/>
              </a:rPr>
              <a:t>TeamNutrition.USDA.gov</a:t>
            </a:r>
            <a:endParaRPr lang="en-US" sz="1800">
              <a:effectLst/>
              <a:latin typeface="Century Gothic"/>
              <a:ea typeface="Arial" panose="020B0604020202020204" pitchFamily="34" charset="0"/>
              <a:cs typeface="Arial"/>
            </a:endParaRPr>
          </a:p>
        </p:txBody>
      </p:sp>
      <p:grpSp>
        <p:nvGrpSpPr>
          <p:cNvPr id="3" name="Group 2" descr="QR code featuring link to TeamNutrition.USDA.gov.&#10;">
            <a:extLst>
              <a:ext uri="{FF2B5EF4-FFF2-40B4-BE49-F238E27FC236}">
                <a16:creationId xmlns:a16="http://schemas.microsoft.com/office/drawing/2014/main" id="{402A4581-37DB-2918-657B-7A671D1CAE54}"/>
              </a:ext>
            </a:extLst>
          </p:cNvPr>
          <p:cNvGrpSpPr/>
          <p:nvPr/>
        </p:nvGrpSpPr>
        <p:grpSpPr>
          <a:xfrm>
            <a:off x="443513" y="5285984"/>
            <a:ext cx="1243916" cy="1194071"/>
            <a:chOff x="6099951" y="5663979"/>
            <a:chExt cx="850142" cy="816076"/>
          </a:xfrm>
        </p:grpSpPr>
        <p:pic>
          <p:nvPicPr>
            <p:cNvPr id="17" name="Picture 16" descr="Qr code&#10;&#10;Description automatically generated">
              <a:extLst>
                <a:ext uri="{FF2B5EF4-FFF2-40B4-BE49-F238E27FC236}">
                  <a16:creationId xmlns:a16="http://schemas.microsoft.com/office/drawing/2014/main" id="{6C1383B3-5658-4AD5-FD88-3BAA5E63C8E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00034" y="5747029"/>
              <a:ext cx="649975" cy="649975"/>
            </a:xfrm>
            <a:prstGeom prst="rect">
              <a:avLst/>
            </a:prstGeom>
          </p:spPr>
        </p:pic>
        <p:sp>
          <p:nvSpPr>
            <p:cNvPr id="18" name="Rounded Rectangle 17">
              <a:extLst>
                <a:ext uri="{FF2B5EF4-FFF2-40B4-BE49-F238E27FC236}">
                  <a16:creationId xmlns:a16="http://schemas.microsoft.com/office/drawing/2014/main" id="{0DAD0172-84A6-584B-93E1-524B0F10508C}"/>
                </a:ext>
              </a:extLst>
            </p:cNvPr>
            <p:cNvSpPr/>
            <p:nvPr/>
          </p:nvSpPr>
          <p:spPr>
            <a:xfrm>
              <a:off x="6099951" y="5663979"/>
              <a:ext cx="850142" cy="816076"/>
            </a:xfrm>
            <a:prstGeom prst="roundRect">
              <a:avLst/>
            </a:pr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spTree>
    <p:extLst>
      <p:ext uri="{BB962C8B-B14F-4D97-AF65-F5344CB8AC3E}">
        <p14:creationId xmlns:p14="http://schemas.microsoft.com/office/powerpoint/2010/main" val="2266639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oung boy pours low-fat milk into a blue cup during a meal in a child care classroom">
            <a:extLst>
              <a:ext uri="{FF2B5EF4-FFF2-40B4-BE49-F238E27FC236}">
                <a16:creationId xmlns:a16="http://schemas.microsoft.com/office/drawing/2014/main" id="{114CF9AB-B862-4F5F-4F42-D98711D824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63001" y="0"/>
            <a:ext cx="6858000" cy="6858000"/>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pic>
        <p:nvPicPr>
          <p:cNvPr id="8" name="Picture 7">
            <a:extLst>
              <a:ext uri="{FF2B5EF4-FFF2-40B4-BE49-F238E27FC236}">
                <a16:creationId xmlns:a16="http://schemas.microsoft.com/office/drawing/2014/main" id="{6248A5E1-AB0B-6A09-94E4-695E36DB1145}"/>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685" r="9181"/>
          <a:stretch/>
        </p:blipFill>
        <p:spPr>
          <a:xfrm rot="16200000">
            <a:off x="2744467" y="2832134"/>
            <a:ext cx="6858001" cy="1193731"/>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14</a:t>
            </a:fld>
            <a:endParaRPr lang="en-US">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0800000">
            <a:off x="-1508744" y="534991"/>
            <a:ext cx="8637135" cy="1097314"/>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37589" y="602724"/>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How Can I Prepare Children </a:t>
            </a:r>
            <a:b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Before Starting?</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(Part 2)</a:t>
            </a:r>
          </a:p>
        </p:txBody>
      </p:sp>
      <p:sp>
        <p:nvSpPr>
          <p:cNvPr id="2" name="Content Placeholder 2">
            <a:extLst>
              <a:ext uri="{FF2B5EF4-FFF2-40B4-BE49-F238E27FC236}">
                <a16:creationId xmlns:a16="http://schemas.microsoft.com/office/drawing/2014/main" id="{8829A952-DA3B-12D9-6A19-973817952B14}"/>
              </a:ext>
            </a:extLst>
          </p:cNvPr>
          <p:cNvSpPr txBox="1">
            <a:spLocks/>
          </p:cNvSpPr>
          <p:nvPr/>
        </p:nvSpPr>
        <p:spPr>
          <a:xfrm>
            <a:off x="379469" y="1792142"/>
            <a:ext cx="5249532" cy="7030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000" b="1">
                <a:solidFill>
                  <a:srgbClr val="277C3D"/>
                </a:solidFill>
                <a:latin typeface="Century Gothic" panose="020B0502020202020204" pitchFamily="34" charset="0"/>
                <a:ea typeface="Open Sans Extrabold" panose="020B0606030504020204" pitchFamily="34" charset="0"/>
                <a:cs typeface="Arial" panose="020B0604020202020204" pitchFamily="34" charset="0"/>
              </a:rPr>
              <a:t>Provide Opportunities for Children to Learn Through Play</a:t>
            </a:r>
          </a:p>
          <a:p>
            <a:pPr marL="0" indent="0">
              <a:lnSpc>
                <a:spcPct val="100000"/>
              </a:lnSpc>
              <a:spcBef>
                <a:spcPts val="0"/>
              </a:spcBef>
              <a:spcAft>
                <a:spcPts val="800"/>
              </a:spcAft>
              <a:buNone/>
            </a:pPr>
            <a:endParaRPr lang="en-US" sz="2000" b="1">
              <a:solidFill>
                <a:srgbClr val="277C3D"/>
              </a:solidFill>
              <a:latin typeface="Century Gothic" panose="020B0502020202020204" pitchFamily="34" charset="0"/>
              <a:ea typeface="Open Sans Extrabold" panose="020B0606030504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448DF1B-BEB6-B85D-6999-F497A146D4E2}"/>
              </a:ext>
            </a:extLst>
          </p:cNvPr>
          <p:cNvSpPr txBox="1">
            <a:spLocks/>
          </p:cNvSpPr>
          <p:nvPr/>
        </p:nvSpPr>
        <p:spPr>
          <a:xfrm>
            <a:off x="379469" y="2617311"/>
            <a:ext cx="5080656" cy="37891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1600">
                <a:solidFill>
                  <a:srgbClr val="3A4F5A"/>
                </a:solidFill>
                <a:latin typeface="Century Gothic"/>
                <a:ea typeface="Open Sans"/>
                <a:cs typeface="Arial"/>
              </a:rPr>
              <a:t>Add child-size serving spoons, tongs, and water pitchers to play areas. For example, children can practice:</a:t>
            </a:r>
          </a:p>
          <a:p>
            <a:pPr>
              <a:lnSpc>
                <a:spcPct val="100000"/>
              </a:lnSpc>
              <a:spcBef>
                <a:spcPts val="0"/>
              </a:spcBef>
              <a:spcAft>
                <a:spcPts val="800"/>
              </a:spcAft>
              <a:buClr>
                <a:srgbClr val="F78438"/>
              </a:buClr>
            </a:pPr>
            <a:r>
              <a:rPr lang="en-US" sz="1600">
                <a:solidFill>
                  <a:srgbClr val="3A4F5A"/>
                </a:solidFill>
                <a:latin typeface="Century Gothic"/>
                <a:ea typeface="Open Sans"/>
                <a:cs typeface="Arial"/>
              </a:rPr>
              <a:t>Pouring liquid from a pitcher into a cup at the </a:t>
            </a:r>
            <a:br>
              <a:rPr lang="en-US" sz="1600">
                <a:latin typeface="Century Gothic" panose="020B0502020202020204" pitchFamily="34" charset="0"/>
                <a:ea typeface="Open Sans" panose="020B0606030504020204" pitchFamily="34" charset="0"/>
                <a:cs typeface="Arial" panose="020B0604020202020204" pitchFamily="34" charset="0"/>
              </a:rPr>
            </a:br>
            <a:r>
              <a:rPr lang="en-US" sz="1600">
                <a:solidFill>
                  <a:srgbClr val="3A4F5A"/>
                </a:solidFill>
                <a:latin typeface="Century Gothic"/>
                <a:ea typeface="Open Sans"/>
                <a:cs typeface="Arial"/>
              </a:rPr>
              <a:t>water table.</a:t>
            </a:r>
          </a:p>
          <a:p>
            <a:pPr>
              <a:lnSpc>
                <a:spcPct val="100000"/>
              </a:lnSpc>
              <a:spcBef>
                <a:spcPts val="0"/>
              </a:spcBef>
              <a:spcAft>
                <a:spcPts val="800"/>
              </a:spcAft>
              <a:buClr>
                <a:srgbClr val="F78438"/>
              </a:buClr>
            </a:pPr>
            <a:r>
              <a:rPr lang="en-US" sz="1600">
                <a:solidFill>
                  <a:srgbClr val="3A4F5A"/>
                </a:solidFill>
                <a:latin typeface="Century Gothic"/>
                <a:ea typeface="Open Sans"/>
                <a:cs typeface="Arial"/>
              </a:rPr>
              <a:t>Scooping cotton balls with a measuring cup and putting them in a small bowl.</a:t>
            </a:r>
          </a:p>
          <a:p>
            <a:pPr>
              <a:lnSpc>
                <a:spcPct val="100000"/>
              </a:lnSpc>
              <a:spcBef>
                <a:spcPts val="0"/>
              </a:spcBef>
              <a:spcAft>
                <a:spcPts val="800"/>
              </a:spcAft>
              <a:buClr>
                <a:srgbClr val="F78438"/>
              </a:buClr>
            </a:pPr>
            <a:r>
              <a:rPr lang="en-US" sz="1600">
                <a:solidFill>
                  <a:srgbClr val="3A4F5A"/>
                </a:solidFill>
                <a:latin typeface="Century Gothic"/>
                <a:ea typeface="Open Sans"/>
                <a:cs typeface="Arial"/>
              </a:rPr>
              <a:t>Using child-size tongs to move pretend food or </a:t>
            </a:r>
            <a:br>
              <a:rPr lang="en-US" sz="1600">
                <a:latin typeface="Century Gothic" panose="020B0502020202020204" pitchFamily="34" charset="0"/>
                <a:ea typeface="Open Sans" panose="020B0606030504020204" pitchFamily="34" charset="0"/>
                <a:cs typeface="Arial" panose="020B0604020202020204" pitchFamily="34" charset="0"/>
              </a:rPr>
            </a:br>
            <a:r>
              <a:rPr lang="en-US" sz="1600">
                <a:solidFill>
                  <a:srgbClr val="3A4F5A"/>
                </a:solidFill>
                <a:latin typeface="Century Gothic"/>
                <a:ea typeface="Open Sans"/>
                <a:cs typeface="Arial"/>
              </a:rPr>
              <a:t>pieces of yarn from one plate to another.</a:t>
            </a:r>
          </a:p>
          <a:p>
            <a:pPr>
              <a:lnSpc>
                <a:spcPct val="100000"/>
              </a:lnSpc>
              <a:spcBef>
                <a:spcPts val="0"/>
              </a:spcBef>
              <a:spcAft>
                <a:spcPts val="800"/>
              </a:spcAft>
              <a:buClr>
                <a:srgbClr val="F78438"/>
              </a:buClr>
            </a:pPr>
            <a:r>
              <a:rPr lang="en-US" sz="1600">
                <a:solidFill>
                  <a:srgbClr val="3A4F5A"/>
                </a:solidFill>
                <a:latin typeface="Century Gothic"/>
                <a:ea typeface="Open Sans"/>
                <a:cs typeface="Arial"/>
              </a:rPr>
              <a:t>Practice setting the table using place mats, plates, cups, forks and spoons in the play area.</a:t>
            </a:r>
            <a:endParaRPr lang="en-US" sz="2400">
              <a:latin typeface="Century Gothic"/>
            </a:endParaRPr>
          </a:p>
        </p:txBody>
      </p:sp>
    </p:spTree>
    <p:extLst>
      <p:ext uri="{BB962C8B-B14F-4D97-AF65-F5344CB8AC3E}">
        <p14:creationId xmlns:p14="http://schemas.microsoft.com/office/powerpoint/2010/main" val="2489152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young girl uses child-size tongs to pick up a whole grain roll during a meal in a child care classroom.">
            <a:extLst>
              <a:ext uri="{FF2B5EF4-FFF2-40B4-BE49-F238E27FC236}">
                <a16:creationId xmlns:a16="http://schemas.microsoft.com/office/drawing/2014/main" id="{57A036F5-D6FE-B79F-DB81-07E2FEB8B0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5817" y="-1"/>
            <a:ext cx="5946183" cy="6858001"/>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pic>
        <p:nvPicPr>
          <p:cNvPr id="8" name="Picture 7">
            <a:extLst>
              <a:ext uri="{FF2B5EF4-FFF2-40B4-BE49-F238E27FC236}">
                <a16:creationId xmlns:a16="http://schemas.microsoft.com/office/drawing/2014/main" id="{6248A5E1-AB0B-6A09-94E4-695E36DB1145}"/>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685" r="9181"/>
          <a:stretch/>
        </p:blipFill>
        <p:spPr>
          <a:xfrm rot="16200000">
            <a:off x="2758535" y="2832134"/>
            <a:ext cx="6858001" cy="1193731"/>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15</a:t>
            </a:fld>
            <a:endParaRPr lang="en-US">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0800000">
            <a:off x="-1494676" y="534991"/>
            <a:ext cx="8637135" cy="1097314"/>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37589" y="602724"/>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How Can I Prepare Children </a:t>
            </a:r>
            <a:b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Before Starting?</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(Part 3)</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8829A952-DA3B-12D9-6A19-973817952B14}"/>
              </a:ext>
            </a:extLst>
          </p:cNvPr>
          <p:cNvSpPr txBox="1">
            <a:spLocks/>
          </p:cNvSpPr>
          <p:nvPr/>
        </p:nvSpPr>
        <p:spPr>
          <a:xfrm>
            <a:off x="379469" y="1792142"/>
            <a:ext cx="5249532" cy="7030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000" b="1">
                <a:solidFill>
                  <a:srgbClr val="277C3D"/>
                </a:solidFill>
                <a:latin typeface="Century Gothic" panose="020B0502020202020204" pitchFamily="34" charset="0"/>
                <a:ea typeface="Open Sans Extrabold" panose="020B0606030504020204" pitchFamily="34" charset="0"/>
                <a:cs typeface="Arial" panose="020B0604020202020204" pitchFamily="34" charset="0"/>
              </a:rPr>
              <a:t>Start Family Style Meal Service Slowly  </a:t>
            </a:r>
          </a:p>
        </p:txBody>
      </p:sp>
      <p:sp>
        <p:nvSpPr>
          <p:cNvPr id="3" name="Content Placeholder 2">
            <a:extLst>
              <a:ext uri="{FF2B5EF4-FFF2-40B4-BE49-F238E27FC236}">
                <a16:creationId xmlns:a16="http://schemas.microsoft.com/office/drawing/2014/main" id="{BEF1AA93-E5DC-9121-D7E7-A03636A6F238}"/>
              </a:ext>
            </a:extLst>
          </p:cNvPr>
          <p:cNvSpPr txBox="1">
            <a:spLocks/>
          </p:cNvSpPr>
          <p:nvPr/>
        </p:nvSpPr>
        <p:spPr>
          <a:xfrm>
            <a:off x="379469" y="2331700"/>
            <a:ext cx="5080656" cy="37891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800"/>
              </a:spcAft>
              <a:buClr>
                <a:srgbClr val="F78438"/>
              </a:buClr>
            </a:pPr>
            <a:r>
              <a:rPr lang="en-US" sz="1800">
                <a:solidFill>
                  <a:srgbClr val="3A4F5A"/>
                </a:solidFill>
                <a:latin typeface="Century Gothic"/>
                <a:ea typeface="Open Sans"/>
                <a:cs typeface="Arial"/>
              </a:rPr>
              <a:t>Practice with one meal component before serving all meal components.</a:t>
            </a:r>
          </a:p>
          <a:p>
            <a:pPr>
              <a:lnSpc>
                <a:spcPct val="100000"/>
              </a:lnSpc>
              <a:spcBef>
                <a:spcPts val="0"/>
              </a:spcBef>
              <a:spcAft>
                <a:spcPts val="800"/>
              </a:spcAft>
              <a:buClr>
                <a:srgbClr val="F78438"/>
              </a:buClr>
            </a:pPr>
            <a:r>
              <a:rPr lang="en-US" sz="1800">
                <a:solidFill>
                  <a:srgbClr val="3A4F5A"/>
                </a:solidFill>
                <a:latin typeface="Century Gothic"/>
                <a:ea typeface="Open Sans"/>
                <a:cs typeface="Arial"/>
              </a:rPr>
              <a:t>Begin with a snack.</a:t>
            </a:r>
            <a:endParaRPr lang="en-US">
              <a:latin typeface="Century Gothic"/>
            </a:endParaRPr>
          </a:p>
        </p:txBody>
      </p:sp>
    </p:spTree>
    <p:extLst>
      <p:ext uri="{BB962C8B-B14F-4D97-AF65-F5344CB8AC3E}">
        <p14:creationId xmlns:p14="http://schemas.microsoft.com/office/powerpoint/2010/main" val="1967993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oddler uses a napkin to clean up spilled milk in a child care classroom.">
            <a:extLst>
              <a:ext uri="{FF2B5EF4-FFF2-40B4-BE49-F238E27FC236}">
                <a16:creationId xmlns:a16="http://schemas.microsoft.com/office/drawing/2014/main" id="{B5C31ED8-2FD8-9499-83F3-3142B8383B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88965" y="-1"/>
            <a:ext cx="5995387" cy="6858002"/>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pic>
        <p:nvPicPr>
          <p:cNvPr id="8" name="Picture 7">
            <a:extLst>
              <a:ext uri="{FF2B5EF4-FFF2-40B4-BE49-F238E27FC236}">
                <a16:creationId xmlns:a16="http://schemas.microsoft.com/office/drawing/2014/main" id="{6248A5E1-AB0B-6A09-94E4-695E36DB1145}"/>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685" r="9181"/>
          <a:stretch/>
        </p:blipFill>
        <p:spPr>
          <a:xfrm rot="16200000">
            <a:off x="2744467" y="2832134"/>
            <a:ext cx="6858001" cy="1193731"/>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16</a:t>
            </a:fld>
            <a:endParaRPr lang="en-US">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0800000">
            <a:off x="-1508744" y="534991"/>
            <a:ext cx="8637135" cy="1097314"/>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37589" y="602724"/>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How Can I Prepare Children </a:t>
            </a:r>
            <a:b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Before Starting?</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(Part 4)</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8829A952-DA3B-12D9-6A19-973817952B14}"/>
              </a:ext>
            </a:extLst>
          </p:cNvPr>
          <p:cNvSpPr txBox="1">
            <a:spLocks/>
          </p:cNvSpPr>
          <p:nvPr/>
        </p:nvSpPr>
        <p:spPr>
          <a:xfrm>
            <a:off x="379469" y="1792142"/>
            <a:ext cx="5249532" cy="7030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000" b="1">
                <a:solidFill>
                  <a:srgbClr val="277C3D"/>
                </a:solidFill>
                <a:latin typeface="Century Gothic" panose="020B0502020202020204" pitchFamily="34" charset="0"/>
                <a:ea typeface="Open Sans Extrabold" panose="020B0606030504020204" pitchFamily="34" charset="0"/>
                <a:cs typeface="Arial" panose="020B0604020202020204" pitchFamily="34" charset="0"/>
              </a:rPr>
              <a:t>Explain That Children Can Be “Special Helpers” At Mealtime </a:t>
            </a:r>
          </a:p>
          <a:p>
            <a:pPr marL="0" indent="0">
              <a:lnSpc>
                <a:spcPct val="100000"/>
              </a:lnSpc>
              <a:spcBef>
                <a:spcPts val="0"/>
              </a:spcBef>
              <a:spcAft>
                <a:spcPts val="800"/>
              </a:spcAft>
              <a:buNone/>
            </a:pPr>
            <a:endParaRPr lang="en-US" sz="2000" b="1">
              <a:solidFill>
                <a:srgbClr val="277C3D"/>
              </a:solidFill>
              <a:latin typeface="Century Gothic" panose="020B0502020202020204" pitchFamily="34" charset="0"/>
              <a:ea typeface="Open Sans Extrabold" panose="020B0606030504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CEDAC8C-4776-BB9A-513E-1B1ED2EA1712}"/>
              </a:ext>
            </a:extLst>
          </p:cNvPr>
          <p:cNvSpPr txBox="1">
            <a:spLocks/>
          </p:cNvSpPr>
          <p:nvPr/>
        </p:nvSpPr>
        <p:spPr>
          <a:xfrm>
            <a:off x="405161" y="2696084"/>
            <a:ext cx="5256338" cy="37891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1800">
                <a:solidFill>
                  <a:srgbClr val="3A4F5A"/>
                </a:solidFill>
                <a:latin typeface="Century Gothic"/>
                <a:ea typeface="Open Sans"/>
                <a:cs typeface="Arial"/>
              </a:rPr>
              <a:t>Tasks may include:</a:t>
            </a:r>
          </a:p>
          <a:p>
            <a:pPr>
              <a:lnSpc>
                <a:spcPct val="100000"/>
              </a:lnSpc>
              <a:spcBef>
                <a:spcPts val="0"/>
              </a:spcBef>
              <a:spcAft>
                <a:spcPts val="800"/>
              </a:spcAft>
              <a:buClr>
                <a:srgbClr val="F78438"/>
              </a:buClr>
            </a:pPr>
            <a:r>
              <a:rPr lang="en-US" sz="1800">
                <a:solidFill>
                  <a:srgbClr val="3A4F5A"/>
                </a:solidFill>
                <a:latin typeface="Century Gothic"/>
                <a:ea typeface="Open Sans"/>
                <a:cs typeface="Arial"/>
              </a:rPr>
              <a:t>Setting individual place settings (bowls, plates, cups, napkins, and utensils).</a:t>
            </a:r>
          </a:p>
          <a:p>
            <a:pPr>
              <a:lnSpc>
                <a:spcPct val="100000"/>
              </a:lnSpc>
              <a:spcBef>
                <a:spcPts val="0"/>
              </a:spcBef>
              <a:spcAft>
                <a:spcPts val="800"/>
              </a:spcAft>
              <a:buClr>
                <a:srgbClr val="F78438"/>
              </a:buClr>
            </a:pPr>
            <a:r>
              <a:rPr lang="en-US" sz="1800">
                <a:solidFill>
                  <a:srgbClr val="3A4F5A"/>
                </a:solidFill>
                <a:latin typeface="Century Gothic"/>
                <a:ea typeface="Open Sans"/>
                <a:cs typeface="Arial"/>
              </a:rPr>
              <a:t>Placing serving bowls and plates of food on</a:t>
            </a:r>
            <a:br>
              <a:rPr lang="en-US" sz="1800">
                <a:latin typeface="Century Gothic" panose="020B0502020202020204" pitchFamily="34" charset="0"/>
                <a:ea typeface="Open Sans"/>
                <a:cs typeface="Arial"/>
              </a:rPr>
            </a:br>
            <a:r>
              <a:rPr lang="en-US" sz="1800">
                <a:solidFill>
                  <a:srgbClr val="3A4F5A"/>
                </a:solidFill>
                <a:latin typeface="Century Gothic"/>
                <a:ea typeface="Open Sans"/>
                <a:cs typeface="Arial"/>
              </a:rPr>
              <a:t>the table.</a:t>
            </a:r>
          </a:p>
          <a:p>
            <a:pPr>
              <a:lnSpc>
                <a:spcPct val="100000"/>
              </a:lnSpc>
              <a:spcBef>
                <a:spcPts val="0"/>
              </a:spcBef>
              <a:spcAft>
                <a:spcPts val="800"/>
              </a:spcAft>
              <a:buClr>
                <a:srgbClr val="F78438"/>
              </a:buClr>
            </a:pPr>
            <a:r>
              <a:rPr lang="en-US" sz="1800">
                <a:solidFill>
                  <a:srgbClr val="3A4F5A"/>
                </a:solidFill>
                <a:latin typeface="Century Gothic"/>
                <a:ea typeface="Open Sans"/>
                <a:cs typeface="Arial"/>
              </a:rPr>
              <a:t>Cleaning up messes.</a:t>
            </a:r>
          </a:p>
          <a:p>
            <a:pPr marL="0" marR="0" lvl="0" indent="0" algn="l" defTabSz="914400" rtl="0" eaLnBrk="1" fontAlgn="auto" latinLnBrk="0" hangingPunct="1">
              <a:lnSpc>
                <a:spcPct val="100000"/>
              </a:lnSpc>
              <a:spcBef>
                <a:spcPts val="0"/>
              </a:spcBef>
              <a:spcAft>
                <a:spcPts val="1200"/>
              </a:spcAft>
              <a:buClr>
                <a:srgbClr val="D17D3A"/>
              </a:buClr>
              <a:buSzTx/>
              <a:buFontTx/>
              <a:buNone/>
              <a:tabLst/>
              <a:defRPr/>
            </a:pPr>
            <a:endParaRPr lang="en-US" sz="1800" b="0" i="0" u="none" strike="noStrike" kern="1200" cap="none" spc="0" normalizeH="0" baseline="0" noProof="0">
              <a:ln>
                <a:noFill/>
              </a:ln>
              <a:effectLst/>
              <a:uLnTx/>
              <a:uFillTx/>
              <a:latin typeface="Century Gothic" panose="020B0502020202020204" pitchFamily="34" charset="0"/>
              <a:ea typeface="Open Sans"/>
              <a:cs typeface="Arial" panose="020B0604020202020204" pitchFamily="34" charset="0"/>
            </a:endParaRPr>
          </a:p>
        </p:txBody>
      </p:sp>
    </p:spTree>
    <p:extLst>
      <p:ext uri="{BB962C8B-B14F-4D97-AF65-F5344CB8AC3E}">
        <p14:creationId xmlns:p14="http://schemas.microsoft.com/office/powerpoint/2010/main" val="2759310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eacher and four students participate in family style meal service in a child care classroom.">
            <a:extLst>
              <a:ext uri="{FF2B5EF4-FFF2-40B4-BE49-F238E27FC236}">
                <a16:creationId xmlns:a16="http://schemas.microsoft.com/office/drawing/2014/main" id="{E9D49F1A-E19E-162C-28C3-2EDF2810EA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48" y="0"/>
            <a:ext cx="12184352" cy="6858000"/>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17</a:t>
            </a:fld>
            <a:endParaRPr lang="en-US">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3BEABCD-D9BB-182D-B085-1728AC38AEB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0800000">
            <a:off x="-1358911" y="290945"/>
            <a:ext cx="10400611" cy="1468367"/>
          </a:xfrm>
          <a:prstGeom prst="rect">
            <a:avLst/>
          </a:prstGeom>
        </p:spPr>
      </p:pic>
      <p:sp>
        <p:nvSpPr>
          <p:cNvPr id="10" name="Title 9">
            <a:extLst>
              <a:ext uri="{FF2B5EF4-FFF2-40B4-BE49-F238E27FC236}">
                <a16:creationId xmlns:a16="http://schemas.microsoft.com/office/drawing/2014/main" id="{09858A41-2041-0560-AA16-8CD85E8B4F75}"/>
              </a:ext>
            </a:extLst>
          </p:cNvPr>
          <p:cNvSpPr txBox="1">
            <a:spLocks noGrp="1"/>
          </p:cNvSpPr>
          <p:nvPr>
            <p:ph type="title" idx="4294967295"/>
          </p:nvPr>
        </p:nvSpPr>
        <p:spPr>
          <a:xfrm>
            <a:off x="214948" y="562594"/>
            <a:ext cx="9602691" cy="1037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800"/>
              </a:spcAft>
              <a:buClr>
                <a:srgbClr val="D17D39"/>
              </a:buClr>
              <a:buSzTx/>
              <a:buFontTx/>
              <a:buNone/>
              <a:tabLst/>
              <a:defRPr/>
            </a:pPr>
            <a:r>
              <a:rPr kumimoji="0" lang="en-US" sz="2800" b="1" i="0" u="none" strike="noStrike" kern="1200" cap="none" spc="0" normalizeH="0" baseline="0" noProof="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What are other strategies you could use to help children prepare for family style meal service?</a:t>
            </a:r>
          </a:p>
        </p:txBody>
      </p:sp>
    </p:spTree>
    <p:extLst>
      <p:ext uri="{BB962C8B-B14F-4D97-AF65-F5344CB8AC3E}">
        <p14:creationId xmlns:p14="http://schemas.microsoft.com/office/powerpoint/2010/main" val="630850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teacher references the “Let’s Talk at Mealtime” poster to a teacher and group of four students participating in family style meal service in a child care classroom. ">
            <a:extLst>
              <a:ext uri="{FF2B5EF4-FFF2-40B4-BE49-F238E27FC236}">
                <a16:creationId xmlns:a16="http://schemas.microsoft.com/office/drawing/2014/main" id="{A34C69A1-D7D6-9CF4-6483-AA8ED6D0221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942873" y="-1"/>
            <a:ext cx="6263702" cy="6857999"/>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18</a:t>
            </a:fld>
            <a:endParaRPr lang="en-US">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248A5E1-AB0B-6A09-94E4-695E36DB1145}"/>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685" r="9181"/>
          <a:stretch/>
        </p:blipFill>
        <p:spPr>
          <a:xfrm rot="16200000">
            <a:off x="2744467" y="2832134"/>
            <a:ext cx="6858001" cy="1193731"/>
          </a:xfrm>
          <a:prstGeom prst="rect">
            <a:avLst/>
          </a:prstGeom>
        </p:spPr>
      </p:pic>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0800000">
            <a:off x="-1398178" y="547907"/>
            <a:ext cx="8637135" cy="1475446"/>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37589" y="602723"/>
            <a:ext cx="6850007" cy="13267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What Can I Do to Help Staff and Parents/Guardians Before Starting?</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a:t>
            </a:r>
            <a:b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Arial"/>
              </a:rPr>
              <a:t>(Part 1) </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a:t>
            </a:r>
          </a:p>
        </p:txBody>
      </p:sp>
      <p:sp>
        <p:nvSpPr>
          <p:cNvPr id="2" name="Content Placeholder 2">
            <a:extLst>
              <a:ext uri="{FF2B5EF4-FFF2-40B4-BE49-F238E27FC236}">
                <a16:creationId xmlns:a16="http://schemas.microsoft.com/office/drawing/2014/main" id="{8829A952-DA3B-12D9-6A19-973817952B14}"/>
              </a:ext>
            </a:extLst>
          </p:cNvPr>
          <p:cNvSpPr txBox="1">
            <a:spLocks/>
          </p:cNvSpPr>
          <p:nvPr/>
        </p:nvSpPr>
        <p:spPr>
          <a:xfrm>
            <a:off x="379469" y="2078171"/>
            <a:ext cx="5249532" cy="351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000" b="1">
                <a:solidFill>
                  <a:srgbClr val="277C3D"/>
                </a:solidFill>
                <a:latin typeface="Century Gothic" panose="020B0502020202020204" pitchFamily="34" charset="0"/>
                <a:ea typeface="Open Sans Extrabold" panose="020B0606030504020204" pitchFamily="34" charset="0"/>
                <a:cs typeface="Arial" panose="020B0604020202020204" pitchFamily="34" charset="0"/>
              </a:rPr>
              <a:t>Child Care Staff</a:t>
            </a:r>
          </a:p>
        </p:txBody>
      </p:sp>
      <p:sp>
        <p:nvSpPr>
          <p:cNvPr id="7" name="Content Placeholder 2">
            <a:extLst>
              <a:ext uri="{FF2B5EF4-FFF2-40B4-BE49-F238E27FC236}">
                <a16:creationId xmlns:a16="http://schemas.microsoft.com/office/drawing/2014/main" id="{2B3336F9-4C30-96D5-DD51-257248124E2A}"/>
              </a:ext>
            </a:extLst>
          </p:cNvPr>
          <p:cNvSpPr txBox="1">
            <a:spLocks/>
          </p:cNvSpPr>
          <p:nvPr/>
        </p:nvSpPr>
        <p:spPr>
          <a:xfrm>
            <a:off x="-134590" y="2523704"/>
            <a:ext cx="6230590" cy="373157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Bef>
                <a:spcPts val="0"/>
              </a:spcBef>
              <a:spcAft>
                <a:spcPts val="1200"/>
              </a:spcAft>
              <a:buClr>
                <a:srgbClr val="D17D3A"/>
              </a:buClr>
              <a:buNone/>
            </a:pPr>
            <a:r>
              <a:rPr lang="en-US" sz="1800">
                <a:solidFill>
                  <a:srgbClr val="3A4F5A"/>
                </a:solidFill>
                <a:effectLst/>
                <a:latin typeface="Century Gothic"/>
                <a:ea typeface="Open Sans"/>
                <a:cs typeface="Arial"/>
              </a:rPr>
              <a:t>Offer training and discuss the following topics:</a:t>
            </a:r>
          </a:p>
          <a:p>
            <a:pPr lvl="1">
              <a:spcBef>
                <a:spcPts val="0"/>
              </a:spcBef>
              <a:spcAft>
                <a:spcPts val="1200"/>
              </a:spcAft>
              <a:buClr>
                <a:srgbClr val="F78438"/>
              </a:buClr>
            </a:pPr>
            <a:r>
              <a:rPr lang="en-US" sz="1800">
                <a:solidFill>
                  <a:srgbClr val="3A4F5A"/>
                </a:solidFill>
                <a:effectLst/>
                <a:latin typeface="Century Gothic"/>
                <a:ea typeface="Open Sans"/>
                <a:cs typeface="Arial"/>
              </a:rPr>
              <a:t>The benefits to children.</a:t>
            </a:r>
          </a:p>
          <a:p>
            <a:pPr lvl="1">
              <a:spcBef>
                <a:spcPts val="0"/>
              </a:spcBef>
              <a:spcAft>
                <a:spcPts val="1200"/>
              </a:spcAft>
              <a:buClr>
                <a:srgbClr val="F78438"/>
              </a:buClr>
            </a:pPr>
            <a:r>
              <a:rPr lang="en-US" sz="1800">
                <a:solidFill>
                  <a:srgbClr val="3A4F5A"/>
                </a:solidFill>
                <a:effectLst/>
                <a:latin typeface="Century Gothic"/>
                <a:ea typeface="Open Sans"/>
                <a:cs typeface="Arial"/>
              </a:rPr>
              <a:t>The steps and rules to family style meal service.</a:t>
            </a:r>
          </a:p>
          <a:p>
            <a:pPr lvl="1">
              <a:spcBef>
                <a:spcPts val="0"/>
              </a:spcBef>
              <a:spcAft>
                <a:spcPts val="1200"/>
              </a:spcAft>
              <a:buClr>
                <a:srgbClr val="F78438"/>
              </a:buClr>
            </a:pPr>
            <a:r>
              <a:rPr lang="en-US" sz="1800">
                <a:solidFill>
                  <a:srgbClr val="3A4F5A"/>
                </a:solidFill>
                <a:effectLst/>
                <a:latin typeface="Century Gothic"/>
                <a:ea typeface="Open Sans"/>
                <a:cs typeface="Arial"/>
              </a:rPr>
              <a:t>How to encourage children to try new foods.</a:t>
            </a:r>
          </a:p>
          <a:p>
            <a:pPr lvl="1">
              <a:spcBef>
                <a:spcPts val="0"/>
              </a:spcBef>
              <a:spcAft>
                <a:spcPts val="1200"/>
              </a:spcAft>
              <a:buClr>
                <a:srgbClr val="F78438"/>
              </a:buClr>
            </a:pPr>
            <a:r>
              <a:rPr lang="en-US" sz="1800">
                <a:solidFill>
                  <a:srgbClr val="3A4F5A"/>
                </a:solidFill>
                <a:effectLst/>
                <a:latin typeface="Century Gothic"/>
                <a:ea typeface="Open Sans"/>
                <a:cs typeface="Arial"/>
              </a:rPr>
              <a:t>That food can be offered but does not need to be put on a child’s plate.</a:t>
            </a:r>
          </a:p>
          <a:p>
            <a:pPr lvl="1">
              <a:spcBef>
                <a:spcPts val="0"/>
              </a:spcBef>
              <a:spcAft>
                <a:spcPts val="1200"/>
              </a:spcAft>
              <a:buClr>
                <a:srgbClr val="F78438"/>
              </a:buClr>
            </a:pPr>
            <a:r>
              <a:rPr lang="en-US" sz="1800">
                <a:solidFill>
                  <a:srgbClr val="3A4F5A"/>
                </a:solidFill>
                <a:effectLst/>
                <a:latin typeface="Century Gothic"/>
                <a:ea typeface="Open Sans"/>
                <a:cs typeface="Arial"/>
              </a:rPr>
              <a:t>Ways to help children learn to serve themselves.</a:t>
            </a:r>
          </a:p>
        </p:txBody>
      </p:sp>
      <p:sp>
        <p:nvSpPr>
          <p:cNvPr id="11" name="TextBox 10">
            <a:extLst>
              <a:ext uri="{FF2B5EF4-FFF2-40B4-BE49-F238E27FC236}">
                <a16:creationId xmlns:a16="http://schemas.microsoft.com/office/drawing/2014/main" id="{E37ADDA3-A4AD-8CFE-939A-49148E285A5E}"/>
              </a:ext>
            </a:extLst>
          </p:cNvPr>
          <p:cNvSpPr txBox="1"/>
          <p:nvPr/>
        </p:nvSpPr>
        <p:spPr>
          <a:xfrm>
            <a:off x="2074495" y="5894423"/>
            <a:ext cx="5310222" cy="369332"/>
          </a:xfrm>
          <a:prstGeom prst="rect">
            <a:avLst/>
          </a:prstGeom>
          <a:noFill/>
        </p:spPr>
        <p:txBody>
          <a:bodyPr wrap="square" lIns="91440" tIns="45720" rIns="91440" bIns="45720" rtlCol="0" anchor="t">
            <a:spAutoFit/>
          </a:bodyPr>
          <a:lstStyle/>
          <a:p>
            <a:r>
              <a:rPr lang="en-US">
                <a:solidFill>
                  <a:srgbClr val="0000FF"/>
                </a:solidFill>
                <a:latin typeface="Century Gothic"/>
                <a:ea typeface="+mn-lt"/>
                <a:cs typeface="+mn-lt"/>
                <a:hlinkClick r:id="rId7"/>
              </a:rPr>
              <a:t>TeamNutrition.USDA.gov</a:t>
            </a:r>
            <a:endParaRPr lang="en-US">
              <a:latin typeface="Century Gothic"/>
            </a:endParaRPr>
          </a:p>
        </p:txBody>
      </p:sp>
      <p:grpSp>
        <p:nvGrpSpPr>
          <p:cNvPr id="5" name="Group 4" descr="QR code featuring link to TeamNutrition.USDA.gov">
            <a:extLst>
              <a:ext uri="{FF2B5EF4-FFF2-40B4-BE49-F238E27FC236}">
                <a16:creationId xmlns:a16="http://schemas.microsoft.com/office/drawing/2014/main" id="{86D1334D-2944-04F5-F343-099D560A6C5F}"/>
              </a:ext>
            </a:extLst>
          </p:cNvPr>
          <p:cNvGrpSpPr/>
          <p:nvPr/>
        </p:nvGrpSpPr>
        <p:grpSpPr>
          <a:xfrm>
            <a:off x="643179" y="5429478"/>
            <a:ext cx="1251000" cy="1200871"/>
            <a:chOff x="3392031" y="5718442"/>
            <a:chExt cx="850142" cy="816076"/>
          </a:xfrm>
        </p:grpSpPr>
        <p:sp>
          <p:nvSpPr>
            <p:cNvPr id="6" name="Rounded Rectangle 5">
              <a:extLst>
                <a:ext uri="{FF2B5EF4-FFF2-40B4-BE49-F238E27FC236}">
                  <a16:creationId xmlns:a16="http://schemas.microsoft.com/office/drawing/2014/main" id="{4038D5D9-D633-0EB0-2A94-6E2C81C63E07}"/>
                </a:ext>
              </a:extLst>
            </p:cNvPr>
            <p:cNvSpPr/>
            <p:nvPr/>
          </p:nvSpPr>
          <p:spPr>
            <a:xfrm>
              <a:off x="3392031" y="5718442"/>
              <a:ext cx="850142" cy="816076"/>
            </a:xfrm>
            <a:prstGeom prst="roundRect">
              <a:avLst/>
            </a:pr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0" name="Picture 9" descr="Qr code&#10;&#10;Description automatically generated">
              <a:extLst>
                <a:ext uri="{FF2B5EF4-FFF2-40B4-BE49-F238E27FC236}">
                  <a16:creationId xmlns:a16="http://schemas.microsoft.com/office/drawing/2014/main" id="{F1C65F29-2CEC-1757-DEA2-61EEE650051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14568" y="5823946"/>
              <a:ext cx="605068" cy="605068"/>
            </a:xfrm>
            <a:prstGeom prst="rect">
              <a:avLst/>
            </a:prstGeom>
          </p:spPr>
        </p:pic>
      </p:grpSp>
    </p:spTree>
    <p:extLst>
      <p:ext uri="{BB962C8B-B14F-4D97-AF65-F5344CB8AC3E}">
        <p14:creationId xmlns:p14="http://schemas.microsoft.com/office/powerpoint/2010/main" val="2219719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eacher completes the meal count during a meal in a child care classroom. Two  students are seated at the table.">
            <a:extLst>
              <a:ext uri="{FF2B5EF4-FFF2-40B4-BE49-F238E27FC236}">
                <a16:creationId xmlns:a16="http://schemas.microsoft.com/office/drawing/2014/main" id="{8102F677-0C12-D668-A303-44F27F4F4A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37412" y="0"/>
            <a:ext cx="6454588" cy="6858000"/>
          </a:xfrm>
          <a:prstGeom prst="rect">
            <a:avLst/>
          </a:prstGeom>
        </p:spPr>
      </p:pic>
      <p:pic>
        <p:nvPicPr>
          <p:cNvPr id="11" name="Picture 10">
            <a:extLst>
              <a:ext uri="{FF2B5EF4-FFF2-40B4-BE49-F238E27FC236}">
                <a16:creationId xmlns:a16="http://schemas.microsoft.com/office/drawing/2014/main" id="{F0C4B57E-395E-0978-B967-E3184E732C13}"/>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685" r="9181"/>
          <a:stretch/>
        </p:blipFill>
        <p:spPr>
          <a:xfrm rot="16200000">
            <a:off x="2254173" y="2832134"/>
            <a:ext cx="6858001" cy="1193731"/>
          </a:xfrm>
          <a:prstGeom prst="rect">
            <a:avLst/>
          </a:prstGeom>
        </p:spPr>
      </p:pic>
      <p:sp>
        <p:nvSpPr>
          <p:cNvPr id="2" name="Content Placeholder 2">
            <a:extLst>
              <a:ext uri="{FF2B5EF4-FFF2-40B4-BE49-F238E27FC236}">
                <a16:creationId xmlns:a16="http://schemas.microsoft.com/office/drawing/2014/main" id="{8829A952-DA3B-12D9-6A19-973817952B14}"/>
              </a:ext>
            </a:extLst>
          </p:cNvPr>
          <p:cNvSpPr txBox="1">
            <a:spLocks/>
          </p:cNvSpPr>
          <p:nvPr/>
        </p:nvSpPr>
        <p:spPr>
          <a:xfrm>
            <a:off x="379469" y="2085897"/>
            <a:ext cx="5249532" cy="7030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000" b="1">
                <a:solidFill>
                  <a:srgbClr val="277C3D"/>
                </a:solidFill>
                <a:latin typeface="Century Gothic" panose="020B0502020202020204" pitchFamily="34" charset="0"/>
                <a:ea typeface="Open Sans Extrabold" panose="020B0606030504020204" pitchFamily="34" charset="0"/>
                <a:cs typeface="Arial" panose="020B0604020202020204" pitchFamily="34" charset="0"/>
              </a:rPr>
              <a:t>Meal Counts</a:t>
            </a:r>
          </a:p>
        </p:txBody>
      </p:sp>
      <p:sp>
        <p:nvSpPr>
          <p:cNvPr id="3" name="Content Placeholder 2">
            <a:extLst>
              <a:ext uri="{FF2B5EF4-FFF2-40B4-BE49-F238E27FC236}">
                <a16:creationId xmlns:a16="http://schemas.microsoft.com/office/drawing/2014/main" id="{2817A92C-BC14-F3D5-1C4A-B5B826851931}"/>
              </a:ext>
            </a:extLst>
          </p:cNvPr>
          <p:cNvSpPr txBox="1">
            <a:spLocks/>
          </p:cNvSpPr>
          <p:nvPr/>
        </p:nvSpPr>
        <p:spPr>
          <a:xfrm>
            <a:off x="379468" y="2179793"/>
            <a:ext cx="4839075" cy="29626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D17D3A"/>
              </a:buClr>
            </a:pPr>
            <a:endParaRPr lang="en-US" sz="1800">
              <a:solidFill>
                <a:srgbClr val="3A4F5A"/>
              </a:solidFill>
              <a:effectLst/>
              <a:latin typeface="Century Gothic" panose="020B0502020202020204" pitchFamily="34" charset="0"/>
              <a:ea typeface="Open Sans"/>
              <a:cs typeface="Arial" panose="020B0604020202020204" pitchFamily="34" charset="0"/>
            </a:endParaRPr>
          </a:p>
          <a:p>
            <a:pPr>
              <a:spcBef>
                <a:spcPts val="0"/>
              </a:spcBef>
              <a:spcAft>
                <a:spcPts val="1200"/>
              </a:spcAft>
              <a:buClr>
                <a:srgbClr val="F78438"/>
              </a:buClr>
            </a:pPr>
            <a:r>
              <a:rPr lang="en-US" sz="1800">
                <a:solidFill>
                  <a:srgbClr val="3A4F5A"/>
                </a:solidFill>
                <a:effectLst/>
                <a:latin typeface="Century Gothic" panose="020B0502020202020204" pitchFamily="34" charset="0"/>
                <a:ea typeface="Open Sans"/>
                <a:cs typeface="Arial"/>
              </a:rPr>
              <a:t>Assign somebody </a:t>
            </a:r>
            <a:r>
              <a:rPr lang="en-US" sz="1800">
                <a:solidFill>
                  <a:srgbClr val="3A4F5A"/>
                </a:solidFill>
                <a:latin typeface="Century Gothic" panose="020B0502020202020204" pitchFamily="34" charset="0"/>
                <a:ea typeface="Open Sans"/>
                <a:cs typeface="Arial"/>
              </a:rPr>
              <a:t>for</a:t>
            </a:r>
            <a:r>
              <a:rPr lang="en-US" sz="1800">
                <a:solidFill>
                  <a:srgbClr val="3A4F5A"/>
                </a:solidFill>
                <a:effectLst/>
                <a:latin typeface="Century Gothic" panose="020B0502020202020204" pitchFamily="34" charset="0"/>
                <a:ea typeface="Open Sans"/>
                <a:cs typeface="Arial"/>
              </a:rPr>
              <a:t> each classroom to take meal counts</a:t>
            </a:r>
            <a:r>
              <a:rPr lang="en-US" sz="1800">
                <a:solidFill>
                  <a:srgbClr val="3A4F5A"/>
                </a:solidFill>
                <a:latin typeface="Century Gothic" panose="020B0502020202020204" pitchFamily="34" charset="0"/>
                <a:ea typeface="Open Sans"/>
                <a:cs typeface="Arial"/>
              </a:rPr>
              <a:t>.</a:t>
            </a:r>
            <a:endParaRPr lang="en-US" sz="1800">
              <a:solidFill>
                <a:srgbClr val="3A4F5A"/>
              </a:solidFill>
              <a:effectLst/>
              <a:latin typeface="Century Gothic" panose="020B0502020202020204" pitchFamily="34" charset="0"/>
              <a:ea typeface="Open Sans" panose="020B0606030504020204" pitchFamily="34" charset="0"/>
              <a:cs typeface="Arial"/>
            </a:endParaRPr>
          </a:p>
          <a:p>
            <a:pPr>
              <a:spcBef>
                <a:spcPts val="0"/>
              </a:spcBef>
              <a:spcAft>
                <a:spcPts val="1200"/>
              </a:spcAft>
              <a:buClr>
                <a:srgbClr val="F78438"/>
              </a:buClr>
            </a:pPr>
            <a:r>
              <a:rPr lang="en-US" sz="1800">
                <a:solidFill>
                  <a:srgbClr val="3A4F5A"/>
                </a:solidFill>
                <a:effectLst/>
                <a:latin typeface="Century Gothic" panose="020B0502020202020204" pitchFamily="34" charset="0"/>
                <a:ea typeface="Open Sans"/>
                <a:cs typeface="Arial"/>
              </a:rPr>
              <a:t>Meal counts must be taken while children are eating, not before and not after the meal service is over.</a:t>
            </a:r>
            <a:r>
              <a:rPr lang="en-US" sz="1800">
                <a:solidFill>
                  <a:srgbClr val="3A4F5A"/>
                </a:solidFill>
                <a:latin typeface="Century Gothic" panose="020B0502020202020204" pitchFamily="34" charset="0"/>
                <a:ea typeface="Open Sans"/>
                <a:cs typeface="Arial"/>
              </a:rPr>
              <a:t> </a:t>
            </a:r>
            <a:endParaRPr lang="en-US" sz="1800">
              <a:solidFill>
                <a:srgbClr val="3A4F5A"/>
              </a:solidFill>
              <a:effectLst/>
              <a:latin typeface="Century Gothic" panose="020B0502020202020204" pitchFamily="34" charset="0"/>
              <a:ea typeface="Open Sans"/>
              <a:cs typeface="Arial" panose="020B0604020202020204" pitchFamily="34" charset="0"/>
            </a:endParaRPr>
          </a:p>
          <a:p>
            <a:pPr>
              <a:spcBef>
                <a:spcPts val="0"/>
              </a:spcBef>
              <a:spcAft>
                <a:spcPts val="1200"/>
              </a:spcAft>
              <a:buClr>
                <a:srgbClr val="F78438"/>
              </a:buClr>
            </a:pPr>
            <a:r>
              <a:rPr lang="en-US" sz="1800">
                <a:solidFill>
                  <a:srgbClr val="3A4F5A"/>
                </a:solidFill>
                <a:effectLst/>
                <a:latin typeface="Century Gothic" panose="020B0502020202020204" pitchFamily="34" charset="0"/>
                <a:ea typeface="Open Sans"/>
                <a:cs typeface="Arial"/>
              </a:rPr>
              <a:t>Daily attendance records must </a:t>
            </a:r>
            <a:r>
              <a:rPr lang="en-US" sz="1800">
                <a:solidFill>
                  <a:srgbClr val="3A4F5A"/>
                </a:solidFill>
                <a:latin typeface="Century Gothic" panose="020B0502020202020204" pitchFamily="34" charset="0"/>
                <a:ea typeface="Open Sans"/>
                <a:cs typeface="Arial"/>
              </a:rPr>
              <a:t>not be</a:t>
            </a:r>
            <a:r>
              <a:rPr lang="en-US" sz="1800">
                <a:solidFill>
                  <a:srgbClr val="3A4F5A"/>
                </a:solidFill>
                <a:effectLst/>
                <a:latin typeface="Century Gothic" panose="020B0502020202020204" pitchFamily="34" charset="0"/>
                <a:ea typeface="Open Sans"/>
                <a:cs typeface="Arial"/>
              </a:rPr>
              <a:t> used in place of meal count records.</a:t>
            </a:r>
            <a:r>
              <a:rPr lang="en-US" sz="1800">
                <a:solidFill>
                  <a:srgbClr val="3A4F5A"/>
                </a:solidFill>
                <a:latin typeface="Century Gothic" panose="020B0502020202020204" pitchFamily="34" charset="0"/>
                <a:ea typeface="Open Sans"/>
                <a:cs typeface="Arial"/>
              </a:rPr>
              <a:t> </a:t>
            </a:r>
            <a:endParaRPr lang="en-US" sz="1800">
              <a:solidFill>
                <a:srgbClr val="3A4F5A"/>
              </a:solidFill>
              <a:effectLst/>
              <a:latin typeface="Century Gothic" panose="020B0502020202020204" pitchFamily="34" charset="0"/>
              <a:ea typeface="Open Sans" panose="020B0606030504020204" pitchFamily="34" charset="0"/>
              <a:cs typeface="Arial"/>
            </a:endParaRPr>
          </a:p>
          <a:p>
            <a:pPr>
              <a:spcBef>
                <a:spcPts val="0"/>
              </a:spcBef>
              <a:spcAft>
                <a:spcPts val="1200"/>
              </a:spcAft>
              <a:buClr>
                <a:srgbClr val="F78438"/>
              </a:buClr>
            </a:pPr>
            <a:endParaRPr lang="en-US" sz="1800">
              <a:solidFill>
                <a:srgbClr val="3A4F5A"/>
              </a:solidFill>
              <a:effectLst/>
              <a:latin typeface="Century Gothic" panose="020B0502020202020204" pitchFamily="34" charset="0"/>
              <a:ea typeface="Open Sans" panose="020B0606030504020204" pitchFamily="34" charset="0"/>
              <a:cs typeface="Arial"/>
            </a:endParaRPr>
          </a:p>
        </p:txBody>
      </p:sp>
      <p:pic>
        <p:nvPicPr>
          <p:cNvPr id="10" name="Picture 9">
            <a:extLst>
              <a:ext uri="{FF2B5EF4-FFF2-40B4-BE49-F238E27FC236}">
                <a16:creationId xmlns:a16="http://schemas.microsoft.com/office/drawing/2014/main" id="{DA84E2F1-9DB1-5D8D-51DD-EDAB1AC2909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87231" y="6315779"/>
            <a:ext cx="448207" cy="416643"/>
          </a:xfrm>
          <a:prstGeom prst="rect">
            <a:avLst/>
          </a:prstGeom>
        </p:spPr>
      </p:pic>
      <p:sp>
        <p:nvSpPr>
          <p:cNvPr id="14" name="Slide Number Placeholder 5">
            <a:extLst>
              <a:ext uri="{FF2B5EF4-FFF2-40B4-BE49-F238E27FC236}">
                <a16:creationId xmlns:a16="http://schemas.microsoft.com/office/drawing/2014/main" id="{72B57BF9-C5F9-DC20-3D02-F7976E172690}"/>
              </a:ext>
            </a:extLst>
          </p:cNvPr>
          <p:cNvSpPr txBox="1">
            <a:spLocks/>
          </p:cNvSpPr>
          <p:nvPr/>
        </p:nvSpPr>
        <p:spPr>
          <a:xfrm>
            <a:off x="11573143" y="6330944"/>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19</a:t>
            </a:fld>
            <a:endParaRPr lang="en-US">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EE86BE9-81CB-238F-E409-BD02E5F68BE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0800000">
            <a:off x="-1398178" y="547907"/>
            <a:ext cx="8637135" cy="1475446"/>
          </a:xfrm>
          <a:prstGeom prst="rect">
            <a:avLst/>
          </a:prstGeom>
        </p:spPr>
      </p:pic>
      <p:sp>
        <p:nvSpPr>
          <p:cNvPr id="7" name="Title 1">
            <a:extLst>
              <a:ext uri="{FF2B5EF4-FFF2-40B4-BE49-F238E27FC236}">
                <a16:creationId xmlns:a16="http://schemas.microsoft.com/office/drawing/2014/main" id="{0A296806-7EDE-BC73-6113-AA8B42A16634}"/>
              </a:ext>
            </a:extLst>
          </p:cNvPr>
          <p:cNvSpPr txBox="1">
            <a:spLocks noGrp="1"/>
          </p:cNvSpPr>
          <p:nvPr>
            <p:ph type="title" idx="4294967295"/>
          </p:nvPr>
        </p:nvSpPr>
        <p:spPr>
          <a:xfrm>
            <a:off x="437589" y="602723"/>
            <a:ext cx="6850007" cy="13267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What Can I Do to Help Staff and Parents/Guardians Before Starting?</a:t>
            </a:r>
            <a:b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Arial"/>
              </a:rPr>
              <a:t>(Part 2) </a:t>
            </a:r>
            <a:endPar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Tree>
    <p:extLst>
      <p:ext uri="{BB962C8B-B14F-4D97-AF65-F5344CB8AC3E}">
        <p14:creationId xmlns:p14="http://schemas.microsoft.com/office/powerpoint/2010/main" val="3219147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lide Pic" descr="A teacher completes the meal count during a meal in a child care classroom. Two  students are seated at the table.">
            <a:extLst>
              <a:ext uri="{FF2B5EF4-FFF2-40B4-BE49-F238E27FC236}">
                <a16:creationId xmlns:a16="http://schemas.microsoft.com/office/drawing/2014/main" id="{1EBF0F79-F6AA-AAB9-1F0C-DABC06CF70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37412" y="0"/>
            <a:ext cx="6454588" cy="6858000"/>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pic>
        <p:nvPicPr>
          <p:cNvPr id="8" name="Picture 7">
            <a:extLst>
              <a:ext uri="{FF2B5EF4-FFF2-40B4-BE49-F238E27FC236}">
                <a16:creationId xmlns:a16="http://schemas.microsoft.com/office/drawing/2014/main" id="{12EBF227-8EA2-47DC-0EE1-D036D4BE73BD}"/>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685" r="9181"/>
          <a:stretch/>
        </p:blipFill>
        <p:spPr>
          <a:xfrm rot="16200000">
            <a:off x="2254173" y="2832134"/>
            <a:ext cx="6858001" cy="1193731"/>
          </a:xfrm>
          <a:prstGeom prst="rect">
            <a:avLst/>
          </a:prstGeom>
        </p:spPr>
      </p:pic>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0800000">
            <a:off x="-1492361" y="709158"/>
            <a:ext cx="7772400" cy="1097314"/>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2</a:t>
            </a:fld>
            <a:endParaRPr lang="en-US">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53971" y="776891"/>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How Do You Support Meal </a:t>
            </a:r>
            <a:br>
              <a:rPr kumimoji="0" lang="en-US" sz="2800" b="1" i="0" u="none" strike="noStrike" kern="1200" cap="none" spc="0" normalizeH="0" baseline="0" noProof="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800" b="1" i="0" u="none" strike="noStrike" kern="1200" cap="none" spc="0" normalizeH="0" baseline="0" noProof="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Service?</a:t>
            </a:r>
          </a:p>
        </p:txBody>
      </p:sp>
      <p:sp>
        <p:nvSpPr>
          <p:cNvPr id="18" name="Content Placeholder 2">
            <a:extLst>
              <a:ext uri="{FF2B5EF4-FFF2-40B4-BE49-F238E27FC236}">
                <a16:creationId xmlns:a16="http://schemas.microsoft.com/office/drawing/2014/main" id="{0453410A-EBCD-BF56-6037-0B63B3374E2F}"/>
              </a:ext>
            </a:extLst>
          </p:cNvPr>
          <p:cNvSpPr txBox="1">
            <a:spLocks/>
          </p:cNvSpPr>
          <p:nvPr/>
        </p:nvSpPr>
        <p:spPr>
          <a:xfrm>
            <a:off x="573918" y="2224488"/>
            <a:ext cx="5291601" cy="26692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spcAft>
                <a:spcPts val="800"/>
              </a:spcAft>
              <a:buClr>
                <a:srgbClr val="F78438"/>
              </a:buClr>
              <a:buFont typeface="+mj-lt"/>
              <a:buAutoNum type="alphaLcPeriod"/>
            </a:pPr>
            <a:r>
              <a:rPr lang="en-US" sz="1800">
                <a:solidFill>
                  <a:schemeClr val="tx1">
                    <a:lumMod val="75000"/>
                    <a:lumOff val="25000"/>
                  </a:schemeClr>
                </a:solidFill>
                <a:latin typeface="Century Gothic" panose="020B0502020202020204" pitchFamily="34" charset="0"/>
                <a:ea typeface="Open Sans" panose="020B0606030504020204" pitchFamily="34" charset="0"/>
                <a:cs typeface="Arial" panose="020B0604020202020204" pitchFamily="34" charset="0"/>
              </a:rPr>
              <a:t>Plan the menus</a:t>
            </a:r>
          </a:p>
          <a:p>
            <a:pPr marL="457200" indent="-457200">
              <a:lnSpc>
                <a:spcPct val="100000"/>
              </a:lnSpc>
              <a:spcBef>
                <a:spcPts val="0"/>
              </a:spcBef>
              <a:spcAft>
                <a:spcPts val="800"/>
              </a:spcAft>
              <a:buClr>
                <a:srgbClr val="F78438"/>
              </a:buClr>
              <a:buFont typeface="+mj-lt"/>
              <a:buAutoNum type="alphaLcPeriod"/>
            </a:pPr>
            <a:r>
              <a:rPr lang="en-US" sz="1800">
                <a:solidFill>
                  <a:schemeClr val="tx1">
                    <a:lumMod val="75000"/>
                    <a:lumOff val="25000"/>
                  </a:schemeClr>
                </a:solidFill>
                <a:latin typeface="Century Gothic" panose="020B0502020202020204" pitchFamily="34" charset="0"/>
                <a:ea typeface="Open Sans" panose="020B0606030504020204" pitchFamily="34" charset="0"/>
                <a:cs typeface="Arial" panose="020B0604020202020204" pitchFamily="34" charset="0"/>
              </a:rPr>
              <a:t>Cook the food</a:t>
            </a:r>
          </a:p>
          <a:p>
            <a:pPr marL="457200" indent="-457200">
              <a:lnSpc>
                <a:spcPct val="100000"/>
              </a:lnSpc>
              <a:spcBef>
                <a:spcPts val="0"/>
              </a:spcBef>
              <a:spcAft>
                <a:spcPts val="800"/>
              </a:spcAft>
              <a:buClr>
                <a:srgbClr val="F78438"/>
              </a:buClr>
              <a:buFont typeface="+mj-lt"/>
              <a:buAutoNum type="alphaLcPeriod"/>
            </a:pPr>
            <a:r>
              <a:rPr lang="en-US" sz="1800">
                <a:solidFill>
                  <a:schemeClr val="tx1">
                    <a:lumMod val="75000"/>
                    <a:lumOff val="25000"/>
                  </a:schemeClr>
                </a:solidFill>
                <a:latin typeface="Century Gothic" panose="020B0502020202020204" pitchFamily="34" charset="0"/>
                <a:ea typeface="Open Sans" panose="020B0606030504020204" pitchFamily="34" charset="0"/>
                <a:cs typeface="Arial" panose="020B0604020202020204" pitchFamily="34" charset="0"/>
              </a:rPr>
              <a:t>Eat and talk with the children</a:t>
            </a:r>
          </a:p>
          <a:p>
            <a:pPr marL="457200" indent="-457200">
              <a:lnSpc>
                <a:spcPct val="100000"/>
              </a:lnSpc>
              <a:spcBef>
                <a:spcPts val="0"/>
              </a:spcBef>
              <a:spcAft>
                <a:spcPts val="800"/>
              </a:spcAft>
              <a:buClr>
                <a:srgbClr val="F78438"/>
              </a:buClr>
              <a:buFont typeface="+mj-lt"/>
              <a:buAutoNum type="alphaLcPeriod"/>
            </a:pPr>
            <a:r>
              <a:rPr lang="en-US" sz="1800">
                <a:solidFill>
                  <a:schemeClr val="tx1">
                    <a:lumMod val="75000"/>
                    <a:lumOff val="25000"/>
                  </a:schemeClr>
                </a:solidFill>
                <a:latin typeface="Century Gothic" panose="020B0502020202020204" pitchFamily="34" charset="0"/>
                <a:ea typeface="Open Sans" panose="020B0606030504020204" pitchFamily="34" charset="0"/>
                <a:cs typeface="Arial" panose="020B0604020202020204" pitchFamily="34" charset="0"/>
              </a:rPr>
              <a:t>Purchase food</a:t>
            </a:r>
          </a:p>
          <a:p>
            <a:pPr marL="457200" indent="-457200">
              <a:lnSpc>
                <a:spcPct val="100000"/>
              </a:lnSpc>
              <a:spcBef>
                <a:spcPts val="0"/>
              </a:spcBef>
              <a:spcAft>
                <a:spcPts val="800"/>
              </a:spcAft>
              <a:buClr>
                <a:srgbClr val="F78438"/>
              </a:buClr>
              <a:buFont typeface="+mj-lt"/>
              <a:buAutoNum type="alphaLcPeriod"/>
            </a:pPr>
            <a:r>
              <a:rPr lang="en-US" sz="1800">
                <a:solidFill>
                  <a:schemeClr val="tx1">
                    <a:lumMod val="75000"/>
                    <a:lumOff val="25000"/>
                  </a:schemeClr>
                </a:solidFill>
                <a:latin typeface="Century Gothic" panose="020B0502020202020204" pitchFamily="34" charset="0"/>
                <a:ea typeface="Open Sans" panose="020B0606030504020204" pitchFamily="34" charset="0"/>
                <a:cs typeface="Arial" panose="020B0604020202020204" pitchFamily="34" charset="0"/>
              </a:rPr>
              <a:t>Clean</a:t>
            </a:r>
          </a:p>
          <a:p>
            <a:pPr marL="457200" indent="-457200">
              <a:lnSpc>
                <a:spcPct val="100000"/>
              </a:lnSpc>
              <a:spcBef>
                <a:spcPts val="0"/>
              </a:spcBef>
              <a:spcAft>
                <a:spcPts val="800"/>
              </a:spcAft>
              <a:buClr>
                <a:srgbClr val="F78438"/>
              </a:buClr>
              <a:buFont typeface="+mj-lt"/>
              <a:buAutoNum type="alphaLcPeriod"/>
            </a:pPr>
            <a:r>
              <a:rPr lang="en-US" sz="1800">
                <a:solidFill>
                  <a:schemeClr val="tx1">
                    <a:lumMod val="75000"/>
                    <a:lumOff val="25000"/>
                  </a:schemeClr>
                </a:solidFill>
                <a:latin typeface="Century Gothic" panose="020B0502020202020204" pitchFamily="34" charset="0"/>
                <a:ea typeface="Open Sans" panose="020B0606030504020204" pitchFamily="34" charset="0"/>
                <a:cs typeface="Arial" panose="020B0604020202020204" pitchFamily="34" charset="0"/>
              </a:rPr>
              <a:t>Administer the CACFP program </a:t>
            </a:r>
          </a:p>
          <a:p>
            <a:pPr marL="457200" indent="-457200">
              <a:lnSpc>
                <a:spcPct val="100000"/>
              </a:lnSpc>
              <a:spcBef>
                <a:spcPts val="0"/>
              </a:spcBef>
              <a:spcAft>
                <a:spcPts val="800"/>
              </a:spcAft>
              <a:buClr>
                <a:srgbClr val="F78438"/>
              </a:buClr>
              <a:buFont typeface="+mj-lt"/>
              <a:buAutoNum type="alphaLcPeriod"/>
            </a:pPr>
            <a:r>
              <a:rPr lang="en-US" sz="1800">
                <a:solidFill>
                  <a:schemeClr val="tx1">
                    <a:lumMod val="75000"/>
                    <a:lumOff val="25000"/>
                  </a:schemeClr>
                </a:solidFill>
                <a:latin typeface="Century Gothic" panose="020B0502020202020204" pitchFamily="34" charset="0"/>
                <a:ea typeface="Open Sans" panose="020B0606030504020204" pitchFamily="34" charset="0"/>
                <a:cs typeface="Arial" panose="020B0604020202020204" pitchFamily="34" charset="0"/>
              </a:rPr>
              <a:t>Other duties</a:t>
            </a:r>
            <a:endParaRPr lang="en-US" sz="180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588125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descr="Serving Meals &quot;Family Style&quot; Nibbles for Health newsletter.">
            <a:extLst>
              <a:ext uri="{FF2B5EF4-FFF2-40B4-BE49-F238E27FC236}">
                <a16:creationId xmlns:a16="http://schemas.microsoft.com/office/drawing/2014/main" id="{C20DEF6E-0762-08E7-B67B-61AEA6FF7F95}"/>
              </a:ext>
            </a:extLst>
          </p:cNvPr>
          <p:cNvGrpSpPr/>
          <p:nvPr/>
        </p:nvGrpSpPr>
        <p:grpSpPr>
          <a:xfrm rot="347987">
            <a:off x="7311417" y="992238"/>
            <a:ext cx="3747725" cy="4873525"/>
            <a:chOff x="7103927" y="1511558"/>
            <a:chExt cx="3747725" cy="4873525"/>
          </a:xfrm>
        </p:grpSpPr>
        <p:sp>
          <p:nvSpPr>
            <p:cNvPr id="11" name="Rectangle 10">
              <a:extLst>
                <a:ext uri="{FF2B5EF4-FFF2-40B4-BE49-F238E27FC236}">
                  <a16:creationId xmlns:a16="http://schemas.microsoft.com/office/drawing/2014/main" id="{C107F63A-33A8-904B-139A-D69CA99219FF}"/>
                </a:ext>
              </a:extLst>
            </p:cNvPr>
            <p:cNvSpPr/>
            <p:nvPr/>
          </p:nvSpPr>
          <p:spPr>
            <a:xfrm>
              <a:off x="7132070" y="1511558"/>
              <a:ext cx="3691440" cy="4873525"/>
            </a:xfrm>
            <a:prstGeom prst="rect">
              <a:avLst/>
            </a:prstGeom>
            <a:solidFill>
              <a:schemeClr val="bg1"/>
            </a:solidFill>
            <a:ln>
              <a:solidFill>
                <a:schemeClr val="tx1">
                  <a:lumMod val="65000"/>
                  <a:lumOff val="35000"/>
                </a:schemeClr>
              </a:solidFill>
            </a:ln>
            <a:effectLst>
              <a:outerShdw blurRad="117875" dist="38100" dir="2700000" algn="tl"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AB5DC70-B076-9D20-1567-8BC4B7F288D1}"/>
                </a:ext>
              </a:extLst>
            </p:cNvPr>
            <p:cNvPicPr>
              <a:picLocks noChangeAspect="1"/>
            </p:cNvPicPr>
            <p:nvPr/>
          </p:nvPicPr>
          <p:blipFill>
            <a:blip r:embed="rId3"/>
            <a:srcRect/>
            <a:stretch/>
          </p:blipFill>
          <p:spPr>
            <a:xfrm>
              <a:off x="7103927" y="1511558"/>
              <a:ext cx="3747725" cy="4873525"/>
            </a:xfrm>
            <a:prstGeom prst="rect">
              <a:avLst/>
            </a:prstGeom>
            <a:ln>
              <a:solidFill>
                <a:schemeClr val="tx1">
                  <a:lumMod val="65000"/>
                  <a:lumOff val="35000"/>
                </a:schemeClr>
              </a:solidFill>
            </a:ln>
          </p:spPr>
        </p:pic>
      </p:grpSp>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20</a:t>
            </a:fld>
            <a:endParaRPr lang="en-US">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0E9C11DE-D462-9B80-79C3-82EC772DA05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0800000">
            <a:off x="-1508746" y="534991"/>
            <a:ext cx="8637135" cy="1471047"/>
          </a:xfrm>
          <a:prstGeom prst="rect">
            <a:avLst/>
          </a:prstGeom>
        </p:spPr>
      </p:pic>
      <p:sp>
        <p:nvSpPr>
          <p:cNvPr id="21" name="Title 1">
            <a:extLst>
              <a:ext uri="{FF2B5EF4-FFF2-40B4-BE49-F238E27FC236}">
                <a16:creationId xmlns:a16="http://schemas.microsoft.com/office/drawing/2014/main" id="{1E5E8291-C833-73DD-119D-B2D35545D7BF}"/>
              </a:ext>
            </a:extLst>
          </p:cNvPr>
          <p:cNvSpPr txBox="1">
            <a:spLocks noGrp="1"/>
          </p:cNvSpPr>
          <p:nvPr>
            <p:ph type="title" idx="4294967295"/>
          </p:nvPr>
        </p:nvSpPr>
        <p:spPr>
          <a:xfrm>
            <a:off x="433289" y="607759"/>
            <a:ext cx="6850007" cy="1471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What Can I Do to Help Staff and Parents/Guardians Before Starting?</a:t>
            </a:r>
            <a:b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Arial"/>
              </a:rPr>
              <a:t>(Part 3) </a:t>
            </a:r>
            <a:endPar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8829A952-DA3B-12D9-6A19-973817952B14}"/>
              </a:ext>
            </a:extLst>
          </p:cNvPr>
          <p:cNvSpPr txBox="1">
            <a:spLocks/>
          </p:cNvSpPr>
          <p:nvPr/>
        </p:nvSpPr>
        <p:spPr>
          <a:xfrm>
            <a:off x="379468" y="2076614"/>
            <a:ext cx="5900571" cy="5091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000" b="1">
                <a:solidFill>
                  <a:srgbClr val="277C3D"/>
                </a:solidFill>
                <a:latin typeface="Century Gothic" panose="020B0502020202020204" pitchFamily="34" charset="0"/>
                <a:ea typeface="Open Sans Extrabold" panose="020B0606030504020204" pitchFamily="34" charset="0"/>
                <a:cs typeface="Arial" panose="020B0604020202020204" pitchFamily="34" charset="0"/>
              </a:rPr>
              <a:t>Parents and Guardians </a:t>
            </a:r>
          </a:p>
        </p:txBody>
      </p:sp>
      <p:sp>
        <p:nvSpPr>
          <p:cNvPr id="3" name="Content Placeholder 2">
            <a:extLst>
              <a:ext uri="{FF2B5EF4-FFF2-40B4-BE49-F238E27FC236}">
                <a16:creationId xmlns:a16="http://schemas.microsoft.com/office/drawing/2014/main" id="{768609D4-EAFA-735C-E851-F64E93B51E50}"/>
              </a:ext>
            </a:extLst>
          </p:cNvPr>
          <p:cNvSpPr txBox="1">
            <a:spLocks/>
          </p:cNvSpPr>
          <p:nvPr/>
        </p:nvSpPr>
        <p:spPr>
          <a:xfrm>
            <a:off x="401205" y="2492697"/>
            <a:ext cx="6294063" cy="19088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D17D3A"/>
              </a:buClr>
            </a:pPr>
            <a:r>
              <a:rPr lang="en-US" sz="1800">
                <a:solidFill>
                  <a:srgbClr val="3A4F5A"/>
                </a:solidFill>
                <a:effectLst/>
                <a:latin typeface="Century Gothic"/>
                <a:ea typeface="Open Sans"/>
                <a:cs typeface="Arial"/>
              </a:rPr>
              <a:t>Send a message home to let parents/guardians know your site will be starting family style meal service.</a:t>
            </a:r>
            <a:r>
              <a:rPr lang="en-US" sz="1800">
                <a:solidFill>
                  <a:srgbClr val="3A4F5A"/>
                </a:solidFill>
                <a:latin typeface="Century Gothic"/>
                <a:ea typeface="Open Sans"/>
                <a:cs typeface="Arial"/>
              </a:rPr>
              <a:t> </a:t>
            </a:r>
            <a:endParaRPr lang="en-US" sz="1800">
              <a:solidFill>
                <a:srgbClr val="3A4F5A"/>
              </a:solidFill>
              <a:effectLst/>
              <a:latin typeface="Century Gothic"/>
              <a:ea typeface="Open Sans" panose="020B0606030504020204" pitchFamily="34" charset="0"/>
              <a:cs typeface="Arial" panose="020B0604020202020204" pitchFamily="34" charset="0"/>
            </a:endParaRPr>
          </a:p>
          <a:p>
            <a:pPr>
              <a:spcBef>
                <a:spcPts val="0"/>
              </a:spcBef>
              <a:spcAft>
                <a:spcPts val="1200"/>
              </a:spcAft>
              <a:buClr>
                <a:srgbClr val="D17D3A"/>
              </a:buClr>
            </a:pPr>
            <a:r>
              <a:rPr lang="en-US" sz="1800">
                <a:solidFill>
                  <a:srgbClr val="3A4F5A"/>
                </a:solidFill>
                <a:effectLst/>
                <a:latin typeface="Century Gothic"/>
                <a:ea typeface="Open Sans"/>
                <a:cs typeface="Arial"/>
              </a:rPr>
              <a:t>Share USDA Team Nutrition’s Nibbles for </a:t>
            </a:r>
            <a:br>
              <a:rPr lang="en-US" sz="1800">
                <a:effectLst/>
                <a:latin typeface="Century Gothic" panose="020B0502020202020204" pitchFamily="34" charset="0"/>
                <a:ea typeface="Open Sans" panose="020B0606030504020204" pitchFamily="34" charset="0"/>
                <a:cs typeface="Arial" panose="020B0604020202020204" pitchFamily="34" charset="0"/>
              </a:rPr>
            </a:br>
            <a:r>
              <a:rPr lang="en-US" sz="1800">
                <a:solidFill>
                  <a:srgbClr val="3A4F5A"/>
                </a:solidFill>
                <a:effectLst/>
                <a:latin typeface="Century Gothic"/>
                <a:ea typeface="Open Sans"/>
                <a:cs typeface="Arial"/>
              </a:rPr>
              <a:t>Health Parent Newsletter “</a:t>
            </a:r>
            <a:r>
              <a:rPr lang="en-US" sz="1800">
                <a:solidFill>
                  <a:srgbClr val="3A4F5A"/>
                </a:solidFill>
                <a:latin typeface="Century Gothic"/>
                <a:ea typeface="Open Sans"/>
                <a:cs typeface="Arial"/>
              </a:rPr>
              <a:t>Serving </a:t>
            </a:r>
            <a:r>
              <a:rPr lang="en-US" sz="1800">
                <a:solidFill>
                  <a:srgbClr val="3A4F5A"/>
                </a:solidFill>
                <a:effectLst/>
                <a:latin typeface="Century Gothic"/>
                <a:ea typeface="Open Sans"/>
                <a:cs typeface="Arial"/>
              </a:rPr>
              <a:t>Meals ‘</a:t>
            </a:r>
            <a:r>
              <a:rPr lang="en-US" sz="1800">
                <a:solidFill>
                  <a:srgbClr val="3A4F5A"/>
                </a:solidFill>
                <a:latin typeface="Century Gothic"/>
                <a:ea typeface="Open Sans"/>
                <a:cs typeface="Arial"/>
              </a:rPr>
              <a:t>Family Style.’</a:t>
            </a:r>
            <a:r>
              <a:rPr lang="en-US" sz="1800">
                <a:solidFill>
                  <a:srgbClr val="3A4F5A"/>
                </a:solidFill>
                <a:effectLst/>
                <a:latin typeface="Century Gothic"/>
                <a:ea typeface="Open Sans"/>
                <a:cs typeface="Arial"/>
              </a:rPr>
              <a:t>”</a:t>
            </a:r>
            <a:endParaRPr lang="en-US" sz="1800">
              <a:solidFill>
                <a:srgbClr val="3A4F5A"/>
              </a:solidFill>
              <a:effectLst/>
              <a:latin typeface="Century Gothic" panose="020B0502020202020204" pitchFamily="34" charset="0"/>
              <a:ea typeface="Open Sans" panose="020B0606030504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A936185-5AD9-0FB7-845B-4DC1DC6630F3}"/>
              </a:ext>
            </a:extLst>
          </p:cNvPr>
          <p:cNvSpPr txBox="1"/>
          <p:nvPr/>
        </p:nvSpPr>
        <p:spPr>
          <a:xfrm>
            <a:off x="2499370" y="5317182"/>
            <a:ext cx="5310222" cy="369332"/>
          </a:xfrm>
          <a:prstGeom prst="rect">
            <a:avLst/>
          </a:prstGeom>
          <a:noFill/>
        </p:spPr>
        <p:txBody>
          <a:bodyPr wrap="square" lIns="91440" tIns="45720" rIns="91440" bIns="45720" rtlCol="0" anchor="t">
            <a:spAutoFit/>
          </a:bodyPr>
          <a:lstStyle/>
          <a:p>
            <a:pPr>
              <a:spcBef>
                <a:spcPts val="0"/>
              </a:spcBef>
              <a:spcAft>
                <a:spcPts val="1200"/>
              </a:spcAft>
              <a:buClr>
                <a:srgbClr val="D17D3A"/>
              </a:buClr>
            </a:pPr>
            <a:r>
              <a:rPr lang="en-US" u="sng" err="1">
                <a:solidFill>
                  <a:srgbClr val="4472C4"/>
                </a:solidFill>
                <a:latin typeface="Century Gothic"/>
                <a:ea typeface="Open Sans"/>
                <a:cs typeface="Arial"/>
              </a:rPr>
              <a:t>fns</a:t>
            </a:r>
            <a:r>
              <a:rPr lang="en-US" sz="1800" u="sng" err="1">
                <a:solidFill>
                  <a:srgbClr val="4472C4"/>
                </a:solidFill>
                <a:effectLst/>
                <a:latin typeface="Century Gothic"/>
                <a:ea typeface="Open Sans"/>
                <a:cs typeface="Arial"/>
              </a:rPr>
              <a:t>.usda.gov</a:t>
            </a:r>
            <a:r>
              <a:rPr lang="en-US" sz="1800" u="sng">
                <a:solidFill>
                  <a:srgbClr val="4472C4"/>
                </a:solidFill>
                <a:effectLst/>
                <a:latin typeface="Century Gothic"/>
                <a:ea typeface="Open Sans"/>
                <a:cs typeface="Arial"/>
              </a:rPr>
              <a:t>/</a:t>
            </a:r>
            <a:r>
              <a:rPr lang="en-US" sz="1800" u="sng" err="1">
                <a:solidFill>
                  <a:srgbClr val="4472C4"/>
                </a:solidFill>
                <a:effectLst/>
                <a:latin typeface="Century Gothic"/>
                <a:ea typeface="Open Sans"/>
                <a:cs typeface="Arial"/>
              </a:rPr>
              <a:t>tn</a:t>
            </a:r>
            <a:r>
              <a:rPr lang="en-US" sz="1800" u="sng">
                <a:solidFill>
                  <a:srgbClr val="4472C4"/>
                </a:solidFill>
                <a:effectLst/>
                <a:latin typeface="Century Gothic"/>
                <a:ea typeface="Open Sans"/>
                <a:cs typeface="Arial"/>
              </a:rPr>
              <a:t>/</a:t>
            </a:r>
            <a:r>
              <a:rPr lang="en-US" u="sng">
                <a:solidFill>
                  <a:srgbClr val="4472C4"/>
                </a:solidFill>
                <a:latin typeface="Century Gothic"/>
                <a:ea typeface="Open Sans"/>
                <a:cs typeface="Arial"/>
              </a:rPr>
              <a:t>n</a:t>
            </a:r>
            <a:r>
              <a:rPr lang="en-US" sz="1800" u="sng">
                <a:solidFill>
                  <a:srgbClr val="4472C4"/>
                </a:solidFill>
                <a:effectLst/>
                <a:latin typeface="Century Gothic"/>
                <a:ea typeface="Open Sans"/>
                <a:cs typeface="Arial"/>
              </a:rPr>
              <a:t>ibbles</a:t>
            </a:r>
            <a:endParaRPr lang="en-US" sz="1800">
              <a:solidFill>
                <a:srgbClr val="4472C4"/>
              </a:solidFill>
              <a:effectLst/>
              <a:latin typeface="Century Gothic" panose="020B0502020202020204" pitchFamily="34" charset="0"/>
              <a:ea typeface="Open Sans"/>
              <a:cs typeface="Arial"/>
            </a:endParaRPr>
          </a:p>
        </p:txBody>
      </p:sp>
      <p:grpSp>
        <p:nvGrpSpPr>
          <p:cNvPr id="7" name="Group 6" descr="QR code featuring link to fns.usda.gov/tn/nibbles.&#10;">
            <a:extLst>
              <a:ext uri="{FF2B5EF4-FFF2-40B4-BE49-F238E27FC236}">
                <a16:creationId xmlns:a16="http://schemas.microsoft.com/office/drawing/2014/main" id="{1F907E68-FC4A-0709-3C99-65B597A6450B}"/>
              </a:ext>
            </a:extLst>
          </p:cNvPr>
          <p:cNvGrpSpPr/>
          <p:nvPr/>
        </p:nvGrpSpPr>
        <p:grpSpPr>
          <a:xfrm>
            <a:off x="767756" y="4748420"/>
            <a:ext cx="1569758" cy="1506856"/>
            <a:chOff x="3080301" y="5173064"/>
            <a:chExt cx="850142" cy="816076"/>
          </a:xfrm>
        </p:grpSpPr>
        <p:pic>
          <p:nvPicPr>
            <p:cNvPr id="4" name="Picture 3" descr="Qr code&#10;&#10;Description automatically generated">
              <a:extLst>
                <a:ext uri="{FF2B5EF4-FFF2-40B4-BE49-F238E27FC236}">
                  <a16:creationId xmlns:a16="http://schemas.microsoft.com/office/drawing/2014/main" id="{E5C99D9A-481C-84A5-882E-72E5B69895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94748" y="5275559"/>
              <a:ext cx="621249" cy="621249"/>
            </a:xfrm>
            <a:prstGeom prst="rect">
              <a:avLst/>
            </a:prstGeom>
          </p:spPr>
        </p:pic>
        <p:sp>
          <p:nvSpPr>
            <p:cNvPr id="5" name="Rounded Rectangle 4">
              <a:extLst>
                <a:ext uri="{FF2B5EF4-FFF2-40B4-BE49-F238E27FC236}">
                  <a16:creationId xmlns:a16="http://schemas.microsoft.com/office/drawing/2014/main" id="{A3D74B0C-859F-E3ED-A46E-D085C65588E6}"/>
                </a:ext>
              </a:extLst>
            </p:cNvPr>
            <p:cNvSpPr/>
            <p:nvPr/>
          </p:nvSpPr>
          <p:spPr>
            <a:xfrm>
              <a:off x="3080301" y="5173064"/>
              <a:ext cx="850142" cy="816076"/>
            </a:xfrm>
            <a:prstGeom prst="roundRect">
              <a:avLst/>
            </a:pr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spTree>
    <p:extLst>
      <p:ext uri="{BB962C8B-B14F-4D97-AF65-F5344CB8AC3E}">
        <p14:creationId xmlns:p14="http://schemas.microsoft.com/office/powerpoint/2010/main" val="578827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verhead view of a table set for family style meal service. ">
            <a:extLst>
              <a:ext uri="{FF2B5EF4-FFF2-40B4-BE49-F238E27FC236}">
                <a16:creationId xmlns:a16="http://schemas.microsoft.com/office/drawing/2014/main" id="{6681F5CC-EEE1-A7C1-7FCF-905D91D3DAE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29001" y="-7945"/>
            <a:ext cx="6595051" cy="6865945"/>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pic>
        <p:nvPicPr>
          <p:cNvPr id="11" name="Picture 10">
            <a:extLst>
              <a:ext uri="{FF2B5EF4-FFF2-40B4-BE49-F238E27FC236}">
                <a16:creationId xmlns:a16="http://schemas.microsoft.com/office/drawing/2014/main" id="{F0C4B57E-395E-0978-B967-E3184E732C13}"/>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685" r="9181"/>
          <a:stretch/>
        </p:blipFill>
        <p:spPr>
          <a:xfrm rot="16200000">
            <a:off x="2254173" y="2832134"/>
            <a:ext cx="6858001" cy="1193731"/>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21</a:t>
            </a:fld>
            <a:endParaRPr lang="en-US">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0800000">
            <a:off x="-1508747" y="511180"/>
            <a:ext cx="8637135" cy="1473465"/>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37589" y="602724"/>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What Can I Do to Help Staff and Parents/Guardians Before Starting?</a:t>
            </a:r>
            <a:b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(Part 4) </a:t>
            </a:r>
            <a:r>
              <a:rPr kumimoji="0" lang="en-US" sz="2000" b="1" i="0" u="none" strike="noStrike" kern="1200" cap="none" spc="0" normalizeH="0" baseline="0" noProof="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a:t>
            </a:r>
          </a:p>
        </p:txBody>
      </p:sp>
      <p:sp>
        <p:nvSpPr>
          <p:cNvPr id="2" name="Content Placeholder 2">
            <a:extLst>
              <a:ext uri="{FF2B5EF4-FFF2-40B4-BE49-F238E27FC236}">
                <a16:creationId xmlns:a16="http://schemas.microsoft.com/office/drawing/2014/main" id="{8829A952-DA3B-12D9-6A19-973817952B14}"/>
              </a:ext>
            </a:extLst>
          </p:cNvPr>
          <p:cNvSpPr txBox="1">
            <a:spLocks/>
          </p:cNvSpPr>
          <p:nvPr/>
        </p:nvSpPr>
        <p:spPr>
          <a:xfrm>
            <a:off x="379469" y="1984646"/>
            <a:ext cx="5249532" cy="7030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000" b="1">
                <a:solidFill>
                  <a:srgbClr val="277C3D"/>
                </a:solidFill>
                <a:latin typeface="Century Gothic" panose="020B0502020202020204" pitchFamily="34" charset="0"/>
                <a:ea typeface="Open Sans Extrabold" panose="020B0606030504020204" pitchFamily="34" charset="0"/>
                <a:cs typeface="Arial" panose="020B0604020202020204" pitchFamily="34" charset="0"/>
              </a:rPr>
              <a:t>Food Service Staff, Caterers, and Food Vendors </a:t>
            </a:r>
          </a:p>
        </p:txBody>
      </p:sp>
      <p:sp>
        <p:nvSpPr>
          <p:cNvPr id="7" name="Content Placeholder 2">
            <a:extLst>
              <a:ext uri="{FF2B5EF4-FFF2-40B4-BE49-F238E27FC236}">
                <a16:creationId xmlns:a16="http://schemas.microsoft.com/office/drawing/2014/main" id="{C4F0803F-C310-9169-78BC-B37A367CD87B}"/>
              </a:ext>
            </a:extLst>
          </p:cNvPr>
          <p:cNvSpPr txBox="1">
            <a:spLocks/>
          </p:cNvSpPr>
          <p:nvPr/>
        </p:nvSpPr>
        <p:spPr>
          <a:xfrm>
            <a:off x="438612" y="2809815"/>
            <a:ext cx="4973248" cy="39162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400"/>
              </a:spcAft>
              <a:buClr>
                <a:srgbClr val="F78438"/>
              </a:buClr>
            </a:pPr>
            <a:r>
              <a:rPr lang="en-US" sz="1600">
                <a:solidFill>
                  <a:srgbClr val="3A4F5A"/>
                </a:solidFill>
                <a:latin typeface="Century Gothic"/>
                <a:ea typeface="Open Sans"/>
                <a:cs typeface="Arial"/>
              </a:rPr>
              <a:t>Inform them that you would like to start serving meals family style.</a:t>
            </a:r>
            <a:endParaRPr lang="en-US" sz="1600">
              <a:solidFill>
                <a:srgbClr val="3A4F5A"/>
              </a:solidFill>
              <a:latin typeface="Century Gothic"/>
              <a:ea typeface="Open Sans" panose="020B0606030504020204" pitchFamily="34" charset="0"/>
              <a:cs typeface="Arial" panose="020B0604020202020204" pitchFamily="34" charset="0"/>
            </a:endParaRPr>
          </a:p>
          <a:p>
            <a:pPr>
              <a:lnSpc>
                <a:spcPct val="100000"/>
              </a:lnSpc>
              <a:spcBef>
                <a:spcPts val="0"/>
              </a:spcBef>
              <a:spcAft>
                <a:spcPts val="1400"/>
              </a:spcAft>
              <a:buClr>
                <a:srgbClr val="F78438"/>
              </a:buClr>
            </a:pPr>
            <a:r>
              <a:rPr lang="en-US" sz="1600">
                <a:solidFill>
                  <a:srgbClr val="3A4F5A"/>
                </a:solidFill>
                <a:latin typeface="Century Gothic"/>
                <a:ea typeface="Open Sans"/>
                <a:cs typeface="Arial"/>
              </a:rPr>
              <a:t>Ask to have food in serving bowls or plates.</a:t>
            </a:r>
          </a:p>
          <a:p>
            <a:pPr>
              <a:lnSpc>
                <a:spcPct val="100000"/>
              </a:lnSpc>
              <a:spcBef>
                <a:spcPts val="0"/>
              </a:spcBef>
              <a:spcAft>
                <a:spcPts val="1400"/>
              </a:spcAft>
              <a:buClr>
                <a:srgbClr val="F78438"/>
              </a:buClr>
            </a:pPr>
            <a:r>
              <a:rPr lang="en-US" sz="1600">
                <a:solidFill>
                  <a:srgbClr val="3A4F5A"/>
                </a:solidFill>
                <a:latin typeface="Century Gothic"/>
                <a:ea typeface="Open Sans"/>
                <a:cs typeface="Arial"/>
              </a:rPr>
              <a:t>Communicate and coordinate about the following:</a:t>
            </a:r>
          </a:p>
          <a:p>
            <a:pPr lvl="1">
              <a:lnSpc>
                <a:spcPct val="100000"/>
              </a:lnSpc>
              <a:spcBef>
                <a:spcPts val="0"/>
              </a:spcBef>
              <a:spcAft>
                <a:spcPts val="1400"/>
              </a:spcAft>
              <a:buClr>
                <a:srgbClr val="F78438"/>
              </a:buClr>
            </a:pPr>
            <a:r>
              <a:rPr lang="en-US" sz="1600">
                <a:solidFill>
                  <a:srgbClr val="3A4F5A"/>
                </a:solidFill>
                <a:latin typeface="Century Gothic"/>
                <a:ea typeface="Open Sans"/>
                <a:cs typeface="Arial"/>
              </a:rPr>
              <a:t>Number of children in </a:t>
            </a:r>
            <a:br>
              <a:rPr lang="en-US" sz="1600">
                <a:latin typeface="Century Gothic" panose="020B0502020202020204" pitchFamily="34" charset="0"/>
                <a:ea typeface="Open Sans"/>
                <a:cs typeface="Arial"/>
              </a:rPr>
            </a:br>
            <a:r>
              <a:rPr lang="en-US" sz="1600">
                <a:solidFill>
                  <a:srgbClr val="3A4F5A"/>
                </a:solidFill>
                <a:latin typeface="Century Gothic"/>
                <a:ea typeface="Open Sans"/>
                <a:cs typeface="Arial"/>
              </a:rPr>
              <a:t>each classroom.</a:t>
            </a:r>
          </a:p>
          <a:p>
            <a:pPr lvl="1">
              <a:lnSpc>
                <a:spcPct val="100000"/>
              </a:lnSpc>
              <a:spcBef>
                <a:spcPts val="0"/>
              </a:spcBef>
              <a:spcAft>
                <a:spcPts val="1400"/>
              </a:spcAft>
              <a:buClr>
                <a:srgbClr val="F78438"/>
              </a:buClr>
            </a:pPr>
            <a:r>
              <a:rPr lang="en-US" sz="1600">
                <a:solidFill>
                  <a:srgbClr val="3A4F5A"/>
                </a:solidFill>
                <a:latin typeface="Century Gothic"/>
                <a:ea typeface="Open Sans"/>
                <a:cs typeface="Arial"/>
              </a:rPr>
              <a:t>Number of children seated at </a:t>
            </a:r>
            <a:br>
              <a:rPr lang="en-US" sz="1600">
                <a:latin typeface="Century Gothic" panose="020B0502020202020204" pitchFamily="34" charset="0"/>
                <a:ea typeface="Open Sans"/>
                <a:cs typeface="Arial"/>
              </a:rPr>
            </a:br>
            <a:r>
              <a:rPr lang="en-US" sz="1600">
                <a:solidFill>
                  <a:srgbClr val="3A4F5A"/>
                </a:solidFill>
                <a:latin typeface="Century Gothic"/>
                <a:ea typeface="Open Sans"/>
                <a:cs typeface="Arial"/>
              </a:rPr>
              <a:t>each table.</a:t>
            </a:r>
          </a:p>
          <a:p>
            <a:pPr lvl="1">
              <a:lnSpc>
                <a:spcPct val="100000"/>
              </a:lnSpc>
              <a:spcBef>
                <a:spcPts val="0"/>
              </a:spcBef>
              <a:spcAft>
                <a:spcPts val="1400"/>
              </a:spcAft>
              <a:buClr>
                <a:srgbClr val="F78438"/>
              </a:buClr>
            </a:pPr>
            <a:r>
              <a:rPr lang="en-US" sz="1600">
                <a:solidFill>
                  <a:srgbClr val="3A4F5A"/>
                </a:solidFill>
                <a:latin typeface="Century Gothic"/>
                <a:ea typeface="Open Sans"/>
                <a:cs typeface="Arial"/>
              </a:rPr>
              <a:t>Age group of children being served.</a:t>
            </a:r>
          </a:p>
          <a:p>
            <a:pPr marL="0" indent="0">
              <a:lnSpc>
                <a:spcPct val="100000"/>
              </a:lnSpc>
              <a:spcBef>
                <a:spcPts val="0"/>
              </a:spcBef>
              <a:spcAft>
                <a:spcPts val="1400"/>
              </a:spcAft>
              <a:buNone/>
            </a:pPr>
            <a:endParaRPr lang="en-US" sz="1800">
              <a:solidFill>
                <a:srgbClr val="3A4F5A"/>
              </a:solidFill>
              <a:latin typeface="Century Gothic" panose="020B0502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226594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ood service worker wearing gloves and an apron scoops peas into a serving bowl in a child care center kitchen. ">
            <a:extLst>
              <a:ext uri="{FF2B5EF4-FFF2-40B4-BE49-F238E27FC236}">
                <a16:creationId xmlns:a16="http://schemas.microsoft.com/office/drawing/2014/main" id="{9D97D3E5-2890-DD04-4564-5CD54B52F9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136" y="0"/>
            <a:ext cx="12378271" cy="6278280"/>
          </a:xfrm>
          <a:prstGeom prst="rect">
            <a:avLst/>
          </a:prstGeom>
        </p:spPr>
      </p:pic>
      <p:pic>
        <p:nvPicPr>
          <p:cNvPr id="8" name="Picture 7">
            <a:extLst>
              <a:ext uri="{FF2B5EF4-FFF2-40B4-BE49-F238E27FC236}">
                <a16:creationId xmlns:a16="http://schemas.microsoft.com/office/drawing/2014/main" id="{5568D0CD-5E44-9A3C-5535-49D71F104574}"/>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3136" y="4039566"/>
            <a:ext cx="12378272" cy="2148496"/>
          </a:xfrm>
          <a:prstGeom prst="rect">
            <a:avLst/>
          </a:prstGeom>
        </p:spPr>
      </p:pic>
      <p:sp>
        <p:nvSpPr>
          <p:cNvPr id="9" name="Rectangle 8">
            <a:extLst>
              <a:ext uri="{FF2B5EF4-FFF2-40B4-BE49-F238E27FC236}">
                <a16:creationId xmlns:a16="http://schemas.microsoft.com/office/drawing/2014/main" id="{7A3DD17E-BF8F-9C6A-6D02-EBB2071D3401}"/>
              </a:ext>
              <a:ext uri="{C183D7F6-B498-43B3-948B-1728B52AA6E4}">
                <adec:decorative xmlns:adec="http://schemas.microsoft.com/office/drawing/2017/decorative" val="1"/>
              </a:ext>
            </a:extLst>
          </p:cNvPr>
          <p:cNvSpPr/>
          <p:nvPr/>
        </p:nvSpPr>
        <p:spPr>
          <a:xfrm>
            <a:off x="-93137" y="4705373"/>
            <a:ext cx="12378272" cy="2152628"/>
          </a:xfrm>
          <a:prstGeom prst="rect">
            <a:avLst/>
          </a:prstGeom>
          <a:solidFill>
            <a:srgbClr val="277C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FAC82D-C266-AC07-C818-29F90B10997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5" name="Slide Number Placeholder 5">
            <a:extLst>
              <a:ext uri="{FF2B5EF4-FFF2-40B4-BE49-F238E27FC236}">
                <a16:creationId xmlns:a16="http://schemas.microsoft.com/office/drawing/2014/main" id="{C7B750FE-98A6-A794-0193-B9B57A11307C}"/>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panose="020B0604020202020204" pitchFamily="34" charset="0"/>
                <a:cs typeface="Arial" panose="020B0604020202020204" pitchFamily="34" charset="0"/>
              </a:rPr>
              <a:pPr/>
              <a:t>22</a:t>
            </a:fld>
            <a:endParaRPr lang="en-US">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4017C7FF-039D-5CC4-15DC-B7E1B2B4E72B}"/>
              </a:ext>
            </a:extLst>
          </p:cNvPr>
          <p:cNvSpPr txBox="1">
            <a:spLocks noGrp="1"/>
          </p:cNvSpPr>
          <p:nvPr>
            <p:ph type="title" idx="4294967295"/>
          </p:nvPr>
        </p:nvSpPr>
        <p:spPr>
          <a:xfrm>
            <a:off x="495946" y="4782473"/>
            <a:ext cx="11713984" cy="6626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entury Gothic" panose="020B0502020202020204" pitchFamily="34" charset="0"/>
                <a:ea typeface="Calibri" panose="020F0502020204030204" pitchFamily="34" charset="0"/>
                <a:cs typeface="Arial"/>
              </a:rPr>
              <a:t>Following Requirements During Family Style Meal Service</a:t>
            </a:r>
          </a:p>
        </p:txBody>
      </p:sp>
      <p:sp>
        <p:nvSpPr>
          <p:cNvPr id="11" name="TextBox 10">
            <a:extLst>
              <a:ext uri="{FF2B5EF4-FFF2-40B4-BE49-F238E27FC236}">
                <a16:creationId xmlns:a16="http://schemas.microsoft.com/office/drawing/2014/main" id="{14B3C79B-80F0-B5C8-FB9A-64B7FF1D0960}"/>
              </a:ext>
            </a:extLst>
          </p:cNvPr>
          <p:cNvSpPr txBox="1"/>
          <p:nvPr/>
        </p:nvSpPr>
        <p:spPr>
          <a:xfrm>
            <a:off x="495946" y="5445155"/>
            <a:ext cx="9326480" cy="1286121"/>
          </a:xfrm>
          <a:prstGeom prst="rect">
            <a:avLst/>
          </a:prstGeom>
          <a:noFill/>
        </p:spPr>
        <p:txBody>
          <a:bodyPr wrap="square" lIns="91440" tIns="45720" rIns="91440" bIns="45720" anchor="t">
            <a:spAutoFit/>
          </a:bodyPr>
          <a:lstStyle/>
          <a:p>
            <a:pPr marL="285750" marR="0" indent="-285750">
              <a:lnSpc>
                <a:spcPct val="150000"/>
              </a:lnSpc>
              <a:spcBef>
                <a:spcPts val="0"/>
              </a:spcBef>
              <a:spcAft>
                <a:spcPts val="0"/>
              </a:spcAft>
              <a:buClr>
                <a:schemeClr val="bg1"/>
              </a:buClr>
              <a:buFont typeface="Arial" panose="020B0604020202020204" pitchFamily="34" charset="0"/>
              <a:buChar char="•"/>
            </a:pPr>
            <a:r>
              <a:rPr lang="en-US" sz="1800">
                <a:solidFill>
                  <a:schemeClr val="bg1"/>
                </a:solidFill>
                <a:effectLst/>
                <a:latin typeface="Century Gothic" panose="020B0502020202020204" pitchFamily="34" charset="0"/>
                <a:ea typeface="Open Sans"/>
                <a:cs typeface="Arial"/>
              </a:rPr>
              <a:t>How Do I Make Sure I’m Providing Enough Food for Each Child? Pg. 6</a:t>
            </a:r>
          </a:p>
          <a:p>
            <a:pPr marL="285750" marR="0" indent="-285750">
              <a:lnSpc>
                <a:spcPct val="150000"/>
              </a:lnSpc>
              <a:spcBef>
                <a:spcPts val="0"/>
              </a:spcBef>
              <a:spcAft>
                <a:spcPts val="0"/>
              </a:spcAft>
              <a:buClr>
                <a:schemeClr val="bg1"/>
              </a:buClr>
              <a:buFont typeface="Arial" panose="020B0604020202020204" pitchFamily="34" charset="0"/>
              <a:buChar char="•"/>
            </a:pPr>
            <a:r>
              <a:rPr lang="en-US" sz="1800">
                <a:solidFill>
                  <a:schemeClr val="bg1"/>
                </a:solidFill>
                <a:effectLst/>
                <a:latin typeface="Century Gothic" panose="020B0502020202020204" pitchFamily="34" charset="0"/>
                <a:ea typeface="Open Sans"/>
                <a:cs typeface="Arial"/>
              </a:rPr>
              <a:t>How Do I Accommodate Special Dietary Needs? Pg.10</a:t>
            </a:r>
          </a:p>
          <a:p>
            <a:pPr marL="285750" marR="0" indent="-285750">
              <a:lnSpc>
                <a:spcPct val="150000"/>
              </a:lnSpc>
              <a:spcBef>
                <a:spcPts val="0"/>
              </a:spcBef>
              <a:spcAft>
                <a:spcPts val="0"/>
              </a:spcAft>
              <a:buClr>
                <a:schemeClr val="bg1"/>
              </a:buClr>
              <a:buFont typeface="Arial" panose="020B0604020202020204" pitchFamily="34" charset="0"/>
              <a:buChar char="•"/>
            </a:pPr>
            <a:endParaRPr lang="en-US" sz="1800">
              <a:solidFill>
                <a:schemeClr val="bg1"/>
              </a:solidFill>
              <a:effectLst/>
              <a:latin typeface="Century Gothic" panose="020B0502020202020204" pitchFamily="34" charset="0"/>
              <a:ea typeface="Open Sans"/>
              <a:cs typeface="Arial"/>
            </a:endParaRPr>
          </a:p>
        </p:txBody>
      </p:sp>
    </p:spTree>
    <p:extLst>
      <p:ext uri="{BB962C8B-B14F-4D97-AF65-F5344CB8AC3E}">
        <p14:creationId xmlns:p14="http://schemas.microsoft.com/office/powerpoint/2010/main" val="2262078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our students participate in family style meal service in a child care classroom.">
            <a:extLst>
              <a:ext uri="{FF2B5EF4-FFF2-40B4-BE49-F238E27FC236}">
                <a16:creationId xmlns:a16="http://schemas.microsoft.com/office/drawing/2014/main" id="{F9240A17-9A61-69D6-A028-98D88A4184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66619" y="15117"/>
            <a:ext cx="6423660" cy="6858002"/>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23</a:t>
            </a:fld>
            <a:endParaRPr lang="en-US">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0C4B57E-395E-0978-B967-E3184E732C13}"/>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685" r="9181"/>
          <a:stretch/>
        </p:blipFill>
        <p:spPr>
          <a:xfrm rot="16200000">
            <a:off x="2254173" y="2832134"/>
            <a:ext cx="6858001" cy="1193731"/>
          </a:xfrm>
          <a:prstGeom prst="rect">
            <a:avLst/>
          </a:prstGeom>
        </p:spPr>
      </p:pic>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6"/>
          <a:srcRect/>
          <a:stretch/>
        </p:blipFill>
        <p:spPr>
          <a:xfrm rot="10800000">
            <a:off x="-1508744" y="537476"/>
            <a:ext cx="8637135" cy="1092343"/>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37589" y="602724"/>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How Do I Make Sure I’m Providing 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(Part 1)</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E31F574-8F80-621E-A9F5-DDFCA81B858C}"/>
              </a:ext>
            </a:extLst>
          </p:cNvPr>
          <p:cNvSpPr txBox="1"/>
          <p:nvPr/>
        </p:nvSpPr>
        <p:spPr>
          <a:xfrm>
            <a:off x="437590" y="1737792"/>
            <a:ext cx="5157638" cy="4786247"/>
          </a:xfrm>
          <a:prstGeom prst="rect">
            <a:avLst/>
          </a:prstGeom>
          <a:noFill/>
        </p:spPr>
        <p:txBody>
          <a:bodyPr wrap="square" lIns="91440" tIns="45720" rIns="91440" bIns="45720" anchor="t">
            <a:spAutoFit/>
          </a:bodyPr>
          <a:lstStyle/>
          <a:p>
            <a:pPr>
              <a:lnSpc>
                <a:spcPct val="115000"/>
              </a:lnSpc>
            </a:pPr>
            <a:r>
              <a:rPr lang="en-US" sz="1600">
                <a:solidFill>
                  <a:schemeClr val="tx1">
                    <a:lumMod val="65000"/>
                    <a:lumOff val="35000"/>
                  </a:schemeClr>
                </a:solidFill>
                <a:effectLst/>
                <a:latin typeface="Century Gothic" panose="020B0502020202020204" pitchFamily="34" charset="0"/>
                <a:ea typeface="Open Sans"/>
                <a:cs typeface="Arial"/>
              </a:rPr>
              <a:t>It is a requirement to offer the full portion size in the </a:t>
            </a:r>
            <a:r>
              <a:rPr lang="en-US" sz="1600" i="1">
                <a:solidFill>
                  <a:schemeClr val="tx1">
                    <a:lumMod val="65000"/>
                    <a:lumOff val="35000"/>
                  </a:schemeClr>
                </a:solidFill>
                <a:effectLst/>
                <a:latin typeface="Century Gothic" panose="020B0502020202020204" pitchFamily="34" charset="0"/>
                <a:ea typeface="Open Sans ExtraBold"/>
                <a:cs typeface="Arial"/>
              </a:rPr>
              <a:t>serving bowl</a:t>
            </a:r>
            <a:r>
              <a:rPr lang="en-US" sz="1600">
                <a:solidFill>
                  <a:schemeClr val="tx1">
                    <a:lumMod val="65000"/>
                    <a:lumOff val="35000"/>
                  </a:schemeClr>
                </a:solidFill>
                <a:effectLst/>
                <a:latin typeface="Century Gothic" panose="020B0502020202020204" pitchFamily="34" charset="0"/>
                <a:ea typeface="Open Sans"/>
                <a:cs typeface="Arial"/>
              </a:rPr>
              <a:t> or </a:t>
            </a:r>
            <a:r>
              <a:rPr lang="en-US" sz="1600" i="1">
                <a:solidFill>
                  <a:schemeClr val="tx1">
                    <a:lumMod val="65000"/>
                    <a:lumOff val="35000"/>
                  </a:schemeClr>
                </a:solidFill>
                <a:effectLst/>
                <a:latin typeface="Century Gothic" panose="020B0502020202020204" pitchFamily="34" charset="0"/>
                <a:ea typeface="Open Sans ExtraBold"/>
                <a:cs typeface="Arial"/>
              </a:rPr>
              <a:t>serving plate</a:t>
            </a:r>
            <a:r>
              <a:rPr lang="en-US" sz="1600">
                <a:solidFill>
                  <a:schemeClr val="tx1">
                    <a:lumMod val="65000"/>
                    <a:lumOff val="35000"/>
                  </a:schemeClr>
                </a:solidFill>
                <a:effectLst/>
                <a:latin typeface="Century Gothic" panose="020B0502020202020204" pitchFamily="34" charset="0"/>
                <a:ea typeface="Open Sans"/>
                <a:cs typeface="Arial"/>
              </a:rPr>
              <a:t> for each child. </a:t>
            </a:r>
          </a:p>
          <a:p>
            <a:pPr>
              <a:lnSpc>
                <a:spcPct val="115000"/>
              </a:lnSpc>
            </a:pPr>
            <a:endParaRPr lang="en-US" sz="1600">
              <a:solidFill>
                <a:schemeClr val="tx1">
                  <a:lumMod val="65000"/>
                  <a:lumOff val="35000"/>
                </a:schemeClr>
              </a:solidFill>
              <a:latin typeface="Century Gothic" panose="020B0502020202020204" pitchFamily="34" charset="0"/>
              <a:ea typeface="Open Sans"/>
              <a:cs typeface="Arial"/>
            </a:endParaRPr>
          </a:p>
          <a:p>
            <a:pPr>
              <a:lnSpc>
                <a:spcPct val="115000"/>
              </a:lnSpc>
            </a:pPr>
            <a:r>
              <a:rPr lang="en-US" sz="1600">
                <a:solidFill>
                  <a:schemeClr val="tx1">
                    <a:lumMod val="65000"/>
                    <a:lumOff val="35000"/>
                  </a:schemeClr>
                </a:solidFill>
                <a:effectLst/>
                <a:latin typeface="Century Gothic" panose="020B0502020202020204" pitchFamily="34" charset="0"/>
                <a:ea typeface="Open Sans"/>
                <a:cs typeface="Arial"/>
              </a:rPr>
              <a:t>To provide enough food for each child:</a:t>
            </a:r>
            <a:r>
              <a:rPr lang="en-US" sz="1600">
                <a:solidFill>
                  <a:schemeClr val="tx1">
                    <a:lumMod val="65000"/>
                    <a:lumOff val="35000"/>
                  </a:schemeClr>
                </a:solidFill>
                <a:latin typeface="Century Gothic" panose="020B0502020202020204" pitchFamily="34" charset="0"/>
                <a:ea typeface="Open Sans"/>
                <a:cs typeface="Arial"/>
              </a:rPr>
              <a:t> </a:t>
            </a:r>
            <a:endParaRPr lang="en-US" sz="1600">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endParaRPr>
          </a:p>
          <a:p>
            <a:pPr marL="0" marR="0">
              <a:lnSpc>
                <a:spcPct val="115000"/>
              </a:lnSpc>
              <a:spcBef>
                <a:spcPts val="0"/>
              </a:spcBef>
              <a:spcAft>
                <a:spcPts val="0"/>
              </a:spcAft>
            </a:pPr>
            <a:endParaRPr lang="en-US" sz="1600">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endParaRPr>
          </a:p>
          <a:p>
            <a:pPr marL="342900" indent="-342900">
              <a:spcAft>
                <a:spcPts val="1200"/>
              </a:spcAft>
              <a:buClr>
                <a:srgbClr val="F78438"/>
              </a:buClr>
              <a:buFont typeface="+mj-lt"/>
              <a:buAutoNum type="arabicPeriod"/>
            </a:pPr>
            <a:r>
              <a:rPr lang="en-US" sz="1600" b="1">
                <a:solidFill>
                  <a:schemeClr val="tx1">
                    <a:lumMod val="65000"/>
                    <a:lumOff val="35000"/>
                  </a:schemeClr>
                </a:solidFill>
                <a:effectLst/>
                <a:latin typeface="Century Gothic" panose="020B0502020202020204" pitchFamily="34" charset="0"/>
                <a:ea typeface="Open Sans Extrabold"/>
                <a:cs typeface="Arial"/>
              </a:rPr>
              <a:t>Calculate</a:t>
            </a:r>
            <a:r>
              <a:rPr lang="en-US" sz="1600">
                <a:solidFill>
                  <a:schemeClr val="tx1">
                    <a:lumMod val="65000"/>
                    <a:lumOff val="35000"/>
                  </a:schemeClr>
                </a:solidFill>
                <a:effectLst/>
                <a:latin typeface="Century Gothic" panose="020B0502020202020204" pitchFamily="34" charset="0"/>
                <a:ea typeface="Open Sans"/>
                <a:cs typeface="Arial"/>
              </a:rPr>
              <a:t> the minimum amount of food needed for each child at the </a:t>
            </a:r>
            <a:r>
              <a:rPr lang="en-US" sz="1600">
                <a:solidFill>
                  <a:schemeClr val="tx1">
                    <a:lumMod val="65000"/>
                    <a:lumOff val="35000"/>
                  </a:schemeClr>
                </a:solidFill>
                <a:latin typeface="Century Gothic" panose="020B0502020202020204" pitchFamily="34" charset="0"/>
                <a:ea typeface="Open Sans"/>
                <a:cs typeface="Arial"/>
              </a:rPr>
              <a:t>meal or</a:t>
            </a:r>
            <a:r>
              <a:rPr lang="en-US" sz="1600">
                <a:solidFill>
                  <a:schemeClr val="tx1">
                    <a:lumMod val="65000"/>
                    <a:lumOff val="35000"/>
                  </a:schemeClr>
                </a:solidFill>
                <a:effectLst/>
                <a:latin typeface="Century Gothic" panose="020B0502020202020204" pitchFamily="34" charset="0"/>
                <a:ea typeface="Open Sans"/>
                <a:cs typeface="Arial"/>
              </a:rPr>
              <a:t> snack.</a:t>
            </a:r>
          </a:p>
          <a:p>
            <a:pPr marL="342900" indent="-342900">
              <a:spcAft>
                <a:spcPts val="1200"/>
              </a:spcAft>
              <a:buClr>
                <a:srgbClr val="F78438"/>
              </a:buClr>
              <a:buFont typeface="+mj-lt"/>
              <a:buAutoNum type="arabicPeriod"/>
            </a:pPr>
            <a:r>
              <a:rPr lang="en-US" sz="1600" b="1">
                <a:solidFill>
                  <a:schemeClr val="tx1">
                    <a:lumMod val="65000"/>
                    <a:lumOff val="35000"/>
                  </a:schemeClr>
                </a:solidFill>
                <a:effectLst/>
                <a:latin typeface="Century Gothic" panose="020B0502020202020204" pitchFamily="34" charset="0"/>
                <a:ea typeface="Open Sans Extrabold"/>
                <a:cs typeface="Arial"/>
              </a:rPr>
              <a:t>Provide</a:t>
            </a:r>
            <a:r>
              <a:rPr lang="en-US" sz="1600">
                <a:solidFill>
                  <a:schemeClr val="tx1">
                    <a:lumMod val="65000"/>
                    <a:lumOff val="35000"/>
                  </a:schemeClr>
                </a:solidFill>
                <a:effectLst/>
                <a:latin typeface="Century Gothic" panose="020B0502020202020204" pitchFamily="34" charset="0"/>
                <a:ea typeface="Open Sans"/>
                <a:cs typeface="Arial"/>
              </a:rPr>
              <a:t> the full portion of each meal component for every child seated at the table in serving bowl(s), </a:t>
            </a:r>
            <a:r>
              <a:rPr lang="en-US" sz="1600">
                <a:solidFill>
                  <a:schemeClr val="tx1">
                    <a:lumMod val="65000"/>
                    <a:lumOff val="35000"/>
                  </a:schemeClr>
                </a:solidFill>
                <a:latin typeface="Century Gothic" panose="020B0502020202020204" pitchFamily="34" charset="0"/>
                <a:ea typeface="Open Sans"/>
                <a:cs typeface="Arial"/>
              </a:rPr>
              <a:t>plate</a:t>
            </a:r>
            <a:r>
              <a:rPr lang="en-US" sz="1600">
                <a:solidFill>
                  <a:schemeClr val="tx1">
                    <a:lumMod val="65000"/>
                    <a:lumOff val="35000"/>
                  </a:schemeClr>
                </a:solidFill>
                <a:effectLst/>
                <a:latin typeface="Century Gothic" panose="020B0502020202020204" pitchFamily="34" charset="0"/>
                <a:ea typeface="Open Sans"/>
                <a:cs typeface="Arial"/>
              </a:rPr>
              <a:t>(s), </a:t>
            </a:r>
            <a:br>
              <a:rPr lang="en-US" sz="1600">
                <a:effectLst/>
                <a:latin typeface="Century Gothic" panose="020B0502020202020204" pitchFamily="34" charset="0"/>
                <a:ea typeface="Open Sans" panose="020B0606030504020204" pitchFamily="34" charset="0"/>
                <a:cs typeface="Arial" panose="020B0604020202020204" pitchFamily="34" charset="0"/>
              </a:rPr>
            </a:br>
            <a:r>
              <a:rPr lang="en-US" sz="1600">
                <a:solidFill>
                  <a:schemeClr val="tx1">
                    <a:lumMod val="65000"/>
                    <a:lumOff val="35000"/>
                  </a:schemeClr>
                </a:solidFill>
                <a:effectLst/>
                <a:latin typeface="Century Gothic" panose="020B0502020202020204" pitchFamily="34" charset="0"/>
                <a:ea typeface="Open Sans"/>
                <a:cs typeface="Arial"/>
              </a:rPr>
              <a:t>and/or pitcher(s).</a:t>
            </a:r>
          </a:p>
          <a:p>
            <a:pPr marL="342900" marR="0" lvl="0" indent="-342900">
              <a:lnSpc>
                <a:spcPct val="115000"/>
              </a:lnSpc>
              <a:spcBef>
                <a:spcPts val="0"/>
              </a:spcBef>
              <a:spcAft>
                <a:spcPts val="800"/>
              </a:spcAft>
              <a:buClr>
                <a:srgbClr val="F78438"/>
              </a:buClr>
              <a:buFont typeface="+mj-lt"/>
              <a:buAutoNum type="arabicPeriod"/>
            </a:pPr>
            <a:r>
              <a:rPr lang="en-US" sz="1600" b="1">
                <a:solidFill>
                  <a:schemeClr val="tx1">
                    <a:lumMod val="65000"/>
                    <a:lumOff val="35000"/>
                  </a:schemeClr>
                </a:solidFill>
                <a:effectLst/>
                <a:latin typeface="Century Gothic" panose="020B0502020202020204" pitchFamily="34" charset="0"/>
                <a:ea typeface="Open Sans Extrabold"/>
                <a:cs typeface="Arial"/>
              </a:rPr>
              <a:t>Place</a:t>
            </a:r>
            <a:r>
              <a:rPr lang="en-US" sz="1600">
                <a:solidFill>
                  <a:schemeClr val="tx1">
                    <a:lumMod val="65000"/>
                    <a:lumOff val="35000"/>
                  </a:schemeClr>
                </a:solidFill>
                <a:effectLst/>
                <a:latin typeface="Century Gothic" panose="020B0502020202020204" pitchFamily="34" charset="0"/>
                <a:ea typeface="Open Sans"/>
                <a:cs typeface="Arial"/>
              </a:rPr>
              <a:t> all serving bowl(s), plate(s), and/or pitcher(s) on the table where the children are seated for the meal and snack.</a:t>
            </a:r>
          </a:p>
          <a:p>
            <a:pPr marL="342900" marR="0" lvl="0" indent="-342900">
              <a:lnSpc>
                <a:spcPct val="115000"/>
              </a:lnSpc>
              <a:spcBef>
                <a:spcPts val="0"/>
              </a:spcBef>
              <a:spcAft>
                <a:spcPts val="800"/>
              </a:spcAft>
              <a:buClr>
                <a:srgbClr val="F78438"/>
              </a:buClr>
              <a:buFont typeface="+mj-lt"/>
              <a:buAutoNum type="arabicPeriod"/>
            </a:pPr>
            <a:r>
              <a:rPr lang="en-US" sz="1600" b="1">
                <a:solidFill>
                  <a:schemeClr val="tx1">
                    <a:lumMod val="65000"/>
                    <a:lumOff val="35000"/>
                  </a:schemeClr>
                </a:solidFill>
                <a:effectLst/>
                <a:latin typeface="Century Gothic" panose="020B0502020202020204" pitchFamily="34" charset="0"/>
                <a:ea typeface="Open Sans Extrabold"/>
                <a:cs typeface="Arial"/>
              </a:rPr>
              <a:t>Offer</a:t>
            </a:r>
            <a:r>
              <a:rPr lang="en-US" sz="1600">
                <a:solidFill>
                  <a:schemeClr val="tx1">
                    <a:lumMod val="65000"/>
                    <a:lumOff val="35000"/>
                  </a:schemeClr>
                </a:solidFill>
                <a:effectLst/>
                <a:latin typeface="Century Gothic" panose="020B0502020202020204" pitchFamily="34" charset="0"/>
                <a:ea typeface="Open Sans"/>
                <a:cs typeface="Arial"/>
              </a:rPr>
              <a:t> each meal component to each child at the table</a:t>
            </a:r>
            <a:r>
              <a:rPr lang="en-US" sz="1600">
                <a:solidFill>
                  <a:schemeClr val="tx1">
                    <a:lumMod val="65000"/>
                    <a:lumOff val="35000"/>
                  </a:schemeClr>
                </a:solidFill>
                <a:latin typeface="Century Gothic" panose="020B0502020202020204" pitchFamily="34" charset="0"/>
                <a:ea typeface="Open Sans"/>
                <a:cs typeface="Arial"/>
              </a:rPr>
              <a:t>.</a:t>
            </a:r>
            <a:endParaRPr lang="en-US" sz="1600">
              <a:solidFill>
                <a:schemeClr val="tx1">
                  <a:lumMod val="65000"/>
                  <a:lumOff val="35000"/>
                </a:schemeClr>
              </a:solidFill>
              <a:effectLst/>
              <a:latin typeface="Century Gothic" panose="020B0502020202020204" pitchFamily="34" charset="0"/>
              <a:ea typeface="Open Sans"/>
              <a:cs typeface="Arial"/>
            </a:endParaRPr>
          </a:p>
        </p:txBody>
      </p:sp>
      <p:sp>
        <p:nvSpPr>
          <p:cNvPr id="9" name="Rounded Rectangle 8">
            <a:extLst>
              <a:ext uri="{FF2B5EF4-FFF2-40B4-BE49-F238E27FC236}">
                <a16:creationId xmlns:a16="http://schemas.microsoft.com/office/drawing/2014/main" id="{3C1895D7-E304-87F4-CBCC-68AF40072B59}"/>
              </a:ext>
              <a:ext uri="{C183D7F6-B498-43B3-948B-1728B52AA6E4}">
                <adec:decorative xmlns:adec="http://schemas.microsoft.com/office/drawing/2017/decorative" val="1"/>
              </a:ext>
            </a:extLst>
          </p:cNvPr>
          <p:cNvSpPr/>
          <p:nvPr/>
        </p:nvSpPr>
        <p:spPr>
          <a:xfrm>
            <a:off x="6925733" y="5663006"/>
            <a:ext cx="4529038" cy="1550593"/>
          </a:xfrm>
          <a:prstGeom prst="roundRect">
            <a:avLst/>
          </a:prstGeom>
          <a:solidFill>
            <a:schemeClr val="accent6">
              <a:lumMod val="40000"/>
              <a:lumOff val="60000"/>
            </a:schemeClr>
          </a:solidFill>
          <a:ln w="222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 name="TextBox 13">
            <a:extLst>
              <a:ext uri="{FF2B5EF4-FFF2-40B4-BE49-F238E27FC236}">
                <a16:creationId xmlns:a16="http://schemas.microsoft.com/office/drawing/2014/main" id="{ABD0D6BC-06D0-3CC5-B137-91C73E7270CB}"/>
              </a:ext>
            </a:extLst>
          </p:cNvPr>
          <p:cNvSpPr txBox="1"/>
          <p:nvPr/>
        </p:nvSpPr>
        <p:spPr>
          <a:xfrm>
            <a:off x="7102082" y="5821582"/>
            <a:ext cx="4280182" cy="814518"/>
          </a:xfrm>
          <a:prstGeom prst="rect">
            <a:avLst/>
          </a:prstGeom>
          <a:noFill/>
        </p:spPr>
        <p:txBody>
          <a:bodyPr wrap="square">
            <a:spAutoFit/>
          </a:bodyPr>
          <a:lstStyle/>
          <a:p>
            <a:pPr marR="0" lvl="0">
              <a:lnSpc>
                <a:spcPct val="115000"/>
              </a:lnSpc>
              <a:spcBef>
                <a:spcPts val="0"/>
              </a:spcBef>
              <a:spcAft>
                <a:spcPts val="800"/>
              </a:spcAft>
              <a:buClr>
                <a:srgbClr val="D17D39"/>
              </a:buClr>
            </a:pPr>
            <a:r>
              <a:rPr lang="en-US" sz="1400" b="1">
                <a:solidFill>
                  <a:schemeClr val="tx1">
                    <a:lumMod val="75000"/>
                    <a:lumOff val="25000"/>
                  </a:schemeClr>
                </a:solidFill>
                <a:latin typeface="Century Gothic" panose="020B0502020202020204" pitchFamily="34" charset="0"/>
                <a:ea typeface="Open Sans Extrabold" panose="020B0606030504020204" pitchFamily="34" charset="0"/>
                <a:cs typeface="Arial" panose="020B0604020202020204" pitchFamily="34" charset="0"/>
              </a:rPr>
              <a:t>A child does not need to put the food on their plate or eat the food for the meal or snack to be reimbursable.</a:t>
            </a:r>
            <a:endParaRPr lang="en-US" sz="1400" b="1">
              <a:solidFill>
                <a:schemeClr val="tx1">
                  <a:lumMod val="75000"/>
                  <a:lumOff val="25000"/>
                </a:schemeClr>
              </a:solidFill>
              <a:effectLst/>
              <a:latin typeface="Century Gothic" panose="020B0502020202020204" pitchFamily="34" charset="0"/>
              <a:ea typeface="Open Sans Extrabold" panose="020B0606030504020204" pitchFamily="34" charset="0"/>
              <a:cs typeface="Arial" panose="020B0604020202020204" pitchFamily="34" charset="0"/>
            </a:endParaRPr>
          </a:p>
        </p:txBody>
      </p:sp>
    </p:spTree>
    <p:extLst>
      <p:ext uri="{BB962C8B-B14F-4D97-AF65-F5344CB8AC3E}">
        <p14:creationId xmlns:p14="http://schemas.microsoft.com/office/powerpoint/2010/main" val="249370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young boy pours low-fat milk into a blue cup during a snack in a child care classroom. A black line is drawn on the cup to signify the proper milk portion. A plate of sliced oranges sits on the table. ">
            <a:extLst>
              <a:ext uri="{FF2B5EF4-FFF2-40B4-BE49-F238E27FC236}">
                <a16:creationId xmlns:a16="http://schemas.microsoft.com/office/drawing/2014/main" id="{730D7957-6F30-AC3F-9CD9-A0D3C371B4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95" b="-1095"/>
          <a:stretch/>
        </p:blipFill>
        <p:spPr>
          <a:xfrm>
            <a:off x="5583358" y="-100263"/>
            <a:ext cx="6608642" cy="7089319"/>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24</a:t>
            </a:fld>
            <a:endParaRPr lang="en-US">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0C4B57E-395E-0978-B967-E3184E732C13}"/>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685" r="9181"/>
          <a:stretch/>
        </p:blipFill>
        <p:spPr>
          <a:xfrm rot="16200000">
            <a:off x="2254173" y="2832134"/>
            <a:ext cx="6858001" cy="1193731"/>
          </a:xfrm>
          <a:prstGeom prst="rect">
            <a:avLst/>
          </a:prstGeom>
        </p:spPr>
      </p:pic>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6"/>
          <a:srcRect/>
          <a:stretch/>
        </p:blipFill>
        <p:spPr>
          <a:xfrm rot="10800000">
            <a:off x="-1508744" y="537476"/>
            <a:ext cx="8637135" cy="1092343"/>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37589" y="602724"/>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How Do I Make Sure I’m Providing 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(Part 2)</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014E0C0-7D6F-056C-61D4-E998518C808E}"/>
              </a:ext>
            </a:extLst>
          </p:cNvPr>
          <p:cNvSpPr txBox="1">
            <a:spLocks/>
          </p:cNvSpPr>
          <p:nvPr/>
        </p:nvSpPr>
        <p:spPr>
          <a:xfrm>
            <a:off x="437589" y="1792142"/>
            <a:ext cx="5249532" cy="7030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000" b="1">
                <a:solidFill>
                  <a:srgbClr val="277C3D"/>
                </a:solidFill>
                <a:latin typeface="Century Gothic" panose="020B0502020202020204" pitchFamily="34" charset="0"/>
                <a:ea typeface="Open Sans Extrabold" panose="020B0606030504020204" pitchFamily="34" charset="0"/>
                <a:cs typeface="Arial" panose="020B0604020202020204" pitchFamily="34" charset="0"/>
              </a:rPr>
              <a:t>Tip! Add a Line to a Cup</a:t>
            </a:r>
          </a:p>
        </p:txBody>
      </p:sp>
      <p:sp>
        <p:nvSpPr>
          <p:cNvPr id="5" name="TextBox 4">
            <a:extLst>
              <a:ext uri="{FF2B5EF4-FFF2-40B4-BE49-F238E27FC236}">
                <a16:creationId xmlns:a16="http://schemas.microsoft.com/office/drawing/2014/main" id="{E18F5CCF-EC96-07AD-C8DB-568E9C33C190}"/>
              </a:ext>
            </a:extLst>
          </p:cNvPr>
          <p:cNvSpPr txBox="1"/>
          <p:nvPr/>
        </p:nvSpPr>
        <p:spPr>
          <a:xfrm>
            <a:off x="452688" y="2332807"/>
            <a:ext cx="4040701" cy="1656607"/>
          </a:xfrm>
          <a:prstGeom prst="rect">
            <a:avLst/>
          </a:prstGeom>
          <a:noFill/>
        </p:spPr>
        <p:txBody>
          <a:bodyPr wrap="square" lIns="91440" tIns="45720" rIns="91440" bIns="45720" anchor="t">
            <a:spAutoFit/>
          </a:bodyPr>
          <a:lstStyle/>
          <a:p>
            <a:pPr>
              <a:lnSpc>
                <a:spcPct val="115000"/>
              </a:lnSpc>
            </a:pPr>
            <a:r>
              <a:rPr lang="en-US">
                <a:solidFill>
                  <a:schemeClr val="tx1">
                    <a:lumMod val="65000"/>
                    <a:lumOff val="35000"/>
                  </a:schemeClr>
                </a:solidFill>
                <a:effectLst/>
                <a:latin typeface="Century Gothic" panose="020B0502020202020204" pitchFamily="34" charset="0"/>
                <a:ea typeface="Open Sans"/>
                <a:cs typeface="Arial"/>
              </a:rPr>
              <a:t>If a child’s cup is larger than the portion size required by CACFP meal pattern requirements, add a line on the outside of the cup to show where to fill.</a:t>
            </a:r>
          </a:p>
        </p:txBody>
      </p:sp>
    </p:spTree>
    <p:extLst>
      <p:ext uri="{BB962C8B-B14F-4D97-AF65-F5344CB8AC3E}">
        <p14:creationId xmlns:p14="http://schemas.microsoft.com/office/powerpoint/2010/main" val="2713245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2BDC3-08AC-2713-2D0B-2AD613C0F974}"/>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CF1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panose="020B0604020202020204" pitchFamily="34" charset="0"/>
                <a:cs typeface="Arial" panose="020B0604020202020204" pitchFamily="34" charset="0"/>
              </a:rPr>
              <a:pPr/>
              <a:t>25</a:t>
            </a:fld>
            <a:endParaRPr lang="en-US">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95FE2B9-44A9-37C7-2E6A-512190E2003A}"/>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314" r="-18277"/>
          <a:stretch/>
        </p:blipFill>
        <p:spPr>
          <a:xfrm rot="10800000">
            <a:off x="8024976" y="30244"/>
            <a:ext cx="4167024" cy="1281040"/>
          </a:xfrm>
          <a:prstGeom prst="rect">
            <a:avLst/>
          </a:prstGeom>
        </p:spPr>
      </p:pic>
      <p:sp>
        <p:nvSpPr>
          <p:cNvPr id="5" name="Rectangle 4">
            <a:extLst>
              <a:ext uri="{FF2B5EF4-FFF2-40B4-BE49-F238E27FC236}">
                <a16:creationId xmlns:a16="http://schemas.microsoft.com/office/drawing/2014/main" id="{4263A1D8-6163-2591-7463-BD15A98D3E43}"/>
              </a:ext>
            </a:extLst>
          </p:cNvPr>
          <p:cNvSpPr/>
          <p:nvPr/>
        </p:nvSpPr>
        <p:spPr>
          <a:xfrm>
            <a:off x="5696184" y="366865"/>
            <a:ext cx="6256858" cy="461665"/>
          </a:xfrm>
          <a:prstGeom prst="rect">
            <a:avLst/>
          </a:prstGeom>
        </p:spPr>
        <p:txBody>
          <a:bodyPr wrap="square" lIns="91440" tIns="45720" rIns="91440" bIns="45720" anchor="t">
            <a:spAutoFit/>
          </a:bodyPr>
          <a:lstStyle/>
          <a:p>
            <a:pPr algn="r"/>
            <a:r>
              <a:rPr lang="en-US" sz="2400" b="1">
                <a:solidFill>
                  <a:srgbClr val="037BC4"/>
                </a:solidFill>
                <a:latin typeface="Century Gothic" panose="020B0502020202020204" pitchFamily="34" charset="0"/>
                <a:ea typeface="Calibri" panose="020F0502020204030204" pitchFamily="34" charset="0"/>
                <a:cs typeface="Arial" panose="020B0604020202020204" pitchFamily="34" charset="0"/>
              </a:rPr>
              <a:t>Try It Out!</a:t>
            </a:r>
            <a:endParaRPr lang="en-US" sz="2400" b="1">
              <a:solidFill>
                <a:srgbClr val="037BC4"/>
              </a:solidFill>
              <a:latin typeface="Century Gothic" panose="020B0502020202020204" pitchFamily="34" charset="0"/>
            </a:endParaRPr>
          </a:p>
        </p:txBody>
      </p:sp>
      <p:pic>
        <p:nvPicPr>
          <p:cNvPr id="9" name="Picture 8">
            <a:extLst>
              <a:ext uri="{FF2B5EF4-FFF2-40B4-BE49-F238E27FC236}">
                <a16:creationId xmlns:a16="http://schemas.microsoft.com/office/drawing/2014/main" id="{17F8EF12-70D3-D1D1-0E0D-24767AAF3F7C}"/>
              </a:ext>
              <a:ext uri="{C183D7F6-B498-43B3-948B-1728B52AA6E4}">
                <adec:decorative xmlns:adec="http://schemas.microsoft.com/office/drawing/2017/decorative" val="1"/>
              </a:ext>
            </a:extLst>
          </p:cNvPr>
          <p:cNvPicPr>
            <a:picLocks noChangeAspect="1"/>
          </p:cNvPicPr>
          <p:nvPr/>
        </p:nvPicPr>
        <p:blipFill>
          <a:blip r:embed="rId5"/>
          <a:srcRect/>
          <a:stretch/>
        </p:blipFill>
        <p:spPr>
          <a:xfrm rot="10800000">
            <a:off x="-1508744" y="537476"/>
            <a:ext cx="8637135" cy="1092343"/>
          </a:xfrm>
          <a:prstGeom prst="rect">
            <a:avLst/>
          </a:prstGeom>
        </p:spPr>
      </p:pic>
      <p:sp>
        <p:nvSpPr>
          <p:cNvPr id="10" name="Title 1">
            <a:extLst>
              <a:ext uri="{FF2B5EF4-FFF2-40B4-BE49-F238E27FC236}">
                <a16:creationId xmlns:a16="http://schemas.microsoft.com/office/drawing/2014/main" id="{0D6F1CD7-8897-8113-7380-6AA8C65B1F7A}"/>
              </a:ext>
            </a:extLst>
          </p:cNvPr>
          <p:cNvSpPr txBox="1">
            <a:spLocks noGrp="1"/>
          </p:cNvSpPr>
          <p:nvPr>
            <p:ph type="title" idx="4294967295"/>
          </p:nvPr>
        </p:nvSpPr>
        <p:spPr>
          <a:xfrm>
            <a:off x="437589" y="602724"/>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How Do I Make Sure I’m Providing 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(Part 3)</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ED60AEF-39FA-39E3-EF4F-BF3DCA3AC7A8}"/>
              </a:ext>
            </a:extLst>
          </p:cNvPr>
          <p:cNvSpPr/>
          <p:nvPr/>
        </p:nvSpPr>
        <p:spPr>
          <a:xfrm>
            <a:off x="379468" y="2089770"/>
            <a:ext cx="6854622" cy="400110"/>
          </a:xfrm>
          <a:prstGeom prst="rect">
            <a:avLst/>
          </a:prstGeom>
        </p:spPr>
        <p:txBody>
          <a:bodyPr wrap="square" lIns="91440" tIns="45720" rIns="91440" bIns="45720" anchor="t">
            <a:spAutoFit/>
          </a:bodyPr>
          <a:lstStyle/>
          <a:p>
            <a:r>
              <a:rPr lang="en-US" sz="2000" b="1">
                <a:solidFill>
                  <a:srgbClr val="417A44"/>
                </a:solidFill>
                <a:latin typeface="Century Gothic"/>
                <a:ea typeface="Calibri" panose="020F0502020204030204" pitchFamily="34" charset="0"/>
                <a:cs typeface="Arial"/>
              </a:rPr>
              <a:t>Question</a:t>
            </a:r>
            <a:r>
              <a:rPr lang="en-US" b="1">
                <a:solidFill>
                  <a:srgbClr val="417A44"/>
                </a:solidFill>
                <a:latin typeface="Century Gothic"/>
                <a:ea typeface="Calibri" panose="020F0502020204030204" pitchFamily="34" charset="0"/>
                <a:cs typeface="Arial"/>
              </a:rPr>
              <a:t> </a:t>
            </a:r>
            <a:endParaRPr lang="en-US" b="1">
              <a:solidFill>
                <a:srgbClr val="417A44"/>
              </a:solidFill>
              <a:latin typeface="Century Gothic" panose="020B0502020202020204" pitchFamily="34" charset="0"/>
            </a:endParaRPr>
          </a:p>
        </p:txBody>
      </p:sp>
      <p:sp>
        <p:nvSpPr>
          <p:cNvPr id="11" name="Content Placeholder 2">
            <a:extLst>
              <a:ext uri="{FF2B5EF4-FFF2-40B4-BE49-F238E27FC236}">
                <a16:creationId xmlns:a16="http://schemas.microsoft.com/office/drawing/2014/main" id="{956EABFE-042B-2CAE-6ED3-C567D1D3F8E7}"/>
              </a:ext>
            </a:extLst>
          </p:cNvPr>
          <p:cNvSpPr txBox="1">
            <a:spLocks/>
          </p:cNvSpPr>
          <p:nvPr/>
        </p:nvSpPr>
        <p:spPr>
          <a:xfrm>
            <a:off x="379467" y="2572921"/>
            <a:ext cx="9775185" cy="233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400"/>
              </a:spcAft>
              <a:buNone/>
            </a:pPr>
            <a:r>
              <a:rPr lang="en-US" sz="1800">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rPr>
              <a:t>Play &amp; Learn Child Care served spinach at lunch and provided the full required minimum amount in the serving bowl for each of the three children at the </a:t>
            </a:r>
            <a:br>
              <a:rPr lang="en-US" sz="1800">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rPr>
            </a:br>
            <a:r>
              <a:rPr lang="en-US" sz="1800">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rPr>
              <a:t>table. Johnny did not put any on his plate. Mya put some on her plate. Finn put the full minimum amount on his plate. None of them ate everything they put on </a:t>
            </a:r>
            <a:br>
              <a:rPr lang="en-US" sz="1800">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rPr>
            </a:br>
            <a:r>
              <a:rPr lang="en-US" sz="1800">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rPr>
              <a:t>their plates. </a:t>
            </a:r>
            <a:br>
              <a:rPr lang="en-US" sz="1800">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rPr>
            </a:br>
            <a:br>
              <a:rPr lang="en-US" sz="1800">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rPr>
            </a:br>
            <a:r>
              <a:rPr lang="en-US" sz="1800" b="1">
                <a:solidFill>
                  <a:schemeClr val="tx1">
                    <a:lumMod val="65000"/>
                    <a:lumOff val="35000"/>
                  </a:schemeClr>
                </a:solidFill>
                <a:effectLst/>
                <a:latin typeface="Century Gothic" panose="020B0502020202020204" pitchFamily="34" charset="0"/>
                <a:ea typeface="Open Sans Extrabold" panose="020B0606030504020204" pitchFamily="34" charset="0"/>
                <a:cs typeface="Arial" panose="020B0604020202020204" pitchFamily="34" charset="0"/>
              </a:rPr>
              <a:t>Are all three meals reimbursable?</a:t>
            </a:r>
          </a:p>
          <a:p>
            <a:pPr marL="0" indent="0">
              <a:lnSpc>
                <a:spcPct val="100000"/>
              </a:lnSpc>
              <a:spcBef>
                <a:spcPts val="0"/>
              </a:spcBef>
              <a:spcAft>
                <a:spcPts val="1400"/>
              </a:spcAft>
              <a:buNone/>
            </a:pPr>
            <a:endParaRPr lang="en-US" sz="1800">
              <a:solidFill>
                <a:srgbClr val="3A4F5A"/>
              </a:solidFill>
              <a:latin typeface="Century Gothic" panose="020B0502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452029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2BDC3-08AC-2713-2D0B-2AD613C0F974}"/>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CF1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95FE2B9-44A9-37C7-2E6A-512190E2003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314" r="-18277"/>
          <a:stretch/>
        </p:blipFill>
        <p:spPr>
          <a:xfrm rot="10800000">
            <a:off x="8024976" y="30244"/>
            <a:ext cx="4167024" cy="1281040"/>
          </a:xfrm>
          <a:prstGeom prst="rect">
            <a:avLst/>
          </a:prstGeom>
        </p:spPr>
      </p:pic>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panose="020B0604020202020204" pitchFamily="34" charset="0"/>
                <a:cs typeface="Arial" panose="020B0604020202020204" pitchFamily="34" charset="0"/>
              </a:rPr>
              <a:pPr/>
              <a:t>26</a:t>
            </a:fld>
            <a:endParaRPr lang="en-US">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263A1D8-6163-2591-7463-BD15A98D3E43}"/>
              </a:ext>
            </a:extLst>
          </p:cNvPr>
          <p:cNvSpPr/>
          <p:nvPr/>
        </p:nvSpPr>
        <p:spPr>
          <a:xfrm>
            <a:off x="5696184" y="366865"/>
            <a:ext cx="6256858" cy="461665"/>
          </a:xfrm>
          <a:prstGeom prst="rect">
            <a:avLst/>
          </a:prstGeom>
        </p:spPr>
        <p:txBody>
          <a:bodyPr wrap="square" lIns="91440" tIns="45720" rIns="91440" bIns="45720" anchor="t">
            <a:spAutoFit/>
          </a:bodyPr>
          <a:lstStyle/>
          <a:p>
            <a:pPr algn="r"/>
            <a:r>
              <a:rPr lang="en-US" sz="2400" b="1">
                <a:solidFill>
                  <a:srgbClr val="037BC4"/>
                </a:solidFill>
                <a:latin typeface="Century Gothic" panose="020B0502020202020204" pitchFamily="34" charset="0"/>
                <a:ea typeface="Calibri" panose="020F0502020204030204" pitchFamily="34" charset="0"/>
                <a:cs typeface="Arial" panose="020B0604020202020204" pitchFamily="34" charset="0"/>
              </a:rPr>
              <a:t>Try It Out!</a:t>
            </a:r>
            <a:endParaRPr lang="en-US" sz="2400" b="1">
              <a:solidFill>
                <a:srgbClr val="037BC4"/>
              </a:solidFill>
              <a:latin typeface="Century Gothic" panose="020B0502020202020204" pitchFamily="34" charset="0"/>
            </a:endParaRPr>
          </a:p>
        </p:txBody>
      </p:sp>
      <p:pic>
        <p:nvPicPr>
          <p:cNvPr id="9" name="Picture 8">
            <a:extLst>
              <a:ext uri="{FF2B5EF4-FFF2-40B4-BE49-F238E27FC236}">
                <a16:creationId xmlns:a16="http://schemas.microsoft.com/office/drawing/2014/main" id="{17F8EF12-70D3-D1D1-0E0D-24767AAF3F7C}"/>
              </a:ext>
              <a:ext uri="{C183D7F6-B498-43B3-948B-1728B52AA6E4}">
                <adec:decorative xmlns:adec="http://schemas.microsoft.com/office/drawing/2017/decorative" val="1"/>
              </a:ext>
            </a:extLst>
          </p:cNvPr>
          <p:cNvPicPr>
            <a:picLocks noChangeAspect="1"/>
          </p:cNvPicPr>
          <p:nvPr/>
        </p:nvPicPr>
        <p:blipFill>
          <a:blip r:embed="rId5"/>
          <a:srcRect/>
          <a:stretch/>
        </p:blipFill>
        <p:spPr>
          <a:xfrm rot="10800000">
            <a:off x="-1508744" y="537476"/>
            <a:ext cx="8637135" cy="1092343"/>
          </a:xfrm>
          <a:prstGeom prst="rect">
            <a:avLst/>
          </a:prstGeom>
        </p:spPr>
      </p:pic>
      <p:sp>
        <p:nvSpPr>
          <p:cNvPr id="10" name="Title 1">
            <a:extLst>
              <a:ext uri="{FF2B5EF4-FFF2-40B4-BE49-F238E27FC236}">
                <a16:creationId xmlns:a16="http://schemas.microsoft.com/office/drawing/2014/main" id="{0D6F1CD7-8897-8113-7380-6AA8C65B1F7A}"/>
              </a:ext>
            </a:extLst>
          </p:cNvPr>
          <p:cNvSpPr txBox="1">
            <a:spLocks noGrp="1"/>
          </p:cNvSpPr>
          <p:nvPr>
            <p:ph type="title" idx="4294967295"/>
          </p:nvPr>
        </p:nvSpPr>
        <p:spPr>
          <a:xfrm>
            <a:off x="437589" y="602724"/>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How Do I Make Sure I’m Providing 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(Part 4)</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ED60AEF-39FA-39E3-EF4F-BF3DCA3AC7A8}"/>
              </a:ext>
            </a:extLst>
          </p:cNvPr>
          <p:cNvSpPr/>
          <p:nvPr/>
        </p:nvSpPr>
        <p:spPr>
          <a:xfrm>
            <a:off x="379468" y="2089770"/>
            <a:ext cx="6854622" cy="400110"/>
          </a:xfrm>
          <a:prstGeom prst="rect">
            <a:avLst/>
          </a:prstGeom>
        </p:spPr>
        <p:txBody>
          <a:bodyPr wrap="square" lIns="91440" tIns="45720" rIns="91440" bIns="45720" anchor="t">
            <a:spAutoFit/>
          </a:bodyPr>
          <a:lstStyle/>
          <a:p>
            <a:r>
              <a:rPr lang="en-US" sz="2000" b="1">
                <a:solidFill>
                  <a:srgbClr val="417A44"/>
                </a:solidFill>
                <a:latin typeface="Century Gothic"/>
                <a:ea typeface="Calibri" panose="020F0502020204030204" pitchFamily="34" charset="0"/>
                <a:cs typeface="Arial"/>
              </a:rPr>
              <a:t>Answer  </a:t>
            </a:r>
            <a:endParaRPr lang="en-US" b="1">
              <a:solidFill>
                <a:srgbClr val="417A44"/>
              </a:solidFill>
              <a:latin typeface="Century Gothic" panose="020B050202020202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822A268-47A8-FC30-6273-8186138566D8}"/>
              </a:ext>
            </a:extLst>
          </p:cNvPr>
          <p:cNvSpPr txBox="1">
            <a:spLocks/>
          </p:cNvSpPr>
          <p:nvPr/>
        </p:nvSpPr>
        <p:spPr>
          <a:xfrm>
            <a:off x="379468" y="2645603"/>
            <a:ext cx="9005164" cy="46166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400"/>
              </a:spcAft>
              <a:buNone/>
            </a:pPr>
            <a:r>
              <a:rPr lang="en-US" sz="2000" b="1">
                <a:solidFill>
                  <a:srgbClr val="3A4F5A"/>
                </a:solidFill>
                <a:latin typeface="Century Gothic"/>
                <a:ea typeface="Open Sans Extrabold"/>
                <a:cs typeface="Arial"/>
              </a:rPr>
              <a:t>Yes. All three of the meals are reimbursable.</a:t>
            </a:r>
            <a:r>
              <a:rPr lang="en-US" sz="2000">
                <a:solidFill>
                  <a:srgbClr val="3A4F5A"/>
                </a:solidFill>
                <a:latin typeface="Century Gothic"/>
                <a:ea typeface="Open Sans"/>
                <a:cs typeface="Arial"/>
              </a:rPr>
              <a:t> </a:t>
            </a:r>
            <a:endParaRPr lang="en-US" sz="1800">
              <a:solidFill>
                <a:schemeClr val="tx1">
                  <a:lumMod val="65000"/>
                  <a:lumOff val="35000"/>
                </a:schemeClr>
              </a:solidFill>
              <a:effectLst/>
              <a:latin typeface="Century Gothic"/>
              <a:ea typeface="Open Sans"/>
              <a:cs typeface="Arial"/>
            </a:endParaRPr>
          </a:p>
        </p:txBody>
      </p:sp>
      <p:sp>
        <p:nvSpPr>
          <p:cNvPr id="4" name="TextBox 3">
            <a:extLst>
              <a:ext uri="{FF2B5EF4-FFF2-40B4-BE49-F238E27FC236}">
                <a16:creationId xmlns:a16="http://schemas.microsoft.com/office/drawing/2014/main" id="{B70DE629-3C8E-5BBC-A309-10B1467A5846}"/>
              </a:ext>
            </a:extLst>
          </p:cNvPr>
          <p:cNvSpPr txBox="1"/>
          <p:nvPr/>
        </p:nvSpPr>
        <p:spPr>
          <a:xfrm>
            <a:off x="480532" y="3264472"/>
            <a:ext cx="8904100" cy="1491947"/>
          </a:xfrm>
          <a:prstGeom prst="rect">
            <a:avLst/>
          </a:prstGeom>
          <a:noFill/>
        </p:spPr>
        <p:txBody>
          <a:bodyPr wrap="square" lIns="91440" tIns="45720" rIns="91440" bIns="45720" anchor="t">
            <a:spAutoFit/>
          </a:bodyPr>
          <a:lstStyle/>
          <a:p>
            <a:pPr marL="342900" indent="-342900">
              <a:lnSpc>
                <a:spcPct val="115000"/>
              </a:lnSpc>
              <a:spcAft>
                <a:spcPts val="1200"/>
              </a:spcAft>
              <a:buClr>
                <a:srgbClr val="F78438"/>
              </a:buClr>
              <a:buFont typeface="Arial" pitchFamily="2" charset="2"/>
              <a:buChar char="•"/>
            </a:pPr>
            <a:r>
              <a:rPr lang="en-US" sz="1800">
                <a:solidFill>
                  <a:schemeClr val="tx1">
                    <a:lumMod val="65000"/>
                    <a:lumOff val="35000"/>
                  </a:schemeClr>
                </a:solidFill>
                <a:effectLst/>
                <a:latin typeface="Century Gothic" panose="020B0502020202020204" pitchFamily="34" charset="0"/>
                <a:ea typeface="Open Sans"/>
                <a:cs typeface="Arial"/>
              </a:rPr>
              <a:t>The child care site must provide enough food so that each child has the option to take the full minimum serving amount of food, if they wish.</a:t>
            </a:r>
          </a:p>
          <a:p>
            <a:pPr marL="342900" indent="-342900">
              <a:lnSpc>
                <a:spcPct val="115000"/>
              </a:lnSpc>
              <a:spcAft>
                <a:spcPts val="1200"/>
              </a:spcAft>
              <a:buClr>
                <a:srgbClr val="F78438"/>
              </a:buClr>
              <a:buFont typeface="Arial" pitchFamily="2" charset="2"/>
              <a:buChar char="•"/>
            </a:pPr>
            <a:r>
              <a:rPr lang="en-US" sz="1800">
                <a:solidFill>
                  <a:schemeClr val="tx1">
                    <a:lumMod val="65000"/>
                    <a:lumOff val="35000"/>
                  </a:schemeClr>
                </a:solidFill>
                <a:effectLst/>
                <a:latin typeface="Century Gothic" panose="020B0502020202020204" pitchFamily="34" charset="0"/>
                <a:ea typeface="Open Sans"/>
                <a:cs typeface="Arial"/>
              </a:rPr>
              <a:t>They are not required to take or eat the full amount for the meal or snack to be reimbursable.</a:t>
            </a:r>
          </a:p>
        </p:txBody>
      </p:sp>
    </p:spTree>
    <p:extLst>
      <p:ext uri="{BB962C8B-B14F-4D97-AF65-F5344CB8AC3E}">
        <p14:creationId xmlns:p14="http://schemas.microsoft.com/office/powerpoint/2010/main" val="1953544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teacher is holding a second serving bowl of vegetables in one hand to replace a contaminated bowl of vegetables during a meal in a child care center. A toddler is sticking their hand into the serving bowl on the table. A second toddler is seated at the table eating their meal.">
            <a:extLst>
              <a:ext uri="{FF2B5EF4-FFF2-40B4-BE49-F238E27FC236}">
                <a16:creationId xmlns:a16="http://schemas.microsoft.com/office/drawing/2014/main" id="{ED03208B-E6AC-225D-DA86-A1D98D7871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624" b="-15503"/>
          <a:stretch/>
        </p:blipFill>
        <p:spPr>
          <a:xfrm>
            <a:off x="5710989" y="-785847"/>
            <a:ext cx="6677363" cy="8724853"/>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27</a:t>
            </a:fld>
            <a:endParaRPr lang="en-US">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0C4B57E-395E-0978-B967-E3184E732C13}"/>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685" r="9181"/>
          <a:stretch/>
        </p:blipFill>
        <p:spPr>
          <a:xfrm rot="16200000">
            <a:off x="2254173" y="2832134"/>
            <a:ext cx="6858001" cy="1193731"/>
          </a:xfrm>
          <a:prstGeom prst="rect">
            <a:avLst/>
          </a:prstGeom>
        </p:spPr>
      </p:pic>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6"/>
          <a:srcRect/>
          <a:stretch/>
        </p:blipFill>
        <p:spPr>
          <a:xfrm rot="10800000">
            <a:off x="-1508744" y="537476"/>
            <a:ext cx="8637135" cy="1092343"/>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37589" y="602724"/>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How Do I Make Sure I’m Providing 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(Part 5)</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48A24A9-788E-1D4F-C926-7292C7B5A4AE}"/>
              </a:ext>
            </a:extLst>
          </p:cNvPr>
          <p:cNvSpPr/>
          <p:nvPr/>
        </p:nvSpPr>
        <p:spPr>
          <a:xfrm>
            <a:off x="437589" y="1844129"/>
            <a:ext cx="6854622" cy="646331"/>
          </a:xfrm>
          <a:prstGeom prst="rect">
            <a:avLst/>
          </a:prstGeom>
        </p:spPr>
        <p:txBody>
          <a:bodyPr wrap="square">
            <a:spAutoFit/>
          </a:bodyPr>
          <a:lstStyle/>
          <a:p>
            <a:r>
              <a:rPr lang="en-US" b="1">
                <a:solidFill>
                  <a:srgbClr val="417A44"/>
                </a:solidFill>
                <a:latin typeface="Century Gothic" panose="020B0502020202020204" pitchFamily="34" charset="0"/>
                <a:ea typeface="Calibri" panose="020F0502020204030204" pitchFamily="34" charset="0"/>
                <a:cs typeface="Arial" panose="020B0604020202020204" pitchFamily="34" charset="0"/>
              </a:rPr>
              <a:t>Preparing for Spills, Contamination, </a:t>
            </a:r>
            <a:br>
              <a:rPr lang="en-US" b="1">
                <a:solidFill>
                  <a:srgbClr val="417A44"/>
                </a:solidFill>
                <a:latin typeface="Century Gothic" panose="020B0502020202020204" pitchFamily="34" charset="0"/>
                <a:ea typeface="Calibri" panose="020F0502020204030204" pitchFamily="34" charset="0"/>
                <a:cs typeface="Arial" panose="020B0604020202020204" pitchFamily="34" charset="0"/>
              </a:rPr>
            </a:br>
            <a:r>
              <a:rPr lang="en-US" b="1">
                <a:solidFill>
                  <a:srgbClr val="417A44"/>
                </a:solidFill>
                <a:latin typeface="Century Gothic" panose="020B0502020202020204" pitchFamily="34" charset="0"/>
                <a:ea typeface="Calibri" panose="020F0502020204030204" pitchFamily="34" charset="0"/>
                <a:cs typeface="Arial" panose="020B0604020202020204" pitchFamily="34" charset="0"/>
              </a:rPr>
              <a:t>and Offering More Food</a:t>
            </a:r>
            <a:endParaRPr lang="en-US" b="1">
              <a:solidFill>
                <a:srgbClr val="417A44"/>
              </a:solidFill>
              <a:latin typeface="Century Gothic" panose="020B0502020202020204" pitchFamily="34" charset="0"/>
            </a:endParaRPr>
          </a:p>
        </p:txBody>
      </p:sp>
      <p:sp>
        <p:nvSpPr>
          <p:cNvPr id="7" name="TextBox 6">
            <a:extLst>
              <a:ext uri="{FF2B5EF4-FFF2-40B4-BE49-F238E27FC236}">
                <a16:creationId xmlns:a16="http://schemas.microsoft.com/office/drawing/2014/main" id="{E6D9F1B4-04C7-3030-0808-CDBAC6DAF7D6}"/>
              </a:ext>
            </a:extLst>
          </p:cNvPr>
          <p:cNvSpPr txBox="1"/>
          <p:nvPr/>
        </p:nvSpPr>
        <p:spPr>
          <a:xfrm>
            <a:off x="480532" y="2837122"/>
            <a:ext cx="5058673" cy="3060838"/>
          </a:xfrm>
          <a:prstGeom prst="rect">
            <a:avLst/>
          </a:prstGeom>
          <a:noFill/>
        </p:spPr>
        <p:txBody>
          <a:bodyPr wrap="square" lIns="91440" tIns="45720" rIns="91440" bIns="45720" anchor="t">
            <a:spAutoFit/>
          </a:bodyPr>
          <a:lstStyle/>
          <a:p>
            <a:pPr marL="342900" indent="-342900">
              <a:lnSpc>
                <a:spcPct val="115000"/>
              </a:lnSpc>
              <a:spcAft>
                <a:spcPts val="1200"/>
              </a:spcAft>
              <a:buClr>
                <a:srgbClr val="F78438"/>
              </a:buClr>
              <a:buFont typeface="Arial" pitchFamily="2" charset="2"/>
              <a:buChar char="•"/>
            </a:pPr>
            <a:r>
              <a:rPr lang="en-US" sz="1800">
                <a:solidFill>
                  <a:schemeClr val="tx1">
                    <a:lumMod val="65000"/>
                    <a:lumOff val="35000"/>
                  </a:schemeClr>
                </a:solidFill>
                <a:effectLst/>
                <a:latin typeface="Century Gothic" panose="020B0502020202020204" pitchFamily="34" charset="0"/>
                <a:ea typeface="Open Sans"/>
                <a:cs typeface="Arial"/>
              </a:rPr>
              <a:t>You may want to prepare more food in case of spillage, contamination, and/or if </a:t>
            </a:r>
            <a:r>
              <a:rPr lang="en-US">
                <a:solidFill>
                  <a:schemeClr val="tx1">
                    <a:lumMod val="65000"/>
                    <a:lumOff val="35000"/>
                  </a:schemeClr>
                </a:solidFill>
                <a:latin typeface="Century Gothic" panose="020B0502020202020204" pitchFamily="34" charset="0"/>
                <a:ea typeface="Open Sans"/>
                <a:cs typeface="Arial"/>
              </a:rPr>
              <a:t>a child</a:t>
            </a:r>
            <a:r>
              <a:rPr lang="en-US" sz="1800">
                <a:solidFill>
                  <a:schemeClr val="tx1">
                    <a:lumMod val="65000"/>
                    <a:lumOff val="35000"/>
                  </a:schemeClr>
                </a:solidFill>
                <a:effectLst/>
                <a:latin typeface="Century Gothic" panose="020B0502020202020204" pitchFamily="34" charset="0"/>
                <a:ea typeface="Open Sans"/>
                <a:cs typeface="Arial"/>
              </a:rPr>
              <a:t> wants more.</a:t>
            </a:r>
            <a:endParaRPr lang="en-US">
              <a:solidFill>
                <a:schemeClr val="tx1">
                  <a:lumMod val="65000"/>
                  <a:lumOff val="35000"/>
                </a:schemeClr>
              </a:solidFill>
              <a:latin typeface="Century Gothic" panose="020B0502020202020204" pitchFamily="34" charset="0"/>
              <a:ea typeface="Open Sans"/>
              <a:cs typeface="Arial"/>
            </a:endParaRPr>
          </a:p>
          <a:p>
            <a:pPr marL="342900" indent="-342900">
              <a:lnSpc>
                <a:spcPct val="115000"/>
              </a:lnSpc>
              <a:spcAft>
                <a:spcPts val="1200"/>
              </a:spcAft>
              <a:buClr>
                <a:srgbClr val="F78438"/>
              </a:buClr>
              <a:buFont typeface="Arial" pitchFamily="2" charset="2"/>
              <a:buChar char="•"/>
            </a:pPr>
            <a:r>
              <a:rPr lang="en-US" sz="1800">
                <a:solidFill>
                  <a:schemeClr val="tx1">
                    <a:lumMod val="65000"/>
                    <a:lumOff val="35000"/>
                  </a:schemeClr>
                </a:solidFill>
                <a:effectLst/>
                <a:latin typeface="Century Gothic" panose="020B0502020202020204" pitchFamily="34" charset="0"/>
                <a:ea typeface="Open Sans"/>
                <a:cs typeface="Arial"/>
              </a:rPr>
              <a:t>Extra food does not need to be on the table where children are sitting.</a:t>
            </a:r>
            <a:r>
              <a:rPr lang="en-US">
                <a:solidFill>
                  <a:schemeClr val="tx1">
                    <a:lumMod val="65000"/>
                    <a:lumOff val="35000"/>
                  </a:schemeClr>
                </a:solidFill>
                <a:latin typeface="Century Gothic" panose="020B0502020202020204" pitchFamily="34" charset="0"/>
                <a:ea typeface="Open Sans"/>
                <a:cs typeface="Arial"/>
              </a:rPr>
              <a:t>  </a:t>
            </a:r>
            <a:endParaRPr lang="en-US" sz="1800">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endParaRPr>
          </a:p>
          <a:p>
            <a:pPr marL="342900" indent="-342900">
              <a:lnSpc>
                <a:spcPct val="115000"/>
              </a:lnSpc>
              <a:spcAft>
                <a:spcPts val="1200"/>
              </a:spcAft>
              <a:buClr>
                <a:srgbClr val="F78438"/>
              </a:buClr>
              <a:buFont typeface="Arial" pitchFamily="2" charset="2"/>
              <a:buChar char="•"/>
            </a:pPr>
            <a:r>
              <a:rPr lang="en-US" sz="1800">
                <a:solidFill>
                  <a:schemeClr val="tx1">
                    <a:lumMod val="65000"/>
                    <a:lumOff val="35000"/>
                  </a:schemeClr>
                </a:solidFill>
                <a:effectLst/>
                <a:latin typeface="Century Gothic" panose="020B0502020202020204" pitchFamily="34" charset="0"/>
                <a:ea typeface="Open Sans"/>
                <a:cs typeface="Arial"/>
              </a:rPr>
              <a:t>Keep the food on another table or cart close by, or in the kitchen.</a:t>
            </a:r>
            <a:r>
              <a:rPr lang="en-US">
                <a:solidFill>
                  <a:schemeClr val="tx1">
                    <a:lumMod val="65000"/>
                    <a:lumOff val="35000"/>
                  </a:schemeClr>
                </a:solidFill>
                <a:latin typeface="Century Gothic" panose="020B0502020202020204" pitchFamily="34" charset="0"/>
                <a:ea typeface="Open Sans"/>
                <a:cs typeface="Arial"/>
              </a:rPr>
              <a:t> </a:t>
            </a:r>
            <a:endParaRPr lang="en-US" sz="1800">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endParaRPr>
          </a:p>
          <a:p>
            <a:pPr>
              <a:lnSpc>
                <a:spcPct val="100000"/>
              </a:lnSpc>
              <a:spcBef>
                <a:spcPts val="0"/>
              </a:spcBef>
              <a:spcAft>
                <a:spcPts val="1400"/>
              </a:spcAft>
              <a:buFont typeface="Courier New" panose="02070309020205020404" pitchFamily="49" charset="0"/>
              <a:buChar char="o"/>
            </a:pPr>
            <a:endParaRPr lang="en-US" sz="1800">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108001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D92DFC-31B1-10DF-BAC1-87DAD5337102}"/>
              </a:ext>
              <a:ext uri="{C183D7F6-B498-43B3-948B-1728B52AA6E4}">
                <adec:decorative xmlns:adec="http://schemas.microsoft.com/office/drawing/2017/decorative" val="1"/>
              </a:ext>
            </a:extLst>
          </p:cNvPr>
          <p:cNvPicPr>
            <a:picLocks noChangeAspect="1"/>
          </p:cNvPicPr>
          <p:nvPr/>
        </p:nvPicPr>
        <p:blipFill>
          <a:blip r:embed="rId3"/>
          <a:srcRect/>
          <a:stretch/>
        </p:blipFill>
        <p:spPr>
          <a:xfrm rot="10800000">
            <a:off x="-1508744" y="537476"/>
            <a:ext cx="8637135" cy="1092343"/>
          </a:xfrm>
          <a:prstGeom prst="rect">
            <a:avLst/>
          </a:prstGeom>
        </p:spPr>
      </p:pic>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 uri="{C183D7F6-B498-43B3-948B-1728B52AA6E4}">
                <adec:decorative xmlns:adec="http://schemas.microsoft.com/office/drawing/2017/decorative" val="0"/>
              </a:ext>
            </a:extLst>
          </p:cNvPr>
          <p:cNvSpPr txBox="1">
            <a:spLocks/>
          </p:cNvSpPr>
          <p:nvPr/>
        </p:nvSpPr>
        <p:spPr>
          <a:xfrm>
            <a:off x="11594789" y="6329798"/>
            <a:ext cx="481981"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panose="020B0604020202020204" pitchFamily="34" charset="0"/>
                <a:cs typeface="Arial" panose="020B0604020202020204" pitchFamily="34" charset="0"/>
              </a:rPr>
              <a:pPr/>
              <a:t>28</a:t>
            </a:fld>
            <a:endParaRPr lang="en-US">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3AF1864-726D-C710-FE0D-D34A8FF11765}"/>
              </a:ext>
            </a:extLst>
          </p:cNvPr>
          <p:cNvSpPr>
            <a:spLocks noGrp="1"/>
          </p:cNvSpPr>
          <p:nvPr>
            <p:ph type="title" idx="4294967295"/>
          </p:nvPr>
        </p:nvSpPr>
        <p:spPr>
          <a:xfrm>
            <a:off x="435135" y="598634"/>
            <a:ext cx="6256858"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How Do I Make Sure I’m Providing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 (Part 6)</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endParaRPr>
          </a:p>
        </p:txBody>
      </p:sp>
      <p:sp>
        <p:nvSpPr>
          <p:cNvPr id="8" name="Rectangle 7">
            <a:extLst>
              <a:ext uri="{FF2B5EF4-FFF2-40B4-BE49-F238E27FC236}">
                <a16:creationId xmlns:a16="http://schemas.microsoft.com/office/drawing/2014/main" id="{B93329BE-93DB-B1E0-90AD-271C7967EBEE}"/>
              </a:ext>
            </a:extLst>
          </p:cNvPr>
          <p:cNvSpPr/>
          <p:nvPr/>
        </p:nvSpPr>
        <p:spPr>
          <a:xfrm>
            <a:off x="491138" y="1813805"/>
            <a:ext cx="6256858" cy="369332"/>
          </a:xfrm>
          <a:prstGeom prst="rect">
            <a:avLst/>
          </a:prstGeom>
        </p:spPr>
        <p:txBody>
          <a:bodyPr wrap="square" lIns="91440" tIns="45720" rIns="91440" bIns="45720" anchor="t">
            <a:spAutoFit/>
          </a:bodyPr>
          <a:lstStyle/>
          <a:p>
            <a:r>
              <a:rPr lang="en-US" b="1">
                <a:solidFill>
                  <a:srgbClr val="447F4A"/>
                </a:solidFill>
                <a:latin typeface="Century Gothic" panose="020B0502020202020204" pitchFamily="34" charset="0"/>
                <a:ea typeface="Calibri" panose="020F0502020204030204" pitchFamily="34" charset="0"/>
                <a:cs typeface="Arial" panose="020B0604020202020204" pitchFamily="34" charset="0"/>
              </a:rPr>
              <a:t>Calculate for a Single Age Group</a:t>
            </a:r>
            <a:endParaRPr lang="en-US" b="1">
              <a:solidFill>
                <a:srgbClr val="447F4A"/>
              </a:solidFill>
              <a:latin typeface="Century Gothic" panose="020B0502020202020204" pitchFamily="34" charset="0"/>
            </a:endParaRPr>
          </a:p>
        </p:txBody>
      </p:sp>
      <p:sp>
        <p:nvSpPr>
          <p:cNvPr id="13" name="1">
            <a:extLst>
              <a:ext uri="{FF2B5EF4-FFF2-40B4-BE49-F238E27FC236}">
                <a16:creationId xmlns:a16="http://schemas.microsoft.com/office/drawing/2014/main" id="{1C1588A4-ECFE-7BC0-CC48-6EA628FC5361}"/>
              </a:ext>
            </a:extLst>
          </p:cNvPr>
          <p:cNvSpPr/>
          <p:nvPr/>
        </p:nvSpPr>
        <p:spPr>
          <a:xfrm>
            <a:off x="491138" y="2643248"/>
            <a:ext cx="1000778" cy="1015663"/>
          </a:xfrm>
          <a:prstGeom prst="rect">
            <a:avLst/>
          </a:prstGeom>
        </p:spPr>
        <p:txBody>
          <a:bodyPr wrap="square" lIns="91440" tIns="45720" rIns="91440" bIns="45720" anchor="t">
            <a:spAutoFit/>
          </a:bodyPr>
          <a:lstStyle/>
          <a:p>
            <a:r>
              <a:rPr lang="en-US" sz="6000" b="1">
                <a:solidFill>
                  <a:srgbClr val="7030A0"/>
                </a:solidFill>
                <a:latin typeface="Arial" panose="020B0604020202020204" pitchFamily="34" charset="0"/>
                <a:ea typeface="Calibri" panose="020F0502020204030204" pitchFamily="34" charset="0"/>
                <a:cs typeface="Arial" panose="020B0604020202020204" pitchFamily="34" charset="0"/>
              </a:rPr>
              <a:t>1.</a:t>
            </a:r>
            <a:endParaRPr lang="en-US" sz="6000" b="1">
              <a:solidFill>
                <a:srgbClr val="7030A0"/>
              </a:solidFill>
              <a:latin typeface="Arial" panose="020B0604020202020204" pitchFamily="34" charset="0"/>
            </a:endParaRPr>
          </a:p>
        </p:txBody>
      </p:sp>
      <p:sp>
        <p:nvSpPr>
          <p:cNvPr id="6" name="TextBox 1">
            <a:extLst>
              <a:ext uri="{FF2B5EF4-FFF2-40B4-BE49-F238E27FC236}">
                <a16:creationId xmlns:a16="http://schemas.microsoft.com/office/drawing/2014/main" id="{FA9BD538-AD06-764D-896D-36AEEED12124}"/>
              </a:ext>
            </a:extLst>
          </p:cNvPr>
          <p:cNvSpPr txBox="1"/>
          <p:nvPr/>
        </p:nvSpPr>
        <p:spPr>
          <a:xfrm>
            <a:off x="1319886" y="2700154"/>
            <a:ext cx="4583609" cy="923330"/>
          </a:xfrm>
          <a:prstGeom prst="rect">
            <a:avLst/>
          </a:prstGeom>
          <a:noFill/>
        </p:spPr>
        <p:txBody>
          <a:bodyPr wrap="square" lIns="91440" tIns="45720" rIns="91440" bIns="45720" anchor="t">
            <a:spAutoFit/>
          </a:bodyPr>
          <a:lstStyle/>
          <a:p>
            <a:pPr>
              <a:spcAft>
                <a:spcPts val="1200"/>
              </a:spcAft>
              <a:buClr>
                <a:srgbClr val="F78438"/>
              </a:buClr>
            </a:pPr>
            <a:r>
              <a:rPr lang="en-US" b="1">
                <a:solidFill>
                  <a:srgbClr val="7030A0"/>
                </a:solidFill>
                <a:effectLst/>
                <a:latin typeface="Century Gothic"/>
                <a:ea typeface="Open Sans Extrabold"/>
                <a:cs typeface="Arial"/>
              </a:rPr>
              <a:t>Determine</a:t>
            </a:r>
            <a:r>
              <a:rPr lang="en-US">
                <a:solidFill>
                  <a:srgbClr val="3A4F5A"/>
                </a:solidFill>
                <a:effectLst/>
                <a:latin typeface="Century Gothic"/>
                <a:ea typeface="Open Sans"/>
                <a:cs typeface="Arial"/>
              </a:rPr>
              <a:t> the minimum amount of food needed for each child at </a:t>
            </a:r>
            <a:r>
              <a:rPr lang="en-US">
                <a:solidFill>
                  <a:srgbClr val="3A4F5A"/>
                </a:solidFill>
                <a:latin typeface="Century Gothic"/>
                <a:ea typeface="Open Sans"/>
                <a:cs typeface="Arial"/>
              </a:rPr>
              <a:t>the </a:t>
            </a:r>
            <a:r>
              <a:rPr lang="en-US">
                <a:solidFill>
                  <a:srgbClr val="3A4F5A"/>
                </a:solidFill>
                <a:effectLst/>
                <a:latin typeface="Century Gothic"/>
                <a:ea typeface="Open Sans"/>
                <a:cs typeface="Arial"/>
              </a:rPr>
              <a:t>meal or snack.</a:t>
            </a:r>
            <a:r>
              <a:rPr lang="en-US">
                <a:solidFill>
                  <a:srgbClr val="3A4F5A"/>
                </a:solidFill>
                <a:latin typeface="Century Gothic"/>
                <a:ea typeface="Open Sans"/>
                <a:cs typeface="Arial"/>
              </a:rPr>
              <a:t> </a:t>
            </a:r>
            <a:endParaRPr lang="en-US">
              <a:solidFill>
                <a:srgbClr val="000000"/>
              </a:solidFill>
              <a:effectLst/>
              <a:latin typeface="Century Gothic"/>
              <a:ea typeface="Calibri" panose="020F0502020204030204"/>
              <a:cs typeface="Arial" panose="020B0604020202020204" pitchFamily="34" charset="0"/>
            </a:endParaRPr>
          </a:p>
        </p:txBody>
      </p:sp>
      <p:graphicFrame>
        <p:nvGraphicFramePr>
          <p:cNvPr id="34" name="Table 1">
            <a:extLst>
              <a:ext uri="{FF2B5EF4-FFF2-40B4-BE49-F238E27FC236}">
                <a16:creationId xmlns:a16="http://schemas.microsoft.com/office/drawing/2014/main" id="{82A47126-71EB-0FBF-D570-6D707C7BB1BE}"/>
              </a:ext>
            </a:extLst>
          </p:cNvPr>
          <p:cNvGraphicFramePr>
            <a:graphicFrameLocks noGrp="1"/>
          </p:cNvGraphicFramePr>
          <p:nvPr>
            <p:extLst>
              <p:ext uri="{D42A27DB-BD31-4B8C-83A1-F6EECF244321}">
                <p14:modId xmlns:p14="http://schemas.microsoft.com/office/powerpoint/2010/main" val="508362049"/>
              </p:ext>
            </p:extLst>
          </p:nvPr>
        </p:nvGraphicFramePr>
        <p:xfrm>
          <a:off x="6417733" y="2709333"/>
          <a:ext cx="5283129" cy="1352514"/>
        </p:xfrm>
        <a:graphic>
          <a:graphicData uri="http://schemas.openxmlformats.org/drawingml/2006/table">
            <a:tbl>
              <a:tblPr firstRow="1" bandRow="1">
                <a:tableStyleId>{9DCAF9ED-07DC-4A11-8D7F-57B35C25682E}</a:tableStyleId>
              </a:tblPr>
              <a:tblGrid>
                <a:gridCol w="837429">
                  <a:extLst>
                    <a:ext uri="{9D8B030D-6E8A-4147-A177-3AD203B41FA5}">
                      <a16:colId xmlns:a16="http://schemas.microsoft.com/office/drawing/2014/main" val="56950579"/>
                    </a:ext>
                  </a:extLst>
                </a:gridCol>
                <a:gridCol w="1116572">
                  <a:extLst>
                    <a:ext uri="{9D8B030D-6E8A-4147-A177-3AD203B41FA5}">
                      <a16:colId xmlns:a16="http://schemas.microsoft.com/office/drawing/2014/main" val="1700854966"/>
                    </a:ext>
                  </a:extLst>
                </a:gridCol>
                <a:gridCol w="960253">
                  <a:extLst>
                    <a:ext uri="{9D8B030D-6E8A-4147-A177-3AD203B41FA5}">
                      <a16:colId xmlns:a16="http://schemas.microsoft.com/office/drawing/2014/main" val="188525540"/>
                    </a:ext>
                  </a:extLst>
                </a:gridCol>
                <a:gridCol w="2368875">
                  <a:extLst>
                    <a:ext uri="{9D8B030D-6E8A-4147-A177-3AD203B41FA5}">
                      <a16:colId xmlns:a16="http://schemas.microsoft.com/office/drawing/2014/main" val="3231925229"/>
                    </a:ext>
                  </a:extLst>
                </a:gridCol>
              </a:tblGrid>
              <a:tr h="551316">
                <a:tc>
                  <a:txBody>
                    <a:bodyPr/>
                    <a:lstStyle/>
                    <a:p>
                      <a:pPr algn="ctr"/>
                      <a:r>
                        <a:rPr lang="en-US" sz="1500" b="1" i="0">
                          <a:latin typeface="Century Gothic"/>
                        </a:rPr>
                        <a:t>Meal</a:t>
                      </a:r>
                    </a:p>
                  </a:txBody>
                  <a:tcPr marL="78508" marR="78508" marT="39254" marB="39254">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US" sz="1500" b="1" i="0">
                          <a:latin typeface="Century Gothic"/>
                        </a:rPr>
                        <a:t>Age of the</a:t>
                      </a:r>
                    </a:p>
                    <a:p>
                      <a:pPr algn="ctr"/>
                      <a:r>
                        <a:rPr lang="en-US" sz="1500" b="1">
                          <a:latin typeface="Century Gothic"/>
                        </a:rPr>
                        <a:t>Children</a:t>
                      </a:r>
                    </a:p>
                  </a:txBody>
                  <a:tcPr marL="78508" marR="78508" marT="39254" marB="3925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US" sz="1500" b="1" i="0">
                          <a:latin typeface="Century Gothic"/>
                        </a:rPr>
                        <a:t>Food </a:t>
                      </a:r>
                      <a:br>
                        <a:rPr lang="en-US" sz="1500" b="1" i="0">
                          <a:latin typeface="Century Gothic"/>
                        </a:rPr>
                      </a:br>
                      <a:r>
                        <a:rPr lang="en-US" sz="1500" b="1" i="0">
                          <a:latin typeface="Century Gothic"/>
                        </a:rPr>
                        <a:t>Item</a:t>
                      </a:r>
                    </a:p>
                  </a:txBody>
                  <a:tcPr marL="78508" marR="78508" marT="39254" marB="3925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US" sz="1500" b="1" i="0">
                          <a:latin typeface="Century Gothic"/>
                        </a:rPr>
                        <a:t>Required Minimum</a:t>
                      </a:r>
                      <a:br>
                        <a:rPr lang="en-US" sz="1500" b="1" i="0">
                          <a:latin typeface="Century Gothic"/>
                        </a:rPr>
                      </a:br>
                      <a:r>
                        <a:rPr lang="en-US" sz="1500" b="1" i="0">
                          <a:latin typeface="Century Gothic"/>
                        </a:rPr>
                        <a:t>Amount per Child</a:t>
                      </a:r>
                    </a:p>
                  </a:txBody>
                  <a:tcPr marL="78508" marR="78508" marT="39254" marB="39254">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984683228"/>
                  </a:ext>
                </a:extLst>
              </a:tr>
              <a:tr h="588206">
                <a:tc>
                  <a:txBody>
                    <a:bodyPr/>
                    <a:lstStyle/>
                    <a:p>
                      <a:endParaRPr lang="en-US" sz="1500" b="0" i="0">
                        <a:latin typeface="Century Gothic"/>
                      </a:endParaRPr>
                    </a:p>
                  </a:txBody>
                  <a:tcPr marL="78508" marR="78508" marT="39254" marB="392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b="0" i="0">
                        <a:latin typeface="Century Gothic"/>
                      </a:endParaRPr>
                    </a:p>
                  </a:txBody>
                  <a:tcPr marL="78508" marR="78508" marT="39254" marB="392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b="0" i="0">
                        <a:latin typeface="Century Gothic"/>
                      </a:endParaRPr>
                    </a:p>
                  </a:txBody>
                  <a:tcPr marL="78508" marR="78508" marT="39254" marB="392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b="0" i="0">
                        <a:latin typeface="Century Gothic"/>
                      </a:endParaRPr>
                    </a:p>
                  </a:txBody>
                  <a:tcPr marL="78508" marR="78508" marT="39254" marB="392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23137"/>
                      </a:srgbClr>
                    </a:solidFill>
                  </a:tcPr>
                </a:tc>
                <a:extLst>
                  <a:ext uri="{0D108BD9-81ED-4DB2-BD59-A6C34878D82A}">
                    <a16:rowId xmlns:a16="http://schemas.microsoft.com/office/drawing/2014/main" val="1566334077"/>
                  </a:ext>
                </a:extLst>
              </a:tr>
            </a:tbl>
          </a:graphicData>
        </a:graphic>
      </p:graphicFrame>
      <p:sp>
        <p:nvSpPr>
          <p:cNvPr id="14" name="2">
            <a:extLst>
              <a:ext uri="{FF2B5EF4-FFF2-40B4-BE49-F238E27FC236}">
                <a16:creationId xmlns:a16="http://schemas.microsoft.com/office/drawing/2014/main" id="{B38BB487-E888-9CE9-1A43-C1E8A46C7E9C}"/>
              </a:ext>
            </a:extLst>
          </p:cNvPr>
          <p:cNvSpPr/>
          <p:nvPr/>
        </p:nvSpPr>
        <p:spPr>
          <a:xfrm>
            <a:off x="491138" y="4236239"/>
            <a:ext cx="1000778" cy="1015663"/>
          </a:xfrm>
          <a:prstGeom prst="rect">
            <a:avLst/>
          </a:prstGeom>
        </p:spPr>
        <p:txBody>
          <a:bodyPr wrap="square" lIns="91440" tIns="45720" rIns="91440" bIns="45720" anchor="t">
            <a:spAutoFit/>
          </a:bodyPr>
          <a:lstStyle/>
          <a:p>
            <a:r>
              <a:rPr lang="en-US" sz="6000" b="1">
                <a:solidFill>
                  <a:srgbClr val="447F4A"/>
                </a:solidFill>
                <a:latin typeface="Arial" panose="020B0604020202020204" pitchFamily="34" charset="0"/>
                <a:ea typeface="Calibri" panose="020F0502020204030204" pitchFamily="34" charset="0"/>
                <a:cs typeface="Arial" panose="020B0604020202020204" pitchFamily="34" charset="0"/>
              </a:rPr>
              <a:t>2.</a:t>
            </a:r>
            <a:endParaRPr lang="en-US" sz="6000" b="1">
              <a:solidFill>
                <a:srgbClr val="447F4A"/>
              </a:solidFill>
              <a:latin typeface="Arial" panose="020B0604020202020204" pitchFamily="34" charset="0"/>
            </a:endParaRPr>
          </a:p>
        </p:txBody>
      </p:sp>
      <p:sp>
        <p:nvSpPr>
          <p:cNvPr id="18" name="TextBox 2">
            <a:extLst>
              <a:ext uri="{FF2B5EF4-FFF2-40B4-BE49-F238E27FC236}">
                <a16:creationId xmlns:a16="http://schemas.microsoft.com/office/drawing/2014/main" id="{E296B4B3-CCA5-64F3-82C0-F52764AE36FD}"/>
              </a:ext>
            </a:extLst>
          </p:cNvPr>
          <p:cNvSpPr txBox="1"/>
          <p:nvPr/>
        </p:nvSpPr>
        <p:spPr>
          <a:xfrm>
            <a:off x="1319886" y="4301783"/>
            <a:ext cx="4583609" cy="923330"/>
          </a:xfrm>
          <a:prstGeom prst="rect">
            <a:avLst/>
          </a:prstGeom>
          <a:noFill/>
        </p:spPr>
        <p:txBody>
          <a:bodyPr wrap="square" lIns="91440" tIns="45720" rIns="91440" bIns="45720" anchor="t">
            <a:spAutoFit/>
          </a:bodyPr>
          <a:lstStyle/>
          <a:p>
            <a:pPr>
              <a:spcAft>
                <a:spcPts val="1200"/>
              </a:spcAft>
              <a:buClr>
                <a:srgbClr val="F78438"/>
              </a:buClr>
            </a:pPr>
            <a:r>
              <a:rPr lang="en-US" b="1">
                <a:solidFill>
                  <a:srgbClr val="447F4A"/>
                </a:solidFill>
                <a:effectLst/>
                <a:latin typeface="Century Gothic"/>
                <a:ea typeface="Open Sans Extrabold"/>
                <a:cs typeface="Arial"/>
              </a:rPr>
              <a:t>Multiply</a:t>
            </a:r>
            <a:r>
              <a:rPr lang="en-US">
                <a:solidFill>
                  <a:srgbClr val="3A4F5A"/>
                </a:solidFill>
                <a:effectLst/>
                <a:latin typeface="Century Gothic"/>
                <a:ea typeface="Open Sans"/>
                <a:cs typeface="Arial"/>
              </a:rPr>
              <a:t> the minimum amount of food (from Step </a:t>
            </a:r>
            <a:r>
              <a:rPr lang="en-US">
                <a:solidFill>
                  <a:srgbClr val="3A4F5A"/>
                </a:solidFill>
                <a:latin typeface="Century Gothic"/>
                <a:ea typeface="Open Sans"/>
                <a:cs typeface="Arial"/>
              </a:rPr>
              <a:t>1</a:t>
            </a:r>
            <a:r>
              <a:rPr lang="en-US">
                <a:solidFill>
                  <a:srgbClr val="3A4F5A"/>
                </a:solidFill>
                <a:effectLst/>
                <a:latin typeface="Century Gothic"/>
                <a:ea typeface="Open Sans"/>
                <a:cs typeface="Arial"/>
              </a:rPr>
              <a:t>) by the number of children at the meal or snack.</a:t>
            </a:r>
            <a:endParaRPr lang="en-US">
              <a:solidFill>
                <a:srgbClr val="000000"/>
              </a:solidFill>
              <a:effectLst/>
              <a:latin typeface="Century Gothic"/>
              <a:ea typeface="Calibri" panose="020F0502020204030204"/>
              <a:cs typeface="Arial" panose="020B0604020202020204" pitchFamily="34" charset="0"/>
            </a:endParaRPr>
          </a:p>
        </p:txBody>
      </p:sp>
      <p:graphicFrame>
        <p:nvGraphicFramePr>
          <p:cNvPr id="36" name="Table 2">
            <a:extLst>
              <a:ext uri="{FF2B5EF4-FFF2-40B4-BE49-F238E27FC236}">
                <a16:creationId xmlns:a16="http://schemas.microsoft.com/office/drawing/2014/main" id="{116FD46F-A553-D486-2C27-BC9330685D14}"/>
              </a:ext>
            </a:extLst>
          </p:cNvPr>
          <p:cNvGraphicFramePr>
            <a:graphicFrameLocks noGrp="1"/>
          </p:cNvGraphicFramePr>
          <p:nvPr>
            <p:extLst>
              <p:ext uri="{D42A27DB-BD31-4B8C-83A1-F6EECF244321}">
                <p14:modId xmlns:p14="http://schemas.microsoft.com/office/powerpoint/2010/main" val="2018947494"/>
              </p:ext>
            </p:extLst>
          </p:nvPr>
        </p:nvGraphicFramePr>
        <p:xfrm>
          <a:off x="6417733" y="4310704"/>
          <a:ext cx="5283129" cy="1134629"/>
        </p:xfrm>
        <a:graphic>
          <a:graphicData uri="http://schemas.openxmlformats.org/drawingml/2006/table">
            <a:tbl>
              <a:tblPr firstRow="1" bandRow="1">
                <a:tableStyleId>{10A1B5D5-9B99-4C35-A422-299274C87663}</a:tableStyleId>
              </a:tblPr>
              <a:tblGrid>
                <a:gridCol w="1280656">
                  <a:extLst>
                    <a:ext uri="{9D8B030D-6E8A-4147-A177-3AD203B41FA5}">
                      <a16:colId xmlns:a16="http://schemas.microsoft.com/office/drawing/2014/main" val="56950579"/>
                    </a:ext>
                  </a:extLst>
                </a:gridCol>
                <a:gridCol w="1564376">
                  <a:extLst>
                    <a:ext uri="{9D8B030D-6E8A-4147-A177-3AD203B41FA5}">
                      <a16:colId xmlns:a16="http://schemas.microsoft.com/office/drawing/2014/main" val="1700854966"/>
                    </a:ext>
                  </a:extLst>
                </a:gridCol>
                <a:gridCol w="929770">
                  <a:extLst>
                    <a:ext uri="{9D8B030D-6E8A-4147-A177-3AD203B41FA5}">
                      <a16:colId xmlns:a16="http://schemas.microsoft.com/office/drawing/2014/main" val="188525540"/>
                    </a:ext>
                  </a:extLst>
                </a:gridCol>
                <a:gridCol w="1508327">
                  <a:extLst>
                    <a:ext uri="{9D8B030D-6E8A-4147-A177-3AD203B41FA5}">
                      <a16:colId xmlns:a16="http://schemas.microsoft.com/office/drawing/2014/main" val="3231925229"/>
                    </a:ext>
                  </a:extLst>
                </a:gridCol>
              </a:tblGrid>
              <a:tr h="199721">
                <a:tc>
                  <a:txBody>
                    <a:bodyPr/>
                    <a:lstStyle/>
                    <a:p>
                      <a:pPr algn="ctr">
                        <a:lnSpc>
                          <a:spcPct val="100000"/>
                        </a:lnSpc>
                      </a:pPr>
                      <a:r>
                        <a:rPr lang="en-US" sz="1500" b="1" i="0">
                          <a:solidFill>
                            <a:schemeClr val="bg1"/>
                          </a:solidFill>
                          <a:latin typeface="Century Gothic"/>
                        </a:rPr>
                        <a:t>Multiplied</a:t>
                      </a:r>
                      <a:br>
                        <a:rPr lang="en-US" sz="1500" b="1">
                          <a:solidFill>
                            <a:srgbClr val="FFFFFF"/>
                          </a:solidFill>
                          <a:latin typeface="Century Gothic"/>
                        </a:rPr>
                      </a:br>
                      <a:r>
                        <a:rPr lang="en-US" sz="1500" b="1">
                          <a:solidFill>
                            <a:schemeClr val="bg1"/>
                          </a:solidFill>
                          <a:latin typeface="Century Gothic"/>
                        </a:rPr>
                        <a:t>by…</a:t>
                      </a:r>
                      <a:endParaRPr lang="en-US" sz="1500" b="1">
                        <a:solidFill>
                          <a:srgbClr val="417A44"/>
                        </a:solidFill>
                        <a:latin typeface="Century Gothic"/>
                      </a:endParaRPr>
                    </a:p>
                  </a:txBody>
                  <a:tcPr marL="78508" marR="78508" marT="39254" marB="39254">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algn="ctr">
                        <a:lnSpc>
                          <a:spcPct val="100000"/>
                        </a:lnSpc>
                      </a:pPr>
                      <a:r>
                        <a:rPr lang="en-US" sz="1500" b="1" i="0">
                          <a:latin typeface="Century Gothic"/>
                        </a:rPr>
                        <a:t>Number of Participants</a:t>
                      </a:r>
                      <a:endParaRPr lang="en-US" sz="1500" b="1">
                        <a:latin typeface="Century Gothic"/>
                      </a:endParaRPr>
                    </a:p>
                  </a:txBody>
                  <a:tcPr marL="78508" marR="78508" marT="39254" marB="3925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algn="ctr">
                        <a:lnSpc>
                          <a:spcPct val="100000"/>
                        </a:lnSpc>
                      </a:pPr>
                      <a:r>
                        <a:rPr lang="en-US" sz="1500" b="1" i="0">
                          <a:latin typeface="Century Gothic"/>
                        </a:rPr>
                        <a:t>Equals</a:t>
                      </a:r>
                      <a:endParaRPr lang="en-US" sz="1500" b="1">
                        <a:latin typeface="Century Gothic"/>
                      </a:endParaRPr>
                    </a:p>
                  </a:txBody>
                  <a:tcPr marL="78508" marR="78508" marT="39254" marB="3925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algn="ctr">
                        <a:lnSpc>
                          <a:spcPct val="100000"/>
                        </a:lnSpc>
                      </a:pPr>
                      <a:r>
                        <a:rPr lang="en-US" sz="1500" b="1" i="0">
                          <a:latin typeface="Century Gothic"/>
                        </a:rPr>
                        <a:t>Total</a:t>
                      </a:r>
                      <a:endParaRPr lang="en-US" sz="1500" b="1">
                        <a:latin typeface="Century Gothic"/>
                      </a:endParaRPr>
                    </a:p>
                  </a:txBody>
                  <a:tcPr marL="78508" marR="78508" marT="39254" marB="39254">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984683228"/>
                  </a:ext>
                </a:extLst>
              </a:tr>
              <a:tr h="598921">
                <a:tc>
                  <a:txBody>
                    <a:bodyPr/>
                    <a:lstStyle/>
                    <a:p>
                      <a:pPr algn="ctr">
                        <a:lnSpc>
                          <a:spcPct val="150000"/>
                        </a:lnSpc>
                      </a:pPr>
                      <a:r>
                        <a:rPr lang="en-US" sz="1500" b="0" i="0">
                          <a:solidFill>
                            <a:schemeClr val="tx1"/>
                          </a:solidFill>
                          <a:latin typeface="Century Gothic"/>
                        </a:rPr>
                        <a:t>X</a:t>
                      </a:r>
                    </a:p>
                  </a:txBody>
                  <a:tcPr marL="78508" marR="78508" marT="39254" marB="3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endParaRPr lang="en-US" sz="1500" b="0" i="0">
                        <a:latin typeface="Century Gothic"/>
                      </a:endParaRPr>
                    </a:p>
                  </a:txBody>
                  <a:tcPr marL="78508" marR="78508" marT="39254" marB="3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solidFill>
                  </a:tcPr>
                </a:tc>
                <a:tc>
                  <a:txBody>
                    <a:bodyPr/>
                    <a:lstStyle/>
                    <a:p>
                      <a:pPr algn="ctr"/>
                      <a:r>
                        <a:rPr lang="en-US" sz="1500" b="0" i="0">
                          <a:latin typeface="Century Gothic"/>
                        </a:rPr>
                        <a:t>=</a:t>
                      </a:r>
                    </a:p>
                  </a:txBody>
                  <a:tcPr marL="78508" marR="78508" marT="39254" marB="3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endParaRPr lang="en-US" sz="1500" b="0" i="0">
                        <a:solidFill>
                          <a:schemeClr val="tx1"/>
                        </a:solidFill>
                        <a:latin typeface="Century Gothic"/>
                      </a:endParaRPr>
                    </a:p>
                  </a:txBody>
                  <a:tcPr marL="78508" marR="78508" marT="39254" marB="3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alpha val="18824"/>
                      </a:srgbClr>
                    </a:solidFill>
                  </a:tcPr>
                </a:tc>
                <a:extLst>
                  <a:ext uri="{0D108BD9-81ED-4DB2-BD59-A6C34878D82A}">
                    <a16:rowId xmlns:a16="http://schemas.microsoft.com/office/drawing/2014/main" val="1566334077"/>
                  </a:ext>
                </a:extLst>
              </a:tr>
            </a:tbl>
          </a:graphicData>
        </a:graphic>
      </p:graphicFrame>
    </p:spTree>
    <p:extLst>
      <p:ext uri="{BB962C8B-B14F-4D97-AF65-F5344CB8AC3E}">
        <p14:creationId xmlns:p14="http://schemas.microsoft.com/office/powerpoint/2010/main" val="3752948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D92DFC-31B1-10DF-BAC1-87DAD5337102}"/>
              </a:ext>
              <a:ext uri="{C183D7F6-B498-43B3-948B-1728B52AA6E4}">
                <adec:decorative xmlns:adec="http://schemas.microsoft.com/office/drawing/2017/decorative" val="1"/>
              </a:ext>
            </a:extLst>
          </p:cNvPr>
          <p:cNvPicPr>
            <a:picLocks noChangeAspect="1"/>
          </p:cNvPicPr>
          <p:nvPr/>
        </p:nvPicPr>
        <p:blipFill>
          <a:blip r:embed="rId3"/>
          <a:srcRect/>
          <a:stretch/>
        </p:blipFill>
        <p:spPr>
          <a:xfrm rot="10800000">
            <a:off x="-1508744" y="537476"/>
            <a:ext cx="8637135" cy="1092343"/>
          </a:xfrm>
          <a:prstGeom prst="rect">
            <a:avLst/>
          </a:prstGeom>
        </p:spPr>
      </p:pic>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panose="020B0604020202020204" pitchFamily="34" charset="0"/>
                <a:cs typeface="Arial" panose="020B0604020202020204" pitchFamily="34" charset="0"/>
              </a:rPr>
              <a:pPr/>
              <a:t>29</a:t>
            </a:fld>
            <a:endParaRPr lang="en-US">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3AF1864-726D-C710-FE0D-D34A8FF11765}"/>
              </a:ext>
            </a:extLst>
          </p:cNvPr>
          <p:cNvSpPr>
            <a:spLocks noGrp="1"/>
          </p:cNvSpPr>
          <p:nvPr>
            <p:ph type="title" idx="4294967295"/>
          </p:nvPr>
        </p:nvSpPr>
        <p:spPr>
          <a:xfrm>
            <a:off x="483261" y="822037"/>
            <a:ext cx="625685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entury Gothic" panose="020B0502020202020204" pitchFamily="34" charset="0"/>
                <a:ea typeface="Calibri" panose="020F0502020204030204" pitchFamily="34" charset="0"/>
                <a:cs typeface="Arial"/>
              </a:rPr>
              <a:t>CACFP Meal Pattern Requirements</a:t>
            </a:r>
          </a:p>
        </p:txBody>
      </p:sp>
      <p:grpSp>
        <p:nvGrpSpPr>
          <p:cNvPr id="6" name="Group 5" descr="Serving Tasty and Healthy Foods in the Child and Adult Food Program Serving Meals for Children Ages 1-2 poster.">
            <a:extLst>
              <a:ext uri="{FF2B5EF4-FFF2-40B4-BE49-F238E27FC236}">
                <a16:creationId xmlns:a16="http://schemas.microsoft.com/office/drawing/2014/main" id="{7D08BE35-4651-A2D9-2B7B-A8D2D4939D2E}"/>
              </a:ext>
            </a:extLst>
          </p:cNvPr>
          <p:cNvGrpSpPr/>
          <p:nvPr/>
        </p:nvGrpSpPr>
        <p:grpSpPr>
          <a:xfrm>
            <a:off x="1056691" y="2257667"/>
            <a:ext cx="1947821" cy="3020215"/>
            <a:chOff x="1056691" y="2257667"/>
            <a:chExt cx="1947821" cy="3020215"/>
          </a:xfrm>
        </p:grpSpPr>
        <p:sp>
          <p:nvSpPr>
            <p:cNvPr id="3" name="Rectangle 2">
              <a:extLst>
                <a:ext uri="{FF2B5EF4-FFF2-40B4-BE49-F238E27FC236}">
                  <a16:creationId xmlns:a16="http://schemas.microsoft.com/office/drawing/2014/main" id="{3051BA00-B8D5-DF0E-E79E-53A45C5BF382}"/>
                </a:ext>
              </a:extLst>
            </p:cNvPr>
            <p:cNvSpPr/>
            <p:nvPr/>
          </p:nvSpPr>
          <p:spPr>
            <a:xfrm rot="21380467">
              <a:off x="1056691" y="2257667"/>
              <a:ext cx="1947821" cy="3020215"/>
            </a:xfrm>
            <a:prstGeom prst="rect">
              <a:avLst/>
            </a:prstGeom>
            <a:solidFill>
              <a:schemeClr val="bg1"/>
            </a:solidFill>
            <a:ln>
              <a:noFill/>
            </a:ln>
            <a:effectLst>
              <a:outerShdw blurRad="279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6" name="Picture 15" descr="Serving Tasty and Healthy Foods in the Child and Adult Food Program Serving Meals for Children Ages 1-2 poster">
              <a:extLst>
                <a:ext uri="{FF2B5EF4-FFF2-40B4-BE49-F238E27FC236}">
                  <a16:creationId xmlns:a16="http://schemas.microsoft.com/office/drawing/2014/main" id="{22A22E26-E5F3-8A46-0F71-8EBB2DEF125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1380467">
              <a:off x="1061105" y="2274435"/>
              <a:ext cx="1943407" cy="3003447"/>
            </a:xfrm>
            <a:prstGeom prst="rect">
              <a:avLst/>
            </a:prstGeom>
            <a:noFill/>
            <a:ln w="12700">
              <a:solidFill>
                <a:schemeClr val="tx1">
                  <a:lumMod val="65000"/>
                  <a:lumOff val="35000"/>
                </a:schemeClr>
              </a:solidFill>
            </a:ln>
          </p:spPr>
        </p:pic>
      </p:grpSp>
      <p:grpSp>
        <p:nvGrpSpPr>
          <p:cNvPr id="8" name="Group 7" descr="Serving Tasty and Healthy Foods in the Child and Adult Food Program Serving Meals for Children Ages 3-5 poster.">
            <a:extLst>
              <a:ext uri="{FF2B5EF4-FFF2-40B4-BE49-F238E27FC236}">
                <a16:creationId xmlns:a16="http://schemas.microsoft.com/office/drawing/2014/main" id="{B044B859-8C09-632F-15E2-E7F3D520619D}"/>
              </a:ext>
            </a:extLst>
          </p:cNvPr>
          <p:cNvGrpSpPr/>
          <p:nvPr/>
        </p:nvGrpSpPr>
        <p:grpSpPr>
          <a:xfrm>
            <a:off x="3804371" y="2257667"/>
            <a:ext cx="1951653" cy="3020215"/>
            <a:chOff x="3804371" y="2257667"/>
            <a:chExt cx="1951653" cy="3020215"/>
          </a:xfrm>
        </p:grpSpPr>
        <p:sp>
          <p:nvSpPr>
            <p:cNvPr id="5" name="Rectangle 4">
              <a:extLst>
                <a:ext uri="{FF2B5EF4-FFF2-40B4-BE49-F238E27FC236}">
                  <a16:creationId xmlns:a16="http://schemas.microsoft.com/office/drawing/2014/main" id="{FBCC94A2-3D11-B681-1AC8-C29929C593DD}"/>
                </a:ext>
              </a:extLst>
            </p:cNvPr>
            <p:cNvSpPr/>
            <p:nvPr/>
          </p:nvSpPr>
          <p:spPr>
            <a:xfrm rot="193124">
              <a:off x="3808203" y="2257667"/>
              <a:ext cx="1947821" cy="3020215"/>
            </a:xfrm>
            <a:prstGeom prst="rect">
              <a:avLst/>
            </a:prstGeom>
            <a:solidFill>
              <a:schemeClr val="bg1"/>
            </a:solidFill>
            <a:ln>
              <a:noFill/>
            </a:ln>
            <a:effectLst>
              <a:outerShdw blurRad="279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7" name="Picture 16" descr="Serving Tasty and Healthy Foods in the Child and Adult Food Program Serving Meals for Children Ages 3-5 poster">
              <a:extLst>
                <a:ext uri="{FF2B5EF4-FFF2-40B4-BE49-F238E27FC236}">
                  <a16:creationId xmlns:a16="http://schemas.microsoft.com/office/drawing/2014/main" id="{11EACC7C-492C-86AD-AC80-8CDA6BA38B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3124">
              <a:off x="3804371" y="2257668"/>
              <a:ext cx="1943407" cy="3003447"/>
            </a:xfrm>
            <a:prstGeom prst="rect">
              <a:avLst/>
            </a:prstGeom>
            <a:noFill/>
            <a:ln w="12700">
              <a:solidFill>
                <a:schemeClr val="tx1">
                  <a:lumMod val="65000"/>
                  <a:lumOff val="35000"/>
                </a:schemeClr>
              </a:solidFill>
            </a:ln>
          </p:spPr>
        </p:pic>
      </p:grpSp>
      <p:grpSp>
        <p:nvGrpSpPr>
          <p:cNvPr id="12" name="Group 11" descr="Serving Tasty and Healthy Foods in the Child and Adult Food Program Serving Meals for Children Ages 6-12 &amp; 13-18 poster.">
            <a:extLst>
              <a:ext uri="{FF2B5EF4-FFF2-40B4-BE49-F238E27FC236}">
                <a16:creationId xmlns:a16="http://schemas.microsoft.com/office/drawing/2014/main" id="{289C8E84-2A24-DB40-AB0D-E2F8DB3E9E90}"/>
              </a:ext>
            </a:extLst>
          </p:cNvPr>
          <p:cNvGrpSpPr/>
          <p:nvPr/>
        </p:nvGrpSpPr>
        <p:grpSpPr>
          <a:xfrm>
            <a:off x="6396445" y="2257667"/>
            <a:ext cx="1949216" cy="3020215"/>
            <a:chOff x="6396445" y="2257667"/>
            <a:chExt cx="1949216" cy="3020215"/>
          </a:xfrm>
        </p:grpSpPr>
        <p:sp>
          <p:nvSpPr>
            <p:cNvPr id="7" name="Rectangle 6">
              <a:extLst>
                <a:ext uri="{FF2B5EF4-FFF2-40B4-BE49-F238E27FC236}">
                  <a16:creationId xmlns:a16="http://schemas.microsoft.com/office/drawing/2014/main" id="{967A6EFF-FF83-84BC-1116-202774345A2A}"/>
                </a:ext>
              </a:extLst>
            </p:cNvPr>
            <p:cNvSpPr/>
            <p:nvPr/>
          </p:nvSpPr>
          <p:spPr>
            <a:xfrm rot="21429957">
              <a:off x="6396445" y="2257667"/>
              <a:ext cx="1947821" cy="3020215"/>
            </a:xfrm>
            <a:prstGeom prst="rect">
              <a:avLst/>
            </a:prstGeom>
            <a:solidFill>
              <a:schemeClr val="bg1"/>
            </a:solidFill>
            <a:ln>
              <a:noFill/>
            </a:ln>
            <a:effectLst>
              <a:outerShdw blurRad="279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Rectangle 10">
              <a:extLst>
                <a:ext uri="{FF2B5EF4-FFF2-40B4-BE49-F238E27FC236}">
                  <a16:creationId xmlns:a16="http://schemas.microsoft.com/office/drawing/2014/main" id="{CB97D398-F117-6CC1-B3F6-366E1E2BF236}"/>
                </a:ext>
              </a:extLst>
            </p:cNvPr>
            <p:cNvSpPr/>
            <p:nvPr/>
          </p:nvSpPr>
          <p:spPr>
            <a:xfrm rot="21429957">
              <a:off x="6547637" y="2925878"/>
              <a:ext cx="604277" cy="41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9" name="Picture 18" descr="Serving Tasty and Healthy Foods in the Child and Adult Food Program Serving Meals for Children Ages 6-12 &amp; 13-18 poster">
              <a:extLst>
                <a:ext uri="{FF2B5EF4-FFF2-40B4-BE49-F238E27FC236}">
                  <a16:creationId xmlns:a16="http://schemas.microsoft.com/office/drawing/2014/main" id="{94301C53-989E-F144-A5BF-4C894B16076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21429957">
              <a:off x="6402254" y="2274435"/>
              <a:ext cx="1943407" cy="3003447"/>
            </a:xfrm>
            <a:prstGeom prst="rect">
              <a:avLst/>
            </a:prstGeom>
            <a:noFill/>
            <a:ln w="12700">
              <a:solidFill>
                <a:schemeClr val="tx1">
                  <a:lumMod val="65000"/>
                  <a:lumOff val="35000"/>
                </a:schemeClr>
              </a:solidFill>
            </a:ln>
          </p:spPr>
        </p:pic>
      </p:grpSp>
      <p:grpSp>
        <p:nvGrpSpPr>
          <p:cNvPr id="13" name="Group 12" descr="Serving Tasty and Healthy Foods in the Child and Adult Food Program Serving Meals for Adults poster poster.">
            <a:extLst>
              <a:ext uri="{FF2B5EF4-FFF2-40B4-BE49-F238E27FC236}">
                <a16:creationId xmlns:a16="http://schemas.microsoft.com/office/drawing/2014/main" id="{33141250-C66C-2827-0E5E-B7CE44D46214}"/>
              </a:ext>
            </a:extLst>
          </p:cNvPr>
          <p:cNvGrpSpPr/>
          <p:nvPr/>
        </p:nvGrpSpPr>
        <p:grpSpPr>
          <a:xfrm>
            <a:off x="9039892" y="2257667"/>
            <a:ext cx="1947821" cy="3020215"/>
            <a:chOff x="9039892" y="2257667"/>
            <a:chExt cx="1947821" cy="3020215"/>
          </a:xfrm>
        </p:grpSpPr>
        <p:sp>
          <p:nvSpPr>
            <p:cNvPr id="9" name="Rectangle 8">
              <a:extLst>
                <a:ext uri="{FF2B5EF4-FFF2-40B4-BE49-F238E27FC236}">
                  <a16:creationId xmlns:a16="http://schemas.microsoft.com/office/drawing/2014/main" id="{0BEFD026-CA30-C052-B4FD-ED071AF7E2B7}"/>
                </a:ext>
              </a:extLst>
            </p:cNvPr>
            <p:cNvSpPr/>
            <p:nvPr/>
          </p:nvSpPr>
          <p:spPr>
            <a:xfrm rot="195158">
              <a:off x="9039892" y="2257667"/>
              <a:ext cx="1947821" cy="3020215"/>
            </a:xfrm>
            <a:prstGeom prst="rect">
              <a:avLst/>
            </a:prstGeom>
            <a:solidFill>
              <a:schemeClr val="bg1"/>
            </a:solidFill>
            <a:ln>
              <a:noFill/>
            </a:ln>
            <a:effectLst>
              <a:outerShdw blurRad="279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0" name="Picture 19" descr="Serving Tasty and Healthy Foods in the Child and Adult Food Program Serving Meals for Adults poster poster">
              <a:extLst>
                <a:ext uri="{FF2B5EF4-FFF2-40B4-BE49-F238E27FC236}">
                  <a16:creationId xmlns:a16="http://schemas.microsoft.com/office/drawing/2014/main" id="{D981FEBF-5E9C-7231-7D1D-143541EABA2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195158">
              <a:off x="9044192" y="2257667"/>
              <a:ext cx="1943407" cy="3003447"/>
            </a:xfrm>
            <a:prstGeom prst="rect">
              <a:avLst/>
            </a:prstGeom>
            <a:noFill/>
            <a:ln w="12700">
              <a:solidFill>
                <a:schemeClr val="tx1">
                  <a:lumMod val="65000"/>
                  <a:lumOff val="35000"/>
                </a:schemeClr>
              </a:solidFill>
            </a:ln>
          </p:spPr>
        </p:pic>
      </p:grpSp>
      <p:sp>
        <p:nvSpPr>
          <p:cNvPr id="21" name="TextBox 20">
            <a:extLst>
              <a:ext uri="{FF2B5EF4-FFF2-40B4-BE49-F238E27FC236}">
                <a16:creationId xmlns:a16="http://schemas.microsoft.com/office/drawing/2014/main" id="{29042F13-9A74-D4C4-11A0-99A3018524D2}"/>
              </a:ext>
            </a:extLst>
          </p:cNvPr>
          <p:cNvSpPr txBox="1"/>
          <p:nvPr/>
        </p:nvSpPr>
        <p:spPr>
          <a:xfrm>
            <a:off x="2279596" y="5975270"/>
            <a:ext cx="10981891" cy="338554"/>
          </a:xfrm>
          <a:prstGeom prst="rect">
            <a:avLst/>
          </a:prstGeom>
          <a:noFill/>
        </p:spPr>
        <p:txBody>
          <a:bodyPr wrap="square" lIns="91440" tIns="45720" rIns="91440" bIns="45720" anchor="t">
            <a:spAutoFit/>
          </a:bodyPr>
          <a:lstStyle/>
          <a:p>
            <a:r>
              <a:rPr lang="en-US" sz="1600" u="sng" err="1">
                <a:solidFill>
                  <a:srgbClr val="4472C4"/>
                </a:solidFill>
                <a:latin typeface="Century Gothic"/>
                <a:ea typeface="Open Sans"/>
                <a:cs typeface="Arial"/>
              </a:rPr>
              <a:t>fns.usda.gov</a:t>
            </a:r>
            <a:r>
              <a:rPr lang="en-US" sz="1600" u="sng">
                <a:solidFill>
                  <a:srgbClr val="4472C4"/>
                </a:solidFill>
                <a:latin typeface="Century Gothic"/>
                <a:ea typeface="Open Sans"/>
                <a:cs typeface="Arial"/>
              </a:rPr>
              <a:t>/</a:t>
            </a:r>
            <a:r>
              <a:rPr lang="en-US" sz="1600" u="sng" err="1">
                <a:solidFill>
                  <a:srgbClr val="4472C4"/>
                </a:solidFill>
                <a:latin typeface="Century Gothic"/>
                <a:ea typeface="Open Sans"/>
                <a:cs typeface="Arial"/>
              </a:rPr>
              <a:t>tn</a:t>
            </a:r>
            <a:r>
              <a:rPr lang="en-US" sz="1600" u="sng">
                <a:solidFill>
                  <a:srgbClr val="4472C4"/>
                </a:solidFill>
                <a:latin typeface="Century Gothic"/>
                <a:ea typeface="Open Sans"/>
                <a:cs typeface="Arial"/>
              </a:rPr>
              <a:t>/training-tools-</a:t>
            </a:r>
            <a:r>
              <a:rPr lang="en-US" sz="1600" u="sng" err="1">
                <a:solidFill>
                  <a:srgbClr val="4472C4"/>
                </a:solidFill>
                <a:latin typeface="Century Gothic"/>
                <a:ea typeface="Open Sans"/>
                <a:cs typeface="Arial"/>
              </a:rPr>
              <a:t>cacfp</a:t>
            </a:r>
            <a:endParaRPr lang="en-US" sz="1600" u="sng">
              <a:solidFill>
                <a:srgbClr val="4472C4"/>
              </a:solidFill>
              <a:latin typeface="Century Gothic"/>
              <a:ea typeface="Open Sans"/>
              <a:cs typeface="Arial"/>
            </a:endParaRPr>
          </a:p>
        </p:txBody>
      </p:sp>
      <p:grpSp>
        <p:nvGrpSpPr>
          <p:cNvPr id="2" name="Group 1" descr="QR code featuring link to fns.usda.gov/tn/training-tools-cacfp.">
            <a:extLst>
              <a:ext uri="{FF2B5EF4-FFF2-40B4-BE49-F238E27FC236}">
                <a16:creationId xmlns:a16="http://schemas.microsoft.com/office/drawing/2014/main" id="{5C6B2E23-F539-1080-A1A5-C2FF5FC7652D}"/>
              </a:ext>
            </a:extLst>
          </p:cNvPr>
          <p:cNvGrpSpPr/>
          <p:nvPr/>
        </p:nvGrpSpPr>
        <p:grpSpPr>
          <a:xfrm>
            <a:off x="962306" y="5566315"/>
            <a:ext cx="1175720" cy="1128608"/>
            <a:chOff x="9672778" y="5878847"/>
            <a:chExt cx="850142" cy="816076"/>
          </a:xfrm>
        </p:grpSpPr>
        <p:sp>
          <p:nvSpPr>
            <p:cNvPr id="22" name="Rounded Rectangle 21">
              <a:extLst>
                <a:ext uri="{FF2B5EF4-FFF2-40B4-BE49-F238E27FC236}">
                  <a16:creationId xmlns:a16="http://schemas.microsoft.com/office/drawing/2014/main" id="{35C4A51E-8119-0622-558E-8BFC8155FDFA}"/>
                </a:ext>
              </a:extLst>
            </p:cNvPr>
            <p:cNvSpPr/>
            <p:nvPr/>
          </p:nvSpPr>
          <p:spPr>
            <a:xfrm>
              <a:off x="9672778" y="5878847"/>
              <a:ext cx="850142" cy="816076"/>
            </a:xfrm>
            <a:prstGeom prst="roundRect">
              <a:avLst/>
            </a:pr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3" name="Picture 22" descr="Qr code&#10;&#10;Description automatically generated">
              <a:extLst>
                <a:ext uri="{FF2B5EF4-FFF2-40B4-BE49-F238E27FC236}">
                  <a16:creationId xmlns:a16="http://schemas.microsoft.com/office/drawing/2014/main" id="{14C23172-B0FF-D3B3-B920-F01C704561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75145" y="5978509"/>
              <a:ext cx="645408" cy="645408"/>
            </a:xfrm>
            <a:prstGeom prst="rect">
              <a:avLst/>
            </a:prstGeom>
          </p:spPr>
        </p:pic>
      </p:grpSp>
    </p:spTree>
    <p:extLst>
      <p:ext uri="{BB962C8B-B14F-4D97-AF65-F5344CB8AC3E}">
        <p14:creationId xmlns:p14="http://schemas.microsoft.com/office/powerpoint/2010/main" val="1103572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ic" descr="Two young children help their teacher set the table for a meal in a child care classroom.">
            <a:extLst>
              <a:ext uri="{FF2B5EF4-FFF2-40B4-BE49-F238E27FC236}">
                <a16:creationId xmlns:a16="http://schemas.microsoft.com/office/drawing/2014/main" id="{ACC7A086-A50C-37BC-411B-D391E134D3E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859849" y="-67733"/>
            <a:ext cx="6603999" cy="6925733"/>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pic>
        <p:nvPicPr>
          <p:cNvPr id="8" name="Picture 7">
            <a:extLst>
              <a:ext uri="{FF2B5EF4-FFF2-40B4-BE49-F238E27FC236}">
                <a16:creationId xmlns:a16="http://schemas.microsoft.com/office/drawing/2014/main" id="{12EBF227-8EA2-47DC-0EE1-D036D4BE73BD}"/>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685" r="9181"/>
          <a:stretch/>
        </p:blipFill>
        <p:spPr>
          <a:xfrm rot="16200000">
            <a:off x="2254173" y="2832134"/>
            <a:ext cx="6858001" cy="1193731"/>
          </a:xfrm>
          <a:prstGeom prst="rect">
            <a:avLst/>
          </a:prstGeom>
        </p:spPr>
      </p:pic>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0800000">
            <a:off x="-1492361" y="704112"/>
            <a:ext cx="7772400" cy="1097314"/>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3</a:t>
            </a:fld>
            <a:endParaRPr lang="en-US">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53971" y="771845"/>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What is Family Style </a:t>
            </a:r>
            <a:br>
              <a:rPr kumimoji="0" lang="en-US" sz="2800" b="1" i="0" u="none" strike="noStrike" kern="1200" cap="none" spc="0" normalizeH="0" baseline="0" noProof="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800" b="1" i="0" u="none" strike="noStrike" kern="1200" cap="none" spc="0" normalizeH="0" baseline="0" noProof="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Meal Service? </a:t>
            </a:r>
          </a:p>
        </p:txBody>
      </p:sp>
      <p:sp>
        <p:nvSpPr>
          <p:cNvPr id="18" name="Content Placeholder 2">
            <a:extLst>
              <a:ext uri="{FF2B5EF4-FFF2-40B4-BE49-F238E27FC236}">
                <a16:creationId xmlns:a16="http://schemas.microsoft.com/office/drawing/2014/main" id="{0453410A-EBCD-BF56-6037-0B63B3374E2F}"/>
              </a:ext>
            </a:extLst>
          </p:cNvPr>
          <p:cNvSpPr txBox="1">
            <a:spLocks/>
          </p:cNvSpPr>
          <p:nvPr/>
        </p:nvSpPr>
        <p:spPr>
          <a:xfrm>
            <a:off x="453971" y="2267357"/>
            <a:ext cx="5291601" cy="26692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1800">
                <a:solidFill>
                  <a:srgbClr val="3A4F5A"/>
                </a:solidFill>
                <a:latin typeface="Century Gothic" panose="020B0502020202020204" pitchFamily="34" charset="0"/>
                <a:ea typeface="Open Sans"/>
                <a:cs typeface="Arial"/>
              </a:rPr>
              <a:t>A type of meal service where children:</a:t>
            </a:r>
            <a:endParaRPr lang="en-US" sz="1800">
              <a:latin typeface="Century Gothic" panose="020B0502020202020204" pitchFamily="34" charset="0"/>
              <a:ea typeface="Open Sans" panose="020B0606030504020204" pitchFamily="34" charset="0"/>
              <a:cs typeface="Arial" panose="020B0604020202020204" pitchFamily="34" charset="0"/>
            </a:endParaRPr>
          </a:p>
          <a:p>
            <a:pPr>
              <a:lnSpc>
                <a:spcPct val="100000"/>
              </a:lnSpc>
              <a:spcBef>
                <a:spcPts val="0"/>
              </a:spcBef>
              <a:spcAft>
                <a:spcPts val="800"/>
              </a:spcAft>
              <a:buClr>
                <a:srgbClr val="F78438"/>
              </a:buClr>
            </a:pPr>
            <a:r>
              <a:rPr lang="en-US" sz="1800">
                <a:solidFill>
                  <a:srgbClr val="3A4F5A"/>
                </a:solidFill>
                <a:latin typeface="Century Gothic" panose="020B0502020202020204" pitchFamily="34" charset="0"/>
                <a:ea typeface="Open Sans"/>
                <a:cs typeface="Arial"/>
              </a:rPr>
              <a:t>Help set the table.</a:t>
            </a:r>
          </a:p>
          <a:p>
            <a:pPr>
              <a:lnSpc>
                <a:spcPct val="100000"/>
              </a:lnSpc>
              <a:spcBef>
                <a:spcPts val="0"/>
              </a:spcBef>
              <a:spcAft>
                <a:spcPts val="800"/>
              </a:spcAft>
              <a:buClr>
                <a:srgbClr val="F78438"/>
              </a:buClr>
            </a:pPr>
            <a:r>
              <a:rPr lang="en-US" sz="1800">
                <a:solidFill>
                  <a:srgbClr val="3A4F5A"/>
                </a:solidFill>
                <a:latin typeface="Century Gothic" panose="020B0502020202020204" pitchFamily="34" charset="0"/>
                <a:ea typeface="Open Sans"/>
                <a:cs typeface="Arial"/>
              </a:rPr>
              <a:t>Serve themselves from bowls, plates,   and/or pitchers on the table.</a:t>
            </a:r>
          </a:p>
          <a:p>
            <a:pPr>
              <a:lnSpc>
                <a:spcPct val="100000"/>
              </a:lnSpc>
              <a:spcBef>
                <a:spcPts val="0"/>
              </a:spcBef>
              <a:spcAft>
                <a:spcPts val="800"/>
              </a:spcAft>
              <a:buClr>
                <a:srgbClr val="F78438"/>
              </a:buClr>
            </a:pPr>
            <a:r>
              <a:rPr lang="en-US" sz="1800">
                <a:solidFill>
                  <a:srgbClr val="3A4F5A"/>
                </a:solidFill>
                <a:latin typeface="Century Gothic" panose="020B0502020202020204" pitchFamily="34" charset="0"/>
                <a:ea typeface="Open Sans"/>
                <a:cs typeface="Arial"/>
              </a:rPr>
              <a:t>Talk with others at mealtime.</a:t>
            </a:r>
            <a:endParaRPr lang="en-US" sz="180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74923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D92DFC-31B1-10DF-BAC1-87DAD5337102}"/>
              </a:ext>
              <a:ext uri="{C183D7F6-B498-43B3-948B-1728B52AA6E4}">
                <adec:decorative xmlns:adec="http://schemas.microsoft.com/office/drawing/2017/decorative" val="1"/>
              </a:ext>
            </a:extLst>
          </p:cNvPr>
          <p:cNvPicPr>
            <a:picLocks noChangeAspect="1"/>
          </p:cNvPicPr>
          <p:nvPr/>
        </p:nvPicPr>
        <p:blipFill>
          <a:blip r:embed="rId3"/>
          <a:srcRect/>
          <a:stretch/>
        </p:blipFill>
        <p:spPr>
          <a:xfrm rot="10800000">
            <a:off x="-1508744" y="537476"/>
            <a:ext cx="8637135" cy="1092343"/>
          </a:xfrm>
          <a:prstGeom prst="rect">
            <a:avLst/>
          </a:prstGeom>
        </p:spPr>
      </p:pic>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panose="020B0604020202020204" pitchFamily="34" charset="0"/>
                <a:cs typeface="Arial" panose="020B0604020202020204" pitchFamily="34" charset="0"/>
              </a:rPr>
              <a:pPr/>
              <a:t>30</a:t>
            </a:fld>
            <a:endParaRPr lang="en-US">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3AF1864-726D-C710-FE0D-D34A8FF11765}"/>
              </a:ext>
            </a:extLst>
          </p:cNvPr>
          <p:cNvSpPr>
            <a:spLocks noGrp="1"/>
          </p:cNvSpPr>
          <p:nvPr>
            <p:ph type="title" idx="4294967295"/>
          </p:nvPr>
        </p:nvSpPr>
        <p:spPr>
          <a:xfrm>
            <a:off x="483261" y="611672"/>
            <a:ext cx="6256858"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How Do I Make Sure I’m Providing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 (Part 7)</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endParaRPr>
          </a:p>
        </p:txBody>
      </p:sp>
      <p:sp>
        <p:nvSpPr>
          <p:cNvPr id="2" name="Rectangle 1">
            <a:extLst>
              <a:ext uri="{FF2B5EF4-FFF2-40B4-BE49-F238E27FC236}">
                <a16:creationId xmlns:a16="http://schemas.microsoft.com/office/drawing/2014/main" id="{B899571A-49A6-E729-D5EA-623739811611}"/>
              </a:ext>
            </a:extLst>
          </p:cNvPr>
          <p:cNvSpPr/>
          <p:nvPr/>
        </p:nvSpPr>
        <p:spPr>
          <a:xfrm>
            <a:off x="491138" y="1813805"/>
            <a:ext cx="6256858" cy="369332"/>
          </a:xfrm>
          <a:prstGeom prst="rect">
            <a:avLst/>
          </a:prstGeom>
        </p:spPr>
        <p:txBody>
          <a:bodyPr wrap="square" lIns="91440" tIns="45720" rIns="91440" bIns="45720" anchor="t">
            <a:spAutoFit/>
          </a:bodyPr>
          <a:lstStyle/>
          <a:p>
            <a:r>
              <a:rPr lang="en-US" b="1">
                <a:solidFill>
                  <a:srgbClr val="447F4A"/>
                </a:solidFill>
                <a:latin typeface="Century Gothic"/>
                <a:ea typeface="Calibri" panose="020F0502020204030204" pitchFamily="34" charset="0"/>
                <a:cs typeface="Arial"/>
              </a:rPr>
              <a:t>Calculate for a Single Age Group - Example</a:t>
            </a:r>
          </a:p>
        </p:txBody>
      </p:sp>
      <p:sp>
        <p:nvSpPr>
          <p:cNvPr id="3" name="TextBox 2">
            <a:extLst>
              <a:ext uri="{FF2B5EF4-FFF2-40B4-BE49-F238E27FC236}">
                <a16:creationId xmlns:a16="http://schemas.microsoft.com/office/drawing/2014/main" id="{11D92864-5BC7-A670-CC91-B7220541C82E}"/>
              </a:ext>
            </a:extLst>
          </p:cNvPr>
          <p:cNvSpPr txBox="1"/>
          <p:nvPr/>
        </p:nvSpPr>
        <p:spPr>
          <a:xfrm>
            <a:off x="483261" y="2308119"/>
            <a:ext cx="5934472" cy="923330"/>
          </a:xfrm>
          <a:prstGeom prst="rect">
            <a:avLst/>
          </a:prstGeom>
          <a:noFill/>
        </p:spPr>
        <p:txBody>
          <a:bodyPr wrap="square" lIns="91440" tIns="45720" rIns="91440" bIns="45720" anchor="t">
            <a:spAutoFit/>
          </a:bodyPr>
          <a:lstStyle/>
          <a:p>
            <a:pPr>
              <a:spcAft>
                <a:spcPts val="1200"/>
              </a:spcAft>
              <a:buClr>
                <a:srgbClr val="F78438"/>
              </a:buClr>
            </a:pPr>
            <a:r>
              <a:rPr lang="en-US">
                <a:solidFill>
                  <a:srgbClr val="3A4F5A"/>
                </a:solidFill>
                <a:effectLst/>
                <a:latin typeface="Century Gothic" panose="020B0502020202020204" pitchFamily="34" charset="0"/>
                <a:ea typeface="Open Sans"/>
                <a:cs typeface="Arial"/>
              </a:rPr>
              <a:t>Happy Day Child Care wants to offer diced peaches at lunch to the 2-year old classroom. This classroom has twelve 2-year </a:t>
            </a:r>
            <a:r>
              <a:rPr lang="en-US" err="1">
                <a:solidFill>
                  <a:srgbClr val="3A4F5A"/>
                </a:solidFill>
                <a:effectLst/>
                <a:latin typeface="Century Gothic" panose="020B0502020202020204" pitchFamily="34" charset="0"/>
                <a:ea typeface="Open Sans"/>
                <a:cs typeface="Arial"/>
              </a:rPr>
              <a:t>olds</a:t>
            </a:r>
            <a:r>
              <a:rPr lang="en-US">
                <a:solidFill>
                  <a:srgbClr val="3A4F5A"/>
                </a:solidFill>
                <a:effectLst/>
                <a:latin typeface="Century Gothic" panose="020B0502020202020204" pitchFamily="34" charset="0"/>
                <a:ea typeface="Open Sans"/>
                <a:cs typeface="Arial"/>
              </a:rPr>
              <a:t> in class today.</a:t>
            </a:r>
          </a:p>
        </p:txBody>
      </p:sp>
      <p:sp>
        <p:nvSpPr>
          <p:cNvPr id="13" name="1">
            <a:extLst>
              <a:ext uri="{FF2B5EF4-FFF2-40B4-BE49-F238E27FC236}">
                <a16:creationId xmlns:a16="http://schemas.microsoft.com/office/drawing/2014/main" id="{1C1588A4-ECFE-7BC0-CC48-6EA628FC5361}"/>
              </a:ext>
            </a:extLst>
          </p:cNvPr>
          <p:cNvSpPr/>
          <p:nvPr/>
        </p:nvSpPr>
        <p:spPr>
          <a:xfrm>
            <a:off x="491138" y="4129841"/>
            <a:ext cx="1000778" cy="1015663"/>
          </a:xfrm>
          <a:prstGeom prst="rect">
            <a:avLst/>
          </a:prstGeom>
        </p:spPr>
        <p:txBody>
          <a:bodyPr wrap="square" lIns="91440" tIns="45720" rIns="91440" bIns="45720" anchor="t">
            <a:spAutoFit/>
          </a:bodyPr>
          <a:lstStyle/>
          <a:p>
            <a:r>
              <a:rPr lang="en-US" sz="6000" b="1">
                <a:solidFill>
                  <a:srgbClr val="7030A0"/>
                </a:solidFill>
                <a:latin typeface="Arial" panose="020B0604020202020204" pitchFamily="34" charset="0"/>
                <a:ea typeface="Calibri" panose="020F0502020204030204" pitchFamily="34" charset="0"/>
                <a:cs typeface="Arial" panose="020B0604020202020204" pitchFamily="34" charset="0"/>
              </a:rPr>
              <a:t>1.</a:t>
            </a:r>
            <a:endParaRPr lang="en-US" sz="6000" b="1">
              <a:solidFill>
                <a:srgbClr val="7030A0"/>
              </a:solidFill>
              <a:latin typeface="Arial" panose="020B0604020202020204" pitchFamily="34" charset="0"/>
            </a:endParaRPr>
          </a:p>
        </p:txBody>
      </p:sp>
      <p:sp>
        <p:nvSpPr>
          <p:cNvPr id="6" name="TextBox 1">
            <a:extLst>
              <a:ext uri="{FF2B5EF4-FFF2-40B4-BE49-F238E27FC236}">
                <a16:creationId xmlns:a16="http://schemas.microsoft.com/office/drawing/2014/main" id="{FA9BD538-AD06-764D-896D-36AEEED12124}"/>
              </a:ext>
            </a:extLst>
          </p:cNvPr>
          <p:cNvSpPr txBox="1"/>
          <p:nvPr/>
        </p:nvSpPr>
        <p:spPr>
          <a:xfrm>
            <a:off x="1319886" y="4186747"/>
            <a:ext cx="4583609" cy="923330"/>
          </a:xfrm>
          <a:prstGeom prst="rect">
            <a:avLst/>
          </a:prstGeom>
          <a:noFill/>
        </p:spPr>
        <p:txBody>
          <a:bodyPr wrap="square" lIns="91440" tIns="45720" rIns="91440" bIns="45720" anchor="t">
            <a:spAutoFit/>
          </a:bodyPr>
          <a:lstStyle/>
          <a:p>
            <a:pPr>
              <a:spcAft>
                <a:spcPts val="1200"/>
              </a:spcAft>
              <a:buClr>
                <a:srgbClr val="F78438"/>
              </a:buClr>
            </a:pPr>
            <a:r>
              <a:rPr lang="en-US" b="1">
                <a:solidFill>
                  <a:srgbClr val="7030A0"/>
                </a:solidFill>
                <a:effectLst/>
                <a:latin typeface="Century Gothic"/>
                <a:ea typeface="Open Sans Extrabold"/>
                <a:cs typeface="Arial"/>
              </a:rPr>
              <a:t>Determine</a:t>
            </a:r>
            <a:r>
              <a:rPr lang="en-US">
                <a:solidFill>
                  <a:srgbClr val="3A4F5A"/>
                </a:solidFill>
                <a:effectLst/>
                <a:latin typeface="Century Gothic"/>
                <a:ea typeface="Open Sans"/>
                <a:cs typeface="Arial"/>
              </a:rPr>
              <a:t> the minimum amount of food needed for each child at </a:t>
            </a:r>
            <a:r>
              <a:rPr lang="en-US">
                <a:solidFill>
                  <a:srgbClr val="3A4F5A"/>
                </a:solidFill>
                <a:latin typeface="Century Gothic"/>
                <a:ea typeface="Open Sans"/>
                <a:cs typeface="Arial"/>
              </a:rPr>
              <a:t>the </a:t>
            </a:r>
            <a:r>
              <a:rPr lang="en-US">
                <a:solidFill>
                  <a:srgbClr val="3A4F5A"/>
                </a:solidFill>
                <a:effectLst/>
                <a:latin typeface="Century Gothic"/>
                <a:ea typeface="Open Sans"/>
                <a:cs typeface="Arial"/>
              </a:rPr>
              <a:t>meal or snack.</a:t>
            </a:r>
            <a:r>
              <a:rPr lang="en-US">
                <a:solidFill>
                  <a:srgbClr val="3A4F5A"/>
                </a:solidFill>
                <a:latin typeface="Century Gothic"/>
                <a:ea typeface="Open Sans"/>
                <a:cs typeface="Arial"/>
              </a:rPr>
              <a:t> </a:t>
            </a:r>
            <a:endParaRPr lang="en-US">
              <a:solidFill>
                <a:srgbClr val="000000"/>
              </a:solidFill>
              <a:effectLst/>
              <a:latin typeface="Century Gothic"/>
              <a:ea typeface="Calibri" panose="020F0502020204030204"/>
              <a:cs typeface="Arial" panose="020B0604020202020204" pitchFamily="34" charset="0"/>
            </a:endParaRPr>
          </a:p>
        </p:txBody>
      </p:sp>
      <p:graphicFrame>
        <p:nvGraphicFramePr>
          <p:cNvPr id="34" name="Table 1">
            <a:extLst>
              <a:ext uri="{FF2B5EF4-FFF2-40B4-BE49-F238E27FC236}">
                <a16:creationId xmlns:a16="http://schemas.microsoft.com/office/drawing/2014/main" id="{82A47126-71EB-0FBF-D570-6D707C7BB1BE}"/>
              </a:ext>
            </a:extLst>
          </p:cNvPr>
          <p:cNvGraphicFramePr>
            <a:graphicFrameLocks noGrp="1"/>
          </p:cNvGraphicFramePr>
          <p:nvPr>
            <p:extLst>
              <p:ext uri="{D42A27DB-BD31-4B8C-83A1-F6EECF244321}">
                <p14:modId xmlns:p14="http://schemas.microsoft.com/office/powerpoint/2010/main" val="3733385008"/>
              </p:ext>
            </p:extLst>
          </p:nvPr>
        </p:nvGraphicFramePr>
        <p:xfrm>
          <a:off x="6417733" y="4186747"/>
          <a:ext cx="5283129" cy="1352514"/>
        </p:xfrm>
        <a:graphic>
          <a:graphicData uri="http://schemas.openxmlformats.org/drawingml/2006/table">
            <a:tbl>
              <a:tblPr firstRow="1" bandRow="1">
                <a:tableStyleId>{9DCAF9ED-07DC-4A11-8D7F-57B35C25682E}</a:tableStyleId>
              </a:tblPr>
              <a:tblGrid>
                <a:gridCol w="837429">
                  <a:extLst>
                    <a:ext uri="{9D8B030D-6E8A-4147-A177-3AD203B41FA5}">
                      <a16:colId xmlns:a16="http://schemas.microsoft.com/office/drawing/2014/main" val="56950579"/>
                    </a:ext>
                  </a:extLst>
                </a:gridCol>
                <a:gridCol w="1116572">
                  <a:extLst>
                    <a:ext uri="{9D8B030D-6E8A-4147-A177-3AD203B41FA5}">
                      <a16:colId xmlns:a16="http://schemas.microsoft.com/office/drawing/2014/main" val="1700854966"/>
                    </a:ext>
                  </a:extLst>
                </a:gridCol>
                <a:gridCol w="1103342">
                  <a:extLst>
                    <a:ext uri="{9D8B030D-6E8A-4147-A177-3AD203B41FA5}">
                      <a16:colId xmlns:a16="http://schemas.microsoft.com/office/drawing/2014/main" val="188525540"/>
                    </a:ext>
                  </a:extLst>
                </a:gridCol>
                <a:gridCol w="2225786">
                  <a:extLst>
                    <a:ext uri="{9D8B030D-6E8A-4147-A177-3AD203B41FA5}">
                      <a16:colId xmlns:a16="http://schemas.microsoft.com/office/drawing/2014/main" val="3231925229"/>
                    </a:ext>
                  </a:extLst>
                </a:gridCol>
              </a:tblGrid>
              <a:tr h="551316">
                <a:tc>
                  <a:txBody>
                    <a:bodyPr/>
                    <a:lstStyle/>
                    <a:p>
                      <a:pPr algn="ctr"/>
                      <a:r>
                        <a:rPr lang="en-US" sz="1500" b="1" i="0">
                          <a:latin typeface="Century Gothic"/>
                        </a:rPr>
                        <a:t>Meal</a:t>
                      </a:r>
                    </a:p>
                  </a:txBody>
                  <a:tcPr marL="78508" marR="78508" marT="39254" marB="39254">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US" sz="1500" b="1" i="0">
                          <a:latin typeface="Century Gothic"/>
                        </a:rPr>
                        <a:t>Age of the</a:t>
                      </a:r>
                    </a:p>
                    <a:p>
                      <a:pPr algn="ctr"/>
                      <a:r>
                        <a:rPr lang="en-US" sz="1500" b="1">
                          <a:latin typeface="Century Gothic"/>
                        </a:rPr>
                        <a:t>Children</a:t>
                      </a:r>
                    </a:p>
                  </a:txBody>
                  <a:tcPr marL="78508" marR="78508" marT="39254" marB="3925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US" sz="1500" b="1" i="0">
                          <a:latin typeface="Century Gothic"/>
                        </a:rPr>
                        <a:t>Food </a:t>
                      </a:r>
                      <a:br>
                        <a:rPr lang="en-US" sz="1500" b="1" i="0">
                          <a:latin typeface="Century Gothic"/>
                        </a:rPr>
                      </a:br>
                      <a:r>
                        <a:rPr lang="en-US" sz="1500" b="1" i="0">
                          <a:latin typeface="Century Gothic"/>
                        </a:rPr>
                        <a:t>Item</a:t>
                      </a:r>
                    </a:p>
                  </a:txBody>
                  <a:tcPr marL="78508" marR="78508" marT="39254" marB="3925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US" sz="1500" b="1" i="0">
                          <a:latin typeface="Century Gothic"/>
                        </a:rPr>
                        <a:t>Required Minimum</a:t>
                      </a:r>
                      <a:br>
                        <a:rPr lang="en-US" sz="1500" b="1" i="0">
                          <a:latin typeface="Century Gothic"/>
                        </a:rPr>
                      </a:br>
                      <a:r>
                        <a:rPr lang="en-US" sz="1500" b="1" i="0">
                          <a:latin typeface="Century Gothic"/>
                        </a:rPr>
                        <a:t>Amount per Child</a:t>
                      </a:r>
                    </a:p>
                  </a:txBody>
                  <a:tcPr marL="78508" marR="78508" marT="39254" marB="39254">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984683228"/>
                  </a:ext>
                </a:extLst>
              </a:tr>
              <a:tr h="588206">
                <a:tc>
                  <a:txBody>
                    <a:bodyPr/>
                    <a:lstStyle/>
                    <a:p>
                      <a:pPr algn="ctr"/>
                      <a:r>
                        <a:rPr lang="en-US" sz="1500" b="0" i="0">
                          <a:latin typeface="Century Gothic"/>
                        </a:rPr>
                        <a:t>Lunch</a:t>
                      </a:r>
                    </a:p>
                  </a:txBody>
                  <a:tcPr marL="78508" marR="78508" marT="39254" marB="3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b="0" i="0">
                          <a:latin typeface="Century Gothic"/>
                        </a:rPr>
                        <a:t>2-year </a:t>
                      </a:r>
                      <a:r>
                        <a:rPr lang="en-US" sz="1500" b="0" i="0" err="1">
                          <a:latin typeface="Century Gothic"/>
                        </a:rPr>
                        <a:t>olds</a:t>
                      </a:r>
                      <a:endParaRPr lang="en-US" sz="1500" b="0" i="0">
                        <a:latin typeface="Century Gothic"/>
                      </a:endParaRPr>
                    </a:p>
                  </a:txBody>
                  <a:tcPr marL="78508" marR="78508" marT="39254" marB="3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b="0" i="0">
                          <a:latin typeface="Century Gothic"/>
                        </a:rPr>
                        <a:t>Diced peaches</a:t>
                      </a:r>
                    </a:p>
                  </a:txBody>
                  <a:tcPr marL="78508" marR="78508" marT="39254" marB="3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b="0" i="0">
                          <a:latin typeface="Century Gothic"/>
                        </a:rPr>
                        <a:t>0.125 cup</a:t>
                      </a:r>
                    </a:p>
                  </a:txBody>
                  <a:tcPr marL="78508" marR="78508" marT="39254" marB="3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23137"/>
                      </a:srgbClr>
                    </a:solidFill>
                  </a:tcPr>
                </a:tc>
                <a:extLst>
                  <a:ext uri="{0D108BD9-81ED-4DB2-BD59-A6C34878D82A}">
                    <a16:rowId xmlns:a16="http://schemas.microsoft.com/office/drawing/2014/main" val="1566334077"/>
                  </a:ext>
                </a:extLst>
              </a:tr>
            </a:tbl>
          </a:graphicData>
        </a:graphic>
      </p:graphicFrame>
    </p:spTree>
    <p:extLst>
      <p:ext uri="{BB962C8B-B14F-4D97-AF65-F5344CB8AC3E}">
        <p14:creationId xmlns:p14="http://schemas.microsoft.com/office/powerpoint/2010/main" val="3869269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D92DFC-31B1-10DF-BAC1-87DAD5337102}"/>
              </a:ext>
              <a:ext uri="{C183D7F6-B498-43B3-948B-1728B52AA6E4}">
                <adec:decorative xmlns:adec="http://schemas.microsoft.com/office/drawing/2017/decorative" val="1"/>
              </a:ext>
            </a:extLst>
          </p:cNvPr>
          <p:cNvPicPr>
            <a:picLocks noChangeAspect="1"/>
          </p:cNvPicPr>
          <p:nvPr/>
        </p:nvPicPr>
        <p:blipFill>
          <a:blip r:embed="rId3"/>
          <a:srcRect/>
          <a:stretch/>
        </p:blipFill>
        <p:spPr>
          <a:xfrm rot="10800000">
            <a:off x="-1508744" y="537476"/>
            <a:ext cx="8637135" cy="1092343"/>
          </a:xfrm>
          <a:prstGeom prst="rect">
            <a:avLst/>
          </a:prstGeom>
        </p:spPr>
      </p:pic>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panose="020B0604020202020204" pitchFamily="34" charset="0"/>
                <a:cs typeface="Arial" panose="020B0604020202020204" pitchFamily="34" charset="0"/>
              </a:rPr>
              <a:pPr/>
              <a:t>31</a:t>
            </a:fld>
            <a:endParaRPr lang="en-US">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3AF1864-726D-C710-FE0D-D34A8FF11765}"/>
              </a:ext>
            </a:extLst>
          </p:cNvPr>
          <p:cNvSpPr>
            <a:spLocks noGrp="1"/>
          </p:cNvSpPr>
          <p:nvPr>
            <p:ph type="title" idx="4294967295"/>
          </p:nvPr>
        </p:nvSpPr>
        <p:spPr>
          <a:xfrm>
            <a:off x="483261" y="611672"/>
            <a:ext cx="6256858"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How Do I Make Sure I’m Providing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 (Part 8)</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endParaRPr>
          </a:p>
        </p:txBody>
      </p:sp>
      <p:sp>
        <p:nvSpPr>
          <p:cNvPr id="2" name="Rectangle 1">
            <a:extLst>
              <a:ext uri="{FF2B5EF4-FFF2-40B4-BE49-F238E27FC236}">
                <a16:creationId xmlns:a16="http://schemas.microsoft.com/office/drawing/2014/main" id="{EB3AB234-35A8-885E-ADA8-247683EF400F}"/>
              </a:ext>
            </a:extLst>
          </p:cNvPr>
          <p:cNvSpPr/>
          <p:nvPr/>
        </p:nvSpPr>
        <p:spPr>
          <a:xfrm>
            <a:off x="491138" y="1813805"/>
            <a:ext cx="6256858" cy="369332"/>
          </a:xfrm>
          <a:prstGeom prst="rect">
            <a:avLst/>
          </a:prstGeom>
        </p:spPr>
        <p:txBody>
          <a:bodyPr wrap="square" lIns="91440" tIns="45720" rIns="91440" bIns="45720" anchor="t">
            <a:spAutoFit/>
          </a:bodyPr>
          <a:lstStyle/>
          <a:p>
            <a:r>
              <a:rPr lang="en-US" b="1">
                <a:solidFill>
                  <a:srgbClr val="447F4A"/>
                </a:solidFill>
                <a:latin typeface="Century Gothic"/>
                <a:ea typeface="Calibri" panose="020F0502020204030204" pitchFamily="34" charset="0"/>
                <a:cs typeface="Arial"/>
              </a:rPr>
              <a:t>Calculate for a Single Age Group - Example</a:t>
            </a:r>
          </a:p>
        </p:txBody>
      </p:sp>
      <p:sp>
        <p:nvSpPr>
          <p:cNvPr id="3" name="TextBox 2">
            <a:extLst>
              <a:ext uri="{FF2B5EF4-FFF2-40B4-BE49-F238E27FC236}">
                <a16:creationId xmlns:a16="http://schemas.microsoft.com/office/drawing/2014/main" id="{93CBA040-8637-FEFC-7BDC-8051C83AB5CC}"/>
              </a:ext>
            </a:extLst>
          </p:cNvPr>
          <p:cNvSpPr txBox="1"/>
          <p:nvPr/>
        </p:nvSpPr>
        <p:spPr>
          <a:xfrm>
            <a:off x="483261" y="2308119"/>
            <a:ext cx="5934472" cy="923330"/>
          </a:xfrm>
          <a:prstGeom prst="rect">
            <a:avLst/>
          </a:prstGeom>
          <a:noFill/>
        </p:spPr>
        <p:txBody>
          <a:bodyPr wrap="square" lIns="91440" tIns="45720" rIns="91440" bIns="45720" anchor="t">
            <a:spAutoFit/>
          </a:bodyPr>
          <a:lstStyle/>
          <a:p>
            <a:pPr>
              <a:spcAft>
                <a:spcPts val="1200"/>
              </a:spcAft>
              <a:buClr>
                <a:srgbClr val="F78438"/>
              </a:buClr>
            </a:pPr>
            <a:r>
              <a:rPr lang="en-US">
                <a:solidFill>
                  <a:srgbClr val="3A4F5A"/>
                </a:solidFill>
                <a:effectLst/>
                <a:latin typeface="Century Gothic" panose="020B0502020202020204" pitchFamily="34" charset="0"/>
                <a:ea typeface="Open Sans"/>
                <a:cs typeface="Arial"/>
              </a:rPr>
              <a:t>Happy Day Child Care wants to offer diced peaches at lunch to the 2-year old classroom. This classroom has twelve 2-year </a:t>
            </a:r>
            <a:r>
              <a:rPr lang="en-US" err="1">
                <a:solidFill>
                  <a:srgbClr val="3A4F5A"/>
                </a:solidFill>
                <a:effectLst/>
                <a:latin typeface="Century Gothic" panose="020B0502020202020204" pitchFamily="34" charset="0"/>
                <a:ea typeface="Open Sans"/>
                <a:cs typeface="Arial"/>
              </a:rPr>
              <a:t>olds</a:t>
            </a:r>
            <a:r>
              <a:rPr lang="en-US">
                <a:solidFill>
                  <a:srgbClr val="3A4F5A"/>
                </a:solidFill>
                <a:effectLst/>
                <a:latin typeface="Century Gothic" panose="020B0502020202020204" pitchFamily="34" charset="0"/>
                <a:ea typeface="Open Sans"/>
                <a:cs typeface="Arial"/>
              </a:rPr>
              <a:t> in class today.</a:t>
            </a:r>
          </a:p>
        </p:txBody>
      </p:sp>
      <p:sp>
        <p:nvSpPr>
          <p:cNvPr id="14" name="Rectangle 13">
            <a:extLst>
              <a:ext uri="{FF2B5EF4-FFF2-40B4-BE49-F238E27FC236}">
                <a16:creationId xmlns:a16="http://schemas.microsoft.com/office/drawing/2014/main" id="{B38BB487-E888-9CE9-1A43-C1E8A46C7E9C}"/>
              </a:ext>
            </a:extLst>
          </p:cNvPr>
          <p:cNvSpPr/>
          <p:nvPr/>
        </p:nvSpPr>
        <p:spPr>
          <a:xfrm>
            <a:off x="491138" y="4236239"/>
            <a:ext cx="1000778" cy="1015663"/>
          </a:xfrm>
          <a:prstGeom prst="rect">
            <a:avLst/>
          </a:prstGeom>
        </p:spPr>
        <p:txBody>
          <a:bodyPr wrap="square" lIns="91440" tIns="45720" rIns="91440" bIns="45720" anchor="t">
            <a:spAutoFit/>
          </a:bodyPr>
          <a:lstStyle/>
          <a:p>
            <a:r>
              <a:rPr lang="en-US" sz="6000" b="1">
                <a:solidFill>
                  <a:srgbClr val="447F4A"/>
                </a:solidFill>
                <a:latin typeface="Arial" panose="020B0604020202020204" pitchFamily="34" charset="0"/>
                <a:ea typeface="Calibri" panose="020F0502020204030204" pitchFamily="34" charset="0"/>
                <a:cs typeface="Arial" panose="020B0604020202020204" pitchFamily="34" charset="0"/>
              </a:rPr>
              <a:t>2.</a:t>
            </a:r>
            <a:endParaRPr lang="en-US" sz="6000" b="1">
              <a:solidFill>
                <a:srgbClr val="447F4A"/>
              </a:solidFill>
              <a:latin typeface="Arial" panose="020B0604020202020204" pitchFamily="34" charset="0"/>
            </a:endParaRPr>
          </a:p>
        </p:txBody>
      </p:sp>
      <p:sp>
        <p:nvSpPr>
          <p:cNvPr id="18" name="TextBox 17">
            <a:extLst>
              <a:ext uri="{FF2B5EF4-FFF2-40B4-BE49-F238E27FC236}">
                <a16:creationId xmlns:a16="http://schemas.microsoft.com/office/drawing/2014/main" id="{E296B4B3-CCA5-64F3-82C0-F52764AE36FD}"/>
              </a:ext>
            </a:extLst>
          </p:cNvPr>
          <p:cNvSpPr txBox="1"/>
          <p:nvPr/>
        </p:nvSpPr>
        <p:spPr>
          <a:xfrm>
            <a:off x="1319886" y="4301783"/>
            <a:ext cx="4583609" cy="923330"/>
          </a:xfrm>
          <a:prstGeom prst="rect">
            <a:avLst/>
          </a:prstGeom>
          <a:noFill/>
        </p:spPr>
        <p:txBody>
          <a:bodyPr wrap="square" lIns="91440" tIns="45720" rIns="91440" bIns="45720" anchor="t">
            <a:spAutoFit/>
          </a:bodyPr>
          <a:lstStyle/>
          <a:p>
            <a:pPr>
              <a:spcAft>
                <a:spcPts val="1200"/>
              </a:spcAft>
              <a:buClr>
                <a:srgbClr val="F78438"/>
              </a:buClr>
            </a:pPr>
            <a:r>
              <a:rPr lang="en-US" b="1">
                <a:solidFill>
                  <a:srgbClr val="447F4A"/>
                </a:solidFill>
                <a:effectLst/>
                <a:latin typeface="Century Gothic" panose="020B0502020202020204" pitchFamily="34" charset="0"/>
                <a:ea typeface="Open Sans Extrabold"/>
                <a:cs typeface="Arial"/>
              </a:rPr>
              <a:t>Multiply</a:t>
            </a:r>
            <a:r>
              <a:rPr lang="en-US">
                <a:solidFill>
                  <a:srgbClr val="3A4F5A"/>
                </a:solidFill>
                <a:effectLst/>
                <a:latin typeface="Century Gothic" panose="020B0502020202020204" pitchFamily="34" charset="0"/>
                <a:ea typeface="Open Sans"/>
                <a:cs typeface="Arial"/>
              </a:rPr>
              <a:t> the minimum amount of food (from Step </a:t>
            </a:r>
            <a:r>
              <a:rPr lang="en-US">
                <a:solidFill>
                  <a:srgbClr val="3A4F5A"/>
                </a:solidFill>
                <a:latin typeface="Century Gothic" panose="020B0502020202020204" pitchFamily="34" charset="0"/>
                <a:ea typeface="Open Sans"/>
                <a:cs typeface="Arial"/>
              </a:rPr>
              <a:t>1</a:t>
            </a:r>
            <a:r>
              <a:rPr lang="en-US">
                <a:solidFill>
                  <a:srgbClr val="3A4F5A"/>
                </a:solidFill>
                <a:effectLst/>
                <a:latin typeface="Century Gothic" panose="020B0502020202020204" pitchFamily="34" charset="0"/>
                <a:ea typeface="Open Sans"/>
                <a:cs typeface="Arial"/>
              </a:rPr>
              <a:t>) by the number of children at the meal or snack.</a:t>
            </a:r>
            <a:endParaRPr lang="en-US">
              <a:solidFill>
                <a:srgbClr val="000000"/>
              </a:solidFill>
              <a:effectLst/>
              <a:latin typeface="Century Gothic" panose="020B0502020202020204" pitchFamily="34" charset="0"/>
              <a:ea typeface="Calibri" panose="020F0502020204030204"/>
              <a:cs typeface="Arial" panose="020B0604020202020204" pitchFamily="34" charset="0"/>
            </a:endParaRPr>
          </a:p>
        </p:txBody>
      </p:sp>
      <p:graphicFrame>
        <p:nvGraphicFramePr>
          <p:cNvPr id="5" name="Table 34">
            <a:extLst>
              <a:ext uri="{FF2B5EF4-FFF2-40B4-BE49-F238E27FC236}">
                <a16:creationId xmlns:a16="http://schemas.microsoft.com/office/drawing/2014/main" id="{F454C477-F65F-56A3-AF7F-DBCB554805E8}"/>
              </a:ext>
            </a:extLst>
          </p:cNvPr>
          <p:cNvGraphicFramePr>
            <a:graphicFrameLocks noGrp="1"/>
          </p:cNvGraphicFramePr>
          <p:nvPr>
            <p:extLst>
              <p:ext uri="{D42A27DB-BD31-4B8C-83A1-F6EECF244321}">
                <p14:modId xmlns:p14="http://schemas.microsoft.com/office/powerpoint/2010/main" val="4193506571"/>
              </p:ext>
            </p:extLst>
          </p:nvPr>
        </p:nvGraphicFramePr>
        <p:xfrm>
          <a:off x="6433127" y="2653976"/>
          <a:ext cx="5283127" cy="1352514"/>
        </p:xfrm>
        <a:graphic>
          <a:graphicData uri="http://schemas.openxmlformats.org/drawingml/2006/table">
            <a:tbl>
              <a:tblPr firstRow="1" bandRow="1">
                <a:tableStyleId>{9DCAF9ED-07DC-4A11-8D7F-57B35C25682E}</a:tableStyleId>
              </a:tblPr>
              <a:tblGrid>
                <a:gridCol w="837429">
                  <a:extLst>
                    <a:ext uri="{9D8B030D-6E8A-4147-A177-3AD203B41FA5}">
                      <a16:colId xmlns:a16="http://schemas.microsoft.com/office/drawing/2014/main" val="56950579"/>
                    </a:ext>
                  </a:extLst>
                </a:gridCol>
                <a:gridCol w="1116571">
                  <a:extLst>
                    <a:ext uri="{9D8B030D-6E8A-4147-A177-3AD203B41FA5}">
                      <a16:colId xmlns:a16="http://schemas.microsoft.com/office/drawing/2014/main" val="1700854966"/>
                    </a:ext>
                  </a:extLst>
                </a:gridCol>
                <a:gridCol w="1092969">
                  <a:extLst>
                    <a:ext uri="{9D8B030D-6E8A-4147-A177-3AD203B41FA5}">
                      <a16:colId xmlns:a16="http://schemas.microsoft.com/office/drawing/2014/main" val="188525540"/>
                    </a:ext>
                  </a:extLst>
                </a:gridCol>
                <a:gridCol w="2236158">
                  <a:extLst>
                    <a:ext uri="{9D8B030D-6E8A-4147-A177-3AD203B41FA5}">
                      <a16:colId xmlns:a16="http://schemas.microsoft.com/office/drawing/2014/main" val="3231925229"/>
                    </a:ext>
                  </a:extLst>
                </a:gridCol>
              </a:tblGrid>
              <a:tr h="551316">
                <a:tc>
                  <a:txBody>
                    <a:bodyPr/>
                    <a:lstStyle/>
                    <a:p>
                      <a:pPr algn="ctr"/>
                      <a:r>
                        <a:rPr lang="en-US" sz="1500" b="1" i="0">
                          <a:latin typeface="Century Gothic"/>
                        </a:rPr>
                        <a:t>Meal</a:t>
                      </a:r>
                    </a:p>
                  </a:txBody>
                  <a:tcPr marL="78508" marR="78508" marT="39254" marB="39254">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US" sz="1500" b="1" i="0">
                          <a:latin typeface="Century Gothic"/>
                        </a:rPr>
                        <a:t>Age of the</a:t>
                      </a:r>
                    </a:p>
                    <a:p>
                      <a:pPr algn="ctr"/>
                      <a:r>
                        <a:rPr lang="en-US" sz="1500" b="1">
                          <a:latin typeface="Century Gothic"/>
                        </a:rPr>
                        <a:t>Children</a:t>
                      </a:r>
                    </a:p>
                  </a:txBody>
                  <a:tcPr marL="78508" marR="78508" marT="39254" marB="3925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US" sz="1500" b="1" i="0">
                          <a:latin typeface="Century Gothic"/>
                        </a:rPr>
                        <a:t>Food </a:t>
                      </a:r>
                      <a:br>
                        <a:rPr lang="en-US" sz="1500" b="1" i="0">
                          <a:latin typeface="Century Gothic"/>
                        </a:rPr>
                      </a:br>
                      <a:r>
                        <a:rPr lang="en-US" sz="1500" b="1" i="0">
                          <a:latin typeface="Century Gothic"/>
                        </a:rPr>
                        <a:t>Item</a:t>
                      </a:r>
                    </a:p>
                  </a:txBody>
                  <a:tcPr marL="78508" marR="78508" marT="39254" marB="3925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US" sz="1500" b="1" i="0">
                          <a:latin typeface="Century Gothic"/>
                        </a:rPr>
                        <a:t>Required Minimum</a:t>
                      </a:r>
                      <a:br>
                        <a:rPr lang="en-US" sz="1500" b="1" i="0">
                          <a:latin typeface="Century Gothic"/>
                        </a:rPr>
                      </a:br>
                      <a:r>
                        <a:rPr lang="en-US" sz="1500" b="1" i="0">
                          <a:latin typeface="Century Gothic"/>
                        </a:rPr>
                        <a:t>Amount per Child</a:t>
                      </a:r>
                    </a:p>
                  </a:txBody>
                  <a:tcPr marL="78508" marR="78508" marT="39254" marB="39254">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984683228"/>
                  </a:ext>
                </a:extLst>
              </a:tr>
              <a:tr h="588206">
                <a:tc>
                  <a:txBody>
                    <a:bodyPr/>
                    <a:lstStyle/>
                    <a:p>
                      <a:pPr algn="ctr"/>
                      <a:r>
                        <a:rPr lang="en-US" sz="1500" b="0" i="0">
                          <a:latin typeface="Century Gothic"/>
                        </a:rPr>
                        <a:t>Lunch</a:t>
                      </a:r>
                    </a:p>
                  </a:txBody>
                  <a:tcPr marL="78508" marR="78508" marT="39254" marB="3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b="0" i="0">
                          <a:latin typeface="Century Gothic"/>
                        </a:rPr>
                        <a:t>2-year </a:t>
                      </a:r>
                      <a:r>
                        <a:rPr lang="en-US" sz="1500" b="0" i="0" err="1">
                          <a:latin typeface="Century Gothic"/>
                        </a:rPr>
                        <a:t>olds</a:t>
                      </a:r>
                      <a:endParaRPr lang="en-US" sz="1500" b="0" i="0">
                        <a:latin typeface="Century Gothic"/>
                      </a:endParaRPr>
                    </a:p>
                  </a:txBody>
                  <a:tcPr marL="78508" marR="78508" marT="39254" marB="3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b="0" i="0">
                          <a:latin typeface="Century Gothic"/>
                        </a:rPr>
                        <a:t>Diced peaches</a:t>
                      </a:r>
                    </a:p>
                  </a:txBody>
                  <a:tcPr marL="78508" marR="78508" marT="39254" marB="3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b="0" i="0">
                          <a:latin typeface="Century Gothic"/>
                        </a:rPr>
                        <a:t>0.125 cup</a:t>
                      </a:r>
                    </a:p>
                  </a:txBody>
                  <a:tcPr marL="78508" marR="78508" marT="39254" marB="3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23137"/>
                      </a:srgbClr>
                    </a:solidFill>
                  </a:tcPr>
                </a:tc>
                <a:extLst>
                  <a:ext uri="{0D108BD9-81ED-4DB2-BD59-A6C34878D82A}">
                    <a16:rowId xmlns:a16="http://schemas.microsoft.com/office/drawing/2014/main" val="1566334077"/>
                  </a:ext>
                </a:extLst>
              </a:tr>
            </a:tbl>
          </a:graphicData>
        </a:graphic>
      </p:graphicFrame>
      <p:graphicFrame>
        <p:nvGraphicFramePr>
          <p:cNvPr id="36" name="Table 35">
            <a:extLst>
              <a:ext uri="{FF2B5EF4-FFF2-40B4-BE49-F238E27FC236}">
                <a16:creationId xmlns:a16="http://schemas.microsoft.com/office/drawing/2014/main" id="{116FD46F-A553-D486-2C27-BC9330685D14}"/>
              </a:ext>
            </a:extLst>
          </p:cNvPr>
          <p:cNvGraphicFramePr>
            <a:graphicFrameLocks noGrp="1"/>
          </p:cNvGraphicFramePr>
          <p:nvPr>
            <p:extLst>
              <p:ext uri="{D42A27DB-BD31-4B8C-83A1-F6EECF244321}">
                <p14:modId xmlns:p14="http://schemas.microsoft.com/office/powerpoint/2010/main" val="1897460630"/>
              </p:ext>
            </p:extLst>
          </p:nvPr>
        </p:nvGraphicFramePr>
        <p:xfrm>
          <a:off x="6417733" y="4310704"/>
          <a:ext cx="5283129" cy="1134629"/>
        </p:xfrm>
        <a:graphic>
          <a:graphicData uri="http://schemas.openxmlformats.org/drawingml/2006/table">
            <a:tbl>
              <a:tblPr firstRow="1" bandRow="1">
                <a:tableStyleId>{10A1B5D5-9B99-4C35-A422-299274C87663}</a:tableStyleId>
              </a:tblPr>
              <a:tblGrid>
                <a:gridCol w="1280656">
                  <a:extLst>
                    <a:ext uri="{9D8B030D-6E8A-4147-A177-3AD203B41FA5}">
                      <a16:colId xmlns:a16="http://schemas.microsoft.com/office/drawing/2014/main" val="56950579"/>
                    </a:ext>
                  </a:extLst>
                </a:gridCol>
                <a:gridCol w="1564376">
                  <a:extLst>
                    <a:ext uri="{9D8B030D-6E8A-4147-A177-3AD203B41FA5}">
                      <a16:colId xmlns:a16="http://schemas.microsoft.com/office/drawing/2014/main" val="1700854966"/>
                    </a:ext>
                  </a:extLst>
                </a:gridCol>
                <a:gridCol w="929770">
                  <a:extLst>
                    <a:ext uri="{9D8B030D-6E8A-4147-A177-3AD203B41FA5}">
                      <a16:colId xmlns:a16="http://schemas.microsoft.com/office/drawing/2014/main" val="188525540"/>
                    </a:ext>
                  </a:extLst>
                </a:gridCol>
                <a:gridCol w="1508327">
                  <a:extLst>
                    <a:ext uri="{9D8B030D-6E8A-4147-A177-3AD203B41FA5}">
                      <a16:colId xmlns:a16="http://schemas.microsoft.com/office/drawing/2014/main" val="3231925229"/>
                    </a:ext>
                  </a:extLst>
                </a:gridCol>
              </a:tblGrid>
              <a:tr h="0">
                <a:tc>
                  <a:txBody>
                    <a:bodyPr/>
                    <a:lstStyle/>
                    <a:p>
                      <a:pPr algn="ctr">
                        <a:lnSpc>
                          <a:spcPct val="100000"/>
                        </a:lnSpc>
                      </a:pPr>
                      <a:r>
                        <a:rPr lang="en-US" sz="1500" b="1" i="0">
                          <a:solidFill>
                            <a:schemeClr val="bg1"/>
                          </a:solidFill>
                          <a:latin typeface="Century Gothic"/>
                        </a:rPr>
                        <a:t>Multiplied</a:t>
                      </a:r>
                      <a:br>
                        <a:rPr lang="en-US" sz="1500" b="1">
                          <a:solidFill>
                            <a:srgbClr val="FFFFFF"/>
                          </a:solidFill>
                          <a:latin typeface="Century Gothic"/>
                        </a:rPr>
                      </a:br>
                      <a:r>
                        <a:rPr lang="en-US" sz="1500" b="1">
                          <a:solidFill>
                            <a:schemeClr val="bg1"/>
                          </a:solidFill>
                          <a:latin typeface="Century Gothic"/>
                        </a:rPr>
                        <a:t>by…</a:t>
                      </a:r>
                      <a:endParaRPr lang="en-US" sz="1500" b="1">
                        <a:solidFill>
                          <a:srgbClr val="417A44"/>
                        </a:solidFill>
                        <a:latin typeface="Century Gothic"/>
                      </a:endParaRPr>
                    </a:p>
                  </a:txBody>
                  <a:tcPr marL="78508" marR="78508" marT="39254" marB="39254">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algn="ctr">
                        <a:lnSpc>
                          <a:spcPct val="100000"/>
                        </a:lnSpc>
                      </a:pPr>
                      <a:r>
                        <a:rPr lang="en-US" sz="1500" b="1" i="0">
                          <a:latin typeface="Century Gothic"/>
                        </a:rPr>
                        <a:t>Number of Participants</a:t>
                      </a:r>
                      <a:endParaRPr lang="en-US" sz="1500" b="1">
                        <a:latin typeface="Century Gothic"/>
                      </a:endParaRPr>
                    </a:p>
                  </a:txBody>
                  <a:tcPr marL="78508" marR="78508" marT="39254" marB="3925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algn="ctr">
                        <a:lnSpc>
                          <a:spcPct val="100000"/>
                        </a:lnSpc>
                      </a:pPr>
                      <a:r>
                        <a:rPr lang="en-US" sz="1500" b="1" i="0">
                          <a:latin typeface="Century Gothic"/>
                        </a:rPr>
                        <a:t>Equals</a:t>
                      </a:r>
                      <a:endParaRPr lang="en-US" sz="1500" b="1">
                        <a:latin typeface="Century Gothic"/>
                      </a:endParaRPr>
                    </a:p>
                  </a:txBody>
                  <a:tcPr marL="78508" marR="78508" marT="39254" marB="3925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algn="ctr">
                        <a:lnSpc>
                          <a:spcPct val="100000"/>
                        </a:lnSpc>
                      </a:pPr>
                      <a:r>
                        <a:rPr lang="en-US" sz="1500" b="1" i="0">
                          <a:latin typeface="Century Gothic"/>
                        </a:rPr>
                        <a:t>Total</a:t>
                      </a:r>
                      <a:endParaRPr lang="en-US" sz="1500" b="1">
                        <a:latin typeface="Century Gothic"/>
                      </a:endParaRPr>
                    </a:p>
                  </a:txBody>
                  <a:tcPr marL="78508" marR="78508" marT="39254" marB="39254">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984683228"/>
                  </a:ext>
                </a:extLst>
              </a:tr>
              <a:tr h="598921">
                <a:tc>
                  <a:txBody>
                    <a:bodyPr/>
                    <a:lstStyle/>
                    <a:p>
                      <a:pPr algn="ctr">
                        <a:lnSpc>
                          <a:spcPct val="150000"/>
                        </a:lnSpc>
                      </a:pPr>
                      <a:r>
                        <a:rPr lang="en-US" sz="1500" b="0" i="0">
                          <a:solidFill>
                            <a:schemeClr val="tx1"/>
                          </a:solidFill>
                          <a:latin typeface="Century Gothic"/>
                        </a:rPr>
                        <a:t>X</a:t>
                      </a:r>
                    </a:p>
                  </a:txBody>
                  <a:tcPr marL="78508" marR="78508" marT="39254" marB="3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1500" b="0" i="0">
                          <a:latin typeface="Century Gothic"/>
                        </a:rPr>
                        <a:t>12</a:t>
                      </a:r>
                    </a:p>
                  </a:txBody>
                  <a:tcPr marL="78508" marR="78508" marT="39254" marB="3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solidFill>
                  </a:tcPr>
                </a:tc>
                <a:tc>
                  <a:txBody>
                    <a:bodyPr/>
                    <a:lstStyle/>
                    <a:p>
                      <a:pPr algn="ctr"/>
                      <a:r>
                        <a:rPr lang="en-US" sz="1500" b="0" i="0">
                          <a:latin typeface="Century Gothic"/>
                        </a:rPr>
                        <a:t>=</a:t>
                      </a:r>
                    </a:p>
                  </a:txBody>
                  <a:tcPr marL="78508" marR="78508" marT="39254" marB="3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1500" b="0" i="0">
                          <a:solidFill>
                            <a:schemeClr val="tx1"/>
                          </a:solidFill>
                          <a:latin typeface="Century Gothic"/>
                        </a:rPr>
                        <a:t>1.5 cups</a:t>
                      </a:r>
                    </a:p>
                  </a:txBody>
                  <a:tcPr marL="78508" marR="78508" marT="39254" marB="3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alpha val="18824"/>
                      </a:srgbClr>
                    </a:solidFill>
                  </a:tcPr>
                </a:tc>
                <a:extLst>
                  <a:ext uri="{0D108BD9-81ED-4DB2-BD59-A6C34878D82A}">
                    <a16:rowId xmlns:a16="http://schemas.microsoft.com/office/drawing/2014/main" val="1566334077"/>
                  </a:ext>
                </a:extLst>
              </a:tr>
            </a:tbl>
          </a:graphicData>
        </a:graphic>
      </p:graphicFrame>
    </p:spTree>
    <p:extLst>
      <p:ext uri="{BB962C8B-B14F-4D97-AF65-F5344CB8AC3E}">
        <p14:creationId xmlns:p14="http://schemas.microsoft.com/office/powerpoint/2010/main" val="3078558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7A86F8-BA2B-9FEE-B9B6-DF5837F3E2F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CF1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B8B947B-9F08-7F4A-C966-82FACE681BC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314" r="-18277"/>
          <a:stretch/>
        </p:blipFill>
        <p:spPr>
          <a:xfrm rot="10800000">
            <a:off x="8024976" y="30244"/>
            <a:ext cx="4167024" cy="1281040"/>
          </a:xfrm>
          <a:prstGeom prst="rect">
            <a:avLst/>
          </a:prstGeom>
        </p:spPr>
      </p:pic>
      <p:sp>
        <p:nvSpPr>
          <p:cNvPr id="8" name="Rectangle 7">
            <a:extLst>
              <a:ext uri="{FF2B5EF4-FFF2-40B4-BE49-F238E27FC236}">
                <a16:creationId xmlns:a16="http://schemas.microsoft.com/office/drawing/2014/main" id="{57E721DF-93F6-A8B1-5808-903E227EAAE7}"/>
              </a:ext>
            </a:extLst>
          </p:cNvPr>
          <p:cNvSpPr/>
          <p:nvPr/>
        </p:nvSpPr>
        <p:spPr>
          <a:xfrm>
            <a:off x="5696184" y="366865"/>
            <a:ext cx="6256858" cy="461665"/>
          </a:xfrm>
          <a:prstGeom prst="rect">
            <a:avLst/>
          </a:prstGeom>
        </p:spPr>
        <p:txBody>
          <a:bodyPr wrap="square" lIns="91440" tIns="45720" rIns="91440" bIns="45720" anchor="t">
            <a:spAutoFit/>
          </a:bodyPr>
          <a:lstStyle/>
          <a:p>
            <a:pPr algn="r"/>
            <a:r>
              <a:rPr lang="en-US" sz="2400" b="1">
                <a:solidFill>
                  <a:srgbClr val="037BC4"/>
                </a:solidFill>
                <a:latin typeface="Century Gothic" panose="020B0502020202020204" pitchFamily="34" charset="0"/>
                <a:ea typeface="Calibri" panose="020F0502020204030204" pitchFamily="34" charset="0"/>
                <a:cs typeface="Arial" panose="020B0604020202020204" pitchFamily="34" charset="0"/>
              </a:rPr>
              <a:t>Try It Out!</a:t>
            </a:r>
            <a:endParaRPr lang="en-US" sz="2400" b="1">
              <a:solidFill>
                <a:srgbClr val="037BC4"/>
              </a:solidFill>
              <a:latin typeface="Century Gothic" panose="020B0502020202020204" pitchFamily="34" charset="0"/>
            </a:endParaRPr>
          </a:p>
        </p:txBody>
      </p:sp>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panose="020B0604020202020204" pitchFamily="34" charset="0"/>
                <a:cs typeface="Arial" panose="020B0604020202020204" pitchFamily="34" charset="0"/>
              </a:rPr>
              <a:pPr/>
              <a:t>32</a:t>
            </a:fld>
            <a:endParaRPr lang="en-US">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7D92DFC-31B1-10DF-BAC1-87DAD5337102}"/>
              </a:ext>
              <a:ext uri="{C183D7F6-B498-43B3-948B-1728B52AA6E4}">
                <adec:decorative xmlns:adec="http://schemas.microsoft.com/office/drawing/2017/decorative" val="1"/>
              </a:ext>
            </a:extLst>
          </p:cNvPr>
          <p:cNvPicPr>
            <a:picLocks noChangeAspect="1"/>
          </p:cNvPicPr>
          <p:nvPr/>
        </p:nvPicPr>
        <p:blipFill>
          <a:blip r:embed="rId5"/>
          <a:srcRect/>
          <a:stretch/>
        </p:blipFill>
        <p:spPr>
          <a:xfrm rot="10800000">
            <a:off x="-1508744" y="537476"/>
            <a:ext cx="8637135" cy="1092343"/>
          </a:xfrm>
          <a:prstGeom prst="rect">
            <a:avLst/>
          </a:prstGeom>
        </p:spPr>
      </p:pic>
      <p:sp>
        <p:nvSpPr>
          <p:cNvPr id="4" name="Title 3">
            <a:extLst>
              <a:ext uri="{FF2B5EF4-FFF2-40B4-BE49-F238E27FC236}">
                <a16:creationId xmlns:a16="http://schemas.microsoft.com/office/drawing/2014/main" id="{73AF1864-726D-C710-FE0D-D34A8FF11765}"/>
              </a:ext>
            </a:extLst>
          </p:cNvPr>
          <p:cNvSpPr>
            <a:spLocks noGrp="1"/>
          </p:cNvSpPr>
          <p:nvPr>
            <p:ph type="title" idx="4294967295"/>
          </p:nvPr>
        </p:nvSpPr>
        <p:spPr>
          <a:xfrm>
            <a:off x="483261" y="611672"/>
            <a:ext cx="6256858"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How Do I Make Sure I’m Providing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 (Part 9)</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endParaRPr>
          </a:p>
        </p:txBody>
      </p:sp>
      <p:sp>
        <p:nvSpPr>
          <p:cNvPr id="2" name="Rectangle 1">
            <a:extLst>
              <a:ext uri="{FF2B5EF4-FFF2-40B4-BE49-F238E27FC236}">
                <a16:creationId xmlns:a16="http://schemas.microsoft.com/office/drawing/2014/main" id="{EB3AB234-35A8-885E-ADA8-247683EF400F}"/>
              </a:ext>
            </a:extLst>
          </p:cNvPr>
          <p:cNvSpPr/>
          <p:nvPr/>
        </p:nvSpPr>
        <p:spPr>
          <a:xfrm>
            <a:off x="491138" y="1813805"/>
            <a:ext cx="6256858" cy="400110"/>
          </a:xfrm>
          <a:prstGeom prst="rect">
            <a:avLst/>
          </a:prstGeom>
        </p:spPr>
        <p:txBody>
          <a:bodyPr wrap="square" lIns="91440" tIns="45720" rIns="91440" bIns="45720" anchor="t">
            <a:spAutoFit/>
          </a:bodyPr>
          <a:lstStyle/>
          <a:p>
            <a:r>
              <a:rPr lang="en-US" sz="2000" b="1">
                <a:solidFill>
                  <a:srgbClr val="447F4A"/>
                </a:solidFill>
                <a:latin typeface="Century Gothic"/>
                <a:ea typeface="Calibri" panose="020F0502020204030204" pitchFamily="34" charset="0"/>
                <a:cs typeface="Arial"/>
              </a:rPr>
              <a:t>Let’s Practice! Calculate for a Single Age Group</a:t>
            </a:r>
          </a:p>
        </p:txBody>
      </p:sp>
      <p:sp>
        <p:nvSpPr>
          <p:cNvPr id="3" name="TextBox 2">
            <a:extLst>
              <a:ext uri="{FF2B5EF4-FFF2-40B4-BE49-F238E27FC236}">
                <a16:creationId xmlns:a16="http://schemas.microsoft.com/office/drawing/2014/main" id="{93CBA040-8637-FEFC-7BDC-8051C83AB5CC}"/>
              </a:ext>
            </a:extLst>
          </p:cNvPr>
          <p:cNvSpPr txBox="1"/>
          <p:nvPr/>
        </p:nvSpPr>
        <p:spPr>
          <a:xfrm>
            <a:off x="483260" y="2308119"/>
            <a:ext cx="10388853" cy="1631216"/>
          </a:xfrm>
          <a:prstGeom prst="rect">
            <a:avLst/>
          </a:prstGeom>
          <a:noFill/>
        </p:spPr>
        <p:txBody>
          <a:bodyPr wrap="square" lIns="91440" tIns="45720" rIns="91440" bIns="45720" anchor="t">
            <a:spAutoFit/>
          </a:bodyPr>
          <a:lstStyle/>
          <a:p>
            <a:pPr>
              <a:spcAft>
                <a:spcPts val="1200"/>
              </a:spcAft>
              <a:buClr>
                <a:srgbClr val="F78438"/>
              </a:buClr>
            </a:pPr>
            <a:r>
              <a:rPr lang="en-US">
                <a:solidFill>
                  <a:srgbClr val="3A4F5A"/>
                </a:solidFill>
                <a:effectLst/>
                <a:latin typeface="Century Gothic" panose="020B0502020202020204" pitchFamily="34" charset="0"/>
                <a:ea typeface="Open Sans"/>
                <a:cs typeface="Arial"/>
              </a:rPr>
              <a:t>Building Blocks Child Care practices family style meal service. They have seven 3-year </a:t>
            </a:r>
            <a:r>
              <a:rPr lang="en-US" err="1">
                <a:solidFill>
                  <a:srgbClr val="3A4F5A"/>
                </a:solidFill>
                <a:effectLst/>
                <a:latin typeface="Century Gothic" panose="020B0502020202020204" pitchFamily="34" charset="0"/>
                <a:ea typeface="Open Sans"/>
                <a:cs typeface="Arial"/>
              </a:rPr>
              <a:t>olds</a:t>
            </a:r>
            <a:r>
              <a:rPr lang="en-US">
                <a:solidFill>
                  <a:srgbClr val="3A4F5A"/>
                </a:solidFill>
                <a:effectLst/>
                <a:latin typeface="Century Gothic" panose="020B0502020202020204" pitchFamily="34" charset="0"/>
                <a:ea typeface="Open Sans"/>
                <a:cs typeface="Arial"/>
              </a:rPr>
              <a:t> in attendance today. They want to offer applesauce at breakfast. </a:t>
            </a:r>
            <a:br>
              <a:rPr lang="en-US">
                <a:solidFill>
                  <a:srgbClr val="3A4F5A"/>
                </a:solidFill>
                <a:effectLst/>
                <a:latin typeface="Century Gothic" panose="020B0502020202020204" pitchFamily="34" charset="0"/>
                <a:ea typeface="Open Sans"/>
                <a:cs typeface="Arial"/>
              </a:rPr>
            </a:br>
            <a:br>
              <a:rPr lang="en-US">
                <a:solidFill>
                  <a:srgbClr val="3A4F5A"/>
                </a:solidFill>
                <a:effectLst/>
                <a:latin typeface="Century Gothic" panose="020B0502020202020204" pitchFamily="34" charset="0"/>
                <a:ea typeface="Open Sans"/>
                <a:cs typeface="Arial"/>
              </a:rPr>
            </a:br>
            <a:r>
              <a:rPr lang="en-US">
                <a:solidFill>
                  <a:srgbClr val="3A4F5A"/>
                </a:solidFill>
                <a:effectLst/>
                <a:latin typeface="Century Gothic" panose="020B0502020202020204" pitchFamily="34" charset="0"/>
                <a:ea typeface="Open Sans"/>
                <a:cs typeface="Arial"/>
              </a:rPr>
              <a:t>What is the total amount of applesauce that should be in the serving bowl(s) on the table?</a:t>
            </a:r>
          </a:p>
          <a:p>
            <a:pPr>
              <a:spcAft>
                <a:spcPts val="1200"/>
              </a:spcAft>
              <a:buClr>
                <a:srgbClr val="F78438"/>
              </a:buClr>
            </a:pPr>
            <a:endParaRPr lang="en-US">
              <a:solidFill>
                <a:srgbClr val="3A4F5A"/>
              </a:solidFill>
              <a:effectLst/>
              <a:latin typeface="Century Gothic" panose="020B0502020202020204" pitchFamily="34" charset="0"/>
              <a:ea typeface="Open Sans"/>
              <a:cs typeface="Arial"/>
            </a:endParaRPr>
          </a:p>
        </p:txBody>
      </p:sp>
      <p:graphicFrame>
        <p:nvGraphicFramePr>
          <p:cNvPr id="11" name="Table 21">
            <a:extLst>
              <a:ext uri="{FF2B5EF4-FFF2-40B4-BE49-F238E27FC236}">
                <a16:creationId xmlns:a16="http://schemas.microsoft.com/office/drawing/2014/main" id="{A82E95F9-FFEB-1068-9C17-3E2EAC42696B}"/>
              </a:ext>
            </a:extLst>
          </p:cNvPr>
          <p:cNvGraphicFramePr>
            <a:graphicFrameLocks noGrp="1"/>
          </p:cNvGraphicFramePr>
          <p:nvPr>
            <p:extLst>
              <p:ext uri="{D42A27DB-BD31-4B8C-83A1-F6EECF244321}">
                <p14:modId xmlns:p14="http://schemas.microsoft.com/office/powerpoint/2010/main" val="1985039447"/>
              </p:ext>
            </p:extLst>
          </p:nvPr>
        </p:nvGraphicFramePr>
        <p:xfrm>
          <a:off x="587829" y="3830027"/>
          <a:ext cx="10767545" cy="2038774"/>
        </p:xfrm>
        <a:graphic>
          <a:graphicData uri="http://schemas.openxmlformats.org/drawingml/2006/table">
            <a:tbl>
              <a:tblPr firstRow="1" bandRow="1">
                <a:tableStyleId>{5C22544A-7EE6-4342-B048-85BDC9FD1C3A}</a:tableStyleId>
              </a:tblPr>
              <a:tblGrid>
                <a:gridCol w="1267928">
                  <a:extLst>
                    <a:ext uri="{9D8B030D-6E8A-4147-A177-3AD203B41FA5}">
                      <a16:colId xmlns:a16="http://schemas.microsoft.com/office/drawing/2014/main" val="3811049014"/>
                    </a:ext>
                  </a:extLst>
                </a:gridCol>
                <a:gridCol w="1344297">
                  <a:extLst>
                    <a:ext uri="{9D8B030D-6E8A-4147-A177-3AD203B41FA5}">
                      <a16:colId xmlns:a16="http://schemas.microsoft.com/office/drawing/2014/main" val="2261255416"/>
                    </a:ext>
                  </a:extLst>
                </a:gridCol>
                <a:gridCol w="1338695">
                  <a:extLst>
                    <a:ext uri="{9D8B030D-6E8A-4147-A177-3AD203B41FA5}">
                      <a16:colId xmlns:a16="http://schemas.microsoft.com/office/drawing/2014/main" val="2354929839"/>
                    </a:ext>
                  </a:extLst>
                </a:gridCol>
                <a:gridCol w="1961804">
                  <a:extLst>
                    <a:ext uri="{9D8B030D-6E8A-4147-A177-3AD203B41FA5}">
                      <a16:colId xmlns:a16="http://schemas.microsoft.com/office/drawing/2014/main" val="554849596"/>
                    </a:ext>
                  </a:extLst>
                </a:gridCol>
                <a:gridCol w="1245451">
                  <a:extLst>
                    <a:ext uri="{9D8B030D-6E8A-4147-A177-3AD203B41FA5}">
                      <a16:colId xmlns:a16="http://schemas.microsoft.com/office/drawing/2014/main" val="883204389"/>
                    </a:ext>
                  </a:extLst>
                </a:gridCol>
                <a:gridCol w="1597591">
                  <a:extLst>
                    <a:ext uri="{9D8B030D-6E8A-4147-A177-3AD203B41FA5}">
                      <a16:colId xmlns:a16="http://schemas.microsoft.com/office/drawing/2014/main" val="3150163811"/>
                    </a:ext>
                  </a:extLst>
                </a:gridCol>
                <a:gridCol w="1070630">
                  <a:extLst>
                    <a:ext uri="{9D8B030D-6E8A-4147-A177-3AD203B41FA5}">
                      <a16:colId xmlns:a16="http://schemas.microsoft.com/office/drawing/2014/main" val="2108958470"/>
                    </a:ext>
                  </a:extLst>
                </a:gridCol>
                <a:gridCol w="941149">
                  <a:extLst>
                    <a:ext uri="{9D8B030D-6E8A-4147-A177-3AD203B41FA5}">
                      <a16:colId xmlns:a16="http://schemas.microsoft.com/office/drawing/2014/main" val="2757436010"/>
                    </a:ext>
                  </a:extLst>
                </a:gridCol>
              </a:tblGrid>
              <a:tr h="1126283">
                <a:tc>
                  <a:txBody>
                    <a:bodyPr/>
                    <a:lstStyle/>
                    <a:p>
                      <a:pPr marL="0" marR="0" lvl="0" indent="0" algn="ctr" rtl="0" eaLnBrk="1" fontAlgn="auto" latinLnBrk="0" hangingPunct="1">
                        <a:lnSpc>
                          <a:spcPct val="150000"/>
                        </a:lnSpc>
                        <a:spcBef>
                          <a:spcPts val="0"/>
                        </a:spcBef>
                        <a:spcAft>
                          <a:spcPts val="0"/>
                        </a:spcAft>
                        <a:buClrTx/>
                        <a:buSzTx/>
                        <a:buFontTx/>
                        <a:buNone/>
                      </a:pPr>
                      <a:r>
                        <a:rPr lang="en-US" sz="1500">
                          <a:latin typeface="Century Gothic"/>
                        </a:rPr>
                        <a:t> Meal</a:t>
                      </a:r>
                    </a:p>
                  </a:txBody>
                  <a:tcPr marL="80493" marR="80493" marT="40245" marB="4024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algn="ctr"/>
                      <a:r>
                        <a:rPr lang="en-US" sz="1500">
                          <a:latin typeface="Century Gothic"/>
                        </a:rPr>
                        <a:t>Age of the</a:t>
                      </a:r>
                    </a:p>
                    <a:p>
                      <a:pPr algn="ctr"/>
                      <a:r>
                        <a:rPr lang="en-US" sz="1500">
                          <a:latin typeface="Century Gothic"/>
                        </a:rPr>
                        <a:t>Children</a:t>
                      </a:r>
                    </a:p>
                  </a:txBody>
                  <a:tcPr marL="80493" marR="80493" marT="40245" marB="402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latin typeface="Century Gothic"/>
                        </a:rPr>
                        <a:t>Food </a:t>
                      </a:r>
                      <a:br>
                        <a:rPr lang="en-US" sz="1500">
                          <a:latin typeface="Century Gothic"/>
                        </a:rPr>
                      </a:br>
                      <a:r>
                        <a:rPr lang="en-US" sz="1500">
                          <a:latin typeface="Century Gothic"/>
                        </a:rPr>
                        <a:t>Item</a:t>
                      </a:r>
                    </a:p>
                  </a:txBody>
                  <a:tcPr marL="80493" marR="80493" marT="40245" marB="402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algn="ctr"/>
                      <a:r>
                        <a:rPr lang="en-US" sz="1500">
                          <a:latin typeface="Century Gothic"/>
                        </a:rPr>
                        <a:t>Required Minimum</a:t>
                      </a:r>
                      <a:br>
                        <a:rPr lang="en-US" sz="1500">
                          <a:latin typeface="Century Gothic"/>
                        </a:rPr>
                      </a:br>
                      <a:r>
                        <a:rPr lang="en-US" sz="1500">
                          <a:latin typeface="Century Gothic"/>
                        </a:rPr>
                        <a:t>Amount per Child</a:t>
                      </a:r>
                    </a:p>
                  </a:txBody>
                  <a:tcPr marL="80493" marR="80493" marT="40245" marB="402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solidFill>
                            <a:schemeClr val="bg1"/>
                          </a:solidFill>
                          <a:latin typeface="Century Gothic"/>
                        </a:rPr>
                        <a:t>Multiplied</a:t>
                      </a:r>
                      <a:br>
                        <a:rPr lang="en-US" sz="1500">
                          <a:solidFill>
                            <a:srgbClr val="FFFFFF"/>
                          </a:solidFill>
                          <a:latin typeface="Century Gothic"/>
                        </a:rPr>
                      </a:br>
                      <a:r>
                        <a:rPr lang="en-US" sz="1500">
                          <a:solidFill>
                            <a:schemeClr val="bg1"/>
                          </a:solidFill>
                          <a:latin typeface="Century Gothic"/>
                        </a:rPr>
                        <a:t>by…</a:t>
                      </a:r>
                      <a:endParaRPr lang="en-US" sz="1500">
                        <a:solidFill>
                          <a:srgbClr val="417A44"/>
                        </a:solidFill>
                        <a:latin typeface="Century Gothic"/>
                      </a:endParaRPr>
                    </a:p>
                  </a:txBody>
                  <a:tcPr marL="80493" marR="80493" marT="40245" marB="402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latin typeface="Century Gothic"/>
                        </a:rPr>
                        <a:t>Numbers of Participants</a:t>
                      </a:r>
                    </a:p>
                  </a:txBody>
                  <a:tcPr marL="80493" marR="80493" marT="40245" marB="402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500">
                          <a:latin typeface="Century Gothic"/>
                        </a:rPr>
                        <a:t>Equals</a:t>
                      </a:r>
                    </a:p>
                    <a:p>
                      <a:endParaRPr lang="en-US" sz="1500">
                        <a:latin typeface="Century Gothic"/>
                      </a:endParaRPr>
                    </a:p>
                  </a:txBody>
                  <a:tcPr marL="80493" marR="80493" marT="40245" marB="402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500">
                          <a:latin typeface="Century Gothic"/>
                        </a:rPr>
                        <a:t>Total</a:t>
                      </a:r>
                    </a:p>
                    <a:p>
                      <a:endParaRPr lang="en-US" sz="1500">
                        <a:latin typeface="Century Gothic"/>
                      </a:endParaRPr>
                    </a:p>
                  </a:txBody>
                  <a:tcPr marL="80493" marR="80493" marT="40245" marB="4024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extLst>
                  <a:ext uri="{0D108BD9-81ED-4DB2-BD59-A6C34878D82A}">
                    <a16:rowId xmlns:a16="http://schemas.microsoft.com/office/drawing/2014/main" val="1221764856"/>
                  </a:ext>
                </a:extLst>
              </a:tr>
              <a:tr h="912491">
                <a:tc>
                  <a:txBody>
                    <a:bodyPr/>
                    <a:lstStyle/>
                    <a:p>
                      <a:pPr algn="ctr">
                        <a:lnSpc>
                          <a:spcPct val="100000"/>
                        </a:lnSpc>
                      </a:pPr>
                      <a:endParaRPr lang="en-US" sz="1500" b="0" i="0">
                        <a:latin typeface="Century Gothic"/>
                        <a:ea typeface="Open Sans"/>
                        <a:cs typeface="Arial"/>
                      </a:endParaRP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b="0" i="0">
                        <a:latin typeface="Century Gothic"/>
                        <a:ea typeface="Open Sans"/>
                        <a:cs typeface="Arial"/>
                      </a:endParaRP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endParaRPr lang="en-US" sz="1500" b="0" i="0">
                        <a:latin typeface="Century Gothic"/>
                        <a:ea typeface="Open Sans"/>
                        <a:cs typeface="Arial"/>
                      </a:endParaRP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endParaRPr lang="en-US" sz="1500" b="0">
                        <a:latin typeface="Century Gothic"/>
                      </a:endParaRP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1298D">
                        <a:alpha val="14902"/>
                      </a:srgbClr>
                    </a:solidFill>
                  </a:tcPr>
                </a:tc>
                <a:tc>
                  <a:txBody>
                    <a:bodyPr/>
                    <a:lstStyle/>
                    <a:p>
                      <a:pPr algn="ctr">
                        <a:lnSpc>
                          <a:spcPct val="100000"/>
                        </a:lnSpc>
                      </a:pPr>
                      <a:r>
                        <a:rPr lang="en-US" sz="1500" b="0" i="0">
                          <a:solidFill>
                            <a:schemeClr val="tx1"/>
                          </a:solidFill>
                          <a:latin typeface="Century Gothic"/>
                          <a:ea typeface="Open Sans"/>
                          <a:cs typeface="Arial"/>
                        </a:rPr>
                        <a:t>X</a:t>
                      </a: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endParaRPr lang="en-US" sz="1500" b="0" i="0">
                        <a:solidFill>
                          <a:schemeClr val="tx1"/>
                        </a:solidFill>
                        <a:latin typeface="Century Gothic"/>
                        <a:ea typeface="Open Sans"/>
                        <a:cs typeface="Arial"/>
                      </a:endParaRP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F4A">
                        <a:alpha val="14902"/>
                      </a:srgbClr>
                    </a:solidFill>
                  </a:tcPr>
                </a:tc>
                <a:tc>
                  <a:txBody>
                    <a:bodyPr/>
                    <a:lstStyle/>
                    <a:p>
                      <a:pPr algn="ctr">
                        <a:lnSpc>
                          <a:spcPct val="100000"/>
                        </a:lnSpc>
                      </a:pPr>
                      <a:r>
                        <a:rPr lang="en-US" sz="1500" b="0">
                          <a:latin typeface="Century Gothic"/>
                        </a:rPr>
                        <a:t>=</a:t>
                      </a: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endParaRPr lang="en-US" sz="1500" b="0">
                        <a:latin typeface="Century Gothic"/>
                      </a:endParaRP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alpha val="14902"/>
                      </a:srgbClr>
                    </a:solidFill>
                  </a:tcPr>
                </a:tc>
                <a:extLst>
                  <a:ext uri="{0D108BD9-81ED-4DB2-BD59-A6C34878D82A}">
                    <a16:rowId xmlns:a16="http://schemas.microsoft.com/office/drawing/2014/main" val="2960050651"/>
                  </a:ext>
                </a:extLst>
              </a:tr>
            </a:tbl>
          </a:graphicData>
        </a:graphic>
      </p:graphicFrame>
    </p:spTree>
    <p:extLst>
      <p:ext uri="{BB962C8B-B14F-4D97-AF65-F5344CB8AC3E}">
        <p14:creationId xmlns:p14="http://schemas.microsoft.com/office/powerpoint/2010/main" val="2953077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7A86F8-BA2B-9FEE-B9B6-DF5837F3E2F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CF1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B8B947B-9F08-7F4A-C966-82FACE681BC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314" r="-18277"/>
          <a:stretch/>
        </p:blipFill>
        <p:spPr>
          <a:xfrm rot="10800000">
            <a:off x="8024976" y="30244"/>
            <a:ext cx="4167024" cy="1281040"/>
          </a:xfrm>
          <a:prstGeom prst="rect">
            <a:avLst/>
          </a:prstGeom>
        </p:spPr>
      </p:pic>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panose="020B0604020202020204" pitchFamily="34" charset="0"/>
                <a:cs typeface="Arial" panose="020B0604020202020204" pitchFamily="34" charset="0"/>
              </a:rPr>
              <a:pPr/>
              <a:t>33</a:t>
            </a:fld>
            <a:endParaRPr lang="en-US">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7E721DF-93F6-A8B1-5808-903E227EAAE7}"/>
              </a:ext>
            </a:extLst>
          </p:cNvPr>
          <p:cNvSpPr/>
          <p:nvPr/>
        </p:nvSpPr>
        <p:spPr>
          <a:xfrm>
            <a:off x="5696184" y="366865"/>
            <a:ext cx="6256858" cy="461665"/>
          </a:xfrm>
          <a:prstGeom prst="rect">
            <a:avLst/>
          </a:prstGeom>
        </p:spPr>
        <p:txBody>
          <a:bodyPr wrap="square" lIns="91440" tIns="45720" rIns="91440" bIns="45720" anchor="t">
            <a:spAutoFit/>
          </a:bodyPr>
          <a:lstStyle/>
          <a:p>
            <a:pPr algn="r"/>
            <a:r>
              <a:rPr lang="en-US" sz="2400" b="1">
                <a:solidFill>
                  <a:srgbClr val="037BC4"/>
                </a:solidFill>
                <a:latin typeface="Century Gothic" panose="020B0502020202020204" pitchFamily="34" charset="0"/>
                <a:ea typeface="Calibri" panose="020F0502020204030204" pitchFamily="34" charset="0"/>
                <a:cs typeface="Arial" panose="020B0604020202020204" pitchFamily="34" charset="0"/>
              </a:rPr>
              <a:t>Try It Out!</a:t>
            </a:r>
            <a:endParaRPr lang="en-US" sz="2400" b="1">
              <a:solidFill>
                <a:srgbClr val="037BC4"/>
              </a:solidFill>
              <a:latin typeface="Century Gothic" panose="020B0502020202020204" pitchFamily="34" charset="0"/>
            </a:endParaRPr>
          </a:p>
        </p:txBody>
      </p:sp>
      <p:pic>
        <p:nvPicPr>
          <p:cNvPr id="10" name="Picture 9">
            <a:extLst>
              <a:ext uri="{FF2B5EF4-FFF2-40B4-BE49-F238E27FC236}">
                <a16:creationId xmlns:a16="http://schemas.microsoft.com/office/drawing/2014/main" id="{07D92DFC-31B1-10DF-BAC1-87DAD5337102}"/>
              </a:ext>
              <a:ext uri="{C183D7F6-B498-43B3-948B-1728B52AA6E4}">
                <adec:decorative xmlns:adec="http://schemas.microsoft.com/office/drawing/2017/decorative" val="1"/>
              </a:ext>
            </a:extLst>
          </p:cNvPr>
          <p:cNvPicPr>
            <a:picLocks noChangeAspect="1"/>
          </p:cNvPicPr>
          <p:nvPr/>
        </p:nvPicPr>
        <p:blipFill>
          <a:blip r:embed="rId5"/>
          <a:srcRect/>
          <a:stretch/>
        </p:blipFill>
        <p:spPr>
          <a:xfrm rot="10800000">
            <a:off x="-1508744" y="537476"/>
            <a:ext cx="8637135" cy="1092343"/>
          </a:xfrm>
          <a:prstGeom prst="rect">
            <a:avLst/>
          </a:prstGeom>
        </p:spPr>
      </p:pic>
      <p:sp>
        <p:nvSpPr>
          <p:cNvPr id="4" name="Title 3">
            <a:extLst>
              <a:ext uri="{FF2B5EF4-FFF2-40B4-BE49-F238E27FC236}">
                <a16:creationId xmlns:a16="http://schemas.microsoft.com/office/drawing/2014/main" id="{73AF1864-726D-C710-FE0D-D34A8FF11765}"/>
              </a:ext>
            </a:extLst>
          </p:cNvPr>
          <p:cNvSpPr>
            <a:spLocks noGrp="1"/>
          </p:cNvSpPr>
          <p:nvPr>
            <p:ph type="title" idx="4294967295"/>
          </p:nvPr>
        </p:nvSpPr>
        <p:spPr>
          <a:xfrm>
            <a:off x="483261" y="611672"/>
            <a:ext cx="6256858"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How Do I Make Sure I’m Providing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 (Part 10)</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endParaRPr>
          </a:p>
        </p:txBody>
      </p:sp>
      <p:sp>
        <p:nvSpPr>
          <p:cNvPr id="2" name="Rectangle 1">
            <a:extLst>
              <a:ext uri="{FF2B5EF4-FFF2-40B4-BE49-F238E27FC236}">
                <a16:creationId xmlns:a16="http://schemas.microsoft.com/office/drawing/2014/main" id="{EB3AB234-35A8-885E-ADA8-247683EF400F}"/>
              </a:ext>
            </a:extLst>
          </p:cNvPr>
          <p:cNvSpPr/>
          <p:nvPr/>
        </p:nvSpPr>
        <p:spPr>
          <a:xfrm>
            <a:off x="491137" y="1813805"/>
            <a:ext cx="7353451" cy="677108"/>
          </a:xfrm>
          <a:prstGeom prst="rect">
            <a:avLst/>
          </a:prstGeom>
        </p:spPr>
        <p:txBody>
          <a:bodyPr wrap="square" lIns="91440" tIns="45720" rIns="91440" bIns="45720" anchor="t">
            <a:spAutoFit/>
          </a:bodyPr>
          <a:lstStyle/>
          <a:p>
            <a:r>
              <a:rPr lang="en-US" sz="2000" b="1">
                <a:solidFill>
                  <a:srgbClr val="447F4A"/>
                </a:solidFill>
                <a:latin typeface="Century Gothic"/>
                <a:ea typeface="Calibri" panose="020F0502020204030204" pitchFamily="34" charset="0"/>
                <a:cs typeface="Arial"/>
              </a:rPr>
              <a:t>Let’s Practice! Calculate for a Single Age Group - Answer</a:t>
            </a:r>
          </a:p>
          <a:p>
            <a:endParaRPr lang="en-US" b="1">
              <a:solidFill>
                <a:srgbClr val="447F4A"/>
              </a:solidFill>
              <a:latin typeface="Century Gothic" panose="020B0502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93CBA040-8637-FEFC-7BDC-8051C83AB5CC}"/>
              </a:ext>
            </a:extLst>
          </p:cNvPr>
          <p:cNvSpPr txBox="1"/>
          <p:nvPr/>
        </p:nvSpPr>
        <p:spPr>
          <a:xfrm>
            <a:off x="483260" y="2308119"/>
            <a:ext cx="10388853" cy="1631216"/>
          </a:xfrm>
          <a:prstGeom prst="rect">
            <a:avLst/>
          </a:prstGeom>
          <a:noFill/>
        </p:spPr>
        <p:txBody>
          <a:bodyPr wrap="square" lIns="91440" tIns="45720" rIns="91440" bIns="45720" anchor="t">
            <a:spAutoFit/>
          </a:bodyPr>
          <a:lstStyle/>
          <a:p>
            <a:pPr>
              <a:spcAft>
                <a:spcPts val="1200"/>
              </a:spcAft>
              <a:buClr>
                <a:srgbClr val="F78438"/>
              </a:buClr>
            </a:pPr>
            <a:r>
              <a:rPr lang="en-US">
                <a:solidFill>
                  <a:srgbClr val="3A4F5A"/>
                </a:solidFill>
                <a:effectLst/>
                <a:latin typeface="Century Gothic" panose="020B0502020202020204" pitchFamily="34" charset="0"/>
                <a:ea typeface="Open Sans"/>
                <a:cs typeface="Arial"/>
              </a:rPr>
              <a:t>Building Blocks Child Care practices family style meal service. They have seven 3-year </a:t>
            </a:r>
            <a:r>
              <a:rPr lang="en-US" err="1">
                <a:solidFill>
                  <a:srgbClr val="3A4F5A"/>
                </a:solidFill>
                <a:effectLst/>
                <a:latin typeface="Century Gothic" panose="020B0502020202020204" pitchFamily="34" charset="0"/>
                <a:ea typeface="Open Sans"/>
                <a:cs typeface="Arial"/>
              </a:rPr>
              <a:t>olds</a:t>
            </a:r>
            <a:r>
              <a:rPr lang="en-US">
                <a:solidFill>
                  <a:srgbClr val="3A4F5A"/>
                </a:solidFill>
                <a:effectLst/>
                <a:latin typeface="Century Gothic" panose="020B0502020202020204" pitchFamily="34" charset="0"/>
                <a:ea typeface="Open Sans"/>
                <a:cs typeface="Arial"/>
              </a:rPr>
              <a:t> in attendance today. They want to offer applesauce at breakfast. </a:t>
            </a:r>
            <a:br>
              <a:rPr lang="en-US">
                <a:solidFill>
                  <a:srgbClr val="3A4F5A"/>
                </a:solidFill>
                <a:effectLst/>
                <a:latin typeface="Century Gothic" panose="020B0502020202020204" pitchFamily="34" charset="0"/>
                <a:ea typeface="Open Sans"/>
                <a:cs typeface="Arial"/>
              </a:rPr>
            </a:br>
            <a:br>
              <a:rPr lang="en-US">
                <a:solidFill>
                  <a:srgbClr val="3A4F5A"/>
                </a:solidFill>
                <a:effectLst/>
                <a:latin typeface="Century Gothic" panose="020B0502020202020204" pitchFamily="34" charset="0"/>
                <a:ea typeface="Open Sans"/>
                <a:cs typeface="Arial"/>
              </a:rPr>
            </a:br>
            <a:r>
              <a:rPr lang="en-US">
                <a:solidFill>
                  <a:srgbClr val="3A4F5A"/>
                </a:solidFill>
                <a:effectLst/>
                <a:latin typeface="Century Gothic" panose="020B0502020202020204" pitchFamily="34" charset="0"/>
                <a:ea typeface="Open Sans"/>
                <a:cs typeface="Arial"/>
              </a:rPr>
              <a:t>What is the total amount of applesauce that should be in the serving bowl(s) on the table?</a:t>
            </a:r>
          </a:p>
          <a:p>
            <a:pPr>
              <a:spcAft>
                <a:spcPts val="1200"/>
              </a:spcAft>
              <a:buClr>
                <a:srgbClr val="F78438"/>
              </a:buClr>
            </a:pPr>
            <a:endParaRPr lang="en-US">
              <a:solidFill>
                <a:srgbClr val="3A4F5A"/>
              </a:solidFill>
              <a:effectLst/>
              <a:latin typeface="Century Gothic" panose="020B0502020202020204" pitchFamily="34" charset="0"/>
              <a:ea typeface="Open Sans"/>
              <a:cs typeface="Arial"/>
            </a:endParaRPr>
          </a:p>
        </p:txBody>
      </p:sp>
      <p:graphicFrame>
        <p:nvGraphicFramePr>
          <p:cNvPr id="9" name="Table 21">
            <a:extLst>
              <a:ext uri="{FF2B5EF4-FFF2-40B4-BE49-F238E27FC236}">
                <a16:creationId xmlns:a16="http://schemas.microsoft.com/office/drawing/2014/main" id="{4581FB86-1330-9C47-A4C0-36FC709D7D09}"/>
              </a:ext>
            </a:extLst>
          </p:cNvPr>
          <p:cNvGraphicFramePr>
            <a:graphicFrameLocks noGrp="1"/>
          </p:cNvGraphicFramePr>
          <p:nvPr>
            <p:extLst>
              <p:ext uri="{D42A27DB-BD31-4B8C-83A1-F6EECF244321}">
                <p14:modId xmlns:p14="http://schemas.microsoft.com/office/powerpoint/2010/main" val="3726034633"/>
              </p:ext>
            </p:extLst>
          </p:nvPr>
        </p:nvGraphicFramePr>
        <p:xfrm>
          <a:off x="587829" y="3830027"/>
          <a:ext cx="10767545" cy="2038774"/>
        </p:xfrm>
        <a:graphic>
          <a:graphicData uri="http://schemas.openxmlformats.org/drawingml/2006/table">
            <a:tbl>
              <a:tblPr firstRow="1" bandRow="1">
                <a:tableStyleId>{5C22544A-7EE6-4342-B048-85BDC9FD1C3A}</a:tableStyleId>
              </a:tblPr>
              <a:tblGrid>
                <a:gridCol w="1267928">
                  <a:extLst>
                    <a:ext uri="{9D8B030D-6E8A-4147-A177-3AD203B41FA5}">
                      <a16:colId xmlns:a16="http://schemas.microsoft.com/office/drawing/2014/main" val="3811049014"/>
                    </a:ext>
                  </a:extLst>
                </a:gridCol>
                <a:gridCol w="1344297">
                  <a:extLst>
                    <a:ext uri="{9D8B030D-6E8A-4147-A177-3AD203B41FA5}">
                      <a16:colId xmlns:a16="http://schemas.microsoft.com/office/drawing/2014/main" val="2261255416"/>
                    </a:ext>
                  </a:extLst>
                </a:gridCol>
                <a:gridCol w="1338695">
                  <a:extLst>
                    <a:ext uri="{9D8B030D-6E8A-4147-A177-3AD203B41FA5}">
                      <a16:colId xmlns:a16="http://schemas.microsoft.com/office/drawing/2014/main" val="2354929839"/>
                    </a:ext>
                  </a:extLst>
                </a:gridCol>
                <a:gridCol w="1961804">
                  <a:extLst>
                    <a:ext uri="{9D8B030D-6E8A-4147-A177-3AD203B41FA5}">
                      <a16:colId xmlns:a16="http://schemas.microsoft.com/office/drawing/2014/main" val="554849596"/>
                    </a:ext>
                  </a:extLst>
                </a:gridCol>
                <a:gridCol w="1245451">
                  <a:extLst>
                    <a:ext uri="{9D8B030D-6E8A-4147-A177-3AD203B41FA5}">
                      <a16:colId xmlns:a16="http://schemas.microsoft.com/office/drawing/2014/main" val="883204389"/>
                    </a:ext>
                  </a:extLst>
                </a:gridCol>
                <a:gridCol w="1597591">
                  <a:extLst>
                    <a:ext uri="{9D8B030D-6E8A-4147-A177-3AD203B41FA5}">
                      <a16:colId xmlns:a16="http://schemas.microsoft.com/office/drawing/2014/main" val="3150163811"/>
                    </a:ext>
                  </a:extLst>
                </a:gridCol>
                <a:gridCol w="1070630">
                  <a:extLst>
                    <a:ext uri="{9D8B030D-6E8A-4147-A177-3AD203B41FA5}">
                      <a16:colId xmlns:a16="http://schemas.microsoft.com/office/drawing/2014/main" val="2108958470"/>
                    </a:ext>
                  </a:extLst>
                </a:gridCol>
                <a:gridCol w="941149">
                  <a:extLst>
                    <a:ext uri="{9D8B030D-6E8A-4147-A177-3AD203B41FA5}">
                      <a16:colId xmlns:a16="http://schemas.microsoft.com/office/drawing/2014/main" val="2757436010"/>
                    </a:ext>
                  </a:extLst>
                </a:gridCol>
              </a:tblGrid>
              <a:tr h="1126283">
                <a:tc>
                  <a:txBody>
                    <a:bodyPr/>
                    <a:lstStyle/>
                    <a:p>
                      <a:pPr marL="0" marR="0" lvl="0" indent="0" algn="ctr" rtl="0" eaLnBrk="1" fontAlgn="auto" latinLnBrk="0" hangingPunct="1">
                        <a:lnSpc>
                          <a:spcPct val="150000"/>
                        </a:lnSpc>
                        <a:spcBef>
                          <a:spcPts val="0"/>
                        </a:spcBef>
                        <a:spcAft>
                          <a:spcPts val="0"/>
                        </a:spcAft>
                        <a:buClrTx/>
                        <a:buSzTx/>
                        <a:buFontTx/>
                        <a:buNone/>
                      </a:pPr>
                      <a:r>
                        <a:rPr lang="en-US" sz="1500">
                          <a:latin typeface="Century Gothic"/>
                        </a:rPr>
                        <a:t> Meal</a:t>
                      </a:r>
                    </a:p>
                  </a:txBody>
                  <a:tcPr marL="80493" marR="80493" marT="40245" marB="4024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algn="ctr"/>
                      <a:r>
                        <a:rPr lang="en-US" sz="1500">
                          <a:latin typeface="Century Gothic"/>
                        </a:rPr>
                        <a:t>Age of the</a:t>
                      </a:r>
                    </a:p>
                    <a:p>
                      <a:pPr algn="ctr"/>
                      <a:r>
                        <a:rPr lang="en-US" sz="1500">
                          <a:latin typeface="Century Gothic"/>
                        </a:rPr>
                        <a:t>Children</a:t>
                      </a:r>
                    </a:p>
                  </a:txBody>
                  <a:tcPr marL="80493" marR="80493" marT="40245" marB="402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latin typeface="Century Gothic"/>
                        </a:rPr>
                        <a:t>Food </a:t>
                      </a:r>
                      <a:br>
                        <a:rPr lang="en-US" sz="1500">
                          <a:latin typeface="Century Gothic"/>
                        </a:rPr>
                      </a:br>
                      <a:r>
                        <a:rPr lang="en-US" sz="1500">
                          <a:latin typeface="Century Gothic"/>
                        </a:rPr>
                        <a:t>Item</a:t>
                      </a:r>
                    </a:p>
                  </a:txBody>
                  <a:tcPr marL="80493" marR="80493" marT="40245" marB="402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algn="ctr"/>
                      <a:r>
                        <a:rPr lang="en-US" sz="1500">
                          <a:latin typeface="Century Gothic"/>
                        </a:rPr>
                        <a:t>Required Minimum</a:t>
                      </a:r>
                      <a:br>
                        <a:rPr lang="en-US" sz="1500">
                          <a:latin typeface="Century Gothic"/>
                        </a:rPr>
                      </a:br>
                      <a:r>
                        <a:rPr lang="en-US" sz="1500">
                          <a:latin typeface="Century Gothic"/>
                        </a:rPr>
                        <a:t>Amount per Child</a:t>
                      </a:r>
                    </a:p>
                  </a:txBody>
                  <a:tcPr marL="80493" marR="80493" marT="40245" marB="402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solidFill>
                            <a:schemeClr val="bg1"/>
                          </a:solidFill>
                          <a:latin typeface="Century Gothic"/>
                        </a:rPr>
                        <a:t>Multiplied</a:t>
                      </a:r>
                      <a:br>
                        <a:rPr lang="en-US" sz="1500">
                          <a:solidFill>
                            <a:srgbClr val="FFFFFF"/>
                          </a:solidFill>
                          <a:latin typeface="Century Gothic"/>
                        </a:rPr>
                      </a:br>
                      <a:r>
                        <a:rPr lang="en-US" sz="1500">
                          <a:solidFill>
                            <a:schemeClr val="bg1"/>
                          </a:solidFill>
                          <a:latin typeface="Century Gothic"/>
                        </a:rPr>
                        <a:t>by…</a:t>
                      </a:r>
                      <a:endParaRPr lang="en-US" sz="1500">
                        <a:solidFill>
                          <a:srgbClr val="417A44"/>
                        </a:solidFill>
                        <a:latin typeface="Century Gothic"/>
                      </a:endParaRPr>
                    </a:p>
                  </a:txBody>
                  <a:tcPr marL="80493" marR="80493" marT="40245" marB="402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latin typeface="Century Gothic"/>
                        </a:rPr>
                        <a:t>Numbers of Participants</a:t>
                      </a:r>
                    </a:p>
                  </a:txBody>
                  <a:tcPr marL="80493" marR="80493" marT="40245" marB="402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500">
                          <a:latin typeface="Century Gothic"/>
                        </a:rPr>
                        <a:t>Equals</a:t>
                      </a:r>
                    </a:p>
                    <a:p>
                      <a:endParaRPr lang="en-US" sz="1500">
                        <a:latin typeface="Century Gothic"/>
                      </a:endParaRPr>
                    </a:p>
                  </a:txBody>
                  <a:tcPr marL="80493" marR="80493" marT="40245" marB="402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500">
                          <a:latin typeface="Century Gothic"/>
                        </a:rPr>
                        <a:t>Total</a:t>
                      </a:r>
                    </a:p>
                    <a:p>
                      <a:endParaRPr lang="en-US" sz="1500">
                        <a:latin typeface="Century Gothic"/>
                      </a:endParaRPr>
                    </a:p>
                  </a:txBody>
                  <a:tcPr marL="80493" marR="80493" marT="40245" marB="4024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extLst>
                  <a:ext uri="{0D108BD9-81ED-4DB2-BD59-A6C34878D82A}">
                    <a16:rowId xmlns:a16="http://schemas.microsoft.com/office/drawing/2014/main" val="1221764856"/>
                  </a:ext>
                </a:extLst>
              </a:tr>
              <a:tr h="912491">
                <a:tc>
                  <a:txBody>
                    <a:bodyPr/>
                    <a:lstStyle/>
                    <a:p>
                      <a:pPr algn="ctr">
                        <a:lnSpc>
                          <a:spcPct val="100000"/>
                        </a:lnSpc>
                      </a:pPr>
                      <a:r>
                        <a:rPr lang="en-US" sz="1500" b="0" i="0">
                          <a:latin typeface="Century Gothic"/>
                          <a:ea typeface="Open Sans"/>
                          <a:cs typeface="Arial"/>
                        </a:rPr>
                        <a:t>Breakfast</a:t>
                      </a: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a:latin typeface="Century Gothic"/>
                          <a:ea typeface="Open Sans"/>
                          <a:cs typeface="Arial"/>
                        </a:rPr>
                        <a:t>3-year </a:t>
                      </a:r>
                      <a:r>
                        <a:rPr lang="en-US" sz="1500" b="0" i="0" err="1">
                          <a:latin typeface="Century Gothic"/>
                          <a:ea typeface="Open Sans"/>
                          <a:cs typeface="Arial"/>
                        </a:rPr>
                        <a:t>olds</a:t>
                      </a:r>
                      <a:endParaRPr lang="en-US" sz="1500" b="0" i="0">
                        <a:latin typeface="Century Gothic"/>
                        <a:ea typeface="Open Sans"/>
                        <a:cs typeface="Arial"/>
                      </a:endParaRP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500" b="0" i="0">
                          <a:latin typeface="Century Gothic"/>
                          <a:ea typeface="Open Sans"/>
                          <a:cs typeface="Arial"/>
                        </a:rPr>
                        <a:t>Applesauce</a:t>
                      </a: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500" b="0">
                          <a:latin typeface="Century Gothic"/>
                        </a:rPr>
                        <a:t>0.5 cup</a:t>
                      </a: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1298D">
                        <a:alpha val="14902"/>
                      </a:srgbClr>
                    </a:solidFill>
                  </a:tcPr>
                </a:tc>
                <a:tc>
                  <a:txBody>
                    <a:bodyPr/>
                    <a:lstStyle/>
                    <a:p>
                      <a:pPr algn="ctr">
                        <a:lnSpc>
                          <a:spcPct val="100000"/>
                        </a:lnSpc>
                      </a:pPr>
                      <a:r>
                        <a:rPr lang="en-US" sz="1500" b="0" i="0">
                          <a:solidFill>
                            <a:schemeClr val="tx1"/>
                          </a:solidFill>
                          <a:latin typeface="Century Gothic"/>
                          <a:ea typeface="Open Sans"/>
                          <a:cs typeface="Arial"/>
                        </a:rPr>
                        <a:t>X</a:t>
                      </a: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500" b="0" i="0">
                          <a:solidFill>
                            <a:schemeClr val="tx1"/>
                          </a:solidFill>
                          <a:latin typeface="Century Gothic"/>
                          <a:ea typeface="Open Sans"/>
                          <a:cs typeface="Arial"/>
                        </a:rPr>
                        <a:t>7</a:t>
                      </a: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F4A">
                        <a:alpha val="14902"/>
                      </a:srgbClr>
                    </a:solidFill>
                  </a:tcPr>
                </a:tc>
                <a:tc>
                  <a:txBody>
                    <a:bodyPr/>
                    <a:lstStyle/>
                    <a:p>
                      <a:pPr algn="ctr">
                        <a:lnSpc>
                          <a:spcPct val="100000"/>
                        </a:lnSpc>
                      </a:pPr>
                      <a:r>
                        <a:rPr lang="en-US" sz="1500" b="0">
                          <a:latin typeface="Century Gothic"/>
                        </a:rPr>
                        <a:t>=</a:t>
                      </a: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500" b="0">
                          <a:latin typeface="Century Gothic"/>
                        </a:rPr>
                        <a:t>3.5 cups</a:t>
                      </a: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alpha val="14902"/>
                      </a:srgbClr>
                    </a:solidFill>
                  </a:tcPr>
                </a:tc>
                <a:extLst>
                  <a:ext uri="{0D108BD9-81ED-4DB2-BD59-A6C34878D82A}">
                    <a16:rowId xmlns:a16="http://schemas.microsoft.com/office/drawing/2014/main" val="2960050651"/>
                  </a:ext>
                </a:extLst>
              </a:tr>
            </a:tbl>
          </a:graphicData>
        </a:graphic>
      </p:graphicFrame>
    </p:spTree>
    <p:extLst>
      <p:ext uri="{BB962C8B-B14F-4D97-AF65-F5344CB8AC3E}">
        <p14:creationId xmlns:p14="http://schemas.microsoft.com/office/powerpoint/2010/main" val="413170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7A86F8-BA2B-9FEE-B9B6-DF5837F3E2F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CF1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B8B947B-9F08-7F4A-C966-82FACE681BC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314" r="-18277"/>
          <a:stretch/>
        </p:blipFill>
        <p:spPr>
          <a:xfrm rot="10800000">
            <a:off x="8024976" y="30244"/>
            <a:ext cx="4167024" cy="1281040"/>
          </a:xfrm>
          <a:prstGeom prst="rect">
            <a:avLst/>
          </a:prstGeom>
        </p:spPr>
      </p:pic>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panose="020B0604020202020204" pitchFamily="34" charset="0"/>
                <a:cs typeface="Arial" panose="020B0604020202020204" pitchFamily="34" charset="0"/>
              </a:rPr>
              <a:pPr/>
              <a:t>34</a:t>
            </a:fld>
            <a:endParaRPr lang="en-US">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7E721DF-93F6-A8B1-5808-903E227EAAE7}"/>
              </a:ext>
            </a:extLst>
          </p:cNvPr>
          <p:cNvSpPr/>
          <p:nvPr/>
        </p:nvSpPr>
        <p:spPr>
          <a:xfrm>
            <a:off x="5696184" y="366865"/>
            <a:ext cx="6256858" cy="461665"/>
          </a:xfrm>
          <a:prstGeom prst="rect">
            <a:avLst/>
          </a:prstGeom>
        </p:spPr>
        <p:txBody>
          <a:bodyPr wrap="square" lIns="91440" tIns="45720" rIns="91440" bIns="45720" anchor="t">
            <a:spAutoFit/>
          </a:bodyPr>
          <a:lstStyle/>
          <a:p>
            <a:pPr algn="r"/>
            <a:r>
              <a:rPr lang="en-US" sz="2400" b="1">
                <a:solidFill>
                  <a:srgbClr val="037BC4"/>
                </a:solidFill>
                <a:latin typeface="Century Gothic" panose="020B0502020202020204" pitchFamily="34" charset="0"/>
                <a:ea typeface="Calibri" panose="020F0502020204030204" pitchFamily="34" charset="0"/>
                <a:cs typeface="Arial" panose="020B0604020202020204" pitchFamily="34" charset="0"/>
              </a:rPr>
              <a:t>Try It Out!</a:t>
            </a:r>
            <a:endParaRPr lang="en-US" sz="2400" b="1">
              <a:solidFill>
                <a:srgbClr val="037BC4"/>
              </a:solidFill>
              <a:latin typeface="Century Gothic" panose="020B0502020202020204" pitchFamily="34" charset="0"/>
            </a:endParaRPr>
          </a:p>
        </p:txBody>
      </p:sp>
      <p:pic>
        <p:nvPicPr>
          <p:cNvPr id="10" name="Picture 9">
            <a:extLst>
              <a:ext uri="{FF2B5EF4-FFF2-40B4-BE49-F238E27FC236}">
                <a16:creationId xmlns:a16="http://schemas.microsoft.com/office/drawing/2014/main" id="{07D92DFC-31B1-10DF-BAC1-87DAD5337102}"/>
              </a:ext>
              <a:ext uri="{C183D7F6-B498-43B3-948B-1728B52AA6E4}">
                <adec:decorative xmlns:adec="http://schemas.microsoft.com/office/drawing/2017/decorative" val="1"/>
              </a:ext>
            </a:extLst>
          </p:cNvPr>
          <p:cNvPicPr>
            <a:picLocks noChangeAspect="1"/>
          </p:cNvPicPr>
          <p:nvPr/>
        </p:nvPicPr>
        <p:blipFill>
          <a:blip r:embed="rId5"/>
          <a:srcRect/>
          <a:stretch/>
        </p:blipFill>
        <p:spPr>
          <a:xfrm rot="10800000">
            <a:off x="-1508745" y="537475"/>
            <a:ext cx="8888112" cy="1092343"/>
          </a:xfrm>
          <a:prstGeom prst="rect">
            <a:avLst/>
          </a:prstGeom>
        </p:spPr>
      </p:pic>
      <p:sp>
        <p:nvSpPr>
          <p:cNvPr id="4" name="Title 3">
            <a:extLst>
              <a:ext uri="{FF2B5EF4-FFF2-40B4-BE49-F238E27FC236}">
                <a16:creationId xmlns:a16="http://schemas.microsoft.com/office/drawing/2014/main" id="{73AF1864-726D-C710-FE0D-D34A8FF11765}"/>
              </a:ext>
            </a:extLst>
          </p:cNvPr>
          <p:cNvSpPr>
            <a:spLocks noGrp="1"/>
          </p:cNvSpPr>
          <p:nvPr>
            <p:ph type="title" idx="4294967295"/>
          </p:nvPr>
        </p:nvSpPr>
        <p:spPr>
          <a:xfrm>
            <a:off x="483261" y="611672"/>
            <a:ext cx="6256858"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How Do I Make Sure I’m Providing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 (Part 11)</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endParaRPr>
          </a:p>
        </p:txBody>
      </p:sp>
      <p:sp>
        <p:nvSpPr>
          <p:cNvPr id="2" name="Rectangle 1">
            <a:extLst>
              <a:ext uri="{FF2B5EF4-FFF2-40B4-BE49-F238E27FC236}">
                <a16:creationId xmlns:a16="http://schemas.microsoft.com/office/drawing/2014/main" id="{EB3AB234-35A8-885E-ADA8-247683EF400F}"/>
              </a:ext>
            </a:extLst>
          </p:cNvPr>
          <p:cNvSpPr/>
          <p:nvPr/>
        </p:nvSpPr>
        <p:spPr>
          <a:xfrm>
            <a:off x="491138" y="1813805"/>
            <a:ext cx="9272294" cy="677108"/>
          </a:xfrm>
          <a:prstGeom prst="rect">
            <a:avLst/>
          </a:prstGeom>
        </p:spPr>
        <p:txBody>
          <a:bodyPr wrap="square" lIns="91440" tIns="45720" rIns="91440" bIns="45720" anchor="t">
            <a:spAutoFit/>
          </a:bodyPr>
          <a:lstStyle/>
          <a:p>
            <a:r>
              <a:rPr lang="en-US" sz="2000" b="1">
                <a:solidFill>
                  <a:srgbClr val="447F4A"/>
                </a:solidFill>
                <a:latin typeface="Century Gothic"/>
                <a:ea typeface="Calibri"/>
                <a:cs typeface="Arial"/>
              </a:rPr>
              <a:t>Let’s Practice! Calculate for a Single Age Group Using Ounce Equivalents</a:t>
            </a:r>
            <a:endParaRPr lang="en-US" sz="2000" b="1">
              <a:solidFill>
                <a:srgbClr val="447F4A"/>
              </a:solidFill>
              <a:latin typeface="Century Gothic" panose="020B0502020202020204" pitchFamily="34" charset="0"/>
              <a:ea typeface="Calibri" panose="020F0502020204030204" pitchFamily="34" charset="0"/>
              <a:cs typeface="Arial" panose="020B0604020202020204" pitchFamily="34" charset="0"/>
            </a:endParaRPr>
          </a:p>
          <a:p>
            <a:endParaRPr lang="en-US" b="1">
              <a:solidFill>
                <a:srgbClr val="447F4A"/>
              </a:solidFill>
              <a:latin typeface="Century Gothic" panose="020B0502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545B044-FF90-5B5C-FB51-A6464853FFD9}"/>
              </a:ext>
            </a:extLst>
          </p:cNvPr>
          <p:cNvSpPr txBox="1"/>
          <p:nvPr/>
        </p:nvSpPr>
        <p:spPr>
          <a:xfrm>
            <a:off x="-1" y="2352804"/>
            <a:ext cx="9556955" cy="1631216"/>
          </a:xfrm>
          <a:prstGeom prst="rect">
            <a:avLst/>
          </a:prstGeom>
          <a:noFill/>
        </p:spPr>
        <p:txBody>
          <a:bodyPr wrap="square" lIns="91440" tIns="45720" rIns="91440" bIns="45720" anchor="t">
            <a:spAutoFit/>
          </a:bodyPr>
          <a:lstStyle/>
          <a:p>
            <a:pPr lvl="1">
              <a:spcAft>
                <a:spcPts val="1200"/>
              </a:spcAft>
              <a:buClr>
                <a:srgbClr val="D17D3A"/>
              </a:buClr>
            </a:pPr>
            <a:r>
              <a:rPr lang="en-US">
                <a:solidFill>
                  <a:srgbClr val="3A4F5A"/>
                </a:solidFill>
                <a:effectLst/>
                <a:latin typeface="Century Gothic" panose="020B0502020202020204" pitchFamily="34" charset="0"/>
                <a:ea typeface="Open Sans"/>
                <a:cs typeface="Arial"/>
              </a:rPr>
              <a:t>Abracadabra Child Care practices </a:t>
            </a:r>
            <a:r>
              <a:rPr lang="en-US">
                <a:solidFill>
                  <a:srgbClr val="3A4F5A"/>
                </a:solidFill>
                <a:latin typeface="Century Gothic" panose="020B0502020202020204" pitchFamily="34" charset="0"/>
                <a:ea typeface="Open Sans"/>
                <a:cs typeface="Arial"/>
              </a:rPr>
              <a:t>family style</a:t>
            </a:r>
            <a:r>
              <a:rPr lang="en-US">
                <a:solidFill>
                  <a:srgbClr val="3A4F5A"/>
                </a:solidFill>
                <a:effectLst/>
                <a:latin typeface="Century Gothic" panose="020B0502020202020204" pitchFamily="34" charset="0"/>
                <a:ea typeface="Open Sans"/>
                <a:cs typeface="Arial"/>
              </a:rPr>
              <a:t> meal service.</a:t>
            </a:r>
            <a:r>
              <a:rPr lang="en-US">
                <a:solidFill>
                  <a:srgbClr val="3A4F5A"/>
                </a:solidFill>
                <a:latin typeface="Century Gothic" panose="020B0502020202020204" pitchFamily="34" charset="0"/>
                <a:ea typeface="Open Sans"/>
                <a:cs typeface="Arial"/>
              </a:rPr>
              <a:t> </a:t>
            </a:r>
            <a:r>
              <a:rPr lang="en-US">
                <a:solidFill>
                  <a:srgbClr val="3A4F5A"/>
                </a:solidFill>
                <a:effectLst/>
                <a:latin typeface="Century Gothic" panose="020B0502020202020204" pitchFamily="34" charset="0"/>
                <a:ea typeface="Open Sans"/>
                <a:cs typeface="Arial"/>
              </a:rPr>
              <a:t>They have sixteen 5-year </a:t>
            </a:r>
            <a:r>
              <a:rPr lang="en-US" err="1">
                <a:solidFill>
                  <a:srgbClr val="3A4F5A"/>
                </a:solidFill>
                <a:effectLst/>
                <a:latin typeface="Century Gothic" panose="020B0502020202020204" pitchFamily="34" charset="0"/>
                <a:ea typeface="Open Sans"/>
                <a:cs typeface="Arial"/>
              </a:rPr>
              <a:t>olds</a:t>
            </a:r>
            <a:r>
              <a:rPr lang="en-US">
                <a:solidFill>
                  <a:srgbClr val="3A4F5A"/>
                </a:solidFill>
                <a:effectLst/>
                <a:latin typeface="Century Gothic" panose="020B0502020202020204" pitchFamily="34" charset="0"/>
                <a:ea typeface="Open Sans"/>
                <a:cs typeface="Arial"/>
              </a:rPr>
              <a:t> in attendance in Ms. Smith’s classroom today.</a:t>
            </a:r>
            <a:r>
              <a:rPr lang="en-US">
                <a:solidFill>
                  <a:srgbClr val="3A4F5A"/>
                </a:solidFill>
                <a:latin typeface="Century Gothic" panose="020B0502020202020204" pitchFamily="34" charset="0"/>
                <a:ea typeface="Open Sans"/>
                <a:cs typeface="Arial"/>
              </a:rPr>
              <a:t> </a:t>
            </a:r>
            <a:r>
              <a:rPr lang="en-US">
                <a:solidFill>
                  <a:srgbClr val="3A4F5A"/>
                </a:solidFill>
                <a:effectLst/>
                <a:latin typeface="Century Gothic" panose="020B0502020202020204" pitchFamily="34" charset="0"/>
                <a:ea typeface="Open Sans"/>
                <a:cs typeface="Arial"/>
              </a:rPr>
              <a:t>They want to offer cooked lean ground turkey so children can build their own tacos at lunch.</a:t>
            </a:r>
            <a:r>
              <a:rPr lang="en-US">
                <a:solidFill>
                  <a:srgbClr val="3A4F5A"/>
                </a:solidFill>
                <a:latin typeface="Century Gothic" panose="020B0502020202020204" pitchFamily="34" charset="0"/>
                <a:ea typeface="Open Sans"/>
                <a:cs typeface="Arial"/>
              </a:rPr>
              <a:t> </a:t>
            </a:r>
            <a:endParaRPr lang="en-US">
              <a:solidFill>
                <a:srgbClr val="000000"/>
              </a:solidFill>
              <a:latin typeface="Century Gothic" panose="020B0502020202020204" pitchFamily="34" charset="0"/>
              <a:ea typeface="Open Sans"/>
              <a:cs typeface="Arial"/>
            </a:endParaRPr>
          </a:p>
          <a:p>
            <a:pPr lvl="1">
              <a:spcAft>
                <a:spcPts val="1200"/>
              </a:spcAft>
            </a:pPr>
            <a:r>
              <a:rPr lang="en-US" b="1">
                <a:solidFill>
                  <a:srgbClr val="3A4F5A"/>
                </a:solidFill>
                <a:effectLst/>
                <a:latin typeface="Century Gothic" panose="020B0502020202020204" pitchFamily="34" charset="0"/>
                <a:ea typeface="Open Sans Extrabold"/>
                <a:cs typeface="Arial"/>
              </a:rPr>
              <a:t>What is the total amount of cooked lean ground turkey that must be in the serving bowls(s) on the table?</a:t>
            </a:r>
            <a:endParaRPr lang="en-US" b="1">
              <a:solidFill>
                <a:srgbClr val="000000"/>
              </a:solidFill>
              <a:effectLst/>
              <a:latin typeface="Century Gothic" panose="020B0502020202020204" pitchFamily="34" charset="0"/>
              <a:ea typeface="Open Sans Extrabold"/>
              <a:cs typeface="Arial"/>
            </a:endParaRPr>
          </a:p>
        </p:txBody>
      </p:sp>
    </p:spTree>
    <p:extLst>
      <p:ext uri="{BB962C8B-B14F-4D97-AF65-F5344CB8AC3E}">
        <p14:creationId xmlns:p14="http://schemas.microsoft.com/office/powerpoint/2010/main" val="3948056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7A86F8-BA2B-9FEE-B9B6-DF5837F3E2F3}"/>
              </a:ext>
              <a:ext uri="{C183D7F6-B498-43B3-948B-1728B52AA6E4}">
                <adec:decorative xmlns:adec="http://schemas.microsoft.com/office/drawing/2017/decorative" val="1"/>
              </a:ext>
            </a:extLst>
          </p:cNvPr>
          <p:cNvSpPr/>
          <p:nvPr/>
        </p:nvSpPr>
        <p:spPr>
          <a:xfrm>
            <a:off x="0" y="8468"/>
            <a:ext cx="12192000" cy="6858000"/>
          </a:xfrm>
          <a:prstGeom prst="rect">
            <a:avLst/>
          </a:prstGeom>
          <a:solidFill>
            <a:srgbClr val="ECF1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B8B947B-9F08-7F4A-C966-82FACE681BC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314" r="-18277"/>
          <a:stretch/>
        </p:blipFill>
        <p:spPr>
          <a:xfrm rot="10800000">
            <a:off x="8024976" y="30244"/>
            <a:ext cx="4167024" cy="1281040"/>
          </a:xfrm>
          <a:prstGeom prst="rect">
            <a:avLst/>
          </a:prstGeom>
        </p:spPr>
      </p:pic>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panose="020B0604020202020204" pitchFamily="34" charset="0"/>
                <a:cs typeface="Arial" panose="020B0604020202020204" pitchFamily="34" charset="0"/>
              </a:rPr>
              <a:pPr/>
              <a:t>35</a:t>
            </a:fld>
            <a:endParaRPr lang="en-US">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7E721DF-93F6-A8B1-5808-903E227EAAE7}"/>
              </a:ext>
            </a:extLst>
          </p:cNvPr>
          <p:cNvSpPr/>
          <p:nvPr/>
        </p:nvSpPr>
        <p:spPr>
          <a:xfrm>
            <a:off x="5696184" y="366865"/>
            <a:ext cx="6256858" cy="461665"/>
          </a:xfrm>
          <a:prstGeom prst="rect">
            <a:avLst/>
          </a:prstGeom>
        </p:spPr>
        <p:txBody>
          <a:bodyPr wrap="square" lIns="91440" tIns="45720" rIns="91440" bIns="45720" anchor="t">
            <a:spAutoFit/>
          </a:bodyPr>
          <a:lstStyle/>
          <a:p>
            <a:pPr algn="r"/>
            <a:r>
              <a:rPr lang="en-US" sz="2400" b="1">
                <a:solidFill>
                  <a:srgbClr val="037BC4"/>
                </a:solidFill>
                <a:latin typeface="Century Gothic" panose="020B0502020202020204" pitchFamily="34" charset="0"/>
                <a:ea typeface="Calibri" panose="020F0502020204030204" pitchFamily="34" charset="0"/>
                <a:cs typeface="Arial" panose="020B0604020202020204" pitchFamily="34" charset="0"/>
              </a:rPr>
              <a:t>Try It Out!</a:t>
            </a:r>
            <a:endParaRPr lang="en-US" sz="2400" b="1">
              <a:solidFill>
                <a:srgbClr val="037BC4"/>
              </a:solidFill>
              <a:latin typeface="Century Gothic" panose="020B0502020202020204" pitchFamily="34" charset="0"/>
            </a:endParaRPr>
          </a:p>
        </p:txBody>
      </p:sp>
      <p:pic>
        <p:nvPicPr>
          <p:cNvPr id="10" name="Picture 9">
            <a:extLst>
              <a:ext uri="{FF2B5EF4-FFF2-40B4-BE49-F238E27FC236}">
                <a16:creationId xmlns:a16="http://schemas.microsoft.com/office/drawing/2014/main" id="{07D92DFC-31B1-10DF-BAC1-87DAD5337102}"/>
              </a:ext>
              <a:ext uri="{C183D7F6-B498-43B3-948B-1728B52AA6E4}">
                <adec:decorative xmlns:adec="http://schemas.microsoft.com/office/drawing/2017/decorative" val="1"/>
              </a:ext>
            </a:extLst>
          </p:cNvPr>
          <p:cNvPicPr>
            <a:picLocks noChangeAspect="1"/>
          </p:cNvPicPr>
          <p:nvPr/>
        </p:nvPicPr>
        <p:blipFill>
          <a:blip r:embed="rId5"/>
          <a:srcRect/>
          <a:stretch/>
        </p:blipFill>
        <p:spPr>
          <a:xfrm rot="10800000">
            <a:off x="-1508745" y="537475"/>
            <a:ext cx="8947045" cy="1092343"/>
          </a:xfrm>
          <a:prstGeom prst="rect">
            <a:avLst/>
          </a:prstGeom>
        </p:spPr>
      </p:pic>
      <p:sp>
        <p:nvSpPr>
          <p:cNvPr id="4" name="Title 3">
            <a:extLst>
              <a:ext uri="{FF2B5EF4-FFF2-40B4-BE49-F238E27FC236}">
                <a16:creationId xmlns:a16="http://schemas.microsoft.com/office/drawing/2014/main" id="{73AF1864-726D-C710-FE0D-D34A8FF11765}"/>
              </a:ext>
            </a:extLst>
          </p:cNvPr>
          <p:cNvSpPr>
            <a:spLocks noGrp="1"/>
          </p:cNvSpPr>
          <p:nvPr>
            <p:ph type="title" idx="4294967295"/>
          </p:nvPr>
        </p:nvSpPr>
        <p:spPr>
          <a:xfrm>
            <a:off x="483261" y="611672"/>
            <a:ext cx="6256858"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How Do I Make Sure I’m Providing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 (Part 12)</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endParaRPr>
          </a:p>
        </p:txBody>
      </p:sp>
      <p:sp>
        <p:nvSpPr>
          <p:cNvPr id="2" name="Rectangle 1">
            <a:extLst>
              <a:ext uri="{FF2B5EF4-FFF2-40B4-BE49-F238E27FC236}">
                <a16:creationId xmlns:a16="http://schemas.microsoft.com/office/drawing/2014/main" id="{EB3AB234-35A8-885E-ADA8-247683EF400F}"/>
              </a:ext>
            </a:extLst>
          </p:cNvPr>
          <p:cNvSpPr/>
          <p:nvPr/>
        </p:nvSpPr>
        <p:spPr>
          <a:xfrm>
            <a:off x="491138" y="1813805"/>
            <a:ext cx="6750320" cy="1261884"/>
          </a:xfrm>
          <a:prstGeom prst="rect">
            <a:avLst/>
          </a:prstGeom>
        </p:spPr>
        <p:txBody>
          <a:bodyPr wrap="square" lIns="91440" tIns="45720" rIns="91440" bIns="45720" anchor="t">
            <a:spAutoFit/>
          </a:bodyPr>
          <a:lstStyle/>
          <a:p>
            <a:r>
              <a:rPr lang="en-US" sz="2000" b="1">
                <a:solidFill>
                  <a:srgbClr val="447F4A"/>
                </a:solidFill>
                <a:latin typeface="Century Gothic"/>
                <a:ea typeface="Calibri" panose="020F0502020204030204" pitchFamily="34" charset="0"/>
                <a:cs typeface="Arial"/>
              </a:rPr>
              <a:t>Let’s Practice! Calculate for a Single Age Group Using Ounce Equivalents (continued)</a:t>
            </a:r>
          </a:p>
          <a:p>
            <a:endParaRPr lang="en-US" b="1">
              <a:solidFill>
                <a:srgbClr val="447F4A"/>
              </a:solidFill>
              <a:latin typeface="Century Gothic" panose="020B0502020202020204" pitchFamily="34" charset="0"/>
              <a:ea typeface="Calibri" panose="020F0502020204030204" pitchFamily="34" charset="0"/>
              <a:cs typeface="Arial" panose="020B0604020202020204" pitchFamily="34" charset="0"/>
            </a:endParaRPr>
          </a:p>
          <a:p>
            <a:endParaRPr lang="en-US" b="1">
              <a:solidFill>
                <a:srgbClr val="447F4A"/>
              </a:solidFill>
              <a:latin typeface="Century Gothic" panose="020B050202020202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43A0543-B523-175D-1520-D1E518B51FAC}"/>
              </a:ext>
            </a:extLst>
          </p:cNvPr>
          <p:cNvSpPr/>
          <p:nvPr/>
        </p:nvSpPr>
        <p:spPr>
          <a:xfrm>
            <a:off x="491138" y="3429000"/>
            <a:ext cx="1000778" cy="1015663"/>
          </a:xfrm>
          <a:prstGeom prst="rect">
            <a:avLst/>
          </a:prstGeom>
        </p:spPr>
        <p:txBody>
          <a:bodyPr wrap="square" lIns="91440" tIns="45720" rIns="91440" bIns="45720" anchor="t">
            <a:spAutoFit/>
          </a:bodyPr>
          <a:lstStyle/>
          <a:p>
            <a:r>
              <a:rPr lang="en-US" sz="6000" b="1">
                <a:solidFill>
                  <a:srgbClr val="7030A0"/>
                </a:solidFill>
                <a:latin typeface="Arial" panose="020B0604020202020204" pitchFamily="34" charset="0"/>
                <a:ea typeface="Calibri" panose="020F0502020204030204" pitchFamily="34" charset="0"/>
                <a:cs typeface="Arial" panose="020B0604020202020204" pitchFamily="34" charset="0"/>
              </a:rPr>
              <a:t>1.</a:t>
            </a:r>
            <a:endParaRPr lang="en-US" sz="6000" b="1">
              <a:solidFill>
                <a:srgbClr val="7030A0"/>
              </a:solidFill>
              <a:latin typeface="Arial" panose="020B0604020202020204" pitchFamily="34" charset="0"/>
            </a:endParaRPr>
          </a:p>
        </p:txBody>
      </p:sp>
      <p:sp>
        <p:nvSpPr>
          <p:cNvPr id="5" name="TextBox 4">
            <a:extLst>
              <a:ext uri="{FF2B5EF4-FFF2-40B4-BE49-F238E27FC236}">
                <a16:creationId xmlns:a16="http://schemas.microsoft.com/office/drawing/2014/main" id="{C84ABED2-2874-65A3-0347-659AF060DD5C}"/>
              </a:ext>
            </a:extLst>
          </p:cNvPr>
          <p:cNvSpPr txBox="1"/>
          <p:nvPr/>
        </p:nvSpPr>
        <p:spPr>
          <a:xfrm>
            <a:off x="1319886" y="3485906"/>
            <a:ext cx="4583609" cy="923330"/>
          </a:xfrm>
          <a:prstGeom prst="rect">
            <a:avLst/>
          </a:prstGeom>
          <a:noFill/>
        </p:spPr>
        <p:txBody>
          <a:bodyPr wrap="square" lIns="91440" tIns="45720" rIns="91440" bIns="45720" anchor="t">
            <a:spAutoFit/>
          </a:bodyPr>
          <a:lstStyle/>
          <a:p>
            <a:pPr>
              <a:spcAft>
                <a:spcPts val="1200"/>
              </a:spcAft>
              <a:buClr>
                <a:srgbClr val="F78438"/>
              </a:buClr>
            </a:pPr>
            <a:r>
              <a:rPr lang="en-US" b="1">
                <a:solidFill>
                  <a:srgbClr val="7030A0"/>
                </a:solidFill>
                <a:effectLst/>
                <a:latin typeface="Century Gothic" panose="020B0502020202020204" pitchFamily="34" charset="0"/>
                <a:ea typeface="Open Sans Extrabold"/>
                <a:cs typeface="Arial"/>
              </a:rPr>
              <a:t>Determine</a:t>
            </a:r>
            <a:r>
              <a:rPr lang="en-US">
                <a:solidFill>
                  <a:srgbClr val="3A4F5A"/>
                </a:solidFill>
                <a:effectLst/>
                <a:latin typeface="Century Gothic" panose="020B0502020202020204" pitchFamily="34" charset="0"/>
                <a:ea typeface="Open Sans"/>
                <a:cs typeface="Arial"/>
              </a:rPr>
              <a:t> the minimum amount of food needed for each child at that meal or snack.</a:t>
            </a:r>
            <a:r>
              <a:rPr lang="en-US">
                <a:solidFill>
                  <a:srgbClr val="3A4F5A"/>
                </a:solidFill>
                <a:latin typeface="Century Gothic" panose="020B0502020202020204" pitchFamily="34" charset="0"/>
                <a:ea typeface="Open Sans"/>
                <a:cs typeface="Arial"/>
              </a:rPr>
              <a:t> </a:t>
            </a:r>
            <a:endParaRPr lang="en-US">
              <a:solidFill>
                <a:srgbClr val="000000"/>
              </a:solidFill>
              <a:effectLst/>
              <a:latin typeface="Century Gothic" panose="020B0502020202020204" pitchFamily="34" charset="0"/>
              <a:ea typeface="Calibri" panose="020F0502020204030204"/>
              <a:cs typeface="Arial" panose="020B0604020202020204" pitchFamily="34" charset="0"/>
            </a:endParaRPr>
          </a:p>
        </p:txBody>
      </p:sp>
      <p:sp>
        <p:nvSpPr>
          <p:cNvPr id="9" name="Rounded Rectangle 8">
            <a:extLst>
              <a:ext uri="{FF2B5EF4-FFF2-40B4-BE49-F238E27FC236}">
                <a16:creationId xmlns:a16="http://schemas.microsoft.com/office/drawing/2014/main" id="{01E6D787-805D-C0A6-350F-F022E5C97163}"/>
              </a:ext>
              <a:ext uri="{C183D7F6-B498-43B3-948B-1728B52AA6E4}">
                <adec:decorative xmlns:adec="http://schemas.microsoft.com/office/drawing/2017/decorative" val="1"/>
              </a:ext>
            </a:extLst>
          </p:cNvPr>
          <p:cNvSpPr/>
          <p:nvPr/>
        </p:nvSpPr>
        <p:spPr>
          <a:xfrm>
            <a:off x="1319886" y="4652772"/>
            <a:ext cx="4858800" cy="672353"/>
          </a:xfrm>
          <a:prstGeom prst="roundRect">
            <a:avLst/>
          </a:prstGeom>
          <a:solidFill>
            <a:srgbClr val="447F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TextBox 10">
            <a:extLst>
              <a:ext uri="{FF2B5EF4-FFF2-40B4-BE49-F238E27FC236}">
                <a16:creationId xmlns:a16="http://schemas.microsoft.com/office/drawing/2014/main" id="{4A1A2191-812F-3EAA-22F4-522F6B65628E}"/>
              </a:ext>
            </a:extLst>
          </p:cNvPr>
          <p:cNvSpPr txBox="1"/>
          <p:nvPr/>
        </p:nvSpPr>
        <p:spPr>
          <a:xfrm>
            <a:off x="1325369" y="4465841"/>
            <a:ext cx="6112932" cy="708912"/>
          </a:xfrm>
          <a:prstGeom prst="rect">
            <a:avLst/>
          </a:prstGeom>
          <a:noFill/>
        </p:spPr>
        <p:txBody>
          <a:bodyPr wrap="square" lIns="91440" tIns="45720" rIns="91440" bIns="45720" anchor="t">
            <a:spAutoFit/>
          </a:bodyPr>
          <a:lstStyle/>
          <a:p>
            <a:pPr marL="0" marR="0">
              <a:lnSpc>
                <a:spcPct val="115000"/>
              </a:lnSpc>
              <a:spcBef>
                <a:spcPts val="0"/>
              </a:spcBef>
              <a:spcAft>
                <a:spcPts val="0"/>
              </a:spcAft>
            </a:pPr>
            <a:endParaRPr lang="en-US" sz="1800" b="1">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b="1">
                <a:solidFill>
                  <a:schemeClr val="bg1"/>
                </a:solidFill>
                <a:effectLst/>
                <a:latin typeface="Century Gothic"/>
                <a:ea typeface="Open Sans Extrabold"/>
                <a:cs typeface="Arial"/>
              </a:rPr>
              <a:t>1.5 oz of cooked ground turkey = 1.5 oz eq</a:t>
            </a:r>
          </a:p>
        </p:txBody>
      </p:sp>
      <p:grpSp>
        <p:nvGrpSpPr>
          <p:cNvPr id="12" name="Group 11" descr="Serving Tasty and Healthy Foods in the Child and Adult Food Program Serving Meals for Children Ages 3-5 poster.">
            <a:extLst>
              <a:ext uri="{FF2B5EF4-FFF2-40B4-BE49-F238E27FC236}">
                <a16:creationId xmlns:a16="http://schemas.microsoft.com/office/drawing/2014/main" id="{8DB7970B-7CB4-C8A9-C398-C5F650C661C7}"/>
              </a:ext>
            </a:extLst>
          </p:cNvPr>
          <p:cNvGrpSpPr/>
          <p:nvPr/>
        </p:nvGrpSpPr>
        <p:grpSpPr>
          <a:xfrm>
            <a:off x="7562224" y="965146"/>
            <a:ext cx="3592805" cy="5552518"/>
            <a:chOff x="7562224" y="965146"/>
            <a:chExt cx="3592805" cy="5552518"/>
          </a:xfrm>
        </p:grpSpPr>
        <p:sp>
          <p:nvSpPr>
            <p:cNvPr id="13" name="Rectangle 12">
              <a:extLst>
                <a:ext uri="{FF2B5EF4-FFF2-40B4-BE49-F238E27FC236}">
                  <a16:creationId xmlns:a16="http://schemas.microsoft.com/office/drawing/2014/main" id="{9B717543-9A10-C6A3-1FB4-F1CA0601A04E}"/>
                </a:ext>
              </a:extLst>
            </p:cNvPr>
            <p:cNvSpPr/>
            <p:nvPr/>
          </p:nvSpPr>
          <p:spPr>
            <a:xfrm rot="227823">
              <a:off x="7562224" y="965146"/>
              <a:ext cx="3592805" cy="5552517"/>
            </a:xfrm>
            <a:prstGeom prst="rect">
              <a:avLst/>
            </a:prstGeom>
            <a:solidFill>
              <a:schemeClr val="bg1"/>
            </a:solidFill>
            <a:ln>
              <a:noFill/>
            </a:ln>
            <a:effectLst>
              <a:outerShdw blurRad="279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4" name="Picture 13" descr="Serving Tasty and Healthy Foods in the Child and Adult Food Program Serving Meals for Children Ages 3-5 poster">
              <a:extLst>
                <a:ext uri="{FF2B5EF4-FFF2-40B4-BE49-F238E27FC236}">
                  <a16:creationId xmlns:a16="http://schemas.microsoft.com/office/drawing/2014/main" id="{0335C378-7B4E-BBE1-ADEB-48D86C1508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27823">
              <a:off x="7562224" y="965147"/>
              <a:ext cx="3592805" cy="5552517"/>
            </a:xfrm>
            <a:prstGeom prst="rect">
              <a:avLst/>
            </a:prstGeom>
            <a:noFill/>
            <a:ln w="12700">
              <a:solidFill>
                <a:schemeClr val="tx1">
                  <a:lumMod val="65000"/>
                  <a:lumOff val="35000"/>
                </a:schemeClr>
              </a:solidFill>
            </a:ln>
          </p:spPr>
        </p:pic>
      </p:grpSp>
    </p:spTree>
    <p:extLst>
      <p:ext uri="{BB962C8B-B14F-4D97-AF65-F5344CB8AC3E}">
        <p14:creationId xmlns:p14="http://schemas.microsoft.com/office/powerpoint/2010/main" val="3996543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7A86F8-BA2B-9FEE-B9B6-DF5837F3E2F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CF1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B8B947B-9F08-7F4A-C966-82FACE681BC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314" r="-18277"/>
          <a:stretch/>
        </p:blipFill>
        <p:spPr>
          <a:xfrm rot="10800000">
            <a:off x="8024976" y="30244"/>
            <a:ext cx="4167024" cy="1281040"/>
          </a:xfrm>
          <a:prstGeom prst="rect">
            <a:avLst/>
          </a:prstGeom>
        </p:spPr>
      </p:pic>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panose="020B0604020202020204" pitchFamily="34" charset="0"/>
                <a:cs typeface="Arial" panose="020B0604020202020204" pitchFamily="34" charset="0"/>
              </a:rPr>
              <a:pPr/>
              <a:t>36</a:t>
            </a:fld>
            <a:endParaRPr lang="en-US">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7E721DF-93F6-A8B1-5808-903E227EAAE7}"/>
              </a:ext>
            </a:extLst>
          </p:cNvPr>
          <p:cNvSpPr/>
          <p:nvPr/>
        </p:nvSpPr>
        <p:spPr>
          <a:xfrm>
            <a:off x="5696184" y="366865"/>
            <a:ext cx="6256858" cy="461665"/>
          </a:xfrm>
          <a:prstGeom prst="rect">
            <a:avLst/>
          </a:prstGeom>
        </p:spPr>
        <p:txBody>
          <a:bodyPr wrap="square" lIns="91440" tIns="45720" rIns="91440" bIns="45720" anchor="t">
            <a:spAutoFit/>
          </a:bodyPr>
          <a:lstStyle/>
          <a:p>
            <a:pPr algn="r"/>
            <a:r>
              <a:rPr lang="en-US" sz="2400" b="1">
                <a:solidFill>
                  <a:srgbClr val="037BC4"/>
                </a:solidFill>
                <a:latin typeface="Century Gothic" panose="020B0502020202020204" pitchFamily="34" charset="0"/>
                <a:ea typeface="Calibri" panose="020F0502020204030204" pitchFamily="34" charset="0"/>
                <a:cs typeface="Arial" panose="020B0604020202020204" pitchFamily="34" charset="0"/>
              </a:rPr>
              <a:t>Try It Out!</a:t>
            </a:r>
            <a:endParaRPr lang="en-US" sz="2400" b="1">
              <a:solidFill>
                <a:srgbClr val="037BC4"/>
              </a:solidFill>
              <a:latin typeface="Century Gothic" panose="020B0502020202020204" pitchFamily="34" charset="0"/>
            </a:endParaRPr>
          </a:p>
        </p:txBody>
      </p:sp>
      <p:pic>
        <p:nvPicPr>
          <p:cNvPr id="10" name="Picture 9">
            <a:extLst>
              <a:ext uri="{FF2B5EF4-FFF2-40B4-BE49-F238E27FC236}">
                <a16:creationId xmlns:a16="http://schemas.microsoft.com/office/drawing/2014/main" id="{07D92DFC-31B1-10DF-BAC1-87DAD5337102}"/>
              </a:ext>
              <a:ext uri="{C183D7F6-B498-43B3-948B-1728B52AA6E4}">
                <adec:decorative xmlns:adec="http://schemas.microsoft.com/office/drawing/2017/decorative" val="1"/>
              </a:ext>
            </a:extLst>
          </p:cNvPr>
          <p:cNvPicPr>
            <a:picLocks noChangeAspect="1"/>
          </p:cNvPicPr>
          <p:nvPr/>
        </p:nvPicPr>
        <p:blipFill>
          <a:blip r:embed="rId5"/>
          <a:srcRect/>
          <a:stretch/>
        </p:blipFill>
        <p:spPr>
          <a:xfrm rot="10800000">
            <a:off x="-1508745" y="537475"/>
            <a:ext cx="8968323" cy="1092343"/>
          </a:xfrm>
          <a:prstGeom prst="rect">
            <a:avLst/>
          </a:prstGeom>
        </p:spPr>
      </p:pic>
      <p:sp>
        <p:nvSpPr>
          <p:cNvPr id="4" name="Title 3">
            <a:extLst>
              <a:ext uri="{FF2B5EF4-FFF2-40B4-BE49-F238E27FC236}">
                <a16:creationId xmlns:a16="http://schemas.microsoft.com/office/drawing/2014/main" id="{73AF1864-726D-C710-FE0D-D34A8FF11765}"/>
              </a:ext>
            </a:extLst>
          </p:cNvPr>
          <p:cNvSpPr>
            <a:spLocks noGrp="1"/>
          </p:cNvSpPr>
          <p:nvPr>
            <p:ph type="title" idx="4294967295"/>
          </p:nvPr>
        </p:nvSpPr>
        <p:spPr>
          <a:xfrm>
            <a:off x="483261" y="611672"/>
            <a:ext cx="6256858"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How Do I Make Sure I’m Providing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 (Part 13)</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endParaRPr>
          </a:p>
        </p:txBody>
      </p:sp>
      <p:sp>
        <p:nvSpPr>
          <p:cNvPr id="2" name="Rectangle 1">
            <a:extLst>
              <a:ext uri="{FF2B5EF4-FFF2-40B4-BE49-F238E27FC236}">
                <a16:creationId xmlns:a16="http://schemas.microsoft.com/office/drawing/2014/main" id="{EB3AB234-35A8-885E-ADA8-247683EF400F}"/>
              </a:ext>
            </a:extLst>
          </p:cNvPr>
          <p:cNvSpPr/>
          <p:nvPr/>
        </p:nvSpPr>
        <p:spPr>
          <a:xfrm>
            <a:off x="491138" y="1813805"/>
            <a:ext cx="6750320" cy="1261884"/>
          </a:xfrm>
          <a:prstGeom prst="rect">
            <a:avLst/>
          </a:prstGeom>
        </p:spPr>
        <p:txBody>
          <a:bodyPr wrap="square" lIns="91440" tIns="45720" rIns="91440" bIns="45720" anchor="t">
            <a:spAutoFit/>
          </a:bodyPr>
          <a:lstStyle/>
          <a:p>
            <a:r>
              <a:rPr lang="en-US" sz="2000" b="1">
                <a:solidFill>
                  <a:srgbClr val="447F4A"/>
                </a:solidFill>
                <a:latin typeface="Century Gothic"/>
                <a:ea typeface="Calibri" panose="020F0502020204030204" pitchFamily="34" charset="0"/>
                <a:cs typeface="Arial"/>
              </a:rPr>
              <a:t>Let’s Practice! Calculate for a Single Age Group Using Ounce Equivalents (continued)</a:t>
            </a:r>
          </a:p>
          <a:p>
            <a:endParaRPr lang="en-US" b="1">
              <a:solidFill>
                <a:srgbClr val="447F4A"/>
              </a:solidFill>
              <a:latin typeface="Century Gothic" panose="020B0502020202020204" pitchFamily="34" charset="0"/>
              <a:ea typeface="Calibri" panose="020F0502020204030204" pitchFamily="34" charset="0"/>
              <a:cs typeface="Arial" panose="020B0604020202020204" pitchFamily="34" charset="0"/>
            </a:endParaRPr>
          </a:p>
          <a:p>
            <a:endParaRPr lang="en-US" b="1">
              <a:solidFill>
                <a:srgbClr val="447F4A"/>
              </a:solidFill>
              <a:latin typeface="Century Gothic" panose="020B0502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DF74877-350B-333C-D649-D98FFB3E7ADB}"/>
              </a:ext>
            </a:extLst>
          </p:cNvPr>
          <p:cNvSpPr txBox="1"/>
          <p:nvPr/>
        </p:nvSpPr>
        <p:spPr>
          <a:xfrm>
            <a:off x="66237" y="2615095"/>
            <a:ext cx="10974840" cy="1231106"/>
          </a:xfrm>
          <a:prstGeom prst="rect">
            <a:avLst/>
          </a:prstGeom>
          <a:noFill/>
        </p:spPr>
        <p:txBody>
          <a:bodyPr wrap="square" lIns="91440" tIns="45720" rIns="91440" bIns="45720" anchor="t">
            <a:spAutoFit/>
          </a:bodyPr>
          <a:lstStyle/>
          <a:p>
            <a:pPr lvl="1">
              <a:spcAft>
                <a:spcPts val="1200"/>
              </a:spcAft>
              <a:buClr>
                <a:srgbClr val="D17D3A"/>
              </a:buClr>
            </a:pPr>
            <a:r>
              <a:rPr lang="en-US" sz="1600">
                <a:solidFill>
                  <a:srgbClr val="3A4F5A"/>
                </a:solidFill>
                <a:effectLst/>
                <a:latin typeface="Century Gothic"/>
                <a:ea typeface="Open Sans"/>
                <a:cs typeface="Arial"/>
              </a:rPr>
              <a:t>Abracadabra Child Care practices family style meal service.</a:t>
            </a:r>
            <a:r>
              <a:rPr lang="en-US" sz="1600">
                <a:solidFill>
                  <a:srgbClr val="3A4F5A"/>
                </a:solidFill>
                <a:latin typeface="Century Gothic"/>
                <a:ea typeface="Open Sans"/>
                <a:cs typeface="Arial"/>
              </a:rPr>
              <a:t> </a:t>
            </a:r>
            <a:r>
              <a:rPr lang="en-US" sz="1600">
                <a:solidFill>
                  <a:srgbClr val="3A4F5A"/>
                </a:solidFill>
                <a:effectLst/>
                <a:latin typeface="Century Gothic"/>
                <a:ea typeface="Open Sans"/>
                <a:cs typeface="Arial"/>
              </a:rPr>
              <a:t>They have sixteen 5-year </a:t>
            </a:r>
            <a:r>
              <a:rPr lang="en-US" sz="1600" err="1">
                <a:solidFill>
                  <a:srgbClr val="3A4F5A"/>
                </a:solidFill>
                <a:effectLst/>
                <a:latin typeface="Century Gothic"/>
                <a:ea typeface="Open Sans"/>
                <a:cs typeface="Arial"/>
              </a:rPr>
              <a:t>olds</a:t>
            </a:r>
            <a:r>
              <a:rPr lang="en-US" sz="1600">
                <a:solidFill>
                  <a:srgbClr val="3A4F5A"/>
                </a:solidFill>
                <a:effectLst/>
                <a:latin typeface="Century Gothic"/>
                <a:ea typeface="Open Sans"/>
                <a:cs typeface="Arial"/>
              </a:rPr>
              <a:t> in attendance in Ms. Smith’s classroom today.</a:t>
            </a:r>
            <a:r>
              <a:rPr lang="en-US" sz="1600">
                <a:solidFill>
                  <a:srgbClr val="3A4F5A"/>
                </a:solidFill>
                <a:latin typeface="Century Gothic"/>
                <a:ea typeface="Open Sans"/>
                <a:cs typeface="Arial"/>
              </a:rPr>
              <a:t> </a:t>
            </a:r>
            <a:r>
              <a:rPr lang="en-US" sz="1600">
                <a:solidFill>
                  <a:srgbClr val="3A4F5A"/>
                </a:solidFill>
                <a:effectLst/>
                <a:latin typeface="Century Gothic"/>
                <a:ea typeface="Open Sans"/>
                <a:cs typeface="Arial"/>
              </a:rPr>
              <a:t>They want to offer cooked lean ground turkey so children can build their own tacos at lunch.</a:t>
            </a:r>
            <a:r>
              <a:rPr lang="en-US" sz="1600">
                <a:solidFill>
                  <a:srgbClr val="3A4F5A"/>
                </a:solidFill>
                <a:latin typeface="Century Gothic"/>
                <a:ea typeface="Open Sans"/>
                <a:cs typeface="Arial"/>
              </a:rPr>
              <a:t> </a:t>
            </a:r>
            <a:endParaRPr lang="en-US">
              <a:solidFill>
                <a:srgbClr val="000000"/>
              </a:solidFill>
              <a:effectLst/>
              <a:latin typeface="Century Gothic"/>
              <a:ea typeface="Calibri" panose="020F0502020204030204"/>
              <a:cs typeface="Calibri" panose="020F0502020204030204"/>
            </a:endParaRPr>
          </a:p>
          <a:p>
            <a:pPr lvl="1">
              <a:spcAft>
                <a:spcPts val="1200"/>
              </a:spcAft>
              <a:buClr>
                <a:srgbClr val="D17D3A"/>
              </a:buClr>
            </a:pPr>
            <a:r>
              <a:rPr lang="en-US" sz="1600" b="1">
                <a:solidFill>
                  <a:srgbClr val="3A4F5A"/>
                </a:solidFill>
                <a:effectLst/>
                <a:latin typeface="Century Gothic"/>
                <a:ea typeface="Open Sans Extrabold"/>
                <a:cs typeface="Arial"/>
              </a:rPr>
              <a:t>What is the total amount of cooked lean ground turkey that must be in the serving </a:t>
            </a:r>
            <a:r>
              <a:rPr lang="en-US" sz="1600" b="1">
                <a:solidFill>
                  <a:srgbClr val="3A4F5A"/>
                </a:solidFill>
                <a:latin typeface="Century Gothic"/>
                <a:ea typeface="Open Sans Extrabold"/>
                <a:cs typeface="Arial"/>
              </a:rPr>
              <a:t>bowl</a:t>
            </a:r>
            <a:r>
              <a:rPr lang="en-US" sz="1600" b="1">
                <a:solidFill>
                  <a:srgbClr val="3A4F5A"/>
                </a:solidFill>
                <a:effectLst/>
                <a:latin typeface="Century Gothic"/>
                <a:ea typeface="Open Sans Extrabold"/>
                <a:cs typeface="Arial"/>
              </a:rPr>
              <a:t>(s) on the table?</a:t>
            </a:r>
          </a:p>
        </p:txBody>
      </p:sp>
      <p:graphicFrame>
        <p:nvGraphicFramePr>
          <p:cNvPr id="15" name="Table 21">
            <a:extLst>
              <a:ext uri="{FF2B5EF4-FFF2-40B4-BE49-F238E27FC236}">
                <a16:creationId xmlns:a16="http://schemas.microsoft.com/office/drawing/2014/main" id="{096423D8-D6B3-E776-D31E-B8445EC45EEE}"/>
              </a:ext>
            </a:extLst>
          </p:cNvPr>
          <p:cNvGraphicFramePr>
            <a:graphicFrameLocks noGrp="1"/>
          </p:cNvGraphicFramePr>
          <p:nvPr>
            <p:extLst>
              <p:ext uri="{D42A27DB-BD31-4B8C-83A1-F6EECF244321}">
                <p14:modId xmlns:p14="http://schemas.microsoft.com/office/powerpoint/2010/main" val="909523860"/>
              </p:ext>
            </p:extLst>
          </p:nvPr>
        </p:nvGraphicFramePr>
        <p:xfrm>
          <a:off x="627017" y="3949948"/>
          <a:ext cx="10811296" cy="2400127"/>
        </p:xfrm>
        <a:graphic>
          <a:graphicData uri="http://schemas.openxmlformats.org/drawingml/2006/table">
            <a:tbl>
              <a:tblPr firstRow="1" bandRow="1">
                <a:tableStyleId>{5C22544A-7EE6-4342-B048-85BDC9FD1C3A}</a:tableStyleId>
              </a:tblPr>
              <a:tblGrid>
                <a:gridCol w="935997">
                  <a:extLst>
                    <a:ext uri="{9D8B030D-6E8A-4147-A177-3AD203B41FA5}">
                      <a16:colId xmlns:a16="http://schemas.microsoft.com/office/drawing/2014/main" val="3811049014"/>
                    </a:ext>
                  </a:extLst>
                </a:gridCol>
                <a:gridCol w="1221319">
                  <a:extLst>
                    <a:ext uri="{9D8B030D-6E8A-4147-A177-3AD203B41FA5}">
                      <a16:colId xmlns:a16="http://schemas.microsoft.com/office/drawing/2014/main" val="2261255416"/>
                    </a:ext>
                  </a:extLst>
                </a:gridCol>
                <a:gridCol w="1203939">
                  <a:extLst>
                    <a:ext uri="{9D8B030D-6E8A-4147-A177-3AD203B41FA5}">
                      <a16:colId xmlns:a16="http://schemas.microsoft.com/office/drawing/2014/main" val="2354929839"/>
                    </a:ext>
                  </a:extLst>
                </a:gridCol>
                <a:gridCol w="2021350">
                  <a:extLst>
                    <a:ext uri="{9D8B030D-6E8A-4147-A177-3AD203B41FA5}">
                      <a16:colId xmlns:a16="http://schemas.microsoft.com/office/drawing/2014/main" val="554849596"/>
                    </a:ext>
                  </a:extLst>
                </a:gridCol>
                <a:gridCol w="1283039">
                  <a:extLst>
                    <a:ext uri="{9D8B030D-6E8A-4147-A177-3AD203B41FA5}">
                      <a16:colId xmlns:a16="http://schemas.microsoft.com/office/drawing/2014/main" val="883204389"/>
                    </a:ext>
                  </a:extLst>
                </a:gridCol>
                <a:gridCol w="1522879">
                  <a:extLst>
                    <a:ext uri="{9D8B030D-6E8A-4147-A177-3AD203B41FA5}">
                      <a16:colId xmlns:a16="http://schemas.microsoft.com/office/drawing/2014/main" val="3150163811"/>
                    </a:ext>
                  </a:extLst>
                </a:gridCol>
                <a:gridCol w="999698">
                  <a:extLst>
                    <a:ext uri="{9D8B030D-6E8A-4147-A177-3AD203B41FA5}">
                      <a16:colId xmlns:a16="http://schemas.microsoft.com/office/drawing/2014/main" val="2108958470"/>
                    </a:ext>
                  </a:extLst>
                </a:gridCol>
                <a:gridCol w="1623075">
                  <a:extLst>
                    <a:ext uri="{9D8B030D-6E8A-4147-A177-3AD203B41FA5}">
                      <a16:colId xmlns:a16="http://schemas.microsoft.com/office/drawing/2014/main" val="2757436010"/>
                    </a:ext>
                  </a:extLst>
                </a:gridCol>
              </a:tblGrid>
              <a:tr h="10442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latin typeface="Century Gothic"/>
                        </a:rPr>
                        <a:t>Meal</a:t>
                      </a:r>
                    </a:p>
                  </a:txBody>
                  <a:tcPr marL="80493" marR="80493" marT="40245" marB="4024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algn="ctr">
                        <a:lnSpc>
                          <a:spcPct val="100000"/>
                        </a:lnSpc>
                      </a:pPr>
                      <a:r>
                        <a:rPr lang="en-US" sz="1500">
                          <a:latin typeface="Century Gothic"/>
                        </a:rPr>
                        <a:t>Age</a:t>
                      </a:r>
                    </a:p>
                  </a:txBody>
                  <a:tcPr marL="80493" marR="80493" marT="40245" marB="402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latin typeface="Century Gothic"/>
                        </a:rPr>
                        <a:t>Food </a:t>
                      </a:r>
                      <a:br>
                        <a:rPr lang="en-US" sz="1500">
                          <a:latin typeface="Century Gothic"/>
                        </a:rPr>
                      </a:br>
                      <a:r>
                        <a:rPr lang="en-US" sz="1500">
                          <a:latin typeface="Century Gothic"/>
                        </a:rPr>
                        <a:t>Item</a:t>
                      </a:r>
                    </a:p>
                  </a:txBody>
                  <a:tcPr marL="80493" marR="80493" marT="40245" marB="402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algn="ctr">
                        <a:lnSpc>
                          <a:spcPct val="100000"/>
                        </a:lnSpc>
                      </a:pPr>
                      <a:r>
                        <a:rPr lang="en-US" sz="1500">
                          <a:latin typeface="Century Gothic"/>
                        </a:rPr>
                        <a:t>Required Minimum</a:t>
                      </a:r>
                      <a:br>
                        <a:rPr lang="en-US" sz="1500">
                          <a:latin typeface="Century Gothic"/>
                        </a:rPr>
                      </a:br>
                      <a:r>
                        <a:rPr lang="en-US" sz="1500">
                          <a:latin typeface="Century Gothic"/>
                        </a:rPr>
                        <a:t>Amount per Child</a:t>
                      </a:r>
                    </a:p>
                  </a:txBody>
                  <a:tcPr marL="80493" marR="80493" marT="40245" marB="402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solidFill>
                            <a:schemeClr val="bg1"/>
                          </a:solidFill>
                          <a:latin typeface="Century Gothic"/>
                        </a:rPr>
                        <a:t>Multiplied</a:t>
                      </a:r>
                      <a:br>
                        <a:rPr lang="en-US" sz="1500">
                          <a:solidFill>
                            <a:srgbClr val="FFFFFF"/>
                          </a:solidFill>
                          <a:latin typeface="Century Gothic"/>
                        </a:rPr>
                      </a:br>
                      <a:r>
                        <a:rPr lang="en-US" sz="1500">
                          <a:solidFill>
                            <a:schemeClr val="bg1"/>
                          </a:solidFill>
                          <a:latin typeface="Century Gothic"/>
                        </a:rPr>
                        <a:t>by…</a:t>
                      </a:r>
                      <a:endParaRPr lang="en-US" sz="1500">
                        <a:solidFill>
                          <a:srgbClr val="417A44"/>
                        </a:solidFill>
                        <a:latin typeface="Century Gothic"/>
                      </a:endParaRPr>
                    </a:p>
                  </a:txBody>
                  <a:tcPr marL="80493" marR="80493" marT="40245" marB="402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latin typeface="Century Gothic"/>
                        </a:rPr>
                        <a:t>Numbers of Participants</a:t>
                      </a:r>
                    </a:p>
                  </a:txBody>
                  <a:tcPr marL="80493" marR="80493" marT="40245" marB="402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latin typeface="Century Gothic"/>
                        </a:rPr>
                        <a:t>Equals</a:t>
                      </a:r>
                    </a:p>
                  </a:txBody>
                  <a:tcPr marL="80493" marR="80493" marT="40245" marB="402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latin typeface="Century Gothic"/>
                        </a:rPr>
                        <a:t>Minimum</a:t>
                      </a:r>
                      <a:br>
                        <a:rPr lang="en-US" sz="1500">
                          <a:latin typeface="Century Gothic"/>
                        </a:rPr>
                      </a:br>
                      <a:r>
                        <a:rPr lang="en-US" sz="1500">
                          <a:latin typeface="Century Gothic"/>
                        </a:rPr>
                        <a:t>Amount</a:t>
                      </a:r>
                    </a:p>
                  </a:txBody>
                  <a:tcPr marL="80493" marR="80493" marT="40245" marB="4024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extLst>
                  <a:ext uri="{0D108BD9-81ED-4DB2-BD59-A6C34878D82A}">
                    <a16:rowId xmlns:a16="http://schemas.microsoft.com/office/drawing/2014/main" val="1221764856"/>
                  </a:ext>
                </a:extLst>
              </a:tr>
              <a:tr h="1355831">
                <a:tc>
                  <a:txBody>
                    <a:bodyPr/>
                    <a:lstStyle/>
                    <a:p>
                      <a:pPr algn="ctr">
                        <a:lnSpc>
                          <a:spcPct val="200000"/>
                        </a:lnSpc>
                        <a:spcAft>
                          <a:spcPts val="1200"/>
                        </a:spcAft>
                        <a:buClr>
                          <a:srgbClr val="D17D3A"/>
                        </a:buClr>
                      </a:pPr>
                      <a:r>
                        <a:rPr lang="en-US" sz="1500" b="0" i="0">
                          <a:solidFill>
                            <a:schemeClr val="tx1"/>
                          </a:solidFill>
                          <a:effectLst/>
                          <a:latin typeface="Century Gothic"/>
                          <a:ea typeface="Open Sans"/>
                          <a:cs typeface="Arial"/>
                        </a:rPr>
                        <a:t>Lunch</a:t>
                      </a: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200000"/>
                        </a:lnSpc>
                        <a:spcAft>
                          <a:spcPts val="1200"/>
                        </a:spcAft>
                        <a:buClr>
                          <a:srgbClr val="D17D3A"/>
                        </a:buClr>
                      </a:pPr>
                      <a:r>
                        <a:rPr lang="en-US" sz="1500" b="0" i="0">
                          <a:solidFill>
                            <a:schemeClr val="tx1"/>
                          </a:solidFill>
                          <a:effectLst/>
                          <a:latin typeface="Century Gothic"/>
                          <a:ea typeface="Open Sans"/>
                          <a:cs typeface="Arial"/>
                        </a:rPr>
                        <a:t>5-year </a:t>
                      </a:r>
                      <a:r>
                        <a:rPr lang="en-US" sz="1500" b="0" i="0" err="1">
                          <a:solidFill>
                            <a:schemeClr val="tx1"/>
                          </a:solidFill>
                          <a:effectLst/>
                          <a:latin typeface="Century Gothic"/>
                          <a:ea typeface="Open Sans"/>
                          <a:cs typeface="Arial"/>
                        </a:rPr>
                        <a:t>olds</a:t>
                      </a:r>
                      <a:endParaRPr lang="en-US" sz="1500" b="0" i="0">
                        <a:solidFill>
                          <a:schemeClr val="tx1"/>
                        </a:solidFill>
                        <a:effectLst/>
                        <a:latin typeface="Century Gothic"/>
                        <a:ea typeface="Open Sans"/>
                        <a:cs typeface="Arial"/>
                      </a:endParaRP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1200"/>
                        </a:spcAft>
                        <a:buClr>
                          <a:srgbClr val="D17D3A"/>
                        </a:buClr>
                      </a:pPr>
                      <a:r>
                        <a:rPr lang="en-US" sz="1500" b="0" i="0">
                          <a:solidFill>
                            <a:srgbClr val="242424"/>
                          </a:solidFill>
                          <a:effectLst/>
                          <a:latin typeface="Century Gothic"/>
                        </a:rPr>
                        <a:t>Cooked </a:t>
                      </a:r>
                      <a:br>
                        <a:rPr lang="en-US" sz="1500" b="0" i="0">
                          <a:solidFill>
                            <a:srgbClr val="242424"/>
                          </a:solidFill>
                          <a:effectLst/>
                          <a:latin typeface="Century Gothic"/>
                        </a:rPr>
                      </a:br>
                      <a:r>
                        <a:rPr lang="en-US" sz="1500" b="0" i="0">
                          <a:solidFill>
                            <a:srgbClr val="242424"/>
                          </a:solidFill>
                          <a:effectLst/>
                          <a:latin typeface="Century Gothic"/>
                        </a:rPr>
                        <a:t>lean ground turkey</a:t>
                      </a:r>
                      <a:endParaRPr lang="en-US" sz="1500" b="0" i="0">
                        <a:solidFill>
                          <a:srgbClr val="3A4F5A"/>
                        </a:solidFill>
                        <a:effectLst/>
                        <a:latin typeface="Century Gothic"/>
                        <a:ea typeface="Open Sans"/>
                        <a:cs typeface="Arial"/>
                      </a:endParaRP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100000"/>
                        </a:lnSpc>
                      </a:pPr>
                      <a:r>
                        <a:rPr lang="en-US" sz="1500" b="0">
                          <a:effectLst/>
                          <a:latin typeface="Century Gothic"/>
                        </a:rPr>
                        <a:t>1.5 oz eq</a:t>
                      </a:r>
                    </a:p>
                    <a:p>
                      <a:pPr algn="ctr" rtl="0">
                        <a:lnSpc>
                          <a:spcPct val="100000"/>
                        </a:lnSpc>
                      </a:pPr>
                      <a:r>
                        <a:rPr lang="en-US" sz="1500" b="0">
                          <a:effectLst/>
                          <a:latin typeface="Century Gothic"/>
                        </a:rPr>
                        <a:t>(1.5 oz eq = 1.5 oz cooked lean ground turkey) </a:t>
                      </a: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alpha val="14088"/>
                      </a:srgbClr>
                    </a:solidFill>
                  </a:tcPr>
                </a:tc>
                <a:tc>
                  <a:txBody>
                    <a:bodyPr/>
                    <a:lstStyle/>
                    <a:p>
                      <a:pPr algn="ctr">
                        <a:lnSpc>
                          <a:spcPct val="200000"/>
                        </a:lnSpc>
                      </a:pPr>
                      <a:r>
                        <a:rPr lang="en-US" sz="1500" b="0">
                          <a:solidFill>
                            <a:schemeClr val="tx1"/>
                          </a:solidFill>
                          <a:latin typeface="Century Gothic"/>
                        </a:rPr>
                        <a:t>X</a:t>
                      </a: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200000"/>
                        </a:lnSpc>
                        <a:spcAft>
                          <a:spcPts val="1200"/>
                        </a:spcAft>
                        <a:buClr>
                          <a:srgbClr val="D17D3A"/>
                        </a:buClr>
                      </a:pPr>
                      <a:r>
                        <a:rPr lang="en-US" sz="1500" b="0" i="0">
                          <a:solidFill>
                            <a:schemeClr val="tx1"/>
                          </a:solidFill>
                          <a:effectLst/>
                          <a:latin typeface="Century Gothic"/>
                          <a:ea typeface="Open Sans"/>
                          <a:cs typeface="Arial"/>
                        </a:rPr>
                        <a:t>16</a:t>
                      </a: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F4A">
                        <a:alpha val="5490"/>
                      </a:srgbClr>
                    </a:solidFill>
                  </a:tcPr>
                </a:tc>
                <a:tc>
                  <a:txBody>
                    <a:bodyPr/>
                    <a:lstStyle/>
                    <a:p>
                      <a:pPr algn="ctr">
                        <a:lnSpc>
                          <a:spcPct val="200000"/>
                        </a:lnSpc>
                      </a:pPr>
                      <a:r>
                        <a:rPr lang="en-US" sz="1500" b="0">
                          <a:latin typeface="Century Gothic"/>
                        </a:rPr>
                        <a:t>=</a:t>
                      </a: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100000"/>
                        </a:lnSpc>
                      </a:pPr>
                      <a:r>
                        <a:rPr lang="en-US" sz="1500" b="0" i="0">
                          <a:solidFill>
                            <a:srgbClr val="242424"/>
                          </a:solidFill>
                          <a:effectLst/>
                          <a:latin typeface="Century Gothic"/>
                        </a:rPr>
                        <a:t>24 oz eq  </a:t>
                      </a:r>
                      <a:br>
                        <a:rPr lang="en-US" sz="1500" b="0" i="0">
                          <a:solidFill>
                            <a:srgbClr val="242424"/>
                          </a:solidFill>
                          <a:effectLst/>
                          <a:latin typeface="Century Gothic"/>
                        </a:rPr>
                      </a:br>
                      <a:r>
                        <a:rPr lang="en-US" sz="1500" b="0" i="0">
                          <a:solidFill>
                            <a:srgbClr val="242424"/>
                          </a:solidFill>
                          <a:effectLst/>
                          <a:latin typeface="Century Gothic"/>
                        </a:rPr>
                        <a:t>(24 oz)</a:t>
                      </a:r>
                      <a:endParaRPr lang="en-US" sz="1500" b="0">
                        <a:effectLst/>
                        <a:latin typeface="Century Gothic"/>
                      </a:endParaRPr>
                    </a:p>
                  </a:txBody>
                  <a:tcPr marL="80493" marR="80493" marT="40245" marB="402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alpha val="7843"/>
                      </a:srgbClr>
                    </a:solidFill>
                  </a:tcPr>
                </a:tc>
                <a:extLst>
                  <a:ext uri="{0D108BD9-81ED-4DB2-BD59-A6C34878D82A}">
                    <a16:rowId xmlns:a16="http://schemas.microsoft.com/office/drawing/2014/main" val="2960050651"/>
                  </a:ext>
                </a:extLst>
              </a:tr>
            </a:tbl>
          </a:graphicData>
        </a:graphic>
      </p:graphicFrame>
    </p:spTree>
    <p:extLst>
      <p:ext uri="{BB962C8B-B14F-4D97-AF65-F5344CB8AC3E}">
        <p14:creationId xmlns:p14="http://schemas.microsoft.com/office/powerpoint/2010/main" val="2533122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D92DFC-31B1-10DF-BAC1-87DAD5337102}"/>
              </a:ext>
              <a:ext uri="{C183D7F6-B498-43B3-948B-1728B52AA6E4}">
                <adec:decorative xmlns:adec="http://schemas.microsoft.com/office/drawing/2017/decorative" val="1"/>
              </a:ext>
            </a:extLst>
          </p:cNvPr>
          <p:cNvPicPr>
            <a:picLocks noChangeAspect="1"/>
          </p:cNvPicPr>
          <p:nvPr/>
        </p:nvPicPr>
        <p:blipFill>
          <a:blip r:embed="rId3"/>
          <a:srcRect/>
          <a:stretch/>
        </p:blipFill>
        <p:spPr>
          <a:xfrm rot="10800000">
            <a:off x="-1508745" y="537475"/>
            <a:ext cx="8866480" cy="1092343"/>
          </a:xfrm>
          <a:prstGeom prst="rect">
            <a:avLst/>
          </a:prstGeom>
        </p:spPr>
      </p:pic>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 uri="{C183D7F6-B498-43B3-948B-1728B52AA6E4}">
                <adec:decorative xmlns:adec="http://schemas.microsoft.com/office/drawing/2017/decorative" val="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panose="020B0604020202020204" pitchFamily="34" charset="0"/>
                <a:cs typeface="Arial" panose="020B0604020202020204" pitchFamily="34" charset="0"/>
              </a:rPr>
              <a:pPr/>
              <a:t>37</a:t>
            </a:fld>
            <a:endParaRPr lang="en-US">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3AF1864-726D-C710-FE0D-D34A8FF11765}"/>
              </a:ext>
            </a:extLst>
          </p:cNvPr>
          <p:cNvSpPr>
            <a:spLocks noGrp="1"/>
          </p:cNvSpPr>
          <p:nvPr>
            <p:ph type="title" idx="4294967295"/>
          </p:nvPr>
        </p:nvSpPr>
        <p:spPr>
          <a:xfrm>
            <a:off x="483261" y="611672"/>
            <a:ext cx="6256858"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How Do I Make Sure I’m Providing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 (Part 14)</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endParaRPr>
          </a:p>
        </p:txBody>
      </p:sp>
      <p:sp>
        <p:nvSpPr>
          <p:cNvPr id="3" name="Rectangle 2">
            <a:extLst>
              <a:ext uri="{FF2B5EF4-FFF2-40B4-BE49-F238E27FC236}">
                <a16:creationId xmlns:a16="http://schemas.microsoft.com/office/drawing/2014/main" id="{7C1BF65B-7B2E-7C27-C409-EA7FD9D5EA67}"/>
              </a:ext>
            </a:extLst>
          </p:cNvPr>
          <p:cNvSpPr/>
          <p:nvPr/>
        </p:nvSpPr>
        <p:spPr>
          <a:xfrm>
            <a:off x="491138" y="1813805"/>
            <a:ext cx="6750320" cy="400110"/>
          </a:xfrm>
          <a:prstGeom prst="rect">
            <a:avLst/>
          </a:prstGeom>
        </p:spPr>
        <p:txBody>
          <a:bodyPr wrap="square" lIns="91440" tIns="45720" rIns="91440" bIns="45720" anchor="t">
            <a:spAutoFit/>
          </a:bodyPr>
          <a:lstStyle/>
          <a:p>
            <a:r>
              <a:rPr lang="en-US" sz="2000" b="1">
                <a:solidFill>
                  <a:srgbClr val="447F4A"/>
                </a:solidFill>
                <a:latin typeface="Century Gothic"/>
                <a:ea typeface="Calibri" panose="020F0502020204030204" pitchFamily="34" charset="0"/>
                <a:cs typeface="Arial"/>
              </a:rPr>
              <a:t>CACFP Ounce Equivalents Resources</a:t>
            </a:r>
          </a:p>
        </p:txBody>
      </p:sp>
      <p:pic>
        <p:nvPicPr>
          <p:cNvPr id="14" name="Picture 13" descr="Food Buying Guide for Child Nutrition Programs landing page.">
            <a:extLst>
              <a:ext uri="{FF2B5EF4-FFF2-40B4-BE49-F238E27FC236}">
                <a16:creationId xmlns:a16="http://schemas.microsoft.com/office/drawing/2014/main" id="{54C0AD53-4D01-C4F6-E181-1A1B0D497BE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103" y="2471805"/>
            <a:ext cx="2867616" cy="1979501"/>
          </a:xfrm>
          <a:prstGeom prst="rect">
            <a:avLst/>
          </a:prstGeom>
        </p:spPr>
      </p:pic>
      <p:grpSp>
        <p:nvGrpSpPr>
          <p:cNvPr id="8" name="Group 7" descr="Using Ounce Equivalents for Grains in the Child and Adult Care Food Program worksheet.">
            <a:extLst>
              <a:ext uri="{FF2B5EF4-FFF2-40B4-BE49-F238E27FC236}">
                <a16:creationId xmlns:a16="http://schemas.microsoft.com/office/drawing/2014/main" id="{B897AC5F-C916-FC22-5670-634E5C639BC2}"/>
              </a:ext>
            </a:extLst>
          </p:cNvPr>
          <p:cNvGrpSpPr/>
          <p:nvPr/>
        </p:nvGrpSpPr>
        <p:grpSpPr>
          <a:xfrm>
            <a:off x="3147255" y="3043582"/>
            <a:ext cx="1991760" cy="2607128"/>
            <a:chOff x="3147255" y="3043582"/>
            <a:chExt cx="1991760" cy="2607128"/>
          </a:xfrm>
        </p:grpSpPr>
        <p:sp>
          <p:nvSpPr>
            <p:cNvPr id="11" name="Rectangle 10">
              <a:extLst>
                <a:ext uri="{FF2B5EF4-FFF2-40B4-BE49-F238E27FC236}">
                  <a16:creationId xmlns:a16="http://schemas.microsoft.com/office/drawing/2014/main" id="{D86A5373-C906-C313-06A5-F7D9A1D56633}"/>
                </a:ext>
              </a:extLst>
            </p:cNvPr>
            <p:cNvSpPr/>
            <p:nvPr/>
          </p:nvSpPr>
          <p:spPr>
            <a:xfrm>
              <a:off x="3147255" y="3047927"/>
              <a:ext cx="1977489" cy="2602783"/>
            </a:xfrm>
            <a:prstGeom prst="rect">
              <a:avLst/>
            </a:prstGeom>
            <a:solidFill>
              <a:schemeClr val="bg1"/>
            </a:solidFill>
            <a:ln>
              <a:noFill/>
            </a:ln>
            <a:effectLst>
              <a:outerShdw blurRad="279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6" name="Picture 15" descr="Using Ounce Equivalents for Grains in the Child and Adult Care Food Program worksheet">
              <a:extLst>
                <a:ext uri="{FF2B5EF4-FFF2-40B4-BE49-F238E27FC236}">
                  <a16:creationId xmlns:a16="http://schemas.microsoft.com/office/drawing/2014/main" id="{F2EEDBF9-9CFE-99B4-9002-41CB52E1B4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51596" y="3043582"/>
              <a:ext cx="1987419" cy="2567078"/>
            </a:xfrm>
            <a:prstGeom prst="rect">
              <a:avLst/>
            </a:prstGeom>
            <a:ln w="6350">
              <a:solidFill>
                <a:schemeClr val="tx1"/>
              </a:solidFill>
            </a:ln>
            <a:effectLst>
              <a:outerShdw blurRad="63500" sx="102000" sy="102000" algn="ctr" rotWithShape="0">
                <a:prstClr val="black">
                  <a:alpha val="10000"/>
                </a:prstClr>
              </a:outerShdw>
            </a:effectLst>
          </p:spPr>
        </p:pic>
      </p:grpSp>
      <p:grpSp>
        <p:nvGrpSpPr>
          <p:cNvPr id="7" name="Group 6" descr="Calculating Ounce Equivalents for Grains in the Child and Adult Care Food Program worksheet.">
            <a:extLst>
              <a:ext uri="{FF2B5EF4-FFF2-40B4-BE49-F238E27FC236}">
                <a16:creationId xmlns:a16="http://schemas.microsoft.com/office/drawing/2014/main" id="{196FBE60-9533-37DD-DDAA-229BE52FD43A}"/>
              </a:ext>
            </a:extLst>
          </p:cNvPr>
          <p:cNvGrpSpPr/>
          <p:nvPr/>
        </p:nvGrpSpPr>
        <p:grpSpPr>
          <a:xfrm>
            <a:off x="5241997" y="2545410"/>
            <a:ext cx="2115739" cy="2747180"/>
            <a:chOff x="5241997" y="2545410"/>
            <a:chExt cx="2115739" cy="2747180"/>
          </a:xfrm>
        </p:grpSpPr>
        <p:sp>
          <p:nvSpPr>
            <p:cNvPr id="9" name="Rectangle 8">
              <a:extLst>
                <a:ext uri="{FF2B5EF4-FFF2-40B4-BE49-F238E27FC236}">
                  <a16:creationId xmlns:a16="http://schemas.microsoft.com/office/drawing/2014/main" id="{6791C495-A103-BADC-5A7A-1724CA3EBEE6}"/>
                </a:ext>
              </a:extLst>
            </p:cNvPr>
            <p:cNvSpPr/>
            <p:nvPr/>
          </p:nvSpPr>
          <p:spPr>
            <a:xfrm>
              <a:off x="5241997" y="2545410"/>
              <a:ext cx="2087196" cy="2747180"/>
            </a:xfrm>
            <a:prstGeom prst="rect">
              <a:avLst/>
            </a:prstGeom>
            <a:solidFill>
              <a:schemeClr val="bg1"/>
            </a:solidFill>
            <a:ln>
              <a:noFill/>
            </a:ln>
            <a:effectLst>
              <a:outerShdw blurRad="279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0" name="Picture 19" descr="Calculating Ounce Equivalents for Grains in the Child and Adult Care Food Program worksheet">
              <a:extLst>
                <a:ext uri="{FF2B5EF4-FFF2-40B4-BE49-F238E27FC236}">
                  <a16:creationId xmlns:a16="http://schemas.microsoft.com/office/drawing/2014/main" id="{1F6A13F2-CE55-720B-D6E6-DF663BEA80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66861" y="2556686"/>
              <a:ext cx="2090875" cy="2712820"/>
            </a:xfrm>
            <a:prstGeom prst="rect">
              <a:avLst/>
            </a:prstGeom>
            <a:ln w="6350">
              <a:solidFill>
                <a:schemeClr val="bg1">
                  <a:lumMod val="65000"/>
                </a:schemeClr>
              </a:solidFill>
            </a:ln>
            <a:effectLst>
              <a:outerShdw blurRad="63500" sx="102000" sy="102000" algn="ctr" rotWithShape="0">
                <a:prstClr val="black">
                  <a:alpha val="10000"/>
                </a:prstClr>
              </a:outerShdw>
            </a:effectLst>
          </p:spPr>
        </p:pic>
      </p:grpSp>
      <p:pic>
        <p:nvPicPr>
          <p:cNvPr id="19" name="Picture 18" descr="CACFP Halftime: Thirty on Thursdays Training Webinars icon.">
            <a:extLst>
              <a:ext uri="{FF2B5EF4-FFF2-40B4-BE49-F238E27FC236}">
                <a16:creationId xmlns:a16="http://schemas.microsoft.com/office/drawing/2014/main" id="{D1BAE1F6-3A55-55E9-F8C7-26FB86F87E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7914" y="1439853"/>
            <a:ext cx="1852022" cy="1139494"/>
          </a:xfrm>
          <a:prstGeom prst="rect">
            <a:avLst/>
          </a:prstGeom>
        </p:spPr>
      </p:pic>
      <p:grpSp>
        <p:nvGrpSpPr>
          <p:cNvPr id="12" name="Group 11" descr="Crediting Single-Serving Packages of Grains in the Child and Adult Care Food Program worksheet.">
            <a:extLst>
              <a:ext uri="{FF2B5EF4-FFF2-40B4-BE49-F238E27FC236}">
                <a16:creationId xmlns:a16="http://schemas.microsoft.com/office/drawing/2014/main" id="{48542D9B-9E63-0C7F-E3CB-E86F99D96F71}"/>
              </a:ext>
            </a:extLst>
          </p:cNvPr>
          <p:cNvGrpSpPr/>
          <p:nvPr/>
        </p:nvGrpSpPr>
        <p:grpSpPr>
          <a:xfrm>
            <a:off x="7452956" y="3006170"/>
            <a:ext cx="2063900" cy="2713935"/>
            <a:chOff x="7452956" y="3006170"/>
            <a:chExt cx="2063900" cy="2713935"/>
          </a:xfrm>
        </p:grpSpPr>
        <p:sp>
          <p:nvSpPr>
            <p:cNvPr id="13" name="Rectangle 12">
              <a:extLst>
                <a:ext uri="{FF2B5EF4-FFF2-40B4-BE49-F238E27FC236}">
                  <a16:creationId xmlns:a16="http://schemas.microsoft.com/office/drawing/2014/main" id="{155A5995-2EF2-7028-9752-34F0D3E8762E}"/>
                </a:ext>
              </a:extLst>
            </p:cNvPr>
            <p:cNvSpPr/>
            <p:nvPr/>
          </p:nvSpPr>
          <p:spPr>
            <a:xfrm>
              <a:off x="7452956" y="3006170"/>
              <a:ext cx="2061938" cy="2713935"/>
            </a:xfrm>
            <a:prstGeom prst="rect">
              <a:avLst/>
            </a:prstGeom>
            <a:solidFill>
              <a:schemeClr val="bg1"/>
            </a:solidFill>
            <a:ln>
              <a:noFill/>
            </a:ln>
            <a:effectLst>
              <a:outerShdw blurRad="279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7" name="Picture 16" descr="Crediting Single-Serving Packages of Grains in the Child and Adult Care Food Program worksheet">
              <a:extLst>
                <a:ext uri="{FF2B5EF4-FFF2-40B4-BE49-F238E27FC236}">
                  <a16:creationId xmlns:a16="http://schemas.microsoft.com/office/drawing/2014/main" id="{043E5B10-3F80-DD9C-134A-FC312059BA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54920" y="3024116"/>
              <a:ext cx="2061936" cy="2679991"/>
            </a:xfrm>
            <a:prstGeom prst="rect">
              <a:avLst/>
            </a:prstGeom>
            <a:ln w="6350">
              <a:solidFill>
                <a:schemeClr val="bg1">
                  <a:lumMod val="65000"/>
                </a:schemeClr>
              </a:solidFill>
            </a:ln>
            <a:effectLst>
              <a:outerShdw blurRad="63500" sx="102000" sy="102000" algn="ctr" rotWithShape="0">
                <a:prstClr val="black">
                  <a:alpha val="10000"/>
                </a:prstClr>
              </a:outerShdw>
            </a:effectLst>
          </p:spPr>
        </p:pic>
      </p:grpSp>
      <p:grpSp>
        <p:nvGrpSpPr>
          <p:cNvPr id="6" name="Group 5" descr="Feeding Infants Using Ounce Equivalents for Grains in the Child and Adult Care Food Program worksheet.">
            <a:extLst>
              <a:ext uri="{FF2B5EF4-FFF2-40B4-BE49-F238E27FC236}">
                <a16:creationId xmlns:a16="http://schemas.microsoft.com/office/drawing/2014/main" id="{56D28883-4635-AD86-A6BB-5248F32CBA1C}"/>
              </a:ext>
            </a:extLst>
          </p:cNvPr>
          <p:cNvGrpSpPr/>
          <p:nvPr/>
        </p:nvGrpSpPr>
        <p:grpSpPr>
          <a:xfrm>
            <a:off x="9622954" y="2533601"/>
            <a:ext cx="2056017" cy="2702068"/>
            <a:chOff x="9622954" y="2533601"/>
            <a:chExt cx="2056017" cy="2702068"/>
          </a:xfrm>
        </p:grpSpPr>
        <p:sp>
          <p:nvSpPr>
            <p:cNvPr id="5" name="Rectangle 4">
              <a:extLst>
                <a:ext uri="{FF2B5EF4-FFF2-40B4-BE49-F238E27FC236}">
                  <a16:creationId xmlns:a16="http://schemas.microsoft.com/office/drawing/2014/main" id="{3CAC4D60-4570-CF48-25CE-B781D355AAEB}"/>
                </a:ext>
              </a:extLst>
            </p:cNvPr>
            <p:cNvSpPr/>
            <p:nvPr/>
          </p:nvSpPr>
          <p:spPr>
            <a:xfrm>
              <a:off x="9623935" y="2533601"/>
              <a:ext cx="2052921" cy="2702068"/>
            </a:xfrm>
            <a:prstGeom prst="rect">
              <a:avLst/>
            </a:prstGeom>
            <a:solidFill>
              <a:schemeClr val="bg1"/>
            </a:solidFill>
            <a:ln>
              <a:noFill/>
            </a:ln>
            <a:effectLst>
              <a:outerShdw blurRad="279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8" name="Picture 17" descr="Feeding Infants Using Ounce Equivalents for Grains in the Child and Adult Care Food Program worksheet">
              <a:extLst>
                <a:ext uri="{FF2B5EF4-FFF2-40B4-BE49-F238E27FC236}">
                  <a16:creationId xmlns:a16="http://schemas.microsoft.com/office/drawing/2014/main" id="{18FA9790-7961-3818-2364-9758CA03DBF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22954" y="2556686"/>
              <a:ext cx="2056017" cy="2668272"/>
            </a:xfrm>
            <a:prstGeom prst="rect">
              <a:avLst/>
            </a:prstGeom>
            <a:ln w="6350">
              <a:solidFill>
                <a:schemeClr val="tx1"/>
              </a:solidFill>
            </a:ln>
            <a:effectLst>
              <a:outerShdw blurRad="63500" sx="102000" sy="102000" algn="ctr" rotWithShape="0">
                <a:prstClr val="black">
                  <a:alpha val="10000"/>
                </a:prstClr>
              </a:outerShdw>
            </a:effectLst>
          </p:spPr>
        </p:pic>
      </p:grpSp>
      <p:sp>
        <p:nvSpPr>
          <p:cNvPr id="22" name="TextBox 21">
            <a:extLst>
              <a:ext uri="{FF2B5EF4-FFF2-40B4-BE49-F238E27FC236}">
                <a16:creationId xmlns:a16="http://schemas.microsoft.com/office/drawing/2014/main" id="{C1BA6E6E-C953-DD78-95F8-D43D3DDC1A70}"/>
              </a:ext>
            </a:extLst>
          </p:cNvPr>
          <p:cNvSpPr txBox="1"/>
          <p:nvPr/>
        </p:nvSpPr>
        <p:spPr>
          <a:xfrm>
            <a:off x="2868296" y="5854357"/>
            <a:ext cx="8248225" cy="369332"/>
          </a:xfrm>
          <a:prstGeom prst="rect">
            <a:avLst/>
          </a:prstGeom>
          <a:noFill/>
        </p:spPr>
        <p:txBody>
          <a:bodyPr wrap="square" lIns="91440" tIns="45720" rIns="91440" bIns="45720" anchor="t">
            <a:spAutoFit/>
          </a:bodyPr>
          <a:lstStyle/>
          <a:p>
            <a:r>
              <a:rPr lang="en-US" u="sng" err="1">
                <a:solidFill>
                  <a:srgbClr val="4472C4"/>
                </a:solidFill>
                <a:latin typeface="Century Gothic"/>
                <a:cs typeface="Arial"/>
              </a:rPr>
              <a:t>fns.usda.gov</a:t>
            </a:r>
            <a:r>
              <a:rPr lang="en-US" u="sng">
                <a:solidFill>
                  <a:srgbClr val="4472C4"/>
                </a:solidFill>
                <a:latin typeface="Century Gothic"/>
                <a:cs typeface="Arial"/>
              </a:rPr>
              <a:t>/</a:t>
            </a:r>
            <a:r>
              <a:rPr lang="en-US" u="sng" err="1">
                <a:solidFill>
                  <a:srgbClr val="4472C4"/>
                </a:solidFill>
                <a:latin typeface="Century Gothic"/>
                <a:cs typeface="Arial"/>
              </a:rPr>
              <a:t>tn</a:t>
            </a:r>
            <a:r>
              <a:rPr lang="en-US" u="sng">
                <a:solidFill>
                  <a:srgbClr val="4472C4"/>
                </a:solidFill>
                <a:latin typeface="Century Gothic"/>
                <a:cs typeface="Arial"/>
              </a:rPr>
              <a:t>/grains-ounce-equivalents-resources-</a:t>
            </a:r>
            <a:r>
              <a:rPr lang="en-US" u="sng" err="1">
                <a:solidFill>
                  <a:srgbClr val="4472C4"/>
                </a:solidFill>
                <a:latin typeface="Century Gothic"/>
                <a:cs typeface="Arial"/>
              </a:rPr>
              <a:t>cacfp</a:t>
            </a:r>
            <a:endParaRPr lang="en-US" u="sng">
              <a:solidFill>
                <a:srgbClr val="4472C4"/>
              </a:solidFill>
              <a:latin typeface="Century Gothic"/>
            </a:endParaRPr>
          </a:p>
        </p:txBody>
      </p:sp>
      <p:grpSp>
        <p:nvGrpSpPr>
          <p:cNvPr id="2" name="Group 1" descr="QR code featuring link to &#10;fns.usda.gov/tn/grains-ounce-equivalents-resources-cacfp.">
            <a:extLst>
              <a:ext uri="{FF2B5EF4-FFF2-40B4-BE49-F238E27FC236}">
                <a16:creationId xmlns:a16="http://schemas.microsoft.com/office/drawing/2014/main" id="{6F6B7E7D-01C2-F10C-EBFA-81A57CD2C104}"/>
              </a:ext>
            </a:extLst>
          </p:cNvPr>
          <p:cNvGrpSpPr/>
          <p:nvPr/>
        </p:nvGrpSpPr>
        <p:grpSpPr>
          <a:xfrm>
            <a:off x="1015123" y="5183027"/>
            <a:ext cx="1619712" cy="1554809"/>
            <a:chOff x="9823486" y="5921760"/>
            <a:chExt cx="850142" cy="816076"/>
          </a:xfrm>
        </p:grpSpPr>
        <p:pic>
          <p:nvPicPr>
            <p:cNvPr id="21" name="Picture 20" descr="Qr code&#10;&#10;Description automatically generated">
              <a:extLst>
                <a:ext uri="{FF2B5EF4-FFF2-40B4-BE49-F238E27FC236}">
                  <a16:creationId xmlns:a16="http://schemas.microsoft.com/office/drawing/2014/main" id="{6CCBA2D4-1572-4306-2FD0-2D2A8673666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46023" y="6027264"/>
              <a:ext cx="605068" cy="605068"/>
            </a:xfrm>
            <a:prstGeom prst="rect">
              <a:avLst/>
            </a:prstGeom>
          </p:spPr>
        </p:pic>
        <p:sp>
          <p:nvSpPr>
            <p:cNvPr id="23" name="Rounded Rectangle 22">
              <a:extLst>
                <a:ext uri="{FF2B5EF4-FFF2-40B4-BE49-F238E27FC236}">
                  <a16:creationId xmlns:a16="http://schemas.microsoft.com/office/drawing/2014/main" id="{BD0ADDB3-D2F5-06C3-63A4-DBFA86B56B2A}"/>
                </a:ext>
              </a:extLst>
            </p:cNvPr>
            <p:cNvSpPr/>
            <p:nvPr/>
          </p:nvSpPr>
          <p:spPr>
            <a:xfrm>
              <a:off x="9823486" y="5921760"/>
              <a:ext cx="850142" cy="816076"/>
            </a:xfrm>
            <a:prstGeom prst="roundRect">
              <a:avLst/>
            </a:pr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spTree>
    <p:extLst>
      <p:ext uri="{BB962C8B-B14F-4D97-AF65-F5344CB8AC3E}">
        <p14:creationId xmlns:p14="http://schemas.microsoft.com/office/powerpoint/2010/main" val="3598091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D92DFC-31B1-10DF-BAC1-87DAD5337102}"/>
              </a:ext>
              <a:ext uri="{C183D7F6-B498-43B3-948B-1728B52AA6E4}">
                <adec:decorative xmlns:adec="http://schemas.microsoft.com/office/drawing/2017/decorative" val="1"/>
              </a:ext>
            </a:extLst>
          </p:cNvPr>
          <p:cNvPicPr>
            <a:picLocks noChangeAspect="1"/>
          </p:cNvPicPr>
          <p:nvPr/>
        </p:nvPicPr>
        <p:blipFill>
          <a:blip r:embed="rId3"/>
          <a:srcRect/>
          <a:stretch/>
        </p:blipFill>
        <p:spPr>
          <a:xfrm rot="10800000">
            <a:off x="-1380408" y="537474"/>
            <a:ext cx="8856028" cy="1092343"/>
          </a:xfrm>
          <a:prstGeom prst="rect">
            <a:avLst/>
          </a:prstGeom>
        </p:spPr>
      </p:pic>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panose="020B0604020202020204" pitchFamily="34" charset="0"/>
                <a:cs typeface="Arial" panose="020B0604020202020204" pitchFamily="34" charset="0"/>
              </a:rPr>
              <a:pPr/>
              <a:t>38</a:t>
            </a:fld>
            <a:endParaRPr lang="en-US">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3AF1864-726D-C710-FE0D-D34A8FF11765}"/>
              </a:ext>
            </a:extLst>
          </p:cNvPr>
          <p:cNvSpPr>
            <a:spLocks noGrp="1"/>
          </p:cNvSpPr>
          <p:nvPr>
            <p:ph type="title" idx="4294967295"/>
          </p:nvPr>
        </p:nvSpPr>
        <p:spPr>
          <a:xfrm>
            <a:off x="483261" y="611672"/>
            <a:ext cx="6256858"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How Do I Make Sure I’m Providing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 (Part 15)</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endParaRPr>
          </a:p>
        </p:txBody>
      </p:sp>
      <p:sp>
        <p:nvSpPr>
          <p:cNvPr id="3" name="Rectangle 2">
            <a:extLst>
              <a:ext uri="{FF2B5EF4-FFF2-40B4-BE49-F238E27FC236}">
                <a16:creationId xmlns:a16="http://schemas.microsoft.com/office/drawing/2014/main" id="{7C1BF65B-7B2E-7C27-C409-EA7FD9D5EA67}"/>
              </a:ext>
            </a:extLst>
          </p:cNvPr>
          <p:cNvSpPr/>
          <p:nvPr/>
        </p:nvSpPr>
        <p:spPr>
          <a:xfrm>
            <a:off x="491138" y="1813805"/>
            <a:ext cx="5215395" cy="707886"/>
          </a:xfrm>
          <a:prstGeom prst="rect">
            <a:avLst/>
          </a:prstGeom>
        </p:spPr>
        <p:txBody>
          <a:bodyPr wrap="square" lIns="91440" tIns="45720" rIns="91440" bIns="45720" anchor="t">
            <a:spAutoFit/>
          </a:bodyPr>
          <a:lstStyle/>
          <a:p>
            <a:r>
              <a:rPr lang="en-US" sz="2000" b="1">
                <a:solidFill>
                  <a:srgbClr val="447F4A"/>
                </a:solidFill>
                <a:latin typeface="Century Gothic" panose="020B0502020202020204" pitchFamily="34" charset="0"/>
                <a:ea typeface="Calibri" panose="020F0502020204030204" pitchFamily="34" charset="0"/>
                <a:cs typeface="Arial" panose="020B0604020202020204" pitchFamily="34" charset="0"/>
              </a:rPr>
              <a:t>Resource - USDA Food Buying Guide Calculator for Child Nutrition Programs</a:t>
            </a:r>
          </a:p>
        </p:txBody>
      </p:sp>
      <p:sp>
        <p:nvSpPr>
          <p:cNvPr id="2" name="TextBox 1">
            <a:extLst>
              <a:ext uri="{FF2B5EF4-FFF2-40B4-BE49-F238E27FC236}">
                <a16:creationId xmlns:a16="http://schemas.microsoft.com/office/drawing/2014/main" id="{06046C29-E21C-72E8-2A87-DF5590BC6E6C}"/>
              </a:ext>
            </a:extLst>
          </p:cNvPr>
          <p:cNvSpPr txBox="1"/>
          <p:nvPr/>
        </p:nvSpPr>
        <p:spPr>
          <a:xfrm>
            <a:off x="480532" y="2837122"/>
            <a:ext cx="5615468" cy="1160318"/>
          </a:xfrm>
          <a:prstGeom prst="rect">
            <a:avLst/>
          </a:prstGeom>
          <a:noFill/>
        </p:spPr>
        <p:txBody>
          <a:bodyPr wrap="square" lIns="91440" tIns="45720" rIns="91440" bIns="45720" anchor="t">
            <a:spAutoFit/>
          </a:bodyPr>
          <a:lstStyle/>
          <a:p>
            <a:pPr>
              <a:lnSpc>
                <a:spcPct val="115000"/>
              </a:lnSpc>
              <a:spcAft>
                <a:spcPts val="1200"/>
              </a:spcAft>
              <a:buClr>
                <a:srgbClr val="F78438"/>
              </a:buClr>
            </a:pPr>
            <a:r>
              <a:rPr lang="en-US" sz="1800">
                <a:solidFill>
                  <a:schemeClr val="tx1">
                    <a:lumMod val="65000"/>
                    <a:lumOff val="35000"/>
                  </a:schemeClr>
                </a:solidFill>
                <a:effectLst/>
                <a:latin typeface="Century Gothic" panose="020B0502020202020204" pitchFamily="34" charset="0"/>
                <a:ea typeface="Open Sans"/>
                <a:cs typeface="Arial"/>
              </a:rPr>
              <a:t>Use the Food Buying Guide Calculator to help you determine how much food to purchase. </a:t>
            </a:r>
          </a:p>
          <a:p>
            <a:pPr>
              <a:lnSpc>
                <a:spcPct val="100000"/>
              </a:lnSpc>
              <a:spcBef>
                <a:spcPts val="0"/>
              </a:spcBef>
              <a:spcAft>
                <a:spcPts val="1400"/>
              </a:spcAft>
              <a:buFont typeface="Courier New" panose="02070309020205020404" pitchFamily="49" charset="0"/>
              <a:buChar char="o"/>
            </a:pPr>
            <a:endParaRPr lang="en-US" sz="1800">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endParaRPr>
          </a:p>
        </p:txBody>
      </p:sp>
      <p:pic>
        <p:nvPicPr>
          <p:cNvPr id="9" name="Picture 8" descr="Food Buying Guide for Child Nutrition Programs Calculator landing page.">
            <a:extLst>
              <a:ext uri="{FF2B5EF4-FFF2-40B4-BE49-F238E27FC236}">
                <a16:creationId xmlns:a16="http://schemas.microsoft.com/office/drawing/2014/main" id="{2C012314-E48C-B0C0-D8D7-91AFE645EA45}"/>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00154" y="537475"/>
            <a:ext cx="7663939" cy="6106626"/>
          </a:xfrm>
          <a:prstGeom prst="rect">
            <a:avLst/>
          </a:prstGeom>
        </p:spPr>
      </p:pic>
      <p:sp>
        <p:nvSpPr>
          <p:cNvPr id="15" name="TextBox 14">
            <a:extLst>
              <a:ext uri="{FF2B5EF4-FFF2-40B4-BE49-F238E27FC236}">
                <a16:creationId xmlns:a16="http://schemas.microsoft.com/office/drawing/2014/main" id="{4013E5C8-39DB-A32A-5BBE-18E540C64BEC}"/>
              </a:ext>
            </a:extLst>
          </p:cNvPr>
          <p:cNvSpPr txBox="1"/>
          <p:nvPr/>
        </p:nvSpPr>
        <p:spPr>
          <a:xfrm>
            <a:off x="2505410" y="5529130"/>
            <a:ext cx="8637135" cy="584775"/>
          </a:xfrm>
          <a:prstGeom prst="rect">
            <a:avLst/>
          </a:prstGeom>
          <a:noFill/>
        </p:spPr>
        <p:txBody>
          <a:bodyPr wrap="square" lIns="91440" tIns="45720" rIns="91440" bIns="45720" anchor="t">
            <a:spAutoFit/>
          </a:bodyPr>
          <a:lstStyle/>
          <a:p>
            <a:r>
              <a:rPr lang="en-US" sz="1600">
                <a:solidFill>
                  <a:srgbClr val="3A4F5A"/>
                </a:solidFill>
                <a:latin typeface="Century Gothic"/>
                <a:ea typeface="Open Sans"/>
                <a:cs typeface="Arial"/>
              </a:rPr>
              <a:t>For more information, check out a training video at </a:t>
            </a:r>
            <a:br>
              <a:rPr lang="en-US" sz="1600">
                <a:latin typeface="Century Gothic" panose="020B0502020202020204" pitchFamily="34" charset="0"/>
                <a:ea typeface="Open Sans"/>
                <a:cs typeface="Arial"/>
              </a:rPr>
            </a:br>
            <a:r>
              <a:rPr lang="en-US" sz="1600" u="sng">
                <a:solidFill>
                  <a:srgbClr val="4472C4"/>
                </a:solidFill>
                <a:latin typeface="Century Gothic"/>
                <a:ea typeface="Open Sans"/>
                <a:cs typeface="Arial"/>
                <a:hlinkClick r:id="rId6"/>
              </a:rPr>
              <a:t>fns.usda.gov/tn/navigating-food-buying-guide-fbg-calculator</a:t>
            </a:r>
            <a:r>
              <a:rPr lang="en-US" sz="1600" u="sng">
                <a:solidFill>
                  <a:srgbClr val="4472C4"/>
                </a:solidFill>
                <a:latin typeface="Century Gothic"/>
                <a:ea typeface="Open Sans"/>
                <a:cs typeface="Arial"/>
              </a:rPr>
              <a:t>.</a:t>
            </a:r>
          </a:p>
        </p:txBody>
      </p:sp>
      <p:grpSp>
        <p:nvGrpSpPr>
          <p:cNvPr id="5" name="Group 4" descr="QR code featuring link to &#10;fns.usda.gov/tn/navigating-food-buying-guide-fbg-calculator.">
            <a:extLst>
              <a:ext uri="{FF2B5EF4-FFF2-40B4-BE49-F238E27FC236}">
                <a16:creationId xmlns:a16="http://schemas.microsoft.com/office/drawing/2014/main" id="{7E79A066-AE9D-D873-DDF8-A8D5A475C2DE}"/>
              </a:ext>
            </a:extLst>
          </p:cNvPr>
          <p:cNvGrpSpPr/>
          <p:nvPr/>
        </p:nvGrpSpPr>
        <p:grpSpPr>
          <a:xfrm>
            <a:off x="917783" y="5130268"/>
            <a:ext cx="1440210" cy="1382500"/>
            <a:chOff x="917783" y="5130268"/>
            <a:chExt cx="1440210" cy="1382500"/>
          </a:xfrm>
        </p:grpSpPr>
        <p:sp>
          <p:nvSpPr>
            <p:cNvPr id="13" name="Rounded Rectangle 12">
              <a:extLst>
                <a:ext uri="{FF2B5EF4-FFF2-40B4-BE49-F238E27FC236}">
                  <a16:creationId xmlns:a16="http://schemas.microsoft.com/office/drawing/2014/main" id="{12D72EF3-55E2-FA8A-5119-7501B090F1FC}"/>
                </a:ext>
              </a:extLst>
            </p:cNvPr>
            <p:cNvSpPr/>
            <p:nvPr/>
          </p:nvSpPr>
          <p:spPr>
            <a:xfrm>
              <a:off x="917783" y="5130268"/>
              <a:ext cx="1440210" cy="1382500"/>
            </a:xfrm>
            <a:prstGeom prst="roundRect">
              <a:avLst/>
            </a:pr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6" name="Picture 5">
              <a:extLst>
                <a:ext uri="{FF2B5EF4-FFF2-40B4-BE49-F238E27FC236}">
                  <a16:creationId xmlns:a16="http://schemas.microsoft.com/office/drawing/2014/main" id="{62323852-E9B3-7FD2-5783-E9EF626BF6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3708" y="5185492"/>
              <a:ext cx="1308026" cy="1308026"/>
            </a:xfrm>
            <a:prstGeom prst="rect">
              <a:avLst/>
            </a:prstGeom>
          </p:spPr>
        </p:pic>
      </p:grpSp>
    </p:spTree>
    <p:extLst>
      <p:ext uri="{BB962C8B-B14F-4D97-AF65-F5344CB8AC3E}">
        <p14:creationId xmlns:p14="http://schemas.microsoft.com/office/powerpoint/2010/main" val="26760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7615655-2455-4E29-4DD1-4BA3B4F52734}"/>
              </a:ext>
              <a:ext uri="{C183D7F6-B498-43B3-948B-1728B52AA6E4}">
                <adec:decorative xmlns:adec="http://schemas.microsoft.com/office/drawing/2017/decorative" val="1"/>
              </a:ext>
            </a:extLst>
          </p:cNvPr>
          <p:cNvPicPr>
            <a:picLocks noChangeAspect="1"/>
          </p:cNvPicPr>
          <p:nvPr/>
        </p:nvPicPr>
        <p:blipFill>
          <a:blip r:embed="rId3"/>
          <a:srcRect/>
          <a:stretch/>
        </p:blipFill>
        <p:spPr>
          <a:xfrm rot="10800000">
            <a:off x="-1508745" y="537475"/>
            <a:ext cx="8984365" cy="1092343"/>
          </a:xfrm>
          <a:prstGeom prst="rect">
            <a:avLst/>
          </a:prstGeom>
        </p:spPr>
      </p:pic>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39</a:t>
            </a:fld>
            <a:endParaRPr lang="en-US">
              <a:latin typeface="Arial" panose="020B0604020202020204" pitchFamily="34" charset="0"/>
              <a:cs typeface="Arial" panose="020B0604020202020204" pitchFamily="34" charset="0"/>
            </a:endParaRPr>
          </a:p>
        </p:txBody>
      </p:sp>
      <p:sp>
        <p:nvSpPr>
          <p:cNvPr id="21" name="Title 20">
            <a:extLst>
              <a:ext uri="{FF2B5EF4-FFF2-40B4-BE49-F238E27FC236}">
                <a16:creationId xmlns:a16="http://schemas.microsoft.com/office/drawing/2014/main" id="{22B74696-0E8A-A351-1695-B77782934CB8}"/>
              </a:ext>
            </a:extLst>
          </p:cNvPr>
          <p:cNvSpPr>
            <a:spLocks noGrp="1"/>
          </p:cNvSpPr>
          <p:nvPr>
            <p:ph type="title" idx="4294967295"/>
          </p:nvPr>
        </p:nvSpPr>
        <p:spPr>
          <a:xfrm>
            <a:off x="483261" y="611672"/>
            <a:ext cx="6256858"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How Do I Make Sure I’m Providing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 (Part 16)</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endParaRPr>
          </a:p>
        </p:txBody>
      </p:sp>
      <p:sp>
        <p:nvSpPr>
          <p:cNvPr id="22" name="Subtitle">
            <a:extLst>
              <a:ext uri="{FF2B5EF4-FFF2-40B4-BE49-F238E27FC236}">
                <a16:creationId xmlns:a16="http://schemas.microsoft.com/office/drawing/2014/main" id="{6EE77B65-0295-DE9E-AE92-136DD7FEA00D}"/>
              </a:ext>
            </a:extLst>
          </p:cNvPr>
          <p:cNvSpPr/>
          <p:nvPr/>
        </p:nvSpPr>
        <p:spPr>
          <a:xfrm>
            <a:off x="491138" y="1709230"/>
            <a:ext cx="7593383" cy="400110"/>
          </a:xfrm>
          <a:prstGeom prst="rect">
            <a:avLst/>
          </a:prstGeom>
        </p:spPr>
        <p:txBody>
          <a:bodyPr wrap="square" lIns="91440" tIns="45720" rIns="91440" bIns="45720" anchor="t">
            <a:spAutoFit/>
          </a:bodyPr>
          <a:lstStyle/>
          <a:p>
            <a:r>
              <a:rPr lang="en-US" sz="2000" b="1">
                <a:solidFill>
                  <a:srgbClr val="447F4A"/>
                </a:solidFill>
                <a:latin typeface="Century Gothic"/>
                <a:ea typeface="Calibri"/>
                <a:cs typeface="Arial"/>
              </a:rPr>
              <a:t>Calculate for Children for Different Age Groups - Example</a:t>
            </a:r>
            <a:endParaRPr lang="en-US" sz="2000" b="1">
              <a:solidFill>
                <a:srgbClr val="447F4A"/>
              </a:solidFill>
              <a:latin typeface="Century Gothic" panose="020B0502020202020204" pitchFamily="34" charset="0"/>
              <a:ea typeface="Calibri" panose="020F0502020204030204" pitchFamily="34" charset="0"/>
              <a:cs typeface="Arial" panose="020B0604020202020204" pitchFamily="34" charset="0"/>
            </a:endParaRPr>
          </a:p>
        </p:txBody>
      </p:sp>
      <p:sp>
        <p:nvSpPr>
          <p:cNvPr id="4" name="1">
            <a:extLst>
              <a:ext uri="{FF2B5EF4-FFF2-40B4-BE49-F238E27FC236}">
                <a16:creationId xmlns:a16="http://schemas.microsoft.com/office/drawing/2014/main" id="{6370466A-90D8-9A95-DABA-D7C5CD1F172E}"/>
              </a:ext>
            </a:extLst>
          </p:cNvPr>
          <p:cNvSpPr/>
          <p:nvPr/>
        </p:nvSpPr>
        <p:spPr>
          <a:xfrm>
            <a:off x="491138" y="2202235"/>
            <a:ext cx="1000778" cy="646331"/>
          </a:xfrm>
          <a:prstGeom prst="rect">
            <a:avLst/>
          </a:prstGeom>
        </p:spPr>
        <p:txBody>
          <a:bodyPr wrap="square" lIns="91440" tIns="45720" rIns="91440" bIns="45720" anchor="t">
            <a:spAutoFit/>
          </a:bodyPr>
          <a:lstStyle/>
          <a:p>
            <a:r>
              <a:rPr lang="en-US" sz="3600" b="1">
                <a:solidFill>
                  <a:srgbClr val="7030A0"/>
                </a:solidFill>
                <a:latin typeface="Arial" panose="020B0604020202020204" pitchFamily="34" charset="0"/>
                <a:ea typeface="Calibri" panose="020F0502020204030204" pitchFamily="34" charset="0"/>
                <a:cs typeface="Arial" panose="020B0604020202020204" pitchFamily="34" charset="0"/>
              </a:rPr>
              <a:t>1.</a:t>
            </a:r>
            <a:endParaRPr lang="en-US" sz="3600" b="1">
              <a:solidFill>
                <a:srgbClr val="7030A0"/>
              </a:solidFill>
              <a:latin typeface="Arial" panose="020B0604020202020204" pitchFamily="34" charset="0"/>
            </a:endParaRPr>
          </a:p>
        </p:txBody>
      </p:sp>
      <p:sp>
        <p:nvSpPr>
          <p:cNvPr id="18" name="TextBox 1">
            <a:extLst>
              <a:ext uri="{FF2B5EF4-FFF2-40B4-BE49-F238E27FC236}">
                <a16:creationId xmlns:a16="http://schemas.microsoft.com/office/drawing/2014/main" id="{E296B4B3-CCA5-64F3-82C0-F52764AE36FD}"/>
              </a:ext>
            </a:extLst>
          </p:cNvPr>
          <p:cNvSpPr txBox="1"/>
          <p:nvPr/>
        </p:nvSpPr>
        <p:spPr>
          <a:xfrm>
            <a:off x="1204022" y="2209264"/>
            <a:ext cx="3300246" cy="1200329"/>
          </a:xfrm>
          <a:prstGeom prst="rect">
            <a:avLst/>
          </a:prstGeom>
          <a:noFill/>
        </p:spPr>
        <p:txBody>
          <a:bodyPr wrap="square" lIns="91440" tIns="45720" rIns="91440" bIns="45720" anchor="t">
            <a:spAutoFit/>
          </a:bodyPr>
          <a:lstStyle/>
          <a:p>
            <a:pPr>
              <a:spcAft>
                <a:spcPts val="1200"/>
              </a:spcAft>
              <a:buClr>
                <a:srgbClr val="D17D3A"/>
              </a:buClr>
            </a:pPr>
            <a:r>
              <a:rPr lang="en-US" b="1">
                <a:solidFill>
                  <a:srgbClr val="7030A0"/>
                </a:solidFill>
                <a:effectLst/>
                <a:latin typeface="Century Gothic"/>
                <a:ea typeface="Open Sans Extrabold"/>
                <a:cs typeface="Arial"/>
              </a:rPr>
              <a:t>Determine</a:t>
            </a:r>
            <a:r>
              <a:rPr lang="en-US">
                <a:solidFill>
                  <a:srgbClr val="3A4F5A"/>
                </a:solidFill>
                <a:effectLst/>
                <a:latin typeface="Century Gothic"/>
                <a:ea typeface="Open Sans"/>
                <a:cs typeface="Arial"/>
              </a:rPr>
              <a:t> the minimum amount of food needed for each child at </a:t>
            </a:r>
            <a:r>
              <a:rPr lang="en-US">
                <a:solidFill>
                  <a:srgbClr val="3A4F5A"/>
                </a:solidFill>
                <a:latin typeface="Century Gothic"/>
                <a:ea typeface="Open Sans"/>
                <a:cs typeface="Arial"/>
              </a:rPr>
              <a:t>the</a:t>
            </a:r>
            <a:r>
              <a:rPr lang="en-US">
                <a:solidFill>
                  <a:srgbClr val="3A4F5A"/>
                </a:solidFill>
                <a:effectLst/>
                <a:latin typeface="Century Gothic"/>
                <a:ea typeface="Open Sans"/>
                <a:cs typeface="Arial"/>
              </a:rPr>
              <a:t> meal or snack.</a:t>
            </a:r>
            <a:r>
              <a:rPr lang="en-US">
                <a:solidFill>
                  <a:srgbClr val="3A4F5A"/>
                </a:solidFill>
                <a:latin typeface="Century Gothic"/>
                <a:ea typeface="Open Sans"/>
                <a:cs typeface="Arial"/>
              </a:rPr>
              <a:t> </a:t>
            </a:r>
            <a:endParaRPr lang="en-US">
              <a:solidFill>
                <a:srgbClr val="3A4F5A"/>
              </a:solidFill>
              <a:effectLst/>
              <a:latin typeface="Century Gothic"/>
              <a:ea typeface="Open Sans" panose="020B0606030504020204" pitchFamily="34" charset="0"/>
              <a:cs typeface="Arial" panose="020B0604020202020204" pitchFamily="34" charset="0"/>
            </a:endParaRPr>
          </a:p>
        </p:txBody>
      </p:sp>
      <p:graphicFrame>
        <p:nvGraphicFramePr>
          <p:cNvPr id="7" name="Table 1">
            <a:extLst>
              <a:ext uri="{FF2B5EF4-FFF2-40B4-BE49-F238E27FC236}">
                <a16:creationId xmlns:a16="http://schemas.microsoft.com/office/drawing/2014/main" id="{992504E6-B4CB-95DF-DE5D-8272C2ED6DF7}"/>
              </a:ext>
            </a:extLst>
          </p:cNvPr>
          <p:cNvGraphicFramePr>
            <a:graphicFrameLocks noGrp="1"/>
          </p:cNvGraphicFramePr>
          <p:nvPr>
            <p:extLst>
              <p:ext uri="{D42A27DB-BD31-4B8C-83A1-F6EECF244321}">
                <p14:modId xmlns:p14="http://schemas.microsoft.com/office/powerpoint/2010/main" val="627367118"/>
              </p:ext>
            </p:extLst>
          </p:nvPr>
        </p:nvGraphicFramePr>
        <p:xfrm>
          <a:off x="5096153" y="2184188"/>
          <a:ext cx="6732582" cy="1279556"/>
        </p:xfrm>
        <a:graphic>
          <a:graphicData uri="http://schemas.openxmlformats.org/drawingml/2006/table">
            <a:tbl>
              <a:tblPr firstRow="1" bandRow="1">
                <a:tableStyleId>{5C22544A-7EE6-4342-B048-85BDC9FD1C3A}</a:tableStyleId>
              </a:tblPr>
              <a:tblGrid>
                <a:gridCol w="814790">
                  <a:extLst>
                    <a:ext uri="{9D8B030D-6E8A-4147-A177-3AD203B41FA5}">
                      <a16:colId xmlns:a16="http://schemas.microsoft.com/office/drawing/2014/main" val="3811049014"/>
                    </a:ext>
                  </a:extLst>
                </a:gridCol>
                <a:gridCol w="2250143">
                  <a:extLst>
                    <a:ext uri="{9D8B030D-6E8A-4147-A177-3AD203B41FA5}">
                      <a16:colId xmlns:a16="http://schemas.microsoft.com/office/drawing/2014/main" val="2261255416"/>
                    </a:ext>
                  </a:extLst>
                </a:gridCol>
                <a:gridCol w="1889642">
                  <a:extLst>
                    <a:ext uri="{9D8B030D-6E8A-4147-A177-3AD203B41FA5}">
                      <a16:colId xmlns:a16="http://schemas.microsoft.com/office/drawing/2014/main" val="2354929839"/>
                    </a:ext>
                  </a:extLst>
                </a:gridCol>
                <a:gridCol w="1778007">
                  <a:extLst>
                    <a:ext uri="{9D8B030D-6E8A-4147-A177-3AD203B41FA5}">
                      <a16:colId xmlns:a16="http://schemas.microsoft.com/office/drawing/2014/main" val="554849596"/>
                    </a:ext>
                  </a:extLst>
                </a:gridCol>
              </a:tblGrid>
              <a:tr h="405652">
                <a:tc>
                  <a:txBody>
                    <a:bodyPr/>
                    <a:lstStyle/>
                    <a:p>
                      <a:pPr marL="0" marR="0" lvl="0" indent="0" algn="ctr" rtl="0" eaLnBrk="1" fontAlgn="auto" latinLnBrk="0" hangingPunct="1">
                        <a:lnSpc>
                          <a:spcPct val="150000"/>
                        </a:lnSpc>
                        <a:spcBef>
                          <a:spcPts val="0"/>
                        </a:spcBef>
                        <a:spcAft>
                          <a:spcPts val="0"/>
                        </a:spcAft>
                        <a:buClrTx/>
                        <a:buSzTx/>
                        <a:buFontTx/>
                        <a:buNone/>
                      </a:pPr>
                      <a:r>
                        <a:rPr lang="en-US" sz="1400" b="1" i="0">
                          <a:latin typeface="Century Gothic"/>
                        </a:rPr>
                        <a:t> Meal</a:t>
                      </a:r>
                    </a:p>
                  </a:txBody>
                  <a:tcPr marL="57061" marR="57061" marT="28530" marB="2853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algn="ctr"/>
                      <a:r>
                        <a:rPr lang="en-US" sz="1400" b="1" i="0">
                          <a:latin typeface="Century Gothic"/>
                        </a:rPr>
                        <a:t>Age of the </a:t>
                      </a:r>
                      <a:r>
                        <a:rPr lang="en-US" sz="1400" b="1">
                          <a:latin typeface="Century Gothic"/>
                        </a:rPr>
                        <a:t>Children</a:t>
                      </a:r>
                    </a:p>
                  </a:txBody>
                  <a:tcPr marL="57061" marR="57061" marT="28530" marB="28530">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a:latin typeface="Century Gothic"/>
                        </a:rPr>
                        <a:t>Food Item</a:t>
                      </a:r>
                    </a:p>
                  </a:txBody>
                  <a:tcPr marL="57061" marR="57061" marT="28530" marB="28530">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algn="ctr"/>
                      <a:r>
                        <a:rPr lang="en-US" sz="1400" b="1" i="0">
                          <a:latin typeface="Century Gothic"/>
                        </a:rPr>
                        <a:t>Required Minimum</a:t>
                      </a:r>
                      <a:br>
                        <a:rPr lang="en-US" sz="1400" b="1" i="0">
                          <a:latin typeface="Century Gothic"/>
                        </a:rPr>
                      </a:br>
                      <a:r>
                        <a:rPr lang="en-US" sz="1400" b="1" i="0">
                          <a:latin typeface="Century Gothic"/>
                        </a:rPr>
                        <a:t>Amount per Child</a:t>
                      </a:r>
                    </a:p>
                  </a:txBody>
                  <a:tcPr marL="57061" marR="57061" marT="28530" marB="2853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extLst>
                  <a:ext uri="{0D108BD9-81ED-4DB2-BD59-A6C34878D82A}">
                    <a16:rowId xmlns:a16="http://schemas.microsoft.com/office/drawing/2014/main" val="1221764856"/>
                  </a:ext>
                </a:extLst>
              </a:tr>
              <a:tr h="3921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a:latin typeface="Century Gothic"/>
                        </a:rPr>
                        <a:t>Lunch</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200" b="0" i="0">
                          <a:latin typeface="Century Gothic"/>
                        </a:rPr>
                        <a:t>2-year </a:t>
                      </a:r>
                      <a:r>
                        <a:rPr lang="en-US" sz="1200" b="0" i="0" err="1">
                          <a:latin typeface="Century Gothic"/>
                        </a:rPr>
                        <a:t>olds</a:t>
                      </a:r>
                      <a:endParaRPr lang="en-US" sz="1200" b="0" i="0">
                        <a:latin typeface="Century Gothic"/>
                      </a:endParaRP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b="0" i="0">
                          <a:latin typeface="Century Gothic"/>
                        </a:rPr>
                        <a:t>Diced peaches</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endParaRPr lang="en-US" sz="1400" b="0" i="0">
                        <a:latin typeface="Century Gothic"/>
                      </a:endParaRP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14889"/>
                      </a:srgbClr>
                    </a:solidFill>
                  </a:tcPr>
                </a:tc>
                <a:extLst>
                  <a:ext uri="{0D108BD9-81ED-4DB2-BD59-A6C34878D82A}">
                    <a16:rowId xmlns:a16="http://schemas.microsoft.com/office/drawing/2014/main" val="3387588994"/>
                  </a:ext>
                </a:extLst>
              </a:tr>
              <a:tr h="403644">
                <a:tc>
                  <a:txBody>
                    <a:bodyPr/>
                    <a:lstStyle/>
                    <a:p>
                      <a:pPr algn="ctr">
                        <a:lnSpc>
                          <a:spcPct val="100000"/>
                        </a:lnSpc>
                        <a:spcAft>
                          <a:spcPts val="1200"/>
                        </a:spcAft>
                        <a:buClr>
                          <a:srgbClr val="D17D3A"/>
                        </a:buClr>
                      </a:pPr>
                      <a:r>
                        <a:rPr lang="en-US" sz="1200" b="0" i="0">
                          <a:solidFill>
                            <a:schemeClr val="tx1"/>
                          </a:solidFill>
                          <a:effectLst/>
                          <a:latin typeface="Century Gothic"/>
                          <a:ea typeface="Open Sans"/>
                          <a:cs typeface="Arial"/>
                        </a:rPr>
                        <a:t>Lunch</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1200"/>
                        </a:spcAft>
                        <a:buClr>
                          <a:srgbClr val="D17D3A"/>
                        </a:buClr>
                      </a:pPr>
                      <a:r>
                        <a:rPr lang="en-US" sz="1200" b="0" i="0">
                          <a:solidFill>
                            <a:schemeClr val="tx1"/>
                          </a:solidFill>
                          <a:effectLst/>
                          <a:latin typeface="Century Gothic"/>
                          <a:ea typeface="Open Sans"/>
                          <a:cs typeface="Arial"/>
                        </a:rPr>
                        <a:t>3-year </a:t>
                      </a:r>
                      <a:r>
                        <a:rPr lang="en-US" sz="1200" b="0" i="0" err="1">
                          <a:solidFill>
                            <a:schemeClr val="tx1"/>
                          </a:solidFill>
                          <a:effectLst/>
                          <a:latin typeface="Century Gothic"/>
                          <a:ea typeface="Open Sans"/>
                          <a:cs typeface="Arial"/>
                        </a:rPr>
                        <a:t>olds</a:t>
                      </a:r>
                      <a:endParaRPr lang="en-US" sz="1200" b="0" i="0">
                        <a:solidFill>
                          <a:schemeClr val="tx1"/>
                        </a:solidFill>
                        <a:effectLst/>
                        <a:latin typeface="Century Gothic"/>
                        <a:ea typeface="Open Sans"/>
                        <a:cs typeface="Arial"/>
                      </a:endParaRP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b="0" i="0">
                          <a:latin typeface="Century Gothic"/>
                        </a:rPr>
                        <a:t>Diced peaches</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endParaRPr lang="en-US" sz="1400" b="0">
                        <a:effectLst/>
                        <a:latin typeface="Century Gothic"/>
                      </a:endParaRP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alpha val="14793"/>
                      </a:srgbClr>
                    </a:solidFill>
                  </a:tcPr>
                </a:tc>
                <a:extLst>
                  <a:ext uri="{0D108BD9-81ED-4DB2-BD59-A6C34878D82A}">
                    <a16:rowId xmlns:a16="http://schemas.microsoft.com/office/drawing/2014/main" val="2960050651"/>
                  </a:ext>
                </a:extLst>
              </a:tr>
            </a:tbl>
          </a:graphicData>
        </a:graphic>
      </p:graphicFrame>
      <p:sp>
        <p:nvSpPr>
          <p:cNvPr id="5" name="2">
            <a:extLst>
              <a:ext uri="{FF2B5EF4-FFF2-40B4-BE49-F238E27FC236}">
                <a16:creationId xmlns:a16="http://schemas.microsoft.com/office/drawing/2014/main" id="{4427835B-00BF-90B9-834A-310B096B81DB}"/>
              </a:ext>
            </a:extLst>
          </p:cNvPr>
          <p:cNvSpPr/>
          <p:nvPr/>
        </p:nvSpPr>
        <p:spPr>
          <a:xfrm>
            <a:off x="491138" y="3763479"/>
            <a:ext cx="1000778" cy="646331"/>
          </a:xfrm>
          <a:prstGeom prst="rect">
            <a:avLst/>
          </a:prstGeom>
        </p:spPr>
        <p:txBody>
          <a:bodyPr wrap="square" lIns="91440" tIns="45720" rIns="91440" bIns="45720" anchor="t">
            <a:spAutoFit/>
          </a:bodyPr>
          <a:lstStyle/>
          <a:p>
            <a:r>
              <a:rPr lang="en-US" sz="3600" b="1">
                <a:solidFill>
                  <a:srgbClr val="447F4A"/>
                </a:solidFill>
                <a:latin typeface="Arial" panose="020B0604020202020204" pitchFamily="34" charset="0"/>
                <a:ea typeface="Calibri" panose="020F0502020204030204" pitchFamily="34" charset="0"/>
                <a:cs typeface="Arial" panose="020B0604020202020204" pitchFamily="34" charset="0"/>
              </a:rPr>
              <a:t>2.</a:t>
            </a:r>
            <a:endParaRPr lang="en-US" sz="3600" b="1">
              <a:solidFill>
                <a:srgbClr val="447F4A"/>
              </a:solidFill>
              <a:latin typeface="Arial" panose="020B0604020202020204" pitchFamily="34" charset="0"/>
            </a:endParaRPr>
          </a:p>
        </p:txBody>
      </p:sp>
      <p:sp>
        <p:nvSpPr>
          <p:cNvPr id="17" name="TextBox 2">
            <a:extLst>
              <a:ext uri="{FF2B5EF4-FFF2-40B4-BE49-F238E27FC236}">
                <a16:creationId xmlns:a16="http://schemas.microsoft.com/office/drawing/2014/main" id="{792C134B-47F1-6FDF-C5BD-2CA2B83A1390}"/>
              </a:ext>
            </a:extLst>
          </p:cNvPr>
          <p:cNvSpPr txBox="1"/>
          <p:nvPr/>
        </p:nvSpPr>
        <p:spPr>
          <a:xfrm>
            <a:off x="1237094" y="3785395"/>
            <a:ext cx="3504239" cy="1502446"/>
          </a:xfrm>
          <a:prstGeom prst="rect">
            <a:avLst/>
          </a:prstGeom>
          <a:noFill/>
        </p:spPr>
        <p:txBody>
          <a:bodyPr wrap="square" lIns="91440" tIns="45720" rIns="91440" bIns="45720" anchor="t">
            <a:spAutoFit/>
          </a:bodyPr>
          <a:lstStyle/>
          <a:p>
            <a:pPr>
              <a:spcAft>
                <a:spcPts val="1200"/>
              </a:spcAft>
              <a:buClr>
                <a:srgbClr val="D17D3A"/>
              </a:buClr>
            </a:pPr>
            <a:r>
              <a:rPr lang="en-US" b="1">
                <a:solidFill>
                  <a:srgbClr val="447F4A"/>
                </a:solidFill>
                <a:effectLst/>
                <a:latin typeface="Century Gothic" panose="020B0502020202020204" pitchFamily="34" charset="0"/>
                <a:ea typeface="Open Sans Extrabold"/>
                <a:cs typeface="Arial"/>
              </a:rPr>
              <a:t>Multiply</a:t>
            </a:r>
            <a:r>
              <a:rPr lang="en-US">
                <a:solidFill>
                  <a:srgbClr val="3A4F5A"/>
                </a:solidFill>
                <a:effectLst/>
                <a:latin typeface="Century Gothic" panose="020B0502020202020204" pitchFamily="34" charset="0"/>
                <a:ea typeface="Open Sans"/>
                <a:cs typeface="Arial"/>
              </a:rPr>
              <a:t> the minimum amount of food (from Step 1) by the number of children at the meal or </a:t>
            </a:r>
            <a:r>
              <a:rPr lang="en-US">
                <a:solidFill>
                  <a:schemeClr val="tx1">
                    <a:lumMod val="65000"/>
                    <a:lumOff val="35000"/>
                  </a:schemeClr>
                </a:solidFill>
                <a:effectLst/>
                <a:latin typeface="Century Gothic" panose="020B0502020202020204" pitchFamily="34" charset="0"/>
                <a:ea typeface="Open Sans"/>
                <a:cs typeface="Arial"/>
              </a:rPr>
              <a:t>snack separately for each age group.</a:t>
            </a:r>
            <a:endParaRPr lang="en-US">
              <a:solidFill>
                <a:srgbClr val="3A4F5A"/>
              </a:solidFill>
              <a:effectLst/>
              <a:latin typeface="Century Gothic" panose="020B0502020202020204" pitchFamily="34" charset="0"/>
              <a:ea typeface="Open Sans" panose="020B0606030504020204" pitchFamily="34" charset="0"/>
              <a:cs typeface="Arial" panose="020B0604020202020204" pitchFamily="34" charset="0"/>
            </a:endParaRPr>
          </a:p>
        </p:txBody>
      </p:sp>
      <p:graphicFrame>
        <p:nvGraphicFramePr>
          <p:cNvPr id="6" name="Table 2">
            <a:extLst>
              <a:ext uri="{FF2B5EF4-FFF2-40B4-BE49-F238E27FC236}">
                <a16:creationId xmlns:a16="http://schemas.microsoft.com/office/drawing/2014/main" id="{867C7564-E3D4-0A6A-5188-5EEB8CC9F00D}"/>
              </a:ext>
            </a:extLst>
          </p:cNvPr>
          <p:cNvGraphicFramePr>
            <a:graphicFrameLocks noGrp="1"/>
          </p:cNvGraphicFramePr>
          <p:nvPr>
            <p:extLst>
              <p:ext uri="{D42A27DB-BD31-4B8C-83A1-F6EECF244321}">
                <p14:modId xmlns:p14="http://schemas.microsoft.com/office/powerpoint/2010/main" val="3194702932"/>
              </p:ext>
            </p:extLst>
          </p:nvPr>
        </p:nvGraphicFramePr>
        <p:xfrm>
          <a:off x="5096152" y="3803754"/>
          <a:ext cx="6732582" cy="1394779"/>
        </p:xfrm>
        <a:graphic>
          <a:graphicData uri="http://schemas.openxmlformats.org/drawingml/2006/table">
            <a:tbl>
              <a:tblPr firstRow="1" bandRow="1">
                <a:tableStyleId>{5C22544A-7EE6-4342-B048-85BDC9FD1C3A}</a:tableStyleId>
              </a:tblPr>
              <a:tblGrid>
                <a:gridCol w="1573541">
                  <a:extLst>
                    <a:ext uri="{9D8B030D-6E8A-4147-A177-3AD203B41FA5}">
                      <a16:colId xmlns:a16="http://schemas.microsoft.com/office/drawing/2014/main" val="883204389"/>
                    </a:ext>
                  </a:extLst>
                </a:gridCol>
                <a:gridCol w="1824006">
                  <a:extLst>
                    <a:ext uri="{9D8B030D-6E8A-4147-A177-3AD203B41FA5}">
                      <a16:colId xmlns:a16="http://schemas.microsoft.com/office/drawing/2014/main" val="3150163811"/>
                    </a:ext>
                  </a:extLst>
                </a:gridCol>
                <a:gridCol w="1299315">
                  <a:extLst>
                    <a:ext uri="{9D8B030D-6E8A-4147-A177-3AD203B41FA5}">
                      <a16:colId xmlns:a16="http://schemas.microsoft.com/office/drawing/2014/main" val="2108958470"/>
                    </a:ext>
                  </a:extLst>
                </a:gridCol>
                <a:gridCol w="2035720">
                  <a:extLst>
                    <a:ext uri="{9D8B030D-6E8A-4147-A177-3AD203B41FA5}">
                      <a16:colId xmlns:a16="http://schemas.microsoft.com/office/drawing/2014/main" val="141068628"/>
                    </a:ext>
                  </a:extLst>
                </a:gridCol>
              </a:tblGrid>
              <a:tr h="5501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a:solidFill>
                            <a:schemeClr val="bg1"/>
                          </a:solidFill>
                          <a:latin typeface="Century Gothic"/>
                        </a:rPr>
                        <a:t>Multiplied</a:t>
                      </a:r>
                      <a:r>
                        <a:rPr lang="en-US" sz="1400" b="1" i="0">
                          <a:solidFill>
                            <a:srgbClr val="FFFFFF"/>
                          </a:solidFill>
                          <a:latin typeface="Century Gothic"/>
                        </a:rPr>
                        <a:t> </a:t>
                      </a:r>
                      <a:r>
                        <a:rPr lang="en-US" sz="1400" b="1" i="0">
                          <a:solidFill>
                            <a:schemeClr val="bg1"/>
                          </a:solidFill>
                          <a:latin typeface="Century Gothic"/>
                        </a:rPr>
                        <a:t>by…</a:t>
                      </a:r>
                      <a:endParaRPr lang="en-US" sz="1400" b="1">
                        <a:solidFill>
                          <a:srgbClr val="417A44"/>
                        </a:solidFill>
                        <a:latin typeface="Century Gothic"/>
                      </a:endParaRPr>
                    </a:p>
                  </a:txBody>
                  <a:tcPr marL="64664" marR="64664" marT="32331" marB="32331">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a:latin typeface="Century Gothic"/>
                        </a:rPr>
                        <a:t>Numbers of Participants</a:t>
                      </a:r>
                    </a:p>
                  </a:txBody>
                  <a:tcPr marL="64664" marR="64664" marT="32331" marB="3233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1" i="0">
                          <a:latin typeface="Century Gothic"/>
                        </a:rPr>
                        <a:t>Equals</a:t>
                      </a:r>
                    </a:p>
                    <a:p>
                      <a:endParaRPr lang="en-US" sz="1400" b="1">
                        <a:latin typeface="Century Gothic"/>
                      </a:endParaRPr>
                    </a:p>
                  </a:txBody>
                  <a:tcPr marL="64664" marR="64664" marT="32331" marB="3233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algn="ctr"/>
                      <a:r>
                        <a:rPr lang="en-US" sz="1400" b="1" i="0">
                          <a:latin typeface="Century Gothic"/>
                        </a:rPr>
                        <a:t>Minimum Amount to Provide</a:t>
                      </a:r>
                    </a:p>
                  </a:txBody>
                  <a:tcPr marL="64664" marR="64664" marT="32331" marB="32331">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extLst>
                  <a:ext uri="{0D108BD9-81ED-4DB2-BD59-A6C34878D82A}">
                    <a16:rowId xmlns:a16="http://schemas.microsoft.com/office/drawing/2014/main" val="1221764856"/>
                  </a:ext>
                </a:extLst>
              </a:tr>
              <a:tr h="373384">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200" b="0" i="0">
                          <a:solidFill>
                            <a:schemeClr val="tx1"/>
                          </a:solidFill>
                          <a:latin typeface="Century Gothic"/>
                        </a:rPr>
                        <a:t>X</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lang="en-US" sz="1200" b="0" i="0">
                        <a:solidFill>
                          <a:schemeClr val="tx1"/>
                        </a:solidFill>
                        <a:latin typeface="Century Gothic"/>
                      </a:endParaRP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ED"/>
                    </a:solidFill>
                  </a:tcPr>
                </a:tc>
                <a:tc>
                  <a:txBody>
                    <a:bodyPr/>
                    <a:lstStyle/>
                    <a:p>
                      <a:pPr algn="ctr">
                        <a:lnSpc>
                          <a:spcPct val="150000"/>
                        </a:lnSpc>
                      </a:pPr>
                      <a:r>
                        <a:rPr lang="en-US" sz="1200" b="0" i="0">
                          <a:solidFill>
                            <a:schemeClr val="tx1"/>
                          </a:solidFill>
                          <a:latin typeface="Century Gothic"/>
                        </a:rPr>
                        <a:t>=</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endParaRPr lang="en-US" sz="1200" b="0" i="0">
                        <a:solidFill>
                          <a:schemeClr val="tx1"/>
                        </a:solidFill>
                        <a:latin typeface="Century Gothic"/>
                      </a:endParaRP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ED"/>
                    </a:solidFill>
                  </a:tcPr>
                </a:tc>
                <a:extLst>
                  <a:ext uri="{0D108BD9-81ED-4DB2-BD59-A6C34878D82A}">
                    <a16:rowId xmlns:a16="http://schemas.microsoft.com/office/drawing/2014/main" val="3387588994"/>
                  </a:ext>
                </a:extLst>
              </a:tr>
              <a:tr h="423333">
                <a:tc>
                  <a:txBody>
                    <a:bodyPr/>
                    <a:lstStyle/>
                    <a:p>
                      <a:pPr algn="ctr">
                        <a:lnSpc>
                          <a:spcPct val="200000"/>
                        </a:lnSpc>
                      </a:pPr>
                      <a:r>
                        <a:rPr lang="en-US" sz="1200" b="0" i="0">
                          <a:solidFill>
                            <a:schemeClr val="tx1"/>
                          </a:solidFill>
                          <a:latin typeface="Century Gothic"/>
                        </a:rPr>
                        <a:t>X</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200000"/>
                        </a:lnSpc>
                        <a:spcAft>
                          <a:spcPts val="1200"/>
                        </a:spcAft>
                        <a:buClr>
                          <a:srgbClr val="D17D3A"/>
                        </a:buClr>
                      </a:pPr>
                      <a:endParaRPr lang="en-US" sz="1200" b="0" i="0">
                        <a:solidFill>
                          <a:schemeClr val="tx1"/>
                        </a:solidFill>
                        <a:effectLst/>
                        <a:latin typeface="Century Gothic"/>
                        <a:ea typeface="Open Sans"/>
                        <a:cs typeface="Arial"/>
                      </a:endParaRP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1ED"/>
                    </a:solidFill>
                  </a:tcPr>
                </a:tc>
                <a:tc>
                  <a:txBody>
                    <a:bodyPr/>
                    <a:lstStyle/>
                    <a:p>
                      <a:pPr algn="ctr">
                        <a:lnSpc>
                          <a:spcPct val="200000"/>
                        </a:lnSpc>
                      </a:pPr>
                      <a:r>
                        <a:rPr lang="en-US" sz="1200" b="0" i="0">
                          <a:solidFill>
                            <a:schemeClr val="tx1"/>
                          </a:solidFill>
                          <a:latin typeface="Century Gothic"/>
                        </a:rPr>
                        <a:t>=</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endParaRPr lang="en-US" sz="1200" b="0" i="0">
                        <a:solidFill>
                          <a:schemeClr val="tx1"/>
                        </a:solidFill>
                        <a:latin typeface="Century Gothic"/>
                      </a:endParaRP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1ED"/>
                    </a:solidFill>
                  </a:tcPr>
                </a:tc>
                <a:extLst>
                  <a:ext uri="{0D108BD9-81ED-4DB2-BD59-A6C34878D82A}">
                    <a16:rowId xmlns:a16="http://schemas.microsoft.com/office/drawing/2014/main" val="2960050651"/>
                  </a:ext>
                </a:extLst>
              </a:tr>
            </a:tbl>
          </a:graphicData>
        </a:graphic>
      </p:graphicFrame>
      <p:sp>
        <p:nvSpPr>
          <p:cNvPr id="8" name="3">
            <a:extLst>
              <a:ext uri="{FF2B5EF4-FFF2-40B4-BE49-F238E27FC236}">
                <a16:creationId xmlns:a16="http://schemas.microsoft.com/office/drawing/2014/main" id="{0C8B9806-C021-D0EA-C156-A0E2A00E6A8D}"/>
              </a:ext>
            </a:extLst>
          </p:cNvPr>
          <p:cNvSpPr/>
          <p:nvPr/>
        </p:nvSpPr>
        <p:spPr>
          <a:xfrm>
            <a:off x="491138" y="5519280"/>
            <a:ext cx="1000778" cy="646331"/>
          </a:xfrm>
          <a:prstGeom prst="rect">
            <a:avLst/>
          </a:prstGeom>
        </p:spPr>
        <p:txBody>
          <a:bodyPr wrap="square" lIns="91440" tIns="45720" rIns="91440" bIns="45720" anchor="t">
            <a:spAutoFit/>
          </a:bodyPr>
          <a:lstStyle/>
          <a:p>
            <a:r>
              <a:rPr lang="en-US" sz="3600" b="1">
                <a:solidFill>
                  <a:srgbClr val="177BC0"/>
                </a:solidFill>
                <a:latin typeface="Arial" panose="020B0604020202020204" pitchFamily="34" charset="0"/>
                <a:ea typeface="Calibri" panose="020F0502020204030204" pitchFamily="34" charset="0"/>
                <a:cs typeface="Arial" panose="020B0604020202020204" pitchFamily="34" charset="0"/>
              </a:rPr>
              <a:t>3.</a:t>
            </a:r>
            <a:endParaRPr lang="en-US" sz="3600" b="1">
              <a:solidFill>
                <a:srgbClr val="177BC0"/>
              </a:solidFill>
              <a:latin typeface="Arial" panose="020B0604020202020204" pitchFamily="34" charset="0"/>
            </a:endParaRPr>
          </a:p>
        </p:txBody>
      </p:sp>
      <p:sp>
        <p:nvSpPr>
          <p:cNvPr id="16" name="TextBox 3">
            <a:extLst>
              <a:ext uri="{FF2B5EF4-FFF2-40B4-BE49-F238E27FC236}">
                <a16:creationId xmlns:a16="http://schemas.microsoft.com/office/drawing/2014/main" id="{62061C76-7793-E73D-9BF8-59D8A1CF3D5B}"/>
              </a:ext>
            </a:extLst>
          </p:cNvPr>
          <p:cNvSpPr txBox="1"/>
          <p:nvPr/>
        </p:nvSpPr>
        <p:spPr>
          <a:xfrm>
            <a:off x="1237094" y="5549343"/>
            <a:ext cx="3673573" cy="1354217"/>
          </a:xfrm>
          <a:prstGeom prst="rect">
            <a:avLst/>
          </a:prstGeom>
          <a:noFill/>
        </p:spPr>
        <p:txBody>
          <a:bodyPr wrap="square" lIns="91440" tIns="45720" rIns="91440" bIns="45720" anchor="t">
            <a:spAutoFit/>
          </a:bodyPr>
          <a:lstStyle/>
          <a:p>
            <a:pPr>
              <a:spcAft>
                <a:spcPts val="1200"/>
              </a:spcAft>
              <a:buClr>
                <a:srgbClr val="D17D3A"/>
              </a:buClr>
            </a:pPr>
            <a:r>
              <a:rPr lang="en-US" b="1">
                <a:solidFill>
                  <a:srgbClr val="177BC0"/>
                </a:solidFill>
                <a:effectLst/>
                <a:latin typeface="Century Gothic" panose="020B0502020202020204" pitchFamily="34" charset="0"/>
                <a:ea typeface="Open Sans Extrabold"/>
                <a:cs typeface="Arial"/>
              </a:rPr>
              <a:t>Add</a:t>
            </a:r>
            <a:r>
              <a:rPr lang="en-US">
                <a:solidFill>
                  <a:srgbClr val="3A4F5A"/>
                </a:solidFill>
                <a:effectLst/>
                <a:latin typeface="Century Gothic" panose="020B0502020202020204" pitchFamily="34" charset="0"/>
                <a:ea typeface="Open Sans"/>
                <a:cs typeface="Arial"/>
              </a:rPr>
              <a:t> the amounts for each age group (from Step 2) to see the total amount to provide.</a:t>
            </a:r>
            <a:r>
              <a:rPr lang="en-US">
                <a:solidFill>
                  <a:srgbClr val="3A4F5A"/>
                </a:solidFill>
                <a:latin typeface="Century Gothic" panose="020B0502020202020204" pitchFamily="34" charset="0"/>
                <a:ea typeface="Open Sans"/>
                <a:cs typeface="Arial"/>
              </a:rPr>
              <a:t>  </a:t>
            </a:r>
            <a:endParaRPr lang="en-US">
              <a:solidFill>
                <a:srgbClr val="3A4F5A"/>
              </a:solidFill>
              <a:effectLst/>
              <a:latin typeface="Century Gothic" panose="020B0502020202020204" pitchFamily="34" charset="0"/>
              <a:ea typeface="Open Sans" panose="020B0606030504020204" pitchFamily="34" charset="0"/>
              <a:cs typeface="Arial" panose="020B0604020202020204" pitchFamily="34" charset="0"/>
            </a:endParaRPr>
          </a:p>
          <a:p>
            <a:pPr>
              <a:spcAft>
                <a:spcPts val="1200"/>
              </a:spcAft>
              <a:buClr>
                <a:srgbClr val="D17D3A"/>
              </a:buClr>
            </a:pPr>
            <a:endParaRPr lang="en-US">
              <a:solidFill>
                <a:srgbClr val="3A4F5A"/>
              </a:solidFill>
              <a:effectLst/>
              <a:latin typeface="Century Gothic" panose="020B0502020202020204" pitchFamily="34" charset="0"/>
              <a:ea typeface="Open Sans" panose="020B0606030504020204" pitchFamily="34" charset="0"/>
              <a:cs typeface="Arial" panose="020B0604020202020204" pitchFamily="34" charset="0"/>
            </a:endParaRPr>
          </a:p>
        </p:txBody>
      </p:sp>
      <p:graphicFrame>
        <p:nvGraphicFramePr>
          <p:cNvPr id="9" name="Table 3">
            <a:extLst>
              <a:ext uri="{FF2B5EF4-FFF2-40B4-BE49-F238E27FC236}">
                <a16:creationId xmlns:a16="http://schemas.microsoft.com/office/drawing/2014/main" id="{0A50323F-2F20-0269-9FAC-B146D0952AA8}"/>
              </a:ext>
            </a:extLst>
          </p:cNvPr>
          <p:cNvGraphicFramePr>
            <a:graphicFrameLocks noGrp="1"/>
          </p:cNvGraphicFramePr>
          <p:nvPr>
            <p:extLst>
              <p:ext uri="{D42A27DB-BD31-4B8C-83A1-F6EECF244321}">
                <p14:modId xmlns:p14="http://schemas.microsoft.com/office/powerpoint/2010/main" val="2245390169"/>
              </p:ext>
            </p:extLst>
          </p:nvPr>
        </p:nvGraphicFramePr>
        <p:xfrm>
          <a:off x="9458801" y="5571163"/>
          <a:ext cx="2360090" cy="370840"/>
        </p:xfrm>
        <a:graphic>
          <a:graphicData uri="http://schemas.openxmlformats.org/drawingml/2006/table">
            <a:tbl>
              <a:tblPr firstRow="1" bandRow="1">
                <a:tableStyleId>{5C22544A-7EE6-4342-B048-85BDC9FD1C3A}</a:tableStyleId>
              </a:tblPr>
              <a:tblGrid>
                <a:gridCol w="925974">
                  <a:extLst>
                    <a:ext uri="{9D8B030D-6E8A-4147-A177-3AD203B41FA5}">
                      <a16:colId xmlns:a16="http://schemas.microsoft.com/office/drawing/2014/main" val="168106903"/>
                    </a:ext>
                  </a:extLst>
                </a:gridCol>
                <a:gridCol w="1434116">
                  <a:extLst>
                    <a:ext uri="{9D8B030D-6E8A-4147-A177-3AD203B41FA5}">
                      <a16:colId xmlns:a16="http://schemas.microsoft.com/office/drawing/2014/main" val="3468220425"/>
                    </a:ext>
                  </a:extLst>
                </a:gridCol>
              </a:tblGrid>
              <a:tr h="370840">
                <a:tc>
                  <a:txBody>
                    <a:bodyPr/>
                    <a:lstStyle/>
                    <a:p>
                      <a:pPr algn="ctr"/>
                      <a:r>
                        <a:rPr lang="en-US" sz="1400" b="1" i="0">
                          <a:latin typeface="Century Gothic"/>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7BC0"/>
                    </a:solidFill>
                  </a:tcPr>
                </a:tc>
                <a:tc>
                  <a:txBody>
                    <a:bodyPr/>
                    <a:lstStyle/>
                    <a:p>
                      <a:pPr lvl="0" algn="ctr">
                        <a:buNone/>
                      </a:pPr>
                      <a:endParaRPr lang="en-US" sz="1400" b="0" i="0">
                        <a:solidFill>
                          <a:schemeClr val="tx1"/>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solidFill>
                      <a:srgbClr val="4472C4">
                        <a:alpha val="10196"/>
                      </a:srgbClr>
                    </a:solidFill>
                  </a:tcPr>
                </a:tc>
                <a:extLst>
                  <a:ext uri="{0D108BD9-81ED-4DB2-BD59-A6C34878D82A}">
                    <a16:rowId xmlns:a16="http://schemas.microsoft.com/office/drawing/2014/main" val="2116160291"/>
                  </a:ext>
                </a:extLst>
              </a:tr>
            </a:tbl>
          </a:graphicData>
        </a:graphic>
      </p:graphicFrame>
    </p:spTree>
    <p:extLst>
      <p:ext uri="{BB962C8B-B14F-4D97-AF65-F5344CB8AC3E}">
        <p14:creationId xmlns:p14="http://schemas.microsoft.com/office/powerpoint/2010/main" val="1028810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de Pic" descr="Four students and one teacher participate in family style meal service in a child care classroom. One young child passes a serving bowl of diced carrots to the teacher. Another young child uses child-sized tongs to place a roll on her place. A young boy pours low-fat milk into a blue cup while a young girl scoops sliced strawberries out of a serving bowl.">
            <a:extLst>
              <a:ext uri="{FF2B5EF4-FFF2-40B4-BE49-F238E27FC236}">
                <a16:creationId xmlns:a16="http://schemas.microsoft.com/office/drawing/2014/main" id="{33D427A0-AC0E-A658-0EC9-DA3B094DC5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4</a:t>
            </a:fld>
            <a:endParaRPr lang="en-US">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23E6152-D654-3ECF-E1EB-D71AC90DD03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0800000">
            <a:off x="4804632" y="163077"/>
            <a:ext cx="7772400" cy="1097314"/>
          </a:xfrm>
          <a:prstGeom prst="rect">
            <a:avLst/>
          </a:prstGeom>
        </p:spPr>
      </p:pic>
      <p:sp>
        <p:nvSpPr>
          <p:cNvPr id="4" name="Title 3">
            <a:extLst>
              <a:ext uri="{FF2B5EF4-FFF2-40B4-BE49-F238E27FC236}">
                <a16:creationId xmlns:a16="http://schemas.microsoft.com/office/drawing/2014/main" id="{FB442A37-FEA3-4806-D880-E679485ABFAF}"/>
              </a:ext>
            </a:extLst>
          </p:cNvPr>
          <p:cNvSpPr txBox="1">
            <a:spLocks noGrp="1"/>
          </p:cNvSpPr>
          <p:nvPr>
            <p:ph type="title" idx="4294967295"/>
          </p:nvPr>
        </p:nvSpPr>
        <p:spPr>
          <a:xfrm>
            <a:off x="5740910" y="260392"/>
            <a:ext cx="6087825" cy="9026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15000"/>
              </a:lnSpc>
              <a:spcBef>
                <a:spcPts val="0"/>
              </a:spcBef>
              <a:spcAft>
                <a:spcPts val="800"/>
              </a:spcAft>
              <a:buClr>
                <a:srgbClr val="D17D39"/>
              </a:buClr>
              <a:buSzTx/>
              <a:buFontTx/>
              <a:buNone/>
              <a:tabLst/>
              <a:defRPr/>
            </a:pPr>
            <a:r>
              <a:rPr kumimoji="0" lang="en-US" sz="2400" b="1" i="0" u="none" strike="noStrike" kern="1200" cap="none" spc="0" normalizeH="0" baseline="0" noProof="0">
                <a:ln>
                  <a:noFill/>
                </a:ln>
                <a:solidFill>
                  <a:schemeClr val="bg1"/>
                </a:solidFill>
                <a:effectLst/>
                <a:uLnTx/>
                <a:uFillTx/>
                <a:latin typeface="Century Gothic"/>
                <a:ea typeface="Open Sans Extrabold"/>
                <a:cs typeface="Arial"/>
              </a:rPr>
              <a:t>What aspects of family style meal service do you see in this picture?</a:t>
            </a:r>
          </a:p>
        </p:txBody>
      </p:sp>
    </p:spTree>
    <p:extLst>
      <p:ext uri="{BB962C8B-B14F-4D97-AF65-F5344CB8AC3E}">
        <p14:creationId xmlns:p14="http://schemas.microsoft.com/office/powerpoint/2010/main" val="3572515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7615655-2455-4E29-4DD1-4BA3B4F52734}"/>
              </a:ext>
              <a:ext uri="{C183D7F6-B498-43B3-948B-1728B52AA6E4}">
                <adec:decorative xmlns:adec="http://schemas.microsoft.com/office/drawing/2017/decorative" val="1"/>
              </a:ext>
            </a:extLst>
          </p:cNvPr>
          <p:cNvPicPr>
            <a:picLocks noChangeAspect="1"/>
          </p:cNvPicPr>
          <p:nvPr/>
        </p:nvPicPr>
        <p:blipFill>
          <a:blip r:embed="rId3"/>
          <a:srcRect/>
          <a:stretch/>
        </p:blipFill>
        <p:spPr>
          <a:xfrm rot="10800000">
            <a:off x="-1508745" y="537475"/>
            <a:ext cx="8952281" cy="1092343"/>
          </a:xfrm>
          <a:prstGeom prst="rect">
            <a:avLst/>
          </a:prstGeom>
        </p:spPr>
      </p:pic>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40</a:t>
            </a:fld>
            <a:endParaRPr lang="en-US">
              <a:latin typeface="Arial" panose="020B0604020202020204" pitchFamily="34" charset="0"/>
              <a:cs typeface="Arial" panose="020B0604020202020204" pitchFamily="34" charset="0"/>
            </a:endParaRPr>
          </a:p>
        </p:txBody>
      </p:sp>
      <p:sp>
        <p:nvSpPr>
          <p:cNvPr id="21" name="Title">
            <a:extLst>
              <a:ext uri="{FF2B5EF4-FFF2-40B4-BE49-F238E27FC236}">
                <a16:creationId xmlns:a16="http://schemas.microsoft.com/office/drawing/2014/main" id="{22B74696-0E8A-A351-1695-B77782934CB8}"/>
              </a:ext>
            </a:extLst>
          </p:cNvPr>
          <p:cNvSpPr>
            <a:spLocks noGrp="1"/>
          </p:cNvSpPr>
          <p:nvPr>
            <p:ph type="title" idx="4294967295"/>
          </p:nvPr>
        </p:nvSpPr>
        <p:spPr>
          <a:xfrm>
            <a:off x="483261" y="611672"/>
            <a:ext cx="6256858"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How Do I Make Sure I’m Providing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 (Part 17)</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endParaRPr>
          </a:p>
        </p:txBody>
      </p:sp>
      <p:sp>
        <p:nvSpPr>
          <p:cNvPr id="22" name="sub">
            <a:extLst>
              <a:ext uri="{FF2B5EF4-FFF2-40B4-BE49-F238E27FC236}">
                <a16:creationId xmlns:a16="http://schemas.microsoft.com/office/drawing/2014/main" id="{6EE77B65-0295-DE9E-AE92-136DD7FEA00D}"/>
              </a:ext>
            </a:extLst>
          </p:cNvPr>
          <p:cNvSpPr/>
          <p:nvPr/>
        </p:nvSpPr>
        <p:spPr>
          <a:xfrm>
            <a:off x="483442" y="1700714"/>
            <a:ext cx="7266015" cy="400110"/>
          </a:xfrm>
          <a:prstGeom prst="rect">
            <a:avLst/>
          </a:prstGeom>
        </p:spPr>
        <p:txBody>
          <a:bodyPr wrap="square" lIns="91440" tIns="45720" rIns="91440" bIns="45720" anchor="t">
            <a:spAutoFit/>
          </a:bodyPr>
          <a:lstStyle/>
          <a:p>
            <a:r>
              <a:rPr lang="en-US" sz="2000" b="1">
                <a:solidFill>
                  <a:srgbClr val="447F4A"/>
                </a:solidFill>
                <a:latin typeface="Century Gothic"/>
                <a:ea typeface="+mn-lt"/>
                <a:cs typeface="+mn-lt"/>
              </a:rPr>
              <a:t>Calculate for Children for Different Age Groups - Example</a:t>
            </a:r>
            <a:endParaRPr lang="en-US" sz="2000" b="1">
              <a:solidFill>
                <a:srgbClr val="447F4A"/>
              </a:solidFill>
              <a:latin typeface="Century Gothic"/>
              <a:ea typeface="Calibri"/>
              <a:cs typeface="Arial"/>
            </a:endParaRPr>
          </a:p>
        </p:txBody>
      </p:sp>
      <p:sp>
        <p:nvSpPr>
          <p:cNvPr id="3" name="TextBox ">
            <a:extLst>
              <a:ext uri="{FF2B5EF4-FFF2-40B4-BE49-F238E27FC236}">
                <a16:creationId xmlns:a16="http://schemas.microsoft.com/office/drawing/2014/main" id="{ADC3BF4B-CDE7-A386-C4F5-0BE6C386AE32}"/>
              </a:ext>
            </a:extLst>
          </p:cNvPr>
          <p:cNvSpPr txBox="1"/>
          <p:nvPr/>
        </p:nvSpPr>
        <p:spPr>
          <a:xfrm>
            <a:off x="66237" y="2615095"/>
            <a:ext cx="10974840" cy="646331"/>
          </a:xfrm>
          <a:prstGeom prst="rect">
            <a:avLst/>
          </a:prstGeom>
          <a:noFill/>
        </p:spPr>
        <p:txBody>
          <a:bodyPr wrap="square" lIns="91440" tIns="45720" rIns="91440" bIns="45720" anchor="t">
            <a:spAutoFit/>
          </a:bodyPr>
          <a:lstStyle/>
          <a:p>
            <a:pPr lvl="1">
              <a:spcAft>
                <a:spcPts val="1200"/>
              </a:spcAft>
              <a:buClr>
                <a:srgbClr val="D17D3A"/>
              </a:buClr>
            </a:pPr>
            <a:r>
              <a:rPr lang="en-US">
                <a:solidFill>
                  <a:srgbClr val="3A4F5A"/>
                </a:solidFill>
                <a:effectLst/>
                <a:latin typeface="Century Gothic"/>
                <a:ea typeface="Open Sans"/>
                <a:cs typeface="Arial"/>
              </a:rPr>
              <a:t>Happy Day Child Care wants to offer diced peaches at lunch to the mixed-age classroom.</a:t>
            </a:r>
            <a:r>
              <a:rPr lang="en-US">
                <a:solidFill>
                  <a:schemeClr val="tx1">
                    <a:lumMod val="65000"/>
                    <a:lumOff val="35000"/>
                  </a:schemeClr>
                </a:solidFill>
                <a:effectLst/>
                <a:latin typeface="Century Gothic"/>
                <a:ea typeface="Open Sans"/>
                <a:cs typeface="Arial"/>
              </a:rPr>
              <a:t> This classroom has six 2-year </a:t>
            </a:r>
            <a:r>
              <a:rPr lang="en-US" err="1">
                <a:solidFill>
                  <a:schemeClr val="tx1">
                    <a:lumMod val="65000"/>
                    <a:lumOff val="35000"/>
                  </a:schemeClr>
                </a:solidFill>
                <a:effectLst/>
                <a:latin typeface="Century Gothic"/>
                <a:ea typeface="Open Sans"/>
                <a:cs typeface="Arial"/>
              </a:rPr>
              <a:t>olds</a:t>
            </a:r>
            <a:r>
              <a:rPr lang="en-US">
                <a:solidFill>
                  <a:schemeClr val="tx1">
                    <a:lumMod val="65000"/>
                    <a:lumOff val="35000"/>
                  </a:schemeClr>
                </a:solidFill>
                <a:effectLst/>
                <a:latin typeface="Century Gothic"/>
                <a:ea typeface="Open Sans"/>
                <a:cs typeface="Arial"/>
              </a:rPr>
              <a:t> and six 3-year </a:t>
            </a:r>
            <a:r>
              <a:rPr lang="en-US" err="1">
                <a:solidFill>
                  <a:schemeClr val="tx1">
                    <a:lumMod val="65000"/>
                    <a:lumOff val="35000"/>
                  </a:schemeClr>
                </a:solidFill>
                <a:effectLst/>
                <a:latin typeface="Century Gothic"/>
                <a:ea typeface="Open Sans"/>
                <a:cs typeface="Arial"/>
              </a:rPr>
              <a:t>olds</a:t>
            </a:r>
            <a:r>
              <a:rPr lang="en-US">
                <a:solidFill>
                  <a:schemeClr val="tx1">
                    <a:lumMod val="65000"/>
                    <a:lumOff val="35000"/>
                  </a:schemeClr>
                </a:solidFill>
                <a:effectLst/>
                <a:latin typeface="Century Gothic"/>
                <a:ea typeface="Open Sans"/>
                <a:cs typeface="Arial"/>
              </a:rPr>
              <a:t>.</a:t>
            </a:r>
            <a:endParaRPr lang="en-US" b="1">
              <a:solidFill>
                <a:srgbClr val="3A4F5A"/>
              </a:solidFill>
              <a:effectLst/>
              <a:latin typeface="Century Gothic"/>
              <a:ea typeface="Open Sans Extrabold"/>
              <a:cs typeface="Arial"/>
            </a:endParaRPr>
          </a:p>
        </p:txBody>
      </p:sp>
      <p:sp>
        <p:nvSpPr>
          <p:cNvPr id="4" name="1">
            <a:extLst>
              <a:ext uri="{FF2B5EF4-FFF2-40B4-BE49-F238E27FC236}">
                <a16:creationId xmlns:a16="http://schemas.microsoft.com/office/drawing/2014/main" id="{6370466A-90D8-9A95-DABA-D7C5CD1F172E}"/>
              </a:ext>
            </a:extLst>
          </p:cNvPr>
          <p:cNvSpPr/>
          <p:nvPr/>
        </p:nvSpPr>
        <p:spPr>
          <a:xfrm>
            <a:off x="491138" y="4127739"/>
            <a:ext cx="1000778" cy="646331"/>
          </a:xfrm>
          <a:prstGeom prst="rect">
            <a:avLst/>
          </a:prstGeom>
        </p:spPr>
        <p:txBody>
          <a:bodyPr wrap="square" lIns="91440" tIns="45720" rIns="91440" bIns="45720" anchor="t">
            <a:spAutoFit/>
          </a:bodyPr>
          <a:lstStyle/>
          <a:p>
            <a:r>
              <a:rPr lang="en-US" sz="3600" b="1">
                <a:solidFill>
                  <a:srgbClr val="7030A0"/>
                </a:solidFill>
                <a:latin typeface="Arial" panose="020B0604020202020204" pitchFamily="34" charset="0"/>
                <a:ea typeface="Calibri" panose="020F0502020204030204" pitchFamily="34" charset="0"/>
                <a:cs typeface="Arial" panose="020B0604020202020204" pitchFamily="34" charset="0"/>
              </a:rPr>
              <a:t>1.</a:t>
            </a:r>
            <a:endParaRPr lang="en-US" sz="3600" b="1">
              <a:solidFill>
                <a:srgbClr val="7030A0"/>
              </a:solidFill>
              <a:latin typeface="Arial" panose="020B0604020202020204" pitchFamily="34" charset="0"/>
            </a:endParaRPr>
          </a:p>
        </p:txBody>
      </p:sp>
      <p:sp>
        <p:nvSpPr>
          <p:cNvPr id="18" name="TextBox 1">
            <a:extLst>
              <a:ext uri="{FF2B5EF4-FFF2-40B4-BE49-F238E27FC236}">
                <a16:creationId xmlns:a16="http://schemas.microsoft.com/office/drawing/2014/main" id="{E296B4B3-CCA5-64F3-82C0-F52764AE36FD}"/>
              </a:ext>
            </a:extLst>
          </p:cNvPr>
          <p:cNvSpPr txBox="1"/>
          <p:nvPr/>
        </p:nvSpPr>
        <p:spPr>
          <a:xfrm>
            <a:off x="1204022" y="4134768"/>
            <a:ext cx="3300246" cy="1200329"/>
          </a:xfrm>
          <a:prstGeom prst="rect">
            <a:avLst/>
          </a:prstGeom>
          <a:noFill/>
        </p:spPr>
        <p:txBody>
          <a:bodyPr wrap="square" lIns="91440" tIns="45720" rIns="91440" bIns="45720" anchor="t">
            <a:spAutoFit/>
          </a:bodyPr>
          <a:lstStyle/>
          <a:p>
            <a:pPr>
              <a:spcAft>
                <a:spcPts val="1200"/>
              </a:spcAft>
              <a:buClr>
                <a:srgbClr val="D17D3A"/>
              </a:buClr>
            </a:pPr>
            <a:r>
              <a:rPr lang="en-US" b="1">
                <a:solidFill>
                  <a:srgbClr val="7030A0"/>
                </a:solidFill>
                <a:effectLst/>
                <a:latin typeface="Century Gothic"/>
                <a:ea typeface="Open Sans Extrabold"/>
                <a:cs typeface="Arial"/>
              </a:rPr>
              <a:t>Determine</a:t>
            </a:r>
            <a:r>
              <a:rPr lang="en-US">
                <a:solidFill>
                  <a:srgbClr val="3A4F5A"/>
                </a:solidFill>
                <a:effectLst/>
                <a:latin typeface="Century Gothic"/>
                <a:ea typeface="Open Sans"/>
                <a:cs typeface="Arial"/>
              </a:rPr>
              <a:t> the minimum amount of food needed for each child at </a:t>
            </a:r>
            <a:r>
              <a:rPr lang="en-US">
                <a:solidFill>
                  <a:srgbClr val="3A4F5A"/>
                </a:solidFill>
                <a:latin typeface="Century Gothic"/>
                <a:ea typeface="Open Sans"/>
                <a:cs typeface="Arial"/>
              </a:rPr>
              <a:t>the</a:t>
            </a:r>
            <a:r>
              <a:rPr lang="en-US">
                <a:solidFill>
                  <a:srgbClr val="3A4F5A"/>
                </a:solidFill>
                <a:effectLst/>
                <a:latin typeface="Century Gothic"/>
                <a:ea typeface="Open Sans"/>
                <a:cs typeface="Arial"/>
              </a:rPr>
              <a:t> meal or snack.</a:t>
            </a:r>
            <a:r>
              <a:rPr lang="en-US">
                <a:solidFill>
                  <a:srgbClr val="3A4F5A"/>
                </a:solidFill>
                <a:latin typeface="Century Gothic"/>
                <a:ea typeface="Open Sans"/>
                <a:cs typeface="Arial"/>
              </a:rPr>
              <a:t> </a:t>
            </a:r>
            <a:endParaRPr lang="en-US">
              <a:solidFill>
                <a:srgbClr val="3A4F5A"/>
              </a:solidFill>
              <a:effectLst/>
              <a:latin typeface="Century Gothic"/>
              <a:ea typeface="Open Sans" panose="020B0606030504020204" pitchFamily="34" charset="0"/>
              <a:cs typeface="Arial" panose="020B0604020202020204" pitchFamily="34" charset="0"/>
            </a:endParaRPr>
          </a:p>
        </p:txBody>
      </p:sp>
      <p:graphicFrame>
        <p:nvGraphicFramePr>
          <p:cNvPr id="7" name="Table 1">
            <a:extLst>
              <a:ext uri="{FF2B5EF4-FFF2-40B4-BE49-F238E27FC236}">
                <a16:creationId xmlns:a16="http://schemas.microsoft.com/office/drawing/2014/main" id="{992504E6-B4CB-95DF-DE5D-8272C2ED6DF7}"/>
              </a:ext>
            </a:extLst>
          </p:cNvPr>
          <p:cNvGraphicFramePr>
            <a:graphicFrameLocks noGrp="1"/>
          </p:cNvGraphicFramePr>
          <p:nvPr>
            <p:extLst>
              <p:ext uri="{D42A27DB-BD31-4B8C-83A1-F6EECF244321}">
                <p14:modId xmlns:p14="http://schemas.microsoft.com/office/powerpoint/2010/main" val="1971818582"/>
              </p:ext>
            </p:extLst>
          </p:nvPr>
        </p:nvGraphicFramePr>
        <p:xfrm>
          <a:off x="5096153" y="4155873"/>
          <a:ext cx="6732582" cy="1279556"/>
        </p:xfrm>
        <a:graphic>
          <a:graphicData uri="http://schemas.openxmlformats.org/drawingml/2006/table">
            <a:tbl>
              <a:tblPr firstRow="1" bandRow="1">
                <a:tableStyleId>{5C22544A-7EE6-4342-B048-85BDC9FD1C3A}</a:tableStyleId>
              </a:tblPr>
              <a:tblGrid>
                <a:gridCol w="812800">
                  <a:extLst>
                    <a:ext uri="{9D8B030D-6E8A-4147-A177-3AD203B41FA5}">
                      <a16:colId xmlns:a16="http://schemas.microsoft.com/office/drawing/2014/main" val="3811049014"/>
                    </a:ext>
                  </a:extLst>
                </a:gridCol>
                <a:gridCol w="2252133">
                  <a:extLst>
                    <a:ext uri="{9D8B030D-6E8A-4147-A177-3AD203B41FA5}">
                      <a16:colId xmlns:a16="http://schemas.microsoft.com/office/drawing/2014/main" val="2261255416"/>
                    </a:ext>
                  </a:extLst>
                </a:gridCol>
                <a:gridCol w="1889642">
                  <a:extLst>
                    <a:ext uri="{9D8B030D-6E8A-4147-A177-3AD203B41FA5}">
                      <a16:colId xmlns:a16="http://schemas.microsoft.com/office/drawing/2014/main" val="2354929839"/>
                    </a:ext>
                  </a:extLst>
                </a:gridCol>
                <a:gridCol w="1778007">
                  <a:extLst>
                    <a:ext uri="{9D8B030D-6E8A-4147-A177-3AD203B41FA5}">
                      <a16:colId xmlns:a16="http://schemas.microsoft.com/office/drawing/2014/main" val="554849596"/>
                    </a:ext>
                  </a:extLst>
                </a:gridCol>
              </a:tblGrid>
              <a:tr h="405652">
                <a:tc>
                  <a:txBody>
                    <a:bodyPr/>
                    <a:lstStyle/>
                    <a:p>
                      <a:pPr marL="0" marR="0" lvl="0" indent="0" algn="ctr" rtl="0" eaLnBrk="1" fontAlgn="auto" latinLnBrk="0" hangingPunct="1">
                        <a:lnSpc>
                          <a:spcPct val="150000"/>
                        </a:lnSpc>
                        <a:spcBef>
                          <a:spcPts val="0"/>
                        </a:spcBef>
                        <a:spcAft>
                          <a:spcPts val="0"/>
                        </a:spcAft>
                        <a:buClrTx/>
                        <a:buSzTx/>
                        <a:buFontTx/>
                        <a:buNone/>
                      </a:pPr>
                      <a:r>
                        <a:rPr lang="en-US" sz="1400" b="1" i="0">
                          <a:latin typeface="Century Gothic"/>
                        </a:rPr>
                        <a:t> Meal</a:t>
                      </a:r>
                    </a:p>
                  </a:txBody>
                  <a:tcPr marL="57061" marR="57061" marT="28530" marB="2853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algn="ctr"/>
                      <a:r>
                        <a:rPr lang="en-US" sz="1400" b="1" i="0">
                          <a:latin typeface="Century Gothic"/>
                        </a:rPr>
                        <a:t>Age of the </a:t>
                      </a:r>
                      <a:r>
                        <a:rPr lang="en-US" sz="1400" b="1">
                          <a:latin typeface="Century Gothic"/>
                        </a:rPr>
                        <a:t>Children</a:t>
                      </a:r>
                    </a:p>
                  </a:txBody>
                  <a:tcPr marL="57061" marR="57061" marT="28530" marB="28530">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a:latin typeface="Century Gothic"/>
                        </a:rPr>
                        <a:t>Food Item</a:t>
                      </a:r>
                    </a:p>
                  </a:txBody>
                  <a:tcPr marL="57061" marR="57061" marT="28530" marB="28530">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algn="ctr"/>
                      <a:r>
                        <a:rPr lang="en-US" sz="1400" b="1" i="0">
                          <a:latin typeface="Century Gothic"/>
                        </a:rPr>
                        <a:t>Required Minimum</a:t>
                      </a:r>
                      <a:br>
                        <a:rPr lang="en-US" sz="1400" b="1" i="0">
                          <a:latin typeface="Century Gothic"/>
                        </a:rPr>
                      </a:br>
                      <a:r>
                        <a:rPr lang="en-US" sz="1400" b="1" i="0">
                          <a:latin typeface="Century Gothic"/>
                        </a:rPr>
                        <a:t>Amount per Child</a:t>
                      </a:r>
                    </a:p>
                  </a:txBody>
                  <a:tcPr marL="57061" marR="57061" marT="28530" marB="2853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extLst>
                  <a:ext uri="{0D108BD9-81ED-4DB2-BD59-A6C34878D82A}">
                    <a16:rowId xmlns:a16="http://schemas.microsoft.com/office/drawing/2014/main" val="1221764856"/>
                  </a:ext>
                </a:extLst>
              </a:tr>
              <a:tr h="3921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a:latin typeface="Century Gothic"/>
                        </a:rPr>
                        <a:t>Lunch</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200" b="0" i="0">
                          <a:latin typeface="Century Gothic"/>
                        </a:rPr>
                        <a:t>2-year </a:t>
                      </a:r>
                      <a:r>
                        <a:rPr lang="en-US" sz="1200" b="0" i="0" err="1">
                          <a:latin typeface="Century Gothic"/>
                        </a:rPr>
                        <a:t>olds</a:t>
                      </a:r>
                      <a:endParaRPr lang="en-US" sz="1200" b="0" i="0">
                        <a:latin typeface="Century Gothic"/>
                      </a:endParaRP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b="0" i="0">
                          <a:latin typeface="Century Gothic"/>
                        </a:rPr>
                        <a:t>Diced peaches</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1200" b="0" i="0">
                          <a:latin typeface="Century Gothic"/>
                        </a:rPr>
                        <a:t>0.125 cup</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23000"/>
                      </a:srgbClr>
                    </a:solidFill>
                  </a:tcPr>
                </a:tc>
                <a:extLst>
                  <a:ext uri="{0D108BD9-81ED-4DB2-BD59-A6C34878D82A}">
                    <a16:rowId xmlns:a16="http://schemas.microsoft.com/office/drawing/2014/main" val="3387588994"/>
                  </a:ext>
                </a:extLst>
              </a:tr>
              <a:tr h="403644">
                <a:tc>
                  <a:txBody>
                    <a:bodyPr/>
                    <a:lstStyle/>
                    <a:p>
                      <a:pPr algn="ctr">
                        <a:lnSpc>
                          <a:spcPct val="100000"/>
                        </a:lnSpc>
                        <a:spcAft>
                          <a:spcPts val="1200"/>
                        </a:spcAft>
                        <a:buClr>
                          <a:srgbClr val="D17D3A"/>
                        </a:buClr>
                      </a:pPr>
                      <a:r>
                        <a:rPr lang="en-US" sz="1200" b="0" i="0">
                          <a:solidFill>
                            <a:schemeClr val="tx1"/>
                          </a:solidFill>
                          <a:effectLst/>
                          <a:latin typeface="Century Gothic"/>
                          <a:ea typeface="Open Sans"/>
                          <a:cs typeface="Arial"/>
                        </a:rPr>
                        <a:t>Lunch</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1200"/>
                        </a:spcAft>
                        <a:buClr>
                          <a:srgbClr val="D17D3A"/>
                        </a:buClr>
                      </a:pPr>
                      <a:r>
                        <a:rPr lang="en-US" sz="1200" b="0" i="0">
                          <a:solidFill>
                            <a:schemeClr val="tx1"/>
                          </a:solidFill>
                          <a:effectLst/>
                          <a:latin typeface="Century Gothic"/>
                          <a:ea typeface="Open Sans"/>
                          <a:cs typeface="Arial"/>
                        </a:rPr>
                        <a:t>3-year </a:t>
                      </a:r>
                      <a:r>
                        <a:rPr lang="en-US" sz="1200" b="0" i="0" err="1">
                          <a:solidFill>
                            <a:schemeClr val="tx1"/>
                          </a:solidFill>
                          <a:effectLst/>
                          <a:latin typeface="Century Gothic"/>
                          <a:ea typeface="Open Sans"/>
                          <a:cs typeface="Arial"/>
                        </a:rPr>
                        <a:t>olds</a:t>
                      </a:r>
                      <a:endParaRPr lang="en-US" sz="1200" b="0" i="0">
                        <a:solidFill>
                          <a:schemeClr val="tx1"/>
                        </a:solidFill>
                        <a:effectLst/>
                        <a:latin typeface="Century Gothic"/>
                        <a:ea typeface="Open Sans"/>
                        <a:cs typeface="Arial"/>
                      </a:endParaRP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b="0" i="0">
                          <a:latin typeface="Century Gothic"/>
                        </a:rPr>
                        <a:t>Diced peaches</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1200" b="0" i="0">
                          <a:latin typeface="Century Gothic"/>
                        </a:rPr>
                        <a:t>0.25 cup</a:t>
                      </a:r>
                      <a:r>
                        <a:rPr lang="en-US" sz="1200" b="0">
                          <a:effectLst/>
                          <a:latin typeface="Century Gothic"/>
                        </a:rPr>
                        <a:t> </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alpha val="23000"/>
                      </a:srgbClr>
                    </a:solidFill>
                  </a:tcPr>
                </a:tc>
                <a:extLst>
                  <a:ext uri="{0D108BD9-81ED-4DB2-BD59-A6C34878D82A}">
                    <a16:rowId xmlns:a16="http://schemas.microsoft.com/office/drawing/2014/main" val="2960050651"/>
                  </a:ext>
                </a:extLst>
              </a:tr>
            </a:tbl>
          </a:graphicData>
        </a:graphic>
      </p:graphicFrame>
    </p:spTree>
    <p:extLst>
      <p:ext uri="{BB962C8B-B14F-4D97-AF65-F5344CB8AC3E}">
        <p14:creationId xmlns:p14="http://schemas.microsoft.com/office/powerpoint/2010/main" val="3610991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7615655-2455-4E29-4DD1-4BA3B4F52734}"/>
              </a:ext>
              <a:ext uri="{C183D7F6-B498-43B3-948B-1728B52AA6E4}">
                <adec:decorative xmlns:adec="http://schemas.microsoft.com/office/drawing/2017/decorative" val="1"/>
              </a:ext>
            </a:extLst>
          </p:cNvPr>
          <p:cNvPicPr>
            <a:picLocks noChangeAspect="1"/>
          </p:cNvPicPr>
          <p:nvPr/>
        </p:nvPicPr>
        <p:blipFill>
          <a:blip r:embed="rId3"/>
          <a:srcRect/>
          <a:stretch/>
        </p:blipFill>
        <p:spPr>
          <a:xfrm rot="10800000">
            <a:off x="-1508745" y="537475"/>
            <a:ext cx="8888112" cy="1092343"/>
          </a:xfrm>
          <a:prstGeom prst="rect">
            <a:avLst/>
          </a:prstGeom>
        </p:spPr>
      </p:pic>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 uri="{C183D7F6-B498-43B3-948B-1728B52AA6E4}">
                <adec:decorative xmlns:adec="http://schemas.microsoft.com/office/drawing/2017/decorative" val="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41</a:t>
            </a:fld>
            <a:endParaRPr lang="en-US">
              <a:latin typeface="Arial" panose="020B0604020202020204" pitchFamily="34" charset="0"/>
              <a:cs typeface="Arial" panose="020B0604020202020204" pitchFamily="34" charset="0"/>
            </a:endParaRPr>
          </a:p>
        </p:txBody>
      </p:sp>
      <p:sp>
        <p:nvSpPr>
          <p:cNvPr id="21" name="Title 20">
            <a:extLst>
              <a:ext uri="{FF2B5EF4-FFF2-40B4-BE49-F238E27FC236}">
                <a16:creationId xmlns:a16="http://schemas.microsoft.com/office/drawing/2014/main" id="{22B74696-0E8A-A351-1695-B77782934CB8}"/>
              </a:ext>
            </a:extLst>
          </p:cNvPr>
          <p:cNvSpPr>
            <a:spLocks noGrp="1"/>
          </p:cNvSpPr>
          <p:nvPr>
            <p:ph type="title" idx="4294967295"/>
          </p:nvPr>
        </p:nvSpPr>
        <p:spPr>
          <a:xfrm>
            <a:off x="483261" y="611672"/>
            <a:ext cx="6256858"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How Do I Make Sure I’m Providing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 (Part 18)</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endParaRPr>
          </a:p>
        </p:txBody>
      </p:sp>
      <p:sp>
        <p:nvSpPr>
          <p:cNvPr id="22" name="Rectangle 21">
            <a:extLst>
              <a:ext uri="{FF2B5EF4-FFF2-40B4-BE49-F238E27FC236}">
                <a16:creationId xmlns:a16="http://schemas.microsoft.com/office/drawing/2014/main" id="{6EE77B65-0295-DE9E-AE92-136DD7FEA00D}"/>
              </a:ext>
            </a:extLst>
          </p:cNvPr>
          <p:cNvSpPr/>
          <p:nvPr/>
        </p:nvSpPr>
        <p:spPr>
          <a:xfrm>
            <a:off x="491138" y="1701124"/>
            <a:ext cx="7269128" cy="400110"/>
          </a:xfrm>
          <a:prstGeom prst="rect">
            <a:avLst/>
          </a:prstGeom>
        </p:spPr>
        <p:txBody>
          <a:bodyPr wrap="square" lIns="91440" tIns="45720" rIns="91440" bIns="45720" anchor="t">
            <a:spAutoFit/>
          </a:bodyPr>
          <a:lstStyle/>
          <a:p>
            <a:r>
              <a:rPr lang="en-US" sz="2000" b="1" dirty="0">
                <a:solidFill>
                  <a:srgbClr val="447F4A"/>
                </a:solidFill>
                <a:latin typeface="Century Gothic"/>
                <a:ea typeface="Calibri"/>
                <a:cs typeface="Arial"/>
              </a:rPr>
              <a:t>Calculate for Children for Different Age Groups - Example</a:t>
            </a:r>
            <a:endParaRPr lang="en-US" sz="2000" dirty="0">
              <a:solidFill>
                <a:srgbClr val="000000"/>
              </a:solidFill>
              <a:latin typeface="Calibri" panose="020F0502020204030204"/>
              <a:ea typeface="Calibri"/>
              <a:cs typeface="Calibri" panose="020F0502020204030204"/>
            </a:endParaRPr>
          </a:p>
        </p:txBody>
      </p:sp>
      <p:sp>
        <p:nvSpPr>
          <p:cNvPr id="5" name="Rectangle 4">
            <a:extLst>
              <a:ext uri="{FF2B5EF4-FFF2-40B4-BE49-F238E27FC236}">
                <a16:creationId xmlns:a16="http://schemas.microsoft.com/office/drawing/2014/main" id="{C5BF0659-66B4-7945-C245-F1B30FC07840}"/>
              </a:ext>
            </a:extLst>
          </p:cNvPr>
          <p:cNvSpPr/>
          <p:nvPr/>
        </p:nvSpPr>
        <p:spPr>
          <a:xfrm>
            <a:off x="491138" y="3763479"/>
            <a:ext cx="1000778" cy="646331"/>
          </a:xfrm>
          <a:prstGeom prst="rect">
            <a:avLst/>
          </a:prstGeom>
        </p:spPr>
        <p:txBody>
          <a:bodyPr wrap="square" lIns="91440" tIns="45720" rIns="91440" bIns="45720" anchor="t">
            <a:spAutoFit/>
          </a:bodyPr>
          <a:lstStyle/>
          <a:p>
            <a:r>
              <a:rPr lang="en-US" sz="3600" b="1">
                <a:solidFill>
                  <a:srgbClr val="447F4A"/>
                </a:solidFill>
                <a:latin typeface="Arial" panose="020B0604020202020204" pitchFamily="34" charset="0"/>
                <a:ea typeface="Calibri" panose="020F0502020204030204" pitchFamily="34" charset="0"/>
                <a:cs typeface="Arial" panose="020B0604020202020204" pitchFamily="34" charset="0"/>
              </a:rPr>
              <a:t>2.</a:t>
            </a:r>
            <a:endParaRPr lang="en-US" sz="3600" b="1">
              <a:solidFill>
                <a:srgbClr val="447F4A"/>
              </a:solidFill>
              <a:latin typeface="Arial" panose="020B0604020202020204" pitchFamily="34" charset="0"/>
            </a:endParaRPr>
          </a:p>
        </p:txBody>
      </p:sp>
      <p:sp>
        <p:nvSpPr>
          <p:cNvPr id="6" name="TextBox 5">
            <a:extLst>
              <a:ext uri="{FF2B5EF4-FFF2-40B4-BE49-F238E27FC236}">
                <a16:creationId xmlns:a16="http://schemas.microsoft.com/office/drawing/2014/main" id="{E599D070-DB4B-F6B5-F0ED-3802A88AE9BC}"/>
              </a:ext>
            </a:extLst>
          </p:cNvPr>
          <p:cNvSpPr txBox="1"/>
          <p:nvPr/>
        </p:nvSpPr>
        <p:spPr>
          <a:xfrm>
            <a:off x="1237094" y="3785395"/>
            <a:ext cx="3504239" cy="1502446"/>
          </a:xfrm>
          <a:prstGeom prst="rect">
            <a:avLst/>
          </a:prstGeom>
          <a:noFill/>
        </p:spPr>
        <p:txBody>
          <a:bodyPr wrap="square" lIns="91440" tIns="45720" rIns="91440" bIns="45720" anchor="t">
            <a:spAutoFit/>
          </a:bodyPr>
          <a:lstStyle/>
          <a:p>
            <a:pPr>
              <a:spcAft>
                <a:spcPts val="1200"/>
              </a:spcAft>
              <a:buClr>
                <a:srgbClr val="D17D3A"/>
              </a:buClr>
            </a:pPr>
            <a:r>
              <a:rPr lang="en-US" b="1">
                <a:solidFill>
                  <a:srgbClr val="447F4A"/>
                </a:solidFill>
                <a:effectLst/>
                <a:latin typeface="Century Gothic" panose="020B0502020202020204" pitchFamily="34" charset="0"/>
                <a:ea typeface="Open Sans Extrabold"/>
                <a:cs typeface="Arial"/>
              </a:rPr>
              <a:t>Multiply</a:t>
            </a:r>
            <a:r>
              <a:rPr lang="en-US">
                <a:solidFill>
                  <a:srgbClr val="3A4F5A"/>
                </a:solidFill>
                <a:effectLst/>
                <a:latin typeface="Century Gothic" panose="020B0502020202020204" pitchFamily="34" charset="0"/>
                <a:ea typeface="Open Sans"/>
                <a:cs typeface="Arial"/>
              </a:rPr>
              <a:t> the minimum amount of food (from Step 1) by the number of children at the meal or </a:t>
            </a:r>
            <a:r>
              <a:rPr lang="en-US">
                <a:solidFill>
                  <a:schemeClr val="tx1">
                    <a:lumMod val="65000"/>
                    <a:lumOff val="35000"/>
                  </a:schemeClr>
                </a:solidFill>
                <a:effectLst/>
                <a:latin typeface="Century Gothic" panose="020B0502020202020204" pitchFamily="34" charset="0"/>
                <a:ea typeface="Open Sans"/>
                <a:cs typeface="Arial"/>
              </a:rPr>
              <a:t>snack separately for each age group.</a:t>
            </a:r>
            <a:endParaRPr lang="en-US">
              <a:solidFill>
                <a:srgbClr val="3A4F5A"/>
              </a:solidFill>
              <a:effectLst/>
              <a:latin typeface="Century Gothic" panose="020B0502020202020204" pitchFamily="34" charset="0"/>
              <a:ea typeface="Open Sans" panose="020B0606030504020204" pitchFamily="34" charset="0"/>
              <a:cs typeface="Arial" panose="020B0604020202020204" pitchFamily="34" charset="0"/>
            </a:endParaRPr>
          </a:p>
        </p:txBody>
      </p:sp>
      <p:graphicFrame>
        <p:nvGraphicFramePr>
          <p:cNvPr id="10" name="Table 21">
            <a:extLst>
              <a:ext uri="{FF2B5EF4-FFF2-40B4-BE49-F238E27FC236}">
                <a16:creationId xmlns:a16="http://schemas.microsoft.com/office/drawing/2014/main" id="{B16E7A0C-1CE0-65D7-AD06-9F6D2E83F721}"/>
              </a:ext>
            </a:extLst>
          </p:cNvPr>
          <p:cNvGraphicFramePr>
            <a:graphicFrameLocks noGrp="1"/>
          </p:cNvGraphicFramePr>
          <p:nvPr>
            <p:extLst>
              <p:ext uri="{D42A27DB-BD31-4B8C-83A1-F6EECF244321}">
                <p14:modId xmlns:p14="http://schemas.microsoft.com/office/powerpoint/2010/main" val="3779617934"/>
              </p:ext>
            </p:extLst>
          </p:nvPr>
        </p:nvGraphicFramePr>
        <p:xfrm>
          <a:off x="5096152" y="2186393"/>
          <a:ext cx="6732582" cy="1279556"/>
        </p:xfrm>
        <a:graphic>
          <a:graphicData uri="http://schemas.openxmlformats.org/drawingml/2006/table">
            <a:tbl>
              <a:tblPr firstRow="1" bandRow="1">
                <a:tableStyleId>{5C22544A-7EE6-4342-B048-85BDC9FD1C3A}</a:tableStyleId>
              </a:tblPr>
              <a:tblGrid>
                <a:gridCol w="812800">
                  <a:extLst>
                    <a:ext uri="{9D8B030D-6E8A-4147-A177-3AD203B41FA5}">
                      <a16:colId xmlns:a16="http://schemas.microsoft.com/office/drawing/2014/main" val="3811049014"/>
                    </a:ext>
                  </a:extLst>
                </a:gridCol>
                <a:gridCol w="2252133">
                  <a:extLst>
                    <a:ext uri="{9D8B030D-6E8A-4147-A177-3AD203B41FA5}">
                      <a16:colId xmlns:a16="http://schemas.microsoft.com/office/drawing/2014/main" val="2261255416"/>
                    </a:ext>
                  </a:extLst>
                </a:gridCol>
                <a:gridCol w="1889642">
                  <a:extLst>
                    <a:ext uri="{9D8B030D-6E8A-4147-A177-3AD203B41FA5}">
                      <a16:colId xmlns:a16="http://schemas.microsoft.com/office/drawing/2014/main" val="2354929839"/>
                    </a:ext>
                  </a:extLst>
                </a:gridCol>
                <a:gridCol w="1778007">
                  <a:extLst>
                    <a:ext uri="{9D8B030D-6E8A-4147-A177-3AD203B41FA5}">
                      <a16:colId xmlns:a16="http://schemas.microsoft.com/office/drawing/2014/main" val="554849596"/>
                    </a:ext>
                  </a:extLst>
                </a:gridCol>
              </a:tblGrid>
              <a:tr h="405652">
                <a:tc>
                  <a:txBody>
                    <a:bodyPr/>
                    <a:lstStyle/>
                    <a:p>
                      <a:pPr marL="0" marR="0" lvl="0" indent="0" algn="ctr" rtl="0" eaLnBrk="1" fontAlgn="auto" latinLnBrk="0" hangingPunct="1">
                        <a:lnSpc>
                          <a:spcPct val="150000"/>
                        </a:lnSpc>
                        <a:spcBef>
                          <a:spcPts val="0"/>
                        </a:spcBef>
                        <a:spcAft>
                          <a:spcPts val="0"/>
                        </a:spcAft>
                        <a:buClrTx/>
                        <a:buSzTx/>
                        <a:buFontTx/>
                        <a:buNone/>
                      </a:pPr>
                      <a:r>
                        <a:rPr lang="en-US" sz="1400" b="1" i="0">
                          <a:latin typeface="Century Gothic" panose="020B0502020202020204" pitchFamily="34" charset="0"/>
                        </a:rPr>
                        <a:t> Meal</a:t>
                      </a:r>
                    </a:p>
                  </a:txBody>
                  <a:tcPr marL="57061" marR="57061" marT="28530" marB="2853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algn="ctr"/>
                      <a:r>
                        <a:rPr lang="en-US" sz="1400" b="1" i="0">
                          <a:latin typeface="Century Gothic" panose="020B0502020202020204" pitchFamily="34" charset="0"/>
                        </a:rPr>
                        <a:t>Age of the </a:t>
                      </a:r>
                      <a:r>
                        <a:rPr lang="en-US" sz="1400" b="1">
                          <a:latin typeface="Century Gothic" panose="020B0502020202020204" pitchFamily="34" charset="0"/>
                        </a:rPr>
                        <a:t>Children</a:t>
                      </a:r>
                    </a:p>
                  </a:txBody>
                  <a:tcPr marL="57061" marR="57061" marT="28530" marB="28530">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a:latin typeface="Century Gothic" panose="020B0502020202020204" pitchFamily="34" charset="0"/>
                        </a:rPr>
                        <a:t>Food Item</a:t>
                      </a:r>
                    </a:p>
                  </a:txBody>
                  <a:tcPr marL="57061" marR="57061" marT="28530" marB="28530">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algn="ctr"/>
                      <a:r>
                        <a:rPr lang="en-US" sz="1400" b="1" i="0">
                          <a:latin typeface="Century Gothic" panose="020B0502020202020204" pitchFamily="34" charset="0"/>
                        </a:rPr>
                        <a:t>Required Minimum</a:t>
                      </a:r>
                      <a:br>
                        <a:rPr lang="en-US" sz="1400" b="1" i="0">
                          <a:latin typeface="Century Gothic" panose="020B0502020202020204" pitchFamily="34" charset="0"/>
                        </a:rPr>
                      </a:br>
                      <a:r>
                        <a:rPr lang="en-US" sz="1400" b="1" i="0">
                          <a:latin typeface="Century Gothic" panose="020B0502020202020204" pitchFamily="34" charset="0"/>
                        </a:rPr>
                        <a:t>Amount per Child</a:t>
                      </a:r>
                    </a:p>
                  </a:txBody>
                  <a:tcPr marL="57061" marR="57061" marT="28530" marB="2853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extLst>
                  <a:ext uri="{0D108BD9-81ED-4DB2-BD59-A6C34878D82A}">
                    <a16:rowId xmlns:a16="http://schemas.microsoft.com/office/drawing/2014/main" val="1221764856"/>
                  </a:ext>
                </a:extLst>
              </a:tr>
              <a:tr h="3921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a:latin typeface="Century Gothic" panose="020B0502020202020204" pitchFamily="34" charset="0"/>
                        </a:rPr>
                        <a:t>Lunch</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200" b="0" i="0">
                          <a:latin typeface="Century Gothic" panose="020B0502020202020204" pitchFamily="34" charset="0"/>
                        </a:rPr>
                        <a:t>2-year </a:t>
                      </a:r>
                      <a:r>
                        <a:rPr lang="en-US" sz="1200" b="0" i="0" err="1">
                          <a:latin typeface="Century Gothic" panose="020B0502020202020204" pitchFamily="34" charset="0"/>
                        </a:rPr>
                        <a:t>olds</a:t>
                      </a:r>
                      <a:endParaRPr lang="en-US" sz="1200" b="0" i="0">
                        <a:latin typeface="Century Gothic" panose="020B0502020202020204" pitchFamily="34" charset="0"/>
                      </a:endParaRP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b="0" i="0">
                          <a:latin typeface="Century Gothic" panose="020B0502020202020204" pitchFamily="34" charset="0"/>
                        </a:rPr>
                        <a:t>Diced peaches</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1200" b="0" i="0">
                          <a:latin typeface="Century Gothic" panose="020B0502020202020204" pitchFamily="34" charset="0"/>
                        </a:rPr>
                        <a:t>0.125 cup</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23000"/>
                      </a:srgbClr>
                    </a:solidFill>
                  </a:tcPr>
                </a:tc>
                <a:extLst>
                  <a:ext uri="{0D108BD9-81ED-4DB2-BD59-A6C34878D82A}">
                    <a16:rowId xmlns:a16="http://schemas.microsoft.com/office/drawing/2014/main" val="3387588994"/>
                  </a:ext>
                </a:extLst>
              </a:tr>
              <a:tr h="403644">
                <a:tc>
                  <a:txBody>
                    <a:bodyPr/>
                    <a:lstStyle/>
                    <a:p>
                      <a:pPr algn="ctr">
                        <a:lnSpc>
                          <a:spcPct val="100000"/>
                        </a:lnSpc>
                        <a:spcAft>
                          <a:spcPts val="1200"/>
                        </a:spcAft>
                        <a:buClr>
                          <a:srgbClr val="D17D3A"/>
                        </a:buClr>
                      </a:pPr>
                      <a:r>
                        <a:rPr lang="en-US" sz="1200" b="0" i="0">
                          <a:solidFill>
                            <a:schemeClr val="tx1"/>
                          </a:solidFill>
                          <a:effectLst/>
                          <a:latin typeface="Century Gothic" panose="020B0502020202020204" pitchFamily="34" charset="0"/>
                          <a:ea typeface="Open Sans"/>
                          <a:cs typeface="Arial"/>
                        </a:rPr>
                        <a:t>Lunch</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1200"/>
                        </a:spcAft>
                        <a:buClr>
                          <a:srgbClr val="D17D3A"/>
                        </a:buClr>
                      </a:pPr>
                      <a:r>
                        <a:rPr lang="en-US" sz="1200" b="0" i="0">
                          <a:solidFill>
                            <a:schemeClr val="tx1"/>
                          </a:solidFill>
                          <a:effectLst/>
                          <a:latin typeface="Century Gothic" panose="020B0502020202020204" pitchFamily="34" charset="0"/>
                          <a:ea typeface="Open Sans"/>
                          <a:cs typeface="Arial"/>
                        </a:rPr>
                        <a:t>3-year </a:t>
                      </a:r>
                      <a:r>
                        <a:rPr lang="en-US" sz="1200" b="0" i="0" err="1">
                          <a:solidFill>
                            <a:schemeClr val="tx1"/>
                          </a:solidFill>
                          <a:effectLst/>
                          <a:latin typeface="Century Gothic" panose="020B0502020202020204" pitchFamily="34" charset="0"/>
                          <a:ea typeface="Open Sans"/>
                          <a:cs typeface="Arial"/>
                        </a:rPr>
                        <a:t>olds</a:t>
                      </a:r>
                      <a:endParaRPr lang="en-US" sz="1200" b="0" i="0">
                        <a:solidFill>
                          <a:schemeClr val="tx1"/>
                        </a:solidFill>
                        <a:effectLst/>
                        <a:latin typeface="Century Gothic" panose="020B0502020202020204" pitchFamily="34" charset="0"/>
                        <a:ea typeface="Open Sans"/>
                        <a:cs typeface="Arial"/>
                      </a:endParaRP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b="0" i="0">
                          <a:latin typeface="Century Gothic" panose="020B0502020202020204" pitchFamily="34" charset="0"/>
                        </a:rPr>
                        <a:t>Diced peaches</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1200" b="0" i="0">
                          <a:latin typeface="Century Gothic" panose="020B0502020202020204" pitchFamily="34" charset="0"/>
                        </a:rPr>
                        <a:t>0.25 cup</a:t>
                      </a:r>
                      <a:r>
                        <a:rPr lang="en-US" sz="1200" b="0">
                          <a:effectLst/>
                          <a:latin typeface="Century Gothic" panose="020B0502020202020204" pitchFamily="34" charset="0"/>
                        </a:rPr>
                        <a:t> </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alpha val="23000"/>
                      </a:srgbClr>
                    </a:solidFill>
                  </a:tcPr>
                </a:tc>
                <a:extLst>
                  <a:ext uri="{0D108BD9-81ED-4DB2-BD59-A6C34878D82A}">
                    <a16:rowId xmlns:a16="http://schemas.microsoft.com/office/drawing/2014/main" val="2960050651"/>
                  </a:ext>
                </a:extLst>
              </a:tr>
            </a:tbl>
          </a:graphicData>
        </a:graphic>
      </p:graphicFrame>
      <p:graphicFrame>
        <p:nvGraphicFramePr>
          <p:cNvPr id="3" name="Table 21">
            <a:extLst>
              <a:ext uri="{FF2B5EF4-FFF2-40B4-BE49-F238E27FC236}">
                <a16:creationId xmlns:a16="http://schemas.microsoft.com/office/drawing/2014/main" id="{CFE1D3AE-1652-907B-1E92-76261688F7FF}"/>
              </a:ext>
            </a:extLst>
          </p:cNvPr>
          <p:cNvGraphicFramePr>
            <a:graphicFrameLocks noGrp="1"/>
          </p:cNvGraphicFramePr>
          <p:nvPr>
            <p:extLst>
              <p:ext uri="{D42A27DB-BD31-4B8C-83A1-F6EECF244321}">
                <p14:modId xmlns:p14="http://schemas.microsoft.com/office/powerpoint/2010/main" val="4014698408"/>
              </p:ext>
            </p:extLst>
          </p:nvPr>
        </p:nvGraphicFramePr>
        <p:xfrm>
          <a:off x="5096152" y="3803754"/>
          <a:ext cx="6732582" cy="1394779"/>
        </p:xfrm>
        <a:graphic>
          <a:graphicData uri="http://schemas.openxmlformats.org/drawingml/2006/table">
            <a:tbl>
              <a:tblPr firstRow="1" bandRow="1">
                <a:tableStyleId>{5C22544A-7EE6-4342-B048-85BDC9FD1C3A}</a:tableStyleId>
              </a:tblPr>
              <a:tblGrid>
                <a:gridCol w="1573541">
                  <a:extLst>
                    <a:ext uri="{9D8B030D-6E8A-4147-A177-3AD203B41FA5}">
                      <a16:colId xmlns:a16="http://schemas.microsoft.com/office/drawing/2014/main" val="883204389"/>
                    </a:ext>
                  </a:extLst>
                </a:gridCol>
                <a:gridCol w="1824006">
                  <a:extLst>
                    <a:ext uri="{9D8B030D-6E8A-4147-A177-3AD203B41FA5}">
                      <a16:colId xmlns:a16="http://schemas.microsoft.com/office/drawing/2014/main" val="3150163811"/>
                    </a:ext>
                  </a:extLst>
                </a:gridCol>
                <a:gridCol w="1299315">
                  <a:extLst>
                    <a:ext uri="{9D8B030D-6E8A-4147-A177-3AD203B41FA5}">
                      <a16:colId xmlns:a16="http://schemas.microsoft.com/office/drawing/2014/main" val="2108958470"/>
                    </a:ext>
                  </a:extLst>
                </a:gridCol>
                <a:gridCol w="2035720">
                  <a:extLst>
                    <a:ext uri="{9D8B030D-6E8A-4147-A177-3AD203B41FA5}">
                      <a16:colId xmlns:a16="http://schemas.microsoft.com/office/drawing/2014/main" val="141068628"/>
                    </a:ext>
                  </a:extLst>
                </a:gridCol>
              </a:tblGrid>
              <a:tr h="5501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a:solidFill>
                            <a:schemeClr val="bg1"/>
                          </a:solidFill>
                          <a:latin typeface="Century Gothic" panose="020B0502020202020204" pitchFamily="34" charset="0"/>
                        </a:rPr>
                        <a:t>Multiplied</a:t>
                      </a:r>
                      <a:r>
                        <a:rPr lang="en-US" sz="1400" b="1" i="0">
                          <a:solidFill>
                            <a:srgbClr val="FFFFFF"/>
                          </a:solidFill>
                          <a:latin typeface="Century Gothic" panose="020B0502020202020204" pitchFamily="34" charset="0"/>
                        </a:rPr>
                        <a:t> </a:t>
                      </a:r>
                      <a:r>
                        <a:rPr lang="en-US" sz="1400" b="1" i="0">
                          <a:solidFill>
                            <a:schemeClr val="bg1"/>
                          </a:solidFill>
                          <a:latin typeface="Century Gothic" panose="020B0502020202020204" pitchFamily="34" charset="0"/>
                        </a:rPr>
                        <a:t>by…</a:t>
                      </a:r>
                      <a:endParaRPr lang="en-US" sz="1400" b="1">
                        <a:solidFill>
                          <a:srgbClr val="417A44"/>
                        </a:solidFill>
                        <a:latin typeface="Century Gothic" panose="020B0502020202020204" pitchFamily="34" charset="0"/>
                      </a:endParaRPr>
                    </a:p>
                  </a:txBody>
                  <a:tcPr marL="64664" marR="64664" marT="32331" marB="32331">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a:latin typeface="Century Gothic" panose="020B0502020202020204" pitchFamily="34" charset="0"/>
                        </a:rPr>
                        <a:t>Numbers of Participants</a:t>
                      </a:r>
                    </a:p>
                  </a:txBody>
                  <a:tcPr marL="64664" marR="64664" marT="32331" marB="3233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1" i="0">
                          <a:latin typeface="Century Gothic" panose="020B0502020202020204" pitchFamily="34" charset="0"/>
                        </a:rPr>
                        <a:t>Equals</a:t>
                      </a:r>
                    </a:p>
                    <a:p>
                      <a:endParaRPr lang="en-US" sz="1400" b="1">
                        <a:latin typeface="Century Gothic" panose="020B0502020202020204" pitchFamily="34" charset="0"/>
                      </a:endParaRPr>
                    </a:p>
                  </a:txBody>
                  <a:tcPr marL="64664" marR="64664" marT="32331" marB="3233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algn="ctr"/>
                      <a:r>
                        <a:rPr lang="en-US" sz="1400" b="1" i="0">
                          <a:latin typeface="Century Gothic" panose="020B0502020202020204" pitchFamily="34" charset="0"/>
                        </a:rPr>
                        <a:t>Minimum Amount to Provide</a:t>
                      </a:r>
                    </a:p>
                  </a:txBody>
                  <a:tcPr marL="64664" marR="64664" marT="32331" marB="32331">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extLst>
                  <a:ext uri="{0D108BD9-81ED-4DB2-BD59-A6C34878D82A}">
                    <a16:rowId xmlns:a16="http://schemas.microsoft.com/office/drawing/2014/main" val="1221764856"/>
                  </a:ext>
                </a:extLst>
              </a:tr>
              <a:tr h="373384">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200" b="0" i="0">
                          <a:solidFill>
                            <a:schemeClr val="tx1"/>
                          </a:solidFill>
                          <a:latin typeface="Century Gothic" panose="020B0502020202020204" pitchFamily="34" charset="0"/>
                        </a:rPr>
                        <a:t>X</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alpha val="21961"/>
                      </a:srgb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200" b="0" i="0">
                          <a:solidFill>
                            <a:schemeClr val="tx1"/>
                          </a:solidFill>
                          <a:latin typeface="Century Gothic" panose="020B0502020202020204" pitchFamily="34" charset="0"/>
                        </a:rPr>
                        <a:t>6</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ED"/>
                    </a:solidFill>
                  </a:tcPr>
                </a:tc>
                <a:tc>
                  <a:txBody>
                    <a:bodyPr/>
                    <a:lstStyle/>
                    <a:p>
                      <a:pPr algn="ctr">
                        <a:lnSpc>
                          <a:spcPct val="150000"/>
                        </a:lnSpc>
                      </a:pPr>
                      <a:r>
                        <a:rPr lang="en-US" sz="1200" b="0" i="0">
                          <a:solidFill>
                            <a:schemeClr val="tx1"/>
                          </a:solidFill>
                          <a:latin typeface="Century Gothic" panose="020B0502020202020204" pitchFamily="34" charset="0"/>
                        </a:rPr>
                        <a:t>=</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1200" b="0" i="0">
                          <a:solidFill>
                            <a:schemeClr val="tx1"/>
                          </a:solidFill>
                          <a:latin typeface="Century Gothic" panose="020B0502020202020204" pitchFamily="34" charset="0"/>
                        </a:rPr>
                        <a:t>0.75 cup</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ED"/>
                    </a:solidFill>
                  </a:tcPr>
                </a:tc>
                <a:extLst>
                  <a:ext uri="{0D108BD9-81ED-4DB2-BD59-A6C34878D82A}">
                    <a16:rowId xmlns:a16="http://schemas.microsoft.com/office/drawing/2014/main" val="3387588994"/>
                  </a:ext>
                </a:extLst>
              </a:tr>
              <a:tr h="423333">
                <a:tc>
                  <a:txBody>
                    <a:bodyPr/>
                    <a:lstStyle/>
                    <a:p>
                      <a:pPr algn="ctr">
                        <a:lnSpc>
                          <a:spcPct val="200000"/>
                        </a:lnSpc>
                      </a:pPr>
                      <a:r>
                        <a:rPr lang="en-US" sz="1200" b="0" i="0">
                          <a:solidFill>
                            <a:schemeClr val="tx1"/>
                          </a:solidFill>
                          <a:latin typeface="Century Gothic" panose="020B0502020202020204" pitchFamily="34" charset="0"/>
                        </a:rPr>
                        <a:t>X</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1E9">
                        <a:alpha val="22353"/>
                      </a:srgbClr>
                    </a:solidFill>
                  </a:tcPr>
                </a:tc>
                <a:tc>
                  <a:txBody>
                    <a:bodyPr/>
                    <a:lstStyle/>
                    <a:p>
                      <a:pPr algn="ctr">
                        <a:lnSpc>
                          <a:spcPct val="200000"/>
                        </a:lnSpc>
                        <a:spcAft>
                          <a:spcPts val="1200"/>
                        </a:spcAft>
                        <a:buClr>
                          <a:srgbClr val="D17D3A"/>
                        </a:buClr>
                      </a:pPr>
                      <a:r>
                        <a:rPr lang="en-US" sz="1200" b="0" i="0">
                          <a:solidFill>
                            <a:schemeClr val="tx1"/>
                          </a:solidFill>
                          <a:effectLst/>
                          <a:latin typeface="Century Gothic" panose="020B0502020202020204" pitchFamily="34" charset="0"/>
                          <a:ea typeface="Open Sans"/>
                          <a:cs typeface="Arial"/>
                        </a:rPr>
                        <a:t>6</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1ED"/>
                    </a:solidFill>
                  </a:tcPr>
                </a:tc>
                <a:tc>
                  <a:txBody>
                    <a:bodyPr/>
                    <a:lstStyle/>
                    <a:p>
                      <a:pPr algn="ctr">
                        <a:lnSpc>
                          <a:spcPct val="200000"/>
                        </a:lnSpc>
                      </a:pPr>
                      <a:r>
                        <a:rPr lang="en-US" sz="1200" b="0" i="0">
                          <a:solidFill>
                            <a:schemeClr val="tx1"/>
                          </a:solidFill>
                          <a:latin typeface="Century Gothic" panose="020B0502020202020204" pitchFamily="34" charset="0"/>
                        </a:rPr>
                        <a:t>=</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1200" b="0" i="0">
                          <a:solidFill>
                            <a:schemeClr val="tx1"/>
                          </a:solidFill>
                          <a:latin typeface="Century Gothic" panose="020B0502020202020204" pitchFamily="34" charset="0"/>
                        </a:rPr>
                        <a:t>1.5 cups</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1ED"/>
                    </a:solidFill>
                  </a:tcPr>
                </a:tc>
                <a:extLst>
                  <a:ext uri="{0D108BD9-81ED-4DB2-BD59-A6C34878D82A}">
                    <a16:rowId xmlns:a16="http://schemas.microsoft.com/office/drawing/2014/main" val="2960050651"/>
                  </a:ext>
                </a:extLst>
              </a:tr>
            </a:tbl>
          </a:graphicData>
        </a:graphic>
      </p:graphicFrame>
    </p:spTree>
    <p:extLst>
      <p:ext uri="{BB962C8B-B14F-4D97-AF65-F5344CB8AC3E}">
        <p14:creationId xmlns:p14="http://schemas.microsoft.com/office/powerpoint/2010/main" val="2589599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7615655-2455-4E29-4DD1-4BA3B4F52734}"/>
              </a:ext>
              <a:ext uri="{C183D7F6-B498-43B3-948B-1728B52AA6E4}">
                <adec:decorative xmlns:adec="http://schemas.microsoft.com/office/drawing/2017/decorative" val="1"/>
              </a:ext>
            </a:extLst>
          </p:cNvPr>
          <p:cNvPicPr>
            <a:picLocks noChangeAspect="1"/>
          </p:cNvPicPr>
          <p:nvPr/>
        </p:nvPicPr>
        <p:blipFill>
          <a:blip r:embed="rId3"/>
          <a:srcRect/>
          <a:stretch/>
        </p:blipFill>
        <p:spPr>
          <a:xfrm rot="10800000">
            <a:off x="-1508745" y="537475"/>
            <a:ext cx="9048533" cy="1092343"/>
          </a:xfrm>
          <a:prstGeom prst="rect">
            <a:avLst/>
          </a:prstGeom>
        </p:spPr>
      </p:pic>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42</a:t>
            </a:fld>
            <a:endParaRPr lang="en-US">
              <a:latin typeface="Arial" panose="020B0604020202020204" pitchFamily="34" charset="0"/>
              <a:cs typeface="Arial" panose="020B0604020202020204" pitchFamily="34" charset="0"/>
            </a:endParaRPr>
          </a:p>
        </p:txBody>
      </p:sp>
      <p:sp>
        <p:nvSpPr>
          <p:cNvPr id="21" name="Title 20">
            <a:extLst>
              <a:ext uri="{FF2B5EF4-FFF2-40B4-BE49-F238E27FC236}">
                <a16:creationId xmlns:a16="http://schemas.microsoft.com/office/drawing/2014/main" id="{22B74696-0E8A-A351-1695-B77782934CB8}"/>
              </a:ext>
            </a:extLst>
          </p:cNvPr>
          <p:cNvSpPr>
            <a:spLocks noGrp="1"/>
          </p:cNvSpPr>
          <p:nvPr>
            <p:ph type="title" idx="4294967295"/>
          </p:nvPr>
        </p:nvSpPr>
        <p:spPr>
          <a:xfrm>
            <a:off x="483261" y="611672"/>
            <a:ext cx="6256858"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How Do I Make Sure I’m Providing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 (Part 19)</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endParaRPr>
          </a:p>
        </p:txBody>
      </p:sp>
      <p:sp>
        <p:nvSpPr>
          <p:cNvPr id="22" name="Rectangle 21">
            <a:extLst>
              <a:ext uri="{FF2B5EF4-FFF2-40B4-BE49-F238E27FC236}">
                <a16:creationId xmlns:a16="http://schemas.microsoft.com/office/drawing/2014/main" id="{6EE77B65-0295-DE9E-AE92-136DD7FEA00D}"/>
              </a:ext>
            </a:extLst>
          </p:cNvPr>
          <p:cNvSpPr/>
          <p:nvPr/>
        </p:nvSpPr>
        <p:spPr>
          <a:xfrm>
            <a:off x="491138" y="1701124"/>
            <a:ext cx="7431256" cy="400110"/>
          </a:xfrm>
          <a:prstGeom prst="rect">
            <a:avLst/>
          </a:prstGeom>
        </p:spPr>
        <p:txBody>
          <a:bodyPr wrap="square" lIns="91440" tIns="45720" rIns="91440" bIns="45720" anchor="t">
            <a:spAutoFit/>
          </a:bodyPr>
          <a:lstStyle/>
          <a:p>
            <a:r>
              <a:rPr lang="en-US" sz="2000" b="1">
                <a:solidFill>
                  <a:srgbClr val="447F4A"/>
                </a:solidFill>
                <a:latin typeface="Century Gothic"/>
                <a:ea typeface="Calibri"/>
                <a:cs typeface="Arial"/>
              </a:rPr>
              <a:t>Calculate for Children for Different Age Groups - Example</a:t>
            </a:r>
          </a:p>
        </p:txBody>
      </p:sp>
      <p:sp>
        <p:nvSpPr>
          <p:cNvPr id="7" name="Rectangle 6">
            <a:extLst>
              <a:ext uri="{FF2B5EF4-FFF2-40B4-BE49-F238E27FC236}">
                <a16:creationId xmlns:a16="http://schemas.microsoft.com/office/drawing/2014/main" id="{4809D53A-DD86-3504-5DCB-52AB8232E4AF}"/>
              </a:ext>
            </a:extLst>
          </p:cNvPr>
          <p:cNvSpPr/>
          <p:nvPr/>
        </p:nvSpPr>
        <p:spPr>
          <a:xfrm>
            <a:off x="491138" y="4930353"/>
            <a:ext cx="1000778" cy="646331"/>
          </a:xfrm>
          <a:prstGeom prst="rect">
            <a:avLst/>
          </a:prstGeom>
        </p:spPr>
        <p:txBody>
          <a:bodyPr wrap="square" lIns="91440" tIns="45720" rIns="91440" bIns="45720" anchor="t">
            <a:spAutoFit/>
          </a:bodyPr>
          <a:lstStyle/>
          <a:p>
            <a:r>
              <a:rPr lang="en-US" sz="3600" b="1">
                <a:solidFill>
                  <a:srgbClr val="177BC0"/>
                </a:solidFill>
                <a:latin typeface="Arial" panose="020B0604020202020204" pitchFamily="34" charset="0"/>
                <a:ea typeface="Calibri" panose="020F0502020204030204" pitchFamily="34" charset="0"/>
                <a:cs typeface="Arial" panose="020B0604020202020204" pitchFamily="34" charset="0"/>
              </a:rPr>
              <a:t>3.</a:t>
            </a:r>
            <a:endParaRPr lang="en-US" sz="3600" b="1">
              <a:solidFill>
                <a:srgbClr val="177BC0"/>
              </a:solidFill>
              <a:latin typeface="Arial" panose="020B0604020202020204" pitchFamily="34" charset="0"/>
            </a:endParaRPr>
          </a:p>
        </p:txBody>
      </p:sp>
      <p:sp>
        <p:nvSpPr>
          <p:cNvPr id="8" name="TextBox 7">
            <a:extLst>
              <a:ext uri="{FF2B5EF4-FFF2-40B4-BE49-F238E27FC236}">
                <a16:creationId xmlns:a16="http://schemas.microsoft.com/office/drawing/2014/main" id="{0440D397-74BE-1E31-6410-B1E3E15CEABB}"/>
              </a:ext>
            </a:extLst>
          </p:cNvPr>
          <p:cNvSpPr txBox="1"/>
          <p:nvPr/>
        </p:nvSpPr>
        <p:spPr>
          <a:xfrm>
            <a:off x="1237094" y="4960416"/>
            <a:ext cx="3673573" cy="1354217"/>
          </a:xfrm>
          <a:prstGeom prst="rect">
            <a:avLst/>
          </a:prstGeom>
          <a:noFill/>
        </p:spPr>
        <p:txBody>
          <a:bodyPr wrap="square" lIns="91440" tIns="45720" rIns="91440" bIns="45720" anchor="t">
            <a:spAutoFit/>
          </a:bodyPr>
          <a:lstStyle/>
          <a:p>
            <a:pPr>
              <a:spcAft>
                <a:spcPts val="1200"/>
              </a:spcAft>
              <a:buClr>
                <a:srgbClr val="D17D3A"/>
              </a:buClr>
            </a:pPr>
            <a:r>
              <a:rPr lang="en-US" b="1">
                <a:solidFill>
                  <a:srgbClr val="177BC0"/>
                </a:solidFill>
                <a:effectLst/>
                <a:latin typeface="Century Gothic" panose="020B0502020202020204" pitchFamily="34" charset="0"/>
                <a:ea typeface="Open Sans Extrabold"/>
                <a:cs typeface="Arial"/>
              </a:rPr>
              <a:t>Add</a:t>
            </a:r>
            <a:r>
              <a:rPr lang="en-US" b="1">
                <a:solidFill>
                  <a:srgbClr val="3A4F5A"/>
                </a:solidFill>
                <a:effectLst/>
                <a:latin typeface="Century Gothic" panose="020B0502020202020204" pitchFamily="34" charset="0"/>
                <a:ea typeface="Open Sans Extrabold"/>
                <a:cs typeface="Arial"/>
              </a:rPr>
              <a:t> </a:t>
            </a:r>
            <a:r>
              <a:rPr lang="en-US">
                <a:solidFill>
                  <a:srgbClr val="3A4F5A"/>
                </a:solidFill>
                <a:effectLst/>
                <a:latin typeface="Century Gothic" panose="020B0502020202020204" pitchFamily="34" charset="0"/>
                <a:ea typeface="Open Sans"/>
                <a:cs typeface="Arial"/>
              </a:rPr>
              <a:t>the amounts for each age group (from Step 2) to see the total amount to provide.</a:t>
            </a:r>
            <a:r>
              <a:rPr lang="en-US">
                <a:solidFill>
                  <a:srgbClr val="3A4F5A"/>
                </a:solidFill>
                <a:latin typeface="Century Gothic" panose="020B0502020202020204" pitchFamily="34" charset="0"/>
                <a:ea typeface="Open Sans"/>
                <a:cs typeface="Arial"/>
              </a:rPr>
              <a:t>  </a:t>
            </a:r>
            <a:endParaRPr lang="en-US">
              <a:solidFill>
                <a:srgbClr val="3A4F5A"/>
              </a:solidFill>
              <a:effectLst/>
              <a:latin typeface="Century Gothic" panose="020B0502020202020204" pitchFamily="34" charset="0"/>
              <a:ea typeface="Open Sans" panose="020B0606030504020204" pitchFamily="34" charset="0"/>
              <a:cs typeface="Arial" panose="020B0604020202020204" pitchFamily="34" charset="0"/>
            </a:endParaRPr>
          </a:p>
          <a:p>
            <a:pPr>
              <a:spcAft>
                <a:spcPts val="1200"/>
              </a:spcAft>
              <a:buClr>
                <a:srgbClr val="D17D3A"/>
              </a:buClr>
            </a:pPr>
            <a:endParaRPr lang="en-US">
              <a:solidFill>
                <a:srgbClr val="3A4F5A"/>
              </a:solidFill>
              <a:effectLst/>
              <a:latin typeface="Century Gothic" panose="020B0502020202020204" pitchFamily="34" charset="0"/>
              <a:ea typeface="Open Sans" panose="020B0606030504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F0862B7-B755-07FB-0FB3-64DEF3A2732E}"/>
              </a:ext>
            </a:extLst>
          </p:cNvPr>
          <p:cNvSpPr txBox="1"/>
          <p:nvPr/>
        </p:nvSpPr>
        <p:spPr>
          <a:xfrm>
            <a:off x="783707" y="6051337"/>
            <a:ext cx="8080073" cy="800219"/>
          </a:xfrm>
          <a:prstGeom prst="rect">
            <a:avLst/>
          </a:prstGeom>
          <a:noFill/>
        </p:spPr>
        <p:txBody>
          <a:bodyPr wrap="square">
            <a:spAutoFit/>
          </a:bodyPr>
          <a:lstStyle/>
          <a:p>
            <a:pPr lvl="1">
              <a:spcAft>
                <a:spcPts val="1200"/>
              </a:spcAft>
              <a:buClr>
                <a:srgbClr val="D17D3A"/>
              </a:buClr>
            </a:pPr>
            <a:r>
              <a:rPr lang="en-US" sz="1800" b="1">
                <a:solidFill>
                  <a:srgbClr val="447F4A"/>
                </a:solidFill>
                <a:effectLst/>
                <a:latin typeface="Century Gothic" panose="020B0502020202020204" pitchFamily="34" charset="0"/>
                <a:ea typeface="Open Sans Extrabold" panose="020B0606030504020204" pitchFamily="34" charset="0"/>
                <a:cs typeface="Arial" panose="020B0604020202020204" pitchFamily="34" charset="0"/>
              </a:rPr>
              <a:t>0.75 cup</a:t>
            </a:r>
            <a:r>
              <a:rPr lang="en-US" sz="1800" b="1">
                <a:solidFill>
                  <a:schemeClr val="tx1">
                    <a:lumMod val="65000"/>
                    <a:lumOff val="35000"/>
                  </a:schemeClr>
                </a:solidFill>
                <a:effectLst/>
                <a:latin typeface="Century Gothic" panose="020B0502020202020204" pitchFamily="34" charset="0"/>
                <a:ea typeface="Open Sans Extrabold" panose="020B0606030504020204" pitchFamily="34" charset="0"/>
                <a:cs typeface="Arial" panose="020B0604020202020204" pitchFamily="34" charset="0"/>
              </a:rPr>
              <a:t> + </a:t>
            </a:r>
            <a:r>
              <a:rPr lang="en-US" sz="1800" b="1">
                <a:solidFill>
                  <a:srgbClr val="447F4A"/>
                </a:solidFill>
                <a:effectLst/>
                <a:latin typeface="Century Gothic" panose="020B0502020202020204" pitchFamily="34" charset="0"/>
                <a:ea typeface="Open Sans Extrabold" panose="020B0606030504020204" pitchFamily="34" charset="0"/>
                <a:cs typeface="Arial" panose="020B0604020202020204" pitchFamily="34" charset="0"/>
              </a:rPr>
              <a:t>1.5 cups </a:t>
            </a:r>
            <a:r>
              <a:rPr lang="en-US" sz="1800" b="1">
                <a:solidFill>
                  <a:schemeClr val="tx1">
                    <a:lumMod val="65000"/>
                    <a:lumOff val="35000"/>
                  </a:schemeClr>
                </a:solidFill>
                <a:effectLst/>
                <a:latin typeface="Century Gothic" panose="020B0502020202020204" pitchFamily="34" charset="0"/>
                <a:ea typeface="Open Sans Extrabold" panose="020B0606030504020204" pitchFamily="34" charset="0"/>
                <a:cs typeface="Arial" panose="020B0604020202020204" pitchFamily="34" charset="0"/>
              </a:rPr>
              <a:t>= </a:t>
            </a:r>
            <a:r>
              <a:rPr lang="en-US" sz="1800" b="1">
                <a:solidFill>
                  <a:srgbClr val="4472C4"/>
                </a:solidFill>
                <a:effectLst/>
                <a:latin typeface="Century Gothic" panose="020B0502020202020204" pitchFamily="34" charset="0"/>
                <a:ea typeface="Open Sans Extrabold" panose="020B0606030504020204" pitchFamily="34" charset="0"/>
                <a:cs typeface="Arial" panose="020B0604020202020204" pitchFamily="34" charset="0"/>
              </a:rPr>
              <a:t>2.25 cups </a:t>
            </a:r>
            <a:r>
              <a:rPr lang="en-US" sz="1800" b="1">
                <a:solidFill>
                  <a:schemeClr val="tx1">
                    <a:lumMod val="65000"/>
                    <a:lumOff val="35000"/>
                  </a:schemeClr>
                </a:solidFill>
                <a:effectLst/>
                <a:latin typeface="Century Gothic" panose="020B0502020202020204" pitchFamily="34" charset="0"/>
                <a:ea typeface="Open Sans Extrabold" panose="020B0606030504020204" pitchFamily="34" charset="0"/>
                <a:cs typeface="Arial" panose="020B0604020202020204" pitchFamily="34" charset="0"/>
              </a:rPr>
              <a:t>(2 ¼ cups) of diced peaches</a:t>
            </a:r>
          </a:p>
          <a:p>
            <a:pPr lvl="1">
              <a:spcAft>
                <a:spcPts val="1200"/>
              </a:spcAft>
              <a:buClr>
                <a:srgbClr val="D17D3A"/>
              </a:buClr>
            </a:pPr>
            <a:endParaRPr lang="en-US">
              <a:solidFill>
                <a:srgbClr val="3A4F5A"/>
              </a:solidFill>
              <a:effectLst/>
              <a:latin typeface="Century Gothic" panose="020B0502020202020204" pitchFamily="34" charset="0"/>
              <a:ea typeface="Open Sans" panose="020B0606030504020204" pitchFamily="34" charset="0"/>
              <a:cs typeface="Arial" panose="020B0604020202020204" pitchFamily="34" charset="0"/>
            </a:endParaRPr>
          </a:p>
        </p:txBody>
      </p:sp>
      <p:graphicFrame>
        <p:nvGraphicFramePr>
          <p:cNvPr id="6" name="Table 21">
            <a:extLst>
              <a:ext uri="{FF2B5EF4-FFF2-40B4-BE49-F238E27FC236}">
                <a16:creationId xmlns:a16="http://schemas.microsoft.com/office/drawing/2014/main" id="{C8E18001-B909-3823-1E94-8CC0FCF81933}"/>
              </a:ext>
            </a:extLst>
          </p:cNvPr>
          <p:cNvGraphicFramePr>
            <a:graphicFrameLocks noGrp="1"/>
          </p:cNvGraphicFramePr>
          <p:nvPr>
            <p:extLst>
              <p:ext uri="{D42A27DB-BD31-4B8C-83A1-F6EECF244321}">
                <p14:modId xmlns:p14="http://schemas.microsoft.com/office/powerpoint/2010/main" val="1666323026"/>
              </p:ext>
            </p:extLst>
          </p:nvPr>
        </p:nvGraphicFramePr>
        <p:xfrm>
          <a:off x="5096152" y="2195084"/>
          <a:ext cx="6732582" cy="1279556"/>
        </p:xfrm>
        <a:graphic>
          <a:graphicData uri="http://schemas.openxmlformats.org/drawingml/2006/table">
            <a:tbl>
              <a:tblPr firstRow="1" bandRow="1">
                <a:tableStyleId>{5C22544A-7EE6-4342-B048-85BDC9FD1C3A}</a:tableStyleId>
              </a:tblPr>
              <a:tblGrid>
                <a:gridCol w="812800">
                  <a:extLst>
                    <a:ext uri="{9D8B030D-6E8A-4147-A177-3AD203B41FA5}">
                      <a16:colId xmlns:a16="http://schemas.microsoft.com/office/drawing/2014/main" val="3811049014"/>
                    </a:ext>
                  </a:extLst>
                </a:gridCol>
                <a:gridCol w="2252133">
                  <a:extLst>
                    <a:ext uri="{9D8B030D-6E8A-4147-A177-3AD203B41FA5}">
                      <a16:colId xmlns:a16="http://schemas.microsoft.com/office/drawing/2014/main" val="2261255416"/>
                    </a:ext>
                  </a:extLst>
                </a:gridCol>
                <a:gridCol w="1889642">
                  <a:extLst>
                    <a:ext uri="{9D8B030D-6E8A-4147-A177-3AD203B41FA5}">
                      <a16:colId xmlns:a16="http://schemas.microsoft.com/office/drawing/2014/main" val="2354929839"/>
                    </a:ext>
                  </a:extLst>
                </a:gridCol>
                <a:gridCol w="1778007">
                  <a:extLst>
                    <a:ext uri="{9D8B030D-6E8A-4147-A177-3AD203B41FA5}">
                      <a16:colId xmlns:a16="http://schemas.microsoft.com/office/drawing/2014/main" val="554849596"/>
                    </a:ext>
                  </a:extLst>
                </a:gridCol>
              </a:tblGrid>
              <a:tr h="405652">
                <a:tc>
                  <a:txBody>
                    <a:bodyPr/>
                    <a:lstStyle/>
                    <a:p>
                      <a:pPr marL="0" marR="0" lvl="0" indent="0" algn="ctr" rtl="0" eaLnBrk="1" fontAlgn="auto" latinLnBrk="0" hangingPunct="1">
                        <a:lnSpc>
                          <a:spcPct val="150000"/>
                        </a:lnSpc>
                        <a:spcBef>
                          <a:spcPts val="0"/>
                        </a:spcBef>
                        <a:spcAft>
                          <a:spcPts val="0"/>
                        </a:spcAft>
                        <a:buClrTx/>
                        <a:buSzTx/>
                        <a:buFontTx/>
                        <a:buNone/>
                      </a:pPr>
                      <a:r>
                        <a:rPr lang="en-US" sz="1400" b="1" i="0">
                          <a:latin typeface="Century Gothic" panose="020B0502020202020204" pitchFamily="34" charset="0"/>
                        </a:rPr>
                        <a:t> Meal</a:t>
                      </a:r>
                    </a:p>
                  </a:txBody>
                  <a:tcPr marL="57061" marR="57061" marT="28530" marB="2853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algn="ctr">
                        <a:lnSpc>
                          <a:spcPct val="150000"/>
                        </a:lnSpc>
                      </a:pPr>
                      <a:r>
                        <a:rPr lang="en-US" sz="1400" b="1" i="0">
                          <a:latin typeface="Century Gothic" panose="020B0502020202020204" pitchFamily="34" charset="0"/>
                        </a:rPr>
                        <a:t>Age of the </a:t>
                      </a:r>
                      <a:r>
                        <a:rPr lang="en-US" sz="1400" b="1">
                          <a:latin typeface="Century Gothic" panose="020B0502020202020204" pitchFamily="34" charset="0"/>
                        </a:rPr>
                        <a:t>Children</a:t>
                      </a:r>
                    </a:p>
                  </a:txBody>
                  <a:tcPr marL="57061" marR="57061" marT="28530" marB="28530">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1" i="0">
                          <a:latin typeface="Century Gothic" panose="020B0502020202020204" pitchFamily="34" charset="0"/>
                        </a:rPr>
                        <a:t>Food Item</a:t>
                      </a:r>
                    </a:p>
                  </a:txBody>
                  <a:tcPr marL="57061" marR="57061" marT="28530" marB="28530">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algn="ctr"/>
                      <a:r>
                        <a:rPr lang="en-US" sz="1400" b="1" i="0">
                          <a:latin typeface="Century Gothic" panose="020B0502020202020204" pitchFamily="34" charset="0"/>
                        </a:rPr>
                        <a:t>Required Minimum</a:t>
                      </a:r>
                      <a:br>
                        <a:rPr lang="en-US" sz="1400" b="1" i="0">
                          <a:latin typeface="Century Gothic" panose="020B0502020202020204" pitchFamily="34" charset="0"/>
                        </a:rPr>
                      </a:br>
                      <a:r>
                        <a:rPr lang="en-US" sz="1400" b="1" i="0">
                          <a:latin typeface="Century Gothic" panose="020B0502020202020204" pitchFamily="34" charset="0"/>
                        </a:rPr>
                        <a:t>Amount per Child</a:t>
                      </a:r>
                    </a:p>
                  </a:txBody>
                  <a:tcPr marL="57061" marR="57061" marT="28530" marB="2853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extLst>
                  <a:ext uri="{0D108BD9-81ED-4DB2-BD59-A6C34878D82A}">
                    <a16:rowId xmlns:a16="http://schemas.microsoft.com/office/drawing/2014/main" val="1221764856"/>
                  </a:ext>
                </a:extLst>
              </a:tr>
              <a:tr h="3921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a:latin typeface="Century Gothic" panose="020B0502020202020204" pitchFamily="34" charset="0"/>
                        </a:rPr>
                        <a:t>Lunch</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200" b="0" i="0">
                          <a:latin typeface="Century Gothic" panose="020B0502020202020204" pitchFamily="34" charset="0"/>
                        </a:rPr>
                        <a:t>2-year </a:t>
                      </a:r>
                      <a:r>
                        <a:rPr lang="en-US" sz="1200" b="0" i="0" err="1">
                          <a:latin typeface="Century Gothic" panose="020B0502020202020204" pitchFamily="34" charset="0"/>
                        </a:rPr>
                        <a:t>olds</a:t>
                      </a:r>
                      <a:endParaRPr lang="en-US" sz="1200" b="0" i="0">
                        <a:latin typeface="Century Gothic" panose="020B0502020202020204" pitchFamily="34" charset="0"/>
                      </a:endParaRP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b="0" i="0">
                          <a:latin typeface="Century Gothic" panose="020B0502020202020204" pitchFamily="34" charset="0"/>
                        </a:rPr>
                        <a:t>Diced peaches</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1200" b="0" i="0">
                          <a:latin typeface="Century Gothic" panose="020B0502020202020204" pitchFamily="34" charset="0"/>
                        </a:rPr>
                        <a:t>0.125 cup</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23000"/>
                      </a:srgbClr>
                    </a:solidFill>
                  </a:tcPr>
                </a:tc>
                <a:extLst>
                  <a:ext uri="{0D108BD9-81ED-4DB2-BD59-A6C34878D82A}">
                    <a16:rowId xmlns:a16="http://schemas.microsoft.com/office/drawing/2014/main" val="3387588994"/>
                  </a:ext>
                </a:extLst>
              </a:tr>
              <a:tr h="403644">
                <a:tc>
                  <a:txBody>
                    <a:bodyPr/>
                    <a:lstStyle/>
                    <a:p>
                      <a:pPr algn="ctr">
                        <a:lnSpc>
                          <a:spcPct val="100000"/>
                        </a:lnSpc>
                        <a:spcAft>
                          <a:spcPts val="1200"/>
                        </a:spcAft>
                        <a:buClr>
                          <a:srgbClr val="D17D3A"/>
                        </a:buClr>
                      </a:pPr>
                      <a:r>
                        <a:rPr lang="en-US" sz="1200" b="0" i="0">
                          <a:solidFill>
                            <a:schemeClr val="tx1"/>
                          </a:solidFill>
                          <a:effectLst/>
                          <a:latin typeface="Century Gothic" panose="020B0502020202020204" pitchFamily="34" charset="0"/>
                          <a:ea typeface="Open Sans"/>
                          <a:cs typeface="Arial"/>
                        </a:rPr>
                        <a:t>Lunch</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1200"/>
                        </a:spcAft>
                        <a:buClr>
                          <a:srgbClr val="D17D3A"/>
                        </a:buClr>
                      </a:pPr>
                      <a:r>
                        <a:rPr lang="en-US" sz="1200" b="0" i="0">
                          <a:solidFill>
                            <a:schemeClr val="tx1"/>
                          </a:solidFill>
                          <a:effectLst/>
                          <a:latin typeface="Century Gothic" panose="020B0502020202020204" pitchFamily="34" charset="0"/>
                          <a:ea typeface="Open Sans"/>
                          <a:cs typeface="Arial"/>
                        </a:rPr>
                        <a:t>3-year </a:t>
                      </a:r>
                      <a:r>
                        <a:rPr lang="en-US" sz="1200" b="0" i="0" err="1">
                          <a:solidFill>
                            <a:schemeClr val="tx1"/>
                          </a:solidFill>
                          <a:effectLst/>
                          <a:latin typeface="Century Gothic" panose="020B0502020202020204" pitchFamily="34" charset="0"/>
                          <a:ea typeface="Open Sans"/>
                          <a:cs typeface="Arial"/>
                        </a:rPr>
                        <a:t>olds</a:t>
                      </a:r>
                      <a:endParaRPr lang="en-US" sz="1200" b="0" i="0">
                        <a:solidFill>
                          <a:schemeClr val="tx1"/>
                        </a:solidFill>
                        <a:effectLst/>
                        <a:latin typeface="Century Gothic" panose="020B0502020202020204" pitchFamily="34" charset="0"/>
                        <a:ea typeface="Open Sans"/>
                        <a:cs typeface="Arial"/>
                      </a:endParaRP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b="0" i="0">
                          <a:latin typeface="Century Gothic" panose="020B0502020202020204" pitchFamily="34" charset="0"/>
                        </a:rPr>
                        <a:t>Diced peaches</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1200" b="0" i="0">
                          <a:latin typeface="Century Gothic" panose="020B0502020202020204" pitchFamily="34" charset="0"/>
                        </a:rPr>
                        <a:t>0.25 cup</a:t>
                      </a:r>
                      <a:r>
                        <a:rPr lang="en-US" sz="1200" b="0">
                          <a:effectLst/>
                          <a:latin typeface="Century Gothic" panose="020B0502020202020204" pitchFamily="34" charset="0"/>
                        </a:rPr>
                        <a:t> </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alpha val="23000"/>
                      </a:srgbClr>
                    </a:solidFill>
                  </a:tcPr>
                </a:tc>
                <a:extLst>
                  <a:ext uri="{0D108BD9-81ED-4DB2-BD59-A6C34878D82A}">
                    <a16:rowId xmlns:a16="http://schemas.microsoft.com/office/drawing/2014/main" val="2960050651"/>
                  </a:ext>
                </a:extLst>
              </a:tr>
            </a:tbl>
          </a:graphicData>
        </a:graphic>
      </p:graphicFrame>
      <p:graphicFrame>
        <p:nvGraphicFramePr>
          <p:cNvPr id="3" name="Table 21">
            <a:extLst>
              <a:ext uri="{FF2B5EF4-FFF2-40B4-BE49-F238E27FC236}">
                <a16:creationId xmlns:a16="http://schemas.microsoft.com/office/drawing/2014/main" id="{0189565B-5499-14A4-7C53-EA57D7FF7B15}"/>
              </a:ext>
            </a:extLst>
          </p:cNvPr>
          <p:cNvGraphicFramePr>
            <a:graphicFrameLocks noGrp="1"/>
          </p:cNvGraphicFramePr>
          <p:nvPr>
            <p:extLst>
              <p:ext uri="{D42A27DB-BD31-4B8C-83A1-F6EECF244321}">
                <p14:modId xmlns:p14="http://schemas.microsoft.com/office/powerpoint/2010/main" val="2017694785"/>
              </p:ext>
            </p:extLst>
          </p:nvPr>
        </p:nvGraphicFramePr>
        <p:xfrm>
          <a:off x="5096152" y="3803754"/>
          <a:ext cx="6732582" cy="1394779"/>
        </p:xfrm>
        <a:graphic>
          <a:graphicData uri="http://schemas.openxmlformats.org/drawingml/2006/table">
            <a:tbl>
              <a:tblPr firstRow="1" bandRow="1">
                <a:tableStyleId>{5C22544A-7EE6-4342-B048-85BDC9FD1C3A}</a:tableStyleId>
              </a:tblPr>
              <a:tblGrid>
                <a:gridCol w="1573541">
                  <a:extLst>
                    <a:ext uri="{9D8B030D-6E8A-4147-A177-3AD203B41FA5}">
                      <a16:colId xmlns:a16="http://schemas.microsoft.com/office/drawing/2014/main" val="883204389"/>
                    </a:ext>
                  </a:extLst>
                </a:gridCol>
                <a:gridCol w="1824006">
                  <a:extLst>
                    <a:ext uri="{9D8B030D-6E8A-4147-A177-3AD203B41FA5}">
                      <a16:colId xmlns:a16="http://schemas.microsoft.com/office/drawing/2014/main" val="3150163811"/>
                    </a:ext>
                  </a:extLst>
                </a:gridCol>
                <a:gridCol w="1299315">
                  <a:extLst>
                    <a:ext uri="{9D8B030D-6E8A-4147-A177-3AD203B41FA5}">
                      <a16:colId xmlns:a16="http://schemas.microsoft.com/office/drawing/2014/main" val="2108958470"/>
                    </a:ext>
                  </a:extLst>
                </a:gridCol>
                <a:gridCol w="2035720">
                  <a:extLst>
                    <a:ext uri="{9D8B030D-6E8A-4147-A177-3AD203B41FA5}">
                      <a16:colId xmlns:a16="http://schemas.microsoft.com/office/drawing/2014/main" val="141068628"/>
                    </a:ext>
                  </a:extLst>
                </a:gridCol>
              </a:tblGrid>
              <a:tr h="5501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a:solidFill>
                            <a:schemeClr val="bg1"/>
                          </a:solidFill>
                          <a:latin typeface="Century Gothic" panose="020B0502020202020204" pitchFamily="34" charset="0"/>
                        </a:rPr>
                        <a:t>Multiplied</a:t>
                      </a:r>
                      <a:r>
                        <a:rPr lang="en-US" sz="1400" b="1" i="0">
                          <a:solidFill>
                            <a:srgbClr val="FFFFFF"/>
                          </a:solidFill>
                          <a:latin typeface="Century Gothic" panose="020B0502020202020204" pitchFamily="34" charset="0"/>
                        </a:rPr>
                        <a:t> </a:t>
                      </a:r>
                      <a:r>
                        <a:rPr lang="en-US" sz="1400" b="1" i="0">
                          <a:solidFill>
                            <a:schemeClr val="bg1"/>
                          </a:solidFill>
                          <a:latin typeface="Century Gothic" panose="020B0502020202020204" pitchFamily="34" charset="0"/>
                        </a:rPr>
                        <a:t>by…</a:t>
                      </a:r>
                      <a:endParaRPr lang="en-US" sz="1400" b="1">
                        <a:solidFill>
                          <a:srgbClr val="417A44"/>
                        </a:solidFill>
                        <a:latin typeface="Century Gothic" panose="020B0502020202020204" pitchFamily="34" charset="0"/>
                      </a:endParaRPr>
                    </a:p>
                  </a:txBody>
                  <a:tcPr marL="64664" marR="64664" marT="32331" marB="32331">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a:latin typeface="Century Gothic" panose="020B0502020202020204" pitchFamily="34" charset="0"/>
                        </a:rPr>
                        <a:t>Numbers of Participants</a:t>
                      </a:r>
                    </a:p>
                  </a:txBody>
                  <a:tcPr marL="64664" marR="64664" marT="32331" marB="3233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1" i="0">
                          <a:latin typeface="Century Gothic" panose="020B0502020202020204" pitchFamily="34" charset="0"/>
                        </a:rPr>
                        <a:t>Equals</a:t>
                      </a:r>
                    </a:p>
                    <a:p>
                      <a:endParaRPr lang="en-US" sz="1400" b="1">
                        <a:latin typeface="Century Gothic" panose="020B0502020202020204" pitchFamily="34" charset="0"/>
                      </a:endParaRPr>
                    </a:p>
                  </a:txBody>
                  <a:tcPr marL="64664" marR="64664" marT="32331" marB="3233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algn="ctr"/>
                      <a:r>
                        <a:rPr lang="en-US" sz="1400" b="1" i="0">
                          <a:latin typeface="Century Gothic" panose="020B0502020202020204" pitchFamily="34" charset="0"/>
                        </a:rPr>
                        <a:t>Minimum Amount to Provide</a:t>
                      </a:r>
                    </a:p>
                  </a:txBody>
                  <a:tcPr marL="64664" marR="64664" marT="32331" marB="32331">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extLst>
                  <a:ext uri="{0D108BD9-81ED-4DB2-BD59-A6C34878D82A}">
                    <a16:rowId xmlns:a16="http://schemas.microsoft.com/office/drawing/2014/main" val="1221764856"/>
                  </a:ext>
                </a:extLst>
              </a:tr>
              <a:tr h="373384">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200" b="0" i="0">
                          <a:solidFill>
                            <a:schemeClr val="tx1"/>
                          </a:solidFill>
                          <a:latin typeface="Century Gothic" panose="020B0502020202020204" pitchFamily="34" charset="0"/>
                        </a:rPr>
                        <a:t>X</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alpha val="21961"/>
                      </a:srgb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200" b="0" i="0">
                          <a:solidFill>
                            <a:schemeClr val="tx1"/>
                          </a:solidFill>
                          <a:latin typeface="Century Gothic" panose="020B0502020202020204" pitchFamily="34" charset="0"/>
                        </a:rPr>
                        <a:t>6</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ED"/>
                    </a:solidFill>
                  </a:tcPr>
                </a:tc>
                <a:tc>
                  <a:txBody>
                    <a:bodyPr/>
                    <a:lstStyle/>
                    <a:p>
                      <a:pPr algn="ctr">
                        <a:lnSpc>
                          <a:spcPct val="150000"/>
                        </a:lnSpc>
                      </a:pPr>
                      <a:r>
                        <a:rPr lang="en-US" sz="1200" b="0" i="0">
                          <a:solidFill>
                            <a:schemeClr val="tx1"/>
                          </a:solidFill>
                          <a:latin typeface="Century Gothic" panose="020B0502020202020204" pitchFamily="34" charset="0"/>
                        </a:rPr>
                        <a:t>=</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1200" b="0" i="0">
                          <a:solidFill>
                            <a:schemeClr val="tx1"/>
                          </a:solidFill>
                          <a:latin typeface="Century Gothic" panose="020B0502020202020204" pitchFamily="34" charset="0"/>
                        </a:rPr>
                        <a:t>0.75 cup</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ED"/>
                    </a:solidFill>
                  </a:tcPr>
                </a:tc>
                <a:extLst>
                  <a:ext uri="{0D108BD9-81ED-4DB2-BD59-A6C34878D82A}">
                    <a16:rowId xmlns:a16="http://schemas.microsoft.com/office/drawing/2014/main" val="3387588994"/>
                  </a:ext>
                </a:extLst>
              </a:tr>
              <a:tr h="423333">
                <a:tc>
                  <a:txBody>
                    <a:bodyPr/>
                    <a:lstStyle/>
                    <a:p>
                      <a:pPr algn="ctr">
                        <a:lnSpc>
                          <a:spcPct val="200000"/>
                        </a:lnSpc>
                      </a:pPr>
                      <a:r>
                        <a:rPr lang="en-US" sz="1200" b="0" i="0">
                          <a:solidFill>
                            <a:schemeClr val="tx1"/>
                          </a:solidFill>
                          <a:latin typeface="Century Gothic" panose="020B0502020202020204" pitchFamily="34" charset="0"/>
                        </a:rPr>
                        <a:t>X</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1E9">
                        <a:alpha val="22353"/>
                      </a:srgbClr>
                    </a:solidFill>
                  </a:tcPr>
                </a:tc>
                <a:tc>
                  <a:txBody>
                    <a:bodyPr/>
                    <a:lstStyle/>
                    <a:p>
                      <a:pPr algn="ctr">
                        <a:lnSpc>
                          <a:spcPct val="200000"/>
                        </a:lnSpc>
                        <a:spcAft>
                          <a:spcPts val="1200"/>
                        </a:spcAft>
                        <a:buClr>
                          <a:srgbClr val="D17D3A"/>
                        </a:buClr>
                      </a:pPr>
                      <a:r>
                        <a:rPr lang="en-US" sz="1200" b="0" i="0">
                          <a:solidFill>
                            <a:schemeClr val="tx1"/>
                          </a:solidFill>
                          <a:effectLst/>
                          <a:latin typeface="Century Gothic" panose="020B0502020202020204" pitchFamily="34" charset="0"/>
                          <a:ea typeface="Open Sans"/>
                          <a:cs typeface="Arial"/>
                        </a:rPr>
                        <a:t>6</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1ED"/>
                    </a:solidFill>
                  </a:tcPr>
                </a:tc>
                <a:tc>
                  <a:txBody>
                    <a:bodyPr/>
                    <a:lstStyle/>
                    <a:p>
                      <a:pPr algn="ctr">
                        <a:lnSpc>
                          <a:spcPct val="200000"/>
                        </a:lnSpc>
                      </a:pPr>
                      <a:r>
                        <a:rPr lang="en-US" sz="1200" b="0" i="0">
                          <a:solidFill>
                            <a:schemeClr val="tx1"/>
                          </a:solidFill>
                          <a:latin typeface="Century Gothic" panose="020B0502020202020204" pitchFamily="34" charset="0"/>
                        </a:rPr>
                        <a:t>=</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1200" b="0" i="0">
                          <a:solidFill>
                            <a:schemeClr val="tx1"/>
                          </a:solidFill>
                          <a:latin typeface="Century Gothic" panose="020B0502020202020204" pitchFamily="34" charset="0"/>
                        </a:rPr>
                        <a:t>1.5 cups</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1ED"/>
                    </a:solidFill>
                  </a:tcPr>
                </a:tc>
                <a:extLst>
                  <a:ext uri="{0D108BD9-81ED-4DB2-BD59-A6C34878D82A}">
                    <a16:rowId xmlns:a16="http://schemas.microsoft.com/office/drawing/2014/main" val="2960050651"/>
                  </a:ext>
                </a:extLst>
              </a:tr>
            </a:tbl>
          </a:graphicData>
        </a:graphic>
      </p:graphicFrame>
      <p:graphicFrame>
        <p:nvGraphicFramePr>
          <p:cNvPr id="4" name="Table 11">
            <a:extLst>
              <a:ext uri="{FF2B5EF4-FFF2-40B4-BE49-F238E27FC236}">
                <a16:creationId xmlns:a16="http://schemas.microsoft.com/office/drawing/2014/main" id="{4F1331DD-1D37-0B27-348B-E372C930837B}"/>
              </a:ext>
            </a:extLst>
          </p:cNvPr>
          <p:cNvGraphicFramePr>
            <a:graphicFrameLocks noGrp="1"/>
          </p:cNvGraphicFramePr>
          <p:nvPr>
            <p:extLst>
              <p:ext uri="{D42A27DB-BD31-4B8C-83A1-F6EECF244321}">
                <p14:modId xmlns:p14="http://schemas.microsoft.com/office/powerpoint/2010/main" val="4020672717"/>
              </p:ext>
            </p:extLst>
          </p:nvPr>
        </p:nvGraphicFramePr>
        <p:xfrm>
          <a:off x="9468643" y="5547656"/>
          <a:ext cx="2360091" cy="416644"/>
        </p:xfrm>
        <a:graphic>
          <a:graphicData uri="http://schemas.openxmlformats.org/drawingml/2006/table">
            <a:tbl>
              <a:tblPr firstRow="1" bandRow="1">
                <a:tableStyleId>{5C22544A-7EE6-4342-B048-85BDC9FD1C3A}</a:tableStyleId>
              </a:tblPr>
              <a:tblGrid>
                <a:gridCol w="925974">
                  <a:extLst>
                    <a:ext uri="{9D8B030D-6E8A-4147-A177-3AD203B41FA5}">
                      <a16:colId xmlns:a16="http://schemas.microsoft.com/office/drawing/2014/main" val="168106903"/>
                    </a:ext>
                  </a:extLst>
                </a:gridCol>
                <a:gridCol w="1434117">
                  <a:extLst>
                    <a:ext uri="{9D8B030D-6E8A-4147-A177-3AD203B41FA5}">
                      <a16:colId xmlns:a16="http://schemas.microsoft.com/office/drawing/2014/main" val="3468220425"/>
                    </a:ext>
                  </a:extLst>
                </a:gridCol>
              </a:tblGrid>
              <a:tr h="416644">
                <a:tc>
                  <a:txBody>
                    <a:bodyPr/>
                    <a:lstStyle/>
                    <a:p>
                      <a:pPr algn="ctr">
                        <a:lnSpc>
                          <a:spcPct val="150000"/>
                        </a:lnSpc>
                      </a:pPr>
                      <a:r>
                        <a:rPr lang="en-US" sz="1300" b="1" i="0">
                          <a:latin typeface="Century Gothic" panose="020B050202020202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7BC0"/>
                    </a:solidFill>
                  </a:tcPr>
                </a:tc>
                <a:tc>
                  <a:txBody>
                    <a:bodyPr/>
                    <a:lstStyle/>
                    <a:p>
                      <a:pPr algn="ctr"/>
                      <a:r>
                        <a:rPr lang="en-US" sz="1300" b="0" i="0">
                          <a:solidFill>
                            <a:schemeClr val="tx1"/>
                          </a:solidFill>
                          <a:latin typeface="Century Gothic" panose="020B0502020202020204" pitchFamily="34" charset="0"/>
                        </a:rPr>
                        <a:t>2.25 cups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alpha val="10196"/>
                      </a:srgbClr>
                    </a:solidFill>
                  </a:tcPr>
                </a:tc>
                <a:extLst>
                  <a:ext uri="{0D108BD9-81ED-4DB2-BD59-A6C34878D82A}">
                    <a16:rowId xmlns:a16="http://schemas.microsoft.com/office/drawing/2014/main" val="2116160291"/>
                  </a:ext>
                </a:extLst>
              </a:tr>
            </a:tbl>
          </a:graphicData>
        </a:graphic>
      </p:graphicFrame>
    </p:spTree>
    <p:extLst>
      <p:ext uri="{BB962C8B-B14F-4D97-AF65-F5344CB8AC3E}">
        <p14:creationId xmlns:p14="http://schemas.microsoft.com/office/powerpoint/2010/main" val="3678953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7A86F8-BA2B-9FEE-B9B6-DF5837F3E2F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CF1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B8B947B-9F08-7F4A-C966-82FACE681BC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314" r="-18277"/>
          <a:stretch/>
        </p:blipFill>
        <p:spPr>
          <a:xfrm rot="10800000">
            <a:off x="8024976" y="30244"/>
            <a:ext cx="4167024" cy="1281040"/>
          </a:xfrm>
          <a:prstGeom prst="rect">
            <a:avLst/>
          </a:prstGeom>
        </p:spPr>
      </p:pic>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a:cs typeface="Arial"/>
              </a:rPr>
              <a:pPr/>
              <a:t>43</a:t>
            </a:fld>
            <a:endParaRPr lang="en-US">
              <a:latin typeface="Arial"/>
              <a:cs typeface="Arial"/>
            </a:endParaRPr>
          </a:p>
        </p:txBody>
      </p:sp>
      <p:sp>
        <p:nvSpPr>
          <p:cNvPr id="8" name="Rectangle 7">
            <a:extLst>
              <a:ext uri="{FF2B5EF4-FFF2-40B4-BE49-F238E27FC236}">
                <a16:creationId xmlns:a16="http://schemas.microsoft.com/office/drawing/2014/main" id="{57E721DF-93F6-A8B1-5808-903E227EAAE7}"/>
              </a:ext>
            </a:extLst>
          </p:cNvPr>
          <p:cNvSpPr/>
          <p:nvPr/>
        </p:nvSpPr>
        <p:spPr>
          <a:xfrm>
            <a:off x="5696184" y="366865"/>
            <a:ext cx="6256858" cy="461665"/>
          </a:xfrm>
          <a:prstGeom prst="rect">
            <a:avLst/>
          </a:prstGeom>
        </p:spPr>
        <p:txBody>
          <a:bodyPr wrap="square" lIns="91440" tIns="45720" rIns="91440" bIns="45720" anchor="t">
            <a:spAutoFit/>
          </a:bodyPr>
          <a:lstStyle/>
          <a:p>
            <a:pPr algn="r"/>
            <a:r>
              <a:rPr lang="en-US" sz="2400" b="1">
                <a:solidFill>
                  <a:srgbClr val="037BC4"/>
                </a:solidFill>
                <a:latin typeface="Century Gothic" panose="020B0502020202020204" pitchFamily="34" charset="0"/>
                <a:ea typeface="Calibri" panose="020F0502020204030204" pitchFamily="34" charset="0"/>
                <a:cs typeface="Arial" panose="020B0604020202020204" pitchFamily="34" charset="0"/>
              </a:rPr>
              <a:t>Try It Out!</a:t>
            </a:r>
            <a:endParaRPr lang="en-US" sz="2400" b="1">
              <a:solidFill>
                <a:srgbClr val="037BC4"/>
              </a:solidFill>
              <a:latin typeface="Century Gothic" panose="020B0502020202020204" pitchFamily="34" charset="0"/>
            </a:endParaRPr>
          </a:p>
        </p:txBody>
      </p:sp>
      <p:pic>
        <p:nvPicPr>
          <p:cNvPr id="10" name="Picture 9">
            <a:extLst>
              <a:ext uri="{FF2B5EF4-FFF2-40B4-BE49-F238E27FC236}">
                <a16:creationId xmlns:a16="http://schemas.microsoft.com/office/drawing/2014/main" id="{07D92DFC-31B1-10DF-BAC1-87DAD5337102}"/>
              </a:ext>
              <a:ext uri="{C183D7F6-B498-43B3-948B-1728B52AA6E4}">
                <adec:decorative xmlns:adec="http://schemas.microsoft.com/office/drawing/2017/decorative" val="1"/>
              </a:ext>
            </a:extLst>
          </p:cNvPr>
          <p:cNvPicPr>
            <a:picLocks noChangeAspect="1"/>
          </p:cNvPicPr>
          <p:nvPr/>
        </p:nvPicPr>
        <p:blipFill>
          <a:blip r:embed="rId5"/>
          <a:srcRect/>
          <a:stretch/>
        </p:blipFill>
        <p:spPr>
          <a:xfrm rot="10800000">
            <a:off x="-1508745" y="537475"/>
            <a:ext cx="9016449" cy="1092343"/>
          </a:xfrm>
          <a:prstGeom prst="rect">
            <a:avLst/>
          </a:prstGeom>
        </p:spPr>
      </p:pic>
      <p:sp>
        <p:nvSpPr>
          <p:cNvPr id="4" name="Title 3">
            <a:extLst>
              <a:ext uri="{FF2B5EF4-FFF2-40B4-BE49-F238E27FC236}">
                <a16:creationId xmlns:a16="http://schemas.microsoft.com/office/drawing/2014/main" id="{73AF1864-726D-C710-FE0D-D34A8FF11765}"/>
              </a:ext>
            </a:extLst>
          </p:cNvPr>
          <p:cNvSpPr>
            <a:spLocks noGrp="1"/>
          </p:cNvSpPr>
          <p:nvPr>
            <p:ph type="title" idx="4294967295"/>
          </p:nvPr>
        </p:nvSpPr>
        <p:spPr>
          <a:xfrm>
            <a:off x="483261" y="611672"/>
            <a:ext cx="6256858"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How Do I Make Sure I’m Providing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 (Part 20)</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endParaRPr>
          </a:p>
        </p:txBody>
      </p:sp>
      <p:sp>
        <p:nvSpPr>
          <p:cNvPr id="2" name="Rectangle 1">
            <a:extLst>
              <a:ext uri="{FF2B5EF4-FFF2-40B4-BE49-F238E27FC236}">
                <a16:creationId xmlns:a16="http://schemas.microsoft.com/office/drawing/2014/main" id="{EB3AB234-35A8-885E-ADA8-247683EF400F}"/>
              </a:ext>
            </a:extLst>
          </p:cNvPr>
          <p:cNvSpPr/>
          <p:nvPr/>
        </p:nvSpPr>
        <p:spPr>
          <a:xfrm>
            <a:off x="491138" y="1682851"/>
            <a:ext cx="6750320" cy="369332"/>
          </a:xfrm>
          <a:prstGeom prst="rect">
            <a:avLst/>
          </a:prstGeom>
        </p:spPr>
        <p:txBody>
          <a:bodyPr wrap="square" lIns="91440" tIns="45720" rIns="91440" bIns="45720" anchor="t">
            <a:spAutoFit/>
          </a:bodyPr>
          <a:lstStyle/>
          <a:p>
            <a:r>
              <a:rPr lang="en-US" b="1">
                <a:solidFill>
                  <a:srgbClr val="447F4A"/>
                </a:solidFill>
                <a:latin typeface="Century Gothic" panose="020B0502020202020204" pitchFamily="34" charset="0"/>
                <a:ea typeface="Calibri" panose="020F0502020204030204" pitchFamily="34" charset="0"/>
                <a:cs typeface="Arial" panose="020B0604020202020204" pitchFamily="34" charset="0"/>
              </a:rPr>
              <a:t>Let's Practice! Calculate for Different Age Groups</a:t>
            </a:r>
          </a:p>
        </p:txBody>
      </p:sp>
      <p:sp>
        <p:nvSpPr>
          <p:cNvPr id="12" name="TextBox 11">
            <a:extLst>
              <a:ext uri="{FF2B5EF4-FFF2-40B4-BE49-F238E27FC236}">
                <a16:creationId xmlns:a16="http://schemas.microsoft.com/office/drawing/2014/main" id="{DDF74877-350B-333C-D649-D98FFB3E7ADB}"/>
              </a:ext>
            </a:extLst>
          </p:cNvPr>
          <p:cNvSpPr txBox="1"/>
          <p:nvPr/>
        </p:nvSpPr>
        <p:spPr>
          <a:xfrm>
            <a:off x="66238" y="2615095"/>
            <a:ext cx="4666646" cy="2308324"/>
          </a:xfrm>
          <a:prstGeom prst="rect">
            <a:avLst/>
          </a:prstGeom>
          <a:noFill/>
        </p:spPr>
        <p:txBody>
          <a:bodyPr wrap="square" lIns="91440" tIns="45720" rIns="91440" bIns="45720" anchor="t">
            <a:spAutoFit/>
          </a:bodyPr>
          <a:lstStyle/>
          <a:p>
            <a:pPr lvl="1">
              <a:spcAft>
                <a:spcPts val="1200"/>
              </a:spcAft>
              <a:buClr>
                <a:srgbClr val="D17D3A"/>
              </a:buClr>
            </a:pPr>
            <a:r>
              <a:rPr lang="en-US" sz="1600">
                <a:solidFill>
                  <a:srgbClr val="3A4F5A"/>
                </a:solidFill>
                <a:effectLst/>
                <a:latin typeface="Century Gothic"/>
                <a:ea typeface="Open Sans"/>
                <a:cs typeface="Arial"/>
              </a:rPr>
              <a:t>Magical Day Child Care has a mixed age-group classroom and practices family style meal service. They have four 2-year </a:t>
            </a:r>
            <a:r>
              <a:rPr lang="en-US" sz="1600" err="1">
                <a:solidFill>
                  <a:srgbClr val="3A4F5A"/>
                </a:solidFill>
                <a:effectLst/>
                <a:latin typeface="Century Gothic"/>
                <a:ea typeface="Open Sans"/>
                <a:cs typeface="Arial"/>
              </a:rPr>
              <a:t>olds</a:t>
            </a:r>
            <a:r>
              <a:rPr lang="en-US" sz="1600">
                <a:solidFill>
                  <a:srgbClr val="3A4F5A"/>
                </a:solidFill>
                <a:effectLst/>
                <a:latin typeface="Century Gothic"/>
                <a:ea typeface="Open Sans"/>
                <a:cs typeface="Arial"/>
              </a:rPr>
              <a:t> and four 3-year </a:t>
            </a:r>
            <a:r>
              <a:rPr lang="en-US" sz="1600" err="1">
                <a:solidFill>
                  <a:srgbClr val="3A4F5A"/>
                </a:solidFill>
                <a:effectLst/>
                <a:latin typeface="Century Gothic"/>
                <a:ea typeface="Open Sans"/>
                <a:cs typeface="Arial"/>
              </a:rPr>
              <a:t>olds</a:t>
            </a:r>
            <a:r>
              <a:rPr lang="en-US" sz="1600">
                <a:solidFill>
                  <a:srgbClr val="3A4F5A"/>
                </a:solidFill>
                <a:effectLst/>
                <a:latin typeface="Century Gothic"/>
                <a:ea typeface="Open Sans"/>
                <a:cs typeface="Arial"/>
              </a:rPr>
              <a:t> in attendance today. They are serving </a:t>
            </a:r>
            <a:br>
              <a:rPr lang="en-US" sz="1600">
                <a:solidFill>
                  <a:srgbClr val="3A4F5A"/>
                </a:solidFill>
                <a:effectLst/>
                <a:latin typeface="Century Gothic"/>
                <a:ea typeface="Open Sans"/>
                <a:cs typeface="Arial"/>
              </a:rPr>
            </a:br>
            <a:r>
              <a:rPr lang="en-US" sz="1600">
                <a:solidFill>
                  <a:srgbClr val="3A4F5A"/>
                </a:solidFill>
                <a:effectLst/>
                <a:latin typeface="Century Gothic"/>
                <a:ea typeface="Open Sans"/>
                <a:cs typeface="Arial"/>
              </a:rPr>
              <a:t>fat-free (skim) milk at breakfast. </a:t>
            </a:r>
            <a:br>
              <a:rPr lang="en-US" sz="1600">
                <a:effectLst/>
                <a:latin typeface="Century Gothic" panose="020B0502020202020204" pitchFamily="34" charset="0"/>
                <a:ea typeface="Open Sans"/>
                <a:cs typeface="Arial"/>
              </a:rPr>
            </a:br>
            <a:br>
              <a:rPr lang="en-US" sz="1600">
                <a:effectLst/>
                <a:latin typeface="Century Gothic" panose="020B0502020202020204" pitchFamily="34" charset="0"/>
                <a:ea typeface="Open Sans"/>
                <a:cs typeface="Arial"/>
              </a:rPr>
            </a:br>
            <a:r>
              <a:rPr lang="en-US" sz="1600" b="1">
                <a:solidFill>
                  <a:srgbClr val="3A4F5A"/>
                </a:solidFill>
                <a:effectLst/>
                <a:latin typeface="Century Gothic"/>
                <a:ea typeface="Open Sans Extrabold"/>
                <a:cs typeface="Arial"/>
              </a:rPr>
              <a:t>What is the total amount of milk they must put in the </a:t>
            </a:r>
            <a:r>
              <a:rPr lang="en-US" sz="1600" b="1">
                <a:solidFill>
                  <a:srgbClr val="3A4F5A"/>
                </a:solidFill>
                <a:latin typeface="Century Gothic"/>
                <a:ea typeface="Open Sans Extrabold"/>
                <a:cs typeface="Arial"/>
              </a:rPr>
              <a:t>pitcher(s)</a:t>
            </a:r>
            <a:r>
              <a:rPr lang="en-US" sz="1600" b="1">
                <a:solidFill>
                  <a:srgbClr val="3A4F5A"/>
                </a:solidFill>
                <a:effectLst/>
                <a:latin typeface="Century Gothic"/>
                <a:ea typeface="Open Sans Extrabold"/>
                <a:cs typeface="Arial"/>
              </a:rPr>
              <a:t> on the table?</a:t>
            </a:r>
          </a:p>
        </p:txBody>
      </p:sp>
      <p:graphicFrame>
        <p:nvGraphicFramePr>
          <p:cNvPr id="19" name="Table 21">
            <a:extLst>
              <a:ext uri="{FF2B5EF4-FFF2-40B4-BE49-F238E27FC236}">
                <a16:creationId xmlns:a16="http://schemas.microsoft.com/office/drawing/2014/main" id="{288FB2CD-E8E5-4733-0255-CC3FCF383C2C}"/>
              </a:ext>
            </a:extLst>
          </p:cNvPr>
          <p:cNvGraphicFramePr>
            <a:graphicFrameLocks noGrp="1"/>
          </p:cNvGraphicFramePr>
          <p:nvPr>
            <p:extLst>
              <p:ext uri="{D42A27DB-BD31-4B8C-83A1-F6EECF244321}">
                <p14:modId xmlns:p14="http://schemas.microsoft.com/office/powerpoint/2010/main" val="2817811481"/>
              </p:ext>
            </p:extLst>
          </p:nvPr>
        </p:nvGraphicFramePr>
        <p:xfrm>
          <a:off x="5096153" y="2165605"/>
          <a:ext cx="6732578" cy="1279556"/>
        </p:xfrm>
        <a:graphic>
          <a:graphicData uri="http://schemas.openxmlformats.org/drawingml/2006/table">
            <a:tbl>
              <a:tblPr firstRow="1" bandRow="1">
                <a:tableStyleId>{5C22544A-7EE6-4342-B048-85BDC9FD1C3A}</a:tableStyleId>
              </a:tblPr>
              <a:tblGrid>
                <a:gridCol w="952499">
                  <a:extLst>
                    <a:ext uri="{9D8B030D-6E8A-4147-A177-3AD203B41FA5}">
                      <a16:colId xmlns:a16="http://schemas.microsoft.com/office/drawing/2014/main" val="3811049014"/>
                    </a:ext>
                  </a:extLst>
                </a:gridCol>
                <a:gridCol w="2112432">
                  <a:extLst>
                    <a:ext uri="{9D8B030D-6E8A-4147-A177-3AD203B41FA5}">
                      <a16:colId xmlns:a16="http://schemas.microsoft.com/office/drawing/2014/main" val="2261255416"/>
                    </a:ext>
                  </a:extLst>
                </a:gridCol>
                <a:gridCol w="1755426">
                  <a:extLst>
                    <a:ext uri="{9D8B030D-6E8A-4147-A177-3AD203B41FA5}">
                      <a16:colId xmlns:a16="http://schemas.microsoft.com/office/drawing/2014/main" val="2354929839"/>
                    </a:ext>
                  </a:extLst>
                </a:gridCol>
                <a:gridCol w="1912221">
                  <a:extLst>
                    <a:ext uri="{9D8B030D-6E8A-4147-A177-3AD203B41FA5}">
                      <a16:colId xmlns:a16="http://schemas.microsoft.com/office/drawing/2014/main" val="554849596"/>
                    </a:ext>
                  </a:extLst>
                </a:gridCol>
              </a:tblGrid>
              <a:tr h="405652">
                <a:tc>
                  <a:txBody>
                    <a:bodyPr/>
                    <a:lstStyle/>
                    <a:p>
                      <a:pPr marL="0" marR="0" lvl="0" indent="0" algn="ctr" rtl="0" eaLnBrk="1" fontAlgn="auto" latinLnBrk="0" hangingPunct="1">
                        <a:lnSpc>
                          <a:spcPct val="150000"/>
                        </a:lnSpc>
                        <a:spcBef>
                          <a:spcPts val="0"/>
                        </a:spcBef>
                        <a:spcAft>
                          <a:spcPts val="0"/>
                        </a:spcAft>
                        <a:buClrTx/>
                        <a:buSzTx/>
                        <a:buFontTx/>
                        <a:buNone/>
                      </a:pPr>
                      <a:r>
                        <a:rPr lang="en-US" sz="1400" b="1" i="0">
                          <a:latin typeface="Century Gothic" panose="020B0502020202020204" pitchFamily="34" charset="0"/>
                        </a:rPr>
                        <a:t> Meal</a:t>
                      </a:r>
                    </a:p>
                  </a:txBody>
                  <a:tcPr marL="57061" marR="57061" marT="28530" marB="2853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algn="ctr">
                        <a:lnSpc>
                          <a:spcPct val="150000"/>
                        </a:lnSpc>
                      </a:pPr>
                      <a:r>
                        <a:rPr lang="en-US" sz="1400" b="1" i="0">
                          <a:latin typeface="Century Gothic" panose="020B0502020202020204" pitchFamily="34" charset="0"/>
                        </a:rPr>
                        <a:t>Age of the </a:t>
                      </a:r>
                      <a:r>
                        <a:rPr lang="en-US" sz="1400" b="1">
                          <a:latin typeface="Century Gothic" panose="020B0502020202020204" pitchFamily="34" charset="0"/>
                        </a:rPr>
                        <a:t>Children</a:t>
                      </a:r>
                    </a:p>
                  </a:txBody>
                  <a:tcPr marL="57061" marR="57061" marT="28530" marB="28530">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1" i="0">
                          <a:latin typeface="Century Gothic" panose="020B0502020202020204" pitchFamily="34" charset="0"/>
                        </a:rPr>
                        <a:t>Food Item</a:t>
                      </a:r>
                    </a:p>
                  </a:txBody>
                  <a:tcPr marL="57061" marR="57061" marT="28530" marB="28530">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algn="ctr"/>
                      <a:r>
                        <a:rPr lang="en-US" sz="1400" b="1" i="0">
                          <a:latin typeface="Century Gothic" panose="020B0502020202020204" pitchFamily="34" charset="0"/>
                        </a:rPr>
                        <a:t>Required Minimum</a:t>
                      </a:r>
                      <a:br>
                        <a:rPr lang="en-US" sz="1400" b="1" i="0">
                          <a:latin typeface="Century Gothic" panose="020B0502020202020204" pitchFamily="34" charset="0"/>
                        </a:rPr>
                      </a:br>
                      <a:r>
                        <a:rPr lang="en-US" sz="1400" b="1" i="0">
                          <a:latin typeface="Century Gothic" panose="020B0502020202020204" pitchFamily="34" charset="0"/>
                        </a:rPr>
                        <a:t>Amount per Child</a:t>
                      </a:r>
                    </a:p>
                  </a:txBody>
                  <a:tcPr marL="57061" marR="57061" marT="28530" marB="2853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extLst>
                  <a:ext uri="{0D108BD9-81ED-4DB2-BD59-A6C34878D82A}">
                    <a16:rowId xmlns:a16="http://schemas.microsoft.com/office/drawing/2014/main" val="1221764856"/>
                  </a:ext>
                </a:extLst>
              </a:tr>
              <a:tr h="3921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i="0">
                        <a:latin typeface="Century Gothic" panose="020B0502020202020204" pitchFamily="34" charset="0"/>
                      </a:endParaRP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endParaRPr lang="en-US" sz="1200" b="0" i="0">
                        <a:latin typeface="Century Gothic" panose="020B0502020202020204" pitchFamily="34" charset="0"/>
                      </a:endParaRP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endParaRPr lang="en-US" sz="1200" b="0" i="0">
                        <a:latin typeface="Century Gothic" panose="020B0502020202020204" pitchFamily="34" charset="0"/>
                      </a:endParaRP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1200" b="0" i="0">
                          <a:latin typeface="Century Gothic" panose="020B0502020202020204" pitchFamily="34" charset="0"/>
                        </a:rPr>
                        <a:t>___ cups</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23000"/>
                      </a:srgbClr>
                    </a:solidFill>
                  </a:tcPr>
                </a:tc>
                <a:extLst>
                  <a:ext uri="{0D108BD9-81ED-4DB2-BD59-A6C34878D82A}">
                    <a16:rowId xmlns:a16="http://schemas.microsoft.com/office/drawing/2014/main" val="3387588994"/>
                  </a:ext>
                </a:extLst>
              </a:tr>
              <a:tr h="403644">
                <a:tc>
                  <a:txBody>
                    <a:bodyPr/>
                    <a:lstStyle/>
                    <a:p>
                      <a:pPr algn="ctr">
                        <a:lnSpc>
                          <a:spcPct val="100000"/>
                        </a:lnSpc>
                        <a:spcAft>
                          <a:spcPts val="1200"/>
                        </a:spcAft>
                        <a:buClr>
                          <a:srgbClr val="D17D3A"/>
                        </a:buClr>
                      </a:pPr>
                      <a:endParaRPr lang="en-US" sz="1200" b="0" i="0">
                        <a:solidFill>
                          <a:schemeClr val="tx1"/>
                        </a:solidFill>
                        <a:effectLst/>
                        <a:latin typeface="Century Gothic" panose="020B0502020202020204" pitchFamily="34" charset="0"/>
                        <a:ea typeface="Open Sans"/>
                        <a:cs typeface="Arial"/>
                      </a:endParaRP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1200"/>
                        </a:spcAft>
                        <a:buClr>
                          <a:srgbClr val="D17D3A"/>
                        </a:buClr>
                      </a:pPr>
                      <a:endParaRPr lang="en-US" sz="1200" b="0" i="0">
                        <a:solidFill>
                          <a:schemeClr val="tx1"/>
                        </a:solidFill>
                        <a:effectLst/>
                        <a:latin typeface="Century Gothic" panose="020B0502020202020204" pitchFamily="34" charset="0"/>
                        <a:ea typeface="Open Sans"/>
                        <a:cs typeface="Arial"/>
                      </a:endParaRP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endParaRPr lang="en-US" sz="1200" b="0" i="0">
                        <a:latin typeface="Century Gothic" panose="020B0502020202020204" pitchFamily="34" charset="0"/>
                      </a:endParaRP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1200" b="0">
                          <a:effectLst/>
                          <a:latin typeface="Century Gothic" panose="020B0502020202020204" pitchFamily="34" charset="0"/>
                        </a:rPr>
                        <a:t>___ cups</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alpha val="23000"/>
                      </a:srgbClr>
                    </a:solidFill>
                  </a:tcPr>
                </a:tc>
                <a:extLst>
                  <a:ext uri="{0D108BD9-81ED-4DB2-BD59-A6C34878D82A}">
                    <a16:rowId xmlns:a16="http://schemas.microsoft.com/office/drawing/2014/main" val="2960050651"/>
                  </a:ext>
                </a:extLst>
              </a:tr>
            </a:tbl>
          </a:graphicData>
        </a:graphic>
      </p:graphicFrame>
      <p:graphicFrame>
        <p:nvGraphicFramePr>
          <p:cNvPr id="17" name="Table 21">
            <a:extLst>
              <a:ext uri="{FF2B5EF4-FFF2-40B4-BE49-F238E27FC236}">
                <a16:creationId xmlns:a16="http://schemas.microsoft.com/office/drawing/2014/main" id="{FBC3EA3E-A3FE-AD40-7013-367FC7E9785B}"/>
              </a:ext>
            </a:extLst>
          </p:cNvPr>
          <p:cNvGraphicFramePr>
            <a:graphicFrameLocks noGrp="1"/>
          </p:cNvGraphicFramePr>
          <p:nvPr>
            <p:extLst>
              <p:ext uri="{D42A27DB-BD31-4B8C-83A1-F6EECF244321}">
                <p14:modId xmlns:p14="http://schemas.microsoft.com/office/powerpoint/2010/main" val="3357458442"/>
              </p:ext>
            </p:extLst>
          </p:nvPr>
        </p:nvGraphicFramePr>
        <p:xfrm>
          <a:off x="5096152" y="3803754"/>
          <a:ext cx="6732582" cy="1394779"/>
        </p:xfrm>
        <a:graphic>
          <a:graphicData uri="http://schemas.openxmlformats.org/drawingml/2006/table">
            <a:tbl>
              <a:tblPr firstRow="1" bandRow="1">
                <a:tableStyleId>{5C22544A-7EE6-4342-B048-85BDC9FD1C3A}</a:tableStyleId>
              </a:tblPr>
              <a:tblGrid>
                <a:gridCol w="1573541">
                  <a:extLst>
                    <a:ext uri="{9D8B030D-6E8A-4147-A177-3AD203B41FA5}">
                      <a16:colId xmlns:a16="http://schemas.microsoft.com/office/drawing/2014/main" val="883204389"/>
                    </a:ext>
                  </a:extLst>
                </a:gridCol>
                <a:gridCol w="1824006">
                  <a:extLst>
                    <a:ext uri="{9D8B030D-6E8A-4147-A177-3AD203B41FA5}">
                      <a16:colId xmlns:a16="http://schemas.microsoft.com/office/drawing/2014/main" val="3150163811"/>
                    </a:ext>
                  </a:extLst>
                </a:gridCol>
                <a:gridCol w="1299315">
                  <a:extLst>
                    <a:ext uri="{9D8B030D-6E8A-4147-A177-3AD203B41FA5}">
                      <a16:colId xmlns:a16="http://schemas.microsoft.com/office/drawing/2014/main" val="2108958470"/>
                    </a:ext>
                  </a:extLst>
                </a:gridCol>
                <a:gridCol w="2035720">
                  <a:extLst>
                    <a:ext uri="{9D8B030D-6E8A-4147-A177-3AD203B41FA5}">
                      <a16:colId xmlns:a16="http://schemas.microsoft.com/office/drawing/2014/main" val="141068628"/>
                    </a:ext>
                  </a:extLst>
                </a:gridCol>
              </a:tblGrid>
              <a:tr h="5501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a:solidFill>
                            <a:schemeClr val="bg1"/>
                          </a:solidFill>
                          <a:latin typeface="Century Gothic" panose="020B0502020202020204" pitchFamily="34" charset="0"/>
                        </a:rPr>
                        <a:t>Multiplied</a:t>
                      </a:r>
                      <a:r>
                        <a:rPr lang="en-US" sz="1400" b="1" i="0">
                          <a:solidFill>
                            <a:srgbClr val="FFFFFF"/>
                          </a:solidFill>
                          <a:latin typeface="Century Gothic" panose="020B0502020202020204" pitchFamily="34" charset="0"/>
                        </a:rPr>
                        <a:t> </a:t>
                      </a:r>
                      <a:r>
                        <a:rPr lang="en-US" sz="1400" b="1" i="0">
                          <a:solidFill>
                            <a:schemeClr val="bg1"/>
                          </a:solidFill>
                          <a:latin typeface="Century Gothic" panose="020B0502020202020204" pitchFamily="34" charset="0"/>
                        </a:rPr>
                        <a:t>by…</a:t>
                      </a:r>
                      <a:endParaRPr lang="en-US" sz="1400" b="1">
                        <a:solidFill>
                          <a:srgbClr val="417A44"/>
                        </a:solidFill>
                        <a:latin typeface="Century Gothic" panose="020B0502020202020204" pitchFamily="34" charset="0"/>
                      </a:endParaRPr>
                    </a:p>
                  </a:txBody>
                  <a:tcPr marL="64664" marR="64664" marT="32331" marB="32331">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a:latin typeface="Century Gothic" panose="020B0502020202020204" pitchFamily="34" charset="0"/>
                        </a:rPr>
                        <a:t>Numbers of Participants</a:t>
                      </a:r>
                    </a:p>
                  </a:txBody>
                  <a:tcPr marL="64664" marR="64664" marT="32331" marB="3233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1" i="0">
                          <a:latin typeface="Century Gothic" panose="020B0502020202020204" pitchFamily="34" charset="0"/>
                        </a:rPr>
                        <a:t>Equals</a:t>
                      </a:r>
                    </a:p>
                    <a:p>
                      <a:endParaRPr lang="en-US" sz="1400" b="1">
                        <a:latin typeface="Century Gothic" panose="020B0502020202020204" pitchFamily="34" charset="0"/>
                      </a:endParaRPr>
                    </a:p>
                  </a:txBody>
                  <a:tcPr marL="64664" marR="64664" marT="32331" marB="3233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algn="ctr"/>
                      <a:r>
                        <a:rPr lang="en-US" sz="1400" b="1" i="0">
                          <a:latin typeface="Century Gothic" panose="020B0502020202020204" pitchFamily="34" charset="0"/>
                        </a:rPr>
                        <a:t>Minimum Amount to Provide</a:t>
                      </a:r>
                    </a:p>
                  </a:txBody>
                  <a:tcPr marL="64664" marR="64664" marT="32331" marB="32331">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extLst>
                  <a:ext uri="{0D108BD9-81ED-4DB2-BD59-A6C34878D82A}">
                    <a16:rowId xmlns:a16="http://schemas.microsoft.com/office/drawing/2014/main" val="1221764856"/>
                  </a:ext>
                </a:extLst>
              </a:tr>
              <a:tr h="373384">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200" b="0" i="0">
                          <a:solidFill>
                            <a:schemeClr val="tx1"/>
                          </a:solidFill>
                          <a:latin typeface="Century Gothic" panose="020B0502020202020204" pitchFamily="34" charset="0"/>
                        </a:rPr>
                        <a:t>X</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alpha val="21961"/>
                      </a:srgb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lang="en-US" sz="1200" b="0" i="0">
                        <a:solidFill>
                          <a:schemeClr val="tx1"/>
                        </a:solidFill>
                        <a:latin typeface="Century Gothic" panose="020B0502020202020204" pitchFamily="34" charset="0"/>
                      </a:endParaRP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ED"/>
                    </a:solidFill>
                  </a:tcPr>
                </a:tc>
                <a:tc>
                  <a:txBody>
                    <a:bodyPr/>
                    <a:lstStyle/>
                    <a:p>
                      <a:pPr algn="ctr">
                        <a:lnSpc>
                          <a:spcPct val="150000"/>
                        </a:lnSpc>
                      </a:pPr>
                      <a:r>
                        <a:rPr lang="en-US" sz="1200" b="0" i="0">
                          <a:solidFill>
                            <a:schemeClr val="tx1"/>
                          </a:solidFill>
                          <a:latin typeface="Century Gothic" panose="020B0502020202020204" pitchFamily="34" charset="0"/>
                        </a:rPr>
                        <a:t>=</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endParaRPr lang="en-US" sz="1200" b="0" i="0">
                        <a:solidFill>
                          <a:schemeClr val="tx1"/>
                        </a:solidFill>
                        <a:latin typeface="Century Gothic" panose="020B0502020202020204" pitchFamily="34" charset="0"/>
                      </a:endParaRP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ED"/>
                    </a:solidFill>
                  </a:tcPr>
                </a:tc>
                <a:extLst>
                  <a:ext uri="{0D108BD9-81ED-4DB2-BD59-A6C34878D82A}">
                    <a16:rowId xmlns:a16="http://schemas.microsoft.com/office/drawing/2014/main" val="3387588994"/>
                  </a:ext>
                </a:extLst>
              </a:tr>
              <a:tr h="423333">
                <a:tc>
                  <a:txBody>
                    <a:bodyPr/>
                    <a:lstStyle/>
                    <a:p>
                      <a:pPr algn="ctr">
                        <a:lnSpc>
                          <a:spcPct val="200000"/>
                        </a:lnSpc>
                      </a:pPr>
                      <a:r>
                        <a:rPr lang="en-US" sz="1200" b="0" i="0">
                          <a:solidFill>
                            <a:schemeClr val="tx1"/>
                          </a:solidFill>
                          <a:latin typeface="Century Gothic" panose="020B0502020202020204" pitchFamily="34" charset="0"/>
                        </a:rPr>
                        <a:t>X</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1E9">
                        <a:alpha val="22353"/>
                      </a:srgbClr>
                    </a:solidFill>
                  </a:tcPr>
                </a:tc>
                <a:tc>
                  <a:txBody>
                    <a:bodyPr/>
                    <a:lstStyle/>
                    <a:p>
                      <a:pPr algn="ctr">
                        <a:lnSpc>
                          <a:spcPct val="200000"/>
                        </a:lnSpc>
                        <a:spcAft>
                          <a:spcPts val="1200"/>
                        </a:spcAft>
                        <a:buClr>
                          <a:srgbClr val="D17D3A"/>
                        </a:buClr>
                      </a:pPr>
                      <a:endParaRPr lang="en-US" sz="1200" b="0" i="0">
                        <a:solidFill>
                          <a:schemeClr val="tx1"/>
                        </a:solidFill>
                        <a:effectLst/>
                        <a:latin typeface="Century Gothic" panose="020B0502020202020204" pitchFamily="34" charset="0"/>
                        <a:ea typeface="Open Sans"/>
                        <a:cs typeface="Arial"/>
                      </a:endParaRP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1ED"/>
                    </a:solidFill>
                  </a:tcPr>
                </a:tc>
                <a:tc>
                  <a:txBody>
                    <a:bodyPr/>
                    <a:lstStyle/>
                    <a:p>
                      <a:pPr algn="ctr">
                        <a:lnSpc>
                          <a:spcPct val="200000"/>
                        </a:lnSpc>
                      </a:pPr>
                      <a:r>
                        <a:rPr lang="en-US" sz="1200" b="0" i="0">
                          <a:solidFill>
                            <a:schemeClr val="tx1"/>
                          </a:solidFill>
                          <a:latin typeface="Century Gothic" panose="020B0502020202020204" pitchFamily="34" charset="0"/>
                        </a:rPr>
                        <a:t>=</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endParaRPr lang="en-US" sz="1200" b="0" i="0">
                        <a:solidFill>
                          <a:schemeClr val="tx1"/>
                        </a:solidFill>
                        <a:latin typeface="Century Gothic" panose="020B0502020202020204" pitchFamily="34" charset="0"/>
                      </a:endParaRP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1ED"/>
                    </a:solidFill>
                  </a:tcPr>
                </a:tc>
                <a:extLst>
                  <a:ext uri="{0D108BD9-81ED-4DB2-BD59-A6C34878D82A}">
                    <a16:rowId xmlns:a16="http://schemas.microsoft.com/office/drawing/2014/main" val="2960050651"/>
                  </a:ext>
                </a:extLst>
              </a:tr>
            </a:tbl>
          </a:graphicData>
        </a:graphic>
      </p:graphicFrame>
      <p:graphicFrame>
        <p:nvGraphicFramePr>
          <p:cNvPr id="18" name="Table 11">
            <a:extLst>
              <a:ext uri="{FF2B5EF4-FFF2-40B4-BE49-F238E27FC236}">
                <a16:creationId xmlns:a16="http://schemas.microsoft.com/office/drawing/2014/main" id="{D9305679-CD74-AB7C-B65E-1105D1D457D1}"/>
              </a:ext>
            </a:extLst>
          </p:cNvPr>
          <p:cNvGraphicFramePr>
            <a:graphicFrameLocks noGrp="1"/>
          </p:cNvGraphicFramePr>
          <p:nvPr>
            <p:extLst>
              <p:ext uri="{D42A27DB-BD31-4B8C-83A1-F6EECF244321}">
                <p14:modId xmlns:p14="http://schemas.microsoft.com/office/powerpoint/2010/main" val="1988845214"/>
              </p:ext>
            </p:extLst>
          </p:nvPr>
        </p:nvGraphicFramePr>
        <p:xfrm>
          <a:off x="9468643" y="5547656"/>
          <a:ext cx="2360091" cy="416644"/>
        </p:xfrm>
        <a:graphic>
          <a:graphicData uri="http://schemas.openxmlformats.org/drawingml/2006/table">
            <a:tbl>
              <a:tblPr firstRow="1" bandRow="1">
                <a:tableStyleId>{5C22544A-7EE6-4342-B048-85BDC9FD1C3A}</a:tableStyleId>
              </a:tblPr>
              <a:tblGrid>
                <a:gridCol w="925974">
                  <a:extLst>
                    <a:ext uri="{9D8B030D-6E8A-4147-A177-3AD203B41FA5}">
                      <a16:colId xmlns:a16="http://schemas.microsoft.com/office/drawing/2014/main" val="168106903"/>
                    </a:ext>
                  </a:extLst>
                </a:gridCol>
                <a:gridCol w="1434117">
                  <a:extLst>
                    <a:ext uri="{9D8B030D-6E8A-4147-A177-3AD203B41FA5}">
                      <a16:colId xmlns:a16="http://schemas.microsoft.com/office/drawing/2014/main" val="3468220425"/>
                    </a:ext>
                  </a:extLst>
                </a:gridCol>
              </a:tblGrid>
              <a:tr h="416644">
                <a:tc>
                  <a:txBody>
                    <a:bodyPr/>
                    <a:lstStyle/>
                    <a:p>
                      <a:pPr algn="ctr">
                        <a:lnSpc>
                          <a:spcPct val="150000"/>
                        </a:lnSpc>
                      </a:pPr>
                      <a:r>
                        <a:rPr lang="en-US" sz="1300" b="1" i="0">
                          <a:latin typeface="Century Gothic" panose="020B050202020202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7BC0"/>
                    </a:solidFill>
                  </a:tcPr>
                </a:tc>
                <a:tc>
                  <a:txBody>
                    <a:bodyPr/>
                    <a:lstStyle/>
                    <a:p>
                      <a:pPr algn="ctr"/>
                      <a:r>
                        <a:rPr lang="en-US" sz="1300" b="0" i="0">
                          <a:solidFill>
                            <a:schemeClr val="tx1"/>
                          </a:solidFill>
                          <a:latin typeface="Century Gothic" panose="020B0502020202020204" pitchFamily="34" charset="0"/>
                        </a:rPr>
                        <a:t>___ cups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alpha val="10196"/>
                      </a:srgbClr>
                    </a:solidFill>
                  </a:tcPr>
                </a:tc>
                <a:extLst>
                  <a:ext uri="{0D108BD9-81ED-4DB2-BD59-A6C34878D82A}">
                    <a16:rowId xmlns:a16="http://schemas.microsoft.com/office/drawing/2014/main" val="2116160291"/>
                  </a:ext>
                </a:extLst>
              </a:tr>
            </a:tbl>
          </a:graphicData>
        </a:graphic>
      </p:graphicFrame>
    </p:spTree>
    <p:extLst>
      <p:ext uri="{BB962C8B-B14F-4D97-AF65-F5344CB8AC3E}">
        <p14:creationId xmlns:p14="http://schemas.microsoft.com/office/powerpoint/2010/main" val="2998947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7A86F8-BA2B-9FEE-B9B6-DF5837F3E2F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CF1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B8B947B-9F08-7F4A-C966-82FACE681BC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314" r="-18277"/>
          <a:stretch/>
        </p:blipFill>
        <p:spPr>
          <a:xfrm rot="10800000">
            <a:off x="8024976" y="30244"/>
            <a:ext cx="4167024" cy="1281040"/>
          </a:xfrm>
          <a:prstGeom prst="rect">
            <a:avLst/>
          </a:prstGeom>
        </p:spPr>
      </p:pic>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a:cs typeface="Arial"/>
              </a:rPr>
              <a:pPr/>
              <a:t>44</a:t>
            </a:fld>
            <a:endParaRPr lang="en-US">
              <a:latin typeface="Arial"/>
              <a:cs typeface="Arial"/>
            </a:endParaRPr>
          </a:p>
        </p:txBody>
      </p:sp>
      <p:sp>
        <p:nvSpPr>
          <p:cNvPr id="8" name="Rectangle 7">
            <a:extLst>
              <a:ext uri="{FF2B5EF4-FFF2-40B4-BE49-F238E27FC236}">
                <a16:creationId xmlns:a16="http://schemas.microsoft.com/office/drawing/2014/main" id="{57E721DF-93F6-A8B1-5808-903E227EAAE7}"/>
              </a:ext>
            </a:extLst>
          </p:cNvPr>
          <p:cNvSpPr/>
          <p:nvPr/>
        </p:nvSpPr>
        <p:spPr>
          <a:xfrm>
            <a:off x="5696184" y="366865"/>
            <a:ext cx="6256858" cy="461665"/>
          </a:xfrm>
          <a:prstGeom prst="rect">
            <a:avLst/>
          </a:prstGeom>
        </p:spPr>
        <p:txBody>
          <a:bodyPr wrap="square" lIns="91440" tIns="45720" rIns="91440" bIns="45720" anchor="t">
            <a:spAutoFit/>
          </a:bodyPr>
          <a:lstStyle/>
          <a:p>
            <a:pPr algn="r"/>
            <a:r>
              <a:rPr lang="en-US" sz="2400" b="1">
                <a:solidFill>
                  <a:srgbClr val="037BC4"/>
                </a:solidFill>
                <a:latin typeface="Century Gothic" panose="020B0502020202020204" pitchFamily="34" charset="0"/>
                <a:ea typeface="Calibri" panose="020F0502020204030204" pitchFamily="34" charset="0"/>
                <a:cs typeface="Arial" panose="020B0604020202020204" pitchFamily="34" charset="0"/>
              </a:rPr>
              <a:t>Try It Out!</a:t>
            </a:r>
            <a:endParaRPr lang="en-US" sz="2400" b="1">
              <a:solidFill>
                <a:srgbClr val="037BC4"/>
              </a:solidFill>
              <a:latin typeface="Century Gothic" panose="020B0502020202020204" pitchFamily="34" charset="0"/>
            </a:endParaRPr>
          </a:p>
        </p:txBody>
      </p:sp>
      <p:pic>
        <p:nvPicPr>
          <p:cNvPr id="10" name="Picture 9">
            <a:extLst>
              <a:ext uri="{FF2B5EF4-FFF2-40B4-BE49-F238E27FC236}">
                <a16:creationId xmlns:a16="http://schemas.microsoft.com/office/drawing/2014/main" id="{07D92DFC-31B1-10DF-BAC1-87DAD5337102}"/>
              </a:ext>
              <a:ext uri="{C183D7F6-B498-43B3-948B-1728B52AA6E4}">
                <adec:decorative xmlns:adec="http://schemas.microsoft.com/office/drawing/2017/decorative" val="1"/>
              </a:ext>
            </a:extLst>
          </p:cNvPr>
          <p:cNvPicPr>
            <a:picLocks noChangeAspect="1"/>
          </p:cNvPicPr>
          <p:nvPr/>
        </p:nvPicPr>
        <p:blipFill>
          <a:blip r:embed="rId5"/>
          <a:srcRect/>
          <a:stretch/>
        </p:blipFill>
        <p:spPr>
          <a:xfrm rot="10800000">
            <a:off x="-1508745" y="537475"/>
            <a:ext cx="8848007" cy="1092343"/>
          </a:xfrm>
          <a:prstGeom prst="rect">
            <a:avLst/>
          </a:prstGeom>
        </p:spPr>
      </p:pic>
      <p:sp>
        <p:nvSpPr>
          <p:cNvPr id="4" name="Title 3">
            <a:extLst>
              <a:ext uri="{FF2B5EF4-FFF2-40B4-BE49-F238E27FC236}">
                <a16:creationId xmlns:a16="http://schemas.microsoft.com/office/drawing/2014/main" id="{73AF1864-726D-C710-FE0D-D34A8FF11765}"/>
              </a:ext>
            </a:extLst>
          </p:cNvPr>
          <p:cNvSpPr>
            <a:spLocks noGrp="1"/>
          </p:cNvSpPr>
          <p:nvPr>
            <p:ph type="title" idx="4294967295"/>
          </p:nvPr>
        </p:nvSpPr>
        <p:spPr>
          <a:xfrm>
            <a:off x="483261" y="611672"/>
            <a:ext cx="6256858"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How Do I Make Sure I’m Providing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Enough Food for Each Child?</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rPr>
              <a:t> (Part 21)</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a:endParaRPr>
          </a:p>
        </p:txBody>
      </p:sp>
      <p:sp>
        <p:nvSpPr>
          <p:cNvPr id="3" name="Rectangle 2">
            <a:extLst>
              <a:ext uri="{FF2B5EF4-FFF2-40B4-BE49-F238E27FC236}">
                <a16:creationId xmlns:a16="http://schemas.microsoft.com/office/drawing/2014/main" id="{D992C00D-9897-CB11-4568-8892D202F8C3}"/>
              </a:ext>
            </a:extLst>
          </p:cNvPr>
          <p:cNvSpPr/>
          <p:nvPr/>
        </p:nvSpPr>
        <p:spPr>
          <a:xfrm>
            <a:off x="491138" y="1682851"/>
            <a:ext cx="6750320" cy="369332"/>
          </a:xfrm>
          <a:prstGeom prst="rect">
            <a:avLst/>
          </a:prstGeom>
        </p:spPr>
        <p:txBody>
          <a:bodyPr wrap="square" lIns="91440" tIns="45720" rIns="91440" bIns="45720" anchor="t">
            <a:spAutoFit/>
          </a:bodyPr>
          <a:lstStyle/>
          <a:p>
            <a:r>
              <a:rPr lang="en-US" b="1">
                <a:solidFill>
                  <a:srgbClr val="447F4A"/>
                </a:solidFill>
                <a:latin typeface="Century Gothic" panose="020B0502020202020204" pitchFamily="34" charset="0"/>
                <a:ea typeface="Calibri" panose="020F0502020204030204" pitchFamily="34" charset="0"/>
                <a:cs typeface="Arial" panose="020B0604020202020204" pitchFamily="34" charset="0"/>
              </a:rPr>
              <a:t>Let's Practice! Calculate for Different Age Groups</a:t>
            </a:r>
          </a:p>
        </p:txBody>
      </p:sp>
      <p:sp>
        <p:nvSpPr>
          <p:cNvPr id="12" name="TextBox 11">
            <a:extLst>
              <a:ext uri="{FF2B5EF4-FFF2-40B4-BE49-F238E27FC236}">
                <a16:creationId xmlns:a16="http://schemas.microsoft.com/office/drawing/2014/main" id="{DDF74877-350B-333C-D649-D98FFB3E7ADB}"/>
              </a:ext>
            </a:extLst>
          </p:cNvPr>
          <p:cNvSpPr txBox="1"/>
          <p:nvPr/>
        </p:nvSpPr>
        <p:spPr>
          <a:xfrm>
            <a:off x="66237" y="2615095"/>
            <a:ext cx="4666649" cy="2308324"/>
          </a:xfrm>
          <a:prstGeom prst="rect">
            <a:avLst/>
          </a:prstGeom>
          <a:noFill/>
        </p:spPr>
        <p:txBody>
          <a:bodyPr wrap="square" lIns="91440" tIns="45720" rIns="91440" bIns="45720" anchor="t">
            <a:spAutoFit/>
          </a:bodyPr>
          <a:lstStyle/>
          <a:p>
            <a:pPr lvl="1">
              <a:spcAft>
                <a:spcPts val="1200"/>
              </a:spcAft>
              <a:buClr>
                <a:srgbClr val="D17D3A"/>
              </a:buClr>
            </a:pPr>
            <a:r>
              <a:rPr lang="en-US" sz="1600">
                <a:solidFill>
                  <a:srgbClr val="3A4F5A"/>
                </a:solidFill>
                <a:effectLst/>
                <a:latin typeface="Century Gothic"/>
                <a:ea typeface="Open Sans"/>
                <a:cs typeface="Arial"/>
              </a:rPr>
              <a:t>Magical Day Child Care has a mixed age-group classroom and practices family style meal service. They have four 2-year </a:t>
            </a:r>
            <a:r>
              <a:rPr lang="en-US" sz="1600" err="1">
                <a:solidFill>
                  <a:srgbClr val="3A4F5A"/>
                </a:solidFill>
                <a:effectLst/>
                <a:latin typeface="Century Gothic"/>
                <a:ea typeface="Open Sans"/>
                <a:cs typeface="Arial"/>
              </a:rPr>
              <a:t>olds</a:t>
            </a:r>
            <a:r>
              <a:rPr lang="en-US" sz="1600">
                <a:solidFill>
                  <a:srgbClr val="3A4F5A"/>
                </a:solidFill>
                <a:effectLst/>
                <a:latin typeface="Century Gothic"/>
                <a:ea typeface="Open Sans"/>
                <a:cs typeface="Arial"/>
              </a:rPr>
              <a:t> and four 3-year </a:t>
            </a:r>
            <a:r>
              <a:rPr lang="en-US" sz="1600" err="1">
                <a:solidFill>
                  <a:srgbClr val="3A4F5A"/>
                </a:solidFill>
                <a:effectLst/>
                <a:latin typeface="Century Gothic"/>
                <a:ea typeface="Open Sans"/>
                <a:cs typeface="Arial"/>
              </a:rPr>
              <a:t>olds</a:t>
            </a:r>
            <a:r>
              <a:rPr lang="en-US" sz="1600">
                <a:solidFill>
                  <a:srgbClr val="3A4F5A"/>
                </a:solidFill>
                <a:effectLst/>
                <a:latin typeface="Century Gothic"/>
                <a:ea typeface="Open Sans"/>
                <a:cs typeface="Arial"/>
              </a:rPr>
              <a:t> in attendance today. They are serving </a:t>
            </a:r>
            <a:br>
              <a:rPr lang="en-US" sz="1600">
                <a:solidFill>
                  <a:srgbClr val="3A4F5A"/>
                </a:solidFill>
                <a:effectLst/>
                <a:latin typeface="Century Gothic"/>
                <a:ea typeface="Open Sans"/>
                <a:cs typeface="Arial"/>
              </a:rPr>
            </a:br>
            <a:r>
              <a:rPr lang="en-US" sz="1600">
                <a:solidFill>
                  <a:srgbClr val="3A4F5A"/>
                </a:solidFill>
                <a:effectLst/>
                <a:latin typeface="Century Gothic"/>
                <a:ea typeface="Open Sans"/>
                <a:cs typeface="Arial"/>
              </a:rPr>
              <a:t>fat-free (skim) milk at breakfast. </a:t>
            </a:r>
            <a:br>
              <a:rPr lang="en-US" sz="1600">
                <a:effectLst/>
                <a:latin typeface="Century Gothic" panose="020B0502020202020204" pitchFamily="34" charset="0"/>
                <a:ea typeface="Open Sans"/>
                <a:cs typeface="Arial"/>
              </a:rPr>
            </a:br>
            <a:br>
              <a:rPr lang="en-US" sz="1600">
                <a:effectLst/>
                <a:latin typeface="Century Gothic" panose="020B0502020202020204" pitchFamily="34" charset="0"/>
                <a:ea typeface="Open Sans"/>
                <a:cs typeface="Arial"/>
              </a:rPr>
            </a:br>
            <a:r>
              <a:rPr lang="en-US" sz="1600" b="1">
                <a:solidFill>
                  <a:srgbClr val="3A4F5A"/>
                </a:solidFill>
                <a:effectLst/>
                <a:latin typeface="Century Gothic"/>
                <a:ea typeface="Open Sans Extrabold"/>
                <a:cs typeface="Arial"/>
              </a:rPr>
              <a:t>What is the total amount of milk they must put in the </a:t>
            </a:r>
            <a:r>
              <a:rPr lang="en-US" sz="1600" b="1">
                <a:solidFill>
                  <a:srgbClr val="3A4F5A"/>
                </a:solidFill>
                <a:latin typeface="Century Gothic"/>
                <a:ea typeface="Open Sans Extrabold"/>
                <a:cs typeface="Arial"/>
              </a:rPr>
              <a:t>pitcher(s)</a:t>
            </a:r>
            <a:r>
              <a:rPr lang="en-US" sz="1600" b="1">
                <a:solidFill>
                  <a:srgbClr val="3A4F5A"/>
                </a:solidFill>
                <a:effectLst/>
                <a:latin typeface="Century Gothic"/>
                <a:ea typeface="Open Sans Extrabold"/>
                <a:cs typeface="Arial"/>
              </a:rPr>
              <a:t> on the table?</a:t>
            </a:r>
          </a:p>
        </p:txBody>
      </p:sp>
      <p:graphicFrame>
        <p:nvGraphicFramePr>
          <p:cNvPr id="14" name="Table 21">
            <a:extLst>
              <a:ext uri="{FF2B5EF4-FFF2-40B4-BE49-F238E27FC236}">
                <a16:creationId xmlns:a16="http://schemas.microsoft.com/office/drawing/2014/main" id="{17FC8874-A123-0083-7AFE-D9D78B9AC527}"/>
              </a:ext>
            </a:extLst>
          </p:cNvPr>
          <p:cNvGraphicFramePr>
            <a:graphicFrameLocks noGrp="1"/>
          </p:cNvGraphicFramePr>
          <p:nvPr>
            <p:extLst>
              <p:ext uri="{D42A27DB-BD31-4B8C-83A1-F6EECF244321}">
                <p14:modId xmlns:p14="http://schemas.microsoft.com/office/powerpoint/2010/main" val="1019377035"/>
              </p:ext>
            </p:extLst>
          </p:nvPr>
        </p:nvGraphicFramePr>
        <p:xfrm>
          <a:off x="5096153" y="2165605"/>
          <a:ext cx="6732578" cy="1279556"/>
        </p:xfrm>
        <a:graphic>
          <a:graphicData uri="http://schemas.openxmlformats.org/drawingml/2006/table">
            <a:tbl>
              <a:tblPr firstRow="1" bandRow="1">
                <a:tableStyleId>{5C22544A-7EE6-4342-B048-85BDC9FD1C3A}</a:tableStyleId>
              </a:tblPr>
              <a:tblGrid>
                <a:gridCol w="952499">
                  <a:extLst>
                    <a:ext uri="{9D8B030D-6E8A-4147-A177-3AD203B41FA5}">
                      <a16:colId xmlns:a16="http://schemas.microsoft.com/office/drawing/2014/main" val="3811049014"/>
                    </a:ext>
                  </a:extLst>
                </a:gridCol>
                <a:gridCol w="2112432">
                  <a:extLst>
                    <a:ext uri="{9D8B030D-6E8A-4147-A177-3AD203B41FA5}">
                      <a16:colId xmlns:a16="http://schemas.microsoft.com/office/drawing/2014/main" val="2261255416"/>
                    </a:ext>
                  </a:extLst>
                </a:gridCol>
                <a:gridCol w="1755426">
                  <a:extLst>
                    <a:ext uri="{9D8B030D-6E8A-4147-A177-3AD203B41FA5}">
                      <a16:colId xmlns:a16="http://schemas.microsoft.com/office/drawing/2014/main" val="2354929839"/>
                    </a:ext>
                  </a:extLst>
                </a:gridCol>
                <a:gridCol w="1912221">
                  <a:extLst>
                    <a:ext uri="{9D8B030D-6E8A-4147-A177-3AD203B41FA5}">
                      <a16:colId xmlns:a16="http://schemas.microsoft.com/office/drawing/2014/main" val="554849596"/>
                    </a:ext>
                  </a:extLst>
                </a:gridCol>
              </a:tblGrid>
              <a:tr h="405652">
                <a:tc>
                  <a:txBody>
                    <a:bodyPr/>
                    <a:lstStyle/>
                    <a:p>
                      <a:pPr marL="0" marR="0" lvl="0" indent="0" algn="ctr" rtl="0" eaLnBrk="1" fontAlgn="auto" latinLnBrk="0" hangingPunct="1">
                        <a:lnSpc>
                          <a:spcPct val="150000"/>
                        </a:lnSpc>
                        <a:spcBef>
                          <a:spcPts val="0"/>
                        </a:spcBef>
                        <a:spcAft>
                          <a:spcPts val="0"/>
                        </a:spcAft>
                        <a:buClrTx/>
                        <a:buSzTx/>
                        <a:buFontTx/>
                        <a:buNone/>
                      </a:pPr>
                      <a:r>
                        <a:rPr lang="en-US" sz="1400" b="1" i="0">
                          <a:latin typeface="Century Gothic" panose="020B0502020202020204" pitchFamily="34" charset="0"/>
                        </a:rPr>
                        <a:t> Meal</a:t>
                      </a:r>
                    </a:p>
                  </a:txBody>
                  <a:tcPr marL="57061" marR="57061" marT="28530" marB="2853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algn="ctr">
                        <a:lnSpc>
                          <a:spcPct val="150000"/>
                        </a:lnSpc>
                      </a:pPr>
                      <a:r>
                        <a:rPr lang="en-US" sz="1400" b="1" i="0">
                          <a:latin typeface="Century Gothic" panose="020B0502020202020204" pitchFamily="34" charset="0"/>
                        </a:rPr>
                        <a:t>Age of the </a:t>
                      </a:r>
                      <a:r>
                        <a:rPr lang="en-US" sz="1400" b="1">
                          <a:latin typeface="Century Gothic" panose="020B0502020202020204" pitchFamily="34" charset="0"/>
                        </a:rPr>
                        <a:t>Children</a:t>
                      </a:r>
                    </a:p>
                  </a:txBody>
                  <a:tcPr marL="57061" marR="57061" marT="28530" marB="28530">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1" i="0">
                          <a:latin typeface="Century Gothic" panose="020B0502020202020204" pitchFamily="34" charset="0"/>
                        </a:rPr>
                        <a:t>Food Item</a:t>
                      </a:r>
                    </a:p>
                  </a:txBody>
                  <a:tcPr marL="57061" marR="57061" marT="28530" marB="28530">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tc>
                  <a:txBody>
                    <a:bodyPr/>
                    <a:lstStyle/>
                    <a:p>
                      <a:pPr algn="ctr"/>
                      <a:r>
                        <a:rPr lang="en-US" sz="1400" b="1" i="0">
                          <a:latin typeface="Century Gothic" panose="020B0502020202020204" pitchFamily="34" charset="0"/>
                        </a:rPr>
                        <a:t>Required Minimum</a:t>
                      </a:r>
                      <a:br>
                        <a:rPr lang="en-US" sz="1400" b="1" i="0">
                          <a:latin typeface="Century Gothic" panose="020B0502020202020204" pitchFamily="34" charset="0"/>
                        </a:rPr>
                      </a:br>
                      <a:r>
                        <a:rPr lang="en-US" sz="1400" b="1" i="0">
                          <a:latin typeface="Century Gothic" panose="020B0502020202020204" pitchFamily="34" charset="0"/>
                        </a:rPr>
                        <a:t>Amount per Child</a:t>
                      </a:r>
                    </a:p>
                  </a:txBody>
                  <a:tcPr marL="57061" marR="57061" marT="28530" marB="2853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298D"/>
                    </a:solidFill>
                  </a:tcPr>
                </a:tc>
                <a:extLst>
                  <a:ext uri="{0D108BD9-81ED-4DB2-BD59-A6C34878D82A}">
                    <a16:rowId xmlns:a16="http://schemas.microsoft.com/office/drawing/2014/main" val="1221764856"/>
                  </a:ext>
                </a:extLst>
              </a:tr>
              <a:tr h="3921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a:latin typeface="Century Gothic" panose="020B0502020202020204" pitchFamily="34" charset="0"/>
                        </a:rPr>
                        <a:t>Breakfast</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200" b="0" i="0">
                          <a:latin typeface="Century Gothic" panose="020B0502020202020204" pitchFamily="34" charset="0"/>
                        </a:rPr>
                        <a:t>2-year </a:t>
                      </a:r>
                      <a:r>
                        <a:rPr lang="en-US" sz="1200" b="0" i="0" err="1">
                          <a:latin typeface="Century Gothic" panose="020B0502020202020204" pitchFamily="34" charset="0"/>
                        </a:rPr>
                        <a:t>olds</a:t>
                      </a:r>
                      <a:endParaRPr lang="en-US" sz="1200" b="0" i="0">
                        <a:latin typeface="Century Gothic" panose="020B0502020202020204" pitchFamily="34" charset="0"/>
                      </a:endParaRP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b="0" i="0">
                          <a:latin typeface="Century Gothic" panose="020B0502020202020204" pitchFamily="34" charset="0"/>
                        </a:rPr>
                        <a:t>Fat-free (skim) milk</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1200" b="0" i="0">
                          <a:latin typeface="Century Gothic" panose="020B0502020202020204" pitchFamily="34" charset="0"/>
                        </a:rPr>
                        <a:t>½ cup (0.5 cup), 4 fl oz</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23000"/>
                      </a:srgbClr>
                    </a:solidFill>
                  </a:tcPr>
                </a:tc>
                <a:extLst>
                  <a:ext uri="{0D108BD9-81ED-4DB2-BD59-A6C34878D82A}">
                    <a16:rowId xmlns:a16="http://schemas.microsoft.com/office/drawing/2014/main" val="3387588994"/>
                  </a:ext>
                </a:extLst>
              </a:tr>
              <a:tr h="403644">
                <a:tc>
                  <a:txBody>
                    <a:bodyPr/>
                    <a:lstStyle/>
                    <a:p>
                      <a:pPr algn="ctr">
                        <a:lnSpc>
                          <a:spcPct val="100000"/>
                        </a:lnSpc>
                        <a:spcAft>
                          <a:spcPts val="1200"/>
                        </a:spcAft>
                        <a:buClr>
                          <a:srgbClr val="D17D3A"/>
                        </a:buClr>
                      </a:pPr>
                      <a:r>
                        <a:rPr lang="en-US" sz="1200" b="0" i="0">
                          <a:solidFill>
                            <a:schemeClr val="tx1"/>
                          </a:solidFill>
                          <a:effectLst/>
                          <a:latin typeface="Century Gothic" panose="020B0502020202020204" pitchFamily="34" charset="0"/>
                          <a:ea typeface="Open Sans"/>
                          <a:cs typeface="Arial"/>
                        </a:rPr>
                        <a:t>Breakfast</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1200"/>
                        </a:spcAft>
                        <a:buClr>
                          <a:srgbClr val="D17D3A"/>
                        </a:buClr>
                      </a:pPr>
                      <a:r>
                        <a:rPr lang="en-US" sz="1200" b="0" i="0">
                          <a:solidFill>
                            <a:schemeClr val="tx1"/>
                          </a:solidFill>
                          <a:effectLst/>
                          <a:latin typeface="Century Gothic" panose="020B0502020202020204" pitchFamily="34" charset="0"/>
                          <a:ea typeface="Open Sans"/>
                          <a:cs typeface="Arial"/>
                        </a:rPr>
                        <a:t>3-year </a:t>
                      </a:r>
                      <a:r>
                        <a:rPr lang="en-US" sz="1200" b="0" i="0" err="1">
                          <a:solidFill>
                            <a:schemeClr val="tx1"/>
                          </a:solidFill>
                          <a:effectLst/>
                          <a:latin typeface="Century Gothic" panose="020B0502020202020204" pitchFamily="34" charset="0"/>
                          <a:ea typeface="Open Sans"/>
                          <a:cs typeface="Arial"/>
                        </a:rPr>
                        <a:t>olds</a:t>
                      </a:r>
                      <a:endParaRPr lang="en-US" sz="1200" b="0" i="0">
                        <a:solidFill>
                          <a:schemeClr val="tx1"/>
                        </a:solidFill>
                        <a:effectLst/>
                        <a:latin typeface="Century Gothic" panose="020B0502020202020204" pitchFamily="34" charset="0"/>
                        <a:ea typeface="Open Sans"/>
                        <a:cs typeface="Arial"/>
                      </a:endParaRP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b="0" i="0">
                          <a:latin typeface="Century Gothic" panose="020B0502020202020204" pitchFamily="34" charset="0"/>
                        </a:rPr>
                        <a:t>Fat-free (skim) milk</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1200" b="0">
                          <a:effectLst/>
                          <a:latin typeface="Century Gothic" panose="020B0502020202020204" pitchFamily="34" charset="0"/>
                        </a:rPr>
                        <a:t>¾ cup (0.75 cup), 6 </a:t>
                      </a:r>
                      <a:r>
                        <a:rPr lang="en-US" sz="1200" b="0" err="1">
                          <a:effectLst/>
                          <a:latin typeface="Century Gothic" panose="020B0502020202020204" pitchFamily="34" charset="0"/>
                        </a:rPr>
                        <a:t>fl</a:t>
                      </a:r>
                      <a:r>
                        <a:rPr lang="en-US" sz="1200" b="0">
                          <a:effectLst/>
                          <a:latin typeface="Century Gothic" panose="020B0502020202020204" pitchFamily="34" charset="0"/>
                        </a:rPr>
                        <a:t> oz</a:t>
                      </a:r>
                    </a:p>
                  </a:txBody>
                  <a:tcPr marL="57061" marR="57061" marT="28530" marB="28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alpha val="23000"/>
                      </a:srgbClr>
                    </a:solidFill>
                  </a:tcPr>
                </a:tc>
                <a:extLst>
                  <a:ext uri="{0D108BD9-81ED-4DB2-BD59-A6C34878D82A}">
                    <a16:rowId xmlns:a16="http://schemas.microsoft.com/office/drawing/2014/main" val="2960050651"/>
                  </a:ext>
                </a:extLst>
              </a:tr>
            </a:tbl>
          </a:graphicData>
        </a:graphic>
      </p:graphicFrame>
      <p:graphicFrame>
        <p:nvGraphicFramePr>
          <p:cNvPr id="13" name="Table 21">
            <a:extLst>
              <a:ext uri="{FF2B5EF4-FFF2-40B4-BE49-F238E27FC236}">
                <a16:creationId xmlns:a16="http://schemas.microsoft.com/office/drawing/2014/main" id="{E45172DD-5EA1-5D44-A034-4521203D5D2A}"/>
              </a:ext>
            </a:extLst>
          </p:cNvPr>
          <p:cNvGraphicFramePr>
            <a:graphicFrameLocks noGrp="1"/>
          </p:cNvGraphicFramePr>
          <p:nvPr>
            <p:extLst>
              <p:ext uri="{D42A27DB-BD31-4B8C-83A1-F6EECF244321}">
                <p14:modId xmlns:p14="http://schemas.microsoft.com/office/powerpoint/2010/main" val="3860468357"/>
              </p:ext>
            </p:extLst>
          </p:nvPr>
        </p:nvGraphicFramePr>
        <p:xfrm>
          <a:off x="5096152" y="3803754"/>
          <a:ext cx="6732582" cy="1394779"/>
        </p:xfrm>
        <a:graphic>
          <a:graphicData uri="http://schemas.openxmlformats.org/drawingml/2006/table">
            <a:tbl>
              <a:tblPr firstRow="1" bandRow="1">
                <a:tableStyleId>{5C22544A-7EE6-4342-B048-85BDC9FD1C3A}</a:tableStyleId>
              </a:tblPr>
              <a:tblGrid>
                <a:gridCol w="1573541">
                  <a:extLst>
                    <a:ext uri="{9D8B030D-6E8A-4147-A177-3AD203B41FA5}">
                      <a16:colId xmlns:a16="http://schemas.microsoft.com/office/drawing/2014/main" val="883204389"/>
                    </a:ext>
                  </a:extLst>
                </a:gridCol>
                <a:gridCol w="1824006">
                  <a:extLst>
                    <a:ext uri="{9D8B030D-6E8A-4147-A177-3AD203B41FA5}">
                      <a16:colId xmlns:a16="http://schemas.microsoft.com/office/drawing/2014/main" val="3150163811"/>
                    </a:ext>
                  </a:extLst>
                </a:gridCol>
                <a:gridCol w="1299315">
                  <a:extLst>
                    <a:ext uri="{9D8B030D-6E8A-4147-A177-3AD203B41FA5}">
                      <a16:colId xmlns:a16="http://schemas.microsoft.com/office/drawing/2014/main" val="2108958470"/>
                    </a:ext>
                  </a:extLst>
                </a:gridCol>
                <a:gridCol w="2035720">
                  <a:extLst>
                    <a:ext uri="{9D8B030D-6E8A-4147-A177-3AD203B41FA5}">
                      <a16:colId xmlns:a16="http://schemas.microsoft.com/office/drawing/2014/main" val="141068628"/>
                    </a:ext>
                  </a:extLst>
                </a:gridCol>
              </a:tblGrid>
              <a:tr h="5501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a:solidFill>
                            <a:schemeClr val="bg1"/>
                          </a:solidFill>
                          <a:latin typeface="Century Gothic" panose="020B0502020202020204" pitchFamily="34" charset="0"/>
                        </a:rPr>
                        <a:t>Multiplied</a:t>
                      </a:r>
                      <a:r>
                        <a:rPr lang="en-US" sz="1400" b="1" i="0">
                          <a:solidFill>
                            <a:srgbClr val="FFFFFF"/>
                          </a:solidFill>
                          <a:latin typeface="Century Gothic" panose="020B0502020202020204" pitchFamily="34" charset="0"/>
                        </a:rPr>
                        <a:t> </a:t>
                      </a:r>
                      <a:r>
                        <a:rPr lang="en-US" sz="1400" b="1" i="0">
                          <a:solidFill>
                            <a:schemeClr val="bg1"/>
                          </a:solidFill>
                          <a:latin typeface="Century Gothic" panose="020B0502020202020204" pitchFamily="34" charset="0"/>
                        </a:rPr>
                        <a:t>by…</a:t>
                      </a:r>
                      <a:endParaRPr lang="en-US" sz="1400" b="1">
                        <a:solidFill>
                          <a:srgbClr val="417A44"/>
                        </a:solidFill>
                        <a:latin typeface="Century Gothic" panose="020B0502020202020204" pitchFamily="34" charset="0"/>
                      </a:endParaRPr>
                    </a:p>
                  </a:txBody>
                  <a:tcPr marL="64664" marR="64664" marT="32331" marB="32331">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a:latin typeface="Century Gothic" panose="020B0502020202020204" pitchFamily="34" charset="0"/>
                        </a:rPr>
                        <a:t>Numbers of Participants</a:t>
                      </a:r>
                      <a:endParaRPr lang="en-US">
                        <a:latin typeface="Century Gothic" panose="020B0502020202020204" pitchFamily="34" charset="0"/>
                      </a:endParaRPr>
                    </a:p>
                  </a:txBody>
                  <a:tcPr marL="64664" marR="64664" marT="32331" marB="3233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1" i="0">
                          <a:latin typeface="Century Gothic" panose="020B0502020202020204" pitchFamily="34" charset="0"/>
                        </a:rPr>
                        <a:t>Equals</a:t>
                      </a:r>
                    </a:p>
                    <a:p>
                      <a:endParaRPr lang="en-US" sz="1400" b="1">
                        <a:latin typeface="Century Gothic" panose="020B0502020202020204" pitchFamily="34" charset="0"/>
                      </a:endParaRPr>
                    </a:p>
                  </a:txBody>
                  <a:tcPr marL="64664" marR="64664" marT="32331" marB="3233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tc>
                  <a:txBody>
                    <a:bodyPr/>
                    <a:lstStyle/>
                    <a:p>
                      <a:pPr algn="ctr"/>
                      <a:r>
                        <a:rPr lang="en-US" sz="1400" b="1" i="0">
                          <a:latin typeface="Century Gothic" panose="020B0502020202020204" pitchFamily="34" charset="0"/>
                        </a:rPr>
                        <a:t>Minimum Amount to Provide</a:t>
                      </a:r>
                    </a:p>
                  </a:txBody>
                  <a:tcPr marL="64664" marR="64664" marT="32331" marB="32331">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7A44"/>
                    </a:solidFill>
                  </a:tcPr>
                </a:tc>
                <a:extLst>
                  <a:ext uri="{0D108BD9-81ED-4DB2-BD59-A6C34878D82A}">
                    <a16:rowId xmlns:a16="http://schemas.microsoft.com/office/drawing/2014/main" val="1221764856"/>
                  </a:ext>
                </a:extLst>
              </a:tr>
              <a:tr h="373384">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200" b="0" i="0">
                          <a:solidFill>
                            <a:schemeClr val="tx1"/>
                          </a:solidFill>
                          <a:latin typeface="Century Gothic" panose="020B0502020202020204" pitchFamily="34" charset="0"/>
                        </a:rPr>
                        <a:t>X</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200" b="0" i="0">
                          <a:solidFill>
                            <a:schemeClr val="tx1"/>
                          </a:solidFill>
                          <a:latin typeface="Century Gothic" panose="020B0502020202020204" pitchFamily="34" charset="0"/>
                        </a:rPr>
                        <a:t>4</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alpha val="21961"/>
                      </a:srgbClr>
                    </a:solidFill>
                  </a:tcPr>
                </a:tc>
                <a:tc>
                  <a:txBody>
                    <a:bodyPr/>
                    <a:lstStyle/>
                    <a:p>
                      <a:pPr algn="ctr">
                        <a:lnSpc>
                          <a:spcPct val="150000"/>
                        </a:lnSpc>
                      </a:pPr>
                      <a:r>
                        <a:rPr lang="en-US" sz="1200" b="0" i="0">
                          <a:solidFill>
                            <a:schemeClr val="tx1"/>
                          </a:solidFill>
                          <a:latin typeface="Century Gothic" panose="020B0502020202020204" pitchFamily="34" charset="0"/>
                        </a:rPr>
                        <a:t>=</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1200" b="0" i="0">
                          <a:solidFill>
                            <a:schemeClr val="tx1"/>
                          </a:solidFill>
                          <a:latin typeface="Century Gothic" panose="020B0502020202020204" pitchFamily="34" charset="0"/>
                        </a:rPr>
                        <a:t>2 cups (16 </a:t>
                      </a:r>
                      <a:r>
                        <a:rPr lang="en-US" sz="1200" b="0" i="0" err="1">
                          <a:solidFill>
                            <a:schemeClr val="tx1"/>
                          </a:solidFill>
                          <a:latin typeface="Century Gothic" panose="020B0502020202020204" pitchFamily="34" charset="0"/>
                        </a:rPr>
                        <a:t>fl</a:t>
                      </a:r>
                      <a:r>
                        <a:rPr lang="en-US" sz="1200" b="0" i="0">
                          <a:solidFill>
                            <a:schemeClr val="tx1"/>
                          </a:solidFill>
                          <a:latin typeface="Century Gothic" panose="020B0502020202020204" pitchFamily="34" charset="0"/>
                        </a:rPr>
                        <a:t> oz)</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ED"/>
                    </a:solidFill>
                  </a:tcPr>
                </a:tc>
                <a:extLst>
                  <a:ext uri="{0D108BD9-81ED-4DB2-BD59-A6C34878D82A}">
                    <a16:rowId xmlns:a16="http://schemas.microsoft.com/office/drawing/2014/main" val="3387588994"/>
                  </a:ext>
                </a:extLst>
              </a:tr>
              <a:tr h="423333">
                <a:tc>
                  <a:txBody>
                    <a:bodyPr/>
                    <a:lstStyle/>
                    <a:p>
                      <a:pPr algn="ctr">
                        <a:lnSpc>
                          <a:spcPct val="200000"/>
                        </a:lnSpc>
                      </a:pPr>
                      <a:r>
                        <a:rPr lang="en-US" sz="1200" b="0" i="0">
                          <a:solidFill>
                            <a:schemeClr val="tx1"/>
                          </a:solidFill>
                          <a:latin typeface="Century Gothic" panose="020B0502020202020204" pitchFamily="34" charset="0"/>
                        </a:rPr>
                        <a:t>X</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200000"/>
                        </a:lnSpc>
                        <a:spcAft>
                          <a:spcPts val="1200"/>
                        </a:spcAft>
                        <a:buClr>
                          <a:srgbClr val="D17D3A"/>
                        </a:buClr>
                      </a:pPr>
                      <a:r>
                        <a:rPr lang="en-US" sz="1200" b="0" i="0">
                          <a:solidFill>
                            <a:schemeClr val="tx1"/>
                          </a:solidFill>
                          <a:effectLst/>
                          <a:latin typeface="Century Gothic" panose="020B0502020202020204" pitchFamily="34" charset="0"/>
                          <a:ea typeface="Open Sans"/>
                          <a:cs typeface="Arial"/>
                        </a:rPr>
                        <a:t>4</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1E9">
                        <a:alpha val="22353"/>
                      </a:srgbClr>
                    </a:solidFill>
                  </a:tcPr>
                </a:tc>
                <a:tc>
                  <a:txBody>
                    <a:bodyPr/>
                    <a:lstStyle/>
                    <a:p>
                      <a:pPr algn="ctr">
                        <a:lnSpc>
                          <a:spcPct val="200000"/>
                        </a:lnSpc>
                      </a:pPr>
                      <a:r>
                        <a:rPr lang="en-US" sz="1200" b="0" i="0">
                          <a:solidFill>
                            <a:schemeClr val="tx1"/>
                          </a:solidFill>
                          <a:latin typeface="Century Gothic" panose="020B0502020202020204" pitchFamily="34" charset="0"/>
                        </a:rPr>
                        <a:t>=</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200000"/>
                        </a:lnSpc>
                        <a:spcBef>
                          <a:spcPts val="0"/>
                        </a:spcBef>
                        <a:spcAft>
                          <a:spcPts val="0"/>
                        </a:spcAft>
                        <a:buClrTx/>
                        <a:buSzTx/>
                        <a:buFontTx/>
                        <a:buNone/>
                      </a:pPr>
                      <a:r>
                        <a:rPr lang="en-US" sz="1200" b="0" i="0">
                          <a:solidFill>
                            <a:schemeClr val="tx1"/>
                          </a:solidFill>
                          <a:latin typeface="Century Gothic" panose="020B0502020202020204" pitchFamily="34" charset="0"/>
                        </a:rPr>
                        <a:t>3 cups (24 </a:t>
                      </a:r>
                      <a:r>
                        <a:rPr lang="en-US" sz="1200" b="0" i="0" err="1">
                          <a:solidFill>
                            <a:schemeClr val="tx1"/>
                          </a:solidFill>
                          <a:latin typeface="Century Gothic" panose="020B0502020202020204" pitchFamily="34" charset="0"/>
                        </a:rPr>
                        <a:t>fl</a:t>
                      </a:r>
                      <a:r>
                        <a:rPr lang="en-US" sz="1200" b="0" i="0">
                          <a:solidFill>
                            <a:schemeClr val="tx1"/>
                          </a:solidFill>
                          <a:latin typeface="Century Gothic" panose="020B0502020202020204" pitchFamily="34" charset="0"/>
                        </a:rPr>
                        <a:t> oz)</a:t>
                      </a:r>
                    </a:p>
                  </a:txBody>
                  <a:tcPr marL="64664" marR="64664" marT="32331" marB="323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1ED"/>
                    </a:solidFill>
                  </a:tcPr>
                </a:tc>
                <a:extLst>
                  <a:ext uri="{0D108BD9-81ED-4DB2-BD59-A6C34878D82A}">
                    <a16:rowId xmlns:a16="http://schemas.microsoft.com/office/drawing/2014/main" val="2960050651"/>
                  </a:ext>
                </a:extLst>
              </a:tr>
            </a:tbl>
          </a:graphicData>
        </a:graphic>
      </p:graphicFrame>
      <p:graphicFrame>
        <p:nvGraphicFramePr>
          <p:cNvPr id="11" name="Table 11">
            <a:extLst>
              <a:ext uri="{FF2B5EF4-FFF2-40B4-BE49-F238E27FC236}">
                <a16:creationId xmlns:a16="http://schemas.microsoft.com/office/drawing/2014/main" id="{8631F352-E05F-544A-36B5-C7C7F2DC4637}"/>
              </a:ext>
            </a:extLst>
          </p:cNvPr>
          <p:cNvGraphicFramePr>
            <a:graphicFrameLocks noGrp="1"/>
          </p:cNvGraphicFramePr>
          <p:nvPr>
            <p:extLst>
              <p:ext uri="{D42A27DB-BD31-4B8C-83A1-F6EECF244321}">
                <p14:modId xmlns:p14="http://schemas.microsoft.com/office/powerpoint/2010/main" val="495044288"/>
              </p:ext>
            </p:extLst>
          </p:nvPr>
        </p:nvGraphicFramePr>
        <p:xfrm>
          <a:off x="9458801" y="5549563"/>
          <a:ext cx="2360090" cy="416644"/>
        </p:xfrm>
        <a:graphic>
          <a:graphicData uri="http://schemas.openxmlformats.org/drawingml/2006/table">
            <a:tbl>
              <a:tblPr firstRow="1" bandRow="1">
                <a:tableStyleId>{5C22544A-7EE6-4342-B048-85BDC9FD1C3A}</a:tableStyleId>
              </a:tblPr>
              <a:tblGrid>
                <a:gridCol w="820316">
                  <a:extLst>
                    <a:ext uri="{9D8B030D-6E8A-4147-A177-3AD203B41FA5}">
                      <a16:colId xmlns:a16="http://schemas.microsoft.com/office/drawing/2014/main" val="168106903"/>
                    </a:ext>
                  </a:extLst>
                </a:gridCol>
                <a:gridCol w="1539774">
                  <a:extLst>
                    <a:ext uri="{9D8B030D-6E8A-4147-A177-3AD203B41FA5}">
                      <a16:colId xmlns:a16="http://schemas.microsoft.com/office/drawing/2014/main" val="3468220425"/>
                    </a:ext>
                  </a:extLst>
                </a:gridCol>
              </a:tblGrid>
              <a:tr h="416644">
                <a:tc>
                  <a:txBody>
                    <a:bodyPr/>
                    <a:lstStyle/>
                    <a:p>
                      <a:pPr algn="ctr">
                        <a:lnSpc>
                          <a:spcPct val="150000"/>
                        </a:lnSpc>
                      </a:pPr>
                      <a:r>
                        <a:rPr lang="en-US" sz="1300" b="1" i="0">
                          <a:latin typeface="Century Gothic" panose="020B050202020202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7BC0"/>
                    </a:solidFill>
                  </a:tcPr>
                </a:tc>
                <a:tc>
                  <a:txBody>
                    <a:bodyPr/>
                    <a:lstStyle/>
                    <a:p>
                      <a:pPr lvl="0" algn="ctr">
                        <a:buNone/>
                      </a:pPr>
                      <a:r>
                        <a:rPr lang="en-US" sz="1300" b="0" i="0" u="none" strike="noStrike" noProof="0">
                          <a:solidFill>
                            <a:schemeClr val="tx1"/>
                          </a:solidFill>
                          <a:latin typeface="Century Gothic" panose="020B0502020202020204" pitchFamily="34" charset="0"/>
                        </a:rPr>
                        <a:t>5 cups (40 </a:t>
                      </a:r>
                      <a:r>
                        <a:rPr lang="en-US" sz="1300" b="0" i="0" u="none" strike="noStrike" noProof="0" err="1">
                          <a:solidFill>
                            <a:schemeClr val="tx1"/>
                          </a:solidFill>
                          <a:latin typeface="Century Gothic" panose="020B0502020202020204" pitchFamily="34" charset="0"/>
                        </a:rPr>
                        <a:t>fl</a:t>
                      </a:r>
                      <a:r>
                        <a:rPr lang="en-US" sz="1300" b="0" i="0" u="none" strike="noStrike" noProof="0">
                          <a:solidFill>
                            <a:schemeClr val="tx1"/>
                          </a:solidFill>
                          <a:latin typeface="Century Gothic" panose="020B0502020202020204" pitchFamily="34" charset="0"/>
                        </a:rPr>
                        <a:t> oz)</a:t>
                      </a:r>
                      <a:endParaRPr lang="en-US">
                        <a:latin typeface="Century Gothic" panose="020B0502020202020204" pitchFamily="34"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4472C4">
                        <a:alpha val="10196"/>
                      </a:srgbClr>
                    </a:solidFill>
                  </a:tcPr>
                </a:tc>
                <a:extLst>
                  <a:ext uri="{0D108BD9-81ED-4DB2-BD59-A6C34878D82A}">
                    <a16:rowId xmlns:a16="http://schemas.microsoft.com/office/drawing/2014/main" val="2116160291"/>
                  </a:ext>
                </a:extLst>
              </a:tr>
            </a:tbl>
          </a:graphicData>
        </a:graphic>
      </p:graphicFrame>
    </p:spTree>
    <p:extLst>
      <p:ext uri="{BB962C8B-B14F-4D97-AF65-F5344CB8AC3E}">
        <p14:creationId xmlns:p14="http://schemas.microsoft.com/office/powerpoint/2010/main" val="10328833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panose="020B0604020202020204" pitchFamily="34" charset="0"/>
                <a:cs typeface="Arial" panose="020B0604020202020204" pitchFamily="34" charset="0"/>
              </a:rPr>
              <a:pPr/>
              <a:t>45</a:t>
            </a:fld>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03FFD3D-9A7C-C8EA-F1BA-D76C1D90AF68}"/>
              </a:ext>
              <a:ext uri="{C183D7F6-B498-43B3-948B-1728B52AA6E4}">
                <adec:decorative xmlns:adec="http://schemas.microsoft.com/office/drawing/2017/decorative" val="1"/>
              </a:ext>
            </a:extLst>
          </p:cNvPr>
          <p:cNvPicPr>
            <a:picLocks noChangeAspect="1"/>
          </p:cNvPicPr>
          <p:nvPr/>
        </p:nvPicPr>
        <p:blipFill>
          <a:blip r:embed="rId4"/>
          <a:srcRect/>
          <a:stretch/>
        </p:blipFill>
        <p:spPr>
          <a:xfrm rot="10800000">
            <a:off x="-1508744" y="537476"/>
            <a:ext cx="8637135" cy="1092343"/>
          </a:xfrm>
          <a:prstGeom prst="rect">
            <a:avLst/>
          </a:prstGeom>
        </p:spPr>
      </p:pic>
      <p:sp>
        <p:nvSpPr>
          <p:cNvPr id="11" name="Title 1">
            <a:extLst>
              <a:ext uri="{FF2B5EF4-FFF2-40B4-BE49-F238E27FC236}">
                <a16:creationId xmlns:a16="http://schemas.microsoft.com/office/drawing/2014/main" id="{B3D29A28-BE9E-E76E-25F1-0619C3ACB314}"/>
              </a:ext>
            </a:extLst>
          </p:cNvPr>
          <p:cNvSpPr txBox="1">
            <a:spLocks noGrp="1"/>
          </p:cNvSpPr>
          <p:nvPr>
            <p:ph type="title" idx="4294967295"/>
          </p:nvPr>
        </p:nvSpPr>
        <p:spPr>
          <a:xfrm>
            <a:off x="437589" y="602724"/>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How Do I Accommodate </a:t>
            </a:r>
            <a:b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Special Dietary Needs?</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(Part 1)</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B3AB234-35A8-885E-ADA8-247683EF400F}"/>
              </a:ext>
            </a:extLst>
          </p:cNvPr>
          <p:cNvSpPr/>
          <p:nvPr/>
        </p:nvSpPr>
        <p:spPr>
          <a:xfrm>
            <a:off x="491138" y="1813805"/>
            <a:ext cx="6750320" cy="369332"/>
          </a:xfrm>
          <a:prstGeom prst="rect">
            <a:avLst/>
          </a:prstGeom>
        </p:spPr>
        <p:txBody>
          <a:bodyPr wrap="square" lIns="91440" tIns="45720" rIns="91440" bIns="45720" anchor="t">
            <a:spAutoFit/>
          </a:bodyPr>
          <a:lstStyle/>
          <a:p>
            <a:r>
              <a:rPr lang="en-US" b="1">
                <a:solidFill>
                  <a:srgbClr val="447F4A"/>
                </a:solidFill>
                <a:latin typeface="Century Gothic" panose="020B0502020202020204" pitchFamily="34" charset="0"/>
                <a:ea typeface="Calibri" panose="020F0502020204030204" pitchFamily="34" charset="0"/>
                <a:cs typeface="Arial" panose="020B0604020202020204" pitchFamily="34" charset="0"/>
              </a:rPr>
              <a:t>Accommodating Disabilities</a:t>
            </a:r>
          </a:p>
        </p:txBody>
      </p:sp>
      <p:sp>
        <p:nvSpPr>
          <p:cNvPr id="3" name="Content Placeholder 2">
            <a:extLst>
              <a:ext uri="{FF2B5EF4-FFF2-40B4-BE49-F238E27FC236}">
                <a16:creationId xmlns:a16="http://schemas.microsoft.com/office/drawing/2014/main" id="{20D3536C-9751-0CDE-1D98-07146D81B127}"/>
              </a:ext>
            </a:extLst>
          </p:cNvPr>
          <p:cNvSpPr txBox="1">
            <a:spLocks/>
          </p:cNvSpPr>
          <p:nvPr/>
        </p:nvSpPr>
        <p:spPr>
          <a:xfrm>
            <a:off x="510824" y="2238933"/>
            <a:ext cx="11069877" cy="445599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Clr>
                <a:srgbClr val="F78438"/>
              </a:buClr>
              <a:buNone/>
            </a:pPr>
            <a:r>
              <a:rPr lang="en-US" sz="1800">
                <a:solidFill>
                  <a:schemeClr val="tx1">
                    <a:lumMod val="65000"/>
                    <a:lumOff val="35000"/>
                  </a:schemeClr>
                </a:solidFill>
                <a:effectLst/>
                <a:latin typeface="Century Gothic"/>
                <a:ea typeface="Open Sans"/>
                <a:cs typeface="Arial"/>
              </a:rPr>
              <a:t>CACFP operators are </a:t>
            </a:r>
            <a:r>
              <a:rPr lang="en-US" sz="1800" b="1">
                <a:solidFill>
                  <a:schemeClr val="tx1">
                    <a:lumMod val="65000"/>
                    <a:lumOff val="35000"/>
                  </a:schemeClr>
                </a:solidFill>
                <a:effectLst/>
                <a:latin typeface="Century Gothic"/>
                <a:ea typeface="Open Sans Extrabold"/>
                <a:cs typeface="Arial"/>
              </a:rPr>
              <a:t>required</a:t>
            </a:r>
            <a:r>
              <a:rPr lang="en-US" sz="1800">
                <a:solidFill>
                  <a:schemeClr val="tx1">
                    <a:lumMod val="65000"/>
                    <a:lumOff val="35000"/>
                  </a:schemeClr>
                </a:solidFill>
                <a:effectLst/>
                <a:latin typeface="Century Gothic"/>
                <a:ea typeface="Open Sans"/>
                <a:cs typeface="Arial"/>
              </a:rPr>
              <a:t> to make modifications to meals or meal service to accommodate disabilities, including food allergies.</a:t>
            </a:r>
          </a:p>
          <a:p>
            <a:pPr>
              <a:lnSpc>
                <a:spcPct val="115000"/>
              </a:lnSpc>
              <a:spcBef>
                <a:spcPts val="0"/>
              </a:spcBef>
              <a:buClr>
                <a:srgbClr val="F78438"/>
              </a:buClr>
            </a:pPr>
            <a:endParaRPr lang="en-US" sz="1800">
              <a:solidFill>
                <a:schemeClr val="tx1">
                  <a:lumMod val="65000"/>
                  <a:lumOff val="35000"/>
                </a:schemeClr>
              </a:solidFill>
              <a:effectLst/>
              <a:latin typeface="Century Gothic"/>
              <a:ea typeface="Open Sans"/>
              <a:cs typeface="Arial"/>
            </a:endParaRPr>
          </a:p>
          <a:p>
            <a:pPr>
              <a:lnSpc>
                <a:spcPct val="115000"/>
              </a:lnSpc>
              <a:spcBef>
                <a:spcPts val="0"/>
              </a:spcBef>
              <a:buClr>
                <a:srgbClr val="EE7623"/>
              </a:buClr>
            </a:pPr>
            <a:r>
              <a:rPr lang="en-US" sz="1800">
                <a:solidFill>
                  <a:schemeClr val="tx1">
                    <a:lumMod val="65000"/>
                    <a:lumOff val="35000"/>
                  </a:schemeClr>
                </a:solidFill>
                <a:effectLst/>
                <a:latin typeface="Century Gothic"/>
                <a:ea typeface="Open Sans"/>
                <a:cs typeface="Arial"/>
              </a:rPr>
              <a:t>If the meal modification cannot be made within the meal pattern requirements, ask the parent/guardian for a signed medical statement to keep on file in a secure location at the site. </a:t>
            </a:r>
          </a:p>
          <a:p>
            <a:pPr>
              <a:lnSpc>
                <a:spcPct val="115000"/>
              </a:lnSpc>
              <a:spcBef>
                <a:spcPts val="0"/>
              </a:spcBef>
              <a:buClr>
                <a:srgbClr val="EE7623"/>
              </a:buClr>
            </a:pPr>
            <a:endParaRPr lang="en-US" sz="1800">
              <a:solidFill>
                <a:schemeClr val="tx1">
                  <a:lumMod val="65000"/>
                  <a:lumOff val="35000"/>
                </a:schemeClr>
              </a:solidFill>
              <a:latin typeface="Century Gothic"/>
              <a:ea typeface="Open Sans"/>
              <a:cs typeface="Arial"/>
            </a:endParaRPr>
          </a:p>
          <a:p>
            <a:pPr>
              <a:lnSpc>
                <a:spcPct val="115000"/>
              </a:lnSpc>
              <a:spcBef>
                <a:spcPts val="0"/>
              </a:spcBef>
              <a:buClr>
                <a:srgbClr val="EE7623"/>
              </a:buClr>
            </a:pPr>
            <a:r>
              <a:rPr lang="en-US" sz="1800">
                <a:solidFill>
                  <a:schemeClr val="tx1">
                    <a:lumMod val="65000"/>
                    <a:lumOff val="35000"/>
                  </a:schemeClr>
                </a:solidFill>
                <a:effectLst/>
                <a:latin typeface="Century Gothic"/>
                <a:ea typeface="Open Sans"/>
                <a:cs typeface="Arial"/>
              </a:rPr>
              <a:t>The medical statement must include:</a:t>
            </a:r>
            <a:endParaRPr lang="en-US" sz="1800">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endParaRPr>
          </a:p>
          <a:p>
            <a:pPr lvl="1">
              <a:lnSpc>
                <a:spcPct val="115000"/>
              </a:lnSpc>
              <a:spcBef>
                <a:spcPts val="0"/>
              </a:spcBef>
              <a:buClr>
                <a:srgbClr val="EE7623"/>
              </a:buClr>
              <a:buFont typeface="Courier New" panose="02070309020205020404" pitchFamily="49" charset="0"/>
              <a:buChar char="o"/>
            </a:pPr>
            <a:r>
              <a:rPr lang="en-US" sz="1800" u="none" strike="noStrike">
                <a:solidFill>
                  <a:schemeClr val="tx1">
                    <a:lumMod val="65000"/>
                    <a:lumOff val="35000"/>
                  </a:schemeClr>
                </a:solidFill>
                <a:effectLst/>
                <a:latin typeface="Century Gothic"/>
                <a:ea typeface="Open Sans"/>
                <a:cs typeface="Arial"/>
              </a:rPr>
              <a:t>the food to be avoided (allergen</a:t>
            </a:r>
            <a:r>
              <a:rPr lang="en-US" sz="1800">
                <a:solidFill>
                  <a:schemeClr val="tx1">
                    <a:lumMod val="65000"/>
                    <a:lumOff val="35000"/>
                  </a:schemeClr>
                </a:solidFill>
                <a:latin typeface="Century Gothic"/>
                <a:ea typeface="Open Sans"/>
                <a:cs typeface="Arial"/>
              </a:rPr>
              <a:t>),</a:t>
            </a:r>
          </a:p>
          <a:p>
            <a:pPr lvl="1">
              <a:lnSpc>
                <a:spcPct val="114999"/>
              </a:lnSpc>
              <a:spcBef>
                <a:spcPts val="0"/>
              </a:spcBef>
              <a:buClr>
                <a:srgbClr val="EE7623"/>
              </a:buClr>
              <a:buFont typeface="Courier New" panose="02070309020205020404" pitchFamily="49" charset="0"/>
              <a:buChar char="o"/>
            </a:pPr>
            <a:r>
              <a:rPr lang="en-US" sz="1800" u="none" strike="noStrike">
                <a:solidFill>
                  <a:schemeClr val="tx1">
                    <a:lumMod val="65000"/>
                    <a:lumOff val="35000"/>
                  </a:schemeClr>
                </a:solidFill>
                <a:effectLst/>
                <a:latin typeface="Century Gothic"/>
                <a:ea typeface="Open Sans"/>
                <a:cs typeface="Arial"/>
              </a:rPr>
              <a:t>a brief explanation of how exposure to the food affects the participant,</a:t>
            </a:r>
            <a:r>
              <a:rPr lang="en-US" sz="1800">
                <a:solidFill>
                  <a:schemeClr val="tx1">
                    <a:lumMod val="65000"/>
                    <a:lumOff val="35000"/>
                  </a:schemeClr>
                </a:solidFill>
                <a:latin typeface="Century Gothic"/>
                <a:ea typeface="Open Sans"/>
                <a:cs typeface="Arial"/>
              </a:rPr>
              <a:t> and</a:t>
            </a:r>
            <a:endParaRPr lang="en-US" sz="1800">
              <a:solidFill>
                <a:schemeClr val="tx1">
                  <a:lumMod val="65000"/>
                  <a:lumOff val="35000"/>
                </a:schemeClr>
              </a:solidFill>
              <a:latin typeface="Century Gothic" panose="020B0502020202020204" pitchFamily="34" charset="0"/>
              <a:ea typeface="Calibri" panose="020F0502020204030204"/>
              <a:cs typeface="Calibri" panose="020F0502020204030204"/>
            </a:endParaRPr>
          </a:p>
          <a:p>
            <a:pPr lvl="1">
              <a:lnSpc>
                <a:spcPct val="114999"/>
              </a:lnSpc>
              <a:spcBef>
                <a:spcPts val="0"/>
              </a:spcBef>
              <a:buClr>
                <a:srgbClr val="EE7623"/>
              </a:buClr>
              <a:buFont typeface="Courier New" panose="02070309020205020404" pitchFamily="49" charset="0"/>
              <a:buChar char="o"/>
            </a:pPr>
            <a:r>
              <a:rPr lang="en-US" sz="1800" u="none" strike="noStrike">
                <a:solidFill>
                  <a:schemeClr val="tx1">
                    <a:lumMod val="65000"/>
                    <a:lumOff val="35000"/>
                  </a:schemeClr>
                </a:solidFill>
                <a:effectLst/>
                <a:latin typeface="Century Gothic"/>
                <a:ea typeface="Open Sans"/>
                <a:cs typeface="Arial"/>
              </a:rPr>
              <a:t>recommended substitute(s).</a:t>
            </a:r>
          </a:p>
          <a:p>
            <a:pPr marR="0" lvl="1">
              <a:lnSpc>
                <a:spcPct val="114999"/>
              </a:lnSpc>
              <a:spcBef>
                <a:spcPts val="0"/>
              </a:spcBef>
              <a:spcAft>
                <a:spcPts val="0"/>
              </a:spcAft>
              <a:buClr>
                <a:srgbClr val="EE7623"/>
              </a:buClr>
            </a:pPr>
            <a:endParaRPr lang="en-US" sz="1800">
              <a:solidFill>
                <a:schemeClr val="tx1">
                  <a:lumMod val="65000"/>
                  <a:lumOff val="35000"/>
                </a:schemeClr>
              </a:solidFill>
              <a:latin typeface="Century Gothic"/>
              <a:ea typeface="Open Sans"/>
              <a:cs typeface="Arial"/>
            </a:endParaRPr>
          </a:p>
          <a:p>
            <a:pPr lvl="1">
              <a:lnSpc>
                <a:spcPct val="114999"/>
              </a:lnSpc>
              <a:spcBef>
                <a:spcPts val="0"/>
              </a:spcBef>
              <a:buClr>
                <a:srgbClr val="EE7623"/>
              </a:buClr>
            </a:pPr>
            <a:endParaRPr lang="en-US" sz="1800">
              <a:solidFill>
                <a:schemeClr val="tx1">
                  <a:lumMod val="65000"/>
                  <a:lumOff val="35000"/>
                </a:schemeClr>
              </a:solidFill>
              <a:latin typeface="Century Gothic"/>
              <a:ea typeface="Calibri"/>
              <a:cs typeface="Calibri"/>
            </a:endParaRPr>
          </a:p>
          <a:p>
            <a:pPr marL="457200" marR="0" lvl="1" indent="0">
              <a:lnSpc>
                <a:spcPct val="114999"/>
              </a:lnSpc>
              <a:spcBef>
                <a:spcPts val="0"/>
              </a:spcBef>
              <a:spcAft>
                <a:spcPts val="0"/>
              </a:spcAft>
              <a:buClr>
                <a:srgbClr val="F78438"/>
              </a:buClr>
              <a:buNone/>
            </a:pPr>
            <a:endParaRPr lang="en-US" sz="1800" u="none" strike="noStrike">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endParaRPr>
          </a:p>
          <a:p>
            <a:pPr marL="0" marR="0" lvl="0" indent="0">
              <a:lnSpc>
                <a:spcPct val="115000"/>
              </a:lnSpc>
              <a:spcBef>
                <a:spcPts val="0"/>
              </a:spcBef>
              <a:spcAft>
                <a:spcPts val="0"/>
              </a:spcAft>
              <a:buNone/>
            </a:pPr>
            <a:endParaRPr lang="en-US" sz="1600">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988744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oung boy drinks from a carton of fortified soy milk during a meal in a child care classroom. A young girl holds a carton of low-fat milk.">
            <a:extLst>
              <a:ext uri="{FF2B5EF4-FFF2-40B4-BE49-F238E27FC236}">
                <a16:creationId xmlns:a16="http://schemas.microsoft.com/office/drawing/2014/main" id="{C4A2BE85-1D1D-4BB5-15AC-7A45772BD85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530353" y="0"/>
            <a:ext cx="6858000" cy="6858000"/>
          </a:xfrm>
          <a:prstGeom prst="rect">
            <a:avLst/>
          </a:prstGeom>
        </p:spPr>
      </p:pic>
      <p:pic>
        <p:nvPicPr>
          <p:cNvPr id="5" name="Picture 4">
            <a:extLst>
              <a:ext uri="{FF2B5EF4-FFF2-40B4-BE49-F238E27FC236}">
                <a16:creationId xmlns:a16="http://schemas.microsoft.com/office/drawing/2014/main" id="{F828EBD2-20DE-9E51-7A8C-BF136F500E5A}"/>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685" r="9181"/>
          <a:stretch/>
        </p:blipFill>
        <p:spPr>
          <a:xfrm rot="16200000">
            <a:off x="2254173" y="2832134"/>
            <a:ext cx="6858001" cy="1193731"/>
          </a:xfrm>
          <a:prstGeom prst="rect">
            <a:avLst/>
          </a:prstGeom>
        </p:spPr>
      </p:pic>
      <p:pic>
        <p:nvPicPr>
          <p:cNvPr id="25" name="Picture 24">
            <a:extLst>
              <a:ext uri="{FF2B5EF4-FFF2-40B4-BE49-F238E27FC236}">
                <a16:creationId xmlns:a16="http://schemas.microsoft.com/office/drawing/2014/main" id="{110FB453-C4FE-704A-4183-073B453AB03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26" name="Slide Number Placeholder 5">
            <a:extLst>
              <a:ext uri="{FF2B5EF4-FFF2-40B4-BE49-F238E27FC236}">
                <a16:creationId xmlns:a16="http://schemas.microsoft.com/office/drawing/2014/main" id="{E00F1844-C5AB-80CE-5261-09E4FD936457}"/>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panose="020B0604020202020204" pitchFamily="34" charset="0"/>
                <a:cs typeface="Arial" panose="020B0604020202020204" pitchFamily="34" charset="0"/>
              </a:rPr>
              <a:pPr/>
              <a:t>46</a:t>
            </a:fld>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03FFD3D-9A7C-C8EA-F1BA-D76C1D90AF68}"/>
              </a:ext>
              <a:ext uri="{C183D7F6-B498-43B3-948B-1728B52AA6E4}">
                <adec:decorative xmlns:adec="http://schemas.microsoft.com/office/drawing/2017/decorative" val="1"/>
              </a:ext>
            </a:extLst>
          </p:cNvPr>
          <p:cNvPicPr>
            <a:picLocks noChangeAspect="1"/>
          </p:cNvPicPr>
          <p:nvPr/>
        </p:nvPicPr>
        <p:blipFill>
          <a:blip r:embed="rId6"/>
          <a:srcRect/>
          <a:stretch/>
        </p:blipFill>
        <p:spPr>
          <a:xfrm rot="10800000">
            <a:off x="-1508744" y="537476"/>
            <a:ext cx="8637135" cy="1092343"/>
          </a:xfrm>
          <a:prstGeom prst="rect">
            <a:avLst/>
          </a:prstGeom>
        </p:spPr>
      </p:pic>
      <p:sp>
        <p:nvSpPr>
          <p:cNvPr id="11" name="Title 1">
            <a:extLst>
              <a:ext uri="{FF2B5EF4-FFF2-40B4-BE49-F238E27FC236}">
                <a16:creationId xmlns:a16="http://schemas.microsoft.com/office/drawing/2014/main" id="{B3D29A28-BE9E-E76E-25F1-0619C3ACB314}"/>
              </a:ext>
            </a:extLst>
          </p:cNvPr>
          <p:cNvSpPr txBox="1">
            <a:spLocks noGrp="1"/>
          </p:cNvSpPr>
          <p:nvPr>
            <p:ph type="title" idx="4294967295"/>
          </p:nvPr>
        </p:nvSpPr>
        <p:spPr>
          <a:xfrm>
            <a:off x="437589" y="602724"/>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How Do I Accommodate </a:t>
            </a:r>
            <a:b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Special Dietary Needs?</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(Part 2)</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B3AB234-35A8-885E-ADA8-247683EF400F}"/>
              </a:ext>
            </a:extLst>
          </p:cNvPr>
          <p:cNvSpPr/>
          <p:nvPr/>
        </p:nvSpPr>
        <p:spPr>
          <a:xfrm>
            <a:off x="491138" y="1813805"/>
            <a:ext cx="6750320" cy="369332"/>
          </a:xfrm>
          <a:prstGeom prst="rect">
            <a:avLst/>
          </a:prstGeom>
        </p:spPr>
        <p:txBody>
          <a:bodyPr wrap="square" lIns="91440" tIns="45720" rIns="91440" bIns="45720" anchor="t">
            <a:spAutoFit/>
          </a:bodyPr>
          <a:lstStyle/>
          <a:p>
            <a:r>
              <a:rPr lang="en-US" b="1">
                <a:solidFill>
                  <a:srgbClr val="447F4A"/>
                </a:solidFill>
                <a:latin typeface="Century Gothic" panose="020B0502020202020204" pitchFamily="34" charset="0"/>
                <a:ea typeface="Calibri" panose="020F0502020204030204" pitchFamily="34" charset="0"/>
                <a:cs typeface="Arial" panose="020B0604020202020204" pitchFamily="34" charset="0"/>
              </a:rPr>
              <a:t>Accommodating Disabilities</a:t>
            </a:r>
          </a:p>
        </p:txBody>
      </p:sp>
      <p:sp>
        <p:nvSpPr>
          <p:cNvPr id="3" name="Content Placeholder 2">
            <a:extLst>
              <a:ext uri="{FF2B5EF4-FFF2-40B4-BE49-F238E27FC236}">
                <a16:creationId xmlns:a16="http://schemas.microsoft.com/office/drawing/2014/main" id="{20D3536C-9751-0CDE-1D98-07146D81B127}"/>
              </a:ext>
            </a:extLst>
          </p:cNvPr>
          <p:cNvSpPr txBox="1">
            <a:spLocks/>
          </p:cNvSpPr>
          <p:nvPr/>
        </p:nvSpPr>
        <p:spPr>
          <a:xfrm>
            <a:off x="510825" y="2238933"/>
            <a:ext cx="4362511" cy="445599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Clr>
                <a:srgbClr val="F78438"/>
              </a:buClr>
              <a:buNone/>
            </a:pPr>
            <a:r>
              <a:rPr lang="en-US" sz="1800">
                <a:solidFill>
                  <a:schemeClr val="tx1">
                    <a:lumMod val="65000"/>
                    <a:lumOff val="35000"/>
                  </a:schemeClr>
                </a:solidFill>
                <a:effectLst/>
                <a:latin typeface="Century Gothic"/>
                <a:ea typeface="Open Sans"/>
                <a:cs typeface="Arial"/>
              </a:rPr>
              <a:t>Please note: If you have a child that can only eat certain foods, for example gluten-free foods, consider the risk of cross-contact during meal service with the serving spoons and tongs. It may be safer to have their full meal pre-plated to ensure that cross-contact does not occur.</a:t>
            </a:r>
            <a:endParaRPr lang="en-US" sz="1600">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812186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ne teacher and five students participate in family style meal service in a child care classroom.">
            <a:extLst>
              <a:ext uri="{FF2B5EF4-FFF2-40B4-BE49-F238E27FC236}">
                <a16:creationId xmlns:a16="http://schemas.microsoft.com/office/drawing/2014/main" id="{44C7D1E2-E9A2-5C57-E5AB-401C5B0986D3}"/>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530353" y="0"/>
            <a:ext cx="6858000" cy="6858000"/>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47</a:t>
            </a:fld>
            <a:endParaRPr lang="en-US">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0C4B57E-395E-0978-B967-E3184E732C13}"/>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685" r="9181"/>
          <a:stretch/>
        </p:blipFill>
        <p:spPr>
          <a:xfrm rot="16200000">
            <a:off x="2254173" y="2832134"/>
            <a:ext cx="6858001" cy="1193731"/>
          </a:xfrm>
          <a:prstGeom prst="rect">
            <a:avLst/>
          </a:prstGeom>
        </p:spPr>
      </p:pic>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6"/>
          <a:srcRect/>
          <a:stretch/>
        </p:blipFill>
        <p:spPr>
          <a:xfrm rot="10800000">
            <a:off x="-1508744" y="537476"/>
            <a:ext cx="8637135" cy="1092343"/>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37589" y="602724"/>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How Do I Accommodate </a:t>
            </a:r>
            <a:b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Special Dietary Needs?</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(Part 3)</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48A24A9-788E-1D4F-C926-7292C7B5A4AE}"/>
              </a:ext>
            </a:extLst>
          </p:cNvPr>
          <p:cNvSpPr/>
          <p:nvPr/>
        </p:nvSpPr>
        <p:spPr>
          <a:xfrm>
            <a:off x="437589" y="1844129"/>
            <a:ext cx="6854622" cy="369332"/>
          </a:xfrm>
          <a:prstGeom prst="rect">
            <a:avLst/>
          </a:prstGeom>
        </p:spPr>
        <p:txBody>
          <a:bodyPr wrap="square">
            <a:spAutoFit/>
          </a:bodyPr>
          <a:lstStyle/>
          <a:p>
            <a:r>
              <a:rPr lang="en-US" b="1">
                <a:solidFill>
                  <a:srgbClr val="417A44"/>
                </a:solidFill>
                <a:latin typeface="Century Gothic" panose="020B0502020202020204" pitchFamily="34" charset="0"/>
                <a:ea typeface="Calibri" panose="020F0502020204030204" pitchFamily="34" charset="0"/>
                <a:cs typeface="Arial" panose="020B0604020202020204" pitchFamily="34" charset="0"/>
              </a:rPr>
              <a:t>Special Dietary Modifications </a:t>
            </a:r>
          </a:p>
        </p:txBody>
      </p:sp>
      <p:sp>
        <p:nvSpPr>
          <p:cNvPr id="3" name="TextBox 2">
            <a:extLst>
              <a:ext uri="{FF2B5EF4-FFF2-40B4-BE49-F238E27FC236}">
                <a16:creationId xmlns:a16="http://schemas.microsoft.com/office/drawing/2014/main" id="{2F6A680E-074B-6C82-A9D8-0BBBEAA22226}"/>
              </a:ext>
            </a:extLst>
          </p:cNvPr>
          <p:cNvSpPr txBox="1"/>
          <p:nvPr/>
        </p:nvSpPr>
        <p:spPr>
          <a:xfrm>
            <a:off x="585138" y="2666440"/>
            <a:ext cx="4353621" cy="2782300"/>
          </a:xfrm>
          <a:prstGeom prst="rect">
            <a:avLst/>
          </a:prstGeom>
          <a:noFill/>
        </p:spPr>
        <p:txBody>
          <a:bodyPr wrap="square" lIns="91440" tIns="45720" rIns="91440" bIns="45720" anchor="t">
            <a:spAutoFit/>
          </a:bodyPr>
          <a:lstStyle/>
          <a:p>
            <a:pPr>
              <a:spcAft>
                <a:spcPts val="1200"/>
              </a:spcAft>
            </a:pPr>
            <a:r>
              <a:rPr lang="en-US">
                <a:solidFill>
                  <a:schemeClr val="tx1">
                    <a:lumMod val="65000"/>
                    <a:lumOff val="35000"/>
                  </a:schemeClr>
                </a:solidFill>
                <a:latin typeface="Century Gothic"/>
                <a:ea typeface="Open Sans"/>
                <a:cs typeface="Arial"/>
              </a:rPr>
              <a:t>Religious or Cultural Practices, or Dietary Preferences</a:t>
            </a:r>
          </a:p>
          <a:p>
            <a:pPr marL="285750" marR="0" indent="-285750">
              <a:lnSpc>
                <a:spcPct val="115000"/>
              </a:lnSpc>
              <a:spcBef>
                <a:spcPts val="0"/>
              </a:spcBef>
              <a:spcAft>
                <a:spcPts val="0"/>
              </a:spcAft>
              <a:buClr>
                <a:srgbClr val="F78438"/>
              </a:buClr>
              <a:buFont typeface="Arial" panose="020B0604020202020204" pitchFamily="34" charset="0"/>
              <a:buChar char="•"/>
            </a:pPr>
            <a:r>
              <a:rPr lang="en-US" sz="1800">
                <a:solidFill>
                  <a:schemeClr val="tx1">
                    <a:lumMod val="65000"/>
                    <a:lumOff val="35000"/>
                  </a:schemeClr>
                </a:solidFill>
                <a:effectLst/>
                <a:latin typeface="Century Gothic"/>
                <a:ea typeface="Open Sans"/>
                <a:cs typeface="Arial"/>
              </a:rPr>
              <a:t>Operators are </a:t>
            </a:r>
            <a:r>
              <a:rPr lang="en-US" sz="1800" b="1">
                <a:solidFill>
                  <a:schemeClr val="tx1">
                    <a:lumMod val="65000"/>
                    <a:lumOff val="35000"/>
                  </a:schemeClr>
                </a:solidFill>
                <a:effectLst/>
                <a:latin typeface="Century Gothic"/>
                <a:ea typeface="Open Sans Extrabold"/>
                <a:cs typeface="Arial"/>
              </a:rPr>
              <a:t>encouraged </a:t>
            </a:r>
            <a:r>
              <a:rPr lang="en-US" sz="1800">
                <a:solidFill>
                  <a:schemeClr val="tx1">
                    <a:lumMod val="65000"/>
                    <a:lumOff val="35000"/>
                  </a:schemeClr>
                </a:solidFill>
                <a:effectLst/>
                <a:latin typeface="Century Gothic"/>
                <a:ea typeface="Open Sans"/>
                <a:cs typeface="Arial"/>
              </a:rPr>
              <a:t>to change meals and meal service</a:t>
            </a:r>
            <a:r>
              <a:rPr lang="en-US">
                <a:solidFill>
                  <a:schemeClr val="tx1">
                    <a:lumMod val="65000"/>
                    <a:lumOff val="35000"/>
                  </a:schemeClr>
                </a:solidFill>
                <a:latin typeface="Century Gothic"/>
                <a:ea typeface="Open Sans"/>
                <a:cs typeface="Arial"/>
              </a:rPr>
              <a:t>.</a:t>
            </a:r>
            <a:endParaRPr lang="en-US" sz="1800">
              <a:solidFill>
                <a:schemeClr val="tx1">
                  <a:lumMod val="65000"/>
                  <a:lumOff val="35000"/>
                </a:schemeClr>
              </a:solidFill>
              <a:effectLst/>
              <a:latin typeface="Century Gothic"/>
              <a:ea typeface="Open Sans"/>
              <a:cs typeface="Arial"/>
            </a:endParaRPr>
          </a:p>
          <a:p>
            <a:pPr marL="285750" marR="0" indent="-285750">
              <a:lnSpc>
                <a:spcPct val="115000"/>
              </a:lnSpc>
              <a:spcBef>
                <a:spcPts val="0"/>
              </a:spcBef>
              <a:spcAft>
                <a:spcPts val="0"/>
              </a:spcAft>
              <a:buClr>
                <a:srgbClr val="F78438"/>
              </a:buClr>
              <a:buFont typeface="Arial" panose="020B0604020202020204" pitchFamily="34" charset="0"/>
              <a:buChar char="•"/>
            </a:pPr>
            <a:r>
              <a:rPr lang="en-US" sz="1800">
                <a:solidFill>
                  <a:schemeClr val="tx1">
                    <a:lumMod val="65000"/>
                    <a:lumOff val="35000"/>
                  </a:schemeClr>
                </a:solidFill>
                <a:effectLst/>
                <a:latin typeface="Century Gothic"/>
                <a:ea typeface="Open Sans"/>
                <a:cs typeface="Arial"/>
              </a:rPr>
              <a:t>Changes need to meet the CACFP meal pattern</a:t>
            </a:r>
            <a:r>
              <a:rPr lang="en-US">
                <a:solidFill>
                  <a:schemeClr val="tx1">
                    <a:lumMod val="65000"/>
                    <a:lumOff val="35000"/>
                  </a:schemeClr>
                </a:solidFill>
                <a:latin typeface="Century Gothic"/>
                <a:ea typeface="Open Sans"/>
                <a:cs typeface="Arial"/>
              </a:rPr>
              <a:t>.</a:t>
            </a:r>
            <a:endParaRPr lang="en-US" sz="1800">
              <a:solidFill>
                <a:schemeClr val="tx1">
                  <a:lumMod val="65000"/>
                  <a:lumOff val="35000"/>
                </a:schemeClr>
              </a:solidFill>
              <a:effectLst/>
              <a:latin typeface="Century Gothic"/>
              <a:ea typeface="Open Sans"/>
              <a:cs typeface="Arial"/>
            </a:endParaRPr>
          </a:p>
          <a:p>
            <a:pPr>
              <a:spcAft>
                <a:spcPts val="1200"/>
              </a:spcAft>
              <a:buClr>
                <a:srgbClr val="D17D3A"/>
              </a:buClr>
            </a:pPr>
            <a:endParaRPr lang="en-US" sz="1800">
              <a:effectLst/>
              <a:latin typeface="Century Gothic" panose="020B0502020202020204" pitchFamily="34" charset="0"/>
              <a:ea typeface="Arial" panose="020B0604020202020204" pitchFamily="34" charset="0"/>
            </a:endParaRPr>
          </a:p>
          <a:p>
            <a:pPr>
              <a:spcAft>
                <a:spcPts val="1200"/>
              </a:spcAft>
              <a:buClr>
                <a:srgbClr val="D17D3A"/>
              </a:buClr>
            </a:pPr>
            <a:endParaRPr lang="en-US">
              <a:solidFill>
                <a:srgbClr val="3A4F5A"/>
              </a:solidFill>
              <a:effectLst/>
              <a:latin typeface="Century Gothic" panose="020B0502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334053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ild care worker assists a toddler scoop cubed watermelon onto her plate using a hand-over-hand method during a meal in a child care site.">
            <a:extLst>
              <a:ext uri="{FF2B5EF4-FFF2-40B4-BE49-F238E27FC236}">
                <a16:creationId xmlns:a16="http://schemas.microsoft.com/office/drawing/2014/main" id="{5DEFA5FF-05CC-FCD1-5A71-78294C0C33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139" y="0"/>
            <a:ext cx="12361318" cy="4779342"/>
          </a:xfrm>
          <a:prstGeom prst="rect">
            <a:avLst/>
          </a:prstGeom>
        </p:spPr>
      </p:pic>
      <p:pic>
        <p:nvPicPr>
          <p:cNvPr id="8" name="Picture 7">
            <a:extLst>
              <a:ext uri="{FF2B5EF4-FFF2-40B4-BE49-F238E27FC236}">
                <a16:creationId xmlns:a16="http://schemas.microsoft.com/office/drawing/2014/main" id="{5568D0CD-5E44-9A3C-5535-49D71F104574}"/>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3133" y="3468165"/>
            <a:ext cx="12378266" cy="2148496"/>
          </a:xfrm>
          <a:prstGeom prst="rect">
            <a:avLst/>
          </a:prstGeom>
        </p:spPr>
      </p:pic>
      <p:sp>
        <p:nvSpPr>
          <p:cNvPr id="9" name="Rectangle 8">
            <a:extLst>
              <a:ext uri="{FF2B5EF4-FFF2-40B4-BE49-F238E27FC236}">
                <a16:creationId xmlns:a16="http://schemas.microsoft.com/office/drawing/2014/main" id="{7A3DD17E-BF8F-9C6A-6D02-EBB2071D3401}"/>
              </a:ext>
              <a:ext uri="{C183D7F6-B498-43B3-948B-1728B52AA6E4}">
                <adec:decorative xmlns:adec="http://schemas.microsoft.com/office/drawing/2017/decorative" val="1"/>
              </a:ext>
            </a:extLst>
          </p:cNvPr>
          <p:cNvSpPr/>
          <p:nvPr/>
        </p:nvSpPr>
        <p:spPr>
          <a:xfrm>
            <a:off x="-93137" y="4123621"/>
            <a:ext cx="12378272" cy="2765685"/>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FAC82D-C266-AC07-C818-29F90B10997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5" name="Slide Number Placeholder 5">
            <a:extLst>
              <a:ext uri="{FF2B5EF4-FFF2-40B4-BE49-F238E27FC236}">
                <a16:creationId xmlns:a16="http://schemas.microsoft.com/office/drawing/2014/main" id="{C7B750FE-98A6-A794-0193-B9B57A11307C}"/>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panose="020B0604020202020204" pitchFamily="34" charset="0"/>
                <a:cs typeface="Arial" panose="020B0604020202020204" pitchFamily="34" charset="0"/>
              </a:rPr>
              <a:pPr/>
              <a:t>48</a:t>
            </a:fld>
            <a:endParaRPr lang="en-US">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4017C7FF-039D-5CC4-15DC-B7E1B2B4E72B}"/>
              </a:ext>
            </a:extLst>
          </p:cNvPr>
          <p:cNvSpPr txBox="1">
            <a:spLocks noGrp="1"/>
          </p:cNvSpPr>
          <p:nvPr>
            <p:ph type="title" idx="4294967295"/>
          </p:nvPr>
        </p:nvSpPr>
        <p:spPr>
          <a:xfrm>
            <a:off x="495946" y="4200722"/>
            <a:ext cx="11713984" cy="6626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entury Gothic" panose="020B0502020202020204" pitchFamily="34" charset="0"/>
                <a:ea typeface="Calibri" panose="020F0502020204030204" pitchFamily="34" charset="0"/>
                <a:cs typeface="Arial"/>
              </a:rPr>
              <a:t>Supporting Children At Mealtime</a:t>
            </a:r>
          </a:p>
        </p:txBody>
      </p:sp>
      <p:sp>
        <p:nvSpPr>
          <p:cNvPr id="11" name="TextBox 10">
            <a:extLst>
              <a:ext uri="{FF2B5EF4-FFF2-40B4-BE49-F238E27FC236}">
                <a16:creationId xmlns:a16="http://schemas.microsoft.com/office/drawing/2014/main" id="{14B3C79B-80F0-B5C8-FB9A-64B7FF1D0960}"/>
              </a:ext>
            </a:extLst>
          </p:cNvPr>
          <p:cNvSpPr txBox="1"/>
          <p:nvPr/>
        </p:nvSpPr>
        <p:spPr>
          <a:xfrm>
            <a:off x="495946" y="4863404"/>
            <a:ext cx="9326480" cy="1286121"/>
          </a:xfrm>
          <a:prstGeom prst="rect">
            <a:avLst/>
          </a:prstGeom>
          <a:noFill/>
        </p:spPr>
        <p:txBody>
          <a:bodyPr wrap="square" lIns="91440" tIns="45720" rIns="91440" bIns="45720" anchor="t">
            <a:spAutoFit/>
          </a:bodyPr>
          <a:lstStyle/>
          <a:p>
            <a:pPr marL="285750" marR="0" indent="-285750">
              <a:lnSpc>
                <a:spcPct val="150000"/>
              </a:lnSpc>
              <a:spcBef>
                <a:spcPts val="0"/>
              </a:spcBef>
              <a:spcAft>
                <a:spcPts val="0"/>
              </a:spcAft>
              <a:buClr>
                <a:schemeClr val="bg1"/>
              </a:buClr>
              <a:buFont typeface="Arial" panose="020B0604020202020204" pitchFamily="34" charset="0"/>
              <a:buChar char="•"/>
            </a:pPr>
            <a:r>
              <a:rPr lang="en-US" sz="1800">
                <a:solidFill>
                  <a:schemeClr val="bg1"/>
                </a:solidFill>
                <a:effectLst/>
                <a:latin typeface="Century Gothic" panose="020B0502020202020204" pitchFamily="34" charset="0"/>
                <a:ea typeface="Open Sans"/>
                <a:cs typeface="Arial"/>
              </a:rPr>
              <a:t>How Can I Help Children Learn to Serve Themselves? Pg. 11</a:t>
            </a:r>
          </a:p>
          <a:p>
            <a:pPr marL="285750" marR="0" indent="-285750">
              <a:lnSpc>
                <a:spcPct val="150000"/>
              </a:lnSpc>
              <a:spcBef>
                <a:spcPts val="0"/>
              </a:spcBef>
              <a:spcAft>
                <a:spcPts val="0"/>
              </a:spcAft>
              <a:buClr>
                <a:schemeClr val="bg1"/>
              </a:buClr>
              <a:buFont typeface="Arial" panose="020B0604020202020204" pitchFamily="34" charset="0"/>
              <a:buChar char="•"/>
            </a:pPr>
            <a:r>
              <a:rPr lang="en-US" sz="1800">
                <a:solidFill>
                  <a:schemeClr val="bg1"/>
                </a:solidFill>
                <a:effectLst/>
                <a:latin typeface="Century Gothic" panose="020B0502020202020204" pitchFamily="34" charset="0"/>
                <a:ea typeface="Open Sans"/>
                <a:cs typeface="Arial"/>
              </a:rPr>
              <a:t>How Can I Encourage Good Food Safety Habits? Pg. 12</a:t>
            </a:r>
          </a:p>
          <a:p>
            <a:pPr marL="285750" marR="0" indent="-285750">
              <a:lnSpc>
                <a:spcPct val="150000"/>
              </a:lnSpc>
              <a:spcBef>
                <a:spcPts val="0"/>
              </a:spcBef>
              <a:spcAft>
                <a:spcPts val="0"/>
              </a:spcAft>
              <a:buClr>
                <a:schemeClr val="bg1"/>
              </a:buClr>
              <a:buFont typeface="Arial" panose="020B0604020202020204" pitchFamily="34" charset="0"/>
              <a:buChar char="•"/>
            </a:pPr>
            <a:r>
              <a:rPr lang="en-US" sz="1800">
                <a:solidFill>
                  <a:schemeClr val="bg1"/>
                </a:solidFill>
                <a:effectLst/>
                <a:latin typeface="Century Gothic" panose="020B0502020202020204" pitchFamily="34" charset="0"/>
                <a:ea typeface="Open Sans"/>
                <a:cs typeface="Arial"/>
              </a:rPr>
              <a:t>How Can I Encourage Children to Try New Foods? Pg. 13</a:t>
            </a:r>
          </a:p>
        </p:txBody>
      </p:sp>
    </p:spTree>
    <p:extLst>
      <p:ext uri="{BB962C8B-B14F-4D97-AF65-F5344CB8AC3E}">
        <p14:creationId xmlns:p14="http://schemas.microsoft.com/office/powerpoint/2010/main" val="1382271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oung boy pours low-fat milk into a blue cup during a meal in a child care classroom.">
            <a:extLst>
              <a:ext uri="{FF2B5EF4-FFF2-40B4-BE49-F238E27FC236}">
                <a16:creationId xmlns:a16="http://schemas.microsoft.com/office/drawing/2014/main" id="{707B23EB-2AA7-F561-0C42-CCB7A20653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3"/>
          <a:stretch/>
        </p:blipFill>
        <p:spPr>
          <a:xfrm>
            <a:off x="6563001" y="0"/>
            <a:ext cx="6858000" cy="6858000"/>
          </a:xfrm>
          <a:prstGeom prst="rect">
            <a:avLst/>
          </a:prstGeom>
        </p:spPr>
      </p:pic>
      <p:pic>
        <p:nvPicPr>
          <p:cNvPr id="8" name="Picture 7">
            <a:extLst>
              <a:ext uri="{FF2B5EF4-FFF2-40B4-BE49-F238E27FC236}">
                <a16:creationId xmlns:a16="http://schemas.microsoft.com/office/drawing/2014/main" id="{17D0AC1D-224F-A523-0013-87344F36FEC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685" r="9181"/>
          <a:stretch/>
        </p:blipFill>
        <p:spPr>
          <a:xfrm rot="16200000">
            <a:off x="2744467" y="2832134"/>
            <a:ext cx="6858001" cy="1193731"/>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49</a:t>
            </a:fld>
            <a:endParaRPr lang="en-US">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6"/>
          <a:srcRect/>
          <a:stretch/>
        </p:blipFill>
        <p:spPr>
          <a:xfrm rot="10800000">
            <a:off x="-1508742" y="537476"/>
            <a:ext cx="8637130" cy="1092343"/>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37589" y="602724"/>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How Can I Help Children Learn </a:t>
            </a:r>
            <a:b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to Serve Themselves?</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(Part 1)</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48A24A9-788E-1D4F-C926-7292C7B5A4AE}"/>
              </a:ext>
            </a:extLst>
          </p:cNvPr>
          <p:cNvSpPr/>
          <p:nvPr/>
        </p:nvSpPr>
        <p:spPr>
          <a:xfrm>
            <a:off x="437589" y="1844129"/>
            <a:ext cx="6854622" cy="369332"/>
          </a:xfrm>
          <a:prstGeom prst="rect">
            <a:avLst/>
          </a:prstGeom>
        </p:spPr>
        <p:txBody>
          <a:bodyPr wrap="square">
            <a:spAutoFit/>
          </a:bodyPr>
          <a:lstStyle/>
          <a:p>
            <a:r>
              <a:rPr lang="en-US" b="1">
                <a:solidFill>
                  <a:srgbClr val="417A44"/>
                </a:solidFill>
                <a:latin typeface="Century Gothic" panose="020B0502020202020204" pitchFamily="34" charset="0"/>
                <a:ea typeface="Calibri" panose="020F0502020204030204" pitchFamily="34" charset="0"/>
                <a:cs typeface="Arial" panose="020B0604020202020204" pitchFamily="34" charset="0"/>
              </a:rPr>
              <a:t>Allow Children to Practice On Their Own</a:t>
            </a:r>
          </a:p>
        </p:txBody>
      </p:sp>
      <p:sp>
        <p:nvSpPr>
          <p:cNvPr id="3" name="TextBox 2">
            <a:extLst>
              <a:ext uri="{FF2B5EF4-FFF2-40B4-BE49-F238E27FC236}">
                <a16:creationId xmlns:a16="http://schemas.microsoft.com/office/drawing/2014/main" id="{2A0A271E-96B2-CEFB-2A4E-E3E2D4780F41}"/>
              </a:ext>
            </a:extLst>
          </p:cNvPr>
          <p:cNvSpPr txBox="1"/>
          <p:nvPr/>
        </p:nvSpPr>
        <p:spPr>
          <a:xfrm>
            <a:off x="437589" y="2232544"/>
            <a:ext cx="4999058" cy="1324978"/>
          </a:xfrm>
          <a:prstGeom prst="rect">
            <a:avLst/>
          </a:prstGeom>
          <a:noFill/>
        </p:spPr>
        <p:txBody>
          <a:bodyPr wrap="square" lIns="91440" tIns="45720" rIns="91440" bIns="45720" anchor="t">
            <a:spAutoFit/>
          </a:bodyPr>
          <a:lstStyle/>
          <a:p>
            <a:pPr marR="0">
              <a:lnSpc>
                <a:spcPct val="115000"/>
              </a:lnSpc>
              <a:spcBef>
                <a:spcPts val="0"/>
              </a:spcBef>
              <a:spcAft>
                <a:spcPts val="0"/>
              </a:spcAft>
              <a:buClr>
                <a:srgbClr val="F78438"/>
              </a:buClr>
            </a:pPr>
            <a:endParaRPr lang="en-US" sz="1800">
              <a:solidFill>
                <a:schemeClr val="tx1">
                  <a:lumMod val="65000"/>
                  <a:lumOff val="35000"/>
                </a:schemeClr>
              </a:solidFill>
              <a:effectLst/>
              <a:latin typeface="Century Gothic"/>
              <a:ea typeface="Open Sans"/>
              <a:cs typeface="Arial"/>
            </a:endParaRPr>
          </a:p>
          <a:p>
            <a:pPr marR="0">
              <a:lnSpc>
                <a:spcPct val="115000"/>
              </a:lnSpc>
              <a:spcBef>
                <a:spcPts val="0"/>
              </a:spcBef>
              <a:spcAft>
                <a:spcPts val="0"/>
              </a:spcAft>
              <a:buClr>
                <a:srgbClr val="F78438"/>
              </a:buClr>
            </a:pPr>
            <a:r>
              <a:rPr lang="en-US" sz="1800">
                <a:solidFill>
                  <a:schemeClr val="tx1">
                    <a:lumMod val="65000"/>
                    <a:lumOff val="35000"/>
                  </a:schemeClr>
                </a:solidFill>
                <a:effectLst/>
                <a:latin typeface="Century Gothic"/>
                <a:ea typeface="Open Sans"/>
                <a:cs typeface="Arial"/>
              </a:rPr>
              <a:t>If children need help, use the </a:t>
            </a:r>
            <a:br>
              <a:rPr lang="en-US" sz="1800">
                <a:solidFill>
                  <a:schemeClr val="tx1">
                    <a:lumMod val="65000"/>
                    <a:lumOff val="35000"/>
                  </a:schemeClr>
                </a:solidFill>
                <a:effectLst/>
                <a:latin typeface="Century Gothic"/>
                <a:ea typeface="Open Sans"/>
                <a:cs typeface="Arial"/>
              </a:rPr>
            </a:br>
            <a:r>
              <a:rPr lang="en-US" sz="1800">
                <a:solidFill>
                  <a:schemeClr val="tx1">
                    <a:lumMod val="65000"/>
                    <a:lumOff val="35000"/>
                  </a:schemeClr>
                </a:solidFill>
                <a:effectLst/>
                <a:latin typeface="Century Gothic"/>
                <a:ea typeface="Open Sans"/>
                <a:cs typeface="Arial"/>
              </a:rPr>
              <a:t>hand-over-hand method to guide them. </a:t>
            </a:r>
            <a:endParaRPr lang="en-US" sz="1800">
              <a:effectLst/>
              <a:latin typeface="Century Gothic" panose="020B0502020202020204" pitchFamily="34" charset="0"/>
              <a:ea typeface="Arial" panose="020B0604020202020204" pitchFamily="34" charset="0"/>
            </a:endParaRPr>
          </a:p>
          <a:p>
            <a:pPr>
              <a:spcAft>
                <a:spcPts val="1200"/>
              </a:spcAft>
              <a:buClr>
                <a:srgbClr val="D17D3A"/>
              </a:buClr>
            </a:pPr>
            <a:endParaRPr lang="en-US">
              <a:solidFill>
                <a:srgbClr val="3A4F5A"/>
              </a:solidFill>
              <a:effectLst/>
              <a:latin typeface="Century Gothic" panose="020B0502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59431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teachers and eleven students participate in family style meal service in a child care classroom.">
            <a:extLst>
              <a:ext uri="{FF2B5EF4-FFF2-40B4-BE49-F238E27FC236}">
                <a16:creationId xmlns:a16="http://schemas.microsoft.com/office/drawing/2014/main" id="{D65055ED-8327-4DDD-BEB1-1B95EA4A9E0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20081" y="-65414"/>
            <a:ext cx="6571919" cy="6923414"/>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5</a:t>
            </a:fld>
            <a:endParaRPr lang="en-US">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2EBF227-8EA2-47DC-0EE1-D036D4BE73BD}"/>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685" r="9181"/>
          <a:stretch/>
        </p:blipFill>
        <p:spPr>
          <a:xfrm rot="16200000">
            <a:off x="2340205" y="2918166"/>
            <a:ext cx="6858001" cy="1021667"/>
          </a:xfrm>
          <a:prstGeom prst="rect">
            <a:avLst/>
          </a:prstGeom>
        </p:spPr>
      </p:pic>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0800000">
            <a:off x="-1492361" y="735134"/>
            <a:ext cx="7772400" cy="1097314"/>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379468" y="792790"/>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About Family Style </a:t>
            </a:r>
            <a:br>
              <a:rPr kumimoji="0" lang="en-US" sz="2800" b="1" i="0" u="none" strike="noStrike" kern="1200" cap="none" spc="0" normalizeH="0" baseline="0" noProof="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800" b="1" i="0" u="none" strike="noStrike" kern="1200" cap="none" spc="0" normalizeH="0" baseline="0" noProof="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Meal Service </a:t>
            </a:r>
          </a:p>
        </p:txBody>
      </p:sp>
      <p:sp>
        <p:nvSpPr>
          <p:cNvPr id="3" name="Content Placeholder 2">
            <a:extLst>
              <a:ext uri="{FF2B5EF4-FFF2-40B4-BE49-F238E27FC236}">
                <a16:creationId xmlns:a16="http://schemas.microsoft.com/office/drawing/2014/main" id="{D17FB060-CCF7-B6BE-FC2E-5F86ADCE39CC}"/>
              </a:ext>
            </a:extLst>
          </p:cNvPr>
          <p:cNvSpPr txBox="1">
            <a:spLocks/>
          </p:cNvSpPr>
          <p:nvPr/>
        </p:nvSpPr>
        <p:spPr>
          <a:xfrm>
            <a:off x="379468" y="1976969"/>
            <a:ext cx="4468303" cy="7413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000" b="1">
                <a:solidFill>
                  <a:srgbClr val="277C3D"/>
                </a:solidFill>
                <a:latin typeface="Century Gothic" panose="020B0502020202020204" pitchFamily="34" charset="0"/>
                <a:ea typeface="Open Sans Extrabold" panose="020B0606030504020204" pitchFamily="34" charset="0"/>
                <a:cs typeface="Arial" panose="020B0604020202020204" pitchFamily="34" charset="0"/>
              </a:rPr>
              <a:t>Benefits of Family Style </a:t>
            </a:r>
            <a:br>
              <a:rPr lang="en-US" sz="2000" b="1">
                <a:solidFill>
                  <a:srgbClr val="277C3D"/>
                </a:solidFill>
                <a:latin typeface="Century Gothic" panose="020B0502020202020204" pitchFamily="34" charset="0"/>
                <a:ea typeface="Open Sans Extrabold" panose="020B0606030504020204" pitchFamily="34" charset="0"/>
                <a:cs typeface="Arial" panose="020B0604020202020204" pitchFamily="34" charset="0"/>
              </a:rPr>
            </a:br>
            <a:r>
              <a:rPr lang="en-US" sz="2000" b="1">
                <a:solidFill>
                  <a:srgbClr val="277C3D"/>
                </a:solidFill>
                <a:latin typeface="Century Gothic" panose="020B0502020202020204" pitchFamily="34" charset="0"/>
                <a:ea typeface="Open Sans Extrabold" panose="020B0606030504020204" pitchFamily="34" charset="0"/>
                <a:cs typeface="Arial" panose="020B0604020202020204" pitchFamily="34" charset="0"/>
              </a:rPr>
              <a:t>Meal Service</a:t>
            </a:r>
          </a:p>
        </p:txBody>
      </p:sp>
      <p:sp>
        <p:nvSpPr>
          <p:cNvPr id="18" name="Content Placeholder 2">
            <a:extLst>
              <a:ext uri="{FF2B5EF4-FFF2-40B4-BE49-F238E27FC236}">
                <a16:creationId xmlns:a16="http://schemas.microsoft.com/office/drawing/2014/main" id="{0453410A-EBCD-BF56-6037-0B63B3374E2F}"/>
              </a:ext>
            </a:extLst>
          </p:cNvPr>
          <p:cNvSpPr txBox="1">
            <a:spLocks/>
          </p:cNvSpPr>
          <p:nvPr/>
        </p:nvSpPr>
        <p:spPr>
          <a:xfrm>
            <a:off x="391572" y="2873069"/>
            <a:ext cx="5291601" cy="345672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Clr>
                <a:srgbClr val="D17D3A"/>
              </a:buClr>
              <a:buNone/>
            </a:pPr>
            <a:r>
              <a:rPr lang="en-US" sz="1800">
                <a:latin typeface="Century Gothic" panose="020B0502020202020204" pitchFamily="34" charset="0"/>
                <a:ea typeface="Open Sans"/>
                <a:cs typeface="Arial"/>
              </a:rPr>
              <a:t>Children can:</a:t>
            </a:r>
          </a:p>
          <a:p>
            <a:pPr marR="0" lvl="0">
              <a:lnSpc>
                <a:spcPct val="115000"/>
              </a:lnSpc>
              <a:spcBef>
                <a:spcPts val="0"/>
              </a:spcBef>
              <a:spcAft>
                <a:spcPts val="0"/>
              </a:spcAft>
              <a:buClr>
                <a:srgbClr val="F78438"/>
              </a:buClr>
            </a:pPr>
            <a:r>
              <a:rPr lang="en-US" sz="1800">
                <a:effectLst/>
                <a:latin typeface="Century Gothic" panose="020B0502020202020204" pitchFamily="34" charset="0"/>
                <a:ea typeface="Open Sans"/>
                <a:cs typeface="Arial"/>
              </a:rPr>
              <a:t>Eat without pressure.</a:t>
            </a:r>
          </a:p>
          <a:p>
            <a:pPr>
              <a:lnSpc>
                <a:spcPct val="114999"/>
              </a:lnSpc>
              <a:spcBef>
                <a:spcPts val="0"/>
              </a:spcBef>
              <a:buClr>
                <a:srgbClr val="F78438"/>
              </a:buClr>
            </a:pPr>
            <a:r>
              <a:rPr lang="en-US" sz="1800">
                <a:effectLst/>
                <a:latin typeface="Century Gothic" panose="020B0502020202020204" pitchFamily="34" charset="0"/>
                <a:ea typeface="Open Sans"/>
                <a:cs typeface="Arial"/>
              </a:rPr>
              <a:t>Practice their fine motor skills.</a:t>
            </a:r>
            <a:endParaRPr lang="en-US" sz="1200">
              <a:latin typeface="Century Gothic" panose="020B0502020202020204" pitchFamily="34" charset="0"/>
              <a:ea typeface="Open Sans"/>
              <a:cs typeface="Arial"/>
            </a:endParaRPr>
          </a:p>
          <a:p>
            <a:pPr>
              <a:lnSpc>
                <a:spcPct val="114999"/>
              </a:lnSpc>
              <a:spcBef>
                <a:spcPts val="0"/>
              </a:spcBef>
              <a:buClr>
                <a:srgbClr val="F78438"/>
              </a:buClr>
            </a:pPr>
            <a:r>
              <a:rPr lang="en-US" sz="1800">
                <a:effectLst/>
                <a:latin typeface="Century Gothic" panose="020B0502020202020204" pitchFamily="34" charset="0"/>
                <a:ea typeface="Open Sans"/>
                <a:cs typeface="Arial"/>
              </a:rPr>
              <a:t>Build self-esteem and confidence.</a:t>
            </a:r>
            <a:endParaRPr lang="en-US" sz="1200">
              <a:latin typeface="Century Gothic" panose="020B0502020202020204" pitchFamily="34" charset="0"/>
              <a:ea typeface="Open Sans" panose="020B0606030504020204" pitchFamily="34" charset="0"/>
              <a:cs typeface="Arial" panose="020B0604020202020204" pitchFamily="34" charset="0"/>
            </a:endParaRPr>
          </a:p>
          <a:p>
            <a:pPr>
              <a:lnSpc>
                <a:spcPct val="114999"/>
              </a:lnSpc>
              <a:spcBef>
                <a:spcPts val="0"/>
              </a:spcBef>
              <a:buClr>
                <a:srgbClr val="F78438"/>
              </a:buClr>
            </a:pPr>
            <a:r>
              <a:rPr lang="en-US" sz="1800">
                <a:effectLst/>
                <a:latin typeface="Century Gothic" panose="020B0502020202020204" pitchFamily="34" charset="0"/>
                <a:ea typeface="Open Sans"/>
                <a:cs typeface="Arial"/>
              </a:rPr>
              <a:t>Develop healthy eating behaviors.</a:t>
            </a:r>
            <a:r>
              <a:rPr lang="en-US" sz="1800">
                <a:latin typeface="Century Gothic" panose="020B0502020202020204" pitchFamily="34" charset="0"/>
                <a:ea typeface="Open Sans"/>
                <a:cs typeface="Arial"/>
              </a:rPr>
              <a:t> </a:t>
            </a:r>
            <a:endParaRPr lang="en-US" sz="1200">
              <a:latin typeface="Century Gothic" panose="020B0502020202020204" pitchFamily="34" charset="0"/>
              <a:ea typeface="Open Sans"/>
              <a:cs typeface="Arial"/>
            </a:endParaRPr>
          </a:p>
          <a:p>
            <a:pPr marR="0" lvl="0">
              <a:lnSpc>
                <a:spcPct val="114999"/>
              </a:lnSpc>
              <a:spcBef>
                <a:spcPts val="0"/>
              </a:spcBef>
              <a:spcAft>
                <a:spcPts val="0"/>
              </a:spcAft>
              <a:buClr>
                <a:srgbClr val="F78438"/>
              </a:buClr>
            </a:pPr>
            <a:r>
              <a:rPr lang="en-US" sz="1800">
                <a:effectLst/>
                <a:latin typeface="Century Gothic" panose="020B0502020202020204" pitchFamily="34" charset="0"/>
                <a:ea typeface="Open Sans"/>
                <a:cs typeface="Arial"/>
              </a:rPr>
              <a:t>Practice their social and language skills.</a:t>
            </a:r>
            <a:endParaRPr lang="en-US" sz="1200">
              <a:effectLst/>
              <a:latin typeface="Century Gothic" panose="020B0502020202020204" pitchFamily="34" charset="0"/>
              <a:ea typeface="Open Sans"/>
              <a:cs typeface="Arial"/>
            </a:endParaRPr>
          </a:p>
          <a:p>
            <a:pPr marR="0" lvl="0">
              <a:lnSpc>
                <a:spcPct val="114999"/>
              </a:lnSpc>
              <a:spcBef>
                <a:spcPts val="0"/>
              </a:spcBef>
              <a:spcAft>
                <a:spcPts val="0"/>
              </a:spcAft>
              <a:buClr>
                <a:srgbClr val="F78438"/>
              </a:buClr>
            </a:pPr>
            <a:r>
              <a:rPr lang="en-US" sz="1800">
                <a:effectLst/>
                <a:latin typeface="Century Gothic" panose="020B0502020202020204" pitchFamily="34" charset="0"/>
                <a:ea typeface="Open Sans"/>
                <a:cs typeface="Arial"/>
              </a:rPr>
              <a:t>Get to know other children and teachers</a:t>
            </a:r>
            <a:r>
              <a:rPr lang="en-US" sz="1800">
                <a:effectLst/>
                <a:latin typeface="Century Gothic" panose="020B0502020202020204" pitchFamily="34" charset="0"/>
                <a:ea typeface="Arial" panose="020B0604020202020204" pitchFamily="34" charset="0"/>
                <a:cs typeface="Arial"/>
              </a:rPr>
              <a:t>.</a:t>
            </a:r>
          </a:p>
          <a:p>
            <a:pPr marL="0" indent="0">
              <a:lnSpc>
                <a:spcPct val="114999"/>
              </a:lnSpc>
              <a:spcBef>
                <a:spcPts val="0"/>
              </a:spcBef>
              <a:buClr>
                <a:srgbClr val="F78438"/>
              </a:buClr>
              <a:buNone/>
            </a:pPr>
            <a:endParaRPr lang="en-US" sz="1800">
              <a:effectLst/>
              <a:latin typeface="Century Gothic" panose="020B0502020202020204" pitchFamily="34" charset="0"/>
              <a:ea typeface="Open Sans"/>
              <a:cs typeface="Arial"/>
            </a:endParaRPr>
          </a:p>
          <a:p>
            <a:pPr marL="0" indent="0">
              <a:lnSpc>
                <a:spcPct val="114999"/>
              </a:lnSpc>
              <a:spcBef>
                <a:spcPts val="0"/>
              </a:spcBef>
              <a:buClr>
                <a:srgbClr val="F78438"/>
              </a:buClr>
              <a:buNone/>
            </a:pPr>
            <a:r>
              <a:rPr lang="en-US" sz="1800">
                <a:effectLst/>
                <a:latin typeface="Century Gothic"/>
              </a:rPr>
              <a:t>If you cannot fully implement family style meals, aspects can still be used</a:t>
            </a:r>
            <a:r>
              <a:rPr lang="en-US" sz="1800">
                <a:latin typeface="Century Gothic"/>
              </a:rPr>
              <a:t>.</a:t>
            </a:r>
            <a:endParaRPr lang="en-US" sz="1800">
              <a:effectLst/>
              <a:latin typeface="Century Gothic" panose="020B0502020202020204" pitchFamily="34" charset="0"/>
            </a:endParaRPr>
          </a:p>
          <a:p>
            <a:pPr marL="0" marR="0" lvl="0" indent="0">
              <a:lnSpc>
                <a:spcPct val="114999"/>
              </a:lnSpc>
              <a:spcBef>
                <a:spcPts val="0"/>
              </a:spcBef>
              <a:spcAft>
                <a:spcPts val="0"/>
              </a:spcAft>
              <a:buClr>
                <a:srgbClr val="F78438"/>
              </a:buClr>
              <a:buNone/>
            </a:pPr>
            <a:endParaRPr lang="en-US" sz="1200">
              <a:solidFill>
                <a:schemeClr val="tx1">
                  <a:lumMod val="65000"/>
                  <a:lumOff val="35000"/>
                </a:schemeClr>
              </a:solidFill>
              <a:effectLst/>
              <a:latin typeface="Century Gothic" panose="020B0502020202020204" pitchFamily="34" charset="0"/>
              <a:ea typeface="Open Sans"/>
              <a:cs typeface="Arial"/>
            </a:endParaRPr>
          </a:p>
        </p:txBody>
      </p:sp>
    </p:spTree>
    <p:extLst>
      <p:ext uri="{BB962C8B-B14F-4D97-AF65-F5344CB8AC3E}">
        <p14:creationId xmlns:p14="http://schemas.microsoft.com/office/powerpoint/2010/main" val="934017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toddler uses a napkin to clean up spilled milk in a child care classroom.">
            <a:extLst>
              <a:ext uri="{FF2B5EF4-FFF2-40B4-BE49-F238E27FC236}">
                <a16:creationId xmlns:a16="http://schemas.microsoft.com/office/drawing/2014/main" id="{09D04626-3364-050A-15DA-7D1E728E5E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88965" y="-1"/>
            <a:ext cx="5995387" cy="6858002"/>
          </a:xfrm>
          <a:prstGeom prst="rect">
            <a:avLst/>
          </a:prstGeom>
        </p:spPr>
      </p:pic>
      <p:pic>
        <p:nvPicPr>
          <p:cNvPr id="11" name="Picture 10">
            <a:extLst>
              <a:ext uri="{FF2B5EF4-FFF2-40B4-BE49-F238E27FC236}">
                <a16:creationId xmlns:a16="http://schemas.microsoft.com/office/drawing/2014/main" id="{33F5D3C1-250C-8C8A-DBB3-AA452C0AF70F}"/>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685" r="9181"/>
          <a:stretch/>
        </p:blipFill>
        <p:spPr>
          <a:xfrm rot="16200000">
            <a:off x="2744467" y="2832134"/>
            <a:ext cx="6858001" cy="1193731"/>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50</a:t>
            </a:fld>
            <a:endParaRPr lang="en-US">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6"/>
          <a:srcRect/>
          <a:stretch/>
        </p:blipFill>
        <p:spPr>
          <a:xfrm rot="10800000">
            <a:off x="-1508742" y="537476"/>
            <a:ext cx="8637130" cy="1092343"/>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37589" y="602724"/>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How Can I Help Children Learn </a:t>
            </a:r>
            <a:b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to Serve Themselves?</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(Part 2)</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48A24A9-788E-1D4F-C926-7292C7B5A4AE}"/>
              </a:ext>
            </a:extLst>
          </p:cNvPr>
          <p:cNvSpPr/>
          <p:nvPr/>
        </p:nvSpPr>
        <p:spPr>
          <a:xfrm>
            <a:off x="437589" y="1844129"/>
            <a:ext cx="6854622" cy="369332"/>
          </a:xfrm>
          <a:prstGeom prst="rect">
            <a:avLst/>
          </a:prstGeom>
        </p:spPr>
        <p:txBody>
          <a:bodyPr wrap="square">
            <a:spAutoFit/>
          </a:bodyPr>
          <a:lstStyle/>
          <a:p>
            <a:r>
              <a:rPr lang="en-US" b="1">
                <a:solidFill>
                  <a:srgbClr val="417A44"/>
                </a:solidFill>
                <a:latin typeface="Century Gothic" panose="020B0502020202020204" pitchFamily="34" charset="0"/>
                <a:ea typeface="Calibri" panose="020F0502020204030204" pitchFamily="34" charset="0"/>
                <a:cs typeface="Arial" panose="020B0604020202020204" pitchFamily="34" charset="0"/>
              </a:rPr>
              <a:t>Accept It May Be Messy at First</a:t>
            </a:r>
          </a:p>
        </p:txBody>
      </p:sp>
      <p:sp>
        <p:nvSpPr>
          <p:cNvPr id="5" name="Content Placeholder 2">
            <a:extLst>
              <a:ext uri="{FF2B5EF4-FFF2-40B4-BE49-F238E27FC236}">
                <a16:creationId xmlns:a16="http://schemas.microsoft.com/office/drawing/2014/main" id="{C2668BD6-F421-83DE-05AE-98D9A856F61F}"/>
              </a:ext>
            </a:extLst>
          </p:cNvPr>
          <p:cNvSpPr txBox="1">
            <a:spLocks/>
          </p:cNvSpPr>
          <p:nvPr/>
        </p:nvSpPr>
        <p:spPr>
          <a:xfrm>
            <a:off x="437589" y="2655962"/>
            <a:ext cx="4780957" cy="365867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400"/>
              </a:spcAft>
              <a:buNone/>
            </a:pPr>
            <a:r>
              <a:rPr lang="en-US" sz="1800">
                <a:solidFill>
                  <a:schemeClr val="tx1">
                    <a:lumMod val="75000"/>
                    <a:lumOff val="25000"/>
                  </a:schemeClr>
                </a:solidFill>
                <a:effectLst/>
                <a:latin typeface="Century Gothic" panose="020B0502020202020204" pitchFamily="34" charset="0"/>
                <a:ea typeface="Open Sans"/>
                <a:cs typeface="Arial"/>
              </a:rPr>
              <a:t>Tips to cut down on the mess</a:t>
            </a:r>
            <a:r>
              <a:rPr lang="en-US" sz="1800">
                <a:solidFill>
                  <a:schemeClr val="tx1">
                    <a:lumMod val="75000"/>
                    <a:lumOff val="25000"/>
                  </a:schemeClr>
                </a:solidFill>
                <a:latin typeface="Century Gothic" panose="020B0502020202020204" pitchFamily="34" charset="0"/>
                <a:ea typeface="Open Sans"/>
                <a:cs typeface="Arial"/>
              </a:rPr>
              <a:t>:</a:t>
            </a:r>
            <a:endParaRPr lang="en-US" sz="1800">
              <a:solidFill>
                <a:schemeClr val="tx1">
                  <a:lumMod val="75000"/>
                  <a:lumOff val="25000"/>
                </a:schemeClr>
              </a:solidFill>
              <a:effectLst/>
              <a:latin typeface="Century Gothic" panose="020B0502020202020204" pitchFamily="34" charset="0"/>
              <a:ea typeface="Open Sans"/>
              <a:cs typeface="Arial"/>
            </a:endParaRPr>
          </a:p>
          <a:p>
            <a:pPr>
              <a:lnSpc>
                <a:spcPct val="100000"/>
              </a:lnSpc>
              <a:spcBef>
                <a:spcPts val="0"/>
              </a:spcBef>
              <a:spcAft>
                <a:spcPts val="1400"/>
              </a:spcAft>
              <a:buClr>
                <a:srgbClr val="F78438"/>
              </a:buClr>
            </a:pPr>
            <a:r>
              <a:rPr lang="en-US" sz="1800">
                <a:solidFill>
                  <a:schemeClr val="tx1">
                    <a:lumMod val="75000"/>
                    <a:lumOff val="25000"/>
                  </a:schemeClr>
                </a:solidFill>
                <a:latin typeface="Century Gothic" panose="020B0502020202020204" pitchFamily="34" charset="0"/>
                <a:ea typeface="Open Sans"/>
                <a:cs typeface="Arial"/>
              </a:rPr>
              <a:t>Put a towel or paper under the children’s chairs.</a:t>
            </a:r>
          </a:p>
          <a:p>
            <a:pPr>
              <a:lnSpc>
                <a:spcPct val="100000"/>
              </a:lnSpc>
              <a:spcBef>
                <a:spcPts val="0"/>
              </a:spcBef>
              <a:spcAft>
                <a:spcPts val="1400"/>
              </a:spcAft>
              <a:buClr>
                <a:srgbClr val="F78438"/>
              </a:buClr>
            </a:pPr>
            <a:r>
              <a:rPr lang="en-US" sz="1800">
                <a:solidFill>
                  <a:schemeClr val="tx1">
                    <a:lumMod val="75000"/>
                    <a:lumOff val="25000"/>
                  </a:schemeClr>
                </a:solidFill>
                <a:latin typeface="Century Gothic" panose="020B0502020202020204" pitchFamily="34" charset="0"/>
                <a:ea typeface="Open Sans"/>
                <a:cs typeface="Arial"/>
              </a:rPr>
              <a:t>Teach children to clean up their mess.</a:t>
            </a:r>
          </a:p>
          <a:p>
            <a:pPr>
              <a:lnSpc>
                <a:spcPct val="100000"/>
              </a:lnSpc>
              <a:spcBef>
                <a:spcPts val="0"/>
              </a:spcBef>
              <a:spcAft>
                <a:spcPts val="1400"/>
              </a:spcAft>
              <a:buClr>
                <a:srgbClr val="F78438"/>
              </a:buClr>
            </a:pPr>
            <a:r>
              <a:rPr lang="en-US" sz="1800">
                <a:solidFill>
                  <a:schemeClr val="tx1">
                    <a:lumMod val="75000"/>
                    <a:lumOff val="25000"/>
                  </a:schemeClr>
                </a:solidFill>
                <a:latin typeface="Century Gothic" panose="020B0502020202020204" pitchFamily="34" charset="0"/>
                <a:ea typeface="Open Sans"/>
                <a:cs typeface="Arial"/>
              </a:rPr>
              <a:t>Let children continue to practice strengthening their skills—which will</a:t>
            </a:r>
            <a:r>
              <a:rPr lang="en-US" sz="1800">
                <a:solidFill>
                  <a:schemeClr val="tx1">
                    <a:lumMod val="75000"/>
                    <a:lumOff val="25000"/>
                  </a:schemeClr>
                </a:solidFill>
                <a:latin typeface="Century Gothic" panose="020B0502020202020204" pitchFamily="34" charset="0"/>
                <a:ea typeface="Open Sans" panose="020B0606030504020204" pitchFamily="34" charset="0"/>
                <a:cs typeface="Arial" panose="020B0604020202020204" pitchFamily="34" charset="0"/>
              </a:rPr>
              <a:t> </a:t>
            </a:r>
            <a:r>
              <a:rPr lang="en-US" sz="1800">
                <a:solidFill>
                  <a:schemeClr val="tx1">
                    <a:lumMod val="75000"/>
                    <a:lumOff val="25000"/>
                  </a:schemeClr>
                </a:solidFill>
                <a:latin typeface="Century Gothic" panose="020B0502020202020204" pitchFamily="34" charset="0"/>
                <a:ea typeface="Open Sans"/>
                <a:cs typeface="Arial"/>
              </a:rPr>
              <a:t>eventually lead to creating less mess</a:t>
            </a:r>
            <a:r>
              <a:rPr lang="en-US" sz="1800">
                <a:solidFill>
                  <a:srgbClr val="3A4F5A"/>
                </a:solidFill>
                <a:latin typeface="Century Gothic" panose="020B0502020202020204" pitchFamily="34" charset="0"/>
                <a:ea typeface="Open Sans"/>
                <a:cs typeface="Arial"/>
              </a:rPr>
              <a:t>.</a:t>
            </a:r>
          </a:p>
        </p:txBody>
      </p:sp>
    </p:spTree>
    <p:extLst>
      <p:ext uri="{BB962C8B-B14F-4D97-AF65-F5344CB8AC3E}">
        <p14:creationId xmlns:p14="http://schemas.microsoft.com/office/powerpoint/2010/main" val="14235929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51</a:t>
            </a:fld>
            <a:endParaRPr lang="en-US">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4"/>
          <a:srcRect/>
          <a:stretch/>
        </p:blipFill>
        <p:spPr>
          <a:xfrm rot="10800000">
            <a:off x="-1508742" y="537476"/>
            <a:ext cx="8637130" cy="1092343"/>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37589" y="602724"/>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How Can I Help Children Learn </a:t>
            </a:r>
            <a:b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to Serve Themselves?</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(Part 3)</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48A24A9-788E-1D4F-C926-7292C7B5A4AE}"/>
              </a:ext>
            </a:extLst>
          </p:cNvPr>
          <p:cNvSpPr/>
          <p:nvPr/>
        </p:nvSpPr>
        <p:spPr>
          <a:xfrm>
            <a:off x="437589" y="1844129"/>
            <a:ext cx="6854622" cy="369332"/>
          </a:xfrm>
          <a:prstGeom prst="rect">
            <a:avLst/>
          </a:prstGeom>
        </p:spPr>
        <p:txBody>
          <a:bodyPr wrap="square">
            <a:spAutoFit/>
          </a:bodyPr>
          <a:lstStyle/>
          <a:p>
            <a:r>
              <a:rPr lang="en-US" b="1">
                <a:solidFill>
                  <a:srgbClr val="417A44"/>
                </a:solidFill>
                <a:latin typeface="Century Gothic" panose="020B0502020202020204" pitchFamily="34" charset="0"/>
                <a:ea typeface="Calibri" panose="020F0502020204030204" pitchFamily="34" charset="0"/>
                <a:cs typeface="Arial" panose="020B0604020202020204" pitchFamily="34" charset="0"/>
              </a:rPr>
              <a:t>Choose Foods That Are Easier to Scoop </a:t>
            </a:r>
          </a:p>
        </p:txBody>
      </p:sp>
      <p:sp>
        <p:nvSpPr>
          <p:cNvPr id="17" name="Instead of">
            <a:extLst>
              <a:ext uri="{FF2B5EF4-FFF2-40B4-BE49-F238E27FC236}">
                <a16:creationId xmlns:a16="http://schemas.microsoft.com/office/drawing/2014/main" id="{7DD5684B-B0D2-418A-DF91-F3F1A39E5F1F}"/>
              </a:ext>
            </a:extLst>
          </p:cNvPr>
          <p:cNvSpPr txBox="1"/>
          <p:nvPr/>
        </p:nvSpPr>
        <p:spPr>
          <a:xfrm>
            <a:off x="766803" y="3282870"/>
            <a:ext cx="2003080" cy="369332"/>
          </a:xfrm>
          <a:prstGeom prst="rect">
            <a:avLst/>
          </a:prstGeom>
          <a:noFill/>
        </p:spPr>
        <p:txBody>
          <a:bodyPr wrap="square" rtlCol="0">
            <a:spAutoFit/>
          </a:bodyPr>
          <a:lstStyle/>
          <a:p>
            <a:r>
              <a:rPr lang="en-US" b="1">
                <a:latin typeface="Century Gothic" panose="020B0502020202020204" pitchFamily="34" charset="0"/>
                <a:cs typeface="Arial" panose="020B0604020202020204" pitchFamily="34" charset="0"/>
              </a:rPr>
              <a:t>Instead Of…</a:t>
            </a:r>
          </a:p>
        </p:txBody>
      </p:sp>
      <p:pic>
        <p:nvPicPr>
          <p:cNvPr id="15" name="1a">
            <a:extLst>
              <a:ext uri="{FF2B5EF4-FFF2-40B4-BE49-F238E27FC236}">
                <a16:creationId xmlns:a16="http://schemas.microsoft.com/office/drawing/2014/main" id="{C72ED5A0-E6CF-F39B-6F06-1038B2EA76AA}"/>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57806" y="2794352"/>
            <a:ext cx="1200856" cy="626878"/>
          </a:xfrm>
          <a:prstGeom prst="rect">
            <a:avLst/>
          </a:prstGeom>
        </p:spPr>
      </p:pic>
      <p:sp>
        <p:nvSpPr>
          <p:cNvPr id="25" name="Spaguetti noddles">
            <a:extLst>
              <a:ext uri="{FF2B5EF4-FFF2-40B4-BE49-F238E27FC236}">
                <a16:creationId xmlns:a16="http://schemas.microsoft.com/office/drawing/2014/main" id="{ED48A54A-9370-AA1A-9860-906B2EBDDB32}"/>
              </a:ext>
            </a:extLst>
          </p:cNvPr>
          <p:cNvSpPr txBox="1"/>
          <p:nvPr/>
        </p:nvSpPr>
        <p:spPr>
          <a:xfrm>
            <a:off x="2852491" y="3452253"/>
            <a:ext cx="1411486" cy="584775"/>
          </a:xfrm>
          <a:prstGeom prst="rect">
            <a:avLst/>
          </a:prstGeom>
          <a:noFill/>
        </p:spPr>
        <p:txBody>
          <a:bodyPr wrap="square" rtlCol="0">
            <a:spAutoFit/>
          </a:bodyPr>
          <a:lstStyle/>
          <a:p>
            <a:pPr algn="ctr"/>
            <a:r>
              <a:rPr lang="en-US" sz="1600">
                <a:effectLst/>
                <a:latin typeface="Century Gothic" panose="020B0502020202020204" pitchFamily="34" charset="0"/>
                <a:cs typeface="Arial" panose="020B0604020202020204" pitchFamily="34" charset="0"/>
              </a:rPr>
              <a:t>Spaghetti noodles</a:t>
            </a:r>
          </a:p>
        </p:txBody>
      </p:sp>
      <p:pic>
        <p:nvPicPr>
          <p:cNvPr id="8" name="2a">
            <a:extLst>
              <a:ext uri="{FF2B5EF4-FFF2-40B4-BE49-F238E27FC236}">
                <a16:creationId xmlns:a16="http://schemas.microsoft.com/office/drawing/2014/main" id="{64189C4C-5043-6685-A149-EB331B370B88}"/>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08903" y="2736465"/>
            <a:ext cx="984231" cy="812933"/>
          </a:xfrm>
          <a:prstGeom prst="rect">
            <a:avLst/>
          </a:prstGeom>
        </p:spPr>
      </p:pic>
      <p:sp>
        <p:nvSpPr>
          <p:cNvPr id="21" name="Thin Soups">
            <a:extLst>
              <a:ext uri="{FF2B5EF4-FFF2-40B4-BE49-F238E27FC236}">
                <a16:creationId xmlns:a16="http://schemas.microsoft.com/office/drawing/2014/main" id="{9B867DD2-FEC6-872D-2AE9-559AFE672F2A}"/>
              </a:ext>
            </a:extLst>
          </p:cNvPr>
          <p:cNvSpPr txBox="1"/>
          <p:nvPr/>
        </p:nvSpPr>
        <p:spPr>
          <a:xfrm>
            <a:off x="6308903" y="3452253"/>
            <a:ext cx="948404" cy="584775"/>
          </a:xfrm>
          <a:prstGeom prst="rect">
            <a:avLst/>
          </a:prstGeom>
          <a:noFill/>
        </p:spPr>
        <p:txBody>
          <a:bodyPr wrap="square" rtlCol="0">
            <a:spAutoFit/>
          </a:bodyPr>
          <a:lstStyle/>
          <a:p>
            <a:pPr algn="ctr"/>
            <a:r>
              <a:rPr lang="en-US" sz="1600">
                <a:effectLst/>
                <a:latin typeface="Century Gothic" panose="020B0502020202020204" pitchFamily="34" charset="0"/>
                <a:cs typeface="Arial" panose="020B0604020202020204" pitchFamily="34" charset="0"/>
              </a:rPr>
              <a:t>Thin soups</a:t>
            </a:r>
          </a:p>
        </p:txBody>
      </p:sp>
      <p:pic>
        <p:nvPicPr>
          <p:cNvPr id="14" name="3a">
            <a:extLst>
              <a:ext uri="{FF2B5EF4-FFF2-40B4-BE49-F238E27FC236}">
                <a16:creationId xmlns:a16="http://schemas.microsoft.com/office/drawing/2014/main" id="{04CE9FA8-52F0-EC09-9858-1BAE2A9C21EA}"/>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656732" y="2804529"/>
            <a:ext cx="917690" cy="612325"/>
          </a:xfrm>
          <a:prstGeom prst="rect">
            <a:avLst/>
          </a:prstGeom>
        </p:spPr>
      </p:pic>
      <p:sp>
        <p:nvSpPr>
          <p:cNvPr id="23" name="Whole Chicken">
            <a:extLst>
              <a:ext uri="{FF2B5EF4-FFF2-40B4-BE49-F238E27FC236}">
                <a16:creationId xmlns:a16="http://schemas.microsoft.com/office/drawing/2014/main" id="{C3AFBCD7-1AB9-A83B-B390-6A96C0023AC2}"/>
              </a:ext>
            </a:extLst>
          </p:cNvPr>
          <p:cNvSpPr txBox="1"/>
          <p:nvPr/>
        </p:nvSpPr>
        <p:spPr>
          <a:xfrm>
            <a:off x="9326536" y="3455731"/>
            <a:ext cx="1663901" cy="584775"/>
          </a:xfrm>
          <a:prstGeom prst="rect">
            <a:avLst/>
          </a:prstGeom>
          <a:noFill/>
        </p:spPr>
        <p:txBody>
          <a:bodyPr wrap="square" rtlCol="0">
            <a:spAutoFit/>
          </a:bodyPr>
          <a:lstStyle/>
          <a:p>
            <a:pPr algn="ctr"/>
            <a:r>
              <a:rPr lang="en-US" sz="1600">
                <a:effectLst/>
                <a:latin typeface="Century Gothic" panose="020B0502020202020204" pitchFamily="34" charset="0"/>
                <a:cs typeface="Arial" panose="020B0604020202020204" pitchFamily="34" charset="0"/>
              </a:rPr>
              <a:t>Whole chicken </a:t>
            </a:r>
            <a:br>
              <a:rPr lang="en-US" sz="1600">
                <a:effectLst/>
                <a:latin typeface="Century Gothic" panose="020B0502020202020204" pitchFamily="34" charset="0"/>
                <a:cs typeface="Arial" panose="020B0604020202020204" pitchFamily="34" charset="0"/>
              </a:rPr>
            </a:br>
            <a:r>
              <a:rPr lang="en-US" sz="1600">
                <a:effectLst/>
                <a:latin typeface="Century Gothic" panose="020B0502020202020204" pitchFamily="34" charset="0"/>
                <a:cs typeface="Arial" panose="020B0604020202020204" pitchFamily="34" charset="0"/>
              </a:rPr>
              <a:t>tenderloin</a:t>
            </a:r>
          </a:p>
        </p:txBody>
      </p:sp>
      <p:sp>
        <p:nvSpPr>
          <p:cNvPr id="18" name="Try">
            <a:extLst>
              <a:ext uri="{FF2B5EF4-FFF2-40B4-BE49-F238E27FC236}">
                <a16:creationId xmlns:a16="http://schemas.microsoft.com/office/drawing/2014/main" id="{C170FB64-F9CC-9D51-EB5C-1731B3D4D3F9}"/>
              </a:ext>
            </a:extLst>
          </p:cNvPr>
          <p:cNvSpPr txBox="1"/>
          <p:nvPr/>
        </p:nvSpPr>
        <p:spPr>
          <a:xfrm>
            <a:off x="766803" y="4768515"/>
            <a:ext cx="1023635" cy="369332"/>
          </a:xfrm>
          <a:prstGeom prst="rect">
            <a:avLst/>
          </a:prstGeom>
          <a:noFill/>
        </p:spPr>
        <p:txBody>
          <a:bodyPr wrap="square" rtlCol="0">
            <a:spAutoFit/>
          </a:bodyPr>
          <a:lstStyle/>
          <a:p>
            <a:r>
              <a:rPr lang="en-US" b="1">
                <a:latin typeface="Century Gothic" panose="020B0502020202020204" pitchFamily="34" charset="0"/>
                <a:cs typeface="Arial" panose="020B0604020202020204" pitchFamily="34" charset="0"/>
              </a:rPr>
              <a:t>Try…</a:t>
            </a:r>
          </a:p>
        </p:txBody>
      </p:sp>
      <p:pic>
        <p:nvPicPr>
          <p:cNvPr id="3" name="1b">
            <a:extLst>
              <a:ext uri="{FF2B5EF4-FFF2-40B4-BE49-F238E27FC236}">
                <a16:creationId xmlns:a16="http://schemas.microsoft.com/office/drawing/2014/main" id="{A777BEC8-3337-91A0-AA28-E67471294E4F}"/>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31133" y="4274855"/>
            <a:ext cx="839926" cy="939456"/>
          </a:xfrm>
          <a:prstGeom prst="rect">
            <a:avLst/>
          </a:prstGeom>
        </p:spPr>
      </p:pic>
      <p:sp>
        <p:nvSpPr>
          <p:cNvPr id="20" name="Macarroni noodles">
            <a:extLst>
              <a:ext uri="{FF2B5EF4-FFF2-40B4-BE49-F238E27FC236}">
                <a16:creationId xmlns:a16="http://schemas.microsoft.com/office/drawing/2014/main" id="{7CE905C3-F112-2EFC-1A49-E6DD21BBDC31}"/>
              </a:ext>
            </a:extLst>
          </p:cNvPr>
          <p:cNvSpPr txBox="1"/>
          <p:nvPr/>
        </p:nvSpPr>
        <p:spPr>
          <a:xfrm>
            <a:off x="2872203" y="5150826"/>
            <a:ext cx="1411486" cy="861774"/>
          </a:xfrm>
          <a:prstGeom prst="rect">
            <a:avLst/>
          </a:prstGeom>
          <a:noFill/>
        </p:spPr>
        <p:txBody>
          <a:bodyPr wrap="square" rtlCol="0">
            <a:spAutoFit/>
          </a:bodyPr>
          <a:lstStyle/>
          <a:p>
            <a:pPr algn="ctr"/>
            <a:r>
              <a:rPr lang="en-US" sz="1600">
                <a:effectLst/>
                <a:latin typeface="Century Gothic" panose="020B0502020202020204" pitchFamily="34" charset="0"/>
                <a:cs typeface="Arial" panose="020B0604020202020204" pitchFamily="34" charset="0"/>
              </a:rPr>
              <a:t>Macaroni noodles</a:t>
            </a:r>
          </a:p>
          <a:p>
            <a:endParaRPr lang="en-US">
              <a:latin typeface="Century Gothic" panose="020B0502020202020204" pitchFamily="34" charset="0"/>
              <a:cs typeface="Arial" panose="020B0604020202020204" pitchFamily="34" charset="0"/>
            </a:endParaRPr>
          </a:p>
        </p:txBody>
      </p:sp>
      <p:pic>
        <p:nvPicPr>
          <p:cNvPr id="7" name="2b">
            <a:extLst>
              <a:ext uri="{FF2B5EF4-FFF2-40B4-BE49-F238E27FC236}">
                <a16:creationId xmlns:a16="http://schemas.microsoft.com/office/drawing/2014/main" id="{5C05D5AA-648F-ACCC-7A42-BB9ACA0DA171}"/>
              </a:ext>
              <a:ext uri="{C183D7F6-B498-43B3-948B-1728B52AA6E4}">
                <adec:decorative xmlns:adec="http://schemas.microsoft.com/office/drawing/2017/decorative" val="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307454" y="4491118"/>
            <a:ext cx="984232" cy="609298"/>
          </a:xfrm>
          <a:prstGeom prst="rect">
            <a:avLst/>
          </a:prstGeom>
        </p:spPr>
      </p:pic>
      <p:sp>
        <p:nvSpPr>
          <p:cNvPr id="22" name="Thick Chilli">
            <a:extLst>
              <a:ext uri="{FF2B5EF4-FFF2-40B4-BE49-F238E27FC236}">
                <a16:creationId xmlns:a16="http://schemas.microsoft.com/office/drawing/2014/main" id="{007C8F6F-68E4-C77D-E725-BC1893303204}"/>
              </a:ext>
            </a:extLst>
          </p:cNvPr>
          <p:cNvSpPr txBox="1"/>
          <p:nvPr/>
        </p:nvSpPr>
        <p:spPr>
          <a:xfrm>
            <a:off x="6322829" y="5127734"/>
            <a:ext cx="953481" cy="861774"/>
          </a:xfrm>
          <a:prstGeom prst="rect">
            <a:avLst/>
          </a:prstGeom>
          <a:noFill/>
        </p:spPr>
        <p:txBody>
          <a:bodyPr wrap="square" rtlCol="0">
            <a:spAutoFit/>
          </a:bodyPr>
          <a:lstStyle/>
          <a:p>
            <a:pPr algn="ctr"/>
            <a:r>
              <a:rPr lang="en-US" sz="1600">
                <a:effectLst/>
                <a:latin typeface="Century Gothic" panose="020B0502020202020204" pitchFamily="34" charset="0"/>
                <a:cs typeface="Arial" panose="020B0604020202020204" pitchFamily="34" charset="0"/>
              </a:rPr>
              <a:t>Thick chili*</a:t>
            </a:r>
          </a:p>
          <a:p>
            <a:endParaRPr lang="en-US">
              <a:latin typeface="Century Gothic" panose="020B0502020202020204" pitchFamily="34" charset="0"/>
              <a:cs typeface="Arial" panose="020B0604020202020204" pitchFamily="34" charset="0"/>
            </a:endParaRPr>
          </a:p>
        </p:txBody>
      </p:sp>
      <p:pic>
        <p:nvPicPr>
          <p:cNvPr id="6" name="2c">
            <a:extLst>
              <a:ext uri="{FF2B5EF4-FFF2-40B4-BE49-F238E27FC236}">
                <a16:creationId xmlns:a16="http://schemas.microsoft.com/office/drawing/2014/main" id="{FD6E3E98-7550-6CF8-5B7D-B7BA3414FD4A}"/>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77506" y="4390427"/>
            <a:ext cx="1128807" cy="804889"/>
          </a:xfrm>
          <a:prstGeom prst="rect">
            <a:avLst/>
          </a:prstGeom>
        </p:spPr>
      </p:pic>
      <p:sp>
        <p:nvSpPr>
          <p:cNvPr id="24" name="Diced ">
            <a:extLst>
              <a:ext uri="{FF2B5EF4-FFF2-40B4-BE49-F238E27FC236}">
                <a16:creationId xmlns:a16="http://schemas.microsoft.com/office/drawing/2014/main" id="{5B57F427-43CA-0E02-ADD9-A8D55CD232AA}"/>
              </a:ext>
            </a:extLst>
          </p:cNvPr>
          <p:cNvSpPr txBox="1"/>
          <p:nvPr/>
        </p:nvSpPr>
        <p:spPr>
          <a:xfrm>
            <a:off x="9083354" y="5149256"/>
            <a:ext cx="2102544" cy="584775"/>
          </a:xfrm>
          <a:prstGeom prst="rect">
            <a:avLst/>
          </a:prstGeom>
          <a:noFill/>
        </p:spPr>
        <p:txBody>
          <a:bodyPr wrap="square" rtlCol="0">
            <a:spAutoFit/>
          </a:bodyPr>
          <a:lstStyle/>
          <a:p>
            <a:pPr algn="ctr"/>
            <a:r>
              <a:rPr lang="en-US" sz="1600">
                <a:effectLst/>
                <a:latin typeface="Century Gothic" panose="020B0502020202020204" pitchFamily="34" charset="0"/>
                <a:cs typeface="Arial" panose="020B0604020202020204" pitchFamily="34" charset="0"/>
              </a:rPr>
              <a:t>Diced or </a:t>
            </a:r>
            <a:br>
              <a:rPr lang="en-US" sz="1600">
                <a:effectLst/>
                <a:latin typeface="Century Gothic" panose="020B0502020202020204" pitchFamily="34" charset="0"/>
                <a:cs typeface="Arial" panose="020B0604020202020204" pitchFamily="34" charset="0"/>
              </a:rPr>
            </a:br>
            <a:r>
              <a:rPr lang="en-US" sz="1600">
                <a:effectLst/>
                <a:latin typeface="Century Gothic" panose="020B0502020202020204" pitchFamily="34" charset="0"/>
                <a:cs typeface="Arial" panose="020B0604020202020204" pitchFamily="34" charset="0"/>
              </a:rPr>
              <a:t>shredded chicken</a:t>
            </a:r>
          </a:p>
        </p:txBody>
      </p:sp>
      <p:sp>
        <p:nvSpPr>
          <p:cNvPr id="26" name="Rounded Rectangle 25">
            <a:extLst>
              <a:ext uri="{FF2B5EF4-FFF2-40B4-BE49-F238E27FC236}">
                <a16:creationId xmlns:a16="http://schemas.microsoft.com/office/drawing/2014/main" id="{65AB0A8D-1DED-40C6-2A68-48EC34BB1BEB}"/>
              </a:ext>
              <a:ext uri="{C183D7F6-B498-43B3-948B-1728B52AA6E4}">
                <adec:decorative xmlns:adec="http://schemas.microsoft.com/office/drawing/2017/decorative" val="1"/>
              </a:ext>
            </a:extLst>
          </p:cNvPr>
          <p:cNvSpPr/>
          <p:nvPr/>
        </p:nvSpPr>
        <p:spPr>
          <a:xfrm>
            <a:off x="490766" y="2563382"/>
            <a:ext cx="11210468" cy="3426126"/>
          </a:xfrm>
          <a:prstGeom prst="roundRect">
            <a:avLst>
              <a:gd name="adj" fmla="val 7059"/>
            </a:avLst>
          </a:prstGeom>
          <a:noFill/>
          <a:ln>
            <a:solidFill>
              <a:srgbClr val="447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A5C517EB-333E-5FAF-4AA7-D93B363B5517}"/>
              </a:ext>
              <a:ext uri="{C183D7F6-B498-43B3-948B-1728B52AA6E4}">
                <adec:decorative xmlns:adec="http://schemas.microsoft.com/office/drawing/2017/decorative" val="1"/>
              </a:ext>
            </a:extLst>
          </p:cNvPr>
          <p:cNvCxnSpPr>
            <a:cxnSpLocks/>
            <a:endCxn id="26" idx="3"/>
          </p:cNvCxnSpPr>
          <p:nvPr/>
        </p:nvCxnSpPr>
        <p:spPr>
          <a:xfrm flipV="1">
            <a:off x="490766" y="4276445"/>
            <a:ext cx="11210468" cy="34791"/>
          </a:xfrm>
          <a:prstGeom prst="line">
            <a:avLst/>
          </a:prstGeom>
          <a:ln w="12700">
            <a:solidFill>
              <a:srgbClr val="447F4A"/>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DF14496-E742-ED60-783A-C20C73DA8E3C}"/>
              </a:ext>
            </a:extLst>
          </p:cNvPr>
          <p:cNvSpPr txBox="1"/>
          <p:nvPr/>
        </p:nvSpPr>
        <p:spPr>
          <a:xfrm>
            <a:off x="517400" y="6204715"/>
            <a:ext cx="11157200" cy="338554"/>
          </a:xfrm>
          <a:prstGeom prst="rect">
            <a:avLst/>
          </a:prstGeom>
          <a:noFill/>
        </p:spPr>
        <p:txBody>
          <a:bodyPr wrap="square">
            <a:spAutoFit/>
          </a:bodyPr>
          <a:lstStyle/>
          <a:p>
            <a:r>
              <a:rPr lang="en-US" sz="1600">
                <a:effectLst/>
                <a:latin typeface="Century Gothic" panose="020B0502020202020204" pitchFamily="34" charset="0"/>
                <a:cs typeface="Arial" panose="020B0604020202020204" pitchFamily="34" charset="0"/>
              </a:rPr>
              <a:t>*Cook foods, such as beans, until they are soft enough to pierce with a fork to reduce the risk of choking.</a:t>
            </a:r>
          </a:p>
        </p:txBody>
      </p:sp>
    </p:spTree>
    <p:extLst>
      <p:ext uri="{BB962C8B-B14F-4D97-AF65-F5344CB8AC3E}">
        <p14:creationId xmlns:p14="http://schemas.microsoft.com/office/powerpoint/2010/main" val="34353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ood service worker places food onto a table for a meal in a child care center. Additional food items are seen sealed on a food service cart including a red holding bag. ">
            <a:extLst>
              <a:ext uri="{FF2B5EF4-FFF2-40B4-BE49-F238E27FC236}">
                <a16:creationId xmlns:a16="http://schemas.microsoft.com/office/drawing/2014/main" id="{4A2EE54B-C20A-8A72-9550-40ECE5B74B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1093" y="0"/>
            <a:ext cx="5830907" cy="6858000"/>
          </a:xfrm>
          <a:prstGeom prst="rect">
            <a:avLst/>
          </a:prstGeom>
        </p:spPr>
      </p:pic>
      <p:pic>
        <p:nvPicPr>
          <p:cNvPr id="11" name="Picture 10">
            <a:extLst>
              <a:ext uri="{FF2B5EF4-FFF2-40B4-BE49-F238E27FC236}">
                <a16:creationId xmlns:a16="http://schemas.microsoft.com/office/drawing/2014/main" id="{33F5D3C1-250C-8C8A-DBB3-AA452C0AF70F}"/>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685" r="9181"/>
          <a:stretch/>
        </p:blipFill>
        <p:spPr>
          <a:xfrm rot="16200000">
            <a:off x="2744467" y="2832134"/>
            <a:ext cx="6858001" cy="1193731"/>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52</a:t>
            </a:fld>
            <a:endParaRPr lang="en-US">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6"/>
          <a:srcRect/>
          <a:stretch/>
        </p:blipFill>
        <p:spPr>
          <a:xfrm rot="10800000">
            <a:off x="-1508742" y="537476"/>
            <a:ext cx="8637130" cy="1092343"/>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37589" y="602724"/>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How Can I Encourage Good</a:t>
            </a:r>
            <a:br>
              <a:rPr kumimoji="0" lang="en-US" sz="2800" b="1" i="0" u="none" strike="noStrike" kern="1200" cap="none" spc="0" normalizeH="0" baseline="0" noProof="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800" b="1" i="0" u="none" strike="noStrike" kern="1200" cap="none" spc="0" normalizeH="0" baseline="0" noProof="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Food Safety Habits?</a:t>
            </a:r>
          </a:p>
        </p:txBody>
      </p:sp>
      <p:sp>
        <p:nvSpPr>
          <p:cNvPr id="3" name="TextBox 2">
            <a:extLst>
              <a:ext uri="{FF2B5EF4-FFF2-40B4-BE49-F238E27FC236}">
                <a16:creationId xmlns:a16="http://schemas.microsoft.com/office/drawing/2014/main" id="{606B8C1C-59D0-2FDC-53BE-260DF7D6DCF2}"/>
              </a:ext>
            </a:extLst>
          </p:cNvPr>
          <p:cNvSpPr txBox="1"/>
          <p:nvPr/>
        </p:nvSpPr>
        <p:spPr>
          <a:xfrm>
            <a:off x="379466" y="1905505"/>
            <a:ext cx="5451443" cy="3046988"/>
          </a:xfrm>
          <a:prstGeom prst="rect">
            <a:avLst/>
          </a:prstGeom>
          <a:noFill/>
        </p:spPr>
        <p:txBody>
          <a:bodyPr wrap="square" lIns="91440" tIns="45720" rIns="91440" bIns="45720" anchor="t">
            <a:spAutoFit/>
          </a:bodyPr>
          <a:lstStyle/>
          <a:p>
            <a:pPr>
              <a:spcAft>
                <a:spcPts val="1200"/>
              </a:spcAft>
              <a:buClr>
                <a:srgbClr val="F78438"/>
              </a:buClr>
            </a:pPr>
            <a:r>
              <a:rPr lang="en-US">
                <a:solidFill>
                  <a:schemeClr val="tx1">
                    <a:lumMod val="75000"/>
                    <a:lumOff val="25000"/>
                  </a:schemeClr>
                </a:solidFill>
                <a:effectLst/>
                <a:latin typeface="Century Gothic"/>
                <a:ea typeface="Open Sans"/>
                <a:cs typeface="Arial"/>
              </a:rPr>
              <a:t>Follow state or local health safety codes and regulations.</a:t>
            </a:r>
            <a:endParaRPr lang="en-US">
              <a:solidFill>
                <a:schemeClr val="tx1">
                  <a:lumMod val="75000"/>
                  <a:lumOff val="25000"/>
                </a:schemeClr>
              </a:solidFill>
            </a:endParaRPr>
          </a:p>
          <a:p>
            <a:pPr marL="285750" indent="-285750">
              <a:spcAft>
                <a:spcPts val="1200"/>
              </a:spcAft>
              <a:buClr>
                <a:srgbClr val="F78438"/>
              </a:buClr>
              <a:buFont typeface="Arial" panose="020B0604020202020204" pitchFamily="34" charset="0"/>
              <a:buChar char="•"/>
            </a:pPr>
            <a:r>
              <a:rPr lang="en-US">
                <a:solidFill>
                  <a:schemeClr val="tx1">
                    <a:lumMod val="75000"/>
                    <a:lumOff val="25000"/>
                  </a:schemeClr>
                </a:solidFill>
                <a:latin typeface="Century Gothic"/>
                <a:ea typeface="Open Sans"/>
                <a:cs typeface="Arial"/>
              </a:rPr>
              <a:t>Pre-plate a child’s meal if a child is sick or has an open wound.</a:t>
            </a:r>
          </a:p>
          <a:p>
            <a:pPr marL="285750" indent="-285750">
              <a:spcAft>
                <a:spcPts val="1200"/>
              </a:spcAft>
              <a:buClr>
                <a:srgbClr val="F78438"/>
              </a:buClr>
              <a:buFont typeface="Arial" panose="020B0604020202020204" pitchFamily="34" charset="0"/>
              <a:buChar char="•"/>
            </a:pPr>
            <a:r>
              <a:rPr lang="en-US">
                <a:solidFill>
                  <a:schemeClr val="tx1">
                    <a:lumMod val="75000"/>
                    <a:lumOff val="25000"/>
                  </a:schemeClr>
                </a:solidFill>
                <a:latin typeface="Century Gothic"/>
                <a:ea typeface="Open Sans"/>
                <a:cs typeface="Arial"/>
              </a:rPr>
              <a:t>Use different colors for serving and eating utensils and dishes.</a:t>
            </a:r>
          </a:p>
          <a:p>
            <a:pPr marL="285750" indent="-285750">
              <a:spcAft>
                <a:spcPts val="1200"/>
              </a:spcAft>
              <a:buClr>
                <a:srgbClr val="F78438"/>
              </a:buClr>
              <a:buFont typeface="Arial" panose="020B0604020202020204" pitchFamily="34" charset="0"/>
              <a:buChar char="•"/>
            </a:pPr>
            <a:r>
              <a:rPr lang="en-US">
                <a:solidFill>
                  <a:schemeClr val="tx1">
                    <a:lumMod val="75000"/>
                    <a:lumOff val="25000"/>
                  </a:schemeClr>
                </a:solidFill>
                <a:effectLst/>
                <a:latin typeface="Century Gothic"/>
                <a:ea typeface="Open Sans"/>
                <a:cs typeface="Arial"/>
              </a:rPr>
              <a:t>Food safety training and resources that cover these topics can be found at the Institute of Child Nutrition</a:t>
            </a:r>
            <a:r>
              <a:rPr lang="en-US">
                <a:solidFill>
                  <a:schemeClr val="tx1">
                    <a:lumMod val="75000"/>
                    <a:lumOff val="25000"/>
                  </a:schemeClr>
                </a:solidFill>
                <a:latin typeface="Century Gothic"/>
                <a:ea typeface="Open Sans"/>
                <a:cs typeface="Arial"/>
              </a:rPr>
              <a:t>.</a:t>
            </a:r>
          </a:p>
        </p:txBody>
      </p:sp>
      <p:sp>
        <p:nvSpPr>
          <p:cNvPr id="9" name="TextBox 8">
            <a:extLst>
              <a:ext uri="{FF2B5EF4-FFF2-40B4-BE49-F238E27FC236}">
                <a16:creationId xmlns:a16="http://schemas.microsoft.com/office/drawing/2014/main" id="{AF82FD57-EF9B-CBD6-3CE7-188A6F309635}"/>
              </a:ext>
            </a:extLst>
          </p:cNvPr>
          <p:cNvSpPr txBox="1"/>
          <p:nvPr/>
        </p:nvSpPr>
        <p:spPr>
          <a:xfrm>
            <a:off x="1854900" y="5829284"/>
            <a:ext cx="4915434" cy="584775"/>
          </a:xfrm>
          <a:prstGeom prst="rect">
            <a:avLst/>
          </a:prstGeom>
          <a:noFill/>
        </p:spPr>
        <p:txBody>
          <a:bodyPr wrap="square" lIns="91440" tIns="45720" rIns="91440" bIns="45720" anchor="t">
            <a:spAutoFit/>
          </a:bodyPr>
          <a:lstStyle/>
          <a:p>
            <a:r>
              <a:rPr lang="en-US" sz="1600" u="sng" err="1">
                <a:solidFill>
                  <a:srgbClr val="4472C4"/>
                </a:solidFill>
                <a:latin typeface="Century Gothic" panose="020B0502020202020204" pitchFamily="34" charset="0"/>
                <a:ea typeface="Open Sans"/>
                <a:cs typeface="Arial"/>
              </a:rPr>
              <a:t>theicn.org</a:t>
            </a:r>
            <a:r>
              <a:rPr lang="en-US" sz="1600" u="sng">
                <a:solidFill>
                  <a:srgbClr val="4472C4"/>
                </a:solidFill>
                <a:latin typeface="Century Gothic" panose="020B0502020202020204" pitchFamily="34" charset="0"/>
                <a:ea typeface="Open Sans"/>
                <a:cs typeface="Arial"/>
              </a:rPr>
              <a:t>/</a:t>
            </a:r>
            <a:r>
              <a:rPr lang="en-US" sz="1600" u="sng" err="1">
                <a:solidFill>
                  <a:srgbClr val="4472C4"/>
                </a:solidFill>
                <a:latin typeface="Century Gothic" panose="020B0502020202020204" pitchFamily="34" charset="0"/>
                <a:ea typeface="Open Sans"/>
                <a:cs typeface="Arial"/>
              </a:rPr>
              <a:t>icn</a:t>
            </a:r>
            <a:r>
              <a:rPr lang="en-US" sz="1600" u="sng">
                <a:solidFill>
                  <a:srgbClr val="4472C4"/>
                </a:solidFill>
                <a:latin typeface="Century Gothic" panose="020B0502020202020204" pitchFamily="34" charset="0"/>
                <a:ea typeface="Open Sans"/>
                <a:cs typeface="Arial"/>
              </a:rPr>
              <a:t>-resources-a-z/food-safety </a:t>
            </a:r>
          </a:p>
          <a:p>
            <a:endParaRPr lang="en-US" sz="1600" u="sng">
              <a:solidFill>
                <a:srgbClr val="4472C4"/>
              </a:solidFill>
              <a:latin typeface="Century Gothic" panose="020B0502020202020204" pitchFamily="34" charset="0"/>
              <a:ea typeface="Open Sans"/>
              <a:cs typeface="Arial"/>
            </a:endParaRPr>
          </a:p>
        </p:txBody>
      </p:sp>
      <p:grpSp>
        <p:nvGrpSpPr>
          <p:cNvPr id="2" name="Group 1" descr="QR code featuring link to theicn.org/icn-resources-a-z/food-safety. ">
            <a:extLst>
              <a:ext uri="{FF2B5EF4-FFF2-40B4-BE49-F238E27FC236}">
                <a16:creationId xmlns:a16="http://schemas.microsoft.com/office/drawing/2014/main" id="{CB03495B-64E6-4BC3-2FB0-26FA72DDB343}"/>
              </a:ext>
            </a:extLst>
          </p:cNvPr>
          <p:cNvGrpSpPr/>
          <p:nvPr/>
        </p:nvGrpSpPr>
        <p:grpSpPr>
          <a:xfrm>
            <a:off x="431226" y="5374761"/>
            <a:ext cx="1375272" cy="1320162"/>
            <a:chOff x="431226" y="5374761"/>
            <a:chExt cx="1375272" cy="1320162"/>
          </a:xfrm>
        </p:grpSpPr>
        <p:sp>
          <p:nvSpPr>
            <p:cNvPr id="7" name="Rounded Rectangle 6">
              <a:extLst>
                <a:ext uri="{FF2B5EF4-FFF2-40B4-BE49-F238E27FC236}">
                  <a16:creationId xmlns:a16="http://schemas.microsoft.com/office/drawing/2014/main" id="{9EA2D8F8-0FD8-36BA-6907-3F343EC0D9D1}"/>
                </a:ext>
              </a:extLst>
            </p:cNvPr>
            <p:cNvSpPr/>
            <p:nvPr/>
          </p:nvSpPr>
          <p:spPr>
            <a:xfrm>
              <a:off x="431226" y="5374761"/>
              <a:ext cx="1375272" cy="1320162"/>
            </a:xfrm>
            <a:prstGeom prst="roundRect">
              <a:avLst/>
            </a:pr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15" name="Picture 14">
              <a:extLst>
                <a:ext uri="{FF2B5EF4-FFF2-40B4-BE49-F238E27FC236}">
                  <a16:creationId xmlns:a16="http://schemas.microsoft.com/office/drawing/2014/main" id="{C1AE7D25-823C-EF67-0F25-7F9D8ED3131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6075" y="5459931"/>
              <a:ext cx="1149821" cy="1149821"/>
            </a:xfrm>
            <a:prstGeom prst="rect">
              <a:avLst/>
            </a:prstGeom>
          </p:spPr>
        </p:pic>
      </p:grpSp>
    </p:spTree>
    <p:extLst>
      <p:ext uri="{BB962C8B-B14F-4D97-AF65-F5344CB8AC3E}">
        <p14:creationId xmlns:p14="http://schemas.microsoft.com/office/powerpoint/2010/main" val="3703565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oung boy staring at a piece of chicken on his fork during lunch time in a child care classroom.">
            <a:extLst>
              <a:ext uri="{FF2B5EF4-FFF2-40B4-BE49-F238E27FC236}">
                <a16:creationId xmlns:a16="http://schemas.microsoft.com/office/drawing/2014/main" id="{6E031E70-6F4B-0C5A-726F-71CEC12A98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2"/>
          <a:stretch/>
        </p:blipFill>
        <p:spPr>
          <a:xfrm>
            <a:off x="5985488" y="-1"/>
            <a:ext cx="6206512" cy="6858001"/>
          </a:xfrm>
          <a:prstGeom prst="rect">
            <a:avLst/>
          </a:prstGeom>
        </p:spPr>
      </p:pic>
      <p:pic>
        <p:nvPicPr>
          <p:cNvPr id="11" name="Picture 10">
            <a:extLst>
              <a:ext uri="{FF2B5EF4-FFF2-40B4-BE49-F238E27FC236}">
                <a16:creationId xmlns:a16="http://schemas.microsoft.com/office/drawing/2014/main" id="{33F5D3C1-250C-8C8A-DBB3-AA452C0AF70F}"/>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685" r="9181"/>
          <a:stretch/>
        </p:blipFill>
        <p:spPr>
          <a:xfrm rot="16200000">
            <a:off x="2744467" y="2832134"/>
            <a:ext cx="6858001" cy="1193731"/>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53</a:t>
            </a:fld>
            <a:endParaRPr lang="en-US">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6"/>
          <a:srcRect/>
          <a:stretch/>
        </p:blipFill>
        <p:spPr>
          <a:xfrm rot="10800000">
            <a:off x="-1508742" y="537476"/>
            <a:ext cx="8637130" cy="1092343"/>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37589" y="602724"/>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How Can I Encourage Children </a:t>
            </a:r>
            <a:b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to Try New Foods?</a:t>
            </a:r>
            <a:r>
              <a:rPr kumimoji="0" lang="en-US" sz="1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(Part 1)</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48A24A9-788E-1D4F-C926-7292C7B5A4AE}"/>
              </a:ext>
            </a:extLst>
          </p:cNvPr>
          <p:cNvSpPr/>
          <p:nvPr/>
        </p:nvSpPr>
        <p:spPr>
          <a:xfrm>
            <a:off x="437589" y="1844129"/>
            <a:ext cx="6854622" cy="369332"/>
          </a:xfrm>
          <a:prstGeom prst="rect">
            <a:avLst/>
          </a:prstGeom>
        </p:spPr>
        <p:txBody>
          <a:bodyPr wrap="square" lIns="91440" tIns="45720" rIns="91440" bIns="45720" anchor="t">
            <a:spAutoFit/>
          </a:bodyPr>
          <a:lstStyle/>
          <a:p>
            <a:r>
              <a:rPr lang="en-US" b="1">
                <a:solidFill>
                  <a:srgbClr val="417A44"/>
                </a:solidFill>
                <a:latin typeface="Century Gothic"/>
                <a:ea typeface="Calibri"/>
                <a:cs typeface="Arial"/>
              </a:rPr>
              <a:t>Introduce New Foods in Different Ways</a:t>
            </a:r>
          </a:p>
        </p:txBody>
      </p:sp>
      <p:sp>
        <p:nvSpPr>
          <p:cNvPr id="3" name="Content Placeholder 2">
            <a:extLst>
              <a:ext uri="{FF2B5EF4-FFF2-40B4-BE49-F238E27FC236}">
                <a16:creationId xmlns:a16="http://schemas.microsoft.com/office/drawing/2014/main" id="{96068203-68C4-CA1F-13EF-847B01A464FF}"/>
              </a:ext>
            </a:extLst>
          </p:cNvPr>
          <p:cNvSpPr txBox="1">
            <a:spLocks/>
          </p:cNvSpPr>
          <p:nvPr/>
        </p:nvSpPr>
        <p:spPr>
          <a:xfrm>
            <a:off x="437589" y="2597362"/>
            <a:ext cx="5600055" cy="3657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F78438"/>
              </a:buClr>
            </a:pPr>
            <a:r>
              <a:rPr lang="en-US" sz="1800">
                <a:solidFill>
                  <a:srgbClr val="3A4F5A"/>
                </a:solidFill>
                <a:effectLst/>
                <a:latin typeface="Century Gothic" panose="020B0502020202020204" pitchFamily="34" charset="0"/>
                <a:ea typeface="Open Sans" panose="020B0606030504020204" pitchFamily="34" charset="0"/>
                <a:cs typeface="Arial" panose="020B0604020202020204" pitchFamily="34" charset="0"/>
              </a:rPr>
              <a:t>Outside of mealtime through reading, gardening, and food activities.</a:t>
            </a:r>
          </a:p>
          <a:p>
            <a:pPr>
              <a:spcBef>
                <a:spcPts val="0"/>
              </a:spcBef>
              <a:spcAft>
                <a:spcPts val="1200"/>
              </a:spcAft>
              <a:buClr>
                <a:srgbClr val="F78438"/>
              </a:buClr>
            </a:pPr>
            <a:r>
              <a:rPr lang="en-US" sz="1800">
                <a:solidFill>
                  <a:srgbClr val="3A4F5A"/>
                </a:solidFill>
                <a:effectLst/>
                <a:latin typeface="Century Gothic" panose="020B0502020202020204" pitchFamily="34" charset="0"/>
                <a:ea typeface="Open Sans" panose="020B0606030504020204" pitchFamily="34" charset="0"/>
                <a:cs typeface="Arial" panose="020B0604020202020204" pitchFamily="34" charset="0"/>
              </a:rPr>
              <a:t>One at a time so children are not overwhelmed.</a:t>
            </a:r>
          </a:p>
          <a:p>
            <a:pPr>
              <a:spcBef>
                <a:spcPts val="0"/>
              </a:spcBef>
              <a:spcAft>
                <a:spcPts val="1200"/>
              </a:spcAft>
              <a:buClr>
                <a:srgbClr val="F78438"/>
              </a:buClr>
            </a:pPr>
            <a:r>
              <a:rPr lang="en-US" sz="1800">
                <a:solidFill>
                  <a:srgbClr val="3A4F5A"/>
                </a:solidFill>
                <a:effectLst/>
                <a:latin typeface="Century Gothic" panose="020B0502020202020204" pitchFamily="34" charset="0"/>
                <a:ea typeface="Open Sans" panose="020B0606030504020204" pitchFamily="34" charset="0"/>
                <a:cs typeface="Arial" panose="020B0604020202020204" pitchFamily="34" charset="0"/>
              </a:rPr>
              <a:t>At mealtime with a food they like.</a:t>
            </a:r>
          </a:p>
          <a:p>
            <a:pPr>
              <a:spcBef>
                <a:spcPts val="0"/>
              </a:spcBef>
              <a:spcAft>
                <a:spcPts val="1200"/>
              </a:spcAft>
              <a:buClr>
                <a:srgbClr val="F78438"/>
              </a:buClr>
            </a:pPr>
            <a:r>
              <a:rPr lang="en-US" sz="1800">
                <a:solidFill>
                  <a:srgbClr val="3A4F5A"/>
                </a:solidFill>
                <a:effectLst/>
                <a:latin typeface="Century Gothic" panose="020B0502020202020204" pitchFamily="34" charset="0"/>
                <a:ea typeface="Open Sans" panose="020B0606030504020204" pitchFamily="34" charset="0"/>
                <a:cs typeface="Arial" panose="020B0604020202020204" pitchFamily="34" charset="0"/>
              </a:rPr>
              <a:t>In taste testing activities outside of mealtime.</a:t>
            </a:r>
          </a:p>
          <a:p>
            <a:pPr marL="0" marR="0" indent="0">
              <a:spcBef>
                <a:spcPts val="0"/>
              </a:spcBef>
              <a:spcAft>
                <a:spcPts val="1200"/>
              </a:spcAft>
              <a:buClr>
                <a:srgbClr val="D17D3A"/>
              </a:buClr>
              <a:buNone/>
            </a:pPr>
            <a:endParaRPr lang="en-US" sz="1800">
              <a:solidFill>
                <a:srgbClr val="3A4F5A"/>
              </a:solidFill>
              <a:effectLst/>
              <a:latin typeface="Century Gothic" panose="020B0502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898989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54</a:t>
            </a:fld>
            <a:endParaRPr lang="en-US">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4"/>
          <a:srcRect/>
          <a:stretch/>
        </p:blipFill>
        <p:spPr>
          <a:xfrm rot="10800000">
            <a:off x="-1508742" y="537476"/>
            <a:ext cx="8637130" cy="1092343"/>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37589" y="602724"/>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How Can I Encourage Children </a:t>
            </a:r>
            <a:b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b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to Try New Foods?</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(Part 2)</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48A24A9-788E-1D4F-C926-7292C7B5A4AE}"/>
              </a:ext>
            </a:extLst>
          </p:cNvPr>
          <p:cNvSpPr/>
          <p:nvPr/>
        </p:nvSpPr>
        <p:spPr>
          <a:xfrm>
            <a:off x="437589" y="1844129"/>
            <a:ext cx="6854622" cy="369332"/>
          </a:xfrm>
          <a:prstGeom prst="rect">
            <a:avLst/>
          </a:prstGeom>
        </p:spPr>
        <p:txBody>
          <a:bodyPr wrap="square">
            <a:spAutoFit/>
          </a:bodyPr>
          <a:lstStyle/>
          <a:p>
            <a:r>
              <a:rPr lang="en-US" b="1">
                <a:solidFill>
                  <a:srgbClr val="417A44"/>
                </a:solidFill>
                <a:latin typeface="Century Gothic" panose="020B0502020202020204" pitchFamily="34" charset="0"/>
                <a:ea typeface="Calibri" panose="020F0502020204030204" pitchFamily="34" charset="0"/>
                <a:cs typeface="Arial" panose="020B0604020202020204" pitchFamily="34" charset="0"/>
              </a:rPr>
              <a:t>Be a Role Model </a:t>
            </a:r>
          </a:p>
        </p:txBody>
      </p:sp>
      <p:sp>
        <p:nvSpPr>
          <p:cNvPr id="5" name="TextBox 4">
            <a:extLst>
              <a:ext uri="{FF2B5EF4-FFF2-40B4-BE49-F238E27FC236}">
                <a16:creationId xmlns:a16="http://schemas.microsoft.com/office/drawing/2014/main" id="{7E4E6C5B-C10E-0483-6C45-863A8FD953CD}"/>
              </a:ext>
            </a:extLst>
          </p:cNvPr>
          <p:cNvSpPr txBox="1"/>
          <p:nvPr/>
        </p:nvSpPr>
        <p:spPr>
          <a:xfrm>
            <a:off x="379467" y="2387532"/>
            <a:ext cx="4918674" cy="2923877"/>
          </a:xfrm>
          <a:prstGeom prst="rect">
            <a:avLst/>
          </a:prstGeom>
          <a:noFill/>
        </p:spPr>
        <p:txBody>
          <a:bodyPr wrap="square" lIns="91440" tIns="45720" rIns="91440" bIns="45720" anchor="t">
            <a:spAutoFit/>
          </a:bodyPr>
          <a:lstStyle/>
          <a:p>
            <a:pPr>
              <a:spcAft>
                <a:spcPts val="1200"/>
              </a:spcAft>
              <a:buClr>
                <a:srgbClr val="D17D3A"/>
              </a:buClr>
            </a:pPr>
            <a:r>
              <a:rPr lang="en-US" b="1" dirty="0">
                <a:solidFill>
                  <a:srgbClr val="417A44"/>
                </a:solidFill>
                <a:latin typeface="Century Gothic" panose="020B0502020202020204" pitchFamily="34" charset="0"/>
                <a:ea typeface="Open Sans Extrabold"/>
                <a:cs typeface="Arial" panose="020B0604020202020204" pitchFamily="34" charset="0"/>
              </a:rPr>
              <a:t> </a:t>
            </a:r>
            <a:endParaRPr lang="en-US" b="1" dirty="0">
              <a:solidFill>
                <a:srgbClr val="3A4F5A"/>
              </a:solidFill>
              <a:effectLst/>
              <a:latin typeface="Century Gothic" panose="020B0502020202020204" pitchFamily="34" charset="0"/>
              <a:ea typeface="Open Sans Extrabold" panose="020B0606030504020204" pitchFamily="34" charset="0"/>
              <a:cs typeface="Arial" panose="020B0604020202020204" pitchFamily="34" charset="0"/>
            </a:endParaRPr>
          </a:p>
          <a:p>
            <a:pPr marL="285750" indent="-285750">
              <a:spcAft>
                <a:spcPts val="1200"/>
              </a:spcAft>
              <a:buClr>
                <a:srgbClr val="F78438"/>
              </a:buClr>
              <a:buFont typeface="Arial" panose="020B0604020202020204" pitchFamily="34" charset="0"/>
              <a:buChar char="•"/>
            </a:pPr>
            <a:r>
              <a:rPr lang="en-US" dirty="0">
                <a:solidFill>
                  <a:srgbClr val="3A4F5A"/>
                </a:solidFill>
                <a:effectLst/>
                <a:latin typeface="Century Gothic" panose="020B0502020202020204" pitchFamily="34" charset="0"/>
                <a:ea typeface="Open Sans"/>
                <a:cs typeface="Arial" panose="020B0604020202020204" pitchFamily="34" charset="0"/>
              </a:rPr>
              <a:t>Sit down and eat the same foods as </a:t>
            </a:r>
            <a:br>
              <a:rPr lang="en-US" dirty="0">
                <a:solidFill>
                  <a:srgbClr val="3A4F5A"/>
                </a:solidFill>
                <a:effectLst/>
                <a:latin typeface="Century Gothic" panose="020B0502020202020204" pitchFamily="34" charset="0"/>
                <a:ea typeface="Open Sans"/>
                <a:cs typeface="Arial" panose="020B0604020202020204" pitchFamily="34" charset="0"/>
              </a:rPr>
            </a:br>
            <a:r>
              <a:rPr lang="en-US" dirty="0">
                <a:solidFill>
                  <a:srgbClr val="3A4F5A"/>
                </a:solidFill>
                <a:effectLst/>
                <a:latin typeface="Century Gothic" panose="020B0502020202020204" pitchFamily="34" charset="0"/>
                <a:ea typeface="Open Sans"/>
                <a:cs typeface="Arial" panose="020B0604020202020204" pitchFamily="34" charset="0"/>
              </a:rPr>
              <a:t>the children at mealtime.</a:t>
            </a:r>
            <a:endParaRPr lang="en-US" dirty="0">
              <a:solidFill>
                <a:srgbClr val="3A4F5A"/>
              </a:solidFill>
              <a:effectLst/>
              <a:latin typeface="Century Gothic" panose="020B0502020202020204" pitchFamily="34" charset="0"/>
              <a:ea typeface="Open Sans" panose="020B0606030504020204" pitchFamily="34" charset="0"/>
              <a:cs typeface="Arial" panose="020B0604020202020204" pitchFamily="34" charset="0"/>
            </a:endParaRPr>
          </a:p>
          <a:p>
            <a:pPr marL="285750" indent="-285750">
              <a:spcAft>
                <a:spcPts val="1200"/>
              </a:spcAft>
              <a:buClr>
                <a:srgbClr val="F78438"/>
              </a:buClr>
              <a:buFont typeface="Arial" panose="020B0604020202020204" pitchFamily="34" charset="0"/>
              <a:buChar char="•"/>
            </a:pPr>
            <a:r>
              <a:rPr lang="en-US" dirty="0">
                <a:solidFill>
                  <a:srgbClr val="3A4F5A"/>
                </a:solidFill>
                <a:effectLst/>
                <a:latin typeface="Century Gothic" panose="020B0502020202020204" pitchFamily="34" charset="0"/>
                <a:ea typeface="Open Sans"/>
                <a:cs typeface="Arial" panose="020B0604020202020204" pitchFamily="34" charset="0"/>
              </a:rPr>
              <a:t>Have more adventurous eaters sit next to children that need more encouragement.</a:t>
            </a:r>
            <a:endParaRPr lang="en-US" dirty="0">
              <a:solidFill>
                <a:srgbClr val="3A4F5A"/>
              </a:solidFill>
              <a:latin typeface="Century Gothic" panose="020B0502020202020204" pitchFamily="34" charset="0"/>
              <a:ea typeface="Open Sans" panose="020B0606030504020204" pitchFamily="34" charset="0"/>
              <a:cs typeface="Arial" panose="020B0604020202020204" pitchFamily="34" charset="0"/>
            </a:endParaRPr>
          </a:p>
          <a:p>
            <a:pPr>
              <a:spcAft>
                <a:spcPts val="1200"/>
              </a:spcAft>
              <a:buClr>
                <a:srgbClr val="D17D3A"/>
              </a:buClr>
            </a:pPr>
            <a:endParaRPr lang="en-US" sz="1800" dirty="0">
              <a:solidFill>
                <a:srgbClr val="3A4F5A"/>
              </a:solidFill>
              <a:effectLst/>
              <a:latin typeface="Century Gothic" panose="020B0502020202020204" pitchFamily="34" charset="0"/>
              <a:ea typeface="Arial" panose="020B0604020202020204" pitchFamily="34" charset="0"/>
            </a:endParaRPr>
          </a:p>
          <a:p>
            <a:pPr>
              <a:spcAft>
                <a:spcPts val="1200"/>
              </a:spcAft>
              <a:buClr>
                <a:srgbClr val="D17D3A"/>
              </a:buClr>
            </a:pPr>
            <a:endParaRPr lang="en-US" b="1" dirty="0">
              <a:solidFill>
                <a:srgbClr val="3A4F5A"/>
              </a:solidFill>
              <a:effectLst/>
              <a:latin typeface="Century Gothic" panose="020B0502020202020204" pitchFamily="34" charset="0"/>
              <a:ea typeface="Open Sans Extrabold" panose="020B0606030504020204" pitchFamily="34" charset="0"/>
              <a:cs typeface="Arial" panose="020B0604020202020204" pitchFamily="34" charset="0"/>
            </a:endParaRPr>
          </a:p>
        </p:txBody>
      </p:sp>
      <p:grpSp>
        <p:nvGrpSpPr>
          <p:cNvPr id="3" name="Group 2" descr="Let's Talk at Mealtime poster.">
            <a:extLst>
              <a:ext uri="{FF2B5EF4-FFF2-40B4-BE49-F238E27FC236}">
                <a16:creationId xmlns:a16="http://schemas.microsoft.com/office/drawing/2014/main" id="{EBFB4C00-5626-456A-24A2-B5860B8B9CBB}"/>
              </a:ext>
            </a:extLst>
          </p:cNvPr>
          <p:cNvGrpSpPr/>
          <p:nvPr/>
        </p:nvGrpSpPr>
        <p:grpSpPr>
          <a:xfrm>
            <a:off x="5549229" y="1851700"/>
            <a:ext cx="5911256" cy="3863371"/>
            <a:chOff x="5549229" y="1851700"/>
            <a:chExt cx="5911256" cy="3863371"/>
          </a:xfrm>
        </p:grpSpPr>
        <p:sp>
          <p:nvSpPr>
            <p:cNvPr id="8" name="Rectangle 7">
              <a:extLst>
                <a:ext uri="{FF2B5EF4-FFF2-40B4-BE49-F238E27FC236}">
                  <a16:creationId xmlns:a16="http://schemas.microsoft.com/office/drawing/2014/main" id="{5D85F892-1CCD-4240-28B5-0EBEF992635E}"/>
                </a:ext>
              </a:extLst>
            </p:cNvPr>
            <p:cNvSpPr/>
            <p:nvPr/>
          </p:nvSpPr>
          <p:spPr>
            <a:xfrm rot="21427402">
              <a:off x="5549229" y="1851700"/>
              <a:ext cx="5911256" cy="3863371"/>
            </a:xfrm>
            <a:prstGeom prst="rect">
              <a:avLst/>
            </a:prstGeom>
            <a:solidFill>
              <a:schemeClr val="bg1"/>
            </a:solidFill>
            <a:ln>
              <a:noFill/>
            </a:ln>
            <a:effectLst>
              <a:outerShdw blurRad="279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9" name="Picture 8" descr="Let's Talk at Mealtime poster">
              <a:extLst>
                <a:ext uri="{FF2B5EF4-FFF2-40B4-BE49-F238E27FC236}">
                  <a16:creationId xmlns:a16="http://schemas.microsoft.com/office/drawing/2014/main" id="{54D52FDB-6CEA-ACB5-608A-ECABA73B4CDD}"/>
                </a:ext>
              </a:extLst>
            </p:cNvPr>
            <p:cNvPicPr>
              <a:picLocks noChangeAspect="1"/>
            </p:cNvPicPr>
            <p:nvPr/>
          </p:nvPicPr>
          <p:blipFill>
            <a:blip r:embed="rId5"/>
            <a:srcRect/>
            <a:stretch/>
          </p:blipFill>
          <p:spPr>
            <a:xfrm rot="21427402">
              <a:off x="5552061" y="1874986"/>
              <a:ext cx="5905592" cy="3824930"/>
            </a:xfrm>
            <a:prstGeom prst="rect">
              <a:avLst/>
            </a:prstGeom>
            <a:ln>
              <a:solidFill>
                <a:schemeClr val="tx1"/>
              </a:solidFill>
            </a:ln>
          </p:spPr>
        </p:pic>
      </p:grpSp>
    </p:spTree>
    <p:extLst>
      <p:ext uri="{BB962C8B-B14F-4D97-AF65-F5344CB8AC3E}">
        <p14:creationId xmlns:p14="http://schemas.microsoft.com/office/powerpoint/2010/main" val="20516390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8DE2A1-82FD-17A6-1D83-58BF9DDE3819}"/>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7F4F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11CE0A7-02D7-EECF-2FC1-AA8F87888C7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314" r="-18277"/>
          <a:stretch/>
        </p:blipFill>
        <p:spPr>
          <a:xfrm rot="10800000">
            <a:off x="8024976" y="30244"/>
            <a:ext cx="4167024" cy="1281040"/>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55</a:t>
            </a:fld>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7EBDD3D-034F-2099-6978-4C8C226AD5F5}"/>
              </a:ext>
            </a:extLst>
          </p:cNvPr>
          <p:cNvSpPr/>
          <p:nvPr/>
        </p:nvSpPr>
        <p:spPr>
          <a:xfrm>
            <a:off x="5696184" y="366865"/>
            <a:ext cx="6256858" cy="461665"/>
          </a:xfrm>
          <a:prstGeom prst="rect">
            <a:avLst/>
          </a:prstGeom>
        </p:spPr>
        <p:txBody>
          <a:bodyPr wrap="square" lIns="91440" tIns="45720" rIns="91440" bIns="45720" anchor="t">
            <a:spAutoFit/>
          </a:bodyPr>
          <a:lstStyle/>
          <a:p>
            <a:pPr algn="r"/>
            <a:r>
              <a:rPr lang="en-US" sz="2400" b="1">
                <a:solidFill>
                  <a:srgbClr val="037BC4"/>
                </a:solidFill>
                <a:latin typeface="Century Gothic" panose="020B0502020202020204" pitchFamily="34" charset="0"/>
                <a:ea typeface="Calibri" panose="020F0502020204030204" pitchFamily="34" charset="0"/>
                <a:cs typeface="Arial" panose="020B0604020202020204" pitchFamily="34" charset="0"/>
              </a:rPr>
              <a:t>Try It Out!</a:t>
            </a:r>
            <a:endParaRPr lang="en-US" sz="2400" b="1">
              <a:solidFill>
                <a:srgbClr val="037BC4"/>
              </a:solidFill>
              <a:latin typeface="Century Gothic" panose="020B0502020202020204" pitchFamily="34" charset="0"/>
            </a:endParaRPr>
          </a:p>
        </p:txBody>
      </p:sp>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5"/>
          <a:srcRect/>
          <a:stretch/>
        </p:blipFill>
        <p:spPr>
          <a:xfrm rot="10800000">
            <a:off x="-1508742" y="537476"/>
            <a:ext cx="8637130" cy="1092343"/>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37589" y="791927"/>
            <a:ext cx="6850007" cy="7632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Review and Next Steps</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a:t>
            </a:r>
            <a:r>
              <a:rPr lang="en-US" sz="2000" b="1" dirty="0">
                <a:solidFill>
                  <a:schemeClr val="bg1"/>
                </a:solidFill>
                <a:latin typeface="Century Gothic" panose="020B0502020202020204" pitchFamily="34" charset="0"/>
                <a:ea typeface="Open Sans Extrabold" panose="020B0606030504020204" pitchFamily="34" charset="0"/>
                <a:cs typeface="Arial" panose="020B0604020202020204" pitchFamily="34" charset="0"/>
              </a:rPr>
              <a:t>(Part 1)</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27049D1-0C57-8A0F-5E25-35F91A044A20}"/>
              </a:ext>
            </a:extLst>
          </p:cNvPr>
          <p:cNvSpPr txBox="1"/>
          <p:nvPr/>
        </p:nvSpPr>
        <p:spPr>
          <a:xfrm>
            <a:off x="437589" y="1884272"/>
            <a:ext cx="10811658" cy="3147015"/>
          </a:xfrm>
          <a:prstGeom prst="rect">
            <a:avLst/>
          </a:prstGeom>
          <a:noFill/>
        </p:spPr>
        <p:txBody>
          <a:bodyPr wrap="square" lIns="91440" tIns="45720" rIns="91440" bIns="45720" anchor="t">
            <a:spAutoFit/>
          </a:bodyPr>
          <a:lstStyle/>
          <a:p>
            <a:pPr>
              <a:spcAft>
                <a:spcPts val="1200"/>
              </a:spcAft>
              <a:buClr>
                <a:srgbClr val="D17D3A"/>
              </a:buClr>
            </a:pPr>
            <a:r>
              <a:rPr lang="en-US" sz="1900" b="1">
                <a:solidFill>
                  <a:srgbClr val="417A44"/>
                </a:solidFill>
                <a:latin typeface="Century Gothic"/>
                <a:ea typeface="Open Sans Extrabold"/>
                <a:cs typeface="Arial"/>
              </a:rPr>
              <a:t>Question</a:t>
            </a:r>
            <a:endParaRPr lang="en-US" sz="1900" b="1">
              <a:solidFill>
                <a:srgbClr val="3A4F5A"/>
              </a:solidFill>
              <a:effectLst/>
              <a:latin typeface="Century Gothic"/>
              <a:ea typeface="Open Sans Extrabold" panose="020B0606030504020204" pitchFamily="34" charset="0"/>
              <a:cs typeface="Arial"/>
            </a:endParaRPr>
          </a:p>
          <a:p>
            <a:pPr>
              <a:lnSpc>
                <a:spcPct val="115000"/>
              </a:lnSpc>
            </a:pPr>
            <a:r>
              <a:rPr lang="en-US" sz="1700">
                <a:solidFill>
                  <a:schemeClr val="tx1">
                    <a:lumMod val="75000"/>
                    <a:lumOff val="25000"/>
                  </a:schemeClr>
                </a:solidFill>
                <a:effectLst/>
                <a:latin typeface="Century Gothic"/>
                <a:ea typeface="Open Sans"/>
                <a:cs typeface="Arial"/>
              </a:rPr>
              <a:t>What must a site do to claim a reimbursable meal and snack in the CACFP when</a:t>
            </a:r>
            <a:r>
              <a:rPr lang="en-US" sz="1700">
                <a:solidFill>
                  <a:schemeClr val="tx1">
                    <a:lumMod val="75000"/>
                    <a:lumOff val="25000"/>
                  </a:schemeClr>
                </a:solidFill>
                <a:latin typeface="Century Gothic"/>
                <a:ea typeface="Open Sans"/>
                <a:cs typeface="Arial"/>
              </a:rPr>
              <a:t> </a:t>
            </a:r>
            <a:r>
              <a:rPr lang="en-US" sz="1700">
                <a:solidFill>
                  <a:schemeClr val="tx1">
                    <a:lumMod val="75000"/>
                    <a:lumOff val="25000"/>
                  </a:schemeClr>
                </a:solidFill>
                <a:effectLst/>
                <a:latin typeface="Century Gothic"/>
                <a:ea typeface="Open Sans"/>
                <a:cs typeface="Arial"/>
              </a:rPr>
              <a:t>implementing family style meal service?</a:t>
            </a:r>
            <a:r>
              <a:rPr lang="en-US" sz="1700">
                <a:solidFill>
                  <a:schemeClr val="tx1">
                    <a:lumMod val="75000"/>
                    <a:lumOff val="25000"/>
                  </a:schemeClr>
                </a:solidFill>
                <a:latin typeface="Century Gothic"/>
                <a:ea typeface="Open Sans"/>
                <a:cs typeface="Arial"/>
              </a:rPr>
              <a:t> </a:t>
            </a:r>
            <a:endParaRPr lang="en-US" sz="1700">
              <a:solidFill>
                <a:schemeClr val="tx1">
                  <a:lumMod val="75000"/>
                  <a:lumOff val="25000"/>
                </a:schemeClr>
              </a:solidFill>
              <a:effectLst/>
              <a:latin typeface="Century Gothic" panose="020B0502020202020204" pitchFamily="34" charset="0"/>
              <a:ea typeface="Open Sans" panose="020B0606030504020204" pitchFamily="34" charset="0"/>
              <a:cs typeface="Arial" panose="020B0604020202020204" pitchFamily="34" charset="0"/>
            </a:endParaRPr>
          </a:p>
          <a:p>
            <a:pPr marL="0" marR="0">
              <a:lnSpc>
                <a:spcPct val="115000"/>
              </a:lnSpc>
              <a:spcBef>
                <a:spcPts val="0"/>
              </a:spcBef>
              <a:spcAft>
                <a:spcPts val="0"/>
              </a:spcAft>
            </a:pPr>
            <a:endParaRPr lang="en-US" sz="1600">
              <a:solidFill>
                <a:schemeClr val="tx1">
                  <a:lumMod val="75000"/>
                  <a:lumOff val="25000"/>
                </a:schemeClr>
              </a:solidFill>
              <a:effectLst/>
              <a:latin typeface="Century Gothic" panose="020B0502020202020204" pitchFamily="34" charset="0"/>
              <a:ea typeface="Open Sans" panose="020B0606030504020204" pitchFamily="34" charset="0"/>
              <a:cs typeface="Arial" panose="020B0604020202020204" pitchFamily="34" charset="0"/>
            </a:endParaRPr>
          </a:p>
          <a:p>
            <a:pPr marL="342900" indent="-342900">
              <a:spcAft>
                <a:spcPts val="1200"/>
              </a:spcAft>
              <a:buClr>
                <a:srgbClr val="F78438"/>
              </a:buClr>
              <a:buFont typeface="+mj-lt"/>
              <a:buAutoNum type="alphaLcPeriod"/>
            </a:pPr>
            <a:r>
              <a:rPr lang="en-US" sz="1600">
                <a:solidFill>
                  <a:schemeClr val="tx1">
                    <a:lumMod val="75000"/>
                    <a:lumOff val="25000"/>
                  </a:schemeClr>
                </a:solidFill>
                <a:effectLst/>
                <a:latin typeface="Century Gothic"/>
                <a:ea typeface="Open Sans"/>
                <a:cs typeface="Arial"/>
              </a:rPr>
              <a:t>Provide the full portion of each meal component for every child seated at the table in serving bowls and plates.</a:t>
            </a:r>
            <a:r>
              <a:rPr lang="en-US" sz="1600">
                <a:solidFill>
                  <a:schemeClr val="tx1">
                    <a:lumMod val="75000"/>
                    <a:lumOff val="25000"/>
                  </a:schemeClr>
                </a:solidFill>
                <a:latin typeface="Century Gothic"/>
                <a:ea typeface="Open Sans"/>
                <a:cs typeface="Arial"/>
              </a:rPr>
              <a:t>  </a:t>
            </a:r>
            <a:endParaRPr lang="en-US" sz="1600">
              <a:solidFill>
                <a:schemeClr val="tx1">
                  <a:lumMod val="75000"/>
                  <a:lumOff val="25000"/>
                </a:schemeClr>
              </a:solidFill>
              <a:effectLst/>
              <a:latin typeface="Century Gothic"/>
              <a:ea typeface="Open Sans" panose="020B0606030504020204" pitchFamily="34" charset="0"/>
              <a:cs typeface="Arial"/>
            </a:endParaRPr>
          </a:p>
          <a:p>
            <a:pPr marL="342900" indent="-342900">
              <a:spcAft>
                <a:spcPts val="1200"/>
              </a:spcAft>
              <a:buClr>
                <a:srgbClr val="F78438"/>
              </a:buClr>
              <a:buFont typeface="+mj-lt"/>
              <a:buAutoNum type="alphaLcPeriod"/>
            </a:pPr>
            <a:r>
              <a:rPr lang="en-US" sz="1600">
                <a:solidFill>
                  <a:schemeClr val="tx1">
                    <a:lumMod val="75000"/>
                    <a:lumOff val="25000"/>
                  </a:schemeClr>
                </a:solidFill>
                <a:effectLst/>
                <a:latin typeface="Century Gothic"/>
                <a:ea typeface="Open Sans"/>
                <a:cs typeface="Arial"/>
              </a:rPr>
              <a:t>Offer each</a:t>
            </a:r>
            <a:r>
              <a:rPr lang="en-US" sz="1600">
                <a:solidFill>
                  <a:schemeClr val="tx1">
                    <a:lumMod val="75000"/>
                    <a:lumOff val="25000"/>
                  </a:schemeClr>
                </a:solidFill>
                <a:latin typeface="Century Gothic"/>
                <a:ea typeface="Open Sans"/>
                <a:cs typeface="Arial"/>
              </a:rPr>
              <a:t> meal</a:t>
            </a:r>
            <a:r>
              <a:rPr lang="en-US" sz="1600">
                <a:solidFill>
                  <a:schemeClr val="tx1">
                    <a:lumMod val="75000"/>
                    <a:lumOff val="25000"/>
                  </a:schemeClr>
                </a:solidFill>
                <a:effectLst/>
                <a:latin typeface="Century Gothic"/>
                <a:ea typeface="Open Sans"/>
                <a:cs typeface="Arial"/>
              </a:rPr>
              <a:t> component to each child at the table.</a:t>
            </a:r>
            <a:r>
              <a:rPr lang="en-US" sz="1600">
                <a:solidFill>
                  <a:schemeClr val="tx1">
                    <a:lumMod val="75000"/>
                    <a:lumOff val="25000"/>
                  </a:schemeClr>
                </a:solidFill>
                <a:latin typeface="Century Gothic"/>
                <a:ea typeface="Open Sans"/>
                <a:cs typeface="Arial"/>
              </a:rPr>
              <a:t> </a:t>
            </a:r>
            <a:endParaRPr lang="en-US" sz="1600">
              <a:solidFill>
                <a:schemeClr val="tx1">
                  <a:lumMod val="75000"/>
                  <a:lumOff val="25000"/>
                </a:schemeClr>
              </a:solidFill>
              <a:effectLst/>
              <a:latin typeface="Century Gothic"/>
              <a:ea typeface="Open Sans" panose="020B0606030504020204" pitchFamily="34" charset="0"/>
              <a:cs typeface="Arial"/>
            </a:endParaRPr>
          </a:p>
          <a:p>
            <a:pPr marL="342900" indent="-342900">
              <a:spcAft>
                <a:spcPts val="1200"/>
              </a:spcAft>
              <a:buClr>
                <a:srgbClr val="F78438"/>
              </a:buClr>
              <a:buFont typeface="+mj-lt"/>
              <a:buAutoNum type="alphaLcPeriod"/>
            </a:pPr>
            <a:r>
              <a:rPr lang="en-US" sz="1600">
                <a:solidFill>
                  <a:schemeClr val="tx1">
                    <a:lumMod val="75000"/>
                    <a:lumOff val="25000"/>
                  </a:schemeClr>
                </a:solidFill>
                <a:effectLst/>
                <a:latin typeface="Century Gothic"/>
                <a:ea typeface="Open Sans"/>
                <a:cs typeface="Arial"/>
              </a:rPr>
              <a:t>Force children to take a small portion of every food item.</a:t>
            </a:r>
          </a:p>
          <a:p>
            <a:pPr>
              <a:spcAft>
                <a:spcPts val="1200"/>
              </a:spcAft>
              <a:buClr>
                <a:srgbClr val="D17D3A"/>
              </a:buClr>
            </a:pPr>
            <a:endParaRPr lang="en-US" b="1">
              <a:solidFill>
                <a:srgbClr val="3A4F5A"/>
              </a:solidFill>
              <a:effectLst/>
              <a:latin typeface="Century Gothic" panose="020B0502020202020204" pitchFamily="34" charset="0"/>
              <a:ea typeface="Open Sans Extrabold" panose="020B0606030504020204" pitchFamily="34" charset="0"/>
              <a:cs typeface="Arial" panose="020B0604020202020204" pitchFamily="34" charset="0"/>
            </a:endParaRPr>
          </a:p>
        </p:txBody>
      </p:sp>
    </p:spTree>
    <p:extLst>
      <p:ext uri="{BB962C8B-B14F-4D97-AF65-F5344CB8AC3E}">
        <p14:creationId xmlns:p14="http://schemas.microsoft.com/office/powerpoint/2010/main" val="10761795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8DE2A1-82FD-17A6-1D83-58BF9DDE3819}"/>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7F4F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11CE0A7-02D7-EECF-2FC1-AA8F87888C7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314" r="-18277"/>
          <a:stretch/>
        </p:blipFill>
        <p:spPr>
          <a:xfrm rot="10800000">
            <a:off x="8024976" y="30244"/>
            <a:ext cx="4167024" cy="1281040"/>
          </a:xfrm>
          <a:prstGeom prst="rect">
            <a:avLst/>
          </a:prstGeom>
        </p:spPr>
      </p:pic>
      <p:sp>
        <p:nvSpPr>
          <p:cNvPr id="14" name="Rectangle 13">
            <a:extLst>
              <a:ext uri="{FF2B5EF4-FFF2-40B4-BE49-F238E27FC236}">
                <a16:creationId xmlns:a16="http://schemas.microsoft.com/office/drawing/2014/main" id="{67EBDD3D-034F-2099-6978-4C8C226AD5F5}"/>
              </a:ext>
            </a:extLst>
          </p:cNvPr>
          <p:cNvSpPr/>
          <p:nvPr/>
        </p:nvSpPr>
        <p:spPr>
          <a:xfrm>
            <a:off x="5696184" y="366865"/>
            <a:ext cx="6256858" cy="461665"/>
          </a:xfrm>
          <a:prstGeom prst="rect">
            <a:avLst/>
          </a:prstGeom>
        </p:spPr>
        <p:txBody>
          <a:bodyPr wrap="square" lIns="91440" tIns="45720" rIns="91440" bIns="45720" anchor="t">
            <a:spAutoFit/>
          </a:bodyPr>
          <a:lstStyle/>
          <a:p>
            <a:pPr algn="r"/>
            <a:r>
              <a:rPr lang="en-US" sz="2400" b="1">
                <a:solidFill>
                  <a:srgbClr val="037BC4"/>
                </a:solidFill>
                <a:latin typeface="Century Gothic" panose="020B0502020202020204" pitchFamily="34" charset="0"/>
                <a:ea typeface="Calibri" panose="020F0502020204030204" pitchFamily="34" charset="0"/>
                <a:cs typeface="Arial" panose="020B0604020202020204" pitchFamily="34" charset="0"/>
              </a:rPr>
              <a:t>Try It Out!</a:t>
            </a:r>
            <a:endParaRPr lang="en-US" sz="2400" b="1">
              <a:solidFill>
                <a:srgbClr val="037BC4"/>
              </a:solidFill>
              <a:latin typeface="Century Gothic" panose="020B0502020202020204" pitchFamily="34" charset="0"/>
            </a:endParaRPr>
          </a:p>
        </p:txBody>
      </p:sp>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56</a:t>
            </a:fld>
            <a:endParaRPr lang="en-US">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5"/>
          <a:srcRect/>
          <a:stretch/>
        </p:blipFill>
        <p:spPr>
          <a:xfrm rot="10800000">
            <a:off x="-1508742" y="537476"/>
            <a:ext cx="8637130" cy="1092343"/>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37589" y="791927"/>
            <a:ext cx="6850007" cy="7632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Review and Next Steps</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(Part 2) </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27049D1-0C57-8A0F-5E25-35F91A044A20}"/>
              </a:ext>
            </a:extLst>
          </p:cNvPr>
          <p:cNvSpPr txBox="1"/>
          <p:nvPr/>
        </p:nvSpPr>
        <p:spPr>
          <a:xfrm>
            <a:off x="437589" y="1884272"/>
            <a:ext cx="10811658" cy="384721"/>
          </a:xfrm>
          <a:prstGeom prst="rect">
            <a:avLst/>
          </a:prstGeom>
          <a:noFill/>
        </p:spPr>
        <p:txBody>
          <a:bodyPr wrap="square" lIns="91440" tIns="45720" rIns="91440" bIns="45720" anchor="t">
            <a:spAutoFit/>
          </a:bodyPr>
          <a:lstStyle/>
          <a:p>
            <a:pPr>
              <a:spcAft>
                <a:spcPts val="1200"/>
              </a:spcAft>
              <a:buClr>
                <a:srgbClr val="D17D3A"/>
              </a:buClr>
            </a:pPr>
            <a:r>
              <a:rPr lang="en-US" sz="1900" b="1">
                <a:solidFill>
                  <a:srgbClr val="417A44"/>
                </a:solidFill>
                <a:latin typeface="Century Gothic" panose="020B0502020202020204" pitchFamily="34" charset="0"/>
                <a:ea typeface="Open Sans Extrabold"/>
                <a:cs typeface="Arial" panose="020B0604020202020204" pitchFamily="34" charset="0"/>
              </a:rPr>
              <a:t>Answer</a:t>
            </a:r>
            <a:endParaRPr lang="en-US" b="1">
              <a:solidFill>
                <a:srgbClr val="3A4F5A"/>
              </a:solidFill>
              <a:effectLst/>
              <a:latin typeface="Century Gothic" panose="020B0502020202020204" pitchFamily="34" charset="0"/>
              <a:ea typeface="Open Sans Extrabold" panose="020B0606030504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B130613-A5CE-220F-15A8-7A38AF29BE70}"/>
              </a:ext>
            </a:extLst>
          </p:cNvPr>
          <p:cNvSpPr txBox="1"/>
          <p:nvPr/>
        </p:nvSpPr>
        <p:spPr>
          <a:xfrm>
            <a:off x="397398" y="2590192"/>
            <a:ext cx="10851849" cy="2529282"/>
          </a:xfrm>
          <a:prstGeom prst="rect">
            <a:avLst/>
          </a:prstGeom>
          <a:noFill/>
        </p:spPr>
        <p:txBody>
          <a:bodyPr wrap="square" lIns="91440" tIns="45720" rIns="91440" bIns="45720" anchor="t">
            <a:spAutoFit/>
          </a:bodyPr>
          <a:lstStyle/>
          <a:p>
            <a:pPr>
              <a:spcAft>
                <a:spcPts val="1200"/>
              </a:spcAft>
              <a:buClr>
                <a:srgbClr val="D17D3A"/>
              </a:buClr>
            </a:pPr>
            <a:r>
              <a:rPr lang="en-US" sz="1600" dirty="0">
                <a:solidFill>
                  <a:schemeClr val="tx1">
                    <a:lumMod val="75000"/>
                    <a:lumOff val="25000"/>
                  </a:schemeClr>
                </a:solidFill>
                <a:latin typeface="Century Gothic"/>
                <a:ea typeface="Open Sans"/>
                <a:cs typeface="Arial"/>
              </a:rPr>
              <a:t>What</a:t>
            </a:r>
            <a:r>
              <a:rPr lang="en-US" sz="1600" dirty="0">
                <a:solidFill>
                  <a:schemeClr val="tx1">
                    <a:lumMod val="75000"/>
                    <a:lumOff val="25000"/>
                  </a:schemeClr>
                </a:solidFill>
                <a:effectLst/>
                <a:latin typeface="Century Gothic"/>
                <a:ea typeface="Open Sans"/>
                <a:cs typeface="Arial"/>
              </a:rPr>
              <a:t> must a site do to claim a reimbursable meal and snack in the CACFP when implementing family style meal service?</a:t>
            </a:r>
            <a:r>
              <a:rPr lang="en-US" sz="1600" dirty="0">
                <a:solidFill>
                  <a:schemeClr val="tx1">
                    <a:lumMod val="75000"/>
                    <a:lumOff val="25000"/>
                  </a:schemeClr>
                </a:solidFill>
                <a:latin typeface="Century Gothic"/>
                <a:ea typeface="Open Sans"/>
                <a:cs typeface="Arial"/>
              </a:rPr>
              <a:t> </a:t>
            </a:r>
            <a:endParaRPr lang="en-US" sz="1600" dirty="0">
              <a:solidFill>
                <a:schemeClr val="tx1">
                  <a:lumMod val="75000"/>
                  <a:lumOff val="25000"/>
                </a:schemeClr>
              </a:solidFill>
              <a:effectLst/>
              <a:latin typeface="Century Gothic"/>
              <a:ea typeface="Open Sans" panose="020B0606030504020204" pitchFamily="34" charset="0"/>
              <a:cs typeface="Arial" panose="020B0604020202020204" pitchFamily="34" charset="0"/>
            </a:endParaRPr>
          </a:p>
          <a:p>
            <a:pPr>
              <a:spcAft>
                <a:spcPts val="1200"/>
              </a:spcAft>
              <a:buClr>
                <a:srgbClr val="D17D3A"/>
              </a:buClr>
            </a:pPr>
            <a:r>
              <a:rPr lang="en-US" sz="1600" b="1" dirty="0">
                <a:solidFill>
                  <a:schemeClr val="tx1">
                    <a:lumMod val="75000"/>
                    <a:lumOff val="25000"/>
                  </a:schemeClr>
                </a:solidFill>
                <a:effectLst/>
                <a:latin typeface="Century Gothic"/>
                <a:ea typeface="Arial" panose="020B0604020202020204" pitchFamily="34" charset="0"/>
                <a:cs typeface="Arial"/>
              </a:rPr>
              <a:t>Both </a:t>
            </a:r>
            <a:r>
              <a:rPr lang="en-US" sz="1600" b="1" dirty="0">
                <a:solidFill>
                  <a:schemeClr val="tx1">
                    <a:lumMod val="75000"/>
                    <a:lumOff val="25000"/>
                  </a:schemeClr>
                </a:solidFill>
                <a:latin typeface="Century Gothic"/>
                <a:ea typeface="Arial" panose="020B0604020202020204" pitchFamily="34" charset="0"/>
                <a:cs typeface="Arial"/>
              </a:rPr>
              <a:t>a </a:t>
            </a:r>
            <a:r>
              <a:rPr lang="en-US" sz="1600" b="1" dirty="0">
                <a:solidFill>
                  <a:schemeClr val="tx1">
                    <a:lumMod val="75000"/>
                    <a:lumOff val="25000"/>
                  </a:schemeClr>
                </a:solidFill>
                <a:effectLst/>
                <a:latin typeface="Century Gothic"/>
                <a:ea typeface="Arial" panose="020B0604020202020204" pitchFamily="34" charset="0"/>
                <a:cs typeface="Arial"/>
              </a:rPr>
              <a:t>and </a:t>
            </a:r>
            <a:r>
              <a:rPr lang="en-US" sz="1600" b="1" dirty="0">
                <a:solidFill>
                  <a:schemeClr val="tx1">
                    <a:lumMod val="75000"/>
                    <a:lumOff val="25000"/>
                  </a:schemeClr>
                </a:solidFill>
                <a:latin typeface="Century Gothic"/>
                <a:ea typeface="Arial" panose="020B0604020202020204" pitchFamily="34" charset="0"/>
                <a:cs typeface="Arial"/>
              </a:rPr>
              <a:t>b </a:t>
            </a:r>
            <a:r>
              <a:rPr lang="en-US" sz="1600" b="1" dirty="0">
                <a:solidFill>
                  <a:schemeClr val="tx1">
                    <a:lumMod val="75000"/>
                    <a:lumOff val="25000"/>
                  </a:schemeClr>
                </a:solidFill>
                <a:effectLst/>
                <a:latin typeface="Century Gothic"/>
                <a:ea typeface="Arial" panose="020B0604020202020204" pitchFamily="34" charset="0"/>
                <a:cs typeface="Arial"/>
              </a:rPr>
              <a:t>are correct.</a:t>
            </a:r>
            <a:r>
              <a:rPr lang="en-US" sz="1600" b="1" dirty="0">
                <a:solidFill>
                  <a:schemeClr val="tx1">
                    <a:lumMod val="75000"/>
                    <a:lumOff val="25000"/>
                  </a:schemeClr>
                </a:solidFill>
                <a:latin typeface="Century Gothic"/>
                <a:cs typeface="Arial"/>
              </a:rPr>
              <a:t> </a:t>
            </a:r>
            <a:endParaRPr lang="en-US" sz="1600" dirty="0">
              <a:solidFill>
                <a:schemeClr val="tx1">
                  <a:lumMod val="75000"/>
                  <a:lumOff val="25000"/>
                </a:schemeClr>
              </a:solidFill>
              <a:latin typeface="Century Gothic"/>
              <a:ea typeface="Open Sans" panose="020B0606030504020204" pitchFamily="34" charset="0"/>
              <a:cs typeface="Arial" panose="020B0604020202020204" pitchFamily="34" charset="0"/>
            </a:endParaRPr>
          </a:p>
          <a:p>
            <a:pPr marL="342900" indent="-342900">
              <a:lnSpc>
                <a:spcPct val="115000"/>
              </a:lnSpc>
              <a:buClr>
                <a:srgbClr val="F78438"/>
              </a:buClr>
              <a:buFont typeface="+mj-lt"/>
              <a:buAutoNum type="alphaLcPeriod"/>
            </a:pPr>
            <a:r>
              <a:rPr lang="en-US" sz="1600" dirty="0">
                <a:solidFill>
                  <a:schemeClr val="tx1">
                    <a:lumMod val="75000"/>
                    <a:lumOff val="25000"/>
                  </a:schemeClr>
                </a:solidFill>
                <a:effectLst/>
                <a:latin typeface="Century Gothic"/>
                <a:ea typeface="Open Sans"/>
                <a:cs typeface="Arial"/>
              </a:rPr>
              <a:t>Provide the full portion of each meal component for every child seated at the table in serving bowls and plates.</a:t>
            </a:r>
            <a:r>
              <a:rPr lang="en-US" sz="1600" dirty="0">
                <a:solidFill>
                  <a:schemeClr val="tx1">
                    <a:lumMod val="75000"/>
                    <a:lumOff val="25000"/>
                  </a:schemeClr>
                </a:solidFill>
                <a:latin typeface="Century Gothic"/>
                <a:ea typeface="Open Sans"/>
                <a:cs typeface="Arial"/>
              </a:rPr>
              <a:t> </a:t>
            </a:r>
          </a:p>
          <a:p>
            <a:pPr marL="342900" marR="0" indent="-342900">
              <a:lnSpc>
                <a:spcPct val="115000"/>
              </a:lnSpc>
              <a:spcBef>
                <a:spcPts val="0"/>
              </a:spcBef>
              <a:spcAft>
                <a:spcPts val="0"/>
              </a:spcAft>
              <a:buClr>
                <a:srgbClr val="F78438"/>
              </a:buClr>
              <a:buFont typeface="+mj-lt"/>
              <a:buAutoNum type="alphaLcPeriod"/>
            </a:pPr>
            <a:r>
              <a:rPr lang="en-US" sz="1600" dirty="0">
                <a:solidFill>
                  <a:schemeClr val="tx1">
                    <a:lumMod val="75000"/>
                    <a:lumOff val="25000"/>
                  </a:schemeClr>
                </a:solidFill>
                <a:effectLst/>
                <a:latin typeface="Century Gothic"/>
                <a:ea typeface="Open Sans"/>
                <a:cs typeface="Arial"/>
              </a:rPr>
              <a:t>Offer each meal component to each child at the table.</a:t>
            </a:r>
            <a:r>
              <a:rPr lang="en-US" sz="1600" dirty="0">
                <a:solidFill>
                  <a:schemeClr val="tx1">
                    <a:lumMod val="75000"/>
                    <a:lumOff val="25000"/>
                  </a:schemeClr>
                </a:solidFill>
                <a:latin typeface="Century Gothic"/>
                <a:ea typeface="Open Sans"/>
                <a:cs typeface="Arial"/>
              </a:rPr>
              <a:t> </a:t>
            </a:r>
            <a:endParaRPr lang="en-US" sz="1600" dirty="0">
              <a:solidFill>
                <a:schemeClr val="tx1">
                  <a:lumMod val="75000"/>
                  <a:lumOff val="25000"/>
                </a:schemeClr>
              </a:solidFill>
              <a:effectLst/>
              <a:latin typeface="Century Gothic"/>
              <a:ea typeface="Open Sans"/>
              <a:cs typeface="Arial"/>
            </a:endParaRPr>
          </a:p>
          <a:p>
            <a:pPr marL="342900" indent="-342900">
              <a:lnSpc>
                <a:spcPct val="115000"/>
              </a:lnSpc>
              <a:buClr>
                <a:srgbClr val="F78438"/>
              </a:buClr>
              <a:buFont typeface="+mj-lt"/>
              <a:buAutoNum type="alphaLcPeriod"/>
            </a:pPr>
            <a:r>
              <a:rPr lang="en-US" sz="1600" dirty="0">
                <a:solidFill>
                  <a:schemeClr val="tx1">
                    <a:lumMod val="75000"/>
                    <a:lumOff val="25000"/>
                  </a:schemeClr>
                </a:solidFill>
                <a:effectLst/>
                <a:latin typeface="Century Gothic"/>
                <a:ea typeface="Open Sans"/>
                <a:cs typeface="Arial"/>
              </a:rPr>
              <a:t>Force children to take a small portion of every food item.</a:t>
            </a:r>
          </a:p>
          <a:p>
            <a:pPr marR="0" lvl="0">
              <a:lnSpc>
                <a:spcPct val="115000"/>
              </a:lnSpc>
              <a:spcBef>
                <a:spcPts val="0"/>
              </a:spcBef>
              <a:spcAft>
                <a:spcPts val="0"/>
              </a:spcAft>
              <a:buClr>
                <a:srgbClr val="D17D39"/>
              </a:buClr>
            </a:pPr>
            <a:endParaRPr lang="en-US" sz="1600" dirty="0">
              <a:solidFill>
                <a:schemeClr val="tx1">
                  <a:lumMod val="75000"/>
                  <a:lumOff val="25000"/>
                </a:schemeClr>
              </a:solidFill>
              <a:effectLst/>
              <a:latin typeface="Century Gothic" panose="020B0502020202020204" pitchFamily="34" charset="0"/>
              <a:ea typeface="Open Sans" panose="020B0606030504020204" pitchFamily="34" charset="0"/>
              <a:cs typeface="Arial" panose="020B0604020202020204" pitchFamily="34" charset="0"/>
            </a:endParaRPr>
          </a:p>
        </p:txBody>
      </p:sp>
      <p:sp>
        <p:nvSpPr>
          <p:cNvPr id="3" name="Oval 2">
            <a:extLst>
              <a:ext uri="{FF2B5EF4-FFF2-40B4-BE49-F238E27FC236}">
                <a16:creationId xmlns:a16="http://schemas.microsoft.com/office/drawing/2014/main" id="{7E5F31F3-5A25-006A-CF62-2BAB8B5BC7ED}"/>
              </a:ext>
              <a:ext uri="{C183D7F6-B498-43B3-948B-1728B52AA6E4}">
                <adec:decorative xmlns:adec="http://schemas.microsoft.com/office/drawing/2017/decorative" val="1"/>
              </a:ext>
            </a:extLst>
          </p:cNvPr>
          <p:cNvSpPr/>
          <p:nvPr/>
        </p:nvSpPr>
        <p:spPr>
          <a:xfrm>
            <a:off x="369966" y="3656960"/>
            <a:ext cx="369332" cy="36933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Arial" panose="020B0604020202020204" pitchFamily="34" charset="0"/>
            </a:endParaRPr>
          </a:p>
        </p:txBody>
      </p:sp>
      <p:sp>
        <p:nvSpPr>
          <p:cNvPr id="5" name="Oval 4">
            <a:extLst>
              <a:ext uri="{FF2B5EF4-FFF2-40B4-BE49-F238E27FC236}">
                <a16:creationId xmlns:a16="http://schemas.microsoft.com/office/drawing/2014/main" id="{913F905F-D6A4-40D9-0C30-497E9A94C086}"/>
              </a:ext>
              <a:ext uri="{C183D7F6-B498-43B3-948B-1728B52AA6E4}">
                <adec:decorative xmlns:adec="http://schemas.microsoft.com/office/drawing/2017/decorative" val="1"/>
              </a:ext>
            </a:extLst>
          </p:cNvPr>
          <p:cNvSpPr/>
          <p:nvPr/>
        </p:nvSpPr>
        <p:spPr>
          <a:xfrm>
            <a:off x="369966" y="4183276"/>
            <a:ext cx="369332" cy="36933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7326906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2D23FC-4FC7-2E5C-5F62-058D44D93407}"/>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7F4F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1C5A1AC-BBDB-CC08-2111-3254F88FF09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314" r="-18277"/>
          <a:stretch/>
        </p:blipFill>
        <p:spPr>
          <a:xfrm rot="10800000">
            <a:off x="8024976" y="30244"/>
            <a:ext cx="4167024" cy="1281040"/>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57</a:t>
            </a:fld>
            <a:endParaRPr lang="en-US">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82BD008-68C4-52D7-ECAD-51A2223021D1}"/>
              </a:ext>
            </a:extLst>
          </p:cNvPr>
          <p:cNvSpPr/>
          <p:nvPr/>
        </p:nvSpPr>
        <p:spPr>
          <a:xfrm>
            <a:off x="5696184" y="366865"/>
            <a:ext cx="6256858" cy="461665"/>
          </a:xfrm>
          <a:prstGeom prst="rect">
            <a:avLst/>
          </a:prstGeom>
        </p:spPr>
        <p:txBody>
          <a:bodyPr wrap="square" lIns="91440" tIns="45720" rIns="91440" bIns="45720" anchor="t">
            <a:spAutoFit/>
          </a:bodyPr>
          <a:lstStyle/>
          <a:p>
            <a:pPr algn="r"/>
            <a:r>
              <a:rPr lang="en-US" sz="2400" b="1">
                <a:solidFill>
                  <a:srgbClr val="037BC4"/>
                </a:solidFill>
                <a:latin typeface="Century Gothic" panose="020B0502020202020204" pitchFamily="34" charset="0"/>
                <a:ea typeface="Calibri" panose="020F0502020204030204" pitchFamily="34" charset="0"/>
                <a:cs typeface="Arial" panose="020B0604020202020204" pitchFamily="34" charset="0"/>
              </a:rPr>
              <a:t>Try It Out!</a:t>
            </a:r>
            <a:endParaRPr lang="en-US" sz="2400" b="1">
              <a:solidFill>
                <a:srgbClr val="037BC4"/>
              </a:solidFill>
              <a:latin typeface="Century Gothic" panose="020B0502020202020204" pitchFamily="34" charset="0"/>
            </a:endParaRPr>
          </a:p>
        </p:txBody>
      </p:sp>
      <p:pic>
        <p:nvPicPr>
          <p:cNvPr id="5" name="Picture 4">
            <a:extLst>
              <a:ext uri="{FF2B5EF4-FFF2-40B4-BE49-F238E27FC236}">
                <a16:creationId xmlns:a16="http://schemas.microsoft.com/office/drawing/2014/main" id="{619A3BFA-0BA5-ADAD-BABF-9B16747E81A6}"/>
              </a:ext>
              <a:ext uri="{C183D7F6-B498-43B3-948B-1728B52AA6E4}">
                <adec:decorative xmlns:adec="http://schemas.microsoft.com/office/drawing/2017/decorative" val="1"/>
              </a:ext>
            </a:extLst>
          </p:cNvPr>
          <p:cNvPicPr>
            <a:picLocks noChangeAspect="1"/>
          </p:cNvPicPr>
          <p:nvPr/>
        </p:nvPicPr>
        <p:blipFill>
          <a:blip r:embed="rId5"/>
          <a:srcRect/>
          <a:stretch/>
        </p:blipFill>
        <p:spPr>
          <a:xfrm rot="10800000">
            <a:off x="-1508742" y="537476"/>
            <a:ext cx="8637130" cy="1092343"/>
          </a:xfrm>
          <a:prstGeom prst="rect">
            <a:avLst/>
          </a:prstGeom>
        </p:spPr>
      </p:pic>
      <p:sp>
        <p:nvSpPr>
          <p:cNvPr id="8" name="Title 1">
            <a:extLst>
              <a:ext uri="{FF2B5EF4-FFF2-40B4-BE49-F238E27FC236}">
                <a16:creationId xmlns:a16="http://schemas.microsoft.com/office/drawing/2014/main" id="{FA1D0C06-D09B-534E-4055-78449094744A}"/>
              </a:ext>
            </a:extLst>
          </p:cNvPr>
          <p:cNvSpPr txBox="1">
            <a:spLocks noGrp="1"/>
          </p:cNvSpPr>
          <p:nvPr>
            <p:ph type="title" idx="4294967295"/>
          </p:nvPr>
        </p:nvSpPr>
        <p:spPr>
          <a:xfrm>
            <a:off x="437589" y="791927"/>
            <a:ext cx="6850007" cy="7632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Review and Next Steps</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(Part 3)  </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48A24A9-788E-1D4F-C926-7292C7B5A4AE}"/>
              </a:ext>
            </a:extLst>
          </p:cNvPr>
          <p:cNvSpPr/>
          <p:nvPr/>
        </p:nvSpPr>
        <p:spPr>
          <a:xfrm>
            <a:off x="437589" y="1844129"/>
            <a:ext cx="6854622" cy="369332"/>
          </a:xfrm>
          <a:prstGeom prst="rect">
            <a:avLst/>
          </a:prstGeom>
        </p:spPr>
        <p:txBody>
          <a:bodyPr wrap="square">
            <a:spAutoFit/>
          </a:bodyPr>
          <a:lstStyle/>
          <a:p>
            <a:r>
              <a:rPr lang="en-US" b="1">
                <a:solidFill>
                  <a:srgbClr val="417A44"/>
                </a:solidFill>
                <a:latin typeface="Century Gothic" panose="020B0502020202020204" pitchFamily="34" charset="0"/>
                <a:ea typeface="Calibri" panose="020F0502020204030204" pitchFamily="34" charset="0"/>
                <a:cs typeface="Arial" panose="020B0604020202020204" pitchFamily="34" charset="0"/>
              </a:rPr>
              <a:t>Action Plan</a:t>
            </a:r>
          </a:p>
        </p:txBody>
      </p:sp>
      <p:sp>
        <p:nvSpPr>
          <p:cNvPr id="14" name="Content Placeholder 2">
            <a:extLst>
              <a:ext uri="{FF2B5EF4-FFF2-40B4-BE49-F238E27FC236}">
                <a16:creationId xmlns:a16="http://schemas.microsoft.com/office/drawing/2014/main" id="{497A0763-1E36-9AFA-FF44-749CAA798B7F}"/>
              </a:ext>
            </a:extLst>
          </p:cNvPr>
          <p:cNvSpPr txBox="1">
            <a:spLocks/>
          </p:cNvSpPr>
          <p:nvPr/>
        </p:nvSpPr>
        <p:spPr>
          <a:xfrm>
            <a:off x="437589" y="2301409"/>
            <a:ext cx="10292615" cy="4019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1200"/>
              </a:spcAft>
              <a:buClr>
                <a:srgbClr val="D17D3A"/>
              </a:buClr>
              <a:buNone/>
            </a:pPr>
            <a:r>
              <a:rPr lang="en-US" sz="1800">
                <a:solidFill>
                  <a:srgbClr val="3A4F5A"/>
                </a:solidFill>
                <a:effectLst/>
                <a:latin typeface="Century Gothic" panose="020B0502020202020204" pitchFamily="34" charset="0"/>
                <a:ea typeface="Open Sans" panose="020B0606030504020204" pitchFamily="34" charset="0"/>
                <a:cs typeface="Arial" panose="020B0604020202020204" pitchFamily="34" charset="0"/>
              </a:rPr>
              <a:t>Identify an action step you want to take to begin or improve family style meal service.</a:t>
            </a:r>
          </a:p>
        </p:txBody>
      </p:sp>
      <p:graphicFrame>
        <p:nvGraphicFramePr>
          <p:cNvPr id="7" name="Table 6">
            <a:extLst>
              <a:ext uri="{FF2B5EF4-FFF2-40B4-BE49-F238E27FC236}">
                <a16:creationId xmlns:a16="http://schemas.microsoft.com/office/drawing/2014/main" id="{918057ED-675C-8B44-163A-3F31CF72351A}"/>
              </a:ext>
            </a:extLst>
          </p:cNvPr>
          <p:cNvGraphicFramePr>
            <a:graphicFrameLocks noGrp="1"/>
          </p:cNvGraphicFramePr>
          <p:nvPr>
            <p:extLst>
              <p:ext uri="{D42A27DB-BD31-4B8C-83A1-F6EECF244321}">
                <p14:modId xmlns:p14="http://schemas.microsoft.com/office/powerpoint/2010/main" val="4107304499"/>
              </p:ext>
            </p:extLst>
          </p:nvPr>
        </p:nvGraphicFramePr>
        <p:xfrm>
          <a:off x="498467" y="2919731"/>
          <a:ext cx="11070134" cy="2553148"/>
        </p:xfrm>
        <a:graphic>
          <a:graphicData uri="http://schemas.openxmlformats.org/drawingml/2006/table">
            <a:tbl>
              <a:tblPr firstRow="1" bandRow="1">
                <a:tableStyleId>{5C22544A-7EE6-4342-B048-85BDC9FD1C3A}</a:tableStyleId>
              </a:tblPr>
              <a:tblGrid>
                <a:gridCol w="1558978">
                  <a:extLst>
                    <a:ext uri="{9D8B030D-6E8A-4147-A177-3AD203B41FA5}">
                      <a16:colId xmlns:a16="http://schemas.microsoft.com/office/drawing/2014/main" val="1524604236"/>
                    </a:ext>
                  </a:extLst>
                </a:gridCol>
                <a:gridCol w="1723869">
                  <a:extLst>
                    <a:ext uri="{9D8B030D-6E8A-4147-A177-3AD203B41FA5}">
                      <a16:colId xmlns:a16="http://schemas.microsoft.com/office/drawing/2014/main" val="2422145736"/>
                    </a:ext>
                  </a:extLst>
                </a:gridCol>
                <a:gridCol w="1663908">
                  <a:extLst>
                    <a:ext uri="{9D8B030D-6E8A-4147-A177-3AD203B41FA5}">
                      <a16:colId xmlns:a16="http://schemas.microsoft.com/office/drawing/2014/main" val="3130969653"/>
                    </a:ext>
                  </a:extLst>
                </a:gridCol>
                <a:gridCol w="1469036">
                  <a:extLst>
                    <a:ext uri="{9D8B030D-6E8A-4147-A177-3AD203B41FA5}">
                      <a16:colId xmlns:a16="http://schemas.microsoft.com/office/drawing/2014/main" val="1179919405"/>
                    </a:ext>
                  </a:extLst>
                </a:gridCol>
                <a:gridCol w="4654343">
                  <a:extLst>
                    <a:ext uri="{9D8B030D-6E8A-4147-A177-3AD203B41FA5}">
                      <a16:colId xmlns:a16="http://schemas.microsoft.com/office/drawing/2014/main" val="1142065098"/>
                    </a:ext>
                  </a:extLst>
                </a:gridCol>
              </a:tblGrid>
              <a:tr h="386375">
                <a:tc>
                  <a:txBody>
                    <a:bodyPr/>
                    <a:lstStyle/>
                    <a:p>
                      <a:pPr algn="ctr"/>
                      <a:r>
                        <a:rPr lang="en-US" sz="1600">
                          <a:latin typeface="Century Gothic" panose="020B0502020202020204" pitchFamily="34" charset="0"/>
                        </a:rPr>
                        <a:t>Action Step</a:t>
                      </a:r>
                    </a:p>
                  </a:txBody>
                  <a:tcPr>
                    <a:solidFill>
                      <a:srgbClr val="61298D"/>
                    </a:solidFill>
                  </a:tcPr>
                </a:tc>
                <a:tc>
                  <a:txBody>
                    <a:bodyPr/>
                    <a:lstStyle/>
                    <a:p>
                      <a:pPr algn="ctr"/>
                      <a:r>
                        <a:rPr lang="en-US" sz="1600">
                          <a:latin typeface="Century Gothic" panose="020B0502020202020204" pitchFamily="34" charset="0"/>
                        </a:rPr>
                        <a:t>Responsible Staff</a:t>
                      </a:r>
                    </a:p>
                  </a:txBody>
                  <a:tcPr>
                    <a:solidFill>
                      <a:srgbClr val="61298D"/>
                    </a:solidFill>
                  </a:tcPr>
                </a:tc>
                <a:tc>
                  <a:txBody>
                    <a:bodyPr/>
                    <a:lstStyle/>
                    <a:p>
                      <a:pPr algn="ctr"/>
                      <a:r>
                        <a:rPr lang="en-US" sz="1600">
                          <a:latin typeface="Century Gothic" panose="020B0502020202020204" pitchFamily="34" charset="0"/>
                        </a:rPr>
                        <a:t>Other Staff Involved</a:t>
                      </a:r>
                    </a:p>
                  </a:txBody>
                  <a:tcPr>
                    <a:solidFill>
                      <a:srgbClr val="61298D"/>
                    </a:solidFill>
                  </a:tcPr>
                </a:tc>
                <a:tc>
                  <a:txBody>
                    <a:bodyPr/>
                    <a:lstStyle/>
                    <a:p>
                      <a:pPr algn="ctr"/>
                      <a:r>
                        <a:rPr lang="en-US" sz="1600">
                          <a:latin typeface="Century Gothic" panose="020B0502020202020204" pitchFamily="34" charset="0"/>
                        </a:rPr>
                        <a:t>Timeframe</a:t>
                      </a:r>
                    </a:p>
                  </a:txBody>
                  <a:tcPr>
                    <a:solidFill>
                      <a:srgbClr val="61298D"/>
                    </a:solidFill>
                  </a:tcPr>
                </a:tc>
                <a:tc>
                  <a:txBody>
                    <a:bodyPr/>
                    <a:lstStyle/>
                    <a:p>
                      <a:pPr algn="ctr"/>
                      <a:r>
                        <a:rPr lang="en-US" sz="1600">
                          <a:latin typeface="Century Gothic" panose="020B0502020202020204" pitchFamily="34" charset="0"/>
                        </a:rPr>
                        <a:t>Tasks</a:t>
                      </a:r>
                    </a:p>
                  </a:txBody>
                  <a:tcPr>
                    <a:solidFill>
                      <a:srgbClr val="61298D"/>
                    </a:solidFill>
                  </a:tcPr>
                </a:tc>
                <a:extLst>
                  <a:ext uri="{0D108BD9-81ED-4DB2-BD59-A6C34878D82A}">
                    <a16:rowId xmlns:a16="http://schemas.microsoft.com/office/drawing/2014/main" val="2760924409"/>
                  </a:ext>
                </a:extLst>
              </a:tr>
              <a:tr h="1974028">
                <a:tc>
                  <a:txBody>
                    <a:bodyPr/>
                    <a:lstStyle/>
                    <a:p>
                      <a:pPr>
                        <a:lnSpc>
                          <a:spcPct val="100000"/>
                        </a:lnSpc>
                      </a:pPr>
                      <a:endParaRPr lang="en-US" sz="1400" b="0" i="0">
                        <a:latin typeface="Century Gothic" panose="020B0502020202020204" pitchFamily="34" charset="0"/>
                        <a:cs typeface="Arial"/>
                      </a:endParaRPr>
                    </a:p>
                  </a:txBody>
                  <a:tcPr>
                    <a:solidFill>
                      <a:srgbClr val="61298D">
                        <a:alpha val="14319"/>
                      </a:srgbClr>
                    </a:solidFill>
                  </a:tcPr>
                </a:tc>
                <a:tc>
                  <a:txBody>
                    <a:bodyPr/>
                    <a:lstStyle/>
                    <a:p>
                      <a:pPr>
                        <a:lnSpc>
                          <a:spcPct val="100000"/>
                        </a:lnSpc>
                      </a:pPr>
                      <a:endParaRPr lang="en-US" sz="1400" b="0" i="0">
                        <a:latin typeface="Century Gothic" panose="020B0502020202020204" pitchFamily="34" charset="0"/>
                        <a:cs typeface="Arial"/>
                      </a:endParaRPr>
                    </a:p>
                  </a:txBody>
                  <a:tcPr>
                    <a:solidFill>
                      <a:srgbClr val="61298D">
                        <a:alpha val="14319"/>
                      </a:srgbClr>
                    </a:solidFill>
                  </a:tcPr>
                </a:tc>
                <a:tc>
                  <a:txBody>
                    <a:bodyPr/>
                    <a:lstStyle/>
                    <a:p>
                      <a:pPr>
                        <a:lnSpc>
                          <a:spcPct val="100000"/>
                        </a:lnSpc>
                      </a:pPr>
                      <a:endParaRPr lang="en-US" sz="1400" b="0" i="0">
                        <a:latin typeface="Century Gothic" panose="020B0502020202020204" pitchFamily="34" charset="0"/>
                        <a:cs typeface="Arial"/>
                      </a:endParaRPr>
                    </a:p>
                  </a:txBody>
                  <a:tcPr>
                    <a:solidFill>
                      <a:srgbClr val="61298D">
                        <a:alpha val="14319"/>
                      </a:srgbClr>
                    </a:solidFill>
                  </a:tcPr>
                </a:tc>
                <a:tc>
                  <a:txBody>
                    <a:bodyPr/>
                    <a:lstStyle/>
                    <a:p>
                      <a:pPr>
                        <a:lnSpc>
                          <a:spcPct val="100000"/>
                        </a:lnSpc>
                      </a:pPr>
                      <a:endParaRPr lang="en-US" sz="1400" b="0" i="0">
                        <a:latin typeface="Century Gothic" panose="020B0502020202020204" pitchFamily="34" charset="0"/>
                        <a:cs typeface="Arial"/>
                      </a:endParaRPr>
                    </a:p>
                  </a:txBody>
                  <a:tcPr>
                    <a:solidFill>
                      <a:srgbClr val="61298D">
                        <a:alpha val="14319"/>
                      </a:srgbClr>
                    </a:solidFill>
                  </a:tcPr>
                </a:tc>
                <a:tc>
                  <a:txBody>
                    <a:bodyPr/>
                    <a:lstStyle/>
                    <a:p>
                      <a:pPr marL="342900" marR="0" indent="-342900">
                        <a:lnSpc>
                          <a:spcPct val="100000"/>
                        </a:lnSpc>
                        <a:spcBef>
                          <a:spcPts val="0"/>
                        </a:spcBef>
                        <a:spcAft>
                          <a:spcPts val="0"/>
                        </a:spcAft>
                        <a:buFont typeface="+mj-lt"/>
                        <a:buAutoNum type="arabicPeriod"/>
                      </a:pPr>
                      <a:endParaRPr lang="en-US" sz="1400" b="0" i="0">
                        <a:effectLst/>
                        <a:latin typeface="Century Gothic" panose="020B0502020202020204" pitchFamily="34" charset="0"/>
                        <a:ea typeface="Arial" panose="020B0604020202020204" pitchFamily="34" charset="0"/>
                        <a:cs typeface="Arial"/>
                      </a:endParaRPr>
                    </a:p>
                  </a:txBody>
                  <a:tcPr>
                    <a:solidFill>
                      <a:srgbClr val="61298D">
                        <a:alpha val="14319"/>
                      </a:srgbClr>
                    </a:solidFill>
                  </a:tcPr>
                </a:tc>
                <a:extLst>
                  <a:ext uri="{0D108BD9-81ED-4DB2-BD59-A6C34878D82A}">
                    <a16:rowId xmlns:a16="http://schemas.microsoft.com/office/drawing/2014/main" val="3082496123"/>
                  </a:ext>
                </a:extLst>
              </a:tr>
            </a:tbl>
          </a:graphicData>
        </a:graphic>
      </p:graphicFrame>
    </p:spTree>
    <p:extLst>
      <p:ext uri="{BB962C8B-B14F-4D97-AF65-F5344CB8AC3E}">
        <p14:creationId xmlns:p14="http://schemas.microsoft.com/office/powerpoint/2010/main" val="37243107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3E1855-4735-6681-F119-AB76356ACD27}"/>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7F4F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FD9361A-31BE-F61C-8C80-74539E47DC5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314" r="-18277"/>
          <a:stretch/>
        </p:blipFill>
        <p:spPr>
          <a:xfrm rot="10800000">
            <a:off x="8024976" y="30244"/>
            <a:ext cx="4167024" cy="1281040"/>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58</a:t>
            </a:fld>
            <a:endParaRPr lang="en-US">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C00B5FF-D3E8-8B30-3BCB-C3CF3159F131}"/>
              </a:ext>
            </a:extLst>
          </p:cNvPr>
          <p:cNvSpPr/>
          <p:nvPr/>
        </p:nvSpPr>
        <p:spPr>
          <a:xfrm>
            <a:off x="5696184" y="366865"/>
            <a:ext cx="6256858" cy="461665"/>
          </a:xfrm>
          <a:prstGeom prst="rect">
            <a:avLst/>
          </a:prstGeom>
        </p:spPr>
        <p:txBody>
          <a:bodyPr wrap="square" lIns="91440" tIns="45720" rIns="91440" bIns="45720" anchor="t">
            <a:spAutoFit/>
          </a:bodyPr>
          <a:lstStyle/>
          <a:p>
            <a:pPr algn="r"/>
            <a:r>
              <a:rPr lang="en-US" sz="2400" b="1">
                <a:solidFill>
                  <a:srgbClr val="037BC4"/>
                </a:solidFill>
                <a:latin typeface="Century Gothic" panose="020B0502020202020204" pitchFamily="34" charset="0"/>
                <a:ea typeface="Calibri" panose="020F0502020204030204" pitchFamily="34" charset="0"/>
                <a:cs typeface="Arial" panose="020B0604020202020204" pitchFamily="34" charset="0"/>
              </a:rPr>
              <a:t>Try It Out!</a:t>
            </a:r>
            <a:endParaRPr lang="en-US" sz="2400" b="1">
              <a:solidFill>
                <a:srgbClr val="037BC4"/>
              </a:solidFill>
              <a:latin typeface="Century Gothic" panose="020B0502020202020204" pitchFamily="34" charset="0"/>
            </a:endParaRPr>
          </a:p>
        </p:txBody>
      </p:sp>
      <p:pic>
        <p:nvPicPr>
          <p:cNvPr id="5" name="Picture 4">
            <a:extLst>
              <a:ext uri="{FF2B5EF4-FFF2-40B4-BE49-F238E27FC236}">
                <a16:creationId xmlns:a16="http://schemas.microsoft.com/office/drawing/2014/main" id="{619A3BFA-0BA5-ADAD-BABF-9B16747E81A6}"/>
              </a:ext>
              <a:ext uri="{C183D7F6-B498-43B3-948B-1728B52AA6E4}">
                <adec:decorative xmlns:adec="http://schemas.microsoft.com/office/drawing/2017/decorative" val="1"/>
              </a:ext>
            </a:extLst>
          </p:cNvPr>
          <p:cNvPicPr>
            <a:picLocks noChangeAspect="1"/>
          </p:cNvPicPr>
          <p:nvPr/>
        </p:nvPicPr>
        <p:blipFill>
          <a:blip r:embed="rId5"/>
          <a:srcRect/>
          <a:stretch/>
        </p:blipFill>
        <p:spPr>
          <a:xfrm rot="10800000">
            <a:off x="-1508742" y="537476"/>
            <a:ext cx="8637130" cy="1092343"/>
          </a:xfrm>
          <a:prstGeom prst="rect">
            <a:avLst/>
          </a:prstGeom>
        </p:spPr>
      </p:pic>
      <p:sp>
        <p:nvSpPr>
          <p:cNvPr id="8" name="Title 1">
            <a:extLst>
              <a:ext uri="{FF2B5EF4-FFF2-40B4-BE49-F238E27FC236}">
                <a16:creationId xmlns:a16="http://schemas.microsoft.com/office/drawing/2014/main" id="{FA1D0C06-D09B-534E-4055-78449094744A}"/>
              </a:ext>
            </a:extLst>
          </p:cNvPr>
          <p:cNvSpPr txBox="1">
            <a:spLocks noGrp="1"/>
          </p:cNvSpPr>
          <p:nvPr>
            <p:ph type="title" idx="4294967295"/>
          </p:nvPr>
        </p:nvSpPr>
        <p:spPr>
          <a:xfrm>
            <a:off x="437589" y="791927"/>
            <a:ext cx="6850007" cy="7632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Review and Next Steps</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(Part 4) </a:t>
            </a: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348A24A9-788E-1D4F-C926-7292C7B5A4AE}"/>
              </a:ext>
            </a:extLst>
          </p:cNvPr>
          <p:cNvSpPr/>
          <p:nvPr/>
        </p:nvSpPr>
        <p:spPr>
          <a:xfrm>
            <a:off x="437589" y="1844129"/>
            <a:ext cx="6854622" cy="369332"/>
          </a:xfrm>
          <a:prstGeom prst="rect">
            <a:avLst/>
          </a:prstGeom>
        </p:spPr>
        <p:txBody>
          <a:bodyPr wrap="square">
            <a:spAutoFit/>
          </a:bodyPr>
          <a:lstStyle/>
          <a:p>
            <a:r>
              <a:rPr lang="en-US" b="1">
                <a:solidFill>
                  <a:srgbClr val="417A44"/>
                </a:solidFill>
                <a:latin typeface="Century Gothic" panose="020B0502020202020204" pitchFamily="34" charset="0"/>
                <a:ea typeface="Calibri" panose="020F0502020204030204" pitchFamily="34" charset="0"/>
                <a:cs typeface="Arial" panose="020B0604020202020204" pitchFamily="34" charset="0"/>
              </a:rPr>
              <a:t>Action Plan</a:t>
            </a:r>
          </a:p>
        </p:txBody>
      </p:sp>
      <p:sp>
        <p:nvSpPr>
          <p:cNvPr id="3" name="Content Placeholder 2">
            <a:extLst>
              <a:ext uri="{FF2B5EF4-FFF2-40B4-BE49-F238E27FC236}">
                <a16:creationId xmlns:a16="http://schemas.microsoft.com/office/drawing/2014/main" id="{96068203-68C4-CA1F-13EF-847B01A464FF}"/>
              </a:ext>
            </a:extLst>
          </p:cNvPr>
          <p:cNvSpPr txBox="1">
            <a:spLocks/>
          </p:cNvSpPr>
          <p:nvPr/>
        </p:nvSpPr>
        <p:spPr>
          <a:xfrm>
            <a:off x="437589" y="2301409"/>
            <a:ext cx="10292615" cy="4019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1200"/>
              </a:spcAft>
              <a:buClr>
                <a:srgbClr val="D17D3A"/>
              </a:buClr>
              <a:buNone/>
            </a:pPr>
            <a:r>
              <a:rPr lang="en-US" sz="1800">
                <a:solidFill>
                  <a:srgbClr val="3A4F5A"/>
                </a:solidFill>
                <a:effectLst/>
                <a:latin typeface="Century Gothic" panose="020B0502020202020204" pitchFamily="34" charset="0"/>
                <a:ea typeface="Open Sans" panose="020B0606030504020204" pitchFamily="34" charset="0"/>
                <a:cs typeface="Arial" panose="020B0604020202020204" pitchFamily="34" charset="0"/>
              </a:rPr>
              <a:t>Identify an action step you want to take to begin or improve family style meal service.</a:t>
            </a:r>
          </a:p>
        </p:txBody>
      </p:sp>
      <p:graphicFrame>
        <p:nvGraphicFramePr>
          <p:cNvPr id="4" name="Table 3">
            <a:extLst>
              <a:ext uri="{FF2B5EF4-FFF2-40B4-BE49-F238E27FC236}">
                <a16:creationId xmlns:a16="http://schemas.microsoft.com/office/drawing/2014/main" id="{93593EFC-E364-727E-03AD-233BBBB29894}"/>
              </a:ext>
            </a:extLst>
          </p:cNvPr>
          <p:cNvGraphicFramePr>
            <a:graphicFrameLocks noGrp="1"/>
          </p:cNvGraphicFramePr>
          <p:nvPr>
            <p:extLst>
              <p:ext uri="{D42A27DB-BD31-4B8C-83A1-F6EECF244321}">
                <p14:modId xmlns:p14="http://schemas.microsoft.com/office/powerpoint/2010/main" val="3673789059"/>
              </p:ext>
            </p:extLst>
          </p:nvPr>
        </p:nvGraphicFramePr>
        <p:xfrm>
          <a:off x="498467" y="2919731"/>
          <a:ext cx="11070134" cy="2590800"/>
        </p:xfrm>
        <a:graphic>
          <a:graphicData uri="http://schemas.openxmlformats.org/drawingml/2006/table">
            <a:tbl>
              <a:tblPr firstRow="1" bandRow="1">
                <a:tableStyleId>{5C22544A-7EE6-4342-B048-85BDC9FD1C3A}</a:tableStyleId>
              </a:tblPr>
              <a:tblGrid>
                <a:gridCol w="1558978">
                  <a:extLst>
                    <a:ext uri="{9D8B030D-6E8A-4147-A177-3AD203B41FA5}">
                      <a16:colId xmlns:a16="http://schemas.microsoft.com/office/drawing/2014/main" val="1524604236"/>
                    </a:ext>
                  </a:extLst>
                </a:gridCol>
                <a:gridCol w="1723869">
                  <a:extLst>
                    <a:ext uri="{9D8B030D-6E8A-4147-A177-3AD203B41FA5}">
                      <a16:colId xmlns:a16="http://schemas.microsoft.com/office/drawing/2014/main" val="2422145736"/>
                    </a:ext>
                  </a:extLst>
                </a:gridCol>
                <a:gridCol w="1663908">
                  <a:extLst>
                    <a:ext uri="{9D8B030D-6E8A-4147-A177-3AD203B41FA5}">
                      <a16:colId xmlns:a16="http://schemas.microsoft.com/office/drawing/2014/main" val="3130969653"/>
                    </a:ext>
                  </a:extLst>
                </a:gridCol>
                <a:gridCol w="1469036">
                  <a:extLst>
                    <a:ext uri="{9D8B030D-6E8A-4147-A177-3AD203B41FA5}">
                      <a16:colId xmlns:a16="http://schemas.microsoft.com/office/drawing/2014/main" val="1179919405"/>
                    </a:ext>
                  </a:extLst>
                </a:gridCol>
                <a:gridCol w="4654343">
                  <a:extLst>
                    <a:ext uri="{9D8B030D-6E8A-4147-A177-3AD203B41FA5}">
                      <a16:colId xmlns:a16="http://schemas.microsoft.com/office/drawing/2014/main" val="1142065098"/>
                    </a:ext>
                  </a:extLst>
                </a:gridCol>
              </a:tblGrid>
              <a:tr h="386375">
                <a:tc>
                  <a:txBody>
                    <a:bodyPr/>
                    <a:lstStyle/>
                    <a:p>
                      <a:pPr algn="ctr"/>
                      <a:r>
                        <a:rPr lang="en-US" sz="1600">
                          <a:latin typeface="Century Gothic" panose="020B0502020202020204" pitchFamily="34" charset="0"/>
                        </a:rPr>
                        <a:t>Action Step</a:t>
                      </a:r>
                    </a:p>
                  </a:txBody>
                  <a:tcPr>
                    <a:solidFill>
                      <a:srgbClr val="61298D"/>
                    </a:solidFill>
                  </a:tcPr>
                </a:tc>
                <a:tc>
                  <a:txBody>
                    <a:bodyPr/>
                    <a:lstStyle/>
                    <a:p>
                      <a:pPr algn="ctr"/>
                      <a:r>
                        <a:rPr lang="en-US" sz="1600">
                          <a:latin typeface="Century Gothic" panose="020B0502020202020204" pitchFamily="34" charset="0"/>
                        </a:rPr>
                        <a:t>Responsible Staff</a:t>
                      </a:r>
                    </a:p>
                  </a:txBody>
                  <a:tcPr>
                    <a:solidFill>
                      <a:srgbClr val="61298D"/>
                    </a:solidFill>
                  </a:tcPr>
                </a:tc>
                <a:tc>
                  <a:txBody>
                    <a:bodyPr/>
                    <a:lstStyle/>
                    <a:p>
                      <a:pPr algn="ctr"/>
                      <a:r>
                        <a:rPr lang="en-US" sz="1600">
                          <a:latin typeface="Century Gothic" panose="020B0502020202020204" pitchFamily="34" charset="0"/>
                        </a:rPr>
                        <a:t>Other Staff Involved</a:t>
                      </a:r>
                    </a:p>
                  </a:txBody>
                  <a:tcPr>
                    <a:solidFill>
                      <a:srgbClr val="61298D"/>
                    </a:solidFill>
                  </a:tcPr>
                </a:tc>
                <a:tc>
                  <a:txBody>
                    <a:bodyPr/>
                    <a:lstStyle/>
                    <a:p>
                      <a:pPr algn="ctr"/>
                      <a:r>
                        <a:rPr lang="en-US" sz="1600">
                          <a:latin typeface="Century Gothic" panose="020B0502020202020204" pitchFamily="34" charset="0"/>
                        </a:rPr>
                        <a:t>Timeframe</a:t>
                      </a:r>
                    </a:p>
                  </a:txBody>
                  <a:tcPr>
                    <a:solidFill>
                      <a:srgbClr val="61298D"/>
                    </a:solidFill>
                  </a:tcPr>
                </a:tc>
                <a:tc>
                  <a:txBody>
                    <a:bodyPr/>
                    <a:lstStyle/>
                    <a:p>
                      <a:pPr algn="ctr"/>
                      <a:r>
                        <a:rPr lang="en-US" sz="1600">
                          <a:latin typeface="Century Gothic" panose="020B0502020202020204" pitchFamily="34" charset="0"/>
                        </a:rPr>
                        <a:t>Tasks</a:t>
                      </a:r>
                    </a:p>
                  </a:txBody>
                  <a:tcPr>
                    <a:solidFill>
                      <a:srgbClr val="61298D"/>
                    </a:solidFill>
                  </a:tcPr>
                </a:tc>
                <a:extLst>
                  <a:ext uri="{0D108BD9-81ED-4DB2-BD59-A6C34878D82A}">
                    <a16:rowId xmlns:a16="http://schemas.microsoft.com/office/drawing/2014/main" val="2760924409"/>
                  </a:ext>
                </a:extLst>
              </a:tr>
              <a:tr h="19740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chemeClr val="tx1"/>
                          </a:solidFill>
                          <a:effectLst/>
                          <a:latin typeface="Century Gothic" panose="020B0502020202020204" pitchFamily="34" charset="0"/>
                          <a:cs typeface="Arial"/>
                        </a:rPr>
                        <a:t>Provide a 1-hour training to staff on family style meal service</a:t>
                      </a:r>
                      <a:endParaRPr lang="en-US" sz="1400" b="0" i="0">
                        <a:solidFill>
                          <a:schemeClr val="tx1"/>
                        </a:solidFill>
                        <a:effectLst/>
                        <a:latin typeface="Century Gothic" panose="020B0502020202020204" pitchFamily="34" charset="0"/>
                        <a:ea typeface="Arial" panose="020B0604020202020204" pitchFamily="34" charset="0"/>
                        <a:cs typeface="Arial"/>
                      </a:endParaRPr>
                    </a:p>
                    <a:p>
                      <a:pPr>
                        <a:lnSpc>
                          <a:spcPct val="100000"/>
                        </a:lnSpc>
                      </a:pPr>
                      <a:endParaRPr lang="en-US" sz="1400" b="0" i="0">
                        <a:latin typeface="Century Gothic" panose="020B0502020202020204" pitchFamily="34" charset="0"/>
                        <a:cs typeface="Arial"/>
                      </a:endParaRPr>
                    </a:p>
                  </a:txBody>
                  <a:tcPr>
                    <a:solidFill>
                      <a:srgbClr val="61298D">
                        <a:alpha val="14319"/>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effectLst/>
                          <a:latin typeface="Century Gothic" panose="020B0502020202020204" pitchFamily="34" charset="0"/>
                          <a:cs typeface="Arial"/>
                        </a:rPr>
                        <a:t> Assistant Director</a:t>
                      </a:r>
                      <a:endParaRPr lang="en-US" sz="1400" b="0" i="0">
                        <a:effectLst/>
                        <a:latin typeface="Century Gothic" panose="020B0502020202020204" pitchFamily="34" charset="0"/>
                        <a:ea typeface="Arial" panose="020B0604020202020204" pitchFamily="34" charset="0"/>
                        <a:cs typeface="Arial"/>
                      </a:endParaRPr>
                    </a:p>
                    <a:p>
                      <a:pPr>
                        <a:lnSpc>
                          <a:spcPct val="100000"/>
                        </a:lnSpc>
                      </a:pPr>
                      <a:endParaRPr lang="en-US" sz="1400" b="0" i="0">
                        <a:latin typeface="Century Gothic" panose="020B0502020202020204" pitchFamily="34" charset="0"/>
                        <a:cs typeface="Arial"/>
                      </a:endParaRPr>
                    </a:p>
                  </a:txBody>
                  <a:tcPr>
                    <a:solidFill>
                      <a:srgbClr val="61298D">
                        <a:alpha val="14319"/>
                      </a:srgb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b="0" i="0">
                          <a:effectLst/>
                          <a:latin typeface="Century Gothic" panose="020B0502020202020204" pitchFamily="34" charset="0"/>
                          <a:cs typeface="Arial"/>
                        </a:rPr>
                        <a:t>Food service staff or vendor, CACFP Administrator </a:t>
                      </a:r>
                      <a:endParaRPr lang="en-US" sz="1400" b="0" i="0">
                        <a:effectLst/>
                        <a:latin typeface="Century Gothic" panose="020B0502020202020204" pitchFamily="34" charset="0"/>
                        <a:ea typeface="Arial" panose="020B0604020202020204" pitchFamily="34" charset="0"/>
                        <a:cs typeface="Arial"/>
                      </a:endParaRPr>
                    </a:p>
                    <a:p>
                      <a:pPr>
                        <a:lnSpc>
                          <a:spcPct val="100000"/>
                        </a:lnSpc>
                      </a:pPr>
                      <a:endParaRPr lang="en-US" sz="1400" b="0" i="0">
                        <a:latin typeface="Century Gothic" panose="020B0502020202020204" pitchFamily="34" charset="0"/>
                        <a:cs typeface="Arial"/>
                      </a:endParaRPr>
                    </a:p>
                  </a:txBody>
                  <a:tcPr>
                    <a:solidFill>
                      <a:srgbClr val="61298D">
                        <a:alpha val="14319"/>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effectLst/>
                          <a:latin typeface="Century Gothic" panose="020B0502020202020204" pitchFamily="34" charset="0"/>
                          <a:cs typeface="Arial"/>
                        </a:rPr>
                        <a:t>Next Staff Meeting </a:t>
                      </a:r>
                      <a:br>
                        <a:rPr lang="en-US" sz="1400" b="0" i="0">
                          <a:effectLst/>
                          <a:latin typeface="Century Gothic" panose="020B0502020202020204" pitchFamily="34" charset="0"/>
                          <a:cs typeface="Arial"/>
                        </a:rPr>
                      </a:br>
                      <a:r>
                        <a:rPr lang="en-US" sz="1400" b="0" i="0">
                          <a:effectLst/>
                          <a:latin typeface="Century Gothic" panose="020B0502020202020204" pitchFamily="34" charset="0"/>
                          <a:cs typeface="Arial"/>
                        </a:rPr>
                        <a:t>(1-month planning period)</a:t>
                      </a:r>
                      <a:endParaRPr lang="en-US" sz="1400" b="0" i="0">
                        <a:effectLst/>
                        <a:latin typeface="Century Gothic" panose="020B0502020202020204" pitchFamily="34" charset="0"/>
                        <a:ea typeface="Arial" panose="020B0604020202020204" pitchFamily="34" charset="0"/>
                        <a:cs typeface="Arial"/>
                      </a:endParaRPr>
                    </a:p>
                    <a:p>
                      <a:pPr>
                        <a:lnSpc>
                          <a:spcPct val="100000"/>
                        </a:lnSpc>
                      </a:pPr>
                      <a:endParaRPr lang="en-US" sz="1400" b="0" i="0">
                        <a:latin typeface="Century Gothic" panose="020B0502020202020204" pitchFamily="34" charset="0"/>
                        <a:cs typeface="Arial"/>
                      </a:endParaRPr>
                    </a:p>
                  </a:txBody>
                  <a:tcPr>
                    <a:solidFill>
                      <a:srgbClr val="61298D">
                        <a:alpha val="14319"/>
                      </a:srgbClr>
                    </a:solidFill>
                  </a:tcPr>
                </a:tc>
                <a:tc>
                  <a:txBody>
                    <a:bodyPr/>
                    <a:lstStyle/>
                    <a:p>
                      <a:pPr marL="342900" marR="0" indent="-342900">
                        <a:lnSpc>
                          <a:spcPct val="100000"/>
                        </a:lnSpc>
                        <a:spcBef>
                          <a:spcPts val="0"/>
                        </a:spcBef>
                        <a:spcAft>
                          <a:spcPts val="0"/>
                        </a:spcAft>
                        <a:buFont typeface="+mj-lt"/>
                        <a:buAutoNum type="arabicPeriod"/>
                      </a:pPr>
                      <a:r>
                        <a:rPr lang="en-US" sz="1400" b="0" i="0">
                          <a:effectLst/>
                          <a:latin typeface="Century Gothic" panose="020B0502020202020204" pitchFamily="34" charset="0"/>
                          <a:cs typeface="Arial"/>
                        </a:rPr>
                        <a:t>Review family style meal service training topics and decide on most important topics for staff.</a:t>
                      </a:r>
                    </a:p>
                    <a:p>
                      <a:pPr marL="342900" marR="0" indent="-342900">
                        <a:lnSpc>
                          <a:spcPct val="100000"/>
                        </a:lnSpc>
                        <a:spcBef>
                          <a:spcPts val="0"/>
                        </a:spcBef>
                        <a:spcAft>
                          <a:spcPts val="0"/>
                        </a:spcAft>
                        <a:buFont typeface="+mj-lt"/>
                        <a:buAutoNum type="arabicPeriod"/>
                      </a:pPr>
                      <a:r>
                        <a:rPr lang="en-US" sz="1400" b="0" i="0">
                          <a:effectLst/>
                          <a:latin typeface="Century Gothic" panose="020B0502020202020204" pitchFamily="34" charset="0"/>
                          <a:cs typeface="Arial"/>
                        </a:rPr>
                        <a:t>Work with food service staff or vendor to prepare a family style meal service snack during the staff training.</a:t>
                      </a:r>
                    </a:p>
                    <a:p>
                      <a:pPr marL="342900" marR="0" indent="-342900">
                        <a:lnSpc>
                          <a:spcPct val="100000"/>
                        </a:lnSpc>
                        <a:spcBef>
                          <a:spcPts val="0"/>
                        </a:spcBef>
                        <a:spcAft>
                          <a:spcPts val="0"/>
                        </a:spcAft>
                        <a:buFont typeface="+mj-lt"/>
                        <a:buAutoNum type="arabicPeriod"/>
                      </a:pPr>
                      <a:r>
                        <a:rPr lang="en-US" sz="1400" b="0" i="0">
                          <a:effectLst/>
                          <a:latin typeface="Century Gothic" panose="020B0502020202020204" pitchFamily="34" charset="0"/>
                          <a:cs typeface="Arial"/>
                        </a:rPr>
                        <a:t>Ask a classroom teacher at nearby center (who currently implements family style meal service) to speak and answer questions during the training. </a:t>
                      </a:r>
                      <a:endParaRPr lang="en-US" sz="1400" b="0" i="0">
                        <a:effectLst/>
                        <a:latin typeface="Century Gothic" panose="020B0502020202020204" pitchFamily="34" charset="0"/>
                        <a:ea typeface="Arial" panose="020B0604020202020204" pitchFamily="34" charset="0"/>
                        <a:cs typeface="Arial"/>
                      </a:endParaRPr>
                    </a:p>
                  </a:txBody>
                  <a:tcPr>
                    <a:solidFill>
                      <a:srgbClr val="61298D">
                        <a:alpha val="14319"/>
                      </a:srgbClr>
                    </a:solidFill>
                  </a:tcPr>
                </a:tc>
                <a:extLst>
                  <a:ext uri="{0D108BD9-81ED-4DB2-BD59-A6C34878D82A}">
                    <a16:rowId xmlns:a16="http://schemas.microsoft.com/office/drawing/2014/main" val="3082496123"/>
                  </a:ext>
                </a:extLst>
              </a:tr>
            </a:tbl>
          </a:graphicData>
        </a:graphic>
      </p:graphicFrame>
    </p:spTree>
    <p:extLst>
      <p:ext uri="{BB962C8B-B14F-4D97-AF65-F5344CB8AC3E}">
        <p14:creationId xmlns:p14="http://schemas.microsoft.com/office/powerpoint/2010/main" val="41015299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0800000">
            <a:off x="-1492361" y="709158"/>
            <a:ext cx="7772400" cy="1097314"/>
          </a:xfrm>
          <a:prstGeom prst="rect">
            <a:avLst/>
          </a:prstGeom>
        </p:spPr>
      </p:pic>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59</a:t>
            </a:fld>
            <a:endParaRPr lang="en-US">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453971" y="946464"/>
            <a:ext cx="6850007" cy="6227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More Team Nutrition Resources</a:t>
            </a:r>
          </a:p>
        </p:txBody>
      </p:sp>
      <p:sp>
        <p:nvSpPr>
          <p:cNvPr id="20" name="TextBox 19">
            <a:extLst>
              <a:ext uri="{FF2B5EF4-FFF2-40B4-BE49-F238E27FC236}">
                <a16:creationId xmlns:a16="http://schemas.microsoft.com/office/drawing/2014/main" id="{71F2E4CE-B503-07B6-CFA3-5C5D71DF8276}"/>
              </a:ext>
            </a:extLst>
          </p:cNvPr>
          <p:cNvSpPr txBox="1"/>
          <p:nvPr/>
        </p:nvSpPr>
        <p:spPr>
          <a:xfrm>
            <a:off x="1858578" y="4888200"/>
            <a:ext cx="880369" cy="338554"/>
          </a:xfrm>
          <a:prstGeom prst="rect">
            <a:avLst/>
          </a:prstGeom>
          <a:noFill/>
        </p:spPr>
        <p:txBody>
          <a:bodyPr wrap="none" rtlCol="0">
            <a:spAutoFit/>
          </a:bodyPr>
          <a:lstStyle/>
          <a:p>
            <a:r>
              <a:rPr lang="en-US" sz="1600">
                <a:latin typeface="Century Gothic" panose="020B0502020202020204" pitchFamily="34" charset="0"/>
              </a:rPr>
              <a:t>Posters</a:t>
            </a:r>
          </a:p>
        </p:txBody>
      </p:sp>
      <p:grpSp>
        <p:nvGrpSpPr>
          <p:cNvPr id="10" name="Group 9" descr="Serving Tasty and Healthy Foods in the Child and Adult Food Program Serving Meals for Children Ages 3-5, Serving Tasty and Healthy Foods in the Child and Adult Food Program Serving Meals for Children Ages 3-5, and Serving Tasty and Healthy Foods in the Child and Adult Food Program Serving Meals for Children Ages 1-2 posters.">
            <a:extLst>
              <a:ext uri="{FF2B5EF4-FFF2-40B4-BE49-F238E27FC236}">
                <a16:creationId xmlns:a16="http://schemas.microsoft.com/office/drawing/2014/main" id="{BE716B2B-880F-104F-9168-A55682719119}"/>
              </a:ext>
            </a:extLst>
          </p:cNvPr>
          <p:cNvGrpSpPr/>
          <p:nvPr/>
        </p:nvGrpSpPr>
        <p:grpSpPr>
          <a:xfrm>
            <a:off x="530681" y="2194641"/>
            <a:ext cx="3633262" cy="2428928"/>
            <a:chOff x="530681" y="2194641"/>
            <a:chExt cx="3633262" cy="2428928"/>
          </a:xfrm>
        </p:grpSpPr>
        <p:sp>
          <p:nvSpPr>
            <p:cNvPr id="2" name="Rectangle 1">
              <a:extLst>
                <a:ext uri="{FF2B5EF4-FFF2-40B4-BE49-F238E27FC236}">
                  <a16:creationId xmlns:a16="http://schemas.microsoft.com/office/drawing/2014/main" id="{EB90BA6E-7826-6425-1949-85798A3311AF}"/>
                </a:ext>
              </a:extLst>
            </p:cNvPr>
            <p:cNvSpPr/>
            <p:nvPr/>
          </p:nvSpPr>
          <p:spPr>
            <a:xfrm rot="21391515">
              <a:off x="530681" y="2264096"/>
              <a:ext cx="1472767" cy="2268425"/>
            </a:xfrm>
            <a:prstGeom prst="rect">
              <a:avLst/>
            </a:prstGeom>
            <a:solidFill>
              <a:schemeClr val="bg1"/>
            </a:solidFill>
            <a:ln>
              <a:noFill/>
            </a:ln>
            <a:effectLst>
              <a:outerShdw blurRad="279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1CBF40EF-C8F7-48DB-6C49-03A9DD824B06}"/>
                </a:ext>
              </a:extLst>
            </p:cNvPr>
            <p:cNvSpPr/>
            <p:nvPr/>
          </p:nvSpPr>
          <p:spPr>
            <a:xfrm rot="210331">
              <a:off x="1541173" y="2194641"/>
              <a:ext cx="1540019" cy="2402009"/>
            </a:xfrm>
            <a:prstGeom prst="rect">
              <a:avLst/>
            </a:prstGeom>
            <a:solidFill>
              <a:schemeClr val="bg1"/>
            </a:solidFill>
            <a:ln w="3175">
              <a:solidFill>
                <a:schemeClr val="tx1"/>
              </a:solidFill>
            </a:ln>
            <a:effectLst>
              <a:outerShdw blurRad="279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 name="Rectangle 31">
              <a:extLst>
                <a:ext uri="{FF2B5EF4-FFF2-40B4-BE49-F238E27FC236}">
                  <a16:creationId xmlns:a16="http://schemas.microsoft.com/office/drawing/2014/main" id="{E73975F7-1FF4-F425-30CC-611342755B20}"/>
                </a:ext>
              </a:extLst>
            </p:cNvPr>
            <p:cNvSpPr/>
            <p:nvPr/>
          </p:nvSpPr>
          <p:spPr>
            <a:xfrm rot="21434494">
              <a:off x="2621233" y="2221560"/>
              <a:ext cx="1540019" cy="2402009"/>
            </a:xfrm>
            <a:prstGeom prst="rect">
              <a:avLst/>
            </a:prstGeom>
            <a:solidFill>
              <a:schemeClr val="bg1"/>
            </a:solidFill>
            <a:ln w="3175">
              <a:solidFill>
                <a:schemeClr val="tx1"/>
              </a:solidFill>
            </a:ln>
            <a:effectLst>
              <a:outerShdw blurRad="279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nvGrpSpPr>
            <p:cNvPr id="5" name="Group 4" descr="Serving Tasty and Healthy Foods in the Child and Adult Food Program Serving Meals for Children Ages 3-5 poster , Serving Tasty and Healthy Foods in the Child and Adult Food Program Serving Meals for Children Ages 3-5 poster , Serving Tasty and Healthy Foods in the Child and Adult Food Program Serving Meals for Children Ages 1-2 poster">
              <a:extLst>
                <a:ext uri="{FF2B5EF4-FFF2-40B4-BE49-F238E27FC236}">
                  <a16:creationId xmlns:a16="http://schemas.microsoft.com/office/drawing/2014/main" id="{D2C99CA0-F2A3-15BF-CA88-8D53FA21C824}"/>
                </a:ext>
              </a:extLst>
            </p:cNvPr>
            <p:cNvGrpSpPr/>
            <p:nvPr/>
          </p:nvGrpSpPr>
          <p:grpSpPr>
            <a:xfrm>
              <a:off x="531550" y="2217230"/>
              <a:ext cx="3632393" cy="2379106"/>
              <a:chOff x="531550" y="2217230"/>
              <a:chExt cx="3632393" cy="2379106"/>
            </a:xfrm>
          </p:grpSpPr>
          <p:pic>
            <p:nvPicPr>
              <p:cNvPr id="11" name="Picture 10">
                <a:extLst>
                  <a:ext uri="{FF2B5EF4-FFF2-40B4-BE49-F238E27FC236}">
                    <a16:creationId xmlns:a16="http://schemas.microsoft.com/office/drawing/2014/main" id="{79E21AF4-26CA-4185-03F7-852F4253C6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391515">
                <a:off x="531550" y="2257597"/>
                <a:ext cx="1472767" cy="2276094"/>
              </a:xfrm>
              <a:prstGeom prst="rect">
                <a:avLst/>
              </a:prstGeom>
              <a:noFill/>
              <a:ln w="6350">
                <a:solidFill>
                  <a:schemeClr val="tx1"/>
                </a:solidFill>
              </a:ln>
            </p:spPr>
          </p:pic>
          <p:pic>
            <p:nvPicPr>
              <p:cNvPr id="25" name="Picture 24" descr="A poster with a picture of a meal&#10;&#10;Description automatically generated">
                <a:extLst>
                  <a:ext uri="{FF2B5EF4-FFF2-40B4-BE49-F238E27FC236}">
                    <a16:creationId xmlns:a16="http://schemas.microsoft.com/office/drawing/2014/main" id="{F5177892-359B-4F4C-66EE-BA4C235033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9758">
                <a:off x="1549206" y="2217230"/>
                <a:ext cx="1534459" cy="2348032"/>
              </a:xfrm>
              <a:prstGeom prst="rect">
                <a:avLst/>
              </a:prstGeom>
            </p:spPr>
          </p:pic>
          <p:pic>
            <p:nvPicPr>
              <p:cNvPr id="9" name="Picture 8" descr="A poster with a diagram of food&#10;&#10;Description automatically generated">
                <a:extLst>
                  <a:ext uri="{FF2B5EF4-FFF2-40B4-BE49-F238E27FC236}">
                    <a16:creationId xmlns:a16="http://schemas.microsoft.com/office/drawing/2014/main" id="{5507CF26-66CD-93DC-6A44-59CC46E6E9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426472">
                <a:off x="2622484" y="2226862"/>
                <a:ext cx="1541459" cy="2369474"/>
              </a:xfrm>
              <a:prstGeom prst="rect">
                <a:avLst/>
              </a:prstGeom>
            </p:spPr>
          </p:pic>
        </p:grpSp>
      </p:grpSp>
      <p:sp>
        <p:nvSpPr>
          <p:cNvPr id="21" name="TextBox 20">
            <a:extLst>
              <a:ext uri="{FF2B5EF4-FFF2-40B4-BE49-F238E27FC236}">
                <a16:creationId xmlns:a16="http://schemas.microsoft.com/office/drawing/2014/main" id="{861A855E-374D-3186-19FE-0584FBD9F496}"/>
              </a:ext>
            </a:extLst>
          </p:cNvPr>
          <p:cNvSpPr txBox="1"/>
          <p:nvPr/>
        </p:nvSpPr>
        <p:spPr>
          <a:xfrm>
            <a:off x="5396547" y="4888200"/>
            <a:ext cx="2114549" cy="338554"/>
          </a:xfrm>
          <a:prstGeom prst="rect">
            <a:avLst/>
          </a:prstGeom>
          <a:noFill/>
        </p:spPr>
        <p:txBody>
          <a:bodyPr wrap="square" rtlCol="0">
            <a:spAutoFit/>
          </a:bodyPr>
          <a:lstStyle/>
          <a:p>
            <a:r>
              <a:rPr lang="en-US" sz="1600">
                <a:latin typeface="Century Gothic" panose="020B0502020202020204" pitchFamily="34" charset="0"/>
              </a:rPr>
              <a:t>Training Worksheets</a:t>
            </a:r>
          </a:p>
        </p:txBody>
      </p:sp>
      <p:grpSp>
        <p:nvGrpSpPr>
          <p:cNvPr id="15" name="Group 14" descr="Serving Meats and Meat Alternates at Lunch and Supper in the USDA Child and Adult Care Food Program worksheet, Using Ounce Equivalents for Grains in the Child and Adult Care Food Program worksheet, and Reducing the Risk of Choking in Young Children at Mealtime worksheets.">
            <a:extLst>
              <a:ext uri="{FF2B5EF4-FFF2-40B4-BE49-F238E27FC236}">
                <a16:creationId xmlns:a16="http://schemas.microsoft.com/office/drawing/2014/main" id="{50C324E9-E952-964B-BFDB-6DBB32AD794F}"/>
              </a:ext>
            </a:extLst>
          </p:cNvPr>
          <p:cNvGrpSpPr/>
          <p:nvPr/>
        </p:nvGrpSpPr>
        <p:grpSpPr>
          <a:xfrm>
            <a:off x="4524496" y="2109120"/>
            <a:ext cx="3664219" cy="2594855"/>
            <a:chOff x="4524496" y="2109120"/>
            <a:chExt cx="3664219" cy="2594855"/>
          </a:xfrm>
        </p:grpSpPr>
        <p:sp>
          <p:nvSpPr>
            <p:cNvPr id="3" name="Rectangle 2">
              <a:extLst>
                <a:ext uri="{FF2B5EF4-FFF2-40B4-BE49-F238E27FC236}">
                  <a16:creationId xmlns:a16="http://schemas.microsoft.com/office/drawing/2014/main" id="{FB03937D-3A6B-B982-F49D-E03C0052F3C7}"/>
                </a:ext>
              </a:extLst>
            </p:cNvPr>
            <p:cNvSpPr/>
            <p:nvPr/>
          </p:nvSpPr>
          <p:spPr>
            <a:xfrm rot="21227502">
              <a:off x="4529075" y="2446027"/>
              <a:ext cx="1740574" cy="2229328"/>
            </a:xfrm>
            <a:prstGeom prst="rect">
              <a:avLst/>
            </a:prstGeom>
            <a:solidFill>
              <a:schemeClr val="bg1"/>
            </a:solidFill>
            <a:ln>
              <a:noFill/>
            </a:ln>
            <a:effectLst>
              <a:outerShdw blurRad="279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 name="Rectangle 33">
              <a:extLst>
                <a:ext uri="{FF2B5EF4-FFF2-40B4-BE49-F238E27FC236}">
                  <a16:creationId xmlns:a16="http://schemas.microsoft.com/office/drawing/2014/main" id="{D1084120-CEE8-271B-9896-24F17C5A7BC1}"/>
                </a:ext>
              </a:extLst>
            </p:cNvPr>
            <p:cNvSpPr/>
            <p:nvPr/>
          </p:nvSpPr>
          <p:spPr>
            <a:xfrm rot="361803">
              <a:off x="5267553" y="2109120"/>
              <a:ext cx="1868805" cy="2437717"/>
            </a:xfrm>
            <a:prstGeom prst="rect">
              <a:avLst/>
            </a:prstGeom>
            <a:solidFill>
              <a:schemeClr val="bg1"/>
            </a:solidFill>
            <a:ln>
              <a:noFill/>
            </a:ln>
            <a:effectLst>
              <a:outerShdw blurRad="279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nvGrpSpPr>
            <p:cNvPr id="6" name="Group 5" descr="Serving Meats and Meat Alternates at Lunch and Supper in the USDA Child and Adult Care Food Program worksheet . Using Ounce Equivalents for Grains in the Child and Adult Care Food Program worksheet , Reducing the Risk of Choking in Young Children at Mealtime worksheet">
              <a:extLst>
                <a:ext uri="{FF2B5EF4-FFF2-40B4-BE49-F238E27FC236}">
                  <a16:creationId xmlns:a16="http://schemas.microsoft.com/office/drawing/2014/main" id="{3BA5DCCF-7515-6027-7562-E7DCDF76CE0A}"/>
                </a:ext>
              </a:extLst>
            </p:cNvPr>
            <p:cNvGrpSpPr/>
            <p:nvPr/>
          </p:nvGrpSpPr>
          <p:grpSpPr>
            <a:xfrm>
              <a:off x="4524496" y="2113161"/>
              <a:ext cx="3664219" cy="2590814"/>
              <a:chOff x="4524496" y="2113161"/>
              <a:chExt cx="3664219" cy="2590814"/>
            </a:xfrm>
          </p:grpSpPr>
          <p:pic>
            <p:nvPicPr>
              <p:cNvPr id="29" name="Picture 28" descr="A poster of a meal program&#10;&#10;Description automatically generated">
                <a:extLst>
                  <a:ext uri="{FF2B5EF4-FFF2-40B4-BE49-F238E27FC236}">
                    <a16:creationId xmlns:a16="http://schemas.microsoft.com/office/drawing/2014/main" id="{4FD18EC1-CFAD-20A1-9AA8-7A49DAA17BF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227502">
                <a:off x="4524496" y="2452602"/>
                <a:ext cx="1744102" cy="2251373"/>
              </a:xfrm>
              <a:prstGeom prst="rect">
                <a:avLst/>
              </a:prstGeom>
            </p:spPr>
          </p:pic>
          <p:pic>
            <p:nvPicPr>
              <p:cNvPr id="27" name="Picture 26" descr="A poster of a child and adult care program&#10;&#10;Description automatically generated">
                <a:extLst>
                  <a:ext uri="{FF2B5EF4-FFF2-40B4-BE49-F238E27FC236}">
                    <a16:creationId xmlns:a16="http://schemas.microsoft.com/office/drawing/2014/main" id="{3DD559DA-752A-292B-9B14-E2478A651E5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61803">
                <a:off x="5277683" y="2113161"/>
                <a:ext cx="1870196" cy="2426034"/>
              </a:xfrm>
              <a:prstGeom prst="rect">
                <a:avLst/>
              </a:prstGeom>
            </p:spPr>
          </p:pic>
          <p:pic>
            <p:nvPicPr>
              <p:cNvPr id="14" name="Picture 13">
                <a:extLst>
                  <a:ext uri="{FF2B5EF4-FFF2-40B4-BE49-F238E27FC236}">
                    <a16:creationId xmlns:a16="http://schemas.microsoft.com/office/drawing/2014/main" id="{6540F0AE-0D23-A731-6FC0-48979384A3F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239222">
                <a:off x="6385283" y="2273931"/>
                <a:ext cx="1803432" cy="2333852"/>
              </a:xfrm>
              <a:prstGeom prst="rect">
                <a:avLst/>
              </a:prstGeom>
              <a:ln w="12700">
                <a:solidFill>
                  <a:schemeClr val="tx1"/>
                </a:solidFill>
              </a:ln>
            </p:spPr>
          </p:pic>
        </p:grpSp>
      </p:grpSp>
      <p:sp>
        <p:nvSpPr>
          <p:cNvPr id="22" name="TextBox 21">
            <a:extLst>
              <a:ext uri="{FF2B5EF4-FFF2-40B4-BE49-F238E27FC236}">
                <a16:creationId xmlns:a16="http://schemas.microsoft.com/office/drawing/2014/main" id="{F5D8CB6F-6479-AC25-E893-076D379B9E70}"/>
              </a:ext>
            </a:extLst>
          </p:cNvPr>
          <p:cNvSpPr txBox="1"/>
          <p:nvPr/>
        </p:nvSpPr>
        <p:spPr>
          <a:xfrm>
            <a:off x="9568436" y="4888200"/>
            <a:ext cx="1529971" cy="338554"/>
          </a:xfrm>
          <a:prstGeom prst="rect">
            <a:avLst/>
          </a:prstGeom>
          <a:noFill/>
        </p:spPr>
        <p:txBody>
          <a:bodyPr wrap="none" rtlCol="0">
            <a:spAutoFit/>
          </a:bodyPr>
          <a:lstStyle/>
          <a:p>
            <a:r>
              <a:rPr lang="en-US" sz="1600">
                <a:latin typeface="Century Gothic" panose="020B0502020202020204" pitchFamily="34" charset="0"/>
              </a:rPr>
              <a:t>Training Slides</a:t>
            </a:r>
          </a:p>
        </p:txBody>
      </p:sp>
      <p:pic>
        <p:nvPicPr>
          <p:cNvPr id="36" name="Picture 35">
            <a:extLst>
              <a:ext uri="{FF2B5EF4-FFF2-40B4-BE49-F238E27FC236}">
                <a16:creationId xmlns:a16="http://schemas.microsoft.com/office/drawing/2014/main" id="{37DE0400-D421-21D7-1E57-AA5E0850D561}"/>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14244" y="1783152"/>
            <a:ext cx="4402441" cy="3507865"/>
          </a:xfrm>
          <a:prstGeom prst="rect">
            <a:avLst/>
          </a:prstGeom>
        </p:spPr>
      </p:pic>
      <p:grpSp>
        <p:nvGrpSpPr>
          <p:cNvPr id="40" name="Group 39" descr="Family Style Meal Service With Children in the Child and Adult Care Food Program training slides.">
            <a:extLst>
              <a:ext uri="{FF2B5EF4-FFF2-40B4-BE49-F238E27FC236}">
                <a16:creationId xmlns:a16="http://schemas.microsoft.com/office/drawing/2014/main" id="{4AC34C9E-1351-37C1-BED1-8D5D84F65694}"/>
              </a:ext>
            </a:extLst>
          </p:cNvPr>
          <p:cNvGrpSpPr/>
          <p:nvPr/>
        </p:nvGrpSpPr>
        <p:grpSpPr>
          <a:xfrm>
            <a:off x="8861146" y="2632121"/>
            <a:ext cx="2729543" cy="1681614"/>
            <a:chOff x="8884198" y="2650053"/>
            <a:chExt cx="2700435" cy="1663681"/>
          </a:xfrm>
        </p:grpSpPr>
        <p:pic>
          <p:nvPicPr>
            <p:cNvPr id="38" name="Picture 37" descr="A group of children eating at a table&#10;&#10;Description automatically generated">
              <a:extLst>
                <a:ext uri="{FF2B5EF4-FFF2-40B4-BE49-F238E27FC236}">
                  <a16:creationId xmlns:a16="http://schemas.microsoft.com/office/drawing/2014/main" id="{C2F06F4F-2247-0EBF-AAA9-17D955FAAFA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84198" y="2650053"/>
              <a:ext cx="2700435" cy="1517098"/>
            </a:xfrm>
            <a:prstGeom prst="rect">
              <a:avLst/>
            </a:prstGeom>
          </p:spPr>
        </p:pic>
        <p:sp>
          <p:nvSpPr>
            <p:cNvPr id="39" name="Rectangle 38">
              <a:extLst>
                <a:ext uri="{FF2B5EF4-FFF2-40B4-BE49-F238E27FC236}">
                  <a16:creationId xmlns:a16="http://schemas.microsoft.com/office/drawing/2014/main" id="{7FD96780-F6ED-0B72-4716-44BE21705706}"/>
                </a:ext>
              </a:extLst>
            </p:cNvPr>
            <p:cNvSpPr/>
            <p:nvPr/>
          </p:nvSpPr>
          <p:spPr>
            <a:xfrm>
              <a:off x="8890557" y="4167151"/>
              <a:ext cx="2694076" cy="146583"/>
            </a:xfrm>
            <a:prstGeom prst="rect">
              <a:avLst/>
            </a:prstGeom>
            <a:solidFill>
              <a:srgbClr val="037B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B2B53505-36D9-DA34-7446-147D99F37EF1}"/>
              </a:ext>
            </a:extLst>
          </p:cNvPr>
          <p:cNvSpPr txBox="1"/>
          <p:nvPr/>
        </p:nvSpPr>
        <p:spPr>
          <a:xfrm>
            <a:off x="2348457" y="5894423"/>
            <a:ext cx="5310222" cy="369332"/>
          </a:xfrm>
          <a:prstGeom prst="rect">
            <a:avLst/>
          </a:prstGeom>
          <a:noFill/>
        </p:spPr>
        <p:txBody>
          <a:bodyPr wrap="square" lIns="91440" tIns="45720" rIns="91440" bIns="45720" rtlCol="0" anchor="t">
            <a:spAutoFit/>
          </a:bodyPr>
          <a:lstStyle/>
          <a:p>
            <a:r>
              <a:rPr lang="en-US" err="1">
                <a:solidFill>
                  <a:srgbClr val="0000FF"/>
                </a:solidFill>
                <a:latin typeface="Century Gothic"/>
                <a:ea typeface="+mn-lt"/>
                <a:cs typeface="+mn-lt"/>
                <a:hlinkClick r:id="rId13"/>
              </a:rPr>
              <a:t>TeamNutrition.USDA.gov</a:t>
            </a:r>
            <a:endParaRPr lang="en-US">
              <a:latin typeface="Century Gothic"/>
            </a:endParaRPr>
          </a:p>
        </p:txBody>
      </p:sp>
      <p:grpSp>
        <p:nvGrpSpPr>
          <p:cNvPr id="8" name="Group 7" descr="QR code featuring link to TeamNutrition.USDA.gov.">
            <a:extLst>
              <a:ext uri="{FF2B5EF4-FFF2-40B4-BE49-F238E27FC236}">
                <a16:creationId xmlns:a16="http://schemas.microsoft.com/office/drawing/2014/main" id="{C54D1D91-FD6F-7731-0929-163EB810CEF7}"/>
              </a:ext>
            </a:extLst>
          </p:cNvPr>
          <p:cNvGrpSpPr/>
          <p:nvPr/>
        </p:nvGrpSpPr>
        <p:grpSpPr>
          <a:xfrm>
            <a:off x="632296" y="5429478"/>
            <a:ext cx="1251000" cy="1200871"/>
            <a:chOff x="3392031" y="5718442"/>
            <a:chExt cx="850142" cy="816076"/>
          </a:xfrm>
        </p:grpSpPr>
        <p:sp>
          <p:nvSpPr>
            <p:cNvPr id="7" name="Rounded Rectangle 6">
              <a:extLst>
                <a:ext uri="{FF2B5EF4-FFF2-40B4-BE49-F238E27FC236}">
                  <a16:creationId xmlns:a16="http://schemas.microsoft.com/office/drawing/2014/main" id="{78E7054F-C97B-C278-FC57-DD2450FCC7BC}"/>
                </a:ext>
              </a:extLst>
            </p:cNvPr>
            <p:cNvSpPr/>
            <p:nvPr/>
          </p:nvSpPr>
          <p:spPr>
            <a:xfrm>
              <a:off x="3392031" y="5718442"/>
              <a:ext cx="850142" cy="816076"/>
            </a:xfrm>
            <a:prstGeom prst="roundRect">
              <a:avLst/>
            </a:pr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6" name="Picture 15" descr="Qr code&#10;&#10;Description automatically generated">
              <a:extLst>
                <a:ext uri="{FF2B5EF4-FFF2-40B4-BE49-F238E27FC236}">
                  <a16:creationId xmlns:a16="http://schemas.microsoft.com/office/drawing/2014/main" id="{1DE8ACBD-8C12-8AC6-55D7-B26AA14C2BC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514568" y="5823946"/>
              <a:ext cx="605068" cy="605068"/>
            </a:xfrm>
            <a:prstGeom prst="rect">
              <a:avLst/>
            </a:prstGeom>
          </p:spPr>
        </p:pic>
      </p:grpSp>
    </p:spTree>
    <p:extLst>
      <p:ext uri="{BB962C8B-B14F-4D97-AF65-F5344CB8AC3E}">
        <p14:creationId xmlns:p14="http://schemas.microsoft.com/office/powerpoint/2010/main" val="1746590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B90113-7A2B-FC77-D3ED-8C8A6FC6D29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3" name="Slide Number Placeholder 5">
            <a:extLst>
              <a:ext uri="{FF2B5EF4-FFF2-40B4-BE49-F238E27FC236}">
                <a16:creationId xmlns:a16="http://schemas.microsoft.com/office/drawing/2014/main" id="{51915C68-7836-8152-6147-F8DBBE9047B0}"/>
              </a:ext>
              <a:ext uri="{C183D7F6-B498-43B3-948B-1728B52AA6E4}">
                <adec:decorative xmlns:adec="http://schemas.microsoft.com/office/drawing/2017/decorative" val="0"/>
              </a:ext>
            </a:extLst>
          </p:cNvPr>
          <p:cNvSpPr txBox="1">
            <a:spLocks/>
          </p:cNvSpPr>
          <p:nvPr/>
        </p:nvSpPr>
        <p:spPr>
          <a:xfrm>
            <a:off x="11594789" y="6340391"/>
            <a:ext cx="448207"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6</a:t>
            </a:fld>
            <a:endParaRPr lang="en-US">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04542D4-9072-E1CC-6E18-64975BDBB2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0800000">
            <a:off x="-1566864" y="612710"/>
            <a:ext cx="7772400" cy="1097314"/>
          </a:xfrm>
          <a:prstGeom prst="rect">
            <a:avLst/>
          </a:prstGeom>
        </p:spPr>
      </p:pic>
      <p:sp>
        <p:nvSpPr>
          <p:cNvPr id="4" name="Title 1">
            <a:extLst>
              <a:ext uri="{FF2B5EF4-FFF2-40B4-BE49-F238E27FC236}">
                <a16:creationId xmlns:a16="http://schemas.microsoft.com/office/drawing/2014/main" id="{E405E5E0-C2FB-7E94-AEC3-D25765C33FB6}"/>
              </a:ext>
            </a:extLst>
          </p:cNvPr>
          <p:cNvSpPr txBox="1">
            <a:spLocks noGrp="1"/>
          </p:cNvSpPr>
          <p:nvPr>
            <p:ph type="title" idx="4294967295"/>
          </p:nvPr>
        </p:nvSpPr>
        <p:spPr>
          <a:xfrm>
            <a:off x="379468" y="876173"/>
            <a:ext cx="6850007" cy="1067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entury Gothic" panose="020B0502020202020204" pitchFamily="34" charset="0"/>
                <a:ea typeface="Open Sans Extrabold" panose="020B0606030504020204" pitchFamily="34" charset="0"/>
                <a:cs typeface="Arial" panose="020B0604020202020204" pitchFamily="34" charset="0"/>
              </a:rPr>
              <a:t>The Team Nutrition Initiative</a:t>
            </a:r>
          </a:p>
        </p:txBody>
      </p:sp>
      <p:sp>
        <p:nvSpPr>
          <p:cNvPr id="3" name="Content Placeholder 2">
            <a:extLst>
              <a:ext uri="{FF2B5EF4-FFF2-40B4-BE49-F238E27FC236}">
                <a16:creationId xmlns:a16="http://schemas.microsoft.com/office/drawing/2014/main" id="{D17FB060-CCF7-B6BE-FC2E-5F86ADCE39CC}"/>
              </a:ext>
            </a:extLst>
          </p:cNvPr>
          <p:cNvSpPr txBox="1">
            <a:spLocks/>
          </p:cNvSpPr>
          <p:nvPr/>
        </p:nvSpPr>
        <p:spPr>
          <a:xfrm>
            <a:off x="379468" y="1887463"/>
            <a:ext cx="5900571" cy="5091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000" b="1">
                <a:solidFill>
                  <a:srgbClr val="277C3D"/>
                </a:solidFill>
                <a:latin typeface="Century Gothic" panose="020B0502020202020204" pitchFamily="34" charset="0"/>
                <a:ea typeface="Open Sans Extrabold" panose="020B0606030504020204" pitchFamily="34" charset="0"/>
                <a:cs typeface="Arial" panose="020B0604020202020204" pitchFamily="34" charset="0"/>
              </a:rPr>
              <a:t>Supports the Child Nutrition Programs by:</a:t>
            </a:r>
          </a:p>
        </p:txBody>
      </p:sp>
      <p:sp>
        <p:nvSpPr>
          <p:cNvPr id="2" name="TextBox 1">
            <a:extLst>
              <a:ext uri="{FF2B5EF4-FFF2-40B4-BE49-F238E27FC236}">
                <a16:creationId xmlns:a16="http://schemas.microsoft.com/office/drawing/2014/main" id="{81BB5A5D-794D-4458-DA44-1DE472385F13}"/>
              </a:ext>
            </a:extLst>
          </p:cNvPr>
          <p:cNvSpPr txBox="1"/>
          <p:nvPr/>
        </p:nvSpPr>
        <p:spPr>
          <a:xfrm>
            <a:off x="495943" y="2764375"/>
            <a:ext cx="6292315" cy="2585323"/>
          </a:xfrm>
          <a:prstGeom prst="rect">
            <a:avLst/>
          </a:prstGeom>
          <a:noFill/>
        </p:spPr>
        <p:txBody>
          <a:bodyPr wrap="square" lIns="91440" tIns="45720" rIns="91440" bIns="45720" anchor="t">
            <a:spAutoFit/>
          </a:bodyPr>
          <a:lstStyle/>
          <a:p>
            <a:pPr marL="342900" marR="0" lvl="0" indent="-342900">
              <a:spcBef>
                <a:spcPts val="0"/>
              </a:spcBef>
              <a:spcAft>
                <a:spcPts val="0"/>
              </a:spcAft>
              <a:buClr>
                <a:srgbClr val="F78438"/>
              </a:buClr>
              <a:buFont typeface="+mj-lt"/>
              <a:buAutoNum type="arabicPeriod"/>
            </a:pPr>
            <a:r>
              <a:rPr lang="en-US" b="1" kern="1200">
                <a:solidFill>
                  <a:schemeClr val="tx1">
                    <a:lumMod val="65000"/>
                    <a:lumOff val="35000"/>
                  </a:schemeClr>
                </a:solidFill>
                <a:effectLst/>
                <a:latin typeface="Century Gothic" panose="020B0502020202020204" pitchFamily="34" charset="0"/>
                <a:ea typeface="Open Sans Extrabold"/>
                <a:cs typeface="Arial"/>
              </a:rPr>
              <a:t>Providing training and technical assistance</a:t>
            </a:r>
            <a:r>
              <a:rPr lang="en-US" kern="1200">
                <a:solidFill>
                  <a:schemeClr val="tx1">
                    <a:lumMod val="65000"/>
                    <a:lumOff val="35000"/>
                  </a:schemeClr>
                </a:solidFill>
                <a:effectLst/>
                <a:latin typeface="Century Gothic" panose="020B0502020202020204" pitchFamily="34" charset="0"/>
                <a:ea typeface="Open Sans"/>
                <a:cs typeface="Arial"/>
              </a:rPr>
              <a:t> to food service </a:t>
            </a:r>
            <a:r>
              <a:rPr lang="en-US">
                <a:solidFill>
                  <a:schemeClr val="tx1">
                    <a:lumMod val="65000"/>
                    <a:lumOff val="35000"/>
                  </a:schemeClr>
                </a:solidFill>
                <a:latin typeface="Century Gothic" panose="020B0502020202020204" pitchFamily="34" charset="0"/>
                <a:ea typeface="Open Sans"/>
                <a:cs typeface="Arial"/>
              </a:rPr>
              <a:t>professionals</a:t>
            </a:r>
            <a:r>
              <a:rPr lang="en-US">
                <a:solidFill>
                  <a:schemeClr val="tx1">
                    <a:lumMod val="65000"/>
                    <a:lumOff val="35000"/>
                  </a:schemeClr>
                </a:solidFill>
                <a:effectLst/>
                <a:latin typeface="Century Gothic" panose="020B0502020202020204" pitchFamily="34" charset="0"/>
                <a:ea typeface="Open Sans"/>
                <a:cs typeface="Arial"/>
              </a:rPr>
              <a:t>.</a:t>
            </a:r>
          </a:p>
          <a:p>
            <a:pPr marL="342900" marR="0" lvl="0" indent="-342900">
              <a:spcBef>
                <a:spcPts val="0"/>
              </a:spcBef>
              <a:spcAft>
                <a:spcPts val="0"/>
              </a:spcAft>
              <a:buClr>
                <a:srgbClr val="F78438"/>
              </a:buClr>
              <a:buFont typeface="+mj-lt"/>
              <a:buAutoNum type="arabicPeriod"/>
            </a:pPr>
            <a:endParaRPr lang="en-US">
              <a:solidFill>
                <a:schemeClr val="tx1">
                  <a:lumMod val="65000"/>
                  <a:lumOff val="35000"/>
                </a:schemeClr>
              </a:solidFill>
              <a:effectLst/>
              <a:latin typeface="Century Gothic" panose="020B0502020202020204" pitchFamily="34" charset="0"/>
              <a:ea typeface="Open Sans"/>
              <a:cs typeface="Arial"/>
            </a:endParaRPr>
          </a:p>
          <a:p>
            <a:pPr marL="342900" indent="-342900">
              <a:buClr>
                <a:srgbClr val="F78438"/>
              </a:buClr>
              <a:buFont typeface="+mj-lt"/>
              <a:buAutoNum type="arabicPeriod"/>
            </a:pPr>
            <a:r>
              <a:rPr lang="en-US" b="1" u="none" strike="noStrike" kern="1200">
                <a:solidFill>
                  <a:schemeClr val="tx1">
                    <a:lumMod val="65000"/>
                    <a:lumOff val="35000"/>
                  </a:schemeClr>
                </a:solidFill>
                <a:effectLst/>
                <a:latin typeface="Century Gothic" panose="020B0502020202020204" pitchFamily="34" charset="0"/>
                <a:ea typeface="Open Sans Extrabold"/>
                <a:cs typeface="Arial"/>
              </a:rPr>
              <a:t>Providing technical resources</a:t>
            </a:r>
            <a:r>
              <a:rPr lang="en-US" u="none" strike="noStrike" kern="1200">
                <a:solidFill>
                  <a:schemeClr val="tx1">
                    <a:lumMod val="65000"/>
                    <a:lumOff val="35000"/>
                  </a:schemeClr>
                </a:solidFill>
                <a:effectLst/>
                <a:latin typeface="Century Gothic" panose="020B0502020202020204" pitchFamily="34" charset="0"/>
                <a:ea typeface="Open Sans"/>
                <a:cs typeface="Arial"/>
              </a:rPr>
              <a:t> to support healthy school</a:t>
            </a:r>
            <a:r>
              <a:rPr lang="en-US">
                <a:solidFill>
                  <a:schemeClr val="tx1">
                    <a:lumMod val="65000"/>
                    <a:lumOff val="35000"/>
                  </a:schemeClr>
                </a:solidFill>
                <a:latin typeface="Century Gothic" panose="020B0502020202020204" pitchFamily="34" charset="0"/>
                <a:ea typeface="Open Sans"/>
                <a:cs typeface="Arial"/>
              </a:rPr>
              <a:t> and</a:t>
            </a:r>
            <a:r>
              <a:rPr lang="en-US" u="none" strike="noStrike" kern="1200">
                <a:solidFill>
                  <a:schemeClr val="tx1">
                    <a:lumMod val="65000"/>
                    <a:lumOff val="35000"/>
                  </a:schemeClr>
                </a:solidFill>
                <a:effectLst/>
                <a:latin typeface="Century Gothic" panose="020B0502020202020204" pitchFamily="34" charset="0"/>
                <a:ea typeface="Open Sans"/>
                <a:cs typeface="Arial"/>
              </a:rPr>
              <a:t> child care environments</a:t>
            </a:r>
            <a:r>
              <a:rPr lang="en-US">
                <a:solidFill>
                  <a:schemeClr val="tx1">
                    <a:lumMod val="65000"/>
                    <a:lumOff val="35000"/>
                  </a:schemeClr>
                </a:solidFill>
                <a:effectLst/>
                <a:latin typeface="Century Gothic" panose="020B0502020202020204" pitchFamily="34" charset="0"/>
                <a:ea typeface="Open Sans"/>
                <a:cs typeface="Arial"/>
              </a:rPr>
              <a:t>.</a:t>
            </a:r>
          </a:p>
          <a:p>
            <a:pPr marL="342900" indent="-342900">
              <a:buClr>
                <a:srgbClr val="F78438"/>
              </a:buClr>
              <a:buFont typeface="+mj-lt"/>
              <a:buAutoNum type="arabicPeriod"/>
            </a:pPr>
            <a:endParaRPr lang="en-US">
              <a:solidFill>
                <a:schemeClr val="tx1">
                  <a:lumMod val="65000"/>
                  <a:lumOff val="35000"/>
                </a:schemeClr>
              </a:solidFill>
              <a:effectLst/>
              <a:latin typeface="Century Gothic" panose="020B0502020202020204" pitchFamily="34" charset="0"/>
              <a:ea typeface="Open Sans"/>
              <a:cs typeface="Arial"/>
            </a:endParaRPr>
          </a:p>
          <a:p>
            <a:pPr marL="342900" marR="0" lvl="0" indent="-342900">
              <a:spcBef>
                <a:spcPts val="0"/>
              </a:spcBef>
              <a:spcAft>
                <a:spcPts val="400"/>
              </a:spcAft>
              <a:buClr>
                <a:srgbClr val="F78438"/>
              </a:buClr>
              <a:buFont typeface="+mj-lt"/>
              <a:buAutoNum type="arabicPeriod"/>
            </a:pPr>
            <a:r>
              <a:rPr lang="en-US" b="1" u="none" strike="noStrike" kern="1200">
                <a:solidFill>
                  <a:schemeClr val="tx1">
                    <a:lumMod val="65000"/>
                    <a:lumOff val="35000"/>
                  </a:schemeClr>
                </a:solidFill>
                <a:effectLst/>
                <a:latin typeface="Century Gothic" panose="020B0502020202020204" pitchFamily="34" charset="0"/>
                <a:ea typeface="Open Sans Extrabold"/>
                <a:cs typeface="Arial"/>
              </a:rPr>
              <a:t>Developing nutrition education resources</a:t>
            </a:r>
            <a:r>
              <a:rPr lang="en-US" u="none" strike="noStrike" kern="1200">
                <a:solidFill>
                  <a:schemeClr val="tx1">
                    <a:lumMod val="65000"/>
                    <a:lumOff val="35000"/>
                  </a:schemeClr>
                </a:solidFill>
                <a:effectLst/>
                <a:latin typeface="Century Gothic" panose="020B0502020202020204" pitchFamily="34" charset="0"/>
                <a:ea typeface="Open Sans"/>
                <a:cs typeface="Arial"/>
              </a:rPr>
              <a:t> that help children learn about agriculture and</a:t>
            </a:r>
            <a:r>
              <a:rPr lang="en-US" kern="1200">
                <a:solidFill>
                  <a:schemeClr val="tx1">
                    <a:lumMod val="65000"/>
                    <a:lumOff val="35000"/>
                  </a:schemeClr>
                </a:solidFill>
                <a:latin typeface="Century Gothic" panose="020B0502020202020204" pitchFamily="34" charset="0"/>
                <a:ea typeface="Open Sans"/>
                <a:cs typeface="Arial"/>
              </a:rPr>
              <a:t> </a:t>
            </a:r>
            <a:r>
              <a:rPr lang="en-US">
                <a:solidFill>
                  <a:schemeClr val="tx1">
                    <a:lumMod val="65000"/>
                    <a:lumOff val="35000"/>
                  </a:schemeClr>
                </a:solidFill>
                <a:effectLst/>
                <a:latin typeface="Century Gothic" panose="020B0502020202020204" pitchFamily="34" charset="0"/>
                <a:ea typeface="Open Sans"/>
                <a:cs typeface="Arial"/>
              </a:rPr>
              <a:t>make informed food choices.</a:t>
            </a:r>
          </a:p>
        </p:txBody>
      </p:sp>
      <p:pic>
        <p:nvPicPr>
          <p:cNvPr id="7" name="Picture 6" descr="USDA Team Nutrition Logo.">
            <a:extLst>
              <a:ext uri="{FF2B5EF4-FFF2-40B4-BE49-F238E27FC236}">
                <a16:creationId xmlns:a16="http://schemas.microsoft.com/office/drawing/2014/main" id="{5CAEA1B6-0FF1-3CE8-B3FB-DC22D01358F6}"/>
              </a:ext>
            </a:extLst>
          </p:cNvPr>
          <p:cNvPicPr>
            <a:picLocks noChangeAspect="1"/>
          </p:cNvPicPr>
          <p:nvPr/>
        </p:nvPicPr>
        <p:blipFill>
          <a:blip r:embed="rId5"/>
          <a:stretch>
            <a:fillRect/>
          </a:stretch>
        </p:blipFill>
        <p:spPr>
          <a:xfrm>
            <a:off x="7578671" y="1625074"/>
            <a:ext cx="3604754" cy="3604754"/>
          </a:xfrm>
          <a:prstGeom prst="rect">
            <a:avLst/>
          </a:prstGeom>
        </p:spPr>
      </p:pic>
    </p:spTree>
    <p:extLst>
      <p:ext uri="{BB962C8B-B14F-4D97-AF65-F5344CB8AC3E}">
        <p14:creationId xmlns:p14="http://schemas.microsoft.com/office/powerpoint/2010/main" val="12337166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482859-2DE0-C819-635F-247EC30EF92D}"/>
              </a:ext>
              <a:ext uri="{C183D7F6-B498-43B3-948B-1728B52AA6E4}">
                <adec:decorative xmlns:adec="http://schemas.microsoft.com/office/drawing/2017/decorative" val="1"/>
              </a:ext>
            </a:extLst>
          </p:cNvPr>
          <p:cNvSpPr/>
          <p:nvPr/>
        </p:nvSpPr>
        <p:spPr>
          <a:xfrm>
            <a:off x="8964" y="-541176"/>
            <a:ext cx="12209929" cy="7399176"/>
          </a:xfrm>
          <a:prstGeom prst="rect">
            <a:avLst/>
          </a:prstGeom>
          <a:solidFill>
            <a:srgbClr val="177B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472C4"/>
              </a:solidFill>
              <a:latin typeface="Arial" panose="020B0604020202020204" pitchFamily="34" charset="0"/>
            </a:endParaRPr>
          </a:p>
        </p:txBody>
      </p:sp>
      <p:pic>
        <p:nvPicPr>
          <p:cNvPr id="5" name="Picture 4">
            <a:extLst>
              <a:ext uri="{FF2B5EF4-FFF2-40B4-BE49-F238E27FC236}">
                <a16:creationId xmlns:a16="http://schemas.microsoft.com/office/drawing/2014/main" id="{5FBBB63A-A75F-8CE9-4262-E4792C81E2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0800000">
            <a:off x="-3240521" y="653629"/>
            <a:ext cx="11141810" cy="1904335"/>
          </a:xfrm>
          <a:prstGeom prst="rect">
            <a:avLst/>
          </a:prstGeom>
        </p:spPr>
      </p:pic>
      <p:sp>
        <p:nvSpPr>
          <p:cNvPr id="6" name="Title 1">
            <a:extLst>
              <a:ext uri="{FF2B5EF4-FFF2-40B4-BE49-F238E27FC236}">
                <a16:creationId xmlns:a16="http://schemas.microsoft.com/office/drawing/2014/main" id="{9FAE14F7-6183-B3AF-A999-F25D7FAAC0EF}"/>
              </a:ext>
            </a:extLst>
          </p:cNvPr>
          <p:cNvSpPr txBox="1">
            <a:spLocks noGrp="1"/>
          </p:cNvSpPr>
          <p:nvPr>
            <p:ph type="title" idx="4294967295"/>
          </p:nvPr>
        </p:nvSpPr>
        <p:spPr>
          <a:xfrm>
            <a:off x="672485" y="1029623"/>
            <a:ext cx="9786866" cy="11523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srgbClr val="EE7623"/>
                </a:solidFill>
                <a:effectLst/>
                <a:uLnTx/>
                <a:uFillTx/>
                <a:latin typeface="Century Gothic"/>
                <a:ea typeface="+mj-ea"/>
                <a:cs typeface="Grandview" panose="020F0502020204030204" pitchFamily="34" charset="0"/>
              </a:rPr>
              <a:t>Thank You!</a:t>
            </a:r>
            <a:endParaRPr kumimoji="0" lang="en-US" sz="8000" b="1" i="0" u="none" strike="noStrike" kern="1200" cap="none" spc="0" normalizeH="0" baseline="0" noProof="0">
              <a:ln>
                <a:noFill/>
              </a:ln>
              <a:solidFill>
                <a:srgbClr val="EE7623"/>
              </a:solidFill>
              <a:effectLst/>
              <a:uLnTx/>
              <a:uFillTx/>
              <a:latin typeface="Century Gothic"/>
              <a:ea typeface="+mj-ea"/>
              <a:cs typeface="Arial"/>
            </a:endParaRPr>
          </a:p>
        </p:txBody>
      </p:sp>
      <p:pic>
        <p:nvPicPr>
          <p:cNvPr id="14" name="Graphic 13">
            <a:extLst>
              <a:ext uri="{FF2B5EF4-FFF2-40B4-BE49-F238E27FC236}">
                <a16:creationId xmlns:a16="http://schemas.microsoft.com/office/drawing/2014/main" id="{5502F5FA-B97F-C4AD-1759-32020AC71C4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5578" y="2905349"/>
            <a:ext cx="502766" cy="502766"/>
          </a:xfrm>
          <a:prstGeom prst="rect">
            <a:avLst/>
          </a:prstGeom>
        </p:spPr>
      </p:pic>
      <p:sp>
        <p:nvSpPr>
          <p:cNvPr id="7" name="TextBox 6">
            <a:extLst>
              <a:ext uri="{FF2B5EF4-FFF2-40B4-BE49-F238E27FC236}">
                <a16:creationId xmlns:a16="http://schemas.microsoft.com/office/drawing/2014/main" id="{9780069B-59A2-E284-DA92-1C3E4B30B418}"/>
              </a:ext>
            </a:extLst>
          </p:cNvPr>
          <p:cNvSpPr txBox="1"/>
          <p:nvPr/>
        </p:nvSpPr>
        <p:spPr>
          <a:xfrm>
            <a:off x="1834346" y="2886333"/>
            <a:ext cx="4216667" cy="500137"/>
          </a:xfrm>
          <a:prstGeom prst="rect">
            <a:avLst/>
          </a:prstGeom>
          <a:noFill/>
        </p:spPr>
        <p:txBody>
          <a:bodyPr wrap="none" lIns="91440" tIns="45720" rIns="91440" bIns="45720" rtlCol="0" anchor="t">
            <a:spAutoFit/>
          </a:bodyPr>
          <a:lstStyle/>
          <a:p>
            <a:pPr defTabSz="609585"/>
            <a:r>
              <a:rPr lang="en-US" sz="2650" b="1" u="sng">
                <a:solidFill>
                  <a:schemeClr val="bg1"/>
                </a:solidFill>
                <a:latin typeface="Century Gothic" panose="020B0502020202020204" pitchFamily="34" charset="0"/>
                <a:cs typeface="Helvetica"/>
                <a:hlinkClick r:id="rId6">
                  <a:extLst>
                    <a:ext uri="{A12FA001-AC4F-418D-AE19-62706E023703}">
                      <ahyp:hlinkClr xmlns:ahyp="http://schemas.microsoft.com/office/drawing/2018/hyperlinkcolor" val="tx"/>
                    </a:ext>
                  </a:extLst>
                </a:hlinkClick>
              </a:rPr>
              <a:t>TeamNutrition.USDA.gov</a:t>
            </a:r>
            <a:endParaRPr lang="en-US" sz="2650" b="1">
              <a:solidFill>
                <a:schemeClr val="bg1"/>
              </a:solidFill>
              <a:latin typeface="Century Gothic" panose="020B0502020202020204" pitchFamily="34" charset="0"/>
              <a:cs typeface="Helvetica"/>
            </a:endParaRPr>
          </a:p>
        </p:txBody>
      </p:sp>
      <p:sp>
        <p:nvSpPr>
          <p:cNvPr id="9" name="TextBox 8">
            <a:extLst>
              <a:ext uri="{FF2B5EF4-FFF2-40B4-BE49-F238E27FC236}">
                <a16:creationId xmlns:a16="http://schemas.microsoft.com/office/drawing/2014/main" id="{81D71A54-851D-D10B-6090-FEFEBDEEC00E}"/>
              </a:ext>
            </a:extLst>
          </p:cNvPr>
          <p:cNvSpPr txBox="1"/>
          <p:nvPr/>
        </p:nvSpPr>
        <p:spPr>
          <a:xfrm>
            <a:off x="1786551" y="3664358"/>
            <a:ext cx="2809039" cy="502766"/>
          </a:xfrm>
          <a:prstGeom prst="rect">
            <a:avLst/>
          </a:prstGeom>
          <a:noFill/>
        </p:spPr>
        <p:txBody>
          <a:bodyPr wrap="none" rtlCol="0">
            <a:spAutoFit/>
          </a:bodyPr>
          <a:lstStyle/>
          <a:p>
            <a:pPr defTabSz="609585"/>
            <a:r>
              <a:rPr lang="en-US" sz="2667" b="1" u="sng">
                <a:solidFill>
                  <a:schemeClr val="bg1"/>
                </a:solidFill>
                <a:latin typeface="Century Gothic" panose="020B0502020202020204" pitchFamily="34" charset="0"/>
              </a:rPr>
              <a:t>@</a:t>
            </a:r>
            <a:r>
              <a:rPr lang="en-US" sz="2667" b="1" u="sng">
                <a:solidFill>
                  <a:schemeClr val="bg1"/>
                </a:solidFill>
                <a:latin typeface="Century Gothic" panose="020B0502020202020204" pitchFamily="34" charset="0"/>
                <a:hlinkClick r:id="rId7" tooltip="Twitter handle of Team Nutrition">
                  <a:extLst>
                    <a:ext uri="{A12FA001-AC4F-418D-AE19-62706E023703}">
                      <ahyp:hlinkClr xmlns:ahyp="http://schemas.microsoft.com/office/drawing/2018/hyperlinkcolor" val="tx"/>
                    </a:ext>
                  </a:extLst>
                </a:hlinkClick>
              </a:rPr>
              <a:t>TeamNutrition</a:t>
            </a:r>
            <a:endParaRPr lang="en-US" sz="2667" u="sng">
              <a:solidFill>
                <a:schemeClr val="bg1"/>
              </a:solidFill>
              <a:latin typeface="Century Gothic" panose="020B0502020202020204" pitchFamily="34" charset="0"/>
            </a:endParaRPr>
          </a:p>
        </p:txBody>
      </p:sp>
      <p:pic>
        <p:nvPicPr>
          <p:cNvPr id="13" name="Graphic 12" descr="Email Icon">
            <a:extLst>
              <a:ext uri="{FF2B5EF4-FFF2-40B4-BE49-F238E27FC236}">
                <a16:creationId xmlns:a16="http://schemas.microsoft.com/office/drawing/2014/main" id="{EF15E262-CEF7-884B-A193-A86D0DD0B3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4352" y="4461824"/>
            <a:ext cx="456133" cy="456133"/>
          </a:xfrm>
          <a:prstGeom prst="rect">
            <a:avLst/>
          </a:prstGeom>
        </p:spPr>
      </p:pic>
      <p:sp>
        <p:nvSpPr>
          <p:cNvPr id="11" name="TextBox 10">
            <a:extLst>
              <a:ext uri="{FF2B5EF4-FFF2-40B4-BE49-F238E27FC236}">
                <a16:creationId xmlns:a16="http://schemas.microsoft.com/office/drawing/2014/main" id="{00274FF5-C052-3708-3713-F06B399C775B}"/>
              </a:ext>
            </a:extLst>
          </p:cNvPr>
          <p:cNvSpPr txBox="1"/>
          <p:nvPr/>
        </p:nvSpPr>
        <p:spPr>
          <a:xfrm>
            <a:off x="1786551" y="4518457"/>
            <a:ext cx="4453912" cy="500137"/>
          </a:xfrm>
          <a:prstGeom prst="rect">
            <a:avLst/>
          </a:prstGeom>
          <a:noFill/>
        </p:spPr>
        <p:txBody>
          <a:bodyPr wrap="none" lIns="91440" tIns="45720" rIns="91440" bIns="45720" rtlCol="0" anchor="t">
            <a:spAutoFit/>
          </a:bodyPr>
          <a:lstStyle/>
          <a:p>
            <a:pPr defTabSz="609585"/>
            <a:r>
              <a:rPr lang="en-US" sz="2650" b="1" u="sng">
                <a:solidFill>
                  <a:schemeClr val="bg1"/>
                </a:solidFill>
                <a:latin typeface="Century Gothic" panose="020B0502020202020204" pitchFamily="34" charset="0"/>
                <a:cs typeface="Helvetica"/>
                <a:hlinkClick r:id="rId10" tooltip="Email Address of Team Nutrition">
                  <a:extLst>
                    <a:ext uri="{A12FA001-AC4F-418D-AE19-62706E023703}">
                      <ahyp:hlinkClr xmlns:ahyp="http://schemas.microsoft.com/office/drawing/2018/hyperlinkcolor" val="tx"/>
                    </a:ext>
                  </a:extLst>
                </a:hlinkClick>
              </a:rPr>
              <a:t>TeamNutrition@USDA.gov</a:t>
            </a:r>
            <a:endParaRPr lang="en-US" sz="2650" b="1" u="sng">
              <a:solidFill>
                <a:schemeClr val="bg1"/>
              </a:solidFill>
              <a:latin typeface="Century Gothic" panose="020B0502020202020204" pitchFamily="34" charset="0"/>
              <a:cs typeface="Helvetica"/>
            </a:endParaRPr>
          </a:p>
        </p:txBody>
      </p:sp>
      <p:pic>
        <p:nvPicPr>
          <p:cNvPr id="4" name="Picture 3" descr="USDA Team Nutrition Logo.">
            <a:extLst>
              <a:ext uri="{FF2B5EF4-FFF2-40B4-BE49-F238E27FC236}">
                <a16:creationId xmlns:a16="http://schemas.microsoft.com/office/drawing/2014/main" id="{B6EDF21F-B875-5241-17A1-F280F1FB215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459351" y="5033191"/>
            <a:ext cx="1509293" cy="1509293"/>
          </a:xfrm>
          <a:prstGeom prst="rect">
            <a:avLst/>
          </a:prstGeom>
        </p:spPr>
      </p:pic>
      <p:sp>
        <p:nvSpPr>
          <p:cNvPr id="17" name="TextBox 16">
            <a:extLst>
              <a:ext uri="{FF2B5EF4-FFF2-40B4-BE49-F238E27FC236}">
                <a16:creationId xmlns:a16="http://schemas.microsoft.com/office/drawing/2014/main" id="{B4C1D741-AC64-A311-958F-579C12F9C8D9}"/>
              </a:ext>
            </a:extLst>
          </p:cNvPr>
          <p:cNvSpPr txBox="1"/>
          <p:nvPr/>
        </p:nvSpPr>
        <p:spPr>
          <a:xfrm>
            <a:off x="353817" y="6373207"/>
            <a:ext cx="7092530" cy="338554"/>
          </a:xfrm>
          <a:prstGeom prst="rect">
            <a:avLst/>
          </a:prstGeom>
          <a:noFill/>
        </p:spPr>
        <p:txBody>
          <a:bodyPr wrap="square" lIns="91440" tIns="45720" rIns="91440" bIns="45720" rtlCol="0" anchor="t">
            <a:spAutoFit/>
          </a:bodyPr>
          <a:lstStyle/>
          <a:p>
            <a:r>
              <a:rPr lang="en-US" sz="1600">
                <a:solidFill>
                  <a:schemeClr val="bg1"/>
                </a:solidFill>
                <a:effectLst/>
                <a:latin typeface="Century Gothic" panose="020B0502020202020204" pitchFamily="34" charset="0"/>
                <a:ea typeface="Open Sans"/>
                <a:cs typeface="Arial"/>
              </a:rPr>
              <a:t>USDA is an equal opportunity provider, employer, and lender.</a:t>
            </a:r>
          </a:p>
        </p:txBody>
      </p:sp>
      <p:pic>
        <p:nvPicPr>
          <p:cNvPr id="1026" name="Picture 2" descr="A white x on a black background&#10;&#10;Description automatically generated">
            <a:extLst>
              <a:ext uri="{FF2B5EF4-FFF2-40B4-BE49-F238E27FC236}">
                <a16:creationId xmlns:a16="http://schemas.microsoft.com/office/drawing/2014/main" id="{CC3DB534-B01E-E311-A070-D5C815254CB1}"/>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192567" y="3668412"/>
            <a:ext cx="427918" cy="435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665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99C7E3-DD97-2D23-2FFA-9C821082A00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94789" y="6314633"/>
            <a:ext cx="430523" cy="416643"/>
          </a:xfrm>
          <a:prstGeom prst="rect">
            <a:avLst/>
          </a:prstGeom>
        </p:spPr>
      </p:pic>
      <p:pic>
        <p:nvPicPr>
          <p:cNvPr id="2" name="Slide Pic" descr="Family Style Meal Service With Children in the Child and Adult Care Food Program Operator Booklet.">
            <a:extLst>
              <a:ext uri="{FF2B5EF4-FFF2-40B4-BE49-F238E27FC236}">
                <a16:creationId xmlns:a16="http://schemas.microsoft.com/office/drawing/2014/main" id="{E9636318-B765-96D4-47F5-C131E64DDA0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265092">
            <a:off x="7624334" y="651713"/>
            <a:ext cx="4197584" cy="5442427"/>
          </a:xfrm>
          <a:prstGeom prst="rect">
            <a:avLst/>
          </a:prstGeom>
          <a:ln w="6350">
            <a:solidFill>
              <a:schemeClr val="tx1">
                <a:lumMod val="75000"/>
                <a:lumOff val="25000"/>
              </a:schemeClr>
            </a:solidFill>
          </a:ln>
          <a:effectLst>
            <a:outerShdw blurRad="288233" dist="38100" dir="2700000" algn="tl" rotWithShape="0">
              <a:prstClr val="black">
                <a:alpha val="40000"/>
              </a:prstClr>
            </a:outerShdw>
          </a:effectLst>
        </p:spPr>
      </p:pic>
      <p:sp>
        <p:nvSpPr>
          <p:cNvPr id="12" name="Slide Number Placeholder 5">
            <a:extLst>
              <a:ext uri="{FF2B5EF4-FFF2-40B4-BE49-F238E27FC236}">
                <a16:creationId xmlns:a16="http://schemas.microsoft.com/office/drawing/2014/main" id="{6DD13A33-7AA0-587A-E382-2035570FAE6D}"/>
              </a:ext>
              <a:ext uri="{C183D7F6-B498-43B3-948B-1728B52AA6E4}">
                <adec:decorative xmlns:adec="http://schemas.microsoft.com/office/drawing/2017/decorative" val="1"/>
              </a:ext>
            </a:extLst>
          </p:cNvPr>
          <p:cNvSpPr txBox="1">
            <a:spLocks/>
          </p:cNvSpPr>
          <p:nvPr/>
        </p:nvSpPr>
        <p:spPr>
          <a:xfrm>
            <a:off x="11580702" y="6329798"/>
            <a:ext cx="44461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7</a:t>
            </a:fld>
            <a:endParaRPr lang="en-US">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0BD4FE3-EE4A-53FA-5672-0E467A7E59C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49716" y="652753"/>
            <a:ext cx="7772400" cy="1097314"/>
          </a:xfrm>
          <a:prstGeom prst="rect">
            <a:avLst/>
          </a:prstGeom>
        </p:spPr>
      </p:pic>
      <p:sp>
        <p:nvSpPr>
          <p:cNvPr id="7" name="Title 6">
            <a:extLst>
              <a:ext uri="{FF2B5EF4-FFF2-40B4-BE49-F238E27FC236}">
                <a16:creationId xmlns:a16="http://schemas.microsoft.com/office/drawing/2014/main" id="{509C13F5-FE7E-985A-8E16-DBE10328AE3B}"/>
              </a:ext>
            </a:extLst>
          </p:cNvPr>
          <p:cNvSpPr>
            <a:spLocks noGrp="1"/>
          </p:cNvSpPr>
          <p:nvPr>
            <p:ph type="title" idx="4294967295"/>
          </p:nvPr>
        </p:nvSpPr>
        <p:spPr>
          <a:xfrm>
            <a:off x="417652" y="724356"/>
            <a:ext cx="9770661"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Arial"/>
              </a:rPr>
              <a:t>Family Style Meal Service With </a:t>
            </a:r>
            <a:b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Arial"/>
              </a:rPr>
            </a:b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Arial"/>
              </a:rPr>
              <a:t>Children in the CACFP</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Arial"/>
              </a:rPr>
              <a:t> (Part 1)  </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Arial" panose="020B0604020202020204" pitchFamily="34" charset="0"/>
            </a:endParaRPr>
          </a:p>
        </p:txBody>
      </p:sp>
      <p:sp>
        <p:nvSpPr>
          <p:cNvPr id="10" name="Content Placeholder 2">
            <a:extLst>
              <a:ext uri="{FF2B5EF4-FFF2-40B4-BE49-F238E27FC236}">
                <a16:creationId xmlns:a16="http://schemas.microsoft.com/office/drawing/2014/main" id="{A3AAC915-1CD7-5C17-9D3C-2EA4E6607738}"/>
              </a:ext>
            </a:extLst>
          </p:cNvPr>
          <p:cNvSpPr txBox="1">
            <a:spLocks/>
          </p:cNvSpPr>
          <p:nvPr/>
        </p:nvSpPr>
        <p:spPr>
          <a:xfrm>
            <a:off x="417652" y="2140572"/>
            <a:ext cx="8588562" cy="406467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Clr>
                <a:srgbClr val="D17D3A"/>
              </a:buClr>
              <a:buNone/>
            </a:pPr>
            <a:r>
              <a:rPr lang="en-US" sz="1800">
                <a:solidFill>
                  <a:srgbClr val="037BC4"/>
                </a:solidFill>
                <a:effectLst/>
                <a:latin typeface="Century Gothic"/>
                <a:ea typeface="Open Sans"/>
                <a:cs typeface="Arial"/>
              </a:rPr>
              <a:t>Preparing for Family Style Meal Service</a:t>
            </a:r>
            <a:endParaRPr lang="en-US" sz="1800">
              <a:solidFill>
                <a:srgbClr val="037BC4"/>
              </a:solidFill>
              <a:latin typeface="Century Gothic"/>
              <a:ea typeface="Open Sans"/>
              <a:cs typeface="Arial"/>
            </a:endParaRPr>
          </a:p>
          <a:p>
            <a:pPr>
              <a:lnSpc>
                <a:spcPct val="100000"/>
              </a:lnSpc>
              <a:spcBef>
                <a:spcPts val="0"/>
              </a:spcBef>
              <a:buClr>
                <a:srgbClr val="F78438"/>
              </a:buClr>
            </a:pPr>
            <a:r>
              <a:rPr lang="en-US" sz="1800">
                <a:solidFill>
                  <a:schemeClr val="tx1">
                    <a:lumMod val="65000"/>
                    <a:lumOff val="35000"/>
                  </a:schemeClr>
                </a:solidFill>
                <a:latin typeface="Century Gothic"/>
                <a:ea typeface="Open Sans"/>
                <a:cs typeface="Arial"/>
              </a:rPr>
              <a:t>What</a:t>
            </a:r>
            <a:r>
              <a:rPr lang="en-US" sz="1800">
                <a:solidFill>
                  <a:schemeClr val="tx1">
                    <a:lumMod val="65000"/>
                    <a:lumOff val="35000"/>
                  </a:schemeClr>
                </a:solidFill>
                <a:effectLst/>
                <a:latin typeface="Century Gothic"/>
                <a:ea typeface="Open Sans"/>
                <a:cs typeface="Arial"/>
              </a:rPr>
              <a:t> Supplies Do I Need to Start?  Pg. </a:t>
            </a:r>
            <a:r>
              <a:rPr lang="en-US" sz="1800">
                <a:solidFill>
                  <a:schemeClr val="tx1">
                    <a:lumMod val="65000"/>
                    <a:lumOff val="35000"/>
                  </a:schemeClr>
                </a:solidFill>
                <a:latin typeface="Century Gothic"/>
                <a:ea typeface="Open Sans"/>
                <a:cs typeface="Arial"/>
              </a:rPr>
              <a:t>3</a:t>
            </a:r>
            <a:endParaRPr lang="en-US" sz="1800">
              <a:solidFill>
                <a:schemeClr val="tx1">
                  <a:lumMod val="65000"/>
                  <a:lumOff val="35000"/>
                </a:schemeClr>
              </a:solidFill>
              <a:effectLst/>
              <a:latin typeface="Century Gothic"/>
              <a:ea typeface="Open Sans"/>
              <a:cs typeface="Arial"/>
            </a:endParaRPr>
          </a:p>
          <a:p>
            <a:pPr>
              <a:lnSpc>
                <a:spcPct val="100000"/>
              </a:lnSpc>
              <a:spcBef>
                <a:spcPts val="0"/>
              </a:spcBef>
              <a:buClr>
                <a:srgbClr val="F78438"/>
              </a:buClr>
            </a:pPr>
            <a:r>
              <a:rPr lang="en-US" sz="1800">
                <a:solidFill>
                  <a:schemeClr val="tx1">
                    <a:lumMod val="65000"/>
                    <a:lumOff val="35000"/>
                  </a:schemeClr>
                </a:solidFill>
                <a:latin typeface="Century Gothic"/>
                <a:ea typeface="Open Sans"/>
                <a:cs typeface="Arial"/>
              </a:rPr>
              <a:t>How</a:t>
            </a:r>
            <a:r>
              <a:rPr lang="en-US" sz="1800">
                <a:solidFill>
                  <a:schemeClr val="tx1">
                    <a:lumMod val="65000"/>
                    <a:lumOff val="35000"/>
                  </a:schemeClr>
                </a:solidFill>
                <a:effectLst/>
                <a:latin typeface="Century Gothic"/>
                <a:ea typeface="Open Sans"/>
                <a:cs typeface="Arial"/>
              </a:rPr>
              <a:t> Can I Prepare Children Before Starting? Pg. </a:t>
            </a:r>
            <a:r>
              <a:rPr lang="en-US" sz="1800">
                <a:solidFill>
                  <a:schemeClr val="tx1">
                    <a:lumMod val="65000"/>
                    <a:lumOff val="35000"/>
                  </a:schemeClr>
                </a:solidFill>
                <a:latin typeface="Century Gothic"/>
                <a:ea typeface="Open Sans"/>
                <a:cs typeface="Arial"/>
              </a:rPr>
              <a:t>4</a:t>
            </a:r>
          </a:p>
          <a:p>
            <a:pPr>
              <a:lnSpc>
                <a:spcPct val="100000"/>
              </a:lnSpc>
              <a:spcBef>
                <a:spcPts val="0"/>
              </a:spcBef>
              <a:buClr>
                <a:srgbClr val="F78438"/>
              </a:buClr>
            </a:pPr>
            <a:r>
              <a:rPr lang="en-US" sz="1800">
                <a:solidFill>
                  <a:schemeClr val="tx1">
                    <a:lumMod val="65000"/>
                    <a:lumOff val="35000"/>
                  </a:schemeClr>
                </a:solidFill>
                <a:latin typeface="Century Gothic"/>
                <a:ea typeface="Open Sans"/>
                <a:cs typeface="Arial"/>
              </a:rPr>
              <a:t>What </a:t>
            </a:r>
            <a:r>
              <a:rPr lang="en-US" sz="1800">
                <a:solidFill>
                  <a:schemeClr val="tx1">
                    <a:lumMod val="65000"/>
                    <a:lumOff val="35000"/>
                  </a:schemeClr>
                </a:solidFill>
                <a:effectLst/>
                <a:latin typeface="Century Gothic"/>
                <a:ea typeface="Open Sans"/>
                <a:cs typeface="Arial"/>
              </a:rPr>
              <a:t>Can I Do to Help Staff and Parents/Guardians </a:t>
            </a:r>
            <a:br>
              <a:rPr lang="en-US" sz="1800">
                <a:effectLst/>
                <a:latin typeface="Century Gothic" panose="020B0502020202020204" pitchFamily="34" charset="0"/>
                <a:ea typeface="Open Sans" panose="020B0606030504020204" pitchFamily="34" charset="0"/>
                <a:cs typeface="Arial" panose="020B0604020202020204" pitchFamily="34" charset="0"/>
              </a:rPr>
            </a:br>
            <a:r>
              <a:rPr lang="en-US" sz="1800">
                <a:solidFill>
                  <a:schemeClr val="tx1">
                    <a:lumMod val="65000"/>
                    <a:lumOff val="35000"/>
                  </a:schemeClr>
                </a:solidFill>
                <a:effectLst/>
                <a:latin typeface="Century Gothic"/>
                <a:ea typeface="Open Sans"/>
                <a:cs typeface="Arial"/>
              </a:rPr>
              <a:t>Before Starting? Pg. 5  </a:t>
            </a:r>
            <a:r>
              <a:rPr lang="en-US" sz="1600">
                <a:solidFill>
                  <a:schemeClr val="tx1">
                    <a:lumMod val="65000"/>
                    <a:lumOff val="35000"/>
                  </a:schemeClr>
                </a:solidFill>
                <a:latin typeface="Century Gothic"/>
                <a:ea typeface="Open Sans"/>
                <a:cs typeface="Arial"/>
              </a:rPr>
              <a:t> </a:t>
            </a:r>
          </a:p>
          <a:p>
            <a:pPr>
              <a:lnSpc>
                <a:spcPct val="100000"/>
              </a:lnSpc>
              <a:spcBef>
                <a:spcPts val="0"/>
              </a:spcBef>
              <a:buClr>
                <a:srgbClr val="F78438"/>
              </a:buClr>
            </a:pPr>
            <a:endParaRPr lang="en-US" sz="1600">
              <a:solidFill>
                <a:schemeClr val="tx1">
                  <a:lumMod val="65000"/>
                  <a:lumOff val="35000"/>
                </a:schemeClr>
              </a:solidFill>
              <a:effectLst/>
              <a:latin typeface="Century Gothic" panose="020B0502020202020204" pitchFamily="34" charset="0"/>
              <a:ea typeface="Open Sans"/>
              <a:cs typeface="Arial"/>
            </a:endParaRPr>
          </a:p>
          <a:p>
            <a:pPr marL="0" indent="0">
              <a:lnSpc>
                <a:spcPct val="150000"/>
              </a:lnSpc>
              <a:spcBef>
                <a:spcPts val="0"/>
              </a:spcBef>
              <a:buNone/>
            </a:pPr>
            <a:r>
              <a:rPr lang="en-US" sz="1800">
                <a:solidFill>
                  <a:srgbClr val="037BC4"/>
                </a:solidFill>
                <a:effectLst/>
                <a:latin typeface="Century Gothic"/>
                <a:ea typeface="Open Sans"/>
                <a:cs typeface="Arial"/>
              </a:rPr>
              <a:t>Following Requirements During Family Style Meal Service</a:t>
            </a:r>
            <a:endParaRPr lang="en-US" sz="1800">
              <a:solidFill>
                <a:srgbClr val="037BC4"/>
              </a:solidFill>
              <a:effectLst/>
              <a:latin typeface="Century Gothic" panose="020B0502020202020204" pitchFamily="34" charset="0"/>
              <a:ea typeface="Open Sans"/>
              <a:cs typeface="Arial"/>
            </a:endParaRPr>
          </a:p>
          <a:p>
            <a:pPr>
              <a:lnSpc>
                <a:spcPct val="100000"/>
              </a:lnSpc>
              <a:spcBef>
                <a:spcPts val="0"/>
              </a:spcBef>
              <a:buClr>
                <a:srgbClr val="F78438"/>
              </a:buClr>
            </a:pPr>
            <a:r>
              <a:rPr lang="en-US" sz="1800">
                <a:solidFill>
                  <a:schemeClr val="tx1">
                    <a:lumMod val="65000"/>
                    <a:lumOff val="35000"/>
                  </a:schemeClr>
                </a:solidFill>
                <a:effectLst/>
                <a:latin typeface="Century Gothic"/>
                <a:ea typeface="Open Sans"/>
                <a:cs typeface="Arial"/>
              </a:rPr>
              <a:t>How Do I Make Sure I’m Providing Enough </a:t>
            </a:r>
            <a:br>
              <a:rPr lang="en-US" sz="1800">
                <a:effectLst/>
                <a:latin typeface="Century Gothic" panose="020B0502020202020204" pitchFamily="34" charset="0"/>
                <a:ea typeface="Open Sans"/>
                <a:cs typeface="Arial"/>
              </a:rPr>
            </a:br>
            <a:r>
              <a:rPr lang="en-US" sz="1800">
                <a:solidFill>
                  <a:schemeClr val="tx1">
                    <a:lumMod val="65000"/>
                    <a:lumOff val="35000"/>
                  </a:schemeClr>
                </a:solidFill>
                <a:effectLst/>
                <a:latin typeface="Century Gothic"/>
                <a:ea typeface="Open Sans"/>
                <a:cs typeface="Arial"/>
              </a:rPr>
              <a:t>Food for Each Child? Pg. </a:t>
            </a:r>
            <a:r>
              <a:rPr lang="en-US" sz="1800">
                <a:solidFill>
                  <a:schemeClr val="tx1">
                    <a:lumMod val="65000"/>
                    <a:lumOff val="35000"/>
                  </a:schemeClr>
                </a:solidFill>
                <a:latin typeface="Century Gothic"/>
                <a:ea typeface="Open Sans"/>
                <a:cs typeface="Arial"/>
              </a:rPr>
              <a:t>6</a:t>
            </a:r>
          </a:p>
          <a:p>
            <a:pPr marR="0">
              <a:lnSpc>
                <a:spcPct val="100000"/>
              </a:lnSpc>
              <a:spcBef>
                <a:spcPts val="0"/>
              </a:spcBef>
              <a:spcAft>
                <a:spcPts val="0"/>
              </a:spcAft>
              <a:buClr>
                <a:srgbClr val="F78438"/>
              </a:buClr>
            </a:pPr>
            <a:r>
              <a:rPr lang="en-US" sz="1800">
                <a:solidFill>
                  <a:schemeClr val="tx1">
                    <a:lumMod val="65000"/>
                    <a:lumOff val="35000"/>
                  </a:schemeClr>
                </a:solidFill>
                <a:latin typeface="Century Gothic"/>
                <a:ea typeface="Open Sans"/>
                <a:cs typeface="Arial"/>
              </a:rPr>
              <a:t>How</a:t>
            </a:r>
            <a:r>
              <a:rPr lang="en-US" sz="1800">
                <a:solidFill>
                  <a:schemeClr val="tx1">
                    <a:lumMod val="65000"/>
                    <a:lumOff val="35000"/>
                  </a:schemeClr>
                </a:solidFill>
                <a:effectLst/>
                <a:latin typeface="Century Gothic"/>
                <a:ea typeface="Open Sans"/>
                <a:cs typeface="Arial"/>
              </a:rPr>
              <a:t> Do I Accommodate Special </a:t>
            </a:r>
            <a:br>
              <a:rPr lang="en-US" sz="1800">
                <a:effectLst/>
                <a:latin typeface="Century Gothic" panose="020B0502020202020204" pitchFamily="34" charset="0"/>
                <a:ea typeface="Open Sans"/>
                <a:cs typeface="Arial"/>
              </a:rPr>
            </a:br>
            <a:r>
              <a:rPr lang="en-US" sz="1800">
                <a:solidFill>
                  <a:schemeClr val="tx1">
                    <a:lumMod val="65000"/>
                    <a:lumOff val="35000"/>
                  </a:schemeClr>
                </a:solidFill>
                <a:effectLst/>
                <a:latin typeface="Century Gothic"/>
                <a:ea typeface="Open Sans"/>
                <a:cs typeface="Arial"/>
              </a:rPr>
              <a:t>Dietary Needs? Pg. 10</a:t>
            </a:r>
            <a:endParaRPr lang="en-US" sz="1800">
              <a:solidFill>
                <a:schemeClr val="tx1">
                  <a:lumMod val="65000"/>
                  <a:lumOff val="35000"/>
                </a:schemeClr>
              </a:solidFill>
              <a:effectLst/>
              <a:latin typeface="Century Gothic"/>
              <a:ea typeface="Open Sans" panose="020B0606030504020204" pitchFamily="34" charset="0"/>
              <a:cs typeface="Arial" panose="020B0604020202020204" pitchFamily="34" charset="0"/>
            </a:endParaRPr>
          </a:p>
          <a:p>
            <a:pPr marL="0" indent="0">
              <a:lnSpc>
                <a:spcPct val="100000"/>
              </a:lnSpc>
              <a:spcBef>
                <a:spcPts val="0"/>
              </a:spcBef>
              <a:buClr>
                <a:srgbClr val="F78438"/>
              </a:buClr>
              <a:buNone/>
            </a:pPr>
            <a:endParaRPr lang="en-US" sz="1600">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487487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177F1B-6D4B-1F9F-CA3A-B7E435EF851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9716" y="652753"/>
            <a:ext cx="7772400" cy="1097314"/>
          </a:xfrm>
          <a:prstGeom prst="rect">
            <a:avLst/>
          </a:prstGeom>
        </p:spPr>
      </p:pic>
      <p:pic>
        <p:nvPicPr>
          <p:cNvPr id="3" name="Slide Pic" descr="Family Style Meal Service With Children in the Child and Adult Care Food Program Operator Booklet.">
            <a:extLst>
              <a:ext uri="{FF2B5EF4-FFF2-40B4-BE49-F238E27FC236}">
                <a16:creationId xmlns:a16="http://schemas.microsoft.com/office/drawing/2014/main" id="{F98F9F43-3EC6-61D5-B5FE-9205B1738C4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265092">
            <a:off x="7624334" y="651713"/>
            <a:ext cx="4197584" cy="5442427"/>
          </a:xfrm>
          <a:prstGeom prst="rect">
            <a:avLst/>
          </a:prstGeom>
          <a:ln w="6350">
            <a:solidFill>
              <a:schemeClr val="tx1">
                <a:lumMod val="75000"/>
                <a:lumOff val="25000"/>
              </a:schemeClr>
            </a:solidFill>
          </a:ln>
          <a:effectLst>
            <a:outerShdw blurRad="288233" dist="38100" dir="2700000" algn="tl" rotWithShape="0">
              <a:prstClr val="black">
                <a:alpha val="40000"/>
              </a:prstClr>
            </a:outerShdw>
          </a:effectLst>
        </p:spPr>
      </p:pic>
      <p:pic>
        <p:nvPicPr>
          <p:cNvPr id="11" name="Picture 10">
            <a:extLst>
              <a:ext uri="{FF2B5EF4-FFF2-40B4-BE49-F238E27FC236}">
                <a16:creationId xmlns:a16="http://schemas.microsoft.com/office/drawing/2014/main" id="{DB99C7E3-DD97-2D23-2FFA-9C821082A00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12" name="Slide Number Placeholder 5">
            <a:extLst>
              <a:ext uri="{FF2B5EF4-FFF2-40B4-BE49-F238E27FC236}">
                <a16:creationId xmlns:a16="http://schemas.microsoft.com/office/drawing/2014/main" id="{6DD13A33-7AA0-587A-E382-2035570FAE6D}"/>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smtClean="0">
                <a:latin typeface="Arial" panose="020B0604020202020204" pitchFamily="34" charset="0"/>
                <a:cs typeface="Arial" panose="020B0604020202020204" pitchFamily="34" charset="0"/>
              </a:rPr>
              <a:pPr/>
              <a:t>8</a:t>
            </a:fld>
            <a:endParaRPr lang="en-US">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CDFD3CF5-909B-2952-3859-6B3BF26A6AF9}"/>
              </a:ext>
            </a:extLst>
          </p:cNvPr>
          <p:cNvSpPr>
            <a:spLocks noGrp="1"/>
          </p:cNvSpPr>
          <p:nvPr>
            <p:ph type="title" idx="4294967295"/>
          </p:nvPr>
        </p:nvSpPr>
        <p:spPr>
          <a:xfrm>
            <a:off x="417652" y="724356"/>
            <a:ext cx="9770661"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Arial"/>
              </a:rPr>
              <a:t>Family Style Meal Service With </a:t>
            </a:r>
            <a:b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Arial"/>
              </a:rPr>
            </a:b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Arial"/>
              </a:rPr>
              <a:t>Children in the CACFP</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Arial"/>
              </a:rPr>
              <a:t> (Part 2)    </a:t>
            </a:r>
            <a:endPar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Arial" panose="020B0604020202020204" pitchFamily="34" charset="0"/>
            </a:endParaRPr>
          </a:p>
        </p:txBody>
      </p:sp>
      <p:sp>
        <p:nvSpPr>
          <p:cNvPr id="10" name="Content Placeholder 2">
            <a:extLst>
              <a:ext uri="{FF2B5EF4-FFF2-40B4-BE49-F238E27FC236}">
                <a16:creationId xmlns:a16="http://schemas.microsoft.com/office/drawing/2014/main" id="{A3AAC915-1CD7-5C17-9D3C-2EA4E6607738}"/>
              </a:ext>
            </a:extLst>
          </p:cNvPr>
          <p:cNvSpPr txBox="1">
            <a:spLocks/>
          </p:cNvSpPr>
          <p:nvPr/>
        </p:nvSpPr>
        <p:spPr>
          <a:xfrm>
            <a:off x="417651" y="2265122"/>
            <a:ext cx="6999149" cy="406467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Clr>
                <a:srgbClr val="D17D3A"/>
              </a:buClr>
              <a:buNone/>
            </a:pPr>
            <a:r>
              <a:rPr lang="en-US" sz="1800">
                <a:solidFill>
                  <a:srgbClr val="037BC4"/>
                </a:solidFill>
                <a:effectLst/>
                <a:latin typeface="Century Gothic" panose="020B0502020202020204" pitchFamily="34" charset="0"/>
                <a:ea typeface="Open Sans"/>
                <a:cs typeface="Arial"/>
              </a:rPr>
              <a:t>Supporting Children at Mealtime</a:t>
            </a:r>
          </a:p>
          <a:p>
            <a:pPr>
              <a:lnSpc>
                <a:spcPct val="100000"/>
              </a:lnSpc>
              <a:spcBef>
                <a:spcPts val="0"/>
              </a:spcBef>
              <a:buClr>
                <a:srgbClr val="F78438"/>
              </a:buClr>
            </a:pPr>
            <a:r>
              <a:rPr lang="en-US" sz="1800">
                <a:solidFill>
                  <a:schemeClr val="tx1">
                    <a:lumMod val="65000"/>
                    <a:lumOff val="35000"/>
                  </a:schemeClr>
                </a:solidFill>
                <a:effectLst/>
                <a:latin typeface="Century Gothic" panose="020B0502020202020204" pitchFamily="34" charset="0"/>
                <a:ea typeface="Open Sans"/>
                <a:cs typeface="Arial"/>
              </a:rPr>
              <a:t>How Can I Help Children Learn to Serve Themselves? Pg. </a:t>
            </a:r>
            <a:r>
              <a:rPr lang="en-US" sz="1800">
                <a:solidFill>
                  <a:schemeClr val="tx1">
                    <a:lumMod val="65000"/>
                    <a:lumOff val="35000"/>
                  </a:schemeClr>
                </a:solidFill>
                <a:latin typeface="Century Gothic" panose="020B0502020202020204" pitchFamily="34" charset="0"/>
                <a:ea typeface="Open Sans"/>
                <a:cs typeface="Arial"/>
              </a:rPr>
              <a:t>11</a:t>
            </a:r>
          </a:p>
          <a:p>
            <a:pPr>
              <a:lnSpc>
                <a:spcPct val="100000"/>
              </a:lnSpc>
              <a:spcBef>
                <a:spcPts val="0"/>
              </a:spcBef>
              <a:buClr>
                <a:srgbClr val="F78438"/>
              </a:buClr>
            </a:pPr>
            <a:r>
              <a:rPr lang="en-US" sz="1800">
                <a:solidFill>
                  <a:schemeClr val="tx1">
                    <a:lumMod val="65000"/>
                    <a:lumOff val="35000"/>
                  </a:schemeClr>
                </a:solidFill>
                <a:latin typeface="Century Gothic" panose="020B0502020202020204" pitchFamily="34" charset="0"/>
                <a:ea typeface="Open Sans"/>
                <a:cs typeface="Arial"/>
              </a:rPr>
              <a:t>How</a:t>
            </a:r>
            <a:r>
              <a:rPr lang="en-US" sz="1800">
                <a:solidFill>
                  <a:schemeClr val="tx1">
                    <a:lumMod val="65000"/>
                    <a:lumOff val="35000"/>
                  </a:schemeClr>
                </a:solidFill>
                <a:effectLst/>
                <a:latin typeface="Century Gothic" panose="020B0502020202020204" pitchFamily="34" charset="0"/>
                <a:ea typeface="Open Sans"/>
                <a:cs typeface="Arial"/>
              </a:rPr>
              <a:t> Can I Encourage Good Food Safety Habits? Pg. </a:t>
            </a:r>
            <a:r>
              <a:rPr lang="en-US" sz="1800">
                <a:solidFill>
                  <a:schemeClr val="tx1">
                    <a:lumMod val="65000"/>
                    <a:lumOff val="35000"/>
                  </a:schemeClr>
                </a:solidFill>
                <a:latin typeface="Century Gothic" panose="020B0502020202020204" pitchFamily="34" charset="0"/>
                <a:ea typeface="Open Sans"/>
                <a:cs typeface="Arial"/>
              </a:rPr>
              <a:t>12</a:t>
            </a:r>
            <a:endParaRPr lang="en-US" sz="1800">
              <a:solidFill>
                <a:schemeClr val="tx1">
                  <a:lumMod val="65000"/>
                  <a:lumOff val="35000"/>
                </a:schemeClr>
              </a:solidFill>
              <a:latin typeface="Century Gothic" panose="020B0502020202020204" pitchFamily="34" charset="0"/>
              <a:ea typeface="Calibri" panose="020F0502020204030204"/>
              <a:cs typeface="Arial" panose="020B0604020202020204" pitchFamily="34" charset="0"/>
            </a:endParaRPr>
          </a:p>
          <a:p>
            <a:pPr marR="0">
              <a:lnSpc>
                <a:spcPct val="100000"/>
              </a:lnSpc>
              <a:spcBef>
                <a:spcPts val="0"/>
              </a:spcBef>
              <a:spcAft>
                <a:spcPts val="0"/>
              </a:spcAft>
              <a:buClr>
                <a:srgbClr val="F78438"/>
              </a:buClr>
            </a:pPr>
            <a:r>
              <a:rPr lang="en-US" sz="1800">
                <a:solidFill>
                  <a:schemeClr val="tx1">
                    <a:lumMod val="65000"/>
                    <a:lumOff val="35000"/>
                  </a:schemeClr>
                </a:solidFill>
                <a:latin typeface="Century Gothic" panose="020B0502020202020204" pitchFamily="34" charset="0"/>
                <a:ea typeface="Open Sans"/>
                <a:cs typeface="Arial"/>
              </a:rPr>
              <a:t>How</a:t>
            </a:r>
            <a:r>
              <a:rPr lang="en-US" sz="1800">
                <a:solidFill>
                  <a:schemeClr val="tx1">
                    <a:lumMod val="65000"/>
                    <a:lumOff val="35000"/>
                  </a:schemeClr>
                </a:solidFill>
                <a:effectLst/>
                <a:latin typeface="Century Gothic" panose="020B0502020202020204" pitchFamily="34" charset="0"/>
                <a:ea typeface="Open Sans"/>
                <a:cs typeface="Arial"/>
              </a:rPr>
              <a:t> Can I Encourage Children to Try New Foods? Pg. 13</a:t>
            </a:r>
            <a:endParaRPr lang="en-US" sz="1800">
              <a:solidFill>
                <a:schemeClr val="tx1">
                  <a:lumMod val="65000"/>
                  <a:lumOff val="35000"/>
                </a:schemeClr>
              </a:solidFill>
              <a:effectLst/>
              <a:latin typeface="Century Gothic" panose="020B0502020202020204" pitchFamily="34" charset="0"/>
              <a:ea typeface="Calibri"/>
              <a:cs typeface="Arial" panose="020B0604020202020204" pitchFamily="34" charset="0"/>
            </a:endParaRPr>
          </a:p>
          <a:p>
            <a:pPr>
              <a:lnSpc>
                <a:spcPct val="100000"/>
              </a:lnSpc>
              <a:spcBef>
                <a:spcPts val="0"/>
              </a:spcBef>
              <a:buClr>
                <a:srgbClr val="F78438"/>
              </a:buClr>
            </a:pPr>
            <a:endParaRPr lang="en-US" sz="1600">
              <a:solidFill>
                <a:schemeClr val="tx1">
                  <a:lumMod val="65000"/>
                  <a:lumOff val="35000"/>
                </a:schemeClr>
              </a:solidFill>
              <a:effectLst/>
              <a:latin typeface="Century Gothic" panose="020B0502020202020204" pitchFamily="34" charset="0"/>
              <a:ea typeface="Open Sans"/>
              <a:cs typeface="Arial"/>
            </a:endParaRPr>
          </a:p>
          <a:p>
            <a:pPr marL="0" indent="0">
              <a:lnSpc>
                <a:spcPct val="150000"/>
              </a:lnSpc>
              <a:spcBef>
                <a:spcPts val="0"/>
              </a:spcBef>
              <a:buNone/>
            </a:pPr>
            <a:r>
              <a:rPr lang="en-US" sz="1800">
                <a:solidFill>
                  <a:srgbClr val="037BC4"/>
                </a:solidFill>
                <a:effectLst/>
                <a:latin typeface="Century Gothic" panose="020B0502020202020204" pitchFamily="34" charset="0"/>
                <a:ea typeface="Open Sans"/>
                <a:cs typeface="Arial"/>
              </a:rPr>
              <a:t>Practicing What You Have Learned</a:t>
            </a:r>
          </a:p>
          <a:p>
            <a:pPr>
              <a:lnSpc>
                <a:spcPct val="150000"/>
              </a:lnSpc>
              <a:spcBef>
                <a:spcPts val="0"/>
              </a:spcBef>
              <a:buClr>
                <a:srgbClr val="F78438"/>
              </a:buClr>
            </a:pPr>
            <a:r>
              <a:rPr lang="en-US" sz="1800">
                <a:solidFill>
                  <a:schemeClr val="tx1">
                    <a:lumMod val="65000"/>
                    <a:lumOff val="35000"/>
                  </a:schemeClr>
                </a:solidFill>
                <a:effectLst/>
                <a:latin typeface="Century Gothic" panose="020B0502020202020204" pitchFamily="34" charset="0"/>
                <a:ea typeface="Open Sans"/>
                <a:cs typeface="Arial"/>
              </a:rPr>
              <a:t>Practice Your Understanding Pg. 14</a:t>
            </a:r>
          </a:p>
          <a:p>
            <a:pPr marL="0" indent="0">
              <a:lnSpc>
                <a:spcPct val="100000"/>
              </a:lnSpc>
              <a:spcBef>
                <a:spcPts val="0"/>
              </a:spcBef>
              <a:buClr>
                <a:srgbClr val="F78438"/>
              </a:buClr>
              <a:buNone/>
            </a:pPr>
            <a:endParaRPr lang="en-US" sz="1600">
              <a:solidFill>
                <a:schemeClr val="tx1">
                  <a:lumMod val="65000"/>
                  <a:lumOff val="35000"/>
                </a:schemeClr>
              </a:solidFill>
              <a:effectLst/>
              <a:latin typeface="Century Gothic" panose="020B0502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540660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ngled view of a table set for family style meal service featuring child-size dishes and utensils in a child care classroom.">
            <a:extLst>
              <a:ext uri="{FF2B5EF4-FFF2-40B4-BE49-F238E27FC236}">
                <a16:creationId xmlns:a16="http://schemas.microsoft.com/office/drawing/2014/main" id="{1511953A-1366-B877-ECD1-E000981458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269" y="0"/>
            <a:ext cx="12781342" cy="6188980"/>
          </a:xfrm>
          <a:prstGeom prst="rect">
            <a:avLst/>
          </a:prstGeom>
        </p:spPr>
      </p:pic>
      <p:pic>
        <p:nvPicPr>
          <p:cNvPr id="8" name="Picture 7">
            <a:extLst>
              <a:ext uri="{FF2B5EF4-FFF2-40B4-BE49-F238E27FC236}">
                <a16:creationId xmlns:a16="http://schemas.microsoft.com/office/drawing/2014/main" id="{5568D0CD-5E44-9A3C-5535-49D71F10457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6269" y="3437370"/>
            <a:ext cx="12733111" cy="2210087"/>
          </a:xfrm>
          <a:prstGeom prst="rect">
            <a:avLst/>
          </a:prstGeom>
        </p:spPr>
      </p:pic>
      <p:sp>
        <p:nvSpPr>
          <p:cNvPr id="9" name="Rectangle 8">
            <a:extLst>
              <a:ext uri="{FF2B5EF4-FFF2-40B4-BE49-F238E27FC236}">
                <a16:creationId xmlns:a16="http://schemas.microsoft.com/office/drawing/2014/main" id="{7A3DD17E-BF8F-9C6A-6D02-EBB2071D3401}"/>
              </a:ext>
              <a:ext uri="{C183D7F6-B498-43B3-948B-1728B52AA6E4}">
                <adec:decorative xmlns:adec="http://schemas.microsoft.com/office/drawing/2017/decorative" val="1"/>
              </a:ext>
            </a:extLst>
          </p:cNvPr>
          <p:cNvSpPr/>
          <p:nvPr/>
        </p:nvSpPr>
        <p:spPr>
          <a:xfrm>
            <a:off x="-186270" y="4092315"/>
            <a:ext cx="12781343" cy="2765685"/>
          </a:xfrm>
          <a:prstGeom prst="rect">
            <a:avLst/>
          </a:prstGeom>
          <a:solidFill>
            <a:srgbClr val="037B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FAC82D-C266-AC07-C818-29F90B10997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94789" y="6314633"/>
            <a:ext cx="448207" cy="416643"/>
          </a:xfrm>
          <a:prstGeom prst="rect">
            <a:avLst/>
          </a:prstGeom>
        </p:spPr>
      </p:pic>
      <p:sp>
        <p:nvSpPr>
          <p:cNvPr id="5" name="Slide Number Placeholder 5">
            <a:extLst>
              <a:ext uri="{FF2B5EF4-FFF2-40B4-BE49-F238E27FC236}">
                <a16:creationId xmlns:a16="http://schemas.microsoft.com/office/drawing/2014/main" id="{C7B750FE-98A6-A794-0193-B9B57A11307C}"/>
              </a:ext>
            </a:extLst>
          </p:cNvPr>
          <p:cNvSpPr txBox="1">
            <a:spLocks/>
          </p:cNvSpPr>
          <p:nvPr/>
        </p:nvSpPr>
        <p:spPr>
          <a:xfrm>
            <a:off x="11580701" y="6329798"/>
            <a:ext cx="496069"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32434E"/>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B15CF-5EAB-4849-95BC-66BB99064663}" type="slidenum">
              <a:rPr lang="en-US" dirty="0" smtClean="0">
                <a:latin typeface="Arial" panose="020B0604020202020204" pitchFamily="34" charset="0"/>
                <a:cs typeface="Arial" panose="020B0604020202020204" pitchFamily="34" charset="0"/>
              </a:rPr>
              <a:pPr/>
              <a:t>9</a:t>
            </a:fld>
            <a:endParaRPr lang="en-US">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4017C7FF-039D-5CC4-15DC-B7E1B2B4E72B}"/>
              </a:ext>
            </a:extLst>
          </p:cNvPr>
          <p:cNvSpPr txBox="1">
            <a:spLocks noGrp="1"/>
          </p:cNvSpPr>
          <p:nvPr>
            <p:ph type="title" idx="4294967295"/>
          </p:nvPr>
        </p:nvSpPr>
        <p:spPr>
          <a:xfrm>
            <a:off x="495946" y="4200722"/>
            <a:ext cx="11713984" cy="6626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entury Gothic"/>
                <a:ea typeface="Calibri" panose="020F0502020204030204" pitchFamily="34" charset="0"/>
                <a:cs typeface="Arial"/>
              </a:rPr>
              <a:t>Preparing for Family Style Meal Service</a:t>
            </a:r>
            <a:endParaRPr kumimoji="0" lang="en-US" sz="3200" b="1" i="0" u="none" strike="noStrike" kern="1200" cap="none" spc="0" normalizeH="0" baseline="0" noProof="0">
              <a:ln>
                <a:noFill/>
              </a:ln>
              <a:solidFill>
                <a:schemeClr val="bg1"/>
              </a:solidFill>
              <a:effectLst/>
              <a:uLnTx/>
              <a:uFillTx/>
              <a:latin typeface="Century Gothic"/>
              <a:ea typeface="+mn-ea"/>
              <a:cs typeface="Arial"/>
            </a:endParaRPr>
          </a:p>
        </p:txBody>
      </p:sp>
      <p:sp>
        <p:nvSpPr>
          <p:cNvPr id="11" name="TextBox 10">
            <a:extLst>
              <a:ext uri="{FF2B5EF4-FFF2-40B4-BE49-F238E27FC236}">
                <a16:creationId xmlns:a16="http://schemas.microsoft.com/office/drawing/2014/main" id="{14B3C79B-80F0-B5C8-FB9A-64B7FF1D0960}"/>
              </a:ext>
            </a:extLst>
          </p:cNvPr>
          <p:cNvSpPr txBox="1"/>
          <p:nvPr/>
        </p:nvSpPr>
        <p:spPr>
          <a:xfrm>
            <a:off x="495946" y="4863404"/>
            <a:ext cx="6802629" cy="1701620"/>
          </a:xfrm>
          <a:prstGeom prst="rect">
            <a:avLst/>
          </a:prstGeom>
          <a:noFill/>
        </p:spPr>
        <p:txBody>
          <a:bodyPr wrap="square" lIns="91440" tIns="45720" rIns="91440" bIns="45720" anchor="t">
            <a:spAutoFit/>
          </a:bodyPr>
          <a:lstStyle/>
          <a:p>
            <a:pPr marL="285750" marR="0" indent="-285750">
              <a:lnSpc>
                <a:spcPct val="150000"/>
              </a:lnSpc>
              <a:spcBef>
                <a:spcPts val="0"/>
              </a:spcBef>
              <a:spcAft>
                <a:spcPts val="0"/>
              </a:spcAft>
              <a:buClr>
                <a:schemeClr val="bg1"/>
              </a:buClr>
              <a:buFont typeface="Arial" panose="020B0604020202020204" pitchFamily="34" charset="0"/>
              <a:buChar char="•"/>
            </a:pPr>
            <a:r>
              <a:rPr lang="en-US" sz="1800">
                <a:solidFill>
                  <a:schemeClr val="bg1"/>
                </a:solidFill>
                <a:effectLst/>
                <a:latin typeface="Century Gothic" panose="020B0502020202020204" pitchFamily="34" charset="0"/>
                <a:ea typeface="Open Sans"/>
                <a:cs typeface="Arial"/>
              </a:rPr>
              <a:t>What Supplies Do I Need to Start?  Pg. 3</a:t>
            </a:r>
          </a:p>
          <a:p>
            <a:pPr marL="285750" indent="-285750">
              <a:lnSpc>
                <a:spcPct val="150000"/>
              </a:lnSpc>
              <a:buClr>
                <a:schemeClr val="bg1"/>
              </a:buClr>
              <a:buFont typeface="Arial" panose="020B0604020202020204" pitchFamily="34" charset="0"/>
              <a:buChar char="•"/>
            </a:pPr>
            <a:r>
              <a:rPr lang="en-US">
                <a:solidFill>
                  <a:schemeClr val="bg1"/>
                </a:solidFill>
                <a:latin typeface="Century Gothic" panose="020B0502020202020204" pitchFamily="34" charset="0"/>
                <a:ea typeface="Open Sans"/>
                <a:cs typeface="Arial"/>
              </a:rPr>
              <a:t>How </a:t>
            </a:r>
            <a:r>
              <a:rPr lang="en-US" sz="1800">
                <a:solidFill>
                  <a:schemeClr val="bg1"/>
                </a:solidFill>
                <a:effectLst/>
                <a:latin typeface="Century Gothic" panose="020B0502020202020204" pitchFamily="34" charset="0"/>
                <a:ea typeface="Open Sans"/>
                <a:cs typeface="Arial"/>
              </a:rPr>
              <a:t>Can I Prepare Children Before Starting? Pg. 4</a:t>
            </a:r>
          </a:p>
          <a:p>
            <a:pPr marL="285750" indent="-285750">
              <a:lnSpc>
                <a:spcPct val="150000"/>
              </a:lnSpc>
              <a:buClr>
                <a:schemeClr val="bg1"/>
              </a:buClr>
              <a:buFont typeface="Arial" panose="020B0604020202020204" pitchFamily="34" charset="0"/>
              <a:buChar char="•"/>
            </a:pPr>
            <a:r>
              <a:rPr lang="en-US">
                <a:solidFill>
                  <a:schemeClr val="bg1"/>
                </a:solidFill>
                <a:latin typeface="Century Gothic" panose="020B0502020202020204" pitchFamily="34" charset="0"/>
                <a:ea typeface="Open Sans"/>
                <a:cs typeface="Arial"/>
              </a:rPr>
              <a:t>What Can</a:t>
            </a:r>
            <a:r>
              <a:rPr lang="en-US" sz="1800">
                <a:solidFill>
                  <a:schemeClr val="bg1"/>
                </a:solidFill>
                <a:effectLst/>
                <a:latin typeface="Century Gothic" panose="020B0502020202020204" pitchFamily="34" charset="0"/>
                <a:ea typeface="Open Sans"/>
                <a:cs typeface="Arial"/>
              </a:rPr>
              <a:t> I Do to Help Staff and Parents/Guardians Before Starting? Pg. 5</a:t>
            </a:r>
          </a:p>
        </p:txBody>
      </p:sp>
    </p:spTree>
    <p:extLst>
      <p:ext uri="{BB962C8B-B14F-4D97-AF65-F5344CB8AC3E}">
        <p14:creationId xmlns:p14="http://schemas.microsoft.com/office/powerpoint/2010/main" val="1066001463"/>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45F41949DA2A940B8D082ECAF8F142D" ma:contentTypeVersion="17" ma:contentTypeDescription="Create a new document." ma:contentTypeScope="" ma:versionID="c7ce1ccdfc920db8e2e0d980605960f8">
  <xsd:schema xmlns:xsd="http://www.w3.org/2001/XMLSchema" xmlns:xs="http://www.w3.org/2001/XMLSchema" xmlns:p="http://schemas.microsoft.com/office/2006/metadata/properties" xmlns:ns2="df38bbad-0bb0-41a7-b78f-084b382b3af7" xmlns:ns3="e9322675-4e6c-4dcb-b08b-f40420b09916" xmlns:ns4="73fb875a-8af9-4255-b008-0995492d31cd" targetNamespace="http://schemas.microsoft.com/office/2006/metadata/properties" ma:root="true" ma:fieldsID="65e77a37c101bd2b64b8cf7b272099c9" ns2:_="" ns3:_="" ns4:_="">
    <xsd:import namespace="df38bbad-0bb0-41a7-b78f-084b382b3af7"/>
    <xsd:import namespace="e9322675-4e6c-4dcb-b08b-f40420b09916"/>
    <xsd:import namespace="73fb875a-8af9-4255-b008-0995492d31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4:TaxCatchAll" minOccurs="0"/>
                <xsd:element ref="ns2:MediaServiceLocation"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38bbad-0bb0-41a7-b78f-084b382b3a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ff62593-b918-4deb-ac08-0d74ac0cc7e6"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Notes" ma:index="22" nillable="true" ma:displayName="Notes" ma:format="Dropdown" ma:internalName="Notes">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322675-4e6c-4dcb-b08b-f40420b0991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fb875a-8af9-4255-b008-0995492d31c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9a85c85e-d283-4619-96e9-bf549773bf29}" ma:internalName="TaxCatchAll" ma:showField="CatchAllData" ma:web="e9322675-4e6c-4dcb-b08b-f40420b099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f38bbad-0bb0-41a7-b78f-084b382b3af7">
      <Terms xmlns="http://schemas.microsoft.com/office/infopath/2007/PartnerControls"/>
    </lcf76f155ced4ddcb4097134ff3c332f>
    <TaxCatchAll xmlns="73fb875a-8af9-4255-b008-0995492d31cd" xsi:nil="true"/>
    <Notes xmlns="df38bbad-0bb0-41a7-b78f-084b382b3af7" xsi:nil="true"/>
  </documentManagement>
</p:properties>
</file>

<file path=customXml/itemProps1.xml><?xml version="1.0" encoding="utf-8"?>
<ds:datastoreItem xmlns:ds="http://schemas.openxmlformats.org/officeDocument/2006/customXml" ds:itemID="{ECB5E320-B3C3-4F65-8BFA-F537498690B9}">
  <ds:schemaRefs>
    <ds:schemaRef ds:uri="http://schemas.microsoft.com/sharepoint/v3/contenttype/forms"/>
  </ds:schemaRefs>
</ds:datastoreItem>
</file>

<file path=customXml/itemProps2.xml><?xml version="1.0" encoding="utf-8"?>
<ds:datastoreItem xmlns:ds="http://schemas.openxmlformats.org/officeDocument/2006/customXml" ds:itemID="{12CD2428-099F-455D-91C2-8DB1CB9973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38bbad-0bb0-41a7-b78f-084b382b3af7"/>
    <ds:schemaRef ds:uri="e9322675-4e6c-4dcb-b08b-f40420b09916"/>
    <ds:schemaRef ds:uri="73fb875a-8af9-4255-b008-0995492d31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B9268D-F2A6-46EB-8F3F-BBDE97A2DECC}">
  <ds:schemaRefs>
    <ds:schemaRef ds:uri="http://schemas.microsoft.com/office/2006/metadata/properties"/>
    <ds:schemaRef ds:uri="3e6893cb-43c1-47a6-b020-59da46ef8525"/>
    <ds:schemaRef ds:uri="http://schemas.microsoft.com/office/2006/documentManagement/types"/>
    <ds:schemaRef ds:uri="http://purl.org/dc/elements/1.1/"/>
    <ds:schemaRef ds:uri="http://www.w3.org/XML/1998/namespace"/>
    <ds:schemaRef ds:uri="http://schemas.openxmlformats.org/package/2006/metadata/core-properties"/>
    <ds:schemaRef ds:uri="http://purl.org/dc/terms/"/>
    <ds:schemaRef ds:uri="http://schemas.microsoft.com/office/infopath/2007/PartnerControls"/>
    <ds:schemaRef ds:uri="4bd49a66-0c9a-4825-901a-d39c3b6dfea6"/>
    <ds:schemaRef ds:uri="http://purl.org/dc/dcmitype/"/>
    <ds:schemaRef ds:uri="df38bbad-0bb0-41a7-b78f-084b382b3af7"/>
    <ds:schemaRef ds:uri="73fb875a-8af9-4255-b008-0995492d31cd"/>
  </ds:schemaRefs>
</ds:datastoreItem>
</file>

<file path=docProps/app.xml><?xml version="1.0" encoding="utf-8"?>
<Properties xmlns="http://schemas.openxmlformats.org/officeDocument/2006/extended-properties" xmlns:vt="http://schemas.openxmlformats.org/officeDocument/2006/docPropsVTypes">
  <TotalTime>92</TotalTime>
  <Words>11122</Words>
  <Application>Microsoft Office PowerPoint</Application>
  <PresentationFormat>Widescreen</PresentationFormat>
  <Paragraphs>909</Paragraphs>
  <Slides>60</Slides>
  <Notes>60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60</vt:i4>
      </vt:variant>
    </vt:vector>
  </HeadingPairs>
  <TitlesOfParts>
    <vt:vector size="70" baseType="lpstr">
      <vt:lpstr>Arial</vt:lpstr>
      <vt:lpstr>Calibri</vt:lpstr>
      <vt:lpstr>Calibri Light</vt:lpstr>
      <vt:lpstr>Century Gothic</vt:lpstr>
      <vt:lpstr>Courier New</vt:lpstr>
      <vt:lpstr>Helvetica</vt:lpstr>
      <vt:lpstr>Open Sans</vt:lpstr>
      <vt:lpstr>Segoe UI</vt:lpstr>
      <vt:lpstr>Symbol</vt:lpstr>
      <vt:lpstr>3_Custom Design</vt:lpstr>
      <vt:lpstr>Family Style Meal Service With Children</vt:lpstr>
      <vt:lpstr>How Do You Support Meal  Service?</vt:lpstr>
      <vt:lpstr>What is Family Style  Meal Service? </vt:lpstr>
      <vt:lpstr>What aspects of family style meal service do you see in this picture?</vt:lpstr>
      <vt:lpstr>About Family Style  Meal Service </vt:lpstr>
      <vt:lpstr>The Team Nutrition Initiative</vt:lpstr>
      <vt:lpstr>Family Style Meal Service With  Children in the CACFP (Part 1)  </vt:lpstr>
      <vt:lpstr>Family Style Meal Service With  Children in the CACFP (Part 2)    </vt:lpstr>
      <vt:lpstr>Preparing for Family Style Meal Service</vt:lpstr>
      <vt:lpstr>What Supplies Do I Need to Start? (Part 1)  </vt:lpstr>
      <vt:lpstr>What Supplies Do I Need to Start?  (Part 2)   </vt:lpstr>
      <vt:lpstr>What Supplies Do I Need to Start?  (Part 3)   </vt:lpstr>
      <vt:lpstr>How Can I Prepare Children  Before Starting? (Part 1)</vt:lpstr>
      <vt:lpstr>How Can I Prepare Children  Before Starting? (Part 2)</vt:lpstr>
      <vt:lpstr>How Can I Prepare Children  Before Starting? (Part 3)</vt:lpstr>
      <vt:lpstr>How Can I Prepare Children  Before Starting? (Part 4)</vt:lpstr>
      <vt:lpstr>What are other strategies you could use to help children prepare for family style meal service?</vt:lpstr>
      <vt:lpstr>What Can I Do to Help Staff and Parents/Guardians Before Starting?  (Part 1)  </vt:lpstr>
      <vt:lpstr>What Can I Do to Help Staff and Parents/Guardians Before Starting? (Part 2) </vt:lpstr>
      <vt:lpstr>What Can I Do to Help Staff and Parents/Guardians Before Starting? (Part 3) </vt:lpstr>
      <vt:lpstr>What Can I Do to Help Staff and Parents/Guardians Before Starting? (Part 4)  </vt:lpstr>
      <vt:lpstr>Following Requirements During Family Style Meal Service</vt:lpstr>
      <vt:lpstr>How Do I Make Sure I’m Providing Enough Food for Each Child? (Part 1)</vt:lpstr>
      <vt:lpstr>How Do I Make Sure I’m Providing Enough Food for Each Child? (Part 2)</vt:lpstr>
      <vt:lpstr>How Do I Make Sure I’m Providing Enough Food for Each Child? (Part 3)</vt:lpstr>
      <vt:lpstr>How Do I Make Sure I’m Providing Enough Food for Each Child? (Part 4)</vt:lpstr>
      <vt:lpstr>How Do I Make Sure I’m Providing Enough Food for Each Child? (Part 5)</vt:lpstr>
      <vt:lpstr>How Do I Make Sure I’m Providing Enough Food for Each Child? (Part 6)</vt:lpstr>
      <vt:lpstr>CACFP Meal Pattern Requirements</vt:lpstr>
      <vt:lpstr>How Do I Make Sure I’m Providing Enough Food for Each Child? (Part 7)</vt:lpstr>
      <vt:lpstr>How Do I Make Sure I’m Providing Enough Food for Each Child? (Part 8)</vt:lpstr>
      <vt:lpstr>How Do I Make Sure I’m Providing Enough Food for Each Child? (Part 9)</vt:lpstr>
      <vt:lpstr>How Do I Make Sure I’m Providing Enough Food for Each Child? (Part 10)</vt:lpstr>
      <vt:lpstr>How Do I Make Sure I’m Providing Enough Food for Each Child? (Part 11)</vt:lpstr>
      <vt:lpstr>How Do I Make Sure I’m Providing Enough Food for Each Child? (Part 12)</vt:lpstr>
      <vt:lpstr>How Do I Make Sure I’m Providing Enough Food for Each Child? (Part 13)</vt:lpstr>
      <vt:lpstr>How Do I Make Sure I’m Providing Enough Food for Each Child? (Part 14)</vt:lpstr>
      <vt:lpstr>How Do I Make Sure I’m Providing Enough Food for Each Child? (Part 15)</vt:lpstr>
      <vt:lpstr>How Do I Make Sure I’m Providing Enough Food for Each Child? (Part 16)</vt:lpstr>
      <vt:lpstr>How Do I Make Sure I’m Providing Enough Food for Each Child? (Part 17)</vt:lpstr>
      <vt:lpstr>How Do I Make Sure I’m Providing Enough Food for Each Child? (Part 18)</vt:lpstr>
      <vt:lpstr>How Do I Make Sure I’m Providing Enough Food for Each Child? (Part 19)</vt:lpstr>
      <vt:lpstr>How Do I Make Sure I’m Providing Enough Food for Each Child? (Part 20)</vt:lpstr>
      <vt:lpstr>How Do I Make Sure I’m Providing Enough Food for Each Child? (Part 21)</vt:lpstr>
      <vt:lpstr>How Do I Accommodate  Special Dietary Needs? (Part 1)</vt:lpstr>
      <vt:lpstr>How Do I Accommodate  Special Dietary Needs? (Part 2)</vt:lpstr>
      <vt:lpstr>How Do I Accommodate  Special Dietary Needs? (Part 3)</vt:lpstr>
      <vt:lpstr>Supporting Children At Mealtime</vt:lpstr>
      <vt:lpstr>How Can I Help Children Learn  to Serve Themselves? (Part 1)</vt:lpstr>
      <vt:lpstr>How Can I Help Children Learn  to Serve Themselves? (Part 2)</vt:lpstr>
      <vt:lpstr>How Can I Help Children Learn  to Serve Themselves? (Part 3)</vt:lpstr>
      <vt:lpstr>How Can I Encourage Good Food Safety Habits?</vt:lpstr>
      <vt:lpstr>How Can I Encourage Children  to Try New Foods? (Part 1)</vt:lpstr>
      <vt:lpstr>How Can I Encourage Children  to Try New Foods? (Part 2)</vt:lpstr>
      <vt:lpstr>Review and Next Steps (Part 1)  </vt:lpstr>
      <vt:lpstr>Review and Next Steps (Part 2) </vt:lpstr>
      <vt:lpstr>Review and Next Steps (Part 3)  </vt:lpstr>
      <vt:lpstr>Review and Next Steps (Part 4)   </vt:lpstr>
      <vt:lpstr>More Team Nutrition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Guerin</dc:creator>
  <cp:lastModifiedBy>Blair Munday</cp:lastModifiedBy>
  <cp:revision>5</cp:revision>
  <dcterms:created xsi:type="dcterms:W3CDTF">2022-12-22T19:58:28Z</dcterms:created>
  <dcterms:modified xsi:type="dcterms:W3CDTF">2026-02-06T17:13:17Z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1437a18f-9fd9-423f-bcb6-e0a6ebdf9041</vt:lpwstr>
  </property>
  <property fmtid="{D5CDD505-2E9C-101B-9397-08002B2CF9AE}" pid="3" name="MediaServiceImageTags">
    <vt:lpwstr/>
  </property>
  <property fmtid="{D5CDD505-2E9C-101B-9397-08002B2CF9AE}" pid="4" name="ContentTypeId">
    <vt:lpwstr>0x010100A0D16A7EF1577148A591081FC1B4E135</vt:lpwstr>
  </property>
</Properties>
</file>