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3"/>
  </p:notesMasterIdLst>
  <p:handoutMasterIdLst>
    <p:handoutMasterId r:id="rId14"/>
  </p:handoutMasterIdLst>
  <p:sldIdLst>
    <p:sldId id="256" r:id="rId2"/>
    <p:sldId id="265" r:id="rId3"/>
    <p:sldId id="257" r:id="rId4"/>
    <p:sldId id="259" r:id="rId5"/>
    <p:sldId id="268" r:id="rId6"/>
    <p:sldId id="269" r:id="rId7"/>
    <p:sldId id="272" r:id="rId8"/>
    <p:sldId id="270" r:id="rId9"/>
    <p:sldId id="275" r:id="rId10"/>
    <p:sldId id="274" r:id="rId11"/>
    <p:sldId id="276" r:id="rId12"/>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DACE4"/>
    <a:srgbClr val="033E71"/>
    <a:srgbClr val="4795CE"/>
    <a:srgbClr val="5E8F40"/>
    <a:srgbClr val="52E112"/>
    <a:srgbClr val="EFB423"/>
    <a:srgbClr val="8B0F04"/>
    <a:srgbClr val="778E1E"/>
    <a:srgbClr val="EC89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096B36-41DE-6C4E-A735-73B3534E003F}" v="284" dt="2026-07-23T03:43:00.8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40" autoAdjust="0"/>
    <p:restoredTop sz="86392"/>
  </p:normalViewPr>
  <p:slideViewPr>
    <p:cSldViewPr snapToGrid="0">
      <p:cViewPr>
        <p:scale>
          <a:sx n="87" d="100"/>
          <a:sy n="87" d="100"/>
        </p:scale>
        <p:origin x="2768" y="320"/>
      </p:cViewPr>
      <p:guideLst/>
    </p:cSldViewPr>
  </p:slideViewPr>
  <p:outlineViewPr>
    <p:cViewPr>
      <p:scale>
        <a:sx n="100" d="100"/>
        <a:sy n="100" d="100"/>
      </p:scale>
      <p:origin x="-336"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ert Bozoki" userId="17640a59-1a80-4433-8122-231d3c4988bf" providerId="ADAL" clId="{FA2F755D-A9FE-474D-B423-3D5BB43B1493}"/>
    <pc:docChg chg="undo redo custSel addSld delSld modSld sldOrd">
      <pc:chgData name="Albert Bozoki" userId="17640a59-1a80-4433-8122-231d3c4988bf" providerId="ADAL" clId="{FA2F755D-A9FE-474D-B423-3D5BB43B1493}" dt="2026-07-01T21:46:41.564" v="2636" actId="20577"/>
      <pc:docMkLst>
        <pc:docMk/>
      </pc:docMkLst>
      <pc:sldChg chg="addSp delSp modSp mod">
        <pc:chgData name="Albert Bozoki" userId="17640a59-1a80-4433-8122-231d3c4988bf" providerId="ADAL" clId="{FA2F755D-A9FE-474D-B423-3D5BB43B1493}" dt="2026-07-01T21:46:41.564" v="2636" actId="20577"/>
        <pc:sldMkLst>
          <pc:docMk/>
          <pc:sldMk cId="2268854709" sldId="257"/>
        </pc:sldMkLst>
        <pc:spChg chg="mod">
          <ac:chgData name="Albert Bozoki" userId="17640a59-1a80-4433-8122-231d3c4988bf" providerId="ADAL" clId="{FA2F755D-A9FE-474D-B423-3D5BB43B1493}" dt="2026-07-01T21:46:41.564" v="2636" actId="20577"/>
          <ac:spMkLst>
            <pc:docMk/>
            <pc:sldMk cId="2268854709" sldId="257"/>
            <ac:spMk id="6" creationId="{0EAB0006-95B8-0CA5-207C-63FD60865BB9}"/>
          </ac:spMkLst>
        </pc:spChg>
        <pc:spChg chg="add mod">
          <ac:chgData name="Albert Bozoki" userId="17640a59-1a80-4433-8122-231d3c4988bf" providerId="ADAL" clId="{FA2F755D-A9FE-474D-B423-3D5BB43B1493}" dt="2026-06-30T20:18:50.429" v="7"/>
          <ac:spMkLst>
            <pc:docMk/>
            <pc:sldMk cId="2268854709" sldId="257"/>
            <ac:spMk id="7" creationId="{E789869E-9A45-1FC4-52B1-C604EBD3136C}"/>
          </ac:spMkLst>
        </pc:spChg>
      </pc:sldChg>
      <pc:sldChg chg="addSp delSp modSp mod">
        <pc:chgData name="Albert Bozoki" userId="17640a59-1a80-4433-8122-231d3c4988bf" providerId="ADAL" clId="{FA2F755D-A9FE-474D-B423-3D5BB43B1493}" dt="2026-06-30T20:21:14.263" v="29" actId="255"/>
        <pc:sldMkLst>
          <pc:docMk/>
          <pc:sldMk cId="2278142689" sldId="259"/>
        </pc:sldMkLst>
        <pc:spChg chg="add del mod">
          <ac:chgData name="Albert Bozoki" userId="17640a59-1a80-4433-8122-231d3c4988bf" providerId="ADAL" clId="{FA2F755D-A9FE-474D-B423-3D5BB43B1493}" dt="2026-06-30T20:21:14.263" v="29" actId="255"/>
          <ac:spMkLst>
            <pc:docMk/>
            <pc:sldMk cId="2278142689" sldId="259"/>
            <ac:spMk id="5" creationId="{E3416CF5-A4A3-318C-0794-29F77737EB81}"/>
          </ac:spMkLst>
        </pc:spChg>
        <pc:spChg chg="mod">
          <ac:chgData name="Albert Bozoki" userId="17640a59-1a80-4433-8122-231d3c4988bf" providerId="ADAL" clId="{FA2F755D-A9FE-474D-B423-3D5BB43B1493}" dt="2026-06-30T20:19:55.026" v="19" actId="255"/>
          <ac:spMkLst>
            <pc:docMk/>
            <pc:sldMk cId="2278142689" sldId="259"/>
            <ac:spMk id="6" creationId="{4C3348E3-5FC6-8D77-DB98-03788D5C587B}"/>
          </ac:spMkLst>
        </pc:spChg>
      </pc:sldChg>
      <pc:sldChg chg="addSp delSp modSp new mod ord">
        <pc:chgData name="Albert Bozoki" userId="17640a59-1a80-4433-8122-231d3c4988bf" providerId="ADAL" clId="{FA2F755D-A9FE-474D-B423-3D5BB43B1493}" dt="2026-07-01T21:44:17.526" v="2603" actId="1076"/>
        <pc:sldMkLst>
          <pc:docMk/>
          <pc:sldMk cId="1862979927" sldId="265"/>
        </pc:sldMkLst>
        <pc:spChg chg="add mod">
          <ac:chgData name="Albert Bozoki" userId="17640a59-1a80-4433-8122-231d3c4988bf" providerId="ADAL" clId="{FA2F755D-A9FE-474D-B423-3D5BB43B1493}" dt="2026-07-01T15:17:02.031" v="629"/>
          <ac:spMkLst>
            <pc:docMk/>
            <pc:sldMk cId="1862979927" sldId="265"/>
            <ac:spMk id="4" creationId="{5379FB9A-422F-8CE1-1381-3A3A5065C175}"/>
          </ac:spMkLst>
        </pc:spChg>
        <pc:spChg chg="add mod">
          <ac:chgData name="Albert Bozoki" userId="17640a59-1a80-4433-8122-231d3c4988bf" providerId="ADAL" clId="{FA2F755D-A9FE-474D-B423-3D5BB43B1493}" dt="2026-07-01T15:17:12.041" v="647" actId="20577"/>
          <ac:spMkLst>
            <pc:docMk/>
            <pc:sldMk cId="1862979927" sldId="265"/>
            <ac:spMk id="5" creationId="{EC3BBB72-4B83-71E3-67D3-161CE5D1E2D8}"/>
          </ac:spMkLst>
        </pc:spChg>
        <pc:spChg chg="add del mod">
          <ac:chgData name="Albert Bozoki" userId="17640a59-1a80-4433-8122-231d3c4988bf" providerId="ADAL" clId="{FA2F755D-A9FE-474D-B423-3D5BB43B1493}" dt="2026-07-01T21:44:07.571" v="2602" actId="14100"/>
          <ac:spMkLst>
            <pc:docMk/>
            <pc:sldMk cId="1862979927" sldId="265"/>
            <ac:spMk id="6" creationId="{802CC5EF-17B7-0DED-2957-4E733B8F8559}"/>
          </ac:spMkLst>
        </pc:spChg>
        <pc:spChg chg="add mod">
          <ac:chgData name="Albert Bozoki" userId="17640a59-1a80-4433-8122-231d3c4988bf" providerId="ADAL" clId="{FA2F755D-A9FE-474D-B423-3D5BB43B1493}" dt="2026-07-01T21:44:17.526" v="2603" actId="1076"/>
          <ac:spMkLst>
            <pc:docMk/>
            <pc:sldMk cId="1862979927" sldId="265"/>
            <ac:spMk id="8" creationId="{BA0E7485-65AC-F820-F9AB-4F73E94CD9C9}"/>
          </ac:spMkLst>
        </pc:spChg>
      </pc:sldChg>
    </pc:docChg>
  </pc:docChgLst>
  <pc:docChgLst>
    <pc:chgData name="Albert Bozoki" userId="17640a59-1a80-4433-8122-231d3c4988bf" providerId="ADAL" clId="{49B14336-642C-5DD7-8B01-BF8DDDFAC854}"/>
    <pc:docChg chg="undo custSel addSld delSld modSld">
      <pc:chgData name="Albert Bozoki" userId="17640a59-1a80-4433-8122-231d3c4988bf" providerId="ADAL" clId="{49B14336-642C-5DD7-8B01-BF8DDDFAC854}" dt="2026-07-23T03:43:08.278" v="5713" actId="2711"/>
      <pc:docMkLst>
        <pc:docMk/>
      </pc:docMkLst>
      <pc:sldChg chg="addSp delSp modSp mod">
        <pc:chgData name="Albert Bozoki" userId="17640a59-1a80-4433-8122-231d3c4988bf" providerId="ADAL" clId="{49B14336-642C-5DD7-8B01-BF8DDDFAC854}" dt="2026-07-21T01:54:13.293" v="781" actId="14100"/>
        <pc:sldMkLst>
          <pc:docMk/>
          <pc:sldMk cId="109857222" sldId="256"/>
        </pc:sldMkLst>
        <pc:spChg chg="add mod">
          <ac:chgData name="Albert Bozoki" userId="17640a59-1a80-4433-8122-231d3c4988bf" providerId="ADAL" clId="{49B14336-642C-5DD7-8B01-BF8DDDFAC854}" dt="2026-07-01T00:49:39.051" v="42" actId="1076"/>
          <ac:spMkLst>
            <pc:docMk/>
            <pc:sldMk cId="109857222" sldId="256"/>
            <ac:spMk id="3" creationId="{8D4311E7-5B99-143F-C4A9-50369DDF1F88}"/>
          </ac:spMkLst>
        </pc:spChg>
        <pc:picChg chg="add mod">
          <ac:chgData name="Albert Bozoki" userId="17640a59-1a80-4433-8122-231d3c4988bf" providerId="ADAL" clId="{49B14336-642C-5DD7-8B01-BF8DDDFAC854}" dt="2026-07-21T01:54:13.293" v="781" actId="14100"/>
          <ac:picMkLst>
            <pc:docMk/>
            <pc:sldMk cId="109857222" sldId="256"/>
            <ac:picMk id="6" creationId="{80C68C59-A059-ACE4-6394-0B985443F639}"/>
          </ac:picMkLst>
        </pc:picChg>
      </pc:sldChg>
      <pc:sldChg chg="addSp delSp modSp mod">
        <pc:chgData name="Albert Bozoki" userId="17640a59-1a80-4433-8122-231d3c4988bf" providerId="ADAL" clId="{49B14336-642C-5DD7-8B01-BF8DDDFAC854}" dt="2026-07-22T18:41:16.925" v="5477" actId="207"/>
        <pc:sldMkLst>
          <pc:docMk/>
          <pc:sldMk cId="2268854709" sldId="257"/>
        </pc:sldMkLst>
        <pc:spChg chg="add mod">
          <ac:chgData name="Albert Bozoki" userId="17640a59-1a80-4433-8122-231d3c4988bf" providerId="ADAL" clId="{49B14336-642C-5DD7-8B01-BF8DDDFAC854}" dt="2026-07-22T18:41:16.925" v="5477" actId="207"/>
          <ac:spMkLst>
            <pc:docMk/>
            <pc:sldMk cId="2268854709" sldId="257"/>
            <ac:spMk id="4" creationId="{CB738AC7-F6F9-8F95-EA81-F94F6E51501F}"/>
          </ac:spMkLst>
        </pc:spChg>
        <pc:spChg chg="add mod">
          <ac:chgData name="Albert Bozoki" userId="17640a59-1a80-4433-8122-231d3c4988bf" providerId="ADAL" clId="{49B14336-642C-5DD7-8B01-BF8DDDFAC854}" dt="2026-07-22T18:19:20.373" v="5295" actId="207"/>
          <ac:spMkLst>
            <pc:docMk/>
            <pc:sldMk cId="2268854709" sldId="257"/>
            <ac:spMk id="5" creationId="{B113F0EE-F6CD-F6DA-4FB5-79F9AD42573F}"/>
          </ac:spMkLst>
        </pc:spChg>
        <pc:spChg chg="mod">
          <ac:chgData name="Albert Bozoki" userId="17640a59-1a80-4433-8122-231d3c4988bf" providerId="ADAL" clId="{49B14336-642C-5DD7-8B01-BF8DDDFAC854}" dt="2026-07-21T02:05:07.358" v="819" actId="1076"/>
          <ac:spMkLst>
            <pc:docMk/>
            <pc:sldMk cId="2268854709" sldId="257"/>
            <ac:spMk id="6" creationId="{0EAB0006-95B8-0CA5-207C-63FD60865BB9}"/>
          </ac:spMkLst>
        </pc:spChg>
        <pc:spChg chg="mod">
          <ac:chgData name="Albert Bozoki" userId="17640a59-1a80-4433-8122-231d3c4988bf" providerId="ADAL" clId="{49B14336-642C-5DD7-8B01-BF8DDDFAC854}" dt="2026-07-21T01:55:09.278" v="789" actId="207"/>
          <ac:spMkLst>
            <pc:docMk/>
            <pc:sldMk cId="2268854709" sldId="257"/>
            <ac:spMk id="7" creationId="{E789869E-9A45-1FC4-52B1-C604EBD3136C}"/>
          </ac:spMkLst>
        </pc:spChg>
      </pc:sldChg>
      <pc:sldChg chg="addSp delSp modSp del mod">
        <pc:chgData name="Albert Bozoki" userId="17640a59-1a80-4433-8122-231d3c4988bf" providerId="ADAL" clId="{49B14336-642C-5DD7-8B01-BF8DDDFAC854}" dt="2026-07-22T17:43:18.369" v="5270" actId="2696"/>
        <pc:sldMkLst>
          <pc:docMk/>
          <pc:sldMk cId="3017322141" sldId="258"/>
        </pc:sldMkLst>
        <pc:spChg chg="mod">
          <ac:chgData name="Albert Bozoki" userId="17640a59-1a80-4433-8122-231d3c4988bf" providerId="ADAL" clId="{49B14336-642C-5DD7-8B01-BF8DDDFAC854}" dt="2026-07-22T17:37:06.628" v="5225" actId="20577"/>
          <ac:spMkLst>
            <pc:docMk/>
            <pc:sldMk cId="3017322141" sldId="258"/>
            <ac:spMk id="7" creationId="{5B7ED72C-7689-2C33-92F3-AF59CD58D828}"/>
          </ac:spMkLst>
        </pc:spChg>
      </pc:sldChg>
      <pc:sldChg chg="addSp delSp modSp mod">
        <pc:chgData name="Albert Bozoki" userId="17640a59-1a80-4433-8122-231d3c4988bf" providerId="ADAL" clId="{49B14336-642C-5DD7-8B01-BF8DDDFAC854}" dt="2026-07-22T18:41:32.754" v="5478" actId="1076"/>
        <pc:sldMkLst>
          <pc:docMk/>
          <pc:sldMk cId="2278142689" sldId="259"/>
        </pc:sldMkLst>
        <pc:spChg chg="add mod">
          <ac:chgData name="Albert Bozoki" userId="17640a59-1a80-4433-8122-231d3c4988bf" providerId="ADAL" clId="{49B14336-642C-5DD7-8B01-BF8DDDFAC854}" dt="2026-07-21T02:07:42.874" v="851" actId="207"/>
          <ac:spMkLst>
            <pc:docMk/>
            <pc:sldMk cId="2278142689" sldId="259"/>
            <ac:spMk id="2" creationId="{634F9BA9-BF56-3A2E-26DD-3DC571422CF0}"/>
          </ac:spMkLst>
        </pc:spChg>
        <pc:spChg chg="add mod">
          <ac:chgData name="Albert Bozoki" userId="17640a59-1a80-4433-8122-231d3c4988bf" providerId="ADAL" clId="{49B14336-642C-5DD7-8B01-BF8DDDFAC854}" dt="2026-07-22T18:33:20.878" v="5454" actId="1076"/>
          <ac:spMkLst>
            <pc:docMk/>
            <pc:sldMk cId="2278142689" sldId="259"/>
            <ac:spMk id="4" creationId="{257C5B5D-64DD-D255-8508-B813E07C57E0}"/>
          </ac:spMkLst>
        </pc:spChg>
        <pc:spChg chg="mod">
          <ac:chgData name="Albert Bozoki" userId="17640a59-1a80-4433-8122-231d3c4988bf" providerId="ADAL" clId="{49B14336-642C-5DD7-8B01-BF8DDDFAC854}" dt="2026-07-21T02:07:52.990" v="852" actId="207"/>
          <ac:spMkLst>
            <pc:docMk/>
            <pc:sldMk cId="2278142689" sldId="259"/>
            <ac:spMk id="5" creationId="{E3416CF5-A4A3-318C-0794-29F77737EB81}"/>
          </ac:spMkLst>
        </pc:spChg>
        <pc:spChg chg="mod">
          <ac:chgData name="Albert Bozoki" userId="17640a59-1a80-4433-8122-231d3c4988bf" providerId="ADAL" clId="{49B14336-642C-5DD7-8B01-BF8DDDFAC854}" dt="2026-07-22T18:33:25.586" v="5456" actId="20577"/>
          <ac:spMkLst>
            <pc:docMk/>
            <pc:sldMk cId="2278142689" sldId="259"/>
            <ac:spMk id="6" creationId="{4C3348E3-5FC6-8D77-DB98-03788D5C587B}"/>
          </ac:spMkLst>
        </pc:spChg>
        <pc:spChg chg="add mod">
          <ac:chgData name="Albert Bozoki" userId="17640a59-1a80-4433-8122-231d3c4988bf" providerId="ADAL" clId="{49B14336-642C-5DD7-8B01-BF8DDDFAC854}" dt="2026-07-22T18:35:24.718" v="5465" actId="120"/>
          <ac:spMkLst>
            <pc:docMk/>
            <pc:sldMk cId="2278142689" sldId="259"/>
            <ac:spMk id="7" creationId="{EB8A86DD-F746-C2AE-F7A2-8BE2D4B7C4C7}"/>
          </ac:spMkLst>
        </pc:spChg>
        <pc:spChg chg="add mod">
          <ac:chgData name="Albert Bozoki" userId="17640a59-1a80-4433-8122-231d3c4988bf" providerId="ADAL" clId="{49B14336-642C-5DD7-8B01-BF8DDDFAC854}" dt="2026-07-22T18:35:22.597" v="5464" actId="120"/>
          <ac:spMkLst>
            <pc:docMk/>
            <pc:sldMk cId="2278142689" sldId="259"/>
            <ac:spMk id="14" creationId="{2AD25392-ED46-E2A2-127F-E9FFA843C856}"/>
          </ac:spMkLst>
        </pc:spChg>
        <pc:spChg chg="add mod">
          <ac:chgData name="Albert Bozoki" userId="17640a59-1a80-4433-8122-231d3c4988bf" providerId="ADAL" clId="{49B14336-642C-5DD7-8B01-BF8DDDFAC854}" dt="2026-07-22T18:34:28.557" v="5463" actId="1076"/>
          <ac:spMkLst>
            <pc:docMk/>
            <pc:sldMk cId="2278142689" sldId="259"/>
            <ac:spMk id="15" creationId="{B275B6C7-8957-4CD9-2C6B-5DF48769B9A5}"/>
          </ac:spMkLst>
        </pc:spChg>
        <pc:picChg chg="add del mod">
          <ac:chgData name="Albert Bozoki" userId="17640a59-1a80-4433-8122-231d3c4988bf" providerId="ADAL" clId="{49B14336-642C-5DD7-8B01-BF8DDDFAC854}" dt="2026-07-22T18:30:13.529" v="5410" actId="478"/>
          <ac:picMkLst>
            <pc:docMk/>
            <pc:sldMk cId="2278142689" sldId="259"/>
            <ac:picMk id="9" creationId="{F0B8EC94-D76E-8E01-FA6A-BFFC7BC868D9}"/>
          </ac:picMkLst>
        </pc:picChg>
        <pc:picChg chg="add mod">
          <ac:chgData name="Albert Bozoki" userId="17640a59-1a80-4433-8122-231d3c4988bf" providerId="ADAL" clId="{49B14336-642C-5DD7-8B01-BF8DDDFAC854}" dt="2026-07-22T18:41:32.754" v="5478" actId="1076"/>
          <ac:picMkLst>
            <pc:docMk/>
            <pc:sldMk cId="2278142689" sldId="259"/>
            <ac:picMk id="11" creationId="{4377723C-704D-087A-DFB8-BE3A022AC5D9}"/>
          </ac:picMkLst>
        </pc:picChg>
        <pc:picChg chg="add mod">
          <ac:chgData name="Albert Bozoki" userId="17640a59-1a80-4433-8122-231d3c4988bf" providerId="ADAL" clId="{49B14336-642C-5DD7-8B01-BF8DDDFAC854}" dt="2026-07-22T18:36:24.342" v="5473" actId="14100"/>
          <ac:picMkLst>
            <pc:docMk/>
            <pc:sldMk cId="2278142689" sldId="259"/>
            <ac:picMk id="13" creationId="{F9BEB895-7CA9-5331-5F03-E44B29EE8542}"/>
          </ac:picMkLst>
        </pc:picChg>
        <pc:picChg chg="add mod">
          <ac:chgData name="Albert Bozoki" userId="17640a59-1a80-4433-8122-231d3c4988bf" providerId="ADAL" clId="{49B14336-642C-5DD7-8B01-BF8DDDFAC854}" dt="2026-07-22T18:36:20.580" v="5472" actId="14100"/>
          <ac:picMkLst>
            <pc:docMk/>
            <pc:sldMk cId="2278142689" sldId="259"/>
            <ac:picMk id="17" creationId="{9404366E-3140-62AF-E4C5-491644EA08F3}"/>
          </ac:picMkLst>
        </pc:picChg>
      </pc:sldChg>
      <pc:sldChg chg="addSp delSp modSp del mod">
        <pc:chgData name="Albert Bozoki" userId="17640a59-1a80-4433-8122-231d3c4988bf" providerId="ADAL" clId="{49B14336-642C-5DD7-8B01-BF8DDDFAC854}" dt="2026-07-22T17:42:47.615" v="5268" actId="2696"/>
        <pc:sldMkLst>
          <pc:docMk/>
          <pc:sldMk cId="153257031" sldId="260"/>
        </pc:sldMkLst>
      </pc:sldChg>
      <pc:sldChg chg="addSp delSp modSp del mod">
        <pc:chgData name="Albert Bozoki" userId="17640a59-1a80-4433-8122-231d3c4988bf" providerId="ADAL" clId="{49B14336-642C-5DD7-8B01-BF8DDDFAC854}" dt="2026-07-22T17:42:32.957" v="5264" actId="2696"/>
        <pc:sldMkLst>
          <pc:docMk/>
          <pc:sldMk cId="1900677390" sldId="262"/>
        </pc:sldMkLst>
      </pc:sldChg>
      <pc:sldChg chg="addSp delSp modSp del mod">
        <pc:chgData name="Albert Bozoki" userId="17640a59-1a80-4433-8122-231d3c4988bf" providerId="ADAL" clId="{49B14336-642C-5DD7-8B01-BF8DDDFAC854}" dt="2026-07-22T17:42:33.707" v="5265" actId="2696"/>
        <pc:sldMkLst>
          <pc:docMk/>
          <pc:sldMk cId="336222735" sldId="263"/>
        </pc:sldMkLst>
      </pc:sldChg>
      <pc:sldChg chg="del">
        <pc:chgData name="Albert Bozoki" userId="17640a59-1a80-4433-8122-231d3c4988bf" providerId="ADAL" clId="{49B14336-642C-5DD7-8B01-BF8DDDFAC854}" dt="2026-07-22T17:42:31.710" v="5263" actId="2696"/>
        <pc:sldMkLst>
          <pc:docMk/>
          <pc:sldMk cId="2745067884" sldId="264"/>
        </pc:sldMkLst>
      </pc:sldChg>
      <pc:sldChg chg="modSp mod">
        <pc:chgData name="Albert Bozoki" userId="17640a59-1a80-4433-8122-231d3c4988bf" providerId="ADAL" clId="{49B14336-642C-5DD7-8B01-BF8DDDFAC854}" dt="2026-07-22T19:05:30.565" v="5605" actId="20577"/>
        <pc:sldMkLst>
          <pc:docMk/>
          <pc:sldMk cId="1862979927" sldId="265"/>
        </pc:sldMkLst>
        <pc:spChg chg="mod">
          <ac:chgData name="Albert Bozoki" userId="17640a59-1a80-4433-8122-231d3c4988bf" providerId="ADAL" clId="{49B14336-642C-5DD7-8B01-BF8DDDFAC854}" dt="2026-07-21T01:52:06.354" v="773" actId="207"/>
          <ac:spMkLst>
            <pc:docMk/>
            <pc:sldMk cId="1862979927" sldId="265"/>
            <ac:spMk id="4" creationId="{5379FB9A-422F-8CE1-1381-3A3A5065C175}"/>
          </ac:spMkLst>
        </pc:spChg>
        <pc:spChg chg="mod">
          <ac:chgData name="Albert Bozoki" userId="17640a59-1a80-4433-8122-231d3c4988bf" providerId="ADAL" clId="{49B14336-642C-5DD7-8B01-BF8DDDFAC854}" dt="2026-07-21T01:54:51.231" v="787" actId="207"/>
          <ac:spMkLst>
            <pc:docMk/>
            <pc:sldMk cId="1862979927" sldId="265"/>
            <ac:spMk id="5" creationId="{EC3BBB72-4B83-71E3-67D3-161CE5D1E2D8}"/>
          </ac:spMkLst>
        </pc:spChg>
        <pc:spChg chg="mod">
          <ac:chgData name="Albert Bozoki" userId="17640a59-1a80-4433-8122-231d3c4988bf" providerId="ADAL" clId="{49B14336-642C-5DD7-8B01-BF8DDDFAC854}" dt="2026-07-22T19:05:30.565" v="5605" actId="20577"/>
          <ac:spMkLst>
            <pc:docMk/>
            <pc:sldMk cId="1862979927" sldId="265"/>
            <ac:spMk id="6" creationId="{802CC5EF-17B7-0DED-2957-4E733B8F8559}"/>
          </ac:spMkLst>
        </pc:spChg>
        <pc:spChg chg="mod">
          <ac:chgData name="Albert Bozoki" userId="17640a59-1a80-4433-8122-231d3c4988bf" providerId="ADAL" clId="{49B14336-642C-5DD7-8B01-BF8DDDFAC854}" dt="2026-07-22T17:36:29.327" v="5198" actId="20577"/>
          <ac:spMkLst>
            <pc:docMk/>
            <pc:sldMk cId="1862979927" sldId="265"/>
            <ac:spMk id="8" creationId="{BA0E7485-65AC-F820-F9AB-4F73E94CD9C9}"/>
          </ac:spMkLst>
        </pc:spChg>
      </pc:sldChg>
      <pc:sldChg chg="del">
        <pc:chgData name="Albert Bozoki" userId="17640a59-1a80-4433-8122-231d3c4988bf" providerId="ADAL" clId="{49B14336-642C-5DD7-8B01-BF8DDDFAC854}" dt="2026-07-22T17:42:34.368" v="5266" actId="2696"/>
        <pc:sldMkLst>
          <pc:docMk/>
          <pc:sldMk cId="1056711309" sldId="266"/>
        </pc:sldMkLst>
      </pc:sldChg>
      <pc:sldChg chg="del">
        <pc:chgData name="Albert Bozoki" userId="17640a59-1a80-4433-8122-231d3c4988bf" providerId="ADAL" clId="{49B14336-642C-5DD7-8B01-BF8DDDFAC854}" dt="2026-07-22T17:42:34.937" v="5267" actId="2696"/>
        <pc:sldMkLst>
          <pc:docMk/>
          <pc:sldMk cId="890139288" sldId="267"/>
        </pc:sldMkLst>
      </pc:sldChg>
      <pc:sldChg chg="addSp delSp modSp new mod">
        <pc:chgData name="Albert Bozoki" userId="17640a59-1a80-4433-8122-231d3c4988bf" providerId="ADAL" clId="{49B14336-642C-5DD7-8B01-BF8DDDFAC854}" dt="2026-07-22T19:05:53.876" v="5607" actId="14100"/>
        <pc:sldMkLst>
          <pc:docMk/>
          <pc:sldMk cId="225029963" sldId="268"/>
        </pc:sldMkLst>
        <pc:spChg chg="add mod">
          <ac:chgData name="Albert Bozoki" userId="17640a59-1a80-4433-8122-231d3c4988bf" providerId="ADAL" clId="{49B14336-642C-5DD7-8B01-BF8DDDFAC854}" dt="2026-07-22T18:59:56.844" v="5549" actId="1076"/>
          <ac:spMkLst>
            <pc:docMk/>
            <pc:sldMk cId="225029963" sldId="268"/>
            <ac:spMk id="2" creationId="{E08D1080-85D5-CE16-3FDA-E90EB0B0E1C3}"/>
          </ac:spMkLst>
        </pc:spChg>
        <pc:spChg chg="add mod">
          <ac:chgData name="Albert Bozoki" userId="17640a59-1a80-4433-8122-231d3c4988bf" providerId="ADAL" clId="{49B14336-642C-5DD7-8B01-BF8DDDFAC854}" dt="2026-07-22T19:00:17.905" v="5553" actId="14100"/>
          <ac:spMkLst>
            <pc:docMk/>
            <pc:sldMk cId="225029963" sldId="268"/>
            <ac:spMk id="3" creationId="{C460BECD-D913-E374-50D1-069AF6BAC608}"/>
          </ac:spMkLst>
        </pc:spChg>
        <pc:spChg chg="add mod">
          <ac:chgData name="Albert Bozoki" userId="17640a59-1a80-4433-8122-231d3c4988bf" providerId="ADAL" clId="{49B14336-642C-5DD7-8B01-BF8DDDFAC854}" dt="2026-07-21T02:14:07.045" v="906"/>
          <ac:spMkLst>
            <pc:docMk/>
            <pc:sldMk cId="225029963" sldId="268"/>
            <ac:spMk id="4" creationId="{28747B80-F67D-0B01-0570-11B610FEF72D}"/>
          </ac:spMkLst>
        </pc:spChg>
        <pc:spChg chg="add mod">
          <ac:chgData name="Albert Bozoki" userId="17640a59-1a80-4433-8122-231d3c4988bf" providerId="ADAL" clId="{49B14336-642C-5DD7-8B01-BF8DDDFAC854}" dt="2026-07-21T02:16:09.383" v="912" actId="207"/>
          <ac:spMkLst>
            <pc:docMk/>
            <pc:sldMk cId="225029963" sldId="268"/>
            <ac:spMk id="5" creationId="{BC6A8477-394D-FBD9-3985-D3F12C9A676F}"/>
          </ac:spMkLst>
        </pc:spChg>
        <pc:spChg chg="add mod">
          <ac:chgData name="Albert Bozoki" userId="17640a59-1a80-4433-8122-231d3c4988bf" providerId="ADAL" clId="{49B14336-642C-5DD7-8B01-BF8DDDFAC854}" dt="2026-07-22T19:05:45.170" v="5606" actId="14100"/>
          <ac:spMkLst>
            <pc:docMk/>
            <pc:sldMk cId="225029963" sldId="268"/>
            <ac:spMk id="6" creationId="{4E7778E7-C3B3-0497-0C0E-3D95B875BAFD}"/>
          </ac:spMkLst>
        </pc:spChg>
        <pc:spChg chg="add mod">
          <ac:chgData name="Albert Bozoki" userId="17640a59-1a80-4433-8122-231d3c4988bf" providerId="ADAL" clId="{49B14336-642C-5DD7-8B01-BF8DDDFAC854}" dt="2026-07-22T19:00:41.572" v="5558" actId="14100"/>
          <ac:spMkLst>
            <pc:docMk/>
            <pc:sldMk cId="225029963" sldId="268"/>
            <ac:spMk id="7" creationId="{ACC03F5B-E719-FDD4-BB6F-C35C0751CDE1}"/>
          </ac:spMkLst>
        </pc:spChg>
        <pc:spChg chg="add mod">
          <ac:chgData name="Albert Bozoki" userId="17640a59-1a80-4433-8122-231d3c4988bf" providerId="ADAL" clId="{49B14336-642C-5DD7-8B01-BF8DDDFAC854}" dt="2026-07-22T19:02:09.640" v="5574" actId="14100"/>
          <ac:spMkLst>
            <pc:docMk/>
            <pc:sldMk cId="225029963" sldId="268"/>
            <ac:spMk id="8" creationId="{376A2336-6DDE-3ECD-6A5C-83ED63B87EC1}"/>
          </ac:spMkLst>
        </pc:spChg>
        <pc:spChg chg="add del mod">
          <ac:chgData name="Albert Bozoki" userId="17640a59-1a80-4433-8122-231d3c4988bf" providerId="ADAL" clId="{49B14336-642C-5DD7-8B01-BF8DDDFAC854}" dt="2026-07-22T18:59:52.175" v="5548" actId="478"/>
          <ac:spMkLst>
            <pc:docMk/>
            <pc:sldMk cId="225029963" sldId="268"/>
            <ac:spMk id="17" creationId="{2D79402B-8B58-B8CC-1E9E-07E9CD8470BD}"/>
          </ac:spMkLst>
        </pc:spChg>
        <pc:spChg chg="add mod">
          <ac:chgData name="Albert Bozoki" userId="17640a59-1a80-4433-8122-231d3c4988bf" providerId="ADAL" clId="{49B14336-642C-5DD7-8B01-BF8DDDFAC854}" dt="2026-07-22T19:05:53.876" v="5607" actId="14100"/>
          <ac:spMkLst>
            <pc:docMk/>
            <pc:sldMk cId="225029963" sldId="268"/>
            <ac:spMk id="18" creationId="{510CF840-78FB-EAF4-C19D-5C3FC550E513}"/>
          </ac:spMkLst>
        </pc:spChg>
        <pc:picChg chg="add mod">
          <ac:chgData name="Albert Bozoki" userId="17640a59-1a80-4433-8122-231d3c4988bf" providerId="ADAL" clId="{49B14336-642C-5DD7-8B01-BF8DDDFAC854}" dt="2026-07-22T19:01:57.569" v="5572" actId="1076"/>
          <ac:picMkLst>
            <pc:docMk/>
            <pc:sldMk cId="225029963" sldId="268"/>
            <ac:picMk id="10" creationId="{EF36EC96-E56F-9BC4-D7B0-6855F7771516}"/>
          </ac:picMkLst>
        </pc:picChg>
        <pc:picChg chg="add mod">
          <ac:chgData name="Albert Bozoki" userId="17640a59-1a80-4433-8122-231d3c4988bf" providerId="ADAL" clId="{49B14336-642C-5DD7-8B01-BF8DDDFAC854}" dt="2026-07-22T19:02:27.331" v="5579" actId="1076"/>
          <ac:picMkLst>
            <pc:docMk/>
            <pc:sldMk cId="225029963" sldId="268"/>
            <ac:picMk id="12" creationId="{8F5F5699-6300-0D8B-BD53-0048BF5116DC}"/>
          </ac:picMkLst>
        </pc:picChg>
        <pc:picChg chg="add mod">
          <ac:chgData name="Albert Bozoki" userId="17640a59-1a80-4433-8122-231d3c4988bf" providerId="ADAL" clId="{49B14336-642C-5DD7-8B01-BF8DDDFAC854}" dt="2026-07-22T19:01:47.825" v="5570" actId="1076"/>
          <ac:picMkLst>
            <pc:docMk/>
            <pc:sldMk cId="225029963" sldId="268"/>
            <ac:picMk id="14" creationId="{EBD70CA8-6D2F-F52F-70C7-AB4EA73E16AD}"/>
          </ac:picMkLst>
        </pc:picChg>
        <pc:picChg chg="add mod">
          <ac:chgData name="Albert Bozoki" userId="17640a59-1a80-4433-8122-231d3c4988bf" providerId="ADAL" clId="{49B14336-642C-5DD7-8B01-BF8DDDFAC854}" dt="2026-07-22T19:01:40.617" v="5569" actId="1076"/>
          <ac:picMkLst>
            <pc:docMk/>
            <pc:sldMk cId="225029963" sldId="268"/>
            <ac:picMk id="16" creationId="{150499E1-445F-509C-B8CA-29FC096B3992}"/>
          </ac:picMkLst>
        </pc:picChg>
        <pc:picChg chg="add del mod">
          <ac:chgData name="Albert Bozoki" userId="17640a59-1a80-4433-8122-231d3c4988bf" providerId="ADAL" clId="{49B14336-642C-5DD7-8B01-BF8DDDFAC854}" dt="2026-07-22T15:50:30.139" v="4874" actId="478"/>
          <ac:picMkLst>
            <pc:docMk/>
            <pc:sldMk cId="225029963" sldId="268"/>
            <ac:picMk id="23" creationId="{31175719-58A5-1D64-0ADD-54C030A52471}"/>
          </ac:picMkLst>
        </pc:picChg>
      </pc:sldChg>
      <pc:sldChg chg="addSp delSp modSp add mod">
        <pc:chgData name="Albert Bozoki" userId="17640a59-1a80-4433-8122-231d3c4988bf" providerId="ADAL" clId="{49B14336-642C-5DD7-8B01-BF8DDDFAC854}" dt="2026-07-22T15:31:51.460" v="4708" actId="20577"/>
        <pc:sldMkLst>
          <pc:docMk/>
          <pc:sldMk cId="3882424524" sldId="269"/>
        </pc:sldMkLst>
        <pc:spChg chg="add mod">
          <ac:chgData name="Albert Bozoki" userId="17640a59-1a80-4433-8122-231d3c4988bf" providerId="ADAL" clId="{49B14336-642C-5DD7-8B01-BF8DDDFAC854}" dt="2026-07-21T23:14:40.995" v="4101" actId="1076"/>
          <ac:spMkLst>
            <pc:docMk/>
            <pc:sldMk cId="3882424524" sldId="269"/>
            <ac:spMk id="8" creationId="{659A225C-6B29-BE72-5E0E-4CC85EF77197}"/>
          </ac:spMkLst>
        </pc:spChg>
        <pc:spChg chg="add mod">
          <ac:chgData name="Albert Bozoki" userId="17640a59-1a80-4433-8122-231d3c4988bf" providerId="ADAL" clId="{49B14336-642C-5DD7-8B01-BF8DDDFAC854}" dt="2026-07-22T15:31:51.460" v="4708" actId="20577"/>
          <ac:spMkLst>
            <pc:docMk/>
            <pc:sldMk cId="3882424524" sldId="269"/>
            <ac:spMk id="9" creationId="{93DB9C06-E546-CD92-DDD7-3AAC975927F1}"/>
          </ac:spMkLst>
        </pc:spChg>
        <pc:spChg chg="mod">
          <ac:chgData name="Albert Bozoki" userId="17640a59-1a80-4433-8122-231d3c4988bf" providerId="ADAL" clId="{49B14336-642C-5DD7-8B01-BF8DDDFAC854}" dt="2026-07-21T23:13:55.315" v="4097" actId="1076"/>
          <ac:spMkLst>
            <pc:docMk/>
            <pc:sldMk cId="3882424524" sldId="269"/>
            <ac:spMk id="15" creationId="{CE8A861E-732F-5059-76E4-A50BF6BB313B}"/>
          </ac:spMkLst>
        </pc:spChg>
        <pc:spChg chg="mod">
          <ac:chgData name="Albert Bozoki" userId="17640a59-1a80-4433-8122-231d3c4988bf" providerId="ADAL" clId="{49B14336-642C-5DD7-8B01-BF8DDDFAC854}" dt="2026-07-21T23:01:35.061" v="3937" actId="1076"/>
          <ac:spMkLst>
            <pc:docMk/>
            <pc:sldMk cId="3882424524" sldId="269"/>
            <ac:spMk id="18" creationId="{45619501-CF96-5C68-D912-14C39DF68572}"/>
          </ac:spMkLst>
        </pc:spChg>
        <pc:spChg chg="add del mod">
          <ac:chgData name="Albert Bozoki" userId="17640a59-1a80-4433-8122-231d3c4988bf" providerId="ADAL" clId="{49B14336-642C-5DD7-8B01-BF8DDDFAC854}" dt="2026-07-21T23:01:35.061" v="3937" actId="1076"/>
          <ac:spMkLst>
            <pc:docMk/>
            <pc:sldMk cId="3882424524" sldId="269"/>
            <ac:spMk id="21" creationId="{69E89C83-A832-C2E2-F032-F04674F9EBA1}"/>
          </ac:spMkLst>
        </pc:spChg>
        <pc:spChg chg="mod">
          <ac:chgData name="Albert Bozoki" userId="17640a59-1a80-4433-8122-231d3c4988bf" providerId="ADAL" clId="{49B14336-642C-5DD7-8B01-BF8DDDFAC854}" dt="2026-07-21T23:01:35.061" v="3937" actId="1076"/>
          <ac:spMkLst>
            <pc:docMk/>
            <pc:sldMk cId="3882424524" sldId="269"/>
            <ac:spMk id="26" creationId="{C8F88CD6-CE01-7D36-E6FC-8575D8B9D551}"/>
          </ac:spMkLst>
        </pc:spChg>
        <pc:spChg chg="mod">
          <ac:chgData name="Albert Bozoki" userId="17640a59-1a80-4433-8122-231d3c4988bf" providerId="ADAL" clId="{49B14336-642C-5DD7-8B01-BF8DDDFAC854}" dt="2026-07-21T23:01:35.061" v="3937" actId="1076"/>
          <ac:spMkLst>
            <pc:docMk/>
            <pc:sldMk cId="3882424524" sldId="269"/>
            <ac:spMk id="28" creationId="{AE907F94-1746-2507-8EB4-39CCBE9408E4}"/>
          </ac:spMkLst>
        </pc:spChg>
        <pc:spChg chg="mod">
          <ac:chgData name="Albert Bozoki" userId="17640a59-1a80-4433-8122-231d3c4988bf" providerId="ADAL" clId="{49B14336-642C-5DD7-8B01-BF8DDDFAC854}" dt="2026-07-21T23:13:55.315" v="4097" actId="1076"/>
          <ac:spMkLst>
            <pc:docMk/>
            <pc:sldMk cId="3882424524" sldId="269"/>
            <ac:spMk id="31" creationId="{B3B99E1C-20C0-5971-D095-5C307CC4AA26}"/>
          </ac:spMkLst>
        </pc:spChg>
        <pc:spChg chg="mod">
          <ac:chgData name="Albert Bozoki" userId="17640a59-1a80-4433-8122-231d3c4988bf" providerId="ADAL" clId="{49B14336-642C-5DD7-8B01-BF8DDDFAC854}" dt="2026-07-21T23:01:35.061" v="3937" actId="1076"/>
          <ac:spMkLst>
            <pc:docMk/>
            <pc:sldMk cId="3882424524" sldId="269"/>
            <ac:spMk id="32" creationId="{8B4488F3-9ADB-1ECD-14EC-37B9FD612668}"/>
          </ac:spMkLst>
        </pc:spChg>
        <pc:spChg chg="mod">
          <ac:chgData name="Albert Bozoki" userId="17640a59-1a80-4433-8122-231d3c4988bf" providerId="ADAL" clId="{49B14336-642C-5DD7-8B01-BF8DDDFAC854}" dt="2026-07-21T23:01:35.061" v="3937" actId="1076"/>
          <ac:spMkLst>
            <pc:docMk/>
            <pc:sldMk cId="3882424524" sldId="269"/>
            <ac:spMk id="34" creationId="{6C319BC3-4FF2-5C79-5CCD-D826EB4FD12F}"/>
          </ac:spMkLst>
        </pc:spChg>
        <pc:spChg chg="add mod">
          <ac:chgData name="Albert Bozoki" userId="17640a59-1a80-4433-8122-231d3c4988bf" providerId="ADAL" clId="{49B14336-642C-5DD7-8B01-BF8DDDFAC854}" dt="2026-07-21T23:11:34.512" v="4074" actId="1076"/>
          <ac:spMkLst>
            <pc:docMk/>
            <pc:sldMk cId="3882424524" sldId="269"/>
            <ac:spMk id="36" creationId="{C16907BB-A239-0BBA-261D-4FE65F107327}"/>
          </ac:spMkLst>
        </pc:spChg>
        <pc:spChg chg="add mod">
          <ac:chgData name="Albert Bozoki" userId="17640a59-1a80-4433-8122-231d3c4988bf" providerId="ADAL" clId="{49B14336-642C-5DD7-8B01-BF8DDDFAC854}" dt="2026-07-21T23:11:34.512" v="4074" actId="1076"/>
          <ac:spMkLst>
            <pc:docMk/>
            <pc:sldMk cId="3882424524" sldId="269"/>
            <ac:spMk id="37" creationId="{046013F6-8C80-5077-DD79-B8832509AEAE}"/>
          </ac:spMkLst>
        </pc:spChg>
        <pc:spChg chg="add mod">
          <ac:chgData name="Albert Bozoki" userId="17640a59-1a80-4433-8122-231d3c4988bf" providerId="ADAL" clId="{49B14336-642C-5DD7-8B01-BF8DDDFAC854}" dt="2026-07-21T23:11:34.512" v="4074" actId="1076"/>
          <ac:spMkLst>
            <pc:docMk/>
            <pc:sldMk cId="3882424524" sldId="269"/>
            <ac:spMk id="38" creationId="{4798A59F-68B1-FD15-1A0F-3E8428949ACE}"/>
          </ac:spMkLst>
        </pc:spChg>
        <pc:spChg chg="add mod">
          <ac:chgData name="Albert Bozoki" userId="17640a59-1a80-4433-8122-231d3c4988bf" providerId="ADAL" clId="{49B14336-642C-5DD7-8B01-BF8DDDFAC854}" dt="2026-07-21T23:11:34.512" v="4074" actId="1076"/>
          <ac:spMkLst>
            <pc:docMk/>
            <pc:sldMk cId="3882424524" sldId="269"/>
            <ac:spMk id="39" creationId="{B1FBB7A7-0887-A3AA-A7D9-D8F69E33A239}"/>
          </ac:spMkLst>
        </pc:spChg>
        <pc:graphicFrameChg chg="add mod modGraphic">
          <ac:chgData name="Albert Bozoki" userId="17640a59-1a80-4433-8122-231d3c4988bf" providerId="ADAL" clId="{49B14336-642C-5DD7-8B01-BF8DDDFAC854}" dt="2026-07-21T23:01:35.061" v="3937" actId="1076"/>
          <ac:graphicFrameMkLst>
            <pc:docMk/>
            <pc:sldMk cId="3882424524" sldId="269"/>
            <ac:graphicFrameMk id="3" creationId="{31AFE3F1-5AB5-FCE8-BA5F-E2AC25AA907B}"/>
          </ac:graphicFrameMkLst>
        </pc:graphicFrameChg>
        <pc:graphicFrameChg chg="add mod modGraphic">
          <ac:chgData name="Albert Bozoki" userId="17640a59-1a80-4433-8122-231d3c4988bf" providerId="ADAL" clId="{49B14336-642C-5DD7-8B01-BF8DDDFAC854}" dt="2026-07-21T23:01:35.061" v="3937" actId="1076"/>
          <ac:graphicFrameMkLst>
            <pc:docMk/>
            <pc:sldMk cId="3882424524" sldId="269"/>
            <ac:graphicFrameMk id="4" creationId="{056077F8-1234-B906-B05B-EAE6E722FCFC}"/>
          </ac:graphicFrameMkLst>
        </pc:graphicFrameChg>
        <pc:graphicFrameChg chg="add mod modGraphic">
          <ac:chgData name="Albert Bozoki" userId="17640a59-1a80-4433-8122-231d3c4988bf" providerId="ADAL" clId="{49B14336-642C-5DD7-8B01-BF8DDDFAC854}" dt="2026-07-22T03:08:11.334" v="4183" actId="113"/>
          <ac:graphicFrameMkLst>
            <pc:docMk/>
            <pc:sldMk cId="3882424524" sldId="269"/>
            <ac:graphicFrameMk id="5" creationId="{555C3273-58D9-EE44-AED4-ADDD8A42905A}"/>
          </ac:graphicFrameMkLst>
        </pc:graphicFrameChg>
        <pc:graphicFrameChg chg="add mod modGraphic">
          <ac:chgData name="Albert Bozoki" userId="17640a59-1a80-4433-8122-231d3c4988bf" providerId="ADAL" clId="{49B14336-642C-5DD7-8B01-BF8DDDFAC854}" dt="2026-07-21T23:17:36.017" v="4115" actId="113"/>
          <ac:graphicFrameMkLst>
            <pc:docMk/>
            <pc:sldMk cId="3882424524" sldId="269"/>
            <ac:graphicFrameMk id="6" creationId="{53677332-C8AD-2856-83D4-A8F80033C1F0}"/>
          </ac:graphicFrameMkLst>
        </pc:graphicFrameChg>
        <pc:graphicFrameChg chg="mod">
          <ac:chgData name="Albert Bozoki" userId="17640a59-1a80-4433-8122-231d3c4988bf" providerId="ADAL" clId="{49B14336-642C-5DD7-8B01-BF8DDDFAC854}" dt="2026-07-21T23:13:55.315" v="4097" actId="1076"/>
          <ac:graphicFrameMkLst>
            <pc:docMk/>
            <pc:sldMk cId="3882424524" sldId="269"/>
            <ac:graphicFrameMk id="10" creationId="{DD8E2586-3770-15EB-6139-E8F5BE2712E6}"/>
          </ac:graphicFrameMkLst>
        </pc:graphicFrameChg>
        <pc:graphicFrameChg chg="mod modGraphic">
          <ac:chgData name="Albert Bozoki" userId="17640a59-1a80-4433-8122-231d3c4988bf" providerId="ADAL" clId="{49B14336-642C-5DD7-8B01-BF8DDDFAC854}" dt="2026-07-21T23:01:35.061" v="3937" actId="1076"/>
          <ac:graphicFrameMkLst>
            <pc:docMk/>
            <pc:sldMk cId="3882424524" sldId="269"/>
            <ac:graphicFrameMk id="25" creationId="{978415DF-2365-9FE5-CA51-A12780BDEA42}"/>
          </ac:graphicFrameMkLst>
        </pc:graphicFrameChg>
        <pc:picChg chg="add mod modCrop">
          <ac:chgData name="Albert Bozoki" userId="17640a59-1a80-4433-8122-231d3c4988bf" providerId="ADAL" clId="{49B14336-642C-5DD7-8B01-BF8DDDFAC854}" dt="2026-07-21T23:06:27.568" v="4054" actId="14100"/>
          <ac:picMkLst>
            <pc:docMk/>
            <pc:sldMk cId="3882424524" sldId="269"/>
            <ac:picMk id="24" creationId="{813E9494-F78B-B8CA-835E-D26961E46F5E}"/>
          </ac:picMkLst>
        </pc:picChg>
      </pc:sldChg>
      <pc:sldChg chg="addSp delSp modSp add mod">
        <pc:chgData name="Albert Bozoki" userId="17640a59-1a80-4433-8122-231d3c4988bf" providerId="ADAL" clId="{49B14336-642C-5DD7-8B01-BF8DDDFAC854}" dt="2026-07-22T15:31:29.168" v="4706" actId="1076"/>
        <pc:sldMkLst>
          <pc:docMk/>
          <pc:sldMk cId="3022357451" sldId="270"/>
        </pc:sldMkLst>
        <pc:spChg chg="mod">
          <ac:chgData name="Albert Bozoki" userId="17640a59-1a80-4433-8122-231d3c4988bf" providerId="ADAL" clId="{49B14336-642C-5DD7-8B01-BF8DDDFAC854}" dt="2026-07-22T02:46:07.548" v="4125" actId="20577"/>
          <ac:spMkLst>
            <pc:docMk/>
            <pc:sldMk cId="3022357451" sldId="270"/>
            <ac:spMk id="7" creationId="{B70ADD9E-38B3-155F-6706-8746E4A913FD}"/>
          </ac:spMkLst>
        </pc:spChg>
        <pc:spChg chg="mod">
          <ac:chgData name="Albert Bozoki" userId="17640a59-1a80-4433-8122-231d3c4988bf" providerId="ADAL" clId="{49B14336-642C-5DD7-8B01-BF8DDDFAC854}" dt="2026-07-22T15:31:21.202" v="4705" actId="1076"/>
          <ac:spMkLst>
            <pc:docMk/>
            <pc:sldMk cId="3022357451" sldId="270"/>
            <ac:spMk id="9" creationId="{7C526BF6-3FC2-0428-A842-505F95B3EC17}"/>
          </ac:spMkLst>
        </pc:spChg>
        <pc:spChg chg="add mod">
          <ac:chgData name="Albert Bozoki" userId="17640a59-1a80-4433-8122-231d3c4988bf" providerId="ADAL" clId="{49B14336-642C-5DD7-8B01-BF8DDDFAC854}" dt="2026-07-22T03:26:56.957" v="4440" actId="14100"/>
          <ac:spMkLst>
            <pc:docMk/>
            <pc:sldMk cId="3022357451" sldId="270"/>
            <ac:spMk id="13" creationId="{1958B339-4010-D1EE-F6C6-D4107E703CDF}"/>
          </ac:spMkLst>
        </pc:spChg>
        <pc:spChg chg="add mod">
          <ac:chgData name="Albert Bozoki" userId="17640a59-1a80-4433-8122-231d3c4988bf" providerId="ADAL" clId="{49B14336-642C-5DD7-8B01-BF8DDDFAC854}" dt="2026-07-22T03:25:12.827" v="4430"/>
          <ac:spMkLst>
            <pc:docMk/>
            <pc:sldMk cId="3022357451" sldId="270"/>
            <ac:spMk id="14" creationId="{7381A041-14F5-AF0C-ED77-F631E98CF0CF}"/>
          </ac:spMkLst>
        </pc:spChg>
        <pc:spChg chg="mod">
          <ac:chgData name="Albert Bozoki" userId="17640a59-1a80-4433-8122-231d3c4988bf" providerId="ADAL" clId="{49B14336-642C-5DD7-8B01-BF8DDDFAC854}" dt="2026-07-22T02:52:36.461" v="4145" actId="114"/>
          <ac:spMkLst>
            <pc:docMk/>
            <pc:sldMk cId="3022357451" sldId="270"/>
            <ac:spMk id="15" creationId="{873D03FA-84AA-21D0-7174-FA18254FB7CA}"/>
          </ac:spMkLst>
        </pc:spChg>
        <pc:spChg chg="mod">
          <ac:chgData name="Albert Bozoki" userId="17640a59-1a80-4433-8122-231d3c4988bf" providerId="ADAL" clId="{49B14336-642C-5DD7-8B01-BF8DDDFAC854}" dt="2026-07-22T03:26:45.985" v="4438" actId="1076"/>
          <ac:spMkLst>
            <pc:docMk/>
            <pc:sldMk cId="3022357451" sldId="270"/>
            <ac:spMk id="18" creationId="{89FD5125-AA8A-F44F-9A9A-BE7F597C394A}"/>
          </ac:spMkLst>
        </pc:spChg>
        <pc:spChg chg="mod">
          <ac:chgData name="Albert Bozoki" userId="17640a59-1a80-4433-8122-231d3c4988bf" providerId="ADAL" clId="{49B14336-642C-5DD7-8B01-BF8DDDFAC854}" dt="2026-07-22T03:26:40.096" v="4437" actId="1076"/>
          <ac:spMkLst>
            <pc:docMk/>
            <pc:sldMk cId="3022357451" sldId="270"/>
            <ac:spMk id="21" creationId="{C4635724-47DB-2D08-88B7-45703A92A8E1}"/>
          </ac:spMkLst>
        </pc:spChg>
        <pc:spChg chg="del mod">
          <ac:chgData name="Albert Bozoki" userId="17640a59-1a80-4433-8122-231d3c4988bf" providerId="ADAL" clId="{49B14336-642C-5DD7-8B01-BF8DDDFAC854}" dt="2026-07-22T03:15:30.132" v="4325" actId="478"/>
          <ac:spMkLst>
            <pc:docMk/>
            <pc:sldMk cId="3022357451" sldId="270"/>
            <ac:spMk id="26" creationId="{3AAE75F9-541F-27E2-CFEC-1BBF536ED746}"/>
          </ac:spMkLst>
        </pc:spChg>
        <pc:spChg chg="del">
          <ac:chgData name="Albert Bozoki" userId="17640a59-1a80-4433-8122-231d3c4988bf" providerId="ADAL" clId="{49B14336-642C-5DD7-8B01-BF8DDDFAC854}" dt="2026-07-22T03:15:43.101" v="4327" actId="478"/>
          <ac:spMkLst>
            <pc:docMk/>
            <pc:sldMk cId="3022357451" sldId="270"/>
            <ac:spMk id="28" creationId="{F2F3D5B1-CD0C-7DEC-E223-29B9368CCCDA}"/>
          </ac:spMkLst>
        </pc:spChg>
        <pc:spChg chg="mod">
          <ac:chgData name="Albert Bozoki" userId="17640a59-1a80-4433-8122-231d3c4988bf" providerId="ADAL" clId="{49B14336-642C-5DD7-8B01-BF8DDDFAC854}" dt="2026-07-22T03:09:44.944" v="4208" actId="1076"/>
          <ac:spMkLst>
            <pc:docMk/>
            <pc:sldMk cId="3022357451" sldId="270"/>
            <ac:spMk id="31" creationId="{CDDD8850-58B1-4E0E-4808-708D0FE44257}"/>
          </ac:spMkLst>
        </pc:spChg>
        <pc:spChg chg="del">
          <ac:chgData name="Albert Bozoki" userId="17640a59-1a80-4433-8122-231d3c4988bf" providerId="ADAL" clId="{49B14336-642C-5DD7-8B01-BF8DDDFAC854}" dt="2026-07-22T03:15:38.452" v="4326" actId="478"/>
          <ac:spMkLst>
            <pc:docMk/>
            <pc:sldMk cId="3022357451" sldId="270"/>
            <ac:spMk id="32" creationId="{81755EAD-0DE9-8282-0869-4BE0E61D8751}"/>
          </ac:spMkLst>
        </pc:spChg>
        <pc:spChg chg="del">
          <ac:chgData name="Albert Bozoki" userId="17640a59-1a80-4433-8122-231d3c4988bf" providerId="ADAL" clId="{49B14336-642C-5DD7-8B01-BF8DDDFAC854}" dt="2026-07-22T03:15:43.101" v="4327" actId="478"/>
          <ac:spMkLst>
            <pc:docMk/>
            <pc:sldMk cId="3022357451" sldId="270"/>
            <ac:spMk id="34" creationId="{94405FAE-AF2D-F255-6394-098B190FC91C}"/>
          </ac:spMkLst>
        </pc:spChg>
        <pc:spChg chg="del">
          <ac:chgData name="Albert Bozoki" userId="17640a59-1a80-4433-8122-231d3c4988bf" providerId="ADAL" clId="{49B14336-642C-5DD7-8B01-BF8DDDFAC854}" dt="2026-07-22T03:10:26.848" v="4214" actId="478"/>
          <ac:spMkLst>
            <pc:docMk/>
            <pc:sldMk cId="3022357451" sldId="270"/>
            <ac:spMk id="36" creationId="{25EA3CED-8740-CE43-E746-00366D0961ED}"/>
          </ac:spMkLst>
        </pc:spChg>
        <pc:spChg chg="del">
          <ac:chgData name="Albert Bozoki" userId="17640a59-1a80-4433-8122-231d3c4988bf" providerId="ADAL" clId="{49B14336-642C-5DD7-8B01-BF8DDDFAC854}" dt="2026-07-22T03:10:25.476" v="4213" actId="478"/>
          <ac:spMkLst>
            <pc:docMk/>
            <pc:sldMk cId="3022357451" sldId="270"/>
            <ac:spMk id="37" creationId="{23216550-501D-0A8F-E6FA-88CA47711344}"/>
          </ac:spMkLst>
        </pc:spChg>
        <pc:spChg chg="del">
          <ac:chgData name="Albert Bozoki" userId="17640a59-1a80-4433-8122-231d3c4988bf" providerId="ADAL" clId="{49B14336-642C-5DD7-8B01-BF8DDDFAC854}" dt="2026-07-22T03:10:24.069" v="4212" actId="478"/>
          <ac:spMkLst>
            <pc:docMk/>
            <pc:sldMk cId="3022357451" sldId="270"/>
            <ac:spMk id="38" creationId="{6DA5FE12-E158-58F3-2D15-1C76A5DC9348}"/>
          </ac:spMkLst>
        </pc:spChg>
        <pc:spChg chg="mod">
          <ac:chgData name="Albert Bozoki" userId="17640a59-1a80-4433-8122-231d3c4988bf" providerId="ADAL" clId="{49B14336-642C-5DD7-8B01-BF8DDDFAC854}" dt="2026-07-22T03:25:52.914" v="4433" actId="14100"/>
          <ac:spMkLst>
            <pc:docMk/>
            <pc:sldMk cId="3022357451" sldId="270"/>
            <ac:spMk id="39" creationId="{EC92487D-FDF0-B307-AEFA-B13F0980B20D}"/>
          </ac:spMkLst>
        </pc:spChg>
        <pc:graphicFrameChg chg="del">
          <ac:chgData name="Albert Bozoki" userId="17640a59-1a80-4433-8122-231d3c4988bf" providerId="ADAL" clId="{49B14336-642C-5DD7-8B01-BF8DDDFAC854}" dt="2026-07-22T03:15:38.452" v="4326" actId="478"/>
          <ac:graphicFrameMkLst>
            <pc:docMk/>
            <pc:sldMk cId="3022357451" sldId="270"/>
            <ac:graphicFrameMk id="3" creationId="{21346A86-52B3-F688-5B1C-9CCCBDC632DE}"/>
          </ac:graphicFrameMkLst>
        </pc:graphicFrameChg>
        <pc:graphicFrameChg chg="del">
          <ac:chgData name="Albert Bozoki" userId="17640a59-1a80-4433-8122-231d3c4988bf" providerId="ADAL" clId="{49B14336-642C-5DD7-8B01-BF8DDDFAC854}" dt="2026-07-22T03:15:38.452" v="4326" actId="478"/>
          <ac:graphicFrameMkLst>
            <pc:docMk/>
            <pc:sldMk cId="3022357451" sldId="270"/>
            <ac:graphicFrameMk id="4" creationId="{B6A63456-85E5-FB7A-CC7B-1357053D921E}"/>
          </ac:graphicFrameMkLst>
        </pc:graphicFrameChg>
        <pc:graphicFrameChg chg="mod modGraphic">
          <ac:chgData name="Albert Bozoki" userId="17640a59-1a80-4433-8122-231d3c4988bf" providerId="ADAL" clId="{49B14336-642C-5DD7-8B01-BF8DDDFAC854}" dt="2026-07-22T03:10:00.953" v="4210" actId="1076"/>
          <ac:graphicFrameMkLst>
            <pc:docMk/>
            <pc:sldMk cId="3022357451" sldId="270"/>
            <ac:graphicFrameMk id="5" creationId="{FEC15B96-9414-87DC-D3A2-6B69D27DE971}"/>
          </ac:graphicFrameMkLst>
        </pc:graphicFrameChg>
        <pc:graphicFrameChg chg="mod modGraphic">
          <ac:chgData name="Albert Bozoki" userId="17640a59-1a80-4433-8122-231d3c4988bf" providerId="ADAL" clId="{49B14336-642C-5DD7-8B01-BF8DDDFAC854}" dt="2026-07-22T15:31:29.168" v="4706" actId="1076"/>
          <ac:graphicFrameMkLst>
            <pc:docMk/>
            <pc:sldMk cId="3022357451" sldId="270"/>
            <ac:graphicFrameMk id="6" creationId="{0D08518A-A03E-1C2E-6B72-3CC418158762}"/>
          </ac:graphicFrameMkLst>
        </pc:graphicFrameChg>
        <pc:graphicFrameChg chg="modGraphic">
          <ac:chgData name="Albert Bozoki" userId="17640a59-1a80-4433-8122-231d3c4988bf" providerId="ADAL" clId="{49B14336-642C-5DD7-8B01-BF8DDDFAC854}" dt="2026-07-22T02:48:01.493" v="4139" actId="20577"/>
          <ac:graphicFrameMkLst>
            <pc:docMk/>
            <pc:sldMk cId="3022357451" sldId="270"/>
            <ac:graphicFrameMk id="10" creationId="{FE41588B-2716-9B05-0922-1D2F7BD51CA4}"/>
          </ac:graphicFrameMkLst>
        </pc:graphicFrameChg>
        <pc:graphicFrameChg chg="mod modGraphic">
          <ac:chgData name="Albert Bozoki" userId="17640a59-1a80-4433-8122-231d3c4988bf" providerId="ADAL" clId="{49B14336-642C-5DD7-8B01-BF8DDDFAC854}" dt="2026-07-22T03:26:40.096" v="4437" actId="1076"/>
          <ac:graphicFrameMkLst>
            <pc:docMk/>
            <pc:sldMk cId="3022357451" sldId="270"/>
            <ac:graphicFrameMk id="25" creationId="{3AD6DC78-4222-C872-7847-042D4BB104A6}"/>
          </ac:graphicFrameMkLst>
        </pc:graphicFrameChg>
        <pc:picChg chg="add mod">
          <ac:chgData name="Albert Bozoki" userId="17640a59-1a80-4433-8122-231d3c4988bf" providerId="ADAL" clId="{49B14336-642C-5DD7-8B01-BF8DDDFAC854}" dt="2026-07-22T03:12:37.532" v="4244" actId="1076"/>
          <ac:picMkLst>
            <pc:docMk/>
            <pc:sldMk cId="3022357451" sldId="270"/>
            <ac:picMk id="12" creationId="{8FE02244-6B0E-3702-7C58-68B5A2F3AC5F}"/>
          </ac:picMkLst>
        </pc:picChg>
        <pc:picChg chg="del mod">
          <ac:chgData name="Albert Bozoki" userId="17640a59-1a80-4433-8122-231d3c4988bf" providerId="ADAL" clId="{49B14336-642C-5DD7-8B01-BF8DDDFAC854}" dt="2026-07-22T02:54:53.234" v="4158" actId="478"/>
          <ac:picMkLst>
            <pc:docMk/>
            <pc:sldMk cId="3022357451" sldId="270"/>
            <ac:picMk id="24" creationId="{9079E969-ABC8-5EC8-F93E-20EBF1771207}"/>
          </ac:picMkLst>
        </pc:picChg>
      </pc:sldChg>
      <pc:sldChg chg="modSp add del mod">
        <pc:chgData name="Albert Bozoki" userId="17640a59-1a80-4433-8122-231d3c4988bf" providerId="ADAL" clId="{49B14336-642C-5DD7-8B01-BF8DDDFAC854}" dt="2026-07-22T17:42:57.284" v="5269" actId="2696"/>
        <pc:sldMkLst>
          <pc:docMk/>
          <pc:sldMk cId="3950855148" sldId="271"/>
        </pc:sldMkLst>
        <pc:spChg chg="mod">
          <ac:chgData name="Albert Bozoki" userId="17640a59-1a80-4433-8122-231d3c4988bf" providerId="ADAL" clId="{49B14336-642C-5DD7-8B01-BF8DDDFAC854}" dt="2026-07-22T03:27:41.137" v="4450" actId="20577"/>
          <ac:spMkLst>
            <pc:docMk/>
            <pc:sldMk cId="3950855148" sldId="271"/>
            <ac:spMk id="7" creationId="{EDF7B776-4E90-E6F6-7545-5F28461314BA}"/>
          </ac:spMkLst>
        </pc:spChg>
        <pc:spChg chg="mod">
          <ac:chgData name="Albert Bozoki" userId="17640a59-1a80-4433-8122-231d3c4988bf" providerId="ADAL" clId="{49B14336-642C-5DD7-8B01-BF8DDDFAC854}" dt="2026-07-22T03:54:23.551" v="4496" actId="1076"/>
          <ac:spMkLst>
            <pc:docMk/>
            <pc:sldMk cId="3950855148" sldId="271"/>
            <ac:spMk id="8" creationId="{CBF21D38-4C24-1018-6A1F-7931A04AD77F}"/>
          </ac:spMkLst>
        </pc:spChg>
        <pc:spChg chg="mod">
          <ac:chgData name="Albert Bozoki" userId="17640a59-1a80-4433-8122-231d3c4988bf" providerId="ADAL" clId="{49B14336-642C-5DD7-8B01-BF8DDDFAC854}" dt="2026-07-22T03:54:17.051" v="4495" actId="5793"/>
          <ac:spMkLst>
            <pc:docMk/>
            <pc:sldMk cId="3950855148" sldId="271"/>
            <ac:spMk id="9" creationId="{5D57A461-D7B4-6956-C1B2-0FBB9ED4BC98}"/>
          </ac:spMkLst>
        </pc:spChg>
        <pc:spChg chg="mod">
          <ac:chgData name="Albert Bozoki" userId="17640a59-1a80-4433-8122-231d3c4988bf" providerId="ADAL" clId="{49B14336-642C-5DD7-8B01-BF8DDDFAC854}" dt="2026-07-22T03:53:07.317" v="4474" actId="20577"/>
          <ac:spMkLst>
            <pc:docMk/>
            <pc:sldMk cId="3950855148" sldId="271"/>
            <ac:spMk id="15" creationId="{8EB76A20-DBA2-370D-89E4-0DA615A788C6}"/>
          </ac:spMkLst>
        </pc:spChg>
        <pc:spChg chg="mod">
          <ac:chgData name="Albert Bozoki" userId="17640a59-1a80-4433-8122-231d3c4988bf" providerId="ADAL" clId="{49B14336-642C-5DD7-8B01-BF8DDDFAC854}" dt="2026-07-22T03:53:17.924" v="4475" actId="1076"/>
          <ac:spMkLst>
            <pc:docMk/>
            <pc:sldMk cId="3950855148" sldId="271"/>
            <ac:spMk id="31" creationId="{172B5E1E-B752-D267-1538-965E27D5ECBC}"/>
          </ac:spMkLst>
        </pc:spChg>
        <pc:graphicFrameChg chg="mod">
          <ac:chgData name="Albert Bozoki" userId="17640a59-1a80-4433-8122-231d3c4988bf" providerId="ADAL" clId="{49B14336-642C-5DD7-8B01-BF8DDDFAC854}" dt="2026-07-22T03:53:23.020" v="4476" actId="1076"/>
          <ac:graphicFrameMkLst>
            <pc:docMk/>
            <pc:sldMk cId="3950855148" sldId="271"/>
            <ac:graphicFrameMk id="5" creationId="{3BA5A45B-210E-F708-A325-CDCF60CA0038}"/>
          </ac:graphicFrameMkLst>
        </pc:graphicFrameChg>
        <pc:graphicFrameChg chg="mod">
          <ac:chgData name="Albert Bozoki" userId="17640a59-1a80-4433-8122-231d3c4988bf" providerId="ADAL" clId="{49B14336-642C-5DD7-8B01-BF8DDDFAC854}" dt="2026-07-22T03:54:33.616" v="4497" actId="1076"/>
          <ac:graphicFrameMkLst>
            <pc:docMk/>
            <pc:sldMk cId="3950855148" sldId="271"/>
            <ac:graphicFrameMk id="6" creationId="{6C4EAC6E-2A7D-1BE4-C793-9F60A0BCBC6E}"/>
          </ac:graphicFrameMkLst>
        </pc:graphicFrameChg>
        <pc:graphicFrameChg chg="modGraphic">
          <ac:chgData name="Albert Bozoki" userId="17640a59-1a80-4433-8122-231d3c4988bf" providerId="ADAL" clId="{49B14336-642C-5DD7-8B01-BF8DDDFAC854}" dt="2026-07-22T03:30:30.036" v="4464" actId="20577"/>
          <ac:graphicFrameMkLst>
            <pc:docMk/>
            <pc:sldMk cId="3950855148" sldId="271"/>
            <ac:graphicFrameMk id="10" creationId="{9677643C-61A8-F84A-BF60-536A27C55169}"/>
          </ac:graphicFrameMkLst>
        </pc:graphicFrameChg>
      </pc:sldChg>
      <pc:sldChg chg="addSp delSp modSp add mod">
        <pc:chgData name="Albert Bozoki" userId="17640a59-1a80-4433-8122-231d3c4988bf" providerId="ADAL" clId="{49B14336-642C-5DD7-8B01-BF8DDDFAC854}" dt="2026-07-23T03:41:02.821" v="5710" actId="1076"/>
        <pc:sldMkLst>
          <pc:docMk/>
          <pc:sldMk cId="2268621634" sldId="272"/>
        </pc:sldMkLst>
        <pc:spChg chg="mod">
          <ac:chgData name="Albert Bozoki" userId="17640a59-1a80-4433-8122-231d3c4988bf" providerId="ADAL" clId="{49B14336-642C-5DD7-8B01-BF8DDDFAC854}" dt="2026-07-22T04:07:59.639" v="4505" actId="20577"/>
          <ac:spMkLst>
            <pc:docMk/>
            <pc:sldMk cId="2268621634" sldId="272"/>
            <ac:spMk id="7" creationId="{F22E3560-F7C0-6399-CA60-FB7CC00ADBF4}"/>
          </ac:spMkLst>
        </pc:spChg>
        <pc:spChg chg="mod">
          <ac:chgData name="Albert Bozoki" userId="17640a59-1a80-4433-8122-231d3c4988bf" providerId="ADAL" clId="{49B14336-642C-5DD7-8B01-BF8DDDFAC854}" dt="2026-07-22T15:40:52.201" v="4741" actId="14100"/>
          <ac:spMkLst>
            <pc:docMk/>
            <pc:sldMk cId="2268621634" sldId="272"/>
            <ac:spMk id="8" creationId="{4BA2549C-0BBC-5729-8864-26B542F8BFB4}"/>
          </ac:spMkLst>
        </pc:spChg>
        <pc:spChg chg="mod">
          <ac:chgData name="Albert Bozoki" userId="17640a59-1a80-4433-8122-231d3c4988bf" providerId="ADAL" clId="{49B14336-642C-5DD7-8B01-BF8DDDFAC854}" dt="2026-07-22T15:40:34.499" v="4739" actId="1076"/>
          <ac:spMkLst>
            <pc:docMk/>
            <pc:sldMk cId="2268621634" sldId="272"/>
            <ac:spMk id="9" creationId="{1213E35A-2E54-8D29-6FCD-68C2659DDB8E}"/>
          </ac:spMkLst>
        </pc:spChg>
        <pc:spChg chg="add del mod">
          <ac:chgData name="Albert Bozoki" userId="17640a59-1a80-4433-8122-231d3c4988bf" providerId="ADAL" clId="{49B14336-642C-5DD7-8B01-BF8DDDFAC854}" dt="2026-07-22T15:43:04.505" v="4830" actId="1076"/>
          <ac:spMkLst>
            <pc:docMk/>
            <pc:sldMk cId="2268621634" sldId="272"/>
            <ac:spMk id="13" creationId="{B5717F2D-1971-17B9-5934-DAB2669EB346}"/>
          </ac:spMkLst>
        </pc:spChg>
        <pc:spChg chg="add mod">
          <ac:chgData name="Albert Bozoki" userId="17640a59-1a80-4433-8122-231d3c4988bf" providerId="ADAL" clId="{49B14336-642C-5DD7-8B01-BF8DDDFAC854}" dt="2026-07-22T15:43:19.155" v="4832" actId="1076"/>
          <ac:spMkLst>
            <pc:docMk/>
            <pc:sldMk cId="2268621634" sldId="272"/>
            <ac:spMk id="14" creationId="{9DC0F6C7-8254-A7B7-8EC0-8BD5446D026D}"/>
          </ac:spMkLst>
        </pc:spChg>
        <pc:spChg chg="mod">
          <ac:chgData name="Albert Bozoki" userId="17640a59-1a80-4433-8122-231d3c4988bf" providerId="ADAL" clId="{49B14336-642C-5DD7-8B01-BF8DDDFAC854}" dt="2026-07-22T04:08:34.505" v="4507"/>
          <ac:spMkLst>
            <pc:docMk/>
            <pc:sldMk cId="2268621634" sldId="272"/>
            <ac:spMk id="15" creationId="{93D32FB8-DE17-0668-6DAC-0179D1793105}"/>
          </ac:spMkLst>
        </pc:spChg>
        <pc:spChg chg="add mod">
          <ac:chgData name="Albert Bozoki" userId="17640a59-1a80-4433-8122-231d3c4988bf" providerId="ADAL" clId="{49B14336-642C-5DD7-8B01-BF8DDDFAC854}" dt="2026-07-23T03:41:02.821" v="5710" actId="1076"/>
          <ac:spMkLst>
            <pc:docMk/>
            <pc:sldMk cId="2268621634" sldId="272"/>
            <ac:spMk id="17" creationId="{CF26DAC5-DD3E-CF6C-5CE3-63B5F215F8B7}"/>
          </ac:spMkLst>
        </pc:spChg>
        <pc:spChg chg="mod">
          <ac:chgData name="Albert Bozoki" userId="17640a59-1a80-4433-8122-231d3c4988bf" providerId="ADAL" clId="{49B14336-642C-5DD7-8B01-BF8DDDFAC854}" dt="2026-07-22T15:43:04.505" v="4830" actId="1076"/>
          <ac:spMkLst>
            <pc:docMk/>
            <pc:sldMk cId="2268621634" sldId="272"/>
            <ac:spMk id="18" creationId="{F36BE1A5-5E7B-E51A-409F-8B5C0FFCA009}"/>
          </ac:spMkLst>
        </pc:spChg>
        <pc:spChg chg="mod">
          <ac:chgData name="Albert Bozoki" userId="17640a59-1a80-4433-8122-231d3c4988bf" providerId="ADAL" clId="{49B14336-642C-5DD7-8B01-BF8DDDFAC854}" dt="2026-07-22T15:43:04.505" v="4830" actId="1076"/>
          <ac:spMkLst>
            <pc:docMk/>
            <pc:sldMk cId="2268621634" sldId="272"/>
            <ac:spMk id="21" creationId="{CD258C33-918A-05AC-19AE-1FF059938090}"/>
          </ac:spMkLst>
        </pc:spChg>
        <pc:spChg chg="add del mod">
          <ac:chgData name="Albert Bozoki" userId="17640a59-1a80-4433-8122-231d3c4988bf" providerId="ADAL" clId="{49B14336-642C-5DD7-8B01-BF8DDDFAC854}" dt="2026-07-22T04:13:52.750" v="4537" actId="478"/>
          <ac:spMkLst>
            <pc:docMk/>
            <pc:sldMk cId="2268621634" sldId="272"/>
            <ac:spMk id="26" creationId="{6D31B85A-31D9-2877-822D-E056F365627F}"/>
          </ac:spMkLst>
        </pc:spChg>
        <pc:spChg chg="add del mod">
          <ac:chgData name="Albert Bozoki" userId="17640a59-1a80-4433-8122-231d3c4988bf" providerId="ADAL" clId="{49B14336-642C-5DD7-8B01-BF8DDDFAC854}" dt="2026-07-22T04:13:52.750" v="4537" actId="478"/>
          <ac:spMkLst>
            <pc:docMk/>
            <pc:sldMk cId="2268621634" sldId="272"/>
            <ac:spMk id="28" creationId="{E9E78A04-487A-7063-4F3B-AC1526879CC8}"/>
          </ac:spMkLst>
        </pc:spChg>
        <pc:spChg chg="mod">
          <ac:chgData name="Albert Bozoki" userId="17640a59-1a80-4433-8122-231d3c4988bf" providerId="ADAL" clId="{49B14336-642C-5DD7-8B01-BF8DDDFAC854}" dt="2026-07-22T04:09:23.170" v="4508" actId="1076"/>
          <ac:spMkLst>
            <pc:docMk/>
            <pc:sldMk cId="2268621634" sldId="272"/>
            <ac:spMk id="31" creationId="{8AF68179-9F24-8EE4-6AF3-5FA8DE0F4908}"/>
          </ac:spMkLst>
        </pc:spChg>
        <pc:spChg chg="del">
          <ac:chgData name="Albert Bozoki" userId="17640a59-1a80-4433-8122-231d3c4988bf" providerId="ADAL" clId="{49B14336-642C-5DD7-8B01-BF8DDDFAC854}" dt="2026-07-22T04:10:33.581" v="4515" actId="478"/>
          <ac:spMkLst>
            <pc:docMk/>
            <pc:sldMk cId="2268621634" sldId="272"/>
            <ac:spMk id="32" creationId="{B23F2F4B-0A96-1494-6043-817D1118859C}"/>
          </ac:spMkLst>
        </pc:spChg>
        <pc:spChg chg="del">
          <ac:chgData name="Albert Bozoki" userId="17640a59-1a80-4433-8122-231d3c4988bf" providerId="ADAL" clId="{49B14336-642C-5DD7-8B01-BF8DDDFAC854}" dt="2026-07-22T04:10:36.825" v="4516" actId="478"/>
          <ac:spMkLst>
            <pc:docMk/>
            <pc:sldMk cId="2268621634" sldId="272"/>
            <ac:spMk id="34" creationId="{8BC43710-1E9E-9D76-6440-EDF7793A5ADD}"/>
          </ac:spMkLst>
        </pc:spChg>
        <pc:spChg chg="del">
          <ac:chgData name="Albert Bozoki" userId="17640a59-1a80-4433-8122-231d3c4988bf" providerId="ADAL" clId="{49B14336-642C-5DD7-8B01-BF8DDDFAC854}" dt="2026-07-22T04:12:20.617" v="4529" actId="478"/>
          <ac:spMkLst>
            <pc:docMk/>
            <pc:sldMk cId="2268621634" sldId="272"/>
            <ac:spMk id="36" creationId="{CC9C850C-D153-BD35-9F65-241D7B6C8D80}"/>
          </ac:spMkLst>
        </pc:spChg>
        <pc:spChg chg="del">
          <ac:chgData name="Albert Bozoki" userId="17640a59-1a80-4433-8122-231d3c4988bf" providerId="ADAL" clId="{49B14336-642C-5DD7-8B01-BF8DDDFAC854}" dt="2026-07-22T04:12:21.750" v="4530" actId="478"/>
          <ac:spMkLst>
            <pc:docMk/>
            <pc:sldMk cId="2268621634" sldId="272"/>
            <ac:spMk id="37" creationId="{54421990-2DD3-EDEB-586B-36364B6CC9BA}"/>
          </ac:spMkLst>
        </pc:spChg>
        <pc:spChg chg="del">
          <ac:chgData name="Albert Bozoki" userId="17640a59-1a80-4433-8122-231d3c4988bf" providerId="ADAL" clId="{49B14336-642C-5DD7-8B01-BF8DDDFAC854}" dt="2026-07-22T04:12:22.916" v="4531" actId="478"/>
          <ac:spMkLst>
            <pc:docMk/>
            <pc:sldMk cId="2268621634" sldId="272"/>
            <ac:spMk id="38" creationId="{1307E639-DCEE-5BA1-5C6C-2886A29449C5}"/>
          </ac:spMkLst>
        </pc:spChg>
        <pc:spChg chg="del">
          <ac:chgData name="Albert Bozoki" userId="17640a59-1a80-4433-8122-231d3c4988bf" providerId="ADAL" clId="{49B14336-642C-5DD7-8B01-BF8DDDFAC854}" dt="2026-07-22T04:12:19.316" v="4528" actId="478"/>
          <ac:spMkLst>
            <pc:docMk/>
            <pc:sldMk cId="2268621634" sldId="272"/>
            <ac:spMk id="39" creationId="{45E6B960-C737-B7DA-17A1-50E753D3EB63}"/>
          </ac:spMkLst>
        </pc:spChg>
        <pc:graphicFrameChg chg="del mod">
          <ac:chgData name="Albert Bozoki" userId="17640a59-1a80-4433-8122-231d3c4988bf" providerId="ADAL" clId="{49B14336-642C-5DD7-8B01-BF8DDDFAC854}" dt="2026-07-22T04:13:52.750" v="4537" actId="478"/>
          <ac:graphicFrameMkLst>
            <pc:docMk/>
            <pc:sldMk cId="2268621634" sldId="272"/>
            <ac:graphicFrameMk id="3" creationId="{307C6816-51F6-E190-A938-487E718E1704}"/>
          </ac:graphicFrameMkLst>
        </pc:graphicFrameChg>
        <pc:graphicFrameChg chg="del">
          <ac:chgData name="Albert Bozoki" userId="17640a59-1a80-4433-8122-231d3c4988bf" providerId="ADAL" clId="{49B14336-642C-5DD7-8B01-BF8DDDFAC854}" dt="2026-07-22T04:10:39.321" v="4517" actId="478"/>
          <ac:graphicFrameMkLst>
            <pc:docMk/>
            <pc:sldMk cId="2268621634" sldId="272"/>
            <ac:graphicFrameMk id="4" creationId="{8121CC4A-12F5-ECC5-E2EB-C3C3173C559D}"/>
          </ac:graphicFrameMkLst>
        </pc:graphicFrameChg>
        <pc:graphicFrameChg chg="mod modGraphic">
          <ac:chgData name="Albert Bozoki" userId="17640a59-1a80-4433-8122-231d3c4988bf" providerId="ADAL" clId="{49B14336-642C-5DD7-8B01-BF8DDDFAC854}" dt="2026-07-22T15:22:36.533" v="4570" actId="121"/>
          <ac:graphicFrameMkLst>
            <pc:docMk/>
            <pc:sldMk cId="2268621634" sldId="272"/>
            <ac:graphicFrameMk id="5" creationId="{84539CF6-0185-99DF-9A5E-4FA76030C595}"/>
          </ac:graphicFrameMkLst>
        </pc:graphicFrameChg>
        <pc:graphicFrameChg chg="mod modGraphic">
          <ac:chgData name="Albert Bozoki" userId="17640a59-1a80-4433-8122-231d3c4988bf" providerId="ADAL" clId="{49B14336-642C-5DD7-8B01-BF8DDDFAC854}" dt="2026-07-22T15:47:12.396" v="4873" actId="20577"/>
          <ac:graphicFrameMkLst>
            <pc:docMk/>
            <pc:sldMk cId="2268621634" sldId="272"/>
            <ac:graphicFrameMk id="6" creationId="{4ED4ADBA-C78F-B5EE-A241-C5ADB2BD5C30}"/>
          </ac:graphicFrameMkLst>
        </pc:graphicFrameChg>
        <pc:graphicFrameChg chg="mod">
          <ac:chgData name="Albert Bozoki" userId="17640a59-1a80-4433-8122-231d3c4988bf" providerId="ADAL" clId="{49B14336-642C-5DD7-8B01-BF8DDDFAC854}" dt="2026-07-22T15:20:22.713" v="4539"/>
          <ac:graphicFrameMkLst>
            <pc:docMk/>
            <pc:sldMk cId="2268621634" sldId="272"/>
            <ac:graphicFrameMk id="10" creationId="{87FFDDA6-871D-15F1-E52D-07945AF51C4E}"/>
          </ac:graphicFrameMkLst>
        </pc:graphicFrameChg>
        <pc:graphicFrameChg chg="add mod">
          <ac:chgData name="Albert Bozoki" userId="17640a59-1a80-4433-8122-231d3c4988bf" providerId="ADAL" clId="{49B14336-642C-5DD7-8B01-BF8DDDFAC854}" dt="2026-07-22T15:43:16.167" v="4831" actId="1076"/>
          <ac:graphicFrameMkLst>
            <pc:docMk/>
            <pc:sldMk cId="2268621634" sldId="272"/>
            <ac:graphicFrameMk id="16" creationId="{206C4F20-8A78-601A-52AE-4AE7764FF785}"/>
          </ac:graphicFrameMkLst>
        </pc:graphicFrameChg>
        <pc:graphicFrameChg chg="mod modGraphic">
          <ac:chgData name="Albert Bozoki" userId="17640a59-1a80-4433-8122-231d3c4988bf" providerId="ADAL" clId="{49B14336-642C-5DD7-8B01-BF8DDDFAC854}" dt="2026-07-22T15:43:04.505" v="4830" actId="1076"/>
          <ac:graphicFrameMkLst>
            <pc:docMk/>
            <pc:sldMk cId="2268621634" sldId="272"/>
            <ac:graphicFrameMk id="25" creationId="{5F032E26-4481-2408-AE67-A0EBA2676FAC}"/>
          </ac:graphicFrameMkLst>
        </pc:graphicFrameChg>
        <pc:picChg chg="add mod">
          <ac:chgData name="Albert Bozoki" userId="17640a59-1a80-4433-8122-231d3c4988bf" providerId="ADAL" clId="{49B14336-642C-5DD7-8B01-BF8DDDFAC854}" dt="2026-07-22T04:12:28.688" v="4532" actId="1076"/>
          <ac:picMkLst>
            <pc:docMk/>
            <pc:sldMk cId="2268621634" sldId="272"/>
            <ac:picMk id="12" creationId="{BB563520-B2BF-DAD5-61C3-515BB67A335C}"/>
          </ac:picMkLst>
        </pc:picChg>
        <pc:picChg chg="del mod">
          <ac:chgData name="Albert Bozoki" userId="17640a59-1a80-4433-8122-231d3c4988bf" providerId="ADAL" clId="{49B14336-642C-5DD7-8B01-BF8DDDFAC854}" dt="2026-07-22T04:12:04.988" v="4525" actId="478"/>
          <ac:picMkLst>
            <pc:docMk/>
            <pc:sldMk cId="2268621634" sldId="272"/>
            <ac:picMk id="24" creationId="{9BAF7BEC-04DB-D9FE-5698-5676BEAEC6B4}"/>
          </ac:picMkLst>
        </pc:picChg>
      </pc:sldChg>
      <pc:sldChg chg="new del">
        <pc:chgData name="Albert Bozoki" userId="17640a59-1a80-4433-8122-231d3c4988bf" providerId="ADAL" clId="{49B14336-642C-5DD7-8B01-BF8DDDFAC854}" dt="2026-07-22T17:37:11.374" v="5227" actId="680"/>
        <pc:sldMkLst>
          <pc:docMk/>
          <pc:sldMk cId="784751569" sldId="273"/>
        </pc:sldMkLst>
      </pc:sldChg>
      <pc:sldChg chg="addSp delSp modSp add del mod">
        <pc:chgData name="Albert Bozoki" userId="17640a59-1a80-4433-8122-231d3c4988bf" providerId="ADAL" clId="{49B14336-642C-5DD7-8B01-BF8DDDFAC854}" dt="2026-07-22T19:05:13.146" v="5591" actId="2696"/>
        <pc:sldMkLst>
          <pc:docMk/>
          <pc:sldMk cId="3261383194" sldId="273"/>
        </pc:sldMkLst>
        <pc:spChg chg="add mod">
          <ac:chgData name="Albert Bozoki" userId="17640a59-1a80-4433-8122-231d3c4988bf" providerId="ADAL" clId="{49B14336-642C-5DD7-8B01-BF8DDDFAC854}" dt="2026-07-22T17:41:50.838" v="5261" actId="207"/>
          <ac:spMkLst>
            <pc:docMk/>
            <pc:sldMk cId="3261383194" sldId="273"/>
            <ac:spMk id="2" creationId="{02ADF5B4-29F5-AB7E-9E14-9BF238AEA82D}"/>
          </ac:spMkLst>
        </pc:spChg>
        <pc:spChg chg="mod">
          <ac:chgData name="Albert Bozoki" userId="17640a59-1a80-4433-8122-231d3c4988bf" providerId="ADAL" clId="{49B14336-642C-5DD7-8B01-BF8DDDFAC854}" dt="2026-07-22T17:37:21.765" v="5249" actId="20577"/>
          <ac:spMkLst>
            <pc:docMk/>
            <pc:sldMk cId="3261383194" sldId="273"/>
            <ac:spMk id="5" creationId="{9AE76AD4-8DCA-8BD8-6E29-42C08DC38B46}"/>
          </ac:spMkLst>
        </pc:spChg>
        <pc:spChg chg="del mod">
          <ac:chgData name="Albert Bozoki" userId="17640a59-1a80-4433-8122-231d3c4988bf" providerId="ADAL" clId="{49B14336-642C-5DD7-8B01-BF8DDDFAC854}" dt="2026-07-22T17:40:57.588" v="5251" actId="478"/>
          <ac:spMkLst>
            <pc:docMk/>
            <pc:sldMk cId="3261383194" sldId="273"/>
            <ac:spMk id="6" creationId="{384FBDB8-9E6F-5C7D-ED8D-948363C81882}"/>
          </ac:spMkLst>
        </pc:spChg>
      </pc:sldChg>
      <pc:sldChg chg="addSp delSp modSp add mod">
        <pc:chgData name="Albert Bozoki" userId="17640a59-1a80-4433-8122-231d3c4988bf" providerId="ADAL" clId="{49B14336-642C-5DD7-8B01-BF8DDDFAC854}" dt="2026-07-23T03:34:26.630" v="5686" actId="22"/>
        <pc:sldMkLst>
          <pc:docMk/>
          <pc:sldMk cId="2733637872" sldId="274"/>
        </pc:sldMkLst>
        <pc:spChg chg="mod">
          <ac:chgData name="Albert Bozoki" userId="17640a59-1a80-4433-8122-231d3c4988bf" providerId="ADAL" clId="{49B14336-642C-5DD7-8B01-BF8DDDFAC854}" dt="2026-07-23T03:34:11.384" v="5683" actId="207"/>
          <ac:spMkLst>
            <pc:docMk/>
            <pc:sldMk cId="2733637872" sldId="274"/>
            <ac:spMk id="3" creationId="{12BCFC73-14C7-FCFA-6924-B85BC0971D94}"/>
          </ac:spMkLst>
        </pc:spChg>
        <pc:spChg chg="add del">
          <ac:chgData name="Albert Bozoki" userId="17640a59-1a80-4433-8122-231d3c4988bf" providerId="ADAL" clId="{49B14336-642C-5DD7-8B01-BF8DDDFAC854}" dt="2026-07-23T03:34:26.630" v="5686" actId="22"/>
          <ac:spMkLst>
            <pc:docMk/>
            <pc:sldMk cId="2733637872" sldId="274"/>
            <ac:spMk id="5" creationId="{6742A893-35EC-27D7-5942-F9D1D401E06A}"/>
          </ac:spMkLst>
        </pc:spChg>
        <pc:spChg chg="mod">
          <ac:chgData name="Albert Bozoki" userId="17640a59-1a80-4433-8122-231d3c4988bf" providerId="ADAL" clId="{49B14336-642C-5DD7-8B01-BF8DDDFAC854}" dt="2026-07-23T03:34:16.940" v="5684" actId="207"/>
          <ac:spMkLst>
            <pc:docMk/>
            <pc:sldMk cId="2733637872" sldId="274"/>
            <ac:spMk id="6" creationId="{106D7C30-023F-3A0F-FF57-BFF508665ECC}"/>
          </ac:spMkLst>
        </pc:spChg>
        <pc:spChg chg="mod">
          <ac:chgData name="Albert Bozoki" userId="17640a59-1a80-4433-8122-231d3c4988bf" providerId="ADAL" clId="{49B14336-642C-5DD7-8B01-BF8DDDFAC854}" dt="2026-07-22T18:11:16.426" v="5286" actId="207"/>
          <ac:spMkLst>
            <pc:docMk/>
            <pc:sldMk cId="2733637872" sldId="274"/>
            <ac:spMk id="7" creationId="{D75FC2BB-07C2-5D59-77EA-B71320A3437B}"/>
          </ac:spMkLst>
        </pc:spChg>
        <pc:spChg chg="mod">
          <ac:chgData name="Albert Bozoki" userId="17640a59-1a80-4433-8122-231d3c4988bf" providerId="ADAL" clId="{49B14336-642C-5DD7-8B01-BF8DDDFAC854}" dt="2026-07-23T03:33:39.813" v="5677" actId="207"/>
          <ac:spMkLst>
            <pc:docMk/>
            <pc:sldMk cId="2733637872" sldId="274"/>
            <ac:spMk id="9" creationId="{18EDC951-46E9-B357-7C9D-C50C5ADC9DA3}"/>
          </ac:spMkLst>
        </pc:spChg>
        <pc:spChg chg="mod">
          <ac:chgData name="Albert Bozoki" userId="17640a59-1a80-4433-8122-231d3c4988bf" providerId="ADAL" clId="{49B14336-642C-5DD7-8B01-BF8DDDFAC854}" dt="2026-07-22T18:11:08.795" v="5285" actId="207"/>
          <ac:spMkLst>
            <pc:docMk/>
            <pc:sldMk cId="2733637872" sldId="274"/>
            <ac:spMk id="10" creationId="{12406497-E7DE-3D46-A51C-4FAD47BBB5E2}"/>
          </ac:spMkLst>
        </pc:spChg>
        <pc:graphicFrameChg chg="modGraphic">
          <ac:chgData name="Albert Bozoki" userId="17640a59-1a80-4433-8122-231d3c4988bf" providerId="ADAL" clId="{49B14336-642C-5DD7-8B01-BF8DDDFAC854}" dt="2026-07-22T18:11:36.758" v="5289" actId="207"/>
          <ac:graphicFrameMkLst>
            <pc:docMk/>
            <pc:sldMk cId="2733637872" sldId="274"/>
            <ac:graphicFrameMk id="2" creationId="{2520B8AC-1D40-C487-B87E-A600C2EA2BF4}"/>
          </ac:graphicFrameMkLst>
        </pc:graphicFrameChg>
      </pc:sldChg>
      <pc:sldChg chg="addSp modSp add mod">
        <pc:chgData name="Albert Bozoki" userId="17640a59-1a80-4433-8122-231d3c4988bf" providerId="ADAL" clId="{49B14336-642C-5DD7-8B01-BF8DDDFAC854}" dt="2026-07-22T19:12:38.308" v="5652" actId="207"/>
        <pc:sldMkLst>
          <pc:docMk/>
          <pc:sldMk cId="3880958409" sldId="275"/>
        </pc:sldMkLst>
        <pc:spChg chg="mod">
          <ac:chgData name="Albert Bozoki" userId="17640a59-1a80-4433-8122-231d3c4988bf" providerId="ADAL" clId="{49B14336-642C-5DD7-8B01-BF8DDDFAC854}" dt="2026-07-22T19:10:33.437" v="5618" actId="255"/>
          <ac:spMkLst>
            <pc:docMk/>
            <pc:sldMk cId="3880958409" sldId="275"/>
            <ac:spMk id="2" creationId="{B8C4B1E3-2257-FD00-D488-50ED38118270}"/>
          </ac:spMkLst>
        </pc:spChg>
        <pc:spChg chg="add mod">
          <ac:chgData name="Albert Bozoki" userId="17640a59-1a80-4433-8122-231d3c4988bf" providerId="ADAL" clId="{49B14336-642C-5DD7-8B01-BF8DDDFAC854}" dt="2026-07-22T19:12:38.308" v="5652" actId="207"/>
          <ac:spMkLst>
            <pc:docMk/>
            <pc:sldMk cId="3880958409" sldId="275"/>
            <ac:spMk id="3" creationId="{31DB28BB-B827-8BAF-13B5-367BD1AEC21D}"/>
          </ac:spMkLst>
        </pc:spChg>
        <pc:spChg chg="mod">
          <ac:chgData name="Albert Bozoki" userId="17640a59-1a80-4433-8122-231d3c4988bf" providerId="ADAL" clId="{49B14336-642C-5DD7-8B01-BF8DDDFAC854}" dt="2026-07-22T17:45:16.797" v="5284" actId="20577"/>
          <ac:spMkLst>
            <pc:docMk/>
            <pc:sldMk cId="3880958409" sldId="275"/>
            <ac:spMk id="5" creationId="{56953015-B43B-6941-DE4A-BF0790FBC39E}"/>
          </ac:spMkLst>
        </pc:spChg>
        <pc:spChg chg="add mod">
          <ac:chgData name="Albert Bozoki" userId="17640a59-1a80-4433-8122-231d3c4988bf" providerId="ADAL" clId="{49B14336-642C-5DD7-8B01-BF8DDDFAC854}" dt="2026-07-22T19:12:15.228" v="5649" actId="1076"/>
          <ac:spMkLst>
            <pc:docMk/>
            <pc:sldMk cId="3880958409" sldId="275"/>
            <ac:spMk id="6" creationId="{49794643-0CC7-2C9E-3964-3EACADFBDB1E}"/>
          </ac:spMkLst>
        </pc:spChg>
      </pc:sldChg>
      <pc:sldChg chg="add del">
        <pc:chgData name="Albert Bozoki" userId="17640a59-1a80-4433-8122-231d3c4988bf" providerId="ADAL" clId="{49B14336-642C-5DD7-8B01-BF8DDDFAC854}" dt="2026-07-22T18:59:04.953" v="5530" actId="2696"/>
        <pc:sldMkLst>
          <pc:docMk/>
          <pc:sldMk cId="1433123765" sldId="276"/>
        </pc:sldMkLst>
      </pc:sldChg>
      <pc:sldChg chg="delSp modSp add mod">
        <pc:chgData name="Albert Bozoki" userId="17640a59-1a80-4433-8122-231d3c4988bf" providerId="ADAL" clId="{49B14336-642C-5DD7-8B01-BF8DDDFAC854}" dt="2026-07-23T03:43:08.278" v="5713" actId="2711"/>
        <pc:sldMkLst>
          <pc:docMk/>
          <pc:sldMk cId="3329594141" sldId="276"/>
        </pc:sldMkLst>
        <pc:spChg chg="mod">
          <ac:chgData name="Albert Bozoki" userId="17640a59-1a80-4433-8122-231d3c4988bf" providerId="ADAL" clId="{49B14336-642C-5DD7-8B01-BF8DDDFAC854}" dt="2026-07-23T03:43:08.278" v="5713" actId="2711"/>
          <ac:spMkLst>
            <pc:docMk/>
            <pc:sldMk cId="3329594141" sldId="276"/>
            <ac:spMk id="3" creationId="{CA9DCCB7-6587-200B-2AC3-15A142D5A07E}"/>
          </ac:spMkLst>
        </pc:spChg>
        <pc:spChg chg="del mod">
          <ac:chgData name="Albert Bozoki" userId="17640a59-1a80-4433-8122-231d3c4988bf" providerId="ADAL" clId="{49B14336-642C-5DD7-8B01-BF8DDDFAC854}" dt="2026-07-23T03:36:48.600" v="5700" actId="478"/>
          <ac:spMkLst>
            <pc:docMk/>
            <pc:sldMk cId="3329594141" sldId="276"/>
            <ac:spMk id="6" creationId="{AE525C17-31BC-E378-F94B-2C906FDE43A0}"/>
          </ac:spMkLst>
        </pc:spChg>
        <pc:spChg chg="mod">
          <ac:chgData name="Albert Bozoki" userId="17640a59-1a80-4433-8122-231d3c4988bf" providerId="ADAL" clId="{49B14336-642C-5DD7-8B01-BF8DDDFAC854}" dt="2026-07-23T03:34:34.827" v="5694" actId="20577"/>
          <ac:spMkLst>
            <pc:docMk/>
            <pc:sldMk cId="3329594141" sldId="276"/>
            <ac:spMk id="7" creationId="{F68ED22E-B360-842A-7EBE-A6FCF77E598D}"/>
          </ac:spMkLst>
        </pc:spChg>
        <pc:spChg chg="mod">
          <ac:chgData name="Albert Bozoki" userId="17640a59-1a80-4433-8122-231d3c4988bf" providerId="ADAL" clId="{49B14336-642C-5DD7-8B01-BF8DDDFAC854}" dt="2026-07-23T03:39:33.594" v="5709" actId="113"/>
          <ac:spMkLst>
            <pc:docMk/>
            <pc:sldMk cId="3329594141" sldId="276"/>
            <ac:spMk id="9" creationId="{C732C11F-6C90-BAB1-4A03-A327DB69AB50}"/>
          </ac:spMkLst>
        </pc:spChg>
        <pc:graphicFrameChg chg="del">
          <ac:chgData name="Albert Bozoki" userId="17640a59-1a80-4433-8122-231d3c4988bf" providerId="ADAL" clId="{49B14336-642C-5DD7-8B01-BF8DDDFAC854}" dt="2026-07-23T03:36:45.848" v="5698" actId="478"/>
          <ac:graphicFrameMkLst>
            <pc:docMk/>
            <pc:sldMk cId="3329594141" sldId="276"/>
            <ac:graphicFrameMk id="2" creationId="{220A3D80-E4B6-3297-0E3B-C30F97070E15}"/>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C67540E-7F6F-EEC9-82EA-7292B37EEA8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90707C5-1D5D-A673-7B93-439491167E8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8053E39-1ACD-42E5-8D63-C5663563FBFB}" type="datetimeFigureOut">
              <a:rPr lang="en-US" smtClean="0"/>
              <a:t>7/22/26</a:t>
            </a:fld>
            <a:endParaRPr lang="en-US"/>
          </a:p>
        </p:txBody>
      </p:sp>
      <p:sp>
        <p:nvSpPr>
          <p:cNvPr id="4" name="Footer Placeholder 3">
            <a:extLst>
              <a:ext uri="{FF2B5EF4-FFF2-40B4-BE49-F238E27FC236}">
                <a16:creationId xmlns:a16="http://schemas.microsoft.com/office/drawing/2014/main" id="{13D026CA-DD6F-4C95-E395-860D7242666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3F7510E-0BCD-3DA0-84A2-B78018FFE4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086C29-4FD1-49E6-ADAB-E9E0BEF3E86C}" type="slidenum">
              <a:rPr lang="en-US" smtClean="0"/>
              <a:t>‹#›</a:t>
            </a:fld>
            <a:endParaRPr lang="en-US"/>
          </a:p>
        </p:txBody>
      </p:sp>
    </p:spTree>
    <p:extLst>
      <p:ext uri="{BB962C8B-B14F-4D97-AF65-F5344CB8AC3E}">
        <p14:creationId xmlns:p14="http://schemas.microsoft.com/office/powerpoint/2010/main" val="14461788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90611F-604C-4E83-84F8-258301D1D148}" type="datetimeFigureOut">
              <a:rPr lang="en-US" smtClean="0"/>
              <a:t>7/22/26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360F5C-0B4D-4CE9-B380-E96AA8484572}" type="slidenum">
              <a:rPr lang="en-US" smtClean="0"/>
              <a:t>‹#›</a:t>
            </a:fld>
            <a:endParaRPr lang="en-US"/>
          </a:p>
        </p:txBody>
      </p:sp>
    </p:spTree>
    <p:extLst>
      <p:ext uri="{BB962C8B-B14F-4D97-AF65-F5344CB8AC3E}">
        <p14:creationId xmlns:p14="http://schemas.microsoft.com/office/powerpoint/2010/main" val="2673052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360F5C-0B4D-4CE9-B380-E96AA8484572}" type="slidenum">
              <a:rPr lang="en-US" smtClean="0"/>
              <a:t>2</a:t>
            </a:fld>
            <a:endParaRPr lang="en-US"/>
          </a:p>
        </p:txBody>
      </p:sp>
    </p:spTree>
    <p:extLst>
      <p:ext uri="{BB962C8B-B14F-4D97-AF65-F5344CB8AC3E}">
        <p14:creationId xmlns:p14="http://schemas.microsoft.com/office/powerpoint/2010/main" val="3880794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360F5C-0B4D-4CE9-B380-E96AA8484572}" type="slidenum">
              <a:rPr lang="en-US" smtClean="0"/>
              <a:t>3</a:t>
            </a:fld>
            <a:endParaRPr lang="en-US"/>
          </a:p>
        </p:txBody>
      </p:sp>
    </p:spTree>
    <p:extLst>
      <p:ext uri="{BB962C8B-B14F-4D97-AF65-F5344CB8AC3E}">
        <p14:creationId xmlns:p14="http://schemas.microsoft.com/office/powerpoint/2010/main" val="1721393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98169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56185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3"/>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3"/>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3832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05210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0231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859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5"/>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7/22/26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78417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7/22/26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30785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7/22/26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87505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8"/>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7973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8"/>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92561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5"/>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7" y="8475136"/>
            <a:ext cx="1543050" cy="486833"/>
          </a:xfrm>
          <a:prstGeom prst="rect">
            <a:avLst/>
          </a:prstGeom>
        </p:spPr>
        <p:txBody>
          <a:bodyPr vert="horz" lIns="91440" tIns="45720" rIns="91440" bIns="45720" rtlCol="0" anchor="ctr"/>
          <a:lstStyle>
            <a:lvl1pPr algn="l">
              <a:defRPr sz="900">
                <a:solidFill>
                  <a:schemeClr val="tx1">
                    <a:tint val="82000"/>
                  </a:schemeClr>
                </a:solidFill>
              </a:defRPr>
            </a:lvl1pPr>
          </a:lstStyle>
          <a:p>
            <a:fld id="{846CE7D5-CF57-46EF-B807-FDD0502418D4}" type="datetimeFigureOut">
              <a:rPr lang="en-US" smtClean="0"/>
              <a:t>7/22/26</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30838376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Process 1">
            <a:extLst>
              <a:ext uri="{FF2B5EF4-FFF2-40B4-BE49-F238E27FC236}">
                <a16:creationId xmlns:a16="http://schemas.microsoft.com/office/drawing/2014/main" id="{8D4311E7-5B99-143F-C4A9-50369DDF1F88}"/>
              </a:ext>
            </a:extLst>
          </p:cNvPr>
          <p:cNvSpPr/>
          <p:nvPr/>
        </p:nvSpPr>
        <p:spPr>
          <a:xfrm>
            <a:off x="1395411" y="6485197"/>
            <a:ext cx="4067176" cy="1051459"/>
          </a:xfrm>
          <a:prstGeom prst="flowChartProcess">
            <a:avLst/>
          </a:prstGeom>
          <a:noFill/>
          <a:ln>
            <a:noFill/>
          </a:ln>
          <a:effectLst>
            <a:glow rad="2286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a:latin typeface="Century Gothic" panose="020B0502020202020204" pitchFamily="34" charset="0"/>
              </a:rPr>
              <a:t>Analysis of building permit, use tax, impact, and system development fees assessed by municipalities in the Denver Metro area</a:t>
            </a:r>
          </a:p>
        </p:txBody>
      </p:sp>
      <p:pic>
        <p:nvPicPr>
          <p:cNvPr id="6" name="Picture 5">
            <a:extLst>
              <a:ext uri="{FF2B5EF4-FFF2-40B4-BE49-F238E27FC236}">
                <a16:creationId xmlns:a16="http://schemas.microsoft.com/office/drawing/2014/main" id="{80C68C59-A059-ACE4-6394-0B985443F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6858000" cy="914400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C7E3B-31EE-29AF-886E-784C48D60DFF}"/>
            </a:ext>
          </a:extLst>
        </p:cNvPr>
        <p:cNvGrpSpPr/>
        <p:nvPr/>
      </p:nvGrpSpPr>
      <p:grpSpPr>
        <a:xfrm>
          <a:off x="0" y="0"/>
          <a:ext cx="0" cy="0"/>
          <a:chOff x="0" y="0"/>
          <a:chExt cx="0" cy="0"/>
        </a:xfrm>
      </p:grpSpPr>
      <p:sp>
        <p:nvSpPr>
          <p:cNvPr id="8" name="Text Box 2">
            <a:extLst>
              <a:ext uri="{FF2B5EF4-FFF2-40B4-BE49-F238E27FC236}">
                <a16:creationId xmlns:a16="http://schemas.microsoft.com/office/drawing/2014/main" id="{9B0A5B4C-42FB-E64C-AA1D-38A228772663}"/>
              </a:ext>
            </a:extLst>
          </p:cNvPr>
          <p:cNvSpPr txBox="1">
            <a:spLocks noChangeArrowheads="1"/>
          </p:cNvSpPr>
          <p:nvPr/>
        </p:nvSpPr>
        <p:spPr bwMode="auto">
          <a:xfrm>
            <a:off x="278980" y="1680661"/>
            <a:ext cx="3305175" cy="720290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15000"/>
              </a:lnSpc>
              <a:spcAft>
                <a:spcPts val="800"/>
              </a:spcAft>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 Box 2">
            <a:extLst>
              <a:ext uri="{FF2B5EF4-FFF2-40B4-BE49-F238E27FC236}">
                <a16:creationId xmlns:a16="http://schemas.microsoft.com/office/drawing/2014/main" id="{18EDC951-46E9-B357-7C9D-C50C5ADC9DA3}"/>
              </a:ext>
            </a:extLst>
          </p:cNvPr>
          <p:cNvSpPr txBox="1">
            <a:spLocks noChangeArrowheads="1"/>
          </p:cNvSpPr>
          <p:nvPr/>
        </p:nvSpPr>
        <p:spPr bwMode="auto">
          <a:xfrm>
            <a:off x="278980" y="1580670"/>
            <a:ext cx="3228975" cy="540067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200" dirty="0">
                <a:latin typeface="Century Gothic" panose="020B0502020202020204" pitchFamily="34" charset="0"/>
              </a:rPr>
              <a:t>This study evaluates municipal development fees associated with constructing representative </a:t>
            </a:r>
            <a:r>
              <a:rPr lang="en-US" sz="1200" b="1" dirty="0">
                <a:solidFill>
                  <a:srgbClr val="7DACE4"/>
                </a:solidFill>
                <a:latin typeface="Century Gothic" panose="020B0502020202020204" pitchFamily="34" charset="0"/>
              </a:rPr>
              <a:t>single-family detached (SFD)</a:t>
            </a:r>
            <a:r>
              <a:rPr lang="en-US" sz="1200" dirty="0">
                <a:solidFill>
                  <a:srgbClr val="7DACE4"/>
                </a:solidFill>
                <a:latin typeface="Century Gothic" panose="020B0502020202020204" pitchFamily="34" charset="0"/>
              </a:rPr>
              <a:t> </a:t>
            </a:r>
            <a:r>
              <a:rPr lang="en-US" sz="1200" dirty="0">
                <a:latin typeface="Century Gothic" panose="020B0502020202020204" pitchFamily="34" charset="0"/>
              </a:rPr>
              <a:t>and </a:t>
            </a:r>
            <a:r>
              <a:rPr lang="en-US" sz="1200" b="1" dirty="0">
                <a:solidFill>
                  <a:srgbClr val="7DACE4"/>
                </a:solidFill>
                <a:latin typeface="Century Gothic" panose="020B0502020202020204" pitchFamily="34" charset="0"/>
              </a:rPr>
              <a:t>single-family attached (SFA)</a:t>
            </a:r>
            <a:r>
              <a:rPr lang="en-US" sz="1200" dirty="0">
                <a:solidFill>
                  <a:srgbClr val="7DACE4"/>
                </a:solidFill>
                <a:latin typeface="Century Gothic" panose="020B0502020202020204" pitchFamily="34" charset="0"/>
              </a:rPr>
              <a:t> </a:t>
            </a:r>
            <a:r>
              <a:rPr lang="en-US" sz="1200" dirty="0">
                <a:latin typeface="Century Gothic" panose="020B0502020202020204" pitchFamily="34" charset="0"/>
              </a:rPr>
              <a:t>homes in selected Northern Colorado communities. Building permit fees, use taxes, and impact fees were calculated using standardized home specifications to provide a consistent basis for comparison across municipalities.</a:t>
            </a:r>
          </a:p>
          <a:p>
            <a:pPr>
              <a:lnSpc>
                <a:spcPct val="107000"/>
              </a:lnSpc>
              <a:spcAft>
                <a:spcPts val="800"/>
              </a:spcAft>
            </a:pPr>
            <a:r>
              <a:rPr lang="en-US" sz="1200" b="1" dirty="0">
                <a:solidFill>
                  <a:srgbClr val="7DACE4"/>
                </a:solidFill>
                <a:latin typeface="Century Gothic" panose="020B0502020202020204" pitchFamily="34" charset="0"/>
              </a:rPr>
              <a:t>Building permit fees </a:t>
            </a:r>
            <a:r>
              <a:rPr lang="en-US" sz="1200" dirty="0">
                <a:latin typeface="Century Gothic" panose="020B0502020202020204" pitchFamily="34" charset="0"/>
              </a:rPr>
              <a:t>were calculated using each municipality's adopted fee schedule and valuation methodology. Where applicable, fees associated with plan review, permits, and related building services were included.</a:t>
            </a:r>
          </a:p>
          <a:p>
            <a:pPr>
              <a:lnSpc>
                <a:spcPct val="107000"/>
              </a:lnSpc>
              <a:spcAft>
                <a:spcPts val="800"/>
              </a:spcAft>
            </a:pPr>
            <a:r>
              <a:rPr lang="en-US" sz="1200" b="1" dirty="0">
                <a:solidFill>
                  <a:srgbClr val="7DACE4"/>
                </a:solidFill>
                <a:latin typeface="Century Gothic" panose="020B0502020202020204" pitchFamily="34" charset="0"/>
              </a:rPr>
              <a:t>Use taxes </a:t>
            </a:r>
            <a:r>
              <a:rPr lang="en-US" sz="1200" dirty="0">
                <a:latin typeface="Century Gothic" panose="020B0502020202020204" pitchFamily="34" charset="0"/>
              </a:rPr>
              <a:t>were calculated in accordance with each jurisdiction's adopted tax rate and methodology. In municipalities where use tax is assessed on construction materials, taxable value was generally estimated using standard municipal assumptions regarding the portion of a home's valuation attributable to construction materials.</a:t>
            </a:r>
          </a:p>
          <a:p>
            <a:pPr>
              <a:lnSpc>
                <a:spcPct val="107000"/>
              </a:lnSpc>
              <a:spcAft>
                <a:spcPts val="800"/>
              </a:spcAft>
            </a:pPr>
            <a:endParaRPr lang="en-US" sz="1200" dirty="0">
              <a:latin typeface="Century Gothic" panose="020B0502020202020204" pitchFamily="34" charset="0"/>
            </a:endParaRPr>
          </a:p>
        </p:txBody>
      </p:sp>
      <p:graphicFrame>
        <p:nvGraphicFramePr>
          <p:cNvPr id="2" name="Table 1">
            <a:extLst>
              <a:ext uri="{FF2B5EF4-FFF2-40B4-BE49-F238E27FC236}">
                <a16:creationId xmlns:a16="http://schemas.microsoft.com/office/drawing/2014/main" id="{2520B8AC-1D40-C487-B87E-A600C2EA2BF4}"/>
              </a:ext>
            </a:extLst>
          </p:cNvPr>
          <p:cNvGraphicFramePr>
            <a:graphicFrameLocks noGrp="1"/>
          </p:cNvGraphicFramePr>
          <p:nvPr>
            <p:extLst>
              <p:ext uri="{D42A27DB-BD31-4B8C-83A1-F6EECF244321}">
                <p14:modId xmlns:p14="http://schemas.microsoft.com/office/powerpoint/2010/main" val="3891749143"/>
              </p:ext>
            </p:extLst>
          </p:nvPr>
        </p:nvGraphicFramePr>
        <p:xfrm>
          <a:off x="558800" y="7346032"/>
          <a:ext cx="5740400" cy="1475677"/>
        </p:xfrm>
        <a:graphic>
          <a:graphicData uri="http://schemas.openxmlformats.org/drawingml/2006/table">
            <a:tbl>
              <a:tblPr firstRow="1" bandRow="1">
                <a:tableStyleId>{5C22544A-7EE6-4342-B048-85BDC9FD1C3A}</a:tableStyleId>
              </a:tblPr>
              <a:tblGrid>
                <a:gridCol w="1600200">
                  <a:extLst>
                    <a:ext uri="{9D8B030D-6E8A-4147-A177-3AD203B41FA5}">
                      <a16:colId xmlns:a16="http://schemas.microsoft.com/office/drawing/2014/main" val="2571713820"/>
                    </a:ext>
                  </a:extLst>
                </a:gridCol>
                <a:gridCol w="2070100">
                  <a:extLst>
                    <a:ext uri="{9D8B030D-6E8A-4147-A177-3AD203B41FA5}">
                      <a16:colId xmlns:a16="http://schemas.microsoft.com/office/drawing/2014/main" val="27318921"/>
                    </a:ext>
                  </a:extLst>
                </a:gridCol>
                <a:gridCol w="2070100">
                  <a:extLst>
                    <a:ext uri="{9D8B030D-6E8A-4147-A177-3AD203B41FA5}">
                      <a16:colId xmlns:a16="http://schemas.microsoft.com/office/drawing/2014/main" val="3197851306"/>
                    </a:ext>
                  </a:extLst>
                </a:gridCol>
              </a:tblGrid>
              <a:tr h="182245">
                <a:tc>
                  <a:txBody>
                    <a:bodyPr/>
                    <a:lstStyle/>
                    <a:p>
                      <a:pPr algn="l">
                        <a:lnSpc>
                          <a:spcPct val="115000"/>
                        </a:lnSpc>
                        <a:buNone/>
                      </a:pPr>
                      <a:endParaRPr lang="en-US" sz="1200" kern="100" dirty="0">
                        <a:effectLst/>
                        <a:latin typeface="Aptos" panose="020B0004020202020204" pitchFamily="34" charset="0"/>
                      </a:endParaRPr>
                    </a:p>
                  </a:txBody>
                  <a:tcPr marL="68580" marR="68580" marT="0" marB="0" anchor="b">
                    <a:solidFill>
                      <a:srgbClr val="033E71"/>
                    </a:solidFill>
                  </a:tcPr>
                </a:tc>
                <a:tc>
                  <a:txBody>
                    <a:bodyPr/>
                    <a:lstStyle/>
                    <a:p>
                      <a:pPr marL="0" marR="0" algn="l">
                        <a:lnSpc>
                          <a:spcPct val="115000"/>
                        </a:lnSpc>
                        <a:spcAft>
                          <a:spcPts val="800"/>
                        </a:spcAft>
                        <a:buNone/>
                      </a:pPr>
                      <a:r>
                        <a:rPr lang="en-US" sz="1000" kern="0" dirty="0">
                          <a:effectLst/>
                        </a:rPr>
                        <a:t>Single-Family Detached (SFD):</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033E71"/>
                    </a:solidFill>
                  </a:tcPr>
                </a:tc>
                <a:tc>
                  <a:txBody>
                    <a:bodyPr/>
                    <a:lstStyle/>
                    <a:p>
                      <a:pPr marL="0" marR="0" algn="l">
                        <a:lnSpc>
                          <a:spcPct val="115000"/>
                        </a:lnSpc>
                        <a:spcAft>
                          <a:spcPts val="800"/>
                        </a:spcAft>
                        <a:buNone/>
                      </a:pPr>
                      <a:r>
                        <a:rPr lang="en-US" sz="1000" kern="0" dirty="0">
                          <a:effectLst/>
                        </a:rPr>
                        <a:t>Single-Family Attached (SFA):</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033E71"/>
                    </a:solidFill>
                  </a:tcPr>
                </a:tc>
                <a:extLst>
                  <a:ext uri="{0D108BD9-81ED-4DB2-BD59-A6C34878D82A}">
                    <a16:rowId xmlns:a16="http://schemas.microsoft.com/office/drawing/2014/main" val="3977103206"/>
                  </a:ext>
                </a:extLst>
              </a:tr>
              <a:tr h="182245">
                <a:tc>
                  <a:txBody>
                    <a:bodyPr/>
                    <a:lstStyle/>
                    <a:p>
                      <a:pPr marL="0" marR="0" algn="l">
                        <a:lnSpc>
                          <a:spcPct val="115000"/>
                        </a:lnSpc>
                        <a:spcAft>
                          <a:spcPts val="800"/>
                        </a:spcAft>
                        <a:buNone/>
                      </a:pPr>
                      <a:r>
                        <a:rPr lang="en-US" sz="1000" kern="0">
                          <a:effectLst/>
                        </a:rPr>
                        <a:t>Lot Size: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marL="0" marR="0" algn="l">
                        <a:lnSpc>
                          <a:spcPct val="115000"/>
                        </a:lnSpc>
                        <a:spcAft>
                          <a:spcPts val="800"/>
                        </a:spcAft>
                        <a:buNone/>
                      </a:pPr>
                      <a:r>
                        <a:rPr lang="en-US" sz="1000" kern="0">
                          <a:effectLst/>
                        </a:rPr>
                        <a:t>8,000 Square Feet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l">
                        <a:lnSpc>
                          <a:spcPct val="115000"/>
                        </a:lnSpc>
                        <a:spcAft>
                          <a:spcPts val="800"/>
                        </a:spcAft>
                        <a:buNone/>
                      </a:pPr>
                      <a:r>
                        <a:rPr lang="en-US" sz="1000" kern="0">
                          <a:effectLst/>
                        </a:rPr>
                        <a:t>5,000 Square Feet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33949752"/>
                  </a:ext>
                </a:extLst>
              </a:tr>
              <a:tr h="182245">
                <a:tc>
                  <a:txBody>
                    <a:bodyPr/>
                    <a:lstStyle/>
                    <a:p>
                      <a:pPr marL="0" marR="0" algn="l">
                        <a:lnSpc>
                          <a:spcPct val="115000"/>
                        </a:lnSpc>
                        <a:spcAft>
                          <a:spcPts val="800"/>
                        </a:spcAft>
                        <a:buNone/>
                      </a:pPr>
                      <a:r>
                        <a:rPr lang="en-US" sz="1000" kern="0">
                          <a:effectLst/>
                        </a:rPr>
                        <a:t>Bathroom Count: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marL="0" marR="0" algn="l">
                        <a:lnSpc>
                          <a:spcPct val="115000"/>
                        </a:lnSpc>
                        <a:spcAft>
                          <a:spcPts val="800"/>
                        </a:spcAft>
                        <a:buNone/>
                      </a:pPr>
                      <a:r>
                        <a:rPr lang="en-US" sz="1000" kern="0">
                          <a:effectLst/>
                        </a:rPr>
                        <a:t>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l">
                        <a:lnSpc>
                          <a:spcPct val="115000"/>
                        </a:lnSpc>
                        <a:spcAft>
                          <a:spcPts val="800"/>
                        </a:spcAft>
                        <a:buNone/>
                      </a:pPr>
                      <a:r>
                        <a:rPr lang="en-US" sz="1000" kern="0">
                          <a:effectLst/>
                        </a:rPr>
                        <a:t>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4688893"/>
                  </a:ext>
                </a:extLst>
              </a:tr>
              <a:tr h="182245">
                <a:tc>
                  <a:txBody>
                    <a:bodyPr/>
                    <a:lstStyle/>
                    <a:p>
                      <a:pPr marL="0" marR="0" algn="l">
                        <a:lnSpc>
                          <a:spcPct val="115000"/>
                        </a:lnSpc>
                        <a:spcAft>
                          <a:spcPts val="800"/>
                        </a:spcAft>
                        <a:buNone/>
                      </a:pPr>
                      <a:r>
                        <a:rPr lang="en-US" sz="1000" kern="0">
                          <a:effectLst/>
                        </a:rPr>
                        <a:t>Water Meter Size: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marL="0" marR="0" algn="l">
                        <a:lnSpc>
                          <a:spcPct val="115000"/>
                        </a:lnSpc>
                        <a:spcAft>
                          <a:spcPts val="800"/>
                        </a:spcAft>
                        <a:buNone/>
                      </a:pPr>
                      <a:r>
                        <a:rPr lang="en-US" sz="1000" kern="0">
                          <a:effectLst/>
                        </a:rPr>
                        <a:t>¾”</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l">
                        <a:lnSpc>
                          <a:spcPct val="115000"/>
                        </a:lnSpc>
                        <a:spcAft>
                          <a:spcPts val="800"/>
                        </a:spcAft>
                        <a:buNone/>
                      </a:pPr>
                      <a:r>
                        <a:rPr lang="en-US" sz="1000" kern="0">
                          <a:effectLst/>
                        </a:rPr>
                        <a:t>¾” (Except for Aurora)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5429277"/>
                  </a:ext>
                </a:extLst>
              </a:tr>
              <a:tr h="182245">
                <a:tc>
                  <a:txBody>
                    <a:bodyPr/>
                    <a:lstStyle/>
                    <a:p>
                      <a:pPr marL="0" marR="0" algn="l">
                        <a:lnSpc>
                          <a:spcPct val="115000"/>
                        </a:lnSpc>
                        <a:spcAft>
                          <a:spcPts val="800"/>
                        </a:spcAft>
                        <a:buNone/>
                      </a:pPr>
                      <a:r>
                        <a:rPr lang="en-US" sz="1000" kern="0">
                          <a:effectLst/>
                        </a:rPr>
                        <a:t>Total Living Area: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marL="0" marR="0" algn="l">
                        <a:lnSpc>
                          <a:spcPct val="115000"/>
                        </a:lnSpc>
                        <a:spcAft>
                          <a:spcPts val="800"/>
                        </a:spcAft>
                        <a:buNone/>
                      </a:pPr>
                      <a:r>
                        <a:rPr lang="en-US" sz="1000" kern="0" dirty="0">
                          <a:effectLst/>
                        </a:rPr>
                        <a:t>2,400 SF</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l">
                        <a:lnSpc>
                          <a:spcPct val="115000"/>
                        </a:lnSpc>
                        <a:spcAft>
                          <a:spcPts val="800"/>
                        </a:spcAft>
                        <a:buNone/>
                      </a:pPr>
                      <a:r>
                        <a:rPr lang="en-US" sz="1000" kern="0">
                          <a:effectLst/>
                        </a:rPr>
                        <a:t>1,600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49478402"/>
                  </a:ext>
                </a:extLst>
              </a:tr>
              <a:tr h="182245">
                <a:tc>
                  <a:txBody>
                    <a:bodyPr/>
                    <a:lstStyle/>
                    <a:p>
                      <a:pPr marL="0" marR="0" algn="l">
                        <a:lnSpc>
                          <a:spcPct val="115000"/>
                        </a:lnSpc>
                        <a:spcAft>
                          <a:spcPts val="800"/>
                        </a:spcAft>
                        <a:buNone/>
                      </a:pPr>
                      <a:r>
                        <a:rPr lang="en-US" sz="1000" kern="0">
                          <a:effectLst/>
                        </a:rPr>
                        <a:t>Garage: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marL="0" marR="0" algn="l">
                        <a:lnSpc>
                          <a:spcPct val="115000"/>
                        </a:lnSpc>
                        <a:spcAft>
                          <a:spcPts val="800"/>
                        </a:spcAft>
                        <a:buNone/>
                      </a:pPr>
                      <a:r>
                        <a:rPr lang="en-US" sz="1000" kern="0">
                          <a:effectLst/>
                        </a:rPr>
                        <a:t>600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l">
                        <a:lnSpc>
                          <a:spcPct val="115000"/>
                        </a:lnSpc>
                        <a:spcAft>
                          <a:spcPts val="800"/>
                        </a:spcAft>
                        <a:buNone/>
                      </a:pPr>
                      <a:r>
                        <a:rPr lang="en-US" sz="1000" kern="0">
                          <a:effectLst/>
                        </a:rPr>
                        <a:t>500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11288955"/>
                  </a:ext>
                </a:extLst>
              </a:tr>
              <a:tr h="182245">
                <a:tc>
                  <a:txBody>
                    <a:bodyPr/>
                    <a:lstStyle/>
                    <a:p>
                      <a:pPr marL="0" marR="0" algn="l">
                        <a:lnSpc>
                          <a:spcPct val="115000"/>
                        </a:lnSpc>
                        <a:spcAft>
                          <a:spcPts val="800"/>
                        </a:spcAft>
                        <a:buNone/>
                      </a:pPr>
                      <a:r>
                        <a:rPr lang="en-US" sz="1000" kern="0">
                          <a:effectLst/>
                        </a:rPr>
                        <a:t>Porch/Patio Cover: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marL="0" marR="0" algn="l">
                        <a:lnSpc>
                          <a:spcPct val="115000"/>
                        </a:lnSpc>
                        <a:spcAft>
                          <a:spcPts val="800"/>
                        </a:spcAft>
                        <a:buNone/>
                      </a:pPr>
                      <a:r>
                        <a:rPr lang="en-US" sz="1000" kern="0">
                          <a:effectLst/>
                        </a:rPr>
                        <a:t>200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l">
                        <a:lnSpc>
                          <a:spcPct val="115000"/>
                        </a:lnSpc>
                        <a:spcAft>
                          <a:spcPts val="800"/>
                        </a:spcAft>
                        <a:buNone/>
                      </a:pPr>
                      <a:r>
                        <a:rPr lang="en-US" sz="1000" kern="0">
                          <a:effectLst/>
                        </a:rPr>
                        <a:t>0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7483947"/>
                  </a:ext>
                </a:extLst>
              </a:tr>
              <a:tr h="182245">
                <a:tc>
                  <a:txBody>
                    <a:bodyPr/>
                    <a:lstStyle/>
                    <a:p>
                      <a:pPr marL="0" marR="0" algn="l">
                        <a:lnSpc>
                          <a:spcPct val="115000"/>
                        </a:lnSpc>
                        <a:spcAft>
                          <a:spcPts val="800"/>
                        </a:spcAft>
                        <a:buNone/>
                      </a:pPr>
                      <a:r>
                        <a:rPr lang="en-US" sz="1000" kern="0">
                          <a:effectLst/>
                        </a:rPr>
                        <a:t>Finished Basement: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marL="0" marR="0" algn="l">
                        <a:lnSpc>
                          <a:spcPct val="115000"/>
                        </a:lnSpc>
                        <a:spcAft>
                          <a:spcPts val="800"/>
                        </a:spcAft>
                        <a:buNone/>
                      </a:pPr>
                      <a:r>
                        <a:rPr lang="en-US" sz="1000" kern="0">
                          <a:effectLst/>
                        </a:rPr>
                        <a:t>1,000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l">
                        <a:lnSpc>
                          <a:spcPct val="115000"/>
                        </a:lnSpc>
                        <a:spcAft>
                          <a:spcPts val="800"/>
                        </a:spcAft>
                        <a:buNone/>
                      </a:pPr>
                      <a:r>
                        <a:rPr lang="en-US" sz="1000" kern="0" dirty="0">
                          <a:effectLst/>
                        </a:rPr>
                        <a:t>500 SF</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97848363"/>
                  </a:ext>
                </a:extLst>
              </a:tr>
            </a:tbl>
          </a:graphicData>
        </a:graphic>
      </p:graphicFrame>
      <p:sp>
        <p:nvSpPr>
          <p:cNvPr id="3" name="Text Box 2">
            <a:extLst>
              <a:ext uri="{FF2B5EF4-FFF2-40B4-BE49-F238E27FC236}">
                <a16:creationId xmlns:a16="http://schemas.microsoft.com/office/drawing/2014/main" id="{12BCFC73-14C7-FCFA-6924-B85BC0971D94}"/>
              </a:ext>
            </a:extLst>
          </p:cNvPr>
          <p:cNvSpPr txBox="1">
            <a:spLocks noChangeArrowheads="1"/>
          </p:cNvSpPr>
          <p:nvPr/>
        </p:nvSpPr>
        <p:spPr bwMode="auto">
          <a:xfrm>
            <a:off x="3507955" y="1552324"/>
            <a:ext cx="3144442" cy="526616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200" b="1" dirty="0">
                <a:solidFill>
                  <a:srgbClr val="7DACE4"/>
                </a:solidFill>
                <a:latin typeface="Century Gothic" panose="020B0502020202020204" pitchFamily="34" charset="0"/>
              </a:rPr>
              <a:t>Impact fees </a:t>
            </a:r>
            <a:r>
              <a:rPr lang="en-US" sz="1200" dirty="0">
                <a:latin typeface="Century Gothic" panose="020B0502020202020204" pitchFamily="34" charset="0"/>
              </a:rPr>
              <a:t>were compiled from each municipality's adopted fee schedules and include charges associated with infrastructure such as transportation, parks, public safety, and other capital improvements, where applicable. Only fees directly associated with residential development were included in the analysis.</a:t>
            </a:r>
          </a:p>
          <a:p>
            <a:pPr>
              <a:lnSpc>
                <a:spcPct val="107000"/>
              </a:lnSpc>
              <a:spcAft>
                <a:spcPts val="800"/>
              </a:spcAft>
            </a:pPr>
            <a:r>
              <a:rPr lang="en-US" sz="1200" dirty="0">
                <a:latin typeface="Century Gothic" panose="020B0502020202020204" pitchFamily="34" charset="0"/>
              </a:rPr>
              <a:t>To ensure comparability, all municipalities were evaluated using the representative home specifications shown in </a:t>
            </a:r>
            <a:r>
              <a:rPr lang="en-US" sz="1200" b="1" dirty="0">
                <a:solidFill>
                  <a:srgbClr val="7DACE4"/>
                </a:solidFill>
                <a:latin typeface="Century Gothic" panose="020B0502020202020204" pitchFamily="34" charset="0"/>
              </a:rPr>
              <a:t>Table 1</a:t>
            </a:r>
            <a:r>
              <a:rPr lang="en-US" sz="1200" dirty="0">
                <a:latin typeface="Century Gothic" panose="020B0502020202020204" pitchFamily="34" charset="0"/>
              </a:rPr>
              <a:t>. While individual projects may vary in size, design, and valuation, applying consistent assumptions allows for an objective comparison of municipal development fees across jurisdictions.</a:t>
            </a:r>
          </a:p>
          <a:p>
            <a:pPr>
              <a:lnSpc>
                <a:spcPct val="107000"/>
              </a:lnSpc>
              <a:spcAft>
                <a:spcPts val="800"/>
              </a:spcAft>
            </a:pPr>
            <a:r>
              <a:rPr lang="en-US" sz="1200" dirty="0">
                <a:latin typeface="Century Gothic" panose="020B0502020202020204" pitchFamily="34" charset="0"/>
              </a:rPr>
              <a:t>Although every effort has been made to verify the information presented, fee schedules are subject to change and actual development costs may vary based on project characteristics, construction timing, and future municipal policy updates.</a:t>
            </a:r>
          </a:p>
          <a:p>
            <a:pPr>
              <a:lnSpc>
                <a:spcPct val="107000"/>
              </a:lnSpc>
              <a:spcAft>
                <a:spcPts val="800"/>
              </a:spcAft>
            </a:pPr>
            <a:endParaRPr lang="en-US" sz="1200" kern="100" dirty="0">
              <a:latin typeface="Century Gothic" panose="020B0502020202020204" pitchFamily="34" charset="0"/>
              <a:ea typeface="Aptos" panose="020B0004020202020204" pitchFamily="34" charset="0"/>
              <a:cs typeface="Times New Roman" panose="02020603050405020304" pitchFamily="18" charset="0"/>
            </a:endParaRPr>
          </a:p>
        </p:txBody>
      </p:sp>
      <p:sp>
        <p:nvSpPr>
          <p:cNvPr id="6" name="Text Box 2">
            <a:extLst>
              <a:ext uri="{FF2B5EF4-FFF2-40B4-BE49-F238E27FC236}">
                <a16:creationId xmlns:a16="http://schemas.microsoft.com/office/drawing/2014/main" id="{106D7C30-023F-3A0F-FF57-BFF508665ECC}"/>
              </a:ext>
            </a:extLst>
          </p:cNvPr>
          <p:cNvSpPr txBox="1">
            <a:spLocks noChangeArrowheads="1"/>
          </p:cNvSpPr>
          <p:nvPr/>
        </p:nvSpPr>
        <p:spPr bwMode="auto">
          <a:xfrm>
            <a:off x="558800" y="7035101"/>
            <a:ext cx="742950" cy="257175"/>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15000"/>
              </a:lnSpc>
              <a:spcAft>
                <a:spcPts val="800"/>
              </a:spcAft>
              <a:buNone/>
            </a:pPr>
            <a:r>
              <a:rPr lang="en-US" sz="1200" b="1" u="sng" kern="100" dirty="0">
                <a:solidFill>
                  <a:srgbClr val="7DACE4"/>
                </a:solidFill>
                <a:effectLst/>
                <a:latin typeface="Century Gothic" panose="020B0502020202020204" pitchFamily="34" charset="0"/>
                <a:ea typeface="Aptos" panose="020B0004020202020204" pitchFamily="34" charset="0"/>
                <a:cs typeface="Times New Roman" panose="02020603050405020304" pitchFamily="18" charset="0"/>
              </a:rPr>
              <a:t>Table 1</a:t>
            </a:r>
            <a:endParaRPr lang="en-US" sz="1200" kern="100" dirty="0">
              <a:solidFill>
                <a:srgbClr val="7DACE4"/>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 Box 11">
            <a:extLst>
              <a:ext uri="{FF2B5EF4-FFF2-40B4-BE49-F238E27FC236}">
                <a16:creationId xmlns:a16="http://schemas.microsoft.com/office/drawing/2014/main" id="{D75FC2BB-07C2-5D59-77EA-B71320A3437B}"/>
              </a:ext>
            </a:extLst>
          </p:cNvPr>
          <p:cNvSpPr txBox="1"/>
          <p:nvPr/>
        </p:nvSpPr>
        <p:spPr>
          <a:xfrm>
            <a:off x="278980" y="1095124"/>
            <a:ext cx="6089735"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033E71"/>
                </a:solidFill>
                <a:latin typeface="Bodoni MT" panose="02070603080606020203" pitchFamily="18" charset="0"/>
              </a:rPr>
              <a:t>Methodology</a:t>
            </a:r>
            <a:endParaRPr lang="en-US" sz="2400" kern="100" dirty="0">
              <a:solidFill>
                <a:srgbClr val="033E71"/>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10" name="Flowchart: Manual Input 10">
            <a:extLst>
              <a:ext uri="{FF2B5EF4-FFF2-40B4-BE49-F238E27FC236}">
                <a16:creationId xmlns:a16="http://schemas.microsoft.com/office/drawing/2014/main" id="{12406497-E7DE-3D46-A51C-4FAD47BBB5E2}"/>
              </a:ext>
            </a:extLst>
          </p:cNvPr>
          <p:cNvSpPr/>
          <p:nvPr/>
        </p:nvSpPr>
        <p:spPr>
          <a:xfrm rot="10800000">
            <a:off x="278979" y="-11574"/>
            <a:ext cx="2581275" cy="966787"/>
          </a:xfrm>
          <a:prstGeom prst="flowChartManualInput">
            <a:avLst/>
          </a:prstGeom>
          <a:solidFill>
            <a:srgbClr val="5E8F4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2733637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EB2C3-A353-A4B7-C895-9ECF50BFBE9E}"/>
            </a:ext>
          </a:extLst>
        </p:cNvPr>
        <p:cNvGrpSpPr/>
        <p:nvPr/>
      </p:nvGrpSpPr>
      <p:grpSpPr>
        <a:xfrm>
          <a:off x="0" y="0"/>
          <a:ext cx="0" cy="0"/>
          <a:chOff x="0" y="0"/>
          <a:chExt cx="0" cy="0"/>
        </a:xfrm>
      </p:grpSpPr>
      <p:sp>
        <p:nvSpPr>
          <p:cNvPr id="8" name="Text Box 2">
            <a:extLst>
              <a:ext uri="{FF2B5EF4-FFF2-40B4-BE49-F238E27FC236}">
                <a16:creationId xmlns:a16="http://schemas.microsoft.com/office/drawing/2014/main" id="{4DE97871-7336-6BFD-8692-86C6B1D7FD36}"/>
              </a:ext>
            </a:extLst>
          </p:cNvPr>
          <p:cNvSpPr txBox="1">
            <a:spLocks noChangeArrowheads="1"/>
          </p:cNvSpPr>
          <p:nvPr/>
        </p:nvSpPr>
        <p:spPr bwMode="auto">
          <a:xfrm>
            <a:off x="278980" y="1680661"/>
            <a:ext cx="3305175" cy="720290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15000"/>
              </a:lnSpc>
              <a:spcAft>
                <a:spcPts val="800"/>
              </a:spcAft>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 Box 2">
            <a:extLst>
              <a:ext uri="{FF2B5EF4-FFF2-40B4-BE49-F238E27FC236}">
                <a16:creationId xmlns:a16="http://schemas.microsoft.com/office/drawing/2014/main" id="{C732C11F-6C90-BAB1-4A03-A327DB69AB50}"/>
              </a:ext>
            </a:extLst>
          </p:cNvPr>
          <p:cNvSpPr txBox="1">
            <a:spLocks noChangeArrowheads="1"/>
          </p:cNvSpPr>
          <p:nvPr/>
        </p:nvSpPr>
        <p:spPr bwMode="auto">
          <a:xfrm>
            <a:off x="278980" y="1580670"/>
            <a:ext cx="3228975" cy="540067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200" dirty="0">
                <a:latin typeface="Century Gothic" panose="020B0502020202020204" pitchFamily="34" charset="0"/>
              </a:rPr>
              <a:t>Unlike building permit fees, use taxes, and impact fees, water-related costs cannot be evaluated using a single standardized fee schedule. Water acquisition requirements vary considerably between municipalities and, in many cases, between water providers serving the same municipality. As a result, each case study evaluates water costs based on the specific policies and fee structures applicable to the municipality or utility provider.</a:t>
            </a:r>
          </a:p>
          <a:p>
            <a:pPr>
              <a:lnSpc>
                <a:spcPct val="107000"/>
              </a:lnSpc>
              <a:spcAft>
                <a:spcPts val="800"/>
              </a:spcAft>
            </a:pPr>
            <a:r>
              <a:rPr lang="en-US" sz="1200" dirty="0">
                <a:latin typeface="Century Gothic" panose="020B0502020202020204" pitchFamily="34" charset="0"/>
              </a:rPr>
              <a:t>To maintain consistency throughout the study, water costs were calculated using the same representative single-family detached (SFD) and single-family attached (SFA) home specifications presented in </a:t>
            </a:r>
            <a:r>
              <a:rPr lang="en-US" sz="1200" b="1" dirty="0">
                <a:latin typeface="Century Gothic" panose="020B0502020202020204" pitchFamily="34" charset="0"/>
              </a:rPr>
              <a:t>Table 1</a:t>
            </a:r>
            <a:r>
              <a:rPr lang="en-US" sz="1200" dirty="0">
                <a:latin typeface="Century Gothic" panose="020B0502020202020204" pitchFamily="34" charset="0"/>
              </a:rPr>
              <a:t>. These standardized home assumptions were used to estimate the anticipated water demand for each home type, providing a consistent basis for comparison across municipalities and water providers.</a:t>
            </a:r>
          </a:p>
          <a:p>
            <a:pPr>
              <a:lnSpc>
                <a:spcPct val="107000"/>
              </a:lnSpc>
              <a:spcAft>
                <a:spcPts val="800"/>
              </a:spcAft>
            </a:pPr>
            <a:r>
              <a:rPr lang="en-US" sz="1200" dirty="0">
                <a:latin typeface="Century Gothic" panose="020B0502020202020204" pitchFamily="34" charset="0"/>
              </a:rPr>
              <a:t>For each municipality or water provider, the analysis applies the locally adopted raw water dedication requirements or cash-in-lieu (CIL) policies, where applicable, to estimate the cost of securing the required water supply. Utility Plant Investment Fees (UPIFs), Plant Investment Fees (PIFs), System Investment Fees (SIFs), tap fees, and other applicable connection charges were then incorporated to calculate the estimated total water cost per home. </a:t>
            </a:r>
          </a:p>
        </p:txBody>
      </p:sp>
      <p:sp>
        <p:nvSpPr>
          <p:cNvPr id="3" name="Text Box 2">
            <a:extLst>
              <a:ext uri="{FF2B5EF4-FFF2-40B4-BE49-F238E27FC236}">
                <a16:creationId xmlns:a16="http://schemas.microsoft.com/office/drawing/2014/main" id="{CA9DCCB7-6587-200B-2AC3-15A142D5A07E}"/>
              </a:ext>
            </a:extLst>
          </p:cNvPr>
          <p:cNvSpPr txBox="1">
            <a:spLocks noChangeArrowheads="1"/>
          </p:cNvSpPr>
          <p:nvPr/>
        </p:nvSpPr>
        <p:spPr bwMode="auto">
          <a:xfrm>
            <a:off x="3507955" y="1552324"/>
            <a:ext cx="3144442" cy="526616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200" dirty="0">
                <a:latin typeface="Century Gothic" panose="020B0502020202020204" pitchFamily="34" charset="0"/>
              </a:rPr>
              <a:t>In jurisdictions that do not maintain an adopted cash-in-lieu policy, raw water costs were modeled using current market pricing for residential ("Home Supply") water rights to provide a representative estimate. </a:t>
            </a:r>
          </a:p>
          <a:p>
            <a:pPr>
              <a:lnSpc>
                <a:spcPct val="107000"/>
              </a:lnSpc>
              <a:spcAft>
                <a:spcPts val="800"/>
              </a:spcAft>
            </a:pPr>
            <a:r>
              <a:rPr lang="en-US" sz="1200" dirty="0">
                <a:latin typeface="Century Gothic" panose="020B0502020202020204" pitchFamily="34" charset="0"/>
              </a:rPr>
              <a:t>Because water acquisition policies vary considerably between Northern Colorado municipalities and water providers, each community was evaluated using its locally adopted requirements. Where a municipality or utility provider maintains an adopted raw water dedication or cash-in-lieu policy, those requirements were applied in the analysis. In jurisdictions without an adopted cash-in-lieu policy, raw water costs were estimated using current residential ("Home Supply") water pricing to provide a representative comparison. Similarly, where multiple water providers serve a municipality, each provider was evaluated separately to reflect differences in water acquisition requirements and utility fee structures.</a:t>
            </a:r>
          </a:p>
          <a:p>
            <a:pPr>
              <a:lnSpc>
                <a:spcPct val="107000"/>
              </a:lnSpc>
              <a:spcAft>
                <a:spcPts val="800"/>
              </a:spcAft>
            </a:pPr>
            <a:r>
              <a:rPr lang="en-US" sz="1200" dirty="0">
                <a:latin typeface="Century Gothic" panose="020B0502020202020204" pitchFamily="34" charset="0"/>
              </a:rPr>
              <a:t>Although every effort has been made to verify the information presented, water policies, cash-in-lieu values, utility fees, and raw water pricing are subject to change. Actual project costs may vary based on development location, utility service area, project-specific water demands, and future updates to municipal or utility provider policies.</a:t>
            </a:r>
          </a:p>
          <a:p>
            <a:pPr>
              <a:lnSpc>
                <a:spcPct val="107000"/>
              </a:lnSpc>
              <a:spcAft>
                <a:spcPts val="800"/>
              </a:spcAft>
            </a:pPr>
            <a:endParaRPr lang="en-US" sz="1200" kern="100" dirty="0">
              <a:latin typeface="Century Gothic" panose="020B0502020202020204" pitchFamily="34" charset="0"/>
              <a:ea typeface="Aptos" panose="020B0004020202020204" pitchFamily="34" charset="0"/>
              <a:cs typeface="Times New Roman" panose="02020603050405020304" pitchFamily="18" charset="0"/>
            </a:endParaRPr>
          </a:p>
        </p:txBody>
      </p:sp>
      <p:sp>
        <p:nvSpPr>
          <p:cNvPr id="7" name="Text Box 11">
            <a:extLst>
              <a:ext uri="{FF2B5EF4-FFF2-40B4-BE49-F238E27FC236}">
                <a16:creationId xmlns:a16="http://schemas.microsoft.com/office/drawing/2014/main" id="{F68ED22E-B360-842A-7EBE-A6FCF77E598D}"/>
              </a:ext>
            </a:extLst>
          </p:cNvPr>
          <p:cNvSpPr txBox="1"/>
          <p:nvPr/>
        </p:nvSpPr>
        <p:spPr>
          <a:xfrm>
            <a:off x="278980" y="1095124"/>
            <a:ext cx="6089735"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033E71"/>
                </a:solidFill>
                <a:latin typeface="Bodoni MT" panose="02070603080606020203" pitchFamily="18" charset="0"/>
              </a:rPr>
              <a:t>Methodology Cont. </a:t>
            </a:r>
            <a:endParaRPr lang="en-US" sz="2400" kern="100" dirty="0">
              <a:solidFill>
                <a:srgbClr val="033E71"/>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10" name="Flowchart: Manual Input 10">
            <a:extLst>
              <a:ext uri="{FF2B5EF4-FFF2-40B4-BE49-F238E27FC236}">
                <a16:creationId xmlns:a16="http://schemas.microsoft.com/office/drawing/2014/main" id="{70617F54-2898-E6E0-4354-B634C699A02E}"/>
              </a:ext>
            </a:extLst>
          </p:cNvPr>
          <p:cNvSpPr/>
          <p:nvPr/>
        </p:nvSpPr>
        <p:spPr>
          <a:xfrm rot="10800000">
            <a:off x="278979" y="-11574"/>
            <a:ext cx="2581275" cy="966787"/>
          </a:xfrm>
          <a:prstGeom prst="flowChartManualInput">
            <a:avLst/>
          </a:prstGeom>
          <a:solidFill>
            <a:srgbClr val="5E8F4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329594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anual Input 10">
            <a:extLst>
              <a:ext uri="{FF2B5EF4-FFF2-40B4-BE49-F238E27FC236}">
                <a16:creationId xmlns:a16="http://schemas.microsoft.com/office/drawing/2014/main" id="{5379FB9A-422F-8CE1-1381-3A3A5065C175}"/>
              </a:ext>
            </a:extLst>
          </p:cNvPr>
          <p:cNvSpPr/>
          <p:nvPr/>
        </p:nvSpPr>
        <p:spPr>
          <a:xfrm rot="10800000">
            <a:off x="278979" y="-11574"/>
            <a:ext cx="2581275" cy="966787"/>
          </a:xfrm>
          <a:prstGeom prst="flowChartManualInput">
            <a:avLst/>
          </a:prstGeom>
          <a:solidFill>
            <a:srgbClr val="5E8F4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5" name="Text Box 11">
            <a:extLst>
              <a:ext uri="{FF2B5EF4-FFF2-40B4-BE49-F238E27FC236}">
                <a16:creationId xmlns:a16="http://schemas.microsoft.com/office/drawing/2014/main" id="{EC3BBB72-4B83-71E3-67D3-161CE5D1E2D8}"/>
              </a:ext>
            </a:extLst>
          </p:cNvPr>
          <p:cNvSpPr txBox="1"/>
          <p:nvPr/>
        </p:nvSpPr>
        <p:spPr>
          <a:xfrm>
            <a:off x="278980" y="1095124"/>
            <a:ext cx="6089735"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033E71"/>
                </a:solidFill>
                <a:latin typeface="Bodoni MT" panose="02070603080606020203" pitchFamily="18" charset="0"/>
              </a:rPr>
              <a:t>Table of Contents</a:t>
            </a:r>
            <a:endParaRPr lang="en-US" sz="2400" kern="100" dirty="0">
              <a:solidFill>
                <a:srgbClr val="033E71"/>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6" name="Text Box 2">
            <a:extLst>
              <a:ext uri="{FF2B5EF4-FFF2-40B4-BE49-F238E27FC236}">
                <a16:creationId xmlns:a16="http://schemas.microsoft.com/office/drawing/2014/main" id="{802CC5EF-17B7-0DED-2957-4E733B8F8559}"/>
              </a:ext>
            </a:extLst>
          </p:cNvPr>
          <p:cNvSpPr txBox="1">
            <a:spLocks noChangeArrowheads="1"/>
          </p:cNvSpPr>
          <p:nvPr/>
        </p:nvSpPr>
        <p:spPr bwMode="auto">
          <a:xfrm>
            <a:off x="275492" y="1692234"/>
            <a:ext cx="6307015" cy="280533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Purpose and Background							Page 3</a:t>
            </a:r>
          </a:p>
          <a:p>
            <a:pPr marL="0" marR="0">
              <a:lnSpc>
                <a:spcPct val="107000"/>
              </a:lnSpc>
              <a:spcAft>
                <a:spcPts val="800"/>
              </a:spcAft>
              <a:buNone/>
            </a:pP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Understanding Development Fees						Page 4</a:t>
            </a:r>
          </a:p>
          <a:p>
            <a:pPr marL="0" marR="0">
              <a:lnSpc>
                <a:spcPct val="107000"/>
              </a:lnSpc>
              <a:spcAft>
                <a:spcPts val="800"/>
              </a:spcAft>
              <a:buNone/>
            </a:pP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Understanding Water Requirements						Page 5</a:t>
            </a:r>
          </a:p>
          <a:p>
            <a:pPr marL="0" marR="0">
              <a:lnSpc>
                <a:spcPct val="107000"/>
              </a:lnSpc>
              <a:spcAft>
                <a:spcPts val="800"/>
              </a:spcAft>
              <a:buNone/>
            </a:pP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Fort Collins										Page 6</a:t>
            </a:r>
          </a:p>
          <a:p>
            <a:pPr marL="0" marR="0">
              <a:lnSpc>
                <a:spcPct val="107000"/>
              </a:lnSpc>
              <a:spcAft>
                <a:spcPts val="800"/>
              </a:spcAft>
              <a:buNone/>
            </a:pP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Windsor										Page 7</a:t>
            </a:r>
          </a:p>
          <a:p>
            <a:pPr marL="0" marR="0">
              <a:lnSpc>
                <a:spcPct val="107000"/>
              </a:lnSpc>
              <a:spcAft>
                <a:spcPts val="800"/>
              </a:spcAft>
              <a:buNone/>
            </a:pPr>
            <a:r>
              <a:rPr lang="en-US" sz="1200" kern="100" dirty="0">
                <a:latin typeface="Century Gothic" panose="020B0502020202020204" pitchFamily="34" charset="0"/>
                <a:ea typeface="Aptos" panose="020B0004020202020204" pitchFamily="34" charset="0"/>
                <a:cs typeface="Times New Roman" panose="02020603050405020304" pitchFamily="18" charset="0"/>
              </a:rPr>
              <a:t>Johnstown										Page 8</a:t>
            </a:r>
          </a:p>
          <a:p>
            <a:pPr>
              <a:lnSpc>
                <a:spcPct val="107000"/>
              </a:lnSpc>
              <a:spcAft>
                <a:spcPts val="800"/>
              </a:spcAft>
            </a:pPr>
            <a:r>
              <a:rPr lang="en-US" sz="1200" dirty="0">
                <a:latin typeface="Century Gothic" panose="020B0502020202020204" pitchFamily="34" charset="0"/>
              </a:rPr>
              <a:t>Conclusion										Page 9</a:t>
            </a:r>
          </a:p>
          <a:p>
            <a:pPr>
              <a:lnSpc>
                <a:spcPct val="107000"/>
              </a:lnSpc>
              <a:spcAft>
                <a:spcPts val="800"/>
              </a:spcAft>
            </a:pPr>
            <a:r>
              <a:rPr lang="en-US" sz="1200" dirty="0">
                <a:latin typeface="Century Gothic" panose="020B0502020202020204" pitchFamily="34" charset="0"/>
              </a:rPr>
              <a:t>Methodology									Page 10</a:t>
            </a:r>
          </a:p>
          <a:p>
            <a:pPr>
              <a:lnSpc>
                <a:spcPct val="107000"/>
              </a:lnSpc>
              <a:spcAft>
                <a:spcPts val="800"/>
              </a:spcAft>
            </a:pPr>
            <a:r>
              <a:rPr lang="en-US" sz="1200" kern="100" dirty="0">
                <a:latin typeface="Century Gothic" panose="020B0502020202020204" pitchFamily="34" charset="0"/>
                <a:ea typeface="Aptos" panose="020B0004020202020204" pitchFamily="34" charset="0"/>
                <a:cs typeface="Times New Roman" panose="02020603050405020304" pitchFamily="18" charset="0"/>
              </a:rPr>
              <a:t>Methodology Cont.								Page 11</a:t>
            </a:r>
          </a:p>
          <a:p>
            <a:pPr>
              <a:lnSpc>
                <a:spcPct val="107000"/>
              </a:lnSpc>
              <a:spcAft>
                <a:spcPts val="800"/>
              </a:spcAft>
            </a:pPr>
            <a:endParaRPr lang="en-US" sz="1200" kern="100" dirty="0">
              <a:latin typeface="Century Gothic" panose="020B0502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buNone/>
            </a:pPr>
            <a:endParaRPr lang="en-US" sz="1200" kern="100" dirty="0">
              <a:effectLst/>
              <a:latin typeface="Century Gothic" panose="020B0502020202020204" pitchFamily="34" charset="0"/>
              <a:ea typeface="Aptos" panose="020B0004020202020204" pitchFamily="34" charset="0"/>
              <a:cs typeface="Times New Roman" panose="02020603050405020304" pitchFamily="18" charset="0"/>
            </a:endParaRPr>
          </a:p>
        </p:txBody>
      </p:sp>
      <p:sp>
        <p:nvSpPr>
          <p:cNvPr id="8" name="Text Box 39">
            <a:extLst>
              <a:ext uri="{FF2B5EF4-FFF2-40B4-BE49-F238E27FC236}">
                <a16:creationId xmlns:a16="http://schemas.microsoft.com/office/drawing/2014/main" id="{BA0E7485-65AC-F820-F9AB-4F73E94CD9C9}"/>
              </a:ext>
            </a:extLst>
          </p:cNvPr>
          <p:cNvSpPr txBox="1"/>
          <p:nvPr/>
        </p:nvSpPr>
        <p:spPr>
          <a:xfrm>
            <a:off x="228600" y="7647466"/>
            <a:ext cx="6400800" cy="1251985"/>
          </a:xfrm>
          <a:prstGeom prst="rect">
            <a:avLst/>
          </a:prstGeom>
          <a:solidFill>
            <a:srgbClr val="4795CE"/>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Aft>
                <a:spcPts val="800"/>
              </a:spcAft>
              <a:buNone/>
            </a:pPr>
            <a: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t>The ‘</a:t>
            </a:r>
            <a:r>
              <a:rPr lang="en-US" sz="1000" kern="100" dirty="0">
                <a:solidFill>
                  <a:srgbClr val="FFFFFF"/>
                </a:solidFill>
                <a:latin typeface="Century Gothic" panose="020B0502020202020204" pitchFamily="34" charset="0"/>
                <a:ea typeface="Aptos" panose="020B0004020202020204" pitchFamily="34" charset="0"/>
                <a:cs typeface="Times New Roman" panose="02020603050405020304" pitchFamily="18" charset="0"/>
              </a:rPr>
              <a:t>Northern Colorado Development Fee Study</a:t>
            </a:r>
            <a: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t>’ was developed and authored by Albert Bozoki. For more information, please contact:</a:t>
            </a:r>
            <a:b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br>
            <a: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t>Victoria Hall</a:t>
            </a:r>
            <a:b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br>
            <a: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t>Executive Officer</a:t>
            </a:r>
            <a:b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br>
            <a: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t>Home Builders Association of </a:t>
            </a:r>
            <a:r>
              <a:rPr lang="en-US" sz="1000" kern="100" dirty="0">
                <a:solidFill>
                  <a:srgbClr val="FFFFFF"/>
                </a:solidFill>
                <a:latin typeface="Century Gothic" panose="020B0502020202020204" pitchFamily="34" charset="0"/>
                <a:ea typeface="Aptos" panose="020B0004020202020204" pitchFamily="34" charset="0"/>
                <a:cs typeface="Times New Roman" panose="02020603050405020304" pitchFamily="18" charset="0"/>
              </a:rPr>
              <a:t>Northern Colorado</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t>victoria@nocohba.com</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62979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0EAB0006-95B8-0CA5-207C-63FD60865BB9}"/>
              </a:ext>
            </a:extLst>
          </p:cNvPr>
          <p:cNvSpPr txBox="1">
            <a:spLocks noChangeArrowheads="1"/>
          </p:cNvSpPr>
          <p:nvPr/>
        </p:nvSpPr>
        <p:spPr bwMode="auto">
          <a:xfrm>
            <a:off x="275492" y="1679324"/>
            <a:ext cx="6307015" cy="549016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100" dirty="0">
                <a:latin typeface="Century Gothic" panose="020B0502020202020204" pitchFamily="34" charset="0"/>
              </a:rPr>
              <a:t>The Northern Colorado region, like many high-growth areas across the country, continues to face a significant housing affordability challenge. Home prices remain elevated due to a combination of strong demand, constrained housing supply, rising interest rates, labor shortages, increasing construction costs, and the growing cost of securing water resources for new development. While many of these factors receive considerable attention, one cost that often goes unnoticed is the impact of development fees and water-related requirements imposed on new residential construction.</a:t>
            </a:r>
          </a:p>
          <a:p>
            <a:pPr>
              <a:lnSpc>
                <a:spcPct val="107000"/>
              </a:lnSpc>
              <a:spcAft>
                <a:spcPts val="800"/>
              </a:spcAft>
            </a:pPr>
            <a:r>
              <a:rPr lang="en-US" sz="1100" dirty="0">
                <a:latin typeface="Century Gothic" panose="020B0502020202020204" pitchFamily="34" charset="0"/>
              </a:rPr>
              <a:t>As communities continue to grow, municipalities and water providers must invest in the infrastructure and public services necessary to support new development. To help fund these improvements, local governments assess a variety of development-related fees, while many water providers require developers to dedicate water resources, purchase water rights, or pay fee-in-lieu charges to ensure adequate long-term water supplies.</a:t>
            </a:r>
          </a:p>
          <a:p>
            <a:pPr>
              <a:lnSpc>
                <a:spcPct val="107000"/>
              </a:lnSpc>
              <a:spcAft>
                <a:spcPts val="800"/>
              </a:spcAft>
            </a:pPr>
            <a:r>
              <a:rPr lang="en-US" sz="1100" dirty="0">
                <a:latin typeface="Century Gothic" panose="020B0502020202020204" pitchFamily="34" charset="0"/>
              </a:rPr>
              <a:t>The home building industry recognizes the importance of responsible growth and supports the principle that new development should pay its fair share. However, these costs ultimately become part of the price of building a home and are reflected in the final purchase price paid by homebuyers. According to the National Association of Home Builders (NAHB), for every $1,000 increase in the median price of a new home, an additional 1,699 Colorado households are priced out of the market.</a:t>
            </a:r>
          </a:p>
          <a:p>
            <a:pPr>
              <a:lnSpc>
                <a:spcPct val="107000"/>
              </a:lnSpc>
              <a:spcAft>
                <a:spcPts val="800"/>
              </a:spcAft>
            </a:pPr>
            <a:r>
              <a:rPr lang="en-US" sz="1100" dirty="0">
                <a:latin typeface="Century Gothic" panose="020B0502020202020204" pitchFamily="34" charset="0"/>
              </a:rPr>
              <a:t>Unlike the Denver Metro region, where development fees can generally be compared on a one-to-one basis, Northern Colorado presents a far more complex landscape. Water service is often provided by multiple districts with varying requirements, making direct comparisons between municipalities difficult. Rather than ranking jurisdictions solely by total fees, this report examines the unique development process within each community, highlighting how development fees, water acquisition, and local policies influence the cost of housing.</a:t>
            </a:r>
          </a:p>
          <a:p>
            <a:pPr>
              <a:lnSpc>
                <a:spcPct val="107000"/>
              </a:lnSpc>
              <a:spcAft>
                <a:spcPts val="800"/>
              </a:spcAft>
            </a:pPr>
            <a:r>
              <a:rPr lang="en-US" sz="1100" dirty="0">
                <a:latin typeface="Century Gothic" panose="020B0502020202020204" pitchFamily="34" charset="0"/>
              </a:rPr>
              <a:t>The purpose of this study is not to suggest that development fees or water requirements should be eliminated, but rather to promote transparency and encourage informed discussions about the cumulative impact these costs have on housing attainability. As Colorado works to address its housing shortage, understanding these costs is an important step toward developing policies that balance infrastructure needs, responsible water management, and the goal of keeping homeownership within reach for more Coloradans.</a:t>
            </a:r>
          </a:p>
        </p:txBody>
      </p:sp>
      <p:sp>
        <p:nvSpPr>
          <p:cNvPr id="7" name="Flowchart: Manual Input 10">
            <a:extLst>
              <a:ext uri="{FF2B5EF4-FFF2-40B4-BE49-F238E27FC236}">
                <a16:creationId xmlns:a16="http://schemas.microsoft.com/office/drawing/2014/main" id="{E789869E-9A45-1FC4-52B1-C604EBD3136C}"/>
              </a:ext>
            </a:extLst>
          </p:cNvPr>
          <p:cNvSpPr/>
          <p:nvPr/>
        </p:nvSpPr>
        <p:spPr>
          <a:xfrm rot="10800000">
            <a:off x="278979" y="-11574"/>
            <a:ext cx="2581275" cy="966787"/>
          </a:xfrm>
          <a:prstGeom prst="flowChartManualInput">
            <a:avLst/>
          </a:prstGeom>
          <a:solidFill>
            <a:srgbClr val="5E8F4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Text Box 11">
            <a:extLst>
              <a:ext uri="{FF2B5EF4-FFF2-40B4-BE49-F238E27FC236}">
                <a16:creationId xmlns:a16="http://schemas.microsoft.com/office/drawing/2014/main" id="{CB738AC7-F6F9-8F95-EA81-F94F6E51501F}"/>
              </a:ext>
            </a:extLst>
          </p:cNvPr>
          <p:cNvSpPr txBox="1"/>
          <p:nvPr/>
        </p:nvSpPr>
        <p:spPr>
          <a:xfrm>
            <a:off x="278980" y="1095124"/>
            <a:ext cx="6089735"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778E1E"/>
                </a:solidFill>
                <a:latin typeface="Bodoni MT" panose="02070603080606020203" pitchFamily="18" charset="0"/>
              </a:rPr>
              <a:t>Purpose and Background</a:t>
            </a:r>
            <a:endParaRPr lang="en-US" sz="2400" kern="100" dirty="0">
              <a:solidFill>
                <a:srgbClr val="778E1E"/>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5" name="Text Box 2">
            <a:extLst>
              <a:ext uri="{FF2B5EF4-FFF2-40B4-BE49-F238E27FC236}">
                <a16:creationId xmlns:a16="http://schemas.microsoft.com/office/drawing/2014/main" id="{B113F0EE-F6CD-F6DA-4FB5-79F9AD42573F}"/>
              </a:ext>
            </a:extLst>
          </p:cNvPr>
          <p:cNvSpPr txBox="1">
            <a:spLocks noChangeArrowheads="1"/>
          </p:cNvSpPr>
          <p:nvPr/>
        </p:nvSpPr>
        <p:spPr bwMode="auto">
          <a:xfrm>
            <a:off x="278980" y="1680661"/>
            <a:ext cx="6282241" cy="7010399"/>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100" dirty="0">
                <a:latin typeface="Century Gothic" panose="020B0502020202020204" pitchFamily="34" charset="0"/>
              </a:rPr>
              <a:t>The Northern Colorado region, like many high-growth areas across the country, continues to face a significant housing affordability challenge. Home prices remain elevated due to a combination of strong demand, constrained housing supply, rising interest rates, labor shortages, increasing construction costs, and the growing cost of securing water resources for new development. While many of these factors receive considerable attention, one cost that often goes unnoticed is the impact of development fees and water-related requirements imposed on new residential construction.</a:t>
            </a:r>
          </a:p>
          <a:p>
            <a:pPr>
              <a:lnSpc>
                <a:spcPct val="107000"/>
              </a:lnSpc>
              <a:spcAft>
                <a:spcPts val="800"/>
              </a:spcAft>
            </a:pPr>
            <a:r>
              <a:rPr lang="en-US" sz="1100" dirty="0">
                <a:latin typeface="Century Gothic" panose="020B0502020202020204" pitchFamily="34" charset="0"/>
              </a:rPr>
              <a:t>As communities continue to grow, municipalities and water providers must invest in the infrastructure and public services necessary to support new development. To help fund these improvements, local governments assess a variety of development-related fees, while many water providers require developers to dedicate water resources, purchase water rights, or pay fee-in-lieu charges to ensure adequate long-term water supplies.</a:t>
            </a:r>
          </a:p>
          <a:p>
            <a:pPr>
              <a:lnSpc>
                <a:spcPct val="107000"/>
              </a:lnSpc>
              <a:spcAft>
                <a:spcPts val="800"/>
              </a:spcAft>
            </a:pPr>
            <a:r>
              <a:rPr lang="en-US" sz="1100" dirty="0">
                <a:latin typeface="Century Gothic" panose="020B0502020202020204" pitchFamily="34" charset="0"/>
              </a:rPr>
              <a:t>The home building industry recognizes the importance of responsible growth and supports the principle that new development should pay its fair share. However, these costs ultimately become part of the price of building a home and are reflected in the final purchase price paid by homebuyers. According to the National Association of Home Builders (NAHB), for every $1,000 increase in the median price of a new home, an additional 1,699 Colorado households are priced out of the market.</a:t>
            </a:r>
          </a:p>
          <a:p>
            <a:pPr>
              <a:lnSpc>
                <a:spcPct val="107000"/>
              </a:lnSpc>
              <a:spcAft>
                <a:spcPts val="800"/>
              </a:spcAft>
            </a:pPr>
            <a:r>
              <a:rPr lang="en-US" sz="1100" dirty="0">
                <a:latin typeface="Century Gothic" panose="020B0502020202020204" pitchFamily="34" charset="0"/>
              </a:rPr>
              <a:t>To better understand how these costs vary across Northern Colorado, this report examines development fees and water-related requirements in three of the region's fastest-growing communities: </a:t>
            </a:r>
            <a:r>
              <a:rPr lang="en-US" sz="1100" b="1" dirty="0">
                <a:solidFill>
                  <a:srgbClr val="4795CE"/>
                </a:solidFill>
                <a:latin typeface="Century Gothic" panose="020B0502020202020204" pitchFamily="34" charset="0"/>
              </a:rPr>
              <a:t>Fort Collins, Johnstown, and Windsor</a:t>
            </a:r>
            <a:r>
              <a:rPr lang="en-US" sz="1100" dirty="0">
                <a:latin typeface="Century Gothic" panose="020B0502020202020204" pitchFamily="34" charset="0"/>
              </a:rPr>
              <a:t>. Using standardized development assumptions, each case study presents representative costs for new single-family and attached residential construction, while also illustrating how development fees, water acquisition requirements, and utility provider policies can influence the total cost of development. The purpose of this report is to provide a consistent, data-driven comparison of these costs, serving as a resource for builders, local governments, policymakers, and other stakeholders seeking to better understand Northern Colorado's development landscape.</a:t>
            </a:r>
          </a:p>
          <a:p>
            <a:pPr>
              <a:lnSpc>
                <a:spcPct val="107000"/>
              </a:lnSpc>
              <a:spcAft>
                <a:spcPts val="800"/>
              </a:spcAft>
            </a:pPr>
            <a:r>
              <a:rPr lang="en-US" sz="1100" dirty="0">
                <a:latin typeface="Century Gothic" panose="020B0502020202020204" pitchFamily="34" charset="0"/>
              </a:rPr>
              <a:t>The purpose of this study is not to suggest that development fees or water requirements should be eliminated, but rather to promote transparency and encourage informed discussions about the cumulative impact these costs have on housing attainability. As Colorado works to address its housing shortage, understanding these costs is an important step toward developing policies that balance infrastructure needs, responsible water management, and the goal of keeping homeownership within reach for more Coloradans.</a:t>
            </a:r>
          </a:p>
        </p:txBody>
      </p:sp>
    </p:spTree>
    <p:extLst>
      <p:ext uri="{BB962C8B-B14F-4D97-AF65-F5344CB8AC3E}">
        <p14:creationId xmlns:p14="http://schemas.microsoft.com/office/powerpoint/2010/main" val="2268854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1">
            <a:extLst>
              <a:ext uri="{FF2B5EF4-FFF2-40B4-BE49-F238E27FC236}">
                <a16:creationId xmlns:a16="http://schemas.microsoft.com/office/drawing/2014/main" id="{E3416CF5-A4A3-318C-0794-29F77737EB81}"/>
              </a:ext>
            </a:extLst>
          </p:cNvPr>
          <p:cNvSpPr txBox="1"/>
          <p:nvPr/>
        </p:nvSpPr>
        <p:spPr>
          <a:xfrm>
            <a:off x="278980" y="1095124"/>
            <a:ext cx="6089735"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033E71"/>
                </a:solidFill>
                <a:latin typeface="Bodoni MT" panose="02070603080606020203" pitchFamily="18" charset="0"/>
              </a:rPr>
              <a:t>Understanding Development Fees</a:t>
            </a:r>
            <a:r>
              <a:rPr lang="en-US" sz="2400" dirty="0">
                <a:solidFill>
                  <a:srgbClr val="033E71"/>
                </a:solidFill>
                <a:latin typeface="Bodoni MT" panose="02070603080606020203" pitchFamily="18" charset="0"/>
              </a:rPr>
              <a:t> </a:t>
            </a:r>
            <a:endParaRPr lang="en-US" sz="2400" kern="100" dirty="0">
              <a:solidFill>
                <a:srgbClr val="033E71"/>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6" name="Text Box 2">
            <a:extLst>
              <a:ext uri="{FF2B5EF4-FFF2-40B4-BE49-F238E27FC236}">
                <a16:creationId xmlns:a16="http://schemas.microsoft.com/office/drawing/2014/main" id="{4C3348E3-5FC6-8D77-DB98-03788D5C587B}"/>
              </a:ext>
            </a:extLst>
          </p:cNvPr>
          <p:cNvSpPr txBox="1">
            <a:spLocks noChangeArrowheads="1"/>
          </p:cNvSpPr>
          <p:nvPr/>
        </p:nvSpPr>
        <p:spPr bwMode="auto">
          <a:xfrm>
            <a:off x="278980" y="1680661"/>
            <a:ext cx="6282241" cy="7010399"/>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200" dirty="0">
                <a:latin typeface="Century Gothic" panose="020B0502020202020204" pitchFamily="34" charset="0"/>
              </a:rPr>
              <a:t>Development fees vary between municipalities, but most jurisdictions assess some combination of building permit fees, use taxes, and impact fees. Together, these fees help fund the infrastructure and public services needed to support new residential development.</a:t>
            </a: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dirty="0">
              <a:latin typeface="Century Gothic" panose="020B0502020202020204" pitchFamily="34" charset="0"/>
            </a:endParaRPr>
          </a:p>
          <a:p>
            <a:pPr>
              <a:lnSpc>
                <a:spcPct val="107000"/>
              </a:lnSpc>
              <a:spcAft>
                <a:spcPts val="800"/>
              </a:spcAft>
            </a:pPr>
            <a:endParaRPr lang="en-US" sz="1200" dirty="0">
              <a:latin typeface="Century Gothic" panose="020B0502020202020204" pitchFamily="34" charset="0"/>
            </a:endParaRPr>
          </a:p>
          <a:p>
            <a:pPr>
              <a:lnSpc>
                <a:spcPct val="107000"/>
              </a:lnSpc>
              <a:spcAft>
                <a:spcPts val="800"/>
              </a:spcAft>
            </a:pPr>
            <a:endParaRPr lang="en-US" sz="1200" dirty="0">
              <a:latin typeface="Century Gothic" panose="020B0502020202020204" pitchFamily="34" charset="0"/>
            </a:endParaRPr>
          </a:p>
          <a:p>
            <a:pPr>
              <a:lnSpc>
                <a:spcPct val="107000"/>
              </a:lnSpc>
              <a:spcAft>
                <a:spcPts val="800"/>
              </a:spcAft>
            </a:pPr>
            <a:endParaRPr lang="en-US" sz="1200" dirty="0">
              <a:latin typeface="Century Gothic" panose="020B0502020202020204" pitchFamily="34" charset="0"/>
            </a:endParaRPr>
          </a:p>
          <a:p>
            <a:pPr>
              <a:lnSpc>
                <a:spcPct val="107000"/>
              </a:lnSpc>
              <a:spcAft>
                <a:spcPts val="800"/>
              </a:spcAft>
            </a:pPr>
            <a:r>
              <a:rPr lang="en-US" sz="1200" dirty="0">
                <a:latin typeface="Century Gothic" panose="020B0502020202020204" pitchFamily="34" charset="0"/>
              </a:rPr>
              <a:t>Although building permit fees, use taxes, and impact fees are common across Colorado, water-related costs in Northern Colorado are considerably more complex. Depending on the municipality and water provider, developers may be required to pay utility connection fees, dedicate raw water, acquire water rights, or pay cash-in-lieu charges. Because these requirements vary significantly between jurisdictions and utility providers, they are discussed separately in the following section.</a:t>
            </a:r>
          </a:p>
        </p:txBody>
      </p:sp>
      <p:sp>
        <p:nvSpPr>
          <p:cNvPr id="2" name="Flowchart: Manual Input 10">
            <a:extLst>
              <a:ext uri="{FF2B5EF4-FFF2-40B4-BE49-F238E27FC236}">
                <a16:creationId xmlns:a16="http://schemas.microsoft.com/office/drawing/2014/main" id="{634F9BA9-BF56-3A2E-26DD-3DC571422CF0}"/>
              </a:ext>
            </a:extLst>
          </p:cNvPr>
          <p:cNvSpPr/>
          <p:nvPr/>
        </p:nvSpPr>
        <p:spPr>
          <a:xfrm rot="10800000">
            <a:off x="278979" y="-11574"/>
            <a:ext cx="2581275" cy="966787"/>
          </a:xfrm>
          <a:prstGeom prst="flowChartManualInput">
            <a:avLst/>
          </a:prstGeom>
          <a:solidFill>
            <a:srgbClr val="5E8F4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TextBox 3">
            <a:extLst>
              <a:ext uri="{FF2B5EF4-FFF2-40B4-BE49-F238E27FC236}">
                <a16:creationId xmlns:a16="http://schemas.microsoft.com/office/drawing/2014/main" id="{257C5B5D-64DD-D255-8508-B813E07C57E0}"/>
              </a:ext>
            </a:extLst>
          </p:cNvPr>
          <p:cNvSpPr txBox="1"/>
          <p:nvPr/>
        </p:nvSpPr>
        <p:spPr>
          <a:xfrm>
            <a:off x="296779" y="7752726"/>
            <a:ext cx="6282241" cy="830997"/>
          </a:xfrm>
          <a:prstGeom prst="rect">
            <a:avLst/>
          </a:prstGeom>
          <a:solidFill>
            <a:srgbClr val="7DACE4"/>
          </a:solidFill>
          <a:ln>
            <a:solidFill>
              <a:srgbClr val="7DACE4"/>
            </a:solidFill>
          </a:ln>
        </p:spPr>
        <p:txBody>
          <a:bodyPr wrap="square">
            <a:spAutoFit/>
          </a:bodyPr>
          <a:lstStyle/>
          <a:p>
            <a:pPr algn="ctr"/>
            <a:r>
              <a:rPr lang="en-US" sz="1200" dirty="0">
                <a:solidFill>
                  <a:schemeClr val="bg1"/>
                </a:solidFill>
                <a:latin typeface="Century Gothic" panose="020B0502020202020204" pitchFamily="34" charset="0"/>
              </a:rPr>
              <a:t>In Northern Colorado, water-related costs often represent one of the largest components of total development expenses. The following section explains the water acquisition and utility requirements that distinguish the region from many other areas of Colorado.</a:t>
            </a:r>
          </a:p>
        </p:txBody>
      </p:sp>
      <p:sp>
        <p:nvSpPr>
          <p:cNvPr id="7" name="TextBox 6">
            <a:extLst>
              <a:ext uri="{FF2B5EF4-FFF2-40B4-BE49-F238E27FC236}">
                <a16:creationId xmlns:a16="http://schemas.microsoft.com/office/drawing/2014/main" id="{EB8A86DD-F746-C2AE-F7A2-8BE2D4B7C4C7}"/>
              </a:ext>
            </a:extLst>
          </p:cNvPr>
          <p:cNvSpPr txBox="1"/>
          <p:nvPr/>
        </p:nvSpPr>
        <p:spPr>
          <a:xfrm>
            <a:off x="998807" y="2743022"/>
            <a:ext cx="5562413" cy="646331"/>
          </a:xfrm>
          <a:prstGeom prst="rect">
            <a:avLst/>
          </a:prstGeom>
          <a:solidFill>
            <a:schemeClr val="bg1">
              <a:lumMod val="95000"/>
            </a:schemeClr>
          </a:solidFill>
        </p:spPr>
        <p:txBody>
          <a:bodyPr wrap="square" rtlCol="0">
            <a:spAutoFit/>
          </a:bodyPr>
          <a:lstStyle/>
          <a:p>
            <a:r>
              <a:rPr lang="en-US" sz="1200" b="1" dirty="0">
                <a:solidFill>
                  <a:srgbClr val="4795CE"/>
                </a:solidFill>
                <a:latin typeface="Century Gothic" panose="020B0502020202020204" pitchFamily="34" charset="0"/>
              </a:rPr>
              <a:t>Building permit </a:t>
            </a:r>
            <a:r>
              <a:rPr lang="en-US" sz="1200" dirty="0">
                <a:latin typeface="Century Gothic" panose="020B0502020202020204" pitchFamily="34" charset="0"/>
              </a:rPr>
              <a:t>fees are charges collected by a local government when a builder, developer, or homeowner applies for permission to begin construction or major renovation work.</a:t>
            </a:r>
          </a:p>
        </p:txBody>
      </p:sp>
      <p:pic>
        <p:nvPicPr>
          <p:cNvPr id="11" name="Graphic 10" descr="Tools with solid fill">
            <a:extLst>
              <a:ext uri="{FF2B5EF4-FFF2-40B4-BE49-F238E27FC236}">
                <a16:creationId xmlns:a16="http://schemas.microsoft.com/office/drawing/2014/main" id="{4377723C-704D-087A-DFB8-BE3A022AC5D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6779" y="2866064"/>
            <a:ext cx="453448" cy="453448"/>
          </a:xfrm>
          <a:prstGeom prst="rect">
            <a:avLst/>
          </a:prstGeom>
        </p:spPr>
      </p:pic>
      <p:pic>
        <p:nvPicPr>
          <p:cNvPr id="13" name="Graphic 12" descr="Tax with solid fill">
            <a:extLst>
              <a:ext uri="{FF2B5EF4-FFF2-40B4-BE49-F238E27FC236}">
                <a16:creationId xmlns:a16="http://schemas.microsoft.com/office/drawing/2014/main" id="{F9BEB895-7CA9-5331-5F03-E44B29EE85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6778" y="3776849"/>
            <a:ext cx="572059" cy="572059"/>
          </a:xfrm>
          <a:prstGeom prst="rect">
            <a:avLst/>
          </a:prstGeom>
        </p:spPr>
      </p:pic>
      <p:sp>
        <p:nvSpPr>
          <p:cNvPr id="14" name="TextBox 13">
            <a:extLst>
              <a:ext uri="{FF2B5EF4-FFF2-40B4-BE49-F238E27FC236}">
                <a16:creationId xmlns:a16="http://schemas.microsoft.com/office/drawing/2014/main" id="{2AD25392-ED46-E2A2-127F-E9FFA843C856}"/>
              </a:ext>
            </a:extLst>
          </p:cNvPr>
          <p:cNvSpPr txBox="1"/>
          <p:nvPr/>
        </p:nvSpPr>
        <p:spPr>
          <a:xfrm>
            <a:off x="1040794" y="3547795"/>
            <a:ext cx="5562413" cy="1065163"/>
          </a:xfrm>
          <a:prstGeom prst="rect">
            <a:avLst/>
          </a:prstGeom>
          <a:solidFill>
            <a:schemeClr val="bg1">
              <a:lumMod val="95000"/>
            </a:schemeClr>
          </a:solidFill>
        </p:spPr>
        <p:txBody>
          <a:bodyPr wrap="square" rtlCol="0">
            <a:spAutoFit/>
          </a:bodyPr>
          <a:lstStyle/>
          <a:p>
            <a:pPr>
              <a:lnSpc>
                <a:spcPct val="107000"/>
              </a:lnSpc>
              <a:spcAft>
                <a:spcPts val="800"/>
              </a:spcAft>
            </a:pPr>
            <a:r>
              <a:rPr lang="en-US" sz="1200" b="1" dirty="0">
                <a:solidFill>
                  <a:srgbClr val="4795CE"/>
                </a:solidFill>
                <a:latin typeface="Century Gothic" panose="020B0502020202020204" pitchFamily="34" charset="0"/>
              </a:rPr>
              <a:t>Use tax</a:t>
            </a:r>
            <a:r>
              <a:rPr lang="en-US" sz="1200" dirty="0">
                <a:solidFill>
                  <a:srgbClr val="4795CE"/>
                </a:solidFill>
                <a:latin typeface="Century Gothic" panose="020B0502020202020204" pitchFamily="34" charset="0"/>
              </a:rPr>
              <a:t> </a:t>
            </a:r>
            <a:r>
              <a:rPr lang="en-US" sz="1200" dirty="0">
                <a:latin typeface="Century Gothic" panose="020B0502020202020204" pitchFamily="34" charset="0"/>
              </a:rPr>
              <a:t>is a tax on construction materials and equipment purchased without sales tax that are subsequently used within a jurisdiction. For new residential construction, many municipalities estimate use tax by assuming approximately half of a project's valuation is attributable to taxable construction materials.</a:t>
            </a:r>
          </a:p>
        </p:txBody>
      </p:sp>
      <p:sp>
        <p:nvSpPr>
          <p:cNvPr id="15" name="TextBox 14">
            <a:extLst>
              <a:ext uri="{FF2B5EF4-FFF2-40B4-BE49-F238E27FC236}">
                <a16:creationId xmlns:a16="http://schemas.microsoft.com/office/drawing/2014/main" id="{B275B6C7-8957-4CD9-2C6B-5DF48769B9A5}"/>
              </a:ext>
            </a:extLst>
          </p:cNvPr>
          <p:cNvSpPr txBox="1"/>
          <p:nvPr/>
        </p:nvSpPr>
        <p:spPr>
          <a:xfrm>
            <a:off x="1040794" y="4789376"/>
            <a:ext cx="5562413" cy="1262782"/>
          </a:xfrm>
          <a:prstGeom prst="rect">
            <a:avLst/>
          </a:prstGeom>
          <a:solidFill>
            <a:schemeClr val="bg1">
              <a:lumMod val="95000"/>
            </a:schemeClr>
          </a:solidFill>
        </p:spPr>
        <p:txBody>
          <a:bodyPr wrap="square" rtlCol="0">
            <a:spAutoFit/>
          </a:bodyPr>
          <a:lstStyle/>
          <a:p>
            <a:pPr>
              <a:lnSpc>
                <a:spcPct val="107000"/>
              </a:lnSpc>
              <a:spcAft>
                <a:spcPts val="800"/>
              </a:spcAft>
            </a:pPr>
            <a:r>
              <a:rPr lang="en-US" sz="1200" b="1" dirty="0">
                <a:solidFill>
                  <a:srgbClr val="4795CE"/>
                </a:solidFill>
                <a:latin typeface="Century Gothic" panose="020B0502020202020204" pitchFamily="34" charset="0"/>
              </a:rPr>
              <a:t>Impact fees </a:t>
            </a:r>
            <a:r>
              <a:rPr lang="en-US" sz="1200" dirty="0">
                <a:latin typeface="Century Gothic" panose="020B0502020202020204" pitchFamily="34" charset="0"/>
              </a:rPr>
              <a:t>are one-time charges imposed on new development to fund all or part of the public infrastructure required to serve that growth, such as transportation improvements, parks, public safety facilities, and utilities. These fees help fund the infrastructure needed to serve new growth and become one component of the overall cost of residential development.</a:t>
            </a:r>
          </a:p>
        </p:txBody>
      </p:sp>
      <p:pic>
        <p:nvPicPr>
          <p:cNvPr id="17" name="Graphic 16" descr="Construction Barricade with solid fill">
            <a:extLst>
              <a:ext uri="{FF2B5EF4-FFF2-40B4-BE49-F238E27FC236}">
                <a16:creationId xmlns:a16="http://schemas.microsoft.com/office/drawing/2014/main" id="{9404366E-3140-62AF-E4C5-491644EA08F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6779" y="5071000"/>
            <a:ext cx="572060" cy="572060"/>
          </a:xfrm>
          <a:prstGeom prst="rect">
            <a:avLst/>
          </a:prstGeom>
        </p:spPr>
      </p:pic>
    </p:spTree>
    <p:extLst>
      <p:ext uri="{BB962C8B-B14F-4D97-AF65-F5344CB8AC3E}">
        <p14:creationId xmlns:p14="http://schemas.microsoft.com/office/powerpoint/2010/main" val="2278142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anual Input 10">
            <a:extLst>
              <a:ext uri="{FF2B5EF4-FFF2-40B4-BE49-F238E27FC236}">
                <a16:creationId xmlns:a16="http://schemas.microsoft.com/office/drawing/2014/main" id="{28747B80-F67D-0B01-0570-11B610FEF72D}"/>
              </a:ext>
            </a:extLst>
          </p:cNvPr>
          <p:cNvSpPr/>
          <p:nvPr/>
        </p:nvSpPr>
        <p:spPr>
          <a:xfrm rot="10800000">
            <a:off x="278979" y="-11574"/>
            <a:ext cx="2581275" cy="966787"/>
          </a:xfrm>
          <a:prstGeom prst="flowChartManualInput">
            <a:avLst/>
          </a:prstGeom>
          <a:solidFill>
            <a:srgbClr val="5E8F4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 name="Text Box 11">
            <a:extLst>
              <a:ext uri="{FF2B5EF4-FFF2-40B4-BE49-F238E27FC236}">
                <a16:creationId xmlns:a16="http://schemas.microsoft.com/office/drawing/2014/main" id="{BC6A8477-394D-FBD9-3985-D3F12C9A676F}"/>
              </a:ext>
            </a:extLst>
          </p:cNvPr>
          <p:cNvSpPr txBox="1"/>
          <p:nvPr/>
        </p:nvSpPr>
        <p:spPr>
          <a:xfrm>
            <a:off x="278980" y="1095124"/>
            <a:ext cx="6089735"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033E71"/>
                </a:solidFill>
                <a:latin typeface="Bodoni MT" panose="02070603080606020203" pitchFamily="18" charset="77"/>
              </a:rPr>
              <a:t>Understanding Water Requirements</a:t>
            </a:r>
            <a:endParaRPr lang="en-US" sz="2400" b="1" kern="100" dirty="0">
              <a:solidFill>
                <a:srgbClr val="033E71"/>
              </a:solidFill>
              <a:effectLst/>
              <a:latin typeface="Bodoni MT" panose="02070603080606020203" pitchFamily="18" charset="77"/>
              <a:ea typeface="Aptos" panose="020B0004020202020204" pitchFamily="34" charset="0"/>
              <a:cs typeface="Times New Roman" panose="02020603050405020304" pitchFamily="18" charset="0"/>
            </a:endParaRPr>
          </a:p>
        </p:txBody>
      </p:sp>
      <p:sp>
        <p:nvSpPr>
          <p:cNvPr id="6" name="Text Box 2">
            <a:extLst>
              <a:ext uri="{FF2B5EF4-FFF2-40B4-BE49-F238E27FC236}">
                <a16:creationId xmlns:a16="http://schemas.microsoft.com/office/drawing/2014/main" id="{4E7778E7-C3B3-0497-0C0E-3D95B875BAFD}"/>
              </a:ext>
            </a:extLst>
          </p:cNvPr>
          <p:cNvSpPr txBox="1">
            <a:spLocks noChangeArrowheads="1"/>
          </p:cNvSpPr>
          <p:nvPr/>
        </p:nvSpPr>
        <p:spPr bwMode="auto">
          <a:xfrm>
            <a:off x="278980" y="1680661"/>
            <a:ext cx="6300040" cy="1422703"/>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200" dirty="0">
                <a:latin typeface="Century Gothic" panose="020B0502020202020204" pitchFamily="34" charset="0"/>
              </a:rPr>
              <a:t>Water acquisition is one of the most significant factors affecting residential development costs in Northern Colorado. Unlike many areas of Colorado where connecting to a public water system typically requires only a water tap fee, many Northern Colorado communities also require developers to dedicate raw water, acquire water rights, or make cash-in-lieu payments to secure long-term water supplies. These requirements vary by municipality and water provider and can substantially influence total development costs.</a:t>
            </a: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b="1" dirty="0">
              <a:solidFill>
                <a:srgbClr val="4795CE"/>
              </a:solidFill>
              <a:latin typeface="Century Gothic" panose="020B0502020202020204" pitchFamily="34" charset="0"/>
            </a:endParaRPr>
          </a:p>
          <a:p>
            <a:pPr>
              <a:lnSpc>
                <a:spcPct val="107000"/>
              </a:lnSpc>
              <a:spcAft>
                <a:spcPts val="800"/>
              </a:spcAft>
            </a:pPr>
            <a:endParaRPr lang="en-US" sz="1200" dirty="0">
              <a:latin typeface="Century Gothic" panose="020B0502020202020204" pitchFamily="34" charset="0"/>
            </a:endParaRPr>
          </a:p>
          <a:p>
            <a:pPr>
              <a:lnSpc>
                <a:spcPct val="107000"/>
              </a:lnSpc>
              <a:spcAft>
                <a:spcPts val="800"/>
              </a:spcAft>
            </a:pPr>
            <a:endParaRPr lang="en-US" sz="1200" dirty="0">
              <a:latin typeface="Century Gothic" panose="020B0502020202020204" pitchFamily="34" charset="0"/>
            </a:endParaRPr>
          </a:p>
          <a:p>
            <a:pPr>
              <a:lnSpc>
                <a:spcPct val="107000"/>
              </a:lnSpc>
              <a:spcAft>
                <a:spcPts val="800"/>
              </a:spcAft>
            </a:pPr>
            <a:endParaRPr lang="en-US" sz="1200" dirty="0">
              <a:latin typeface="Century Gothic" panose="020B0502020202020204" pitchFamily="34" charset="0"/>
            </a:endParaRPr>
          </a:p>
          <a:p>
            <a:pPr>
              <a:lnSpc>
                <a:spcPct val="107000"/>
              </a:lnSpc>
              <a:spcAft>
                <a:spcPts val="800"/>
              </a:spcAft>
            </a:pPr>
            <a:endParaRPr lang="en-US" sz="1200" dirty="0">
              <a:latin typeface="Century Gothic" panose="020B0502020202020204" pitchFamily="34" charset="0"/>
            </a:endParaRPr>
          </a:p>
          <a:p>
            <a:pPr>
              <a:lnSpc>
                <a:spcPct val="107000"/>
              </a:lnSpc>
              <a:spcAft>
                <a:spcPts val="800"/>
              </a:spcAft>
            </a:pPr>
            <a:endParaRPr lang="en-US" sz="1200" dirty="0">
              <a:latin typeface="Century Gothic" panose="020B0502020202020204" pitchFamily="34" charset="0"/>
            </a:endParaRPr>
          </a:p>
        </p:txBody>
      </p:sp>
      <p:sp>
        <p:nvSpPr>
          <p:cNvPr id="2" name="TextBox 1">
            <a:extLst>
              <a:ext uri="{FF2B5EF4-FFF2-40B4-BE49-F238E27FC236}">
                <a16:creationId xmlns:a16="http://schemas.microsoft.com/office/drawing/2014/main" id="{E08D1080-85D5-CE16-3FDA-E90EB0B0E1C3}"/>
              </a:ext>
            </a:extLst>
          </p:cNvPr>
          <p:cNvSpPr txBox="1"/>
          <p:nvPr/>
        </p:nvSpPr>
        <p:spPr>
          <a:xfrm>
            <a:off x="1016607" y="3242155"/>
            <a:ext cx="5562413" cy="669927"/>
          </a:xfrm>
          <a:prstGeom prst="rect">
            <a:avLst/>
          </a:prstGeom>
          <a:solidFill>
            <a:schemeClr val="bg1">
              <a:lumMod val="95000"/>
            </a:schemeClr>
          </a:solidFill>
        </p:spPr>
        <p:txBody>
          <a:bodyPr wrap="square" rtlCol="0">
            <a:spAutoFit/>
          </a:bodyPr>
          <a:lstStyle/>
          <a:p>
            <a:pPr>
              <a:lnSpc>
                <a:spcPct val="107000"/>
              </a:lnSpc>
              <a:spcAft>
                <a:spcPts val="800"/>
              </a:spcAft>
            </a:pPr>
            <a:r>
              <a:rPr lang="en-US" sz="1200" b="1" dirty="0">
                <a:solidFill>
                  <a:srgbClr val="4795CE"/>
                </a:solidFill>
                <a:latin typeface="Century Gothic" panose="020B0502020202020204" pitchFamily="34" charset="0"/>
              </a:rPr>
              <a:t>Water Tap Fees / Utility Plant Investment Fees (UPIFs)</a:t>
            </a:r>
            <a:br>
              <a:rPr lang="en-US" sz="1200" dirty="0">
                <a:latin typeface="Century Gothic" panose="020B0502020202020204" pitchFamily="34" charset="0"/>
              </a:rPr>
            </a:br>
            <a:r>
              <a:rPr lang="en-US" sz="1200" dirty="0">
                <a:latin typeface="Century Gothic" panose="020B0502020202020204" pitchFamily="34" charset="0"/>
              </a:rPr>
              <a:t>One-time fees paid to connect new development to the public water system.</a:t>
            </a:r>
          </a:p>
        </p:txBody>
      </p:sp>
      <p:sp>
        <p:nvSpPr>
          <p:cNvPr id="3" name="TextBox 2">
            <a:extLst>
              <a:ext uri="{FF2B5EF4-FFF2-40B4-BE49-F238E27FC236}">
                <a16:creationId xmlns:a16="http://schemas.microsoft.com/office/drawing/2014/main" id="{C460BECD-D913-E374-50D1-069AF6BAC608}"/>
              </a:ext>
            </a:extLst>
          </p:cNvPr>
          <p:cNvSpPr txBox="1"/>
          <p:nvPr/>
        </p:nvSpPr>
        <p:spPr>
          <a:xfrm>
            <a:off x="1016607" y="4093774"/>
            <a:ext cx="5562413" cy="669927"/>
          </a:xfrm>
          <a:prstGeom prst="rect">
            <a:avLst/>
          </a:prstGeom>
          <a:solidFill>
            <a:schemeClr val="bg1">
              <a:lumMod val="95000"/>
            </a:schemeClr>
          </a:solidFill>
        </p:spPr>
        <p:txBody>
          <a:bodyPr wrap="square" rtlCol="0">
            <a:spAutoFit/>
          </a:bodyPr>
          <a:lstStyle/>
          <a:p>
            <a:pPr>
              <a:lnSpc>
                <a:spcPct val="107000"/>
              </a:lnSpc>
              <a:spcAft>
                <a:spcPts val="800"/>
              </a:spcAft>
            </a:pPr>
            <a:r>
              <a:rPr lang="en-US" sz="1200" b="1" dirty="0">
                <a:solidFill>
                  <a:srgbClr val="4795CE"/>
                </a:solidFill>
                <a:latin typeface="Century Gothic" panose="020B0502020202020204" pitchFamily="34" charset="0"/>
              </a:rPr>
              <a:t>Raw Water Dedication</a:t>
            </a:r>
            <a:br>
              <a:rPr lang="en-US" sz="1200" dirty="0">
                <a:latin typeface="Century Gothic" panose="020B0502020202020204" pitchFamily="34" charset="0"/>
              </a:rPr>
            </a:br>
            <a:r>
              <a:rPr lang="en-US" sz="1200" dirty="0">
                <a:latin typeface="Century Gothic" panose="020B0502020202020204" pitchFamily="34" charset="0"/>
              </a:rPr>
              <a:t>Developers dedicate water rights to a municipality or water provider to ensure adequate long-term water supplies.</a:t>
            </a:r>
          </a:p>
        </p:txBody>
      </p:sp>
      <p:sp>
        <p:nvSpPr>
          <p:cNvPr id="7" name="TextBox 6">
            <a:extLst>
              <a:ext uri="{FF2B5EF4-FFF2-40B4-BE49-F238E27FC236}">
                <a16:creationId xmlns:a16="http://schemas.microsoft.com/office/drawing/2014/main" id="{ACC03F5B-E719-FDD4-BB6F-C35C0751CDE1}"/>
              </a:ext>
            </a:extLst>
          </p:cNvPr>
          <p:cNvSpPr txBox="1"/>
          <p:nvPr/>
        </p:nvSpPr>
        <p:spPr>
          <a:xfrm>
            <a:off x="1016607" y="4945393"/>
            <a:ext cx="5562413" cy="669927"/>
          </a:xfrm>
          <a:prstGeom prst="rect">
            <a:avLst/>
          </a:prstGeom>
          <a:solidFill>
            <a:schemeClr val="bg1">
              <a:lumMod val="95000"/>
            </a:schemeClr>
          </a:solidFill>
        </p:spPr>
        <p:txBody>
          <a:bodyPr wrap="square" rtlCol="0">
            <a:spAutoFit/>
          </a:bodyPr>
          <a:lstStyle/>
          <a:p>
            <a:pPr>
              <a:lnSpc>
                <a:spcPct val="107000"/>
              </a:lnSpc>
              <a:spcAft>
                <a:spcPts val="800"/>
              </a:spcAft>
            </a:pPr>
            <a:r>
              <a:rPr lang="en-US" sz="1200" b="1" dirty="0">
                <a:solidFill>
                  <a:srgbClr val="4795CE"/>
                </a:solidFill>
                <a:latin typeface="Century Gothic" panose="020B0502020202020204" pitchFamily="34" charset="0"/>
              </a:rPr>
              <a:t>Fee-in-Lieu</a:t>
            </a:r>
            <a:br>
              <a:rPr lang="en-US" sz="1200" dirty="0">
                <a:latin typeface="Century Gothic" panose="020B0502020202020204" pitchFamily="34" charset="0"/>
              </a:rPr>
            </a:br>
            <a:r>
              <a:rPr lang="en-US" sz="1200" dirty="0">
                <a:latin typeface="Century Gothic" panose="020B0502020202020204" pitchFamily="34" charset="0"/>
              </a:rPr>
              <a:t>A monetary payment made instead of dedicating water rights, allowing the municipality or provider to acquire future water resources.</a:t>
            </a:r>
          </a:p>
        </p:txBody>
      </p:sp>
      <p:sp>
        <p:nvSpPr>
          <p:cNvPr id="8" name="TextBox 7">
            <a:extLst>
              <a:ext uri="{FF2B5EF4-FFF2-40B4-BE49-F238E27FC236}">
                <a16:creationId xmlns:a16="http://schemas.microsoft.com/office/drawing/2014/main" id="{376A2336-6DDE-3ECD-6A5C-83ED63B87EC1}"/>
              </a:ext>
            </a:extLst>
          </p:cNvPr>
          <p:cNvSpPr txBox="1"/>
          <p:nvPr/>
        </p:nvSpPr>
        <p:spPr>
          <a:xfrm>
            <a:off x="1016607" y="5797012"/>
            <a:ext cx="5562413" cy="669927"/>
          </a:xfrm>
          <a:prstGeom prst="rect">
            <a:avLst/>
          </a:prstGeom>
          <a:solidFill>
            <a:schemeClr val="bg1">
              <a:lumMod val="95000"/>
            </a:schemeClr>
          </a:solidFill>
        </p:spPr>
        <p:txBody>
          <a:bodyPr wrap="square" rtlCol="0">
            <a:spAutoFit/>
          </a:bodyPr>
          <a:lstStyle/>
          <a:p>
            <a:pPr>
              <a:lnSpc>
                <a:spcPct val="107000"/>
              </a:lnSpc>
              <a:spcAft>
                <a:spcPts val="800"/>
              </a:spcAft>
            </a:pPr>
            <a:r>
              <a:rPr lang="en-US" sz="1200" b="1" dirty="0">
                <a:solidFill>
                  <a:srgbClr val="4795CE"/>
                </a:solidFill>
                <a:latin typeface="Century Gothic" panose="020B0502020202020204" pitchFamily="34" charset="0"/>
              </a:rPr>
              <a:t>Water Rights &amp; Shares</a:t>
            </a:r>
            <a:br>
              <a:rPr lang="en-US" sz="1200" dirty="0">
                <a:latin typeface="Century Gothic" panose="020B0502020202020204" pitchFamily="34" charset="0"/>
              </a:rPr>
            </a:br>
            <a:r>
              <a:rPr lang="en-US" sz="1200" dirty="0">
                <a:latin typeface="Century Gothic" panose="020B0502020202020204" pitchFamily="34" charset="0"/>
              </a:rPr>
              <a:t>Some jurisdictions require developers to purchase or transfer water rights before development can proceed.</a:t>
            </a:r>
          </a:p>
        </p:txBody>
      </p:sp>
      <p:pic>
        <p:nvPicPr>
          <p:cNvPr id="10" name="Graphic 9" descr="Water with solid fill">
            <a:extLst>
              <a:ext uri="{FF2B5EF4-FFF2-40B4-BE49-F238E27FC236}">
                <a16:creationId xmlns:a16="http://schemas.microsoft.com/office/drawing/2014/main" id="{EF36EC96-E56F-9BC4-D7B0-6855F777151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83622" y="4972622"/>
            <a:ext cx="615467" cy="615467"/>
          </a:xfrm>
          <a:prstGeom prst="rect">
            <a:avLst/>
          </a:prstGeom>
        </p:spPr>
      </p:pic>
      <p:pic>
        <p:nvPicPr>
          <p:cNvPr id="12" name="Graphic 11" descr="Leaky Tap with solid fill">
            <a:extLst>
              <a:ext uri="{FF2B5EF4-FFF2-40B4-BE49-F238E27FC236}">
                <a16:creationId xmlns:a16="http://schemas.microsoft.com/office/drawing/2014/main" id="{8F5F5699-6300-0D8B-BD53-0048BF5116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8979" y="5797012"/>
            <a:ext cx="669927" cy="669927"/>
          </a:xfrm>
          <a:prstGeom prst="rect">
            <a:avLst/>
          </a:prstGeom>
        </p:spPr>
      </p:pic>
      <p:pic>
        <p:nvPicPr>
          <p:cNvPr id="14" name="Graphic 13" descr="Splash1 with solid fill">
            <a:extLst>
              <a:ext uri="{FF2B5EF4-FFF2-40B4-BE49-F238E27FC236}">
                <a16:creationId xmlns:a16="http://schemas.microsoft.com/office/drawing/2014/main" id="{EBD70CA8-6D2F-F52F-70C7-AB4EA73E16A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3622" y="4062492"/>
            <a:ext cx="615467" cy="615467"/>
          </a:xfrm>
          <a:prstGeom prst="rect">
            <a:avLst/>
          </a:prstGeom>
        </p:spPr>
      </p:pic>
      <p:pic>
        <p:nvPicPr>
          <p:cNvPr id="16" name="Graphic 15" descr="Wave with solid fill">
            <a:extLst>
              <a:ext uri="{FF2B5EF4-FFF2-40B4-BE49-F238E27FC236}">
                <a16:creationId xmlns:a16="http://schemas.microsoft.com/office/drawing/2014/main" id="{150499E1-445F-509C-B8CA-29FC096B3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8903" y="3285056"/>
            <a:ext cx="524907" cy="524907"/>
          </a:xfrm>
          <a:prstGeom prst="rect">
            <a:avLst/>
          </a:prstGeom>
        </p:spPr>
      </p:pic>
      <p:sp>
        <p:nvSpPr>
          <p:cNvPr id="18" name="TextBox 17">
            <a:extLst>
              <a:ext uri="{FF2B5EF4-FFF2-40B4-BE49-F238E27FC236}">
                <a16:creationId xmlns:a16="http://schemas.microsoft.com/office/drawing/2014/main" id="{510CF840-78FB-EAF4-C19D-5C3FC550E513}"/>
              </a:ext>
            </a:extLst>
          </p:cNvPr>
          <p:cNvSpPr txBox="1"/>
          <p:nvPr/>
        </p:nvSpPr>
        <p:spPr>
          <a:xfrm>
            <a:off x="278979" y="6605730"/>
            <a:ext cx="6300040" cy="1460015"/>
          </a:xfrm>
          <a:prstGeom prst="rect">
            <a:avLst/>
          </a:prstGeom>
          <a:noFill/>
        </p:spPr>
        <p:txBody>
          <a:bodyPr wrap="square" rtlCol="0">
            <a:spAutoFit/>
          </a:bodyPr>
          <a:lstStyle/>
          <a:p>
            <a:pPr>
              <a:lnSpc>
                <a:spcPct val="107000"/>
              </a:lnSpc>
              <a:spcAft>
                <a:spcPts val="800"/>
              </a:spcAft>
            </a:pPr>
            <a:r>
              <a:rPr lang="en-US" sz="1200" dirty="0">
                <a:latin typeface="Century Gothic" panose="020B0502020202020204" pitchFamily="34" charset="0"/>
              </a:rPr>
              <a:t>Because water acquisition requirements vary considerably between municipalities—and often between water providers within the same municipality—this report evaluates each community individually rather than applying a single standardized water cost. The following case studies illustrate how these local requirements influence the total cost of residential development.</a:t>
            </a:r>
          </a:p>
          <a:p>
            <a:endParaRPr lang="en-US" dirty="0"/>
          </a:p>
        </p:txBody>
      </p:sp>
    </p:spTree>
    <p:extLst>
      <p:ext uri="{BB962C8B-B14F-4D97-AF65-F5344CB8AC3E}">
        <p14:creationId xmlns:p14="http://schemas.microsoft.com/office/powerpoint/2010/main" val="225029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7B6EE-F8CE-D22E-225A-56E2E32D003F}"/>
            </a:ext>
          </a:extLst>
        </p:cNvPr>
        <p:cNvGrpSpPr/>
        <p:nvPr/>
      </p:nvGrpSpPr>
      <p:grpSpPr>
        <a:xfrm>
          <a:off x="0" y="0"/>
          <a:ext cx="0" cy="0"/>
          <a:chOff x="0" y="0"/>
          <a:chExt cx="0" cy="0"/>
        </a:xfrm>
      </p:grpSpPr>
      <p:sp>
        <p:nvSpPr>
          <p:cNvPr id="7" name="Text Box 11">
            <a:extLst>
              <a:ext uri="{FF2B5EF4-FFF2-40B4-BE49-F238E27FC236}">
                <a16:creationId xmlns:a16="http://schemas.microsoft.com/office/drawing/2014/main" id="{9BEBC8F7-14F4-6166-364D-A82AF5602433}"/>
              </a:ext>
            </a:extLst>
          </p:cNvPr>
          <p:cNvSpPr txBox="1"/>
          <p:nvPr/>
        </p:nvSpPr>
        <p:spPr>
          <a:xfrm>
            <a:off x="278979" y="914459"/>
            <a:ext cx="3144442"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033E71"/>
                </a:solidFill>
                <a:latin typeface="Bodoni MT" panose="02070603080606020203" pitchFamily="18" charset="0"/>
              </a:rPr>
              <a:t>Fort Collins</a:t>
            </a:r>
            <a:endParaRPr lang="en-US" sz="2400" kern="100" dirty="0">
              <a:solidFill>
                <a:srgbClr val="033E71"/>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2" name="Flowchart: Manual Input 10">
            <a:extLst>
              <a:ext uri="{FF2B5EF4-FFF2-40B4-BE49-F238E27FC236}">
                <a16:creationId xmlns:a16="http://schemas.microsoft.com/office/drawing/2014/main" id="{0F2F774F-C3C2-B7D1-56DB-8EAF5BF31940}"/>
              </a:ext>
            </a:extLst>
          </p:cNvPr>
          <p:cNvSpPr/>
          <p:nvPr/>
        </p:nvSpPr>
        <p:spPr>
          <a:xfrm rot="10800000">
            <a:off x="278979" y="-11574"/>
            <a:ext cx="2581275" cy="966787"/>
          </a:xfrm>
          <a:prstGeom prst="flowChartManualInput">
            <a:avLst/>
          </a:prstGeom>
          <a:solidFill>
            <a:srgbClr val="5E8F4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10" name="Table 9">
            <a:extLst>
              <a:ext uri="{FF2B5EF4-FFF2-40B4-BE49-F238E27FC236}">
                <a16:creationId xmlns:a16="http://schemas.microsoft.com/office/drawing/2014/main" id="{DD8E2586-3770-15EB-6139-E8F5BE2712E6}"/>
              </a:ext>
            </a:extLst>
          </p:cNvPr>
          <p:cNvGraphicFramePr>
            <a:graphicFrameLocks noGrp="1"/>
          </p:cNvGraphicFramePr>
          <p:nvPr>
            <p:extLst>
              <p:ext uri="{D42A27DB-BD31-4B8C-83A1-F6EECF244321}">
                <p14:modId xmlns:p14="http://schemas.microsoft.com/office/powerpoint/2010/main" val="246435345"/>
              </p:ext>
            </p:extLst>
          </p:nvPr>
        </p:nvGraphicFramePr>
        <p:xfrm>
          <a:off x="214515" y="1562552"/>
          <a:ext cx="2346729" cy="548640"/>
        </p:xfrm>
        <a:graphic>
          <a:graphicData uri="http://schemas.openxmlformats.org/drawingml/2006/table">
            <a:tbl>
              <a:tblPr firstCol="1" bandRow="1">
                <a:tableStyleId>{5C22544A-7EE6-4342-B048-85BDC9FD1C3A}</a:tableStyleId>
              </a:tblPr>
              <a:tblGrid>
                <a:gridCol w="1621464">
                  <a:extLst>
                    <a:ext uri="{9D8B030D-6E8A-4147-A177-3AD203B41FA5}">
                      <a16:colId xmlns:a16="http://schemas.microsoft.com/office/drawing/2014/main" val="2807067430"/>
                    </a:ext>
                  </a:extLst>
                </a:gridCol>
                <a:gridCol w="725265">
                  <a:extLst>
                    <a:ext uri="{9D8B030D-6E8A-4147-A177-3AD203B41FA5}">
                      <a16:colId xmlns:a16="http://schemas.microsoft.com/office/drawing/2014/main" val="1877251213"/>
                    </a:ext>
                  </a:extLst>
                </a:gridCol>
              </a:tblGrid>
              <a:tr h="182880">
                <a:tc>
                  <a:txBody>
                    <a:bodyPr/>
                    <a:lstStyle/>
                    <a:p>
                      <a:pPr marL="0" marR="0" algn="l">
                        <a:lnSpc>
                          <a:spcPct val="115000"/>
                        </a:lnSpc>
                        <a:spcAft>
                          <a:spcPts val="800"/>
                        </a:spcAft>
                        <a:buNone/>
                      </a:pPr>
                      <a:r>
                        <a:rPr lang="en-US" sz="1000" b="0" kern="0" dirty="0">
                          <a:solidFill>
                            <a:schemeClr val="tx1"/>
                          </a:solidFill>
                          <a:effectLst/>
                        </a:rPr>
                        <a:t>Population</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r" fontAlgn="b">
                        <a:buNone/>
                      </a:pPr>
                      <a:r>
                        <a:rPr lang="en-US" sz="1000" b="0" i="0" u="none" strike="noStrike" dirty="0">
                          <a:solidFill>
                            <a:srgbClr val="000000"/>
                          </a:solidFill>
                          <a:effectLst/>
                          <a:latin typeface="+mn-lt"/>
                        </a:rPr>
                        <a:t>~171,000</a:t>
                      </a:r>
                    </a:p>
                  </a:txBody>
                  <a:tcPr marL="0" marR="0" marT="0" marB="0" anchor="b"/>
                </a:tc>
                <a:extLst>
                  <a:ext uri="{0D108BD9-81ED-4DB2-BD59-A6C34878D82A}">
                    <a16:rowId xmlns:a16="http://schemas.microsoft.com/office/drawing/2014/main" val="3351771902"/>
                  </a:ext>
                </a:extLst>
              </a:tr>
              <a:tr h="182880">
                <a:tc>
                  <a:txBody>
                    <a:bodyPr/>
                    <a:lstStyle/>
                    <a:p>
                      <a:pPr marL="0" marR="0" algn="l">
                        <a:lnSpc>
                          <a:spcPct val="115000"/>
                        </a:lnSpc>
                        <a:spcAft>
                          <a:spcPts val="800"/>
                        </a:spcAft>
                        <a:buNone/>
                      </a:pPr>
                      <a:r>
                        <a:rPr lang="en-US" sz="1000" b="0" kern="0" dirty="0">
                          <a:solidFill>
                            <a:schemeClr val="tx1"/>
                          </a:solidFill>
                          <a:effectLst/>
                        </a:rPr>
                        <a:t>Average New Home Price</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r" fontAlgn="b">
                        <a:buNone/>
                      </a:pPr>
                      <a:r>
                        <a:rPr lang="en-US" sz="1000" b="0" i="0" u="none" strike="noStrike" dirty="0">
                          <a:solidFill>
                            <a:srgbClr val="000000"/>
                          </a:solidFill>
                          <a:effectLst/>
                          <a:latin typeface="+mn-lt"/>
                        </a:rPr>
                        <a:t>~$600,000</a:t>
                      </a:r>
                    </a:p>
                  </a:txBody>
                  <a:tcPr marL="0" marR="0" marT="0" marB="0" anchor="b"/>
                </a:tc>
                <a:extLst>
                  <a:ext uri="{0D108BD9-81ED-4DB2-BD59-A6C34878D82A}">
                    <a16:rowId xmlns:a16="http://schemas.microsoft.com/office/drawing/2014/main" val="3565189172"/>
                  </a:ext>
                </a:extLst>
              </a:tr>
              <a:tr h="182880">
                <a:tc>
                  <a:txBody>
                    <a:bodyPr/>
                    <a:lstStyle/>
                    <a:p>
                      <a:pPr marL="0" marR="0" algn="l">
                        <a:lnSpc>
                          <a:spcPct val="115000"/>
                        </a:lnSpc>
                        <a:spcAft>
                          <a:spcPts val="800"/>
                        </a:spcAft>
                        <a:buNone/>
                      </a:pPr>
                      <a:r>
                        <a:rPr lang="en-US" sz="1000" b="0" kern="0" dirty="0">
                          <a:solidFill>
                            <a:schemeClr val="tx1"/>
                          </a:solidFill>
                          <a:effectLst/>
                        </a:rPr>
                        <a:t>Median Household Income</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r" fontAlgn="b">
                        <a:buNone/>
                      </a:pPr>
                      <a:r>
                        <a:rPr lang="en-US" sz="1000" b="0" i="0" u="none" strike="noStrike" dirty="0">
                          <a:solidFill>
                            <a:srgbClr val="000000"/>
                          </a:solidFill>
                          <a:effectLst/>
                          <a:latin typeface="+mn-lt"/>
                        </a:rPr>
                        <a:t>~$85,000</a:t>
                      </a:r>
                    </a:p>
                  </a:txBody>
                  <a:tcPr marL="0" marR="0" marT="0" marB="0" anchor="b"/>
                </a:tc>
                <a:extLst>
                  <a:ext uri="{0D108BD9-81ED-4DB2-BD59-A6C34878D82A}">
                    <a16:rowId xmlns:a16="http://schemas.microsoft.com/office/drawing/2014/main" val="2932096164"/>
                  </a:ext>
                </a:extLst>
              </a:tr>
            </a:tbl>
          </a:graphicData>
        </a:graphic>
      </p:graphicFrame>
      <p:sp>
        <p:nvSpPr>
          <p:cNvPr id="15" name="Text Box 2">
            <a:extLst>
              <a:ext uri="{FF2B5EF4-FFF2-40B4-BE49-F238E27FC236}">
                <a16:creationId xmlns:a16="http://schemas.microsoft.com/office/drawing/2014/main" id="{CE8A861E-732F-5059-76E4-A50BF6BB313B}"/>
              </a:ext>
            </a:extLst>
          </p:cNvPr>
          <p:cNvSpPr txBox="1">
            <a:spLocks noChangeArrowheads="1"/>
          </p:cNvSpPr>
          <p:nvPr/>
        </p:nvSpPr>
        <p:spPr bwMode="auto">
          <a:xfrm>
            <a:off x="154065" y="2159938"/>
            <a:ext cx="3068820" cy="118198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000" i="1" dirty="0">
                <a:latin typeface="Century Gothic" panose="020B0502020202020204" pitchFamily="34" charset="0"/>
              </a:rPr>
              <a:t>Fort Collins is served by multiple water providers, each with unique raw water requirements and utility fee structures. As a result, total development costs can vary significantly depending on the project's location as is seen in the charts to the right.</a:t>
            </a:r>
          </a:p>
        </p:txBody>
      </p:sp>
      <p:sp>
        <p:nvSpPr>
          <p:cNvPr id="18" name="TextBox 17">
            <a:extLst>
              <a:ext uri="{FF2B5EF4-FFF2-40B4-BE49-F238E27FC236}">
                <a16:creationId xmlns:a16="http://schemas.microsoft.com/office/drawing/2014/main" id="{45619501-CF96-5C68-D912-14C39DF68572}"/>
              </a:ext>
            </a:extLst>
          </p:cNvPr>
          <p:cNvSpPr txBox="1"/>
          <p:nvPr/>
        </p:nvSpPr>
        <p:spPr>
          <a:xfrm>
            <a:off x="3423421" y="4448889"/>
            <a:ext cx="3399048" cy="246221"/>
          </a:xfrm>
          <a:prstGeom prst="rect">
            <a:avLst/>
          </a:prstGeom>
          <a:noFill/>
        </p:spPr>
        <p:txBody>
          <a:bodyPr wrap="square" rtlCol="0">
            <a:spAutoFit/>
          </a:bodyPr>
          <a:lstStyle/>
          <a:p>
            <a:r>
              <a:rPr lang="en-US" sz="1000" b="1" dirty="0">
                <a:solidFill>
                  <a:srgbClr val="4795CE"/>
                </a:solidFill>
                <a:latin typeface="Century Gothic" panose="020B0502020202020204" pitchFamily="34" charset="0"/>
              </a:rPr>
              <a:t>City of Fort Collins Water District (FCWD)</a:t>
            </a:r>
          </a:p>
        </p:txBody>
      </p:sp>
      <p:sp>
        <p:nvSpPr>
          <p:cNvPr id="21" name="TextBox 20">
            <a:extLst>
              <a:ext uri="{FF2B5EF4-FFF2-40B4-BE49-F238E27FC236}">
                <a16:creationId xmlns:a16="http://schemas.microsoft.com/office/drawing/2014/main" id="{69E89C83-A832-C2E2-F032-F04674F9EBA1}"/>
              </a:ext>
            </a:extLst>
          </p:cNvPr>
          <p:cNvSpPr txBox="1"/>
          <p:nvPr/>
        </p:nvSpPr>
        <p:spPr>
          <a:xfrm>
            <a:off x="3434578" y="4654868"/>
            <a:ext cx="3399048" cy="246221"/>
          </a:xfrm>
          <a:prstGeom prst="rect">
            <a:avLst/>
          </a:prstGeom>
          <a:noFill/>
        </p:spPr>
        <p:txBody>
          <a:bodyPr wrap="square" rtlCol="0">
            <a:spAutoFit/>
          </a:bodyPr>
          <a:lstStyle/>
          <a:p>
            <a:r>
              <a:rPr lang="en-US" sz="1000" b="1" dirty="0">
                <a:solidFill>
                  <a:srgbClr val="033E71"/>
                </a:solidFill>
                <a:latin typeface="Century Gothic" panose="020B0502020202020204" pitchFamily="34" charset="0"/>
              </a:rPr>
              <a:t>CIL Price ($/AF) - $63,800</a:t>
            </a:r>
          </a:p>
        </p:txBody>
      </p:sp>
      <p:graphicFrame>
        <p:nvGraphicFramePr>
          <p:cNvPr id="25" name="Table 24">
            <a:extLst>
              <a:ext uri="{FF2B5EF4-FFF2-40B4-BE49-F238E27FC236}">
                <a16:creationId xmlns:a16="http://schemas.microsoft.com/office/drawing/2014/main" id="{978415DF-2365-9FE5-CA51-A12780BDEA42}"/>
              </a:ext>
            </a:extLst>
          </p:cNvPr>
          <p:cNvGraphicFramePr>
            <a:graphicFrameLocks noGrp="1"/>
          </p:cNvGraphicFramePr>
          <p:nvPr>
            <p:extLst>
              <p:ext uri="{D42A27DB-BD31-4B8C-83A1-F6EECF244321}">
                <p14:modId xmlns:p14="http://schemas.microsoft.com/office/powerpoint/2010/main" val="1301947128"/>
              </p:ext>
            </p:extLst>
          </p:nvPr>
        </p:nvGraphicFramePr>
        <p:xfrm>
          <a:off x="3504623" y="4888494"/>
          <a:ext cx="3144443" cy="914400"/>
        </p:xfrm>
        <a:graphic>
          <a:graphicData uri="http://schemas.openxmlformats.org/drawingml/2006/table">
            <a:tbl>
              <a:tblPr firstRow="1" firstCol="1" bandRow="1">
                <a:tableStyleId>{5C22544A-7EE6-4342-B048-85BDC9FD1C3A}</a:tableStyleId>
              </a:tblPr>
              <a:tblGrid>
                <a:gridCol w="1810928">
                  <a:extLst>
                    <a:ext uri="{9D8B030D-6E8A-4147-A177-3AD203B41FA5}">
                      <a16:colId xmlns:a16="http://schemas.microsoft.com/office/drawing/2014/main" val="2807067430"/>
                    </a:ext>
                  </a:extLst>
                </a:gridCol>
                <a:gridCol w="702453">
                  <a:extLst>
                    <a:ext uri="{9D8B030D-6E8A-4147-A177-3AD203B41FA5}">
                      <a16:colId xmlns:a16="http://schemas.microsoft.com/office/drawing/2014/main" val="1877251213"/>
                    </a:ext>
                  </a:extLst>
                </a:gridCol>
                <a:gridCol w="631062">
                  <a:extLst>
                    <a:ext uri="{9D8B030D-6E8A-4147-A177-3AD203B41FA5}">
                      <a16:colId xmlns:a16="http://schemas.microsoft.com/office/drawing/2014/main" val="528204007"/>
                    </a:ext>
                  </a:extLst>
                </a:gridCol>
              </a:tblGrid>
              <a:tr h="182880">
                <a:tc>
                  <a:txBody>
                    <a:bodyPr/>
                    <a:lstStyle/>
                    <a:p>
                      <a:pPr marL="0" marR="0" algn="l">
                        <a:lnSpc>
                          <a:spcPct val="115000"/>
                        </a:lnSpc>
                        <a:spcAft>
                          <a:spcPts val="800"/>
                        </a:spcAft>
                        <a:buNone/>
                      </a:pPr>
                      <a:r>
                        <a:rPr lang="en-US" sz="1000" b="1" kern="100" dirty="0">
                          <a:solidFill>
                            <a:schemeClr val="bg1"/>
                          </a:solidFill>
                          <a:effectLst/>
                          <a:latin typeface="+mn-lt"/>
                          <a:ea typeface="Aptos" panose="020B0004020202020204" pitchFamily="34" charset="0"/>
                          <a:cs typeface="Times New Roman" panose="02020603050405020304" pitchFamily="18" charset="0"/>
                        </a:rPr>
                        <a:t>Water Cost</a:t>
                      </a:r>
                    </a:p>
                  </a:txBody>
                  <a:tcPr marL="68580" marR="68580" marT="0" marB="0" anchor="b">
                    <a:solidFill>
                      <a:srgbClr val="033E71"/>
                    </a:solidFill>
                  </a:tcPr>
                </a:tc>
                <a:tc>
                  <a:txBody>
                    <a:bodyPr/>
                    <a:lstStyle/>
                    <a:p>
                      <a:pPr algn="ctr" fontAlgn="b">
                        <a:buNone/>
                      </a:pPr>
                      <a:r>
                        <a:rPr lang="en-US" sz="1000" b="1" i="0" u="none" strike="noStrike" dirty="0">
                          <a:solidFill>
                            <a:schemeClr val="bg1"/>
                          </a:solidFill>
                          <a:effectLst/>
                          <a:latin typeface="+mn-lt"/>
                        </a:rPr>
                        <a:t>SFD</a:t>
                      </a:r>
                    </a:p>
                  </a:txBody>
                  <a:tcPr marL="0" marR="0" marT="0" marB="0" anchor="b">
                    <a:solidFill>
                      <a:srgbClr val="033E71"/>
                    </a:solidFill>
                  </a:tcPr>
                </a:tc>
                <a:tc>
                  <a:txBody>
                    <a:bodyPr/>
                    <a:lstStyle/>
                    <a:p>
                      <a:pPr algn="ctr" fontAlgn="b">
                        <a:buNone/>
                      </a:pPr>
                      <a:r>
                        <a:rPr lang="en-US" sz="1000" b="1" i="0" u="none" strike="noStrike" dirty="0">
                          <a:solidFill>
                            <a:schemeClr val="bg1"/>
                          </a:solidFill>
                          <a:effectLst/>
                          <a:latin typeface="+mn-lt"/>
                        </a:rPr>
                        <a:t>SFA</a:t>
                      </a:r>
                    </a:p>
                  </a:txBody>
                  <a:tcPr marL="0" marR="0" marT="0" marB="0" anchor="b">
                    <a:solidFill>
                      <a:srgbClr val="033E71"/>
                    </a:solidFill>
                  </a:tcPr>
                </a:tc>
                <a:extLst>
                  <a:ext uri="{0D108BD9-81ED-4DB2-BD59-A6C34878D82A}">
                    <a16:rowId xmlns:a16="http://schemas.microsoft.com/office/drawing/2014/main" val="2926094152"/>
                  </a:ext>
                </a:extLst>
              </a:tr>
              <a:tr h="182880">
                <a:tc>
                  <a:txBody>
                    <a:bodyPr/>
                    <a:lstStyle/>
                    <a:p>
                      <a:pPr marL="0" marR="0" algn="l">
                        <a:lnSpc>
                          <a:spcPct val="115000"/>
                        </a:lnSpc>
                        <a:spcAft>
                          <a:spcPts val="800"/>
                        </a:spcAft>
                        <a:buNone/>
                      </a:pPr>
                      <a:r>
                        <a:rPr lang="en-US" sz="1000" b="0" kern="100" dirty="0">
                          <a:solidFill>
                            <a:schemeClr val="tx1"/>
                          </a:solidFill>
                          <a:effectLst/>
                          <a:latin typeface="+mn-lt"/>
                          <a:ea typeface="Aptos" panose="020B0004020202020204" pitchFamily="34" charset="0"/>
                          <a:cs typeface="Times New Roman" panose="02020603050405020304" pitchFamily="18" charset="0"/>
                        </a:rPr>
                        <a:t>Total Raw Water Required (AF)</a:t>
                      </a:r>
                    </a:p>
                  </a:txBody>
                  <a:tcPr marL="68580" marR="68580" marT="0" marB="0" anchor="b">
                    <a:solidFill>
                      <a:schemeClr val="bg2"/>
                    </a:solidFill>
                  </a:tcPr>
                </a:tc>
                <a:tc>
                  <a:txBody>
                    <a:bodyPr/>
                    <a:lstStyle/>
                    <a:p>
                      <a:pPr lvl="0" algn="ctr" fontAlgn="b">
                        <a:buNone/>
                      </a:pPr>
                      <a:r>
                        <a:rPr lang="en-US" sz="1000" b="0" i="0" u="none" strike="noStrike" dirty="0">
                          <a:solidFill>
                            <a:srgbClr val="000000"/>
                          </a:solidFill>
                          <a:effectLst/>
                          <a:latin typeface="+mn-lt"/>
                        </a:rPr>
                        <a:t>0.2111</a:t>
                      </a:r>
                    </a:p>
                  </a:txBody>
                  <a:tcPr marL="0" marR="0" marT="0" marB="0" anchor="b"/>
                </a:tc>
                <a:tc>
                  <a:txBody>
                    <a:bodyPr/>
                    <a:lstStyle/>
                    <a:p>
                      <a:pPr lvl="0" algn="ctr" fontAlgn="b">
                        <a:buNone/>
                      </a:pPr>
                      <a:r>
                        <a:rPr lang="en-US" sz="1000" b="0" i="0" u="none" strike="noStrike" dirty="0">
                          <a:solidFill>
                            <a:srgbClr val="000000"/>
                          </a:solidFill>
                          <a:effectLst/>
                          <a:latin typeface="+mn-lt"/>
                        </a:rPr>
                        <a:t>0.1206</a:t>
                      </a:r>
                    </a:p>
                  </a:txBody>
                  <a:tcPr marL="0" marR="0" marT="0" marB="0" anchor="b"/>
                </a:tc>
                <a:extLst>
                  <a:ext uri="{0D108BD9-81ED-4DB2-BD59-A6C34878D82A}">
                    <a16:rowId xmlns:a16="http://schemas.microsoft.com/office/drawing/2014/main" val="448194967"/>
                  </a:ext>
                </a:extLst>
              </a:tr>
              <a:tr h="182880">
                <a:tc>
                  <a:txBody>
                    <a:bodyPr/>
                    <a:lstStyle/>
                    <a:p>
                      <a:pPr marL="0" marR="0" algn="l">
                        <a:lnSpc>
                          <a:spcPct val="115000"/>
                        </a:lnSpc>
                        <a:spcAft>
                          <a:spcPts val="800"/>
                        </a:spcAft>
                        <a:buNone/>
                      </a:pPr>
                      <a:r>
                        <a:rPr lang="en-US" sz="1000" b="0" kern="0" dirty="0">
                          <a:solidFill>
                            <a:schemeClr val="tx1"/>
                          </a:solidFill>
                          <a:effectLst/>
                          <a:latin typeface="+mn-lt"/>
                        </a:rPr>
                        <a:t>     Raw Water Cost</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ctr" fontAlgn="b">
                        <a:buNone/>
                      </a:pPr>
                      <a:r>
                        <a:rPr lang="en-US" sz="1000" b="0" i="0" u="none" strike="noStrike" dirty="0">
                          <a:solidFill>
                            <a:srgbClr val="000000"/>
                          </a:solidFill>
                          <a:effectLst/>
                          <a:latin typeface="+mn-lt"/>
                        </a:rPr>
                        <a:t>$13,471</a:t>
                      </a:r>
                    </a:p>
                  </a:txBody>
                  <a:tcPr marL="0" marR="0" marT="0" marB="0" anchor="b"/>
                </a:tc>
                <a:tc>
                  <a:txBody>
                    <a:bodyPr/>
                    <a:lstStyle/>
                    <a:p>
                      <a:pPr algn="ctr" fontAlgn="b">
                        <a:buNone/>
                      </a:pPr>
                      <a:r>
                        <a:rPr lang="en-US" sz="1000" b="0" i="0" u="none" strike="noStrike" dirty="0">
                          <a:solidFill>
                            <a:srgbClr val="000000"/>
                          </a:solidFill>
                          <a:effectLst/>
                          <a:latin typeface="+mn-lt"/>
                        </a:rPr>
                        <a:t>$7,695</a:t>
                      </a:r>
                    </a:p>
                  </a:txBody>
                  <a:tcPr marL="9525" marR="57150" marT="9525" marB="0" anchor="b"/>
                </a:tc>
                <a:extLst>
                  <a:ext uri="{0D108BD9-81ED-4DB2-BD59-A6C34878D82A}">
                    <a16:rowId xmlns:a16="http://schemas.microsoft.com/office/drawing/2014/main" val="3351771902"/>
                  </a:ext>
                </a:extLst>
              </a:tr>
              <a:tr h="182880">
                <a:tc>
                  <a:txBody>
                    <a:bodyPr/>
                    <a:lstStyle/>
                    <a:p>
                      <a:pPr marL="0" marR="0" algn="l">
                        <a:lnSpc>
                          <a:spcPct val="115000"/>
                        </a:lnSpc>
                        <a:spcAft>
                          <a:spcPts val="800"/>
                        </a:spcAft>
                        <a:buNone/>
                      </a:pPr>
                      <a:r>
                        <a:rPr lang="en-US" sz="1000" b="0" kern="0" dirty="0">
                          <a:solidFill>
                            <a:schemeClr val="tx1"/>
                          </a:solidFill>
                          <a:effectLst/>
                          <a:latin typeface="+mn-lt"/>
                        </a:rPr>
                        <a:t>     Water SIF/PIF Fee</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ctr" fontAlgn="b">
                        <a:buNone/>
                      </a:pPr>
                      <a:r>
                        <a:rPr lang="en-US" sz="1000" b="0" i="0" u="none" strike="noStrike" dirty="0">
                          <a:solidFill>
                            <a:srgbClr val="000000"/>
                          </a:solidFill>
                          <a:effectLst/>
                          <a:latin typeface="+mn-lt"/>
                        </a:rPr>
                        <a:t>$4,866</a:t>
                      </a:r>
                    </a:p>
                  </a:txBody>
                  <a:tcPr marL="0" marR="0" marT="0" marB="0" anchor="b"/>
                </a:tc>
                <a:tc>
                  <a:txBody>
                    <a:bodyPr/>
                    <a:lstStyle/>
                    <a:p>
                      <a:pPr algn="ctr" fontAlgn="b">
                        <a:buNone/>
                      </a:pPr>
                      <a:r>
                        <a:rPr lang="en-US" sz="1000" b="0" i="0" u="none" strike="noStrike" dirty="0">
                          <a:solidFill>
                            <a:srgbClr val="000000"/>
                          </a:solidFill>
                          <a:effectLst/>
                          <a:latin typeface="+mn-lt"/>
                        </a:rPr>
                        <a:t>$2,515</a:t>
                      </a:r>
                    </a:p>
                  </a:txBody>
                  <a:tcPr marL="9525" marR="57150" marT="9525" marB="0" anchor="b"/>
                </a:tc>
                <a:extLst>
                  <a:ext uri="{0D108BD9-81ED-4DB2-BD59-A6C34878D82A}">
                    <a16:rowId xmlns:a16="http://schemas.microsoft.com/office/drawing/2014/main" val="3565189172"/>
                  </a:ext>
                </a:extLst>
              </a:tr>
              <a:tr h="182880">
                <a:tc>
                  <a:txBody>
                    <a:bodyPr/>
                    <a:lstStyle/>
                    <a:p>
                      <a:pPr marL="0" marR="0" lvl="0" indent="0" algn="l" defTabSz="685800" rtl="0" eaLnBrk="1" fontAlgn="auto" latinLnBrk="0" hangingPunct="1">
                        <a:lnSpc>
                          <a:spcPct val="115000"/>
                        </a:lnSpc>
                        <a:spcBef>
                          <a:spcPts val="0"/>
                        </a:spcBef>
                        <a:spcAft>
                          <a:spcPts val="800"/>
                        </a:spcAft>
                        <a:buClrTx/>
                        <a:buSzTx/>
                        <a:buFontTx/>
                        <a:buNone/>
                        <a:tabLst/>
                        <a:defRPr/>
                      </a:pPr>
                      <a:r>
                        <a:rPr lang="en-US" sz="1000" b="1" kern="0" dirty="0">
                          <a:solidFill>
                            <a:schemeClr val="tx1"/>
                          </a:solidFill>
                          <a:effectLst/>
                          <a:latin typeface="+mn-lt"/>
                        </a:rPr>
                        <a:t>Total Cost of Water</a:t>
                      </a:r>
                      <a:endParaRPr lang="en-US" sz="1000" b="1"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lvl="0" algn="ctr" fontAlgn="b">
                        <a:buNone/>
                      </a:pPr>
                      <a:r>
                        <a:rPr lang="en-US" sz="1000" b="1" i="0" u="none" strike="noStrike" dirty="0">
                          <a:solidFill>
                            <a:srgbClr val="000000"/>
                          </a:solidFill>
                          <a:effectLst/>
                          <a:latin typeface="+mn-lt"/>
                        </a:rPr>
                        <a:t>$18,337</a:t>
                      </a:r>
                    </a:p>
                  </a:txBody>
                  <a:tcPr marL="0" marR="0" marT="0" marB="0" anchor="b"/>
                </a:tc>
                <a:tc>
                  <a:txBody>
                    <a:bodyPr/>
                    <a:lstStyle/>
                    <a:p>
                      <a:pPr lvl="0" algn="ctr" fontAlgn="b">
                        <a:buNone/>
                      </a:pPr>
                      <a:r>
                        <a:rPr lang="en-US" sz="1000" b="1" i="0" u="none" strike="noStrike" dirty="0">
                          <a:solidFill>
                            <a:srgbClr val="000000"/>
                          </a:solidFill>
                          <a:effectLst/>
                          <a:latin typeface="+mn-lt"/>
                        </a:rPr>
                        <a:t>$10,210</a:t>
                      </a:r>
                    </a:p>
                  </a:txBody>
                  <a:tcPr marL="0" marR="0" marT="0" marB="0" anchor="b"/>
                </a:tc>
                <a:extLst>
                  <a:ext uri="{0D108BD9-81ED-4DB2-BD59-A6C34878D82A}">
                    <a16:rowId xmlns:a16="http://schemas.microsoft.com/office/drawing/2014/main" val="533675880"/>
                  </a:ext>
                </a:extLst>
              </a:tr>
            </a:tbl>
          </a:graphicData>
        </a:graphic>
      </p:graphicFrame>
      <p:sp>
        <p:nvSpPr>
          <p:cNvPr id="26" name="TextBox 25">
            <a:extLst>
              <a:ext uri="{FF2B5EF4-FFF2-40B4-BE49-F238E27FC236}">
                <a16:creationId xmlns:a16="http://schemas.microsoft.com/office/drawing/2014/main" id="{C8F88CD6-CE01-7D36-E6FC-8575D8B9D551}"/>
              </a:ext>
            </a:extLst>
          </p:cNvPr>
          <p:cNvSpPr txBox="1"/>
          <p:nvPr/>
        </p:nvSpPr>
        <p:spPr>
          <a:xfrm>
            <a:off x="3403445" y="5993794"/>
            <a:ext cx="3399048" cy="261610"/>
          </a:xfrm>
          <a:prstGeom prst="rect">
            <a:avLst/>
          </a:prstGeom>
          <a:noFill/>
        </p:spPr>
        <p:txBody>
          <a:bodyPr wrap="square" rtlCol="0">
            <a:spAutoFit/>
          </a:bodyPr>
          <a:lstStyle/>
          <a:p>
            <a:r>
              <a:rPr lang="en-US" sz="1050" b="1" dirty="0">
                <a:solidFill>
                  <a:srgbClr val="4795CE"/>
                </a:solidFill>
                <a:latin typeface="Century Gothic" panose="020B0502020202020204" pitchFamily="34" charset="0"/>
              </a:rPr>
              <a:t>Fort Collins-Loveland Water District (FCLWD)</a:t>
            </a:r>
          </a:p>
        </p:txBody>
      </p:sp>
      <p:sp>
        <p:nvSpPr>
          <p:cNvPr id="28" name="TextBox 27">
            <a:extLst>
              <a:ext uri="{FF2B5EF4-FFF2-40B4-BE49-F238E27FC236}">
                <a16:creationId xmlns:a16="http://schemas.microsoft.com/office/drawing/2014/main" id="{AE907F94-1746-2507-8EB4-39CCBE9408E4}"/>
              </a:ext>
            </a:extLst>
          </p:cNvPr>
          <p:cNvSpPr txBox="1"/>
          <p:nvPr/>
        </p:nvSpPr>
        <p:spPr>
          <a:xfrm>
            <a:off x="3414602" y="6200083"/>
            <a:ext cx="3399048" cy="246221"/>
          </a:xfrm>
          <a:prstGeom prst="rect">
            <a:avLst/>
          </a:prstGeom>
          <a:noFill/>
        </p:spPr>
        <p:txBody>
          <a:bodyPr wrap="square" rtlCol="0">
            <a:spAutoFit/>
          </a:bodyPr>
          <a:lstStyle/>
          <a:p>
            <a:r>
              <a:rPr lang="en-US" sz="1000" b="1" dirty="0">
                <a:solidFill>
                  <a:srgbClr val="033E71"/>
                </a:solidFill>
                <a:latin typeface="Century Gothic" panose="020B0502020202020204" pitchFamily="34" charset="0"/>
              </a:rPr>
              <a:t>CIL Price ($/AF) - $120,000</a:t>
            </a:r>
          </a:p>
        </p:txBody>
      </p:sp>
      <p:sp>
        <p:nvSpPr>
          <p:cNvPr id="31" name="TextBox 30">
            <a:extLst>
              <a:ext uri="{FF2B5EF4-FFF2-40B4-BE49-F238E27FC236}">
                <a16:creationId xmlns:a16="http://schemas.microsoft.com/office/drawing/2014/main" id="{B3B99E1C-20C0-5971-D095-5C307CC4AA26}"/>
              </a:ext>
            </a:extLst>
          </p:cNvPr>
          <p:cNvSpPr txBox="1"/>
          <p:nvPr/>
        </p:nvSpPr>
        <p:spPr>
          <a:xfrm>
            <a:off x="154065" y="3258977"/>
            <a:ext cx="2581275" cy="246221"/>
          </a:xfrm>
          <a:prstGeom prst="rect">
            <a:avLst/>
          </a:prstGeom>
          <a:noFill/>
        </p:spPr>
        <p:txBody>
          <a:bodyPr wrap="square" rtlCol="0">
            <a:spAutoFit/>
          </a:bodyPr>
          <a:lstStyle/>
          <a:p>
            <a:r>
              <a:rPr lang="en-US" sz="1000" b="1" dirty="0">
                <a:solidFill>
                  <a:srgbClr val="4795CE"/>
                </a:solidFill>
                <a:latin typeface="Century Gothic" panose="020B0502020202020204" pitchFamily="34" charset="0"/>
              </a:rPr>
              <a:t>Development Fees (Excluding Water)</a:t>
            </a:r>
          </a:p>
        </p:txBody>
      </p:sp>
      <p:sp>
        <p:nvSpPr>
          <p:cNvPr id="32" name="TextBox 31">
            <a:extLst>
              <a:ext uri="{FF2B5EF4-FFF2-40B4-BE49-F238E27FC236}">
                <a16:creationId xmlns:a16="http://schemas.microsoft.com/office/drawing/2014/main" id="{8B4488F3-9ADB-1ECD-14EC-37B9FD612668}"/>
              </a:ext>
            </a:extLst>
          </p:cNvPr>
          <p:cNvSpPr txBox="1"/>
          <p:nvPr/>
        </p:nvSpPr>
        <p:spPr>
          <a:xfrm>
            <a:off x="3453373" y="7520826"/>
            <a:ext cx="3399048" cy="246221"/>
          </a:xfrm>
          <a:prstGeom prst="rect">
            <a:avLst/>
          </a:prstGeom>
          <a:noFill/>
        </p:spPr>
        <p:txBody>
          <a:bodyPr wrap="square" rtlCol="0">
            <a:spAutoFit/>
          </a:bodyPr>
          <a:lstStyle/>
          <a:p>
            <a:r>
              <a:rPr lang="en-US" sz="1000" b="1" dirty="0">
                <a:solidFill>
                  <a:srgbClr val="4795CE"/>
                </a:solidFill>
                <a:latin typeface="Century Gothic" panose="020B0502020202020204" pitchFamily="34" charset="0"/>
              </a:rPr>
              <a:t>East Larimer County Water District (ELCO)</a:t>
            </a:r>
          </a:p>
        </p:txBody>
      </p:sp>
      <p:sp>
        <p:nvSpPr>
          <p:cNvPr id="34" name="TextBox 33">
            <a:extLst>
              <a:ext uri="{FF2B5EF4-FFF2-40B4-BE49-F238E27FC236}">
                <a16:creationId xmlns:a16="http://schemas.microsoft.com/office/drawing/2014/main" id="{6C319BC3-4FF2-5C79-5CCD-D826EB4FD12F}"/>
              </a:ext>
            </a:extLst>
          </p:cNvPr>
          <p:cNvSpPr txBox="1"/>
          <p:nvPr/>
        </p:nvSpPr>
        <p:spPr>
          <a:xfrm>
            <a:off x="3453373" y="7727115"/>
            <a:ext cx="3399048" cy="246221"/>
          </a:xfrm>
          <a:prstGeom prst="rect">
            <a:avLst/>
          </a:prstGeom>
          <a:noFill/>
        </p:spPr>
        <p:txBody>
          <a:bodyPr wrap="square" rtlCol="0">
            <a:spAutoFit/>
          </a:bodyPr>
          <a:lstStyle/>
          <a:p>
            <a:r>
              <a:rPr lang="en-US" sz="1000" b="1" dirty="0">
                <a:solidFill>
                  <a:srgbClr val="033E71"/>
                </a:solidFill>
                <a:latin typeface="Century Gothic" panose="020B0502020202020204" pitchFamily="34" charset="0"/>
              </a:rPr>
              <a:t>CIL Price ($/AF) - $88,571</a:t>
            </a:r>
          </a:p>
        </p:txBody>
      </p:sp>
      <p:graphicFrame>
        <p:nvGraphicFramePr>
          <p:cNvPr id="3" name="Table 2">
            <a:extLst>
              <a:ext uri="{FF2B5EF4-FFF2-40B4-BE49-F238E27FC236}">
                <a16:creationId xmlns:a16="http://schemas.microsoft.com/office/drawing/2014/main" id="{31AFE3F1-5AB5-FCE8-BA5F-E2AC25AA907B}"/>
              </a:ext>
            </a:extLst>
          </p:cNvPr>
          <p:cNvGraphicFramePr>
            <a:graphicFrameLocks noGrp="1"/>
          </p:cNvGraphicFramePr>
          <p:nvPr>
            <p:extLst>
              <p:ext uri="{D42A27DB-BD31-4B8C-83A1-F6EECF244321}">
                <p14:modId xmlns:p14="http://schemas.microsoft.com/office/powerpoint/2010/main" val="2996339061"/>
              </p:ext>
            </p:extLst>
          </p:nvPr>
        </p:nvGraphicFramePr>
        <p:xfrm>
          <a:off x="3499043" y="6430915"/>
          <a:ext cx="3144443" cy="914400"/>
        </p:xfrm>
        <a:graphic>
          <a:graphicData uri="http://schemas.openxmlformats.org/drawingml/2006/table">
            <a:tbl>
              <a:tblPr firstRow="1" firstCol="1" bandRow="1">
                <a:tableStyleId>{5C22544A-7EE6-4342-B048-85BDC9FD1C3A}</a:tableStyleId>
              </a:tblPr>
              <a:tblGrid>
                <a:gridCol w="1810928">
                  <a:extLst>
                    <a:ext uri="{9D8B030D-6E8A-4147-A177-3AD203B41FA5}">
                      <a16:colId xmlns:a16="http://schemas.microsoft.com/office/drawing/2014/main" val="2807067430"/>
                    </a:ext>
                  </a:extLst>
                </a:gridCol>
                <a:gridCol w="702453">
                  <a:extLst>
                    <a:ext uri="{9D8B030D-6E8A-4147-A177-3AD203B41FA5}">
                      <a16:colId xmlns:a16="http://schemas.microsoft.com/office/drawing/2014/main" val="1877251213"/>
                    </a:ext>
                  </a:extLst>
                </a:gridCol>
                <a:gridCol w="631062">
                  <a:extLst>
                    <a:ext uri="{9D8B030D-6E8A-4147-A177-3AD203B41FA5}">
                      <a16:colId xmlns:a16="http://schemas.microsoft.com/office/drawing/2014/main" val="528204007"/>
                    </a:ext>
                  </a:extLst>
                </a:gridCol>
              </a:tblGrid>
              <a:tr h="182880">
                <a:tc>
                  <a:txBody>
                    <a:bodyPr/>
                    <a:lstStyle/>
                    <a:p>
                      <a:pPr marL="0" marR="0" algn="l">
                        <a:lnSpc>
                          <a:spcPct val="115000"/>
                        </a:lnSpc>
                        <a:spcAft>
                          <a:spcPts val="800"/>
                        </a:spcAft>
                        <a:buNone/>
                      </a:pPr>
                      <a:r>
                        <a:rPr lang="en-US" sz="1000" b="1" kern="100" dirty="0">
                          <a:solidFill>
                            <a:schemeClr val="bg1"/>
                          </a:solidFill>
                          <a:effectLst/>
                          <a:latin typeface="+mn-lt"/>
                          <a:ea typeface="Aptos" panose="020B0004020202020204" pitchFamily="34" charset="0"/>
                          <a:cs typeface="Times New Roman" panose="02020603050405020304" pitchFamily="18" charset="0"/>
                        </a:rPr>
                        <a:t>Water Cost</a:t>
                      </a:r>
                    </a:p>
                  </a:txBody>
                  <a:tcPr marL="68580" marR="68580" marT="0" marB="0" anchor="b">
                    <a:solidFill>
                      <a:srgbClr val="033E71"/>
                    </a:solidFill>
                  </a:tcPr>
                </a:tc>
                <a:tc>
                  <a:txBody>
                    <a:bodyPr/>
                    <a:lstStyle/>
                    <a:p>
                      <a:pPr algn="ctr" fontAlgn="b">
                        <a:buNone/>
                      </a:pPr>
                      <a:r>
                        <a:rPr lang="en-US" sz="1000" b="1" i="0" u="none" strike="noStrike" dirty="0">
                          <a:solidFill>
                            <a:schemeClr val="bg1"/>
                          </a:solidFill>
                          <a:effectLst/>
                          <a:latin typeface="+mn-lt"/>
                        </a:rPr>
                        <a:t>SFD</a:t>
                      </a:r>
                    </a:p>
                  </a:txBody>
                  <a:tcPr marL="0" marR="0" marT="0" marB="0" anchor="b">
                    <a:solidFill>
                      <a:srgbClr val="033E71"/>
                    </a:solidFill>
                  </a:tcPr>
                </a:tc>
                <a:tc>
                  <a:txBody>
                    <a:bodyPr/>
                    <a:lstStyle/>
                    <a:p>
                      <a:pPr algn="ctr" fontAlgn="b">
                        <a:buNone/>
                      </a:pPr>
                      <a:r>
                        <a:rPr lang="en-US" sz="1000" b="1" i="0" u="none" strike="noStrike" dirty="0">
                          <a:solidFill>
                            <a:schemeClr val="bg1"/>
                          </a:solidFill>
                          <a:effectLst/>
                          <a:latin typeface="+mn-lt"/>
                        </a:rPr>
                        <a:t>SFA</a:t>
                      </a:r>
                    </a:p>
                  </a:txBody>
                  <a:tcPr marL="0" marR="0" marT="0" marB="0" anchor="b">
                    <a:solidFill>
                      <a:srgbClr val="033E71"/>
                    </a:solidFill>
                  </a:tcPr>
                </a:tc>
                <a:extLst>
                  <a:ext uri="{0D108BD9-81ED-4DB2-BD59-A6C34878D82A}">
                    <a16:rowId xmlns:a16="http://schemas.microsoft.com/office/drawing/2014/main" val="2926094152"/>
                  </a:ext>
                </a:extLst>
              </a:tr>
              <a:tr h="182880">
                <a:tc>
                  <a:txBody>
                    <a:bodyPr/>
                    <a:lstStyle/>
                    <a:p>
                      <a:pPr marL="0" marR="0" algn="l">
                        <a:lnSpc>
                          <a:spcPct val="115000"/>
                        </a:lnSpc>
                        <a:spcAft>
                          <a:spcPts val="800"/>
                        </a:spcAft>
                        <a:buNone/>
                      </a:pPr>
                      <a:r>
                        <a:rPr lang="en-US" sz="1000" b="0" kern="100" dirty="0">
                          <a:solidFill>
                            <a:schemeClr val="tx1"/>
                          </a:solidFill>
                          <a:effectLst/>
                          <a:latin typeface="+mn-lt"/>
                          <a:ea typeface="Aptos" panose="020B0004020202020204" pitchFamily="34" charset="0"/>
                          <a:cs typeface="Times New Roman" panose="02020603050405020304" pitchFamily="18" charset="0"/>
                        </a:rPr>
                        <a:t>Total Raw Water Required (AF)</a:t>
                      </a:r>
                    </a:p>
                  </a:txBody>
                  <a:tcPr marL="68580" marR="68580" marT="0" marB="0" anchor="b">
                    <a:solidFill>
                      <a:schemeClr val="bg2"/>
                    </a:solidFill>
                  </a:tcPr>
                </a:tc>
                <a:tc>
                  <a:txBody>
                    <a:bodyPr/>
                    <a:lstStyle/>
                    <a:p>
                      <a:pPr lvl="0" algn="ctr" fontAlgn="b">
                        <a:buNone/>
                      </a:pPr>
                      <a:r>
                        <a:rPr lang="en-US" sz="1000" b="0" i="0" u="none" strike="noStrike" dirty="0">
                          <a:solidFill>
                            <a:srgbClr val="000000"/>
                          </a:solidFill>
                          <a:effectLst/>
                          <a:latin typeface="+mn-lt"/>
                        </a:rPr>
                        <a:t>0.43</a:t>
                      </a:r>
                    </a:p>
                  </a:txBody>
                  <a:tcPr marL="0" marR="0" marT="0" marB="0" anchor="b"/>
                </a:tc>
                <a:tc>
                  <a:txBody>
                    <a:bodyPr/>
                    <a:lstStyle/>
                    <a:p>
                      <a:pPr lvl="0" algn="ctr" fontAlgn="b">
                        <a:buNone/>
                      </a:pPr>
                      <a:r>
                        <a:rPr lang="en-US" sz="1000" b="0" i="0" u="none" strike="noStrike" dirty="0">
                          <a:solidFill>
                            <a:srgbClr val="000000"/>
                          </a:solidFill>
                          <a:effectLst/>
                          <a:latin typeface="+mn-lt"/>
                        </a:rPr>
                        <a:t>0.180</a:t>
                      </a:r>
                    </a:p>
                  </a:txBody>
                  <a:tcPr marL="0" marR="0" marT="0" marB="0" anchor="b"/>
                </a:tc>
                <a:extLst>
                  <a:ext uri="{0D108BD9-81ED-4DB2-BD59-A6C34878D82A}">
                    <a16:rowId xmlns:a16="http://schemas.microsoft.com/office/drawing/2014/main" val="448194967"/>
                  </a:ext>
                </a:extLst>
              </a:tr>
              <a:tr h="182880">
                <a:tc>
                  <a:txBody>
                    <a:bodyPr/>
                    <a:lstStyle/>
                    <a:p>
                      <a:pPr marL="0" marR="0" algn="l">
                        <a:lnSpc>
                          <a:spcPct val="115000"/>
                        </a:lnSpc>
                        <a:spcAft>
                          <a:spcPts val="800"/>
                        </a:spcAft>
                        <a:buNone/>
                      </a:pPr>
                      <a:r>
                        <a:rPr lang="en-US" sz="1000" b="0" kern="0" dirty="0">
                          <a:solidFill>
                            <a:schemeClr val="tx1"/>
                          </a:solidFill>
                          <a:effectLst/>
                          <a:latin typeface="+mn-lt"/>
                        </a:rPr>
                        <a:t>     Raw Water Cost</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ctr" fontAlgn="b">
                        <a:buNone/>
                      </a:pPr>
                      <a:r>
                        <a:rPr lang="en-US" sz="1000" b="0" i="0" u="none" strike="noStrike" dirty="0">
                          <a:solidFill>
                            <a:srgbClr val="000000"/>
                          </a:solidFill>
                          <a:effectLst/>
                          <a:latin typeface="+mn-lt"/>
                        </a:rPr>
                        <a:t>$51,600</a:t>
                      </a:r>
                    </a:p>
                  </a:txBody>
                  <a:tcPr marL="0" marR="0" marT="0" marB="0" anchor="b"/>
                </a:tc>
                <a:tc>
                  <a:txBody>
                    <a:bodyPr/>
                    <a:lstStyle/>
                    <a:p>
                      <a:pPr algn="ctr" fontAlgn="b">
                        <a:buNone/>
                      </a:pPr>
                      <a:r>
                        <a:rPr lang="en-US" sz="1000" b="0" i="0" u="none" strike="noStrike" dirty="0">
                          <a:solidFill>
                            <a:srgbClr val="000000"/>
                          </a:solidFill>
                          <a:effectLst/>
                          <a:latin typeface="+mn-lt"/>
                        </a:rPr>
                        <a:t>$21,600</a:t>
                      </a:r>
                    </a:p>
                  </a:txBody>
                  <a:tcPr marL="9525" marR="57150" marT="9525" marB="0" anchor="b"/>
                </a:tc>
                <a:extLst>
                  <a:ext uri="{0D108BD9-81ED-4DB2-BD59-A6C34878D82A}">
                    <a16:rowId xmlns:a16="http://schemas.microsoft.com/office/drawing/2014/main" val="3351771902"/>
                  </a:ext>
                </a:extLst>
              </a:tr>
              <a:tr h="182880">
                <a:tc>
                  <a:txBody>
                    <a:bodyPr/>
                    <a:lstStyle/>
                    <a:p>
                      <a:pPr marL="0" marR="0" algn="l">
                        <a:lnSpc>
                          <a:spcPct val="115000"/>
                        </a:lnSpc>
                        <a:spcAft>
                          <a:spcPts val="800"/>
                        </a:spcAft>
                        <a:buNone/>
                      </a:pPr>
                      <a:r>
                        <a:rPr lang="en-US" sz="1000" b="0" kern="0" dirty="0">
                          <a:solidFill>
                            <a:schemeClr val="tx1"/>
                          </a:solidFill>
                          <a:effectLst/>
                          <a:latin typeface="+mn-lt"/>
                        </a:rPr>
                        <a:t>     Water SIF/PIF Fee</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ctr" fontAlgn="b">
                        <a:buNone/>
                      </a:pPr>
                      <a:r>
                        <a:rPr lang="en-US" sz="1000" b="0" i="0" u="none" strike="noStrike" dirty="0">
                          <a:solidFill>
                            <a:srgbClr val="000000"/>
                          </a:solidFill>
                          <a:effectLst/>
                          <a:latin typeface="+mn-lt"/>
                        </a:rPr>
                        <a:t>$37,175</a:t>
                      </a:r>
                    </a:p>
                  </a:txBody>
                  <a:tcPr marL="0" marR="0" marT="0" marB="0" anchor="b"/>
                </a:tc>
                <a:tc>
                  <a:txBody>
                    <a:bodyPr/>
                    <a:lstStyle/>
                    <a:p>
                      <a:pPr algn="ctr" fontAlgn="b">
                        <a:buNone/>
                      </a:pPr>
                      <a:r>
                        <a:rPr lang="en-US" sz="1000" b="0" i="0" u="none" strike="noStrike" dirty="0">
                          <a:solidFill>
                            <a:srgbClr val="000000"/>
                          </a:solidFill>
                          <a:effectLst/>
                          <a:latin typeface="+mn-lt"/>
                        </a:rPr>
                        <a:t>$37,175</a:t>
                      </a:r>
                    </a:p>
                  </a:txBody>
                  <a:tcPr marL="9525" marR="57150" marT="9525" marB="0" anchor="b"/>
                </a:tc>
                <a:extLst>
                  <a:ext uri="{0D108BD9-81ED-4DB2-BD59-A6C34878D82A}">
                    <a16:rowId xmlns:a16="http://schemas.microsoft.com/office/drawing/2014/main" val="3565189172"/>
                  </a:ext>
                </a:extLst>
              </a:tr>
              <a:tr h="182880">
                <a:tc>
                  <a:txBody>
                    <a:bodyPr/>
                    <a:lstStyle/>
                    <a:p>
                      <a:pPr marL="0" marR="0" lvl="0" indent="0" algn="l" defTabSz="685800" rtl="0" eaLnBrk="1" fontAlgn="auto" latinLnBrk="0" hangingPunct="1">
                        <a:lnSpc>
                          <a:spcPct val="115000"/>
                        </a:lnSpc>
                        <a:spcBef>
                          <a:spcPts val="0"/>
                        </a:spcBef>
                        <a:spcAft>
                          <a:spcPts val="800"/>
                        </a:spcAft>
                        <a:buClrTx/>
                        <a:buSzTx/>
                        <a:buFontTx/>
                        <a:buNone/>
                        <a:tabLst/>
                        <a:defRPr/>
                      </a:pPr>
                      <a:r>
                        <a:rPr lang="en-US" sz="1000" b="1" kern="0" dirty="0">
                          <a:solidFill>
                            <a:schemeClr val="tx1"/>
                          </a:solidFill>
                          <a:effectLst/>
                          <a:latin typeface="+mn-lt"/>
                        </a:rPr>
                        <a:t>Total Cost of Water</a:t>
                      </a:r>
                      <a:endParaRPr lang="en-US" sz="1000" b="1"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lvl="0" algn="ctr" fontAlgn="b">
                        <a:buNone/>
                      </a:pPr>
                      <a:r>
                        <a:rPr lang="en-US" sz="1000" b="1" i="0" u="none" strike="noStrike" dirty="0">
                          <a:solidFill>
                            <a:srgbClr val="000000"/>
                          </a:solidFill>
                          <a:effectLst/>
                          <a:latin typeface="+mn-lt"/>
                        </a:rPr>
                        <a:t>$88,775</a:t>
                      </a:r>
                    </a:p>
                  </a:txBody>
                  <a:tcPr marL="0" marR="0" marT="0" marB="0" anchor="b"/>
                </a:tc>
                <a:tc>
                  <a:txBody>
                    <a:bodyPr/>
                    <a:lstStyle/>
                    <a:p>
                      <a:pPr lvl="0" algn="ctr" fontAlgn="b">
                        <a:buNone/>
                      </a:pPr>
                      <a:r>
                        <a:rPr lang="en-US" sz="1000" b="1" i="0" u="none" strike="noStrike" dirty="0">
                          <a:solidFill>
                            <a:srgbClr val="000000"/>
                          </a:solidFill>
                          <a:effectLst/>
                          <a:latin typeface="+mn-lt"/>
                        </a:rPr>
                        <a:t>$58,775</a:t>
                      </a:r>
                    </a:p>
                  </a:txBody>
                  <a:tcPr marL="0" marR="0" marT="0" marB="0" anchor="b"/>
                </a:tc>
                <a:extLst>
                  <a:ext uri="{0D108BD9-81ED-4DB2-BD59-A6C34878D82A}">
                    <a16:rowId xmlns:a16="http://schemas.microsoft.com/office/drawing/2014/main" val="533675880"/>
                  </a:ext>
                </a:extLst>
              </a:tr>
            </a:tbl>
          </a:graphicData>
        </a:graphic>
      </p:graphicFrame>
      <p:graphicFrame>
        <p:nvGraphicFramePr>
          <p:cNvPr id="4" name="Table 3">
            <a:extLst>
              <a:ext uri="{FF2B5EF4-FFF2-40B4-BE49-F238E27FC236}">
                <a16:creationId xmlns:a16="http://schemas.microsoft.com/office/drawing/2014/main" id="{056077F8-1234-B906-B05B-EAE6E722FCFC}"/>
              </a:ext>
            </a:extLst>
          </p:cNvPr>
          <p:cNvGraphicFramePr>
            <a:graphicFrameLocks noGrp="1"/>
          </p:cNvGraphicFramePr>
          <p:nvPr>
            <p:extLst>
              <p:ext uri="{D42A27DB-BD31-4B8C-83A1-F6EECF244321}">
                <p14:modId xmlns:p14="http://schemas.microsoft.com/office/powerpoint/2010/main" val="1904348408"/>
              </p:ext>
            </p:extLst>
          </p:nvPr>
        </p:nvGraphicFramePr>
        <p:xfrm>
          <a:off x="3501104" y="7975671"/>
          <a:ext cx="3144443" cy="914400"/>
        </p:xfrm>
        <a:graphic>
          <a:graphicData uri="http://schemas.openxmlformats.org/drawingml/2006/table">
            <a:tbl>
              <a:tblPr firstRow="1" firstCol="1" bandRow="1">
                <a:tableStyleId>{5C22544A-7EE6-4342-B048-85BDC9FD1C3A}</a:tableStyleId>
              </a:tblPr>
              <a:tblGrid>
                <a:gridCol w="1810928">
                  <a:extLst>
                    <a:ext uri="{9D8B030D-6E8A-4147-A177-3AD203B41FA5}">
                      <a16:colId xmlns:a16="http://schemas.microsoft.com/office/drawing/2014/main" val="2807067430"/>
                    </a:ext>
                  </a:extLst>
                </a:gridCol>
                <a:gridCol w="702453">
                  <a:extLst>
                    <a:ext uri="{9D8B030D-6E8A-4147-A177-3AD203B41FA5}">
                      <a16:colId xmlns:a16="http://schemas.microsoft.com/office/drawing/2014/main" val="1877251213"/>
                    </a:ext>
                  </a:extLst>
                </a:gridCol>
                <a:gridCol w="631062">
                  <a:extLst>
                    <a:ext uri="{9D8B030D-6E8A-4147-A177-3AD203B41FA5}">
                      <a16:colId xmlns:a16="http://schemas.microsoft.com/office/drawing/2014/main" val="528204007"/>
                    </a:ext>
                  </a:extLst>
                </a:gridCol>
              </a:tblGrid>
              <a:tr h="182880">
                <a:tc>
                  <a:txBody>
                    <a:bodyPr/>
                    <a:lstStyle/>
                    <a:p>
                      <a:pPr marL="0" marR="0" algn="l">
                        <a:lnSpc>
                          <a:spcPct val="115000"/>
                        </a:lnSpc>
                        <a:spcAft>
                          <a:spcPts val="800"/>
                        </a:spcAft>
                        <a:buNone/>
                      </a:pPr>
                      <a:r>
                        <a:rPr lang="en-US" sz="1000" b="1" kern="100" dirty="0">
                          <a:solidFill>
                            <a:schemeClr val="bg1"/>
                          </a:solidFill>
                          <a:effectLst/>
                          <a:latin typeface="+mn-lt"/>
                          <a:ea typeface="Aptos" panose="020B0004020202020204" pitchFamily="34" charset="0"/>
                          <a:cs typeface="Times New Roman" panose="02020603050405020304" pitchFamily="18" charset="0"/>
                        </a:rPr>
                        <a:t>Water Cost</a:t>
                      </a:r>
                    </a:p>
                  </a:txBody>
                  <a:tcPr marL="68580" marR="68580" marT="0" marB="0" anchor="b">
                    <a:solidFill>
                      <a:srgbClr val="033E71"/>
                    </a:solidFill>
                  </a:tcPr>
                </a:tc>
                <a:tc>
                  <a:txBody>
                    <a:bodyPr/>
                    <a:lstStyle/>
                    <a:p>
                      <a:pPr algn="ctr" fontAlgn="b">
                        <a:buNone/>
                      </a:pPr>
                      <a:r>
                        <a:rPr lang="en-US" sz="1000" b="1" i="0" u="none" strike="noStrike" dirty="0">
                          <a:solidFill>
                            <a:schemeClr val="bg1"/>
                          </a:solidFill>
                          <a:effectLst/>
                          <a:latin typeface="+mn-lt"/>
                        </a:rPr>
                        <a:t>SFD</a:t>
                      </a:r>
                    </a:p>
                  </a:txBody>
                  <a:tcPr marL="0" marR="0" marT="0" marB="0" anchor="b">
                    <a:solidFill>
                      <a:srgbClr val="033E71"/>
                    </a:solidFill>
                  </a:tcPr>
                </a:tc>
                <a:tc>
                  <a:txBody>
                    <a:bodyPr/>
                    <a:lstStyle/>
                    <a:p>
                      <a:pPr algn="ctr" fontAlgn="b">
                        <a:buNone/>
                      </a:pPr>
                      <a:r>
                        <a:rPr lang="en-US" sz="1000" b="1" i="0" u="none" strike="noStrike" dirty="0">
                          <a:solidFill>
                            <a:schemeClr val="bg1"/>
                          </a:solidFill>
                          <a:effectLst/>
                          <a:latin typeface="+mn-lt"/>
                        </a:rPr>
                        <a:t>SFA</a:t>
                      </a:r>
                    </a:p>
                  </a:txBody>
                  <a:tcPr marL="0" marR="0" marT="0" marB="0" anchor="b">
                    <a:solidFill>
                      <a:srgbClr val="033E71"/>
                    </a:solidFill>
                  </a:tcPr>
                </a:tc>
                <a:extLst>
                  <a:ext uri="{0D108BD9-81ED-4DB2-BD59-A6C34878D82A}">
                    <a16:rowId xmlns:a16="http://schemas.microsoft.com/office/drawing/2014/main" val="2926094152"/>
                  </a:ext>
                </a:extLst>
              </a:tr>
              <a:tr h="182880">
                <a:tc>
                  <a:txBody>
                    <a:bodyPr/>
                    <a:lstStyle/>
                    <a:p>
                      <a:pPr marL="0" marR="0" algn="l">
                        <a:lnSpc>
                          <a:spcPct val="115000"/>
                        </a:lnSpc>
                        <a:spcAft>
                          <a:spcPts val="800"/>
                        </a:spcAft>
                        <a:buNone/>
                      </a:pPr>
                      <a:r>
                        <a:rPr lang="en-US" sz="1000" b="0" kern="100" dirty="0">
                          <a:solidFill>
                            <a:schemeClr val="tx1"/>
                          </a:solidFill>
                          <a:effectLst/>
                          <a:latin typeface="+mn-lt"/>
                          <a:ea typeface="Aptos" panose="020B0004020202020204" pitchFamily="34" charset="0"/>
                          <a:cs typeface="Times New Roman" panose="02020603050405020304" pitchFamily="18" charset="0"/>
                        </a:rPr>
                        <a:t>Total Raw Water Required (AF)</a:t>
                      </a:r>
                    </a:p>
                  </a:txBody>
                  <a:tcPr marL="68580" marR="68580" marT="0" marB="0" anchor="b">
                    <a:solidFill>
                      <a:schemeClr val="bg2"/>
                    </a:solidFill>
                  </a:tcPr>
                </a:tc>
                <a:tc>
                  <a:txBody>
                    <a:bodyPr/>
                    <a:lstStyle/>
                    <a:p>
                      <a:pPr lvl="0" algn="ctr" fontAlgn="b">
                        <a:buNone/>
                      </a:pPr>
                      <a:r>
                        <a:rPr lang="en-US" sz="1000" b="0" i="0" u="none" strike="noStrike" dirty="0">
                          <a:solidFill>
                            <a:srgbClr val="000000"/>
                          </a:solidFill>
                          <a:effectLst/>
                          <a:latin typeface="+mn-lt"/>
                        </a:rPr>
                        <a:t>0.4972</a:t>
                      </a:r>
                    </a:p>
                  </a:txBody>
                  <a:tcPr marL="0" marR="0" marT="0" marB="0" anchor="b"/>
                </a:tc>
                <a:tc>
                  <a:txBody>
                    <a:bodyPr/>
                    <a:lstStyle/>
                    <a:p>
                      <a:pPr lvl="0" algn="ctr" fontAlgn="b">
                        <a:buNone/>
                      </a:pPr>
                      <a:r>
                        <a:rPr lang="en-US" sz="1000" b="0" i="0" u="none" strike="noStrike" dirty="0">
                          <a:solidFill>
                            <a:srgbClr val="000000"/>
                          </a:solidFill>
                          <a:effectLst/>
                          <a:latin typeface="+mn-lt"/>
                        </a:rPr>
                        <a:t>0.414</a:t>
                      </a:r>
                    </a:p>
                  </a:txBody>
                  <a:tcPr marL="0" marR="0" marT="0" marB="0" anchor="b"/>
                </a:tc>
                <a:extLst>
                  <a:ext uri="{0D108BD9-81ED-4DB2-BD59-A6C34878D82A}">
                    <a16:rowId xmlns:a16="http://schemas.microsoft.com/office/drawing/2014/main" val="448194967"/>
                  </a:ext>
                </a:extLst>
              </a:tr>
              <a:tr h="182880">
                <a:tc>
                  <a:txBody>
                    <a:bodyPr/>
                    <a:lstStyle/>
                    <a:p>
                      <a:pPr marL="0" marR="0" algn="l">
                        <a:lnSpc>
                          <a:spcPct val="115000"/>
                        </a:lnSpc>
                        <a:spcAft>
                          <a:spcPts val="800"/>
                        </a:spcAft>
                        <a:buNone/>
                      </a:pPr>
                      <a:r>
                        <a:rPr lang="en-US" sz="1000" b="0" kern="0" dirty="0">
                          <a:solidFill>
                            <a:schemeClr val="tx1"/>
                          </a:solidFill>
                          <a:effectLst/>
                          <a:latin typeface="+mn-lt"/>
                        </a:rPr>
                        <a:t>     Raw Water Cost</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ctr" fontAlgn="b">
                        <a:buNone/>
                      </a:pPr>
                      <a:r>
                        <a:rPr lang="en-US" sz="1000" b="0" i="0" u="none" strike="noStrike" dirty="0">
                          <a:solidFill>
                            <a:srgbClr val="000000"/>
                          </a:solidFill>
                          <a:effectLst/>
                          <a:latin typeface="+mn-lt"/>
                        </a:rPr>
                        <a:t>$44,038</a:t>
                      </a:r>
                    </a:p>
                  </a:txBody>
                  <a:tcPr marL="0" marR="0" marT="0" marB="0" anchor="b"/>
                </a:tc>
                <a:tc>
                  <a:txBody>
                    <a:bodyPr/>
                    <a:lstStyle/>
                    <a:p>
                      <a:pPr algn="ctr" fontAlgn="b">
                        <a:buNone/>
                      </a:pPr>
                      <a:r>
                        <a:rPr lang="en-US" sz="1000" b="0" i="0" u="none" strike="noStrike" dirty="0">
                          <a:solidFill>
                            <a:srgbClr val="000000"/>
                          </a:solidFill>
                          <a:effectLst/>
                          <a:latin typeface="+mn-lt"/>
                        </a:rPr>
                        <a:t>$36,704</a:t>
                      </a:r>
                    </a:p>
                  </a:txBody>
                  <a:tcPr marL="9525" marR="57150" marT="9525" marB="0" anchor="b"/>
                </a:tc>
                <a:extLst>
                  <a:ext uri="{0D108BD9-81ED-4DB2-BD59-A6C34878D82A}">
                    <a16:rowId xmlns:a16="http://schemas.microsoft.com/office/drawing/2014/main" val="3351771902"/>
                  </a:ext>
                </a:extLst>
              </a:tr>
              <a:tr h="182880">
                <a:tc>
                  <a:txBody>
                    <a:bodyPr/>
                    <a:lstStyle/>
                    <a:p>
                      <a:pPr marL="0" marR="0" algn="l">
                        <a:lnSpc>
                          <a:spcPct val="115000"/>
                        </a:lnSpc>
                        <a:spcAft>
                          <a:spcPts val="800"/>
                        </a:spcAft>
                        <a:buNone/>
                      </a:pPr>
                      <a:r>
                        <a:rPr lang="en-US" sz="1000" b="0" kern="0" dirty="0">
                          <a:solidFill>
                            <a:schemeClr val="tx1"/>
                          </a:solidFill>
                          <a:effectLst/>
                          <a:latin typeface="+mn-lt"/>
                        </a:rPr>
                        <a:t>     Water SIF/PIF Fee</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ctr" fontAlgn="b">
                        <a:buNone/>
                      </a:pPr>
                      <a:r>
                        <a:rPr lang="en-US" sz="1000" b="0" i="0" u="none" strike="noStrike" dirty="0">
                          <a:solidFill>
                            <a:srgbClr val="000000"/>
                          </a:solidFill>
                          <a:effectLst/>
                          <a:latin typeface="+mn-lt"/>
                        </a:rPr>
                        <a:t>$6,576</a:t>
                      </a:r>
                    </a:p>
                  </a:txBody>
                  <a:tcPr marL="0" marR="0" marT="0" marB="0" anchor="b"/>
                </a:tc>
                <a:tc>
                  <a:txBody>
                    <a:bodyPr/>
                    <a:lstStyle/>
                    <a:p>
                      <a:pPr algn="ctr" fontAlgn="b">
                        <a:buNone/>
                      </a:pPr>
                      <a:r>
                        <a:rPr lang="en-US" sz="1000" b="0" i="0" u="none" strike="noStrike" dirty="0">
                          <a:solidFill>
                            <a:srgbClr val="000000"/>
                          </a:solidFill>
                          <a:effectLst/>
                          <a:latin typeface="+mn-lt"/>
                        </a:rPr>
                        <a:t>$5,480</a:t>
                      </a:r>
                    </a:p>
                  </a:txBody>
                  <a:tcPr marL="9525" marR="57150" marT="9525" marB="0" anchor="b"/>
                </a:tc>
                <a:extLst>
                  <a:ext uri="{0D108BD9-81ED-4DB2-BD59-A6C34878D82A}">
                    <a16:rowId xmlns:a16="http://schemas.microsoft.com/office/drawing/2014/main" val="3565189172"/>
                  </a:ext>
                </a:extLst>
              </a:tr>
              <a:tr h="182880">
                <a:tc>
                  <a:txBody>
                    <a:bodyPr/>
                    <a:lstStyle/>
                    <a:p>
                      <a:pPr marL="0" marR="0" lvl="0" indent="0" algn="l" defTabSz="685800" rtl="0" eaLnBrk="1" fontAlgn="auto" latinLnBrk="0" hangingPunct="1">
                        <a:lnSpc>
                          <a:spcPct val="115000"/>
                        </a:lnSpc>
                        <a:spcBef>
                          <a:spcPts val="0"/>
                        </a:spcBef>
                        <a:spcAft>
                          <a:spcPts val="800"/>
                        </a:spcAft>
                        <a:buClrTx/>
                        <a:buSzTx/>
                        <a:buFontTx/>
                        <a:buNone/>
                        <a:tabLst/>
                        <a:defRPr/>
                      </a:pPr>
                      <a:r>
                        <a:rPr lang="en-US" sz="1000" b="1" kern="0" dirty="0">
                          <a:solidFill>
                            <a:schemeClr val="tx1"/>
                          </a:solidFill>
                          <a:effectLst/>
                          <a:latin typeface="+mn-lt"/>
                        </a:rPr>
                        <a:t>Total Cost of Water</a:t>
                      </a:r>
                      <a:endParaRPr lang="en-US" sz="1000" b="1"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lvl="0" algn="ctr" fontAlgn="b">
                        <a:buNone/>
                      </a:pPr>
                      <a:r>
                        <a:rPr lang="en-US" sz="1000" b="1" i="0" u="none" strike="noStrike" dirty="0">
                          <a:solidFill>
                            <a:srgbClr val="000000"/>
                          </a:solidFill>
                          <a:effectLst/>
                          <a:latin typeface="+mn-lt"/>
                        </a:rPr>
                        <a:t>$50,614</a:t>
                      </a:r>
                    </a:p>
                  </a:txBody>
                  <a:tcPr marL="0" marR="0" marT="0" marB="0" anchor="b"/>
                </a:tc>
                <a:tc>
                  <a:txBody>
                    <a:bodyPr/>
                    <a:lstStyle/>
                    <a:p>
                      <a:pPr lvl="0" algn="ctr" fontAlgn="b">
                        <a:buNone/>
                      </a:pPr>
                      <a:r>
                        <a:rPr lang="en-US" sz="1000" b="1" i="0" u="none" strike="noStrike" dirty="0">
                          <a:solidFill>
                            <a:srgbClr val="000000"/>
                          </a:solidFill>
                          <a:effectLst/>
                          <a:latin typeface="+mn-lt"/>
                        </a:rPr>
                        <a:t>$42,184</a:t>
                      </a:r>
                    </a:p>
                  </a:txBody>
                  <a:tcPr marL="0" marR="0" marT="0" marB="0" anchor="b"/>
                </a:tc>
                <a:extLst>
                  <a:ext uri="{0D108BD9-81ED-4DB2-BD59-A6C34878D82A}">
                    <a16:rowId xmlns:a16="http://schemas.microsoft.com/office/drawing/2014/main" val="533675880"/>
                  </a:ext>
                </a:extLst>
              </a:tr>
            </a:tbl>
          </a:graphicData>
        </a:graphic>
      </p:graphicFrame>
      <p:graphicFrame>
        <p:nvGraphicFramePr>
          <p:cNvPr id="5" name="Table 4">
            <a:extLst>
              <a:ext uri="{FF2B5EF4-FFF2-40B4-BE49-F238E27FC236}">
                <a16:creationId xmlns:a16="http://schemas.microsoft.com/office/drawing/2014/main" id="{555C3273-58D9-EE44-AED4-ADDD8A42905A}"/>
              </a:ext>
            </a:extLst>
          </p:cNvPr>
          <p:cNvGraphicFramePr>
            <a:graphicFrameLocks noGrp="1"/>
          </p:cNvGraphicFramePr>
          <p:nvPr>
            <p:extLst>
              <p:ext uri="{D42A27DB-BD31-4B8C-83A1-F6EECF244321}">
                <p14:modId xmlns:p14="http://schemas.microsoft.com/office/powerpoint/2010/main" val="3236537215"/>
              </p:ext>
            </p:extLst>
          </p:nvPr>
        </p:nvGraphicFramePr>
        <p:xfrm>
          <a:off x="224553" y="3505198"/>
          <a:ext cx="2894039" cy="1008380"/>
        </p:xfrm>
        <a:graphic>
          <a:graphicData uri="http://schemas.openxmlformats.org/drawingml/2006/table">
            <a:tbl>
              <a:tblPr firstRow="1" firstCol="1" bandRow="1">
                <a:tableStyleId>{5C22544A-7EE6-4342-B048-85BDC9FD1C3A}</a:tableStyleId>
              </a:tblPr>
              <a:tblGrid>
                <a:gridCol w="1367472">
                  <a:extLst>
                    <a:ext uri="{9D8B030D-6E8A-4147-A177-3AD203B41FA5}">
                      <a16:colId xmlns:a16="http://schemas.microsoft.com/office/drawing/2014/main" val="3262421071"/>
                    </a:ext>
                  </a:extLst>
                </a:gridCol>
                <a:gridCol w="740837">
                  <a:extLst>
                    <a:ext uri="{9D8B030D-6E8A-4147-A177-3AD203B41FA5}">
                      <a16:colId xmlns:a16="http://schemas.microsoft.com/office/drawing/2014/main" val="3951775189"/>
                    </a:ext>
                  </a:extLst>
                </a:gridCol>
                <a:gridCol w="785730">
                  <a:extLst>
                    <a:ext uri="{9D8B030D-6E8A-4147-A177-3AD203B41FA5}">
                      <a16:colId xmlns:a16="http://schemas.microsoft.com/office/drawing/2014/main" val="581134791"/>
                    </a:ext>
                  </a:extLst>
                </a:gridCol>
              </a:tblGrid>
              <a:tr h="0">
                <a:tc>
                  <a:txBody>
                    <a:bodyPr/>
                    <a:lstStyle/>
                    <a:p>
                      <a:pPr marL="0" marR="0" lvl="0" algn="l">
                        <a:lnSpc>
                          <a:spcPct val="115000"/>
                        </a:lnSpc>
                        <a:spcAft>
                          <a:spcPts val="800"/>
                        </a:spcAft>
                        <a:buNone/>
                      </a:pPr>
                      <a:r>
                        <a:rPr lang="en-US" sz="1000" b="1" kern="100" dirty="0">
                          <a:solidFill>
                            <a:schemeClr val="bg1"/>
                          </a:solidFill>
                          <a:effectLst/>
                          <a:latin typeface="+mn-lt"/>
                          <a:ea typeface="Aptos" panose="020B0004020202020204" pitchFamily="34" charset="0"/>
                          <a:cs typeface="Times New Roman" panose="02020603050405020304" pitchFamily="18" charset="0"/>
                        </a:rPr>
                        <a:t>Development Fee</a:t>
                      </a:r>
                    </a:p>
                  </a:txBody>
                  <a:tcPr marL="68580" marR="68580" marT="0" marB="0" anchor="ctr">
                    <a:solidFill>
                      <a:srgbClr val="033E71"/>
                    </a:solidFill>
                  </a:tcPr>
                </a:tc>
                <a:tc>
                  <a:txBody>
                    <a:bodyPr/>
                    <a:lstStyle/>
                    <a:p>
                      <a:pPr algn="ctr" fontAlgn="b">
                        <a:buNone/>
                      </a:pPr>
                      <a:r>
                        <a:rPr lang="en-US" sz="1000" b="1" i="0" u="none" strike="noStrike" dirty="0">
                          <a:solidFill>
                            <a:schemeClr val="bg1"/>
                          </a:solidFill>
                          <a:effectLst/>
                          <a:latin typeface="+mn-lt"/>
                        </a:rPr>
                        <a:t>SFD</a:t>
                      </a:r>
                    </a:p>
                  </a:txBody>
                  <a:tcPr marL="9525" marR="57150" marT="9525" marB="0" anchor="ctr">
                    <a:solidFill>
                      <a:srgbClr val="033E71"/>
                    </a:solidFill>
                  </a:tcPr>
                </a:tc>
                <a:tc>
                  <a:txBody>
                    <a:bodyPr/>
                    <a:lstStyle/>
                    <a:p>
                      <a:pPr algn="ctr" fontAlgn="b">
                        <a:buNone/>
                      </a:pPr>
                      <a:r>
                        <a:rPr lang="en-US" sz="1000" b="1" i="0" u="none" strike="noStrike" dirty="0">
                          <a:solidFill>
                            <a:schemeClr val="bg1"/>
                          </a:solidFill>
                          <a:effectLst/>
                          <a:latin typeface="+mn-lt"/>
                        </a:rPr>
                        <a:t>SFA</a:t>
                      </a:r>
                    </a:p>
                  </a:txBody>
                  <a:tcPr marL="9525" marR="57150" marT="9525" marB="0" anchor="ctr">
                    <a:solidFill>
                      <a:srgbClr val="033E71"/>
                    </a:solidFill>
                  </a:tcPr>
                </a:tc>
                <a:extLst>
                  <a:ext uri="{0D108BD9-81ED-4DB2-BD59-A6C34878D82A}">
                    <a16:rowId xmlns:a16="http://schemas.microsoft.com/office/drawing/2014/main" val="3231781376"/>
                  </a:ext>
                </a:extLst>
              </a:tr>
              <a:tr h="0">
                <a:tc>
                  <a:txBody>
                    <a:bodyPr/>
                    <a:lstStyle/>
                    <a:p>
                      <a:pPr marL="0" marR="0" lvl="0" algn="l">
                        <a:lnSpc>
                          <a:spcPct val="115000"/>
                        </a:lnSpc>
                        <a:spcAft>
                          <a:spcPts val="800"/>
                        </a:spcAft>
                        <a:buNone/>
                      </a:pPr>
                      <a:r>
                        <a:rPr lang="en-US" sz="1000" b="0" kern="0" dirty="0">
                          <a:solidFill>
                            <a:schemeClr val="tx1"/>
                          </a:solidFill>
                          <a:effectLst/>
                          <a:latin typeface="+mn-lt"/>
                        </a:rPr>
                        <a:t>Permit Fees</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algn="ctr" fontAlgn="b">
                        <a:buNone/>
                      </a:pPr>
                      <a:r>
                        <a:rPr lang="en-US" sz="1000" b="0" i="0" u="none" strike="noStrike" dirty="0">
                          <a:solidFill>
                            <a:srgbClr val="000000"/>
                          </a:solidFill>
                          <a:effectLst/>
                          <a:latin typeface="+mn-lt"/>
                        </a:rPr>
                        <a:t>$2,600.00</a:t>
                      </a:r>
                    </a:p>
                  </a:txBody>
                  <a:tcPr marL="9525" marR="57150" marT="9525" marB="0" anchor="ctr"/>
                </a:tc>
                <a:tc>
                  <a:txBody>
                    <a:bodyPr/>
                    <a:lstStyle/>
                    <a:p>
                      <a:pPr algn="ctr" fontAlgn="b">
                        <a:buNone/>
                      </a:pPr>
                      <a:r>
                        <a:rPr lang="en-US" sz="1000" b="0" i="0" u="none" strike="noStrike" dirty="0">
                          <a:solidFill>
                            <a:srgbClr val="000000"/>
                          </a:solidFill>
                          <a:effectLst/>
                          <a:latin typeface="+mn-lt"/>
                        </a:rPr>
                        <a:t>$1,690.00</a:t>
                      </a:r>
                    </a:p>
                  </a:txBody>
                  <a:tcPr marL="9525" marR="57150" marT="9525" marB="0" anchor="ctr"/>
                </a:tc>
                <a:extLst>
                  <a:ext uri="{0D108BD9-81ED-4DB2-BD59-A6C34878D82A}">
                    <a16:rowId xmlns:a16="http://schemas.microsoft.com/office/drawing/2014/main" val="2374941653"/>
                  </a:ext>
                </a:extLst>
              </a:tr>
              <a:tr h="0">
                <a:tc>
                  <a:txBody>
                    <a:bodyPr/>
                    <a:lstStyle/>
                    <a:p>
                      <a:pPr marL="0" marR="0" lvl="0" algn="l">
                        <a:lnSpc>
                          <a:spcPct val="115000"/>
                        </a:lnSpc>
                        <a:spcAft>
                          <a:spcPts val="800"/>
                        </a:spcAft>
                        <a:buNone/>
                      </a:pPr>
                      <a:r>
                        <a:rPr lang="en-US" sz="1000" b="0" kern="0" dirty="0">
                          <a:solidFill>
                            <a:schemeClr val="tx1"/>
                          </a:solidFill>
                          <a:effectLst/>
                          <a:latin typeface="+mn-lt"/>
                        </a:rPr>
                        <a:t>Use Taxes</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algn="ctr" fontAlgn="b">
                        <a:buNone/>
                      </a:pPr>
                      <a:r>
                        <a:rPr lang="en-US" sz="1000" b="0" i="0" u="none" strike="noStrike" dirty="0">
                          <a:solidFill>
                            <a:srgbClr val="000000"/>
                          </a:solidFill>
                          <a:effectLst/>
                          <a:latin typeface="+mn-lt"/>
                        </a:rPr>
                        <a:t>$13,092.52</a:t>
                      </a:r>
                    </a:p>
                  </a:txBody>
                  <a:tcPr marL="9525" marR="57150" marT="9525" marB="0" anchor="ctr"/>
                </a:tc>
                <a:tc>
                  <a:txBody>
                    <a:bodyPr/>
                    <a:lstStyle/>
                    <a:p>
                      <a:pPr algn="ctr" fontAlgn="b">
                        <a:buNone/>
                      </a:pPr>
                      <a:r>
                        <a:rPr lang="en-US" sz="1000" b="0" i="0" u="none" strike="noStrike" dirty="0">
                          <a:solidFill>
                            <a:srgbClr val="000000"/>
                          </a:solidFill>
                          <a:effectLst/>
                          <a:latin typeface="+mn-lt"/>
                        </a:rPr>
                        <a:t>$8,615.75</a:t>
                      </a:r>
                    </a:p>
                  </a:txBody>
                  <a:tcPr marL="9525" marR="57150" marT="9525" marB="0" anchor="ctr"/>
                </a:tc>
                <a:extLst>
                  <a:ext uri="{0D108BD9-81ED-4DB2-BD59-A6C34878D82A}">
                    <a16:rowId xmlns:a16="http://schemas.microsoft.com/office/drawing/2014/main" val="2845495366"/>
                  </a:ext>
                </a:extLst>
              </a:tr>
              <a:tr h="0">
                <a:tc>
                  <a:txBody>
                    <a:bodyPr/>
                    <a:lstStyle/>
                    <a:p>
                      <a:pPr marL="0" marR="0" lvl="0" algn="l">
                        <a:lnSpc>
                          <a:spcPct val="115000"/>
                        </a:lnSpc>
                        <a:spcAft>
                          <a:spcPts val="800"/>
                        </a:spcAft>
                        <a:buNone/>
                      </a:pPr>
                      <a:r>
                        <a:rPr lang="en-US" sz="1000" b="0" kern="0" dirty="0">
                          <a:solidFill>
                            <a:schemeClr val="tx1"/>
                          </a:solidFill>
                          <a:effectLst/>
                          <a:latin typeface="+mn-lt"/>
                        </a:rPr>
                        <a:t>Capital Expansion Fees (Impact Fees)</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algn="ctr" fontAlgn="b">
                        <a:buNone/>
                      </a:pPr>
                      <a:r>
                        <a:rPr lang="en-US" sz="1000" b="0" i="0" u="none" strike="noStrike" dirty="0">
                          <a:solidFill>
                            <a:srgbClr val="000000"/>
                          </a:solidFill>
                          <a:effectLst/>
                          <a:latin typeface="+mn-lt"/>
                        </a:rPr>
                        <a:t>$24,720.00</a:t>
                      </a:r>
                    </a:p>
                  </a:txBody>
                  <a:tcPr marL="9525" marR="57150" marT="9525" marB="0" anchor="ctr"/>
                </a:tc>
                <a:tc>
                  <a:txBody>
                    <a:bodyPr/>
                    <a:lstStyle/>
                    <a:p>
                      <a:pPr algn="ctr" fontAlgn="b">
                        <a:buNone/>
                      </a:pPr>
                      <a:r>
                        <a:rPr lang="en-US" sz="1000" b="0" i="0" u="none" strike="noStrike" dirty="0">
                          <a:solidFill>
                            <a:srgbClr val="000000"/>
                          </a:solidFill>
                          <a:effectLst/>
                          <a:latin typeface="+mn-lt"/>
                        </a:rPr>
                        <a:t>$21,273.00</a:t>
                      </a:r>
                    </a:p>
                  </a:txBody>
                  <a:tcPr marL="9525" marR="57150" marT="9525" marB="0" anchor="ctr"/>
                </a:tc>
                <a:extLst>
                  <a:ext uri="{0D108BD9-81ED-4DB2-BD59-A6C34878D82A}">
                    <a16:rowId xmlns:a16="http://schemas.microsoft.com/office/drawing/2014/main" val="3787637581"/>
                  </a:ext>
                </a:extLst>
              </a:tr>
              <a:tr h="0">
                <a:tc>
                  <a:txBody>
                    <a:bodyPr/>
                    <a:lstStyle/>
                    <a:p>
                      <a:pPr marL="0" marR="0" lvl="0" algn="l">
                        <a:lnSpc>
                          <a:spcPct val="115000"/>
                        </a:lnSpc>
                        <a:spcAft>
                          <a:spcPts val="800"/>
                        </a:spcAft>
                        <a:buNone/>
                      </a:pPr>
                      <a:r>
                        <a:rPr lang="en-US" sz="1000" b="1" kern="100" dirty="0">
                          <a:solidFill>
                            <a:schemeClr val="tx1"/>
                          </a:solidFill>
                          <a:effectLst/>
                          <a:latin typeface="+mn-lt"/>
                          <a:ea typeface="Aptos" panose="020B0004020202020204" pitchFamily="34" charset="0"/>
                          <a:cs typeface="Times New Roman" panose="02020603050405020304" pitchFamily="18" charset="0"/>
                        </a:rPr>
                        <a:t>Total</a:t>
                      </a:r>
                    </a:p>
                  </a:txBody>
                  <a:tcPr marL="68580" marR="68580" marT="0" marB="0" anchor="ctr">
                    <a:solidFill>
                      <a:schemeClr val="bg2"/>
                    </a:solidFill>
                  </a:tcPr>
                </a:tc>
                <a:tc>
                  <a:txBody>
                    <a:bodyPr/>
                    <a:lstStyle/>
                    <a:p>
                      <a:pPr algn="ctr" fontAlgn="b">
                        <a:buNone/>
                      </a:pPr>
                      <a:r>
                        <a:rPr lang="en-US" sz="1000" b="1" i="0" u="none" strike="noStrike" dirty="0">
                          <a:solidFill>
                            <a:srgbClr val="000000"/>
                          </a:solidFill>
                          <a:effectLst/>
                          <a:latin typeface="+mn-lt"/>
                        </a:rPr>
                        <a:t>$40,412.52</a:t>
                      </a:r>
                    </a:p>
                  </a:txBody>
                  <a:tcPr marL="9525" marR="57150" marT="9525" marB="0" anchor="ctr"/>
                </a:tc>
                <a:tc>
                  <a:txBody>
                    <a:bodyPr/>
                    <a:lstStyle/>
                    <a:p>
                      <a:pPr algn="ctr" fontAlgn="b">
                        <a:buNone/>
                      </a:pPr>
                      <a:r>
                        <a:rPr lang="en-US" sz="1000" b="1" i="0" u="none" strike="noStrike" dirty="0">
                          <a:solidFill>
                            <a:srgbClr val="000000"/>
                          </a:solidFill>
                          <a:effectLst/>
                          <a:latin typeface="+mn-lt"/>
                        </a:rPr>
                        <a:t>$31,578.75</a:t>
                      </a:r>
                    </a:p>
                  </a:txBody>
                  <a:tcPr marL="9525" marR="57150" marT="9525" marB="0" anchor="ctr"/>
                </a:tc>
                <a:extLst>
                  <a:ext uri="{0D108BD9-81ED-4DB2-BD59-A6C34878D82A}">
                    <a16:rowId xmlns:a16="http://schemas.microsoft.com/office/drawing/2014/main" val="4197370690"/>
                  </a:ext>
                </a:extLst>
              </a:tr>
            </a:tbl>
          </a:graphicData>
        </a:graphic>
      </p:graphicFrame>
      <p:graphicFrame>
        <p:nvGraphicFramePr>
          <p:cNvPr id="6" name="Table 5">
            <a:extLst>
              <a:ext uri="{FF2B5EF4-FFF2-40B4-BE49-F238E27FC236}">
                <a16:creationId xmlns:a16="http://schemas.microsoft.com/office/drawing/2014/main" id="{53677332-C8AD-2856-83D4-A8F80033C1F0}"/>
              </a:ext>
            </a:extLst>
          </p:cNvPr>
          <p:cNvGraphicFramePr>
            <a:graphicFrameLocks noGrp="1"/>
          </p:cNvGraphicFramePr>
          <p:nvPr>
            <p:extLst>
              <p:ext uri="{D42A27DB-BD31-4B8C-83A1-F6EECF244321}">
                <p14:modId xmlns:p14="http://schemas.microsoft.com/office/powerpoint/2010/main" val="463442986"/>
              </p:ext>
            </p:extLst>
          </p:nvPr>
        </p:nvGraphicFramePr>
        <p:xfrm>
          <a:off x="224679" y="6033170"/>
          <a:ext cx="2927591" cy="2798162"/>
        </p:xfrm>
        <a:graphic>
          <a:graphicData uri="http://schemas.openxmlformats.org/drawingml/2006/table">
            <a:tbl>
              <a:tblPr firstRow="1" firstCol="1" bandRow="1">
                <a:tableStyleId>{5C22544A-7EE6-4342-B048-85BDC9FD1C3A}</a:tableStyleId>
              </a:tblPr>
              <a:tblGrid>
                <a:gridCol w="1333766">
                  <a:extLst>
                    <a:ext uri="{9D8B030D-6E8A-4147-A177-3AD203B41FA5}">
                      <a16:colId xmlns:a16="http://schemas.microsoft.com/office/drawing/2014/main" val="3262421071"/>
                    </a:ext>
                  </a:extLst>
                </a:gridCol>
                <a:gridCol w="798986">
                  <a:extLst>
                    <a:ext uri="{9D8B030D-6E8A-4147-A177-3AD203B41FA5}">
                      <a16:colId xmlns:a16="http://schemas.microsoft.com/office/drawing/2014/main" val="3951775189"/>
                    </a:ext>
                  </a:extLst>
                </a:gridCol>
                <a:gridCol w="794839">
                  <a:extLst>
                    <a:ext uri="{9D8B030D-6E8A-4147-A177-3AD203B41FA5}">
                      <a16:colId xmlns:a16="http://schemas.microsoft.com/office/drawing/2014/main" val="581134791"/>
                    </a:ext>
                  </a:extLst>
                </a:gridCol>
              </a:tblGrid>
              <a:tr h="468318">
                <a:tc>
                  <a:txBody>
                    <a:bodyPr/>
                    <a:lstStyle/>
                    <a:p>
                      <a:pPr marL="0" marR="0" lvl="0" algn="l">
                        <a:lnSpc>
                          <a:spcPct val="115000"/>
                        </a:lnSpc>
                        <a:spcAft>
                          <a:spcPts val="800"/>
                        </a:spcAft>
                        <a:buNone/>
                      </a:pPr>
                      <a:r>
                        <a:rPr lang="en-US" sz="1000" b="1" kern="100" dirty="0">
                          <a:solidFill>
                            <a:schemeClr val="bg1"/>
                          </a:solidFill>
                          <a:effectLst/>
                          <a:latin typeface="+mn-lt"/>
                          <a:ea typeface="Aptos" panose="020B0004020202020204" pitchFamily="34" charset="0"/>
                          <a:cs typeface="Times New Roman" panose="02020603050405020304" pitchFamily="18" charset="0"/>
                        </a:rPr>
                        <a:t>Total Development Fees / Water District</a:t>
                      </a:r>
                    </a:p>
                  </a:txBody>
                  <a:tcPr marL="68580" marR="68580" marT="0" marB="0" anchor="ctr">
                    <a:solidFill>
                      <a:srgbClr val="033E71"/>
                    </a:solidFill>
                  </a:tcPr>
                </a:tc>
                <a:tc>
                  <a:txBody>
                    <a:bodyPr/>
                    <a:lstStyle/>
                    <a:p>
                      <a:pPr algn="ctr" fontAlgn="b">
                        <a:buNone/>
                      </a:pPr>
                      <a:r>
                        <a:rPr lang="en-US" sz="1000" b="1" i="0" u="none" strike="noStrike" dirty="0">
                          <a:solidFill>
                            <a:schemeClr val="bg1"/>
                          </a:solidFill>
                          <a:effectLst/>
                          <a:latin typeface="+mn-lt"/>
                        </a:rPr>
                        <a:t>SFD</a:t>
                      </a:r>
                    </a:p>
                  </a:txBody>
                  <a:tcPr marL="9525" marR="57150" marT="9525" marB="0" anchor="ctr">
                    <a:solidFill>
                      <a:srgbClr val="033E71"/>
                    </a:solidFill>
                  </a:tcPr>
                </a:tc>
                <a:tc>
                  <a:txBody>
                    <a:bodyPr/>
                    <a:lstStyle/>
                    <a:p>
                      <a:pPr algn="ctr" fontAlgn="b">
                        <a:buNone/>
                      </a:pPr>
                      <a:r>
                        <a:rPr lang="en-US" sz="1000" b="1" i="0" u="none" strike="noStrike" dirty="0">
                          <a:solidFill>
                            <a:schemeClr val="bg1"/>
                          </a:solidFill>
                          <a:effectLst/>
                          <a:latin typeface="+mn-lt"/>
                        </a:rPr>
                        <a:t>SFA</a:t>
                      </a:r>
                    </a:p>
                  </a:txBody>
                  <a:tcPr marL="9525" marR="57150" marT="9525" marB="0" anchor="ctr">
                    <a:solidFill>
                      <a:srgbClr val="033E71"/>
                    </a:solidFill>
                  </a:tcPr>
                </a:tc>
                <a:extLst>
                  <a:ext uri="{0D108BD9-81ED-4DB2-BD59-A6C34878D82A}">
                    <a16:rowId xmlns:a16="http://schemas.microsoft.com/office/drawing/2014/main" val="3231781376"/>
                  </a:ext>
                </a:extLst>
              </a:tr>
              <a:tr h="599481">
                <a:tc>
                  <a:txBody>
                    <a:bodyPr/>
                    <a:lstStyle/>
                    <a:p>
                      <a:pPr marL="0" marR="0" lvl="0" algn="l">
                        <a:lnSpc>
                          <a:spcPct val="115000"/>
                        </a:lnSpc>
                        <a:spcAft>
                          <a:spcPts val="800"/>
                        </a:spcAft>
                        <a:buNone/>
                      </a:pPr>
                      <a:r>
                        <a:rPr lang="en-US" sz="1000" b="1" kern="0" dirty="0">
                          <a:solidFill>
                            <a:schemeClr val="tx1"/>
                          </a:solidFill>
                          <a:effectLst/>
                          <a:latin typeface="+mn-lt"/>
                        </a:rPr>
                        <a:t>City of Fort Collins</a:t>
                      </a:r>
                      <a:endParaRPr lang="en-US" sz="1000" b="1"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rgbClr val="EFB423"/>
                    </a:solidFill>
                  </a:tcPr>
                </a:tc>
                <a:tc>
                  <a:txBody>
                    <a:bodyPr/>
                    <a:lstStyle/>
                    <a:p>
                      <a:pPr algn="ctr" fontAlgn="b">
                        <a:buNone/>
                      </a:pPr>
                      <a:r>
                        <a:rPr lang="en-US" sz="1000" b="1" i="0" u="none" strike="noStrike" dirty="0">
                          <a:solidFill>
                            <a:srgbClr val="000000"/>
                          </a:solidFill>
                          <a:effectLst/>
                          <a:latin typeface="+mn-lt"/>
                        </a:rPr>
                        <a:t>$58,749.52</a:t>
                      </a:r>
                    </a:p>
                  </a:txBody>
                  <a:tcPr marL="9525" marR="57150" marT="9525" marB="0" anchor="ctr"/>
                </a:tc>
                <a:tc>
                  <a:txBody>
                    <a:bodyPr/>
                    <a:lstStyle/>
                    <a:p>
                      <a:pPr algn="ctr" fontAlgn="b">
                        <a:buNone/>
                      </a:pPr>
                      <a:r>
                        <a:rPr lang="en-US" sz="1000" b="1" i="0" u="none" strike="noStrike" dirty="0">
                          <a:solidFill>
                            <a:srgbClr val="000000"/>
                          </a:solidFill>
                          <a:effectLst/>
                          <a:latin typeface="+mn-lt"/>
                        </a:rPr>
                        <a:t>$41,788.75</a:t>
                      </a:r>
                    </a:p>
                  </a:txBody>
                  <a:tcPr marL="9525" marR="57150" marT="9525" marB="0" anchor="ctr"/>
                </a:tc>
                <a:extLst>
                  <a:ext uri="{0D108BD9-81ED-4DB2-BD59-A6C34878D82A}">
                    <a16:rowId xmlns:a16="http://schemas.microsoft.com/office/drawing/2014/main" val="2374941653"/>
                  </a:ext>
                </a:extLst>
              </a:tr>
              <a:tr h="1130882">
                <a:tc>
                  <a:txBody>
                    <a:bodyPr/>
                    <a:lstStyle/>
                    <a:p>
                      <a:pPr marL="0" marR="0" lvl="0" algn="l">
                        <a:lnSpc>
                          <a:spcPct val="115000"/>
                        </a:lnSpc>
                        <a:spcAft>
                          <a:spcPts val="800"/>
                        </a:spcAft>
                        <a:buNone/>
                      </a:pPr>
                      <a:r>
                        <a:rPr lang="en-US" sz="1000" b="1" kern="0" dirty="0">
                          <a:solidFill>
                            <a:schemeClr val="tx1"/>
                          </a:solidFill>
                          <a:effectLst/>
                          <a:latin typeface="+mn-lt"/>
                        </a:rPr>
                        <a:t>Fort Collins-Loveland</a:t>
                      </a:r>
                      <a:endParaRPr lang="en-US" sz="1000" b="1"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rgbClr val="7DACE4"/>
                    </a:solidFill>
                  </a:tcPr>
                </a:tc>
                <a:tc>
                  <a:txBody>
                    <a:bodyPr/>
                    <a:lstStyle/>
                    <a:p>
                      <a:pPr algn="ctr" fontAlgn="b">
                        <a:buNone/>
                      </a:pPr>
                      <a:r>
                        <a:rPr lang="en-US" sz="1000" b="1" i="0" u="none" strike="noStrike" dirty="0">
                          <a:solidFill>
                            <a:srgbClr val="000000"/>
                          </a:solidFill>
                          <a:effectLst/>
                          <a:latin typeface="+mn-lt"/>
                        </a:rPr>
                        <a:t>$129,187.52</a:t>
                      </a:r>
                    </a:p>
                  </a:txBody>
                  <a:tcPr marL="9525" marR="57150" marT="9525" marB="0" anchor="ctr"/>
                </a:tc>
                <a:tc>
                  <a:txBody>
                    <a:bodyPr/>
                    <a:lstStyle/>
                    <a:p>
                      <a:pPr algn="ctr" fontAlgn="b">
                        <a:buNone/>
                      </a:pPr>
                      <a:r>
                        <a:rPr lang="en-US" sz="1000" b="1" i="0" u="none" strike="noStrike" dirty="0">
                          <a:solidFill>
                            <a:srgbClr val="000000"/>
                          </a:solidFill>
                          <a:effectLst/>
                          <a:latin typeface="+mn-lt"/>
                        </a:rPr>
                        <a:t>$90,353.75</a:t>
                      </a:r>
                    </a:p>
                  </a:txBody>
                  <a:tcPr marL="9525" marR="57150" marT="9525" marB="0" anchor="ctr"/>
                </a:tc>
                <a:extLst>
                  <a:ext uri="{0D108BD9-81ED-4DB2-BD59-A6C34878D82A}">
                    <a16:rowId xmlns:a16="http://schemas.microsoft.com/office/drawing/2014/main" val="2845495366"/>
                  </a:ext>
                </a:extLst>
              </a:tr>
              <a:tr h="599481">
                <a:tc>
                  <a:txBody>
                    <a:bodyPr/>
                    <a:lstStyle/>
                    <a:p>
                      <a:pPr marL="0" marR="0" lvl="0" algn="l">
                        <a:lnSpc>
                          <a:spcPct val="115000"/>
                        </a:lnSpc>
                        <a:spcAft>
                          <a:spcPts val="800"/>
                        </a:spcAft>
                        <a:buNone/>
                      </a:pPr>
                      <a:r>
                        <a:rPr lang="en-US" sz="1000" b="1" kern="0" dirty="0">
                          <a:solidFill>
                            <a:schemeClr val="tx1"/>
                          </a:solidFill>
                          <a:effectLst/>
                          <a:latin typeface="+mn-lt"/>
                        </a:rPr>
                        <a:t>East Larimer County</a:t>
                      </a:r>
                      <a:endParaRPr lang="en-US" sz="1000" b="1"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rgbClr val="52E112"/>
                    </a:solidFill>
                  </a:tcPr>
                </a:tc>
                <a:tc>
                  <a:txBody>
                    <a:bodyPr/>
                    <a:lstStyle/>
                    <a:p>
                      <a:pPr algn="ctr" fontAlgn="b">
                        <a:buNone/>
                      </a:pPr>
                      <a:r>
                        <a:rPr lang="en-US" sz="1000" b="1" i="0" u="none" strike="noStrike" dirty="0">
                          <a:solidFill>
                            <a:srgbClr val="000000"/>
                          </a:solidFill>
                          <a:effectLst/>
                          <a:latin typeface="+mn-lt"/>
                        </a:rPr>
                        <a:t>$91,026.52</a:t>
                      </a:r>
                    </a:p>
                  </a:txBody>
                  <a:tcPr marL="9525" marR="57150" marT="9525" marB="0" anchor="ctr"/>
                </a:tc>
                <a:tc>
                  <a:txBody>
                    <a:bodyPr/>
                    <a:lstStyle/>
                    <a:p>
                      <a:pPr algn="ctr" fontAlgn="b">
                        <a:buNone/>
                      </a:pPr>
                      <a:r>
                        <a:rPr lang="en-US" sz="1000" b="1" i="0" u="none" strike="noStrike" dirty="0">
                          <a:solidFill>
                            <a:srgbClr val="000000"/>
                          </a:solidFill>
                          <a:effectLst/>
                          <a:latin typeface="+mn-lt"/>
                        </a:rPr>
                        <a:t>$73,762.75</a:t>
                      </a:r>
                    </a:p>
                  </a:txBody>
                  <a:tcPr marL="9525" marR="57150" marT="9525" marB="0" anchor="ctr"/>
                </a:tc>
                <a:extLst>
                  <a:ext uri="{0D108BD9-81ED-4DB2-BD59-A6C34878D82A}">
                    <a16:rowId xmlns:a16="http://schemas.microsoft.com/office/drawing/2014/main" val="3787637581"/>
                  </a:ext>
                </a:extLst>
              </a:tr>
            </a:tbl>
          </a:graphicData>
        </a:graphic>
      </p:graphicFrame>
      <p:sp>
        <p:nvSpPr>
          <p:cNvPr id="8" name="TextBox 7">
            <a:extLst>
              <a:ext uri="{FF2B5EF4-FFF2-40B4-BE49-F238E27FC236}">
                <a16:creationId xmlns:a16="http://schemas.microsoft.com/office/drawing/2014/main" id="{659A225C-6B29-BE72-5E0E-4CC85EF77197}"/>
              </a:ext>
            </a:extLst>
          </p:cNvPr>
          <p:cNvSpPr txBox="1"/>
          <p:nvPr/>
        </p:nvSpPr>
        <p:spPr>
          <a:xfrm>
            <a:off x="154065" y="5786949"/>
            <a:ext cx="2974951" cy="246221"/>
          </a:xfrm>
          <a:prstGeom prst="rect">
            <a:avLst/>
          </a:prstGeom>
          <a:noFill/>
        </p:spPr>
        <p:txBody>
          <a:bodyPr wrap="square" rtlCol="0">
            <a:spAutoFit/>
          </a:bodyPr>
          <a:lstStyle/>
          <a:p>
            <a:r>
              <a:rPr lang="en-US" sz="1000" b="1" dirty="0">
                <a:solidFill>
                  <a:srgbClr val="4795CE"/>
                </a:solidFill>
                <a:latin typeface="Century Gothic" panose="020B0502020202020204" pitchFamily="34" charset="0"/>
              </a:rPr>
              <a:t>Total Development Fees</a:t>
            </a:r>
          </a:p>
        </p:txBody>
      </p:sp>
      <p:sp>
        <p:nvSpPr>
          <p:cNvPr id="9" name="Text Box 2">
            <a:extLst>
              <a:ext uri="{FF2B5EF4-FFF2-40B4-BE49-F238E27FC236}">
                <a16:creationId xmlns:a16="http://schemas.microsoft.com/office/drawing/2014/main" id="{93DB9C06-E546-CD92-DDD7-3AAC975927F1}"/>
              </a:ext>
            </a:extLst>
          </p:cNvPr>
          <p:cNvSpPr txBox="1">
            <a:spLocks noChangeArrowheads="1"/>
          </p:cNvSpPr>
          <p:nvPr/>
        </p:nvSpPr>
        <p:spPr bwMode="auto">
          <a:xfrm>
            <a:off x="154065" y="4586319"/>
            <a:ext cx="3339401" cy="10083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spcAft>
                <a:spcPts val="200"/>
              </a:spcAft>
            </a:pPr>
            <a:r>
              <a:rPr lang="en-US" sz="1000" b="1" dirty="0">
                <a:solidFill>
                  <a:srgbClr val="4795CE"/>
                </a:solidFill>
                <a:latin typeface="Century Gothic" panose="020B0502020202020204" pitchFamily="34" charset="0"/>
              </a:rPr>
              <a:t>Key Findings:</a:t>
            </a:r>
          </a:p>
          <a:p>
            <a:pPr>
              <a:spcAft>
                <a:spcPts val="200"/>
              </a:spcAft>
            </a:pPr>
            <a:r>
              <a:rPr lang="en-US" sz="1000" dirty="0">
                <a:latin typeface="Century Gothic" panose="020B0502020202020204" pitchFamily="34" charset="0"/>
              </a:rPr>
              <a:t>Development fees (excluding water): </a:t>
            </a:r>
            <a:r>
              <a:rPr lang="en-US" sz="1000" b="1" dirty="0">
                <a:solidFill>
                  <a:srgbClr val="7DACE4"/>
                </a:solidFill>
                <a:latin typeface="Century Gothic" panose="020B0502020202020204" pitchFamily="34" charset="0"/>
              </a:rPr>
              <a:t>~$40,400/SFD</a:t>
            </a:r>
          </a:p>
          <a:p>
            <a:pPr>
              <a:spcAft>
                <a:spcPts val="200"/>
              </a:spcAft>
            </a:pPr>
            <a:r>
              <a:rPr lang="en-US" sz="1000" dirty="0">
                <a:latin typeface="Century Gothic" panose="020B0502020202020204" pitchFamily="34" charset="0"/>
              </a:rPr>
              <a:t>Lowest estimated water cost</a:t>
            </a:r>
            <a:r>
              <a:rPr lang="en-US" sz="1000" b="1" dirty="0">
                <a:solidFill>
                  <a:srgbClr val="4795CE"/>
                </a:solidFill>
                <a:latin typeface="Century Gothic" panose="020B0502020202020204" pitchFamily="34" charset="0"/>
              </a:rPr>
              <a:t>:</a:t>
            </a:r>
            <a:r>
              <a:rPr lang="en-US" sz="1000" dirty="0">
                <a:solidFill>
                  <a:srgbClr val="4795CE"/>
                </a:solidFill>
                <a:latin typeface="Century Gothic" panose="020B0502020202020204" pitchFamily="34" charset="0"/>
              </a:rPr>
              <a:t> </a:t>
            </a:r>
            <a:r>
              <a:rPr lang="en-US" sz="1000" b="1" dirty="0">
                <a:solidFill>
                  <a:srgbClr val="4795CE"/>
                </a:solidFill>
                <a:latin typeface="Century Gothic" panose="020B0502020202020204" pitchFamily="34" charset="0"/>
              </a:rPr>
              <a:t>$18,337</a:t>
            </a:r>
            <a:r>
              <a:rPr lang="en-US" sz="1000" dirty="0">
                <a:solidFill>
                  <a:srgbClr val="4795CE"/>
                </a:solidFill>
                <a:latin typeface="Century Gothic" panose="020B0502020202020204" pitchFamily="34" charset="0"/>
              </a:rPr>
              <a:t> </a:t>
            </a:r>
            <a:r>
              <a:rPr lang="en-US" sz="1000" dirty="0">
                <a:latin typeface="Century Gothic" panose="020B0502020202020204" pitchFamily="34" charset="0"/>
              </a:rPr>
              <a:t>(FCWD)</a:t>
            </a:r>
          </a:p>
          <a:p>
            <a:pPr lvl="0">
              <a:spcAft>
                <a:spcPts val="200"/>
              </a:spcAft>
            </a:pPr>
            <a:r>
              <a:rPr lang="en-US" sz="1000" dirty="0">
                <a:latin typeface="Century Gothic" panose="020B0502020202020204" pitchFamily="34" charset="0"/>
              </a:rPr>
              <a:t>Highest estimated water cost</a:t>
            </a:r>
            <a:r>
              <a:rPr lang="en-US" sz="1000" b="1" dirty="0">
                <a:latin typeface="Century Gothic" panose="020B0502020202020204" pitchFamily="34" charset="0"/>
              </a:rPr>
              <a:t>:</a:t>
            </a:r>
            <a:r>
              <a:rPr lang="en-US" sz="1000" dirty="0">
                <a:solidFill>
                  <a:srgbClr val="4795CE"/>
                </a:solidFill>
                <a:latin typeface="Century Gothic" panose="020B0502020202020204" pitchFamily="34" charset="0"/>
              </a:rPr>
              <a:t> </a:t>
            </a:r>
            <a:r>
              <a:rPr lang="en-US" sz="1000" b="1" dirty="0">
                <a:solidFill>
                  <a:srgbClr val="4795CE"/>
                </a:solidFill>
                <a:latin typeface="Century Gothic" panose="020B0502020202020204" pitchFamily="34" charset="0"/>
              </a:rPr>
              <a:t>$88,775</a:t>
            </a:r>
            <a:r>
              <a:rPr lang="en-US" sz="1000" dirty="0">
                <a:latin typeface="Century Gothic" panose="020B0502020202020204" pitchFamily="34" charset="0"/>
              </a:rPr>
              <a:t> (FCLWD) </a:t>
            </a:r>
          </a:p>
          <a:p>
            <a:pPr lvl="0">
              <a:spcAft>
                <a:spcPts val="200"/>
              </a:spcAft>
            </a:pPr>
            <a:r>
              <a:rPr lang="en-US" sz="1000" dirty="0">
                <a:latin typeface="Century Gothic" panose="020B0502020202020204" pitchFamily="34" charset="0"/>
              </a:rPr>
              <a:t>Choosing one water provider over another can increase total development fees by </a:t>
            </a:r>
            <a:r>
              <a:rPr lang="en-US" sz="1000" b="1" dirty="0">
                <a:solidFill>
                  <a:srgbClr val="4795CE"/>
                </a:solidFill>
                <a:latin typeface="Century Gothic" panose="020B0502020202020204" pitchFamily="34" charset="0"/>
              </a:rPr>
              <a:t>over 120%</a:t>
            </a:r>
            <a:endParaRPr lang="en-US" sz="1000" dirty="0">
              <a:solidFill>
                <a:srgbClr val="4795CE"/>
              </a:solidFill>
              <a:latin typeface="Century Gothic" panose="020B0502020202020204" pitchFamily="34" charset="0"/>
            </a:endParaRPr>
          </a:p>
          <a:p>
            <a:pPr marL="171450" indent="-171450">
              <a:spcAft>
                <a:spcPts val="200"/>
              </a:spcAft>
              <a:buFont typeface="Arial" panose="020B0604020202020204" pitchFamily="34" charset="0"/>
              <a:buChar char="•"/>
            </a:pPr>
            <a:endParaRPr lang="en-US" sz="1000" dirty="0">
              <a:latin typeface="Century Gothic" panose="020B0502020202020204" pitchFamily="34" charset="0"/>
            </a:endParaRPr>
          </a:p>
        </p:txBody>
      </p:sp>
      <p:pic>
        <p:nvPicPr>
          <p:cNvPr id="24" name="Picture 23" descr="Fort Collins Utilities, other water districts watch water supplies">
            <a:extLst>
              <a:ext uri="{FF2B5EF4-FFF2-40B4-BE49-F238E27FC236}">
                <a16:creationId xmlns:a16="http://schemas.microsoft.com/office/drawing/2014/main" id="{813E9494-F78B-B8CA-835E-D26961E46F5E}"/>
              </a:ext>
            </a:extLst>
          </p:cNvPr>
          <p:cNvPicPr>
            <a:picLocks noChangeAspect="1"/>
          </p:cNvPicPr>
          <p:nvPr/>
        </p:nvPicPr>
        <p:blipFill>
          <a:blip r:embed="rId2"/>
          <a:srcRect l="5879" b="18735"/>
          <a:stretch>
            <a:fillRect/>
          </a:stretch>
        </p:blipFill>
        <p:spPr>
          <a:xfrm>
            <a:off x="3376930" y="193596"/>
            <a:ext cx="3266555" cy="3436031"/>
          </a:xfrm>
          <a:prstGeom prst="rect">
            <a:avLst/>
          </a:prstGeom>
        </p:spPr>
      </p:pic>
      <p:sp>
        <p:nvSpPr>
          <p:cNvPr id="36" name="Rectangle 35">
            <a:extLst>
              <a:ext uri="{FF2B5EF4-FFF2-40B4-BE49-F238E27FC236}">
                <a16:creationId xmlns:a16="http://schemas.microsoft.com/office/drawing/2014/main" id="{C16907BB-A239-0BBA-261D-4FE65F107327}"/>
              </a:ext>
            </a:extLst>
          </p:cNvPr>
          <p:cNvSpPr/>
          <p:nvPr/>
        </p:nvSpPr>
        <p:spPr>
          <a:xfrm>
            <a:off x="3499043" y="3848164"/>
            <a:ext cx="174404" cy="75408"/>
          </a:xfrm>
          <a:prstGeom prst="rect">
            <a:avLst/>
          </a:prstGeom>
          <a:solidFill>
            <a:srgbClr val="52E112"/>
          </a:solidFill>
          <a:ln>
            <a:solidFill>
              <a:srgbClr val="52E1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46013F6-8C80-5077-DD79-B8832509AEAE}"/>
              </a:ext>
            </a:extLst>
          </p:cNvPr>
          <p:cNvSpPr/>
          <p:nvPr/>
        </p:nvSpPr>
        <p:spPr>
          <a:xfrm>
            <a:off x="3499043" y="3996002"/>
            <a:ext cx="174404" cy="75409"/>
          </a:xfrm>
          <a:prstGeom prst="rect">
            <a:avLst/>
          </a:prstGeom>
          <a:solidFill>
            <a:srgbClr val="EFB423"/>
          </a:solidFill>
          <a:ln>
            <a:solidFill>
              <a:srgbClr val="EFB4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4798A59F-68B1-FD15-1A0F-3E8428949ACE}"/>
              </a:ext>
            </a:extLst>
          </p:cNvPr>
          <p:cNvSpPr/>
          <p:nvPr/>
        </p:nvSpPr>
        <p:spPr>
          <a:xfrm>
            <a:off x="3499043" y="4159819"/>
            <a:ext cx="174404" cy="75410"/>
          </a:xfrm>
          <a:prstGeom prst="rect">
            <a:avLst/>
          </a:prstGeom>
          <a:solidFill>
            <a:srgbClr val="7DACE4"/>
          </a:solidFill>
          <a:ln>
            <a:solidFill>
              <a:srgbClr val="7DACE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B1FBB7A7-0887-A3AA-A7D9-D8F69E33A239}"/>
              </a:ext>
            </a:extLst>
          </p:cNvPr>
          <p:cNvSpPr txBox="1"/>
          <p:nvPr/>
        </p:nvSpPr>
        <p:spPr>
          <a:xfrm>
            <a:off x="3651443" y="3762259"/>
            <a:ext cx="1948797" cy="553998"/>
          </a:xfrm>
          <a:prstGeom prst="rect">
            <a:avLst/>
          </a:prstGeom>
          <a:noFill/>
        </p:spPr>
        <p:txBody>
          <a:bodyPr wrap="square" rtlCol="0">
            <a:spAutoFit/>
          </a:bodyPr>
          <a:lstStyle/>
          <a:p>
            <a:r>
              <a:rPr lang="en-US" sz="1000" dirty="0">
                <a:latin typeface="Century Gothic" panose="020B0502020202020204" pitchFamily="34" charset="0"/>
              </a:rPr>
              <a:t>East Larimer County (ELCO)</a:t>
            </a:r>
          </a:p>
          <a:p>
            <a:r>
              <a:rPr lang="en-US" sz="1000" dirty="0">
                <a:latin typeface="Century Gothic" panose="020B0502020202020204" pitchFamily="34" charset="0"/>
              </a:rPr>
              <a:t>City of Fort Collins</a:t>
            </a:r>
          </a:p>
          <a:p>
            <a:r>
              <a:rPr lang="en-US" sz="1000" dirty="0">
                <a:latin typeface="Century Gothic" panose="020B0502020202020204" pitchFamily="34" charset="0"/>
              </a:rPr>
              <a:t>Fort Collins-Loveland</a:t>
            </a:r>
          </a:p>
        </p:txBody>
      </p:sp>
    </p:spTree>
    <p:extLst>
      <p:ext uri="{BB962C8B-B14F-4D97-AF65-F5344CB8AC3E}">
        <p14:creationId xmlns:p14="http://schemas.microsoft.com/office/powerpoint/2010/main" val="3882424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1B818-B644-87DC-150F-2E5594484D79}"/>
            </a:ext>
          </a:extLst>
        </p:cNvPr>
        <p:cNvGrpSpPr/>
        <p:nvPr/>
      </p:nvGrpSpPr>
      <p:grpSpPr>
        <a:xfrm>
          <a:off x="0" y="0"/>
          <a:ext cx="0" cy="0"/>
          <a:chOff x="0" y="0"/>
          <a:chExt cx="0" cy="0"/>
        </a:xfrm>
      </p:grpSpPr>
      <p:sp>
        <p:nvSpPr>
          <p:cNvPr id="7" name="Text Box 11">
            <a:extLst>
              <a:ext uri="{FF2B5EF4-FFF2-40B4-BE49-F238E27FC236}">
                <a16:creationId xmlns:a16="http://schemas.microsoft.com/office/drawing/2014/main" id="{F22E3560-F7C0-6399-CA60-FB7CC00ADBF4}"/>
              </a:ext>
            </a:extLst>
          </p:cNvPr>
          <p:cNvSpPr txBox="1"/>
          <p:nvPr/>
        </p:nvSpPr>
        <p:spPr>
          <a:xfrm>
            <a:off x="278979" y="914459"/>
            <a:ext cx="3144442"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033E71"/>
                </a:solidFill>
                <a:latin typeface="Bodoni MT" panose="02070603080606020203" pitchFamily="18" charset="0"/>
              </a:rPr>
              <a:t>Windsor</a:t>
            </a:r>
            <a:endParaRPr lang="en-US" sz="2400" kern="100" dirty="0">
              <a:solidFill>
                <a:srgbClr val="033E71"/>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2" name="Flowchart: Manual Input 10">
            <a:extLst>
              <a:ext uri="{FF2B5EF4-FFF2-40B4-BE49-F238E27FC236}">
                <a16:creationId xmlns:a16="http://schemas.microsoft.com/office/drawing/2014/main" id="{31906E05-A436-74AC-B789-88DB39531079}"/>
              </a:ext>
            </a:extLst>
          </p:cNvPr>
          <p:cNvSpPr/>
          <p:nvPr/>
        </p:nvSpPr>
        <p:spPr>
          <a:xfrm rot="10800000">
            <a:off x="278979" y="-11574"/>
            <a:ext cx="2581275" cy="966787"/>
          </a:xfrm>
          <a:prstGeom prst="flowChartManualInput">
            <a:avLst/>
          </a:prstGeom>
          <a:solidFill>
            <a:srgbClr val="5E8F4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10" name="Table 9">
            <a:extLst>
              <a:ext uri="{FF2B5EF4-FFF2-40B4-BE49-F238E27FC236}">
                <a16:creationId xmlns:a16="http://schemas.microsoft.com/office/drawing/2014/main" id="{87FFDDA6-871D-15F1-E52D-07945AF51C4E}"/>
              </a:ext>
            </a:extLst>
          </p:cNvPr>
          <p:cNvGraphicFramePr>
            <a:graphicFrameLocks noGrp="1"/>
          </p:cNvGraphicFramePr>
          <p:nvPr>
            <p:extLst>
              <p:ext uri="{D42A27DB-BD31-4B8C-83A1-F6EECF244321}">
                <p14:modId xmlns:p14="http://schemas.microsoft.com/office/powerpoint/2010/main" val="286870186"/>
              </p:ext>
            </p:extLst>
          </p:nvPr>
        </p:nvGraphicFramePr>
        <p:xfrm>
          <a:off x="214515" y="1562552"/>
          <a:ext cx="2346729" cy="548640"/>
        </p:xfrm>
        <a:graphic>
          <a:graphicData uri="http://schemas.openxmlformats.org/drawingml/2006/table">
            <a:tbl>
              <a:tblPr firstCol="1" bandRow="1">
                <a:tableStyleId>{5C22544A-7EE6-4342-B048-85BDC9FD1C3A}</a:tableStyleId>
              </a:tblPr>
              <a:tblGrid>
                <a:gridCol w="1621464">
                  <a:extLst>
                    <a:ext uri="{9D8B030D-6E8A-4147-A177-3AD203B41FA5}">
                      <a16:colId xmlns:a16="http://schemas.microsoft.com/office/drawing/2014/main" val="2807067430"/>
                    </a:ext>
                  </a:extLst>
                </a:gridCol>
                <a:gridCol w="725265">
                  <a:extLst>
                    <a:ext uri="{9D8B030D-6E8A-4147-A177-3AD203B41FA5}">
                      <a16:colId xmlns:a16="http://schemas.microsoft.com/office/drawing/2014/main" val="1877251213"/>
                    </a:ext>
                  </a:extLst>
                </a:gridCol>
              </a:tblGrid>
              <a:tr h="182880">
                <a:tc>
                  <a:txBody>
                    <a:bodyPr/>
                    <a:lstStyle/>
                    <a:p>
                      <a:pPr marL="0" marR="0" algn="l">
                        <a:lnSpc>
                          <a:spcPct val="115000"/>
                        </a:lnSpc>
                        <a:spcAft>
                          <a:spcPts val="800"/>
                        </a:spcAft>
                        <a:buNone/>
                      </a:pPr>
                      <a:r>
                        <a:rPr lang="en-US" sz="1000" b="0" kern="0" dirty="0">
                          <a:solidFill>
                            <a:schemeClr val="tx1"/>
                          </a:solidFill>
                          <a:effectLst/>
                        </a:rPr>
                        <a:t>Population</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r" fontAlgn="b">
                        <a:buNone/>
                      </a:pPr>
                      <a:r>
                        <a:rPr lang="en-US" sz="1000" b="0" i="0" u="none" strike="noStrike" dirty="0">
                          <a:solidFill>
                            <a:srgbClr val="000000"/>
                          </a:solidFill>
                          <a:effectLst/>
                          <a:latin typeface="+mn-lt"/>
                        </a:rPr>
                        <a:t>~48,300</a:t>
                      </a:r>
                    </a:p>
                  </a:txBody>
                  <a:tcPr marL="0" marR="0" marT="0" marB="0" anchor="b"/>
                </a:tc>
                <a:extLst>
                  <a:ext uri="{0D108BD9-81ED-4DB2-BD59-A6C34878D82A}">
                    <a16:rowId xmlns:a16="http://schemas.microsoft.com/office/drawing/2014/main" val="3351771902"/>
                  </a:ext>
                </a:extLst>
              </a:tr>
              <a:tr h="182880">
                <a:tc>
                  <a:txBody>
                    <a:bodyPr/>
                    <a:lstStyle/>
                    <a:p>
                      <a:pPr marL="0" marR="0" algn="l">
                        <a:lnSpc>
                          <a:spcPct val="115000"/>
                        </a:lnSpc>
                        <a:spcAft>
                          <a:spcPts val="800"/>
                        </a:spcAft>
                        <a:buNone/>
                      </a:pPr>
                      <a:r>
                        <a:rPr lang="en-US" sz="1000" b="0" kern="0" dirty="0">
                          <a:solidFill>
                            <a:schemeClr val="tx1"/>
                          </a:solidFill>
                          <a:effectLst/>
                        </a:rPr>
                        <a:t>Average New Home Price</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r" fontAlgn="b">
                        <a:buNone/>
                      </a:pPr>
                      <a:r>
                        <a:rPr lang="en-US" sz="1000" b="0" i="0" u="none" strike="noStrike" dirty="0">
                          <a:solidFill>
                            <a:srgbClr val="000000"/>
                          </a:solidFill>
                          <a:effectLst/>
                          <a:latin typeface="+mn-lt"/>
                        </a:rPr>
                        <a:t>~$625,000</a:t>
                      </a:r>
                    </a:p>
                  </a:txBody>
                  <a:tcPr marL="0" marR="0" marT="0" marB="0" anchor="b"/>
                </a:tc>
                <a:extLst>
                  <a:ext uri="{0D108BD9-81ED-4DB2-BD59-A6C34878D82A}">
                    <a16:rowId xmlns:a16="http://schemas.microsoft.com/office/drawing/2014/main" val="3565189172"/>
                  </a:ext>
                </a:extLst>
              </a:tr>
              <a:tr h="182880">
                <a:tc>
                  <a:txBody>
                    <a:bodyPr/>
                    <a:lstStyle/>
                    <a:p>
                      <a:pPr marL="0" marR="0" algn="l">
                        <a:lnSpc>
                          <a:spcPct val="115000"/>
                        </a:lnSpc>
                        <a:spcAft>
                          <a:spcPts val="800"/>
                        </a:spcAft>
                        <a:buNone/>
                      </a:pPr>
                      <a:r>
                        <a:rPr lang="en-US" sz="1000" b="0" kern="0" dirty="0">
                          <a:solidFill>
                            <a:schemeClr val="tx1"/>
                          </a:solidFill>
                          <a:effectLst/>
                        </a:rPr>
                        <a:t>Median Household Income</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r" fontAlgn="b">
                        <a:buNone/>
                      </a:pPr>
                      <a:r>
                        <a:rPr lang="en-US" sz="1000" b="0" i="0" u="none" strike="noStrike" dirty="0">
                          <a:solidFill>
                            <a:srgbClr val="000000"/>
                          </a:solidFill>
                          <a:effectLst/>
                          <a:latin typeface="+mn-lt"/>
                        </a:rPr>
                        <a:t>~$127,000</a:t>
                      </a:r>
                    </a:p>
                  </a:txBody>
                  <a:tcPr marL="0" marR="0" marT="0" marB="0" anchor="b"/>
                </a:tc>
                <a:extLst>
                  <a:ext uri="{0D108BD9-81ED-4DB2-BD59-A6C34878D82A}">
                    <a16:rowId xmlns:a16="http://schemas.microsoft.com/office/drawing/2014/main" val="2932096164"/>
                  </a:ext>
                </a:extLst>
              </a:tr>
            </a:tbl>
          </a:graphicData>
        </a:graphic>
      </p:graphicFrame>
      <p:sp>
        <p:nvSpPr>
          <p:cNvPr id="15" name="Text Box 2">
            <a:extLst>
              <a:ext uri="{FF2B5EF4-FFF2-40B4-BE49-F238E27FC236}">
                <a16:creationId xmlns:a16="http://schemas.microsoft.com/office/drawing/2014/main" id="{93D32FB8-DE17-0668-6DAC-0179D1793105}"/>
              </a:ext>
            </a:extLst>
          </p:cNvPr>
          <p:cNvSpPr txBox="1">
            <a:spLocks noChangeArrowheads="1"/>
          </p:cNvSpPr>
          <p:nvPr/>
        </p:nvSpPr>
        <p:spPr bwMode="auto">
          <a:xfrm>
            <a:off x="154065" y="2159938"/>
            <a:ext cx="3068820" cy="118198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000" i="1" dirty="0">
                <a:latin typeface="Century Gothic" panose="020B0502020202020204" pitchFamily="34" charset="0"/>
              </a:rPr>
              <a:t>Windsor has established itself as the leading center of residential development in Northern Colorado. Through the first half of the year, the town issued more residential building permits than any other municipality in the region, reflecting continued demand for new housing. This rapid pace of development has been accompanied by exceptional population growth. Since the 2020 U.S. Census, Windsor's population has grown by approximately 34%. As one of the region's fastest-growing communities, understanding Windsor's development fees and water requirements provides valuable insight into the costs associated with accommodating continued growth. </a:t>
            </a:r>
          </a:p>
        </p:txBody>
      </p:sp>
      <p:sp>
        <p:nvSpPr>
          <p:cNvPr id="18" name="TextBox 17">
            <a:extLst>
              <a:ext uri="{FF2B5EF4-FFF2-40B4-BE49-F238E27FC236}">
                <a16:creationId xmlns:a16="http://schemas.microsoft.com/office/drawing/2014/main" id="{F36BE1A5-5E7B-E51A-409F-8B5C0FFCA009}"/>
              </a:ext>
            </a:extLst>
          </p:cNvPr>
          <p:cNvSpPr txBox="1"/>
          <p:nvPr/>
        </p:nvSpPr>
        <p:spPr>
          <a:xfrm>
            <a:off x="3363482" y="5315129"/>
            <a:ext cx="3399048" cy="246221"/>
          </a:xfrm>
          <a:prstGeom prst="rect">
            <a:avLst/>
          </a:prstGeom>
          <a:noFill/>
        </p:spPr>
        <p:txBody>
          <a:bodyPr wrap="square" rtlCol="0">
            <a:spAutoFit/>
          </a:bodyPr>
          <a:lstStyle/>
          <a:p>
            <a:r>
              <a:rPr lang="en-US" sz="1000" b="1" dirty="0">
                <a:solidFill>
                  <a:srgbClr val="4795CE"/>
                </a:solidFill>
                <a:latin typeface="Century Gothic" panose="020B0502020202020204" pitchFamily="34" charset="0"/>
              </a:rPr>
              <a:t>Town of Windsor Water District (WWD)</a:t>
            </a:r>
          </a:p>
        </p:txBody>
      </p:sp>
      <p:sp>
        <p:nvSpPr>
          <p:cNvPr id="21" name="TextBox 20">
            <a:extLst>
              <a:ext uri="{FF2B5EF4-FFF2-40B4-BE49-F238E27FC236}">
                <a16:creationId xmlns:a16="http://schemas.microsoft.com/office/drawing/2014/main" id="{CD258C33-918A-05AC-19AE-1FF059938090}"/>
              </a:ext>
            </a:extLst>
          </p:cNvPr>
          <p:cNvSpPr txBox="1"/>
          <p:nvPr/>
        </p:nvSpPr>
        <p:spPr>
          <a:xfrm>
            <a:off x="3374639" y="5521108"/>
            <a:ext cx="3399048" cy="246221"/>
          </a:xfrm>
          <a:prstGeom prst="rect">
            <a:avLst/>
          </a:prstGeom>
          <a:noFill/>
        </p:spPr>
        <p:txBody>
          <a:bodyPr wrap="square" rtlCol="0">
            <a:spAutoFit/>
          </a:bodyPr>
          <a:lstStyle/>
          <a:p>
            <a:r>
              <a:rPr lang="en-US" sz="1000" b="1" dirty="0">
                <a:solidFill>
                  <a:srgbClr val="033E71"/>
                </a:solidFill>
                <a:latin typeface="Century Gothic" panose="020B0502020202020204" pitchFamily="34" charset="0"/>
              </a:rPr>
              <a:t>CIL Price ($/AF) - $110,000</a:t>
            </a:r>
          </a:p>
        </p:txBody>
      </p:sp>
      <p:graphicFrame>
        <p:nvGraphicFramePr>
          <p:cNvPr id="25" name="Table 24">
            <a:extLst>
              <a:ext uri="{FF2B5EF4-FFF2-40B4-BE49-F238E27FC236}">
                <a16:creationId xmlns:a16="http://schemas.microsoft.com/office/drawing/2014/main" id="{5F032E26-4481-2408-AE67-A0EBA2676FAC}"/>
              </a:ext>
            </a:extLst>
          </p:cNvPr>
          <p:cNvGraphicFramePr>
            <a:graphicFrameLocks noGrp="1"/>
          </p:cNvGraphicFramePr>
          <p:nvPr>
            <p:extLst>
              <p:ext uri="{D42A27DB-BD31-4B8C-83A1-F6EECF244321}">
                <p14:modId xmlns:p14="http://schemas.microsoft.com/office/powerpoint/2010/main" val="1962929614"/>
              </p:ext>
            </p:extLst>
          </p:nvPr>
        </p:nvGraphicFramePr>
        <p:xfrm>
          <a:off x="3444684" y="5754734"/>
          <a:ext cx="3144443" cy="914400"/>
        </p:xfrm>
        <a:graphic>
          <a:graphicData uri="http://schemas.openxmlformats.org/drawingml/2006/table">
            <a:tbl>
              <a:tblPr firstRow="1" firstCol="1" bandRow="1">
                <a:tableStyleId>{5C22544A-7EE6-4342-B048-85BDC9FD1C3A}</a:tableStyleId>
              </a:tblPr>
              <a:tblGrid>
                <a:gridCol w="1810928">
                  <a:extLst>
                    <a:ext uri="{9D8B030D-6E8A-4147-A177-3AD203B41FA5}">
                      <a16:colId xmlns:a16="http://schemas.microsoft.com/office/drawing/2014/main" val="2807067430"/>
                    </a:ext>
                  </a:extLst>
                </a:gridCol>
                <a:gridCol w="702453">
                  <a:extLst>
                    <a:ext uri="{9D8B030D-6E8A-4147-A177-3AD203B41FA5}">
                      <a16:colId xmlns:a16="http://schemas.microsoft.com/office/drawing/2014/main" val="1877251213"/>
                    </a:ext>
                  </a:extLst>
                </a:gridCol>
                <a:gridCol w="631062">
                  <a:extLst>
                    <a:ext uri="{9D8B030D-6E8A-4147-A177-3AD203B41FA5}">
                      <a16:colId xmlns:a16="http://schemas.microsoft.com/office/drawing/2014/main" val="528204007"/>
                    </a:ext>
                  </a:extLst>
                </a:gridCol>
              </a:tblGrid>
              <a:tr h="182880">
                <a:tc>
                  <a:txBody>
                    <a:bodyPr/>
                    <a:lstStyle/>
                    <a:p>
                      <a:pPr marL="0" marR="0" algn="l">
                        <a:lnSpc>
                          <a:spcPct val="115000"/>
                        </a:lnSpc>
                        <a:spcAft>
                          <a:spcPts val="800"/>
                        </a:spcAft>
                        <a:buNone/>
                      </a:pPr>
                      <a:r>
                        <a:rPr lang="en-US" sz="1000" b="1" kern="100" dirty="0">
                          <a:solidFill>
                            <a:schemeClr val="bg1"/>
                          </a:solidFill>
                          <a:effectLst/>
                          <a:latin typeface="+mn-lt"/>
                          <a:ea typeface="Aptos" panose="020B0004020202020204" pitchFamily="34" charset="0"/>
                          <a:cs typeface="Times New Roman" panose="02020603050405020304" pitchFamily="18" charset="0"/>
                        </a:rPr>
                        <a:t>Water Cost</a:t>
                      </a:r>
                    </a:p>
                  </a:txBody>
                  <a:tcPr marL="68580" marR="68580" marT="0" marB="0" anchor="b">
                    <a:solidFill>
                      <a:srgbClr val="033E71"/>
                    </a:solidFill>
                  </a:tcPr>
                </a:tc>
                <a:tc>
                  <a:txBody>
                    <a:bodyPr/>
                    <a:lstStyle/>
                    <a:p>
                      <a:pPr algn="ctr" fontAlgn="b">
                        <a:buNone/>
                      </a:pPr>
                      <a:r>
                        <a:rPr lang="en-US" sz="1000" b="1" i="0" u="none" strike="noStrike" dirty="0">
                          <a:solidFill>
                            <a:schemeClr val="bg1"/>
                          </a:solidFill>
                          <a:effectLst/>
                          <a:latin typeface="+mn-lt"/>
                        </a:rPr>
                        <a:t>SFD</a:t>
                      </a:r>
                    </a:p>
                  </a:txBody>
                  <a:tcPr marL="0" marR="0" marT="0" marB="0" anchor="b">
                    <a:solidFill>
                      <a:srgbClr val="033E71"/>
                    </a:solidFill>
                  </a:tcPr>
                </a:tc>
                <a:tc>
                  <a:txBody>
                    <a:bodyPr/>
                    <a:lstStyle/>
                    <a:p>
                      <a:pPr algn="ctr" fontAlgn="b">
                        <a:buNone/>
                      </a:pPr>
                      <a:r>
                        <a:rPr lang="en-US" sz="1000" b="1" i="0" u="none" strike="noStrike" dirty="0">
                          <a:solidFill>
                            <a:schemeClr val="bg1"/>
                          </a:solidFill>
                          <a:effectLst/>
                          <a:latin typeface="+mn-lt"/>
                        </a:rPr>
                        <a:t>SFA</a:t>
                      </a:r>
                    </a:p>
                  </a:txBody>
                  <a:tcPr marL="0" marR="0" marT="0" marB="0" anchor="b">
                    <a:solidFill>
                      <a:srgbClr val="033E71"/>
                    </a:solidFill>
                  </a:tcPr>
                </a:tc>
                <a:extLst>
                  <a:ext uri="{0D108BD9-81ED-4DB2-BD59-A6C34878D82A}">
                    <a16:rowId xmlns:a16="http://schemas.microsoft.com/office/drawing/2014/main" val="2926094152"/>
                  </a:ext>
                </a:extLst>
              </a:tr>
              <a:tr h="182880">
                <a:tc>
                  <a:txBody>
                    <a:bodyPr/>
                    <a:lstStyle/>
                    <a:p>
                      <a:pPr marL="0" marR="0" algn="l">
                        <a:lnSpc>
                          <a:spcPct val="115000"/>
                        </a:lnSpc>
                        <a:spcAft>
                          <a:spcPts val="800"/>
                        </a:spcAft>
                        <a:buNone/>
                      </a:pPr>
                      <a:r>
                        <a:rPr lang="en-US" sz="1000" b="0" kern="100" dirty="0">
                          <a:solidFill>
                            <a:schemeClr val="tx1"/>
                          </a:solidFill>
                          <a:effectLst/>
                          <a:latin typeface="+mn-lt"/>
                          <a:ea typeface="Aptos" panose="020B0004020202020204" pitchFamily="34" charset="0"/>
                          <a:cs typeface="Times New Roman" panose="02020603050405020304" pitchFamily="18" charset="0"/>
                        </a:rPr>
                        <a:t>Total Raw Water Required (AF)</a:t>
                      </a:r>
                    </a:p>
                  </a:txBody>
                  <a:tcPr marL="68580" marR="68580" marT="0" marB="0" anchor="b">
                    <a:solidFill>
                      <a:schemeClr val="bg2"/>
                    </a:solidFill>
                  </a:tcPr>
                </a:tc>
                <a:tc>
                  <a:txBody>
                    <a:bodyPr/>
                    <a:lstStyle/>
                    <a:p>
                      <a:pPr lvl="0" algn="ctr" fontAlgn="b">
                        <a:buNone/>
                      </a:pPr>
                      <a:r>
                        <a:rPr lang="en-US" sz="1000" b="0" i="0" u="none" strike="noStrike" dirty="0">
                          <a:solidFill>
                            <a:srgbClr val="000000"/>
                          </a:solidFill>
                          <a:effectLst/>
                          <a:latin typeface="+mn-lt"/>
                        </a:rPr>
                        <a:t>0.5</a:t>
                      </a:r>
                    </a:p>
                  </a:txBody>
                  <a:tcPr marL="0" marR="0" marT="0" marB="0" anchor="b"/>
                </a:tc>
                <a:tc>
                  <a:txBody>
                    <a:bodyPr/>
                    <a:lstStyle/>
                    <a:p>
                      <a:pPr lvl="0" algn="ctr" fontAlgn="b">
                        <a:buNone/>
                      </a:pPr>
                      <a:r>
                        <a:rPr lang="en-US" sz="1000" b="0" i="0" u="none" strike="noStrike" dirty="0">
                          <a:solidFill>
                            <a:srgbClr val="000000"/>
                          </a:solidFill>
                          <a:effectLst/>
                          <a:latin typeface="+mn-lt"/>
                        </a:rPr>
                        <a:t>0.5</a:t>
                      </a:r>
                    </a:p>
                  </a:txBody>
                  <a:tcPr marL="0" marR="0" marT="0" marB="0" anchor="b"/>
                </a:tc>
                <a:extLst>
                  <a:ext uri="{0D108BD9-81ED-4DB2-BD59-A6C34878D82A}">
                    <a16:rowId xmlns:a16="http://schemas.microsoft.com/office/drawing/2014/main" val="448194967"/>
                  </a:ext>
                </a:extLst>
              </a:tr>
              <a:tr h="182880">
                <a:tc>
                  <a:txBody>
                    <a:bodyPr/>
                    <a:lstStyle/>
                    <a:p>
                      <a:pPr marL="0" marR="0" algn="l">
                        <a:lnSpc>
                          <a:spcPct val="115000"/>
                        </a:lnSpc>
                        <a:spcAft>
                          <a:spcPts val="800"/>
                        </a:spcAft>
                        <a:buNone/>
                      </a:pPr>
                      <a:r>
                        <a:rPr lang="en-US" sz="1000" b="0" kern="0" dirty="0">
                          <a:solidFill>
                            <a:schemeClr val="tx1"/>
                          </a:solidFill>
                          <a:effectLst/>
                          <a:latin typeface="+mn-lt"/>
                        </a:rPr>
                        <a:t>     Raw Water Cost</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ctr" fontAlgn="b">
                        <a:buNone/>
                      </a:pPr>
                      <a:r>
                        <a:rPr lang="en-US" sz="1000" b="0" i="0" u="none" strike="noStrike" dirty="0">
                          <a:solidFill>
                            <a:srgbClr val="000000"/>
                          </a:solidFill>
                          <a:effectLst/>
                          <a:latin typeface="+mn-lt"/>
                        </a:rPr>
                        <a:t>$55,000</a:t>
                      </a:r>
                    </a:p>
                  </a:txBody>
                  <a:tcPr marL="0" marR="0" marT="0" marB="0" anchor="b"/>
                </a:tc>
                <a:tc>
                  <a:txBody>
                    <a:bodyPr/>
                    <a:lstStyle/>
                    <a:p>
                      <a:pPr algn="ctr" fontAlgn="b">
                        <a:buNone/>
                      </a:pPr>
                      <a:r>
                        <a:rPr lang="en-US" sz="1000" b="0" i="0" u="none" strike="noStrike" dirty="0">
                          <a:solidFill>
                            <a:srgbClr val="000000"/>
                          </a:solidFill>
                          <a:effectLst/>
                          <a:latin typeface="+mn-lt"/>
                        </a:rPr>
                        <a:t>$55,000</a:t>
                      </a:r>
                    </a:p>
                  </a:txBody>
                  <a:tcPr marL="9525" marR="57150" marT="9525" marB="0" anchor="b"/>
                </a:tc>
                <a:extLst>
                  <a:ext uri="{0D108BD9-81ED-4DB2-BD59-A6C34878D82A}">
                    <a16:rowId xmlns:a16="http://schemas.microsoft.com/office/drawing/2014/main" val="3351771902"/>
                  </a:ext>
                </a:extLst>
              </a:tr>
              <a:tr h="182880">
                <a:tc>
                  <a:txBody>
                    <a:bodyPr/>
                    <a:lstStyle/>
                    <a:p>
                      <a:pPr marL="0" marR="0" algn="l">
                        <a:lnSpc>
                          <a:spcPct val="115000"/>
                        </a:lnSpc>
                        <a:spcAft>
                          <a:spcPts val="800"/>
                        </a:spcAft>
                        <a:buNone/>
                      </a:pPr>
                      <a:r>
                        <a:rPr lang="en-US" sz="1000" b="0" kern="0" dirty="0">
                          <a:solidFill>
                            <a:schemeClr val="tx1"/>
                          </a:solidFill>
                          <a:effectLst/>
                          <a:latin typeface="+mn-lt"/>
                        </a:rPr>
                        <a:t>     Water SIF/PIF Fee</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ctr" fontAlgn="b">
                        <a:buNone/>
                      </a:pPr>
                      <a:r>
                        <a:rPr lang="en-US" sz="1000" b="0" i="0" u="none" strike="noStrike" dirty="0">
                          <a:solidFill>
                            <a:srgbClr val="000000"/>
                          </a:solidFill>
                          <a:effectLst/>
                          <a:latin typeface="+mn-lt"/>
                        </a:rPr>
                        <a:t>$8,708</a:t>
                      </a:r>
                    </a:p>
                  </a:txBody>
                  <a:tcPr marL="0" marR="0" marT="0" marB="0" anchor="b"/>
                </a:tc>
                <a:tc>
                  <a:txBody>
                    <a:bodyPr/>
                    <a:lstStyle/>
                    <a:p>
                      <a:pPr algn="ctr" fontAlgn="b">
                        <a:buNone/>
                      </a:pPr>
                      <a:r>
                        <a:rPr lang="en-US" sz="1000" b="0" i="0" u="none" strike="noStrike" dirty="0">
                          <a:solidFill>
                            <a:srgbClr val="000000"/>
                          </a:solidFill>
                          <a:effectLst/>
                          <a:latin typeface="+mn-lt"/>
                        </a:rPr>
                        <a:t>$8,708</a:t>
                      </a:r>
                    </a:p>
                  </a:txBody>
                  <a:tcPr marL="9525" marR="57150" marT="9525" marB="0" anchor="b"/>
                </a:tc>
                <a:extLst>
                  <a:ext uri="{0D108BD9-81ED-4DB2-BD59-A6C34878D82A}">
                    <a16:rowId xmlns:a16="http://schemas.microsoft.com/office/drawing/2014/main" val="3565189172"/>
                  </a:ext>
                </a:extLst>
              </a:tr>
              <a:tr h="182880">
                <a:tc>
                  <a:txBody>
                    <a:bodyPr/>
                    <a:lstStyle/>
                    <a:p>
                      <a:pPr marL="0" marR="0" lvl="0" indent="0" algn="l" defTabSz="685800" rtl="0" eaLnBrk="1" fontAlgn="auto" latinLnBrk="0" hangingPunct="1">
                        <a:lnSpc>
                          <a:spcPct val="115000"/>
                        </a:lnSpc>
                        <a:spcBef>
                          <a:spcPts val="0"/>
                        </a:spcBef>
                        <a:spcAft>
                          <a:spcPts val="800"/>
                        </a:spcAft>
                        <a:buClrTx/>
                        <a:buSzTx/>
                        <a:buFontTx/>
                        <a:buNone/>
                        <a:tabLst/>
                        <a:defRPr/>
                      </a:pPr>
                      <a:r>
                        <a:rPr lang="en-US" sz="1000" b="1" kern="0" dirty="0">
                          <a:solidFill>
                            <a:schemeClr val="tx1"/>
                          </a:solidFill>
                          <a:effectLst/>
                          <a:latin typeface="+mn-lt"/>
                        </a:rPr>
                        <a:t>Total Cost of Water</a:t>
                      </a:r>
                      <a:endParaRPr lang="en-US" sz="1000" b="1"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lvl="0" algn="ctr" fontAlgn="b">
                        <a:buNone/>
                      </a:pPr>
                      <a:r>
                        <a:rPr lang="en-US" sz="1000" b="1" i="0" u="none" strike="noStrike" dirty="0">
                          <a:solidFill>
                            <a:srgbClr val="000000"/>
                          </a:solidFill>
                          <a:effectLst/>
                          <a:latin typeface="+mn-lt"/>
                        </a:rPr>
                        <a:t>$63,708</a:t>
                      </a:r>
                    </a:p>
                  </a:txBody>
                  <a:tcPr marL="0" marR="0" marT="0" marB="0" anchor="b"/>
                </a:tc>
                <a:tc>
                  <a:txBody>
                    <a:bodyPr/>
                    <a:lstStyle/>
                    <a:p>
                      <a:pPr lvl="0" algn="ctr" fontAlgn="b">
                        <a:buNone/>
                      </a:pPr>
                      <a:r>
                        <a:rPr lang="en-US" sz="1000" b="1" i="0" u="none" strike="noStrike" dirty="0">
                          <a:solidFill>
                            <a:srgbClr val="000000"/>
                          </a:solidFill>
                          <a:effectLst/>
                          <a:latin typeface="+mn-lt"/>
                        </a:rPr>
                        <a:t>$63,708</a:t>
                      </a:r>
                    </a:p>
                  </a:txBody>
                  <a:tcPr marL="0" marR="0" marT="0" marB="0" anchor="b"/>
                </a:tc>
                <a:extLst>
                  <a:ext uri="{0D108BD9-81ED-4DB2-BD59-A6C34878D82A}">
                    <a16:rowId xmlns:a16="http://schemas.microsoft.com/office/drawing/2014/main" val="533675880"/>
                  </a:ext>
                </a:extLst>
              </a:tr>
            </a:tbl>
          </a:graphicData>
        </a:graphic>
      </p:graphicFrame>
      <p:sp>
        <p:nvSpPr>
          <p:cNvPr id="31" name="TextBox 30">
            <a:extLst>
              <a:ext uri="{FF2B5EF4-FFF2-40B4-BE49-F238E27FC236}">
                <a16:creationId xmlns:a16="http://schemas.microsoft.com/office/drawing/2014/main" id="{8AF68179-9F24-8EE4-6AF3-5FA8DE0F4908}"/>
              </a:ext>
            </a:extLst>
          </p:cNvPr>
          <p:cNvSpPr txBox="1"/>
          <p:nvPr/>
        </p:nvSpPr>
        <p:spPr>
          <a:xfrm>
            <a:off x="159642" y="4808270"/>
            <a:ext cx="2581275" cy="246221"/>
          </a:xfrm>
          <a:prstGeom prst="rect">
            <a:avLst/>
          </a:prstGeom>
          <a:noFill/>
        </p:spPr>
        <p:txBody>
          <a:bodyPr wrap="square" rtlCol="0">
            <a:spAutoFit/>
          </a:bodyPr>
          <a:lstStyle/>
          <a:p>
            <a:r>
              <a:rPr lang="en-US" sz="1000" b="1" dirty="0">
                <a:solidFill>
                  <a:srgbClr val="4795CE"/>
                </a:solidFill>
                <a:latin typeface="Century Gothic" panose="020B0502020202020204" pitchFamily="34" charset="0"/>
              </a:rPr>
              <a:t>Development Fees (Excluding Water)</a:t>
            </a:r>
          </a:p>
        </p:txBody>
      </p:sp>
      <p:graphicFrame>
        <p:nvGraphicFramePr>
          <p:cNvPr id="5" name="Table 4">
            <a:extLst>
              <a:ext uri="{FF2B5EF4-FFF2-40B4-BE49-F238E27FC236}">
                <a16:creationId xmlns:a16="http://schemas.microsoft.com/office/drawing/2014/main" id="{84539CF6-0185-99DF-9A5E-4FA76030C595}"/>
              </a:ext>
            </a:extLst>
          </p:cNvPr>
          <p:cNvGraphicFramePr>
            <a:graphicFrameLocks noGrp="1"/>
          </p:cNvGraphicFramePr>
          <p:nvPr>
            <p:extLst>
              <p:ext uri="{D42A27DB-BD31-4B8C-83A1-F6EECF244321}">
                <p14:modId xmlns:p14="http://schemas.microsoft.com/office/powerpoint/2010/main" val="1621034366"/>
              </p:ext>
            </p:extLst>
          </p:nvPr>
        </p:nvGraphicFramePr>
        <p:xfrm>
          <a:off x="230130" y="5054491"/>
          <a:ext cx="2894039" cy="836168"/>
        </p:xfrm>
        <a:graphic>
          <a:graphicData uri="http://schemas.openxmlformats.org/drawingml/2006/table">
            <a:tbl>
              <a:tblPr firstRow="1" firstCol="1" bandRow="1">
                <a:tableStyleId>{5C22544A-7EE6-4342-B048-85BDC9FD1C3A}</a:tableStyleId>
              </a:tblPr>
              <a:tblGrid>
                <a:gridCol w="1367472">
                  <a:extLst>
                    <a:ext uri="{9D8B030D-6E8A-4147-A177-3AD203B41FA5}">
                      <a16:colId xmlns:a16="http://schemas.microsoft.com/office/drawing/2014/main" val="3262421071"/>
                    </a:ext>
                  </a:extLst>
                </a:gridCol>
                <a:gridCol w="740837">
                  <a:extLst>
                    <a:ext uri="{9D8B030D-6E8A-4147-A177-3AD203B41FA5}">
                      <a16:colId xmlns:a16="http://schemas.microsoft.com/office/drawing/2014/main" val="3951775189"/>
                    </a:ext>
                  </a:extLst>
                </a:gridCol>
                <a:gridCol w="785730">
                  <a:extLst>
                    <a:ext uri="{9D8B030D-6E8A-4147-A177-3AD203B41FA5}">
                      <a16:colId xmlns:a16="http://schemas.microsoft.com/office/drawing/2014/main" val="581134791"/>
                    </a:ext>
                  </a:extLst>
                </a:gridCol>
              </a:tblGrid>
              <a:tr h="0">
                <a:tc>
                  <a:txBody>
                    <a:bodyPr/>
                    <a:lstStyle/>
                    <a:p>
                      <a:pPr marL="0" marR="0" lvl="0" algn="l">
                        <a:lnSpc>
                          <a:spcPct val="115000"/>
                        </a:lnSpc>
                        <a:spcAft>
                          <a:spcPts val="800"/>
                        </a:spcAft>
                        <a:buNone/>
                      </a:pPr>
                      <a:r>
                        <a:rPr lang="en-US" sz="1000" b="1" kern="100" dirty="0">
                          <a:solidFill>
                            <a:schemeClr val="bg1"/>
                          </a:solidFill>
                          <a:effectLst/>
                          <a:latin typeface="+mn-lt"/>
                          <a:ea typeface="Aptos" panose="020B0004020202020204" pitchFamily="34" charset="0"/>
                          <a:cs typeface="Times New Roman" panose="02020603050405020304" pitchFamily="18" charset="0"/>
                        </a:rPr>
                        <a:t>Development Fee</a:t>
                      </a:r>
                    </a:p>
                  </a:txBody>
                  <a:tcPr marL="68580" marR="68580" marT="0" marB="0" anchor="ctr">
                    <a:solidFill>
                      <a:srgbClr val="033E71"/>
                    </a:solidFill>
                  </a:tcPr>
                </a:tc>
                <a:tc>
                  <a:txBody>
                    <a:bodyPr/>
                    <a:lstStyle/>
                    <a:p>
                      <a:pPr algn="ctr" fontAlgn="b">
                        <a:buNone/>
                      </a:pPr>
                      <a:r>
                        <a:rPr lang="en-US" sz="1000" b="1" i="0" u="none" strike="noStrike" dirty="0">
                          <a:solidFill>
                            <a:schemeClr val="bg1"/>
                          </a:solidFill>
                          <a:effectLst/>
                          <a:latin typeface="+mn-lt"/>
                        </a:rPr>
                        <a:t>SFD</a:t>
                      </a:r>
                    </a:p>
                  </a:txBody>
                  <a:tcPr marL="9525" marR="57150" marT="9525" marB="0" anchor="ctr">
                    <a:solidFill>
                      <a:srgbClr val="033E71"/>
                    </a:solidFill>
                  </a:tcPr>
                </a:tc>
                <a:tc>
                  <a:txBody>
                    <a:bodyPr/>
                    <a:lstStyle/>
                    <a:p>
                      <a:pPr algn="ctr" fontAlgn="b">
                        <a:buNone/>
                      </a:pPr>
                      <a:r>
                        <a:rPr lang="en-US" sz="1000" b="1" i="0" u="none" strike="noStrike" dirty="0">
                          <a:solidFill>
                            <a:schemeClr val="bg1"/>
                          </a:solidFill>
                          <a:effectLst/>
                          <a:latin typeface="+mn-lt"/>
                        </a:rPr>
                        <a:t>SFA</a:t>
                      </a:r>
                    </a:p>
                  </a:txBody>
                  <a:tcPr marL="9525" marR="57150" marT="9525" marB="0" anchor="ctr">
                    <a:solidFill>
                      <a:srgbClr val="033E71"/>
                    </a:solidFill>
                  </a:tcPr>
                </a:tc>
                <a:extLst>
                  <a:ext uri="{0D108BD9-81ED-4DB2-BD59-A6C34878D82A}">
                    <a16:rowId xmlns:a16="http://schemas.microsoft.com/office/drawing/2014/main" val="3231781376"/>
                  </a:ext>
                </a:extLst>
              </a:tr>
              <a:tr h="0">
                <a:tc>
                  <a:txBody>
                    <a:bodyPr/>
                    <a:lstStyle/>
                    <a:p>
                      <a:pPr marL="0" marR="0" lvl="0" algn="l">
                        <a:lnSpc>
                          <a:spcPct val="115000"/>
                        </a:lnSpc>
                        <a:spcAft>
                          <a:spcPts val="800"/>
                        </a:spcAft>
                        <a:buNone/>
                      </a:pPr>
                      <a:r>
                        <a:rPr lang="en-US" sz="1000" b="0" kern="0" dirty="0">
                          <a:solidFill>
                            <a:schemeClr val="tx1"/>
                          </a:solidFill>
                          <a:effectLst/>
                          <a:latin typeface="+mn-lt"/>
                        </a:rPr>
                        <a:t>Permit Fees</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algn="r" fontAlgn="b">
                        <a:buNone/>
                      </a:pPr>
                      <a:r>
                        <a:rPr lang="en-US" sz="1100" b="0" i="0" u="none" strike="noStrike">
                          <a:solidFill>
                            <a:srgbClr val="000000"/>
                          </a:solidFill>
                          <a:effectLst/>
                          <a:latin typeface="Aptos Narrow" panose="020B0004020202020204" pitchFamily="34" charset="0"/>
                        </a:rPr>
                        <a:t>$3,224.23</a:t>
                      </a:r>
                    </a:p>
                  </a:txBody>
                  <a:tcPr marL="0" marR="57150" marT="0" marB="0" anchor="b"/>
                </a:tc>
                <a:tc>
                  <a:txBody>
                    <a:bodyPr/>
                    <a:lstStyle/>
                    <a:p>
                      <a:pPr algn="r" fontAlgn="b">
                        <a:buNone/>
                      </a:pPr>
                      <a:r>
                        <a:rPr lang="en-US" sz="1100" b="0" i="0" u="none" strike="noStrike">
                          <a:solidFill>
                            <a:srgbClr val="000000"/>
                          </a:solidFill>
                          <a:effectLst/>
                          <a:latin typeface="Aptos Narrow" panose="020B0004020202020204" pitchFamily="34" charset="0"/>
                        </a:rPr>
                        <a:t>$2,295.72</a:t>
                      </a:r>
                    </a:p>
                  </a:txBody>
                  <a:tcPr marL="0" marR="57150" marT="0" marB="0" anchor="b"/>
                </a:tc>
                <a:extLst>
                  <a:ext uri="{0D108BD9-81ED-4DB2-BD59-A6C34878D82A}">
                    <a16:rowId xmlns:a16="http://schemas.microsoft.com/office/drawing/2014/main" val="2374941653"/>
                  </a:ext>
                </a:extLst>
              </a:tr>
              <a:tr h="0">
                <a:tc>
                  <a:txBody>
                    <a:bodyPr/>
                    <a:lstStyle/>
                    <a:p>
                      <a:pPr marL="0" marR="0" lvl="0" algn="l">
                        <a:lnSpc>
                          <a:spcPct val="115000"/>
                        </a:lnSpc>
                        <a:spcAft>
                          <a:spcPts val="800"/>
                        </a:spcAft>
                        <a:buNone/>
                      </a:pPr>
                      <a:r>
                        <a:rPr lang="en-US" sz="1000" b="0" kern="0" dirty="0">
                          <a:solidFill>
                            <a:schemeClr val="tx1"/>
                          </a:solidFill>
                          <a:effectLst/>
                          <a:latin typeface="+mn-lt"/>
                        </a:rPr>
                        <a:t>Use Taxes</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algn="r" fontAlgn="b">
                        <a:buNone/>
                      </a:pPr>
                      <a:r>
                        <a:rPr lang="en-US" sz="1100" b="0" i="0" u="none" strike="noStrike">
                          <a:solidFill>
                            <a:srgbClr val="000000"/>
                          </a:solidFill>
                          <a:effectLst/>
                          <a:latin typeface="Aptos Narrow" panose="020B0004020202020204" pitchFamily="34" charset="0"/>
                        </a:rPr>
                        <a:t>$11,395.34</a:t>
                      </a:r>
                    </a:p>
                  </a:txBody>
                  <a:tcPr marL="0" marR="57150" marT="0" marB="0" anchor="b"/>
                </a:tc>
                <a:tc>
                  <a:txBody>
                    <a:bodyPr/>
                    <a:lstStyle/>
                    <a:p>
                      <a:pPr algn="r" fontAlgn="b">
                        <a:buNone/>
                      </a:pPr>
                      <a:r>
                        <a:rPr lang="en-US" sz="1100" b="0" i="0" u="none" strike="noStrike">
                          <a:solidFill>
                            <a:srgbClr val="000000"/>
                          </a:solidFill>
                          <a:effectLst/>
                          <a:latin typeface="Aptos Narrow" panose="020B0004020202020204" pitchFamily="34" charset="0"/>
                        </a:rPr>
                        <a:t>$7,498.90</a:t>
                      </a:r>
                    </a:p>
                  </a:txBody>
                  <a:tcPr marL="0" marR="57150" marT="0" marB="0" anchor="b"/>
                </a:tc>
                <a:extLst>
                  <a:ext uri="{0D108BD9-81ED-4DB2-BD59-A6C34878D82A}">
                    <a16:rowId xmlns:a16="http://schemas.microsoft.com/office/drawing/2014/main" val="2845495366"/>
                  </a:ext>
                </a:extLst>
              </a:tr>
              <a:tr h="0">
                <a:tc>
                  <a:txBody>
                    <a:bodyPr/>
                    <a:lstStyle/>
                    <a:p>
                      <a:pPr marL="0" marR="0" lvl="0" algn="l">
                        <a:lnSpc>
                          <a:spcPct val="115000"/>
                        </a:lnSpc>
                        <a:spcAft>
                          <a:spcPts val="800"/>
                        </a:spcAft>
                        <a:buNone/>
                      </a:pPr>
                      <a:r>
                        <a:rPr lang="en-US" sz="1000" b="0" kern="0" dirty="0">
                          <a:solidFill>
                            <a:schemeClr val="tx1"/>
                          </a:solidFill>
                          <a:effectLst/>
                          <a:latin typeface="+mn-lt"/>
                        </a:rPr>
                        <a:t>Impact Fees</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algn="r" fontAlgn="b">
                        <a:buNone/>
                      </a:pPr>
                      <a:r>
                        <a:rPr lang="en-US" sz="1100" b="0" i="0" u="none" strike="noStrike">
                          <a:solidFill>
                            <a:srgbClr val="000000"/>
                          </a:solidFill>
                          <a:effectLst/>
                          <a:latin typeface="Aptos Narrow" panose="020B0004020202020204" pitchFamily="34" charset="0"/>
                        </a:rPr>
                        <a:t>$17,870.00</a:t>
                      </a:r>
                    </a:p>
                  </a:txBody>
                  <a:tcPr marL="0" marR="57150" marT="0" marB="0" anchor="b"/>
                </a:tc>
                <a:tc>
                  <a:txBody>
                    <a:bodyPr/>
                    <a:lstStyle/>
                    <a:p>
                      <a:pPr algn="r" fontAlgn="b">
                        <a:buNone/>
                      </a:pPr>
                      <a:r>
                        <a:rPr lang="en-US" sz="1100" b="0" i="0" u="none" strike="noStrike" dirty="0">
                          <a:solidFill>
                            <a:srgbClr val="000000"/>
                          </a:solidFill>
                          <a:effectLst/>
                          <a:latin typeface="Aptos Narrow" panose="020B0004020202020204" pitchFamily="34" charset="0"/>
                        </a:rPr>
                        <a:t>$14,680.00</a:t>
                      </a:r>
                    </a:p>
                  </a:txBody>
                  <a:tcPr marL="0" marR="57150" marT="0" marB="0" anchor="b"/>
                </a:tc>
                <a:extLst>
                  <a:ext uri="{0D108BD9-81ED-4DB2-BD59-A6C34878D82A}">
                    <a16:rowId xmlns:a16="http://schemas.microsoft.com/office/drawing/2014/main" val="3787637581"/>
                  </a:ext>
                </a:extLst>
              </a:tr>
              <a:tr h="0">
                <a:tc>
                  <a:txBody>
                    <a:bodyPr/>
                    <a:lstStyle/>
                    <a:p>
                      <a:pPr marL="0" marR="0" lvl="0" algn="l">
                        <a:lnSpc>
                          <a:spcPct val="115000"/>
                        </a:lnSpc>
                        <a:spcAft>
                          <a:spcPts val="800"/>
                        </a:spcAft>
                        <a:buNone/>
                      </a:pPr>
                      <a:r>
                        <a:rPr lang="en-US" sz="1000" b="1" kern="100" dirty="0">
                          <a:solidFill>
                            <a:schemeClr val="tx1"/>
                          </a:solidFill>
                          <a:effectLst/>
                          <a:latin typeface="+mn-lt"/>
                          <a:ea typeface="Aptos" panose="020B0004020202020204" pitchFamily="34" charset="0"/>
                          <a:cs typeface="Times New Roman" panose="02020603050405020304" pitchFamily="18" charset="0"/>
                        </a:rPr>
                        <a:t>Total</a:t>
                      </a:r>
                    </a:p>
                  </a:txBody>
                  <a:tcPr marL="68580" marR="68580" marT="0" marB="0" anchor="ctr">
                    <a:solidFill>
                      <a:schemeClr val="bg2"/>
                    </a:solidFill>
                  </a:tcPr>
                </a:tc>
                <a:tc>
                  <a:txBody>
                    <a:bodyPr/>
                    <a:lstStyle/>
                    <a:p>
                      <a:pPr algn="r" fontAlgn="b">
                        <a:buNone/>
                      </a:pPr>
                      <a:r>
                        <a:rPr lang="en-US" sz="1000" b="1" i="0" u="none" strike="noStrike" dirty="0">
                          <a:solidFill>
                            <a:srgbClr val="000000"/>
                          </a:solidFill>
                          <a:effectLst/>
                          <a:latin typeface="+mn-lt"/>
                        </a:rPr>
                        <a:t>$32,489.57</a:t>
                      </a:r>
                    </a:p>
                  </a:txBody>
                  <a:tcPr marL="9525" marR="57150" marT="9525" marB="0" anchor="ctr"/>
                </a:tc>
                <a:tc>
                  <a:txBody>
                    <a:bodyPr/>
                    <a:lstStyle/>
                    <a:p>
                      <a:pPr lvl="0" algn="r" fontAlgn="b">
                        <a:buNone/>
                      </a:pPr>
                      <a:r>
                        <a:rPr lang="en-US" sz="1000" b="1" i="0" u="none" strike="noStrike" dirty="0">
                          <a:solidFill>
                            <a:srgbClr val="000000"/>
                          </a:solidFill>
                          <a:effectLst/>
                          <a:latin typeface="+mn-lt"/>
                        </a:rPr>
                        <a:t>$24,473.72</a:t>
                      </a:r>
                    </a:p>
                  </a:txBody>
                  <a:tcPr marL="9525" marR="57150" marT="9525" marB="0" anchor="ctr"/>
                </a:tc>
                <a:extLst>
                  <a:ext uri="{0D108BD9-81ED-4DB2-BD59-A6C34878D82A}">
                    <a16:rowId xmlns:a16="http://schemas.microsoft.com/office/drawing/2014/main" val="4197370690"/>
                  </a:ext>
                </a:extLst>
              </a:tr>
            </a:tbl>
          </a:graphicData>
        </a:graphic>
      </p:graphicFrame>
      <p:graphicFrame>
        <p:nvGraphicFramePr>
          <p:cNvPr id="6" name="Table 5">
            <a:extLst>
              <a:ext uri="{FF2B5EF4-FFF2-40B4-BE49-F238E27FC236}">
                <a16:creationId xmlns:a16="http://schemas.microsoft.com/office/drawing/2014/main" id="{4ED4ADBA-C78F-B5EE-A241-C5ADB2BD5C30}"/>
              </a:ext>
            </a:extLst>
          </p:cNvPr>
          <p:cNvGraphicFramePr>
            <a:graphicFrameLocks noGrp="1"/>
          </p:cNvGraphicFramePr>
          <p:nvPr>
            <p:extLst>
              <p:ext uri="{D42A27DB-BD31-4B8C-83A1-F6EECF244321}">
                <p14:modId xmlns:p14="http://schemas.microsoft.com/office/powerpoint/2010/main" val="585094165"/>
              </p:ext>
            </p:extLst>
          </p:nvPr>
        </p:nvGraphicFramePr>
        <p:xfrm>
          <a:off x="196166" y="7469516"/>
          <a:ext cx="2928003" cy="1551835"/>
        </p:xfrm>
        <a:graphic>
          <a:graphicData uri="http://schemas.openxmlformats.org/drawingml/2006/table">
            <a:tbl>
              <a:tblPr firstRow="1" firstCol="1" bandRow="1">
                <a:tableStyleId>{5C22544A-7EE6-4342-B048-85BDC9FD1C3A}</a:tableStyleId>
              </a:tblPr>
              <a:tblGrid>
                <a:gridCol w="1333954">
                  <a:extLst>
                    <a:ext uri="{9D8B030D-6E8A-4147-A177-3AD203B41FA5}">
                      <a16:colId xmlns:a16="http://schemas.microsoft.com/office/drawing/2014/main" val="3262421071"/>
                    </a:ext>
                  </a:extLst>
                </a:gridCol>
                <a:gridCol w="799098">
                  <a:extLst>
                    <a:ext uri="{9D8B030D-6E8A-4147-A177-3AD203B41FA5}">
                      <a16:colId xmlns:a16="http://schemas.microsoft.com/office/drawing/2014/main" val="3951775189"/>
                    </a:ext>
                  </a:extLst>
                </a:gridCol>
                <a:gridCol w="794951">
                  <a:extLst>
                    <a:ext uri="{9D8B030D-6E8A-4147-A177-3AD203B41FA5}">
                      <a16:colId xmlns:a16="http://schemas.microsoft.com/office/drawing/2014/main" val="581134791"/>
                    </a:ext>
                  </a:extLst>
                </a:gridCol>
              </a:tblGrid>
              <a:tr h="368782">
                <a:tc>
                  <a:txBody>
                    <a:bodyPr/>
                    <a:lstStyle/>
                    <a:p>
                      <a:pPr marL="0" marR="0" lvl="0" algn="l">
                        <a:lnSpc>
                          <a:spcPct val="115000"/>
                        </a:lnSpc>
                        <a:spcAft>
                          <a:spcPts val="800"/>
                        </a:spcAft>
                        <a:buNone/>
                      </a:pPr>
                      <a:r>
                        <a:rPr lang="en-US" sz="1000" b="1" kern="100" dirty="0">
                          <a:solidFill>
                            <a:schemeClr val="bg1"/>
                          </a:solidFill>
                          <a:effectLst/>
                          <a:latin typeface="+mn-lt"/>
                          <a:ea typeface="Aptos" panose="020B0004020202020204" pitchFamily="34" charset="0"/>
                          <a:cs typeface="Times New Roman" panose="02020603050405020304" pitchFamily="18" charset="0"/>
                        </a:rPr>
                        <a:t>Total Development Fees / Water District</a:t>
                      </a:r>
                    </a:p>
                  </a:txBody>
                  <a:tcPr marL="68580" marR="68580" marT="0" marB="0" anchor="ctr">
                    <a:solidFill>
                      <a:srgbClr val="033E71"/>
                    </a:solidFill>
                  </a:tcPr>
                </a:tc>
                <a:tc>
                  <a:txBody>
                    <a:bodyPr/>
                    <a:lstStyle/>
                    <a:p>
                      <a:pPr algn="ctr" fontAlgn="b">
                        <a:buNone/>
                      </a:pPr>
                      <a:r>
                        <a:rPr lang="en-US" sz="1000" b="1" i="0" u="none" strike="noStrike" dirty="0">
                          <a:solidFill>
                            <a:schemeClr val="bg1"/>
                          </a:solidFill>
                          <a:effectLst/>
                          <a:latin typeface="+mn-lt"/>
                        </a:rPr>
                        <a:t>SFD</a:t>
                      </a:r>
                    </a:p>
                  </a:txBody>
                  <a:tcPr marL="9525" marR="57150" marT="9525" marB="0" anchor="ctr">
                    <a:solidFill>
                      <a:srgbClr val="033E71"/>
                    </a:solidFill>
                  </a:tcPr>
                </a:tc>
                <a:tc>
                  <a:txBody>
                    <a:bodyPr/>
                    <a:lstStyle/>
                    <a:p>
                      <a:pPr algn="ctr" fontAlgn="b">
                        <a:buNone/>
                      </a:pPr>
                      <a:r>
                        <a:rPr lang="en-US" sz="1000" b="1" i="0" u="none" strike="noStrike" dirty="0">
                          <a:solidFill>
                            <a:schemeClr val="bg1"/>
                          </a:solidFill>
                          <a:effectLst/>
                          <a:latin typeface="+mn-lt"/>
                        </a:rPr>
                        <a:t>SFA</a:t>
                      </a:r>
                    </a:p>
                  </a:txBody>
                  <a:tcPr marL="9525" marR="57150" marT="9525" marB="0" anchor="ctr">
                    <a:solidFill>
                      <a:srgbClr val="033E71"/>
                    </a:solidFill>
                  </a:tcPr>
                </a:tc>
                <a:extLst>
                  <a:ext uri="{0D108BD9-81ED-4DB2-BD59-A6C34878D82A}">
                    <a16:rowId xmlns:a16="http://schemas.microsoft.com/office/drawing/2014/main" val="3231781376"/>
                  </a:ext>
                </a:extLst>
              </a:tr>
              <a:tr h="409866">
                <a:tc>
                  <a:txBody>
                    <a:bodyPr/>
                    <a:lstStyle/>
                    <a:p>
                      <a:pPr marL="0" marR="0" lvl="0" algn="l">
                        <a:lnSpc>
                          <a:spcPct val="115000"/>
                        </a:lnSpc>
                        <a:spcAft>
                          <a:spcPts val="800"/>
                        </a:spcAft>
                        <a:buNone/>
                      </a:pPr>
                      <a:r>
                        <a:rPr lang="en-US" sz="1000" b="1" kern="0" dirty="0">
                          <a:solidFill>
                            <a:schemeClr val="tx1"/>
                          </a:solidFill>
                          <a:effectLst/>
                          <a:latin typeface="+mn-lt"/>
                        </a:rPr>
                        <a:t>Town of Windsor</a:t>
                      </a:r>
                      <a:endParaRPr lang="en-US" sz="1000" b="1"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rgbClr val="5E8F40"/>
                    </a:solidFill>
                  </a:tcPr>
                </a:tc>
                <a:tc>
                  <a:txBody>
                    <a:bodyPr/>
                    <a:lstStyle/>
                    <a:p>
                      <a:pPr algn="ctr" fontAlgn="b">
                        <a:buNone/>
                      </a:pPr>
                      <a:r>
                        <a:rPr lang="en-US" sz="1000" b="1" i="0" u="none" strike="noStrike" dirty="0">
                          <a:solidFill>
                            <a:srgbClr val="000000"/>
                          </a:solidFill>
                          <a:effectLst/>
                          <a:latin typeface="+mn-lt"/>
                        </a:rPr>
                        <a:t>$96,197.57</a:t>
                      </a:r>
                    </a:p>
                  </a:txBody>
                  <a:tcPr marL="9525" marR="57150" marT="9525" marB="0" anchor="ctr"/>
                </a:tc>
                <a:tc>
                  <a:txBody>
                    <a:bodyPr/>
                    <a:lstStyle/>
                    <a:p>
                      <a:pPr algn="ctr" fontAlgn="b">
                        <a:buNone/>
                      </a:pPr>
                      <a:r>
                        <a:rPr lang="en-US" sz="1000" b="1" i="0" u="none" strike="noStrike" dirty="0">
                          <a:solidFill>
                            <a:srgbClr val="000000"/>
                          </a:solidFill>
                          <a:effectLst/>
                          <a:latin typeface="+mn-lt"/>
                        </a:rPr>
                        <a:t>$88,181.72</a:t>
                      </a:r>
                    </a:p>
                  </a:txBody>
                  <a:tcPr marL="9525" marR="57150" marT="9525" marB="0" anchor="ctr"/>
                </a:tc>
                <a:extLst>
                  <a:ext uri="{0D108BD9-81ED-4DB2-BD59-A6C34878D82A}">
                    <a16:rowId xmlns:a16="http://schemas.microsoft.com/office/drawing/2014/main" val="2374941653"/>
                  </a:ext>
                </a:extLst>
              </a:tr>
              <a:tr h="773187">
                <a:tc>
                  <a:txBody>
                    <a:bodyPr/>
                    <a:lstStyle/>
                    <a:p>
                      <a:pPr marL="0" marR="0" lvl="0" algn="l">
                        <a:lnSpc>
                          <a:spcPct val="115000"/>
                        </a:lnSpc>
                        <a:spcAft>
                          <a:spcPts val="800"/>
                        </a:spcAft>
                        <a:buNone/>
                      </a:pPr>
                      <a:r>
                        <a:rPr lang="en-US" sz="1000" b="1" kern="0" dirty="0">
                          <a:solidFill>
                            <a:schemeClr val="tx1"/>
                          </a:solidFill>
                          <a:effectLst/>
                          <a:latin typeface="+mn-lt"/>
                        </a:rPr>
                        <a:t>Fort Collins-Loveland</a:t>
                      </a:r>
                      <a:endParaRPr lang="en-US" sz="1000" b="1"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rgbClr val="7DACE4"/>
                    </a:solidFill>
                  </a:tcPr>
                </a:tc>
                <a:tc>
                  <a:txBody>
                    <a:bodyPr/>
                    <a:lstStyle/>
                    <a:p>
                      <a:pPr algn="ctr" fontAlgn="b">
                        <a:buNone/>
                      </a:pPr>
                      <a:r>
                        <a:rPr lang="en-US" sz="1000" b="1" i="0" u="none" strike="noStrike" dirty="0">
                          <a:solidFill>
                            <a:srgbClr val="000000"/>
                          </a:solidFill>
                          <a:effectLst/>
                          <a:latin typeface="+mn-lt"/>
                        </a:rPr>
                        <a:t>$121,264.57</a:t>
                      </a:r>
                    </a:p>
                  </a:txBody>
                  <a:tcPr marL="9525" marR="57150" marT="9525" marB="0" anchor="ctr"/>
                </a:tc>
                <a:tc>
                  <a:txBody>
                    <a:bodyPr/>
                    <a:lstStyle/>
                    <a:p>
                      <a:pPr algn="ctr" fontAlgn="b">
                        <a:buNone/>
                      </a:pPr>
                      <a:r>
                        <a:rPr lang="en-US" sz="1000" b="1" i="0" u="none" strike="noStrike" dirty="0">
                          <a:solidFill>
                            <a:srgbClr val="000000"/>
                          </a:solidFill>
                          <a:effectLst/>
                          <a:latin typeface="+mn-lt"/>
                        </a:rPr>
                        <a:t>$83,248.72</a:t>
                      </a:r>
                    </a:p>
                  </a:txBody>
                  <a:tcPr marL="9525" marR="57150" marT="9525" marB="0" anchor="ctr"/>
                </a:tc>
                <a:extLst>
                  <a:ext uri="{0D108BD9-81ED-4DB2-BD59-A6C34878D82A}">
                    <a16:rowId xmlns:a16="http://schemas.microsoft.com/office/drawing/2014/main" val="2845495366"/>
                  </a:ext>
                </a:extLst>
              </a:tr>
            </a:tbl>
          </a:graphicData>
        </a:graphic>
      </p:graphicFrame>
      <p:sp>
        <p:nvSpPr>
          <p:cNvPr id="8" name="TextBox 7">
            <a:extLst>
              <a:ext uri="{FF2B5EF4-FFF2-40B4-BE49-F238E27FC236}">
                <a16:creationId xmlns:a16="http://schemas.microsoft.com/office/drawing/2014/main" id="{4BA2549C-0BBC-5729-8864-26B542F8BFB4}"/>
              </a:ext>
            </a:extLst>
          </p:cNvPr>
          <p:cNvSpPr txBox="1"/>
          <p:nvPr/>
        </p:nvSpPr>
        <p:spPr>
          <a:xfrm>
            <a:off x="125552" y="7223294"/>
            <a:ext cx="2802469" cy="246221"/>
          </a:xfrm>
          <a:prstGeom prst="rect">
            <a:avLst/>
          </a:prstGeom>
          <a:noFill/>
        </p:spPr>
        <p:txBody>
          <a:bodyPr wrap="square" rtlCol="0">
            <a:spAutoFit/>
          </a:bodyPr>
          <a:lstStyle/>
          <a:p>
            <a:r>
              <a:rPr lang="en-US" sz="1000" b="1" dirty="0">
                <a:solidFill>
                  <a:srgbClr val="4795CE"/>
                </a:solidFill>
                <a:latin typeface="Century Gothic" panose="020B0502020202020204" pitchFamily="34" charset="0"/>
              </a:rPr>
              <a:t>Total Development Fees</a:t>
            </a:r>
          </a:p>
        </p:txBody>
      </p:sp>
      <p:sp>
        <p:nvSpPr>
          <p:cNvPr id="9" name="Text Box 2">
            <a:extLst>
              <a:ext uri="{FF2B5EF4-FFF2-40B4-BE49-F238E27FC236}">
                <a16:creationId xmlns:a16="http://schemas.microsoft.com/office/drawing/2014/main" id="{1213E35A-2E54-8D29-6FCD-68C2659DDB8E}"/>
              </a:ext>
            </a:extLst>
          </p:cNvPr>
          <p:cNvSpPr txBox="1">
            <a:spLocks noChangeArrowheads="1"/>
          </p:cNvSpPr>
          <p:nvPr/>
        </p:nvSpPr>
        <p:spPr bwMode="auto">
          <a:xfrm>
            <a:off x="159935" y="5924456"/>
            <a:ext cx="3144442" cy="10083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spcAft>
                <a:spcPts val="200"/>
              </a:spcAft>
            </a:pPr>
            <a:r>
              <a:rPr lang="en-US" sz="1000" b="1" dirty="0">
                <a:solidFill>
                  <a:srgbClr val="4795CE"/>
                </a:solidFill>
                <a:latin typeface="Century Gothic" panose="020B0502020202020204" pitchFamily="34" charset="0"/>
              </a:rPr>
              <a:t>Key Findings:</a:t>
            </a:r>
          </a:p>
          <a:p>
            <a:pPr marL="171450" lvl="0" indent="-171450">
              <a:buFontTx/>
              <a:buChar char="-"/>
            </a:pPr>
            <a:r>
              <a:rPr lang="en-US" sz="1000" b="1" dirty="0">
                <a:solidFill>
                  <a:srgbClr val="4795CE"/>
                </a:solidFill>
                <a:latin typeface="Century Gothic" panose="020B0502020202020204" pitchFamily="34" charset="0"/>
              </a:rPr>
              <a:t>Highest recent residential permitting activity</a:t>
            </a:r>
            <a:r>
              <a:rPr lang="en-US" sz="1000" dirty="0">
                <a:solidFill>
                  <a:srgbClr val="4795CE"/>
                </a:solidFill>
                <a:latin typeface="Century Gothic" panose="020B0502020202020204" pitchFamily="34" charset="0"/>
              </a:rPr>
              <a:t> </a:t>
            </a:r>
            <a:r>
              <a:rPr lang="en-US" sz="1000" dirty="0">
                <a:latin typeface="Century Gothic" panose="020B0502020202020204" pitchFamily="34" charset="0"/>
              </a:rPr>
              <a:t>in Northern Colorado </a:t>
            </a:r>
          </a:p>
          <a:p>
            <a:pPr marL="171450" lvl="0" indent="-171450">
              <a:buFontTx/>
              <a:buChar char="-"/>
            </a:pPr>
            <a:r>
              <a:rPr lang="en-US" sz="1000" b="1" dirty="0">
                <a:solidFill>
                  <a:srgbClr val="4795CE"/>
                </a:solidFill>
                <a:latin typeface="Century Gothic" panose="020B0502020202020204" pitchFamily="34" charset="0"/>
              </a:rPr>
              <a:t>Population has grown approximately 34% </a:t>
            </a:r>
            <a:r>
              <a:rPr lang="en-US" sz="1000" dirty="0">
                <a:latin typeface="Century Gothic" panose="020B0502020202020204" pitchFamily="34" charset="0"/>
              </a:rPr>
              <a:t>since the 2020 Census</a:t>
            </a:r>
          </a:p>
          <a:p>
            <a:pPr marL="171450" lvl="0" indent="-171450">
              <a:buFontTx/>
              <a:buChar char="-"/>
            </a:pPr>
            <a:r>
              <a:rPr lang="en-US" sz="1000" dirty="0">
                <a:latin typeface="Century Gothic" panose="020B0502020202020204" pitchFamily="34" charset="0"/>
              </a:rPr>
              <a:t>Water costs range from approximately </a:t>
            </a:r>
            <a:r>
              <a:rPr lang="en-US" sz="1000" b="1" dirty="0">
                <a:solidFill>
                  <a:srgbClr val="4795CE"/>
                </a:solidFill>
                <a:latin typeface="Century Gothic" panose="020B0502020202020204" pitchFamily="34" charset="0"/>
              </a:rPr>
              <a:t>$64,000 to $89,000</a:t>
            </a:r>
            <a:r>
              <a:rPr lang="en-US" sz="1000" dirty="0">
                <a:solidFill>
                  <a:srgbClr val="4795CE"/>
                </a:solidFill>
                <a:latin typeface="Century Gothic" panose="020B0502020202020204" pitchFamily="34" charset="0"/>
              </a:rPr>
              <a:t> </a:t>
            </a:r>
            <a:r>
              <a:rPr lang="en-US" sz="1000" dirty="0">
                <a:latin typeface="Century Gothic" panose="020B0502020202020204" pitchFamily="34" charset="0"/>
              </a:rPr>
              <a:t>depending on the water provider.</a:t>
            </a:r>
          </a:p>
          <a:p>
            <a:pPr marL="171450" indent="-171450">
              <a:spcAft>
                <a:spcPts val="200"/>
              </a:spcAft>
              <a:buFont typeface="Arial" panose="020B0604020202020204" pitchFamily="34" charset="0"/>
              <a:buChar char="•"/>
            </a:pPr>
            <a:endParaRPr lang="en-US" sz="1000" dirty="0">
              <a:latin typeface="Century Gothic" panose="020B0502020202020204" pitchFamily="34" charset="0"/>
            </a:endParaRPr>
          </a:p>
        </p:txBody>
      </p:sp>
      <p:pic>
        <p:nvPicPr>
          <p:cNvPr id="12" name="Picture 11">
            <a:extLst>
              <a:ext uri="{FF2B5EF4-FFF2-40B4-BE49-F238E27FC236}">
                <a16:creationId xmlns:a16="http://schemas.microsoft.com/office/drawing/2014/main" id="{BB563520-B2BF-DAD5-61C3-515BB67A33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3482" y="277632"/>
            <a:ext cx="3280003" cy="3444752"/>
          </a:xfrm>
          <a:prstGeom prst="rect">
            <a:avLst/>
          </a:prstGeom>
        </p:spPr>
      </p:pic>
      <p:sp>
        <p:nvSpPr>
          <p:cNvPr id="13" name="TextBox 12">
            <a:extLst>
              <a:ext uri="{FF2B5EF4-FFF2-40B4-BE49-F238E27FC236}">
                <a16:creationId xmlns:a16="http://schemas.microsoft.com/office/drawing/2014/main" id="{B5717F2D-1971-17B9-5934-DAB2669EB346}"/>
              </a:ext>
            </a:extLst>
          </p:cNvPr>
          <p:cNvSpPr txBox="1"/>
          <p:nvPr/>
        </p:nvSpPr>
        <p:spPr>
          <a:xfrm>
            <a:off x="3403445" y="6741875"/>
            <a:ext cx="3399048" cy="261610"/>
          </a:xfrm>
          <a:prstGeom prst="rect">
            <a:avLst/>
          </a:prstGeom>
          <a:noFill/>
        </p:spPr>
        <p:txBody>
          <a:bodyPr wrap="square" rtlCol="0">
            <a:spAutoFit/>
          </a:bodyPr>
          <a:lstStyle/>
          <a:p>
            <a:r>
              <a:rPr lang="en-US" sz="1050" b="1" dirty="0">
                <a:solidFill>
                  <a:srgbClr val="4795CE"/>
                </a:solidFill>
                <a:latin typeface="Century Gothic" panose="020B0502020202020204" pitchFamily="34" charset="0"/>
              </a:rPr>
              <a:t>Fort Collins-Loveland Water District (FCLWD)</a:t>
            </a:r>
          </a:p>
        </p:txBody>
      </p:sp>
      <p:sp>
        <p:nvSpPr>
          <p:cNvPr id="14" name="TextBox 13">
            <a:extLst>
              <a:ext uri="{FF2B5EF4-FFF2-40B4-BE49-F238E27FC236}">
                <a16:creationId xmlns:a16="http://schemas.microsoft.com/office/drawing/2014/main" id="{9DC0F6C7-8254-A7B7-8EC0-8BD5446D026D}"/>
              </a:ext>
            </a:extLst>
          </p:cNvPr>
          <p:cNvSpPr txBox="1"/>
          <p:nvPr/>
        </p:nvSpPr>
        <p:spPr>
          <a:xfrm>
            <a:off x="3374639" y="6953115"/>
            <a:ext cx="3399048" cy="246221"/>
          </a:xfrm>
          <a:prstGeom prst="rect">
            <a:avLst/>
          </a:prstGeom>
          <a:noFill/>
        </p:spPr>
        <p:txBody>
          <a:bodyPr wrap="square" rtlCol="0">
            <a:spAutoFit/>
          </a:bodyPr>
          <a:lstStyle/>
          <a:p>
            <a:r>
              <a:rPr lang="en-US" sz="1000" b="1" dirty="0">
                <a:solidFill>
                  <a:srgbClr val="033E71"/>
                </a:solidFill>
                <a:latin typeface="Century Gothic" panose="020B0502020202020204" pitchFamily="34" charset="0"/>
              </a:rPr>
              <a:t>CIL Price ($/AF) - $120,000</a:t>
            </a:r>
          </a:p>
        </p:txBody>
      </p:sp>
      <p:graphicFrame>
        <p:nvGraphicFramePr>
          <p:cNvPr id="16" name="Table 15">
            <a:extLst>
              <a:ext uri="{FF2B5EF4-FFF2-40B4-BE49-F238E27FC236}">
                <a16:creationId xmlns:a16="http://schemas.microsoft.com/office/drawing/2014/main" id="{206C4F20-8A78-601A-52AE-4AE7764FF785}"/>
              </a:ext>
            </a:extLst>
          </p:cNvPr>
          <p:cNvGraphicFramePr>
            <a:graphicFrameLocks noGrp="1"/>
          </p:cNvGraphicFramePr>
          <p:nvPr>
            <p:extLst>
              <p:ext uri="{D42A27DB-BD31-4B8C-83A1-F6EECF244321}">
                <p14:modId xmlns:p14="http://schemas.microsoft.com/office/powerpoint/2010/main" val="558875724"/>
              </p:ext>
            </p:extLst>
          </p:nvPr>
        </p:nvGraphicFramePr>
        <p:xfrm>
          <a:off x="3460424" y="7167136"/>
          <a:ext cx="3144443" cy="914400"/>
        </p:xfrm>
        <a:graphic>
          <a:graphicData uri="http://schemas.openxmlformats.org/drawingml/2006/table">
            <a:tbl>
              <a:tblPr firstRow="1" firstCol="1" bandRow="1">
                <a:tableStyleId>{5C22544A-7EE6-4342-B048-85BDC9FD1C3A}</a:tableStyleId>
              </a:tblPr>
              <a:tblGrid>
                <a:gridCol w="1810928">
                  <a:extLst>
                    <a:ext uri="{9D8B030D-6E8A-4147-A177-3AD203B41FA5}">
                      <a16:colId xmlns:a16="http://schemas.microsoft.com/office/drawing/2014/main" val="2807067430"/>
                    </a:ext>
                  </a:extLst>
                </a:gridCol>
                <a:gridCol w="702453">
                  <a:extLst>
                    <a:ext uri="{9D8B030D-6E8A-4147-A177-3AD203B41FA5}">
                      <a16:colId xmlns:a16="http://schemas.microsoft.com/office/drawing/2014/main" val="1877251213"/>
                    </a:ext>
                  </a:extLst>
                </a:gridCol>
                <a:gridCol w="631062">
                  <a:extLst>
                    <a:ext uri="{9D8B030D-6E8A-4147-A177-3AD203B41FA5}">
                      <a16:colId xmlns:a16="http://schemas.microsoft.com/office/drawing/2014/main" val="528204007"/>
                    </a:ext>
                  </a:extLst>
                </a:gridCol>
              </a:tblGrid>
              <a:tr h="182880">
                <a:tc>
                  <a:txBody>
                    <a:bodyPr/>
                    <a:lstStyle/>
                    <a:p>
                      <a:pPr marL="0" marR="0" algn="l">
                        <a:lnSpc>
                          <a:spcPct val="115000"/>
                        </a:lnSpc>
                        <a:spcAft>
                          <a:spcPts val="800"/>
                        </a:spcAft>
                        <a:buNone/>
                      </a:pPr>
                      <a:r>
                        <a:rPr lang="en-US" sz="1000" b="1" kern="100" dirty="0">
                          <a:solidFill>
                            <a:schemeClr val="bg1"/>
                          </a:solidFill>
                          <a:effectLst/>
                          <a:latin typeface="+mn-lt"/>
                          <a:ea typeface="Aptos" panose="020B0004020202020204" pitchFamily="34" charset="0"/>
                          <a:cs typeface="Times New Roman" panose="02020603050405020304" pitchFamily="18" charset="0"/>
                        </a:rPr>
                        <a:t>Water Cost</a:t>
                      </a:r>
                    </a:p>
                  </a:txBody>
                  <a:tcPr marL="68580" marR="68580" marT="0" marB="0" anchor="b">
                    <a:solidFill>
                      <a:srgbClr val="033E71"/>
                    </a:solidFill>
                  </a:tcPr>
                </a:tc>
                <a:tc>
                  <a:txBody>
                    <a:bodyPr/>
                    <a:lstStyle/>
                    <a:p>
                      <a:pPr algn="ctr" fontAlgn="b">
                        <a:buNone/>
                      </a:pPr>
                      <a:r>
                        <a:rPr lang="en-US" sz="1000" b="1" i="0" u="none" strike="noStrike" dirty="0">
                          <a:solidFill>
                            <a:schemeClr val="bg1"/>
                          </a:solidFill>
                          <a:effectLst/>
                          <a:latin typeface="+mn-lt"/>
                        </a:rPr>
                        <a:t>SFD</a:t>
                      </a:r>
                    </a:p>
                  </a:txBody>
                  <a:tcPr marL="0" marR="0" marT="0" marB="0" anchor="b">
                    <a:solidFill>
                      <a:srgbClr val="033E71"/>
                    </a:solidFill>
                  </a:tcPr>
                </a:tc>
                <a:tc>
                  <a:txBody>
                    <a:bodyPr/>
                    <a:lstStyle/>
                    <a:p>
                      <a:pPr algn="ctr" fontAlgn="b">
                        <a:buNone/>
                      </a:pPr>
                      <a:r>
                        <a:rPr lang="en-US" sz="1000" b="1" i="0" u="none" strike="noStrike" dirty="0">
                          <a:solidFill>
                            <a:schemeClr val="bg1"/>
                          </a:solidFill>
                          <a:effectLst/>
                          <a:latin typeface="+mn-lt"/>
                        </a:rPr>
                        <a:t>SFA</a:t>
                      </a:r>
                    </a:p>
                  </a:txBody>
                  <a:tcPr marL="0" marR="0" marT="0" marB="0" anchor="b">
                    <a:solidFill>
                      <a:srgbClr val="033E71"/>
                    </a:solidFill>
                  </a:tcPr>
                </a:tc>
                <a:extLst>
                  <a:ext uri="{0D108BD9-81ED-4DB2-BD59-A6C34878D82A}">
                    <a16:rowId xmlns:a16="http://schemas.microsoft.com/office/drawing/2014/main" val="2926094152"/>
                  </a:ext>
                </a:extLst>
              </a:tr>
              <a:tr h="182880">
                <a:tc>
                  <a:txBody>
                    <a:bodyPr/>
                    <a:lstStyle/>
                    <a:p>
                      <a:pPr marL="0" marR="0" algn="l">
                        <a:lnSpc>
                          <a:spcPct val="115000"/>
                        </a:lnSpc>
                        <a:spcAft>
                          <a:spcPts val="800"/>
                        </a:spcAft>
                        <a:buNone/>
                      </a:pPr>
                      <a:r>
                        <a:rPr lang="en-US" sz="1000" b="0" kern="100" dirty="0">
                          <a:solidFill>
                            <a:schemeClr val="tx1"/>
                          </a:solidFill>
                          <a:effectLst/>
                          <a:latin typeface="+mn-lt"/>
                          <a:ea typeface="Aptos" panose="020B0004020202020204" pitchFamily="34" charset="0"/>
                          <a:cs typeface="Times New Roman" panose="02020603050405020304" pitchFamily="18" charset="0"/>
                        </a:rPr>
                        <a:t>Total Raw Water Required (AF)</a:t>
                      </a:r>
                    </a:p>
                  </a:txBody>
                  <a:tcPr marL="68580" marR="68580" marT="0" marB="0" anchor="b">
                    <a:solidFill>
                      <a:schemeClr val="bg2"/>
                    </a:solidFill>
                  </a:tcPr>
                </a:tc>
                <a:tc>
                  <a:txBody>
                    <a:bodyPr/>
                    <a:lstStyle/>
                    <a:p>
                      <a:pPr lvl="0" algn="ctr" fontAlgn="b">
                        <a:buNone/>
                      </a:pPr>
                      <a:r>
                        <a:rPr lang="en-US" sz="1000" b="0" i="0" u="none" strike="noStrike" dirty="0">
                          <a:solidFill>
                            <a:srgbClr val="000000"/>
                          </a:solidFill>
                          <a:effectLst/>
                          <a:latin typeface="+mn-lt"/>
                        </a:rPr>
                        <a:t>0.43</a:t>
                      </a:r>
                    </a:p>
                  </a:txBody>
                  <a:tcPr marL="0" marR="0" marT="0" marB="0" anchor="b"/>
                </a:tc>
                <a:tc>
                  <a:txBody>
                    <a:bodyPr/>
                    <a:lstStyle/>
                    <a:p>
                      <a:pPr lvl="0" algn="ctr" fontAlgn="b">
                        <a:buNone/>
                      </a:pPr>
                      <a:r>
                        <a:rPr lang="en-US" sz="1000" b="0" i="0" u="none" strike="noStrike" dirty="0">
                          <a:solidFill>
                            <a:srgbClr val="000000"/>
                          </a:solidFill>
                          <a:effectLst/>
                          <a:latin typeface="+mn-lt"/>
                        </a:rPr>
                        <a:t>0.180</a:t>
                      </a:r>
                    </a:p>
                  </a:txBody>
                  <a:tcPr marL="0" marR="0" marT="0" marB="0" anchor="b"/>
                </a:tc>
                <a:extLst>
                  <a:ext uri="{0D108BD9-81ED-4DB2-BD59-A6C34878D82A}">
                    <a16:rowId xmlns:a16="http://schemas.microsoft.com/office/drawing/2014/main" val="448194967"/>
                  </a:ext>
                </a:extLst>
              </a:tr>
              <a:tr h="182880">
                <a:tc>
                  <a:txBody>
                    <a:bodyPr/>
                    <a:lstStyle/>
                    <a:p>
                      <a:pPr marL="0" marR="0" algn="l">
                        <a:lnSpc>
                          <a:spcPct val="115000"/>
                        </a:lnSpc>
                        <a:spcAft>
                          <a:spcPts val="800"/>
                        </a:spcAft>
                        <a:buNone/>
                      </a:pPr>
                      <a:r>
                        <a:rPr lang="en-US" sz="1000" b="0" kern="0" dirty="0">
                          <a:solidFill>
                            <a:schemeClr val="tx1"/>
                          </a:solidFill>
                          <a:effectLst/>
                          <a:latin typeface="+mn-lt"/>
                        </a:rPr>
                        <a:t>     Raw Water Cost</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ctr" fontAlgn="b">
                        <a:buNone/>
                      </a:pPr>
                      <a:r>
                        <a:rPr lang="en-US" sz="1000" b="0" i="0" u="none" strike="noStrike" dirty="0">
                          <a:solidFill>
                            <a:srgbClr val="000000"/>
                          </a:solidFill>
                          <a:effectLst/>
                          <a:latin typeface="+mn-lt"/>
                        </a:rPr>
                        <a:t>$51,600</a:t>
                      </a:r>
                    </a:p>
                  </a:txBody>
                  <a:tcPr marL="0" marR="0" marT="0" marB="0" anchor="b"/>
                </a:tc>
                <a:tc>
                  <a:txBody>
                    <a:bodyPr/>
                    <a:lstStyle/>
                    <a:p>
                      <a:pPr algn="ctr" fontAlgn="b">
                        <a:buNone/>
                      </a:pPr>
                      <a:r>
                        <a:rPr lang="en-US" sz="1000" b="0" i="0" u="none" strike="noStrike" dirty="0">
                          <a:solidFill>
                            <a:srgbClr val="000000"/>
                          </a:solidFill>
                          <a:effectLst/>
                          <a:latin typeface="+mn-lt"/>
                        </a:rPr>
                        <a:t>$21,600</a:t>
                      </a:r>
                    </a:p>
                  </a:txBody>
                  <a:tcPr marL="9525" marR="57150" marT="9525" marB="0" anchor="b"/>
                </a:tc>
                <a:extLst>
                  <a:ext uri="{0D108BD9-81ED-4DB2-BD59-A6C34878D82A}">
                    <a16:rowId xmlns:a16="http://schemas.microsoft.com/office/drawing/2014/main" val="3351771902"/>
                  </a:ext>
                </a:extLst>
              </a:tr>
              <a:tr h="182880">
                <a:tc>
                  <a:txBody>
                    <a:bodyPr/>
                    <a:lstStyle/>
                    <a:p>
                      <a:pPr marL="0" marR="0" algn="l">
                        <a:lnSpc>
                          <a:spcPct val="115000"/>
                        </a:lnSpc>
                        <a:spcAft>
                          <a:spcPts val="800"/>
                        </a:spcAft>
                        <a:buNone/>
                      </a:pPr>
                      <a:r>
                        <a:rPr lang="en-US" sz="1000" b="0" kern="0" dirty="0">
                          <a:solidFill>
                            <a:schemeClr val="tx1"/>
                          </a:solidFill>
                          <a:effectLst/>
                          <a:latin typeface="+mn-lt"/>
                        </a:rPr>
                        <a:t>     Water SIF/PIF Fee</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ctr" fontAlgn="b">
                        <a:buNone/>
                      </a:pPr>
                      <a:r>
                        <a:rPr lang="en-US" sz="1000" b="0" i="0" u="none" strike="noStrike" dirty="0">
                          <a:solidFill>
                            <a:srgbClr val="000000"/>
                          </a:solidFill>
                          <a:effectLst/>
                          <a:latin typeface="+mn-lt"/>
                        </a:rPr>
                        <a:t>$37,175</a:t>
                      </a:r>
                    </a:p>
                  </a:txBody>
                  <a:tcPr marL="0" marR="0" marT="0" marB="0" anchor="b"/>
                </a:tc>
                <a:tc>
                  <a:txBody>
                    <a:bodyPr/>
                    <a:lstStyle/>
                    <a:p>
                      <a:pPr algn="ctr" fontAlgn="b">
                        <a:buNone/>
                      </a:pPr>
                      <a:r>
                        <a:rPr lang="en-US" sz="1000" b="0" i="0" u="none" strike="noStrike" dirty="0">
                          <a:solidFill>
                            <a:srgbClr val="000000"/>
                          </a:solidFill>
                          <a:effectLst/>
                          <a:latin typeface="+mn-lt"/>
                        </a:rPr>
                        <a:t>$37,175</a:t>
                      </a:r>
                    </a:p>
                  </a:txBody>
                  <a:tcPr marL="9525" marR="57150" marT="9525" marB="0" anchor="b"/>
                </a:tc>
                <a:extLst>
                  <a:ext uri="{0D108BD9-81ED-4DB2-BD59-A6C34878D82A}">
                    <a16:rowId xmlns:a16="http://schemas.microsoft.com/office/drawing/2014/main" val="3565189172"/>
                  </a:ext>
                </a:extLst>
              </a:tr>
              <a:tr h="182880">
                <a:tc>
                  <a:txBody>
                    <a:bodyPr/>
                    <a:lstStyle/>
                    <a:p>
                      <a:pPr marL="0" marR="0" lvl="0" indent="0" algn="l" defTabSz="685800" rtl="0" eaLnBrk="1" fontAlgn="auto" latinLnBrk="0" hangingPunct="1">
                        <a:lnSpc>
                          <a:spcPct val="115000"/>
                        </a:lnSpc>
                        <a:spcBef>
                          <a:spcPts val="0"/>
                        </a:spcBef>
                        <a:spcAft>
                          <a:spcPts val="800"/>
                        </a:spcAft>
                        <a:buClrTx/>
                        <a:buSzTx/>
                        <a:buFontTx/>
                        <a:buNone/>
                        <a:tabLst/>
                        <a:defRPr/>
                      </a:pPr>
                      <a:r>
                        <a:rPr lang="en-US" sz="1000" b="1" kern="0" dirty="0">
                          <a:solidFill>
                            <a:schemeClr val="tx1"/>
                          </a:solidFill>
                          <a:effectLst/>
                          <a:latin typeface="+mn-lt"/>
                        </a:rPr>
                        <a:t>Total Cost of Water</a:t>
                      </a:r>
                      <a:endParaRPr lang="en-US" sz="1000" b="1"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lvl="0" algn="ctr" fontAlgn="b">
                        <a:buNone/>
                      </a:pPr>
                      <a:r>
                        <a:rPr lang="en-US" sz="1000" b="1" i="0" u="none" strike="noStrike" dirty="0">
                          <a:solidFill>
                            <a:srgbClr val="000000"/>
                          </a:solidFill>
                          <a:effectLst/>
                          <a:latin typeface="+mn-lt"/>
                        </a:rPr>
                        <a:t>$88,775</a:t>
                      </a:r>
                    </a:p>
                  </a:txBody>
                  <a:tcPr marL="0" marR="0" marT="0" marB="0" anchor="b"/>
                </a:tc>
                <a:tc>
                  <a:txBody>
                    <a:bodyPr/>
                    <a:lstStyle/>
                    <a:p>
                      <a:pPr lvl="0" algn="ctr" fontAlgn="b">
                        <a:buNone/>
                      </a:pPr>
                      <a:r>
                        <a:rPr lang="en-US" sz="1000" b="1" i="0" u="none" strike="noStrike" dirty="0">
                          <a:solidFill>
                            <a:srgbClr val="000000"/>
                          </a:solidFill>
                          <a:effectLst/>
                          <a:latin typeface="+mn-lt"/>
                        </a:rPr>
                        <a:t>$58,775</a:t>
                      </a:r>
                    </a:p>
                  </a:txBody>
                  <a:tcPr marL="0" marR="0" marT="0" marB="0" anchor="b"/>
                </a:tc>
                <a:extLst>
                  <a:ext uri="{0D108BD9-81ED-4DB2-BD59-A6C34878D82A}">
                    <a16:rowId xmlns:a16="http://schemas.microsoft.com/office/drawing/2014/main" val="533675880"/>
                  </a:ext>
                </a:extLst>
              </a:tr>
            </a:tbl>
          </a:graphicData>
        </a:graphic>
      </p:graphicFrame>
      <p:sp>
        <p:nvSpPr>
          <p:cNvPr id="17" name="TextBox 16">
            <a:extLst>
              <a:ext uri="{FF2B5EF4-FFF2-40B4-BE49-F238E27FC236}">
                <a16:creationId xmlns:a16="http://schemas.microsoft.com/office/drawing/2014/main" id="{CF26DAC5-DD3E-CF6C-5CE3-63B5F215F8B7}"/>
              </a:ext>
            </a:extLst>
          </p:cNvPr>
          <p:cNvSpPr txBox="1"/>
          <p:nvPr/>
        </p:nvSpPr>
        <p:spPr>
          <a:xfrm>
            <a:off x="3288637" y="3765060"/>
            <a:ext cx="3300490" cy="1477328"/>
          </a:xfrm>
          <a:prstGeom prst="rect">
            <a:avLst/>
          </a:prstGeom>
          <a:noFill/>
        </p:spPr>
        <p:txBody>
          <a:bodyPr wrap="square" rtlCol="0">
            <a:spAutoFit/>
          </a:bodyPr>
          <a:lstStyle/>
          <a:p>
            <a:r>
              <a:rPr lang="en-US" sz="1000" b="1" dirty="0">
                <a:latin typeface="Century Gothic" panose="020B0502020202020204" pitchFamily="34" charset="0"/>
              </a:rPr>
              <a:t>Water Service Areas:</a:t>
            </a:r>
            <a:r>
              <a:rPr lang="en-US" sz="1000" dirty="0">
                <a:latin typeface="Century Gothic" panose="020B0502020202020204" pitchFamily="34" charset="0"/>
              </a:rPr>
              <a:t> Residential development within Windsor is served by the Town of Windsor Utilities; however, select areas are served by the Fort Collins-Loveland Water District, resulting in different raw water requirements and total development costs.</a:t>
            </a:r>
          </a:p>
          <a:p>
            <a:endParaRPr lang="en-US" sz="1000" dirty="0">
              <a:latin typeface="Century Gothic" panose="020B0502020202020204" pitchFamily="34" charset="0"/>
            </a:endParaRPr>
          </a:p>
          <a:p>
            <a:r>
              <a:rPr lang="en-US" sz="1000" dirty="0">
                <a:latin typeface="Century Gothic" panose="020B0502020202020204" pitchFamily="34" charset="0"/>
              </a:rPr>
              <a:t>* North Weld County Water District serves a small area of northern Windsor </a:t>
            </a:r>
          </a:p>
        </p:txBody>
      </p:sp>
    </p:spTree>
    <p:extLst>
      <p:ext uri="{BB962C8B-B14F-4D97-AF65-F5344CB8AC3E}">
        <p14:creationId xmlns:p14="http://schemas.microsoft.com/office/powerpoint/2010/main" val="2268621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FC71C-BF66-3D7C-9F67-224898F10139}"/>
            </a:ext>
          </a:extLst>
        </p:cNvPr>
        <p:cNvGrpSpPr/>
        <p:nvPr/>
      </p:nvGrpSpPr>
      <p:grpSpPr>
        <a:xfrm>
          <a:off x="0" y="0"/>
          <a:ext cx="0" cy="0"/>
          <a:chOff x="0" y="0"/>
          <a:chExt cx="0" cy="0"/>
        </a:xfrm>
      </p:grpSpPr>
      <p:sp>
        <p:nvSpPr>
          <p:cNvPr id="7" name="Text Box 11">
            <a:extLst>
              <a:ext uri="{FF2B5EF4-FFF2-40B4-BE49-F238E27FC236}">
                <a16:creationId xmlns:a16="http://schemas.microsoft.com/office/drawing/2014/main" id="{B70ADD9E-38B3-155F-6706-8746E4A913FD}"/>
              </a:ext>
            </a:extLst>
          </p:cNvPr>
          <p:cNvSpPr txBox="1"/>
          <p:nvPr/>
        </p:nvSpPr>
        <p:spPr>
          <a:xfrm>
            <a:off x="278979" y="914459"/>
            <a:ext cx="3144442"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033E71"/>
                </a:solidFill>
                <a:latin typeface="Bodoni MT" panose="02070603080606020203" pitchFamily="18" charset="0"/>
              </a:rPr>
              <a:t>Johnstown</a:t>
            </a:r>
            <a:endParaRPr lang="en-US" sz="2400" kern="100" dirty="0">
              <a:solidFill>
                <a:srgbClr val="033E71"/>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2" name="Flowchart: Manual Input 10">
            <a:extLst>
              <a:ext uri="{FF2B5EF4-FFF2-40B4-BE49-F238E27FC236}">
                <a16:creationId xmlns:a16="http://schemas.microsoft.com/office/drawing/2014/main" id="{D62850FB-741D-3489-B2D2-451C065BF273}"/>
              </a:ext>
            </a:extLst>
          </p:cNvPr>
          <p:cNvSpPr/>
          <p:nvPr/>
        </p:nvSpPr>
        <p:spPr>
          <a:xfrm rot="10800000">
            <a:off x="278979" y="-11574"/>
            <a:ext cx="2581275" cy="966787"/>
          </a:xfrm>
          <a:prstGeom prst="flowChartManualInput">
            <a:avLst/>
          </a:prstGeom>
          <a:solidFill>
            <a:srgbClr val="5E8F4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10" name="Table 9">
            <a:extLst>
              <a:ext uri="{FF2B5EF4-FFF2-40B4-BE49-F238E27FC236}">
                <a16:creationId xmlns:a16="http://schemas.microsoft.com/office/drawing/2014/main" id="{FE41588B-2716-9B05-0922-1D2F7BD51CA4}"/>
              </a:ext>
            </a:extLst>
          </p:cNvPr>
          <p:cNvGraphicFramePr>
            <a:graphicFrameLocks noGrp="1"/>
          </p:cNvGraphicFramePr>
          <p:nvPr>
            <p:extLst>
              <p:ext uri="{D42A27DB-BD31-4B8C-83A1-F6EECF244321}">
                <p14:modId xmlns:p14="http://schemas.microsoft.com/office/powerpoint/2010/main" val="3670741230"/>
              </p:ext>
            </p:extLst>
          </p:nvPr>
        </p:nvGraphicFramePr>
        <p:xfrm>
          <a:off x="214515" y="1562552"/>
          <a:ext cx="2346729" cy="548640"/>
        </p:xfrm>
        <a:graphic>
          <a:graphicData uri="http://schemas.openxmlformats.org/drawingml/2006/table">
            <a:tbl>
              <a:tblPr firstCol="1" bandRow="1">
                <a:tableStyleId>{5C22544A-7EE6-4342-B048-85BDC9FD1C3A}</a:tableStyleId>
              </a:tblPr>
              <a:tblGrid>
                <a:gridCol w="1621464">
                  <a:extLst>
                    <a:ext uri="{9D8B030D-6E8A-4147-A177-3AD203B41FA5}">
                      <a16:colId xmlns:a16="http://schemas.microsoft.com/office/drawing/2014/main" val="2807067430"/>
                    </a:ext>
                  </a:extLst>
                </a:gridCol>
                <a:gridCol w="725265">
                  <a:extLst>
                    <a:ext uri="{9D8B030D-6E8A-4147-A177-3AD203B41FA5}">
                      <a16:colId xmlns:a16="http://schemas.microsoft.com/office/drawing/2014/main" val="1877251213"/>
                    </a:ext>
                  </a:extLst>
                </a:gridCol>
              </a:tblGrid>
              <a:tr h="182880">
                <a:tc>
                  <a:txBody>
                    <a:bodyPr/>
                    <a:lstStyle/>
                    <a:p>
                      <a:pPr marL="0" marR="0" algn="l">
                        <a:lnSpc>
                          <a:spcPct val="115000"/>
                        </a:lnSpc>
                        <a:spcAft>
                          <a:spcPts val="800"/>
                        </a:spcAft>
                        <a:buNone/>
                      </a:pPr>
                      <a:r>
                        <a:rPr lang="en-US" sz="1000" b="0" kern="0" dirty="0">
                          <a:solidFill>
                            <a:schemeClr val="tx1"/>
                          </a:solidFill>
                          <a:effectLst/>
                        </a:rPr>
                        <a:t>Population</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r" fontAlgn="b">
                        <a:buNone/>
                      </a:pPr>
                      <a:r>
                        <a:rPr lang="en-US" sz="1000" b="0" i="0" u="none" strike="noStrike" dirty="0">
                          <a:solidFill>
                            <a:srgbClr val="000000"/>
                          </a:solidFill>
                          <a:effectLst/>
                          <a:latin typeface="+mn-lt"/>
                        </a:rPr>
                        <a:t>~22,400</a:t>
                      </a:r>
                    </a:p>
                  </a:txBody>
                  <a:tcPr marL="0" marR="0" marT="0" marB="0" anchor="b"/>
                </a:tc>
                <a:extLst>
                  <a:ext uri="{0D108BD9-81ED-4DB2-BD59-A6C34878D82A}">
                    <a16:rowId xmlns:a16="http://schemas.microsoft.com/office/drawing/2014/main" val="3351771902"/>
                  </a:ext>
                </a:extLst>
              </a:tr>
              <a:tr h="182880">
                <a:tc>
                  <a:txBody>
                    <a:bodyPr/>
                    <a:lstStyle/>
                    <a:p>
                      <a:pPr marL="0" marR="0" algn="l">
                        <a:lnSpc>
                          <a:spcPct val="115000"/>
                        </a:lnSpc>
                        <a:spcAft>
                          <a:spcPts val="800"/>
                        </a:spcAft>
                        <a:buNone/>
                      </a:pPr>
                      <a:r>
                        <a:rPr lang="en-US" sz="1000" b="0" kern="0" dirty="0">
                          <a:solidFill>
                            <a:schemeClr val="tx1"/>
                          </a:solidFill>
                          <a:effectLst/>
                        </a:rPr>
                        <a:t>Average New Home Price</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r" fontAlgn="b">
                        <a:buNone/>
                      </a:pPr>
                      <a:r>
                        <a:rPr lang="en-US" sz="1000" b="0" i="0" u="none" strike="noStrike" dirty="0">
                          <a:solidFill>
                            <a:srgbClr val="000000"/>
                          </a:solidFill>
                          <a:effectLst/>
                          <a:latin typeface="+mn-lt"/>
                        </a:rPr>
                        <a:t>~$500,000</a:t>
                      </a:r>
                    </a:p>
                  </a:txBody>
                  <a:tcPr marL="0" marR="0" marT="0" marB="0" anchor="b"/>
                </a:tc>
                <a:extLst>
                  <a:ext uri="{0D108BD9-81ED-4DB2-BD59-A6C34878D82A}">
                    <a16:rowId xmlns:a16="http://schemas.microsoft.com/office/drawing/2014/main" val="3565189172"/>
                  </a:ext>
                </a:extLst>
              </a:tr>
              <a:tr h="182880">
                <a:tc>
                  <a:txBody>
                    <a:bodyPr/>
                    <a:lstStyle/>
                    <a:p>
                      <a:pPr marL="0" marR="0" algn="l">
                        <a:lnSpc>
                          <a:spcPct val="115000"/>
                        </a:lnSpc>
                        <a:spcAft>
                          <a:spcPts val="800"/>
                        </a:spcAft>
                        <a:buNone/>
                      </a:pPr>
                      <a:r>
                        <a:rPr lang="en-US" sz="1000" b="0" kern="0" dirty="0">
                          <a:solidFill>
                            <a:schemeClr val="tx1"/>
                          </a:solidFill>
                          <a:effectLst/>
                        </a:rPr>
                        <a:t>Median Household Income</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r" fontAlgn="b">
                        <a:buNone/>
                      </a:pPr>
                      <a:r>
                        <a:rPr lang="en-US" sz="1000" b="0" i="0" u="none" strike="noStrike" dirty="0">
                          <a:solidFill>
                            <a:srgbClr val="000000"/>
                          </a:solidFill>
                          <a:effectLst/>
                          <a:latin typeface="+mn-lt"/>
                        </a:rPr>
                        <a:t>~$129,000</a:t>
                      </a:r>
                    </a:p>
                  </a:txBody>
                  <a:tcPr marL="0" marR="0" marT="0" marB="0" anchor="b"/>
                </a:tc>
                <a:extLst>
                  <a:ext uri="{0D108BD9-81ED-4DB2-BD59-A6C34878D82A}">
                    <a16:rowId xmlns:a16="http://schemas.microsoft.com/office/drawing/2014/main" val="2932096164"/>
                  </a:ext>
                </a:extLst>
              </a:tr>
            </a:tbl>
          </a:graphicData>
        </a:graphic>
      </p:graphicFrame>
      <p:sp>
        <p:nvSpPr>
          <p:cNvPr id="15" name="Text Box 2">
            <a:extLst>
              <a:ext uri="{FF2B5EF4-FFF2-40B4-BE49-F238E27FC236}">
                <a16:creationId xmlns:a16="http://schemas.microsoft.com/office/drawing/2014/main" id="{873D03FA-84AA-21D0-7174-FA18254FB7CA}"/>
              </a:ext>
            </a:extLst>
          </p:cNvPr>
          <p:cNvSpPr txBox="1">
            <a:spLocks noChangeArrowheads="1"/>
          </p:cNvSpPr>
          <p:nvPr/>
        </p:nvSpPr>
        <p:spPr bwMode="auto">
          <a:xfrm>
            <a:off x="154065" y="2159938"/>
            <a:ext cx="3068820" cy="118198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000" i="1" dirty="0">
                <a:latin typeface="Century Gothic" panose="020B0502020202020204" pitchFamily="34" charset="0"/>
              </a:rPr>
              <a:t>Johnstown is one of Northern Colorado's fastest-growing communities and continues to experience rapid residential and population growth. Ranking second in the region for residential building permits issued this year, the town has become a major destination for new housing development. As this growth continues, development fees and water acquisition requirements play an increasingly important role in shaping the cost and feasibility of residential construction.</a:t>
            </a:r>
          </a:p>
        </p:txBody>
      </p:sp>
      <p:sp>
        <p:nvSpPr>
          <p:cNvPr id="18" name="TextBox 17">
            <a:extLst>
              <a:ext uri="{FF2B5EF4-FFF2-40B4-BE49-F238E27FC236}">
                <a16:creationId xmlns:a16="http://schemas.microsoft.com/office/drawing/2014/main" id="{89FD5125-AA8A-F44F-9A9A-BE7F597C394A}"/>
              </a:ext>
            </a:extLst>
          </p:cNvPr>
          <p:cNvSpPr txBox="1"/>
          <p:nvPr/>
        </p:nvSpPr>
        <p:spPr>
          <a:xfrm>
            <a:off x="3423421" y="4320394"/>
            <a:ext cx="3399048" cy="246221"/>
          </a:xfrm>
          <a:prstGeom prst="rect">
            <a:avLst/>
          </a:prstGeom>
          <a:noFill/>
        </p:spPr>
        <p:txBody>
          <a:bodyPr wrap="square" rtlCol="0">
            <a:spAutoFit/>
          </a:bodyPr>
          <a:lstStyle/>
          <a:p>
            <a:r>
              <a:rPr lang="en-US" sz="1000" b="1" dirty="0">
                <a:solidFill>
                  <a:srgbClr val="4795CE"/>
                </a:solidFill>
                <a:latin typeface="Century Gothic" panose="020B0502020202020204" pitchFamily="34" charset="0"/>
              </a:rPr>
              <a:t>Town of Johnstown Water District (FCWD)</a:t>
            </a:r>
          </a:p>
        </p:txBody>
      </p:sp>
      <p:sp>
        <p:nvSpPr>
          <p:cNvPr id="21" name="TextBox 20">
            <a:extLst>
              <a:ext uri="{FF2B5EF4-FFF2-40B4-BE49-F238E27FC236}">
                <a16:creationId xmlns:a16="http://schemas.microsoft.com/office/drawing/2014/main" id="{C4635724-47DB-2D08-88B7-45703A92A8E1}"/>
              </a:ext>
            </a:extLst>
          </p:cNvPr>
          <p:cNvSpPr txBox="1"/>
          <p:nvPr/>
        </p:nvSpPr>
        <p:spPr>
          <a:xfrm>
            <a:off x="3423421" y="4499710"/>
            <a:ext cx="3399048" cy="246221"/>
          </a:xfrm>
          <a:prstGeom prst="rect">
            <a:avLst/>
          </a:prstGeom>
          <a:noFill/>
        </p:spPr>
        <p:txBody>
          <a:bodyPr wrap="square" rtlCol="0">
            <a:spAutoFit/>
          </a:bodyPr>
          <a:lstStyle/>
          <a:p>
            <a:r>
              <a:rPr lang="en-US" sz="1000" b="1" dirty="0">
                <a:solidFill>
                  <a:srgbClr val="033E71"/>
                </a:solidFill>
                <a:latin typeface="Century Gothic" panose="020B0502020202020204" pitchFamily="34" charset="0"/>
              </a:rPr>
              <a:t>CIL Price ($/AF) - $75,000</a:t>
            </a:r>
          </a:p>
        </p:txBody>
      </p:sp>
      <p:graphicFrame>
        <p:nvGraphicFramePr>
          <p:cNvPr id="25" name="Table 24">
            <a:extLst>
              <a:ext uri="{FF2B5EF4-FFF2-40B4-BE49-F238E27FC236}">
                <a16:creationId xmlns:a16="http://schemas.microsoft.com/office/drawing/2014/main" id="{3AD6DC78-4222-C872-7847-042D4BB104A6}"/>
              </a:ext>
            </a:extLst>
          </p:cNvPr>
          <p:cNvGraphicFramePr>
            <a:graphicFrameLocks noGrp="1"/>
          </p:cNvGraphicFramePr>
          <p:nvPr>
            <p:extLst>
              <p:ext uri="{D42A27DB-BD31-4B8C-83A1-F6EECF244321}">
                <p14:modId xmlns:p14="http://schemas.microsoft.com/office/powerpoint/2010/main" val="1144667156"/>
              </p:ext>
            </p:extLst>
          </p:nvPr>
        </p:nvGraphicFramePr>
        <p:xfrm>
          <a:off x="3493466" y="4733336"/>
          <a:ext cx="3144443" cy="914400"/>
        </p:xfrm>
        <a:graphic>
          <a:graphicData uri="http://schemas.openxmlformats.org/drawingml/2006/table">
            <a:tbl>
              <a:tblPr firstRow="1" firstCol="1" bandRow="1">
                <a:tableStyleId>{5C22544A-7EE6-4342-B048-85BDC9FD1C3A}</a:tableStyleId>
              </a:tblPr>
              <a:tblGrid>
                <a:gridCol w="1810928">
                  <a:extLst>
                    <a:ext uri="{9D8B030D-6E8A-4147-A177-3AD203B41FA5}">
                      <a16:colId xmlns:a16="http://schemas.microsoft.com/office/drawing/2014/main" val="2807067430"/>
                    </a:ext>
                  </a:extLst>
                </a:gridCol>
                <a:gridCol w="702453">
                  <a:extLst>
                    <a:ext uri="{9D8B030D-6E8A-4147-A177-3AD203B41FA5}">
                      <a16:colId xmlns:a16="http://schemas.microsoft.com/office/drawing/2014/main" val="1877251213"/>
                    </a:ext>
                  </a:extLst>
                </a:gridCol>
                <a:gridCol w="631062">
                  <a:extLst>
                    <a:ext uri="{9D8B030D-6E8A-4147-A177-3AD203B41FA5}">
                      <a16:colId xmlns:a16="http://schemas.microsoft.com/office/drawing/2014/main" val="528204007"/>
                    </a:ext>
                  </a:extLst>
                </a:gridCol>
              </a:tblGrid>
              <a:tr h="182880">
                <a:tc>
                  <a:txBody>
                    <a:bodyPr/>
                    <a:lstStyle/>
                    <a:p>
                      <a:pPr marL="0" marR="0" algn="l">
                        <a:lnSpc>
                          <a:spcPct val="115000"/>
                        </a:lnSpc>
                        <a:spcAft>
                          <a:spcPts val="800"/>
                        </a:spcAft>
                        <a:buNone/>
                      </a:pPr>
                      <a:r>
                        <a:rPr lang="en-US" sz="1000" b="1" kern="100" dirty="0">
                          <a:solidFill>
                            <a:schemeClr val="bg1"/>
                          </a:solidFill>
                          <a:effectLst/>
                          <a:latin typeface="+mn-lt"/>
                          <a:ea typeface="Aptos" panose="020B0004020202020204" pitchFamily="34" charset="0"/>
                          <a:cs typeface="Times New Roman" panose="02020603050405020304" pitchFamily="18" charset="0"/>
                        </a:rPr>
                        <a:t>Water Cost</a:t>
                      </a:r>
                    </a:p>
                  </a:txBody>
                  <a:tcPr marL="68580" marR="68580" marT="0" marB="0" anchor="b">
                    <a:solidFill>
                      <a:srgbClr val="033E71"/>
                    </a:solidFill>
                  </a:tcPr>
                </a:tc>
                <a:tc>
                  <a:txBody>
                    <a:bodyPr/>
                    <a:lstStyle/>
                    <a:p>
                      <a:pPr algn="ctr" fontAlgn="b">
                        <a:buNone/>
                      </a:pPr>
                      <a:r>
                        <a:rPr lang="en-US" sz="1000" b="1" i="0" u="none" strike="noStrike" dirty="0">
                          <a:solidFill>
                            <a:schemeClr val="bg1"/>
                          </a:solidFill>
                          <a:effectLst/>
                          <a:latin typeface="+mn-lt"/>
                        </a:rPr>
                        <a:t>SFD</a:t>
                      </a:r>
                    </a:p>
                  </a:txBody>
                  <a:tcPr marL="0" marR="0" marT="0" marB="0" anchor="b">
                    <a:solidFill>
                      <a:srgbClr val="033E71"/>
                    </a:solidFill>
                  </a:tcPr>
                </a:tc>
                <a:tc>
                  <a:txBody>
                    <a:bodyPr/>
                    <a:lstStyle/>
                    <a:p>
                      <a:pPr algn="ctr" fontAlgn="b">
                        <a:buNone/>
                      </a:pPr>
                      <a:r>
                        <a:rPr lang="en-US" sz="1000" b="1" i="0" u="none" strike="noStrike" dirty="0">
                          <a:solidFill>
                            <a:schemeClr val="bg1"/>
                          </a:solidFill>
                          <a:effectLst/>
                          <a:latin typeface="+mn-lt"/>
                        </a:rPr>
                        <a:t>SFA</a:t>
                      </a:r>
                    </a:p>
                  </a:txBody>
                  <a:tcPr marL="0" marR="0" marT="0" marB="0" anchor="b">
                    <a:solidFill>
                      <a:srgbClr val="033E71"/>
                    </a:solidFill>
                  </a:tcPr>
                </a:tc>
                <a:extLst>
                  <a:ext uri="{0D108BD9-81ED-4DB2-BD59-A6C34878D82A}">
                    <a16:rowId xmlns:a16="http://schemas.microsoft.com/office/drawing/2014/main" val="2926094152"/>
                  </a:ext>
                </a:extLst>
              </a:tr>
              <a:tr h="182880">
                <a:tc>
                  <a:txBody>
                    <a:bodyPr/>
                    <a:lstStyle/>
                    <a:p>
                      <a:pPr marL="0" marR="0" algn="l">
                        <a:lnSpc>
                          <a:spcPct val="115000"/>
                        </a:lnSpc>
                        <a:spcAft>
                          <a:spcPts val="800"/>
                        </a:spcAft>
                        <a:buNone/>
                      </a:pPr>
                      <a:r>
                        <a:rPr lang="en-US" sz="1000" b="0" kern="100" dirty="0">
                          <a:solidFill>
                            <a:schemeClr val="tx1"/>
                          </a:solidFill>
                          <a:effectLst/>
                          <a:latin typeface="+mn-lt"/>
                          <a:ea typeface="Aptos" panose="020B0004020202020204" pitchFamily="34" charset="0"/>
                          <a:cs typeface="Times New Roman" panose="02020603050405020304" pitchFamily="18" charset="0"/>
                        </a:rPr>
                        <a:t>Total Raw Water Required (AF)</a:t>
                      </a:r>
                    </a:p>
                  </a:txBody>
                  <a:tcPr marL="68580" marR="68580" marT="0" marB="0" anchor="b">
                    <a:solidFill>
                      <a:schemeClr val="bg2"/>
                    </a:solidFill>
                  </a:tcPr>
                </a:tc>
                <a:tc>
                  <a:txBody>
                    <a:bodyPr/>
                    <a:lstStyle/>
                    <a:p>
                      <a:pPr lvl="0" algn="ctr" fontAlgn="b">
                        <a:buNone/>
                      </a:pPr>
                      <a:r>
                        <a:rPr lang="en-US" sz="1000" b="0" i="0" u="none" strike="noStrike" dirty="0">
                          <a:solidFill>
                            <a:srgbClr val="000000"/>
                          </a:solidFill>
                          <a:effectLst/>
                          <a:latin typeface="+mn-lt"/>
                        </a:rPr>
                        <a:t>0.4448</a:t>
                      </a:r>
                    </a:p>
                  </a:txBody>
                  <a:tcPr marL="0" marR="0" marT="0" marB="0" anchor="b"/>
                </a:tc>
                <a:tc>
                  <a:txBody>
                    <a:bodyPr/>
                    <a:lstStyle/>
                    <a:p>
                      <a:pPr lvl="0" algn="ctr" fontAlgn="b">
                        <a:buNone/>
                      </a:pPr>
                      <a:r>
                        <a:rPr lang="en-US" sz="1000" b="0" i="0" u="none" strike="noStrike" dirty="0">
                          <a:solidFill>
                            <a:srgbClr val="000000"/>
                          </a:solidFill>
                          <a:effectLst/>
                          <a:latin typeface="+mn-lt"/>
                        </a:rPr>
                        <a:t>0.387</a:t>
                      </a:r>
                    </a:p>
                  </a:txBody>
                  <a:tcPr marL="0" marR="0" marT="0" marB="0" anchor="b"/>
                </a:tc>
                <a:extLst>
                  <a:ext uri="{0D108BD9-81ED-4DB2-BD59-A6C34878D82A}">
                    <a16:rowId xmlns:a16="http://schemas.microsoft.com/office/drawing/2014/main" val="448194967"/>
                  </a:ext>
                </a:extLst>
              </a:tr>
              <a:tr h="182880">
                <a:tc>
                  <a:txBody>
                    <a:bodyPr/>
                    <a:lstStyle/>
                    <a:p>
                      <a:pPr marL="0" marR="0" algn="l">
                        <a:lnSpc>
                          <a:spcPct val="115000"/>
                        </a:lnSpc>
                        <a:spcAft>
                          <a:spcPts val="800"/>
                        </a:spcAft>
                        <a:buNone/>
                      </a:pPr>
                      <a:r>
                        <a:rPr lang="en-US" sz="1000" b="0" kern="0" dirty="0">
                          <a:solidFill>
                            <a:schemeClr val="tx1"/>
                          </a:solidFill>
                          <a:effectLst/>
                          <a:latin typeface="+mn-lt"/>
                        </a:rPr>
                        <a:t>     Raw Water Cost</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ctr" fontAlgn="b">
                        <a:buNone/>
                      </a:pPr>
                      <a:r>
                        <a:rPr lang="en-US" sz="1000" b="0" i="0" u="none" strike="noStrike" dirty="0">
                          <a:solidFill>
                            <a:srgbClr val="000000"/>
                          </a:solidFill>
                          <a:effectLst/>
                          <a:latin typeface="+mn-lt"/>
                        </a:rPr>
                        <a:t>$33,359</a:t>
                      </a:r>
                    </a:p>
                  </a:txBody>
                  <a:tcPr marL="0" marR="0" marT="0" marB="0" anchor="b"/>
                </a:tc>
                <a:tc>
                  <a:txBody>
                    <a:bodyPr/>
                    <a:lstStyle/>
                    <a:p>
                      <a:pPr algn="ctr" fontAlgn="b">
                        <a:buNone/>
                      </a:pPr>
                      <a:r>
                        <a:rPr lang="en-US" sz="1000" b="0" i="0" u="none" strike="noStrike" dirty="0">
                          <a:solidFill>
                            <a:srgbClr val="000000"/>
                          </a:solidFill>
                          <a:effectLst/>
                          <a:latin typeface="+mn-lt"/>
                        </a:rPr>
                        <a:t>$29,054</a:t>
                      </a:r>
                    </a:p>
                  </a:txBody>
                  <a:tcPr marL="9525" marR="57150" marT="9525" marB="0" anchor="b"/>
                </a:tc>
                <a:extLst>
                  <a:ext uri="{0D108BD9-81ED-4DB2-BD59-A6C34878D82A}">
                    <a16:rowId xmlns:a16="http://schemas.microsoft.com/office/drawing/2014/main" val="3351771902"/>
                  </a:ext>
                </a:extLst>
              </a:tr>
              <a:tr h="182880">
                <a:tc>
                  <a:txBody>
                    <a:bodyPr/>
                    <a:lstStyle/>
                    <a:p>
                      <a:pPr marL="0" marR="0" algn="l">
                        <a:lnSpc>
                          <a:spcPct val="115000"/>
                        </a:lnSpc>
                        <a:spcAft>
                          <a:spcPts val="800"/>
                        </a:spcAft>
                        <a:buNone/>
                      </a:pPr>
                      <a:r>
                        <a:rPr lang="en-US" sz="1000" b="0" kern="0" dirty="0">
                          <a:solidFill>
                            <a:schemeClr val="tx1"/>
                          </a:solidFill>
                          <a:effectLst/>
                          <a:latin typeface="+mn-lt"/>
                        </a:rPr>
                        <a:t>     Water SIF/PIF Fee</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ctr" fontAlgn="b">
                        <a:buNone/>
                      </a:pPr>
                      <a:r>
                        <a:rPr lang="en-US" sz="1000" b="0" i="0" u="none" strike="noStrike" dirty="0">
                          <a:solidFill>
                            <a:srgbClr val="000000"/>
                          </a:solidFill>
                          <a:effectLst/>
                          <a:latin typeface="+mn-lt"/>
                        </a:rPr>
                        <a:t>$13,620</a:t>
                      </a:r>
                    </a:p>
                  </a:txBody>
                  <a:tcPr marL="0" marR="0" marT="0" marB="0" anchor="b"/>
                </a:tc>
                <a:tc>
                  <a:txBody>
                    <a:bodyPr/>
                    <a:lstStyle/>
                    <a:p>
                      <a:pPr algn="ctr" fontAlgn="b">
                        <a:buNone/>
                      </a:pPr>
                      <a:r>
                        <a:rPr lang="en-US" sz="1000" b="0" i="0" u="none" strike="noStrike" dirty="0">
                          <a:solidFill>
                            <a:srgbClr val="000000"/>
                          </a:solidFill>
                          <a:effectLst/>
                          <a:latin typeface="+mn-lt"/>
                        </a:rPr>
                        <a:t>$13,620</a:t>
                      </a:r>
                    </a:p>
                  </a:txBody>
                  <a:tcPr marL="9525" marR="57150" marT="9525" marB="0" anchor="b"/>
                </a:tc>
                <a:extLst>
                  <a:ext uri="{0D108BD9-81ED-4DB2-BD59-A6C34878D82A}">
                    <a16:rowId xmlns:a16="http://schemas.microsoft.com/office/drawing/2014/main" val="3565189172"/>
                  </a:ext>
                </a:extLst>
              </a:tr>
              <a:tr h="182880">
                <a:tc>
                  <a:txBody>
                    <a:bodyPr/>
                    <a:lstStyle/>
                    <a:p>
                      <a:pPr marL="0" marR="0" lvl="0" indent="0" algn="l" defTabSz="685800" rtl="0" eaLnBrk="1" fontAlgn="auto" latinLnBrk="0" hangingPunct="1">
                        <a:lnSpc>
                          <a:spcPct val="115000"/>
                        </a:lnSpc>
                        <a:spcBef>
                          <a:spcPts val="0"/>
                        </a:spcBef>
                        <a:spcAft>
                          <a:spcPts val="800"/>
                        </a:spcAft>
                        <a:buClrTx/>
                        <a:buSzTx/>
                        <a:buFontTx/>
                        <a:buNone/>
                        <a:tabLst/>
                        <a:defRPr/>
                      </a:pPr>
                      <a:r>
                        <a:rPr lang="en-US" sz="1000" b="1" kern="0" dirty="0">
                          <a:solidFill>
                            <a:schemeClr val="tx1"/>
                          </a:solidFill>
                          <a:effectLst/>
                          <a:latin typeface="+mn-lt"/>
                        </a:rPr>
                        <a:t>Total Cost of Water</a:t>
                      </a:r>
                      <a:endParaRPr lang="en-US" sz="1000" b="1"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lvl="0" algn="ctr" fontAlgn="b">
                        <a:buNone/>
                      </a:pPr>
                      <a:r>
                        <a:rPr lang="en-US" sz="1000" b="1" i="0" u="none" strike="noStrike" dirty="0">
                          <a:solidFill>
                            <a:srgbClr val="000000"/>
                          </a:solidFill>
                          <a:effectLst/>
                          <a:latin typeface="+mn-lt"/>
                        </a:rPr>
                        <a:t>$46,979</a:t>
                      </a:r>
                    </a:p>
                  </a:txBody>
                  <a:tcPr marL="0" marR="0" marT="0" marB="0" anchor="b"/>
                </a:tc>
                <a:tc>
                  <a:txBody>
                    <a:bodyPr/>
                    <a:lstStyle/>
                    <a:p>
                      <a:pPr lvl="0" algn="ctr" fontAlgn="b">
                        <a:buNone/>
                      </a:pPr>
                      <a:r>
                        <a:rPr lang="en-US" sz="1000" b="1" i="0" u="none" strike="noStrike" dirty="0">
                          <a:solidFill>
                            <a:srgbClr val="000000"/>
                          </a:solidFill>
                          <a:effectLst/>
                          <a:latin typeface="+mn-lt"/>
                        </a:rPr>
                        <a:t>$42,674</a:t>
                      </a:r>
                    </a:p>
                  </a:txBody>
                  <a:tcPr marL="0" marR="0" marT="0" marB="0" anchor="b"/>
                </a:tc>
                <a:extLst>
                  <a:ext uri="{0D108BD9-81ED-4DB2-BD59-A6C34878D82A}">
                    <a16:rowId xmlns:a16="http://schemas.microsoft.com/office/drawing/2014/main" val="533675880"/>
                  </a:ext>
                </a:extLst>
              </a:tr>
            </a:tbl>
          </a:graphicData>
        </a:graphic>
      </p:graphicFrame>
      <p:sp>
        <p:nvSpPr>
          <p:cNvPr id="31" name="TextBox 30">
            <a:extLst>
              <a:ext uri="{FF2B5EF4-FFF2-40B4-BE49-F238E27FC236}">
                <a16:creationId xmlns:a16="http://schemas.microsoft.com/office/drawing/2014/main" id="{CDDD8850-58B1-4E0E-4808-708D0FE44257}"/>
              </a:ext>
            </a:extLst>
          </p:cNvPr>
          <p:cNvSpPr txBox="1"/>
          <p:nvPr/>
        </p:nvSpPr>
        <p:spPr>
          <a:xfrm>
            <a:off x="154065" y="4033706"/>
            <a:ext cx="2581275" cy="246221"/>
          </a:xfrm>
          <a:prstGeom prst="rect">
            <a:avLst/>
          </a:prstGeom>
          <a:noFill/>
        </p:spPr>
        <p:txBody>
          <a:bodyPr wrap="square" rtlCol="0">
            <a:spAutoFit/>
          </a:bodyPr>
          <a:lstStyle/>
          <a:p>
            <a:r>
              <a:rPr lang="en-US" sz="1000" b="1" dirty="0">
                <a:solidFill>
                  <a:srgbClr val="4795CE"/>
                </a:solidFill>
                <a:latin typeface="Century Gothic" panose="020B0502020202020204" pitchFamily="34" charset="0"/>
              </a:rPr>
              <a:t>Development Fees (Excluding Water)</a:t>
            </a:r>
          </a:p>
        </p:txBody>
      </p:sp>
      <p:graphicFrame>
        <p:nvGraphicFramePr>
          <p:cNvPr id="5" name="Table 4">
            <a:extLst>
              <a:ext uri="{FF2B5EF4-FFF2-40B4-BE49-F238E27FC236}">
                <a16:creationId xmlns:a16="http://schemas.microsoft.com/office/drawing/2014/main" id="{FEC15B96-9414-87DC-D3A2-6B69D27DE971}"/>
              </a:ext>
            </a:extLst>
          </p:cNvPr>
          <p:cNvGraphicFramePr>
            <a:graphicFrameLocks noGrp="1"/>
          </p:cNvGraphicFramePr>
          <p:nvPr>
            <p:extLst>
              <p:ext uri="{D42A27DB-BD31-4B8C-83A1-F6EECF244321}">
                <p14:modId xmlns:p14="http://schemas.microsoft.com/office/powerpoint/2010/main" val="3135438917"/>
              </p:ext>
            </p:extLst>
          </p:nvPr>
        </p:nvGraphicFramePr>
        <p:xfrm>
          <a:off x="231248" y="4294908"/>
          <a:ext cx="2894039" cy="833120"/>
        </p:xfrm>
        <a:graphic>
          <a:graphicData uri="http://schemas.openxmlformats.org/drawingml/2006/table">
            <a:tbl>
              <a:tblPr firstRow="1" firstCol="1" bandRow="1">
                <a:tableStyleId>{5C22544A-7EE6-4342-B048-85BDC9FD1C3A}</a:tableStyleId>
              </a:tblPr>
              <a:tblGrid>
                <a:gridCol w="1367472">
                  <a:extLst>
                    <a:ext uri="{9D8B030D-6E8A-4147-A177-3AD203B41FA5}">
                      <a16:colId xmlns:a16="http://schemas.microsoft.com/office/drawing/2014/main" val="3262421071"/>
                    </a:ext>
                  </a:extLst>
                </a:gridCol>
                <a:gridCol w="740837">
                  <a:extLst>
                    <a:ext uri="{9D8B030D-6E8A-4147-A177-3AD203B41FA5}">
                      <a16:colId xmlns:a16="http://schemas.microsoft.com/office/drawing/2014/main" val="3951775189"/>
                    </a:ext>
                  </a:extLst>
                </a:gridCol>
                <a:gridCol w="785730">
                  <a:extLst>
                    <a:ext uri="{9D8B030D-6E8A-4147-A177-3AD203B41FA5}">
                      <a16:colId xmlns:a16="http://schemas.microsoft.com/office/drawing/2014/main" val="581134791"/>
                    </a:ext>
                  </a:extLst>
                </a:gridCol>
              </a:tblGrid>
              <a:tr h="0">
                <a:tc>
                  <a:txBody>
                    <a:bodyPr/>
                    <a:lstStyle/>
                    <a:p>
                      <a:pPr marL="0" marR="0" lvl="0" algn="l">
                        <a:lnSpc>
                          <a:spcPct val="115000"/>
                        </a:lnSpc>
                        <a:spcAft>
                          <a:spcPts val="800"/>
                        </a:spcAft>
                        <a:buNone/>
                      </a:pPr>
                      <a:r>
                        <a:rPr lang="en-US" sz="1000" b="1" kern="100" dirty="0">
                          <a:solidFill>
                            <a:schemeClr val="bg1"/>
                          </a:solidFill>
                          <a:effectLst/>
                          <a:latin typeface="+mn-lt"/>
                          <a:ea typeface="Aptos" panose="020B0004020202020204" pitchFamily="34" charset="0"/>
                          <a:cs typeface="Times New Roman" panose="02020603050405020304" pitchFamily="18" charset="0"/>
                        </a:rPr>
                        <a:t>Development Fee</a:t>
                      </a:r>
                    </a:p>
                  </a:txBody>
                  <a:tcPr marL="68580" marR="68580" marT="0" marB="0" anchor="ctr">
                    <a:solidFill>
                      <a:srgbClr val="033E71"/>
                    </a:solidFill>
                  </a:tcPr>
                </a:tc>
                <a:tc>
                  <a:txBody>
                    <a:bodyPr/>
                    <a:lstStyle/>
                    <a:p>
                      <a:pPr algn="ctr" fontAlgn="b">
                        <a:buNone/>
                      </a:pPr>
                      <a:r>
                        <a:rPr lang="en-US" sz="1000" b="1" i="0" u="none" strike="noStrike" dirty="0">
                          <a:solidFill>
                            <a:schemeClr val="bg1"/>
                          </a:solidFill>
                          <a:effectLst/>
                          <a:latin typeface="+mn-lt"/>
                        </a:rPr>
                        <a:t>SFD</a:t>
                      </a:r>
                    </a:p>
                  </a:txBody>
                  <a:tcPr marL="9525" marR="57150" marT="9525" marB="0" anchor="ctr">
                    <a:solidFill>
                      <a:srgbClr val="033E71"/>
                    </a:solidFill>
                  </a:tcPr>
                </a:tc>
                <a:tc>
                  <a:txBody>
                    <a:bodyPr/>
                    <a:lstStyle/>
                    <a:p>
                      <a:pPr algn="ctr" fontAlgn="b">
                        <a:buNone/>
                      </a:pPr>
                      <a:r>
                        <a:rPr lang="en-US" sz="1000" b="1" i="0" u="none" strike="noStrike" dirty="0">
                          <a:solidFill>
                            <a:schemeClr val="bg1"/>
                          </a:solidFill>
                          <a:effectLst/>
                          <a:latin typeface="+mn-lt"/>
                        </a:rPr>
                        <a:t>SFA</a:t>
                      </a:r>
                    </a:p>
                  </a:txBody>
                  <a:tcPr marL="9525" marR="57150" marT="9525" marB="0" anchor="ctr">
                    <a:solidFill>
                      <a:srgbClr val="033E71"/>
                    </a:solidFill>
                  </a:tcPr>
                </a:tc>
                <a:extLst>
                  <a:ext uri="{0D108BD9-81ED-4DB2-BD59-A6C34878D82A}">
                    <a16:rowId xmlns:a16="http://schemas.microsoft.com/office/drawing/2014/main" val="3231781376"/>
                  </a:ext>
                </a:extLst>
              </a:tr>
              <a:tr h="0">
                <a:tc>
                  <a:txBody>
                    <a:bodyPr/>
                    <a:lstStyle/>
                    <a:p>
                      <a:pPr marL="0" marR="0" lvl="0" algn="l">
                        <a:lnSpc>
                          <a:spcPct val="115000"/>
                        </a:lnSpc>
                        <a:spcAft>
                          <a:spcPts val="800"/>
                        </a:spcAft>
                        <a:buNone/>
                      </a:pPr>
                      <a:r>
                        <a:rPr lang="en-US" sz="1000" b="0" kern="0" dirty="0">
                          <a:solidFill>
                            <a:schemeClr val="tx1"/>
                          </a:solidFill>
                          <a:effectLst/>
                          <a:latin typeface="+mn-lt"/>
                        </a:rPr>
                        <a:t>Permit Fees</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algn="ctr" fontAlgn="b">
                        <a:buNone/>
                      </a:pPr>
                      <a:r>
                        <a:rPr lang="en-US" sz="1000" b="0" i="0" u="none" strike="noStrike" dirty="0">
                          <a:solidFill>
                            <a:srgbClr val="000000"/>
                          </a:solidFill>
                          <a:effectLst/>
                          <a:latin typeface="Aptos Narrow" panose="020B0004020202020204" pitchFamily="34" charset="0"/>
                        </a:rPr>
                        <a:t>$4,061.78</a:t>
                      </a:r>
                    </a:p>
                  </a:txBody>
                  <a:tcPr marL="9525" marR="57150" marT="9525" marB="0" anchor="b"/>
                </a:tc>
                <a:tc>
                  <a:txBody>
                    <a:bodyPr/>
                    <a:lstStyle/>
                    <a:p>
                      <a:pPr algn="ctr" fontAlgn="b">
                        <a:buNone/>
                      </a:pPr>
                      <a:r>
                        <a:rPr lang="en-US" sz="1000" b="0" i="0" u="none" strike="noStrike">
                          <a:solidFill>
                            <a:srgbClr val="000000"/>
                          </a:solidFill>
                          <a:effectLst/>
                          <a:latin typeface="Aptos Narrow" panose="020B0004020202020204" pitchFamily="34" charset="0"/>
                        </a:rPr>
                        <a:t>$2,902.02</a:t>
                      </a:r>
                    </a:p>
                  </a:txBody>
                  <a:tcPr marL="9525" marR="57150" marT="9525" marB="0" anchor="b"/>
                </a:tc>
                <a:extLst>
                  <a:ext uri="{0D108BD9-81ED-4DB2-BD59-A6C34878D82A}">
                    <a16:rowId xmlns:a16="http://schemas.microsoft.com/office/drawing/2014/main" val="2374941653"/>
                  </a:ext>
                </a:extLst>
              </a:tr>
              <a:tr h="0">
                <a:tc>
                  <a:txBody>
                    <a:bodyPr/>
                    <a:lstStyle/>
                    <a:p>
                      <a:pPr marL="0" marR="0" lvl="0" algn="l">
                        <a:lnSpc>
                          <a:spcPct val="115000"/>
                        </a:lnSpc>
                        <a:spcAft>
                          <a:spcPts val="800"/>
                        </a:spcAft>
                        <a:buNone/>
                      </a:pPr>
                      <a:r>
                        <a:rPr lang="en-US" sz="1000" b="0" kern="0" dirty="0">
                          <a:solidFill>
                            <a:schemeClr val="tx1"/>
                          </a:solidFill>
                          <a:effectLst/>
                          <a:latin typeface="+mn-lt"/>
                        </a:rPr>
                        <a:t>Use Taxes</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algn="ctr" fontAlgn="b">
                        <a:buNone/>
                      </a:pPr>
                      <a:r>
                        <a:rPr lang="en-US" sz="1000" b="0" i="0" u="none" strike="noStrike" dirty="0">
                          <a:solidFill>
                            <a:srgbClr val="000000"/>
                          </a:solidFill>
                          <a:effectLst/>
                          <a:latin typeface="Aptos Narrow" panose="020B0004020202020204" pitchFamily="34" charset="0"/>
                        </a:rPr>
                        <a:t>$12,946.07</a:t>
                      </a:r>
                    </a:p>
                  </a:txBody>
                  <a:tcPr marL="9525" marR="57150" marT="9525" marB="0" anchor="b"/>
                </a:tc>
                <a:tc>
                  <a:txBody>
                    <a:bodyPr/>
                    <a:lstStyle/>
                    <a:p>
                      <a:pPr algn="ctr" fontAlgn="b">
                        <a:buNone/>
                      </a:pPr>
                      <a:r>
                        <a:rPr lang="en-US" sz="1000" b="0" i="0" u="none" strike="noStrike">
                          <a:solidFill>
                            <a:srgbClr val="000000"/>
                          </a:solidFill>
                          <a:effectLst/>
                          <a:latin typeface="Aptos Narrow" panose="020B0004020202020204" pitchFamily="34" charset="0"/>
                        </a:rPr>
                        <a:t>$7,996.10</a:t>
                      </a:r>
                    </a:p>
                  </a:txBody>
                  <a:tcPr marL="9525" marR="57150" marT="9525" marB="0" anchor="b"/>
                </a:tc>
                <a:extLst>
                  <a:ext uri="{0D108BD9-81ED-4DB2-BD59-A6C34878D82A}">
                    <a16:rowId xmlns:a16="http://schemas.microsoft.com/office/drawing/2014/main" val="2845495366"/>
                  </a:ext>
                </a:extLst>
              </a:tr>
              <a:tr h="0">
                <a:tc>
                  <a:txBody>
                    <a:bodyPr/>
                    <a:lstStyle/>
                    <a:p>
                      <a:pPr marL="0" marR="0" lvl="0" algn="l">
                        <a:lnSpc>
                          <a:spcPct val="115000"/>
                        </a:lnSpc>
                        <a:spcAft>
                          <a:spcPts val="800"/>
                        </a:spcAft>
                        <a:buNone/>
                      </a:pPr>
                      <a:r>
                        <a:rPr lang="en-US" sz="1000" b="0" kern="0" dirty="0">
                          <a:solidFill>
                            <a:schemeClr val="tx1"/>
                          </a:solidFill>
                          <a:effectLst/>
                          <a:latin typeface="+mn-lt"/>
                        </a:rPr>
                        <a:t>Impact Fees</a:t>
                      </a:r>
                      <a:endParaRPr lang="en-US" sz="10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algn="ctr" fontAlgn="b">
                        <a:buNone/>
                      </a:pPr>
                      <a:r>
                        <a:rPr lang="en-US" sz="1000" b="0" i="0" u="none" strike="noStrike" dirty="0">
                          <a:solidFill>
                            <a:srgbClr val="000000"/>
                          </a:solidFill>
                          <a:effectLst/>
                          <a:latin typeface="Aptos Narrow" panose="020B0004020202020204" pitchFamily="34" charset="0"/>
                        </a:rPr>
                        <a:t>$12,011.98</a:t>
                      </a:r>
                    </a:p>
                  </a:txBody>
                  <a:tcPr marL="9525" marR="57150" marT="9525" marB="0" anchor="b"/>
                </a:tc>
                <a:tc>
                  <a:txBody>
                    <a:bodyPr/>
                    <a:lstStyle/>
                    <a:p>
                      <a:pPr algn="ctr" fontAlgn="b">
                        <a:buNone/>
                      </a:pPr>
                      <a:r>
                        <a:rPr lang="en-US" sz="1000" b="0" i="0" u="none" strike="noStrike" dirty="0">
                          <a:solidFill>
                            <a:srgbClr val="000000"/>
                          </a:solidFill>
                          <a:effectLst/>
                          <a:latin typeface="Aptos Narrow" panose="020B0004020202020204" pitchFamily="34" charset="0"/>
                        </a:rPr>
                        <a:t>$10,050.48</a:t>
                      </a:r>
                    </a:p>
                  </a:txBody>
                  <a:tcPr marL="9525" marR="57150" marT="9525" marB="0" anchor="b"/>
                </a:tc>
                <a:extLst>
                  <a:ext uri="{0D108BD9-81ED-4DB2-BD59-A6C34878D82A}">
                    <a16:rowId xmlns:a16="http://schemas.microsoft.com/office/drawing/2014/main" val="3787637581"/>
                  </a:ext>
                </a:extLst>
              </a:tr>
              <a:tr h="0">
                <a:tc>
                  <a:txBody>
                    <a:bodyPr/>
                    <a:lstStyle/>
                    <a:p>
                      <a:pPr marL="0" marR="0" lvl="0" algn="l">
                        <a:lnSpc>
                          <a:spcPct val="115000"/>
                        </a:lnSpc>
                        <a:spcAft>
                          <a:spcPts val="800"/>
                        </a:spcAft>
                        <a:buNone/>
                      </a:pPr>
                      <a:r>
                        <a:rPr lang="en-US" sz="1000" b="1" kern="100" dirty="0">
                          <a:solidFill>
                            <a:schemeClr val="tx1"/>
                          </a:solidFill>
                          <a:effectLst/>
                          <a:latin typeface="+mn-lt"/>
                          <a:ea typeface="Aptos" panose="020B0004020202020204" pitchFamily="34" charset="0"/>
                          <a:cs typeface="Times New Roman" panose="02020603050405020304" pitchFamily="18" charset="0"/>
                        </a:rPr>
                        <a:t>Total</a:t>
                      </a:r>
                    </a:p>
                  </a:txBody>
                  <a:tcPr marL="68580" marR="68580" marT="0" marB="0" anchor="ctr">
                    <a:solidFill>
                      <a:schemeClr val="bg2"/>
                    </a:solidFill>
                  </a:tcPr>
                </a:tc>
                <a:tc>
                  <a:txBody>
                    <a:bodyPr/>
                    <a:lstStyle/>
                    <a:p>
                      <a:pPr algn="ctr" fontAlgn="b">
                        <a:buNone/>
                      </a:pPr>
                      <a:r>
                        <a:rPr lang="en-US" sz="1000" b="1" i="0" u="none" strike="noStrike" dirty="0">
                          <a:solidFill>
                            <a:srgbClr val="000000"/>
                          </a:solidFill>
                          <a:effectLst/>
                          <a:latin typeface="+mn-lt"/>
                        </a:rPr>
                        <a:t>$29,019.83</a:t>
                      </a:r>
                    </a:p>
                  </a:txBody>
                  <a:tcPr marL="9525" marR="57150" marT="9525" marB="0" anchor="ctr"/>
                </a:tc>
                <a:tc>
                  <a:txBody>
                    <a:bodyPr/>
                    <a:lstStyle/>
                    <a:p>
                      <a:pPr algn="ctr" fontAlgn="b">
                        <a:buNone/>
                      </a:pPr>
                      <a:r>
                        <a:rPr lang="en-US" sz="1000" b="1" i="0" u="none" strike="noStrike" dirty="0">
                          <a:solidFill>
                            <a:srgbClr val="000000"/>
                          </a:solidFill>
                          <a:effectLst/>
                          <a:latin typeface="+mn-lt"/>
                        </a:rPr>
                        <a:t>$20,948.60</a:t>
                      </a:r>
                    </a:p>
                  </a:txBody>
                  <a:tcPr marL="9525" marR="57150" marT="9525" marB="0" anchor="ctr"/>
                </a:tc>
                <a:extLst>
                  <a:ext uri="{0D108BD9-81ED-4DB2-BD59-A6C34878D82A}">
                    <a16:rowId xmlns:a16="http://schemas.microsoft.com/office/drawing/2014/main" val="4197370690"/>
                  </a:ext>
                </a:extLst>
              </a:tr>
            </a:tbl>
          </a:graphicData>
        </a:graphic>
      </p:graphicFrame>
      <p:graphicFrame>
        <p:nvGraphicFramePr>
          <p:cNvPr id="6" name="Table 5">
            <a:extLst>
              <a:ext uri="{FF2B5EF4-FFF2-40B4-BE49-F238E27FC236}">
                <a16:creationId xmlns:a16="http://schemas.microsoft.com/office/drawing/2014/main" id="{0D08518A-A03E-1C2E-6B72-3CC418158762}"/>
              </a:ext>
            </a:extLst>
          </p:cNvPr>
          <p:cNvGraphicFramePr>
            <a:graphicFrameLocks noGrp="1"/>
          </p:cNvGraphicFramePr>
          <p:nvPr>
            <p:extLst>
              <p:ext uri="{D42A27DB-BD31-4B8C-83A1-F6EECF244321}">
                <p14:modId xmlns:p14="http://schemas.microsoft.com/office/powerpoint/2010/main" val="1380208977"/>
              </p:ext>
            </p:extLst>
          </p:nvPr>
        </p:nvGraphicFramePr>
        <p:xfrm>
          <a:off x="231248" y="6863391"/>
          <a:ext cx="2956335" cy="959520"/>
        </p:xfrm>
        <a:graphic>
          <a:graphicData uri="http://schemas.openxmlformats.org/drawingml/2006/table">
            <a:tbl>
              <a:tblPr firstRow="1" firstCol="1" bandRow="1">
                <a:tableStyleId>{5C22544A-7EE6-4342-B048-85BDC9FD1C3A}</a:tableStyleId>
              </a:tblPr>
              <a:tblGrid>
                <a:gridCol w="1346862">
                  <a:extLst>
                    <a:ext uri="{9D8B030D-6E8A-4147-A177-3AD203B41FA5}">
                      <a16:colId xmlns:a16="http://schemas.microsoft.com/office/drawing/2014/main" val="3262421071"/>
                    </a:ext>
                  </a:extLst>
                </a:gridCol>
                <a:gridCol w="806830">
                  <a:extLst>
                    <a:ext uri="{9D8B030D-6E8A-4147-A177-3AD203B41FA5}">
                      <a16:colId xmlns:a16="http://schemas.microsoft.com/office/drawing/2014/main" val="3951775189"/>
                    </a:ext>
                  </a:extLst>
                </a:gridCol>
                <a:gridCol w="802643">
                  <a:extLst>
                    <a:ext uri="{9D8B030D-6E8A-4147-A177-3AD203B41FA5}">
                      <a16:colId xmlns:a16="http://schemas.microsoft.com/office/drawing/2014/main" val="581134791"/>
                    </a:ext>
                  </a:extLst>
                </a:gridCol>
              </a:tblGrid>
              <a:tr h="420829">
                <a:tc>
                  <a:txBody>
                    <a:bodyPr/>
                    <a:lstStyle/>
                    <a:p>
                      <a:pPr marL="0" marR="0" lvl="0" algn="l">
                        <a:lnSpc>
                          <a:spcPct val="115000"/>
                        </a:lnSpc>
                        <a:spcAft>
                          <a:spcPts val="800"/>
                        </a:spcAft>
                        <a:buNone/>
                      </a:pPr>
                      <a:r>
                        <a:rPr lang="en-US" sz="1000" b="1" kern="100" dirty="0">
                          <a:solidFill>
                            <a:schemeClr val="bg1"/>
                          </a:solidFill>
                          <a:effectLst/>
                          <a:latin typeface="+mn-lt"/>
                          <a:ea typeface="Aptos" panose="020B0004020202020204" pitchFamily="34" charset="0"/>
                          <a:cs typeface="Times New Roman" panose="02020603050405020304" pitchFamily="18" charset="0"/>
                        </a:rPr>
                        <a:t>Total Development Fees / Water District</a:t>
                      </a:r>
                    </a:p>
                  </a:txBody>
                  <a:tcPr marL="68580" marR="68580" marT="0" marB="0" anchor="ctr">
                    <a:solidFill>
                      <a:srgbClr val="033E71"/>
                    </a:solidFill>
                  </a:tcPr>
                </a:tc>
                <a:tc>
                  <a:txBody>
                    <a:bodyPr/>
                    <a:lstStyle/>
                    <a:p>
                      <a:pPr algn="ctr" fontAlgn="b">
                        <a:buNone/>
                      </a:pPr>
                      <a:r>
                        <a:rPr lang="en-US" sz="1000" b="1" i="0" u="none" strike="noStrike" dirty="0">
                          <a:solidFill>
                            <a:schemeClr val="bg1"/>
                          </a:solidFill>
                          <a:effectLst/>
                          <a:latin typeface="+mn-lt"/>
                        </a:rPr>
                        <a:t>SFD</a:t>
                      </a:r>
                    </a:p>
                  </a:txBody>
                  <a:tcPr marL="9525" marR="57150" marT="9525" marB="0" anchor="ctr">
                    <a:solidFill>
                      <a:srgbClr val="033E71"/>
                    </a:solidFill>
                  </a:tcPr>
                </a:tc>
                <a:tc>
                  <a:txBody>
                    <a:bodyPr/>
                    <a:lstStyle/>
                    <a:p>
                      <a:pPr algn="ctr" fontAlgn="b">
                        <a:buNone/>
                      </a:pPr>
                      <a:r>
                        <a:rPr lang="en-US" sz="1000" b="1" i="0" u="none" strike="noStrike" dirty="0">
                          <a:solidFill>
                            <a:schemeClr val="bg1"/>
                          </a:solidFill>
                          <a:effectLst/>
                          <a:latin typeface="+mn-lt"/>
                        </a:rPr>
                        <a:t>SFA</a:t>
                      </a:r>
                    </a:p>
                  </a:txBody>
                  <a:tcPr marL="9525" marR="57150" marT="9525" marB="0" anchor="ctr">
                    <a:solidFill>
                      <a:srgbClr val="033E71"/>
                    </a:solidFill>
                  </a:tcPr>
                </a:tc>
                <a:extLst>
                  <a:ext uri="{0D108BD9-81ED-4DB2-BD59-A6C34878D82A}">
                    <a16:rowId xmlns:a16="http://schemas.microsoft.com/office/drawing/2014/main" val="3231781376"/>
                  </a:ext>
                </a:extLst>
              </a:tr>
              <a:tr h="538691">
                <a:tc>
                  <a:txBody>
                    <a:bodyPr/>
                    <a:lstStyle/>
                    <a:p>
                      <a:pPr marL="0" marR="0" lvl="0" algn="l">
                        <a:lnSpc>
                          <a:spcPct val="115000"/>
                        </a:lnSpc>
                        <a:spcAft>
                          <a:spcPts val="800"/>
                        </a:spcAft>
                        <a:buNone/>
                      </a:pPr>
                      <a:r>
                        <a:rPr lang="en-US" sz="1000" b="1" kern="0" dirty="0">
                          <a:solidFill>
                            <a:schemeClr val="bg1"/>
                          </a:solidFill>
                          <a:effectLst/>
                          <a:latin typeface="+mn-lt"/>
                        </a:rPr>
                        <a:t>Town of Johnstown</a:t>
                      </a:r>
                      <a:endParaRPr lang="en-US" sz="1000" b="1" kern="100" dirty="0">
                        <a:solidFill>
                          <a:schemeClr val="bg1"/>
                        </a:solidFill>
                        <a:effectLst/>
                        <a:latin typeface="+mn-lt"/>
                        <a:ea typeface="Aptos" panose="020B0004020202020204" pitchFamily="34" charset="0"/>
                        <a:cs typeface="Times New Roman" panose="02020603050405020304" pitchFamily="18" charset="0"/>
                      </a:endParaRPr>
                    </a:p>
                  </a:txBody>
                  <a:tcPr marL="68580" marR="68580" marT="0" marB="0" anchor="ctr">
                    <a:solidFill>
                      <a:schemeClr val="accent2">
                        <a:lumMod val="75000"/>
                      </a:schemeClr>
                    </a:solidFill>
                  </a:tcPr>
                </a:tc>
                <a:tc>
                  <a:txBody>
                    <a:bodyPr/>
                    <a:lstStyle/>
                    <a:p>
                      <a:pPr algn="ctr" fontAlgn="b">
                        <a:buNone/>
                      </a:pPr>
                      <a:r>
                        <a:rPr lang="en-US" sz="1000" b="1" i="0" u="none" strike="noStrike" dirty="0">
                          <a:solidFill>
                            <a:srgbClr val="000000"/>
                          </a:solidFill>
                          <a:effectLst/>
                          <a:latin typeface="+mn-lt"/>
                        </a:rPr>
                        <a:t>$75,998.83</a:t>
                      </a:r>
                    </a:p>
                  </a:txBody>
                  <a:tcPr marL="9525" marR="57150" marT="9525" marB="0" anchor="ctr"/>
                </a:tc>
                <a:tc>
                  <a:txBody>
                    <a:bodyPr/>
                    <a:lstStyle/>
                    <a:p>
                      <a:pPr algn="ctr" fontAlgn="b">
                        <a:buNone/>
                      </a:pPr>
                      <a:r>
                        <a:rPr lang="en-US" sz="1000" b="1" i="0" u="none" strike="noStrike" dirty="0">
                          <a:solidFill>
                            <a:srgbClr val="000000"/>
                          </a:solidFill>
                          <a:effectLst/>
                          <a:latin typeface="+mn-lt"/>
                        </a:rPr>
                        <a:t>$63,622.60</a:t>
                      </a:r>
                    </a:p>
                  </a:txBody>
                  <a:tcPr marL="9525" marR="57150" marT="9525" marB="0" anchor="ctr"/>
                </a:tc>
                <a:extLst>
                  <a:ext uri="{0D108BD9-81ED-4DB2-BD59-A6C34878D82A}">
                    <a16:rowId xmlns:a16="http://schemas.microsoft.com/office/drawing/2014/main" val="2374941653"/>
                  </a:ext>
                </a:extLst>
              </a:tr>
            </a:tbl>
          </a:graphicData>
        </a:graphic>
      </p:graphicFrame>
      <p:sp>
        <p:nvSpPr>
          <p:cNvPr id="8" name="TextBox 7">
            <a:extLst>
              <a:ext uri="{FF2B5EF4-FFF2-40B4-BE49-F238E27FC236}">
                <a16:creationId xmlns:a16="http://schemas.microsoft.com/office/drawing/2014/main" id="{741CE6E7-02A1-2196-1AB0-ED6EA68157A8}"/>
              </a:ext>
            </a:extLst>
          </p:cNvPr>
          <p:cNvSpPr txBox="1"/>
          <p:nvPr/>
        </p:nvSpPr>
        <p:spPr>
          <a:xfrm>
            <a:off x="154065" y="5786949"/>
            <a:ext cx="2974951" cy="246221"/>
          </a:xfrm>
          <a:prstGeom prst="rect">
            <a:avLst/>
          </a:prstGeom>
          <a:noFill/>
        </p:spPr>
        <p:txBody>
          <a:bodyPr wrap="square" rtlCol="0">
            <a:spAutoFit/>
          </a:bodyPr>
          <a:lstStyle/>
          <a:p>
            <a:r>
              <a:rPr lang="en-US" sz="1000" b="1" dirty="0">
                <a:solidFill>
                  <a:srgbClr val="4795CE"/>
                </a:solidFill>
                <a:latin typeface="Century Gothic" panose="020B0502020202020204" pitchFamily="34" charset="0"/>
              </a:rPr>
              <a:t>Total Development Fees</a:t>
            </a:r>
          </a:p>
        </p:txBody>
      </p:sp>
      <p:sp>
        <p:nvSpPr>
          <p:cNvPr id="9" name="Text Box 2">
            <a:extLst>
              <a:ext uri="{FF2B5EF4-FFF2-40B4-BE49-F238E27FC236}">
                <a16:creationId xmlns:a16="http://schemas.microsoft.com/office/drawing/2014/main" id="{7C526BF6-3FC2-0428-A842-505F95B3EC17}"/>
              </a:ext>
            </a:extLst>
          </p:cNvPr>
          <p:cNvSpPr txBox="1">
            <a:spLocks noChangeArrowheads="1"/>
          </p:cNvSpPr>
          <p:nvPr/>
        </p:nvSpPr>
        <p:spPr bwMode="auto">
          <a:xfrm>
            <a:off x="154065" y="5255433"/>
            <a:ext cx="3339401" cy="10083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spcAft>
                <a:spcPts val="200"/>
              </a:spcAft>
            </a:pPr>
            <a:r>
              <a:rPr lang="en-US" sz="1000" b="1" dirty="0">
                <a:solidFill>
                  <a:srgbClr val="4795CE"/>
                </a:solidFill>
                <a:latin typeface="Century Gothic" panose="020B0502020202020204" pitchFamily="34" charset="0"/>
              </a:rPr>
              <a:t>Key Findings:</a:t>
            </a:r>
          </a:p>
          <a:p>
            <a:pPr lvl="0"/>
            <a:r>
              <a:rPr lang="en-US" sz="1000" b="1" dirty="0">
                <a:solidFill>
                  <a:srgbClr val="4795CE"/>
                </a:solidFill>
                <a:latin typeface="Century Gothic" panose="020B0502020202020204" pitchFamily="34" charset="0"/>
              </a:rPr>
              <a:t>- Second</a:t>
            </a:r>
            <a:r>
              <a:rPr lang="en-US" sz="1000" b="1" dirty="0">
                <a:latin typeface="Century Gothic" panose="020B0502020202020204" pitchFamily="34" charset="0"/>
              </a:rPr>
              <a:t> </a:t>
            </a:r>
            <a:r>
              <a:rPr lang="en-US" sz="1000" dirty="0">
                <a:latin typeface="Century Gothic" panose="020B0502020202020204" pitchFamily="34" charset="0"/>
              </a:rPr>
              <a:t>in Northern Colorado for residential building permits issued in 2026. </a:t>
            </a:r>
          </a:p>
          <a:p>
            <a:pPr lvl="0"/>
            <a:r>
              <a:rPr lang="en-US" sz="1000" dirty="0">
                <a:latin typeface="Century Gothic" panose="020B0502020202020204" pitchFamily="34" charset="0"/>
              </a:rPr>
              <a:t>- Base municipal development fees: </a:t>
            </a:r>
            <a:r>
              <a:rPr lang="en-US" sz="1000" dirty="0">
                <a:solidFill>
                  <a:srgbClr val="4795CE"/>
                </a:solidFill>
                <a:latin typeface="Century Gothic" panose="020B0502020202020204" pitchFamily="34" charset="0"/>
              </a:rPr>
              <a:t>~</a:t>
            </a:r>
            <a:r>
              <a:rPr lang="en-US" sz="1000" b="1" dirty="0">
                <a:solidFill>
                  <a:srgbClr val="4795CE"/>
                </a:solidFill>
                <a:latin typeface="Century Gothic" panose="020B0502020202020204" pitchFamily="34" charset="0"/>
              </a:rPr>
              <a:t>$29,000</a:t>
            </a:r>
            <a:r>
              <a:rPr lang="en-US" sz="1000" dirty="0">
                <a:solidFill>
                  <a:srgbClr val="4795CE"/>
                </a:solidFill>
                <a:latin typeface="Century Gothic" panose="020B0502020202020204" pitchFamily="34" charset="0"/>
              </a:rPr>
              <a:t> </a:t>
            </a:r>
            <a:r>
              <a:rPr lang="en-US" sz="1000" dirty="0">
                <a:latin typeface="Century Gothic" panose="020B0502020202020204" pitchFamily="34" charset="0"/>
              </a:rPr>
              <a:t>per SFD home (excluding water). </a:t>
            </a:r>
          </a:p>
          <a:p>
            <a:pPr lvl="0"/>
            <a:r>
              <a:rPr lang="en-US" sz="1000" dirty="0">
                <a:latin typeface="Century Gothic" panose="020B0502020202020204" pitchFamily="34" charset="0"/>
              </a:rPr>
              <a:t>- Estimated water costs: </a:t>
            </a:r>
            <a:r>
              <a:rPr lang="en-US" sz="1000" b="1" dirty="0">
                <a:solidFill>
                  <a:srgbClr val="4795CE"/>
                </a:solidFill>
                <a:latin typeface="Century Gothic" panose="020B0502020202020204" pitchFamily="34" charset="0"/>
              </a:rPr>
              <a:t>~$47,000 </a:t>
            </a:r>
            <a:r>
              <a:rPr lang="en-US" sz="1000" dirty="0">
                <a:latin typeface="Century Gothic" panose="020B0502020202020204" pitchFamily="34" charset="0"/>
              </a:rPr>
              <a:t>per SFD home. </a:t>
            </a:r>
          </a:p>
          <a:p>
            <a:pPr lvl="0"/>
            <a:r>
              <a:rPr lang="en-US" sz="1000" dirty="0">
                <a:latin typeface="Century Gothic" panose="020B0502020202020204" pitchFamily="34" charset="0"/>
              </a:rPr>
              <a:t>- Water represents approximately </a:t>
            </a:r>
            <a:r>
              <a:rPr lang="en-US" sz="1000" b="1" dirty="0">
                <a:solidFill>
                  <a:srgbClr val="4795CE"/>
                </a:solidFill>
                <a:latin typeface="Century Gothic" panose="020B0502020202020204" pitchFamily="34" charset="0"/>
              </a:rPr>
              <a:t>62%</a:t>
            </a:r>
            <a:r>
              <a:rPr lang="en-US" sz="1000" dirty="0">
                <a:latin typeface="Century Gothic" panose="020B0502020202020204" pitchFamily="34" charset="0"/>
              </a:rPr>
              <a:t> of total development fees for a representative single-family home.</a:t>
            </a:r>
          </a:p>
          <a:p>
            <a:pPr marL="171450" indent="-171450">
              <a:spcAft>
                <a:spcPts val="200"/>
              </a:spcAft>
              <a:buFont typeface="Arial" panose="020B0604020202020204" pitchFamily="34" charset="0"/>
              <a:buChar char="•"/>
            </a:pPr>
            <a:endParaRPr lang="en-US" sz="1000" dirty="0">
              <a:latin typeface="Century Gothic" panose="020B0502020202020204" pitchFamily="34" charset="0"/>
            </a:endParaRPr>
          </a:p>
        </p:txBody>
      </p:sp>
      <p:sp>
        <p:nvSpPr>
          <p:cNvPr id="39" name="TextBox 38">
            <a:extLst>
              <a:ext uri="{FF2B5EF4-FFF2-40B4-BE49-F238E27FC236}">
                <a16:creationId xmlns:a16="http://schemas.microsoft.com/office/drawing/2014/main" id="{EC92487D-FDF0-B307-AEFA-B13F0980B20D}"/>
              </a:ext>
            </a:extLst>
          </p:cNvPr>
          <p:cNvSpPr txBox="1"/>
          <p:nvPr/>
        </p:nvSpPr>
        <p:spPr>
          <a:xfrm>
            <a:off x="3403445" y="3622097"/>
            <a:ext cx="3300490" cy="553998"/>
          </a:xfrm>
          <a:prstGeom prst="rect">
            <a:avLst/>
          </a:prstGeom>
          <a:noFill/>
        </p:spPr>
        <p:txBody>
          <a:bodyPr wrap="square" rtlCol="0">
            <a:spAutoFit/>
          </a:bodyPr>
          <a:lstStyle/>
          <a:p>
            <a:r>
              <a:rPr lang="en-US" sz="1000" b="1" dirty="0">
                <a:latin typeface="Century Gothic" panose="020B0502020202020204" pitchFamily="34" charset="0"/>
              </a:rPr>
              <a:t>Town of Johnstown Utilities Department</a:t>
            </a:r>
            <a:r>
              <a:rPr lang="en-US" sz="1000" dirty="0">
                <a:latin typeface="Century Gothic" panose="020B0502020202020204" pitchFamily="34" charset="0"/>
              </a:rPr>
              <a:t>: The town manages its own water distribution, treatment plants, and sewer collection for many residents.</a:t>
            </a:r>
          </a:p>
        </p:txBody>
      </p:sp>
      <p:pic>
        <p:nvPicPr>
          <p:cNvPr id="12" name="Picture 11">
            <a:extLst>
              <a:ext uri="{FF2B5EF4-FFF2-40B4-BE49-F238E27FC236}">
                <a16:creationId xmlns:a16="http://schemas.microsoft.com/office/drawing/2014/main" id="{8FE02244-6B0E-3702-7C58-68B5A2F3AC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3373" y="135430"/>
            <a:ext cx="3266555" cy="3443195"/>
          </a:xfrm>
          <a:prstGeom prst="rect">
            <a:avLst/>
          </a:prstGeom>
        </p:spPr>
      </p:pic>
      <p:sp>
        <p:nvSpPr>
          <p:cNvPr id="13" name="TextBox 12">
            <a:extLst>
              <a:ext uri="{FF2B5EF4-FFF2-40B4-BE49-F238E27FC236}">
                <a16:creationId xmlns:a16="http://schemas.microsoft.com/office/drawing/2014/main" id="{1958B339-4010-D1EE-F6C6-D4107E703CDF}"/>
              </a:ext>
            </a:extLst>
          </p:cNvPr>
          <p:cNvSpPr txBox="1"/>
          <p:nvPr/>
        </p:nvSpPr>
        <p:spPr>
          <a:xfrm>
            <a:off x="3493466" y="5710244"/>
            <a:ext cx="3144443" cy="1169551"/>
          </a:xfrm>
          <a:prstGeom prst="rect">
            <a:avLst/>
          </a:prstGeom>
          <a:noFill/>
        </p:spPr>
        <p:txBody>
          <a:bodyPr wrap="square" rtlCol="0">
            <a:spAutoFit/>
          </a:bodyPr>
          <a:lstStyle/>
          <a:p>
            <a:r>
              <a:rPr lang="en-US" sz="1000" dirty="0">
                <a:latin typeface="Century Gothic" panose="020B0502020202020204" pitchFamily="34" charset="0"/>
              </a:rPr>
              <a:t>Unlike Fort Collins, most residential development in Johnstown is served by a single municipal utility provider. The Town manages water treatment, distribution, wastewater collection, and utility expansion, resulting in a more standardized fee structure for new development.</a:t>
            </a:r>
          </a:p>
        </p:txBody>
      </p:sp>
    </p:spTree>
    <p:extLst>
      <p:ext uri="{BB962C8B-B14F-4D97-AF65-F5344CB8AC3E}">
        <p14:creationId xmlns:p14="http://schemas.microsoft.com/office/powerpoint/2010/main" val="3022357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3375A-6224-5F28-A945-87484424145C}"/>
            </a:ext>
          </a:extLst>
        </p:cNvPr>
        <p:cNvGrpSpPr/>
        <p:nvPr/>
      </p:nvGrpSpPr>
      <p:grpSpPr>
        <a:xfrm>
          <a:off x="0" y="0"/>
          <a:ext cx="0" cy="0"/>
          <a:chOff x="0" y="0"/>
          <a:chExt cx="0" cy="0"/>
        </a:xfrm>
      </p:grpSpPr>
      <p:sp>
        <p:nvSpPr>
          <p:cNvPr id="4" name="Flowchart: Manual Input 10">
            <a:extLst>
              <a:ext uri="{FF2B5EF4-FFF2-40B4-BE49-F238E27FC236}">
                <a16:creationId xmlns:a16="http://schemas.microsoft.com/office/drawing/2014/main" id="{2C2FA3BF-C87E-290B-844E-EB01CF2D14E1}"/>
              </a:ext>
            </a:extLst>
          </p:cNvPr>
          <p:cNvSpPr/>
          <p:nvPr/>
        </p:nvSpPr>
        <p:spPr>
          <a:xfrm rot="10800000">
            <a:off x="278979" y="-11574"/>
            <a:ext cx="2581275" cy="966787"/>
          </a:xfrm>
          <a:prstGeom prst="flowChartManualInput">
            <a:avLst/>
          </a:prstGeom>
          <a:solidFill>
            <a:srgbClr val="5E8F4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 name="Text Box 11">
            <a:extLst>
              <a:ext uri="{FF2B5EF4-FFF2-40B4-BE49-F238E27FC236}">
                <a16:creationId xmlns:a16="http://schemas.microsoft.com/office/drawing/2014/main" id="{56953015-B43B-6941-DE4A-BF0790FBC39E}"/>
              </a:ext>
            </a:extLst>
          </p:cNvPr>
          <p:cNvSpPr txBox="1"/>
          <p:nvPr/>
        </p:nvSpPr>
        <p:spPr>
          <a:xfrm>
            <a:off x="278980" y="1095124"/>
            <a:ext cx="6089735"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033E71"/>
                </a:solidFill>
                <a:latin typeface="Bodoni MT" panose="02070603080606020203" pitchFamily="18" charset="77"/>
              </a:rPr>
              <a:t>Conclusion</a:t>
            </a:r>
            <a:endParaRPr lang="en-US" sz="2400" b="1" kern="100" dirty="0">
              <a:solidFill>
                <a:srgbClr val="033E71"/>
              </a:solidFill>
              <a:effectLst/>
              <a:latin typeface="Bodoni MT" panose="02070603080606020203" pitchFamily="18" charset="77"/>
              <a:ea typeface="Aptos" panose="020B0004020202020204" pitchFamily="34" charset="0"/>
              <a:cs typeface="Times New Roman" panose="02020603050405020304" pitchFamily="18" charset="0"/>
            </a:endParaRPr>
          </a:p>
        </p:txBody>
      </p:sp>
      <p:sp>
        <p:nvSpPr>
          <p:cNvPr id="2" name="Text Box 2">
            <a:extLst>
              <a:ext uri="{FF2B5EF4-FFF2-40B4-BE49-F238E27FC236}">
                <a16:creationId xmlns:a16="http://schemas.microsoft.com/office/drawing/2014/main" id="{B8C4B1E3-2257-FD00-D488-50ED38118270}"/>
              </a:ext>
            </a:extLst>
          </p:cNvPr>
          <p:cNvSpPr txBox="1">
            <a:spLocks noChangeArrowheads="1"/>
          </p:cNvSpPr>
          <p:nvPr/>
        </p:nvSpPr>
        <p:spPr bwMode="auto">
          <a:xfrm>
            <a:off x="278980" y="1680661"/>
            <a:ext cx="6282241" cy="7010399"/>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150" dirty="0">
                <a:latin typeface="Century Gothic" panose="020B0502020202020204" pitchFamily="34" charset="0"/>
              </a:rPr>
              <a:t>This report demonstrates that development costs vary considerably across Northern Colorado, reflecting differences in municipal fee schedules, water acquisition requirements, and utility provider policies. While building permit fees, use taxes, and impact fees differ between jurisdictions, the case studies also show that water-related costs often represent one of the largest components of total development expenses.</a:t>
            </a:r>
          </a:p>
          <a:p>
            <a:pPr>
              <a:lnSpc>
                <a:spcPct val="107000"/>
              </a:lnSpc>
              <a:spcAft>
                <a:spcPts val="800"/>
              </a:spcAft>
            </a:pPr>
            <a:r>
              <a:rPr lang="en-US" sz="1150" dirty="0">
                <a:latin typeface="Century Gothic" panose="020B0502020202020204" pitchFamily="34" charset="0"/>
              </a:rPr>
              <a:t>The case studies further illustrate that development costs are not determined solely by municipality. In communities served by multiple water providers, total costs may vary substantially depending on the applicable utility district and its associated water requirements. As a result, projects located within the same municipality may experience different development costs despite otherwise similar development assumptions.</a:t>
            </a:r>
          </a:p>
          <a:p>
            <a:pPr>
              <a:lnSpc>
                <a:spcPct val="107000"/>
              </a:lnSpc>
              <a:spcAft>
                <a:spcPts val="800"/>
              </a:spcAft>
            </a:pPr>
            <a:r>
              <a:rPr lang="en-US" sz="1150" dirty="0">
                <a:latin typeface="Century Gothic" panose="020B0502020202020204" pitchFamily="34" charset="0"/>
              </a:rPr>
              <a:t>Because development fees and water requirements are established locally and may change over time, understanding these costs requires evaluating each jurisdiction and utility provider individually. The standardized methodology used throughout this report provides a consistent framework for comparing representative development costs while recognizing that actual project costs will vary.</a:t>
            </a:r>
          </a:p>
          <a:p>
            <a:pPr>
              <a:lnSpc>
                <a:spcPct val="107000"/>
              </a:lnSpc>
              <a:spcAft>
                <a:spcPts val="800"/>
              </a:spcAft>
            </a:pPr>
            <a:r>
              <a:rPr lang="en-US" sz="1150" dirty="0">
                <a:latin typeface="Century Gothic" panose="020B0502020202020204" pitchFamily="34" charset="0"/>
              </a:rPr>
              <a:t>As Northern Colorado continues to grow, development fees and water requirements will remain important components of the residential development process. By presenting this information in a transparent and consistent format, this report provides a factual resource for understanding how these costs differ across the region.</a:t>
            </a:r>
          </a:p>
        </p:txBody>
      </p:sp>
      <p:sp>
        <p:nvSpPr>
          <p:cNvPr id="3" name="TextBox 2">
            <a:extLst>
              <a:ext uri="{FF2B5EF4-FFF2-40B4-BE49-F238E27FC236}">
                <a16:creationId xmlns:a16="http://schemas.microsoft.com/office/drawing/2014/main" id="{31DB28BB-B827-8BAF-13B5-367BD1AEC21D}"/>
              </a:ext>
            </a:extLst>
          </p:cNvPr>
          <p:cNvSpPr txBox="1"/>
          <p:nvPr/>
        </p:nvSpPr>
        <p:spPr>
          <a:xfrm>
            <a:off x="296779" y="6282823"/>
            <a:ext cx="6282241" cy="2089611"/>
          </a:xfrm>
          <a:prstGeom prst="rect">
            <a:avLst/>
          </a:prstGeom>
          <a:solidFill>
            <a:schemeClr val="bg1">
              <a:lumMod val="95000"/>
            </a:schemeClr>
          </a:solidFill>
          <a:ln>
            <a:solidFill>
              <a:schemeClr val="bg1">
                <a:lumMod val="95000"/>
              </a:schemeClr>
            </a:solidFill>
          </a:ln>
        </p:spPr>
        <p:txBody>
          <a:bodyPr wrap="square">
            <a:spAutoFit/>
          </a:bodyPr>
          <a:lstStyle/>
          <a:p>
            <a:pPr>
              <a:lnSpc>
                <a:spcPct val="107000"/>
              </a:lnSpc>
              <a:spcAft>
                <a:spcPts val="800"/>
              </a:spcAft>
            </a:pPr>
            <a:r>
              <a:rPr lang="en-US" sz="1150" dirty="0">
                <a:latin typeface="Century Gothic" panose="020B0502020202020204" pitchFamily="34" charset="0"/>
              </a:rPr>
              <a:t>• Water-related costs ranged from approximately </a:t>
            </a:r>
            <a:r>
              <a:rPr lang="en-US" sz="1150" b="1" dirty="0">
                <a:solidFill>
                  <a:srgbClr val="7DACE4"/>
                </a:solidFill>
                <a:latin typeface="Century Gothic" panose="020B0502020202020204" pitchFamily="34" charset="0"/>
              </a:rPr>
              <a:t>$18,000 to nearly $89,000</a:t>
            </a:r>
            <a:r>
              <a:rPr lang="en-US" sz="1150" dirty="0">
                <a:solidFill>
                  <a:srgbClr val="7DACE4"/>
                </a:solidFill>
                <a:latin typeface="Century Gothic" panose="020B0502020202020204" pitchFamily="34" charset="0"/>
              </a:rPr>
              <a:t> </a:t>
            </a:r>
            <a:r>
              <a:rPr lang="en-US" sz="1150" dirty="0">
                <a:latin typeface="Century Gothic" panose="020B0502020202020204" pitchFamily="34" charset="0"/>
              </a:rPr>
              <a:t>for a representative single-family home, depending on the municipality and water provider.</a:t>
            </a:r>
          </a:p>
          <a:p>
            <a:pPr>
              <a:lnSpc>
                <a:spcPct val="107000"/>
              </a:lnSpc>
              <a:spcAft>
                <a:spcPts val="800"/>
              </a:spcAft>
            </a:pPr>
            <a:r>
              <a:rPr lang="en-US" sz="1150" dirty="0">
                <a:latin typeface="Century Gothic" panose="020B0502020202020204" pitchFamily="34" charset="0"/>
              </a:rPr>
              <a:t>• Total estimated development costs for a representative single-family home ranged from approximately </a:t>
            </a:r>
            <a:r>
              <a:rPr lang="en-US" sz="1150" b="1" dirty="0">
                <a:solidFill>
                  <a:srgbClr val="7DACE4"/>
                </a:solidFill>
                <a:latin typeface="Century Gothic" panose="020B0502020202020204" pitchFamily="34" charset="0"/>
              </a:rPr>
              <a:t>$58,700 to $129,200</a:t>
            </a:r>
            <a:r>
              <a:rPr lang="en-US" sz="1150" dirty="0">
                <a:solidFill>
                  <a:srgbClr val="7DACE4"/>
                </a:solidFill>
                <a:latin typeface="Century Gothic" panose="020B0502020202020204" pitchFamily="34" charset="0"/>
              </a:rPr>
              <a:t> </a:t>
            </a:r>
            <a:r>
              <a:rPr lang="en-US" sz="1150" dirty="0">
                <a:latin typeface="Century Gothic" panose="020B0502020202020204" pitchFamily="34" charset="0"/>
              </a:rPr>
              <a:t>across the case studies.</a:t>
            </a:r>
          </a:p>
          <a:p>
            <a:pPr>
              <a:lnSpc>
                <a:spcPct val="107000"/>
              </a:lnSpc>
              <a:spcAft>
                <a:spcPts val="800"/>
              </a:spcAft>
            </a:pPr>
            <a:r>
              <a:rPr lang="en-US" sz="1150" dirty="0">
                <a:latin typeface="Century Gothic" panose="020B0502020202020204" pitchFamily="34" charset="0"/>
              </a:rPr>
              <a:t>• In municipalities served by multiple water providers, total development costs varied by </a:t>
            </a:r>
            <a:r>
              <a:rPr lang="en-US" sz="1150" b="1" dirty="0">
                <a:solidFill>
                  <a:srgbClr val="7DACE4"/>
                </a:solidFill>
                <a:latin typeface="Century Gothic" panose="020B0502020202020204" pitchFamily="34" charset="0"/>
              </a:rPr>
              <a:t>more than $70,000</a:t>
            </a:r>
            <a:r>
              <a:rPr lang="en-US" sz="1150" dirty="0">
                <a:solidFill>
                  <a:srgbClr val="7DACE4"/>
                </a:solidFill>
                <a:latin typeface="Century Gothic" panose="020B0502020202020204" pitchFamily="34" charset="0"/>
              </a:rPr>
              <a:t> </a:t>
            </a:r>
            <a:r>
              <a:rPr lang="en-US" sz="1150" dirty="0">
                <a:latin typeface="Century Gothic" panose="020B0502020202020204" pitchFamily="34" charset="0"/>
              </a:rPr>
              <a:t>for otherwise similar development assumptions.</a:t>
            </a:r>
          </a:p>
          <a:p>
            <a:pPr>
              <a:lnSpc>
                <a:spcPct val="107000"/>
              </a:lnSpc>
              <a:spcAft>
                <a:spcPts val="800"/>
              </a:spcAft>
            </a:pPr>
            <a:r>
              <a:rPr lang="en-US" sz="1150" dirty="0">
                <a:latin typeface="Century Gothic" panose="020B0502020202020204" pitchFamily="34" charset="0"/>
              </a:rPr>
              <a:t>• Windsor, Johnstown, and Fort Collins continue to rank among Northern Colorado's most active residential development markets, illustrating how local fee structures and water requirements differ across rapidly growing communities.</a:t>
            </a:r>
          </a:p>
        </p:txBody>
      </p:sp>
      <p:sp>
        <p:nvSpPr>
          <p:cNvPr id="6" name="TextBox 5">
            <a:extLst>
              <a:ext uri="{FF2B5EF4-FFF2-40B4-BE49-F238E27FC236}">
                <a16:creationId xmlns:a16="http://schemas.microsoft.com/office/drawing/2014/main" id="{49794643-0CC7-2C9E-3964-3EACADFBDB1E}"/>
              </a:ext>
            </a:extLst>
          </p:cNvPr>
          <p:cNvSpPr txBox="1"/>
          <p:nvPr/>
        </p:nvSpPr>
        <p:spPr>
          <a:xfrm>
            <a:off x="236323" y="6013519"/>
            <a:ext cx="2623931" cy="269304"/>
          </a:xfrm>
          <a:prstGeom prst="rect">
            <a:avLst/>
          </a:prstGeom>
          <a:noFill/>
        </p:spPr>
        <p:txBody>
          <a:bodyPr wrap="square" rtlCol="0">
            <a:spAutoFit/>
          </a:bodyPr>
          <a:lstStyle/>
          <a:p>
            <a:r>
              <a:rPr lang="en-US" sz="1150" b="1" dirty="0">
                <a:solidFill>
                  <a:srgbClr val="7DACE4"/>
                </a:solidFill>
                <a:latin typeface="Century Gothic" panose="020B0502020202020204" pitchFamily="34" charset="0"/>
              </a:rPr>
              <a:t>Summary of Findings</a:t>
            </a:r>
          </a:p>
        </p:txBody>
      </p:sp>
    </p:spTree>
    <p:extLst>
      <p:ext uri="{BB962C8B-B14F-4D97-AF65-F5344CB8AC3E}">
        <p14:creationId xmlns:p14="http://schemas.microsoft.com/office/powerpoint/2010/main" val="38809584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5532</TotalTime>
  <Words>3675</Words>
  <Application>Microsoft Macintosh PowerPoint</Application>
  <PresentationFormat>Letter Paper (8.5x11 in)</PresentationFormat>
  <Paragraphs>338</Paragraphs>
  <Slides>11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Aptos Display</vt:lpstr>
      <vt:lpstr>Aptos Narrow</vt:lpstr>
      <vt:lpstr>Arial</vt:lpstr>
      <vt:lpstr>Bodoni MT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Albert Bozoki</cp:lastModifiedBy>
  <cp:revision>2</cp:revision>
  <dcterms:created xsi:type="dcterms:W3CDTF">2026-06-30T03:38:04Z</dcterms:created>
  <dcterms:modified xsi:type="dcterms:W3CDTF">2026-07-23T03:43:10Z</dcterms:modified>
</cp:coreProperties>
</file>