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13"/>
  </p:notesMasterIdLst>
  <p:handoutMasterIdLst>
    <p:handoutMasterId r:id="rId14"/>
  </p:handoutMasterIdLst>
  <p:sldIdLst>
    <p:sldId id="256" r:id="rId2"/>
    <p:sldId id="265" r:id="rId3"/>
    <p:sldId id="257" r:id="rId4"/>
    <p:sldId id="259" r:id="rId5"/>
    <p:sldId id="258" r:id="rId6"/>
    <p:sldId id="260" r:id="rId7"/>
    <p:sldId id="264" r:id="rId8"/>
    <p:sldId id="262" r:id="rId9"/>
    <p:sldId id="263" r:id="rId10"/>
    <p:sldId id="266" r:id="rId11"/>
    <p:sldId id="267" r:id="rId12"/>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B0F04"/>
    <a:srgbClr val="778E1E"/>
    <a:srgbClr val="EC891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E207C56-887C-F749-B397-7D7EC155E328}" v="765" dt="2026-07-01T04:14:26.137"/>
    <p1510:client id="{FD898D87-2498-44B9-8453-FC26F7AD2422}" v="840" dt="2026-07-01T21:43:13.06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81" autoAdjust="0"/>
    <p:restoredTop sz="94660"/>
  </p:normalViewPr>
  <p:slideViewPr>
    <p:cSldViewPr snapToGrid="0">
      <p:cViewPr>
        <p:scale>
          <a:sx n="90" d="100"/>
          <a:sy n="90" d="100"/>
        </p:scale>
        <p:origin x="2730" y="-27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bert Bozoki" userId="17640a59-1a80-4433-8122-231d3c4988bf" providerId="ADAL" clId="{FA2F755D-A9FE-474D-B423-3D5BB43B1493}"/>
    <pc:docChg chg="undo redo custSel addSld delSld modSld sldOrd">
      <pc:chgData name="Albert Bozoki" userId="17640a59-1a80-4433-8122-231d3c4988bf" providerId="ADAL" clId="{FA2F755D-A9FE-474D-B423-3D5BB43B1493}" dt="2026-07-01T21:46:41.564" v="2636" actId="20577"/>
      <pc:docMkLst>
        <pc:docMk/>
      </pc:docMkLst>
      <pc:sldChg chg="addSp delSp modSp mod">
        <pc:chgData name="Albert Bozoki" userId="17640a59-1a80-4433-8122-231d3c4988bf" providerId="ADAL" clId="{FA2F755D-A9FE-474D-B423-3D5BB43B1493}" dt="2026-07-01T21:46:41.564" v="2636" actId="20577"/>
        <pc:sldMkLst>
          <pc:docMk/>
          <pc:sldMk cId="2268854709" sldId="257"/>
        </pc:sldMkLst>
        <pc:spChg chg="add del mod">
          <ac:chgData name="Albert Bozoki" userId="17640a59-1a80-4433-8122-231d3c4988bf" providerId="ADAL" clId="{FA2F755D-A9FE-474D-B423-3D5BB43B1493}" dt="2026-06-30T20:18:47.255" v="6" actId="478"/>
          <ac:spMkLst>
            <pc:docMk/>
            <pc:sldMk cId="2268854709" sldId="257"/>
            <ac:spMk id="2" creationId="{43873B86-1BEC-09CC-AADD-EEA37F1712A5}"/>
          </ac:spMkLst>
        </pc:spChg>
        <pc:spChg chg="add del mod">
          <ac:chgData name="Albert Bozoki" userId="17640a59-1a80-4433-8122-231d3c4988bf" providerId="ADAL" clId="{FA2F755D-A9FE-474D-B423-3D5BB43B1493}" dt="2026-06-30T20:18:55.983" v="8" actId="478"/>
          <ac:spMkLst>
            <pc:docMk/>
            <pc:sldMk cId="2268854709" sldId="257"/>
            <ac:spMk id="3" creationId="{A0F64951-A732-33A5-F86B-04DC37611D77}"/>
          </ac:spMkLst>
        </pc:spChg>
        <pc:spChg chg="del">
          <ac:chgData name="Albert Bozoki" userId="17640a59-1a80-4433-8122-231d3c4988bf" providerId="ADAL" clId="{FA2F755D-A9FE-474D-B423-3D5BB43B1493}" dt="2026-06-30T20:18:46.802" v="5" actId="478"/>
          <ac:spMkLst>
            <pc:docMk/>
            <pc:sldMk cId="2268854709" sldId="257"/>
            <ac:spMk id="4" creationId="{D37447AB-E3B1-043C-D187-9634BA250EA9}"/>
          </ac:spMkLst>
        </pc:spChg>
        <pc:spChg chg="del">
          <ac:chgData name="Albert Bozoki" userId="17640a59-1a80-4433-8122-231d3c4988bf" providerId="ADAL" clId="{FA2F755D-A9FE-474D-B423-3D5BB43B1493}" dt="2026-06-30T20:18:57.480" v="9" actId="478"/>
          <ac:spMkLst>
            <pc:docMk/>
            <pc:sldMk cId="2268854709" sldId="257"/>
            <ac:spMk id="5" creationId="{AAD8C452-819C-5F34-EA68-36A49E2CE9C8}"/>
          </ac:spMkLst>
        </pc:spChg>
        <pc:spChg chg="mod">
          <ac:chgData name="Albert Bozoki" userId="17640a59-1a80-4433-8122-231d3c4988bf" providerId="ADAL" clId="{FA2F755D-A9FE-474D-B423-3D5BB43B1493}" dt="2026-07-01T21:46:41.564" v="2636" actId="20577"/>
          <ac:spMkLst>
            <pc:docMk/>
            <pc:sldMk cId="2268854709" sldId="257"/>
            <ac:spMk id="6" creationId="{0EAB0006-95B8-0CA5-207C-63FD60865BB9}"/>
          </ac:spMkLst>
        </pc:spChg>
        <pc:spChg chg="add mod">
          <ac:chgData name="Albert Bozoki" userId="17640a59-1a80-4433-8122-231d3c4988bf" providerId="ADAL" clId="{FA2F755D-A9FE-474D-B423-3D5BB43B1493}" dt="2026-06-30T20:18:50.429" v="7"/>
          <ac:spMkLst>
            <pc:docMk/>
            <pc:sldMk cId="2268854709" sldId="257"/>
            <ac:spMk id="7" creationId="{E789869E-9A45-1FC4-52B1-C604EBD3136C}"/>
          </ac:spMkLst>
        </pc:spChg>
        <pc:spChg chg="add mod">
          <ac:chgData name="Albert Bozoki" userId="17640a59-1a80-4433-8122-231d3c4988bf" providerId="ADAL" clId="{FA2F755D-A9FE-474D-B423-3D5BB43B1493}" dt="2026-06-30T20:21:29.450" v="42" actId="20577"/>
          <ac:spMkLst>
            <pc:docMk/>
            <pc:sldMk cId="2268854709" sldId="257"/>
            <ac:spMk id="8" creationId="{66D78F8D-37B8-93BA-DA70-5C578D377D47}"/>
          </ac:spMkLst>
        </pc:spChg>
        <pc:spChg chg="mod">
          <ac:chgData name="Albert Bozoki" userId="17640a59-1a80-4433-8122-231d3c4988bf" providerId="ADAL" clId="{FA2F755D-A9FE-474D-B423-3D5BB43B1493}" dt="2026-07-01T15:18:32.319" v="695" actId="20577"/>
          <ac:spMkLst>
            <pc:docMk/>
            <pc:sldMk cId="2268854709" sldId="257"/>
            <ac:spMk id="9" creationId="{FA56A914-F584-4915-B9A5-1EA026212229}"/>
          </ac:spMkLst>
        </pc:spChg>
      </pc:sldChg>
      <pc:sldChg chg="addSp delSp modSp mod">
        <pc:chgData name="Albert Bozoki" userId="17640a59-1a80-4433-8122-231d3c4988bf" providerId="ADAL" clId="{FA2F755D-A9FE-474D-B423-3D5BB43B1493}" dt="2026-06-30T20:33:17.315" v="130" actId="1076"/>
        <pc:sldMkLst>
          <pc:docMk/>
          <pc:sldMk cId="3017322141" sldId="258"/>
        </pc:sldMkLst>
        <pc:spChg chg="add mod">
          <ac:chgData name="Albert Bozoki" userId="17640a59-1a80-4433-8122-231d3c4988bf" providerId="ADAL" clId="{FA2F755D-A9FE-474D-B423-3D5BB43B1493}" dt="2026-06-30T20:33:17.315" v="130" actId="1076"/>
          <ac:spMkLst>
            <pc:docMk/>
            <pc:sldMk cId="3017322141" sldId="258"/>
            <ac:spMk id="3" creationId="{B1781CF9-E2CA-FD80-7BE8-93A8FFFDD426}"/>
          </ac:spMkLst>
        </pc:spChg>
        <pc:spChg chg="del mod">
          <ac:chgData name="Albert Bozoki" userId="17640a59-1a80-4433-8122-231d3c4988bf" providerId="ADAL" clId="{FA2F755D-A9FE-474D-B423-3D5BB43B1493}" dt="2026-06-30T20:32:52.133" v="116" actId="478"/>
          <ac:spMkLst>
            <pc:docMk/>
            <pc:sldMk cId="3017322141" sldId="258"/>
            <ac:spMk id="5" creationId="{3DFD4FDA-DC50-480D-5382-CEB395396F7F}"/>
          </ac:spMkLst>
        </pc:spChg>
        <pc:spChg chg="add mod">
          <ac:chgData name="Albert Bozoki" userId="17640a59-1a80-4433-8122-231d3c4988bf" providerId="ADAL" clId="{FA2F755D-A9FE-474D-B423-3D5BB43B1493}" dt="2026-06-30T20:32:07.912" v="109" actId="1076"/>
          <ac:spMkLst>
            <pc:docMk/>
            <pc:sldMk cId="3017322141" sldId="258"/>
            <ac:spMk id="6" creationId="{2F349329-1D30-D843-674D-E948581DBC91}"/>
          </ac:spMkLst>
        </pc:spChg>
        <pc:spChg chg="add mod">
          <ac:chgData name="Albert Bozoki" userId="17640a59-1a80-4433-8122-231d3c4988bf" providerId="ADAL" clId="{FA2F755D-A9FE-474D-B423-3D5BB43B1493}" dt="2026-06-30T20:33:02.403" v="128" actId="20577"/>
          <ac:spMkLst>
            <pc:docMk/>
            <pc:sldMk cId="3017322141" sldId="258"/>
            <ac:spMk id="7" creationId="{5B7ED72C-7689-2C33-92F3-AF59CD58D828}"/>
          </ac:spMkLst>
        </pc:spChg>
        <pc:spChg chg="mod">
          <ac:chgData name="Albert Bozoki" userId="17640a59-1a80-4433-8122-231d3c4988bf" providerId="ADAL" clId="{FA2F755D-A9FE-474D-B423-3D5BB43B1493}" dt="2026-06-30T20:23:52.037" v="56" actId="20577"/>
          <ac:spMkLst>
            <pc:docMk/>
            <pc:sldMk cId="3017322141" sldId="258"/>
            <ac:spMk id="8" creationId="{D6768473-AE24-BF18-55A0-08380728D94D}"/>
          </ac:spMkLst>
        </pc:spChg>
        <pc:spChg chg="mod">
          <ac:chgData name="Albert Bozoki" userId="17640a59-1a80-4433-8122-231d3c4988bf" providerId="ADAL" clId="{FA2F755D-A9FE-474D-B423-3D5BB43B1493}" dt="2026-06-30T20:33:14.162" v="129" actId="1076"/>
          <ac:spMkLst>
            <pc:docMk/>
            <pc:sldMk cId="3017322141" sldId="258"/>
            <ac:spMk id="9" creationId="{DAD55F63-76E7-F1B7-423E-30F433EADC77}"/>
          </ac:spMkLst>
        </pc:spChg>
        <pc:graphicFrameChg chg="add mod">
          <ac:chgData name="Albert Bozoki" userId="17640a59-1a80-4433-8122-231d3c4988bf" providerId="ADAL" clId="{FA2F755D-A9FE-474D-B423-3D5BB43B1493}" dt="2026-06-30T20:32:10.533" v="110" actId="1076"/>
          <ac:graphicFrameMkLst>
            <pc:docMk/>
            <pc:sldMk cId="3017322141" sldId="258"/>
            <ac:graphicFrameMk id="2" creationId="{561C2384-3966-C81A-13E1-02456DECE8A8}"/>
          </ac:graphicFrameMkLst>
        </pc:graphicFrameChg>
      </pc:sldChg>
      <pc:sldChg chg="addSp delSp modSp mod">
        <pc:chgData name="Albert Bozoki" userId="17640a59-1a80-4433-8122-231d3c4988bf" providerId="ADAL" clId="{FA2F755D-A9FE-474D-B423-3D5BB43B1493}" dt="2026-06-30T20:21:14.263" v="29" actId="255"/>
        <pc:sldMkLst>
          <pc:docMk/>
          <pc:sldMk cId="2278142689" sldId="259"/>
        </pc:sldMkLst>
        <pc:spChg chg="mod">
          <ac:chgData name="Albert Bozoki" userId="17640a59-1a80-4433-8122-231d3c4988bf" providerId="ADAL" clId="{FA2F755D-A9FE-474D-B423-3D5BB43B1493}" dt="2026-06-30T20:18:27.974" v="1" actId="1035"/>
          <ac:spMkLst>
            <pc:docMk/>
            <pc:sldMk cId="2278142689" sldId="259"/>
            <ac:spMk id="4" creationId="{4C6A9BFA-8720-1885-D6AE-F5A020436C81}"/>
          </ac:spMkLst>
        </pc:spChg>
        <pc:spChg chg="add del mod">
          <ac:chgData name="Albert Bozoki" userId="17640a59-1a80-4433-8122-231d3c4988bf" providerId="ADAL" clId="{FA2F755D-A9FE-474D-B423-3D5BB43B1493}" dt="2026-06-30T20:21:14.263" v="29" actId="255"/>
          <ac:spMkLst>
            <pc:docMk/>
            <pc:sldMk cId="2278142689" sldId="259"/>
            <ac:spMk id="5" creationId="{E3416CF5-A4A3-318C-0794-29F77737EB81}"/>
          </ac:spMkLst>
        </pc:spChg>
        <pc:spChg chg="mod">
          <ac:chgData name="Albert Bozoki" userId="17640a59-1a80-4433-8122-231d3c4988bf" providerId="ADAL" clId="{FA2F755D-A9FE-474D-B423-3D5BB43B1493}" dt="2026-06-30T20:19:55.026" v="19" actId="255"/>
          <ac:spMkLst>
            <pc:docMk/>
            <pc:sldMk cId="2278142689" sldId="259"/>
            <ac:spMk id="6" creationId="{4C3348E3-5FC6-8D77-DB98-03788D5C587B}"/>
          </ac:spMkLst>
        </pc:spChg>
      </pc:sldChg>
      <pc:sldChg chg="addSp delSp modSp new mod ord">
        <pc:chgData name="Albert Bozoki" userId="17640a59-1a80-4433-8122-231d3c4988bf" providerId="ADAL" clId="{FA2F755D-A9FE-474D-B423-3D5BB43B1493}" dt="2026-07-01T15:16:03.500" v="622" actId="20577"/>
        <pc:sldMkLst>
          <pc:docMk/>
          <pc:sldMk cId="153257031" sldId="260"/>
        </pc:sldMkLst>
        <pc:spChg chg="del">
          <ac:chgData name="Albert Bozoki" userId="17640a59-1a80-4433-8122-231d3c4988bf" providerId="ADAL" clId="{FA2F755D-A9FE-474D-B423-3D5BB43B1493}" dt="2026-06-30T20:31:16.172" v="99" actId="478"/>
          <ac:spMkLst>
            <pc:docMk/>
            <pc:sldMk cId="153257031" sldId="260"/>
            <ac:spMk id="2" creationId="{B7E49877-D933-82D2-79B8-36E55233F537}"/>
          </ac:spMkLst>
        </pc:spChg>
        <pc:spChg chg="del mod">
          <ac:chgData name="Albert Bozoki" userId="17640a59-1a80-4433-8122-231d3c4988bf" providerId="ADAL" clId="{FA2F755D-A9FE-474D-B423-3D5BB43B1493}" dt="2026-06-30T20:31:17.155" v="101" actId="478"/>
          <ac:spMkLst>
            <pc:docMk/>
            <pc:sldMk cId="153257031" sldId="260"/>
            <ac:spMk id="3" creationId="{6616ADD1-B068-4AF8-2CFB-1E684CCD210F}"/>
          </ac:spMkLst>
        </pc:spChg>
        <pc:spChg chg="add mod">
          <ac:chgData name="Albert Bozoki" userId="17640a59-1a80-4433-8122-231d3c4988bf" providerId="ADAL" clId="{FA2F755D-A9FE-474D-B423-3D5BB43B1493}" dt="2026-06-30T20:31:14.281" v="98"/>
          <ac:spMkLst>
            <pc:docMk/>
            <pc:sldMk cId="153257031" sldId="260"/>
            <ac:spMk id="4" creationId="{4BCE6351-6034-A919-CAA7-B8E6CC18378F}"/>
          </ac:spMkLst>
        </pc:spChg>
        <pc:spChg chg="add del mod">
          <ac:chgData name="Albert Bozoki" userId="17640a59-1a80-4433-8122-231d3c4988bf" providerId="ADAL" clId="{FA2F755D-A9FE-474D-B423-3D5BB43B1493}" dt="2026-06-30T20:33:42.491" v="131" actId="478"/>
          <ac:spMkLst>
            <pc:docMk/>
            <pc:sldMk cId="153257031" sldId="260"/>
            <ac:spMk id="5" creationId="{4C44BC76-33A2-3FCB-54AA-37E86ACD0F42}"/>
          </ac:spMkLst>
        </pc:spChg>
        <pc:spChg chg="add del mod">
          <ac:chgData name="Albert Bozoki" userId="17640a59-1a80-4433-8122-231d3c4988bf" providerId="ADAL" clId="{FA2F755D-A9FE-474D-B423-3D5BB43B1493}" dt="2026-06-30T20:34:49.415" v="159" actId="478"/>
          <ac:spMkLst>
            <pc:docMk/>
            <pc:sldMk cId="153257031" sldId="260"/>
            <ac:spMk id="6" creationId="{7F2437AD-BAC7-7648-AD91-253290ABEEB8}"/>
          </ac:spMkLst>
        </pc:spChg>
        <pc:spChg chg="add mod">
          <ac:chgData name="Albert Bozoki" userId="17640a59-1a80-4433-8122-231d3c4988bf" providerId="ADAL" clId="{FA2F755D-A9FE-474D-B423-3D5BB43B1493}" dt="2026-06-30T20:39:37.147" v="195" actId="14100"/>
          <ac:spMkLst>
            <pc:docMk/>
            <pc:sldMk cId="153257031" sldId="260"/>
            <ac:spMk id="7" creationId="{FC82895D-E70C-FDE5-549B-3A0C2F17AD3F}"/>
          </ac:spMkLst>
        </pc:spChg>
        <pc:spChg chg="add mod">
          <ac:chgData name="Albert Bozoki" userId="17640a59-1a80-4433-8122-231d3c4988bf" providerId="ADAL" clId="{FA2F755D-A9FE-474D-B423-3D5BB43B1493}" dt="2026-06-30T20:37:00.679" v="170" actId="14100"/>
          <ac:spMkLst>
            <pc:docMk/>
            <pc:sldMk cId="153257031" sldId="260"/>
            <ac:spMk id="8" creationId="{45A8A772-0141-397A-61BB-5783424E1939}"/>
          </ac:spMkLst>
        </pc:spChg>
        <pc:spChg chg="add mod">
          <ac:chgData name="Albert Bozoki" userId="17640a59-1a80-4433-8122-231d3c4988bf" providerId="ADAL" clId="{FA2F755D-A9FE-474D-B423-3D5BB43B1493}" dt="2026-07-01T15:09:50.223" v="595" actId="1076"/>
          <ac:spMkLst>
            <pc:docMk/>
            <pc:sldMk cId="153257031" sldId="260"/>
            <ac:spMk id="11" creationId="{E3FB2300-A351-5907-0AE5-48358CE7AE47}"/>
          </ac:spMkLst>
        </pc:spChg>
        <pc:spChg chg="add mod">
          <ac:chgData name="Albert Bozoki" userId="17640a59-1a80-4433-8122-231d3c4988bf" providerId="ADAL" clId="{FA2F755D-A9FE-474D-B423-3D5BB43B1493}" dt="2026-07-01T15:09:55.805" v="597" actId="1076"/>
          <ac:spMkLst>
            <pc:docMk/>
            <pc:sldMk cId="153257031" sldId="260"/>
            <ac:spMk id="12" creationId="{33D282A0-3184-0C38-D643-C27581C3E36B}"/>
          </ac:spMkLst>
        </pc:spChg>
        <pc:spChg chg="add del mod">
          <ac:chgData name="Albert Bozoki" userId="17640a59-1a80-4433-8122-231d3c4988bf" providerId="ADAL" clId="{FA2F755D-A9FE-474D-B423-3D5BB43B1493}" dt="2026-06-30T20:38:55.732" v="186" actId="478"/>
          <ac:spMkLst>
            <pc:docMk/>
            <pc:sldMk cId="153257031" sldId="260"/>
            <ac:spMk id="14" creationId="{2AE61096-1D83-9EFB-5043-E3CB2D2F6E27}"/>
          </ac:spMkLst>
        </pc:spChg>
        <pc:spChg chg="add del mod">
          <ac:chgData name="Albert Bozoki" userId="17640a59-1a80-4433-8122-231d3c4988bf" providerId="ADAL" clId="{FA2F755D-A9FE-474D-B423-3D5BB43B1493}" dt="2026-07-01T15:06:58.168" v="566" actId="478"/>
          <ac:spMkLst>
            <pc:docMk/>
            <pc:sldMk cId="153257031" sldId="260"/>
            <ac:spMk id="15" creationId="{15866C65-77E3-CEFA-35BE-8A98B53376B8}"/>
          </ac:spMkLst>
        </pc:spChg>
        <pc:spChg chg="add del mod">
          <ac:chgData name="Albert Bozoki" userId="17640a59-1a80-4433-8122-231d3c4988bf" providerId="ADAL" clId="{FA2F755D-A9FE-474D-B423-3D5BB43B1493}" dt="2026-07-01T15:06:56.781" v="565" actId="478"/>
          <ac:spMkLst>
            <pc:docMk/>
            <pc:sldMk cId="153257031" sldId="260"/>
            <ac:spMk id="16" creationId="{1EE18F47-F370-E870-D5A9-454939A71E7E}"/>
          </ac:spMkLst>
        </pc:spChg>
        <pc:spChg chg="add del mod">
          <ac:chgData name="Albert Bozoki" userId="17640a59-1a80-4433-8122-231d3c4988bf" providerId="ADAL" clId="{FA2F755D-A9FE-474D-B423-3D5BB43B1493}" dt="2026-07-01T15:07:00.344" v="567" actId="478"/>
          <ac:spMkLst>
            <pc:docMk/>
            <pc:sldMk cId="153257031" sldId="260"/>
            <ac:spMk id="17" creationId="{3E8A1DCB-B7F6-A102-1227-308DFEEC7876}"/>
          </ac:spMkLst>
        </pc:spChg>
        <pc:spChg chg="add del mod">
          <ac:chgData name="Albert Bozoki" userId="17640a59-1a80-4433-8122-231d3c4988bf" providerId="ADAL" clId="{FA2F755D-A9FE-474D-B423-3D5BB43B1493}" dt="2026-07-01T15:07:03.695" v="569" actId="478"/>
          <ac:spMkLst>
            <pc:docMk/>
            <pc:sldMk cId="153257031" sldId="260"/>
            <ac:spMk id="19" creationId="{ADED2EE9-92C2-F8CD-87A7-BC2025754178}"/>
          </ac:spMkLst>
        </pc:spChg>
        <pc:spChg chg="add mod">
          <ac:chgData name="Albert Bozoki" userId="17640a59-1a80-4433-8122-231d3c4988bf" providerId="ADAL" clId="{FA2F755D-A9FE-474D-B423-3D5BB43B1493}" dt="2026-07-01T15:16:03.500" v="622" actId="20577"/>
          <ac:spMkLst>
            <pc:docMk/>
            <pc:sldMk cId="153257031" sldId="260"/>
            <ac:spMk id="24" creationId="{1E990097-F42B-30AA-10F5-07CD6C7CA1A3}"/>
          </ac:spMkLst>
        </pc:spChg>
        <pc:graphicFrameChg chg="add mod modGraphic">
          <ac:chgData name="Albert Bozoki" userId="17640a59-1a80-4433-8122-231d3c4988bf" providerId="ADAL" clId="{FA2F755D-A9FE-474D-B423-3D5BB43B1493}" dt="2026-07-01T15:09:52.982" v="596" actId="1076"/>
          <ac:graphicFrameMkLst>
            <pc:docMk/>
            <pc:sldMk cId="153257031" sldId="260"/>
            <ac:graphicFrameMk id="9" creationId="{AAF7C724-E266-196B-4DC2-31CF1EF7870F}"/>
          </ac:graphicFrameMkLst>
        </pc:graphicFrameChg>
        <pc:graphicFrameChg chg="add mod">
          <ac:chgData name="Albert Bozoki" userId="17640a59-1a80-4433-8122-231d3c4988bf" providerId="ADAL" clId="{FA2F755D-A9FE-474D-B423-3D5BB43B1493}" dt="2026-06-30T20:37:28.034" v="173"/>
          <ac:graphicFrameMkLst>
            <pc:docMk/>
            <pc:sldMk cId="153257031" sldId="260"/>
            <ac:graphicFrameMk id="10" creationId="{14E881F0-5611-73BA-FE7B-F94BD20771F8}"/>
          </ac:graphicFrameMkLst>
        </pc:graphicFrameChg>
        <pc:graphicFrameChg chg="add mod">
          <ac:chgData name="Albert Bozoki" userId="17640a59-1a80-4433-8122-231d3c4988bf" providerId="ADAL" clId="{FA2F755D-A9FE-474D-B423-3D5BB43B1493}" dt="2026-07-01T15:09:58.545" v="598" actId="1076"/>
          <ac:graphicFrameMkLst>
            <pc:docMk/>
            <pc:sldMk cId="153257031" sldId="260"/>
            <ac:graphicFrameMk id="13" creationId="{D29DB789-BB85-06FA-06C0-5D7B019CBC74}"/>
          </ac:graphicFrameMkLst>
        </pc:graphicFrameChg>
        <pc:graphicFrameChg chg="add del mod">
          <ac:chgData name="Albert Bozoki" userId="17640a59-1a80-4433-8122-231d3c4988bf" providerId="ADAL" clId="{FA2F755D-A9FE-474D-B423-3D5BB43B1493}" dt="2026-07-01T15:07:01.802" v="568" actId="478"/>
          <ac:graphicFrameMkLst>
            <pc:docMk/>
            <pc:sldMk cId="153257031" sldId="260"/>
            <ac:graphicFrameMk id="18" creationId="{F8178F31-A5C9-1735-743F-05A29D2754D8}"/>
          </ac:graphicFrameMkLst>
        </pc:graphicFrameChg>
        <pc:graphicFrameChg chg="add del mod modGraphic">
          <ac:chgData name="Albert Bozoki" userId="17640a59-1a80-4433-8122-231d3c4988bf" providerId="ADAL" clId="{FA2F755D-A9FE-474D-B423-3D5BB43B1493}" dt="2026-07-01T15:07:05.507" v="571" actId="478"/>
          <ac:graphicFrameMkLst>
            <pc:docMk/>
            <pc:sldMk cId="153257031" sldId="260"/>
            <ac:graphicFrameMk id="20" creationId="{9EF348CC-AC06-50B7-8359-1ACA2EADE2E0}"/>
          </ac:graphicFrameMkLst>
        </pc:graphicFrameChg>
        <pc:picChg chg="add del mod">
          <ac:chgData name="Albert Bozoki" userId="17640a59-1a80-4433-8122-231d3c4988bf" providerId="ADAL" clId="{FA2F755D-A9FE-474D-B423-3D5BB43B1493}" dt="2026-07-01T15:08:44.700" v="582" actId="478"/>
          <ac:picMkLst>
            <pc:docMk/>
            <pc:sldMk cId="153257031" sldId="260"/>
            <ac:picMk id="21" creationId="{591ED778-83B0-8723-C174-EBF6C1A4BDE2}"/>
          </ac:picMkLst>
        </pc:picChg>
        <pc:picChg chg="add mod modCrop">
          <ac:chgData name="Albert Bozoki" userId="17640a59-1a80-4433-8122-231d3c4988bf" providerId="ADAL" clId="{FA2F755D-A9FE-474D-B423-3D5BB43B1493}" dt="2026-07-01T15:09:32.685" v="594" actId="1076"/>
          <ac:picMkLst>
            <pc:docMk/>
            <pc:sldMk cId="153257031" sldId="260"/>
            <ac:picMk id="23" creationId="{A516FC53-B87E-1C1D-49A5-B221687AF52C}"/>
          </ac:picMkLst>
        </pc:picChg>
      </pc:sldChg>
      <pc:sldChg chg="addSp delSp modSp new del mod">
        <pc:chgData name="Albert Bozoki" userId="17640a59-1a80-4433-8122-231d3c4988bf" providerId="ADAL" clId="{FA2F755D-A9FE-474D-B423-3D5BB43B1493}" dt="2026-07-01T15:10:40.452" v="602" actId="2696"/>
        <pc:sldMkLst>
          <pc:docMk/>
          <pc:sldMk cId="617399666" sldId="261"/>
        </pc:sldMkLst>
        <pc:spChg chg="del">
          <ac:chgData name="Albert Bozoki" userId="17640a59-1a80-4433-8122-231d3c4988bf" providerId="ADAL" clId="{FA2F755D-A9FE-474D-B423-3D5BB43B1493}" dt="2026-06-30T21:00:32.674" v="238" actId="478"/>
          <ac:spMkLst>
            <pc:docMk/>
            <pc:sldMk cId="617399666" sldId="261"/>
            <ac:spMk id="2" creationId="{F34FC726-59E4-A09F-0B93-188C43F09BA2}"/>
          </ac:spMkLst>
        </pc:spChg>
        <pc:spChg chg="del">
          <ac:chgData name="Albert Bozoki" userId="17640a59-1a80-4433-8122-231d3c4988bf" providerId="ADAL" clId="{FA2F755D-A9FE-474D-B423-3D5BB43B1493}" dt="2026-06-30T21:00:33.544" v="239" actId="478"/>
          <ac:spMkLst>
            <pc:docMk/>
            <pc:sldMk cId="617399666" sldId="261"/>
            <ac:spMk id="3" creationId="{80DC1C50-40BC-21B5-6D6D-E109E1E9EA2C}"/>
          </ac:spMkLst>
        </pc:spChg>
        <pc:spChg chg="add mod">
          <ac:chgData name="Albert Bozoki" userId="17640a59-1a80-4433-8122-231d3c4988bf" providerId="ADAL" clId="{FA2F755D-A9FE-474D-B423-3D5BB43B1493}" dt="2026-06-30T21:02:19.434" v="244"/>
          <ac:spMkLst>
            <pc:docMk/>
            <pc:sldMk cId="617399666" sldId="261"/>
            <ac:spMk id="4" creationId="{5A98180C-02A3-2A5E-4D0C-F31DE0696B1B}"/>
          </ac:spMkLst>
        </pc:spChg>
        <pc:spChg chg="add mod">
          <ac:chgData name="Albert Bozoki" userId="17640a59-1a80-4433-8122-231d3c4988bf" providerId="ADAL" clId="{FA2F755D-A9FE-474D-B423-3D5BB43B1493}" dt="2026-07-01T14:57:37.374" v="494" actId="1076"/>
          <ac:spMkLst>
            <pc:docMk/>
            <pc:sldMk cId="617399666" sldId="261"/>
            <ac:spMk id="5" creationId="{F4FF7CCE-BD63-83A0-5D09-C709FD346403}"/>
          </ac:spMkLst>
        </pc:spChg>
        <pc:spChg chg="add mod">
          <ac:chgData name="Albert Bozoki" userId="17640a59-1a80-4433-8122-231d3c4988bf" providerId="ADAL" clId="{FA2F755D-A9FE-474D-B423-3D5BB43B1493}" dt="2026-07-01T14:57:49.707" v="496" actId="1076"/>
          <ac:spMkLst>
            <pc:docMk/>
            <pc:sldMk cId="617399666" sldId="261"/>
            <ac:spMk id="6" creationId="{C43BF22F-BA07-EB9D-3B39-1B430A6CD91C}"/>
          </ac:spMkLst>
        </pc:spChg>
        <pc:spChg chg="add mod">
          <ac:chgData name="Albert Bozoki" userId="17640a59-1a80-4433-8122-231d3c4988bf" providerId="ADAL" clId="{FA2F755D-A9FE-474D-B423-3D5BB43B1493}" dt="2026-07-01T14:58:01.552" v="499" actId="1076"/>
          <ac:spMkLst>
            <pc:docMk/>
            <pc:sldMk cId="617399666" sldId="261"/>
            <ac:spMk id="9" creationId="{72E5B18B-C7A5-DF8A-870F-7B27CB76CC92}"/>
          </ac:spMkLst>
        </pc:spChg>
        <pc:graphicFrameChg chg="add mod modGraphic">
          <ac:chgData name="Albert Bozoki" userId="17640a59-1a80-4433-8122-231d3c4988bf" providerId="ADAL" clId="{FA2F755D-A9FE-474D-B423-3D5BB43B1493}" dt="2026-07-01T14:57:43.846" v="495" actId="1076"/>
          <ac:graphicFrameMkLst>
            <pc:docMk/>
            <pc:sldMk cId="617399666" sldId="261"/>
            <ac:graphicFrameMk id="7" creationId="{4382E3FE-5D39-2C6B-DFA4-74C5DA12CA8D}"/>
          </ac:graphicFrameMkLst>
        </pc:graphicFrameChg>
        <pc:graphicFrameChg chg="add mod modGraphic">
          <ac:chgData name="Albert Bozoki" userId="17640a59-1a80-4433-8122-231d3c4988bf" providerId="ADAL" clId="{FA2F755D-A9FE-474D-B423-3D5BB43B1493}" dt="2026-07-01T14:57:55.839" v="498" actId="1076"/>
          <ac:graphicFrameMkLst>
            <pc:docMk/>
            <pc:sldMk cId="617399666" sldId="261"/>
            <ac:graphicFrameMk id="8" creationId="{BB05F54A-7D0F-E65D-4732-C1EC482FA7C2}"/>
          </ac:graphicFrameMkLst>
        </pc:graphicFrameChg>
        <pc:picChg chg="add mod modCrop">
          <ac:chgData name="Albert Bozoki" userId="17640a59-1a80-4433-8122-231d3c4988bf" providerId="ADAL" clId="{FA2F755D-A9FE-474D-B423-3D5BB43B1493}" dt="2026-07-01T14:58:47.678" v="503" actId="14861"/>
          <ac:picMkLst>
            <pc:docMk/>
            <pc:sldMk cId="617399666" sldId="261"/>
            <ac:picMk id="12" creationId="{64AD6969-8B4B-2F58-B647-F2324E6D78A2}"/>
          </ac:picMkLst>
        </pc:picChg>
      </pc:sldChg>
      <pc:sldChg chg="addSp delSp modSp new mod">
        <pc:chgData name="Albert Bozoki" userId="17640a59-1a80-4433-8122-231d3c4988bf" providerId="ADAL" clId="{FA2F755D-A9FE-474D-B423-3D5BB43B1493}" dt="2026-07-01T21:02:03.642" v="1958" actId="1076"/>
        <pc:sldMkLst>
          <pc:docMk/>
          <pc:sldMk cId="1900677390" sldId="262"/>
        </pc:sldMkLst>
        <pc:spChg chg="del">
          <ac:chgData name="Albert Bozoki" userId="17640a59-1a80-4433-8122-231d3c4988bf" providerId="ADAL" clId="{FA2F755D-A9FE-474D-B423-3D5BB43B1493}" dt="2026-06-30T21:21:12.311" v="278" actId="478"/>
          <ac:spMkLst>
            <pc:docMk/>
            <pc:sldMk cId="1900677390" sldId="262"/>
            <ac:spMk id="2" creationId="{DB099E93-B7AE-A189-0369-E95853E998CB}"/>
          </ac:spMkLst>
        </pc:spChg>
        <pc:spChg chg="del">
          <ac:chgData name="Albert Bozoki" userId="17640a59-1a80-4433-8122-231d3c4988bf" providerId="ADAL" clId="{FA2F755D-A9FE-474D-B423-3D5BB43B1493}" dt="2026-06-30T21:21:13.152" v="279" actId="478"/>
          <ac:spMkLst>
            <pc:docMk/>
            <pc:sldMk cId="1900677390" sldId="262"/>
            <ac:spMk id="3" creationId="{1D7109DE-FB09-D60D-D00E-C7FF463CB0D2}"/>
          </ac:spMkLst>
        </pc:spChg>
        <pc:spChg chg="add mod">
          <ac:chgData name="Albert Bozoki" userId="17640a59-1a80-4433-8122-231d3c4988bf" providerId="ADAL" clId="{FA2F755D-A9FE-474D-B423-3D5BB43B1493}" dt="2026-06-30T21:21:10.358" v="277"/>
          <ac:spMkLst>
            <pc:docMk/>
            <pc:sldMk cId="1900677390" sldId="262"/>
            <ac:spMk id="4" creationId="{99D19469-9939-8660-1BC7-195D66D7C733}"/>
          </ac:spMkLst>
        </pc:spChg>
        <pc:spChg chg="add del mod">
          <ac:chgData name="Albert Bozoki" userId="17640a59-1a80-4433-8122-231d3c4988bf" providerId="ADAL" clId="{FA2F755D-A9FE-474D-B423-3D5BB43B1493}" dt="2026-06-30T21:34:26.238" v="334" actId="478"/>
          <ac:spMkLst>
            <pc:docMk/>
            <pc:sldMk cId="1900677390" sldId="262"/>
            <ac:spMk id="5" creationId="{67C141B1-C33E-DE3D-C989-87A3E8963B0E}"/>
          </ac:spMkLst>
        </pc:spChg>
        <pc:spChg chg="add mod">
          <ac:chgData name="Albert Bozoki" userId="17640a59-1a80-4433-8122-231d3c4988bf" providerId="ADAL" clId="{FA2F755D-A9FE-474D-B423-3D5BB43B1493}" dt="2026-06-30T21:34:31.915" v="336"/>
          <ac:spMkLst>
            <pc:docMk/>
            <pc:sldMk cId="1900677390" sldId="262"/>
            <ac:spMk id="6" creationId="{15F98564-9F31-A2AC-746D-7E2FCB6EC884}"/>
          </ac:spMkLst>
        </pc:spChg>
        <pc:spChg chg="add mod">
          <ac:chgData name="Albert Bozoki" userId="17640a59-1a80-4433-8122-231d3c4988bf" providerId="ADAL" clId="{FA2F755D-A9FE-474D-B423-3D5BB43B1493}" dt="2026-07-01T16:38:03.596" v="944" actId="207"/>
          <ac:spMkLst>
            <pc:docMk/>
            <pc:sldMk cId="1900677390" sldId="262"/>
            <ac:spMk id="7" creationId="{FE039C0F-7F81-EB00-3BB4-9B6729D1590B}"/>
          </ac:spMkLst>
        </pc:spChg>
        <pc:spChg chg="add mod">
          <ac:chgData name="Albert Bozoki" userId="17640a59-1a80-4433-8122-231d3c4988bf" providerId="ADAL" clId="{FA2F755D-A9FE-474D-B423-3D5BB43B1493}" dt="2026-07-01T21:02:03.642" v="1958" actId="1076"/>
          <ac:spMkLst>
            <pc:docMk/>
            <pc:sldMk cId="1900677390" sldId="262"/>
            <ac:spMk id="8" creationId="{36133E7A-A2D7-A641-B7C8-38784125ADA5}"/>
          </ac:spMkLst>
        </pc:spChg>
        <pc:spChg chg="add mod">
          <ac:chgData name="Albert Bozoki" userId="17640a59-1a80-4433-8122-231d3c4988bf" providerId="ADAL" clId="{FA2F755D-A9FE-474D-B423-3D5BB43B1493}" dt="2026-07-01T20:57:08.828" v="1906" actId="14100"/>
          <ac:spMkLst>
            <pc:docMk/>
            <pc:sldMk cId="1900677390" sldId="262"/>
            <ac:spMk id="10" creationId="{33581BAC-E9FF-790B-D328-8395D3B76D97}"/>
          </ac:spMkLst>
        </pc:spChg>
        <pc:graphicFrameChg chg="add del mod modGraphic">
          <ac:chgData name="Albert Bozoki" userId="17640a59-1a80-4433-8122-231d3c4988bf" providerId="ADAL" clId="{FA2F755D-A9FE-474D-B423-3D5BB43B1493}" dt="2026-07-01T19:44:40.002" v="1185" actId="478"/>
          <ac:graphicFrameMkLst>
            <pc:docMk/>
            <pc:sldMk cId="1900677390" sldId="262"/>
            <ac:graphicFrameMk id="9" creationId="{DBC40DA1-C86D-70AF-9947-CD37D3CC4F1E}"/>
          </ac:graphicFrameMkLst>
        </pc:graphicFrameChg>
        <pc:graphicFrameChg chg="add mod modGraphic">
          <ac:chgData name="Albert Bozoki" userId="17640a59-1a80-4433-8122-231d3c4988bf" providerId="ADAL" clId="{FA2F755D-A9FE-474D-B423-3D5BB43B1493}" dt="2026-07-01T19:45:02.154" v="1189" actId="1076"/>
          <ac:graphicFrameMkLst>
            <pc:docMk/>
            <pc:sldMk cId="1900677390" sldId="262"/>
            <ac:graphicFrameMk id="12" creationId="{3F8A7C0D-6386-6387-7429-E88FB045C1D3}"/>
          </ac:graphicFrameMkLst>
        </pc:graphicFrameChg>
      </pc:sldChg>
      <pc:sldChg chg="add del">
        <pc:chgData name="Albert Bozoki" userId="17640a59-1a80-4433-8122-231d3c4988bf" providerId="ADAL" clId="{FA2F755D-A9FE-474D-B423-3D5BB43B1493}" dt="2026-06-30T21:02:16.061" v="243"/>
        <pc:sldMkLst>
          <pc:docMk/>
          <pc:sldMk cId="3602496294" sldId="262"/>
        </pc:sldMkLst>
      </pc:sldChg>
      <pc:sldChg chg="add del">
        <pc:chgData name="Albert Bozoki" userId="17640a59-1a80-4433-8122-231d3c4988bf" providerId="ADAL" clId="{FA2F755D-A9FE-474D-B423-3D5BB43B1493}" dt="2026-06-30T21:02:13.418" v="241"/>
        <pc:sldMkLst>
          <pc:docMk/>
          <pc:sldMk cId="4045002342" sldId="262"/>
        </pc:sldMkLst>
      </pc:sldChg>
      <pc:sldChg chg="addSp delSp modSp new mod">
        <pc:chgData name="Albert Bozoki" userId="17640a59-1a80-4433-8122-231d3c4988bf" providerId="ADAL" clId="{FA2F755D-A9FE-474D-B423-3D5BB43B1493}" dt="2026-07-01T21:02:15.305" v="1959" actId="1076"/>
        <pc:sldMkLst>
          <pc:docMk/>
          <pc:sldMk cId="336222735" sldId="263"/>
        </pc:sldMkLst>
        <pc:spChg chg="del">
          <ac:chgData name="Albert Bozoki" userId="17640a59-1a80-4433-8122-231d3c4988bf" providerId="ADAL" clId="{FA2F755D-A9FE-474D-B423-3D5BB43B1493}" dt="2026-06-30T21:38:43.365" v="404" actId="478"/>
          <ac:spMkLst>
            <pc:docMk/>
            <pc:sldMk cId="336222735" sldId="263"/>
            <ac:spMk id="2" creationId="{D87020E8-C391-EAC0-7615-F1573BC1E918}"/>
          </ac:spMkLst>
        </pc:spChg>
        <pc:spChg chg="del">
          <ac:chgData name="Albert Bozoki" userId="17640a59-1a80-4433-8122-231d3c4988bf" providerId="ADAL" clId="{FA2F755D-A9FE-474D-B423-3D5BB43B1493}" dt="2026-06-30T21:38:44.059" v="405" actId="478"/>
          <ac:spMkLst>
            <pc:docMk/>
            <pc:sldMk cId="336222735" sldId="263"/>
            <ac:spMk id="3" creationId="{24DA1486-52D9-CEB4-6328-7C1B3A20CC7D}"/>
          </ac:spMkLst>
        </pc:spChg>
        <pc:spChg chg="add mod">
          <ac:chgData name="Albert Bozoki" userId="17640a59-1a80-4433-8122-231d3c4988bf" providerId="ADAL" clId="{FA2F755D-A9FE-474D-B423-3D5BB43B1493}" dt="2026-06-30T21:38:41.747" v="403"/>
          <ac:spMkLst>
            <pc:docMk/>
            <pc:sldMk cId="336222735" sldId="263"/>
            <ac:spMk id="4" creationId="{59A6E9B3-AEE9-61E6-6046-D48E9BB2F6A1}"/>
          </ac:spMkLst>
        </pc:spChg>
        <pc:spChg chg="add mod">
          <ac:chgData name="Albert Bozoki" userId="17640a59-1a80-4433-8122-231d3c4988bf" providerId="ADAL" clId="{FA2F755D-A9FE-474D-B423-3D5BB43B1493}" dt="2026-07-01T20:09:44.233" v="1250" actId="207"/>
          <ac:spMkLst>
            <pc:docMk/>
            <pc:sldMk cId="336222735" sldId="263"/>
            <ac:spMk id="5" creationId="{BF687409-D29D-3066-A06E-8D0952E73746}"/>
          </ac:spMkLst>
        </pc:spChg>
        <pc:spChg chg="add mod">
          <ac:chgData name="Albert Bozoki" userId="17640a59-1a80-4433-8122-231d3c4988bf" providerId="ADAL" clId="{FA2F755D-A9FE-474D-B423-3D5BB43B1493}" dt="2026-06-30T21:39:17.610" v="429"/>
          <ac:spMkLst>
            <pc:docMk/>
            <pc:sldMk cId="336222735" sldId="263"/>
            <ac:spMk id="6" creationId="{C4C49C75-E323-102F-FF06-E00F7DD8FF5C}"/>
          </ac:spMkLst>
        </pc:spChg>
        <pc:spChg chg="add mod">
          <ac:chgData name="Albert Bozoki" userId="17640a59-1a80-4433-8122-231d3c4988bf" providerId="ADAL" clId="{FA2F755D-A9FE-474D-B423-3D5BB43B1493}" dt="2026-07-01T21:02:15.305" v="1959" actId="1076"/>
          <ac:spMkLst>
            <pc:docMk/>
            <pc:sldMk cId="336222735" sldId="263"/>
            <ac:spMk id="7" creationId="{38B126F8-E3C2-EA4E-2A2D-DEACB988FADE}"/>
          </ac:spMkLst>
        </pc:spChg>
        <pc:spChg chg="add mod">
          <ac:chgData name="Albert Bozoki" userId="17640a59-1a80-4433-8122-231d3c4988bf" providerId="ADAL" clId="{FA2F755D-A9FE-474D-B423-3D5BB43B1493}" dt="2026-07-01T20:53:52.375" v="1837" actId="13926"/>
          <ac:spMkLst>
            <pc:docMk/>
            <pc:sldMk cId="336222735" sldId="263"/>
            <ac:spMk id="9" creationId="{07038E3A-CFB2-F5CF-572F-9029D900FA48}"/>
          </ac:spMkLst>
        </pc:spChg>
        <pc:spChg chg="add del mod">
          <ac:chgData name="Albert Bozoki" userId="17640a59-1a80-4433-8122-231d3c4988bf" providerId="ADAL" clId="{FA2F755D-A9FE-474D-B423-3D5BB43B1493}" dt="2026-06-30T21:41:10.872" v="446" actId="478"/>
          <ac:spMkLst>
            <pc:docMk/>
            <pc:sldMk cId="336222735" sldId="263"/>
            <ac:spMk id="10" creationId="{A556AFD9-C693-A6BA-4E15-389F03388F8E}"/>
          </ac:spMkLst>
        </pc:spChg>
        <pc:spChg chg="add mod">
          <ac:chgData name="Albert Bozoki" userId="17640a59-1a80-4433-8122-231d3c4988bf" providerId="ADAL" clId="{FA2F755D-A9FE-474D-B423-3D5BB43B1493}" dt="2026-07-01T20:56:03.834" v="1874" actId="115"/>
          <ac:spMkLst>
            <pc:docMk/>
            <pc:sldMk cId="336222735" sldId="263"/>
            <ac:spMk id="16" creationId="{94C9B627-3CBF-A81F-67D8-2E9580081CA0}"/>
          </ac:spMkLst>
        </pc:spChg>
        <pc:spChg chg="add mod">
          <ac:chgData name="Albert Bozoki" userId="17640a59-1a80-4433-8122-231d3c4988bf" providerId="ADAL" clId="{FA2F755D-A9FE-474D-B423-3D5BB43B1493}" dt="2026-07-01T20:56:21.375" v="1884" actId="20577"/>
          <ac:spMkLst>
            <pc:docMk/>
            <pc:sldMk cId="336222735" sldId="263"/>
            <ac:spMk id="17" creationId="{6A3DBB5D-AC98-F743-FF63-876DE92986C3}"/>
          </ac:spMkLst>
        </pc:spChg>
        <pc:graphicFrameChg chg="add del mod">
          <ac:chgData name="Albert Bozoki" userId="17640a59-1a80-4433-8122-231d3c4988bf" providerId="ADAL" clId="{FA2F755D-A9FE-474D-B423-3D5BB43B1493}" dt="2026-07-01T20:06:17.742" v="1246" actId="478"/>
          <ac:graphicFrameMkLst>
            <pc:docMk/>
            <pc:sldMk cId="336222735" sldId="263"/>
            <ac:graphicFrameMk id="8" creationId="{1D3AB4F9-4014-758C-2222-2D2EC75D664B}"/>
          </ac:graphicFrameMkLst>
        </pc:graphicFrameChg>
        <pc:graphicFrameChg chg="add mod modGraphic">
          <ac:chgData name="Albert Bozoki" userId="17640a59-1a80-4433-8122-231d3c4988bf" providerId="ADAL" clId="{FA2F755D-A9FE-474D-B423-3D5BB43B1493}" dt="2026-07-01T20:52:27.045" v="1822" actId="1076"/>
          <ac:graphicFrameMkLst>
            <pc:docMk/>
            <pc:sldMk cId="336222735" sldId="263"/>
            <ac:graphicFrameMk id="12" creationId="{1F1FD8BE-9F30-F189-752C-9C992873F717}"/>
          </ac:graphicFrameMkLst>
        </pc:graphicFrameChg>
        <pc:graphicFrameChg chg="add del mod modGraphic">
          <ac:chgData name="Albert Bozoki" userId="17640a59-1a80-4433-8122-231d3c4988bf" providerId="ADAL" clId="{FA2F755D-A9FE-474D-B423-3D5BB43B1493}" dt="2026-07-01T20:37:01.114" v="1405" actId="478"/>
          <ac:graphicFrameMkLst>
            <pc:docMk/>
            <pc:sldMk cId="336222735" sldId="263"/>
            <ac:graphicFrameMk id="13" creationId="{EA6115DA-DE69-A46D-2BCF-21513DE8133F}"/>
          </ac:graphicFrameMkLst>
        </pc:graphicFrameChg>
        <pc:graphicFrameChg chg="add del mod modGraphic">
          <ac:chgData name="Albert Bozoki" userId="17640a59-1a80-4433-8122-231d3c4988bf" providerId="ADAL" clId="{FA2F755D-A9FE-474D-B423-3D5BB43B1493}" dt="2026-07-01T20:51:28.518" v="1806" actId="478"/>
          <ac:graphicFrameMkLst>
            <pc:docMk/>
            <pc:sldMk cId="336222735" sldId="263"/>
            <ac:graphicFrameMk id="14" creationId="{2B8782E6-506C-8B60-B87F-4117332E9B20}"/>
          </ac:graphicFrameMkLst>
        </pc:graphicFrameChg>
        <pc:graphicFrameChg chg="add mod">
          <ac:chgData name="Albert Bozoki" userId="17640a59-1a80-4433-8122-231d3c4988bf" providerId="ADAL" clId="{FA2F755D-A9FE-474D-B423-3D5BB43B1493}" dt="2026-07-01T20:52:30.774" v="1823" actId="1076"/>
          <ac:graphicFrameMkLst>
            <pc:docMk/>
            <pc:sldMk cId="336222735" sldId="263"/>
            <ac:graphicFrameMk id="15" creationId="{C999E6B9-FC53-5A6E-07CF-2600CC7AB309}"/>
          </ac:graphicFrameMkLst>
        </pc:graphicFrameChg>
      </pc:sldChg>
      <pc:sldChg chg="addSp delSp modSp new mod">
        <pc:chgData name="Albert Bozoki" userId="17640a59-1a80-4433-8122-231d3c4988bf" providerId="ADAL" clId="{FA2F755D-A9FE-474D-B423-3D5BB43B1493}" dt="2026-07-01T15:06:13.812" v="564" actId="403"/>
        <pc:sldMkLst>
          <pc:docMk/>
          <pc:sldMk cId="2745067884" sldId="264"/>
        </pc:sldMkLst>
        <pc:spChg chg="del">
          <ac:chgData name="Albert Bozoki" userId="17640a59-1a80-4433-8122-231d3c4988bf" providerId="ADAL" clId="{FA2F755D-A9FE-474D-B423-3D5BB43B1493}" dt="2026-07-01T15:02:00.689" v="505" actId="478"/>
          <ac:spMkLst>
            <pc:docMk/>
            <pc:sldMk cId="2745067884" sldId="264"/>
            <ac:spMk id="2" creationId="{376E371F-4B72-9968-685F-01903A72A5CD}"/>
          </ac:spMkLst>
        </pc:spChg>
        <pc:spChg chg="del">
          <ac:chgData name="Albert Bozoki" userId="17640a59-1a80-4433-8122-231d3c4988bf" providerId="ADAL" clId="{FA2F755D-A9FE-474D-B423-3D5BB43B1493}" dt="2026-07-01T15:02:01.640" v="506" actId="478"/>
          <ac:spMkLst>
            <pc:docMk/>
            <pc:sldMk cId="2745067884" sldId="264"/>
            <ac:spMk id="3" creationId="{C984BF1A-A43E-E5AC-440F-B4229FF86957}"/>
          </ac:spMkLst>
        </pc:spChg>
        <pc:spChg chg="add mod">
          <ac:chgData name="Albert Bozoki" userId="17640a59-1a80-4433-8122-231d3c4988bf" providerId="ADAL" clId="{FA2F755D-A9FE-474D-B423-3D5BB43B1493}" dt="2026-07-01T15:02:04.520" v="507"/>
          <ac:spMkLst>
            <pc:docMk/>
            <pc:sldMk cId="2745067884" sldId="264"/>
            <ac:spMk id="4" creationId="{B33CC41A-40B8-E355-542B-DF94234C5C01}"/>
          </ac:spMkLst>
        </pc:spChg>
        <pc:spChg chg="add mod">
          <ac:chgData name="Albert Bozoki" userId="17640a59-1a80-4433-8122-231d3c4988bf" providerId="ADAL" clId="{FA2F755D-A9FE-474D-B423-3D5BB43B1493}" dt="2026-07-01T15:02:26.659" v="529" actId="20577"/>
          <ac:spMkLst>
            <pc:docMk/>
            <pc:sldMk cId="2745067884" sldId="264"/>
            <ac:spMk id="5" creationId="{27306C0C-AE07-3F91-1A09-CA44CBE3C599}"/>
          </ac:spMkLst>
        </pc:spChg>
        <pc:spChg chg="add mod">
          <ac:chgData name="Albert Bozoki" userId="17640a59-1a80-4433-8122-231d3c4988bf" providerId="ADAL" clId="{FA2F755D-A9FE-474D-B423-3D5BB43B1493}" dt="2026-07-01T15:06:13.812" v="564" actId="403"/>
          <ac:spMkLst>
            <pc:docMk/>
            <pc:sldMk cId="2745067884" sldId="264"/>
            <ac:spMk id="6" creationId="{E1B3BF1A-0D86-F55B-59BD-C12A8A8C6F09}"/>
          </ac:spMkLst>
        </pc:spChg>
        <pc:spChg chg="add mod">
          <ac:chgData name="Albert Bozoki" userId="17640a59-1a80-4433-8122-231d3c4988bf" providerId="ADAL" clId="{FA2F755D-A9FE-474D-B423-3D5BB43B1493}" dt="2026-07-01T15:04:12.060" v="545" actId="1076"/>
          <ac:spMkLst>
            <pc:docMk/>
            <pc:sldMk cId="2745067884" sldId="264"/>
            <ac:spMk id="7" creationId="{AF7655A9-1B4F-8382-BC1F-1745B8AA2755}"/>
          </ac:spMkLst>
        </pc:spChg>
        <pc:spChg chg="add mod">
          <ac:chgData name="Albert Bozoki" userId="17640a59-1a80-4433-8122-231d3c4988bf" providerId="ADAL" clId="{FA2F755D-A9FE-474D-B423-3D5BB43B1493}" dt="2026-07-01T15:04:25.780" v="547" actId="1076"/>
          <ac:spMkLst>
            <pc:docMk/>
            <pc:sldMk cId="2745067884" sldId="264"/>
            <ac:spMk id="9" creationId="{F00BD15A-7B50-25BA-6CDC-A106A2581864}"/>
          </ac:spMkLst>
        </pc:spChg>
        <pc:spChg chg="add mod">
          <ac:chgData name="Albert Bozoki" userId="17640a59-1a80-4433-8122-231d3c4988bf" providerId="ADAL" clId="{FA2F755D-A9FE-474D-B423-3D5BB43B1493}" dt="2026-07-01T15:06:08.972" v="562" actId="1076"/>
          <ac:spMkLst>
            <pc:docMk/>
            <pc:sldMk cId="2745067884" sldId="264"/>
            <ac:spMk id="11" creationId="{3BADD0F4-B0C0-D0DF-E771-360A38DABF41}"/>
          </ac:spMkLst>
        </pc:spChg>
        <pc:spChg chg="add mod">
          <ac:chgData name="Albert Bozoki" userId="17640a59-1a80-4433-8122-231d3c4988bf" providerId="ADAL" clId="{FA2F755D-A9FE-474D-B423-3D5BB43B1493}" dt="2026-07-01T15:06:05.065" v="561" actId="1076"/>
          <ac:spMkLst>
            <pc:docMk/>
            <pc:sldMk cId="2745067884" sldId="264"/>
            <ac:spMk id="13" creationId="{A6594495-E97E-D920-73A0-FCF48DC167A1}"/>
          </ac:spMkLst>
        </pc:spChg>
        <pc:graphicFrameChg chg="add mod modGraphic">
          <ac:chgData name="Albert Bozoki" userId="17640a59-1a80-4433-8122-231d3c4988bf" providerId="ADAL" clId="{FA2F755D-A9FE-474D-B423-3D5BB43B1493}" dt="2026-07-01T15:04:03.877" v="544" actId="1076"/>
          <ac:graphicFrameMkLst>
            <pc:docMk/>
            <pc:sldMk cId="2745067884" sldId="264"/>
            <ac:graphicFrameMk id="8" creationId="{E8EFF785-C865-EDC3-F395-EDBF3D030A37}"/>
          </ac:graphicFrameMkLst>
        </pc:graphicFrameChg>
        <pc:graphicFrameChg chg="add mod">
          <ac:chgData name="Albert Bozoki" userId="17640a59-1a80-4433-8122-231d3c4988bf" providerId="ADAL" clId="{FA2F755D-A9FE-474D-B423-3D5BB43B1493}" dt="2026-07-01T15:04:35.969" v="549" actId="1076"/>
          <ac:graphicFrameMkLst>
            <pc:docMk/>
            <pc:sldMk cId="2745067884" sldId="264"/>
            <ac:graphicFrameMk id="10" creationId="{C7B511F2-492C-AF36-B800-5A3A119EDF31}"/>
          </ac:graphicFrameMkLst>
        </pc:graphicFrameChg>
        <pc:graphicFrameChg chg="add mod">
          <ac:chgData name="Albert Bozoki" userId="17640a59-1a80-4433-8122-231d3c4988bf" providerId="ADAL" clId="{FA2F755D-A9FE-474D-B423-3D5BB43B1493}" dt="2026-07-01T15:05:57.007" v="559" actId="1076"/>
          <ac:graphicFrameMkLst>
            <pc:docMk/>
            <pc:sldMk cId="2745067884" sldId="264"/>
            <ac:graphicFrameMk id="12" creationId="{FFF64FB0-111E-5EC7-A11C-AC6DE84C50A5}"/>
          </ac:graphicFrameMkLst>
        </pc:graphicFrameChg>
        <pc:graphicFrameChg chg="add mod">
          <ac:chgData name="Albert Bozoki" userId="17640a59-1a80-4433-8122-231d3c4988bf" providerId="ADAL" clId="{FA2F755D-A9FE-474D-B423-3D5BB43B1493}" dt="2026-07-01T15:06:00.179" v="560" actId="1076"/>
          <ac:graphicFrameMkLst>
            <pc:docMk/>
            <pc:sldMk cId="2745067884" sldId="264"/>
            <ac:graphicFrameMk id="14" creationId="{AB9B7AAB-5B68-4096-93FD-628CED569B1B}"/>
          </ac:graphicFrameMkLst>
        </pc:graphicFrameChg>
      </pc:sldChg>
      <pc:sldChg chg="addSp delSp modSp new mod ord">
        <pc:chgData name="Albert Bozoki" userId="17640a59-1a80-4433-8122-231d3c4988bf" providerId="ADAL" clId="{FA2F755D-A9FE-474D-B423-3D5BB43B1493}" dt="2026-07-01T21:44:17.526" v="2603" actId="1076"/>
        <pc:sldMkLst>
          <pc:docMk/>
          <pc:sldMk cId="1862979927" sldId="265"/>
        </pc:sldMkLst>
        <pc:spChg chg="del">
          <ac:chgData name="Albert Bozoki" userId="17640a59-1a80-4433-8122-231d3c4988bf" providerId="ADAL" clId="{FA2F755D-A9FE-474D-B423-3D5BB43B1493}" dt="2026-07-01T15:16:52.553" v="626" actId="478"/>
          <ac:spMkLst>
            <pc:docMk/>
            <pc:sldMk cId="1862979927" sldId="265"/>
            <ac:spMk id="2" creationId="{815E4B98-43FC-5B68-8F07-0051DD7C4730}"/>
          </ac:spMkLst>
        </pc:spChg>
        <pc:spChg chg="del mod">
          <ac:chgData name="Albert Bozoki" userId="17640a59-1a80-4433-8122-231d3c4988bf" providerId="ADAL" clId="{FA2F755D-A9FE-474D-B423-3D5BB43B1493}" dt="2026-07-01T15:17:00.628" v="628" actId="478"/>
          <ac:spMkLst>
            <pc:docMk/>
            <pc:sldMk cId="1862979927" sldId="265"/>
            <ac:spMk id="3" creationId="{F3630D1E-78BF-64ED-E974-46D00316C96F}"/>
          </ac:spMkLst>
        </pc:spChg>
        <pc:spChg chg="add mod">
          <ac:chgData name="Albert Bozoki" userId="17640a59-1a80-4433-8122-231d3c4988bf" providerId="ADAL" clId="{FA2F755D-A9FE-474D-B423-3D5BB43B1493}" dt="2026-07-01T15:17:02.031" v="629"/>
          <ac:spMkLst>
            <pc:docMk/>
            <pc:sldMk cId="1862979927" sldId="265"/>
            <ac:spMk id="4" creationId="{5379FB9A-422F-8CE1-1381-3A3A5065C175}"/>
          </ac:spMkLst>
        </pc:spChg>
        <pc:spChg chg="add mod">
          <ac:chgData name="Albert Bozoki" userId="17640a59-1a80-4433-8122-231d3c4988bf" providerId="ADAL" clId="{FA2F755D-A9FE-474D-B423-3D5BB43B1493}" dt="2026-07-01T15:17:12.041" v="647" actId="20577"/>
          <ac:spMkLst>
            <pc:docMk/>
            <pc:sldMk cId="1862979927" sldId="265"/>
            <ac:spMk id="5" creationId="{EC3BBB72-4B83-71E3-67D3-161CE5D1E2D8}"/>
          </ac:spMkLst>
        </pc:spChg>
        <pc:spChg chg="add del mod">
          <ac:chgData name="Albert Bozoki" userId="17640a59-1a80-4433-8122-231d3c4988bf" providerId="ADAL" clId="{FA2F755D-A9FE-474D-B423-3D5BB43B1493}" dt="2026-07-01T21:44:07.571" v="2602" actId="14100"/>
          <ac:spMkLst>
            <pc:docMk/>
            <pc:sldMk cId="1862979927" sldId="265"/>
            <ac:spMk id="6" creationId="{802CC5EF-17B7-0DED-2957-4E733B8F8559}"/>
          </ac:spMkLst>
        </pc:spChg>
        <pc:spChg chg="add mod">
          <ac:chgData name="Albert Bozoki" userId="17640a59-1a80-4433-8122-231d3c4988bf" providerId="ADAL" clId="{FA2F755D-A9FE-474D-B423-3D5BB43B1493}" dt="2026-07-01T21:44:17.526" v="2603" actId="1076"/>
          <ac:spMkLst>
            <pc:docMk/>
            <pc:sldMk cId="1862979927" sldId="265"/>
            <ac:spMk id="8" creationId="{BA0E7485-65AC-F820-F9AB-4F73E94CD9C9}"/>
          </ac:spMkLst>
        </pc:spChg>
      </pc:sldChg>
      <pc:sldChg chg="addSp delSp modSp new mod">
        <pc:chgData name="Albert Bozoki" userId="17640a59-1a80-4433-8122-231d3c4988bf" providerId="ADAL" clId="{FA2F755D-A9FE-474D-B423-3D5BB43B1493}" dt="2026-07-01T21:33:53.990" v="2359" actId="478"/>
        <pc:sldMkLst>
          <pc:docMk/>
          <pc:sldMk cId="1056711309" sldId="266"/>
        </pc:sldMkLst>
        <pc:spChg chg="del">
          <ac:chgData name="Albert Bozoki" userId="17640a59-1a80-4433-8122-231d3c4988bf" providerId="ADAL" clId="{FA2F755D-A9FE-474D-B423-3D5BB43B1493}" dt="2026-07-01T20:59:52.653" v="1910" actId="478"/>
          <ac:spMkLst>
            <pc:docMk/>
            <pc:sldMk cId="1056711309" sldId="266"/>
            <ac:spMk id="2" creationId="{1A5DBD5E-53C3-FCD6-DC45-ABCF08F1E38B}"/>
          </ac:spMkLst>
        </pc:spChg>
        <pc:spChg chg="del">
          <ac:chgData name="Albert Bozoki" userId="17640a59-1a80-4433-8122-231d3c4988bf" providerId="ADAL" clId="{FA2F755D-A9FE-474D-B423-3D5BB43B1493}" dt="2026-07-01T20:59:53.210" v="1911" actId="478"/>
          <ac:spMkLst>
            <pc:docMk/>
            <pc:sldMk cId="1056711309" sldId="266"/>
            <ac:spMk id="3" creationId="{4D32FAF8-04C8-5D15-ECCF-C8721AE7DED1}"/>
          </ac:spMkLst>
        </pc:spChg>
        <pc:spChg chg="add mod">
          <ac:chgData name="Albert Bozoki" userId="17640a59-1a80-4433-8122-231d3c4988bf" providerId="ADAL" clId="{FA2F755D-A9FE-474D-B423-3D5BB43B1493}" dt="2026-07-01T20:59:50.435" v="1909"/>
          <ac:spMkLst>
            <pc:docMk/>
            <pc:sldMk cId="1056711309" sldId="266"/>
            <ac:spMk id="4" creationId="{6F67F290-450D-B2EC-F791-D2CEC95EEEA3}"/>
          </ac:spMkLst>
        </pc:spChg>
        <pc:spChg chg="add mod">
          <ac:chgData name="Albert Bozoki" userId="17640a59-1a80-4433-8122-231d3c4988bf" providerId="ADAL" clId="{FA2F755D-A9FE-474D-B423-3D5BB43B1493}" dt="2026-07-01T21:23:01.285" v="2271" actId="14100"/>
          <ac:spMkLst>
            <pc:docMk/>
            <pc:sldMk cId="1056711309" sldId="266"/>
            <ac:spMk id="5" creationId="{2B320112-35EF-789C-FBE9-F721E27D15B4}"/>
          </ac:spMkLst>
        </pc:spChg>
        <pc:spChg chg="add del mod">
          <ac:chgData name="Albert Bozoki" userId="17640a59-1a80-4433-8122-231d3c4988bf" providerId="ADAL" clId="{FA2F755D-A9FE-474D-B423-3D5BB43B1493}" dt="2026-07-01T21:02:22.654" v="1960" actId="478"/>
          <ac:spMkLst>
            <pc:docMk/>
            <pc:sldMk cId="1056711309" sldId="266"/>
            <ac:spMk id="6" creationId="{BD3FE464-B474-5845-54C2-5655556B6B99}"/>
          </ac:spMkLst>
        </pc:spChg>
        <pc:spChg chg="add mod">
          <ac:chgData name="Albert Bozoki" userId="17640a59-1a80-4433-8122-231d3c4988bf" providerId="ADAL" clId="{FA2F755D-A9FE-474D-B423-3D5BB43B1493}" dt="2026-07-01T21:01:31.860" v="1954"/>
          <ac:spMkLst>
            <pc:docMk/>
            <pc:sldMk cId="1056711309" sldId="266"/>
            <ac:spMk id="7" creationId="{35DA077C-6FE6-F225-DE95-4D147B78DB4A}"/>
          </ac:spMkLst>
        </pc:spChg>
        <pc:spChg chg="add mod">
          <ac:chgData name="Albert Bozoki" userId="17640a59-1a80-4433-8122-231d3c4988bf" providerId="ADAL" clId="{FA2F755D-A9FE-474D-B423-3D5BB43B1493}" dt="2026-07-01T21:01:36.574" v="1955"/>
          <ac:spMkLst>
            <pc:docMk/>
            <pc:sldMk cId="1056711309" sldId="266"/>
            <ac:spMk id="8" creationId="{D33C1A8F-1043-BEAA-D33D-C143ABC6FAEA}"/>
          </ac:spMkLst>
        </pc:spChg>
        <pc:spChg chg="add mod">
          <ac:chgData name="Albert Bozoki" userId="17640a59-1a80-4433-8122-231d3c4988bf" providerId="ADAL" clId="{FA2F755D-A9FE-474D-B423-3D5BB43B1493}" dt="2026-07-01T21:24:10.472" v="2289"/>
          <ac:spMkLst>
            <pc:docMk/>
            <pc:sldMk cId="1056711309" sldId="266"/>
            <ac:spMk id="9" creationId="{230E59EA-7288-C729-CFAE-AE77F0987B41}"/>
          </ac:spMkLst>
        </pc:spChg>
        <pc:graphicFrameChg chg="add del mod">
          <ac:chgData name="Albert Bozoki" userId="17640a59-1a80-4433-8122-231d3c4988bf" providerId="ADAL" clId="{FA2F755D-A9FE-474D-B423-3D5BB43B1493}" dt="2026-07-01T21:08:21.210" v="1971" actId="478"/>
          <ac:graphicFrameMkLst>
            <pc:docMk/>
            <pc:sldMk cId="1056711309" sldId="266"/>
            <ac:graphicFrameMk id="10" creationId="{989A082C-C126-504F-E870-33EC89BCEE32}"/>
          </ac:graphicFrameMkLst>
        </pc:graphicFrameChg>
        <pc:graphicFrameChg chg="add mod modGraphic">
          <ac:chgData name="Albert Bozoki" userId="17640a59-1a80-4433-8122-231d3c4988bf" providerId="ADAL" clId="{FA2F755D-A9FE-474D-B423-3D5BB43B1493}" dt="2026-07-01T21:23:46.182" v="2284" actId="1076"/>
          <ac:graphicFrameMkLst>
            <pc:docMk/>
            <pc:sldMk cId="1056711309" sldId="266"/>
            <ac:graphicFrameMk id="11" creationId="{59445308-8C2C-5B7A-3C3F-CB467AB96DE9}"/>
          </ac:graphicFrameMkLst>
        </pc:graphicFrameChg>
        <pc:graphicFrameChg chg="add del mod modGraphic">
          <ac:chgData name="Albert Bozoki" userId="17640a59-1a80-4433-8122-231d3c4988bf" providerId="ADAL" clId="{FA2F755D-A9FE-474D-B423-3D5BB43B1493}" dt="2026-07-01T21:11:00.033" v="1995" actId="478"/>
          <ac:graphicFrameMkLst>
            <pc:docMk/>
            <pc:sldMk cId="1056711309" sldId="266"/>
            <ac:graphicFrameMk id="12" creationId="{1BF31C4C-D883-3F8A-EE1F-BC5DFE4A8CFC}"/>
          </ac:graphicFrameMkLst>
        </pc:graphicFrameChg>
        <pc:graphicFrameChg chg="add mod modGraphic">
          <ac:chgData name="Albert Bozoki" userId="17640a59-1a80-4433-8122-231d3c4988bf" providerId="ADAL" clId="{FA2F755D-A9FE-474D-B423-3D5BB43B1493}" dt="2026-07-01T21:23:41.187" v="2283" actId="1076"/>
          <ac:graphicFrameMkLst>
            <pc:docMk/>
            <pc:sldMk cId="1056711309" sldId="266"/>
            <ac:graphicFrameMk id="13" creationId="{A148B79D-1481-496C-3FCE-2805EB6B9ECE}"/>
          </ac:graphicFrameMkLst>
        </pc:graphicFrameChg>
        <pc:graphicFrameChg chg="add mod modGraphic">
          <ac:chgData name="Albert Bozoki" userId="17640a59-1a80-4433-8122-231d3c4988bf" providerId="ADAL" clId="{FA2F755D-A9FE-474D-B423-3D5BB43B1493}" dt="2026-07-01T21:23:54.006" v="2285" actId="1076"/>
          <ac:graphicFrameMkLst>
            <pc:docMk/>
            <pc:sldMk cId="1056711309" sldId="266"/>
            <ac:graphicFrameMk id="14" creationId="{B1393718-4E6A-1C56-5380-2C1DB491A654}"/>
          </ac:graphicFrameMkLst>
        </pc:graphicFrameChg>
        <pc:graphicFrameChg chg="add mod modGraphic">
          <ac:chgData name="Albert Bozoki" userId="17640a59-1a80-4433-8122-231d3c4988bf" providerId="ADAL" clId="{FA2F755D-A9FE-474D-B423-3D5BB43B1493}" dt="2026-07-01T21:24:19.655" v="2291" actId="20577"/>
          <ac:graphicFrameMkLst>
            <pc:docMk/>
            <pc:sldMk cId="1056711309" sldId="266"/>
            <ac:graphicFrameMk id="15" creationId="{D16FEB62-7A5C-B02B-AE8E-C8B8B4F97399}"/>
          </ac:graphicFrameMkLst>
        </pc:graphicFrameChg>
        <pc:graphicFrameChg chg="add del mod">
          <ac:chgData name="Albert Bozoki" userId="17640a59-1a80-4433-8122-231d3c4988bf" providerId="ADAL" clId="{FA2F755D-A9FE-474D-B423-3D5BB43B1493}" dt="2026-07-01T21:16:36.004" v="2199" actId="478"/>
          <ac:graphicFrameMkLst>
            <pc:docMk/>
            <pc:sldMk cId="1056711309" sldId="266"/>
            <ac:graphicFrameMk id="16" creationId="{12B12567-267C-5DC8-E43F-E1C3D5A2CEE2}"/>
          </ac:graphicFrameMkLst>
        </pc:graphicFrameChg>
        <pc:graphicFrameChg chg="add del mod modGraphic">
          <ac:chgData name="Albert Bozoki" userId="17640a59-1a80-4433-8122-231d3c4988bf" providerId="ADAL" clId="{FA2F755D-A9FE-474D-B423-3D5BB43B1493}" dt="2026-07-01T21:33:53.990" v="2359" actId="478"/>
          <ac:graphicFrameMkLst>
            <pc:docMk/>
            <pc:sldMk cId="1056711309" sldId="266"/>
            <ac:graphicFrameMk id="17" creationId="{4C4D5B8F-1A2C-0A6F-E08C-1774893DA512}"/>
          </ac:graphicFrameMkLst>
        </pc:graphicFrameChg>
      </pc:sldChg>
      <pc:sldChg chg="addSp delSp modSp new del mod">
        <pc:chgData name="Albert Bozoki" userId="17640a59-1a80-4433-8122-231d3c4988bf" providerId="ADAL" clId="{FA2F755D-A9FE-474D-B423-3D5BB43B1493}" dt="2026-07-01T20:57:25.627" v="1907" actId="2696"/>
        <pc:sldMkLst>
          <pc:docMk/>
          <pc:sldMk cId="1062359004" sldId="266"/>
        </pc:sldMkLst>
        <pc:spChg chg="del">
          <ac:chgData name="Albert Bozoki" userId="17640a59-1a80-4433-8122-231d3c4988bf" providerId="ADAL" clId="{FA2F755D-A9FE-474D-B423-3D5BB43B1493}" dt="2026-07-01T20:40:29.161" v="1434" actId="478"/>
          <ac:spMkLst>
            <pc:docMk/>
            <pc:sldMk cId="1062359004" sldId="266"/>
            <ac:spMk id="2" creationId="{83165178-B995-4741-AC15-889EA331A77D}"/>
          </ac:spMkLst>
        </pc:spChg>
        <pc:spChg chg="del mod">
          <ac:chgData name="Albert Bozoki" userId="17640a59-1a80-4433-8122-231d3c4988bf" providerId="ADAL" clId="{FA2F755D-A9FE-474D-B423-3D5BB43B1493}" dt="2026-07-01T20:40:28.193" v="1433" actId="478"/>
          <ac:spMkLst>
            <pc:docMk/>
            <pc:sldMk cId="1062359004" sldId="266"/>
            <ac:spMk id="3" creationId="{9410796D-3B7B-FF7C-6CE2-57E97E742FBB}"/>
          </ac:spMkLst>
        </pc:spChg>
        <pc:graphicFrameChg chg="add mod modGraphic">
          <ac:chgData name="Albert Bozoki" userId="17640a59-1a80-4433-8122-231d3c4988bf" providerId="ADAL" clId="{FA2F755D-A9FE-474D-B423-3D5BB43B1493}" dt="2026-07-01T20:51:19.284" v="1804"/>
          <ac:graphicFrameMkLst>
            <pc:docMk/>
            <pc:sldMk cId="1062359004" sldId="266"/>
            <ac:graphicFrameMk id="4" creationId="{CBCAACC6-E640-CA44-9521-7327E57D0F70}"/>
          </ac:graphicFrameMkLst>
        </pc:graphicFrameChg>
        <pc:graphicFrameChg chg="add del mod modGraphic">
          <ac:chgData name="Albert Bozoki" userId="17640a59-1a80-4433-8122-231d3c4988bf" providerId="ADAL" clId="{FA2F755D-A9FE-474D-B423-3D5BB43B1493}" dt="2026-07-01T20:51:22.735" v="1805" actId="478"/>
          <ac:graphicFrameMkLst>
            <pc:docMk/>
            <pc:sldMk cId="1062359004" sldId="266"/>
            <ac:graphicFrameMk id="5" creationId="{01248992-EF46-4E33-B62A-79DA3CD12938}"/>
          </ac:graphicFrameMkLst>
        </pc:graphicFrameChg>
      </pc:sldChg>
      <pc:sldChg chg="addSp delSp modSp add mod">
        <pc:chgData name="Albert Bozoki" userId="17640a59-1a80-4433-8122-231d3c4988bf" providerId="ADAL" clId="{FA2F755D-A9FE-474D-B423-3D5BB43B1493}" dt="2026-07-01T21:45:01.443" v="2607" actId="1076"/>
        <pc:sldMkLst>
          <pc:docMk/>
          <pc:sldMk cId="890139288" sldId="267"/>
        </pc:sldMkLst>
        <pc:spChg chg="mod">
          <ac:chgData name="Albert Bozoki" userId="17640a59-1a80-4433-8122-231d3c4988bf" providerId="ADAL" clId="{FA2F755D-A9FE-474D-B423-3D5BB43B1493}" dt="2026-07-01T21:28:26.431" v="2294" actId="20577"/>
          <ac:spMkLst>
            <pc:docMk/>
            <pc:sldMk cId="890139288" sldId="267"/>
            <ac:spMk id="5" creationId="{61AA2AF1-5D34-C1C2-398A-1E221A5F085D}"/>
          </ac:spMkLst>
        </pc:spChg>
        <pc:spChg chg="mod">
          <ac:chgData name="Albert Bozoki" userId="17640a59-1a80-4433-8122-231d3c4988bf" providerId="ADAL" clId="{FA2F755D-A9FE-474D-B423-3D5BB43B1493}" dt="2026-07-01T21:28:37.833" v="2302" actId="20577"/>
          <ac:spMkLst>
            <pc:docMk/>
            <pc:sldMk cId="890139288" sldId="267"/>
            <ac:spMk id="9" creationId="{7130C00E-798F-7512-230E-AFF80FF62209}"/>
          </ac:spMkLst>
        </pc:spChg>
        <pc:graphicFrameChg chg="add del mod modGraphic">
          <ac:chgData name="Albert Bozoki" userId="17640a59-1a80-4433-8122-231d3c4988bf" providerId="ADAL" clId="{FA2F755D-A9FE-474D-B423-3D5BB43B1493}" dt="2026-07-01T21:30:48.410" v="2321" actId="478"/>
          <ac:graphicFrameMkLst>
            <pc:docMk/>
            <pc:sldMk cId="890139288" sldId="267"/>
            <ac:graphicFrameMk id="2" creationId="{56B98F96-FE82-9B47-129D-DB891519D4D6}"/>
          </ac:graphicFrameMkLst>
        </pc:graphicFrameChg>
        <pc:graphicFrameChg chg="add del mod modGraphic">
          <ac:chgData name="Albert Bozoki" userId="17640a59-1a80-4433-8122-231d3c4988bf" providerId="ADAL" clId="{FA2F755D-A9FE-474D-B423-3D5BB43B1493}" dt="2026-07-01T21:33:58.803" v="2361" actId="478"/>
          <ac:graphicFrameMkLst>
            <pc:docMk/>
            <pc:sldMk cId="890139288" sldId="267"/>
            <ac:graphicFrameMk id="3" creationId="{40CA7C87-A1E5-754A-3095-AA1F14DC4190}"/>
          </ac:graphicFrameMkLst>
        </pc:graphicFrameChg>
        <pc:graphicFrameChg chg="add del mod">
          <ac:chgData name="Albert Bozoki" userId="17640a59-1a80-4433-8122-231d3c4988bf" providerId="ADAL" clId="{FA2F755D-A9FE-474D-B423-3D5BB43B1493}" dt="2026-07-01T21:32:09.654" v="2334" actId="478"/>
          <ac:graphicFrameMkLst>
            <pc:docMk/>
            <pc:sldMk cId="890139288" sldId="267"/>
            <ac:graphicFrameMk id="6" creationId="{BB0ACC89-9FDF-EDB1-95E2-50395B1485F4}"/>
          </ac:graphicFrameMkLst>
        </pc:graphicFrameChg>
        <pc:graphicFrameChg chg="add mod modGraphic">
          <ac:chgData name="Albert Bozoki" userId="17640a59-1a80-4433-8122-231d3c4988bf" providerId="ADAL" clId="{FA2F755D-A9FE-474D-B423-3D5BB43B1493}" dt="2026-07-01T21:36:55.717" v="2394" actId="122"/>
          <ac:graphicFrameMkLst>
            <pc:docMk/>
            <pc:sldMk cId="890139288" sldId="267"/>
            <ac:graphicFrameMk id="7" creationId="{409F50EA-A0A3-0351-A30B-D2CC8A152851}"/>
          </ac:graphicFrameMkLst>
        </pc:graphicFrameChg>
        <pc:graphicFrameChg chg="add mod modGraphic">
          <ac:chgData name="Albert Bozoki" userId="17640a59-1a80-4433-8122-231d3c4988bf" providerId="ADAL" clId="{FA2F755D-A9FE-474D-B423-3D5BB43B1493}" dt="2026-07-01T21:44:52.871" v="2606" actId="1076"/>
          <ac:graphicFrameMkLst>
            <pc:docMk/>
            <pc:sldMk cId="890139288" sldId="267"/>
            <ac:graphicFrameMk id="8" creationId="{33D01BDE-CF34-F97A-0F58-0F274E1058B4}"/>
          </ac:graphicFrameMkLst>
        </pc:graphicFrameChg>
        <pc:graphicFrameChg chg="add mod modGraphic">
          <ac:chgData name="Albert Bozoki" userId="17640a59-1a80-4433-8122-231d3c4988bf" providerId="ADAL" clId="{FA2F755D-A9FE-474D-B423-3D5BB43B1493}" dt="2026-07-01T21:38:39.187" v="2420" actId="1076"/>
          <ac:graphicFrameMkLst>
            <pc:docMk/>
            <pc:sldMk cId="890139288" sldId="267"/>
            <ac:graphicFrameMk id="10" creationId="{9DE0BCB9-75F5-EDCD-4A11-AD9C2B49501E}"/>
          </ac:graphicFrameMkLst>
        </pc:graphicFrameChg>
        <pc:graphicFrameChg chg="del">
          <ac:chgData name="Albert Bozoki" userId="17640a59-1a80-4433-8122-231d3c4988bf" providerId="ADAL" clId="{FA2F755D-A9FE-474D-B423-3D5BB43B1493}" dt="2026-07-01T21:30:26.771" v="2319" actId="478"/>
          <ac:graphicFrameMkLst>
            <pc:docMk/>
            <pc:sldMk cId="890139288" sldId="267"/>
            <ac:graphicFrameMk id="11" creationId="{43C84069-A0BF-94E9-AC92-68B4F548D5BD}"/>
          </ac:graphicFrameMkLst>
        </pc:graphicFrameChg>
        <pc:graphicFrameChg chg="add mod modGraphic">
          <ac:chgData name="Albert Bozoki" userId="17640a59-1a80-4433-8122-231d3c4988bf" providerId="ADAL" clId="{FA2F755D-A9FE-474D-B423-3D5BB43B1493}" dt="2026-07-01T21:45:01.443" v="2607" actId="1076"/>
          <ac:graphicFrameMkLst>
            <pc:docMk/>
            <pc:sldMk cId="890139288" sldId="267"/>
            <ac:graphicFrameMk id="12" creationId="{30554FA5-C33C-CF53-DE2B-DE4255764F2E}"/>
          </ac:graphicFrameMkLst>
        </pc:graphicFrameChg>
        <pc:graphicFrameChg chg="del mod">
          <ac:chgData name="Albert Bozoki" userId="17640a59-1a80-4433-8122-231d3c4988bf" providerId="ADAL" clId="{FA2F755D-A9FE-474D-B423-3D5BB43B1493}" dt="2026-07-01T21:34:54.502" v="2369" actId="478"/>
          <ac:graphicFrameMkLst>
            <pc:docMk/>
            <pc:sldMk cId="890139288" sldId="267"/>
            <ac:graphicFrameMk id="13" creationId="{03EE49A5-DDED-32BF-031F-2CB74D83A67F}"/>
          </ac:graphicFrameMkLst>
        </pc:graphicFrameChg>
        <pc:graphicFrameChg chg="del mod">
          <ac:chgData name="Albert Bozoki" userId="17640a59-1a80-4433-8122-231d3c4988bf" providerId="ADAL" clId="{FA2F755D-A9FE-474D-B423-3D5BB43B1493}" dt="2026-07-01T21:38:35.326" v="2419" actId="478"/>
          <ac:graphicFrameMkLst>
            <pc:docMk/>
            <pc:sldMk cId="890139288" sldId="267"/>
            <ac:graphicFrameMk id="14" creationId="{754D7057-4957-A928-AEA6-16E665D91887}"/>
          </ac:graphicFrameMkLst>
        </pc:graphicFrameChg>
        <pc:graphicFrameChg chg="del">
          <ac:chgData name="Albert Bozoki" userId="17640a59-1a80-4433-8122-231d3c4988bf" providerId="ADAL" clId="{FA2F755D-A9FE-474D-B423-3D5BB43B1493}" dt="2026-07-01T21:40:17.223" v="2453" actId="478"/>
          <ac:graphicFrameMkLst>
            <pc:docMk/>
            <pc:sldMk cId="890139288" sldId="267"/>
            <ac:graphicFrameMk id="15" creationId="{8194AC02-9293-5E15-060E-81663B2E0815}"/>
          </ac:graphicFrameMkLst>
        </pc:graphicFrameChg>
      </pc:sldChg>
    </pc:docChg>
  </pc:docChgLst>
  <pc:docChgLst>
    <pc:chgData name="Albert Bozoki" userId="17640a59-1a80-4433-8122-231d3c4988bf" providerId="ADAL" clId="{49B14336-642C-5DD7-8B01-BF8DDDFAC854}"/>
    <pc:docChg chg="undo custSel modSld">
      <pc:chgData name="Albert Bozoki" userId="17640a59-1a80-4433-8122-231d3c4988bf" providerId="ADAL" clId="{49B14336-642C-5DD7-8B01-BF8DDDFAC854}" dt="2026-07-01T14:40:25.642" v="761" actId="478"/>
      <pc:docMkLst>
        <pc:docMk/>
      </pc:docMkLst>
      <pc:sldChg chg="addSp modSp mod">
        <pc:chgData name="Albert Bozoki" userId="17640a59-1a80-4433-8122-231d3c4988bf" providerId="ADAL" clId="{49B14336-642C-5DD7-8B01-BF8DDDFAC854}" dt="2026-07-01T01:08:15.736" v="118" actId="14861"/>
        <pc:sldMkLst>
          <pc:docMk/>
          <pc:sldMk cId="109857222" sldId="256"/>
        </pc:sldMkLst>
        <pc:spChg chg="add mod">
          <ac:chgData name="Albert Bozoki" userId="17640a59-1a80-4433-8122-231d3c4988bf" providerId="ADAL" clId="{49B14336-642C-5DD7-8B01-BF8DDDFAC854}" dt="2026-07-01T00:49:39.051" v="42" actId="1076"/>
          <ac:spMkLst>
            <pc:docMk/>
            <pc:sldMk cId="109857222" sldId="256"/>
            <ac:spMk id="3" creationId="{8D4311E7-5B99-143F-C4A9-50369DDF1F88}"/>
          </ac:spMkLst>
        </pc:spChg>
        <pc:spChg chg="add mod">
          <ac:chgData name="Albert Bozoki" userId="17640a59-1a80-4433-8122-231d3c4988bf" providerId="ADAL" clId="{49B14336-642C-5DD7-8B01-BF8DDDFAC854}" dt="2026-07-01T00:48:32.597" v="33"/>
          <ac:spMkLst>
            <pc:docMk/>
            <pc:sldMk cId="109857222" sldId="256"/>
            <ac:spMk id="4" creationId="{98A0B884-8554-7985-30C4-FB40B303CCF0}"/>
          </ac:spMkLst>
        </pc:spChg>
        <pc:spChg chg="mod">
          <ac:chgData name="Albert Bozoki" userId="17640a59-1a80-4433-8122-231d3c4988bf" providerId="ADAL" clId="{49B14336-642C-5DD7-8B01-BF8DDDFAC854}" dt="2026-07-01T01:08:15.736" v="118" actId="14861"/>
          <ac:spMkLst>
            <pc:docMk/>
            <pc:sldMk cId="109857222" sldId="256"/>
            <ac:spMk id="8" creationId="{094D43E2-1B96-7F3A-7F12-B682C499D6E4}"/>
          </ac:spMkLst>
        </pc:spChg>
        <pc:picChg chg="add mod">
          <ac:chgData name="Albert Bozoki" userId="17640a59-1a80-4433-8122-231d3c4988bf" providerId="ADAL" clId="{49B14336-642C-5DD7-8B01-BF8DDDFAC854}" dt="2026-07-01T00:45:42.159" v="9" actId="1076"/>
          <ac:picMkLst>
            <pc:docMk/>
            <pc:sldMk cId="109857222" sldId="256"/>
            <ac:picMk id="2" creationId="{892C6E49-3ED0-71F0-6B91-D8623627AC90}"/>
          </ac:picMkLst>
        </pc:picChg>
      </pc:sldChg>
      <pc:sldChg chg="modSp mod">
        <pc:chgData name="Albert Bozoki" userId="17640a59-1a80-4433-8122-231d3c4988bf" providerId="ADAL" clId="{49B14336-642C-5DD7-8B01-BF8DDDFAC854}" dt="2026-07-01T00:51:42.759" v="58" actId="207"/>
        <pc:sldMkLst>
          <pc:docMk/>
          <pc:sldMk cId="2268854709" sldId="257"/>
        </pc:sldMkLst>
        <pc:spChg chg="mod">
          <ac:chgData name="Albert Bozoki" userId="17640a59-1a80-4433-8122-231d3c4988bf" providerId="ADAL" clId="{49B14336-642C-5DD7-8B01-BF8DDDFAC854}" dt="2026-07-01T00:50:53.549" v="45" actId="1076"/>
          <ac:spMkLst>
            <pc:docMk/>
            <pc:sldMk cId="2268854709" sldId="257"/>
            <ac:spMk id="7" creationId="{E789869E-9A45-1FC4-52B1-C604EBD3136C}"/>
          </ac:spMkLst>
        </pc:spChg>
        <pc:spChg chg="mod">
          <ac:chgData name="Albert Bozoki" userId="17640a59-1a80-4433-8122-231d3c4988bf" providerId="ADAL" clId="{49B14336-642C-5DD7-8B01-BF8DDDFAC854}" dt="2026-07-01T00:51:42.759" v="58" actId="207"/>
          <ac:spMkLst>
            <pc:docMk/>
            <pc:sldMk cId="2268854709" sldId="257"/>
            <ac:spMk id="8" creationId="{66D78F8D-37B8-93BA-DA70-5C578D377D47}"/>
          </ac:spMkLst>
        </pc:spChg>
      </pc:sldChg>
      <pc:sldChg chg="addSp delSp modSp mod">
        <pc:chgData name="Albert Bozoki" userId="17640a59-1a80-4433-8122-231d3c4988bf" providerId="ADAL" clId="{49B14336-642C-5DD7-8B01-BF8DDDFAC854}" dt="2026-07-01T00:58:44.799" v="109" actId="207"/>
        <pc:sldMkLst>
          <pc:docMk/>
          <pc:sldMk cId="3017322141" sldId="258"/>
        </pc:sldMkLst>
        <pc:spChg chg="del">
          <ac:chgData name="Albert Bozoki" userId="17640a59-1a80-4433-8122-231d3c4988bf" providerId="ADAL" clId="{49B14336-642C-5DD7-8B01-BF8DDDFAC854}" dt="2026-07-01T00:51:09.106" v="48" actId="478"/>
          <ac:spMkLst>
            <pc:docMk/>
            <pc:sldMk cId="3017322141" sldId="258"/>
            <ac:spMk id="4" creationId="{18CBBA5B-142C-AC64-7546-DA4EB4FEE29E}"/>
          </ac:spMkLst>
        </pc:spChg>
        <pc:spChg chg="mod">
          <ac:chgData name="Albert Bozoki" userId="17640a59-1a80-4433-8122-231d3c4988bf" providerId="ADAL" clId="{49B14336-642C-5DD7-8B01-BF8DDDFAC854}" dt="2026-07-01T00:58:44.799" v="109" actId="207"/>
          <ac:spMkLst>
            <pc:docMk/>
            <pc:sldMk cId="3017322141" sldId="258"/>
            <ac:spMk id="6" creationId="{2F349329-1D30-D843-674D-E948581DBC91}"/>
          </ac:spMkLst>
        </pc:spChg>
        <pc:spChg chg="mod">
          <ac:chgData name="Albert Bozoki" userId="17640a59-1a80-4433-8122-231d3c4988bf" providerId="ADAL" clId="{49B14336-642C-5DD7-8B01-BF8DDDFAC854}" dt="2026-07-01T00:52:25.159" v="65" actId="207"/>
          <ac:spMkLst>
            <pc:docMk/>
            <pc:sldMk cId="3017322141" sldId="258"/>
            <ac:spMk id="7" creationId="{5B7ED72C-7689-2C33-92F3-AF59CD58D828}"/>
          </ac:spMkLst>
        </pc:spChg>
        <pc:spChg chg="mod">
          <ac:chgData name="Albert Bozoki" userId="17640a59-1a80-4433-8122-231d3c4988bf" providerId="ADAL" clId="{49B14336-642C-5DD7-8B01-BF8DDDFAC854}" dt="2026-07-01T00:52:30.479" v="66" actId="207"/>
          <ac:spMkLst>
            <pc:docMk/>
            <pc:sldMk cId="3017322141" sldId="258"/>
            <ac:spMk id="9" creationId="{DAD55F63-76E7-F1B7-423E-30F433EADC77}"/>
          </ac:spMkLst>
        </pc:spChg>
        <pc:spChg chg="add mod">
          <ac:chgData name="Albert Bozoki" userId="17640a59-1a80-4433-8122-231d3c4988bf" providerId="ADAL" clId="{49B14336-642C-5DD7-8B01-BF8DDDFAC854}" dt="2026-07-01T00:51:09.412" v="49"/>
          <ac:spMkLst>
            <pc:docMk/>
            <pc:sldMk cId="3017322141" sldId="258"/>
            <ac:spMk id="10" creationId="{A03B6A1A-3CC1-2074-59D6-77C4C30E6706}"/>
          </ac:spMkLst>
        </pc:spChg>
        <pc:graphicFrameChg chg="modGraphic">
          <ac:chgData name="Albert Bozoki" userId="17640a59-1a80-4433-8122-231d3c4988bf" providerId="ADAL" clId="{49B14336-642C-5DD7-8B01-BF8DDDFAC854}" dt="2026-07-01T00:56:23.216" v="96" actId="207"/>
          <ac:graphicFrameMkLst>
            <pc:docMk/>
            <pc:sldMk cId="3017322141" sldId="258"/>
            <ac:graphicFrameMk id="2" creationId="{561C2384-3966-C81A-13E1-02456DECE8A8}"/>
          </ac:graphicFrameMkLst>
        </pc:graphicFrameChg>
      </pc:sldChg>
      <pc:sldChg chg="addSp delSp modSp mod">
        <pc:chgData name="Albert Bozoki" userId="17640a59-1a80-4433-8122-231d3c4988bf" providerId="ADAL" clId="{49B14336-642C-5DD7-8B01-BF8DDDFAC854}" dt="2026-07-01T00:52:12.792" v="64" actId="207"/>
        <pc:sldMkLst>
          <pc:docMk/>
          <pc:sldMk cId="2278142689" sldId="259"/>
        </pc:sldMkLst>
        <pc:spChg chg="add mod">
          <ac:chgData name="Albert Bozoki" userId="17640a59-1a80-4433-8122-231d3c4988bf" providerId="ADAL" clId="{49B14336-642C-5DD7-8B01-BF8DDDFAC854}" dt="2026-07-01T00:50:59.404" v="47"/>
          <ac:spMkLst>
            <pc:docMk/>
            <pc:sldMk cId="2278142689" sldId="259"/>
            <ac:spMk id="2" creationId="{634F9BA9-BF56-3A2E-26DD-3DC571422CF0}"/>
          </ac:spMkLst>
        </pc:spChg>
        <pc:spChg chg="del">
          <ac:chgData name="Albert Bozoki" userId="17640a59-1a80-4433-8122-231d3c4988bf" providerId="ADAL" clId="{49B14336-642C-5DD7-8B01-BF8DDDFAC854}" dt="2026-07-01T00:50:58.986" v="46" actId="478"/>
          <ac:spMkLst>
            <pc:docMk/>
            <pc:sldMk cId="2278142689" sldId="259"/>
            <ac:spMk id="4" creationId="{4C6A9BFA-8720-1885-D6AE-F5A020436C81}"/>
          </ac:spMkLst>
        </pc:spChg>
        <pc:spChg chg="mod">
          <ac:chgData name="Albert Bozoki" userId="17640a59-1a80-4433-8122-231d3c4988bf" providerId="ADAL" clId="{49B14336-642C-5DD7-8B01-BF8DDDFAC854}" dt="2026-07-01T00:51:51.949" v="59" actId="207"/>
          <ac:spMkLst>
            <pc:docMk/>
            <pc:sldMk cId="2278142689" sldId="259"/>
            <ac:spMk id="5" creationId="{E3416CF5-A4A3-318C-0794-29F77737EB81}"/>
          </ac:spMkLst>
        </pc:spChg>
        <pc:spChg chg="mod">
          <ac:chgData name="Albert Bozoki" userId="17640a59-1a80-4433-8122-231d3c4988bf" providerId="ADAL" clId="{49B14336-642C-5DD7-8B01-BF8DDDFAC854}" dt="2026-07-01T00:52:12.792" v="64" actId="207"/>
          <ac:spMkLst>
            <pc:docMk/>
            <pc:sldMk cId="2278142689" sldId="259"/>
            <ac:spMk id="6" creationId="{4C3348E3-5FC6-8D77-DB98-03788D5C587B}"/>
          </ac:spMkLst>
        </pc:spChg>
      </pc:sldChg>
      <pc:sldChg chg="addSp delSp modSp mod">
        <pc:chgData name="Albert Bozoki" userId="17640a59-1a80-4433-8122-231d3c4988bf" providerId="ADAL" clId="{49B14336-642C-5DD7-8B01-BF8DDDFAC854}" dt="2026-07-01T03:36:04.262" v="751" actId="20577"/>
        <pc:sldMkLst>
          <pc:docMk/>
          <pc:sldMk cId="153257031" sldId="260"/>
        </pc:sldMkLst>
        <pc:spChg chg="add mod">
          <ac:chgData name="Albert Bozoki" userId="17640a59-1a80-4433-8122-231d3c4988bf" providerId="ADAL" clId="{49B14336-642C-5DD7-8B01-BF8DDDFAC854}" dt="2026-07-01T00:51:12.776" v="51"/>
          <ac:spMkLst>
            <pc:docMk/>
            <pc:sldMk cId="153257031" sldId="260"/>
            <ac:spMk id="2" creationId="{89174FDA-F7D1-BCBB-F7A6-1F768E0D70B3}"/>
          </ac:spMkLst>
        </pc:spChg>
        <pc:spChg chg="del">
          <ac:chgData name="Albert Bozoki" userId="17640a59-1a80-4433-8122-231d3c4988bf" providerId="ADAL" clId="{49B14336-642C-5DD7-8B01-BF8DDDFAC854}" dt="2026-07-01T00:51:12.464" v="50" actId="478"/>
          <ac:spMkLst>
            <pc:docMk/>
            <pc:sldMk cId="153257031" sldId="260"/>
            <ac:spMk id="4" creationId="{4BCE6351-6034-A919-CAA7-B8E6CC18378F}"/>
          </ac:spMkLst>
        </pc:spChg>
        <pc:spChg chg="mod">
          <ac:chgData name="Albert Bozoki" userId="17640a59-1a80-4433-8122-231d3c4988bf" providerId="ADAL" clId="{49B14336-642C-5DD7-8B01-BF8DDDFAC854}" dt="2026-07-01T00:57:50.799" v="101" actId="207"/>
          <ac:spMkLst>
            <pc:docMk/>
            <pc:sldMk cId="153257031" sldId="260"/>
            <ac:spMk id="7" creationId="{FC82895D-E70C-FDE5-549B-3A0C2F17AD3F}"/>
          </ac:spMkLst>
        </pc:spChg>
        <pc:spChg chg="mod">
          <ac:chgData name="Albert Bozoki" userId="17640a59-1a80-4433-8122-231d3c4988bf" providerId="ADAL" clId="{49B14336-642C-5DD7-8B01-BF8DDDFAC854}" dt="2026-07-01T03:25:49.345" v="411" actId="207"/>
          <ac:spMkLst>
            <pc:docMk/>
            <pc:sldMk cId="153257031" sldId="260"/>
            <ac:spMk id="8" creationId="{45A8A772-0141-397A-61BB-5783424E1939}"/>
          </ac:spMkLst>
        </pc:spChg>
        <pc:spChg chg="mod">
          <ac:chgData name="Albert Bozoki" userId="17640a59-1a80-4433-8122-231d3c4988bf" providerId="ADAL" clId="{49B14336-642C-5DD7-8B01-BF8DDDFAC854}" dt="2026-07-01T03:25:28.861" v="409" actId="1076"/>
          <ac:spMkLst>
            <pc:docMk/>
            <pc:sldMk cId="153257031" sldId="260"/>
            <ac:spMk id="11" creationId="{E3FB2300-A351-5907-0AE5-48358CE7AE47}"/>
          </ac:spMkLst>
        </pc:spChg>
        <pc:spChg chg="mod">
          <ac:chgData name="Albert Bozoki" userId="17640a59-1a80-4433-8122-231d3c4988bf" providerId="ADAL" clId="{49B14336-642C-5DD7-8B01-BF8DDDFAC854}" dt="2026-07-01T03:25:18.042" v="407" actId="1076"/>
          <ac:spMkLst>
            <pc:docMk/>
            <pc:sldMk cId="153257031" sldId="260"/>
            <ac:spMk id="12" creationId="{33D282A0-3184-0C38-D643-C27581C3E36B}"/>
          </ac:spMkLst>
        </pc:spChg>
        <pc:spChg chg="mod">
          <ac:chgData name="Albert Bozoki" userId="17640a59-1a80-4433-8122-231d3c4988bf" providerId="ADAL" clId="{49B14336-642C-5DD7-8B01-BF8DDDFAC854}" dt="2026-07-01T03:36:04.262" v="751" actId="20577"/>
          <ac:spMkLst>
            <pc:docMk/>
            <pc:sldMk cId="153257031" sldId="260"/>
            <ac:spMk id="15" creationId="{15866C65-77E3-CEFA-35BE-8A98B53376B8}"/>
          </ac:spMkLst>
        </pc:spChg>
        <pc:spChg chg="mod">
          <ac:chgData name="Albert Bozoki" userId="17640a59-1a80-4433-8122-231d3c4988bf" providerId="ADAL" clId="{49B14336-642C-5DD7-8B01-BF8DDDFAC854}" dt="2026-07-01T00:57:53.199" v="102" actId="207"/>
          <ac:spMkLst>
            <pc:docMk/>
            <pc:sldMk cId="153257031" sldId="260"/>
            <ac:spMk id="16" creationId="{1EE18F47-F370-E870-D5A9-454939A71E7E}"/>
          </ac:spMkLst>
        </pc:spChg>
        <pc:spChg chg="mod">
          <ac:chgData name="Albert Bozoki" userId="17640a59-1a80-4433-8122-231d3c4988bf" providerId="ADAL" clId="{49B14336-642C-5DD7-8B01-BF8DDDFAC854}" dt="2026-07-01T00:58:37.471" v="107" actId="207"/>
          <ac:spMkLst>
            <pc:docMk/>
            <pc:sldMk cId="153257031" sldId="260"/>
            <ac:spMk id="17" creationId="{3E8A1DCB-B7F6-A102-1227-308DFEEC7876}"/>
          </ac:spMkLst>
        </pc:spChg>
        <pc:spChg chg="mod">
          <ac:chgData name="Albert Bozoki" userId="17640a59-1a80-4433-8122-231d3c4988bf" providerId="ADAL" clId="{49B14336-642C-5DD7-8B01-BF8DDDFAC854}" dt="2026-07-01T00:58:51.868" v="111" actId="207"/>
          <ac:spMkLst>
            <pc:docMk/>
            <pc:sldMk cId="153257031" sldId="260"/>
            <ac:spMk id="19" creationId="{ADED2EE9-92C2-F8CD-87A7-BC2025754178}"/>
          </ac:spMkLst>
        </pc:spChg>
        <pc:graphicFrameChg chg="mod modGraphic">
          <ac:chgData name="Albert Bozoki" userId="17640a59-1a80-4433-8122-231d3c4988bf" providerId="ADAL" clId="{49B14336-642C-5DD7-8B01-BF8DDDFAC854}" dt="2026-07-01T03:25:22.560" v="408" actId="1076"/>
          <ac:graphicFrameMkLst>
            <pc:docMk/>
            <pc:sldMk cId="153257031" sldId="260"/>
            <ac:graphicFrameMk id="9" creationId="{AAF7C724-E266-196B-4DC2-31CF1EF7870F}"/>
          </ac:graphicFrameMkLst>
        </pc:graphicFrameChg>
        <pc:graphicFrameChg chg="mod">
          <ac:chgData name="Albert Bozoki" userId="17640a59-1a80-4433-8122-231d3c4988bf" providerId="ADAL" clId="{49B14336-642C-5DD7-8B01-BF8DDDFAC854}" dt="2026-07-01T03:25:14.342" v="406" actId="1076"/>
          <ac:graphicFrameMkLst>
            <pc:docMk/>
            <pc:sldMk cId="153257031" sldId="260"/>
            <ac:graphicFrameMk id="13" creationId="{D29DB789-BB85-06FA-06C0-5D7B019CBC74}"/>
          </ac:graphicFrameMkLst>
        </pc:graphicFrameChg>
        <pc:graphicFrameChg chg="modGraphic">
          <ac:chgData name="Albert Bozoki" userId="17640a59-1a80-4433-8122-231d3c4988bf" providerId="ADAL" clId="{49B14336-642C-5DD7-8B01-BF8DDDFAC854}" dt="2026-07-01T03:32:05.989" v="553" actId="20577"/>
          <ac:graphicFrameMkLst>
            <pc:docMk/>
            <pc:sldMk cId="153257031" sldId="260"/>
            <ac:graphicFrameMk id="18" creationId="{F8178F31-A5C9-1735-743F-05A29D2754D8}"/>
          </ac:graphicFrameMkLst>
        </pc:graphicFrameChg>
        <pc:graphicFrameChg chg="modGraphic">
          <ac:chgData name="Albert Bozoki" userId="17640a59-1a80-4433-8122-231d3c4988bf" providerId="ADAL" clId="{49B14336-642C-5DD7-8B01-BF8DDDFAC854}" dt="2026-07-01T03:34:57.086" v="701" actId="20577"/>
          <ac:graphicFrameMkLst>
            <pc:docMk/>
            <pc:sldMk cId="153257031" sldId="260"/>
            <ac:graphicFrameMk id="20" creationId="{9EF348CC-AC06-50B7-8359-1ACA2EADE2E0}"/>
          </ac:graphicFrameMkLst>
        </pc:graphicFrameChg>
      </pc:sldChg>
      <pc:sldChg chg="addSp delSp modSp mod">
        <pc:chgData name="Albert Bozoki" userId="17640a59-1a80-4433-8122-231d3c4988bf" providerId="ADAL" clId="{49B14336-642C-5DD7-8B01-BF8DDDFAC854}" dt="2026-07-01T14:40:25.642" v="761" actId="478"/>
        <pc:sldMkLst>
          <pc:docMk/>
          <pc:sldMk cId="617399666" sldId="261"/>
        </pc:sldMkLst>
        <pc:spChg chg="add mod">
          <ac:chgData name="Albert Bozoki" userId="17640a59-1a80-4433-8122-231d3c4988bf" providerId="ADAL" clId="{49B14336-642C-5DD7-8B01-BF8DDDFAC854}" dt="2026-07-01T00:51:16.067" v="53"/>
          <ac:spMkLst>
            <pc:docMk/>
            <pc:sldMk cId="617399666" sldId="261"/>
            <ac:spMk id="2" creationId="{44D24095-6241-DEC4-9E8F-513E6820E059}"/>
          </ac:spMkLst>
        </pc:spChg>
        <pc:spChg chg="del">
          <ac:chgData name="Albert Bozoki" userId="17640a59-1a80-4433-8122-231d3c4988bf" providerId="ADAL" clId="{49B14336-642C-5DD7-8B01-BF8DDDFAC854}" dt="2026-07-01T00:51:15.748" v="52" actId="478"/>
          <ac:spMkLst>
            <pc:docMk/>
            <pc:sldMk cId="617399666" sldId="261"/>
            <ac:spMk id="4" creationId="{5A98180C-02A3-2A5E-4D0C-F31DE0696B1B}"/>
          </ac:spMkLst>
        </pc:spChg>
        <pc:spChg chg="mod">
          <ac:chgData name="Albert Bozoki" userId="17640a59-1a80-4433-8122-231d3c4988bf" providerId="ADAL" clId="{49B14336-642C-5DD7-8B01-BF8DDDFAC854}" dt="2026-07-01T03:37:04.599" v="756" actId="403"/>
          <ac:spMkLst>
            <pc:docMk/>
            <pc:sldMk cId="617399666" sldId="261"/>
            <ac:spMk id="5" creationId="{F4FF7CCE-BD63-83A0-5D09-C709FD346403}"/>
          </ac:spMkLst>
        </pc:spChg>
        <pc:spChg chg="mod">
          <ac:chgData name="Albert Bozoki" userId="17640a59-1a80-4433-8122-231d3c4988bf" providerId="ADAL" clId="{49B14336-642C-5DD7-8B01-BF8DDDFAC854}" dt="2026-07-01T01:10:08.350" v="131" actId="207"/>
          <ac:spMkLst>
            <pc:docMk/>
            <pc:sldMk cId="617399666" sldId="261"/>
            <ac:spMk id="6" creationId="{C43BF22F-BA07-EB9D-3B39-1B430A6CD91C}"/>
          </ac:spMkLst>
        </pc:spChg>
        <pc:spChg chg="mod">
          <ac:chgData name="Albert Bozoki" userId="17640a59-1a80-4433-8122-231d3c4988bf" providerId="ADAL" clId="{49B14336-642C-5DD7-8B01-BF8DDDFAC854}" dt="2026-07-01T01:10:11.835" v="132" actId="207"/>
          <ac:spMkLst>
            <pc:docMk/>
            <pc:sldMk cId="617399666" sldId="261"/>
            <ac:spMk id="9" creationId="{72E5B18B-C7A5-DF8A-870F-7B27CB76CC92}"/>
          </ac:spMkLst>
        </pc:spChg>
        <pc:graphicFrameChg chg="mod modGraphic">
          <ac:chgData name="Albert Bozoki" userId="17640a59-1a80-4433-8122-231d3c4988bf" providerId="ADAL" clId="{49B14336-642C-5DD7-8B01-BF8DDDFAC854}" dt="2026-07-01T03:27:46.510" v="412" actId="14100"/>
          <ac:graphicFrameMkLst>
            <pc:docMk/>
            <pc:sldMk cId="617399666" sldId="261"/>
            <ac:graphicFrameMk id="7" creationId="{4382E3FE-5D39-2C6B-DFA4-74C5DA12CA8D}"/>
          </ac:graphicFrameMkLst>
        </pc:graphicFrameChg>
        <pc:graphicFrameChg chg="modGraphic">
          <ac:chgData name="Albert Bozoki" userId="17640a59-1a80-4433-8122-231d3c4988bf" providerId="ADAL" clId="{49B14336-642C-5DD7-8B01-BF8DDDFAC854}" dt="2026-07-01T03:27:56.911" v="413" actId="14100"/>
          <ac:graphicFrameMkLst>
            <pc:docMk/>
            <pc:sldMk cId="617399666" sldId="261"/>
            <ac:graphicFrameMk id="8" creationId="{BB05F54A-7D0F-E65D-4732-C1EC482FA7C2}"/>
          </ac:graphicFrameMkLst>
        </pc:graphicFrameChg>
        <pc:picChg chg="add del mod">
          <ac:chgData name="Albert Bozoki" userId="17640a59-1a80-4433-8122-231d3c4988bf" providerId="ADAL" clId="{49B14336-642C-5DD7-8B01-BF8DDDFAC854}" dt="2026-07-01T14:40:25.642" v="761" actId="478"/>
          <ac:picMkLst>
            <pc:docMk/>
            <pc:sldMk cId="617399666" sldId="261"/>
            <ac:picMk id="10" creationId="{B3618574-BDF6-F23D-F4CB-F68C5ED0B5F8}"/>
          </ac:picMkLst>
        </pc:picChg>
      </pc:sldChg>
      <pc:sldChg chg="addSp delSp modSp mod">
        <pc:chgData name="Albert Bozoki" userId="17640a59-1a80-4433-8122-231d3c4988bf" providerId="ADAL" clId="{49B14336-642C-5DD7-8B01-BF8DDDFAC854}" dt="2026-07-01T01:11:48.034" v="140" actId="207"/>
        <pc:sldMkLst>
          <pc:docMk/>
          <pc:sldMk cId="1900677390" sldId="262"/>
        </pc:sldMkLst>
        <pc:spChg chg="add mod">
          <ac:chgData name="Albert Bozoki" userId="17640a59-1a80-4433-8122-231d3c4988bf" providerId="ADAL" clId="{49B14336-642C-5DD7-8B01-BF8DDDFAC854}" dt="2026-07-01T00:51:19.133" v="55"/>
          <ac:spMkLst>
            <pc:docMk/>
            <pc:sldMk cId="1900677390" sldId="262"/>
            <ac:spMk id="2" creationId="{C8FD11E0-23BF-BBEF-57EA-911226E4B857}"/>
          </ac:spMkLst>
        </pc:spChg>
        <pc:spChg chg="del">
          <ac:chgData name="Albert Bozoki" userId="17640a59-1a80-4433-8122-231d3c4988bf" providerId="ADAL" clId="{49B14336-642C-5DD7-8B01-BF8DDDFAC854}" dt="2026-07-01T00:51:18.831" v="54" actId="478"/>
          <ac:spMkLst>
            <pc:docMk/>
            <pc:sldMk cId="1900677390" sldId="262"/>
            <ac:spMk id="4" creationId="{99D19469-9939-8660-1BC7-195D66D7C733}"/>
          </ac:spMkLst>
        </pc:spChg>
        <pc:graphicFrameChg chg="modGraphic">
          <ac:chgData name="Albert Bozoki" userId="17640a59-1a80-4433-8122-231d3c4988bf" providerId="ADAL" clId="{49B14336-642C-5DD7-8B01-BF8DDDFAC854}" dt="2026-07-01T01:11:48.034" v="140" actId="207"/>
          <ac:graphicFrameMkLst>
            <pc:docMk/>
            <pc:sldMk cId="1900677390" sldId="262"/>
            <ac:graphicFrameMk id="9" creationId="{DBC40DA1-C86D-70AF-9947-CD37D3CC4F1E}"/>
          </ac:graphicFrameMkLst>
        </pc:graphicFrameChg>
      </pc:sldChg>
      <pc:sldChg chg="addSp delSp modSp mod">
        <pc:chgData name="Albert Bozoki" userId="17640a59-1a80-4433-8122-231d3c4988bf" providerId="ADAL" clId="{49B14336-642C-5DD7-8B01-BF8DDDFAC854}" dt="2026-07-01T00:51:22.609" v="57"/>
        <pc:sldMkLst>
          <pc:docMk/>
          <pc:sldMk cId="336222735" sldId="263"/>
        </pc:sldMkLst>
        <pc:spChg chg="add mod">
          <ac:chgData name="Albert Bozoki" userId="17640a59-1a80-4433-8122-231d3c4988bf" providerId="ADAL" clId="{49B14336-642C-5DD7-8B01-BF8DDDFAC854}" dt="2026-07-01T00:51:22.609" v="57"/>
          <ac:spMkLst>
            <pc:docMk/>
            <pc:sldMk cId="336222735" sldId="263"/>
            <ac:spMk id="2" creationId="{81731161-296B-3DC1-FBDA-88F72FA587F9}"/>
          </ac:spMkLst>
        </pc:spChg>
        <pc:spChg chg="del">
          <ac:chgData name="Albert Bozoki" userId="17640a59-1a80-4433-8122-231d3c4988bf" providerId="ADAL" clId="{49B14336-642C-5DD7-8B01-BF8DDDFAC854}" dt="2026-07-01T00:51:22.299" v="56" actId="478"/>
          <ac:spMkLst>
            <pc:docMk/>
            <pc:sldMk cId="336222735" sldId="263"/>
            <ac:spMk id="4" creationId="{59A6E9B3-AEE9-61E6-6046-D48E9BB2F6A1}"/>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hbadenver-my.sharepoint.com/personal/abozoki_hbadenver_com/Documents/Impact%20Fee%20Project/DEVELOPMENT%20FEE%20PROJECT%201.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all" spc="50" baseline="0">
                <a:solidFill>
                  <a:schemeClr val="tx1">
                    <a:lumMod val="65000"/>
                    <a:lumOff val="35000"/>
                  </a:schemeClr>
                </a:solidFill>
                <a:latin typeface="+mn-lt"/>
                <a:ea typeface="+mn-ea"/>
                <a:cs typeface="+mn-cs"/>
              </a:defRPr>
            </a:pPr>
            <a:r>
              <a:rPr lang="en-US"/>
              <a:t>average fee allocations</a:t>
            </a:r>
          </a:p>
        </c:rich>
      </c:tx>
      <c:overlay val="0"/>
      <c:spPr>
        <a:noFill/>
        <a:ln>
          <a:noFill/>
        </a:ln>
        <a:effectLst/>
      </c:spPr>
      <c:txPr>
        <a:bodyPr rot="0" spcFirstLastPara="1" vertOverflow="ellipsis" vert="horz" wrap="square" anchor="ctr" anchorCtr="1"/>
        <a:lstStyle/>
        <a:p>
          <a:pPr>
            <a:defRPr sz="1400"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rgbClr val="778E1E"/>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940B-4473-B86C-4E464B8CF56F}"/>
              </c:ext>
            </c:extLst>
          </c:dPt>
          <c:dPt>
            <c:idx val="1"/>
            <c:bubble3D val="0"/>
            <c:spPr>
              <a:solidFill>
                <a:srgbClr val="EC891D"/>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940B-4473-B86C-4E464B8CF56F}"/>
              </c:ext>
            </c:extLst>
          </c:dPt>
          <c:dPt>
            <c:idx val="2"/>
            <c:bubble3D val="0"/>
            <c:spPr>
              <a:solidFill>
                <a:srgbClr val="8B0F04"/>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940B-4473-B86C-4E464B8CF56F}"/>
              </c:ext>
            </c:extLst>
          </c:dPt>
          <c:dPt>
            <c:idx val="3"/>
            <c:bubble3D val="0"/>
            <c:spPr>
              <a:solidFill>
                <a:srgbClr val="636467"/>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7-940B-4473-B86C-4E464B8CF56F}"/>
              </c:ext>
            </c:extLst>
          </c:dPt>
          <c:dLbls>
            <c:dLbl>
              <c:idx val="0"/>
              <c:layout>
                <c:manualLayout>
                  <c:x val="0.12333333333333334"/>
                  <c:y val="6.8669527896995708E-2"/>
                </c:manualLayout>
              </c:layout>
              <c:dLblPos val="bestFi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1-940B-4473-B86C-4E464B8CF56F}"/>
                </c:ext>
              </c:extLst>
            </c:dLbl>
            <c:dLbl>
              <c:idx val="1"/>
              <c:layout>
                <c:manualLayout>
                  <c:x val="7.0000000000000007E-2"/>
                  <c:y val="0.16022889842632326"/>
                </c:manualLayout>
              </c:layout>
              <c:dLblPos val="bestFi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3-940B-4473-B86C-4E464B8CF56F}"/>
                </c:ext>
              </c:extLst>
            </c:dLbl>
            <c:dLbl>
              <c:idx val="2"/>
              <c:layout>
                <c:manualLayout>
                  <c:x val="3.3333333333333333E-2"/>
                  <c:y val="5.7224606580829757E-3"/>
                </c:manualLayout>
              </c:layout>
              <c:dLblPos val="bestFi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5-940B-4473-B86C-4E464B8CF56F}"/>
                </c:ext>
              </c:extLst>
            </c:dLbl>
            <c:dLbl>
              <c:idx val="3"/>
              <c:layout>
                <c:manualLayout>
                  <c:x val="-1.6666666666666666E-2"/>
                  <c:y val="0.14878397711015737"/>
                </c:manualLayout>
              </c:layout>
              <c:dLblPos val="bestFi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7-940B-4473-B86C-4E464B8CF56F}"/>
                </c:ext>
              </c:extLst>
            </c:dLbl>
            <c:spPr>
              <a:noFill/>
              <a:ln>
                <a:solidFill>
                  <a:schemeClr val="accent1"/>
                </a:solidFill>
              </a:ln>
              <a:effectLst/>
            </c:spPr>
            <c:txPr>
              <a:bodyPr rot="0" spcFirstLastPara="1" vertOverflow="ellipsis" vert="horz" wrap="square" lIns="38100" tIns="19050" rIns="38100" bIns="19050" anchor="ctr" anchorCtr="1">
                <a:spAutoFit/>
              </a:bodyPr>
              <a:lstStyle/>
              <a:p>
                <a:pPr>
                  <a:defRPr sz="900" b="1" i="0" u="none" strike="noStrike" kern="1200" baseline="0">
                    <a:ln>
                      <a:noFill/>
                    </a:ln>
                    <a:solidFill>
                      <a:sysClr val="windowText" lastClr="000000"/>
                    </a:solidFill>
                    <a:latin typeface="+mn-lt"/>
                    <a:ea typeface="+mn-ea"/>
                    <a:cs typeface="+mn-cs"/>
                  </a:defRPr>
                </a:pPr>
                <a:endParaRPr lang="en-US"/>
              </a:p>
            </c:txPr>
            <c:dLblPos val="outEnd"/>
            <c:showLegendKey val="0"/>
            <c:showVal val="1"/>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Rankings!$V$12:$V$15</c:f>
              <c:strCache>
                <c:ptCount val="4"/>
                <c:pt idx="0">
                  <c:v>Permit Fees</c:v>
                </c:pt>
                <c:pt idx="1">
                  <c:v>Use Taxes</c:v>
                </c:pt>
                <c:pt idx="2">
                  <c:v>Impact Fees</c:v>
                </c:pt>
                <c:pt idx="3">
                  <c:v>Water Tap</c:v>
                </c:pt>
              </c:strCache>
            </c:strRef>
          </c:cat>
          <c:val>
            <c:numRef>
              <c:f>Rankings!$W$12:$W$15</c:f>
              <c:numCache>
                <c:formatCode>"$"#,##0.00</c:formatCode>
                <c:ptCount val="4"/>
                <c:pt idx="0">
                  <c:v>5010.0200000000004</c:v>
                </c:pt>
                <c:pt idx="1">
                  <c:v>8686.3799999999992</c:v>
                </c:pt>
                <c:pt idx="2">
                  <c:v>13468.47</c:v>
                </c:pt>
                <c:pt idx="3">
                  <c:v>40731.14</c:v>
                </c:pt>
              </c:numCache>
            </c:numRef>
          </c:val>
          <c:extLst>
            <c:ext xmlns:c16="http://schemas.microsoft.com/office/drawing/2014/chart" uri="{C3380CC4-5D6E-409C-BE32-E72D297353CC}">
              <c16:uniqueId val="{00000008-940B-4473-B86C-4E464B8CF56F}"/>
            </c:ext>
          </c:extLst>
        </c:ser>
        <c:ser>
          <c:idx val="1"/>
          <c:order val="1"/>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A-940B-4473-B86C-4E464B8CF56F}"/>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C-940B-4473-B86C-4E464B8CF56F}"/>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E-940B-4473-B86C-4E464B8CF56F}"/>
              </c:ext>
            </c:extLst>
          </c:dPt>
          <c:dPt>
            <c:idx val="3"/>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10-940B-4473-B86C-4E464B8CF56F}"/>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Rankings!$V$12:$V$15</c:f>
              <c:strCache>
                <c:ptCount val="4"/>
                <c:pt idx="0">
                  <c:v>Permit Fees</c:v>
                </c:pt>
                <c:pt idx="1">
                  <c:v>Use Taxes</c:v>
                </c:pt>
                <c:pt idx="2">
                  <c:v>Impact Fees</c:v>
                </c:pt>
                <c:pt idx="3">
                  <c:v>Water Tap</c:v>
                </c:pt>
              </c:strCache>
            </c:strRef>
          </c:cat>
          <c:val>
            <c:numRef>
              <c:f>Rankings!$X$12:$X$15</c:f>
              <c:numCache>
                <c:formatCode>"$"#,##0.00</c:formatCode>
                <c:ptCount val="4"/>
                <c:pt idx="0">
                  <c:v>2967.5</c:v>
                </c:pt>
                <c:pt idx="1">
                  <c:v>5565.55</c:v>
                </c:pt>
                <c:pt idx="2">
                  <c:v>10422.219999999999</c:v>
                </c:pt>
                <c:pt idx="3">
                  <c:v>33109.64</c:v>
                </c:pt>
              </c:numCache>
            </c:numRef>
          </c:val>
          <c:extLst>
            <c:ext xmlns:c16="http://schemas.microsoft.com/office/drawing/2014/chart" uri="{C3380CC4-5D6E-409C-BE32-E72D297353CC}">
              <c16:uniqueId val="{00000011-940B-4473-B86C-4E464B8CF56F}"/>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C67540E-7F6F-EEC9-82EA-7292B37EEA8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90707C5-1D5D-A673-7B93-439491167E8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8053E39-1ACD-42E5-8D63-C5663563FBFB}" type="datetimeFigureOut">
              <a:rPr lang="en-US" smtClean="0"/>
              <a:t>7/1/2026</a:t>
            </a:fld>
            <a:endParaRPr lang="en-US"/>
          </a:p>
        </p:txBody>
      </p:sp>
      <p:sp>
        <p:nvSpPr>
          <p:cNvPr id="4" name="Footer Placeholder 3">
            <a:extLst>
              <a:ext uri="{FF2B5EF4-FFF2-40B4-BE49-F238E27FC236}">
                <a16:creationId xmlns:a16="http://schemas.microsoft.com/office/drawing/2014/main" id="{13D026CA-DD6F-4C95-E395-860D7242666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3F7510E-0BCD-3DA0-84A2-B78018FFE4B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D086C29-4FD1-49E6-ADAB-E9E0BEF3E86C}" type="slidenum">
              <a:rPr lang="en-US" smtClean="0"/>
              <a:t>‹#›</a:t>
            </a:fld>
            <a:endParaRPr lang="en-US"/>
          </a:p>
        </p:txBody>
      </p:sp>
    </p:spTree>
    <p:extLst>
      <p:ext uri="{BB962C8B-B14F-4D97-AF65-F5344CB8AC3E}">
        <p14:creationId xmlns:p14="http://schemas.microsoft.com/office/powerpoint/2010/main" val="14461788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90611F-604C-4E83-84F8-258301D1D148}" type="datetimeFigureOut">
              <a:rPr lang="en-US" smtClean="0"/>
              <a:t>7/1/2026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360F5C-0B4D-4CE9-B380-E96AA8484572}" type="slidenum">
              <a:rPr lang="en-US" smtClean="0"/>
              <a:t>‹#›</a:t>
            </a:fld>
            <a:endParaRPr lang="en-US"/>
          </a:p>
        </p:txBody>
      </p:sp>
    </p:spTree>
    <p:extLst>
      <p:ext uri="{BB962C8B-B14F-4D97-AF65-F5344CB8AC3E}">
        <p14:creationId xmlns:p14="http://schemas.microsoft.com/office/powerpoint/2010/main" val="26730524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981698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556185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3"/>
            <a:ext cx="1478756" cy="774911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486833"/>
            <a:ext cx="4350544" cy="77491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03832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5052104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6/30/2026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0231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6/30/2026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8594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5"/>
            <a:ext cx="5915025" cy="17674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340100"/>
            <a:ext cx="2901255"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340100"/>
            <a:ext cx="2915543"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6/30/2026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5784178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6/30/2026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307859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6/30/2026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6875051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316568"/>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07973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316568"/>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925611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5"/>
            <a:ext cx="5915025" cy="176741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7" y="8475136"/>
            <a:ext cx="1543050" cy="486833"/>
          </a:xfrm>
          <a:prstGeom prst="rect">
            <a:avLst/>
          </a:prstGeom>
        </p:spPr>
        <p:txBody>
          <a:bodyPr vert="horz" lIns="91440" tIns="45720" rIns="91440" bIns="45720" rtlCol="0" anchor="ctr"/>
          <a:lstStyle>
            <a:lvl1pPr algn="l">
              <a:defRPr sz="900">
                <a:solidFill>
                  <a:schemeClr val="tx1">
                    <a:tint val="82000"/>
                  </a:schemeClr>
                </a:solidFill>
              </a:defRPr>
            </a:lvl1pPr>
          </a:lstStyle>
          <a:p>
            <a:fld id="{846CE7D5-CF57-46EF-B807-FDD0502418D4}" type="datetimeFigureOut">
              <a:rPr lang="en-US" smtClean="0"/>
              <a:t>6/30/2026</a:t>
            </a:fld>
            <a:endParaRPr lang="en-US"/>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1308383760"/>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green field with a city in the background&#10;&#10;AI-generated content may be incorrect.">
            <a:extLst>
              <a:ext uri="{FF2B5EF4-FFF2-40B4-BE49-F238E27FC236}">
                <a16:creationId xmlns:a16="http://schemas.microsoft.com/office/drawing/2014/main" id="{272B5321-EBDA-C7BA-69D0-E24715A0B43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5854" t="78" r="17750"/>
          <a:stretch>
            <a:fillRect/>
          </a:stretch>
        </p:blipFill>
        <p:spPr bwMode="auto">
          <a:xfrm>
            <a:off x="0" y="0"/>
            <a:ext cx="6858000" cy="9144000"/>
          </a:xfrm>
          <a:prstGeom prst="rect">
            <a:avLst/>
          </a:prstGeom>
          <a:ln>
            <a:noFill/>
          </a:ln>
          <a:extLst>
            <a:ext uri="{53640926-AAD7-44D8-BBD7-CCE9431645EC}">
              <a14:shadowObscured xmlns:a14="http://schemas.microsoft.com/office/drawing/2010/main"/>
            </a:ext>
          </a:extLst>
        </p:spPr>
      </p:pic>
      <p:sp>
        <p:nvSpPr>
          <p:cNvPr id="8" name="Flowchart: Process 1">
            <a:extLst>
              <a:ext uri="{FF2B5EF4-FFF2-40B4-BE49-F238E27FC236}">
                <a16:creationId xmlns:a16="http://schemas.microsoft.com/office/drawing/2014/main" id="{094D43E2-1B96-7F3A-7F12-B682C499D6E4}"/>
              </a:ext>
            </a:extLst>
          </p:cNvPr>
          <p:cNvSpPr/>
          <p:nvPr/>
        </p:nvSpPr>
        <p:spPr>
          <a:xfrm>
            <a:off x="690562" y="4286251"/>
            <a:ext cx="5476875" cy="1643062"/>
          </a:xfrm>
          <a:prstGeom prst="flowChartProcess">
            <a:avLst/>
          </a:prstGeom>
          <a:solidFill>
            <a:srgbClr val="8B0F04">
              <a:alpha val="61961"/>
            </a:srgbClr>
          </a:solidFill>
          <a:ln>
            <a:noFill/>
          </a:ln>
          <a:effectLst>
            <a:glow rad="228600">
              <a:srgbClr val="8B0F04">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3200" kern="100">
                <a:effectLst/>
                <a:latin typeface="Bodoni MT" panose="02070603080606020203" pitchFamily="18" charset="77"/>
                <a:ea typeface="Aptos" panose="020B0004020202020204" pitchFamily="34" charset="0"/>
                <a:cs typeface="Times New Roman" panose="02020603050405020304" pitchFamily="18" charset="0"/>
              </a:rPr>
              <a:t> </a:t>
            </a:r>
            <a:r>
              <a:rPr lang="en-US" sz="3200" b="1" cap="small">
                <a:effectLst>
                  <a:outerShdw blurRad="50800" dist="50800" dir="5400000" sx="6000" sy="6000" algn="ctr">
                    <a:schemeClr val="tx1"/>
                  </a:outerShdw>
                </a:effectLst>
                <a:latin typeface="Bodoni MT" panose="02070603080606020203" pitchFamily="18" charset="77"/>
              </a:rPr>
              <a:t>2026 Metro Denver: </a:t>
            </a:r>
            <a:endParaRPr lang="en-US" sz="3200">
              <a:latin typeface="Bodoni MT" panose="02070603080606020203" pitchFamily="18" charset="77"/>
            </a:endParaRPr>
          </a:p>
          <a:p>
            <a:pPr algn="ctr"/>
            <a:r>
              <a:rPr lang="en-US" sz="3200" b="1" cap="small">
                <a:effectLst>
                  <a:outerShdw blurRad="50800" dist="50800" dir="5400000" sx="6000" sy="6000" algn="ctr">
                    <a:schemeClr val="tx1"/>
                  </a:outerShdw>
                </a:effectLst>
                <a:latin typeface="Bodoni MT" panose="02070603080606020203" pitchFamily="18" charset="77"/>
              </a:rPr>
              <a:t>Development Fee Study </a:t>
            </a:r>
            <a:r>
              <a:rPr lang="en-US" sz="2600" b="1" cap="small">
                <a:effectLst>
                  <a:outerShdw blurRad="50800" dist="50800" dir="5400000" sx="6000" sy="6000" algn="ctr">
                    <a:schemeClr val="tx1"/>
                  </a:outerShdw>
                </a:effectLst>
                <a:latin typeface="Bodoni MT" panose="02070603080606020203" pitchFamily="18" charset="77"/>
              </a:rPr>
              <a:t>Edition 2</a:t>
            </a:r>
          </a:p>
        </p:txBody>
      </p:sp>
      <p:pic>
        <p:nvPicPr>
          <p:cNvPr id="2" name="Picture 1" descr="HBA of Metro Denver">
            <a:extLst>
              <a:ext uri="{FF2B5EF4-FFF2-40B4-BE49-F238E27FC236}">
                <a16:creationId xmlns:a16="http://schemas.microsoft.com/office/drawing/2014/main" id="{892C6E49-3ED0-71F0-6B91-D8623627AC9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37259" y="639979"/>
            <a:ext cx="4983480" cy="1325880"/>
          </a:xfrm>
          <a:prstGeom prst="rect">
            <a:avLst/>
          </a:prstGeom>
          <a:noFill/>
          <a:ln>
            <a:noFill/>
          </a:ln>
          <a:effectLst>
            <a:glow rad="1143000">
              <a:schemeClr val="bg1">
                <a:alpha val="34000"/>
              </a:schemeClr>
            </a:glow>
            <a:outerShdw blurRad="50800" dist="38100" dir="2700000" algn="tl" rotWithShape="0">
              <a:prstClr val="black">
                <a:alpha val="40000"/>
              </a:prstClr>
            </a:outerShdw>
          </a:effectLst>
        </p:spPr>
      </p:pic>
      <p:sp>
        <p:nvSpPr>
          <p:cNvPr id="3" name="Flowchart: Process 1">
            <a:extLst>
              <a:ext uri="{FF2B5EF4-FFF2-40B4-BE49-F238E27FC236}">
                <a16:creationId xmlns:a16="http://schemas.microsoft.com/office/drawing/2014/main" id="{8D4311E7-5B99-143F-C4A9-50369DDF1F88}"/>
              </a:ext>
            </a:extLst>
          </p:cNvPr>
          <p:cNvSpPr/>
          <p:nvPr/>
        </p:nvSpPr>
        <p:spPr>
          <a:xfrm>
            <a:off x="1395411" y="6485197"/>
            <a:ext cx="4067176" cy="1051459"/>
          </a:xfrm>
          <a:prstGeom prst="flowChartProcess">
            <a:avLst/>
          </a:prstGeom>
          <a:noFill/>
          <a:ln>
            <a:noFill/>
          </a:ln>
          <a:effectLst>
            <a:glow rad="228600">
              <a:schemeClr val="accent2">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a:latin typeface="Century Gothic" panose="020B0502020202020204" pitchFamily="34" charset="0"/>
              </a:rPr>
              <a:t>Analysis of building permit, use tax, impact, and system development fees assessed by municipalities in the Denver Metro area</a:t>
            </a:r>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Manual Input 10">
            <a:extLst>
              <a:ext uri="{FF2B5EF4-FFF2-40B4-BE49-F238E27FC236}">
                <a16:creationId xmlns:a16="http://schemas.microsoft.com/office/drawing/2014/main" id="{6F67F290-450D-B2EC-F791-D2CEC95EEEA3}"/>
              </a:ext>
            </a:extLst>
          </p:cNvPr>
          <p:cNvSpPr/>
          <p:nvPr/>
        </p:nvSpPr>
        <p:spPr>
          <a:xfrm rot="10800000">
            <a:off x="278979" y="-11574"/>
            <a:ext cx="2581275" cy="966787"/>
          </a:xfrm>
          <a:prstGeom prst="flowChartManualInput">
            <a:avLst/>
          </a:prstGeom>
          <a:solidFill>
            <a:srgbClr val="8B0F04"/>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5" name="Text Box 11">
            <a:extLst>
              <a:ext uri="{FF2B5EF4-FFF2-40B4-BE49-F238E27FC236}">
                <a16:creationId xmlns:a16="http://schemas.microsoft.com/office/drawing/2014/main" id="{2B320112-35EF-789C-FBE9-F721E27D15B4}"/>
              </a:ext>
            </a:extLst>
          </p:cNvPr>
          <p:cNvSpPr txBox="1"/>
          <p:nvPr/>
        </p:nvSpPr>
        <p:spPr>
          <a:xfrm>
            <a:off x="278980" y="1095124"/>
            <a:ext cx="5218053" cy="45720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800"/>
              </a:spcAft>
            </a:pPr>
            <a:r>
              <a:rPr lang="en-US" sz="2400" b="1" dirty="0">
                <a:solidFill>
                  <a:srgbClr val="778E1E"/>
                </a:solidFill>
                <a:latin typeface="Bodoni MT" panose="02070603080606020203" pitchFamily="18" charset="0"/>
              </a:rPr>
              <a:t>Full Municipality Fee Rankings (SFD)</a:t>
            </a:r>
            <a:endParaRPr lang="en-US" sz="2400" kern="100" dirty="0">
              <a:solidFill>
                <a:srgbClr val="778E1E"/>
              </a:solidFill>
              <a:effectLst/>
              <a:latin typeface="Bodoni MT" panose="02070603080606020203" pitchFamily="18" charset="0"/>
              <a:ea typeface="Aptos" panose="020B0004020202020204" pitchFamily="34" charset="0"/>
              <a:cs typeface="Times New Roman" panose="02020603050405020304" pitchFamily="18" charset="0"/>
            </a:endParaRPr>
          </a:p>
        </p:txBody>
      </p:sp>
      <p:sp>
        <p:nvSpPr>
          <p:cNvPr id="9" name="Text Box 2">
            <a:extLst>
              <a:ext uri="{FF2B5EF4-FFF2-40B4-BE49-F238E27FC236}">
                <a16:creationId xmlns:a16="http://schemas.microsoft.com/office/drawing/2014/main" id="{230E59EA-7288-C729-CFAE-AE77F0987B41}"/>
              </a:ext>
            </a:extLst>
          </p:cNvPr>
          <p:cNvSpPr txBox="1">
            <a:spLocks noChangeArrowheads="1"/>
          </p:cNvSpPr>
          <p:nvPr/>
        </p:nvSpPr>
        <p:spPr bwMode="auto">
          <a:xfrm>
            <a:off x="272302" y="1552324"/>
            <a:ext cx="6103088" cy="63831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r>
              <a:rPr lang="en-US" sz="1000" dirty="0">
                <a:latin typeface="Century Gothic" panose="020B0502020202020204" pitchFamily="34" charset="0"/>
              </a:rPr>
              <a:t>Below are the fee breakdowns for single-family detached homes. Municipalipalities or counties that do not have impact fees, use taxes, or water tap fees were not listed. </a:t>
            </a:r>
          </a:p>
          <a:p>
            <a:endParaRPr lang="en-US" sz="1000" dirty="0">
              <a:latin typeface="Century Gothic" panose="020B0502020202020204" pitchFamily="34" charset="0"/>
            </a:endParaRPr>
          </a:p>
          <a:p>
            <a:r>
              <a:rPr lang="en-US" sz="1000" dirty="0">
                <a:latin typeface="Century Gothic" panose="020B0502020202020204" pitchFamily="34" charset="0"/>
              </a:rPr>
              <a:t>*</a:t>
            </a:r>
            <a:r>
              <a:rPr lang="en-US" sz="800" dirty="0">
                <a:latin typeface="Century Gothic" panose="020B0502020202020204" pitchFamily="34" charset="0"/>
              </a:rPr>
              <a:t>*Includes Raw Water Fees/Fee-in-lieu of water dedication</a:t>
            </a:r>
          </a:p>
          <a:p>
            <a:endParaRPr lang="en-US" sz="1000" dirty="0">
              <a:latin typeface="Century Gothic" panose="020B0502020202020204" pitchFamily="34" charset="0"/>
            </a:endParaRPr>
          </a:p>
        </p:txBody>
      </p:sp>
      <p:graphicFrame>
        <p:nvGraphicFramePr>
          <p:cNvPr id="11" name="Table 10">
            <a:extLst>
              <a:ext uri="{FF2B5EF4-FFF2-40B4-BE49-F238E27FC236}">
                <a16:creationId xmlns:a16="http://schemas.microsoft.com/office/drawing/2014/main" id="{59445308-8C2C-5B7A-3C3F-CB467AB96DE9}"/>
              </a:ext>
            </a:extLst>
          </p:cNvPr>
          <p:cNvGraphicFramePr>
            <a:graphicFrameLocks noGrp="1"/>
          </p:cNvGraphicFramePr>
          <p:nvPr>
            <p:extLst>
              <p:ext uri="{D42A27DB-BD31-4B8C-83A1-F6EECF244321}">
                <p14:modId xmlns:p14="http://schemas.microsoft.com/office/powerpoint/2010/main" val="2735807498"/>
              </p:ext>
            </p:extLst>
          </p:nvPr>
        </p:nvGraphicFramePr>
        <p:xfrm>
          <a:off x="328757" y="2316409"/>
          <a:ext cx="2995089" cy="3316556"/>
        </p:xfrm>
        <a:graphic>
          <a:graphicData uri="http://schemas.openxmlformats.org/drawingml/2006/table">
            <a:tbl>
              <a:tblPr bandRow="1">
                <a:tableStyleId>{5C22544A-7EE6-4342-B048-85BDC9FD1C3A}</a:tableStyleId>
              </a:tblPr>
              <a:tblGrid>
                <a:gridCol w="1651837">
                  <a:extLst>
                    <a:ext uri="{9D8B030D-6E8A-4147-A177-3AD203B41FA5}">
                      <a16:colId xmlns:a16="http://schemas.microsoft.com/office/drawing/2014/main" val="1894348344"/>
                    </a:ext>
                  </a:extLst>
                </a:gridCol>
                <a:gridCol w="1343252">
                  <a:extLst>
                    <a:ext uri="{9D8B030D-6E8A-4147-A177-3AD203B41FA5}">
                      <a16:colId xmlns:a16="http://schemas.microsoft.com/office/drawing/2014/main" val="3053127398"/>
                    </a:ext>
                  </a:extLst>
                </a:gridCol>
              </a:tblGrid>
              <a:tr h="196595">
                <a:tc>
                  <a:txBody>
                    <a:bodyPr/>
                    <a:lstStyle/>
                    <a:p>
                      <a:pPr algn="ctr" fontAlgn="b">
                        <a:buNone/>
                      </a:pPr>
                      <a:r>
                        <a:rPr lang="en-US" sz="1000" b="1" u="none" strike="noStrike" dirty="0">
                          <a:solidFill>
                            <a:schemeClr val="bg1"/>
                          </a:solidFill>
                          <a:effectLst/>
                        </a:rPr>
                        <a:t>Permit fee</a:t>
                      </a:r>
                      <a:endParaRPr lang="en-US" sz="1000" b="1" i="0" u="none" strike="noStrike" dirty="0">
                        <a:solidFill>
                          <a:schemeClr val="bg1"/>
                        </a:solidFill>
                        <a:effectLst/>
                        <a:latin typeface="Aptos Narrow" panose="020B0004020202020204" pitchFamily="34" charset="0"/>
                      </a:endParaRPr>
                    </a:p>
                  </a:txBody>
                  <a:tcPr marL="7620" marR="7620" marT="7620" marB="0" anchor="b">
                    <a:solidFill>
                      <a:srgbClr val="778E1E"/>
                    </a:solidFill>
                  </a:tcPr>
                </a:tc>
                <a:tc>
                  <a:txBody>
                    <a:bodyPr/>
                    <a:lstStyle/>
                    <a:p>
                      <a:pPr algn="ctr" fontAlgn="b">
                        <a:buNone/>
                      </a:pPr>
                      <a:r>
                        <a:rPr lang="en-US" sz="1000" b="1" u="none" strike="noStrike" dirty="0">
                          <a:solidFill>
                            <a:schemeClr val="bg1"/>
                          </a:solidFill>
                          <a:effectLst/>
                        </a:rPr>
                        <a:t>SFD</a:t>
                      </a:r>
                      <a:endParaRPr lang="en-US" sz="1000" b="1" i="0" u="none" strike="noStrike" dirty="0">
                        <a:solidFill>
                          <a:schemeClr val="bg1"/>
                        </a:solidFill>
                        <a:effectLst/>
                        <a:latin typeface="Aptos Narrow" panose="020B0004020202020204" pitchFamily="34" charset="0"/>
                      </a:endParaRPr>
                    </a:p>
                  </a:txBody>
                  <a:tcPr marL="7620" marR="7620" marT="7620" marB="0" anchor="b">
                    <a:solidFill>
                      <a:srgbClr val="778E1E"/>
                    </a:solidFill>
                  </a:tcPr>
                </a:tc>
                <a:extLst>
                  <a:ext uri="{0D108BD9-81ED-4DB2-BD59-A6C34878D82A}">
                    <a16:rowId xmlns:a16="http://schemas.microsoft.com/office/drawing/2014/main" val="783004012"/>
                  </a:ext>
                </a:extLst>
              </a:tr>
              <a:tr h="196595">
                <a:tc>
                  <a:txBody>
                    <a:bodyPr/>
                    <a:lstStyle/>
                    <a:p>
                      <a:pPr algn="l" fontAlgn="b">
                        <a:buNone/>
                      </a:pPr>
                      <a:r>
                        <a:rPr lang="en-US" sz="1000" u="none" strike="noStrike" dirty="0">
                          <a:effectLst/>
                        </a:rPr>
                        <a:t>Thornton</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$9,868.85</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4145415368"/>
                  </a:ext>
                </a:extLst>
              </a:tr>
              <a:tr h="196595">
                <a:tc>
                  <a:txBody>
                    <a:bodyPr/>
                    <a:lstStyle/>
                    <a:p>
                      <a:pPr algn="l" fontAlgn="b">
                        <a:buNone/>
                      </a:pPr>
                      <a:r>
                        <a:rPr lang="en-US" sz="1000" u="none" strike="noStrike">
                          <a:effectLst/>
                        </a:rPr>
                        <a:t>Elbert County</a:t>
                      </a:r>
                      <a:endParaRPr lang="en-US" sz="1000" b="0" i="0" u="none" strike="noStrike">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$9,149.58</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3643305275"/>
                  </a:ext>
                </a:extLst>
              </a:tr>
              <a:tr h="188731">
                <a:tc>
                  <a:txBody>
                    <a:bodyPr/>
                    <a:lstStyle/>
                    <a:p>
                      <a:pPr algn="l" fontAlgn="b">
                        <a:buNone/>
                      </a:pPr>
                      <a:r>
                        <a:rPr lang="en-US" sz="1000" u="none" strike="noStrike" dirty="0">
                          <a:effectLst/>
                        </a:rPr>
                        <a:t>Arapahoe County</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a:effectLst/>
                        </a:rPr>
                        <a:t>$8,594.88</a:t>
                      </a:r>
                      <a:endParaRPr lang="en-US" sz="10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12863232"/>
                  </a:ext>
                </a:extLst>
              </a:tr>
              <a:tr h="196595">
                <a:tc>
                  <a:txBody>
                    <a:bodyPr/>
                    <a:lstStyle/>
                    <a:p>
                      <a:pPr algn="l" fontAlgn="b">
                        <a:buNone/>
                      </a:pPr>
                      <a:r>
                        <a:rPr lang="en-US" sz="1000" u="none" strike="noStrike" dirty="0">
                          <a:effectLst/>
                        </a:rPr>
                        <a:t>Commerce City</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$7,477.68</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3106809220"/>
                  </a:ext>
                </a:extLst>
              </a:tr>
              <a:tr h="196595">
                <a:tc>
                  <a:txBody>
                    <a:bodyPr/>
                    <a:lstStyle/>
                    <a:p>
                      <a:pPr algn="l" fontAlgn="b">
                        <a:buNone/>
                      </a:pPr>
                      <a:r>
                        <a:rPr lang="en-US" sz="1000" u="none" strike="noStrike" dirty="0">
                          <a:effectLst/>
                        </a:rPr>
                        <a:t>Longmont</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$5,456.07</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2809061775"/>
                  </a:ext>
                </a:extLst>
              </a:tr>
              <a:tr h="196595">
                <a:tc>
                  <a:txBody>
                    <a:bodyPr/>
                    <a:lstStyle/>
                    <a:p>
                      <a:pPr algn="l" fontAlgn="b">
                        <a:buNone/>
                      </a:pPr>
                      <a:r>
                        <a:rPr lang="en-US" sz="1000" u="none" strike="noStrike">
                          <a:effectLst/>
                        </a:rPr>
                        <a:t>Brighton</a:t>
                      </a:r>
                      <a:endParaRPr lang="en-US" sz="1000" b="0" i="0" u="none" strike="noStrike">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a:effectLst/>
                        </a:rPr>
                        <a:t>$5,401.24</a:t>
                      </a:r>
                      <a:endParaRPr lang="en-US" sz="10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2417740323"/>
                  </a:ext>
                </a:extLst>
              </a:tr>
              <a:tr h="210356">
                <a:tc>
                  <a:txBody>
                    <a:bodyPr/>
                    <a:lstStyle/>
                    <a:p>
                      <a:pPr algn="l" fontAlgn="b">
                        <a:buNone/>
                      </a:pPr>
                      <a:r>
                        <a:rPr lang="en-US" sz="1000" u="none" strike="noStrike" dirty="0">
                          <a:effectLst/>
                        </a:rPr>
                        <a:t>Denver</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$4,536.42</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2950519464"/>
                  </a:ext>
                </a:extLst>
              </a:tr>
              <a:tr h="196595">
                <a:tc>
                  <a:txBody>
                    <a:bodyPr/>
                    <a:lstStyle/>
                    <a:p>
                      <a:pPr algn="l" fontAlgn="b">
                        <a:buNone/>
                      </a:pPr>
                      <a:r>
                        <a:rPr lang="en-US" sz="1000" u="none" strike="noStrike">
                          <a:effectLst/>
                        </a:rPr>
                        <a:t>Aurora</a:t>
                      </a:r>
                      <a:endParaRPr lang="en-US" sz="1000" b="0" i="0" u="none" strike="noStrike">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a:effectLst/>
                        </a:rPr>
                        <a:t>$4,420.00</a:t>
                      </a:r>
                      <a:endParaRPr lang="en-US" sz="10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871682393"/>
                  </a:ext>
                </a:extLst>
              </a:tr>
              <a:tr h="196595">
                <a:tc>
                  <a:txBody>
                    <a:bodyPr/>
                    <a:lstStyle/>
                    <a:p>
                      <a:pPr algn="l" fontAlgn="b">
                        <a:buNone/>
                      </a:pPr>
                      <a:r>
                        <a:rPr lang="en-US" sz="1000" u="none" strike="noStrike" dirty="0">
                          <a:effectLst/>
                        </a:rPr>
                        <a:t>Lone Tree</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$4,219.13</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3464826715"/>
                  </a:ext>
                </a:extLst>
              </a:tr>
              <a:tr h="188731">
                <a:tc>
                  <a:txBody>
                    <a:bodyPr/>
                    <a:lstStyle/>
                    <a:p>
                      <a:pPr algn="l" fontAlgn="b">
                        <a:buNone/>
                      </a:pPr>
                      <a:r>
                        <a:rPr lang="en-US" sz="1000" u="none" strike="noStrike" dirty="0">
                          <a:effectLst/>
                        </a:rPr>
                        <a:t>Castle Rock</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a:effectLst/>
                        </a:rPr>
                        <a:t>$4,145.28</a:t>
                      </a:r>
                      <a:endParaRPr lang="en-US" sz="10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389526037"/>
                  </a:ext>
                </a:extLst>
              </a:tr>
              <a:tr h="188731">
                <a:tc>
                  <a:txBody>
                    <a:bodyPr/>
                    <a:lstStyle/>
                    <a:p>
                      <a:pPr algn="l" fontAlgn="b">
                        <a:buNone/>
                      </a:pPr>
                      <a:r>
                        <a:rPr lang="en-US" sz="1000" u="none" strike="noStrike" dirty="0">
                          <a:effectLst/>
                        </a:rPr>
                        <a:t>Adams County</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$4,145.28</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2359228033"/>
                  </a:ext>
                </a:extLst>
              </a:tr>
              <a:tr h="188731">
                <a:tc>
                  <a:txBody>
                    <a:bodyPr/>
                    <a:lstStyle/>
                    <a:p>
                      <a:pPr algn="l" fontAlgn="b">
                        <a:buNone/>
                      </a:pPr>
                      <a:r>
                        <a:rPr lang="en-US" sz="1000" u="none" strike="noStrike" dirty="0">
                          <a:effectLst/>
                        </a:rPr>
                        <a:t>Jefferson County</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$3,854.40</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4087467608"/>
                  </a:ext>
                </a:extLst>
              </a:tr>
              <a:tr h="188731">
                <a:tc>
                  <a:txBody>
                    <a:bodyPr/>
                    <a:lstStyle/>
                    <a:p>
                      <a:pPr algn="l" fontAlgn="b">
                        <a:buNone/>
                      </a:pPr>
                      <a:r>
                        <a:rPr lang="en-US" sz="1000" u="none" strike="noStrike" dirty="0">
                          <a:effectLst/>
                        </a:rPr>
                        <a:t>Erie</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$3,224.23</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3443568712"/>
                  </a:ext>
                </a:extLst>
              </a:tr>
              <a:tr h="196595">
                <a:tc>
                  <a:txBody>
                    <a:bodyPr/>
                    <a:lstStyle/>
                    <a:p>
                      <a:pPr algn="l" fontAlgn="b">
                        <a:buNone/>
                      </a:pPr>
                      <a:r>
                        <a:rPr lang="en-US" sz="1000" u="none" strike="noStrike" dirty="0">
                          <a:effectLst/>
                        </a:rPr>
                        <a:t>Arvada</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$3,166.32</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996434233"/>
                  </a:ext>
                </a:extLst>
              </a:tr>
              <a:tr h="196595">
                <a:tc>
                  <a:txBody>
                    <a:bodyPr/>
                    <a:lstStyle/>
                    <a:p>
                      <a:pPr algn="l" fontAlgn="b">
                        <a:buNone/>
                      </a:pPr>
                      <a:r>
                        <a:rPr lang="en-US" sz="1000" u="none" strike="noStrike" dirty="0">
                          <a:effectLst/>
                        </a:rPr>
                        <a:t>Parker</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$3,162.27</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660469156"/>
                  </a:ext>
                </a:extLst>
              </a:tr>
              <a:tr h="196595">
                <a:tc>
                  <a:txBody>
                    <a:bodyPr/>
                    <a:lstStyle/>
                    <a:p>
                      <a:pPr algn="l" fontAlgn="b">
                        <a:buNone/>
                      </a:pPr>
                      <a:r>
                        <a:rPr lang="en-US" sz="1000" u="none" strike="noStrike" dirty="0">
                          <a:effectLst/>
                        </a:rPr>
                        <a:t>Douglas County</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$2,854.03</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1483364096"/>
                  </a:ext>
                </a:extLst>
              </a:tr>
            </a:tbl>
          </a:graphicData>
        </a:graphic>
      </p:graphicFrame>
      <p:graphicFrame>
        <p:nvGraphicFramePr>
          <p:cNvPr id="13" name="Table 12">
            <a:extLst>
              <a:ext uri="{FF2B5EF4-FFF2-40B4-BE49-F238E27FC236}">
                <a16:creationId xmlns:a16="http://schemas.microsoft.com/office/drawing/2014/main" id="{A148B79D-1481-496C-3FCE-2805EB6B9ECE}"/>
              </a:ext>
            </a:extLst>
          </p:cNvPr>
          <p:cNvGraphicFramePr>
            <a:graphicFrameLocks noGrp="1"/>
          </p:cNvGraphicFramePr>
          <p:nvPr>
            <p:extLst>
              <p:ext uri="{D42A27DB-BD31-4B8C-83A1-F6EECF244321}">
                <p14:modId xmlns:p14="http://schemas.microsoft.com/office/powerpoint/2010/main" val="2842040816"/>
              </p:ext>
            </p:extLst>
          </p:nvPr>
        </p:nvGraphicFramePr>
        <p:xfrm>
          <a:off x="328757" y="5739142"/>
          <a:ext cx="2995089" cy="3159194"/>
        </p:xfrm>
        <a:graphic>
          <a:graphicData uri="http://schemas.openxmlformats.org/drawingml/2006/table">
            <a:tbl>
              <a:tblPr bandRow="1">
                <a:tableStyleId>{5C22544A-7EE6-4342-B048-85BDC9FD1C3A}</a:tableStyleId>
              </a:tblPr>
              <a:tblGrid>
                <a:gridCol w="1651837">
                  <a:extLst>
                    <a:ext uri="{9D8B030D-6E8A-4147-A177-3AD203B41FA5}">
                      <a16:colId xmlns:a16="http://schemas.microsoft.com/office/drawing/2014/main" val="657342242"/>
                    </a:ext>
                  </a:extLst>
                </a:gridCol>
                <a:gridCol w="1343252">
                  <a:extLst>
                    <a:ext uri="{9D8B030D-6E8A-4147-A177-3AD203B41FA5}">
                      <a16:colId xmlns:a16="http://schemas.microsoft.com/office/drawing/2014/main" val="674905204"/>
                    </a:ext>
                  </a:extLst>
                </a:gridCol>
              </a:tblGrid>
              <a:tr h="216321">
                <a:tc>
                  <a:txBody>
                    <a:bodyPr/>
                    <a:lstStyle/>
                    <a:p>
                      <a:pPr algn="ctr" fontAlgn="b">
                        <a:buNone/>
                      </a:pPr>
                      <a:r>
                        <a:rPr lang="en-US" sz="1000" b="1" u="none" strike="noStrike" dirty="0">
                          <a:solidFill>
                            <a:schemeClr val="bg1"/>
                          </a:solidFill>
                          <a:effectLst/>
                        </a:rPr>
                        <a:t>Use Taxes</a:t>
                      </a:r>
                      <a:endParaRPr lang="en-US" sz="1000" b="1" i="0" u="none" strike="noStrike" dirty="0">
                        <a:solidFill>
                          <a:schemeClr val="bg1"/>
                        </a:solidFill>
                        <a:effectLst/>
                        <a:latin typeface="Aptos Narrow" panose="020B0004020202020204" pitchFamily="34" charset="0"/>
                      </a:endParaRPr>
                    </a:p>
                  </a:txBody>
                  <a:tcPr marL="7620" marR="7620" marT="7620" marB="0" anchor="b">
                    <a:solidFill>
                      <a:srgbClr val="778E1E"/>
                    </a:solidFill>
                  </a:tcPr>
                </a:tc>
                <a:tc>
                  <a:txBody>
                    <a:bodyPr/>
                    <a:lstStyle/>
                    <a:p>
                      <a:pPr algn="ctr" fontAlgn="b">
                        <a:buNone/>
                      </a:pPr>
                      <a:r>
                        <a:rPr lang="en-US" sz="1000" b="1" u="none" strike="noStrike" dirty="0">
                          <a:solidFill>
                            <a:schemeClr val="bg1"/>
                          </a:solidFill>
                          <a:effectLst/>
                        </a:rPr>
                        <a:t>Fee</a:t>
                      </a:r>
                      <a:endParaRPr lang="en-US" sz="1000" b="1" i="0" u="none" strike="noStrike" dirty="0">
                        <a:solidFill>
                          <a:schemeClr val="bg1"/>
                        </a:solidFill>
                        <a:effectLst/>
                        <a:latin typeface="Aptos Narrow" panose="020B0004020202020204" pitchFamily="34" charset="0"/>
                      </a:endParaRPr>
                    </a:p>
                  </a:txBody>
                  <a:tcPr marL="7620" marR="7620" marT="7620" marB="0" anchor="b">
                    <a:solidFill>
                      <a:srgbClr val="778E1E"/>
                    </a:solidFill>
                  </a:tcPr>
                </a:tc>
                <a:extLst>
                  <a:ext uri="{0D108BD9-81ED-4DB2-BD59-A6C34878D82A}">
                    <a16:rowId xmlns:a16="http://schemas.microsoft.com/office/drawing/2014/main" val="2804850311"/>
                  </a:ext>
                </a:extLst>
              </a:tr>
              <a:tr h="225335">
                <a:tc>
                  <a:txBody>
                    <a:bodyPr/>
                    <a:lstStyle/>
                    <a:p>
                      <a:pPr algn="l" fontAlgn="b">
                        <a:buNone/>
                      </a:pPr>
                      <a:r>
                        <a:rPr lang="en-US" sz="1000" u="none" strike="noStrike" dirty="0">
                          <a:effectLst/>
                        </a:rPr>
                        <a:t>Commerce City</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$16,500.94</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2041436853"/>
                  </a:ext>
                </a:extLst>
              </a:tr>
              <a:tr h="225335">
                <a:tc>
                  <a:txBody>
                    <a:bodyPr/>
                    <a:lstStyle/>
                    <a:p>
                      <a:pPr algn="l" fontAlgn="b">
                        <a:buNone/>
                      </a:pPr>
                      <a:r>
                        <a:rPr lang="en-US" sz="1000" u="none" strike="noStrike" dirty="0">
                          <a:effectLst/>
                        </a:rPr>
                        <a:t>Castle Rock</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$12,309.14</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363731231"/>
                  </a:ext>
                </a:extLst>
              </a:tr>
              <a:tr h="241108">
                <a:tc>
                  <a:txBody>
                    <a:bodyPr/>
                    <a:lstStyle/>
                    <a:p>
                      <a:pPr algn="l" fontAlgn="b">
                        <a:buNone/>
                      </a:pPr>
                      <a:r>
                        <a:rPr lang="en-US" sz="1000" u="none" strike="noStrike" dirty="0">
                          <a:effectLst/>
                        </a:rPr>
                        <a:t>Thornton</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$11,674.24</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488729608"/>
                  </a:ext>
                </a:extLst>
              </a:tr>
              <a:tr h="225335">
                <a:tc>
                  <a:txBody>
                    <a:bodyPr/>
                    <a:lstStyle/>
                    <a:p>
                      <a:pPr algn="l" fontAlgn="b">
                        <a:buNone/>
                      </a:pPr>
                      <a:r>
                        <a:rPr lang="en-US" sz="1000" u="none" strike="noStrike" dirty="0">
                          <a:effectLst/>
                        </a:rPr>
                        <a:t>Longmont</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a:effectLst/>
                        </a:rPr>
                        <a:t>$11,490.36</a:t>
                      </a:r>
                      <a:endParaRPr lang="en-US" sz="10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1682223175"/>
                  </a:ext>
                </a:extLst>
              </a:tr>
              <a:tr h="225335">
                <a:tc>
                  <a:txBody>
                    <a:bodyPr/>
                    <a:lstStyle/>
                    <a:p>
                      <a:pPr algn="l" fontAlgn="b">
                        <a:buNone/>
                      </a:pPr>
                      <a:r>
                        <a:rPr lang="en-US" sz="1000" u="none" strike="noStrike" dirty="0">
                          <a:effectLst/>
                        </a:rPr>
                        <a:t>Erie</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$9,922.43</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497945388"/>
                  </a:ext>
                </a:extLst>
              </a:tr>
              <a:tr h="216321">
                <a:tc>
                  <a:txBody>
                    <a:bodyPr/>
                    <a:lstStyle/>
                    <a:p>
                      <a:pPr algn="l" fontAlgn="b">
                        <a:buNone/>
                      </a:pPr>
                      <a:r>
                        <a:rPr lang="en-US" sz="1000" u="none" strike="noStrike" dirty="0">
                          <a:effectLst/>
                        </a:rPr>
                        <a:t>Parker</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a:effectLst/>
                        </a:rPr>
                        <a:t>$9,744.72</a:t>
                      </a:r>
                      <a:endParaRPr lang="en-US" sz="10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1632201693"/>
                  </a:ext>
                </a:extLst>
              </a:tr>
              <a:tr h="225335">
                <a:tc>
                  <a:txBody>
                    <a:bodyPr/>
                    <a:lstStyle/>
                    <a:p>
                      <a:pPr algn="l" fontAlgn="b">
                        <a:buNone/>
                      </a:pPr>
                      <a:r>
                        <a:rPr lang="en-US" sz="1000" u="none" strike="noStrike" dirty="0">
                          <a:effectLst/>
                        </a:rPr>
                        <a:t>Brighton</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a:effectLst/>
                        </a:rPr>
                        <a:t>$9,720.34</a:t>
                      </a:r>
                      <a:endParaRPr lang="en-US" sz="10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1380960354"/>
                  </a:ext>
                </a:extLst>
              </a:tr>
              <a:tr h="225335">
                <a:tc>
                  <a:txBody>
                    <a:bodyPr/>
                    <a:lstStyle/>
                    <a:p>
                      <a:pPr algn="l" fontAlgn="b">
                        <a:buNone/>
                      </a:pPr>
                      <a:r>
                        <a:rPr lang="en-US" sz="1000" u="none" strike="noStrike" dirty="0">
                          <a:effectLst/>
                        </a:rPr>
                        <a:t>Arvada</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$9,012.94</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1207939804"/>
                  </a:ext>
                </a:extLst>
              </a:tr>
              <a:tr h="225335">
                <a:tc>
                  <a:txBody>
                    <a:bodyPr/>
                    <a:lstStyle/>
                    <a:p>
                      <a:pPr algn="l" fontAlgn="b">
                        <a:buNone/>
                      </a:pPr>
                      <a:r>
                        <a:rPr lang="en-US" sz="1000" u="none" strike="noStrike" dirty="0">
                          <a:effectLst/>
                        </a:rPr>
                        <a:t>Aurora</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$8,879.44</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1376779108"/>
                  </a:ext>
                </a:extLst>
              </a:tr>
              <a:tr h="241108">
                <a:tc>
                  <a:txBody>
                    <a:bodyPr/>
                    <a:lstStyle/>
                    <a:p>
                      <a:pPr algn="l" fontAlgn="b">
                        <a:buNone/>
                      </a:pPr>
                      <a:r>
                        <a:rPr lang="en-US" sz="1000" u="none" strike="noStrike" dirty="0">
                          <a:effectLst/>
                        </a:rPr>
                        <a:t>Lone Tree</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$6,635.30</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4150736366"/>
                  </a:ext>
                </a:extLst>
              </a:tr>
              <a:tr h="225335">
                <a:tc>
                  <a:txBody>
                    <a:bodyPr/>
                    <a:lstStyle/>
                    <a:p>
                      <a:pPr algn="l" fontAlgn="b">
                        <a:buNone/>
                      </a:pPr>
                      <a:r>
                        <a:rPr lang="en-US" sz="1000" u="none" strike="noStrike" dirty="0">
                          <a:effectLst/>
                        </a:rPr>
                        <a:t>Douglas County</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$3,858.60</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1688874820"/>
                  </a:ext>
                </a:extLst>
              </a:tr>
              <a:tr h="225335">
                <a:tc>
                  <a:txBody>
                    <a:bodyPr/>
                    <a:lstStyle/>
                    <a:p>
                      <a:pPr algn="l" fontAlgn="b">
                        <a:buNone/>
                      </a:pPr>
                      <a:r>
                        <a:rPr lang="en-US" sz="1000" u="none" strike="noStrike" dirty="0">
                          <a:effectLst/>
                        </a:rPr>
                        <a:t>Elbert County</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$2,933.10</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2125407903"/>
                  </a:ext>
                </a:extLst>
              </a:tr>
              <a:tr h="216321">
                <a:tc>
                  <a:txBody>
                    <a:bodyPr/>
                    <a:lstStyle/>
                    <a:p>
                      <a:pPr algn="l" fontAlgn="b">
                        <a:buNone/>
                      </a:pPr>
                      <a:r>
                        <a:rPr lang="en-US" sz="1000" u="none" strike="noStrike" dirty="0">
                          <a:effectLst/>
                        </a:rPr>
                        <a:t>Arapahoe County</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$539.17</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3218795534"/>
                  </a:ext>
                </a:extLst>
              </a:tr>
            </a:tbl>
          </a:graphicData>
        </a:graphic>
      </p:graphicFrame>
      <p:graphicFrame>
        <p:nvGraphicFramePr>
          <p:cNvPr id="14" name="Table 13">
            <a:extLst>
              <a:ext uri="{FF2B5EF4-FFF2-40B4-BE49-F238E27FC236}">
                <a16:creationId xmlns:a16="http://schemas.microsoft.com/office/drawing/2014/main" id="{B1393718-4E6A-1C56-5380-2C1DB491A654}"/>
              </a:ext>
            </a:extLst>
          </p:cNvPr>
          <p:cNvGraphicFramePr>
            <a:graphicFrameLocks noGrp="1"/>
          </p:cNvGraphicFramePr>
          <p:nvPr>
            <p:extLst>
              <p:ext uri="{D42A27DB-BD31-4B8C-83A1-F6EECF244321}">
                <p14:modId xmlns:p14="http://schemas.microsoft.com/office/powerpoint/2010/main" val="551482489"/>
              </p:ext>
            </p:extLst>
          </p:nvPr>
        </p:nvGraphicFramePr>
        <p:xfrm>
          <a:off x="3534154" y="2316409"/>
          <a:ext cx="2995089" cy="2819156"/>
        </p:xfrm>
        <a:graphic>
          <a:graphicData uri="http://schemas.openxmlformats.org/drawingml/2006/table">
            <a:tbl>
              <a:tblPr bandRow="1">
                <a:tableStyleId>{5C22544A-7EE6-4342-B048-85BDC9FD1C3A}</a:tableStyleId>
              </a:tblPr>
              <a:tblGrid>
                <a:gridCol w="1651838">
                  <a:extLst>
                    <a:ext uri="{9D8B030D-6E8A-4147-A177-3AD203B41FA5}">
                      <a16:colId xmlns:a16="http://schemas.microsoft.com/office/drawing/2014/main" val="85278293"/>
                    </a:ext>
                  </a:extLst>
                </a:gridCol>
                <a:gridCol w="1343251">
                  <a:extLst>
                    <a:ext uri="{9D8B030D-6E8A-4147-A177-3AD203B41FA5}">
                      <a16:colId xmlns:a16="http://schemas.microsoft.com/office/drawing/2014/main" val="2019698387"/>
                    </a:ext>
                  </a:extLst>
                </a:gridCol>
              </a:tblGrid>
              <a:tr h="200509">
                <a:tc>
                  <a:txBody>
                    <a:bodyPr/>
                    <a:lstStyle/>
                    <a:p>
                      <a:pPr algn="ctr" fontAlgn="b">
                        <a:buNone/>
                      </a:pPr>
                      <a:r>
                        <a:rPr lang="en-US" sz="1000" b="1" u="none" strike="noStrike" dirty="0">
                          <a:solidFill>
                            <a:schemeClr val="bg1"/>
                          </a:solidFill>
                          <a:effectLst/>
                        </a:rPr>
                        <a:t>Impact Fees</a:t>
                      </a:r>
                      <a:endParaRPr lang="en-US" sz="1000" b="1" i="0" u="none" strike="noStrike" dirty="0">
                        <a:solidFill>
                          <a:schemeClr val="bg1"/>
                        </a:solidFill>
                        <a:effectLst/>
                        <a:latin typeface="Aptos Narrow" panose="020B0004020202020204" pitchFamily="34" charset="0"/>
                      </a:endParaRPr>
                    </a:p>
                  </a:txBody>
                  <a:tcPr marL="7620" marR="7620" marT="7620" marB="0" anchor="b">
                    <a:solidFill>
                      <a:srgbClr val="778E1E"/>
                    </a:solidFill>
                  </a:tcPr>
                </a:tc>
                <a:tc>
                  <a:txBody>
                    <a:bodyPr/>
                    <a:lstStyle/>
                    <a:p>
                      <a:pPr algn="ctr" fontAlgn="b">
                        <a:buNone/>
                      </a:pPr>
                      <a:r>
                        <a:rPr lang="en-US" sz="1000" b="1" u="none" strike="noStrike" dirty="0">
                          <a:solidFill>
                            <a:schemeClr val="bg1"/>
                          </a:solidFill>
                          <a:effectLst/>
                        </a:rPr>
                        <a:t>SFD</a:t>
                      </a:r>
                      <a:endParaRPr lang="en-US" sz="1000" b="1" i="0" u="none" strike="noStrike" dirty="0">
                        <a:solidFill>
                          <a:schemeClr val="bg1"/>
                        </a:solidFill>
                        <a:effectLst/>
                        <a:latin typeface="Aptos Narrow" panose="020B0004020202020204" pitchFamily="34" charset="0"/>
                      </a:endParaRPr>
                    </a:p>
                  </a:txBody>
                  <a:tcPr marL="7620" marR="7620" marT="7620" marB="0" anchor="b">
                    <a:solidFill>
                      <a:srgbClr val="778E1E"/>
                    </a:solidFill>
                  </a:tcPr>
                </a:tc>
                <a:extLst>
                  <a:ext uri="{0D108BD9-81ED-4DB2-BD59-A6C34878D82A}">
                    <a16:rowId xmlns:a16="http://schemas.microsoft.com/office/drawing/2014/main" val="3571892881"/>
                  </a:ext>
                </a:extLst>
              </a:tr>
              <a:tr h="200509">
                <a:tc>
                  <a:txBody>
                    <a:bodyPr/>
                    <a:lstStyle/>
                    <a:p>
                      <a:pPr algn="l" fontAlgn="b">
                        <a:buNone/>
                      </a:pPr>
                      <a:r>
                        <a:rPr lang="en-US" sz="1000" u="none" strike="noStrike" dirty="0">
                          <a:effectLst/>
                        </a:rPr>
                        <a:t>Castle Rock</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$33,163.00</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3687306762"/>
                  </a:ext>
                </a:extLst>
              </a:tr>
              <a:tr h="192489">
                <a:tc>
                  <a:txBody>
                    <a:bodyPr/>
                    <a:lstStyle/>
                    <a:p>
                      <a:pPr algn="l" fontAlgn="b">
                        <a:buNone/>
                      </a:pPr>
                      <a:r>
                        <a:rPr lang="en-US" sz="1000" u="none" strike="noStrike" dirty="0">
                          <a:effectLst/>
                        </a:rPr>
                        <a:t>Denver</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$33,680.00</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792201450"/>
                  </a:ext>
                </a:extLst>
              </a:tr>
              <a:tr h="200509">
                <a:tc>
                  <a:txBody>
                    <a:bodyPr/>
                    <a:lstStyle/>
                    <a:p>
                      <a:pPr algn="l" fontAlgn="b">
                        <a:buNone/>
                      </a:pPr>
                      <a:r>
                        <a:rPr lang="en-US" sz="1000" u="none" strike="noStrike" dirty="0">
                          <a:effectLst/>
                        </a:rPr>
                        <a:t>Commerce City</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a:effectLst/>
                        </a:rPr>
                        <a:t>$11,453.00</a:t>
                      </a:r>
                      <a:endParaRPr lang="en-US" sz="10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585564164"/>
                  </a:ext>
                </a:extLst>
              </a:tr>
              <a:tr h="200509">
                <a:tc>
                  <a:txBody>
                    <a:bodyPr/>
                    <a:lstStyle/>
                    <a:p>
                      <a:pPr algn="l" fontAlgn="b">
                        <a:buNone/>
                      </a:pPr>
                      <a:r>
                        <a:rPr lang="en-US" sz="1000" u="none" strike="noStrike" dirty="0">
                          <a:effectLst/>
                        </a:rPr>
                        <a:t>Parker</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$17,392.00</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3535128004"/>
                  </a:ext>
                </a:extLst>
              </a:tr>
              <a:tr h="200509">
                <a:tc>
                  <a:txBody>
                    <a:bodyPr/>
                    <a:lstStyle/>
                    <a:p>
                      <a:pPr algn="l" fontAlgn="b">
                        <a:buNone/>
                      </a:pPr>
                      <a:r>
                        <a:rPr lang="en-US" sz="1000" u="none" strike="noStrike" dirty="0">
                          <a:effectLst/>
                        </a:rPr>
                        <a:t>Erie</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$16,329.00</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2019733517"/>
                  </a:ext>
                </a:extLst>
              </a:tr>
              <a:tr h="214544">
                <a:tc>
                  <a:txBody>
                    <a:bodyPr/>
                    <a:lstStyle/>
                    <a:p>
                      <a:pPr algn="l" fontAlgn="b">
                        <a:buNone/>
                      </a:pPr>
                      <a:r>
                        <a:rPr lang="en-US" sz="1000" u="none" strike="noStrike" dirty="0">
                          <a:effectLst/>
                        </a:rPr>
                        <a:t>Longmont</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$14,869.23</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1116487374"/>
                  </a:ext>
                </a:extLst>
              </a:tr>
              <a:tr h="200509">
                <a:tc>
                  <a:txBody>
                    <a:bodyPr/>
                    <a:lstStyle/>
                    <a:p>
                      <a:pPr algn="l" fontAlgn="b">
                        <a:buNone/>
                      </a:pPr>
                      <a:r>
                        <a:rPr lang="en-US" sz="1000" u="none" strike="noStrike" dirty="0">
                          <a:effectLst/>
                        </a:rPr>
                        <a:t>Brighton</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$14,348.00</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1252646478"/>
                  </a:ext>
                </a:extLst>
              </a:tr>
              <a:tr h="200509">
                <a:tc>
                  <a:txBody>
                    <a:bodyPr/>
                    <a:lstStyle/>
                    <a:p>
                      <a:pPr algn="l" fontAlgn="b">
                        <a:buNone/>
                      </a:pPr>
                      <a:r>
                        <a:rPr lang="en-US" sz="1000" u="none" strike="noStrike" dirty="0">
                          <a:effectLst/>
                        </a:rPr>
                        <a:t>Elbert County</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$10,854.00</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4030691578"/>
                  </a:ext>
                </a:extLst>
              </a:tr>
              <a:tr h="192489">
                <a:tc>
                  <a:txBody>
                    <a:bodyPr/>
                    <a:lstStyle/>
                    <a:p>
                      <a:pPr algn="l" fontAlgn="b">
                        <a:buNone/>
                      </a:pPr>
                      <a:r>
                        <a:rPr lang="en-US" sz="1000" u="none" strike="noStrike" dirty="0">
                          <a:effectLst/>
                        </a:rPr>
                        <a:t>Jefferson County</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$9,017.67</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2574397242"/>
                  </a:ext>
                </a:extLst>
              </a:tr>
              <a:tr h="200509">
                <a:tc>
                  <a:txBody>
                    <a:bodyPr/>
                    <a:lstStyle/>
                    <a:p>
                      <a:pPr algn="l" fontAlgn="b">
                        <a:buNone/>
                      </a:pPr>
                      <a:r>
                        <a:rPr lang="en-US" sz="1000" u="none" strike="noStrike" dirty="0">
                          <a:effectLst/>
                        </a:rPr>
                        <a:t>Aurora</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$9,327.00</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1939709360"/>
                  </a:ext>
                </a:extLst>
              </a:tr>
              <a:tr h="200509">
                <a:tc>
                  <a:txBody>
                    <a:bodyPr/>
                    <a:lstStyle/>
                    <a:p>
                      <a:pPr algn="l" fontAlgn="b">
                        <a:buNone/>
                      </a:pPr>
                      <a:r>
                        <a:rPr lang="en-US" sz="1000" u="none" strike="noStrike" dirty="0">
                          <a:effectLst/>
                        </a:rPr>
                        <a:t>Adams County</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$5,690.00</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1616256038"/>
                  </a:ext>
                </a:extLst>
              </a:tr>
              <a:tr h="200509">
                <a:tc>
                  <a:txBody>
                    <a:bodyPr/>
                    <a:lstStyle/>
                    <a:p>
                      <a:pPr algn="l" fontAlgn="b">
                        <a:buNone/>
                      </a:pPr>
                      <a:r>
                        <a:rPr lang="en-US" sz="1000" u="none" strike="noStrike" dirty="0">
                          <a:effectLst/>
                        </a:rPr>
                        <a:t>Arapahoe County</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$3,814.00</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1574624870"/>
                  </a:ext>
                </a:extLst>
              </a:tr>
              <a:tr h="214544">
                <a:tc>
                  <a:txBody>
                    <a:bodyPr/>
                    <a:lstStyle/>
                    <a:p>
                      <a:pPr algn="l" fontAlgn="b">
                        <a:buNone/>
                      </a:pPr>
                      <a:r>
                        <a:rPr lang="en-US" sz="1000" u="none" strike="noStrike" dirty="0">
                          <a:effectLst/>
                        </a:rPr>
                        <a:t>Arvada</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$2,150.91</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3957795655"/>
                  </a:ext>
                </a:extLst>
              </a:tr>
            </a:tbl>
          </a:graphicData>
        </a:graphic>
      </p:graphicFrame>
      <p:graphicFrame>
        <p:nvGraphicFramePr>
          <p:cNvPr id="15" name="Table 14">
            <a:extLst>
              <a:ext uri="{FF2B5EF4-FFF2-40B4-BE49-F238E27FC236}">
                <a16:creationId xmlns:a16="http://schemas.microsoft.com/office/drawing/2014/main" id="{D16FEB62-7A5C-B02B-AE8E-C8B8B4F97399}"/>
              </a:ext>
            </a:extLst>
          </p:cNvPr>
          <p:cNvGraphicFramePr>
            <a:graphicFrameLocks noGrp="1"/>
          </p:cNvGraphicFramePr>
          <p:nvPr>
            <p:extLst>
              <p:ext uri="{D42A27DB-BD31-4B8C-83A1-F6EECF244321}">
                <p14:modId xmlns:p14="http://schemas.microsoft.com/office/powerpoint/2010/main" val="1683192484"/>
              </p:ext>
            </p:extLst>
          </p:nvPr>
        </p:nvGraphicFramePr>
        <p:xfrm>
          <a:off x="3534155" y="5395625"/>
          <a:ext cx="2995089" cy="3521840"/>
        </p:xfrm>
        <a:graphic>
          <a:graphicData uri="http://schemas.openxmlformats.org/drawingml/2006/table">
            <a:tbl>
              <a:tblPr bandRow="1">
                <a:tableStyleId>{5C22544A-7EE6-4342-B048-85BDC9FD1C3A}</a:tableStyleId>
              </a:tblPr>
              <a:tblGrid>
                <a:gridCol w="1651838">
                  <a:extLst>
                    <a:ext uri="{9D8B030D-6E8A-4147-A177-3AD203B41FA5}">
                      <a16:colId xmlns:a16="http://schemas.microsoft.com/office/drawing/2014/main" val="2897788431"/>
                    </a:ext>
                  </a:extLst>
                </a:gridCol>
                <a:gridCol w="1343251">
                  <a:extLst>
                    <a:ext uri="{9D8B030D-6E8A-4147-A177-3AD203B41FA5}">
                      <a16:colId xmlns:a16="http://schemas.microsoft.com/office/drawing/2014/main" val="1376502544"/>
                    </a:ext>
                  </a:extLst>
                </a:gridCol>
              </a:tblGrid>
              <a:tr h="211973">
                <a:tc>
                  <a:txBody>
                    <a:bodyPr/>
                    <a:lstStyle/>
                    <a:p>
                      <a:pPr algn="ctr" fontAlgn="b">
                        <a:buNone/>
                      </a:pPr>
                      <a:r>
                        <a:rPr lang="en-US" sz="1000" b="1" u="none" strike="noStrike" dirty="0">
                          <a:solidFill>
                            <a:schemeClr val="bg1"/>
                          </a:solidFill>
                          <a:effectLst/>
                        </a:rPr>
                        <a:t>Water</a:t>
                      </a:r>
                      <a:endParaRPr lang="en-US" sz="1000" b="1" i="0" u="none" strike="noStrike" dirty="0">
                        <a:solidFill>
                          <a:schemeClr val="bg1"/>
                        </a:solidFill>
                        <a:effectLst/>
                        <a:latin typeface="Aptos Narrow" panose="020B0004020202020204" pitchFamily="34" charset="0"/>
                      </a:endParaRPr>
                    </a:p>
                  </a:txBody>
                  <a:tcPr marL="7620" marR="7620" marT="7620" marB="0" anchor="b">
                    <a:solidFill>
                      <a:srgbClr val="778E1E"/>
                    </a:solidFill>
                  </a:tcPr>
                </a:tc>
                <a:tc>
                  <a:txBody>
                    <a:bodyPr/>
                    <a:lstStyle/>
                    <a:p>
                      <a:pPr algn="ctr" fontAlgn="b">
                        <a:buNone/>
                      </a:pPr>
                      <a:r>
                        <a:rPr lang="en-US" sz="1000" b="1" u="none" strike="noStrike" dirty="0">
                          <a:solidFill>
                            <a:schemeClr val="bg1"/>
                          </a:solidFill>
                          <a:effectLst/>
                        </a:rPr>
                        <a:t>SFD</a:t>
                      </a:r>
                      <a:endParaRPr lang="en-US" sz="1000" b="1" i="0" u="none" strike="noStrike" dirty="0">
                        <a:solidFill>
                          <a:schemeClr val="bg1"/>
                        </a:solidFill>
                        <a:effectLst/>
                        <a:latin typeface="Aptos Narrow" panose="020B0004020202020204" pitchFamily="34" charset="0"/>
                      </a:endParaRPr>
                    </a:p>
                  </a:txBody>
                  <a:tcPr marL="7620" marR="7620" marT="7620" marB="0" anchor="b">
                    <a:solidFill>
                      <a:srgbClr val="778E1E"/>
                    </a:solidFill>
                  </a:tcPr>
                </a:tc>
                <a:extLst>
                  <a:ext uri="{0D108BD9-81ED-4DB2-BD59-A6C34878D82A}">
                    <a16:rowId xmlns:a16="http://schemas.microsoft.com/office/drawing/2014/main" val="1302421925"/>
                  </a:ext>
                </a:extLst>
              </a:tr>
              <a:tr h="220805">
                <a:tc>
                  <a:txBody>
                    <a:bodyPr/>
                    <a:lstStyle/>
                    <a:p>
                      <a:pPr algn="l" fontAlgn="b">
                        <a:buNone/>
                      </a:pPr>
                      <a:r>
                        <a:rPr lang="en-US" sz="1000" u="none" strike="noStrike" dirty="0">
                          <a:effectLst/>
                        </a:rPr>
                        <a:t>Erie*</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$78,350.00</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2336404223"/>
                  </a:ext>
                </a:extLst>
              </a:tr>
              <a:tr h="236261">
                <a:tc>
                  <a:txBody>
                    <a:bodyPr/>
                    <a:lstStyle/>
                    <a:p>
                      <a:pPr algn="l" fontAlgn="b">
                        <a:buNone/>
                      </a:pPr>
                      <a:r>
                        <a:rPr lang="en-US" sz="1000" u="none" strike="noStrike" dirty="0">
                          <a:effectLst/>
                        </a:rPr>
                        <a:t>Thornton</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$57,203.00</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296363859"/>
                  </a:ext>
                </a:extLst>
              </a:tr>
              <a:tr h="220805">
                <a:tc>
                  <a:txBody>
                    <a:bodyPr/>
                    <a:lstStyle/>
                    <a:p>
                      <a:pPr algn="l" fontAlgn="b">
                        <a:buNone/>
                      </a:pPr>
                      <a:r>
                        <a:rPr lang="en-US" sz="1000" u="none" strike="noStrike" dirty="0">
                          <a:effectLst/>
                        </a:rPr>
                        <a:t>Brighton*</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$53,914.93</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1050949236"/>
                  </a:ext>
                </a:extLst>
              </a:tr>
              <a:tr h="220805">
                <a:tc>
                  <a:txBody>
                    <a:bodyPr/>
                    <a:lstStyle/>
                    <a:p>
                      <a:pPr algn="l" fontAlgn="b">
                        <a:buNone/>
                      </a:pPr>
                      <a:r>
                        <a:rPr lang="en-US" sz="1000" u="none" strike="noStrike">
                          <a:effectLst/>
                        </a:rPr>
                        <a:t>Parker</a:t>
                      </a:r>
                      <a:endParaRPr lang="en-US" sz="1000" b="0" i="0" u="none" strike="noStrike">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a:effectLst/>
                        </a:rPr>
                        <a:t>$50,160.00</a:t>
                      </a:r>
                      <a:endParaRPr lang="en-US" sz="10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2567620916"/>
                  </a:ext>
                </a:extLst>
              </a:tr>
              <a:tr h="211973">
                <a:tc>
                  <a:txBody>
                    <a:bodyPr/>
                    <a:lstStyle/>
                    <a:p>
                      <a:pPr algn="l" fontAlgn="b">
                        <a:buNone/>
                      </a:pPr>
                      <a:r>
                        <a:rPr lang="en-US" sz="1000" u="none" strike="noStrike" dirty="0">
                          <a:effectLst/>
                        </a:rPr>
                        <a:t>Douglas County</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$51,025.00</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85346977"/>
                  </a:ext>
                </a:extLst>
              </a:tr>
              <a:tr h="220805">
                <a:tc>
                  <a:txBody>
                    <a:bodyPr/>
                    <a:lstStyle/>
                    <a:p>
                      <a:pPr algn="l" fontAlgn="b">
                        <a:buNone/>
                      </a:pPr>
                      <a:r>
                        <a:rPr lang="en-US" sz="1000" u="none" strike="noStrike" dirty="0">
                          <a:effectLst/>
                        </a:rPr>
                        <a:t>Aurora</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$47,616.00</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457575265"/>
                  </a:ext>
                </a:extLst>
              </a:tr>
              <a:tr h="220805">
                <a:tc>
                  <a:txBody>
                    <a:bodyPr/>
                    <a:lstStyle/>
                    <a:p>
                      <a:pPr algn="l" fontAlgn="b">
                        <a:buNone/>
                      </a:pPr>
                      <a:r>
                        <a:rPr lang="en-US" sz="1000" u="none" strike="noStrike">
                          <a:effectLst/>
                        </a:rPr>
                        <a:t>Castle Rock</a:t>
                      </a:r>
                      <a:endParaRPr lang="en-US" sz="1000" b="0" i="0" u="none" strike="noStrike">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$51,890.00</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4189454287"/>
                  </a:ext>
                </a:extLst>
              </a:tr>
              <a:tr h="220805">
                <a:tc>
                  <a:txBody>
                    <a:bodyPr/>
                    <a:lstStyle/>
                    <a:p>
                      <a:pPr algn="l" fontAlgn="b">
                        <a:buNone/>
                      </a:pPr>
                      <a:r>
                        <a:rPr lang="en-US" sz="1000" u="none" strike="noStrike">
                          <a:effectLst/>
                        </a:rPr>
                        <a:t>Arvada</a:t>
                      </a:r>
                      <a:endParaRPr lang="en-US" sz="1000" b="0" i="0" u="none" strike="noStrike">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$46,800.00</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2999777131"/>
                  </a:ext>
                </a:extLst>
              </a:tr>
              <a:tr h="220805">
                <a:tc>
                  <a:txBody>
                    <a:bodyPr/>
                    <a:lstStyle/>
                    <a:p>
                      <a:pPr algn="l" fontAlgn="b">
                        <a:buNone/>
                      </a:pPr>
                      <a:r>
                        <a:rPr lang="en-US" sz="1000" u="none" strike="noStrike" dirty="0">
                          <a:effectLst/>
                        </a:rPr>
                        <a:t>Longmont</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$48,006.26</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4056850818"/>
                  </a:ext>
                </a:extLst>
              </a:tr>
              <a:tr h="220805">
                <a:tc>
                  <a:txBody>
                    <a:bodyPr/>
                    <a:lstStyle/>
                    <a:p>
                      <a:pPr algn="l" fontAlgn="b">
                        <a:buNone/>
                      </a:pPr>
                      <a:r>
                        <a:rPr lang="en-US" sz="1000" u="none" strike="noStrike">
                          <a:effectLst/>
                        </a:rPr>
                        <a:t>Arapahoe County</a:t>
                      </a:r>
                      <a:endParaRPr lang="en-US" sz="1000" b="0" i="0" u="none" strike="noStrike">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$44,916.00</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1680909185"/>
                  </a:ext>
                </a:extLst>
              </a:tr>
              <a:tr h="220805">
                <a:tc>
                  <a:txBody>
                    <a:bodyPr/>
                    <a:lstStyle/>
                    <a:p>
                      <a:pPr algn="l" fontAlgn="b">
                        <a:buNone/>
                      </a:pPr>
                      <a:r>
                        <a:rPr lang="en-US" sz="1000" u="none" strike="noStrike">
                          <a:effectLst/>
                        </a:rPr>
                        <a:t>Lone Tree</a:t>
                      </a:r>
                      <a:endParaRPr lang="en-US" sz="1000" b="0" i="0" u="none" strike="noStrike">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$43,334.00</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1241123608"/>
                  </a:ext>
                </a:extLst>
              </a:tr>
              <a:tr h="211973">
                <a:tc>
                  <a:txBody>
                    <a:bodyPr/>
                    <a:lstStyle/>
                    <a:p>
                      <a:pPr algn="l" fontAlgn="b">
                        <a:buNone/>
                      </a:pPr>
                      <a:r>
                        <a:rPr lang="en-US" sz="1000" u="none" strike="noStrike" dirty="0">
                          <a:effectLst/>
                        </a:rPr>
                        <a:t>Adams County</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$28,331.00</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2874271130"/>
                  </a:ext>
                </a:extLst>
              </a:tr>
              <a:tr h="220805">
                <a:tc>
                  <a:txBody>
                    <a:bodyPr/>
                    <a:lstStyle/>
                    <a:p>
                      <a:pPr algn="l" fontAlgn="b">
                        <a:buNone/>
                      </a:pPr>
                      <a:r>
                        <a:rPr lang="en-US" sz="1000" u="none" strike="noStrike" dirty="0">
                          <a:effectLst/>
                        </a:rPr>
                        <a:t>Commerce City</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$28,331.00</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1608577333"/>
                  </a:ext>
                </a:extLst>
              </a:tr>
              <a:tr h="220805">
                <a:tc>
                  <a:txBody>
                    <a:bodyPr/>
                    <a:lstStyle/>
                    <a:p>
                      <a:pPr algn="l" fontAlgn="b">
                        <a:buNone/>
                      </a:pPr>
                      <a:r>
                        <a:rPr lang="en-US" sz="1000" u="none" strike="noStrike" dirty="0">
                          <a:effectLst/>
                        </a:rPr>
                        <a:t>Jefferson County</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$29,167.00</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49474377"/>
                  </a:ext>
                </a:extLst>
              </a:tr>
              <a:tr h="220805">
                <a:tc>
                  <a:txBody>
                    <a:bodyPr/>
                    <a:lstStyle/>
                    <a:p>
                      <a:pPr algn="l" fontAlgn="b">
                        <a:buNone/>
                      </a:pPr>
                      <a:r>
                        <a:rPr lang="en-US" sz="1000" u="none" strike="noStrike" dirty="0">
                          <a:effectLst/>
                        </a:rPr>
                        <a:t>Denver</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$20,180.00</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3158882564"/>
                  </a:ext>
                </a:extLst>
              </a:tr>
            </a:tbl>
          </a:graphicData>
        </a:graphic>
      </p:graphicFrame>
    </p:spTree>
    <p:extLst>
      <p:ext uri="{BB962C8B-B14F-4D97-AF65-F5344CB8AC3E}">
        <p14:creationId xmlns:p14="http://schemas.microsoft.com/office/powerpoint/2010/main" val="10567113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A2ADCF-CE7C-DC54-F6ED-DBE2EA8B934A}"/>
            </a:ext>
          </a:extLst>
        </p:cNvPr>
        <p:cNvGrpSpPr/>
        <p:nvPr/>
      </p:nvGrpSpPr>
      <p:grpSpPr>
        <a:xfrm>
          <a:off x="0" y="0"/>
          <a:ext cx="0" cy="0"/>
          <a:chOff x="0" y="0"/>
          <a:chExt cx="0" cy="0"/>
        </a:xfrm>
      </p:grpSpPr>
      <p:sp>
        <p:nvSpPr>
          <p:cNvPr id="4" name="Flowchart: Manual Input 10">
            <a:extLst>
              <a:ext uri="{FF2B5EF4-FFF2-40B4-BE49-F238E27FC236}">
                <a16:creationId xmlns:a16="http://schemas.microsoft.com/office/drawing/2014/main" id="{D3714DB9-A1D9-A3C6-41A8-9BC38AE70154}"/>
              </a:ext>
            </a:extLst>
          </p:cNvPr>
          <p:cNvSpPr/>
          <p:nvPr/>
        </p:nvSpPr>
        <p:spPr>
          <a:xfrm rot="10800000">
            <a:off x="278979" y="-11574"/>
            <a:ext cx="2581275" cy="966787"/>
          </a:xfrm>
          <a:prstGeom prst="flowChartManualInput">
            <a:avLst/>
          </a:prstGeom>
          <a:solidFill>
            <a:srgbClr val="8B0F04"/>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5" name="Text Box 11">
            <a:extLst>
              <a:ext uri="{FF2B5EF4-FFF2-40B4-BE49-F238E27FC236}">
                <a16:creationId xmlns:a16="http://schemas.microsoft.com/office/drawing/2014/main" id="{61AA2AF1-5D34-C1C2-398A-1E221A5F085D}"/>
              </a:ext>
            </a:extLst>
          </p:cNvPr>
          <p:cNvSpPr txBox="1"/>
          <p:nvPr/>
        </p:nvSpPr>
        <p:spPr>
          <a:xfrm>
            <a:off x="278980" y="1095124"/>
            <a:ext cx="5218053" cy="45720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800"/>
              </a:spcAft>
            </a:pPr>
            <a:r>
              <a:rPr lang="en-US" sz="2400" b="1" dirty="0">
                <a:solidFill>
                  <a:srgbClr val="778E1E"/>
                </a:solidFill>
                <a:latin typeface="Bodoni MT" panose="02070603080606020203" pitchFamily="18" charset="0"/>
              </a:rPr>
              <a:t>Full Municipality Fee Rankings (SFA)</a:t>
            </a:r>
            <a:endParaRPr lang="en-US" sz="2400" kern="100" dirty="0">
              <a:solidFill>
                <a:srgbClr val="778E1E"/>
              </a:solidFill>
              <a:effectLst/>
              <a:latin typeface="Bodoni MT" panose="02070603080606020203" pitchFamily="18" charset="0"/>
              <a:ea typeface="Aptos" panose="020B0004020202020204" pitchFamily="34" charset="0"/>
              <a:cs typeface="Times New Roman" panose="02020603050405020304" pitchFamily="18" charset="0"/>
            </a:endParaRPr>
          </a:p>
        </p:txBody>
      </p:sp>
      <p:sp>
        <p:nvSpPr>
          <p:cNvPr id="9" name="Text Box 2">
            <a:extLst>
              <a:ext uri="{FF2B5EF4-FFF2-40B4-BE49-F238E27FC236}">
                <a16:creationId xmlns:a16="http://schemas.microsoft.com/office/drawing/2014/main" id="{7130C00E-798F-7512-230E-AFF80FF62209}"/>
              </a:ext>
            </a:extLst>
          </p:cNvPr>
          <p:cNvSpPr txBox="1">
            <a:spLocks noChangeArrowheads="1"/>
          </p:cNvSpPr>
          <p:nvPr/>
        </p:nvSpPr>
        <p:spPr bwMode="auto">
          <a:xfrm>
            <a:off x="272302" y="1552324"/>
            <a:ext cx="6103088" cy="63831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r>
              <a:rPr lang="en-US" sz="1000" dirty="0">
                <a:latin typeface="Century Gothic" panose="020B0502020202020204" pitchFamily="34" charset="0"/>
              </a:rPr>
              <a:t>Below are the fee breakdowns for single-family attached homes. Municipalipalities or counties that do not have impact fees, use taxes, or water tap fees were not listed. </a:t>
            </a:r>
          </a:p>
          <a:p>
            <a:endParaRPr lang="en-US" sz="1000" dirty="0">
              <a:latin typeface="Century Gothic" panose="020B0502020202020204" pitchFamily="34" charset="0"/>
            </a:endParaRPr>
          </a:p>
          <a:p>
            <a:r>
              <a:rPr lang="en-US" sz="1000" dirty="0">
                <a:latin typeface="Century Gothic" panose="020B0502020202020204" pitchFamily="34" charset="0"/>
              </a:rPr>
              <a:t>*</a:t>
            </a:r>
            <a:r>
              <a:rPr lang="en-US" sz="800" dirty="0">
                <a:latin typeface="Century Gothic" panose="020B0502020202020204" pitchFamily="34" charset="0"/>
              </a:rPr>
              <a:t>*Includes Raw Water Fees/Fee-in-lieu of water dedication</a:t>
            </a:r>
          </a:p>
          <a:p>
            <a:endParaRPr lang="en-US" sz="1000" dirty="0">
              <a:latin typeface="Century Gothic" panose="020B0502020202020204" pitchFamily="34" charset="0"/>
            </a:endParaRPr>
          </a:p>
        </p:txBody>
      </p:sp>
      <p:graphicFrame>
        <p:nvGraphicFramePr>
          <p:cNvPr id="7" name="Table 6">
            <a:extLst>
              <a:ext uri="{FF2B5EF4-FFF2-40B4-BE49-F238E27FC236}">
                <a16:creationId xmlns:a16="http://schemas.microsoft.com/office/drawing/2014/main" id="{409F50EA-A0A3-0351-A30B-D2CC8A152851}"/>
              </a:ext>
            </a:extLst>
          </p:cNvPr>
          <p:cNvGraphicFramePr>
            <a:graphicFrameLocks noGrp="1"/>
          </p:cNvGraphicFramePr>
          <p:nvPr>
            <p:extLst>
              <p:ext uri="{D42A27DB-BD31-4B8C-83A1-F6EECF244321}">
                <p14:modId xmlns:p14="http://schemas.microsoft.com/office/powerpoint/2010/main" val="2298907736"/>
              </p:ext>
            </p:extLst>
          </p:nvPr>
        </p:nvGraphicFramePr>
        <p:xfrm>
          <a:off x="328755" y="2314920"/>
          <a:ext cx="2995090" cy="3323492"/>
        </p:xfrm>
        <a:graphic>
          <a:graphicData uri="http://schemas.openxmlformats.org/drawingml/2006/table">
            <a:tbl>
              <a:tblPr bandRow="1">
                <a:tableStyleId>{5C22544A-7EE6-4342-B048-85BDC9FD1C3A}</a:tableStyleId>
              </a:tblPr>
              <a:tblGrid>
                <a:gridCol w="1651837">
                  <a:extLst>
                    <a:ext uri="{9D8B030D-6E8A-4147-A177-3AD203B41FA5}">
                      <a16:colId xmlns:a16="http://schemas.microsoft.com/office/drawing/2014/main" val="4029518124"/>
                    </a:ext>
                  </a:extLst>
                </a:gridCol>
                <a:gridCol w="1343253">
                  <a:extLst>
                    <a:ext uri="{9D8B030D-6E8A-4147-A177-3AD203B41FA5}">
                      <a16:colId xmlns:a16="http://schemas.microsoft.com/office/drawing/2014/main" val="609071762"/>
                    </a:ext>
                  </a:extLst>
                </a:gridCol>
              </a:tblGrid>
              <a:tr h="197006">
                <a:tc>
                  <a:txBody>
                    <a:bodyPr/>
                    <a:lstStyle/>
                    <a:p>
                      <a:pPr algn="ctr" fontAlgn="b">
                        <a:buNone/>
                      </a:pPr>
                      <a:r>
                        <a:rPr lang="en-US" sz="1000" b="1" u="none" strike="noStrike" dirty="0">
                          <a:solidFill>
                            <a:schemeClr val="bg1"/>
                          </a:solidFill>
                          <a:effectLst/>
                        </a:rPr>
                        <a:t>Permit fee</a:t>
                      </a:r>
                      <a:endParaRPr lang="en-US" sz="1000" b="1" i="0" u="none" strike="noStrike" dirty="0">
                        <a:solidFill>
                          <a:schemeClr val="bg1"/>
                        </a:solidFill>
                        <a:effectLst/>
                        <a:latin typeface="Aptos Narrow" panose="020B0004020202020204" pitchFamily="34" charset="0"/>
                      </a:endParaRPr>
                    </a:p>
                  </a:txBody>
                  <a:tcPr marL="7620" marR="7620" marT="7620" marB="0" anchor="b">
                    <a:solidFill>
                      <a:srgbClr val="778E1E"/>
                    </a:solidFill>
                  </a:tcPr>
                </a:tc>
                <a:tc>
                  <a:txBody>
                    <a:bodyPr/>
                    <a:lstStyle/>
                    <a:p>
                      <a:pPr algn="ctr" fontAlgn="b">
                        <a:buNone/>
                      </a:pPr>
                      <a:r>
                        <a:rPr lang="en-US" sz="1000" b="1" u="none" strike="noStrike" dirty="0">
                          <a:solidFill>
                            <a:schemeClr val="bg1"/>
                          </a:solidFill>
                          <a:effectLst/>
                        </a:rPr>
                        <a:t>SFA</a:t>
                      </a:r>
                      <a:endParaRPr lang="en-US" sz="1000" b="1" i="0" u="none" strike="noStrike" dirty="0">
                        <a:solidFill>
                          <a:schemeClr val="bg1"/>
                        </a:solidFill>
                        <a:effectLst/>
                        <a:latin typeface="Aptos Narrow" panose="020B0004020202020204" pitchFamily="34" charset="0"/>
                      </a:endParaRPr>
                    </a:p>
                  </a:txBody>
                  <a:tcPr marL="7620" marR="7620" marT="7620" marB="0" anchor="b">
                    <a:solidFill>
                      <a:srgbClr val="778E1E"/>
                    </a:solidFill>
                  </a:tcPr>
                </a:tc>
                <a:extLst>
                  <a:ext uri="{0D108BD9-81ED-4DB2-BD59-A6C34878D82A}">
                    <a16:rowId xmlns:a16="http://schemas.microsoft.com/office/drawing/2014/main" val="1193503447"/>
                  </a:ext>
                </a:extLst>
              </a:tr>
              <a:tr h="197006">
                <a:tc>
                  <a:txBody>
                    <a:bodyPr/>
                    <a:lstStyle/>
                    <a:p>
                      <a:pPr algn="l" fontAlgn="b">
                        <a:buNone/>
                      </a:pPr>
                      <a:r>
                        <a:rPr lang="en-US" sz="1000" u="none" strike="noStrike" dirty="0">
                          <a:effectLst/>
                        </a:rPr>
                        <a:t>Arapahoe County</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$5,619.60</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866964199"/>
                  </a:ext>
                </a:extLst>
              </a:tr>
              <a:tr h="197006">
                <a:tc>
                  <a:txBody>
                    <a:bodyPr/>
                    <a:lstStyle/>
                    <a:p>
                      <a:pPr algn="l" fontAlgn="b">
                        <a:buNone/>
                      </a:pPr>
                      <a:r>
                        <a:rPr lang="en-US" sz="1000" u="none" strike="noStrike" dirty="0">
                          <a:effectLst/>
                        </a:rPr>
                        <a:t>Thornton</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a:effectLst/>
                        </a:rPr>
                        <a:t>$4,384.61</a:t>
                      </a:r>
                      <a:endParaRPr lang="en-US" sz="10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102449845"/>
                  </a:ext>
                </a:extLst>
              </a:tr>
              <a:tr h="189126">
                <a:tc>
                  <a:txBody>
                    <a:bodyPr/>
                    <a:lstStyle/>
                    <a:p>
                      <a:pPr algn="l" fontAlgn="b">
                        <a:buNone/>
                      </a:pPr>
                      <a:r>
                        <a:rPr lang="en-US" sz="1000" u="none" strike="noStrike">
                          <a:effectLst/>
                        </a:rPr>
                        <a:t>Elbert County</a:t>
                      </a:r>
                      <a:endParaRPr lang="en-US" sz="1000" b="0" i="0" u="none" strike="noStrike">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a:effectLst/>
                        </a:rPr>
                        <a:t>$4,131.78</a:t>
                      </a:r>
                      <a:endParaRPr lang="en-US" sz="10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3585438593"/>
                  </a:ext>
                </a:extLst>
              </a:tr>
              <a:tr h="197006">
                <a:tc>
                  <a:txBody>
                    <a:bodyPr/>
                    <a:lstStyle/>
                    <a:p>
                      <a:pPr algn="l" fontAlgn="b">
                        <a:buNone/>
                      </a:pPr>
                      <a:r>
                        <a:rPr lang="en-US" sz="1000" u="none" strike="noStrike" dirty="0">
                          <a:effectLst/>
                        </a:rPr>
                        <a:t>Longmont</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$3,835.91</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762455816"/>
                  </a:ext>
                </a:extLst>
              </a:tr>
              <a:tr h="197006">
                <a:tc>
                  <a:txBody>
                    <a:bodyPr/>
                    <a:lstStyle/>
                    <a:p>
                      <a:pPr algn="l" fontAlgn="b">
                        <a:buNone/>
                      </a:pPr>
                      <a:r>
                        <a:rPr lang="en-US" sz="1000" u="none" strike="noStrike">
                          <a:effectLst/>
                        </a:rPr>
                        <a:t>Commerce City</a:t>
                      </a:r>
                      <a:endParaRPr lang="en-US" sz="1000" b="0" i="0" u="none" strike="noStrike">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$3,499.30</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572289965"/>
                  </a:ext>
                </a:extLst>
              </a:tr>
              <a:tr h="197006">
                <a:tc>
                  <a:txBody>
                    <a:bodyPr/>
                    <a:lstStyle/>
                    <a:p>
                      <a:pPr algn="l" fontAlgn="b">
                        <a:buNone/>
                      </a:pPr>
                      <a:r>
                        <a:rPr lang="en-US" sz="1000" u="none" strike="noStrike">
                          <a:effectLst/>
                        </a:rPr>
                        <a:t>Denver</a:t>
                      </a:r>
                      <a:endParaRPr lang="en-US" sz="1000" b="0" i="0" u="none" strike="noStrike">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a:effectLst/>
                        </a:rPr>
                        <a:t>$3,107.81</a:t>
                      </a:r>
                      <a:endParaRPr lang="en-US" sz="10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1592514258"/>
                  </a:ext>
                </a:extLst>
              </a:tr>
              <a:tr h="210796">
                <a:tc>
                  <a:txBody>
                    <a:bodyPr/>
                    <a:lstStyle/>
                    <a:p>
                      <a:pPr algn="l" fontAlgn="b">
                        <a:buNone/>
                      </a:pPr>
                      <a:r>
                        <a:rPr lang="en-US" sz="1000" u="none" strike="noStrike" dirty="0">
                          <a:effectLst/>
                        </a:rPr>
                        <a:t>Lone Tree</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a:effectLst/>
                        </a:rPr>
                        <a:t>$3,021.70</a:t>
                      </a:r>
                      <a:endParaRPr lang="en-US" sz="10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1801639339"/>
                  </a:ext>
                </a:extLst>
              </a:tr>
              <a:tr h="197006">
                <a:tc>
                  <a:txBody>
                    <a:bodyPr/>
                    <a:lstStyle/>
                    <a:p>
                      <a:pPr algn="l" fontAlgn="b">
                        <a:buNone/>
                      </a:pPr>
                      <a:r>
                        <a:rPr lang="en-US" sz="1000" u="none" strike="noStrike">
                          <a:effectLst/>
                        </a:rPr>
                        <a:t>Castle Rock</a:t>
                      </a:r>
                      <a:endParaRPr lang="en-US" sz="1000" b="0" i="0" u="none" strike="noStrike">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a:effectLst/>
                        </a:rPr>
                        <a:t>$2,938.53</a:t>
                      </a:r>
                      <a:endParaRPr lang="en-US" sz="10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114646323"/>
                  </a:ext>
                </a:extLst>
              </a:tr>
              <a:tr h="197006">
                <a:tc>
                  <a:txBody>
                    <a:bodyPr/>
                    <a:lstStyle/>
                    <a:p>
                      <a:pPr algn="l" fontAlgn="b">
                        <a:buNone/>
                      </a:pPr>
                      <a:r>
                        <a:rPr lang="en-US" sz="1000" u="none" strike="noStrike">
                          <a:effectLst/>
                        </a:rPr>
                        <a:t>Adams County</a:t>
                      </a:r>
                      <a:endParaRPr lang="en-US" sz="1000" b="0" i="0" u="none" strike="noStrike">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$2,938.53</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1801100619"/>
                  </a:ext>
                </a:extLst>
              </a:tr>
              <a:tr h="189126">
                <a:tc>
                  <a:txBody>
                    <a:bodyPr/>
                    <a:lstStyle/>
                    <a:p>
                      <a:pPr algn="l" fontAlgn="b">
                        <a:buNone/>
                      </a:pPr>
                      <a:r>
                        <a:rPr lang="en-US" sz="1000" u="none" strike="noStrike" dirty="0">
                          <a:effectLst/>
                        </a:rPr>
                        <a:t>Aurora</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a:effectLst/>
                        </a:rPr>
                        <a:t>$2,730.00</a:t>
                      </a:r>
                      <a:endParaRPr lang="en-US" sz="10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4123115050"/>
                  </a:ext>
                </a:extLst>
              </a:tr>
              <a:tr h="189126">
                <a:tc>
                  <a:txBody>
                    <a:bodyPr/>
                    <a:lstStyle/>
                    <a:p>
                      <a:pPr algn="l" fontAlgn="b">
                        <a:buNone/>
                      </a:pPr>
                      <a:r>
                        <a:rPr lang="en-US" sz="1000" u="none" strike="noStrike">
                          <a:effectLst/>
                        </a:rPr>
                        <a:t>Jefferson County</a:t>
                      </a:r>
                      <a:endParaRPr lang="en-US" sz="1000" b="0" i="0" u="none" strike="noStrike">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a:effectLst/>
                        </a:rPr>
                        <a:t>$2,705.18</a:t>
                      </a:r>
                      <a:endParaRPr lang="en-US" sz="10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4176969912"/>
                  </a:ext>
                </a:extLst>
              </a:tr>
              <a:tr h="189126">
                <a:tc>
                  <a:txBody>
                    <a:bodyPr/>
                    <a:lstStyle/>
                    <a:p>
                      <a:pPr algn="l" fontAlgn="b">
                        <a:buNone/>
                      </a:pPr>
                      <a:r>
                        <a:rPr lang="en-US" sz="1000" u="none" strike="noStrike">
                          <a:effectLst/>
                        </a:rPr>
                        <a:t>Brighton</a:t>
                      </a:r>
                      <a:endParaRPr lang="en-US" sz="1000" b="0" i="0" u="none" strike="noStrike">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$2,476.55</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1088143226"/>
                  </a:ext>
                </a:extLst>
              </a:tr>
              <a:tr h="189126">
                <a:tc>
                  <a:txBody>
                    <a:bodyPr/>
                    <a:lstStyle/>
                    <a:p>
                      <a:pPr algn="l" fontAlgn="b">
                        <a:buNone/>
                      </a:pPr>
                      <a:r>
                        <a:rPr lang="en-US" sz="1000" u="none" strike="noStrike" dirty="0">
                          <a:effectLst/>
                        </a:rPr>
                        <a:t>Arvada</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a:effectLst/>
                        </a:rPr>
                        <a:t>$2,311.14</a:t>
                      </a:r>
                      <a:endParaRPr lang="en-US" sz="10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1761913027"/>
                  </a:ext>
                </a:extLst>
              </a:tr>
              <a:tr h="197006">
                <a:tc>
                  <a:txBody>
                    <a:bodyPr/>
                    <a:lstStyle/>
                    <a:p>
                      <a:pPr algn="l" fontAlgn="b">
                        <a:buNone/>
                      </a:pPr>
                      <a:r>
                        <a:rPr lang="en-US" sz="1000" u="none" strike="noStrike" dirty="0">
                          <a:effectLst/>
                        </a:rPr>
                        <a:t>Erie</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a:effectLst/>
                        </a:rPr>
                        <a:t>$2,295.72</a:t>
                      </a:r>
                      <a:endParaRPr lang="en-US" sz="10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2274280305"/>
                  </a:ext>
                </a:extLst>
              </a:tr>
              <a:tr h="197006">
                <a:tc>
                  <a:txBody>
                    <a:bodyPr/>
                    <a:lstStyle/>
                    <a:p>
                      <a:pPr algn="l" fontAlgn="b">
                        <a:buNone/>
                      </a:pPr>
                      <a:r>
                        <a:rPr lang="en-US" sz="1000" u="none" strike="noStrike" dirty="0">
                          <a:effectLst/>
                        </a:rPr>
                        <a:t>Parker</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$2,285.08</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2080166100"/>
                  </a:ext>
                </a:extLst>
              </a:tr>
              <a:tr h="197006">
                <a:tc>
                  <a:txBody>
                    <a:bodyPr/>
                    <a:lstStyle/>
                    <a:p>
                      <a:pPr algn="l" fontAlgn="b">
                        <a:buNone/>
                      </a:pPr>
                      <a:r>
                        <a:rPr lang="en-US" sz="1000" u="none" strike="noStrike" dirty="0">
                          <a:effectLst/>
                        </a:rPr>
                        <a:t>Douglas County</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$2,040.64</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1517340600"/>
                  </a:ext>
                </a:extLst>
              </a:tr>
            </a:tbl>
          </a:graphicData>
        </a:graphic>
      </p:graphicFrame>
      <p:graphicFrame>
        <p:nvGraphicFramePr>
          <p:cNvPr id="8" name="Table 7">
            <a:extLst>
              <a:ext uri="{FF2B5EF4-FFF2-40B4-BE49-F238E27FC236}">
                <a16:creationId xmlns:a16="http://schemas.microsoft.com/office/drawing/2014/main" id="{33D01BDE-CF34-F97A-0F58-0F274E1058B4}"/>
              </a:ext>
            </a:extLst>
          </p:cNvPr>
          <p:cNvGraphicFramePr>
            <a:graphicFrameLocks noGrp="1"/>
          </p:cNvGraphicFramePr>
          <p:nvPr>
            <p:extLst>
              <p:ext uri="{D42A27DB-BD31-4B8C-83A1-F6EECF244321}">
                <p14:modId xmlns:p14="http://schemas.microsoft.com/office/powerpoint/2010/main" val="3800733150"/>
              </p:ext>
            </p:extLst>
          </p:nvPr>
        </p:nvGraphicFramePr>
        <p:xfrm>
          <a:off x="3534155" y="2314920"/>
          <a:ext cx="2995089" cy="2870679"/>
        </p:xfrm>
        <a:graphic>
          <a:graphicData uri="http://schemas.openxmlformats.org/drawingml/2006/table">
            <a:tbl>
              <a:tblPr bandRow="1">
                <a:tableStyleId>{5C22544A-7EE6-4342-B048-85BDC9FD1C3A}</a:tableStyleId>
              </a:tblPr>
              <a:tblGrid>
                <a:gridCol w="1651836">
                  <a:extLst>
                    <a:ext uri="{9D8B030D-6E8A-4147-A177-3AD203B41FA5}">
                      <a16:colId xmlns:a16="http://schemas.microsoft.com/office/drawing/2014/main" val="1988521934"/>
                    </a:ext>
                  </a:extLst>
                </a:gridCol>
                <a:gridCol w="1343253">
                  <a:extLst>
                    <a:ext uri="{9D8B030D-6E8A-4147-A177-3AD203B41FA5}">
                      <a16:colId xmlns:a16="http://schemas.microsoft.com/office/drawing/2014/main" val="2710420929"/>
                    </a:ext>
                  </a:extLst>
                </a:gridCol>
              </a:tblGrid>
              <a:tr h="196565">
                <a:tc>
                  <a:txBody>
                    <a:bodyPr/>
                    <a:lstStyle/>
                    <a:p>
                      <a:pPr algn="ctr" fontAlgn="b">
                        <a:buNone/>
                      </a:pPr>
                      <a:r>
                        <a:rPr lang="en-US" sz="1000" b="1" u="none" strike="noStrike" dirty="0">
                          <a:solidFill>
                            <a:schemeClr val="bg1"/>
                          </a:solidFill>
                          <a:effectLst/>
                        </a:rPr>
                        <a:t>Use Taxes</a:t>
                      </a:r>
                      <a:endParaRPr lang="en-US" sz="1000" b="1" i="0" u="none" strike="noStrike" dirty="0">
                        <a:solidFill>
                          <a:schemeClr val="bg1"/>
                        </a:solidFill>
                        <a:effectLst/>
                        <a:latin typeface="Aptos Narrow" panose="020B0004020202020204" pitchFamily="34" charset="0"/>
                      </a:endParaRPr>
                    </a:p>
                  </a:txBody>
                  <a:tcPr marL="7620" marR="7620" marT="7620" marB="0" anchor="b">
                    <a:solidFill>
                      <a:srgbClr val="778E1E"/>
                    </a:solidFill>
                  </a:tcPr>
                </a:tc>
                <a:tc>
                  <a:txBody>
                    <a:bodyPr/>
                    <a:lstStyle/>
                    <a:p>
                      <a:pPr algn="ctr" fontAlgn="b">
                        <a:buNone/>
                      </a:pPr>
                      <a:r>
                        <a:rPr lang="en-US" sz="1000" b="1" u="none" strike="noStrike" dirty="0">
                          <a:solidFill>
                            <a:schemeClr val="bg1"/>
                          </a:solidFill>
                          <a:effectLst/>
                        </a:rPr>
                        <a:t>SFA</a:t>
                      </a:r>
                      <a:endParaRPr lang="en-US" sz="1000" b="1" i="0" u="none" strike="noStrike" dirty="0">
                        <a:solidFill>
                          <a:schemeClr val="bg1"/>
                        </a:solidFill>
                        <a:effectLst/>
                        <a:latin typeface="Aptos Narrow" panose="020B0004020202020204" pitchFamily="34" charset="0"/>
                      </a:endParaRPr>
                    </a:p>
                  </a:txBody>
                  <a:tcPr marL="7620" marR="7620" marT="7620" marB="0" anchor="b">
                    <a:solidFill>
                      <a:srgbClr val="778E1E"/>
                    </a:solidFill>
                  </a:tcPr>
                </a:tc>
                <a:extLst>
                  <a:ext uri="{0D108BD9-81ED-4DB2-BD59-A6C34878D82A}">
                    <a16:rowId xmlns:a16="http://schemas.microsoft.com/office/drawing/2014/main" val="480038179"/>
                  </a:ext>
                </a:extLst>
              </a:tr>
              <a:tr h="204756">
                <a:tc>
                  <a:txBody>
                    <a:bodyPr/>
                    <a:lstStyle/>
                    <a:p>
                      <a:pPr algn="l" fontAlgn="b">
                        <a:buNone/>
                      </a:pPr>
                      <a:r>
                        <a:rPr lang="en-US" sz="1000" u="none" strike="noStrike" dirty="0">
                          <a:effectLst/>
                        </a:rPr>
                        <a:t>Commerce City</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$10,387.36</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504178245"/>
                  </a:ext>
                </a:extLst>
              </a:tr>
              <a:tr h="204756">
                <a:tc>
                  <a:txBody>
                    <a:bodyPr/>
                    <a:lstStyle/>
                    <a:p>
                      <a:pPr algn="l" fontAlgn="b">
                        <a:buNone/>
                      </a:pPr>
                      <a:r>
                        <a:rPr lang="en-US" sz="1000" u="none" strike="noStrike" dirty="0">
                          <a:effectLst/>
                        </a:rPr>
                        <a:t>Castle Rock</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a:effectLst/>
                        </a:rPr>
                        <a:t>$8,072.27</a:t>
                      </a:r>
                      <a:endParaRPr lang="en-US" sz="10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125166537"/>
                  </a:ext>
                </a:extLst>
              </a:tr>
              <a:tr h="219090">
                <a:tc>
                  <a:txBody>
                    <a:bodyPr/>
                    <a:lstStyle/>
                    <a:p>
                      <a:pPr algn="l" fontAlgn="b">
                        <a:buNone/>
                      </a:pPr>
                      <a:r>
                        <a:rPr lang="en-US" sz="1000" u="none" strike="noStrike">
                          <a:effectLst/>
                        </a:rPr>
                        <a:t>Thornton</a:t>
                      </a:r>
                      <a:endParaRPr lang="en-US" sz="1000" b="0" i="0" u="none" strike="noStrike">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a:effectLst/>
                        </a:rPr>
                        <a:t>$6,793.31</a:t>
                      </a:r>
                      <a:endParaRPr lang="en-US" sz="10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2516086443"/>
                  </a:ext>
                </a:extLst>
              </a:tr>
              <a:tr h="204756">
                <a:tc>
                  <a:txBody>
                    <a:bodyPr/>
                    <a:lstStyle/>
                    <a:p>
                      <a:pPr algn="l" fontAlgn="b">
                        <a:buNone/>
                      </a:pPr>
                      <a:r>
                        <a:rPr lang="en-US" sz="1000" u="none" strike="noStrike">
                          <a:effectLst/>
                        </a:rPr>
                        <a:t>Longmont</a:t>
                      </a:r>
                      <a:endParaRPr lang="en-US" sz="1000" b="0" i="0" u="none" strike="noStrike">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$7,536.39</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349340255"/>
                  </a:ext>
                </a:extLst>
              </a:tr>
              <a:tr h="204756">
                <a:tc>
                  <a:txBody>
                    <a:bodyPr/>
                    <a:lstStyle/>
                    <a:p>
                      <a:pPr algn="l" fontAlgn="b">
                        <a:buNone/>
                      </a:pPr>
                      <a:r>
                        <a:rPr lang="en-US" sz="1000" u="none" strike="noStrike" dirty="0">
                          <a:effectLst/>
                        </a:rPr>
                        <a:t>Erie</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a:effectLst/>
                        </a:rPr>
                        <a:t>$6,529.63</a:t>
                      </a:r>
                      <a:endParaRPr lang="en-US" sz="10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1567521300"/>
                  </a:ext>
                </a:extLst>
              </a:tr>
              <a:tr h="196565">
                <a:tc>
                  <a:txBody>
                    <a:bodyPr/>
                    <a:lstStyle/>
                    <a:p>
                      <a:pPr algn="l" fontAlgn="b">
                        <a:buNone/>
                      </a:pPr>
                      <a:r>
                        <a:rPr lang="en-US" sz="1000" u="none" strike="noStrike">
                          <a:effectLst/>
                        </a:rPr>
                        <a:t>Parker</a:t>
                      </a:r>
                      <a:endParaRPr lang="en-US" sz="1000" b="0" i="0" u="none" strike="noStrike">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$6,611.88</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86378219"/>
                  </a:ext>
                </a:extLst>
              </a:tr>
              <a:tr h="204756">
                <a:tc>
                  <a:txBody>
                    <a:bodyPr/>
                    <a:lstStyle/>
                    <a:p>
                      <a:pPr algn="l" fontAlgn="b">
                        <a:buNone/>
                      </a:pPr>
                      <a:r>
                        <a:rPr lang="en-US" sz="1000" u="none" strike="noStrike">
                          <a:effectLst/>
                        </a:rPr>
                        <a:t>Brighton</a:t>
                      </a:r>
                      <a:endParaRPr lang="en-US" sz="1000" b="0" i="0" u="none" strike="noStrike">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a:effectLst/>
                        </a:rPr>
                        <a:t>$6,237.04</a:t>
                      </a:r>
                      <a:endParaRPr lang="en-US" sz="10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1248432919"/>
                  </a:ext>
                </a:extLst>
              </a:tr>
              <a:tr h="204756">
                <a:tc>
                  <a:txBody>
                    <a:bodyPr/>
                    <a:lstStyle/>
                    <a:p>
                      <a:pPr algn="l" fontAlgn="b">
                        <a:buNone/>
                      </a:pPr>
                      <a:r>
                        <a:rPr lang="en-US" sz="1000" u="none" strike="noStrike" dirty="0">
                          <a:effectLst/>
                        </a:rPr>
                        <a:t>Arvada</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$5,948.34</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3192260376"/>
                  </a:ext>
                </a:extLst>
              </a:tr>
              <a:tr h="204756">
                <a:tc>
                  <a:txBody>
                    <a:bodyPr/>
                    <a:lstStyle/>
                    <a:p>
                      <a:pPr algn="l" fontAlgn="b">
                        <a:buNone/>
                      </a:pPr>
                      <a:r>
                        <a:rPr lang="en-US" sz="1000" u="none" strike="noStrike">
                          <a:effectLst/>
                        </a:rPr>
                        <a:t>Aurora</a:t>
                      </a:r>
                      <a:endParaRPr lang="en-US" sz="1000" b="0" i="0" u="none" strike="noStrike">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a:effectLst/>
                        </a:rPr>
                        <a:t>$5,141.59</a:t>
                      </a:r>
                      <a:endParaRPr lang="en-US" sz="10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4093893359"/>
                  </a:ext>
                </a:extLst>
              </a:tr>
              <a:tr h="219090">
                <a:tc>
                  <a:txBody>
                    <a:bodyPr/>
                    <a:lstStyle/>
                    <a:p>
                      <a:pPr algn="l" fontAlgn="b">
                        <a:buNone/>
                      </a:pPr>
                      <a:r>
                        <a:rPr lang="en-US" sz="1000" u="none" strike="noStrike" dirty="0">
                          <a:effectLst/>
                        </a:rPr>
                        <a:t>Lone Tree</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$4,367.44</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3553723058"/>
                  </a:ext>
                </a:extLst>
              </a:tr>
              <a:tr h="204756">
                <a:tc>
                  <a:txBody>
                    <a:bodyPr/>
                    <a:lstStyle/>
                    <a:p>
                      <a:pPr algn="l" fontAlgn="b">
                        <a:buNone/>
                      </a:pPr>
                      <a:r>
                        <a:rPr lang="en-US" sz="1000" u="none" strike="noStrike" dirty="0">
                          <a:effectLst/>
                        </a:rPr>
                        <a:t>Douglas County</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$2,538.18</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3605803789"/>
                  </a:ext>
                </a:extLst>
              </a:tr>
              <a:tr h="204756">
                <a:tc>
                  <a:txBody>
                    <a:bodyPr/>
                    <a:lstStyle/>
                    <a:p>
                      <a:pPr algn="l" fontAlgn="b">
                        <a:buNone/>
                      </a:pPr>
                      <a:r>
                        <a:rPr lang="en-US" sz="1000" u="none" strike="noStrike" dirty="0">
                          <a:effectLst/>
                        </a:rPr>
                        <a:t>Elbert County</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$1,848.54</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2445078140"/>
                  </a:ext>
                </a:extLst>
              </a:tr>
              <a:tr h="196565">
                <a:tc>
                  <a:txBody>
                    <a:bodyPr/>
                    <a:lstStyle/>
                    <a:p>
                      <a:pPr algn="l" fontAlgn="b">
                        <a:buNone/>
                      </a:pPr>
                      <a:r>
                        <a:rPr lang="en-US" sz="1000" u="none" strike="noStrike" dirty="0">
                          <a:effectLst/>
                        </a:rPr>
                        <a:t>Arapahoe County</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$338.08</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401181258"/>
                  </a:ext>
                </a:extLst>
              </a:tr>
            </a:tbl>
          </a:graphicData>
        </a:graphic>
      </p:graphicFrame>
      <p:graphicFrame>
        <p:nvGraphicFramePr>
          <p:cNvPr id="10" name="Table 9">
            <a:extLst>
              <a:ext uri="{FF2B5EF4-FFF2-40B4-BE49-F238E27FC236}">
                <a16:creationId xmlns:a16="http://schemas.microsoft.com/office/drawing/2014/main" id="{9DE0BCB9-75F5-EDCD-4A11-AD9C2B49501E}"/>
              </a:ext>
            </a:extLst>
          </p:cNvPr>
          <p:cNvGraphicFramePr>
            <a:graphicFrameLocks noGrp="1"/>
          </p:cNvGraphicFramePr>
          <p:nvPr>
            <p:extLst>
              <p:ext uri="{D42A27DB-BD31-4B8C-83A1-F6EECF244321}">
                <p14:modId xmlns:p14="http://schemas.microsoft.com/office/powerpoint/2010/main" val="3115076702"/>
              </p:ext>
            </p:extLst>
          </p:nvPr>
        </p:nvGraphicFramePr>
        <p:xfrm>
          <a:off x="328755" y="5762698"/>
          <a:ext cx="2995089" cy="2870676"/>
        </p:xfrm>
        <a:graphic>
          <a:graphicData uri="http://schemas.openxmlformats.org/drawingml/2006/table">
            <a:tbl>
              <a:tblPr bandRow="1">
                <a:tableStyleId>{5C22544A-7EE6-4342-B048-85BDC9FD1C3A}</a:tableStyleId>
              </a:tblPr>
              <a:tblGrid>
                <a:gridCol w="1651837">
                  <a:extLst>
                    <a:ext uri="{9D8B030D-6E8A-4147-A177-3AD203B41FA5}">
                      <a16:colId xmlns:a16="http://schemas.microsoft.com/office/drawing/2014/main" val="721971418"/>
                    </a:ext>
                  </a:extLst>
                </a:gridCol>
                <a:gridCol w="1343252">
                  <a:extLst>
                    <a:ext uri="{9D8B030D-6E8A-4147-A177-3AD203B41FA5}">
                      <a16:colId xmlns:a16="http://schemas.microsoft.com/office/drawing/2014/main" val="1319655017"/>
                    </a:ext>
                  </a:extLst>
                </a:gridCol>
              </a:tblGrid>
              <a:tr h="204173">
                <a:tc>
                  <a:txBody>
                    <a:bodyPr/>
                    <a:lstStyle/>
                    <a:p>
                      <a:pPr algn="ctr" fontAlgn="b">
                        <a:buNone/>
                      </a:pPr>
                      <a:r>
                        <a:rPr lang="en-US" sz="1000" b="1" u="none" strike="noStrike" dirty="0">
                          <a:solidFill>
                            <a:schemeClr val="bg1"/>
                          </a:solidFill>
                          <a:effectLst/>
                        </a:rPr>
                        <a:t>Impact Fees</a:t>
                      </a:r>
                      <a:endParaRPr lang="en-US" sz="1000" b="1" i="0" u="none" strike="noStrike" dirty="0">
                        <a:solidFill>
                          <a:schemeClr val="bg1"/>
                        </a:solidFill>
                        <a:effectLst/>
                        <a:latin typeface="Aptos Narrow" panose="020B0004020202020204" pitchFamily="34" charset="0"/>
                      </a:endParaRPr>
                    </a:p>
                  </a:txBody>
                  <a:tcPr marL="7620" marR="7620" marT="7620" marB="0" anchor="b">
                    <a:solidFill>
                      <a:srgbClr val="778E1E"/>
                    </a:solidFill>
                  </a:tcPr>
                </a:tc>
                <a:tc>
                  <a:txBody>
                    <a:bodyPr/>
                    <a:lstStyle/>
                    <a:p>
                      <a:pPr algn="ctr" fontAlgn="b">
                        <a:buNone/>
                      </a:pPr>
                      <a:r>
                        <a:rPr lang="en-US" sz="1000" b="1" u="none" strike="noStrike" dirty="0">
                          <a:solidFill>
                            <a:schemeClr val="bg1"/>
                          </a:solidFill>
                          <a:effectLst/>
                        </a:rPr>
                        <a:t>SFA</a:t>
                      </a:r>
                      <a:endParaRPr lang="en-US" sz="1000" b="1" i="0" u="none" strike="noStrike" dirty="0">
                        <a:solidFill>
                          <a:schemeClr val="bg1"/>
                        </a:solidFill>
                        <a:effectLst/>
                        <a:latin typeface="Aptos Narrow" panose="020B0004020202020204" pitchFamily="34" charset="0"/>
                      </a:endParaRPr>
                    </a:p>
                  </a:txBody>
                  <a:tcPr marL="7620" marR="7620" marT="7620" marB="0" anchor="b">
                    <a:solidFill>
                      <a:srgbClr val="778E1E"/>
                    </a:solidFill>
                  </a:tcPr>
                </a:tc>
                <a:extLst>
                  <a:ext uri="{0D108BD9-81ED-4DB2-BD59-A6C34878D82A}">
                    <a16:rowId xmlns:a16="http://schemas.microsoft.com/office/drawing/2014/main" val="2686334031"/>
                  </a:ext>
                </a:extLst>
              </a:tr>
              <a:tr h="204173">
                <a:tc>
                  <a:txBody>
                    <a:bodyPr/>
                    <a:lstStyle/>
                    <a:p>
                      <a:pPr algn="l" fontAlgn="b">
                        <a:buNone/>
                      </a:pPr>
                      <a:r>
                        <a:rPr lang="en-US" sz="1000" u="none" strike="noStrike" dirty="0">
                          <a:effectLst/>
                        </a:rPr>
                        <a:t>Castle Rock</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$29,475.00</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4193741111"/>
                  </a:ext>
                </a:extLst>
              </a:tr>
              <a:tr h="196007">
                <a:tc>
                  <a:txBody>
                    <a:bodyPr/>
                    <a:lstStyle/>
                    <a:p>
                      <a:pPr algn="l" fontAlgn="b">
                        <a:buNone/>
                      </a:pPr>
                      <a:r>
                        <a:rPr lang="en-US" sz="1000" u="none" strike="noStrike" dirty="0">
                          <a:effectLst/>
                        </a:rPr>
                        <a:t>Denver</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a:effectLst/>
                        </a:rPr>
                        <a:t>$23,280.00</a:t>
                      </a:r>
                      <a:endParaRPr lang="en-US" sz="10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4167555267"/>
                  </a:ext>
                </a:extLst>
              </a:tr>
              <a:tr h="204173">
                <a:tc>
                  <a:txBody>
                    <a:bodyPr/>
                    <a:lstStyle/>
                    <a:p>
                      <a:pPr algn="l" fontAlgn="b">
                        <a:buNone/>
                      </a:pPr>
                      <a:r>
                        <a:rPr lang="en-US" sz="1000" u="none" strike="noStrike" dirty="0">
                          <a:effectLst/>
                        </a:rPr>
                        <a:t>Brighton</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$14,348.00</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3653647225"/>
                  </a:ext>
                </a:extLst>
              </a:tr>
              <a:tr h="204173">
                <a:tc>
                  <a:txBody>
                    <a:bodyPr/>
                    <a:lstStyle/>
                    <a:p>
                      <a:pPr algn="l" fontAlgn="b">
                        <a:buNone/>
                      </a:pPr>
                      <a:r>
                        <a:rPr lang="en-US" sz="1000" u="none" strike="noStrike">
                          <a:effectLst/>
                        </a:rPr>
                        <a:t>Parker</a:t>
                      </a:r>
                      <a:endParaRPr lang="en-US" sz="1000" b="0" i="0" u="none" strike="noStrike">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a:effectLst/>
                        </a:rPr>
                        <a:t>$11,068.00</a:t>
                      </a:r>
                      <a:endParaRPr lang="en-US" sz="10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2691762543"/>
                  </a:ext>
                </a:extLst>
              </a:tr>
              <a:tr h="204173">
                <a:tc>
                  <a:txBody>
                    <a:bodyPr/>
                    <a:lstStyle/>
                    <a:p>
                      <a:pPr algn="l" fontAlgn="b">
                        <a:buNone/>
                      </a:pPr>
                      <a:r>
                        <a:rPr lang="en-US" sz="1000" u="none" strike="noStrike" dirty="0">
                          <a:effectLst/>
                        </a:rPr>
                        <a:t>Longmont</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a:effectLst/>
                        </a:rPr>
                        <a:t>$9,739.27</a:t>
                      </a:r>
                      <a:endParaRPr lang="en-US" sz="10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2198996253"/>
                  </a:ext>
                </a:extLst>
              </a:tr>
              <a:tr h="218466">
                <a:tc>
                  <a:txBody>
                    <a:bodyPr/>
                    <a:lstStyle/>
                    <a:p>
                      <a:pPr algn="l" fontAlgn="b">
                        <a:buNone/>
                      </a:pPr>
                      <a:r>
                        <a:rPr lang="en-US" sz="1000" u="none" strike="noStrike">
                          <a:effectLst/>
                        </a:rPr>
                        <a:t>Commerce City</a:t>
                      </a:r>
                      <a:endParaRPr lang="en-US" sz="1000" b="0" i="0" u="none" strike="noStrike">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$9,603.00</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2403404969"/>
                  </a:ext>
                </a:extLst>
              </a:tr>
              <a:tr h="204173">
                <a:tc>
                  <a:txBody>
                    <a:bodyPr/>
                    <a:lstStyle/>
                    <a:p>
                      <a:pPr algn="l" fontAlgn="b">
                        <a:buNone/>
                      </a:pPr>
                      <a:r>
                        <a:rPr lang="en-US" sz="1000" u="none" strike="noStrike" dirty="0">
                          <a:effectLst/>
                        </a:rPr>
                        <a:t>Erie</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a:effectLst/>
                        </a:rPr>
                        <a:t>$9,498.00</a:t>
                      </a:r>
                      <a:endParaRPr lang="en-US" sz="10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538015108"/>
                  </a:ext>
                </a:extLst>
              </a:tr>
              <a:tr h="204173">
                <a:tc>
                  <a:txBody>
                    <a:bodyPr/>
                    <a:lstStyle/>
                    <a:p>
                      <a:pPr algn="l" fontAlgn="b">
                        <a:buNone/>
                      </a:pPr>
                      <a:r>
                        <a:rPr lang="en-US" sz="1000" u="none" strike="noStrike">
                          <a:effectLst/>
                        </a:rPr>
                        <a:t>Jefferson County</a:t>
                      </a:r>
                      <a:endParaRPr lang="en-US" sz="1000" b="0" i="0" u="none" strike="noStrike">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$9,017.67</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3799177532"/>
                  </a:ext>
                </a:extLst>
              </a:tr>
              <a:tr h="196007">
                <a:tc>
                  <a:txBody>
                    <a:bodyPr/>
                    <a:lstStyle/>
                    <a:p>
                      <a:pPr algn="l" fontAlgn="b">
                        <a:buNone/>
                      </a:pPr>
                      <a:r>
                        <a:rPr lang="en-US" sz="1000" u="none" strike="noStrike" dirty="0">
                          <a:effectLst/>
                        </a:rPr>
                        <a:t>Aurora</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a:effectLst/>
                        </a:rPr>
                        <a:t>$6,937.00</a:t>
                      </a:r>
                      <a:endParaRPr lang="en-US" sz="10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377013904"/>
                  </a:ext>
                </a:extLst>
              </a:tr>
              <a:tr h="204173">
                <a:tc>
                  <a:txBody>
                    <a:bodyPr/>
                    <a:lstStyle/>
                    <a:p>
                      <a:pPr algn="l" fontAlgn="b">
                        <a:buNone/>
                      </a:pPr>
                      <a:r>
                        <a:rPr lang="en-US" sz="1000" u="none" strike="noStrike" dirty="0">
                          <a:effectLst/>
                        </a:rPr>
                        <a:t>Elbert County</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$6,564.00</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35176683"/>
                  </a:ext>
                </a:extLst>
              </a:tr>
              <a:tr h="204173">
                <a:tc>
                  <a:txBody>
                    <a:bodyPr/>
                    <a:lstStyle/>
                    <a:p>
                      <a:pPr algn="l" fontAlgn="b">
                        <a:buNone/>
                      </a:pPr>
                      <a:r>
                        <a:rPr lang="en-US" sz="1000" u="none" strike="noStrike" dirty="0">
                          <a:effectLst/>
                        </a:rPr>
                        <a:t>Adams County</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a:effectLst/>
                        </a:rPr>
                        <a:t>$5,152.00</a:t>
                      </a:r>
                      <a:endParaRPr lang="en-US" sz="10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3122653476"/>
                  </a:ext>
                </a:extLst>
              </a:tr>
              <a:tr h="204173">
                <a:tc>
                  <a:txBody>
                    <a:bodyPr/>
                    <a:lstStyle/>
                    <a:p>
                      <a:pPr algn="l" fontAlgn="b">
                        <a:buNone/>
                      </a:pPr>
                      <a:r>
                        <a:rPr lang="en-US" sz="1000" u="none" strike="noStrike">
                          <a:effectLst/>
                        </a:rPr>
                        <a:t>Arapahoe County</a:t>
                      </a:r>
                      <a:endParaRPr lang="en-US" sz="1000" b="0" i="0" u="none" strike="noStrike">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$3,105.00</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2672832239"/>
                  </a:ext>
                </a:extLst>
              </a:tr>
              <a:tr h="218466">
                <a:tc>
                  <a:txBody>
                    <a:bodyPr/>
                    <a:lstStyle/>
                    <a:p>
                      <a:pPr algn="l" fontAlgn="b">
                        <a:buNone/>
                      </a:pPr>
                      <a:r>
                        <a:rPr lang="en-US" sz="1000" u="none" strike="noStrike" dirty="0">
                          <a:effectLst/>
                        </a:rPr>
                        <a:t>Arvada</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$1,806.76</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3658069437"/>
                  </a:ext>
                </a:extLst>
              </a:tr>
            </a:tbl>
          </a:graphicData>
        </a:graphic>
      </p:graphicFrame>
      <p:graphicFrame>
        <p:nvGraphicFramePr>
          <p:cNvPr id="12" name="Table 11">
            <a:extLst>
              <a:ext uri="{FF2B5EF4-FFF2-40B4-BE49-F238E27FC236}">
                <a16:creationId xmlns:a16="http://schemas.microsoft.com/office/drawing/2014/main" id="{30554FA5-C33C-CF53-DE2B-DE4255764F2E}"/>
              </a:ext>
            </a:extLst>
          </p:cNvPr>
          <p:cNvGraphicFramePr>
            <a:graphicFrameLocks noGrp="1"/>
          </p:cNvGraphicFramePr>
          <p:nvPr>
            <p:extLst>
              <p:ext uri="{D42A27DB-BD31-4B8C-83A1-F6EECF244321}">
                <p14:modId xmlns:p14="http://schemas.microsoft.com/office/powerpoint/2010/main" val="3053286162"/>
              </p:ext>
            </p:extLst>
          </p:nvPr>
        </p:nvGraphicFramePr>
        <p:xfrm>
          <a:off x="3534155" y="5309885"/>
          <a:ext cx="2995089" cy="3521842"/>
        </p:xfrm>
        <a:graphic>
          <a:graphicData uri="http://schemas.openxmlformats.org/drawingml/2006/table">
            <a:tbl>
              <a:tblPr bandRow="1">
                <a:tableStyleId>{5C22544A-7EE6-4342-B048-85BDC9FD1C3A}</a:tableStyleId>
              </a:tblPr>
              <a:tblGrid>
                <a:gridCol w="1651837">
                  <a:extLst>
                    <a:ext uri="{9D8B030D-6E8A-4147-A177-3AD203B41FA5}">
                      <a16:colId xmlns:a16="http://schemas.microsoft.com/office/drawing/2014/main" val="751727894"/>
                    </a:ext>
                  </a:extLst>
                </a:gridCol>
                <a:gridCol w="1343252">
                  <a:extLst>
                    <a:ext uri="{9D8B030D-6E8A-4147-A177-3AD203B41FA5}">
                      <a16:colId xmlns:a16="http://schemas.microsoft.com/office/drawing/2014/main" val="623734903"/>
                    </a:ext>
                  </a:extLst>
                </a:gridCol>
              </a:tblGrid>
              <a:tr h="186882">
                <a:tc>
                  <a:txBody>
                    <a:bodyPr/>
                    <a:lstStyle/>
                    <a:p>
                      <a:pPr algn="ctr" fontAlgn="b">
                        <a:buNone/>
                      </a:pPr>
                      <a:r>
                        <a:rPr lang="en-US" sz="1000" b="1" u="none" strike="noStrike" dirty="0">
                          <a:solidFill>
                            <a:schemeClr val="bg1"/>
                          </a:solidFill>
                          <a:effectLst/>
                        </a:rPr>
                        <a:t>Water</a:t>
                      </a:r>
                      <a:endParaRPr lang="en-US" sz="1000" b="1" i="0" u="none" strike="noStrike" dirty="0">
                        <a:solidFill>
                          <a:schemeClr val="bg1"/>
                        </a:solidFill>
                        <a:effectLst/>
                        <a:latin typeface="Aptos Narrow" panose="020B0004020202020204" pitchFamily="34" charset="0"/>
                      </a:endParaRPr>
                    </a:p>
                  </a:txBody>
                  <a:tcPr marL="7620" marR="7620" marT="7620" marB="0" anchor="b">
                    <a:solidFill>
                      <a:srgbClr val="778E1E"/>
                    </a:solidFill>
                  </a:tcPr>
                </a:tc>
                <a:tc>
                  <a:txBody>
                    <a:bodyPr/>
                    <a:lstStyle/>
                    <a:p>
                      <a:pPr algn="ctr" fontAlgn="b">
                        <a:buNone/>
                      </a:pPr>
                      <a:r>
                        <a:rPr lang="en-US" sz="1000" b="1" u="none" strike="noStrike" dirty="0">
                          <a:solidFill>
                            <a:schemeClr val="bg1"/>
                          </a:solidFill>
                          <a:effectLst/>
                        </a:rPr>
                        <a:t>SFA</a:t>
                      </a:r>
                      <a:endParaRPr lang="en-US" sz="1000" b="1" i="0" u="none" strike="noStrike" dirty="0">
                        <a:solidFill>
                          <a:schemeClr val="bg1"/>
                        </a:solidFill>
                        <a:effectLst/>
                        <a:latin typeface="Aptos Narrow" panose="020B0004020202020204" pitchFamily="34" charset="0"/>
                      </a:endParaRPr>
                    </a:p>
                  </a:txBody>
                  <a:tcPr marL="7620" marR="7620" marT="7620" marB="0" anchor="b">
                    <a:solidFill>
                      <a:srgbClr val="778E1E"/>
                    </a:solidFill>
                  </a:tcPr>
                </a:tc>
                <a:extLst>
                  <a:ext uri="{0D108BD9-81ED-4DB2-BD59-A6C34878D82A}">
                    <a16:rowId xmlns:a16="http://schemas.microsoft.com/office/drawing/2014/main" val="315341015"/>
                  </a:ext>
                </a:extLst>
              </a:tr>
              <a:tr h="222479">
                <a:tc>
                  <a:txBody>
                    <a:bodyPr/>
                    <a:lstStyle/>
                    <a:p>
                      <a:pPr algn="l" fontAlgn="b">
                        <a:buNone/>
                      </a:pPr>
                      <a:r>
                        <a:rPr lang="en-US" sz="1000" u="none" strike="noStrike" dirty="0">
                          <a:effectLst/>
                        </a:rPr>
                        <a:t>Erie</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$78,350.00</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4223002611"/>
                  </a:ext>
                </a:extLst>
              </a:tr>
              <a:tr h="238052">
                <a:tc>
                  <a:txBody>
                    <a:bodyPr/>
                    <a:lstStyle/>
                    <a:p>
                      <a:pPr algn="l" fontAlgn="b">
                        <a:buNone/>
                      </a:pPr>
                      <a:r>
                        <a:rPr lang="en-US" sz="1000" u="none" strike="noStrike" dirty="0">
                          <a:effectLst/>
                        </a:rPr>
                        <a:t>Castle Rock</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$51,890.00</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1914502458"/>
                  </a:ext>
                </a:extLst>
              </a:tr>
              <a:tr h="222479">
                <a:tc>
                  <a:txBody>
                    <a:bodyPr/>
                    <a:lstStyle/>
                    <a:p>
                      <a:pPr algn="l" fontAlgn="b">
                        <a:buNone/>
                      </a:pPr>
                      <a:r>
                        <a:rPr lang="en-US" sz="1000" u="none" strike="noStrike">
                          <a:effectLst/>
                        </a:rPr>
                        <a:t>Douglas County</a:t>
                      </a:r>
                      <a:endParaRPr lang="en-US" sz="1000" b="0" i="0" u="none" strike="noStrike">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a:effectLst/>
                        </a:rPr>
                        <a:t>$51,025.00</a:t>
                      </a:r>
                      <a:endParaRPr lang="en-US" sz="10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2133934029"/>
                  </a:ext>
                </a:extLst>
              </a:tr>
              <a:tr h="222479">
                <a:tc>
                  <a:txBody>
                    <a:bodyPr/>
                    <a:lstStyle/>
                    <a:p>
                      <a:pPr algn="l" fontAlgn="b">
                        <a:buNone/>
                      </a:pPr>
                      <a:r>
                        <a:rPr lang="en-US" sz="1000" u="none" strike="noStrike" dirty="0">
                          <a:effectLst/>
                        </a:rPr>
                        <a:t>Parker</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$50,160.00</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2413197198"/>
                  </a:ext>
                </a:extLst>
              </a:tr>
              <a:tr h="213580">
                <a:tc>
                  <a:txBody>
                    <a:bodyPr/>
                    <a:lstStyle/>
                    <a:p>
                      <a:pPr algn="l" fontAlgn="b">
                        <a:buNone/>
                      </a:pPr>
                      <a:r>
                        <a:rPr lang="en-US" sz="1000" u="none" strike="noStrike">
                          <a:effectLst/>
                        </a:rPr>
                        <a:t>Brighton</a:t>
                      </a:r>
                      <a:endParaRPr lang="en-US" sz="1000" b="0" i="0" u="none" strike="noStrike">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a:effectLst/>
                        </a:rPr>
                        <a:t>$44,904.93</a:t>
                      </a:r>
                      <a:endParaRPr lang="en-US" sz="10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3414816812"/>
                  </a:ext>
                </a:extLst>
              </a:tr>
              <a:tr h="222479">
                <a:tc>
                  <a:txBody>
                    <a:bodyPr/>
                    <a:lstStyle/>
                    <a:p>
                      <a:pPr algn="l" fontAlgn="b">
                        <a:buNone/>
                      </a:pPr>
                      <a:r>
                        <a:rPr lang="en-US" sz="1000" u="none" strike="noStrike" dirty="0">
                          <a:effectLst/>
                        </a:rPr>
                        <a:t>Lone Tree</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a:effectLst/>
                        </a:rPr>
                        <a:t>$40,207.75</a:t>
                      </a:r>
                      <a:endParaRPr lang="en-US" sz="10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2211325563"/>
                  </a:ext>
                </a:extLst>
              </a:tr>
              <a:tr h="222479">
                <a:tc>
                  <a:txBody>
                    <a:bodyPr/>
                    <a:lstStyle/>
                    <a:p>
                      <a:pPr algn="l" fontAlgn="b">
                        <a:buNone/>
                      </a:pPr>
                      <a:r>
                        <a:rPr lang="en-US" sz="1000" u="none" strike="noStrike" dirty="0">
                          <a:effectLst/>
                        </a:rPr>
                        <a:t>Arvada</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a:effectLst/>
                        </a:rPr>
                        <a:t>$36,310.00</a:t>
                      </a:r>
                      <a:endParaRPr lang="en-US" sz="10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2500806055"/>
                  </a:ext>
                </a:extLst>
              </a:tr>
              <a:tr h="222479">
                <a:tc>
                  <a:txBody>
                    <a:bodyPr/>
                    <a:lstStyle/>
                    <a:p>
                      <a:pPr algn="l" fontAlgn="b">
                        <a:buNone/>
                      </a:pPr>
                      <a:r>
                        <a:rPr lang="en-US" sz="1000" u="none" strike="noStrike" dirty="0">
                          <a:effectLst/>
                        </a:rPr>
                        <a:t>Thornton</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$33,657.00</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2225686680"/>
                  </a:ext>
                </a:extLst>
              </a:tr>
              <a:tr h="222479">
                <a:tc>
                  <a:txBody>
                    <a:bodyPr/>
                    <a:lstStyle/>
                    <a:p>
                      <a:pPr algn="l" fontAlgn="b">
                        <a:buNone/>
                      </a:pPr>
                      <a:r>
                        <a:rPr lang="en-US" sz="1000" u="none" strike="noStrike" dirty="0">
                          <a:effectLst/>
                        </a:rPr>
                        <a:t>Aurora</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$32,910.00</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710489173"/>
                  </a:ext>
                </a:extLst>
              </a:tr>
              <a:tr h="222479">
                <a:tc>
                  <a:txBody>
                    <a:bodyPr/>
                    <a:lstStyle/>
                    <a:p>
                      <a:pPr algn="l" fontAlgn="b">
                        <a:buNone/>
                      </a:pPr>
                      <a:r>
                        <a:rPr lang="en-US" sz="1000" u="none" strike="noStrike">
                          <a:effectLst/>
                        </a:rPr>
                        <a:t>Arapahoe County</a:t>
                      </a:r>
                      <a:endParaRPr lang="en-US" sz="1000" b="0" i="0" u="none" strike="noStrike">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a:effectLst/>
                        </a:rPr>
                        <a:t>$32,354.00</a:t>
                      </a:r>
                      <a:endParaRPr lang="en-US" sz="10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3319264377"/>
                  </a:ext>
                </a:extLst>
              </a:tr>
              <a:tr h="222479">
                <a:tc>
                  <a:txBody>
                    <a:bodyPr/>
                    <a:lstStyle/>
                    <a:p>
                      <a:pPr algn="l" fontAlgn="b">
                        <a:buNone/>
                      </a:pPr>
                      <a:r>
                        <a:rPr lang="en-US" sz="1000" u="none" strike="noStrike" dirty="0">
                          <a:effectLst/>
                        </a:rPr>
                        <a:t>Longmont</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$31,793.89</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3129685515"/>
                  </a:ext>
                </a:extLst>
              </a:tr>
              <a:tr h="213580">
                <a:tc>
                  <a:txBody>
                    <a:bodyPr/>
                    <a:lstStyle/>
                    <a:p>
                      <a:pPr algn="l" fontAlgn="b">
                        <a:buNone/>
                      </a:pPr>
                      <a:r>
                        <a:rPr lang="en-US" sz="1000" u="none" strike="noStrike" dirty="0">
                          <a:effectLst/>
                        </a:rPr>
                        <a:t>Jefferson County</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$27,167.00</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3523409219"/>
                  </a:ext>
                </a:extLst>
              </a:tr>
              <a:tr h="222479">
                <a:tc>
                  <a:txBody>
                    <a:bodyPr/>
                    <a:lstStyle/>
                    <a:p>
                      <a:pPr algn="l" fontAlgn="b">
                        <a:buNone/>
                      </a:pPr>
                      <a:r>
                        <a:rPr lang="en-US" sz="1000" u="none" strike="noStrike" dirty="0">
                          <a:effectLst/>
                        </a:rPr>
                        <a:t>Adams County</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a:effectLst/>
                        </a:rPr>
                        <a:t>$17,730.00</a:t>
                      </a:r>
                      <a:endParaRPr lang="en-US" sz="10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1265381298"/>
                  </a:ext>
                </a:extLst>
              </a:tr>
              <a:tr h="222479">
                <a:tc>
                  <a:txBody>
                    <a:bodyPr/>
                    <a:lstStyle/>
                    <a:p>
                      <a:pPr algn="l" fontAlgn="b">
                        <a:buNone/>
                      </a:pPr>
                      <a:r>
                        <a:rPr lang="en-US" sz="1000" u="none" strike="noStrike">
                          <a:effectLst/>
                        </a:rPr>
                        <a:t>Commerce City</a:t>
                      </a:r>
                      <a:endParaRPr lang="en-US" sz="1000" b="0" i="0" u="none" strike="noStrike">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$17,730.00</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775045414"/>
                  </a:ext>
                </a:extLst>
              </a:tr>
              <a:tr h="222479">
                <a:tc>
                  <a:txBody>
                    <a:bodyPr/>
                    <a:lstStyle/>
                    <a:p>
                      <a:pPr algn="l" fontAlgn="b">
                        <a:buNone/>
                      </a:pPr>
                      <a:r>
                        <a:rPr lang="en-US" sz="1000" u="none" strike="noStrike" dirty="0">
                          <a:effectLst/>
                        </a:rPr>
                        <a:t>Denver</a:t>
                      </a:r>
                      <a:endParaRPr lang="en-US" sz="1000" b="0" i="0" u="none" strike="noStrike" dirty="0">
                        <a:solidFill>
                          <a:srgbClr val="000000"/>
                        </a:solidFill>
                        <a:effectLst/>
                        <a:latin typeface="Aptos Narrow" panose="020B0004020202020204" pitchFamily="34" charset="0"/>
                      </a:endParaRPr>
                    </a:p>
                  </a:txBody>
                  <a:tcPr marL="7620" marR="7620" marT="7620" marB="0" anchor="b">
                    <a:solidFill>
                      <a:schemeClr val="bg2"/>
                    </a:solidFill>
                  </a:tcPr>
                </a:tc>
                <a:tc>
                  <a:txBody>
                    <a:bodyPr/>
                    <a:lstStyle/>
                    <a:p>
                      <a:pPr algn="ctr" fontAlgn="b">
                        <a:buNone/>
                      </a:pPr>
                      <a:r>
                        <a:rPr lang="en-US" sz="1000" u="none" strike="noStrike" dirty="0">
                          <a:effectLst/>
                        </a:rPr>
                        <a:t>$13,005.00</a:t>
                      </a:r>
                      <a:endParaRPr lang="en-US" sz="10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2505944703"/>
                  </a:ext>
                </a:extLst>
              </a:tr>
            </a:tbl>
          </a:graphicData>
        </a:graphic>
      </p:graphicFrame>
    </p:spTree>
    <p:extLst>
      <p:ext uri="{BB962C8B-B14F-4D97-AF65-F5344CB8AC3E}">
        <p14:creationId xmlns:p14="http://schemas.microsoft.com/office/powerpoint/2010/main" val="8901392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Manual Input 10">
            <a:extLst>
              <a:ext uri="{FF2B5EF4-FFF2-40B4-BE49-F238E27FC236}">
                <a16:creationId xmlns:a16="http://schemas.microsoft.com/office/drawing/2014/main" id="{5379FB9A-422F-8CE1-1381-3A3A5065C175}"/>
              </a:ext>
            </a:extLst>
          </p:cNvPr>
          <p:cNvSpPr/>
          <p:nvPr/>
        </p:nvSpPr>
        <p:spPr>
          <a:xfrm rot="10800000">
            <a:off x="278979" y="-11574"/>
            <a:ext cx="2581275" cy="966787"/>
          </a:xfrm>
          <a:prstGeom prst="flowChartManualInput">
            <a:avLst/>
          </a:prstGeom>
          <a:solidFill>
            <a:srgbClr val="8B0F04"/>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5" name="Text Box 11">
            <a:extLst>
              <a:ext uri="{FF2B5EF4-FFF2-40B4-BE49-F238E27FC236}">
                <a16:creationId xmlns:a16="http://schemas.microsoft.com/office/drawing/2014/main" id="{EC3BBB72-4B83-71E3-67D3-161CE5D1E2D8}"/>
              </a:ext>
            </a:extLst>
          </p:cNvPr>
          <p:cNvSpPr txBox="1"/>
          <p:nvPr/>
        </p:nvSpPr>
        <p:spPr>
          <a:xfrm>
            <a:off x="278980" y="1095124"/>
            <a:ext cx="6089735" cy="45720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800"/>
              </a:spcAft>
            </a:pPr>
            <a:r>
              <a:rPr lang="en-US" sz="2400" b="1" dirty="0">
                <a:solidFill>
                  <a:srgbClr val="778E1E"/>
                </a:solidFill>
                <a:latin typeface="Bodoni MT" panose="02070603080606020203" pitchFamily="18" charset="0"/>
              </a:rPr>
              <a:t>Table of Contents</a:t>
            </a:r>
            <a:endParaRPr lang="en-US" sz="2400" kern="100" dirty="0">
              <a:solidFill>
                <a:srgbClr val="778E1E"/>
              </a:solidFill>
              <a:effectLst/>
              <a:latin typeface="Bodoni MT" panose="02070603080606020203" pitchFamily="18" charset="0"/>
              <a:ea typeface="Aptos" panose="020B0004020202020204" pitchFamily="34" charset="0"/>
              <a:cs typeface="Times New Roman" panose="02020603050405020304" pitchFamily="18" charset="0"/>
            </a:endParaRPr>
          </a:p>
        </p:txBody>
      </p:sp>
      <p:sp>
        <p:nvSpPr>
          <p:cNvPr id="6" name="Text Box 2">
            <a:extLst>
              <a:ext uri="{FF2B5EF4-FFF2-40B4-BE49-F238E27FC236}">
                <a16:creationId xmlns:a16="http://schemas.microsoft.com/office/drawing/2014/main" id="{802CC5EF-17B7-0DED-2957-4E733B8F8559}"/>
              </a:ext>
            </a:extLst>
          </p:cNvPr>
          <p:cNvSpPr txBox="1">
            <a:spLocks noChangeArrowheads="1"/>
          </p:cNvSpPr>
          <p:nvPr/>
        </p:nvSpPr>
        <p:spPr bwMode="auto">
          <a:xfrm>
            <a:off x="275492" y="1692234"/>
            <a:ext cx="6307015" cy="2805338"/>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0" marR="0">
              <a:lnSpc>
                <a:spcPct val="107000"/>
              </a:lnSpc>
              <a:spcAft>
                <a:spcPts val="800"/>
              </a:spcAft>
              <a:buNone/>
            </a:pPr>
            <a:r>
              <a:rPr lang="en-US" sz="1200" kern="100" dirty="0">
                <a:effectLst/>
                <a:latin typeface="Century Gothic" panose="020B0502020202020204" pitchFamily="34" charset="0"/>
                <a:ea typeface="Aptos" panose="020B0004020202020204" pitchFamily="34" charset="0"/>
                <a:cs typeface="Times New Roman" panose="02020603050405020304" pitchFamily="18" charset="0"/>
              </a:rPr>
              <a:t>Introduction										Page 3</a:t>
            </a:r>
          </a:p>
          <a:p>
            <a:pPr marL="0" marR="0">
              <a:lnSpc>
                <a:spcPct val="107000"/>
              </a:lnSpc>
              <a:spcAft>
                <a:spcPts val="800"/>
              </a:spcAft>
              <a:buNone/>
            </a:pPr>
            <a:r>
              <a:rPr lang="en-US" sz="1200" kern="100" dirty="0">
                <a:effectLst/>
                <a:latin typeface="Century Gothic" panose="020B0502020202020204" pitchFamily="34" charset="0"/>
                <a:ea typeface="Aptos" panose="020B0004020202020204" pitchFamily="34" charset="0"/>
                <a:cs typeface="Times New Roman" panose="02020603050405020304" pitchFamily="18" charset="0"/>
              </a:rPr>
              <a:t>Understanding Development Fees						Page 4</a:t>
            </a:r>
          </a:p>
          <a:p>
            <a:pPr marL="0" marR="0">
              <a:lnSpc>
                <a:spcPct val="107000"/>
              </a:lnSpc>
              <a:spcAft>
                <a:spcPts val="800"/>
              </a:spcAft>
              <a:buNone/>
            </a:pPr>
            <a:r>
              <a:rPr lang="en-US" sz="1200" kern="100" dirty="0">
                <a:effectLst/>
                <a:latin typeface="Century Gothic" panose="020B0502020202020204" pitchFamily="34" charset="0"/>
                <a:ea typeface="Aptos" panose="020B0004020202020204" pitchFamily="34" charset="0"/>
                <a:cs typeface="Times New Roman" panose="02020603050405020304" pitchFamily="18" charset="0"/>
              </a:rPr>
              <a:t>Methodology									Page 5</a:t>
            </a:r>
          </a:p>
          <a:p>
            <a:pPr marL="0" marR="0">
              <a:lnSpc>
                <a:spcPct val="107000"/>
              </a:lnSpc>
              <a:spcAft>
                <a:spcPts val="800"/>
              </a:spcAft>
              <a:buNone/>
            </a:pPr>
            <a:r>
              <a:rPr lang="en-US" sz="1200" kern="100" dirty="0">
                <a:effectLst/>
                <a:latin typeface="Century Gothic" panose="020B0502020202020204" pitchFamily="34" charset="0"/>
                <a:ea typeface="Aptos" panose="020B0004020202020204" pitchFamily="34" charset="0"/>
                <a:cs typeface="Times New Roman" panose="02020603050405020304" pitchFamily="18" charset="0"/>
              </a:rPr>
              <a:t>Denver Metro Averages								Page 6</a:t>
            </a:r>
          </a:p>
          <a:p>
            <a:pPr marL="0" marR="0">
              <a:lnSpc>
                <a:spcPct val="107000"/>
              </a:lnSpc>
              <a:spcAft>
                <a:spcPts val="800"/>
              </a:spcAft>
              <a:buNone/>
            </a:pPr>
            <a:r>
              <a:rPr lang="en-US" sz="1200" kern="100" dirty="0">
                <a:effectLst/>
                <a:latin typeface="Century Gothic" panose="020B0502020202020204" pitchFamily="34" charset="0"/>
                <a:ea typeface="Aptos" panose="020B0004020202020204" pitchFamily="34" charset="0"/>
                <a:cs typeface="Times New Roman" panose="02020603050405020304" pitchFamily="18" charset="0"/>
              </a:rPr>
              <a:t>Municipality Rankings								Page 7</a:t>
            </a:r>
          </a:p>
          <a:p>
            <a:pPr marL="0" marR="0">
              <a:lnSpc>
                <a:spcPct val="107000"/>
              </a:lnSpc>
              <a:spcAft>
                <a:spcPts val="800"/>
              </a:spcAft>
              <a:buNone/>
            </a:pPr>
            <a:r>
              <a:rPr lang="en-US" sz="1200" kern="100" dirty="0">
                <a:effectLst/>
                <a:latin typeface="Century Gothic" panose="020B0502020202020204" pitchFamily="34" charset="0"/>
                <a:ea typeface="Aptos" panose="020B0004020202020204" pitchFamily="34" charset="0"/>
                <a:cs typeface="Times New Roman" panose="02020603050405020304" pitchFamily="18" charset="0"/>
              </a:rPr>
              <a:t>Median Household Incomes							Page 8</a:t>
            </a:r>
          </a:p>
          <a:p>
            <a:pPr marL="0" marR="0">
              <a:lnSpc>
                <a:spcPct val="107000"/>
              </a:lnSpc>
              <a:spcAft>
                <a:spcPts val="800"/>
              </a:spcAft>
              <a:buNone/>
            </a:pPr>
            <a:r>
              <a:rPr lang="en-US" sz="1200" kern="100" dirty="0">
                <a:latin typeface="Century Gothic" panose="020B0502020202020204" pitchFamily="34" charset="0"/>
                <a:ea typeface="Aptos" panose="020B0004020202020204" pitchFamily="34" charset="0"/>
                <a:cs typeface="Times New Roman" panose="02020603050405020304" pitchFamily="18" charset="0"/>
              </a:rPr>
              <a:t>Average Home Prices								Page 9</a:t>
            </a:r>
          </a:p>
          <a:p>
            <a:pPr>
              <a:lnSpc>
                <a:spcPct val="107000"/>
              </a:lnSpc>
              <a:spcAft>
                <a:spcPts val="800"/>
              </a:spcAft>
            </a:pPr>
            <a:r>
              <a:rPr lang="en-US" sz="1200" dirty="0">
                <a:latin typeface="Century Gothic" panose="020B0502020202020204" pitchFamily="34" charset="0"/>
              </a:rPr>
              <a:t>Full Municipality Fee Rankings (SFD)						Page 10</a:t>
            </a:r>
          </a:p>
          <a:p>
            <a:pPr>
              <a:lnSpc>
                <a:spcPct val="107000"/>
              </a:lnSpc>
              <a:spcAft>
                <a:spcPts val="800"/>
              </a:spcAft>
            </a:pPr>
            <a:r>
              <a:rPr lang="en-US" sz="1200" dirty="0">
                <a:latin typeface="Century Gothic" panose="020B0502020202020204" pitchFamily="34" charset="0"/>
              </a:rPr>
              <a:t>Full Municipality Fee Rankings (SFA)						Page 11</a:t>
            </a:r>
            <a:endParaRPr lang="en-US" sz="1200" kern="100" dirty="0">
              <a:latin typeface="Century Gothic" panose="020B0502020202020204" pitchFamily="34" charset="0"/>
              <a:ea typeface="Aptos" panose="020B0004020202020204" pitchFamily="34" charset="0"/>
              <a:cs typeface="Times New Roman" panose="02020603050405020304" pitchFamily="18" charset="0"/>
            </a:endParaRPr>
          </a:p>
          <a:p>
            <a:pPr>
              <a:lnSpc>
                <a:spcPct val="107000"/>
              </a:lnSpc>
              <a:spcAft>
                <a:spcPts val="800"/>
              </a:spcAft>
            </a:pPr>
            <a:endParaRPr lang="en-US" sz="1200" kern="100" dirty="0">
              <a:latin typeface="Century Gothic" panose="020B0502020202020204" pitchFamily="34" charset="0"/>
              <a:ea typeface="Aptos" panose="020B0004020202020204" pitchFamily="34" charset="0"/>
              <a:cs typeface="Times New Roman" panose="02020603050405020304" pitchFamily="18" charset="0"/>
            </a:endParaRPr>
          </a:p>
          <a:p>
            <a:pPr marL="0" marR="0">
              <a:lnSpc>
                <a:spcPct val="107000"/>
              </a:lnSpc>
              <a:spcAft>
                <a:spcPts val="800"/>
              </a:spcAft>
              <a:buNone/>
            </a:pPr>
            <a:endParaRPr lang="en-US" sz="1200" kern="100" dirty="0">
              <a:effectLst/>
              <a:latin typeface="Century Gothic" panose="020B0502020202020204" pitchFamily="34" charset="0"/>
              <a:ea typeface="Aptos" panose="020B0004020202020204" pitchFamily="34" charset="0"/>
              <a:cs typeface="Times New Roman" panose="02020603050405020304" pitchFamily="18" charset="0"/>
            </a:endParaRPr>
          </a:p>
        </p:txBody>
      </p:sp>
      <p:sp>
        <p:nvSpPr>
          <p:cNvPr id="8" name="Text Box 39">
            <a:extLst>
              <a:ext uri="{FF2B5EF4-FFF2-40B4-BE49-F238E27FC236}">
                <a16:creationId xmlns:a16="http://schemas.microsoft.com/office/drawing/2014/main" id="{BA0E7485-65AC-F820-F9AB-4F73E94CD9C9}"/>
              </a:ext>
            </a:extLst>
          </p:cNvPr>
          <p:cNvSpPr txBox="1"/>
          <p:nvPr/>
        </p:nvSpPr>
        <p:spPr>
          <a:xfrm>
            <a:off x="228600" y="7647466"/>
            <a:ext cx="6400800" cy="1251985"/>
          </a:xfrm>
          <a:prstGeom prst="rect">
            <a:avLst/>
          </a:prstGeom>
          <a:solidFill>
            <a:srgbClr val="8B0F04"/>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15000"/>
              </a:lnSpc>
              <a:spcAft>
                <a:spcPts val="800"/>
              </a:spcAft>
              <a:buNone/>
            </a:pPr>
            <a:r>
              <a:rPr lang="en-US" sz="1000" kern="100" dirty="0">
                <a:solidFill>
                  <a:srgbClr val="FFFFFF"/>
                </a:solidFill>
                <a:effectLst/>
                <a:latin typeface="Century Gothic" panose="020B0502020202020204" pitchFamily="34" charset="0"/>
                <a:ea typeface="Aptos" panose="020B0004020202020204" pitchFamily="34" charset="0"/>
                <a:cs typeface="Times New Roman" panose="02020603050405020304" pitchFamily="18" charset="0"/>
              </a:rPr>
              <a:t>The ‘2026 Metro Denver: Development Fee Study Edition 2’ was developed and authored by Albert Bozoki. For more information, please contact:</a:t>
            </a:r>
            <a:br>
              <a:rPr lang="en-US" sz="1000" kern="100" dirty="0">
                <a:solidFill>
                  <a:srgbClr val="FFFFFF"/>
                </a:solidFill>
                <a:effectLst/>
                <a:latin typeface="Century Gothic" panose="020B0502020202020204" pitchFamily="34" charset="0"/>
                <a:ea typeface="Aptos" panose="020B0004020202020204" pitchFamily="34" charset="0"/>
                <a:cs typeface="Times New Roman" panose="02020603050405020304" pitchFamily="18" charset="0"/>
              </a:rPr>
            </a:br>
            <a:r>
              <a:rPr lang="en-US" sz="1000" kern="100" dirty="0">
                <a:solidFill>
                  <a:srgbClr val="FFFFFF"/>
                </a:solidFill>
                <a:effectLst/>
                <a:latin typeface="Century Gothic" panose="020B0502020202020204" pitchFamily="34" charset="0"/>
                <a:ea typeface="Aptos" panose="020B0004020202020204" pitchFamily="34" charset="0"/>
                <a:cs typeface="Times New Roman" panose="02020603050405020304" pitchFamily="18" charset="0"/>
              </a:rPr>
              <a:t>Morgan Cullen</a:t>
            </a:r>
            <a:br>
              <a:rPr lang="en-US" sz="1000" kern="100" dirty="0">
                <a:solidFill>
                  <a:srgbClr val="FFFFFF"/>
                </a:solidFill>
                <a:effectLst/>
                <a:latin typeface="Century Gothic" panose="020B0502020202020204" pitchFamily="34" charset="0"/>
                <a:ea typeface="Aptos" panose="020B0004020202020204" pitchFamily="34" charset="0"/>
                <a:cs typeface="Times New Roman" panose="02020603050405020304" pitchFamily="18" charset="0"/>
              </a:rPr>
            </a:br>
            <a:r>
              <a:rPr lang="en-US" sz="1000" kern="100" dirty="0">
                <a:solidFill>
                  <a:srgbClr val="FFFFFF"/>
                </a:solidFill>
                <a:effectLst/>
                <a:latin typeface="Century Gothic" panose="020B0502020202020204" pitchFamily="34" charset="0"/>
                <a:ea typeface="Aptos" panose="020B0004020202020204" pitchFamily="34" charset="0"/>
                <a:cs typeface="Times New Roman" panose="02020603050405020304" pitchFamily="18" charset="0"/>
              </a:rPr>
              <a:t>Director of Government Affairs</a:t>
            </a:r>
            <a:br>
              <a:rPr lang="en-US" sz="1000" kern="100" dirty="0">
                <a:solidFill>
                  <a:srgbClr val="FFFFFF"/>
                </a:solidFill>
                <a:effectLst/>
                <a:latin typeface="Century Gothic" panose="020B0502020202020204" pitchFamily="34" charset="0"/>
                <a:ea typeface="Aptos" panose="020B0004020202020204" pitchFamily="34" charset="0"/>
                <a:cs typeface="Times New Roman" panose="02020603050405020304" pitchFamily="18" charset="0"/>
              </a:rPr>
            </a:br>
            <a:r>
              <a:rPr lang="en-US" sz="1000" kern="100" dirty="0">
                <a:solidFill>
                  <a:srgbClr val="FFFFFF"/>
                </a:solidFill>
                <a:effectLst/>
                <a:latin typeface="Century Gothic" panose="020B0502020202020204" pitchFamily="34" charset="0"/>
                <a:ea typeface="Aptos" panose="020B0004020202020204" pitchFamily="34" charset="0"/>
                <a:cs typeface="Times New Roman" panose="02020603050405020304" pitchFamily="18" charset="0"/>
              </a:rPr>
              <a:t>Home Builders Association of Metro Denver</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r>
              <a:rPr lang="en-US" sz="1000" kern="100" dirty="0">
                <a:solidFill>
                  <a:srgbClr val="FFFFFF"/>
                </a:solidFill>
                <a:effectLst/>
                <a:latin typeface="Century Gothic" panose="020B0502020202020204" pitchFamily="34" charset="0"/>
                <a:ea typeface="Aptos" panose="020B0004020202020204" pitchFamily="34" charset="0"/>
                <a:cs typeface="Times New Roman" panose="02020603050405020304" pitchFamily="18" charset="0"/>
              </a:rPr>
              <a:t>mcullen@hbadenver.com</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8629799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2">
            <a:extLst>
              <a:ext uri="{FF2B5EF4-FFF2-40B4-BE49-F238E27FC236}">
                <a16:creationId xmlns:a16="http://schemas.microsoft.com/office/drawing/2014/main" id="{0EAB0006-95B8-0CA5-207C-63FD60865BB9}"/>
              </a:ext>
            </a:extLst>
          </p:cNvPr>
          <p:cNvSpPr txBox="1">
            <a:spLocks noChangeArrowheads="1"/>
          </p:cNvSpPr>
          <p:nvPr/>
        </p:nvSpPr>
        <p:spPr bwMode="auto">
          <a:xfrm>
            <a:off x="278979" y="1692235"/>
            <a:ext cx="6307015" cy="549016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0" marR="0">
              <a:lnSpc>
                <a:spcPct val="107000"/>
              </a:lnSpc>
              <a:spcAft>
                <a:spcPts val="800"/>
              </a:spcAft>
              <a:buNone/>
            </a:pPr>
            <a:r>
              <a:rPr lang="en-US" sz="1200" dirty="0">
                <a:effectLst/>
                <a:latin typeface="Century Gothic" panose="020B0502020202020204" pitchFamily="34" charset="0"/>
                <a:ea typeface="Times New Roman" panose="02020603050405020304" pitchFamily="18" charset="0"/>
              </a:rPr>
              <a:t>The Denver metropolitan region, like many high-growth areas across the country, continues to face a significant housing affordability challenge. Home prices remain elevated due to a combination of strong demand, constrained housing supply, rising interest rates, labor shortages, and increasing construction costs. While many of these factors receive considerable attention, one cost that often goes unnoticed is the impact of development fees imposed on new residential construction.</a:t>
            </a:r>
          </a:p>
          <a:p>
            <a:pPr marL="0" marR="0">
              <a:lnSpc>
                <a:spcPct val="107000"/>
              </a:lnSpc>
              <a:spcAft>
                <a:spcPts val="800"/>
              </a:spcAft>
              <a:buNone/>
            </a:pPr>
            <a:r>
              <a:rPr lang="en-US" sz="1200" dirty="0">
                <a:effectLst/>
                <a:latin typeface="Century Gothic" panose="020B0502020202020204" pitchFamily="34" charset="0"/>
                <a:ea typeface="Times New Roman" panose="02020603050405020304" pitchFamily="18" charset="0"/>
              </a:rPr>
              <a:t>As communities continue to grow, municipalities must invest in the infrastructure and public services necessary to support new development. To help fund these improvements, local governments assess a variety of development-related fees on new homes, ensuring that growth contributes to the cost of the infrastructure it requires.</a:t>
            </a:r>
          </a:p>
          <a:p>
            <a:pPr marL="0" marR="0">
              <a:lnSpc>
                <a:spcPct val="107000"/>
              </a:lnSpc>
              <a:spcAft>
                <a:spcPts val="800"/>
              </a:spcAft>
              <a:buNone/>
            </a:pPr>
            <a:r>
              <a:rPr lang="en-US" sz="1200" dirty="0">
                <a:effectLst/>
                <a:latin typeface="Century Gothic" panose="020B0502020202020204" pitchFamily="34" charset="0"/>
                <a:ea typeface="Times New Roman" panose="02020603050405020304" pitchFamily="18" charset="0"/>
              </a:rPr>
              <a:t>The home building industry recognizes the importance of responsible growth and supports the principle that new development should pay its fair share. However, development fees ultimately become part of the cost of building a home and are reflected in the final purchase price paid by homebuyers. According to the National Association of Home Builders (NAHB), for every $1,000 increase in the median price of a new home, an additional 1,699 Colorado households are priced out of the market.</a:t>
            </a:r>
          </a:p>
          <a:p>
            <a:pPr marL="0" marR="0">
              <a:lnSpc>
                <a:spcPct val="107000"/>
              </a:lnSpc>
              <a:spcAft>
                <a:spcPts val="800"/>
              </a:spcAft>
              <a:buNone/>
            </a:pPr>
            <a:r>
              <a:rPr lang="en-US" sz="1200" dirty="0">
                <a:effectLst/>
                <a:latin typeface="Century Gothic" panose="020B0502020202020204" pitchFamily="34" charset="0"/>
                <a:ea typeface="Times New Roman" panose="02020603050405020304" pitchFamily="18" charset="0"/>
              </a:rPr>
              <a:t>Building on the findings of the inaugural Development Fee Study, this second edition provides updated fee data for the original municipalities while expanding the analysis to include more visuals and comparisons. By tracking changes in development fees over time and broadening the geographic scope of the study, this report offers a more comprehensive look at how local government fees continue to influence housing affordability across Colorado.</a:t>
            </a:r>
          </a:p>
          <a:p>
            <a:pPr marL="0" marR="0">
              <a:lnSpc>
                <a:spcPct val="107000"/>
              </a:lnSpc>
              <a:spcAft>
                <a:spcPts val="800"/>
              </a:spcAft>
              <a:buNone/>
            </a:pPr>
            <a:r>
              <a:rPr lang="en-US" sz="1200" dirty="0">
                <a:effectLst/>
                <a:latin typeface="Century Gothic" panose="020B0502020202020204" pitchFamily="34" charset="0"/>
                <a:ea typeface="Times New Roman" panose="02020603050405020304" pitchFamily="18" charset="0"/>
              </a:rPr>
              <a:t>The purpose of this study is not to suggest that development fees should be eliminated, but rather to promote transparency and encourage informed discussions about the cumulative impact these costs have on housing attainability. As Colorado works to address its housing shortage, understanding the role of development fees is an important step toward developing policies that balance infrastructure needs with the goal of keeping homeownership within reach for more Coloradans.</a:t>
            </a:r>
          </a:p>
          <a:p>
            <a:pPr marL="0" marR="0">
              <a:lnSpc>
                <a:spcPct val="107000"/>
              </a:lnSpc>
              <a:spcAft>
                <a:spcPts val="800"/>
              </a:spcAft>
              <a:buNone/>
            </a:pPr>
            <a:r>
              <a:rPr lang="en-US" sz="1050" kern="100" dirty="0">
                <a:effectLst/>
                <a:latin typeface="Century Gothic" panose="020B0502020202020204" pitchFamily="34" charset="0"/>
                <a:ea typeface="Aptos" panose="020B0004020202020204" pitchFamily="34" charset="0"/>
                <a:cs typeface="Times New Roman" panose="02020603050405020304" pitchFamily="18" charset="0"/>
              </a:rPr>
              <a:t>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7" name="Flowchart: Manual Input 10">
            <a:extLst>
              <a:ext uri="{FF2B5EF4-FFF2-40B4-BE49-F238E27FC236}">
                <a16:creationId xmlns:a16="http://schemas.microsoft.com/office/drawing/2014/main" id="{E789869E-9A45-1FC4-52B1-C604EBD3136C}"/>
              </a:ext>
            </a:extLst>
          </p:cNvPr>
          <p:cNvSpPr/>
          <p:nvPr/>
        </p:nvSpPr>
        <p:spPr>
          <a:xfrm rot="10800000">
            <a:off x="278979" y="-11574"/>
            <a:ext cx="2581275" cy="966787"/>
          </a:xfrm>
          <a:prstGeom prst="flowChartManualInput">
            <a:avLst/>
          </a:prstGeom>
          <a:solidFill>
            <a:srgbClr val="8B0F04"/>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8" name="Text Box 11">
            <a:extLst>
              <a:ext uri="{FF2B5EF4-FFF2-40B4-BE49-F238E27FC236}">
                <a16:creationId xmlns:a16="http://schemas.microsoft.com/office/drawing/2014/main" id="{66D78F8D-37B8-93BA-DA70-5C578D377D47}"/>
              </a:ext>
            </a:extLst>
          </p:cNvPr>
          <p:cNvSpPr txBox="1"/>
          <p:nvPr/>
        </p:nvSpPr>
        <p:spPr>
          <a:xfrm>
            <a:off x="278980" y="1095124"/>
            <a:ext cx="6089735" cy="45720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800"/>
              </a:spcAft>
            </a:pPr>
            <a:r>
              <a:rPr lang="en-US" sz="2400" b="1" dirty="0">
                <a:solidFill>
                  <a:srgbClr val="778E1E"/>
                </a:solidFill>
                <a:latin typeface="Bodoni MT" panose="02070603080606020203" pitchFamily="18" charset="0"/>
              </a:rPr>
              <a:t>Introduction</a:t>
            </a:r>
            <a:endParaRPr lang="en-US" sz="2400" kern="100" dirty="0">
              <a:solidFill>
                <a:srgbClr val="778E1E"/>
              </a:solidFill>
              <a:effectLst/>
              <a:latin typeface="Bodoni MT" panose="02070603080606020203" pitchFamily="18"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2688547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11">
            <a:extLst>
              <a:ext uri="{FF2B5EF4-FFF2-40B4-BE49-F238E27FC236}">
                <a16:creationId xmlns:a16="http://schemas.microsoft.com/office/drawing/2014/main" id="{E3416CF5-A4A3-318C-0794-29F77737EB81}"/>
              </a:ext>
            </a:extLst>
          </p:cNvPr>
          <p:cNvSpPr txBox="1"/>
          <p:nvPr/>
        </p:nvSpPr>
        <p:spPr>
          <a:xfrm>
            <a:off x="278980" y="1095124"/>
            <a:ext cx="6089735" cy="45720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800"/>
              </a:spcAft>
            </a:pPr>
            <a:r>
              <a:rPr lang="en-US" sz="2400" b="1">
                <a:solidFill>
                  <a:srgbClr val="778E1E"/>
                </a:solidFill>
                <a:latin typeface="Bodoni MT" panose="02070603080606020203" pitchFamily="18" charset="0"/>
              </a:rPr>
              <a:t>Understanding Development Fees</a:t>
            </a:r>
            <a:r>
              <a:rPr lang="en-US" sz="2400">
                <a:solidFill>
                  <a:srgbClr val="778E1E"/>
                </a:solidFill>
                <a:latin typeface="Bodoni MT" panose="02070603080606020203" pitchFamily="18" charset="0"/>
              </a:rPr>
              <a:t> </a:t>
            </a:r>
            <a:endParaRPr lang="en-US" sz="2400" kern="100">
              <a:solidFill>
                <a:srgbClr val="778E1E"/>
              </a:solidFill>
              <a:effectLst/>
              <a:latin typeface="Bodoni MT" panose="02070603080606020203" pitchFamily="18" charset="0"/>
              <a:ea typeface="Aptos" panose="020B0004020202020204" pitchFamily="34" charset="0"/>
              <a:cs typeface="Times New Roman" panose="02020603050405020304" pitchFamily="18" charset="0"/>
            </a:endParaRPr>
          </a:p>
        </p:txBody>
      </p:sp>
      <p:sp>
        <p:nvSpPr>
          <p:cNvPr id="6" name="Text Box 2">
            <a:extLst>
              <a:ext uri="{FF2B5EF4-FFF2-40B4-BE49-F238E27FC236}">
                <a16:creationId xmlns:a16="http://schemas.microsoft.com/office/drawing/2014/main" id="{4C3348E3-5FC6-8D77-DB98-03788D5C587B}"/>
              </a:ext>
            </a:extLst>
          </p:cNvPr>
          <p:cNvSpPr txBox="1">
            <a:spLocks noChangeArrowheads="1"/>
          </p:cNvSpPr>
          <p:nvPr/>
        </p:nvSpPr>
        <p:spPr bwMode="auto">
          <a:xfrm>
            <a:off x="278980" y="1680661"/>
            <a:ext cx="6282241" cy="7010399"/>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0" marR="0">
              <a:lnSpc>
                <a:spcPct val="115000"/>
              </a:lnSpc>
              <a:spcAft>
                <a:spcPts val="800"/>
              </a:spcAft>
              <a:buNone/>
            </a:pPr>
            <a:r>
              <a:rPr lang="en-US" sz="1200" kern="100" dirty="0">
                <a:effectLst/>
                <a:latin typeface="Century Gothic" panose="020B0502020202020204" pitchFamily="34" charset="0"/>
                <a:ea typeface="Aptos" panose="020B0004020202020204" pitchFamily="34" charset="0"/>
                <a:cs typeface="Times New Roman" panose="02020603050405020304" pitchFamily="18" charset="0"/>
              </a:rPr>
              <a:t>Development fees across municipalities range greatly, however there are some relative constants. Most municipalities will impose variations of permit fees, use taxes, impact fees, and system development fees.</a:t>
            </a:r>
          </a:p>
          <a:p>
            <a:pPr marL="0" marR="0">
              <a:lnSpc>
                <a:spcPct val="115000"/>
              </a:lnSpc>
              <a:spcAft>
                <a:spcPts val="800"/>
              </a:spcAft>
              <a:buNone/>
            </a:pPr>
            <a:r>
              <a:rPr lang="en-US" sz="1200" b="1" kern="100">
                <a:solidFill>
                  <a:srgbClr val="778E1E"/>
                </a:solidFill>
                <a:effectLst/>
                <a:latin typeface="Century Gothic" panose="020B0502020202020204" pitchFamily="34" charset="0"/>
                <a:ea typeface="Aptos" panose="020B0004020202020204" pitchFamily="34" charset="0"/>
                <a:cs typeface="Times New Roman" panose="02020603050405020304" pitchFamily="18" charset="0"/>
              </a:rPr>
              <a:t>Building permit</a:t>
            </a:r>
            <a:r>
              <a:rPr lang="en-US" sz="1200" kern="100">
                <a:solidFill>
                  <a:srgbClr val="778E1E"/>
                </a:solidFill>
                <a:effectLst/>
                <a:latin typeface="Century Gothic" panose="020B0502020202020204" pitchFamily="34" charset="0"/>
                <a:ea typeface="Aptos" panose="020B0004020202020204" pitchFamily="34" charset="0"/>
                <a:cs typeface="Times New Roman" panose="02020603050405020304" pitchFamily="18" charset="0"/>
              </a:rPr>
              <a:t> </a:t>
            </a:r>
            <a:r>
              <a:rPr lang="en-US" sz="1200" kern="100" dirty="0">
                <a:effectLst/>
                <a:latin typeface="Century Gothic" panose="020B0502020202020204" pitchFamily="34" charset="0"/>
                <a:ea typeface="Aptos" panose="020B0004020202020204" pitchFamily="34" charset="0"/>
                <a:cs typeface="Times New Roman" panose="02020603050405020304" pitchFamily="18" charset="0"/>
              </a:rPr>
              <a:t>fees are charges collected by a local government when a builder, developer, or homeowner applies for permission to begin construction or major renovation work.</a:t>
            </a:r>
          </a:p>
          <a:p>
            <a:pPr marL="0" marR="0">
              <a:lnSpc>
                <a:spcPct val="115000"/>
              </a:lnSpc>
              <a:spcAft>
                <a:spcPts val="800"/>
              </a:spcAft>
              <a:buNone/>
            </a:pPr>
            <a:r>
              <a:rPr lang="en-US" sz="1200" b="1" kern="100">
                <a:solidFill>
                  <a:srgbClr val="778E1E"/>
                </a:solidFill>
                <a:effectLst/>
                <a:latin typeface="Century Gothic" panose="020B0502020202020204" pitchFamily="34" charset="0"/>
                <a:ea typeface="Aptos" panose="020B0004020202020204" pitchFamily="34" charset="0"/>
                <a:cs typeface="Times New Roman" panose="02020603050405020304" pitchFamily="18" charset="0"/>
              </a:rPr>
              <a:t>Use tax</a:t>
            </a:r>
            <a:r>
              <a:rPr lang="en-US" sz="1200" kern="100" dirty="0">
                <a:effectLst/>
                <a:latin typeface="Century Gothic" panose="020B0502020202020204" pitchFamily="34" charset="0"/>
                <a:ea typeface="Aptos" panose="020B0004020202020204" pitchFamily="34" charset="0"/>
                <a:cs typeface="Times New Roman" panose="02020603050405020304" pitchFamily="18" charset="0"/>
              </a:rPr>
              <a:t>, in building and construction, is a tax on materials and equipment that are purchased out-of-state (or sometimes from non-taxed sources) and then used, stored, or consumed within a city, county, or state. Typically, most municipalities will assume that half of the project’s valuation is construction and will therefore impose the use tax on 50% of the valuation. </a:t>
            </a:r>
          </a:p>
          <a:p>
            <a:pPr marL="0" marR="0">
              <a:lnSpc>
                <a:spcPct val="115000"/>
              </a:lnSpc>
              <a:spcAft>
                <a:spcPts val="800"/>
              </a:spcAft>
              <a:buNone/>
            </a:pPr>
            <a:r>
              <a:rPr lang="en-US" sz="1200" b="1" kern="100">
                <a:solidFill>
                  <a:srgbClr val="778E1E"/>
                </a:solidFill>
                <a:effectLst/>
                <a:latin typeface="Century Gothic" panose="020B0502020202020204" pitchFamily="34" charset="0"/>
                <a:ea typeface="Aptos" panose="020B0004020202020204" pitchFamily="34" charset="0"/>
                <a:cs typeface="Times New Roman" panose="02020603050405020304" pitchFamily="18" charset="0"/>
              </a:rPr>
              <a:t>Impact fees</a:t>
            </a:r>
            <a:r>
              <a:rPr lang="en-US" sz="1200" kern="100">
                <a:solidFill>
                  <a:srgbClr val="778E1E"/>
                </a:solidFill>
                <a:effectLst/>
                <a:latin typeface="Century Gothic" panose="020B0502020202020204" pitchFamily="34" charset="0"/>
                <a:ea typeface="Aptos" panose="020B0004020202020204" pitchFamily="34" charset="0"/>
                <a:cs typeface="Times New Roman" panose="02020603050405020304" pitchFamily="18" charset="0"/>
              </a:rPr>
              <a:t> </a:t>
            </a:r>
            <a:r>
              <a:rPr lang="en-US" sz="1200" kern="100" dirty="0">
                <a:effectLst/>
                <a:latin typeface="Century Gothic" panose="020B0502020202020204" pitchFamily="34" charset="0"/>
                <a:ea typeface="Aptos" panose="020B0004020202020204" pitchFamily="34" charset="0"/>
                <a:cs typeface="Times New Roman" panose="02020603050405020304" pitchFamily="18" charset="0"/>
              </a:rPr>
              <a:t>are charges imposed by local governments on new or proposed developments to fund all or part of the public services required by that development. While impact fees help ensure that new developments contribute directly to infrastructure costs, they also shift a significant portion of the financial burden from the general public to a narrower group — primarily homebuilders and ultimately new homebuyers.</a:t>
            </a:r>
          </a:p>
          <a:p>
            <a:pPr marL="0" marR="0">
              <a:lnSpc>
                <a:spcPct val="115000"/>
              </a:lnSpc>
              <a:spcAft>
                <a:spcPts val="800"/>
              </a:spcAft>
              <a:buNone/>
            </a:pPr>
            <a:r>
              <a:rPr lang="en-US" sz="1200" b="1" kern="100">
                <a:solidFill>
                  <a:srgbClr val="778E1E"/>
                </a:solidFill>
                <a:effectLst/>
                <a:latin typeface="Century Gothic" panose="020B0502020202020204" pitchFamily="34" charset="0"/>
                <a:ea typeface="Aptos" panose="020B0004020202020204" pitchFamily="34" charset="0"/>
                <a:cs typeface="Times New Roman" panose="02020603050405020304" pitchFamily="18" charset="0"/>
              </a:rPr>
              <a:t>System development fees</a:t>
            </a:r>
            <a:r>
              <a:rPr lang="en-US" sz="1200" kern="100">
                <a:solidFill>
                  <a:srgbClr val="778E1E"/>
                </a:solidFill>
                <a:effectLst/>
                <a:latin typeface="Century Gothic" panose="020B0502020202020204" pitchFamily="34" charset="0"/>
                <a:ea typeface="Aptos" panose="020B0004020202020204" pitchFamily="34" charset="0"/>
                <a:cs typeface="Times New Roman" panose="02020603050405020304" pitchFamily="18" charset="0"/>
              </a:rPr>
              <a:t> </a:t>
            </a:r>
            <a:r>
              <a:rPr lang="en-US" sz="1200" kern="100" dirty="0">
                <a:effectLst/>
                <a:latin typeface="Century Gothic" panose="020B0502020202020204" pitchFamily="34" charset="0"/>
                <a:ea typeface="Aptos" panose="020B0004020202020204" pitchFamily="34" charset="0"/>
                <a:cs typeface="Times New Roman" panose="02020603050405020304" pitchFamily="18" charset="0"/>
              </a:rPr>
              <a:t>(also called </a:t>
            </a:r>
            <a:r>
              <a:rPr lang="en-US" sz="1200" b="1" kern="100">
                <a:solidFill>
                  <a:srgbClr val="778E1E"/>
                </a:solidFill>
                <a:effectLst/>
                <a:latin typeface="Century Gothic" panose="020B0502020202020204" pitchFamily="34" charset="0"/>
                <a:ea typeface="Aptos" panose="020B0004020202020204" pitchFamily="34" charset="0"/>
                <a:cs typeface="Times New Roman" panose="02020603050405020304" pitchFamily="18" charset="0"/>
              </a:rPr>
              <a:t>water tap fees</a:t>
            </a:r>
            <a:r>
              <a:rPr lang="en-US" sz="1200" kern="100" dirty="0">
                <a:effectLst/>
                <a:latin typeface="Century Gothic" panose="020B0502020202020204" pitchFamily="34" charset="0"/>
                <a:ea typeface="Aptos" panose="020B0004020202020204" pitchFamily="34" charset="0"/>
                <a:cs typeface="Times New Roman" panose="02020603050405020304" pitchFamily="18" charset="0"/>
              </a:rPr>
              <a:t>) are one-time fees that a builder or property owner pays to connect a new home to the local water system.</a:t>
            </a:r>
          </a:p>
          <a:p>
            <a:pPr marL="0" marR="0">
              <a:lnSpc>
                <a:spcPct val="115000"/>
              </a:lnSpc>
              <a:spcAft>
                <a:spcPts val="800"/>
              </a:spcAft>
              <a:buNone/>
            </a:pPr>
            <a:r>
              <a:rPr lang="en-US" sz="1200" kern="100" dirty="0">
                <a:effectLst/>
                <a:latin typeface="Century Gothic" panose="020B0502020202020204" pitchFamily="34" charset="0"/>
                <a:ea typeface="Aptos" panose="020B0004020202020204" pitchFamily="34" charset="0"/>
                <a:cs typeface="Times New Roman" panose="02020603050405020304" pitchFamily="18" charset="0"/>
              </a:rPr>
              <a:t>As Colorado grapples with its housing shortage, understanding the role of development fees is critical. The following sections provide a detailed breakdown of the development fees imposed by municipalities in the Denver Metro area and how they relate to the respective average home prices. </a:t>
            </a:r>
          </a:p>
        </p:txBody>
      </p:sp>
      <p:sp>
        <p:nvSpPr>
          <p:cNvPr id="2" name="Flowchart: Manual Input 10">
            <a:extLst>
              <a:ext uri="{FF2B5EF4-FFF2-40B4-BE49-F238E27FC236}">
                <a16:creationId xmlns:a16="http://schemas.microsoft.com/office/drawing/2014/main" id="{634F9BA9-BF56-3A2E-26DD-3DC571422CF0}"/>
              </a:ext>
            </a:extLst>
          </p:cNvPr>
          <p:cNvSpPr/>
          <p:nvPr/>
        </p:nvSpPr>
        <p:spPr>
          <a:xfrm rot="10800000">
            <a:off x="278979" y="-11574"/>
            <a:ext cx="2581275" cy="966787"/>
          </a:xfrm>
          <a:prstGeom prst="flowChartManualInput">
            <a:avLst/>
          </a:prstGeom>
          <a:solidFill>
            <a:srgbClr val="8B0F04"/>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Tree>
    <p:extLst>
      <p:ext uri="{BB962C8B-B14F-4D97-AF65-F5344CB8AC3E}">
        <p14:creationId xmlns:p14="http://schemas.microsoft.com/office/powerpoint/2010/main" val="22781426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2">
            <a:extLst>
              <a:ext uri="{FF2B5EF4-FFF2-40B4-BE49-F238E27FC236}">
                <a16:creationId xmlns:a16="http://schemas.microsoft.com/office/drawing/2014/main" id="{D6768473-AE24-BF18-55A0-08380728D94D}"/>
              </a:ext>
            </a:extLst>
          </p:cNvPr>
          <p:cNvSpPr txBox="1">
            <a:spLocks noChangeArrowheads="1"/>
          </p:cNvSpPr>
          <p:nvPr/>
        </p:nvSpPr>
        <p:spPr bwMode="auto">
          <a:xfrm>
            <a:off x="278980" y="1680661"/>
            <a:ext cx="3305175" cy="7202905"/>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0" marR="0">
              <a:lnSpc>
                <a:spcPct val="115000"/>
              </a:lnSpc>
              <a:spcAft>
                <a:spcPts val="800"/>
              </a:spcAft>
              <a:buNone/>
            </a:pP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Text Box 2">
            <a:extLst>
              <a:ext uri="{FF2B5EF4-FFF2-40B4-BE49-F238E27FC236}">
                <a16:creationId xmlns:a16="http://schemas.microsoft.com/office/drawing/2014/main" id="{DAD55F63-76E7-F1B7-423E-30F433EADC77}"/>
              </a:ext>
            </a:extLst>
          </p:cNvPr>
          <p:cNvSpPr txBox="1">
            <a:spLocks noChangeArrowheads="1"/>
          </p:cNvSpPr>
          <p:nvPr/>
        </p:nvSpPr>
        <p:spPr bwMode="auto">
          <a:xfrm>
            <a:off x="278980" y="1580670"/>
            <a:ext cx="3228975" cy="5400675"/>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0" marR="0">
              <a:lnSpc>
                <a:spcPct val="107000"/>
              </a:lnSpc>
              <a:spcAft>
                <a:spcPts val="800"/>
              </a:spcAft>
              <a:buNone/>
            </a:pPr>
            <a:r>
              <a:rPr lang="en-US" sz="1000" kern="100" dirty="0">
                <a:effectLst/>
                <a:latin typeface="Century Gothic" panose="020B0502020202020204" pitchFamily="34" charset="0"/>
                <a:ea typeface="Aptos" panose="020B0004020202020204" pitchFamily="34" charset="0"/>
                <a:cs typeface="Times New Roman" panose="02020603050405020304" pitchFamily="18" charset="0"/>
              </a:rPr>
              <a:t>This study analyzes government-imposed development fees assessed on single-family detached and attached housing across 16 municipalities in the Denver Metro area, </a:t>
            </a:r>
          </a:p>
          <a:p>
            <a:pPr marL="0" marR="0">
              <a:lnSpc>
                <a:spcPct val="107000"/>
              </a:lnSpc>
              <a:buNone/>
            </a:pPr>
            <a:r>
              <a:rPr lang="en-US" sz="1000" b="1" kern="100">
                <a:solidFill>
                  <a:srgbClr val="778E1E"/>
                </a:solidFill>
                <a:effectLst/>
                <a:latin typeface="Century Gothic" panose="020B0502020202020204" pitchFamily="34" charset="0"/>
                <a:ea typeface="Aptos" panose="020B0004020202020204" pitchFamily="34" charset="0"/>
                <a:cs typeface="Times New Roman" panose="02020603050405020304" pitchFamily="18" charset="0"/>
              </a:rPr>
              <a:t>       1. Denver	                    9. Arapahoe County</a:t>
            </a:r>
            <a:endParaRPr lang="en-US" sz="1000" kern="100">
              <a:solidFill>
                <a:srgbClr val="778E1E"/>
              </a:solidFill>
              <a:effectLst/>
              <a:latin typeface="Century Gothic" panose="020B0502020202020204" pitchFamily="34" charset="0"/>
              <a:ea typeface="Aptos" panose="020B0004020202020204" pitchFamily="34" charset="0"/>
              <a:cs typeface="Times New Roman" panose="02020603050405020304" pitchFamily="18" charset="0"/>
            </a:endParaRPr>
          </a:p>
          <a:p>
            <a:pPr marL="0" marR="0">
              <a:lnSpc>
                <a:spcPct val="115000"/>
              </a:lnSpc>
              <a:buNone/>
              <a:tabLst>
                <a:tab pos="1543050" algn="l"/>
              </a:tabLst>
            </a:pPr>
            <a:r>
              <a:rPr lang="en-US" sz="1000" b="1" kern="100">
                <a:solidFill>
                  <a:srgbClr val="778E1E"/>
                </a:solidFill>
                <a:effectLst/>
                <a:latin typeface="Century Gothic" panose="020B0502020202020204" pitchFamily="34" charset="0"/>
                <a:ea typeface="Aptos" panose="020B0004020202020204" pitchFamily="34" charset="0"/>
                <a:cs typeface="Times New Roman" panose="02020603050405020304" pitchFamily="18" charset="0"/>
              </a:rPr>
              <a:t>       2. Aurora	10. Jefferson County</a:t>
            </a:r>
            <a:endParaRPr lang="en-US" sz="1000" kern="100">
              <a:solidFill>
                <a:srgbClr val="778E1E"/>
              </a:solidFill>
              <a:effectLst/>
              <a:latin typeface="Century Gothic" panose="020B0502020202020204" pitchFamily="34" charset="0"/>
              <a:ea typeface="Aptos" panose="020B0004020202020204" pitchFamily="34" charset="0"/>
              <a:cs typeface="Times New Roman" panose="02020603050405020304" pitchFamily="18" charset="0"/>
            </a:endParaRPr>
          </a:p>
          <a:p>
            <a:pPr marL="0" marR="0">
              <a:lnSpc>
                <a:spcPct val="115000"/>
              </a:lnSpc>
              <a:buNone/>
              <a:tabLst>
                <a:tab pos="1543050" algn="l"/>
              </a:tabLst>
            </a:pPr>
            <a:r>
              <a:rPr lang="en-US" sz="1000" b="1" kern="100">
                <a:solidFill>
                  <a:srgbClr val="778E1E"/>
                </a:solidFill>
                <a:effectLst/>
                <a:latin typeface="Century Gothic" panose="020B0502020202020204" pitchFamily="34" charset="0"/>
                <a:ea typeface="Aptos" panose="020B0004020202020204" pitchFamily="34" charset="0"/>
                <a:cs typeface="Times New Roman" panose="02020603050405020304" pitchFamily="18" charset="0"/>
              </a:rPr>
              <a:t>       3. Douglas County	11. Parker</a:t>
            </a:r>
            <a:endParaRPr lang="en-US" sz="1000" kern="100">
              <a:solidFill>
                <a:srgbClr val="778E1E"/>
              </a:solidFill>
              <a:effectLst/>
              <a:latin typeface="Century Gothic" panose="020B0502020202020204" pitchFamily="34" charset="0"/>
              <a:ea typeface="Aptos" panose="020B0004020202020204" pitchFamily="34" charset="0"/>
              <a:cs typeface="Times New Roman" panose="02020603050405020304" pitchFamily="18" charset="0"/>
            </a:endParaRPr>
          </a:p>
          <a:p>
            <a:pPr marL="0" marR="0">
              <a:lnSpc>
                <a:spcPct val="115000"/>
              </a:lnSpc>
              <a:buNone/>
              <a:tabLst>
                <a:tab pos="1543050" algn="l"/>
              </a:tabLst>
            </a:pPr>
            <a:r>
              <a:rPr lang="en-US" sz="1000" b="1" kern="100">
                <a:solidFill>
                  <a:srgbClr val="778E1E"/>
                </a:solidFill>
                <a:effectLst/>
                <a:latin typeface="Century Gothic" panose="020B0502020202020204" pitchFamily="34" charset="0"/>
                <a:ea typeface="Aptos" panose="020B0004020202020204" pitchFamily="34" charset="0"/>
                <a:cs typeface="Times New Roman" panose="02020603050405020304" pitchFamily="18" charset="0"/>
              </a:rPr>
              <a:t>       4. Longmont	12. Castle Rock</a:t>
            </a:r>
            <a:endParaRPr lang="en-US" sz="1000" kern="100">
              <a:solidFill>
                <a:srgbClr val="778E1E"/>
              </a:solidFill>
              <a:effectLst/>
              <a:latin typeface="Century Gothic" panose="020B0502020202020204" pitchFamily="34" charset="0"/>
              <a:ea typeface="Aptos" panose="020B0004020202020204" pitchFamily="34" charset="0"/>
              <a:cs typeface="Times New Roman" panose="02020603050405020304" pitchFamily="18" charset="0"/>
            </a:endParaRPr>
          </a:p>
          <a:p>
            <a:pPr marL="0" marR="0">
              <a:lnSpc>
                <a:spcPct val="115000"/>
              </a:lnSpc>
              <a:buNone/>
              <a:tabLst>
                <a:tab pos="1543050" algn="l"/>
              </a:tabLst>
            </a:pPr>
            <a:r>
              <a:rPr lang="en-US" sz="1000" b="1" kern="100">
                <a:solidFill>
                  <a:srgbClr val="778E1E"/>
                </a:solidFill>
                <a:effectLst/>
                <a:latin typeface="Century Gothic" panose="020B0502020202020204" pitchFamily="34" charset="0"/>
                <a:ea typeface="Aptos" panose="020B0004020202020204" pitchFamily="34" charset="0"/>
                <a:cs typeface="Times New Roman" panose="02020603050405020304" pitchFamily="18" charset="0"/>
              </a:rPr>
              <a:t>       5. Erie	13. Arvada</a:t>
            </a:r>
            <a:endParaRPr lang="en-US" sz="1000" kern="100">
              <a:solidFill>
                <a:srgbClr val="778E1E"/>
              </a:solidFill>
              <a:effectLst/>
              <a:latin typeface="Century Gothic" panose="020B0502020202020204" pitchFamily="34" charset="0"/>
              <a:ea typeface="Aptos" panose="020B0004020202020204" pitchFamily="34" charset="0"/>
              <a:cs typeface="Times New Roman" panose="02020603050405020304" pitchFamily="18" charset="0"/>
            </a:endParaRPr>
          </a:p>
          <a:p>
            <a:pPr marL="0" marR="0">
              <a:lnSpc>
                <a:spcPct val="115000"/>
              </a:lnSpc>
              <a:buNone/>
              <a:tabLst>
                <a:tab pos="1543050" algn="l"/>
              </a:tabLst>
            </a:pPr>
            <a:r>
              <a:rPr lang="en-US" sz="1000" b="1" kern="100">
                <a:solidFill>
                  <a:srgbClr val="778E1E"/>
                </a:solidFill>
                <a:effectLst/>
                <a:latin typeface="Century Gothic" panose="020B0502020202020204" pitchFamily="34" charset="0"/>
                <a:ea typeface="Aptos" panose="020B0004020202020204" pitchFamily="34" charset="0"/>
                <a:cs typeface="Times New Roman" panose="02020603050405020304" pitchFamily="18" charset="0"/>
              </a:rPr>
              <a:t>       6. Brighton	14. Elbert County</a:t>
            </a:r>
            <a:endParaRPr lang="en-US" sz="1000" kern="100">
              <a:solidFill>
                <a:srgbClr val="778E1E"/>
              </a:solidFill>
              <a:effectLst/>
              <a:latin typeface="Century Gothic" panose="020B0502020202020204" pitchFamily="34" charset="0"/>
              <a:ea typeface="Aptos" panose="020B0004020202020204" pitchFamily="34" charset="0"/>
              <a:cs typeface="Times New Roman" panose="02020603050405020304" pitchFamily="18" charset="0"/>
            </a:endParaRPr>
          </a:p>
          <a:p>
            <a:pPr marL="0" marR="0">
              <a:lnSpc>
                <a:spcPct val="115000"/>
              </a:lnSpc>
              <a:buNone/>
              <a:tabLst>
                <a:tab pos="1543050" algn="l"/>
              </a:tabLst>
            </a:pPr>
            <a:r>
              <a:rPr lang="en-US" sz="1000" b="1" kern="100">
                <a:solidFill>
                  <a:srgbClr val="778E1E"/>
                </a:solidFill>
                <a:effectLst/>
                <a:latin typeface="Century Gothic" panose="020B0502020202020204" pitchFamily="34" charset="0"/>
                <a:ea typeface="Aptos" panose="020B0004020202020204" pitchFamily="34" charset="0"/>
                <a:cs typeface="Times New Roman" panose="02020603050405020304" pitchFamily="18" charset="0"/>
              </a:rPr>
              <a:t>       7. Commerce City	15. Adams County</a:t>
            </a:r>
            <a:endParaRPr lang="en-US" sz="1000" kern="100">
              <a:solidFill>
                <a:srgbClr val="778E1E"/>
              </a:solidFill>
              <a:effectLst/>
              <a:latin typeface="Century Gothic" panose="020B0502020202020204" pitchFamily="34" charset="0"/>
              <a:ea typeface="Aptos" panose="020B0004020202020204" pitchFamily="34" charset="0"/>
              <a:cs typeface="Times New Roman" panose="02020603050405020304" pitchFamily="18" charset="0"/>
            </a:endParaRPr>
          </a:p>
          <a:p>
            <a:pPr marL="0" marR="0">
              <a:lnSpc>
                <a:spcPct val="115000"/>
              </a:lnSpc>
              <a:buNone/>
              <a:tabLst>
                <a:tab pos="1543050" algn="l"/>
              </a:tabLst>
            </a:pPr>
            <a:r>
              <a:rPr lang="en-US" sz="1000" b="1" kern="100">
                <a:solidFill>
                  <a:srgbClr val="778E1E"/>
                </a:solidFill>
                <a:effectLst/>
                <a:latin typeface="Century Gothic" panose="020B0502020202020204" pitchFamily="34" charset="0"/>
                <a:ea typeface="Aptos" panose="020B0004020202020204" pitchFamily="34" charset="0"/>
                <a:cs typeface="Times New Roman" panose="02020603050405020304" pitchFamily="18" charset="0"/>
              </a:rPr>
              <a:t>       8. Lone Tree	16. Thornton</a:t>
            </a:r>
            <a:endParaRPr lang="en-US" sz="1000" b="1" kern="100">
              <a:solidFill>
                <a:srgbClr val="778E1E"/>
              </a:solidFill>
              <a:latin typeface="Century Gothic" panose="020B0502020202020204" pitchFamily="34" charset="0"/>
              <a:ea typeface="Aptos" panose="020B0004020202020204" pitchFamily="34" charset="0"/>
              <a:cs typeface="Times New Roman" panose="02020603050405020304" pitchFamily="18" charset="0"/>
            </a:endParaRPr>
          </a:p>
          <a:p>
            <a:pPr marL="0" marR="0">
              <a:lnSpc>
                <a:spcPct val="115000"/>
              </a:lnSpc>
              <a:buNone/>
              <a:tabLst>
                <a:tab pos="1543050" algn="l"/>
              </a:tabLst>
            </a:pPr>
            <a:endParaRPr lang="en-US" sz="1000" kern="100" dirty="0">
              <a:effectLst/>
              <a:latin typeface="Century Gothic" panose="020B0502020202020204" pitchFamily="34" charset="0"/>
              <a:ea typeface="Aptos" panose="020B0004020202020204" pitchFamily="34" charset="0"/>
              <a:cs typeface="Times New Roman" panose="02020603050405020304" pitchFamily="18" charset="0"/>
            </a:endParaRPr>
          </a:p>
          <a:p>
            <a:pPr marL="0" marR="0">
              <a:lnSpc>
                <a:spcPct val="107000"/>
              </a:lnSpc>
              <a:spcAft>
                <a:spcPts val="800"/>
              </a:spcAft>
              <a:buNone/>
            </a:pPr>
            <a:r>
              <a:rPr lang="en-US" sz="1000" kern="100" dirty="0">
                <a:effectLst/>
                <a:latin typeface="Century Gothic" panose="020B0502020202020204" pitchFamily="34" charset="0"/>
                <a:ea typeface="Aptos" panose="020B0004020202020204" pitchFamily="34" charset="0"/>
                <a:cs typeface="Times New Roman" panose="02020603050405020304" pitchFamily="18" charset="0"/>
              </a:rPr>
              <a:t>To minimize the variability across municipalities, this study focuses on assessing the following fees in each jurisdiction: Building Permit, Impact, Use Tax, and System Development (Water) fees. </a:t>
            </a:r>
          </a:p>
          <a:p>
            <a:pPr marL="0" marR="0">
              <a:lnSpc>
                <a:spcPct val="107000"/>
              </a:lnSpc>
              <a:spcAft>
                <a:spcPts val="800"/>
              </a:spcAft>
              <a:buNone/>
            </a:pPr>
            <a:r>
              <a:rPr lang="en-US" sz="1000" kern="100" dirty="0">
                <a:effectLst/>
                <a:latin typeface="Century Gothic" panose="020B0502020202020204" pitchFamily="34" charset="0"/>
                <a:ea typeface="Aptos" panose="020B0004020202020204" pitchFamily="34" charset="0"/>
                <a:cs typeface="Times New Roman" panose="02020603050405020304" pitchFamily="18" charset="0"/>
              </a:rPr>
              <a:t>For both single-family detached and attached homes, fees are evaluated based on homes with identical dimensions to provide as clear a one-to-one comparison as possible. The specific details for each home type are shown in Table 1 below.</a:t>
            </a:r>
          </a:p>
          <a:p>
            <a:pPr>
              <a:lnSpc>
                <a:spcPct val="107000"/>
              </a:lnSpc>
              <a:spcAft>
                <a:spcPts val="800"/>
              </a:spcAft>
            </a:pPr>
            <a:r>
              <a:rPr lang="en-US" sz="1000" kern="100" dirty="0">
                <a:latin typeface="Century Gothic" panose="020B0502020202020204" pitchFamily="34" charset="0"/>
                <a:ea typeface="Aptos" panose="020B0004020202020204" pitchFamily="34" charset="0"/>
                <a:cs typeface="Times New Roman" panose="02020603050405020304" pitchFamily="18" charset="0"/>
              </a:rPr>
              <a:t>Although several municipalities have confirmed the accuracy of the fees reported in this study, it is important to recognize that nuances remain in how these fees are assessed and collected. Building and development departments in each municipality may apply these fees — as well as additional charges — on a case-by-case basis. </a:t>
            </a:r>
            <a:endParaRPr lang="en-US" sz="1000" kern="100" dirty="0">
              <a:effectLst/>
              <a:latin typeface="Century Gothic" panose="020B0502020202020204" pitchFamily="34" charset="0"/>
              <a:ea typeface="Aptos" panose="020B0004020202020204" pitchFamily="34" charset="0"/>
              <a:cs typeface="Times New Roman" panose="02020603050405020304" pitchFamily="18" charset="0"/>
            </a:endParaRPr>
          </a:p>
        </p:txBody>
      </p:sp>
      <p:graphicFrame>
        <p:nvGraphicFramePr>
          <p:cNvPr id="2" name="Table 1">
            <a:extLst>
              <a:ext uri="{FF2B5EF4-FFF2-40B4-BE49-F238E27FC236}">
                <a16:creationId xmlns:a16="http://schemas.microsoft.com/office/drawing/2014/main" id="{561C2384-3966-C81A-13E1-02456DECE8A8}"/>
              </a:ext>
            </a:extLst>
          </p:cNvPr>
          <p:cNvGraphicFramePr>
            <a:graphicFrameLocks noGrp="1"/>
          </p:cNvGraphicFramePr>
          <p:nvPr>
            <p:extLst>
              <p:ext uri="{D42A27DB-BD31-4B8C-83A1-F6EECF244321}">
                <p14:modId xmlns:p14="http://schemas.microsoft.com/office/powerpoint/2010/main" val="302124430"/>
              </p:ext>
            </p:extLst>
          </p:nvPr>
        </p:nvGraphicFramePr>
        <p:xfrm>
          <a:off x="558800" y="7346032"/>
          <a:ext cx="5740400" cy="1475613"/>
        </p:xfrm>
        <a:graphic>
          <a:graphicData uri="http://schemas.openxmlformats.org/drawingml/2006/table">
            <a:tbl>
              <a:tblPr firstRow="1" bandRow="1">
                <a:tableStyleId>{5C22544A-7EE6-4342-B048-85BDC9FD1C3A}</a:tableStyleId>
              </a:tblPr>
              <a:tblGrid>
                <a:gridCol w="1600200">
                  <a:extLst>
                    <a:ext uri="{9D8B030D-6E8A-4147-A177-3AD203B41FA5}">
                      <a16:colId xmlns:a16="http://schemas.microsoft.com/office/drawing/2014/main" val="2571713820"/>
                    </a:ext>
                  </a:extLst>
                </a:gridCol>
                <a:gridCol w="2070100">
                  <a:extLst>
                    <a:ext uri="{9D8B030D-6E8A-4147-A177-3AD203B41FA5}">
                      <a16:colId xmlns:a16="http://schemas.microsoft.com/office/drawing/2014/main" val="27318921"/>
                    </a:ext>
                  </a:extLst>
                </a:gridCol>
                <a:gridCol w="2070100">
                  <a:extLst>
                    <a:ext uri="{9D8B030D-6E8A-4147-A177-3AD203B41FA5}">
                      <a16:colId xmlns:a16="http://schemas.microsoft.com/office/drawing/2014/main" val="3197851306"/>
                    </a:ext>
                  </a:extLst>
                </a:gridCol>
              </a:tblGrid>
              <a:tr h="182245">
                <a:tc>
                  <a:txBody>
                    <a:bodyPr/>
                    <a:lstStyle/>
                    <a:p>
                      <a:pPr algn="l">
                        <a:lnSpc>
                          <a:spcPct val="115000"/>
                        </a:lnSpc>
                        <a:buNone/>
                      </a:pPr>
                      <a:endParaRPr lang="en-US" sz="1200" kern="100">
                        <a:effectLst/>
                        <a:latin typeface="Aptos" panose="020B0004020202020204" pitchFamily="34" charset="0"/>
                      </a:endParaRPr>
                    </a:p>
                  </a:txBody>
                  <a:tcPr marL="68580" marR="68580" marT="0" marB="0" anchor="b">
                    <a:solidFill>
                      <a:srgbClr val="778E1E"/>
                    </a:solidFill>
                  </a:tcPr>
                </a:tc>
                <a:tc>
                  <a:txBody>
                    <a:bodyPr/>
                    <a:lstStyle/>
                    <a:p>
                      <a:pPr marL="0" marR="0" algn="l">
                        <a:lnSpc>
                          <a:spcPct val="115000"/>
                        </a:lnSpc>
                        <a:spcAft>
                          <a:spcPts val="800"/>
                        </a:spcAft>
                        <a:buNone/>
                      </a:pPr>
                      <a:r>
                        <a:rPr lang="en-US" sz="1000" kern="0">
                          <a:effectLst/>
                        </a:rPr>
                        <a:t>Single-Family Detached (SFD):</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778E1E"/>
                    </a:solidFill>
                  </a:tcPr>
                </a:tc>
                <a:tc>
                  <a:txBody>
                    <a:bodyPr/>
                    <a:lstStyle/>
                    <a:p>
                      <a:pPr marL="0" marR="0" algn="l">
                        <a:lnSpc>
                          <a:spcPct val="115000"/>
                        </a:lnSpc>
                        <a:spcAft>
                          <a:spcPts val="800"/>
                        </a:spcAft>
                        <a:buNone/>
                      </a:pPr>
                      <a:r>
                        <a:rPr lang="en-US" sz="1000" kern="0">
                          <a:effectLst/>
                        </a:rPr>
                        <a:t>Single-Family Attached (SFA):</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rgbClr val="778E1E"/>
                    </a:solidFill>
                  </a:tcPr>
                </a:tc>
                <a:extLst>
                  <a:ext uri="{0D108BD9-81ED-4DB2-BD59-A6C34878D82A}">
                    <a16:rowId xmlns:a16="http://schemas.microsoft.com/office/drawing/2014/main" val="3977103206"/>
                  </a:ext>
                </a:extLst>
              </a:tr>
              <a:tr h="182245">
                <a:tc>
                  <a:txBody>
                    <a:bodyPr/>
                    <a:lstStyle/>
                    <a:p>
                      <a:pPr marL="0" marR="0" algn="l">
                        <a:lnSpc>
                          <a:spcPct val="115000"/>
                        </a:lnSpc>
                        <a:spcAft>
                          <a:spcPts val="800"/>
                        </a:spcAft>
                        <a:buNone/>
                      </a:pPr>
                      <a:r>
                        <a:rPr lang="en-US" sz="1000" kern="0">
                          <a:effectLst/>
                        </a:rPr>
                        <a:t>Lot Size: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2"/>
                    </a:solidFill>
                  </a:tcPr>
                </a:tc>
                <a:tc>
                  <a:txBody>
                    <a:bodyPr/>
                    <a:lstStyle/>
                    <a:p>
                      <a:pPr marL="0" marR="0" algn="l">
                        <a:lnSpc>
                          <a:spcPct val="115000"/>
                        </a:lnSpc>
                        <a:spcAft>
                          <a:spcPts val="800"/>
                        </a:spcAft>
                        <a:buNone/>
                      </a:pPr>
                      <a:r>
                        <a:rPr lang="en-US" sz="1000" kern="0">
                          <a:effectLst/>
                        </a:rPr>
                        <a:t>8,000 Square Feet (SF)</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marL="0" marR="0" algn="l">
                        <a:lnSpc>
                          <a:spcPct val="115000"/>
                        </a:lnSpc>
                        <a:spcAft>
                          <a:spcPts val="800"/>
                        </a:spcAft>
                        <a:buNone/>
                      </a:pPr>
                      <a:r>
                        <a:rPr lang="en-US" sz="1000" kern="0">
                          <a:effectLst/>
                        </a:rPr>
                        <a:t>5,000 Square Feet (SF)</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33949752"/>
                  </a:ext>
                </a:extLst>
              </a:tr>
              <a:tr h="182245">
                <a:tc>
                  <a:txBody>
                    <a:bodyPr/>
                    <a:lstStyle/>
                    <a:p>
                      <a:pPr marL="0" marR="0" algn="l">
                        <a:lnSpc>
                          <a:spcPct val="115000"/>
                        </a:lnSpc>
                        <a:spcAft>
                          <a:spcPts val="800"/>
                        </a:spcAft>
                        <a:buNone/>
                      </a:pPr>
                      <a:r>
                        <a:rPr lang="en-US" sz="1000" kern="0">
                          <a:effectLst/>
                        </a:rPr>
                        <a:t>Bathroom Count: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2"/>
                    </a:solidFill>
                  </a:tcPr>
                </a:tc>
                <a:tc>
                  <a:txBody>
                    <a:bodyPr/>
                    <a:lstStyle/>
                    <a:p>
                      <a:pPr marL="0" marR="0" algn="l">
                        <a:lnSpc>
                          <a:spcPct val="115000"/>
                        </a:lnSpc>
                        <a:spcAft>
                          <a:spcPts val="800"/>
                        </a:spcAft>
                        <a:buNone/>
                      </a:pPr>
                      <a:r>
                        <a:rPr lang="en-US" sz="1000" kern="0">
                          <a:effectLst/>
                        </a:rPr>
                        <a:t>3</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marL="0" marR="0" algn="l">
                        <a:lnSpc>
                          <a:spcPct val="115000"/>
                        </a:lnSpc>
                        <a:spcAft>
                          <a:spcPts val="800"/>
                        </a:spcAft>
                        <a:buNone/>
                      </a:pPr>
                      <a:r>
                        <a:rPr lang="en-US" sz="1000" kern="0">
                          <a:effectLst/>
                        </a:rPr>
                        <a:t>2</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24688893"/>
                  </a:ext>
                </a:extLst>
              </a:tr>
              <a:tr h="182245">
                <a:tc>
                  <a:txBody>
                    <a:bodyPr/>
                    <a:lstStyle/>
                    <a:p>
                      <a:pPr marL="0" marR="0" algn="l">
                        <a:lnSpc>
                          <a:spcPct val="115000"/>
                        </a:lnSpc>
                        <a:spcAft>
                          <a:spcPts val="800"/>
                        </a:spcAft>
                        <a:buNone/>
                      </a:pPr>
                      <a:r>
                        <a:rPr lang="en-US" sz="1000" kern="0">
                          <a:effectLst/>
                        </a:rPr>
                        <a:t>Water Meter Size: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2"/>
                    </a:solidFill>
                  </a:tcPr>
                </a:tc>
                <a:tc>
                  <a:txBody>
                    <a:bodyPr/>
                    <a:lstStyle/>
                    <a:p>
                      <a:pPr marL="0" marR="0" algn="l">
                        <a:lnSpc>
                          <a:spcPct val="115000"/>
                        </a:lnSpc>
                        <a:spcAft>
                          <a:spcPts val="800"/>
                        </a:spcAft>
                        <a:buNone/>
                      </a:pPr>
                      <a:r>
                        <a:rPr lang="en-US" sz="1000" kern="0">
                          <a:effectLst/>
                        </a:rPr>
                        <a:t>¾”</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marL="0" marR="0" algn="l">
                        <a:lnSpc>
                          <a:spcPct val="115000"/>
                        </a:lnSpc>
                        <a:spcAft>
                          <a:spcPts val="800"/>
                        </a:spcAft>
                        <a:buNone/>
                      </a:pPr>
                      <a:r>
                        <a:rPr lang="en-US" sz="1000" kern="0">
                          <a:effectLst/>
                        </a:rPr>
                        <a:t>¾” (Except for Aurora)</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5429277"/>
                  </a:ext>
                </a:extLst>
              </a:tr>
              <a:tr h="182245">
                <a:tc>
                  <a:txBody>
                    <a:bodyPr/>
                    <a:lstStyle/>
                    <a:p>
                      <a:pPr marL="0" marR="0" algn="l">
                        <a:lnSpc>
                          <a:spcPct val="115000"/>
                        </a:lnSpc>
                        <a:spcAft>
                          <a:spcPts val="800"/>
                        </a:spcAft>
                        <a:buNone/>
                      </a:pPr>
                      <a:r>
                        <a:rPr lang="en-US" sz="1000" kern="0">
                          <a:effectLst/>
                        </a:rPr>
                        <a:t>Total Living Area: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2"/>
                    </a:solidFill>
                  </a:tcPr>
                </a:tc>
                <a:tc>
                  <a:txBody>
                    <a:bodyPr/>
                    <a:lstStyle/>
                    <a:p>
                      <a:pPr marL="0" marR="0" algn="l">
                        <a:lnSpc>
                          <a:spcPct val="115000"/>
                        </a:lnSpc>
                        <a:spcAft>
                          <a:spcPts val="800"/>
                        </a:spcAft>
                        <a:buNone/>
                      </a:pPr>
                      <a:r>
                        <a:rPr lang="en-US" sz="1000" kern="0">
                          <a:effectLst/>
                        </a:rPr>
                        <a:t>2,400 SF</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marL="0" marR="0" algn="l">
                        <a:lnSpc>
                          <a:spcPct val="115000"/>
                        </a:lnSpc>
                        <a:spcAft>
                          <a:spcPts val="800"/>
                        </a:spcAft>
                        <a:buNone/>
                      </a:pPr>
                      <a:r>
                        <a:rPr lang="en-US" sz="1000" kern="0">
                          <a:effectLst/>
                        </a:rPr>
                        <a:t>1,600 SF</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49478402"/>
                  </a:ext>
                </a:extLst>
              </a:tr>
              <a:tr h="182245">
                <a:tc>
                  <a:txBody>
                    <a:bodyPr/>
                    <a:lstStyle/>
                    <a:p>
                      <a:pPr marL="0" marR="0" algn="l">
                        <a:lnSpc>
                          <a:spcPct val="115000"/>
                        </a:lnSpc>
                        <a:spcAft>
                          <a:spcPts val="800"/>
                        </a:spcAft>
                        <a:buNone/>
                      </a:pPr>
                      <a:r>
                        <a:rPr lang="en-US" sz="1000" kern="0">
                          <a:effectLst/>
                        </a:rPr>
                        <a:t>Garage: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2"/>
                    </a:solidFill>
                  </a:tcPr>
                </a:tc>
                <a:tc>
                  <a:txBody>
                    <a:bodyPr/>
                    <a:lstStyle/>
                    <a:p>
                      <a:pPr marL="0" marR="0" algn="l">
                        <a:lnSpc>
                          <a:spcPct val="115000"/>
                        </a:lnSpc>
                        <a:spcAft>
                          <a:spcPts val="800"/>
                        </a:spcAft>
                        <a:buNone/>
                      </a:pPr>
                      <a:r>
                        <a:rPr lang="en-US" sz="1000" kern="0">
                          <a:effectLst/>
                        </a:rPr>
                        <a:t>600 SF</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marL="0" marR="0" algn="l">
                        <a:lnSpc>
                          <a:spcPct val="115000"/>
                        </a:lnSpc>
                        <a:spcAft>
                          <a:spcPts val="800"/>
                        </a:spcAft>
                        <a:buNone/>
                      </a:pPr>
                      <a:r>
                        <a:rPr lang="en-US" sz="1000" kern="0">
                          <a:effectLst/>
                        </a:rPr>
                        <a:t>500 SF</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11288955"/>
                  </a:ext>
                </a:extLst>
              </a:tr>
              <a:tr h="182245">
                <a:tc>
                  <a:txBody>
                    <a:bodyPr/>
                    <a:lstStyle/>
                    <a:p>
                      <a:pPr marL="0" marR="0" algn="l">
                        <a:lnSpc>
                          <a:spcPct val="115000"/>
                        </a:lnSpc>
                        <a:spcAft>
                          <a:spcPts val="800"/>
                        </a:spcAft>
                        <a:buNone/>
                      </a:pPr>
                      <a:r>
                        <a:rPr lang="en-US" sz="1000" kern="0">
                          <a:effectLst/>
                        </a:rPr>
                        <a:t>Porch/Patio Cover: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2"/>
                    </a:solidFill>
                  </a:tcPr>
                </a:tc>
                <a:tc>
                  <a:txBody>
                    <a:bodyPr/>
                    <a:lstStyle/>
                    <a:p>
                      <a:pPr marL="0" marR="0" algn="l">
                        <a:lnSpc>
                          <a:spcPct val="115000"/>
                        </a:lnSpc>
                        <a:spcAft>
                          <a:spcPts val="800"/>
                        </a:spcAft>
                        <a:buNone/>
                      </a:pPr>
                      <a:r>
                        <a:rPr lang="en-US" sz="1000" kern="0">
                          <a:effectLst/>
                        </a:rPr>
                        <a:t>200 SF</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marL="0" marR="0" algn="l">
                        <a:lnSpc>
                          <a:spcPct val="115000"/>
                        </a:lnSpc>
                        <a:spcAft>
                          <a:spcPts val="800"/>
                        </a:spcAft>
                        <a:buNone/>
                      </a:pPr>
                      <a:r>
                        <a:rPr lang="en-US" sz="1000" kern="0">
                          <a:effectLst/>
                        </a:rPr>
                        <a:t>0 SF</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7483947"/>
                  </a:ext>
                </a:extLst>
              </a:tr>
              <a:tr h="182245">
                <a:tc>
                  <a:txBody>
                    <a:bodyPr/>
                    <a:lstStyle/>
                    <a:p>
                      <a:pPr marL="0" marR="0" algn="l">
                        <a:lnSpc>
                          <a:spcPct val="115000"/>
                        </a:lnSpc>
                        <a:spcAft>
                          <a:spcPts val="800"/>
                        </a:spcAft>
                        <a:buNone/>
                      </a:pPr>
                      <a:r>
                        <a:rPr lang="en-US" sz="1000" kern="0">
                          <a:effectLst/>
                        </a:rPr>
                        <a:t>Finished Basement: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solidFill>
                      <a:schemeClr val="bg2"/>
                    </a:solidFill>
                  </a:tcPr>
                </a:tc>
                <a:tc>
                  <a:txBody>
                    <a:bodyPr/>
                    <a:lstStyle/>
                    <a:p>
                      <a:pPr marL="0" marR="0" algn="l">
                        <a:lnSpc>
                          <a:spcPct val="115000"/>
                        </a:lnSpc>
                        <a:spcAft>
                          <a:spcPts val="800"/>
                        </a:spcAft>
                        <a:buNone/>
                      </a:pPr>
                      <a:r>
                        <a:rPr lang="en-US" sz="1000" kern="0">
                          <a:effectLst/>
                        </a:rPr>
                        <a:t>1,000 SF</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tc>
                  <a:txBody>
                    <a:bodyPr/>
                    <a:lstStyle/>
                    <a:p>
                      <a:pPr marL="0" marR="0" algn="l">
                        <a:lnSpc>
                          <a:spcPct val="115000"/>
                        </a:lnSpc>
                        <a:spcAft>
                          <a:spcPts val="800"/>
                        </a:spcAft>
                        <a:buNone/>
                      </a:pPr>
                      <a:r>
                        <a:rPr lang="en-US" sz="1000" kern="0">
                          <a:effectLst/>
                        </a:rPr>
                        <a:t>500 SF</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97848363"/>
                  </a:ext>
                </a:extLst>
              </a:tr>
            </a:tbl>
          </a:graphicData>
        </a:graphic>
      </p:graphicFrame>
      <p:sp>
        <p:nvSpPr>
          <p:cNvPr id="3" name="Text Box 2">
            <a:extLst>
              <a:ext uri="{FF2B5EF4-FFF2-40B4-BE49-F238E27FC236}">
                <a16:creationId xmlns:a16="http://schemas.microsoft.com/office/drawing/2014/main" id="{B1781CF9-E2CA-FD80-7BE8-93A8FFFDD426}"/>
              </a:ext>
            </a:extLst>
          </p:cNvPr>
          <p:cNvSpPr txBox="1">
            <a:spLocks noChangeArrowheads="1"/>
          </p:cNvSpPr>
          <p:nvPr/>
        </p:nvSpPr>
        <p:spPr bwMode="auto">
          <a:xfrm>
            <a:off x="3507955" y="260434"/>
            <a:ext cx="3144442" cy="526616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1000" kern="100" dirty="0">
                <a:latin typeface="Century Gothic" panose="020B0502020202020204" pitchFamily="34" charset="0"/>
                <a:ea typeface="Aptos" panose="020B0004020202020204" pitchFamily="34" charset="0"/>
                <a:cs typeface="Times New Roman" panose="02020603050405020304" pitchFamily="18" charset="0"/>
              </a:rPr>
              <a:t>For example, certain projects may incur additional impact fees based on their specific location, while others may receive fee reductions for similar reasons.</a:t>
            </a:r>
          </a:p>
          <a:p>
            <a:pPr marL="0" marR="0">
              <a:lnSpc>
                <a:spcPct val="107000"/>
              </a:lnSpc>
              <a:spcAft>
                <a:spcPts val="800"/>
              </a:spcAft>
              <a:buNone/>
            </a:pPr>
            <a:r>
              <a:rPr lang="en-US" sz="1000" kern="100" dirty="0">
                <a:effectLst/>
                <a:latin typeface="Century Gothic" panose="020B0502020202020204" pitchFamily="34" charset="0"/>
                <a:ea typeface="Aptos" panose="020B0004020202020204" pitchFamily="34" charset="0"/>
                <a:cs typeface="Times New Roman" panose="02020603050405020304" pitchFamily="18" charset="0"/>
              </a:rPr>
              <a:t>Additionally, this study does not account for costs associated with land, school, or parkland dedication requirements. In some cases, rather than imposing higher impact fees, municipalities require builders to dedicate portions of land or make improvements to existing infrastructure as a condition of development approval. These requirements can represent a significant additional cost to the builder and vary widely between jurisdictions.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Aft>
                <a:spcPts val="800"/>
              </a:spcAft>
              <a:buNone/>
            </a:pPr>
            <a:r>
              <a:rPr lang="en-US" sz="1000" kern="100" dirty="0">
                <a:effectLst/>
                <a:latin typeface="Century Gothic" panose="020B0502020202020204" pitchFamily="34" charset="0"/>
                <a:ea typeface="Aptos" panose="020B0004020202020204" pitchFamily="34" charset="0"/>
                <a:cs typeface="Times New Roman" panose="02020603050405020304" pitchFamily="18" charset="0"/>
              </a:rPr>
              <a:t>Many municipalities assess certain impact fees based on the specific location of a project. Homes built in different areas of a city may be required to pay more or less in fees depending on their proximity to key infrastructure or city resources. The same principle applies to use taxes.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Aft>
                <a:spcPts val="800"/>
              </a:spcAft>
              <a:buNone/>
            </a:pPr>
            <a:r>
              <a:rPr lang="en-US" sz="1000" kern="100" dirty="0">
                <a:effectLst/>
                <a:latin typeface="Century Gothic" panose="020B0502020202020204" pitchFamily="34" charset="0"/>
                <a:ea typeface="Aptos" panose="020B0004020202020204" pitchFamily="34" charset="0"/>
                <a:cs typeface="Times New Roman" panose="02020603050405020304" pitchFamily="18" charset="0"/>
              </a:rPr>
              <a:t>Some municipalities span multiple counties, and the applicable use tax rate can vary depending on the county jurisdiction where a home is located. Additionally, many municipalities are served by multiple water districts, each with different system development fees based on location.</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Aft>
                <a:spcPts val="800"/>
              </a:spcAft>
              <a:buNone/>
            </a:pPr>
            <a:r>
              <a:rPr lang="en-US" sz="1000" kern="100" dirty="0">
                <a:effectLst/>
                <a:latin typeface="Century Gothic" panose="020B0502020202020204" pitchFamily="34" charset="0"/>
                <a:ea typeface="Aptos" panose="020B0004020202020204" pitchFamily="34" charset="0"/>
                <a:cs typeface="Times New Roman" panose="02020603050405020304" pitchFamily="18" charset="0"/>
              </a:rPr>
              <a:t>To account for these variations, we calculated averages where location-specific differences exist. For example, if a municipality is served by three different water districts — one charging $20,000, another $40,000, and the third $60,000 — we summed the three amounts and divided by three to arrive at an average system development fee. In this case, the reported system development fee would be $40,000.</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Aft>
                <a:spcPts val="800"/>
              </a:spcAft>
              <a:buNone/>
            </a:pPr>
            <a:r>
              <a:rPr lang="en-US" sz="1000" kern="100" dirty="0">
                <a:effectLst/>
                <a:latin typeface="Century Gothic" panose="020B0502020202020204" pitchFamily="34" charset="0"/>
                <a:ea typeface="Aptos" panose="020B0004020202020204" pitchFamily="34" charset="0"/>
                <a:cs typeface="Times New Roman" panose="02020603050405020304" pitchFamily="18" charset="0"/>
              </a:rPr>
              <a:t>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Text Box 2">
            <a:extLst>
              <a:ext uri="{FF2B5EF4-FFF2-40B4-BE49-F238E27FC236}">
                <a16:creationId xmlns:a16="http://schemas.microsoft.com/office/drawing/2014/main" id="{2F349329-1D30-D843-674D-E948581DBC91}"/>
              </a:ext>
            </a:extLst>
          </p:cNvPr>
          <p:cNvSpPr txBox="1">
            <a:spLocks noChangeArrowheads="1"/>
          </p:cNvSpPr>
          <p:nvPr/>
        </p:nvSpPr>
        <p:spPr bwMode="auto">
          <a:xfrm>
            <a:off x="558800" y="7035101"/>
            <a:ext cx="742950" cy="257175"/>
          </a:xfrm>
          <a:prstGeom prst="rect">
            <a:avLst/>
          </a:prstGeom>
          <a:noFill/>
          <a:ln w="9525">
            <a:noFill/>
            <a:miter lim="800000"/>
            <a:headEnd/>
            <a:tailEnd/>
          </a:ln>
        </p:spPr>
        <p:txBody>
          <a:bodyPr rot="0" vert="horz" wrap="square" lIns="91440" tIns="45720" rIns="91440" bIns="45720" anchor="t" anchorCtr="0">
            <a:noAutofit/>
          </a:bodyPr>
          <a:lstStyle/>
          <a:p>
            <a:pPr marL="0" marR="0">
              <a:lnSpc>
                <a:spcPct val="115000"/>
              </a:lnSpc>
              <a:spcAft>
                <a:spcPts val="800"/>
              </a:spcAft>
              <a:buNone/>
            </a:pPr>
            <a:r>
              <a:rPr lang="en-US" sz="1200" b="1" u="sng" kern="100">
                <a:solidFill>
                  <a:srgbClr val="8B0F04"/>
                </a:solidFill>
                <a:effectLst/>
                <a:latin typeface="Century Gothic" panose="020B0502020202020204" pitchFamily="34" charset="0"/>
                <a:ea typeface="Aptos" panose="020B0004020202020204" pitchFamily="34" charset="0"/>
                <a:cs typeface="Times New Roman" panose="02020603050405020304" pitchFamily="18" charset="0"/>
              </a:rPr>
              <a:t>Table 1</a:t>
            </a:r>
            <a:endParaRPr lang="en-US" sz="1200" kern="100">
              <a:solidFill>
                <a:srgbClr val="8B0F04"/>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7" name="Text Box 11">
            <a:extLst>
              <a:ext uri="{FF2B5EF4-FFF2-40B4-BE49-F238E27FC236}">
                <a16:creationId xmlns:a16="http://schemas.microsoft.com/office/drawing/2014/main" id="{5B7ED72C-7689-2C33-92F3-AF59CD58D828}"/>
              </a:ext>
            </a:extLst>
          </p:cNvPr>
          <p:cNvSpPr txBox="1"/>
          <p:nvPr/>
        </p:nvSpPr>
        <p:spPr>
          <a:xfrm>
            <a:off x="278980" y="1095124"/>
            <a:ext cx="6089735" cy="45720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800"/>
              </a:spcAft>
            </a:pPr>
            <a:r>
              <a:rPr lang="en-US" sz="2400" b="1">
                <a:solidFill>
                  <a:srgbClr val="778E1E"/>
                </a:solidFill>
                <a:latin typeface="Bodoni MT" panose="02070603080606020203" pitchFamily="18" charset="0"/>
              </a:rPr>
              <a:t>Methodology</a:t>
            </a:r>
            <a:endParaRPr lang="en-US" sz="2400" kern="100">
              <a:solidFill>
                <a:srgbClr val="778E1E"/>
              </a:solidFill>
              <a:effectLst/>
              <a:latin typeface="Bodoni MT" panose="02070603080606020203" pitchFamily="18" charset="0"/>
              <a:ea typeface="Aptos" panose="020B0004020202020204" pitchFamily="34" charset="0"/>
              <a:cs typeface="Times New Roman" panose="02020603050405020304" pitchFamily="18" charset="0"/>
            </a:endParaRPr>
          </a:p>
        </p:txBody>
      </p:sp>
      <p:sp>
        <p:nvSpPr>
          <p:cNvPr id="10" name="Flowchart: Manual Input 10">
            <a:extLst>
              <a:ext uri="{FF2B5EF4-FFF2-40B4-BE49-F238E27FC236}">
                <a16:creationId xmlns:a16="http://schemas.microsoft.com/office/drawing/2014/main" id="{A03B6A1A-3CC1-2074-59D6-77C4C30E6706}"/>
              </a:ext>
            </a:extLst>
          </p:cNvPr>
          <p:cNvSpPr/>
          <p:nvPr/>
        </p:nvSpPr>
        <p:spPr>
          <a:xfrm rot="10800000">
            <a:off x="278979" y="-11574"/>
            <a:ext cx="2581275" cy="966787"/>
          </a:xfrm>
          <a:prstGeom prst="flowChartManualInput">
            <a:avLst/>
          </a:prstGeom>
          <a:solidFill>
            <a:srgbClr val="8B0F04"/>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Tree>
    <p:extLst>
      <p:ext uri="{BB962C8B-B14F-4D97-AF65-F5344CB8AC3E}">
        <p14:creationId xmlns:p14="http://schemas.microsoft.com/office/powerpoint/2010/main" val="30173221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11">
            <a:extLst>
              <a:ext uri="{FF2B5EF4-FFF2-40B4-BE49-F238E27FC236}">
                <a16:creationId xmlns:a16="http://schemas.microsoft.com/office/drawing/2014/main" id="{FC82895D-E70C-FDE5-549B-3A0C2F17AD3F}"/>
              </a:ext>
            </a:extLst>
          </p:cNvPr>
          <p:cNvSpPr txBox="1"/>
          <p:nvPr/>
        </p:nvSpPr>
        <p:spPr>
          <a:xfrm>
            <a:off x="278981" y="1095124"/>
            <a:ext cx="3144442" cy="45720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800"/>
              </a:spcAft>
            </a:pPr>
            <a:r>
              <a:rPr lang="en-US" sz="2400" b="1" dirty="0">
                <a:solidFill>
                  <a:srgbClr val="778E1E"/>
                </a:solidFill>
                <a:latin typeface="Bodoni MT" panose="02070603080606020203" pitchFamily="18" charset="0"/>
              </a:rPr>
              <a:t>Denver Metro Averages</a:t>
            </a:r>
            <a:endParaRPr lang="en-US" sz="2400" kern="100" dirty="0">
              <a:solidFill>
                <a:srgbClr val="778E1E"/>
              </a:solidFill>
              <a:effectLst/>
              <a:latin typeface="Bodoni MT" panose="02070603080606020203" pitchFamily="18" charset="0"/>
              <a:ea typeface="Aptos" panose="020B0004020202020204" pitchFamily="34" charset="0"/>
              <a:cs typeface="Times New Roman" panose="02020603050405020304" pitchFamily="18" charset="0"/>
            </a:endParaRPr>
          </a:p>
        </p:txBody>
      </p:sp>
      <p:sp>
        <p:nvSpPr>
          <p:cNvPr id="8" name="Text Box 2">
            <a:extLst>
              <a:ext uri="{FF2B5EF4-FFF2-40B4-BE49-F238E27FC236}">
                <a16:creationId xmlns:a16="http://schemas.microsoft.com/office/drawing/2014/main" id="{45A8A772-0141-397A-61BB-5783424E1939}"/>
              </a:ext>
            </a:extLst>
          </p:cNvPr>
          <p:cNvSpPr txBox="1">
            <a:spLocks noChangeArrowheads="1"/>
          </p:cNvSpPr>
          <p:nvPr/>
        </p:nvSpPr>
        <p:spPr bwMode="auto">
          <a:xfrm>
            <a:off x="278980" y="1580671"/>
            <a:ext cx="3228975" cy="2609364"/>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1000" dirty="0">
                <a:latin typeface="Century Gothic" panose="020B0502020202020204" pitchFamily="34" charset="0"/>
              </a:rPr>
              <a:t>After compiling the data for each municipality within our scope, we calculated the average development fees for the Denver Metro Area. These figures represent the average cost a builder must pay in fees to a municipality, in addition to the separate costs of land, labor, and construction. As shown in Table 2, the average total fees paid per home are approximately $73,000 for single-family detached homes and $57,000 for single-family attached homes. For reference, last year these averages were about $67,000 and $52,000 respectively. </a:t>
            </a:r>
            <a:r>
              <a:rPr lang="en-US" sz="1000" b="1" dirty="0">
                <a:solidFill>
                  <a:srgbClr val="778E1E"/>
                </a:solidFill>
                <a:latin typeface="Century Gothic" panose="020B0502020202020204" pitchFamily="34" charset="0"/>
              </a:rPr>
              <a:t>That is an 8% increase in just one year. </a:t>
            </a:r>
          </a:p>
          <a:p>
            <a:pPr>
              <a:lnSpc>
                <a:spcPct val="107000"/>
              </a:lnSpc>
              <a:spcAft>
                <a:spcPts val="800"/>
              </a:spcAft>
            </a:pPr>
            <a:r>
              <a:rPr lang="en-US" sz="1000" dirty="0">
                <a:latin typeface="Century Gothic" panose="020B0502020202020204" pitchFamily="34" charset="0"/>
              </a:rPr>
              <a:t>The pie chart (Table 3) provides a breakdown of how these fees are allocated, with the largest share attributed to system development fees, commonly referred to as water tap fees. </a:t>
            </a:r>
          </a:p>
        </p:txBody>
      </p:sp>
      <p:graphicFrame>
        <p:nvGraphicFramePr>
          <p:cNvPr id="9" name="Table 8">
            <a:extLst>
              <a:ext uri="{FF2B5EF4-FFF2-40B4-BE49-F238E27FC236}">
                <a16:creationId xmlns:a16="http://schemas.microsoft.com/office/drawing/2014/main" id="{AAF7C724-E266-196B-4DC2-31CF1EF7870F}"/>
              </a:ext>
            </a:extLst>
          </p:cNvPr>
          <p:cNvGraphicFramePr>
            <a:graphicFrameLocks noGrp="1"/>
          </p:cNvGraphicFramePr>
          <p:nvPr>
            <p:extLst>
              <p:ext uri="{D42A27DB-BD31-4B8C-83A1-F6EECF244321}">
                <p14:modId xmlns:p14="http://schemas.microsoft.com/office/powerpoint/2010/main" val="1788969620"/>
              </p:ext>
            </p:extLst>
          </p:nvPr>
        </p:nvGraphicFramePr>
        <p:xfrm>
          <a:off x="3507955" y="641432"/>
          <a:ext cx="3144443" cy="1016508"/>
        </p:xfrm>
        <a:graphic>
          <a:graphicData uri="http://schemas.openxmlformats.org/drawingml/2006/table">
            <a:tbl>
              <a:tblPr firstRow="1" firstCol="1" bandRow="1">
                <a:tableStyleId>{5C22544A-7EE6-4342-B048-85BDC9FD1C3A}</a:tableStyleId>
              </a:tblPr>
              <a:tblGrid>
                <a:gridCol w="1563519">
                  <a:extLst>
                    <a:ext uri="{9D8B030D-6E8A-4147-A177-3AD203B41FA5}">
                      <a16:colId xmlns:a16="http://schemas.microsoft.com/office/drawing/2014/main" val="2807067430"/>
                    </a:ext>
                  </a:extLst>
                </a:gridCol>
                <a:gridCol w="783210">
                  <a:extLst>
                    <a:ext uri="{9D8B030D-6E8A-4147-A177-3AD203B41FA5}">
                      <a16:colId xmlns:a16="http://schemas.microsoft.com/office/drawing/2014/main" val="1877251213"/>
                    </a:ext>
                  </a:extLst>
                </a:gridCol>
                <a:gridCol w="797714">
                  <a:extLst>
                    <a:ext uri="{9D8B030D-6E8A-4147-A177-3AD203B41FA5}">
                      <a16:colId xmlns:a16="http://schemas.microsoft.com/office/drawing/2014/main" val="528204007"/>
                    </a:ext>
                  </a:extLst>
                </a:gridCol>
              </a:tblGrid>
              <a:tr h="164465">
                <a:tc>
                  <a:txBody>
                    <a:bodyPr/>
                    <a:lstStyle/>
                    <a:p>
                      <a:pPr marL="0" marR="0" algn="l">
                        <a:lnSpc>
                          <a:spcPct val="115000"/>
                        </a:lnSpc>
                        <a:spcAft>
                          <a:spcPts val="800"/>
                        </a:spcAft>
                        <a:buNone/>
                      </a:pPr>
                      <a:r>
                        <a:rPr lang="en-US" sz="1000" kern="0" dirty="0">
                          <a:effectLst/>
                        </a:rPr>
                        <a:t>Denver Metro Averages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rgbClr val="778E1E"/>
                    </a:solidFill>
                  </a:tcPr>
                </a:tc>
                <a:tc>
                  <a:txBody>
                    <a:bodyPr/>
                    <a:lstStyle/>
                    <a:p>
                      <a:pPr marL="0" marR="0" algn="r">
                        <a:lnSpc>
                          <a:spcPct val="115000"/>
                        </a:lnSpc>
                        <a:spcAft>
                          <a:spcPts val="800"/>
                        </a:spcAft>
                        <a:buNone/>
                      </a:pPr>
                      <a:r>
                        <a:rPr lang="en-US" sz="1000" kern="0">
                          <a:effectLst/>
                        </a:rPr>
                        <a:t>SFD</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rgbClr val="778E1E"/>
                    </a:solidFill>
                  </a:tcPr>
                </a:tc>
                <a:tc>
                  <a:txBody>
                    <a:bodyPr/>
                    <a:lstStyle/>
                    <a:p>
                      <a:pPr marL="0" marR="0" algn="r">
                        <a:lnSpc>
                          <a:spcPct val="115000"/>
                        </a:lnSpc>
                        <a:spcAft>
                          <a:spcPts val="800"/>
                        </a:spcAft>
                        <a:buNone/>
                      </a:pPr>
                      <a:r>
                        <a:rPr lang="en-US" sz="1000" kern="0">
                          <a:effectLst/>
                        </a:rPr>
                        <a:t>SFA</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rgbClr val="778E1E"/>
                    </a:solidFill>
                  </a:tcPr>
                </a:tc>
                <a:extLst>
                  <a:ext uri="{0D108BD9-81ED-4DB2-BD59-A6C34878D82A}">
                    <a16:rowId xmlns:a16="http://schemas.microsoft.com/office/drawing/2014/main" val="2459356223"/>
                  </a:ext>
                </a:extLst>
              </a:tr>
              <a:tr h="164465">
                <a:tc>
                  <a:txBody>
                    <a:bodyPr/>
                    <a:lstStyle/>
                    <a:p>
                      <a:pPr marL="0" marR="0" algn="l">
                        <a:lnSpc>
                          <a:spcPct val="115000"/>
                        </a:lnSpc>
                        <a:spcAft>
                          <a:spcPts val="800"/>
                        </a:spcAft>
                        <a:buNone/>
                      </a:pPr>
                      <a:r>
                        <a:rPr lang="en-US" sz="1000" b="0" kern="0">
                          <a:solidFill>
                            <a:schemeClr val="tx1"/>
                          </a:solidFill>
                          <a:effectLst/>
                        </a:rPr>
                        <a:t>Permit Fees</a:t>
                      </a:r>
                      <a:endParaRPr lang="en-US" sz="1200" b="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algn="r" fontAlgn="b">
                        <a:buNone/>
                      </a:pPr>
                      <a:r>
                        <a:rPr lang="en-US" sz="1000" b="0" i="0" u="none" strike="noStrike">
                          <a:solidFill>
                            <a:srgbClr val="000000"/>
                          </a:solidFill>
                          <a:effectLst/>
                          <a:latin typeface="+mn-lt"/>
                        </a:rPr>
                        <a:t>$5,229.73</a:t>
                      </a:r>
                    </a:p>
                  </a:txBody>
                  <a:tcPr marL="0" marR="0" marT="0" marB="0" anchor="b"/>
                </a:tc>
                <a:tc>
                  <a:txBody>
                    <a:bodyPr/>
                    <a:lstStyle/>
                    <a:p>
                      <a:pPr algn="r" fontAlgn="b">
                        <a:buNone/>
                      </a:pPr>
                      <a:r>
                        <a:rPr lang="en-US" sz="1000" b="0" i="0" u="none" strike="noStrike">
                          <a:solidFill>
                            <a:srgbClr val="000000"/>
                          </a:solidFill>
                          <a:effectLst/>
                          <a:latin typeface="+mn-lt"/>
                        </a:rPr>
                        <a:t>$3,145.14</a:t>
                      </a:r>
                    </a:p>
                  </a:txBody>
                  <a:tcPr marL="0" marR="0" marT="0" marB="0" anchor="b"/>
                </a:tc>
                <a:extLst>
                  <a:ext uri="{0D108BD9-81ED-4DB2-BD59-A6C34878D82A}">
                    <a16:rowId xmlns:a16="http://schemas.microsoft.com/office/drawing/2014/main" val="3351771902"/>
                  </a:ext>
                </a:extLst>
              </a:tr>
              <a:tr h="170815">
                <a:tc>
                  <a:txBody>
                    <a:bodyPr/>
                    <a:lstStyle/>
                    <a:p>
                      <a:pPr marL="0" marR="0" algn="l">
                        <a:lnSpc>
                          <a:spcPct val="115000"/>
                        </a:lnSpc>
                        <a:spcAft>
                          <a:spcPts val="800"/>
                        </a:spcAft>
                        <a:buNone/>
                      </a:pPr>
                      <a:r>
                        <a:rPr lang="en-US" sz="1000" b="0" kern="0">
                          <a:solidFill>
                            <a:schemeClr val="tx1"/>
                          </a:solidFill>
                          <a:effectLst/>
                        </a:rPr>
                        <a:t>Use Taxes</a:t>
                      </a:r>
                      <a:endParaRPr lang="en-US" sz="1200" b="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algn="r" fontAlgn="b">
                        <a:buNone/>
                      </a:pPr>
                      <a:r>
                        <a:rPr lang="en-US" sz="1000" b="0" i="0" u="none" strike="noStrike">
                          <a:solidFill>
                            <a:srgbClr val="000000"/>
                          </a:solidFill>
                          <a:effectLst/>
                          <a:latin typeface="+mn-lt"/>
                        </a:rPr>
                        <a:t>$8,709.29</a:t>
                      </a:r>
                    </a:p>
                  </a:txBody>
                  <a:tcPr marL="0" marR="0" marT="0" marB="0" anchor="b"/>
                </a:tc>
                <a:tc>
                  <a:txBody>
                    <a:bodyPr/>
                    <a:lstStyle/>
                    <a:p>
                      <a:pPr algn="r" fontAlgn="b">
                        <a:buNone/>
                      </a:pPr>
                      <a:r>
                        <a:rPr lang="en-US" sz="1000" b="0" i="0" u="none" strike="noStrike">
                          <a:solidFill>
                            <a:srgbClr val="000000"/>
                          </a:solidFill>
                          <a:effectLst/>
                          <a:latin typeface="+mn-lt"/>
                        </a:rPr>
                        <a:t>$5,575.65</a:t>
                      </a:r>
                    </a:p>
                  </a:txBody>
                  <a:tcPr marL="0" marR="0" marT="0" marB="0" anchor="b"/>
                </a:tc>
                <a:extLst>
                  <a:ext uri="{0D108BD9-81ED-4DB2-BD59-A6C34878D82A}">
                    <a16:rowId xmlns:a16="http://schemas.microsoft.com/office/drawing/2014/main" val="3565189172"/>
                  </a:ext>
                </a:extLst>
              </a:tr>
              <a:tr h="170815">
                <a:tc>
                  <a:txBody>
                    <a:bodyPr/>
                    <a:lstStyle/>
                    <a:p>
                      <a:pPr marL="0" marR="0" algn="l">
                        <a:lnSpc>
                          <a:spcPct val="115000"/>
                        </a:lnSpc>
                        <a:spcAft>
                          <a:spcPts val="800"/>
                        </a:spcAft>
                        <a:buNone/>
                      </a:pPr>
                      <a:r>
                        <a:rPr lang="en-US" sz="1000" b="0" kern="0">
                          <a:solidFill>
                            <a:schemeClr val="tx1"/>
                          </a:solidFill>
                          <a:effectLst/>
                        </a:rPr>
                        <a:t>Impact Fees</a:t>
                      </a:r>
                      <a:endParaRPr lang="en-US" sz="1200" b="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algn="r" fontAlgn="b">
                        <a:buNone/>
                      </a:pPr>
                      <a:r>
                        <a:rPr lang="en-US" sz="1000" b="0" i="0" u="none" strike="noStrike">
                          <a:solidFill>
                            <a:srgbClr val="000000"/>
                          </a:solidFill>
                          <a:effectLst/>
                          <a:latin typeface="+mn-lt"/>
                        </a:rPr>
                        <a:t>$14,006.75</a:t>
                      </a:r>
                    </a:p>
                  </a:txBody>
                  <a:tcPr marL="0" marR="0" marT="0" marB="0" anchor="b"/>
                </a:tc>
                <a:tc>
                  <a:txBody>
                    <a:bodyPr/>
                    <a:lstStyle/>
                    <a:p>
                      <a:pPr algn="r" fontAlgn="b">
                        <a:buNone/>
                      </a:pPr>
                      <a:r>
                        <a:rPr lang="en-US" sz="1000" b="0" i="0" u="none" strike="noStrike" dirty="0">
                          <a:solidFill>
                            <a:srgbClr val="000000"/>
                          </a:solidFill>
                          <a:effectLst/>
                          <a:latin typeface="+mn-lt"/>
                        </a:rPr>
                        <a:t>$10,737.98</a:t>
                      </a:r>
                    </a:p>
                  </a:txBody>
                  <a:tcPr marL="0" marR="0" marT="0" marB="0" anchor="b"/>
                </a:tc>
                <a:extLst>
                  <a:ext uri="{0D108BD9-81ED-4DB2-BD59-A6C34878D82A}">
                    <a16:rowId xmlns:a16="http://schemas.microsoft.com/office/drawing/2014/main" val="2932096164"/>
                  </a:ext>
                </a:extLst>
              </a:tr>
              <a:tr h="170815">
                <a:tc>
                  <a:txBody>
                    <a:bodyPr/>
                    <a:lstStyle/>
                    <a:p>
                      <a:pPr marL="0" marR="0" algn="l">
                        <a:lnSpc>
                          <a:spcPct val="115000"/>
                        </a:lnSpc>
                        <a:spcAft>
                          <a:spcPts val="800"/>
                        </a:spcAft>
                        <a:buNone/>
                      </a:pPr>
                      <a:r>
                        <a:rPr lang="en-US" sz="1000" b="0" kern="0">
                          <a:solidFill>
                            <a:schemeClr val="tx1"/>
                          </a:solidFill>
                          <a:effectLst/>
                        </a:rPr>
                        <a:t>Water Tap</a:t>
                      </a:r>
                      <a:endParaRPr lang="en-US" sz="1200" b="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algn="r" fontAlgn="b">
                        <a:buNone/>
                      </a:pPr>
                      <a:r>
                        <a:rPr lang="en-US" sz="1000" b="0" i="0" u="none" strike="noStrike">
                          <a:solidFill>
                            <a:srgbClr val="000000"/>
                          </a:solidFill>
                          <a:effectLst/>
                          <a:latin typeface="+mn-lt"/>
                        </a:rPr>
                        <a:t>$45,281.61</a:t>
                      </a:r>
                    </a:p>
                  </a:txBody>
                  <a:tcPr marL="0" marR="0" marT="0" marB="0" anchor="b"/>
                </a:tc>
                <a:tc>
                  <a:txBody>
                    <a:bodyPr/>
                    <a:lstStyle/>
                    <a:p>
                      <a:pPr algn="r" fontAlgn="b">
                        <a:buNone/>
                      </a:pPr>
                      <a:r>
                        <a:rPr lang="en-US" sz="1000" b="0" i="0" u="none" strike="noStrike">
                          <a:solidFill>
                            <a:srgbClr val="000000"/>
                          </a:solidFill>
                          <a:effectLst/>
                          <a:latin typeface="+mn-lt"/>
                        </a:rPr>
                        <a:t>$37,279.64</a:t>
                      </a:r>
                    </a:p>
                  </a:txBody>
                  <a:tcPr marL="0" marR="0" marT="0" marB="0" anchor="b"/>
                </a:tc>
                <a:extLst>
                  <a:ext uri="{0D108BD9-81ED-4DB2-BD59-A6C34878D82A}">
                    <a16:rowId xmlns:a16="http://schemas.microsoft.com/office/drawing/2014/main" val="2419270650"/>
                  </a:ext>
                </a:extLst>
              </a:tr>
              <a:tr h="170815">
                <a:tc>
                  <a:txBody>
                    <a:bodyPr/>
                    <a:lstStyle/>
                    <a:p>
                      <a:pPr marL="0" marR="0" algn="l">
                        <a:lnSpc>
                          <a:spcPct val="115000"/>
                        </a:lnSpc>
                        <a:spcAft>
                          <a:spcPts val="800"/>
                        </a:spcAft>
                        <a:buNone/>
                      </a:pPr>
                      <a:r>
                        <a:rPr lang="en-US" sz="1000" b="0" kern="0" dirty="0">
                          <a:solidFill>
                            <a:schemeClr val="tx1"/>
                          </a:solidFill>
                          <a:effectLst/>
                        </a:rPr>
                        <a:t>Total</a:t>
                      </a:r>
                      <a:endParaRPr lang="en-US" sz="12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algn="r" fontAlgn="b">
                        <a:buNone/>
                      </a:pPr>
                      <a:r>
                        <a:rPr lang="en-US" sz="1000" b="1" i="0" u="none" strike="noStrike">
                          <a:solidFill>
                            <a:srgbClr val="000000"/>
                          </a:solidFill>
                          <a:effectLst/>
                          <a:latin typeface="+mn-lt"/>
                        </a:rPr>
                        <a:t>$73,227.38</a:t>
                      </a:r>
                    </a:p>
                  </a:txBody>
                  <a:tcPr marL="0" marR="0" marT="0" marB="0" anchor="b"/>
                </a:tc>
                <a:tc>
                  <a:txBody>
                    <a:bodyPr/>
                    <a:lstStyle/>
                    <a:p>
                      <a:pPr algn="r" fontAlgn="b">
                        <a:buNone/>
                      </a:pPr>
                      <a:r>
                        <a:rPr lang="en-US" sz="1000" b="1" i="0" u="none" strike="noStrike" dirty="0">
                          <a:solidFill>
                            <a:srgbClr val="000000"/>
                          </a:solidFill>
                          <a:effectLst/>
                          <a:latin typeface="+mn-lt"/>
                        </a:rPr>
                        <a:t>$56,738.41</a:t>
                      </a:r>
                    </a:p>
                  </a:txBody>
                  <a:tcPr marL="0" marR="0" marT="0" marB="0" anchor="b"/>
                </a:tc>
                <a:extLst>
                  <a:ext uri="{0D108BD9-81ED-4DB2-BD59-A6C34878D82A}">
                    <a16:rowId xmlns:a16="http://schemas.microsoft.com/office/drawing/2014/main" val="533675880"/>
                  </a:ext>
                </a:extLst>
              </a:tr>
            </a:tbl>
          </a:graphicData>
        </a:graphic>
      </p:graphicFrame>
      <p:sp>
        <p:nvSpPr>
          <p:cNvPr id="11" name="Text Box 2">
            <a:extLst>
              <a:ext uri="{FF2B5EF4-FFF2-40B4-BE49-F238E27FC236}">
                <a16:creationId xmlns:a16="http://schemas.microsoft.com/office/drawing/2014/main" id="{E3FB2300-A351-5907-0AE5-48358CE7AE47}"/>
              </a:ext>
            </a:extLst>
          </p:cNvPr>
          <p:cNvSpPr txBox="1">
            <a:spLocks noChangeArrowheads="1"/>
          </p:cNvSpPr>
          <p:nvPr/>
        </p:nvSpPr>
        <p:spPr bwMode="auto">
          <a:xfrm>
            <a:off x="3507955" y="267054"/>
            <a:ext cx="742950" cy="257175"/>
          </a:xfrm>
          <a:prstGeom prst="rect">
            <a:avLst/>
          </a:prstGeom>
          <a:noFill/>
          <a:ln w="9525">
            <a:noFill/>
            <a:miter lim="800000"/>
            <a:headEnd/>
            <a:tailEnd/>
          </a:ln>
        </p:spPr>
        <p:txBody>
          <a:bodyPr rot="0" vert="horz" wrap="square" lIns="91440" tIns="45720" rIns="91440" bIns="45720" anchor="t" anchorCtr="0">
            <a:noAutofit/>
          </a:bodyPr>
          <a:lstStyle/>
          <a:p>
            <a:pPr marL="0" marR="0">
              <a:lnSpc>
                <a:spcPct val="115000"/>
              </a:lnSpc>
              <a:spcAft>
                <a:spcPts val="800"/>
              </a:spcAft>
              <a:buNone/>
            </a:pPr>
            <a:r>
              <a:rPr lang="en-US" sz="1200" b="1" u="sng" kern="100" dirty="0">
                <a:solidFill>
                  <a:srgbClr val="8B0F04"/>
                </a:solidFill>
                <a:effectLst/>
                <a:latin typeface="Century Gothic" panose="020B0502020202020204" pitchFamily="34" charset="0"/>
                <a:ea typeface="Aptos" panose="020B0004020202020204" pitchFamily="34" charset="0"/>
                <a:cs typeface="Times New Roman" panose="02020603050405020304" pitchFamily="18" charset="0"/>
              </a:rPr>
              <a:t>Table 2</a:t>
            </a:r>
            <a:endParaRPr lang="en-US" sz="1200" kern="100" dirty="0">
              <a:solidFill>
                <a:srgbClr val="8B0F04"/>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12" name="Text Box 2">
            <a:extLst>
              <a:ext uri="{FF2B5EF4-FFF2-40B4-BE49-F238E27FC236}">
                <a16:creationId xmlns:a16="http://schemas.microsoft.com/office/drawing/2014/main" id="{33D282A0-3184-0C38-D643-C27581C3E36B}"/>
              </a:ext>
            </a:extLst>
          </p:cNvPr>
          <p:cNvSpPr txBox="1">
            <a:spLocks noChangeArrowheads="1"/>
          </p:cNvSpPr>
          <p:nvPr/>
        </p:nvSpPr>
        <p:spPr bwMode="auto">
          <a:xfrm>
            <a:off x="3507955" y="1842122"/>
            <a:ext cx="742950" cy="257175"/>
          </a:xfrm>
          <a:prstGeom prst="rect">
            <a:avLst/>
          </a:prstGeom>
          <a:noFill/>
          <a:ln w="9525">
            <a:noFill/>
            <a:miter lim="800000"/>
            <a:headEnd/>
            <a:tailEnd/>
          </a:ln>
        </p:spPr>
        <p:txBody>
          <a:bodyPr rot="0" vert="horz" wrap="square" lIns="91440" tIns="45720" rIns="91440" bIns="45720" anchor="t" anchorCtr="0">
            <a:noAutofit/>
          </a:bodyPr>
          <a:lstStyle/>
          <a:p>
            <a:pPr marL="0" marR="0">
              <a:lnSpc>
                <a:spcPct val="115000"/>
              </a:lnSpc>
              <a:spcAft>
                <a:spcPts val="800"/>
              </a:spcAft>
              <a:buNone/>
            </a:pPr>
            <a:r>
              <a:rPr lang="en-US" sz="1200" b="1" u="sng" kern="100" dirty="0">
                <a:solidFill>
                  <a:srgbClr val="8B0F04"/>
                </a:solidFill>
                <a:effectLst/>
                <a:latin typeface="Century Gothic" panose="020B0502020202020204" pitchFamily="34" charset="0"/>
                <a:ea typeface="Aptos" panose="020B0004020202020204" pitchFamily="34" charset="0"/>
                <a:cs typeface="Times New Roman" panose="02020603050405020304" pitchFamily="18" charset="0"/>
              </a:rPr>
              <a:t>Table 3</a:t>
            </a:r>
            <a:endParaRPr lang="en-US" sz="1200" kern="100" dirty="0">
              <a:solidFill>
                <a:srgbClr val="8B0F04"/>
              </a:solidFill>
              <a:effectLst/>
              <a:latin typeface="Aptos" panose="020B0004020202020204" pitchFamily="34" charset="0"/>
              <a:ea typeface="Aptos" panose="020B0004020202020204" pitchFamily="34" charset="0"/>
              <a:cs typeface="Times New Roman" panose="02020603050405020304" pitchFamily="18" charset="0"/>
            </a:endParaRPr>
          </a:p>
        </p:txBody>
      </p:sp>
      <p:graphicFrame>
        <p:nvGraphicFramePr>
          <p:cNvPr id="13" name="Chart 12">
            <a:extLst>
              <a:ext uri="{FF2B5EF4-FFF2-40B4-BE49-F238E27FC236}">
                <a16:creationId xmlns:a16="http://schemas.microsoft.com/office/drawing/2014/main" id="{D29DB789-BB85-06FA-06C0-5D7B019CBC74}"/>
              </a:ext>
            </a:extLst>
          </p:cNvPr>
          <p:cNvGraphicFramePr/>
          <p:nvPr>
            <p:extLst>
              <p:ext uri="{D42A27DB-BD31-4B8C-83A1-F6EECF244321}">
                <p14:modId xmlns:p14="http://schemas.microsoft.com/office/powerpoint/2010/main" val="2488768356"/>
              </p:ext>
            </p:extLst>
          </p:nvPr>
        </p:nvGraphicFramePr>
        <p:xfrm>
          <a:off x="3156723" y="2153014"/>
          <a:ext cx="3495675" cy="2219325"/>
        </p:xfrm>
        <a:graphic>
          <a:graphicData uri="http://schemas.openxmlformats.org/drawingml/2006/chart">
            <c:chart xmlns:c="http://schemas.openxmlformats.org/drawingml/2006/chart" xmlns:r="http://schemas.openxmlformats.org/officeDocument/2006/relationships" r:id="rId2"/>
          </a:graphicData>
        </a:graphic>
      </p:graphicFrame>
      <p:sp>
        <p:nvSpPr>
          <p:cNvPr id="2" name="Flowchart: Manual Input 10">
            <a:extLst>
              <a:ext uri="{FF2B5EF4-FFF2-40B4-BE49-F238E27FC236}">
                <a16:creationId xmlns:a16="http://schemas.microsoft.com/office/drawing/2014/main" id="{89174FDA-F7D1-BCBB-F7A6-1F768E0D70B3}"/>
              </a:ext>
            </a:extLst>
          </p:cNvPr>
          <p:cNvSpPr/>
          <p:nvPr/>
        </p:nvSpPr>
        <p:spPr>
          <a:xfrm rot="10800000">
            <a:off x="278979" y="-11574"/>
            <a:ext cx="2581275" cy="966787"/>
          </a:xfrm>
          <a:prstGeom prst="flowChartManualInput">
            <a:avLst/>
          </a:prstGeom>
          <a:solidFill>
            <a:srgbClr val="8B0F04"/>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3" name="Picture 22">
            <a:extLst>
              <a:ext uri="{FF2B5EF4-FFF2-40B4-BE49-F238E27FC236}">
                <a16:creationId xmlns:a16="http://schemas.microsoft.com/office/drawing/2014/main" id="{A516FC53-B87E-1C1D-49A5-B221687AF52C}"/>
              </a:ext>
            </a:extLst>
          </p:cNvPr>
          <p:cNvPicPr>
            <a:picLocks noChangeAspect="1"/>
          </p:cNvPicPr>
          <p:nvPr/>
        </p:nvPicPr>
        <p:blipFill>
          <a:blip r:embed="rId3">
            <a:extLst>
              <a:ext uri="{28A0092B-C50C-407E-A947-70E740481C1C}">
                <a14:useLocalDpi xmlns:a14="http://schemas.microsoft.com/office/drawing/2010/main" val="0"/>
              </a:ext>
            </a:extLst>
          </a:blip>
          <a:srcRect l="37829" t="5811" r="38016" b="21118"/>
          <a:stretch>
            <a:fillRect/>
          </a:stretch>
        </p:blipFill>
        <p:spPr>
          <a:xfrm>
            <a:off x="419772" y="4685109"/>
            <a:ext cx="2862859" cy="4065945"/>
          </a:xfrm>
          <a:prstGeom prst="rect">
            <a:avLst/>
          </a:prstGeom>
        </p:spPr>
      </p:pic>
      <p:sp>
        <p:nvSpPr>
          <p:cNvPr id="24" name="Text Box 2">
            <a:extLst>
              <a:ext uri="{FF2B5EF4-FFF2-40B4-BE49-F238E27FC236}">
                <a16:creationId xmlns:a16="http://schemas.microsoft.com/office/drawing/2014/main" id="{1E990097-F42B-30AA-10F5-07CD6C7CA1A3}"/>
              </a:ext>
            </a:extLst>
          </p:cNvPr>
          <p:cNvSpPr txBox="1">
            <a:spLocks noChangeArrowheads="1"/>
          </p:cNvSpPr>
          <p:nvPr/>
        </p:nvSpPr>
        <p:spPr bwMode="auto">
          <a:xfrm>
            <a:off x="3423423" y="4685109"/>
            <a:ext cx="3228975" cy="3937896"/>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1000" dirty="0">
                <a:latin typeface="Century Gothic" panose="020B0502020202020204" pitchFamily="34" charset="0"/>
              </a:rPr>
              <a:t>This map illustrates the relationship between residential building activity and total development fees across the Denver metropolitan region. Circle size is proportional to the number of residential building permits issued in 2026 to date, with larger circles representing municipalities experiencing higher levels of homebuilding activity. </a:t>
            </a:r>
          </a:p>
          <a:p>
            <a:pPr>
              <a:lnSpc>
                <a:spcPct val="107000"/>
              </a:lnSpc>
              <a:spcAft>
                <a:spcPts val="800"/>
              </a:spcAft>
            </a:pPr>
            <a:r>
              <a:rPr lang="en-US" sz="1000" dirty="0">
                <a:latin typeface="Century Gothic" panose="020B0502020202020204" pitchFamily="34" charset="0"/>
              </a:rPr>
              <a:t>Circle color represents the relative level of total development fees, with green indicating lower fees, yellow representing moderate fees, and red identifying municipalities with the highest development fees. Together, these measures provide a visual comparison of where residential construction is occurring and the relative fee burden imposed by each jurisdiction.</a:t>
            </a:r>
          </a:p>
        </p:txBody>
      </p:sp>
    </p:spTree>
    <p:extLst>
      <p:ext uri="{BB962C8B-B14F-4D97-AF65-F5344CB8AC3E}">
        <p14:creationId xmlns:p14="http://schemas.microsoft.com/office/powerpoint/2010/main" val="1532570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Manual Input 10">
            <a:extLst>
              <a:ext uri="{FF2B5EF4-FFF2-40B4-BE49-F238E27FC236}">
                <a16:creationId xmlns:a16="http://schemas.microsoft.com/office/drawing/2014/main" id="{B33CC41A-40B8-E355-542B-DF94234C5C01}"/>
              </a:ext>
            </a:extLst>
          </p:cNvPr>
          <p:cNvSpPr/>
          <p:nvPr/>
        </p:nvSpPr>
        <p:spPr>
          <a:xfrm rot="10800000">
            <a:off x="278979" y="-11574"/>
            <a:ext cx="2581275" cy="966787"/>
          </a:xfrm>
          <a:prstGeom prst="flowChartManualInput">
            <a:avLst/>
          </a:prstGeom>
          <a:solidFill>
            <a:srgbClr val="8B0F04"/>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5" name="Text Box 11">
            <a:extLst>
              <a:ext uri="{FF2B5EF4-FFF2-40B4-BE49-F238E27FC236}">
                <a16:creationId xmlns:a16="http://schemas.microsoft.com/office/drawing/2014/main" id="{27306C0C-AE07-3F91-1A09-CA44CBE3C599}"/>
              </a:ext>
            </a:extLst>
          </p:cNvPr>
          <p:cNvSpPr txBox="1"/>
          <p:nvPr/>
        </p:nvSpPr>
        <p:spPr>
          <a:xfrm>
            <a:off x="278981" y="1095124"/>
            <a:ext cx="3144442" cy="45720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800"/>
              </a:spcAft>
            </a:pPr>
            <a:r>
              <a:rPr lang="en-US" sz="2400" b="1" dirty="0">
                <a:solidFill>
                  <a:srgbClr val="778E1E"/>
                </a:solidFill>
                <a:latin typeface="Bodoni MT" panose="02070603080606020203" pitchFamily="18" charset="0"/>
              </a:rPr>
              <a:t>Municipality Rankings</a:t>
            </a:r>
            <a:endParaRPr lang="en-US" sz="2400" kern="100" dirty="0">
              <a:solidFill>
                <a:srgbClr val="778E1E"/>
              </a:solidFill>
              <a:effectLst/>
              <a:latin typeface="Bodoni MT" panose="02070603080606020203" pitchFamily="18" charset="0"/>
              <a:ea typeface="Aptos" panose="020B0004020202020204" pitchFamily="34" charset="0"/>
              <a:cs typeface="Times New Roman" panose="02020603050405020304" pitchFamily="18" charset="0"/>
            </a:endParaRPr>
          </a:p>
        </p:txBody>
      </p:sp>
      <p:sp>
        <p:nvSpPr>
          <p:cNvPr id="6" name="Text Box 2">
            <a:extLst>
              <a:ext uri="{FF2B5EF4-FFF2-40B4-BE49-F238E27FC236}">
                <a16:creationId xmlns:a16="http://schemas.microsoft.com/office/drawing/2014/main" id="{E1B3BF1A-0D86-F55B-59BD-C12A8A8C6F09}"/>
              </a:ext>
            </a:extLst>
          </p:cNvPr>
          <p:cNvSpPr txBox="1">
            <a:spLocks noChangeArrowheads="1"/>
          </p:cNvSpPr>
          <p:nvPr/>
        </p:nvSpPr>
        <p:spPr bwMode="auto">
          <a:xfrm>
            <a:off x="278980" y="1580671"/>
            <a:ext cx="3228975" cy="3416631"/>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r>
              <a:rPr lang="en-US" sz="1100" dirty="0">
                <a:latin typeface="Century Gothic" panose="020B0502020202020204" pitchFamily="34" charset="0"/>
              </a:rPr>
              <a:t>After calculating the development fees for each municipality, we identified the top 10 most and least expensive jurisdictions based on total fees.</a:t>
            </a:r>
          </a:p>
          <a:p>
            <a:endParaRPr lang="en-US" sz="1100" dirty="0">
              <a:latin typeface="Century Gothic" panose="020B0502020202020204" pitchFamily="34" charset="0"/>
            </a:endParaRPr>
          </a:p>
          <a:p>
            <a:r>
              <a:rPr lang="en-US" sz="1100" dirty="0">
                <a:latin typeface="Century Gothic" panose="020B0502020202020204" pitchFamily="34" charset="0"/>
              </a:rPr>
              <a:t>Table 4, which highlights the fees of single-family detached homes (SFD), shows that Erie ranks as the most expensive, with development fees nearing $108,000 per home. Castle Rock and Brighton follow, with fees approaching $99,000 and just above $83,000, respectively.</a:t>
            </a:r>
          </a:p>
          <a:p>
            <a:endParaRPr lang="en-US" sz="1100" dirty="0">
              <a:latin typeface="Century Gothic" panose="020B0502020202020204" pitchFamily="34" charset="0"/>
            </a:endParaRPr>
          </a:p>
          <a:p>
            <a:r>
              <a:rPr lang="en-US" sz="1100" dirty="0">
                <a:latin typeface="Century Gothic" panose="020B0502020202020204" pitchFamily="34" charset="0"/>
              </a:rPr>
              <a:t>Table 5 ranks the fees of single-family attached homes (SFA). The top four from Table 4 remain the same with slight variability to the order. </a:t>
            </a:r>
          </a:p>
          <a:p>
            <a:endParaRPr lang="en-US" sz="1100" dirty="0">
              <a:latin typeface="Century Gothic" panose="020B0502020202020204" pitchFamily="34" charset="0"/>
            </a:endParaRPr>
          </a:p>
          <a:p>
            <a:r>
              <a:rPr lang="en-US" sz="1100" dirty="0">
                <a:latin typeface="Century Gothic" panose="020B0502020202020204" pitchFamily="34" charset="0"/>
              </a:rPr>
              <a:t>Tables 6 and 7 highlight the municipalities with the lowest development fees. Unincorporated areas, such as Adams and Jefferson counties, rank among the least expensive places to build based on these costs.</a:t>
            </a:r>
          </a:p>
          <a:p>
            <a:endParaRPr lang="en-US" sz="1000" dirty="0">
              <a:latin typeface="Century Gothic" panose="020B0502020202020204" pitchFamily="34" charset="0"/>
            </a:endParaRPr>
          </a:p>
        </p:txBody>
      </p:sp>
      <p:sp>
        <p:nvSpPr>
          <p:cNvPr id="7" name="Text Box 2">
            <a:extLst>
              <a:ext uri="{FF2B5EF4-FFF2-40B4-BE49-F238E27FC236}">
                <a16:creationId xmlns:a16="http://schemas.microsoft.com/office/drawing/2014/main" id="{AF7655A9-1B4F-8382-BC1F-1745B8AA2755}"/>
              </a:ext>
            </a:extLst>
          </p:cNvPr>
          <p:cNvSpPr txBox="1">
            <a:spLocks noChangeArrowheads="1"/>
          </p:cNvSpPr>
          <p:nvPr/>
        </p:nvSpPr>
        <p:spPr bwMode="auto">
          <a:xfrm>
            <a:off x="3869990" y="471819"/>
            <a:ext cx="742950" cy="257175"/>
          </a:xfrm>
          <a:prstGeom prst="rect">
            <a:avLst/>
          </a:prstGeom>
          <a:noFill/>
          <a:ln w="9525">
            <a:noFill/>
            <a:miter lim="800000"/>
            <a:headEnd/>
            <a:tailEnd/>
          </a:ln>
        </p:spPr>
        <p:txBody>
          <a:bodyPr rot="0" vert="horz" wrap="square" lIns="91440" tIns="45720" rIns="91440" bIns="45720" anchor="t" anchorCtr="0">
            <a:noAutofit/>
          </a:bodyPr>
          <a:lstStyle/>
          <a:p>
            <a:pPr marL="0" marR="0">
              <a:lnSpc>
                <a:spcPct val="115000"/>
              </a:lnSpc>
              <a:spcAft>
                <a:spcPts val="800"/>
              </a:spcAft>
              <a:buNone/>
            </a:pPr>
            <a:r>
              <a:rPr lang="en-US" sz="1200" b="1" u="sng" kern="100" dirty="0">
                <a:solidFill>
                  <a:srgbClr val="8B0F04"/>
                </a:solidFill>
                <a:effectLst/>
                <a:latin typeface="Century Gothic" panose="020B0502020202020204" pitchFamily="34" charset="0"/>
                <a:ea typeface="Aptos" panose="020B0004020202020204" pitchFamily="34" charset="0"/>
                <a:cs typeface="Times New Roman" panose="02020603050405020304" pitchFamily="18" charset="0"/>
              </a:rPr>
              <a:t>Table 4</a:t>
            </a:r>
            <a:endParaRPr lang="en-US" sz="1200" kern="100" dirty="0">
              <a:solidFill>
                <a:srgbClr val="8B0F04"/>
              </a:solidFill>
              <a:effectLst/>
              <a:latin typeface="Aptos" panose="020B0004020202020204" pitchFamily="34" charset="0"/>
              <a:ea typeface="Aptos" panose="020B0004020202020204" pitchFamily="34" charset="0"/>
              <a:cs typeface="Times New Roman" panose="02020603050405020304" pitchFamily="18" charset="0"/>
            </a:endParaRPr>
          </a:p>
        </p:txBody>
      </p:sp>
      <p:graphicFrame>
        <p:nvGraphicFramePr>
          <p:cNvPr id="8" name="Table 7">
            <a:extLst>
              <a:ext uri="{FF2B5EF4-FFF2-40B4-BE49-F238E27FC236}">
                <a16:creationId xmlns:a16="http://schemas.microsoft.com/office/drawing/2014/main" id="{E8EFF785-C865-EDC3-F395-EDBF3D030A37}"/>
              </a:ext>
            </a:extLst>
          </p:cNvPr>
          <p:cNvGraphicFramePr>
            <a:graphicFrameLocks noGrp="1"/>
          </p:cNvGraphicFramePr>
          <p:nvPr>
            <p:extLst>
              <p:ext uri="{D42A27DB-BD31-4B8C-83A1-F6EECF244321}">
                <p14:modId xmlns:p14="http://schemas.microsoft.com/office/powerpoint/2010/main" val="919402103"/>
              </p:ext>
            </p:extLst>
          </p:nvPr>
        </p:nvGraphicFramePr>
        <p:xfrm>
          <a:off x="3997748" y="858474"/>
          <a:ext cx="2095500" cy="2045811"/>
        </p:xfrm>
        <a:graphic>
          <a:graphicData uri="http://schemas.openxmlformats.org/drawingml/2006/table">
            <a:tbl>
              <a:tblPr firstRow="1" firstCol="1" bandRow="1">
                <a:tableStyleId>{5C22544A-7EE6-4342-B048-85BDC9FD1C3A}</a:tableStyleId>
              </a:tblPr>
              <a:tblGrid>
                <a:gridCol w="1254125">
                  <a:extLst>
                    <a:ext uri="{9D8B030D-6E8A-4147-A177-3AD203B41FA5}">
                      <a16:colId xmlns:a16="http://schemas.microsoft.com/office/drawing/2014/main" val="401358792"/>
                    </a:ext>
                  </a:extLst>
                </a:gridCol>
                <a:gridCol w="841375">
                  <a:extLst>
                    <a:ext uri="{9D8B030D-6E8A-4147-A177-3AD203B41FA5}">
                      <a16:colId xmlns:a16="http://schemas.microsoft.com/office/drawing/2014/main" val="237363522"/>
                    </a:ext>
                  </a:extLst>
                </a:gridCol>
              </a:tblGrid>
              <a:tr h="182880">
                <a:tc>
                  <a:txBody>
                    <a:bodyPr/>
                    <a:lstStyle/>
                    <a:p>
                      <a:pPr marL="0" marR="0" algn="l">
                        <a:lnSpc>
                          <a:spcPct val="115000"/>
                        </a:lnSpc>
                        <a:spcAft>
                          <a:spcPts val="800"/>
                        </a:spcAft>
                        <a:buNone/>
                      </a:pPr>
                      <a:r>
                        <a:rPr lang="en-US" sz="1000" kern="0">
                          <a:effectLst/>
                        </a:rPr>
                        <a:t>Total Fees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rgbClr val="778E1E"/>
                    </a:solidFill>
                  </a:tcPr>
                </a:tc>
                <a:tc>
                  <a:txBody>
                    <a:bodyPr/>
                    <a:lstStyle/>
                    <a:p>
                      <a:pPr marL="0" marR="0" algn="r">
                        <a:lnSpc>
                          <a:spcPct val="115000"/>
                        </a:lnSpc>
                        <a:spcAft>
                          <a:spcPts val="800"/>
                        </a:spcAft>
                        <a:buNone/>
                      </a:pPr>
                      <a:r>
                        <a:rPr lang="en-US" sz="1000" kern="0">
                          <a:effectLst/>
                        </a:rPr>
                        <a:t>SFD</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rgbClr val="778E1E"/>
                    </a:solidFill>
                  </a:tcPr>
                </a:tc>
                <a:extLst>
                  <a:ext uri="{0D108BD9-81ED-4DB2-BD59-A6C34878D82A}">
                    <a16:rowId xmlns:a16="http://schemas.microsoft.com/office/drawing/2014/main" val="3144844337"/>
                  </a:ext>
                </a:extLst>
              </a:tr>
              <a:tr h="182880">
                <a:tc>
                  <a:txBody>
                    <a:bodyPr/>
                    <a:lstStyle/>
                    <a:p>
                      <a:pPr marL="0" marR="0" algn="l">
                        <a:lnSpc>
                          <a:spcPct val="115000"/>
                        </a:lnSpc>
                        <a:spcAft>
                          <a:spcPts val="800"/>
                        </a:spcAft>
                        <a:buNone/>
                      </a:pPr>
                      <a:r>
                        <a:rPr lang="en-US" sz="1000" b="0" kern="0">
                          <a:solidFill>
                            <a:schemeClr val="tx1"/>
                          </a:solidFill>
                          <a:effectLst/>
                          <a:latin typeface="Aptos" panose="020B0004020202020204" pitchFamily="34" charset="0"/>
                          <a:ea typeface="Aptos" panose="020B0004020202020204" pitchFamily="34" charset="0"/>
                          <a:cs typeface="Times New Roman" panose="02020603050405020304" pitchFamily="18" charset="0"/>
                        </a:rPr>
                        <a:t>Erie*</a:t>
                      </a:r>
                      <a:endParaRPr lang="en-US" sz="1200" b="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marL="0" marR="0" algn="r">
                        <a:lnSpc>
                          <a:spcPct val="115000"/>
                        </a:lnSpc>
                        <a:spcAft>
                          <a:spcPts val="800"/>
                        </a:spcAft>
                        <a:buNone/>
                      </a:pPr>
                      <a:r>
                        <a:rPr lang="en-US" sz="1000" kern="0">
                          <a:effectLst/>
                          <a:latin typeface="Aptos" panose="020B0004020202020204" pitchFamily="34" charset="0"/>
                          <a:ea typeface="Aptos" panose="020B0004020202020204" pitchFamily="34" charset="0"/>
                          <a:cs typeface="Times New Roman" panose="02020603050405020304" pitchFamily="18" charset="0"/>
                        </a:rPr>
                        <a:t>$107,825.66</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212344709"/>
                  </a:ext>
                </a:extLst>
              </a:tr>
              <a:tr h="182880">
                <a:tc>
                  <a:txBody>
                    <a:bodyPr/>
                    <a:lstStyle/>
                    <a:p>
                      <a:pPr marL="0" marR="0" algn="l">
                        <a:lnSpc>
                          <a:spcPct val="115000"/>
                        </a:lnSpc>
                        <a:spcAft>
                          <a:spcPts val="800"/>
                        </a:spcAft>
                        <a:buNone/>
                      </a:pPr>
                      <a:r>
                        <a:rPr lang="en-US" sz="1000" b="0" kern="0">
                          <a:solidFill>
                            <a:schemeClr val="tx1"/>
                          </a:solidFill>
                          <a:effectLst/>
                        </a:rPr>
                        <a:t>Castle Rock</a:t>
                      </a:r>
                      <a:endParaRPr lang="en-US" sz="1200" b="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marL="0" marR="0" algn="r">
                        <a:lnSpc>
                          <a:spcPct val="115000"/>
                        </a:lnSpc>
                        <a:spcAft>
                          <a:spcPts val="800"/>
                        </a:spcAft>
                        <a:buNone/>
                      </a:pPr>
                      <a:r>
                        <a:rPr lang="en-US" sz="1000" kern="0">
                          <a:effectLst/>
                        </a:rPr>
                        <a:t>$98,668.42</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230443719"/>
                  </a:ext>
                </a:extLst>
              </a:tr>
              <a:tr h="182880">
                <a:tc>
                  <a:txBody>
                    <a:bodyPr/>
                    <a:lstStyle/>
                    <a:p>
                      <a:pPr marL="0" marR="0" algn="l">
                        <a:lnSpc>
                          <a:spcPct val="115000"/>
                        </a:lnSpc>
                        <a:spcAft>
                          <a:spcPts val="800"/>
                        </a:spcAft>
                        <a:buNone/>
                      </a:pPr>
                      <a:r>
                        <a:rPr lang="en-US" sz="1000" b="0" kern="0" dirty="0">
                          <a:solidFill>
                            <a:schemeClr val="tx1"/>
                          </a:solidFill>
                          <a:effectLst/>
                        </a:rPr>
                        <a:t>Brighton*</a:t>
                      </a:r>
                      <a:endParaRPr lang="en-US" sz="12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marL="0" marR="0" algn="r">
                        <a:lnSpc>
                          <a:spcPct val="115000"/>
                        </a:lnSpc>
                        <a:spcAft>
                          <a:spcPts val="800"/>
                        </a:spcAft>
                        <a:buNone/>
                      </a:pPr>
                      <a:r>
                        <a:rPr lang="en-US" sz="1000" kern="0">
                          <a:effectLst/>
                        </a:rPr>
                        <a:t>$83.384.51</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21601714"/>
                  </a:ext>
                </a:extLst>
              </a:tr>
              <a:tr h="190500">
                <a:tc>
                  <a:txBody>
                    <a:bodyPr/>
                    <a:lstStyle/>
                    <a:p>
                      <a:pPr marL="0" marR="0" algn="l">
                        <a:lnSpc>
                          <a:spcPct val="115000"/>
                        </a:lnSpc>
                        <a:spcAft>
                          <a:spcPts val="800"/>
                        </a:spcAft>
                        <a:buNone/>
                      </a:pPr>
                      <a:r>
                        <a:rPr lang="en-US" sz="1000" b="0" kern="0">
                          <a:solidFill>
                            <a:schemeClr val="tx1"/>
                          </a:solidFill>
                          <a:effectLst/>
                        </a:rPr>
                        <a:t>Parker</a:t>
                      </a:r>
                      <a:endParaRPr lang="en-US" sz="1200" b="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marL="0" marR="0" algn="r">
                        <a:lnSpc>
                          <a:spcPct val="115000"/>
                        </a:lnSpc>
                        <a:spcAft>
                          <a:spcPts val="800"/>
                        </a:spcAft>
                        <a:buNone/>
                      </a:pPr>
                      <a:r>
                        <a:rPr lang="en-US" sz="1000" kern="0">
                          <a:effectLst/>
                        </a:rPr>
                        <a:t>$80,322.44</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584270445"/>
                  </a:ext>
                </a:extLst>
              </a:tr>
              <a:tr h="186531">
                <a:tc>
                  <a:txBody>
                    <a:bodyPr/>
                    <a:lstStyle/>
                    <a:p>
                      <a:pPr marL="0" marR="0" algn="l">
                        <a:lnSpc>
                          <a:spcPct val="115000"/>
                        </a:lnSpc>
                        <a:spcAft>
                          <a:spcPts val="800"/>
                        </a:spcAft>
                        <a:buNone/>
                      </a:pPr>
                      <a:r>
                        <a:rPr lang="en-US" sz="1000" b="0" kern="0">
                          <a:solidFill>
                            <a:schemeClr val="tx1"/>
                          </a:solidFill>
                          <a:effectLst/>
                        </a:rPr>
                        <a:t>Longmont</a:t>
                      </a:r>
                      <a:endParaRPr lang="en-US" sz="1200" b="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marL="0" marR="0" algn="r">
                        <a:lnSpc>
                          <a:spcPct val="115000"/>
                        </a:lnSpc>
                        <a:spcAft>
                          <a:spcPts val="800"/>
                        </a:spcAft>
                        <a:buNone/>
                      </a:pPr>
                      <a:r>
                        <a:rPr lang="en-US" sz="1000" kern="0">
                          <a:effectLst/>
                        </a:rPr>
                        <a:t>$79,821.92</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919623012"/>
                  </a:ext>
                </a:extLst>
              </a:tr>
              <a:tr h="190500">
                <a:tc>
                  <a:txBody>
                    <a:bodyPr/>
                    <a:lstStyle/>
                    <a:p>
                      <a:pPr marL="0" marR="0" algn="l">
                        <a:lnSpc>
                          <a:spcPct val="115000"/>
                        </a:lnSpc>
                        <a:spcAft>
                          <a:spcPts val="800"/>
                        </a:spcAft>
                        <a:buNone/>
                      </a:pPr>
                      <a:r>
                        <a:rPr lang="en-US" sz="1000" b="0" kern="0">
                          <a:solidFill>
                            <a:schemeClr val="tx1"/>
                          </a:solidFill>
                          <a:effectLst/>
                        </a:rPr>
                        <a:t>Thornton</a:t>
                      </a:r>
                      <a:endParaRPr lang="en-US" sz="1200" b="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marL="0" marR="0" algn="r">
                        <a:lnSpc>
                          <a:spcPct val="115000"/>
                        </a:lnSpc>
                        <a:spcAft>
                          <a:spcPts val="800"/>
                        </a:spcAft>
                        <a:buNone/>
                      </a:pPr>
                      <a:r>
                        <a:rPr lang="en-US" sz="1000" kern="0">
                          <a:effectLst/>
                        </a:rPr>
                        <a:t>$78,746.09</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888692873"/>
                  </a:ext>
                </a:extLst>
              </a:tr>
              <a:tr h="190500">
                <a:tc>
                  <a:txBody>
                    <a:bodyPr/>
                    <a:lstStyle/>
                    <a:p>
                      <a:pPr marL="0" marR="0" algn="l">
                        <a:lnSpc>
                          <a:spcPct val="115000"/>
                        </a:lnSpc>
                        <a:spcAft>
                          <a:spcPts val="800"/>
                        </a:spcAft>
                        <a:buNone/>
                      </a:pPr>
                      <a:r>
                        <a:rPr lang="en-US" sz="1000" b="0" kern="0">
                          <a:solidFill>
                            <a:schemeClr val="tx1"/>
                          </a:solidFill>
                          <a:effectLst/>
                        </a:rPr>
                        <a:t>Aurora</a:t>
                      </a:r>
                      <a:endParaRPr lang="en-US" sz="1200" b="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marL="0" marR="0" algn="r">
                        <a:lnSpc>
                          <a:spcPct val="115000"/>
                        </a:lnSpc>
                        <a:spcAft>
                          <a:spcPts val="800"/>
                        </a:spcAft>
                        <a:buNone/>
                      </a:pPr>
                      <a:r>
                        <a:rPr lang="en-US" sz="1000" kern="0">
                          <a:effectLst/>
                        </a:rPr>
                        <a:t>$70,242.44</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935980328"/>
                  </a:ext>
                </a:extLst>
              </a:tr>
              <a:tr h="182880">
                <a:tc>
                  <a:txBody>
                    <a:bodyPr/>
                    <a:lstStyle/>
                    <a:p>
                      <a:pPr marL="0" marR="0" algn="l">
                        <a:lnSpc>
                          <a:spcPct val="115000"/>
                        </a:lnSpc>
                        <a:spcAft>
                          <a:spcPts val="800"/>
                        </a:spcAft>
                        <a:buNone/>
                      </a:pPr>
                      <a:r>
                        <a:rPr lang="en-US" sz="1000" b="0" kern="0">
                          <a:solidFill>
                            <a:schemeClr val="tx1"/>
                          </a:solidFill>
                          <a:effectLst/>
                        </a:rPr>
                        <a:t>Commerce City</a:t>
                      </a:r>
                      <a:endParaRPr lang="en-US" sz="1200" b="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marL="0" marR="0" algn="r">
                        <a:lnSpc>
                          <a:spcPct val="115000"/>
                        </a:lnSpc>
                        <a:spcAft>
                          <a:spcPts val="800"/>
                        </a:spcAft>
                        <a:buNone/>
                      </a:pPr>
                      <a:r>
                        <a:rPr lang="en-US" sz="1000" kern="0">
                          <a:effectLst/>
                        </a:rPr>
                        <a:t>$63,762.62</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14830401"/>
                  </a:ext>
                </a:extLst>
              </a:tr>
              <a:tr h="190500">
                <a:tc>
                  <a:txBody>
                    <a:bodyPr/>
                    <a:lstStyle/>
                    <a:p>
                      <a:pPr marL="0" marR="0" algn="l">
                        <a:lnSpc>
                          <a:spcPct val="115000"/>
                        </a:lnSpc>
                        <a:spcAft>
                          <a:spcPts val="800"/>
                        </a:spcAft>
                        <a:buNone/>
                      </a:pPr>
                      <a:r>
                        <a:rPr lang="en-US" sz="1000" b="0" kern="0">
                          <a:solidFill>
                            <a:schemeClr val="tx1"/>
                          </a:solidFill>
                          <a:effectLst/>
                        </a:rPr>
                        <a:t>Arvada</a:t>
                      </a:r>
                      <a:endParaRPr lang="en-US" sz="1200" b="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marL="0" marR="0" algn="r">
                        <a:lnSpc>
                          <a:spcPct val="115000"/>
                        </a:lnSpc>
                        <a:spcAft>
                          <a:spcPts val="800"/>
                        </a:spcAft>
                        <a:buNone/>
                      </a:pPr>
                      <a:r>
                        <a:rPr lang="en-US" sz="1000" kern="0">
                          <a:effectLst/>
                        </a:rPr>
                        <a:t>$61,130.17</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198072627"/>
                  </a:ext>
                </a:extLst>
              </a:tr>
              <a:tr h="182880">
                <a:tc>
                  <a:txBody>
                    <a:bodyPr/>
                    <a:lstStyle/>
                    <a:p>
                      <a:pPr marL="0" marR="0" algn="l">
                        <a:lnSpc>
                          <a:spcPct val="115000"/>
                        </a:lnSpc>
                        <a:spcAft>
                          <a:spcPts val="800"/>
                        </a:spcAft>
                        <a:buNone/>
                      </a:pPr>
                      <a:r>
                        <a:rPr lang="en-US" sz="1000" b="0" kern="0">
                          <a:solidFill>
                            <a:schemeClr val="tx1"/>
                          </a:solidFill>
                          <a:effectLst/>
                          <a:latin typeface="Aptos" panose="020B0004020202020204" pitchFamily="34" charset="0"/>
                          <a:ea typeface="Aptos" panose="020B0004020202020204" pitchFamily="34" charset="0"/>
                          <a:cs typeface="Times New Roman" panose="02020603050405020304" pitchFamily="18" charset="0"/>
                        </a:rPr>
                        <a:t>Denver</a:t>
                      </a:r>
                      <a:endParaRPr lang="en-US" sz="1200" b="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marL="0" marR="0" algn="r">
                        <a:lnSpc>
                          <a:spcPct val="115000"/>
                        </a:lnSpc>
                        <a:spcAft>
                          <a:spcPts val="800"/>
                        </a:spcAft>
                        <a:buNone/>
                      </a:pPr>
                      <a:r>
                        <a:rPr lang="en-US" sz="1000" kern="0" dirty="0">
                          <a:effectLst/>
                        </a:rPr>
                        <a:t>$58,396.42</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083405363"/>
                  </a:ext>
                </a:extLst>
              </a:tr>
            </a:tbl>
          </a:graphicData>
        </a:graphic>
      </p:graphicFrame>
      <p:sp>
        <p:nvSpPr>
          <p:cNvPr id="9" name="Text Box 2">
            <a:extLst>
              <a:ext uri="{FF2B5EF4-FFF2-40B4-BE49-F238E27FC236}">
                <a16:creationId xmlns:a16="http://schemas.microsoft.com/office/drawing/2014/main" id="{F00BD15A-7B50-25BA-6CDC-A106A2581864}"/>
              </a:ext>
            </a:extLst>
          </p:cNvPr>
          <p:cNvSpPr txBox="1">
            <a:spLocks noChangeArrowheads="1"/>
          </p:cNvSpPr>
          <p:nvPr/>
        </p:nvSpPr>
        <p:spPr bwMode="auto">
          <a:xfrm>
            <a:off x="3869990" y="3033765"/>
            <a:ext cx="742950" cy="257175"/>
          </a:xfrm>
          <a:prstGeom prst="rect">
            <a:avLst/>
          </a:prstGeom>
          <a:noFill/>
          <a:ln w="9525">
            <a:noFill/>
            <a:miter lim="800000"/>
            <a:headEnd/>
            <a:tailEnd/>
          </a:ln>
        </p:spPr>
        <p:txBody>
          <a:bodyPr rot="0" vert="horz" wrap="square" lIns="91440" tIns="45720" rIns="91440" bIns="45720" anchor="t" anchorCtr="0">
            <a:noAutofit/>
          </a:bodyPr>
          <a:lstStyle/>
          <a:p>
            <a:pPr marL="0" marR="0">
              <a:lnSpc>
                <a:spcPct val="115000"/>
              </a:lnSpc>
              <a:spcAft>
                <a:spcPts val="800"/>
              </a:spcAft>
              <a:buNone/>
            </a:pPr>
            <a:r>
              <a:rPr lang="en-US" sz="1200" b="1" u="sng" kern="100" dirty="0">
                <a:solidFill>
                  <a:srgbClr val="8B0F04"/>
                </a:solidFill>
                <a:effectLst/>
                <a:latin typeface="Century Gothic" panose="020B0502020202020204" pitchFamily="34" charset="0"/>
                <a:ea typeface="Aptos" panose="020B0004020202020204" pitchFamily="34" charset="0"/>
                <a:cs typeface="Times New Roman" panose="02020603050405020304" pitchFamily="18" charset="0"/>
              </a:rPr>
              <a:t>Table 5</a:t>
            </a:r>
            <a:endParaRPr lang="en-US" sz="1200" kern="100" dirty="0">
              <a:solidFill>
                <a:srgbClr val="8B0F04"/>
              </a:solidFill>
              <a:effectLst/>
              <a:latin typeface="Aptos" panose="020B0004020202020204" pitchFamily="34" charset="0"/>
              <a:ea typeface="Aptos" panose="020B0004020202020204" pitchFamily="34" charset="0"/>
              <a:cs typeface="Times New Roman" panose="02020603050405020304" pitchFamily="18" charset="0"/>
            </a:endParaRPr>
          </a:p>
        </p:txBody>
      </p:sp>
      <p:graphicFrame>
        <p:nvGraphicFramePr>
          <p:cNvPr id="10" name="Table 9">
            <a:extLst>
              <a:ext uri="{FF2B5EF4-FFF2-40B4-BE49-F238E27FC236}">
                <a16:creationId xmlns:a16="http://schemas.microsoft.com/office/drawing/2014/main" id="{C7B511F2-492C-AF36-B800-5A3A119EDF31}"/>
              </a:ext>
            </a:extLst>
          </p:cNvPr>
          <p:cNvGraphicFramePr>
            <a:graphicFrameLocks noGrp="1"/>
          </p:cNvGraphicFramePr>
          <p:nvPr>
            <p:extLst>
              <p:ext uri="{D42A27DB-BD31-4B8C-83A1-F6EECF244321}">
                <p14:modId xmlns:p14="http://schemas.microsoft.com/office/powerpoint/2010/main" val="558165634"/>
              </p:ext>
            </p:extLst>
          </p:nvPr>
        </p:nvGraphicFramePr>
        <p:xfrm>
          <a:off x="3997748" y="3420420"/>
          <a:ext cx="2095500" cy="2049780"/>
        </p:xfrm>
        <a:graphic>
          <a:graphicData uri="http://schemas.openxmlformats.org/drawingml/2006/table">
            <a:tbl>
              <a:tblPr firstRow="1" firstCol="1" bandRow="1">
                <a:tableStyleId>{5C22544A-7EE6-4342-B048-85BDC9FD1C3A}</a:tableStyleId>
              </a:tblPr>
              <a:tblGrid>
                <a:gridCol w="1254125">
                  <a:extLst>
                    <a:ext uri="{9D8B030D-6E8A-4147-A177-3AD203B41FA5}">
                      <a16:colId xmlns:a16="http://schemas.microsoft.com/office/drawing/2014/main" val="3064821434"/>
                    </a:ext>
                  </a:extLst>
                </a:gridCol>
                <a:gridCol w="841375">
                  <a:extLst>
                    <a:ext uri="{9D8B030D-6E8A-4147-A177-3AD203B41FA5}">
                      <a16:colId xmlns:a16="http://schemas.microsoft.com/office/drawing/2014/main" val="3278259784"/>
                    </a:ext>
                  </a:extLst>
                </a:gridCol>
              </a:tblGrid>
              <a:tr h="182880">
                <a:tc>
                  <a:txBody>
                    <a:bodyPr/>
                    <a:lstStyle/>
                    <a:p>
                      <a:pPr marL="0" marR="0" algn="l">
                        <a:lnSpc>
                          <a:spcPct val="115000"/>
                        </a:lnSpc>
                        <a:spcAft>
                          <a:spcPts val="800"/>
                        </a:spcAft>
                        <a:buNone/>
                      </a:pPr>
                      <a:r>
                        <a:rPr lang="en-US" sz="1000" kern="0">
                          <a:effectLst/>
                        </a:rPr>
                        <a:t>Total Fees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rgbClr val="778E1E"/>
                    </a:solidFill>
                  </a:tcPr>
                </a:tc>
                <a:tc>
                  <a:txBody>
                    <a:bodyPr/>
                    <a:lstStyle/>
                    <a:p>
                      <a:pPr marL="0" marR="0" algn="r">
                        <a:lnSpc>
                          <a:spcPct val="115000"/>
                        </a:lnSpc>
                        <a:spcAft>
                          <a:spcPts val="800"/>
                        </a:spcAft>
                        <a:buNone/>
                      </a:pPr>
                      <a:r>
                        <a:rPr lang="en-US" sz="1000" kern="0">
                          <a:effectLst/>
                        </a:rPr>
                        <a:t>SFA</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rgbClr val="778E1E"/>
                    </a:solidFill>
                  </a:tcPr>
                </a:tc>
                <a:extLst>
                  <a:ext uri="{0D108BD9-81ED-4DB2-BD59-A6C34878D82A}">
                    <a16:rowId xmlns:a16="http://schemas.microsoft.com/office/drawing/2014/main" val="1257904635"/>
                  </a:ext>
                </a:extLst>
              </a:tr>
              <a:tr h="182880">
                <a:tc>
                  <a:txBody>
                    <a:bodyPr/>
                    <a:lstStyle/>
                    <a:p>
                      <a:pPr marL="0" marR="0" algn="l">
                        <a:lnSpc>
                          <a:spcPct val="115000"/>
                        </a:lnSpc>
                        <a:spcAft>
                          <a:spcPts val="800"/>
                        </a:spcAft>
                        <a:buNone/>
                      </a:pPr>
                      <a:r>
                        <a:rPr lang="en-US" sz="1000" b="0" kern="0">
                          <a:solidFill>
                            <a:schemeClr val="tx1"/>
                          </a:solidFill>
                          <a:effectLst/>
                        </a:rPr>
                        <a:t>Erie*</a:t>
                      </a:r>
                      <a:endParaRPr lang="en-US" sz="1200" b="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chemeClr val="bg2"/>
                    </a:solidFill>
                  </a:tcPr>
                </a:tc>
                <a:tc>
                  <a:txBody>
                    <a:bodyPr/>
                    <a:lstStyle/>
                    <a:p>
                      <a:pPr marL="0" marR="0" algn="r">
                        <a:lnSpc>
                          <a:spcPct val="115000"/>
                        </a:lnSpc>
                        <a:spcAft>
                          <a:spcPts val="800"/>
                        </a:spcAft>
                        <a:buNone/>
                      </a:pPr>
                      <a:r>
                        <a:rPr lang="en-US" sz="1000" kern="0">
                          <a:effectLst/>
                        </a:rPr>
                        <a:t>$96,673.35</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72161316"/>
                  </a:ext>
                </a:extLst>
              </a:tr>
              <a:tr h="182880">
                <a:tc>
                  <a:txBody>
                    <a:bodyPr/>
                    <a:lstStyle/>
                    <a:p>
                      <a:pPr marL="0" marR="0" algn="l">
                        <a:lnSpc>
                          <a:spcPct val="115000"/>
                        </a:lnSpc>
                        <a:spcAft>
                          <a:spcPts val="800"/>
                        </a:spcAft>
                        <a:buNone/>
                      </a:pPr>
                      <a:r>
                        <a:rPr lang="en-US" sz="1000" b="0" kern="0">
                          <a:solidFill>
                            <a:schemeClr val="tx1"/>
                          </a:solidFill>
                          <a:effectLst/>
                        </a:rPr>
                        <a:t>Castle Rock</a:t>
                      </a:r>
                      <a:endParaRPr lang="en-US" sz="1200" b="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chemeClr val="bg2"/>
                    </a:solidFill>
                  </a:tcPr>
                </a:tc>
                <a:tc>
                  <a:txBody>
                    <a:bodyPr/>
                    <a:lstStyle/>
                    <a:p>
                      <a:pPr marL="0" marR="0" algn="r">
                        <a:lnSpc>
                          <a:spcPct val="115000"/>
                        </a:lnSpc>
                        <a:spcAft>
                          <a:spcPts val="800"/>
                        </a:spcAft>
                        <a:buNone/>
                      </a:pPr>
                      <a:r>
                        <a:rPr lang="en-US" sz="1000" kern="0">
                          <a:effectLst/>
                        </a:rPr>
                        <a:t>$91,529.80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66261996"/>
                  </a:ext>
                </a:extLst>
              </a:tr>
              <a:tr h="182880">
                <a:tc>
                  <a:txBody>
                    <a:bodyPr/>
                    <a:lstStyle/>
                    <a:p>
                      <a:pPr marL="0" marR="0" algn="l">
                        <a:lnSpc>
                          <a:spcPct val="115000"/>
                        </a:lnSpc>
                        <a:spcAft>
                          <a:spcPts val="800"/>
                        </a:spcAft>
                        <a:buNone/>
                      </a:pPr>
                      <a:r>
                        <a:rPr lang="en-US" sz="1000" b="0" kern="0">
                          <a:solidFill>
                            <a:schemeClr val="tx1"/>
                          </a:solidFill>
                          <a:effectLst/>
                        </a:rPr>
                        <a:t>Parker</a:t>
                      </a:r>
                      <a:endParaRPr lang="en-US" sz="1200" b="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chemeClr val="bg2"/>
                    </a:solidFill>
                  </a:tcPr>
                </a:tc>
                <a:tc>
                  <a:txBody>
                    <a:bodyPr/>
                    <a:lstStyle/>
                    <a:p>
                      <a:pPr marL="0" marR="0" algn="r">
                        <a:lnSpc>
                          <a:spcPct val="115000"/>
                        </a:lnSpc>
                        <a:spcAft>
                          <a:spcPts val="800"/>
                        </a:spcAft>
                        <a:buNone/>
                      </a:pPr>
                      <a:r>
                        <a:rPr lang="en-US" sz="1000" kern="0">
                          <a:effectLst/>
                        </a:rPr>
                        <a:t>$69,591.66</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02352194"/>
                  </a:ext>
                </a:extLst>
              </a:tr>
              <a:tr h="190500">
                <a:tc>
                  <a:txBody>
                    <a:bodyPr/>
                    <a:lstStyle/>
                    <a:p>
                      <a:pPr marL="0" marR="0" algn="l">
                        <a:lnSpc>
                          <a:spcPct val="115000"/>
                        </a:lnSpc>
                        <a:spcAft>
                          <a:spcPts val="800"/>
                        </a:spcAft>
                        <a:buNone/>
                      </a:pPr>
                      <a:r>
                        <a:rPr lang="en-US" sz="1000" b="0" kern="0" dirty="0">
                          <a:solidFill>
                            <a:schemeClr val="tx1"/>
                          </a:solidFill>
                          <a:effectLst/>
                        </a:rPr>
                        <a:t>Brighton*</a:t>
                      </a:r>
                      <a:endParaRPr lang="en-US" sz="12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chemeClr val="bg2"/>
                    </a:solidFill>
                  </a:tcPr>
                </a:tc>
                <a:tc>
                  <a:txBody>
                    <a:bodyPr/>
                    <a:lstStyle/>
                    <a:p>
                      <a:pPr marL="0" marR="0" algn="r">
                        <a:lnSpc>
                          <a:spcPct val="115000"/>
                        </a:lnSpc>
                        <a:spcAft>
                          <a:spcPts val="800"/>
                        </a:spcAft>
                        <a:buNone/>
                      </a:pPr>
                      <a:r>
                        <a:rPr lang="en-US" sz="1000" kern="0">
                          <a:effectLst/>
                        </a:rPr>
                        <a:t>$67,966.52</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03241857"/>
                  </a:ext>
                </a:extLst>
              </a:tr>
              <a:tr h="190500">
                <a:tc>
                  <a:txBody>
                    <a:bodyPr/>
                    <a:lstStyle/>
                    <a:p>
                      <a:pPr marL="0" marR="0" algn="l">
                        <a:lnSpc>
                          <a:spcPct val="115000"/>
                        </a:lnSpc>
                        <a:spcAft>
                          <a:spcPts val="800"/>
                        </a:spcAft>
                        <a:buNone/>
                      </a:pPr>
                      <a:r>
                        <a:rPr lang="en-US" sz="1000" b="0" kern="0">
                          <a:solidFill>
                            <a:schemeClr val="tx1"/>
                          </a:solidFill>
                          <a:effectLst/>
                        </a:rPr>
                        <a:t>Douglas County</a:t>
                      </a:r>
                      <a:endParaRPr lang="en-US" sz="1200" b="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chemeClr val="bg2"/>
                    </a:solidFill>
                  </a:tcPr>
                </a:tc>
                <a:tc>
                  <a:txBody>
                    <a:bodyPr/>
                    <a:lstStyle/>
                    <a:p>
                      <a:pPr marL="0" marR="0" algn="r">
                        <a:lnSpc>
                          <a:spcPct val="115000"/>
                        </a:lnSpc>
                        <a:spcAft>
                          <a:spcPts val="800"/>
                        </a:spcAft>
                        <a:buNone/>
                      </a:pPr>
                      <a:r>
                        <a:rPr lang="en-US" sz="1000" kern="0">
                          <a:effectLst/>
                        </a:rPr>
                        <a:t>$55,603.82</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62535773"/>
                  </a:ext>
                </a:extLst>
              </a:tr>
              <a:tr h="190500">
                <a:tc>
                  <a:txBody>
                    <a:bodyPr/>
                    <a:lstStyle/>
                    <a:p>
                      <a:pPr marL="0" marR="0" algn="l">
                        <a:lnSpc>
                          <a:spcPct val="115000"/>
                        </a:lnSpc>
                        <a:spcAft>
                          <a:spcPts val="800"/>
                        </a:spcAft>
                        <a:buNone/>
                      </a:pPr>
                      <a:r>
                        <a:rPr lang="en-US" sz="1000" b="0" kern="0">
                          <a:solidFill>
                            <a:schemeClr val="tx1"/>
                          </a:solidFill>
                          <a:effectLst/>
                        </a:rPr>
                        <a:t>Longmont</a:t>
                      </a:r>
                      <a:endParaRPr lang="en-US" sz="1200" b="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chemeClr val="bg2"/>
                    </a:solidFill>
                  </a:tcPr>
                </a:tc>
                <a:tc>
                  <a:txBody>
                    <a:bodyPr/>
                    <a:lstStyle/>
                    <a:p>
                      <a:pPr marL="0" marR="0" algn="r">
                        <a:lnSpc>
                          <a:spcPct val="115000"/>
                        </a:lnSpc>
                        <a:spcAft>
                          <a:spcPts val="800"/>
                        </a:spcAft>
                        <a:buNone/>
                      </a:pPr>
                      <a:r>
                        <a:rPr lang="en-US" sz="1000" kern="0">
                          <a:effectLst/>
                        </a:rPr>
                        <a:t>$52,905.46</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82213083"/>
                  </a:ext>
                </a:extLst>
              </a:tr>
              <a:tr h="190500">
                <a:tc>
                  <a:txBody>
                    <a:bodyPr/>
                    <a:lstStyle/>
                    <a:p>
                      <a:pPr marL="0" marR="0" algn="l">
                        <a:lnSpc>
                          <a:spcPct val="115000"/>
                        </a:lnSpc>
                        <a:spcAft>
                          <a:spcPts val="800"/>
                        </a:spcAft>
                        <a:buNone/>
                      </a:pPr>
                      <a:r>
                        <a:rPr lang="en-US" sz="1000" b="0" kern="0">
                          <a:solidFill>
                            <a:schemeClr val="tx1"/>
                          </a:solidFill>
                          <a:effectLst/>
                        </a:rPr>
                        <a:t>Aurora</a:t>
                      </a:r>
                      <a:endParaRPr lang="en-US" sz="1200" b="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chemeClr val="bg2"/>
                    </a:solidFill>
                  </a:tcPr>
                </a:tc>
                <a:tc>
                  <a:txBody>
                    <a:bodyPr/>
                    <a:lstStyle/>
                    <a:p>
                      <a:pPr marL="0" marR="0" algn="r">
                        <a:lnSpc>
                          <a:spcPct val="115000"/>
                        </a:lnSpc>
                        <a:spcAft>
                          <a:spcPts val="800"/>
                        </a:spcAft>
                        <a:buNone/>
                      </a:pPr>
                      <a:r>
                        <a:rPr lang="en-US" sz="1000" kern="0">
                          <a:effectLst/>
                        </a:rPr>
                        <a:t>$47,718.59</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33974618"/>
                  </a:ext>
                </a:extLst>
              </a:tr>
              <a:tr h="182880">
                <a:tc>
                  <a:txBody>
                    <a:bodyPr/>
                    <a:lstStyle/>
                    <a:p>
                      <a:pPr marL="0" marR="0" algn="l">
                        <a:lnSpc>
                          <a:spcPct val="115000"/>
                        </a:lnSpc>
                        <a:spcAft>
                          <a:spcPts val="800"/>
                        </a:spcAft>
                        <a:buNone/>
                      </a:pPr>
                      <a:r>
                        <a:rPr lang="en-US" sz="1000" b="0" kern="0">
                          <a:solidFill>
                            <a:schemeClr val="tx1"/>
                          </a:solidFill>
                          <a:effectLst/>
                        </a:rPr>
                        <a:t>Lone Tree</a:t>
                      </a:r>
                      <a:endParaRPr lang="en-US" sz="1200" b="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chemeClr val="bg2"/>
                    </a:solidFill>
                  </a:tcPr>
                </a:tc>
                <a:tc>
                  <a:txBody>
                    <a:bodyPr/>
                    <a:lstStyle/>
                    <a:p>
                      <a:pPr marL="0" marR="0" algn="r">
                        <a:lnSpc>
                          <a:spcPct val="115000"/>
                        </a:lnSpc>
                        <a:spcAft>
                          <a:spcPts val="800"/>
                        </a:spcAft>
                        <a:buNone/>
                      </a:pPr>
                      <a:r>
                        <a:rPr lang="en-US" sz="1000" kern="0">
                          <a:effectLst/>
                        </a:rPr>
                        <a:t>$47,596.89</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61318061"/>
                  </a:ext>
                </a:extLst>
              </a:tr>
              <a:tr h="190500">
                <a:tc>
                  <a:txBody>
                    <a:bodyPr/>
                    <a:lstStyle/>
                    <a:p>
                      <a:pPr marL="0" marR="0" algn="l">
                        <a:lnSpc>
                          <a:spcPct val="115000"/>
                        </a:lnSpc>
                        <a:spcAft>
                          <a:spcPts val="800"/>
                        </a:spcAft>
                        <a:buNone/>
                      </a:pPr>
                      <a:r>
                        <a:rPr lang="en-US" sz="1000" b="0" kern="0">
                          <a:solidFill>
                            <a:schemeClr val="tx1"/>
                          </a:solidFill>
                          <a:effectLst/>
                        </a:rPr>
                        <a:t>Arvada</a:t>
                      </a:r>
                      <a:endParaRPr lang="en-US" sz="1200" b="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chemeClr val="bg2"/>
                    </a:solidFill>
                  </a:tcPr>
                </a:tc>
                <a:tc>
                  <a:txBody>
                    <a:bodyPr/>
                    <a:lstStyle/>
                    <a:p>
                      <a:pPr marL="0" marR="0" algn="r">
                        <a:lnSpc>
                          <a:spcPct val="115000"/>
                        </a:lnSpc>
                        <a:spcAft>
                          <a:spcPts val="800"/>
                        </a:spcAft>
                        <a:buNone/>
                      </a:pPr>
                      <a:r>
                        <a:rPr lang="en-US" sz="1000" kern="0">
                          <a:effectLst/>
                        </a:rPr>
                        <a:t>$46,376.24</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86430303"/>
                  </a:ext>
                </a:extLst>
              </a:tr>
              <a:tr h="182880">
                <a:tc>
                  <a:txBody>
                    <a:bodyPr/>
                    <a:lstStyle/>
                    <a:p>
                      <a:pPr marL="0" marR="0" algn="l">
                        <a:lnSpc>
                          <a:spcPct val="115000"/>
                        </a:lnSpc>
                        <a:spcAft>
                          <a:spcPts val="800"/>
                        </a:spcAft>
                        <a:buNone/>
                      </a:pPr>
                      <a:r>
                        <a:rPr lang="en-US" sz="1000" b="0" kern="0">
                          <a:solidFill>
                            <a:schemeClr val="tx1"/>
                          </a:solidFill>
                          <a:effectLst/>
                        </a:rPr>
                        <a:t>Thornton</a:t>
                      </a:r>
                      <a:endParaRPr lang="en-US" sz="1200" b="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solidFill>
                      <a:schemeClr val="bg2"/>
                    </a:solidFill>
                  </a:tcPr>
                </a:tc>
                <a:tc>
                  <a:txBody>
                    <a:bodyPr/>
                    <a:lstStyle/>
                    <a:p>
                      <a:pPr marL="0" marR="0" algn="r">
                        <a:lnSpc>
                          <a:spcPct val="115000"/>
                        </a:lnSpc>
                        <a:spcAft>
                          <a:spcPts val="800"/>
                        </a:spcAft>
                        <a:buNone/>
                      </a:pPr>
                      <a:r>
                        <a:rPr lang="en-US" sz="1000" kern="0" dirty="0">
                          <a:effectLst/>
                        </a:rPr>
                        <a:t>$44,834.92</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44534632"/>
                  </a:ext>
                </a:extLst>
              </a:tr>
            </a:tbl>
          </a:graphicData>
        </a:graphic>
      </p:graphicFrame>
      <p:sp>
        <p:nvSpPr>
          <p:cNvPr id="11" name="Text Box 2">
            <a:extLst>
              <a:ext uri="{FF2B5EF4-FFF2-40B4-BE49-F238E27FC236}">
                <a16:creationId xmlns:a16="http://schemas.microsoft.com/office/drawing/2014/main" id="{3BADD0F4-B0C0-D0DF-E771-360A38DABF41}"/>
              </a:ext>
            </a:extLst>
          </p:cNvPr>
          <p:cNvSpPr txBox="1">
            <a:spLocks noChangeArrowheads="1"/>
          </p:cNvSpPr>
          <p:nvPr/>
        </p:nvSpPr>
        <p:spPr bwMode="auto">
          <a:xfrm>
            <a:off x="926568" y="5737210"/>
            <a:ext cx="742950" cy="297180"/>
          </a:xfrm>
          <a:prstGeom prst="rect">
            <a:avLst/>
          </a:prstGeom>
          <a:noFill/>
          <a:ln w="9525">
            <a:noFill/>
            <a:miter lim="800000"/>
            <a:headEnd/>
            <a:tailEnd/>
          </a:ln>
        </p:spPr>
        <p:txBody>
          <a:bodyPr rot="0" vert="horz" wrap="square" lIns="91440" tIns="45720" rIns="91440" bIns="45720" anchor="t" anchorCtr="0">
            <a:noAutofit/>
          </a:bodyPr>
          <a:lstStyle/>
          <a:p>
            <a:pPr marL="0" marR="0">
              <a:lnSpc>
                <a:spcPct val="115000"/>
              </a:lnSpc>
              <a:spcAft>
                <a:spcPts val="800"/>
              </a:spcAft>
              <a:buNone/>
            </a:pPr>
            <a:r>
              <a:rPr lang="en-US" sz="1200" b="1" u="sng" kern="100" dirty="0">
                <a:solidFill>
                  <a:srgbClr val="8B0F04"/>
                </a:solidFill>
                <a:effectLst/>
                <a:latin typeface="Century Gothic" panose="020B0502020202020204" pitchFamily="34" charset="0"/>
                <a:ea typeface="Aptos" panose="020B0004020202020204" pitchFamily="34" charset="0"/>
                <a:cs typeface="Times New Roman" panose="02020603050405020304" pitchFamily="18" charset="0"/>
              </a:rPr>
              <a:t>Table 6</a:t>
            </a:r>
            <a:endParaRPr lang="en-US" sz="1200" u="sng" kern="100" dirty="0">
              <a:solidFill>
                <a:srgbClr val="8B0F04"/>
              </a:solidFill>
              <a:effectLst/>
              <a:latin typeface="Aptos" panose="020B0004020202020204" pitchFamily="34" charset="0"/>
              <a:ea typeface="Aptos" panose="020B0004020202020204" pitchFamily="34" charset="0"/>
              <a:cs typeface="Times New Roman" panose="02020603050405020304" pitchFamily="18" charset="0"/>
            </a:endParaRPr>
          </a:p>
        </p:txBody>
      </p:sp>
      <p:graphicFrame>
        <p:nvGraphicFramePr>
          <p:cNvPr id="12" name="Table 11">
            <a:extLst>
              <a:ext uri="{FF2B5EF4-FFF2-40B4-BE49-F238E27FC236}">
                <a16:creationId xmlns:a16="http://schemas.microsoft.com/office/drawing/2014/main" id="{FFF64FB0-111E-5EC7-A11C-AC6DE84C50A5}"/>
              </a:ext>
            </a:extLst>
          </p:cNvPr>
          <p:cNvGraphicFramePr>
            <a:graphicFrameLocks noGrp="1"/>
          </p:cNvGraphicFramePr>
          <p:nvPr>
            <p:extLst>
              <p:ext uri="{D42A27DB-BD31-4B8C-83A1-F6EECF244321}">
                <p14:modId xmlns:p14="http://schemas.microsoft.com/office/powerpoint/2010/main" val="373473285"/>
              </p:ext>
            </p:extLst>
          </p:nvPr>
        </p:nvGraphicFramePr>
        <p:xfrm>
          <a:off x="1011629" y="6104521"/>
          <a:ext cx="2271414" cy="2226139"/>
        </p:xfrm>
        <a:graphic>
          <a:graphicData uri="http://schemas.openxmlformats.org/drawingml/2006/table">
            <a:tbl>
              <a:tblPr firstRow="1" firstCol="1" bandRow="1">
                <a:tableStyleId>{5C22544A-7EE6-4342-B048-85BDC9FD1C3A}</a:tableStyleId>
              </a:tblPr>
              <a:tblGrid>
                <a:gridCol w="1359408">
                  <a:extLst>
                    <a:ext uri="{9D8B030D-6E8A-4147-A177-3AD203B41FA5}">
                      <a16:colId xmlns:a16="http://schemas.microsoft.com/office/drawing/2014/main" val="2350506507"/>
                    </a:ext>
                  </a:extLst>
                </a:gridCol>
                <a:gridCol w="912006">
                  <a:extLst>
                    <a:ext uri="{9D8B030D-6E8A-4147-A177-3AD203B41FA5}">
                      <a16:colId xmlns:a16="http://schemas.microsoft.com/office/drawing/2014/main" val="1538686558"/>
                    </a:ext>
                  </a:extLst>
                </a:gridCol>
              </a:tblGrid>
              <a:tr h="197879">
                <a:tc>
                  <a:txBody>
                    <a:bodyPr/>
                    <a:lstStyle/>
                    <a:p>
                      <a:pPr marL="0" marR="0">
                        <a:lnSpc>
                          <a:spcPct val="115000"/>
                        </a:lnSpc>
                        <a:spcAft>
                          <a:spcPts val="800"/>
                        </a:spcAft>
                        <a:buNone/>
                      </a:pPr>
                      <a:r>
                        <a:rPr lang="en-US" sz="1000" kern="0" dirty="0">
                          <a:effectLst/>
                        </a:rPr>
                        <a:t>Total Fees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rgbClr val="778E1E"/>
                    </a:solidFill>
                  </a:tcPr>
                </a:tc>
                <a:tc>
                  <a:txBody>
                    <a:bodyPr/>
                    <a:lstStyle/>
                    <a:p>
                      <a:pPr marL="0" marR="0" algn="r">
                        <a:lnSpc>
                          <a:spcPct val="115000"/>
                        </a:lnSpc>
                        <a:spcAft>
                          <a:spcPts val="800"/>
                        </a:spcAft>
                        <a:buNone/>
                      </a:pPr>
                      <a:r>
                        <a:rPr lang="en-US" sz="1000" kern="0" dirty="0">
                          <a:effectLst/>
                        </a:rPr>
                        <a:t>SFD</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rgbClr val="778E1E"/>
                    </a:solidFill>
                  </a:tcPr>
                </a:tc>
                <a:extLst>
                  <a:ext uri="{0D108BD9-81ED-4DB2-BD59-A6C34878D82A}">
                    <a16:rowId xmlns:a16="http://schemas.microsoft.com/office/drawing/2014/main" val="2634872624"/>
                  </a:ext>
                </a:extLst>
              </a:tr>
              <a:tr h="197879">
                <a:tc>
                  <a:txBody>
                    <a:bodyPr/>
                    <a:lstStyle/>
                    <a:p>
                      <a:pPr marL="0" marR="0">
                        <a:lnSpc>
                          <a:spcPct val="115000"/>
                        </a:lnSpc>
                        <a:spcAft>
                          <a:spcPts val="800"/>
                        </a:spcAft>
                        <a:buNone/>
                      </a:pPr>
                      <a:r>
                        <a:rPr lang="en-US" sz="1000" b="0" kern="0">
                          <a:solidFill>
                            <a:schemeClr val="tx1"/>
                          </a:solidFill>
                          <a:effectLst/>
                        </a:rPr>
                        <a:t>Adams County</a:t>
                      </a:r>
                      <a:endParaRPr lang="en-US" sz="1200" b="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marL="0" marR="0" algn="r">
                        <a:lnSpc>
                          <a:spcPct val="115000"/>
                        </a:lnSpc>
                        <a:spcAft>
                          <a:spcPts val="800"/>
                        </a:spcAft>
                        <a:buNone/>
                      </a:pPr>
                      <a:r>
                        <a:rPr lang="en-US" sz="1000" kern="0">
                          <a:effectLst/>
                        </a:rPr>
                        <a:t>$36,247.28</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997710200"/>
                  </a:ext>
                </a:extLst>
              </a:tr>
              <a:tr h="197879">
                <a:tc>
                  <a:txBody>
                    <a:bodyPr/>
                    <a:lstStyle/>
                    <a:p>
                      <a:pPr marL="0" marR="0">
                        <a:lnSpc>
                          <a:spcPct val="115000"/>
                        </a:lnSpc>
                        <a:spcAft>
                          <a:spcPts val="800"/>
                        </a:spcAft>
                        <a:buNone/>
                      </a:pPr>
                      <a:r>
                        <a:rPr lang="en-US" sz="1000" b="0" kern="0">
                          <a:solidFill>
                            <a:schemeClr val="tx1"/>
                          </a:solidFill>
                          <a:effectLst/>
                        </a:rPr>
                        <a:t>Jefferson County</a:t>
                      </a:r>
                      <a:endParaRPr lang="en-US" sz="1200" b="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marL="0" marR="0" algn="r">
                        <a:lnSpc>
                          <a:spcPct val="115000"/>
                        </a:lnSpc>
                        <a:spcAft>
                          <a:spcPts val="800"/>
                        </a:spcAft>
                        <a:buNone/>
                      </a:pPr>
                      <a:r>
                        <a:rPr lang="en-US" sz="1000" kern="0" dirty="0">
                          <a:effectLst/>
                        </a:rPr>
                        <a:t>$40,039.07</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05656543"/>
                  </a:ext>
                </a:extLst>
              </a:tr>
              <a:tr h="206124">
                <a:tc>
                  <a:txBody>
                    <a:bodyPr/>
                    <a:lstStyle/>
                    <a:p>
                      <a:pPr marL="0" marR="0">
                        <a:lnSpc>
                          <a:spcPct val="115000"/>
                        </a:lnSpc>
                        <a:spcAft>
                          <a:spcPts val="800"/>
                        </a:spcAft>
                        <a:buNone/>
                      </a:pPr>
                      <a:r>
                        <a:rPr lang="en-US" sz="1000" b="0" kern="0" dirty="0">
                          <a:solidFill>
                            <a:schemeClr val="tx1"/>
                          </a:solidFill>
                          <a:effectLst/>
                        </a:rPr>
                        <a:t>Denver</a:t>
                      </a:r>
                      <a:endParaRPr lang="en-US" sz="12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marL="0" marR="0" algn="r">
                        <a:lnSpc>
                          <a:spcPct val="115000"/>
                        </a:lnSpc>
                        <a:spcAft>
                          <a:spcPts val="800"/>
                        </a:spcAft>
                        <a:buNone/>
                      </a:pPr>
                      <a:r>
                        <a:rPr lang="en-US" sz="1000" kern="0">
                          <a:effectLst/>
                        </a:rPr>
                        <a:t>$47,134.49</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119885970"/>
                  </a:ext>
                </a:extLst>
              </a:tr>
              <a:tr h="206124">
                <a:tc>
                  <a:txBody>
                    <a:bodyPr/>
                    <a:lstStyle/>
                    <a:p>
                      <a:pPr marL="0" marR="0">
                        <a:lnSpc>
                          <a:spcPct val="115000"/>
                        </a:lnSpc>
                        <a:spcAft>
                          <a:spcPts val="800"/>
                        </a:spcAft>
                        <a:buNone/>
                      </a:pPr>
                      <a:r>
                        <a:rPr lang="en-US" sz="1000" b="0" kern="0">
                          <a:solidFill>
                            <a:schemeClr val="tx1"/>
                          </a:solidFill>
                          <a:effectLst/>
                        </a:rPr>
                        <a:t>Lone Tree</a:t>
                      </a:r>
                      <a:endParaRPr lang="en-US" sz="1200" b="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marL="0" marR="0" algn="r">
                        <a:lnSpc>
                          <a:spcPct val="115000"/>
                        </a:lnSpc>
                        <a:spcAft>
                          <a:spcPts val="800"/>
                        </a:spcAft>
                        <a:buNone/>
                      </a:pPr>
                      <a:r>
                        <a:rPr lang="en-US" sz="1000" kern="0">
                          <a:effectLst/>
                        </a:rPr>
                        <a:t>$52,477.43</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782919896"/>
                  </a:ext>
                </a:extLst>
              </a:tr>
              <a:tr h="206124">
                <a:tc>
                  <a:txBody>
                    <a:bodyPr/>
                    <a:lstStyle/>
                    <a:p>
                      <a:pPr marL="0" marR="0">
                        <a:lnSpc>
                          <a:spcPct val="115000"/>
                        </a:lnSpc>
                        <a:spcAft>
                          <a:spcPts val="800"/>
                        </a:spcAft>
                        <a:buNone/>
                      </a:pPr>
                      <a:r>
                        <a:rPr lang="en-US" sz="1000" b="0" kern="0">
                          <a:solidFill>
                            <a:schemeClr val="tx1"/>
                          </a:solidFill>
                          <a:effectLst/>
                        </a:rPr>
                        <a:t>Douglas County</a:t>
                      </a:r>
                      <a:endParaRPr lang="en-US" sz="1200" b="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marL="0" marR="0" algn="r">
                        <a:lnSpc>
                          <a:spcPct val="115000"/>
                        </a:lnSpc>
                        <a:spcAft>
                          <a:spcPts val="800"/>
                        </a:spcAft>
                        <a:buNone/>
                      </a:pPr>
                      <a:r>
                        <a:rPr lang="en-US" sz="1000" kern="0">
                          <a:effectLst/>
                        </a:rPr>
                        <a:t>$56,872.63</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160297022"/>
                  </a:ext>
                </a:extLst>
              </a:tr>
              <a:tr h="206124">
                <a:tc>
                  <a:txBody>
                    <a:bodyPr/>
                    <a:lstStyle/>
                    <a:p>
                      <a:pPr marL="0" marR="0">
                        <a:lnSpc>
                          <a:spcPct val="115000"/>
                        </a:lnSpc>
                        <a:spcAft>
                          <a:spcPts val="800"/>
                        </a:spcAft>
                        <a:buNone/>
                      </a:pPr>
                      <a:r>
                        <a:rPr lang="en-US" sz="1000" b="0" kern="0" spc="-50">
                          <a:solidFill>
                            <a:schemeClr val="tx1"/>
                          </a:solidFill>
                          <a:effectLst/>
                        </a:rPr>
                        <a:t>Arapahoe County</a:t>
                      </a:r>
                      <a:endParaRPr lang="en-US" sz="1200" b="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marL="0" marR="0" algn="r">
                        <a:lnSpc>
                          <a:spcPct val="115000"/>
                        </a:lnSpc>
                        <a:spcAft>
                          <a:spcPts val="800"/>
                        </a:spcAft>
                        <a:buNone/>
                      </a:pPr>
                      <a:r>
                        <a:rPr lang="en-US" sz="1000" kern="0">
                          <a:effectLst/>
                        </a:rPr>
                        <a:t>$57,032.05</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691275554"/>
                  </a:ext>
                </a:extLst>
              </a:tr>
              <a:tr h="197879">
                <a:tc>
                  <a:txBody>
                    <a:bodyPr/>
                    <a:lstStyle/>
                    <a:p>
                      <a:pPr marL="0" marR="0">
                        <a:lnSpc>
                          <a:spcPct val="115000"/>
                        </a:lnSpc>
                        <a:spcAft>
                          <a:spcPts val="800"/>
                        </a:spcAft>
                        <a:buNone/>
                      </a:pPr>
                      <a:r>
                        <a:rPr lang="en-US" sz="1000" b="0" kern="0">
                          <a:solidFill>
                            <a:schemeClr val="tx1"/>
                          </a:solidFill>
                          <a:effectLst/>
                        </a:rPr>
                        <a:t>Arvada</a:t>
                      </a:r>
                      <a:endParaRPr lang="en-US" sz="1200" b="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marL="0" marR="0" algn="r">
                        <a:lnSpc>
                          <a:spcPct val="115000"/>
                        </a:lnSpc>
                        <a:spcAft>
                          <a:spcPts val="800"/>
                        </a:spcAft>
                        <a:buNone/>
                      </a:pPr>
                      <a:r>
                        <a:rPr lang="en-US" sz="1000" kern="0" dirty="0">
                          <a:effectLst/>
                        </a:rPr>
                        <a:t>$60,997.60</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023369344"/>
                  </a:ext>
                </a:extLst>
              </a:tr>
              <a:tr h="206124">
                <a:tc>
                  <a:txBody>
                    <a:bodyPr/>
                    <a:lstStyle/>
                    <a:p>
                      <a:pPr marL="0" marR="0">
                        <a:lnSpc>
                          <a:spcPct val="115000"/>
                        </a:lnSpc>
                        <a:spcAft>
                          <a:spcPts val="800"/>
                        </a:spcAft>
                        <a:buNone/>
                      </a:pPr>
                      <a:r>
                        <a:rPr lang="en-US" sz="1000" b="0" kern="0">
                          <a:solidFill>
                            <a:schemeClr val="tx1"/>
                          </a:solidFill>
                          <a:effectLst/>
                        </a:rPr>
                        <a:t>Commerce City</a:t>
                      </a:r>
                      <a:endParaRPr lang="en-US" sz="1200" b="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marL="0" marR="0" algn="r">
                        <a:lnSpc>
                          <a:spcPct val="115000"/>
                        </a:lnSpc>
                        <a:spcAft>
                          <a:spcPts val="800"/>
                        </a:spcAft>
                        <a:buNone/>
                      </a:pPr>
                      <a:r>
                        <a:rPr lang="en-US" sz="1000" kern="0">
                          <a:effectLst/>
                        </a:rPr>
                        <a:t>$68,949.62</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529636640"/>
                  </a:ext>
                </a:extLst>
              </a:tr>
              <a:tr h="197879">
                <a:tc>
                  <a:txBody>
                    <a:bodyPr/>
                    <a:lstStyle/>
                    <a:p>
                      <a:pPr marL="0" marR="0">
                        <a:lnSpc>
                          <a:spcPct val="115000"/>
                        </a:lnSpc>
                        <a:spcAft>
                          <a:spcPts val="800"/>
                        </a:spcAft>
                        <a:buNone/>
                      </a:pPr>
                      <a:r>
                        <a:rPr lang="en-US" sz="1000" b="0" kern="0">
                          <a:solidFill>
                            <a:schemeClr val="tx1"/>
                          </a:solidFill>
                          <a:effectLst/>
                        </a:rPr>
                        <a:t>Aurora</a:t>
                      </a:r>
                      <a:endParaRPr lang="en-US" sz="1200" b="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marL="0" marR="0" algn="r">
                        <a:lnSpc>
                          <a:spcPct val="115000"/>
                        </a:lnSpc>
                        <a:spcAft>
                          <a:spcPts val="800"/>
                        </a:spcAft>
                        <a:buNone/>
                      </a:pPr>
                      <a:r>
                        <a:rPr lang="en-US" sz="1000" kern="0">
                          <a:effectLst/>
                        </a:rPr>
                        <a:t>$69,411.96</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07404238"/>
                  </a:ext>
                </a:extLst>
              </a:tr>
              <a:tr h="206124">
                <a:tc>
                  <a:txBody>
                    <a:bodyPr/>
                    <a:lstStyle/>
                    <a:p>
                      <a:pPr marL="0" marR="0">
                        <a:lnSpc>
                          <a:spcPct val="115000"/>
                        </a:lnSpc>
                        <a:spcAft>
                          <a:spcPts val="800"/>
                        </a:spcAft>
                        <a:buNone/>
                      </a:pPr>
                      <a:r>
                        <a:rPr lang="en-US" sz="1000" b="0" kern="0">
                          <a:solidFill>
                            <a:schemeClr val="tx1"/>
                          </a:solidFill>
                          <a:effectLst/>
                        </a:rPr>
                        <a:t>Longmont</a:t>
                      </a:r>
                      <a:endParaRPr lang="en-US" sz="1200" b="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marL="0" marR="0" algn="r">
                        <a:lnSpc>
                          <a:spcPct val="115000"/>
                        </a:lnSpc>
                        <a:spcAft>
                          <a:spcPts val="800"/>
                        </a:spcAft>
                        <a:buNone/>
                      </a:pPr>
                      <a:r>
                        <a:rPr lang="en-US" sz="1000" kern="0" dirty="0">
                          <a:effectLst/>
                        </a:rPr>
                        <a:t>$75,315.30</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935940270"/>
                  </a:ext>
                </a:extLst>
              </a:tr>
            </a:tbl>
          </a:graphicData>
        </a:graphic>
      </p:graphicFrame>
      <p:sp>
        <p:nvSpPr>
          <p:cNvPr id="13" name="Text Box 2">
            <a:extLst>
              <a:ext uri="{FF2B5EF4-FFF2-40B4-BE49-F238E27FC236}">
                <a16:creationId xmlns:a16="http://schemas.microsoft.com/office/drawing/2014/main" id="{A6594495-E97E-D920-73A0-FCF48DC167A1}"/>
              </a:ext>
            </a:extLst>
          </p:cNvPr>
          <p:cNvSpPr txBox="1">
            <a:spLocks noChangeArrowheads="1"/>
          </p:cNvSpPr>
          <p:nvPr/>
        </p:nvSpPr>
        <p:spPr bwMode="auto">
          <a:xfrm>
            <a:off x="3486293" y="5734345"/>
            <a:ext cx="742950" cy="297180"/>
          </a:xfrm>
          <a:prstGeom prst="rect">
            <a:avLst/>
          </a:prstGeom>
          <a:noFill/>
          <a:ln w="9525">
            <a:noFill/>
            <a:miter lim="800000"/>
            <a:headEnd/>
            <a:tailEnd/>
          </a:ln>
        </p:spPr>
        <p:txBody>
          <a:bodyPr rot="0" vert="horz" wrap="square" lIns="91440" tIns="45720" rIns="91440" bIns="45720" anchor="t" anchorCtr="0">
            <a:noAutofit/>
          </a:bodyPr>
          <a:lstStyle/>
          <a:p>
            <a:pPr marL="0" marR="0">
              <a:lnSpc>
                <a:spcPct val="115000"/>
              </a:lnSpc>
              <a:spcAft>
                <a:spcPts val="800"/>
              </a:spcAft>
              <a:buNone/>
            </a:pPr>
            <a:r>
              <a:rPr lang="en-US" sz="1200" b="1" u="sng" kern="100" dirty="0">
                <a:solidFill>
                  <a:srgbClr val="8B0F04"/>
                </a:solidFill>
                <a:effectLst/>
                <a:latin typeface="Century Gothic" panose="020B0502020202020204" pitchFamily="34" charset="0"/>
                <a:ea typeface="Aptos" panose="020B0004020202020204" pitchFamily="34" charset="0"/>
                <a:cs typeface="Times New Roman" panose="02020603050405020304" pitchFamily="18" charset="0"/>
              </a:rPr>
              <a:t>Table 7</a:t>
            </a:r>
            <a:endParaRPr lang="en-US" sz="1200" u="sng" kern="100" dirty="0">
              <a:solidFill>
                <a:srgbClr val="8B0F04"/>
              </a:solidFill>
              <a:effectLst/>
              <a:latin typeface="Aptos" panose="020B0004020202020204" pitchFamily="34" charset="0"/>
              <a:ea typeface="Aptos" panose="020B0004020202020204" pitchFamily="34" charset="0"/>
              <a:cs typeface="Times New Roman" panose="02020603050405020304" pitchFamily="18" charset="0"/>
            </a:endParaRPr>
          </a:p>
        </p:txBody>
      </p:sp>
      <p:graphicFrame>
        <p:nvGraphicFramePr>
          <p:cNvPr id="14" name="Table 13">
            <a:extLst>
              <a:ext uri="{FF2B5EF4-FFF2-40B4-BE49-F238E27FC236}">
                <a16:creationId xmlns:a16="http://schemas.microsoft.com/office/drawing/2014/main" id="{AB9B7AAB-5B68-4096-93FD-628CED569B1B}"/>
              </a:ext>
            </a:extLst>
          </p:cNvPr>
          <p:cNvGraphicFramePr>
            <a:graphicFrameLocks noGrp="1"/>
          </p:cNvGraphicFramePr>
          <p:nvPr>
            <p:extLst>
              <p:ext uri="{D42A27DB-BD31-4B8C-83A1-F6EECF244321}">
                <p14:modId xmlns:p14="http://schemas.microsoft.com/office/powerpoint/2010/main" val="1986889220"/>
              </p:ext>
            </p:extLst>
          </p:nvPr>
        </p:nvGraphicFramePr>
        <p:xfrm>
          <a:off x="3574959" y="6104521"/>
          <a:ext cx="2271414" cy="2214562"/>
        </p:xfrm>
        <a:graphic>
          <a:graphicData uri="http://schemas.openxmlformats.org/drawingml/2006/table">
            <a:tbl>
              <a:tblPr firstRow="1" firstCol="1" bandRow="1">
                <a:tableStyleId>{5C22544A-7EE6-4342-B048-85BDC9FD1C3A}</a:tableStyleId>
              </a:tblPr>
              <a:tblGrid>
                <a:gridCol w="1359407">
                  <a:extLst>
                    <a:ext uri="{9D8B030D-6E8A-4147-A177-3AD203B41FA5}">
                      <a16:colId xmlns:a16="http://schemas.microsoft.com/office/drawing/2014/main" val="3143658839"/>
                    </a:ext>
                  </a:extLst>
                </a:gridCol>
                <a:gridCol w="912007">
                  <a:extLst>
                    <a:ext uri="{9D8B030D-6E8A-4147-A177-3AD203B41FA5}">
                      <a16:colId xmlns:a16="http://schemas.microsoft.com/office/drawing/2014/main" val="3475969941"/>
                    </a:ext>
                  </a:extLst>
                </a:gridCol>
              </a:tblGrid>
              <a:tr h="196850">
                <a:tc>
                  <a:txBody>
                    <a:bodyPr/>
                    <a:lstStyle/>
                    <a:p>
                      <a:pPr marL="0" marR="0" algn="l">
                        <a:lnSpc>
                          <a:spcPct val="115000"/>
                        </a:lnSpc>
                        <a:spcAft>
                          <a:spcPts val="800"/>
                        </a:spcAft>
                        <a:buNone/>
                      </a:pPr>
                      <a:r>
                        <a:rPr lang="en-US" sz="1000" kern="0" dirty="0">
                          <a:effectLst/>
                        </a:rPr>
                        <a:t>Total Fees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rgbClr val="778E1E"/>
                    </a:solidFill>
                  </a:tcPr>
                </a:tc>
                <a:tc>
                  <a:txBody>
                    <a:bodyPr/>
                    <a:lstStyle/>
                    <a:p>
                      <a:pPr marL="0" marR="0" algn="r">
                        <a:lnSpc>
                          <a:spcPct val="115000"/>
                        </a:lnSpc>
                        <a:spcAft>
                          <a:spcPts val="800"/>
                        </a:spcAft>
                        <a:buNone/>
                      </a:pPr>
                      <a:r>
                        <a:rPr lang="en-US" sz="1000" kern="0" dirty="0">
                          <a:effectLst/>
                        </a:rPr>
                        <a:t>SFA</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rgbClr val="778E1E"/>
                    </a:solidFill>
                  </a:tcPr>
                </a:tc>
                <a:extLst>
                  <a:ext uri="{0D108BD9-81ED-4DB2-BD59-A6C34878D82A}">
                    <a16:rowId xmlns:a16="http://schemas.microsoft.com/office/drawing/2014/main" val="1065530612"/>
                  </a:ext>
                </a:extLst>
              </a:tr>
              <a:tr h="196850">
                <a:tc>
                  <a:txBody>
                    <a:bodyPr/>
                    <a:lstStyle/>
                    <a:p>
                      <a:pPr marL="0" marR="0" algn="l">
                        <a:lnSpc>
                          <a:spcPct val="115000"/>
                        </a:lnSpc>
                        <a:spcAft>
                          <a:spcPts val="800"/>
                        </a:spcAft>
                        <a:buNone/>
                      </a:pPr>
                      <a:r>
                        <a:rPr lang="en-US" sz="1000" b="0" kern="0">
                          <a:solidFill>
                            <a:schemeClr val="tx1"/>
                          </a:solidFill>
                          <a:effectLst/>
                        </a:rPr>
                        <a:t>Adams County</a:t>
                      </a:r>
                      <a:endParaRPr lang="en-US" sz="1200" b="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marL="0" marR="0" algn="r">
                        <a:lnSpc>
                          <a:spcPct val="115000"/>
                        </a:lnSpc>
                        <a:spcAft>
                          <a:spcPts val="800"/>
                        </a:spcAft>
                        <a:buNone/>
                      </a:pPr>
                      <a:r>
                        <a:rPr lang="en-US" sz="1000" kern="0">
                          <a:effectLst/>
                        </a:rPr>
                        <a:t>$24,259.53</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756802727"/>
                  </a:ext>
                </a:extLst>
              </a:tr>
              <a:tr h="196850">
                <a:tc>
                  <a:txBody>
                    <a:bodyPr/>
                    <a:lstStyle/>
                    <a:p>
                      <a:pPr marL="0" marR="0" algn="l">
                        <a:lnSpc>
                          <a:spcPct val="115000"/>
                        </a:lnSpc>
                        <a:spcAft>
                          <a:spcPts val="800"/>
                        </a:spcAft>
                        <a:buNone/>
                      </a:pPr>
                      <a:r>
                        <a:rPr lang="en-US" sz="1000" b="0" kern="0">
                          <a:solidFill>
                            <a:schemeClr val="tx1"/>
                          </a:solidFill>
                          <a:effectLst/>
                        </a:rPr>
                        <a:t>Denver</a:t>
                      </a:r>
                      <a:endParaRPr lang="en-US" sz="1200" b="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marL="0" marR="0" algn="r">
                        <a:lnSpc>
                          <a:spcPct val="115000"/>
                        </a:lnSpc>
                        <a:spcAft>
                          <a:spcPts val="800"/>
                        </a:spcAft>
                        <a:buNone/>
                      </a:pPr>
                      <a:r>
                        <a:rPr lang="en-US" sz="1000" kern="0">
                          <a:effectLst/>
                        </a:rPr>
                        <a:t>$33,008.79</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273094314"/>
                  </a:ext>
                </a:extLst>
              </a:tr>
              <a:tr h="205052">
                <a:tc>
                  <a:txBody>
                    <a:bodyPr/>
                    <a:lstStyle/>
                    <a:p>
                      <a:pPr marL="0" marR="0" algn="l">
                        <a:lnSpc>
                          <a:spcPct val="115000"/>
                        </a:lnSpc>
                        <a:spcAft>
                          <a:spcPts val="800"/>
                        </a:spcAft>
                        <a:buNone/>
                      </a:pPr>
                      <a:r>
                        <a:rPr lang="en-US" sz="1000" b="0" kern="0" spc="-50" dirty="0">
                          <a:solidFill>
                            <a:schemeClr val="tx1"/>
                          </a:solidFill>
                          <a:effectLst/>
                        </a:rPr>
                        <a:t>Arapahoe County</a:t>
                      </a:r>
                      <a:endParaRPr lang="en-US" sz="12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marL="0" marR="0" algn="r">
                        <a:lnSpc>
                          <a:spcPct val="115000"/>
                        </a:lnSpc>
                        <a:spcAft>
                          <a:spcPts val="800"/>
                        </a:spcAft>
                        <a:buNone/>
                      </a:pPr>
                      <a:r>
                        <a:rPr lang="en-US" sz="1000" kern="0">
                          <a:effectLst/>
                        </a:rPr>
                        <a:t>$33,688.68</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364096779"/>
                  </a:ext>
                </a:extLst>
              </a:tr>
              <a:tr h="205052">
                <a:tc>
                  <a:txBody>
                    <a:bodyPr/>
                    <a:lstStyle/>
                    <a:p>
                      <a:pPr marL="0" marR="0" algn="l">
                        <a:lnSpc>
                          <a:spcPct val="115000"/>
                        </a:lnSpc>
                        <a:spcAft>
                          <a:spcPts val="800"/>
                        </a:spcAft>
                        <a:buNone/>
                      </a:pPr>
                      <a:r>
                        <a:rPr lang="en-US" sz="1000" b="0" kern="0">
                          <a:solidFill>
                            <a:schemeClr val="tx1"/>
                          </a:solidFill>
                          <a:effectLst/>
                        </a:rPr>
                        <a:t>Jefferson County</a:t>
                      </a:r>
                      <a:endParaRPr lang="en-US" sz="1200" b="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marL="0" marR="0" algn="r">
                        <a:lnSpc>
                          <a:spcPct val="115000"/>
                        </a:lnSpc>
                        <a:spcAft>
                          <a:spcPts val="800"/>
                        </a:spcAft>
                        <a:buNone/>
                      </a:pPr>
                      <a:r>
                        <a:rPr lang="en-US" sz="1000" kern="0">
                          <a:effectLst/>
                        </a:rPr>
                        <a:t>$38,889.85</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883050048"/>
                  </a:ext>
                </a:extLst>
              </a:tr>
              <a:tr h="205052">
                <a:tc>
                  <a:txBody>
                    <a:bodyPr/>
                    <a:lstStyle/>
                    <a:p>
                      <a:pPr marL="0" marR="0" algn="l">
                        <a:lnSpc>
                          <a:spcPct val="115000"/>
                        </a:lnSpc>
                        <a:spcAft>
                          <a:spcPts val="800"/>
                        </a:spcAft>
                        <a:buNone/>
                      </a:pPr>
                      <a:r>
                        <a:rPr lang="en-US" sz="1000" b="0" kern="0" dirty="0">
                          <a:solidFill>
                            <a:schemeClr val="tx1"/>
                          </a:solidFill>
                          <a:effectLst/>
                        </a:rPr>
                        <a:t>Thornton</a:t>
                      </a:r>
                      <a:endParaRPr lang="en-US" sz="12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marL="0" marR="0" algn="r">
                        <a:lnSpc>
                          <a:spcPct val="115000"/>
                        </a:lnSpc>
                        <a:spcAft>
                          <a:spcPts val="800"/>
                        </a:spcAft>
                        <a:buNone/>
                      </a:pPr>
                      <a:r>
                        <a:rPr lang="en-US" sz="1000" kern="0">
                          <a:effectLst/>
                        </a:rPr>
                        <a:t>$44,674.92</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008017452"/>
                  </a:ext>
                </a:extLst>
              </a:tr>
              <a:tr h="205052">
                <a:tc>
                  <a:txBody>
                    <a:bodyPr/>
                    <a:lstStyle/>
                    <a:p>
                      <a:pPr marL="0" marR="0" algn="l">
                        <a:lnSpc>
                          <a:spcPct val="115000"/>
                        </a:lnSpc>
                        <a:spcAft>
                          <a:spcPts val="800"/>
                        </a:spcAft>
                        <a:buNone/>
                      </a:pPr>
                      <a:r>
                        <a:rPr lang="en-US" sz="1000" b="0" kern="0">
                          <a:solidFill>
                            <a:schemeClr val="tx1"/>
                          </a:solidFill>
                          <a:effectLst/>
                        </a:rPr>
                        <a:t>Arvada</a:t>
                      </a:r>
                      <a:endParaRPr lang="en-US" sz="1200" b="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marL="0" marR="0" algn="r">
                        <a:lnSpc>
                          <a:spcPct val="115000"/>
                        </a:lnSpc>
                        <a:spcAft>
                          <a:spcPts val="800"/>
                        </a:spcAft>
                        <a:buNone/>
                      </a:pPr>
                      <a:r>
                        <a:rPr lang="en-US" sz="1000" kern="0">
                          <a:effectLst/>
                        </a:rPr>
                        <a:t>$46,237.87</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605938923"/>
                  </a:ext>
                </a:extLst>
              </a:tr>
              <a:tr h="196850">
                <a:tc>
                  <a:txBody>
                    <a:bodyPr/>
                    <a:lstStyle/>
                    <a:p>
                      <a:pPr marL="0" marR="0" algn="l">
                        <a:lnSpc>
                          <a:spcPct val="115000"/>
                        </a:lnSpc>
                        <a:spcAft>
                          <a:spcPts val="800"/>
                        </a:spcAft>
                        <a:buNone/>
                      </a:pPr>
                      <a:r>
                        <a:rPr lang="en-US" sz="1000" b="0" kern="0">
                          <a:solidFill>
                            <a:schemeClr val="tx1"/>
                          </a:solidFill>
                          <a:effectLst/>
                        </a:rPr>
                        <a:t>Commerce City</a:t>
                      </a:r>
                      <a:endParaRPr lang="en-US" sz="1200" b="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marL="0" marR="0" algn="r">
                        <a:lnSpc>
                          <a:spcPct val="115000"/>
                        </a:lnSpc>
                        <a:spcAft>
                          <a:spcPts val="800"/>
                        </a:spcAft>
                        <a:buNone/>
                      </a:pPr>
                      <a:r>
                        <a:rPr lang="en-US" sz="1000" kern="0">
                          <a:effectLst/>
                        </a:rPr>
                        <a:t>$46,470.66</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876957849"/>
                  </a:ext>
                </a:extLst>
              </a:tr>
              <a:tr h="205052">
                <a:tc>
                  <a:txBody>
                    <a:bodyPr/>
                    <a:lstStyle/>
                    <a:p>
                      <a:pPr marL="0" marR="0" algn="l">
                        <a:lnSpc>
                          <a:spcPct val="115000"/>
                        </a:lnSpc>
                        <a:spcAft>
                          <a:spcPts val="800"/>
                        </a:spcAft>
                        <a:buNone/>
                      </a:pPr>
                      <a:r>
                        <a:rPr lang="en-US" sz="1000" b="0" kern="0">
                          <a:solidFill>
                            <a:schemeClr val="tx1"/>
                          </a:solidFill>
                          <a:effectLst/>
                        </a:rPr>
                        <a:t>Lone Tree</a:t>
                      </a:r>
                      <a:endParaRPr lang="en-US" sz="1200" b="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marL="0" marR="0" algn="r">
                        <a:lnSpc>
                          <a:spcPct val="115000"/>
                        </a:lnSpc>
                        <a:spcAft>
                          <a:spcPts val="800"/>
                        </a:spcAft>
                        <a:buNone/>
                      </a:pPr>
                      <a:r>
                        <a:rPr lang="en-US" sz="1000" kern="0">
                          <a:effectLst/>
                        </a:rPr>
                        <a:t>$46,487.64</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188321066"/>
                  </a:ext>
                </a:extLst>
              </a:tr>
              <a:tr h="196850">
                <a:tc>
                  <a:txBody>
                    <a:bodyPr/>
                    <a:lstStyle/>
                    <a:p>
                      <a:pPr marL="0" marR="0" algn="l">
                        <a:lnSpc>
                          <a:spcPct val="115000"/>
                        </a:lnSpc>
                        <a:spcAft>
                          <a:spcPts val="800"/>
                        </a:spcAft>
                        <a:buNone/>
                      </a:pPr>
                      <a:r>
                        <a:rPr lang="en-US" sz="1000" b="0" kern="0">
                          <a:solidFill>
                            <a:schemeClr val="tx1"/>
                          </a:solidFill>
                          <a:effectLst/>
                        </a:rPr>
                        <a:t>Aurora</a:t>
                      </a:r>
                      <a:endParaRPr lang="en-US" sz="1200" b="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marL="0" marR="0" algn="r">
                        <a:lnSpc>
                          <a:spcPct val="115000"/>
                        </a:lnSpc>
                        <a:spcAft>
                          <a:spcPts val="800"/>
                        </a:spcAft>
                        <a:buNone/>
                      </a:pPr>
                      <a:r>
                        <a:rPr lang="en-US" sz="1000" kern="0">
                          <a:effectLst/>
                        </a:rPr>
                        <a:t>$47,497.98</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978719252"/>
                  </a:ext>
                </a:extLst>
              </a:tr>
              <a:tr h="205052">
                <a:tc>
                  <a:txBody>
                    <a:bodyPr/>
                    <a:lstStyle/>
                    <a:p>
                      <a:pPr marL="0" marR="0" algn="l">
                        <a:lnSpc>
                          <a:spcPct val="115000"/>
                        </a:lnSpc>
                        <a:spcAft>
                          <a:spcPts val="800"/>
                        </a:spcAft>
                        <a:buNone/>
                      </a:pPr>
                      <a:r>
                        <a:rPr lang="en-US" sz="1000" b="0" kern="0" dirty="0">
                          <a:solidFill>
                            <a:schemeClr val="tx1"/>
                          </a:solidFill>
                          <a:effectLst/>
                        </a:rPr>
                        <a:t>Longmont</a:t>
                      </a:r>
                      <a:endParaRPr lang="en-US" sz="12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solidFill>
                      <a:schemeClr val="bg2"/>
                    </a:solidFill>
                  </a:tcPr>
                </a:tc>
                <a:tc>
                  <a:txBody>
                    <a:bodyPr/>
                    <a:lstStyle/>
                    <a:p>
                      <a:pPr marL="0" marR="0" algn="r">
                        <a:lnSpc>
                          <a:spcPct val="115000"/>
                        </a:lnSpc>
                        <a:spcAft>
                          <a:spcPts val="800"/>
                        </a:spcAft>
                        <a:buNone/>
                      </a:pPr>
                      <a:r>
                        <a:rPr lang="en-US" sz="1000" kern="0" dirty="0">
                          <a:effectLst/>
                        </a:rPr>
                        <a:t>$49,331.08</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895246209"/>
                  </a:ext>
                </a:extLst>
              </a:tr>
            </a:tbl>
          </a:graphicData>
        </a:graphic>
      </p:graphicFrame>
    </p:spTree>
    <p:extLst>
      <p:ext uri="{BB962C8B-B14F-4D97-AF65-F5344CB8AC3E}">
        <p14:creationId xmlns:p14="http://schemas.microsoft.com/office/powerpoint/2010/main" val="27450678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11">
            <a:extLst>
              <a:ext uri="{FF2B5EF4-FFF2-40B4-BE49-F238E27FC236}">
                <a16:creationId xmlns:a16="http://schemas.microsoft.com/office/drawing/2014/main" id="{FE039C0F-7F81-EB00-3BB4-9B6729D1590B}"/>
              </a:ext>
            </a:extLst>
          </p:cNvPr>
          <p:cNvSpPr txBox="1"/>
          <p:nvPr/>
        </p:nvSpPr>
        <p:spPr>
          <a:xfrm>
            <a:off x="278980" y="1095124"/>
            <a:ext cx="6089735" cy="45720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800"/>
              </a:spcAft>
            </a:pPr>
            <a:r>
              <a:rPr lang="en-US" sz="2400" b="1" dirty="0">
                <a:solidFill>
                  <a:srgbClr val="778E1E"/>
                </a:solidFill>
                <a:latin typeface="Bodoni MT" panose="02070603080606020203" pitchFamily="18" charset="0"/>
              </a:rPr>
              <a:t>Median Household Incomes</a:t>
            </a:r>
            <a:endParaRPr lang="en-US" sz="2400" kern="100" dirty="0">
              <a:solidFill>
                <a:srgbClr val="778E1E"/>
              </a:solidFill>
              <a:effectLst/>
              <a:latin typeface="Bodoni MT" panose="02070603080606020203" pitchFamily="18" charset="0"/>
              <a:ea typeface="Aptos" panose="020B0004020202020204" pitchFamily="34" charset="0"/>
              <a:cs typeface="Times New Roman" panose="02020603050405020304" pitchFamily="18" charset="0"/>
            </a:endParaRPr>
          </a:p>
        </p:txBody>
      </p:sp>
      <p:sp>
        <p:nvSpPr>
          <p:cNvPr id="8" name="Text Box 2">
            <a:extLst>
              <a:ext uri="{FF2B5EF4-FFF2-40B4-BE49-F238E27FC236}">
                <a16:creationId xmlns:a16="http://schemas.microsoft.com/office/drawing/2014/main" id="{36133E7A-A2D7-A641-B7C8-38784125ADA5}"/>
              </a:ext>
            </a:extLst>
          </p:cNvPr>
          <p:cNvSpPr txBox="1">
            <a:spLocks noChangeArrowheads="1"/>
          </p:cNvSpPr>
          <p:nvPr/>
        </p:nvSpPr>
        <p:spPr bwMode="auto">
          <a:xfrm>
            <a:off x="278979" y="1623627"/>
            <a:ext cx="6282241" cy="1571825"/>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1200" dirty="0">
                <a:latin typeface="Century Gothic" panose="020B0502020202020204" pitchFamily="34" charset="0"/>
              </a:rPr>
              <a:t>In addition to analyzing the fees assessed by each municipality, it is crucial to include the average household incomes (AHI). In localities where the AHI is higher, residents are able to bear the burden of higher development fees assessed on the average home prices more easily. Adversely, residents in municipalities with lower AHI’s are considered more cost burdened and vulnerable to the added costs of development fees. Below the total fees assessed by single-family detached homes are compared to their respective municipality’s AHI. </a:t>
            </a:r>
          </a:p>
          <a:p>
            <a:pPr marL="0" marR="0">
              <a:lnSpc>
                <a:spcPct val="115000"/>
              </a:lnSpc>
              <a:spcAft>
                <a:spcPts val="800"/>
              </a:spcAft>
              <a:buNone/>
            </a:pPr>
            <a:endParaRPr lang="en-US" sz="1200" kern="100" dirty="0">
              <a:effectLst/>
              <a:latin typeface="Century Gothic" panose="020B0502020202020204" pitchFamily="34" charset="0"/>
              <a:ea typeface="Aptos" panose="020B0004020202020204" pitchFamily="34" charset="0"/>
              <a:cs typeface="Times New Roman" panose="02020603050405020304" pitchFamily="18" charset="0"/>
            </a:endParaRPr>
          </a:p>
        </p:txBody>
      </p:sp>
      <p:sp>
        <p:nvSpPr>
          <p:cNvPr id="10" name="Text Box 2">
            <a:extLst>
              <a:ext uri="{FF2B5EF4-FFF2-40B4-BE49-F238E27FC236}">
                <a16:creationId xmlns:a16="http://schemas.microsoft.com/office/drawing/2014/main" id="{33581BAC-E9FF-790B-D328-8395D3B76D97}"/>
              </a:ext>
            </a:extLst>
          </p:cNvPr>
          <p:cNvSpPr txBox="1">
            <a:spLocks noChangeArrowheads="1"/>
          </p:cNvSpPr>
          <p:nvPr/>
        </p:nvSpPr>
        <p:spPr bwMode="auto">
          <a:xfrm>
            <a:off x="287879" y="5891514"/>
            <a:ext cx="6282241" cy="648624"/>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r>
              <a:rPr lang="en-US" sz="600" dirty="0">
                <a:latin typeface="Century Gothic" panose="020B0502020202020204" pitchFamily="34" charset="0"/>
              </a:rPr>
              <a:t>*Includes Raw Water Fees/Fee-in-lieu of water dedication</a:t>
            </a:r>
          </a:p>
          <a:p>
            <a:pPr marL="171450" indent="-171450">
              <a:buFont typeface="Arial" panose="020B0604020202020204" pitchFamily="34" charset="0"/>
              <a:buChar char="•"/>
            </a:pPr>
            <a:endParaRPr lang="en-US" sz="600" dirty="0">
              <a:latin typeface="Century Gothic" panose="020B0502020202020204" pitchFamily="34" charset="0"/>
            </a:endParaRPr>
          </a:p>
          <a:p>
            <a:r>
              <a:rPr lang="en-US" sz="600" dirty="0">
                <a:latin typeface="Century Gothic" panose="020B0502020202020204" pitchFamily="34" charset="0"/>
              </a:rPr>
              <a:t>Source: United States Census Bureau </a:t>
            </a:r>
          </a:p>
          <a:p>
            <a:endParaRPr lang="en-US" sz="600" dirty="0">
              <a:latin typeface="Century Gothic" panose="020B0502020202020204" pitchFamily="34" charset="0"/>
            </a:endParaRPr>
          </a:p>
          <a:p>
            <a:r>
              <a:rPr lang="en-US" sz="600" dirty="0">
                <a:latin typeface="Century Gothic" panose="020B0502020202020204" pitchFamily="34" charset="0"/>
              </a:rPr>
              <a:t>Unincorporated Adams, Arapahoe, Douglas, Elbert, and Jefferson Counties were not included. Census data does not provide incomes for unincorporated counties. </a:t>
            </a:r>
          </a:p>
        </p:txBody>
      </p:sp>
      <p:sp>
        <p:nvSpPr>
          <p:cNvPr id="2" name="Flowchart: Manual Input 10">
            <a:extLst>
              <a:ext uri="{FF2B5EF4-FFF2-40B4-BE49-F238E27FC236}">
                <a16:creationId xmlns:a16="http://schemas.microsoft.com/office/drawing/2014/main" id="{C8FD11E0-23BF-BBEF-57EA-911226E4B857}"/>
              </a:ext>
            </a:extLst>
          </p:cNvPr>
          <p:cNvSpPr/>
          <p:nvPr/>
        </p:nvSpPr>
        <p:spPr>
          <a:xfrm rot="10800000">
            <a:off x="278979" y="-11574"/>
            <a:ext cx="2581275" cy="966787"/>
          </a:xfrm>
          <a:prstGeom prst="flowChartManualInput">
            <a:avLst/>
          </a:prstGeom>
          <a:solidFill>
            <a:srgbClr val="8B0F04"/>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aphicFrame>
        <p:nvGraphicFramePr>
          <p:cNvPr id="12" name="Table 11">
            <a:extLst>
              <a:ext uri="{FF2B5EF4-FFF2-40B4-BE49-F238E27FC236}">
                <a16:creationId xmlns:a16="http://schemas.microsoft.com/office/drawing/2014/main" id="{3F8A7C0D-6386-6387-7429-E88FB045C1D3}"/>
              </a:ext>
            </a:extLst>
          </p:cNvPr>
          <p:cNvGraphicFramePr>
            <a:graphicFrameLocks noGrp="1"/>
          </p:cNvGraphicFramePr>
          <p:nvPr>
            <p:extLst>
              <p:ext uri="{D42A27DB-BD31-4B8C-83A1-F6EECF244321}">
                <p14:modId xmlns:p14="http://schemas.microsoft.com/office/powerpoint/2010/main" val="3026821776"/>
              </p:ext>
            </p:extLst>
          </p:nvPr>
        </p:nvGraphicFramePr>
        <p:xfrm>
          <a:off x="471486" y="3380823"/>
          <a:ext cx="5915025" cy="2139950"/>
        </p:xfrm>
        <a:graphic>
          <a:graphicData uri="http://schemas.openxmlformats.org/drawingml/2006/table">
            <a:tbl>
              <a:tblPr firstRow="1" firstCol="1" bandRow="1">
                <a:tableStyleId>{5C22544A-7EE6-4342-B048-85BDC9FD1C3A}</a:tableStyleId>
              </a:tblPr>
              <a:tblGrid>
                <a:gridCol w="1719504">
                  <a:extLst>
                    <a:ext uri="{9D8B030D-6E8A-4147-A177-3AD203B41FA5}">
                      <a16:colId xmlns:a16="http://schemas.microsoft.com/office/drawing/2014/main" val="1477387995"/>
                    </a:ext>
                  </a:extLst>
                </a:gridCol>
                <a:gridCol w="1398507">
                  <a:extLst>
                    <a:ext uri="{9D8B030D-6E8A-4147-A177-3AD203B41FA5}">
                      <a16:colId xmlns:a16="http://schemas.microsoft.com/office/drawing/2014/main" val="3879322275"/>
                    </a:ext>
                  </a:extLst>
                </a:gridCol>
                <a:gridCol w="1398507">
                  <a:extLst>
                    <a:ext uri="{9D8B030D-6E8A-4147-A177-3AD203B41FA5}">
                      <a16:colId xmlns:a16="http://schemas.microsoft.com/office/drawing/2014/main" val="548621022"/>
                    </a:ext>
                  </a:extLst>
                </a:gridCol>
                <a:gridCol w="1398507">
                  <a:extLst>
                    <a:ext uri="{9D8B030D-6E8A-4147-A177-3AD203B41FA5}">
                      <a16:colId xmlns:a16="http://schemas.microsoft.com/office/drawing/2014/main" val="185925668"/>
                    </a:ext>
                  </a:extLst>
                </a:gridCol>
              </a:tblGrid>
              <a:tr h="90178">
                <a:tc>
                  <a:txBody>
                    <a:bodyPr/>
                    <a:lstStyle/>
                    <a:p>
                      <a:pPr marL="0" marR="0" algn="ctr">
                        <a:lnSpc>
                          <a:spcPct val="115000"/>
                        </a:lnSpc>
                        <a:spcAft>
                          <a:spcPts val="800"/>
                        </a:spcAft>
                        <a:buNone/>
                      </a:pPr>
                      <a:r>
                        <a:rPr lang="en-US" sz="900" kern="0">
                          <a:effectLst/>
                        </a:rPr>
                        <a:t>Municipality</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txBody>
                  <a:tcPr marL="62464" marR="62464" marT="0" marB="0">
                    <a:solidFill>
                      <a:srgbClr val="778E1E"/>
                    </a:solidFill>
                  </a:tcPr>
                </a:tc>
                <a:tc>
                  <a:txBody>
                    <a:bodyPr/>
                    <a:lstStyle/>
                    <a:p>
                      <a:pPr marL="0" marR="0" algn="ctr">
                        <a:lnSpc>
                          <a:spcPct val="115000"/>
                        </a:lnSpc>
                        <a:spcAft>
                          <a:spcPts val="800"/>
                        </a:spcAft>
                        <a:buNone/>
                      </a:pPr>
                      <a:r>
                        <a:rPr lang="en-US" sz="900" kern="0" dirty="0">
                          <a:effectLst/>
                        </a:rPr>
                        <a:t>Average Household Income*</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464" marR="62464" marT="0" marB="0">
                    <a:solidFill>
                      <a:srgbClr val="778E1E"/>
                    </a:solidFill>
                  </a:tcPr>
                </a:tc>
                <a:tc>
                  <a:txBody>
                    <a:bodyPr/>
                    <a:lstStyle/>
                    <a:p>
                      <a:pPr marL="0" marR="0" algn="ctr">
                        <a:lnSpc>
                          <a:spcPct val="115000"/>
                        </a:lnSpc>
                        <a:spcAft>
                          <a:spcPts val="800"/>
                        </a:spcAft>
                        <a:buNone/>
                      </a:pPr>
                      <a:r>
                        <a:rPr lang="en-US" sz="900" kern="0">
                          <a:effectLst/>
                        </a:rPr>
                        <a:t>Total SFD Fees</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txBody>
                  <a:tcPr marL="62464" marR="62464" marT="0" marB="0">
                    <a:solidFill>
                      <a:srgbClr val="778E1E"/>
                    </a:solidFill>
                  </a:tcPr>
                </a:tc>
                <a:tc>
                  <a:txBody>
                    <a:bodyPr/>
                    <a:lstStyle/>
                    <a:p>
                      <a:pPr marL="0" marR="0" algn="ctr">
                        <a:lnSpc>
                          <a:spcPct val="115000"/>
                        </a:lnSpc>
                        <a:spcAft>
                          <a:spcPts val="800"/>
                        </a:spcAft>
                        <a:buNone/>
                      </a:pPr>
                      <a:r>
                        <a:rPr lang="en-US" sz="900" kern="0">
                          <a:effectLst/>
                        </a:rPr>
                        <a:t>AHI/SFD Fees Ratio</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txBody>
                  <a:tcPr marL="62464" marR="62464" marT="0" marB="0">
                    <a:solidFill>
                      <a:srgbClr val="778E1E"/>
                    </a:solidFill>
                  </a:tcPr>
                </a:tc>
                <a:extLst>
                  <a:ext uri="{0D108BD9-81ED-4DB2-BD59-A6C34878D82A}">
                    <a16:rowId xmlns:a16="http://schemas.microsoft.com/office/drawing/2014/main" val="57993259"/>
                  </a:ext>
                </a:extLst>
              </a:tr>
              <a:tr h="166572">
                <a:tc>
                  <a:txBody>
                    <a:bodyPr/>
                    <a:lstStyle/>
                    <a:p>
                      <a:pPr marL="0" marR="0" algn="ctr">
                        <a:lnSpc>
                          <a:spcPct val="115000"/>
                        </a:lnSpc>
                        <a:spcAft>
                          <a:spcPts val="800"/>
                        </a:spcAft>
                        <a:buNone/>
                      </a:pPr>
                      <a:r>
                        <a:rPr lang="en-US" sz="900" b="0" kern="0" dirty="0">
                          <a:solidFill>
                            <a:schemeClr val="tx1"/>
                          </a:solidFill>
                          <a:effectLst/>
                          <a:latin typeface="+mn-lt"/>
                        </a:rPr>
                        <a:t>Longmont</a:t>
                      </a:r>
                      <a:endParaRPr lang="en-US" sz="900" b="0" kern="100" dirty="0">
                        <a:solidFill>
                          <a:schemeClr val="tx1"/>
                        </a:solidFill>
                        <a:effectLst/>
                        <a:latin typeface="+mn-lt"/>
                        <a:ea typeface="Aptos" panose="020B0004020202020204" pitchFamily="34" charset="0"/>
                        <a:cs typeface="Times New Roman" panose="02020603050405020304" pitchFamily="18" charset="0"/>
                      </a:endParaRPr>
                    </a:p>
                  </a:txBody>
                  <a:tcPr marL="62464" marR="62464" marT="0" marB="0">
                    <a:solidFill>
                      <a:schemeClr val="bg2"/>
                    </a:solidFill>
                  </a:tcPr>
                </a:tc>
                <a:tc>
                  <a:txBody>
                    <a:bodyPr/>
                    <a:lstStyle/>
                    <a:p>
                      <a:pPr marL="0" marR="0" algn="ctr">
                        <a:lnSpc>
                          <a:spcPct val="115000"/>
                        </a:lnSpc>
                        <a:spcAft>
                          <a:spcPts val="800"/>
                        </a:spcAft>
                        <a:buNone/>
                      </a:pPr>
                      <a:r>
                        <a:rPr lang="en-US" sz="900" kern="0" dirty="0">
                          <a:effectLst/>
                          <a:latin typeface="+mn-lt"/>
                        </a:rPr>
                        <a:t>$91,696</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tc>
                  <a:txBody>
                    <a:bodyPr/>
                    <a:lstStyle/>
                    <a:p>
                      <a:pPr marL="0" marR="0" algn="ctr">
                        <a:lnSpc>
                          <a:spcPct val="115000"/>
                        </a:lnSpc>
                        <a:spcAft>
                          <a:spcPts val="800"/>
                        </a:spcAft>
                        <a:buNone/>
                      </a:pPr>
                      <a:r>
                        <a:rPr lang="en-US" sz="900" kern="0" dirty="0">
                          <a:effectLst/>
                          <a:latin typeface="+mn-lt"/>
                        </a:rPr>
                        <a:t>$79,821</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tc>
                  <a:txBody>
                    <a:bodyPr/>
                    <a:lstStyle/>
                    <a:p>
                      <a:pPr marL="0" marR="0" algn="ctr">
                        <a:lnSpc>
                          <a:spcPct val="115000"/>
                        </a:lnSpc>
                        <a:spcAft>
                          <a:spcPts val="800"/>
                        </a:spcAft>
                        <a:buNone/>
                      </a:pPr>
                      <a:r>
                        <a:rPr lang="en-US" sz="900" kern="0" dirty="0">
                          <a:effectLst/>
                          <a:latin typeface="+mn-lt"/>
                        </a:rPr>
                        <a:t>87%</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extLst>
                  <a:ext uri="{0D108BD9-81ED-4DB2-BD59-A6C34878D82A}">
                    <a16:rowId xmlns:a16="http://schemas.microsoft.com/office/drawing/2014/main" val="3626629145"/>
                  </a:ext>
                </a:extLst>
              </a:tr>
              <a:tr h="166572">
                <a:tc>
                  <a:txBody>
                    <a:bodyPr/>
                    <a:lstStyle/>
                    <a:p>
                      <a:pPr marL="0" marR="0" algn="ctr">
                        <a:lnSpc>
                          <a:spcPct val="115000"/>
                        </a:lnSpc>
                        <a:spcAft>
                          <a:spcPts val="800"/>
                        </a:spcAft>
                        <a:buNone/>
                      </a:pPr>
                      <a:r>
                        <a:rPr lang="en-US" sz="900" b="0" kern="0" dirty="0">
                          <a:solidFill>
                            <a:schemeClr val="tx1"/>
                          </a:solidFill>
                          <a:effectLst/>
                          <a:latin typeface="+mn-lt"/>
                        </a:rPr>
                        <a:t>Thornton</a:t>
                      </a:r>
                      <a:endParaRPr lang="en-US" sz="900" b="0" kern="100" dirty="0">
                        <a:solidFill>
                          <a:schemeClr val="tx1"/>
                        </a:solidFill>
                        <a:effectLst/>
                        <a:latin typeface="+mn-lt"/>
                        <a:ea typeface="Aptos" panose="020B0004020202020204" pitchFamily="34" charset="0"/>
                        <a:cs typeface="Times New Roman" panose="02020603050405020304" pitchFamily="18" charset="0"/>
                      </a:endParaRPr>
                    </a:p>
                  </a:txBody>
                  <a:tcPr marL="62464" marR="62464" marT="0" marB="0">
                    <a:solidFill>
                      <a:schemeClr val="bg2"/>
                    </a:solidFill>
                  </a:tcPr>
                </a:tc>
                <a:tc>
                  <a:txBody>
                    <a:bodyPr/>
                    <a:lstStyle/>
                    <a:p>
                      <a:pPr marL="0" marR="0" algn="ctr">
                        <a:lnSpc>
                          <a:spcPct val="115000"/>
                        </a:lnSpc>
                        <a:spcAft>
                          <a:spcPts val="800"/>
                        </a:spcAft>
                        <a:buNone/>
                      </a:pPr>
                      <a:r>
                        <a:rPr lang="en-US" sz="900" kern="0" dirty="0">
                          <a:effectLst/>
                          <a:latin typeface="+mn-lt"/>
                        </a:rPr>
                        <a:t>$101,096</a:t>
                      </a:r>
                    </a:p>
                  </a:txBody>
                  <a:tcPr marL="62464" marR="62464" marT="0" marB="0"/>
                </a:tc>
                <a:tc>
                  <a:txBody>
                    <a:bodyPr/>
                    <a:lstStyle/>
                    <a:p>
                      <a:pPr marL="0" marR="0" algn="ctr">
                        <a:lnSpc>
                          <a:spcPct val="115000"/>
                        </a:lnSpc>
                        <a:spcAft>
                          <a:spcPts val="800"/>
                        </a:spcAft>
                        <a:buNone/>
                      </a:pPr>
                      <a:r>
                        <a:rPr lang="en-US" sz="900" kern="0" dirty="0">
                          <a:effectLst/>
                          <a:latin typeface="+mn-lt"/>
                        </a:rPr>
                        <a:t>$78,746</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tc>
                  <a:txBody>
                    <a:bodyPr/>
                    <a:lstStyle/>
                    <a:p>
                      <a:pPr marL="0" marR="0" algn="ctr">
                        <a:lnSpc>
                          <a:spcPct val="115000"/>
                        </a:lnSpc>
                        <a:spcAft>
                          <a:spcPts val="800"/>
                        </a:spcAft>
                        <a:buNone/>
                      </a:pPr>
                      <a:r>
                        <a:rPr lang="en-US" sz="900" kern="0" dirty="0">
                          <a:effectLst/>
                          <a:latin typeface="+mn-lt"/>
                        </a:rPr>
                        <a:t>78%</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extLst>
                  <a:ext uri="{0D108BD9-81ED-4DB2-BD59-A6C34878D82A}">
                    <a16:rowId xmlns:a16="http://schemas.microsoft.com/office/drawing/2014/main" val="2495333699"/>
                  </a:ext>
                </a:extLst>
              </a:tr>
              <a:tr h="166572">
                <a:tc>
                  <a:txBody>
                    <a:bodyPr/>
                    <a:lstStyle/>
                    <a:p>
                      <a:pPr marL="0" marR="0" algn="ctr">
                        <a:lnSpc>
                          <a:spcPct val="115000"/>
                        </a:lnSpc>
                        <a:spcAft>
                          <a:spcPts val="800"/>
                        </a:spcAft>
                        <a:buNone/>
                      </a:pPr>
                      <a:r>
                        <a:rPr lang="en-US" sz="900" b="0" kern="100" dirty="0">
                          <a:solidFill>
                            <a:schemeClr val="tx1"/>
                          </a:solidFill>
                          <a:effectLst/>
                          <a:latin typeface="+mn-lt"/>
                          <a:ea typeface="Aptos" panose="020B0004020202020204" pitchFamily="34" charset="0"/>
                          <a:cs typeface="Times New Roman" panose="02020603050405020304" pitchFamily="18" charset="0"/>
                        </a:rPr>
                        <a:t>Brighton*</a:t>
                      </a:r>
                    </a:p>
                  </a:txBody>
                  <a:tcPr marL="62464" marR="62464" marT="0" marB="0">
                    <a:solidFill>
                      <a:schemeClr val="bg2"/>
                    </a:solidFill>
                  </a:tcPr>
                </a:tc>
                <a:tc>
                  <a:txBody>
                    <a:bodyPr/>
                    <a:lstStyle/>
                    <a:p>
                      <a:pPr marL="0" marR="0" algn="ctr">
                        <a:lnSpc>
                          <a:spcPct val="115000"/>
                        </a:lnSpc>
                        <a:spcAft>
                          <a:spcPts val="800"/>
                        </a:spcAft>
                        <a:buNone/>
                      </a:pPr>
                      <a:r>
                        <a:rPr lang="en-US" sz="900" kern="100" dirty="0">
                          <a:effectLst/>
                          <a:latin typeface="+mn-lt"/>
                          <a:ea typeface="Aptos" panose="020B0004020202020204" pitchFamily="34" charset="0"/>
                          <a:cs typeface="Times New Roman" panose="02020603050405020304" pitchFamily="18" charset="0"/>
                        </a:rPr>
                        <a:t>$107,679</a:t>
                      </a:r>
                    </a:p>
                  </a:txBody>
                  <a:tcPr marL="62464" marR="62464" marT="0" marB="0"/>
                </a:tc>
                <a:tc>
                  <a:txBody>
                    <a:bodyPr/>
                    <a:lstStyle/>
                    <a:p>
                      <a:pPr marL="0" marR="0" algn="ctr">
                        <a:lnSpc>
                          <a:spcPct val="115000"/>
                        </a:lnSpc>
                        <a:spcAft>
                          <a:spcPts val="800"/>
                        </a:spcAft>
                        <a:buNone/>
                      </a:pPr>
                      <a:r>
                        <a:rPr lang="en-US" sz="900" kern="100" dirty="0">
                          <a:effectLst/>
                          <a:latin typeface="+mn-lt"/>
                          <a:ea typeface="Aptos" panose="020B0004020202020204" pitchFamily="34" charset="0"/>
                          <a:cs typeface="Times New Roman" panose="02020603050405020304" pitchFamily="18" charset="0"/>
                        </a:rPr>
                        <a:t>$83,384</a:t>
                      </a:r>
                    </a:p>
                  </a:txBody>
                  <a:tcPr marL="62464" marR="62464" marT="0" marB="0"/>
                </a:tc>
                <a:tc>
                  <a:txBody>
                    <a:bodyPr/>
                    <a:lstStyle/>
                    <a:p>
                      <a:pPr marL="0" marR="0" algn="ctr">
                        <a:lnSpc>
                          <a:spcPct val="115000"/>
                        </a:lnSpc>
                        <a:spcAft>
                          <a:spcPts val="800"/>
                        </a:spcAft>
                        <a:buNone/>
                      </a:pPr>
                      <a:r>
                        <a:rPr lang="en-US" sz="900" kern="100" dirty="0">
                          <a:effectLst/>
                          <a:latin typeface="+mn-lt"/>
                          <a:ea typeface="Aptos" panose="020B0004020202020204" pitchFamily="34" charset="0"/>
                          <a:cs typeface="Times New Roman" panose="02020603050405020304" pitchFamily="18" charset="0"/>
                        </a:rPr>
                        <a:t>77%</a:t>
                      </a:r>
                    </a:p>
                  </a:txBody>
                  <a:tcPr marL="62464" marR="62464" marT="0" marB="0"/>
                </a:tc>
                <a:extLst>
                  <a:ext uri="{0D108BD9-81ED-4DB2-BD59-A6C34878D82A}">
                    <a16:rowId xmlns:a16="http://schemas.microsoft.com/office/drawing/2014/main" val="721052792"/>
                  </a:ext>
                </a:extLst>
              </a:tr>
              <a:tr h="166572">
                <a:tc>
                  <a:txBody>
                    <a:bodyPr/>
                    <a:lstStyle/>
                    <a:p>
                      <a:pPr marL="0" marR="0" algn="ctr">
                        <a:lnSpc>
                          <a:spcPct val="115000"/>
                        </a:lnSpc>
                        <a:spcAft>
                          <a:spcPts val="800"/>
                        </a:spcAft>
                        <a:buNone/>
                      </a:pPr>
                      <a:r>
                        <a:rPr lang="en-US" sz="900" b="0" kern="0" dirty="0">
                          <a:solidFill>
                            <a:schemeClr val="tx1"/>
                          </a:solidFill>
                          <a:effectLst/>
                          <a:latin typeface="+mn-lt"/>
                        </a:rPr>
                        <a:t>Aurora</a:t>
                      </a:r>
                      <a:endParaRPr lang="en-US" sz="900" b="0" kern="100" dirty="0">
                        <a:solidFill>
                          <a:schemeClr val="tx1"/>
                        </a:solidFill>
                        <a:effectLst/>
                        <a:latin typeface="+mn-lt"/>
                        <a:ea typeface="Aptos" panose="020B0004020202020204" pitchFamily="34" charset="0"/>
                        <a:cs typeface="Times New Roman" panose="02020603050405020304" pitchFamily="18" charset="0"/>
                      </a:endParaRPr>
                    </a:p>
                  </a:txBody>
                  <a:tcPr marL="62464" marR="62464" marT="0" marB="0">
                    <a:solidFill>
                      <a:schemeClr val="bg2"/>
                    </a:solidFill>
                  </a:tcPr>
                </a:tc>
                <a:tc>
                  <a:txBody>
                    <a:bodyPr/>
                    <a:lstStyle/>
                    <a:p>
                      <a:pPr marL="0" marR="0" algn="ctr">
                        <a:lnSpc>
                          <a:spcPct val="115000"/>
                        </a:lnSpc>
                        <a:spcAft>
                          <a:spcPts val="800"/>
                        </a:spcAft>
                        <a:buNone/>
                      </a:pPr>
                      <a:r>
                        <a:rPr lang="en-US" sz="900" kern="0" dirty="0">
                          <a:effectLst/>
                          <a:latin typeface="+mn-lt"/>
                        </a:rPr>
                        <a:t>$93,837</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tc>
                  <a:txBody>
                    <a:bodyPr/>
                    <a:lstStyle/>
                    <a:p>
                      <a:pPr marL="0" marR="0" algn="ctr">
                        <a:lnSpc>
                          <a:spcPct val="115000"/>
                        </a:lnSpc>
                        <a:spcAft>
                          <a:spcPts val="800"/>
                        </a:spcAft>
                        <a:buNone/>
                      </a:pPr>
                      <a:r>
                        <a:rPr lang="en-US" sz="900" kern="0" dirty="0">
                          <a:effectLst/>
                          <a:latin typeface="+mn-lt"/>
                        </a:rPr>
                        <a:t>$70,242</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tc>
                  <a:txBody>
                    <a:bodyPr/>
                    <a:lstStyle/>
                    <a:p>
                      <a:pPr marL="0" marR="0" algn="ctr">
                        <a:lnSpc>
                          <a:spcPct val="115000"/>
                        </a:lnSpc>
                        <a:spcAft>
                          <a:spcPts val="800"/>
                        </a:spcAft>
                        <a:buNone/>
                      </a:pPr>
                      <a:r>
                        <a:rPr lang="en-US" sz="900" kern="0" dirty="0">
                          <a:effectLst/>
                          <a:latin typeface="+mn-lt"/>
                        </a:rPr>
                        <a:t>75%</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extLst>
                  <a:ext uri="{0D108BD9-81ED-4DB2-BD59-A6C34878D82A}">
                    <a16:rowId xmlns:a16="http://schemas.microsoft.com/office/drawing/2014/main" val="269997801"/>
                  </a:ext>
                </a:extLst>
              </a:tr>
              <a:tr h="166572">
                <a:tc>
                  <a:txBody>
                    <a:bodyPr/>
                    <a:lstStyle/>
                    <a:p>
                      <a:pPr marL="0" marR="0" algn="ctr">
                        <a:lnSpc>
                          <a:spcPct val="115000"/>
                        </a:lnSpc>
                        <a:spcAft>
                          <a:spcPts val="800"/>
                        </a:spcAft>
                        <a:buNone/>
                      </a:pPr>
                      <a:r>
                        <a:rPr lang="en-US" sz="900" b="0" kern="0" dirty="0">
                          <a:solidFill>
                            <a:schemeClr val="tx1"/>
                          </a:solidFill>
                          <a:effectLst/>
                          <a:latin typeface="+mn-lt"/>
                        </a:rPr>
                        <a:t>Castle Rock</a:t>
                      </a:r>
                      <a:endParaRPr lang="en-US" sz="900" b="0" kern="100" dirty="0">
                        <a:solidFill>
                          <a:schemeClr val="tx1"/>
                        </a:solidFill>
                        <a:effectLst/>
                        <a:latin typeface="+mn-lt"/>
                        <a:ea typeface="Aptos" panose="020B0004020202020204" pitchFamily="34" charset="0"/>
                        <a:cs typeface="Times New Roman" panose="02020603050405020304" pitchFamily="18" charset="0"/>
                      </a:endParaRPr>
                    </a:p>
                  </a:txBody>
                  <a:tcPr marL="62464" marR="62464" marT="0" marB="0">
                    <a:solidFill>
                      <a:schemeClr val="bg2"/>
                    </a:solidFill>
                  </a:tcPr>
                </a:tc>
                <a:tc>
                  <a:txBody>
                    <a:bodyPr/>
                    <a:lstStyle/>
                    <a:p>
                      <a:pPr marL="0" marR="0" algn="ctr">
                        <a:lnSpc>
                          <a:spcPct val="115000"/>
                        </a:lnSpc>
                        <a:spcAft>
                          <a:spcPts val="800"/>
                        </a:spcAft>
                        <a:buNone/>
                      </a:pPr>
                      <a:r>
                        <a:rPr lang="en-US" sz="900" kern="0" dirty="0">
                          <a:effectLst/>
                          <a:latin typeface="+mn-lt"/>
                        </a:rPr>
                        <a:t>$139,427</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tc>
                  <a:txBody>
                    <a:bodyPr/>
                    <a:lstStyle/>
                    <a:p>
                      <a:pPr marL="0" marR="0" algn="ctr">
                        <a:lnSpc>
                          <a:spcPct val="115000"/>
                        </a:lnSpc>
                        <a:spcAft>
                          <a:spcPts val="800"/>
                        </a:spcAft>
                        <a:buNone/>
                      </a:pPr>
                      <a:r>
                        <a:rPr lang="en-US" sz="900" kern="0" dirty="0">
                          <a:effectLst/>
                          <a:latin typeface="+mn-lt"/>
                          <a:ea typeface="Aptos" panose="020B0004020202020204" pitchFamily="34" charset="0"/>
                          <a:cs typeface="Times New Roman" panose="02020603050405020304" pitchFamily="18" charset="0"/>
                        </a:rPr>
                        <a:t>$98,668</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tc>
                  <a:txBody>
                    <a:bodyPr/>
                    <a:lstStyle/>
                    <a:p>
                      <a:pPr marL="0" marR="0" algn="ctr">
                        <a:lnSpc>
                          <a:spcPct val="115000"/>
                        </a:lnSpc>
                        <a:spcAft>
                          <a:spcPts val="800"/>
                        </a:spcAft>
                        <a:buNone/>
                      </a:pPr>
                      <a:r>
                        <a:rPr lang="en-US" sz="900" kern="0" dirty="0">
                          <a:effectLst/>
                          <a:latin typeface="+mn-lt"/>
                        </a:rPr>
                        <a:t>71%</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extLst>
                  <a:ext uri="{0D108BD9-81ED-4DB2-BD59-A6C34878D82A}">
                    <a16:rowId xmlns:a16="http://schemas.microsoft.com/office/drawing/2014/main" val="4136573668"/>
                  </a:ext>
                </a:extLst>
              </a:tr>
              <a:tr h="166572">
                <a:tc>
                  <a:txBody>
                    <a:bodyPr/>
                    <a:lstStyle/>
                    <a:p>
                      <a:pPr marL="0" marR="0" algn="ctr">
                        <a:lnSpc>
                          <a:spcPct val="115000"/>
                        </a:lnSpc>
                        <a:spcAft>
                          <a:spcPts val="800"/>
                        </a:spcAft>
                        <a:buNone/>
                      </a:pPr>
                      <a:r>
                        <a:rPr lang="en-US" sz="900" b="0" kern="0" dirty="0">
                          <a:solidFill>
                            <a:schemeClr val="tx1"/>
                          </a:solidFill>
                          <a:effectLst/>
                          <a:latin typeface="+mn-lt"/>
                        </a:rPr>
                        <a:t>Denver</a:t>
                      </a:r>
                      <a:endParaRPr lang="en-US" sz="900" b="0" kern="100" dirty="0">
                        <a:solidFill>
                          <a:schemeClr val="tx1"/>
                        </a:solidFill>
                        <a:effectLst/>
                        <a:latin typeface="+mn-lt"/>
                        <a:ea typeface="Aptos" panose="020B0004020202020204" pitchFamily="34" charset="0"/>
                        <a:cs typeface="Times New Roman" panose="02020603050405020304" pitchFamily="18" charset="0"/>
                      </a:endParaRPr>
                    </a:p>
                  </a:txBody>
                  <a:tcPr marL="62464" marR="62464" marT="0" marB="0">
                    <a:solidFill>
                      <a:schemeClr val="bg2"/>
                    </a:solidFill>
                  </a:tcPr>
                </a:tc>
                <a:tc>
                  <a:txBody>
                    <a:bodyPr/>
                    <a:lstStyle/>
                    <a:p>
                      <a:pPr marL="0" marR="0" algn="ctr">
                        <a:lnSpc>
                          <a:spcPct val="115000"/>
                        </a:lnSpc>
                        <a:spcAft>
                          <a:spcPts val="800"/>
                        </a:spcAft>
                        <a:buNone/>
                      </a:pPr>
                      <a:r>
                        <a:rPr lang="en-US" sz="900" kern="0" dirty="0">
                          <a:effectLst/>
                          <a:latin typeface="+mn-lt"/>
                        </a:rPr>
                        <a:t>$92,504</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tc>
                  <a:txBody>
                    <a:bodyPr/>
                    <a:lstStyle/>
                    <a:p>
                      <a:pPr marL="0" marR="0" algn="ctr">
                        <a:lnSpc>
                          <a:spcPct val="115000"/>
                        </a:lnSpc>
                        <a:spcAft>
                          <a:spcPts val="800"/>
                        </a:spcAft>
                        <a:buNone/>
                      </a:pPr>
                      <a:r>
                        <a:rPr lang="en-US" sz="900" kern="0" dirty="0">
                          <a:effectLst/>
                          <a:latin typeface="+mn-lt"/>
                        </a:rPr>
                        <a:t>$58,396</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tc>
                  <a:txBody>
                    <a:bodyPr/>
                    <a:lstStyle/>
                    <a:p>
                      <a:pPr marL="0" marR="0" algn="ctr">
                        <a:lnSpc>
                          <a:spcPct val="115000"/>
                        </a:lnSpc>
                        <a:spcAft>
                          <a:spcPts val="800"/>
                        </a:spcAft>
                        <a:buNone/>
                      </a:pPr>
                      <a:r>
                        <a:rPr lang="en-US" sz="900" kern="0" dirty="0">
                          <a:effectLst/>
                          <a:latin typeface="+mn-lt"/>
                        </a:rPr>
                        <a:t>63%</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extLst>
                  <a:ext uri="{0D108BD9-81ED-4DB2-BD59-A6C34878D82A}">
                    <a16:rowId xmlns:a16="http://schemas.microsoft.com/office/drawing/2014/main" val="985264419"/>
                  </a:ext>
                </a:extLst>
              </a:tr>
              <a:tr h="166572">
                <a:tc>
                  <a:txBody>
                    <a:bodyPr/>
                    <a:lstStyle/>
                    <a:p>
                      <a:pPr marL="0" marR="0" algn="ctr">
                        <a:lnSpc>
                          <a:spcPct val="115000"/>
                        </a:lnSpc>
                        <a:spcAft>
                          <a:spcPts val="800"/>
                        </a:spcAft>
                        <a:buNone/>
                      </a:pPr>
                      <a:r>
                        <a:rPr lang="en-US" sz="900" b="0" kern="0" dirty="0">
                          <a:solidFill>
                            <a:schemeClr val="tx1"/>
                          </a:solidFill>
                          <a:effectLst/>
                          <a:latin typeface="+mn-lt"/>
                        </a:rPr>
                        <a:t>Parker</a:t>
                      </a:r>
                      <a:endParaRPr lang="en-US" sz="900" b="0" kern="100" dirty="0">
                        <a:solidFill>
                          <a:schemeClr val="tx1"/>
                        </a:solidFill>
                        <a:effectLst/>
                        <a:latin typeface="+mn-lt"/>
                        <a:ea typeface="Aptos" panose="020B0004020202020204" pitchFamily="34" charset="0"/>
                        <a:cs typeface="Times New Roman" panose="02020603050405020304" pitchFamily="18" charset="0"/>
                      </a:endParaRPr>
                    </a:p>
                  </a:txBody>
                  <a:tcPr marL="62464" marR="62464" marT="0" marB="0">
                    <a:solidFill>
                      <a:schemeClr val="bg2"/>
                    </a:solidFill>
                  </a:tcPr>
                </a:tc>
                <a:tc>
                  <a:txBody>
                    <a:bodyPr/>
                    <a:lstStyle/>
                    <a:p>
                      <a:pPr marL="0" marR="0" algn="ctr">
                        <a:lnSpc>
                          <a:spcPct val="115000"/>
                        </a:lnSpc>
                        <a:spcAft>
                          <a:spcPts val="800"/>
                        </a:spcAft>
                        <a:buNone/>
                      </a:pPr>
                      <a:r>
                        <a:rPr lang="en-US" sz="900" kern="0" dirty="0">
                          <a:effectLst/>
                          <a:latin typeface="+mn-lt"/>
                        </a:rPr>
                        <a:t>$145,592</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tc>
                  <a:txBody>
                    <a:bodyPr/>
                    <a:lstStyle/>
                    <a:p>
                      <a:pPr marL="0" marR="0" algn="ctr">
                        <a:lnSpc>
                          <a:spcPct val="115000"/>
                        </a:lnSpc>
                        <a:spcAft>
                          <a:spcPts val="800"/>
                        </a:spcAft>
                        <a:buNone/>
                      </a:pPr>
                      <a:r>
                        <a:rPr lang="en-US" sz="900" kern="0" dirty="0">
                          <a:effectLst/>
                          <a:latin typeface="+mn-lt"/>
                        </a:rPr>
                        <a:t>$80,322</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tc>
                  <a:txBody>
                    <a:bodyPr/>
                    <a:lstStyle/>
                    <a:p>
                      <a:pPr marL="0" marR="0" algn="ctr">
                        <a:lnSpc>
                          <a:spcPct val="115000"/>
                        </a:lnSpc>
                        <a:spcAft>
                          <a:spcPts val="800"/>
                        </a:spcAft>
                        <a:buNone/>
                      </a:pPr>
                      <a:r>
                        <a:rPr lang="en-US" sz="900" kern="0" dirty="0">
                          <a:effectLst/>
                          <a:latin typeface="+mn-lt"/>
                        </a:rPr>
                        <a:t>62%</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extLst>
                  <a:ext uri="{0D108BD9-81ED-4DB2-BD59-A6C34878D82A}">
                    <a16:rowId xmlns:a16="http://schemas.microsoft.com/office/drawing/2014/main" val="3827669902"/>
                  </a:ext>
                </a:extLst>
              </a:tr>
              <a:tr h="166572">
                <a:tc>
                  <a:txBody>
                    <a:bodyPr/>
                    <a:lstStyle/>
                    <a:p>
                      <a:pPr marL="0" marR="0" algn="ctr">
                        <a:lnSpc>
                          <a:spcPct val="115000"/>
                        </a:lnSpc>
                        <a:spcAft>
                          <a:spcPts val="800"/>
                        </a:spcAft>
                        <a:buNone/>
                      </a:pPr>
                      <a:r>
                        <a:rPr lang="en-US" sz="900" b="0" kern="0" dirty="0">
                          <a:solidFill>
                            <a:schemeClr val="tx1"/>
                          </a:solidFill>
                          <a:effectLst/>
                          <a:latin typeface="+mn-lt"/>
                        </a:rPr>
                        <a:t>Erie*</a:t>
                      </a:r>
                      <a:endParaRPr lang="en-US" sz="900" b="0" kern="100" dirty="0">
                        <a:solidFill>
                          <a:schemeClr val="tx1"/>
                        </a:solidFill>
                        <a:effectLst/>
                        <a:latin typeface="+mn-lt"/>
                        <a:ea typeface="Aptos" panose="020B0004020202020204" pitchFamily="34" charset="0"/>
                        <a:cs typeface="Times New Roman" panose="02020603050405020304" pitchFamily="18" charset="0"/>
                      </a:endParaRPr>
                    </a:p>
                  </a:txBody>
                  <a:tcPr marL="62464" marR="62464" marT="0" marB="0">
                    <a:solidFill>
                      <a:schemeClr val="bg2"/>
                    </a:solidFill>
                  </a:tcPr>
                </a:tc>
                <a:tc>
                  <a:txBody>
                    <a:bodyPr/>
                    <a:lstStyle/>
                    <a:p>
                      <a:pPr marL="0" marR="0" algn="ctr">
                        <a:lnSpc>
                          <a:spcPct val="115000"/>
                        </a:lnSpc>
                        <a:spcAft>
                          <a:spcPts val="800"/>
                        </a:spcAft>
                        <a:buNone/>
                      </a:pPr>
                      <a:r>
                        <a:rPr lang="en-US" sz="900" kern="0" dirty="0">
                          <a:effectLst/>
                          <a:latin typeface="+mn-lt"/>
                        </a:rPr>
                        <a:t>$173,349</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tc>
                  <a:txBody>
                    <a:bodyPr/>
                    <a:lstStyle/>
                    <a:p>
                      <a:pPr marL="0" marR="0" algn="ctr">
                        <a:lnSpc>
                          <a:spcPct val="115000"/>
                        </a:lnSpc>
                        <a:spcAft>
                          <a:spcPts val="800"/>
                        </a:spcAft>
                        <a:buNone/>
                      </a:pPr>
                      <a:r>
                        <a:rPr lang="en-US" sz="900" kern="0" dirty="0">
                          <a:effectLst/>
                          <a:latin typeface="+mn-lt"/>
                        </a:rPr>
                        <a:t>$107,825</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tc>
                  <a:txBody>
                    <a:bodyPr/>
                    <a:lstStyle/>
                    <a:p>
                      <a:pPr marL="0" marR="0" algn="ctr">
                        <a:lnSpc>
                          <a:spcPct val="115000"/>
                        </a:lnSpc>
                        <a:spcAft>
                          <a:spcPts val="800"/>
                        </a:spcAft>
                        <a:buNone/>
                      </a:pPr>
                      <a:r>
                        <a:rPr lang="en-US" sz="900" kern="0" dirty="0">
                          <a:effectLst/>
                          <a:latin typeface="+mn-lt"/>
                        </a:rPr>
                        <a:t>62%</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extLst>
                  <a:ext uri="{0D108BD9-81ED-4DB2-BD59-A6C34878D82A}">
                    <a16:rowId xmlns:a16="http://schemas.microsoft.com/office/drawing/2014/main" val="1458897226"/>
                  </a:ext>
                </a:extLst>
              </a:tr>
              <a:tr h="166572">
                <a:tc>
                  <a:txBody>
                    <a:bodyPr/>
                    <a:lstStyle/>
                    <a:p>
                      <a:pPr marL="0" marR="0" algn="ctr">
                        <a:lnSpc>
                          <a:spcPct val="115000"/>
                        </a:lnSpc>
                        <a:spcAft>
                          <a:spcPts val="800"/>
                        </a:spcAft>
                        <a:buNone/>
                      </a:pPr>
                      <a:r>
                        <a:rPr lang="en-US" sz="900" b="0" kern="0" dirty="0">
                          <a:solidFill>
                            <a:schemeClr val="tx1"/>
                          </a:solidFill>
                          <a:effectLst/>
                          <a:latin typeface="+mn-lt"/>
                        </a:rPr>
                        <a:t>Arvada</a:t>
                      </a:r>
                      <a:endParaRPr lang="en-US" sz="900" b="0" kern="100" dirty="0">
                        <a:solidFill>
                          <a:schemeClr val="tx1"/>
                        </a:solidFill>
                        <a:effectLst/>
                        <a:latin typeface="+mn-lt"/>
                        <a:ea typeface="Aptos" panose="020B0004020202020204" pitchFamily="34" charset="0"/>
                        <a:cs typeface="Times New Roman" panose="02020603050405020304" pitchFamily="18" charset="0"/>
                      </a:endParaRPr>
                    </a:p>
                  </a:txBody>
                  <a:tcPr marL="62464" marR="62464" marT="0" marB="0">
                    <a:solidFill>
                      <a:schemeClr val="bg2"/>
                    </a:solidFill>
                  </a:tcPr>
                </a:tc>
                <a:tc>
                  <a:txBody>
                    <a:bodyPr/>
                    <a:lstStyle/>
                    <a:p>
                      <a:pPr marL="0" marR="0" algn="ctr">
                        <a:lnSpc>
                          <a:spcPct val="115000"/>
                        </a:lnSpc>
                        <a:spcAft>
                          <a:spcPts val="800"/>
                        </a:spcAft>
                        <a:buNone/>
                      </a:pPr>
                      <a:r>
                        <a:rPr lang="en-US" sz="900" kern="0" dirty="0">
                          <a:effectLst/>
                          <a:latin typeface="+mn-lt"/>
                        </a:rPr>
                        <a:t>$124,317</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tc>
                  <a:txBody>
                    <a:bodyPr/>
                    <a:lstStyle/>
                    <a:p>
                      <a:pPr marL="0" marR="0" algn="ctr">
                        <a:lnSpc>
                          <a:spcPct val="115000"/>
                        </a:lnSpc>
                        <a:spcAft>
                          <a:spcPts val="800"/>
                        </a:spcAft>
                        <a:buNone/>
                      </a:pPr>
                      <a:r>
                        <a:rPr lang="en-US" sz="900" kern="0" dirty="0">
                          <a:effectLst/>
                          <a:latin typeface="+mn-lt"/>
                        </a:rPr>
                        <a:t>$61,130</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tc>
                  <a:txBody>
                    <a:bodyPr/>
                    <a:lstStyle/>
                    <a:p>
                      <a:pPr marL="0" marR="0" algn="ctr">
                        <a:lnSpc>
                          <a:spcPct val="115000"/>
                        </a:lnSpc>
                        <a:spcAft>
                          <a:spcPts val="800"/>
                        </a:spcAft>
                        <a:buNone/>
                      </a:pPr>
                      <a:r>
                        <a:rPr lang="en-US" sz="900" kern="0" dirty="0">
                          <a:effectLst/>
                          <a:latin typeface="+mn-lt"/>
                        </a:rPr>
                        <a:t>54%</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extLst>
                  <a:ext uri="{0D108BD9-81ED-4DB2-BD59-A6C34878D82A}">
                    <a16:rowId xmlns:a16="http://schemas.microsoft.com/office/drawing/2014/main" val="3480762590"/>
                  </a:ext>
                </a:extLst>
              </a:tr>
              <a:tr h="166572">
                <a:tc>
                  <a:txBody>
                    <a:bodyPr/>
                    <a:lstStyle/>
                    <a:p>
                      <a:pPr marL="0" marR="0" algn="ctr">
                        <a:lnSpc>
                          <a:spcPct val="115000"/>
                        </a:lnSpc>
                        <a:spcAft>
                          <a:spcPts val="800"/>
                        </a:spcAft>
                        <a:buNone/>
                      </a:pPr>
                      <a:r>
                        <a:rPr lang="en-US" sz="900" b="0" kern="0" dirty="0">
                          <a:solidFill>
                            <a:schemeClr val="tx1"/>
                          </a:solidFill>
                          <a:effectLst/>
                          <a:latin typeface="+mn-lt"/>
                        </a:rPr>
                        <a:t>Commerce City</a:t>
                      </a:r>
                      <a:endParaRPr lang="en-US" sz="900" b="0" kern="100" dirty="0">
                        <a:solidFill>
                          <a:schemeClr val="tx1"/>
                        </a:solidFill>
                        <a:effectLst/>
                        <a:latin typeface="+mn-lt"/>
                        <a:ea typeface="Aptos" panose="020B0004020202020204" pitchFamily="34" charset="0"/>
                        <a:cs typeface="Times New Roman" panose="02020603050405020304" pitchFamily="18" charset="0"/>
                      </a:endParaRPr>
                    </a:p>
                  </a:txBody>
                  <a:tcPr marL="62464" marR="62464" marT="0" marB="0">
                    <a:solidFill>
                      <a:schemeClr val="bg2"/>
                    </a:solidFill>
                  </a:tcPr>
                </a:tc>
                <a:tc>
                  <a:txBody>
                    <a:bodyPr/>
                    <a:lstStyle/>
                    <a:p>
                      <a:pPr marL="0" marR="0" algn="ctr">
                        <a:lnSpc>
                          <a:spcPct val="115000"/>
                        </a:lnSpc>
                        <a:spcAft>
                          <a:spcPts val="800"/>
                        </a:spcAft>
                        <a:buNone/>
                      </a:pPr>
                      <a:r>
                        <a:rPr lang="en-US" sz="900" kern="0" dirty="0">
                          <a:effectLst/>
                          <a:latin typeface="+mn-lt"/>
                        </a:rPr>
                        <a:t>$124,406</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tc>
                  <a:txBody>
                    <a:bodyPr/>
                    <a:lstStyle/>
                    <a:p>
                      <a:pPr marL="0" marR="0" algn="ctr">
                        <a:lnSpc>
                          <a:spcPct val="115000"/>
                        </a:lnSpc>
                        <a:spcAft>
                          <a:spcPts val="800"/>
                        </a:spcAft>
                        <a:buNone/>
                      </a:pPr>
                      <a:r>
                        <a:rPr lang="en-US" sz="900" kern="0" dirty="0">
                          <a:effectLst/>
                          <a:latin typeface="+mn-lt"/>
                        </a:rPr>
                        <a:t>$63,762</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tc>
                  <a:txBody>
                    <a:bodyPr/>
                    <a:lstStyle/>
                    <a:p>
                      <a:pPr marL="0" marR="0" algn="ctr">
                        <a:lnSpc>
                          <a:spcPct val="115000"/>
                        </a:lnSpc>
                        <a:spcAft>
                          <a:spcPts val="800"/>
                        </a:spcAft>
                        <a:buNone/>
                      </a:pPr>
                      <a:r>
                        <a:rPr lang="en-US" sz="900" kern="0" dirty="0">
                          <a:effectLst/>
                          <a:latin typeface="+mn-lt"/>
                        </a:rPr>
                        <a:t>51%</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extLst>
                  <a:ext uri="{0D108BD9-81ED-4DB2-BD59-A6C34878D82A}">
                    <a16:rowId xmlns:a16="http://schemas.microsoft.com/office/drawing/2014/main" val="2076914192"/>
                  </a:ext>
                </a:extLst>
              </a:tr>
              <a:tr h="166572">
                <a:tc>
                  <a:txBody>
                    <a:bodyPr/>
                    <a:lstStyle/>
                    <a:p>
                      <a:pPr marL="0" marR="0" algn="ctr">
                        <a:lnSpc>
                          <a:spcPct val="115000"/>
                        </a:lnSpc>
                        <a:spcAft>
                          <a:spcPts val="800"/>
                        </a:spcAft>
                        <a:buNone/>
                      </a:pPr>
                      <a:r>
                        <a:rPr lang="en-US" sz="900" b="0" kern="0" dirty="0">
                          <a:solidFill>
                            <a:schemeClr val="tx1"/>
                          </a:solidFill>
                          <a:effectLst/>
                          <a:latin typeface="+mn-lt"/>
                        </a:rPr>
                        <a:t>Lone Tree</a:t>
                      </a:r>
                      <a:endParaRPr lang="en-US" sz="900" b="0" kern="100" dirty="0">
                        <a:solidFill>
                          <a:schemeClr val="tx1"/>
                        </a:solidFill>
                        <a:effectLst/>
                        <a:latin typeface="+mn-lt"/>
                        <a:ea typeface="Aptos" panose="020B0004020202020204" pitchFamily="34" charset="0"/>
                        <a:cs typeface="Times New Roman" panose="02020603050405020304" pitchFamily="18" charset="0"/>
                      </a:endParaRPr>
                    </a:p>
                  </a:txBody>
                  <a:tcPr marL="62464" marR="62464" marT="0" marB="0">
                    <a:solidFill>
                      <a:schemeClr val="bg2"/>
                    </a:solidFill>
                  </a:tcPr>
                </a:tc>
                <a:tc>
                  <a:txBody>
                    <a:bodyPr/>
                    <a:lstStyle/>
                    <a:p>
                      <a:pPr marL="0" marR="0" algn="ctr">
                        <a:lnSpc>
                          <a:spcPct val="115000"/>
                        </a:lnSpc>
                        <a:spcAft>
                          <a:spcPts val="800"/>
                        </a:spcAft>
                        <a:buNone/>
                      </a:pPr>
                      <a:r>
                        <a:rPr lang="en-US" sz="900" kern="0" dirty="0">
                          <a:effectLst/>
                          <a:latin typeface="+mn-lt"/>
                        </a:rPr>
                        <a:t>$123,741</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tc>
                  <a:txBody>
                    <a:bodyPr/>
                    <a:lstStyle/>
                    <a:p>
                      <a:pPr marL="0" marR="0" algn="ctr">
                        <a:lnSpc>
                          <a:spcPct val="115000"/>
                        </a:lnSpc>
                        <a:spcAft>
                          <a:spcPts val="800"/>
                        </a:spcAft>
                        <a:buNone/>
                      </a:pPr>
                      <a:r>
                        <a:rPr lang="en-US" sz="900" kern="0" dirty="0">
                          <a:effectLst/>
                          <a:latin typeface="+mn-lt"/>
                        </a:rPr>
                        <a:t>$54,188</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tc>
                  <a:txBody>
                    <a:bodyPr/>
                    <a:lstStyle/>
                    <a:p>
                      <a:pPr marL="0" marR="0" algn="ctr">
                        <a:lnSpc>
                          <a:spcPct val="115000"/>
                        </a:lnSpc>
                        <a:spcAft>
                          <a:spcPts val="800"/>
                        </a:spcAft>
                        <a:buNone/>
                      </a:pPr>
                      <a:r>
                        <a:rPr lang="en-US" sz="900" kern="0" dirty="0">
                          <a:effectLst/>
                          <a:latin typeface="+mn-lt"/>
                        </a:rPr>
                        <a:t>44%</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extLst>
                  <a:ext uri="{0D108BD9-81ED-4DB2-BD59-A6C34878D82A}">
                    <a16:rowId xmlns:a16="http://schemas.microsoft.com/office/drawing/2014/main" val="782021717"/>
                  </a:ext>
                </a:extLst>
              </a:tr>
            </a:tbl>
          </a:graphicData>
        </a:graphic>
      </p:graphicFrame>
    </p:spTree>
    <p:extLst>
      <p:ext uri="{BB962C8B-B14F-4D97-AF65-F5344CB8AC3E}">
        <p14:creationId xmlns:p14="http://schemas.microsoft.com/office/powerpoint/2010/main" val="19006773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11">
            <a:extLst>
              <a:ext uri="{FF2B5EF4-FFF2-40B4-BE49-F238E27FC236}">
                <a16:creationId xmlns:a16="http://schemas.microsoft.com/office/drawing/2014/main" id="{BF687409-D29D-3066-A06E-8D0952E73746}"/>
              </a:ext>
            </a:extLst>
          </p:cNvPr>
          <p:cNvSpPr txBox="1"/>
          <p:nvPr/>
        </p:nvSpPr>
        <p:spPr>
          <a:xfrm>
            <a:off x="278980" y="1095124"/>
            <a:ext cx="6089735" cy="45720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800"/>
              </a:spcAft>
            </a:pPr>
            <a:r>
              <a:rPr lang="en-US" sz="2400" b="1" dirty="0">
                <a:solidFill>
                  <a:srgbClr val="778E1E"/>
                </a:solidFill>
                <a:latin typeface="Bodoni MT" panose="02070603080606020203" pitchFamily="18" charset="0"/>
              </a:rPr>
              <a:t>Average Home Prices</a:t>
            </a:r>
            <a:endParaRPr lang="en-US" sz="2400" kern="100" dirty="0">
              <a:solidFill>
                <a:srgbClr val="778E1E"/>
              </a:solidFill>
              <a:effectLst/>
              <a:latin typeface="Bodoni MT" panose="02070603080606020203" pitchFamily="18" charset="0"/>
              <a:ea typeface="Aptos" panose="020B0004020202020204" pitchFamily="34" charset="0"/>
              <a:cs typeface="Times New Roman" panose="02020603050405020304" pitchFamily="18" charset="0"/>
            </a:endParaRPr>
          </a:p>
        </p:txBody>
      </p:sp>
      <p:sp>
        <p:nvSpPr>
          <p:cNvPr id="7" name="Text Box 2">
            <a:extLst>
              <a:ext uri="{FF2B5EF4-FFF2-40B4-BE49-F238E27FC236}">
                <a16:creationId xmlns:a16="http://schemas.microsoft.com/office/drawing/2014/main" id="{38B126F8-E3C2-EA4E-2A2D-DEACB988FADE}"/>
              </a:ext>
            </a:extLst>
          </p:cNvPr>
          <p:cNvSpPr txBox="1">
            <a:spLocks noChangeArrowheads="1"/>
          </p:cNvSpPr>
          <p:nvPr/>
        </p:nvSpPr>
        <p:spPr bwMode="auto">
          <a:xfrm>
            <a:off x="270081" y="1635602"/>
            <a:ext cx="6282241" cy="1571825"/>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nSpc>
                <a:spcPct val="107000"/>
              </a:lnSpc>
              <a:spcAft>
                <a:spcPts val="800"/>
              </a:spcAft>
            </a:pPr>
            <a:r>
              <a:rPr lang="en-US" sz="1050" dirty="0">
                <a:latin typeface="Century Gothic" panose="020B0502020202020204" pitchFamily="34" charset="0"/>
              </a:rPr>
              <a:t>Considering average home prices is essential to understanding the true impact of development fees. In higher-priced markets, these fees often make up a smaller share of the overall home cost and may be more easily absorbed. Conversely, in jurisdictions with lower average home prices, the same fees can represent a larger financial burden—potentially making new homes less attainable for buyers.</a:t>
            </a:r>
          </a:p>
          <a:p>
            <a:pPr>
              <a:lnSpc>
                <a:spcPct val="107000"/>
              </a:lnSpc>
              <a:spcAft>
                <a:spcPts val="800"/>
              </a:spcAft>
            </a:pPr>
            <a:r>
              <a:rPr lang="en-US" sz="1050" dirty="0">
                <a:latin typeface="Century Gothic" panose="020B0502020202020204" pitchFamily="34" charset="0"/>
              </a:rPr>
              <a:t>It’s important for the general public to understand what drives the cost of a home, and this analysis helps clarify how much of a home’s price is made up of development-related fees. The comparison below illustrates how total fees for single-family detached and attached homes relate to average home prices across each municipality.</a:t>
            </a:r>
          </a:p>
          <a:p>
            <a:pPr marL="0" marR="0">
              <a:lnSpc>
                <a:spcPct val="115000"/>
              </a:lnSpc>
              <a:spcAft>
                <a:spcPts val="800"/>
              </a:spcAft>
              <a:buNone/>
            </a:pPr>
            <a:endParaRPr lang="en-US" sz="1200" kern="100" dirty="0">
              <a:effectLst/>
              <a:latin typeface="Century Gothic" panose="020B0502020202020204" pitchFamily="34" charset="0"/>
              <a:ea typeface="Aptos" panose="020B0004020202020204" pitchFamily="34" charset="0"/>
              <a:cs typeface="Times New Roman" panose="02020603050405020304" pitchFamily="18" charset="0"/>
            </a:endParaRPr>
          </a:p>
        </p:txBody>
      </p:sp>
      <p:sp>
        <p:nvSpPr>
          <p:cNvPr id="9" name="Text Box 2">
            <a:extLst>
              <a:ext uri="{FF2B5EF4-FFF2-40B4-BE49-F238E27FC236}">
                <a16:creationId xmlns:a16="http://schemas.microsoft.com/office/drawing/2014/main" id="{07038E3A-CFB2-F5CF-572F-9029D900FA48}"/>
              </a:ext>
            </a:extLst>
          </p:cNvPr>
          <p:cNvSpPr txBox="1">
            <a:spLocks noChangeArrowheads="1"/>
          </p:cNvSpPr>
          <p:nvPr/>
        </p:nvSpPr>
        <p:spPr bwMode="auto">
          <a:xfrm>
            <a:off x="453690" y="8281003"/>
            <a:ext cx="6282241" cy="649705"/>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r>
              <a:rPr lang="en-US" sz="600" dirty="0">
                <a:latin typeface="Century Gothic" panose="020B0502020202020204" pitchFamily="34" charset="0"/>
              </a:rPr>
              <a:t>*Includes Raw Water Fees/Fee-in-lieu of water dedication</a:t>
            </a:r>
          </a:p>
          <a:p>
            <a:pPr marL="171450" indent="-171450">
              <a:buFont typeface="Arial" panose="020B0604020202020204" pitchFamily="34" charset="0"/>
              <a:buChar char="•"/>
            </a:pPr>
            <a:endParaRPr lang="en-US" sz="600" dirty="0">
              <a:latin typeface="Century Gothic" panose="020B0502020202020204" pitchFamily="34" charset="0"/>
            </a:endParaRPr>
          </a:p>
          <a:p>
            <a:r>
              <a:rPr lang="en-US" sz="600" dirty="0">
                <a:latin typeface="Century Gothic" panose="020B0502020202020204" pitchFamily="34" charset="0"/>
              </a:rPr>
              <a:t>Source: Subdivide</a:t>
            </a:r>
          </a:p>
          <a:p>
            <a:endParaRPr lang="en-US" sz="600" dirty="0">
              <a:latin typeface="Century Gothic" panose="020B0502020202020204" pitchFamily="34" charset="0"/>
            </a:endParaRPr>
          </a:p>
          <a:p>
            <a:r>
              <a:rPr lang="en-US" sz="600" dirty="0">
                <a:latin typeface="Century Gothic" panose="020B0502020202020204" pitchFamily="34" charset="0"/>
              </a:rPr>
              <a:t>Unincorporated Adams, Arapahoe, Douglas, Elbert, and Jefferson Counties were not included</a:t>
            </a:r>
          </a:p>
        </p:txBody>
      </p:sp>
      <p:sp>
        <p:nvSpPr>
          <p:cNvPr id="2" name="Flowchart: Manual Input 10">
            <a:extLst>
              <a:ext uri="{FF2B5EF4-FFF2-40B4-BE49-F238E27FC236}">
                <a16:creationId xmlns:a16="http://schemas.microsoft.com/office/drawing/2014/main" id="{81731161-296B-3DC1-FBDA-88F72FA587F9}"/>
              </a:ext>
            </a:extLst>
          </p:cNvPr>
          <p:cNvSpPr/>
          <p:nvPr/>
        </p:nvSpPr>
        <p:spPr>
          <a:xfrm rot="10800000">
            <a:off x="278979" y="-11574"/>
            <a:ext cx="2581275" cy="966787"/>
          </a:xfrm>
          <a:prstGeom prst="flowChartManualInput">
            <a:avLst/>
          </a:prstGeom>
          <a:solidFill>
            <a:srgbClr val="8B0F04"/>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aphicFrame>
        <p:nvGraphicFramePr>
          <p:cNvPr id="12" name="Table 11">
            <a:extLst>
              <a:ext uri="{FF2B5EF4-FFF2-40B4-BE49-F238E27FC236}">
                <a16:creationId xmlns:a16="http://schemas.microsoft.com/office/drawing/2014/main" id="{1F1FD8BE-9F30-F189-752C-9C992873F717}"/>
              </a:ext>
            </a:extLst>
          </p:cNvPr>
          <p:cNvGraphicFramePr>
            <a:graphicFrameLocks noGrp="1"/>
          </p:cNvGraphicFramePr>
          <p:nvPr>
            <p:extLst>
              <p:ext uri="{D42A27DB-BD31-4B8C-83A1-F6EECF244321}">
                <p14:modId xmlns:p14="http://schemas.microsoft.com/office/powerpoint/2010/main" val="1939665459"/>
              </p:ext>
            </p:extLst>
          </p:nvPr>
        </p:nvGraphicFramePr>
        <p:xfrm>
          <a:off x="453690" y="3502025"/>
          <a:ext cx="5915025" cy="2139950"/>
        </p:xfrm>
        <a:graphic>
          <a:graphicData uri="http://schemas.openxmlformats.org/drawingml/2006/table">
            <a:tbl>
              <a:tblPr firstRow="1" firstCol="1" bandRow="1">
                <a:tableStyleId>{5C22544A-7EE6-4342-B048-85BDC9FD1C3A}</a:tableStyleId>
              </a:tblPr>
              <a:tblGrid>
                <a:gridCol w="1719504">
                  <a:extLst>
                    <a:ext uri="{9D8B030D-6E8A-4147-A177-3AD203B41FA5}">
                      <a16:colId xmlns:a16="http://schemas.microsoft.com/office/drawing/2014/main" val="1477387995"/>
                    </a:ext>
                  </a:extLst>
                </a:gridCol>
                <a:gridCol w="1398507">
                  <a:extLst>
                    <a:ext uri="{9D8B030D-6E8A-4147-A177-3AD203B41FA5}">
                      <a16:colId xmlns:a16="http://schemas.microsoft.com/office/drawing/2014/main" val="3879322275"/>
                    </a:ext>
                  </a:extLst>
                </a:gridCol>
                <a:gridCol w="1398507">
                  <a:extLst>
                    <a:ext uri="{9D8B030D-6E8A-4147-A177-3AD203B41FA5}">
                      <a16:colId xmlns:a16="http://schemas.microsoft.com/office/drawing/2014/main" val="548621022"/>
                    </a:ext>
                  </a:extLst>
                </a:gridCol>
                <a:gridCol w="1398507">
                  <a:extLst>
                    <a:ext uri="{9D8B030D-6E8A-4147-A177-3AD203B41FA5}">
                      <a16:colId xmlns:a16="http://schemas.microsoft.com/office/drawing/2014/main" val="185925668"/>
                    </a:ext>
                  </a:extLst>
                </a:gridCol>
              </a:tblGrid>
              <a:tr h="141052">
                <a:tc>
                  <a:txBody>
                    <a:bodyPr/>
                    <a:lstStyle/>
                    <a:p>
                      <a:pPr marL="0" marR="0" algn="ctr">
                        <a:lnSpc>
                          <a:spcPct val="115000"/>
                        </a:lnSpc>
                        <a:spcAft>
                          <a:spcPts val="800"/>
                        </a:spcAft>
                        <a:buNone/>
                      </a:pPr>
                      <a:r>
                        <a:rPr lang="en-US" sz="900" kern="0" dirty="0">
                          <a:effectLst/>
                        </a:rPr>
                        <a:t>Municipality</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464" marR="62464" marT="0" marB="0">
                    <a:solidFill>
                      <a:srgbClr val="778E1E"/>
                    </a:solidFill>
                  </a:tcPr>
                </a:tc>
                <a:tc>
                  <a:txBody>
                    <a:bodyPr/>
                    <a:lstStyle/>
                    <a:p>
                      <a:pPr marL="0" marR="0" algn="ctr">
                        <a:lnSpc>
                          <a:spcPct val="115000"/>
                        </a:lnSpc>
                        <a:spcAft>
                          <a:spcPts val="800"/>
                        </a:spcAft>
                        <a:buNone/>
                      </a:pPr>
                      <a:r>
                        <a:rPr lang="en-US" sz="900" kern="0" dirty="0">
                          <a:effectLst/>
                        </a:rPr>
                        <a:t>2026 TYD – Average SFD Close Price (ACP)*</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464" marR="62464" marT="0" marB="0">
                    <a:solidFill>
                      <a:srgbClr val="778E1E"/>
                    </a:solidFill>
                  </a:tcPr>
                </a:tc>
                <a:tc>
                  <a:txBody>
                    <a:bodyPr/>
                    <a:lstStyle/>
                    <a:p>
                      <a:pPr marL="0" marR="0" algn="ctr">
                        <a:lnSpc>
                          <a:spcPct val="115000"/>
                        </a:lnSpc>
                        <a:spcAft>
                          <a:spcPts val="800"/>
                        </a:spcAft>
                        <a:buNone/>
                      </a:pPr>
                      <a:r>
                        <a:rPr lang="en-US" sz="900" kern="0" dirty="0">
                          <a:effectLst/>
                        </a:rPr>
                        <a:t>Total SFD Fees</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464" marR="62464" marT="0" marB="0">
                    <a:solidFill>
                      <a:srgbClr val="778E1E"/>
                    </a:solidFill>
                  </a:tcPr>
                </a:tc>
                <a:tc>
                  <a:txBody>
                    <a:bodyPr/>
                    <a:lstStyle/>
                    <a:p>
                      <a:pPr marL="0" marR="0" algn="ctr">
                        <a:lnSpc>
                          <a:spcPct val="115000"/>
                        </a:lnSpc>
                        <a:spcAft>
                          <a:spcPts val="800"/>
                        </a:spcAft>
                        <a:buNone/>
                      </a:pPr>
                      <a:r>
                        <a:rPr lang="en-US" sz="900" kern="0" dirty="0">
                          <a:effectLst/>
                        </a:rPr>
                        <a:t>ACP/SFD Fees Ratio</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464" marR="62464" marT="0" marB="0">
                    <a:solidFill>
                      <a:srgbClr val="778E1E"/>
                    </a:solidFill>
                  </a:tcPr>
                </a:tc>
                <a:extLst>
                  <a:ext uri="{0D108BD9-81ED-4DB2-BD59-A6C34878D82A}">
                    <a16:rowId xmlns:a16="http://schemas.microsoft.com/office/drawing/2014/main" val="57993259"/>
                  </a:ext>
                </a:extLst>
              </a:tr>
              <a:tr h="166572">
                <a:tc>
                  <a:txBody>
                    <a:bodyPr/>
                    <a:lstStyle/>
                    <a:p>
                      <a:pPr marL="0" marR="0" algn="ctr">
                        <a:lnSpc>
                          <a:spcPct val="115000"/>
                        </a:lnSpc>
                        <a:spcAft>
                          <a:spcPts val="800"/>
                        </a:spcAft>
                        <a:buNone/>
                      </a:pPr>
                      <a:r>
                        <a:rPr lang="en-US" sz="900" b="0" kern="100" dirty="0">
                          <a:solidFill>
                            <a:schemeClr val="tx1"/>
                          </a:solidFill>
                          <a:effectLst/>
                          <a:latin typeface="+mn-lt"/>
                          <a:ea typeface="Aptos" panose="020B0004020202020204" pitchFamily="34" charset="0"/>
                          <a:cs typeface="Times New Roman" panose="02020603050405020304" pitchFamily="18" charset="0"/>
                        </a:rPr>
                        <a:t>Brighton*</a:t>
                      </a:r>
                    </a:p>
                  </a:txBody>
                  <a:tcPr marL="62464" marR="62464" marT="0" marB="0">
                    <a:solidFill>
                      <a:schemeClr val="bg2"/>
                    </a:solidFill>
                  </a:tcPr>
                </a:tc>
                <a:tc>
                  <a:txBody>
                    <a:bodyPr/>
                    <a:lstStyle/>
                    <a:p>
                      <a:pPr marL="0" marR="0" algn="ctr">
                        <a:lnSpc>
                          <a:spcPct val="115000"/>
                        </a:lnSpc>
                        <a:spcAft>
                          <a:spcPts val="800"/>
                        </a:spcAft>
                        <a:buNone/>
                      </a:pPr>
                      <a:r>
                        <a:rPr lang="en-US" sz="900" kern="100" dirty="0">
                          <a:effectLst/>
                          <a:latin typeface="+mn-lt"/>
                          <a:ea typeface="Aptos" panose="020B0004020202020204" pitchFamily="34" charset="0"/>
                          <a:cs typeface="Times New Roman" panose="02020603050405020304" pitchFamily="18" charset="0"/>
                        </a:rPr>
                        <a:t>$551,883</a:t>
                      </a:r>
                    </a:p>
                  </a:txBody>
                  <a:tcPr marL="62464" marR="62464" marT="0" marB="0"/>
                </a:tc>
                <a:tc>
                  <a:txBody>
                    <a:bodyPr/>
                    <a:lstStyle/>
                    <a:p>
                      <a:pPr marL="0" marR="0" algn="ctr">
                        <a:lnSpc>
                          <a:spcPct val="115000"/>
                        </a:lnSpc>
                        <a:spcAft>
                          <a:spcPts val="800"/>
                        </a:spcAft>
                        <a:buNone/>
                      </a:pPr>
                      <a:r>
                        <a:rPr lang="en-US" sz="900" kern="100" dirty="0">
                          <a:effectLst/>
                          <a:latin typeface="+mn-lt"/>
                          <a:ea typeface="Aptos" panose="020B0004020202020204" pitchFamily="34" charset="0"/>
                          <a:cs typeface="Times New Roman" panose="02020603050405020304" pitchFamily="18" charset="0"/>
                        </a:rPr>
                        <a:t>$83,384</a:t>
                      </a:r>
                    </a:p>
                  </a:txBody>
                  <a:tcPr marL="62464" marR="62464" marT="0" marB="0"/>
                </a:tc>
                <a:tc>
                  <a:txBody>
                    <a:bodyPr/>
                    <a:lstStyle/>
                    <a:p>
                      <a:pPr marL="0" marR="0" algn="ctr">
                        <a:lnSpc>
                          <a:spcPct val="115000"/>
                        </a:lnSpc>
                        <a:spcAft>
                          <a:spcPts val="800"/>
                        </a:spcAft>
                        <a:buNone/>
                      </a:pPr>
                      <a:r>
                        <a:rPr lang="en-US" sz="900" kern="100" dirty="0">
                          <a:effectLst/>
                          <a:latin typeface="+mn-lt"/>
                          <a:ea typeface="Aptos" panose="020B0004020202020204" pitchFamily="34" charset="0"/>
                          <a:cs typeface="Times New Roman" panose="02020603050405020304" pitchFamily="18" charset="0"/>
                        </a:rPr>
                        <a:t>15.1%</a:t>
                      </a:r>
                    </a:p>
                  </a:txBody>
                  <a:tcPr marL="62464" marR="62464" marT="0" marB="0"/>
                </a:tc>
                <a:extLst>
                  <a:ext uri="{0D108BD9-81ED-4DB2-BD59-A6C34878D82A}">
                    <a16:rowId xmlns:a16="http://schemas.microsoft.com/office/drawing/2014/main" val="3626629145"/>
                  </a:ext>
                </a:extLst>
              </a:tr>
              <a:tr h="166572">
                <a:tc>
                  <a:txBody>
                    <a:bodyPr/>
                    <a:lstStyle/>
                    <a:p>
                      <a:pPr marL="0" marR="0" algn="ctr">
                        <a:lnSpc>
                          <a:spcPct val="115000"/>
                        </a:lnSpc>
                        <a:spcAft>
                          <a:spcPts val="800"/>
                        </a:spcAft>
                        <a:buNone/>
                      </a:pPr>
                      <a:r>
                        <a:rPr lang="en-US" sz="900" b="0" kern="0" dirty="0">
                          <a:solidFill>
                            <a:schemeClr val="tx1"/>
                          </a:solidFill>
                          <a:effectLst/>
                          <a:latin typeface="+mn-lt"/>
                        </a:rPr>
                        <a:t>Erie*</a:t>
                      </a:r>
                      <a:endParaRPr lang="en-US" sz="900" b="0" kern="100" dirty="0">
                        <a:solidFill>
                          <a:schemeClr val="tx1"/>
                        </a:solidFill>
                        <a:effectLst/>
                        <a:latin typeface="+mn-lt"/>
                        <a:ea typeface="Aptos" panose="020B0004020202020204" pitchFamily="34" charset="0"/>
                        <a:cs typeface="Times New Roman" panose="02020603050405020304" pitchFamily="18" charset="0"/>
                      </a:endParaRPr>
                    </a:p>
                  </a:txBody>
                  <a:tcPr marL="62464" marR="62464" marT="0" marB="0">
                    <a:solidFill>
                      <a:schemeClr val="bg2"/>
                    </a:solidFill>
                  </a:tcPr>
                </a:tc>
                <a:tc>
                  <a:txBody>
                    <a:bodyPr/>
                    <a:lstStyle/>
                    <a:p>
                      <a:pPr marL="0" marR="0" algn="ctr">
                        <a:lnSpc>
                          <a:spcPct val="115000"/>
                        </a:lnSpc>
                        <a:spcAft>
                          <a:spcPts val="800"/>
                        </a:spcAft>
                        <a:buNone/>
                      </a:pPr>
                      <a:r>
                        <a:rPr lang="en-US" sz="900" kern="0" dirty="0">
                          <a:effectLst/>
                          <a:latin typeface="+mn-lt"/>
                        </a:rPr>
                        <a:t>$841,074</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tc>
                  <a:txBody>
                    <a:bodyPr/>
                    <a:lstStyle/>
                    <a:p>
                      <a:pPr marL="0" marR="0" algn="ctr">
                        <a:lnSpc>
                          <a:spcPct val="115000"/>
                        </a:lnSpc>
                        <a:spcAft>
                          <a:spcPts val="800"/>
                        </a:spcAft>
                        <a:buNone/>
                      </a:pPr>
                      <a:r>
                        <a:rPr lang="en-US" sz="900" kern="0" dirty="0">
                          <a:effectLst/>
                          <a:latin typeface="+mn-lt"/>
                        </a:rPr>
                        <a:t>$107,825</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tc>
                  <a:txBody>
                    <a:bodyPr/>
                    <a:lstStyle/>
                    <a:p>
                      <a:pPr marL="0" marR="0" algn="ctr">
                        <a:lnSpc>
                          <a:spcPct val="115000"/>
                        </a:lnSpc>
                        <a:spcAft>
                          <a:spcPts val="800"/>
                        </a:spcAft>
                        <a:buNone/>
                      </a:pPr>
                      <a:r>
                        <a:rPr lang="en-US" sz="900" kern="0" dirty="0">
                          <a:effectLst/>
                          <a:latin typeface="+mn-lt"/>
                        </a:rPr>
                        <a:t>12.8%</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extLst>
                  <a:ext uri="{0D108BD9-81ED-4DB2-BD59-A6C34878D82A}">
                    <a16:rowId xmlns:a16="http://schemas.microsoft.com/office/drawing/2014/main" val="2495333699"/>
                  </a:ext>
                </a:extLst>
              </a:tr>
              <a:tr h="166572">
                <a:tc>
                  <a:txBody>
                    <a:bodyPr/>
                    <a:lstStyle/>
                    <a:p>
                      <a:pPr marL="0" marR="0" algn="ctr">
                        <a:lnSpc>
                          <a:spcPct val="115000"/>
                        </a:lnSpc>
                        <a:spcAft>
                          <a:spcPts val="800"/>
                        </a:spcAft>
                        <a:buNone/>
                      </a:pPr>
                      <a:r>
                        <a:rPr lang="en-US" sz="900" b="0" kern="0" dirty="0">
                          <a:solidFill>
                            <a:schemeClr val="tx1"/>
                          </a:solidFill>
                          <a:effectLst/>
                          <a:latin typeface="+mn-lt"/>
                        </a:rPr>
                        <a:t>Thornton</a:t>
                      </a:r>
                      <a:endParaRPr lang="en-US" sz="900" b="0" kern="100" dirty="0">
                        <a:solidFill>
                          <a:schemeClr val="tx1"/>
                        </a:solidFill>
                        <a:effectLst/>
                        <a:latin typeface="+mn-lt"/>
                        <a:ea typeface="Aptos" panose="020B0004020202020204" pitchFamily="34" charset="0"/>
                        <a:cs typeface="Times New Roman" panose="02020603050405020304" pitchFamily="18" charset="0"/>
                      </a:endParaRPr>
                    </a:p>
                  </a:txBody>
                  <a:tcPr marL="62464" marR="62464" marT="0" marB="0">
                    <a:solidFill>
                      <a:schemeClr val="bg2"/>
                    </a:solidFill>
                  </a:tcPr>
                </a:tc>
                <a:tc>
                  <a:txBody>
                    <a:bodyPr/>
                    <a:lstStyle/>
                    <a:p>
                      <a:pPr marL="0" marR="0" algn="ctr">
                        <a:lnSpc>
                          <a:spcPct val="115000"/>
                        </a:lnSpc>
                        <a:spcAft>
                          <a:spcPts val="800"/>
                        </a:spcAft>
                        <a:buNone/>
                      </a:pPr>
                      <a:r>
                        <a:rPr lang="en-US" sz="900" kern="0" dirty="0">
                          <a:effectLst/>
                          <a:latin typeface="+mn-lt"/>
                        </a:rPr>
                        <a:t>$637,601</a:t>
                      </a:r>
                    </a:p>
                  </a:txBody>
                  <a:tcPr marL="62464" marR="62464" marT="0" marB="0"/>
                </a:tc>
                <a:tc>
                  <a:txBody>
                    <a:bodyPr/>
                    <a:lstStyle/>
                    <a:p>
                      <a:pPr marL="0" marR="0" algn="ctr">
                        <a:lnSpc>
                          <a:spcPct val="115000"/>
                        </a:lnSpc>
                        <a:spcAft>
                          <a:spcPts val="800"/>
                        </a:spcAft>
                        <a:buNone/>
                      </a:pPr>
                      <a:r>
                        <a:rPr lang="en-US" sz="900" kern="0" dirty="0">
                          <a:effectLst/>
                          <a:latin typeface="+mn-lt"/>
                        </a:rPr>
                        <a:t>$78,746</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tc>
                  <a:txBody>
                    <a:bodyPr/>
                    <a:lstStyle/>
                    <a:p>
                      <a:pPr marL="0" marR="0" algn="ctr">
                        <a:lnSpc>
                          <a:spcPct val="115000"/>
                        </a:lnSpc>
                        <a:spcAft>
                          <a:spcPts val="800"/>
                        </a:spcAft>
                        <a:buNone/>
                      </a:pPr>
                      <a:r>
                        <a:rPr lang="en-US" sz="900" kern="0" dirty="0">
                          <a:effectLst/>
                          <a:latin typeface="+mn-lt"/>
                        </a:rPr>
                        <a:t>12.4%</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extLst>
                  <a:ext uri="{0D108BD9-81ED-4DB2-BD59-A6C34878D82A}">
                    <a16:rowId xmlns:a16="http://schemas.microsoft.com/office/drawing/2014/main" val="721052792"/>
                  </a:ext>
                </a:extLst>
              </a:tr>
              <a:tr h="166572">
                <a:tc>
                  <a:txBody>
                    <a:bodyPr/>
                    <a:lstStyle/>
                    <a:p>
                      <a:pPr marL="0" marR="0" algn="ctr">
                        <a:lnSpc>
                          <a:spcPct val="115000"/>
                        </a:lnSpc>
                        <a:spcAft>
                          <a:spcPts val="800"/>
                        </a:spcAft>
                        <a:buNone/>
                      </a:pPr>
                      <a:r>
                        <a:rPr lang="en-US" sz="900" b="0" kern="0" dirty="0">
                          <a:solidFill>
                            <a:schemeClr val="tx1"/>
                          </a:solidFill>
                          <a:effectLst/>
                          <a:latin typeface="+mn-lt"/>
                        </a:rPr>
                        <a:t>Commerce City</a:t>
                      </a:r>
                      <a:endParaRPr lang="en-US" sz="900" b="0" kern="100" dirty="0">
                        <a:solidFill>
                          <a:schemeClr val="tx1"/>
                        </a:solidFill>
                        <a:effectLst/>
                        <a:latin typeface="+mn-lt"/>
                        <a:ea typeface="Aptos" panose="020B0004020202020204" pitchFamily="34" charset="0"/>
                        <a:cs typeface="Times New Roman" panose="02020603050405020304" pitchFamily="18" charset="0"/>
                      </a:endParaRPr>
                    </a:p>
                  </a:txBody>
                  <a:tcPr marL="62464" marR="62464" marT="0" marB="0">
                    <a:solidFill>
                      <a:schemeClr val="bg2"/>
                    </a:solidFill>
                  </a:tcPr>
                </a:tc>
                <a:tc>
                  <a:txBody>
                    <a:bodyPr/>
                    <a:lstStyle/>
                    <a:p>
                      <a:pPr marL="0" marR="0" algn="ctr">
                        <a:lnSpc>
                          <a:spcPct val="115000"/>
                        </a:lnSpc>
                        <a:spcAft>
                          <a:spcPts val="800"/>
                        </a:spcAft>
                        <a:buNone/>
                      </a:pPr>
                      <a:r>
                        <a:rPr lang="en-US" sz="900" kern="0" dirty="0">
                          <a:effectLst/>
                          <a:latin typeface="+mn-lt"/>
                        </a:rPr>
                        <a:t>$513,606</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tc>
                  <a:txBody>
                    <a:bodyPr/>
                    <a:lstStyle/>
                    <a:p>
                      <a:pPr marL="0" marR="0" algn="ctr">
                        <a:lnSpc>
                          <a:spcPct val="115000"/>
                        </a:lnSpc>
                        <a:spcAft>
                          <a:spcPts val="800"/>
                        </a:spcAft>
                        <a:buNone/>
                      </a:pPr>
                      <a:r>
                        <a:rPr lang="en-US" sz="900" kern="0" dirty="0">
                          <a:effectLst/>
                          <a:latin typeface="+mn-lt"/>
                        </a:rPr>
                        <a:t>$63,762</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tc>
                  <a:txBody>
                    <a:bodyPr/>
                    <a:lstStyle/>
                    <a:p>
                      <a:pPr marL="0" marR="0" algn="ctr">
                        <a:lnSpc>
                          <a:spcPct val="115000"/>
                        </a:lnSpc>
                        <a:spcAft>
                          <a:spcPts val="800"/>
                        </a:spcAft>
                        <a:buNone/>
                      </a:pPr>
                      <a:r>
                        <a:rPr lang="en-US" sz="900" kern="0" dirty="0">
                          <a:effectLst/>
                          <a:latin typeface="+mn-lt"/>
                        </a:rPr>
                        <a:t>12.4%</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extLst>
                  <a:ext uri="{0D108BD9-81ED-4DB2-BD59-A6C34878D82A}">
                    <a16:rowId xmlns:a16="http://schemas.microsoft.com/office/drawing/2014/main" val="269997801"/>
                  </a:ext>
                </a:extLst>
              </a:tr>
              <a:tr h="166572">
                <a:tc>
                  <a:txBody>
                    <a:bodyPr/>
                    <a:lstStyle/>
                    <a:p>
                      <a:pPr marL="0" marR="0" algn="ctr">
                        <a:lnSpc>
                          <a:spcPct val="115000"/>
                        </a:lnSpc>
                        <a:spcAft>
                          <a:spcPts val="800"/>
                        </a:spcAft>
                        <a:buNone/>
                      </a:pPr>
                      <a:r>
                        <a:rPr lang="en-US" sz="900" b="0" kern="0" dirty="0">
                          <a:solidFill>
                            <a:schemeClr val="tx1"/>
                          </a:solidFill>
                          <a:effectLst/>
                          <a:latin typeface="+mn-lt"/>
                        </a:rPr>
                        <a:t>Aurora</a:t>
                      </a:r>
                      <a:endParaRPr lang="en-US" sz="900" b="0" kern="100" dirty="0">
                        <a:solidFill>
                          <a:schemeClr val="tx1"/>
                        </a:solidFill>
                        <a:effectLst/>
                        <a:latin typeface="+mn-lt"/>
                        <a:ea typeface="Aptos" panose="020B0004020202020204" pitchFamily="34" charset="0"/>
                        <a:cs typeface="Times New Roman" panose="02020603050405020304" pitchFamily="18" charset="0"/>
                      </a:endParaRPr>
                    </a:p>
                  </a:txBody>
                  <a:tcPr marL="62464" marR="62464" marT="0" marB="0">
                    <a:solidFill>
                      <a:schemeClr val="bg2"/>
                    </a:solidFill>
                  </a:tcPr>
                </a:tc>
                <a:tc>
                  <a:txBody>
                    <a:bodyPr/>
                    <a:lstStyle/>
                    <a:p>
                      <a:pPr marL="0" marR="0" algn="ctr">
                        <a:lnSpc>
                          <a:spcPct val="115000"/>
                        </a:lnSpc>
                        <a:spcAft>
                          <a:spcPts val="800"/>
                        </a:spcAft>
                        <a:buNone/>
                      </a:pPr>
                      <a:r>
                        <a:rPr lang="en-US" sz="900" kern="0" dirty="0">
                          <a:effectLst/>
                          <a:latin typeface="+mn-lt"/>
                        </a:rPr>
                        <a:t>$591,508</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tc>
                  <a:txBody>
                    <a:bodyPr/>
                    <a:lstStyle/>
                    <a:p>
                      <a:pPr marL="0" marR="0" algn="ctr">
                        <a:lnSpc>
                          <a:spcPct val="115000"/>
                        </a:lnSpc>
                        <a:spcAft>
                          <a:spcPts val="800"/>
                        </a:spcAft>
                        <a:buNone/>
                      </a:pPr>
                      <a:r>
                        <a:rPr lang="en-US" sz="900" kern="0" dirty="0">
                          <a:effectLst/>
                          <a:latin typeface="+mn-lt"/>
                        </a:rPr>
                        <a:t>$70,242</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tc>
                  <a:txBody>
                    <a:bodyPr/>
                    <a:lstStyle/>
                    <a:p>
                      <a:pPr marL="0" marR="0" algn="ctr">
                        <a:lnSpc>
                          <a:spcPct val="115000"/>
                        </a:lnSpc>
                        <a:spcAft>
                          <a:spcPts val="800"/>
                        </a:spcAft>
                        <a:buNone/>
                      </a:pPr>
                      <a:r>
                        <a:rPr lang="en-US" sz="900" kern="0" dirty="0">
                          <a:effectLst/>
                          <a:latin typeface="+mn-lt"/>
                        </a:rPr>
                        <a:t>11.9%</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extLst>
                  <a:ext uri="{0D108BD9-81ED-4DB2-BD59-A6C34878D82A}">
                    <a16:rowId xmlns:a16="http://schemas.microsoft.com/office/drawing/2014/main" val="4136573668"/>
                  </a:ext>
                </a:extLst>
              </a:tr>
              <a:tr h="166572">
                <a:tc>
                  <a:txBody>
                    <a:bodyPr/>
                    <a:lstStyle/>
                    <a:p>
                      <a:pPr marL="0" marR="0" algn="ctr">
                        <a:lnSpc>
                          <a:spcPct val="115000"/>
                        </a:lnSpc>
                        <a:spcAft>
                          <a:spcPts val="800"/>
                        </a:spcAft>
                        <a:buNone/>
                      </a:pPr>
                      <a:r>
                        <a:rPr lang="en-US" sz="900" b="0" kern="0" dirty="0">
                          <a:solidFill>
                            <a:schemeClr val="tx1"/>
                          </a:solidFill>
                          <a:effectLst/>
                          <a:latin typeface="+mn-lt"/>
                        </a:rPr>
                        <a:t>Castle Rock</a:t>
                      </a:r>
                      <a:endParaRPr lang="en-US" sz="900" b="0" kern="100" dirty="0">
                        <a:solidFill>
                          <a:schemeClr val="tx1"/>
                        </a:solidFill>
                        <a:effectLst/>
                        <a:latin typeface="+mn-lt"/>
                        <a:ea typeface="Aptos" panose="020B0004020202020204" pitchFamily="34" charset="0"/>
                        <a:cs typeface="Times New Roman" panose="02020603050405020304" pitchFamily="18" charset="0"/>
                      </a:endParaRPr>
                    </a:p>
                  </a:txBody>
                  <a:tcPr marL="62464" marR="62464" marT="0" marB="0">
                    <a:solidFill>
                      <a:schemeClr val="bg2"/>
                    </a:solidFill>
                  </a:tcPr>
                </a:tc>
                <a:tc>
                  <a:txBody>
                    <a:bodyPr/>
                    <a:lstStyle/>
                    <a:p>
                      <a:pPr marL="0" marR="0" algn="ctr">
                        <a:lnSpc>
                          <a:spcPct val="115000"/>
                        </a:lnSpc>
                        <a:spcAft>
                          <a:spcPts val="800"/>
                        </a:spcAft>
                        <a:buNone/>
                      </a:pPr>
                      <a:r>
                        <a:rPr lang="en-US" sz="900" kern="0" dirty="0">
                          <a:effectLst/>
                          <a:latin typeface="+mn-lt"/>
                        </a:rPr>
                        <a:t>$1,004,942</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tc>
                  <a:txBody>
                    <a:bodyPr/>
                    <a:lstStyle/>
                    <a:p>
                      <a:pPr marL="0" marR="0" algn="ctr">
                        <a:lnSpc>
                          <a:spcPct val="115000"/>
                        </a:lnSpc>
                        <a:spcAft>
                          <a:spcPts val="800"/>
                        </a:spcAft>
                        <a:buNone/>
                      </a:pPr>
                      <a:r>
                        <a:rPr lang="en-US" sz="900" kern="0" dirty="0">
                          <a:effectLst/>
                          <a:latin typeface="+mn-lt"/>
                          <a:ea typeface="Aptos" panose="020B0004020202020204" pitchFamily="34" charset="0"/>
                          <a:cs typeface="Times New Roman" panose="02020603050405020304" pitchFamily="18" charset="0"/>
                        </a:rPr>
                        <a:t>$98,668</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tc>
                  <a:txBody>
                    <a:bodyPr/>
                    <a:lstStyle/>
                    <a:p>
                      <a:pPr marL="0" marR="0" algn="ctr">
                        <a:lnSpc>
                          <a:spcPct val="115000"/>
                        </a:lnSpc>
                        <a:spcAft>
                          <a:spcPts val="800"/>
                        </a:spcAft>
                        <a:buNone/>
                      </a:pPr>
                      <a:r>
                        <a:rPr lang="en-US" sz="900" kern="0" dirty="0">
                          <a:effectLst/>
                          <a:latin typeface="+mn-lt"/>
                        </a:rPr>
                        <a:t>9.8%</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extLst>
                  <a:ext uri="{0D108BD9-81ED-4DB2-BD59-A6C34878D82A}">
                    <a16:rowId xmlns:a16="http://schemas.microsoft.com/office/drawing/2014/main" val="985264419"/>
                  </a:ext>
                </a:extLst>
              </a:tr>
              <a:tr h="166572">
                <a:tc>
                  <a:txBody>
                    <a:bodyPr/>
                    <a:lstStyle/>
                    <a:p>
                      <a:pPr marL="0" marR="0" algn="ctr">
                        <a:lnSpc>
                          <a:spcPct val="115000"/>
                        </a:lnSpc>
                        <a:spcAft>
                          <a:spcPts val="800"/>
                        </a:spcAft>
                        <a:buNone/>
                      </a:pPr>
                      <a:r>
                        <a:rPr lang="en-US" sz="900" b="0" kern="0" dirty="0">
                          <a:solidFill>
                            <a:schemeClr val="tx1"/>
                          </a:solidFill>
                          <a:effectLst/>
                          <a:latin typeface="+mn-lt"/>
                        </a:rPr>
                        <a:t>Parker</a:t>
                      </a:r>
                      <a:endParaRPr lang="en-US" sz="900" b="0" kern="100" dirty="0">
                        <a:solidFill>
                          <a:schemeClr val="tx1"/>
                        </a:solidFill>
                        <a:effectLst/>
                        <a:latin typeface="+mn-lt"/>
                        <a:ea typeface="Aptos" panose="020B0004020202020204" pitchFamily="34" charset="0"/>
                        <a:cs typeface="Times New Roman" panose="02020603050405020304" pitchFamily="18" charset="0"/>
                      </a:endParaRPr>
                    </a:p>
                  </a:txBody>
                  <a:tcPr marL="62464" marR="62464" marT="0" marB="0">
                    <a:solidFill>
                      <a:schemeClr val="bg2"/>
                    </a:solidFill>
                  </a:tcPr>
                </a:tc>
                <a:tc>
                  <a:txBody>
                    <a:bodyPr/>
                    <a:lstStyle/>
                    <a:p>
                      <a:pPr marL="0" marR="0" algn="ctr">
                        <a:lnSpc>
                          <a:spcPct val="115000"/>
                        </a:lnSpc>
                        <a:spcAft>
                          <a:spcPts val="800"/>
                        </a:spcAft>
                        <a:buNone/>
                      </a:pPr>
                      <a:r>
                        <a:rPr lang="en-US" sz="900" kern="0" dirty="0">
                          <a:effectLst/>
                          <a:latin typeface="+mn-lt"/>
                        </a:rPr>
                        <a:t>$853,162</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tc>
                  <a:txBody>
                    <a:bodyPr/>
                    <a:lstStyle/>
                    <a:p>
                      <a:pPr marL="0" marR="0" algn="ctr">
                        <a:lnSpc>
                          <a:spcPct val="115000"/>
                        </a:lnSpc>
                        <a:spcAft>
                          <a:spcPts val="800"/>
                        </a:spcAft>
                        <a:buNone/>
                      </a:pPr>
                      <a:r>
                        <a:rPr lang="en-US" sz="900" kern="0" dirty="0">
                          <a:effectLst/>
                          <a:latin typeface="+mn-lt"/>
                        </a:rPr>
                        <a:t>$80,322</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tc>
                  <a:txBody>
                    <a:bodyPr/>
                    <a:lstStyle/>
                    <a:p>
                      <a:pPr marL="0" marR="0" algn="ctr">
                        <a:lnSpc>
                          <a:spcPct val="115000"/>
                        </a:lnSpc>
                        <a:spcAft>
                          <a:spcPts val="800"/>
                        </a:spcAft>
                        <a:buNone/>
                      </a:pPr>
                      <a:r>
                        <a:rPr lang="en-US" sz="900" kern="0" dirty="0">
                          <a:effectLst/>
                          <a:latin typeface="+mn-lt"/>
                        </a:rPr>
                        <a:t>9.4%</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extLst>
                  <a:ext uri="{0D108BD9-81ED-4DB2-BD59-A6C34878D82A}">
                    <a16:rowId xmlns:a16="http://schemas.microsoft.com/office/drawing/2014/main" val="3827669902"/>
                  </a:ext>
                </a:extLst>
              </a:tr>
              <a:tr h="166572">
                <a:tc>
                  <a:txBody>
                    <a:bodyPr/>
                    <a:lstStyle/>
                    <a:p>
                      <a:pPr marL="0" marR="0" algn="ctr">
                        <a:lnSpc>
                          <a:spcPct val="115000"/>
                        </a:lnSpc>
                        <a:spcAft>
                          <a:spcPts val="800"/>
                        </a:spcAft>
                        <a:buNone/>
                      </a:pPr>
                      <a:r>
                        <a:rPr lang="en-US" sz="900" b="0" kern="0" dirty="0">
                          <a:solidFill>
                            <a:schemeClr val="tx1"/>
                          </a:solidFill>
                          <a:effectLst/>
                          <a:latin typeface="+mn-lt"/>
                        </a:rPr>
                        <a:t>Arvada</a:t>
                      </a:r>
                      <a:endParaRPr lang="en-US" sz="900" b="0" kern="100" dirty="0">
                        <a:solidFill>
                          <a:schemeClr val="tx1"/>
                        </a:solidFill>
                        <a:effectLst/>
                        <a:latin typeface="+mn-lt"/>
                        <a:ea typeface="Aptos" panose="020B0004020202020204" pitchFamily="34" charset="0"/>
                        <a:cs typeface="Times New Roman" panose="02020603050405020304" pitchFamily="18" charset="0"/>
                      </a:endParaRPr>
                    </a:p>
                  </a:txBody>
                  <a:tcPr marL="62464" marR="62464" marT="0" marB="0">
                    <a:solidFill>
                      <a:schemeClr val="bg2"/>
                    </a:solidFill>
                  </a:tcPr>
                </a:tc>
                <a:tc>
                  <a:txBody>
                    <a:bodyPr/>
                    <a:lstStyle/>
                    <a:p>
                      <a:pPr marL="0" marR="0" algn="ctr">
                        <a:lnSpc>
                          <a:spcPct val="115000"/>
                        </a:lnSpc>
                        <a:spcAft>
                          <a:spcPts val="800"/>
                        </a:spcAft>
                        <a:buNone/>
                      </a:pPr>
                      <a:r>
                        <a:rPr lang="en-US" sz="900" kern="0" dirty="0">
                          <a:effectLst/>
                          <a:latin typeface="+mn-lt"/>
                        </a:rPr>
                        <a:t>$888,997</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tc>
                  <a:txBody>
                    <a:bodyPr/>
                    <a:lstStyle/>
                    <a:p>
                      <a:pPr marL="0" marR="0" algn="ctr">
                        <a:lnSpc>
                          <a:spcPct val="115000"/>
                        </a:lnSpc>
                        <a:spcAft>
                          <a:spcPts val="800"/>
                        </a:spcAft>
                        <a:buNone/>
                      </a:pPr>
                      <a:r>
                        <a:rPr lang="en-US" sz="900" kern="0" dirty="0">
                          <a:effectLst/>
                          <a:latin typeface="+mn-lt"/>
                        </a:rPr>
                        <a:t>$61,130</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tc>
                  <a:txBody>
                    <a:bodyPr/>
                    <a:lstStyle/>
                    <a:p>
                      <a:pPr marL="0" marR="0" algn="ctr">
                        <a:lnSpc>
                          <a:spcPct val="115000"/>
                        </a:lnSpc>
                        <a:spcAft>
                          <a:spcPts val="800"/>
                        </a:spcAft>
                        <a:buNone/>
                      </a:pPr>
                      <a:r>
                        <a:rPr lang="en-US" sz="900" kern="0" dirty="0">
                          <a:effectLst/>
                          <a:latin typeface="+mn-lt"/>
                        </a:rPr>
                        <a:t>6.9%</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extLst>
                  <a:ext uri="{0D108BD9-81ED-4DB2-BD59-A6C34878D82A}">
                    <a16:rowId xmlns:a16="http://schemas.microsoft.com/office/drawing/2014/main" val="1458897226"/>
                  </a:ext>
                </a:extLst>
              </a:tr>
              <a:tr h="166572">
                <a:tc>
                  <a:txBody>
                    <a:bodyPr/>
                    <a:lstStyle/>
                    <a:p>
                      <a:pPr marL="0" marR="0" algn="ctr">
                        <a:lnSpc>
                          <a:spcPct val="115000"/>
                        </a:lnSpc>
                        <a:spcAft>
                          <a:spcPts val="800"/>
                        </a:spcAft>
                        <a:buNone/>
                      </a:pPr>
                      <a:r>
                        <a:rPr lang="en-US" sz="900" b="0" kern="0" dirty="0">
                          <a:solidFill>
                            <a:schemeClr val="tx1"/>
                          </a:solidFill>
                          <a:effectLst/>
                          <a:latin typeface="+mn-lt"/>
                        </a:rPr>
                        <a:t>Arvada</a:t>
                      </a:r>
                      <a:endParaRPr lang="en-US" sz="900" b="0" kern="100" dirty="0">
                        <a:solidFill>
                          <a:schemeClr val="tx1"/>
                        </a:solidFill>
                        <a:effectLst/>
                        <a:latin typeface="+mn-lt"/>
                        <a:ea typeface="Aptos" panose="020B0004020202020204" pitchFamily="34" charset="0"/>
                        <a:cs typeface="Times New Roman" panose="02020603050405020304" pitchFamily="18" charset="0"/>
                      </a:endParaRPr>
                    </a:p>
                  </a:txBody>
                  <a:tcPr marL="62464" marR="62464" marT="0" marB="0">
                    <a:solidFill>
                      <a:schemeClr val="bg2"/>
                    </a:solidFill>
                  </a:tcPr>
                </a:tc>
                <a:tc>
                  <a:txBody>
                    <a:bodyPr/>
                    <a:lstStyle/>
                    <a:p>
                      <a:pPr marL="0" marR="0" algn="ctr">
                        <a:lnSpc>
                          <a:spcPct val="115000"/>
                        </a:lnSpc>
                        <a:spcAft>
                          <a:spcPts val="800"/>
                        </a:spcAft>
                        <a:buNone/>
                      </a:pPr>
                      <a:r>
                        <a:rPr lang="en-US" sz="900" kern="0" dirty="0">
                          <a:effectLst/>
                          <a:latin typeface="+mn-lt"/>
                        </a:rPr>
                        <a:t>$888,997</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tc>
                  <a:txBody>
                    <a:bodyPr/>
                    <a:lstStyle/>
                    <a:p>
                      <a:pPr marL="0" marR="0" algn="ctr">
                        <a:lnSpc>
                          <a:spcPct val="115000"/>
                        </a:lnSpc>
                        <a:spcAft>
                          <a:spcPts val="800"/>
                        </a:spcAft>
                        <a:buNone/>
                      </a:pPr>
                      <a:r>
                        <a:rPr lang="en-US" sz="900" kern="0" dirty="0">
                          <a:effectLst/>
                          <a:latin typeface="+mn-lt"/>
                        </a:rPr>
                        <a:t>$61,130</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tc>
                  <a:txBody>
                    <a:bodyPr/>
                    <a:lstStyle/>
                    <a:p>
                      <a:pPr marL="0" marR="0" algn="ctr">
                        <a:lnSpc>
                          <a:spcPct val="115000"/>
                        </a:lnSpc>
                        <a:spcAft>
                          <a:spcPts val="800"/>
                        </a:spcAft>
                        <a:buNone/>
                      </a:pPr>
                      <a:r>
                        <a:rPr lang="en-US" sz="900" kern="0" dirty="0">
                          <a:effectLst/>
                          <a:latin typeface="+mn-lt"/>
                        </a:rPr>
                        <a:t>6.9%</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extLst>
                  <a:ext uri="{0D108BD9-81ED-4DB2-BD59-A6C34878D82A}">
                    <a16:rowId xmlns:a16="http://schemas.microsoft.com/office/drawing/2014/main" val="3480762590"/>
                  </a:ext>
                </a:extLst>
              </a:tr>
              <a:tr h="166572">
                <a:tc>
                  <a:txBody>
                    <a:bodyPr/>
                    <a:lstStyle/>
                    <a:p>
                      <a:pPr marL="0" marR="0" algn="ctr">
                        <a:lnSpc>
                          <a:spcPct val="115000"/>
                        </a:lnSpc>
                        <a:spcAft>
                          <a:spcPts val="800"/>
                        </a:spcAft>
                        <a:buNone/>
                      </a:pPr>
                      <a:r>
                        <a:rPr lang="en-US" sz="900" b="0" kern="0" dirty="0">
                          <a:solidFill>
                            <a:schemeClr val="tx1"/>
                          </a:solidFill>
                          <a:effectLst/>
                          <a:latin typeface="+mn-lt"/>
                        </a:rPr>
                        <a:t>Longmont</a:t>
                      </a:r>
                      <a:endParaRPr lang="en-US" sz="900" b="0" kern="100" dirty="0">
                        <a:solidFill>
                          <a:schemeClr val="tx1"/>
                        </a:solidFill>
                        <a:effectLst/>
                        <a:latin typeface="+mn-lt"/>
                        <a:ea typeface="Aptos" panose="020B0004020202020204" pitchFamily="34" charset="0"/>
                        <a:cs typeface="Times New Roman" panose="02020603050405020304" pitchFamily="18" charset="0"/>
                      </a:endParaRPr>
                    </a:p>
                  </a:txBody>
                  <a:tcPr marL="62464" marR="62464" marT="0" marB="0">
                    <a:solidFill>
                      <a:schemeClr val="bg2"/>
                    </a:solidFill>
                  </a:tcPr>
                </a:tc>
                <a:tc>
                  <a:txBody>
                    <a:bodyPr/>
                    <a:lstStyle/>
                    <a:p>
                      <a:pPr marL="0" marR="0" algn="ctr">
                        <a:lnSpc>
                          <a:spcPct val="115000"/>
                        </a:lnSpc>
                        <a:spcAft>
                          <a:spcPts val="800"/>
                        </a:spcAft>
                        <a:buNone/>
                      </a:pPr>
                      <a:r>
                        <a:rPr lang="en-US" sz="900" kern="0" dirty="0">
                          <a:effectLst/>
                          <a:latin typeface="+mn-lt"/>
                        </a:rPr>
                        <a:t>$1,439,922</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tc>
                  <a:txBody>
                    <a:bodyPr/>
                    <a:lstStyle/>
                    <a:p>
                      <a:pPr marL="0" marR="0" algn="ctr">
                        <a:lnSpc>
                          <a:spcPct val="115000"/>
                        </a:lnSpc>
                        <a:spcAft>
                          <a:spcPts val="800"/>
                        </a:spcAft>
                        <a:buNone/>
                      </a:pPr>
                      <a:r>
                        <a:rPr lang="en-US" sz="900" kern="0" dirty="0">
                          <a:effectLst/>
                          <a:latin typeface="+mn-lt"/>
                        </a:rPr>
                        <a:t>$79,821</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tc>
                  <a:txBody>
                    <a:bodyPr/>
                    <a:lstStyle/>
                    <a:p>
                      <a:pPr marL="0" marR="0" algn="ctr">
                        <a:lnSpc>
                          <a:spcPct val="115000"/>
                        </a:lnSpc>
                        <a:spcAft>
                          <a:spcPts val="800"/>
                        </a:spcAft>
                        <a:buNone/>
                      </a:pPr>
                      <a:r>
                        <a:rPr lang="en-US" sz="900" kern="0" dirty="0">
                          <a:effectLst/>
                          <a:latin typeface="+mn-lt"/>
                        </a:rPr>
                        <a:t>5.5%</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extLst>
                  <a:ext uri="{0D108BD9-81ED-4DB2-BD59-A6C34878D82A}">
                    <a16:rowId xmlns:a16="http://schemas.microsoft.com/office/drawing/2014/main" val="2076914192"/>
                  </a:ext>
                </a:extLst>
              </a:tr>
              <a:tr h="166572">
                <a:tc>
                  <a:txBody>
                    <a:bodyPr/>
                    <a:lstStyle/>
                    <a:p>
                      <a:pPr marL="0" marR="0" algn="ctr">
                        <a:lnSpc>
                          <a:spcPct val="115000"/>
                        </a:lnSpc>
                        <a:spcAft>
                          <a:spcPts val="800"/>
                        </a:spcAft>
                        <a:buNone/>
                      </a:pPr>
                      <a:r>
                        <a:rPr lang="en-US" sz="900" b="0" kern="0" dirty="0">
                          <a:solidFill>
                            <a:schemeClr val="tx1"/>
                          </a:solidFill>
                          <a:effectLst/>
                          <a:latin typeface="+mn-lt"/>
                        </a:rPr>
                        <a:t>Lone Tree</a:t>
                      </a:r>
                      <a:endParaRPr lang="en-US" sz="900" b="0" kern="100" dirty="0">
                        <a:solidFill>
                          <a:schemeClr val="tx1"/>
                        </a:solidFill>
                        <a:effectLst/>
                        <a:latin typeface="+mn-lt"/>
                        <a:ea typeface="Aptos" panose="020B0004020202020204" pitchFamily="34" charset="0"/>
                        <a:cs typeface="Times New Roman" panose="02020603050405020304" pitchFamily="18" charset="0"/>
                      </a:endParaRPr>
                    </a:p>
                  </a:txBody>
                  <a:tcPr marL="62464" marR="62464" marT="0" marB="0">
                    <a:solidFill>
                      <a:schemeClr val="bg2"/>
                    </a:solidFill>
                  </a:tcPr>
                </a:tc>
                <a:tc>
                  <a:txBody>
                    <a:bodyPr/>
                    <a:lstStyle/>
                    <a:p>
                      <a:pPr marL="0" marR="0" algn="ctr">
                        <a:lnSpc>
                          <a:spcPct val="115000"/>
                        </a:lnSpc>
                        <a:spcAft>
                          <a:spcPts val="800"/>
                        </a:spcAft>
                        <a:buNone/>
                      </a:pPr>
                      <a:r>
                        <a:rPr lang="en-US" sz="900" kern="0" dirty="0">
                          <a:effectLst/>
                          <a:latin typeface="+mn-lt"/>
                        </a:rPr>
                        <a:t>$1,005,570</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tc>
                  <a:txBody>
                    <a:bodyPr/>
                    <a:lstStyle/>
                    <a:p>
                      <a:pPr marL="0" marR="0" algn="ctr">
                        <a:lnSpc>
                          <a:spcPct val="115000"/>
                        </a:lnSpc>
                        <a:spcAft>
                          <a:spcPts val="800"/>
                        </a:spcAft>
                        <a:buNone/>
                      </a:pPr>
                      <a:r>
                        <a:rPr lang="en-US" sz="900" kern="0" dirty="0">
                          <a:effectLst/>
                          <a:latin typeface="+mn-lt"/>
                        </a:rPr>
                        <a:t>$54,188</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tc>
                  <a:txBody>
                    <a:bodyPr/>
                    <a:lstStyle/>
                    <a:p>
                      <a:pPr marL="0" marR="0" algn="ctr">
                        <a:lnSpc>
                          <a:spcPct val="115000"/>
                        </a:lnSpc>
                        <a:spcAft>
                          <a:spcPts val="800"/>
                        </a:spcAft>
                        <a:buNone/>
                      </a:pPr>
                      <a:r>
                        <a:rPr lang="en-US" sz="900" kern="0" dirty="0">
                          <a:effectLst/>
                          <a:latin typeface="+mn-lt"/>
                        </a:rPr>
                        <a:t>5.4%</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extLst>
                  <a:ext uri="{0D108BD9-81ED-4DB2-BD59-A6C34878D82A}">
                    <a16:rowId xmlns:a16="http://schemas.microsoft.com/office/drawing/2014/main" val="782021717"/>
                  </a:ext>
                </a:extLst>
              </a:tr>
            </a:tbl>
          </a:graphicData>
        </a:graphic>
      </p:graphicFrame>
      <p:graphicFrame>
        <p:nvGraphicFramePr>
          <p:cNvPr id="15" name="Table 14">
            <a:extLst>
              <a:ext uri="{FF2B5EF4-FFF2-40B4-BE49-F238E27FC236}">
                <a16:creationId xmlns:a16="http://schemas.microsoft.com/office/drawing/2014/main" id="{C999E6B9-FC53-5A6E-07CF-2600CC7AB309}"/>
              </a:ext>
            </a:extLst>
          </p:cNvPr>
          <p:cNvGraphicFramePr>
            <a:graphicFrameLocks noGrp="1"/>
          </p:cNvGraphicFramePr>
          <p:nvPr>
            <p:extLst>
              <p:ext uri="{D42A27DB-BD31-4B8C-83A1-F6EECF244321}">
                <p14:modId xmlns:p14="http://schemas.microsoft.com/office/powerpoint/2010/main" val="1463111665"/>
              </p:ext>
            </p:extLst>
          </p:nvPr>
        </p:nvGraphicFramePr>
        <p:xfrm>
          <a:off x="471487" y="5891514"/>
          <a:ext cx="5915025" cy="2139950"/>
        </p:xfrm>
        <a:graphic>
          <a:graphicData uri="http://schemas.openxmlformats.org/drawingml/2006/table">
            <a:tbl>
              <a:tblPr firstRow="1" firstCol="1" bandRow="1">
                <a:tableStyleId>{5C22544A-7EE6-4342-B048-85BDC9FD1C3A}</a:tableStyleId>
              </a:tblPr>
              <a:tblGrid>
                <a:gridCol w="1719504">
                  <a:extLst>
                    <a:ext uri="{9D8B030D-6E8A-4147-A177-3AD203B41FA5}">
                      <a16:colId xmlns:a16="http://schemas.microsoft.com/office/drawing/2014/main" val="1477387995"/>
                    </a:ext>
                  </a:extLst>
                </a:gridCol>
                <a:gridCol w="1398507">
                  <a:extLst>
                    <a:ext uri="{9D8B030D-6E8A-4147-A177-3AD203B41FA5}">
                      <a16:colId xmlns:a16="http://schemas.microsoft.com/office/drawing/2014/main" val="3879322275"/>
                    </a:ext>
                  </a:extLst>
                </a:gridCol>
                <a:gridCol w="1398507">
                  <a:extLst>
                    <a:ext uri="{9D8B030D-6E8A-4147-A177-3AD203B41FA5}">
                      <a16:colId xmlns:a16="http://schemas.microsoft.com/office/drawing/2014/main" val="548621022"/>
                    </a:ext>
                  </a:extLst>
                </a:gridCol>
                <a:gridCol w="1398507">
                  <a:extLst>
                    <a:ext uri="{9D8B030D-6E8A-4147-A177-3AD203B41FA5}">
                      <a16:colId xmlns:a16="http://schemas.microsoft.com/office/drawing/2014/main" val="185925668"/>
                    </a:ext>
                  </a:extLst>
                </a:gridCol>
              </a:tblGrid>
              <a:tr h="141052">
                <a:tc>
                  <a:txBody>
                    <a:bodyPr/>
                    <a:lstStyle/>
                    <a:p>
                      <a:pPr marL="0" marR="0" algn="ctr">
                        <a:lnSpc>
                          <a:spcPct val="115000"/>
                        </a:lnSpc>
                        <a:spcAft>
                          <a:spcPts val="800"/>
                        </a:spcAft>
                        <a:buNone/>
                      </a:pPr>
                      <a:r>
                        <a:rPr lang="en-US" sz="900" kern="0" dirty="0">
                          <a:effectLst/>
                        </a:rPr>
                        <a:t>Municipality</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464" marR="62464" marT="0" marB="0">
                    <a:solidFill>
                      <a:srgbClr val="778E1E"/>
                    </a:solidFill>
                  </a:tcPr>
                </a:tc>
                <a:tc>
                  <a:txBody>
                    <a:bodyPr/>
                    <a:lstStyle/>
                    <a:p>
                      <a:pPr marL="0" marR="0" algn="ctr">
                        <a:lnSpc>
                          <a:spcPct val="115000"/>
                        </a:lnSpc>
                        <a:spcAft>
                          <a:spcPts val="800"/>
                        </a:spcAft>
                        <a:buNone/>
                      </a:pPr>
                      <a:r>
                        <a:rPr lang="en-US" sz="900" kern="0" dirty="0">
                          <a:effectLst/>
                        </a:rPr>
                        <a:t>2026 TYD – Average SFA Close Price (ACP)*</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464" marR="62464" marT="0" marB="0">
                    <a:solidFill>
                      <a:srgbClr val="778E1E"/>
                    </a:solidFill>
                  </a:tcPr>
                </a:tc>
                <a:tc>
                  <a:txBody>
                    <a:bodyPr/>
                    <a:lstStyle/>
                    <a:p>
                      <a:pPr marL="0" marR="0" algn="ctr">
                        <a:lnSpc>
                          <a:spcPct val="115000"/>
                        </a:lnSpc>
                        <a:spcAft>
                          <a:spcPts val="800"/>
                        </a:spcAft>
                        <a:buNone/>
                      </a:pPr>
                      <a:r>
                        <a:rPr lang="en-US" sz="900" kern="0" dirty="0">
                          <a:effectLst/>
                        </a:rPr>
                        <a:t>Total SFA Fees</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464" marR="62464" marT="0" marB="0">
                    <a:solidFill>
                      <a:srgbClr val="778E1E"/>
                    </a:solidFill>
                  </a:tcPr>
                </a:tc>
                <a:tc>
                  <a:txBody>
                    <a:bodyPr/>
                    <a:lstStyle/>
                    <a:p>
                      <a:pPr marL="0" marR="0" algn="ctr">
                        <a:lnSpc>
                          <a:spcPct val="115000"/>
                        </a:lnSpc>
                        <a:spcAft>
                          <a:spcPts val="800"/>
                        </a:spcAft>
                        <a:buNone/>
                      </a:pPr>
                      <a:r>
                        <a:rPr lang="en-US" sz="900" kern="0" dirty="0">
                          <a:effectLst/>
                        </a:rPr>
                        <a:t>ACP/SFA Fees Ratio</a:t>
                      </a:r>
                      <a:endParaRPr lang="en-US"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2464" marR="62464" marT="0" marB="0">
                    <a:solidFill>
                      <a:srgbClr val="778E1E"/>
                    </a:solidFill>
                  </a:tcPr>
                </a:tc>
                <a:extLst>
                  <a:ext uri="{0D108BD9-81ED-4DB2-BD59-A6C34878D82A}">
                    <a16:rowId xmlns:a16="http://schemas.microsoft.com/office/drawing/2014/main" val="57993259"/>
                  </a:ext>
                </a:extLst>
              </a:tr>
              <a:tr h="166572">
                <a:tc>
                  <a:txBody>
                    <a:bodyPr/>
                    <a:lstStyle/>
                    <a:p>
                      <a:pPr marL="0" marR="0" algn="ctr">
                        <a:lnSpc>
                          <a:spcPct val="115000"/>
                        </a:lnSpc>
                        <a:spcAft>
                          <a:spcPts val="800"/>
                        </a:spcAft>
                        <a:buNone/>
                      </a:pPr>
                      <a:r>
                        <a:rPr lang="en-US" sz="900" b="0" kern="0" dirty="0">
                          <a:solidFill>
                            <a:schemeClr val="tx1"/>
                          </a:solidFill>
                          <a:effectLst/>
                          <a:latin typeface="+mn-lt"/>
                        </a:rPr>
                        <a:t>Erie*</a:t>
                      </a:r>
                      <a:endParaRPr lang="en-US" sz="900" b="0" kern="100" dirty="0">
                        <a:solidFill>
                          <a:schemeClr val="tx1"/>
                        </a:solidFill>
                        <a:effectLst/>
                        <a:latin typeface="+mn-lt"/>
                        <a:ea typeface="Aptos" panose="020B0004020202020204" pitchFamily="34" charset="0"/>
                        <a:cs typeface="Times New Roman" panose="02020603050405020304" pitchFamily="18" charset="0"/>
                      </a:endParaRPr>
                    </a:p>
                  </a:txBody>
                  <a:tcPr marL="62464" marR="62464" marT="0" marB="0">
                    <a:solidFill>
                      <a:schemeClr val="bg2"/>
                    </a:solidFill>
                  </a:tcPr>
                </a:tc>
                <a:tc>
                  <a:txBody>
                    <a:bodyPr/>
                    <a:lstStyle/>
                    <a:p>
                      <a:pPr marL="0" marR="0" algn="ctr">
                        <a:lnSpc>
                          <a:spcPct val="115000"/>
                        </a:lnSpc>
                        <a:spcAft>
                          <a:spcPts val="800"/>
                        </a:spcAft>
                        <a:buNone/>
                      </a:pPr>
                      <a:r>
                        <a:rPr lang="en-US" sz="900" kern="0" dirty="0">
                          <a:effectLst/>
                          <a:latin typeface="+mn-lt"/>
                        </a:rPr>
                        <a:t>$555,361</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tc>
                  <a:txBody>
                    <a:bodyPr/>
                    <a:lstStyle/>
                    <a:p>
                      <a:pPr marL="0" marR="0" algn="ctr">
                        <a:lnSpc>
                          <a:spcPct val="115000"/>
                        </a:lnSpc>
                        <a:spcAft>
                          <a:spcPts val="800"/>
                        </a:spcAft>
                        <a:buNone/>
                      </a:pPr>
                      <a:r>
                        <a:rPr lang="en-US" sz="900" kern="0" dirty="0">
                          <a:effectLst/>
                          <a:latin typeface="+mn-lt"/>
                        </a:rPr>
                        <a:t>$96,673</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tc>
                  <a:txBody>
                    <a:bodyPr/>
                    <a:lstStyle/>
                    <a:p>
                      <a:pPr marL="0" marR="0" algn="ctr">
                        <a:lnSpc>
                          <a:spcPct val="115000"/>
                        </a:lnSpc>
                        <a:spcAft>
                          <a:spcPts val="800"/>
                        </a:spcAft>
                        <a:buNone/>
                      </a:pPr>
                      <a:r>
                        <a:rPr lang="en-US" sz="900" kern="0" dirty="0">
                          <a:effectLst/>
                          <a:latin typeface="+mn-lt"/>
                        </a:rPr>
                        <a:t>17.4%</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extLst>
                  <a:ext uri="{0D108BD9-81ED-4DB2-BD59-A6C34878D82A}">
                    <a16:rowId xmlns:a16="http://schemas.microsoft.com/office/drawing/2014/main" val="3626629145"/>
                  </a:ext>
                </a:extLst>
              </a:tr>
              <a:tr h="166572">
                <a:tc>
                  <a:txBody>
                    <a:bodyPr/>
                    <a:lstStyle/>
                    <a:p>
                      <a:pPr marL="0" marR="0" algn="ctr">
                        <a:lnSpc>
                          <a:spcPct val="115000"/>
                        </a:lnSpc>
                        <a:spcAft>
                          <a:spcPts val="800"/>
                        </a:spcAft>
                        <a:buNone/>
                      </a:pPr>
                      <a:r>
                        <a:rPr lang="en-US" sz="900" b="0" kern="100" dirty="0">
                          <a:solidFill>
                            <a:schemeClr val="tx1"/>
                          </a:solidFill>
                          <a:effectLst/>
                          <a:latin typeface="+mn-lt"/>
                          <a:ea typeface="Aptos" panose="020B0004020202020204" pitchFamily="34" charset="0"/>
                          <a:cs typeface="Times New Roman" panose="02020603050405020304" pitchFamily="18" charset="0"/>
                        </a:rPr>
                        <a:t>Brighton*</a:t>
                      </a:r>
                    </a:p>
                  </a:txBody>
                  <a:tcPr marL="62464" marR="62464" marT="0" marB="0">
                    <a:solidFill>
                      <a:schemeClr val="bg2"/>
                    </a:solidFill>
                  </a:tcPr>
                </a:tc>
                <a:tc>
                  <a:txBody>
                    <a:bodyPr/>
                    <a:lstStyle/>
                    <a:p>
                      <a:pPr marL="0" marR="0" algn="ctr">
                        <a:lnSpc>
                          <a:spcPct val="115000"/>
                        </a:lnSpc>
                        <a:spcAft>
                          <a:spcPts val="800"/>
                        </a:spcAft>
                        <a:buNone/>
                      </a:pPr>
                      <a:r>
                        <a:rPr lang="en-US" sz="900" kern="100" dirty="0">
                          <a:effectLst/>
                          <a:latin typeface="+mn-lt"/>
                          <a:ea typeface="Aptos" panose="020B0004020202020204" pitchFamily="34" charset="0"/>
                          <a:cs typeface="Times New Roman" panose="02020603050405020304" pitchFamily="18" charset="0"/>
                        </a:rPr>
                        <a:t>$446,963</a:t>
                      </a:r>
                    </a:p>
                  </a:txBody>
                  <a:tcPr marL="62464" marR="62464" marT="0" marB="0"/>
                </a:tc>
                <a:tc>
                  <a:txBody>
                    <a:bodyPr/>
                    <a:lstStyle/>
                    <a:p>
                      <a:pPr marL="0" marR="0" algn="ctr">
                        <a:lnSpc>
                          <a:spcPct val="115000"/>
                        </a:lnSpc>
                        <a:spcAft>
                          <a:spcPts val="800"/>
                        </a:spcAft>
                        <a:buNone/>
                      </a:pPr>
                      <a:r>
                        <a:rPr lang="en-US" sz="900" kern="100" dirty="0">
                          <a:effectLst/>
                          <a:latin typeface="+mn-lt"/>
                          <a:ea typeface="Aptos" panose="020B0004020202020204" pitchFamily="34" charset="0"/>
                          <a:cs typeface="Times New Roman" panose="02020603050405020304" pitchFamily="18" charset="0"/>
                        </a:rPr>
                        <a:t>$67,966</a:t>
                      </a:r>
                    </a:p>
                  </a:txBody>
                  <a:tcPr marL="62464" marR="62464" marT="0" marB="0"/>
                </a:tc>
                <a:tc>
                  <a:txBody>
                    <a:bodyPr/>
                    <a:lstStyle/>
                    <a:p>
                      <a:pPr marL="0" marR="0" algn="ctr">
                        <a:lnSpc>
                          <a:spcPct val="115000"/>
                        </a:lnSpc>
                        <a:spcAft>
                          <a:spcPts val="800"/>
                        </a:spcAft>
                        <a:buNone/>
                      </a:pPr>
                      <a:r>
                        <a:rPr lang="en-US" sz="900" kern="100" dirty="0">
                          <a:effectLst/>
                          <a:latin typeface="+mn-lt"/>
                          <a:ea typeface="Aptos" panose="020B0004020202020204" pitchFamily="34" charset="0"/>
                          <a:cs typeface="Times New Roman" panose="02020603050405020304" pitchFamily="18" charset="0"/>
                        </a:rPr>
                        <a:t>15.2%</a:t>
                      </a:r>
                    </a:p>
                  </a:txBody>
                  <a:tcPr marL="62464" marR="62464" marT="0" marB="0"/>
                </a:tc>
                <a:extLst>
                  <a:ext uri="{0D108BD9-81ED-4DB2-BD59-A6C34878D82A}">
                    <a16:rowId xmlns:a16="http://schemas.microsoft.com/office/drawing/2014/main" val="2495333699"/>
                  </a:ext>
                </a:extLst>
              </a:tr>
              <a:tr h="166572">
                <a:tc>
                  <a:txBody>
                    <a:bodyPr/>
                    <a:lstStyle/>
                    <a:p>
                      <a:pPr marL="0" marR="0" algn="ctr">
                        <a:lnSpc>
                          <a:spcPct val="115000"/>
                        </a:lnSpc>
                        <a:spcAft>
                          <a:spcPts val="800"/>
                        </a:spcAft>
                        <a:buNone/>
                      </a:pPr>
                      <a:r>
                        <a:rPr lang="en-US" sz="900" b="0" kern="0" dirty="0">
                          <a:solidFill>
                            <a:schemeClr val="tx1"/>
                          </a:solidFill>
                          <a:effectLst/>
                          <a:latin typeface="+mn-lt"/>
                        </a:rPr>
                        <a:t>Castle Rock</a:t>
                      </a:r>
                      <a:endParaRPr lang="en-US" sz="900" b="0" kern="100" dirty="0">
                        <a:solidFill>
                          <a:schemeClr val="tx1"/>
                        </a:solidFill>
                        <a:effectLst/>
                        <a:latin typeface="+mn-lt"/>
                        <a:ea typeface="Aptos" panose="020B0004020202020204" pitchFamily="34" charset="0"/>
                        <a:cs typeface="Times New Roman" panose="02020603050405020304" pitchFamily="18" charset="0"/>
                      </a:endParaRPr>
                    </a:p>
                  </a:txBody>
                  <a:tcPr marL="62464" marR="62464" marT="0" marB="0">
                    <a:solidFill>
                      <a:schemeClr val="bg2"/>
                    </a:solidFill>
                  </a:tcPr>
                </a:tc>
                <a:tc>
                  <a:txBody>
                    <a:bodyPr/>
                    <a:lstStyle/>
                    <a:p>
                      <a:pPr marL="0" marR="0" algn="ctr">
                        <a:lnSpc>
                          <a:spcPct val="115000"/>
                        </a:lnSpc>
                        <a:spcAft>
                          <a:spcPts val="800"/>
                        </a:spcAft>
                        <a:buNone/>
                      </a:pPr>
                      <a:r>
                        <a:rPr lang="en-US" sz="900" kern="0" dirty="0">
                          <a:effectLst/>
                          <a:latin typeface="+mn-lt"/>
                        </a:rPr>
                        <a:t>$606,333</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tc>
                  <a:txBody>
                    <a:bodyPr/>
                    <a:lstStyle/>
                    <a:p>
                      <a:pPr marL="0" marR="0" algn="ctr">
                        <a:lnSpc>
                          <a:spcPct val="115000"/>
                        </a:lnSpc>
                        <a:spcAft>
                          <a:spcPts val="800"/>
                        </a:spcAft>
                        <a:buNone/>
                      </a:pPr>
                      <a:r>
                        <a:rPr lang="en-US" sz="900" kern="0" dirty="0">
                          <a:effectLst/>
                          <a:latin typeface="+mn-lt"/>
                          <a:ea typeface="Aptos" panose="020B0004020202020204" pitchFamily="34" charset="0"/>
                          <a:cs typeface="Times New Roman" panose="02020603050405020304" pitchFamily="18" charset="0"/>
                        </a:rPr>
                        <a:t>$91,529</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tc>
                  <a:txBody>
                    <a:bodyPr/>
                    <a:lstStyle/>
                    <a:p>
                      <a:pPr marL="0" marR="0" algn="ctr">
                        <a:lnSpc>
                          <a:spcPct val="115000"/>
                        </a:lnSpc>
                        <a:spcAft>
                          <a:spcPts val="800"/>
                        </a:spcAft>
                        <a:buNone/>
                      </a:pPr>
                      <a:r>
                        <a:rPr lang="en-US" sz="900" kern="0" dirty="0">
                          <a:effectLst/>
                          <a:latin typeface="+mn-lt"/>
                        </a:rPr>
                        <a:t>15.1%</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extLst>
                  <a:ext uri="{0D108BD9-81ED-4DB2-BD59-A6C34878D82A}">
                    <a16:rowId xmlns:a16="http://schemas.microsoft.com/office/drawing/2014/main" val="721052792"/>
                  </a:ext>
                </a:extLst>
              </a:tr>
              <a:tr h="166572">
                <a:tc>
                  <a:txBody>
                    <a:bodyPr/>
                    <a:lstStyle/>
                    <a:p>
                      <a:pPr marL="0" marR="0" algn="ctr">
                        <a:lnSpc>
                          <a:spcPct val="115000"/>
                        </a:lnSpc>
                        <a:spcAft>
                          <a:spcPts val="800"/>
                        </a:spcAft>
                        <a:buNone/>
                      </a:pPr>
                      <a:r>
                        <a:rPr lang="en-US" sz="900" b="0" kern="0" dirty="0">
                          <a:solidFill>
                            <a:schemeClr val="tx1"/>
                          </a:solidFill>
                          <a:effectLst/>
                          <a:latin typeface="+mn-lt"/>
                        </a:rPr>
                        <a:t>Longmont</a:t>
                      </a:r>
                      <a:endParaRPr lang="en-US" sz="900" b="0" kern="100" dirty="0">
                        <a:solidFill>
                          <a:schemeClr val="tx1"/>
                        </a:solidFill>
                        <a:effectLst/>
                        <a:latin typeface="+mn-lt"/>
                        <a:ea typeface="Aptos" panose="020B0004020202020204" pitchFamily="34" charset="0"/>
                        <a:cs typeface="Times New Roman" panose="02020603050405020304" pitchFamily="18" charset="0"/>
                      </a:endParaRPr>
                    </a:p>
                  </a:txBody>
                  <a:tcPr marL="62464" marR="62464" marT="0" marB="0">
                    <a:solidFill>
                      <a:schemeClr val="bg2"/>
                    </a:solidFill>
                  </a:tcPr>
                </a:tc>
                <a:tc>
                  <a:txBody>
                    <a:bodyPr/>
                    <a:lstStyle/>
                    <a:p>
                      <a:pPr marL="0" marR="0" algn="ctr">
                        <a:lnSpc>
                          <a:spcPct val="115000"/>
                        </a:lnSpc>
                        <a:spcAft>
                          <a:spcPts val="800"/>
                        </a:spcAft>
                        <a:buNone/>
                      </a:pPr>
                      <a:r>
                        <a:rPr lang="en-US" sz="900" kern="0" dirty="0">
                          <a:effectLst/>
                          <a:latin typeface="+mn-lt"/>
                        </a:rPr>
                        <a:t>$484,659</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tc>
                  <a:txBody>
                    <a:bodyPr/>
                    <a:lstStyle/>
                    <a:p>
                      <a:pPr marL="0" marR="0" algn="ctr">
                        <a:lnSpc>
                          <a:spcPct val="115000"/>
                        </a:lnSpc>
                        <a:spcAft>
                          <a:spcPts val="800"/>
                        </a:spcAft>
                        <a:buNone/>
                      </a:pPr>
                      <a:r>
                        <a:rPr lang="en-US" sz="900" kern="0" dirty="0">
                          <a:effectLst/>
                          <a:latin typeface="+mn-lt"/>
                        </a:rPr>
                        <a:t>$52,905</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tc>
                  <a:txBody>
                    <a:bodyPr/>
                    <a:lstStyle/>
                    <a:p>
                      <a:pPr marL="0" marR="0" algn="ctr">
                        <a:lnSpc>
                          <a:spcPct val="115000"/>
                        </a:lnSpc>
                        <a:spcAft>
                          <a:spcPts val="800"/>
                        </a:spcAft>
                        <a:buNone/>
                      </a:pPr>
                      <a:r>
                        <a:rPr lang="en-US" sz="900" kern="0" dirty="0">
                          <a:effectLst/>
                          <a:latin typeface="+mn-lt"/>
                        </a:rPr>
                        <a:t>10.9%</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extLst>
                  <a:ext uri="{0D108BD9-81ED-4DB2-BD59-A6C34878D82A}">
                    <a16:rowId xmlns:a16="http://schemas.microsoft.com/office/drawing/2014/main" val="269997801"/>
                  </a:ext>
                </a:extLst>
              </a:tr>
              <a:tr h="166572">
                <a:tc>
                  <a:txBody>
                    <a:bodyPr/>
                    <a:lstStyle/>
                    <a:p>
                      <a:pPr marL="0" marR="0" algn="ctr">
                        <a:lnSpc>
                          <a:spcPct val="115000"/>
                        </a:lnSpc>
                        <a:spcAft>
                          <a:spcPts val="800"/>
                        </a:spcAft>
                        <a:buNone/>
                      </a:pPr>
                      <a:r>
                        <a:rPr lang="en-US" sz="900" b="0" kern="0" dirty="0">
                          <a:solidFill>
                            <a:schemeClr val="tx1"/>
                          </a:solidFill>
                          <a:effectLst/>
                          <a:latin typeface="+mn-lt"/>
                        </a:rPr>
                        <a:t>Aurora</a:t>
                      </a:r>
                      <a:endParaRPr lang="en-US" sz="900" b="0" kern="100" dirty="0">
                        <a:solidFill>
                          <a:schemeClr val="tx1"/>
                        </a:solidFill>
                        <a:effectLst/>
                        <a:latin typeface="+mn-lt"/>
                        <a:ea typeface="Aptos" panose="020B0004020202020204" pitchFamily="34" charset="0"/>
                        <a:cs typeface="Times New Roman" panose="02020603050405020304" pitchFamily="18" charset="0"/>
                      </a:endParaRPr>
                    </a:p>
                  </a:txBody>
                  <a:tcPr marL="62464" marR="62464" marT="0" marB="0">
                    <a:solidFill>
                      <a:schemeClr val="bg2"/>
                    </a:solidFill>
                  </a:tcPr>
                </a:tc>
                <a:tc>
                  <a:txBody>
                    <a:bodyPr/>
                    <a:lstStyle/>
                    <a:p>
                      <a:pPr marL="0" marR="0" algn="ctr">
                        <a:lnSpc>
                          <a:spcPct val="115000"/>
                        </a:lnSpc>
                        <a:spcAft>
                          <a:spcPts val="800"/>
                        </a:spcAft>
                        <a:buNone/>
                      </a:pPr>
                      <a:r>
                        <a:rPr lang="en-US" sz="900" kern="0" dirty="0">
                          <a:effectLst/>
                          <a:latin typeface="+mn-lt"/>
                        </a:rPr>
                        <a:t>$454,125</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tc>
                  <a:txBody>
                    <a:bodyPr/>
                    <a:lstStyle/>
                    <a:p>
                      <a:pPr marL="0" marR="0" algn="ctr">
                        <a:lnSpc>
                          <a:spcPct val="115000"/>
                        </a:lnSpc>
                        <a:spcAft>
                          <a:spcPts val="800"/>
                        </a:spcAft>
                        <a:buNone/>
                      </a:pPr>
                      <a:r>
                        <a:rPr lang="en-US" sz="900" kern="0" dirty="0">
                          <a:effectLst/>
                          <a:latin typeface="+mn-lt"/>
                        </a:rPr>
                        <a:t>$47,718</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tc>
                  <a:txBody>
                    <a:bodyPr/>
                    <a:lstStyle/>
                    <a:p>
                      <a:pPr marL="0" marR="0" algn="ctr">
                        <a:lnSpc>
                          <a:spcPct val="115000"/>
                        </a:lnSpc>
                        <a:spcAft>
                          <a:spcPts val="800"/>
                        </a:spcAft>
                        <a:buNone/>
                      </a:pPr>
                      <a:r>
                        <a:rPr lang="en-US" sz="900" kern="0" dirty="0">
                          <a:effectLst/>
                          <a:latin typeface="+mn-lt"/>
                        </a:rPr>
                        <a:t>10.5%</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extLst>
                  <a:ext uri="{0D108BD9-81ED-4DB2-BD59-A6C34878D82A}">
                    <a16:rowId xmlns:a16="http://schemas.microsoft.com/office/drawing/2014/main" val="4136573668"/>
                  </a:ext>
                </a:extLst>
              </a:tr>
              <a:tr h="166572">
                <a:tc>
                  <a:txBody>
                    <a:bodyPr/>
                    <a:lstStyle/>
                    <a:p>
                      <a:pPr marL="0" marR="0" algn="ctr">
                        <a:lnSpc>
                          <a:spcPct val="115000"/>
                        </a:lnSpc>
                        <a:spcAft>
                          <a:spcPts val="800"/>
                        </a:spcAft>
                        <a:buNone/>
                      </a:pPr>
                      <a:r>
                        <a:rPr lang="en-US" sz="900" b="0" kern="0" dirty="0">
                          <a:solidFill>
                            <a:schemeClr val="tx1"/>
                          </a:solidFill>
                          <a:effectLst/>
                          <a:latin typeface="+mn-lt"/>
                        </a:rPr>
                        <a:t>Commerce City</a:t>
                      </a:r>
                      <a:endParaRPr lang="en-US" sz="900" b="0" kern="100" dirty="0">
                        <a:solidFill>
                          <a:schemeClr val="tx1"/>
                        </a:solidFill>
                        <a:effectLst/>
                        <a:latin typeface="+mn-lt"/>
                        <a:ea typeface="Aptos" panose="020B0004020202020204" pitchFamily="34" charset="0"/>
                        <a:cs typeface="Times New Roman" panose="02020603050405020304" pitchFamily="18" charset="0"/>
                      </a:endParaRPr>
                    </a:p>
                  </a:txBody>
                  <a:tcPr marL="62464" marR="62464" marT="0" marB="0">
                    <a:solidFill>
                      <a:schemeClr val="bg2"/>
                    </a:solidFill>
                  </a:tcPr>
                </a:tc>
                <a:tc>
                  <a:txBody>
                    <a:bodyPr/>
                    <a:lstStyle/>
                    <a:p>
                      <a:pPr marL="0" marR="0" algn="ctr">
                        <a:lnSpc>
                          <a:spcPct val="115000"/>
                        </a:lnSpc>
                        <a:spcAft>
                          <a:spcPts val="800"/>
                        </a:spcAft>
                        <a:buNone/>
                      </a:pPr>
                      <a:r>
                        <a:rPr lang="en-US" sz="900" kern="0" dirty="0">
                          <a:effectLst/>
                          <a:latin typeface="+mn-lt"/>
                        </a:rPr>
                        <a:t>$415,333</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tc>
                  <a:txBody>
                    <a:bodyPr/>
                    <a:lstStyle/>
                    <a:p>
                      <a:pPr marL="0" marR="0" algn="ctr">
                        <a:lnSpc>
                          <a:spcPct val="115000"/>
                        </a:lnSpc>
                        <a:spcAft>
                          <a:spcPts val="800"/>
                        </a:spcAft>
                        <a:buNone/>
                      </a:pPr>
                      <a:r>
                        <a:rPr lang="en-US" sz="900" kern="0" dirty="0">
                          <a:effectLst/>
                          <a:latin typeface="+mn-lt"/>
                        </a:rPr>
                        <a:t>$41,219</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tc>
                  <a:txBody>
                    <a:bodyPr/>
                    <a:lstStyle/>
                    <a:p>
                      <a:pPr marL="0" marR="0" algn="ctr">
                        <a:lnSpc>
                          <a:spcPct val="115000"/>
                        </a:lnSpc>
                        <a:spcAft>
                          <a:spcPts val="800"/>
                        </a:spcAft>
                        <a:buNone/>
                      </a:pPr>
                      <a:r>
                        <a:rPr lang="en-US" sz="900" kern="0" dirty="0">
                          <a:effectLst/>
                          <a:latin typeface="+mn-lt"/>
                        </a:rPr>
                        <a:t>9.9%</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extLst>
                  <a:ext uri="{0D108BD9-81ED-4DB2-BD59-A6C34878D82A}">
                    <a16:rowId xmlns:a16="http://schemas.microsoft.com/office/drawing/2014/main" val="985264419"/>
                  </a:ext>
                </a:extLst>
              </a:tr>
              <a:tr h="166572">
                <a:tc>
                  <a:txBody>
                    <a:bodyPr/>
                    <a:lstStyle/>
                    <a:p>
                      <a:pPr marL="0" marR="0" algn="ctr">
                        <a:lnSpc>
                          <a:spcPct val="115000"/>
                        </a:lnSpc>
                        <a:spcAft>
                          <a:spcPts val="800"/>
                        </a:spcAft>
                        <a:buNone/>
                      </a:pPr>
                      <a:r>
                        <a:rPr lang="en-US" sz="900" b="0" kern="0" dirty="0">
                          <a:solidFill>
                            <a:schemeClr val="tx1"/>
                          </a:solidFill>
                          <a:effectLst/>
                          <a:latin typeface="+mn-lt"/>
                        </a:rPr>
                        <a:t>Parker</a:t>
                      </a:r>
                      <a:endParaRPr lang="en-US" sz="900" b="0" kern="100" dirty="0">
                        <a:solidFill>
                          <a:schemeClr val="tx1"/>
                        </a:solidFill>
                        <a:effectLst/>
                        <a:latin typeface="+mn-lt"/>
                        <a:ea typeface="Aptos" panose="020B0004020202020204" pitchFamily="34" charset="0"/>
                        <a:cs typeface="Times New Roman" panose="02020603050405020304" pitchFamily="18" charset="0"/>
                      </a:endParaRPr>
                    </a:p>
                  </a:txBody>
                  <a:tcPr marL="62464" marR="62464" marT="0" marB="0">
                    <a:solidFill>
                      <a:schemeClr val="bg2"/>
                    </a:solidFill>
                  </a:tcPr>
                </a:tc>
                <a:tc>
                  <a:txBody>
                    <a:bodyPr/>
                    <a:lstStyle/>
                    <a:p>
                      <a:pPr marL="0" marR="0" algn="ctr">
                        <a:lnSpc>
                          <a:spcPct val="115000"/>
                        </a:lnSpc>
                        <a:spcAft>
                          <a:spcPts val="800"/>
                        </a:spcAft>
                        <a:buNone/>
                      </a:pPr>
                      <a:r>
                        <a:rPr lang="en-US" sz="900" kern="0" dirty="0">
                          <a:effectLst/>
                          <a:latin typeface="+mn-lt"/>
                        </a:rPr>
                        <a:t>$714,647</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tc>
                  <a:txBody>
                    <a:bodyPr/>
                    <a:lstStyle/>
                    <a:p>
                      <a:pPr marL="0" marR="0" algn="ctr">
                        <a:lnSpc>
                          <a:spcPct val="115000"/>
                        </a:lnSpc>
                        <a:spcAft>
                          <a:spcPts val="800"/>
                        </a:spcAft>
                        <a:buNone/>
                      </a:pPr>
                      <a:r>
                        <a:rPr lang="en-US" sz="900" kern="0" dirty="0">
                          <a:effectLst/>
                          <a:latin typeface="+mn-lt"/>
                        </a:rPr>
                        <a:t>$69,591</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tc>
                  <a:txBody>
                    <a:bodyPr/>
                    <a:lstStyle/>
                    <a:p>
                      <a:pPr marL="0" marR="0" algn="ctr">
                        <a:lnSpc>
                          <a:spcPct val="115000"/>
                        </a:lnSpc>
                        <a:spcAft>
                          <a:spcPts val="800"/>
                        </a:spcAft>
                        <a:buNone/>
                      </a:pPr>
                      <a:r>
                        <a:rPr lang="en-US" sz="900" kern="0" dirty="0">
                          <a:effectLst/>
                          <a:latin typeface="+mn-lt"/>
                        </a:rPr>
                        <a:t>9.7%</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extLst>
                  <a:ext uri="{0D108BD9-81ED-4DB2-BD59-A6C34878D82A}">
                    <a16:rowId xmlns:a16="http://schemas.microsoft.com/office/drawing/2014/main" val="3827669902"/>
                  </a:ext>
                </a:extLst>
              </a:tr>
              <a:tr h="166572">
                <a:tc>
                  <a:txBody>
                    <a:bodyPr/>
                    <a:lstStyle/>
                    <a:p>
                      <a:pPr marL="0" marR="0" algn="ctr">
                        <a:lnSpc>
                          <a:spcPct val="115000"/>
                        </a:lnSpc>
                        <a:spcAft>
                          <a:spcPts val="800"/>
                        </a:spcAft>
                        <a:buNone/>
                      </a:pPr>
                      <a:r>
                        <a:rPr lang="en-US" sz="900" b="0" kern="0" dirty="0">
                          <a:solidFill>
                            <a:schemeClr val="tx1"/>
                          </a:solidFill>
                          <a:effectLst/>
                          <a:latin typeface="+mn-lt"/>
                        </a:rPr>
                        <a:t>Thornton</a:t>
                      </a:r>
                      <a:endParaRPr lang="en-US" sz="900" b="0" kern="100" dirty="0">
                        <a:solidFill>
                          <a:schemeClr val="tx1"/>
                        </a:solidFill>
                        <a:effectLst/>
                        <a:latin typeface="+mn-lt"/>
                        <a:ea typeface="Aptos" panose="020B0004020202020204" pitchFamily="34" charset="0"/>
                        <a:cs typeface="Times New Roman" panose="02020603050405020304" pitchFamily="18" charset="0"/>
                      </a:endParaRPr>
                    </a:p>
                  </a:txBody>
                  <a:tcPr marL="62464" marR="62464" marT="0" marB="0">
                    <a:solidFill>
                      <a:schemeClr val="bg2"/>
                    </a:solidFill>
                  </a:tcPr>
                </a:tc>
                <a:tc>
                  <a:txBody>
                    <a:bodyPr/>
                    <a:lstStyle/>
                    <a:p>
                      <a:pPr marL="0" marR="0" algn="ctr">
                        <a:lnSpc>
                          <a:spcPct val="115000"/>
                        </a:lnSpc>
                        <a:spcAft>
                          <a:spcPts val="800"/>
                        </a:spcAft>
                        <a:buNone/>
                      </a:pPr>
                      <a:r>
                        <a:rPr lang="en-US" sz="900" kern="0" dirty="0">
                          <a:effectLst/>
                          <a:latin typeface="+mn-lt"/>
                        </a:rPr>
                        <a:t>$469,015</a:t>
                      </a:r>
                    </a:p>
                  </a:txBody>
                  <a:tcPr marL="62464" marR="62464" marT="0" marB="0"/>
                </a:tc>
                <a:tc>
                  <a:txBody>
                    <a:bodyPr/>
                    <a:lstStyle/>
                    <a:p>
                      <a:pPr marL="0" marR="0" algn="ctr">
                        <a:lnSpc>
                          <a:spcPct val="115000"/>
                        </a:lnSpc>
                        <a:spcAft>
                          <a:spcPts val="800"/>
                        </a:spcAft>
                        <a:buNone/>
                      </a:pPr>
                      <a:r>
                        <a:rPr lang="en-US" sz="900" kern="0" dirty="0">
                          <a:effectLst/>
                          <a:latin typeface="+mn-lt"/>
                        </a:rPr>
                        <a:t>$44,834</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tc>
                  <a:txBody>
                    <a:bodyPr/>
                    <a:lstStyle/>
                    <a:p>
                      <a:pPr marL="0" marR="0" algn="ctr">
                        <a:lnSpc>
                          <a:spcPct val="115000"/>
                        </a:lnSpc>
                        <a:spcAft>
                          <a:spcPts val="800"/>
                        </a:spcAft>
                        <a:buNone/>
                      </a:pPr>
                      <a:r>
                        <a:rPr lang="en-US" sz="900" kern="0" dirty="0">
                          <a:effectLst/>
                          <a:latin typeface="+mn-lt"/>
                        </a:rPr>
                        <a:t>9.6%</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extLst>
                  <a:ext uri="{0D108BD9-81ED-4DB2-BD59-A6C34878D82A}">
                    <a16:rowId xmlns:a16="http://schemas.microsoft.com/office/drawing/2014/main" val="1458897226"/>
                  </a:ext>
                </a:extLst>
              </a:tr>
              <a:tr h="166572">
                <a:tc>
                  <a:txBody>
                    <a:bodyPr/>
                    <a:lstStyle/>
                    <a:p>
                      <a:pPr marL="0" marR="0" algn="ctr">
                        <a:lnSpc>
                          <a:spcPct val="115000"/>
                        </a:lnSpc>
                        <a:spcAft>
                          <a:spcPts val="800"/>
                        </a:spcAft>
                        <a:buNone/>
                      </a:pPr>
                      <a:r>
                        <a:rPr lang="en-US" sz="900" b="0" kern="0" dirty="0">
                          <a:solidFill>
                            <a:schemeClr val="tx1"/>
                          </a:solidFill>
                          <a:effectLst/>
                          <a:latin typeface="+mn-lt"/>
                        </a:rPr>
                        <a:t>Arvada</a:t>
                      </a:r>
                      <a:endParaRPr lang="en-US" sz="900" b="0" kern="100" dirty="0">
                        <a:solidFill>
                          <a:schemeClr val="tx1"/>
                        </a:solidFill>
                        <a:effectLst/>
                        <a:latin typeface="+mn-lt"/>
                        <a:ea typeface="Aptos" panose="020B0004020202020204" pitchFamily="34" charset="0"/>
                        <a:cs typeface="Times New Roman" panose="02020603050405020304" pitchFamily="18" charset="0"/>
                      </a:endParaRPr>
                    </a:p>
                  </a:txBody>
                  <a:tcPr marL="62464" marR="62464" marT="0" marB="0">
                    <a:solidFill>
                      <a:schemeClr val="bg2"/>
                    </a:solidFill>
                  </a:tcPr>
                </a:tc>
                <a:tc>
                  <a:txBody>
                    <a:bodyPr/>
                    <a:lstStyle/>
                    <a:p>
                      <a:pPr marL="0" marR="0" algn="ctr">
                        <a:lnSpc>
                          <a:spcPct val="115000"/>
                        </a:lnSpc>
                        <a:spcAft>
                          <a:spcPts val="800"/>
                        </a:spcAft>
                        <a:buNone/>
                      </a:pPr>
                      <a:r>
                        <a:rPr lang="en-US" sz="900" kern="0" dirty="0">
                          <a:effectLst/>
                          <a:latin typeface="+mn-lt"/>
                        </a:rPr>
                        <a:t>$515,930</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tc>
                  <a:txBody>
                    <a:bodyPr/>
                    <a:lstStyle/>
                    <a:p>
                      <a:pPr marL="0" marR="0" algn="ctr">
                        <a:lnSpc>
                          <a:spcPct val="115000"/>
                        </a:lnSpc>
                        <a:spcAft>
                          <a:spcPts val="800"/>
                        </a:spcAft>
                        <a:buNone/>
                      </a:pPr>
                      <a:r>
                        <a:rPr lang="en-US" sz="900" kern="0" dirty="0">
                          <a:effectLst/>
                          <a:latin typeface="+mn-lt"/>
                        </a:rPr>
                        <a:t>$46,376</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tc>
                  <a:txBody>
                    <a:bodyPr/>
                    <a:lstStyle/>
                    <a:p>
                      <a:pPr marL="0" marR="0" algn="ctr">
                        <a:lnSpc>
                          <a:spcPct val="115000"/>
                        </a:lnSpc>
                        <a:spcAft>
                          <a:spcPts val="800"/>
                        </a:spcAft>
                        <a:buNone/>
                      </a:pPr>
                      <a:r>
                        <a:rPr lang="en-US" sz="900" kern="0" dirty="0">
                          <a:effectLst/>
                          <a:latin typeface="+mn-lt"/>
                        </a:rPr>
                        <a:t>9.0%</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extLst>
                  <a:ext uri="{0D108BD9-81ED-4DB2-BD59-A6C34878D82A}">
                    <a16:rowId xmlns:a16="http://schemas.microsoft.com/office/drawing/2014/main" val="3480762590"/>
                  </a:ext>
                </a:extLst>
              </a:tr>
              <a:tr h="166572">
                <a:tc>
                  <a:txBody>
                    <a:bodyPr/>
                    <a:lstStyle/>
                    <a:p>
                      <a:pPr marL="0" marR="0" algn="ctr">
                        <a:lnSpc>
                          <a:spcPct val="115000"/>
                        </a:lnSpc>
                        <a:spcAft>
                          <a:spcPts val="800"/>
                        </a:spcAft>
                        <a:buNone/>
                      </a:pPr>
                      <a:r>
                        <a:rPr lang="en-US" sz="900" b="0" kern="0" dirty="0">
                          <a:solidFill>
                            <a:schemeClr val="tx1"/>
                          </a:solidFill>
                          <a:effectLst/>
                          <a:latin typeface="+mn-lt"/>
                        </a:rPr>
                        <a:t>Lone Tree</a:t>
                      </a:r>
                      <a:endParaRPr lang="en-US" sz="900" b="0" kern="100" dirty="0">
                        <a:solidFill>
                          <a:schemeClr val="tx1"/>
                        </a:solidFill>
                        <a:effectLst/>
                        <a:latin typeface="+mn-lt"/>
                        <a:ea typeface="Aptos" panose="020B0004020202020204" pitchFamily="34" charset="0"/>
                        <a:cs typeface="Times New Roman" panose="02020603050405020304" pitchFamily="18" charset="0"/>
                      </a:endParaRPr>
                    </a:p>
                  </a:txBody>
                  <a:tcPr marL="62464" marR="62464" marT="0" marB="0">
                    <a:solidFill>
                      <a:schemeClr val="bg2"/>
                    </a:solidFill>
                  </a:tcPr>
                </a:tc>
                <a:tc>
                  <a:txBody>
                    <a:bodyPr/>
                    <a:lstStyle/>
                    <a:p>
                      <a:pPr marL="0" marR="0" algn="ctr">
                        <a:lnSpc>
                          <a:spcPct val="115000"/>
                        </a:lnSpc>
                        <a:spcAft>
                          <a:spcPts val="800"/>
                        </a:spcAft>
                        <a:buNone/>
                      </a:pPr>
                      <a:r>
                        <a:rPr lang="en-US" sz="900" kern="0" dirty="0">
                          <a:effectLst/>
                          <a:latin typeface="+mn-lt"/>
                        </a:rPr>
                        <a:t>$581,549</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tc>
                  <a:txBody>
                    <a:bodyPr/>
                    <a:lstStyle/>
                    <a:p>
                      <a:pPr marL="0" marR="0" algn="ctr">
                        <a:lnSpc>
                          <a:spcPct val="115000"/>
                        </a:lnSpc>
                        <a:spcAft>
                          <a:spcPts val="800"/>
                        </a:spcAft>
                        <a:buNone/>
                      </a:pPr>
                      <a:r>
                        <a:rPr lang="en-US" sz="900" kern="0" dirty="0">
                          <a:effectLst/>
                          <a:latin typeface="+mn-lt"/>
                        </a:rPr>
                        <a:t>$47,596</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tc>
                  <a:txBody>
                    <a:bodyPr/>
                    <a:lstStyle/>
                    <a:p>
                      <a:pPr marL="0" marR="0" algn="ctr">
                        <a:lnSpc>
                          <a:spcPct val="115000"/>
                        </a:lnSpc>
                        <a:spcAft>
                          <a:spcPts val="800"/>
                        </a:spcAft>
                        <a:buNone/>
                      </a:pPr>
                      <a:r>
                        <a:rPr lang="en-US" sz="900" kern="0" dirty="0">
                          <a:effectLst/>
                          <a:latin typeface="+mn-lt"/>
                        </a:rPr>
                        <a:t>8.2%</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extLst>
                  <a:ext uri="{0D108BD9-81ED-4DB2-BD59-A6C34878D82A}">
                    <a16:rowId xmlns:a16="http://schemas.microsoft.com/office/drawing/2014/main" val="2076914192"/>
                  </a:ext>
                </a:extLst>
              </a:tr>
              <a:tr h="166572">
                <a:tc>
                  <a:txBody>
                    <a:bodyPr/>
                    <a:lstStyle/>
                    <a:p>
                      <a:pPr marL="0" marR="0" algn="ctr">
                        <a:lnSpc>
                          <a:spcPct val="115000"/>
                        </a:lnSpc>
                        <a:spcAft>
                          <a:spcPts val="800"/>
                        </a:spcAft>
                        <a:buNone/>
                      </a:pPr>
                      <a:r>
                        <a:rPr lang="en-US" sz="900" b="0" kern="0" dirty="0">
                          <a:solidFill>
                            <a:schemeClr val="tx1"/>
                          </a:solidFill>
                          <a:effectLst/>
                          <a:latin typeface="+mn-lt"/>
                        </a:rPr>
                        <a:t>Denver</a:t>
                      </a:r>
                      <a:endParaRPr lang="en-US" sz="900" b="0" kern="100" dirty="0">
                        <a:solidFill>
                          <a:schemeClr val="tx1"/>
                        </a:solidFill>
                        <a:effectLst/>
                        <a:latin typeface="+mn-lt"/>
                        <a:ea typeface="Aptos" panose="020B0004020202020204" pitchFamily="34" charset="0"/>
                        <a:cs typeface="Times New Roman" panose="02020603050405020304" pitchFamily="18" charset="0"/>
                      </a:endParaRPr>
                    </a:p>
                  </a:txBody>
                  <a:tcPr marL="62464" marR="62464" marT="0" marB="0">
                    <a:solidFill>
                      <a:schemeClr val="bg2"/>
                    </a:solidFill>
                  </a:tcPr>
                </a:tc>
                <a:tc>
                  <a:txBody>
                    <a:bodyPr/>
                    <a:lstStyle/>
                    <a:p>
                      <a:pPr marL="0" marR="0" algn="ctr">
                        <a:lnSpc>
                          <a:spcPct val="115000"/>
                        </a:lnSpc>
                        <a:spcAft>
                          <a:spcPts val="800"/>
                        </a:spcAft>
                        <a:buNone/>
                      </a:pPr>
                      <a:r>
                        <a:rPr lang="en-US" sz="900" kern="0" dirty="0">
                          <a:effectLst/>
                          <a:latin typeface="+mn-lt"/>
                        </a:rPr>
                        <a:t>$894,918</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tc>
                  <a:txBody>
                    <a:bodyPr/>
                    <a:lstStyle/>
                    <a:p>
                      <a:pPr marL="0" marR="0" algn="ctr">
                        <a:lnSpc>
                          <a:spcPct val="115000"/>
                        </a:lnSpc>
                        <a:spcAft>
                          <a:spcPts val="800"/>
                        </a:spcAft>
                        <a:buNone/>
                      </a:pPr>
                      <a:r>
                        <a:rPr lang="en-US" sz="900" kern="0" dirty="0">
                          <a:effectLst/>
                          <a:latin typeface="+mn-lt"/>
                        </a:rPr>
                        <a:t>$39,392</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tc>
                  <a:txBody>
                    <a:bodyPr/>
                    <a:lstStyle/>
                    <a:p>
                      <a:pPr marL="0" marR="0" algn="ctr">
                        <a:lnSpc>
                          <a:spcPct val="115000"/>
                        </a:lnSpc>
                        <a:spcAft>
                          <a:spcPts val="800"/>
                        </a:spcAft>
                        <a:buNone/>
                      </a:pPr>
                      <a:r>
                        <a:rPr lang="en-US" sz="900" kern="0" dirty="0">
                          <a:effectLst/>
                          <a:latin typeface="+mn-lt"/>
                        </a:rPr>
                        <a:t>4.4%</a:t>
                      </a:r>
                      <a:endParaRPr lang="en-US" sz="900" kern="100" dirty="0">
                        <a:effectLst/>
                        <a:latin typeface="+mn-lt"/>
                        <a:ea typeface="Aptos" panose="020B0004020202020204" pitchFamily="34" charset="0"/>
                        <a:cs typeface="Times New Roman" panose="02020603050405020304" pitchFamily="18" charset="0"/>
                      </a:endParaRPr>
                    </a:p>
                  </a:txBody>
                  <a:tcPr marL="62464" marR="62464" marT="0" marB="0"/>
                </a:tc>
                <a:extLst>
                  <a:ext uri="{0D108BD9-81ED-4DB2-BD59-A6C34878D82A}">
                    <a16:rowId xmlns:a16="http://schemas.microsoft.com/office/drawing/2014/main" val="782021717"/>
                  </a:ext>
                </a:extLst>
              </a:tr>
            </a:tbl>
          </a:graphicData>
        </a:graphic>
      </p:graphicFrame>
      <p:sp>
        <p:nvSpPr>
          <p:cNvPr id="16" name="TextBox 15">
            <a:extLst>
              <a:ext uri="{FF2B5EF4-FFF2-40B4-BE49-F238E27FC236}">
                <a16:creationId xmlns:a16="http://schemas.microsoft.com/office/drawing/2014/main" id="{94C9B627-3CBF-A81F-67D8-2E9580081CA0}"/>
              </a:ext>
            </a:extLst>
          </p:cNvPr>
          <p:cNvSpPr txBox="1"/>
          <p:nvPr/>
        </p:nvSpPr>
        <p:spPr>
          <a:xfrm rot="16200000">
            <a:off x="-262496" y="4402723"/>
            <a:ext cx="1093818" cy="338554"/>
          </a:xfrm>
          <a:prstGeom prst="rect">
            <a:avLst/>
          </a:prstGeom>
          <a:noFill/>
        </p:spPr>
        <p:txBody>
          <a:bodyPr wrap="square" rtlCol="0">
            <a:spAutoFit/>
          </a:bodyPr>
          <a:lstStyle/>
          <a:p>
            <a:r>
              <a:rPr lang="en-US" sz="1600" b="1" u="sng" dirty="0">
                <a:solidFill>
                  <a:srgbClr val="778E1E"/>
                </a:solidFill>
                <a:latin typeface="Bodoni MT" panose="02070603080606020203" pitchFamily="18" charset="0"/>
              </a:rPr>
              <a:t>Detached</a:t>
            </a:r>
          </a:p>
        </p:txBody>
      </p:sp>
      <p:sp>
        <p:nvSpPr>
          <p:cNvPr id="17" name="TextBox 16">
            <a:extLst>
              <a:ext uri="{FF2B5EF4-FFF2-40B4-BE49-F238E27FC236}">
                <a16:creationId xmlns:a16="http://schemas.microsoft.com/office/drawing/2014/main" id="{6A3DBB5D-AC98-F743-FF63-876DE92986C3}"/>
              </a:ext>
            </a:extLst>
          </p:cNvPr>
          <p:cNvSpPr txBox="1"/>
          <p:nvPr/>
        </p:nvSpPr>
        <p:spPr>
          <a:xfrm rot="16200000">
            <a:off x="-244699" y="6792212"/>
            <a:ext cx="1093818" cy="338554"/>
          </a:xfrm>
          <a:prstGeom prst="rect">
            <a:avLst/>
          </a:prstGeom>
          <a:noFill/>
        </p:spPr>
        <p:txBody>
          <a:bodyPr wrap="square" rtlCol="0">
            <a:spAutoFit/>
          </a:bodyPr>
          <a:lstStyle/>
          <a:p>
            <a:r>
              <a:rPr lang="en-US" sz="1600" b="1" u="sng" dirty="0">
                <a:solidFill>
                  <a:srgbClr val="778E1E"/>
                </a:solidFill>
                <a:latin typeface="Bodoni MT" panose="02070603080606020203" pitchFamily="18" charset="0"/>
              </a:rPr>
              <a:t>Attached</a:t>
            </a:r>
          </a:p>
        </p:txBody>
      </p:sp>
    </p:spTree>
    <p:extLst>
      <p:ext uri="{BB962C8B-B14F-4D97-AF65-F5344CB8AC3E}">
        <p14:creationId xmlns:p14="http://schemas.microsoft.com/office/powerpoint/2010/main" val="33622273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2527</TotalTime>
  <Words>3121</Words>
  <Application>Microsoft Office PowerPoint</Application>
  <PresentationFormat>Letter Paper (8.5x11 in)</PresentationFormat>
  <Paragraphs>616</Paragraphs>
  <Slides>11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Aptos</vt:lpstr>
      <vt:lpstr>Aptos Display</vt:lpstr>
      <vt:lpstr>Aptos Narrow</vt:lpstr>
      <vt:lpstr>Arial</vt:lpstr>
      <vt:lpstr>Bodoni MT</vt:lpstr>
      <vt:lpstr>Century Gothic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Albert Bozoki</cp:lastModifiedBy>
  <cp:revision>2</cp:revision>
  <dcterms:created xsi:type="dcterms:W3CDTF">2026-06-30T03:38:04Z</dcterms:created>
  <dcterms:modified xsi:type="dcterms:W3CDTF">2026-07-01T21:46:47Z</dcterms:modified>
</cp:coreProperties>
</file>