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4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12192000" cy="6858000"/>
  <p:notesSz cx="6858000" cy="9144000"/>
  <p:embeddedFontLst>
    <p:embeddedFont>
      <p:font typeface="Calibri" panose="020F0502020204030204" pitchFamily="34" charset="0"/>
      <p:regular r:id="rId44"/>
      <p:bold r:id="rId45"/>
      <p:italic r:id="rId46"/>
      <p:boldItalic r:id="rId47"/>
    </p:embeddedFont>
    <p:embeddedFont>
      <p:font typeface="Century Gothic" panose="020B0502020202020204" pitchFamily="34" charset="0"/>
      <p:regular r:id="rId48"/>
      <p:bold r:id="rId49"/>
      <p:italic r:id="rId50"/>
      <p:boldItalic r:id="rId51"/>
    </p:embeddedFont>
    <p:embeddedFont>
      <p:font typeface="Montserrat" panose="020B0604020202020204" charset="0"/>
      <p:regular r:id="rId52"/>
      <p:bold r:id="rId53"/>
      <p:italic r:id="rId54"/>
      <p:boldItalic r:id="rId55"/>
    </p:embeddedFont>
    <p:embeddedFont>
      <p:font typeface="Trebuchet MS" panose="020B0603020202020204" pitchFamily="34"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09EA07-6675-4642-A0CF-94DE52A52B24}">
  <a:tblStyle styleId="{5909EA07-6675-4642-A0CF-94DE52A52B24}" styleName="Table_0">
    <a:wholeTbl>
      <a:tcTxStyle b="off" i="off">
        <a:font>
          <a:latin typeface="Trebuchet MS"/>
          <a:ea typeface="Trebuchet MS"/>
          <a:cs typeface="Trebuchet M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EF4E7"/>
          </a:solidFill>
        </a:fill>
      </a:tcStyle>
    </a:wholeTbl>
    <a:band1H>
      <a:tcTxStyle/>
      <a:tcStyle>
        <a:tcBdr/>
        <a:fill>
          <a:solidFill>
            <a:srgbClr val="DBE9CB"/>
          </a:solidFill>
        </a:fill>
      </a:tcStyle>
    </a:band1H>
    <a:band2H>
      <a:tcTxStyle/>
      <a:tcStyle>
        <a:tcBdr/>
      </a:tcStyle>
    </a:band2H>
    <a:band1V>
      <a:tcTxStyle/>
      <a:tcStyle>
        <a:tcBdr/>
        <a:fill>
          <a:solidFill>
            <a:srgbClr val="DBE9CB"/>
          </a:solidFill>
        </a:fill>
      </a:tcStyle>
    </a:band1V>
    <a:band2V>
      <a:tcTxStyle/>
      <a:tcStyle>
        <a:tcBdr/>
      </a:tcStyle>
    </a:band2V>
    <a:lastCol>
      <a:tcTxStyle b="on" i="off">
        <a:font>
          <a:latin typeface="Trebuchet MS"/>
          <a:ea typeface="Trebuchet MS"/>
          <a:cs typeface="Trebuchet MS"/>
        </a:font>
        <a:schemeClr val="lt1"/>
      </a:tcTxStyle>
      <a:tcStyle>
        <a:tcBdr/>
        <a:fill>
          <a:solidFill>
            <a:schemeClr val="accent1"/>
          </a:solidFill>
        </a:fill>
      </a:tcStyle>
    </a:lastCol>
    <a:firstCol>
      <a:tcTxStyle b="on" i="off">
        <a:font>
          <a:latin typeface="Trebuchet MS"/>
          <a:ea typeface="Trebuchet MS"/>
          <a:cs typeface="Trebuchet MS"/>
        </a:font>
        <a:schemeClr val="lt1"/>
      </a:tcTxStyle>
      <a:tcStyle>
        <a:tcBdr/>
        <a:fill>
          <a:solidFill>
            <a:schemeClr val="accent1"/>
          </a:solidFill>
        </a:fill>
      </a:tcStyle>
    </a:firstCol>
    <a:lastRow>
      <a:tcTxStyle b="on" i="off">
        <a:font>
          <a:latin typeface="Trebuchet MS"/>
          <a:ea typeface="Trebuchet MS"/>
          <a:cs typeface="Trebuchet M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Trebuchet MS"/>
          <a:ea typeface="Trebuchet MS"/>
          <a:cs typeface="Trebuchet M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1B3A5E93-E04D-45EF-98EF-AF9207A84124}"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457" autoAdjust="0"/>
  </p:normalViewPr>
  <p:slideViewPr>
    <p:cSldViewPr snapToGrid="0">
      <p:cViewPr varScale="1">
        <p:scale>
          <a:sx n="76" d="100"/>
          <a:sy n="76" d="100"/>
        </p:scale>
        <p:origin x="91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11.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6.fntdata"/><Relationship Id="rId57" Type="http://schemas.openxmlformats.org/officeDocument/2006/relationships/font" Target="fonts/font14.fntdata"/><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 Target="slides/slide6.xml"/><Relationship Id="rId51"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3.fntdata"/><Relationship Id="rId59"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Approach to Multi-Channel Marketing</a:t>
            </a:r>
            <a:endParaRPr/>
          </a:p>
          <a:p>
            <a:pPr marL="0" lvl="0" indent="0" algn="l" rtl="0">
              <a:spcBef>
                <a:spcPts val="0"/>
              </a:spcBef>
              <a:spcAft>
                <a:spcPts val="0"/>
              </a:spcAft>
              <a:buNone/>
            </a:pPr>
            <a:r>
              <a:rPr lang="en-US" sz="1200"/>
              <a:t>Benefits of a Multi-channel Donor</a:t>
            </a:r>
            <a:endParaRPr/>
          </a:p>
          <a:p>
            <a:pPr marL="0" lvl="0" indent="0" algn="l" rtl="0">
              <a:spcBef>
                <a:spcPts val="0"/>
              </a:spcBef>
              <a:spcAft>
                <a:spcPts val="0"/>
              </a:spcAft>
              <a:buNone/>
            </a:pPr>
            <a:r>
              <a:rPr lang="en-US" sz="1200"/>
              <a:t>Looking at a supporter journey across channels</a:t>
            </a:r>
            <a:endParaRPr/>
          </a:p>
          <a:p>
            <a:pPr marL="0" lvl="0" indent="0" algn="l" rtl="0">
              <a:spcBef>
                <a:spcPts val="0"/>
              </a:spcBef>
              <a:spcAft>
                <a:spcPts val="0"/>
              </a:spcAft>
              <a:buNone/>
            </a:pPr>
            <a:r>
              <a:rPr lang="en-US" sz="1200"/>
              <a:t>Getting tactical - coordination within digital alone</a:t>
            </a:r>
            <a:endParaRPr/>
          </a:p>
          <a:p>
            <a:pPr marL="0" lvl="0" indent="0" algn="l" rtl="0">
              <a:spcBef>
                <a:spcPts val="0"/>
              </a:spcBef>
              <a:spcAft>
                <a:spcPts val="0"/>
              </a:spcAft>
              <a:buNone/>
            </a:pPr>
            <a:r>
              <a:rPr lang="en-US" sz="1200"/>
              <a:t>Lessons learned from the commercial world</a:t>
            </a:r>
            <a:endParaRPr/>
          </a:p>
          <a:p>
            <a:pPr marL="0" lvl="0" indent="0" algn="l" rtl="0">
              <a:spcBef>
                <a:spcPts val="0"/>
              </a:spcBef>
              <a:spcAft>
                <a:spcPts val="0"/>
              </a:spcAft>
              <a:buNone/>
            </a:pPr>
            <a:r>
              <a:rPr lang="en-US" sz="1200"/>
              <a:t>A word about attribution</a:t>
            </a:r>
            <a:endParaRPr/>
          </a:p>
          <a:p>
            <a:pPr marL="0" lvl="0" indent="0" algn="l" rtl="0">
              <a:spcBef>
                <a:spcPts val="0"/>
              </a:spcBef>
              <a:spcAft>
                <a:spcPts val="0"/>
              </a:spcAft>
              <a:buNone/>
            </a:pPr>
            <a:endParaRPr/>
          </a:p>
        </p:txBody>
      </p:sp>
      <p:sp>
        <p:nvSpPr>
          <p:cNvPr id="228" name="Google Shape;22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Donors expect to navigate seamlessly between channels due to expectations being set in the commercial world.</a:t>
            </a:r>
            <a:endParaRPr/>
          </a:p>
          <a:p>
            <a:pPr marL="0" marR="0" lvl="0" indent="0" algn="l" rtl="0">
              <a:lnSpc>
                <a:spcPct val="100000"/>
              </a:lnSpc>
              <a:spcBef>
                <a:spcPts val="0"/>
              </a:spcBef>
              <a:spcAft>
                <a:spcPts val="0"/>
              </a:spcAft>
              <a:buClr>
                <a:schemeClr val="dk1"/>
              </a:buClr>
              <a:buSzPts val="1200"/>
              <a:buFont typeface="Calibri"/>
              <a:buNone/>
            </a:pPr>
            <a:r>
              <a:rPr lang="en-US"/>
              <a:t>Estimates range between 3000-20000 advertisements a day</a:t>
            </a:r>
            <a:endParaRPr/>
          </a:p>
          <a:p>
            <a:pPr marL="0" lvl="0" indent="0" algn="l" rtl="0">
              <a:spcBef>
                <a:spcPts val="0"/>
              </a:spcBef>
              <a:spcAft>
                <a:spcPts val="0"/>
              </a:spcAft>
              <a:buNone/>
            </a:pPr>
            <a:endParaRPr/>
          </a:p>
        </p:txBody>
      </p:sp>
      <p:sp>
        <p:nvSpPr>
          <p:cNvPr id="286" name="Google Shape;28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Get access to all relevant forms of data (digital, traditional, offline, customer profiles)</a:t>
            </a:r>
            <a:endParaRPr/>
          </a:p>
          <a:p>
            <a:pPr marL="0" lvl="0" indent="0" algn="l" rtl="0">
              <a:spcBef>
                <a:spcPts val="0"/>
              </a:spcBef>
              <a:spcAft>
                <a:spcPts val="0"/>
              </a:spcAft>
              <a:buNone/>
            </a:pPr>
            <a:r>
              <a:rPr lang="en-US"/>
              <a:t>Find a place to organize and make sense of it</a:t>
            </a:r>
            <a:endParaRPr/>
          </a:p>
          <a:p>
            <a:pPr marL="0" lvl="0" indent="0" algn="l" rtl="0">
              <a:spcBef>
                <a:spcPts val="0"/>
              </a:spcBef>
              <a:spcAft>
                <a:spcPts val="0"/>
              </a:spcAft>
              <a:buNone/>
            </a:pPr>
            <a:r>
              <a:rPr lang="en-US"/>
              <a:t>Make it actionable</a:t>
            </a:r>
            <a:endParaRPr/>
          </a:p>
          <a:p>
            <a:pPr marL="0" lvl="0" indent="0" algn="l" rtl="0">
              <a:spcBef>
                <a:spcPts val="0"/>
              </a:spcBef>
              <a:spcAft>
                <a:spcPts val="0"/>
              </a:spcAft>
              <a:buNone/>
            </a:pPr>
            <a:endParaRPr/>
          </a:p>
        </p:txBody>
      </p:sp>
      <p:sp>
        <p:nvSpPr>
          <p:cNvPr id="332" name="Google Shape;33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Biggest obstacle to success could be your organization</a:t>
            </a: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100% integration is not attainable </a:t>
            </a:r>
            <a:endParaRPr/>
          </a:p>
        </p:txBody>
      </p:sp>
      <p:sp>
        <p:nvSpPr>
          <p:cNvPr id="406" name="Google Shape;40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Donors expect to navigate seamlessly between channels due to expectations being set in the commercial world.</a:t>
            </a:r>
            <a:endParaRPr/>
          </a:p>
          <a:p>
            <a:pPr marL="0" marR="0" lvl="0" indent="0" algn="l" rtl="0">
              <a:lnSpc>
                <a:spcPct val="100000"/>
              </a:lnSpc>
              <a:spcBef>
                <a:spcPts val="0"/>
              </a:spcBef>
              <a:spcAft>
                <a:spcPts val="0"/>
              </a:spcAft>
              <a:buClr>
                <a:schemeClr val="dk1"/>
              </a:buClr>
              <a:buSzPts val="1200"/>
              <a:buFont typeface="Calibri"/>
              <a:buNone/>
            </a:pPr>
            <a:r>
              <a:rPr lang="en-US"/>
              <a:t>Estimates range between 3000-20000 advertisements a day</a:t>
            </a:r>
            <a:endParaRPr/>
          </a:p>
          <a:p>
            <a:pPr marL="0" lvl="0" indent="0" algn="l" rtl="0">
              <a:spcBef>
                <a:spcPts val="0"/>
              </a:spcBef>
              <a:spcAft>
                <a:spcPts val="0"/>
              </a:spcAft>
              <a:buNone/>
            </a:pPr>
            <a:endParaRPr/>
          </a:p>
        </p:txBody>
      </p:sp>
      <p:sp>
        <p:nvSpPr>
          <p:cNvPr id="459" name="Google Shape;45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Every journey is different. Donors now choose where they want to interact with you. </a:t>
            </a:r>
            <a:endParaRPr/>
          </a:p>
        </p:txBody>
      </p:sp>
      <p:sp>
        <p:nvSpPr>
          <p:cNvPr id="492" name="Google Shape;49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0" name="Google Shape;51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The customer journey is complex and commoditized</a:t>
            </a:r>
            <a:endParaRPr/>
          </a:p>
          <a:p>
            <a:pPr marL="0" lvl="0" indent="0" algn="l" rtl="0">
              <a:spcBef>
                <a:spcPts val="0"/>
              </a:spcBef>
              <a:spcAft>
                <a:spcPts val="0"/>
              </a:spcAft>
              <a:buNone/>
            </a:pPr>
            <a:r>
              <a:rPr lang="en-US">
                <a:latin typeface="Calibri"/>
                <a:ea typeface="Calibri"/>
                <a:cs typeface="Calibri"/>
                <a:sym typeface="Calibri"/>
              </a:rPr>
              <a:t> </a:t>
            </a: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2" name="Google Shape;61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48" name="Google Shape;748;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7" name="Google Shape;79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3" name="Google Shape;80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7" name="Google Shape;837;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b="1"/>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4" name="Google Shape;874;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b="1"/>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9" name="Google Shape;879;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Calibri"/>
              <a:buNone/>
            </a:pPr>
            <a:endParaRPr b="1">
              <a:solidFill>
                <a:srgbClr val="363636"/>
              </a:solidFill>
            </a:endParaRPr>
          </a:p>
          <a:p>
            <a:pPr marL="0" lvl="0" indent="0" algn="l" rtl="0">
              <a:lnSpc>
                <a:spcPct val="115000"/>
              </a:lnSpc>
              <a:spcBef>
                <a:spcPts val="0"/>
              </a:spcBef>
              <a:spcAft>
                <a:spcPts val="0"/>
              </a:spcAft>
              <a:buClr>
                <a:schemeClr val="dk1"/>
              </a:buClr>
              <a:buSzPts val="1200"/>
              <a:buFont typeface="Calibri"/>
              <a:buNone/>
            </a:pPr>
            <a:endParaRPr b="1">
              <a:solidFill>
                <a:srgbClr val="363636"/>
              </a:solidFill>
            </a:endParaRPr>
          </a:p>
          <a:p>
            <a:pPr marL="0" lvl="0" indent="0" algn="l" rtl="0">
              <a:lnSpc>
                <a:spcPct val="115000"/>
              </a:lnSpc>
              <a:spcBef>
                <a:spcPts val="0"/>
              </a:spcBef>
              <a:spcAft>
                <a:spcPts val="0"/>
              </a:spcAft>
              <a:buClr>
                <a:srgbClr val="363636"/>
              </a:buClr>
              <a:buSzPts val="1200"/>
              <a:buFont typeface="Calibri"/>
              <a:buNone/>
            </a:pPr>
            <a:r>
              <a:rPr lang="en-US" b="1">
                <a:solidFill>
                  <a:srgbClr val="363636"/>
                </a:solidFill>
              </a:rPr>
              <a:t>Paid Search Notes</a:t>
            </a:r>
            <a:endParaRPr b="1">
              <a:solidFill>
                <a:srgbClr val="363636"/>
              </a:solidFill>
            </a:endParaRPr>
          </a:p>
          <a:p>
            <a:pPr marL="0" lvl="0" indent="0" algn="l" rtl="0">
              <a:lnSpc>
                <a:spcPct val="115000"/>
              </a:lnSpc>
              <a:spcBef>
                <a:spcPts val="0"/>
              </a:spcBef>
              <a:spcAft>
                <a:spcPts val="0"/>
              </a:spcAft>
              <a:buClr>
                <a:srgbClr val="363636"/>
              </a:buClr>
              <a:buSzPts val="1200"/>
              <a:buFont typeface="Calibri"/>
              <a:buNone/>
            </a:pPr>
            <a:r>
              <a:rPr lang="en-US">
                <a:solidFill>
                  <a:srgbClr val="363636"/>
                </a:solidFill>
              </a:rPr>
              <a:t>Return on Ad Spend: </a:t>
            </a:r>
            <a:r>
              <a:rPr lang="en-US" b="1">
                <a:solidFill>
                  <a:srgbClr val="363636"/>
                </a:solidFill>
                <a:highlight>
                  <a:srgbClr val="FFFF00"/>
                </a:highlight>
              </a:rPr>
              <a:t>410%</a:t>
            </a:r>
            <a:endParaRPr b="1">
              <a:solidFill>
                <a:srgbClr val="363636"/>
              </a:solidFill>
              <a:highlight>
                <a:srgbClr val="FFFF00"/>
              </a:highlight>
            </a:endParaRPr>
          </a:p>
          <a:p>
            <a:pPr marL="0" lvl="0" indent="0" algn="l" rtl="0">
              <a:lnSpc>
                <a:spcPct val="115000"/>
              </a:lnSpc>
              <a:spcBef>
                <a:spcPts val="0"/>
              </a:spcBef>
              <a:spcAft>
                <a:spcPts val="0"/>
              </a:spcAft>
              <a:buClr>
                <a:srgbClr val="363636"/>
              </a:buClr>
              <a:buSzPts val="1200"/>
              <a:buFont typeface="Calibri"/>
              <a:buNone/>
            </a:pPr>
            <a:r>
              <a:rPr lang="en-US">
                <a:solidFill>
                  <a:srgbClr val="363636"/>
                </a:solidFill>
              </a:rPr>
              <a:t>Cost per Dollar Raised: </a:t>
            </a:r>
            <a:r>
              <a:rPr lang="en-US" b="1">
                <a:solidFill>
                  <a:srgbClr val="363636"/>
                </a:solidFill>
                <a:highlight>
                  <a:srgbClr val="FFFF00"/>
                </a:highlight>
              </a:rPr>
              <a:t>$0.24</a:t>
            </a:r>
            <a:endParaRPr b="1">
              <a:solidFill>
                <a:srgbClr val="363636"/>
              </a:solidFill>
              <a:highlight>
                <a:srgbClr val="FFFF00"/>
              </a:highlight>
            </a:endParaRPr>
          </a:p>
          <a:p>
            <a:pPr marL="0" lvl="0" indent="0" algn="l" rtl="0">
              <a:lnSpc>
                <a:spcPct val="115000"/>
              </a:lnSpc>
              <a:spcBef>
                <a:spcPts val="0"/>
              </a:spcBef>
              <a:spcAft>
                <a:spcPts val="0"/>
              </a:spcAft>
              <a:buClr>
                <a:srgbClr val="363636"/>
              </a:buClr>
              <a:buSzPts val="1200"/>
              <a:buFont typeface="Calibri"/>
              <a:buNone/>
            </a:pPr>
            <a:r>
              <a:rPr lang="en-US">
                <a:solidFill>
                  <a:srgbClr val="363636"/>
                </a:solidFill>
              </a:rPr>
              <a:t>Avg. Cost Per Click: </a:t>
            </a:r>
            <a:r>
              <a:rPr lang="en-US" b="1">
                <a:solidFill>
                  <a:srgbClr val="363636"/>
                </a:solidFill>
                <a:highlight>
                  <a:srgbClr val="FFFF00"/>
                </a:highlight>
              </a:rPr>
              <a:t>$1.62</a:t>
            </a:r>
            <a:endParaRPr b="1">
              <a:solidFill>
                <a:srgbClr val="363636"/>
              </a:solidFill>
              <a:highlight>
                <a:srgbClr val="FFFF00"/>
              </a:highlight>
            </a:endParaRPr>
          </a:p>
          <a:p>
            <a:pPr marL="0" lvl="0" indent="0" algn="l" rtl="0">
              <a:lnSpc>
                <a:spcPct val="115000"/>
              </a:lnSpc>
              <a:spcBef>
                <a:spcPts val="0"/>
              </a:spcBef>
              <a:spcAft>
                <a:spcPts val="0"/>
              </a:spcAft>
              <a:buClr>
                <a:srgbClr val="363636"/>
              </a:buClr>
              <a:buSzPts val="1200"/>
              <a:buFont typeface="Calibri"/>
              <a:buNone/>
            </a:pPr>
            <a:r>
              <a:rPr lang="en-US">
                <a:solidFill>
                  <a:srgbClr val="363636"/>
                </a:solidFill>
              </a:rPr>
              <a:t>Avg. Click Through Rate: </a:t>
            </a:r>
            <a:r>
              <a:rPr lang="en-US" b="1">
                <a:solidFill>
                  <a:srgbClr val="363636"/>
                </a:solidFill>
                <a:highlight>
                  <a:srgbClr val="FFFF00"/>
                </a:highlight>
              </a:rPr>
              <a:t>8.83%</a:t>
            </a:r>
            <a:endParaRPr b="1"/>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6" name="Google Shape;88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b="1"/>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1" name="Google Shape;89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9" name="Google Shape;899;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Font typeface="Calibri"/>
              <a:buNone/>
            </a:pPr>
            <a:endParaRPr sz="1800" b="1"/>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6" name="Google Shape;90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TV, Mail, Digital – this is what it looks like</a:t>
            </a:r>
            <a:endParaRPr/>
          </a:p>
        </p:txBody>
      </p:sp>
      <p:sp>
        <p:nvSpPr>
          <p:cNvPr id="907" name="Google Shape;907;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8" name="Google Shape;91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b="1"/>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3" name="Google Shape;92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2" name="Google Shape;962;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b="1"/>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7" name="Google Shape;967;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lt1"/>
              </a:buClr>
              <a:buSzPts val="1200"/>
              <a:buFont typeface="Calibri"/>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4" name="Google Shape;994;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4" name="Google Shape;101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3" name="Google Shape;1033;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If you’re not properly aligned internally and you’re too siloed, then you really haven’t solved the problem. It means realignment of people and things like resetting titles and compensation and incentive bonuses. All of those things used to be pretty well set, but now they’re being challenged. </a:t>
            </a:r>
            <a:endParaRPr/>
          </a:p>
          <a:p>
            <a:pPr marL="0" lvl="0" indent="0" algn="l" rtl="0">
              <a:spcBef>
                <a:spcPts val="0"/>
              </a:spcBef>
              <a:spcAft>
                <a:spcPts val="0"/>
              </a:spcAft>
              <a:buNone/>
            </a:pPr>
            <a:endParaRPr/>
          </a:p>
          <a:p>
            <a:pPr marL="0" lvl="0" indent="0" algn="l" rtl="0">
              <a:spcBef>
                <a:spcPts val="0"/>
              </a:spcBef>
              <a:spcAft>
                <a:spcPts val="0"/>
              </a:spcAft>
              <a:buNone/>
            </a:pPr>
            <a:r>
              <a:rPr lang="en-US"/>
              <a:t>Obstacles</a:t>
            </a:r>
            <a:endParaRPr/>
          </a:p>
          <a:p>
            <a:pPr marL="0" lvl="0" indent="0" algn="l" rtl="0">
              <a:spcBef>
                <a:spcPts val="0"/>
              </a:spcBef>
              <a:spcAft>
                <a:spcPts val="0"/>
              </a:spcAft>
              <a:buNone/>
            </a:pPr>
            <a:r>
              <a:rPr lang="en-US"/>
              <a:t>*lots of moving parts to manage</a:t>
            </a:r>
            <a:endParaRPr/>
          </a:p>
          <a:p>
            <a:pPr marL="0" lvl="0" indent="0" algn="l" rtl="0">
              <a:spcBef>
                <a:spcPts val="0"/>
              </a:spcBef>
              <a:spcAft>
                <a:spcPts val="0"/>
              </a:spcAft>
              <a:buNone/>
            </a:pPr>
            <a:r>
              <a:rPr lang="en-US"/>
              <a:t>*can be overwhelming – all the combinations</a:t>
            </a:r>
            <a:endParaRPr/>
          </a:p>
          <a:p>
            <a:pPr marL="0" lvl="0" indent="0" algn="l" rtl="0">
              <a:spcBef>
                <a:spcPts val="0"/>
              </a:spcBef>
              <a:spcAft>
                <a:spcPts val="0"/>
              </a:spcAft>
              <a:buNone/>
            </a:pPr>
            <a:r>
              <a:rPr lang="en-US"/>
              <a:t>*increased time and expense</a:t>
            </a:r>
            <a:endParaRPr/>
          </a:p>
          <a:p>
            <a:pPr marL="0" lvl="0" indent="0" algn="l" rtl="0">
              <a:spcBef>
                <a:spcPts val="0"/>
              </a:spcBef>
              <a:spcAft>
                <a:spcPts val="0"/>
              </a:spcAft>
              <a:buNone/>
            </a:pPr>
            <a:r>
              <a:rPr lang="en-US"/>
              <a:t>*simply don’t have control</a:t>
            </a:r>
            <a:endParaRPr/>
          </a:p>
        </p:txBody>
      </p:sp>
      <p:sp>
        <p:nvSpPr>
          <p:cNvPr id="1034" name="Google Shape;1034;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0" name="Google Shape;104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7" name="Google Shape;104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2"/>
          <p:cNvGrpSpPr/>
          <p:nvPr/>
        </p:nvGrpSpPr>
        <p:grpSpPr>
          <a:xfrm>
            <a:off x="0" y="-8467"/>
            <a:ext cx="12192000" cy="6866467"/>
            <a:chOff x="0" y="-8467"/>
            <a:chExt cx="12192000" cy="6866467"/>
          </a:xfrm>
        </p:grpSpPr>
        <p:cxnSp>
          <p:nvCxnSpPr>
            <p:cNvPr id="28" name="Google Shape;28;p2"/>
            <p:cNvCxnSpPr/>
            <p:nvPr/>
          </p:nvCxnSpPr>
          <p:spPr>
            <a:xfrm>
              <a:off x="9371012" y="0"/>
              <a:ext cx="1219200" cy="6858000"/>
            </a:xfrm>
            <a:prstGeom prst="straightConnector1">
              <a:avLst/>
            </a:prstGeom>
            <a:noFill/>
            <a:ln w="9525" cap="flat" cmpd="sng">
              <a:solidFill>
                <a:schemeClr val="dk1"/>
              </a:solidFill>
              <a:prstDash val="solid"/>
              <a:round/>
              <a:headEnd type="none" w="sm" len="sm"/>
              <a:tailEnd type="none" w="sm" len="sm"/>
            </a:ln>
          </p:spPr>
        </p:cxnSp>
        <p:cxnSp>
          <p:nvCxnSpPr>
            <p:cNvPr id="29" name="Google Shape;29;p2"/>
            <p:cNvCxnSpPr/>
            <p:nvPr/>
          </p:nvCxnSpPr>
          <p:spPr>
            <a:xfrm flipH="1">
              <a:off x="7425267" y="3681413"/>
              <a:ext cx="4763558" cy="3176587"/>
            </a:xfrm>
            <a:prstGeom prst="straightConnector1">
              <a:avLst/>
            </a:prstGeom>
            <a:noFill/>
            <a:ln w="9525" cap="flat" cmpd="sng">
              <a:solidFill>
                <a:schemeClr val="dk1"/>
              </a:solidFill>
              <a:prstDash val="solid"/>
              <a:round/>
              <a:headEnd type="none" w="sm" len="sm"/>
              <a:tailEnd type="none" w="sm" len="sm"/>
            </a:ln>
          </p:spPr>
        </p:cxnSp>
        <p:sp>
          <p:nvSpPr>
            <p:cNvPr id="30" name="Google Shape;30;p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1" name="Google Shape;31;p2"/>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2"/>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4" name="Google Shape;34;p2"/>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5" name="Google Shape;35;p2"/>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6" name="Google Shape;36;p2"/>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38;p2"/>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lstStyle>
            <a:lvl1pPr lvl="0" algn="r">
              <a:spcBef>
                <a:spcPts val="1000"/>
              </a:spcBef>
              <a:spcAft>
                <a:spcPts val="0"/>
              </a:spcAft>
              <a:buSzPts val="1440"/>
              <a:buNone/>
              <a:defRPr>
                <a:solidFill>
                  <a:srgbClr val="FEFEFE"/>
                </a:solidFill>
              </a:defRPr>
            </a:lvl1pPr>
            <a:lvl2pPr lvl="1" algn="ctr">
              <a:spcBef>
                <a:spcPts val="1000"/>
              </a:spcBef>
              <a:spcAft>
                <a:spcPts val="0"/>
              </a:spcAft>
              <a:buSzPts val="1280"/>
              <a:buNone/>
              <a:defRPr>
                <a:solidFill>
                  <a:schemeClr val="lt1"/>
                </a:solidFill>
              </a:defRPr>
            </a:lvl2pPr>
            <a:lvl3pPr lvl="2" algn="ctr">
              <a:spcBef>
                <a:spcPts val="1000"/>
              </a:spcBef>
              <a:spcAft>
                <a:spcPts val="0"/>
              </a:spcAft>
              <a:buSzPts val="1120"/>
              <a:buNone/>
              <a:defRPr>
                <a:solidFill>
                  <a:schemeClr val="lt1"/>
                </a:solidFill>
              </a:defRPr>
            </a:lvl3pPr>
            <a:lvl4pPr lvl="3" algn="ctr">
              <a:spcBef>
                <a:spcPts val="1000"/>
              </a:spcBef>
              <a:spcAft>
                <a:spcPts val="0"/>
              </a:spcAft>
              <a:buSzPts val="960"/>
              <a:buNone/>
              <a:defRPr>
                <a:solidFill>
                  <a:schemeClr val="lt1"/>
                </a:solidFill>
              </a:defRPr>
            </a:lvl4pPr>
            <a:lvl5pPr lvl="4" algn="ctr">
              <a:spcBef>
                <a:spcPts val="1000"/>
              </a:spcBef>
              <a:spcAft>
                <a:spcPts val="0"/>
              </a:spcAft>
              <a:buSzPts val="960"/>
              <a:buNone/>
              <a:defRPr>
                <a:solidFill>
                  <a:schemeClr val="lt1"/>
                </a:solidFill>
              </a:defRPr>
            </a:lvl5pPr>
            <a:lvl6pPr lvl="5" algn="ctr">
              <a:spcBef>
                <a:spcPts val="1000"/>
              </a:spcBef>
              <a:spcAft>
                <a:spcPts val="0"/>
              </a:spcAft>
              <a:buSzPts val="960"/>
              <a:buNone/>
              <a:defRPr>
                <a:solidFill>
                  <a:schemeClr val="lt1"/>
                </a:solidFill>
              </a:defRPr>
            </a:lvl6pPr>
            <a:lvl7pPr lvl="6" algn="ctr">
              <a:spcBef>
                <a:spcPts val="1000"/>
              </a:spcBef>
              <a:spcAft>
                <a:spcPts val="0"/>
              </a:spcAft>
              <a:buSzPts val="960"/>
              <a:buNone/>
              <a:defRPr>
                <a:solidFill>
                  <a:schemeClr val="lt1"/>
                </a:solidFill>
              </a:defRPr>
            </a:lvl7pPr>
            <a:lvl8pPr lvl="7" algn="ctr">
              <a:spcBef>
                <a:spcPts val="1000"/>
              </a:spcBef>
              <a:spcAft>
                <a:spcPts val="0"/>
              </a:spcAft>
              <a:buSzPts val="960"/>
              <a:buNone/>
              <a:defRPr>
                <a:solidFill>
                  <a:schemeClr val="lt1"/>
                </a:solidFill>
              </a:defRPr>
            </a:lvl8pPr>
            <a:lvl9pPr lvl="8" algn="ctr">
              <a:spcBef>
                <a:spcPts val="1000"/>
              </a:spcBef>
              <a:spcAft>
                <a:spcPts val="0"/>
              </a:spcAft>
              <a:buSzPts val="960"/>
              <a:buNone/>
              <a:defRPr>
                <a:solidFill>
                  <a:schemeClr val="lt1"/>
                </a:solidFill>
              </a:defRPr>
            </a:lvl9pPr>
          </a:lstStyle>
          <a:p>
            <a:endParaRPr/>
          </a:p>
        </p:txBody>
      </p:sp>
      <p:sp>
        <p:nvSpPr>
          <p:cNvPr id="40" name="Google Shape;40;p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6" name="Google Shape;46;p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3"/>
        <p:cNvGrpSpPr/>
        <p:nvPr/>
      </p:nvGrpSpPr>
      <p:grpSpPr>
        <a:xfrm>
          <a:off x="0" y="0"/>
          <a:ext cx="0" cy="0"/>
          <a:chOff x="0" y="0"/>
          <a:chExt cx="0" cy="0"/>
        </a:xfrm>
      </p:grpSpPr>
      <p:sp>
        <p:nvSpPr>
          <p:cNvPr id="54" name="Google Shape;54;p5"/>
          <p:cNvSpPr txBox="1">
            <a:spLocks noGrp="1"/>
          </p:cNvSpPr>
          <p:nvPr>
            <p:ph type="title"/>
          </p:nvPr>
        </p:nvSpPr>
        <p:spPr>
          <a:xfrm>
            <a:off x="415600" y="1474833"/>
            <a:ext cx="11360800" cy="2618000"/>
          </a:xfrm>
          <a:prstGeom prst="rect">
            <a:avLst/>
          </a:prstGeom>
          <a:noFill/>
          <a:ln>
            <a:noFill/>
          </a:ln>
        </p:spPr>
        <p:txBody>
          <a:bodyPr spcFirstLastPara="1" wrap="square" lIns="91425" tIns="91425" rIns="91425" bIns="91425" anchor="b" anchorCtr="0"/>
          <a:lstStyle>
            <a:lvl1pPr lvl="0" algn="ctr">
              <a:spcBef>
                <a:spcPts val="0"/>
              </a:spcBef>
              <a:spcAft>
                <a:spcPts val="0"/>
              </a:spcAft>
              <a:buClr>
                <a:schemeClr val="accent1"/>
              </a:buClr>
              <a:buSzPts val="12000"/>
              <a:buFont typeface="Trebuchet MS"/>
              <a:buNone/>
              <a:defRPr sz="16000"/>
            </a:lvl1pPr>
            <a:lvl2pPr lvl="1" algn="ctr">
              <a:spcBef>
                <a:spcPts val="0"/>
              </a:spcBef>
              <a:spcAft>
                <a:spcPts val="0"/>
              </a:spcAft>
              <a:buClr>
                <a:schemeClr val="lt2"/>
              </a:buClr>
              <a:buSzPts val="12000"/>
              <a:buNone/>
              <a:defRPr sz="16000"/>
            </a:lvl2pPr>
            <a:lvl3pPr lvl="2" algn="ctr">
              <a:spcBef>
                <a:spcPts val="0"/>
              </a:spcBef>
              <a:spcAft>
                <a:spcPts val="0"/>
              </a:spcAft>
              <a:buClr>
                <a:schemeClr val="lt2"/>
              </a:buClr>
              <a:buSzPts val="12000"/>
              <a:buNone/>
              <a:defRPr sz="16000"/>
            </a:lvl3pPr>
            <a:lvl4pPr lvl="3" algn="ctr">
              <a:spcBef>
                <a:spcPts val="0"/>
              </a:spcBef>
              <a:spcAft>
                <a:spcPts val="0"/>
              </a:spcAft>
              <a:buClr>
                <a:schemeClr val="lt2"/>
              </a:buClr>
              <a:buSzPts val="12000"/>
              <a:buNone/>
              <a:defRPr sz="16000"/>
            </a:lvl4pPr>
            <a:lvl5pPr lvl="4" algn="ctr">
              <a:spcBef>
                <a:spcPts val="0"/>
              </a:spcBef>
              <a:spcAft>
                <a:spcPts val="0"/>
              </a:spcAft>
              <a:buClr>
                <a:schemeClr val="lt2"/>
              </a:buClr>
              <a:buSzPts val="12000"/>
              <a:buNone/>
              <a:defRPr sz="16000"/>
            </a:lvl5pPr>
            <a:lvl6pPr lvl="5" algn="ctr">
              <a:spcBef>
                <a:spcPts val="0"/>
              </a:spcBef>
              <a:spcAft>
                <a:spcPts val="0"/>
              </a:spcAft>
              <a:buClr>
                <a:schemeClr val="lt2"/>
              </a:buClr>
              <a:buSzPts val="12000"/>
              <a:buNone/>
              <a:defRPr sz="16000"/>
            </a:lvl6pPr>
            <a:lvl7pPr lvl="6" algn="ctr">
              <a:spcBef>
                <a:spcPts val="0"/>
              </a:spcBef>
              <a:spcAft>
                <a:spcPts val="0"/>
              </a:spcAft>
              <a:buClr>
                <a:schemeClr val="lt2"/>
              </a:buClr>
              <a:buSzPts val="12000"/>
              <a:buNone/>
              <a:defRPr sz="16000"/>
            </a:lvl7pPr>
            <a:lvl8pPr lvl="7" algn="ctr">
              <a:spcBef>
                <a:spcPts val="0"/>
              </a:spcBef>
              <a:spcAft>
                <a:spcPts val="0"/>
              </a:spcAft>
              <a:buClr>
                <a:schemeClr val="lt2"/>
              </a:buClr>
              <a:buSzPts val="12000"/>
              <a:buNone/>
              <a:defRPr sz="16000"/>
            </a:lvl8pPr>
            <a:lvl9pPr lvl="8" algn="ctr">
              <a:spcBef>
                <a:spcPts val="0"/>
              </a:spcBef>
              <a:spcAft>
                <a:spcPts val="0"/>
              </a:spcAft>
              <a:buClr>
                <a:schemeClr val="lt2"/>
              </a:buClr>
              <a:buSzPts val="12000"/>
              <a:buNone/>
              <a:defRPr sz="16000"/>
            </a:lvl9pPr>
          </a:lstStyle>
          <a:p>
            <a:endParaRPr/>
          </a:p>
        </p:txBody>
      </p:sp>
      <p:sp>
        <p:nvSpPr>
          <p:cNvPr id="55" name="Google Shape;55;p5"/>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2133"/>
              </a:spcBef>
              <a:spcAft>
                <a:spcPts val="0"/>
              </a:spcAft>
              <a:buSzPts val="1400"/>
              <a:buChar char="○"/>
              <a:defRPr/>
            </a:lvl2pPr>
            <a:lvl3pPr marL="1371600" lvl="2" indent="-317500" algn="ctr">
              <a:spcBef>
                <a:spcPts val="2133"/>
              </a:spcBef>
              <a:spcAft>
                <a:spcPts val="0"/>
              </a:spcAft>
              <a:buSzPts val="1400"/>
              <a:buChar char="■"/>
              <a:defRPr/>
            </a:lvl3pPr>
            <a:lvl4pPr marL="1828800" lvl="3" indent="-317500" algn="ctr">
              <a:spcBef>
                <a:spcPts val="2133"/>
              </a:spcBef>
              <a:spcAft>
                <a:spcPts val="0"/>
              </a:spcAft>
              <a:buSzPts val="1400"/>
              <a:buChar char="●"/>
              <a:defRPr/>
            </a:lvl4pPr>
            <a:lvl5pPr marL="2286000" lvl="4" indent="-317500" algn="ctr">
              <a:spcBef>
                <a:spcPts val="2133"/>
              </a:spcBef>
              <a:spcAft>
                <a:spcPts val="0"/>
              </a:spcAft>
              <a:buSzPts val="1400"/>
              <a:buChar char="○"/>
              <a:defRPr/>
            </a:lvl5pPr>
            <a:lvl6pPr marL="2743200" lvl="5" indent="-317500" algn="ctr">
              <a:spcBef>
                <a:spcPts val="2133"/>
              </a:spcBef>
              <a:spcAft>
                <a:spcPts val="0"/>
              </a:spcAft>
              <a:buSzPts val="1400"/>
              <a:buChar char="■"/>
              <a:defRPr/>
            </a:lvl6pPr>
            <a:lvl7pPr marL="3200400" lvl="6" indent="-317500" algn="ctr">
              <a:spcBef>
                <a:spcPts val="2133"/>
              </a:spcBef>
              <a:spcAft>
                <a:spcPts val="0"/>
              </a:spcAft>
              <a:buSzPts val="1400"/>
              <a:buChar char="●"/>
              <a:defRPr/>
            </a:lvl7pPr>
            <a:lvl8pPr marL="3657600" lvl="7" indent="-317500" algn="ctr">
              <a:spcBef>
                <a:spcPts val="2133"/>
              </a:spcBef>
              <a:spcAft>
                <a:spcPts val="0"/>
              </a:spcAft>
              <a:buSzPts val="1400"/>
              <a:buChar char="○"/>
              <a:defRPr/>
            </a:lvl8pPr>
            <a:lvl9pPr marL="4114800" lvl="8" indent="-317500" algn="ctr">
              <a:spcBef>
                <a:spcPts val="2133"/>
              </a:spcBef>
              <a:spcAft>
                <a:spcPts val="2133"/>
              </a:spcAft>
              <a:buSzPts val="1400"/>
              <a:buChar char="■"/>
              <a:defRPr/>
            </a:lvl9pPr>
          </a:lstStyle>
          <a:p>
            <a:endParaRPr/>
          </a:p>
        </p:txBody>
      </p:sp>
      <p:sp>
        <p:nvSpPr>
          <p:cNvPr id="56" name="Google Shape;56;p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lvl="0" indent="0" algn="r">
              <a:buClr>
                <a:schemeClr val="accent1"/>
              </a:buClr>
              <a:buSzPts val="900"/>
              <a:buFont typeface="Trebuchet MS"/>
              <a:buNone/>
              <a:defRPr sz="900">
                <a:solidFill>
                  <a:schemeClr val="accent1"/>
                </a:solidFill>
                <a:latin typeface="Trebuchet MS"/>
                <a:ea typeface="Trebuchet MS"/>
                <a:cs typeface="Trebuchet MS"/>
                <a:sym typeface="Trebuchet MS"/>
              </a:defRPr>
            </a:lvl1pPr>
            <a:lvl2pPr marL="0" lvl="1" indent="0" algn="r">
              <a:buClr>
                <a:schemeClr val="accent1"/>
              </a:buClr>
              <a:buSzPts val="900"/>
              <a:buFont typeface="Trebuchet MS"/>
              <a:buNone/>
              <a:defRPr sz="900">
                <a:solidFill>
                  <a:schemeClr val="accent1"/>
                </a:solidFill>
                <a:latin typeface="Trebuchet MS"/>
                <a:ea typeface="Trebuchet MS"/>
                <a:cs typeface="Trebuchet MS"/>
                <a:sym typeface="Trebuchet MS"/>
              </a:defRPr>
            </a:lvl2pPr>
            <a:lvl3pPr marL="0" lvl="2" indent="0" algn="r">
              <a:buClr>
                <a:schemeClr val="accent1"/>
              </a:buClr>
              <a:buSzPts val="900"/>
              <a:buFont typeface="Trebuchet MS"/>
              <a:buNone/>
              <a:defRPr sz="900">
                <a:solidFill>
                  <a:schemeClr val="accent1"/>
                </a:solidFill>
                <a:latin typeface="Trebuchet MS"/>
                <a:ea typeface="Trebuchet MS"/>
                <a:cs typeface="Trebuchet MS"/>
                <a:sym typeface="Trebuchet MS"/>
              </a:defRPr>
            </a:lvl3pPr>
            <a:lvl4pPr marL="0" lvl="3" indent="0" algn="r">
              <a:buClr>
                <a:schemeClr val="accent1"/>
              </a:buClr>
              <a:buSzPts val="900"/>
              <a:buFont typeface="Trebuchet MS"/>
              <a:buNone/>
              <a:defRPr sz="900">
                <a:solidFill>
                  <a:schemeClr val="accent1"/>
                </a:solidFill>
                <a:latin typeface="Trebuchet MS"/>
                <a:ea typeface="Trebuchet MS"/>
                <a:cs typeface="Trebuchet MS"/>
                <a:sym typeface="Trebuchet MS"/>
              </a:defRPr>
            </a:lvl4pPr>
            <a:lvl5pPr marL="0" lvl="4" indent="0" algn="r">
              <a:buClr>
                <a:schemeClr val="accent1"/>
              </a:buClr>
              <a:buSzPts val="900"/>
              <a:buFont typeface="Trebuchet MS"/>
              <a:buNone/>
              <a:defRPr sz="900">
                <a:solidFill>
                  <a:schemeClr val="accent1"/>
                </a:solidFill>
                <a:latin typeface="Trebuchet MS"/>
                <a:ea typeface="Trebuchet MS"/>
                <a:cs typeface="Trebuchet MS"/>
                <a:sym typeface="Trebuchet MS"/>
              </a:defRPr>
            </a:lvl5pPr>
            <a:lvl6pPr marL="0" lvl="5" indent="0" algn="r">
              <a:buClr>
                <a:schemeClr val="accent1"/>
              </a:buClr>
              <a:buSzPts val="900"/>
              <a:buFont typeface="Trebuchet MS"/>
              <a:buNone/>
              <a:defRPr sz="900">
                <a:solidFill>
                  <a:schemeClr val="accent1"/>
                </a:solidFill>
                <a:latin typeface="Trebuchet MS"/>
                <a:ea typeface="Trebuchet MS"/>
                <a:cs typeface="Trebuchet MS"/>
                <a:sym typeface="Trebuchet MS"/>
              </a:defRPr>
            </a:lvl6pPr>
            <a:lvl7pPr marL="0" lvl="6" indent="0" algn="r">
              <a:buClr>
                <a:schemeClr val="accent1"/>
              </a:buClr>
              <a:buSzPts val="900"/>
              <a:buFont typeface="Trebuchet MS"/>
              <a:buNone/>
              <a:defRPr sz="900">
                <a:solidFill>
                  <a:schemeClr val="accent1"/>
                </a:solidFill>
                <a:latin typeface="Trebuchet MS"/>
                <a:ea typeface="Trebuchet MS"/>
                <a:cs typeface="Trebuchet MS"/>
                <a:sym typeface="Trebuchet MS"/>
              </a:defRPr>
            </a:lvl7pPr>
            <a:lvl8pPr marL="0" lvl="7" indent="0" algn="r">
              <a:buClr>
                <a:schemeClr val="accent1"/>
              </a:buClr>
              <a:buSzPts val="900"/>
              <a:buFont typeface="Trebuchet MS"/>
              <a:buNone/>
              <a:defRPr sz="900">
                <a:solidFill>
                  <a:schemeClr val="accent1"/>
                </a:solidFill>
                <a:latin typeface="Trebuchet MS"/>
                <a:ea typeface="Trebuchet MS"/>
                <a:cs typeface="Trebuchet MS"/>
                <a:sym typeface="Trebuchet MS"/>
              </a:defRPr>
            </a:lvl8pPr>
            <a:lvl9pPr marL="0" lvl="8" indent="0" algn="r">
              <a:buClr>
                <a:schemeClr val="accent1"/>
              </a:buClr>
              <a:buSzPts val="900"/>
              <a:buFont typeface="Trebuchet MS"/>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sp>
        <p:nvSpPr>
          <p:cNvPr id="75" name="Google Shape;75;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8"/>
        <p:cNvGrpSpPr/>
        <p:nvPr/>
      </p:nvGrpSpPr>
      <p:grpSpPr>
        <a:xfrm>
          <a:off x="0" y="0"/>
          <a:ext cx="0" cy="0"/>
          <a:chOff x="0" y="0"/>
          <a:chExt cx="0" cy="0"/>
        </a:xfrm>
      </p:grpSpPr>
      <p:sp>
        <p:nvSpPr>
          <p:cNvPr id="79" name="Google Shape;79;p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81" name="Google Shape;81;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84"/>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85"/>
        <p:cNvGrpSpPr/>
        <p:nvPr/>
      </p:nvGrpSpPr>
      <p:grpSpPr>
        <a:xfrm>
          <a:off x="0" y="0"/>
          <a:ext cx="0" cy="0"/>
          <a:chOff x="0" y="0"/>
          <a:chExt cx="0" cy="0"/>
        </a:xfrm>
      </p:grpSpPr>
      <p:grpSp>
        <p:nvGrpSpPr>
          <p:cNvPr id="86" name="Google Shape;86;p10"/>
          <p:cNvGrpSpPr/>
          <p:nvPr/>
        </p:nvGrpSpPr>
        <p:grpSpPr>
          <a:xfrm>
            <a:off x="0" y="-8467"/>
            <a:ext cx="12192000" cy="6866467"/>
            <a:chOff x="0" y="-8467"/>
            <a:chExt cx="12192000" cy="6866467"/>
          </a:xfrm>
        </p:grpSpPr>
        <p:cxnSp>
          <p:nvCxnSpPr>
            <p:cNvPr id="87" name="Google Shape;87;p10"/>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88" name="Google Shape;88;p10"/>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89" name="Google Shape;89;p1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90" name="Google Shape;90;p10"/>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91" name="Google Shape;91;p10"/>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0"/>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93" name="Google Shape;93;p10"/>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94" name="Google Shape;94;p10"/>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95" name="Google Shape;95;p10"/>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0"/>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 name="Google Shape;97;p10"/>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0"/>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99" name="Google Shape;99;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Content_Visual_2">
  <p:cSld name="1_Content_Visual_2">
    <p:spTree>
      <p:nvGrpSpPr>
        <p:cNvPr id="1" name="Shape 102"/>
        <p:cNvGrpSpPr/>
        <p:nvPr/>
      </p:nvGrpSpPr>
      <p:grpSpPr>
        <a:xfrm>
          <a:off x="0" y="0"/>
          <a:ext cx="0" cy="0"/>
          <a:chOff x="0" y="0"/>
          <a:chExt cx="0" cy="0"/>
        </a:xfrm>
      </p:grpSpPr>
      <p:sp>
        <p:nvSpPr>
          <p:cNvPr id="103" name="Google Shape;103;p11"/>
          <p:cNvSpPr txBox="1">
            <a:spLocks noGrp="1"/>
          </p:cNvSpPr>
          <p:nvPr>
            <p:ph type="title"/>
          </p:nvPr>
        </p:nvSpPr>
        <p:spPr>
          <a:xfrm>
            <a:off x="247651" y="193676"/>
            <a:ext cx="7953375" cy="1325563"/>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accent1"/>
              </a:buClr>
              <a:buSzPts val="3600"/>
              <a:buFont typeface="Trebuchet MS"/>
              <a:buNone/>
              <a:defRPr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04" name="Google Shape;104;p11"/>
          <p:cNvPicPr preferRelativeResize="0"/>
          <p:nvPr/>
        </p:nvPicPr>
        <p:blipFill rotWithShape="1">
          <a:blip r:embed="rId2">
            <a:alphaModFix/>
          </a:blip>
          <a:srcRect/>
          <a:stretch/>
        </p:blipFill>
        <p:spPr>
          <a:xfrm>
            <a:off x="10769600" y="6070600"/>
            <a:ext cx="1104285" cy="5683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mp; Content">
  <p:cSld name="Title &amp; Content">
    <p:spTree>
      <p:nvGrpSpPr>
        <p:cNvPr id="1" name="Shape 105"/>
        <p:cNvGrpSpPr/>
        <p:nvPr/>
      </p:nvGrpSpPr>
      <p:grpSpPr>
        <a:xfrm>
          <a:off x="0" y="0"/>
          <a:ext cx="0" cy="0"/>
          <a:chOff x="0" y="0"/>
          <a:chExt cx="0" cy="0"/>
        </a:xfrm>
      </p:grpSpPr>
      <p:sp>
        <p:nvSpPr>
          <p:cNvPr id="106" name="Google Shape;106;p12"/>
          <p:cNvSpPr txBox="1">
            <a:spLocks noGrp="1"/>
          </p:cNvSpPr>
          <p:nvPr>
            <p:ph type="title"/>
          </p:nvPr>
        </p:nvSpPr>
        <p:spPr>
          <a:xfrm>
            <a:off x="274320" y="256032"/>
            <a:ext cx="11640312" cy="630936"/>
          </a:xfrm>
          <a:prstGeom prst="rect">
            <a:avLst/>
          </a:prstGeom>
          <a:noFill/>
          <a:ln>
            <a:noFill/>
          </a:ln>
        </p:spPr>
        <p:txBody>
          <a:bodyPr spcFirstLastPara="1" wrap="square" lIns="91425" tIns="45700" rIns="91425" bIns="45700" anchor="ctr" anchorCtr="0"/>
          <a:lstStyle>
            <a:lvl1pPr lvl="0" algn="l">
              <a:spcBef>
                <a:spcPts val="0"/>
              </a:spcBef>
              <a:spcAft>
                <a:spcPts val="0"/>
              </a:spcAft>
              <a:buClr>
                <a:srgbClr val="2A2A2A"/>
              </a:buClr>
              <a:buSzPts val="2400"/>
              <a:buFont typeface="Arial"/>
              <a:buNone/>
              <a:defRPr sz="2400" b="1">
                <a:solidFill>
                  <a:srgbClr val="2A2A2A"/>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2"/>
          <p:cNvSpPr txBox="1">
            <a:spLocks noGrp="1"/>
          </p:cNvSpPr>
          <p:nvPr>
            <p:ph type="body" idx="1"/>
          </p:nvPr>
        </p:nvSpPr>
        <p:spPr>
          <a:xfrm>
            <a:off x="276539" y="962024"/>
            <a:ext cx="11639078" cy="5181601"/>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300"/>
              </a:spcBef>
              <a:spcAft>
                <a:spcPts val="0"/>
              </a:spcAft>
              <a:buSzPts val="1280"/>
              <a:buFont typeface="Arial"/>
              <a:buNone/>
              <a:defRPr sz="1600" b="0">
                <a:solidFill>
                  <a:srgbClr val="2A2A2A"/>
                </a:solidFill>
                <a:latin typeface="Arial"/>
                <a:ea typeface="Arial"/>
                <a:cs typeface="Arial"/>
                <a:sym typeface="Arial"/>
              </a:defRPr>
            </a:lvl1pPr>
            <a:lvl2pPr marL="914400" lvl="1" indent="-309880" algn="l">
              <a:lnSpc>
                <a:spcPct val="100000"/>
              </a:lnSpc>
              <a:spcBef>
                <a:spcPts val="300"/>
              </a:spcBef>
              <a:spcAft>
                <a:spcPts val="0"/>
              </a:spcAft>
              <a:buSzPts val="1280"/>
              <a:buFont typeface="Arial"/>
              <a:buChar char="•"/>
              <a:defRPr sz="1600">
                <a:solidFill>
                  <a:srgbClr val="2A2A2A"/>
                </a:solidFill>
                <a:latin typeface="Arial"/>
                <a:ea typeface="Arial"/>
                <a:cs typeface="Arial"/>
                <a:sym typeface="Arial"/>
              </a:defRPr>
            </a:lvl2pPr>
            <a:lvl3pPr marL="1371600" lvl="2" indent="-309880" algn="l">
              <a:lnSpc>
                <a:spcPct val="100000"/>
              </a:lnSpc>
              <a:spcBef>
                <a:spcPts val="300"/>
              </a:spcBef>
              <a:spcAft>
                <a:spcPts val="0"/>
              </a:spcAft>
              <a:buSzPts val="1280"/>
              <a:buFont typeface="Arial"/>
              <a:buChar char="•"/>
              <a:defRPr sz="1600">
                <a:solidFill>
                  <a:srgbClr val="2A2A2A"/>
                </a:solidFill>
                <a:latin typeface="Arial"/>
                <a:ea typeface="Arial"/>
                <a:cs typeface="Arial"/>
                <a:sym typeface="Arial"/>
              </a:defRPr>
            </a:lvl3pPr>
            <a:lvl4pPr marL="1828800" lvl="3" indent="-309880" algn="l">
              <a:lnSpc>
                <a:spcPct val="100000"/>
              </a:lnSpc>
              <a:spcBef>
                <a:spcPts val="300"/>
              </a:spcBef>
              <a:spcAft>
                <a:spcPts val="0"/>
              </a:spcAft>
              <a:buSzPts val="1280"/>
              <a:buFont typeface="Arial"/>
              <a:buChar char="•"/>
              <a:defRPr sz="1600">
                <a:solidFill>
                  <a:srgbClr val="2A2A2A"/>
                </a:solidFill>
                <a:latin typeface="Arial"/>
                <a:ea typeface="Arial"/>
                <a:cs typeface="Arial"/>
                <a:sym typeface="Arial"/>
              </a:defRPr>
            </a:lvl4pPr>
            <a:lvl5pPr marL="2286000" lvl="4" indent="-309879" algn="l">
              <a:lnSpc>
                <a:spcPct val="100000"/>
              </a:lnSpc>
              <a:spcBef>
                <a:spcPts val="300"/>
              </a:spcBef>
              <a:spcAft>
                <a:spcPts val="0"/>
              </a:spcAft>
              <a:buSzPts val="1280"/>
              <a:buFont typeface="Arial"/>
              <a:buChar char="•"/>
              <a:defRPr sz="1600">
                <a:solidFill>
                  <a:srgbClr val="2A2A2A"/>
                </a:solidFill>
                <a:latin typeface="Arial"/>
                <a:ea typeface="Arial"/>
                <a:cs typeface="Arial"/>
                <a:sym typeface="Arial"/>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08"/>
        <p:cNvGrpSpPr/>
        <p:nvPr/>
      </p:nvGrpSpPr>
      <p:grpSpPr>
        <a:xfrm>
          <a:off x="0" y="0"/>
          <a:ext cx="0" cy="0"/>
          <a:chOff x="0" y="0"/>
          <a:chExt cx="0" cy="0"/>
        </a:xfrm>
      </p:grpSpPr>
      <p:sp>
        <p:nvSpPr>
          <p:cNvPr id="109" name="Google Shape;109;p13"/>
          <p:cNvSpPr txBox="1">
            <a:spLocks noGrp="1"/>
          </p:cNvSpPr>
          <p:nvPr>
            <p:ph type="title"/>
          </p:nvPr>
        </p:nvSpPr>
        <p:spPr>
          <a:xfrm>
            <a:off x="415600" y="1474833"/>
            <a:ext cx="11360800" cy="2618000"/>
          </a:xfrm>
          <a:prstGeom prst="rect">
            <a:avLst/>
          </a:prstGeom>
          <a:noFill/>
          <a:ln>
            <a:noFill/>
          </a:ln>
        </p:spPr>
        <p:txBody>
          <a:bodyPr spcFirstLastPara="1" wrap="square" lIns="91425" tIns="91425" rIns="91425" bIns="91425" anchor="b" anchorCtr="0"/>
          <a:lstStyle>
            <a:lvl1pPr lvl="0" algn="ctr">
              <a:spcBef>
                <a:spcPts val="0"/>
              </a:spcBef>
              <a:spcAft>
                <a:spcPts val="0"/>
              </a:spcAft>
              <a:buClr>
                <a:schemeClr val="accent1"/>
              </a:buClr>
              <a:buSzPts val="12000"/>
              <a:buFont typeface="Trebuchet MS"/>
              <a:buNone/>
              <a:defRPr sz="16000"/>
            </a:lvl1pPr>
            <a:lvl2pPr lvl="1" algn="ctr">
              <a:spcBef>
                <a:spcPts val="0"/>
              </a:spcBef>
              <a:spcAft>
                <a:spcPts val="0"/>
              </a:spcAft>
              <a:buClr>
                <a:schemeClr val="dk2"/>
              </a:buClr>
              <a:buSzPts val="12000"/>
              <a:buNone/>
              <a:defRPr sz="16000"/>
            </a:lvl2pPr>
            <a:lvl3pPr lvl="2" algn="ctr">
              <a:spcBef>
                <a:spcPts val="0"/>
              </a:spcBef>
              <a:spcAft>
                <a:spcPts val="0"/>
              </a:spcAft>
              <a:buClr>
                <a:schemeClr val="dk2"/>
              </a:buClr>
              <a:buSzPts val="12000"/>
              <a:buNone/>
              <a:defRPr sz="16000"/>
            </a:lvl3pPr>
            <a:lvl4pPr lvl="3" algn="ctr">
              <a:spcBef>
                <a:spcPts val="0"/>
              </a:spcBef>
              <a:spcAft>
                <a:spcPts val="0"/>
              </a:spcAft>
              <a:buClr>
                <a:schemeClr val="dk2"/>
              </a:buClr>
              <a:buSzPts val="12000"/>
              <a:buNone/>
              <a:defRPr sz="16000"/>
            </a:lvl4pPr>
            <a:lvl5pPr lvl="4" algn="ctr">
              <a:spcBef>
                <a:spcPts val="0"/>
              </a:spcBef>
              <a:spcAft>
                <a:spcPts val="0"/>
              </a:spcAft>
              <a:buClr>
                <a:schemeClr val="dk2"/>
              </a:buClr>
              <a:buSzPts val="12000"/>
              <a:buNone/>
              <a:defRPr sz="16000"/>
            </a:lvl5pPr>
            <a:lvl6pPr lvl="5" algn="ctr">
              <a:spcBef>
                <a:spcPts val="0"/>
              </a:spcBef>
              <a:spcAft>
                <a:spcPts val="0"/>
              </a:spcAft>
              <a:buClr>
                <a:schemeClr val="dk2"/>
              </a:buClr>
              <a:buSzPts val="12000"/>
              <a:buNone/>
              <a:defRPr sz="16000"/>
            </a:lvl6pPr>
            <a:lvl7pPr lvl="6" algn="ctr">
              <a:spcBef>
                <a:spcPts val="0"/>
              </a:spcBef>
              <a:spcAft>
                <a:spcPts val="0"/>
              </a:spcAft>
              <a:buClr>
                <a:schemeClr val="dk2"/>
              </a:buClr>
              <a:buSzPts val="12000"/>
              <a:buNone/>
              <a:defRPr sz="16000"/>
            </a:lvl7pPr>
            <a:lvl8pPr lvl="7" algn="ctr">
              <a:spcBef>
                <a:spcPts val="0"/>
              </a:spcBef>
              <a:spcAft>
                <a:spcPts val="0"/>
              </a:spcAft>
              <a:buClr>
                <a:schemeClr val="dk2"/>
              </a:buClr>
              <a:buSzPts val="12000"/>
              <a:buNone/>
              <a:defRPr sz="16000"/>
            </a:lvl8pPr>
            <a:lvl9pPr lvl="8" algn="ctr">
              <a:spcBef>
                <a:spcPts val="0"/>
              </a:spcBef>
              <a:spcAft>
                <a:spcPts val="0"/>
              </a:spcAft>
              <a:buClr>
                <a:schemeClr val="dk2"/>
              </a:buClr>
              <a:buSzPts val="12000"/>
              <a:buNone/>
              <a:defRPr sz="16000"/>
            </a:lvl9pPr>
          </a:lstStyle>
          <a:p>
            <a:endParaRPr/>
          </a:p>
        </p:txBody>
      </p:sp>
      <p:sp>
        <p:nvSpPr>
          <p:cNvPr id="110" name="Google Shape;110;p13"/>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2133"/>
              </a:spcBef>
              <a:spcAft>
                <a:spcPts val="0"/>
              </a:spcAft>
              <a:buSzPts val="1400"/>
              <a:buChar char="○"/>
              <a:defRPr/>
            </a:lvl2pPr>
            <a:lvl3pPr marL="1371600" lvl="2" indent="-317500" algn="ctr">
              <a:spcBef>
                <a:spcPts val="2133"/>
              </a:spcBef>
              <a:spcAft>
                <a:spcPts val="0"/>
              </a:spcAft>
              <a:buSzPts val="1400"/>
              <a:buChar char="■"/>
              <a:defRPr/>
            </a:lvl3pPr>
            <a:lvl4pPr marL="1828800" lvl="3" indent="-317500" algn="ctr">
              <a:spcBef>
                <a:spcPts val="2133"/>
              </a:spcBef>
              <a:spcAft>
                <a:spcPts val="0"/>
              </a:spcAft>
              <a:buSzPts val="1400"/>
              <a:buChar char="●"/>
              <a:defRPr/>
            </a:lvl4pPr>
            <a:lvl5pPr marL="2286000" lvl="4" indent="-317500" algn="ctr">
              <a:spcBef>
                <a:spcPts val="2133"/>
              </a:spcBef>
              <a:spcAft>
                <a:spcPts val="0"/>
              </a:spcAft>
              <a:buSzPts val="1400"/>
              <a:buChar char="○"/>
              <a:defRPr/>
            </a:lvl5pPr>
            <a:lvl6pPr marL="2743200" lvl="5" indent="-317500" algn="ctr">
              <a:spcBef>
                <a:spcPts val="2133"/>
              </a:spcBef>
              <a:spcAft>
                <a:spcPts val="0"/>
              </a:spcAft>
              <a:buSzPts val="1400"/>
              <a:buChar char="■"/>
              <a:defRPr/>
            </a:lvl6pPr>
            <a:lvl7pPr marL="3200400" lvl="6" indent="-317500" algn="ctr">
              <a:spcBef>
                <a:spcPts val="2133"/>
              </a:spcBef>
              <a:spcAft>
                <a:spcPts val="0"/>
              </a:spcAft>
              <a:buSzPts val="1400"/>
              <a:buChar char="●"/>
              <a:defRPr/>
            </a:lvl7pPr>
            <a:lvl8pPr marL="3657600" lvl="7" indent="-317500" algn="ctr">
              <a:spcBef>
                <a:spcPts val="2133"/>
              </a:spcBef>
              <a:spcAft>
                <a:spcPts val="0"/>
              </a:spcAft>
              <a:buSzPts val="1400"/>
              <a:buChar char="○"/>
              <a:defRPr/>
            </a:lvl8pPr>
            <a:lvl9pPr marL="4114800" lvl="8" indent="-317500" algn="ctr">
              <a:spcBef>
                <a:spcPts val="2133"/>
              </a:spcBef>
              <a:spcAft>
                <a:spcPts val="2133"/>
              </a:spcAft>
              <a:buSzPts val="1400"/>
              <a:buChar char="■"/>
              <a:defRPr/>
            </a:lvl9pPr>
          </a:lstStyle>
          <a:p>
            <a:endParaRPr/>
          </a:p>
        </p:txBody>
      </p:sp>
      <p:sp>
        <p:nvSpPr>
          <p:cNvPr id="111" name="Google Shape;111;p1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lvl="0" indent="0" algn="r">
              <a:buClr>
                <a:schemeClr val="accent1"/>
              </a:buClr>
              <a:buSzPts val="900"/>
              <a:buFont typeface="Trebuchet MS"/>
              <a:buNone/>
              <a:defRPr sz="900">
                <a:solidFill>
                  <a:schemeClr val="accent1"/>
                </a:solidFill>
                <a:latin typeface="Trebuchet MS"/>
                <a:ea typeface="Trebuchet MS"/>
                <a:cs typeface="Trebuchet MS"/>
                <a:sym typeface="Trebuchet MS"/>
              </a:defRPr>
            </a:lvl1pPr>
            <a:lvl2pPr marL="0" lvl="1" indent="0" algn="r">
              <a:buClr>
                <a:schemeClr val="accent1"/>
              </a:buClr>
              <a:buSzPts val="900"/>
              <a:buFont typeface="Trebuchet MS"/>
              <a:buNone/>
              <a:defRPr sz="900">
                <a:solidFill>
                  <a:schemeClr val="accent1"/>
                </a:solidFill>
                <a:latin typeface="Trebuchet MS"/>
                <a:ea typeface="Trebuchet MS"/>
                <a:cs typeface="Trebuchet MS"/>
                <a:sym typeface="Trebuchet MS"/>
              </a:defRPr>
            </a:lvl2pPr>
            <a:lvl3pPr marL="0" lvl="2" indent="0" algn="r">
              <a:buClr>
                <a:schemeClr val="accent1"/>
              </a:buClr>
              <a:buSzPts val="900"/>
              <a:buFont typeface="Trebuchet MS"/>
              <a:buNone/>
              <a:defRPr sz="900">
                <a:solidFill>
                  <a:schemeClr val="accent1"/>
                </a:solidFill>
                <a:latin typeface="Trebuchet MS"/>
                <a:ea typeface="Trebuchet MS"/>
                <a:cs typeface="Trebuchet MS"/>
                <a:sym typeface="Trebuchet MS"/>
              </a:defRPr>
            </a:lvl3pPr>
            <a:lvl4pPr marL="0" lvl="3" indent="0" algn="r">
              <a:buClr>
                <a:schemeClr val="accent1"/>
              </a:buClr>
              <a:buSzPts val="900"/>
              <a:buFont typeface="Trebuchet MS"/>
              <a:buNone/>
              <a:defRPr sz="900">
                <a:solidFill>
                  <a:schemeClr val="accent1"/>
                </a:solidFill>
                <a:latin typeface="Trebuchet MS"/>
                <a:ea typeface="Trebuchet MS"/>
                <a:cs typeface="Trebuchet MS"/>
                <a:sym typeface="Trebuchet MS"/>
              </a:defRPr>
            </a:lvl4pPr>
            <a:lvl5pPr marL="0" lvl="4" indent="0" algn="r">
              <a:buClr>
                <a:schemeClr val="accent1"/>
              </a:buClr>
              <a:buSzPts val="900"/>
              <a:buFont typeface="Trebuchet MS"/>
              <a:buNone/>
              <a:defRPr sz="900">
                <a:solidFill>
                  <a:schemeClr val="accent1"/>
                </a:solidFill>
                <a:latin typeface="Trebuchet MS"/>
                <a:ea typeface="Trebuchet MS"/>
                <a:cs typeface="Trebuchet MS"/>
                <a:sym typeface="Trebuchet MS"/>
              </a:defRPr>
            </a:lvl5pPr>
            <a:lvl6pPr marL="0" lvl="5" indent="0" algn="r">
              <a:buClr>
                <a:schemeClr val="accent1"/>
              </a:buClr>
              <a:buSzPts val="900"/>
              <a:buFont typeface="Trebuchet MS"/>
              <a:buNone/>
              <a:defRPr sz="900">
                <a:solidFill>
                  <a:schemeClr val="accent1"/>
                </a:solidFill>
                <a:latin typeface="Trebuchet MS"/>
                <a:ea typeface="Trebuchet MS"/>
                <a:cs typeface="Trebuchet MS"/>
                <a:sym typeface="Trebuchet MS"/>
              </a:defRPr>
            </a:lvl6pPr>
            <a:lvl7pPr marL="0" lvl="6" indent="0" algn="r">
              <a:buClr>
                <a:schemeClr val="accent1"/>
              </a:buClr>
              <a:buSzPts val="900"/>
              <a:buFont typeface="Trebuchet MS"/>
              <a:buNone/>
              <a:defRPr sz="900">
                <a:solidFill>
                  <a:schemeClr val="accent1"/>
                </a:solidFill>
                <a:latin typeface="Trebuchet MS"/>
                <a:ea typeface="Trebuchet MS"/>
                <a:cs typeface="Trebuchet MS"/>
                <a:sym typeface="Trebuchet MS"/>
              </a:defRPr>
            </a:lvl7pPr>
            <a:lvl8pPr marL="0" lvl="7" indent="0" algn="r">
              <a:buClr>
                <a:schemeClr val="accent1"/>
              </a:buClr>
              <a:buSzPts val="900"/>
              <a:buFont typeface="Trebuchet MS"/>
              <a:buNone/>
              <a:defRPr sz="900">
                <a:solidFill>
                  <a:schemeClr val="accent1"/>
                </a:solidFill>
                <a:latin typeface="Trebuchet MS"/>
                <a:ea typeface="Trebuchet MS"/>
                <a:cs typeface="Trebuchet MS"/>
                <a:sym typeface="Trebuchet MS"/>
              </a:defRPr>
            </a:lvl8pPr>
            <a:lvl9pPr marL="0" lvl="8" indent="0" algn="r">
              <a:buClr>
                <a:schemeClr val="accent1"/>
              </a:buClr>
              <a:buSzPts val="900"/>
              <a:buFont typeface="Trebuchet MS"/>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12"/>
        <p:cNvGrpSpPr/>
        <p:nvPr/>
      </p:nvGrpSpPr>
      <p:grpSpPr>
        <a:xfrm>
          <a:off x="0" y="0"/>
          <a:ext cx="0" cy="0"/>
          <a:chOff x="0" y="0"/>
          <a:chExt cx="0" cy="0"/>
        </a:xfrm>
      </p:grpSpPr>
      <p:sp>
        <p:nvSpPr>
          <p:cNvPr id="113" name="Google Shape;113;p14"/>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lstStyle>
            <a:lvl1pPr lvl="0" algn="l">
              <a:spcBef>
                <a:spcPts val="0"/>
              </a:spcBef>
              <a:spcAft>
                <a:spcPts val="0"/>
              </a:spcAft>
              <a:buClr>
                <a:schemeClr val="accent1"/>
              </a:buClr>
              <a:buSzPts val="2400"/>
              <a:buFont typeface="Trebuchet MS"/>
              <a:buNone/>
              <a:defRPr sz="3200"/>
            </a:lvl1pPr>
            <a:lvl2pPr lvl="1" algn="l">
              <a:spcBef>
                <a:spcPts val="0"/>
              </a:spcBef>
              <a:spcAft>
                <a:spcPts val="0"/>
              </a:spcAft>
              <a:buClr>
                <a:schemeClr val="dk2"/>
              </a:buClr>
              <a:buSzPts val="2400"/>
              <a:buNone/>
              <a:defRPr sz="3200"/>
            </a:lvl2pPr>
            <a:lvl3pPr lvl="2" algn="l">
              <a:spcBef>
                <a:spcPts val="0"/>
              </a:spcBef>
              <a:spcAft>
                <a:spcPts val="0"/>
              </a:spcAft>
              <a:buClr>
                <a:schemeClr val="dk2"/>
              </a:buClr>
              <a:buSzPts val="2400"/>
              <a:buNone/>
              <a:defRPr sz="3200"/>
            </a:lvl3pPr>
            <a:lvl4pPr lvl="3" algn="l">
              <a:spcBef>
                <a:spcPts val="0"/>
              </a:spcBef>
              <a:spcAft>
                <a:spcPts val="0"/>
              </a:spcAft>
              <a:buClr>
                <a:schemeClr val="dk2"/>
              </a:buClr>
              <a:buSzPts val="2400"/>
              <a:buNone/>
              <a:defRPr sz="3200"/>
            </a:lvl4pPr>
            <a:lvl5pPr lvl="4" algn="l">
              <a:spcBef>
                <a:spcPts val="0"/>
              </a:spcBef>
              <a:spcAft>
                <a:spcPts val="0"/>
              </a:spcAft>
              <a:buClr>
                <a:schemeClr val="dk2"/>
              </a:buClr>
              <a:buSzPts val="2400"/>
              <a:buNone/>
              <a:defRPr sz="3200"/>
            </a:lvl5pPr>
            <a:lvl6pPr lvl="5" algn="l">
              <a:spcBef>
                <a:spcPts val="0"/>
              </a:spcBef>
              <a:spcAft>
                <a:spcPts val="0"/>
              </a:spcAft>
              <a:buClr>
                <a:schemeClr val="dk2"/>
              </a:buClr>
              <a:buSzPts val="2400"/>
              <a:buNone/>
              <a:defRPr sz="3200"/>
            </a:lvl6pPr>
            <a:lvl7pPr lvl="6" algn="l">
              <a:spcBef>
                <a:spcPts val="0"/>
              </a:spcBef>
              <a:spcAft>
                <a:spcPts val="0"/>
              </a:spcAft>
              <a:buClr>
                <a:schemeClr val="dk2"/>
              </a:buClr>
              <a:buSzPts val="2400"/>
              <a:buNone/>
              <a:defRPr sz="3200"/>
            </a:lvl7pPr>
            <a:lvl8pPr lvl="7" algn="l">
              <a:spcBef>
                <a:spcPts val="0"/>
              </a:spcBef>
              <a:spcAft>
                <a:spcPts val="0"/>
              </a:spcAft>
              <a:buClr>
                <a:schemeClr val="dk2"/>
              </a:buClr>
              <a:buSzPts val="2400"/>
              <a:buNone/>
              <a:defRPr sz="3200"/>
            </a:lvl8pPr>
            <a:lvl9pPr lvl="8" algn="l">
              <a:spcBef>
                <a:spcPts val="0"/>
              </a:spcBef>
              <a:spcAft>
                <a:spcPts val="0"/>
              </a:spcAft>
              <a:buClr>
                <a:schemeClr val="dk2"/>
              </a:buClr>
              <a:buSzPts val="2400"/>
              <a:buNone/>
              <a:defRPr sz="3200"/>
            </a:lvl9pPr>
          </a:lstStyle>
          <a:p>
            <a:endParaRPr/>
          </a:p>
        </p:txBody>
      </p:sp>
      <p:sp>
        <p:nvSpPr>
          <p:cNvPr id="114" name="Google Shape;114;p14"/>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lstStyle>
            <a:lvl1pPr marL="457200" lvl="0" indent="-304800" algn="l">
              <a:spcBef>
                <a:spcPts val="0"/>
              </a:spcBef>
              <a:spcAft>
                <a:spcPts val="0"/>
              </a:spcAft>
              <a:buSzPts val="1200"/>
              <a:buChar char="●"/>
              <a:defRPr sz="1600"/>
            </a:lvl1pPr>
            <a:lvl2pPr marL="914400" lvl="1" indent="-304800" algn="l">
              <a:spcBef>
                <a:spcPts val="2133"/>
              </a:spcBef>
              <a:spcAft>
                <a:spcPts val="0"/>
              </a:spcAft>
              <a:buSzPts val="1200"/>
              <a:buChar char="○"/>
              <a:defRPr sz="1600"/>
            </a:lvl2pPr>
            <a:lvl3pPr marL="1371600" lvl="2" indent="-304800" algn="l">
              <a:spcBef>
                <a:spcPts val="2133"/>
              </a:spcBef>
              <a:spcAft>
                <a:spcPts val="0"/>
              </a:spcAft>
              <a:buSzPts val="1200"/>
              <a:buChar char="■"/>
              <a:defRPr sz="1600"/>
            </a:lvl3pPr>
            <a:lvl4pPr marL="1828800" lvl="3" indent="-304800" algn="l">
              <a:spcBef>
                <a:spcPts val="2133"/>
              </a:spcBef>
              <a:spcAft>
                <a:spcPts val="0"/>
              </a:spcAft>
              <a:buSzPts val="1200"/>
              <a:buChar char="●"/>
              <a:defRPr sz="1600"/>
            </a:lvl4pPr>
            <a:lvl5pPr marL="2286000" lvl="4" indent="-304800" algn="l">
              <a:spcBef>
                <a:spcPts val="2133"/>
              </a:spcBef>
              <a:spcAft>
                <a:spcPts val="0"/>
              </a:spcAft>
              <a:buSzPts val="1200"/>
              <a:buChar char="○"/>
              <a:defRPr sz="1600"/>
            </a:lvl5pPr>
            <a:lvl6pPr marL="2743200" lvl="5" indent="-304800" algn="l">
              <a:spcBef>
                <a:spcPts val="2133"/>
              </a:spcBef>
              <a:spcAft>
                <a:spcPts val="0"/>
              </a:spcAft>
              <a:buSzPts val="1200"/>
              <a:buChar char="■"/>
              <a:defRPr sz="1600"/>
            </a:lvl6pPr>
            <a:lvl7pPr marL="3200400" lvl="6" indent="-304800" algn="l">
              <a:spcBef>
                <a:spcPts val="2133"/>
              </a:spcBef>
              <a:spcAft>
                <a:spcPts val="0"/>
              </a:spcAft>
              <a:buSzPts val="1200"/>
              <a:buChar char="●"/>
              <a:defRPr sz="1600"/>
            </a:lvl7pPr>
            <a:lvl8pPr marL="3657600" lvl="7" indent="-304800" algn="l">
              <a:spcBef>
                <a:spcPts val="2133"/>
              </a:spcBef>
              <a:spcAft>
                <a:spcPts val="0"/>
              </a:spcAft>
              <a:buSzPts val="1200"/>
              <a:buChar char="○"/>
              <a:defRPr sz="1600"/>
            </a:lvl8pPr>
            <a:lvl9pPr marL="4114800" lvl="8" indent="-304800" algn="l">
              <a:spcBef>
                <a:spcPts val="2133"/>
              </a:spcBef>
              <a:spcAft>
                <a:spcPts val="2133"/>
              </a:spcAft>
              <a:buSzPts val="1200"/>
              <a:buChar char="■"/>
              <a:defRPr sz="1600"/>
            </a:lvl9pPr>
          </a:lstStyle>
          <a:p>
            <a:endParaRPr/>
          </a:p>
        </p:txBody>
      </p:sp>
      <p:sp>
        <p:nvSpPr>
          <p:cNvPr id="115" name="Google Shape;115;p1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lvl="0" indent="0" algn="r">
              <a:buClr>
                <a:schemeClr val="accent1"/>
              </a:buClr>
              <a:buSzPts val="900"/>
              <a:buFont typeface="Trebuchet MS"/>
              <a:buNone/>
              <a:defRPr sz="900">
                <a:solidFill>
                  <a:schemeClr val="accent1"/>
                </a:solidFill>
                <a:latin typeface="Trebuchet MS"/>
                <a:ea typeface="Trebuchet MS"/>
                <a:cs typeface="Trebuchet MS"/>
                <a:sym typeface="Trebuchet MS"/>
              </a:defRPr>
            </a:lvl1pPr>
            <a:lvl2pPr marL="0" lvl="1" indent="0" algn="r">
              <a:buClr>
                <a:schemeClr val="accent1"/>
              </a:buClr>
              <a:buSzPts val="900"/>
              <a:buFont typeface="Trebuchet MS"/>
              <a:buNone/>
              <a:defRPr sz="900">
                <a:solidFill>
                  <a:schemeClr val="accent1"/>
                </a:solidFill>
                <a:latin typeface="Trebuchet MS"/>
                <a:ea typeface="Trebuchet MS"/>
                <a:cs typeface="Trebuchet MS"/>
                <a:sym typeface="Trebuchet MS"/>
              </a:defRPr>
            </a:lvl2pPr>
            <a:lvl3pPr marL="0" lvl="2" indent="0" algn="r">
              <a:buClr>
                <a:schemeClr val="accent1"/>
              </a:buClr>
              <a:buSzPts val="900"/>
              <a:buFont typeface="Trebuchet MS"/>
              <a:buNone/>
              <a:defRPr sz="900">
                <a:solidFill>
                  <a:schemeClr val="accent1"/>
                </a:solidFill>
                <a:latin typeface="Trebuchet MS"/>
                <a:ea typeface="Trebuchet MS"/>
                <a:cs typeface="Trebuchet MS"/>
                <a:sym typeface="Trebuchet MS"/>
              </a:defRPr>
            </a:lvl3pPr>
            <a:lvl4pPr marL="0" lvl="3" indent="0" algn="r">
              <a:buClr>
                <a:schemeClr val="accent1"/>
              </a:buClr>
              <a:buSzPts val="900"/>
              <a:buFont typeface="Trebuchet MS"/>
              <a:buNone/>
              <a:defRPr sz="900">
                <a:solidFill>
                  <a:schemeClr val="accent1"/>
                </a:solidFill>
                <a:latin typeface="Trebuchet MS"/>
                <a:ea typeface="Trebuchet MS"/>
                <a:cs typeface="Trebuchet MS"/>
                <a:sym typeface="Trebuchet MS"/>
              </a:defRPr>
            </a:lvl4pPr>
            <a:lvl5pPr marL="0" lvl="4" indent="0" algn="r">
              <a:buClr>
                <a:schemeClr val="accent1"/>
              </a:buClr>
              <a:buSzPts val="900"/>
              <a:buFont typeface="Trebuchet MS"/>
              <a:buNone/>
              <a:defRPr sz="900">
                <a:solidFill>
                  <a:schemeClr val="accent1"/>
                </a:solidFill>
                <a:latin typeface="Trebuchet MS"/>
                <a:ea typeface="Trebuchet MS"/>
                <a:cs typeface="Trebuchet MS"/>
                <a:sym typeface="Trebuchet MS"/>
              </a:defRPr>
            </a:lvl5pPr>
            <a:lvl6pPr marL="0" lvl="5" indent="0" algn="r">
              <a:buClr>
                <a:schemeClr val="accent1"/>
              </a:buClr>
              <a:buSzPts val="900"/>
              <a:buFont typeface="Trebuchet MS"/>
              <a:buNone/>
              <a:defRPr sz="900">
                <a:solidFill>
                  <a:schemeClr val="accent1"/>
                </a:solidFill>
                <a:latin typeface="Trebuchet MS"/>
                <a:ea typeface="Trebuchet MS"/>
                <a:cs typeface="Trebuchet MS"/>
                <a:sym typeface="Trebuchet MS"/>
              </a:defRPr>
            </a:lvl6pPr>
            <a:lvl7pPr marL="0" lvl="6" indent="0" algn="r">
              <a:buClr>
                <a:schemeClr val="accent1"/>
              </a:buClr>
              <a:buSzPts val="900"/>
              <a:buFont typeface="Trebuchet MS"/>
              <a:buNone/>
              <a:defRPr sz="900">
                <a:solidFill>
                  <a:schemeClr val="accent1"/>
                </a:solidFill>
                <a:latin typeface="Trebuchet MS"/>
                <a:ea typeface="Trebuchet MS"/>
                <a:cs typeface="Trebuchet MS"/>
                <a:sym typeface="Trebuchet MS"/>
              </a:defRPr>
            </a:lvl7pPr>
            <a:lvl8pPr marL="0" lvl="7" indent="0" algn="r">
              <a:buClr>
                <a:schemeClr val="accent1"/>
              </a:buClr>
              <a:buSzPts val="900"/>
              <a:buFont typeface="Trebuchet MS"/>
              <a:buNone/>
              <a:defRPr sz="900">
                <a:solidFill>
                  <a:schemeClr val="accent1"/>
                </a:solidFill>
                <a:latin typeface="Trebuchet MS"/>
                <a:ea typeface="Trebuchet MS"/>
                <a:cs typeface="Trebuchet MS"/>
                <a:sym typeface="Trebuchet MS"/>
              </a:defRPr>
            </a:lvl8pPr>
            <a:lvl9pPr marL="0" lvl="8" indent="0" algn="r">
              <a:buClr>
                <a:schemeClr val="accent1"/>
              </a:buClr>
              <a:buSzPts val="900"/>
              <a:buFont typeface="Trebuchet MS"/>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Custom">
  <p:cSld name="Blank Custom">
    <p:spTree>
      <p:nvGrpSpPr>
        <p:cNvPr id="1" name="Shape 116"/>
        <p:cNvGrpSpPr/>
        <p:nvPr/>
      </p:nvGrpSpPr>
      <p:grpSpPr>
        <a:xfrm>
          <a:off x="0" y="0"/>
          <a:ext cx="0" cy="0"/>
          <a:chOff x="0" y="0"/>
          <a:chExt cx="0" cy="0"/>
        </a:xfrm>
      </p:grpSpPr>
      <p:sp>
        <p:nvSpPr>
          <p:cNvPr id="117" name="Google Shape;117;p15"/>
          <p:cNvSpPr txBox="1"/>
          <p:nvPr/>
        </p:nvSpPr>
        <p:spPr>
          <a:xfrm>
            <a:off x="11831774" y="6642556"/>
            <a:ext cx="391048" cy="215444"/>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800">
                <a:solidFill>
                  <a:srgbClr val="18191A"/>
                </a:solidFill>
                <a:latin typeface="Trebuchet MS"/>
                <a:ea typeface="Trebuchet MS"/>
                <a:cs typeface="Trebuchet MS"/>
                <a:sym typeface="Trebuchet MS"/>
              </a:rPr>
              <a:t>‹#›</a:t>
            </a:fld>
            <a:endParaRPr sz="800">
              <a:solidFill>
                <a:srgbClr val="18191A"/>
              </a:solidFill>
              <a:latin typeface="Trebuchet MS"/>
              <a:ea typeface="Trebuchet MS"/>
              <a:cs typeface="Trebuchet MS"/>
              <a:sym typeface="Trebuchet M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8"/>
        <p:cNvGrpSpPr/>
        <p:nvPr/>
      </p:nvGrpSpPr>
      <p:grpSpPr>
        <a:xfrm>
          <a:off x="0" y="0"/>
          <a:ext cx="0" cy="0"/>
          <a:chOff x="0" y="0"/>
          <a:chExt cx="0" cy="0"/>
        </a:xfrm>
      </p:grpSpPr>
      <p:sp>
        <p:nvSpPr>
          <p:cNvPr id="119" name="Google Shape;119;p16"/>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6"/>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1" name="Google Shape;121;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4"/>
        <p:cNvGrpSpPr/>
        <p:nvPr/>
      </p:nvGrpSpPr>
      <p:grpSpPr>
        <a:xfrm>
          <a:off x="0" y="0"/>
          <a:ext cx="0" cy="0"/>
          <a:chOff x="0" y="0"/>
          <a:chExt cx="0" cy="0"/>
        </a:xfrm>
      </p:grpSpPr>
      <p:sp>
        <p:nvSpPr>
          <p:cNvPr id="125" name="Google Shape;125;p1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7"/>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7" name="Google Shape;127;p17"/>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8" name="Google Shape;128;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1"/>
        <p:cNvGrpSpPr/>
        <p:nvPr/>
      </p:nvGrpSpPr>
      <p:grpSpPr>
        <a:xfrm>
          <a:off x="0" y="0"/>
          <a:ext cx="0" cy="0"/>
          <a:chOff x="0" y="0"/>
          <a:chExt cx="0" cy="0"/>
        </a:xfrm>
      </p:grpSpPr>
      <p:sp>
        <p:nvSpPr>
          <p:cNvPr id="132" name="Google Shape;132;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18"/>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34" name="Google Shape;134;p18"/>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5" name="Google Shape;135;p18"/>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36" name="Google Shape;136;p18"/>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7" name="Google Shape;137;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5"/>
        <p:cNvGrpSpPr/>
        <p:nvPr/>
      </p:nvGrpSpPr>
      <p:grpSpPr>
        <a:xfrm>
          <a:off x="0" y="0"/>
          <a:ext cx="0" cy="0"/>
          <a:chOff x="0" y="0"/>
          <a:chExt cx="0" cy="0"/>
        </a:xfrm>
      </p:grpSpPr>
      <p:sp>
        <p:nvSpPr>
          <p:cNvPr id="146" name="Google Shape;146;p20"/>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20"/>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8" name="Google Shape;148;p20"/>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149" name="Google Shape;149;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2"/>
        <p:cNvGrpSpPr/>
        <p:nvPr/>
      </p:nvGrpSpPr>
      <p:grpSpPr>
        <a:xfrm>
          <a:off x="0" y="0"/>
          <a:ext cx="0" cy="0"/>
          <a:chOff x="0" y="0"/>
          <a:chExt cx="0" cy="0"/>
        </a:xfrm>
      </p:grpSpPr>
      <p:sp>
        <p:nvSpPr>
          <p:cNvPr id="153" name="Google Shape;153;p21"/>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21"/>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a:p>
        </p:txBody>
      </p:sp>
      <p:sp>
        <p:nvSpPr>
          <p:cNvPr id="155" name="Google Shape;155;p21"/>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56" name="Google Shape;156;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59"/>
        <p:cNvGrpSpPr/>
        <p:nvPr/>
      </p:nvGrpSpPr>
      <p:grpSpPr>
        <a:xfrm>
          <a:off x="0" y="0"/>
          <a:ext cx="0" cy="0"/>
          <a:chOff x="0" y="0"/>
          <a:chExt cx="0" cy="0"/>
        </a:xfrm>
      </p:grpSpPr>
      <p:sp>
        <p:nvSpPr>
          <p:cNvPr id="160" name="Google Shape;160;p22"/>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2"/>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62" name="Google Shape;162;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23"/>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68" name="Google Shape;168;p23"/>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69" name="Google Shape;169;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72" name="Google Shape;172;p23"/>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
        <p:nvSpPr>
          <p:cNvPr id="173" name="Google Shape;173;p23"/>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sz="1800">
              <a:solidFill>
                <a:srgbClr val="BFE47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74"/>
        <p:cNvGrpSpPr/>
        <p:nvPr/>
      </p:nvGrpSpPr>
      <p:grpSpPr>
        <a:xfrm>
          <a:off x="0" y="0"/>
          <a:ext cx="0" cy="0"/>
          <a:chOff x="0" y="0"/>
          <a:chExt cx="0" cy="0"/>
        </a:xfrm>
      </p:grpSpPr>
      <p:sp>
        <p:nvSpPr>
          <p:cNvPr id="175" name="Google Shape;175;p24"/>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24"/>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77" name="Google Shape;177;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80"/>
        <p:cNvGrpSpPr/>
        <p:nvPr/>
      </p:nvGrpSpPr>
      <p:grpSpPr>
        <a:xfrm>
          <a:off x="0" y="0"/>
          <a:ext cx="0" cy="0"/>
          <a:chOff x="0" y="0"/>
          <a:chExt cx="0" cy="0"/>
        </a:xfrm>
      </p:grpSpPr>
      <p:sp>
        <p:nvSpPr>
          <p:cNvPr id="181" name="Google Shape;181;p25"/>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2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83" name="Google Shape;183;p2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84" name="Google Shape;184;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87" name="Google Shape;187;p25"/>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
        <p:nvSpPr>
          <p:cNvPr id="188" name="Google Shape;188;p25"/>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6"/>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92" name="Google Shape;192;p26"/>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93" name="Google Shape;193;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96"/>
        <p:cNvGrpSpPr/>
        <p:nvPr/>
      </p:nvGrpSpPr>
      <p:grpSpPr>
        <a:xfrm>
          <a:off x="0" y="0"/>
          <a:ext cx="0" cy="0"/>
          <a:chOff x="0" y="0"/>
          <a:chExt cx="0" cy="0"/>
        </a:xfrm>
      </p:grpSpPr>
      <p:sp>
        <p:nvSpPr>
          <p:cNvPr id="197" name="Google Shape;197;p2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27"/>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99" name="Google Shape;199;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02"/>
        <p:cNvGrpSpPr/>
        <p:nvPr/>
      </p:nvGrpSpPr>
      <p:grpSpPr>
        <a:xfrm>
          <a:off x="0" y="0"/>
          <a:ext cx="0" cy="0"/>
          <a:chOff x="0" y="0"/>
          <a:chExt cx="0" cy="0"/>
        </a:xfrm>
      </p:grpSpPr>
      <p:sp>
        <p:nvSpPr>
          <p:cNvPr id="203" name="Google Shape;203;p28"/>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28"/>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205" name="Google Shape;205;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3" Type="http://schemas.openxmlformats.org/officeDocument/2006/relationships/slideLayout" Target="../slideLayouts/slideLayout7.xml"/><Relationship Id="rId21" Type="http://schemas.openxmlformats.org/officeDocument/2006/relationships/slideLayout" Target="../slideLayouts/slideLayout25.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theme" Target="../theme/theme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0" y="-8467"/>
            <a:ext cx="12192000" cy="6866467"/>
            <a:chOff x="0" y="-8467"/>
            <a:chExt cx="12192000" cy="6866467"/>
          </a:xfrm>
        </p:grpSpPr>
        <p:cxnSp>
          <p:nvCxnSpPr>
            <p:cNvPr id="11" name="Google Shape;11;p1"/>
            <p:cNvCxnSpPr/>
            <p:nvPr/>
          </p:nvCxnSpPr>
          <p:spPr>
            <a:xfrm>
              <a:off x="9371012" y="0"/>
              <a:ext cx="1219200" cy="6858000"/>
            </a:xfrm>
            <a:prstGeom prst="straightConnector1">
              <a:avLst/>
            </a:prstGeom>
            <a:noFill/>
            <a:ln w="9525" cap="flat" cmpd="sng">
              <a:solidFill>
                <a:schemeClr val="dk1"/>
              </a:solidFill>
              <a:prstDash val="solid"/>
              <a:round/>
              <a:headEnd type="none" w="sm" len="sm"/>
              <a:tailEnd type="none" w="sm" len="sm"/>
            </a:ln>
          </p:spPr>
        </p:cxnSp>
        <p:cxnSp>
          <p:nvCxnSpPr>
            <p:cNvPr id="12" name="Google Shape;12;p1"/>
            <p:cNvCxnSpPr/>
            <p:nvPr/>
          </p:nvCxnSpPr>
          <p:spPr>
            <a:xfrm flipH="1">
              <a:off x="7425267" y="3681413"/>
              <a:ext cx="4763558" cy="3176587"/>
            </a:xfrm>
            <a:prstGeom prst="straightConnector1">
              <a:avLst/>
            </a:prstGeom>
            <a:noFill/>
            <a:ln w="9525" cap="flat" cmpd="sng">
              <a:solidFill>
                <a:schemeClr val="dk1"/>
              </a:solidFill>
              <a:prstDash val="solid"/>
              <a:round/>
              <a:headEnd type="none" w="sm" len="sm"/>
              <a:tailEnd type="none" w="sm" len="sm"/>
            </a:ln>
          </p:spPr>
        </p:cxnSp>
        <p:sp>
          <p:nvSpPr>
            <p:cNvPr id="13" name="Google Shape;13;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 name="Google Shape;17;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8" name="Google Shape;18;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22" name="Google Shape;22;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FEFEFE"/>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FEFEFE"/>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FEFEFE"/>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9pPr>
          </a:lstStyle>
          <a:p>
            <a:endParaRPr/>
          </a:p>
        </p:txBody>
      </p:sp>
      <p:sp>
        <p:nvSpPr>
          <p:cNvPr id="23" name="Google Shape;23;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b="0" i="0" u="none" strike="noStrike" cap="none">
                <a:solidFill>
                  <a:schemeClr val="l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9pPr>
          </a:lstStyle>
          <a:p>
            <a:endParaRPr/>
          </a:p>
        </p:txBody>
      </p:sp>
      <p:sp>
        <p:nvSpPr>
          <p:cNvPr id="24" name="Google Shape;24;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b="0" i="0" u="none" strike="noStrike" cap="none">
                <a:solidFill>
                  <a:schemeClr val="l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9pPr>
          </a:lstStyle>
          <a:p>
            <a:endParaRPr/>
          </a:p>
        </p:txBody>
      </p:sp>
      <p:sp>
        <p:nvSpPr>
          <p:cNvPr id="25" name="Google Shape;25;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
        <p:cNvGrpSpPr/>
        <p:nvPr/>
      </p:nvGrpSpPr>
      <p:grpSpPr>
        <a:xfrm>
          <a:off x="0" y="0"/>
          <a:ext cx="0" cy="0"/>
          <a:chOff x="0" y="0"/>
          <a:chExt cx="0" cy="0"/>
        </a:xfrm>
      </p:grpSpPr>
      <p:grpSp>
        <p:nvGrpSpPr>
          <p:cNvPr id="58" name="Google Shape;58;p6"/>
          <p:cNvGrpSpPr/>
          <p:nvPr/>
        </p:nvGrpSpPr>
        <p:grpSpPr>
          <a:xfrm>
            <a:off x="0" y="-8467"/>
            <a:ext cx="12192000" cy="6866467"/>
            <a:chOff x="0" y="-8467"/>
            <a:chExt cx="12192000" cy="6866467"/>
          </a:xfrm>
        </p:grpSpPr>
        <p:cxnSp>
          <p:nvCxnSpPr>
            <p:cNvPr id="59" name="Google Shape;59;p6"/>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60" name="Google Shape;60;p6"/>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61" name="Google Shape;61;p6"/>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62" name="Google Shape;62;p6"/>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63" name="Google Shape;63;p6"/>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6"/>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65" name="Google Shape;65;p6"/>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66" name="Google Shape;66;p6"/>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67" name="Google Shape;67;p6"/>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69;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70" name="Google Shape;70;p6"/>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71" name="Google Shape;71;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72" name="Google Shape;72;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73" name="Google Shape;73;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jpg"/><Relationship Id="rId2" Type="http://schemas.openxmlformats.org/officeDocument/2006/relationships/notesSlide" Target="../notesSlides/notesSlide10.xml"/><Relationship Id="rId16"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211"/>
        <p:cNvGrpSpPr/>
        <p:nvPr/>
      </p:nvGrpSpPr>
      <p:grpSpPr>
        <a:xfrm>
          <a:off x="0" y="0"/>
          <a:ext cx="0" cy="0"/>
          <a:chOff x="0" y="0"/>
          <a:chExt cx="0" cy="0"/>
        </a:xfrm>
      </p:grpSpPr>
      <p:sp>
        <p:nvSpPr>
          <p:cNvPr id="212" name="Google Shape;212;p29"/>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grpSp>
        <p:nvGrpSpPr>
          <p:cNvPr id="213" name="Google Shape;213;p29"/>
          <p:cNvGrpSpPr/>
          <p:nvPr/>
        </p:nvGrpSpPr>
        <p:grpSpPr>
          <a:xfrm>
            <a:off x="0" y="-8467"/>
            <a:ext cx="12192000" cy="6866467"/>
            <a:chOff x="0" y="-8467"/>
            <a:chExt cx="12192000" cy="6866467"/>
          </a:xfrm>
        </p:grpSpPr>
        <p:cxnSp>
          <p:nvCxnSpPr>
            <p:cNvPr id="214" name="Google Shape;214;p29"/>
            <p:cNvCxnSpPr/>
            <p:nvPr/>
          </p:nvCxnSpPr>
          <p:spPr>
            <a:xfrm>
              <a:off x="9371012" y="0"/>
              <a:ext cx="1219200" cy="6858000"/>
            </a:xfrm>
            <a:prstGeom prst="straightConnector1">
              <a:avLst/>
            </a:prstGeom>
            <a:noFill/>
            <a:ln w="9525" cap="flat" cmpd="sng">
              <a:solidFill>
                <a:srgbClr val="FFFFFF"/>
              </a:solidFill>
              <a:prstDash val="solid"/>
              <a:round/>
              <a:headEnd type="none" w="sm" len="sm"/>
              <a:tailEnd type="none" w="sm" len="sm"/>
            </a:ln>
          </p:spPr>
        </p:cxnSp>
        <p:cxnSp>
          <p:nvCxnSpPr>
            <p:cNvPr id="215" name="Google Shape;215;p29"/>
            <p:cNvCxnSpPr/>
            <p:nvPr/>
          </p:nvCxnSpPr>
          <p:spPr>
            <a:xfrm flipH="1">
              <a:off x="7425267" y="3681413"/>
              <a:ext cx="4763558" cy="3176587"/>
            </a:xfrm>
            <a:prstGeom prst="straightConnector1">
              <a:avLst/>
            </a:prstGeom>
            <a:noFill/>
            <a:ln w="9525" cap="flat" cmpd="sng">
              <a:solidFill>
                <a:schemeClr val="dk1">
                  <a:alpha val="80000"/>
                </a:schemeClr>
              </a:solidFill>
              <a:prstDash val="solid"/>
              <a:round/>
              <a:headEnd type="none" w="sm" len="sm"/>
              <a:tailEnd type="none" w="sm" len="sm"/>
            </a:ln>
          </p:spPr>
        </p:cxnSp>
        <p:sp>
          <p:nvSpPr>
            <p:cNvPr id="216" name="Google Shape;216;p2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17" name="Google Shape;217;p2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18" name="Google Shape;218;p29"/>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20" name="Google Shape;220;p2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21" name="Google Shape;221;p2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9"/>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3" name="Google Shape;223;p29"/>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440"/>
              <a:buNone/>
            </a:pPr>
            <a:r>
              <a:rPr lang="en-US">
                <a:solidFill>
                  <a:schemeClr val="lt1"/>
                </a:solidFill>
              </a:rPr>
              <a:t>DM201</a:t>
            </a:r>
            <a:endParaRPr/>
          </a:p>
        </p:txBody>
      </p:sp>
      <p:sp>
        <p:nvSpPr>
          <p:cNvPr id="224" name="Google Shape;224;p29"/>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accent1"/>
              </a:buClr>
              <a:buSzPts val="5400"/>
              <a:buFont typeface="Trebuchet MS"/>
              <a:buNone/>
            </a:pPr>
            <a:r>
              <a:rPr lang="en-US"/>
              <a:t>Integrated Marketing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229"/>
        <p:cNvGrpSpPr/>
        <p:nvPr/>
      </p:nvGrpSpPr>
      <p:grpSpPr>
        <a:xfrm>
          <a:off x="0" y="0"/>
          <a:ext cx="0" cy="0"/>
          <a:chOff x="0" y="0"/>
          <a:chExt cx="0" cy="0"/>
        </a:xfrm>
      </p:grpSpPr>
      <p:sp>
        <p:nvSpPr>
          <p:cNvPr id="230" name="Google Shape;230;p30"/>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grpSp>
        <p:nvGrpSpPr>
          <p:cNvPr id="231" name="Google Shape;231;p30"/>
          <p:cNvGrpSpPr/>
          <p:nvPr/>
        </p:nvGrpSpPr>
        <p:grpSpPr>
          <a:xfrm>
            <a:off x="0" y="-8467"/>
            <a:ext cx="12192000" cy="6866467"/>
            <a:chOff x="0" y="-8467"/>
            <a:chExt cx="12192000" cy="6866467"/>
          </a:xfrm>
        </p:grpSpPr>
        <p:cxnSp>
          <p:nvCxnSpPr>
            <p:cNvPr id="232" name="Google Shape;232;p30"/>
            <p:cNvCxnSpPr/>
            <p:nvPr/>
          </p:nvCxnSpPr>
          <p:spPr>
            <a:xfrm>
              <a:off x="9371012" y="0"/>
              <a:ext cx="1219200" cy="6858000"/>
            </a:xfrm>
            <a:prstGeom prst="straightConnector1">
              <a:avLst/>
            </a:prstGeom>
            <a:noFill/>
            <a:ln w="9525" cap="flat" cmpd="sng">
              <a:solidFill>
                <a:srgbClr val="FFFFFF"/>
              </a:solidFill>
              <a:prstDash val="solid"/>
              <a:round/>
              <a:headEnd type="none" w="sm" len="sm"/>
              <a:tailEnd type="none" w="sm" len="sm"/>
            </a:ln>
          </p:spPr>
        </p:cxnSp>
        <p:cxnSp>
          <p:nvCxnSpPr>
            <p:cNvPr id="233" name="Google Shape;233;p30"/>
            <p:cNvCxnSpPr/>
            <p:nvPr/>
          </p:nvCxnSpPr>
          <p:spPr>
            <a:xfrm flipH="1">
              <a:off x="7425267" y="3681413"/>
              <a:ext cx="4763558" cy="3176587"/>
            </a:xfrm>
            <a:prstGeom prst="straightConnector1">
              <a:avLst/>
            </a:prstGeom>
            <a:noFill/>
            <a:ln w="9525" cap="flat" cmpd="sng">
              <a:solidFill>
                <a:srgbClr val="FFFFFF"/>
              </a:solidFill>
              <a:prstDash val="solid"/>
              <a:round/>
              <a:headEnd type="none" w="sm" len="sm"/>
              <a:tailEnd type="none" w="sm" len="sm"/>
            </a:ln>
          </p:spPr>
        </p:cxnSp>
        <p:sp>
          <p:nvSpPr>
            <p:cNvPr id="234" name="Google Shape;234;p3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35" name="Google Shape;235;p30"/>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36" name="Google Shape;236;p30"/>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0"/>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38" name="Google Shape;238;p30"/>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39" name="Google Shape;239;p30"/>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40" name="Google Shape;240;p30"/>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0"/>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 name="Google Shape;242;p3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US"/>
              <a:t>What are you going to learn</a:t>
            </a:r>
            <a:endParaRPr/>
          </a:p>
        </p:txBody>
      </p:sp>
      <p:sp>
        <p:nvSpPr>
          <p:cNvPr id="243" name="Google Shape;243;p30"/>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920"/>
              <a:buChar char="►"/>
            </a:pPr>
            <a:r>
              <a:rPr lang="en-US" sz="2400" dirty="0">
                <a:solidFill>
                  <a:schemeClr val="lt1"/>
                </a:solidFill>
              </a:rPr>
              <a:t>Approaching integrated campaigns</a:t>
            </a:r>
            <a:endParaRPr dirty="0"/>
          </a:p>
          <a:p>
            <a:pPr marL="342900" lvl="0" indent="-342900" algn="l" rtl="0">
              <a:spcBef>
                <a:spcPts val="1000"/>
              </a:spcBef>
              <a:spcAft>
                <a:spcPts val="0"/>
              </a:spcAft>
              <a:buSzPts val="1920"/>
              <a:buChar char="►"/>
            </a:pPr>
            <a:r>
              <a:rPr lang="en-US" sz="2400" dirty="0">
                <a:solidFill>
                  <a:schemeClr val="lt1"/>
                </a:solidFill>
              </a:rPr>
              <a:t>What donor journey across channels looks like</a:t>
            </a:r>
            <a:endParaRPr dirty="0"/>
          </a:p>
          <a:p>
            <a:pPr marL="342900" lvl="0" indent="-342900" algn="l" rtl="0">
              <a:spcBef>
                <a:spcPts val="1000"/>
              </a:spcBef>
              <a:spcAft>
                <a:spcPts val="0"/>
              </a:spcAft>
              <a:buSzPts val="1920"/>
              <a:buChar char="►"/>
            </a:pPr>
            <a:r>
              <a:rPr lang="en-US" sz="2400" dirty="0">
                <a:solidFill>
                  <a:schemeClr val="lt1"/>
                </a:solidFill>
              </a:rPr>
              <a:t>Tactically coordinating a campaign</a:t>
            </a:r>
            <a:endParaRPr dirty="0"/>
          </a:p>
          <a:p>
            <a:pPr marL="342900" lvl="0" indent="-342900" algn="l" rtl="0">
              <a:spcBef>
                <a:spcPts val="1000"/>
              </a:spcBef>
              <a:spcAft>
                <a:spcPts val="0"/>
              </a:spcAft>
              <a:buSzPts val="1920"/>
              <a:buChar char="►"/>
            </a:pPr>
            <a:r>
              <a:rPr lang="en-US" sz="2400" dirty="0">
                <a:solidFill>
                  <a:schemeClr val="lt1"/>
                </a:solidFill>
              </a:rPr>
              <a:t>How are different organizations/candidates/companies approaching integration</a:t>
            </a:r>
            <a:endParaRPr dirty="0"/>
          </a:p>
          <a:p>
            <a:pPr marL="342900" lvl="0" indent="-342900" algn="l" rtl="0">
              <a:spcBef>
                <a:spcPts val="1000"/>
              </a:spcBef>
              <a:spcAft>
                <a:spcPts val="0"/>
              </a:spcAft>
              <a:buSzPts val="1920"/>
              <a:buChar char="►"/>
            </a:pPr>
            <a:r>
              <a:rPr lang="en-US" sz="2400" dirty="0">
                <a:solidFill>
                  <a:schemeClr val="lt1"/>
                </a:solidFill>
              </a:rPr>
              <a:t>Measuring spend in one channel that results in revenue in another channel</a:t>
            </a:r>
            <a:endParaRPr dirty="0"/>
          </a:p>
          <a:p>
            <a:pPr marL="0" lvl="0" indent="0" algn="l" rtl="0">
              <a:spcBef>
                <a:spcPts val="1000"/>
              </a:spcBef>
              <a:spcAft>
                <a:spcPts val="0"/>
              </a:spcAft>
              <a:buSzPts val="144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247"/>
        <p:cNvGrpSpPr/>
        <p:nvPr/>
      </p:nvGrpSpPr>
      <p:grpSpPr>
        <a:xfrm>
          <a:off x="0" y="0"/>
          <a:ext cx="0" cy="0"/>
          <a:chOff x="0" y="0"/>
          <a:chExt cx="0" cy="0"/>
        </a:xfrm>
      </p:grpSpPr>
      <p:sp>
        <p:nvSpPr>
          <p:cNvPr id="248" name="Google Shape;248;p31"/>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49" name="Google Shape;249;p31"/>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cxnSp>
        <p:nvCxnSpPr>
          <p:cNvPr id="250" name="Google Shape;250;p31"/>
          <p:cNvCxnSpPr/>
          <p:nvPr/>
        </p:nvCxnSpPr>
        <p:spPr>
          <a:xfrm>
            <a:off x="3953376" y="0"/>
            <a:ext cx="1219200" cy="6858000"/>
          </a:xfrm>
          <a:prstGeom prst="straightConnector1">
            <a:avLst/>
          </a:prstGeom>
          <a:noFill/>
          <a:ln w="9525" cap="flat" cmpd="sng">
            <a:solidFill>
              <a:srgbClr val="6C911C"/>
            </a:solidFill>
            <a:prstDash val="solid"/>
            <a:round/>
            <a:headEnd type="none" w="sm" len="sm"/>
            <a:tailEnd type="none" w="sm" len="sm"/>
          </a:ln>
        </p:spPr>
      </p:cxnSp>
      <p:cxnSp>
        <p:nvCxnSpPr>
          <p:cNvPr id="251" name="Google Shape;251;p31"/>
          <p:cNvCxnSpPr/>
          <p:nvPr/>
        </p:nvCxnSpPr>
        <p:spPr>
          <a:xfrm flipH="1">
            <a:off x="2133042" y="3681413"/>
            <a:ext cx="4763558" cy="3176587"/>
          </a:xfrm>
          <a:prstGeom prst="straightConnector1">
            <a:avLst/>
          </a:prstGeom>
          <a:noFill/>
          <a:ln w="9525" cap="flat" cmpd="sng">
            <a:solidFill>
              <a:srgbClr val="FEFEFE">
                <a:alpha val="80000"/>
              </a:srgbClr>
            </a:solidFill>
            <a:prstDash val="solid"/>
            <a:round/>
            <a:headEnd type="none" w="sm" len="sm"/>
            <a:tailEnd type="none" w="sm" len="sm"/>
          </a:ln>
        </p:spPr>
      </p:cxnSp>
      <p:sp>
        <p:nvSpPr>
          <p:cNvPr id="252" name="Google Shape;252;p31"/>
          <p:cNvSpPr/>
          <p:nvPr/>
        </p:nvSpPr>
        <p:spPr>
          <a:xfrm>
            <a:off x="3324631"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53" name="Google Shape;253;p31"/>
          <p:cNvSpPr/>
          <p:nvPr/>
        </p:nvSpPr>
        <p:spPr>
          <a:xfrm>
            <a:off x="3746597"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54" name="Google Shape;254;p31"/>
          <p:cNvSpPr/>
          <p:nvPr/>
        </p:nvSpPr>
        <p:spPr>
          <a:xfrm>
            <a:off x="3075488"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1"/>
          <p:cNvSpPr/>
          <p:nvPr/>
        </p:nvSpPr>
        <p:spPr>
          <a:xfrm>
            <a:off x="3477655"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56" name="Google Shape;256;p31"/>
          <p:cNvSpPr/>
          <p:nvPr/>
        </p:nvSpPr>
        <p:spPr>
          <a:xfrm>
            <a:off x="4514821"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1"/>
          <p:cNvSpPr txBox="1">
            <a:spLocks noGrp="1"/>
          </p:cNvSpPr>
          <p:nvPr>
            <p:ph type="title"/>
          </p:nvPr>
        </p:nvSpPr>
        <p:spPr>
          <a:xfrm>
            <a:off x="677334" y="609600"/>
            <a:ext cx="3843375" cy="517562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FEFEFE"/>
              </a:buClr>
              <a:buSzPts val="3600"/>
              <a:buFont typeface="Trebuchet MS"/>
              <a:buNone/>
            </a:pPr>
            <a:r>
              <a:rPr lang="en-US" b="1">
                <a:solidFill>
                  <a:srgbClr val="FEFEFE"/>
                </a:solidFill>
              </a:rPr>
              <a:t>TRUE OR FALSE?</a:t>
            </a:r>
            <a:endParaRPr/>
          </a:p>
        </p:txBody>
      </p:sp>
      <p:sp>
        <p:nvSpPr>
          <p:cNvPr id="258" name="Google Shape;258;p31"/>
          <p:cNvSpPr/>
          <p:nvPr/>
        </p:nvSpPr>
        <p:spPr>
          <a:xfrm>
            <a:off x="5082154" y="-8467"/>
            <a:ext cx="7109846" cy="6866467"/>
          </a:xfrm>
          <a:custGeom>
            <a:avLst/>
            <a:gdLst/>
            <a:ahLst/>
            <a:cxnLst/>
            <a:rect l="l" t="t" r="r" b="b"/>
            <a:pathLst>
              <a:path w="7109846" h="6866467" extrusionOk="0">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59" name="Google Shape;259;p31"/>
          <p:cNvSpPr txBox="1">
            <a:spLocks noGrp="1"/>
          </p:cNvSpPr>
          <p:nvPr>
            <p:ph type="body" idx="1"/>
          </p:nvPr>
        </p:nvSpPr>
        <p:spPr>
          <a:xfrm>
            <a:off x="6116084" y="609601"/>
            <a:ext cx="5511296" cy="517562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SzPts val="4800"/>
              <a:buNone/>
            </a:pPr>
            <a:endParaRPr sz="6000">
              <a:solidFill>
                <a:srgbClr val="FFFFFF"/>
              </a:solidFill>
            </a:endParaRPr>
          </a:p>
          <a:p>
            <a:pPr marL="0" lvl="0" indent="0" algn="l" rtl="0">
              <a:spcBef>
                <a:spcPts val="1000"/>
              </a:spcBef>
              <a:spcAft>
                <a:spcPts val="0"/>
              </a:spcAft>
              <a:buSzPts val="4800"/>
              <a:buNone/>
            </a:pPr>
            <a:r>
              <a:rPr lang="en-US" sz="6000">
                <a:solidFill>
                  <a:srgbClr val="FFFFFF"/>
                </a:solidFill>
              </a:rPr>
              <a:t>Multichannel Marketing </a:t>
            </a:r>
            <a:endParaRPr/>
          </a:p>
          <a:p>
            <a:pPr marL="0" lvl="0" indent="0" algn="l" rtl="0">
              <a:spcBef>
                <a:spcPts val="1000"/>
              </a:spcBef>
              <a:spcAft>
                <a:spcPts val="0"/>
              </a:spcAft>
              <a:buSzPts val="4800"/>
              <a:buNone/>
            </a:pPr>
            <a:r>
              <a:rPr lang="en-US" sz="6000">
                <a:solidFill>
                  <a:srgbClr val="FFFFFF"/>
                </a:solidFill>
              </a:rPr>
              <a:t>= </a:t>
            </a:r>
            <a:endParaRPr/>
          </a:p>
          <a:p>
            <a:pPr marL="0" lvl="0" indent="0" algn="l" rtl="0">
              <a:spcBef>
                <a:spcPts val="1000"/>
              </a:spcBef>
              <a:spcAft>
                <a:spcPts val="0"/>
              </a:spcAft>
              <a:buSzPts val="4800"/>
              <a:buNone/>
            </a:pPr>
            <a:r>
              <a:rPr lang="en-US" sz="6000">
                <a:solidFill>
                  <a:srgbClr val="FFFFFF"/>
                </a:solidFill>
              </a:rPr>
              <a:t>Integrated Marketing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263"/>
        <p:cNvGrpSpPr/>
        <p:nvPr/>
      </p:nvGrpSpPr>
      <p:grpSpPr>
        <a:xfrm>
          <a:off x="0" y="0"/>
          <a:ext cx="0" cy="0"/>
          <a:chOff x="0" y="0"/>
          <a:chExt cx="0" cy="0"/>
        </a:xfrm>
      </p:grpSpPr>
      <p:sp>
        <p:nvSpPr>
          <p:cNvPr id="264" name="Google Shape;264;p32"/>
          <p:cNvSpPr txBox="1">
            <a:spLocks noGrp="1"/>
          </p:cNvSpPr>
          <p:nvPr>
            <p:ph type="body" idx="4294967295"/>
          </p:nvPr>
        </p:nvSpPr>
        <p:spPr>
          <a:xfrm>
            <a:off x="677334" y="1744297"/>
            <a:ext cx="8815755" cy="4635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SzPts val="2240"/>
              <a:buChar char="►"/>
            </a:pPr>
            <a:r>
              <a:rPr lang="en-US" sz="2800" b="1" i="1"/>
              <a:t>Multichannel marketing </a:t>
            </a:r>
            <a:r>
              <a:rPr lang="en-US" sz="2800" i="1"/>
              <a:t>is the ability to deliver messaging to potential customers/donors on various platforms. </a:t>
            </a:r>
            <a:endParaRPr/>
          </a:p>
          <a:p>
            <a:pPr marL="0" lvl="0" indent="142240" algn="l" rtl="0">
              <a:spcBef>
                <a:spcPts val="1000"/>
              </a:spcBef>
              <a:spcAft>
                <a:spcPts val="0"/>
              </a:spcAft>
              <a:buSzPts val="2240"/>
              <a:buNone/>
            </a:pPr>
            <a:endParaRPr sz="2800" b="1"/>
          </a:p>
          <a:p>
            <a:pPr marL="0" lvl="0" indent="0" algn="l" rtl="0">
              <a:spcBef>
                <a:spcPts val="1000"/>
              </a:spcBef>
              <a:spcAft>
                <a:spcPts val="0"/>
              </a:spcAft>
              <a:buSzPts val="2240"/>
              <a:buChar char="►"/>
            </a:pPr>
            <a:r>
              <a:rPr lang="en-US" sz="2800" b="1" i="1"/>
              <a:t>Integrated marketing </a:t>
            </a:r>
            <a:r>
              <a:rPr lang="en-US" sz="2800" i="1"/>
              <a:t>(or cross-channel marketing) is the ability to deliver a single campaign with a consistent message to potential customers/donors on various platforms so that channels reinforce and strengthen each other.</a:t>
            </a:r>
            <a:endParaRPr/>
          </a:p>
          <a:p>
            <a:pPr marL="0" lvl="0" indent="91440" algn="l" rtl="0">
              <a:spcBef>
                <a:spcPts val="1000"/>
              </a:spcBef>
              <a:spcAft>
                <a:spcPts val="0"/>
              </a:spcAft>
              <a:buSzPts val="1440"/>
              <a:buNone/>
            </a:pPr>
            <a:endParaRPr b="1"/>
          </a:p>
        </p:txBody>
      </p:sp>
      <p:sp>
        <p:nvSpPr>
          <p:cNvPr id="265" name="Google Shape;265;p32"/>
          <p:cNvSpPr txBox="1"/>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Trebuchet MS"/>
              <a:buNone/>
            </a:pPr>
            <a:r>
              <a:rPr lang="en-US" sz="3600" b="1" i="0" u="none" strike="noStrike" cap="none">
                <a:solidFill>
                  <a:schemeClr val="accent1"/>
                </a:solidFill>
                <a:latin typeface="Trebuchet MS"/>
                <a:ea typeface="Trebuchet MS"/>
                <a:cs typeface="Trebuchet MS"/>
                <a:sym typeface="Trebuchet MS"/>
              </a:rPr>
              <a:t>FALSE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9"/>
        <p:cNvGrpSpPr/>
        <p:nvPr/>
      </p:nvGrpSpPr>
      <p:grpSpPr>
        <a:xfrm>
          <a:off x="0" y="0"/>
          <a:ext cx="0" cy="0"/>
          <a:chOff x="0" y="0"/>
          <a:chExt cx="0" cy="0"/>
        </a:xfrm>
      </p:grpSpPr>
      <p:sp>
        <p:nvSpPr>
          <p:cNvPr id="270" name="Google Shape;270;p33"/>
          <p:cNvSpPr/>
          <p:nvPr/>
        </p:nvSpPr>
        <p:spPr>
          <a:xfrm>
            <a:off x="0" y="0"/>
            <a:ext cx="12188952"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grpSp>
        <p:nvGrpSpPr>
          <p:cNvPr id="271" name="Google Shape;271;p33"/>
          <p:cNvGrpSpPr/>
          <p:nvPr/>
        </p:nvGrpSpPr>
        <p:grpSpPr>
          <a:xfrm>
            <a:off x="0" y="-8467"/>
            <a:ext cx="12192000" cy="6866467"/>
            <a:chOff x="0" y="-8467"/>
            <a:chExt cx="12192000" cy="6866467"/>
          </a:xfrm>
        </p:grpSpPr>
        <p:cxnSp>
          <p:nvCxnSpPr>
            <p:cNvPr id="272" name="Google Shape;272;p33"/>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73" name="Google Shape;273;p3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74" name="Google Shape;274;p33"/>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75" name="Google Shape;275;p33"/>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3"/>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77" name="Google Shape;277;p33"/>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78" name="Google Shape;278;p33"/>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79" name="Google Shape;279;p33"/>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3"/>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1" name="Google Shape;281;p33"/>
          <p:cNvSpPr/>
          <p:nvPr/>
        </p:nvSpPr>
        <p:spPr>
          <a:xfrm>
            <a:off x="477012" y="480060"/>
            <a:ext cx="11237976" cy="5897880"/>
          </a:xfrm>
          <a:prstGeom prst="rect">
            <a:avLst/>
          </a:prstGeom>
          <a:solidFill>
            <a:srgbClr val="FFFFFF"/>
          </a:solidFill>
          <a:ln>
            <a:noFill/>
          </a:ln>
          <a:effectLst>
            <a:outerShdw blurRad="63500" dist="17780" dir="5400000" algn="t" rotWithShape="0">
              <a:srgbClr val="000000">
                <a:alpha val="4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pic>
        <p:nvPicPr>
          <p:cNvPr id="282" name="Google Shape;282;p33" descr="Mullen_Marketing_Ecosystem.jpg"/>
          <p:cNvPicPr preferRelativeResize="0"/>
          <p:nvPr/>
        </p:nvPicPr>
        <p:blipFill rotWithShape="1">
          <a:blip r:embed="rId3">
            <a:alphaModFix/>
          </a:blip>
          <a:srcRect/>
          <a:stretch/>
        </p:blipFill>
        <p:spPr>
          <a:xfrm>
            <a:off x="1857487" y="593566"/>
            <a:ext cx="8768601" cy="56338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FE471"/>
        </a:solidFill>
        <a:effectLst/>
      </p:bgPr>
    </p:bg>
    <p:spTree>
      <p:nvGrpSpPr>
        <p:cNvPr id="1" name="Shape 287"/>
        <p:cNvGrpSpPr/>
        <p:nvPr/>
      </p:nvGrpSpPr>
      <p:grpSpPr>
        <a:xfrm>
          <a:off x="0" y="0"/>
          <a:ext cx="0" cy="0"/>
          <a:chOff x="0" y="0"/>
          <a:chExt cx="0" cy="0"/>
        </a:xfrm>
      </p:grpSpPr>
      <p:sp>
        <p:nvSpPr>
          <p:cNvPr id="288" name="Google Shape;288;p34"/>
          <p:cNvSpPr txBox="1">
            <a:spLocks noGrp="1"/>
          </p:cNvSpPr>
          <p:nvPr>
            <p:ph type="title" idx="4294967295"/>
          </p:nvPr>
        </p:nvSpPr>
        <p:spPr>
          <a:xfrm>
            <a:off x="2147433" y="3835400"/>
            <a:ext cx="8093075" cy="3022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600"/>
              <a:buFont typeface="Trebuchet MS"/>
              <a:buNone/>
            </a:pPr>
            <a:r>
              <a:rPr lang="en-US" sz="3600">
                <a:solidFill>
                  <a:schemeClr val="lt1"/>
                </a:solidFill>
              </a:rPr>
              <a:t>“Brands are competing more on customer experience. They’re being forced to be much more meaningful and much more relevant.”</a:t>
            </a:r>
            <a:endParaRPr/>
          </a:p>
        </p:txBody>
      </p:sp>
      <p:sp>
        <p:nvSpPr>
          <p:cNvPr id="289" name="Google Shape;289;p34"/>
          <p:cNvSpPr txBox="1">
            <a:spLocks noGrp="1"/>
          </p:cNvSpPr>
          <p:nvPr>
            <p:ph type="body" idx="4294967295"/>
          </p:nvPr>
        </p:nvSpPr>
        <p:spPr>
          <a:xfrm>
            <a:off x="6335486" y="2706915"/>
            <a:ext cx="2993572" cy="3810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440"/>
              <a:buChar char="►"/>
            </a:pPr>
            <a:r>
              <a:rPr lang="en-US"/>
              <a:t>Chris Paradysz</a:t>
            </a:r>
            <a:endParaRPr/>
          </a:p>
        </p:txBody>
      </p:sp>
      <p:sp>
        <p:nvSpPr>
          <p:cNvPr id="290" name="Google Shape;290;p34"/>
          <p:cNvSpPr txBox="1"/>
          <p:nvPr/>
        </p:nvSpPr>
        <p:spPr>
          <a:xfrm>
            <a:off x="790443" y="210805"/>
            <a:ext cx="8094134" cy="30226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Trebuchet MS"/>
              <a:buNone/>
            </a:pPr>
            <a:r>
              <a:rPr lang="en-US" sz="4000" b="0" i="0" u="none" strike="noStrike" cap="none">
                <a:solidFill>
                  <a:schemeClr val="lt1"/>
                </a:solidFill>
                <a:latin typeface="Trebuchet MS"/>
                <a:ea typeface="Trebuchet MS"/>
                <a:cs typeface="Trebuchet MS"/>
                <a:sym typeface="Trebuchet MS"/>
              </a:rPr>
              <a:t>“Donors don’t want bombardment or overlapping messages. They don’t want inappropriate noise.”</a:t>
            </a:r>
            <a:endParaRPr/>
          </a:p>
        </p:txBody>
      </p:sp>
      <p:sp>
        <p:nvSpPr>
          <p:cNvPr id="291" name="Google Shape;291;p34"/>
          <p:cNvSpPr txBox="1"/>
          <p:nvPr/>
        </p:nvSpPr>
        <p:spPr>
          <a:xfrm>
            <a:off x="206828" y="4159600"/>
            <a:ext cx="7223125" cy="3810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440"/>
              <a:buFont typeface="Noto Sans Symbols"/>
              <a:buChar char="►"/>
            </a:pPr>
            <a:r>
              <a:rPr lang="en-US" sz="1800" b="0" i="0" u="none" strike="noStrike" cap="none">
                <a:solidFill>
                  <a:srgbClr val="3F3F3F"/>
                </a:solidFill>
                <a:latin typeface="Trebuchet MS"/>
                <a:ea typeface="Trebuchet MS"/>
                <a:cs typeface="Trebuchet MS"/>
                <a:sym typeface="Trebuchet MS"/>
              </a:rPr>
              <a:t>Anneka Gupta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Avenir"/>
              <a:buNone/>
            </a:pPr>
            <a:r>
              <a:rPr lang="en-US" dirty="0">
                <a:latin typeface="Avenir"/>
                <a:ea typeface="Avenir"/>
                <a:cs typeface="Avenir"/>
                <a:sym typeface="Avenir"/>
              </a:rPr>
              <a:t>Seems like a lot of work…</a:t>
            </a:r>
            <a:endParaRPr dirty="0"/>
          </a:p>
        </p:txBody>
      </p:sp>
      <p:sp>
        <p:nvSpPr>
          <p:cNvPr id="297" name="Google Shape;297;p35"/>
          <p:cNvSpPr txBox="1">
            <a:spLocks noGrp="1"/>
          </p:cNvSpPr>
          <p:nvPr>
            <p:ph type="body" idx="1"/>
          </p:nvPr>
        </p:nvSpPr>
        <p:spPr>
          <a:xfrm>
            <a:off x="677334" y="1930400"/>
            <a:ext cx="5701129" cy="381555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440"/>
              <a:buChar char="►"/>
            </a:pPr>
            <a:r>
              <a:rPr lang="en-US" dirty="0">
                <a:latin typeface="Avenir"/>
                <a:ea typeface="Avenir"/>
                <a:cs typeface="Avenir"/>
                <a:sym typeface="Avenir"/>
              </a:rPr>
              <a:t>Donors (and prospective donors) are consuming information across a growing number of channels</a:t>
            </a:r>
            <a:endParaRPr dirty="0"/>
          </a:p>
          <a:p>
            <a:pPr marL="342900" lvl="0" indent="-342900" algn="l" rtl="0">
              <a:spcBef>
                <a:spcPts val="2200"/>
              </a:spcBef>
              <a:spcAft>
                <a:spcPts val="0"/>
              </a:spcAft>
              <a:buSzPts val="1440"/>
              <a:buChar char="►"/>
            </a:pPr>
            <a:r>
              <a:rPr lang="en-US" dirty="0">
                <a:latin typeface="Avenir"/>
                <a:ea typeface="Avenir"/>
                <a:cs typeface="Avenir"/>
                <a:sym typeface="Avenir"/>
              </a:rPr>
              <a:t>Reach donors where they are – not where you want them to be</a:t>
            </a:r>
            <a:endParaRPr dirty="0"/>
          </a:p>
          <a:p>
            <a:pPr marL="342900" lvl="0" indent="-342900" algn="l" rtl="0">
              <a:spcBef>
                <a:spcPts val="2200"/>
              </a:spcBef>
              <a:spcAft>
                <a:spcPts val="0"/>
              </a:spcAft>
              <a:buSzPts val="1440"/>
              <a:buChar char="►"/>
            </a:pPr>
            <a:r>
              <a:rPr lang="en-US" dirty="0">
                <a:latin typeface="Avenir"/>
                <a:ea typeface="Avenir"/>
                <a:cs typeface="Avenir"/>
                <a:sym typeface="Avenir"/>
              </a:rPr>
              <a:t>Limited resources require a nuanced program investment strategy</a:t>
            </a:r>
            <a:endParaRPr dirty="0"/>
          </a:p>
          <a:p>
            <a:pPr marL="342900" lvl="0" indent="-342900" algn="l" rtl="0">
              <a:spcBef>
                <a:spcPts val="2200"/>
              </a:spcBef>
              <a:spcAft>
                <a:spcPts val="0"/>
              </a:spcAft>
              <a:buSzPts val="1440"/>
              <a:buChar char="►"/>
            </a:pPr>
            <a:r>
              <a:rPr lang="en-US" dirty="0">
                <a:latin typeface="Avenir"/>
                <a:ea typeface="Avenir"/>
                <a:cs typeface="Avenir"/>
                <a:sym typeface="Avenir"/>
              </a:rPr>
              <a:t>Flat-footed program analysis isn’t effective anymore</a:t>
            </a:r>
            <a:endParaRPr dirty="0"/>
          </a:p>
        </p:txBody>
      </p:sp>
      <p:grpSp>
        <p:nvGrpSpPr>
          <p:cNvPr id="298" name="Google Shape;298;p35"/>
          <p:cNvGrpSpPr/>
          <p:nvPr/>
        </p:nvGrpSpPr>
        <p:grpSpPr>
          <a:xfrm>
            <a:off x="6745213" y="1264557"/>
            <a:ext cx="4120239" cy="4319813"/>
            <a:chOff x="649213" y="0"/>
            <a:chExt cx="4120239" cy="4319813"/>
          </a:xfrm>
        </p:grpSpPr>
        <p:sp>
          <p:nvSpPr>
            <p:cNvPr id="299" name="Google Shape;299;p35"/>
            <p:cNvSpPr/>
            <p:nvPr/>
          </p:nvSpPr>
          <p:spPr>
            <a:xfrm>
              <a:off x="1823481" y="1393571"/>
              <a:ext cx="1771290" cy="1532238"/>
            </a:xfrm>
            <a:prstGeom prst="hexagon">
              <a:avLst>
                <a:gd name="adj" fmla="val 28570"/>
                <a:gd name="vf" fmla="val 115470"/>
              </a:avLst>
            </a:prstGeom>
            <a:solidFill>
              <a:srgbClr val="90C223"/>
            </a:solidFill>
            <a:ln w="254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5"/>
            <p:cNvSpPr txBox="1"/>
            <p:nvPr/>
          </p:nvSpPr>
          <p:spPr>
            <a:xfrm>
              <a:off x="2117009" y="1647484"/>
              <a:ext cx="1184234" cy="1024412"/>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Trebuchet MS"/>
                <a:buNone/>
              </a:pPr>
              <a:r>
                <a:rPr lang="en-US" sz="1800" b="1" i="0" u="none" strike="noStrike" cap="none">
                  <a:solidFill>
                    <a:schemeClr val="lt1"/>
                  </a:solidFill>
                  <a:latin typeface="Trebuchet MS"/>
                  <a:ea typeface="Trebuchet MS"/>
                  <a:cs typeface="Trebuchet MS"/>
                  <a:sym typeface="Trebuchet MS"/>
                </a:rPr>
                <a:t>Donor</a:t>
              </a:r>
              <a:endParaRPr/>
            </a:p>
          </p:txBody>
        </p:sp>
        <p:sp>
          <p:nvSpPr>
            <p:cNvPr id="301" name="Google Shape;301;p35"/>
            <p:cNvSpPr/>
            <p:nvPr/>
          </p:nvSpPr>
          <p:spPr>
            <a:xfrm>
              <a:off x="2932649" y="660499"/>
              <a:ext cx="668302" cy="575831"/>
            </a:xfrm>
            <a:prstGeom prst="hexagon">
              <a:avLst>
                <a:gd name="adj" fmla="val 28900"/>
                <a:gd name="vf" fmla="val 115470"/>
              </a:avLst>
            </a:prstGeom>
            <a:solidFill>
              <a:srgbClr val="DB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5"/>
            <p:cNvSpPr/>
            <p:nvPr/>
          </p:nvSpPr>
          <p:spPr>
            <a:xfrm>
              <a:off x="1986643" y="0"/>
              <a:ext cx="1451560" cy="1255769"/>
            </a:xfrm>
            <a:prstGeom prst="hexagon">
              <a:avLst>
                <a:gd name="adj" fmla="val 28570"/>
                <a:gd name="vf" fmla="val 115470"/>
              </a:avLst>
            </a:prstGeom>
            <a:solidFill>
              <a:srgbClr val="90C223"/>
            </a:solidFill>
            <a:ln w="254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5"/>
            <p:cNvSpPr txBox="1"/>
            <p:nvPr/>
          </p:nvSpPr>
          <p:spPr>
            <a:xfrm>
              <a:off x="2227197" y="208108"/>
              <a:ext cx="970452" cy="839553"/>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Trebuchet MS"/>
                <a:buNone/>
              </a:pPr>
              <a:r>
                <a:rPr lang="en-US" sz="1200" b="0" i="0" u="none" strike="noStrike" cap="none">
                  <a:solidFill>
                    <a:schemeClr val="lt1"/>
                  </a:solidFill>
                  <a:latin typeface="Trebuchet MS"/>
                  <a:ea typeface="Trebuchet MS"/>
                  <a:cs typeface="Trebuchet MS"/>
                  <a:sym typeface="Trebuchet MS"/>
                </a:rPr>
                <a:t>Direct Mail</a:t>
              </a:r>
              <a:endParaRPr/>
            </a:p>
          </p:txBody>
        </p:sp>
        <p:sp>
          <p:nvSpPr>
            <p:cNvPr id="304" name="Google Shape;304;p35"/>
            <p:cNvSpPr/>
            <p:nvPr/>
          </p:nvSpPr>
          <p:spPr>
            <a:xfrm>
              <a:off x="3712611" y="1736997"/>
              <a:ext cx="668302" cy="575831"/>
            </a:xfrm>
            <a:prstGeom prst="hexagon">
              <a:avLst>
                <a:gd name="adj" fmla="val 28900"/>
                <a:gd name="vf" fmla="val 115470"/>
              </a:avLst>
            </a:prstGeom>
            <a:solidFill>
              <a:srgbClr val="DB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5"/>
            <p:cNvSpPr/>
            <p:nvPr/>
          </p:nvSpPr>
          <p:spPr>
            <a:xfrm>
              <a:off x="3317892" y="772382"/>
              <a:ext cx="1451560" cy="1255769"/>
            </a:xfrm>
            <a:prstGeom prst="hexagon">
              <a:avLst>
                <a:gd name="adj" fmla="val 28570"/>
                <a:gd name="vf" fmla="val 115470"/>
              </a:avLst>
            </a:prstGeom>
            <a:solidFill>
              <a:srgbClr val="90C223"/>
            </a:solidFill>
            <a:ln w="254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5"/>
            <p:cNvSpPr txBox="1"/>
            <p:nvPr/>
          </p:nvSpPr>
          <p:spPr>
            <a:xfrm>
              <a:off x="3558446" y="980490"/>
              <a:ext cx="970452" cy="839553"/>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Trebuchet MS"/>
                <a:buNone/>
              </a:pPr>
              <a:r>
                <a:rPr lang="en-US" sz="1200" b="0" i="0" u="none" strike="noStrike" cap="none">
                  <a:solidFill>
                    <a:schemeClr val="lt1"/>
                  </a:solidFill>
                  <a:latin typeface="Trebuchet MS"/>
                  <a:ea typeface="Trebuchet MS"/>
                  <a:cs typeface="Trebuchet MS"/>
                  <a:sym typeface="Trebuchet MS"/>
                </a:rPr>
                <a:t>Telephone</a:t>
              </a:r>
              <a:endParaRPr/>
            </a:p>
          </p:txBody>
        </p:sp>
        <p:sp>
          <p:nvSpPr>
            <p:cNvPr id="307" name="Google Shape;307;p35"/>
            <p:cNvSpPr/>
            <p:nvPr/>
          </p:nvSpPr>
          <p:spPr>
            <a:xfrm>
              <a:off x="3170799" y="2952160"/>
              <a:ext cx="668302" cy="575831"/>
            </a:xfrm>
            <a:prstGeom prst="hexagon">
              <a:avLst>
                <a:gd name="adj" fmla="val 28900"/>
                <a:gd name="vf" fmla="val 115470"/>
              </a:avLst>
            </a:prstGeom>
            <a:solidFill>
              <a:srgbClr val="DB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5"/>
            <p:cNvSpPr/>
            <p:nvPr/>
          </p:nvSpPr>
          <p:spPr>
            <a:xfrm>
              <a:off x="3317892" y="2290797"/>
              <a:ext cx="1451560" cy="1255769"/>
            </a:xfrm>
            <a:prstGeom prst="hexagon">
              <a:avLst>
                <a:gd name="adj" fmla="val 28570"/>
                <a:gd name="vf" fmla="val 115470"/>
              </a:avLst>
            </a:prstGeom>
            <a:solidFill>
              <a:srgbClr val="90C223"/>
            </a:solidFill>
            <a:ln w="254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5"/>
            <p:cNvSpPr txBox="1"/>
            <p:nvPr/>
          </p:nvSpPr>
          <p:spPr>
            <a:xfrm>
              <a:off x="3558446" y="2498905"/>
              <a:ext cx="970452" cy="839553"/>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Trebuchet MS"/>
                <a:buNone/>
              </a:pPr>
              <a:r>
                <a:rPr lang="en-US" sz="1200" b="0" i="0" u="none" strike="noStrike" cap="none">
                  <a:solidFill>
                    <a:schemeClr val="lt1"/>
                  </a:solidFill>
                  <a:latin typeface="Trebuchet MS"/>
                  <a:ea typeface="Trebuchet MS"/>
                  <a:cs typeface="Trebuchet MS"/>
                  <a:sym typeface="Trebuchet MS"/>
                </a:rPr>
                <a:t>Email</a:t>
              </a:r>
              <a:endParaRPr/>
            </a:p>
          </p:txBody>
        </p:sp>
        <p:sp>
          <p:nvSpPr>
            <p:cNvPr id="310" name="Google Shape;310;p35"/>
            <p:cNvSpPr/>
            <p:nvPr/>
          </p:nvSpPr>
          <p:spPr>
            <a:xfrm>
              <a:off x="1826777" y="3078299"/>
              <a:ext cx="668302" cy="575831"/>
            </a:xfrm>
            <a:prstGeom prst="hexagon">
              <a:avLst>
                <a:gd name="adj" fmla="val 28900"/>
                <a:gd name="vf" fmla="val 115470"/>
              </a:avLst>
            </a:prstGeom>
            <a:solidFill>
              <a:srgbClr val="DB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5"/>
            <p:cNvSpPr/>
            <p:nvPr/>
          </p:nvSpPr>
          <p:spPr>
            <a:xfrm>
              <a:off x="1986643" y="3064044"/>
              <a:ext cx="1451560" cy="1255769"/>
            </a:xfrm>
            <a:prstGeom prst="hexagon">
              <a:avLst>
                <a:gd name="adj" fmla="val 28570"/>
                <a:gd name="vf" fmla="val 115470"/>
              </a:avLst>
            </a:prstGeom>
            <a:solidFill>
              <a:srgbClr val="90C223"/>
            </a:solidFill>
            <a:ln w="254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5"/>
            <p:cNvSpPr txBox="1"/>
            <p:nvPr/>
          </p:nvSpPr>
          <p:spPr>
            <a:xfrm>
              <a:off x="2227197" y="3272152"/>
              <a:ext cx="970452" cy="839553"/>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Trebuchet MS"/>
                <a:buNone/>
              </a:pPr>
              <a:r>
                <a:rPr lang="en-US" sz="1200" b="0" i="0" u="none" strike="noStrike" cap="none">
                  <a:solidFill>
                    <a:schemeClr val="lt1"/>
                  </a:solidFill>
                  <a:latin typeface="Trebuchet MS"/>
                  <a:ea typeface="Trebuchet MS"/>
                  <a:cs typeface="Trebuchet MS"/>
                  <a:sym typeface="Trebuchet MS"/>
                </a:rPr>
                <a:t>Advertising</a:t>
              </a:r>
              <a:endParaRPr/>
            </a:p>
          </p:txBody>
        </p:sp>
        <p:sp>
          <p:nvSpPr>
            <p:cNvPr id="313" name="Google Shape;313;p35"/>
            <p:cNvSpPr/>
            <p:nvPr/>
          </p:nvSpPr>
          <p:spPr>
            <a:xfrm>
              <a:off x="1034043" y="2002233"/>
              <a:ext cx="668302" cy="575831"/>
            </a:xfrm>
            <a:prstGeom prst="hexagon">
              <a:avLst>
                <a:gd name="adj" fmla="val 28900"/>
                <a:gd name="vf" fmla="val 115470"/>
              </a:avLst>
            </a:prstGeom>
            <a:solidFill>
              <a:srgbClr val="DB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5"/>
            <p:cNvSpPr/>
            <p:nvPr/>
          </p:nvSpPr>
          <p:spPr>
            <a:xfrm>
              <a:off x="649213" y="2291661"/>
              <a:ext cx="1451560" cy="1255769"/>
            </a:xfrm>
            <a:prstGeom prst="hexagon">
              <a:avLst>
                <a:gd name="adj" fmla="val 28570"/>
                <a:gd name="vf" fmla="val 115470"/>
              </a:avLst>
            </a:prstGeom>
            <a:solidFill>
              <a:srgbClr val="90C223"/>
            </a:solidFill>
            <a:ln w="254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5"/>
            <p:cNvSpPr txBox="1"/>
            <p:nvPr/>
          </p:nvSpPr>
          <p:spPr>
            <a:xfrm>
              <a:off x="889767" y="2499769"/>
              <a:ext cx="970452" cy="839553"/>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Trebuchet MS"/>
                <a:buNone/>
              </a:pPr>
              <a:r>
                <a:rPr lang="en-US" sz="1200" b="0" i="0" u="none" strike="noStrike" cap="none">
                  <a:solidFill>
                    <a:schemeClr val="lt1"/>
                  </a:solidFill>
                  <a:latin typeface="Trebuchet MS"/>
                  <a:ea typeface="Trebuchet MS"/>
                  <a:cs typeface="Trebuchet MS"/>
                  <a:sym typeface="Trebuchet MS"/>
                </a:rPr>
                <a:t>Website</a:t>
              </a:r>
              <a:endParaRPr/>
            </a:p>
          </p:txBody>
        </p:sp>
        <p:sp>
          <p:nvSpPr>
            <p:cNvPr id="316" name="Google Shape;316;p35"/>
            <p:cNvSpPr/>
            <p:nvPr/>
          </p:nvSpPr>
          <p:spPr>
            <a:xfrm>
              <a:off x="649213" y="770654"/>
              <a:ext cx="1451560" cy="1255769"/>
            </a:xfrm>
            <a:prstGeom prst="hexagon">
              <a:avLst>
                <a:gd name="adj" fmla="val 28570"/>
                <a:gd name="vf" fmla="val 115470"/>
              </a:avLst>
            </a:prstGeom>
            <a:solidFill>
              <a:srgbClr val="90C223"/>
            </a:solidFill>
            <a:ln w="254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5"/>
            <p:cNvSpPr txBox="1"/>
            <p:nvPr/>
          </p:nvSpPr>
          <p:spPr>
            <a:xfrm>
              <a:off x="889767" y="978762"/>
              <a:ext cx="970452" cy="839553"/>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Trebuchet MS"/>
                <a:buNone/>
              </a:pPr>
              <a:r>
                <a:rPr lang="en-US" sz="1200" b="0" i="0" u="none" strike="noStrike" cap="none">
                  <a:solidFill>
                    <a:schemeClr val="lt1"/>
                  </a:solidFill>
                  <a:latin typeface="Trebuchet MS"/>
                  <a:ea typeface="Trebuchet MS"/>
                  <a:cs typeface="Trebuchet MS"/>
                  <a:sym typeface="Trebuchet MS"/>
                </a:rPr>
                <a:t>Canvass</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1"/>
        <p:cNvGrpSpPr/>
        <p:nvPr/>
      </p:nvGrpSpPr>
      <p:grpSpPr>
        <a:xfrm>
          <a:off x="0" y="0"/>
          <a:ext cx="0" cy="0"/>
          <a:chOff x="0" y="0"/>
          <a:chExt cx="0" cy="0"/>
        </a:xfrm>
      </p:grpSpPr>
      <p:sp>
        <p:nvSpPr>
          <p:cNvPr id="322" name="Google Shape;322;p3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323" name="Google Shape;323;p36"/>
          <p:cNvSpPr/>
          <p:nvPr/>
        </p:nvSpPr>
        <p:spPr>
          <a:xfrm>
            <a:off x="0" y="-3"/>
            <a:ext cx="4660126" cy="6858000"/>
          </a:xfrm>
          <a:prstGeom prst="rect">
            <a:avLst/>
          </a:pr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24" name="Google Shape;324;p36"/>
          <p:cNvSpPr/>
          <p:nvPr/>
        </p:nvSpPr>
        <p:spPr>
          <a:xfrm rot="10800000">
            <a:off x="4660127" y="-3"/>
            <a:ext cx="1056745" cy="6858001"/>
          </a:xfrm>
          <a:prstGeom prst="triangle">
            <a:avLst>
              <a:gd name="adj" fmla="val 100000"/>
            </a:avLst>
          </a:pr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25" name="Google Shape;325;p36"/>
          <p:cNvSpPr txBox="1">
            <a:spLocks noGrp="1"/>
          </p:cNvSpPr>
          <p:nvPr>
            <p:ph type="title"/>
          </p:nvPr>
        </p:nvSpPr>
        <p:spPr>
          <a:xfrm>
            <a:off x="673754" y="643467"/>
            <a:ext cx="4203045" cy="137560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3600"/>
              <a:buFont typeface="Trebuchet MS"/>
              <a:buNone/>
            </a:pPr>
            <a:r>
              <a:rPr lang="en-US">
                <a:solidFill>
                  <a:schemeClr val="lt1"/>
                </a:solidFill>
              </a:rPr>
              <a:t>Benefits</a:t>
            </a:r>
            <a:endParaRPr/>
          </a:p>
        </p:txBody>
      </p:sp>
      <p:sp>
        <p:nvSpPr>
          <p:cNvPr id="326" name="Google Shape;326;p36"/>
          <p:cNvSpPr txBox="1"/>
          <p:nvPr/>
        </p:nvSpPr>
        <p:spPr>
          <a:xfrm>
            <a:off x="108337" y="1911884"/>
            <a:ext cx="4660126" cy="420263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accent1"/>
              </a:buClr>
              <a:buSzPts val="1440"/>
              <a:buFont typeface="Noto Sans Symbols"/>
              <a:buChar char="►"/>
            </a:pPr>
            <a:r>
              <a:rPr lang="en-US" sz="1800" b="0" u="none">
                <a:solidFill>
                  <a:schemeClr val="lt1"/>
                </a:solidFill>
                <a:latin typeface="Trebuchet MS"/>
                <a:ea typeface="Trebuchet MS"/>
                <a:cs typeface="Trebuchet MS"/>
                <a:sym typeface="Trebuchet MS"/>
              </a:rPr>
              <a:t>Multi-channel campaigns result in higher overall response and engagement and ultimately higher LTV</a:t>
            </a:r>
            <a:endParaRPr/>
          </a:p>
          <a:p>
            <a:pPr marL="342900" marR="0" lvl="0" indent="-342900" algn="l" rtl="0">
              <a:lnSpc>
                <a:spcPct val="90000"/>
              </a:lnSpc>
              <a:spcBef>
                <a:spcPts val="1000"/>
              </a:spcBef>
              <a:spcAft>
                <a:spcPts val="0"/>
              </a:spcAft>
              <a:buClr>
                <a:schemeClr val="accent1"/>
              </a:buClr>
              <a:buSzPts val="1440"/>
              <a:buFont typeface="Noto Sans Symbols"/>
              <a:buChar char="►"/>
            </a:pPr>
            <a:r>
              <a:rPr lang="en-US" sz="1800" b="0" u="none">
                <a:solidFill>
                  <a:schemeClr val="lt1"/>
                </a:solidFill>
                <a:latin typeface="Trebuchet MS"/>
                <a:ea typeface="Trebuchet MS"/>
                <a:cs typeface="Trebuchet MS"/>
                <a:sym typeface="Trebuchet MS"/>
              </a:rPr>
              <a:t>Allows you to test various messaging an timing across channels; online has the ability to adjust messaging and increase urgency quickly</a:t>
            </a:r>
            <a:endParaRPr/>
          </a:p>
          <a:p>
            <a:pPr marL="342900" marR="0" lvl="0" indent="-342900" algn="l" rtl="0">
              <a:lnSpc>
                <a:spcPct val="90000"/>
              </a:lnSpc>
              <a:spcBef>
                <a:spcPts val="1000"/>
              </a:spcBef>
              <a:spcAft>
                <a:spcPts val="0"/>
              </a:spcAft>
              <a:buClr>
                <a:schemeClr val="accent1"/>
              </a:buClr>
              <a:buSzPts val="1440"/>
              <a:buFont typeface="Noto Sans Symbols"/>
              <a:buChar char="►"/>
            </a:pPr>
            <a:r>
              <a:rPr lang="en-US" sz="1800" b="0" u="none">
                <a:solidFill>
                  <a:schemeClr val="lt1"/>
                </a:solidFill>
                <a:latin typeface="Trebuchet MS"/>
                <a:ea typeface="Trebuchet MS"/>
                <a:cs typeface="Trebuchet MS"/>
                <a:sym typeface="Trebuchet MS"/>
              </a:rPr>
              <a:t>Reach a larger audience more cost effectively </a:t>
            </a:r>
            <a:endParaRPr/>
          </a:p>
          <a:p>
            <a:pPr marL="342900" marR="0" lvl="0" indent="-342900" algn="l" rtl="0">
              <a:lnSpc>
                <a:spcPct val="90000"/>
              </a:lnSpc>
              <a:spcBef>
                <a:spcPts val="1000"/>
              </a:spcBef>
              <a:spcAft>
                <a:spcPts val="0"/>
              </a:spcAft>
              <a:buClr>
                <a:schemeClr val="accent1"/>
              </a:buClr>
              <a:buSzPts val="1440"/>
              <a:buFont typeface="Noto Sans Symbols"/>
              <a:buChar char="►"/>
            </a:pPr>
            <a:r>
              <a:rPr lang="en-US" sz="1800" b="0" u="none">
                <a:solidFill>
                  <a:schemeClr val="lt1"/>
                </a:solidFill>
                <a:latin typeface="Trebuchet MS"/>
                <a:ea typeface="Trebuchet MS"/>
                <a:cs typeface="Trebuchet MS"/>
                <a:sym typeface="Trebuchet MS"/>
              </a:rPr>
              <a:t>We see more online to offline conversion than the other way around</a:t>
            </a:r>
            <a:endParaRPr/>
          </a:p>
          <a:p>
            <a:pPr marL="342900" marR="0" lvl="0" indent="-342900" algn="l" rtl="0">
              <a:lnSpc>
                <a:spcPct val="90000"/>
              </a:lnSpc>
              <a:spcBef>
                <a:spcPts val="1000"/>
              </a:spcBef>
              <a:spcAft>
                <a:spcPts val="0"/>
              </a:spcAft>
              <a:buClr>
                <a:schemeClr val="accent1"/>
              </a:buClr>
              <a:buSzPts val="1440"/>
              <a:buFont typeface="Noto Sans Symbols"/>
              <a:buChar char="►"/>
            </a:pPr>
            <a:r>
              <a:rPr lang="en-US" sz="1800" b="0" u="none">
                <a:solidFill>
                  <a:schemeClr val="lt1"/>
                </a:solidFill>
                <a:latin typeface="Trebuchet MS"/>
                <a:ea typeface="Trebuchet MS"/>
                <a:cs typeface="Trebuchet MS"/>
                <a:sym typeface="Trebuchet MS"/>
              </a:rPr>
              <a:t>Multi-channel donors are more likely to upgrade regardless of channel of origin </a:t>
            </a:r>
            <a:endParaRPr/>
          </a:p>
          <a:p>
            <a:pPr marL="342900" marR="0" lvl="0" indent="-266700" algn="l" rtl="0">
              <a:lnSpc>
                <a:spcPct val="90000"/>
              </a:lnSpc>
              <a:spcBef>
                <a:spcPts val="1000"/>
              </a:spcBef>
              <a:spcAft>
                <a:spcPts val="0"/>
              </a:spcAft>
              <a:buClr>
                <a:schemeClr val="accent1"/>
              </a:buClr>
              <a:buSzPts val="1200"/>
              <a:buFont typeface="Noto Sans Symbols"/>
              <a:buNone/>
            </a:pPr>
            <a:endParaRPr sz="1500" b="0" u="none">
              <a:solidFill>
                <a:schemeClr val="lt1"/>
              </a:solidFill>
              <a:latin typeface="Trebuchet MS"/>
              <a:ea typeface="Trebuchet MS"/>
              <a:cs typeface="Trebuchet MS"/>
              <a:sym typeface="Trebuchet MS"/>
            </a:endParaRPr>
          </a:p>
        </p:txBody>
      </p:sp>
      <p:pic>
        <p:nvPicPr>
          <p:cNvPr id="327" name="Google Shape;327;p36" descr="A screenshot of a cell phone&#10;&#10;Description automatically generated"/>
          <p:cNvPicPr preferRelativeResize="0"/>
          <p:nvPr/>
        </p:nvPicPr>
        <p:blipFill rotWithShape="1">
          <a:blip r:embed="rId3">
            <a:alphaModFix/>
          </a:blip>
          <a:srcRect/>
          <a:stretch/>
        </p:blipFill>
        <p:spPr>
          <a:xfrm>
            <a:off x="6096001" y="1403919"/>
            <a:ext cx="5143500" cy="4037647"/>
          </a:xfrm>
          <a:prstGeom prst="rect">
            <a:avLst/>
          </a:prstGeom>
          <a:noFill/>
          <a:ln>
            <a:noFill/>
          </a:ln>
        </p:spPr>
      </p:pic>
      <p:sp>
        <p:nvSpPr>
          <p:cNvPr id="328" name="Google Shape;328;p36"/>
          <p:cNvSpPr/>
          <p:nvPr/>
        </p:nvSpPr>
        <p:spPr>
          <a:xfrm flipH="1">
            <a:off x="11755696" y="4013200"/>
            <a:ext cx="448733" cy="2844800"/>
          </a:xfrm>
          <a:prstGeom prst="triangle">
            <a:avLst>
              <a:gd name="adj" fmla="val 0"/>
            </a:avLst>
          </a:prstGeom>
          <a:solidFill>
            <a:schemeClr val="accent1">
              <a:alpha val="84705"/>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37"/>
          <p:cNvSpPr txBox="1"/>
          <p:nvPr/>
        </p:nvSpPr>
        <p:spPr>
          <a:xfrm>
            <a:off x="2194585" y="1797395"/>
            <a:ext cx="7802830" cy="2387744"/>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a:solidFill>
                  <a:schemeClr val="dk1"/>
                </a:solidFill>
                <a:latin typeface="Trebuchet MS"/>
                <a:ea typeface="Trebuchet MS"/>
                <a:cs typeface="Trebuchet MS"/>
                <a:sym typeface="Trebuchet MS"/>
              </a:rPr>
              <a:t>Campaign view vs. channel view</a:t>
            </a:r>
            <a:endParaRPr/>
          </a:p>
          <a:p>
            <a:pPr marL="342900" marR="0" lvl="0" indent="-342900" algn="l" rtl="0">
              <a:lnSpc>
                <a:spcPct val="90000"/>
              </a:lnSpc>
              <a:spcBef>
                <a:spcPts val="1000"/>
              </a:spcBef>
              <a:spcAft>
                <a:spcPts val="0"/>
              </a:spcAft>
              <a:buClr>
                <a:schemeClr val="dk1"/>
              </a:buClr>
              <a:buSzPts val="2400"/>
              <a:buFont typeface="Arial"/>
              <a:buChar char="•"/>
            </a:pPr>
            <a:r>
              <a:rPr lang="en-US" sz="2400">
                <a:solidFill>
                  <a:schemeClr val="dk1"/>
                </a:solidFill>
                <a:latin typeface="Trebuchet MS"/>
                <a:ea typeface="Trebuchet MS"/>
                <a:cs typeface="Trebuchet MS"/>
                <a:sym typeface="Trebuchet MS"/>
              </a:rPr>
              <a:t>How can other channels improve each campaign performance?</a:t>
            </a:r>
            <a:endParaRPr/>
          </a:p>
          <a:p>
            <a:pPr marL="342900" marR="0" lvl="0" indent="-342900" algn="l" rtl="0">
              <a:lnSpc>
                <a:spcPct val="90000"/>
              </a:lnSpc>
              <a:spcBef>
                <a:spcPts val="1000"/>
              </a:spcBef>
              <a:spcAft>
                <a:spcPts val="0"/>
              </a:spcAft>
              <a:buClr>
                <a:schemeClr val="dk1"/>
              </a:buClr>
              <a:buSzPts val="2400"/>
              <a:buFont typeface="Arial"/>
              <a:buChar char="•"/>
            </a:pPr>
            <a:r>
              <a:rPr lang="en-US" sz="2400">
                <a:solidFill>
                  <a:schemeClr val="dk1"/>
                </a:solidFill>
                <a:latin typeface="Trebuchet MS"/>
                <a:ea typeface="Trebuchet MS"/>
                <a:cs typeface="Trebuchet MS"/>
                <a:sym typeface="Trebuchet MS"/>
              </a:rPr>
              <a:t>Prioritize touch points based on audience</a:t>
            </a:r>
            <a:endParaRPr/>
          </a:p>
          <a:p>
            <a:pPr marL="342900" marR="0" lvl="0" indent="-342900" algn="l" rtl="0">
              <a:lnSpc>
                <a:spcPct val="90000"/>
              </a:lnSpc>
              <a:spcBef>
                <a:spcPts val="1000"/>
              </a:spcBef>
              <a:spcAft>
                <a:spcPts val="0"/>
              </a:spcAft>
              <a:buClr>
                <a:schemeClr val="dk1"/>
              </a:buClr>
              <a:buSzPts val="2400"/>
              <a:buFont typeface="Arial"/>
              <a:buChar char="•"/>
            </a:pPr>
            <a:r>
              <a:rPr lang="en-US" sz="2400">
                <a:solidFill>
                  <a:schemeClr val="dk1"/>
                </a:solidFill>
                <a:latin typeface="Trebuchet MS"/>
                <a:ea typeface="Trebuchet MS"/>
                <a:cs typeface="Trebuchet MS"/>
                <a:sym typeface="Trebuchet MS"/>
              </a:rPr>
              <a:t>Where will you get most impact?</a:t>
            </a:r>
            <a:endParaRPr/>
          </a:p>
          <a:p>
            <a:pPr marL="0" marR="0" lvl="0" indent="0" algn="l" rtl="0">
              <a:lnSpc>
                <a:spcPct val="90000"/>
              </a:lnSpc>
              <a:spcBef>
                <a:spcPts val="1000"/>
              </a:spcBef>
              <a:spcAft>
                <a:spcPts val="0"/>
              </a:spcAft>
              <a:buClr>
                <a:schemeClr val="dk1"/>
              </a:buClr>
              <a:buSzPts val="2400"/>
              <a:buFont typeface="Arial"/>
              <a:buNone/>
            </a:pPr>
            <a:endParaRPr sz="2400">
              <a:solidFill>
                <a:schemeClr val="dk1"/>
              </a:solidFill>
              <a:latin typeface="Trebuchet MS"/>
              <a:ea typeface="Trebuchet MS"/>
              <a:cs typeface="Trebuchet MS"/>
              <a:sym typeface="Trebuchet MS"/>
            </a:endParaRPr>
          </a:p>
          <a:p>
            <a:pPr marL="800100" marR="0" lvl="1" indent="-215900" algn="l" rtl="0">
              <a:lnSpc>
                <a:spcPct val="90000"/>
              </a:lnSpc>
              <a:spcBef>
                <a:spcPts val="500"/>
              </a:spcBef>
              <a:spcAft>
                <a:spcPts val="0"/>
              </a:spcAft>
              <a:buClr>
                <a:schemeClr val="dk1"/>
              </a:buClr>
              <a:buSzPts val="2000"/>
              <a:buFont typeface="Arial"/>
              <a:buNone/>
            </a:pPr>
            <a:endParaRPr sz="2000" b="0" i="0" u="none" strike="noStrike" cap="none">
              <a:solidFill>
                <a:schemeClr val="dk1"/>
              </a:solidFill>
              <a:latin typeface="Trebuchet MS"/>
              <a:ea typeface="Trebuchet MS"/>
              <a:cs typeface="Trebuchet MS"/>
              <a:sym typeface="Trebuchet MS"/>
            </a:endParaRPr>
          </a:p>
          <a:p>
            <a:pPr marL="457200" marR="0" lvl="1" indent="0" algn="ctr" rtl="0">
              <a:lnSpc>
                <a:spcPct val="90000"/>
              </a:lnSpc>
              <a:spcBef>
                <a:spcPts val="500"/>
              </a:spcBef>
              <a:spcAft>
                <a:spcPts val="0"/>
              </a:spcAft>
              <a:buClr>
                <a:schemeClr val="dk1"/>
              </a:buClr>
              <a:buSzPts val="2400"/>
              <a:buFont typeface="Arial"/>
              <a:buNone/>
            </a:pPr>
            <a:endParaRPr sz="2400" b="0" i="0" u="none" strike="noStrike" cap="none">
              <a:solidFill>
                <a:schemeClr val="dk1"/>
              </a:solidFill>
              <a:latin typeface="Trebuchet MS"/>
              <a:ea typeface="Trebuchet MS"/>
              <a:cs typeface="Trebuchet MS"/>
              <a:sym typeface="Trebuchet MS"/>
            </a:endParaRPr>
          </a:p>
        </p:txBody>
      </p:sp>
      <p:grpSp>
        <p:nvGrpSpPr>
          <p:cNvPr id="335" name="Google Shape;335;p37"/>
          <p:cNvGrpSpPr/>
          <p:nvPr/>
        </p:nvGrpSpPr>
        <p:grpSpPr>
          <a:xfrm>
            <a:off x="4077130" y="4295851"/>
            <a:ext cx="4037738" cy="1954687"/>
            <a:chOff x="908" y="336971"/>
            <a:chExt cx="4037738" cy="1954687"/>
          </a:xfrm>
        </p:grpSpPr>
        <p:sp>
          <p:nvSpPr>
            <p:cNvPr id="336" name="Google Shape;336;p37"/>
            <p:cNvSpPr/>
            <p:nvPr/>
          </p:nvSpPr>
          <p:spPr>
            <a:xfrm rot="-5400000">
              <a:off x="908" y="336971"/>
              <a:ext cx="1954687" cy="1954687"/>
            </a:xfrm>
            <a:prstGeom prst="downArrow">
              <a:avLst>
                <a:gd name="adj1" fmla="val 50000"/>
                <a:gd name="adj2" fmla="val 35000"/>
              </a:avLst>
            </a:prstGeom>
            <a:solidFill>
              <a:srgbClr val="4F81BD"/>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7"/>
            <p:cNvSpPr txBox="1"/>
            <p:nvPr/>
          </p:nvSpPr>
          <p:spPr>
            <a:xfrm>
              <a:off x="908" y="825643"/>
              <a:ext cx="1612617" cy="977343"/>
            </a:xfrm>
            <a:prstGeom prst="rect">
              <a:avLst/>
            </a:prstGeom>
            <a:noFill/>
            <a:ln>
              <a:noFill/>
            </a:ln>
          </p:spPr>
          <p:txBody>
            <a:bodyPr spcFirstLastPara="1" wrap="square" lIns="170675" tIns="170675" rIns="170675" bIns="170675" anchor="ctr" anchorCtr="0">
              <a:noAutofit/>
            </a:bodyPr>
            <a:lstStyle/>
            <a:p>
              <a:pPr marL="0" marR="0" lvl="0" indent="0" algn="ctr" rtl="0">
                <a:lnSpc>
                  <a:spcPct val="90000"/>
                </a:lnSpc>
                <a:spcBef>
                  <a:spcPts val="0"/>
                </a:spcBef>
                <a:spcAft>
                  <a:spcPts val="0"/>
                </a:spcAft>
                <a:buClr>
                  <a:srgbClr val="FFFFFF"/>
                </a:buClr>
                <a:buSzPts val="2400"/>
                <a:buFont typeface="Calibri"/>
                <a:buNone/>
              </a:pPr>
              <a:r>
                <a:rPr lang="en-US" sz="2400">
                  <a:solidFill>
                    <a:srgbClr val="FFFFFF"/>
                  </a:solidFill>
                  <a:latin typeface="Calibri"/>
                  <a:ea typeface="Calibri"/>
                  <a:cs typeface="Calibri"/>
                  <a:sym typeface="Calibri"/>
                </a:rPr>
                <a:t>Channel</a:t>
              </a:r>
              <a:endParaRPr/>
            </a:p>
          </p:txBody>
        </p:sp>
        <p:sp>
          <p:nvSpPr>
            <p:cNvPr id="338" name="Google Shape;338;p37"/>
            <p:cNvSpPr/>
            <p:nvPr/>
          </p:nvSpPr>
          <p:spPr>
            <a:xfrm rot="5400000">
              <a:off x="2083959" y="336971"/>
              <a:ext cx="1954687" cy="1954687"/>
            </a:xfrm>
            <a:prstGeom prst="downArrow">
              <a:avLst>
                <a:gd name="adj1" fmla="val 50000"/>
                <a:gd name="adj2" fmla="val 35000"/>
              </a:avLst>
            </a:prstGeom>
            <a:solidFill>
              <a:srgbClr val="00B050"/>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7"/>
            <p:cNvSpPr txBox="1"/>
            <p:nvPr/>
          </p:nvSpPr>
          <p:spPr>
            <a:xfrm>
              <a:off x="2426029" y="825643"/>
              <a:ext cx="1612617" cy="977343"/>
            </a:xfrm>
            <a:prstGeom prst="rect">
              <a:avLst/>
            </a:prstGeom>
            <a:noFill/>
            <a:ln>
              <a:noFill/>
            </a:ln>
          </p:spPr>
          <p:txBody>
            <a:bodyPr spcFirstLastPara="1" wrap="square" lIns="170675" tIns="170675" rIns="170675" bIns="170675" anchor="ctr" anchorCtr="0">
              <a:noAutofit/>
            </a:bodyPr>
            <a:lstStyle/>
            <a:p>
              <a:pPr marL="0" marR="0" lvl="0" indent="0" algn="ctr" rtl="0">
                <a:lnSpc>
                  <a:spcPct val="90000"/>
                </a:lnSpc>
                <a:spcBef>
                  <a:spcPts val="0"/>
                </a:spcBef>
                <a:spcAft>
                  <a:spcPts val="0"/>
                </a:spcAft>
                <a:buClr>
                  <a:srgbClr val="FFFFFF"/>
                </a:buClr>
                <a:buSzPts val="2400"/>
                <a:buFont typeface="Calibri"/>
                <a:buNone/>
              </a:pPr>
              <a:r>
                <a:rPr lang="en-US" sz="2400">
                  <a:solidFill>
                    <a:srgbClr val="FFFFFF"/>
                  </a:solidFill>
                  <a:latin typeface="Calibri"/>
                  <a:ea typeface="Calibri"/>
                  <a:cs typeface="Calibri"/>
                  <a:sym typeface="Calibri"/>
                </a:rPr>
                <a:t>Campaign</a:t>
              </a:r>
              <a:endParaRPr/>
            </a:p>
          </p:txBody>
        </p:sp>
      </p:grpSp>
      <p:sp>
        <p:nvSpPr>
          <p:cNvPr id="340" name="Google Shape;340;p3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US"/>
              <a:t>Audience Centric Approach</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38" descr="comment.png"/>
          <p:cNvPicPr preferRelativeResize="0"/>
          <p:nvPr/>
        </p:nvPicPr>
        <p:blipFill rotWithShape="1">
          <a:blip r:embed="rId3">
            <a:alphaModFix/>
          </a:blip>
          <a:srcRect/>
          <a:stretch/>
        </p:blipFill>
        <p:spPr>
          <a:xfrm>
            <a:off x="8669506" y="3387241"/>
            <a:ext cx="1625600" cy="1625600"/>
          </a:xfrm>
          <a:prstGeom prst="rect">
            <a:avLst/>
          </a:prstGeom>
          <a:noFill/>
          <a:ln>
            <a:noFill/>
          </a:ln>
        </p:spPr>
      </p:pic>
      <p:pic>
        <p:nvPicPr>
          <p:cNvPr id="346" name="Google Shape;346;p38" descr="computer.png"/>
          <p:cNvPicPr preferRelativeResize="0"/>
          <p:nvPr/>
        </p:nvPicPr>
        <p:blipFill rotWithShape="1">
          <a:blip r:embed="rId4">
            <a:alphaModFix/>
          </a:blip>
          <a:srcRect/>
          <a:stretch/>
        </p:blipFill>
        <p:spPr>
          <a:xfrm>
            <a:off x="8159891" y="1066310"/>
            <a:ext cx="1625600" cy="1625600"/>
          </a:xfrm>
          <a:prstGeom prst="rect">
            <a:avLst/>
          </a:prstGeom>
          <a:noFill/>
          <a:ln>
            <a:noFill/>
          </a:ln>
        </p:spPr>
      </p:pic>
      <p:pic>
        <p:nvPicPr>
          <p:cNvPr id="347" name="Google Shape;347;p38" descr="computer2.png"/>
          <p:cNvPicPr preferRelativeResize="0"/>
          <p:nvPr/>
        </p:nvPicPr>
        <p:blipFill rotWithShape="1">
          <a:blip r:embed="rId5">
            <a:alphaModFix/>
          </a:blip>
          <a:srcRect/>
          <a:stretch/>
        </p:blipFill>
        <p:spPr>
          <a:xfrm>
            <a:off x="6632575" y="2574442"/>
            <a:ext cx="2135187" cy="2117725"/>
          </a:xfrm>
          <a:prstGeom prst="rect">
            <a:avLst/>
          </a:prstGeom>
          <a:noFill/>
          <a:ln>
            <a:noFill/>
          </a:ln>
        </p:spPr>
      </p:pic>
      <p:pic>
        <p:nvPicPr>
          <p:cNvPr id="348" name="Google Shape;348;p38" descr="facebook.png"/>
          <p:cNvPicPr preferRelativeResize="0"/>
          <p:nvPr/>
        </p:nvPicPr>
        <p:blipFill rotWithShape="1">
          <a:blip r:embed="rId6">
            <a:alphaModFix/>
          </a:blip>
          <a:srcRect/>
          <a:stretch/>
        </p:blipFill>
        <p:spPr>
          <a:xfrm>
            <a:off x="5119689" y="3332817"/>
            <a:ext cx="1012825" cy="1012825"/>
          </a:xfrm>
          <a:prstGeom prst="rect">
            <a:avLst/>
          </a:prstGeom>
          <a:noFill/>
          <a:ln>
            <a:noFill/>
          </a:ln>
        </p:spPr>
      </p:pic>
      <p:pic>
        <p:nvPicPr>
          <p:cNvPr id="349" name="Google Shape;349;p38" descr="Flickr.png"/>
          <p:cNvPicPr preferRelativeResize="0"/>
          <p:nvPr/>
        </p:nvPicPr>
        <p:blipFill rotWithShape="1">
          <a:blip r:embed="rId7">
            <a:alphaModFix/>
          </a:blip>
          <a:srcRect/>
          <a:stretch/>
        </p:blipFill>
        <p:spPr>
          <a:xfrm>
            <a:off x="9454073" y="5405486"/>
            <a:ext cx="666750" cy="666750"/>
          </a:xfrm>
          <a:prstGeom prst="rect">
            <a:avLst/>
          </a:prstGeom>
          <a:noFill/>
          <a:ln>
            <a:noFill/>
          </a:ln>
        </p:spPr>
      </p:pic>
      <p:pic>
        <p:nvPicPr>
          <p:cNvPr id="350" name="Google Shape;350;p38" descr="linkedin-logo.png"/>
          <p:cNvPicPr preferRelativeResize="0"/>
          <p:nvPr/>
        </p:nvPicPr>
        <p:blipFill rotWithShape="1">
          <a:blip r:embed="rId8">
            <a:alphaModFix/>
          </a:blip>
          <a:srcRect/>
          <a:stretch/>
        </p:blipFill>
        <p:spPr>
          <a:xfrm>
            <a:off x="3955256" y="4692166"/>
            <a:ext cx="1016000" cy="312738"/>
          </a:xfrm>
          <a:prstGeom prst="rect">
            <a:avLst/>
          </a:prstGeom>
          <a:noFill/>
          <a:ln>
            <a:noFill/>
          </a:ln>
        </p:spPr>
      </p:pic>
      <p:pic>
        <p:nvPicPr>
          <p:cNvPr id="351" name="Google Shape;351;p38" descr="mail.png"/>
          <p:cNvPicPr preferRelativeResize="0"/>
          <p:nvPr/>
        </p:nvPicPr>
        <p:blipFill rotWithShape="1">
          <a:blip r:embed="rId9">
            <a:alphaModFix/>
          </a:blip>
          <a:srcRect/>
          <a:stretch/>
        </p:blipFill>
        <p:spPr>
          <a:xfrm>
            <a:off x="2489200" y="3066566"/>
            <a:ext cx="1625600" cy="1625600"/>
          </a:xfrm>
          <a:prstGeom prst="rect">
            <a:avLst/>
          </a:prstGeom>
          <a:noFill/>
          <a:ln>
            <a:noFill/>
          </a:ln>
        </p:spPr>
      </p:pic>
      <p:pic>
        <p:nvPicPr>
          <p:cNvPr id="352" name="Google Shape;352;p38" descr="mailopened.png"/>
          <p:cNvPicPr preferRelativeResize="0"/>
          <p:nvPr/>
        </p:nvPicPr>
        <p:blipFill rotWithShape="1">
          <a:blip r:embed="rId10">
            <a:alphaModFix/>
          </a:blip>
          <a:srcRect/>
          <a:stretch/>
        </p:blipFill>
        <p:spPr>
          <a:xfrm>
            <a:off x="4943475" y="4726805"/>
            <a:ext cx="1625600" cy="1625600"/>
          </a:xfrm>
          <a:prstGeom prst="rect">
            <a:avLst/>
          </a:prstGeom>
          <a:noFill/>
          <a:ln>
            <a:noFill/>
          </a:ln>
        </p:spPr>
      </p:pic>
      <p:pic>
        <p:nvPicPr>
          <p:cNvPr id="353" name="Google Shape;353;p38" descr="notepad.png"/>
          <p:cNvPicPr preferRelativeResize="0"/>
          <p:nvPr/>
        </p:nvPicPr>
        <p:blipFill rotWithShape="1">
          <a:blip r:embed="rId11">
            <a:alphaModFix/>
          </a:blip>
          <a:srcRect/>
          <a:stretch/>
        </p:blipFill>
        <p:spPr>
          <a:xfrm>
            <a:off x="5756275" y="1799291"/>
            <a:ext cx="1181100" cy="1181100"/>
          </a:xfrm>
          <a:prstGeom prst="rect">
            <a:avLst/>
          </a:prstGeom>
          <a:noFill/>
          <a:ln>
            <a:noFill/>
          </a:ln>
        </p:spPr>
      </p:pic>
      <p:pic>
        <p:nvPicPr>
          <p:cNvPr id="354" name="Google Shape;354;p38" descr="phone.png"/>
          <p:cNvPicPr preferRelativeResize="0"/>
          <p:nvPr/>
        </p:nvPicPr>
        <p:blipFill rotWithShape="1">
          <a:blip r:embed="rId12">
            <a:alphaModFix/>
          </a:blip>
          <a:srcRect/>
          <a:stretch/>
        </p:blipFill>
        <p:spPr>
          <a:xfrm>
            <a:off x="2189163" y="4801704"/>
            <a:ext cx="1625600" cy="1625600"/>
          </a:xfrm>
          <a:prstGeom prst="rect">
            <a:avLst/>
          </a:prstGeom>
          <a:noFill/>
          <a:ln>
            <a:noFill/>
          </a:ln>
        </p:spPr>
      </p:pic>
      <p:pic>
        <p:nvPicPr>
          <p:cNvPr id="355" name="Google Shape;355;p38" descr="twitter.png"/>
          <p:cNvPicPr preferRelativeResize="0"/>
          <p:nvPr/>
        </p:nvPicPr>
        <p:blipFill rotWithShape="1">
          <a:blip r:embed="rId13">
            <a:alphaModFix/>
          </a:blip>
          <a:srcRect/>
          <a:stretch/>
        </p:blipFill>
        <p:spPr>
          <a:xfrm>
            <a:off x="7497201" y="5405486"/>
            <a:ext cx="1014412" cy="1014412"/>
          </a:xfrm>
          <a:prstGeom prst="rect">
            <a:avLst/>
          </a:prstGeom>
          <a:noFill/>
          <a:ln>
            <a:noFill/>
          </a:ln>
        </p:spPr>
      </p:pic>
      <p:pic>
        <p:nvPicPr>
          <p:cNvPr id="356" name="Google Shape;356;p38" descr="Youtube.png"/>
          <p:cNvPicPr preferRelativeResize="0"/>
          <p:nvPr/>
        </p:nvPicPr>
        <p:blipFill rotWithShape="1">
          <a:blip r:embed="rId14">
            <a:alphaModFix/>
          </a:blip>
          <a:srcRect/>
          <a:stretch/>
        </p:blipFill>
        <p:spPr>
          <a:xfrm>
            <a:off x="2058987" y="1491498"/>
            <a:ext cx="963612" cy="963613"/>
          </a:xfrm>
          <a:prstGeom prst="rect">
            <a:avLst/>
          </a:prstGeom>
          <a:noFill/>
          <a:ln>
            <a:noFill/>
          </a:ln>
        </p:spPr>
      </p:pic>
      <p:pic>
        <p:nvPicPr>
          <p:cNvPr id="357" name="Google Shape;357;p38" descr="iphone.png"/>
          <p:cNvPicPr preferRelativeResize="0"/>
          <p:nvPr/>
        </p:nvPicPr>
        <p:blipFill rotWithShape="1">
          <a:blip r:embed="rId15">
            <a:alphaModFix/>
          </a:blip>
          <a:srcRect/>
          <a:stretch/>
        </p:blipFill>
        <p:spPr>
          <a:xfrm>
            <a:off x="3563938" y="986491"/>
            <a:ext cx="1612900" cy="1625600"/>
          </a:xfrm>
          <a:prstGeom prst="rect">
            <a:avLst/>
          </a:prstGeom>
          <a:noFill/>
          <a:ln>
            <a:noFill/>
          </a:ln>
        </p:spPr>
      </p:pic>
      <p:pic>
        <p:nvPicPr>
          <p:cNvPr id="358" name="Google Shape;358;p38" descr="A picture containing screenshot&#10;&#10;Description automatically generated"/>
          <p:cNvPicPr preferRelativeResize="0"/>
          <p:nvPr/>
        </p:nvPicPr>
        <p:blipFill rotWithShape="1">
          <a:blip r:embed="rId16">
            <a:alphaModFix/>
          </a:blip>
          <a:srcRect t="22930" b="27292"/>
          <a:stretch/>
        </p:blipFill>
        <p:spPr>
          <a:xfrm>
            <a:off x="209475" y="2627555"/>
            <a:ext cx="2197034" cy="1181101"/>
          </a:xfrm>
          <a:prstGeom prst="rect">
            <a:avLst/>
          </a:prstGeom>
          <a:noFill/>
          <a:ln>
            <a:noFill/>
          </a:ln>
        </p:spPr>
      </p:pic>
      <p:pic>
        <p:nvPicPr>
          <p:cNvPr id="359" name="Google Shape;359;p38" descr="A drawing of a person&#10;&#10;Description automatically generated"/>
          <p:cNvPicPr preferRelativeResize="0"/>
          <p:nvPr/>
        </p:nvPicPr>
        <p:blipFill rotWithShape="1">
          <a:blip r:embed="rId17">
            <a:alphaModFix/>
          </a:blip>
          <a:srcRect/>
          <a:stretch/>
        </p:blipFill>
        <p:spPr>
          <a:xfrm>
            <a:off x="443328" y="3808656"/>
            <a:ext cx="1775870" cy="2117725"/>
          </a:xfrm>
          <a:prstGeom prst="rect">
            <a:avLst/>
          </a:prstGeom>
          <a:noFill/>
          <a:ln>
            <a:noFill/>
          </a:ln>
        </p:spPr>
      </p:pic>
      <p:sp>
        <p:nvSpPr>
          <p:cNvPr id="360" name="Google Shape;360;p38"/>
          <p:cNvSpPr txBox="1"/>
          <p:nvPr/>
        </p:nvSpPr>
        <p:spPr>
          <a:xfrm>
            <a:off x="672922" y="574185"/>
            <a:ext cx="8596668" cy="132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Trebuchet MS"/>
              <a:buNone/>
            </a:pPr>
            <a:r>
              <a:rPr lang="en-US" sz="3600">
                <a:solidFill>
                  <a:schemeClr val="accent1"/>
                </a:solidFill>
                <a:latin typeface="Trebuchet MS"/>
                <a:ea typeface="Trebuchet MS"/>
                <a:cs typeface="Trebuchet MS"/>
                <a:sym typeface="Trebuchet MS"/>
              </a:rPr>
              <a:t>Choose your channels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5" name="Google Shape;365;p3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66" name="Google Shape;366;p39"/>
          <p:cNvSpPr txBox="1">
            <a:spLocks noGrp="1"/>
          </p:cNvSpPr>
          <p:nvPr>
            <p:ph type="title"/>
          </p:nvPr>
        </p:nvSpPr>
        <p:spPr>
          <a:xfrm>
            <a:off x="652481" y="1382486"/>
            <a:ext cx="3547581" cy="409302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1"/>
              </a:buClr>
              <a:buSzPts val="4400"/>
              <a:buFont typeface="Trebuchet MS"/>
              <a:buNone/>
            </a:pPr>
            <a:r>
              <a:rPr lang="en-US" sz="4400"/>
              <a:t>Channel Strengths</a:t>
            </a:r>
            <a:endParaRPr/>
          </a:p>
        </p:txBody>
      </p:sp>
      <p:grpSp>
        <p:nvGrpSpPr>
          <p:cNvPr id="367" name="Google Shape;367;p39"/>
          <p:cNvGrpSpPr/>
          <p:nvPr/>
        </p:nvGrpSpPr>
        <p:grpSpPr>
          <a:xfrm>
            <a:off x="1329267" y="-8467"/>
            <a:ext cx="4766733" cy="6866467"/>
            <a:chOff x="7425267" y="-8467"/>
            <a:chExt cx="4766733" cy="6866467"/>
          </a:xfrm>
        </p:grpSpPr>
        <p:cxnSp>
          <p:nvCxnSpPr>
            <p:cNvPr id="368" name="Google Shape;368;p39"/>
            <p:cNvCxnSpPr/>
            <p:nvPr/>
          </p:nvCxnSpPr>
          <p:spPr>
            <a:xfrm>
              <a:off x="9371012" y="0"/>
              <a:ext cx="1219200" cy="6858000"/>
            </a:xfrm>
            <a:prstGeom prst="straightConnector1">
              <a:avLst/>
            </a:prstGeom>
            <a:noFill/>
            <a:ln w="9525" cap="flat" cmpd="sng">
              <a:solidFill>
                <a:srgbClr val="BFBFBF">
                  <a:alpha val="74901"/>
                </a:srgbClr>
              </a:solidFill>
              <a:prstDash val="solid"/>
              <a:round/>
              <a:headEnd type="none" w="sm" len="sm"/>
              <a:tailEnd type="none" w="sm" len="sm"/>
            </a:ln>
          </p:spPr>
        </p:cxnSp>
        <p:cxnSp>
          <p:nvCxnSpPr>
            <p:cNvPr id="369" name="Google Shape;369;p39"/>
            <p:cNvCxnSpPr/>
            <p:nvPr/>
          </p:nvCxnSpPr>
          <p:spPr>
            <a:xfrm flipH="1">
              <a:off x="7425267" y="3681413"/>
              <a:ext cx="4763558" cy="3176587"/>
            </a:xfrm>
            <a:prstGeom prst="straightConnector1">
              <a:avLst/>
            </a:prstGeom>
            <a:noFill/>
            <a:ln w="9525" cap="flat" cmpd="sng">
              <a:solidFill>
                <a:srgbClr val="BFBFBF">
                  <a:alpha val="80000"/>
                </a:srgbClr>
              </a:solidFill>
              <a:prstDash val="solid"/>
              <a:round/>
              <a:headEnd type="none" w="sm" len="sm"/>
              <a:tailEnd type="none" w="sm" len="sm"/>
            </a:ln>
          </p:spPr>
        </p:cxnSp>
        <p:sp>
          <p:nvSpPr>
            <p:cNvPr id="370" name="Google Shape;370;p3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71" name="Google Shape;371;p3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72" name="Google Shape;372;p39"/>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74" name="Google Shape;374;p3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75" name="Google Shape;375;p3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76" name="Google Shape;376;p3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7" name="Google Shape;377;p39"/>
          <p:cNvSpPr/>
          <p:nvPr/>
        </p:nvSpPr>
        <p:spPr>
          <a:xfrm>
            <a:off x="5977719" y="0"/>
            <a:ext cx="6214281"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grpSp>
        <p:nvGrpSpPr>
          <p:cNvPr id="378" name="Google Shape;378;p39"/>
          <p:cNvGrpSpPr/>
          <p:nvPr/>
        </p:nvGrpSpPr>
        <p:grpSpPr>
          <a:xfrm>
            <a:off x="4916553" y="946173"/>
            <a:ext cx="6628804" cy="4976359"/>
            <a:chOff x="0" y="1610"/>
            <a:chExt cx="6628804" cy="4976359"/>
          </a:xfrm>
        </p:grpSpPr>
        <p:sp>
          <p:nvSpPr>
            <p:cNvPr id="379" name="Google Shape;379;p39"/>
            <p:cNvSpPr/>
            <p:nvPr/>
          </p:nvSpPr>
          <p:spPr>
            <a:xfrm>
              <a:off x="0" y="1610"/>
              <a:ext cx="6628804" cy="686394"/>
            </a:xfrm>
            <a:prstGeom prst="roundRect">
              <a:avLst>
                <a:gd name="adj" fmla="val 10000"/>
              </a:avLst>
            </a:prstGeom>
            <a:solidFill>
              <a:srgbClr val="52A0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9"/>
            <p:cNvSpPr/>
            <p:nvPr/>
          </p:nvSpPr>
          <p:spPr>
            <a:xfrm>
              <a:off x="207634" y="156049"/>
              <a:ext cx="377516" cy="377516"/>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9"/>
            <p:cNvSpPr/>
            <p:nvPr/>
          </p:nvSpPr>
          <p:spPr>
            <a:xfrm>
              <a:off x="792785" y="1610"/>
              <a:ext cx="5836018" cy="6863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9"/>
            <p:cNvSpPr txBox="1"/>
            <p:nvPr/>
          </p:nvSpPr>
          <p:spPr>
            <a:xfrm>
              <a:off x="792785" y="1610"/>
              <a:ext cx="5836018" cy="686394"/>
            </a:xfrm>
            <a:prstGeom prst="rect">
              <a:avLst/>
            </a:prstGeom>
            <a:noFill/>
            <a:ln>
              <a:noFill/>
            </a:ln>
          </p:spPr>
          <p:txBody>
            <a:bodyPr spcFirstLastPara="1" wrap="square" lIns="72625" tIns="72625" rIns="72625" bIns="72625" anchor="ctr" anchorCtr="0">
              <a:noAutofit/>
            </a:bodyPr>
            <a:lstStyle/>
            <a:p>
              <a:pPr marL="0" marR="0" lvl="0" indent="0" algn="l" rtl="0">
                <a:lnSpc>
                  <a:spcPct val="90000"/>
                </a:lnSpc>
                <a:spcBef>
                  <a:spcPts val="0"/>
                </a:spcBef>
                <a:spcAft>
                  <a:spcPts val="0"/>
                </a:spcAft>
                <a:buClr>
                  <a:schemeClr val="dk1"/>
                </a:buClr>
                <a:buSzPts val="1900"/>
                <a:buFont typeface="Trebuchet MS"/>
                <a:buNone/>
              </a:pPr>
              <a:r>
                <a:rPr lang="en-US" sz="1900">
                  <a:solidFill>
                    <a:schemeClr val="dk1"/>
                  </a:solidFill>
                  <a:latin typeface="Trebuchet MS"/>
                  <a:ea typeface="Trebuchet MS"/>
                  <a:cs typeface="Trebuchet MS"/>
                  <a:sym typeface="Trebuchet MS"/>
                </a:rPr>
                <a:t>Website – where you have the most control over your brand</a:t>
              </a:r>
              <a:endParaRPr/>
            </a:p>
          </p:txBody>
        </p:sp>
        <p:sp>
          <p:nvSpPr>
            <p:cNvPr id="383" name="Google Shape;383;p39"/>
            <p:cNvSpPr/>
            <p:nvPr/>
          </p:nvSpPr>
          <p:spPr>
            <a:xfrm>
              <a:off x="0" y="859603"/>
              <a:ext cx="6628804" cy="686394"/>
            </a:xfrm>
            <a:prstGeom prst="roundRect">
              <a:avLst>
                <a:gd name="adj" fmla="val 10000"/>
              </a:avLst>
            </a:prstGeom>
            <a:solidFill>
              <a:srgbClr val="E4B9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9"/>
            <p:cNvSpPr/>
            <p:nvPr/>
          </p:nvSpPr>
          <p:spPr>
            <a:xfrm>
              <a:off x="207634" y="1014042"/>
              <a:ext cx="377516" cy="377516"/>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9"/>
            <p:cNvSpPr/>
            <p:nvPr/>
          </p:nvSpPr>
          <p:spPr>
            <a:xfrm>
              <a:off x="792785" y="859603"/>
              <a:ext cx="5836018" cy="6863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9"/>
            <p:cNvSpPr txBox="1"/>
            <p:nvPr/>
          </p:nvSpPr>
          <p:spPr>
            <a:xfrm>
              <a:off x="792785" y="859603"/>
              <a:ext cx="5836018" cy="686394"/>
            </a:xfrm>
            <a:prstGeom prst="rect">
              <a:avLst/>
            </a:prstGeom>
            <a:noFill/>
            <a:ln>
              <a:noFill/>
            </a:ln>
          </p:spPr>
          <p:txBody>
            <a:bodyPr spcFirstLastPara="1" wrap="square" lIns="72625" tIns="72625" rIns="72625" bIns="72625" anchor="ctr" anchorCtr="0">
              <a:noAutofit/>
            </a:bodyPr>
            <a:lstStyle/>
            <a:p>
              <a:pPr marL="0" marR="0" lvl="0" indent="0" algn="l" rtl="0">
                <a:lnSpc>
                  <a:spcPct val="90000"/>
                </a:lnSpc>
                <a:spcBef>
                  <a:spcPts val="0"/>
                </a:spcBef>
                <a:spcAft>
                  <a:spcPts val="0"/>
                </a:spcAft>
                <a:buClr>
                  <a:schemeClr val="dk1"/>
                </a:buClr>
                <a:buSzPts val="1900"/>
                <a:buFont typeface="Trebuchet MS"/>
                <a:buNone/>
              </a:pPr>
              <a:r>
                <a:rPr lang="en-US" sz="1900">
                  <a:solidFill>
                    <a:schemeClr val="dk1"/>
                  </a:solidFill>
                  <a:latin typeface="Trebuchet MS"/>
                  <a:ea typeface="Trebuchet MS"/>
                  <a:cs typeface="Trebuchet MS"/>
                  <a:sym typeface="Trebuchet MS"/>
                </a:rPr>
                <a:t>Email – where you’ll make the most money online</a:t>
              </a:r>
              <a:endParaRPr/>
            </a:p>
          </p:txBody>
        </p:sp>
        <p:sp>
          <p:nvSpPr>
            <p:cNvPr id="387" name="Google Shape;387;p39"/>
            <p:cNvSpPr/>
            <p:nvPr/>
          </p:nvSpPr>
          <p:spPr>
            <a:xfrm>
              <a:off x="0" y="1717596"/>
              <a:ext cx="6628804" cy="686394"/>
            </a:xfrm>
            <a:prstGeom prst="roundRect">
              <a:avLst>
                <a:gd name="adj" fmla="val 10000"/>
              </a:avLst>
            </a:prstGeom>
            <a:solidFill>
              <a:srgbClr val="E766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9"/>
            <p:cNvSpPr/>
            <p:nvPr/>
          </p:nvSpPr>
          <p:spPr>
            <a:xfrm>
              <a:off x="207634" y="1872035"/>
              <a:ext cx="377516" cy="377516"/>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9"/>
            <p:cNvSpPr/>
            <p:nvPr/>
          </p:nvSpPr>
          <p:spPr>
            <a:xfrm>
              <a:off x="792785" y="1717596"/>
              <a:ext cx="5836018" cy="6863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9"/>
            <p:cNvSpPr txBox="1"/>
            <p:nvPr/>
          </p:nvSpPr>
          <p:spPr>
            <a:xfrm>
              <a:off x="792785" y="1717596"/>
              <a:ext cx="5836018" cy="686394"/>
            </a:xfrm>
            <a:prstGeom prst="rect">
              <a:avLst/>
            </a:prstGeom>
            <a:noFill/>
            <a:ln>
              <a:noFill/>
            </a:ln>
          </p:spPr>
          <p:txBody>
            <a:bodyPr spcFirstLastPara="1" wrap="square" lIns="72625" tIns="72625" rIns="72625" bIns="72625" anchor="ctr" anchorCtr="0">
              <a:noAutofit/>
            </a:bodyPr>
            <a:lstStyle/>
            <a:p>
              <a:pPr marL="0" marR="0" lvl="0" indent="0" algn="l" rtl="0">
                <a:lnSpc>
                  <a:spcPct val="90000"/>
                </a:lnSpc>
                <a:spcBef>
                  <a:spcPts val="0"/>
                </a:spcBef>
                <a:spcAft>
                  <a:spcPts val="0"/>
                </a:spcAft>
                <a:buClr>
                  <a:schemeClr val="dk1"/>
                </a:buClr>
                <a:buSzPts val="1900"/>
                <a:buFont typeface="Trebuchet MS"/>
                <a:buNone/>
              </a:pPr>
              <a:r>
                <a:rPr lang="en-US" sz="1900">
                  <a:solidFill>
                    <a:schemeClr val="dk1"/>
                  </a:solidFill>
                  <a:latin typeface="Trebuchet MS"/>
                  <a:ea typeface="Trebuchet MS"/>
                  <a:cs typeface="Trebuchet MS"/>
                  <a:sym typeface="Trebuchet MS"/>
                </a:rPr>
                <a:t>Facebook – where you’ll find new donors and volunteers</a:t>
              </a:r>
              <a:endParaRPr/>
            </a:p>
          </p:txBody>
        </p:sp>
        <p:sp>
          <p:nvSpPr>
            <p:cNvPr id="391" name="Google Shape;391;p39"/>
            <p:cNvSpPr/>
            <p:nvPr/>
          </p:nvSpPr>
          <p:spPr>
            <a:xfrm>
              <a:off x="0" y="2575589"/>
              <a:ext cx="6628804" cy="686394"/>
            </a:xfrm>
            <a:prstGeom prst="roundRect">
              <a:avLst>
                <a:gd name="adj" fmla="val 10000"/>
              </a:avLst>
            </a:prstGeom>
            <a:solidFill>
              <a:srgbClr val="C42D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9"/>
            <p:cNvSpPr/>
            <p:nvPr/>
          </p:nvSpPr>
          <p:spPr>
            <a:xfrm>
              <a:off x="207634" y="2730028"/>
              <a:ext cx="377516" cy="377516"/>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9"/>
            <p:cNvSpPr/>
            <p:nvPr/>
          </p:nvSpPr>
          <p:spPr>
            <a:xfrm>
              <a:off x="792785" y="2575589"/>
              <a:ext cx="5836018" cy="6863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9"/>
            <p:cNvSpPr txBox="1"/>
            <p:nvPr/>
          </p:nvSpPr>
          <p:spPr>
            <a:xfrm>
              <a:off x="792785" y="2575589"/>
              <a:ext cx="5836018" cy="686394"/>
            </a:xfrm>
            <a:prstGeom prst="rect">
              <a:avLst/>
            </a:prstGeom>
            <a:noFill/>
            <a:ln>
              <a:noFill/>
            </a:ln>
          </p:spPr>
          <p:txBody>
            <a:bodyPr spcFirstLastPara="1" wrap="square" lIns="72625" tIns="72625" rIns="72625" bIns="72625" anchor="ctr" anchorCtr="0">
              <a:noAutofit/>
            </a:bodyPr>
            <a:lstStyle/>
            <a:p>
              <a:pPr marL="0" marR="0" lvl="0" indent="0" algn="l" rtl="0">
                <a:lnSpc>
                  <a:spcPct val="90000"/>
                </a:lnSpc>
                <a:spcBef>
                  <a:spcPts val="0"/>
                </a:spcBef>
                <a:spcAft>
                  <a:spcPts val="0"/>
                </a:spcAft>
                <a:buClr>
                  <a:schemeClr val="dk1"/>
                </a:buClr>
                <a:buSzPts val="1900"/>
                <a:buFont typeface="Trebuchet MS"/>
                <a:buNone/>
              </a:pPr>
              <a:r>
                <a:rPr lang="en-US" sz="1900">
                  <a:solidFill>
                    <a:schemeClr val="dk1"/>
                  </a:solidFill>
                  <a:latin typeface="Trebuchet MS"/>
                  <a:ea typeface="Trebuchet MS"/>
                  <a:cs typeface="Trebuchet MS"/>
                  <a:sym typeface="Trebuchet MS"/>
                </a:rPr>
                <a:t>Display Advertising – think of it like a billboard for brand recall</a:t>
              </a:r>
              <a:endParaRPr/>
            </a:p>
          </p:txBody>
        </p:sp>
        <p:sp>
          <p:nvSpPr>
            <p:cNvPr id="395" name="Google Shape;395;p39"/>
            <p:cNvSpPr/>
            <p:nvPr/>
          </p:nvSpPr>
          <p:spPr>
            <a:xfrm>
              <a:off x="0" y="3433582"/>
              <a:ext cx="6628804" cy="686394"/>
            </a:xfrm>
            <a:prstGeom prst="roundRect">
              <a:avLst>
                <a:gd name="adj" fmla="val 1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9"/>
            <p:cNvSpPr/>
            <p:nvPr/>
          </p:nvSpPr>
          <p:spPr>
            <a:xfrm>
              <a:off x="207634" y="3588021"/>
              <a:ext cx="377516" cy="377516"/>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9"/>
            <p:cNvSpPr/>
            <p:nvPr/>
          </p:nvSpPr>
          <p:spPr>
            <a:xfrm>
              <a:off x="792785" y="3433582"/>
              <a:ext cx="5836018" cy="6863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9"/>
            <p:cNvSpPr txBox="1"/>
            <p:nvPr/>
          </p:nvSpPr>
          <p:spPr>
            <a:xfrm>
              <a:off x="792785" y="3433582"/>
              <a:ext cx="5836018" cy="686394"/>
            </a:xfrm>
            <a:prstGeom prst="rect">
              <a:avLst/>
            </a:prstGeom>
            <a:noFill/>
            <a:ln>
              <a:noFill/>
            </a:ln>
          </p:spPr>
          <p:txBody>
            <a:bodyPr spcFirstLastPara="1" wrap="square" lIns="72625" tIns="72625" rIns="72625" bIns="72625" anchor="ctr" anchorCtr="0">
              <a:noAutofit/>
            </a:bodyPr>
            <a:lstStyle/>
            <a:p>
              <a:pPr marL="0" marR="0" lvl="0" indent="0" algn="l" rtl="0">
                <a:lnSpc>
                  <a:spcPct val="90000"/>
                </a:lnSpc>
                <a:spcBef>
                  <a:spcPts val="0"/>
                </a:spcBef>
                <a:spcAft>
                  <a:spcPts val="0"/>
                </a:spcAft>
                <a:buClr>
                  <a:schemeClr val="dk1"/>
                </a:buClr>
                <a:buSzPts val="1900"/>
                <a:buFont typeface="Trebuchet MS"/>
                <a:buNone/>
              </a:pPr>
              <a:r>
                <a:rPr lang="en-US" sz="1900">
                  <a:solidFill>
                    <a:schemeClr val="dk1"/>
                  </a:solidFill>
                  <a:latin typeface="Trebuchet MS"/>
                  <a:ea typeface="Trebuchet MS"/>
                  <a:cs typeface="Trebuchet MS"/>
                  <a:sym typeface="Trebuchet MS"/>
                </a:rPr>
                <a:t>Search Advertising – how most people will find you</a:t>
              </a:r>
              <a:endParaRPr/>
            </a:p>
          </p:txBody>
        </p:sp>
        <p:sp>
          <p:nvSpPr>
            <p:cNvPr id="399" name="Google Shape;399;p39"/>
            <p:cNvSpPr/>
            <p:nvPr/>
          </p:nvSpPr>
          <p:spPr>
            <a:xfrm>
              <a:off x="0" y="4291575"/>
              <a:ext cx="6628804" cy="686394"/>
            </a:xfrm>
            <a:prstGeom prst="roundRect">
              <a:avLst>
                <a:gd name="adj" fmla="val 10000"/>
              </a:avLst>
            </a:prstGeom>
            <a:solidFill>
              <a:srgbClr val="52A0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9"/>
            <p:cNvSpPr/>
            <p:nvPr/>
          </p:nvSpPr>
          <p:spPr>
            <a:xfrm>
              <a:off x="207634" y="4446014"/>
              <a:ext cx="377516" cy="377516"/>
            </a:xfrm>
            <a:prstGeom prst="rect">
              <a:avLst/>
            </a:prstGeom>
            <a:blipFill rotWithShape="1">
              <a:blip r:embed="rId8">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9"/>
            <p:cNvSpPr/>
            <p:nvPr/>
          </p:nvSpPr>
          <p:spPr>
            <a:xfrm>
              <a:off x="792785" y="4291575"/>
              <a:ext cx="5836018" cy="6863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9"/>
            <p:cNvSpPr txBox="1"/>
            <p:nvPr/>
          </p:nvSpPr>
          <p:spPr>
            <a:xfrm>
              <a:off x="792785" y="4291575"/>
              <a:ext cx="5836018" cy="686394"/>
            </a:xfrm>
            <a:prstGeom prst="rect">
              <a:avLst/>
            </a:prstGeom>
            <a:noFill/>
            <a:ln>
              <a:noFill/>
            </a:ln>
          </p:spPr>
          <p:txBody>
            <a:bodyPr spcFirstLastPara="1" wrap="square" lIns="72625" tIns="72625" rIns="72625" bIns="72625" anchor="ctr" anchorCtr="0">
              <a:noAutofit/>
            </a:bodyPr>
            <a:lstStyle/>
            <a:p>
              <a:pPr marL="0" marR="0" lvl="0" indent="0" algn="l" rtl="0">
                <a:lnSpc>
                  <a:spcPct val="90000"/>
                </a:lnSpc>
                <a:spcBef>
                  <a:spcPts val="0"/>
                </a:spcBef>
                <a:spcAft>
                  <a:spcPts val="0"/>
                </a:spcAft>
                <a:buClr>
                  <a:schemeClr val="dk1"/>
                </a:buClr>
                <a:buSzPts val="1900"/>
                <a:buFont typeface="Trebuchet MS"/>
                <a:buNone/>
              </a:pPr>
              <a:r>
                <a:rPr lang="en-US" sz="1900">
                  <a:solidFill>
                    <a:schemeClr val="dk1"/>
                  </a:solidFill>
                  <a:latin typeface="Trebuchet MS"/>
                  <a:ea typeface="Trebuchet MS"/>
                  <a:cs typeface="Trebuchet MS"/>
                  <a:sym typeface="Trebuchet MS"/>
                </a:rPr>
                <a:t>Mail – it’s not dead – still where the majority of donations come from</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7"/>
        <p:cNvGrpSpPr/>
        <p:nvPr/>
      </p:nvGrpSpPr>
      <p:grpSpPr>
        <a:xfrm>
          <a:off x="0" y="0"/>
          <a:ext cx="0" cy="0"/>
          <a:chOff x="0" y="0"/>
          <a:chExt cx="0" cy="0"/>
        </a:xfrm>
      </p:grpSpPr>
      <p:grpSp>
        <p:nvGrpSpPr>
          <p:cNvPr id="408" name="Google Shape;408;p40"/>
          <p:cNvGrpSpPr/>
          <p:nvPr/>
        </p:nvGrpSpPr>
        <p:grpSpPr>
          <a:xfrm>
            <a:off x="0" y="-8467"/>
            <a:ext cx="12192000" cy="6866467"/>
            <a:chOff x="0" y="-8467"/>
            <a:chExt cx="12192000" cy="6866467"/>
          </a:xfrm>
        </p:grpSpPr>
        <p:cxnSp>
          <p:nvCxnSpPr>
            <p:cNvPr id="409" name="Google Shape;409;p40"/>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410" name="Google Shape;410;p40"/>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411" name="Google Shape;411;p4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412" name="Google Shape;412;p40"/>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13" name="Google Shape;413;p40"/>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0"/>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415" name="Google Shape;415;p40"/>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416" name="Google Shape;416;p40"/>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417" name="Google Shape;417;p40"/>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40"/>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9" name="Google Shape;419;p40"/>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grpSp>
        <p:nvGrpSpPr>
          <p:cNvPr id="420" name="Google Shape;420;p40"/>
          <p:cNvGrpSpPr/>
          <p:nvPr/>
        </p:nvGrpSpPr>
        <p:grpSpPr>
          <a:xfrm>
            <a:off x="0" y="-8467"/>
            <a:ext cx="12192000" cy="6866467"/>
            <a:chOff x="0" y="-8467"/>
            <a:chExt cx="12192000" cy="6866467"/>
          </a:xfrm>
        </p:grpSpPr>
        <p:cxnSp>
          <p:nvCxnSpPr>
            <p:cNvPr id="421" name="Google Shape;421;p40"/>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422" name="Google Shape;422;p4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423" name="Google Shape;423;p40"/>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24" name="Google Shape;424;p40"/>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40"/>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426" name="Google Shape;426;p40"/>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427" name="Google Shape;427;p40"/>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428" name="Google Shape;428;p40"/>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40"/>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 name="Google Shape;430;p40"/>
          <p:cNvSpPr/>
          <p:nvPr/>
        </p:nvSpPr>
        <p:spPr>
          <a:xfrm>
            <a:off x="477012" y="480060"/>
            <a:ext cx="11237976" cy="5897880"/>
          </a:xfrm>
          <a:prstGeom prst="rect">
            <a:avLst/>
          </a:prstGeom>
          <a:solidFill>
            <a:srgbClr val="FFFFFF"/>
          </a:solidFill>
          <a:ln w="222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431" name="Google Shape;431;p40" descr="A close up of a piece of paper&#10;&#10;Description automatically generated"/>
          <p:cNvPicPr preferRelativeResize="0"/>
          <p:nvPr/>
        </p:nvPicPr>
        <p:blipFill rotWithShape="1">
          <a:blip r:embed="rId3">
            <a:alphaModFix/>
          </a:blip>
          <a:srcRect t="26311" r="-1" b="33108"/>
          <a:stretch/>
        </p:blipFill>
        <p:spPr>
          <a:xfrm>
            <a:off x="568452" y="567266"/>
            <a:ext cx="11055096" cy="5715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5"/>
        <p:cNvGrpSpPr/>
        <p:nvPr/>
      </p:nvGrpSpPr>
      <p:grpSpPr>
        <a:xfrm>
          <a:off x="0" y="0"/>
          <a:ext cx="0" cy="0"/>
          <a:chOff x="0" y="0"/>
          <a:chExt cx="0" cy="0"/>
        </a:xfrm>
      </p:grpSpPr>
      <p:sp>
        <p:nvSpPr>
          <p:cNvPr id="436" name="Google Shape;436;p4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37" name="Google Shape;437;p41"/>
          <p:cNvSpPr txBox="1">
            <a:spLocks noGrp="1"/>
          </p:cNvSpPr>
          <p:nvPr>
            <p:ph type="title"/>
          </p:nvPr>
        </p:nvSpPr>
        <p:spPr>
          <a:xfrm>
            <a:off x="1286933" y="609600"/>
            <a:ext cx="10197494" cy="10994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US"/>
              <a:t>Make the most of your messaging</a:t>
            </a:r>
            <a:endParaRPr/>
          </a:p>
        </p:txBody>
      </p:sp>
      <p:sp>
        <p:nvSpPr>
          <p:cNvPr id="438" name="Google Shape;438;p41"/>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1"/>
          <p:cNvSpPr/>
          <p:nvPr/>
        </p:nvSpPr>
        <p:spPr>
          <a:xfrm flipH="1">
            <a:off x="11743267"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0" name="Google Shape;440;p41"/>
          <p:cNvGrpSpPr/>
          <p:nvPr/>
        </p:nvGrpSpPr>
        <p:grpSpPr>
          <a:xfrm>
            <a:off x="1286933" y="1948543"/>
            <a:ext cx="9618132" cy="4093482"/>
            <a:chOff x="0" y="0"/>
            <a:chExt cx="9618132" cy="4093482"/>
          </a:xfrm>
        </p:grpSpPr>
        <p:sp>
          <p:nvSpPr>
            <p:cNvPr id="441" name="Google Shape;441;p41"/>
            <p:cNvSpPr/>
            <p:nvPr/>
          </p:nvSpPr>
          <p:spPr>
            <a:xfrm>
              <a:off x="0" y="0"/>
              <a:ext cx="3005666" cy="4093482"/>
            </a:xfrm>
            <a:prstGeom prst="rect">
              <a:avLst/>
            </a:prstGeom>
            <a:solidFill>
              <a:srgbClr val="CFDFCA">
                <a:alpha val="89803"/>
              </a:srgbClr>
            </a:solidFill>
            <a:ln w="19050" cap="rnd" cmpd="sng">
              <a:solidFill>
                <a:srgbClr val="CFDFCA">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1"/>
            <p:cNvSpPr txBox="1"/>
            <p:nvPr/>
          </p:nvSpPr>
          <p:spPr>
            <a:xfrm>
              <a:off x="0" y="1555523"/>
              <a:ext cx="3005666" cy="2456089"/>
            </a:xfrm>
            <a:prstGeom prst="rect">
              <a:avLst/>
            </a:prstGeom>
            <a:noFill/>
            <a:ln>
              <a:noFill/>
            </a:ln>
          </p:spPr>
          <p:txBody>
            <a:bodyPr spcFirstLastPara="1" wrap="square" lIns="234325" tIns="330200" rIns="234325" bIns="330200" anchor="t" anchorCtr="0">
              <a:noAutofit/>
            </a:bodyPr>
            <a:lstStyle/>
            <a:p>
              <a:pPr marL="0" marR="0" lvl="0" indent="0" algn="l" rtl="0">
                <a:lnSpc>
                  <a:spcPct val="90000"/>
                </a:lnSpc>
                <a:spcBef>
                  <a:spcPts val="0"/>
                </a:spcBef>
                <a:spcAft>
                  <a:spcPts val="0"/>
                </a:spcAft>
                <a:buClr>
                  <a:schemeClr val="dk1"/>
                </a:buClr>
                <a:buSzPts val="2600"/>
                <a:buFont typeface="Trebuchet MS"/>
                <a:buNone/>
              </a:pPr>
              <a:r>
                <a:rPr lang="en-US" sz="2600">
                  <a:solidFill>
                    <a:schemeClr val="dk1"/>
                  </a:solidFill>
                  <a:latin typeface="Trebuchet MS"/>
                  <a:ea typeface="Trebuchet MS"/>
                  <a:cs typeface="Trebuchet MS"/>
                  <a:sym typeface="Trebuchet MS"/>
                </a:rPr>
                <a:t>Figure out the best types of data to personalize with</a:t>
              </a:r>
              <a:endParaRPr/>
            </a:p>
          </p:txBody>
        </p:sp>
        <p:sp>
          <p:nvSpPr>
            <p:cNvPr id="443" name="Google Shape;443;p41"/>
            <p:cNvSpPr/>
            <p:nvPr/>
          </p:nvSpPr>
          <p:spPr>
            <a:xfrm>
              <a:off x="888810" y="409348"/>
              <a:ext cx="1228044" cy="1228044"/>
            </a:xfrm>
            <a:prstGeom prst="ellipse">
              <a:avLst/>
            </a:prstGeom>
            <a:solidFill>
              <a:srgbClr val="52A01E"/>
            </a:solidFill>
            <a:ln w="19050" cap="rnd" cmpd="sng">
              <a:solidFill>
                <a:srgbClr val="52A01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1"/>
            <p:cNvSpPr txBox="1"/>
            <p:nvPr/>
          </p:nvSpPr>
          <p:spPr>
            <a:xfrm>
              <a:off x="1068653" y="589191"/>
              <a:ext cx="868358" cy="868358"/>
            </a:xfrm>
            <a:prstGeom prst="rect">
              <a:avLst/>
            </a:prstGeom>
            <a:noFill/>
            <a:ln>
              <a:noFill/>
            </a:ln>
          </p:spPr>
          <p:txBody>
            <a:bodyPr spcFirstLastPara="1" wrap="square" lIns="95725" tIns="12700" rIns="95725" bIns="12700" anchor="ctr" anchorCtr="0">
              <a:noAutofit/>
            </a:bodyPr>
            <a:lstStyle/>
            <a:p>
              <a:pPr marL="0" marR="0" lvl="0" indent="0" algn="ctr" rtl="0">
                <a:lnSpc>
                  <a:spcPct val="90000"/>
                </a:lnSpc>
                <a:spcBef>
                  <a:spcPts val="0"/>
                </a:spcBef>
                <a:spcAft>
                  <a:spcPts val="0"/>
                </a:spcAft>
                <a:buClr>
                  <a:schemeClr val="lt1"/>
                </a:buClr>
                <a:buSzPts val="4800"/>
                <a:buFont typeface="Trebuchet MS"/>
                <a:buNone/>
              </a:pPr>
              <a:r>
                <a:rPr lang="en-US" sz="4800">
                  <a:solidFill>
                    <a:schemeClr val="lt1"/>
                  </a:solidFill>
                  <a:latin typeface="Trebuchet MS"/>
                  <a:ea typeface="Trebuchet MS"/>
                  <a:cs typeface="Trebuchet MS"/>
                  <a:sym typeface="Trebuchet MS"/>
                </a:rPr>
                <a:t>1</a:t>
              </a:r>
              <a:endParaRPr/>
            </a:p>
          </p:txBody>
        </p:sp>
        <p:sp>
          <p:nvSpPr>
            <p:cNvPr id="445" name="Google Shape;445;p41"/>
            <p:cNvSpPr/>
            <p:nvPr/>
          </p:nvSpPr>
          <p:spPr>
            <a:xfrm>
              <a:off x="0" y="4093410"/>
              <a:ext cx="3005666" cy="72"/>
            </a:xfrm>
            <a:prstGeom prst="rect">
              <a:avLst/>
            </a:prstGeom>
            <a:solidFill>
              <a:srgbClr val="E4B91D"/>
            </a:solidFill>
            <a:ln w="19050" cap="rnd" cmpd="sng">
              <a:solidFill>
                <a:srgbClr val="E4B9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1"/>
            <p:cNvSpPr/>
            <p:nvPr/>
          </p:nvSpPr>
          <p:spPr>
            <a:xfrm>
              <a:off x="3306233" y="0"/>
              <a:ext cx="3005666" cy="4093482"/>
            </a:xfrm>
            <a:prstGeom prst="rect">
              <a:avLst/>
            </a:prstGeom>
            <a:solidFill>
              <a:srgbClr val="F5E6CB">
                <a:alpha val="89803"/>
              </a:srgbClr>
            </a:solidFill>
            <a:ln w="19050" cap="rnd" cmpd="sng">
              <a:solidFill>
                <a:srgbClr val="F5E6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41"/>
            <p:cNvSpPr txBox="1"/>
            <p:nvPr/>
          </p:nvSpPr>
          <p:spPr>
            <a:xfrm>
              <a:off x="3306233" y="1555523"/>
              <a:ext cx="3005666" cy="2456089"/>
            </a:xfrm>
            <a:prstGeom prst="rect">
              <a:avLst/>
            </a:prstGeom>
            <a:noFill/>
            <a:ln>
              <a:noFill/>
            </a:ln>
          </p:spPr>
          <p:txBody>
            <a:bodyPr spcFirstLastPara="1" wrap="square" lIns="234325" tIns="330200" rIns="234325" bIns="330200" anchor="t" anchorCtr="0">
              <a:noAutofit/>
            </a:bodyPr>
            <a:lstStyle/>
            <a:p>
              <a:pPr marL="0" marR="0" lvl="0" indent="0" algn="l" rtl="0">
                <a:lnSpc>
                  <a:spcPct val="90000"/>
                </a:lnSpc>
                <a:spcBef>
                  <a:spcPts val="0"/>
                </a:spcBef>
                <a:spcAft>
                  <a:spcPts val="0"/>
                </a:spcAft>
                <a:buClr>
                  <a:schemeClr val="dk1"/>
                </a:buClr>
                <a:buSzPts val="2600"/>
                <a:buFont typeface="Trebuchet MS"/>
                <a:buNone/>
              </a:pPr>
              <a:r>
                <a:rPr lang="en-US" sz="2600">
                  <a:solidFill>
                    <a:schemeClr val="dk1"/>
                  </a:solidFill>
                  <a:latin typeface="Trebuchet MS"/>
                  <a:ea typeface="Trebuchet MS"/>
                  <a:cs typeface="Trebuchet MS"/>
                  <a:sym typeface="Trebuchet MS"/>
                </a:rPr>
                <a:t>Know that a message is much more than text</a:t>
              </a:r>
              <a:endParaRPr/>
            </a:p>
          </p:txBody>
        </p:sp>
        <p:sp>
          <p:nvSpPr>
            <p:cNvPr id="448" name="Google Shape;448;p41"/>
            <p:cNvSpPr/>
            <p:nvPr/>
          </p:nvSpPr>
          <p:spPr>
            <a:xfrm>
              <a:off x="4195044" y="409348"/>
              <a:ext cx="1228044" cy="1228044"/>
            </a:xfrm>
            <a:prstGeom prst="ellipse">
              <a:avLst/>
            </a:prstGeom>
            <a:solidFill>
              <a:srgbClr val="E76615"/>
            </a:solidFill>
            <a:ln w="19050" cap="rnd" cmpd="sng">
              <a:solidFill>
                <a:srgbClr val="E7661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1"/>
            <p:cNvSpPr txBox="1"/>
            <p:nvPr/>
          </p:nvSpPr>
          <p:spPr>
            <a:xfrm>
              <a:off x="4374887" y="589191"/>
              <a:ext cx="868358" cy="868358"/>
            </a:xfrm>
            <a:prstGeom prst="rect">
              <a:avLst/>
            </a:prstGeom>
            <a:noFill/>
            <a:ln>
              <a:noFill/>
            </a:ln>
          </p:spPr>
          <p:txBody>
            <a:bodyPr spcFirstLastPara="1" wrap="square" lIns="95725" tIns="12700" rIns="95725" bIns="12700" anchor="ctr" anchorCtr="0">
              <a:noAutofit/>
            </a:bodyPr>
            <a:lstStyle/>
            <a:p>
              <a:pPr marL="0" marR="0" lvl="0" indent="0" algn="ctr" rtl="0">
                <a:lnSpc>
                  <a:spcPct val="90000"/>
                </a:lnSpc>
                <a:spcBef>
                  <a:spcPts val="0"/>
                </a:spcBef>
                <a:spcAft>
                  <a:spcPts val="0"/>
                </a:spcAft>
                <a:buClr>
                  <a:schemeClr val="lt1"/>
                </a:buClr>
                <a:buSzPts val="4800"/>
                <a:buFont typeface="Trebuchet MS"/>
                <a:buNone/>
              </a:pPr>
              <a:r>
                <a:rPr lang="en-US" sz="4800">
                  <a:solidFill>
                    <a:schemeClr val="lt1"/>
                  </a:solidFill>
                  <a:latin typeface="Trebuchet MS"/>
                  <a:ea typeface="Trebuchet MS"/>
                  <a:cs typeface="Trebuchet MS"/>
                  <a:sym typeface="Trebuchet MS"/>
                </a:rPr>
                <a:t>2</a:t>
              </a:r>
              <a:endParaRPr/>
            </a:p>
          </p:txBody>
        </p:sp>
        <p:sp>
          <p:nvSpPr>
            <p:cNvPr id="450" name="Google Shape;450;p41"/>
            <p:cNvSpPr/>
            <p:nvPr/>
          </p:nvSpPr>
          <p:spPr>
            <a:xfrm>
              <a:off x="3306233" y="4093410"/>
              <a:ext cx="3005666" cy="72"/>
            </a:xfrm>
            <a:prstGeom prst="rect">
              <a:avLst/>
            </a:prstGeom>
            <a:solidFill>
              <a:srgbClr val="C42D17"/>
            </a:solidFill>
            <a:ln w="19050" cap="rnd" cmpd="sng">
              <a:solidFill>
                <a:srgbClr val="C42D1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1"/>
            <p:cNvSpPr/>
            <p:nvPr/>
          </p:nvSpPr>
          <p:spPr>
            <a:xfrm>
              <a:off x="6612466" y="0"/>
              <a:ext cx="3005666" cy="4093482"/>
            </a:xfrm>
            <a:prstGeom prst="rect">
              <a:avLst/>
            </a:prstGeom>
            <a:solidFill>
              <a:srgbClr val="F6D2CB">
                <a:alpha val="89803"/>
              </a:srgbClr>
            </a:solidFill>
            <a:ln w="19050" cap="rnd" cmpd="sng">
              <a:solidFill>
                <a:srgbClr val="F6D2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1"/>
            <p:cNvSpPr txBox="1"/>
            <p:nvPr/>
          </p:nvSpPr>
          <p:spPr>
            <a:xfrm>
              <a:off x="6612466" y="1555523"/>
              <a:ext cx="3005666" cy="2456089"/>
            </a:xfrm>
            <a:prstGeom prst="rect">
              <a:avLst/>
            </a:prstGeom>
            <a:noFill/>
            <a:ln>
              <a:noFill/>
            </a:ln>
          </p:spPr>
          <p:txBody>
            <a:bodyPr spcFirstLastPara="1" wrap="square" lIns="234325" tIns="330200" rIns="234325" bIns="330200" anchor="t" anchorCtr="0">
              <a:noAutofit/>
            </a:bodyPr>
            <a:lstStyle/>
            <a:p>
              <a:pPr marL="0" marR="0" lvl="0" indent="0" algn="l" rtl="0">
                <a:lnSpc>
                  <a:spcPct val="90000"/>
                </a:lnSpc>
                <a:spcBef>
                  <a:spcPts val="0"/>
                </a:spcBef>
                <a:spcAft>
                  <a:spcPts val="0"/>
                </a:spcAft>
                <a:buClr>
                  <a:schemeClr val="dk1"/>
                </a:buClr>
                <a:buSzPts val="2600"/>
                <a:buFont typeface="Trebuchet MS"/>
                <a:buNone/>
              </a:pPr>
              <a:r>
                <a:rPr lang="en-US" sz="2600">
                  <a:solidFill>
                    <a:schemeClr val="dk1"/>
                  </a:solidFill>
                  <a:latin typeface="Trebuchet MS"/>
                  <a:ea typeface="Trebuchet MS"/>
                  <a:cs typeface="Trebuchet MS"/>
                  <a:sym typeface="Trebuchet MS"/>
                </a:rPr>
                <a:t>Be mindful of what data is and isn’t fair game</a:t>
              </a:r>
              <a:endParaRPr/>
            </a:p>
          </p:txBody>
        </p:sp>
        <p:sp>
          <p:nvSpPr>
            <p:cNvPr id="453" name="Google Shape;453;p41"/>
            <p:cNvSpPr/>
            <p:nvPr/>
          </p:nvSpPr>
          <p:spPr>
            <a:xfrm>
              <a:off x="7501277" y="409348"/>
              <a:ext cx="1228044" cy="1228044"/>
            </a:xfrm>
            <a:prstGeom prst="ellipse">
              <a:avLst/>
            </a:prstGeom>
            <a:solidFill>
              <a:schemeClr val="accent6"/>
            </a:solidFill>
            <a:ln w="1905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1"/>
            <p:cNvSpPr txBox="1"/>
            <p:nvPr/>
          </p:nvSpPr>
          <p:spPr>
            <a:xfrm>
              <a:off x="7681120" y="589191"/>
              <a:ext cx="868358" cy="868358"/>
            </a:xfrm>
            <a:prstGeom prst="rect">
              <a:avLst/>
            </a:prstGeom>
            <a:noFill/>
            <a:ln>
              <a:noFill/>
            </a:ln>
          </p:spPr>
          <p:txBody>
            <a:bodyPr spcFirstLastPara="1" wrap="square" lIns="95725" tIns="12700" rIns="95725" bIns="12700" anchor="ctr" anchorCtr="0">
              <a:noAutofit/>
            </a:bodyPr>
            <a:lstStyle/>
            <a:p>
              <a:pPr marL="0" marR="0" lvl="0" indent="0" algn="ctr" rtl="0">
                <a:lnSpc>
                  <a:spcPct val="90000"/>
                </a:lnSpc>
                <a:spcBef>
                  <a:spcPts val="0"/>
                </a:spcBef>
                <a:spcAft>
                  <a:spcPts val="0"/>
                </a:spcAft>
                <a:buClr>
                  <a:schemeClr val="lt1"/>
                </a:buClr>
                <a:buSzPts val="4800"/>
                <a:buFont typeface="Trebuchet MS"/>
                <a:buNone/>
              </a:pPr>
              <a:r>
                <a:rPr lang="en-US" sz="4800">
                  <a:solidFill>
                    <a:schemeClr val="lt1"/>
                  </a:solidFill>
                  <a:latin typeface="Trebuchet MS"/>
                  <a:ea typeface="Trebuchet MS"/>
                  <a:cs typeface="Trebuchet MS"/>
                  <a:sym typeface="Trebuchet MS"/>
                </a:rPr>
                <a:t>3</a:t>
              </a:r>
              <a:endParaRPr/>
            </a:p>
          </p:txBody>
        </p:sp>
        <p:sp>
          <p:nvSpPr>
            <p:cNvPr id="455" name="Google Shape;455;p41"/>
            <p:cNvSpPr/>
            <p:nvPr/>
          </p:nvSpPr>
          <p:spPr>
            <a:xfrm>
              <a:off x="6612466" y="4093410"/>
              <a:ext cx="3005666" cy="72"/>
            </a:xfrm>
            <a:prstGeom prst="rect">
              <a:avLst/>
            </a:prstGeom>
            <a:solidFill>
              <a:srgbClr val="52A01E"/>
            </a:solidFill>
            <a:ln w="19050" cap="rnd" cmpd="sng">
              <a:solidFill>
                <a:srgbClr val="52A01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FE471"/>
        </a:solidFill>
        <a:effectLst/>
      </p:bgPr>
    </p:bg>
    <p:spTree>
      <p:nvGrpSpPr>
        <p:cNvPr id="1" name="Shape 460"/>
        <p:cNvGrpSpPr/>
        <p:nvPr/>
      </p:nvGrpSpPr>
      <p:grpSpPr>
        <a:xfrm>
          <a:off x="0" y="0"/>
          <a:ext cx="0" cy="0"/>
          <a:chOff x="0" y="0"/>
          <a:chExt cx="0" cy="0"/>
        </a:xfrm>
      </p:grpSpPr>
      <p:sp>
        <p:nvSpPr>
          <p:cNvPr id="461" name="Google Shape;461;p42"/>
          <p:cNvSpPr txBox="1">
            <a:spLocks noGrp="1"/>
          </p:cNvSpPr>
          <p:nvPr>
            <p:ph type="title" idx="4294967295"/>
          </p:nvPr>
        </p:nvSpPr>
        <p:spPr>
          <a:xfrm>
            <a:off x="1207981" y="1530611"/>
            <a:ext cx="8093075" cy="3022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600"/>
              <a:buFont typeface="Trebuchet MS"/>
              <a:buNone/>
            </a:pPr>
            <a:r>
              <a:rPr lang="en-US" sz="3600">
                <a:solidFill>
                  <a:schemeClr val="lt1"/>
                </a:solidFill>
              </a:rPr>
              <a:t>“Just as data gives marketers an advantage, it also drives complexity. Understanding the right level of investment across channels is a huge challenge.”</a:t>
            </a:r>
            <a:endParaRPr/>
          </a:p>
        </p:txBody>
      </p:sp>
      <p:sp>
        <p:nvSpPr>
          <p:cNvPr id="462" name="Google Shape;462;p42"/>
          <p:cNvSpPr txBox="1"/>
          <p:nvPr/>
        </p:nvSpPr>
        <p:spPr>
          <a:xfrm>
            <a:off x="790443" y="210805"/>
            <a:ext cx="8094134" cy="30226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accent1"/>
              </a:buClr>
              <a:buSzPts val="4000"/>
              <a:buFont typeface="Trebuchet MS"/>
              <a:buNone/>
            </a:pPr>
            <a:endParaRPr sz="4000" b="0" cap="none">
              <a:solidFill>
                <a:schemeClr val="lt1"/>
              </a:solidFill>
              <a:latin typeface="Trebuchet MS"/>
              <a:ea typeface="Trebuchet MS"/>
              <a:cs typeface="Trebuchet MS"/>
              <a:sym typeface="Trebuchet MS"/>
            </a:endParaRPr>
          </a:p>
        </p:txBody>
      </p:sp>
      <p:sp>
        <p:nvSpPr>
          <p:cNvPr id="463" name="Google Shape;463;p42"/>
          <p:cNvSpPr txBox="1"/>
          <p:nvPr/>
        </p:nvSpPr>
        <p:spPr>
          <a:xfrm>
            <a:off x="6948963" y="4172211"/>
            <a:ext cx="7223125" cy="3810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Haley Rubin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7"/>
        <p:cNvGrpSpPr/>
        <p:nvPr/>
      </p:nvGrpSpPr>
      <p:grpSpPr>
        <a:xfrm>
          <a:off x="0" y="0"/>
          <a:ext cx="0" cy="0"/>
          <a:chOff x="0" y="0"/>
          <a:chExt cx="0" cy="0"/>
        </a:xfrm>
      </p:grpSpPr>
      <p:sp>
        <p:nvSpPr>
          <p:cNvPr id="468" name="Google Shape;468;p4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US"/>
              <a:t>Measurement</a:t>
            </a:r>
            <a:endParaRPr/>
          </a:p>
        </p:txBody>
      </p:sp>
      <p:pic>
        <p:nvPicPr>
          <p:cNvPr id="469" name="Google Shape;469;p43" descr="Bar chart"/>
          <p:cNvPicPr preferRelativeResize="0"/>
          <p:nvPr/>
        </p:nvPicPr>
        <p:blipFill rotWithShape="1">
          <a:blip r:embed="rId3">
            <a:alphaModFix/>
          </a:blip>
          <a:srcRect/>
          <a:stretch/>
        </p:blipFill>
        <p:spPr>
          <a:xfrm>
            <a:off x="817474" y="2159331"/>
            <a:ext cx="2915973" cy="2915973"/>
          </a:xfrm>
          <a:prstGeom prst="rect">
            <a:avLst/>
          </a:prstGeom>
          <a:noFill/>
          <a:ln>
            <a:noFill/>
          </a:ln>
        </p:spPr>
      </p:pic>
      <p:sp>
        <p:nvSpPr>
          <p:cNvPr id="470" name="Google Shape;470;p43"/>
          <p:cNvSpPr txBox="1">
            <a:spLocks noGrp="1"/>
          </p:cNvSpPr>
          <p:nvPr>
            <p:ph type="body" idx="1"/>
          </p:nvPr>
        </p:nvSpPr>
        <p:spPr>
          <a:xfrm>
            <a:off x="4063160" y="1490597"/>
            <a:ext cx="5729761" cy="455076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920"/>
              <a:buChar char="►"/>
            </a:pPr>
            <a:r>
              <a:rPr lang="en-US" sz="2400"/>
              <a:t>Method of assigning credit to a particular marketing touchpoint</a:t>
            </a:r>
            <a:endParaRPr/>
          </a:p>
          <a:p>
            <a:pPr marL="342900" lvl="0" indent="-342900" algn="l" rtl="0">
              <a:spcBef>
                <a:spcPts val="1000"/>
              </a:spcBef>
              <a:spcAft>
                <a:spcPts val="0"/>
              </a:spcAft>
              <a:buSzPts val="1920"/>
              <a:buChar char="►"/>
            </a:pPr>
            <a:r>
              <a:rPr lang="en-US" sz="2400"/>
              <a:t>Allows us to measure how spend in one channel drives revenue in another</a:t>
            </a:r>
            <a:endParaRPr/>
          </a:p>
          <a:p>
            <a:pPr marL="342900" lvl="0" indent="-342900" algn="l" rtl="0">
              <a:spcBef>
                <a:spcPts val="1000"/>
              </a:spcBef>
              <a:spcAft>
                <a:spcPts val="0"/>
              </a:spcAft>
              <a:buSzPts val="1920"/>
              <a:buChar char="►"/>
            </a:pPr>
            <a:r>
              <a:rPr lang="en-US" sz="2400"/>
              <a:t>There is no one method</a:t>
            </a:r>
            <a:endParaRPr/>
          </a:p>
          <a:p>
            <a:pPr marL="342900" lvl="0" indent="-342900" algn="l" rtl="0">
              <a:spcBef>
                <a:spcPts val="1000"/>
              </a:spcBef>
              <a:spcAft>
                <a:spcPts val="0"/>
              </a:spcAft>
              <a:buSzPts val="1920"/>
              <a:buChar char="►"/>
            </a:pPr>
            <a:r>
              <a:rPr lang="en-US" sz="2400"/>
              <a:t>Actionability is key</a:t>
            </a:r>
            <a:endParaRPr/>
          </a:p>
          <a:p>
            <a:pPr marL="342900" lvl="0" indent="-342900" algn="l" rtl="0">
              <a:spcBef>
                <a:spcPts val="1000"/>
              </a:spcBef>
              <a:spcAft>
                <a:spcPts val="0"/>
              </a:spcAft>
              <a:buSzPts val="1920"/>
              <a:buChar char="►"/>
            </a:pPr>
            <a:r>
              <a:rPr lang="en-US" sz="2400"/>
              <a:t>Remember – it’s a single organization</a:t>
            </a:r>
            <a:endParaRPr/>
          </a:p>
          <a:p>
            <a:pPr marL="342900" lvl="0" indent="-342900" algn="l" rtl="0">
              <a:spcBef>
                <a:spcPts val="1000"/>
              </a:spcBef>
              <a:spcAft>
                <a:spcPts val="0"/>
              </a:spcAft>
              <a:buSzPts val="1920"/>
              <a:buChar char="►"/>
            </a:pPr>
            <a:r>
              <a:rPr lang="en-US" sz="2400"/>
              <a:t>If you can’t measure it, you can’t manage it</a:t>
            </a:r>
            <a:endParaRPr/>
          </a:p>
        </p:txBody>
      </p:sp>
      <p:sp>
        <p:nvSpPr>
          <p:cNvPr id="471" name="Google Shape;471;p43"/>
          <p:cNvSpPr txBox="1"/>
          <p:nvPr/>
        </p:nvSpPr>
        <p:spPr>
          <a:xfrm>
            <a:off x="2399079" y="3835400"/>
            <a:ext cx="8093075" cy="3022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900"/>
              <a:buFont typeface="Trebuchet MS"/>
              <a:buNone/>
            </a:pPr>
            <a:endParaRPr sz="3900">
              <a:solidFill>
                <a:schemeClr val="accent1"/>
              </a:solidFill>
              <a:latin typeface="Trebuchet MS"/>
              <a:ea typeface="Trebuchet MS"/>
              <a:cs typeface="Trebuchet MS"/>
              <a:sym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75"/>
        <p:cNvGrpSpPr/>
        <p:nvPr/>
      </p:nvGrpSpPr>
      <p:grpSpPr>
        <a:xfrm>
          <a:off x="0" y="0"/>
          <a:ext cx="0" cy="0"/>
          <a:chOff x="0" y="0"/>
          <a:chExt cx="0" cy="0"/>
        </a:xfrm>
      </p:grpSpPr>
      <p:sp>
        <p:nvSpPr>
          <p:cNvPr id="476" name="Google Shape;476;p44"/>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grpSp>
        <p:nvGrpSpPr>
          <p:cNvPr id="477" name="Google Shape;477;p44"/>
          <p:cNvGrpSpPr/>
          <p:nvPr/>
        </p:nvGrpSpPr>
        <p:grpSpPr>
          <a:xfrm>
            <a:off x="0" y="-8467"/>
            <a:ext cx="12192000" cy="6866467"/>
            <a:chOff x="0" y="-8467"/>
            <a:chExt cx="12192000" cy="6866467"/>
          </a:xfrm>
        </p:grpSpPr>
        <p:cxnSp>
          <p:nvCxnSpPr>
            <p:cNvPr id="478" name="Google Shape;478;p44"/>
            <p:cNvCxnSpPr/>
            <p:nvPr/>
          </p:nvCxnSpPr>
          <p:spPr>
            <a:xfrm flipH="1">
              <a:off x="7425267" y="3681413"/>
              <a:ext cx="4763558" cy="3176587"/>
            </a:xfrm>
            <a:prstGeom prst="straightConnector1">
              <a:avLst/>
            </a:prstGeom>
            <a:noFill/>
            <a:ln w="9525" cap="flat" cmpd="sng">
              <a:solidFill>
                <a:srgbClr val="FFFFFF">
                  <a:alpha val="80000"/>
                </a:srgbClr>
              </a:solidFill>
              <a:prstDash val="solid"/>
              <a:round/>
              <a:headEnd type="none" w="sm" len="sm"/>
              <a:tailEnd type="none" w="sm" len="sm"/>
            </a:ln>
          </p:spPr>
        </p:cxnSp>
        <p:sp>
          <p:nvSpPr>
            <p:cNvPr id="479" name="Google Shape;479;p4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480" name="Google Shape;480;p4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81" name="Google Shape;481;p4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cxnSp>
          <p:nvCxnSpPr>
            <p:cNvPr id="483" name="Google Shape;483;p44"/>
            <p:cNvCxnSpPr/>
            <p:nvPr/>
          </p:nvCxnSpPr>
          <p:spPr>
            <a:xfrm>
              <a:off x="9645924" y="0"/>
              <a:ext cx="1219200" cy="6858000"/>
            </a:xfrm>
            <a:prstGeom prst="straightConnector1">
              <a:avLst/>
            </a:prstGeom>
            <a:noFill/>
            <a:ln w="9525" cap="flat" cmpd="sng">
              <a:solidFill>
                <a:srgbClr val="FFFFFF"/>
              </a:solidFill>
              <a:prstDash val="solid"/>
              <a:round/>
              <a:headEnd type="none" w="sm" len="sm"/>
              <a:tailEnd type="none" w="sm" len="sm"/>
            </a:ln>
          </p:spPr>
        </p:cxnSp>
        <p:sp>
          <p:nvSpPr>
            <p:cNvPr id="484" name="Google Shape;484;p4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485" name="Google Shape;485;p4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4"/>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7" name="Google Shape;487;p44"/>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440"/>
              <a:buNone/>
            </a:pPr>
            <a:endParaRPr>
              <a:solidFill>
                <a:srgbClr val="FFFFFF"/>
              </a:solidFill>
            </a:endParaRPr>
          </a:p>
        </p:txBody>
      </p:sp>
      <p:sp>
        <p:nvSpPr>
          <p:cNvPr id="488" name="Google Shape;488;p44"/>
          <p:cNvSpPr txBox="1">
            <a:spLocks noGrp="1"/>
          </p:cNvSpPr>
          <p:nvPr>
            <p:ph type="ctrTitle"/>
          </p:nvPr>
        </p:nvSpPr>
        <p:spPr>
          <a:xfrm>
            <a:off x="1507067" y="1267012"/>
            <a:ext cx="7766936" cy="278382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FFFFFF"/>
              </a:buClr>
              <a:buSzPts val="5400"/>
              <a:buFont typeface="Trebuchet MS"/>
              <a:buNone/>
            </a:pPr>
            <a:r>
              <a:rPr lang="en-US">
                <a:solidFill>
                  <a:srgbClr val="FFFFFF"/>
                </a:solidFill>
              </a:rPr>
              <a:t>Developing a Plan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3"/>
        <p:cNvGrpSpPr/>
        <p:nvPr/>
      </p:nvGrpSpPr>
      <p:grpSpPr>
        <a:xfrm>
          <a:off x="0" y="0"/>
          <a:ext cx="0" cy="0"/>
          <a:chOff x="0" y="0"/>
          <a:chExt cx="0" cy="0"/>
        </a:xfrm>
      </p:grpSpPr>
      <p:grpSp>
        <p:nvGrpSpPr>
          <p:cNvPr id="494" name="Google Shape;494;p45"/>
          <p:cNvGrpSpPr/>
          <p:nvPr/>
        </p:nvGrpSpPr>
        <p:grpSpPr>
          <a:xfrm>
            <a:off x="0" y="-8467"/>
            <a:ext cx="12192000" cy="6866467"/>
            <a:chOff x="0" y="-8467"/>
            <a:chExt cx="12192000" cy="6866467"/>
          </a:xfrm>
        </p:grpSpPr>
        <p:cxnSp>
          <p:nvCxnSpPr>
            <p:cNvPr id="495" name="Google Shape;495;p45"/>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496" name="Google Shape;496;p45"/>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497" name="Google Shape;497;p45"/>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498" name="Google Shape;498;p45"/>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99" name="Google Shape;499;p45"/>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5"/>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501" name="Google Shape;501;p45"/>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502" name="Google Shape;502;p45"/>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503" name="Google Shape;503;p45"/>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5"/>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5" name="Google Shape;505;p4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506" name="Google Shape;506;p45"/>
          <p:cNvPicPr preferRelativeResize="0"/>
          <p:nvPr/>
        </p:nvPicPr>
        <p:blipFill rotWithShape="1">
          <a:blip r:embed="rId3">
            <a:alphaModFix/>
          </a:blip>
          <a:srcRect t="17684"/>
          <a:stretch/>
        </p:blipFill>
        <p:spPr>
          <a:xfrm>
            <a:off x="0" y="1273629"/>
            <a:ext cx="12192000" cy="5490172"/>
          </a:xfrm>
          <a:prstGeom prst="rect">
            <a:avLst/>
          </a:prstGeom>
          <a:noFill/>
          <a:ln>
            <a:noFill/>
          </a:ln>
        </p:spPr>
      </p:pic>
      <p:sp>
        <p:nvSpPr>
          <p:cNvPr id="507" name="Google Shape;507;p45"/>
          <p:cNvSpPr txBox="1">
            <a:spLocks noGrp="1"/>
          </p:cNvSpPr>
          <p:nvPr>
            <p:ph type="title"/>
          </p:nvPr>
        </p:nvSpPr>
        <p:spPr>
          <a:xfrm>
            <a:off x="4592325" y="496321"/>
            <a:ext cx="3007349"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Avenir"/>
              <a:buNone/>
            </a:pPr>
            <a:r>
              <a:rPr lang="en-US">
                <a:latin typeface="Avenir"/>
                <a:ea typeface="Avenir"/>
                <a:cs typeface="Avenir"/>
                <a:sym typeface="Avenir"/>
              </a:rPr>
              <a:t>Donor Journey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46"/>
          <p:cNvSpPr txBox="1">
            <a:spLocks noGrp="1"/>
          </p:cNvSpPr>
          <p:nvPr>
            <p:ph type="title"/>
          </p:nvPr>
        </p:nvSpPr>
        <p:spPr>
          <a:xfrm>
            <a:off x="103163" y="140647"/>
            <a:ext cx="10427391" cy="13255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US"/>
              <a:t>Today’s Consumer Journey is Fragmented</a:t>
            </a:r>
            <a:endParaRPr/>
          </a:p>
        </p:txBody>
      </p:sp>
      <p:sp>
        <p:nvSpPr>
          <p:cNvPr id="513" name="Google Shape;513;p46"/>
          <p:cNvSpPr/>
          <p:nvPr/>
        </p:nvSpPr>
        <p:spPr>
          <a:xfrm>
            <a:off x="2811747" y="1928802"/>
            <a:ext cx="0" cy="3804439"/>
          </a:xfrm>
          <a:custGeom>
            <a:avLst/>
            <a:gdLst/>
            <a:ahLst/>
            <a:cxnLst/>
            <a:rect l="l" t="t" r="r" b="b"/>
            <a:pathLst>
              <a:path w="120000" h="6273800" extrusionOk="0">
                <a:moveTo>
                  <a:pt x="0" y="6273477"/>
                </a:moveTo>
                <a:lnTo>
                  <a:pt x="0" y="0"/>
                </a:lnTo>
              </a:path>
            </a:pathLst>
          </a:custGeom>
          <a:noFill/>
          <a:ln w="20925" cap="flat" cmpd="sng">
            <a:solidFill>
              <a:srgbClr val="A6AAA9"/>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14" name="Google Shape;514;p46"/>
          <p:cNvSpPr/>
          <p:nvPr/>
        </p:nvSpPr>
        <p:spPr>
          <a:xfrm>
            <a:off x="4766457" y="1928802"/>
            <a:ext cx="0" cy="3804439"/>
          </a:xfrm>
          <a:custGeom>
            <a:avLst/>
            <a:gdLst/>
            <a:ahLst/>
            <a:cxnLst/>
            <a:rect l="l" t="t" r="r" b="b"/>
            <a:pathLst>
              <a:path w="120000" h="6273800" extrusionOk="0">
                <a:moveTo>
                  <a:pt x="0" y="6273477"/>
                </a:moveTo>
                <a:lnTo>
                  <a:pt x="0" y="0"/>
                </a:lnTo>
              </a:path>
            </a:pathLst>
          </a:custGeom>
          <a:noFill/>
          <a:ln w="20925" cap="flat" cmpd="sng">
            <a:solidFill>
              <a:srgbClr val="A6AAA9"/>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15" name="Google Shape;515;p46"/>
          <p:cNvSpPr/>
          <p:nvPr/>
        </p:nvSpPr>
        <p:spPr>
          <a:xfrm>
            <a:off x="6721171" y="1928802"/>
            <a:ext cx="0" cy="3804439"/>
          </a:xfrm>
          <a:custGeom>
            <a:avLst/>
            <a:gdLst/>
            <a:ahLst/>
            <a:cxnLst/>
            <a:rect l="l" t="t" r="r" b="b"/>
            <a:pathLst>
              <a:path w="120000" h="6273800" extrusionOk="0">
                <a:moveTo>
                  <a:pt x="0" y="6273477"/>
                </a:moveTo>
                <a:lnTo>
                  <a:pt x="0" y="0"/>
                </a:lnTo>
              </a:path>
            </a:pathLst>
          </a:custGeom>
          <a:noFill/>
          <a:ln w="20925" cap="flat" cmpd="sng">
            <a:solidFill>
              <a:srgbClr val="A6AAA9"/>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16" name="Google Shape;516;p46"/>
          <p:cNvSpPr/>
          <p:nvPr/>
        </p:nvSpPr>
        <p:spPr>
          <a:xfrm>
            <a:off x="8675880" y="1928802"/>
            <a:ext cx="0" cy="3804439"/>
          </a:xfrm>
          <a:custGeom>
            <a:avLst/>
            <a:gdLst/>
            <a:ahLst/>
            <a:cxnLst/>
            <a:rect l="l" t="t" r="r" b="b"/>
            <a:pathLst>
              <a:path w="120000" h="6273800" extrusionOk="0">
                <a:moveTo>
                  <a:pt x="0" y="6273477"/>
                </a:moveTo>
                <a:lnTo>
                  <a:pt x="0" y="0"/>
                </a:lnTo>
              </a:path>
            </a:pathLst>
          </a:custGeom>
          <a:noFill/>
          <a:ln w="20925" cap="flat" cmpd="sng">
            <a:solidFill>
              <a:srgbClr val="A6AAA9"/>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17" name="Google Shape;517;p46"/>
          <p:cNvSpPr/>
          <p:nvPr/>
        </p:nvSpPr>
        <p:spPr>
          <a:xfrm>
            <a:off x="10630591" y="1928802"/>
            <a:ext cx="0" cy="3804439"/>
          </a:xfrm>
          <a:custGeom>
            <a:avLst/>
            <a:gdLst/>
            <a:ahLst/>
            <a:cxnLst/>
            <a:rect l="l" t="t" r="r" b="b"/>
            <a:pathLst>
              <a:path w="120000" h="6273800" extrusionOk="0">
                <a:moveTo>
                  <a:pt x="0" y="6273477"/>
                </a:moveTo>
                <a:lnTo>
                  <a:pt x="0" y="0"/>
                </a:lnTo>
              </a:path>
            </a:pathLst>
          </a:custGeom>
          <a:noFill/>
          <a:ln w="20925" cap="flat" cmpd="sng">
            <a:solidFill>
              <a:srgbClr val="A6AAA9"/>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18" name="Google Shape;518;p46"/>
          <p:cNvSpPr/>
          <p:nvPr/>
        </p:nvSpPr>
        <p:spPr>
          <a:xfrm>
            <a:off x="2659833" y="2494057"/>
            <a:ext cx="304201" cy="304201"/>
          </a:xfrm>
          <a:custGeom>
            <a:avLst/>
            <a:gdLst/>
            <a:ahLst/>
            <a:cxnLst/>
            <a:rect l="l" t="t" r="r" b="b"/>
            <a:pathLst>
              <a:path w="501650" h="501650" extrusionOk="0">
                <a:moveTo>
                  <a:pt x="271944" y="0"/>
                </a:moveTo>
                <a:lnTo>
                  <a:pt x="229089" y="0"/>
                </a:lnTo>
                <a:lnTo>
                  <a:pt x="186736" y="7273"/>
                </a:lnTo>
                <a:lnTo>
                  <a:pt x="145889" y="21819"/>
                </a:lnTo>
                <a:lnTo>
                  <a:pt x="107553" y="43639"/>
                </a:lnTo>
                <a:lnTo>
                  <a:pt x="72732" y="72732"/>
                </a:lnTo>
                <a:lnTo>
                  <a:pt x="43639" y="107553"/>
                </a:lnTo>
                <a:lnTo>
                  <a:pt x="21819" y="145889"/>
                </a:lnTo>
                <a:lnTo>
                  <a:pt x="7273" y="186736"/>
                </a:lnTo>
                <a:lnTo>
                  <a:pt x="0" y="229089"/>
                </a:lnTo>
                <a:lnTo>
                  <a:pt x="0" y="271945"/>
                </a:lnTo>
                <a:lnTo>
                  <a:pt x="7273" y="314298"/>
                </a:lnTo>
                <a:lnTo>
                  <a:pt x="21819" y="355145"/>
                </a:lnTo>
                <a:lnTo>
                  <a:pt x="43639" y="393481"/>
                </a:lnTo>
                <a:lnTo>
                  <a:pt x="72732" y="428302"/>
                </a:lnTo>
                <a:lnTo>
                  <a:pt x="107553" y="457395"/>
                </a:lnTo>
                <a:lnTo>
                  <a:pt x="145889" y="479215"/>
                </a:lnTo>
                <a:lnTo>
                  <a:pt x="186736" y="493761"/>
                </a:lnTo>
                <a:lnTo>
                  <a:pt x="229089" y="501034"/>
                </a:lnTo>
                <a:lnTo>
                  <a:pt x="271944" y="501034"/>
                </a:lnTo>
                <a:lnTo>
                  <a:pt x="314297" y="493761"/>
                </a:lnTo>
                <a:lnTo>
                  <a:pt x="355144" y="479215"/>
                </a:lnTo>
                <a:lnTo>
                  <a:pt x="393481" y="457395"/>
                </a:lnTo>
                <a:lnTo>
                  <a:pt x="428302" y="428302"/>
                </a:lnTo>
                <a:lnTo>
                  <a:pt x="457395" y="393481"/>
                </a:lnTo>
                <a:lnTo>
                  <a:pt x="479214" y="355145"/>
                </a:lnTo>
                <a:lnTo>
                  <a:pt x="493761" y="314298"/>
                </a:lnTo>
                <a:lnTo>
                  <a:pt x="501034" y="271945"/>
                </a:lnTo>
                <a:lnTo>
                  <a:pt x="501034" y="229089"/>
                </a:lnTo>
                <a:lnTo>
                  <a:pt x="493761" y="186736"/>
                </a:lnTo>
                <a:lnTo>
                  <a:pt x="479214" y="145889"/>
                </a:lnTo>
                <a:lnTo>
                  <a:pt x="457395" y="107553"/>
                </a:lnTo>
                <a:lnTo>
                  <a:pt x="428302" y="72732"/>
                </a:lnTo>
                <a:lnTo>
                  <a:pt x="393481" y="43639"/>
                </a:lnTo>
                <a:lnTo>
                  <a:pt x="355144" y="21819"/>
                </a:lnTo>
                <a:lnTo>
                  <a:pt x="314297" y="7273"/>
                </a:lnTo>
                <a:lnTo>
                  <a:pt x="271944"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19" name="Google Shape;519;p46"/>
          <p:cNvSpPr/>
          <p:nvPr/>
        </p:nvSpPr>
        <p:spPr>
          <a:xfrm>
            <a:off x="2659833" y="2494057"/>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0" name="Google Shape;520;p46"/>
          <p:cNvSpPr/>
          <p:nvPr/>
        </p:nvSpPr>
        <p:spPr>
          <a:xfrm>
            <a:off x="4614545" y="2494057"/>
            <a:ext cx="304201" cy="304201"/>
          </a:xfrm>
          <a:custGeom>
            <a:avLst/>
            <a:gdLst/>
            <a:ahLst/>
            <a:cxnLst/>
            <a:rect l="l" t="t" r="r" b="b"/>
            <a:pathLst>
              <a:path w="501650" h="501650" extrusionOk="0">
                <a:moveTo>
                  <a:pt x="271945" y="0"/>
                </a:moveTo>
                <a:lnTo>
                  <a:pt x="229089" y="0"/>
                </a:lnTo>
                <a:lnTo>
                  <a:pt x="186736" y="7273"/>
                </a:lnTo>
                <a:lnTo>
                  <a:pt x="145889" y="21819"/>
                </a:lnTo>
                <a:lnTo>
                  <a:pt x="107553" y="43639"/>
                </a:lnTo>
                <a:lnTo>
                  <a:pt x="72732" y="72732"/>
                </a:lnTo>
                <a:lnTo>
                  <a:pt x="43639" y="107553"/>
                </a:lnTo>
                <a:lnTo>
                  <a:pt x="21819" y="145889"/>
                </a:lnTo>
                <a:lnTo>
                  <a:pt x="7273" y="186736"/>
                </a:lnTo>
                <a:lnTo>
                  <a:pt x="0" y="229089"/>
                </a:lnTo>
                <a:lnTo>
                  <a:pt x="0" y="271945"/>
                </a:lnTo>
                <a:lnTo>
                  <a:pt x="7273" y="314298"/>
                </a:lnTo>
                <a:lnTo>
                  <a:pt x="21819" y="355145"/>
                </a:lnTo>
                <a:lnTo>
                  <a:pt x="43639" y="393481"/>
                </a:lnTo>
                <a:lnTo>
                  <a:pt x="72732" y="428302"/>
                </a:lnTo>
                <a:lnTo>
                  <a:pt x="107553" y="457395"/>
                </a:lnTo>
                <a:lnTo>
                  <a:pt x="145889" y="479215"/>
                </a:lnTo>
                <a:lnTo>
                  <a:pt x="186736" y="493761"/>
                </a:lnTo>
                <a:lnTo>
                  <a:pt x="229089" y="501034"/>
                </a:lnTo>
                <a:lnTo>
                  <a:pt x="271945" y="501034"/>
                </a:lnTo>
                <a:lnTo>
                  <a:pt x="314298" y="493761"/>
                </a:lnTo>
                <a:lnTo>
                  <a:pt x="355145" y="479215"/>
                </a:lnTo>
                <a:lnTo>
                  <a:pt x="393481" y="457395"/>
                </a:lnTo>
                <a:lnTo>
                  <a:pt x="428302" y="428302"/>
                </a:lnTo>
                <a:lnTo>
                  <a:pt x="457395" y="393481"/>
                </a:lnTo>
                <a:lnTo>
                  <a:pt x="479215" y="355145"/>
                </a:lnTo>
                <a:lnTo>
                  <a:pt x="493761" y="314298"/>
                </a:lnTo>
                <a:lnTo>
                  <a:pt x="501034" y="271945"/>
                </a:lnTo>
                <a:lnTo>
                  <a:pt x="501034" y="229089"/>
                </a:lnTo>
                <a:lnTo>
                  <a:pt x="493761" y="186736"/>
                </a:lnTo>
                <a:lnTo>
                  <a:pt x="479215" y="145889"/>
                </a:lnTo>
                <a:lnTo>
                  <a:pt x="457395" y="107553"/>
                </a:lnTo>
                <a:lnTo>
                  <a:pt x="428302" y="72732"/>
                </a:lnTo>
                <a:lnTo>
                  <a:pt x="393481" y="43639"/>
                </a:lnTo>
                <a:lnTo>
                  <a:pt x="355145" y="21819"/>
                </a:lnTo>
                <a:lnTo>
                  <a:pt x="314298" y="7273"/>
                </a:lnTo>
                <a:lnTo>
                  <a:pt x="27194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1" name="Google Shape;521;p46"/>
          <p:cNvSpPr/>
          <p:nvPr/>
        </p:nvSpPr>
        <p:spPr>
          <a:xfrm>
            <a:off x="4614545" y="2494057"/>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2" name="Google Shape;522;p46"/>
          <p:cNvSpPr/>
          <p:nvPr/>
        </p:nvSpPr>
        <p:spPr>
          <a:xfrm>
            <a:off x="6569254" y="2494057"/>
            <a:ext cx="304201" cy="304201"/>
          </a:xfrm>
          <a:custGeom>
            <a:avLst/>
            <a:gdLst/>
            <a:ahLst/>
            <a:cxnLst/>
            <a:rect l="l" t="t" r="r" b="b"/>
            <a:pathLst>
              <a:path w="501650" h="501650" extrusionOk="0">
                <a:moveTo>
                  <a:pt x="271946" y="0"/>
                </a:moveTo>
                <a:lnTo>
                  <a:pt x="229091" y="0"/>
                </a:lnTo>
                <a:lnTo>
                  <a:pt x="186739" y="7273"/>
                </a:lnTo>
                <a:lnTo>
                  <a:pt x="145893" y="21819"/>
                </a:lnTo>
                <a:lnTo>
                  <a:pt x="107558" y="43639"/>
                </a:lnTo>
                <a:lnTo>
                  <a:pt x="72737" y="72732"/>
                </a:lnTo>
                <a:lnTo>
                  <a:pt x="43642" y="107553"/>
                </a:lnTo>
                <a:lnTo>
                  <a:pt x="21821" y="145889"/>
                </a:lnTo>
                <a:lnTo>
                  <a:pt x="7273" y="186736"/>
                </a:lnTo>
                <a:lnTo>
                  <a:pt x="0" y="229089"/>
                </a:lnTo>
                <a:lnTo>
                  <a:pt x="0" y="271945"/>
                </a:lnTo>
                <a:lnTo>
                  <a:pt x="7273" y="314298"/>
                </a:lnTo>
                <a:lnTo>
                  <a:pt x="21821" y="355145"/>
                </a:lnTo>
                <a:lnTo>
                  <a:pt x="43642" y="393481"/>
                </a:lnTo>
                <a:lnTo>
                  <a:pt x="72737" y="428302"/>
                </a:lnTo>
                <a:lnTo>
                  <a:pt x="107558" y="457395"/>
                </a:lnTo>
                <a:lnTo>
                  <a:pt x="145893" y="479215"/>
                </a:lnTo>
                <a:lnTo>
                  <a:pt x="186739" y="493761"/>
                </a:lnTo>
                <a:lnTo>
                  <a:pt x="229091" y="501034"/>
                </a:lnTo>
                <a:lnTo>
                  <a:pt x="271946" y="501034"/>
                </a:lnTo>
                <a:lnTo>
                  <a:pt x="314299" y="493761"/>
                </a:lnTo>
                <a:lnTo>
                  <a:pt x="355146" y="479215"/>
                </a:lnTo>
                <a:lnTo>
                  <a:pt x="393484" y="457395"/>
                </a:lnTo>
                <a:lnTo>
                  <a:pt x="428308" y="428302"/>
                </a:lnTo>
                <a:lnTo>
                  <a:pt x="457400" y="393481"/>
                </a:lnTo>
                <a:lnTo>
                  <a:pt x="479219" y="355145"/>
                </a:lnTo>
                <a:lnTo>
                  <a:pt x="493765" y="314298"/>
                </a:lnTo>
                <a:lnTo>
                  <a:pt x="501038" y="271945"/>
                </a:lnTo>
                <a:lnTo>
                  <a:pt x="501038" y="229089"/>
                </a:lnTo>
                <a:lnTo>
                  <a:pt x="493765" y="186736"/>
                </a:lnTo>
                <a:lnTo>
                  <a:pt x="479219" y="145889"/>
                </a:lnTo>
                <a:lnTo>
                  <a:pt x="457400" y="107553"/>
                </a:lnTo>
                <a:lnTo>
                  <a:pt x="428308" y="72732"/>
                </a:lnTo>
                <a:lnTo>
                  <a:pt x="393484" y="43639"/>
                </a:lnTo>
                <a:lnTo>
                  <a:pt x="355146" y="21819"/>
                </a:lnTo>
                <a:lnTo>
                  <a:pt x="314299" y="7273"/>
                </a:lnTo>
                <a:lnTo>
                  <a:pt x="271946"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3" name="Google Shape;523;p46"/>
          <p:cNvSpPr/>
          <p:nvPr/>
        </p:nvSpPr>
        <p:spPr>
          <a:xfrm>
            <a:off x="6569257" y="2494057"/>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4" name="Google Shape;524;p46"/>
          <p:cNvSpPr/>
          <p:nvPr/>
        </p:nvSpPr>
        <p:spPr>
          <a:xfrm>
            <a:off x="10491378" y="2494057"/>
            <a:ext cx="304201" cy="304201"/>
          </a:xfrm>
          <a:custGeom>
            <a:avLst/>
            <a:gdLst/>
            <a:ahLst/>
            <a:cxnLst/>
            <a:rect l="l" t="t" r="r" b="b"/>
            <a:pathLst>
              <a:path w="501650" h="501650" extrusionOk="0">
                <a:moveTo>
                  <a:pt x="271942" y="0"/>
                </a:moveTo>
                <a:lnTo>
                  <a:pt x="229087" y="0"/>
                </a:lnTo>
                <a:lnTo>
                  <a:pt x="186733" y="7273"/>
                </a:lnTo>
                <a:lnTo>
                  <a:pt x="145886" y="21819"/>
                </a:lnTo>
                <a:lnTo>
                  <a:pt x="107550" y="43639"/>
                </a:lnTo>
                <a:lnTo>
                  <a:pt x="72729" y="72732"/>
                </a:lnTo>
                <a:lnTo>
                  <a:pt x="43637" y="107553"/>
                </a:lnTo>
                <a:lnTo>
                  <a:pt x="21818" y="145889"/>
                </a:lnTo>
                <a:lnTo>
                  <a:pt x="7272" y="186736"/>
                </a:lnTo>
                <a:lnTo>
                  <a:pt x="0" y="229089"/>
                </a:lnTo>
                <a:lnTo>
                  <a:pt x="0" y="271945"/>
                </a:lnTo>
                <a:lnTo>
                  <a:pt x="7272" y="314298"/>
                </a:lnTo>
                <a:lnTo>
                  <a:pt x="21818" y="355145"/>
                </a:lnTo>
                <a:lnTo>
                  <a:pt x="43637" y="393481"/>
                </a:lnTo>
                <a:lnTo>
                  <a:pt x="72729" y="428302"/>
                </a:lnTo>
                <a:lnTo>
                  <a:pt x="107550" y="457395"/>
                </a:lnTo>
                <a:lnTo>
                  <a:pt x="145886" y="479215"/>
                </a:lnTo>
                <a:lnTo>
                  <a:pt x="186733" y="493761"/>
                </a:lnTo>
                <a:lnTo>
                  <a:pt x="229087" y="501034"/>
                </a:lnTo>
                <a:lnTo>
                  <a:pt x="271942" y="501034"/>
                </a:lnTo>
                <a:lnTo>
                  <a:pt x="314296" y="493761"/>
                </a:lnTo>
                <a:lnTo>
                  <a:pt x="355143" y="479215"/>
                </a:lnTo>
                <a:lnTo>
                  <a:pt x="393479" y="457395"/>
                </a:lnTo>
                <a:lnTo>
                  <a:pt x="428300" y="428302"/>
                </a:lnTo>
                <a:lnTo>
                  <a:pt x="457392" y="393481"/>
                </a:lnTo>
                <a:lnTo>
                  <a:pt x="479211" y="355145"/>
                </a:lnTo>
                <a:lnTo>
                  <a:pt x="493757" y="314298"/>
                </a:lnTo>
                <a:lnTo>
                  <a:pt x="501030" y="271945"/>
                </a:lnTo>
                <a:lnTo>
                  <a:pt x="501030" y="229089"/>
                </a:lnTo>
                <a:lnTo>
                  <a:pt x="493757" y="186736"/>
                </a:lnTo>
                <a:lnTo>
                  <a:pt x="479211" y="145889"/>
                </a:lnTo>
                <a:lnTo>
                  <a:pt x="457392" y="107553"/>
                </a:lnTo>
                <a:lnTo>
                  <a:pt x="428300" y="72732"/>
                </a:lnTo>
                <a:lnTo>
                  <a:pt x="393479" y="43639"/>
                </a:lnTo>
                <a:lnTo>
                  <a:pt x="355143" y="21819"/>
                </a:lnTo>
                <a:lnTo>
                  <a:pt x="314296" y="7273"/>
                </a:lnTo>
                <a:lnTo>
                  <a:pt x="271942"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5" name="Google Shape;525;p46"/>
          <p:cNvSpPr/>
          <p:nvPr/>
        </p:nvSpPr>
        <p:spPr>
          <a:xfrm>
            <a:off x="10491377" y="2494057"/>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6" name="Google Shape;526;p46"/>
          <p:cNvSpPr/>
          <p:nvPr/>
        </p:nvSpPr>
        <p:spPr>
          <a:xfrm>
            <a:off x="8466459" y="2436550"/>
            <a:ext cx="418951" cy="418951"/>
          </a:xfrm>
          <a:custGeom>
            <a:avLst/>
            <a:gdLst/>
            <a:ahLst/>
            <a:cxnLst/>
            <a:rect l="l" t="t" r="r" b="b"/>
            <a:pathLst>
              <a:path w="690880" h="690879" extrusionOk="0">
                <a:moveTo>
                  <a:pt x="345346" y="0"/>
                </a:moveTo>
                <a:lnTo>
                  <a:pt x="301252" y="2809"/>
                </a:lnTo>
                <a:lnTo>
                  <a:pt x="257739" y="11239"/>
                </a:lnTo>
                <a:lnTo>
                  <a:pt x="215391" y="25287"/>
                </a:lnTo>
                <a:lnTo>
                  <a:pt x="174788" y="44956"/>
                </a:lnTo>
                <a:lnTo>
                  <a:pt x="136513" y="70243"/>
                </a:lnTo>
                <a:lnTo>
                  <a:pt x="101148" y="101151"/>
                </a:lnTo>
                <a:lnTo>
                  <a:pt x="70242" y="136516"/>
                </a:lnTo>
                <a:lnTo>
                  <a:pt x="44955" y="174792"/>
                </a:lnTo>
                <a:lnTo>
                  <a:pt x="25287" y="215395"/>
                </a:lnTo>
                <a:lnTo>
                  <a:pt x="11238" y="257743"/>
                </a:lnTo>
                <a:lnTo>
                  <a:pt x="2809" y="301256"/>
                </a:lnTo>
                <a:lnTo>
                  <a:pt x="0" y="345351"/>
                </a:lnTo>
                <a:lnTo>
                  <a:pt x="2809" y="389445"/>
                </a:lnTo>
                <a:lnTo>
                  <a:pt x="11238" y="432958"/>
                </a:lnTo>
                <a:lnTo>
                  <a:pt x="25287" y="475306"/>
                </a:lnTo>
                <a:lnTo>
                  <a:pt x="44955" y="515909"/>
                </a:lnTo>
                <a:lnTo>
                  <a:pt x="70242" y="554185"/>
                </a:lnTo>
                <a:lnTo>
                  <a:pt x="101148" y="589550"/>
                </a:lnTo>
                <a:lnTo>
                  <a:pt x="136513" y="620458"/>
                </a:lnTo>
                <a:lnTo>
                  <a:pt x="174788" y="645745"/>
                </a:lnTo>
                <a:lnTo>
                  <a:pt x="215391" y="665414"/>
                </a:lnTo>
                <a:lnTo>
                  <a:pt x="257739" y="679462"/>
                </a:lnTo>
                <a:lnTo>
                  <a:pt x="301252" y="687892"/>
                </a:lnTo>
                <a:lnTo>
                  <a:pt x="345346" y="690702"/>
                </a:lnTo>
                <a:lnTo>
                  <a:pt x="389441" y="687892"/>
                </a:lnTo>
                <a:lnTo>
                  <a:pt x="432954" y="679462"/>
                </a:lnTo>
                <a:lnTo>
                  <a:pt x="475304" y="665414"/>
                </a:lnTo>
                <a:lnTo>
                  <a:pt x="515908" y="645745"/>
                </a:lnTo>
                <a:lnTo>
                  <a:pt x="554185" y="620458"/>
                </a:lnTo>
                <a:lnTo>
                  <a:pt x="589552" y="589550"/>
                </a:lnTo>
                <a:lnTo>
                  <a:pt x="620459" y="554185"/>
                </a:lnTo>
                <a:lnTo>
                  <a:pt x="645746" y="515909"/>
                </a:lnTo>
                <a:lnTo>
                  <a:pt x="665414" y="475306"/>
                </a:lnTo>
                <a:lnTo>
                  <a:pt x="679462" y="432958"/>
                </a:lnTo>
                <a:lnTo>
                  <a:pt x="687891" y="389445"/>
                </a:lnTo>
                <a:lnTo>
                  <a:pt x="690701" y="345351"/>
                </a:lnTo>
                <a:lnTo>
                  <a:pt x="687891" y="301256"/>
                </a:lnTo>
                <a:lnTo>
                  <a:pt x="679462" y="257743"/>
                </a:lnTo>
                <a:lnTo>
                  <a:pt x="665414" y="215395"/>
                </a:lnTo>
                <a:lnTo>
                  <a:pt x="645746" y="174792"/>
                </a:lnTo>
                <a:lnTo>
                  <a:pt x="620459" y="136516"/>
                </a:lnTo>
                <a:lnTo>
                  <a:pt x="589552" y="101151"/>
                </a:lnTo>
                <a:lnTo>
                  <a:pt x="554185" y="70243"/>
                </a:lnTo>
                <a:lnTo>
                  <a:pt x="515908" y="44956"/>
                </a:lnTo>
                <a:lnTo>
                  <a:pt x="475304" y="25287"/>
                </a:lnTo>
                <a:lnTo>
                  <a:pt x="432954" y="11239"/>
                </a:lnTo>
                <a:lnTo>
                  <a:pt x="389441" y="2809"/>
                </a:lnTo>
                <a:lnTo>
                  <a:pt x="345346" y="0"/>
                </a:lnTo>
                <a:close/>
              </a:path>
            </a:pathLst>
          </a:custGeom>
          <a:solidFill>
            <a:srgbClr val="007EE5"/>
          </a:solidFill>
          <a:ln w="9525" cap="flat" cmpd="sng">
            <a:solidFill>
              <a:srgbClr val="007EE5"/>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7" name="Google Shape;527;p46"/>
          <p:cNvSpPr/>
          <p:nvPr/>
        </p:nvSpPr>
        <p:spPr>
          <a:xfrm>
            <a:off x="8466459" y="2436550"/>
            <a:ext cx="418951" cy="418951"/>
          </a:xfrm>
          <a:custGeom>
            <a:avLst/>
            <a:gdLst/>
            <a:ahLst/>
            <a:cxnLst/>
            <a:rect l="l" t="t" r="r" b="b"/>
            <a:pathLst>
              <a:path w="690880" h="690879" extrusionOk="0">
                <a:moveTo>
                  <a:pt x="589550" y="101150"/>
                </a:moveTo>
                <a:lnTo>
                  <a:pt x="620458" y="136516"/>
                </a:lnTo>
                <a:lnTo>
                  <a:pt x="645745" y="174792"/>
                </a:lnTo>
                <a:lnTo>
                  <a:pt x="665414" y="215395"/>
                </a:lnTo>
                <a:lnTo>
                  <a:pt x="679462" y="257743"/>
                </a:lnTo>
                <a:lnTo>
                  <a:pt x="687892" y="301256"/>
                </a:lnTo>
                <a:lnTo>
                  <a:pt x="690701" y="345350"/>
                </a:lnTo>
                <a:lnTo>
                  <a:pt x="687892" y="389445"/>
                </a:lnTo>
                <a:lnTo>
                  <a:pt x="679462" y="432958"/>
                </a:lnTo>
                <a:lnTo>
                  <a:pt x="665414" y="475306"/>
                </a:lnTo>
                <a:lnTo>
                  <a:pt x="645745" y="515909"/>
                </a:lnTo>
                <a:lnTo>
                  <a:pt x="620458" y="554185"/>
                </a:lnTo>
                <a:lnTo>
                  <a:pt x="589550" y="589550"/>
                </a:lnTo>
                <a:lnTo>
                  <a:pt x="554185" y="620458"/>
                </a:lnTo>
                <a:lnTo>
                  <a:pt x="515909" y="645745"/>
                </a:lnTo>
                <a:lnTo>
                  <a:pt x="475306" y="665414"/>
                </a:lnTo>
                <a:lnTo>
                  <a:pt x="432958" y="679462"/>
                </a:lnTo>
                <a:lnTo>
                  <a:pt x="389445" y="687892"/>
                </a:lnTo>
                <a:lnTo>
                  <a:pt x="345350" y="690701"/>
                </a:lnTo>
                <a:lnTo>
                  <a:pt x="301256" y="687892"/>
                </a:lnTo>
                <a:lnTo>
                  <a:pt x="257743" y="679462"/>
                </a:lnTo>
                <a:lnTo>
                  <a:pt x="215395" y="665414"/>
                </a:lnTo>
                <a:lnTo>
                  <a:pt x="174792" y="645745"/>
                </a:lnTo>
                <a:lnTo>
                  <a:pt x="136516" y="620458"/>
                </a:lnTo>
                <a:lnTo>
                  <a:pt x="101150" y="589550"/>
                </a:lnTo>
                <a:lnTo>
                  <a:pt x="70243" y="554185"/>
                </a:lnTo>
                <a:lnTo>
                  <a:pt x="44955" y="515909"/>
                </a:lnTo>
                <a:lnTo>
                  <a:pt x="25287" y="475306"/>
                </a:lnTo>
                <a:lnTo>
                  <a:pt x="11238" y="432958"/>
                </a:lnTo>
                <a:lnTo>
                  <a:pt x="2809" y="389445"/>
                </a:lnTo>
                <a:lnTo>
                  <a:pt x="0" y="345350"/>
                </a:lnTo>
                <a:lnTo>
                  <a:pt x="2809" y="301256"/>
                </a:lnTo>
                <a:lnTo>
                  <a:pt x="11238" y="257743"/>
                </a:lnTo>
                <a:lnTo>
                  <a:pt x="25287" y="215395"/>
                </a:lnTo>
                <a:lnTo>
                  <a:pt x="44955" y="174792"/>
                </a:lnTo>
                <a:lnTo>
                  <a:pt x="70243" y="136516"/>
                </a:lnTo>
                <a:lnTo>
                  <a:pt x="101150" y="101150"/>
                </a:lnTo>
                <a:lnTo>
                  <a:pt x="136516" y="70243"/>
                </a:lnTo>
                <a:lnTo>
                  <a:pt x="174792" y="44955"/>
                </a:lnTo>
                <a:lnTo>
                  <a:pt x="215395" y="25287"/>
                </a:lnTo>
                <a:lnTo>
                  <a:pt x="257743" y="11238"/>
                </a:lnTo>
                <a:lnTo>
                  <a:pt x="301256" y="2809"/>
                </a:lnTo>
                <a:lnTo>
                  <a:pt x="345350" y="0"/>
                </a:lnTo>
                <a:lnTo>
                  <a:pt x="389445" y="2809"/>
                </a:lnTo>
                <a:lnTo>
                  <a:pt x="432958" y="11238"/>
                </a:lnTo>
                <a:lnTo>
                  <a:pt x="475306" y="25287"/>
                </a:lnTo>
                <a:lnTo>
                  <a:pt x="515909" y="44955"/>
                </a:lnTo>
                <a:lnTo>
                  <a:pt x="554185" y="70243"/>
                </a:lnTo>
                <a:lnTo>
                  <a:pt x="589550" y="101150"/>
                </a:lnTo>
                <a:close/>
              </a:path>
            </a:pathLst>
          </a:custGeom>
          <a:solidFill>
            <a:srgbClr val="007EE5"/>
          </a:solidFill>
          <a:ln w="20925" cap="flat" cmpd="sng">
            <a:solidFill>
              <a:srgbClr val="007EE5"/>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8" name="Google Shape;528;p46"/>
          <p:cNvSpPr/>
          <p:nvPr/>
        </p:nvSpPr>
        <p:spPr>
          <a:xfrm>
            <a:off x="8523965" y="2494057"/>
            <a:ext cx="304201" cy="304201"/>
          </a:xfrm>
          <a:custGeom>
            <a:avLst/>
            <a:gdLst/>
            <a:ahLst/>
            <a:cxnLst/>
            <a:rect l="l" t="t" r="r" b="b"/>
            <a:pathLst>
              <a:path w="501650" h="501650" extrusionOk="0">
                <a:moveTo>
                  <a:pt x="271946" y="0"/>
                </a:moveTo>
                <a:lnTo>
                  <a:pt x="229091" y="0"/>
                </a:lnTo>
                <a:lnTo>
                  <a:pt x="186739" y="7273"/>
                </a:lnTo>
                <a:lnTo>
                  <a:pt x="145893" y="21819"/>
                </a:lnTo>
                <a:lnTo>
                  <a:pt x="107558" y="43639"/>
                </a:lnTo>
                <a:lnTo>
                  <a:pt x="72737" y="72732"/>
                </a:lnTo>
                <a:lnTo>
                  <a:pt x="43642" y="107553"/>
                </a:lnTo>
                <a:lnTo>
                  <a:pt x="21821" y="145889"/>
                </a:lnTo>
                <a:lnTo>
                  <a:pt x="7273" y="186736"/>
                </a:lnTo>
                <a:lnTo>
                  <a:pt x="0" y="229089"/>
                </a:lnTo>
                <a:lnTo>
                  <a:pt x="0" y="271945"/>
                </a:lnTo>
                <a:lnTo>
                  <a:pt x="7273" y="314298"/>
                </a:lnTo>
                <a:lnTo>
                  <a:pt x="21821" y="355145"/>
                </a:lnTo>
                <a:lnTo>
                  <a:pt x="43642" y="393481"/>
                </a:lnTo>
                <a:lnTo>
                  <a:pt x="72737" y="428302"/>
                </a:lnTo>
                <a:lnTo>
                  <a:pt x="107558" y="457395"/>
                </a:lnTo>
                <a:lnTo>
                  <a:pt x="145893" y="479215"/>
                </a:lnTo>
                <a:lnTo>
                  <a:pt x="186739" y="493761"/>
                </a:lnTo>
                <a:lnTo>
                  <a:pt x="229091" y="501034"/>
                </a:lnTo>
                <a:lnTo>
                  <a:pt x="271946" y="501034"/>
                </a:lnTo>
                <a:lnTo>
                  <a:pt x="314299" y="493761"/>
                </a:lnTo>
                <a:lnTo>
                  <a:pt x="355146" y="479215"/>
                </a:lnTo>
                <a:lnTo>
                  <a:pt x="393484" y="457395"/>
                </a:lnTo>
                <a:lnTo>
                  <a:pt x="428308" y="428302"/>
                </a:lnTo>
                <a:lnTo>
                  <a:pt x="457400" y="393481"/>
                </a:lnTo>
                <a:lnTo>
                  <a:pt x="479219" y="355145"/>
                </a:lnTo>
                <a:lnTo>
                  <a:pt x="493765" y="314298"/>
                </a:lnTo>
                <a:lnTo>
                  <a:pt x="501038" y="271945"/>
                </a:lnTo>
                <a:lnTo>
                  <a:pt x="501038" y="229089"/>
                </a:lnTo>
                <a:lnTo>
                  <a:pt x="493765" y="186736"/>
                </a:lnTo>
                <a:lnTo>
                  <a:pt x="479219" y="145889"/>
                </a:lnTo>
                <a:lnTo>
                  <a:pt x="457400" y="107553"/>
                </a:lnTo>
                <a:lnTo>
                  <a:pt x="428308" y="72732"/>
                </a:lnTo>
                <a:lnTo>
                  <a:pt x="393484" y="43639"/>
                </a:lnTo>
                <a:lnTo>
                  <a:pt x="355146" y="21819"/>
                </a:lnTo>
                <a:lnTo>
                  <a:pt x="314299" y="7273"/>
                </a:lnTo>
                <a:lnTo>
                  <a:pt x="271946"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29" name="Google Shape;529;p46"/>
          <p:cNvSpPr/>
          <p:nvPr/>
        </p:nvSpPr>
        <p:spPr>
          <a:xfrm>
            <a:off x="8523968" y="2494057"/>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0" name="Google Shape;530;p46"/>
          <p:cNvSpPr/>
          <p:nvPr/>
        </p:nvSpPr>
        <p:spPr>
          <a:xfrm>
            <a:off x="2899183" y="2131607"/>
            <a:ext cx="1718543" cy="304971"/>
          </a:xfrm>
          <a:custGeom>
            <a:avLst/>
            <a:gdLst/>
            <a:ahLst/>
            <a:cxnLst/>
            <a:rect l="l" t="t" r="r" b="b"/>
            <a:pathLst>
              <a:path w="2834004" h="502920" extrusionOk="0">
                <a:moveTo>
                  <a:pt x="0" y="502706"/>
                </a:moveTo>
                <a:lnTo>
                  <a:pt x="38502" y="472496"/>
                </a:lnTo>
                <a:lnTo>
                  <a:pt x="77501" y="443211"/>
                </a:lnTo>
                <a:lnTo>
                  <a:pt x="116983" y="414854"/>
                </a:lnTo>
                <a:lnTo>
                  <a:pt x="156932" y="387424"/>
                </a:lnTo>
                <a:lnTo>
                  <a:pt x="197332" y="360923"/>
                </a:lnTo>
                <a:lnTo>
                  <a:pt x="238169" y="335353"/>
                </a:lnTo>
                <a:lnTo>
                  <a:pt x="279426" y="310713"/>
                </a:lnTo>
                <a:lnTo>
                  <a:pt x="321089" y="287005"/>
                </a:lnTo>
                <a:lnTo>
                  <a:pt x="363143" y="264230"/>
                </a:lnTo>
                <a:lnTo>
                  <a:pt x="405571" y="242388"/>
                </a:lnTo>
                <a:lnTo>
                  <a:pt x="448358" y="221482"/>
                </a:lnTo>
                <a:lnTo>
                  <a:pt x="491490" y="201511"/>
                </a:lnTo>
                <a:lnTo>
                  <a:pt x="534951" y="182476"/>
                </a:lnTo>
                <a:lnTo>
                  <a:pt x="578725" y="164380"/>
                </a:lnTo>
                <a:lnTo>
                  <a:pt x="622798" y="147222"/>
                </a:lnTo>
                <a:lnTo>
                  <a:pt x="667153" y="131004"/>
                </a:lnTo>
                <a:lnTo>
                  <a:pt x="711776" y="115726"/>
                </a:lnTo>
                <a:lnTo>
                  <a:pt x="756651" y="101390"/>
                </a:lnTo>
                <a:lnTo>
                  <a:pt x="801762" y="87997"/>
                </a:lnTo>
                <a:lnTo>
                  <a:pt x="847096" y="75547"/>
                </a:lnTo>
                <a:lnTo>
                  <a:pt x="892635" y="64041"/>
                </a:lnTo>
                <a:lnTo>
                  <a:pt x="938366" y="53481"/>
                </a:lnTo>
                <a:lnTo>
                  <a:pt x="984271" y="43868"/>
                </a:lnTo>
                <a:lnTo>
                  <a:pt x="1030337" y="35201"/>
                </a:lnTo>
                <a:lnTo>
                  <a:pt x="1076548" y="27484"/>
                </a:lnTo>
                <a:lnTo>
                  <a:pt x="1122889" y="20715"/>
                </a:lnTo>
                <a:lnTo>
                  <a:pt x="1169343" y="14897"/>
                </a:lnTo>
                <a:lnTo>
                  <a:pt x="1215896" y="10030"/>
                </a:lnTo>
                <a:lnTo>
                  <a:pt x="1262533" y="6116"/>
                </a:lnTo>
                <a:lnTo>
                  <a:pt x="1309238" y="3154"/>
                </a:lnTo>
                <a:lnTo>
                  <a:pt x="1355996" y="1147"/>
                </a:lnTo>
                <a:lnTo>
                  <a:pt x="1402791" y="95"/>
                </a:lnTo>
                <a:lnTo>
                  <a:pt x="1449608" y="0"/>
                </a:lnTo>
                <a:lnTo>
                  <a:pt x="1496432" y="861"/>
                </a:lnTo>
                <a:lnTo>
                  <a:pt x="1543248" y="2680"/>
                </a:lnTo>
                <a:lnTo>
                  <a:pt x="1590039" y="5459"/>
                </a:lnTo>
                <a:lnTo>
                  <a:pt x="1636792" y="9197"/>
                </a:lnTo>
                <a:lnTo>
                  <a:pt x="1683490" y="13897"/>
                </a:lnTo>
                <a:lnTo>
                  <a:pt x="1730118" y="19559"/>
                </a:lnTo>
                <a:lnTo>
                  <a:pt x="1776660" y="26183"/>
                </a:lnTo>
                <a:lnTo>
                  <a:pt x="1823103" y="33772"/>
                </a:lnTo>
                <a:lnTo>
                  <a:pt x="1869429" y="42325"/>
                </a:lnTo>
                <a:lnTo>
                  <a:pt x="1915624" y="51844"/>
                </a:lnTo>
                <a:lnTo>
                  <a:pt x="1961672" y="62331"/>
                </a:lnTo>
                <a:lnTo>
                  <a:pt x="2007559" y="73785"/>
                </a:lnTo>
                <a:lnTo>
                  <a:pt x="2053268" y="86207"/>
                </a:lnTo>
                <a:lnTo>
                  <a:pt x="2098785" y="99600"/>
                </a:lnTo>
                <a:lnTo>
                  <a:pt x="2144094" y="113963"/>
                </a:lnTo>
                <a:lnTo>
                  <a:pt x="2189179" y="129298"/>
                </a:lnTo>
                <a:lnTo>
                  <a:pt x="2234026" y="145606"/>
                </a:lnTo>
                <a:lnTo>
                  <a:pt x="2278619" y="162887"/>
                </a:lnTo>
                <a:lnTo>
                  <a:pt x="2322943" y="181143"/>
                </a:lnTo>
                <a:lnTo>
                  <a:pt x="2366982" y="200375"/>
                </a:lnTo>
                <a:lnTo>
                  <a:pt x="2410721" y="220583"/>
                </a:lnTo>
                <a:lnTo>
                  <a:pt x="2454145" y="241769"/>
                </a:lnTo>
                <a:lnTo>
                  <a:pt x="2497238" y="263933"/>
                </a:lnTo>
                <a:lnTo>
                  <a:pt x="2539986" y="287077"/>
                </a:lnTo>
                <a:lnTo>
                  <a:pt x="2582372" y="311201"/>
                </a:lnTo>
                <a:lnTo>
                  <a:pt x="2624381" y="336307"/>
                </a:lnTo>
                <a:lnTo>
                  <a:pt x="2665930" y="362397"/>
                </a:lnTo>
                <a:lnTo>
                  <a:pt x="2706859" y="389420"/>
                </a:lnTo>
                <a:lnTo>
                  <a:pt x="2747153" y="417364"/>
                </a:lnTo>
                <a:lnTo>
                  <a:pt x="2786796" y="446219"/>
                </a:lnTo>
                <a:lnTo>
                  <a:pt x="2825773" y="475973"/>
                </a:lnTo>
                <a:lnTo>
                  <a:pt x="2833873" y="482615"/>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1" name="Google Shape;531;p46"/>
          <p:cNvSpPr/>
          <p:nvPr/>
        </p:nvSpPr>
        <p:spPr>
          <a:xfrm>
            <a:off x="4593411" y="2396671"/>
            <a:ext cx="66616" cy="62380"/>
          </a:xfrm>
          <a:custGeom>
            <a:avLst/>
            <a:gdLst/>
            <a:ahLst/>
            <a:cxnLst/>
            <a:rect l="l" t="t" r="r" b="b"/>
            <a:pathLst>
              <a:path w="109854" h="102870" extrusionOk="0">
                <a:moveTo>
                  <a:pt x="63738" y="0"/>
                </a:moveTo>
                <a:lnTo>
                  <a:pt x="0" y="77729"/>
                </a:lnTo>
                <a:lnTo>
                  <a:pt x="109598" y="102603"/>
                </a:lnTo>
                <a:lnTo>
                  <a:pt x="63738"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2" name="Google Shape;532;p46"/>
          <p:cNvSpPr/>
          <p:nvPr/>
        </p:nvSpPr>
        <p:spPr>
          <a:xfrm>
            <a:off x="4877018" y="2131607"/>
            <a:ext cx="1718543" cy="304971"/>
          </a:xfrm>
          <a:custGeom>
            <a:avLst/>
            <a:gdLst/>
            <a:ahLst/>
            <a:cxnLst/>
            <a:rect l="l" t="t" r="r" b="b"/>
            <a:pathLst>
              <a:path w="2834004" h="502920" extrusionOk="0">
                <a:moveTo>
                  <a:pt x="0" y="502706"/>
                </a:moveTo>
                <a:lnTo>
                  <a:pt x="38502" y="472496"/>
                </a:lnTo>
                <a:lnTo>
                  <a:pt x="77501" y="443211"/>
                </a:lnTo>
                <a:lnTo>
                  <a:pt x="116983" y="414854"/>
                </a:lnTo>
                <a:lnTo>
                  <a:pt x="156932" y="387424"/>
                </a:lnTo>
                <a:lnTo>
                  <a:pt x="197332" y="360923"/>
                </a:lnTo>
                <a:lnTo>
                  <a:pt x="238169" y="335353"/>
                </a:lnTo>
                <a:lnTo>
                  <a:pt x="279426" y="310713"/>
                </a:lnTo>
                <a:lnTo>
                  <a:pt x="321089" y="287005"/>
                </a:lnTo>
                <a:lnTo>
                  <a:pt x="363143" y="264230"/>
                </a:lnTo>
                <a:lnTo>
                  <a:pt x="405571" y="242388"/>
                </a:lnTo>
                <a:lnTo>
                  <a:pt x="448358" y="221482"/>
                </a:lnTo>
                <a:lnTo>
                  <a:pt x="491490" y="201511"/>
                </a:lnTo>
                <a:lnTo>
                  <a:pt x="534951" y="182476"/>
                </a:lnTo>
                <a:lnTo>
                  <a:pt x="578725" y="164380"/>
                </a:lnTo>
                <a:lnTo>
                  <a:pt x="622798" y="147222"/>
                </a:lnTo>
                <a:lnTo>
                  <a:pt x="667153" y="131004"/>
                </a:lnTo>
                <a:lnTo>
                  <a:pt x="711776" y="115726"/>
                </a:lnTo>
                <a:lnTo>
                  <a:pt x="756651" y="101390"/>
                </a:lnTo>
                <a:lnTo>
                  <a:pt x="801762" y="87997"/>
                </a:lnTo>
                <a:lnTo>
                  <a:pt x="847096" y="75547"/>
                </a:lnTo>
                <a:lnTo>
                  <a:pt x="892635" y="64041"/>
                </a:lnTo>
                <a:lnTo>
                  <a:pt x="938366" y="53481"/>
                </a:lnTo>
                <a:lnTo>
                  <a:pt x="984271" y="43868"/>
                </a:lnTo>
                <a:lnTo>
                  <a:pt x="1030337" y="35201"/>
                </a:lnTo>
                <a:lnTo>
                  <a:pt x="1076548" y="27484"/>
                </a:lnTo>
                <a:lnTo>
                  <a:pt x="1122889" y="20715"/>
                </a:lnTo>
                <a:lnTo>
                  <a:pt x="1169343" y="14897"/>
                </a:lnTo>
                <a:lnTo>
                  <a:pt x="1215896" y="10030"/>
                </a:lnTo>
                <a:lnTo>
                  <a:pt x="1262533" y="6116"/>
                </a:lnTo>
                <a:lnTo>
                  <a:pt x="1309238" y="3154"/>
                </a:lnTo>
                <a:lnTo>
                  <a:pt x="1355996" y="1147"/>
                </a:lnTo>
                <a:lnTo>
                  <a:pt x="1402791" y="95"/>
                </a:lnTo>
                <a:lnTo>
                  <a:pt x="1449608" y="0"/>
                </a:lnTo>
                <a:lnTo>
                  <a:pt x="1496432" y="861"/>
                </a:lnTo>
                <a:lnTo>
                  <a:pt x="1543248" y="2680"/>
                </a:lnTo>
                <a:lnTo>
                  <a:pt x="1590039" y="5459"/>
                </a:lnTo>
                <a:lnTo>
                  <a:pt x="1636792" y="9197"/>
                </a:lnTo>
                <a:lnTo>
                  <a:pt x="1683490" y="13897"/>
                </a:lnTo>
                <a:lnTo>
                  <a:pt x="1730118" y="19559"/>
                </a:lnTo>
                <a:lnTo>
                  <a:pt x="1776660" y="26183"/>
                </a:lnTo>
                <a:lnTo>
                  <a:pt x="1823103" y="33772"/>
                </a:lnTo>
                <a:lnTo>
                  <a:pt x="1869429" y="42325"/>
                </a:lnTo>
                <a:lnTo>
                  <a:pt x="1915624" y="51844"/>
                </a:lnTo>
                <a:lnTo>
                  <a:pt x="1961672" y="62331"/>
                </a:lnTo>
                <a:lnTo>
                  <a:pt x="2007559" y="73785"/>
                </a:lnTo>
                <a:lnTo>
                  <a:pt x="2053268" y="86207"/>
                </a:lnTo>
                <a:lnTo>
                  <a:pt x="2098785" y="99600"/>
                </a:lnTo>
                <a:lnTo>
                  <a:pt x="2144094" y="113963"/>
                </a:lnTo>
                <a:lnTo>
                  <a:pt x="2189179" y="129298"/>
                </a:lnTo>
                <a:lnTo>
                  <a:pt x="2234026" y="145606"/>
                </a:lnTo>
                <a:lnTo>
                  <a:pt x="2278619" y="162887"/>
                </a:lnTo>
                <a:lnTo>
                  <a:pt x="2322943" y="181143"/>
                </a:lnTo>
                <a:lnTo>
                  <a:pt x="2366982" y="200375"/>
                </a:lnTo>
                <a:lnTo>
                  <a:pt x="2410721" y="220583"/>
                </a:lnTo>
                <a:lnTo>
                  <a:pt x="2454145" y="241769"/>
                </a:lnTo>
                <a:lnTo>
                  <a:pt x="2497238" y="263933"/>
                </a:lnTo>
                <a:lnTo>
                  <a:pt x="2539986" y="287077"/>
                </a:lnTo>
                <a:lnTo>
                  <a:pt x="2582372" y="311201"/>
                </a:lnTo>
                <a:lnTo>
                  <a:pt x="2624381" y="336307"/>
                </a:lnTo>
                <a:lnTo>
                  <a:pt x="2665930" y="362397"/>
                </a:lnTo>
                <a:lnTo>
                  <a:pt x="2706859" y="389420"/>
                </a:lnTo>
                <a:lnTo>
                  <a:pt x="2747153" y="417364"/>
                </a:lnTo>
                <a:lnTo>
                  <a:pt x="2786796" y="446219"/>
                </a:lnTo>
                <a:lnTo>
                  <a:pt x="2825773" y="475973"/>
                </a:lnTo>
                <a:lnTo>
                  <a:pt x="2833873" y="482615"/>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3" name="Google Shape;533;p46"/>
          <p:cNvSpPr/>
          <p:nvPr/>
        </p:nvSpPr>
        <p:spPr>
          <a:xfrm>
            <a:off x="6571245" y="2396671"/>
            <a:ext cx="66616" cy="62380"/>
          </a:xfrm>
          <a:custGeom>
            <a:avLst/>
            <a:gdLst/>
            <a:ahLst/>
            <a:cxnLst/>
            <a:rect l="l" t="t" r="r" b="b"/>
            <a:pathLst>
              <a:path w="109854" h="102870" extrusionOk="0">
                <a:moveTo>
                  <a:pt x="63736" y="0"/>
                </a:moveTo>
                <a:lnTo>
                  <a:pt x="0" y="77729"/>
                </a:lnTo>
                <a:lnTo>
                  <a:pt x="109598" y="102603"/>
                </a:lnTo>
                <a:lnTo>
                  <a:pt x="63736"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4" name="Google Shape;534;p46"/>
          <p:cNvSpPr/>
          <p:nvPr/>
        </p:nvSpPr>
        <p:spPr>
          <a:xfrm>
            <a:off x="6775263" y="2131607"/>
            <a:ext cx="1718543" cy="304971"/>
          </a:xfrm>
          <a:custGeom>
            <a:avLst/>
            <a:gdLst/>
            <a:ahLst/>
            <a:cxnLst/>
            <a:rect l="l" t="t" r="r" b="b"/>
            <a:pathLst>
              <a:path w="2834005" h="502920" extrusionOk="0">
                <a:moveTo>
                  <a:pt x="0" y="502706"/>
                </a:moveTo>
                <a:lnTo>
                  <a:pt x="38502" y="472496"/>
                </a:lnTo>
                <a:lnTo>
                  <a:pt x="77501" y="443211"/>
                </a:lnTo>
                <a:lnTo>
                  <a:pt x="116983" y="414854"/>
                </a:lnTo>
                <a:lnTo>
                  <a:pt x="156932" y="387424"/>
                </a:lnTo>
                <a:lnTo>
                  <a:pt x="197332" y="360923"/>
                </a:lnTo>
                <a:lnTo>
                  <a:pt x="238169" y="335353"/>
                </a:lnTo>
                <a:lnTo>
                  <a:pt x="279426" y="310713"/>
                </a:lnTo>
                <a:lnTo>
                  <a:pt x="321089" y="287005"/>
                </a:lnTo>
                <a:lnTo>
                  <a:pt x="363143" y="264230"/>
                </a:lnTo>
                <a:lnTo>
                  <a:pt x="405571" y="242388"/>
                </a:lnTo>
                <a:lnTo>
                  <a:pt x="448358" y="221482"/>
                </a:lnTo>
                <a:lnTo>
                  <a:pt x="491490" y="201511"/>
                </a:lnTo>
                <a:lnTo>
                  <a:pt x="534951" y="182476"/>
                </a:lnTo>
                <a:lnTo>
                  <a:pt x="578725" y="164380"/>
                </a:lnTo>
                <a:lnTo>
                  <a:pt x="622798" y="147222"/>
                </a:lnTo>
                <a:lnTo>
                  <a:pt x="667153" y="131004"/>
                </a:lnTo>
                <a:lnTo>
                  <a:pt x="711776" y="115726"/>
                </a:lnTo>
                <a:lnTo>
                  <a:pt x="756651" y="101390"/>
                </a:lnTo>
                <a:lnTo>
                  <a:pt x="801762" y="87997"/>
                </a:lnTo>
                <a:lnTo>
                  <a:pt x="847096" y="75547"/>
                </a:lnTo>
                <a:lnTo>
                  <a:pt x="892635" y="64041"/>
                </a:lnTo>
                <a:lnTo>
                  <a:pt x="938366" y="53481"/>
                </a:lnTo>
                <a:lnTo>
                  <a:pt x="984271" y="43868"/>
                </a:lnTo>
                <a:lnTo>
                  <a:pt x="1030337" y="35201"/>
                </a:lnTo>
                <a:lnTo>
                  <a:pt x="1076548" y="27484"/>
                </a:lnTo>
                <a:lnTo>
                  <a:pt x="1122889" y="20715"/>
                </a:lnTo>
                <a:lnTo>
                  <a:pt x="1169343" y="14897"/>
                </a:lnTo>
                <a:lnTo>
                  <a:pt x="1215896" y="10030"/>
                </a:lnTo>
                <a:lnTo>
                  <a:pt x="1262533" y="6116"/>
                </a:lnTo>
                <a:lnTo>
                  <a:pt x="1309238" y="3154"/>
                </a:lnTo>
                <a:lnTo>
                  <a:pt x="1355996" y="1147"/>
                </a:lnTo>
                <a:lnTo>
                  <a:pt x="1402791" y="95"/>
                </a:lnTo>
                <a:lnTo>
                  <a:pt x="1449608" y="0"/>
                </a:lnTo>
                <a:lnTo>
                  <a:pt x="1496432" y="861"/>
                </a:lnTo>
                <a:lnTo>
                  <a:pt x="1543248" y="2680"/>
                </a:lnTo>
                <a:lnTo>
                  <a:pt x="1590039" y="5459"/>
                </a:lnTo>
                <a:lnTo>
                  <a:pt x="1636792" y="9197"/>
                </a:lnTo>
                <a:lnTo>
                  <a:pt x="1683490" y="13897"/>
                </a:lnTo>
                <a:lnTo>
                  <a:pt x="1730118" y="19559"/>
                </a:lnTo>
                <a:lnTo>
                  <a:pt x="1776660" y="26183"/>
                </a:lnTo>
                <a:lnTo>
                  <a:pt x="1823103" y="33772"/>
                </a:lnTo>
                <a:lnTo>
                  <a:pt x="1869429" y="42325"/>
                </a:lnTo>
                <a:lnTo>
                  <a:pt x="1915624" y="51844"/>
                </a:lnTo>
                <a:lnTo>
                  <a:pt x="1961672" y="62331"/>
                </a:lnTo>
                <a:lnTo>
                  <a:pt x="2007559" y="73785"/>
                </a:lnTo>
                <a:lnTo>
                  <a:pt x="2053268" y="86207"/>
                </a:lnTo>
                <a:lnTo>
                  <a:pt x="2098785" y="99600"/>
                </a:lnTo>
                <a:lnTo>
                  <a:pt x="2144094" y="113963"/>
                </a:lnTo>
                <a:lnTo>
                  <a:pt x="2189179" y="129298"/>
                </a:lnTo>
                <a:lnTo>
                  <a:pt x="2234026" y="145606"/>
                </a:lnTo>
                <a:lnTo>
                  <a:pt x="2278619" y="162887"/>
                </a:lnTo>
                <a:lnTo>
                  <a:pt x="2322943" y="181143"/>
                </a:lnTo>
                <a:lnTo>
                  <a:pt x="2366982" y="200375"/>
                </a:lnTo>
                <a:lnTo>
                  <a:pt x="2410721" y="220583"/>
                </a:lnTo>
                <a:lnTo>
                  <a:pt x="2454145" y="241769"/>
                </a:lnTo>
                <a:lnTo>
                  <a:pt x="2497238" y="263933"/>
                </a:lnTo>
                <a:lnTo>
                  <a:pt x="2539986" y="287077"/>
                </a:lnTo>
                <a:lnTo>
                  <a:pt x="2582372" y="311201"/>
                </a:lnTo>
                <a:lnTo>
                  <a:pt x="2624381" y="336307"/>
                </a:lnTo>
                <a:lnTo>
                  <a:pt x="2665930" y="362397"/>
                </a:lnTo>
                <a:lnTo>
                  <a:pt x="2706859" y="389420"/>
                </a:lnTo>
                <a:lnTo>
                  <a:pt x="2747153" y="417364"/>
                </a:lnTo>
                <a:lnTo>
                  <a:pt x="2786796" y="446219"/>
                </a:lnTo>
                <a:lnTo>
                  <a:pt x="2825773" y="475973"/>
                </a:lnTo>
                <a:lnTo>
                  <a:pt x="2833873" y="482615"/>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5" name="Google Shape;535;p46"/>
          <p:cNvSpPr/>
          <p:nvPr/>
        </p:nvSpPr>
        <p:spPr>
          <a:xfrm>
            <a:off x="8469489" y="2396671"/>
            <a:ext cx="66616" cy="62380"/>
          </a:xfrm>
          <a:custGeom>
            <a:avLst/>
            <a:gdLst/>
            <a:ahLst/>
            <a:cxnLst/>
            <a:rect l="l" t="t" r="r" b="b"/>
            <a:pathLst>
              <a:path w="109855" h="102870" extrusionOk="0">
                <a:moveTo>
                  <a:pt x="63736" y="0"/>
                </a:moveTo>
                <a:lnTo>
                  <a:pt x="0" y="77729"/>
                </a:lnTo>
                <a:lnTo>
                  <a:pt x="109598" y="102603"/>
                </a:lnTo>
                <a:lnTo>
                  <a:pt x="63736" y="0"/>
                </a:lnTo>
                <a:close/>
              </a:path>
            </a:pathLst>
          </a:custGeom>
          <a:solidFill>
            <a:srgbClr val="007EE5"/>
          </a:solidFill>
          <a:ln w="9525" cap="flat" cmpd="sng">
            <a:solidFill>
              <a:srgbClr val="007EE5"/>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6" name="Google Shape;536;p46"/>
          <p:cNvSpPr/>
          <p:nvPr/>
        </p:nvSpPr>
        <p:spPr>
          <a:xfrm>
            <a:off x="8819782" y="2131607"/>
            <a:ext cx="1718543" cy="304971"/>
          </a:xfrm>
          <a:custGeom>
            <a:avLst/>
            <a:gdLst/>
            <a:ahLst/>
            <a:cxnLst/>
            <a:rect l="l" t="t" r="r" b="b"/>
            <a:pathLst>
              <a:path w="2834005" h="502920" extrusionOk="0">
                <a:moveTo>
                  <a:pt x="0" y="502706"/>
                </a:moveTo>
                <a:lnTo>
                  <a:pt x="38502" y="472496"/>
                </a:lnTo>
                <a:lnTo>
                  <a:pt x="77501" y="443211"/>
                </a:lnTo>
                <a:lnTo>
                  <a:pt x="116983" y="414854"/>
                </a:lnTo>
                <a:lnTo>
                  <a:pt x="156932" y="387424"/>
                </a:lnTo>
                <a:lnTo>
                  <a:pt x="197332" y="360923"/>
                </a:lnTo>
                <a:lnTo>
                  <a:pt x="238169" y="335353"/>
                </a:lnTo>
                <a:lnTo>
                  <a:pt x="279426" y="310713"/>
                </a:lnTo>
                <a:lnTo>
                  <a:pt x="321089" y="287005"/>
                </a:lnTo>
                <a:lnTo>
                  <a:pt x="363143" y="264230"/>
                </a:lnTo>
                <a:lnTo>
                  <a:pt x="405571" y="242388"/>
                </a:lnTo>
                <a:lnTo>
                  <a:pt x="448358" y="221482"/>
                </a:lnTo>
                <a:lnTo>
                  <a:pt x="491490" y="201511"/>
                </a:lnTo>
                <a:lnTo>
                  <a:pt x="534951" y="182476"/>
                </a:lnTo>
                <a:lnTo>
                  <a:pt x="578725" y="164380"/>
                </a:lnTo>
                <a:lnTo>
                  <a:pt x="622798" y="147222"/>
                </a:lnTo>
                <a:lnTo>
                  <a:pt x="667153" y="131004"/>
                </a:lnTo>
                <a:lnTo>
                  <a:pt x="711776" y="115726"/>
                </a:lnTo>
                <a:lnTo>
                  <a:pt x="756651" y="101390"/>
                </a:lnTo>
                <a:lnTo>
                  <a:pt x="801762" y="87997"/>
                </a:lnTo>
                <a:lnTo>
                  <a:pt x="847096" y="75547"/>
                </a:lnTo>
                <a:lnTo>
                  <a:pt x="892635" y="64041"/>
                </a:lnTo>
                <a:lnTo>
                  <a:pt x="938366" y="53481"/>
                </a:lnTo>
                <a:lnTo>
                  <a:pt x="984271" y="43868"/>
                </a:lnTo>
                <a:lnTo>
                  <a:pt x="1030337" y="35201"/>
                </a:lnTo>
                <a:lnTo>
                  <a:pt x="1076548" y="27484"/>
                </a:lnTo>
                <a:lnTo>
                  <a:pt x="1122889" y="20715"/>
                </a:lnTo>
                <a:lnTo>
                  <a:pt x="1169343" y="14897"/>
                </a:lnTo>
                <a:lnTo>
                  <a:pt x="1215896" y="10030"/>
                </a:lnTo>
                <a:lnTo>
                  <a:pt x="1262533" y="6116"/>
                </a:lnTo>
                <a:lnTo>
                  <a:pt x="1309238" y="3154"/>
                </a:lnTo>
                <a:lnTo>
                  <a:pt x="1355996" y="1147"/>
                </a:lnTo>
                <a:lnTo>
                  <a:pt x="1402791" y="95"/>
                </a:lnTo>
                <a:lnTo>
                  <a:pt x="1449608" y="0"/>
                </a:lnTo>
                <a:lnTo>
                  <a:pt x="1496432" y="861"/>
                </a:lnTo>
                <a:lnTo>
                  <a:pt x="1543248" y="2680"/>
                </a:lnTo>
                <a:lnTo>
                  <a:pt x="1590039" y="5459"/>
                </a:lnTo>
                <a:lnTo>
                  <a:pt x="1636792" y="9197"/>
                </a:lnTo>
                <a:lnTo>
                  <a:pt x="1683490" y="13897"/>
                </a:lnTo>
                <a:lnTo>
                  <a:pt x="1730118" y="19559"/>
                </a:lnTo>
                <a:lnTo>
                  <a:pt x="1776660" y="26183"/>
                </a:lnTo>
                <a:lnTo>
                  <a:pt x="1823103" y="33772"/>
                </a:lnTo>
                <a:lnTo>
                  <a:pt x="1869429" y="42325"/>
                </a:lnTo>
                <a:lnTo>
                  <a:pt x="1915624" y="51844"/>
                </a:lnTo>
                <a:lnTo>
                  <a:pt x="1961672" y="62331"/>
                </a:lnTo>
                <a:lnTo>
                  <a:pt x="2007559" y="73785"/>
                </a:lnTo>
                <a:lnTo>
                  <a:pt x="2053268" y="86207"/>
                </a:lnTo>
                <a:lnTo>
                  <a:pt x="2098785" y="99600"/>
                </a:lnTo>
                <a:lnTo>
                  <a:pt x="2144094" y="113963"/>
                </a:lnTo>
                <a:lnTo>
                  <a:pt x="2189179" y="129298"/>
                </a:lnTo>
                <a:lnTo>
                  <a:pt x="2234026" y="145606"/>
                </a:lnTo>
                <a:lnTo>
                  <a:pt x="2278619" y="162887"/>
                </a:lnTo>
                <a:lnTo>
                  <a:pt x="2322943" y="181143"/>
                </a:lnTo>
                <a:lnTo>
                  <a:pt x="2366982" y="200375"/>
                </a:lnTo>
                <a:lnTo>
                  <a:pt x="2410721" y="220583"/>
                </a:lnTo>
                <a:lnTo>
                  <a:pt x="2454145" y="241769"/>
                </a:lnTo>
                <a:lnTo>
                  <a:pt x="2497238" y="263933"/>
                </a:lnTo>
                <a:lnTo>
                  <a:pt x="2539986" y="287077"/>
                </a:lnTo>
                <a:lnTo>
                  <a:pt x="2582372" y="311201"/>
                </a:lnTo>
                <a:lnTo>
                  <a:pt x="2624381" y="336307"/>
                </a:lnTo>
                <a:lnTo>
                  <a:pt x="2665930" y="362397"/>
                </a:lnTo>
                <a:lnTo>
                  <a:pt x="2706859" y="389420"/>
                </a:lnTo>
                <a:lnTo>
                  <a:pt x="2747153" y="417364"/>
                </a:lnTo>
                <a:lnTo>
                  <a:pt x="2786796" y="446219"/>
                </a:lnTo>
                <a:lnTo>
                  <a:pt x="2825773" y="475973"/>
                </a:lnTo>
                <a:lnTo>
                  <a:pt x="2833873" y="482615"/>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7" name="Google Shape;537;p46"/>
          <p:cNvSpPr/>
          <p:nvPr/>
        </p:nvSpPr>
        <p:spPr>
          <a:xfrm>
            <a:off x="10514015" y="2396671"/>
            <a:ext cx="66616" cy="62380"/>
          </a:xfrm>
          <a:custGeom>
            <a:avLst/>
            <a:gdLst/>
            <a:ahLst/>
            <a:cxnLst/>
            <a:rect l="l" t="t" r="r" b="b"/>
            <a:pathLst>
              <a:path w="109855" h="102870" extrusionOk="0">
                <a:moveTo>
                  <a:pt x="63736" y="0"/>
                </a:moveTo>
                <a:lnTo>
                  <a:pt x="0" y="77729"/>
                </a:lnTo>
                <a:lnTo>
                  <a:pt x="109598" y="102603"/>
                </a:lnTo>
                <a:lnTo>
                  <a:pt x="63736"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38" name="Google Shape;538;p46"/>
          <p:cNvSpPr txBox="1"/>
          <p:nvPr/>
        </p:nvSpPr>
        <p:spPr>
          <a:xfrm>
            <a:off x="354651" y="1530022"/>
            <a:ext cx="11146464" cy="3285208"/>
          </a:xfrm>
          <a:prstGeom prst="rect">
            <a:avLst/>
          </a:prstGeom>
          <a:noFill/>
          <a:ln>
            <a:noFill/>
          </a:ln>
        </p:spPr>
        <p:txBody>
          <a:bodyPr spcFirstLastPara="1" wrap="square" lIns="0" tIns="7300" rIns="0" bIns="0" anchor="t" anchorCtr="0">
            <a:noAutofit/>
          </a:bodyPr>
          <a:lstStyle/>
          <a:p>
            <a:pPr marL="1899474" marR="0" lvl="0" indent="0" algn="l" rtl="0">
              <a:spcBef>
                <a:spcPts val="0"/>
              </a:spcBef>
              <a:spcAft>
                <a:spcPts val="0"/>
              </a:spcAft>
              <a:buNone/>
            </a:pPr>
            <a:r>
              <a:rPr lang="en-US" sz="2000">
                <a:solidFill>
                  <a:schemeClr val="accent4"/>
                </a:solidFill>
                <a:latin typeface="Arial"/>
                <a:ea typeface="Arial"/>
                <a:cs typeface="Arial"/>
                <a:sym typeface="Arial"/>
              </a:rPr>
              <a:t>Awareness	</a:t>
            </a:r>
            <a:r>
              <a:rPr lang="en-US" sz="2000">
                <a:solidFill>
                  <a:schemeClr val="accent3"/>
                </a:solidFill>
                <a:latin typeface="Arial"/>
                <a:ea typeface="Arial"/>
                <a:cs typeface="Arial"/>
                <a:sym typeface="Arial"/>
              </a:rPr>
              <a:t>Consideration</a:t>
            </a:r>
            <a:r>
              <a:rPr lang="en-US" sz="2000">
                <a:solidFill>
                  <a:schemeClr val="accent4"/>
                </a:solidFill>
                <a:latin typeface="Arial"/>
                <a:ea typeface="Arial"/>
                <a:cs typeface="Arial"/>
                <a:sym typeface="Arial"/>
              </a:rPr>
              <a:t>	</a:t>
            </a:r>
            <a:r>
              <a:rPr lang="en-US" sz="2000">
                <a:solidFill>
                  <a:schemeClr val="accent1"/>
                </a:solidFill>
                <a:latin typeface="Arial"/>
                <a:ea typeface="Arial"/>
                <a:cs typeface="Arial"/>
                <a:sym typeface="Arial"/>
              </a:rPr>
              <a:t>Evaluation</a:t>
            </a:r>
            <a:r>
              <a:rPr lang="en-US" sz="2000">
                <a:solidFill>
                  <a:schemeClr val="accent4"/>
                </a:solidFill>
                <a:latin typeface="Arial"/>
                <a:ea typeface="Arial"/>
                <a:cs typeface="Arial"/>
                <a:sym typeface="Arial"/>
              </a:rPr>
              <a:t>	</a:t>
            </a:r>
            <a:r>
              <a:rPr lang="en-US" sz="2000">
                <a:solidFill>
                  <a:schemeClr val="dk1"/>
                </a:solidFill>
                <a:latin typeface="Arial"/>
                <a:ea typeface="Arial"/>
                <a:cs typeface="Arial"/>
                <a:sym typeface="Arial"/>
              </a:rPr>
              <a:t>Conversion</a:t>
            </a:r>
            <a:r>
              <a:rPr lang="en-US" sz="2000">
                <a:solidFill>
                  <a:schemeClr val="accent4"/>
                </a:solidFill>
                <a:latin typeface="Arial"/>
                <a:ea typeface="Arial"/>
                <a:cs typeface="Arial"/>
                <a:sym typeface="Arial"/>
              </a:rPr>
              <a:t>	           </a:t>
            </a:r>
            <a:r>
              <a:rPr lang="en-US" sz="2000">
                <a:solidFill>
                  <a:schemeClr val="accent2"/>
                </a:solidFill>
                <a:latin typeface="Arial"/>
                <a:ea typeface="Arial"/>
                <a:cs typeface="Arial"/>
                <a:sym typeface="Arial"/>
              </a:rPr>
              <a:t>Loyalty</a:t>
            </a:r>
            <a:endParaRPr sz="2000">
              <a:solidFill>
                <a:schemeClr val="accent2"/>
              </a:solidFill>
              <a:latin typeface="Arial"/>
              <a:ea typeface="Arial"/>
              <a:cs typeface="Arial"/>
              <a:sym typeface="Arial"/>
            </a:endParaRPr>
          </a:p>
          <a:p>
            <a:pPr marL="51983" marR="9645227" lvl="0" indent="0" algn="l" rtl="0">
              <a:spcBef>
                <a:spcPts val="1759"/>
              </a:spcBef>
              <a:spcAft>
                <a:spcPts val="0"/>
              </a:spcAft>
              <a:buNone/>
            </a:pPr>
            <a:r>
              <a:rPr lang="en-US" sz="1600" b="1">
                <a:solidFill>
                  <a:schemeClr val="dk1"/>
                </a:solidFill>
                <a:latin typeface="Arial"/>
                <a:ea typeface="Arial"/>
                <a:cs typeface="Arial"/>
                <a:sym typeface="Arial"/>
              </a:rPr>
              <a:t>The traditional  funnel focuses on conversion</a:t>
            </a:r>
            <a:endParaRPr sz="1600" b="1">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600" b="1">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600" b="1">
              <a:solidFill>
                <a:schemeClr val="dk1"/>
              </a:solidFill>
              <a:latin typeface="Arial"/>
              <a:ea typeface="Arial"/>
              <a:cs typeface="Arial"/>
              <a:sym typeface="Arial"/>
            </a:endParaRPr>
          </a:p>
          <a:p>
            <a:pPr marL="0" marR="0" lvl="0" indent="0" algn="l" rtl="0">
              <a:spcBef>
                <a:spcPts val="3"/>
              </a:spcBef>
              <a:spcAft>
                <a:spcPts val="0"/>
              </a:spcAft>
              <a:buNone/>
            </a:pPr>
            <a:endParaRPr sz="1800" b="1">
              <a:solidFill>
                <a:schemeClr val="dk1"/>
              </a:solidFill>
              <a:latin typeface="Arial"/>
              <a:ea typeface="Arial"/>
              <a:cs typeface="Arial"/>
              <a:sym typeface="Arial"/>
            </a:endParaRPr>
          </a:p>
          <a:p>
            <a:pPr marL="7701" marR="9601716" lvl="0" indent="0" algn="l" rtl="0">
              <a:spcBef>
                <a:spcPts val="0"/>
              </a:spcBef>
              <a:spcAft>
                <a:spcPts val="0"/>
              </a:spcAft>
              <a:buNone/>
            </a:pPr>
            <a:r>
              <a:rPr lang="en-US" sz="1600" b="1">
                <a:solidFill>
                  <a:schemeClr val="dk1"/>
                </a:solidFill>
                <a:latin typeface="Arial"/>
                <a:ea typeface="Arial"/>
                <a:cs typeface="Arial"/>
                <a:sym typeface="Arial"/>
              </a:rPr>
              <a:t>But today’s user  journey has  splintered into  hundreds of  touchpoints</a:t>
            </a:r>
            <a:endParaRPr/>
          </a:p>
        </p:txBody>
      </p:sp>
      <p:sp>
        <p:nvSpPr>
          <p:cNvPr id="539" name="Google Shape;539;p46"/>
          <p:cNvSpPr/>
          <p:nvPr/>
        </p:nvSpPr>
        <p:spPr>
          <a:xfrm>
            <a:off x="2266517" y="3828358"/>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0" name="Google Shape;540;p46"/>
          <p:cNvSpPr/>
          <p:nvPr/>
        </p:nvSpPr>
        <p:spPr>
          <a:xfrm>
            <a:off x="3060850" y="4588249"/>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1" name="Google Shape;541;p46"/>
          <p:cNvSpPr/>
          <p:nvPr/>
        </p:nvSpPr>
        <p:spPr>
          <a:xfrm>
            <a:off x="3312754" y="3273977"/>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2" name="Google Shape;542;p46"/>
          <p:cNvSpPr/>
          <p:nvPr/>
        </p:nvSpPr>
        <p:spPr>
          <a:xfrm>
            <a:off x="4002121" y="4057548"/>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b="1">
              <a:solidFill>
                <a:schemeClr val="dk1"/>
              </a:solidFill>
              <a:latin typeface="Arial"/>
              <a:ea typeface="Arial"/>
              <a:cs typeface="Arial"/>
              <a:sym typeface="Arial"/>
            </a:endParaRPr>
          </a:p>
        </p:txBody>
      </p:sp>
      <p:sp>
        <p:nvSpPr>
          <p:cNvPr id="543" name="Google Shape;543;p46"/>
          <p:cNvSpPr/>
          <p:nvPr/>
        </p:nvSpPr>
        <p:spPr>
          <a:xfrm>
            <a:off x="5065754" y="4499712"/>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4" name="Google Shape;544;p46"/>
          <p:cNvSpPr/>
          <p:nvPr/>
        </p:nvSpPr>
        <p:spPr>
          <a:xfrm>
            <a:off x="5442901" y="3425029"/>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5" name="Google Shape;545;p46"/>
          <p:cNvSpPr/>
          <p:nvPr/>
        </p:nvSpPr>
        <p:spPr>
          <a:xfrm>
            <a:off x="6106093" y="4429866"/>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6" name="Google Shape;546;p46"/>
          <p:cNvSpPr/>
          <p:nvPr/>
        </p:nvSpPr>
        <p:spPr>
          <a:xfrm>
            <a:off x="7028433" y="3594364"/>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7" name="Google Shape;547;p46"/>
          <p:cNvSpPr/>
          <p:nvPr/>
        </p:nvSpPr>
        <p:spPr>
          <a:xfrm>
            <a:off x="7816705" y="4429866"/>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8" name="Google Shape;548;p46"/>
          <p:cNvSpPr/>
          <p:nvPr/>
        </p:nvSpPr>
        <p:spPr>
          <a:xfrm>
            <a:off x="8139693" y="3993378"/>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9" name="Google Shape;549;p46"/>
          <p:cNvSpPr/>
          <p:nvPr/>
        </p:nvSpPr>
        <p:spPr>
          <a:xfrm>
            <a:off x="9216609" y="4378944"/>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0" name="Google Shape;550;p46"/>
          <p:cNvSpPr/>
          <p:nvPr/>
        </p:nvSpPr>
        <p:spPr>
          <a:xfrm>
            <a:off x="10226353" y="3937809"/>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1" name="Google Shape;551;p46"/>
          <p:cNvSpPr/>
          <p:nvPr/>
        </p:nvSpPr>
        <p:spPr>
          <a:xfrm>
            <a:off x="11245920" y="3460789"/>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2" name="Google Shape;552;p46"/>
          <p:cNvSpPr/>
          <p:nvPr/>
        </p:nvSpPr>
        <p:spPr>
          <a:xfrm>
            <a:off x="2686417" y="3935304"/>
            <a:ext cx="559499" cy="551027"/>
          </a:xfrm>
          <a:custGeom>
            <a:avLst/>
            <a:gdLst/>
            <a:ahLst/>
            <a:cxnLst/>
            <a:rect l="l" t="t" r="r" b="b"/>
            <a:pathLst>
              <a:path w="922654" h="908684" extrusionOk="0">
                <a:moveTo>
                  <a:pt x="0" y="834"/>
                </a:moveTo>
                <a:lnTo>
                  <a:pt x="10445" y="112"/>
                </a:lnTo>
                <a:lnTo>
                  <a:pt x="60237" y="0"/>
                </a:lnTo>
                <a:lnTo>
                  <a:pt x="109065" y="2153"/>
                </a:lnTo>
                <a:lnTo>
                  <a:pt x="156889" y="6542"/>
                </a:lnTo>
                <a:lnTo>
                  <a:pt x="203667" y="13133"/>
                </a:lnTo>
                <a:lnTo>
                  <a:pt x="249360" y="21894"/>
                </a:lnTo>
                <a:lnTo>
                  <a:pt x="293926" y="32794"/>
                </a:lnTo>
                <a:lnTo>
                  <a:pt x="337325" y="45801"/>
                </a:lnTo>
                <a:lnTo>
                  <a:pt x="379517" y="60882"/>
                </a:lnTo>
                <a:lnTo>
                  <a:pt x="420461" y="78005"/>
                </a:lnTo>
                <a:lnTo>
                  <a:pt x="460115" y="97138"/>
                </a:lnTo>
                <a:lnTo>
                  <a:pt x="498440" y="118249"/>
                </a:lnTo>
                <a:lnTo>
                  <a:pt x="535395" y="141307"/>
                </a:lnTo>
                <a:lnTo>
                  <a:pt x="570940" y="166279"/>
                </a:lnTo>
                <a:lnTo>
                  <a:pt x="605033" y="193132"/>
                </a:lnTo>
                <a:lnTo>
                  <a:pt x="637634" y="221835"/>
                </a:lnTo>
                <a:lnTo>
                  <a:pt x="668702" y="252357"/>
                </a:lnTo>
                <a:lnTo>
                  <a:pt x="698197" y="284663"/>
                </a:lnTo>
                <a:lnTo>
                  <a:pt x="726079" y="318724"/>
                </a:lnTo>
                <a:lnTo>
                  <a:pt x="752306" y="354506"/>
                </a:lnTo>
                <a:lnTo>
                  <a:pt x="776838" y="391978"/>
                </a:lnTo>
                <a:lnTo>
                  <a:pt x="799634" y="431107"/>
                </a:lnTo>
                <a:lnTo>
                  <a:pt x="820654" y="471862"/>
                </a:lnTo>
                <a:lnTo>
                  <a:pt x="839857" y="514210"/>
                </a:lnTo>
                <a:lnTo>
                  <a:pt x="857202" y="558119"/>
                </a:lnTo>
                <a:lnTo>
                  <a:pt x="872650" y="603557"/>
                </a:lnTo>
                <a:lnTo>
                  <a:pt x="886158" y="650493"/>
                </a:lnTo>
                <a:lnTo>
                  <a:pt x="897687" y="698894"/>
                </a:lnTo>
                <a:lnTo>
                  <a:pt x="907196" y="748727"/>
                </a:lnTo>
                <a:lnTo>
                  <a:pt x="914645" y="799962"/>
                </a:lnTo>
                <a:lnTo>
                  <a:pt x="919598" y="848640"/>
                </a:lnTo>
                <a:lnTo>
                  <a:pt x="922557" y="898152"/>
                </a:lnTo>
                <a:lnTo>
                  <a:pt x="922552" y="908632"/>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3" name="Google Shape;553;p46"/>
          <p:cNvSpPr/>
          <p:nvPr/>
        </p:nvSpPr>
        <p:spPr>
          <a:xfrm>
            <a:off x="3215381" y="4479936"/>
            <a:ext cx="61225" cy="61225"/>
          </a:xfrm>
          <a:custGeom>
            <a:avLst/>
            <a:gdLst/>
            <a:ahLst/>
            <a:cxnLst/>
            <a:rect l="l" t="t" r="r" b="b"/>
            <a:pathLst>
              <a:path w="100964" h="100965" extrusionOk="0">
                <a:moveTo>
                  <a:pt x="0" y="0"/>
                </a:moveTo>
                <a:lnTo>
                  <a:pt x="50213" y="100543"/>
                </a:lnTo>
                <a:lnTo>
                  <a:pt x="100519" y="47"/>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4" name="Google Shape;554;p46"/>
          <p:cNvSpPr/>
          <p:nvPr/>
        </p:nvSpPr>
        <p:spPr>
          <a:xfrm>
            <a:off x="2631942" y="3904967"/>
            <a:ext cx="63151" cy="60840"/>
          </a:xfrm>
          <a:custGeom>
            <a:avLst/>
            <a:gdLst/>
            <a:ahLst/>
            <a:cxnLst/>
            <a:rect l="l" t="t" r="r" b="b"/>
            <a:pathLst>
              <a:path w="104139" h="100329" extrusionOk="0">
                <a:moveTo>
                  <a:pt x="96819" y="0"/>
                </a:moveTo>
                <a:lnTo>
                  <a:pt x="0" y="57066"/>
                </a:lnTo>
                <a:lnTo>
                  <a:pt x="103743" y="100281"/>
                </a:lnTo>
                <a:lnTo>
                  <a:pt x="96819"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5" name="Google Shape;555;p46"/>
          <p:cNvSpPr/>
          <p:nvPr/>
        </p:nvSpPr>
        <p:spPr>
          <a:xfrm>
            <a:off x="3405905" y="4483964"/>
            <a:ext cx="665392" cy="431657"/>
          </a:xfrm>
          <a:custGeom>
            <a:avLst/>
            <a:gdLst/>
            <a:ahLst/>
            <a:cxnLst/>
            <a:rect l="l" t="t" r="r" b="b"/>
            <a:pathLst>
              <a:path w="1097279" h="711834" extrusionOk="0">
                <a:moveTo>
                  <a:pt x="1096648" y="0"/>
                </a:moveTo>
                <a:lnTo>
                  <a:pt x="1083520" y="58795"/>
                </a:lnTo>
                <a:lnTo>
                  <a:pt x="1070125" y="105799"/>
                </a:lnTo>
                <a:lnTo>
                  <a:pt x="1054789" y="151309"/>
                </a:lnTo>
                <a:lnTo>
                  <a:pt x="1037551" y="195293"/>
                </a:lnTo>
                <a:lnTo>
                  <a:pt x="1018454" y="237717"/>
                </a:lnTo>
                <a:lnTo>
                  <a:pt x="997536" y="278551"/>
                </a:lnTo>
                <a:lnTo>
                  <a:pt x="974840" y="317763"/>
                </a:lnTo>
                <a:lnTo>
                  <a:pt x="950404" y="355319"/>
                </a:lnTo>
                <a:lnTo>
                  <a:pt x="924271" y="391189"/>
                </a:lnTo>
                <a:lnTo>
                  <a:pt x="896481" y="425339"/>
                </a:lnTo>
                <a:lnTo>
                  <a:pt x="867073" y="457738"/>
                </a:lnTo>
                <a:lnTo>
                  <a:pt x="836090" y="488354"/>
                </a:lnTo>
                <a:lnTo>
                  <a:pt x="803570" y="517155"/>
                </a:lnTo>
                <a:lnTo>
                  <a:pt x="769556" y="544108"/>
                </a:lnTo>
                <a:lnTo>
                  <a:pt x="734088" y="569182"/>
                </a:lnTo>
                <a:lnTo>
                  <a:pt x="697205" y="592344"/>
                </a:lnTo>
                <a:lnTo>
                  <a:pt x="658950" y="613562"/>
                </a:lnTo>
                <a:lnTo>
                  <a:pt x="619362" y="632805"/>
                </a:lnTo>
                <a:lnTo>
                  <a:pt x="578481" y="650039"/>
                </a:lnTo>
                <a:lnTo>
                  <a:pt x="536350" y="665234"/>
                </a:lnTo>
                <a:lnTo>
                  <a:pt x="493007" y="678356"/>
                </a:lnTo>
                <a:lnTo>
                  <a:pt x="448495" y="689374"/>
                </a:lnTo>
                <a:lnTo>
                  <a:pt x="402852" y="698256"/>
                </a:lnTo>
                <a:lnTo>
                  <a:pt x="356121" y="704969"/>
                </a:lnTo>
                <a:lnTo>
                  <a:pt x="308341" y="709482"/>
                </a:lnTo>
                <a:lnTo>
                  <a:pt x="259554" y="711762"/>
                </a:lnTo>
                <a:lnTo>
                  <a:pt x="209799" y="711778"/>
                </a:lnTo>
                <a:lnTo>
                  <a:pt x="159117" y="709497"/>
                </a:lnTo>
                <a:lnTo>
                  <a:pt x="107550" y="704886"/>
                </a:lnTo>
                <a:lnTo>
                  <a:pt x="59047" y="698441"/>
                </a:lnTo>
                <a:lnTo>
                  <a:pt x="10194" y="689861"/>
                </a:lnTo>
                <a:lnTo>
                  <a:pt x="0" y="687431"/>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6" name="Google Shape;556;p46"/>
          <p:cNvSpPr/>
          <p:nvPr/>
        </p:nvSpPr>
        <p:spPr>
          <a:xfrm>
            <a:off x="3352788" y="4872646"/>
            <a:ext cx="66616" cy="59300"/>
          </a:xfrm>
          <a:custGeom>
            <a:avLst/>
            <a:gdLst/>
            <a:ahLst/>
            <a:cxnLst/>
            <a:rect l="l" t="t" r="r" b="b"/>
            <a:pathLst>
              <a:path w="109854" h="97790" extrusionOk="0">
                <a:moveTo>
                  <a:pt x="109434" y="0"/>
                </a:moveTo>
                <a:lnTo>
                  <a:pt x="0" y="25582"/>
                </a:lnTo>
                <a:lnTo>
                  <a:pt x="86127" y="97780"/>
                </a:lnTo>
                <a:lnTo>
                  <a:pt x="109434"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7" name="Google Shape;557;p46"/>
          <p:cNvSpPr/>
          <p:nvPr/>
        </p:nvSpPr>
        <p:spPr>
          <a:xfrm>
            <a:off x="4039810" y="4430094"/>
            <a:ext cx="60455" cy="65461"/>
          </a:xfrm>
          <a:custGeom>
            <a:avLst/>
            <a:gdLst/>
            <a:ahLst/>
            <a:cxnLst/>
            <a:rect l="l" t="t" r="r" b="b"/>
            <a:pathLst>
              <a:path w="99695" h="107950" extrusionOk="0">
                <a:moveTo>
                  <a:pt x="66050" y="0"/>
                </a:moveTo>
                <a:lnTo>
                  <a:pt x="0" y="90927"/>
                </a:lnTo>
                <a:lnTo>
                  <a:pt x="99161" y="107396"/>
                </a:lnTo>
                <a:lnTo>
                  <a:pt x="6605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8" name="Google Shape;558;p46"/>
          <p:cNvSpPr/>
          <p:nvPr/>
        </p:nvSpPr>
        <p:spPr>
          <a:xfrm>
            <a:off x="3409883" y="3679496"/>
            <a:ext cx="490957" cy="615333"/>
          </a:xfrm>
          <a:custGeom>
            <a:avLst/>
            <a:gdLst/>
            <a:ahLst/>
            <a:cxnLst/>
            <a:rect l="l" t="t" r="r" b="b"/>
            <a:pathLst>
              <a:path w="809625" h="1014729" extrusionOk="0">
                <a:moveTo>
                  <a:pt x="809117" y="1014636"/>
                </a:moveTo>
                <a:lnTo>
                  <a:pt x="749236" y="1008035"/>
                </a:lnTo>
                <a:lnTo>
                  <a:pt x="701046" y="999877"/>
                </a:lnTo>
                <a:lnTo>
                  <a:pt x="654129" y="989624"/>
                </a:lnTo>
                <a:lnTo>
                  <a:pt x="608520" y="977315"/>
                </a:lnTo>
                <a:lnTo>
                  <a:pt x="564257" y="962985"/>
                </a:lnTo>
                <a:lnTo>
                  <a:pt x="521375" y="946673"/>
                </a:lnTo>
                <a:lnTo>
                  <a:pt x="479911" y="928414"/>
                </a:lnTo>
                <a:lnTo>
                  <a:pt x="439901" y="908245"/>
                </a:lnTo>
                <a:lnTo>
                  <a:pt x="401382" y="886204"/>
                </a:lnTo>
                <a:lnTo>
                  <a:pt x="364389" y="862326"/>
                </a:lnTo>
                <a:lnTo>
                  <a:pt x="328960" y="836650"/>
                </a:lnTo>
                <a:lnTo>
                  <a:pt x="295130" y="809211"/>
                </a:lnTo>
                <a:lnTo>
                  <a:pt x="262937" y="780047"/>
                </a:lnTo>
                <a:lnTo>
                  <a:pt x="232415" y="749194"/>
                </a:lnTo>
                <a:lnTo>
                  <a:pt x="203603" y="716690"/>
                </a:lnTo>
                <a:lnTo>
                  <a:pt x="176535" y="682570"/>
                </a:lnTo>
                <a:lnTo>
                  <a:pt x="151249" y="646872"/>
                </a:lnTo>
                <a:lnTo>
                  <a:pt x="127781" y="609634"/>
                </a:lnTo>
                <a:lnTo>
                  <a:pt x="106167" y="570890"/>
                </a:lnTo>
                <a:lnTo>
                  <a:pt x="86443" y="530679"/>
                </a:lnTo>
                <a:lnTo>
                  <a:pt x="68646" y="489038"/>
                </a:lnTo>
                <a:lnTo>
                  <a:pt x="52812" y="446002"/>
                </a:lnTo>
                <a:lnTo>
                  <a:pt x="38978" y="401609"/>
                </a:lnTo>
                <a:lnTo>
                  <a:pt x="27180" y="355896"/>
                </a:lnTo>
                <a:lnTo>
                  <a:pt x="17454" y="308900"/>
                </a:lnTo>
                <a:lnTo>
                  <a:pt x="9836" y="260656"/>
                </a:lnTo>
                <a:lnTo>
                  <a:pt x="4364" y="211203"/>
                </a:lnTo>
                <a:lnTo>
                  <a:pt x="1073" y="160577"/>
                </a:lnTo>
                <a:lnTo>
                  <a:pt x="0" y="108815"/>
                </a:lnTo>
                <a:lnTo>
                  <a:pt x="282" y="84433"/>
                </a:lnTo>
                <a:lnTo>
                  <a:pt x="1086" y="59898"/>
                </a:lnTo>
                <a:lnTo>
                  <a:pt x="2411" y="35218"/>
                </a:lnTo>
                <a:lnTo>
                  <a:pt x="4256" y="10399"/>
                </a:lnTo>
                <a:lnTo>
                  <a:pt x="5553"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59" name="Google Shape;559;p46"/>
          <p:cNvSpPr/>
          <p:nvPr/>
        </p:nvSpPr>
        <p:spPr>
          <a:xfrm>
            <a:off x="3382220" y="3625309"/>
            <a:ext cx="60840" cy="64307"/>
          </a:xfrm>
          <a:custGeom>
            <a:avLst/>
            <a:gdLst/>
            <a:ahLst/>
            <a:cxnLst/>
            <a:rect l="l" t="t" r="r" b="b"/>
            <a:pathLst>
              <a:path w="100329" h="106045" extrusionOk="0">
                <a:moveTo>
                  <a:pt x="62316" y="0"/>
                </a:moveTo>
                <a:lnTo>
                  <a:pt x="0" y="93525"/>
                </a:lnTo>
                <a:lnTo>
                  <a:pt x="99747" y="105968"/>
                </a:lnTo>
                <a:lnTo>
                  <a:pt x="62316"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0" name="Google Shape;560;p46"/>
          <p:cNvSpPr/>
          <p:nvPr/>
        </p:nvSpPr>
        <p:spPr>
          <a:xfrm>
            <a:off x="3892526" y="4263996"/>
            <a:ext cx="62767" cy="61225"/>
          </a:xfrm>
          <a:custGeom>
            <a:avLst/>
            <a:gdLst/>
            <a:ahLst/>
            <a:cxnLst/>
            <a:rect l="l" t="t" r="r" b="b"/>
            <a:pathLst>
              <a:path w="103504" h="100965" extrusionOk="0">
                <a:moveTo>
                  <a:pt x="5494" y="0"/>
                </a:moveTo>
                <a:lnTo>
                  <a:pt x="0" y="100369"/>
                </a:lnTo>
                <a:lnTo>
                  <a:pt x="103117" y="55678"/>
                </a:lnTo>
                <a:lnTo>
                  <a:pt x="5494"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1" name="Google Shape;561;p46"/>
          <p:cNvSpPr/>
          <p:nvPr/>
        </p:nvSpPr>
        <p:spPr>
          <a:xfrm>
            <a:off x="4300473" y="4446435"/>
            <a:ext cx="691961" cy="402779"/>
          </a:xfrm>
          <a:custGeom>
            <a:avLst/>
            <a:gdLst/>
            <a:ahLst/>
            <a:cxnLst/>
            <a:rect l="l" t="t" r="r" b="b"/>
            <a:pathLst>
              <a:path w="1141095" h="664209" extrusionOk="0">
                <a:moveTo>
                  <a:pt x="1140668" y="611617"/>
                </a:moveTo>
                <a:lnTo>
                  <a:pt x="1083097" y="629363"/>
                </a:lnTo>
                <a:lnTo>
                  <a:pt x="1035635" y="641032"/>
                </a:lnTo>
                <a:lnTo>
                  <a:pt x="988509" y="650274"/>
                </a:lnTo>
                <a:lnTo>
                  <a:pt x="941765" y="657108"/>
                </a:lnTo>
                <a:lnTo>
                  <a:pt x="895453" y="661554"/>
                </a:lnTo>
                <a:lnTo>
                  <a:pt x="849620" y="663631"/>
                </a:lnTo>
                <a:lnTo>
                  <a:pt x="804315" y="663359"/>
                </a:lnTo>
                <a:lnTo>
                  <a:pt x="759584" y="660756"/>
                </a:lnTo>
                <a:lnTo>
                  <a:pt x="715477" y="655842"/>
                </a:lnTo>
                <a:lnTo>
                  <a:pt x="672042" y="648636"/>
                </a:lnTo>
                <a:lnTo>
                  <a:pt x="629326" y="639159"/>
                </a:lnTo>
                <a:lnTo>
                  <a:pt x="587377" y="627428"/>
                </a:lnTo>
                <a:lnTo>
                  <a:pt x="546243" y="613464"/>
                </a:lnTo>
                <a:lnTo>
                  <a:pt x="505973" y="597285"/>
                </a:lnTo>
                <a:lnTo>
                  <a:pt x="466614" y="578912"/>
                </a:lnTo>
                <a:lnTo>
                  <a:pt x="428214" y="558363"/>
                </a:lnTo>
                <a:lnTo>
                  <a:pt x="390822" y="535658"/>
                </a:lnTo>
                <a:lnTo>
                  <a:pt x="354485" y="510816"/>
                </a:lnTo>
                <a:lnTo>
                  <a:pt x="319251" y="483857"/>
                </a:lnTo>
                <a:lnTo>
                  <a:pt x="285168" y="454799"/>
                </a:lnTo>
                <a:lnTo>
                  <a:pt x="252285" y="423663"/>
                </a:lnTo>
                <a:lnTo>
                  <a:pt x="220650" y="390467"/>
                </a:lnTo>
                <a:lnTo>
                  <a:pt x="190309" y="355231"/>
                </a:lnTo>
                <a:lnTo>
                  <a:pt x="161312" y="317975"/>
                </a:lnTo>
                <a:lnTo>
                  <a:pt x="133707" y="278717"/>
                </a:lnTo>
                <a:lnTo>
                  <a:pt x="107540" y="237476"/>
                </a:lnTo>
                <a:lnTo>
                  <a:pt x="82861" y="194274"/>
                </a:lnTo>
                <a:lnTo>
                  <a:pt x="59718" y="149127"/>
                </a:lnTo>
                <a:lnTo>
                  <a:pt x="38158" y="102057"/>
                </a:lnTo>
                <a:lnTo>
                  <a:pt x="19710" y="56738"/>
                </a:lnTo>
                <a:lnTo>
                  <a:pt x="2943" y="10058"/>
                </a:lnTo>
                <a:lnTo>
                  <a:pt x="0"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2" name="Google Shape;562;p46"/>
          <p:cNvSpPr/>
          <p:nvPr/>
        </p:nvSpPr>
        <p:spPr>
          <a:xfrm>
            <a:off x="4273001" y="4394027"/>
            <a:ext cx="58531" cy="67387"/>
          </a:xfrm>
          <a:custGeom>
            <a:avLst/>
            <a:gdLst/>
            <a:ahLst/>
            <a:cxnLst/>
            <a:rect l="l" t="t" r="r" b="b"/>
            <a:pathLst>
              <a:path w="96520" h="111125" extrusionOk="0">
                <a:moveTo>
                  <a:pt x="20005" y="0"/>
                </a:moveTo>
                <a:lnTo>
                  <a:pt x="0" y="110590"/>
                </a:lnTo>
                <a:lnTo>
                  <a:pt x="96474" y="82357"/>
                </a:lnTo>
                <a:lnTo>
                  <a:pt x="20005"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3" name="Google Shape;563;p46"/>
          <p:cNvSpPr/>
          <p:nvPr/>
        </p:nvSpPr>
        <p:spPr>
          <a:xfrm>
            <a:off x="4975651" y="4790938"/>
            <a:ext cx="67771" cy="57375"/>
          </a:xfrm>
          <a:custGeom>
            <a:avLst/>
            <a:gdLst/>
            <a:ahLst/>
            <a:cxnLst/>
            <a:rect l="l" t="t" r="r" b="b"/>
            <a:pathLst>
              <a:path w="111759" h="94615" extrusionOk="0">
                <a:moveTo>
                  <a:pt x="0" y="0"/>
                </a:moveTo>
                <a:lnTo>
                  <a:pt x="34855" y="94284"/>
                </a:lnTo>
                <a:lnTo>
                  <a:pt x="111711" y="12286"/>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4" name="Google Shape;564;p46"/>
          <p:cNvSpPr/>
          <p:nvPr/>
        </p:nvSpPr>
        <p:spPr>
          <a:xfrm>
            <a:off x="5050411" y="3638416"/>
            <a:ext cx="321144" cy="743560"/>
          </a:xfrm>
          <a:custGeom>
            <a:avLst/>
            <a:gdLst/>
            <a:ahLst/>
            <a:cxnLst/>
            <a:rect l="l" t="t" r="r" b="b"/>
            <a:pathLst>
              <a:path w="529590" h="1226184" extrusionOk="0">
                <a:moveTo>
                  <a:pt x="113554" y="1225696"/>
                </a:moveTo>
                <a:lnTo>
                  <a:pt x="86586" y="1171826"/>
                </a:lnTo>
                <a:lnTo>
                  <a:pt x="67273" y="1126928"/>
                </a:lnTo>
                <a:lnTo>
                  <a:pt x="50409" y="1081961"/>
                </a:lnTo>
                <a:lnTo>
                  <a:pt x="35984" y="1036977"/>
                </a:lnTo>
                <a:lnTo>
                  <a:pt x="23985" y="992026"/>
                </a:lnTo>
                <a:lnTo>
                  <a:pt x="14401" y="947158"/>
                </a:lnTo>
                <a:lnTo>
                  <a:pt x="7222" y="902424"/>
                </a:lnTo>
                <a:lnTo>
                  <a:pt x="2437" y="857875"/>
                </a:lnTo>
                <a:lnTo>
                  <a:pt x="33" y="813560"/>
                </a:lnTo>
                <a:lnTo>
                  <a:pt x="0" y="769531"/>
                </a:lnTo>
                <a:lnTo>
                  <a:pt x="2326" y="725838"/>
                </a:lnTo>
                <a:lnTo>
                  <a:pt x="7001" y="682531"/>
                </a:lnTo>
                <a:lnTo>
                  <a:pt x="14013" y="639661"/>
                </a:lnTo>
                <a:lnTo>
                  <a:pt x="23351" y="597279"/>
                </a:lnTo>
                <a:lnTo>
                  <a:pt x="35004" y="555435"/>
                </a:lnTo>
                <a:lnTo>
                  <a:pt x="48961" y="514180"/>
                </a:lnTo>
                <a:lnTo>
                  <a:pt x="65210" y="473564"/>
                </a:lnTo>
                <a:lnTo>
                  <a:pt x="83740" y="433637"/>
                </a:lnTo>
                <a:lnTo>
                  <a:pt x="104540" y="394451"/>
                </a:lnTo>
                <a:lnTo>
                  <a:pt x="127599" y="356055"/>
                </a:lnTo>
                <a:lnTo>
                  <a:pt x="152906" y="318501"/>
                </a:lnTo>
                <a:lnTo>
                  <a:pt x="180450" y="281839"/>
                </a:lnTo>
                <a:lnTo>
                  <a:pt x="210218" y="246118"/>
                </a:lnTo>
                <a:lnTo>
                  <a:pt x="242201" y="211391"/>
                </a:lnTo>
                <a:lnTo>
                  <a:pt x="276387" y="177707"/>
                </a:lnTo>
                <a:lnTo>
                  <a:pt x="312764" y="145117"/>
                </a:lnTo>
                <a:lnTo>
                  <a:pt x="351323" y="113672"/>
                </a:lnTo>
                <a:lnTo>
                  <a:pt x="392050" y="83421"/>
                </a:lnTo>
                <a:lnTo>
                  <a:pt x="434935" y="54416"/>
                </a:lnTo>
                <a:lnTo>
                  <a:pt x="476605" y="28770"/>
                </a:lnTo>
                <a:lnTo>
                  <a:pt x="519893" y="4557"/>
                </a:lnTo>
                <a:lnTo>
                  <a:pt x="529331"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5" name="Google Shape;565;p46"/>
          <p:cNvSpPr/>
          <p:nvPr/>
        </p:nvSpPr>
        <p:spPr>
          <a:xfrm>
            <a:off x="5352427" y="3613731"/>
            <a:ext cx="68156" cy="55064"/>
          </a:xfrm>
          <a:custGeom>
            <a:avLst/>
            <a:gdLst/>
            <a:ahLst/>
            <a:cxnLst/>
            <a:rect l="l" t="t" r="r" b="b"/>
            <a:pathLst>
              <a:path w="112395" h="90804" extrusionOk="0">
                <a:moveTo>
                  <a:pt x="0" y="0"/>
                </a:moveTo>
                <a:lnTo>
                  <a:pt x="43707" y="90520"/>
                </a:lnTo>
                <a:lnTo>
                  <a:pt x="112374" y="1551"/>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6" name="Google Shape;566;p46"/>
          <p:cNvSpPr/>
          <p:nvPr/>
        </p:nvSpPr>
        <p:spPr>
          <a:xfrm>
            <a:off x="5089658" y="4361043"/>
            <a:ext cx="56991" cy="68156"/>
          </a:xfrm>
          <a:custGeom>
            <a:avLst/>
            <a:gdLst/>
            <a:ahLst/>
            <a:cxnLst/>
            <a:rect l="l" t="t" r="r" b="b"/>
            <a:pathLst>
              <a:path w="93979" h="112395" extrusionOk="0">
                <a:moveTo>
                  <a:pt x="87270" y="0"/>
                </a:moveTo>
                <a:lnTo>
                  <a:pt x="0" y="49881"/>
                </a:lnTo>
                <a:lnTo>
                  <a:pt x="93516" y="112211"/>
                </a:lnTo>
                <a:lnTo>
                  <a:pt x="8727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7" name="Google Shape;567;p46"/>
          <p:cNvSpPr/>
          <p:nvPr/>
        </p:nvSpPr>
        <p:spPr>
          <a:xfrm>
            <a:off x="5872425" y="3626903"/>
            <a:ext cx="427807" cy="668472"/>
          </a:xfrm>
          <a:custGeom>
            <a:avLst/>
            <a:gdLst/>
            <a:ahLst/>
            <a:cxnLst/>
            <a:rect l="l" t="t" r="r" b="b"/>
            <a:pathLst>
              <a:path w="705484" h="1102359" extrusionOk="0">
                <a:moveTo>
                  <a:pt x="0" y="0"/>
                </a:moveTo>
                <a:lnTo>
                  <a:pt x="58694" y="13573"/>
                </a:lnTo>
                <a:lnTo>
                  <a:pt x="105596" y="27323"/>
                </a:lnTo>
                <a:lnTo>
                  <a:pt x="150988" y="43004"/>
                </a:lnTo>
                <a:lnTo>
                  <a:pt x="194839" y="60574"/>
                </a:lnTo>
                <a:lnTo>
                  <a:pt x="237118" y="79992"/>
                </a:lnTo>
                <a:lnTo>
                  <a:pt x="277793" y="101218"/>
                </a:lnTo>
                <a:lnTo>
                  <a:pt x="316831" y="124211"/>
                </a:lnTo>
                <a:lnTo>
                  <a:pt x="354201" y="148930"/>
                </a:lnTo>
                <a:lnTo>
                  <a:pt x="389872" y="175334"/>
                </a:lnTo>
                <a:lnTo>
                  <a:pt x="423811" y="203383"/>
                </a:lnTo>
                <a:lnTo>
                  <a:pt x="455987" y="233035"/>
                </a:lnTo>
                <a:lnTo>
                  <a:pt x="486367" y="264249"/>
                </a:lnTo>
                <a:lnTo>
                  <a:pt x="514921" y="296986"/>
                </a:lnTo>
                <a:lnTo>
                  <a:pt x="541616" y="331203"/>
                </a:lnTo>
                <a:lnTo>
                  <a:pt x="566420" y="366860"/>
                </a:lnTo>
                <a:lnTo>
                  <a:pt x="589302" y="403917"/>
                </a:lnTo>
                <a:lnTo>
                  <a:pt x="610230" y="442332"/>
                </a:lnTo>
                <a:lnTo>
                  <a:pt x="629172" y="482065"/>
                </a:lnTo>
                <a:lnTo>
                  <a:pt x="646097" y="523075"/>
                </a:lnTo>
                <a:lnTo>
                  <a:pt x="660972" y="565320"/>
                </a:lnTo>
                <a:lnTo>
                  <a:pt x="673765" y="608761"/>
                </a:lnTo>
                <a:lnTo>
                  <a:pt x="684446" y="653356"/>
                </a:lnTo>
                <a:lnTo>
                  <a:pt x="692982" y="699064"/>
                </a:lnTo>
                <a:lnTo>
                  <a:pt x="699341" y="745845"/>
                </a:lnTo>
                <a:lnTo>
                  <a:pt x="703492" y="793657"/>
                </a:lnTo>
                <a:lnTo>
                  <a:pt x="705403" y="842461"/>
                </a:lnTo>
                <a:lnTo>
                  <a:pt x="705041" y="892214"/>
                </a:lnTo>
                <a:lnTo>
                  <a:pt x="702376" y="942877"/>
                </a:lnTo>
                <a:lnTo>
                  <a:pt x="697375" y="994408"/>
                </a:lnTo>
                <a:lnTo>
                  <a:pt x="690563" y="1042861"/>
                </a:lnTo>
                <a:lnTo>
                  <a:pt x="681614" y="1091647"/>
                </a:lnTo>
                <a:lnTo>
                  <a:pt x="679106" y="1101823"/>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8" name="Google Shape;568;p46"/>
          <p:cNvSpPr/>
          <p:nvPr/>
        </p:nvSpPr>
        <p:spPr>
          <a:xfrm>
            <a:off x="6256161" y="4281593"/>
            <a:ext cx="59300" cy="66616"/>
          </a:xfrm>
          <a:custGeom>
            <a:avLst/>
            <a:gdLst/>
            <a:ahLst/>
            <a:cxnLst/>
            <a:rect l="l" t="t" r="r" b="b"/>
            <a:pathLst>
              <a:path w="97790" h="109854" extrusionOk="0">
                <a:moveTo>
                  <a:pt x="0" y="0"/>
                </a:moveTo>
                <a:lnTo>
                  <a:pt x="24753" y="109624"/>
                </a:lnTo>
                <a:lnTo>
                  <a:pt x="97601" y="24047"/>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69" name="Google Shape;569;p46"/>
          <p:cNvSpPr/>
          <p:nvPr/>
        </p:nvSpPr>
        <p:spPr>
          <a:xfrm>
            <a:off x="5818624" y="3597963"/>
            <a:ext cx="65461" cy="60071"/>
          </a:xfrm>
          <a:custGeom>
            <a:avLst/>
            <a:gdLst/>
            <a:ahLst/>
            <a:cxnLst/>
            <a:rect l="l" t="t" r="r" b="b"/>
            <a:pathLst>
              <a:path w="107950" h="99059" extrusionOk="0">
                <a:moveTo>
                  <a:pt x="107643" y="0"/>
                </a:moveTo>
                <a:lnTo>
                  <a:pt x="0" y="32296"/>
                </a:lnTo>
                <a:lnTo>
                  <a:pt x="90424" y="99033"/>
                </a:lnTo>
                <a:lnTo>
                  <a:pt x="107643"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0" name="Google Shape;570;p46"/>
          <p:cNvSpPr/>
          <p:nvPr/>
        </p:nvSpPr>
        <p:spPr>
          <a:xfrm>
            <a:off x="5514872" y="3857267"/>
            <a:ext cx="460152" cy="641903"/>
          </a:xfrm>
          <a:custGeom>
            <a:avLst/>
            <a:gdLst/>
            <a:ahLst/>
            <a:cxnLst/>
            <a:rect l="l" t="t" r="r" b="b"/>
            <a:pathLst>
              <a:path w="758825" h="1058545" extrusionOk="0">
                <a:moveTo>
                  <a:pt x="758462" y="1058446"/>
                </a:moveTo>
                <a:lnTo>
                  <a:pt x="699050" y="1048471"/>
                </a:lnTo>
                <a:lnTo>
                  <a:pt x="651399" y="1037600"/>
                </a:lnTo>
                <a:lnTo>
                  <a:pt x="605136" y="1024712"/>
                </a:lnTo>
                <a:lnTo>
                  <a:pt x="560297" y="1009843"/>
                </a:lnTo>
                <a:lnTo>
                  <a:pt x="516914" y="993034"/>
                </a:lnTo>
                <a:lnTo>
                  <a:pt x="475023" y="974323"/>
                </a:lnTo>
                <a:lnTo>
                  <a:pt x="434658" y="953749"/>
                </a:lnTo>
                <a:lnTo>
                  <a:pt x="395852" y="931350"/>
                </a:lnTo>
                <a:lnTo>
                  <a:pt x="358641" y="907166"/>
                </a:lnTo>
                <a:lnTo>
                  <a:pt x="323058" y="881235"/>
                </a:lnTo>
                <a:lnTo>
                  <a:pt x="289137" y="853597"/>
                </a:lnTo>
                <a:lnTo>
                  <a:pt x="256913" y="824289"/>
                </a:lnTo>
                <a:lnTo>
                  <a:pt x="226420" y="793352"/>
                </a:lnTo>
                <a:lnTo>
                  <a:pt x="197692" y="760822"/>
                </a:lnTo>
                <a:lnTo>
                  <a:pt x="170763" y="726741"/>
                </a:lnTo>
                <a:lnTo>
                  <a:pt x="145668" y="691146"/>
                </a:lnTo>
                <a:lnTo>
                  <a:pt x="122440" y="654075"/>
                </a:lnTo>
                <a:lnTo>
                  <a:pt x="101115" y="615569"/>
                </a:lnTo>
                <a:lnTo>
                  <a:pt x="81726" y="575666"/>
                </a:lnTo>
                <a:lnTo>
                  <a:pt x="64307" y="534404"/>
                </a:lnTo>
                <a:lnTo>
                  <a:pt x="48893" y="491823"/>
                </a:lnTo>
                <a:lnTo>
                  <a:pt x="35518" y="447961"/>
                </a:lnTo>
                <a:lnTo>
                  <a:pt x="24216" y="402857"/>
                </a:lnTo>
                <a:lnTo>
                  <a:pt x="15021" y="356550"/>
                </a:lnTo>
                <a:lnTo>
                  <a:pt x="7968" y="309078"/>
                </a:lnTo>
                <a:lnTo>
                  <a:pt x="3091" y="260482"/>
                </a:lnTo>
                <a:lnTo>
                  <a:pt x="423" y="210798"/>
                </a:lnTo>
                <a:lnTo>
                  <a:pt x="0" y="160067"/>
                </a:lnTo>
                <a:lnTo>
                  <a:pt x="1854" y="108327"/>
                </a:lnTo>
                <a:lnTo>
                  <a:pt x="3516" y="84000"/>
                </a:lnTo>
                <a:lnTo>
                  <a:pt x="5705" y="59550"/>
                </a:lnTo>
                <a:lnTo>
                  <a:pt x="8423" y="34984"/>
                </a:lnTo>
                <a:lnTo>
                  <a:pt x="11668" y="10309"/>
                </a:lnTo>
                <a:lnTo>
                  <a:pt x="13552"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1" name="Google Shape;571;p46"/>
          <p:cNvSpPr/>
          <p:nvPr/>
        </p:nvSpPr>
        <p:spPr>
          <a:xfrm>
            <a:off x="5491969" y="3803550"/>
            <a:ext cx="60071" cy="65461"/>
          </a:xfrm>
          <a:custGeom>
            <a:avLst/>
            <a:gdLst/>
            <a:ahLst/>
            <a:cxnLst/>
            <a:rect l="l" t="t" r="r" b="b"/>
            <a:pathLst>
              <a:path w="99059" h="107950" extrusionOk="0">
                <a:moveTo>
                  <a:pt x="67504" y="0"/>
                </a:moveTo>
                <a:lnTo>
                  <a:pt x="0" y="89852"/>
                </a:lnTo>
                <a:lnTo>
                  <a:pt x="98884" y="107915"/>
                </a:lnTo>
                <a:lnTo>
                  <a:pt x="67504"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2" name="Google Shape;572;p46"/>
          <p:cNvSpPr/>
          <p:nvPr/>
        </p:nvSpPr>
        <p:spPr>
          <a:xfrm>
            <a:off x="5965112" y="4468115"/>
            <a:ext cx="64307" cy="60840"/>
          </a:xfrm>
          <a:custGeom>
            <a:avLst/>
            <a:gdLst/>
            <a:ahLst/>
            <a:cxnLst/>
            <a:rect l="l" t="t" r="r" b="b"/>
            <a:pathLst>
              <a:path w="106045" h="100329" extrusionOk="0">
                <a:moveTo>
                  <a:pt x="11159" y="0"/>
                </a:moveTo>
                <a:lnTo>
                  <a:pt x="0" y="99898"/>
                </a:lnTo>
                <a:lnTo>
                  <a:pt x="105479" y="61109"/>
                </a:lnTo>
                <a:lnTo>
                  <a:pt x="11159"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3" name="Google Shape;573;p46"/>
          <p:cNvSpPr/>
          <p:nvPr/>
        </p:nvSpPr>
        <p:spPr>
          <a:xfrm>
            <a:off x="6594519" y="3981252"/>
            <a:ext cx="578367" cy="531389"/>
          </a:xfrm>
          <a:custGeom>
            <a:avLst/>
            <a:gdLst/>
            <a:ahLst/>
            <a:cxnLst/>
            <a:rect l="l" t="t" r="r" b="b"/>
            <a:pathLst>
              <a:path w="953770" h="876300" extrusionOk="0">
                <a:moveTo>
                  <a:pt x="953037" y="0"/>
                </a:moveTo>
                <a:lnTo>
                  <a:pt x="950842" y="60203"/>
                </a:lnTo>
                <a:lnTo>
                  <a:pt x="946235" y="108861"/>
                </a:lnTo>
                <a:lnTo>
                  <a:pt x="939448" y="156403"/>
                </a:lnTo>
                <a:lnTo>
                  <a:pt x="930513" y="202791"/>
                </a:lnTo>
                <a:lnTo>
                  <a:pt x="919465" y="247986"/>
                </a:lnTo>
                <a:lnTo>
                  <a:pt x="906338" y="291947"/>
                </a:lnTo>
                <a:lnTo>
                  <a:pt x="891166" y="334638"/>
                </a:lnTo>
                <a:lnTo>
                  <a:pt x="873982" y="376018"/>
                </a:lnTo>
                <a:lnTo>
                  <a:pt x="854822" y="416048"/>
                </a:lnTo>
                <a:lnTo>
                  <a:pt x="833719" y="454691"/>
                </a:lnTo>
                <a:lnTo>
                  <a:pt x="810707" y="491906"/>
                </a:lnTo>
                <a:lnTo>
                  <a:pt x="785821" y="527655"/>
                </a:lnTo>
                <a:lnTo>
                  <a:pt x="759094" y="561899"/>
                </a:lnTo>
                <a:lnTo>
                  <a:pt x="730560" y="594598"/>
                </a:lnTo>
                <a:lnTo>
                  <a:pt x="700254" y="625715"/>
                </a:lnTo>
                <a:lnTo>
                  <a:pt x="668209" y="655209"/>
                </a:lnTo>
                <a:lnTo>
                  <a:pt x="634460" y="683043"/>
                </a:lnTo>
                <a:lnTo>
                  <a:pt x="599040" y="709176"/>
                </a:lnTo>
                <a:lnTo>
                  <a:pt x="561985" y="733571"/>
                </a:lnTo>
                <a:lnTo>
                  <a:pt x="523327" y="756188"/>
                </a:lnTo>
                <a:lnTo>
                  <a:pt x="483101" y="776988"/>
                </a:lnTo>
                <a:lnTo>
                  <a:pt x="441341" y="795932"/>
                </a:lnTo>
                <a:lnTo>
                  <a:pt x="398081" y="812981"/>
                </a:lnTo>
                <a:lnTo>
                  <a:pt x="353355" y="828097"/>
                </a:lnTo>
                <a:lnTo>
                  <a:pt x="307198" y="841240"/>
                </a:lnTo>
                <a:lnTo>
                  <a:pt x="259642" y="852371"/>
                </a:lnTo>
                <a:lnTo>
                  <a:pt x="210723" y="861452"/>
                </a:lnTo>
                <a:lnTo>
                  <a:pt x="160474" y="868443"/>
                </a:lnTo>
                <a:lnTo>
                  <a:pt x="108930" y="873306"/>
                </a:lnTo>
                <a:lnTo>
                  <a:pt x="60064" y="875806"/>
                </a:lnTo>
                <a:lnTo>
                  <a:pt x="35353" y="876293"/>
                </a:lnTo>
                <a:lnTo>
                  <a:pt x="10466" y="876271"/>
                </a:lnTo>
                <a:lnTo>
                  <a:pt x="0" y="875739"/>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4" name="Google Shape;574;p46"/>
          <p:cNvSpPr/>
          <p:nvPr/>
        </p:nvSpPr>
        <p:spPr>
          <a:xfrm>
            <a:off x="6539981" y="4482186"/>
            <a:ext cx="62767" cy="61225"/>
          </a:xfrm>
          <a:custGeom>
            <a:avLst/>
            <a:gdLst/>
            <a:ahLst/>
            <a:cxnLst/>
            <a:rect l="l" t="t" r="r" b="b"/>
            <a:pathLst>
              <a:path w="103504" h="100965" extrusionOk="0">
                <a:moveTo>
                  <a:pt x="102949" y="0"/>
                </a:moveTo>
                <a:lnTo>
                  <a:pt x="0" y="45093"/>
                </a:lnTo>
                <a:lnTo>
                  <a:pt x="97839" y="100390"/>
                </a:lnTo>
                <a:lnTo>
                  <a:pt x="102949"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5" name="Google Shape;575;p46"/>
          <p:cNvSpPr/>
          <p:nvPr/>
        </p:nvSpPr>
        <p:spPr>
          <a:xfrm>
            <a:off x="7142090" y="3926655"/>
            <a:ext cx="61225" cy="61611"/>
          </a:xfrm>
          <a:custGeom>
            <a:avLst/>
            <a:gdLst/>
            <a:ahLst/>
            <a:cxnLst/>
            <a:rect l="l" t="t" r="r" b="b"/>
            <a:pathLst>
              <a:path w="100965" h="101600" extrusionOk="0">
                <a:moveTo>
                  <a:pt x="48375" y="0"/>
                </a:moveTo>
                <a:lnTo>
                  <a:pt x="0" y="101439"/>
                </a:lnTo>
                <a:lnTo>
                  <a:pt x="100499" y="99566"/>
                </a:lnTo>
                <a:lnTo>
                  <a:pt x="48375"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6" name="Google Shape;576;p46"/>
          <p:cNvSpPr/>
          <p:nvPr/>
        </p:nvSpPr>
        <p:spPr>
          <a:xfrm>
            <a:off x="7442556" y="3737621"/>
            <a:ext cx="536395" cy="573747"/>
          </a:xfrm>
          <a:custGeom>
            <a:avLst/>
            <a:gdLst/>
            <a:ahLst/>
            <a:cxnLst/>
            <a:rect l="l" t="t" r="r" b="b"/>
            <a:pathLst>
              <a:path w="884555" h="946150" extrusionOk="0">
                <a:moveTo>
                  <a:pt x="0" y="281"/>
                </a:moveTo>
                <a:lnTo>
                  <a:pt x="60219" y="1980"/>
                </a:lnTo>
                <a:lnTo>
                  <a:pt x="108913" y="6184"/>
                </a:lnTo>
                <a:lnTo>
                  <a:pt x="156510" y="12579"/>
                </a:lnTo>
                <a:lnTo>
                  <a:pt x="202970" y="21131"/>
                </a:lnTo>
                <a:lnTo>
                  <a:pt x="248254" y="31805"/>
                </a:lnTo>
                <a:lnTo>
                  <a:pt x="292323" y="44569"/>
                </a:lnTo>
                <a:lnTo>
                  <a:pt x="335137" y="59389"/>
                </a:lnTo>
                <a:lnTo>
                  <a:pt x="376657" y="76230"/>
                </a:lnTo>
                <a:lnTo>
                  <a:pt x="416845" y="95059"/>
                </a:lnTo>
                <a:lnTo>
                  <a:pt x="455660" y="115842"/>
                </a:lnTo>
                <a:lnTo>
                  <a:pt x="493064" y="138546"/>
                </a:lnTo>
                <a:lnTo>
                  <a:pt x="529017" y="163137"/>
                </a:lnTo>
                <a:lnTo>
                  <a:pt x="563480" y="189580"/>
                </a:lnTo>
                <a:lnTo>
                  <a:pt x="596414" y="217843"/>
                </a:lnTo>
                <a:lnTo>
                  <a:pt x="627780" y="247892"/>
                </a:lnTo>
                <a:lnTo>
                  <a:pt x="657538" y="279692"/>
                </a:lnTo>
                <a:lnTo>
                  <a:pt x="685649" y="313210"/>
                </a:lnTo>
                <a:lnTo>
                  <a:pt x="712074" y="348413"/>
                </a:lnTo>
                <a:lnTo>
                  <a:pt x="736773" y="385266"/>
                </a:lnTo>
                <a:lnTo>
                  <a:pt x="759708" y="423736"/>
                </a:lnTo>
                <a:lnTo>
                  <a:pt x="780840" y="463788"/>
                </a:lnTo>
                <a:lnTo>
                  <a:pt x="800128" y="505391"/>
                </a:lnTo>
                <a:lnTo>
                  <a:pt x="817534" y="548508"/>
                </a:lnTo>
                <a:lnTo>
                  <a:pt x="833018" y="593108"/>
                </a:lnTo>
                <a:lnTo>
                  <a:pt x="846541" y="639156"/>
                </a:lnTo>
                <a:lnTo>
                  <a:pt x="858065" y="686618"/>
                </a:lnTo>
                <a:lnTo>
                  <a:pt x="867549" y="735460"/>
                </a:lnTo>
                <a:lnTo>
                  <a:pt x="874955" y="785650"/>
                </a:lnTo>
                <a:lnTo>
                  <a:pt x="880243" y="837152"/>
                </a:lnTo>
                <a:lnTo>
                  <a:pt x="883146" y="885995"/>
                </a:lnTo>
                <a:lnTo>
                  <a:pt x="884021" y="935588"/>
                </a:lnTo>
                <a:lnTo>
                  <a:pt x="883575" y="946059"/>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7" name="Google Shape;577;p46"/>
          <p:cNvSpPr/>
          <p:nvPr/>
        </p:nvSpPr>
        <p:spPr>
          <a:xfrm>
            <a:off x="7948178" y="4303674"/>
            <a:ext cx="61225" cy="62380"/>
          </a:xfrm>
          <a:custGeom>
            <a:avLst/>
            <a:gdLst/>
            <a:ahLst/>
            <a:cxnLst/>
            <a:rect l="l" t="t" r="r" b="b"/>
            <a:pathLst>
              <a:path w="100965" h="102870" extrusionOk="0">
                <a:moveTo>
                  <a:pt x="0" y="0"/>
                </a:moveTo>
                <a:lnTo>
                  <a:pt x="45946" y="102565"/>
                </a:lnTo>
                <a:lnTo>
                  <a:pt x="100426" y="4272"/>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8" name="Google Shape;578;p46"/>
          <p:cNvSpPr/>
          <p:nvPr/>
        </p:nvSpPr>
        <p:spPr>
          <a:xfrm>
            <a:off x="7387969" y="3707157"/>
            <a:ext cx="61995" cy="61225"/>
          </a:xfrm>
          <a:custGeom>
            <a:avLst/>
            <a:gdLst/>
            <a:ahLst/>
            <a:cxnLst/>
            <a:rect l="l" t="t" r="r" b="b"/>
            <a:pathLst>
              <a:path w="102234" h="100965" extrusionOk="0">
                <a:moveTo>
                  <a:pt x="99138" y="0"/>
                </a:moveTo>
                <a:lnTo>
                  <a:pt x="0" y="52946"/>
                </a:lnTo>
                <a:lnTo>
                  <a:pt x="101839" y="100483"/>
                </a:lnTo>
                <a:lnTo>
                  <a:pt x="99138"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79" name="Google Shape;579;p46"/>
          <p:cNvSpPr/>
          <p:nvPr/>
        </p:nvSpPr>
        <p:spPr>
          <a:xfrm>
            <a:off x="7409222" y="3539785"/>
            <a:ext cx="745871" cy="316523"/>
          </a:xfrm>
          <a:custGeom>
            <a:avLst/>
            <a:gdLst/>
            <a:ahLst/>
            <a:cxnLst/>
            <a:rect l="l" t="t" r="r" b="b"/>
            <a:pathLst>
              <a:path w="1229994" h="521970" extrusionOk="0">
                <a:moveTo>
                  <a:pt x="0" y="118164"/>
                </a:moveTo>
                <a:lnTo>
                  <a:pt x="53594" y="90651"/>
                </a:lnTo>
                <a:lnTo>
                  <a:pt x="98294" y="70885"/>
                </a:lnTo>
                <a:lnTo>
                  <a:pt x="143088" y="53568"/>
                </a:lnTo>
                <a:lnTo>
                  <a:pt x="187923" y="38688"/>
                </a:lnTo>
                <a:lnTo>
                  <a:pt x="232751" y="26235"/>
                </a:lnTo>
                <a:lnTo>
                  <a:pt x="277519" y="16198"/>
                </a:lnTo>
                <a:lnTo>
                  <a:pt x="322178" y="8567"/>
                </a:lnTo>
                <a:lnTo>
                  <a:pt x="366677" y="3330"/>
                </a:lnTo>
                <a:lnTo>
                  <a:pt x="410965" y="478"/>
                </a:lnTo>
                <a:lnTo>
                  <a:pt x="454992" y="0"/>
                </a:lnTo>
                <a:lnTo>
                  <a:pt x="498707" y="1884"/>
                </a:lnTo>
                <a:lnTo>
                  <a:pt x="542058" y="6120"/>
                </a:lnTo>
                <a:lnTo>
                  <a:pt x="584997" y="12698"/>
                </a:lnTo>
                <a:lnTo>
                  <a:pt x="627471" y="21607"/>
                </a:lnTo>
                <a:lnTo>
                  <a:pt x="669431" y="32836"/>
                </a:lnTo>
                <a:lnTo>
                  <a:pt x="710825" y="46375"/>
                </a:lnTo>
                <a:lnTo>
                  <a:pt x="751604" y="62212"/>
                </a:lnTo>
                <a:lnTo>
                  <a:pt x="791716" y="80337"/>
                </a:lnTo>
                <a:lnTo>
                  <a:pt x="831110" y="100740"/>
                </a:lnTo>
                <a:lnTo>
                  <a:pt x="869737" y="123410"/>
                </a:lnTo>
                <a:lnTo>
                  <a:pt x="907546" y="148335"/>
                </a:lnTo>
                <a:lnTo>
                  <a:pt x="944485" y="175506"/>
                </a:lnTo>
                <a:lnTo>
                  <a:pt x="980505" y="204912"/>
                </a:lnTo>
                <a:lnTo>
                  <a:pt x="1015554" y="236542"/>
                </a:lnTo>
                <a:lnTo>
                  <a:pt x="1049582" y="270385"/>
                </a:lnTo>
                <a:lnTo>
                  <a:pt x="1082538" y="306431"/>
                </a:lnTo>
                <a:lnTo>
                  <a:pt x="1114372" y="344669"/>
                </a:lnTo>
                <a:lnTo>
                  <a:pt x="1145033" y="385088"/>
                </a:lnTo>
                <a:lnTo>
                  <a:pt x="1174471" y="427678"/>
                </a:lnTo>
                <a:lnTo>
                  <a:pt x="1200537" y="469086"/>
                </a:lnTo>
                <a:lnTo>
                  <a:pt x="1225187" y="512127"/>
                </a:lnTo>
                <a:lnTo>
                  <a:pt x="1229839" y="521518"/>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0" name="Google Shape;580;p46"/>
          <p:cNvSpPr/>
          <p:nvPr/>
        </p:nvSpPr>
        <p:spPr>
          <a:xfrm>
            <a:off x="8124867" y="3836815"/>
            <a:ext cx="54679" cy="68156"/>
          </a:xfrm>
          <a:custGeom>
            <a:avLst/>
            <a:gdLst/>
            <a:ahLst/>
            <a:cxnLst/>
            <a:rect l="l" t="t" r="r" b="b"/>
            <a:pathLst>
              <a:path w="90169" h="112395" extrusionOk="0">
                <a:moveTo>
                  <a:pt x="90081" y="0"/>
                </a:moveTo>
                <a:lnTo>
                  <a:pt x="0" y="44621"/>
                </a:lnTo>
                <a:lnTo>
                  <a:pt x="89662" y="112385"/>
                </a:lnTo>
                <a:lnTo>
                  <a:pt x="90081"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1" name="Google Shape;581;p46"/>
          <p:cNvSpPr/>
          <p:nvPr/>
        </p:nvSpPr>
        <p:spPr>
          <a:xfrm>
            <a:off x="7362090" y="3581927"/>
            <a:ext cx="68156" cy="57375"/>
          </a:xfrm>
          <a:custGeom>
            <a:avLst/>
            <a:gdLst/>
            <a:ahLst/>
            <a:cxnLst/>
            <a:rect l="l" t="t" r="r" b="b"/>
            <a:pathLst>
              <a:path w="112395" h="94614" extrusionOk="0">
                <a:moveTo>
                  <a:pt x="61380" y="0"/>
                </a:moveTo>
                <a:lnTo>
                  <a:pt x="0" y="94142"/>
                </a:lnTo>
                <a:lnTo>
                  <a:pt x="112143" y="86761"/>
                </a:lnTo>
                <a:lnTo>
                  <a:pt x="6138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2" name="Google Shape;582;p46"/>
          <p:cNvSpPr/>
          <p:nvPr/>
        </p:nvSpPr>
        <p:spPr>
          <a:xfrm>
            <a:off x="8539373" y="3951141"/>
            <a:ext cx="745871" cy="316523"/>
          </a:xfrm>
          <a:custGeom>
            <a:avLst/>
            <a:gdLst/>
            <a:ahLst/>
            <a:cxnLst/>
            <a:rect l="l" t="t" r="r" b="b"/>
            <a:pathLst>
              <a:path w="1229994" h="521970" extrusionOk="0">
                <a:moveTo>
                  <a:pt x="0" y="118164"/>
                </a:moveTo>
                <a:lnTo>
                  <a:pt x="53594" y="90651"/>
                </a:lnTo>
                <a:lnTo>
                  <a:pt x="98294" y="70885"/>
                </a:lnTo>
                <a:lnTo>
                  <a:pt x="143088" y="53568"/>
                </a:lnTo>
                <a:lnTo>
                  <a:pt x="187923" y="38688"/>
                </a:lnTo>
                <a:lnTo>
                  <a:pt x="232751" y="26235"/>
                </a:lnTo>
                <a:lnTo>
                  <a:pt x="277519" y="16198"/>
                </a:lnTo>
                <a:lnTo>
                  <a:pt x="322178" y="8567"/>
                </a:lnTo>
                <a:lnTo>
                  <a:pt x="366677" y="3330"/>
                </a:lnTo>
                <a:lnTo>
                  <a:pt x="410965" y="478"/>
                </a:lnTo>
                <a:lnTo>
                  <a:pt x="454992" y="0"/>
                </a:lnTo>
                <a:lnTo>
                  <a:pt x="498707" y="1884"/>
                </a:lnTo>
                <a:lnTo>
                  <a:pt x="542058" y="6120"/>
                </a:lnTo>
                <a:lnTo>
                  <a:pt x="584997" y="12698"/>
                </a:lnTo>
                <a:lnTo>
                  <a:pt x="627471" y="21607"/>
                </a:lnTo>
                <a:lnTo>
                  <a:pt x="669431" y="32836"/>
                </a:lnTo>
                <a:lnTo>
                  <a:pt x="710825" y="46375"/>
                </a:lnTo>
                <a:lnTo>
                  <a:pt x="751604" y="62212"/>
                </a:lnTo>
                <a:lnTo>
                  <a:pt x="791716" y="80337"/>
                </a:lnTo>
                <a:lnTo>
                  <a:pt x="831110" y="100740"/>
                </a:lnTo>
                <a:lnTo>
                  <a:pt x="869737" y="123410"/>
                </a:lnTo>
                <a:lnTo>
                  <a:pt x="907546" y="148335"/>
                </a:lnTo>
                <a:lnTo>
                  <a:pt x="944485" y="175506"/>
                </a:lnTo>
                <a:lnTo>
                  <a:pt x="980505" y="204912"/>
                </a:lnTo>
                <a:lnTo>
                  <a:pt x="1015554" y="236542"/>
                </a:lnTo>
                <a:lnTo>
                  <a:pt x="1049582" y="270385"/>
                </a:lnTo>
                <a:lnTo>
                  <a:pt x="1082538" y="306431"/>
                </a:lnTo>
                <a:lnTo>
                  <a:pt x="1114372" y="344669"/>
                </a:lnTo>
                <a:lnTo>
                  <a:pt x="1145033" y="385088"/>
                </a:lnTo>
                <a:lnTo>
                  <a:pt x="1174471" y="427678"/>
                </a:lnTo>
                <a:lnTo>
                  <a:pt x="1200537" y="469086"/>
                </a:lnTo>
                <a:lnTo>
                  <a:pt x="1225187" y="512127"/>
                </a:lnTo>
                <a:lnTo>
                  <a:pt x="1229839" y="521518"/>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3" name="Google Shape;583;p46"/>
          <p:cNvSpPr/>
          <p:nvPr/>
        </p:nvSpPr>
        <p:spPr>
          <a:xfrm>
            <a:off x="9255019" y="4248174"/>
            <a:ext cx="54679" cy="68156"/>
          </a:xfrm>
          <a:custGeom>
            <a:avLst/>
            <a:gdLst/>
            <a:ahLst/>
            <a:cxnLst/>
            <a:rect l="l" t="t" r="r" b="b"/>
            <a:pathLst>
              <a:path w="90169" h="112395" extrusionOk="0">
                <a:moveTo>
                  <a:pt x="90070" y="0"/>
                </a:moveTo>
                <a:lnTo>
                  <a:pt x="0" y="44621"/>
                </a:lnTo>
                <a:lnTo>
                  <a:pt x="89651" y="112384"/>
                </a:lnTo>
                <a:lnTo>
                  <a:pt x="9007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4" name="Google Shape;584;p46"/>
          <p:cNvSpPr/>
          <p:nvPr/>
        </p:nvSpPr>
        <p:spPr>
          <a:xfrm>
            <a:off x="8492239" y="3993286"/>
            <a:ext cx="68156" cy="57375"/>
          </a:xfrm>
          <a:custGeom>
            <a:avLst/>
            <a:gdLst/>
            <a:ahLst/>
            <a:cxnLst/>
            <a:rect l="l" t="t" r="r" b="b"/>
            <a:pathLst>
              <a:path w="112394" h="94615" extrusionOk="0">
                <a:moveTo>
                  <a:pt x="61380" y="0"/>
                </a:moveTo>
                <a:lnTo>
                  <a:pt x="0" y="94141"/>
                </a:lnTo>
                <a:lnTo>
                  <a:pt x="112143" y="86761"/>
                </a:lnTo>
                <a:lnTo>
                  <a:pt x="6138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5" name="Google Shape;585;p46"/>
          <p:cNvSpPr/>
          <p:nvPr/>
        </p:nvSpPr>
        <p:spPr>
          <a:xfrm>
            <a:off x="8212573" y="4472492"/>
            <a:ext cx="687340" cy="408939"/>
          </a:xfrm>
          <a:custGeom>
            <a:avLst/>
            <a:gdLst/>
            <a:ahLst/>
            <a:cxnLst/>
            <a:rect l="l" t="t" r="r" b="b"/>
            <a:pathLst>
              <a:path w="1133475" h="674370" extrusionOk="0">
                <a:moveTo>
                  <a:pt x="0" y="48514"/>
                </a:moveTo>
                <a:lnTo>
                  <a:pt x="57779" y="31461"/>
                </a:lnTo>
                <a:lnTo>
                  <a:pt x="105378" y="20363"/>
                </a:lnTo>
                <a:lnTo>
                  <a:pt x="152612" y="11687"/>
                </a:lnTo>
                <a:lnTo>
                  <a:pt x="199435" y="5415"/>
                </a:lnTo>
                <a:lnTo>
                  <a:pt x="245797" y="1526"/>
                </a:lnTo>
                <a:lnTo>
                  <a:pt x="291651" y="0"/>
                </a:lnTo>
                <a:lnTo>
                  <a:pt x="336950" y="816"/>
                </a:lnTo>
                <a:lnTo>
                  <a:pt x="381646" y="3956"/>
                </a:lnTo>
                <a:lnTo>
                  <a:pt x="425691" y="9400"/>
                </a:lnTo>
                <a:lnTo>
                  <a:pt x="469037" y="17126"/>
                </a:lnTo>
                <a:lnTo>
                  <a:pt x="511636" y="27117"/>
                </a:lnTo>
                <a:lnTo>
                  <a:pt x="553441" y="39350"/>
                </a:lnTo>
                <a:lnTo>
                  <a:pt x="594404" y="53808"/>
                </a:lnTo>
                <a:lnTo>
                  <a:pt x="634477" y="70468"/>
                </a:lnTo>
                <a:lnTo>
                  <a:pt x="673613" y="89313"/>
                </a:lnTo>
                <a:lnTo>
                  <a:pt x="711763" y="110322"/>
                </a:lnTo>
                <a:lnTo>
                  <a:pt x="748880" y="133474"/>
                </a:lnTo>
                <a:lnTo>
                  <a:pt x="784916" y="158751"/>
                </a:lnTo>
                <a:lnTo>
                  <a:pt x="819823" y="186131"/>
                </a:lnTo>
                <a:lnTo>
                  <a:pt x="853554" y="215596"/>
                </a:lnTo>
                <a:lnTo>
                  <a:pt x="886060" y="247125"/>
                </a:lnTo>
                <a:lnTo>
                  <a:pt x="917295" y="280699"/>
                </a:lnTo>
                <a:lnTo>
                  <a:pt x="947210" y="316296"/>
                </a:lnTo>
                <a:lnTo>
                  <a:pt x="975757" y="353899"/>
                </a:lnTo>
                <a:lnTo>
                  <a:pt x="1002890" y="393486"/>
                </a:lnTo>
                <a:lnTo>
                  <a:pt x="1028559" y="435037"/>
                </a:lnTo>
                <a:lnTo>
                  <a:pt x="1052717" y="478533"/>
                </a:lnTo>
                <a:lnTo>
                  <a:pt x="1075317" y="523954"/>
                </a:lnTo>
                <a:lnTo>
                  <a:pt x="1096310" y="571280"/>
                </a:lnTo>
                <a:lnTo>
                  <a:pt x="1114211" y="616817"/>
                </a:lnTo>
                <a:lnTo>
                  <a:pt x="1130417" y="663695"/>
                </a:lnTo>
                <a:lnTo>
                  <a:pt x="1133239" y="673789"/>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6" name="Google Shape;586;p46"/>
          <p:cNvSpPr/>
          <p:nvPr/>
        </p:nvSpPr>
        <p:spPr>
          <a:xfrm>
            <a:off x="8868705" y="4866757"/>
            <a:ext cx="58915" cy="67001"/>
          </a:xfrm>
          <a:custGeom>
            <a:avLst/>
            <a:gdLst/>
            <a:ahLst/>
            <a:cxnLst/>
            <a:rect l="l" t="t" r="r" b="b"/>
            <a:pathLst>
              <a:path w="97155" h="110490" extrusionOk="0">
                <a:moveTo>
                  <a:pt x="96803" y="0"/>
                </a:moveTo>
                <a:lnTo>
                  <a:pt x="0" y="27071"/>
                </a:lnTo>
                <a:lnTo>
                  <a:pt x="75474" y="110342"/>
                </a:lnTo>
                <a:lnTo>
                  <a:pt x="96803"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7" name="Google Shape;587;p46"/>
          <p:cNvSpPr/>
          <p:nvPr/>
        </p:nvSpPr>
        <p:spPr>
          <a:xfrm>
            <a:off x="8161129" y="4471069"/>
            <a:ext cx="67771" cy="57760"/>
          </a:xfrm>
          <a:custGeom>
            <a:avLst/>
            <a:gdLst/>
            <a:ahLst/>
            <a:cxnLst/>
            <a:rect l="l" t="t" r="r" b="b"/>
            <a:pathLst>
              <a:path w="111759" h="95250" extrusionOk="0">
                <a:moveTo>
                  <a:pt x="77830" y="0"/>
                </a:moveTo>
                <a:lnTo>
                  <a:pt x="0" y="81067"/>
                </a:lnTo>
                <a:lnTo>
                  <a:pt x="111556" y="94695"/>
                </a:lnTo>
                <a:lnTo>
                  <a:pt x="7783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8" name="Google Shape;588;p46"/>
          <p:cNvSpPr/>
          <p:nvPr/>
        </p:nvSpPr>
        <p:spPr>
          <a:xfrm>
            <a:off x="8854462" y="4969973"/>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89" name="Google Shape;589;p46"/>
          <p:cNvSpPr/>
          <p:nvPr/>
        </p:nvSpPr>
        <p:spPr>
          <a:xfrm>
            <a:off x="9470929" y="3871598"/>
            <a:ext cx="695812" cy="391996"/>
          </a:xfrm>
          <a:custGeom>
            <a:avLst/>
            <a:gdLst/>
            <a:ahLst/>
            <a:cxnLst/>
            <a:rect l="l" t="t" r="r" b="b"/>
            <a:pathLst>
              <a:path w="1147444" h="646429" extrusionOk="0">
                <a:moveTo>
                  <a:pt x="0" y="645969"/>
                </a:moveTo>
                <a:lnTo>
                  <a:pt x="17665" y="588374"/>
                </a:lnTo>
                <a:lnTo>
                  <a:pt x="34677" y="542555"/>
                </a:lnTo>
                <a:lnTo>
                  <a:pt x="53510" y="498377"/>
                </a:lnTo>
                <a:lnTo>
                  <a:pt x="74118" y="455869"/>
                </a:lnTo>
                <a:lnTo>
                  <a:pt x="96460" y="415059"/>
                </a:lnTo>
                <a:lnTo>
                  <a:pt x="120493" y="375977"/>
                </a:lnTo>
                <a:lnTo>
                  <a:pt x="146173" y="338651"/>
                </a:lnTo>
                <a:lnTo>
                  <a:pt x="173457" y="303111"/>
                </a:lnTo>
                <a:lnTo>
                  <a:pt x="202303" y="269384"/>
                </a:lnTo>
                <a:lnTo>
                  <a:pt x="232668" y="237501"/>
                </a:lnTo>
                <a:lnTo>
                  <a:pt x="264508" y="207489"/>
                </a:lnTo>
                <a:lnTo>
                  <a:pt x="297781" y="179377"/>
                </a:lnTo>
                <a:lnTo>
                  <a:pt x="332443" y="153195"/>
                </a:lnTo>
                <a:lnTo>
                  <a:pt x="368452" y="128971"/>
                </a:lnTo>
                <a:lnTo>
                  <a:pt x="405765" y="106735"/>
                </a:lnTo>
                <a:lnTo>
                  <a:pt x="444338" y="86514"/>
                </a:lnTo>
                <a:lnTo>
                  <a:pt x="484129" y="68337"/>
                </a:lnTo>
                <a:lnTo>
                  <a:pt x="525095" y="52235"/>
                </a:lnTo>
                <a:lnTo>
                  <a:pt x="567193" y="38235"/>
                </a:lnTo>
                <a:lnTo>
                  <a:pt x="610379" y="26366"/>
                </a:lnTo>
                <a:lnTo>
                  <a:pt x="654611" y="16657"/>
                </a:lnTo>
                <a:lnTo>
                  <a:pt x="699847" y="9137"/>
                </a:lnTo>
                <a:lnTo>
                  <a:pt x="746042" y="3835"/>
                </a:lnTo>
                <a:lnTo>
                  <a:pt x="793154" y="780"/>
                </a:lnTo>
                <a:lnTo>
                  <a:pt x="841140" y="0"/>
                </a:lnTo>
                <a:lnTo>
                  <a:pt x="889957" y="1524"/>
                </a:lnTo>
                <a:lnTo>
                  <a:pt x="939562" y="5381"/>
                </a:lnTo>
                <a:lnTo>
                  <a:pt x="989912" y="11601"/>
                </a:lnTo>
                <a:lnTo>
                  <a:pt x="1040965" y="20211"/>
                </a:lnTo>
                <a:lnTo>
                  <a:pt x="1088819" y="30412"/>
                </a:lnTo>
                <a:lnTo>
                  <a:pt x="1136855" y="42768"/>
                </a:lnTo>
                <a:lnTo>
                  <a:pt x="1146830" y="45984"/>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0" name="Google Shape;590;p46"/>
          <p:cNvSpPr/>
          <p:nvPr/>
        </p:nvSpPr>
        <p:spPr>
          <a:xfrm>
            <a:off x="10150972" y="3868529"/>
            <a:ext cx="67387" cy="58145"/>
          </a:xfrm>
          <a:custGeom>
            <a:avLst/>
            <a:gdLst/>
            <a:ahLst/>
            <a:cxnLst/>
            <a:rect l="l" t="t" r="r" b="b"/>
            <a:pathLst>
              <a:path w="111125" h="95884" extrusionOk="0">
                <a:moveTo>
                  <a:pt x="30847" y="0"/>
                </a:moveTo>
                <a:lnTo>
                  <a:pt x="0" y="95670"/>
                </a:lnTo>
                <a:lnTo>
                  <a:pt x="111085" y="78683"/>
                </a:lnTo>
                <a:lnTo>
                  <a:pt x="30847"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1" name="Google Shape;591;p46"/>
          <p:cNvSpPr/>
          <p:nvPr/>
        </p:nvSpPr>
        <p:spPr>
          <a:xfrm>
            <a:off x="9442863" y="4249831"/>
            <a:ext cx="59300" cy="66616"/>
          </a:xfrm>
          <a:custGeom>
            <a:avLst/>
            <a:gdLst/>
            <a:ahLst/>
            <a:cxnLst/>
            <a:rect l="l" t="t" r="r" b="b"/>
            <a:pathLst>
              <a:path w="97790" h="109854" extrusionOk="0">
                <a:moveTo>
                  <a:pt x="0" y="0"/>
                </a:moveTo>
                <a:lnTo>
                  <a:pt x="24658" y="109647"/>
                </a:lnTo>
                <a:lnTo>
                  <a:pt x="97578" y="24137"/>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2" name="Google Shape;592;p46"/>
          <p:cNvSpPr/>
          <p:nvPr/>
        </p:nvSpPr>
        <p:spPr>
          <a:xfrm>
            <a:off x="10420999" y="3403095"/>
            <a:ext cx="695812" cy="391996"/>
          </a:xfrm>
          <a:custGeom>
            <a:avLst/>
            <a:gdLst/>
            <a:ahLst/>
            <a:cxnLst/>
            <a:rect l="l" t="t" r="r" b="b"/>
            <a:pathLst>
              <a:path w="1147444" h="646429" extrusionOk="0">
                <a:moveTo>
                  <a:pt x="0" y="645969"/>
                </a:moveTo>
                <a:lnTo>
                  <a:pt x="17665" y="588374"/>
                </a:lnTo>
                <a:lnTo>
                  <a:pt x="34677" y="542555"/>
                </a:lnTo>
                <a:lnTo>
                  <a:pt x="53510" y="498377"/>
                </a:lnTo>
                <a:lnTo>
                  <a:pt x="74118" y="455869"/>
                </a:lnTo>
                <a:lnTo>
                  <a:pt x="96460" y="415059"/>
                </a:lnTo>
                <a:lnTo>
                  <a:pt x="120493" y="375977"/>
                </a:lnTo>
                <a:lnTo>
                  <a:pt x="146173" y="338651"/>
                </a:lnTo>
                <a:lnTo>
                  <a:pt x="173457" y="303111"/>
                </a:lnTo>
                <a:lnTo>
                  <a:pt x="202303" y="269384"/>
                </a:lnTo>
                <a:lnTo>
                  <a:pt x="232668" y="237501"/>
                </a:lnTo>
                <a:lnTo>
                  <a:pt x="264508" y="207489"/>
                </a:lnTo>
                <a:lnTo>
                  <a:pt x="297781" y="179377"/>
                </a:lnTo>
                <a:lnTo>
                  <a:pt x="332443" y="153195"/>
                </a:lnTo>
                <a:lnTo>
                  <a:pt x="368452" y="128971"/>
                </a:lnTo>
                <a:lnTo>
                  <a:pt x="405765" y="106735"/>
                </a:lnTo>
                <a:lnTo>
                  <a:pt x="444338" y="86514"/>
                </a:lnTo>
                <a:lnTo>
                  <a:pt x="484129" y="68337"/>
                </a:lnTo>
                <a:lnTo>
                  <a:pt x="525095" y="52235"/>
                </a:lnTo>
                <a:lnTo>
                  <a:pt x="567193" y="38235"/>
                </a:lnTo>
                <a:lnTo>
                  <a:pt x="610379" y="26366"/>
                </a:lnTo>
                <a:lnTo>
                  <a:pt x="654611" y="16657"/>
                </a:lnTo>
                <a:lnTo>
                  <a:pt x="699847" y="9137"/>
                </a:lnTo>
                <a:lnTo>
                  <a:pt x="746042" y="3835"/>
                </a:lnTo>
                <a:lnTo>
                  <a:pt x="793154" y="780"/>
                </a:lnTo>
                <a:lnTo>
                  <a:pt x="841140" y="0"/>
                </a:lnTo>
                <a:lnTo>
                  <a:pt x="889957" y="1524"/>
                </a:lnTo>
                <a:lnTo>
                  <a:pt x="939562" y="5381"/>
                </a:lnTo>
                <a:lnTo>
                  <a:pt x="989912" y="11601"/>
                </a:lnTo>
                <a:lnTo>
                  <a:pt x="1040965" y="20211"/>
                </a:lnTo>
                <a:lnTo>
                  <a:pt x="1088819" y="30412"/>
                </a:lnTo>
                <a:lnTo>
                  <a:pt x="1136855" y="42768"/>
                </a:lnTo>
                <a:lnTo>
                  <a:pt x="1146830" y="45984"/>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3" name="Google Shape;593;p46"/>
          <p:cNvSpPr/>
          <p:nvPr/>
        </p:nvSpPr>
        <p:spPr>
          <a:xfrm>
            <a:off x="11101041" y="3400025"/>
            <a:ext cx="67387" cy="58145"/>
          </a:xfrm>
          <a:custGeom>
            <a:avLst/>
            <a:gdLst/>
            <a:ahLst/>
            <a:cxnLst/>
            <a:rect l="l" t="t" r="r" b="b"/>
            <a:pathLst>
              <a:path w="111125" h="95885" extrusionOk="0">
                <a:moveTo>
                  <a:pt x="30847" y="0"/>
                </a:moveTo>
                <a:lnTo>
                  <a:pt x="0" y="95670"/>
                </a:lnTo>
                <a:lnTo>
                  <a:pt x="111085" y="78683"/>
                </a:lnTo>
                <a:lnTo>
                  <a:pt x="30847"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4" name="Google Shape;594;p46"/>
          <p:cNvSpPr/>
          <p:nvPr/>
        </p:nvSpPr>
        <p:spPr>
          <a:xfrm>
            <a:off x="10392935" y="3781328"/>
            <a:ext cx="59300" cy="66616"/>
          </a:xfrm>
          <a:custGeom>
            <a:avLst/>
            <a:gdLst/>
            <a:ahLst/>
            <a:cxnLst/>
            <a:rect l="l" t="t" r="r" b="b"/>
            <a:pathLst>
              <a:path w="97790" h="109854" extrusionOk="0">
                <a:moveTo>
                  <a:pt x="0" y="0"/>
                </a:moveTo>
                <a:lnTo>
                  <a:pt x="24658" y="109649"/>
                </a:lnTo>
                <a:lnTo>
                  <a:pt x="97578" y="24138"/>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5" name="Google Shape;595;p46"/>
          <p:cNvSpPr/>
          <p:nvPr/>
        </p:nvSpPr>
        <p:spPr>
          <a:xfrm>
            <a:off x="10985874" y="4429866"/>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6" name="Google Shape;596;p46"/>
          <p:cNvSpPr/>
          <p:nvPr/>
        </p:nvSpPr>
        <p:spPr>
          <a:xfrm>
            <a:off x="11371107" y="3801470"/>
            <a:ext cx="306896" cy="750876"/>
          </a:xfrm>
          <a:custGeom>
            <a:avLst/>
            <a:gdLst/>
            <a:ahLst/>
            <a:cxnLst/>
            <a:rect l="l" t="t" r="r" b="b"/>
            <a:pathLst>
              <a:path w="506094" h="1238250" extrusionOk="0">
                <a:moveTo>
                  <a:pt x="378099" y="0"/>
                </a:moveTo>
                <a:lnTo>
                  <a:pt x="406703" y="53020"/>
                </a:lnTo>
                <a:lnTo>
                  <a:pt x="427379" y="97306"/>
                </a:lnTo>
                <a:lnTo>
                  <a:pt x="445610" y="141736"/>
                </a:lnTo>
                <a:lnTo>
                  <a:pt x="461405" y="186257"/>
                </a:lnTo>
                <a:lnTo>
                  <a:pt x="474773" y="230821"/>
                </a:lnTo>
                <a:lnTo>
                  <a:pt x="485724" y="275374"/>
                </a:lnTo>
                <a:lnTo>
                  <a:pt x="494267" y="319868"/>
                </a:lnTo>
                <a:lnTo>
                  <a:pt x="500413" y="364250"/>
                </a:lnTo>
                <a:lnTo>
                  <a:pt x="504171" y="408471"/>
                </a:lnTo>
                <a:lnTo>
                  <a:pt x="505551" y="452478"/>
                </a:lnTo>
                <a:lnTo>
                  <a:pt x="504562" y="496222"/>
                </a:lnTo>
                <a:lnTo>
                  <a:pt x="501213" y="539652"/>
                </a:lnTo>
                <a:lnTo>
                  <a:pt x="495515" y="582716"/>
                </a:lnTo>
                <a:lnTo>
                  <a:pt x="487478" y="625363"/>
                </a:lnTo>
                <a:lnTo>
                  <a:pt x="477110" y="667544"/>
                </a:lnTo>
                <a:lnTo>
                  <a:pt x="464422" y="709207"/>
                </a:lnTo>
                <a:lnTo>
                  <a:pt x="449422" y="750301"/>
                </a:lnTo>
                <a:lnTo>
                  <a:pt x="432122" y="790776"/>
                </a:lnTo>
                <a:lnTo>
                  <a:pt x="412529" y="830580"/>
                </a:lnTo>
                <a:lnTo>
                  <a:pt x="390655" y="869663"/>
                </a:lnTo>
                <a:lnTo>
                  <a:pt x="366508" y="907973"/>
                </a:lnTo>
                <a:lnTo>
                  <a:pt x="340099" y="945461"/>
                </a:lnTo>
                <a:lnTo>
                  <a:pt x="311437" y="982075"/>
                </a:lnTo>
                <a:lnTo>
                  <a:pt x="280531" y="1017764"/>
                </a:lnTo>
                <a:lnTo>
                  <a:pt x="247391" y="1052477"/>
                </a:lnTo>
                <a:lnTo>
                  <a:pt x="212027" y="1086164"/>
                </a:lnTo>
                <a:lnTo>
                  <a:pt x="174449" y="1118774"/>
                </a:lnTo>
                <a:lnTo>
                  <a:pt x="134666" y="1150256"/>
                </a:lnTo>
                <a:lnTo>
                  <a:pt x="92687" y="1180559"/>
                </a:lnTo>
                <a:lnTo>
                  <a:pt x="51821" y="1207468"/>
                </a:lnTo>
                <a:lnTo>
                  <a:pt x="9294" y="1232994"/>
                </a:lnTo>
                <a:lnTo>
                  <a:pt x="0" y="1237837"/>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7" name="Google Shape;597;p46"/>
          <p:cNvSpPr/>
          <p:nvPr/>
        </p:nvSpPr>
        <p:spPr>
          <a:xfrm>
            <a:off x="11322687" y="4522134"/>
            <a:ext cx="68156" cy="55449"/>
          </a:xfrm>
          <a:custGeom>
            <a:avLst/>
            <a:gdLst/>
            <a:ahLst/>
            <a:cxnLst/>
            <a:rect l="l" t="t" r="r" b="b"/>
            <a:pathLst>
              <a:path w="112394" h="91440" extrusionOk="0">
                <a:moveTo>
                  <a:pt x="65914" y="0"/>
                </a:moveTo>
                <a:lnTo>
                  <a:pt x="0" y="91026"/>
                </a:lnTo>
                <a:lnTo>
                  <a:pt x="112363" y="89140"/>
                </a:lnTo>
                <a:lnTo>
                  <a:pt x="65914"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8" name="Google Shape;598;p46"/>
          <p:cNvSpPr/>
          <p:nvPr/>
        </p:nvSpPr>
        <p:spPr>
          <a:xfrm>
            <a:off x="11571857" y="3754911"/>
            <a:ext cx="58145" cy="68156"/>
          </a:xfrm>
          <a:custGeom>
            <a:avLst/>
            <a:gdLst/>
            <a:ahLst/>
            <a:cxnLst/>
            <a:rect l="l" t="t" r="r" b="b"/>
            <a:pathLst>
              <a:path w="95884" h="112395" extrusionOk="0">
                <a:moveTo>
                  <a:pt x="0" y="0"/>
                </a:moveTo>
                <a:lnTo>
                  <a:pt x="9675" y="111968"/>
                </a:lnTo>
                <a:lnTo>
                  <a:pt x="95379" y="59442"/>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99" name="Google Shape;599;p46"/>
          <p:cNvSpPr/>
          <p:nvPr/>
        </p:nvSpPr>
        <p:spPr>
          <a:xfrm>
            <a:off x="6663240" y="4813481"/>
            <a:ext cx="304201" cy="304201"/>
          </a:xfrm>
          <a:custGeom>
            <a:avLst/>
            <a:gdLst/>
            <a:ahLst/>
            <a:cxnLst/>
            <a:rect l="l" t="t" r="r" b="b"/>
            <a:pathLst>
              <a:path w="501650" h="501650" extrusionOk="0">
                <a:moveTo>
                  <a:pt x="271946" y="0"/>
                </a:moveTo>
                <a:lnTo>
                  <a:pt x="229091" y="0"/>
                </a:lnTo>
                <a:lnTo>
                  <a:pt x="186738" y="7273"/>
                </a:lnTo>
                <a:lnTo>
                  <a:pt x="145891" y="21819"/>
                </a:lnTo>
                <a:lnTo>
                  <a:pt x="107553" y="43639"/>
                </a:lnTo>
                <a:lnTo>
                  <a:pt x="72729" y="72732"/>
                </a:lnTo>
                <a:lnTo>
                  <a:pt x="43637" y="107553"/>
                </a:lnTo>
                <a:lnTo>
                  <a:pt x="21818" y="145889"/>
                </a:lnTo>
                <a:lnTo>
                  <a:pt x="7272" y="186736"/>
                </a:lnTo>
                <a:lnTo>
                  <a:pt x="0" y="229089"/>
                </a:lnTo>
                <a:lnTo>
                  <a:pt x="0" y="271945"/>
                </a:lnTo>
                <a:lnTo>
                  <a:pt x="7272" y="314298"/>
                </a:lnTo>
                <a:lnTo>
                  <a:pt x="21818" y="355145"/>
                </a:lnTo>
                <a:lnTo>
                  <a:pt x="43637" y="393481"/>
                </a:lnTo>
                <a:lnTo>
                  <a:pt x="72729" y="428302"/>
                </a:lnTo>
                <a:lnTo>
                  <a:pt x="107553" y="457395"/>
                </a:lnTo>
                <a:lnTo>
                  <a:pt x="145891" y="479215"/>
                </a:lnTo>
                <a:lnTo>
                  <a:pt x="186738" y="493761"/>
                </a:lnTo>
                <a:lnTo>
                  <a:pt x="229091" y="501034"/>
                </a:lnTo>
                <a:lnTo>
                  <a:pt x="271946" y="501034"/>
                </a:lnTo>
                <a:lnTo>
                  <a:pt x="314298" y="493761"/>
                </a:lnTo>
                <a:lnTo>
                  <a:pt x="355144" y="479215"/>
                </a:lnTo>
                <a:lnTo>
                  <a:pt x="393479" y="457395"/>
                </a:lnTo>
                <a:lnTo>
                  <a:pt x="428300" y="428302"/>
                </a:lnTo>
                <a:lnTo>
                  <a:pt x="457395" y="393481"/>
                </a:lnTo>
                <a:lnTo>
                  <a:pt x="479216" y="355145"/>
                </a:lnTo>
                <a:lnTo>
                  <a:pt x="493764" y="314298"/>
                </a:lnTo>
                <a:lnTo>
                  <a:pt x="501038" y="271945"/>
                </a:lnTo>
                <a:lnTo>
                  <a:pt x="501038" y="229089"/>
                </a:lnTo>
                <a:lnTo>
                  <a:pt x="493764" y="186736"/>
                </a:lnTo>
                <a:lnTo>
                  <a:pt x="479216" y="145889"/>
                </a:lnTo>
                <a:lnTo>
                  <a:pt x="457395" y="107553"/>
                </a:lnTo>
                <a:lnTo>
                  <a:pt x="428300" y="72732"/>
                </a:lnTo>
                <a:lnTo>
                  <a:pt x="393479" y="43639"/>
                </a:lnTo>
                <a:lnTo>
                  <a:pt x="355144" y="21819"/>
                </a:lnTo>
                <a:lnTo>
                  <a:pt x="314298" y="7273"/>
                </a:lnTo>
                <a:lnTo>
                  <a:pt x="271946"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0" name="Google Shape;600;p46"/>
          <p:cNvSpPr/>
          <p:nvPr/>
        </p:nvSpPr>
        <p:spPr>
          <a:xfrm>
            <a:off x="6663245" y="4813482"/>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1" name="Google Shape;601;p46"/>
          <p:cNvSpPr/>
          <p:nvPr/>
        </p:nvSpPr>
        <p:spPr>
          <a:xfrm>
            <a:off x="7062183" y="4817152"/>
            <a:ext cx="728157" cy="343093"/>
          </a:xfrm>
          <a:custGeom>
            <a:avLst/>
            <a:gdLst/>
            <a:ahLst/>
            <a:cxnLst/>
            <a:rect l="l" t="t" r="r" b="b"/>
            <a:pathLst>
              <a:path w="1200784" h="565784" extrusionOk="0">
                <a:moveTo>
                  <a:pt x="1200274" y="0"/>
                </a:moveTo>
                <a:lnTo>
                  <a:pt x="1177031" y="55579"/>
                </a:lnTo>
                <a:lnTo>
                  <a:pt x="1155594" y="99502"/>
                </a:lnTo>
                <a:lnTo>
                  <a:pt x="1132509" y="141614"/>
                </a:lnTo>
                <a:lnTo>
                  <a:pt x="1107820" y="181890"/>
                </a:lnTo>
                <a:lnTo>
                  <a:pt x="1081573" y="220304"/>
                </a:lnTo>
                <a:lnTo>
                  <a:pt x="1053813" y="256833"/>
                </a:lnTo>
                <a:lnTo>
                  <a:pt x="1024587" y="291453"/>
                </a:lnTo>
                <a:lnTo>
                  <a:pt x="993940" y="324138"/>
                </a:lnTo>
                <a:lnTo>
                  <a:pt x="961917" y="354864"/>
                </a:lnTo>
                <a:lnTo>
                  <a:pt x="928564" y="383607"/>
                </a:lnTo>
                <a:lnTo>
                  <a:pt x="893927" y="410342"/>
                </a:lnTo>
                <a:lnTo>
                  <a:pt x="858051" y="435045"/>
                </a:lnTo>
                <a:lnTo>
                  <a:pt x="820982" y="457692"/>
                </a:lnTo>
                <a:lnTo>
                  <a:pt x="782765" y="478257"/>
                </a:lnTo>
                <a:lnTo>
                  <a:pt x="743447" y="496717"/>
                </a:lnTo>
                <a:lnTo>
                  <a:pt x="703072" y="513046"/>
                </a:lnTo>
                <a:lnTo>
                  <a:pt x="661686" y="527221"/>
                </a:lnTo>
                <a:lnTo>
                  <a:pt x="619335" y="539217"/>
                </a:lnTo>
                <a:lnTo>
                  <a:pt x="576065" y="549009"/>
                </a:lnTo>
                <a:lnTo>
                  <a:pt x="531921" y="556574"/>
                </a:lnTo>
                <a:lnTo>
                  <a:pt x="486948" y="561886"/>
                </a:lnTo>
                <a:lnTo>
                  <a:pt x="441192" y="564920"/>
                </a:lnTo>
                <a:lnTo>
                  <a:pt x="394700" y="565654"/>
                </a:lnTo>
                <a:lnTo>
                  <a:pt x="347515" y="564062"/>
                </a:lnTo>
                <a:lnTo>
                  <a:pt x="299685" y="560119"/>
                </a:lnTo>
                <a:lnTo>
                  <a:pt x="251255" y="553801"/>
                </a:lnTo>
                <a:lnTo>
                  <a:pt x="202269" y="545084"/>
                </a:lnTo>
                <a:lnTo>
                  <a:pt x="152775" y="533943"/>
                </a:lnTo>
                <a:lnTo>
                  <a:pt x="102817" y="520354"/>
                </a:lnTo>
                <a:lnTo>
                  <a:pt x="56198" y="505496"/>
                </a:lnTo>
                <a:lnTo>
                  <a:pt x="9610" y="488476"/>
                </a:lnTo>
                <a:lnTo>
                  <a:pt x="0" y="484295"/>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2" name="Google Shape;602;p46"/>
          <p:cNvSpPr/>
          <p:nvPr/>
        </p:nvSpPr>
        <p:spPr>
          <a:xfrm>
            <a:off x="7012107" y="5085416"/>
            <a:ext cx="68156" cy="56219"/>
          </a:xfrm>
          <a:custGeom>
            <a:avLst/>
            <a:gdLst/>
            <a:ahLst/>
            <a:cxnLst/>
            <a:rect l="l" t="t" r="r" b="b"/>
            <a:pathLst>
              <a:path w="112395" h="92709" extrusionOk="0">
                <a:moveTo>
                  <a:pt x="112226" y="0"/>
                </a:moveTo>
                <a:lnTo>
                  <a:pt x="0" y="5978"/>
                </a:lnTo>
                <a:lnTo>
                  <a:pt x="72123" y="92172"/>
                </a:lnTo>
                <a:lnTo>
                  <a:pt x="112226"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3" name="Google Shape;603;p46"/>
          <p:cNvSpPr/>
          <p:nvPr/>
        </p:nvSpPr>
        <p:spPr>
          <a:xfrm>
            <a:off x="7759183" y="4765691"/>
            <a:ext cx="57760" cy="67771"/>
          </a:xfrm>
          <a:custGeom>
            <a:avLst/>
            <a:gdLst/>
            <a:ahLst/>
            <a:cxnLst/>
            <a:rect l="l" t="t" r="r" b="b"/>
            <a:pathLst>
              <a:path w="95250" h="111759" extrusionOk="0">
                <a:moveTo>
                  <a:pt x="80981" y="0"/>
                </a:moveTo>
                <a:lnTo>
                  <a:pt x="0" y="77923"/>
                </a:lnTo>
                <a:lnTo>
                  <a:pt x="94730" y="111541"/>
                </a:lnTo>
                <a:lnTo>
                  <a:pt x="80981"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4" name="Google Shape;604;p46"/>
          <p:cNvSpPr/>
          <p:nvPr/>
        </p:nvSpPr>
        <p:spPr>
          <a:xfrm>
            <a:off x="5766486" y="5306581"/>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5" name="Google Shape;605;p46"/>
          <p:cNvSpPr/>
          <p:nvPr/>
        </p:nvSpPr>
        <p:spPr>
          <a:xfrm>
            <a:off x="5135849" y="4903580"/>
            <a:ext cx="518681" cy="590304"/>
          </a:xfrm>
          <a:custGeom>
            <a:avLst/>
            <a:gdLst/>
            <a:ahLst/>
            <a:cxnLst/>
            <a:rect l="l" t="t" r="r" b="b"/>
            <a:pathLst>
              <a:path w="855345" h="973454" extrusionOk="0">
                <a:moveTo>
                  <a:pt x="854944" y="973013"/>
                </a:moveTo>
                <a:lnTo>
                  <a:pt x="794807" y="969427"/>
                </a:lnTo>
                <a:lnTo>
                  <a:pt x="746268" y="963698"/>
                </a:lnTo>
                <a:lnTo>
                  <a:pt x="698895" y="955814"/>
                </a:lnTo>
                <a:lnTo>
                  <a:pt x="652726" y="945810"/>
                </a:lnTo>
                <a:lnTo>
                  <a:pt x="607799" y="933721"/>
                </a:lnTo>
                <a:lnTo>
                  <a:pt x="564153" y="919582"/>
                </a:lnTo>
                <a:lnTo>
                  <a:pt x="521824" y="903428"/>
                </a:lnTo>
                <a:lnTo>
                  <a:pt x="480852" y="885293"/>
                </a:lnTo>
                <a:lnTo>
                  <a:pt x="441275" y="865213"/>
                </a:lnTo>
                <a:lnTo>
                  <a:pt x="403130" y="843223"/>
                </a:lnTo>
                <a:lnTo>
                  <a:pt x="366456" y="819358"/>
                </a:lnTo>
                <a:lnTo>
                  <a:pt x="331292" y="793652"/>
                </a:lnTo>
                <a:lnTo>
                  <a:pt x="297675" y="766141"/>
                </a:lnTo>
                <a:lnTo>
                  <a:pt x="265643" y="736860"/>
                </a:lnTo>
                <a:lnTo>
                  <a:pt x="235235" y="705843"/>
                </a:lnTo>
                <a:lnTo>
                  <a:pt x="206488" y="673125"/>
                </a:lnTo>
                <a:lnTo>
                  <a:pt x="179442" y="638742"/>
                </a:lnTo>
                <a:lnTo>
                  <a:pt x="154134" y="602728"/>
                </a:lnTo>
                <a:lnTo>
                  <a:pt x="130602" y="565119"/>
                </a:lnTo>
                <a:lnTo>
                  <a:pt x="108884" y="525949"/>
                </a:lnTo>
                <a:lnTo>
                  <a:pt x="89019" y="485253"/>
                </a:lnTo>
                <a:lnTo>
                  <a:pt x="71044" y="443067"/>
                </a:lnTo>
                <a:lnTo>
                  <a:pt x="54999" y="399425"/>
                </a:lnTo>
                <a:lnTo>
                  <a:pt x="40921" y="354362"/>
                </a:lnTo>
                <a:lnTo>
                  <a:pt x="28847" y="307913"/>
                </a:lnTo>
                <a:lnTo>
                  <a:pt x="18817" y="260113"/>
                </a:lnTo>
                <a:lnTo>
                  <a:pt x="10869" y="210997"/>
                </a:lnTo>
                <a:lnTo>
                  <a:pt x="5041" y="160600"/>
                </a:lnTo>
                <a:lnTo>
                  <a:pt x="1370" y="108957"/>
                </a:lnTo>
                <a:lnTo>
                  <a:pt x="0" y="60047"/>
                </a:lnTo>
                <a:lnTo>
                  <a:pt x="83" y="35331"/>
                </a:lnTo>
                <a:lnTo>
                  <a:pt x="680" y="10451"/>
                </a:lnTo>
                <a:lnTo>
                  <a:pt x="1453"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6" name="Google Shape;606;p46"/>
          <p:cNvSpPr/>
          <p:nvPr/>
        </p:nvSpPr>
        <p:spPr>
          <a:xfrm>
            <a:off x="5105867" y="4849123"/>
            <a:ext cx="60840" cy="63151"/>
          </a:xfrm>
          <a:custGeom>
            <a:avLst/>
            <a:gdLst/>
            <a:ahLst/>
            <a:cxnLst/>
            <a:rect l="l" t="t" r="r" b="b"/>
            <a:pathLst>
              <a:path w="100329" h="104140" extrusionOk="0">
                <a:moveTo>
                  <a:pt x="57542" y="0"/>
                </a:moveTo>
                <a:lnTo>
                  <a:pt x="0" y="96537"/>
                </a:lnTo>
                <a:lnTo>
                  <a:pt x="100246" y="103955"/>
                </a:lnTo>
                <a:lnTo>
                  <a:pt x="57542"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7" name="Google Shape;607;p46"/>
          <p:cNvSpPr/>
          <p:nvPr/>
        </p:nvSpPr>
        <p:spPr>
          <a:xfrm>
            <a:off x="5647804" y="5463113"/>
            <a:ext cx="61225" cy="61225"/>
          </a:xfrm>
          <a:custGeom>
            <a:avLst/>
            <a:gdLst/>
            <a:ahLst/>
            <a:cxnLst/>
            <a:rect l="l" t="t" r="r" b="b"/>
            <a:pathLst>
              <a:path w="100965" h="100965" extrusionOk="0">
                <a:moveTo>
                  <a:pt x="448" y="0"/>
                </a:moveTo>
                <a:lnTo>
                  <a:pt x="0" y="100519"/>
                </a:lnTo>
                <a:lnTo>
                  <a:pt x="100743" y="50707"/>
                </a:lnTo>
                <a:lnTo>
                  <a:pt x="448"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8" name="Google Shape;608;p46"/>
          <p:cNvSpPr txBox="1"/>
          <p:nvPr/>
        </p:nvSpPr>
        <p:spPr>
          <a:xfrm>
            <a:off x="2032356" y="5917989"/>
            <a:ext cx="10820400" cy="914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1">
                <a:solidFill>
                  <a:srgbClr val="000000"/>
                </a:solidFill>
                <a:latin typeface="Arial"/>
                <a:ea typeface="Arial"/>
                <a:cs typeface="Arial"/>
                <a:sym typeface="Arial"/>
              </a:rPr>
              <a:t>...And it’s being disrupted by new players  </a:t>
            </a:r>
            <a:endParaRPr/>
          </a:p>
        </p:txBody>
      </p:sp>
      <p:sp>
        <p:nvSpPr>
          <p:cNvPr id="609" name="Google Shape;609;p46"/>
          <p:cNvSpPr txBox="1"/>
          <p:nvPr/>
        </p:nvSpPr>
        <p:spPr>
          <a:xfrm>
            <a:off x="2" y="6623037"/>
            <a:ext cx="7886383" cy="200055"/>
          </a:xfrm>
          <a:prstGeom prst="rect">
            <a:avLst/>
          </a:prstGeom>
          <a:noFill/>
          <a:ln>
            <a:noFill/>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700">
                <a:solidFill>
                  <a:srgbClr val="B4B4B4"/>
                </a:solidFill>
                <a:latin typeface="Arial"/>
                <a:ea typeface="Arial"/>
                <a:cs typeface="Arial"/>
                <a:sym typeface="Arial"/>
              </a:rPr>
              <a:t>Copyright © 2018 PMX Agency LLC. All rights reserved. This information is deemed proprietary and confidential. Unauthorized use or disclosure is prohibited.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7"/>
          <p:cNvSpPr txBox="1"/>
          <p:nvPr/>
        </p:nvSpPr>
        <p:spPr>
          <a:xfrm>
            <a:off x="56262" y="915756"/>
            <a:ext cx="5389259" cy="3357211"/>
          </a:xfrm>
          <a:prstGeom prst="rect">
            <a:avLst/>
          </a:prstGeom>
          <a:noFill/>
          <a:ln w="127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615" name="Google Shape;615;p47"/>
          <p:cNvSpPr txBox="1"/>
          <p:nvPr/>
        </p:nvSpPr>
        <p:spPr>
          <a:xfrm>
            <a:off x="6337467" y="877425"/>
            <a:ext cx="5389259" cy="3357211"/>
          </a:xfrm>
          <a:prstGeom prst="rect">
            <a:avLst/>
          </a:prstGeom>
          <a:noFill/>
          <a:ln w="127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aphicFrame>
        <p:nvGraphicFramePr>
          <p:cNvPr id="616" name="Google Shape;616;p47"/>
          <p:cNvGraphicFramePr/>
          <p:nvPr/>
        </p:nvGraphicFramePr>
        <p:xfrm>
          <a:off x="300999" y="1685043"/>
          <a:ext cx="4937625" cy="2383275"/>
        </p:xfrm>
        <a:graphic>
          <a:graphicData uri="http://schemas.openxmlformats.org/drawingml/2006/table">
            <a:tbl>
              <a:tblPr firstRow="1" bandRow="1">
                <a:noFill/>
                <a:tableStyleId>{5909EA07-6675-4642-A0CF-94DE52A52B24}</a:tableStyleId>
              </a:tblPr>
              <a:tblGrid>
                <a:gridCol w="987525">
                  <a:extLst>
                    <a:ext uri="{9D8B030D-6E8A-4147-A177-3AD203B41FA5}">
                      <a16:colId xmlns:a16="http://schemas.microsoft.com/office/drawing/2014/main" val="20000"/>
                    </a:ext>
                  </a:extLst>
                </a:gridCol>
                <a:gridCol w="987525">
                  <a:extLst>
                    <a:ext uri="{9D8B030D-6E8A-4147-A177-3AD203B41FA5}">
                      <a16:colId xmlns:a16="http://schemas.microsoft.com/office/drawing/2014/main" val="20001"/>
                    </a:ext>
                  </a:extLst>
                </a:gridCol>
                <a:gridCol w="987525">
                  <a:extLst>
                    <a:ext uri="{9D8B030D-6E8A-4147-A177-3AD203B41FA5}">
                      <a16:colId xmlns:a16="http://schemas.microsoft.com/office/drawing/2014/main" val="20002"/>
                    </a:ext>
                  </a:extLst>
                </a:gridCol>
                <a:gridCol w="1076700">
                  <a:extLst>
                    <a:ext uri="{9D8B030D-6E8A-4147-A177-3AD203B41FA5}">
                      <a16:colId xmlns:a16="http://schemas.microsoft.com/office/drawing/2014/main" val="20003"/>
                    </a:ext>
                  </a:extLst>
                </a:gridCol>
                <a:gridCol w="898350">
                  <a:extLst>
                    <a:ext uri="{9D8B030D-6E8A-4147-A177-3AD203B41FA5}">
                      <a16:colId xmlns:a16="http://schemas.microsoft.com/office/drawing/2014/main" val="20004"/>
                    </a:ext>
                  </a:extLst>
                </a:gridCol>
              </a:tblGrid>
              <a:tr h="477275">
                <a:tc>
                  <a:txBody>
                    <a:bodyPr/>
                    <a:lstStyle/>
                    <a:p>
                      <a:pPr marL="0" marR="0" lvl="0" indent="0" algn="l" rtl="0">
                        <a:spcBef>
                          <a:spcPts val="0"/>
                        </a:spcBef>
                        <a:spcAft>
                          <a:spcPts val="0"/>
                        </a:spcAft>
                        <a:buNone/>
                      </a:pPr>
                      <a:r>
                        <a:rPr lang="en-US" sz="1800" u="none" strike="noStrike" cap="none">
                          <a:solidFill>
                            <a:schemeClr val="dk1"/>
                          </a:solidFill>
                        </a:rPr>
                        <a:t>Email $</a:t>
                      </a:r>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rPr>
                        <a:t>SEM $</a:t>
                      </a:r>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rPr>
                        <a:t>DM $</a:t>
                      </a:r>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rPr>
                        <a:t>Event $</a:t>
                      </a:r>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rPr>
                        <a:t>Web $</a:t>
                      </a:r>
                      <a:endParaRPr/>
                    </a:p>
                  </a:txBody>
                  <a:tcPr marL="91450" marR="91450" marT="45725" marB="45725"/>
                </a:tc>
                <a:extLst>
                  <a:ext uri="{0D108BD9-81ED-4DB2-BD59-A6C34878D82A}">
                    <a16:rowId xmlns:a16="http://schemas.microsoft.com/office/drawing/2014/main" val="10000"/>
                  </a:ext>
                </a:extLst>
              </a:tr>
              <a:tr h="476500">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1"/>
                  </a:ext>
                </a:extLst>
              </a:tr>
              <a:tr h="476500">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2"/>
                  </a:ext>
                </a:extLst>
              </a:tr>
              <a:tr h="476500">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3"/>
                  </a:ext>
                </a:extLst>
              </a:tr>
              <a:tr h="476500">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4"/>
                  </a:ext>
                </a:extLst>
              </a:tr>
            </a:tbl>
          </a:graphicData>
        </a:graphic>
      </p:graphicFrame>
      <p:sp>
        <p:nvSpPr>
          <p:cNvPr id="617" name="Google Shape;617;p47"/>
          <p:cNvSpPr/>
          <p:nvPr/>
        </p:nvSpPr>
        <p:spPr>
          <a:xfrm>
            <a:off x="3407980" y="3698946"/>
            <a:ext cx="4715544" cy="613047"/>
          </a:xfrm>
          <a:prstGeom prst="downArrowCallout">
            <a:avLst>
              <a:gd name="adj1" fmla="val 25000"/>
              <a:gd name="adj2" fmla="val 25000"/>
              <a:gd name="adj3" fmla="val 25000"/>
              <a:gd name="adj4" fmla="val 64977"/>
            </a:avLst>
          </a:prstGeom>
          <a:solidFill>
            <a:schemeClr val="accent1"/>
          </a:solidFill>
          <a:ln w="19050" cap="rnd" cmpd="sng">
            <a:solidFill>
              <a:srgbClr val="698D1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618" name="Google Shape;618;p47"/>
          <p:cNvSpPr txBox="1">
            <a:spLocks noGrp="1"/>
          </p:cNvSpPr>
          <p:nvPr>
            <p:ph type="title"/>
          </p:nvPr>
        </p:nvSpPr>
        <p:spPr>
          <a:xfrm>
            <a:off x="274320" y="256032"/>
            <a:ext cx="11640312" cy="63093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A2A2A"/>
              </a:buClr>
              <a:buSzPts val="2400"/>
              <a:buFont typeface="Arial"/>
              <a:buNone/>
            </a:pPr>
            <a:r>
              <a:rPr lang="en-US"/>
              <a:t>Moving towards an Integrated Supporter-focused Program</a:t>
            </a:r>
            <a:endParaRPr/>
          </a:p>
        </p:txBody>
      </p:sp>
      <p:pic>
        <p:nvPicPr>
          <p:cNvPr id="619" name="Google Shape;619;p47" descr="Man"/>
          <p:cNvPicPr preferRelativeResize="0">
            <a:picLocks noGrp="1"/>
          </p:cNvPicPr>
          <p:nvPr>
            <p:ph type="body" idx="1"/>
          </p:nvPr>
        </p:nvPicPr>
        <p:blipFill rotWithShape="1">
          <a:blip r:embed="rId3">
            <a:alphaModFix/>
          </a:blip>
          <a:srcRect/>
          <a:stretch/>
        </p:blipFill>
        <p:spPr>
          <a:xfrm>
            <a:off x="8601818" y="1516992"/>
            <a:ext cx="662623" cy="662623"/>
          </a:xfrm>
          <a:prstGeom prst="rect">
            <a:avLst/>
          </a:prstGeom>
          <a:noFill/>
          <a:ln>
            <a:noFill/>
          </a:ln>
        </p:spPr>
      </p:pic>
      <p:pic>
        <p:nvPicPr>
          <p:cNvPr id="620" name="Google Shape;620;p47" descr="Woman"/>
          <p:cNvPicPr preferRelativeResize="0"/>
          <p:nvPr/>
        </p:nvPicPr>
        <p:blipFill rotWithShape="1">
          <a:blip r:embed="rId4">
            <a:alphaModFix/>
          </a:blip>
          <a:srcRect/>
          <a:stretch/>
        </p:blipFill>
        <p:spPr>
          <a:xfrm>
            <a:off x="9773677" y="1472786"/>
            <a:ext cx="760745" cy="760745"/>
          </a:xfrm>
          <a:prstGeom prst="rect">
            <a:avLst/>
          </a:prstGeom>
          <a:noFill/>
          <a:ln>
            <a:noFill/>
          </a:ln>
        </p:spPr>
      </p:pic>
      <p:pic>
        <p:nvPicPr>
          <p:cNvPr id="621" name="Google Shape;621;p47" descr="Woman with kid"/>
          <p:cNvPicPr preferRelativeResize="0"/>
          <p:nvPr/>
        </p:nvPicPr>
        <p:blipFill rotWithShape="1">
          <a:blip r:embed="rId5">
            <a:alphaModFix/>
          </a:blip>
          <a:srcRect/>
          <a:stretch/>
        </p:blipFill>
        <p:spPr>
          <a:xfrm>
            <a:off x="7447585" y="1516992"/>
            <a:ext cx="662623" cy="662623"/>
          </a:xfrm>
          <a:prstGeom prst="rect">
            <a:avLst/>
          </a:prstGeom>
          <a:noFill/>
          <a:ln>
            <a:noFill/>
          </a:ln>
        </p:spPr>
      </p:pic>
      <p:sp>
        <p:nvSpPr>
          <p:cNvPr id="622" name="Google Shape;622;p47"/>
          <p:cNvSpPr txBox="1"/>
          <p:nvPr/>
        </p:nvSpPr>
        <p:spPr>
          <a:xfrm>
            <a:off x="1187657" y="1218426"/>
            <a:ext cx="311094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Channel/Program Focus</a:t>
            </a:r>
            <a:endParaRPr/>
          </a:p>
        </p:txBody>
      </p:sp>
      <p:sp>
        <p:nvSpPr>
          <p:cNvPr id="623" name="Google Shape;623;p47"/>
          <p:cNvSpPr txBox="1"/>
          <p:nvPr/>
        </p:nvSpPr>
        <p:spPr>
          <a:xfrm>
            <a:off x="4253061" y="3698946"/>
            <a:ext cx="332473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Integrated Lifecycle Focus </a:t>
            </a:r>
            <a:endParaRPr/>
          </a:p>
        </p:txBody>
      </p:sp>
      <p:pic>
        <p:nvPicPr>
          <p:cNvPr id="624" name="Google Shape;624;p47" descr="Man"/>
          <p:cNvPicPr preferRelativeResize="0"/>
          <p:nvPr/>
        </p:nvPicPr>
        <p:blipFill rotWithShape="1">
          <a:blip r:embed="rId3">
            <a:alphaModFix/>
          </a:blip>
          <a:srcRect/>
          <a:stretch/>
        </p:blipFill>
        <p:spPr>
          <a:xfrm>
            <a:off x="274320" y="2087447"/>
            <a:ext cx="659958" cy="659958"/>
          </a:xfrm>
          <a:prstGeom prst="rect">
            <a:avLst/>
          </a:prstGeom>
          <a:noFill/>
          <a:ln>
            <a:noFill/>
          </a:ln>
        </p:spPr>
      </p:pic>
      <p:pic>
        <p:nvPicPr>
          <p:cNvPr id="625" name="Google Shape;625;p47" descr="Man"/>
          <p:cNvPicPr preferRelativeResize="0"/>
          <p:nvPr/>
        </p:nvPicPr>
        <p:blipFill rotWithShape="1">
          <a:blip r:embed="rId3">
            <a:alphaModFix/>
          </a:blip>
          <a:srcRect/>
          <a:stretch/>
        </p:blipFill>
        <p:spPr>
          <a:xfrm>
            <a:off x="2152069" y="2087447"/>
            <a:ext cx="613047" cy="613047"/>
          </a:xfrm>
          <a:prstGeom prst="rect">
            <a:avLst/>
          </a:prstGeom>
          <a:noFill/>
          <a:ln>
            <a:noFill/>
          </a:ln>
        </p:spPr>
      </p:pic>
      <p:pic>
        <p:nvPicPr>
          <p:cNvPr id="626" name="Google Shape;626;p47" descr="Woman with kid"/>
          <p:cNvPicPr preferRelativeResize="0"/>
          <p:nvPr/>
        </p:nvPicPr>
        <p:blipFill rotWithShape="1">
          <a:blip r:embed="rId5">
            <a:alphaModFix/>
          </a:blip>
          <a:srcRect/>
          <a:stretch/>
        </p:blipFill>
        <p:spPr>
          <a:xfrm>
            <a:off x="3143304" y="2583510"/>
            <a:ext cx="755374" cy="755374"/>
          </a:xfrm>
          <a:prstGeom prst="rect">
            <a:avLst/>
          </a:prstGeom>
          <a:noFill/>
          <a:ln>
            <a:noFill/>
          </a:ln>
        </p:spPr>
      </p:pic>
      <p:pic>
        <p:nvPicPr>
          <p:cNvPr id="627" name="Google Shape;627;p47" descr="Woman with kid"/>
          <p:cNvPicPr preferRelativeResize="0"/>
          <p:nvPr/>
        </p:nvPicPr>
        <p:blipFill rotWithShape="1">
          <a:blip r:embed="rId5">
            <a:alphaModFix/>
          </a:blip>
          <a:srcRect/>
          <a:stretch/>
        </p:blipFill>
        <p:spPr>
          <a:xfrm>
            <a:off x="287987" y="2831383"/>
            <a:ext cx="755374" cy="755374"/>
          </a:xfrm>
          <a:prstGeom prst="rect">
            <a:avLst/>
          </a:prstGeom>
          <a:noFill/>
          <a:ln>
            <a:noFill/>
          </a:ln>
        </p:spPr>
      </p:pic>
      <p:pic>
        <p:nvPicPr>
          <p:cNvPr id="628" name="Google Shape;628;p47" descr="Woman"/>
          <p:cNvPicPr preferRelativeResize="0"/>
          <p:nvPr/>
        </p:nvPicPr>
        <p:blipFill rotWithShape="1">
          <a:blip r:embed="rId4">
            <a:alphaModFix/>
          </a:blip>
          <a:srcRect/>
          <a:stretch/>
        </p:blipFill>
        <p:spPr>
          <a:xfrm>
            <a:off x="1232499" y="3080743"/>
            <a:ext cx="768516" cy="768516"/>
          </a:xfrm>
          <a:prstGeom prst="rect">
            <a:avLst/>
          </a:prstGeom>
          <a:noFill/>
          <a:ln>
            <a:noFill/>
          </a:ln>
        </p:spPr>
      </p:pic>
      <p:pic>
        <p:nvPicPr>
          <p:cNvPr id="629" name="Google Shape;629;p47" descr="Woman"/>
          <p:cNvPicPr preferRelativeResize="0"/>
          <p:nvPr/>
        </p:nvPicPr>
        <p:blipFill rotWithShape="1">
          <a:blip r:embed="rId4">
            <a:alphaModFix/>
          </a:blip>
          <a:srcRect/>
          <a:stretch/>
        </p:blipFill>
        <p:spPr>
          <a:xfrm>
            <a:off x="2147874" y="3080743"/>
            <a:ext cx="734874" cy="734874"/>
          </a:xfrm>
          <a:prstGeom prst="rect">
            <a:avLst/>
          </a:prstGeom>
          <a:noFill/>
          <a:ln>
            <a:noFill/>
          </a:ln>
        </p:spPr>
      </p:pic>
      <p:pic>
        <p:nvPicPr>
          <p:cNvPr id="630" name="Google Shape;630;p47" descr="Man"/>
          <p:cNvPicPr preferRelativeResize="0"/>
          <p:nvPr/>
        </p:nvPicPr>
        <p:blipFill rotWithShape="1">
          <a:blip r:embed="rId3">
            <a:alphaModFix/>
          </a:blip>
          <a:srcRect/>
          <a:stretch/>
        </p:blipFill>
        <p:spPr>
          <a:xfrm>
            <a:off x="4225256" y="2110902"/>
            <a:ext cx="613047" cy="613047"/>
          </a:xfrm>
          <a:prstGeom prst="rect">
            <a:avLst/>
          </a:prstGeom>
          <a:noFill/>
          <a:ln>
            <a:noFill/>
          </a:ln>
        </p:spPr>
      </p:pic>
      <p:sp>
        <p:nvSpPr>
          <p:cNvPr id="631" name="Google Shape;631;p47"/>
          <p:cNvSpPr/>
          <p:nvPr/>
        </p:nvSpPr>
        <p:spPr>
          <a:xfrm>
            <a:off x="7420971" y="2285740"/>
            <a:ext cx="1005403"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Email $</a:t>
            </a:r>
            <a:endParaRPr/>
          </a:p>
          <a:p>
            <a:pPr marL="0" marR="0" lvl="0" indent="0" algn="l" rtl="0">
              <a:spcBef>
                <a:spcPts val="0"/>
              </a:spcBef>
              <a:spcAft>
                <a:spcPts val="0"/>
              </a:spcAft>
              <a:buNone/>
            </a:pPr>
            <a:endParaRPr sz="18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Event $</a:t>
            </a:r>
            <a:endParaRPr/>
          </a:p>
        </p:txBody>
      </p:sp>
      <p:sp>
        <p:nvSpPr>
          <p:cNvPr id="632" name="Google Shape;632;p47"/>
          <p:cNvSpPr/>
          <p:nvPr/>
        </p:nvSpPr>
        <p:spPr>
          <a:xfrm>
            <a:off x="8658099" y="2285740"/>
            <a:ext cx="992579"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Email $</a:t>
            </a:r>
            <a:endParaRPr/>
          </a:p>
          <a:p>
            <a:pPr marL="0" marR="0" lvl="0" indent="0" algn="l" rtl="0">
              <a:spcBef>
                <a:spcPts val="0"/>
              </a:spcBef>
              <a:spcAft>
                <a:spcPts val="0"/>
              </a:spcAft>
              <a:buNone/>
            </a:pPr>
            <a:endParaRPr sz="18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DM $</a:t>
            </a:r>
            <a:endParaRPr/>
          </a:p>
          <a:p>
            <a:pPr marL="0" marR="0" lvl="0" indent="0" algn="l" rtl="0">
              <a:spcBef>
                <a:spcPts val="0"/>
              </a:spcBef>
              <a:spcAft>
                <a:spcPts val="0"/>
              </a:spcAft>
              <a:buNone/>
            </a:pPr>
            <a:endParaRPr sz="18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Web $</a:t>
            </a:r>
            <a:endParaRPr/>
          </a:p>
        </p:txBody>
      </p:sp>
      <p:sp>
        <p:nvSpPr>
          <p:cNvPr id="633" name="Google Shape;633;p47"/>
          <p:cNvSpPr/>
          <p:nvPr/>
        </p:nvSpPr>
        <p:spPr>
          <a:xfrm>
            <a:off x="9882403" y="2288777"/>
            <a:ext cx="877163"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SEM $</a:t>
            </a:r>
            <a:endParaRPr/>
          </a:p>
          <a:p>
            <a:pPr marL="0" marR="0" lvl="0" indent="0" algn="l" rtl="0">
              <a:spcBef>
                <a:spcPts val="0"/>
              </a:spcBef>
              <a:spcAft>
                <a:spcPts val="0"/>
              </a:spcAft>
              <a:buNone/>
            </a:pPr>
            <a:endParaRPr sz="18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DM $</a:t>
            </a:r>
            <a:endParaRPr/>
          </a:p>
        </p:txBody>
      </p:sp>
      <p:sp>
        <p:nvSpPr>
          <p:cNvPr id="634" name="Google Shape;634;p47"/>
          <p:cNvSpPr txBox="1"/>
          <p:nvPr/>
        </p:nvSpPr>
        <p:spPr>
          <a:xfrm>
            <a:off x="8070234" y="1192178"/>
            <a:ext cx="233480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Supporter Focus </a:t>
            </a:r>
            <a:endParaRPr/>
          </a:p>
        </p:txBody>
      </p:sp>
      <p:sp>
        <p:nvSpPr>
          <p:cNvPr id="635" name="Google Shape;635;p47"/>
          <p:cNvSpPr txBox="1"/>
          <p:nvPr/>
        </p:nvSpPr>
        <p:spPr>
          <a:xfrm>
            <a:off x="30608" y="4410695"/>
            <a:ext cx="1289549" cy="369332"/>
          </a:xfrm>
          <a:prstGeom prst="rect">
            <a:avLst/>
          </a:prstGeom>
          <a:solidFill>
            <a:srgbClr val="FADFC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Prospects</a:t>
            </a:r>
            <a:endParaRPr/>
          </a:p>
        </p:txBody>
      </p:sp>
      <p:sp>
        <p:nvSpPr>
          <p:cNvPr id="636" name="Google Shape;636;p47"/>
          <p:cNvSpPr txBox="1"/>
          <p:nvPr/>
        </p:nvSpPr>
        <p:spPr>
          <a:xfrm>
            <a:off x="1320157" y="4410695"/>
            <a:ext cx="1611752" cy="369332"/>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New Donors</a:t>
            </a:r>
            <a:endParaRPr/>
          </a:p>
        </p:txBody>
      </p:sp>
      <p:sp>
        <p:nvSpPr>
          <p:cNvPr id="637" name="Google Shape;637;p47"/>
          <p:cNvSpPr txBox="1"/>
          <p:nvPr/>
        </p:nvSpPr>
        <p:spPr>
          <a:xfrm>
            <a:off x="2877950" y="4416514"/>
            <a:ext cx="1915662" cy="381158"/>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2</a:t>
            </a:r>
            <a:r>
              <a:rPr lang="en-US" sz="1800" b="1" baseline="30000">
                <a:solidFill>
                  <a:schemeClr val="dk1"/>
                </a:solidFill>
                <a:latin typeface="Trebuchet MS"/>
                <a:ea typeface="Trebuchet MS"/>
                <a:cs typeface="Trebuchet MS"/>
                <a:sym typeface="Trebuchet MS"/>
              </a:rPr>
              <a:t>nd</a:t>
            </a:r>
            <a:r>
              <a:rPr lang="en-US" sz="1800" b="1">
                <a:solidFill>
                  <a:schemeClr val="dk1"/>
                </a:solidFill>
                <a:latin typeface="Trebuchet MS"/>
                <a:ea typeface="Trebuchet MS"/>
                <a:cs typeface="Trebuchet MS"/>
                <a:sym typeface="Trebuchet MS"/>
              </a:rPr>
              <a:t> Year Donors</a:t>
            </a:r>
            <a:endParaRPr/>
          </a:p>
        </p:txBody>
      </p:sp>
      <p:sp>
        <p:nvSpPr>
          <p:cNvPr id="638" name="Google Shape;638;p47"/>
          <p:cNvSpPr txBox="1"/>
          <p:nvPr/>
        </p:nvSpPr>
        <p:spPr>
          <a:xfrm>
            <a:off x="4763186" y="4425237"/>
            <a:ext cx="2304482" cy="369332"/>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Multi-Year Donors</a:t>
            </a:r>
            <a:endParaRPr/>
          </a:p>
        </p:txBody>
      </p:sp>
      <p:sp>
        <p:nvSpPr>
          <p:cNvPr id="639" name="Google Shape;639;p47"/>
          <p:cNvSpPr txBox="1"/>
          <p:nvPr/>
        </p:nvSpPr>
        <p:spPr>
          <a:xfrm>
            <a:off x="6931588" y="4427288"/>
            <a:ext cx="1850005" cy="369332"/>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Lapsed Donors</a:t>
            </a:r>
            <a:endParaRPr/>
          </a:p>
        </p:txBody>
      </p:sp>
      <p:sp>
        <p:nvSpPr>
          <p:cNvPr id="640" name="Google Shape;640;p47"/>
          <p:cNvSpPr txBox="1"/>
          <p:nvPr/>
        </p:nvSpPr>
        <p:spPr>
          <a:xfrm>
            <a:off x="8725965" y="4429250"/>
            <a:ext cx="3435427" cy="369332"/>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Reactivated Lapsed Donors</a:t>
            </a:r>
            <a:endParaRPr/>
          </a:p>
        </p:txBody>
      </p:sp>
      <p:grpSp>
        <p:nvGrpSpPr>
          <p:cNvPr id="641" name="Google Shape;641;p47"/>
          <p:cNvGrpSpPr/>
          <p:nvPr/>
        </p:nvGrpSpPr>
        <p:grpSpPr>
          <a:xfrm>
            <a:off x="-1171527" y="4909412"/>
            <a:ext cx="11705954" cy="3173122"/>
            <a:chOff x="2" y="3273977"/>
            <a:chExt cx="11678001" cy="3549115"/>
          </a:xfrm>
        </p:grpSpPr>
        <p:sp>
          <p:nvSpPr>
            <p:cNvPr id="642" name="Google Shape;642;p47"/>
            <p:cNvSpPr/>
            <p:nvPr/>
          </p:nvSpPr>
          <p:spPr>
            <a:xfrm>
              <a:off x="2266517" y="3828358"/>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43" name="Google Shape;643;p47"/>
            <p:cNvSpPr/>
            <p:nvPr/>
          </p:nvSpPr>
          <p:spPr>
            <a:xfrm>
              <a:off x="3060850" y="4588249"/>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44" name="Google Shape;644;p47"/>
            <p:cNvSpPr/>
            <p:nvPr/>
          </p:nvSpPr>
          <p:spPr>
            <a:xfrm>
              <a:off x="3312754" y="3273977"/>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45" name="Google Shape;645;p47"/>
            <p:cNvSpPr/>
            <p:nvPr/>
          </p:nvSpPr>
          <p:spPr>
            <a:xfrm>
              <a:off x="4002121" y="4057548"/>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7F7F7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b="1">
                <a:solidFill>
                  <a:schemeClr val="dk1"/>
                </a:solidFill>
                <a:latin typeface="Arial"/>
                <a:ea typeface="Arial"/>
                <a:cs typeface="Arial"/>
                <a:sym typeface="Arial"/>
              </a:endParaRPr>
            </a:p>
          </p:txBody>
        </p:sp>
        <p:sp>
          <p:nvSpPr>
            <p:cNvPr id="646" name="Google Shape;646;p47"/>
            <p:cNvSpPr/>
            <p:nvPr/>
          </p:nvSpPr>
          <p:spPr>
            <a:xfrm>
              <a:off x="5065754" y="4499712"/>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47" name="Google Shape;647;p47"/>
            <p:cNvSpPr/>
            <p:nvPr/>
          </p:nvSpPr>
          <p:spPr>
            <a:xfrm>
              <a:off x="5442901" y="3425029"/>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48" name="Google Shape;648;p47"/>
            <p:cNvSpPr/>
            <p:nvPr/>
          </p:nvSpPr>
          <p:spPr>
            <a:xfrm>
              <a:off x="6106093" y="4429866"/>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49" name="Google Shape;649;p47"/>
            <p:cNvSpPr/>
            <p:nvPr/>
          </p:nvSpPr>
          <p:spPr>
            <a:xfrm>
              <a:off x="7028433" y="3594364"/>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0" name="Google Shape;650;p47"/>
            <p:cNvSpPr/>
            <p:nvPr/>
          </p:nvSpPr>
          <p:spPr>
            <a:xfrm>
              <a:off x="7816705" y="4429866"/>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1" name="Google Shape;651;p47"/>
            <p:cNvSpPr/>
            <p:nvPr/>
          </p:nvSpPr>
          <p:spPr>
            <a:xfrm>
              <a:off x="8139693" y="3993378"/>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2" name="Google Shape;652;p47"/>
            <p:cNvSpPr/>
            <p:nvPr/>
          </p:nvSpPr>
          <p:spPr>
            <a:xfrm>
              <a:off x="9216609" y="4378944"/>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3" name="Google Shape;653;p47"/>
            <p:cNvSpPr/>
            <p:nvPr/>
          </p:nvSpPr>
          <p:spPr>
            <a:xfrm>
              <a:off x="10226353" y="3937809"/>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4" name="Google Shape;654;p47"/>
            <p:cNvSpPr/>
            <p:nvPr/>
          </p:nvSpPr>
          <p:spPr>
            <a:xfrm>
              <a:off x="11245920" y="3460789"/>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5" name="Google Shape;655;p47"/>
            <p:cNvSpPr/>
            <p:nvPr/>
          </p:nvSpPr>
          <p:spPr>
            <a:xfrm>
              <a:off x="2686417" y="3935304"/>
              <a:ext cx="559499" cy="551027"/>
            </a:xfrm>
            <a:custGeom>
              <a:avLst/>
              <a:gdLst/>
              <a:ahLst/>
              <a:cxnLst/>
              <a:rect l="l" t="t" r="r" b="b"/>
              <a:pathLst>
                <a:path w="922654" h="908684" extrusionOk="0">
                  <a:moveTo>
                    <a:pt x="0" y="834"/>
                  </a:moveTo>
                  <a:lnTo>
                    <a:pt x="10445" y="112"/>
                  </a:lnTo>
                  <a:lnTo>
                    <a:pt x="60237" y="0"/>
                  </a:lnTo>
                  <a:lnTo>
                    <a:pt x="109065" y="2153"/>
                  </a:lnTo>
                  <a:lnTo>
                    <a:pt x="156889" y="6542"/>
                  </a:lnTo>
                  <a:lnTo>
                    <a:pt x="203667" y="13133"/>
                  </a:lnTo>
                  <a:lnTo>
                    <a:pt x="249360" y="21894"/>
                  </a:lnTo>
                  <a:lnTo>
                    <a:pt x="293926" y="32794"/>
                  </a:lnTo>
                  <a:lnTo>
                    <a:pt x="337325" y="45801"/>
                  </a:lnTo>
                  <a:lnTo>
                    <a:pt x="379517" y="60882"/>
                  </a:lnTo>
                  <a:lnTo>
                    <a:pt x="420461" y="78005"/>
                  </a:lnTo>
                  <a:lnTo>
                    <a:pt x="460115" y="97138"/>
                  </a:lnTo>
                  <a:lnTo>
                    <a:pt x="498440" y="118249"/>
                  </a:lnTo>
                  <a:lnTo>
                    <a:pt x="535395" y="141307"/>
                  </a:lnTo>
                  <a:lnTo>
                    <a:pt x="570940" y="166279"/>
                  </a:lnTo>
                  <a:lnTo>
                    <a:pt x="605033" y="193132"/>
                  </a:lnTo>
                  <a:lnTo>
                    <a:pt x="637634" y="221835"/>
                  </a:lnTo>
                  <a:lnTo>
                    <a:pt x="668702" y="252357"/>
                  </a:lnTo>
                  <a:lnTo>
                    <a:pt x="698197" y="284663"/>
                  </a:lnTo>
                  <a:lnTo>
                    <a:pt x="726079" y="318724"/>
                  </a:lnTo>
                  <a:lnTo>
                    <a:pt x="752306" y="354506"/>
                  </a:lnTo>
                  <a:lnTo>
                    <a:pt x="776838" y="391978"/>
                  </a:lnTo>
                  <a:lnTo>
                    <a:pt x="799634" y="431107"/>
                  </a:lnTo>
                  <a:lnTo>
                    <a:pt x="820654" y="471862"/>
                  </a:lnTo>
                  <a:lnTo>
                    <a:pt x="839857" y="514210"/>
                  </a:lnTo>
                  <a:lnTo>
                    <a:pt x="857202" y="558119"/>
                  </a:lnTo>
                  <a:lnTo>
                    <a:pt x="872650" y="603557"/>
                  </a:lnTo>
                  <a:lnTo>
                    <a:pt x="886158" y="650493"/>
                  </a:lnTo>
                  <a:lnTo>
                    <a:pt x="897687" y="698894"/>
                  </a:lnTo>
                  <a:lnTo>
                    <a:pt x="907196" y="748727"/>
                  </a:lnTo>
                  <a:lnTo>
                    <a:pt x="914645" y="799962"/>
                  </a:lnTo>
                  <a:lnTo>
                    <a:pt x="919598" y="848640"/>
                  </a:lnTo>
                  <a:lnTo>
                    <a:pt x="922557" y="898152"/>
                  </a:lnTo>
                  <a:lnTo>
                    <a:pt x="922552" y="908632"/>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6" name="Google Shape;656;p47"/>
            <p:cNvSpPr/>
            <p:nvPr/>
          </p:nvSpPr>
          <p:spPr>
            <a:xfrm>
              <a:off x="3215381" y="4479936"/>
              <a:ext cx="61225" cy="61225"/>
            </a:xfrm>
            <a:custGeom>
              <a:avLst/>
              <a:gdLst/>
              <a:ahLst/>
              <a:cxnLst/>
              <a:rect l="l" t="t" r="r" b="b"/>
              <a:pathLst>
                <a:path w="100964" h="100965" extrusionOk="0">
                  <a:moveTo>
                    <a:pt x="0" y="0"/>
                  </a:moveTo>
                  <a:lnTo>
                    <a:pt x="50213" y="100543"/>
                  </a:lnTo>
                  <a:lnTo>
                    <a:pt x="100519" y="47"/>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7" name="Google Shape;657;p47"/>
            <p:cNvSpPr/>
            <p:nvPr/>
          </p:nvSpPr>
          <p:spPr>
            <a:xfrm>
              <a:off x="2631942" y="3904967"/>
              <a:ext cx="63151" cy="60840"/>
            </a:xfrm>
            <a:custGeom>
              <a:avLst/>
              <a:gdLst/>
              <a:ahLst/>
              <a:cxnLst/>
              <a:rect l="l" t="t" r="r" b="b"/>
              <a:pathLst>
                <a:path w="104139" h="100329" extrusionOk="0">
                  <a:moveTo>
                    <a:pt x="96819" y="0"/>
                  </a:moveTo>
                  <a:lnTo>
                    <a:pt x="0" y="57066"/>
                  </a:lnTo>
                  <a:lnTo>
                    <a:pt x="103743" y="100281"/>
                  </a:lnTo>
                  <a:lnTo>
                    <a:pt x="96819"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8" name="Google Shape;658;p47"/>
            <p:cNvSpPr/>
            <p:nvPr/>
          </p:nvSpPr>
          <p:spPr>
            <a:xfrm>
              <a:off x="3405905" y="4483964"/>
              <a:ext cx="665392" cy="431657"/>
            </a:xfrm>
            <a:custGeom>
              <a:avLst/>
              <a:gdLst/>
              <a:ahLst/>
              <a:cxnLst/>
              <a:rect l="l" t="t" r="r" b="b"/>
              <a:pathLst>
                <a:path w="1097279" h="711834" extrusionOk="0">
                  <a:moveTo>
                    <a:pt x="1096648" y="0"/>
                  </a:moveTo>
                  <a:lnTo>
                    <a:pt x="1083520" y="58795"/>
                  </a:lnTo>
                  <a:lnTo>
                    <a:pt x="1070125" y="105799"/>
                  </a:lnTo>
                  <a:lnTo>
                    <a:pt x="1054789" y="151309"/>
                  </a:lnTo>
                  <a:lnTo>
                    <a:pt x="1037551" y="195293"/>
                  </a:lnTo>
                  <a:lnTo>
                    <a:pt x="1018454" y="237717"/>
                  </a:lnTo>
                  <a:lnTo>
                    <a:pt x="997536" y="278551"/>
                  </a:lnTo>
                  <a:lnTo>
                    <a:pt x="974840" y="317763"/>
                  </a:lnTo>
                  <a:lnTo>
                    <a:pt x="950404" y="355319"/>
                  </a:lnTo>
                  <a:lnTo>
                    <a:pt x="924271" y="391189"/>
                  </a:lnTo>
                  <a:lnTo>
                    <a:pt x="896481" y="425339"/>
                  </a:lnTo>
                  <a:lnTo>
                    <a:pt x="867073" y="457738"/>
                  </a:lnTo>
                  <a:lnTo>
                    <a:pt x="836090" y="488354"/>
                  </a:lnTo>
                  <a:lnTo>
                    <a:pt x="803570" y="517155"/>
                  </a:lnTo>
                  <a:lnTo>
                    <a:pt x="769556" y="544108"/>
                  </a:lnTo>
                  <a:lnTo>
                    <a:pt x="734088" y="569182"/>
                  </a:lnTo>
                  <a:lnTo>
                    <a:pt x="697205" y="592344"/>
                  </a:lnTo>
                  <a:lnTo>
                    <a:pt x="658950" y="613562"/>
                  </a:lnTo>
                  <a:lnTo>
                    <a:pt x="619362" y="632805"/>
                  </a:lnTo>
                  <a:lnTo>
                    <a:pt x="578481" y="650039"/>
                  </a:lnTo>
                  <a:lnTo>
                    <a:pt x="536350" y="665234"/>
                  </a:lnTo>
                  <a:lnTo>
                    <a:pt x="493007" y="678356"/>
                  </a:lnTo>
                  <a:lnTo>
                    <a:pt x="448495" y="689374"/>
                  </a:lnTo>
                  <a:lnTo>
                    <a:pt x="402852" y="698256"/>
                  </a:lnTo>
                  <a:lnTo>
                    <a:pt x="356121" y="704969"/>
                  </a:lnTo>
                  <a:lnTo>
                    <a:pt x="308341" y="709482"/>
                  </a:lnTo>
                  <a:lnTo>
                    <a:pt x="259554" y="711762"/>
                  </a:lnTo>
                  <a:lnTo>
                    <a:pt x="209799" y="711778"/>
                  </a:lnTo>
                  <a:lnTo>
                    <a:pt x="159117" y="709497"/>
                  </a:lnTo>
                  <a:lnTo>
                    <a:pt x="107550" y="704886"/>
                  </a:lnTo>
                  <a:lnTo>
                    <a:pt x="59047" y="698441"/>
                  </a:lnTo>
                  <a:lnTo>
                    <a:pt x="10194" y="689861"/>
                  </a:lnTo>
                  <a:lnTo>
                    <a:pt x="0" y="687431"/>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9" name="Google Shape;659;p47"/>
            <p:cNvSpPr/>
            <p:nvPr/>
          </p:nvSpPr>
          <p:spPr>
            <a:xfrm>
              <a:off x="3352788" y="4872646"/>
              <a:ext cx="66616" cy="59300"/>
            </a:xfrm>
            <a:custGeom>
              <a:avLst/>
              <a:gdLst/>
              <a:ahLst/>
              <a:cxnLst/>
              <a:rect l="l" t="t" r="r" b="b"/>
              <a:pathLst>
                <a:path w="109854" h="97790" extrusionOk="0">
                  <a:moveTo>
                    <a:pt x="109434" y="0"/>
                  </a:moveTo>
                  <a:lnTo>
                    <a:pt x="0" y="25582"/>
                  </a:lnTo>
                  <a:lnTo>
                    <a:pt x="86127" y="97780"/>
                  </a:lnTo>
                  <a:lnTo>
                    <a:pt x="109434"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0" name="Google Shape;660;p47"/>
            <p:cNvSpPr/>
            <p:nvPr/>
          </p:nvSpPr>
          <p:spPr>
            <a:xfrm>
              <a:off x="4039810" y="4430094"/>
              <a:ext cx="60455" cy="65461"/>
            </a:xfrm>
            <a:custGeom>
              <a:avLst/>
              <a:gdLst/>
              <a:ahLst/>
              <a:cxnLst/>
              <a:rect l="l" t="t" r="r" b="b"/>
              <a:pathLst>
                <a:path w="99695" h="107950" extrusionOk="0">
                  <a:moveTo>
                    <a:pt x="66050" y="0"/>
                  </a:moveTo>
                  <a:lnTo>
                    <a:pt x="0" y="90927"/>
                  </a:lnTo>
                  <a:lnTo>
                    <a:pt x="99161" y="107396"/>
                  </a:lnTo>
                  <a:lnTo>
                    <a:pt x="6605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1" name="Google Shape;661;p47"/>
            <p:cNvSpPr/>
            <p:nvPr/>
          </p:nvSpPr>
          <p:spPr>
            <a:xfrm>
              <a:off x="3409883" y="3679496"/>
              <a:ext cx="490957" cy="615333"/>
            </a:xfrm>
            <a:custGeom>
              <a:avLst/>
              <a:gdLst/>
              <a:ahLst/>
              <a:cxnLst/>
              <a:rect l="l" t="t" r="r" b="b"/>
              <a:pathLst>
                <a:path w="809625" h="1014729" extrusionOk="0">
                  <a:moveTo>
                    <a:pt x="809117" y="1014636"/>
                  </a:moveTo>
                  <a:lnTo>
                    <a:pt x="749236" y="1008035"/>
                  </a:lnTo>
                  <a:lnTo>
                    <a:pt x="701046" y="999877"/>
                  </a:lnTo>
                  <a:lnTo>
                    <a:pt x="654129" y="989624"/>
                  </a:lnTo>
                  <a:lnTo>
                    <a:pt x="608520" y="977315"/>
                  </a:lnTo>
                  <a:lnTo>
                    <a:pt x="564257" y="962985"/>
                  </a:lnTo>
                  <a:lnTo>
                    <a:pt x="521375" y="946673"/>
                  </a:lnTo>
                  <a:lnTo>
                    <a:pt x="479911" y="928414"/>
                  </a:lnTo>
                  <a:lnTo>
                    <a:pt x="439901" y="908245"/>
                  </a:lnTo>
                  <a:lnTo>
                    <a:pt x="401382" y="886204"/>
                  </a:lnTo>
                  <a:lnTo>
                    <a:pt x="364389" y="862326"/>
                  </a:lnTo>
                  <a:lnTo>
                    <a:pt x="328960" y="836650"/>
                  </a:lnTo>
                  <a:lnTo>
                    <a:pt x="295130" y="809211"/>
                  </a:lnTo>
                  <a:lnTo>
                    <a:pt x="262937" y="780047"/>
                  </a:lnTo>
                  <a:lnTo>
                    <a:pt x="232415" y="749194"/>
                  </a:lnTo>
                  <a:lnTo>
                    <a:pt x="203603" y="716690"/>
                  </a:lnTo>
                  <a:lnTo>
                    <a:pt x="176535" y="682570"/>
                  </a:lnTo>
                  <a:lnTo>
                    <a:pt x="151249" y="646872"/>
                  </a:lnTo>
                  <a:lnTo>
                    <a:pt x="127781" y="609634"/>
                  </a:lnTo>
                  <a:lnTo>
                    <a:pt x="106167" y="570890"/>
                  </a:lnTo>
                  <a:lnTo>
                    <a:pt x="86443" y="530679"/>
                  </a:lnTo>
                  <a:lnTo>
                    <a:pt x="68646" y="489038"/>
                  </a:lnTo>
                  <a:lnTo>
                    <a:pt x="52812" y="446002"/>
                  </a:lnTo>
                  <a:lnTo>
                    <a:pt x="38978" y="401609"/>
                  </a:lnTo>
                  <a:lnTo>
                    <a:pt x="27180" y="355896"/>
                  </a:lnTo>
                  <a:lnTo>
                    <a:pt x="17454" y="308900"/>
                  </a:lnTo>
                  <a:lnTo>
                    <a:pt x="9836" y="260656"/>
                  </a:lnTo>
                  <a:lnTo>
                    <a:pt x="4364" y="211203"/>
                  </a:lnTo>
                  <a:lnTo>
                    <a:pt x="1073" y="160577"/>
                  </a:lnTo>
                  <a:lnTo>
                    <a:pt x="0" y="108815"/>
                  </a:lnTo>
                  <a:lnTo>
                    <a:pt x="282" y="84433"/>
                  </a:lnTo>
                  <a:lnTo>
                    <a:pt x="1086" y="59898"/>
                  </a:lnTo>
                  <a:lnTo>
                    <a:pt x="2411" y="35218"/>
                  </a:lnTo>
                  <a:lnTo>
                    <a:pt x="4256" y="10399"/>
                  </a:lnTo>
                  <a:lnTo>
                    <a:pt x="5553"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2" name="Google Shape;662;p47"/>
            <p:cNvSpPr/>
            <p:nvPr/>
          </p:nvSpPr>
          <p:spPr>
            <a:xfrm>
              <a:off x="3382220" y="3625309"/>
              <a:ext cx="60840" cy="64307"/>
            </a:xfrm>
            <a:custGeom>
              <a:avLst/>
              <a:gdLst/>
              <a:ahLst/>
              <a:cxnLst/>
              <a:rect l="l" t="t" r="r" b="b"/>
              <a:pathLst>
                <a:path w="100329" h="106045" extrusionOk="0">
                  <a:moveTo>
                    <a:pt x="62316" y="0"/>
                  </a:moveTo>
                  <a:lnTo>
                    <a:pt x="0" y="93525"/>
                  </a:lnTo>
                  <a:lnTo>
                    <a:pt x="99747" y="105968"/>
                  </a:lnTo>
                  <a:lnTo>
                    <a:pt x="62316"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3" name="Google Shape;663;p47"/>
            <p:cNvSpPr/>
            <p:nvPr/>
          </p:nvSpPr>
          <p:spPr>
            <a:xfrm>
              <a:off x="3892526" y="4263996"/>
              <a:ext cx="62767" cy="61225"/>
            </a:xfrm>
            <a:custGeom>
              <a:avLst/>
              <a:gdLst/>
              <a:ahLst/>
              <a:cxnLst/>
              <a:rect l="l" t="t" r="r" b="b"/>
              <a:pathLst>
                <a:path w="103504" h="100965" extrusionOk="0">
                  <a:moveTo>
                    <a:pt x="5494" y="0"/>
                  </a:moveTo>
                  <a:lnTo>
                    <a:pt x="0" y="100369"/>
                  </a:lnTo>
                  <a:lnTo>
                    <a:pt x="103117" y="55678"/>
                  </a:lnTo>
                  <a:lnTo>
                    <a:pt x="5494"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4" name="Google Shape;664;p47"/>
            <p:cNvSpPr/>
            <p:nvPr/>
          </p:nvSpPr>
          <p:spPr>
            <a:xfrm>
              <a:off x="4300473" y="4446435"/>
              <a:ext cx="691961" cy="402779"/>
            </a:xfrm>
            <a:custGeom>
              <a:avLst/>
              <a:gdLst/>
              <a:ahLst/>
              <a:cxnLst/>
              <a:rect l="l" t="t" r="r" b="b"/>
              <a:pathLst>
                <a:path w="1141095" h="664209" extrusionOk="0">
                  <a:moveTo>
                    <a:pt x="1140668" y="611617"/>
                  </a:moveTo>
                  <a:lnTo>
                    <a:pt x="1083097" y="629363"/>
                  </a:lnTo>
                  <a:lnTo>
                    <a:pt x="1035635" y="641032"/>
                  </a:lnTo>
                  <a:lnTo>
                    <a:pt x="988509" y="650274"/>
                  </a:lnTo>
                  <a:lnTo>
                    <a:pt x="941765" y="657108"/>
                  </a:lnTo>
                  <a:lnTo>
                    <a:pt x="895453" y="661554"/>
                  </a:lnTo>
                  <a:lnTo>
                    <a:pt x="849620" y="663631"/>
                  </a:lnTo>
                  <a:lnTo>
                    <a:pt x="804315" y="663359"/>
                  </a:lnTo>
                  <a:lnTo>
                    <a:pt x="759584" y="660756"/>
                  </a:lnTo>
                  <a:lnTo>
                    <a:pt x="715477" y="655842"/>
                  </a:lnTo>
                  <a:lnTo>
                    <a:pt x="672042" y="648636"/>
                  </a:lnTo>
                  <a:lnTo>
                    <a:pt x="629326" y="639159"/>
                  </a:lnTo>
                  <a:lnTo>
                    <a:pt x="587377" y="627428"/>
                  </a:lnTo>
                  <a:lnTo>
                    <a:pt x="546243" y="613464"/>
                  </a:lnTo>
                  <a:lnTo>
                    <a:pt x="505973" y="597285"/>
                  </a:lnTo>
                  <a:lnTo>
                    <a:pt x="466614" y="578912"/>
                  </a:lnTo>
                  <a:lnTo>
                    <a:pt x="428214" y="558363"/>
                  </a:lnTo>
                  <a:lnTo>
                    <a:pt x="390822" y="535658"/>
                  </a:lnTo>
                  <a:lnTo>
                    <a:pt x="354485" y="510816"/>
                  </a:lnTo>
                  <a:lnTo>
                    <a:pt x="319251" y="483857"/>
                  </a:lnTo>
                  <a:lnTo>
                    <a:pt x="285168" y="454799"/>
                  </a:lnTo>
                  <a:lnTo>
                    <a:pt x="252285" y="423663"/>
                  </a:lnTo>
                  <a:lnTo>
                    <a:pt x="220650" y="390467"/>
                  </a:lnTo>
                  <a:lnTo>
                    <a:pt x="190309" y="355231"/>
                  </a:lnTo>
                  <a:lnTo>
                    <a:pt x="161312" y="317975"/>
                  </a:lnTo>
                  <a:lnTo>
                    <a:pt x="133707" y="278717"/>
                  </a:lnTo>
                  <a:lnTo>
                    <a:pt x="107540" y="237476"/>
                  </a:lnTo>
                  <a:lnTo>
                    <a:pt x="82861" y="194274"/>
                  </a:lnTo>
                  <a:lnTo>
                    <a:pt x="59718" y="149127"/>
                  </a:lnTo>
                  <a:lnTo>
                    <a:pt x="38158" y="102057"/>
                  </a:lnTo>
                  <a:lnTo>
                    <a:pt x="19710" y="56738"/>
                  </a:lnTo>
                  <a:lnTo>
                    <a:pt x="2943" y="10058"/>
                  </a:lnTo>
                  <a:lnTo>
                    <a:pt x="0"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5" name="Google Shape;665;p47"/>
            <p:cNvSpPr/>
            <p:nvPr/>
          </p:nvSpPr>
          <p:spPr>
            <a:xfrm>
              <a:off x="4273001" y="4394027"/>
              <a:ext cx="58531" cy="67387"/>
            </a:xfrm>
            <a:custGeom>
              <a:avLst/>
              <a:gdLst/>
              <a:ahLst/>
              <a:cxnLst/>
              <a:rect l="l" t="t" r="r" b="b"/>
              <a:pathLst>
                <a:path w="96520" h="111125" extrusionOk="0">
                  <a:moveTo>
                    <a:pt x="20005" y="0"/>
                  </a:moveTo>
                  <a:lnTo>
                    <a:pt x="0" y="110590"/>
                  </a:lnTo>
                  <a:lnTo>
                    <a:pt x="96474" y="82357"/>
                  </a:lnTo>
                  <a:lnTo>
                    <a:pt x="20005"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6" name="Google Shape;666;p47"/>
            <p:cNvSpPr/>
            <p:nvPr/>
          </p:nvSpPr>
          <p:spPr>
            <a:xfrm>
              <a:off x="4975651" y="4790938"/>
              <a:ext cx="67771" cy="57375"/>
            </a:xfrm>
            <a:custGeom>
              <a:avLst/>
              <a:gdLst/>
              <a:ahLst/>
              <a:cxnLst/>
              <a:rect l="l" t="t" r="r" b="b"/>
              <a:pathLst>
                <a:path w="111759" h="94615" extrusionOk="0">
                  <a:moveTo>
                    <a:pt x="0" y="0"/>
                  </a:moveTo>
                  <a:lnTo>
                    <a:pt x="34855" y="94284"/>
                  </a:lnTo>
                  <a:lnTo>
                    <a:pt x="111711" y="12286"/>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7" name="Google Shape;667;p47"/>
            <p:cNvSpPr/>
            <p:nvPr/>
          </p:nvSpPr>
          <p:spPr>
            <a:xfrm>
              <a:off x="5050411" y="3638416"/>
              <a:ext cx="321144" cy="743560"/>
            </a:xfrm>
            <a:custGeom>
              <a:avLst/>
              <a:gdLst/>
              <a:ahLst/>
              <a:cxnLst/>
              <a:rect l="l" t="t" r="r" b="b"/>
              <a:pathLst>
                <a:path w="529590" h="1226184" extrusionOk="0">
                  <a:moveTo>
                    <a:pt x="113554" y="1225696"/>
                  </a:moveTo>
                  <a:lnTo>
                    <a:pt x="86586" y="1171826"/>
                  </a:lnTo>
                  <a:lnTo>
                    <a:pt x="67273" y="1126928"/>
                  </a:lnTo>
                  <a:lnTo>
                    <a:pt x="50409" y="1081961"/>
                  </a:lnTo>
                  <a:lnTo>
                    <a:pt x="35984" y="1036977"/>
                  </a:lnTo>
                  <a:lnTo>
                    <a:pt x="23985" y="992026"/>
                  </a:lnTo>
                  <a:lnTo>
                    <a:pt x="14401" y="947158"/>
                  </a:lnTo>
                  <a:lnTo>
                    <a:pt x="7222" y="902424"/>
                  </a:lnTo>
                  <a:lnTo>
                    <a:pt x="2437" y="857875"/>
                  </a:lnTo>
                  <a:lnTo>
                    <a:pt x="33" y="813560"/>
                  </a:lnTo>
                  <a:lnTo>
                    <a:pt x="0" y="769531"/>
                  </a:lnTo>
                  <a:lnTo>
                    <a:pt x="2326" y="725838"/>
                  </a:lnTo>
                  <a:lnTo>
                    <a:pt x="7001" y="682531"/>
                  </a:lnTo>
                  <a:lnTo>
                    <a:pt x="14013" y="639661"/>
                  </a:lnTo>
                  <a:lnTo>
                    <a:pt x="23351" y="597279"/>
                  </a:lnTo>
                  <a:lnTo>
                    <a:pt x="35004" y="555435"/>
                  </a:lnTo>
                  <a:lnTo>
                    <a:pt x="48961" y="514180"/>
                  </a:lnTo>
                  <a:lnTo>
                    <a:pt x="65210" y="473564"/>
                  </a:lnTo>
                  <a:lnTo>
                    <a:pt x="83740" y="433637"/>
                  </a:lnTo>
                  <a:lnTo>
                    <a:pt x="104540" y="394451"/>
                  </a:lnTo>
                  <a:lnTo>
                    <a:pt x="127599" y="356055"/>
                  </a:lnTo>
                  <a:lnTo>
                    <a:pt x="152906" y="318501"/>
                  </a:lnTo>
                  <a:lnTo>
                    <a:pt x="180450" y="281839"/>
                  </a:lnTo>
                  <a:lnTo>
                    <a:pt x="210218" y="246118"/>
                  </a:lnTo>
                  <a:lnTo>
                    <a:pt x="242201" y="211391"/>
                  </a:lnTo>
                  <a:lnTo>
                    <a:pt x="276387" y="177707"/>
                  </a:lnTo>
                  <a:lnTo>
                    <a:pt x="312764" y="145117"/>
                  </a:lnTo>
                  <a:lnTo>
                    <a:pt x="351323" y="113672"/>
                  </a:lnTo>
                  <a:lnTo>
                    <a:pt x="392050" y="83421"/>
                  </a:lnTo>
                  <a:lnTo>
                    <a:pt x="434935" y="54416"/>
                  </a:lnTo>
                  <a:lnTo>
                    <a:pt x="476605" y="28770"/>
                  </a:lnTo>
                  <a:lnTo>
                    <a:pt x="519893" y="4557"/>
                  </a:lnTo>
                  <a:lnTo>
                    <a:pt x="529331"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8" name="Google Shape;668;p47"/>
            <p:cNvSpPr/>
            <p:nvPr/>
          </p:nvSpPr>
          <p:spPr>
            <a:xfrm>
              <a:off x="5352427" y="3613731"/>
              <a:ext cx="68156" cy="55064"/>
            </a:xfrm>
            <a:custGeom>
              <a:avLst/>
              <a:gdLst/>
              <a:ahLst/>
              <a:cxnLst/>
              <a:rect l="l" t="t" r="r" b="b"/>
              <a:pathLst>
                <a:path w="112395" h="90804" extrusionOk="0">
                  <a:moveTo>
                    <a:pt x="0" y="0"/>
                  </a:moveTo>
                  <a:lnTo>
                    <a:pt x="43707" y="90520"/>
                  </a:lnTo>
                  <a:lnTo>
                    <a:pt x="112374" y="1551"/>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69" name="Google Shape;669;p47"/>
            <p:cNvSpPr/>
            <p:nvPr/>
          </p:nvSpPr>
          <p:spPr>
            <a:xfrm>
              <a:off x="5089658" y="4361043"/>
              <a:ext cx="56991" cy="68156"/>
            </a:xfrm>
            <a:custGeom>
              <a:avLst/>
              <a:gdLst/>
              <a:ahLst/>
              <a:cxnLst/>
              <a:rect l="l" t="t" r="r" b="b"/>
              <a:pathLst>
                <a:path w="93979" h="112395" extrusionOk="0">
                  <a:moveTo>
                    <a:pt x="87270" y="0"/>
                  </a:moveTo>
                  <a:lnTo>
                    <a:pt x="0" y="49881"/>
                  </a:lnTo>
                  <a:lnTo>
                    <a:pt x="93516" y="112211"/>
                  </a:lnTo>
                  <a:lnTo>
                    <a:pt x="8727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0" name="Google Shape;670;p47"/>
            <p:cNvSpPr/>
            <p:nvPr/>
          </p:nvSpPr>
          <p:spPr>
            <a:xfrm>
              <a:off x="5872425" y="3626903"/>
              <a:ext cx="427807" cy="668472"/>
            </a:xfrm>
            <a:custGeom>
              <a:avLst/>
              <a:gdLst/>
              <a:ahLst/>
              <a:cxnLst/>
              <a:rect l="l" t="t" r="r" b="b"/>
              <a:pathLst>
                <a:path w="705484" h="1102359" extrusionOk="0">
                  <a:moveTo>
                    <a:pt x="0" y="0"/>
                  </a:moveTo>
                  <a:lnTo>
                    <a:pt x="58694" y="13573"/>
                  </a:lnTo>
                  <a:lnTo>
                    <a:pt x="105596" y="27323"/>
                  </a:lnTo>
                  <a:lnTo>
                    <a:pt x="150988" y="43004"/>
                  </a:lnTo>
                  <a:lnTo>
                    <a:pt x="194839" y="60574"/>
                  </a:lnTo>
                  <a:lnTo>
                    <a:pt x="237118" y="79992"/>
                  </a:lnTo>
                  <a:lnTo>
                    <a:pt x="277793" y="101218"/>
                  </a:lnTo>
                  <a:lnTo>
                    <a:pt x="316831" y="124211"/>
                  </a:lnTo>
                  <a:lnTo>
                    <a:pt x="354201" y="148930"/>
                  </a:lnTo>
                  <a:lnTo>
                    <a:pt x="389872" y="175334"/>
                  </a:lnTo>
                  <a:lnTo>
                    <a:pt x="423811" y="203383"/>
                  </a:lnTo>
                  <a:lnTo>
                    <a:pt x="455987" y="233035"/>
                  </a:lnTo>
                  <a:lnTo>
                    <a:pt x="486367" y="264249"/>
                  </a:lnTo>
                  <a:lnTo>
                    <a:pt x="514921" y="296986"/>
                  </a:lnTo>
                  <a:lnTo>
                    <a:pt x="541616" y="331203"/>
                  </a:lnTo>
                  <a:lnTo>
                    <a:pt x="566420" y="366860"/>
                  </a:lnTo>
                  <a:lnTo>
                    <a:pt x="589302" y="403917"/>
                  </a:lnTo>
                  <a:lnTo>
                    <a:pt x="610230" y="442332"/>
                  </a:lnTo>
                  <a:lnTo>
                    <a:pt x="629172" y="482065"/>
                  </a:lnTo>
                  <a:lnTo>
                    <a:pt x="646097" y="523075"/>
                  </a:lnTo>
                  <a:lnTo>
                    <a:pt x="660972" y="565320"/>
                  </a:lnTo>
                  <a:lnTo>
                    <a:pt x="673765" y="608761"/>
                  </a:lnTo>
                  <a:lnTo>
                    <a:pt x="684446" y="653356"/>
                  </a:lnTo>
                  <a:lnTo>
                    <a:pt x="692982" y="699064"/>
                  </a:lnTo>
                  <a:lnTo>
                    <a:pt x="699341" y="745845"/>
                  </a:lnTo>
                  <a:lnTo>
                    <a:pt x="703492" y="793657"/>
                  </a:lnTo>
                  <a:lnTo>
                    <a:pt x="705403" y="842461"/>
                  </a:lnTo>
                  <a:lnTo>
                    <a:pt x="705041" y="892214"/>
                  </a:lnTo>
                  <a:lnTo>
                    <a:pt x="702376" y="942877"/>
                  </a:lnTo>
                  <a:lnTo>
                    <a:pt x="697375" y="994408"/>
                  </a:lnTo>
                  <a:lnTo>
                    <a:pt x="690563" y="1042861"/>
                  </a:lnTo>
                  <a:lnTo>
                    <a:pt x="681614" y="1091647"/>
                  </a:lnTo>
                  <a:lnTo>
                    <a:pt x="679106" y="1101823"/>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1" name="Google Shape;671;p47"/>
            <p:cNvSpPr/>
            <p:nvPr/>
          </p:nvSpPr>
          <p:spPr>
            <a:xfrm>
              <a:off x="6256161" y="4281593"/>
              <a:ext cx="59300" cy="66616"/>
            </a:xfrm>
            <a:custGeom>
              <a:avLst/>
              <a:gdLst/>
              <a:ahLst/>
              <a:cxnLst/>
              <a:rect l="l" t="t" r="r" b="b"/>
              <a:pathLst>
                <a:path w="97790" h="109854" extrusionOk="0">
                  <a:moveTo>
                    <a:pt x="0" y="0"/>
                  </a:moveTo>
                  <a:lnTo>
                    <a:pt x="24753" y="109624"/>
                  </a:lnTo>
                  <a:lnTo>
                    <a:pt x="97601" y="24047"/>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2" name="Google Shape;672;p47"/>
            <p:cNvSpPr/>
            <p:nvPr/>
          </p:nvSpPr>
          <p:spPr>
            <a:xfrm>
              <a:off x="5818624" y="3597963"/>
              <a:ext cx="65461" cy="60071"/>
            </a:xfrm>
            <a:custGeom>
              <a:avLst/>
              <a:gdLst/>
              <a:ahLst/>
              <a:cxnLst/>
              <a:rect l="l" t="t" r="r" b="b"/>
              <a:pathLst>
                <a:path w="107950" h="99059" extrusionOk="0">
                  <a:moveTo>
                    <a:pt x="107643" y="0"/>
                  </a:moveTo>
                  <a:lnTo>
                    <a:pt x="0" y="32296"/>
                  </a:lnTo>
                  <a:lnTo>
                    <a:pt x="90424" y="99033"/>
                  </a:lnTo>
                  <a:lnTo>
                    <a:pt x="107643"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3" name="Google Shape;673;p47"/>
            <p:cNvSpPr/>
            <p:nvPr/>
          </p:nvSpPr>
          <p:spPr>
            <a:xfrm>
              <a:off x="5514872" y="3857267"/>
              <a:ext cx="460152" cy="641903"/>
            </a:xfrm>
            <a:custGeom>
              <a:avLst/>
              <a:gdLst/>
              <a:ahLst/>
              <a:cxnLst/>
              <a:rect l="l" t="t" r="r" b="b"/>
              <a:pathLst>
                <a:path w="758825" h="1058545" extrusionOk="0">
                  <a:moveTo>
                    <a:pt x="758462" y="1058446"/>
                  </a:moveTo>
                  <a:lnTo>
                    <a:pt x="699050" y="1048471"/>
                  </a:lnTo>
                  <a:lnTo>
                    <a:pt x="651399" y="1037600"/>
                  </a:lnTo>
                  <a:lnTo>
                    <a:pt x="605136" y="1024712"/>
                  </a:lnTo>
                  <a:lnTo>
                    <a:pt x="560297" y="1009843"/>
                  </a:lnTo>
                  <a:lnTo>
                    <a:pt x="516914" y="993034"/>
                  </a:lnTo>
                  <a:lnTo>
                    <a:pt x="475023" y="974323"/>
                  </a:lnTo>
                  <a:lnTo>
                    <a:pt x="434658" y="953749"/>
                  </a:lnTo>
                  <a:lnTo>
                    <a:pt x="395852" y="931350"/>
                  </a:lnTo>
                  <a:lnTo>
                    <a:pt x="358641" y="907166"/>
                  </a:lnTo>
                  <a:lnTo>
                    <a:pt x="323058" y="881235"/>
                  </a:lnTo>
                  <a:lnTo>
                    <a:pt x="289137" y="853597"/>
                  </a:lnTo>
                  <a:lnTo>
                    <a:pt x="256913" y="824289"/>
                  </a:lnTo>
                  <a:lnTo>
                    <a:pt x="226420" y="793352"/>
                  </a:lnTo>
                  <a:lnTo>
                    <a:pt x="197692" y="760822"/>
                  </a:lnTo>
                  <a:lnTo>
                    <a:pt x="170763" y="726741"/>
                  </a:lnTo>
                  <a:lnTo>
                    <a:pt x="145668" y="691146"/>
                  </a:lnTo>
                  <a:lnTo>
                    <a:pt x="122440" y="654075"/>
                  </a:lnTo>
                  <a:lnTo>
                    <a:pt x="101115" y="615569"/>
                  </a:lnTo>
                  <a:lnTo>
                    <a:pt x="81726" y="575666"/>
                  </a:lnTo>
                  <a:lnTo>
                    <a:pt x="64307" y="534404"/>
                  </a:lnTo>
                  <a:lnTo>
                    <a:pt x="48893" y="491823"/>
                  </a:lnTo>
                  <a:lnTo>
                    <a:pt x="35518" y="447961"/>
                  </a:lnTo>
                  <a:lnTo>
                    <a:pt x="24216" y="402857"/>
                  </a:lnTo>
                  <a:lnTo>
                    <a:pt x="15021" y="356550"/>
                  </a:lnTo>
                  <a:lnTo>
                    <a:pt x="7968" y="309078"/>
                  </a:lnTo>
                  <a:lnTo>
                    <a:pt x="3091" y="260482"/>
                  </a:lnTo>
                  <a:lnTo>
                    <a:pt x="423" y="210798"/>
                  </a:lnTo>
                  <a:lnTo>
                    <a:pt x="0" y="160067"/>
                  </a:lnTo>
                  <a:lnTo>
                    <a:pt x="1854" y="108327"/>
                  </a:lnTo>
                  <a:lnTo>
                    <a:pt x="3516" y="84000"/>
                  </a:lnTo>
                  <a:lnTo>
                    <a:pt x="5705" y="59550"/>
                  </a:lnTo>
                  <a:lnTo>
                    <a:pt x="8423" y="34984"/>
                  </a:lnTo>
                  <a:lnTo>
                    <a:pt x="11668" y="10309"/>
                  </a:lnTo>
                  <a:lnTo>
                    <a:pt x="13552" y="0"/>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4" name="Google Shape;674;p47"/>
            <p:cNvSpPr/>
            <p:nvPr/>
          </p:nvSpPr>
          <p:spPr>
            <a:xfrm>
              <a:off x="5491969" y="3803550"/>
              <a:ext cx="60071" cy="65461"/>
            </a:xfrm>
            <a:custGeom>
              <a:avLst/>
              <a:gdLst/>
              <a:ahLst/>
              <a:cxnLst/>
              <a:rect l="l" t="t" r="r" b="b"/>
              <a:pathLst>
                <a:path w="99059" h="107950" extrusionOk="0">
                  <a:moveTo>
                    <a:pt x="67504" y="0"/>
                  </a:moveTo>
                  <a:lnTo>
                    <a:pt x="0" y="89852"/>
                  </a:lnTo>
                  <a:lnTo>
                    <a:pt x="98884" y="107915"/>
                  </a:lnTo>
                  <a:lnTo>
                    <a:pt x="67504"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5" name="Google Shape;675;p47"/>
            <p:cNvSpPr/>
            <p:nvPr/>
          </p:nvSpPr>
          <p:spPr>
            <a:xfrm>
              <a:off x="5965112" y="4468115"/>
              <a:ext cx="64307" cy="60840"/>
            </a:xfrm>
            <a:custGeom>
              <a:avLst/>
              <a:gdLst/>
              <a:ahLst/>
              <a:cxnLst/>
              <a:rect l="l" t="t" r="r" b="b"/>
              <a:pathLst>
                <a:path w="106045" h="100329" extrusionOk="0">
                  <a:moveTo>
                    <a:pt x="11159" y="0"/>
                  </a:moveTo>
                  <a:lnTo>
                    <a:pt x="0" y="99898"/>
                  </a:lnTo>
                  <a:lnTo>
                    <a:pt x="105479" y="61109"/>
                  </a:lnTo>
                  <a:lnTo>
                    <a:pt x="11159"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6" name="Google Shape;676;p47"/>
            <p:cNvSpPr/>
            <p:nvPr/>
          </p:nvSpPr>
          <p:spPr>
            <a:xfrm>
              <a:off x="6594519" y="3981252"/>
              <a:ext cx="578367" cy="531389"/>
            </a:xfrm>
            <a:custGeom>
              <a:avLst/>
              <a:gdLst/>
              <a:ahLst/>
              <a:cxnLst/>
              <a:rect l="l" t="t" r="r" b="b"/>
              <a:pathLst>
                <a:path w="953770" h="876300" extrusionOk="0">
                  <a:moveTo>
                    <a:pt x="953037" y="0"/>
                  </a:moveTo>
                  <a:lnTo>
                    <a:pt x="950842" y="60203"/>
                  </a:lnTo>
                  <a:lnTo>
                    <a:pt x="946235" y="108861"/>
                  </a:lnTo>
                  <a:lnTo>
                    <a:pt x="939448" y="156403"/>
                  </a:lnTo>
                  <a:lnTo>
                    <a:pt x="930513" y="202791"/>
                  </a:lnTo>
                  <a:lnTo>
                    <a:pt x="919465" y="247986"/>
                  </a:lnTo>
                  <a:lnTo>
                    <a:pt x="906338" y="291947"/>
                  </a:lnTo>
                  <a:lnTo>
                    <a:pt x="891166" y="334638"/>
                  </a:lnTo>
                  <a:lnTo>
                    <a:pt x="873982" y="376018"/>
                  </a:lnTo>
                  <a:lnTo>
                    <a:pt x="854822" y="416048"/>
                  </a:lnTo>
                  <a:lnTo>
                    <a:pt x="833719" y="454691"/>
                  </a:lnTo>
                  <a:lnTo>
                    <a:pt x="810707" y="491906"/>
                  </a:lnTo>
                  <a:lnTo>
                    <a:pt x="785821" y="527655"/>
                  </a:lnTo>
                  <a:lnTo>
                    <a:pt x="759094" y="561899"/>
                  </a:lnTo>
                  <a:lnTo>
                    <a:pt x="730560" y="594598"/>
                  </a:lnTo>
                  <a:lnTo>
                    <a:pt x="700254" y="625715"/>
                  </a:lnTo>
                  <a:lnTo>
                    <a:pt x="668209" y="655209"/>
                  </a:lnTo>
                  <a:lnTo>
                    <a:pt x="634460" y="683043"/>
                  </a:lnTo>
                  <a:lnTo>
                    <a:pt x="599040" y="709176"/>
                  </a:lnTo>
                  <a:lnTo>
                    <a:pt x="561985" y="733571"/>
                  </a:lnTo>
                  <a:lnTo>
                    <a:pt x="523327" y="756188"/>
                  </a:lnTo>
                  <a:lnTo>
                    <a:pt x="483101" y="776988"/>
                  </a:lnTo>
                  <a:lnTo>
                    <a:pt x="441341" y="795932"/>
                  </a:lnTo>
                  <a:lnTo>
                    <a:pt x="398081" y="812981"/>
                  </a:lnTo>
                  <a:lnTo>
                    <a:pt x="353355" y="828097"/>
                  </a:lnTo>
                  <a:lnTo>
                    <a:pt x="307198" y="841240"/>
                  </a:lnTo>
                  <a:lnTo>
                    <a:pt x="259642" y="852371"/>
                  </a:lnTo>
                  <a:lnTo>
                    <a:pt x="210723" y="861452"/>
                  </a:lnTo>
                  <a:lnTo>
                    <a:pt x="160474" y="868443"/>
                  </a:lnTo>
                  <a:lnTo>
                    <a:pt x="108930" y="873306"/>
                  </a:lnTo>
                  <a:lnTo>
                    <a:pt x="60064" y="875806"/>
                  </a:lnTo>
                  <a:lnTo>
                    <a:pt x="35353" y="876293"/>
                  </a:lnTo>
                  <a:lnTo>
                    <a:pt x="10466" y="876271"/>
                  </a:lnTo>
                  <a:lnTo>
                    <a:pt x="0" y="875739"/>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7" name="Google Shape;677;p47"/>
            <p:cNvSpPr/>
            <p:nvPr/>
          </p:nvSpPr>
          <p:spPr>
            <a:xfrm>
              <a:off x="6539981" y="4482186"/>
              <a:ext cx="62767" cy="61225"/>
            </a:xfrm>
            <a:custGeom>
              <a:avLst/>
              <a:gdLst/>
              <a:ahLst/>
              <a:cxnLst/>
              <a:rect l="l" t="t" r="r" b="b"/>
              <a:pathLst>
                <a:path w="103504" h="100965" extrusionOk="0">
                  <a:moveTo>
                    <a:pt x="102949" y="0"/>
                  </a:moveTo>
                  <a:lnTo>
                    <a:pt x="0" y="45093"/>
                  </a:lnTo>
                  <a:lnTo>
                    <a:pt x="97839" y="100390"/>
                  </a:lnTo>
                  <a:lnTo>
                    <a:pt x="102949"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8" name="Google Shape;678;p47"/>
            <p:cNvSpPr/>
            <p:nvPr/>
          </p:nvSpPr>
          <p:spPr>
            <a:xfrm>
              <a:off x="7142090" y="3926655"/>
              <a:ext cx="61225" cy="61611"/>
            </a:xfrm>
            <a:custGeom>
              <a:avLst/>
              <a:gdLst/>
              <a:ahLst/>
              <a:cxnLst/>
              <a:rect l="l" t="t" r="r" b="b"/>
              <a:pathLst>
                <a:path w="100965" h="101600" extrusionOk="0">
                  <a:moveTo>
                    <a:pt x="48375" y="0"/>
                  </a:moveTo>
                  <a:lnTo>
                    <a:pt x="0" y="101439"/>
                  </a:lnTo>
                  <a:lnTo>
                    <a:pt x="100499" y="99566"/>
                  </a:lnTo>
                  <a:lnTo>
                    <a:pt x="48375"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79" name="Google Shape;679;p47"/>
            <p:cNvSpPr/>
            <p:nvPr/>
          </p:nvSpPr>
          <p:spPr>
            <a:xfrm>
              <a:off x="7442556" y="3737621"/>
              <a:ext cx="536395" cy="573747"/>
            </a:xfrm>
            <a:custGeom>
              <a:avLst/>
              <a:gdLst/>
              <a:ahLst/>
              <a:cxnLst/>
              <a:rect l="l" t="t" r="r" b="b"/>
              <a:pathLst>
                <a:path w="884555" h="946150" extrusionOk="0">
                  <a:moveTo>
                    <a:pt x="0" y="281"/>
                  </a:moveTo>
                  <a:lnTo>
                    <a:pt x="60219" y="1980"/>
                  </a:lnTo>
                  <a:lnTo>
                    <a:pt x="108913" y="6184"/>
                  </a:lnTo>
                  <a:lnTo>
                    <a:pt x="156510" y="12579"/>
                  </a:lnTo>
                  <a:lnTo>
                    <a:pt x="202970" y="21131"/>
                  </a:lnTo>
                  <a:lnTo>
                    <a:pt x="248254" y="31805"/>
                  </a:lnTo>
                  <a:lnTo>
                    <a:pt x="292323" y="44569"/>
                  </a:lnTo>
                  <a:lnTo>
                    <a:pt x="335137" y="59389"/>
                  </a:lnTo>
                  <a:lnTo>
                    <a:pt x="376657" y="76230"/>
                  </a:lnTo>
                  <a:lnTo>
                    <a:pt x="416845" y="95059"/>
                  </a:lnTo>
                  <a:lnTo>
                    <a:pt x="455660" y="115842"/>
                  </a:lnTo>
                  <a:lnTo>
                    <a:pt x="493064" y="138546"/>
                  </a:lnTo>
                  <a:lnTo>
                    <a:pt x="529017" y="163137"/>
                  </a:lnTo>
                  <a:lnTo>
                    <a:pt x="563480" y="189580"/>
                  </a:lnTo>
                  <a:lnTo>
                    <a:pt x="596414" y="217843"/>
                  </a:lnTo>
                  <a:lnTo>
                    <a:pt x="627780" y="247892"/>
                  </a:lnTo>
                  <a:lnTo>
                    <a:pt x="657538" y="279692"/>
                  </a:lnTo>
                  <a:lnTo>
                    <a:pt x="685649" y="313210"/>
                  </a:lnTo>
                  <a:lnTo>
                    <a:pt x="712074" y="348413"/>
                  </a:lnTo>
                  <a:lnTo>
                    <a:pt x="736773" y="385266"/>
                  </a:lnTo>
                  <a:lnTo>
                    <a:pt x="759708" y="423736"/>
                  </a:lnTo>
                  <a:lnTo>
                    <a:pt x="780840" y="463788"/>
                  </a:lnTo>
                  <a:lnTo>
                    <a:pt x="800128" y="505391"/>
                  </a:lnTo>
                  <a:lnTo>
                    <a:pt x="817534" y="548508"/>
                  </a:lnTo>
                  <a:lnTo>
                    <a:pt x="833018" y="593108"/>
                  </a:lnTo>
                  <a:lnTo>
                    <a:pt x="846541" y="639156"/>
                  </a:lnTo>
                  <a:lnTo>
                    <a:pt x="858065" y="686618"/>
                  </a:lnTo>
                  <a:lnTo>
                    <a:pt x="867549" y="735460"/>
                  </a:lnTo>
                  <a:lnTo>
                    <a:pt x="874955" y="785650"/>
                  </a:lnTo>
                  <a:lnTo>
                    <a:pt x="880243" y="837152"/>
                  </a:lnTo>
                  <a:lnTo>
                    <a:pt x="883146" y="885995"/>
                  </a:lnTo>
                  <a:lnTo>
                    <a:pt x="884021" y="935588"/>
                  </a:lnTo>
                  <a:lnTo>
                    <a:pt x="883575" y="946059"/>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0" name="Google Shape;680;p47"/>
            <p:cNvSpPr/>
            <p:nvPr/>
          </p:nvSpPr>
          <p:spPr>
            <a:xfrm>
              <a:off x="7948178" y="4303674"/>
              <a:ext cx="61225" cy="62380"/>
            </a:xfrm>
            <a:custGeom>
              <a:avLst/>
              <a:gdLst/>
              <a:ahLst/>
              <a:cxnLst/>
              <a:rect l="l" t="t" r="r" b="b"/>
              <a:pathLst>
                <a:path w="100965" h="102870" extrusionOk="0">
                  <a:moveTo>
                    <a:pt x="0" y="0"/>
                  </a:moveTo>
                  <a:lnTo>
                    <a:pt x="45946" y="102565"/>
                  </a:lnTo>
                  <a:lnTo>
                    <a:pt x="100426" y="4272"/>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1" name="Google Shape;681;p47"/>
            <p:cNvSpPr/>
            <p:nvPr/>
          </p:nvSpPr>
          <p:spPr>
            <a:xfrm>
              <a:off x="7387969" y="3707157"/>
              <a:ext cx="61995" cy="61225"/>
            </a:xfrm>
            <a:custGeom>
              <a:avLst/>
              <a:gdLst/>
              <a:ahLst/>
              <a:cxnLst/>
              <a:rect l="l" t="t" r="r" b="b"/>
              <a:pathLst>
                <a:path w="102234" h="100965" extrusionOk="0">
                  <a:moveTo>
                    <a:pt x="99138" y="0"/>
                  </a:moveTo>
                  <a:lnTo>
                    <a:pt x="0" y="52946"/>
                  </a:lnTo>
                  <a:lnTo>
                    <a:pt x="101839" y="100483"/>
                  </a:lnTo>
                  <a:lnTo>
                    <a:pt x="99138"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2" name="Google Shape;682;p47"/>
            <p:cNvSpPr/>
            <p:nvPr/>
          </p:nvSpPr>
          <p:spPr>
            <a:xfrm>
              <a:off x="7409222" y="3539785"/>
              <a:ext cx="745871" cy="316523"/>
            </a:xfrm>
            <a:custGeom>
              <a:avLst/>
              <a:gdLst/>
              <a:ahLst/>
              <a:cxnLst/>
              <a:rect l="l" t="t" r="r" b="b"/>
              <a:pathLst>
                <a:path w="1229994" h="521970" extrusionOk="0">
                  <a:moveTo>
                    <a:pt x="0" y="118164"/>
                  </a:moveTo>
                  <a:lnTo>
                    <a:pt x="53594" y="90651"/>
                  </a:lnTo>
                  <a:lnTo>
                    <a:pt x="98294" y="70885"/>
                  </a:lnTo>
                  <a:lnTo>
                    <a:pt x="143088" y="53568"/>
                  </a:lnTo>
                  <a:lnTo>
                    <a:pt x="187923" y="38688"/>
                  </a:lnTo>
                  <a:lnTo>
                    <a:pt x="232751" y="26235"/>
                  </a:lnTo>
                  <a:lnTo>
                    <a:pt x="277519" y="16198"/>
                  </a:lnTo>
                  <a:lnTo>
                    <a:pt x="322178" y="8567"/>
                  </a:lnTo>
                  <a:lnTo>
                    <a:pt x="366677" y="3330"/>
                  </a:lnTo>
                  <a:lnTo>
                    <a:pt x="410965" y="478"/>
                  </a:lnTo>
                  <a:lnTo>
                    <a:pt x="454992" y="0"/>
                  </a:lnTo>
                  <a:lnTo>
                    <a:pt x="498707" y="1884"/>
                  </a:lnTo>
                  <a:lnTo>
                    <a:pt x="542058" y="6120"/>
                  </a:lnTo>
                  <a:lnTo>
                    <a:pt x="584997" y="12698"/>
                  </a:lnTo>
                  <a:lnTo>
                    <a:pt x="627471" y="21607"/>
                  </a:lnTo>
                  <a:lnTo>
                    <a:pt x="669431" y="32836"/>
                  </a:lnTo>
                  <a:lnTo>
                    <a:pt x="710825" y="46375"/>
                  </a:lnTo>
                  <a:lnTo>
                    <a:pt x="751604" y="62212"/>
                  </a:lnTo>
                  <a:lnTo>
                    <a:pt x="791716" y="80337"/>
                  </a:lnTo>
                  <a:lnTo>
                    <a:pt x="831110" y="100740"/>
                  </a:lnTo>
                  <a:lnTo>
                    <a:pt x="869737" y="123410"/>
                  </a:lnTo>
                  <a:lnTo>
                    <a:pt x="907546" y="148335"/>
                  </a:lnTo>
                  <a:lnTo>
                    <a:pt x="944485" y="175506"/>
                  </a:lnTo>
                  <a:lnTo>
                    <a:pt x="980505" y="204912"/>
                  </a:lnTo>
                  <a:lnTo>
                    <a:pt x="1015554" y="236542"/>
                  </a:lnTo>
                  <a:lnTo>
                    <a:pt x="1049582" y="270385"/>
                  </a:lnTo>
                  <a:lnTo>
                    <a:pt x="1082538" y="306431"/>
                  </a:lnTo>
                  <a:lnTo>
                    <a:pt x="1114372" y="344669"/>
                  </a:lnTo>
                  <a:lnTo>
                    <a:pt x="1145033" y="385088"/>
                  </a:lnTo>
                  <a:lnTo>
                    <a:pt x="1174471" y="427678"/>
                  </a:lnTo>
                  <a:lnTo>
                    <a:pt x="1200537" y="469086"/>
                  </a:lnTo>
                  <a:lnTo>
                    <a:pt x="1225187" y="512127"/>
                  </a:lnTo>
                  <a:lnTo>
                    <a:pt x="1229839" y="521518"/>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3" name="Google Shape;683;p47"/>
            <p:cNvSpPr/>
            <p:nvPr/>
          </p:nvSpPr>
          <p:spPr>
            <a:xfrm>
              <a:off x="8124867" y="3836815"/>
              <a:ext cx="54679" cy="68156"/>
            </a:xfrm>
            <a:custGeom>
              <a:avLst/>
              <a:gdLst/>
              <a:ahLst/>
              <a:cxnLst/>
              <a:rect l="l" t="t" r="r" b="b"/>
              <a:pathLst>
                <a:path w="90169" h="112395" extrusionOk="0">
                  <a:moveTo>
                    <a:pt x="90081" y="0"/>
                  </a:moveTo>
                  <a:lnTo>
                    <a:pt x="0" y="44621"/>
                  </a:lnTo>
                  <a:lnTo>
                    <a:pt x="89662" y="112385"/>
                  </a:lnTo>
                  <a:lnTo>
                    <a:pt x="90081"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4" name="Google Shape;684;p47"/>
            <p:cNvSpPr/>
            <p:nvPr/>
          </p:nvSpPr>
          <p:spPr>
            <a:xfrm>
              <a:off x="7362090" y="3581927"/>
              <a:ext cx="68156" cy="57375"/>
            </a:xfrm>
            <a:custGeom>
              <a:avLst/>
              <a:gdLst/>
              <a:ahLst/>
              <a:cxnLst/>
              <a:rect l="l" t="t" r="r" b="b"/>
              <a:pathLst>
                <a:path w="112395" h="94614" extrusionOk="0">
                  <a:moveTo>
                    <a:pt x="61380" y="0"/>
                  </a:moveTo>
                  <a:lnTo>
                    <a:pt x="0" y="94142"/>
                  </a:lnTo>
                  <a:lnTo>
                    <a:pt x="112143" y="86761"/>
                  </a:lnTo>
                  <a:lnTo>
                    <a:pt x="6138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5" name="Google Shape;685;p47"/>
            <p:cNvSpPr/>
            <p:nvPr/>
          </p:nvSpPr>
          <p:spPr>
            <a:xfrm>
              <a:off x="8539373" y="3951141"/>
              <a:ext cx="745871" cy="316523"/>
            </a:xfrm>
            <a:custGeom>
              <a:avLst/>
              <a:gdLst/>
              <a:ahLst/>
              <a:cxnLst/>
              <a:rect l="l" t="t" r="r" b="b"/>
              <a:pathLst>
                <a:path w="1229994" h="521970" extrusionOk="0">
                  <a:moveTo>
                    <a:pt x="0" y="118164"/>
                  </a:moveTo>
                  <a:lnTo>
                    <a:pt x="53594" y="90651"/>
                  </a:lnTo>
                  <a:lnTo>
                    <a:pt x="98294" y="70885"/>
                  </a:lnTo>
                  <a:lnTo>
                    <a:pt x="143088" y="53568"/>
                  </a:lnTo>
                  <a:lnTo>
                    <a:pt x="187923" y="38688"/>
                  </a:lnTo>
                  <a:lnTo>
                    <a:pt x="232751" y="26235"/>
                  </a:lnTo>
                  <a:lnTo>
                    <a:pt x="277519" y="16198"/>
                  </a:lnTo>
                  <a:lnTo>
                    <a:pt x="322178" y="8567"/>
                  </a:lnTo>
                  <a:lnTo>
                    <a:pt x="366677" y="3330"/>
                  </a:lnTo>
                  <a:lnTo>
                    <a:pt x="410965" y="478"/>
                  </a:lnTo>
                  <a:lnTo>
                    <a:pt x="454992" y="0"/>
                  </a:lnTo>
                  <a:lnTo>
                    <a:pt x="498707" y="1884"/>
                  </a:lnTo>
                  <a:lnTo>
                    <a:pt x="542058" y="6120"/>
                  </a:lnTo>
                  <a:lnTo>
                    <a:pt x="584997" y="12698"/>
                  </a:lnTo>
                  <a:lnTo>
                    <a:pt x="627471" y="21607"/>
                  </a:lnTo>
                  <a:lnTo>
                    <a:pt x="669431" y="32836"/>
                  </a:lnTo>
                  <a:lnTo>
                    <a:pt x="710825" y="46375"/>
                  </a:lnTo>
                  <a:lnTo>
                    <a:pt x="751604" y="62212"/>
                  </a:lnTo>
                  <a:lnTo>
                    <a:pt x="791716" y="80337"/>
                  </a:lnTo>
                  <a:lnTo>
                    <a:pt x="831110" y="100740"/>
                  </a:lnTo>
                  <a:lnTo>
                    <a:pt x="869737" y="123410"/>
                  </a:lnTo>
                  <a:lnTo>
                    <a:pt x="907546" y="148335"/>
                  </a:lnTo>
                  <a:lnTo>
                    <a:pt x="944485" y="175506"/>
                  </a:lnTo>
                  <a:lnTo>
                    <a:pt x="980505" y="204912"/>
                  </a:lnTo>
                  <a:lnTo>
                    <a:pt x="1015554" y="236542"/>
                  </a:lnTo>
                  <a:lnTo>
                    <a:pt x="1049582" y="270385"/>
                  </a:lnTo>
                  <a:lnTo>
                    <a:pt x="1082538" y="306431"/>
                  </a:lnTo>
                  <a:lnTo>
                    <a:pt x="1114372" y="344669"/>
                  </a:lnTo>
                  <a:lnTo>
                    <a:pt x="1145033" y="385088"/>
                  </a:lnTo>
                  <a:lnTo>
                    <a:pt x="1174471" y="427678"/>
                  </a:lnTo>
                  <a:lnTo>
                    <a:pt x="1200537" y="469086"/>
                  </a:lnTo>
                  <a:lnTo>
                    <a:pt x="1225187" y="512127"/>
                  </a:lnTo>
                  <a:lnTo>
                    <a:pt x="1229839" y="521518"/>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6" name="Google Shape;686;p47"/>
            <p:cNvSpPr/>
            <p:nvPr/>
          </p:nvSpPr>
          <p:spPr>
            <a:xfrm>
              <a:off x="9255019" y="4248174"/>
              <a:ext cx="54679" cy="68156"/>
            </a:xfrm>
            <a:custGeom>
              <a:avLst/>
              <a:gdLst/>
              <a:ahLst/>
              <a:cxnLst/>
              <a:rect l="l" t="t" r="r" b="b"/>
              <a:pathLst>
                <a:path w="90169" h="112395" extrusionOk="0">
                  <a:moveTo>
                    <a:pt x="90070" y="0"/>
                  </a:moveTo>
                  <a:lnTo>
                    <a:pt x="0" y="44621"/>
                  </a:lnTo>
                  <a:lnTo>
                    <a:pt x="89651" y="112384"/>
                  </a:lnTo>
                  <a:lnTo>
                    <a:pt x="9007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7" name="Google Shape;687;p47"/>
            <p:cNvSpPr/>
            <p:nvPr/>
          </p:nvSpPr>
          <p:spPr>
            <a:xfrm>
              <a:off x="8492239" y="3993286"/>
              <a:ext cx="68156" cy="57375"/>
            </a:xfrm>
            <a:custGeom>
              <a:avLst/>
              <a:gdLst/>
              <a:ahLst/>
              <a:cxnLst/>
              <a:rect l="l" t="t" r="r" b="b"/>
              <a:pathLst>
                <a:path w="112394" h="94615" extrusionOk="0">
                  <a:moveTo>
                    <a:pt x="61380" y="0"/>
                  </a:moveTo>
                  <a:lnTo>
                    <a:pt x="0" y="94141"/>
                  </a:lnTo>
                  <a:lnTo>
                    <a:pt x="112143" y="86761"/>
                  </a:lnTo>
                  <a:lnTo>
                    <a:pt x="6138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8" name="Google Shape;688;p47"/>
            <p:cNvSpPr/>
            <p:nvPr/>
          </p:nvSpPr>
          <p:spPr>
            <a:xfrm>
              <a:off x="8212573" y="4472492"/>
              <a:ext cx="687340" cy="408939"/>
            </a:xfrm>
            <a:custGeom>
              <a:avLst/>
              <a:gdLst/>
              <a:ahLst/>
              <a:cxnLst/>
              <a:rect l="l" t="t" r="r" b="b"/>
              <a:pathLst>
                <a:path w="1133475" h="674370" extrusionOk="0">
                  <a:moveTo>
                    <a:pt x="0" y="48514"/>
                  </a:moveTo>
                  <a:lnTo>
                    <a:pt x="57779" y="31461"/>
                  </a:lnTo>
                  <a:lnTo>
                    <a:pt x="105378" y="20363"/>
                  </a:lnTo>
                  <a:lnTo>
                    <a:pt x="152612" y="11687"/>
                  </a:lnTo>
                  <a:lnTo>
                    <a:pt x="199435" y="5415"/>
                  </a:lnTo>
                  <a:lnTo>
                    <a:pt x="245797" y="1526"/>
                  </a:lnTo>
                  <a:lnTo>
                    <a:pt x="291651" y="0"/>
                  </a:lnTo>
                  <a:lnTo>
                    <a:pt x="336950" y="816"/>
                  </a:lnTo>
                  <a:lnTo>
                    <a:pt x="381646" y="3956"/>
                  </a:lnTo>
                  <a:lnTo>
                    <a:pt x="425691" y="9400"/>
                  </a:lnTo>
                  <a:lnTo>
                    <a:pt x="469037" y="17126"/>
                  </a:lnTo>
                  <a:lnTo>
                    <a:pt x="511636" y="27117"/>
                  </a:lnTo>
                  <a:lnTo>
                    <a:pt x="553441" y="39350"/>
                  </a:lnTo>
                  <a:lnTo>
                    <a:pt x="594404" y="53808"/>
                  </a:lnTo>
                  <a:lnTo>
                    <a:pt x="634477" y="70468"/>
                  </a:lnTo>
                  <a:lnTo>
                    <a:pt x="673613" y="89313"/>
                  </a:lnTo>
                  <a:lnTo>
                    <a:pt x="711763" y="110322"/>
                  </a:lnTo>
                  <a:lnTo>
                    <a:pt x="748880" y="133474"/>
                  </a:lnTo>
                  <a:lnTo>
                    <a:pt x="784916" y="158751"/>
                  </a:lnTo>
                  <a:lnTo>
                    <a:pt x="819823" y="186131"/>
                  </a:lnTo>
                  <a:lnTo>
                    <a:pt x="853554" y="215596"/>
                  </a:lnTo>
                  <a:lnTo>
                    <a:pt x="886060" y="247125"/>
                  </a:lnTo>
                  <a:lnTo>
                    <a:pt x="917295" y="280699"/>
                  </a:lnTo>
                  <a:lnTo>
                    <a:pt x="947210" y="316296"/>
                  </a:lnTo>
                  <a:lnTo>
                    <a:pt x="975757" y="353899"/>
                  </a:lnTo>
                  <a:lnTo>
                    <a:pt x="1002890" y="393486"/>
                  </a:lnTo>
                  <a:lnTo>
                    <a:pt x="1028559" y="435037"/>
                  </a:lnTo>
                  <a:lnTo>
                    <a:pt x="1052717" y="478533"/>
                  </a:lnTo>
                  <a:lnTo>
                    <a:pt x="1075317" y="523954"/>
                  </a:lnTo>
                  <a:lnTo>
                    <a:pt x="1096310" y="571280"/>
                  </a:lnTo>
                  <a:lnTo>
                    <a:pt x="1114211" y="616817"/>
                  </a:lnTo>
                  <a:lnTo>
                    <a:pt x="1130417" y="663695"/>
                  </a:lnTo>
                  <a:lnTo>
                    <a:pt x="1133239" y="673789"/>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89" name="Google Shape;689;p47"/>
            <p:cNvSpPr/>
            <p:nvPr/>
          </p:nvSpPr>
          <p:spPr>
            <a:xfrm>
              <a:off x="8868705" y="4866757"/>
              <a:ext cx="58915" cy="67001"/>
            </a:xfrm>
            <a:custGeom>
              <a:avLst/>
              <a:gdLst/>
              <a:ahLst/>
              <a:cxnLst/>
              <a:rect l="l" t="t" r="r" b="b"/>
              <a:pathLst>
                <a:path w="97155" h="110490" extrusionOk="0">
                  <a:moveTo>
                    <a:pt x="96803" y="0"/>
                  </a:moveTo>
                  <a:lnTo>
                    <a:pt x="0" y="27071"/>
                  </a:lnTo>
                  <a:lnTo>
                    <a:pt x="75474" y="110342"/>
                  </a:lnTo>
                  <a:lnTo>
                    <a:pt x="96803"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0" name="Google Shape;690;p47"/>
            <p:cNvSpPr/>
            <p:nvPr/>
          </p:nvSpPr>
          <p:spPr>
            <a:xfrm>
              <a:off x="8161129" y="4471069"/>
              <a:ext cx="67771" cy="57760"/>
            </a:xfrm>
            <a:custGeom>
              <a:avLst/>
              <a:gdLst/>
              <a:ahLst/>
              <a:cxnLst/>
              <a:rect l="l" t="t" r="r" b="b"/>
              <a:pathLst>
                <a:path w="111759" h="95250" extrusionOk="0">
                  <a:moveTo>
                    <a:pt x="77830" y="0"/>
                  </a:moveTo>
                  <a:lnTo>
                    <a:pt x="0" y="81067"/>
                  </a:lnTo>
                  <a:lnTo>
                    <a:pt x="111556" y="94695"/>
                  </a:lnTo>
                  <a:lnTo>
                    <a:pt x="7783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1" name="Google Shape;691;p47"/>
            <p:cNvSpPr/>
            <p:nvPr/>
          </p:nvSpPr>
          <p:spPr>
            <a:xfrm>
              <a:off x="8854462" y="4969973"/>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2" name="Google Shape;692;p47"/>
            <p:cNvSpPr/>
            <p:nvPr/>
          </p:nvSpPr>
          <p:spPr>
            <a:xfrm>
              <a:off x="9470929" y="3871598"/>
              <a:ext cx="695812" cy="391996"/>
            </a:xfrm>
            <a:custGeom>
              <a:avLst/>
              <a:gdLst/>
              <a:ahLst/>
              <a:cxnLst/>
              <a:rect l="l" t="t" r="r" b="b"/>
              <a:pathLst>
                <a:path w="1147444" h="646429" extrusionOk="0">
                  <a:moveTo>
                    <a:pt x="0" y="645969"/>
                  </a:moveTo>
                  <a:lnTo>
                    <a:pt x="17665" y="588374"/>
                  </a:lnTo>
                  <a:lnTo>
                    <a:pt x="34677" y="542555"/>
                  </a:lnTo>
                  <a:lnTo>
                    <a:pt x="53510" y="498377"/>
                  </a:lnTo>
                  <a:lnTo>
                    <a:pt x="74118" y="455869"/>
                  </a:lnTo>
                  <a:lnTo>
                    <a:pt x="96460" y="415059"/>
                  </a:lnTo>
                  <a:lnTo>
                    <a:pt x="120493" y="375977"/>
                  </a:lnTo>
                  <a:lnTo>
                    <a:pt x="146173" y="338651"/>
                  </a:lnTo>
                  <a:lnTo>
                    <a:pt x="173457" y="303111"/>
                  </a:lnTo>
                  <a:lnTo>
                    <a:pt x="202303" y="269384"/>
                  </a:lnTo>
                  <a:lnTo>
                    <a:pt x="232668" y="237501"/>
                  </a:lnTo>
                  <a:lnTo>
                    <a:pt x="264508" y="207489"/>
                  </a:lnTo>
                  <a:lnTo>
                    <a:pt x="297781" y="179377"/>
                  </a:lnTo>
                  <a:lnTo>
                    <a:pt x="332443" y="153195"/>
                  </a:lnTo>
                  <a:lnTo>
                    <a:pt x="368452" y="128971"/>
                  </a:lnTo>
                  <a:lnTo>
                    <a:pt x="405765" y="106735"/>
                  </a:lnTo>
                  <a:lnTo>
                    <a:pt x="444338" y="86514"/>
                  </a:lnTo>
                  <a:lnTo>
                    <a:pt x="484129" y="68337"/>
                  </a:lnTo>
                  <a:lnTo>
                    <a:pt x="525095" y="52235"/>
                  </a:lnTo>
                  <a:lnTo>
                    <a:pt x="567193" y="38235"/>
                  </a:lnTo>
                  <a:lnTo>
                    <a:pt x="610379" y="26366"/>
                  </a:lnTo>
                  <a:lnTo>
                    <a:pt x="654611" y="16657"/>
                  </a:lnTo>
                  <a:lnTo>
                    <a:pt x="699847" y="9137"/>
                  </a:lnTo>
                  <a:lnTo>
                    <a:pt x="746042" y="3835"/>
                  </a:lnTo>
                  <a:lnTo>
                    <a:pt x="793154" y="780"/>
                  </a:lnTo>
                  <a:lnTo>
                    <a:pt x="841140" y="0"/>
                  </a:lnTo>
                  <a:lnTo>
                    <a:pt x="889957" y="1524"/>
                  </a:lnTo>
                  <a:lnTo>
                    <a:pt x="939562" y="5381"/>
                  </a:lnTo>
                  <a:lnTo>
                    <a:pt x="989912" y="11601"/>
                  </a:lnTo>
                  <a:lnTo>
                    <a:pt x="1040965" y="20211"/>
                  </a:lnTo>
                  <a:lnTo>
                    <a:pt x="1088819" y="30412"/>
                  </a:lnTo>
                  <a:lnTo>
                    <a:pt x="1136855" y="42768"/>
                  </a:lnTo>
                  <a:lnTo>
                    <a:pt x="1146830" y="45984"/>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3" name="Google Shape;693;p47"/>
            <p:cNvSpPr/>
            <p:nvPr/>
          </p:nvSpPr>
          <p:spPr>
            <a:xfrm>
              <a:off x="10150972" y="3868529"/>
              <a:ext cx="67387" cy="58145"/>
            </a:xfrm>
            <a:custGeom>
              <a:avLst/>
              <a:gdLst/>
              <a:ahLst/>
              <a:cxnLst/>
              <a:rect l="l" t="t" r="r" b="b"/>
              <a:pathLst>
                <a:path w="111125" h="95884" extrusionOk="0">
                  <a:moveTo>
                    <a:pt x="30847" y="0"/>
                  </a:moveTo>
                  <a:lnTo>
                    <a:pt x="0" y="95670"/>
                  </a:lnTo>
                  <a:lnTo>
                    <a:pt x="111085" y="78683"/>
                  </a:lnTo>
                  <a:lnTo>
                    <a:pt x="30847"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4" name="Google Shape;694;p47"/>
            <p:cNvSpPr/>
            <p:nvPr/>
          </p:nvSpPr>
          <p:spPr>
            <a:xfrm>
              <a:off x="9442863" y="4249831"/>
              <a:ext cx="59300" cy="66616"/>
            </a:xfrm>
            <a:custGeom>
              <a:avLst/>
              <a:gdLst/>
              <a:ahLst/>
              <a:cxnLst/>
              <a:rect l="l" t="t" r="r" b="b"/>
              <a:pathLst>
                <a:path w="97790" h="109854" extrusionOk="0">
                  <a:moveTo>
                    <a:pt x="0" y="0"/>
                  </a:moveTo>
                  <a:lnTo>
                    <a:pt x="24658" y="109647"/>
                  </a:lnTo>
                  <a:lnTo>
                    <a:pt x="97578" y="24137"/>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5" name="Google Shape;695;p47"/>
            <p:cNvSpPr/>
            <p:nvPr/>
          </p:nvSpPr>
          <p:spPr>
            <a:xfrm>
              <a:off x="10420999" y="3403095"/>
              <a:ext cx="695812" cy="391996"/>
            </a:xfrm>
            <a:custGeom>
              <a:avLst/>
              <a:gdLst/>
              <a:ahLst/>
              <a:cxnLst/>
              <a:rect l="l" t="t" r="r" b="b"/>
              <a:pathLst>
                <a:path w="1147444" h="646429" extrusionOk="0">
                  <a:moveTo>
                    <a:pt x="0" y="645969"/>
                  </a:moveTo>
                  <a:lnTo>
                    <a:pt x="17665" y="588374"/>
                  </a:lnTo>
                  <a:lnTo>
                    <a:pt x="34677" y="542555"/>
                  </a:lnTo>
                  <a:lnTo>
                    <a:pt x="53510" y="498377"/>
                  </a:lnTo>
                  <a:lnTo>
                    <a:pt x="74118" y="455869"/>
                  </a:lnTo>
                  <a:lnTo>
                    <a:pt x="96460" y="415059"/>
                  </a:lnTo>
                  <a:lnTo>
                    <a:pt x="120493" y="375977"/>
                  </a:lnTo>
                  <a:lnTo>
                    <a:pt x="146173" y="338651"/>
                  </a:lnTo>
                  <a:lnTo>
                    <a:pt x="173457" y="303111"/>
                  </a:lnTo>
                  <a:lnTo>
                    <a:pt x="202303" y="269384"/>
                  </a:lnTo>
                  <a:lnTo>
                    <a:pt x="232668" y="237501"/>
                  </a:lnTo>
                  <a:lnTo>
                    <a:pt x="264508" y="207489"/>
                  </a:lnTo>
                  <a:lnTo>
                    <a:pt x="297781" y="179377"/>
                  </a:lnTo>
                  <a:lnTo>
                    <a:pt x="332443" y="153195"/>
                  </a:lnTo>
                  <a:lnTo>
                    <a:pt x="368452" y="128971"/>
                  </a:lnTo>
                  <a:lnTo>
                    <a:pt x="405765" y="106735"/>
                  </a:lnTo>
                  <a:lnTo>
                    <a:pt x="444338" y="86514"/>
                  </a:lnTo>
                  <a:lnTo>
                    <a:pt x="484129" y="68337"/>
                  </a:lnTo>
                  <a:lnTo>
                    <a:pt x="525095" y="52235"/>
                  </a:lnTo>
                  <a:lnTo>
                    <a:pt x="567193" y="38235"/>
                  </a:lnTo>
                  <a:lnTo>
                    <a:pt x="610379" y="26366"/>
                  </a:lnTo>
                  <a:lnTo>
                    <a:pt x="654611" y="16657"/>
                  </a:lnTo>
                  <a:lnTo>
                    <a:pt x="699847" y="9137"/>
                  </a:lnTo>
                  <a:lnTo>
                    <a:pt x="746042" y="3835"/>
                  </a:lnTo>
                  <a:lnTo>
                    <a:pt x="793154" y="780"/>
                  </a:lnTo>
                  <a:lnTo>
                    <a:pt x="841140" y="0"/>
                  </a:lnTo>
                  <a:lnTo>
                    <a:pt x="889957" y="1524"/>
                  </a:lnTo>
                  <a:lnTo>
                    <a:pt x="939562" y="5381"/>
                  </a:lnTo>
                  <a:lnTo>
                    <a:pt x="989912" y="11601"/>
                  </a:lnTo>
                  <a:lnTo>
                    <a:pt x="1040965" y="20211"/>
                  </a:lnTo>
                  <a:lnTo>
                    <a:pt x="1088819" y="30412"/>
                  </a:lnTo>
                  <a:lnTo>
                    <a:pt x="1136855" y="42768"/>
                  </a:lnTo>
                  <a:lnTo>
                    <a:pt x="1146830" y="45984"/>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6" name="Google Shape;696;p47"/>
            <p:cNvSpPr/>
            <p:nvPr/>
          </p:nvSpPr>
          <p:spPr>
            <a:xfrm>
              <a:off x="11101041" y="3400025"/>
              <a:ext cx="67387" cy="58145"/>
            </a:xfrm>
            <a:custGeom>
              <a:avLst/>
              <a:gdLst/>
              <a:ahLst/>
              <a:cxnLst/>
              <a:rect l="l" t="t" r="r" b="b"/>
              <a:pathLst>
                <a:path w="111125" h="95885" extrusionOk="0">
                  <a:moveTo>
                    <a:pt x="30847" y="0"/>
                  </a:moveTo>
                  <a:lnTo>
                    <a:pt x="0" y="95670"/>
                  </a:lnTo>
                  <a:lnTo>
                    <a:pt x="111085" y="78683"/>
                  </a:lnTo>
                  <a:lnTo>
                    <a:pt x="30847"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7" name="Google Shape;697;p47"/>
            <p:cNvSpPr/>
            <p:nvPr/>
          </p:nvSpPr>
          <p:spPr>
            <a:xfrm>
              <a:off x="10392935" y="3781328"/>
              <a:ext cx="59300" cy="66616"/>
            </a:xfrm>
            <a:custGeom>
              <a:avLst/>
              <a:gdLst/>
              <a:ahLst/>
              <a:cxnLst/>
              <a:rect l="l" t="t" r="r" b="b"/>
              <a:pathLst>
                <a:path w="97790" h="109854" extrusionOk="0">
                  <a:moveTo>
                    <a:pt x="0" y="0"/>
                  </a:moveTo>
                  <a:lnTo>
                    <a:pt x="24658" y="109649"/>
                  </a:lnTo>
                  <a:lnTo>
                    <a:pt x="97578" y="24138"/>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8" name="Google Shape;698;p47"/>
            <p:cNvSpPr/>
            <p:nvPr/>
          </p:nvSpPr>
          <p:spPr>
            <a:xfrm>
              <a:off x="10985874" y="4429866"/>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99" name="Google Shape;699;p47"/>
            <p:cNvSpPr/>
            <p:nvPr/>
          </p:nvSpPr>
          <p:spPr>
            <a:xfrm>
              <a:off x="11371107" y="3801470"/>
              <a:ext cx="306896" cy="750876"/>
            </a:xfrm>
            <a:custGeom>
              <a:avLst/>
              <a:gdLst/>
              <a:ahLst/>
              <a:cxnLst/>
              <a:rect l="l" t="t" r="r" b="b"/>
              <a:pathLst>
                <a:path w="506094" h="1238250" extrusionOk="0">
                  <a:moveTo>
                    <a:pt x="378099" y="0"/>
                  </a:moveTo>
                  <a:lnTo>
                    <a:pt x="406703" y="53020"/>
                  </a:lnTo>
                  <a:lnTo>
                    <a:pt x="427379" y="97306"/>
                  </a:lnTo>
                  <a:lnTo>
                    <a:pt x="445610" y="141736"/>
                  </a:lnTo>
                  <a:lnTo>
                    <a:pt x="461405" y="186257"/>
                  </a:lnTo>
                  <a:lnTo>
                    <a:pt x="474773" y="230821"/>
                  </a:lnTo>
                  <a:lnTo>
                    <a:pt x="485724" y="275374"/>
                  </a:lnTo>
                  <a:lnTo>
                    <a:pt x="494267" y="319868"/>
                  </a:lnTo>
                  <a:lnTo>
                    <a:pt x="500413" y="364250"/>
                  </a:lnTo>
                  <a:lnTo>
                    <a:pt x="504171" y="408471"/>
                  </a:lnTo>
                  <a:lnTo>
                    <a:pt x="505551" y="452478"/>
                  </a:lnTo>
                  <a:lnTo>
                    <a:pt x="504562" y="496222"/>
                  </a:lnTo>
                  <a:lnTo>
                    <a:pt x="501213" y="539652"/>
                  </a:lnTo>
                  <a:lnTo>
                    <a:pt x="495515" y="582716"/>
                  </a:lnTo>
                  <a:lnTo>
                    <a:pt x="487478" y="625363"/>
                  </a:lnTo>
                  <a:lnTo>
                    <a:pt x="477110" y="667544"/>
                  </a:lnTo>
                  <a:lnTo>
                    <a:pt x="464422" y="709207"/>
                  </a:lnTo>
                  <a:lnTo>
                    <a:pt x="449422" y="750301"/>
                  </a:lnTo>
                  <a:lnTo>
                    <a:pt x="432122" y="790776"/>
                  </a:lnTo>
                  <a:lnTo>
                    <a:pt x="412529" y="830580"/>
                  </a:lnTo>
                  <a:lnTo>
                    <a:pt x="390655" y="869663"/>
                  </a:lnTo>
                  <a:lnTo>
                    <a:pt x="366508" y="907973"/>
                  </a:lnTo>
                  <a:lnTo>
                    <a:pt x="340099" y="945461"/>
                  </a:lnTo>
                  <a:lnTo>
                    <a:pt x="311437" y="982075"/>
                  </a:lnTo>
                  <a:lnTo>
                    <a:pt x="280531" y="1017764"/>
                  </a:lnTo>
                  <a:lnTo>
                    <a:pt x="247391" y="1052477"/>
                  </a:lnTo>
                  <a:lnTo>
                    <a:pt x="212027" y="1086164"/>
                  </a:lnTo>
                  <a:lnTo>
                    <a:pt x="174449" y="1118774"/>
                  </a:lnTo>
                  <a:lnTo>
                    <a:pt x="134666" y="1150256"/>
                  </a:lnTo>
                  <a:lnTo>
                    <a:pt x="92687" y="1180559"/>
                  </a:lnTo>
                  <a:lnTo>
                    <a:pt x="51821" y="1207468"/>
                  </a:lnTo>
                  <a:lnTo>
                    <a:pt x="9294" y="1232994"/>
                  </a:lnTo>
                  <a:lnTo>
                    <a:pt x="0" y="1237837"/>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0" name="Google Shape;700;p47"/>
            <p:cNvSpPr/>
            <p:nvPr/>
          </p:nvSpPr>
          <p:spPr>
            <a:xfrm>
              <a:off x="11322687" y="4522134"/>
              <a:ext cx="68156" cy="55449"/>
            </a:xfrm>
            <a:custGeom>
              <a:avLst/>
              <a:gdLst/>
              <a:ahLst/>
              <a:cxnLst/>
              <a:rect l="l" t="t" r="r" b="b"/>
              <a:pathLst>
                <a:path w="112394" h="91440" extrusionOk="0">
                  <a:moveTo>
                    <a:pt x="65914" y="0"/>
                  </a:moveTo>
                  <a:lnTo>
                    <a:pt x="0" y="91026"/>
                  </a:lnTo>
                  <a:lnTo>
                    <a:pt x="112363" y="89140"/>
                  </a:lnTo>
                  <a:lnTo>
                    <a:pt x="65914"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1" name="Google Shape;701;p47"/>
            <p:cNvSpPr/>
            <p:nvPr/>
          </p:nvSpPr>
          <p:spPr>
            <a:xfrm>
              <a:off x="11571857" y="3754911"/>
              <a:ext cx="58145" cy="68156"/>
            </a:xfrm>
            <a:custGeom>
              <a:avLst/>
              <a:gdLst/>
              <a:ahLst/>
              <a:cxnLst/>
              <a:rect l="l" t="t" r="r" b="b"/>
              <a:pathLst>
                <a:path w="95884" h="112395" extrusionOk="0">
                  <a:moveTo>
                    <a:pt x="0" y="0"/>
                  </a:moveTo>
                  <a:lnTo>
                    <a:pt x="9675" y="111968"/>
                  </a:lnTo>
                  <a:lnTo>
                    <a:pt x="95379" y="59442"/>
                  </a:lnTo>
                  <a:lnTo>
                    <a:pt x="0"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2" name="Google Shape;702;p47"/>
            <p:cNvSpPr/>
            <p:nvPr/>
          </p:nvSpPr>
          <p:spPr>
            <a:xfrm>
              <a:off x="6663240" y="4813481"/>
              <a:ext cx="304201" cy="304201"/>
            </a:xfrm>
            <a:custGeom>
              <a:avLst/>
              <a:gdLst/>
              <a:ahLst/>
              <a:cxnLst/>
              <a:rect l="l" t="t" r="r" b="b"/>
              <a:pathLst>
                <a:path w="501650" h="501650" extrusionOk="0">
                  <a:moveTo>
                    <a:pt x="271946" y="0"/>
                  </a:moveTo>
                  <a:lnTo>
                    <a:pt x="229091" y="0"/>
                  </a:lnTo>
                  <a:lnTo>
                    <a:pt x="186738" y="7273"/>
                  </a:lnTo>
                  <a:lnTo>
                    <a:pt x="145891" y="21819"/>
                  </a:lnTo>
                  <a:lnTo>
                    <a:pt x="107553" y="43639"/>
                  </a:lnTo>
                  <a:lnTo>
                    <a:pt x="72729" y="72732"/>
                  </a:lnTo>
                  <a:lnTo>
                    <a:pt x="43637" y="107553"/>
                  </a:lnTo>
                  <a:lnTo>
                    <a:pt x="21818" y="145889"/>
                  </a:lnTo>
                  <a:lnTo>
                    <a:pt x="7272" y="186736"/>
                  </a:lnTo>
                  <a:lnTo>
                    <a:pt x="0" y="229089"/>
                  </a:lnTo>
                  <a:lnTo>
                    <a:pt x="0" y="271945"/>
                  </a:lnTo>
                  <a:lnTo>
                    <a:pt x="7272" y="314298"/>
                  </a:lnTo>
                  <a:lnTo>
                    <a:pt x="21818" y="355145"/>
                  </a:lnTo>
                  <a:lnTo>
                    <a:pt x="43637" y="393481"/>
                  </a:lnTo>
                  <a:lnTo>
                    <a:pt x="72729" y="428302"/>
                  </a:lnTo>
                  <a:lnTo>
                    <a:pt x="107553" y="457395"/>
                  </a:lnTo>
                  <a:lnTo>
                    <a:pt x="145891" y="479215"/>
                  </a:lnTo>
                  <a:lnTo>
                    <a:pt x="186738" y="493761"/>
                  </a:lnTo>
                  <a:lnTo>
                    <a:pt x="229091" y="501034"/>
                  </a:lnTo>
                  <a:lnTo>
                    <a:pt x="271946" y="501034"/>
                  </a:lnTo>
                  <a:lnTo>
                    <a:pt x="314298" y="493761"/>
                  </a:lnTo>
                  <a:lnTo>
                    <a:pt x="355144" y="479215"/>
                  </a:lnTo>
                  <a:lnTo>
                    <a:pt x="393479" y="457395"/>
                  </a:lnTo>
                  <a:lnTo>
                    <a:pt x="428300" y="428302"/>
                  </a:lnTo>
                  <a:lnTo>
                    <a:pt x="457395" y="393481"/>
                  </a:lnTo>
                  <a:lnTo>
                    <a:pt x="479216" y="355145"/>
                  </a:lnTo>
                  <a:lnTo>
                    <a:pt x="493764" y="314298"/>
                  </a:lnTo>
                  <a:lnTo>
                    <a:pt x="501038" y="271945"/>
                  </a:lnTo>
                  <a:lnTo>
                    <a:pt x="501038" y="229089"/>
                  </a:lnTo>
                  <a:lnTo>
                    <a:pt x="493764" y="186736"/>
                  </a:lnTo>
                  <a:lnTo>
                    <a:pt x="479216" y="145889"/>
                  </a:lnTo>
                  <a:lnTo>
                    <a:pt x="457395" y="107553"/>
                  </a:lnTo>
                  <a:lnTo>
                    <a:pt x="428300" y="72732"/>
                  </a:lnTo>
                  <a:lnTo>
                    <a:pt x="393479" y="43639"/>
                  </a:lnTo>
                  <a:lnTo>
                    <a:pt x="355144" y="21819"/>
                  </a:lnTo>
                  <a:lnTo>
                    <a:pt x="314298" y="7273"/>
                  </a:lnTo>
                  <a:lnTo>
                    <a:pt x="271946"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3" name="Google Shape;703;p47"/>
            <p:cNvSpPr/>
            <p:nvPr/>
          </p:nvSpPr>
          <p:spPr>
            <a:xfrm>
              <a:off x="6663245" y="4813482"/>
              <a:ext cx="304201" cy="304201"/>
            </a:xfrm>
            <a:custGeom>
              <a:avLst/>
              <a:gdLst/>
              <a:ahLst/>
              <a:cxnLst/>
              <a:rect l="l" t="t" r="r" b="b"/>
              <a:pathLst>
                <a:path w="501650" h="501650" extrusionOk="0">
                  <a:moveTo>
                    <a:pt x="428302" y="72731"/>
                  </a:moveTo>
                  <a:lnTo>
                    <a:pt x="457395" y="107553"/>
                  </a:lnTo>
                  <a:lnTo>
                    <a:pt x="479214" y="145889"/>
                  </a:lnTo>
                  <a:lnTo>
                    <a:pt x="493761" y="186736"/>
                  </a:lnTo>
                  <a:lnTo>
                    <a:pt x="501034" y="229089"/>
                  </a:lnTo>
                  <a:lnTo>
                    <a:pt x="501034" y="271944"/>
                  </a:lnTo>
                  <a:lnTo>
                    <a:pt x="493761" y="314297"/>
                  </a:lnTo>
                  <a:lnTo>
                    <a:pt x="479214" y="355144"/>
                  </a:lnTo>
                  <a:lnTo>
                    <a:pt x="457395" y="393481"/>
                  </a:lnTo>
                  <a:lnTo>
                    <a:pt x="428302" y="428302"/>
                  </a:lnTo>
                  <a:lnTo>
                    <a:pt x="393481" y="457395"/>
                  </a:lnTo>
                  <a:lnTo>
                    <a:pt x="355144" y="479214"/>
                  </a:lnTo>
                  <a:lnTo>
                    <a:pt x="314297" y="493761"/>
                  </a:lnTo>
                  <a:lnTo>
                    <a:pt x="271944" y="501034"/>
                  </a:lnTo>
                  <a:lnTo>
                    <a:pt x="229089" y="501034"/>
                  </a:lnTo>
                  <a:lnTo>
                    <a:pt x="186736" y="493761"/>
                  </a:lnTo>
                  <a:lnTo>
                    <a:pt x="145889" y="479214"/>
                  </a:lnTo>
                  <a:lnTo>
                    <a:pt x="107553" y="457395"/>
                  </a:lnTo>
                  <a:lnTo>
                    <a:pt x="72731" y="428302"/>
                  </a:lnTo>
                  <a:lnTo>
                    <a:pt x="43639" y="393481"/>
                  </a:lnTo>
                  <a:lnTo>
                    <a:pt x="21819" y="355144"/>
                  </a:lnTo>
                  <a:lnTo>
                    <a:pt x="7273" y="314297"/>
                  </a:lnTo>
                  <a:lnTo>
                    <a:pt x="0" y="271944"/>
                  </a:lnTo>
                  <a:lnTo>
                    <a:pt x="0" y="229089"/>
                  </a:lnTo>
                  <a:lnTo>
                    <a:pt x="7273" y="186736"/>
                  </a:lnTo>
                  <a:lnTo>
                    <a:pt x="21819" y="145889"/>
                  </a:lnTo>
                  <a:lnTo>
                    <a:pt x="43639" y="107553"/>
                  </a:lnTo>
                  <a:lnTo>
                    <a:pt x="72731" y="72731"/>
                  </a:lnTo>
                  <a:lnTo>
                    <a:pt x="107553" y="43639"/>
                  </a:lnTo>
                  <a:lnTo>
                    <a:pt x="145889" y="21819"/>
                  </a:lnTo>
                  <a:lnTo>
                    <a:pt x="186736" y="7273"/>
                  </a:lnTo>
                  <a:lnTo>
                    <a:pt x="229089" y="0"/>
                  </a:lnTo>
                  <a:lnTo>
                    <a:pt x="271944" y="0"/>
                  </a:lnTo>
                  <a:lnTo>
                    <a:pt x="314297" y="7273"/>
                  </a:lnTo>
                  <a:lnTo>
                    <a:pt x="355144" y="21819"/>
                  </a:lnTo>
                  <a:lnTo>
                    <a:pt x="393481" y="43639"/>
                  </a:lnTo>
                  <a:lnTo>
                    <a:pt x="428302" y="72731"/>
                  </a:lnTo>
                  <a:close/>
                </a:path>
              </a:pathLst>
            </a:custGeom>
            <a:noFill/>
            <a:ln w="20925" cap="flat" cmpd="sng">
              <a:solidFill>
                <a:srgbClr val="85888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4" name="Google Shape;704;p47"/>
            <p:cNvSpPr/>
            <p:nvPr/>
          </p:nvSpPr>
          <p:spPr>
            <a:xfrm>
              <a:off x="7062183" y="4817152"/>
              <a:ext cx="728157" cy="343093"/>
            </a:xfrm>
            <a:custGeom>
              <a:avLst/>
              <a:gdLst/>
              <a:ahLst/>
              <a:cxnLst/>
              <a:rect l="l" t="t" r="r" b="b"/>
              <a:pathLst>
                <a:path w="1200784" h="565784" extrusionOk="0">
                  <a:moveTo>
                    <a:pt x="1200274" y="0"/>
                  </a:moveTo>
                  <a:lnTo>
                    <a:pt x="1177031" y="55579"/>
                  </a:lnTo>
                  <a:lnTo>
                    <a:pt x="1155594" y="99502"/>
                  </a:lnTo>
                  <a:lnTo>
                    <a:pt x="1132509" y="141614"/>
                  </a:lnTo>
                  <a:lnTo>
                    <a:pt x="1107820" y="181890"/>
                  </a:lnTo>
                  <a:lnTo>
                    <a:pt x="1081573" y="220304"/>
                  </a:lnTo>
                  <a:lnTo>
                    <a:pt x="1053813" y="256833"/>
                  </a:lnTo>
                  <a:lnTo>
                    <a:pt x="1024587" y="291453"/>
                  </a:lnTo>
                  <a:lnTo>
                    <a:pt x="993940" y="324138"/>
                  </a:lnTo>
                  <a:lnTo>
                    <a:pt x="961917" y="354864"/>
                  </a:lnTo>
                  <a:lnTo>
                    <a:pt x="928564" y="383607"/>
                  </a:lnTo>
                  <a:lnTo>
                    <a:pt x="893927" y="410342"/>
                  </a:lnTo>
                  <a:lnTo>
                    <a:pt x="858051" y="435045"/>
                  </a:lnTo>
                  <a:lnTo>
                    <a:pt x="820982" y="457692"/>
                  </a:lnTo>
                  <a:lnTo>
                    <a:pt x="782765" y="478257"/>
                  </a:lnTo>
                  <a:lnTo>
                    <a:pt x="743447" y="496717"/>
                  </a:lnTo>
                  <a:lnTo>
                    <a:pt x="703072" y="513046"/>
                  </a:lnTo>
                  <a:lnTo>
                    <a:pt x="661686" y="527221"/>
                  </a:lnTo>
                  <a:lnTo>
                    <a:pt x="619335" y="539217"/>
                  </a:lnTo>
                  <a:lnTo>
                    <a:pt x="576065" y="549009"/>
                  </a:lnTo>
                  <a:lnTo>
                    <a:pt x="531921" y="556574"/>
                  </a:lnTo>
                  <a:lnTo>
                    <a:pt x="486948" y="561886"/>
                  </a:lnTo>
                  <a:lnTo>
                    <a:pt x="441192" y="564920"/>
                  </a:lnTo>
                  <a:lnTo>
                    <a:pt x="394700" y="565654"/>
                  </a:lnTo>
                  <a:lnTo>
                    <a:pt x="347515" y="564062"/>
                  </a:lnTo>
                  <a:lnTo>
                    <a:pt x="299685" y="560119"/>
                  </a:lnTo>
                  <a:lnTo>
                    <a:pt x="251255" y="553801"/>
                  </a:lnTo>
                  <a:lnTo>
                    <a:pt x="202269" y="545084"/>
                  </a:lnTo>
                  <a:lnTo>
                    <a:pt x="152775" y="533943"/>
                  </a:lnTo>
                  <a:lnTo>
                    <a:pt x="102817" y="520354"/>
                  </a:lnTo>
                  <a:lnTo>
                    <a:pt x="56198" y="505496"/>
                  </a:lnTo>
                  <a:lnTo>
                    <a:pt x="9610" y="488476"/>
                  </a:lnTo>
                  <a:lnTo>
                    <a:pt x="0" y="484295"/>
                  </a:lnTo>
                </a:path>
              </a:pathLst>
            </a:custGeom>
            <a:noFill/>
            <a:ln w="20925" cap="flat" cmpd="sng">
              <a:solidFill>
                <a:srgbClr val="53585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5" name="Google Shape;705;p47"/>
            <p:cNvSpPr/>
            <p:nvPr/>
          </p:nvSpPr>
          <p:spPr>
            <a:xfrm>
              <a:off x="7012107" y="5085416"/>
              <a:ext cx="68156" cy="56219"/>
            </a:xfrm>
            <a:custGeom>
              <a:avLst/>
              <a:gdLst/>
              <a:ahLst/>
              <a:cxnLst/>
              <a:rect l="l" t="t" r="r" b="b"/>
              <a:pathLst>
                <a:path w="112395" h="92709" extrusionOk="0">
                  <a:moveTo>
                    <a:pt x="112226" y="0"/>
                  </a:moveTo>
                  <a:lnTo>
                    <a:pt x="0" y="5978"/>
                  </a:lnTo>
                  <a:lnTo>
                    <a:pt x="72123" y="92172"/>
                  </a:lnTo>
                  <a:lnTo>
                    <a:pt x="112226"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6" name="Google Shape;706;p47"/>
            <p:cNvSpPr/>
            <p:nvPr/>
          </p:nvSpPr>
          <p:spPr>
            <a:xfrm>
              <a:off x="7759183" y="4765691"/>
              <a:ext cx="57760" cy="67771"/>
            </a:xfrm>
            <a:custGeom>
              <a:avLst/>
              <a:gdLst/>
              <a:ahLst/>
              <a:cxnLst/>
              <a:rect l="l" t="t" r="r" b="b"/>
              <a:pathLst>
                <a:path w="95250" h="111759" extrusionOk="0">
                  <a:moveTo>
                    <a:pt x="80981" y="0"/>
                  </a:moveTo>
                  <a:lnTo>
                    <a:pt x="0" y="77923"/>
                  </a:lnTo>
                  <a:lnTo>
                    <a:pt x="94730" y="111541"/>
                  </a:lnTo>
                  <a:lnTo>
                    <a:pt x="80981" y="0"/>
                  </a:lnTo>
                  <a:close/>
                </a:path>
              </a:pathLst>
            </a:custGeom>
            <a:solidFill>
              <a:srgbClr val="53585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7" name="Google Shape;707;p47"/>
            <p:cNvSpPr txBox="1"/>
            <p:nvPr/>
          </p:nvSpPr>
          <p:spPr>
            <a:xfrm>
              <a:off x="2" y="6623037"/>
              <a:ext cx="7886383" cy="200055"/>
            </a:xfrm>
            <a:prstGeom prst="rect">
              <a:avLst/>
            </a:prstGeom>
            <a:noFill/>
            <a:ln>
              <a:noFill/>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700">
                  <a:solidFill>
                    <a:srgbClr val="B4B4B4"/>
                  </a:solidFill>
                  <a:latin typeface="Arial"/>
                  <a:ea typeface="Arial"/>
                  <a:cs typeface="Arial"/>
                  <a:sym typeface="Arial"/>
                </a:rPr>
                <a:t>Copyright © 2018 PMX Agency LLC. All rights reserved. This information is deemed proprietary and confidential. Unauthorized use or disclosure is prohibited.</a:t>
              </a:r>
              <a:endParaRPr/>
            </a:p>
          </p:txBody>
        </p:sp>
      </p:grpSp>
      <p:sp>
        <p:nvSpPr>
          <p:cNvPr id="708" name="Google Shape;708;p47"/>
          <p:cNvSpPr txBox="1"/>
          <p:nvPr/>
        </p:nvSpPr>
        <p:spPr>
          <a:xfrm>
            <a:off x="790261" y="4979071"/>
            <a:ext cx="122947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FFFF00"/>
                </a:highlight>
                <a:latin typeface="Trebuchet MS"/>
                <a:ea typeface="Trebuchet MS"/>
                <a:cs typeface="Trebuchet MS"/>
                <a:sym typeface="Trebuchet MS"/>
              </a:rPr>
              <a:t>Hon/Mem</a:t>
            </a:r>
            <a:endParaRPr/>
          </a:p>
        </p:txBody>
      </p:sp>
      <p:sp>
        <p:nvSpPr>
          <p:cNvPr id="709" name="Google Shape;709;p47"/>
          <p:cNvSpPr txBox="1"/>
          <p:nvPr/>
        </p:nvSpPr>
        <p:spPr>
          <a:xfrm>
            <a:off x="584473" y="5987086"/>
            <a:ext cx="122947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FFFF00"/>
                </a:highlight>
                <a:latin typeface="Trebuchet MS"/>
                <a:ea typeface="Trebuchet MS"/>
                <a:cs typeface="Trebuchet MS"/>
                <a:sym typeface="Trebuchet MS"/>
              </a:rPr>
              <a:t>Sustainer</a:t>
            </a:r>
            <a:endParaRPr/>
          </a:p>
        </p:txBody>
      </p:sp>
      <p:sp>
        <p:nvSpPr>
          <p:cNvPr id="710" name="Google Shape;710;p47"/>
          <p:cNvSpPr txBox="1"/>
          <p:nvPr/>
        </p:nvSpPr>
        <p:spPr>
          <a:xfrm>
            <a:off x="5445521" y="5955096"/>
            <a:ext cx="122947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00FFFF"/>
                </a:highlight>
                <a:latin typeface="Trebuchet MS"/>
                <a:ea typeface="Trebuchet MS"/>
                <a:cs typeface="Trebuchet MS"/>
                <a:sym typeface="Trebuchet MS"/>
              </a:rPr>
              <a:t>SEM</a:t>
            </a:r>
            <a:endParaRPr/>
          </a:p>
        </p:txBody>
      </p:sp>
      <p:sp>
        <p:nvSpPr>
          <p:cNvPr id="711" name="Google Shape;711;p47"/>
          <p:cNvSpPr txBox="1"/>
          <p:nvPr/>
        </p:nvSpPr>
        <p:spPr>
          <a:xfrm>
            <a:off x="2849026" y="4949124"/>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00FFFF"/>
                </a:highlight>
                <a:latin typeface="Trebuchet MS"/>
                <a:ea typeface="Trebuchet MS"/>
                <a:cs typeface="Trebuchet MS"/>
                <a:sym typeface="Trebuchet MS"/>
              </a:rPr>
              <a:t>Direct Mail</a:t>
            </a:r>
            <a:endParaRPr/>
          </a:p>
        </p:txBody>
      </p:sp>
      <p:sp>
        <p:nvSpPr>
          <p:cNvPr id="712" name="Google Shape;712;p47"/>
          <p:cNvSpPr txBox="1"/>
          <p:nvPr/>
        </p:nvSpPr>
        <p:spPr>
          <a:xfrm>
            <a:off x="8626972" y="6044243"/>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00FFFF"/>
                </a:highlight>
                <a:latin typeface="Trebuchet MS"/>
                <a:ea typeface="Trebuchet MS"/>
                <a:cs typeface="Trebuchet MS"/>
                <a:sym typeface="Trebuchet MS"/>
              </a:rPr>
              <a:t>Event</a:t>
            </a:r>
            <a:endParaRPr/>
          </a:p>
        </p:txBody>
      </p:sp>
      <p:sp>
        <p:nvSpPr>
          <p:cNvPr id="713" name="Google Shape;713;p47"/>
          <p:cNvSpPr txBox="1"/>
          <p:nvPr/>
        </p:nvSpPr>
        <p:spPr>
          <a:xfrm>
            <a:off x="7555769" y="4993449"/>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00FFFF"/>
                </a:highlight>
                <a:latin typeface="Trebuchet MS"/>
                <a:ea typeface="Trebuchet MS"/>
                <a:cs typeface="Trebuchet MS"/>
                <a:sym typeface="Trebuchet MS"/>
              </a:rPr>
              <a:t>Email</a:t>
            </a:r>
            <a:endParaRPr/>
          </a:p>
        </p:txBody>
      </p:sp>
      <p:sp>
        <p:nvSpPr>
          <p:cNvPr id="714" name="Google Shape;714;p47"/>
          <p:cNvSpPr txBox="1"/>
          <p:nvPr/>
        </p:nvSpPr>
        <p:spPr>
          <a:xfrm>
            <a:off x="10048079" y="5390030"/>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00FFFF"/>
                </a:highlight>
                <a:latin typeface="Trebuchet MS"/>
                <a:ea typeface="Trebuchet MS"/>
                <a:cs typeface="Trebuchet MS"/>
                <a:sym typeface="Trebuchet MS"/>
              </a:rPr>
              <a:t>Website </a:t>
            </a:r>
            <a:endParaRPr/>
          </a:p>
        </p:txBody>
      </p:sp>
      <p:sp>
        <p:nvSpPr>
          <p:cNvPr id="715" name="Google Shape;715;p47"/>
          <p:cNvSpPr txBox="1"/>
          <p:nvPr/>
        </p:nvSpPr>
        <p:spPr>
          <a:xfrm>
            <a:off x="2960535" y="6243088"/>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00FFFF"/>
                </a:highlight>
                <a:latin typeface="Trebuchet MS"/>
                <a:ea typeface="Trebuchet MS"/>
                <a:cs typeface="Trebuchet MS"/>
                <a:sym typeface="Trebuchet MS"/>
              </a:rPr>
              <a:t>Social</a:t>
            </a:r>
            <a:endParaRPr/>
          </a:p>
        </p:txBody>
      </p:sp>
      <p:sp>
        <p:nvSpPr>
          <p:cNvPr id="716" name="Google Shape;716;p47"/>
          <p:cNvSpPr txBox="1"/>
          <p:nvPr/>
        </p:nvSpPr>
        <p:spPr>
          <a:xfrm>
            <a:off x="4895944" y="4892603"/>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00FFFF"/>
                </a:highlight>
                <a:latin typeface="Trebuchet MS"/>
                <a:ea typeface="Trebuchet MS"/>
                <a:cs typeface="Trebuchet MS"/>
                <a:sym typeface="Trebuchet MS"/>
              </a:rPr>
              <a:t>Partnership</a:t>
            </a:r>
            <a:endParaRPr/>
          </a:p>
        </p:txBody>
      </p:sp>
      <p:sp>
        <p:nvSpPr>
          <p:cNvPr id="717" name="Google Shape;717;p47"/>
          <p:cNvSpPr txBox="1"/>
          <p:nvPr/>
        </p:nvSpPr>
        <p:spPr>
          <a:xfrm>
            <a:off x="10523963" y="5931436"/>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FF00FF"/>
                </a:highlight>
                <a:latin typeface="Trebuchet MS"/>
                <a:ea typeface="Trebuchet MS"/>
                <a:cs typeface="Trebuchet MS"/>
                <a:sym typeface="Trebuchet MS"/>
              </a:rPr>
              <a:t>End of Year</a:t>
            </a:r>
            <a:endParaRPr/>
          </a:p>
        </p:txBody>
      </p:sp>
      <p:sp>
        <p:nvSpPr>
          <p:cNvPr id="718" name="Google Shape;718;p47"/>
          <p:cNvSpPr txBox="1"/>
          <p:nvPr/>
        </p:nvSpPr>
        <p:spPr>
          <a:xfrm>
            <a:off x="6529395" y="6334830"/>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FF00FF"/>
                </a:highlight>
                <a:latin typeface="Trebuchet MS"/>
                <a:ea typeface="Trebuchet MS"/>
                <a:cs typeface="Trebuchet MS"/>
                <a:sym typeface="Trebuchet MS"/>
              </a:rPr>
              <a:t>Match</a:t>
            </a:r>
            <a:endParaRPr/>
          </a:p>
        </p:txBody>
      </p:sp>
      <p:sp>
        <p:nvSpPr>
          <p:cNvPr id="719" name="Google Shape;719;p47"/>
          <p:cNvSpPr txBox="1"/>
          <p:nvPr/>
        </p:nvSpPr>
        <p:spPr>
          <a:xfrm>
            <a:off x="10534422" y="4943478"/>
            <a:ext cx="147632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FFFF00"/>
                </a:highlight>
                <a:latin typeface="Trebuchet MS"/>
                <a:ea typeface="Trebuchet MS"/>
                <a:cs typeface="Trebuchet MS"/>
                <a:sym typeface="Trebuchet MS"/>
              </a:rPr>
              <a:t>Lead Gen</a:t>
            </a:r>
            <a:endParaRPr/>
          </a:p>
        </p:txBody>
      </p:sp>
      <p:sp>
        <p:nvSpPr>
          <p:cNvPr id="720" name="Google Shape;720;p47"/>
          <p:cNvSpPr txBox="1"/>
          <p:nvPr/>
        </p:nvSpPr>
        <p:spPr>
          <a:xfrm>
            <a:off x="7885579" y="5518056"/>
            <a:ext cx="1910187"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FF00FF"/>
                </a:highlight>
                <a:latin typeface="Trebuchet MS"/>
                <a:ea typeface="Trebuchet MS"/>
                <a:cs typeface="Trebuchet MS"/>
                <a:sym typeface="Trebuchet MS"/>
              </a:rPr>
              <a:t>Pre-lapse trigger</a:t>
            </a:r>
            <a:endParaRPr/>
          </a:p>
        </p:txBody>
      </p:sp>
      <p:sp>
        <p:nvSpPr>
          <p:cNvPr id="721" name="Google Shape;721;p47"/>
          <p:cNvSpPr txBox="1"/>
          <p:nvPr/>
        </p:nvSpPr>
        <p:spPr>
          <a:xfrm>
            <a:off x="3210485" y="5436674"/>
            <a:ext cx="188540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highlight>
                  <a:srgbClr val="FF00FF"/>
                </a:highlight>
                <a:latin typeface="Trebuchet MS"/>
                <a:ea typeface="Trebuchet MS"/>
                <a:cs typeface="Trebuchet MS"/>
                <a:sym typeface="Trebuchet MS"/>
              </a:rPr>
              <a:t>Welcome Series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48"/>
          <p:cNvSpPr txBox="1">
            <a:spLocks noGrp="1"/>
          </p:cNvSpPr>
          <p:nvPr>
            <p:ph type="title"/>
          </p:nvPr>
        </p:nvSpPr>
        <p:spPr>
          <a:xfrm>
            <a:off x="274320" y="256032"/>
            <a:ext cx="11640312" cy="63093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1"/>
              </a:buClr>
              <a:buSzPts val="2400"/>
              <a:buFont typeface="Trebuchet MS"/>
              <a:buNone/>
            </a:pPr>
            <a:r>
              <a:rPr lang="en-US">
                <a:solidFill>
                  <a:schemeClr val="accent1"/>
                </a:solidFill>
                <a:latin typeface="Trebuchet MS"/>
                <a:ea typeface="Trebuchet MS"/>
                <a:cs typeface="Trebuchet MS"/>
                <a:sym typeface="Trebuchet MS"/>
              </a:rPr>
              <a:t>Develop Audience-Centric Marketing Plan</a:t>
            </a:r>
            <a:endParaRPr/>
          </a:p>
        </p:txBody>
      </p:sp>
      <p:sp>
        <p:nvSpPr>
          <p:cNvPr id="727" name="Google Shape;727;p48"/>
          <p:cNvSpPr/>
          <p:nvPr/>
        </p:nvSpPr>
        <p:spPr>
          <a:xfrm>
            <a:off x="-43165" y="6455946"/>
            <a:ext cx="6096000"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2"/>
                </a:solidFill>
                <a:latin typeface="Trebuchet MS"/>
                <a:ea typeface="Trebuchet MS"/>
                <a:cs typeface="Trebuchet MS"/>
                <a:sym typeface="Trebuchet MS"/>
              </a:rPr>
              <a:t>Note: PMX used sustainer specific personas for illustration on how we'd use audience profiles per program to inform process</a:t>
            </a:r>
            <a:endParaRPr/>
          </a:p>
        </p:txBody>
      </p:sp>
      <p:grpSp>
        <p:nvGrpSpPr>
          <p:cNvPr id="728" name="Google Shape;728;p48"/>
          <p:cNvGrpSpPr/>
          <p:nvPr/>
        </p:nvGrpSpPr>
        <p:grpSpPr>
          <a:xfrm>
            <a:off x="274320" y="1228955"/>
            <a:ext cx="10215888" cy="5064863"/>
            <a:chOff x="435311" y="1178851"/>
            <a:chExt cx="10215888" cy="5064863"/>
          </a:xfrm>
        </p:grpSpPr>
        <p:sp>
          <p:nvSpPr>
            <p:cNvPr id="729" name="Google Shape;729;p48"/>
            <p:cNvSpPr/>
            <p:nvPr/>
          </p:nvSpPr>
          <p:spPr>
            <a:xfrm>
              <a:off x="7291123" y="1758267"/>
              <a:ext cx="3360068" cy="878593"/>
            </a:xfrm>
            <a:prstGeom prst="rect">
              <a:avLst/>
            </a:prstGeom>
            <a:solidFill>
              <a:schemeClr val="accent2"/>
            </a:solidFill>
            <a:ln w="19050" cap="rnd" cmpd="sng">
              <a:solidFill>
                <a:schemeClr val="accent2"/>
              </a:solidFill>
              <a:prstDash val="solid"/>
              <a:round/>
              <a:headEnd type="none" w="sm" len="sm"/>
              <a:tailEnd type="none" w="sm" len="sm"/>
            </a:ln>
          </p:spPr>
          <p:txBody>
            <a:bodyPr spcFirstLastPara="1" wrap="square" lIns="71450" tIns="71450" rIns="71450" bIns="71450" anchor="ctr" anchorCtr="0">
              <a:noAutofit/>
            </a:bodyPr>
            <a:lstStyle/>
            <a:p>
              <a:pPr marL="0" marR="0" lvl="0" indent="0" algn="r" rtl="0">
                <a:lnSpc>
                  <a:spcPct val="90000"/>
                </a:lnSpc>
                <a:spcBef>
                  <a:spcPts val="0"/>
                </a:spcBef>
                <a:spcAft>
                  <a:spcPts val="0"/>
                </a:spcAft>
                <a:buNone/>
              </a:pPr>
              <a:r>
                <a:rPr lang="en-US" sz="1600" b="1">
                  <a:solidFill>
                    <a:schemeClr val="lt1"/>
                  </a:solidFill>
                  <a:latin typeface="Trebuchet MS"/>
                  <a:ea typeface="Trebuchet MS"/>
                  <a:cs typeface="Trebuchet MS"/>
                  <a:sym typeface="Trebuchet MS"/>
                </a:rPr>
                <a:t>Lead Generation &amp;</a:t>
              </a:r>
              <a:br>
                <a:rPr lang="en-US" sz="1600" b="1">
                  <a:solidFill>
                    <a:schemeClr val="lt1"/>
                  </a:solidFill>
                  <a:latin typeface="Trebuchet MS"/>
                  <a:ea typeface="Trebuchet MS"/>
                  <a:cs typeface="Trebuchet MS"/>
                  <a:sym typeface="Trebuchet MS"/>
                </a:rPr>
              </a:br>
              <a:r>
                <a:rPr lang="en-US" sz="1600" b="1">
                  <a:solidFill>
                    <a:schemeClr val="lt1"/>
                  </a:solidFill>
                  <a:latin typeface="Trebuchet MS"/>
                  <a:ea typeface="Trebuchet MS"/>
                  <a:cs typeface="Trebuchet MS"/>
                  <a:sym typeface="Trebuchet MS"/>
                </a:rPr>
                <a:t> Brand Awareness</a:t>
              </a:r>
              <a:endParaRPr/>
            </a:p>
          </p:txBody>
        </p:sp>
        <p:sp>
          <p:nvSpPr>
            <p:cNvPr id="730" name="Google Shape;730;p48"/>
            <p:cNvSpPr/>
            <p:nvPr/>
          </p:nvSpPr>
          <p:spPr>
            <a:xfrm>
              <a:off x="7291128" y="2893224"/>
              <a:ext cx="3360068" cy="878593"/>
            </a:xfrm>
            <a:prstGeom prst="rect">
              <a:avLst/>
            </a:prstGeom>
            <a:solidFill>
              <a:schemeClr val="accent4"/>
            </a:solidFill>
            <a:ln w="19050" cap="rnd" cmpd="sng">
              <a:solidFill>
                <a:schemeClr val="accent4"/>
              </a:solidFill>
              <a:prstDash val="solid"/>
              <a:round/>
              <a:headEnd type="none" w="sm" len="sm"/>
              <a:tailEnd type="none" w="sm" len="sm"/>
            </a:ln>
          </p:spPr>
          <p:txBody>
            <a:bodyPr spcFirstLastPara="1" wrap="square" lIns="67650" tIns="67650" rIns="67650" bIns="67650" anchor="ctr" anchorCtr="0">
              <a:noAutofit/>
            </a:bodyPr>
            <a:lstStyle/>
            <a:p>
              <a:pPr marL="0" marR="0" lvl="0" indent="0" algn="r" rtl="0">
                <a:lnSpc>
                  <a:spcPct val="90000"/>
                </a:lnSpc>
                <a:spcBef>
                  <a:spcPts val="0"/>
                </a:spcBef>
                <a:spcAft>
                  <a:spcPts val="0"/>
                </a:spcAft>
                <a:buNone/>
              </a:pPr>
              <a:r>
                <a:rPr lang="en-US" sz="1600" b="1">
                  <a:solidFill>
                    <a:schemeClr val="lt1"/>
                  </a:solidFill>
                  <a:latin typeface="Trebuchet MS"/>
                  <a:ea typeface="Trebuchet MS"/>
                  <a:cs typeface="Trebuchet MS"/>
                  <a:sym typeface="Trebuchet MS"/>
                </a:rPr>
                <a:t>Donor Conversion &amp;</a:t>
              </a:r>
              <a:br>
                <a:rPr lang="en-US" sz="1600" b="1">
                  <a:solidFill>
                    <a:schemeClr val="lt1"/>
                  </a:solidFill>
                  <a:latin typeface="Trebuchet MS"/>
                  <a:ea typeface="Trebuchet MS"/>
                  <a:cs typeface="Trebuchet MS"/>
                  <a:sym typeface="Trebuchet MS"/>
                </a:rPr>
              </a:br>
              <a:r>
                <a:rPr lang="en-US" sz="1600" b="1">
                  <a:solidFill>
                    <a:schemeClr val="lt1"/>
                  </a:solidFill>
                  <a:latin typeface="Trebuchet MS"/>
                  <a:ea typeface="Trebuchet MS"/>
                  <a:cs typeface="Trebuchet MS"/>
                  <a:sym typeface="Trebuchet MS"/>
                </a:rPr>
                <a:t> Retention</a:t>
              </a:r>
              <a:endParaRPr/>
            </a:p>
          </p:txBody>
        </p:sp>
        <p:sp>
          <p:nvSpPr>
            <p:cNvPr id="731" name="Google Shape;731;p48"/>
            <p:cNvSpPr/>
            <p:nvPr/>
          </p:nvSpPr>
          <p:spPr>
            <a:xfrm>
              <a:off x="7291131" y="4070546"/>
              <a:ext cx="3360068" cy="878593"/>
            </a:xfrm>
            <a:prstGeom prst="rect">
              <a:avLst/>
            </a:prstGeom>
            <a:solidFill>
              <a:srgbClr val="AD4C11"/>
            </a:solidFill>
            <a:ln w="19050" cap="rnd" cmpd="sng">
              <a:solidFill>
                <a:schemeClr val="accent2"/>
              </a:solidFill>
              <a:prstDash val="solid"/>
              <a:round/>
              <a:headEnd type="none" w="sm" len="sm"/>
              <a:tailEnd type="none" w="sm" len="sm"/>
            </a:ln>
          </p:spPr>
          <p:txBody>
            <a:bodyPr spcFirstLastPara="1" wrap="square" lIns="63850" tIns="63850" rIns="63850" bIns="63850" anchor="ctr" anchorCtr="0">
              <a:noAutofit/>
            </a:bodyPr>
            <a:lstStyle/>
            <a:p>
              <a:pPr marL="0" marR="0" lvl="0" indent="0" algn="r" rtl="0">
                <a:lnSpc>
                  <a:spcPct val="90000"/>
                </a:lnSpc>
                <a:spcBef>
                  <a:spcPts val="0"/>
                </a:spcBef>
                <a:spcAft>
                  <a:spcPts val="0"/>
                </a:spcAft>
                <a:buNone/>
              </a:pPr>
              <a:r>
                <a:rPr lang="en-US" sz="1600" b="1">
                  <a:solidFill>
                    <a:schemeClr val="lt1"/>
                  </a:solidFill>
                  <a:latin typeface="Trebuchet MS"/>
                  <a:ea typeface="Trebuchet MS"/>
                  <a:cs typeface="Trebuchet MS"/>
                  <a:sym typeface="Trebuchet MS"/>
                </a:rPr>
                <a:t>Grow Sustainer Program</a:t>
              </a:r>
              <a:endParaRPr/>
            </a:p>
          </p:txBody>
        </p:sp>
        <p:sp>
          <p:nvSpPr>
            <p:cNvPr id="732" name="Google Shape;732;p48"/>
            <p:cNvSpPr/>
            <p:nvPr/>
          </p:nvSpPr>
          <p:spPr>
            <a:xfrm>
              <a:off x="6945027" y="1722313"/>
              <a:ext cx="971365" cy="967238"/>
            </a:xfrm>
            <a:prstGeom prst="ellipse">
              <a:avLst/>
            </a:prstGeom>
            <a:solidFill>
              <a:schemeClr val="lt1"/>
            </a:solidFill>
            <a:ln w="381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1</a:t>
              </a:r>
              <a:endParaRPr/>
            </a:p>
          </p:txBody>
        </p:sp>
        <p:sp>
          <p:nvSpPr>
            <p:cNvPr id="733" name="Google Shape;733;p48"/>
            <p:cNvSpPr/>
            <p:nvPr/>
          </p:nvSpPr>
          <p:spPr>
            <a:xfrm>
              <a:off x="6945027" y="4034592"/>
              <a:ext cx="971365" cy="967238"/>
            </a:xfrm>
            <a:prstGeom prst="ellipse">
              <a:avLst/>
            </a:prstGeom>
            <a:solidFill>
              <a:schemeClr val="lt1"/>
            </a:solidFill>
            <a:ln w="38100" cap="flat" cmpd="sng">
              <a:solidFill>
                <a:srgbClr val="AD4C1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3</a:t>
              </a:r>
              <a:endParaRPr/>
            </a:p>
          </p:txBody>
        </p:sp>
        <p:sp>
          <p:nvSpPr>
            <p:cNvPr id="734" name="Google Shape;734;p48"/>
            <p:cNvSpPr/>
            <p:nvPr/>
          </p:nvSpPr>
          <p:spPr>
            <a:xfrm>
              <a:off x="6945027" y="2857270"/>
              <a:ext cx="971365" cy="967238"/>
            </a:xfrm>
            <a:prstGeom prst="ellipse">
              <a:avLst/>
            </a:prstGeom>
            <a:solidFill>
              <a:schemeClr val="lt1"/>
            </a:solidFill>
            <a:ln w="381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2</a:t>
              </a:r>
              <a:endParaRPr/>
            </a:p>
          </p:txBody>
        </p:sp>
        <p:sp>
          <p:nvSpPr>
            <p:cNvPr id="735" name="Google Shape;735;p48"/>
            <p:cNvSpPr txBox="1"/>
            <p:nvPr/>
          </p:nvSpPr>
          <p:spPr>
            <a:xfrm>
              <a:off x="7334086" y="1178851"/>
              <a:ext cx="327414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rebuchet MS"/>
                  <a:ea typeface="Trebuchet MS"/>
                  <a:cs typeface="Trebuchet MS"/>
                  <a:sym typeface="Trebuchet MS"/>
                </a:rPr>
                <a:t>Apply Across Key Initiatives</a:t>
              </a:r>
              <a:endParaRPr/>
            </a:p>
          </p:txBody>
        </p:sp>
        <p:sp>
          <p:nvSpPr>
            <p:cNvPr id="736" name="Google Shape;736;p48"/>
            <p:cNvSpPr/>
            <p:nvPr/>
          </p:nvSpPr>
          <p:spPr>
            <a:xfrm>
              <a:off x="7291123" y="5312430"/>
              <a:ext cx="3360068" cy="878593"/>
            </a:xfrm>
            <a:prstGeom prst="rect">
              <a:avLst/>
            </a:prstGeom>
            <a:solidFill>
              <a:schemeClr val="accent1"/>
            </a:solidFill>
            <a:ln w="19050" cap="rnd" cmpd="sng">
              <a:solidFill>
                <a:schemeClr val="accent1"/>
              </a:solidFill>
              <a:prstDash val="solid"/>
              <a:round/>
              <a:headEnd type="none" w="sm" len="sm"/>
              <a:tailEnd type="none" w="sm" len="sm"/>
            </a:ln>
          </p:spPr>
          <p:txBody>
            <a:bodyPr spcFirstLastPara="1" wrap="square" lIns="63850" tIns="63850" rIns="63850" bIns="63850" anchor="ctr" anchorCtr="0">
              <a:noAutofit/>
            </a:bodyPr>
            <a:lstStyle/>
            <a:p>
              <a:pPr marL="0" marR="0" lvl="0" indent="0" algn="r" rtl="0">
                <a:lnSpc>
                  <a:spcPct val="90000"/>
                </a:lnSpc>
                <a:spcBef>
                  <a:spcPts val="0"/>
                </a:spcBef>
                <a:spcAft>
                  <a:spcPts val="0"/>
                </a:spcAft>
                <a:buNone/>
              </a:pPr>
              <a:r>
                <a:rPr lang="en-US" sz="1600" b="1">
                  <a:solidFill>
                    <a:schemeClr val="lt1"/>
                  </a:solidFill>
                  <a:latin typeface="Trebuchet MS"/>
                  <a:ea typeface="Trebuchet MS"/>
                  <a:cs typeface="Trebuchet MS"/>
                  <a:sym typeface="Trebuchet MS"/>
                </a:rPr>
                <a:t>Event Marketing Support</a:t>
              </a:r>
              <a:endParaRPr/>
            </a:p>
          </p:txBody>
        </p:sp>
        <p:sp>
          <p:nvSpPr>
            <p:cNvPr id="737" name="Google Shape;737;p48"/>
            <p:cNvSpPr/>
            <p:nvPr/>
          </p:nvSpPr>
          <p:spPr>
            <a:xfrm>
              <a:off x="6945027" y="5276476"/>
              <a:ext cx="971365" cy="967238"/>
            </a:xfrm>
            <a:prstGeom prst="ellipse">
              <a:avLst/>
            </a:prstGeom>
            <a:solidFill>
              <a:schemeClr val="lt1"/>
            </a:solidFill>
            <a:ln w="381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4</a:t>
              </a:r>
              <a:endParaRPr/>
            </a:p>
          </p:txBody>
        </p:sp>
        <p:grpSp>
          <p:nvGrpSpPr>
            <p:cNvPr id="738" name="Google Shape;738;p48"/>
            <p:cNvGrpSpPr/>
            <p:nvPr/>
          </p:nvGrpSpPr>
          <p:grpSpPr>
            <a:xfrm>
              <a:off x="435311" y="1198619"/>
              <a:ext cx="6267670" cy="4905335"/>
              <a:chOff x="-447930" y="1542473"/>
              <a:chExt cx="6267670" cy="4905335"/>
            </a:xfrm>
          </p:grpSpPr>
          <p:sp>
            <p:nvSpPr>
              <p:cNvPr id="739" name="Google Shape;739;p48"/>
              <p:cNvSpPr txBox="1"/>
              <p:nvPr/>
            </p:nvSpPr>
            <p:spPr>
              <a:xfrm>
                <a:off x="-447930" y="3455116"/>
                <a:ext cx="1399253" cy="92333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800" b="1">
                    <a:solidFill>
                      <a:srgbClr val="18191A"/>
                    </a:solidFill>
                    <a:latin typeface="Trebuchet MS"/>
                    <a:ea typeface="Trebuchet MS"/>
                    <a:cs typeface="Trebuchet MS"/>
                    <a:sym typeface="Trebuchet MS"/>
                  </a:rPr>
                  <a:t>Define &amp; Measure KPIs</a:t>
                </a:r>
                <a:endParaRPr/>
              </a:p>
            </p:txBody>
          </p:sp>
          <p:sp>
            <p:nvSpPr>
              <p:cNvPr id="740" name="Google Shape;740;p48"/>
              <p:cNvSpPr/>
              <p:nvPr/>
            </p:nvSpPr>
            <p:spPr>
              <a:xfrm>
                <a:off x="1411357" y="1542473"/>
                <a:ext cx="477078" cy="4905335"/>
              </a:xfrm>
              <a:prstGeom prst="leftBracket">
                <a:avLst>
                  <a:gd name="adj" fmla="val 0"/>
                </a:avLst>
              </a:prstGeom>
              <a:noFill/>
              <a:ln w="127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Trebuchet MS"/>
                  <a:ea typeface="Trebuchet MS"/>
                  <a:cs typeface="Trebuchet MS"/>
                  <a:sym typeface="Trebuchet MS"/>
                </a:endParaRPr>
              </a:p>
            </p:txBody>
          </p:sp>
          <p:grpSp>
            <p:nvGrpSpPr>
              <p:cNvPr id="741" name="Google Shape;741;p48"/>
              <p:cNvGrpSpPr/>
              <p:nvPr/>
            </p:nvGrpSpPr>
            <p:grpSpPr>
              <a:xfrm>
                <a:off x="1771972" y="1739795"/>
                <a:ext cx="4047768" cy="4522937"/>
                <a:chOff x="1803697" y="1664053"/>
                <a:chExt cx="3360068" cy="4522937"/>
              </a:xfrm>
            </p:grpSpPr>
            <p:sp>
              <p:nvSpPr>
                <p:cNvPr id="742" name="Google Shape;742;p48"/>
                <p:cNvSpPr/>
                <p:nvPr/>
              </p:nvSpPr>
              <p:spPr>
                <a:xfrm>
                  <a:off x="1803697" y="1664053"/>
                  <a:ext cx="3360068" cy="1311188"/>
                </a:xfrm>
                <a:prstGeom prst="rect">
                  <a:avLst/>
                </a:prstGeom>
                <a:solidFill>
                  <a:schemeClr val="lt1"/>
                </a:solidFill>
                <a:ln>
                  <a:noFill/>
                </a:ln>
              </p:spPr>
              <p:txBody>
                <a:bodyPr spcFirstLastPara="1" wrap="square" lIns="71450" tIns="71450" rIns="71450" bIns="71450" anchor="ctr" anchorCtr="0">
                  <a:noAutofit/>
                </a:bodyPr>
                <a:lstStyle/>
                <a:p>
                  <a:pPr marL="0" marR="0" lvl="0" indent="0" algn="l" rtl="0">
                    <a:lnSpc>
                      <a:spcPct val="90000"/>
                    </a:lnSpc>
                    <a:spcBef>
                      <a:spcPts val="0"/>
                    </a:spcBef>
                    <a:spcAft>
                      <a:spcPts val="0"/>
                    </a:spcAft>
                    <a:buNone/>
                  </a:pPr>
                  <a:r>
                    <a:rPr lang="en-US" sz="1600" b="1">
                      <a:solidFill>
                        <a:schemeClr val="dk1"/>
                      </a:solidFill>
                      <a:latin typeface="Trebuchet MS"/>
                      <a:ea typeface="Trebuchet MS"/>
                      <a:cs typeface="Trebuchet MS"/>
                      <a:sym typeface="Trebuchet MS"/>
                    </a:rPr>
                    <a:t>Target</a:t>
                  </a:r>
                  <a:endParaRPr/>
                </a:p>
                <a:p>
                  <a:pPr marL="0" marR="0" lvl="0" indent="0" algn="l" rtl="0">
                    <a:lnSpc>
                      <a:spcPct val="90000"/>
                    </a:lnSpc>
                    <a:spcBef>
                      <a:spcPts val="560"/>
                    </a:spcBef>
                    <a:spcAft>
                      <a:spcPts val="0"/>
                    </a:spcAft>
                    <a:buNone/>
                  </a:pPr>
                  <a:r>
                    <a:rPr lang="en-US" sz="1600">
                      <a:solidFill>
                        <a:schemeClr val="dk1"/>
                      </a:solidFill>
                      <a:latin typeface="Trebuchet MS"/>
                      <a:ea typeface="Trebuchet MS"/>
                      <a:cs typeface="Trebuchet MS"/>
                      <a:sym typeface="Trebuchet MS"/>
                    </a:rPr>
                    <a:t>Core segments </a:t>
                  </a:r>
                  <a:endParaRPr/>
                </a:p>
              </p:txBody>
            </p:sp>
            <p:sp>
              <p:nvSpPr>
                <p:cNvPr id="743" name="Google Shape;743;p48"/>
                <p:cNvSpPr/>
                <p:nvPr/>
              </p:nvSpPr>
              <p:spPr>
                <a:xfrm>
                  <a:off x="1803697" y="3269928"/>
                  <a:ext cx="3360068" cy="1311188"/>
                </a:xfrm>
                <a:prstGeom prst="rect">
                  <a:avLst/>
                </a:prstGeom>
                <a:solidFill>
                  <a:schemeClr val="lt1"/>
                </a:solidFill>
                <a:ln>
                  <a:noFill/>
                </a:ln>
              </p:spPr>
              <p:txBody>
                <a:bodyPr spcFirstLastPara="1" wrap="square" lIns="71450" tIns="71450" rIns="71450" bIns="71450" anchor="ctr" anchorCtr="0">
                  <a:noAutofit/>
                </a:bodyPr>
                <a:lstStyle/>
                <a:p>
                  <a:pPr marL="0" marR="0" lvl="0" indent="0" algn="l" rtl="0">
                    <a:lnSpc>
                      <a:spcPct val="90000"/>
                    </a:lnSpc>
                    <a:spcBef>
                      <a:spcPts val="0"/>
                    </a:spcBef>
                    <a:spcAft>
                      <a:spcPts val="0"/>
                    </a:spcAft>
                    <a:buNone/>
                  </a:pPr>
                  <a:r>
                    <a:rPr lang="en-US" sz="1600" b="1">
                      <a:solidFill>
                        <a:schemeClr val="dk1"/>
                      </a:solidFill>
                      <a:latin typeface="Trebuchet MS"/>
                      <a:ea typeface="Trebuchet MS"/>
                      <a:cs typeface="Trebuchet MS"/>
                      <a:sym typeface="Trebuchet MS"/>
                    </a:rPr>
                    <a:t>Offer &amp; Message</a:t>
                  </a:r>
                  <a:endParaRPr/>
                </a:p>
                <a:p>
                  <a:pPr marL="0" marR="0" lvl="0" indent="0" algn="l" rtl="0">
                    <a:lnSpc>
                      <a:spcPct val="90000"/>
                    </a:lnSpc>
                    <a:spcBef>
                      <a:spcPts val="560"/>
                    </a:spcBef>
                    <a:spcAft>
                      <a:spcPts val="0"/>
                    </a:spcAft>
                    <a:buNone/>
                  </a:pPr>
                  <a:r>
                    <a:rPr lang="en-US" sz="1600">
                      <a:solidFill>
                        <a:schemeClr val="dk1"/>
                      </a:solidFill>
                      <a:latin typeface="Trebuchet MS"/>
                      <a:ea typeface="Trebuchet MS"/>
                      <a:cs typeface="Trebuchet MS"/>
                      <a:sym typeface="Trebuchet MS"/>
                    </a:rPr>
                    <a:t>Highlight offers and reason to donate</a:t>
                  </a:r>
                  <a:endParaRPr/>
                </a:p>
              </p:txBody>
            </p:sp>
            <p:sp>
              <p:nvSpPr>
                <p:cNvPr id="744" name="Google Shape;744;p48"/>
                <p:cNvSpPr/>
                <p:nvPr/>
              </p:nvSpPr>
              <p:spPr>
                <a:xfrm>
                  <a:off x="1803697" y="4875802"/>
                  <a:ext cx="3360068" cy="1311188"/>
                </a:xfrm>
                <a:prstGeom prst="rect">
                  <a:avLst/>
                </a:prstGeom>
                <a:solidFill>
                  <a:schemeClr val="lt1"/>
                </a:solidFill>
                <a:ln>
                  <a:noFill/>
                </a:ln>
              </p:spPr>
              <p:txBody>
                <a:bodyPr spcFirstLastPara="1" wrap="square" lIns="71450" tIns="71450" rIns="71450" bIns="71450" anchor="ctr" anchorCtr="0">
                  <a:noAutofit/>
                </a:bodyPr>
                <a:lstStyle/>
                <a:p>
                  <a:pPr marL="0" marR="0" lvl="0" indent="0" algn="l" rtl="0">
                    <a:lnSpc>
                      <a:spcPct val="90000"/>
                    </a:lnSpc>
                    <a:spcBef>
                      <a:spcPts val="0"/>
                    </a:spcBef>
                    <a:spcAft>
                      <a:spcPts val="0"/>
                    </a:spcAft>
                    <a:buNone/>
                  </a:pPr>
                  <a:r>
                    <a:rPr lang="en-US" sz="1600" b="1">
                      <a:solidFill>
                        <a:schemeClr val="dk1"/>
                      </a:solidFill>
                      <a:latin typeface="Trebuchet MS"/>
                      <a:ea typeface="Trebuchet MS"/>
                      <a:cs typeface="Trebuchet MS"/>
                      <a:sym typeface="Trebuchet MS"/>
                    </a:rPr>
                    <a:t>Creative</a:t>
                  </a:r>
                  <a:endParaRPr/>
                </a:p>
                <a:p>
                  <a:pPr marL="0" marR="0" lvl="0" indent="0" algn="l" rtl="0">
                    <a:lnSpc>
                      <a:spcPct val="90000"/>
                    </a:lnSpc>
                    <a:spcBef>
                      <a:spcPts val="560"/>
                    </a:spcBef>
                    <a:spcAft>
                      <a:spcPts val="0"/>
                    </a:spcAft>
                    <a:buNone/>
                  </a:pPr>
                  <a:r>
                    <a:rPr lang="en-US" sz="1600">
                      <a:solidFill>
                        <a:schemeClr val="dk1"/>
                      </a:solidFill>
                      <a:latin typeface="Trebuchet MS"/>
                      <a:ea typeface="Trebuchet MS"/>
                      <a:cs typeface="Trebuchet MS"/>
                      <a:sym typeface="Trebuchet MS"/>
                    </a:rPr>
                    <a:t>Focus on brand differentiator as core message, highlight brand value and offers to cover all segments</a:t>
                  </a:r>
                  <a:endParaRPr/>
                </a:p>
              </p:txBody>
            </p:sp>
          </p:gr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cxnSp>
        <p:nvCxnSpPr>
          <p:cNvPr id="750" name="Google Shape;750;p49"/>
          <p:cNvCxnSpPr/>
          <p:nvPr/>
        </p:nvCxnSpPr>
        <p:spPr>
          <a:xfrm>
            <a:off x="105155" y="6096099"/>
            <a:ext cx="11978640" cy="0"/>
          </a:xfrm>
          <a:prstGeom prst="straightConnector1">
            <a:avLst/>
          </a:prstGeom>
          <a:noFill/>
          <a:ln w="28575" cap="flat" cmpd="sng">
            <a:solidFill>
              <a:schemeClr val="accent3">
                <a:alpha val="26666"/>
              </a:schemeClr>
            </a:solidFill>
            <a:prstDash val="solid"/>
            <a:round/>
            <a:headEnd type="oval" w="med" len="med"/>
            <a:tailEnd type="oval" w="med" len="med"/>
          </a:ln>
        </p:spPr>
      </p:cxnSp>
      <p:sp>
        <p:nvSpPr>
          <p:cNvPr id="751" name="Google Shape;751;p49"/>
          <p:cNvSpPr txBox="1">
            <a:spLocks noGrp="1"/>
          </p:cNvSpPr>
          <p:nvPr>
            <p:ph type="title"/>
          </p:nvPr>
        </p:nvSpPr>
        <p:spPr>
          <a:xfrm>
            <a:off x="274320" y="256032"/>
            <a:ext cx="11640312" cy="63093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1"/>
              </a:buClr>
              <a:buSzPts val="2400"/>
              <a:buFont typeface="Trebuchet MS"/>
              <a:buNone/>
            </a:pPr>
            <a:r>
              <a:rPr lang="en-US">
                <a:solidFill>
                  <a:schemeClr val="accent1"/>
                </a:solidFill>
                <a:latin typeface="Trebuchet MS"/>
                <a:ea typeface="Trebuchet MS"/>
                <a:cs typeface="Trebuchet MS"/>
                <a:sym typeface="Trebuchet MS"/>
              </a:rPr>
              <a:t>Map Out Marquis and Evergreen Campaign</a:t>
            </a:r>
            <a:endParaRPr/>
          </a:p>
        </p:txBody>
      </p:sp>
      <p:sp>
        <p:nvSpPr>
          <p:cNvPr id="752" name="Google Shape;752;p49"/>
          <p:cNvSpPr txBox="1"/>
          <p:nvPr/>
        </p:nvSpPr>
        <p:spPr>
          <a:xfrm>
            <a:off x="174100" y="1574118"/>
            <a:ext cx="190500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1">
                <a:solidFill>
                  <a:srgbClr val="18191A"/>
                </a:solidFill>
                <a:latin typeface="Arial"/>
                <a:ea typeface="Arial"/>
                <a:cs typeface="Arial"/>
                <a:sym typeface="Arial"/>
              </a:rPr>
              <a:t>Summer</a:t>
            </a:r>
            <a:endParaRPr sz="1400" b="1" i="0" u="none" strike="noStrike" cap="none">
              <a:solidFill>
                <a:srgbClr val="18191A"/>
              </a:solidFill>
              <a:latin typeface="Arial"/>
              <a:ea typeface="Arial"/>
              <a:cs typeface="Arial"/>
              <a:sym typeface="Arial"/>
            </a:endParaRPr>
          </a:p>
        </p:txBody>
      </p:sp>
      <p:sp>
        <p:nvSpPr>
          <p:cNvPr id="753" name="Google Shape;753;p49"/>
          <p:cNvSpPr txBox="1"/>
          <p:nvPr/>
        </p:nvSpPr>
        <p:spPr>
          <a:xfrm>
            <a:off x="-234242" y="2378714"/>
            <a:ext cx="2743200" cy="5232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300"/>
              <a:buFont typeface="Arial"/>
              <a:buNone/>
            </a:pPr>
            <a:r>
              <a:rPr lang="en-US" sz="1300" b="1">
                <a:solidFill>
                  <a:srgbClr val="18191A"/>
                </a:solidFill>
                <a:latin typeface="Arial"/>
                <a:ea typeface="Arial"/>
                <a:cs typeface="Arial"/>
                <a:sym typeface="Arial"/>
              </a:rPr>
              <a:t>Lead Generation</a:t>
            </a:r>
            <a:br>
              <a:rPr lang="en-US" sz="1300" b="1">
                <a:solidFill>
                  <a:srgbClr val="18191A"/>
                </a:solidFill>
                <a:latin typeface="Arial"/>
                <a:ea typeface="Arial"/>
                <a:cs typeface="Arial"/>
                <a:sym typeface="Arial"/>
              </a:rPr>
            </a:br>
            <a:r>
              <a:rPr lang="en-US" sz="1300" b="1">
                <a:solidFill>
                  <a:srgbClr val="18191A"/>
                </a:solidFill>
                <a:latin typeface="Arial"/>
                <a:ea typeface="Arial"/>
                <a:cs typeface="Arial"/>
                <a:sym typeface="Arial"/>
              </a:rPr>
              <a:t>Messaging Testing</a:t>
            </a:r>
            <a:br>
              <a:rPr lang="en-US" sz="1300" b="1">
                <a:solidFill>
                  <a:srgbClr val="18191A"/>
                </a:solidFill>
                <a:latin typeface="Arial"/>
                <a:ea typeface="Arial"/>
                <a:cs typeface="Arial"/>
                <a:sym typeface="Arial"/>
              </a:rPr>
            </a:br>
            <a:endParaRPr sz="1300" b="1" i="0" u="none" strike="noStrike" cap="none">
              <a:solidFill>
                <a:srgbClr val="18191A"/>
              </a:solidFill>
              <a:latin typeface="Arial"/>
              <a:ea typeface="Arial"/>
              <a:cs typeface="Arial"/>
              <a:sym typeface="Arial"/>
            </a:endParaRPr>
          </a:p>
        </p:txBody>
      </p:sp>
      <p:cxnSp>
        <p:nvCxnSpPr>
          <p:cNvPr id="754" name="Google Shape;754;p49"/>
          <p:cNvCxnSpPr/>
          <p:nvPr/>
        </p:nvCxnSpPr>
        <p:spPr>
          <a:xfrm rot="10800000" flipH="1">
            <a:off x="0" y="2129453"/>
            <a:ext cx="12192000" cy="64169"/>
          </a:xfrm>
          <a:prstGeom prst="straightConnector1">
            <a:avLst/>
          </a:prstGeom>
          <a:noFill/>
          <a:ln w="28575" cap="flat" cmpd="sng">
            <a:solidFill>
              <a:srgbClr val="6D91A0"/>
            </a:solidFill>
            <a:prstDash val="solid"/>
            <a:miter lim="800000"/>
            <a:headEnd type="none" w="sm" len="sm"/>
            <a:tailEnd type="none" w="sm" len="sm"/>
          </a:ln>
        </p:spPr>
      </p:cxnSp>
      <p:sp>
        <p:nvSpPr>
          <p:cNvPr id="755" name="Google Shape;755;p49"/>
          <p:cNvSpPr/>
          <p:nvPr/>
        </p:nvSpPr>
        <p:spPr>
          <a:xfrm>
            <a:off x="849663" y="1882817"/>
            <a:ext cx="553875" cy="5574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rebuchet MS"/>
              <a:buNone/>
            </a:pPr>
            <a:endParaRPr sz="1800" b="0" i="0" u="none" strike="noStrike" cap="none">
              <a:solidFill>
                <a:srgbClr val="FFFFFF"/>
              </a:solidFill>
              <a:latin typeface="Arial"/>
              <a:ea typeface="Arial"/>
              <a:cs typeface="Arial"/>
              <a:sym typeface="Arial"/>
            </a:endParaRPr>
          </a:p>
        </p:txBody>
      </p:sp>
      <p:sp>
        <p:nvSpPr>
          <p:cNvPr id="756" name="Google Shape;756;p49"/>
          <p:cNvSpPr txBox="1"/>
          <p:nvPr/>
        </p:nvSpPr>
        <p:spPr>
          <a:xfrm>
            <a:off x="3785730" y="2464311"/>
            <a:ext cx="274320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300"/>
              <a:buFont typeface="Arial"/>
              <a:buNone/>
            </a:pPr>
            <a:r>
              <a:rPr lang="en-US" sz="1300" b="1" i="0" u="none" strike="noStrike" cap="none">
                <a:solidFill>
                  <a:srgbClr val="18191A"/>
                </a:solidFill>
                <a:latin typeface="Arial"/>
                <a:ea typeface="Arial"/>
                <a:cs typeface="Arial"/>
                <a:sym typeface="Arial"/>
              </a:rPr>
              <a:t>Donor Push</a:t>
            </a:r>
            <a:endParaRPr/>
          </a:p>
        </p:txBody>
      </p:sp>
      <p:sp>
        <p:nvSpPr>
          <p:cNvPr id="757" name="Google Shape;757;p49"/>
          <p:cNvSpPr txBox="1"/>
          <p:nvPr/>
        </p:nvSpPr>
        <p:spPr>
          <a:xfrm>
            <a:off x="3992995" y="1574118"/>
            <a:ext cx="232867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1" i="0" u="none" strike="noStrike" cap="none">
                <a:solidFill>
                  <a:srgbClr val="18191A"/>
                </a:solidFill>
                <a:latin typeface="Arial"/>
                <a:ea typeface="Arial"/>
                <a:cs typeface="Arial"/>
                <a:sym typeface="Arial"/>
              </a:rPr>
              <a:t>Year-End Setup</a:t>
            </a:r>
            <a:endParaRPr/>
          </a:p>
        </p:txBody>
      </p:sp>
      <p:sp>
        <p:nvSpPr>
          <p:cNvPr id="758" name="Google Shape;758;p49"/>
          <p:cNvSpPr txBox="1"/>
          <p:nvPr/>
        </p:nvSpPr>
        <p:spPr>
          <a:xfrm>
            <a:off x="1993919" y="2480443"/>
            <a:ext cx="2743200" cy="5232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300"/>
              <a:buFont typeface="Arial"/>
              <a:buNone/>
            </a:pPr>
            <a:r>
              <a:rPr lang="en-US" sz="1300" b="1" i="0" u="none" strike="noStrike" cap="none">
                <a:solidFill>
                  <a:srgbClr val="18191A"/>
                </a:solidFill>
                <a:latin typeface="Arial"/>
                <a:ea typeface="Arial"/>
                <a:cs typeface="Arial"/>
                <a:sym typeface="Arial"/>
              </a:rPr>
              <a:t>Rollout/Optimize Tests</a:t>
            </a:r>
            <a:endParaRPr/>
          </a:p>
        </p:txBody>
      </p:sp>
      <p:sp>
        <p:nvSpPr>
          <p:cNvPr id="759" name="Google Shape;759;p49"/>
          <p:cNvSpPr/>
          <p:nvPr/>
        </p:nvSpPr>
        <p:spPr>
          <a:xfrm>
            <a:off x="4880393" y="1882817"/>
            <a:ext cx="553875" cy="5574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rebuchet MS"/>
              <a:buNone/>
            </a:pPr>
            <a:endParaRPr sz="1800" b="0" i="0" u="none" strike="noStrike" cap="none">
              <a:solidFill>
                <a:srgbClr val="FFFFFF"/>
              </a:solidFill>
              <a:latin typeface="Arial"/>
              <a:ea typeface="Arial"/>
              <a:cs typeface="Arial"/>
              <a:sym typeface="Arial"/>
            </a:endParaRPr>
          </a:p>
        </p:txBody>
      </p:sp>
      <p:sp>
        <p:nvSpPr>
          <p:cNvPr id="760" name="Google Shape;760;p49"/>
          <p:cNvSpPr/>
          <p:nvPr/>
        </p:nvSpPr>
        <p:spPr>
          <a:xfrm>
            <a:off x="6832906" y="1882817"/>
            <a:ext cx="553875" cy="5574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rebuchet MS"/>
              <a:buNone/>
            </a:pPr>
            <a:endParaRPr sz="1800" b="0" i="0" u="none" strike="noStrike" cap="none">
              <a:solidFill>
                <a:srgbClr val="FFFFFF"/>
              </a:solidFill>
              <a:latin typeface="Arial"/>
              <a:ea typeface="Arial"/>
              <a:cs typeface="Arial"/>
              <a:sym typeface="Arial"/>
            </a:endParaRPr>
          </a:p>
        </p:txBody>
      </p:sp>
      <p:sp>
        <p:nvSpPr>
          <p:cNvPr id="761" name="Google Shape;761;p49"/>
          <p:cNvSpPr txBox="1"/>
          <p:nvPr/>
        </p:nvSpPr>
        <p:spPr>
          <a:xfrm>
            <a:off x="5833192" y="2464189"/>
            <a:ext cx="2743200" cy="5232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300"/>
              <a:buFont typeface="Arial"/>
              <a:buNone/>
            </a:pPr>
            <a:r>
              <a:rPr lang="en-US" sz="1300" b="1" i="0" u="none" strike="noStrike" cap="none">
                <a:solidFill>
                  <a:srgbClr val="18191A"/>
                </a:solidFill>
                <a:latin typeface="Arial"/>
                <a:ea typeface="Arial"/>
                <a:cs typeface="Arial"/>
                <a:sym typeface="Arial"/>
              </a:rPr>
              <a:t>High Volume Donations</a:t>
            </a:r>
            <a:endParaRPr sz="1300" b="1" i="0" u="none" strike="noStrike" cap="none">
              <a:solidFill>
                <a:srgbClr val="18191A"/>
              </a:solidFill>
              <a:latin typeface="Arial"/>
              <a:ea typeface="Arial"/>
              <a:cs typeface="Arial"/>
              <a:sym typeface="Arial"/>
            </a:endParaRPr>
          </a:p>
        </p:txBody>
      </p:sp>
      <p:sp>
        <p:nvSpPr>
          <p:cNvPr id="762" name="Google Shape;762;p49"/>
          <p:cNvSpPr txBox="1"/>
          <p:nvPr/>
        </p:nvSpPr>
        <p:spPr>
          <a:xfrm>
            <a:off x="6157343" y="1574118"/>
            <a:ext cx="190500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1" i="0" u="none" strike="noStrike" cap="none">
                <a:solidFill>
                  <a:srgbClr val="18191A"/>
                </a:solidFill>
                <a:latin typeface="Arial"/>
                <a:ea typeface="Arial"/>
                <a:cs typeface="Arial"/>
                <a:sym typeface="Arial"/>
              </a:rPr>
              <a:t>Year-End</a:t>
            </a:r>
            <a:endParaRPr/>
          </a:p>
        </p:txBody>
      </p:sp>
      <p:sp>
        <p:nvSpPr>
          <p:cNvPr id="763" name="Google Shape;763;p49"/>
          <p:cNvSpPr/>
          <p:nvPr/>
        </p:nvSpPr>
        <p:spPr>
          <a:xfrm>
            <a:off x="10803143" y="1882817"/>
            <a:ext cx="553875" cy="5574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rebuchet MS"/>
              <a:buNone/>
            </a:pPr>
            <a:endParaRPr sz="1800" b="0" i="0" u="none" strike="noStrike" cap="none">
              <a:solidFill>
                <a:srgbClr val="FFFFFF"/>
              </a:solidFill>
              <a:latin typeface="Arial"/>
              <a:ea typeface="Arial"/>
              <a:cs typeface="Arial"/>
              <a:sym typeface="Arial"/>
            </a:endParaRPr>
          </a:p>
        </p:txBody>
      </p:sp>
      <p:sp>
        <p:nvSpPr>
          <p:cNvPr id="764" name="Google Shape;764;p49"/>
          <p:cNvSpPr txBox="1"/>
          <p:nvPr/>
        </p:nvSpPr>
        <p:spPr>
          <a:xfrm>
            <a:off x="9708480" y="2464311"/>
            <a:ext cx="274320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300"/>
              <a:buFont typeface="Arial"/>
              <a:buNone/>
            </a:pPr>
            <a:r>
              <a:rPr lang="en-US" sz="1300" b="1" i="0" u="none" strike="noStrike" cap="none">
                <a:solidFill>
                  <a:srgbClr val="18191A"/>
                </a:solidFill>
                <a:latin typeface="Arial"/>
                <a:ea typeface="Arial"/>
                <a:cs typeface="Arial"/>
                <a:sym typeface="Arial"/>
              </a:rPr>
              <a:t>Tribute Giving</a:t>
            </a:r>
            <a:endParaRPr/>
          </a:p>
        </p:txBody>
      </p:sp>
      <p:sp>
        <p:nvSpPr>
          <p:cNvPr id="765" name="Google Shape;765;p49"/>
          <p:cNvSpPr txBox="1"/>
          <p:nvPr/>
        </p:nvSpPr>
        <p:spPr>
          <a:xfrm>
            <a:off x="10127580" y="1574118"/>
            <a:ext cx="190500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1">
                <a:solidFill>
                  <a:srgbClr val="18191A"/>
                </a:solidFill>
                <a:latin typeface="Arial"/>
                <a:ea typeface="Arial"/>
                <a:cs typeface="Arial"/>
                <a:sym typeface="Arial"/>
              </a:rPr>
              <a:t>May</a:t>
            </a:r>
            <a:endParaRPr sz="1400" b="1" i="0" u="none" strike="noStrike" cap="none">
              <a:solidFill>
                <a:srgbClr val="18191A"/>
              </a:solidFill>
              <a:latin typeface="Arial"/>
              <a:ea typeface="Arial"/>
              <a:cs typeface="Arial"/>
              <a:sym typeface="Arial"/>
            </a:endParaRPr>
          </a:p>
        </p:txBody>
      </p:sp>
      <p:sp>
        <p:nvSpPr>
          <p:cNvPr id="766" name="Google Shape;766;p49"/>
          <p:cNvSpPr/>
          <p:nvPr/>
        </p:nvSpPr>
        <p:spPr>
          <a:xfrm>
            <a:off x="2885721" y="1882817"/>
            <a:ext cx="553875" cy="5574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rebuchet MS"/>
              <a:buNone/>
            </a:pPr>
            <a:endParaRPr sz="1800" b="0" i="0" u="none" strike="noStrike" cap="none">
              <a:solidFill>
                <a:srgbClr val="FFFFFF"/>
              </a:solidFill>
              <a:latin typeface="Arial"/>
              <a:ea typeface="Arial"/>
              <a:cs typeface="Arial"/>
              <a:sym typeface="Arial"/>
            </a:endParaRPr>
          </a:p>
        </p:txBody>
      </p:sp>
      <p:sp>
        <p:nvSpPr>
          <p:cNvPr id="767" name="Google Shape;767;p49"/>
          <p:cNvSpPr txBox="1"/>
          <p:nvPr/>
        </p:nvSpPr>
        <p:spPr>
          <a:xfrm>
            <a:off x="2475035" y="1574118"/>
            <a:ext cx="1375247"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1" i="0" u="none" strike="noStrike" cap="none">
                <a:solidFill>
                  <a:srgbClr val="18191A"/>
                </a:solidFill>
                <a:latin typeface="Arial"/>
                <a:ea typeface="Arial"/>
                <a:cs typeface="Arial"/>
                <a:sym typeface="Arial"/>
              </a:rPr>
              <a:t>Fall </a:t>
            </a:r>
            <a:endParaRPr/>
          </a:p>
        </p:txBody>
      </p:sp>
      <p:sp>
        <p:nvSpPr>
          <p:cNvPr id="768" name="Google Shape;768;p49"/>
          <p:cNvSpPr/>
          <p:nvPr/>
        </p:nvSpPr>
        <p:spPr>
          <a:xfrm>
            <a:off x="8758203" y="1882817"/>
            <a:ext cx="553875" cy="5574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rebuchet MS"/>
              <a:buNone/>
            </a:pPr>
            <a:endParaRPr sz="1800" b="0" i="0" u="none" strike="noStrike" cap="none">
              <a:solidFill>
                <a:srgbClr val="FFFFFF"/>
              </a:solidFill>
              <a:latin typeface="Arial"/>
              <a:ea typeface="Arial"/>
              <a:cs typeface="Arial"/>
              <a:sym typeface="Arial"/>
            </a:endParaRPr>
          </a:p>
        </p:txBody>
      </p:sp>
      <p:sp>
        <p:nvSpPr>
          <p:cNvPr id="769" name="Google Shape;769;p49"/>
          <p:cNvSpPr txBox="1"/>
          <p:nvPr/>
        </p:nvSpPr>
        <p:spPr>
          <a:xfrm>
            <a:off x="7663540" y="2464311"/>
            <a:ext cx="274320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300"/>
              <a:buFont typeface="Arial"/>
              <a:buNone/>
            </a:pPr>
            <a:r>
              <a:rPr lang="en-US" sz="1300" b="1">
                <a:solidFill>
                  <a:srgbClr val="18191A"/>
                </a:solidFill>
                <a:latin typeface="Arial"/>
                <a:ea typeface="Arial"/>
                <a:cs typeface="Arial"/>
                <a:sym typeface="Arial"/>
              </a:rPr>
              <a:t>Events &amp; Sustainer </a:t>
            </a:r>
            <a:endParaRPr sz="1300" b="1" i="0" u="none" strike="noStrike" cap="none">
              <a:solidFill>
                <a:srgbClr val="18191A"/>
              </a:solidFill>
              <a:latin typeface="Arial"/>
              <a:ea typeface="Arial"/>
              <a:cs typeface="Arial"/>
              <a:sym typeface="Arial"/>
            </a:endParaRPr>
          </a:p>
        </p:txBody>
      </p:sp>
      <p:sp>
        <p:nvSpPr>
          <p:cNvPr id="770" name="Google Shape;770;p49"/>
          <p:cNvSpPr txBox="1"/>
          <p:nvPr/>
        </p:nvSpPr>
        <p:spPr>
          <a:xfrm>
            <a:off x="8082640" y="1574118"/>
            <a:ext cx="190500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1" i="0" u="none" strike="noStrike" cap="none">
                <a:solidFill>
                  <a:srgbClr val="18191A"/>
                </a:solidFill>
                <a:latin typeface="Arial"/>
                <a:ea typeface="Arial"/>
                <a:cs typeface="Arial"/>
                <a:sym typeface="Arial"/>
              </a:rPr>
              <a:t>Event Season</a:t>
            </a:r>
            <a:endParaRPr/>
          </a:p>
        </p:txBody>
      </p:sp>
      <p:cxnSp>
        <p:nvCxnSpPr>
          <p:cNvPr id="771" name="Google Shape;771;p49"/>
          <p:cNvCxnSpPr/>
          <p:nvPr/>
        </p:nvCxnSpPr>
        <p:spPr>
          <a:xfrm rot="10800000" flipH="1">
            <a:off x="105155" y="3490230"/>
            <a:ext cx="11978640" cy="20782"/>
          </a:xfrm>
          <a:prstGeom prst="straightConnector1">
            <a:avLst/>
          </a:prstGeom>
          <a:noFill/>
          <a:ln w="28575" cap="flat" cmpd="sng">
            <a:solidFill>
              <a:schemeClr val="accent2"/>
            </a:solidFill>
            <a:prstDash val="dot"/>
            <a:round/>
            <a:headEnd type="oval" w="med" len="med"/>
            <a:tailEnd type="oval" w="med" len="med"/>
          </a:ln>
        </p:spPr>
      </p:cxnSp>
      <p:sp>
        <p:nvSpPr>
          <p:cNvPr id="772" name="Google Shape;772;p49"/>
          <p:cNvSpPr txBox="1"/>
          <p:nvPr/>
        </p:nvSpPr>
        <p:spPr>
          <a:xfrm>
            <a:off x="212200" y="2750082"/>
            <a:ext cx="1828800" cy="27699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1200"/>
              <a:buFont typeface="Arial"/>
              <a:buNone/>
            </a:pPr>
            <a:r>
              <a:rPr lang="en-US" sz="1200" b="0" i="0" u="none" strike="noStrike" cap="none">
                <a:solidFill>
                  <a:schemeClr val="dk2"/>
                </a:solidFill>
                <a:latin typeface="Arial"/>
                <a:ea typeface="Arial"/>
                <a:cs typeface="Arial"/>
                <a:sym typeface="Arial"/>
              </a:rPr>
              <a:t>June – August </a:t>
            </a:r>
            <a:endParaRPr/>
          </a:p>
        </p:txBody>
      </p:sp>
      <p:cxnSp>
        <p:nvCxnSpPr>
          <p:cNvPr id="773" name="Google Shape;773;p49"/>
          <p:cNvCxnSpPr/>
          <p:nvPr/>
        </p:nvCxnSpPr>
        <p:spPr>
          <a:xfrm rot="10800000" flipH="1">
            <a:off x="8861989" y="4093045"/>
            <a:ext cx="2761713" cy="3840"/>
          </a:xfrm>
          <a:prstGeom prst="straightConnector1">
            <a:avLst/>
          </a:prstGeom>
          <a:noFill/>
          <a:ln w="28575" cap="flat" cmpd="sng">
            <a:solidFill>
              <a:srgbClr val="6D91A0"/>
            </a:solidFill>
            <a:prstDash val="dashDot"/>
            <a:round/>
            <a:headEnd type="oval" w="med" len="med"/>
            <a:tailEnd type="oval" w="med" len="med"/>
          </a:ln>
        </p:spPr>
      </p:cxnSp>
      <p:sp>
        <p:nvSpPr>
          <p:cNvPr id="774" name="Google Shape;774;p49"/>
          <p:cNvSpPr txBox="1"/>
          <p:nvPr/>
        </p:nvSpPr>
        <p:spPr>
          <a:xfrm>
            <a:off x="8130234" y="3758296"/>
            <a:ext cx="4225221"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a:solidFill>
                  <a:srgbClr val="18191A"/>
                </a:solidFill>
                <a:latin typeface="Arial"/>
                <a:ea typeface="Arial"/>
                <a:cs typeface="Arial"/>
                <a:sym typeface="Arial"/>
              </a:rPr>
              <a:t>Health Walk</a:t>
            </a:r>
            <a:endParaRPr sz="1400" b="0" i="0" u="none" strike="noStrike" cap="none">
              <a:solidFill>
                <a:srgbClr val="18191A"/>
              </a:solidFill>
              <a:latin typeface="Arial"/>
              <a:ea typeface="Arial"/>
              <a:cs typeface="Arial"/>
              <a:sym typeface="Arial"/>
            </a:endParaRPr>
          </a:p>
        </p:txBody>
      </p:sp>
      <p:cxnSp>
        <p:nvCxnSpPr>
          <p:cNvPr id="775" name="Google Shape;775;p49"/>
          <p:cNvCxnSpPr/>
          <p:nvPr/>
        </p:nvCxnSpPr>
        <p:spPr>
          <a:xfrm>
            <a:off x="4673480" y="4083043"/>
            <a:ext cx="2319426" cy="13842"/>
          </a:xfrm>
          <a:prstGeom prst="straightConnector1">
            <a:avLst/>
          </a:prstGeom>
          <a:noFill/>
          <a:ln w="28575" cap="flat" cmpd="sng">
            <a:solidFill>
              <a:srgbClr val="6D91A0"/>
            </a:solidFill>
            <a:prstDash val="lgDash"/>
            <a:round/>
            <a:headEnd type="oval" w="med" len="med"/>
            <a:tailEnd type="oval" w="med" len="med"/>
          </a:ln>
        </p:spPr>
      </p:cxnSp>
      <p:sp>
        <p:nvSpPr>
          <p:cNvPr id="776" name="Google Shape;776;p49"/>
          <p:cNvSpPr txBox="1"/>
          <p:nvPr/>
        </p:nvSpPr>
        <p:spPr>
          <a:xfrm>
            <a:off x="3442953" y="3505489"/>
            <a:ext cx="4780479" cy="5232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a:solidFill>
                  <a:srgbClr val="18191A"/>
                </a:solidFill>
                <a:latin typeface="Arial"/>
                <a:ea typeface="Arial"/>
                <a:cs typeface="Arial"/>
                <a:sym typeface="Arial"/>
              </a:rPr>
              <a:t>Caregiver</a:t>
            </a:r>
            <a:r>
              <a:rPr lang="en-US" sz="1400" b="0" i="0" u="none" strike="noStrike" cap="none">
                <a:solidFill>
                  <a:srgbClr val="18191A"/>
                </a:solidFill>
                <a:latin typeface="Arial"/>
                <a:ea typeface="Arial"/>
                <a:cs typeface="Arial"/>
                <a:sym typeface="Arial"/>
              </a:rPr>
              <a:t> Awareness/</a:t>
            </a:r>
            <a:endParaRPr/>
          </a:p>
          <a:p>
            <a:pPr marL="0" marR="0" lvl="0" indent="0" algn="ctr" rtl="0">
              <a:lnSpc>
                <a:spcPct val="100000"/>
              </a:lnSpc>
              <a:spcBef>
                <a:spcPts val="0"/>
              </a:spcBef>
              <a:spcAft>
                <a:spcPts val="0"/>
              </a:spcAft>
              <a:buClr>
                <a:srgbClr val="18191A"/>
              </a:buClr>
              <a:buSzPts val="1400"/>
              <a:buFont typeface="Arial"/>
              <a:buNone/>
            </a:pPr>
            <a:r>
              <a:rPr lang="en-US" sz="1400" b="0" i="0" u="none" strike="noStrike" cap="none">
                <a:solidFill>
                  <a:srgbClr val="18191A"/>
                </a:solidFill>
                <a:latin typeface="Arial"/>
                <a:ea typeface="Arial"/>
                <a:cs typeface="Arial"/>
                <a:sym typeface="Arial"/>
              </a:rPr>
              <a:t>Giving Tuesday Support</a:t>
            </a:r>
            <a:endParaRPr/>
          </a:p>
        </p:txBody>
      </p:sp>
      <p:sp>
        <p:nvSpPr>
          <p:cNvPr id="777" name="Google Shape;777;p49"/>
          <p:cNvSpPr txBox="1"/>
          <p:nvPr/>
        </p:nvSpPr>
        <p:spPr>
          <a:xfrm>
            <a:off x="2248258" y="2750082"/>
            <a:ext cx="1828800" cy="27699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1200"/>
              <a:buFont typeface="Arial"/>
              <a:buNone/>
            </a:pPr>
            <a:r>
              <a:rPr lang="en-US" sz="1200" b="0" i="0" u="none" strike="noStrike" cap="none">
                <a:solidFill>
                  <a:schemeClr val="dk2"/>
                </a:solidFill>
                <a:latin typeface="Arial"/>
                <a:ea typeface="Arial"/>
                <a:cs typeface="Arial"/>
                <a:sym typeface="Arial"/>
              </a:rPr>
              <a:t>September-October</a:t>
            </a:r>
            <a:endParaRPr/>
          </a:p>
        </p:txBody>
      </p:sp>
      <p:sp>
        <p:nvSpPr>
          <p:cNvPr id="778" name="Google Shape;778;p49"/>
          <p:cNvSpPr txBox="1"/>
          <p:nvPr/>
        </p:nvSpPr>
        <p:spPr>
          <a:xfrm>
            <a:off x="4242930" y="2750082"/>
            <a:ext cx="1828800" cy="27699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1200"/>
              <a:buFont typeface="Arial"/>
              <a:buNone/>
            </a:pPr>
            <a:r>
              <a:rPr lang="en-US" sz="1200" b="0" i="0" u="none" strike="noStrike" cap="none">
                <a:solidFill>
                  <a:schemeClr val="dk2"/>
                </a:solidFill>
                <a:latin typeface="Arial"/>
                <a:ea typeface="Arial"/>
                <a:cs typeface="Arial"/>
                <a:sym typeface="Arial"/>
              </a:rPr>
              <a:t>November</a:t>
            </a:r>
            <a:endParaRPr/>
          </a:p>
        </p:txBody>
      </p:sp>
      <p:sp>
        <p:nvSpPr>
          <p:cNvPr id="779" name="Google Shape;779;p49"/>
          <p:cNvSpPr txBox="1"/>
          <p:nvPr/>
        </p:nvSpPr>
        <p:spPr>
          <a:xfrm>
            <a:off x="6195443" y="2750082"/>
            <a:ext cx="1828800" cy="27699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1200"/>
              <a:buFont typeface="Arial"/>
              <a:buNone/>
            </a:pPr>
            <a:r>
              <a:rPr lang="en-US" sz="1200" b="0" i="0" u="none" strike="noStrike" cap="none">
                <a:solidFill>
                  <a:schemeClr val="dk2"/>
                </a:solidFill>
                <a:latin typeface="Arial"/>
                <a:ea typeface="Arial"/>
                <a:cs typeface="Arial"/>
                <a:sym typeface="Arial"/>
              </a:rPr>
              <a:t>December</a:t>
            </a:r>
            <a:endParaRPr/>
          </a:p>
        </p:txBody>
      </p:sp>
      <p:sp>
        <p:nvSpPr>
          <p:cNvPr id="780" name="Google Shape;780;p49"/>
          <p:cNvSpPr txBox="1"/>
          <p:nvPr/>
        </p:nvSpPr>
        <p:spPr>
          <a:xfrm>
            <a:off x="8120740" y="2750082"/>
            <a:ext cx="1828800" cy="27699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1200"/>
              <a:buFont typeface="Arial"/>
              <a:buNone/>
            </a:pPr>
            <a:r>
              <a:rPr lang="en-US" sz="1200" b="0" i="0" u="none" strike="noStrike" cap="none">
                <a:solidFill>
                  <a:schemeClr val="dk2"/>
                </a:solidFill>
                <a:latin typeface="Arial"/>
                <a:ea typeface="Arial"/>
                <a:cs typeface="Arial"/>
                <a:sym typeface="Arial"/>
              </a:rPr>
              <a:t>January - April</a:t>
            </a:r>
            <a:endParaRPr/>
          </a:p>
        </p:txBody>
      </p:sp>
      <p:sp>
        <p:nvSpPr>
          <p:cNvPr id="781" name="Google Shape;781;p49"/>
          <p:cNvSpPr txBox="1"/>
          <p:nvPr/>
        </p:nvSpPr>
        <p:spPr>
          <a:xfrm>
            <a:off x="10165680" y="2750082"/>
            <a:ext cx="1828800" cy="27699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1200"/>
              <a:buFont typeface="Arial"/>
              <a:buNone/>
            </a:pPr>
            <a:r>
              <a:rPr lang="en-US" sz="1200" b="0" i="0" u="none" strike="noStrike" cap="none">
                <a:solidFill>
                  <a:schemeClr val="dk2"/>
                </a:solidFill>
                <a:latin typeface="Arial"/>
                <a:ea typeface="Arial"/>
                <a:cs typeface="Arial"/>
                <a:sym typeface="Arial"/>
              </a:rPr>
              <a:t>May</a:t>
            </a:r>
            <a:endParaRPr/>
          </a:p>
        </p:txBody>
      </p:sp>
      <p:sp>
        <p:nvSpPr>
          <p:cNvPr id="782" name="Google Shape;782;p49"/>
          <p:cNvSpPr txBox="1"/>
          <p:nvPr/>
        </p:nvSpPr>
        <p:spPr>
          <a:xfrm>
            <a:off x="60682" y="3694112"/>
            <a:ext cx="2414353"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0" i="0" u="none" strike="noStrike" cap="none">
                <a:solidFill>
                  <a:srgbClr val="18191A"/>
                </a:solidFill>
                <a:latin typeface="Arial"/>
                <a:ea typeface="Arial"/>
                <a:cs typeface="Arial"/>
                <a:sym typeface="Arial"/>
              </a:rPr>
              <a:t>Summer Safety</a:t>
            </a:r>
            <a:endParaRPr/>
          </a:p>
        </p:txBody>
      </p:sp>
      <p:cxnSp>
        <p:nvCxnSpPr>
          <p:cNvPr id="783" name="Google Shape;783;p49"/>
          <p:cNvCxnSpPr/>
          <p:nvPr/>
        </p:nvCxnSpPr>
        <p:spPr>
          <a:xfrm>
            <a:off x="4999563" y="4635936"/>
            <a:ext cx="3180827" cy="0"/>
          </a:xfrm>
          <a:prstGeom prst="straightConnector1">
            <a:avLst/>
          </a:prstGeom>
          <a:noFill/>
          <a:ln w="28575" cap="flat" cmpd="sng">
            <a:solidFill>
              <a:srgbClr val="6D91A0"/>
            </a:solidFill>
            <a:prstDash val="lgDash"/>
            <a:round/>
            <a:headEnd type="oval" w="med" len="med"/>
            <a:tailEnd type="oval" w="med" len="med"/>
          </a:ln>
        </p:spPr>
      </p:cxnSp>
      <p:sp>
        <p:nvSpPr>
          <p:cNvPr id="784" name="Google Shape;784;p49"/>
          <p:cNvSpPr txBox="1"/>
          <p:nvPr/>
        </p:nvSpPr>
        <p:spPr>
          <a:xfrm>
            <a:off x="4149930" y="4294978"/>
            <a:ext cx="4780479"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0" i="0" u="none" strike="noStrike" cap="none">
                <a:solidFill>
                  <a:srgbClr val="18191A"/>
                </a:solidFill>
                <a:latin typeface="Arial"/>
                <a:ea typeface="Arial"/>
                <a:cs typeface="Arial"/>
                <a:sym typeface="Arial"/>
              </a:rPr>
              <a:t>Holiday End of Year Giving</a:t>
            </a:r>
            <a:endParaRPr/>
          </a:p>
        </p:txBody>
      </p:sp>
      <p:cxnSp>
        <p:nvCxnSpPr>
          <p:cNvPr id="785" name="Google Shape;785;p49"/>
          <p:cNvCxnSpPr/>
          <p:nvPr/>
        </p:nvCxnSpPr>
        <p:spPr>
          <a:xfrm>
            <a:off x="9666575" y="5224170"/>
            <a:ext cx="1786601" cy="0"/>
          </a:xfrm>
          <a:prstGeom prst="straightConnector1">
            <a:avLst/>
          </a:prstGeom>
          <a:noFill/>
          <a:ln w="28575" cap="flat" cmpd="sng">
            <a:solidFill>
              <a:srgbClr val="6D91A0"/>
            </a:solidFill>
            <a:prstDash val="dash"/>
            <a:round/>
            <a:headEnd type="oval" w="med" len="med"/>
            <a:tailEnd type="oval" w="med" len="med"/>
          </a:ln>
        </p:spPr>
      </p:cxnSp>
      <p:sp>
        <p:nvSpPr>
          <p:cNvPr id="786" name="Google Shape;786;p49"/>
          <p:cNvSpPr txBox="1"/>
          <p:nvPr/>
        </p:nvSpPr>
        <p:spPr>
          <a:xfrm>
            <a:off x="8558708" y="4899835"/>
            <a:ext cx="4146761" cy="5232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0" i="0" u="none" strike="noStrike" cap="none">
                <a:solidFill>
                  <a:srgbClr val="18191A"/>
                </a:solidFill>
                <a:latin typeface="Arial"/>
                <a:ea typeface="Arial"/>
                <a:cs typeface="Arial"/>
                <a:sym typeface="Arial"/>
              </a:rPr>
              <a:t>Mother’s Day</a:t>
            </a:r>
            <a:br>
              <a:rPr lang="en-US" sz="1400" b="0" i="0" u="none" strike="noStrike" cap="none">
                <a:solidFill>
                  <a:srgbClr val="18191A"/>
                </a:solidFill>
                <a:latin typeface="Arial"/>
                <a:ea typeface="Arial"/>
                <a:cs typeface="Arial"/>
                <a:sym typeface="Arial"/>
              </a:rPr>
            </a:br>
            <a:r>
              <a:rPr lang="en-US" sz="1400" b="0" i="0" u="none" strike="noStrike" cap="none">
                <a:solidFill>
                  <a:srgbClr val="18191A"/>
                </a:solidFill>
                <a:latin typeface="Arial"/>
                <a:ea typeface="Arial"/>
                <a:cs typeface="Arial"/>
                <a:sym typeface="Arial"/>
              </a:rPr>
              <a:t>Memorial Day</a:t>
            </a:r>
            <a:endParaRPr/>
          </a:p>
        </p:txBody>
      </p:sp>
      <p:sp>
        <p:nvSpPr>
          <p:cNvPr id="787" name="Google Shape;787;p49"/>
          <p:cNvSpPr txBox="1"/>
          <p:nvPr/>
        </p:nvSpPr>
        <p:spPr>
          <a:xfrm>
            <a:off x="4076671" y="6128478"/>
            <a:ext cx="4146761"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0" i="0" u="none" strike="noStrike" cap="none">
                <a:solidFill>
                  <a:srgbClr val="18191A"/>
                </a:solidFill>
                <a:latin typeface="Arial"/>
                <a:ea typeface="Arial"/>
                <a:cs typeface="Arial"/>
                <a:sym typeface="Arial"/>
              </a:rPr>
              <a:t>Evergreen Lead Gen/Donor Conversion</a:t>
            </a:r>
            <a:endParaRPr/>
          </a:p>
        </p:txBody>
      </p:sp>
      <p:sp>
        <p:nvSpPr>
          <p:cNvPr id="788" name="Google Shape;788;p49"/>
          <p:cNvSpPr txBox="1">
            <a:spLocks noGrp="1"/>
          </p:cNvSpPr>
          <p:nvPr>
            <p:ph type="body" idx="1"/>
          </p:nvPr>
        </p:nvSpPr>
        <p:spPr>
          <a:xfrm>
            <a:off x="274320" y="886969"/>
            <a:ext cx="11640312" cy="54275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80"/>
              <a:buNone/>
            </a:pPr>
            <a:r>
              <a:rPr lang="en-US"/>
              <a:t>Start with the campaign and goals, then factor in the channel/media mix</a:t>
            </a:r>
            <a:endParaRPr/>
          </a:p>
        </p:txBody>
      </p:sp>
      <p:sp>
        <p:nvSpPr>
          <p:cNvPr id="789" name="Google Shape;789;p49"/>
          <p:cNvSpPr txBox="1"/>
          <p:nvPr/>
        </p:nvSpPr>
        <p:spPr>
          <a:xfrm>
            <a:off x="4149930" y="6376977"/>
            <a:ext cx="4146761"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0" i="0" u="none" strike="noStrike" cap="none">
                <a:solidFill>
                  <a:srgbClr val="18191A"/>
                </a:solidFill>
                <a:latin typeface="Arial"/>
                <a:ea typeface="Arial"/>
                <a:cs typeface="Arial"/>
                <a:sym typeface="Arial"/>
              </a:rPr>
              <a:t>Always on Content and Engagement Messaging</a:t>
            </a:r>
            <a:endParaRPr/>
          </a:p>
        </p:txBody>
      </p:sp>
      <p:cxnSp>
        <p:nvCxnSpPr>
          <p:cNvPr id="790" name="Google Shape;790;p49"/>
          <p:cNvCxnSpPr/>
          <p:nvPr/>
        </p:nvCxnSpPr>
        <p:spPr>
          <a:xfrm rot="10800000" flipH="1">
            <a:off x="105155" y="5622794"/>
            <a:ext cx="11978640" cy="20782"/>
          </a:xfrm>
          <a:prstGeom prst="straightConnector1">
            <a:avLst/>
          </a:prstGeom>
          <a:noFill/>
          <a:ln w="28575" cap="flat" cmpd="sng">
            <a:solidFill>
              <a:srgbClr val="7029EC"/>
            </a:solidFill>
            <a:prstDash val="dot"/>
            <a:round/>
            <a:headEnd type="oval" w="med" len="med"/>
            <a:tailEnd type="oval" w="med" len="med"/>
          </a:ln>
        </p:spPr>
      </p:cxnSp>
      <p:sp>
        <p:nvSpPr>
          <p:cNvPr id="791" name="Google Shape;791;p49"/>
          <p:cNvSpPr txBox="1"/>
          <p:nvPr/>
        </p:nvSpPr>
        <p:spPr>
          <a:xfrm>
            <a:off x="4090161" y="5655173"/>
            <a:ext cx="4146761"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0" i="0" u="none" strike="noStrike" cap="none">
                <a:solidFill>
                  <a:srgbClr val="18191A"/>
                </a:solidFill>
                <a:latin typeface="Arial"/>
                <a:ea typeface="Arial"/>
                <a:cs typeface="Arial"/>
                <a:sym typeface="Arial"/>
              </a:rPr>
              <a:t>News Driven Moments in Time</a:t>
            </a:r>
            <a:endParaRPr sz="1400" b="0" i="0" u="none" strike="noStrike" cap="none">
              <a:solidFill>
                <a:srgbClr val="18191A"/>
              </a:solidFill>
              <a:latin typeface="Arial"/>
              <a:ea typeface="Arial"/>
              <a:cs typeface="Arial"/>
              <a:sym typeface="Arial"/>
            </a:endParaRPr>
          </a:p>
        </p:txBody>
      </p:sp>
      <p:cxnSp>
        <p:nvCxnSpPr>
          <p:cNvPr id="792" name="Google Shape;792;p49"/>
          <p:cNvCxnSpPr/>
          <p:nvPr/>
        </p:nvCxnSpPr>
        <p:spPr>
          <a:xfrm>
            <a:off x="243825" y="4096885"/>
            <a:ext cx="1797175" cy="0"/>
          </a:xfrm>
          <a:prstGeom prst="straightConnector1">
            <a:avLst/>
          </a:prstGeom>
          <a:noFill/>
          <a:ln w="28575" cap="flat" cmpd="sng">
            <a:solidFill>
              <a:srgbClr val="6D91A0"/>
            </a:solidFill>
            <a:prstDash val="lgDash"/>
            <a:round/>
            <a:headEnd type="oval" w="med" len="med"/>
            <a:tailEnd type="oval" w="med" len="med"/>
          </a:ln>
        </p:spPr>
      </p:cxnSp>
      <p:sp>
        <p:nvSpPr>
          <p:cNvPr id="793" name="Google Shape;793;p49"/>
          <p:cNvSpPr txBox="1"/>
          <p:nvPr/>
        </p:nvSpPr>
        <p:spPr>
          <a:xfrm>
            <a:off x="1855518" y="3693493"/>
            <a:ext cx="2414353"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8191A"/>
              </a:buClr>
              <a:buSzPts val="1400"/>
              <a:buFont typeface="Arial"/>
              <a:buNone/>
            </a:pPr>
            <a:r>
              <a:rPr lang="en-US" sz="1400" b="0" i="0" u="none" strike="noStrike" cap="none">
                <a:solidFill>
                  <a:srgbClr val="18191A"/>
                </a:solidFill>
                <a:latin typeface="Arial"/>
                <a:ea typeface="Arial"/>
                <a:cs typeface="Arial"/>
                <a:sym typeface="Arial"/>
              </a:rPr>
              <a:t>Back to School</a:t>
            </a:r>
            <a:endParaRPr/>
          </a:p>
        </p:txBody>
      </p:sp>
      <p:cxnSp>
        <p:nvCxnSpPr>
          <p:cNvPr id="794" name="Google Shape;794;p49"/>
          <p:cNvCxnSpPr/>
          <p:nvPr/>
        </p:nvCxnSpPr>
        <p:spPr>
          <a:xfrm>
            <a:off x="2352755" y="4066073"/>
            <a:ext cx="1797175" cy="0"/>
          </a:xfrm>
          <a:prstGeom prst="straightConnector1">
            <a:avLst/>
          </a:prstGeom>
          <a:noFill/>
          <a:ln w="28575" cap="flat" cmpd="sng">
            <a:solidFill>
              <a:srgbClr val="6D91A0"/>
            </a:solidFill>
            <a:prstDash val="lgDash"/>
            <a:round/>
            <a:headEnd type="oval" w="med" len="med"/>
            <a:tailEnd type="oval" w="med" len="med"/>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p50"/>
          <p:cNvSpPr txBox="1">
            <a:spLocks noGrp="1"/>
          </p:cNvSpPr>
          <p:nvPr>
            <p:ph type="title"/>
          </p:nvPr>
        </p:nvSpPr>
        <p:spPr>
          <a:xfrm>
            <a:off x="274320" y="256032"/>
            <a:ext cx="11640312" cy="63093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1"/>
              </a:buClr>
              <a:buSzPts val="2400"/>
              <a:buFont typeface="Trebuchet MS"/>
              <a:buNone/>
            </a:pPr>
            <a:r>
              <a:rPr lang="en-US">
                <a:solidFill>
                  <a:schemeClr val="accent1"/>
                </a:solidFill>
                <a:latin typeface="Trebuchet MS"/>
                <a:ea typeface="Trebuchet MS"/>
                <a:cs typeface="Trebuchet MS"/>
                <a:sym typeface="Trebuchet MS"/>
              </a:rPr>
              <a:t>Audience-specific Campaign Strategy</a:t>
            </a:r>
            <a:endParaRPr/>
          </a:p>
        </p:txBody>
      </p:sp>
      <p:graphicFrame>
        <p:nvGraphicFramePr>
          <p:cNvPr id="800" name="Google Shape;800;p50"/>
          <p:cNvGraphicFramePr/>
          <p:nvPr/>
        </p:nvGraphicFramePr>
        <p:xfrm>
          <a:off x="274320" y="1305732"/>
          <a:ext cx="11452300" cy="5201935"/>
        </p:xfrm>
        <a:graphic>
          <a:graphicData uri="http://schemas.openxmlformats.org/drawingml/2006/table">
            <a:tbl>
              <a:tblPr firstRow="1" bandRow="1">
                <a:noFill/>
                <a:tableStyleId>{1B3A5E93-E04D-45EF-98EF-AF9207A84124}</a:tableStyleId>
              </a:tblPr>
              <a:tblGrid>
                <a:gridCol w="1786825">
                  <a:extLst>
                    <a:ext uri="{9D8B030D-6E8A-4147-A177-3AD203B41FA5}">
                      <a16:colId xmlns:a16="http://schemas.microsoft.com/office/drawing/2014/main" val="20000"/>
                    </a:ext>
                  </a:extLst>
                </a:gridCol>
                <a:gridCol w="2068050">
                  <a:extLst>
                    <a:ext uri="{9D8B030D-6E8A-4147-A177-3AD203B41FA5}">
                      <a16:colId xmlns:a16="http://schemas.microsoft.com/office/drawing/2014/main" val="20001"/>
                    </a:ext>
                  </a:extLst>
                </a:gridCol>
                <a:gridCol w="7597425">
                  <a:extLst>
                    <a:ext uri="{9D8B030D-6E8A-4147-A177-3AD203B41FA5}">
                      <a16:colId xmlns:a16="http://schemas.microsoft.com/office/drawing/2014/main" val="20002"/>
                    </a:ext>
                  </a:extLst>
                </a:gridCol>
              </a:tblGrid>
              <a:tr h="524825">
                <a:tc>
                  <a:txBody>
                    <a:bodyPr/>
                    <a:lstStyle/>
                    <a:p>
                      <a:pPr marL="0" marR="0" lvl="0" indent="0" algn="ctr" rtl="0">
                        <a:spcBef>
                          <a:spcPts val="0"/>
                        </a:spcBef>
                        <a:spcAft>
                          <a:spcPts val="0"/>
                        </a:spcAft>
                        <a:buNone/>
                      </a:pPr>
                      <a:r>
                        <a:rPr lang="en-US" sz="1400"/>
                        <a:t>Audience</a:t>
                      </a:r>
                      <a:endParaRPr/>
                    </a:p>
                  </a:txBody>
                  <a:tcPr marL="91450" marR="91450" marT="45725" marB="45725" anchor="ctr">
                    <a:lnL w="1270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dk2"/>
                    </a:solidFill>
                  </a:tcPr>
                </a:tc>
                <a:tc>
                  <a:txBody>
                    <a:bodyPr/>
                    <a:lstStyle/>
                    <a:p>
                      <a:pPr marL="0" marR="0" lvl="0" indent="0" algn="ctr" rtl="0">
                        <a:spcBef>
                          <a:spcPts val="0"/>
                        </a:spcBef>
                        <a:spcAft>
                          <a:spcPts val="0"/>
                        </a:spcAft>
                        <a:buNone/>
                      </a:pPr>
                      <a:r>
                        <a:rPr lang="en-US" sz="1400"/>
                        <a:t>Conversion Goal</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dk2"/>
                    </a:solidFill>
                  </a:tcPr>
                </a:tc>
                <a:tc>
                  <a:txBody>
                    <a:bodyPr/>
                    <a:lstStyle/>
                    <a:p>
                      <a:pPr marL="0" marR="0" lvl="0" indent="0" algn="ctr" rtl="0">
                        <a:spcBef>
                          <a:spcPts val="0"/>
                        </a:spcBef>
                        <a:spcAft>
                          <a:spcPts val="0"/>
                        </a:spcAft>
                        <a:buNone/>
                      </a:pPr>
                      <a:r>
                        <a:rPr lang="en-US" sz="1400"/>
                        <a:t>Tactics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228125">
                <a:tc rowSpan="3">
                  <a:txBody>
                    <a:bodyPr/>
                    <a:lstStyle/>
                    <a:p>
                      <a:pPr marL="0" marR="0" lvl="0" indent="0" algn="ctr" rtl="0">
                        <a:spcBef>
                          <a:spcPts val="0"/>
                        </a:spcBef>
                        <a:spcAft>
                          <a:spcPts val="0"/>
                        </a:spcAft>
                        <a:buNone/>
                      </a:pPr>
                      <a:r>
                        <a:rPr lang="en-US" sz="1200" b="1"/>
                        <a:t>One-Time Donors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200"/>
                        <a:buFont typeface="Trebuchet MS"/>
                        <a:buNone/>
                      </a:pPr>
                      <a:r>
                        <a:rPr lang="en-US" sz="1200"/>
                        <a:t>Acquire New Donors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Build awareness, Case for giving</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17900">
                <a:tc vMerge="1">
                  <a:txBody>
                    <a:bodyPr/>
                    <a:lstStyle/>
                    <a:p>
                      <a:endParaRPr lang="en-US"/>
                    </a:p>
                  </a:txBody>
                  <a:tcPr/>
                </a:tc>
                <a:tc>
                  <a:txBody>
                    <a:bodyPr/>
                    <a:lstStyle/>
                    <a:p>
                      <a:pPr marL="0" marR="0" lvl="0" indent="0" algn="ctr" rtl="0">
                        <a:spcBef>
                          <a:spcPts val="0"/>
                        </a:spcBef>
                        <a:spcAft>
                          <a:spcPts val="0"/>
                        </a:spcAft>
                        <a:buClr>
                          <a:schemeClr val="dk1"/>
                        </a:buClr>
                        <a:buSzPts val="1200"/>
                        <a:buFont typeface="Trebuchet MS"/>
                        <a:buNone/>
                      </a:pPr>
                      <a:r>
                        <a:rPr lang="en-US" sz="1200"/>
                        <a:t>Retain Current Donors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Target custom audiences, reinforce value proposition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53725">
                <a:tc vMerge="1">
                  <a:txBody>
                    <a:bodyPr/>
                    <a:lstStyle/>
                    <a:p>
                      <a:endParaRPr lang="en-US"/>
                    </a:p>
                  </a:txBody>
                  <a:tcPr/>
                </a:tc>
                <a:tc>
                  <a:txBody>
                    <a:bodyPr/>
                    <a:lstStyle/>
                    <a:p>
                      <a:pPr marL="0" marR="0" lvl="0" indent="0" algn="ctr" rtl="0">
                        <a:spcBef>
                          <a:spcPts val="0"/>
                        </a:spcBef>
                        <a:spcAft>
                          <a:spcPts val="0"/>
                        </a:spcAft>
                        <a:buClr>
                          <a:schemeClr val="dk1"/>
                        </a:buClr>
                        <a:buSzPts val="1200"/>
                        <a:buFont typeface="Trebuchet MS"/>
                        <a:buNone/>
                      </a:pPr>
                      <a:r>
                        <a:rPr lang="en-US" sz="1200"/>
                        <a:t>Reactivate Lapsed Donors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Re-engage, re-introduce brand message and value proposition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50375">
                <a:tc rowSpan="3">
                  <a:txBody>
                    <a:bodyPr/>
                    <a:lstStyle/>
                    <a:p>
                      <a:pPr marL="0" marR="0" lvl="0" indent="0" algn="ctr" rtl="0">
                        <a:spcBef>
                          <a:spcPts val="0"/>
                        </a:spcBef>
                        <a:spcAft>
                          <a:spcPts val="0"/>
                        </a:spcAft>
                        <a:buNone/>
                      </a:pPr>
                      <a:r>
                        <a:rPr lang="en-US" sz="1200" b="1"/>
                        <a:t>Sustainers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200"/>
                        <a:buFont typeface="Trebuchet MS"/>
                        <a:buNone/>
                      </a:pPr>
                      <a:r>
                        <a:rPr lang="en-US" sz="1200"/>
                        <a:t>Acquire New Sustainers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Speak to need for ongoing support, Target audiences likely to convert to sustainer</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84550">
                <a:tc vMerge="1">
                  <a:txBody>
                    <a:bodyPr/>
                    <a:lstStyle/>
                    <a:p>
                      <a:endParaRPr lang="en-US"/>
                    </a:p>
                  </a:txBody>
                  <a:tcPr/>
                </a:tc>
                <a:tc>
                  <a:txBody>
                    <a:bodyPr/>
                    <a:lstStyle/>
                    <a:p>
                      <a:pPr marL="0" marR="0" lvl="0" indent="0" algn="ctr" rtl="0">
                        <a:spcBef>
                          <a:spcPts val="0"/>
                        </a:spcBef>
                        <a:spcAft>
                          <a:spcPts val="0"/>
                        </a:spcAft>
                        <a:buClr>
                          <a:schemeClr val="dk1"/>
                        </a:buClr>
                        <a:buSzPts val="1200"/>
                        <a:buFont typeface="Trebuchet MS"/>
                        <a:buNone/>
                      </a:pPr>
                      <a:r>
                        <a:rPr lang="en-US" sz="1200"/>
                        <a:t>Retain Current Sustainers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Ongoing engagement, impact messaging, credit card stabilization and upgrade campaigns</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40900">
                <a:tc vMerge="1">
                  <a:txBody>
                    <a:bodyPr/>
                    <a:lstStyle/>
                    <a:p>
                      <a:endParaRPr lang="en-US"/>
                    </a:p>
                  </a:txBody>
                  <a:tcPr/>
                </a:tc>
                <a:tc>
                  <a:txBody>
                    <a:bodyPr/>
                    <a:lstStyle/>
                    <a:p>
                      <a:pPr marL="0" marR="0" lvl="0" indent="0" algn="ctr" rtl="0">
                        <a:spcBef>
                          <a:spcPts val="0"/>
                        </a:spcBef>
                        <a:spcAft>
                          <a:spcPts val="0"/>
                        </a:spcAft>
                        <a:buClr>
                          <a:schemeClr val="dk1"/>
                        </a:buClr>
                        <a:buSzPts val="1200"/>
                        <a:buFont typeface="Trebuchet MS"/>
                        <a:buNone/>
                      </a:pPr>
                      <a:r>
                        <a:rPr lang="en-US" sz="1200"/>
                        <a:t>Reactivate Lapsed Sustainers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Trebuchet MS"/>
                        <a:buNone/>
                      </a:pPr>
                      <a:r>
                        <a:rPr lang="en-US" sz="1200"/>
                        <a:t>Custom audience targeting, re-introduce value proposition, reinforce donor impact, bail out one time gift opportunities</a:t>
                      </a:r>
                      <a:endParaRPr/>
                    </a:p>
                    <a:p>
                      <a:pPr marL="0" marR="0" lvl="0" indent="0" algn="ctr" rtl="0">
                        <a:spcBef>
                          <a:spcPts val="0"/>
                        </a:spcBef>
                        <a:spcAft>
                          <a:spcPts val="0"/>
                        </a:spcAft>
                        <a:buNone/>
                      </a:pPr>
                      <a:endParaRPr sz="1200"/>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274325">
                <a:tc rowSpan="2">
                  <a:txBody>
                    <a:bodyPr/>
                    <a:lstStyle/>
                    <a:p>
                      <a:pPr marL="0" marR="0" lvl="0" indent="0" algn="ctr" rtl="0">
                        <a:spcBef>
                          <a:spcPts val="0"/>
                        </a:spcBef>
                        <a:spcAft>
                          <a:spcPts val="0"/>
                        </a:spcAft>
                        <a:buNone/>
                      </a:pPr>
                      <a:r>
                        <a:rPr lang="en-US" sz="1200" b="1"/>
                        <a:t>Leads/Prospects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Generate Brand Awareness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Focus on reason to believe and engage with the brand</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572575">
                <a:tc vMerge="1">
                  <a:txBody>
                    <a:bodyPr/>
                    <a:lstStyle/>
                    <a:p>
                      <a:endParaRPr lang="en-US"/>
                    </a:p>
                  </a:txBody>
                  <a:tcPr/>
                </a:tc>
                <a:tc>
                  <a:txBody>
                    <a:bodyPr/>
                    <a:lstStyle/>
                    <a:p>
                      <a:pPr marL="0" marR="0" lvl="0" indent="0" algn="ctr" rtl="0">
                        <a:spcBef>
                          <a:spcPts val="0"/>
                        </a:spcBef>
                        <a:spcAft>
                          <a:spcPts val="0"/>
                        </a:spcAft>
                        <a:buNone/>
                      </a:pPr>
                      <a:r>
                        <a:rPr lang="en-US" sz="1200"/>
                        <a:t>Drive Engagement</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Focus on reason to believe and submit lead information, build and target custom audiences based on touchpoint or previous interaction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67475">
                <a:tc rowSpan="3">
                  <a:txBody>
                    <a:bodyPr/>
                    <a:lstStyle/>
                    <a:p>
                      <a:pPr marL="0" marR="0" lvl="0" indent="0" algn="ctr" rtl="0">
                        <a:spcBef>
                          <a:spcPts val="0"/>
                        </a:spcBef>
                        <a:spcAft>
                          <a:spcPts val="0"/>
                        </a:spcAft>
                        <a:buNone/>
                      </a:pPr>
                      <a:r>
                        <a:rPr lang="en-US" sz="1200" b="1"/>
                        <a:t>Health Walk</a:t>
                      </a:r>
                      <a:endParaRPr sz="1200" b="0"/>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Acquire New Walkers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Build awareness and drive engagement and registration in events, retargeting to warm prospects</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r h="384550">
                <a:tc vMerge="1">
                  <a:txBody>
                    <a:bodyPr/>
                    <a:lstStyle/>
                    <a:p>
                      <a:endParaRPr lang="en-US"/>
                    </a:p>
                  </a:txBody>
                  <a:tcPr/>
                </a:tc>
                <a:tc>
                  <a:txBody>
                    <a:bodyPr/>
                    <a:lstStyle/>
                    <a:p>
                      <a:pPr marL="0" marR="0" lvl="0" indent="0" algn="ctr" rtl="0">
                        <a:spcBef>
                          <a:spcPts val="0"/>
                        </a:spcBef>
                        <a:spcAft>
                          <a:spcPts val="0"/>
                        </a:spcAft>
                        <a:buNone/>
                      </a:pPr>
                      <a:r>
                        <a:rPr lang="en-US" sz="1200"/>
                        <a:t>Retain Prior Walkers</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Integrate outreach efforts with cross-channel activities, tailor messaging to acknowledge prior participation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10"/>
                  </a:ext>
                </a:extLst>
              </a:tr>
              <a:tr h="435825">
                <a:tc vMerge="1">
                  <a:txBody>
                    <a:bodyPr/>
                    <a:lstStyle/>
                    <a:p>
                      <a:endParaRPr lang="en-US"/>
                    </a:p>
                  </a:txBody>
                  <a:tcPr/>
                </a:tc>
                <a:tc>
                  <a:txBody>
                    <a:bodyPr/>
                    <a:lstStyle/>
                    <a:p>
                      <a:pPr marL="0" marR="0" lvl="0" indent="0" algn="ctr" rtl="0">
                        <a:spcBef>
                          <a:spcPts val="0"/>
                        </a:spcBef>
                        <a:spcAft>
                          <a:spcPts val="0"/>
                        </a:spcAft>
                        <a:buNone/>
                      </a:pPr>
                      <a:r>
                        <a:rPr lang="en-US" sz="1200"/>
                        <a:t>Drive Fundraising Revenue</a:t>
                      </a:r>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Trebuchet MS"/>
                        <a:buNone/>
                      </a:pPr>
                      <a:r>
                        <a:rPr lang="en-US" sz="1200"/>
                        <a:t>Behavior-based targeting to drive more fundraising. Align with milestones and event timing</a:t>
                      </a:r>
                      <a:endParaRPr/>
                    </a:p>
                    <a:p>
                      <a:pPr marL="0" marR="0" lvl="0" indent="0" algn="ctr" rtl="0">
                        <a:spcBef>
                          <a:spcPts val="0"/>
                        </a:spcBef>
                        <a:spcAft>
                          <a:spcPts val="0"/>
                        </a:spcAft>
                        <a:buNone/>
                      </a:pPr>
                      <a:endParaRPr sz="1200"/>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p51"/>
          <p:cNvSpPr txBox="1">
            <a:spLocks noGrp="1"/>
          </p:cNvSpPr>
          <p:nvPr>
            <p:ph type="title"/>
          </p:nvPr>
        </p:nvSpPr>
        <p:spPr>
          <a:xfrm>
            <a:off x="274320" y="256032"/>
            <a:ext cx="11640312" cy="63093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1"/>
              </a:buClr>
              <a:buSzPts val="2400"/>
              <a:buFont typeface="Trebuchet MS"/>
              <a:buNone/>
            </a:pPr>
            <a:r>
              <a:rPr lang="en-US">
                <a:solidFill>
                  <a:schemeClr val="accent1"/>
                </a:solidFill>
                <a:latin typeface="Trebuchet MS"/>
                <a:ea typeface="Trebuchet MS"/>
                <a:cs typeface="Trebuchet MS"/>
                <a:sym typeface="Trebuchet MS"/>
              </a:rPr>
              <a:t>Audience-specific Campaign Strategy</a:t>
            </a:r>
            <a:endParaRPr/>
          </a:p>
        </p:txBody>
      </p:sp>
      <p:grpSp>
        <p:nvGrpSpPr>
          <p:cNvPr id="806" name="Google Shape;806;p51"/>
          <p:cNvGrpSpPr/>
          <p:nvPr/>
        </p:nvGrpSpPr>
        <p:grpSpPr>
          <a:xfrm>
            <a:off x="474074" y="1899952"/>
            <a:ext cx="11200061" cy="3567761"/>
            <a:chOff x="39068" y="1012984"/>
            <a:chExt cx="11200061" cy="3567761"/>
          </a:xfrm>
        </p:grpSpPr>
        <p:sp>
          <p:nvSpPr>
            <p:cNvPr id="807" name="Google Shape;807;p51"/>
            <p:cNvSpPr/>
            <p:nvPr/>
          </p:nvSpPr>
          <p:spPr>
            <a:xfrm>
              <a:off x="39068" y="1012984"/>
              <a:ext cx="1865240" cy="854125"/>
            </a:xfrm>
            <a:prstGeom prst="roundRect">
              <a:avLst>
                <a:gd name="adj" fmla="val 10000"/>
              </a:avLst>
            </a:prstGeom>
            <a:solidFill>
              <a:srgbClr val="90C223"/>
            </a:solidFill>
            <a:ln w="1905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1"/>
            <p:cNvSpPr txBox="1"/>
            <p:nvPr/>
          </p:nvSpPr>
          <p:spPr>
            <a:xfrm>
              <a:off x="39068" y="1012984"/>
              <a:ext cx="1865240" cy="569417"/>
            </a:xfrm>
            <a:prstGeom prst="rect">
              <a:avLst/>
            </a:prstGeom>
            <a:noFill/>
            <a:ln>
              <a:noFill/>
            </a:ln>
          </p:spPr>
          <p:txBody>
            <a:bodyPr spcFirstLastPara="1" wrap="square" lIns="106675" tIns="106675" rIns="106675" bIns="57150" anchor="t" anchorCtr="0">
              <a:noAutofit/>
            </a:bodyPr>
            <a:lstStyle/>
            <a:p>
              <a:pPr marL="0" marR="0" lvl="0" indent="0" algn="l" rtl="0">
                <a:lnSpc>
                  <a:spcPct val="90000"/>
                </a:lnSpc>
                <a:spcBef>
                  <a:spcPts val="0"/>
                </a:spcBef>
                <a:spcAft>
                  <a:spcPts val="0"/>
                </a:spcAft>
                <a:buClr>
                  <a:schemeClr val="lt1"/>
                </a:buClr>
                <a:buSzPts val="1500"/>
                <a:buFont typeface="Trebuchet MS"/>
                <a:buNone/>
              </a:pPr>
              <a:r>
                <a:rPr lang="en-US" sz="1500">
                  <a:solidFill>
                    <a:schemeClr val="lt1"/>
                  </a:solidFill>
                  <a:latin typeface="Trebuchet MS"/>
                  <a:ea typeface="Trebuchet MS"/>
                  <a:cs typeface="Trebuchet MS"/>
                  <a:sym typeface="Trebuchet MS"/>
                </a:rPr>
                <a:t>Goal</a:t>
              </a:r>
              <a:endParaRPr/>
            </a:p>
          </p:txBody>
        </p:sp>
        <p:sp>
          <p:nvSpPr>
            <p:cNvPr id="809" name="Google Shape;809;p51"/>
            <p:cNvSpPr/>
            <p:nvPr/>
          </p:nvSpPr>
          <p:spPr>
            <a:xfrm>
              <a:off x="383521" y="1582401"/>
              <a:ext cx="1865240" cy="2998344"/>
            </a:xfrm>
            <a:prstGeom prst="roundRect">
              <a:avLst>
                <a:gd name="adj" fmla="val 10000"/>
              </a:avLst>
            </a:prstGeom>
            <a:solidFill>
              <a:schemeClr val="lt1">
                <a:alpha val="89803"/>
              </a:schemeClr>
            </a:solidFill>
            <a:ln w="19050" cap="rnd" cmpd="sng">
              <a:solidFill>
                <a:srgbClr val="90C22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1"/>
            <p:cNvSpPr txBox="1"/>
            <p:nvPr/>
          </p:nvSpPr>
          <p:spPr>
            <a:xfrm>
              <a:off x="438152" y="1637032"/>
              <a:ext cx="1755978" cy="2889082"/>
            </a:xfrm>
            <a:prstGeom prst="rect">
              <a:avLst/>
            </a:prstGeom>
            <a:noFill/>
            <a:ln>
              <a:noFill/>
            </a:ln>
          </p:spPr>
          <p:txBody>
            <a:bodyPr spcFirstLastPara="1" wrap="square" lIns="106675" tIns="106675" rIns="106675" bIns="106675" anchor="t" anchorCtr="0">
              <a:noAutofit/>
            </a:bodyPr>
            <a:lstStyle/>
            <a:p>
              <a:pPr marL="114300" marR="0" lvl="1" indent="-114300" algn="l" rtl="0">
                <a:lnSpc>
                  <a:spcPct val="90000"/>
                </a:lnSpc>
                <a:spcBef>
                  <a:spcPts val="0"/>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Acquisition</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Retention</a:t>
              </a:r>
              <a:endParaRPr sz="1500" b="0" i="0" u="none" strike="noStrike" cap="none">
                <a:solidFill>
                  <a:schemeClr val="dk1"/>
                </a:solidFill>
                <a:latin typeface="Trebuchet MS"/>
                <a:ea typeface="Trebuchet MS"/>
                <a:cs typeface="Trebuchet MS"/>
                <a:sym typeface="Trebuchet MS"/>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Upgrade</a:t>
              </a:r>
              <a:endParaRPr sz="1500" b="0" i="0" u="none" strike="noStrike" cap="none">
                <a:solidFill>
                  <a:schemeClr val="dk1"/>
                </a:solidFill>
                <a:latin typeface="Trebuchet MS"/>
                <a:ea typeface="Trebuchet MS"/>
                <a:cs typeface="Trebuchet MS"/>
                <a:sym typeface="Trebuchet MS"/>
              </a:endParaRPr>
            </a:p>
          </p:txBody>
        </p:sp>
        <p:sp>
          <p:nvSpPr>
            <p:cNvPr id="811" name="Google Shape;811;p51"/>
            <p:cNvSpPr/>
            <p:nvPr/>
          </p:nvSpPr>
          <p:spPr>
            <a:xfrm>
              <a:off x="2177676" y="1065497"/>
              <a:ext cx="579539" cy="464390"/>
            </a:xfrm>
            <a:prstGeom prst="rightArrow">
              <a:avLst>
                <a:gd name="adj1" fmla="val 60000"/>
                <a:gd name="adj2" fmla="val 50000"/>
              </a:avLst>
            </a:prstGeom>
            <a:solidFill>
              <a:srgbClr val="C5D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1"/>
            <p:cNvSpPr txBox="1"/>
            <p:nvPr/>
          </p:nvSpPr>
          <p:spPr>
            <a:xfrm>
              <a:off x="2177676" y="1158375"/>
              <a:ext cx="440222" cy="27863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200"/>
                <a:buFont typeface="Trebuchet MS"/>
                <a:buNone/>
              </a:pPr>
              <a:endParaRPr sz="1200">
                <a:solidFill>
                  <a:schemeClr val="lt1"/>
                </a:solidFill>
                <a:latin typeface="Trebuchet MS"/>
                <a:ea typeface="Trebuchet MS"/>
                <a:cs typeface="Trebuchet MS"/>
                <a:sym typeface="Trebuchet MS"/>
              </a:endParaRPr>
            </a:p>
          </p:txBody>
        </p:sp>
        <p:sp>
          <p:nvSpPr>
            <p:cNvPr id="813" name="Google Shape;813;p51"/>
            <p:cNvSpPr/>
            <p:nvPr/>
          </p:nvSpPr>
          <p:spPr>
            <a:xfrm>
              <a:off x="2997779" y="1012984"/>
              <a:ext cx="1865240" cy="854125"/>
            </a:xfrm>
            <a:prstGeom prst="roundRect">
              <a:avLst>
                <a:gd name="adj" fmla="val 10000"/>
              </a:avLst>
            </a:prstGeom>
            <a:solidFill>
              <a:srgbClr val="90C223"/>
            </a:solidFill>
            <a:ln w="1905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1"/>
            <p:cNvSpPr txBox="1"/>
            <p:nvPr/>
          </p:nvSpPr>
          <p:spPr>
            <a:xfrm>
              <a:off x="2997779" y="1012984"/>
              <a:ext cx="1865240" cy="569417"/>
            </a:xfrm>
            <a:prstGeom prst="rect">
              <a:avLst/>
            </a:prstGeom>
            <a:noFill/>
            <a:ln>
              <a:noFill/>
            </a:ln>
          </p:spPr>
          <p:txBody>
            <a:bodyPr spcFirstLastPara="1" wrap="square" lIns="106675" tIns="106675" rIns="106675" bIns="57150" anchor="t" anchorCtr="0">
              <a:noAutofit/>
            </a:bodyPr>
            <a:lstStyle/>
            <a:p>
              <a:pPr marL="0" marR="0" lvl="0" indent="0" algn="l" rtl="0">
                <a:lnSpc>
                  <a:spcPct val="90000"/>
                </a:lnSpc>
                <a:spcBef>
                  <a:spcPts val="0"/>
                </a:spcBef>
                <a:spcAft>
                  <a:spcPts val="0"/>
                </a:spcAft>
                <a:buClr>
                  <a:schemeClr val="lt1"/>
                </a:buClr>
                <a:buSzPts val="1500"/>
                <a:buFont typeface="Trebuchet MS"/>
                <a:buNone/>
              </a:pPr>
              <a:r>
                <a:rPr lang="en-US" sz="1500">
                  <a:solidFill>
                    <a:schemeClr val="lt1"/>
                  </a:solidFill>
                  <a:latin typeface="Trebuchet MS"/>
                  <a:ea typeface="Trebuchet MS"/>
                  <a:cs typeface="Trebuchet MS"/>
                  <a:sym typeface="Trebuchet MS"/>
                </a:rPr>
                <a:t>Audience</a:t>
              </a:r>
              <a:endParaRPr/>
            </a:p>
          </p:txBody>
        </p:sp>
        <p:sp>
          <p:nvSpPr>
            <p:cNvPr id="815" name="Google Shape;815;p51"/>
            <p:cNvSpPr/>
            <p:nvPr/>
          </p:nvSpPr>
          <p:spPr>
            <a:xfrm>
              <a:off x="3460898" y="1537936"/>
              <a:ext cx="1865240" cy="2998344"/>
            </a:xfrm>
            <a:prstGeom prst="roundRect">
              <a:avLst>
                <a:gd name="adj" fmla="val 10000"/>
              </a:avLst>
            </a:prstGeom>
            <a:solidFill>
              <a:schemeClr val="lt1">
                <a:alpha val="89803"/>
              </a:schemeClr>
            </a:solidFill>
            <a:ln w="19050" cap="rnd" cmpd="sng">
              <a:solidFill>
                <a:srgbClr val="90C22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51"/>
            <p:cNvSpPr txBox="1"/>
            <p:nvPr/>
          </p:nvSpPr>
          <p:spPr>
            <a:xfrm>
              <a:off x="3515529" y="1592567"/>
              <a:ext cx="1755978" cy="2889082"/>
            </a:xfrm>
            <a:prstGeom prst="rect">
              <a:avLst/>
            </a:prstGeom>
            <a:noFill/>
            <a:ln>
              <a:noFill/>
            </a:ln>
          </p:spPr>
          <p:txBody>
            <a:bodyPr spcFirstLastPara="1" wrap="square" lIns="106675" tIns="106675" rIns="106675" bIns="106675" anchor="t" anchorCtr="0">
              <a:noAutofit/>
            </a:bodyPr>
            <a:lstStyle/>
            <a:p>
              <a:pPr marL="114300" marR="0" lvl="1" indent="-114300" algn="l" rtl="0">
                <a:lnSpc>
                  <a:spcPct val="90000"/>
                </a:lnSpc>
                <a:spcBef>
                  <a:spcPts val="0"/>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Leads</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Donors</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Sustainers</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Event Walkers</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Event Donors</a:t>
              </a:r>
              <a:endParaRPr/>
            </a:p>
            <a:p>
              <a:pPr marL="114300" marR="0" lvl="1" indent="-19050" algn="l" rtl="0">
                <a:lnSpc>
                  <a:spcPct val="90000"/>
                </a:lnSpc>
                <a:spcBef>
                  <a:spcPts val="225"/>
                </a:spcBef>
                <a:spcAft>
                  <a:spcPts val="0"/>
                </a:spcAft>
                <a:buClr>
                  <a:schemeClr val="dk1"/>
                </a:buClr>
                <a:buSzPts val="1500"/>
                <a:buFont typeface="Trebuchet MS"/>
                <a:buNone/>
              </a:pPr>
              <a:endParaRPr sz="1500" b="0" i="0" u="none" strike="noStrike" cap="none">
                <a:solidFill>
                  <a:schemeClr val="dk1"/>
                </a:solidFill>
                <a:latin typeface="Trebuchet MS"/>
                <a:ea typeface="Trebuchet MS"/>
                <a:cs typeface="Trebuchet MS"/>
                <a:sym typeface="Trebuchet MS"/>
              </a:endParaRPr>
            </a:p>
          </p:txBody>
        </p:sp>
        <p:sp>
          <p:nvSpPr>
            <p:cNvPr id="817" name="Google Shape;817;p51"/>
            <p:cNvSpPr/>
            <p:nvPr/>
          </p:nvSpPr>
          <p:spPr>
            <a:xfrm>
              <a:off x="5145782" y="1065497"/>
              <a:ext cx="599458" cy="464390"/>
            </a:xfrm>
            <a:prstGeom prst="rightArrow">
              <a:avLst>
                <a:gd name="adj1" fmla="val 60000"/>
                <a:gd name="adj2" fmla="val 50000"/>
              </a:avLst>
            </a:prstGeom>
            <a:solidFill>
              <a:srgbClr val="C5D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51"/>
            <p:cNvSpPr txBox="1"/>
            <p:nvPr/>
          </p:nvSpPr>
          <p:spPr>
            <a:xfrm>
              <a:off x="5145782" y="1158375"/>
              <a:ext cx="460141" cy="27863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200"/>
                <a:buFont typeface="Trebuchet MS"/>
                <a:buNone/>
              </a:pPr>
              <a:endParaRPr sz="1200">
                <a:solidFill>
                  <a:schemeClr val="lt1"/>
                </a:solidFill>
                <a:latin typeface="Trebuchet MS"/>
                <a:ea typeface="Trebuchet MS"/>
                <a:cs typeface="Trebuchet MS"/>
                <a:sym typeface="Trebuchet MS"/>
              </a:endParaRPr>
            </a:p>
          </p:txBody>
        </p:sp>
        <p:sp>
          <p:nvSpPr>
            <p:cNvPr id="819" name="Google Shape;819;p51"/>
            <p:cNvSpPr/>
            <p:nvPr/>
          </p:nvSpPr>
          <p:spPr>
            <a:xfrm>
              <a:off x="5994073" y="1012984"/>
              <a:ext cx="1865240" cy="854125"/>
            </a:xfrm>
            <a:prstGeom prst="roundRect">
              <a:avLst>
                <a:gd name="adj" fmla="val 10000"/>
              </a:avLst>
            </a:prstGeom>
            <a:solidFill>
              <a:srgbClr val="90C223"/>
            </a:solidFill>
            <a:ln w="1905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51"/>
            <p:cNvSpPr txBox="1"/>
            <p:nvPr/>
          </p:nvSpPr>
          <p:spPr>
            <a:xfrm>
              <a:off x="5994073" y="1012984"/>
              <a:ext cx="1865240" cy="569417"/>
            </a:xfrm>
            <a:prstGeom prst="rect">
              <a:avLst/>
            </a:prstGeom>
            <a:noFill/>
            <a:ln>
              <a:noFill/>
            </a:ln>
          </p:spPr>
          <p:txBody>
            <a:bodyPr spcFirstLastPara="1" wrap="square" lIns="106675" tIns="106675" rIns="106675" bIns="57150" anchor="t" anchorCtr="0">
              <a:noAutofit/>
            </a:bodyPr>
            <a:lstStyle/>
            <a:p>
              <a:pPr marL="0" marR="0" lvl="0" indent="0" algn="l" rtl="0">
                <a:lnSpc>
                  <a:spcPct val="90000"/>
                </a:lnSpc>
                <a:spcBef>
                  <a:spcPts val="0"/>
                </a:spcBef>
                <a:spcAft>
                  <a:spcPts val="0"/>
                </a:spcAft>
                <a:buClr>
                  <a:schemeClr val="lt1"/>
                </a:buClr>
                <a:buSzPts val="1500"/>
                <a:buFont typeface="Trebuchet MS"/>
                <a:buNone/>
              </a:pPr>
              <a:r>
                <a:rPr lang="en-US" sz="1500">
                  <a:solidFill>
                    <a:schemeClr val="lt1"/>
                  </a:solidFill>
                  <a:latin typeface="Trebuchet MS"/>
                  <a:ea typeface="Trebuchet MS"/>
                  <a:cs typeface="Trebuchet MS"/>
                  <a:sym typeface="Trebuchet MS"/>
                </a:rPr>
                <a:t>Channel Considerations</a:t>
              </a:r>
              <a:endParaRPr/>
            </a:p>
          </p:txBody>
        </p:sp>
        <p:sp>
          <p:nvSpPr>
            <p:cNvPr id="821" name="Google Shape;821;p51"/>
            <p:cNvSpPr/>
            <p:nvPr/>
          </p:nvSpPr>
          <p:spPr>
            <a:xfrm>
              <a:off x="6376110" y="1582401"/>
              <a:ext cx="1865240" cy="2998344"/>
            </a:xfrm>
            <a:prstGeom prst="roundRect">
              <a:avLst>
                <a:gd name="adj" fmla="val 10000"/>
              </a:avLst>
            </a:prstGeom>
            <a:solidFill>
              <a:schemeClr val="lt1">
                <a:alpha val="89803"/>
              </a:schemeClr>
            </a:solidFill>
            <a:ln w="19050" cap="rnd" cmpd="sng">
              <a:solidFill>
                <a:srgbClr val="90C22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51"/>
            <p:cNvSpPr txBox="1"/>
            <p:nvPr/>
          </p:nvSpPr>
          <p:spPr>
            <a:xfrm>
              <a:off x="6430741" y="1637032"/>
              <a:ext cx="1755978" cy="2889082"/>
            </a:xfrm>
            <a:prstGeom prst="rect">
              <a:avLst/>
            </a:prstGeom>
            <a:noFill/>
            <a:ln>
              <a:noFill/>
            </a:ln>
          </p:spPr>
          <p:txBody>
            <a:bodyPr spcFirstLastPara="1" wrap="square" lIns="106675" tIns="106675" rIns="106675" bIns="106675" anchor="t" anchorCtr="0">
              <a:noAutofit/>
            </a:bodyPr>
            <a:lstStyle/>
            <a:p>
              <a:pPr marL="114300" marR="0" lvl="1" indent="-114300" algn="l" rtl="0">
                <a:lnSpc>
                  <a:spcPct val="90000"/>
                </a:lnSpc>
                <a:spcBef>
                  <a:spcPts val="0"/>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Responsiveness (by demo)</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Cost to Acquire</a:t>
              </a:r>
              <a:endParaRPr sz="1500" b="0" i="0" u="none" strike="noStrike" cap="none">
                <a:solidFill>
                  <a:schemeClr val="dk1"/>
                </a:solidFill>
                <a:latin typeface="Trebuchet MS"/>
                <a:ea typeface="Trebuchet MS"/>
                <a:cs typeface="Trebuchet MS"/>
                <a:sym typeface="Trebuchet MS"/>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Donor Value</a:t>
              </a:r>
              <a:endParaRPr sz="1500" b="0" i="0" u="none" strike="noStrike" cap="none">
                <a:solidFill>
                  <a:schemeClr val="dk1"/>
                </a:solidFill>
                <a:latin typeface="Trebuchet MS"/>
                <a:ea typeface="Trebuchet MS"/>
                <a:cs typeface="Trebuchet MS"/>
                <a:sym typeface="Trebuchet MS"/>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LTV by channel, audience</a:t>
              </a:r>
              <a:endParaRPr sz="1500" b="0" i="0" u="none" strike="noStrike" cap="none">
                <a:solidFill>
                  <a:schemeClr val="dk1"/>
                </a:solidFill>
                <a:latin typeface="Trebuchet MS"/>
                <a:ea typeface="Trebuchet MS"/>
                <a:cs typeface="Trebuchet MS"/>
                <a:sym typeface="Trebuchet MS"/>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Ability to Scale</a:t>
              </a:r>
              <a:endParaRPr sz="1500" b="0" i="0" u="none" strike="noStrike" cap="none">
                <a:solidFill>
                  <a:schemeClr val="dk1"/>
                </a:solidFill>
                <a:latin typeface="Trebuchet MS"/>
                <a:ea typeface="Trebuchet MS"/>
                <a:cs typeface="Trebuchet MS"/>
                <a:sym typeface="Trebuchet MS"/>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Media and Technology Costs</a:t>
              </a:r>
              <a:endParaRPr sz="1500" b="0" i="0" u="none" strike="noStrike" cap="none">
                <a:solidFill>
                  <a:schemeClr val="dk1"/>
                </a:solidFill>
                <a:latin typeface="Trebuchet MS"/>
                <a:ea typeface="Trebuchet MS"/>
                <a:cs typeface="Trebuchet MS"/>
                <a:sym typeface="Trebuchet MS"/>
              </a:endParaRPr>
            </a:p>
          </p:txBody>
        </p:sp>
        <p:sp>
          <p:nvSpPr>
            <p:cNvPr id="823" name="Google Shape;823;p51"/>
            <p:cNvSpPr/>
            <p:nvPr/>
          </p:nvSpPr>
          <p:spPr>
            <a:xfrm>
              <a:off x="8142077" y="1065497"/>
              <a:ext cx="599458" cy="464390"/>
            </a:xfrm>
            <a:prstGeom prst="rightArrow">
              <a:avLst>
                <a:gd name="adj1" fmla="val 60000"/>
                <a:gd name="adj2" fmla="val 50000"/>
              </a:avLst>
            </a:prstGeom>
            <a:solidFill>
              <a:srgbClr val="C5D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1"/>
            <p:cNvSpPr txBox="1"/>
            <p:nvPr/>
          </p:nvSpPr>
          <p:spPr>
            <a:xfrm>
              <a:off x="8142077" y="1158375"/>
              <a:ext cx="460141" cy="27863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200"/>
                <a:buFont typeface="Trebuchet MS"/>
                <a:buNone/>
              </a:pPr>
              <a:endParaRPr sz="1200">
                <a:solidFill>
                  <a:schemeClr val="lt1"/>
                </a:solidFill>
                <a:latin typeface="Trebuchet MS"/>
                <a:ea typeface="Trebuchet MS"/>
                <a:cs typeface="Trebuchet MS"/>
                <a:sym typeface="Trebuchet MS"/>
              </a:endParaRPr>
            </a:p>
          </p:txBody>
        </p:sp>
        <p:sp>
          <p:nvSpPr>
            <p:cNvPr id="825" name="Google Shape;825;p51"/>
            <p:cNvSpPr/>
            <p:nvPr/>
          </p:nvSpPr>
          <p:spPr>
            <a:xfrm>
              <a:off x="8990368" y="1012984"/>
              <a:ext cx="1865240" cy="854125"/>
            </a:xfrm>
            <a:prstGeom prst="roundRect">
              <a:avLst>
                <a:gd name="adj" fmla="val 10000"/>
              </a:avLst>
            </a:prstGeom>
            <a:solidFill>
              <a:srgbClr val="90C223"/>
            </a:solidFill>
            <a:ln w="1905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1"/>
            <p:cNvSpPr txBox="1"/>
            <p:nvPr/>
          </p:nvSpPr>
          <p:spPr>
            <a:xfrm>
              <a:off x="8990368" y="1012984"/>
              <a:ext cx="1865240" cy="569417"/>
            </a:xfrm>
            <a:prstGeom prst="rect">
              <a:avLst/>
            </a:prstGeom>
            <a:noFill/>
            <a:ln>
              <a:noFill/>
            </a:ln>
          </p:spPr>
          <p:txBody>
            <a:bodyPr spcFirstLastPara="1" wrap="square" lIns="106675" tIns="106675" rIns="106675" bIns="57150" anchor="t" anchorCtr="0">
              <a:noAutofit/>
            </a:bodyPr>
            <a:lstStyle/>
            <a:p>
              <a:pPr marL="0" marR="0" lvl="0" indent="0" algn="l" rtl="0">
                <a:lnSpc>
                  <a:spcPct val="90000"/>
                </a:lnSpc>
                <a:spcBef>
                  <a:spcPts val="0"/>
                </a:spcBef>
                <a:spcAft>
                  <a:spcPts val="0"/>
                </a:spcAft>
                <a:buClr>
                  <a:schemeClr val="lt1"/>
                </a:buClr>
                <a:buSzPts val="1500"/>
                <a:buFont typeface="Trebuchet MS"/>
                <a:buNone/>
              </a:pPr>
              <a:r>
                <a:rPr lang="en-US" sz="1500">
                  <a:solidFill>
                    <a:schemeClr val="lt1"/>
                  </a:solidFill>
                  <a:latin typeface="Trebuchet MS"/>
                  <a:ea typeface="Trebuchet MS"/>
                  <a:cs typeface="Trebuchet MS"/>
                  <a:sym typeface="Trebuchet MS"/>
                </a:rPr>
                <a:t>Channel Mix</a:t>
              </a:r>
              <a:endParaRPr/>
            </a:p>
          </p:txBody>
        </p:sp>
        <p:sp>
          <p:nvSpPr>
            <p:cNvPr id="827" name="Google Shape;827;p51"/>
            <p:cNvSpPr/>
            <p:nvPr/>
          </p:nvSpPr>
          <p:spPr>
            <a:xfrm>
              <a:off x="9373889" y="1582401"/>
              <a:ext cx="1865240" cy="2998344"/>
            </a:xfrm>
            <a:prstGeom prst="roundRect">
              <a:avLst>
                <a:gd name="adj" fmla="val 10000"/>
              </a:avLst>
            </a:prstGeom>
            <a:solidFill>
              <a:schemeClr val="lt1">
                <a:alpha val="89803"/>
              </a:schemeClr>
            </a:solidFill>
            <a:ln w="19050" cap="rnd" cmpd="sng">
              <a:solidFill>
                <a:srgbClr val="90C22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1"/>
            <p:cNvSpPr txBox="1"/>
            <p:nvPr/>
          </p:nvSpPr>
          <p:spPr>
            <a:xfrm>
              <a:off x="9428520" y="1637032"/>
              <a:ext cx="1755978" cy="2889082"/>
            </a:xfrm>
            <a:prstGeom prst="rect">
              <a:avLst/>
            </a:prstGeom>
            <a:noFill/>
            <a:ln>
              <a:noFill/>
            </a:ln>
          </p:spPr>
          <p:txBody>
            <a:bodyPr spcFirstLastPara="1" wrap="square" lIns="106675" tIns="106675" rIns="106675" bIns="106675" anchor="t" anchorCtr="0">
              <a:noAutofit/>
            </a:bodyPr>
            <a:lstStyle/>
            <a:p>
              <a:pPr marL="114300" marR="0" lvl="1" indent="-114300" algn="l" rtl="0">
                <a:lnSpc>
                  <a:spcPct val="90000"/>
                </a:lnSpc>
                <a:spcBef>
                  <a:spcPts val="0"/>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Direct Mail</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TV</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Telemarketing</a:t>
              </a:r>
              <a:endParaRPr sz="1500" b="0" i="0" u="none" strike="noStrike" cap="none">
                <a:solidFill>
                  <a:schemeClr val="dk1"/>
                </a:solidFill>
                <a:latin typeface="Trebuchet MS"/>
                <a:ea typeface="Trebuchet MS"/>
                <a:cs typeface="Trebuchet MS"/>
                <a:sym typeface="Trebuchet MS"/>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Email</a:t>
              </a:r>
              <a:endParaRPr sz="1500" b="0" i="0" u="none" strike="noStrike" cap="none">
                <a:solidFill>
                  <a:schemeClr val="dk1"/>
                </a:solidFill>
                <a:latin typeface="Trebuchet MS"/>
                <a:ea typeface="Trebuchet MS"/>
                <a:cs typeface="Trebuchet MS"/>
                <a:sym typeface="Trebuchet MS"/>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Paid Digital Media</a:t>
              </a:r>
              <a:endParaRPr sz="1500" b="0" i="0" u="none" strike="noStrike" cap="none">
                <a:solidFill>
                  <a:schemeClr val="dk1"/>
                </a:solidFill>
                <a:latin typeface="Trebuchet MS"/>
                <a:ea typeface="Trebuchet MS"/>
                <a:cs typeface="Trebuchet MS"/>
                <a:sym typeface="Trebuchet MS"/>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Face 2 Face / Canvassing</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SMS</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PSAs</a:t>
              </a:r>
              <a:endParaRPr/>
            </a:p>
            <a:p>
              <a:pPr marL="114300" marR="0" lvl="1" indent="-114300" algn="l" rtl="0">
                <a:lnSpc>
                  <a:spcPct val="90000"/>
                </a:lnSpc>
                <a:spcBef>
                  <a:spcPts val="225"/>
                </a:spcBef>
                <a:spcAft>
                  <a:spcPts val="0"/>
                </a:spcAft>
                <a:buClr>
                  <a:schemeClr val="dk1"/>
                </a:buClr>
                <a:buSzPts val="1500"/>
                <a:buFont typeface="Trebuchet MS"/>
                <a:buChar char="•"/>
              </a:pPr>
              <a:r>
                <a:rPr lang="en-US" sz="1500" b="0" i="0" u="none" strike="noStrike" cap="none">
                  <a:solidFill>
                    <a:schemeClr val="dk1"/>
                  </a:solidFill>
                  <a:latin typeface="Trebuchet MS"/>
                  <a:ea typeface="Trebuchet MS"/>
                  <a:cs typeface="Trebuchet MS"/>
                  <a:sym typeface="Trebuchet MS"/>
                </a:rPr>
                <a:t>Performance Partners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BFE471"/>
        </a:solidFill>
        <a:effectLst/>
      </p:bgPr>
    </p:bg>
    <p:spTree>
      <p:nvGrpSpPr>
        <p:cNvPr id="1" name="Shape 832"/>
        <p:cNvGrpSpPr/>
        <p:nvPr/>
      </p:nvGrpSpPr>
      <p:grpSpPr>
        <a:xfrm>
          <a:off x="0" y="0"/>
          <a:ext cx="0" cy="0"/>
          <a:chOff x="0" y="0"/>
          <a:chExt cx="0" cy="0"/>
        </a:xfrm>
      </p:grpSpPr>
      <p:sp>
        <p:nvSpPr>
          <p:cNvPr id="833" name="Google Shape;833;p52"/>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FFFFFF"/>
              </a:buClr>
              <a:buSzPts val="4860"/>
              <a:buFont typeface="Trebuchet MS"/>
              <a:buNone/>
            </a:pPr>
            <a:r>
              <a:rPr lang="en-US" sz="4860">
                <a:solidFill>
                  <a:srgbClr val="FFFFFF"/>
                </a:solidFill>
              </a:rPr>
              <a:t>So what does this look like?</a:t>
            </a:r>
            <a:endParaRPr/>
          </a:p>
        </p:txBody>
      </p:sp>
      <p:sp>
        <p:nvSpPr>
          <p:cNvPr id="834" name="Google Shape;834;p52"/>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440"/>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8"/>
        <p:cNvGrpSpPr/>
        <p:nvPr/>
      </p:nvGrpSpPr>
      <p:grpSpPr>
        <a:xfrm>
          <a:off x="0" y="0"/>
          <a:ext cx="0" cy="0"/>
          <a:chOff x="0" y="0"/>
          <a:chExt cx="0" cy="0"/>
        </a:xfrm>
      </p:grpSpPr>
      <p:grpSp>
        <p:nvGrpSpPr>
          <p:cNvPr id="839" name="Google Shape;839;p53"/>
          <p:cNvGrpSpPr/>
          <p:nvPr/>
        </p:nvGrpSpPr>
        <p:grpSpPr>
          <a:xfrm>
            <a:off x="0" y="-8467"/>
            <a:ext cx="12192000" cy="6866467"/>
            <a:chOff x="0" y="-8467"/>
            <a:chExt cx="12192000" cy="6866467"/>
          </a:xfrm>
        </p:grpSpPr>
        <p:cxnSp>
          <p:nvCxnSpPr>
            <p:cNvPr id="840" name="Google Shape;840;p53"/>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841" name="Google Shape;841;p53"/>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842" name="Google Shape;842;p5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843" name="Google Shape;843;p53"/>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844" name="Google Shape;844;p53"/>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53"/>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846" name="Google Shape;846;p53"/>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847" name="Google Shape;847;p53"/>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848" name="Google Shape;848;p53"/>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3"/>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0" name="Google Shape;850;p5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851" name="Google Shape;851;p53"/>
          <p:cNvSpPr txBox="1"/>
          <p:nvPr/>
        </p:nvSpPr>
        <p:spPr>
          <a:xfrm>
            <a:off x="364966" y="1378252"/>
            <a:ext cx="3620011" cy="409302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600"/>
              </a:spcAft>
              <a:buNone/>
            </a:pPr>
            <a:r>
              <a:rPr lang="en-US" sz="4400" b="1">
                <a:solidFill>
                  <a:schemeClr val="accent1"/>
                </a:solidFill>
                <a:latin typeface="Trebuchet MS"/>
                <a:ea typeface="Trebuchet MS"/>
                <a:cs typeface="Trebuchet MS"/>
                <a:sym typeface="Trebuchet MS"/>
              </a:rPr>
              <a:t>4 principles to underlie your digital multichannel strategy</a:t>
            </a:r>
            <a:endParaRPr/>
          </a:p>
        </p:txBody>
      </p:sp>
      <p:grpSp>
        <p:nvGrpSpPr>
          <p:cNvPr id="852" name="Google Shape;852;p53"/>
          <p:cNvGrpSpPr/>
          <p:nvPr/>
        </p:nvGrpSpPr>
        <p:grpSpPr>
          <a:xfrm>
            <a:off x="1329267" y="-8467"/>
            <a:ext cx="4766733" cy="6866467"/>
            <a:chOff x="7425267" y="-8467"/>
            <a:chExt cx="4766733" cy="6866467"/>
          </a:xfrm>
        </p:grpSpPr>
        <p:cxnSp>
          <p:nvCxnSpPr>
            <p:cNvPr id="853" name="Google Shape;853;p53"/>
            <p:cNvCxnSpPr/>
            <p:nvPr/>
          </p:nvCxnSpPr>
          <p:spPr>
            <a:xfrm>
              <a:off x="9371012" y="0"/>
              <a:ext cx="1219200" cy="6858000"/>
            </a:xfrm>
            <a:prstGeom prst="straightConnector1">
              <a:avLst/>
            </a:prstGeom>
            <a:noFill/>
            <a:ln w="9525" cap="flat" cmpd="sng">
              <a:solidFill>
                <a:srgbClr val="BFBFBF">
                  <a:alpha val="74901"/>
                </a:srgbClr>
              </a:solidFill>
              <a:prstDash val="solid"/>
              <a:round/>
              <a:headEnd type="none" w="sm" len="sm"/>
              <a:tailEnd type="none" w="sm" len="sm"/>
            </a:ln>
          </p:spPr>
        </p:cxnSp>
        <p:cxnSp>
          <p:nvCxnSpPr>
            <p:cNvPr id="854" name="Google Shape;854;p53"/>
            <p:cNvCxnSpPr/>
            <p:nvPr/>
          </p:nvCxnSpPr>
          <p:spPr>
            <a:xfrm flipH="1">
              <a:off x="7425267" y="3681413"/>
              <a:ext cx="4763558" cy="3176587"/>
            </a:xfrm>
            <a:prstGeom prst="straightConnector1">
              <a:avLst/>
            </a:prstGeom>
            <a:noFill/>
            <a:ln w="9525" cap="flat" cmpd="sng">
              <a:solidFill>
                <a:srgbClr val="BFBFBF">
                  <a:alpha val="80000"/>
                </a:srgbClr>
              </a:solidFill>
              <a:prstDash val="solid"/>
              <a:round/>
              <a:headEnd type="none" w="sm" len="sm"/>
              <a:tailEnd type="none" w="sm" len="sm"/>
            </a:ln>
          </p:spPr>
        </p:cxnSp>
        <p:sp>
          <p:nvSpPr>
            <p:cNvPr id="855" name="Google Shape;855;p5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856" name="Google Shape;856;p53"/>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857" name="Google Shape;857;p53"/>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53"/>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859" name="Google Shape;859;p53"/>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860" name="Google Shape;860;p53"/>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861" name="Google Shape;861;p53"/>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2" name="Google Shape;862;p53"/>
          <p:cNvSpPr/>
          <p:nvPr/>
        </p:nvSpPr>
        <p:spPr>
          <a:xfrm>
            <a:off x="5977719" y="0"/>
            <a:ext cx="6214281"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grpSp>
        <p:nvGrpSpPr>
          <p:cNvPr id="863" name="Google Shape;863;p53"/>
          <p:cNvGrpSpPr/>
          <p:nvPr/>
        </p:nvGrpSpPr>
        <p:grpSpPr>
          <a:xfrm>
            <a:off x="4916553" y="1023253"/>
            <a:ext cx="6628804" cy="4822200"/>
            <a:chOff x="0" y="78690"/>
            <a:chExt cx="6628804" cy="4822200"/>
          </a:xfrm>
        </p:grpSpPr>
        <p:sp>
          <p:nvSpPr>
            <p:cNvPr id="864" name="Google Shape;864;p53"/>
            <p:cNvSpPr/>
            <p:nvPr/>
          </p:nvSpPr>
          <p:spPr>
            <a:xfrm>
              <a:off x="0" y="78690"/>
              <a:ext cx="6628804" cy="1140750"/>
            </a:xfrm>
            <a:prstGeom prst="roundRect">
              <a:avLst>
                <a:gd name="adj" fmla="val 16667"/>
              </a:avLst>
            </a:prstGeom>
            <a:gradFill>
              <a:gsLst>
                <a:gs pos="0">
                  <a:srgbClr val="61A540"/>
                </a:gs>
                <a:gs pos="78000">
                  <a:srgbClr val="4A911B"/>
                </a:gs>
                <a:gs pos="100000">
                  <a:srgbClr val="4A911B"/>
                </a:gs>
              </a:gsLst>
              <a:lin ang="5400000" scaled="0"/>
            </a:gradFill>
            <a:ln>
              <a:noFill/>
            </a:ln>
            <a:effectLst>
              <a:outerShdw blurRad="38100" dist="254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53"/>
            <p:cNvSpPr txBox="1"/>
            <p:nvPr/>
          </p:nvSpPr>
          <p:spPr>
            <a:xfrm>
              <a:off x="55687" y="134377"/>
              <a:ext cx="6517430" cy="1029376"/>
            </a:xfrm>
            <a:prstGeom prst="rect">
              <a:avLst/>
            </a:prstGeom>
            <a:noFill/>
            <a:ln>
              <a:noFill/>
            </a:ln>
          </p:spPr>
          <p:txBody>
            <a:bodyPr spcFirstLastPara="1" wrap="square" lIns="114300" tIns="114300" rIns="114300" bIns="114300" anchor="ctr" anchorCtr="0">
              <a:noAutofit/>
            </a:bodyPr>
            <a:lstStyle/>
            <a:p>
              <a:pPr marL="0" marR="0" lvl="0" indent="0" algn="l" rtl="0">
                <a:lnSpc>
                  <a:spcPct val="90000"/>
                </a:lnSpc>
                <a:spcBef>
                  <a:spcPts val="0"/>
                </a:spcBef>
                <a:spcAft>
                  <a:spcPts val="0"/>
                </a:spcAft>
                <a:buClr>
                  <a:schemeClr val="lt1"/>
                </a:buClr>
                <a:buSzPts val="3000"/>
                <a:buFont typeface="Trebuchet MS"/>
                <a:buNone/>
              </a:pPr>
              <a:r>
                <a:rPr lang="en-US" sz="3000">
                  <a:solidFill>
                    <a:schemeClr val="lt1"/>
                  </a:solidFill>
                  <a:latin typeface="Trebuchet MS"/>
                  <a:ea typeface="Trebuchet MS"/>
                  <a:cs typeface="Trebuchet MS"/>
                  <a:sym typeface="Trebuchet MS"/>
                </a:rPr>
                <a:t>Take an ecosystem approach.</a:t>
              </a:r>
              <a:endParaRPr/>
            </a:p>
          </p:txBody>
        </p:sp>
        <p:sp>
          <p:nvSpPr>
            <p:cNvPr id="866" name="Google Shape;866;p53"/>
            <p:cNvSpPr/>
            <p:nvPr/>
          </p:nvSpPr>
          <p:spPr>
            <a:xfrm>
              <a:off x="0" y="1305840"/>
              <a:ext cx="6628804" cy="1140750"/>
            </a:xfrm>
            <a:prstGeom prst="roundRect">
              <a:avLst>
                <a:gd name="adj" fmla="val 16667"/>
              </a:avLst>
            </a:prstGeom>
            <a:gradFill>
              <a:gsLst>
                <a:gs pos="0">
                  <a:srgbClr val="8CBB41"/>
                </a:gs>
                <a:gs pos="78000">
                  <a:srgbClr val="78A61B"/>
                </a:gs>
                <a:gs pos="100000">
                  <a:srgbClr val="78A61B"/>
                </a:gs>
              </a:gsLst>
              <a:lin ang="5400000" scaled="0"/>
            </a:gradFill>
            <a:ln>
              <a:noFill/>
            </a:ln>
            <a:effectLst>
              <a:outerShdw blurRad="38100" dist="254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3"/>
            <p:cNvSpPr txBox="1"/>
            <p:nvPr/>
          </p:nvSpPr>
          <p:spPr>
            <a:xfrm>
              <a:off x="55687" y="1361527"/>
              <a:ext cx="6517430" cy="1029376"/>
            </a:xfrm>
            <a:prstGeom prst="rect">
              <a:avLst/>
            </a:prstGeom>
            <a:noFill/>
            <a:ln>
              <a:noFill/>
            </a:ln>
          </p:spPr>
          <p:txBody>
            <a:bodyPr spcFirstLastPara="1" wrap="square" lIns="114300" tIns="114300" rIns="114300" bIns="114300" anchor="ctr" anchorCtr="0">
              <a:noAutofit/>
            </a:bodyPr>
            <a:lstStyle/>
            <a:p>
              <a:pPr marL="0" marR="0" lvl="0" indent="0" algn="l" rtl="0">
                <a:lnSpc>
                  <a:spcPct val="90000"/>
                </a:lnSpc>
                <a:spcBef>
                  <a:spcPts val="0"/>
                </a:spcBef>
                <a:spcAft>
                  <a:spcPts val="0"/>
                </a:spcAft>
                <a:buClr>
                  <a:schemeClr val="lt1"/>
                </a:buClr>
                <a:buSzPts val="3000"/>
                <a:buFont typeface="Trebuchet MS"/>
                <a:buNone/>
              </a:pPr>
              <a:r>
                <a:rPr lang="en-US" sz="3000">
                  <a:solidFill>
                    <a:schemeClr val="lt1"/>
                  </a:solidFill>
                  <a:latin typeface="Trebuchet MS"/>
                  <a:ea typeface="Trebuchet MS"/>
                  <a:cs typeface="Trebuchet MS"/>
                  <a:sym typeface="Trebuchet MS"/>
                </a:rPr>
                <a:t>Meet people where they are.</a:t>
              </a:r>
              <a:endParaRPr/>
            </a:p>
          </p:txBody>
        </p:sp>
        <p:sp>
          <p:nvSpPr>
            <p:cNvPr id="868" name="Google Shape;868;p53"/>
            <p:cNvSpPr/>
            <p:nvPr/>
          </p:nvSpPr>
          <p:spPr>
            <a:xfrm>
              <a:off x="0" y="2532990"/>
              <a:ext cx="6628804" cy="1140750"/>
            </a:xfrm>
            <a:prstGeom prst="roundRect">
              <a:avLst>
                <a:gd name="adj" fmla="val 16667"/>
              </a:avLst>
            </a:prstGeom>
            <a:gradFill>
              <a:gsLst>
                <a:gs pos="0">
                  <a:srgbClr val="C9D23E"/>
                </a:gs>
                <a:gs pos="78000">
                  <a:srgbClr val="B4BD18"/>
                </a:gs>
                <a:gs pos="100000">
                  <a:srgbClr val="B4BD18"/>
                </a:gs>
              </a:gsLst>
              <a:lin ang="5400000" scaled="0"/>
            </a:gradFill>
            <a:ln>
              <a:noFill/>
            </a:ln>
            <a:effectLst>
              <a:outerShdw blurRad="38100" dist="254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3"/>
            <p:cNvSpPr txBox="1"/>
            <p:nvPr/>
          </p:nvSpPr>
          <p:spPr>
            <a:xfrm>
              <a:off x="55687" y="2588677"/>
              <a:ext cx="6517430" cy="1029376"/>
            </a:xfrm>
            <a:prstGeom prst="rect">
              <a:avLst/>
            </a:prstGeom>
            <a:noFill/>
            <a:ln>
              <a:noFill/>
            </a:ln>
          </p:spPr>
          <p:txBody>
            <a:bodyPr spcFirstLastPara="1" wrap="square" lIns="114300" tIns="114300" rIns="114300" bIns="114300" anchor="ctr" anchorCtr="0">
              <a:noAutofit/>
            </a:bodyPr>
            <a:lstStyle/>
            <a:p>
              <a:pPr marL="0" marR="0" lvl="0" indent="0" algn="l" rtl="0">
                <a:lnSpc>
                  <a:spcPct val="90000"/>
                </a:lnSpc>
                <a:spcBef>
                  <a:spcPts val="0"/>
                </a:spcBef>
                <a:spcAft>
                  <a:spcPts val="0"/>
                </a:spcAft>
                <a:buClr>
                  <a:schemeClr val="lt1"/>
                </a:buClr>
                <a:buSzPts val="3000"/>
                <a:buFont typeface="Trebuchet MS"/>
                <a:buNone/>
              </a:pPr>
              <a:r>
                <a:rPr lang="en-US" sz="3000">
                  <a:solidFill>
                    <a:schemeClr val="lt1"/>
                  </a:solidFill>
                  <a:latin typeface="Trebuchet MS"/>
                  <a:ea typeface="Trebuchet MS"/>
                  <a:cs typeface="Trebuchet MS"/>
                  <a:sym typeface="Trebuchet MS"/>
                </a:rPr>
                <a:t>Compound returns with a learning agenda.</a:t>
              </a:r>
              <a:endParaRPr/>
            </a:p>
          </p:txBody>
        </p:sp>
        <p:sp>
          <p:nvSpPr>
            <p:cNvPr id="870" name="Google Shape;870;p53"/>
            <p:cNvSpPr/>
            <p:nvPr/>
          </p:nvSpPr>
          <p:spPr>
            <a:xfrm>
              <a:off x="0" y="3760140"/>
              <a:ext cx="6628804" cy="1140750"/>
            </a:xfrm>
            <a:prstGeom prst="roundRect">
              <a:avLst>
                <a:gd name="adj" fmla="val 16667"/>
              </a:avLst>
            </a:prstGeom>
            <a:gradFill>
              <a:gsLst>
                <a:gs pos="0">
                  <a:srgbClr val="E8BC3E"/>
                </a:gs>
                <a:gs pos="78000">
                  <a:srgbClr val="D2A817"/>
                </a:gs>
                <a:gs pos="100000">
                  <a:srgbClr val="D2A817"/>
                </a:gs>
              </a:gsLst>
              <a:lin ang="5400000" scaled="0"/>
            </a:gradFill>
            <a:ln>
              <a:noFill/>
            </a:ln>
            <a:effectLst>
              <a:outerShdw blurRad="38100" dist="254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3"/>
            <p:cNvSpPr txBox="1"/>
            <p:nvPr/>
          </p:nvSpPr>
          <p:spPr>
            <a:xfrm>
              <a:off x="55687" y="3815827"/>
              <a:ext cx="6517430" cy="1029376"/>
            </a:xfrm>
            <a:prstGeom prst="rect">
              <a:avLst/>
            </a:prstGeom>
            <a:noFill/>
            <a:ln>
              <a:noFill/>
            </a:ln>
          </p:spPr>
          <p:txBody>
            <a:bodyPr spcFirstLastPara="1" wrap="square" lIns="114300" tIns="114300" rIns="114300" bIns="114300" anchor="ctr" anchorCtr="0">
              <a:noAutofit/>
            </a:bodyPr>
            <a:lstStyle/>
            <a:p>
              <a:pPr marL="0" marR="0" lvl="0" indent="0" algn="l" rtl="0">
                <a:lnSpc>
                  <a:spcPct val="90000"/>
                </a:lnSpc>
                <a:spcBef>
                  <a:spcPts val="0"/>
                </a:spcBef>
                <a:spcAft>
                  <a:spcPts val="0"/>
                </a:spcAft>
                <a:buClr>
                  <a:schemeClr val="lt1"/>
                </a:buClr>
                <a:buSzPts val="3000"/>
                <a:buFont typeface="Trebuchet MS"/>
                <a:buNone/>
              </a:pPr>
              <a:r>
                <a:rPr lang="en-US" sz="3000">
                  <a:solidFill>
                    <a:schemeClr val="lt1"/>
                  </a:solidFill>
                  <a:latin typeface="Trebuchet MS"/>
                  <a:ea typeface="Trebuchet MS"/>
                  <a:cs typeface="Trebuchet MS"/>
                  <a:sym typeface="Trebuchet MS"/>
                </a:rPr>
                <a:t>Program transformation should be holistic.</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BFE471"/>
        </a:solidFill>
        <a:effectLst/>
      </p:bgPr>
    </p:bg>
    <p:spTree>
      <p:nvGrpSpPr>
        <p:cNvPr id="1" name="Shape 875"/>
        <p:cNvGrpSpPr/>
        <p:nvPr/>
      </p:nvGrpSpPr>
      <p:grpSpPr>
        <a:xfrm>
          <a:off x="0" y="0"/>
          <a:ext cx="0" cy="0"/>
          <a:chOff x="0" y="0"/>
          <a:chExt cx="0" cy="0"/>
        </a:xfrm>
      </p:grpSpPr>
      <p:sp>
        <p:nvSpPr>
          <p:cNvPr id="876" name="Google Shape;876;p54"/>
          <p:cNvSpPr txBox="1"/>
          <p:nvPr/>
        </p:nvSpPr>
        <p:spPr>
          <a:xfrm>
            <a:off x="654510" y="1126517"/>
            <a:ext cx="10414500" cy="26076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7333">
                <a:solidFill>
                  <a:srgbClr val="666666"/>
                </a:solidFill>
                <a:latin typeface="Trebuchet MS"/>
                <a:ea typeface="Trebuchet MS"/>
                <a:cs typeface="Trebuchet MS"/>
                <a:sym typeface="Trebuchet MS"/>
              </a:rPr>
              <a:t>The most effective digital  campaigns are</a:t>
            </a:r>
            <a:r>
              <a:rPr lang="en-US" sz="7333" b="1">
                <a:solidFill>
                  <a:srgbClr val="666666"/>
                </a:solidFill>
                <a:latin typeface="Trebuchet MS"/>
                <a:ea typeface="Trebuchet MS"/>
                <a:cs typeface="Trebuchet MS"/>
                <a:sym typeface="Trebuchet MS"/>
              </a:rPr>
              <a:t> </a:t>
            </a:r>
            <a:r>
              <a:rPr lang="en-US" sz="7333" b="1">
                <a:solidFill>
                  <a:srgbClr val="FFFFFF"/>
                </a:solidFill>
                <a:latin typeface="Trebuchet MS"/>
                <a:ea typeface="Trebuchet MS"/>
                <a:cs typeface="Trebuchet MS"/>
                <a:sym typeface="Trebuchet MS"/>
              </a:rPr>
              <a:t>adaptable ecosystems.</a:t>
            </a:r>
            <a:endParaRPr sz="7333" b="1">
              <a:solidFill>
                <a:srgbClr val="FFFFFF"/>
              </a:solidFill>
              <a:latin typeface="Trebuchet MS"/>
              <a:ea typeface="Trebuchet MS"/>
              <a:cs typeface="Trebuchet MS"/>
              <a:sym typeface="Trebuchet M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55"/>
          <p:cNvSpPr txBox="1"/>
          <p:nvPr/>
        </p:nvSpPr>
        <p:spPr>
          <a:xfrm>
            <a:off x="534267" y="1619267"/>
            <a:ext cx="5318000" cy="42504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None/>
            </a:pPr>
            <a:r>
              <a:rPr lang="en-US" sz="2400" b="1">
                <a:latin typeface="Trebuchet MS"/>
                <a:ea typeface="Trebuchet MS"/>
                <a:cs typeface="Trebuchet MS"/>
                <a:sym typeface="Trebuchet MS"/>
              </a:rPr>
              <a:t>Digital fundraising growth through diversification.</a:t>
            </a:r>
            <a:endParaRPr sz="2400">
              <a:latin typeface="Trebuchet MS"/>
              <a:ea typeface="Trebuchet MS"/>
              <a:cs typeface="Trebuchet MS"/>
              <a:sym typeface="Trebuchet MS"/>
            </a:endParaRPr>
          </a:p>
          <a:p>
            <a:pPr marL="0" marR="0" lvl="0" indent="0" algn="l" rtl="0">
              <a:lnSpc>
                <a:spcPct val="115000"/>
              </a:lnSpc>
              <a:spcBef>
                <a:spcPts val="0"/>
              </a:spcBef>
              <a:spcAft>
                <a:spcPts val="0"/>
              </a:spcAft>
              <a:buNone/>
            </a:pPr>
            <a:endParaRPr sz="2000">
              <a:solidFill>
                <a:srgbClr val="49C6D7"/>
              </a:solidFill>
              <a:latin typeface="Trebuchet MS"/>
              <a:ea typeface="Trebuchet MS"/>
              <a:cs typeface="Trebuchet MS"/>
              <a:sym typeface="Trebuchet MS"/>
            </a:endParaRPr>
          </a:p>
          <a:p>
            <a:pPr marL="609585" marR="0" lvl="0" indent="-463538" algn="l" rtl="0">
              <a:lnSpc>
                <a:spcPct val="150000"/>
              </a:lnSpc>
              <a:spcBef>
                <a:spcPts val="0"/>
              </a:spcBef>
              <a:spcAft>
                <a:spcPts val="0"/>
              </a:spcAft>
              <a:buClr>
                <a:schemeClr val="dk1"/>
              </a:buClr>
              <a:buSzPts val="2000"/>
              <a:buFont typeface="Montserrat Medium"/>
              <a:buChar char="●"/>
            </a:pPr>
            <a:r>
              <a:rPr lang="en-US" sz="2000">
                <a:solidFill>
                  <a:schemeClr val="dk1"/>
                </a:solidFill>
                <a:latin typeface="Trebuchet MS"/>
                <a:ea typeface="Trebuchet MS"/>
                <a:cs typeface="Trebuchet MS"/>
                <a:sym typeface="Trebuchet MS"/>
              </a:rPr>
              <a:t>Sustainer revenue grew by </a:t>
            </a:r>
            <a:r>
              <a:rPr lang="en-US" sz="2000" b="1">
                <a:solidFill>
                  <a:schemeClr val="dk1"/>
                </a:solidFill>
                <a:latin typeface="Trebuchet MS"/>
                <a:ea typeface="Trebuchet MS"/>
                <a:cs typeface="Trebuchet MS"/>
                <a:sym typeface="Trebuchet MS"/>
              </a:rPr>
              <a:t>183%</a:t>
            </a:r>
            <a:endParaRPr sz="2000" b="1">
              <a:solidFill>
                <a:schemeClr val="dk1"/>
              </a:solidFill>
              <a:latin typeface="Trebuchet MS"/>
              <a:ea typeface="Trebuchet MS"/>
              <a:cs typeface="Trebuchet MS"/>
              <a:sym typeface="Trebuchet MS"/>
            </a:endParaRPr>
          </a:p>
          <a:p>
            <a:pPr marL="609584" marR="0" lvl="0" indent="-463538" algn="l" rtl="0">
              <a:lnSpc>
                <a:spcPct val="150000"/>
              </a:lnSpc>
              <a:spcBef>
                <a:spcPts val="0"/>
              </a:spcBef>
              <a:spcAft>
                <a:spcPts val="0"/>
              </a:spcAft>
              <a:buClr>
                <a:schemeClr val="dk1"/>
              </a:buClr>
              <a:buSzPts val="2000"/>
              <a:buFont typeface="Montserrat Medium"/>
              <a:buChar char="●"/>
            </a:pPr>
            <a:r>
              <a:rPr lang="en-US" sz="2000">
                <a:solidFill>
                  <a:schemeClr val="dk1"/>
                </a:solidFill>
                <a:latin typeface="Trebuchet MS"/>
                <a:ea typeface="Trebuchet MS"/>
                <a:cs typeface="Trebuchet MS"/>
                <a:sym typeface="Trebuchet MS"/>
              </a:rPr>
              <a:t>Email revenue: up </a:t>
            </a:r>
            <a:r>
              <a:rPr lang="en-US" sz="2000" b="1">
                <a:solidFill>
                  <a:schemeClr val="dk1"/>
                </a:solidFill>
                <a:latin typeface="Trebuchet MS"/>
                <a:ea typeface="Trebuchet MS"/>
                <a:cs typeface="Trebuchet MS"/>
                <a:sym typeface="Trebuchet MS"/>
              </a:rPr>
              <a:t>315%</a:t>
            </a:r>
            <a:endParaRPr sz="2000">
              <a:solidFill>
                <a:schemeClr val="dk1"/>
              </a:solidFill>
              <a:latin typeface="Trebuchet MS"/>
              <a:ea typeface="Trebuchet MS"/>
              <a:cs typeface="Trebuchet MS"/>
              <a:sym typeface="Trebuchet MS"/>
            </a:endParaRPr>
          </a:p>
          <a:p>
            <a:pPr marL="609584" marR="0" lvl="0" indent="-463538" algn="l" rtl="0">
              <a:lnSpc>
                <a:spcPct val="150000"/>
              </a:lnSpc>
              <a:spcBef>
                <a:spcPts val="0"/>
              </a:spcBef>
              <a:spcAft>
                <a:spcPts val="0"/>
              </a:spcAft>
              <a:buClr>
                <a:schemeClr val="dk1"/>
              </a:buClr>
              <a:buSzPts val="2000"/>
              <a:buFont typeface="Trebuchet MS"/>
              <a:buChar char="●"/>
            </a:pPr>
            <a:r>
              <a:rPr lang="en-US" sz="2000">
                <a:solidFill>
                  <a:schemeClr val="dk1"/>
                </a:solidFill>
                <a:latin typeface="Trebuchet MS"/>
                <a:ea typeface="Trebuchet MS"/>
                <a:cs typeface="Trebuchet MS"/>
                <a:sym typeface="Trebuchet MS"/>
              </a:rPr>
              <a:t>Launched paid media program</a:t>
            </a:r>
            <a:endParaRPr sz="2000">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pic>
        <p:nvPicPr>
          <p:cNvPr id="882" name="Google Shape;882;p55"/>
          <p:cNvPicPr preferRelativeResize="0"/>
          <p:nvPr/>
        </p:nvPicPr>
        <p:blipFill rotWithShape="1">
          <a:blip r:embed="rId3">
            <a:alphaModFix/>
          </a:blip>
          <a:srcRect l="34721"/>
          <a:stretch/>
        </p:blipFill>
        <p:spPr>
          <a:xfrm>
            <a:off x="6302367" y="-16933"/>
            <a:ext cx="7023032" cy="7172232"/>
          </a:xfrm>
          <a:prstGeom prst="rect">
            <a:avLst/>
          </a:prstGeom>
          <a:noFill/>
          <a:ln>
            <a:noFill/>
          </a:ln>
        </p:spPr>
      </p:pic>
      <p:sp>
        <p:nvSpPr>
          <p:cNvPr id="883" name="Google Shape;883;p55"/>
          <p:cNvSpPr txBox="1"/>
          <p:nvPr/>
        </p:nvSpPr>
        <p:spPr>
          <a:xfrm>
            <a:off x="550233" y="332033"/>
            <a:ext cx="6565600" cy="6788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3200" b="1">
                <a:solidFill>
                  <a:schemeClr val="dk1"/>
                </a:solidFill>
                <a:latin typeface="Trebuchet MS"/>
                <a:ea typeface="Trebuchet MS"/>
                <a:cs typeface="Trebuchet MS"/>
                <a:sym typeface="Trebuchet MS"/>
              </a:rPr>
              <a:t>Example:</a:t>
            </a:r>
            <a:endParaRPr sz="32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3200" b="1">
                <a:solidFill>
                  <a:schemeClr val="dk1"/>
                </a:solidFill>
                <a:latin typeface="Trebuchet MS"/>
                <a:ea typeface="Trebuchet MS"/>
                <a:cs typeface="Trebuchet MS"/>
                <a:sym typeface="Trebuchet MS"/>
              </a:rPr>
              <a:t>Human Rights Watch</a:t>
            </a:r>
            <a:endParaRPr sz="3200" b="1">
              <a:solidFill>
                <a:schemeClr val="dk1"/>
              </a:solidFill>
              <a:latin typeface="Trebuchet MS"/>
              <a:ea typeface="Trebuchet MS"/>
              <a:cs typeface="Trebuchet MS"/>
              <a:sym typeface="Trebuchet M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BFE471"/>
        </a:solidFill>
        <a:effectLst/>
      </p:bgPr>
    </p:bg>
    <p:spTree>
      <p:nvGrpSpPr>
        <p:cNvPr id="1" name="Shape 887"/>
        <p:cNvGrpSpPr/>
        <p:nvPr/>
      </p:nvGrpSpPr>
      <p:grpSpPr>
        <a:xfrm>
          <a:off x="0" y="0"/>
          <a:ext cx="0" cy="0"/>
          <a:chOff x="0" y="0"/>
          <a:chExt cx="0" cy="0"/>
        </a:xfrm>
      </p:grpSpPr>
      <p:sp>
        <p:nvSpPr>
          <p:cNvPr id="888" name="Google Shape;888;p56"/>
          <p:cNvSpPr txBox="1"/>
          <p:nvPr/>
        </p:nvSpPr>
        <p:spPr>
          <a:xfrm>
            <a:off x="763674" y="2052725"/>
            <a:ext cx="9178200" cy="26076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7333">
                <a:solidFill>
                  <a:srgbClr val="666666"/>
                </a:solidFill>
                <a:latin typeface="Trebuchet MS"/>
                <a:ea typeface="Trebuchet MS"/>
                <a:cs typeface="Trebuchet MS"/>
                <a:sym typeface="Trebuchet MS"/>
              </a:rPr>
              <a:t>Meet people</a:t>
            </a:r>
            <a:r>
              <a:rPr lang="en-US" sz="7333" b="1">
                <a:solidFill>
                  <a:srgbClr val="666666"/>
                </a:solidFill>
                <a:latin typeface="Trebuchet MS"/>
                <a:ea typeface="Trebuchet MS"/>
                <a:cs typeface="Trebuchet MS"/>
                <a:sym typeface="Trebuchet MS"/>
              </a:rPr>
              <a:t> </a:t>
            </a:r>
            <a:r>
              <a:rPr lang="en-US" sz="7333" b="1">
                <a:solidFill>
                  <a:srgbClr val="FFFFFF"/>
                </a:solidFill>
                <a:latin typeface="Trebuchet MS"/>
                <a:ea typeface="Trebuchet MS"/>
                <a:cs typeface="Trebuchet MS"/>
                <a:sym typeface="Trebuchet MS"/>
              </a:rPr>
              <a:t>where they are.</a:t>
            </a:r>
            <a:endParaRPr sz="7333" b="1">
              <a:solidFill>
                <a:srgbClr val="FFFFFF"/>
              </a:solidFill>
              <a:latin typeface="Trebuchet MS"/>
              <a:ea typeface="Trebuchet MS"/>
              <a:cs typeface="Trebuchet MS"/>
              <a:sym typeface="Trebuchet M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pic>
        <p:nvPicPr>
          <p:cNvPr id="893" name="Google Shape;893;p57"/>
          <p:cNvPicPr preferRelativeResize="0"/>
          <p:nvPr/>
        </p:nvPicPr>
        <p:blipFill rotWithShape="1">
          <a:blip r:embed="rId3">
            <a:alphaModFix/>
          </a:blip>
          <a:srcRect/>
          <a:stretch/>
        </p:blipFill>
        <p:spPr>
          <a:xfrm>
            <a:off x="6256168" y="-807676"/>
            <a:ext cx="5935833" cy="9381443"/>
          </a:xfrm>
          <a:prstGeom prst="rect">
            <a:avLst/>
          </a:prstGeom>
          <a:noFill/>
          <a:ln>
            <a:noFill/>
          </a:ln>
        </p:spPr>
      </p:pic>
      <p:sp>
        <p:nvSpPr>
          <p:cNvPr id="894" name="Google Shape;894;p57"/>
          <p:cNvSpPr txBox="1"/>
          <p:nvPr/>
        </p:nvSpPr>
        <p:spPr>
          <a:xfrm>
            <a:off x="550233" y="332033"/>
            <a:ext cx="6565600" cy="6788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3200" b="1">
                <a:solidFill>
                  <a:schemeClr val="dk1"/>
                </a:solidFill>
                <a:latin typeface="Trebuchet MS"/>
                <a:ea typeface="Trebuchet MS"/>
                <a:cs typeface="Trebuchet MS"/>
                <a:sym typeface="Trebuchet MS"/>
              </a:rPr>
              <a:t>Example: </a:t>
            </a:r>
            <a:br>
              <a:rPr lang="en-US" sz="3200" b="1">
                <a:solidFill>
                  <a:schemeClr val="dk1"/>
                </a:solidFill>
                <a:latin typeface="Trebuchet MS"/>
                <a:ea typeface="Trebuchet MS"/>
                <a:cs typeface="Trebuchet MS"/>
                <a:sym typeface="Trebuchet MS"/>
              </a:rPr>
            </a:br>
            <a:r>
              <a:rPr lang="en-US" sz="3200" b="1">
                <a:solidFill>
                  <a:schemeClr val="dk1"/>
                </a:solidFill>
                <a:latin typeface="Trebuchet MS"/>
                <a:ea typeface="Trebuchet MS"/>
                <a:cs typeface="Trebuchet MS"/>
                <a:sym typeface="Trebuchet MS"/>
              </a:rPr>
              <a:t>Chesapeake Bay </a:t>
            </a:r>
            <a:br>
              <a:rPr lang="en-US" sz="3200" b="1">
                <a:solidFill>
                  <a:schemeClr val="dk1"/>
                </a:solidFill>
                <a:latin typeface="Trebuchet MS"/>
                <a:ea typeface="Trebuchet MS"/>
                <a:cs typeface="Trebuchet MS"/>
                <a:sym typeface="Trebuchet MS"/>
              </a:rPr>
            </a:br>
            <a:r>
              <a:rPr lang="en-US" sz="3200" b="1">
                <a:solidFill>
                  <a:schemeClr val="dk1"/>
                </a:solidFill>
                <a:latin typeface="Trebuchet MS"/>
                <a:ea typeface="Trebuchet MS"/>
                <a:cs typeface="Trebuchet MS"/>
                <a:sym typeface="Trebuchet MS"/>
              </a:rPr>
              <a:t>Foundation</a:t>
            </a:r>
            <a:endParaRPr sz="32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32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3200" b="1">
              <a:solidFill>
                <a:schemeClr val="dk1"/>
              </a:solidFill>
              <a:latin typeface="Trebuchet MS"/>
              <a:ea typeface="Trebuchet MS"/>
              <a:cs typeface="Trebuchet MS"/>
              <a:sym typeface="Trebuchet MS"/>
            </a:endParaRPr>
          </a:p>
        </p:txBody>
      </p:sp>
      <p:sp>
        <p:nvSpPr>
          <p:cNvPr id="895" name="Google Shape;895;p57"/>
          <p:cNvSpPr txBox="1"/>
          <p:nvPr/>
        </p:nvSpPr>
        <p:spPr>
          <a:xfrm>
            <a:off x="5994900" y="2000967"/>
            <a:ext cx="5318000" cy="2026000"/>
          </a:xfrm>
          <a:prstGeom prst="rect">
            <a:avLst/>
          </a:prstGeom>
          <a:noFill/>
          <a:ln>
            <a:noFill/>
          </a:ln>
        </p:spPr>
        <p:txBody>
          <a:bodyPr spcFirstLastPara="1" wrap="square" lIns="121900" tIns="121900" rIns="121900" bIns="121900" anchor="t" anchorCtr="0">
            <a:noAutofit/>
          </a:bodyPr>
          <a:lstStyle/>
          <a:p>
            <a:pPr marL="609585" marR="0" lvl="0" indent="-342888" algn="l" rtl="0">
              <a:lnSpc>
                <a:spcPct val="115000"/>
              </a:lnSpc>
              <a:spcBef>
                <a:spcPts val="0"/>
              </a:spcBef>
              <a:spcAft>
                <a:spcPts val="0"/>
              </a:spcAft>
              <a:buClr>
                <a:srgbClr val="FFFFFF"/>
              </a:buClr>
              <a:buSzPts val="1800"/>
              <a:buFont typeface="Montserrat"/>
              <a:buNone/>
            </a:pPr>
            <a:endParaRPr sz="2400">
              <a:solidFill>
                <a:srgbClr val="FFFFFF"/>
              </a:solidFill>
              <a:latin typeface="Montserrat"/>
              <a:ea typeface="Montserrat"/>
              <a:cs typeface="Montserrat"/>
              <a:sym typeface="Montserrat"/>
            </a:endParaRPr>
          </a:p>
          <a:p>
            <a:pPr marL="609585" marR="0" lvl="0" indent="-342888" algn="l" rtl="0">
              <a:lnSpc>
                <a:spcPct val="115000"/>
              </a:lnSpc>
              <a:spcBef>
                <a:spcPts val="0"/>
              </a:spcBef>
              <a:spcAft>
                <a:spcPts val="0"/>
              </a:spcAft>
              <a:buClr>
                <a:srgbClr val="FFFFFF"/>
              </a:buClr>
              <a:buSzPts val="1800"/>
              <a:buFont typeface="Montserrat"/>
              <a:buNone/>
            </a:pPr>
            <a:endParaRPr sz="2400">
              <a:solidFill>
                <a:srgbClr val="FFFFFF"/>
              </a:solidFill>
              <a:latin typeface="Montserrat"/>
              <a:ea typeface="Montserrat"/>
              <a:cs typeface="Montserrat"/>
              <a:sym typeface="Montserrat"/>
            </a:endParaRPr>
          </a:p>
          <a:p>
            <a:pPr marL="0" marR="0" lvl="0" indent="0" algn="l" rtl="0">
              <a:spcBef>
                <a:spcPts val="0"/>
              </a:spcBef>
              <a:spcAft>
                <a:spcPts val="0"/>
              </a:spcAft>
              <a:buNone/>
            </a:pPr>
            <a:endParaRPr sz="2400">
              <a:solidFill>
                <a:srgbClr val="FFFFFF"/>
              </a:solidFill>
              <a:latin typeface="Montserrat"/>
              <a:ea typeface="Montserrat"/>
              <a:cs typeface="Montserrat"/>
              <a:sym typeface="Montserrat"/>
            </a:endParaRPr>
          </a:p>
        </p:txBody>
      </p:sp>
      <p:sp>
        <p:nvSpPr>
          <p:cNvPr id="896" name="Google Shape;896;p57"/>
          <p:cNvSpPr txBox="1"/>
          <p:nvPr/>
        </p:nvSpPr>
        <p:spPr>
          <a:xfrm>
            <a:off x="534267" y="2055300"/>
            <a:ext cx="5318000" cy="4250400"/>
          </a:xfrm>
          <a:prstGeom prst="rect">
            <a:avLst/>
          </a:prstGeom>
          <a:noFill/>
          <a:ln>
            <a:noFill/>
          </a:ln>
        </p:spPr>
        <p:txBody>
          <a:bodyPr spcFirstLastPara="1" wrap="square" lIns="121900" tIns="121900" rIns="121900" bIns="121900" anchor="t" anchorCtr="0">
            <a:noAutofit/>
          </a:bodyPr>
          <a:lstStyle/>
          <a:p>
            <a:pPr marL="0" marR="0" lvl="0" indent="0" algn="l" rtl="0">
              <a:lnSpc>
                <a:spcPct val="150000"/>
              </a:lnSpc>
              <a:spcBef>
                <a:spcPts val="0"/>
              </a:spcBef>
              <a:spcAft>
                <a:spcPts val="0"/>
              </a:spcAft>
              <a:buNone/>
            </a:pPr>
            <a:r>
              <a:rPr lang="en-US" sz="2400" b="1">
                <a:solidFill>
                  <a:schemeClr val="dk1"/>
                </a:solidFill>
                <a:latin typeface="Trebuchet MS"/>
                <a:ea typeface="Trebuchet MS"/>
                <a:cs typeface="Trebuchet MS"/>
                <a:sym typeface="Trebuchet MS"/>
              </a:rPr>
              <a:t>Testing into paid media strategies and compounding efficiency.</a:t>
            </a:r>
            <a:endParaRPr sz="2000" b="1">
              <a:solidFill>
                <a:schemeClr val="dk1"/>
              </a:solidFill>
              <a:latin typeface="Trebuchet MS"/>
              <a:ea typeface="Trebuchet MS"/>
              <a:cs typeface="Trebuchet MS"/>
              <a:sym typeface="Trebuchet MS"/>
            </a:endParaRPr>
          </a:p>
          <a:p>
            <a:pPr marL="609585" marR="0" lvl="0" indent="-431788" algn="l" rtl="0">
              <a:lnSpc>
                <a:spcPct val="150000"/>
              </a:lnSpc>
              <a:spcBef>
                <a:spcPts val="0"/>
              </a:spcBef>
              <a:spcAft>
                <a:spcPts val="0"/>
              </a:spcAft>
              <a:buClr>
                <a:schemeClr val="dk1"/>
              </a:buClr>
              <a:buSzPts val="1500"/>
              <a:buFont typeface="Montserrat Medium"/>
              <a:buChar char="●"/>
            </a:pPr>
            <a:r>
              <a:rPr lang="en-US" sz="2000">
                <a:solidFill>
                  <a:schemeClr val="dk1"/>
                </a:solidFill>
                <a:latin typeface="Trebuchet MS"/>
                <a:ea typeface="Trebuchet MS"/>
                <a:cs typeface="Trebuchet MS"/>
                <a:sym typeface="Trebuchet MS"/>
              </a:rPr>
              <a:t>Return on Ad Spend: </a:t>
            </a:r>
            <a:r>
              <a:rPr lang="en-US" sz="2000" b="1">
                <a:solidFill>
                  <a:schemeClr val="dk1"/>
                </a:solidFill>
                <a:latin typeface="Trebuchet MS"/>
                <a:ea typeface="Trebuchet MS"/>
                <a:cs typeface="Trebuchet MS"/>
                <a:sym typeface="Trebuchet MS"/>
              </a:rPr>
              <a:t>466%</a:t>
            </a:r>
            <a:endParaRPr sz="2000" b="1">
              <a:solidFill>
                <a:schemeClr val="dk1"/>
              </a:solidFill>
              <a:latin typeface="Trebuchet MS"/>
              <a:ea typeface="Trebuchet MS"/>
              <a:cs typeface="Trebuchet MS"/>
              <a:sym typeface="Trebuchet MS"/>
            </a:endParaRPr>
          </a:p>
          <a:p>
            <a:pPr marL="609585" marR="0" lvl="0" indent="-431788" algn="l" rtl="0">
              <a:lnSpc>
                <a:spcPct val="150000"/>
              </a:lnSpc>
              <a:spcBef>
                <a:spcPts val="0"/>
              </a:spcBef>
              <a:spcAft>
                <a:spcPts val="0"/>
              </a:spcAft>
              <a:buClr>
                <a:schemeClr val="dk1"/>
              </a:buClr>
              <a:buSzPts val="1500"/>
              <a:buFont typeface="Montserrat Medium"/>
              <a:buChar char="●"/>
            </a:pPr>
            <a:r>
              <a:rPr lang="en-US" sz="2000">
                <a:solidFill>
                  <a:schemeClr val="dk1"/>
                </a:solidFill>
                <a:latin typeface="Trebuchet MS"/>
                <a:ea typeface="Trebuchet MS"/>
                <a:cs typeface="Trebuchet MS"/>
                <a:sym typeface="Trebuchet MS"/>
              </a:rPr>
              <a:t>Cost per Dollar Raised: </a:t>
            </a:r>
            <a:r>
              <a:rPr lang="en-US" sz="2000" b="1">
                <a:solidFill>
                  <a:schemeClr val="dk1"/>
                </a:solidFill>
                <a:latin typeface="Trebuchet MS"/>
                <a:ea typeface="Trebuchet MS"/>
                <a:cs typeface="Trebuchet MS"/>
                <a:sym typeface="Trebuchet MS"/>
              </a:rPr>
              <a:t>$0.21</a:t>
            </a:r>
            <a:endParaRPr sz="2000" b="1">
              <a:solidFill>
                <a:schemeClr val="dk1"/>
              </a:solidFill>
              <a:latin typeface="Trebuchet MS"/>
              <a:ea typeface="Trebuchet MS"/>
              <a:cs typeface="Trebuchet MS"/>
              <a:sym typeface="Trebuchet MS"/>
            </a:endParaRPr>
          </a:p>
          <a:p>
            <a:pPr marL="609585" marR="0" lvl="0" indent="-431788" algn="l" rtl="0">
              <a:lnSpc>
                <a:spcPct val="150000"/>
              </a:lnSpc>
              <a:spcBef>
                <a:spcPts val="0"/>
              </a:spcBef>
              <a:spcAft>
                <a:spcPts val="0"/>
              </a:spcAft>
              <a:buClr>
                <a:schemeClr val="dk1"/>
              </a:buClr>
              <a:buSzPts val="1500"/>
              <a:buFont typeface="Montserrat Medium"/>
              <a:buChar char="●"/>
            </a:pPr>
            <a:r>
              <a:rPr lang="en-US" sz="2000">
                <a:solidFill>
                  <a:schemeClr val="dk1"/>
                </a:solidFill>
                <a:latin typeface="Trebuchet MS"/>
                <a:ea typeface="Trebuchet MS"/>
                <a:cs typeface="Trebuchet MS"/>
                <a:sym typeface="Trebuchet MS"/>
              </a:rPr>
              <a:t>Avg. Cost Per Click: </a:t>
            </a:r>
            <a:r>
              <a:rPr lang="en-US" sz="2000" b="1">
                <a:solidFill>
                  <a:schemeClr val="dk1"/>
                </a:solidFill>
                <a:latin typeface="Trebuchet MS"/>
                <a:ea typeface="Trebuchet MS"/>
                <a:cs typeface="Trebuchet MS"/>
                <a:sym typeface="Trebuchet MS"/>
              </a:rPr>
              <a:t>$1.08</a:t>
            </a:r>
            <a:endParaRPr sz="2000" b="1">
              <a:solidFill>
                <a:schemeClr val="dk1"/>
              </a:solidFill>
              <a:latin typeface="Trebuchet MS"/>
              <a:ea typeface="Trebuchet MS"/>
              <a:cs typeface="Trebuchet MS"/>
              <a:sym typeface="Trebuchet MS"/>
            </a:endParaRPr>
          </a:p>
          <a:p>
            <a:pPr marL="609585" marR="0" lvl="0" indent="-431788" algn="l" rtl="0">
              <a:lnSpc>
                <a:spcPct val="150000"/>
              </a:lnSpc>
              <a:spcBef>
                <a:spcPts val="0"/>
              </a:spcBef>
              <a:spcAft>
                <a:spcPts val="0"/>
              </a:spcAft>
              <a:buClr>
                <a:schemeClr val="dk1"/>
              </a:buClr>
              <a:buSzPts val="1500"/>
              <a:buFont typeface="Montserrat Medium"/>
              <a:buChar char="●"/>
            </a:pPr>
            <a:r>
              <a:rPr lang="en-US" sz="2000">
                <a:solidFill>
                  <a:schemeClr val="dk1"/>
                </a:solidFill>
                <a:latin typeface="Trebuchet MS"/>
                <a:ea typeface="Trebuchet MS"/>
                <a:cs typeface="Trebuchet MS"/>
                <a:sym typeface="Trebuchet MS"/>
              </a:rPr>
              <a:t>Avg. Click Through Rate: </a:t>
            </a:r>
            <a:r>
              <a:rPr lang="en-US" sz="2000" b="1">
                <a:solidFill>
                  <a:schemeClr val="dk1"/>
                </a:solidFill>
                <a:latin typeface="Trebuchet MS"/>
                <a:ea typeface="Trebuchet MS"/>
                <a:cs typeface="Trebuchet MS"/>
                <a:sym typeface="Trebuchet MS"/>
              </a:rPr>
              <a:t>12.11%</a:t>
            </a:r>
            <a:endParaRPr sz="2400" b="1">
              <a:solidFill>
                <a:schemeClr val="dk1"/>
              </a:solidFill>
              <a:latin typeface="Trebuchet MS"/>
              <a:ea typeface="Trebuchet MS"/>
              <a:cs typeface="Trebuchet MS"/>
              <a:sym typeface="Trebuchet M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pic>
        <p:nvPicPr>
          <p:cNvPr id="901" name="Google Shape;901;p58"/>
          <p:cNvPicPr preferRelativeResize="0"/>
          <p:nvPr/>
        </p:nvPicPr>
        <p:blipFill rotWithShape="1">
          <a:blip r:embed="rId3">
            <a:alphaModFix/>
          </a:blip>
          <a:srcRect/>
          <a:stretch/>
        </p:blipFill>
        <p:spPr>
          <a:xfrm>
            <a:off x="5994401" y="-82949"/>
            <a:ext cx="7333767" cy="7023885"/>
          </a:xfrm>
          <a:prstGeom prst="rect">
            <a:avLst/>
          </a:prstGeom>
          <a:noFill/>
          <a:ln>
            <a:noFill/>
          </a:ln>
        </p:spPr>
      </p:pic>
      <p:sp>
        <p:nvSpPr>
          <p:cNvPr id="902" name="Google Shape;902;p58"/>
          <p:cNvSpPr txBox="1"/>
          <p:nvPr/>
        </p:nvSpPr>
        <p:spPr>
          <a:xfrm>
            <a:off x="550233" y="332033"/>
            <a:ext cx="6565600" cy="6788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3200" b="1">
                <a:solidFill>
                  <a:schemeClr val="dk1"/>
                </a:solidFill>
                <a:latin typeface="Trebuchet MS"/>
                <a:ea typeface="Trebuchet MS"/>
                <a:cs typeface="Trebuchet MS"/>
                <a:sym typeface="Trebuchet MS"/>
              </a:rPr>
              <a:t>Example: </a:t>
            </a:r>
            <a:endParaRPr sz="32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3200" b="1">
                <a:solidFill>
                  <a:schemeClr val="dk1"/>
                </a:solidFill>
                <a:latin typeface="Trebuchet MS"/>
                <a:ea typeface="Trebuchet MS"/>
                <a:cs typeface="Trebuchet MS"/>
                <a:sym typeface="Trebuchet MS"/>
              </a:rPr>
              <a:t>Truth </a:t>
            </a:r>
            <a:endParaRPr sz="3200" b="1">
              <a:solidFill>
                <a:schemeClr val="dk1"/>
              </a:solidFill>
              <a:latin typeface="Trebuchet MS"/>
              <a:ea typeface="Trebuchet MS"/>
              <a:cs typeface="Trebuchet MS"/>
              <a:sym typeface="Trebuchet MS"/>
            </a:endParaRPr>
          </a:p>
        </p:txBody>
      </p:sp>
      <p:sp>
        <p:nvSpPr>
          <p:cNvPr id="903" name="Google Shape;903;p58"/>
          <p:cNvSpPr txBox="1"/>
          <p:nvPr/>
        </p:nvSpPr>
        <p:spPr>
          <a:xfrm>
            <a:off x="534267" y="1619267"/>
            <a:ext cx="5318000" cy="4250400"/>
          </a:xfrm>
          <a:prstGeom prst="rect">
            <a:avLst/>
          </a:prstGeom>
          <a:noFill/>
          <a:ln>
            <a:noFill/>
          </a:ln>
        </p:spPr>
        <p:txBody>
          <a:bodyPr spcFirstLastPara="1" wrap="square" lIns="121900" tIns="121900" rIns="121900" bIns="121900" anchor="t" anchorCtr="0">
            <a:noAutofit/>
          </a:bodyPr>
          <a:lstStyle/>
          <a:p>
            <a:pPr marL="0" marR="0" lvl="0" indent="0" algn="l" rtl="0">
              <a:lnSpc>
                <a:spcPct val="150000"/>
              </a:lnSpc>
              <a:spcBef>
                <a:spcPts val="0"/>
              </a:spcBef>
              <a:spcAft>
                <a:spcPts val="0"/>
              </a:spcAft>
              <a:buNone/>
            </a:pPr>
            <a:r>
              <a:rPr lang="en-US" sz="2400" b="1">
                <a:solidFill>
                  <a:schemeClr val="dk1"/>
                </a:solidFill>
                <a:latin typeface="Trebuchet MS"/>
                <a:ea typeface="Trebuchet MS"/>
                <a:cs typeface="Trebuchet MS"/>
                <a:sym typeface="Trebuchet MS"/>
              </a:rPr>
              <a:t>Multichannel, multi-device campaign moving teens to action.</a:t>
            </a:r>
            <a:endParaRPr sz="2400" b="1">
              <a:solidFill>
                <a:schemeClr val="dk1"/>
              </a:solidFill>
              <a:latin typeface="Trebuchet MS"/>
              <a:ea typeface="Trebuchet MS"/>
              <a:cs typeface="Trebuchet MS"/>
              <a:sym typeface="Trebuchet MS"/>
            </a:endParaRPr>
          </a:p>
          <a:p>
            <a:pPr marL="609585" marR="0" lvl="0" indent="-431788" algn="l" rtl="0">
              <a:lnSpc>
                <a:spcPct val="150000"/>
              </a:lnSpc>
              <a:spcBef>
                <a:spcPts val="0"/>
              </a:spcBef>
              <a:spcAft>
                <a:spcPts val="0"/>
              </a:spcAft>
              <a:buClr>
                <a:schemeClr val="dk1"/>
              </a:buClr>
              <a:buSzPts val="1500"/>
              <a:buFont typeface="Trebuchet MS"/>
              <a:buChar char="●"/>
            </a:pPr>
            <a:r>
              <a:rPr lang="en-US" sz="2000">
                <a:solidFill>
                  <a:schemeClr val="dk1"/>
                </a:solidFill>
                <a:latin typeface="Trebuchet MS"/>
                <a:ea typeface="Trebuchet MS"/>
                <a:cs typeface="Trebuchet MS"/>
                <a:sym typeface="Trebuchet MS"/>
              </a:rPr>
              <a:t>Empowered teens to speak out against tobacco products for sale in drugstores</a:t>
            </a:r>
            <a:endParaRPr sz="2000">
              <a:solidFill>
                <a:schemeClr val="dk1"/>
              </a:solidFill>
              <a:latin typeface="Trebuchet MS"/>
              <a:ea typeface="Trebuchet MS"/>
              <a:cs typeface="Trebuchet MS"/>
              <a:sym typeface="Trebuchet MS"/>
            </a:endParaRPr>
          </a:p>
          <a:p>
            <a:pPr marL="609585" marR="0" lvl="0" indent="-431788" algn="l" rtl="0">
              <a:lnSpc>
                <a:spcPct val="150000"/>
              </a:lnSpc>
              <a:spcBef>
                <a:spcPts val="0"/>
              </a:spcBef>
              <a:spcAft>
                <a:spcPts val="0"/>
              </a:spcAft>
              <a:buClr>
                <a:schemeClr val="dk1"/>
              </a:buClr>
              <a:buSzPts val="1500"/>
              <a:buFont typeface="Montserrat Medium"/>
              <a:buChar char="●"/>
            </a:pPr>
            <a:r>
              <a:rPr lang="en-US" sz="2000">
                <a:solidFill>
                  <a:schemeClr val="dk1"/>
                </a:solidFill>
                <a:latin typeface="Trebuchet MS"/>
                <a:ea typeface="Trebuchet MS"/>
                <a:cs typeface="Trebuchet MS"/>
                <a:sym typeface="Trebuchet MS"/>
              </a:rPr>
              <a:t>Exceeded signatures goal by </a:t>
            </a:r>
            <a:r>
              <a:rPr lang="en-US" sz="2000" b="1">
                <a:solidFill>
                  <a:schemeClr val="dk1"/>
                </a:solidFill>
                <a:latin typeface="Trebuchet MS"/>
                <a:ea typeface="Trebuchet MS"/>
                <a:cs typeface="Trebuchet MS"/>
                <a:sym typeface="Trebuchet MS"/>
              </a:rPr>
              <a:t>500%</a:t>
            </a:r>
            <a:endParaRPr sz="2000" b="1">
              <a:solidFill>
                <a:schemeClr val="dk1"/>
              </a:solidFill>
              <a:latin typeface="Trebuchet MS"/>
              <a:ea typeface="Trebuchet MS"/>
              <a:cs typeface="Trebuchet MS"/>
              <a:sym typeface="Trebuchet MS"/>
            </a:endParaRPr>
          </a:p>
          <a:p>
            <a:pPr marL="609585" marR="0" lvl="0" indent="-431788" algn="l" rtl="0">
              <a:lnSpc>
                <a:spcPct val="150000"/>
              </a:lnSpc>
              <a:spcBef>
                <a:spcPts val="0"/>
              </a:spcBef>
              <a:spcAft>
                <a:spcPts val="0"/>
              </a:spcAft>
              <a:buClr>
                <a:schemeClr val="dk1"/>
              </a:buClr>
              <a:buSzPts val="1500"/>
              <a:buFont typeface="Montserrat Medium"/>
              <a:buChar char="●"/>
            </a:pPr>
            <a:r>
              <a:rPr lang="en-US" sz="2000" b="1">
                <a:solidFill>
                  <a:schemeClr val="dk1"/>
                </a:solidFill>
                <a:latin typeface="Trebuchet MS"/>
                <a:ea typeface="Trebuchet MS"/>
                <a:cs typeface="Trebuchet MS"/>
                <a:sym typeface="Trebuchet MS"/>
              </a:rPr>
              <a:t>55% of participation </a:t>
            </a:r>
            <a:r>
              <a:rPr lang="en-US" sz="2000">
                <a:solidFill>
                  <a:schemeClr val="dk1"/>
                </a:solidFill>
                <a:latin typeface="Trebuchet MS"/>
                <a:ea typeface="Trebuchet MS"/>
                <a:cs typeface="Trebuchet MS"/>
                <a:sym typeface="Trebuchet MS"/>
              </a:rPr>
              <a:t>was on mobile</a:t>
            </a:r>
            <a:endParaRPr sz="2000">
              <a:solidFill>
                <a:schemeClr val="dk1"/>
              </a:solidFill>
              <a:latin typeface="Trebuchet MS"/>
              <a:ea typeface="Trebuchet MS"/>
              <a:cs typeface="Trebuchet MS"/>
              <a:sym typeface="Trebuchet M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Google Shape;909;p59"/>
          <p:cNvSpPr txBox="1">
            <a:spLocks noGrp="1"/>
          </p:cNvSpPr>
          <p:nvPr>
            <p:ph type="title"/>
          </p:nvPr>
        </p:nvSpPr>
        <p:spPr>
          <a:xfrm>
            <a:off x="426380" y="370298"/>
            <a:ext cx="8229600" cy="1143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240"/>
              <a:buFont typeface="Trebuchet MS"/>
              <a:buNone/>
            </a:pPr>
            <a:r>
              <a:rPr lang="en-US" sz="3240"/>
              <a:t>St. Jude Children’s Research Hospital</a:t>
            </a:r>
            <a:br>
              <a:rPr lang="en-US" sz="3240"/>
            </a:br>
            <a:r>
              <a:rPr lang="en-US" sz="3240" i="1"/>
              <a:t>Thanks and Giving Campaign</a:t>
            </a:r>
            <a:endParaRPr sz="3240"/>
          </a:p>
        </p:txBody>
      </p:sp>
      <p:pic>
        <p:nvPicPr>
          <p:cNvPr id="910" name="Google Shape;910;p59"/>
          <p:cNvPicPr preferRelativeResize="0"/>
          <p:nvPr/>
        </p:nvPicPr>
        <p:blipFill rotWithShape="1">
          <a:blip r:embed="rId3">
            <a:alphaModFix/>
          </a:blip>
          <a:srcRect/>
          <a:stretch/>
        </p:blipFill>
        <p:spPr>
          <a:xfrm>
            <a:off x="4703915" y="2018218"/>
            <a:ext cx="2854870" cy="2130711"/>
          </a:xfrm>
          <a:prstGeom prst="rect">
            <a:avLst/>
          </a:prstGeom>
          <a:noFill/>
          <a:ln w="9525" cap="flat" cmpd="sng">
            <a:solidFill>
              <a:schemeClr val="dk1"/>
            </a:solidFill>
            <a:prstDash val="solid"/>
            <a:miter lim="800000"/>
            <a:headEnd type="none" w="sm" len="sm"/>
            <a:tailEnd type="none" w="sm" len="sm"/>
          </a:ln>
        </p:spPr>
      </p:pic>
      <p:pic>
        <p:nvPicPr>
          <p:cNvPr id="911" name="Google Shape;911;p59"/>
          <p:cNvPicPr preferRelativeResize="0"/>
          <p:nvPr/>
        </p:nvPicPr>
        <p:blipFill rotWithShape="1">
          <a:blip r:embed="rId4">
            <a:alphaModFix/>
          </a:blip>
          <a:srcRect/>
          <a:stretch/>
        </p:blipFill>
        <p:spPr>
          <a:xfrm>
            <a:off x="7317708" y="2296802"/>
            <a:ext cx="1544429" cy="1284132"/>
          </a:xfrm>
          <a:prstGeom prst="rect">
            <a:avLst/>
          </a:prstGeom>
          <a:noFill/>
          <a:ln w="9525" cap="flat" cmpd="sng">
            <a:solidFill>
              <a:schemeClr val="dk1"/>
            </a:solidFill>
            <a:prstDash val="solid"/>
            <a:miter lim="800000"/>
            <a:headEnd type="none" w="sm" len="sm"/>
            <a:tailEnd type="none" w="sm" len="sm"/>
          </a:ln>
        </p:spPr>
      </p:pic>
      <p:pic>
        <p:nvPicPr>
          <p:cNvPr id="912" name="Google Shape;912;p59"/>
          <p:cNvPicPr preferRelativeResize="0"/>
          <p:nvPr/>
        </p:nvPicPr>
        <p:blipFill rotWithShape="1">
          <a:blip r:embed="rId5">
            <a:alphaModFix/>
          </a:blip>
          <a:srcRect/>
          <a:stretch/>
        </p:blipFill>
        <p:spPr>
          <a:xfrm>
            <a:off x="1415142" y="2018218"/>
            <a:ext cx="3116684" cy="2960823"/>
          </a:xfrm>
          <a:prstGeom prst="rect">
            <a:avLst/>
          </a:prstGeom>
          <a:noFill/>
          <a:ln w="9525" cap="flat" cmpd="sng">
            <a:solidFill>
              <a:schemeClr val="dk1"/>
            </a:solidFill>
            <a:prstDash val="solid"/>
            <a:miter lim="800000"/>
            <a:headEnd type="none" w="sm" len="sm"/>
            <a:tailEnd type="none" w="sm" len="sm"/>
          </a:ln>
        </p:spPr>
      </p:pic>
      <p:pic>
        <p:nvPicPr>
          <p:cNvPr id="913" name="Google Shape;913;p59"/>
          <p:cNvPicPr preferRelativeResize="0"/>
          <p:nvPr/>
        </p:nvPicPr>
        <p:blipFill rotWithShape="1">
          <a:blip r:embed="rId6">
            <a:alphaModFix/>
          </a:blip>
          <a:srcRect/>
          <a:stretch/>
        </p:blipFill>
        <p:spPr>
          <a:xfrm>
            <a:off x="5646698" y="3865091"/>
            <a:ext cx="3223083" cy="2227898"/>
          </a:xfrm>
          <a:prstGeom prst="rect">
            <a:avLst/>
          </a:prstGeom>
          <a:noFill/>
          <a:ln w="9525" cap="flat" cmpd="sng">
            <a:solidFill>
              <a:schemeClr val="dk1"/>
            </a:solidFill>
            <a:prstDash val="solid"/>
            <a:miter lim="800000"/>
            <a:headEnd type="none" w="sm" len="sm"/>
            <a:tailEnd type="none" w="sm" len="sm"/>
          </a:ln>
        </p:spPr>
      </p:pic>
      <p:pic>
        <p:nvPicPr>
          <p:cNvPr id="914" name="Google Shape;914;p59"/>
          <p:cNvPicPr preferRelativeResize="0"/>
          <p:nvPr/>
        </p:nvPicPr>
        <p:blipFill rotWithShape="1">
          <a:blip r:embed="rId7">
            <a:alphaModFix/>
          </a:blip>
          <a:srcRect/>
          <a:stretch/>
        </p:blipFill>
        <p:spPr>
          <a:xfrm>
            <a:off x="8974430" y="2122592"/>
            <a:ext cx="1031114" cy="3847121"/>
          </a:xfrm>
          <a:prstGeom prst="rect">
            <a:avLst/>
          </a:prstGeom>
          <a:noFill/>
          <a:ln w="9525" cap="flat" cmpd="sng">
            <a:solidFill>
              <a:schemeClr val="dk1"/>
            </a:solidFill>
            <a:prstDash val="solid"/>
            <a:miter lim="800000"/>
            <a:headEnd type="none" w="sm" len="sm"/>
            <a:tailEnd type="none" w="sm" len="sm"/>
          </a:ln>
        </p:spPr>
      </p:pic>
      <p:pic>
        <p:nvPicPr>
          <p:cNvPr id="915" name="Google Shape;915;p59"/>
          <p:cNvPicPr preferRelativeResize="0"/>
          <p:nvPr/>
        </p:nvPicPr>
        <p:blipFill rotWithShape="1">
          <a:blip r:embed="rId8">
            <a:alphaModFix/>
          </a:blip>
          <a:srcRect/>
          <a:stretch/>
        </p:blipFill>
        <p:spPr>
          <a:xfrm>
            <a:off x="1837063" y="4258191"/>
            <a:ext cx="3937970" cy="1802715"/>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BFE471"/>
        </a:solidFill>
        <a:effectLst/>
      </p:bgPr>
    </p:bg>
    <p:spTree>
      <p:nvGrpSpPr>
        <p:cNvPr id="1" name="Shape 919"/>
        <p:cNvGrpSpPr/>
        <p:nvPr/>
      </p:nvGrpSpPr>
      <p:grpSpPr>
        <a:xfrm>
          <a:off x="0" y="0"/>
          <a:ext cx="0" cy="0"/>
          <a:chOff x="0" y="0"/>
          <a:chExt cx="0" cy="0"/>
        </a:xfrm>
      </p:grpSpPr>
      <p:sp>
        <p:nvSpPr>
          <p:cNvPr id="920" name="Google Shape;920;p60"/>
          <p:cNvSpPr txBox="1"/>
          <p:nvPr/>
        </p:nvSpPr>
        <p:spPr>
          <a:xfrm>
            <a:off x="763675" y="516600"/>
            <a:ext cx="9782100" cy="51924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7333">
                <a:solidFill>
                  <a:srgbClr val="666666"/>
                </a:solidFill>
                <a:latin typeface="Trebuchet MS"/>
                <a:ea typeface="Trebuchet MS"/>
                <a:cs typeface="Trebuchet MS"/>
                <a:sym typeface="Trebuchet MS"/>
              </a:rPr>
              <a:t>A robust learning agenda allows you to</a:t>
            </a:r>
            <a:r>
              <a:rPr lang="en-US" sz="7333" b="1">
                <a:solidFill>
                  <a:srgbClr val="666666"/>
                </a:solidFill>
                <a:latin typeface="Trebuchet MS"/>
                <a:ea typeface="Trebuchet MS"/>
                <a:cs typeface="Trebuchet MS"/>
                <a:sym typeface="Trebuchet MS"/>
              </a:rPr>
              <a:t> </a:t>
            </a:r>
            <a:r>
              <a:rPr lang="en-US" sz="7333" b="1">
                <a:solidFill>
                  <a:srgbClr val="FFFFFF"/>
                </a:solidFill>
                <a:latin typeface="Trebuchet MS"/>
                <a:ea typeface="Trebuchet MS"/>
                <a:cs typeface="Trebuchet MS"/>
                <a:sym typeface="Trebuchet MS"/>
              </a:rPr>
              <a:t>pivot in real time and compound returns.</a:t>
            </a:r>
            <a:endParaRPr sz="7333" b="1">
              <a:solidFill>
                <a:srgbClr val="FFFFFF"/>
              </a:solidFill>
              <a:latin typeface="Trebuchet MS"/>
              <a:ea typeface="Trebuchet MS"/>
              <a:cs typeface="Trebuchet MS"/>
              <a:sym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grpSp>
        <p:nvGrpSpPr>
          <p:cNvPr id="925" name="Google Shape;925;p61"/>
          <p:cNvGrpSpPr/>
          <p:nvPr/>
        </p:nvGrpSpPr>
        <p:grpSpPr>
          <a:xfrm>
            <a:off x="431334" y="2678233"/>
            <a:ext cx="4839217" cy="1719600"/>
            <a:chOff x="323500" y="1322875"/>
            <a:chExt cx="3629413" cy="1289700"/>
          </a:xfrm>
        </p:grpSpPr>
        <p:sp>
          <p:nvSpPr>
            <p:cNvPr id="926" name="Google Shape;926;p61"/>
            <p:cNvSpPr txBox="1"/>
            <p:nvPr/>
          </p:nvSpPr>
          <p:spPr>
            <a:xfrm>
              <a:off x="323500" y="1322875"/>
              <a:ext cx="2499900" cy="1289700"/>
            </a:xfrm>
            <a:prstGeom prst="rect">
              <a:avLst/>
            </a:prstGeom>
            <a:noFill/>
            <a:ln>
              <a:noFill/>
            </a:ln>
          </p:spPr>
          <p:txBody>
            <a:bodyPr spcFirstLastPara="1" wrap="square" lIns="121900" tIns="121900" rIns="121900" bIns="121900" anchor="ctr" anchorCtr="0">
              <a:noAutofit/>
            </a:bodyPr>
            <a:lstStyle/>
            <a:p>
              <a:pPr marL="609585" marR="0" lvl="0" indent="0" algn="r" rtl="0">
                <a:spcBef>
                  <a:spcPts val="0"/>
                </a:spcBef>
                <a:spcAft>
                  <a:spcPts val="0"/>
                </a:spcAft>
                <a:buNone/>
              </a:pPr>
              <a:r>
                <a:rPr lang="en-US" sz="2000" b="1">
                  <a:solidFill>
                    <a:schemeClr val="dk1"/>
                  </a:solidFill>
                  <a:latin typeface="Trebuchet MS"/>
                  <a:ea typeface="Trebuchet MS"/>
                  <a:cs typeface="Trebuchet MS"/>
                  <a:sym typeface="Trebuchet MS"/>
                </a:rPr>
                <a:t>1. Hypothesis</a:t>
              </a:r>
              <a:endParaRPr sz="2000" b="1">
                <a:solidFill>
                  <a:schemeClr val="dk1"/>
                </a:solidFill>
                <a:latin typeface="Trebuchet MS"/>
                <a:ea typeface="Trebuchet MS"/>
                <a:cs typeface="Trebuchet MS"/>
                <a:sym typeface="Trebuchet MS"/>
              </a:endParaRPr>
            </a:p>
            <a:p>
              <a:pPr marL="0" marR="0" lvl="0" indent="0" algn="r" rtl="0">
                <a:spcBef>
                  <a:spcPts val="0"/>
                </a:spcBef>
                <a:spcAft>
                  <a:spcPts val="0"/>
                </a:spcAft>
                <a:buNone/>
              </a:pPr>
              <a:endParaRPr sz="1200" b="1">
                <a:solidFill>
                  <a:schemeClr val="dk1"/>
                </a:solidFill>
                <a:latin typeface="Trebuchet MS"/>
                <a:ea typeface="Trebuchet MS"/>
                <a:cs typeface="Trebuchet MS"/>
                <a:sym typeface="Trebuchet MS"/>
              </a:endParaRPr>
            </a:p>
            <a:p>
              <a:pPr marL="0" marR="0" lvl="0" indent="0" algn="r" rtl="0">
                <a:spcBef>
                  <a:spcPts val="0"/>
                </a:spcBef>
                <a:spcAft>
                  <a:spcPts val="2133"/>
                </a:spcAft>
                <a:buNone/>
              </a:pPr>
              <a:r>
                <a:rPr lang="en-US" sz="1600">
                  <a:solidFill>
                    <a:schemeClr val="dk1"/>
                  </a:solidFill>
                  <a:latin typeface="Trebuchet MS"/>
                  <a:ea typeface="Trebuchet MS"/>
                  <a:cs typeface="Trebuchet MS"/>
                  <a:sym typeface="Trebuchet MS"/>
                </a:rPr>
                <a:t>Develop hypotheses around acquisition, engagement, or donor </a:t>
              </a:r>
              <a:r>
                <a:rPr lang="en-US" sz="1800">
                  <a:solidFill>
                    <a:schemeClr val="dk1"/>
                  </a:solidFill>
                  <a:latin typeface="Trebuchet MS"/>
                  <a:ea typeface="Trebuchet MS"/>
                  <a:cs typeface="Trebuchet MS"/>
                  <a:sym typeface="Trebuchet MS"/>
                </a:rPr>
                <a:t>conversion</a:t>
              </a:r>
              <a:r>
                <a:rPr lang="en-US" sz="1600">
                  <a:solidFill>
                    <a:schemeClr val="dk1"/>
                  </a:solidFill>
                  <a:latin typeface="Trebuchet MS"/>
                  <a:ea typeface="Trebuchet MS"/>
                  <a:cs typeface="Trebuchet MS"/>
                  <a:sym typeface="Trebuchet MS"/>
                </a:rPr>
                <a:t> to support objective like increasing gift sizes, generating repeat giving, etc.</a:t>
              </a:r>
              <a:endParaRPr sz="1600" b="1">
                <a:solidFill>
                  <a:schemeClr val="dk1"/>
                </a:solidFill>
                <a:latin typeface="Trebuchet MS"/>
                <a:ea typeface="Trebuchet MS"/>
                <a:cs typeface="Trebuchet MS"/>
                <a:sym typeface="Trebuchet MS"/>
              </a:endParaRPr>
            </a:p>
          </p:txBody>
        </p:sp>
        <p:cxnSp>
          <p:nvCxnSpPr>
            <p:cNvPr id="927" name="Google Shape;927;p61"/>
            <p:cNvCxnSpPr/>
            <p:nvPr/>
          </p:nvCxnSpPr>
          <p:spPr>
            <a:xfrm rot="10800000">
              <a:off x="2908613" y="1815325"/>
              <a:ext cx="1044300" cy="0"/>
            </a:xfrm>
            <a:prstGeom prst="straightConnector1">
              <a:avLst/>
            </a:prstGeom>
            <a:noFill/>
            <a:ln w="9525" cap="flat" cmpd="sng">
              <a:solidFill>
                <a:srgbClr val="666666"/>
              </a:solidFill>
              <a:prstDash val="solid"/>
              <a:round/>
              <a:headEnd type="none" w="sm" len="sm"/>
              <a:tailEnd type="oval" w="med" len="med"/>
            </a:ln>
          </p:spPr>
        </p:cxnSp>
      </p:grpSp>
      <p:grpSp>
        <p:nvGrpSpPr>
          <p:cNvPr id="928" name="Google Shape;928;p61"/>
          <p:cNvGrpSpPr/>
          <p:nvPr/>
        </p:nvGrpSpPr>
        <p:grpSpPr>
          <a:xfrm>
            <a:off x="6641633" y="4738467"/>
            <a:ext cx="4814200" cy="1719600"/>
            <a:chOff x="4981225" y="2868050"/>
            <a:chExt cx="3610650" cy="1289700"/>
          </a:xfrm>
        </p:grpSpPr>
        <p:sp>
          <p:nvSpPr>
            <p:cNvPr id="929" name="Google Shape;929;p61"/>
            <p:cNvSpPr txBox="1"/>
            <p:nvPr/>
          </p:nvSpPr>
          <p:spPr>
            <a:xfrm>
              <a:off x="6467875" y="28680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2000" b="1">
                  <a:solidFill>
                    <a:schemeClr val="dk1"/>
                  </a:solidFill>
                  <a:latin typeface="Trebuchet MS"/>
                  <a:ea typeface="Trebuchet MS"/>
                  <a:cs typeface="Trebuchet MS"/>
                  <a:sym typeface="Trebuchet MS"/>
                </a:rPr>
                <a:t>3. Analyze</a:t>
              </a:r>
              <a:endParaRPr sz="20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1200" b="1">
                <a:solidFill>
                  <a:schemeClr val="dk1"/>
                </a:solidFill>
                <a:latin typeface="Trebuchet MS"/>
                <a:ea typeface="Trebuchet MS"/>
                <a:cs typeface="Trebuchet MS"/>
                <a:sym typeface="Trebuchet MS"/>
              </a:endParaRPr>
            </a:p>
            <a:p>
              <a:pPr marL="0" marR="0" lvl="0" indent="0" algn="l" rtl="0">
                <a:spcBef>
                  <a:spcPts val="0"/>
                </a:spcBef>
                <a:spcAft>
                  <a:spcPts val="2133"/>
                </a:spcAft>
                <a:buNone/>
              </a:pPr>
              <a:r>
                <a:rPr lang="en-US" sz="1600">
                  <a:solidFill>
                    <a:schemeClr val="dk1"/>
                  </a:solidFill>
                  <a:latin typeface="Trebuchet MS"/>
                  <a:ea typeface="Trebuchet MS"/>
                  <a:cs typeface="Trebuchet MS"/>
                  <a:sym typeface="Trebuchet MS"/>
                </a:rPr>
                <a:t>Once you’ve accumulated a significant sample, move quickly into analysis.</a:t>
              </a:r>
              <a:endParaRPr sz="2000" b="1">
                <a:solidFill>
                  <a:schemeClr val="dk1"/>
                </a:solidFill>
                <a:latin typeface="Trebuchet MS"/>
                <a:ea typeface="Trebuchet MS"/>
                <a:cs typeface="Trebuchet MS"/>
                <a:sym typeface="Trebuchet MS"/>
              </a:endParaRPr>
            </a:p>
          </p:txBody>
        </p:sp>
        <p:cxnSp>
          <p:nvCxnSpPr>
            <p:cNvPr id="930" name="Google Shape;930;p61"/>
            <p:cNvCxnSpPr/>
            <p:nvPr/>
          </p:nvCxnSpPr>
          <p:spPr>
            <a:xfrm>
              <a:off x="4981225" y="3495900"/>
              <a:ext cx="1286700" cy="0"/>
            </a:xfrm>
            <a:prstGeom prst="straightConnector1">
              <a:avLst/>
            </a:prstGeom>
            <a:noFill/>
            <a:ln w="9525" cap="flat" cmpd="sng">
              <a:solidFill>
                <a:srgbClr val="666666"/>
              </a:solidFill>
              <a:prstDash val="solid"/>
              <a:round/>
              <a:headEnd type="none" w="sm" len="sm"/>
              <a:tailEnd type="oval" w="med" len="med"/>
            </a:ln>
          </p:spPr>
        </p:cxnSp>
      </p:grpSp>
      <p:grpSp>
        <p:nvGrpSpPr>
          <p:cNvPr id="931" name="Google Shape;931;p61"/>
          <p:cNvGrpSpPr/>
          <p:nvPr/>
        </p:nvGrpSpPr>
        <p:grpSpPr>
          <a:xfrm>
            <a:off x="6641633" y="2836200"/>
            <a:ext cx="4712600" cy="1719600"/>
            <a:chOff x="5209825" y="1441350"/>
            <a:chExt cx="3534450" cy="1289700"/>
          </a:xfrm>
        </p:grpSpPr>
        <p:sp>
          <p:nvSpPr>
            <p:cNvPr id="932" name="Google Shape;932;p61"/>
            <p:cNvSpPr txBox="1"/>
            <p:nvPr/>
          </p:nvSpPr>
          <p:spPr>
            <a:xfrm>
              <a:off x="6620275" y="14413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2000" b="1">
                  <a:solidFill>
                    <a:schemeClr val="dk1"/>
                  </a:solidFill>
                  <a:latin typeface="Trebuchet MS"/>
                  <a:ea typeface="Trebuchet MS"/>
                  <a:cs typeface="Trebuchet MS"/>
                  <a:sym typeface="Trebuchet MS"/>
                </a:rPr>
                <a:t>4. Implement</a:t>
              </a:r>
              <a:endParaRPr sz="20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12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1600">
                  <a:solidFill>
                    <a:schemeClr val="dk1"/>
                  </a:solidFill>
                  <a:latin typeface="Trebuchet MS"/>
                  <a:ea typeface="Trebuchet MS"/>
                  <a:cs typeface="Trebuchet MS"/>
                  <a:sym typeface="Trebuchet MS"/>
                </a:rPr>
                <a:t>Take your learnings to market, cascading changes rapidly across your program to maximize our results.</a:t>
              </a:r>
              <a:endParaRPr sz="1600" b="1">
                <a:solidFill>
                  <a:schemeClr val="dk1"/>
                </a:solidFill>
                <a:latin typeface="Trebuchet MS"/>
                <a:ea typeface="Trebuchet MS"/>
                <a:cs typeface="Trebuchet MS"/>
                <a:sym typeface="Trebuchet MS"/>
              </a:endParaRPr>
            </a:p>
            <a:p>
              <a:pPr marL="0" marR="0" lvl="0" indent="0" algn="l" rtl="0">
                <a:spcBef>
                  <a:spcPts val="2133"/>
                </a:spcBef>
                <a:spcAft>
                  <a:spcPts val="2133"/>
                </a:spcAft>
                <a:buNone/>
              </a:pPr>
              <a:endParaRPr sz="1600" b="1">
                <a:solidFill>
                  <a:schemeClr val="dk1"/>
                </a:solidFill>
                <a:latin typeface="Trebuchet MS"/>
                <a:ea typeface="Trebuchet MS"/>
                <a:cs typeface="Trebuchet MS"/>
                <a:sym typeface="Trebuchet MS"/>
              </a:endParaRPr>
            </a:p>
          </p:txBody>
        </p:sp>
        <p:cxnSp>
          <p:nvCxnSpPr>
            <p:cNvPr id="933" name="Google Shape;933;p61"/>
            <p:cNvCxnSpPr/>
            <p:nvPr/>
          </p:nvCxnSpPr>
          <p:spPr>
            <a:xfrm>
              <a:off x="5209825" y="1705200"/>
              <a:ext cx="1286700" cy="0"/>
            </a:xfrm>
            <a:prstGeom prst="straightConnector1">
              <a:avLst/>
            </a:prstGeom>
            <a:noFill/>
            <a:ln w="9525" cap="flat" cmpd="sng">
              <a:solidFill>
                <a:srgbClr val="666666"/>
              </a:solidFill>
              <a:prstDash val="solid"/>
              <a:round/>
              <a:headEnd type="none" w="sm" len="sm"/>
              <a:tailEnd type="oval" w="med" len="med"/>
            </a:ln>
          </p:spPr>
        </p:cxnSp>
      </p:grpSp>
      <p:grpSp>
        <p:nvGrpSpPr>
          <p:cNvPr id="934" name="Google Shape;934;p61"/>
          <p:cNvGrpSpPr/>
          <p:nvPr/>
        </p:nvGrpSpPr>
        <p:grpSpPr>
          <a:xfrm>
            <a:off x="532934" y="4990233"/>
            <a:ext cx="5042417" cy="1719600"/>
            <a:chOff x="399700" y="3056875"/>
            <a:chExt cx="3781813" cy="1289700"/>
          </a:xfrm>
        </p:grpSpPr>
        <p:sp>
          <p:nvSpPr>
            <p:cNvPr id="935" name="Google Shape;935;p61"/>
            <p:cNvSpPr txBox="1"/>
            <p:nvPr/>
          </p:nvSpPr>
          <p:spPr>
            <a:xfrm>
              <a:off x="399700" y="3056875"/>
              <a:ext cx="2365200" cy="1289700"/>
            </a:xfrm>
            <a:prstGeom prst="rect">
              <a:avLst/>
            </a:prstGeom>
            <a:noFill/>
            <a:ln>
              <a:noFill/>
            </a:ln>
          </p:spPr>
          <p:txBody>
            <a:bodyPr spcFirstLastPara="1" wrap="square" lIns="121900" tIns="121900" rIns="121900" bIns="121900" anchor="ctr" anchorCtr="0">
              <a:noAutofit/>
            </a:bodyPr>
            <a:lstStyle/>
            <a:p>
              <a:pPr marL="0" marR="0" lvl="0" indent="0" algn="r" rtl="0">
                <a:spcBef>
                  <a:spcPts val="0"/>
                </a:spcBef>
                <a:spcAft>
                  <a:spcPts val="0"/>
                </a:spcAft>
                <a:buNone/>
              </a:pPr>
              <a:r>
                <a:rPr lang="en-US" sz="2000" b="1">
                  <a:solidFill>
                    <a:schemeClr val="dk1"/>
                  </a:solidFill>
                  <a:latin typeface="Trebuchet MS"/>
                  <a:ea typeface="Trebuchet MS"/>
                  <a:cs typeface="Trebuchet MS"/>
                  <a:sym typeface="Trebuchet MS"/>
                </a:rPr>
                <a:t>2. Test</a:t>
              </a:r>
              <a:endParaRPr sz="2000" b="1">
                <a:solidFill>
                  <a:schemeClr val="dk1"/>
                </a:solidFill>
                <a:latin typeface="Trebuchet MS"/>
                <a:ea typeface="Trebuchet MS"/>
                <a:cs typeface="Trebuchet MS"/>
                <a:sym typeface="Trebuchet MS"/>
              </a:endParaRPr>
            </a:p>
            <a:p>
              <a:pPr marL="0" marR="0" lvl="0" indent="0" algn="r" rtl="0">
                <a:spcBef>
                  <a:spcPts val="0"/>
                </a:spcBef>
                <a:spcAft>
                  <a:spcPts val="0"/>
                </a:spcAft>
                <a:buNone/>
              </a:pPr>
              <a:endParaRPr sz="1200" b="1">
                <a:solidFill>
                  <a:schemeClr val="dk1"/>
                </a:solidFill>
                <a:latin typeface="Trebuchet MS"/>
                <a:ea typeface="Trebuchet MS"/>
                <a:cs typeface="Trebuchet MS"/>
                <a:sym typeface="Trebuchet MS"/>
              </a:endParaRPr>
            </a:p>
            <a:p>
              <a:pPr marL="0" marR="0" lvl="0" indent="0" algn="r" rtl="0">
                <a:spcBef>
                  <a:spcPts val="0"/>
                </a:spcBef>
                <a:spcAft>
                  <a:spcPts val="0"/>
                </a:spcAft>
                <a:buNone/>
              </a:pPr>
              <a:r>
                <a:rPr lang="en-US" sz="1600">
                  <a:solidFill>
                    <a:schemeClr val="dk1"/>
                  </a:solidFill>
                  <a:latin typeface="Trebuchet MS"/>
                  <a:ea typeface="Trebuchet MS"/>
                  <a:cs typeface="Trebuchet MS"/>
                  <a:sym typeface="Trebuchet MS"/>
                </a:rPr>
                <a:t>Devise experiments to test your hypotheses in market, keeping in mind constraints and objectives.</a:t>
              </a:r>
              <a:endParaRPr sz="1600" b="1">
                <a:solidFill>
                  <a:schemeClr val="dk1"/>
                </a:solidFill>
                <a:latin typeface="Trebuchet MS"/>
                <a:ea typeface="Trebuchet MS"/>
                <a:cs typeface="Trebuchet MS"/>
                <a:sym typeface="Trebuchet MS"/>
              </a:endParaRPr>
            </a:p>
            <a:p>
              <a:pPr marL="0" marR="0" lvl="0" indent="0" algn="r" rtl="0">
                <a:spcBef>
                  <a:spcPts val="2133"/>
                </a:spcBef>
                <a:spcAft>
                  <a:spcPts val="2133"/>
                </a:spcAft>
                <a:buNone/>
              </a:pPr>
              <a:endParaRPr sz="1600" b="1">
                <a:solidFill>
                  <a:schemeClr val="dk1"/>
                </a:solidFill>
                <a:latin typeface="Trebuchet MS"/>
                <a:ea typeface="Trebuchet MS"/>
                <a:cs typeface="Trebuchet MS"/>
                <a:sym typeface="Trebuchet MS"/>
              </a:endParaRPr>
            </a:p>
          </p:txBody>
        </p:sp>
        <p:cxnSp>
          <p:nvCxnSpPr>
            <p:cNvPr id="936" name="Google Shape;936;p61"/>
            <p:cNvCxnSpPr/>
            <p:nvPr/>
          </p:nvCxnSpPr>
          <p:spPr>
            <a:xfrm rot="10800000">
              <a:off x="2870513" y="3489425"/>
              <a:ext cx="1311000" cy="0"/>
            </a:xfrm>
            <a:prstGeom prst="straightConnector1">
              <a:avLst/>
            </a:prstGeom>
            <a:noFill/>
            <a:ln w="9525" cap="flat" cmpd="sng">
              <a:solidFill>
                <a:srgbClr val="666666"/>
              </a:solidFill>
              <a:prstDash val="solid"/>
              <a:round/>
              <a:headEnd type="none" w="sm" len="sm"/>
              <a:tailEnd type="oval" w="med" len="med"/>
            </a:ln>
          </p:spPr>
        </p:cxnSp>
      </p:grpSp>
      <p:grpSp>
        <p:nvGrpSpPr>
          <p:cNvPr id="937" name="Google Shape;937;p61"/>
          <p:cNvGrpSpPr/>
          <p:nvPr/>
        </p:nvGrpSpPr>
        <p:grpSpPr>
          <a:xfrm>
            <a:off x="3584992" y="1890427"/>
            <a:ext cx="5024696" cy="5032545"/>
            <a:chOff x="2675581" y="676587"/>
            <a:chExt cx="3793942" cy="3790328"/>
          </a:xfrm>
        </p:grpSpPr>
        <p:sp>
          <p:nvSpPr>
            <p:cNvPr id="938" name="Google Shape;938;p61"/>
            <p:cNvSpPr/>
            <p:nvPr/>
          </p:nvSpPr>
          <p:spPr>
            <a:xfrm rot="-7199815">
              <a:off x="3183352" y="1184485"/>
              <a:ext cx="2774659" cy="2774659"/>
            </a:xfrm>
            <a:prstGeom prst="blockArc">
              <a:avLst>
                <a:gd name="adj1" fmla="val 12622480"/>
                <a:gd name="adj2" fmla="val 18176457"/>
                <a:gd name="adj3" fmla="val 20786"/>
              </a:avLst>
            </a:prstGeom>
            <a:solidFill>
              <a:schemeClr val="accent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sp>
          <p:nvSpPr>
            <p:cNvPr id="939" name="Google Shape;939;p61"/>
            <p:cNvSpPr/>
            <p:nvPr/>
          </p:nvSpPr>
          <p:spPr>
            <a:xfrm rot="-1799815">
              <a:off x="3183352" y="1184357"/>
              <a:ext cx="2774659" cy="2774659"/>
            </a:xfrm>
            <a:prstGeom prst="blockArc">
              <a:avLst>
                <a:gd name="adj1" fmla="val 12622480"/>
                <a:gd name="adj2" fmla="val 18176457"/>
                <a:gd name="adj3" fmla="val 20786"/>
              </a:avLst>
            </a:prstGeom>
            <a:solidFill>
              <a:schemeClr val="accent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sp>
          <p:nvSpPr>
            <p:cNvPr id="940" name="Google Shape;940;p61"/>
            <p:cNvSpPr/>
            <p:nvPr/>
          </p:nvSpPr>
          <p:spPr>
            <a:xfrm rot="3600185">
              <a:off x="3187094" y="1184439"/>
              <a:ext cx="2774659" cy="2774659"/>
            </a:xfrm>
            <a:prstGeom prst="blockArc">
              <a:avLst>
                <a:gd name="adj1" fmla="val 12564381"/>
                <a:gd name="adj2" fmla="val 18346131"/>
                <a:gd name="adj3" fmla="val 20844"/>
              </a:avLst>
            </a:prstGeom>
            <a:solidFill>
              <a:schemeClr val="accent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sp>
          <p:nvSpPr>
            <p:cNvPr id="941" name="Google Shape;941;p61"/>
            <p:cNvSpPr/>
            <p:nvPr/>
          </p:nvSpPr>
          <p:spPr>
            <a:xfrm rot="9000185">
              <a:off x="3185977" y="1184485"/>
              <a:ext cx="2774659" cy="2774659"/>
            </a:xfrm>
            <a:prstGeom prst="blockArc">
              <a:avLst>
                <a:gd name="adj1" fmla="val 12622480"/>
                <a:gd name="adj2" fmla="val 18081133"/>
                <a:gd name="adj3" fmla="val 20809"/>
              </a:avLst>
            </a:prstGeom>
            <a:solidFill>
              <a:schemeClr val="accent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grpSp>
          <p:nvGrpSpPr>
            <p:cNvPr id="942" name="Google Shape;942;p61"/>
            <p:cNvGrpSpPr/>
            <p:nvPr/>
          </p:nvGrpSpPr>
          <p:grpSpPr>
            <a:xfrm rot="5400000">
              <a:off x="5379664" y="2278951"/>
              <a:ext cx="585000" cy="585471"/>
              <a:chOff x="1967628" y="812211"/>
              <a:chExt cx="588000" cy="588000"/>
            </a:xfrm>
          </p:grpSpPr>
          <p:sp>
            <p:nvSpPr>
              <p:cNvPr id="943" name="Google Shape;943;p61"/>
              <p:cNvSpPr/>
              <p:nvPr/>
            </p:nvSpPr>
            <p:spPr>
              <a:xfrm rot="39023">
                <a:off x="1970909" y="815492"/>
                <a:ext cx="581437" cy="581437"/>
              </a:xfrm>
              <a:prstGeom prst="pie">
                <a:avLst>
                  <a:gd name="adj1" fmla="val 6190354"/>
                  <a:gd name="adj2" fmla="val 14996165"/>
                </a:avLst>
              </a:prstGeom>
              <a:solidFill>
                <a:schemeClr val="accent5"/>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sp>
            <p:nvSpPr>
              <p:cNvPr id="944" name="Google Shape;944;p61"/>
              <p:cNvSpPr/>
              <p:nvPr/>
            </p:nvSpPr>
            <p:spPr>
              <a:xfrm rot="10800000">
                <a:off x="1970875" y="815525"/>
                <a:ext cx="581400" cy="581400"/>
              </a:xfrm>
              <a:prstGeom prst="pie">
                <a:avLst>
                  <a:gd name="adj1" fmla="val 4028252"/>
                  <a:gd name="adj2" fmla="val 17183677"/>
                </a:avLst>
              </a:prstGeom>
              <a:solidFill>
                <a:schemeClr val="accent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grpSp>
        <p:grpSp>
          <p:nvGrpSpPr>
            <p:cNvPr id="945" name="Google Shape;945;p61"/>
            <p:cNvGrpSpPr/>
            <p:nvPr/>
          </p:nvGrpSpPr>
          <p:grpSpPr>
            <a:xfrm rot="10800000">
              <a:off x="4280710" y="3378530"/>
              <a:ext cx="585000" cy="585471"/>
              <a:chOff x="1967628" y="812211"/>
              <a:chExt cx="588000" cy="588000"/>
            </a:xfrm>
          </p:grpSpPr>
          <p:sp>
            <p:nvSpPr>
              <p:cNvPr id="946" name="Google Shape;946;p61"/>
              <p:cNvSpPr/>
              <p:nvPr/>
            </p:nvSpPr>
            <p:spPr>
              <a:xfrm rot="39023">
                <a:off x="1970909" y="815492"/>
                <a:ext cx="581437" cy="581437"/>
              </a:xfrm>
              <a:prstGeom prst="pie">
                <a:avLst>
                  <a:gd name="adj1" fmla="val 6190354"/>
                  <a:gd name="adj2" fmla="val 14996165"/>
                </a:avLst>
              </a:prstGeom>
              <a:solidFill>
                <a:schemeClr val="accent5"/>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sp>
            <p:nvSpPr>
              <p:cNvPr id="947" name="Google Shape;947;p61"/>
              <p:cNvSpPr/>
              <p:nvPr/>
            </p:nvSpPr>
            <p:spPr>
              <a:xfrm rot="10800000">
                <a:off x="1970875" y="815525"/>
                <a:ext cx="581400" cy="581400"/>
              </a:xfrm>
              <a:prstGeom prst="pie">
                <a:avLst>
                  <a:gd name="adj1" fmla="val 4028252"/>
                  <a:gd name="adj2" fmla="val 17183677"/>
                </a:avLst>
              </a:prstGeom>
              <a:solidFill>
                <a:schemeClr val="accent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grpSp>
        <p:grpSp>
          <p:nvGrpSpPr>
            <p:cNvPr id="948" name="Google Shape;948;p61"/>
            <p:cNvGrpSpPr/>
            <p:nvPr/>
          </p:nvGrpSpPr>
          <p:grpSpPr>
            <a:xfrm rot="-5400000">
              <a:off x="3179922" y="2281479"/>
              <a:ext cx="585000" cy="585471"/>
              <a:chOff x="1967628" y="812211"/>
              <a:chExt cx="588000" cy="588000"/>
            </a:xfrm>
          </p:grpSpPr>
          <p:sp>
            <p:nvSpPr>
              <p:cNvPr id="949" name="Google Shape;949;p61"/>
              <p:cNvSpPr/>
              <p:nvPr/>
            </p:nvSpPr>
            <p:spPr>
              <a:xfrm rot="39023">
                <a:off x="1970909" y="815492"/>
                <a:ext cx="581437" cy="581437"/>
              </a:xfrm>
              <a:prstGeom prst="pie">
                <a:avLst>
                  <a:gd name="adj1" fmla="val 6190354"/>
                  <a:gd name="adj2" fmla="val 14996165"/>
                </a:avLst>
              </a:prstGeom>
              <a:solidFill>
                <a:schemeClr val="accent5"/>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sp>
            <p:nvSpPr>
              <p:cNvPr id="950" name="Google Shape;950;p61"/>
              <p:cNvSpPr/>
              <p:nvPr/>
            </p:nvSpPr>
            <p:spPr>
              <a:xfrm rot="10800000">
                <a:off x="1970875" y="815525"/>
                <a:ext cx="581400" cy="581400"/>
              </a:xfrm>
              <a:prstGeom prst="pie">
                <a:avLst>
                  <a:gd name="adj1" fmla="val 4028252"/>
                  <a:gd name="adj2" fmla="val 17183677"/>
                </a:avLst>
              </a:prstGeom>
              <a:solidFill>
                <a:schemeClr val="accent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grpSp>
        <p:sp>
          <p:nvSpPr>
            <p:cNvPr id="951" name="Google Shape;951;p61"/>
            <p:cNvSpPr txBox="1"/>
            <p:nvPr/>
          </p:nvSpPr>
          <p:spPr>
            <a:xfrm rot="-3252596">
              <a:off x="3054941" y="1788721"/>
              <a:ext cx="1187551" cy="266580"/>
            </a:xfrm>
            <a:prstGeom prst="rect">
              <a:avLst/>
            </a:prstGeom>
            <a:solidFill>
              <a:schemeClr val="accent5"/>
            </a:solidFill>
            <a:ln>
              <a:noFill/>
            </a:ln>
          </p:spPr>
          <p:txBody>
            <a:bodyPr spcFirstLastPara="1" wrap="square" lIns="121900" tIns="121900" rIns="121900" bIns="121900" anchor="t" anchorCtr="0">
              <a:noAutofit/>
            </a:bodyPr>
            <a:lstStyle/>
            <a:p>
              <a:pPr marL="0" marR="0" lvl="0" indent="0" algn="ctr" rtl="0">
                <a:spcBef>
                  <a:spcPts val="0"/>
                </a:spcBef>
                <a:spcAft>
                  <a:spcPts val="0"/>
                </a:spcAft>
                <a:buNone/>
              </a:pPr>
              <a:r>
                <a:rPr lang="en-US" sz="1600" b="1">
                  <a:solidFill>
                    <a:srgbClr val="FFFFFF"/>
                  </a:solidFill>
                  <a:latin typeface="Montserrat"/>
                  <a:ea typeface="Montserrat"/>
                  <a:cs typeface="Montserrat"/>
                  <a:sym typeface="Montserrat"/>
                </a:rPr>
                <a:t>Hypothesis</a:t>
              </a:r>
              <a:endParaRPr sz="1600" b="1">
                <a:solidFill>
                  <a:srgbClr val="FFFFFF"/>
                </a:solidFill>
                <a:latin typeface="Montserrat"/>
                <a:ea typeface="Montserrat"/>
                <a:cs typeface="Montserrat"/>
                <a:sym typeface="Montserrat"/>
              </a:endParaRPr>
            </a:p>
          </p:txBody>
        </p:sp>
        <p:sp>
          <p:nvSpPr>
            <p:cNvPr id="952" name="Google Shape;952;p61"/>
            <p:cNvSpPr txBox="1"/>
            <p:nvPr/>
          </p:nvSpPr>
          <p:spPr>
            <a:xfrm rot="2199585">
              <a:off x="3580197" y="3219562"/>
              <a:ext cx="703445" cy="266400"/>
            </a:xfrm>
            <a:prstGeom prst="rect">
              <a:avLst/>
            </a:prstGeom>
            <a:solidFill>
              <a:schemeClr val="accent5"/>
            </a:solidFill>
            <a:ln>
              <a:noFill/>
            </a:ln>
          </p:spPr>
          <p:txBody>
            <a:bodyPr spcFirstLastPara="1" wrap="square" lIns="121900" tIns="121900" rIns="121900" bIns="121900" anchor="t" anchorCtr="0">
              <a:noAutofit/>
            </a:bodyPr>
            <a:lstStyle/>
            <a:p>
              <a:pPr marL="0" marR="0" lvl="0" indent="0" algn="ctr" rtl="0">
                <a:spcBef>
                  <a:spcPts val="0"/>
                </a:spcBef>
                <a:spcAft>
                  <a:spcPts val="0"/>
                </a:spcAft>
                <a:buNone/>
              </a:pPr>
              <a:r>
                <a:rPr lang="en-US" sz="1600" b="1">
                  <a:solidFill>
                    <a:srgbClr val="FFFFFF"/>
                  </a:solidFill>
                  <a:latin typeface="Montserrat"/>
                  <a:ea typeface="Montserrat"/>
                  <a:cs typeface="Montserrat"/>
                  <a:sym typeface="Montserrat"/>
                </a:rPr>
                <a:t>Test</a:t>
              </a:r>
              <a:endParaRPr sz="1600" b="1">
                <a:solidFill>
                  <a:srgbClr val="FFFFFF"/>
                </a:solidFill>
                <a:latin typeface="Montserrat"/>
                <a:ea typeface="Montserrat"/>
                <a:cs typeface="Montserrat"/>
                <a:sym typeface="Montserrat"/>
              </a:endParaRPr>
            </a:p>
          </p:txBody>
        </p:sp>
        <p:sp>
          <p:nvSpPr>
            <p:cNvPr id="953" name="Google Shape;953;p61"/>
            <p:cNvSpPr txBox="1"/>
            <p:nvPr/>
          </p:nvSpPr>
          <p:spPr>
            <a:xfrm rot="-3465356">
              <a:off x="4844404" y="2932872"/>
              <a:ext cx="1114470" cy="266611"/>
            </a:xfrm>
            <a:prstGeom prst="rect">
              <a:avLst/>
            </a:prstGeom>
            <a:solidFill>
              <a:schemeClr val="accent5"/>
            </a:solidFill>
            <a:ln>
              <a:noFill/>
            </a:ln>
          </p:spPr>
          <p:txBody>
            <a:bodyPr spcFirstLastPara="1" wrap="square" lIns="121900" tIns="121900" rIns="121900" bIns="121900" anchor="t" anchorCtr="0">
              <a:noAutofit/>
            </a:bodyPr>
            <a:lstStyle/>
            <a:p>
              <a:pPr marL="0" marR="0" lvl="0" indent="0" algn="ctr" rtl="0">
                <a:spcBef>
                  <a:spcPts val="0"/>
                </a:spcBef>
                <a:spcAft>
                  <a:spcPts val="0"/>
                </a:spcAft>
                <a:buNone/>
              </a:pPr>
              <a:r>
                <a:rPr lang="en-US" sz="1600" b="1">
                  <a:solidFill>
                    <a:srgbClr val="FFFFFF"/>
                  </a:solidFill>
                  <a:latin typeface="Montserrat"/>
                  <a:ea typeface="Montserrat"/>
                  <a:cs typeface="Montserrat"/>
                  <a:sym typeface="Montserrat"/>
                </a:rPr>
                <a:t>Analyze</a:t>
              </a:r>
              <a:endParaRPr sz="1600" b="1">
                <a:solidFill>
                  <a:srgbClr val="FFFFFF"/>
                </a:solidFill>
                <a:latin typeface="Montserrat"/>
                <a:ea typeface="Montserrat"/>
                <a:cs typeface="Montserrat"/>
                <a:sym typeface="Montserrat"/>
              </a:endParaRPr>
            </a:p>
          </p:txBody>
        </p:sp>
        <p:grpSp>
          <p:nvGrpSpPr>
            <p:cNvPr id="954" name="Google Shape;954;p61"/>
            <p:cNvGrpSpPr/>
            <p:nvPr/>
          </p:nvGrpSpPr>
          <p:grpSpPr>
            <a:xfrm>
              <a:off x="4261689" y="1180926"/>
              <a:ext cx="585000" cy="585529"/>
              <a:chOff x="1967628" y="812211"/>
              <a:chExt cx="588000" cy="588000"/>
            </a:xfrm>
          </p:grpSpPr>
          <p:sp>
            <p:nvSpPr>
              <p:cNvPr id="955" name="Google Shape;955;p61"/>
              <p:cNvSpPr/>
              <p:nvPr/>
            </p:nvSpPr>
            <p:spPr>
              <a:xfrm rot="39023">
                <a:off x="1970909" y="815492"/>
                <a:ext cx="581437" cy="581437"/>
              </a:xfrm>
              <a:prstGeom prst="pie">
                <a:avLst>
                  <a:gd name="adj1" fmla="val 6190354"/>
                  <a:gd name="adj2" fmla="val 14996165"/>
                </a:avLst>
              </a:prstGeom>
              <a:solidFill>
                <a:schemeClr val="accent5"/>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sp>
            <p:nvSpPr>
              <p:cNvPr id="956" name="Google Shape;956;p61"/>
              <p:cNvSpPr/>
              <p:nvPr/>
            </p:nvSpPr>
            <p:spPr>
              <a:xfrm rot="10800000">
                <a:off x="1970875" y="815525"/>
                <a:ext cx="581400" cy="581400"/>
              </a:xfrm>
              <a:prstGeom prst="pie">
                <a:avLst>
                  <a:gd name="adj1" fmla="val 4028252"/>
                  <a:gd name="adj2" fmla="val 17183677"/>
                </a:avLst>
              </a:prstGeom>
              <a:solidFill>
                <a:schemeClr val="accent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Trebuchet MS"/>
                  <a:ea typeface="Trebuchet MS"/>
                  <a:cs typeface="Trebuchet MS"/>
                  <a:sym typeface="Trebuchet MS"/>
                </a:endParaRPr>
              </a:p>
            </p:txBody>
          </p:sp>
        </p:grpSp>
        <p:sp>
          <p:nvSpPr>
            <p:cNvPr id="957" name="Google Shape;957;p61"/>
            <p:cNvSpPr txBox="1"/>
            <p:nvPr/>
          </p:nvSpPr>
          <p:spPr>
            <a:xfrm rot="2482507">
              <a:off x="4401886" y="1539156"/>
              <a:ext cx="1623938" cy="266502"/>
            </a:xfrm>
            <a:prstGeom prst="rect">
              <a:avLst/>
            </a:prstGeom>
            <a:noFill/>
            <a:ln>
              <a:noFill/>
            </a:ln>
          </p:spPr>
          <p:txBody>
            <a:bodyPr spcFirstLastPara="1" wrap="square" lIns="121900" tIns="121900" rIns="121900" bIns="121900" anchor="t" anchorCtr="0">
              <a:noAutofit/>
            </a:bodyPr>
            <a:lstStyle/>
            <a:p>
              <a:pPr marL="0" marR="0" lvl="0" indent="0" algn="ctr" rtl="0">
                <a:spcBef>
                  <a:spcPts val="0"/>
                </a:spcBef>
                <a:spcAft>
                  <a:spcPts val="0"/>
                </a:spcAft>
                <a:buNone/>
              </a:pPr>
              <a:r>
                <a:rPr lang="en-US" sz="1600" b="1">
                  <a:solidFill>
                    <a:srgbClr val="FFFFFF"/>
                  </a:solidFill>
                  <a:latin typeface="Montserrat"/>
                  <a:ea typeface="Montserrat"/>
                  <a:cs typeface="Montserrat"/>
                  <a:sym typeface="Montserrat"/>
                </a:rPr>
                <a:t>Implement</a:t>
              </a:r>
              <a:endParaRPr sz="1600" b="1">
                <a:solidFill>
                  <a:srgbClr val="FFFFFF"/>
                </a:solidFill>
                <a:latin typeface="Montserrat"/>
                <a:ea typeface="Montserrat"/>
                <a:cs typeface="Montserrat"/>
                <a:sym typeface="Montserrat"/>
              </a:endParaRPr>
            </a:p>
          </p:txBody>
        </p:sp>
      </p:grpSp>
      <p:sp>
        <p:nvSpPr>
          <p:cNvPr id="958" name="Google Shape;958;p61"/>
          <p:cNvSpPr txBox="1"/>
          <p:nvPr/>
        </p:nvSpPr>
        <p:spPr>
          <a:xfrm>
            <a:off x="291475" y="1304025"/>
            <a:ext cx="8895600" cy="5841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2400" b="1">
                <a:latin typeface="Trebuchet MS"/>
                <a:ea typeface="Trebuchet MS"/>
                <a:cs typeface="Trebuchet MS"/>
                <a:sym typeface="Trebuchet MS"/>
              </a:rPr>
              <a:t>Learn and iterate quickly -- maximizing returns on optimizations over time.</a:t>
            </a:r>
            <a:endParaRPr sz="2400" b="1">
              <a:latin typeface="Trebuchet MS"/>
              <a:ea typeface="Trebuchet MS"/>
              <a:cs typeface="Trebuchet MS"/>
              <a:sym typeface="Trebuchet MS"/>
            </a:endParaRPr>
          </a:p>
        </p:txBody>
      </p:sp>
      <p:sp>
        <p:nvSpPr>
          <p:cNvPr id="959" name="Google Shape;959;p61"/>
          <p:cNvSpPr txBox="1"/>
          <p:nvPr/>
        </p:nvSpPr>
        <p:spPr>
          <a:xfrm>
            <a:off x="550233" y="332033"/>
            <a:ext cx="6565600" cy="6788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3200" b="1">
                <a:solidFill>
                  <a:schemeClr val="dk1"/>
                </a:solidFill>
                <a:latin typeface="Trebuchet MS"/>
                <a:ea typeface="Trebuchet MS"/>
                <a:cs typeface="Trebuchet MS"/>
                <a:sym typeface="Trebuchet MS"/>
              </a:rPr>
              <a:t>Learning Agenda</a:t>
            </a:r>
            <a:endParaRPr sz="3200" b="1">
              <a:solidFill>
                <a:schemeClr val="dk1"/>
              </a:solidFill>
              <a:latin typeface="Trebuchet MS"/>
              <a:ea typeface="Trebuchet MS"/>
              <a:cs typeface="Trebuchet MS"/>
              <a:sym typeface="Trebuchet M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BFE471"/>
        </a:solidFill>
        <a:effectLst/>
      </p:bgPr>
    </p:bg>
    <p:spTree>
      <p:nvGrpSpPr>
        <p:cNvPr id="1" name="Shape 963"/>
        <p:cNvGrpSpPr/>
        <p:nvPr/>
      </p:nvGrpSpPr>
      <p:grpSpPr>
        <a:xfrm>
          <a:off x="0" y="0"/>
          <a:ext cx="0" cy="0"/>
          <a:chOff x="0" y="0"/>
          <a:chExt cx="0" cy="0"/>
        </a:xfrm>
      </p:grpSpPr>
      <p:sp>
        <p:nvSpPr>
          <p:cNvPr id="964" name="Google Shape;964;p62"/>
          <p:cNvSpPr txBox="1"/>
          <p:nvPr/>
        </p:nvSpPr>
        <p:spPr>
          <a:xfrm>
            <a:off x="763667" y="1646333"/>
            <a:ext cx="10835200" cy="26076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US" sz="7333">
                <a:solidFill>
                  <a:srgbClr val="666666"/>
                </a:solidFill>
                <a:latin typeface="Trebuchet MS"/>
                <a:ea typeface="Trebuchet MS"/>
                <a:cs typeface="Trebuchet MS"/>
                <a:sym typeface="Trebuchet MS"/>
              </a:rPr>
              <a:t>Digital program</a:t>
            </a:r>
            <a:r>
              <a:rPr lang="en-US" sz="7333">
                <a:solidFill>
                  <a:srgbClr val="999999"/>
                </a:solidFill>
                <a:latin typeface="Trebuchet MS"/>
                <a:ea typeface="Trebuchet MS"/>
                <a:cs typeface="Trebuchet MS"/>
                <a:sym typeface="Trebuchet MS"/>
              </a:rPr>
              <a:t> </a:t>
            </a:r>
            <a:r>
              <a:rPr lang="en-US" sz="7333" b="1">
                <a:solidFill>
                  <a:srgbClr val="FFFFFF"/>
                </a:solidFill>
                <a:latin typeface="Trebuchet MS"/>
                <a:ea typeface="Trebuchet MS"/>
                <a:cs typeface="Trebuchet MS"/>
                <a:sym typeface="Trebuchet MS"/>
              </a:rPr>
              <a:t>transformation should be holistic.</a:t>
            </a:r>
            <a:endParaRPr sz="7333" b="1">
              <a:solidFill>
                <a:srgbClr val="FFFFFF"/>
              </a:solidFill>
              <a:latin typeface="Trebuchet MS"/>
              <a:ea typeface="Trebuchet MS"/>
              <a:cs typeface="Trebuchet MS"/>
              <a:sym typeface="Trebuchet M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68"/>
        <p:cNvGrpSpPr/>
        <p:nvPr/>
      </p:nvGrpSpPr>
      <p:grpSpPr>
        <a:xfrm>
          <a:off x="0" y="0"/>
          <a:ext cx="0" cy="0"/>
          <a:chOff x="0" y="0"/>
          <a:chExt cx="0" cy="0"/>
        </a:xfrm>
      </p:grpSpPr>
      <p:grpSp>
        <p:nvGrpSpPr>
          <p:cNvPr id="969" name="Google Shape;969;p63"/>
          <p:cNvGrpSpPr/>
          <p:nvPr/>
        </p:nvGrpSpPr>
        <p:grpSpPr>
          <a:xfrm>
            <a:off x="0" y="-8467"/>
            <a:ext cx="12192000" cy="6866467"/>
            <a:chOff x="0" y="-8467"/>
            <a:chExt cx="12192000" cy="6866467"/>
          </a:xfrm>
        </p:grpSpPr>
        <p:cxnSp>
          <p:nvCxnSpPr>
            <p:cNvPr id="970" name="Google Shape;970;p63"/>
            <p:cNvCxnSpPr/>
            <p:nvPr/>
          </p:nvCxnSpPr>
          <p:spPr>
            <a:xfrm>
              <a:off x="9371012" y="0"/>
              <a:ext cx="1219200" cy="6858000"/>
            </a:xfrm>
            <a:prstGeom prst="straightConnector1">
              <a:avLst/>
            </a:prstGeom>
            <a:noFill/>
            <a:ln w="9525" cap="flat" cmpd="sng">
              <a:solidFill>
                <a:schemeClr val="dk1"/>
              </a:solidFill>
              <a:prstDash val="solid"/>
              <a:round/>
              <a:headEnd type="none" w="sm" len="sm"/>
              <a:tailEnd type="none" w="sm" len="sm"/>
            </a:ln>
          </p:spPr>
        </p:cxnSp>
        <p:cxnSp>
          <p:nvCxnSpPr>
            <p:cNvPr id="971" name="Google Shape;971;p63"/>
            <p:cNvCxnSpPr/>
            <p:nvPr/>
          </p:nvCxnSpPr>
          <p:spPr>
            <a:xfrm flipH="1">
              <a:off x="7425267" y="3681413"/>
              <a:ext cx="4763558" cy="3176587"/>
            </a:xfrm>
            <a:prstGeom prst="straightConnector1">
              <a:avLst/>
            </a:prstGeom>
            <a:noFill/>
            <a:ln w="9525" cap="flat" cmpd="sng">
              <a:solidFill>
                <a:schemeClr val="dk1"/>
              </a:solidFill>
              <a:prstDash val="solid"/>
              <a:round/>
              <a:headEnd type="none" w="sm" len="sm"/>
              <a:tailEnd type="none" w="sm" len="sm"/>
            </a:ln>
          </p:spPr>
        </p:cxnSp>
        <p:sp>
          <p:nvSpPr>
            <p:cNvPr id="972" name="Google Shape;972;p6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973" name="Google Shape;973;p63"/>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974" name="Google Shape;974;p63"/>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63"/>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976" name="Google Shape;976;p63"/>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977" name="Google Shape;977;p63"/>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978" name="Google Shape;978;p63"/>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63"/>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0" name="Google Shape;980;p63"/>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81" name="Google Shape;981;p63"/>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cxnSp>
        <p:nvCxnSpPr>
          <p:cNvPr id="982" name="Google Shape;982;p63"/>
          <p:cNvCxnSpPr/>
          <p:nvPr/>
        </p:nvCxnSpPr>
        <p:spPr>
          <a:xfrm>
            <a:off x="3953376" y="0"/>
            <a:ext cx="1219200" cy="6858000"/>
          </a:xfrm>
          <a:prstGeom prst="straightConnector1">
            <a:avLst/>
          </a:prstGeom>
          <a:noFill/>
          <a:ln w="9525" cap="flat" cmpd="sng">
            <a:solidFill>
              <a:srgbClr val="6C911C"/>
            </a:solidFill>
            <a:prstDash val="solid"/>
            <a:round/>
            <a:headEnd type="none" w="sm" len="sm"/>
            <a:tailEnd type="none" w="sm" len="sm"/>
          </a:ln>
        </p:spPr>
      </p:cxnSp>
      <p:cxnSp>
        <p:nvCxnSpPr>
          <p:cNvPr id="983" name="Google Shape;983;p63"/>
          <p:cNvCxnSpPr/>
          <p:nvPr/>
        </p:nvCxnSpPr>
        <p:spPr>
          <a:xfrm flipH="1">
            <a:off x="2133042" y="3681413"/>
            <a:ext cx="4763558" cy="3176587"/>
          </a:xfrm>
          <a:prstGeom prst="straightConnector1">
            <a:avLst/>
          </a:prstGeom>
          <a:noFill/>
          <a:ln w="9525" cap="flat" cmpd="sng">
            <a:solidFill>
              <a:srgbClr val="FEFEFE">
                <a:alpha val="80000"/>
              </a:srgbClr>
            </a:solidFill>
            <a:prstDash val="solid"/>
            <a:round/>
            <a:headEnd type="none" w="sm" len="sm"/>
            <a:tailEnd type="none" w="sm" len="sm"/>
          </a:ln>
        </p:spPr>
      </p:cxnSp>
      <p:sp>
        <p:nvSpPr>
          <p:cNvPr id="984" name="Google Shape;984;p63"/>
          <p:cNvSpPr/>
          <p:nvPr/>
        </p:nvSpPr>
        <p:spPr>
          <a:xfrm>
            <a:off x="3324631"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985" name="Google Shape;985;p63"/>
          <p:cNvSpPr/>
          <p:nvPr/>
        </p:nvSpPr>
        <p:spPr>
          <a:xfrm>
            <a:off x="3746597"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986" name="Google Shape;986;p63"/>
          <p:cNvSpPr/>
          <p:nvPr/>
        </p:nvSpPr>
        <p:spPr>
          <a:xfrm>
            <a:off x="3075488"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63"/>
          <p:cNvSpPr/>
          <p:nvPr/>
        </p:nvSpPr>
        <p:spPr>
          <a:xfrm>
            <a:off x="3477655"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988" name="Google Shape;988;p63"/>
          <p:cNvSpPr/>
          <p:nvPr/>
        </p:nvSpPr>
        <p:spPr>
          <a:xfrm>
            <a:off x="4514821"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63"/>
          <p:cNvSpPr txBox="1"/>
          <p:nvPr/>
        </p:nvSpPr>
        <p:spPr>
          <a:xfrm>
            <a:off x="677334" y="609600"/>
            <a:ext cx="3843375" cy="5175624"/>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600"/>
              </a:spcAft>
              <a:buNone/>
            </a:pPr>
            <a:r>
              <a:rPr lang="en-US" sz="3600" b="1">
                <a:solidFill>
                  <a:srgbClr val="FEFEFE"/>
                </a:solidFill>
                <a:latin typeface="Trebuchet MS"/>
                <a:ea typeface="Trebuchet MS"/>
                <a:cs typeface="Trebuchet MS"/>
                <a:sym typeface="Trebuchet MS"/>
              </a:rPr>
              <a:t>Holistic program transformation</a:t>
            </a:r>
            <a:endParaRPr/>
          </a:p>
        </p:txBody>
      </p:sp>
      <p:sp>
        <p:nvSpPr>
          <p:cNvPr id="990" name="Google Shape;990;p63"/>
          <p:cNvSpPr/>
          <p:nvPr/>
        </p:nvSpPr>
        <p:spPr>
          <a:xfrm>
            <a:off x="5082154" y="-8467"/>
            <a:ext cx="7109846" cy="6866467"/>
          </a:xfrm>
          <a:custGeom>
            <a:avLst/>
            <a:gdLst/>
            <a:ahLst/>
            <a:cxnLst/>
            <a:rect l="l" t="t" r="r" b="b"/>
            <a:pathLst>
              <a:path w="7109846" h="6866467" extrusionOk="0">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91" name="Google Shape;991;p63"/>
          <p:cNvSpPr txBox="1"/>
          <p:nvPr/>
        </p:nvSpPr>
        <p:spPr>
          <a:xfrm>
            <a:off x="5955883" y="706226"/>
            <a:ext cx="5893359" cy="5175624"/>
          </a:xfrm>
          <a:prstGeom prst="rect">
            <a:avLst/>
          </a:prstGeom>
          <a:noFill/>
          <a:ln>
            <a:noFill/>
          </a:ln>
        </p:spPr>
        <p:txBody>
          <a:bodyPr spcFirstLastPara="1" wrap="square" lIns="91425" tIns="45700" rIns="91425" bIns="45700" anchor="ctr" anchorCtr="0">
            <a:noAutofit/>
          </a:bodyPr>
          <a:lstStyle/>
          <a:p>
            <a:pPr marL="609585" marR="0" lvl="0" indent="-524920" algn="l" rtl="0">
              <a:spcBef>
                <a:spcPts val="1000"/>
              </a:spcBef>
              <a:spcAft>
                <a:spcPts val="0"/>
              </a:spcAft>
              <a:buClr>
                <a:schemeClr val="accent1"/>
              </a:buClr>
              <a:buSzPts val="2240"/>
              <a:buFont typeface="Noto Sans Symbols"/>
              <a:buChar char="►"/>
            </a:pPr>
            <a:r>
              <a:rPr lang="en-US" sz="2800">
                <a:solidFill>
                  <a:srgbClr val="FFFFFF"/>
                </a:solidFill>
                <a:latin typeface="Trebuchet MS"/>
                <a:ea typeface="Trebuchet MS"/>
                <a:cs typeface="Trebuchet MS"/>
                <a:sym typeface="Trebuchet MS"/>
              </a:rPr>
              <a:t>If the audience changes, modify the program.</a:t>
            </a:r>
            <a:endParaRPr/>
          </a:p>
          <a:p>
            <a:pPr marL="609585" marR="0" lvl="0" indent="-524920" algn="l" rtl="0">
              <a:spcBef>
                <a:spcPts val="1000"/>
              </a:spcBef>
              <a:spcAft>
                <a:spcPts val="0"/>
              </a:spcAft>
              <a:buClr>
                <a:schemeClr val="accent1"/>
              </a:buClr>
              <a:buSzPts val="2240"/>
              <a:buFont typeface="Noto Sans Symbols"/>
              <a:buChar char="►"/>
            </a:pPr>
            <a:r>
              <a:rPr lang="en-US" sz="2800">
                <a:solidFill>
                  <a:srgbClr val="FFFFFF"/>
                </a:solidFill>
                <a:latin typeface="Trebuchet MS"/>
                <a:ea typeface="Trebuchet MS"/>
                <a:cs typeface="Trebuchet MS"/>
                <a:sym typeface="Trebuchet MS"/>
              </a:rPr>
              <a:t>Have a proactive strategy for offline to online.</a:t>
            </a:r>
            <a:endParaRPr/>
          </a:p>
          <a:p>
            <a:pPr marL="609585" marR="0" lvl="0" indent="-524920" algn="l" rtl="0">
              <a:spcBef>
                <a:spcPts val="1000"/>
              </a:spcBef>
              <a:spcAft>
                <a:spcPts val="0"/>
              </a:spcAft>
              <a:buClr>
                <a:schemeClr val="accent1"/>
              </a:buClr>
              <a:buSzPts val="2240"/>
              <a:buFont typeface="Noto Sans Symbols"/>
              <a:buChar char="►"/>
            </a:pPr>
            <a:r>
              <a:rPr lang="en-US" sz="2800">
                <a:solidFill>
                  <a:srgbClr val="FFFFFF"/>
                </a:solidFill>
                <a:latin typeface="Trebuchet MS"/>
                <a:ea typeface="Trebuchet MS"/>
                <a:cs typeface="Trebuchet MS"/>
                <a:sym typeface="Trebuchet MS"/>
              </a:rPr>
              <a:t>Diversify to meet budget goals while growing platform portfolio.</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64"/>
          <p:cNvSpPr/>
          <p:nvPr/>
        </p:nvSpPr>
        <p:spPr>
          <a:xfrm>
            <a:off x="912264" y="555414"/>
            <a:ext cx="4634101" cy="447658"/>
          </a:xfrm>
          <a:prstGeom prst="rect">
            <a:avLst/>
          </a:prstGeom>
          <a:solidFill>
            <a:srgbClr val="3F3F3F"/>
          </a:solidFill>
          <a:ln w="19050" cap="rnd"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Trebuchet MS"/>
                <a:ea typeface="Trebuchet MS"/>
                <a:cs typeface="Trebuchet MS"/>
                <a:sym typeface="Trebuchet MS"/>
              </a:rPr>
              <a:t>CASE STUDY</a:t>
            </a:r>
            <a:endParaRPr/>
          </a:p>
        </p:txBody>
      </p:sp>
      <p:sp>
        <p:nvSpPr>
          <p:cNvPr id="997" name="Google Shape;997;p64"/>
          <p:cNvSpPr txBox="1"/>
          <p:nvPr/>
        </p:nvSpPr>
        <p:spPr>
          <a:xfrm>
            <a:off x="5760478" y="783173"/>
            <a:ext cx="5057274" cy="320087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rgbClr val="595959"/>
                </a:solidFill>
                <a:latin typeface="Century Gothic"/>
                <a:ea typeface="Century Gothic"/>
                <a:cs typeface="Century Gothic"/>
                <a:sym typeface="Century Gothic"/>
              </a:rPr>
              <a:t>THE PROBLEM</a:t>
            </a:r>
            <a:endParaRPr/>
          </a:p>
          <a:p>
            <a:pPr marL="0" marR="0" lvl="0" indent="0" algn="l" rtl="0">
              <a:spcBef>
                <a:spcPts val="0"/>
              </a:spcBef>
              <a:spcAft>
                <a:spcPts val="0"/>
              </a:spcAft>
              <a:buNone/>
            </a:pPr>
            <a:endParaRPr sz="1400" b="1">
              <a:solidFill>
                <a:srgbClr val="595959"/>
              </a:solidFill>
              <a:latin typeface="Century Gothic"/>
              <a:ea typeface="Century Gothic"/>
              <a:cs typeface="Century Gothic"/>
              <a:sym typeface="Century Gothic"/>
            </a:endParaRPr>
          </a:p>
          <a:p>
            <a:pPr marL="0" marR="0" lvl="0" indent="0" algn="l" rtl="0">
              <a:spcBef>
                <a:spcPts val="0"/>
              </a:spcBef>
              <a:spcAft>
                <a:spcPts val="0"/>
              </a:spcAft>
              <a:buNone/>
            </a:pPr>
            <a:r>
              <a:rPr lang="en-US" sz="1200">
                <a:solidFill>
                  <a:srgbClr val="595959"/>
                </a:solidFill>
                <a:latin typeface="Century Gothic"/>
                <a:ea typeface="Century Gothic"/>
                <a:cs typeface="Century Gothic"/>
                <a:sym typeface="Century Gothic"/>
              </a:rPr>
              <a:t>Both direct mail and online acquisition efforts were taking place simultaneously, yet were not being utilized in a cohesive manner.  Each channel was successfully acquiring new donors; however they were not leveraging one another to create a whole that is greater than the sum of its two parts.</a:t>
            </a:r>
            <a:endParaRPr/>
          </a:p>
          <a:p>
            <a:pPr marL="0" marR="0" lvl="0" indent="0" algn="l" rtl="0">
              <a:spcBef>
                <a:spcPts val="0"/>
              </a:spcBef>
              <a:spcAft>
                <a:spcPts val="0"/>
              </a:spcAft>
              <a:buNone/>
            </a:pPr>
            <a:endParaRPr sz="1400">
              <a:solidFill>
                <a:srgbClr val="595959"/>
              </a:solidFill>
              <a:latin typeface="Century Gothic"/>
              <a:ea typeface="Century Gothic"/>
              <a:cs typeface="Century Gothic"/>
              <a:sym typeface="Century Gothic"/>
            </a:endParaRPr>
          </a:p>
          <a:p>
            <a:pPr marL="0" marR="0" lvl="0" indent="0" algn="l" rtl="0">
              <a:spcBef>
                <a:spcPts val="0"/>
              </a:spcBef>
              <a:spcAft>
                <a:spcPts val="0"/>
              </a:spcAft>
              <a:buNone/>
            </a:pPr>
            <a:r>
              <a:rPr lang="en-US" sz="1800" b="1">
                <a:solidFill>
                  <a:srgbClr val="595959"/>
                </a:solidFill>
                <a:latin typeface="Century Gothic"/>
                <a:ea typeface="Century Gothic"/>
                <a:cs typeface="Century Gothic"/>
                <a:sym typeface="Century Gothic"/>
              </a:rPr>
              <a:t>THE SOLUTION</a:t>
            </a:r>
            <a:endParaRPr/>
          </a:p>
          <a:p>
            <a:pPr marL="0" marR="0" lvl="0" indent="0" algn="l" rtl="0">
              <a:spcBef>
                <a:spcPts val="0"/>
              </a:spcBef>
              <a:spcAft>
                <a:spcPts val="0"/>
              </a:spcAft>
              <a:buNone/>
            </a:pPr>
            <a:endParaRPr sz="1800" b="1">
              <a:solidFill>
                <a:srgbClr val="595959"/>
              </a:solidFill>
              <a:latin typeface="Century Gothic"/>
              <a:ea typeface="Century Gothic"/>
              <a:cs typeface="Century Gothic"/>
              <a:sym typeface="Century Gothic"/>
            </a:endParaRPr>
          </a:p>
          <a:p>
            <a:pPr marL="0" marR="0" lvl="0" indent="0" algn="l" rtl="0">
              <a:spcBef>
                <a:spcPts val="0"/>
              </a:spcBef>
              <a:spcAft>
                <a:spcPts val="0"/>
              </a:spcAft>
              <a:buNone/>
            </a:pPr>
            <a:r>
              <a:rPr lang="en-US" sz="1200">
                <a:solidFill>
                  <a:srgbClr val="595959"/>
                </a:solidFill>
                <a:latin typeface="Century Gothic"/>
                <a:ea typeface="Century Gothic"/>
                <a:cs typeface="Century Gothic"/>
                <a:sym typeface="Century Gothic"/>
              </a:rPr>
              <a:t>Thorough the process of e-mail appends and social media uploads off of the direct mail file, consistent messaging can be delivered to donor prospects in a timeline that is well thought out to provide a ‘surround sound’ effect creating top of funnel awareness down through bottom of funnel transactions.</a:t>
            </a:r>
            <a:endParaRPr/>
          </a:p>
        </p:txBody>
      </p:sp>
      <p:sp>
        <p:nvSpPr>
          <p:cNvPr id="998" name="Google Shape;998;p64"/>
          <p:cNvSpPr/>
          <p:nvPr/>
        </p:nvSpPr>
        <p:spPr>
          <a:xfrm>
            <a:off x="923925" y="4237174"/>
            <a:ext cx="10107941" cy="2269526"/>
          </a:xfrm>
          <a:prstGeom prst="rect">
            <a:avLst/>
          </a:prstGeom>
          <a:solidFill>
            <a:srgbClr val="3F3F3F"/>
          </a:solidFill>
          <a:ln w="19050" cap="rnd"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99" name="Google Shape;999;p64"/>
          <p:cNvSpPr txBox="1"/>
          <p:nvPr/>
        </p:nvSpPr>
        <p:spPr>
          <a:xfrm>
            <a:off x="1235512" y="4575189"/>
            <a:ext cx="2322480"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a:solidFill>
                  <a:schemeClr val="lt1"/>
                </a:solidFill>
                <a:latin typeface="Century Gothic"/>
                <a:ea typeface="Century Gothic"/>
                <a:cs typeface="Century Gothic"/>
                <a:sym typeface="Century Gothic"/>
              </a:rPr>
              <a:t>BENEFITS</a:t>
            </a:r>
            <a:endParaRPr/>
          </a:p>
        </p:txBody>
      </p:sp>
      <p:pic>
        <p:nvPicPr>
          <p:cNvPr id="1000" name="Google Shape;1000;p64" descr="Upward trend"/>
          <p:cNvPicPr preferRelativeResize="0"/>
          <p:nvPr/>
        </p:nvPicPr>
        <p:blipFill rotWithShape="1">
          <a:blip r:embed="rId3">
            <a:alphaModFix/>
          </a:blip>
          <a:srcRect/>
          <a:stretch/>
        </p:blipFill>
        <p:spPr>
          <a:xfrm>
            <a:off x="4629002" y="4723666"/>
            <a:ext cx="671674" cy="671674"/>
          </a:xfrm>
          <a:prstGeom prst="rect">
            <a:avLst/>
          </a:prstGeom>
          <a:noFill/>
          <a:ln>
            <a:noFill/>
          </a:ln>
        </p:spPr>
      </p:pic>
      <p:sp>
        <p:nvSpPr>
          <p:cNvPr id="1001" name="Google Shape;1001;p64"/>
          <p:cNvSpPr/>
          <p:nvPr/>
        </p:nvSpPr>
        <p:spPr>
          <a:xfrm>
            <a:off x="4481729" y="4523193"/>
            <a:ext cx="990272" cy="990272"/>
          </a:xfrm>
          <a:prstGeom prst="ellipse">
            <a:avLst/>
          </a:prstGeom>
          <a:noFill/>
          <a:ln w="1905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02" name="Google Shape;1002;p64"/>
          <p:cNvSpPr txBox="1"/>
          <p:nvPr/>
        </p:nvSpPr>
        <p:spPr>
          <a:xfrm>
            <a:off x="3849354" y="5657602"/>
            <a:ext cx="2115348"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lt1"/>
                </a:solidFill>
                <a:latin typeface="Century Gothic"/>
                <a:ea typeface="Century Gothic"/>
                <a:cs typeface="Century Gothic"/>
                <a:sym typeface="Century Gothic"/>
              </a:rPr>
              <a:t>205%</a:t>
            </a:r>
            <a:endParaRPr/>
          </a:p>
          <a:p>
            <a:pPr marL="0" marR="0" lvl="0" indent="0" algn="ctr" rtl="0">
              <a:spcBef>
                <a:spcPts val="0"/>
              </a:spcBef>
              <a:spcAft>
                <a:spcPts val="0"/>
              </a:spcAft>
              <a:buNone/>
            </a:pPr>
            <a:r>
              <a:rPr lang="en-US" sz="1100" i="1">
                <a:solidFill>
                  <a:schemeClr val="lt1"/>
                </a:solidFill>
                <a:latin typeface="Century Gothic"/>
                <a:ea typeface="Century Gothic"/>
                <a:cs typeface="Century Gothic"/>
                <a:sym typeface="Century Gothic"/>
              </a:rPr>
              <a:t>Response Increase with Email &amp; Social</a:t>
            </a:r>
            <a:endParaRPr/>
          </a:p>
        </p:txBody>
      </p:sp>
      <p:sp>
        <p:nvSpPr>
          <p:cNvPr id="1003" name="Google Shape;1003;p64"/>
          <p:cNvSpPr/>
          <p:nvPr/>
        </p:nvSpPr>
        <p:spPr>
          <a:xfrm>
            <a:off x="6713637" y="4545747"/>
            <a:ext cx="990272" cy="990272"/>
          </a:xfrm>
          <a:prstGeom prst="ellipse">
            <a:avLst/>
          </a:prstGeom>
          <a:noFill/>
          <a:ln w="1905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04" name="Google Shape;1004;p64"/>
          <p:cNvSpPr txBox="1"/>
          <p:nvPr/>
        </p:nvSpPr>
        <p:spPr>
          <a:xfrm>
            <a:off x="6181942" y="5675929"/>
            <a:ext cx="2115348"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lt1"/>
                </a:solidFill>
                <a:latin typeface="Century Gothic"/>
                <a:ea typeface="Century Gothic"/>
                <a:cs typeface="Century Gothic"/>
                <a:sym typeface="Century Gothic"/>
              </a:rPr>
              <a:t>107%</a:t>
            </a:r>
            <a:endParaRPr/>
          </a:p>
          <a:p>
            <a:pPr marL="0" marR="0" lvl="0" indent="0" algn="ctr" rtl="0">
              <a:spcBef>
                <a:spcPts val="0"/>
              </a:spcBef>
              <a:spcAft>
                <a:spcPts val="0"/>
              </a:spcAft>
              <a:buNone/>
            </a:pPr>
            <a:r>
              <a:rPr lang="en-US" sz="1100" i="1">
                <a:solidFill>
                  <a:schemeClr val="lt1"/>
                </a:solidFill>
                <a:latin typeface="Century Gothic"/>
                <a:ea typeface="Century Gothic"/>
                <a:cs typeface="Century Gothic"/>
                <a:sym typeface="Century Gothic"/>
              </a:rPr>
              <a:t>Rev/M Increase </a:t>
            </a:r>
            <a:endParaRPr/>
          </a:p>
          <a:p>
            <a:pPr marL="0" marR="0" lvl="0" indent="0" algn="ctr" rtl="0">
              <a:spcBef>
                <a:spcPts val="0"/>
              </a:spcBef>
              <a:spcAft>
                <a:spcPts val="0"/>
              </a:spcAft>
              <a:buNone/>
            </a:pPr>
            <a:r>
              <a:rPr lang="en-US" sz="1100" i="1">
                <a:solidFill>
                  <a:schemeClr val="lt1"/>
                </a:solidFill>
                <a:latin typeface="Century Gothic"/>
                <a:ea typeface="Century Gothic"/>
                <a:cs typeface="Century Gothic"/>
                <a:sym typeface="Century Gothic"/>
              </a:rPr>
              <a:t>with Email &amp; Social</a:t>
            </a:r>
            <a:endParaRPr/>
          </a:p>
        </p:txBody>
      </p:sp>
      <p:sp>
        <p:nvSpPr>
          <p:cNvPr id="1005" name="Google Shape;1005;p64"/>
          <p:cNvSpPr/>
          <p:nvPr/>
        </p:nvSpPr>
        <p:spPr>
          <a:xfrm>
            <a:off x="8824958" y="4541718"/>
            <a:ext cx="990272" cy="990272"/>
          </a:xfrm>
          <a:prstGeom prst="ellipse">
            <a:avLst/>
          </a:prstGeom>
          <a:noFill/>
          <a:ln w="1905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06" name="Google Shape;1006;p64"/>
          <p:cNvSpPr txBox="1"/>
          <p:nvPr/>
        </p:nvSpPr>
        <p:spPr>
          <a:xfrm>
            <a:off x="8182781" y="5652969"/>
            <a:ext cx="2373840"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lt1"/>
                </a:solidFill>
                <a:latin typeface="Century Gothic"/>
                <a:ea typeface="Century Gothic"/>
                <a:cs typeface="Century Gothic"/>
                <a:sym typeface="Century Gothic"/>
              </a:rPr>
              <a:t>76%</a:t>
            </a:r>
            <a:endParaRPr/>
          </a:p>
          <a:p>
            <a:pPr marL="0" marR="0" lvl="0" indent="0" algn="ctr" rtl="0">
              <a:spcBef>
                <a:spcPts val="0"/>
              </a:spcBef>
              <a:spcAft>
                <a:spcPts val="0"/>
              </a:spcAft>
              <a:buNone/>
            </a:pPr>
            <a:r>
              <a:rPr lang="en-US" sz="1100" i="1">
                <a:solidFill>
                  <a:schemeClr val="lt1"/>
                </a:solidFill>
                <a:latin typeface="Century Gothic"/>
                <a:ea typeface="Century Gothic"/>
                <a:cs typeface="Century Gothic"/>
                <a:sym typeface="Century Gothic"/>
              </a:rPr>
              <a:t>P&amp;L Improvement</a:t>
            </a:r>
            <a:endParaRPr/>
          </a:p>
          <a:p>
            <a:pPr marL="0" marR="0" lvl="0" indent="0" algn="ctr" rtl="0">
              <a:spcBef>
                <a:spcPts val="0"/>
              </a:spcBef>
              <a:spcAft>
                <a:spcPts val="0"/>
              </a:spcAft>
              <a:buNone/>
            </a:pPr>
            <a:r>
              <a:rPr lang="en-US" sz="1100" i="1">
                <a:solidFill>
                  <a:schemeClr val="lt1"/>
                </a:solidFill>
                <a:latin typeface="Century Gothic"/>
                <a:ea typeface="Century Gothic"/>
                <a:cs typeface="Century Gothic"/>
                <a:sym typeface="Century Gothic"/>
              </a:rPr>
              <a:t> with Email  &amp; Social</a:t>
            </a:r>
            <a:endParaRPr/>
          </a:p>
        </p:txBody>
      </p:sp>
      <p:sp>
        <p:nvSpPr>
          <p:cNvPr id="1007" name="Google Shape;1007;p64"/>
          <p:cNvSpPr/>
          <p:nvPr/>
        </p:nvSpPr>
        <p:spPr>
          <a:xfrm>
            <a:off x="912264" y="555414"/>
            <a:ext cx="10119602" cy="5951285"/>
          </a:xfrm>
          <a:prstGeom prst="rect">
            <a:avLst/>
          </a:prstGeom>
          <a:noFill/>
          <a:ln w="19050" cap="rnd"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1008" name="Google Shape;1008;p64" descr="Upward trend"/>
          <p:cNvPicPr preferRelativeResize="0"/>
          <p:nvPr/>
        </p:nvPicPr>
        <p:blipFill rotWithShape="1">
          <a:blip r:embed="rId3">
            <a:alphaModFix/>
          </a:blip>
          <a:srcRect/>
          <a:stretch/>
        </p:blipFill>
        <p:spPr>
          <a:xfrm>
            <a:off x="6875221" y="4707842"/>
            <a:ext cx="671674" cy="671674"/>
          </a:xfrm>
          <a:prstGeom prst="rect">
            <a:avLst/>
          </a:prstGeom>
          <a:noFill/>
          <a:ln>
            <a:noFill/>
          </a:ln>
        </p:spPr>
      </p:pic>
      <p:pic>
        <p:nvPicPr>
          <p:cNvPr id="1009" name="Google Shape;1009;p64" descr="Upward trend"/>
          <p:cNvPicPr preferRelativeResize="0"/>
          <p:nvPr/>
        </p:nvPicPr>
        <p:blipFill rotWithShape="1">
          <a:blip r:embed="rId3">
            <a:alphaModFix/>
          </a:blip>
          <a:srcRect/>
          <a:stretch/>
        </p:blipFill>
        <p:spPr>
          <a:xfrm>
            <a:off x="9033864" y="4707842"/>
            <a:ext cx="671674" cy="671674"/>
          </a:xfrm>
          <a:prstGeom prst="rect">
            <a:avLst/>
          </a:prstGeom>
          <a:noFill/>
          <a:ln>
            <a:noFill/>
          </a:ln>
        </p:spPr>
      </p:pic>
      <p:sp>
        <p:nvSpPr>
          <p:cNvPr id="1010" name="Google Shape;1010;p64"/>
          <p:cNvSpPr/>
          <p:nvPr/>
        </p:nvSpPr>
        <p:spPr>
          <a:xfrm>
            <a:off x="1235512" y="5036854"/>
            <a:ext cx="1373505" cy="136110"/>
          </a:xfrm>
          <a:prstGeom prst="rightArrow">
            <a:avLst>
              <a:gd name="adj1" fmla="val 50000"/>
              <a:gd name="adj2" fmla="val 50000"/>
            </a:avLst>
          </a:prstGeom>
          <a:solidFill>
            <a:schemeClr val="lt1"/>
          </a:solidFill>
          <a:ln w="1905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1011" name="Google Shape;1011;p64"/>
          <p:cNvPicPr preferRelativeResize="0"/>
          <p:nvPr/>
        </p:nvPicPr>
        <p:blipFill rotWithShape="1">
          <a:blip r:embed="rId4">
            <a:alphaModFix/>
          </a:blip>
          <a:srcRect/>
          <a:stretch/>
        </p:blipFill>
        <p:spPr>
          <a:xfrm>
            <a:off x="913764" y="1079572"/>
            <a:ext cx="4645525" cy="309701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sp>
        <p:nvSpPr>
          <p:cNvPr id="1016" name="Google Shape;1016;p65"/>
          <p:cNvSpPr/>
          <p:nvPr/>
        </p:nvSpPr>
        <p:spPr>
          <a:xfrm>
            <a:off x="1030368" y="294161"/>
            <a:ext cx="4802359" cy="447658"/>
          </a:xfrm>
          <a:prstGeom prst="rect">
            <a:avLst/>
          </a:prstGeom>
          <a:solidFill>
            <a:srgbClr val="3F3F3F"/>
          </a:solidFill>
          <a:ln w="19050" cap="rnd"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Trebuchet MS"/>
                <a:ea typeface="Trebuchet MS"/>
                <a:cs typeface="Trebuchet MS"/>
                <a:sym typeface="Trebuchet MS"/>
              </a:rPr>
              <a:t>CASE STUDY</a:t>
            </a:r>
            <a:endParaRPr/>
          </a:p>
        </p:txBody>
      </p:sp>
      <p:sp>
        <p:nvSpPr>
          <p:cNvPr id="1017" name="Google Shape;1017;p65"/>
          <p:cNvSpPr txBox="1"/>
          <p:nvPr/>
        </p:nvSpPr>
        <p:spPr>
          <a:xfrm>
            <a:off x="6321648" y="854902"/>
            <a:ext cx="4645526" cy="2508379"/>
          </a:xfrm>
          <a:prstGeom prst="rect">
            <a:avLst/>
          </a:prstGeom>
          <a:noFill/>
          <a:ln>
            <a:noFill/>
          </a:ln>
        </p:spPr>
        <p:txBody>
          <a:bodyPr spcFirstLastPara="1" wrap="square" lIns="91425" tIns="45700" rIns="91425" bIns="45700" anchor="t" anchorCtr="0">
            <a:noAutofit/>
          </a:bodyPr>
          <a:lstStyle/>
          <a:p>
            <a:pPr marL="0" marR="0" lvl="1" indent="0" algn="l" rtl="0">
              <a:spcBef>
                <a:spcPts val="0"/>
              </a:spcBef>
              <a:spcAft>
                <a:spcPts val="0"/>
              </a:spcAft>
              <a:buNone/>
            </a:pPr>
            <a:r>
              <a:rPr lang="en-US" sz="1800" b="1" i="0" u="none" strike="noStrike" cap="none">
                <a:solidFill>
                  <a:schemeClr val="dk2"/>
                </a:solidFill>
                <a:latin typeface="Century Gothic"/>
                <a:ea typeface="Century Gothic"/>
                <a:cs typeface="Century Gothic"/>
                <a:sym typeface="Century Gothic"/>
              </a:rPr>
              <a:t>OBJECTIVE</a:t>
            </a:r>
            <a:endParaRPr/>
          </a:p>
          <a:p>
            <a:pPr marL="0" marR="0" lvl="1" indent="0" algn="l" rtl="0">
              <a:spcBef>
                <a:spcPts val="200"/>
              </a:spcBef>
              <a:spcAft>
                <a:spcPts val="0"/>
              </a:spcAft>
              <a:buNone/>
            </a:pPr>
            <a:r>
              <a:rPr lang="en-US" sz="1600" b="0" i="0" u="none" strike="noStrike" cap="none">
                <a:solidFill>
                  <a:schemeClr val="dk2"/>
                </a:solidFill>
                <a:latin typeface="Century Gothic"/>
                <a:ea typeface="Century Gothic"/>
                <a:cs typeface="Century Gothic"/>
                <a:sym typeface="Century Gothic"/>
              </a:rPr>
              <a:t>Inspire new donors to give for the first time, and remind lapsed donors to return and give again. </a:t>
            </a:r>
            <a:endParaRPr/>
          </a:p>
          <a:p>
            <a:pPr marL="0" marR="0" lvl="1" indent="0" algn="l" rtl="0">
              <a:spcBef>
                <a:spcPts val="200"/>
              </a:spcBef>
              <a:spcAft>
                <a:spcPts val="0"/>
              </a:spcAft>
              <a:buNone/>
            </a:pPr>
            <a:endParaRPr sz="2000" b="0" i="0" u="none" strike="noStrike" cap="none">
              <a:solidFill>
                <a:schemeClr val="dk2"/>
              </a:solidFill>
              <a:latin typeface="Century Gothic"/>
              <a:ea typeface="Century Gothic"/>
              <a:cs typeface="Century Gothic"/>
              <a:sym typeface="Century Gothic"/>
            </a:endParaRPr>
          </a:p>
          <a:p>
            <a:pPr marL="0" marR="0" lvl="1" indent="0" algn="l" rtl="0">
              <a:spcBef>
                <a:spcPts val="0"/>
              </a:spcBef>
              <a:spcAft>
                <a:spcPts val="0"/>
              </a:spcAft>
              <a:buNone/>
            </a:pPr>
            <a:r>
              <a:rPr lang="en-US" sz="1800" b="1" i="0" u="none" strike="noStrike" cap="none">
                <a:solidFill>
                  <a:schemeClr val="dk2"/>
                </a:solidFill>
                <a:latin typeface="Century Gothic"/>
                <a:ea typeface="Century Gothic"/>
                <a:cs typeface="Century Gothic"/>
                <a:sym typeface="Century Gothic"/>
              </a:rPr>
              <a:t>STRATEGY</a:t>
            </a:r>
            <a:endParaRPr/>
          </a:p>
          <a:p>
            <a:pPr marL="0" marR="0" lvl="1" indent="0" algn="l" rtl="0">
              <a:spcBef>
                <a:spcPts val="200"/>
              </a:spcBef>
              <a:spcAft>
                <a:spcPts val="0"/>
              </a:spcAft>
              <a:buNone/>
            </a:pPr>
            <a:r>
              <a:rPr lang="en-US" sz="1600" b="0" i="0" u="none" strike="noStrike" cap="none">
                <a:solidFill>
                  <a:schemeClr val="dk2"/>
                </a:solidFill>
                <a:latin typeface="Century Gothic"/>
                <a:ea typeface="Century Gothic"/>
                <a:cs typeface="Century Gothic"/>
                <a:sym typeface="Century Gothic"/>
              </a:rPr>
              <a:t>Use Programmatic Direct Mail to reconnect with donor prospects who visited key pages of the ARC website. </a:t>
            </a:r>
            <a:endParaRPr/>
          </a:p>
        </p:txBody>
      </p:sp>
      <p:sp>
        <p:nvSpPr>
          <p:cNvPr id="1018" name="Google Shape;1018;p65"/>
          <p:cNvSpPr/>
          <p:nvPr/>
        </p:nvSpPr>
        <p:spPr>
          <a:xfrm>
            <a:off x="1037493" y="3975921"/>
            <a:ext cx="10112478" cy="2269526"/>
          </a:xfrm>
          <a:prstGeom prst="rect">
            <a:avLst/>
          </a:prstGeom>
          <a:solidFill>
            <a:srgbClr val="3F3F3F"/>
          </a:solidFill>
          <a:ln w="19050" cap="rnd"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19" name="Google Shape;1019;p65"/>
          <p:cNvSpPr txBox="1"/>
          <p:nvPr/>
        </p:nvSpPr>
        <p:spPr>
          <a:xfrm>
            <a:off x="1411993" y="4406385"/>
            <a:ext cx="2322480"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a:solidFill>
                  <a:schemeClr val="lt1"/>
                </a:solidFill>
                <a:latin typeface="Century Gothic"/>
                <a:ea typeface="Century Gothic"/>
                <a:cs typeface="Century Gothic"/>
                <a:sym typeface="Century Gothic"/>
              </a:rPr>
              <a:t>BENEFITS</a:t>
            </a:r>
            <a:endParaRPr/>
          </a:p>
        </p:txBody>
      </p:sp>
      <p:pic>
        <p:nvPicPr>
          <p:cNvPr id="1020" name="Google Shape;1020;p65" descr="Upward trend"/>
          <p:cNvPicPr preferRelativeResize="0"/>
          <p:nvPr/>
        </p:nvPicPr>
        <p:blipFill rotWithShape="1">
          <a:blip r:embed="rId3">
            <a:alphaModFix/>
          </a:blip>
          <a:srcRect/>
          <a:stretch/>
        </p:blipFill>
        <p:spPr>
          <a:xfrm>
            <a:off x="9015931" y="4385164"/>
            <a:ext cx="671674" cy="671674"/>
          </a:xfrm>
          <a:prstGeom prst="rect">
            <a:avLst/>
          </a:prstGeom>
          <a:noFill/>
          <a:ln>
            <a:noFill/>
          </a:ln>
        </p:spPr>
      </p:pic>
      <p:sp>
        <p:nvSpPr>
          <p:cNvPr id="1021" name="Google Shape;1021;p65"/>
          <p:cNvSpPr/>
          <p:nvPr/>
        </p:nvSpPr>
        <p:spPr>
          <a:xfrm>
            <a:off x="4080720" y="4202689"/>
            <a:ext cx="990272" cy="990272"/>
          </a:xfrm>
          <a:prstGeom prst="ellipse">
            <a:avLst/>
          </a:prstGeom>
          <a:noFill/>
          <a:ln w="635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22" name="Google Shape;1022;p65"/>
          <p:cNvSpPr txBox="1"/>
          <p:nvPr/>
        </p:nvSpPr>
        <p:spPr>
          <a:xfrm>
            <a:off x="3533334" y="5378058"/>
            <a:ext cx="2115348" cy="55399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lt1"/>
                </a:solidFill>
                <a:latin typeface="Century Gothic"/>
                <a:ea typeface="Century Gothic"/>
                <a:cs typeface="Century Gothic"/>
                <a:sym typeface="Century Gothic"/>
              </a:rPr>
              <a:t>1,617</a:t>
            </a:r>
            <a:endParaRPr/>
          </a:p>
          <a:p>
            <a:pPr marL="0" marR="0" lvl="0" indent="0" algn="ctr" rtl="0">
              <a:spcBef>
                <a:spcPts val="0"/>
              </a:spcBef>
              <a:spcAft>
                <a:spcPts val="0"/>
              </a:spcAft>
              <a:buNone/>
            </a:pPr>
            <a:r>
              <a:rPr lang="en-US" sz="1200" i="1">
                <a:solidFill>
                  <a:schemeClr val="lt1"/>
                </a:solidFill>
                <a:latin typeface="Century Gothic"/>
                <a:ea typeface="Century Gothic"/>
                <a:cs typeface="Century Gothic"/>
                <a:sym typeface="Century Gothic"/>
              </a:rPr>
              <a:t>Donations</a:t>
            </a:r>
            <a:endParaRPr/>
          </a:p>
        </p:txBody>
      </p:sp>
      <p:sp>
        <p:nvSpPr>
          <p:cNvPr id="1023" name="Google Shape;1023;p65"/>
          <p:cNvSpPr/>
          <p:nvPr/>
        </p:nvSpPr>
        <p:spPr>
          <a:xfrm>
            <a:off x="6451424" y="4202689"/>
            <a:ext cx="990272" cy="990272"/>
          </a:xfrm>
          <a:prstGeom prst="ellipse">
            <a:avLst/>
          </a:prstGeom>
          <a:noFill/>
          <a:ln w="635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24" name="Google Shape;1024;p65"/>
          <p:cNvSpPr txBox="1"/>
          <p:nvPr/>
        </p:nvSpPr>
        <p:spPr>
          <a:xfrm>
            <a:off x="5904038" y="5414450"/>
            <a:ext cx="2115348" cy="55399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lt1"/>
                </a:solidFill>
                <a:latin typeface="Century Gothic"/>
                <a:ea typeface="Century Gothic"/>
                <a:cs typeface="Century Gothic"/>
                <a:sym typeface="Century Gothic"/>
              </a:rPr>
              <a:t>1.85%</a:t>
            </a:r>
            <a:endParaRPr/>
          </a:p>
          <a:p>
            <a:pPr marL="0" marR="0" lvl="0" indent="0" algn="ctr" rtl="0">
              <a:spcBef>
                <a:spcPts val="0"/>
              </a:spcBef>
              <a:spcAft>
                <a:spcPts val="0"/>
              </a:spcAft>
              <a:buNone/>
            </a:pPr>
            <a:r>
              <a:rPr lang="en-US" sz="1200" i="1">
                <a:solidFill>
                  <a:schemeClr val="lt1"/>
                </a:solidFill>
                <a:latin typeface="Century Gothic"/>
                <a:ea typeface="Century Gothic"/>
                <a:cs typeface="Century Gothic"/>
                <a:sym typeface="Century Gothic"/>
              </a:rPr>
              <a:t>Response Rate</a:t>
            </a:r>
            <a:endParaRPr/>
          </a:p>
        </p:txBody>
      </p:sp>
      <p:sp>
        <p:nvSpPr>
          <p:cNvPr id="1025" name="Google Shape;1025;p65"/>
          <p:cNvSpPr/>
          <p:nvPr/>
        </p:nvSpPr>
        <p:spPr>
          <a:xfrm>
            <a:off x="8841480" y="4225866"/>
            <a:ext cx="990272" cy="990272"/>
          </a:xfrm>
          <a:prstGeom prst="ellipse">
            <a:avLst/>
          </a:prstGeom>
          <a:noFill/>
          <a:ln w="635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26" name="Google Shape;1026;p65"/>
          <p:cNvSpPr txBox="1"/>
          <p:nvPr/>
        </p:nvSpPr>
        <p:spPr>
          <a:xfrm>
            <a:off x="8333229" y="5414450"/>
            <a:ext cx="2115348" cy="55399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lt1"/>
                </a:solidFill>
                <a:latin typeface="Century Gothic"/>
                <a:ea typeface="Century Gothic"/>
                <a:cs typeface="Century Gothic"/>
                <a:sym typeface="Century Gothic"/>
              </a:rPr>
              <a:t>17%</a:t>
            </a:r>
            <a:endParaRPr/>
          </a:p>
          <a:p>
            <a:pPr marL="0" marR="0" lvl="0" indent="0" algn="ctr" rtl="0">
              <a:spcBef>
                <a:spcPts val="0"/>
              </a:spcBef>
              <a:spcAft>
                <a:spcPts val="0"/>
              </a:spcAft>
              <a:buNone/>
            </a:pPr>
            <a:r>
              <a:rPr lang="en-US" sz="1200" i="1">
                <a:solidFill>
                  <a:schemeClr val="lt1"/>
                </a:solidFill>
                <a:latin typeface="Century Gothic"/>
                <a:ea typeface="Century Gothic"/>
                <a:cs typeface="Century Gothic"/>
                <a:sym typeface="Century Gothic"/>
              </a:rPr>
              <a:t>Lift in Conversion</a:t>
            </a:r>
            <a:endParaRPr/>
          </a:p>
        </p:txBody>
      </p:sp>
      <p:sp>
        <p:nvSpPr>
          <p:cNvPr id="1027" name="Google Shape;1027;p65"/>
          <p:cNvSpPr/>
          <p:nvPr/>
        </p:nvSpPr>
        <p:spPr>
          <a:xfrm>
            <a:off x="1030368" y="294161"/>
            <a:ext cx="10119602" cy="5951285"/>
          </a:xfrm>
          <a:prstGeom prst="rect">
            <a:avLst/>
          </a:prstGeom>
          <a:noFill/>
          <a:ln w="1905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1028" name="Google Shape;1028;p65"/>
          <p:cNvPicPr preferRelativeResize="0"/>
          <p:nvPr/>
        </p:nvPicPr>
        <p:blipFill rotWithShape="1">
          <a:blip r:embed="rId4">
            <a:alphaModFix/>
          </a:blip>
          <a:srcRect l="4666" t="6445" r="4259" b="11610"/>
          <a:stretch/>
        </p:blipFill>
        <p:spPr>
          <a:xfrm>
            <a:off x="1030367" y="828580"/>
            <a:ext cx="4802360" cy="3079514"/>
          </a:xfrm>
          <a:prstGeom prst="rect">
            <a:avLst/>
          </a:prstGeom>
          <a:noFill/>
          <a:ln>
            <a:noFill/>
          </a:ln>
          <a:effectLst>
            <a:outerShdw blurRad="50800" dist="38100" dir="2700000" algn="tl" rotWithShape="0">
              <a:srgbClr val="000000">
                <a:alpha val="40000"/>
              </a:srgbClr>
            </a:outerShdw>
          </a:effectLst>
        </p:spPr>
      </p:pic>
      <p:pic>
        <p:nvPicPr>
          <p:cNvPr id="1029" name="Google Shape;1029;p65" descr="Share"/>
          <p:cNvPicPr preferRelativeResize="0"/>
          <p:nvPr/>
        </p:nvPicPr>
        <p:blipFill rotWithShape="1">
          <a:blip r:embed="rId5">
            <a:alphaModFix/>
          </a:blip>
          <a:srcRect/>
          <a:stretch/>
        </p:blipFill>
        <p:spPr>
          <a:xfrm>
            <a:off x="6733954" y="4436364"/>
            <a:ext cx="522919" cy="522919"/>
          </a:xfrm>
          <a:prstGeom prst="rect">
            <a:avLst/>
          </a:prstGeom>
          <a:noFill/>
          <a:ln>
            <a:noFill/>
          </a:ln>
        </p:spPr>
      </p:pic>
      <p:pic>
        <p:nvPicPr>
          <p:cNvPr id="1030" name="Google Shape;1030;p65" descr="Users"/>
          <p:cNvPicPr preferRelativeResize="0"/>
          <p:nvPr/>
        </p:nvPicPr>
        <p:blipFill rotWithShape="1">
          <a:blip r:embed="rId6">
            <a:alphaModFix/>
          </a:blip>
          <a:srcRect/>
          <a:stretch/>
        </p:blipFill>
        <p:spPr>
          <a:xfrm>
            <a:off x="4231834" y="4406385"/>
            <a:ext cx="688043" cy="68804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sp>
        <p:nvSpPr>
          <p:cNvPr id="1036" name="Google Shape;1036;p66"/>
          <p:cNvSpPr txBox="1">
            <a:spLocks noGrp="1"/>
          </p:cNvSpPr>
          <p:nvPr>
            <p:ph type="title"/>
          </p:nvPr>
        </p:nvSpPr>
        <p:spPr>
          <a:xfrm>
            <a:off x="6094855" y="1261331"/>
            <a:ext cx="3497565" cy="30026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accent1"/>
              </a:buClr>
              <a:buSzPts val="4400"/>
              <a:buFont typeface="Trebuchet MS"/>
              <a:buNone/>
            </a:pPr>
            <a:r>
              <a:rPr lang="en-US" sz="4400">
                <a:solidFill>
                  <a:schemeClr val="accent1"/>
                </a:solidFill>
                <a:latin typeface="Trebuchet MS"/>
                <a:ea typeface="Trebuchet MS"/>
                <a:cs typeface="Trebuchet MS"/>
                <a:sym typeface="Trebuchet MS"/>
              </a:rPr>
              <a:t>But what if I only own one piece?</a:t>
            </a:r>
            <a:endParaRPr/>
          </a:p>
        </p:txBody>
      </p:sp>
      <p:pic>
        <p:nvPicPr>
          <p:cNvPr id="1037" name="Google Shape;1037;p66" descr="A close up of a logo&#10;&#10;Description automatically generated"/>
          <p:cNvPicPr preferRelativeResize="0">
            <a:picLocks noGrp="1"/>
          </p:cNvPicPr>
          <p:nvPr>
            <p:ph type="body" idx="1"/>
          </p:nvPr>
        </p:nvPicPr>
        <p:blipFill rotWithShape="1">
          <a:blip r:embed="rId3">
            <a:alphaModFix/>
          </a:blip>
          <a:srcRect/>
          <a:stretch/>
        </p:blipFill>
        <p:spPr>
          <a:xfrm>
            <a:off x="1440617" y="1261330"/>
            <a:ext cx="4335340" cy="433534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p67"/>
          <p:cNvSpPr txBox="1">
            <a:spLocks noGrp="1"/>
          </p:cNvSpPr>
          <p:nvPr>
            <p:ph type="title"/>
          </p:nvPr>
        </p:nvSpPr>
        <p:spPr>
          <a:xfrm>
            <a:off x="5536734" y="609600"/>
            <a:ext cx="3737268"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US"/>
              <a:t>Get all the pieces together</a:t>
            </a:r>
            <a:endParaRPr/>
          </a:p>
        </p:txBody>
      </p:sp>
      <p:sp>
        <p:nvSpPr>
          <p:cNvPr id="1043" name="Google Shape;1043;p67"/>
          <p:cNvSpPr txBox="1">
            <a:spLocks noGrp="1"/>
          </p:cNvSpPr>
          <p:nvPr>
            <p:ph type="body" idx="1"/>
          </p:nvPr>
        </p:nvSpPr>
        <p:spPr>
          <a:xfrm>
            <a:off x="5536734" y="2367627"/>
            <a:ext cx="4064439" cy="352154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920"/>
              <a:buNone/>
            </a:pPr>
            <a:r>
              <a:rPr lang="en-US" sz="2400"/>
              <a:t>Numbers Talk</a:t>
            </a:r>
            <a:endParaRPr/>
          </a:p>
          <a:p>
            <a:pPr marL="0" lvl="0" indent="0" algn="l" rtl="0">
              <a:spcBef>
                <a:spcPts val="1000"/>
              </a:spcBef>
              <a:spcAft>
                <a:spcPts val="0"/>
              </a:spcAft>
              <a:buSzPts val="1920"/>
              <a:buNone/>
            </a:pPr>
            <a:r>
              <a:rPr lang="en-US" sz="2400"/>
              <a:t>Share Credit</a:t>
            </a:r>
            <a:endParaRPr/>
          </a:p>
          <a:p>
            <a:pPr marL="0" lvl="0" indent="0" algn="l" rtl="0">
              <a:spcBef>
                <a:spcPts val="1000"/>
              </a:spcBef>
              <a:spcAft>
                <a:spcPts val="0"/>
              </a:spcAft>
              <a:buSzPts val="1920"/>
              <a:buNone/>
            </a:pPr>
            <a:r>
              <a:rPr lang="en-US" sz="2400"/>
              <a:t>Redefining Success</a:t>
            </a:r>
            <a:endParaRPr/>
          </a:p>
          <a:p>
            <a:pPr marL="0" lvl="0" indent="0" algn="l" rtl="0">
              <a:spcBef>
                <a:spcPts val="1000"/>
              </a:spcBef>
              <a:spcAft>
                <a:spcPts val="0"/>
              </a:spcAft>
              <a:buSzPts val="1920"/>
              <a:buNone/>
            </a:pPr>
            <a:r>
              <a:rPr lang="en-US" sz="2400"/>
              <a:t>	Cross Channel Goals</a:t>
            </a:r>
            <a:endParaRPr/>
          </a:p>
          <a:p>
            <a:pPr marL="0" lvl="0" indent="0" algn="l" rtl="0">
              <a:spcBef>
                <a:spcPts val="1000"/>
              </a:spcBef>
              <a:spcAft>
                <a:spcPts val="0"/>
              </a:spcAft>
              <a:buSzPts val="1920"/>
              <a:buNone/>
            </a:pPr>
            <a:r>
              <a:rPr lang="en-US" sz="2400"/>
              <a:t>	Fluid Budgets</a:t>
            </a:r>
            <a:endParaRPr/>
          </a:p>
        </p:txBody>
      </p:sp>
      <p:pic>
        <p:nvPicPr>
          <p:cNvPr id="1044" name="Google Shape;1044;p67" descr="A close up of puzzle pieces&#10;&#10;Description automatically generated"/>
          <p:cNvPicPr preferRelativeResize="0"/>
          <p:nvPr/>
        </p:nvPicPr>
        <p:blipFill rotWithShape="1">
          <a:blip r:embed="rId3">
            <a:alphaModFix/>
          </a:blip>
          <a:srcRect r="21530"/>
          <a:stretch/>
        </p:blipFill>
        <p:spPr>
          <a:xfrm>
            <a:off x="20" y="-1"/>
            <a:ext cx="5394940" cy="6858001"/>
          </a:xfrm>
          <a:custGeom>
            <a:avLst/>
            <a:gdLst/>
            <a:ahLst/>
            <a:cxnLst/>
            <a:rect l="l" t="t" r="r" b="b"/>
            <a:pathLst>
              <a:path w="5394960" h="6858000" extrusionOk="0">
                <a:moveTo>
                  <a:pt x="842596" y="0"/>
                </a:moveTo>
                <a:lnTo>
                  <a:pt x="5394960" y="0"/>
                </a:lnTo>
                <a:lnTo>
                  <a:pt x="5394960" y="21851"/>
                </a:lnTo>
                <a:lnTo>
                  <a:pt x="4365943" y="6858000"/>
                </a:lnTo>
                <a:lnTo>
                  <a:pt x="0" y="6858000"/>
                </a:lnTo>
                <a:lnTo>
                  <a:pt x="0" y="5666154"/>
                </a:lnTo>
                <a:close/>
              </a:path>
            </a:pathLst>
          </a:cu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8"/>
        <p:cNvGrpSpPr/>
        <p:nvPr/>
      </p:nvGrpSpPr>
      <p:grpSpPr>
        <a:xfrm>
          <a:off x="0" y="0"/>
          <a:ext cx="0" cy="0"/>
          <a:chOff x="0" y="0"/>
          <a:chExt cx="0" cy="0"/>
        </a:xfrm>
      </p:grpSpPr>
      <p:sp>
        <p:nvSpPr>
          <p:cNvPr id="1049" name="Google Shape;1049;p68"/>
          <p:cNvSpPr txBox="1">
            <a:spLocks noGrp="1"/>
          </p:cNvSpPr>
          <p:nvPr>
            <p:ph type="title"/>
          </p:nvPr>
        </p:nvSpPr>
        <p:spPr>
          <a:xfrm>
            <a:off x="4159224" y="609600"/>
            <a:ext cx="5406807"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2430"/>
              <a:buFont typeface="Trebuchet MS"/>
              <a:buNone/>
            </a:pPr>
            <a:r>
              <a:rPr lang="en-US" sz="2430"/>
              <a:t>Katy Jordan</a:t>
            </a:r>
            <a:br>
              <a:rPr lang="en-US" sz="2430"/>
            </a:br>
            <a:r>
              <a:rPr lang="en-US" sz="2430"/>
              <a:t>VP of Account Management</a:t>
            </a:r>
            <a:br>
              <a:rPr lang="en-US" sz="2430"/>
            </a:br>
            <a:r>
              <a:rPr lang="en-US" sz="2430"/>
              <a:t>PMX Agency</a:t>
            </a:r>
            <a:br>
              <a:rPr lang="en-US" sz="2430"/>
            </a:br>
            <a:r>
              <a:rPr lang="en-US" sz="2430"/>
              <a:t>kjordan@forwardpmx.com</a:t>
            </a:r>
            <a:br>
              <a:rPr lang="en-US" sz="3240"/>
            </a:br>
            <a:endParaRPr sz="3240"/>
          </a:p>
        </p:txBody>
      </p:sp>
      <p:pic>
        <p:nvPicPr>
          <p:cNvPr id="1050" name="Google Shape;1050;p68" descr="A person posing for the camera&#10;&#10;Description automatically generated"/>
          <p:cNvPicPr preferRelativeResize="0"/>
          <p:nvPr/>
        </p:nvPicPr>
        <p:blipFill rotWithShape="1">
          <a:blip r:embed="rId3">
            <a:alphaModFix/>
          </a:blip>
          <a:srcRect t="15147" r="-1" b="19960"/>
          <a:stretch/>
        </p:blipFill>
        <p:spPr>
          <a:xfrm>
            <a:off x="509136" y="10"/>
            <a:ext cx="3517876" cy="2282808"/>
          </a:xfrm>
          <a:custGeom>
            <a:avLst/>
            <a:gdLst/>
            <a:ahLst/>
            <a:cxnLst/>
            <a:rect l="l" t="t" r="r" b="b"/>
            <a:pathLst>
              <a:path w="3517876" h="2282818" extrusionOk="0">
                <a:moveTo>
                  <a:pt x="339471" y="0"/>
                </a:moveTo>
                <a:lnTo>
                  <a:pt x="3517876" y="0"/>
                </a:lnTo>
                <a:lnTo>
                  <a:pt x="3471247" y="312174"/>
                </a:lnTo>
                <a:lnTo>
                  <a:pt x="3471133" y="312174"/>
                </a:lnTo>
                <a:lnTo>
                  <a:pt x="3176778" y="2282818"/>
                </a:lnTo>
                <a:lnTo>
                  <a:pt x="0" y="2282818"/>
                </a:lnTo>
                <a:close/>
              </a:path>
            </a:pathLst>
          </a:custGeom>
          <a:noFill/>
          <a:ln>
            <a:noFill/>
          </a:ln>
        </p:spPr>
      </p:pic>
      <p:pic>
        <p:nvPicPr>
          <p:cNvPr id="1051" name="Google Shape;1051;p68" descr="A person smiling for the camera&#10;&#10;Description automatically generated"/>
          <p:cNvPicPr preferRelativeResize="0"/>
          <p:nvPr/>
        </p:nvPicPr>
        <p:blipFill rotWithShape="1">
          <a:blip r:embed="rId4">
            <a:alphaModFix/>
          </a:blip>
          <a:srcRect t="13730" r="-1" b="21267"/>
          <a:stretch/>
        </p:blipFill>
        <p:spPr>
          <a:xfrm>
            <a:off x="169666" y="2289183"/>
            <a:ext cx="3514822" cy="2273270"/>
          </a:xfrm>
          <a:custGeom>
            <a:avLst/>
            <a:gdLst/>
            <a:ahLst/>
            <a:cxnLst/>
            <a:rect l="l" t="t" r="r" b="b"/>
            <a:pathLst>
              <a:path w="3514822" h="2273270" extrusionOk="0">
                <a:moveTo>
                  <a:pt x="338051" y="0"/>
                </a:moveTo>
                <a:lnTo>
                  <a:pt x="3514822" y="0"/>
                </a:lnTo>
                <a:lnTo>
                  <a:pt x="3175264" y="2273270"/>
                </a:lnTo>
                <a:lnTo>
                  <a:pt x="0" y="2273270"/>
                </a:lnTo>
                <a:close/>
              </a:path>
            </a:pathLst>
          </a:custGeom>
          <a:noFill/>
          <a:ln>
            <a:noFill/>
          </a:ln>
        </p:spPr>
      </p:pic>
      <p:pic>
        <p:nvPicPr>
          <p:cNvPr id="1052" name="Google Shape;1052;p68" descr="A picture containing indoor, person, young&#10;&#10;Description automatically generated"/>
          <p:cNvPicPr preferRelativeResize="0"/>
          <p:nvPr/>
        </p:nvPicPr>
        <p:blipFill rotWithShape="1">
          <a:blip r:embed="rId5">
            <a:alphaModFix/>
          </a:blip>
          <a:srcRect t="18606" r="3" b="13080"/>
          <a:stretch/>
        </p:blipFill>
        <p:spPr>
          <a:xfrm>
            <a:off x="-10633" y="4565636"/>
            <a:ext cx="3355563" cy="2292364"/>
          </a:xfrm>
          <a:custGeom>
            <a:avLst/>
            <a:gdLst/>
            <a:ahLst/>
            <a:cxnLst/>
            <a:rect l="l" t="t" r="r" b="b"/>
            <a:pathLst>
              <a:path w="3355563" h="2292364" extrusionOk="0">
                <a:moveTo>
                  <a:pt x="180299" y="0"/>
                </a:moveTo>
                <a:lnTo>
                  <a:pt x="3355563" y="0"/>
                </a:lnTo>
                <a:lnTo>
                  <a:pt x="3013153" y="2292364"/>
                </a:lnTo>
                <a:lnTo>
                  <a:pt x="0" y="2292364"/>
                </a:lnTo>
                <a:lnTo>
                  <a:pt x="0" y="1212444"/>
                </a:lnTo>
                <a:close/>
              </a:path>
            </a:pathLst>
          </a:custGeom>
          <a:noFill/>
          <a:ln>
            <a:noFill/>
          </a:ln>
        </p:spPr>
      </p:pic>
      <p:sp>
        <p:nvSpPr>
          <p:cNvPr id="1053" name="Google Shape;1053;p68"/>
          <p:cNvSpPr/>
          <p:nvPr/>
        </p:nvSpPr>
        <p:spPr>
          <a:xfrm rot="10800000">
            <a:off x="-10634"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54" name="Google Shape;1054;p68"/>
          <p:cNvCxnSpPr/>
          <p:nvPr/>
        </p:nvCxnSpPr>
        <p:spPr>
          <a:xfrm>
            <a:off x="497232" y="2282818"/>
            <a:ext cx="3206088" cy="0"/>
          </a:xfrm>
          <a:prstGeom prst="straightConnector1">
            <a:avLst/>
          </a:prstGeom>
          <a:noFill/>
          <a:ln w="12700" cap="rnd" cmpd="sng">
            <a:solidFill>
              <a:schemeClr val="lt1"/>
            </a:solidFill>
            <a:prstDash val="solid"/>
            <a:round/>
            <a:headEnd type="none" w="sm" len="sm"/>
            <a:tailEnd type="none" w="sm" len="sm"/>
          </a:ln>
        </p:spPr>
      </p:cxnSp>
      <p:cxnSp>
        <p:nvCxnSpPr>
          <p:cNvPr id="1055" name="Google Shape;1055;p68"/>
          <p:cNvCxnSpPr/>
          <p:nvPr/>
        </p:nvCxnSpPr>
        <p:spPr>
          <a:xfrm>
            <a:off x="162696" y="4565636"/>
            <a:ext cx="3206088" cy="0"/>
          </a:xfrm>
          <a:prstGeom prst="straightConnector1">
            <a:avLst/>
          </a:prstGeom>
          <a:noFill/>
          <a:ln w="12700" cap="rnd" cmpd="sng">
            <a:solidFill>
              <a:schemeClr val="lt1"/>
            </a:solidFill>
            <a:prstDash val="solid"/>
            <a:round/>
            <a:headEnd type="none" w="sm" len="sm"/>
            <a:tailEnd type="none" w="sm" len="sm"/>
          </a:ln>
        </p:spPr>
      </p:cxnSp>
      <p:sp>
        <p:nvSpPr>
          <p:cNvPr id="1056" name="Google Shape;1056;p68"/>
          <p:cNvSpPr/>
          <p:nvPr/>
        </p:nvSpPr>
        <p:spPr>
          <a:xfrm rot="10800000">
            <a:off x="11276" y="0"/>
            <a:ext cx="842596" cy="5666154"/>
          </a:xfrm>
          <a:prstGeom prst="triangle">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68"/>
          <p:cNvSpPr txBox="1"/>
          <p:nvPr/>
        </p:nvSpPr>
        <p:spPr>
          <a:xfrm>
            <a:off x="4159225" y="3100754"/>
            <a:ext cx="7024590" cy="13208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accent1"/>
              </a:buClr>
              <a:buSzPts val="2430"/>
              <a:buFont typeface="Trebuchet MS"/>
              <a:buNone/>
            </a:pPr>
            <a:r>
              <a:rPr lang="en-US" sz="2430">
                <a:solidFill>
                  <a:schemeClr val="accent1"/>
                </a:solidFill>
                <a:latin typeface="Trebuchet MS"/>
                <a:ea typeface="Trebuchet MS"/>
                <a:cs typeface="Trebuchet MS"/>
                <a:sym typeface="Trebuchet MS"/>
              </a:rPr>
              <a:t>Angela Struebing</a:t>
            </a:r>
            <a:endParaRPr/>
          </a:p>
          <a:p>
            <a:pPr marL="0" marR="0" lvl="0" indent="0" algn="l" rtl="0">
              <a:lnSpc>
                <a:spcPct val="80000"/>
              </a:lnSpc>
              <a:spcBef>
                <a:spcPts val="0"/>
              </a:spcBef>
              <a:spcAft>
                <a:spcPts val="0"/>
              </a:spcAft>
              <a:buClr>
                <a:schemeClr val="accent1"/>
              </a:buClr>
              <a:buSzPts val="2430"/>
              <a:buFont typeface="Trebuchet MS"/>
              <a:buNone/>
            </a:pPr>
            <a:r>
              <a:rPr lang="en-US" sz="2430">
                <a:solidFill>
                  <a:schemeClr val="accent1"/>
                </a:solidFill>
                <a:latin typeface="Trebuchet MS"/>
                <a:ea typeface="Trebuchet MS"/>
                <a:cs typeface="Trebuchet MS"/>
                <a:sym typeface="Trebuchet MS"/>
              </a:rPr>
              <a:t>Independent Consultant</a:t>
            </a:r>
            <a:endParaRPr/>
          </a:p>
          <a:p>
            <a:pPr marL="0" marR="0" lvl="0" indent="0" algn="l" rtl="0">
              <a:lnSpc>
                <a:spcPct val="80000"/>
              </a:lnSpc>
              <a:spcBef>
                <a:spcPts val="0"/>
              </a:spcBef>
              <a:spcAft>
                <a:spcPts val="0"/>
              </a:spcAft>
              <a:buClr>
                <a:schemeClr val="accent1"/>
              </a:buClr>
              <a:buSzPts val="2430"/>
              <a:buFont typeface="Trebuchet MS"/>
              <a:buNone/>
            </a:pPr>
            <a:r>
              <a:rPr lang="en-US" sz="2430">
                <a:solidFill>
                  <a:schemeClr val="accent1"/>
                </a:solidFill>
                <a:latin typeface="Trebuchet MS"/>
                <a:ea typeface="Trebuchet MS"/>
                <a:cs typeface="Trebuchet MS"/>
                <a:sym typeface="Trebuchet MS"/>
              </a:rPr>
              <a:t>angelastruebing@gmail.com</a:t>
            </a:r>
            <a:br>
              <a:rPr lang="en-US" sz="2430">
                <a:solidFill>
                  <a:schemeClr val="accent1"/>
                </a:solidFill>
                <a:latin typeface="Trebuchet MS"/>
                <a:ea typeface="Trebuchet MS"/>
                <a:cs typeface="Trebuchet MS"/>
                <a:sym typeface="Trebuchet MS"/>
              </a:rPr>
            </a:br>
            <a:endParaRPr sz="2430">
              <a:solidFill>
                <a:schemeClr val="accent1"/>
              </a:solidFill>
              <a:latin typeface="Trebuchet MS"/>
              <a:ea typeface="Trebuchet MS"/>
              <a:cs typeface="Trebuchet MS"/>
              <a:sym typeface="Trebuchet MS"/>
            </a:endParaRPr>
          </a:p>
        </p:txBody>
      </p:sp>
      <p:sp>
        <p:nvSpPr>
          <p:cNvPr id="1058" name="Google Shape;1058;p68"/>
          <p:cNvSpPr txBox="1"/>
          <p:nvPr/>
        </p:nvSpPr>
        <p:spPr>
          <a:xfrm>
            <a:off x="4027012" y="4927600"/>
            <a:ext cx="7024590" cy="1788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2400"/>
              <a:buFont typeface="Trebuchet MS"/>
              <a:buNone/>
            </a:pPr>
            <a:r>
              <a:rPr lang="en-US" sz="2400">
                <a:solidFill>
                  <a:schemeClr val="accent1"/>
                </a:solidFill>
                <a:latin typeface="Trebuchet MS"/>
                <a:ea typeface="Trebuchet MS"/>
                <a:cs typeface="Trebuchet MS"/>
                <a:sym typeface="Trebuchet MS"/>
              </a:rPr>
              <a:t>Nikki Minard</a:t>
            </a:r>
            <a:endParaRPr/>
          </a:p>
          <a:p>
            <a:pPr marL="0" marR="0" lvl="0" indent="0" algn="l" rtl="0">
              <a:spcBef>
                <a:spcPts val="0"/>
              </a:spcBef>
              <a:spcAft>
                <a:spcPts val="0"/>
              </a:spcAft>
              <a:buClr>
                <a:schemeClr val="accent1"/>
              </a:buClr>
              <a:buSzPts val="2400"/>
              <a:buFont typeface="Trebuchet MS"/>
              <a:buNone/>
            </a:pPr>
            <a:r>
              <a:rPr lang="en-US" sz="2400">
                <a:solidFill>
                  <a:schemeClr val="accent1"/>
                </a:solidFill>
                <a:latin typeface="Trebuchet MS"/>
                <a:ea typeface="Trebuchet MS"/>
                <a:cs typeface="Trebuchet MS"/>
                <a:sym typeface="Trebuchet MS"/>
              </a:rPr>
              <a:t>VP Digital Marketing</a:t>
            </a:r>
            <a:endParaRPr/>
          </a:p>
          <a:p>
            <a:pPr marL="0" marR="0" lvl="0" indent="0" algn="l" rtl="0">
              <a:spcBef>
                <a:spcPts val="0"/>
              </a:spcBef>
              <a:spcAft>
                <a:spcPts val="0"/>
              </a:spcAft>
              <a:buClr>
                <a:schemeClr val="accent1"/>
              </a:buClr>
              <a:buSzPts val="2400"/>
              <a:buFont typeface="Trebuchet MS"/>
              <a:buNone/>
            </a:pPr>
            <a:r>
              <a:rPr lang="en-US" sz="2400">
                <a:solidFill>
                  <a:schemeClr val="accent1"/>
                </a:solidFill>
                <a:latin typeface="Trebuchet MS"/>
                <a:ea typeface="Trebuchet MS"/>
                <a:cs typeface="Trebuchet MS"/>
                <a:sym typeface="Trebuchet MS"/>
              </a:rPr>
              <a:t>Beaconfire Red</a:t>
            </a:r>
            <a:endParaRPr/>
          </a:p>
          <a:p>
            <a:pPr marL="0" marR="0" lvl="0" indent="0" algn="l" rtl="0">
              <a:spcBef>
                <a:spcPts val="0"/>
              </a:spcBef>
              <a:spcAft>
                <a:spcPts val="0"/>
              </a:spcAft>
              <a:buClr>
                <a:schemeClr val="accent1"/>
              </a:buClr>
              <a:buSzPts val="2400"/>
              <a:buFont typeface="Trebuchet MS"/>
              <a:buNone/>
            </a:pPr>
            <a:r>
              <a:rPr lang="en-US" sz="2400">
                <a:solidFill>
                  <a:schemeClr val="accent1"/>
                </a:solidFill>
                <a:latin typeface="Trebuchet MS"/>
                <a:ea typeface="Trebuchet MS"/>
                <a:cs typeface="Trebuchet MS"/>
                <a:sym typeface="Trebuchet MS"/>
              </a:rPr>
              <a:t>Nikki.Minard@beaconfire-red.com</a:t>
            </a:r>
            <a:br>
              <a:rPr lang="en-US" sz="2400">
                <a:solidFill>
                  <a:schemeClr val="accent1"/>
                </a:solidFill>
                <a:latin typeface="Trebuchet MS"/>
                <a:ea typeface="Trebuchet MS"/>
                <a:cs typeface="Trebuchet MS"/>
                <a:sym typeface="Trebuchet MS"/>
              </a:rPr>
            </a:br>
            <a:endParaRPr sz="2400">
              <a:solidFill>
                <a:schemeClr val="accent1"/>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1798</Words>
  <Application>Microsoft Office PowerPoint</Application>
  <PresentationFormat>Widescreen</PresentationFormat>
  <Paragraphs>369</Paragraphs>
  <Slides>40</Slides>
  <Notes>40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40</vt:i4>
      </vt:variant>
    </vt:vector>
  </HeadingPairs>
  <TitlesOfParts>
    <vt:vector size="50" baseType="lpstr">
      <vt:lpstr>Century Gothic</vt:lpstr>
      <vt:lpstr>Trebuchet MS</vt:lpstr>
      <vt:lpstr>Montserrat Medium</vt:lpstr>
      <vt:lpstr>Arial</vt:lpstr>
      <vt:lpstr>Calibri</vt:lpstr>
      <vt:lpstr>Avenir</vt:lpstr>
      <vt:lpstr>Noto Sans Symbols</vt:lpstr>
      <vt:lpstr>Montserrat</vt:lpstr>
      <vt:lpstr>Facet</vt:lpstr>
      <vt:lpstr>Facet</vt:lpstr>
      <vt:lpstr>Integrated Marketing</vt:lpstr>
      <vt:lpstr>What are you going to learn</vt:lpstr>
      <vt:lpstr>TRUE OR FALSE?</vt:lpstr>
      <vt:lpstr>PowerPoint Presentation</vt:lpstr>
      <vt:lpstr>PowerPoint Presentation</vt:lpstr>
      <vt:lpstr>“Brands are competing more on customer experience. They’re being forced to be much more meaningful and much more relevant.”</vt:lpstr>
      <vt:lpstr>Seems like a lot of work…</vt:lpstr>
      <vt:lpstr>Benefits</vt:lpstr>
      <vt:lpstr>Audience Centric Approach</vt:lpstr>
      <vt:lpstr>PowerPoint Presentation</vt:lpstr>
      <vt:lpstr>Channel Strengths</vt:lpstr>
      <vt:lpstr>PowerPoint Presentation</vt:lpstr>
      <vt:lpstr>Make the most of your messaging</vt:lpstr>
      <vt:lpstr>“Just as data gives marketers an advantage, it also drives complexity. Understanding the right level of investment across channels is a huge challenge.”</vt:lpstr>
      <vt:lpstr>Measurement</vt:lpstr>
      <vt:lpstr>Developing a Plan</vt:lpstr>
      <vt:lpstr>Donor Journey</vt:lpstr>
      <vt:lpstr>Today’s Consumer Journey is Fragmented</vt:lpstr>
      <vt:lpstr>Moving towards an Integrated Supporter-focused Program</vt:lpstr>
      <vt:lpstr>Develop Audience-Centric Marketing Plan</vt:lpstr>
      <vt:lpstr>Map Out Marquis and Evergreen Campaign</vt:lpstr>
      <vt:lpstr>Audience-specific Campaign Strategy</vt:lpstr>
      <vt:lpstr>Audience-specific Campaign Strategy</vt:lpstr>
      <vt:lpstr>So what does this look like?</vt:lpstr>
      <vt:lpstr>PowerPoint Presentation</vt:lpstr>
      <vt:lpstr>PowerPoint Presentation</vt:lpstr>
      <vt:lpstr>PowerPoint Presentation</vt:lpstr>
      <vt:lpstr>PowerPoint Presentation</vt:lpstr>
      <vt:lpstr>PowerPoint Presentation</vt:lpstr>
      <vt:lpstr>PowerPoint Presentation</vt:lpstr>
      <vt:lpstr>St. Jude Children’s Research Hospital Thanks and Giving Campaign</vt:lpstr>
      <vt:lpstr>PowerPoint Presentation</vt:lpstr>
      <vt:lpstr>PowerPoint Presentation</vt:lpstr>
      <vt:lpstr>PowerPoint Presentation</vt:lpstr>
      <vt:lpstr>PowerPoint Presentation</vt:lpstr>
      <vt:lpstr>PowerPoint Presentation</vt:lpstr>
      <vt:lpstr>PowerPoint Presentation</vt:lpstr>
      <vt:lpstr>But what if I only own one piece?</vt:lpstr>
      <vt:lpstr>Get all the pieces together</vt:lpstr>
      <vt:lpstr>Katy Jordan VP of Account Management PMX Agency kjordan@forwardpmx.com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Marketing</dc:title>
  <dc:creator>Angela Struebing</dc:creator>
  <cp:lastModifiedBy>Angela Struebing</cp:lastModifiedBy>
  <cp:revision>2</cp:revision>
  <dcterms:modified xsi:type="dcterms:W3CDTF">2019-04-10T12:48:33Z</dcterms:modified>
</cp:coreProperties>
</file>