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7"/>
  </p:notesMasterIdLst>
  <p:handoutMasterIdLst>
    <p:handoutMasterId r:id="rId38"/>
  </p:handoutMasterIdLst>
  <p:sldIdLst>
    <p:sldId id="1435" r:id="rId2"/>
    <p:sldId id="1332" r:id="rId3"/>
    <p:sldId id="1081" r:id="rId4"/>
    <p:sldId id="1335" r:id="rId5"/>
    <p:sldId id="1333" r:id="rId6"/>
    <p:sldId id="1324" r:id="rId7"/>
    <p:sldId id="1336" r:id="rId8"/>
    <p:sldId id="1338" r:id="rId9"/>
    <p:sldId id="1361" r:id="rId10"/>
    <p:sldId id="1360" r:id="rId11"/>
    <p:sldId id="1362" r:id="rId12"/>
    <p:sldId id="1363" r:id="rId13"/>
    <p:sldId id="1339" r:id="rId14"/>
    <p:sldId id="1364" r:id="rId15"/>
    <p:sldId id="1244" r:id="rId16"/>
    <p:sldId id="1380" r:id="rId17"/>
    <p:sldId id="998" r:id="rId18"/>
    <p:sldId id="1381" r:id="rId19"/>
    <p:sldId id="1382" r:id="rId20"/>
    <p:sldId id="1340" r:id="rId21"/>
    <p:sldId id="1341" r:id="rId22"/>
    <p:sldId id="1379" r:id="rId23"/>
    <p:sldId id="434" r:id="rId24"/>
    <p:sldId id="437" r:id="rId25"/>
    <p:sldId id="922" r:id="rId26"/>
    <p:sldId id="1383" r:id="rId27"/>
    <p:sldId id="1342" r:id="rId28"/>
    <p:sldId id="770" r:id="rId29"/>
    <p:sldId id="1384" r:id="rId30"/>
    <p:sldId id="1343" r:id="rId31"/>
    <p:sldId id="1386" r:id="rId32"/>
    <p:sldId id="1212" r:id="rId33"/>
    <p:sldId id="1334" r:id="rId34"/>
    <p:sldId id="1434" r:id="rId35"/>
    <p:sldId id="257" r:id="rId36"/>
  </p:sldIdLst>
  <p:sldSz cx="9144000" cy="5143500" type="screen16x9"/>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515151"/>
    <a:srgbClr val="009900"/>
    <a:srgbClr val="33CC33"/>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901" autoAdjust="0"/>
    <p:restoredTop sz="95658" autoAdjust="0"/>
  </p:normalViewPr>
  <p:slideViewPr>
    <p:cSldViewPr snapToGrid="0">
      <p:cViewPr varScale="1">
        <p:scale>
          <a:sx n="150" d="100"/>
          <a:sy n="150" d="100"/>
        </p:scale>
        <p:origin x="1116" y="-36"/>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71" d="100"/>
          <a:sy n="71" d="100"/>
        </p:scale>
        <p:origin x="3168"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B3239C62-A957-4ED7-BBFD-3AB1B8CD58E8}" type="datetimeFigureOut">
              <a:rPr lang="en-US" smtClean="0"/>
              <a:t>5/20/2019</a:t>
            </a:fld>
            <a:endParaRPr lang="en-US" dirty="0"/>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D6C2CE20-E953-4B3F-9B66-729636769AD2}" type="slidenum">
              <a:rPr lang="en-US" smtClean="0"/>
              <a:t>‹#›</a:t>
            </a:fld>
            <a:endParaRPr lang="en-US" dirty="0"/>
          </a:p>
        </p:txBody>
      </p:sp>
    </p:spTree>
    <p:extLst>
      <p:ext uri="{BB962C8B-B14F-4D97-AF65-F5344CB8AC3E}">
        <p14:creationId xmlns:p14="http://schemas.microsoft.com/office/powerpoint/2010/main" val="659905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658B6DC2-0323-4666-A3A8-99FB56FEC96E}" type="datetimeFigureOut">
              <a:rPr lang="en-US" smtClean="0"/>
              <a:t>5/20/2019</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AB067A20-093F-4818-B3E6-08F4BF53A82A}" type="slidenum">
              <a:rPr lang="en-US" smtClean="0"/>
              <a:t>‹#›</a:t>
            </a:fld>
            <a:endParaRPr lang="en-US" dirty="0"/>
          </a:p>
        </p:txBody>
      </p:sp>
    </p:spTree>
    <p:extLst>
      <p:ext uri="{BB962C8B-B14F-4D97-AF65-F5344CB8AC3E}">
        <p14:creationId xmlns:p14="http://schemas.microsoft.com/office/powerpoint/2010/main" val="372531028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2</a:t>
            </a:fld>
            <a:endParaRPr lang="en-US" dirty="0"/>
          </a:p>
        </p:txBody>
      </p:sp>
    </p:spTree>
    <p:extLst>
      <p:ext uri="{BB962C8B-B14F-4D97-AF65-F5344CB8AC3E}">
        <p14:creationId xmlns:p14="http://schemas.microsoft.com/office/powerpoint/2010/main" val="319636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4</a:t>
            </a:fld>
            <a:endParaRPr lang="en-US" dirty="0"/>
          </a:p>
        </p:txBody>
      </p:sp>
    </p:spTree>
    <p:extLst>
      <p:ext uri="{BB962C8B-B14F-4D97-AF65-F5344CB8AC3E}">
        <p14:creationId xmlns:p14="http://schemas.microsoft.com/office/powerpoint/2010/main" val="1646554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Wingdings" panose="05000000000000000000" pitchFamily="2" charset="2"/>
              <a:buChar char="§"/>
            </a:pPr>
            <a:r>
              <a:rPr lang="en-US" sz="1000" b="1" dirty="0"/>
              <a:t>Purpose: </a:t>
            </a:r>
            <a:r>
              <a:rPr lang="en-US" sz="1000" dirty="0"/>
              <a:t>this is about setting the foundation for how analytics should work and think</a:t>
            </a:r>
          </a:p>
          <a:p>
            <a:pPr marL="571500" lvl="1" indent="-228600">
              <a:buFont typeface="Wingdings" panose="05000000000000000000" pitchFamily="2" charset="2"/>
              <a:buChar char="ü"/>
            </a:pPr>
            <a:r>
              <a:rPr lang="en-US" sz="800" dirty="0"/>
              <a:t>Descriptive – what happened: standardized the measurement and reporting process to reduce the time spent to only 20%</a:t>
            </a:r>
          </a:p>
          <a:p>
            <a:pPr marL="571500" lvl="1" indent="-228600">
              <a:buFont typeface="Wingdings" panose="05000000000000000000" pitchFamily="2" charset="2"/>
              <a:buChar char="ü"/>
            </a:pPr>
            <a:r>
              <a:rPr lang="en-US" sz="800" dirty="0"/>
              <a:t>Diagnostic – this is where the real magic begins. Tell me something that I can’t see. Tell me why it matters. Uncover the root drivers that…</a:t>
            </a:r>
          </a:p>
          <a:p>
            <a:pPr marL="571500" lvl="1" indent="-228600">
              <a:buFont typeface="Wingdings" panose="05000000000000000000" pitchFamily="2" charset="2"/>
              <a:buChar char="ü"/>
            </a:pPr>
            <a:r>
              <a:rPr lang="en-US" sz="800" dirty="0"/>
              <a:t>Prescriptive – acquisition: regional client; service area around 5M HH’s; found that there were about 750K households that they weren’t targeting. We even went as far as to tell them, this is where DM should be heavily used with limited online, Digital should be used with limited offline marketing and then full force of multichannel communication</a:t>
            </a:r>
          </a:p>
          <a:p>
            <a:pPr marL="571500" lvl="1" indent="-228600">
              <a:buFont typeface="Wingdings" panose="05000000000000000000" pitchFamily="2" charset="2"/>
              <a:buChar char="ü"/>
            </a:pPr>
            <a:r>
              <a:rPr lang="en-US" sz="800" dirty="0"/>
              <a:t>Predictive – once the root drivers are uncovered, personal benchmarks established and acquisition goals agreed upon then you can forecast with confidence that creates a viable Vision with the appropriate Action plan</a:t>
            </a:r>
          </a:p>
          <a:p>
            <a:pPr marL="571500" lvl="1" indent="-228600">
              <a:buFont typeface="Wingdings" panose="05000000000000000000" pitchFamily="2" charset="2"/>
              <a:buChar char="§"/>
            </a:pPr>
            <a:endParaRPr lang="en-US" sz="800" dirty="0"/>
          </a:p>
          <a:p>
            <a:pPr marL="571500" lvl="1" indent="-228600">
              <a:buFont typeface="Wingdings" panose="05000000000000000000" pitchFamily="2" charset="2"/>
              <a:buChar char="§"/>
            </a:pPr>
            <a:endParaRPr lang="en-US" sz="800" dirty="0"/>
          </a:p>
          <a:p>
            <a:pPr marL="571500" lvl="1" indent="-228600">
              <a:buFont typeface="Wingdings" panose="05000000000000000000" pitchFamily="2" charset="2"/>
              <a:buChar char="§"/>
            </a:pPr>
            <a:endParaRPr lang="en-US" sz="800" dirty="0"/>
          </a:p>
          <a:p>
            <a:pPr marL="571500" lvl="1" indent="-228600">
              <a:buFont typeface="Wingdings" panose="05000000000000000000" pitchFamily="2" charset="2"/>
              <a:buChar char="§"/>
            </a:pPr>
            <a:endParaRPr lang="en-US" sz="800" dirty="0"/>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AB067A20-093F-4818-B3E6-08F4BF53A82A}" type="slidenum">
              <a:rPr lang="en-US" smtClean="0"/>
              <a:t>6</a:t>
            </a:fld>
            <a:endParaRPr lang="en-US" dirty="0"/>
          </a:p>
        </p:txBody>
      </p:sp>
    </p:spTree>
    <p:extLst>
      <p:ext uri="{BB962C8B-B14F-4D97-AF65-F5344CB8AC3E}">
        <p14:creationId xmlns:p14="http://schemas.microsoft.com/office/powerpoint/2010/main" val="3590667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8</a:t>
            </a:fld>
            <a:endParaRPr lang="en-US" dirty="0"/>
          </a:p>
        </p:txBody>
      </p:sp>
    </p:spTree>
    <p:extLst>
      <p:ext uri="{BB962C8B-B14F-4D97-AF65-F5344CB8AC3E}">
        <p14:creationId xmlns:p14="http://schemas.microsoft.com/office/powerpoint/2010/main" val="4291381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10</a:t>
            </a:fld>
            <a:endParaRPr lang="en-US" dirty="0"/>
          </a:p>
        </p:txBody>
      </p:sp>
    </p:spTree>
    <p:extLst>
      <p:ext uri="{BB962C8B-B14F-4D97-AF65-F5344CB8AC3E}">
        <p14:creationId xmlns:p14="http://schemas.microsoft.com/office/powerpoint/2010/main" val="2512755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11</a:t>
            </a:fld>
            <a:endParaRPr lang="en-US" dirty="0"/>
          </a:p>
        </p:txBody>
      </p:sp>
    </p:spTree>
    <p:extLst>
      <p:ext uri="{BB962C8B-B14F-4D97-AF65-F5344CB8AC3E}">
        <p14:creationId xmlns:p14="http://schemas.microsoft.com/office/powerpoint/2010/main" val="4040934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12</a:t>
            </a:fld>
            <a:endParaRPr lang="en-US" dirty="0"/>
          </a:p>
        </p:txBody>
      </p:sp>
    </p:spTree>
    <p:extLst>
      <p:ext uri="{BB962C8B-B14F-4D97-AF65-F5344CB8AC3E}">
        <p14:creationId xmlns:p14="http://schemas.microsoft.com/office/powerpoint/2010/main" val="2315578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13</a:t>
            </a:fld>
            <a:endParaRPr lang="en-US" dirty="0"/>
          </a:p>
        </p:txBody>
      </p:sp>
    </p:spTree>
    <p:extLst>
      <p:ext uri="{BB962C8B-B14F-4D97-AF65-F5344CB8AC3E}">
        <p14:creationId xmlns:p14="http://schemas.microsoft.com/office/powerpoint/2010/main" val="546619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14</a:t>
            </a:fld>
            <a:endParaRPr lang="en-US" dirty="0"/>
          </a:p>
        </p:txBody>
      </p:sp>
    </p:spTree>
    <p:extLst>
      <p:ext uri="{BB962C8B-B14F-4D97-AF65-F5344CB8AC3E}">
        <p14:creationId xmlns:p14="http://schemas.microsoft.com/office/powerpoint/2010/main" val="3638560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15</a:t>
            </a:fld>
            <a:endParaRPr lang="en-US" dirty="0"/>
          </a:p>
        </p:txBody>
      </p:sp>
    </p:spTree>
    <p:extLst>
      <p:ext uri="{BB962C8B-B14F-4D97-AF65-F5344CB8AC3E}">
        <p14:creationId xmlns:p14="http://schemas.microsoft.com/office/powerpoint/2010/main" val="324494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16</a:t>
            </a:fld>
            <a:endParaRPr lang="en-US" dirty="0"/>
          </a:p>
        </p:txBody>
      </p:sp>
    </p:spTree>
    <p:extLst>
      <p:ext uri="{BB962C8B-B14F-4D97-AF65-F5344CB8AC3E}">
        <p14:creationId xmlns:p14="http://schemas.microsoft.com/office/powerpoint/2010/main" val="3615020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17</a:t>
            </a:fld>
            <a:endParaRPr lang="en-US" dirty="0"/>
          </a:p>
        </p:txBody>
      </p:sp>
    </p:spTree>
    <p:extLst>
      <p:ext uri="{BB962C8B-B14F-4D97-AF65-F5344CB8AC3E}">
        <p14:creationId xmlns:p14="http://schemas.microsoft.com/office/powerpoint/2010/main" val="3620322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20</a:t>
            </a:fld>
            <a:endParaRPr lang="en-US" dirty="0"/>
          </a:p>
        </p:txBody>
      </p:sp>
    </p:spTree>
    <p:extLst>
      <p:ext uri="{BB962C8B-B14F-4D97-AF65-F5344CB8AC3E}">
        <p14:creationId xmlns:p14="http://schemas.microsoft.com/office/powerpoint/2010/main" val="375894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21</a:t>
            </a:fld>
            <a:endParaRPr lang="en-US" dirty="0"/>
          </a:p>
        </p:txBody>
      </p:sp>
    </p:spTree>
    <p:extLst>
      <p:ext uri="{BB962C8B-B14F-4D97-AF65-F5344CB8AC3E}">
        <p14:creationId xmlns:p14="http://schemas.microsoft.com/office/powerpoint/2010/main" val="476549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25</a:t>
            </a:fld>
            <a:endParaRPr lang="en-US" dirty="0"/>
          </a:p>
        </p:txBody>
      </p:sp>
    </p:spTree>
    <p:extLst>
      <p:ext uri="{BB962C8B-B14F-4D97-AF65-F5344CB8AC3E}">
        <p14:creationId xmlns:p14="http://schemas.microsoft.com/office/powerpoint/2010/main" val="140228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27</a:t>
            </a:fld>
            <a:endParaRPr lang="en-US" dirty="0"/>
          </a:p>
        </p:txBody>
      </p:sp>
    </p:spTree>
    <p:extLst>
      <p:ext uri="{BB962C8B-B14F-4D97-AF65-F5344CB8AC3E}">
        <p14:creationId xmlns:p14="http://schemas.microsoft.com/office/powerpoint/2010/main" val="654186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28</a:t>
            </a:fld>
            <a:endParaRPr lang="en-US" dirty="0"/>
          </a:p>
        </p:txBody>
      </p:sp>
    </p:spTree>
    <p:extLst>
      <p:ext uri="{BB962C8B-B14F-4D97-AF65-F5344CB8AC3E}">
        <p14:creationId xmlns:p14="http://schemas.microsoft.com/office/powerpoint/2010/main" val="183007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30</a:t>
            </a:fld>
            <a:endParaRPr lang="en-US" dirty="0"/>
          </a:p>
        </p:txBody>
      </p:sp>
    </p:spTree>
    <p:extLst>
      <p:ext uri="{BB962C8B-B14F-4D97-AF65-F5344CB8AC3E}">
        <p14:creationId xmlns:p14="http://schemas.microsoft.com/office/powerpoint/2010/main" val="2524831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32</a:t>
            </a:fld>
            <a:endParaRPr lang="en-US" dirty="0"/>
          </a:p>
        </p:txBody>
      </p:sp>
    </p:spTree>
    <p:extLst>
      <p:ext uri="{BB962C8B-B14F-4D97-AF65-F5344CB8AC3E}">
        <p14:creationId xmlns:p14="http://schemas.microsoft.com/office/powerpoint/2010/main" val="2350506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33</a:t>
            </a:fld>
            <a:endParaRPr lang="en-US" dirty="0"/>
          </a:p>
        </p:txBody>
      </p:sp>
    </p:spTree>
    <p:extLst>
      <p:ext uri="{BB962C8B-B14F-4D97-AF65-F5344CB8AC3E}">
        <p14:creationId xmlns:p14="http://schemas.microsoft.com/office/powerpoint/2010/main" val="2594673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067A20-093F-4818-B3E6-08F4BF53A82A}" type="slidenum">
              <a:rPr lang="en-US" smtClean="0"/>
              <a:t>34</a:t>
            </a:fld>
            <a:endParaRPr lang="en-US" dirty="0"/>
          </a:p>
        </p:txBody>
      </p:sp>
    </p:spTree>
    <p:extLst>
      <p:ext uri="{BB962C8B-B14F-4D97-AF65-F5344CB8AC3E}">
        <p14:creationId xmlns:p14="http://schemas.microsoft.com/office/powerpoint/2010/main" val="2535261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062008"/>
            <a:ext cx="9144000" cy="913683"/>
          </a:xfrm>
        </p:spPr>
        <p:txBody>
          <a:bodyPr anchor="b">
            <a:noAutofit/>
          </a:bodyPr>
          <a:lstStyle>
            <a:lvl1pPr algn="ctr">
              <a:defRPr sz="4100" b="1">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143000" y="3001962"/>
            <a:ext cx="6858000" cy="941388"/>
          </a:xfrm>
        </p:spPr>
        <p:txBody>
          <a:bodyPr>
            <a:normAutofit/>
          </a:bodyPr>
          <a:lstStyle>
            <a:lvl1pPr marL="0" indent="0" algn="ctr">
              <a:buNone/>
              <a:defRPr sz="1500">
                <a:latin typeface="Palatino"/>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cxnSp>
        <p:nvCxnSpPr>
          <p:cNvPr id="13" name="Conector recto 31"/>
          <p:cNvCxnSpPr/>
          <p:nvPr userDrawn="1"/>
        </p:nvCxnSpPr>
        <p:spPr>
          <a:xfrm rot="5400000">
            <a:off x="-2287154" y="2700000"/>
            <a:ext cx="5400000" cy="1588"/>
          </a:xfrm>
          <a:prstGeom prst="line">
            <a:avLst/>
          </a:prstGeom>
          <a:ln w="19050">
            <a:solidFill>
              <a:srgbClr val="D5D5D4"/>
            </a:solidFill>
          </a:ln>
        </p:spPr>
        <p:style>
          <a:lnRef idx="1">
            <a:schemeClr val="accent1"/>
          </a:lnRef>
          <a:fillRef idx="0">
            <a:schemeClr val="accent1"/>
          </a:fillRef>
          <a:effectRef idx="0">
            <a:schemeClr val="accent1"/>
          </a:effectRef>
          <a:fontRef idx="minor">
            <a:schemeClr val="tx1"/>
          </a:fontRef>
        </p:style>
      </p:cxnSp>
      <p:sp>
        <p:nvSpPr>
          <p:cNvPr id="14" name="Elipse 6"/>
          <p:cNvSpPr/>
          <p:nvPr userDrawn="1"/>
        </p:nvSpPr>
        <p:spPr>
          <a:xfrm>
            <a:off x="688320" y="460570"/>
            <a:ext cx="90000" cy="90000"/>
          </a:xfrm>
          <a:prstGeom prst="ellipse">
            <a:avLst/>
          </a:prstGeom>
          <a:solidFill>
            <a:srgbClr val="B21E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_tradnl" dirty="0"/>
              <a:t>  </a:t>
            </a:r>
          </a:p>
        </p:txBody>
      </p:sp>
      <p:sp>
        <p:nvSpPr>
          <p:cNvPr id="18" name="Picture Placeholder 17"/>
          <p:cNvSpPr>
            <a:spLocks noGrp="1"/>
          </p:cNvSpPr>
          <p:nvPr>
            <p:ph type="pic" sz="quarter" idx="14"/>
          </p:nvPr>
        </p:nvSpPr>
        <p:spPr>
          <a:xfrm>
            <a:off x="1143000" y="550570"/>
            <a:ext cx="6858000" cy="1123950"/>
          </a:xfrm>
        </p:spPr>
        <p:txBody>
          <a:bodyPr/>
          <a:lstStyle/>
          <a:p>
            <a:endParaRPr lang="en-US" dirty="0"/>
          </a:p>
        </p:txBody>
      </p:sp>
    </p:spTree>
    <p:extLst>
      <p:ext uri="{BB962C8B-B14F-4D97-AF65-F5344CB8AC3E}">
        <p14:creationId xmlns:p14="http://schemas.microsoft.com/office/powerpoint/2010/main" val="1037768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49094" y="257175"/>
            <a:ext cx="7666256" cy="742950"/>
          </a:xfrm>
        </p:spPr>
        <p:txBody>
          <a:bodyPr anchor="b">
            <a:normAutofit/>
          </a:bodyPr>
          <a:lstStyle>
            <a:lvl1pPr>
              <a:defRPr sz="26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849094" y="1535356"/>
            <a:ext cx="7696743" cy="2812306"/>
          </a:xfrm>
        </p:spPr>
        <p:txBody>
          <a:bodyPr/>
          <a:lstStyle>
            <a:lvl1pPr>
              <a:defRPr sz="1800">
                <a:latin typeface="Palatino"/>
              </a:defRPr>
            </a:lvl1pPr>
            <a:lvl2pPr>
              <a:defRPr sz="1400">
                <a:solidFill>
                  <a:srgbClr val="515151"/>
                </a:solidFill>
                <a:latin typeface="Palatino"/>
              </a:defRPr>
            </a:lvl2pPr>
            <a:lvl3pPr>
              <a:defRPr sz="1200">
                <a:solidFill>
                  <a:srgbClr val="515151"/>
                </a:solidFill>
                <a:latin typeface="Palatino"/>
              </a:defRPr>
            </a:lvl3pPr>
            <a:lvl4pPr>
              <a:defRPr sz="1100">
                <a:solidFill>
                  <a:srgbClr val="515151"/>
                </a:solidFill>
                <a:latin typeface="Palatino"/>
              </a:defRPr>
            </a:lvl4pPr>
            <a:lvl5pPr>
              <a:defRPr sz="1100">
                <a:solidFill>
                  <a:srgbClr val="515151"/>
                </a:solidFill>
                <a:latin typeface="Palatino"/>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DAA23E1-2C9C-4061-B363-6902E5CC5621}" type="slidenum">
              <a:rPr lang="en-US" smtClean="0"/>
              <a:t>‹#›</a:t>
            </a:fld>
            <a:endParaRPr lang="en-US" dirty="0"/>
          </a:p>
        </p:txBody>
      </p:sp>
      <p:cxnSp>
        <p:nvCxnSpPr>
          <p:cNvPr id="9" name="Conector recto 10"/>
          <p:cNvCxnSpPr/>
          <p:nvPr userDrawn="1"/>
        </p:nvCxnSpPr>
        <p:spPr>
          <a:xfrm rot="5400000">
            <a:off x="-2282509" y="2700000"/>
            <a:ext cx="5400000" cy="1588"/>
          </a:xfrm>
          <a:prstGeom prst="line">
            <a:avLst/>
          </a:prstGeom>
          <a:ln w="19050">
            <a:solidFill>
              <a:srgbClr val="D5D5D4"/>
            </a:solidFill>
          </a:ln>
        </p:spPr>
        <p:style>
          <a:lnRef idx="1">
            <a:schemeClr val="accent1"/>
          </a:lnRef>
          <a:fillRef idx="0">
            <a:schemeClr val="accent1"/>
          </a:fillRef>
          <a:effectRef idx="0">
            <a:schemeClr val="accent1"/>
          </a:effectRef>
          <a:fontRef idx="minor">
            <a:schemeClr val="tx1"/>
          </a:fontRef>
        </p:style>
      </p:cxnSp>
      <p:sp>
        <p:nvSpPr>
          <p:cNvPr id="10" name="Elipse 11"/>
          <p:cNvSpPr/>
          <p:nvPr userDrawn="1"/>
        </p:nvSpPr>
        <p:spPr>
          <a:xfrm>
            <a:off x="372491" y="692547"/>
            <a:ext cx="90000" cy="90000"/>
          </a:xfrm>
          <a:prstGeom prst="ellipse">
            <a:avLst/>
          </a:prstGeom>
          <a:solidFill>
            <a:srgbClr val="B21E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_tradnl" dirty="0"/>
          </a:p>
        </p:txBody>
      </p:sp>
      <p:sp>
        <p:nvSpPr>
          <p:cNvPr id="12" name="Text Placeholder 11"/>
          <p:cNvSpPr>
            <a:spLocks noGrp="1"/>
          </p:cNvSpPr>
          <p:nvPr>
            <p:ph type="body" sz="quarter" idx="13" hasCustomPrompt="1"/>
          </p:nvPr>
        </p:nvSpPr>
        <p:spPr>
          <a:xfrm>
            <a:off x="868144" y="1036063"/>
            <a:ext cx="7666037" cy="301625"/>
          </a:xfrm>
        </p:spPr>
        <p:txBody>
          <a:bodyPr/>
          <a:lstStyle>
            <a:lvl1pPr marL="0" indent="0">
              <a:buNone/>
              <a:defRPr sz="1700">
                <a:solidFill>
                  <a:srgbClr val="51515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a:t>
            </a:r>
            <a:r>
              <a:rPr lang="en-US" dirty="0" err="1"/>
              <a:t>subheader</a:t>
            </a:r>
            <a:r>
              <a:rPr lang="en-US" dirty="0"/>
              <a:t> styles</a:t>
            </a:r>
          </a:p>
        </p:txBody>
      </p:sp>
    </p:spTree>
    <p:extLst>
      <p:ext uri="{BB962C8B-B14F-4D97-AF65-F5344CB8AC3E}">
        <p14:creationId xmlns:p14="http://schemas.microsoft.com/office/powerpoint/2010/main" val="339613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82305"/>
            <a:ext cx="9144000" cy="1740868"/>
          </a:xfrm>
        </p:spPr>
        <p:txBody>
          <a:bodyPr anchor="b">
            <a:noAutofit/>
          </a:bodyPr>
          <a:lstStyle>
            <a:lvl1pPr algn="ctr">
              <a:defRPr sz="6500" b="1">
                <a:latin typeface="Verdana" panose="020B0604030504040204" pitchFamily="34" charset="0"/>
                <a:ea typeface="Verdana" panose="020B0604030504040204" pitchFamily="34" charset="0"/>
                <a:cs typeface="Verdana" panose="020B0604030504040204" pitchFamily="34" charset="0"/>
              </a:defRPr>
            </a:lvl1pPr>
          </a:lstStyle>
          <a:p>
            <a:r>
              <a:rPr lang="en-US" dirty="0"/>
              <a:t>Master title style</a:t>
            </a:r>
          </a:p>
        </p:txBody>
      </p:sp>
      <p:sp>
        <p:nvSpPr>
          <p:cNvPr id="6" name="Slide Number Placeholder 5"/>
          <p:cNvSpPr>
            <a:spLocks noGrp="1"/>
          </p:cNvSpPr>
          <p:nvPr>
            <p:ph type="sldNum" sz="quarter" idx="12"/>
          </p:nvPr>
        </p:nvSpPr>
        <p:spPr>
          <a:xfrm>
            <a:off x="6647688" y="4526280"/>
            <a:ext cx="2057400" cy="273844"/>
          </a:xfrm>
        </p:spPr>
        <p:txBody>
          <a:bodyPr/>
          <a:lstStyle/>
          <a:p>
            <a:fld id="{0DAA23E1-2C9C-4061-B363-6902E5CC5621}" type="slidenum">
              <a:rPr lang="en-US" smtClean="0"/>
              <a:t>‹#›</a:t>
            </a:fld>
            <a:endParaRPr lang="en-US" dirty="0"/>
          </a:p>
        </p:txBody>
      </p:sp>
      <p:cxnSp>
        <p:nvCxnSpPr>
          <p:cNvPr id="8" name="Conector recto 7"/>
          <p:cNvCxnSpPr/>
          <p:nvPr userDrawn="1"/>
        </p:nvCxnSpPr>
        <p:spPr>
          <a:xfrm>
            <a:off x="0" y="378649"/>
            <a:ext cx="9144000" cy="0"/>
          </a:xfrm>
          <a:prstGeom prst="line">
            <a:avLst/>
          </a:prstGeom>
          <a:ln w="19050">
            <a:solidFill>
              <a:srgbClr val="D5D5D4"/>
            </a:solidFill>
          </a:ln>
        </p:spPr>
        <p:style>
          <a:lnRef idx="1">
            <a:schemeClr val="accent1"/>
          </a:lnRef>
          <a:fillRef idx="0">
            <a:schemeClr val="accent1"/>
          </a:fillRef>
          <a:effectRef idx="0">
            <a:schemeClr val="accent1"/>
          </a:effectRef>
          <a:fontRef idx="minor">
            <a:schemeClr val="tx1"/>
          </a:fontRef>
        </p:style>
      </p:cxnSp>
      <p:sp>
        <p:nvSpPr>
          <p:cNvPr id="9" name="Elipse 11"/>
          <p:cNvSpPr/>
          <p:nvPr userDrawn="1"/>
        </p:nvSpPr>
        <p:spPr>
          <a:xfrm>
            <a:off x="8454870" y="338929"/>
            <a:ext cx="90000" cy="90000"/>
          </a:xfrm>
          <a:prstGeom prst="ellipse">
            <a:avLst/>
          </a:prstGeom>
          <a:solidFill>
            <a:srgbClr val="B21E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_tradnl" dirty="0"/>
              <a:t>  </a:t>
            </a:r>
          </a:p>
        </p:txBody>
      </p:sp>
      <p:sp>
        <p:nvSpPr>
          <p:cNvPr id="4" name="Picture Placeholder 3"/>
          <p:cNvSpPr>
            <a:spLocks noGrp="1"/>
          </p:cNvSpPr>
          <p:nvPr>
            <p:ph type="pic" sz="quarter" idx="13"/>
          </p:nvPr>
        </p:nvSpPr>
        <p:spPr>
          <a:xfrm>
            <a:off x="369765" y="4437777"/>
            <a:ext cx="2259013" cy="450850"/>
          </a:xfrm>
        </p:spPr>
        <p:txBody>
          <a:bodyPr/>
          <a:lstStyle/>
          <a:p>
            <a:endParaRPr lang="en-US" dirty="0"/>
          </a:p>
        </p:txBody>
      </p:sp>
    </p:spTree>
    <p:extLst>
      <p:ext uri="{BB962C8B-B14F-4D97-AF65-F5344CB8AC3E}">
        <p14:creationId xmlns:p14="http://schemas.microsoft.com/office/powerpoint/2010/main" val="3326395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DAA23E1-2C9C-4061-B363-6902E5CC5621}" type="slidenum">
              <a:rPr lang="en-US" smtClean="0"/>
              <a:t>‹#›</a:t>
            </a:fld>
            <a:endParaRPr lang="en-US" dirty="0"/>
          </a:p>
        </p:txBody>
      </p:sp>
      <p:sp>
        <p:nvSpPr>
          <p:cNvPr id="9" name="Text Placeholder 11"/>
          <p:cNvSpPr>
            <a:spLocks noGrp="1"/>
          </p:cNvSpPr>
          <p:nvPr>
            <p:ph type="body" sz="quarter" idx="13" hasCustomPrompt="1"/>
          </p:nvPr>
        </p:nvSpPr>
        <p:spPr>
          <a:xfrm>
            <a:off x="868144" y="1036063"/>
            <a:ext cx="7666037" cy="301625"/>
          </a:xfrm>
        </p:spPr>
        <p:txBody>
          <a:bodyPr/>
          <a:lstStyle>
            <a:lvl1pPr marL="0" indent="0">
              <a:buNone/>
              <a:defRPr sz="170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a:t>
            </a:r>
            <a:r>
              <a:rPr lang="en-US" dirty="0" err="1"/>
              <a:t>subheader</a:t>
            </a:r>
            <a:r>
              <a:rPr lang="en-US" dirty="0"/>
              <a:t> styles</a:t>
            </a:r>
          </a:p>
        </p:txBody>
      </p:sp>
      <p:sp>
        <p:nvSpPr>
          <p:cNvPr id="10" name="Content Placeholder 2"/>
          <p:cNvSpPr>
            <a:spLocks noGrp="1"/>
          </p:cNvSpPr>
          <p:nvPr>
            <p:ph idx="1"/>
          </p:nvPr>
        </p:nvSpPr>
        <p:spPr>
          <a:xfrm>
            <a:off x="849094" y="1535356"/>
            <a:ext cx="3694331" cy="2812306"/>
          </a:xfrm>
        </p:spPr>
        <p:txBody>
          <a:bodyPr/>
          <a:lstStyle>
            <a:lvl1pPr>
              <a:defRPr sz="1800">
                <a:latin typeface="Palatino"/>
              </a:defRPr>
            </a:lvl1pPr>
            <a:lvl2pPr>
              <a:defRPr sz="1400">
                <a:solidFill>
                  <a:srgbClr val="515151"/>
                </a:solidFill>
                <a:latin typeface="Palatino"/>
              </a:defRPr>
            </a:lvl2pPr>
            <a:lvl3pPr>
              <a:defRPr sz="1200">
                <a:solidFill>
                  <a:srgbClr val="515151"/>
                </a:solidFill>
                <a:latin typeface="Palatino"/>
              </a:defRPr>
            </a:lvl3pPr>
            <a:lvl4pPr>
              <a:defRPr sz="1100">
                <a:solidFill>
                  <a:srgbClr val="515151"/>
                </a:solidFill>
                <a:latin typeface="Palatino"/>
              </a:defRPr>
            </a:lvl4pPr>
            <a:lvl5pPr>
              <a:defRPr sz="1100">
                <a:solidFill>
                  <a:srgbClr val="515151"/>
                </a:solidFill>
                <a:latin typeface="Palatino"/>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4"/>
          </p:nvPr>
        </p:nvSpPr>
        <p:spPr>
          <a:xfrm>
            <a:off x="4638675" y="1535356"/>
            <a:ext cx="3907162" cy="2812306"/>
          </a:xfrm>
        </p:spPr>
        <p:txBody>
          <a:bodyPr/>
          <a:lstStyle>
            <a:lvl1pPr>
              <a:defRPr sz="1800">
                <a:latin typeface="Palatino"/>
              </a:defRPr>
            </a:lvl1pPr>
            <a:lvl2pPr>
              <a:defRPr sz="1400">
                <a:solidFill>
                  <a:srgbClr val="515151"/>
                </a:solidFill>
                <a:latin typeface="Palatino"/>
              </a:defRPr>
            </a:lvl2pPr>
            <a:lvl3pPr>
              <a:defRPr sz="1200">
                <a:solidFill>
                  <a:srgbClr val="515151"/>
                </a:solidFill>
                <a:latin typeface="Palatino"/>
              </a:defRPr>
            </a:lvl3pPr>
            <a:lvl4pPr>
              <a:defRPr sz="1100">
                <a:solidFill>
                  <a:srgbClr val="515151"/>
                </a:solidFill>
                <a:latin typeface="Palatino"/>
              </a:defRPr>
            </a:lvl4pPr>
            <a:lvl5pPr>
              <a:defRPr sz="1100">
                <a:solidFill>
                  <a:srgbClr val="515151"/>
                </a:solidFill>
                <a:latin typeface="Palatino"/>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Conector recto 10"/>
          <p:cNvCxnSpPr/>
          <p:nvPr userDrawn="1"/>
        </p:nvCxnSpPr>
        <p:spPr>
          <a:xfrm rot="5400000">
            <a:off x="-2282509" y="2700000"/>
            <a:ext cx="5400000" cy="1588"/>
          </a:xfrm>
          <a:prstGeom prst="line">
            <a:avLst/>
          </a:prstGeom>
          <a:ln w="19050">
            <a:solidFill>
              <a:srgbClr val="D5D5D4"/>
            </a:solidFill>
          </a:ln>
        </p:spPr>
        <p:style>
          <a:lnRef idx="1">
            <a:schemeClr val="accent1"/>
          </a:lnRef>
          <a:fillRef idx="0">
            <a:schemeClr val="accent1"/>
          </a:fillRef>
          <a:effectRef idx="0">
            <a:schemeClr val="accent1"/>
          </a:effectRef>
          <a:fontRef idx="minor">
            <a:schemeClr val="tx1"/>
          </a:fontRef>
        </p:style>
      </p:cxnSp>
      <p:sp>
        <p:nvSpPr>
          <p:cNvPr id="13" name="Elipse 11"/>
          <p:cNvSpPr/>
          <p:nvPr userDrawn="1"/>
        </p:nvSpPr>
        <p:spPr>
          <a:xfrm>
            <a:off x="372491" y="692547"/>
            <a:ext cx="90000" cy="90000"/>
          </a:xfrm>
          <a:prstGeom prst="ellipse">
            <a:avLst/>
          </a:prstGeom>
          <a:solidFill>
            <a:srgbClr val="B21E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_tradnl" dirty="0"/>
          </a:p>
        </p:txBody>
      </p:sp>
      <p:sp>
        <p:nvSpPr>
          <p:cNvPr id="14" name="Title 13"/>
          <p:cNvSpPr>
            <a:spLocks noGrp="1"/>
          </p:cNvSpPr>
          <p:nvPr>
            <p:ph type="title"/>
          </p:nvPr>
        </p:nvSpPr>
        <p:spPr>
          <a:xfrm>
            <a:off x="849094" y="256032"/>
            <a:ext cx="7666256" cy="740664"/>
          </a:xfrm>
        </p:spPr>
        <p:txBody>
          <a:bodyPr anchor="b">
            <a:normAutofit/>
          </a:bodyPr>
          <a:lstStyle>
            <a:lvl1pPr>
              <a:defRPr lang="en-US" sz="2600" b="1"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120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46304" y="4800600"/>
            <a:ext cx="2057400" cy="273844"/>
          </a:xfrm>
        </p:spPr>
        <p:txBody>
          <a:bodyPr/>
          <a:lstStyle>
            <a:lvl1pPr algn="l">
              <a:defRPr/>
            </a:lvl1pPr>
          </a:lstStyle>
          <a:p>
            <a:fld id="{0DAA23E1-2C9C-4061-B363-6902E5CC5621}" type="slidenum">
              <a:rPr lang="en-US" smtClean="0"/>
              <a:pPr/>
              <a:t>‹#›</a:t>
            </a:fld>
            <a:endParaRPr lang="en-US" dirty="0"/>
          </a:p>
        </p:txBody>
      </p:sp>
      <p:sp>
        <p:nvSpPr>
          <p:cNvPr id="9" name="Text Placeholder 11"/>
          <p:cNvSpPr>
            <a:spLocks noGrp="1"/>
          </p:cNvSpPr>
          <p:nvPr>
            <p:ph type="body" sz="quarter" idx="13" hasCustomPrompt="1"/>
          </p:nvPr>
        </p:nvSpPr>
        <p:spPr>
          <a:xfrm>
            <a:off x="146304" y="662589"/>
            <a:ext cx="3139420" cy="301625"/>
          </a:xfrm>
        </p:spPr>
        <p:txBody>
          <a:bodyPr/>
          <a:lstStyle>
            <a:lvl1pPr marL="0" indent="0">
              <a:buNone/>
              <a:defRPr sz="1700">
                <a:solidFill>
                  <a:srgbClr val="51515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a:t>
            </a:r>
            <a:r>
              <a:rPr lang="en-US" dirty="0" err="1"/>
              <a:t>subheader</a:t>
            </a:r>
            <a:r>
              <a:rPr lang="en-US" dirty="0"/>
              <a:t> styles</a:t>
            </a:r>
          </a:p>
        </p:txBody>
      </p:sp>
      <p:sp>
        <p:nvSpPr>
          <p:cNvPr id="10" name="Content Placeholder 2"/>
          <p:cNvSpPr>
            <a:spLocks noGrp="1"/>
          </p:cNvSpPr>
          <p:nvPr>
            <p:ph idx="1"/>
          </p:nvPr>
        </p:nvSpPr>
        <p:spPr>
          <a:xfrm>
            <a:off x="308113" y="1381539"/>
            <a:ext cx="2822713" cy="3571461"/>
          </a:xfrm>
        </p:spPr>
        <p:txBody>
          <a:bodyPr/>
          <a:lstStyle>
            <a:lvl1pPr>
              <a:defRPr sz="1800">
                <a:latin typeface="Palatino"/>
              </a:defRPr>
            </a:lvl1pPr>
            <a:lvl2pPr>
              <a:defRPr sz="1400">
                <a:solidFill>
                  <a:srgbClr val="515151"/>
                </a:solidFill>
                <a:latin typeface="Palatino"/>
              </a:defRPr>
            </a:lvl2pPr>
            <a:lvl3pPr>
              <a:defRPr sz="1200">
                <a:solidFill>
                  <a:srgbClr val="515151"/>
                </a:solidFill>
                <a:latin typeface="Palatino"/>
              </a:defRPr>
            </a:lvl3pPr>
            <a:lvl4pPr>
              <a:defRPr sz="1100">
                <a:solidFill>
                  <a:srgbClr val="515151"/>
                </a:solidFill>
                <a:latin typeface="Palatino"/>
              </a:defRPr>
            </a:lvl4pPr>
            <a:lvl5pPr>
              <a:defRPr sz="1100">
                <a:solidFill>
                  <a:srgbClr val="515151"/>
                </a:solidFill>
                <a:latin typeface="Palatino"/>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3"/>
          <p:cNvSpPr>
            <a:spLocks noGrp="1"/>
          </p:cNvSpPr>
          <p:nvPr>
            <p:ph type="title"/>
          </p:nvPr>
        </p:nvSpPr>
        <p:spPr>
          <a:xfrm>
            <a:off x="146304" y="237744"/>
            <a:ext cx="3139639" cy="406325"/>
          </a:xfrm>
        </p:spPr>
        <p:txBody>
          <a:bodyPr anchor="b">
            <a:normAutofit/>
          </a:bodyPr>
          <a:lstStyle>
            <a:lvl1pPr>
              <a:defRPr lang="en-US" sz="2600" b="1"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cxnSp>
        <p:nvCxnSpPr>
          <p:cNvPr id="15" name="Conector recto 10"/>
          <p:cNvCxnSpPr/>
          <p:nvPr userDrawn="1"/>
        </p:nvCxnSpPr>
        <p:spPr>
          <a:xfrm rot="5400000">
            <a:off x="630943" y="2700000"/>
            <a:ext cx="5400000" cy="1588"/>
          </a:xfrm>
          <a:prstGeom prst="line">
            <a:avLst/>
          </a:prstGeom>
          <a:ln w="19050">
            <a:solidFill>
              <a:srgbClr val="D5D5D4"/>
            </a:solidFill>
          </a:ln>
        </p:spPr>
        <p:style>
          <a:lnRef idx="1">
            <a:schemeClr val="accent1"/>
          </a:lnRef>
          <a:fillRef idx="0">
            <a:schemeClr val="accent1"/>
          </a:fillRef>
          <a:effectRef idx="0">
            <a:schemeClr val="accent1"/>
          </a:effectRef>
          <a:fontRef idx="minor">
            <a:schemeClr val="tx1"/>
          </a:fontRef>
        </p:style>
      </p:cxnSp>
      <p:sp>
        <p:nvSpPr>
          <p:cNvPr id="16" name="Elipse 12"/>
          <p:cNvSpPr/>
          <p:nvPr userDrawn="1"/>
        </p:nvSpPr>
        <p:spPr>
          <a:xfrm>
            <a:off x="3285943" y="2606334"/>
            <a:ext cx="90000" cy="90000"/>
          </a:xfrm>
          <a:prstGeom prst="ellipse">
            <a:avLst/>
          </a:prstGeom>
          <a:solidFill>
            <a:srgbClr val="B21E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_tradnl" dirty="0"/>
              <a:t>  </a:t>
            </a:r>
          </a:p>
        </p:txBody>
      </p:sp>
    </p:spTree>
    <p:extLst>
      <p:ext uri="{BB962C8B-B14F-4D97-AF65-F5344CB8AC3E}">
        <p14:creationId xmlns:p14="http://schemas.microsoft.com/office/powerpoint/2010/main" val="254359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9144000" cy="5143500"/>
          </a:xfrm>
        </p:spPr>
        <p:txBody>
          <a:bodyPr/>
          <a:lstStyle>
            <a:lvl1pPr algn="ctr">
              <a:defRPr/>
            </a:lvl1pPr>
          </a:lstStyle>
          <a:p>
            <a:r>
              <a:rPr lang="en-US" dirty="0"/>
              <a:t>Full screen image</a:t>
            </a: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0DAA23E1-2C9C-4061-B363-6902E5CC5621}" type="slidenum">
              <a:rPr lang="en-US" smtClean="0"/>
              <a:pPr/>
              <a:t>‹#›</a:t>
            </a:fld>
            <a:endParaRPr lang="en-US" dirty="0"/>
          </a:p>
        </p:txBody>
      </p:sp>
      <p:cxnSp>
        <p:nvCxnSpPr>
          <p:cNvPr id="5" name="Conector recto 10"/>
          <p:cNvCxnSpPr/>
          <p:nvPr userDrawn="1"/>
        </p:nvCxnSpPr>
        <p:spPr>
          <a:xfrm rot="5400000">
            <a:off x="-2287154" y="2700000"/>
            <a:ext cx="5400000" cy="1588"/>
          </a:xfrm>
          <a:prstGeom prst="line">
            <a:avLst/>
          </a:prstGeom>
          <a:ln w="19050">
            <a:solidFill>
              <a:srgbClr val="F0F0F0"/>
            </a:solidFill>
          </a:ln>
        </p:spPr>
        <p:style>
          <a:lnRef idx="1">
            <a:schemeClr val="accent1"/>
          </a:lnRef>
          <a:fillRef idx="0">
            <a:schemeClr val="accent1"/>
          </a:fillRef>
          <a:effectRef idx="0">
            <a:schemeClr val="accent1"/>
          </a:effectRef>
          <a:fontRef idx="minor">
            <a:schemeClr val="tx1"/>
          </a:fontRef>
        </p:style>
      </p:cxnSp>
      <p:sp>
        <p:nvSpPr>
          <p:cNvPr id="6" name="Elipse 11"/>
          <p:cNvSpPr/>
          <p:nvPr userDrawn="1"/>
        </p:nvSpPr>
        <p:spPr>
          <a:xfrm>
            <a:off x="370882" y="3492824"/>
            <a:ext cx="90000" cy="90000"/>
          </a:xfrm>
          <a:prstGeom prst="ellipse">
            <a:avLst/>
          </a:prstGeom>
          <a:solidFill>
            <a:srgbClr val="B21E3A"/>
          </a:solidFill>
          <a:ln>
            <a:noFill/>
          </a:ln>
          <a:effectLst>
            <a:outerShdw blurRad="50800" dist="254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_tradnl" dirty="0"/>
          </a:p>
        </p:txBody>
      </p:sp>
      <p:sp>
        <p:nvSpPr>
          <p:cNvPr id="11" name="Picture Placeholder 10"/>
          <p:cNvSpPr>
            <a:spLocks noGrp="1"/>
          </p:cNvSpPr>
          <p:nvPr>
            <p:ph type="pic" sz="quarter" idx="14" hasCustomPrompt="1"/>
          </p:nvPr>
        </p:nvSpPr>
        <p:spPr>
          <a:xfrm>
            <a:off x="694944" y="338328"/>
            <a:ext cx="4114800" cy="548640"/>
          </a:xfrm>
        </p:spPr>
        <p:txBody>
          <a:bodyPr/>
          <a:lstStyle>
            <a:lvl1pPr>
              <a:defRPr/>
            </a:lvl1pPr>
          </a:lstStyle>
          <a:p>
            <a:r>
              <a:rPr lang="en-US" dirty="0"/>
              <a:t>Client logo</a:t>
            </a:r>
          </a:p>
        </p:txBody>
      </p:sp>
    </p:spTree>
    <p:extLst>
      <p:ext uri="{BB962C8B-B14F-4D97-AF65-F5344CB8AC3E}">
        <p14:creationId xmlns:p14="http://schemas.microsoft.com/office/powerpoint/2010/main" val="3378151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D806FA-2D8F-8142-9D2F-1DAF54CBB5E5}" type="datetime1">
              <a:rPr lang="en-US" smtClean="0"/>
              <a:t>5/20/2019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160087-8562-EA4B-A972-B9B85D203346}" type="slidenum">
              <a:rPr/>
              <a:pPr/>
              <a:t>‹#›</a:t>
            </a:fld>
            <a:endParaRPr lang="en-US" dirty="0"/>
          </a:p>
        </p:txBody>
      </p:sp>
    </p:spTree>
    <p:extLst>
      <p:ext uri="{BB962C8B-B14F-4D97-AF65-F5344CB8AC3E}">
        <p14:creationId xmlns:p14="http://schemas.microsoft.com/office/powerpoint/2010/main" val="608310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647688" y="4526280"/>
            <a:ext cx="2057400" cy="273844"/>
          </a:xfrm>
          <a:prstGeom prst="rect">
            <a:avLst/>
          </a:prstGeom>
        </p:spPr>
        <p:txBody>
          <a:bodyPr vert="horz" lIns="91440" tIns="45720" rIns="91440" bIns="45720" rtlCol="0" anchor="ctr"/>
          <a:lstStyle>
            <a:lvl1pPr algn="r">
              <a:defRPr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0DAA23E1-2C9C-4061-B363-6902E5CC5621}" type="slidenum">
              <a:rPr lang="en-US" smtClean="0"/>
              <a:pPr/>
              <a:t>‹#›</a:t>
            </a:fld>
            <a:endParaRPr lang="en-US" dirty="0"/>
          </a:p>
        </p:txBody>
      </p:sp>
      <p:cxnSp>
        <p:nvCxnSpPr>
          <p:cNvPr id="9" name="Conector recto 31"/>
          <p:cNvCxnSpPr/>
          <p:nvPr userDrawn="1"/>
        </p:nvCxnSpPr>
        <p:spPr>
          <a:xfrm rot="5400000">
            <a:off x="-2287154" y="2700000"/>
            <a:ext cx="5400000" cy="1588"/>
          </a:xfrm>
          <a:prstGeom prst="line">
            <a:avLst/>
          </a:prstGeom>
          <a:ln w="19050">
            <a:solidFill>
              <a:srgbClr val="D5D5D4"/>
            </a:solidFill>
          </a:ln>
        </p:spPr>
        <p:style>
          <a:lnRef idx="1">
            <a:schemeClr val="accent1"/>
          </a:lnRef>
          <a:fillRef idx="0">
            <a:schemeClr val="accent1"/>
          </a:fillRef>
          <a:effectRef idx="0">
            <a:schemeClr val="accent1"/>
          </a:effectRef>
          <a:fontRef idx="minor">
            <a:schemeClr val="tx1"/>
          </a:fontRef>
        </p:style>
      </p:cxnSp>
      <p:sp>
        <p:nvSpPr>
          <p:cNvPr id="13" name="Elipse 6"/>
          <p:cNvSpPr/>
          <p:nvPr userDrawn="1"/>
        </p:nvSpPr>
        <p:spPr>
          <a:xfrm>
            <a:off x="374123" y="331495"/>
            <a:ext cx="90000" cy="90000"/>
          </a:xfrm>
          <a:prstGeom prst="ellipse">
            <a:avLst/>
          </a:prstGeom>
          <a:solidFill>
            <a:srgbClr val="B21E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_tradnl" dirty="0"/>
              <a:t>  </a:t>
            </a:r>
          </a:p>
        </p:txBody>
      </p:sp>
      <p:pic>
        <p:nvPicPr>
          <p:cNvPr id="8" name="Picture 8" descr="Related image">
            <a:extLst>
              <a:ext uri="{FF2B5EF4-FFF2-40B4-BE49-F238E27FC236}">
                <a16:creationId xmlns:a16="http://schemas.microsoft.com/office/drawing/2014/main" id="{F1A66434-1E47-4184-AD15-F1423B75032A}"/>
              </a:ext>
            </a:extLst>
          </p:cNvPr>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30725" b="35259"/>
          <a:stretch/>
        </p:blipFill>
        <p:spPr bwMode="auto">
          <a:xfrm>
            <a:off x="7428556" y="4556237"/>
            <a:ext cx="785547" cy="273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97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3" r:id="rId4"/>
    <p:sldLayoutId id="2147483672" r:id="rId5"/>
    <p:sldLayoutId id="2147483667" r:id="rId6"/>
    <p:sldLayoutId id="2147483674" r:id="rId7"/>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Palatino"/>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Palatino"/>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Palatino"/>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Palatino"/>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Palatino"/>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
        <p:nvSpPr>
          <p:cNvPr id="4" name="Rectangle 3"/>
          <p:cNvSpPr/>
          <p:nvPr/>
        </p:nvSpPr>
        <p:spPr>
          <a:xfrm>
            <a:off x="0" y="0"/>
            <a:ext cx="9144000" cy="5200650"/>
          </a:xfrm>
          <a:prstGeom prst="rect">
            <a:avLst/>
          </a:prstGeom>
          <a:solidFill>
            <a:srgbClr val="EDE6E2"/>
          </a:solidFill>
          <a:ln>
            <a:solidFill>
              <a:srgbClr val="EDE6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rot="18150596">
            <a:off x="6073370" y="2846626"/>
            <a:ext cx="4278645" cy="3127091"/>
          </a:xfrm>
          <a:prstGeom prst="rect">
            <a:avLst/>
          </a:prstGeom>
          <a:solidFill>
            <a:srgbClr val="FF4A3B"/>
          </a:solidFill>
          <a:ln>
            <a:solidFill>
              <a:srgbClr val="FF4A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rot="3116253">
            <a:off x="5662227" y="-250813"/>
            <a:ext cx="5961673" cy="3172416"/>
          </a:xfrm>
          <a:prstGeom prst="rect">
            <a:avLst/>
          </a:prstGeom>
          <a:solidFill>
            <a:srgbClr val="20212A"/>
          </a:solidFill>
          <a:ln>
            <a:solidFill>
              <a:srgbClr val="2021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9400" y="237172"/>
            <a:ext cx="2128892" cy="505778"/>
          </a:xfrm>
          <a:prstGeom prst="rect">
            <a:avLst/>
          </a:prstGeom>
        </p:spPr>
      </p:pic>
      <p:sp>
        <p:nvSpPr>
          <p:cNvPr id="8" name="TextBox 7"/>
          <p:cNvSpPr txBox="1"/>
          <p:nvPr/>
        </p:nvSpPr>
        <p:spPr>
          <a:xfrm>
            <a:off x="6858000" y="4457701"/>
            <a:ext cx="2514600" cy="584775"/>
          </a:xfrm>
          <a:prstGeom prst="rect">
            <a:avLst/>
          </a:prstGeom>
          <a:noFill/>
        </p:spPr>
        <p:txBody>
          <a:bodyPr wrap="square" rtlCol="0">
            <a:spAutoFit/>
          </a:bodyPr>
          <a:lstStyle/>
          <a:p>
            <a:r>
              <a:rPr lang="en-US" sz="3200" dirty="0">
                <a:solidFill>
                  <a:schemeClr val="bg2"/>
                </a:solidFill>
                <a:latin typeface="Gotham Bold" pitchFamily="50" charset="0"/>
                <a:cs typeface="Aharoni" panose="02010803020104030203" pitchFamily="2" charset="-79"/>
              </a:rPr>
              <a:t>#DM201</a:t>
            </a:r>
          </a:p>
        </p:txBody>
      </p:sp>
      <p:sp>
        <p:nvSpPr>
          <p:cNvPr id="9" name="Title 1">
            <a:extLst>
              <a:ext uri="{FF2B5EF4-FFF2-40B4-BE49-F238E27FC236}">
                <a16:creationId xmlns:a16="http://schemas.microsoft.com/office/drawing/2014/main" id="{94648D13-8BD4-4C4F-BA57-671070C8038F}"/>
              </a:ext>
            </a:extLst>
          </p:cNvPr>
          <p:cNvSpPr txBox="1">
            <a:spLocks/>
          </p:cNvSpPr>
          <p:nvPr/>
        </p:nvSpPr>
        <p:spPr>
          <a:xfrm>
            <a:off x="1371600" y="809098"/>
            <a:ext cx="3483937" cy="3131819"/>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a:t>Analytic Optimization</a:t>
            </a:r>
            <a:br>
              <a:rPr lang="en-US" b="1" dirty="0"/>
            </a:br>
            <a:br>
              <a:rPr lang="en-US" b="1" dirty="0"/>
            </a:br>
            <a:r>
              <a:rPr lang="en-US" sz="2000" b="1" dirty="0"/>
              <a:t>Thalamus Hill</a:t>
            </a:r>
            <a:br>
              <a:rPr lang="en-US" sz="2000" b="1" dirty="0"/>
            </a:br>
            <a:r>
              <a:rPr lang="en-US" sz="2000" dirty="0"/>
              <a:t>SVP, Advanced Analytics RKD Group</a:t>
            </a:r>
            <a:br>
              <a:rPr lang="en-US" sz="2000" b="1" dirty="0"/>
            </a:br>
            <a:br>
              <a:rPr lang="en-US" sz="2000" b="1" dirty="0"/>
            </a:br>
            <a:endParaRPr lang="en-US" dirty="0"/>
          </a:p>
        </p:txBody>
      </p:sp>
    </p:spTree>
    <p:extLst>
      <p:ext uri="{BB962C8B-B14F-4D97-AF65-F5344CB8AC3E}">
        <p14:creationId xmlns:p14="http://schemas.microsoft.com/office/powerpoint/2010/main" val="3838309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effectLst/>
                <a:uLnTx/>
                <a:uFillTx/>
                <a:latin typeface="+mj-lt"/>
                <a:ea typeface="+mn-ea"/>
                <a:cs typeface="Arial"/>
              </a:rPr>
              <a:t>Talking Points</a:t>
            </a:r>
            <a:endParaRPr kumimoji="0" lang="en-US" sz="2600" b="0" i="0" u="none" strike="noStrike" kern="1200" cap="none" spc="0" normalizeH="0" baseline="0" noProof="0" dirty="0">
              <a:ln>
                <a:noFill/>
              </a:ln>
              <a:effectLst/>
              <a:uLnTx/>
              <a:uFillTx/>
              <a:latin typeface="+mj-lt"/>
              <a:ea typeface="+mn-ea"/>
              <a:cs typeface="Arial"/>
            </a:endParaRPr>
          </a:p>
        </p:txBody>
      </p:sp>
      <p:sp>
        <p:nvSpPr>
          <p:cNvPr id="11" name="Rectangle 10">
            <a:extLst>
              <a:ext uri="{FF2B5EF4-FFF2-40B4-BE49-F238E27FC236}">
                <a16:creationId xmlns:a16="http://schemas.microsoft.com/office/drawing/2014/main" id="{89561311-4D1E-47E2-9515-CBB3DFA61467}"/>
              </a:ext>
            </a:extLst>
          </p:cNvPr>
          <p:cNvSpPr/>
          <p:nvPr/>
        </p:nvSpPr>
        <p:spPr>
          <a:xfrm>
            <a:off x="602433" y="777840"/>
            <a:ext cx="8541567" cy="3230693"/>
          </a:xfrm>
          <a:prstGeom prst="rect">
            <a:avLst/>
          </a:prstGeom>
        </p:spPr>
        <p:txBody>
          <a:bodyPr wrap="square">
            <a:spAutoFit/>
          </a:bodyPr>
          <a:lstStyle/>
          <a:p>
            <a:pPr marL="285750" indent="-285750">
              <a:lnSpc>
                <a:spcPct val="250000"/>
              </a:lnSpc>
              <a:spcBef>
                <a:spcPct val="20000"/>
              </a:spcBef>
              <a:buFont typeface="Wingdings" panose="05000000000000000000" pitchFamily="2" charset="2"/>
              <a:buChar char="§"/>
            </a:pPr>
            <a:r>
              <a:rPr lang="en-US" sz="2000" dirty="0">
                <a:latin typeface="Palatino"/>
                <a:ea typeface="Helvetica Neue" charset="0"/>
                <a:cs typeface="Helvetica Neue" charset="0"/>
              </a:rPr>
              <a:t>Background</a:t>
            </a:r>
          </a:p>
          <a:p>
            <a:pPr marL="285750" indent="-285750">
              <a:lnSpc>
                <a:spcPct val="250000"/>
              </a:lnSpc>
              <a:spcBef>
                <a:spcPct val="20000"/>
              </a:spcBef>
              <a:buFont typeface="Wingdings" panose="05000000000000000000" pitchFamily="2" charset="2"/>
              <a:buChar char="§"/>
            </a:pPr>
            <a:r>
              <a:rPr lang="en-US" sz="2000" dirty="0">
                <a:latin typeface="Palatino"/>
                <a:ea typeface="Helvetica Neue" charset="0"/>
                <a:cs typeface="Helvetica Neue" charset="0"/>
              </a:rPr>
              <a:t>Philosophy</a:t>
            </a:r>
          </a:p>
          <a:p>
            <a:pPr marL="285750" indent="-285750">
              <a:lnSpc>
                <a:spcPct val="250000"/>
              </a:lnSpc>
              <a:spcBef>
                <a:spcPct val="20000"/>
              </a:spcBef>
              <a:buFont typeface="Wingdings" panose="05000000000000000000" pitchFamily="2" charset="2"/>
              <a:buChar char="§"/>
            </a:pPr>
            <a:r>
              <a:rPr lang="en-US" sz="2000" dirty="0">
                <a:latin typeface="Palatino"/>
                <a:ea typeface="Helvetica Neue" charset="0"/>
                <a:cs typeface="Helvetica Neue" charset="0"/>
              </a:rPr>
              <a:t>Discovery</a:t>
            </a:r>
          </a:p>
          <a:p>
            <a:pPr marL="285750" indent="-285750">
              <a:lnSpc>
                <a:spcPct val="250000"/>
              </a:lnSpc>
              <a:spcBef>
                <a:spcPct val="20000"/>
              </a:spcBef>
              <a:buFont typeface="Wingdings" panose="05000000000000000000" pitchFamily="2" charset="2"/>
              <a:buChar char="§"/>
            </a:pPr>
            <a:r>
              <a:rPr lang="en-US" sz="2000" dirty="0">
                <a:latin typeface="Palatino"/>
                <a:ea typeface="Helvetica Neue" charset="0"/>
                <a:cs typeface="Helvetica Neue" charset="0"/>
              </a:rPr>
              <a:t>Final Thoughts</a:t>
            </a:r>
          </a:p>
        </p:txBody>
      </p:sp>
      <p:sp>
        <p:nvSpPr>
          <p:cNvPr id="10" name="Rectangle: Rounded Corners 9">
            <a:extLst>
              <a:ext uri="{FF2B5EF4-FFF2-40B4-BE49-F238E27FC236}">
                <a16:creationId xmlns:a16="http://schemas.microsoft.com/office/drawing/2014/main" id="{A8F62FFD-BC02-41C7-852E-033274009C78}"/>
              </a:ext>
            </a:extLst>
          </p:cNvPr>
          <p:cNvSpPr/>
          <p:nvPr/>
        </p:nvSpPr>
        <p:spPr>
          <a:xfrm>
            <a:off x="4166445" y="3087300"/>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$19.4M</a:t>
            </a:r>
          </a:p>
        </p:txBody>
      </p:sp>
      <p:sp>
        <p:nvSpPr>
          <p:cNvPr id="12" name="Rectangle: Rounded Corners 11">
            <a:extLst>
              <a:ext uri="{FF2B5EF4-FFF2-40B4-BE49-F238E27FC236}">
                <a16:creationId xmlns:a16="http://schemas.microsoft.com/office/drawing/2014/main" id="{ABBD8AAC-5A37-43AE-9CF3-488D932D986C}"/>
              </a:ext>
            </a:extLst>
          </p:cNvPr>
          <p:cNvSpPr/>
          <p:nvPr/>
        </p:nvSpPr>
        <p:spPr>
          <a:xfrm>
            <a:off x="5245095" y="2954250"/>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$21.7M</a:t>
            </a:r>
          </a:p>
        </p:txBody>
      </p:sp>
      <p:sp>
        <p:nvSpPr>
          <p:cNvPr id="13" name="Rectangle: Rounded Corners 12">
            <a:extLst>
              <a:ext uri="{FF2B5EF4-FFF2-40B4-BE49-F238E27FC236}">
                <a16:creationId xmlns:a16="http://schemas.microsoft.com/office/drawing/2014/main" id="{FBC6118E-10D6-44BF-986A-7D69FB2E1E99}"/>
              </a:ext>
            </a:extLst>
          </p:cNvPr>
          <p:cNvSpPr/>
          <p:nvPr/>
        </p:nvSpPr>
        <p:spPr>
          <a:xfrm>
            <a:off x="6341520" y="2846276"/>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$23.8M</a:t>
            </a:r>
          </a:p>
        </p:txBody>
      </p:sp>
      <p:sp>
        <p:nvSpPr>
          <p:cNvPr id="14" name="Rectangle: Rounded Corners 13">
            <a:extLst>
              <a:ext uri="{FF2B5EF4-FFF2-40B4-BE49-F238E27FC236}">
                <a16:creationId xmlns:a16="http://schemas.microsoft.com/office/drawing/2014/main" id="{16F15663-68D0-4A87-A7CD-DC45001B2461}"/>
              </a:ext>
            </a:extLst>
          </p:cNvPr>
          <p:cNvSpPr/>
          <p:nvPr/>
        </p:nvSpPr>
        <p:spPr>
          <a:xfrm>
            <a:off x="7422705" y="2697892"/>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$24.2M</a:t>
            </a:r>
          </a:p>
        </p:txBody>
      </p:sp>
      <p:sp>
        <p:nvSpPr>
          <p:cNvPr id="17" name="Rectangle: Rounded Corners 16">
            <a:extLst>
              <a:ext uri="{FF2B5EF4-FFF2-40B4-BE49-F238E27FC236}">
                <a16:creationId xmlns:a16="http://schemas.microsoft.com/office/drawing/2014/main" id="{367BE967-0228-4F61-843C-3427AC330DB2}"/>
              </a:ext>
            </a:extLst>
          </p:cNvPr>
          <p:cNvSpPr/>
          <p:nvPr/>
        </p:nvSpPr>
        <p:spPr>
          <a:xfrm>
            <a:off x="4174065" y="2594216"/>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$6.9M</a:t>
            </a:r>
          </a:p>
        </p:txBody>
      </p:sp>
      <p:sp>
        <p:nvSpPr>
          <p:cNvPr id="18" name="Rectangle: Rounded Corners 17">
            <a:extLst>
              <a:ext uri="{FF2B5EF4-FFF2-40B4-BE49-F238E27FC236}">
                <a16:creationId xmlns:a16="http://schemas.microsoft.com/office/drawing/2014/main" id="{B9E70D2C-9A6E-4771-9510-D45FE2C8FC74}"/>
              </a:ext>
            </a:extLst>
          </p:cNvPr>
          <p:cNvSpPr/>
          <p:nvPr/>
        </p:nvSpPr>
        <p:spPr>
          <a:xfrm>
            <a:off x="5257792" y="2328116"/>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$8.6M</a:t>
            </a:r>
          </a:p>
        </p:txBody>
      </p:sp>
      <p:sp>
        <p:nvSpPr>
          <p:cNvPr id="19" name="Rectangle: Rounded Corners 18">
            <a:extLst>
              <a:ext uri="{FF2B5EF4-FFF2-40B4-BE49-F238E27FC236}">
                <a16:creationId xmlns:a16="http://schemas.microsoft.com/office/drawing/2014/main" id="{14F6B211-A19B-4A40-823C-3FBF0410B44A}"/>
              </a:ext>
            </a:extLst>
          </p:cNvPr>
          <p:cNvSpPr/>
          <p:nvPr/>
        </p:nvSpPr>
        <p:spPr>
          <a:xfrm>
            <a:off x="6341520" y="2241324"/>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$6.6M</a:t>
            </a:r>
          </a:p>
        </p:txBody>
      </p:sp>
      <p:sp>
        <p:nvSpPr>
          <p:cNvPr id="22" name="Rectangle: Rounded Corners 21">
            <a:extLst>
              <a:ext uri="{FF2B5EF4-FFF2-40B4-BE49-F238E27FC236}">
                <a16:creationId xmlns:a16="http://schemas.microsoft.com/office/drawing/2014/main" id="{F743619B-CD8A-4669-8304-51AACEAD96E0}"/>
              </a:ext>
            </a:extLst>
          </p:cNvPr>
          <p:cNvSpPr/>
          <p:nvPr/>
        </p:nvSpPr>
        <p:spPr>
          <a:xfrm>
            <a:off x="7422705" y="2176442"/>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$7.6M</a:t>
            </a:r>
          </a:p>
        </p:txBody>
      </p:sp>
    </p:spTree>
    <p:extLst>
      <p:ext uri="{BB962C8B-B14F-4D97-AF65-F5344CB8AC3E}">
        <p14:creationId xmlns:p14="http://schemas.microsoft.com/office/powerpoint/2010/main" val="3171036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3</a:t>
            </a:fld>
            <a:endParaRPr lang="en-US" dirty="0">
              <a:latin typeface="Arial" charset="0"/>
              <a:ea typeface="Arial" charset="0"/>
              <a:cs typeface="Arial" charset="0"/>
            </a:endParaRPr>
          </a:p>
        </p:txBody>
      </p:sp>
      <p:sp>
        <p:nvSpPr>
          <p:cNvPr id="7" name="Title 1">
            <a:extLst>
              <a:ext uri="{FF2B5EF4-FFF2-40B4-BE49-F238E27FC236}">
                <a16:creationId xmlns:a16="http://schemas.microsoft.com/office/drawing/2014/main" id="{5D8BBDBD-90EB-47C6-8FE5-476F3EF554ED}"/>
              </a:ext>
            </a:extLst>
          </p:cNvPr>
          <p:cNvSpPr>
            <a:spLocks noGrp="1"/>
          </p:cNvSpPr>
          <p:nvPr>
            <p:ph type="ctrTitle"/>
          </p:nvPr>
        </p:nvSpPr>
        <p:spPr>
          <a:xfrm>
            <a:off x="419100" y="1935480"/>
            <a:ext cx="8724900" cy="1040211"/>
          </a:xfrm>
        </p:spPr>
        <p:txBody>
          <a:bodyPr>
            <a:normAutofit/>
          </a:bodyPr>
          <a:lstStyle/>
          <a:p>
            <a:pPr algn="ctr"/>
            <a:r>
              <a:rPr lang="en-US" sz="4000" b="1" dirty="0"/>
              <a:t>Background</a:t>
            </a:r>
            <a:endParaRPr lang="en-US" sz="4000" dirty="0"/>
          </a:p>
        </p:txBody>
      </p:sp>
    </p:spTree>
    <p:extLst>
      <p:ext uri="{BB962C8B-B14F-4D97-AF65-F5344CB8AC3E}">
        <p14:creationId xmlns:p14="http://schemas.microsoft.com/office/powerpoint/2010/main" val="32610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4</a:t>
            </a:fld>
            <a:endParaRPr lang="en-US" dirty="0">
              <a:latin typeface="Arial" charset="0"/>
              <a:ea typeface="Arial" charset="0"/>
              <a:cs typeface="Arial" charset="0"/>
            </a:endParaRPr>
          </a:p>
        </p:txBody>
      </p:sp>
      <p:sp>
        <p:nvSpPr>
          <p:cNvPr id="10" name="Rectangle: Rounded Corners 9">
            <a:extLst>
              <a:ext uri="{FF2B5EF4-FFF2-40B4-BE49-F238E27FC236}">
                <a16:creationId xmlns:a16="http://schemas.microsoft.com/office/drawing/2014/main" id="{A8F62FFD-BC02-41C7-852E-033274009C78}"/>
              </a:ext>
            </a:extLst>
          </p:cNvPr>
          <p:cNvSpPr/>
          <p:nvPr/>
        </p:nvSpPr>
        <p:spPr>
          <a:xfrm>
            <a:off x="4166445" y="3087300"/>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$19.4M</a:t>
            </a:r>
          </a:p>
        </p:txBody>
      </p:sp>
      <p:sp>
        <p:nvSpPr>
          <p:cNvPr id="12" name="Rectangle: Rounded Corners 11">
            <a:extLst>
              <a:ext uri="{FF2B5EF4-FFF2-40B4-BE49-F238E27FC236}">
                <a16:creationId xmlns:a16="http://schemas.microsoft.com/office/drawing/2014/main" id="{ABBD8AAC-5A37-43AE-9CF3-488D932D986C}"/>
              </a:ext>
            </a:extLst>
          </p:cNvPr>
          <p:cNvSpPr/>
          <p:nvPr/>
        </p:nvSpPr>
        <p:spPr>
          <a:xfrm>
            <a:off x="5245095" y="2954250"/>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$21.7M</a:t>
            </a:r>
          </a:p>
        </p:txBody>
      </p:sp>
      <p:sp>
        <p:nvSpPr>
          <p:cNvPr id="13" name="Rectangle: Rounded Corners 12">
            <a:extLst>
              <a:ext uri="{FF2B5EF4-FFF2-40B4-BE49-F238E27FC236}">
                <a16:creationId xmlns:a16="http://schemas.microsoft.com/office/drawing/2014/main" id="{FBC6118E-10D6-44BF-986A-7D69FB2E1E99}"/>
              </a:ext>
            </a:extLst>
          </p:cNvPr>
          <p:cNvSpPr/>
          <p:nvPr/>
        </p:nvSpPr>
        <p:spPr>
          <a:xfrm>
            <a:off x="6341520" y="2846276"/>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$23.8M</a:t>
            </a:r>
          </a:p>
        </p:txBody>
      </p:sp>
      <p:sp>
        <p:nvSpPr>
          <p:cNvPr id="14" name="Rectangle: Rounded Corners 13">
            <a:extLst>
              <a:ext uri="{FF2B5EF4-FFF2-40B4-BE49-F238E27FC236}">
                <a16:creationId xmlns:a16="http://schemas.microsoft.com/office/drawing/2014/main" id="{16F15663-68D0-4A87-A7CD-DC45001B2461}"/>
              </a:ext>
            </a:extLst>
          </p:cNvPr>
          <p:cNvSpPr/>
          <p:nvPr/>
        </p:nvSpPr>
        <p:spPr>
          <a:xfrm>
            <a:off x="7422705" y="2697892"/>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$24.2M</a:t>
            </a:r>
          </a:p>
        </p:txBody>
      </p:sp>
      <p:sp>
        <p:nvSpPr>
          <p:cNvPr id="17" name="Rectangle: Rounded Corners 16">
            <a:extLst>
              <a:ext uri="{FF2B5EF4-FFF2-40B4-BE49-F238E27FC236}">
                <a16:creationId xmlns:a16="http://schemas.microsoft.com/office/drawing/2014/main" id="{367BE967-0228-4F61-843C-3427AC330DB2}"/>
              </a:ext>
            </a:extLst>
          </p:cNvPr>
          <p:cNvSpPr/>
          <p:nvPr/>
        </p:nvSpPr>
        <p:spPr>
          <a:xfrm>
            <a:off x="4174065" y="2594216"/>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$6.9M</a:t>
            </a:r>
          </a:p>
        </p:txBody>
      </p:sp>
      <p:sp>
        <p:nvSpPr>
          <p:cNvPr id="18" name="Rectangle: Rounded Corners 17">
            <a:extLst>
              <a:ext uri="{FF2B5EF4-FFF2-40B4-BE49-F238E27FC236}">
                <a16:creationId xmlns:a16="http://schemas.microsoft.com/office/drawing/2014/main" id="{B9E70D2C-9A6E-4771-9510-D45FE2C8FC74}"/>
              </a:ext>
            </a:extLst>
          </p:cNvPr>
          <p:cNvSpPr/>
          <p:nvPr/>
        </p:nvSpPr>
        <p:spPr>
          <a:xfrm>
            <a:off x="5257792" y="2328116"/>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$8.6M</a:t>
            </a:r>
          </a:p>
        </p:txBody>
      </p:sp>
      <p:sp>
        <p:nvSpPr>
          <p:cNvPr id="19" name="Rectangle: Rounded Corners 18">
            <a:extLst>
              <a:ext uri="{FF2B5EF4-FFF2-40B4-BE49-F238E27FC236}">
                <a16:creationId xmlns:a16="http://schemas.microsoft.com/office/drawing/2014/main" id="{14F6B211-A19B-4A40-823C-3FBF0410B44A}"/>
              </a:ext>
            </a:extLst>
          </p:cNvPr>
          <p:cNvSpPr/>
          <p:nvPr/>
        </p:nvSpPr>
        <p:spPr>
          <a:xfrm>
            <a:off x="6341520" y="2241324"/>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$6.6M</a:t>
            </a:r>
          </a:p>
        </p:txBody>
      </p:sp>
      <p:sp>
        <p:nvSpPr>
          <p:cNvPr id="22" name="Rectangle: Rounded Corners 21">
            <a:extLst>
              <a:ext uri="{FF2B5EF4-FFF2-40B4-BE49-F238E27FC236}">
                <a16:creationId xmlns:a16="http://schemas.microsoft.com/office/drawing/2014/main" id="{F743619B-CD8A-4669-8304-51AACEAD96E0}"/>
              </a:ext>
            </a:extLst>
          </p:cNvPr>
          <p:cNvSpPr/>
          <p:nvPr/>
        </p:nvSpPr>
        <p:spPr>
          <a:xfrm>
            <a:off x="7422705" y="2176442"/>
            <a:ext cx="548640" cy="266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$7.6M</a:t>
            </a:r>
          </a:p>
        </p:txBody>
      </p:sp>
      <p:pic>
        <p:nvPicPr>
          <p:cNvPr id="5" name="Picture 4">
            <a:extLst>
              <a:ext uri="{FF2B5EF4-FFF2-40B4-BE49-F238E27FC236}">
                <a16:creationId xmlns:a16="http://schemas.microsoft.com/office/drawing/2014/main" id="{CCCC2E38-C3AE-4F30-8C57-D62136B501AC}"/>
              </a:ext>
            </a:extLst>
          </p:cNvPr>
          <p:cNvPicPr>
            <a:picLocks noChangeAspect="1"/>
          </p:cNvPicPr>
          <p:nvPr/>
        </p:nvPicPr>
        <p:blipFill rotWithShape="1">
          <a:blip r:embed="rId3">
            <a:extLst>
              <a:ext uri="{28A0092B-C50C-407E-A947-70E740481C1C}">
                <a14:useLocalDpi xmlns:a14="http://schemas.microsoft.com/office/drawing/2010/main" val="0"/>
              </a:ext>
            </a:extLst>
          </a:blip>
          <a:srcRect l="33519" t="25481" r="21992" b="26371"/>
          <a:stretch/>
        </p:blipFill>
        <p:spPr>
          <a:xfrm>
            <a:off x="2464968" y="1077085"/>
            <a:ext cx="3966833" cy="2860678"/>
          </a:xfrm>
          <a:prstGeom prst="rect">
            <a:avLst/>
          </a:prstGeom>
        </p:spPr>
      </p:pic>
    </p:spTree>
    <p:extLst>
      <p:ext uri="{BB962C8B-B14F-4D97-AF65-F5344CB8AC3E}">
        <p14:creationId xmlns:p14="http://schemas.microsoft.com/office/powerpoint/2010/main" val="339066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5</a:t>
            </a:fld>
            <a:endParaRPr lang="en-US" dirty="0">
              <a:latin typeface="Arial" charset="0"/>
              <a:ea typeface="Arial" charset="0"/>
              <a:cs typeface="Arial" charset="0"/>
            </a:endParaRPr>
          </a:p>
        </p:txBody>
      </p:sp>
      <p:sp>
        <p:nvSpPr>
          <p:cNvPr id="7" name="Title 1">
            <a:extLst>
              <a:ext uri="{FF2B5EF4-FFF2-40B4-BE49-F238E27FC236}">
                <a16:creationId xmlns:a16="http://schemas.microsoft.com/office/drawing/2014/main" id="{5D8BBDBD-90EB-47C6-8FE5-476F3EF554ED}"/>
              </a:ext>
            </a:extLst>
          </p:cNvPr>
          <p:cNvSpPr>
            <a:spLocks noGrp="1"/>
          </p:cNvSpPr>
          <p:nvPr>
            <p:ph type="ctrTitle"/>
          </p:nvPr>
        </p:nvSpPr>
        <p:spPr>
          <a:xfrm>
            <a:off x="419100" y="1935480"/>
            <a:ext cx="8724900" cy="1040211"/>
          </a:xfrm>
        </p:spPr>
        <p:txBody>
          <a:bodyPr>
            <a:normAutofit/>
          </a:bodyPr>
          <a:lstStyle/>
          <a:p>
            <a:pPr algn="ctr"/>
            <a:r>
              <a:rPr lang="en-US" sz="4000" b="1" dirty="0"/>
              <a:t>Philosophy</a:t>
            </a:r>
            <a:endParaRPr lang="en-US" sz="4000" dirty="0"/>
          </a:p>
        </p:txBody>
      </p:sp>
    </p:spTree>
    <p:extLst>
      <p:ext uri="{BB962C8B-B14F-4D97-AF65-F5344CB8AC3E}">
        <p14:creationId xmlns:p14="http://schemas.microsoft.com/office/powerpoint/2010/main" val="712333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6</a:t>
            </a:fld>
            <a:endParaRPr lang="en-US" dirty="0">
              <a:latin typeface="Arial" charset="0"/>
              <a:ea typeface="Arial" charset="0"/>
              <a:cs typeface="Arial" charset="0"/>
            </a:endParaRPr>
          </a:p>
        </p:txBody>
      </p:sp>
      <p:sp>
        <p:nvSpPr>
          <p:cNvPr id="11" name="TextBox 10">
            <a:extLst>
              <a:ext uri="{FF2B5EF4-FFF2-40B4-BE49-F238E27FC236}">
                <a16:creationId xmlns:a16="http://schemas.microsoft.com/office/drawing/2014/main" id="{859D4600-43E4-49E5-8EBF-EBBF7424CDAF}"/>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effectLst/>
                <a:uLnTx/>
                <a:uFillTx/>
                <a:latin typeface="+mj-lt"/>
                <a:ea typeface="+mn-ea"/>
                <a:cs typeface="Arial"/>
              </a:rPr>
              <a:t>Analytics Drives Strategy</a:t>
            </a:r>
            <a:endParaRPr kumimoji="0" lang="en-US" sz="2600" b="0" i="0" u="none" strike="noStrike" kern="1200" cap="none" spc="0" normalizeH="0" baseline="0" noProof="0" dirty="0">
              <a:ln>
                <a:noFill/>
              </a:ln>
              <a:effectLst/>
              <a:uLnTx/>
              <a:uFillTx/>
              <a:latin typeface="+mj-lt"/>
              <a:ea typeface="+mn-ea"/>
              <a:cs typeface="Arial"/>
            </a:endParaRPr>
          </a:p>
        </p:txBody>
      </p:sp>
      <p:pic>
        <p:nvPicPr>
          <p:cNvPr id="12" name="Picture 11">
            <a:extLst>
              <a:ext uri="{FF2B5EF4-FFF2-40B4-BE49-F238E27FC236}">
                <a16:creationId xmlns:a16="http://schemas.microsoft.com/office/drawing/2014/main" id="{1DEFB2A5-BE23-4F81-8456-29E5497DE2C2}"/>
              </a:ext>
            </a:extLst>
          </p:cNvPr>
          <p:cNvPicPr>
            <a:picLocks noChangeAspect="1"/>
          </p:cNvPicPr>
          <p:nvPr/>
        </p:nvPicPr>
        <p:blipFill>
          <a:blip r:embed="rId3"/>
          <a:stretch>
            <a:fillRect/>
          </a:stretch>
        </p:blipFill>
        <p:spPr>
          <a:xfrm>
            <a:off x="776010" y="1240088"/>
            <a:ext cx="8039367" cy="565852"/>
          </a:xfrm>
          <a:prstGeom prst="rect">
            <a:avLst/>
          </a:prstGeom>
        </p:spPr>
      </p:pic>
      <p:pic>
        <p:nvPicPr>
          <p:cNvPr id="13" name="Picture 12">
            <a:extLst>
              <a:ext uri="{FF2B5EF4-FFF2-40B4-BE49-F238E27FC236}">
                <a16:creationId xmlns:a16="http://schemas.microsoft.com/office/drawing/2014/main" id="{F1793F31-B2E9-460C-9891-A1A444DE63FC}"/>
              </a:ext>
            </a:extLst>
          </p:cNvPr>
          <p:cNvPicPr>
            <a:picLocks noChangeAspect="1"/>
          </p:cNvPicPr>
          <p:nvPr/>
        </p:nvPicPr>
        <p:blipFill>
          <a:blip r:embed="rId4"/>
          <a:stretch>
            <a:fillRect/>
          </a:stretch>
        </p:blipFill>
        <p:spPr>
          <a:xfrm>
            <a:off x="950594" y="3174743"/>
            <a:ext cx="7823087" cy="893329"/>
          </a:xfrm>
          <a:prstGeom prst="rect">
            <a:avLst/>
          </a:prstGeom>
        </p:spPr>
      </p:pic>
      <p:pic>
        <p:nvPicPr>
          <p:cNvPr id="14" name="Picture 13">
            <a:extLst>
              <a:ext uri="{FF2B5EF4-FFF2-40B4-BE49-F238E27FC236}">
                <a16:creationId xmlns:a16="http://schemas.microsoft.com/office/drawing/2014/main" id="{638DA01E-271A-4ADC-9D52-039F2FC062B0}"/>
              </a:ext>
            </a:extLst>
          </p:cNvPr>
          <p:cNvPicPr>
            <a:picLocks noChangeAspect="1"/>
          </p:cNvPicPr>
          <p:nvPr/>
        </p:nvPicPr>
        <p:blipFill>
          <a:blip r:embed="rId5"/>
          <a:stretch>
            <a:fillRect/>
          </a:stretch>
        </p:blipFill>
        <p:spPr>
          <a:xfrm>
            <a:off x="879628" y="1842516"/>
            <a:ext cx="7832130" cy="1345505"/>
          </a:xfrm>
          <a:prstGeom prst="rect">
            <a:avLst/>
          </a:prstGeom>
        </p:spPr>
      </p:pic>
      <p:sp>
        <p:nvSpPr>
          <p:cNvPr id="15" name="Rectangle: Rounded Corners 14">
            <a:extLst>
              <a:ext uri="{FF2B5EF4-FFF2-40B4-BE49-F238E27FC236}">
                <a16:creationId xmlns:a16="http://schemas.microsoft.com/office/drawing/2014/main" id="{6E66D557-D23B-4BEE-9F55-A60EA95F9E1D}"/>
              </a:ext>
            </a:extLst>
          </p:cNvPr>
          <p:cNvSpPr/>
          <p:nvPr/>
        </p:nvSpPr>
        <p:spPr>
          <a:xfrm>
            <a:off x="2880360" y="1104900"/>
            <a:ext cx="2186940" cy="288036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87680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7</a:t>
            </a:fld>
            <a:endParaRPr lang="en-US" dirty="0">
              <a:latin typeface="Arial" charset="0"/>
              <a:ea typeface="Arial" charset="0"/>
              <a:cs typeface="Arial" charset="0"/>
            </a:endParaRPr>
          </a:p>
        </p:txBody>
      </p:sp>
      <p:sp>
        <p:nvSpPr>
          <p:cNvPr id="7" name="Title 1">
            <a:extLst>
              <a:ext uri="{FF2B5EF4-FFF2-40B4-BE49-F238E27FC236}">
                <a16:creationId xmlns:a16="http://schemas.microsoft.com/office/drawing/2014/main" id="{5D8BBDBD-90EB-47C6-8FE5-476F3EF554ED}"/>
              </a:ext>
            </a:extLst>
          </p:cNvPr>
          <p:cNvSpPr>
            <a:spLocks noGrp="1"/>
          </p:cNvSpPr>
          <p:nvPr>
            <p:ph type="ctrTitle"/>
          </p:nvPr>
        </p:nvSpPr>
        <p:spPr>
          <a:xfrm>
            <a:off x="419100" y="1935480"/>
            <a:ext cx="8724900" cy="1040211"/>
          </a:xfrm>
        </p:spPr>
        <p:txBody>
          <a:bodyPr>
            <a:normAutofit/>
          </a:bodyPr>
          <a:lstStyle/>
          <a:p>
            <a:pPr algn="ctr"/>
            <a:r>
              <a:rPr lang="en-US" sz="4000" b="1" dirty="0"/>
              <a:t>Discovery</a:t>
            </a:r>
            <a:endParaRPr lang="en-US" sz="4000" dirty="0"/>
          </a:p>
        </p:txBody>
      </p:sp>
    </p:spTree>
    <p:extLst>
      <p:ext uri="{BB962C8B-B14F-4D97-AF65-F5344CB8AC3E}">
        <p14:creationId xmlns:p14="http://schemas.microsoft.com/office/powerpoint/2010/main" val="3104109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8</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Analytic Optimization</a:t>
            </a:r>
            <a:endParaRPr kumimoji="0" lang="en-US" sz="2600" b="0" i="0" u="none" strike="noStrike" kern="1200" cap="none" spc="0" normalizeH="0" baseline="0" noProof="0" dirty="0">
              <a:ln>
                <a:noFill/>
              </a:ln>
              <a:effectLst/>
              <a:uLnTx/>
              <a:uFillTx/>
              <a:latin typeface="+mj-lt"/>
              <a:ea typeface="+mn-ea"/>
              <a:cs typeface="Arial"/>
            </a:endParaRPr>
          </a:p>
        </p:txBody>
      </p:sp>
      <p:sp>
        <p:nvSpPr>
          <p:cNvPr id="8" name="Rectangle 7">
            <a:extLst>
              <a:ext uri="{FF2B5EF4-FFF2-40B4-BE49-F238E27FC236}">
                <a16:creationId xmlns:a16="http://schemas.microsoft.com/office/drawing/2014/main" id="{3BBC55C2-DC48-430C-BD48-46D18771A203}"/>
              </a:ext>
            </a:extLst>
          </p:cNvPr>
          <p:cNvSpPr/>
          <p:nvPr/>
        </p:nvSpPr>
        <p:spPr>
          <a:xfrm>
            <a:off x="1151768" y="963344"/>
            <a:ext cx="6840463" cy="3570208"/>
          </a:xfrm>
          <a:prstGeom prst="rect">
            <a:avLst/>
          </a:prstGeom>
        </p:spPr>
        <p:txBody>
          <a:bodyPr wrap="square">
            <a:spAutoFit/>
          </a:bodyPr>
          <a:lstStyle/>
          <a:p>
            <a:pPr>
              <a:spcBef>
                <a:spcPct val="20000"/>
              </a:spcBef>
            </a:pPr>
            <a:r>
              <a:rPr lang="en-US" b="1" dirty="0">
                <a:latin typeface="Palatino"/>
                <a:ea typeface="Helvetica Neue" charset="0"/>
                <a:cs typeface="Helvetica Neue" charset="0"/>
              </a:rPr>
              <a:t>Problem</a:t>
            </a:r>
          </a:p>
          <a:p>
            <a:pPr marL="285750" indent="-285750">
              <a:spcBef>
                <a:spcPct val="20000"/>
              </a:spcBef>
              <a:buFont typeface="Wingdings" panose="05000000000000000000" pitchFamily="2" charset="2"/>
              <a:buChar char="§"/>
            </a:pPr>
            <a:r>
              <a:rPr lang="en-US" sz="1600" dirty="0">
                <a:latin typeface="Palatino"/>
                <a:ea typeface="Helvetica Neue" charset="0"/>
                <a:cs typeface="Helvetica Neue" charset="0"/>
              </a:rPr>
              <a:t>National client wanted to transform into a values driven organization.</a:t>
            </a:r>
          </a:p>
          <a:p>
            <a:pPr marL="285750" indent="-285750">
              <a:spcBef>
                <a:spcPct val="20000"/>
              </a:spcBef>
              <a:buFont typeface="Wingdings" panose="05000000000000000000" pitchFamily="2" charset="2"/>
              <a:buChar char="§"/>
            </a:pPr>
            <a:endParaRPr lang="en-US" sz="1400" dirty="0">
              <a:latin typeface="Palatino"/>
              <a:ea typeface="Helvetica Neue" charset="0"/>
              <a:cs typeface="Helvetica Neue" charset="0"/>
            </a:endParaRPr>
          </a:p>
          <a:p>
            <a:pPr>
              <a:spcBef>
                <a:spcPct val="20000"/>
              </a:spcBef>
            </a:pPr>
            <a:r>
              <a:rPr lang="en-US" b="1" dirty="0">
                <a:latin typeface="Palatino"/>
                <a:ea typeface="Helvetica Neue" charset="0"/>
                <a:cs typeface="Helvetica Neue" charset="0"/>
              </a:rPr>
              <a:t>Solution</a:t>
            </a:r>
          </a:p>
          <a:p>
            <a:pPr marL="285750" indent="-285750">
              <a:spcBef>
                <a:spcPct val="20000"/>
              </a:spcBef>
              <a:buFont typeface="Wingdings" panose="05000000000000000000" pitchFamily="2" charset="2"/>
              <a:buChar char="§"/>
            </a:pPr>
            <a:r>
              <a:rPr lang="en-US" sz="1600" dirty="0">
                <a:latin typeface="Palatino"/>
                <a:ea typeface="Helvetica Neue" charset="0"/>
                <a:cs typeface="Helvetica Neue" charset="0"/>
              </a:rPr>
              <a:t>Uncover the root drivers that dictate performance</a:t>
            </a:r>
          </a:p>
          <a:p>
            <a:pPr marL="800100" lvl="1" indent="-342900">
              <a:spcBef>
                <a:spcPct val="20000"/>
              </a:spcBef>
              <a:buFont typeface="+mj-lt"/>
              <a:buAutoNum type="arabicPeriod"/>
            </a:pPr>
            <a:r>
              <a:rPr lang="en-US" sz="1200" dirty="0">
                <a:latin typeface="Palatino"/>
                <a:ea typeface="Helvetica Neue" charset="0"/>
                <a:cs typeface="Helvetica Neue" charset="0"/>
              </a:rPr>
              <a:t>Long-Term Net (LTN) Study</a:t>
            </a:r>
          </a:p>
          <a:p>
            <a:pPr marL="800100" lvl="1" indent="-342900">
              <a:spcBef>
                <a:spcPct val="20000"/>
              </a:spcBef>
              <a:buFont typeface="+mj-lt"/>
              <a:buAutoNum type="arabicPeriod"/>
            </a:pPr>
            <a:r>
              <a:rPr lang="en-US" sz="1200" dirty="0">
                <a:latin typeface="Palatino"/>
                <a:ea typeface="Helvetica Neue" charset="0"/>
                <a:cs typeface="Helvetica Neue" charset="0"/>
              </a:rPr>
              <a:t>Multivariate Testing </a:t>
            </a:r>
          </a:p>
          <a:p>
            <a:pPr marL="800100" lvl="1" indent="-342900">
              <a:spcBef>
                <a:spcPct val="20000"/>
              </a:spcBef>
              <a:buFont typeface="+mj-lt"/>
              <a:buAutoNum type="arabicPeriod"/>
            </a:pPr>
            <a:r>
              <a:rPr lang="en-US" sz="1200" dirty="0">
                <a:latin typeface="Palatino"/>
                <a:ea typeface="Helvetica Neue" charset="0"/>
                <a:cs typeface="Helvetica Neue" charset="0"/>
              </a:rPr>
              <a:t>Prime Leads</a:t>
            </a:r>
          </a:p>
          <a:p>
            <a:pPr marL="800100" lvl="1" indent="-342900">
              <a:spcBef>
                <a:spcPct val="20000"/>
              </a:spcBef>
              <a:buFont typeface="+mj-lt"/>
              <a:buAutoNum type="arabicPeriod"/>
            </a:pPr>
            <a:r>
              <a:rPr lang="en-US" sz="1200" dirty="0">
                <a:latin typeface="Palatino"/>
                <a:ea typeface="Helvetica Neue" charset="0"/>
                <a:cs typeface="Helvetica Neue" charset="0"/>
              </a:rPr>
              <a:t>Media Mix</a:t>
            </a:r>
          </a:p>
          <a:p>
            <a:pPr>
              <a:spcBef>
                <a:spcPct val="20000"/>
              </a:spcBef>
            </a:pPr>
            <a:endParaRPr lang="en-US" sz="1400" b="1" dirty="0">
              <a:latin typeface="Palatino"/>
              <a:ea typeface="Helvetica Neue" charset="0"/>
              <a:cs typeface="Helvetica Neue" charset="0"/>
            </a:endParaRPr>
          </a:p>
          <a:p>
            <a:pPr>
              <a:spcBef>
                <a:spcPct val="20000"/>
              </a:spcBef>
            </a:pPr>
            <a:r>
              <a:rPr lang="en-US" b="1" dirty="0">
                <a:latin typeface="Palatino"/>
                <a:ea typeface="Helvetica Neue" charset="0"/>
                <a:cs typeface="Helvetica Neue" charset="0"/>
              </a:rPr>
              <a:t>Results</a:t>
            </a:r>
          </a:p>
          <a:p>
            <a:pPr marL="285750" indent="-285750">
              <a:spcBef>
                <a:spcPct val="20000"/>
              </a:spcBef>
              <a:buFont typeface="Wingdings" panose="05000000000000000000" pitchFamily="2" charset="2"/>
              <a:buChar char="§"/>
            </a:pPr>
            <a:r>
              <a:rPr lang="en-US" sz="1600" dirty="0">
                <a:latin typeface="Palatino"/>
                <a:ea typeface="Helvetica Neue" charset="0"/>
                <a:cs typeface="Helvetica Neue" charset="0"/>
              </a:rPr>
              <a:t>Over the last few years, gross and net revenue have increased by                 </a:t>
            </a:r>
            <a:r>
              <a:rPr lang="en-US" sz="1600" b="1" dirty="0">
                <a:solidFill>
                  <a:srgbClr val="C00000"/>
                </a:solidFill>
                <a:latin typeface="Palatino"/>
                <a:ea typeface="Helvetica Neue" charset="0"/>
                <a:cs typeface="Helvetica Neue" charset="0"/>
              </a:rPr>
              <a:t>65%</a:t>
            </a:r>
            <a:r>
              <a:rPr lang="en-US" sz="1600" dirty="0">
                <a:latin typeface="Palatino"/>
                <a:ea typeface="Helvetica Neue" charset="0"/>
                <a:cs typeface="Helvetica Neue" charset="0"/>
              </a:rPr>
              <a:t> and </a:t>
            </a:r>
            <a:r>
              <a:rPr lang="en-US" sz="1600" b="1" dirty="0">
                <a:solidFill>
                  <a:srgbClr val="C00000"/>
                </a:solidFill>
                <a:latin typeface="Palatino"/>
                <a:ea typeface="Helvetica Neue" charset="0"/>
                <a:cs typeface="Helvetica Neue" charset="0"/>
              </a:rPr>
              <a:t>98%</a:t>
            </a:r>
            <a:r>
              <a:rPr lang="en-US" sz="1600" dirty="0">
                <a:latin typeface="Palatino"/>
                <a:ea typeface="Helvetica Neue" charset="0"/>
                <a:cs typeface="Helvetica Neue" charset="0"/>
              </a:rPr>
              <a:t> while Long-Term Net (LTN) value has jumped by </a:t>
            </a:r>
            <a:r>
              <a:rPr lang="en-US" sz="1600" b="1" dirty="0">
                <a:solidFill>
                  <a:srgbClr val="C00000"/>
                </a:solidFill>
                <a:latin typeface="Palatino"/>
                <a:ea typeface="Helvetica Neue" charset="0"/>
                <a:cs typeface="Helvetica Neue" charset="0"/>
              </a:rPr>
              <a:t>6x</a:t>
            </a:r>
            <a:r>
              <a:rPr lang="en-US" sz="1600" dirty="0">
                <a:latin typeface="Palatino"/>
                <a:ea typeface="Helvetica Neue" charset="0"/>
                <a:cs typeface="Helvetica Neue" charset="0"/>
              </a:rPr>
              <a:t>.</a:t>
            </a:r>
          </a:p>
        </p:txBody>
      </p:sp>
    </p:spTree>
    <p:extLst>
      <p:ext uri="{BB962C8B-B14F-4D97-AF65-F5344CB8AC3E}">
        <p14:creationId xmlns:p14="http://schemas.microsoft.com/office/powerpoint/2010/main" val="855159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9</a:t>
            </a:fld>
            <a:endParaRPr lang="en-US" dirty="0">
              <a:latin typeface="Arial" charset="0"/>
              <a:ea typeface="Arial" charset="0"/>
              <a:cs typeface="Arial" charset="0"/>
            </a:endParaRPr>
          </a:p>
        </p:txBody>
      </p:sp>
      <p:sp>
        <p:nvSpPr>
          <p:cNvPr id="6" name="Rectangle 5">
            <a:extLst>
              <a:ext uri="{FF2B5EF4-FFF2-40B4-BE49-F238E27FC236}">
                <a16:creationId xmlns:a16="http://schemas.microsoft.com/office/drawing/2014/main" id="{386811D4-E28A-4E17-A388-4E61515945B8}"/>
              </a:ext>
            </a:extLst>
          </p:cNvPr>
          <p:cNvSpPr/>
          <p:nvPr/>
        </p:nvSpPr>
        <p:spPr>
          <a:xfrm>
            <a:off x="1258530" y="1011323"/>
            <a:ext cx="7192050" cy="2843855"/>
          </a:xfrm>
          <a:prstGeom prst="rect">
            <a:avLst/>
          </a:prstGeom>
        </p:spPr>
        <p:txBody>
          <a:bodyPr wrap="square">
            <a:spAutoFit/>
          </a:bodyPr>
          <a:lstStyle/>
          <a:p>
            <a:pPr>
              <a:spcBef>
                <a:spcPct val="20000"/>
              </a:spcBef>
            </a:pPr>
            <a:r>
              <a:rPr lang="en-US" sz="3600" b="1" dirty="0">
                <a:latin typeface="Palatino"/>
                <a:ea typeface="Helvetica Neue" charset="0"/>
                <a:cs typeface="Helvetica Neue" charset="0"/>
              </a:rPr>
              <a:t>Long-Term Net (LTN) value</a:t>
            </a:r>
            <a:endParaRPr lang="en-US" sz="3600" b="1" dirty="0">
              <a:solidFill>
                <a:srgbClr val="C00000"/>
              </a:solidFill>
              <a:latin typeface="Palatino"/>
              <a:ea typeface="Helvetica Neue" charset="0"/>
              <a:cs typeface="Helvetica Neue" charset="0"/>
            </a:endParaRPr>
          </a:p>
          <a:p>
            <a:pPr>
              <a:spcBef>
                <a:spcPct val="20000"/>
              </a:spcBef>
            </a:pPr>
            <a:endParaRPr lang="en-US" sz="2000" b="1" dirty="0">
              <a:latin typeface="Palatino"/>
              <a:ea typeface="Helvetica Neue" charset="0"/>
              <a:cs typeface="Helvetica Neue" charset="0"/>
            </a:endParaRPr>
          </a:p>
          <a:p>
            <a:pPr>
              <a:spcBef>
                <a:spcPct val="20000"/>
              </a:spcBef>
            </a:pPr>
            <a:r>
              <a:rPr lang="en-US" b="1" dirty="0">
                <a:latin typeface="Palatino"/>
                <a:ea typeface="Helvetica Neue" charset="0"/>
                <a:cs typeface="Helvetica Neue" charset="0"/>
              </a:rPr>
              <a:t>It’s the ability to assess a donor’s long-term net worth </a:t>
            </a:r>
            <a:r>
              <a:rPr lang="en-US" dirty="0">
                <a:latin typeface="Palatino"/>
                <a:ea typeface="Helvetica Neue" charset="0"/>
                <a:cs typeface="Helvetica Neue" charset="0"/>
              </a:rPr>
              <a:t>by any attribute we choose (initial gift amount, seasonality, rental lists, media source, service area, demographics, etc.).</a:t>
            </a:r>
          </a:p>
          <a:p>
            <a:pPr>
              <a:spcBef>
                <a:spcPct val="20000"/>
              </a:spcBef>
            </a:pPr>
            <a:endParaRPr lang="en-US" dirty="0">
              <a:latin typeface="Palatino"/>
              <a:ea typeface="Helvetica Neue" charset="0"/>
              <a:cs typeface="Helvetica Neue" charset="0"/>
            </a:endParaRPr>
          </a:p>
          <a:p>
            <a:pPr>
              <a:spcBef>
                <a:spcPct val="20000"/>
              </a:spcBef>
            </a:pPr>
            <a:r>
              <a:rPr lang="en-US" dirty="0">
                <a:latin typeface="Palatino"/>
                <a:ea typeface="Helvetica Neue" charset="0"/>
                <a:cs typeface="Helvetica Neue" charset="0"/>
              </a:rPr>
              <a:t>The goal is to enable clients, at the point of acquisition, with the </a:t>
            </a:r>
            <a:r>
              <a:rPr lang="en-US" b="1" dirty="0">
                <a:solidFill>
                  <a:srgbClr val="C00000"/>
                </a:solidFill>
                <a:latin typeface="Palatino"/>
                <a:ea typeface="Helvetica Neue" charset="0"/>
                <a:cs typeface="Helvetica Neue" charset="0"/>
              </a:rPr>
              <a:t>ability to invest more wisely</a:t>
            </a:r>
            <a:r>
              <a:rPr lang="en-US" dirty="0">
                <a:latin typeface="Palatino"/>
                <a:ea typeface="Helvetica Neue" charset="0"/>
                <a:cs typeface="Helvetica Neue" charset="0"/>
              </a:rPr>
              <a:t> to achieve a higher financial return.</a:t>
            </a:r>
          </a:p>
        </p:txBody>
      </p:sp>
    </p:spTree>
    <p:extLst>
      <p:ext uri="{BB962C8B-B14F-4D97-AF65-F5344CB8AC3E}">
        <p14:creationId xmlns:p14="http://schemas.microsoft.com/office/powerpoint/2010/main" val="33068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10</a:t>
            </a:fld>
            <a:endParaRPr lang="en-US" dirty="0">
              <a:latin typeface="Arial" charset="0"/>
              <a:ea typeface="Arial" charset="0"/>
              <a:cs typeface="Arial" charset="0"/>
            </a:endParaRPr>
          </a:p>
        </p:txBody>
      </p:sp>
      <p:sp>
        <p:nvSpPr>
          <p:cNvPr id="9" name="TextBox 8">
            <a:extLst>
              <a:ext uri="{FF2B5EF4-FFF2-40B4-BE49-F238E27FC236}">
                <a16:creationId xmlns:a16="http://schemas.microsoft.com/office/drawing/2014/main" id="{DB21F418-BA99-4642-A995-7C95DA5D5BC7}"/>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LTN by Acquisition Type</a:t>
            </a:r>
            <a:endParaRPr kumimoji="0" lang="en-US" sz="2600" b="0" i="0" u="none" strike="noStrike" kern="1200" cap="none" spc="0" normalizeH="0" baseline="0" noProof="0" dirty="0">
              <a:ln>
                <a:noFill/>
              </a:ln>
              <a:effectLst/>
              <a:uLnTx/>
              <a:uFillTx/>
              <a:latin typeface="+mj-lt"/>
              <a:ea typeface="+mn-ea"/>
              <a:cs typeface="Arial"/>
            </a:endParaRPr>
          </a:p>
        </p:txBody>
      </p:sp>
      <p:sp>
        <p:nvSpPr>
          <p:cNvPr id="13" name="Rectangle 12">
            <a:extLst>
              <a:ext uri="{FF2B5EF4-FFF2-40B4-BE49-F238E27FC236}">
                <a16:creationId xmlns:a16="http://schemas.microsoft.com/office/drawing/2014/main" id="{A20F527C-C244-4EFF-86A4-C385C33A6AA5}"/>
              </a:ext>
            </a:extLst>
          </p:cNvPr>
          <p:cNvSpPr/>
          <p:nvPr/>
        </p:nvSpPr>
        <p:spPr>
          <a:xfrm>
            <a:off x="602433" y="777840"/>
            <a:ext cx="8485908" cy="566309"/>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Non-Premium acquired donors generated a </a:t>
            </a:r>
            <a:r>
              <a:rPr lang="en-US" sz="1400" b="1" dirty="0">
                <a:latin typeface="Palatino"/>
                <a:ea typeface="Helvetica Neue" charset="0"/>
                <a:cs typeface="Helvetica Neue" charset="0"/>
              </a:rPr>
              <a:t>5.2x higher LTN value</a:t>
            </a:r>
            <a:r>
              <a:rPr lang="en-US" sz="1400" dirty="0">
                <a:latin typeface="Palatino"/>
                <a:ea typeface="Helvetica Neue" charset="0"/>
                <a:cs typeface="Helvetica Neue" charset="0"/>
              </a:rPr>
              <a:t>.</a:t>
            </a: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Diagnostic Impact:</a:t>
            </a:r>
            <a:r>
              <a:rPr lang="en-US" sz="1400" dirty="0">
                <a:latin typeface="Palatino"/>
                <a:ea typeface="Helvetica Neue" charset="0"/>
                <a:cs typeface="Helvetica Neue" charset="0"/>
              </a:rPr>
              <a:t> migrated away from offering premium dominant messaging.</a:t>
            </a:r>
          </a:p>
        </p:txBody>
      </p:sp>
      <p:graphicFrame>
        <p:nvGraphicFramePr>
          <p:cNvPr id="6" name="Table 5">
            <a:extLst>
              <a:ext uri="{FF2B5EF4-FFF2-40B4-BE49-F238E27FC236}">
                <a16:creationId xmlns:a16="http://schemas.microsoft.com/office/drawing/2014/main" id="{525260C4-618F-430B-8D68-2F25BD40EB93}"/>
              </a:ext>
            </a:extLst>
          </p:cNvPr>
          <p:cNvGraphicFramePr>
            <a:graphicFrameLocks noGrp="1"/>
          </p:cNvGraphicFramePr>
          <p:nvPr>
            <p:extLst>
              <p:ext uri="{D42A27DB-BD31-4B8C-83A1-F6EECF244321}">
                <p14:modId xmlns:p14="http://schemas.microsoft.com/office/powerpoint/2010/main" val="45198484"/>
              </p:ext>
            </p:extLst>
          </p:nvPr>
        </p:nvGraphicFramePr>
        <p:xfrm>
          <a:off x="1026625" y="1491822"/>
          <a:ext cx="3613956" cy="2622432"/>
        </p:xfrm>
        <a:graphic>
          <a:graphicData uri="http://schemas.openxmlformats.org/drawingml/2006/table">
            <a:tbl>
              <a:tblPr firstRow="1" bandRow="1">
                <a:tableStyleId>{5C22544A-7EE6-4342-B048-85BDC9FD1C3A}</a:tableStyleId>
              </a:tblPr>
              <a:tblGrid>
                <a:gridCol w="1204652">
                  <a:extLst>
                    <a:ext uri="{9D8B030D-6E8A-4147-A177-3AD203B41FA5}">
                      <a16:colId xmlns:a16="http://schemas.microsoft.com/office/drawing/2014/main" val="3418218268"/>
                    </a:ext>
                  </a:extLst>
                </a:gridCol>
                <a:gridCol w="1204652">
                  <a:extLst>
                    <a:ext uri="{9D8B030D-6E8A-4147-A177-3AD203B41FA5}">
                      <a16:colId xmlns:a16="http://schemas.microsoft.com/office/drawing/2014/main" val="1304358087"/>
                    </a:ext>
                  </a:extLst>
                </a:gridCol>
                <a:gridCol w="1204652">
                  <a:extLst>
                    <a:ext uri="{9D8B030D-6E8A-4147-A177-3AD203B41FA5}">
                      <a16:colId xmlns:a16="http://schemas.microsoft.com/office/drawing/2014/main" val="1167661917"/>
                    </a:ext>
                  </a:extLst>
                </a:gridCol>
              </a:tblGrid>
              <a:tr h="653872">
                <a:tc>
                  <a:txBody>
                    <a:bodyPr/>
                    <a:lstStyle/>
                    <a:p>
                      <a:pPr algn="ctr"/>
                      <a:endParaRPr lang="en-US" sz="600" dirty="0">
                        <a:solidFill>
                          <a:schemeClr val="bg1"/>
                        </a:solidFill>
                      </a:endParaRPr>
                    </a:p>
                    <a:p>
                      <a:pPr algn="ctr"/>
                      <a:r>
                        <a:rPr lang="en-US" sz="1400" dirty="0">
                          <a:solidFill>
                            <a:schemeClr val="bg1"/>
                          </a:solidFill>
                        </a:rPr>
                        <a:t>1</a:t>
                      </a:r>
                      <a:r>
                        <a:rPr lang="en-US" sz="1400" baseline="30000" dirty="0">
                          <a:solidFill>
                            <a:schemeClr val="bg1"/>
                          </a:solidFill>
                        </a:rPr>
                        <a:t>st</a:t>
                      </a:r>
                      <a:r>
                        <a:rPr lang="en-US" sz="1400" dirty="0">
                          <a:solidFill>
                            <a:schemeClr val="bg1"/>
                          </a:solidFill>
                        </a:rPr>
                        <a:t> Gift </a:t>
                      </a:r>
                    </a:p>
                    <a:p>
                      <a:pPr algn="ctr"/>
                      <a:r>
                        <a:rPr lang="en-US" sz="1400" dirty="0">
                          <a:solidFill>
                            <a:schemeClr val="bg1"/>
                          </a:solidFill>
                        </a:rPr>
                        <a:t>Levels</a:t>
                      </a:r>
                    </a:p>
                  </a:txBody>
                  <a:tcPr/>
                </a:tc>
                <a:tc>
                  <a:txBody>
                    <a:bodyPr/>
                    <a:lstStyle/>
                    <a:p>
                      <a:pPr algn="ctr"/>
                      <a:endParaRPr lang="en-US" sz="600" dirty="0">
                        <a:solidFill>
                          <a:schemeClr val="bg1"/>
                        </a:solidFill>
                      </a:endParaRPr>
                    </a:p>
                    <a:p>
                      <a:pPr algn="ctr"/>
                      <a:r>
                        <a:rPr lang="en-US" sz="1400" dirty="0">
                          <a:solidFill>
                            <a:schemeClr val="bg1"/>
                          </a:solidFill>
                        </a:rPr>
                        <a:t>Premium</a:t>
                      </a:r>
                    </a:p>
                    <a:p>
                      <a:pPr algn="ctr"/>
                      <a:r>
                        <a:rPr lang="en-US" sz="1400" dirty="0">
                          <a:solidFill>
                            <a:schemeClr val="bg1"/>
                          </a:solidFill>
                        </a:rPr>
                        <a:t>Acquired</a:t>
                      </a:r>
                    </a:p>
                  </a:txBody>
                  <a:tcPr/>
                </a:tc>
                <a:tc>
                  <a:txBody>
                    <a:bodyPr/>
                    <a:lstStyle/>
                    <a:p>
                      <a:pPr algn="ctr"/>
                      <a:endParaRPr lang="en-US" sz="600" dirty="0">
                        <a:solidFill>
                          <a:schemeClr val="bg1"/>
                        </a:solidFill>
                      </a:endParaRPr>
                    </a:p>
                    <a:p>
                      <a:pPr algn="ctr"/>
                      <a:r>
                        <a:rPr lang="en-US" sz="1400" dirty="0">
                          <a:solidFill>
                            <a:schemeClr val="bg1"/>
                          </a:solidFill>
                        </a:rPr>
                        <a:t>% New </a:t>
                      </a:r>
                    </a:p>
                    <a:p>
                      <a:pPr algn="ctr"/>
                      <a:r>
                        <a:rPr lang="en-US" sz="1400" dirty="0">
                          <a:solidFill>
                            <a:schemeClr val="bg1"/>
                          </a:solidFill>
                        </a:rPr>
                        <a:t>Donors </a:t>
                      </a:r>
                    </a:p>
                  </a:txBody>
                  <a:tcPr/>
                </a:tc>
                <a:extLst>
                  <a:ext uri="{0D108BD9-81ED-4DB2-BD59-A6C34878D82A}">
                    <a16:rowId xmlns:a16="http://schemas.microsoft.com/office/drawing/2014/main" val="2611126649"/>
                  </a:ext>
                </a:extLst>
              </a:tr>
              <a:tr h="492140">
                <a:tc>
                  <a:txBody>
                    <a:bodyPr/>
                    <a:lstStyle/>
                    <a:p>
                      <a:pPr algn="ctr"/>
                      <a:endParaRPr lang="en-US" sz="600" dirty="0">
                        <a:solidFill>
                          <a:schemeClr val="tx1"/>
                        </a:solidFill>
                      </a:endParaRPr>
                    </a:p>
                    <a:p>
                      <a:pPr algn="ctr"/>
                      <a:r>
                        <a:rPr lang="en-US" sz="1400" dirty="0">
                          <a:solidFill>
                            <a:schemeClr val="tx1"/>
                          </a:solidFill>
                        </a:rPr>
                        <a:t>&lt;$15</a:t>
                      </a:r>
                    </a:p>
                  </a:txBody>
                  <a:tcPr/>
                </a:tc>
                <a:tc>
                  <a:txBody>
                    <a:bodyPr/>
                    <a:lstStyle/>
                    <a:p>
                      <a:pPr algn="ctr"/>
                      <a:endParaRPr lang="en-US" sz="600" dirty="0">
                        <a:solidFill>
                          <a:srgbClr val="C00000"/>
                        </a:solidFill>
                      </a:endParaRPr>
                    </a:p>
                    <a:p>
                      <a:pPr algn="ctr"/>
                      <a:r>
                        <a:rPr kumimoji="0" lang="en-US" sz="1400" b="0" i="0" u="none" strike="noStrike" kern="1200" cap="none" spc="0" normalizeH="0" baseline="0" noProof="0" dirty="0">
                          <a:ln>
                            <a:noFill/>
                          </a:ln>
                          <a:solidFill>
                            <a:srgbClr val="C00000"/>
                          </a:solidFill>
                          <a:effectLst/>
                          <a:uLnTx/>
                          <a:uFillTx/>
                          <a:latin typeface="+mn-lt"/>
                          <a:ea typeface="+mn-ea"/>
                          <a:cs typeface="+mn-cs"/>
                        </a:rPr>
                        <a:t>($21.94)</a:t>
                      </a:r>
                      <a:endParaRPr lang="en-US" sz="1400" b="0" dirty="0">
                        <a:solidFill>
                          <a:srgbClr val="C00000"/>
                        </a:solidFill>
                      </a:endParaRPr>
                    </a:p>
                  </a:txBody>
                  <a:tcPr/>
                </a:tc>
                <a:tc>
                  <a:txBody>
                    <a:bodyPr/>
                    <a:lstStyle/>
                    <a:p>
                      <a:pPr algn="ctr"/>
                      <a:endParaRPr lang="en-US" sz="600" dirty="0">
                        <a:solidFill>
                          <a:schemeClr val="tx1"/>
                        </a:solidFill>
                      </a:endParaRPr>
                    </a:p>
                    <a:p>
                      <a:pPr algn="ctr"/>
                      <a:r>
                        <a:rPr lang="en-US" sz="1400" dirty="0">
                          <a:solidFill>
                            <a:schemeClr val="tx1"/>
                          </a:solidFill>
                        </a:rPr>
                        <a:t>57.7%</a:t>
                      </a:r>
                    </a:p>
                  </a:txBody>
                  <a:tcPr/>
                </a:tc>
                <a:extLst>
                  <a:ext uri="{0D108BD9-81ED-4DB2-BD59-A6C34878D82A}">
                    <a16:rowId xmlns:a16="http://schemas.microsoft.com/office/drawing/2014/main" val="3201963410"/>
                  </a:ext>
                </a:extLst>
              </a:tr>
              <a:tr h="492140">
                <a:tc>
                  <a:txBody>
                    <a:bodyPr/>
                    <a:lstStyle/>
                    <a:p>
                      <a:pPr algn="ctr"/>
                      <a:endParaRPr lang="en-US" sz="600" dirty="0">
                        <a:solidFill>
                          <a:schemeClr val="tx1"/>
                        </a:solidFill>
                      </a:endParaRPr>
                    </a:p>
                    <a:p>
                      <a:pPr algn="ctr"/>
                      <a:r>
                        <a:rPr lang="en-US" sz="1400" dirty="0">
                          <a:solidFill>
                            <a:schemeClr val="tx1"/>
                          </a:solidFill>
                        </a:rPr>
                        <a:t>$15-$99</a:t>
                      </a:r>
                    </a:p>
                  </a:txBody>
                  <a:tcPr/>
                </a:tc>
                <a:tc>
                  <a:txBody>
                    <a:bodyPr/>
                    <a:lstStyle/>
                    <a:p>
                      <a:pPr algn="ctr"/>
                      <a:endParaRPr lang="en-US" sz="600" dirty="0">
                        <a:solidFill>
                          <a:schemeClr val="tx1"/>
                        </a:solidFill>
                      </a:endParaRPr>
                    </a:p>
                    <a:p>
                      <a:pPr algn="ctr"/>
                      <a:r>
                        <a:rPr kumimoji="0" lang="en-US" sz="1400" b="0" i="0" u="none" strike="noStrike" kern="1200" cap="none" spc="0" normalizeH="0" baseline="0" noProof="0" dirty="0">
                          <a:ln>
                            <a:noFill/>
                          </a:ln>
                          <a:solidFill>
                            <a:schemeClr val="tx1"/>
                          </a:solidFill>
                          <a:effectLst/>
                          <a:uLnTx/>
                          <a:uFillTx/>
                          <a:latin typeface="+mn-lt"/>
                          <a:ea typeface="+mn-ea"/>
                          <a:cs typeface="+mn-cs"/>
                        </a:rPr>
                        <a:t>$25.72</a:t>
                      </a:r>
                      <a:endParaRPr lang="en-US" sz="1400" b="0" dirty="0">
                        <a:solidFill>
                          <a:schemeClr val="tx1"/>
                        </a:solidFill>
                      </a:endParaRPr>
                    </a:p>
                  </a:txBody>
                  <a:tcPr/>
                </a:tc>
                <a:tc>
                  <a:txBody>
                    <a:bodyPr/>
                    <a:lstStyle/>
                    <a:p>
                      <a:pPr algn="ctr"/>
                      <a:endParaRPr lang="en-US" sz="600" dirty="0">
                        <a:solidFill>
                          <a:schemeClr val="tx1"/>
                        </a:solidFill>
                      </a:endParaRPr>
                    </a:p>
                    <a:p>
                      <a:pPr algn="ctr"/>
                      <a:r>
                        <a:rPr lang="en-US" sz="1400" dirty="0">
                          <a:solidFill>
                            <a:schemeClr val="tx1"/>
                          </a:solidFill>
                        </a:rPr>
                        <a:t>41.0%</a:t>
                      </a:r>
                    </a:p>
                  </a:txBody>
                  <a:tcPr/>
                </a:tc>
                <a:extLst>
                  <a:ext uri="{0D108BD9-81ED-4DB2-BD59-A6C34878D82A}">
                    <a16:rowId xmlns:a16="http://schemas.microsoft.com/office/drawing/2014/main" val="2859430391"/>
                  </a:ext>
                </a:extLst>
              </a:tr>
              <a:tr h="492140">
                <a:tc>
                  <a:txBody>
                    <a:bodyPr/>
                    <a:lstStyle/>
                    <a:p>
                      <a:pPr algn="ctr"/>
                      <a:endParaRPr lang="en-US" sz="600" dirty="0">
                        <a:solidFill>
                          <a:schemeClr val="tx1"/>
                        </a:solidFill>
                      </a:endParaRPr>
                    </a:p>
                    <a:p>
                      <a:pPr algn="ctr"/>
                      <a:r>
                        <a:rPr lang="en-US" sz="1400" dirty="0">
                          <a:solidFill>
                            <a:schemeClr val="tx1"/>
                          </a:solidFill>
                        </a:rPr>
                        <a:t>$100+</a:t>
                      </a:r>
                    </a:p>
                  </a:txBody>
                  <a:tcPr/>
                </a:tc>
                <a:tc>
                  <a:txBody>
                    <a:bodyPr/>
                    <a:lstStyle/>
                    <a:p>
                      <a:pPr algn="ctr"/>
                      <a:endParaRPr lang="en-US" sz="600" dirty="0">
                        <a:solidFill>
                          <a:schemeClr val="tx1"/>
                        </a:solidFill>
                      </a:endParaRPr>
                    </a:p>
                    <a:p>
                      <a:pPr algn="ctr"/>
                      <a:r>
                        <a:rPr kumimoji="0" lang="en-US" sz="1400" b="0" i="0" u="none" strike="noStrike" kern="1200" cap="none" spc="0" normalizeH="0" baseline="0" noProof="0" dirty="0">
                          <a:ln>
                            <a:noFill/>
                          </a:ln>
                          <a:solidFill>
                            <a:schemeClr val="tx1"/>
                          </a:solidFill>
                          <a:effectLst/>
                          <a:uLnTx/>
                          <a:uFillTx/>
                          <a:latin typeface="+mn-lt"/>
                          <a:ea typeface="+mn-ea"/>
                          <a:cs typeface="+mn-cs"/>
                        </a:rPr>
                        <a:t>$452.34</a:t>
                      </a:r>
                      <a:endParaRPr lang="en-US" sz="1400" b="0" dirty="0">
                        <a:solidFill>
                          <a:schemeClr val="tx1"/>
                        </a:solidFill>
                      </a:endParaRPr>
                    </a:p>
                  </a:txBody>
                  <a:tcPr/>
                </a:tc>
                <a:tc>
                  <a:txBody>
                    <a:bodyPr/>
                    <a:lstStyle/>
                    <a:p>
                      <a:pPr algn="ctr"/>
                      <a:endParaRPr lang="en-US" sz="600" dirty="0">
                        <a:solidFill>
                          <a:schemeClr val="tx1"/>
                        </a:solidFill>
                      </a:endParaRPr>
                    </a:p>
                    <a:p>
                      <a:pPr algn="ctr"/>
                      <a:r>
                        <a:rPr lang="en-US" sz="1400" dirty="0">
                          <a:solidFill>
                            <a:schemeClr val="tx1"/>
                          </a:solidFill>
                        </a:rPr>
                        <a:t>1.3%</a:t>
                      </a:r>
                    </a:p>
                  </a:txBody>
                  <a:tcPr/>
                </a:tc>
                <a:extLst>
                  <a:ext uri="{0D108BD9-81ED-4DB2-BD59-A6C34878D82A}">
                    <a16:rowId xmlns:a16="http://schemas.microsoft.com/office/drawing/2014/main" val="2972241847"/>
                  </a:ext>
                </a:extLst>
              </a:tr>
              <a:tr h="492140">
                <a:tc>
                  <a:txBody>
                    <a:bodyPr/>
                    <a:lstStyle/>
                    <a:p>
                      <a:pPr algn="ctr"/>
                      <a:endParaRPr lang="en-US" sz="600" dirty="0">
                        <a:solidFill>
                          <a:schemeClr val="tx1"/>
                        </a:solidFill>
                      </a:endParaRPr>
                    </a:p>
                  </a:txBody>
                  <a:tcPr/>
                </a:tc>
                <a:tc>
                  <a:txBody>
                    <a:bodyPr/>
                    <a:lstStyle/>
                    <a:p>
                      <a:pPr algn="ctr"/>
                      <a:endParaRPr lang="en-US" sz="600" b="1" i="0" dirty="0">
                        <a:solidFill>
                          <a:schemeClr val="tx1"/>
                        </a:solidFill>
                      </a:endParaRPr>
                    </a:p>
                    <a:p>
                      <a:pPr algn="ctr"/>
                      <a:r>
                        <a:rPr kumimoji="0" lang="en-US" sz="1400" b="1" i="0" u="none" strike="noStrike" kern="1200" cap="none" spc="0" normalizeH="0" baseline="0" noProof="0" dirty="0">
                          <a:ln>
                            <a:noFill/>
                          </a:ln>
                          <a:solidFill>
                            <a:schemeClr val="tx1"/>
                          </a:solidFill>
                          <a:effectLst/>
                          <a:uLnTx/>
                          <a:uFillTx/>
                          <a:latin typeface="+mn-lt"/>
                          <a:ea typeface="+mn-ea"/>
                          <a:cs typeface="+mn-cs"/>
                        </a:rPr>
                        <a:t>$11.21</a:t>
                      </a:r>
                      <a:endParaRPr lang="en-US" sz="1400" b="1" i="0" dirty="0">
                        <a:solidFill>
                          <a:schemeClr val="tx1"/>
                        </a:solidFill>
                      </a:endParaRPr>
                    </a:p>
                  </a:txBody>
                  <a:tcPr/>
                </a:tc>
                <a:tc>
                  <a:txBody>
                    <a:bodyPr/>
                    <a:lstStyle/>
                    <a:p>
                      <a:pPr algn="ctr"/>
                      <a:endParaRPr lang="en-US" sz="600" b="1" i="0" dirty="0">
                        <a:solidFill>
                          <a:schemeClr val="tx1"/>
                        </a:solidFill>
                      </a:endParaRPr>
                    </a:p>
                    <a:p>
                      <a:pPr algn="ctr"/>
                      <a:r>
                        <a:rPr lang="en-US" sz="1400" b="1" i="0" dirty="0">
                          <a:solidFill>
                            <a:schemeClr val="tx1"/>
                          </a:solidFill>
                        </a:rPr>
                        <a:t>100%</a:t>
                      </a:r>
                    </a:p>
                  </a:txBody>
                  <a:tcPr/>
                </a:tc>
                <a:extLst>
                  <a:ext uri="{0D108BD9-81ED-4DB2-BD59-A6C34878D82A}">
                    <a16:rowId xmlns:a16="http://schemas.microsoft.com/office/drawing/2014/main" val="3753081642"/>
                  </a:ext>
                </a:extLst>
              </a:tr>
            </a:tbl>
          </a:graphicData>
        </a:graphic>
      </p:graphicFrame>
      <p:graphicFrame>
        <p:nvGraphicFramePr>
          <p:cNvPr id="8" name="Table 7">
            <a:extLst>
              <a:ext uri="{FF2B5EF4-FFF2-40B4-BE49-F238E27FC236}">
                <a16:creationId xmlns:a16="http://schemas.microsoft.com/office/drawing/2014/main" id="{E8C6EB61-6FD6-4819-81BE-3AA1641FEC39}"/>
              </a:ext>
            </a:extLst>
          </p:cNvPr>
          <p:cNvGraphicFramePr>
            <a:graphicFrameLocks noGrp="1"/>
          </p:cNvGraphicFramePr>
          <p:nvPr>
            <p:extLst>
              <p:ext uri="{D42A27DB-BD31-4B8C-83A1-F6EECF244321}">
                <p14:modId xmlns:p14="http://schemas.microsoft.com/office/powerpoint/2010/main" val="4115183333"/>
              </p:ext>
            </p:extLst>
          </p:nvPr>
        </p:nvGraphicFramePr>
        <p:xfrm>
          <a:off x="4943305" y="1491822"/>
          <a:ext cx="3613956" cy="2622432"/>
        </p:xfrm>
        <a:graphic>
          <a:graphicData uri="http://schemas.openxmlformats.org/drawingml/2006/table">
            <a:tbl>
              <a:tblPr firstRow="1" bandRow="1">
                <a:tableStyleId>{21E4AEA4-8DFA-4A89-87EB-49C32662AFE0}</a:tableStyleId>
              </a:tblPr>
              <a:tblGrid>
                <a:gridCol w="1204652">
                  <a:extLst>
                    <a:ext uri="{9D8B030D-6E8A-4147-A177-3AD203B41FA5}">
                      <a16:colId xmlns:a16="http://schemas.microsoft.com/office/drawing/2014/main" val="3418218268"/>
                    </a:ext>
                  </a:extLst>
                </a:gridCol>
                <a:gridCol w="1204652">
                  <a:extLst>
                    <a:ext uri="{9D8B030D-6E8A-4147-A177-3AD203B41FA5}">
                      <a16:colId xmlns:a16="http://schemas.microsoft.com/office/drawing/2014/main" val="1304358087"/>
                    </a:ext>
                  </a:extLst>
                </a:gridCol>
                <a:gridCol w="1204652">
                  <a:extLst>
                    <a:ext uri="{9D8B030D-6E8A-4147-A177-3AD203B41FA5}">
                      <a16:colId xmlns:a16="http://schemas.microsoft.com/office/drawing/2014/main" val="1167661917"/>
                    </a:ext>
                  </a:extLst>
                </a:gridCol>
              </a:tblGrid>
              <a:tr h="653872">
                <a:tc>
                  <a:txBody>
                    <a:bodyPr/>
                    <a:lstStyle/>
                    <a:p>
                      <a:pPr algn="ctr"/>
                      <a:endParaRPr lang="en-US" sz="600" dirty="0"/>
                    </a:p>
                    <a:p>
                      <a:pPr algn="ctr"/>
                      <a:r>
                        <a:rPr lang="en-US" sz="1400" dirty="0"/>
                        <a:t>1</a:t>
                      </a:r>
                      <a:r>
                        <a:rPr lang="en-US" sz="1400" baseline="30000" dirty="0"/>
                        <a:t>st</a:t>
                      </a:r>
                      <a:r>
                        <a:rPr lang="en-US" sz="1400" dirty="0"/>
                        <a:t> Gift </a:t>
                      </a:r>
                    </a:p>
                    <a:p>
                      <a:pPr algn="ctr"/>
                      <a:r>
                        <a:rPr lang="en-US" sz="1400" dirty="0"/>
                        <a:t>Levels</a:t>
                      </a:r>
                      <a:endParaRPr lang="en-US" sz="1400" dirty="0">
                        <a:solidFill>
                          <a:schemeClr val="bg1"/>
                        </a:solidFill>
                      </a:endParaRPr>
                    </a:p>
                  </a:txBody>
                  <a:tcPr/>
                </a:tc>
                <a:tc>
                  <a:txBody>
                    <a:bodyPr/>
                    <a:lstStyle/>
                    <a:p>
                      <a:pPr algn="ctr"/>
                      <a:endParaRPr lang="en-US" sz="600" dirty="0"/>
                    </a:p>
                    <a:p>
                      <a:pPr algn="ctr"/>
                      <a:r>
                        <a:rPr lang="en-US" sz="1400" dirty="0"/>
                        <a:t>Non-Prem</a:t>
                      </a:r>
                    </a:p>
                    <a:p>
                      <a:pPr algn="ctr"/>
                      <a:r>
                        <a:rPr lang="en-US" sz="1400" dirty="0">
                          <a:solidFill>
                            <a:schemeClr val="bg1"/>
                          </a:solidFill>
                        </a:rPr>
                        <a:t>Acquired</a:t>
                      </a:r>
                    </a:p>
                  </a:txBody>
                  <a:tcPr/>
                </a:tc>
                <a:tc>
                  <a:txBody>
                    <a:bodyPr/>
                    <a:lstStyle/>
                    <a:p>
                      <a:pPr algn="ctr"/>
                      <a:endParaRPr lang="en-US" sz="600" dirty="0"/>
                    </a:p>
                    <a:p>
                      <a:pPr algn="ctr"/>
                      <a:r>
                        <a:rPr lang="en-US" sz="1400" dirty="0"/>
                        <a:t>% New </a:t>
                      </a:r>
                    </a:p>
                    <a:p>
                      <a:pPr algn="ctr"/>
                      <a:r>
                        <a:rPr lang="en-US" sz="1400" dirty="0"/>
                        <a:t>Donors </a:t>
                      </a:r>
                      <a:endParaRPr lang="en-US" sz="1400" dirty="0">
                        <a:solidFill>
                          <a:schemeClr val="bg1"/>
                        </a:solidFill>
                      </a:endParaRPr>
                    </a:p>
                  </a:txBody>
                  <a:tcPr/>
                </a:tc>
                <a:extLst>
                  <a:ext uri="{0D108BD9-81ED-4DB2-BD59-A6C34878D82A}">
                    <a16:rowId xmlns:a16="http://schemas.microsoft.com/office/drawing/2014/main" val="2611126649"/>
                  </a:ext>
                </a:extLst>
              </a:tr>
              <a:tr h="492140">
                <a:tc>
                  <a:txBody>
                    <a:bodyPr/>
                    <a:lstStyle/>
                    <a:p>
                      <a:pPr algn="ctr"/>
                      <a:endParaRPr lang="en-US" sz="600" dirty="0">
                        <a:solidFill>
                          <a:schemeClr val="tx1"/>
                        </a:solidFill>
                      </a:endParaRPr>
                    </a:p>
                    <a:p>
                      <a:pPr algn="ctr"/>
                      <a:r>
                        <a:rPr lang="en-US" sz="1400" dirty="0">
                          <a:solidFill>
                            <a:schemeClr val="tx1"/>
                          </a:solidFill>
                        </a:rPr>
                        <a:t>&lt;$15</a:t>
                      </a:r>
                    </a:p>
                  </a:txBody>
                  <a:tcPr/>
                </a:tc>
                <a:tc>
                  <a:txBody>
                    <a:bodyPr/>
                    <a:lstStyle/>
                    <a:p>
                      <a:pPr algn="ctr"/>
                      <a:endParaRPr lang="en-US" sz="600" dirty="0">
                        <a:solidFill>
                          <a:srgbClr val="C00000"/>
                        </a:solidFill>
                      </a:endParaRPr>
                    </a:p>
                    <a:p>
                      <a:pPr algn="ctr"/>
                      <a:r>
                        <a:rPr kumimoji="0" lang="en-US" sz="1400" b="0" i="0" u="none" strike="noStrike" kern="1200" cap="none" spc="0" normalizeH="0" baseline="0" noProof="0" dirty="0">
                          <a:ln>
                            <a:noFill/>
                          </a:ln>
                          <a:solidFill>
                            <a:srgbClr val="C00000"/>
                          </a:solidFill>
                          <a:effectLst/>
                          <a:uLnTx/>
                          <a:uFillTx/>
                          <a:latin typeface="+mn-lt"/>
                          <a:ea typeface="+mn-ea"/>
                          <a:cs typeface="+mn-cs"/>
                        </a:rPr>
                        <a:t>($17.65)</a:t>
                      </a:r>
                      <a:endParaRPr lang="en-US" sz="1400" b="0" dirty="0">
                        <a:solidFill>
                          <a:srgbClr val="C00000"/>
                        </a:solidFill>
                      </a:endParaRPr>
                    </a:p>
                  </a:txBody>
                  <a:tcPr/>
                </a:tc>
                <a:tc>
                  <a:txBody>
                    <a:bodyPr/>
                    <a:lstStyle/>
                    <a:p>
                      <a:pPr algn="ctr"/>
                      <a:endParaRPr lang="en-US" sz="600" dirty="0"/>
                    </a:p>
                    <a:p>
                      <a:pPr algn="ctr"/>
                      <a:r>
                        <a:rPr lang="en-US" sz="1400" dirty="0"/>
                        <a:t>30.7%</a:t>
                      </a:r>
                      <a:endParaRPr lang="en-US" sz="1400" dirty="0">
                        <a:solidFill>
                          <a:schemeClr val="tx1"/>
                        </a:solidFill>
                      </a:endParaRPr>
                    </a:p>
                  </a:txBody>
                  <a:tcPr/>
                </a:tc>
                <a:extLst>
                  <a:ext uri="{0D108BD9-81ED-4DB2-BD59-A6C34878D82A}">
                    <a16:rowId xmlns:a16="http://schemas.microsoft.com/office/drawing/2014/main" val="3201963410"/>
                  </a:ext>
                </a:extLst>
              </a:tr>
              <a:tr h="492140">
                <a:tc>
                  <a:txBody>
                    <a:bodyPr/>
                    <a:lstStyle/>
                    <a:p>
                      <a:pPr algn="ctr"/>
                      <a:endParaRPr lang="en-US" sz="600" dirty="0">
                        <a:solidFill>
                          <a:schemeClr val="tx1"/>
                        </a:solidFill>
                      </a:endParaRPr>
                    </a:p>
                    <a:p>
                      <a:pPr algn="ctr"/>
                      <a:r>
                        <a:rPr lang="en-US" sz="1400" dirty="0">
                          <a:solidFill>
                            <a:schemeClr val="tx1"/>
                          </a:solidFill>
                        </a:rPr>
                        <a:t>$15-$99</a:t>
                      </a:r>
                    </a:p>
                  </a:txBody>
                  <a:tcPr/>
                </a:tc>
                <a:tc>
                  <a:txBody>
                    <a:bodyPr/>
                    <a:lstStyle/>
                    <a:p>
                      <a:pPr algn="ctr"/>
                      <a:endParaRPr lang="en-US" sz="600" dirty="0">
                        <a:solidFill>
                          <a:schemeClr val="tx1"/>
                        </a:solidFill>
                      </a:endParaRPr>
                    </a:p>
                    <a:p>
                      <a:pPr algn="ctr"/>
                      <a:r>
                        <a:rPr kumimoji="0" lang="en-US" sz="1400" b="0" i="0" u="none" strike="noStrike" kern="1200" cap="none" spc="0" normalizeH="0" baseline="0" noProof="0" dirty="0">
                          <a:ln>
                            <a:noFill/>
                          </a:ln>
                          <a:solidFill>
                            <a:schemeClr val="tx1"/>
                          </a:solidFill>
                          <a:effectLst/>
                          <a:uLnTx/>
                          <a:uFillTx/>
                          <a:latin typeface="+mn-lt"/>
                          <a:ea typeface="+mn-ea"/>
                          <a:cs typeface="+mn-cs"/>
                        </a:rPr>
                        <a:t>$45.97</a:t>
                      </a:r>
                      <a:endParaRPr lang="en-US" sz="1400" b="0" dirty="0">
                        <a:solidFill>
                          <a:schemeClr val="tx1"/>
                        </a:solidFill>
                      </a:endParaRPr>
                    </a:p>
                  </a:txBody>
                  <a:tcPr/>
                </a:tc>
                <a:tc>
                  <a:txBody>
                    <a:bodyPr/>
                    <a:lstStyle/>
                    <a:p>
                      <a:pPr algn="ctr"/>
                      <a:endParaRPr lang="en-US" sz="600" dirty="0"/>
                    </a:p>
                    <a:p>
                      <a:pPr algn="ctr"/>
                      <a:r>
                        <a:rPr lang="en-US" sz="1400" dirty="0"/>
                        <a:t>65.7%</a:t>
                      </a:r>
                      <a:endParaRPr lang="en-US" sz="1400" dirty="0">
                        <a:solidFill>
                          <a:schemeClr val="tx1"/>
                        </a:solidFill>
                      </a:endParaRPr>
                    </a:p>
                  </a:txBody>
                  <a:tcPr/>
                </a:tc>
                <a:extLst>
                  <a:ext uri="{0D108BD9-81ED-4DB2-BD59-A6C34878D82A}">
                    <a16:rowId xmlns:a16="http://schemas.microsoft.com/office/drawing/2014/main" val="2859430391"/>
                  </a:ext>
                </a:extLst>
              </a:tr>
              <a:tr h="492140">
                <a:tc>
                  <a:txBody>
                    <a:bodyPr/>
                    <a:lstStyle/>
                    <a:p>
                      <a:pPr algn="ctr"/>
                      <a:endParaRPr lang="en-US" sz="600" dirty="0">
                        <a:solidFill>
                          <a:schemeClr val="tx1"/>
                        </a:solidFill>
                      </a:endParaRPr>
                    </a:p>
                    <a:p>
                      <a:pPr algn="ctr"/>
                      <a:r>
                        <a:rPr lang="en-US" sz="1400" dirty="0">
                          <a:solidFill>
                            <a:schemeClr val="tx1"/>
                          </a:solidFill>
                        </a:rPr>
                        <a:t>$100+</a:t>
                      </a:r>
                    </a:p>
                  </a:txBody>
                  <a:tcPr/>
                </a:tc>
                <a:tc>
                  <a:txBody>
                    <a:bodyPr/>
                    <a:lstStyle/>
                    <a:p>
                      <a:pPr algn="ctr"/>
                      <a:endParaRPr lang="en-US" sz="600" dirty="0">
                        <a:solidFill>
                          <a:schemeClr val="tx1"/>
                        </a:solidFill>
                      </a:endParaRPr>
                    </a:p>
                    <a:p>
                      <a:pPr algn="ctr"/>
                      <a:r>
                        <a:rPr kumimoji="0" lang="en-US" sz="1400" b="0" i="0" u="none" strike="noStrike" kern="1200" cap="none" spc="0" normalizeH="0" baseline="0" noProof="0" dirty="0">
                          <a:ln>
                            <a:noFill/>
                          </a:ln>
                          <a:solidFill>
                            <a:schemeClr val="tx1"/>
                          </a:solidFill>
                          <a:effectLst/>
                          <a:uLnTx/>
                          <a:uFillTx/>
                          <a:latin typeface="+mn-lt"/>
                          <a:ea typeface="+mn-ea"/>
                          <a:cs typeface="+mn-cs"/>
                        </a:rPr>
                        <a:t>$551.66</a:t>
                      </a:r>
                      <a:endParaRPr lang="en-US" sz="1400" b="0" dirty="0">
                        <a:solidFill>
                          <a:schemeClr val="tx1"/>
                        </a:solidFill>
                      </a:endParaRPr>
                    </a:p>
                  </a:txBody>
                  <a:tcPr/>
                </a:tc>
                <a:tc>
                  <a:txBody>
                    <a:bodyPr/>
                    <a:lstStyle/>
                    <a:p>
                      <a:pPr algn="ctr"/>
                      <a:endParaRPr lang="en-US" sz="600" dirty="0"/>
                    </a:p>
                    <a:p>
                      <a:pPr algn="ctr"/>
                      <a:r>
                        <a:rPr lang="en-US" sz="1400" dirty="0"/>
                        <a:t>3.7%</a:t>
                      </a:r>
                      <a:endParaRPr lang="en-US" sz="1400" dirty="0">
                        <a:solidFill>
                          <a:schemeClr val="tx1"/>
                        </a:solidFill>
                      </a:endParaRPr>
                    </a:p>
                  </a:txBody>
                  <a:tcPr/>
                </a:tc>
                <a:extLst>
                  <a:ext uri="{0D108BD9-81ED-4DB2-BD59-A6C34878D82A}">
                    <a16:rowId xmlns:a16="http://schemas.microsoft.com/office/drawing/2014/main" val="2972241847"/>
                  </a:ext>
                </a:extLst>
              </a:tr>
              <a:tr h="492140">
                <a:tc>
                  <a:txBody>
                    <a:bodyPr/>
                    <a:lstStyle/>
                    <a:p>
                      <a:pPr algn="ctr"/>
                      <a:endParaRPr lang="en-US" sz="600" dirty="0">
                        <a:solidFill>
                          <a:schemeClr val="tx1"/>
                        </a:solidFill>
                      </a:endParaRPr>
                    </a:p>
                  </a:txBody>
                  <a:tcPr/>
                </a:tc>
                <a:tc>
                  <a:txBody>
                    <a:bodyPr/>
                    <a:lstStyle/>
                    <a:p>
                      <a:pPr algn="ctr"/>
                      <a:endParaRPr lang="en-US" sz="600" b="1" i="0" dirty="0">
                        <a:solidFill>
                          <a:schemeClr val="tx1"/>
                        </a:solidFill>
                      </a:endParaRPr>
                    </a:p>
                    <a:p>
                      <a:pPr algn="ctr"/>
                      <a:r>
                        <a:rPr kumimoji="0" lang="en-US" sz="1400" b="1" i="0" u="none" strike="noStrike" kern="1200" cap="none" spc="0" normalizeH="0" baseline="0" noProof="0" dirty="0">
                          <a:ln>
                            <a:noFill/>
                          </a:ln>
                          <a:solidFill>
                            <a:schemeClr val="tx1"/>
                          </a:solidFill>
                          <a:effectLst/>
                          <a:uLnTx/>
                          <a:uFillTx/>
                          <a:latin typeface="+mn-lt"/>
                          <a:ea typeface="+mn-ea"/>
                          <a:cs typeface="+mn-cs"/>
                        </a:rPr>
                        <a:t>$57.89</a:t>
                      </a:r>
                      <a:endParaRPr lang="en-US" sz="1400" b="1" i="0" dirty="0">
                        <a:solidFill>
                          <a:schemeClr val="tx1"/>
                        </a:solidFill>
                      </a:endParaRPr>
                    </a:p>
                  </a:txBody>
                  <a:tcPr/>
                </a:tc>
                <a:tc>
                  <a:txBody>
                    <a:bodyPr/>
                    <a:lstStyle/>
                    <a:p>
                      <a:pPr algn="ctr"/>
                      <a:endParaRPr lang="en-US" sz="600" b="1" dirty="0"/>
                    </a:p>
                    <a:p>
                      <a:pPr algn="ctr"/>
                      <a:r>
                        <a:rPr lang="en-US" sz="1400" b="1" dirty="0"/>
                        <a:t>100%</a:t>
                      </a:r>
                      <a:endParaRPr lang="en-US" sz="1400" b="1" i="0" dirty="0">
                        <a:solidFill>
                          <a:schemeClr val="tx1"/>
                        </a:solidFill>
                      </a:endParaRPr>
                    </a:p>
                  </a:txBody>
                  <a:tcPr/>
                </a:tc>
                <a:extLst>
                  <a:ext uri="{0D108BD9-81ED-4DB2-BD59-A6C34878D82A}">
                    <a16:rowId xmlns:a16="http://schemas.microsoft.com/office/drawing/2014/main" val="3753081642"/>
                  </a:ext>
                </a:extLst>
              </a:tr>
            </a:tbl>
          </a:graphicData>
        </a:graphic>
      </p:graphicFrame>
    </p:spTree>
    <p:extLst>
      <p:ext uri="{BB962C8B-B14F-4D97-AF65-F5344CB8AC3E}">
        <p14:creationId xmlns:p14="http://schemas.microsoft.com/office/powerpoint/2010/main" val="1917718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11</a:t>
            </a:fld>
            <a:endParaRPr lang="en-US" dirty="0">
              <a:latin typeface="Arial" charset="0"/>
              <a:ea typeface="Arial" charset="0"/>
              <a:cs typeface="Arial" charset="0"/>
            </a:endParaRPr>
          </a:p>
        </p:txBody>
      </p:sp>
      <p:sp>
        <p:nvSpPr>
          <p:cNvPr id="9" name="TextBox 8">
            <a:extLst>
              <a:ext uri="{FF2B5EF4-FFF2-40B4-BE49-F238E27FC236}">
                <a16:creationId xmlns:a16="http://schemas.microsoft.com/office/drawing/2014/main" id="{DB21F418-BA99-4642-A995-7C95DA5D5BC7}"/>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Initial Gift Amount Assessment</a:t>
            </a:r>
            <a:endParaRPr kumimoji="0" lang="en-US" sz="2600" b="0" i="0" u="none" strike="noStrike" kern="1200" cap="none" spc="0" normalizeH="0" baseline="0" noProof="0" dirty="0">
              <a:ln>
                <a:noFill/>
              </a:ln>
              <a:effectLst/>
              <a:uLnTx/>
              <a:uFillTx/>
              <a:latin typeface="+mj-lt"/>
              <a:ea typeface="+mn-ea"/>
              <a:cs typeface="Arial"/>
            </a:endParaRPr>
          </a:p>
        </p:txBody>
      </p:sp>
      <p:sp>
        <p:nvSpPr>
          <p:cNvPr id="13" name="Rectangle 12">
            <a:extLst>
              <a:ext uri="{FF2B5EF4-FFF2-40B4-BE49-F238E27FC236}">
                <a16:creationId xmlns:a16="http://schemas.microsoft.com/office/drawing/2014/main" id="{A20F527C-C244-4EFF-86A4-C385C33A6AA5}"/>
              </a:ext>
            </a:extLst>
          </p:cNvPr>
          <p:cNvSpPr/>
          <p:nvPr/>
        </p:nvSpPr>
        <p:spPr>
          <a:xfrm>
            <a:off x="602433" y="777840"/>
            <a:ext cx="8485908" cy="566309"/>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People give to what they’re being asked for, so be careful…..</a:t>
            </a: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Diagnostic Impact:</a:t>
            </a:r>
            <a:r>
              <a:rPr lang="en-US" sz="1400" dirty="0">
                <a:latin typeface="Palatino"/>
                <a:ea typeface="Helvetica Neue" charset="0"/>
                <a:cs typeface="Helvetica Neue" charset="0"/>
              </a:rPr>
              <a:t> tested into Acquisition ask array amounts that were above LTN viability.</a:t>
            </a:r>
          </a:p>
        </p:txBody>
      </p:sp>
      <p:pic>
        <p:nvPicPr>
          <p:cNvPr id="2" name="Picture 1">
            <a:extLst>
              <a:ext uri="{FF2B5EF4-FFF2-40B4-BE49-F238E27FC236}">
                <a16:creationId xmlns:a16="http://schemas.microsoft.com/office/drawing/2014/main" id="{DBA9C1FE-9496-4243-8DDD-54CF38CC0998}"/>
              </a:ext>
            </a:extLst>
          </p:cNvPr>
          <p:cNvPicPr>
            <a:picLocks noChangeAspect="1"/>
          </p:cNvPicPr>
          <p:nvPr/>
        </p:nvPicPr>
        <p:blipFill>
          <a:blip r:embed="rId3"/>
          <a:stretch>
            <a:fillRect/>
          </a:stretch>
        </p:blipFill>
        <p:spPr>
          <a:xfrm>
            <a:off x="947757" y="1540661"/>
            <a:ext cx="7673340" cy="2726539"/>
          </a:xfrm>
          <a:prstGeom prst="rect">
            <a:avLst/>
          </a:prstGeom>
        </p:spPr>
      </p:pic>
      <p:sp>
        <p:nvSpPr>
          <p:cNvPr id="11" name="Rectangle 10">
            <a:extLst>
              <a:ext uri="{FF2B5EF4-FFF2-40B4-BE49-F238E27FC236}">
                <a16:creationId xmlns:a16="http://schemas.microsoft.com/office/drawing/2014/main" id="{0E0B1241-4802-4542-A08D-2FBB2C988197}"/>
              </a:ext>
            </a:extLst>
          </p:cNvPr>
          <p:cNvSpPr/>
          <p:nvPr/>
        </p:nvSpPr>
        <p:spPr>
          <a:xfrm>
            <a:off x="3316718" y="1650361"/>
            <a:ext cx="619762" cy="338554"/>
          </a:xfrm>
          <a:prstGeom prst="rect">
            <a:avLst/>
          </a:prstGeom>
        </p:spPr>
        <p:txBody>
          <a:bodyPr wrap="square">
            <a:spAutoFit/>
          </a:bodyPr>
          <a:lstStyle/>
          <a:p>
            <a:pPr algn="ctr"/>
            <a:r>
              <a:rPr lang="en-US" sz="800" i="1" dirty="0">
                <a:solidFill>
                  <a:srgbClr val="C00000"/>
                </a:solidFill>
                <a:latin typeface="Adobe Caslon Pro" charset="0"/>
              </a:rPr>
              <a:t>LTN Viability</a:t>
            </a:r>
            <a:endParaRPr lang="en-US" sz="800" i="1" dirty="0">
              <a:solidFill>
                <a:srgbClr val="C00000"/>
              </a:solidFill>
            </a:endParaRPr>
          </a:p>
        </p:txBody>
      </p:sp>
      <p:cxnSp>
        <p:nvCxnSpPr>
          <p:cNvPr id="12" name="Connector: Curved 11">
            <a:extLst>
              <a:ext uri="{FF2B5EF4-FFF2-40B4-BE49-F238E27FC236}">
                <a16:creationId xmlns:a16="http://schemas.microsoft.com/office/drawing/2014/main" id="{EBD492A2-218F-4AF1-8F9C-81D577AAC14A}"/>
              </a:ext>
            </a:extLst>
          </p:cNvPr>
          <p:cNvCxnSpPr>
            <a:cxnSpLocks/>
          </p:cNvCxnSpPr>
          <p:nvPr/>
        </p:nvCxnSpPr>
        <p:spPr>
          <a:xfrm rot="10800000" flipV="1">
            <a:off x="3242536" y="1795177"/>
            <a:ext cx="209324" cy="33683"/>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AA4292F8-B78E-467F-B140-946EE30483C0}"/>
              </a:ext>
            </a:extLst>
          </p:cNvPr>
          <p:cNvSpPr/>
          <p:nvPr/>
        </p:nvSpPr>
        <p:spPr>
          <a:xfrm>
            <a:off x="5202481" y="1715689"/>
            <a:ext cx="3235322" cy="794064"/>
          </a:xfrm>
          <a:prstGeom prst="rect">
            <a:avLst/>
          </a:prstGeom>
        </p:spPr>
        <p:txBody>
          <a:bodyPr wrap="square">
            <a:spAutoFit/>
          </a:bodyPr>
          <a:lstStyle/>
          <a:p>
            <a:pPr>
              <a:spcBef>
                <a:spcPct val="20000"/>
              </a:spcBef>
            </a:pPr>
            <a:r>
              <a:rPr lang="en-US" sz="1200" b="1" dirty="0">
                <a:latin typeface="Palatino"/>
                <a:ea typeface="Helvetica Neue" charset="0"/>
                <a:cs typeface="Helvetica Neue" charset="0"/>
              </a:rPr>
              <a:t>Acquisition Ask Array</a:t>
            </a:r>
          </a:p>
          <a:p>
            <a:pPr>
              <a:spcBef>
                <a:spcPct val="20000"/>
              </a:spcBef>
            </a:pPr>
            <a:endParaRPr lang="en-US" sz="800" b="1" dirty="0">
              <a:latin typeface="Palatino"/>
              <a:ea typeface="Helvetica Neue" charset="0"/>
              <a:cs typeface="Helvetica Neue" charset="0"/>
            </a:endParaRPr>
          </a:p>
          <a:p>
            <a:pPr marL="285750" indent="-285750">
              <a:spcBef>
                <a:spcPct val="20000"/>
              </a:spcBef>
              <a:buFont typeface="Wingdings" panose="05000000000000000000" pitchFamily="2" charset="2"/>
              <a:buChar char="§"/>
            </a:pPr>
            <a:r>
              <a:rPr lang="en-US" sz="1000" b="1" dirty="0">
                <a:latin typeface="Palatino"/>
                <a:ea typeface="Helvetica Neue" charset="0"/>
                <a:cs typeface="Helvetica Neue" charset="0"/>
              </a:rPr>
              <a:t>Control: 	</a:t>
            </a:r>
            <a:r>
              <a:rPr lang="en-US" sz="1000" dirty="0">
                <a:latin typeface="Palatino"/>
                <a:ea typeface="Helvetica Neue" charset="0"/>
                <a:cs typeface="Helvetica Neue" charset="0"/>
              </a:rPr>
              <a:t>$5, $10, $15, $25, Other</a:t>
            </a:r>
          </a:p>
          <a:p>
            <a:pPr marL="285750" indent="-285750">
              <a:spcBef>
                <a:spcPct val="20000"/>
              </a:spcBef>
              <a:buFont typeface="Wingdings" panose="05000000000000000000" pitchFamily="2" charset="2"/>
              <a:buChar char="§"/>
            </a:pPr>
            <a:r>
              <a:rPr lang="en-US" sz="1000" b="1" dirty="0">
                <a:latin typeface="Palatino"/>
                <a:ea typeface="Helvetica Neue" charset="0"/>
                <a:cs typeface="Helvetica Neue" charset="0"/>
              </a:rPr>
              <a:t>Tested: 	</a:t>
            </a:r>
            <a:r>
              <a:rPr lang="en-US" sz="1000" dirty="0">
                <a:latin typeface="Palatino"/>
                <a:ea typeface="Helvetica Neue" charset="0"/>
                <a:cs typeface="Helvetica Neue" charset="0"/>
              </a:rPr>
              <a:t>$15, $20, $25, $50, $100, Other</a:t>
            </a:r>
          </a:p>
        </p:txBody>
      </p:sp>
      <p:sp>
        <p:nvSpPr>
          <p:cNvPr id="16" name="Rectangle: Rounded Corners 15">
            <a:extLst>
              <a:ext uri="{FF2B5EF4-FFF2-40B4-BE49-F238E27FC236}">
                <a16:creationId xmlns:a16="http://schemas.microsoft.com/office/drawing/2014/main" id="{246E0492-76DA-4F9D-AF7B-8C4C5CA20B7B}"/>
              </a:ext>
            </a:extLst>
          </p:cNvPr>
          <p:cNvSpPr/>
          <p:nvPr/>
        </p:nvSpPr>
        <p:spPr>
          <a:xfrm>
            <a:off x="3814560" y="3383280"/>
            <a:ext cx="452640" cy="33855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6">
            <a:extLst>
              <a:ext uri="{FF2B5EF4-FFF2-40B4-BE49-F238E27FC236}">
                <a16:creationId xmlns:a16="http://schemas.microsoft.com/office/drawing/2014/main" id="{AFD1C026-5ECF-4055-9A35-C07781CA551C}"/>
              </a:ext>
            </a:extLst>
          </p:cNvPr>
          <p:cNvSpPr/>
          <p:nvPr/>
        </p:nvSpPr>
        <p:spPr>
          <a:xfrm>
            <a:off x="6801600" y="3459480"/>
            <a:ext cx="452640" cy="33855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4329E285-3776-452A-A910-6B9321A93296}"/>
              </a:ext>
            </a:extLst>
          </p:cNvPr>
          <p:cNvSpPr/>
          <p:nvPr/>
        </p:nvSpPr>
        <p:spPr>
          <a:xfrm>
            <a:off x="7985163" y="3499217"/>
            <a:ext cx="452640" cy="33855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29145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12</a:t>
            </a:fld>
            <a:endParaRPr lang="en-US" dirty="0">
              <a:latin typeface="Arial" charset="0"/>
              <a:ea typeface="Arial" charset="0"/>
              <a:cs typeface="Arial" charset="0"/>
            </a:endParaRPr>
          </a:p>
        </p:txBody>
      </p:sp>
      <p:sp>
        <p:nvSpPr>
          <p:cNvPr id="9" name="TextBox 8">
            <a:extLst>
              <a:ext uri="{FF2B5EF4-FFF2-40B4-BE49-F238E27FC236}">
                <a16:creationId xmlns:a16="http://schemas.microsoft.com/office/drawing/2014/main" id="{DB21F418-BA99-4642-A995-7C95DA5D5BC7}"/>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LTN by Primary Lists</a:t>
            </a:r>
            <a:endParaRPr kumimoji="0" lang="en-US" sz="2600" b="0" i="0" u="none" strike="noStrike" kern="1200" cap="none" spc="0" normalizeH="0" baseline="0" noProof="0" dirty="0">
              <a:ln>
                <a:noFill/>
              </a:ln>
              <a:effectLst/>
              <a:uLnTx/>
              <a:uFillTx/>
              <a:latin typeface="+mj-lt"/>
              <a:ea typeface="+mn-ea"/>
              <a:cs typeface="Arial"/>
            </a:endParaRPr>
          </a:p>
        </p:txBody>
      </p:sp>
      <p:sp>
        <p:nvSpPr>
          <p:cNvPr id="13" name="Rectangle 12">
            <a:extLst>
              <a:ext uri="{FF2B5EF4-FFF2-40B4-BE49-F238E27FC236}">
                <a16:creationId xmlns:a16="http://schemas.microsoft.com/office/drawing/2014/main" id="{A20F527C-C244-4EFF-86A4-C385C33A6AA5}"/>
              </a:ext>
            </a:extLst>
          </p:cNvPr>
          <p:cNvSpPr/>
          <p:nvPr/>
        </p:nvSpPr>
        <p:spPr>
          <a:xfrm>
            <a:off x="602433" y="777840"/>
            <a:ext cx="8485908" cy="566309"/>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6 lists dominated their Acquisition mix but only half led to LTN value.</a:t>
            </a: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Diagnostic Impact:</a:t>
            </a:r>
            <a:r>
              <a:rPr lang="en-US" sz="1400" dirty="0">
                <a:latin typeface="Palatino"/>
                <a:ea typeface="Helvetica Neue" charset="0"/>
                <a:cs typeface="Helvetica Neue" charset="0"/>
              </a:rPr>
              <a:t> uncovered their LTN-ROI relationship (0.66) and right-sized their list mix.</a:t>
            </a:r>
          </a:p>
        </p:txBody>
      </p:sp>
      <p:pic>
        <p:nvPicPr>
          <p:cNvPr id="10" name="Picture 9">
            <a:extLst>
              <a:ext uri="{FF2B5EF4-FFF2-40B4-BE49-F238E27FC236}">
                <a16:creationId xmlns:a16="http://schemas.microsoft.com/office/drawing/2014/main" id="{3872C150-75CA-4C53-AF4A-E04FC4523E26}"/>
              </a:ext>
            </a:extLst>
          </p:cNvPr>
          <p:cNvPicPr>
            <a:picLocks noChangeAspect="1"/>
          </p:cNvPicPr>
          <p:nvPr/>
        </p:nvPicPr>
        <p:blipFill>
          <a:blip r:embed="rId3"/>
          <a:stretch>
            <a:fillRect/>
          </a:stretch>
        </p:blipFill>
        <p:spPr>
          <a:xfrm>
            <a:off x="983735" y="1533183"/>
            <a:ext cx="7090879" cy="2832477"/>
          </a:xfrm>
          <a:prstGeom prst="rect">
            <a:avLst/>
          </a:prstGeom>
          <a:ln>
            <a:noFill/>
          </a:ln>
        </p:spPr>
      </p:pic>
    </p:spTree>
    <p:extLst>
      <p:ext uri="{BB962C8B-B14F-4D97-AF65-F5344CB8AC3E}">
        <p14:creationId xmlns:p14="http://schemas.microsoft.com/office/powerpoint/2010/main" val="4002043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13</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Wealth Concentration</a:t>
            </a:r>
            <a:endParaRPr kumimoji="0" lang="en-US" sz="2600" b="0" i="0" u="none" strike="noStrike" kern="1200" cap="none" spc="0" normalizeH="0" baseline="0" noProof="0" dirty="0">
              <a:ln>
                <a:noFill/>
              </a:ln>
              <a:effectLst/>
              <a:uLnTx/>
              <a:uFillTx/>
              <a:latin typeface="+mj-lt"/>
              <a:ea typeface="+mn-ea"/>
              <a:cs typeface="Arial"/>
            </a:endParaRPr>
          </a:p>
        </p:txBody>
      </p:sp>
      <p:sp>
        <p:nvSpPr>
          <p:cNvPr id="26" name="Rectangle 25">
            <a:extLst>
              <a:ext uri="{FF2B5EF4-FFF2-40B4-BE49-F238E27FC236}">
                <a16:creationId xmlns:a16="http://schemas.microsoft.com/office/drawing/2014/main" id="{2ADF4780-515A-4C39-BFC7-3C62CB583A36}"/>
              </a:ext>
            </a:extLst>
          </p:cNvPr>
          <p:cNvSpPr/>
          <p:nvPr/>
        </p:nvSpPr>
        <p:spPr>
          <a:xfrm>
            <a:off x="602433" y="777840"/>
            <a:ext cx="8343447" cy="307777"/>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Socio-economic status and becoming a long-term viable donor (net) is correlated.</a:t>
            </a:r>
          </a:p>
        </p:txBody>
      </p:sp>
      <p:pic>
        <p:nvPicPr>
          <p:cNvPr id="5" name="Picture 4">
            <a:extLst>
              <a:ext uri="{FF2B5EF4-FFF2-40B4-BE49-F238E27FC236}">
                <a16:creationId xmlns:a16="http://schemas.microsoft.com/office/drawing/2014/main" id="{29E38792-98AF-48A1-AF46-1E996D312E56}"/>
              </a:ext>
            </a:extLst>
          </p:cNvPr>
          <p:cNvPicPr>
            <a:picLocks noChangeAspect="1"/>
          </p:cNvPicPr>
          <p:nvPr/>
        </p:nvPicPr>
        <p:blipFill rotWithShape="1">
          <a:blip r:embed="rId3"/>
          <a:srcRect l="7528" t="17333" r="10381" b="3542"/>
          <a:stretch/>
        </p:blipFill>
        <p:spPr>
          <a:xfrm>
            <a:off x="1950719" y="1248530"/>
            <a:ext cx="5242561" cy="3285370"/>
          </a:xfrm>
          <a:prstGeom prst="rect">
            <a:avLst/>
          </a:prstGeom>
          <a:ln>
            <a:noFill/>
          </a:ln>
        </p:spPr>
      </p:pic>
    </p:spTree>
    <p:extLst>
      <p:ext uri="{BB962C8B-B14F-4D97-AF65-F5344CB8AC3E}">
        <p14:creationId xmlns:p14="http://schemas.microsoft.com/office/powerpoint/2010/main" val="138687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14</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Geographic Footprint</a:t>
            </a:r>
            <a:endParaRPr kumimoji="0" lang="en-US" sz="2600" b="0" i="0" u="none" strike="noStrike" kern="1200" cap="none" spc="0" normalizeH="0" baseline="0" noProof="0" dirty="0">
              <a:ln>
                <a:noFill/>
              </a:ln>
              <a:effectLst/>
              <a:uLnTx/>
              <a:uFillTx/>
              <a:latin typeface="+mj-lt"/>
              <a:ea typeface="+mn-ea"/>
              <a:cs typeface="Arial"/>
            </a:endParaRPr>
          </a:p>
        </p:txBody>
      </p:sp>
      <p:sp>
        <p:nvSpPr>
          <p:cNvPr id="8" name="Title 1">
            <a:extLst>
              <a:ext uri="{FF2B5EF4-FFF2-40B4-BE49-F238E27FC236}">
                <a16:creationId xmlns:a16="http://schemas.microsoft.com/office/drawing/2014/main" id="{7076FAD9-5FB5-4702-BE05-1C9D484CE38C}"/>
              </a:ext>
            </a:extLst>
          </p:cNvPr>
          <p:cNvSpPr txBox="1">
            <a:spLocks/>
          </p:cNvSpPr>
          <p:nvPr/>
        </p:nvSpPr>
        <p:spPr>
          <a:xfrm>
            <a:off x="1440887" y="1270281"/>
            <a:ext cx="2567233" cy="3145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1200" b="1" dirty="0">
                <a:latin typeface="Palatino"/>
                <a:ea typeface="Helvetica Neue" charset="0"/>
                <a:cs typeface="Helvetica Neue" charset="0"/>
              </a:rPr>
              <a:t>Market Penetration: </a:t>
            </a:r>
            <a:r>
              <a:rPr lang="en-US" sz="1200" b="1" dirty="0">
                <a:solidFill>
                  <a:srgbClr val="C00000"/>
                </a:solidFill>
                <a:latin typeface="Palatino"/>
                <a:ea typeface="Helvetica Neue" charset="0"/>
                <a:cs typeface="Helvetica Neue" charset="0"/>
              </a:rPr>
              <a:t>15 Years Ago</a:t>
            </a:r>
          </a:p>
        </p:txBody>
      </p:sp>
      <p:pic>
        <p:nvPicPr>
          <p:cNvPr id="10" name="Picture 2" descr="C:\GZ\My Projects\BFF\FY17 Q3\Map Service Area\Maps\BFF DM FY99-FY05.png">
            <a:extLst>
              <a:ext uri="{FF2B5EF4-FFF2-40B4-BE49-F238E27FC236}">
                <a16:creationId xmlns:a16="http://schemas.microsoft.com/office/drawing/2014/main" id="{15E68961-1017-45D8-878C-AFF5E13F5D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28" t="17862" r="10781" b="3954"/>
          <a:stretch/>
        </p:blipFill>
        <p:spPr bwMode="auto">
          <a:xfrm>
            <a:off x="876717" y="1653599"/>
            <a:ext cx="3489543" cy="24531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60A91B6-650F-43BB-9334-E85EDF1F6048}"/>
              </a:ext>
            </a:extLst>
          </p:cNvPr>
          <p:cNvSpPr/>
          <p:nvPr/>
        </p:nvSpPr>
        <p:spPr>
          <a:xfrm>
            <a:off x="602433" y="777840"/>
            <a:ext cx="8485908" cy="307777"/>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Diagnostic Impact:</a:t>
            </a:r>
            <a:r>
              <a:rPr lang="en-US" sz="1400" dirty="0">
                <a:latin typeface="Palatino"/>
                <a:ea typeface="Helvetica Neue" charset="0"/>
                <a:cs typeface="Helvetica Neue" charset="0"/>
              </a:rPr>
              <a:t> applied Wealth cluster segmentation strategies to improve targeting.</a:t>
            </a:r>
          </a:p>
        </p:txBody>
      </p:sp>
      <p:sp>
        <p:nvSpPr>
          <p:cNvPr id="13" name="Title 1">
            <a:extLst>
              <a:ext uri="{FF2B5EF4-FFF2-40B4-BE49-F238E27FC236}">
                <a16:creationId xmlns:a16="http://schemas.microsoft.com/office/drawing/2014/main" id="{A2C2191A-EDA3-4098-BBAE-35E9E048C71C}"/>
              </a:ext>
            </a:extLst>
          </p:cNvPr>
          <p:cNvSpPr txBox="1">
            <a:spLocks/>
          </p:cNvSpPr>
          <p:nvPr/>
        </p:nvSpPr>
        <p:spPr>
          <a:xfrm>
            <a:off x="5391293" y="1270280"/>
            <a:ext cx="2567233" cy="3145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1200" b="1" dirty="0">
                <a:latin typeface="Palatino"/>
                <a:ea typeface="Helvetica Neue" charset="0"/>
                <a:cs typeface="Helvetica Neue" charset="0"/>
              </a:rPr>
              <a:t>Market Penetration: </a:t>
            </a:r>
            <a:r>
              <a:rPr lang="en-US" sz="1200" b="1" dirty="0">
                <a:solidFill>
                  <a:srgbClr val="C00000"/>
                </a:solidFill>
                <a:latin typeface="Palatino"/>
                <a:ea typeface="Helvetica Neue" charset="0"/>
                <a:cs typeface="Helvetica Neue" charset="0"/>
              </a:rPr>
              <a:t>Today</a:t>
            </a:r>
          </a:p>
        </p:txBody>
      </p:sp>
      <p:pic>
        <p:nvPicPr>
          <p:cNvPr id="14" name="Picture 3" descr="C:\GZ\My Projects\BFF\FY17 Q3\Map Service Area\Maps\BFF DM.png">
            <a:extLst>
              <a:ext uri="{FF2B5EF4-FFF2-40B4-BE49-F238E27FC236}">
                <a16:creationId xmlns:a16="http://schemas.microsoft.com/office/drawing/2014/main" id="{91E1B08A-79CC-4C81-A64C-B19BB5DE26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976" t="17317" r="10346" b="3222"/>
          <a:stretch/>
        </p:blipFill>
        <p:spPr bwMode="auto">
          <a:xfrm>
            <a:off x="4930139" y="1656661"/>
            <a:ext cx="3489543" cy="245007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9CABE5A7-F94A-4F65-9959-182455113D4F}"/>
              </a:ext>
            </a:extLst>
          </p:cNvPr>
          <p:cNvSpPr/>
          <p:nvPr/>
        </p:nvSpPr>
        <p:spPr>
          <a:xfrm>
            <a:off x="7352879" y="280140"/>
            <a:ext cx="605647" cy="338554"/>
          </a:xfrm>
          <a:prstGeom prst="rect">
            <a:avLst/>
          </a:prstGeom>
        </p:spPr>
        <p:txBody>
          <a:bodyPr wrap="square">
            <a:spAutoFit/>
          </a:bodyPr>
          <a:lstStyle/>
          <a:p>
            <a:pPr algn="ctr"/>
            <a:r>
              <a:rPr lang="en-US" sz="800" i="1" dirty="0">
                <a:solidFill>
                  <a:srgbClr val="C00000"/>
                </a:solidFill>
                <a:latin typeface="Adobe Caslon Pro" charset="0"/>
              </a:rPr>
              <a:t>Follow the money</a:t>
            </a:r>
            <a:endParaRPr lang="en-US" sz="800" i="1" dirty="0">
              <a:solidFill>
                <a:srgbClr val="C00000"/>
              </a:solidFill>
            </a:endParaRPr>
          </a:p>
        </p:txBody>
      </p:sp>
      <p:cxnSp>
        <p:nvCxnSpPr>
          <p:cNvPr id="16" name="Connector: Curved 15">
            <a:extLst>
              <a:ext uri="{FF2B5EF4-FFF2-40B4-BE49-F238E27FC236}">
                <a16:creationId xmlns:a16="http://schemas.microsoft.com/office/drawing/2014/main" id="{CEAD68CE-D04A-45DC-B361-61DE5008610A}"/>
              </a:ext>
            </a:extLst>
          </p:cNvPr>
          <p:cNvCxnSpPr>
            <a:cxnSpLocks/>
          </p:cNvCxnSpPr>
          <p:nvPr/>
        </p:nvCxnSpPr>
        <p:spPr>
          <a:xfrm rot="5400000">
            <a:off x="7473148" y="637635"/>
            <a:ext cx="201422" cy="13320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6596DB9-4BE5-400C-A727-56E03B444763}"/>
              </a:ext>
            </a:extLst>
          </p:cNvPr>
          <p:cNvSpPr/>
          <p:nvPr/>
        </p:nvSpPr>
        <p:spPr>
          <a:xfrm>
            <a:off x="4180959" y="2574637"/>
            <a:ext cx="918984" cy="338554"/>
          </a:xfrm>
          <a:prstGeom prst="rect">
            <a:avLst/>
          </a:prstGeom>
        </p:spPr>
        <p:txBody>
          <a:bodyPr wrap="square">
            <a:spAutoFit/>
          </a:bodyPr>
          <a:lstStyle/>
          <a:p>
            <a:pPr algn="ctr">
              <a:spcBef>
                <a:spcPct val="20000"/>
              </a:spcBef>
            </a:pPr>
            <a:r>
              <a:rPr lang="en-US" sz="800" b="1" dirty="0">
                <a:latin typeface="Palatino"/>
                <a:ea typeface="Helvetica Neue" charset="0"/>
                <a:cs typeface="Helvetica Neue" charset="0"/>
              </a:rPr>
              <a:t>Donor Convergence</a:t>
            </a:r>
            <a:endParaRPr lang="en-US" sz="800" dirty="0">
              <a:latin typeface="Palatino"/>
              <a:ea typeface="Helvetica Neue" charset="0"/>
              <a:cs typeface="Helvetica Neue" charset="0"/>
            </a:endParaRPr>
          </a:p>
        </p:txBody>
      </p:sp>
    </p:spTree>
    <p:extLst>
      <p:ext uri="{BB962C8B-B14F-4D97-AF65-F5344CB8AC3E}">
        <p14:creationId xmlns:p14="http://schemas.microsoft.com/office/powerpoint/2010/main" val="50291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15</a:t>
            </a:fld>
            <a:endParaRPr lang="en-US" dirty="0">
              <a:latin typeface="Arial" charset="0"/>
              <a:ea typeface="Arial" charset="0"/>
              <a:cs typeface="Arial" charset="0"/>
            </a:endParaRPr>
          </a:p>
        </p:txBody>
      </p:sp>
      <p:sp>
        <p:nvSpPr>
          <p:cNvPr id="9" name="TextBox 8">
            <a:extLst>
              <a:ext uri="{FF2B5EF4-FFF2-40B4-BE49-F238E27FC236}">
                <a16:creationId xmlns:a16="http://schemas.microsoft.com/office/drawing/2014/main" id="{DB21F418-BA99-4642-A995-7C95DA5D5BC7}"/>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LTN by Wealth Cluster</a:t>
            </a:r>
            <a:endParaRPr kumimoji="0" lang="en-US" sz="2600" b="0" i="0" u="none" strike="noStrike" kern="1200" cap="none" spc="0" normalizeH="0" baseline="0" noProof="0" dirty="0">
              <a:ln>
                <a:noFill/>
              </a:ln>
              <a:effectLst/>
              <a:uLnTx/>
              <a:uFillTx/>
              <a:latin typeface="+mj-lt"/>
              <a:ea typeface="+mn-ea"/>
              <a:cs typeface="Arial"/>
            </a:endParaRPr>
          </a:p>
        </p:txBody>
      </p:sp>
      <p:pic>
        <p:nvPicPr>
          <p:cNvPr id="2" name="Picture 1">
            <a:extLst>
              <a:ext uri="{FF2B5EF4-FFF2-40B4-BE49-F238E27FC236}">
                <a16:creationId xmlns:a16="http://schemas.microsoft.com/office/drawing/2014/main" id="{4F7485FB-3224-4E1D-9A41-3C4AFF5963EB}"/>
              </a:ext>
            </a:extLst>
          </p:cNvPr>
          <p:cNvPicPr>
            <a:picLocks noChangeAspect="1"/>
          </p:cNvPicPr>
          <p:nvPr/>
        </p:nvPicPr>
        <p:blipFill>
          <a:blip r:embed="rId3"/>
          <a:stretch>
            <a:fillRect/>
          </a:stretch>
        </p:blipFill>
        <p:spPr>
          <a:xfrm>
            <a:off x="704850" y="1504641"/>
            <a:ext cx="7734300" cy="2953060"/>
          </a:xfrm>
          <a:prstGeom prst="rect">
            <a:avLst/>
          </a:prstGeom>
        </p:spPr>
      </p:pic>
      <p:sp>
        <p:nvSpPr>
          <p:cNvPr id="6" name="Rectangle 5">
            <a:extLst>
              <a:ext uri="{FF2B5EF4-FFF2-40B4-BE49-F238E27FC236}">
                <a16:creationId xmlns:a16="http://schemas.microsoft.com/office/drawing/2014/main" id="{136391AA-0A8E-487E-A914-218AC5B88F8A}"/>
              </a:ext>
            </a:extLst>
          </p:cNvPr>
          <p:cNvSpPr/>
          <p:nvPr/>
        </p:nvSpPr>
        <p:spPr>
          <a:xfrm>
            <a:off x="5189220" y="1656933"/>
            <a:ext cx="1541553" cy="830997"/>
          </a:xfrm>
          <a:prstGeom prst="rect">
            <a:avLst/>
          </a:prstGeom>
        </p:spPr>
        <p:txBody>
          <a:bodyPr wrap="square">
            <a:spAutoFit/>
          </a:bodyPr>
          <a:lstStyle/>
          <a:p>
            <a:pPr>
              <a:spcBef>
                <a:spcPct val="20000"/>
              </a:spcBef>
            </a:pPr>
            <a:r>
              <a:rPr lang="en-US" sz="1200" b="1" dirty="0">
                <a:latin typeface="Palatino"/>
                <a:ea typeface="Helvetica Neue" charset="0"/>
                <a:cs typeface="Helvetica Neue" charset="0"/>
              </a:rPr>
              <a:t>Wealth Clusters</a:t>
            </a:r>
          </a:p>
          <a:p>
            <a:pPr marL="171450" indent="-171450">
              <a:spcBef>
                <a:spcPct val="20000"/>
              </a:spcBef>
              <a:buFont typeface="Wingdings" panose="05000000000000000000" pitchFamily="2" charset="2"/>
              <a:buChar char="§"/>
            </a:pPr>
            <a:r>
              <a:rPr lang="en-US" sz="1000" dirty="0">
                <a:latin typeface="Palatino"/>
                <a:ea typeface="Helvetica Neue" charset="0"/>
                <a:cs typeface="Helvetica Neue" charset="0"/>
              </a:rPr>
              <a:t>High = 1 (26%)</a:t>
            </a:r>
          </a:p>
          <a:p>
            <a:pPr marL="171450" indent="-171450">
              <a:spcBef>
                <a:spcPct val="20000"/>
              </a:spcBef>
              <a:buFont typeface="Wingdings" panose="05000000000000000000" pitchFamily="2" charset="2"/>
              <a:buChar char="§"/>
            </a:pPr>
            <a:r>
              <a:rPr lang="en-US" sz="1000" dirty="0">
                <a:latin typeface="Palatino"/>
                <a:ea typeface="Helvetica Neue" charset="0"/>
                <a:cs typeface="Helvetica Neue" charset="0"/>
              </a:rPr>
              <a:t>Medium = 2-4 (43%)</a:t>
            </a:r>
          </a:p>
          <a:p>
            <a:pPr marL="171450" indent="-171450">
              <a:spcBef>
                <a:spcPct val="20000"/>
              </a:spcBef>
              <a:buFont typeface="Wingdings" panose="05000000000000000000" pitchFamily="2" charset="2"/>
              <a:buChar char="§"/>
            </a:pPr>
            <a:r>
              <a:rPr lang="en-US" sz="1000" dirty="0">
                <a:latin typeface="Palatino"/>
                <a:ea typeface="Helvetica Neue" charset="0"/>
                <a:cs typeface="Helvetica Neue" charset="0"/>
              </a:rPr>
              <a:t>Low = 5-10 (31%)</a:t>
            </a:r>
          </a:p>
        </p:txBody>
      </p:sp>
      <p:sp>
        <p:nvSpPr>
          <p:cNvPr id="7" name="Rectangle 6">
            <a:extLst>
              <a:ext uri="{FF2B5EF4-FFF2-40B4-BE49-F238E27FC236}">
                <a16:creationId xmlns:a16="http://schemas.microsoft.com/office/drawing/2014/main" id="{DCF88648-07F3-44B2-9033-057A5F9D1C78}"/>
              </a:ext>
            </a:extLst>
          </p:cNvPr>
          <p:cNvSpPr/>
          <p:nvPr/>
        </p:nvSpPr>
        <p:spPr>
          <a:xfrm>
            <a:off x="602433" y="777840"/>
            <a:ext cx="8485908" cy="566309"/>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Optimized organizations acquire 40% of theirs donors from Wealth Cluster 1.</a:t>
            </a: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Diagnostic Impact:</a:t>
            </a:r>
            <a:r>
              <a:rPr lang="en-US" sz="1400" dirty="0">
                <a:latin typeface="Palatino"/>
                <a:ea typeface="Helvetica Neue" charset="0"/>
                <a:cs typeface="Helvetica Neue" charset="0"/>
              </a:rPr>
              <a:t> boosted Acquisition within WC1 and reduced WC’s 7-10 (loses $3.10).</a:t>
            </a:r>
          </a:p>
        </p:txBody>
      </p:sp>
    </p:spTree>
    <p:extLst>
      <p:ext uri="{BB962C8B-B14F-4D97-AF65-F5344CB8AC3E}">
        <p14:creationId xmlns:p14="http://schemas.microsoft.com/office/powerpoint/2010/main" val="801404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16</a:t>
            </a:fld>
            <a:endParaRPr lang="en-US" dirty="0">
              <a:latin typeface="Arial" charset="0"/>
              <a:ea typeface="Arial" charset="0"/>
              <a:cs typeface="Arial" charset="0"/>
            </a:endParaRPr>
          </a:p>
        </p:txBody>
      </p:sp>
      <p:sp>
        <p:nvSpPr>
          <p:cNvPr id="9" name="TextBox 8">
            <a:extLst>
              <a:ext uri="{FF2B5EF4-FFF2-40B4-BE49-F238E27FC236}">
                <a16:creationId xmlns:a16="http://schemas.microsoft.com/office/drawing/2014/main" id="{DB21F418-BA99-4642-A995-7C95DA5D5BC7}"/>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LTN by Seasonality</a:t>
            </a:r>
            <a:endParaRPr kumimoji="0" lang="en-US" sz="2600" b="0" i="0" u="none" strike="noStrike" kern="1200" cap="none" spc="0" normalizeH="0" baseline="0" noProof="0" dirty="0">
              <a:ln>
                <a:noFill/>
              </a:ln>
              <a:effectLst/>
              <a:uLnTx/>
              <a:uFillTx/>
              <a:latin typeface="+mj-lt"/>
              <a:ea typeface="+mn-ea"/>
              <a:cs typeface="Arial"/>
            </a:endParaRPr>
          </a:p>
        </p:txBody>
      </p:sp>
      <p:sp>
        <p:nvSpPr>
          <p:cNvPr id="11" name="Oval 10">
            <a:extLst>
              <a:ext uri="{FF2B5EF4-FFF2-40B4-BE49-F238E27FC236}">
                <a16:creationId xmlns:a16="http://schemas.microsoft.com/office/drawing/2014/main" id="{0A632D1B-15EE-401B-A932-6AB0ECF395CE}"/>
              </a:ext>
            </a:extLst>
          </p:cNvPr>
          <p:cNvSpPr/>
          <p:nvPr/>
        </p:nvSpPr>
        <p:spPr>
          <a:xfrm>
            <a:off x="2606040" y="2015554"/>
            <a:ext cx="441960" cy="373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B98C169D-7E70-416A-8398-7598B51AED51}"/>
              </a:ext>
            </a:extLst>
          </p:cNvPr>
          <p:cNvSpPr/>
          <p:nvPr/>
        </p:nvSpPr>
        <p:spPr>
          <a:xfrm>
            <a:off x="3634740" y="1745044"/>
            <a:ext cx="441960" cy="373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5BB5E56-4F89-4ED3-9823-6E0D357E6CDA}"/>
              </a:ext>
            </a:extLst>
          </p:cNvPr>
          <p:cNvSpPr/>
          <p:nvPr/>
        </p:nvSpPr>
        <p:spPr>
          <a:xfrm>
            <a:off x="5703570" y="1901190"/>
            <a:ext cx="441960" cy="373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1564CF4-DEAF-4880-9AE9-FF0007796A8B}"/>
              </a:ext>
            </a:extLst>
          </p:cNvPr>
          <p:cNvSpPr/>
          <p:nvPr/>
        </p:nvSpPr>
        <p:spPr>
          <a:xfrm>
            <a:off x="602433" y="777840"/>
            <a:ext cx="8485908" cy="307777"/>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Diagnostic Impact:</a:t>
            </a:r>
            <a:r>
              <a:rPr lang="en-US" sz="1400" dirty="0">
                <a:latin typeface="Palatino"/>
                <a:ea typeface="Helvetica Neue" charset="0"/>
                <a:cs typeface="Helvetica Neue" charset="0"/>
              </a:rPr>
              <a:t> targeted more donors in February, April and August.</a:t>
            </a:r>
          </a:p>
        </p:txBody>
      </p:sp>
      <p:pic>
        <p:nvPicPr>
          <p:cNvPr id="2" name="Picture 1">
            <a:extLst>
              <a:ext uri="{FF2B5EF4-FFF2-40B4-BE49-F238E27FC236}">
                <a16:creationId xmlns:a16="http://schemas.microsoft.com/office/drawing/2014/main" id="{939526BD-5435-4ACD-977F-B3E3B9B422F5}"/>
              </a:ext>
            </a:extLst>
          </p:cNvPr>
          <p:cNvPicPr>
            <a:picLocks noChangeAspect="1"/>
          </p:cNvPicPr>
          <p:nvPr/>
        </p:nvPicPr>
        <p:blipFill>
          <a:blip r:embed="rId3"/>
          <a:stretch>
            <a:fillRect/>
          </a:stretch>
        </p:blipFill>
        <p:spPr>
          <a:xfrm>
            <a:off x="773008" y="1301682"/>
            <a:ext cx="7799492" cy="2805498"/>
          </a:xfrm>
          <a:prstGeom prst="rect">
            <a:avLst/>
          </a:prstGeom>
          <a:ln>
            <a:noFill/>
          </a:ln>
        </p:spPr>
      </p:pic>
    </p:spTree>
    <p:extLst>
      <p:ext uri="{BB962C8B-B14F-4D97-AF65-F5344CB8AC3E}">
        <p14:creationId xmlns:p14="http://schemas.microsoft.com/office/powerpoint/2010/main" val="1810830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17</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LTN by </a:t>
            </a:r>
            <a:r>
              <a:rPr kumimoji="0" lang="en-US" sz="2600" b="1" i="0" u="none" strike="noStrike" kern="1200" cap="none" spc="0" normalizeH="0" baseline="0" noProof="0" dirty="0">
                <a:ln>
                  <a:noFill/>
                </a:ln>
                <a:effectLst/>
                <a:uLnTx/>
                <a:uFillTx/>
                <a:latin typeface="+mj-lt"/>
                <a:ea typeface="+mn-ea"/>
                <a:cs typeface="Arial"/>
              </a:rPr>
              <a:t>Multichannel Readiness</a:t>
            </a:r>
            <a:endParaRPr kumimoji="0" lang="en-US" sz="2600" b="0" i="0" u="none" strike="noStrike" kern="1200" cap="none" spc="0" normalizeH="0" baseline="0" noProof="0" dirty="0">
              <a:ln>
                <a:noFill/>
              </a:ln>
              <a:effectLst/>
              <a:uLnTx/>
              <a:uFillTx/>
              <a:latin typeface="+mj-lt"/>
              <a:ea typeface="+mn-ea"/>
              <a:cs typeface="Arial"/>
            </a:endParaRPr>
          </a:p>
        </p:txBody>
      </p:sp>
      <p:sp>
        <p:nvSpPr>
          <p:cNvPr id="26" name="Rectangle 25">
            <a:extLst>
              <a:ext uri="{FF2B5EF4-FFF2-40B4-BE49-F238E27FC236}">
                <a16:creationId xmlns:a16="http://schemas.microsoft.com/office/drawing/2014/main" id="{2ADF4780-515A-4C39-BFC7-3C62CB583A36}"/>
              </a:ext>
            </a:extLst>
          </p:cNvPr>
          <p:cNvSpPr/>
          <p:nvPr/>
        </p:nvSpPr>
        <p:spPr>
          <a:xfrm>
            <a:off x="602433" y="777840"/>
            <a:ext cx="8343447" cy="566309"/>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Multichannel ready donors</a:t>
            </a:r>
            <a:r>
              <a:rPr lang="en-US" sz="1400" dirty="0">
                <a:latin typeface="Palatino"/>
                <a:ea typeface="Helvetica Neue" charset="0"/>
                <a:cs typeface="Helvetica Neue" charset="0"/>
              </a:rPr>
              <a:t> are significantly more valuable than those who are not.</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Given the intrinsic value, implemented strategies to </a:t>
            </a:r>
            <a:r>
              <a:rPr lang="en-US" sz="1400" b="1" dirty="0">
                <a:solidFill>
                  <a:srgbClr val="C00000"/>
                </a:solidFill>
                <a:latin typeface="Palatino"/>
                <a:ea typeface="Helvetica Neue" charset="0"/>
                <a:cs typeface="Helvetica Neue" charset="0"/>
              </a:rPr>
              <a:t>materialize</a:t>
            </a:r>
            <a:r>
              <a:rPr lang="en-US" sz="1400" dirty="0">
                <a:latin typeface="Palatino"/>
                <a:ea typeface="Helvetica Neue" charset="0"/>
                <a:cs typeface="Helvetica Neue" charset="0"/>
              </a:rPr>
              <a:t> this financial potential.</a:t>
            </a:r>
          </a:p>
        </p:txBody>
      </p:sp>
      <p:pic>
        <p:nvPicPr>
          <p:cNvPr id="3" name="Picture 2">
            <a:extLst>
              <a:ext uri="{FF2B5EF4-FFF2-40B4-BE49-F238E27FC236}">
                <a16:creationId xmlns:a16="http://schemas.microsoft.com/office/drawing/2014/main" id="{F0953DF5-9AB9-45D8-9307-36D88FFDE1A6}"/>
              </a:ext>
            </a:extLst>
          </p:cNvPr>
          <p:cNvPicPr>
            <a:picLocks noChangeAspect="1"/>
          </p:cNvPicPr>
          <p:nvPr/>
        </p:nvPicPr>
        <p:blipFill>
          <a:blip r:embed="rId3"/>
          <a:stretch>
            <a:fillRect/>
          </a:stretch>
        </p:blipFill>
        <p:spPr>
          <a:xfrm>
            <a:off x="1584960" y="1410633"/>
            <a:ext cx="6286500" cy="2879427"/>
          </a:xfrm>
          <a:prstGeom prst="rect">
            <a:avLst/>
          </a:prstGeom>
        </p:spPr>
      </p:pic>
      <p:sp>
        <p:nvSpPr>
          <p:cNvPr id="9" name="Rectangle: Rounded Corners 8">
            <a:extLst>
              <a:ext uri="{FF2B5EF4-FFF2-40B4-BE49-F238E27FC236}">
                <a16:creationId xmlns:a16="http://schemas.microsoft.com/office/drawing/2014/main" id="{0AC74034-B5B3-4D87-AD43-BE16CFB13C9B}"/>
              </a:ext>
            </a:extLst>
          </p:cNvPr>
          <p:cNvSpPr/>
          <p:nvPr/>
        </p:nvSpPr>
        <p:spPr>
          <a:xfrm>
            <a:off x="2331720" y="1777522"/>
            <a:ext cx="579120" cy="455138"/>
          </a:xfrm>
          <a:prstGeom prst="round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Rounded Corners 9">
            <a:extLst>
              <a:ext uri="{FF2B5EF4-FFF2-40B4-BE49-F238E27FC236}">
                <a16:creationId xmlns:a16="http://schemas.microsoft.com/office/drawing/2014/main" id="{1EAD92FC-C20F-41A2-97DE-C438CCBBCE9A}"/>
              </a:ext>
            </a:extLst>
          </p:cNvPr>
          <p:cNvSpPr/>
          <p:nvPr/>
        </p:nvSpPr>
        <p:spPr>
          <a:xfrm>
            <a:off x="3840480" y="3362482"/>
            <a:ext cx="579120" cy="455138"/>
          </a:xfrm>
          <a:prstGeom prst="round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39417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18</a:t>
            </a:fld>
            <a:endParaRPr lang="en-US" dirty="0">
              <a:latin typeface="Arial" charset="0"/>
              <a:ea typeface="Arial" charset="0"/>
              <a:cs typeface="Arial" charset="0"/>
            </a:endParaRPr>
          </a:p>
        </p:txBody>
      </p:sp>
      <p:sp>
        <p:nvSpPr>
          <p:cNvPr id="6" name="Rectangle 5">
            <a:extLst>
              <a:ext uri="{FF2B5EF4-FFF2-40B4-BE49-F238E27FC236}">
                <a16:creationId xmlns:a16="http://schemas.microsoft.com/office/drawing/2014/main" id="{386811D4-E28A-4E17-A388-4E61515945B8}"/>
              </a:ext>
            </a:extLst>
          </p:cNvPr>
          <p:cNvSpPr/>
          <p:nvPr/>
        </p:nvSpPr>
        <p:spPr>
          <a:xfrm>
            <a:off x="1281519" y="727323"/>
            <a:ext cx="6871881" cy="3471720"/>
          </a:xfrm>
          <a:prstGeom prst="rect">
            <a:avLst/>
          </a:prstGeom>
        </p:spPr>
        <p:txBody>
          <a:bodyPr wrap="square">
            <a:spAutoFit/>
          </a:bodyPr>
          <a:lstStyle/>
          <a:p>
            <a:pPr>
              <a:spcBef>
                <a:spcPct val="20000"/>
              </a:spcBef>
            </a:pPr>
            <a:r>
              <a:rPr lang="en-US" sz="3600" b="1" dirty="0">
                <a:latin typeface="Palatino"/>
                <a:ea typeface="Helvetica Neue" charset="0"/>
                <a:cs typeface="Helvetica Neue" charset="0"/>
              </a:rPr>
              <a:t>Multivariate Testing</a:t>
            </a:r>
            <a:endParaRPr lang="en-US" sz="3600" b="1" dirty="0">
              <a:solidFill>
                <a:srgbClr val="C00000"/>
              </a:solidFill>
              <a:latin typeface="Palatino"/>
              <a:ea typeface="Helvetica Neue" charset="0"/>
              <a:cs typeface="Helvetica Neue" charset="0"/>
            </a:endParaRPr>
          </a:p>
          <a:p>
            <a:pPr>
              <a:spcBef>
                <a:spcPct val="20000"/>
              </a:spcBef>
            </a:pPr>
            <a:endParaRPr lang="en-US" sz="2000" b="1" dirty="0">
              <a:latin typeface="Palatino"/>
              <a:ea typeface="Helvetica Neue" charset="0"/>
              <a:cs typeface="Helvetica Neue" charset="0"/>
            </a:endParaRPr>
          </a:p>
          <a:p>
            <a:pPr>
              <a:spcBef>
                <a:spcPct val="20000"/>
              </a:spcBef>
            </a:pPr>
            <a:r>
              <a:rPr lang="en-US" b="1" dirty="0">
                <a:latin typeface="Palatino"/>
                <a:ea typeface="Helvetica Neue" charset="0"/>
                <a:cs typeface="Helvetica Neue" charset="0"/>
              </a:rPr>
              <a:t>Are you tired of the slow learning process </a:t>
            </a:r>
            <a:r>
              <a:rPr lang="en-US" dirty="0">
                <a:latin typeface="Palatino"/>
                <a:ea typeface="Helvetica Neue" charset="0"/>
                <a:cs typeface="Helvetica Neue" charset="0"/>
              </a:rPr>
              <a:t>and high expenses that are associated within One Factor at a Time (OFAT) testing?</a:t>
            </a:r>
          </a:p>
          <a:p>
            <a:pPr>
              <a:spcBef>
                <a:spcPct val="20000"/>
              </a:spcBef>
            </a:pPr>
            <a:endParaRPr lang="en-US" sz="1600" dirty="0">
              <a:latin typeface="Palatino"/>
              <a:ea typeface="Helvetica Neue" charset="0"/>
              <a:cs typeface="Helvetica Neue" charset="0"/>
            </a:endParaRPr>
          </a:p>
          <a:p>
            <a:pPr>
              <a:spcBef>
                <a:spcPct val="20000"/>
              </a:spcBef>
            </a:pPr>
            <a:r>
              <a:rPr lang="en-US" dirty="0">
                <a:latin typeface="Palatino"/>
                <a:ea typeface="Helvetica Neue" charset="0"/>
                <a:cs typeface="Helvetica Neue" charset="0"/>
              </a:rPr>
              <a:t>Would you like to know which package elements are </a:t>
            </a:r>
            <a:r>
              <a:rPr lang="en-US" b="1" dirty="0">
                <a:latin typeface="Palatino"/>
                <a:ea typeface="Helvetica Neue" charset="0"/>
                <a:cs typeface="Helvetica Neue" charset="0"/>
              </a:rPr>
              <a:t>truly responsible </a:t>
            </a:r>
            <a:r>
              <a:rPr lang="en-US" dirty="0">
                <a:latin typeface="Palatino"/>
                <a:ea typeface="Helvetica Neue" charset="0"/>
                <a:cs typeface="Helvetica Neue" charset="0"/>
              </a:rPr>
              <a:t>for driving response rates and average gifts?</a:t>
            </a:r>
          </a:p>
          <a:p>
            <a:pPr>
              <a:spcBef>
                <a:spcPct val="20000"/>
              </a:spcBef>
            </a:pPr>
            <a:endParaRPr lang="en-US" dirty="0">
              <a:latin typeface="Palatino"/>
              <a:ea typeface="Helvetica Neue" charset="0"/>
              <a:cs typeface="Helvetica Neue" charset="0"/>
            </a:endParaRPr>
          </a:p>
          <a:p>
            <a:pPr>
              <a:spcBef>
                <a:spcPct val="20000"/>
              </a:spcBef>
            </a:pPr>
            <a:r>
              <a:rPr lang="en-US" dirty="0">
                <a:latin typeface="Palatino"/>
                <a:ea typeface="Helvetica Neue" charset="0"/>
                <a:cs typeface="Helvetica Neue" charset="0"/>
              </a:rPr>
              <a:t>Would you like to know which </a:t>
            </a:r>
            <a:r>
              <a:rPr lang="en-US" b="1" dirty="0">
                <a:latin typeface="Palatino"/>
                <a:ea typeface="Helvetica Neue" charset="0"/>
                <a:cs typeface="Helvetica Neue" charset="0"/>
              </a:rPr>
              <a:t>combination of package elements </a:t>
            </a:r>
            <a:r>
              <a:rPr lang="en-US" dirty="0">
                <a:latin typeface="Palatino"/>
                <a:ea typeface="Helvetica Neue" charset="0"/>
                <a:cs typeface="Helvetica Neue" charset="0"/>
              </a:rPr>
              <a:t>will maximize and/or optimize your financial potential?</a:t>
            </a:r>
          </a:p>
        </p:txBody>
      </p:sp>
    </p:spTree>
    <p:extLst>
      <p:ext uri="{BB962C8B-B14F-4D97-AF65-F5344CB8AC3E}">
        <p14:creationId xmlns:p14="http://schemas.microsoft.com/office/powerpoint/2010/main" val="1001818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19</a:t>
            </a:fld>
            <a:endParaRPr lang="en-US" dirty="0">
              <a:latin typeface="Arial" charset="0"/>
              <a:ea typeface="Arial" charset="0"/>
              <a:cs typeface="Arial" charset="0"/>
            </a:endParaRPr>
          </a:p>
        </p:txBody>
      </p:sp>
      <p:sp>
        <p:nvSpPr>
          <p:cNvPr id="6" name="Rectangle 5">
            <a:extLst>
              <a:ext uri="{FF2B5EF4-FFF2-40B4-BE49-F238E27FC236}">
                <a16:creationId xmlns:a16="http://schemas.microsoft.com/office/drawing/2014/main" id="{386811D4-E28A-4E17-A388-4E61515945B8}"/>
              </a:ext>
            </a:extLst>
          </p:cNvPr>
          <p:cNvSpPr/>
          <p:nvPr/>
        </p:nvSpPr>
        <p:spPr>
          <a:xfrm>
            <a:off x="1266279" y="673153"/>
            <a:ext cx="7192050" cy="3797193"/>
          </a:xfrm>
          <a:prstGeom prst="rect">
            <a:avLst/>
          </a:prstGeom>
        </p:spPr>
        <p:txBody>
          <a:bodyPr wrap="square">
            <a:spAutoFit/>
          </a:bodyPr>
          <a:lstStyle/>
          <a:p>
            <a:pPr>
              <a:spcBef>
                <a:spcPct val="20000"/>
              </a:spcBef>
            </a:pPr>
            <a:r>
              <a:rPr lang="en-US" sz="3600" b="1" dirty="0">
                <a:latin typeface="Palatino"/>
                <a:ea typeface="Helvetica Neue" charset="0"/>
                <a:cs typeface="Helvetica Neue" charset="0"/>
              </a:rPr>
              <a:t>Multivariate Testing</a:t>
            </a:r>
            <a:endParaRPr lang="en-US" sz="3600" b="1" dirty="0">
              <a:solidFill>
                <a:srgbClr val="C00000"/>
              </a:solidFill>
              <a:latin typeface="Palatino"/>
              <a:ea typeface="Helvetica Neue" charset="0"/>
              <a:cs typeface="Helvetica Neue" charset="0"/>
            </a:endParaRPr>
          </a:p>
          <a:p>
            <a:pPr>
              <a:spcBef>
                <a:spcPct val="20000"/>
              </a:spcBef>
            </a:pPr>
            <a:endParaRPr lang="en-US" sz="2000" b="1" dirty="0">
              <a:latin typeface="Palatino"/>
              <a:ea typeface="Helvetica Neue" charset="0"/>
              <a:cs typeface="Helvetica Neue" charset="0"/>
            </a:endParaRPr>
          </a:p>
          <a:p>
            <a:pPr>
              <a:spcBef>
                <a:spcPct val="20000"/>
              </a:spcBef>
            </a:pPr>
            <a:r>
              <a:rPr lang="en-US" dirty="0">
                <a:latin typeface="Palatino"/>
                <a:ea typeface="Helvetica Neue" charset="0"/>
                <a:cs typeface="Helvetica Neue" charset="0"/>
              </a:rPr>
              <a:t>It’s an advanced statistical technique used to </a:t>
            </a:r>
            <a:r>
              <a:rPr lang="en-US" b="1" dirty="0">
                <a:latin typeface="Palatino"/>
                <a:ea typeface="Helvetica Neue" charset="0"/>
                <a:cs typeface="Helvetica Neue" charset="0"/>
              </a:rPr>
              <a:t>explore the sophisticated relationship</a:t>
            </a:r>
            <a:r>
              <a:rPr lang="en-US" dirty="0">
                <a:latin typeface="Palatino"/>
                <a:ea typeface="Helvetica Neue" charset="0"/>
                <a:cs typeface="Helvetica Neue" charset="0"/>
              </a:rPr>
              <a:t> amongst multiple elements within the marketing mix.  The goal is to: </a:t>
            </a:r>
          </a:p>
          <a:p>
            <a:pPr marL="342900" indent="-342900">
              <a:lnSpc>
                <a:spcPct val="250000"/>
              </a:lnSpc>
              <a:spcBef>
                <a:spcPct val="20000"/>
              </a:spcBef>
              <a:buFont typeface="+mj-lt"/>
              <a:buAutoNum type="arabicPeriod"/>
            </a:pPr>
            <a:r>
              <a:rPr lang="en-US" sz="1600" dirty="0">
                <a:latin typeface="Palatino"/>
                <a:ea typeface="Helvetica Neue" charset="0"/>
                <a:cs typeface="Helvetica Neue" charset="0"/>
              </a:rPr>
              <a:t>Identify the optimal combination of package elements</a:t>
            </a:r>
          </a:p>
          <a:p>
            <a:pPr marL="342900" indent="-342900">
              <a:lnSpc>
                <a:spcPct val="250000"/>
              </a:lnSpc>
              <a:spcBef>
                <a:spcPct val="20000"/>
              </a:spcBef>
              <a:buFont typeface="+mj-lt"/>
              <a:buAutoNum type="arabicPeriod"/>
            </a:pPr>
            <a:r>
              <a:rPr lang="en-US" sz="1600" dirty="0">
                <a:latin typeface="Palatino"/>
                <a:ea typeface="Helvetica Neue" charset="0"/>
                <a:cs typeface="Helvetica Neue" charset="0"/>
              </a:rPr>
              <a:t>Uncover the synergy between elements invisible through OFAT</a:t>
            </a:r>
          </a:p>
          <a:p>
            <a:pPr marL="342900" indent="-342900">
              <a:lnSpc>
                <a:spcPct val="250000"/>
              </a:lnSpc>
              <a:spcBef>
                <a:spcPct val="20000"/>
              </a:spcBef>
              <a:buFont typeface="+mj-lt"/>
              <a:buAutoNum type="arabicPeriod"/>
            </a:pPr>
            <a:r>
              <a:rPr lang="en-US" sz="1600" dirty="0">
                <a:latin typeface="Palatino"/>
                <a:ea typeface="Helvetica Neue" charset="0"/>
                <a:cs typeface="Helvetica Neue" charset="0"/>
              </a:rPr>
              <a:t>Increase the speed of learning through a fraction of the cost</a:t>
            </a:r>
          </a:p>
        </p:txBody>
      </p:sp>
    </p:spTree>
    <p:extLst>
      <p:ext uri="{BB962C8B-B14F-4D97-AF65-F5344CB8AC3E}">
        <p14:creationId xmlns:p14="http://schemas.microsoft.com/office/powerpoint/2010/main" val="337202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20</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Approach</a:t>
            </a:r>
            <a:endParaRPr kumimoji="0" lang="en-US" sz="2600" b="0" i="0" u="none" strike="noStrike" kern="1200" cap="none" spc="0" normalizeH="0" baseline="0" noProof="0" dirty="0">
              <a:ln>
                <a:noFill/>
              </a:ln>
              <a:effectLst/>
              <a:uLnTx/>
              <a:uFillTx/>
              <a:latin typeface="+mj-lt"/>
              <a:ea typeface="+mn-ea"/>
              <a:cs typeface="Arial"/>
            </a:endParaRPr>
          </a:p>
        </p:txBody>
      </p:sp>
      <p:sp>
        <p:nvSpPr>
          <p:cNvPr id="5" name="Rectangle 4">
            <a:extLst>
              <a:ext uri="{FF2B5EF4-FFF2-40B4-BE49-F238E27FC236}">
                <a16:creationId xmlns:a16="http://schemas.microsoft.com/office/drawing/2014/main" id="{63FF76B6-8043-40BB-8D09-E172828F8E50}"/>
              </a:ext>
            </a:extLst>
          </p:cNvPr>
          <p:cNvSpPr/>
          <p:nvPr/>
        </p:nvSpPr>
        <p:spPr>
          <a:xfrm>
            <a:off x="1151768" y="963344"/>
            <a:ext cx="6840463" cy="3730252"/>
          </a:xfrm>
          <a:prstGeom prst="rect">
            <a:avLst/>
          </a:prstGeom>
        </p:spPr>
        <p:txBody>
          <a:bodyPr wrap="square">
            <a:spAutoFit/>
          </a:bodyPr>
          <a:lstStyle/>
          <a:p>
            <a:pPr>
              <a:spcBef>
                <a:spcPct val="20000"/>
              </a:spcBef>
            </a:pPr>
            <a:r>
              <a:rPr lang="en-US" b="1" dirty="0">
                <a:latin typeface="Palatino"/>
                <a:ea typeface="Helvetica Neue" charset="0"/>
                <a:cs typeface="Helvetica Neue" charset="0"/>
              </a:rPr>
              <a:t>Design</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2^5 power offers the highest economies of scale</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5 factors (ideas) and 2 levels (variation)</a:t>
            </a:r>
          </a:p>
          <a:p>
            <a:pPr marL="285750" indent="-285750">
              <a:spcBef>
                <a:spcPct val="20000"/>
              </a:spcBef>
              <a:buFont typeface="Wingdings" panose="05000000000000000000" pitchFamily="2" charset="2"/>
              <a:buChar char="§"/>
            </a:pPr>
            <a:endParaRPr lang="en-US" sz="1400" dirty="0">
              <a:latin typeface="Palatino"/>
              <a:ea typeface="Helvetica Neue" charset="0"/>
              <a:cs typeface="Helvetica Neue" charset="0"/>
            </a:endParaRPr>
          </a:p>
          <a:p>
            <a:pPr>
              <a:spcBef>
                <a:spcPct val="20000"/>
              </a:spcBef>
            </a:pPr>
            <a:r>
              <a:rPr lang="en-US" b="1" dirty="0">
                <a:latin typeface="Palatino"/>
                <a:ea typeface="Helvetica Neue" charset="0"/>
                <a:cs typeface="Helvetica Neue" charset="0"/>
              </a:rPr>
              <a:t>Method</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Orthogonal Fractional Factorial: to set-up virtual panels</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Logistic Regression: to understand the response drivers</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ANOVA: to understand the gift amount drivers</a:t>
            </a:r>
          </a:p>
          <a:p>
            <a:pPr>
              <a:spcBef>
                <a:spcPct val="20000"/>
              </a:spcBef>
            </a:pPr>
            <a:endParaRPr lang="en-US" sz="1400" b="1" dirty="0">
              <a:latin typeface="Palatino"/>
              <a:ea typeface="Helvetica Neue" charset="0"/>
              <a:cs typeface="Helvetica Neue" charset="0"/>
            </a:endParaRPr>
          </a:p>
          <a:p>
            <a:pPr>
              <a:spcBef>
                <a:spcPct val="20000"/>
              </a:spcBef>
            </a:pPr>
            <a:r>
              <a:rPr lang="en-US" b="1" dirty="0">
                <a:latin typeface="Palatino"/>
                <a:ea typeface="Helvetica Neue" charset="0"/>
                <a:cs typeface="Helvetica Neue" charset="0"/>
              </a:rPr>
              <a:t>Outcome</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8 packages mailed at a total of 200K (25K per package)</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24 virtual packages created via OFF</a:t>
            </a:r>
          </a:p>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32 packages measured at the price of mailing 8 (saved $157K)</a:t>
            </a:r>
          </a:p>
        </p:txBody>
      </p:sp>
      <p:pic>
        <p:nvPicPr>
          <p:cNvPr id="1026" name="Picture 2" descr="Image result for mad scientist">
            <a:extLst>
              <a:ext uri="{FF2B5EF4-FFF2-40B4-BE49-F238E27FC236}">
                <a16:creationId xmlns:a16="http://schemas.microsoft.com/office/drawing/2014/main" id="{BD19261C-3415-4F8F-BA27-A369B1C04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6040" y="421971"/>
            <a:ext cx="2371499" cy="309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628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21</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Result</a:t>
            </a:r>
            <a:endParaRPr kumimoji="0" lang="en-US" sz="2600" b="0" i="0" u="none" strike="noStrike" kern="1200" cap="none" spc="0" normalizeH="0" baseline="0" noProof="0" dirty="0">
              <a:ln>
                <a:noFill/>
              </a:ln>
              <a:effectLst/>
              <a:uLnTx/>
              <a:uFillTx/>
              <a:latin typeface="+mj-lt"/>
              <a:ea typeface="+mn-ea"/>
              <a:cs typeface="Arial"/>
            </a:endParaRPr>
          </a:p>
        </p:txBody>
      </p:sp>
      <p:pic>
        <p:nvPicPr>
          <p:cNvPr id="2" name="Picture 1">
            <a:extLst>
              <a:ext uri="{FF2B5EF4-FFF2-40B4-BE49-F238E27FC236}">
                <a16:creationId xmlns:a16="http://schemas.microsoft.com/office/drawing/2014/main" id="{F7D7BF40-6499-4A00-B07D-D683410F3EEA}"/>
              </a:ext>
            </a:extLst>
          </p:cNvPr>
          <p:cNvPicPr>
            <a:picLocks noChangeAspect="1"/>
          </p:cNvPicPr>
          <p:nvPr/>
        </p:nvPicPr>
        <p:blipFill>
          <a:blip r:embed="rId3"/>
          <a:stretch>
            <a:fillRect/>
          </a:stretch>
        </p:blipFill>
        <p:spPr>
          <a:xfrm>
            <a:off x="854796" y="1602046"/>
            <a:ext cx="7886248" cy="2497256"/>
          </a:xfrm>
          <a:prstGeom prst="rect">
            <a:avLst/>
          </a:prstGeom>
        </p:spPr>
      </p:pic>
      <p:sp>
        <p:nvSpPr>
          <p:cNvPr id="6" name="Rectangle 5">
            <a:extLst>
              <a:ext uri="{FF2B5EF4-FFF2-40B4-BE49-F238E27FC236}">
                <a16:creationId xmlns:a16="http://schemas.microsoft.com/office/drawing/2014/main" id="{177343FF-5389-4472-B358-5CC0AB3CE8A5}"/>
              </a:ext>
            </a:extLst>
          </p:cNvPr>
          <p:cNvSpPr/>
          <p:nvPr/>
        </p:nvSpPr>
        <p:spPr>
          <a:xfrm>
            <a:off x="602433" y="777840"/>
            <a:ext cx="8485908" cy="566309"/>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400" dirty="0">
                <a:latin typeface="Palatino"/>
                <a:ea typeface="Helvetica Neue" charset="0"/>
                <a:cs typeface="Helvetica Neue" charset="0"/>
              </a:rPr>
              <a:t>Blue OE and White Lift Note accounted for 87% of RR%; French Ask accounted for 67% of value.</a:t>
            </a: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Diagnostic Impact:</a:t>
            </a:r>
            <a:r>
              <a:rPr lang="en-US" sz="1400" dirty="0">
                <a:latin typeface="Palatino"/>
                <a:ea typeface="Helvetica Neue" charset="0"/>
                <a:cs typeface="Helvetica Neue" charset="0"/>
              </a:rPr>
              <a:t> tested these winning elements to prove findings; rolled-out new control package.</a:t>
            </a:r>
          </a:p>
        </p:txBody>
      </p:sp>
    </p:spTree>
    <p:extLst>
      <p:ext uri="{BB962C8B-B14F-4D97-AF65-F5344CB8AC3E}">
        <p14:creationId xmlns:p14="http://schemas.microsoft.com/office/powerpoint/2010/main" val="1733027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22</a:t>
            </a:fld>
            <a:endParaRPr lang="en-US" dirty="0">
              <a:latin typeface="Arial" charset="0"/>
              <a:ea typeface="Arial" charset="0"/>
              <a:cs typeface="Arial" charset="0"/>
            </a:endParaRPr>
          </a:p>
        </p:txBody>
      </p:sp>
      <p:sp>
        <p:nvSpPr>
          <p:cNvPr id="7" name="Title 1">
            <a:extLst>
              <a:ext uri="{FF2B5EF4-FFF2-40B4-BE49-F238E27FC236}">
                <a16:creationId xmlns:a16="http://schemas.microsoft.com/office/drawing/2014/main" id="{5D8BBDBD-90EB-47C6-8FE5-476F3EF554ED}"/>
              </a:ext>
            </a:extLst>
          </p:cNvPr>
          <p:cNvSpPr>
            <a:spLocks noGrp="1"/>
          </p:cNvSpPr>
          <p:nvPr>
            <p:ph type="ctrTitle"/>
          </p:nvPr>
        </p:nvSpPr>
        <p:spPr>
          <a:xfrm>
            <a:off x="419100" y="1935480"/>
            <a:ext cx="8724900" cy="1040211"/>
          </a:xfrm>
        </p:spPr>
        <p:txBody>
          <a:bodyPr>
            <a:normAutofit/>
          </a:bodyPr>
          <a:lstStyle/>
          <a:p>
            <a:pPr algn="ctr"/>
            <a:r>
              <a:rPr lang="en-US" sz="4000" b="1" dirty="0"/>
              <a:t>Prime Leads</a:t>
            </a:r>
            <a:endParaRPr lang="en-US" sz="4000" dirty="0"/>
          </a:p>
        </p:txBody>
      </p:sp>
    </p:spTree>
    <p:extLst>
      <p:ext uri="{BB962C8B-B14F-4D97-AF65-F5344CB8AC3E}">
        <p14:creationId xmlns:p14="http://schemas.microsoft.com/office/powerpoint/2010/main" val="3890283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23</a:t>
            </a:fld>
            <a:endParaRPr lang="en-US" dirty="0">
              <a:latin typeface="Arial" charset="0"/>
              <a:ea typeface="Arial" charset="0"/>
              <a:cs typeface="Arial" charset="0"/>
            </a:endParaRPr>
          </a:p>
        </p:txBody>
      </p:sp>
      <p:sp>
        <p:nvSpPr>
          <p:cNvPr id="25" name="Rectangle 24"/>
          <p:cNvSpPr/>
          <p:nvPr/>
        </p:nvSpPr>
        <p:spPr>
          <a:xfrm>
            <a:off x="1127108" y="556010"/>
            <a:ext cx="7265493" cy="3822585"/>
          </a:xfrm>
          <a:prstGeom prst="rect">
            <a:avLst/>
          </a:prstGeom>
        </p:spPr>
        <p:txBody>
          <a:bodyPr wrap="square">
            <a:spAutoFit/>
          </a:bodyPr>
          <a:lstStyle/>
          <a:p>
            <a:pPr>
              <a:spcBef>
                <a:spcPct val="20000"/>
              </a:spcBef>
            </a:pPr>
            <a:r>
              <a:rPr lang="en-US" sz="2600" b="1" dirty="0">
                <a:latin typeface="+mj-lt"/>
                <a:ea typeface="Helvetica Neue" charset="0"/>
                <a:cs typeface="Helvetica Neue" charset="0"/>
              </a:rPr>
              <a:t>High Value Fundraising</a:t>
            </a:r>
            <a:endParaRPr lang="en-US" sz="3600" dirty="0">
              <a:latin typeface="Palatino"/>
              <a:ea typeface="Helvetica Neue" charset="0"/>
              <a:cs typeface="Helvetica Neue" charset="0"/>
            </a:endParaRPr>
          </a:p>
          <a:p>
            <a:pPr marL="800100" lvl="1" indent="-342900">
              <a:lnSpc>
                <a:spcPct val="250000"/>
              </a:lnSpc>
              <a:spcBef>
                <a:spcPct val="20000"/>
              </a:spcBef>
              <a:buFont typeface="+mj-lt"/>
              <a:buAutoNum type="arabicPeriod"/>
            </a:pPr>
            <a:r>
              <a:rPr lang="en-US" sz="2000" dirty="0">
                <a:latin typeface="Palatino"/>
                <a:ea typeface="Helvetica Neue" charset="0"/>
                <a:cs typeface="Helvetica Neue" charset="0"/>
              </a:rPr>
              <a:t>Takes time</a:t>
            </a:r>
          </a:p>
          <a:p>
            <a:pPr marL="800100" lvl="1" indent="-342900">
              <a:lnSpc>
                <a:spcPct val="250000"/>
              </a:lnSpc>
              <a:spcBef>
                <a:spcPct val="20000"/>
              </a:spcBef>
              <a:buFont typeface="+mj-lt"/>
              <a:buAutoNum type="arabicPeriod"/>
            </a:pPr>
            <a:r>
              <a:rPr lang="en-US" sz="2000" dirty="0">
                <a:latin typeface="Palatino"/>
                <a:ea typeface="Helvetica Neue" charset="0"/>
                <a:cs typeface="Helvetica Neue" charset="0"/>
              </a:rPr>
              <a:t>Patience</a:t>
            </a:r>
          </a:p>
          <a:p>
            <a:pPr marL="800100" lvl="1" indent="-342900">
              <a:lnSpc>
                <a:spcPct val="250000"/>
              </a:lnSpc>
              <a:spcBef>
                <a:spcPct val="20000"/>
              </a:spcBef>
              <a:buFont typeface="+mj-lt"/>
              <a:buAutoNum type="arabicPeriod"/>
            </a:pPr>
            <a:r>
              <a:rPr lang="en-US" sz="2000" dirty="0">
                <a:latin typeface="Palatino"/>
                <a:ea typeface="Helvetica Neue" charset="0"/>
                <a:cs typeface="Helvetica Neue" charset="0"/>
              </a:rPr>
              <a:t>And a game plan</a:t>
            </a:r>
          </a:p>
          <a:p>
            <a:pPr lvl="1">
              <a:spcBef>
                <a:spcPct val="20000"/>
              </a:spcBef>
            </a:pPr>
            <a:endParaRPr lang="en-US" sz="1600" dirty="0">
              <a:latin typeface="Palatino"/>
              <a:ea typeface="Helvetica Neue" charset="0"/>
              <a:cs typeface="Helvetica Neue" charset="0"/>
            </a:endParaRPr>
          </a:p>
          <a:p>
            <a:pPr lvl="1">
              <a:spcBef>
                <a:spcPct val="20000"/>
              </a:spcBef>
            </a:pPr>
            <a:r>
              <a:rPr lang="en-US" sz="1600" dirty="0">
                <a:latin typeface="Palatino"/>
                <a:ea typeface="Helvetica Neue" charset="0"/>
                <a:cs typeface="Helvetica Neue" charset="0"/>
              </a:rPr>
              <a:t>It’s about taking the appropriate next steps to ensure that organizations are prepared to experience </a:t>
            </a:r>
            <a:r>
              <a:rPr lang="en-US" sz="1600" b="1" i="1" dirty="0">
                <a:solidFill>
                  <a:srgbClr val="C00000"/>
                </a:solidFill>
                <a:latin typeface="Palatino"/>
                <a:ea typeface="Helvetica Neue" charset="0"/>
                <a:cs typeface="Helvetica Neue" charset="0"/>
              </a:rPr>
              <a:t>supercharged financials</a:t>
            </a:r>
            <a:r>
              <a:rPr lang="en-US" sz="1600" dirty="0">
                <a:latin typeface="Palatino"/>
                <a:ea typeface="Helvetica Neue" charset="0"/>
                <a:cs typeface="Helvetica Neue" charset="0"/>
              </a:rPr>
              <a:t> in the near future.</a:t>
            </a:r>
          </a:p>
        </p:txBody>
      </p:sp>
    </p:spTree>
    <p:extLst>
      <p:ext uri="{BB962C8B-B14F-4D97-AF65-F5344CB8AC3E}">
        <p14:creationId xmlns:p14="http://schemas.microsoft.com/office/powerpoint/2010/main" val="1813614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24</a:t>
            </a:fld>
            <a:endParaRPr lang="en-US" dirty="0">
              <a:latin typeface="Arial" charset="0"/>
              <a:ea typeface="Arial" charset="0"/>
              <a:cs typeface="Arial" charset="0"/>
            </a:endParaRPr>
          </a:p>
        </p:txBody>
      </p:sp>
      <p:sp>
        <p:nvSpPr>
          <p:cNvPr id="25" name="Rectangle 24"/>
          <p:cNvSpPr/>
          <p:nvPr/>
        </p:nvSpPr>
        <p:spPr>
          <a:xfrm>
            <a:off x="1173835" y="568297"/>
            <a:ext cx="7330085" cy="3785652"/>
          </a:xfrm>
          <a:prstGeom prst="rect">
            <a:avLst/>
          </a:prstGeom>
        </p:spPr>
        <p:txBody>
          <a:bodyPr wrap="square">
            <a:spAutoFit/>
          </a:bodyPr>
          <a:lstStyle/>
          <a:p>
            <a:pPr>
              <a:spcBef>
                <a:spcPct val="20000"/>
              </a:spcBef>
            </a:pPr>
            <a:r>
              <a:rPr lang="en-US" sz="2600" b="1" dirty="0">
                <a:latin typeface="+mj-lt"/>
                <a:ea typeface="Helvetica Neue" charset="0"/>
                <a:cs typeface="Helvetica Neue" charset="0"/>
              </a:rPr>
              <a:t>Analytic Methodology</a:t>
            </a:r>
          </a:p>
          <a:p>
            <a:pPr marL="800100" lvl="1" indent="-342900">
              <a:lnSpc>
                <a:spcPct val="250000"/>
              </a:lnSpc>
              <a:spcBef>
                <a:spcPct val="20000"/>
              </a:spcBef>
              <a:buFont typeface="+mj-lt"/>
              <a:buAutoNum type="arabicPeriod"/>
            </a:pPr>
            <a:r>
              <a:rPr lang="en-US" sz="2000" dirty="0">
                <a:latin typeface="Palatino"/>
                <a:ea typeface="Helvetica Neue" charset="0"/>
                <a:cs typeface="Helvetica Neue" charset="0"/>
              </a:rPr>
              <a:t>Proprietary data overlay</a:t>
            </a:r>
          </a:p>
          <a:p>
            <a:pPr marL="800100" lvl="1" indent="-342900">
              <a:lnSpc>
                <a:spcPct val="250000"/>
              </a:lnSpc>
              <a:spcBef>
                <a:spcPct val="20000"/>
              </a:spcBef>
              <a:buFont typeface="+mj-lt"/>
              <a:buAutoNum type="arabicPeriod"/>
            </a:pPr>
            <a:r>
              <a:rPr lang="en-US" sz="2000" dirty="0">
                <a:latin typeface="Palatino"/>
                <a:ea typeface="Helvetica Neue" charset="0"/>
                <a:cs typeface="Helvetica Neue" charset="0"/>
              </a:rPr>
              <a:t>Wealth screening</a:t>
            </a:r>
          </a:p>
          <a:p>
            <a:pPr marL="800100" lvl="1" indent="-342900">
              <a:lnSpc>
                <a:spcPct val="250000"/>
              </a:lnSpc>
              <a:spcBef>
                <a:spcPct val="20000"/>
              </a:spcBef>
              <a:buFont typeface="+mj-lt"/>
              <a:buAutoNum type="arabicPeriod"/>
            </a:pPr>
            <a:r>
              <a:rPr lang="en-US" sz="2000" dirty="0">
                <a:latin typeface="Palatino"/>
                <a:ea typeface="Helvetica Neue" charset="0"/>
                <a:cs typeface="Helvetica Neue" charset="0"/>
              </a:rPr>
              <a:t>Data mining</a:t>
            </a:r>
          </a:p>
          <a:p>
            <a:pPr marL="800100" lvl="1" indent="-342900">
              <a:spcBef>
                <a:spcPct val="20000"/>
              </a:spcBef>
              <a:buFont typeface="+mj-lt"/>
              <a:buAutoNum type="arabicPeriod"/>
            </a:pPr>
            <a:endParaRPr lang="en-US" sz="1400" dirty="0">
              <a:latin typeface="Palatino"/>
              <a:ea typeface="Helvetica Neue" charset="0"/>
              <a:cs typeface="Helvetica Neue" charset="0"/>
            </a:endParaRPr>
          </a:p>
          <a:p>
            <a:pPr lvl="1">
              <a:spcBef>
                <a:spcPct val="20000"/>
              </a:spcBef>
            </a:pPr>
            <a:r>
              <a:rPr lang="en-US" sz="1600" dirty="0">
                <a:latin typeface="Palatino"/>
                <a:ea typeface="Helvetica Neue" charset="0"/>
                <a:cs typeface="Helvetica Neue" charset="0"/>
              </a:rPr>
              <a:t>Exploring behavioral patterns (data mining) along with proprietary wealth data improves the </a:t>
            </a:r>
            <a:r>
              <a:rPr lang="en-US" sz="1600" b="1" i="1" dirty="0">
                <a:solidFill>
                  <a:srgbClr val="C00000"/>
                </a:solidFill>
                <a:latin typeface="Palatino"/>
                <a:ea typeface="Helvetica Neue" charset="0"/>
                <a:cs typeface="Helvetica Neue" charset="0"/>
              </a:rPr>
              <a:t>predictive power</a:t>
            </a:r>
            <a:r>
              <a:rPr lang="en-US" sz="1600" dirty="0">
                <a:latin typeface="Palatino"/>
                <a:ea typeface="Helvetica Neue" charset="0"/>
                <a:cs typeface="Helvetica Neue" charset="0"/>
              </a:rPr>
              <a:t> by 7x over the typical method.</a:t>
            </a:r>
          </a:p>
        </p:txBody>
      </p:sp>
    </p:spTree>
    <p:extLst>
      <p:ext uri="{BB962C8B-B14F-4D97-AF65-F5344CB8AC3E}">
        <p14:creationId xmlns:p14="http://schemas.microsoft.com/office/powerpoint/2010/main" val="2580646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25</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Prime Leads</a:t>
            </a:r>
            <a:endParaRPr kumimoji="0" lang="en-US" sz="2600" b="0" i="0" u="none" strike="noStrike" kern="1200" cap="none" spc="0" normalizeH="0" baseline="0" noProof="0" dirty="0">
              <a:ln>
                <a:noFill/>
              </a:ln>
              <a:effectLst/>
              <a:uLnTx/>
              <a:uFillTx/>
              <a:latin typeface="+mj-lt"/>
              <a:ea typeface="+mn-ea"/>
              <a:cs typeface="Arial"/>
            </a:endParaRPr>
          </a:p>
        </p:txBody>
      </p:sp>
      <p:pic>
        <p:nvPicPr>
          <p:cNvPr id="5" name="Picture 4">
            <a:extLst>
              <a:ext uri="{FF2B5EF4-FFF2-40B4-BE49-F238E27FC236}">
                <a16:creationId xmlns:a16="http://schemas.microsoft.com/office/drawing/2014/main" id="{A2E55EF2-B4E4-40DD-8643-90CC6917E7EB}"/>
              </a:ext>
            </a:extLst>
          </p:cNvPr>
          <p:cNvPicPr>
            <a:picLocks noChangeAspect="1"/>
          </p:cNvPicPr>
          <p:nvPr/>
        </p:nvPicPr>
        <p:blipFill>
          <a:blip r:embed="rId3"/>
          <a:stretch>
            <a:fillRect/>
          </a:stretch>
        </p:blipFill>
        <p:spPr>
          <a:xfrm>
            <a:off x="437350" y="823659"/>
            <a:ext cx="4076761" cy="4076761"/>
          </a:xfrm>
          <a:prstGeom prst="rect">
            <a:avLst/>
          </a:prstGeom>
        </p:spPr>
      </p:pic>
      <p:sp>
        <p:nvSpPr>
          <p:cNvPr id="6" name="Rectangle 5">
            <a:extLst>
              <a:ext uri="{FF2B5EF4-FFF2-40B4-BE49-F238E27FC236}">
                <a16:creationId xmlns:a16="http://schemas.microsoft.com/office/drawing/2014/main" id="{4A0F2F38-2F11-431F-B6F4-73EA8C84C6C1}"/>
              </a:ext>
            </a:extLst>
          </p:cNvPr>
          <p:cNvSpPr/>
          <p:nvPr/>
        </p:nvSpPr>
        <p:spPr>
          <a:xfrm rot="1527906">
            <a:off x="1512955" y="2037928"/>
            <a:ext cx="1149809" cy="407804"/>
          </a:xfrm>
          <a:prstGeom prst="rect">
            <a:avLst/>
          </a:prstGeom>
        </p:spPr>
        <p:txBody>
          <a:bodyPr wrap="square" lIns="68580" tIns="34290" rIns="68580" bIns="34290">
            <a:spAutoFit/>
          </a:bodyPr>
          <a:lstStyle/>
          <a:p>
            <a:pPr algn="ctr">
              <a:spcBef>
                <a:spcPct val="20000"/>
              </a:spcBef>
            </a:pPr>
            <a:r>
              <a:rPr lang="en-US" sz="1100" dirty="0">
                <a:solidFill>
                  <a:srgbClr val="2F2F2F"/>
                </a:solidFill>
                <a:latin typeface="Verdana"/>
                <a:cs typeface="Verdana"/>
              </a:rPr>
              <a:t>Planned Giving</a:t>
            </a:r>
          </a:p>
        </p:txBody>
      </p:sp>
      <p:sp>
        <p:nvSpPr>
          <p:cNvPr id="8" name="Rectangle 7">
            <a:extLst>
              <a:ext uri="{FF2B5EF4-FFF2-40B4-BE49-F238E27FC236}">
                <a16:creationId xmlns:a16="http://schemas.microsoft.com/office/drawing/2014/main" id="{8AE39F72-8C25-41BC-81CF-684AD8888F42}"/>
              </a:ext>
            </a:extLst>
          </p:cNvPr>
          <p:cNvSpPr/>
          <p:nvPr/>
        </p:nvSpPr>
        <p:spPr>
          <a:xfrm rot="1576145">
            <a:off x="1293995" y="2879068"/>
            <a:ext cx="1088946" cy="407804"/>
          </a:xfrm>
          <a:prstGeom prst="rect">
            <a:avLst/>
          </a:prstGeom>
        </p:spPr>
        <p:txBody>
          <a:bodyPr wrap="square" lIns="68580" tIns="34290" rIns="68580" bIns="34290">
            <a:spAutoFit/>
          </a:bodyPr>
          <a:lstStyle/>
          <a:p>
            <a:pPr algn="ctr">
              <a:spcBef>
                <a:spcPct val="20000"/>
              </a:spcBef>
            </a:pPr>
            <a:r>
              <a:rPr lang="en-US" sz="1100" dirty="0">
                <a:solidFill>
                  <a:srgbClr val="2F2F2F"/>
                </a:solidFill>
                <a:latin typeface="Verdana"/>
                <a:cs typeface="Verdana"/>
              </a:rPr>
              <a:t>Major Donor </a:t>
            </a:r>
            <a:br>
              <a:rPr lang="en-US" sz="1100" dirty="0">
                <a:solidFill>
                  <a:srgbClr val="2F2F2F"/>
                </a:solidFill>
                <a:latin typeface="Verdana"/>
                <a:cs typeface="Verdana"/>
              </a:rPr>
            </a:br>
            <a:r>
              <a:rPr lang="en-US" sz="1100" dirty="0">
                <a:solidFill>
                  <a:srgbClr val="2F2F2F"/>
                </a:solidFill>
                <a:latin typeface="Verdana"/>
                <a:cs typeface="Verdana"/>
              </a:rPr>
              <a:t>$10,000+</a:t>
            </a:r>
          </a:p>
        </p:txBody>
      </p:sp>
      <p:sp>
        <p:nvSpPr>
          <p:cNvPr id="9" name="Rectangle 8">
            <a:extLst>
              <a:ext uri="{FF2B5EF4-FFF2-40B4-BE49-F238E27FC236}">
                <a16:creationId xmlns:a16="http://schemas.microsoft.com/office/drawing/2014/main" id="{247DF3E2-E9CB-4128-8EF2-3420A2ED2535}"/>
              </a:ext>
            </a:extLst>
          </p:cNvPr>
          <p:cNvSpPr/>
          <p:nvPr/>
        </p:nvSpPr>
        <p:spPr>
          <a:xfrm rot="1627746">
            <a:off x="877190" y="3757072"/>
            <a:ext cx="1437291" cy="407804"/>
          </a:xfrm>
          <a:prstGeom prst="rect">
            <a:avLst/>
          </a:prstGeom>
        </p:spPr>
        <p:txBody>
          <a:bodyPr wrap="square" lIns="68580" tIns="34290" rIns="68580" bIns="34290">
            <a:spAutoFit/>
          </a:bodyPr>
          <a:lstStyle/>
          <a:p>
            <a:pPr algn="ctr">
              <a:spcBef>
                <a:spcPct val="20000"/>
              </a:spcBef>
            </a:pPr>
            <a:r>
              <a:rPr lang="en-US" sz="1100" dirty="0">
                <a:solidFill>
                  <a:srgbClr val="2F2F2F"/>
                </a:solidFill>
                <a:latin typeface="Verdana"/>
                <a:cs typeface="Verdana"/>
              </a:rPr>
              <a:t>Midlevel Donor </a:t>
            </a:r>
            <a:br>
              <a:rPr lang="en-US" sz="1100" dirty="0">
                <a:solidFill>
                  <a:srgbClr val="2F2F2F"/>
                </a:solidFill>
                <a:latin typeface="Verdana"/>
                <a:cs typeface="Verdana"/>
              </a:rPr>
            </a:br>
            <a:r>
              <a:rPr lang="en-US" sz="1100" dirty="0">
                <a:solidFill>
                  <a:srgbClr val="2F2F2F"/>
                </a:solidFill>
                <a:latin typeface="Verdana"/>
                <a:cs typeface="Verdana"/>
              </a:rPr>
              <a:t>$1,000 - $9,999</a:t>
            </a:r>
          </a:p>
        </p:txBody>
      </p:sp>
      <p:sp>
        <p:nvSpPr>
          <p:cNvPr id="10" name="Rectangle 9">
            <a:extLst>
              <a:ext uri="{FF2B5EF4-FFF2-40B4-BE49-F238E27FC236}">
                <a16:creationId xmlns:a16="http://schemas.microsoft.com/office/drawing/2014/main" id="{379EA7E7-F444-4AC6-A81B-CFBB4CE17DC3}"/>
              </a:ext>
            </a:extLst>
          </p:cNvPr>
          <p:cNvSpPr/>
          <p:nvPr/>
        </p:nvSpPr>
        <p:spPr>
          <a:xfrm rot="20089159">
            <a:off x="2499011" y="2191614"/>
            <a:ext cx="617561" cy="238527"/>
          </a:xfrm>
          <a:prstGeom prst="rect">
            <a:avLst/>
          </a:prstGeom>
        </p:spPr>
        <p:txBody>
          <a:bodyPr wrap="square" lIns="68580" tIns="34290" rIns="68580" bIns="34290">
            <a:spAutoFit/>
          </a:bodyPr>
          <a:lstStyle/>
          <a:p>
            <a:pPr algn="ctr">
              <a:spcBef>
                <a:spcPct val="20000"/>
              </a:spcBef>
            </a:pPr>
            <a:r>
              <a:rPr lang="en-US" sz="1100" dirty="0">
                <a:solidFill>
                  <a:schemeClr val="accent1"/>
                </a:solidFill>
                <a:latin typeface="Verdana"/>
                <a:cs typeface="Verdana"/>
              </a:rPr>
              <a:t>987</a:t>
            </a:r>
          </a:p>
        </p:txBody>
      </p:sp>
      <p:sp>
        <p:nvSpPr>
          <p:cNvPr id="11" name="Rectangle 10">
            <a:extLst>
              <a:ext uri="{FF2B5EF4-FFF2-40B4-BE49-F238E27FC236}">
                <a16:creationId xmlns:a16="http://schemas.microsoft.com/office/drawing/2014/main" id="{18CACA6B-0948-4FC5-8AC8-528D648033E1}"/>
              </a:ext>
            </a:extLst>
          </p:cNvPr>
          <p:cNvSpPr/>
          <p:nvPr/>
        </p:nvSpPr>
        <p:spPr>
          <a:xfrm rot="20145298">
            <a:off x="2821442" y="2976750"/>
            <a:ext cx="617561" cy="238527"/>
          </a:xfrm>
          <a:prstGeom prst="rect">
            <a:avLst/>
          </a:prstGeom>
        </p:spPr>
        <p:txBody>
          <a:bodyPr wrap="square" lIns="68580" tIns="34290" rIns="68580" bIns="34290">
            <a:spAutoFit/>
          </a:bodyPr>
          <a:lstStyle/>
          <a:p>
            <a:pPr>
              <a:spcBef>
                <a:spcPct val="20000"/>
              </a:spcBef>
            </a:pPr>
            <a:r>
              <a:rPr lang="en-US" sz="1100" dirty="0">
                <a:solidFill>
                  <a:schemeClr val="accent1"/>
                </a:solidFill>
                <a:latin typeface="Verdana"/>
                <a:cs typeface="Verdana"/>
              </a:rPr>
              <a:t>1,348</a:t>
            </a:r>
          </a:p>
        </p:txBody>
      </p:sp>
      <p:sp>
        <p:nvSpPr>
          <p:cNvPr id="12" name="Rectangle 11">
            <a:extLst>
              <a:ext uri="{FF2B5EF4-FFF2-40B4-BE49-F238E27FC236}">
                <a16:creationId xmlns:a16="http://schemas.microsoft.com/office/drawing/2014/main" id="{CA31D12A-0D56-481D-A5E1-AA579BD2C446}"/>
              </a:ext>
            </a:extLst>
          </p:cNvPr>
          <p:cNvSpPr/>
          <p:nvPr/>
        </p:nvSpPr>
        <p:spPr>
          <a:xfrm rot="20033511">
            <a:off x="3150785" y="3752192"/>
            <a:ext cx="701286" cy="238527"/>
          </a:xfrm>
          <a:prstGeom prst="rect">
            <a:avLst/>
          </a:prstGeom>
        </p:spPr>
        <p:txBody>
          <a:bodyPr wrap="square" lIns="68580" tIns="34290" rIns="68580" bIns="34290">
            <a:spAutoFit/>
          </a:bodyPr>
          <a:lstStyle/>
          <a:p>
            <a:pPr>
              <a:spcBef>
                <a:spcPct val="20000"/>
              </a:spcBef>
            </a:pPr>
            <a:r>
              <a:rPr lang="en-US" sz="1100" dirty="0">
                <a:solidFill>
                  <a:schemeClr val="accent1"/>
                </a:solidFill>
                <a:latin typeface="Verdana"/>
                <a:cs typeface="Verdana"/>
              </a:rPr>
              <a:t>4,713</a:t>
            </a:r>
          </a:p>
        </p:txBody>
      </p:sp>
      <p:sp>
        <p:nvSpPr>
          <p:cNvPr id="13" name="Rectangle 12">
            <a:extLst>
              <a:ext uri="{FF2B5EF4-FFF2-40B4-BE49-F238E27FC236}">
                <a16:creationId xmlns:a16="http://schemas.microsoft.com/office/drawing/2014/main" id="{2A09790B-7693-43D9-BF93-E96198DD32FF}"/>
              </a:ext>
            </a:extLst>
          </p:cNvPr>
          <p:cNvSpPr/>
          <p:nvPr/>
        </p:nvSpPr>
        <p:spPr>
          <a:xfrm>
            <a:off x="4572000" y="909459"/>
            <a:ext cx="4353918" cy="3243965"/>
          </a:xfrm>
          <a:prstGeom prst="rect">
            <a:avLst/>
          </a:prstGeom>
        </p:spPr>
        <p:txBody>
          <a:bodyPr wrap="square">
            <a:spAutoFit/>
          </a:bodyPr>
          <a:lstStyle/>
          <a:p>
            <a:pPr marL="285750" indent="-285750">
              <a:spcBef>
                <a:spcPct val="20000"/>
              </a:spcBef>
              <a:buFont typeface="Wingdings" panose="05000000000000000000" pitchFamily="2" charset="2"/>
              <a:buChar char="§"/>
            </a:pPr>
            <a:r>
              <a:rPr lang="en-US" sz="1600" dirty="0">
                <a:latin typeface="Palatino"/>
                <a:ea typeface="Helvetica Neue" charset="0"/>
                <a:cs typeface="Helvetica Neue" charset="0"/>
              </a:rPr>
              <a:t>RKD uncovered </a:t>
            </a:r>
            <a:r>
              <a:rPr lang="en-US" sz="1600" b="1" dirty="0">
                <a:solidFill>
                  <a:srgbClr val="C00000"/>
                </a:solidFill>
                <a:latin typeface="Palatino"/>
                <a:ea typeface="Helvetica Neue" charset="0"/>
                <a:cs typeface="Helvetica Neue" charset="0"/>
              </a:rPr>
              <a:t>7,048</a:t>
            </a:r>
            <a:r>
              <a:rPr lang="en-US" sz="1600" dirty="0">
                <a:latin typeface="Palatino"/>
                <a:ea typeface="Helvetica Neue" charset="0"/>
                <a:cs typeface="Helvetica Neue" charset="0"/>
              </a:rPr>
              <a:t> donors who have the </a:t>
            </a:r>
            <a:r>
              <a:rPr lang="en-US" sz="1600" b="1" dirty="0">
                <a:solidFill>
                  <a:srgbClr val="C00000"/>
                </a:solidFill>
                <a:latin typeface="Palatino"/>
                <a:ea typeface="Helvetica Neue" charset="0"/>
                <a:cs typeface="Helvetica Neue" charset="0"/>
              </a:rPr>
              <a:t>potential</a:t>
            </a:r>
            <a:r>
              <a:rPr lang="en-US" sz="1600" dirty="0">
                <a:latin typeface="Palatino"/>
                <a:ea typeface="Helvetica Neue" charset="0"/>
                <a:cs typeface="Helvetica Neue" charset="0"/>
              </a:rPr>
              <a:t> of becoming high-value contributors if properly cultivated.</a:t>
            </a:r>
          </a:p>
          <a:p>
            <a:pPr marL="285750" indent="-285750">
              <a:spcBef>
                <a:spcPct val="20000"/>
              </a:spcBef>
              <a:buFont typeface="Wingdings" panose="05000000000000000000" pitchFamily="2" charset="2"/>
              <a:buChar char="§"/>
            </a:pPr>
            <a:endParaRPr lang="en-US" sz="1200" dirty="0">
              <a:latin typeface="Palatino"/>
              <a:ea typeface="Helvetica Neue" charset="0"/>
              <a:cs typeface="Helvetica Neue" charset="0"/>
            </a:endParaRPr>
          </a:p>
          <a:p>
            <a:pPr marL="285750" indent="-285750">
              <a:spcBef>
                <a:spcPct val="20000"/>
              </a:spcBef>
              <a:buFont typeface="Wingdings" panose="05000000000000000000" pitchFamily="2" charset="2"/>
              <a:buChar char="§"/>
            </a:pPr>
            <a:r>
              <a:rPr lang="en-US" sz="1600" b="1" dirty="0">
                <a:latin typeface="Palatino"/>
                <a:ea typeface="Helvetica Neue" charset="0"/>
                <a:cs typeface="Helvetica Neue" charset="0"/>
              </a:rPr>
              <a:t>The goal:</a:t>
            </a:r>
            <a:r>
              <a:rPr lang="en-US" sz="1600" dirty="0">
                <a:latin typeface="Palatino"/>
                <a:ea typeface="Helvetica Neue" charset="0"/>
                <a:cs typeface="Helvetica Neue" charset="0"/>
              </a:rPr>
              <a:t> create a coordinated and </a:t>
            </a:r>
            <a:r>
              <a:rPr lang="en-US" sz="1600" b="1" dirty="0">
                <a:solidFill>
                  <a:srgbClr val="C00000"/>
                </a:solidFill>
                <a:latin typeface="Palatino"/>
                <a:ea typeface="Helvetica Neue" charset="0"/>
                <a:cs typeface="Helvetica Neue" charset="0"/>
              </a:rPr>
              <a:t>multi-channel</a:t>
            </a:r>
            <a:r>
              <a:rPr lang="en-US" sz="1600" dirty="0">
                <a:latin typeface="Palatino"/>
                <a:ea typeface="Helvetica Neue" charset="0"/>
                <a:cs typeface="Helvetica Neue" charset="0"/>
              </a:rPr>
              <a:t> communication strategy to move them through the donor pyramid.</a:t>
            </a:r>
          </a:p>
          <a:p>
            <a:pPr marL="285750" indent="-285750">
              <a:spcBef>
                <a:spcPct val="20000"/>
              </a:spcBef>
              <a:buFont typeface="Wingdings" panose="05000000000000000000" pitchFamily="2" charset="2"/>
              <a:buChar char="§"/>
            </a:pPr>
            <a:endParaRPr lang="en-US" sz="1200" dirty="0">
              <a:latin typeface="Palatino"/>
              <a:ea typeface="Helvetica Neue" charset="0"/>
              <a:cs typeface="Helvetica Neue" charset="0"/>
            </a:endParaRPr>
          </a:p>
          <a:p>
            <a:pPr marL="285750" indent="-285750">
              <a:spcBef>
                <a:spcPct val="20000"/>
              </a:spcBef>
              <a:buFont typeface="Wingdings" panose="05000000000000000000" pitchFamily="2" charset="2"/>
              <a:buChar char="§"/>
            </a:pPr>
            <a:r>
              <a:rPr lang="en-US" sz="1600" dirty="0">
                <a:latin typeface="Palatino"/>
                <a:ea typeface="Helvetica Neue" charset="0"/>
                <a:cs typeface="Helvetica Neue" charset="0"/>
              </a:rPr>
              <a:t>Primary Attributes:</a:t>
            </a:r>
          </a:p>
          <a:p>
            <a:pPr marL="800100" lvl="1" indent="-342900">
              <a:spcBef>
                <a:spcPct val="20000"/>
              </a:spcBef>
              <a:buFont typeface="+mj-lt"/>
              <a:buAutoNum type="arabicPeriod"/>
            </a:pPr>
            <a:r>
              <a:rPr lang="en-US" sz="1200" dirty="0">
                <a:latin typeface="Palatino"/>
                <a:ea typeface="Helvetica Neue" charset="0"/>
                <a:cs typeface="Helvetica Neue" charset="0"/>
              </a:rPr>
              <a:t>Core Donor Annual Cume $100+ = 100%</a:t>
            </a:r>
          </a:p>
          <a:p>
            <a:pPr marL="800100" lvl="1" indent="-342900">
              <a:spcBef>
                <a:spcPct val="20000"/>
              </a:spcBef>
              <a:buFont typeface="+mj-lt"/>
              <a:buAutoNum type="arabicPeriod"/>
            </a:pPr>
            <a:r>
              <a:rPr lang="en-US" sz="1200" dirty="0">
                <a:latin typeface="Palatino"/>
                <a:ea typeface="Helvetica Neue" charset="0"/>
                <a:cs typeface="Helvetica Neue" charset="0"/>
              </a:rPr>
              <a:t>Charitable Giver = 72%</a:t>
            </a:r>
          </a:p>
          <a:p>
            <a:pPr marL="800100" lvl="1" indent="-342900">
              <a:spcBef>
                <a:spcPct val="20000"/>
              </a:spcBef>
              <a:buFont typeface="+mj-lt"/>
              <a:buAutoNum type="arabicPeriod"/>
            </a:pPr>
            <a:r>
              <a:rPr lang="en-US" sz="1200" dirty="0">
                <a:latin typeface="Palatino"/>
                <a:ea typeface="Helvetica Neue" charset="0"/>
                <a:cs typeface="Helvetica Neue" charset="0"/>
              </a:rPr>
              <a:t>5+ Consecutive Year Givers = 25%</a:t>
            </a:r>
          </a:p>
          <a:p>
            <a:pPr marL="800100" lvl="1" indent="-342900">
              <a:spcBef>
                <a:spcPct val="20000"/>
              </a:spcBef>
              <a:buFont typeface="+mj-lt"/>
              <a:buAutoNum type="arabicPeriod"/>
            </a:pPr>
            <a:r>
              <a:rPr lang="en-US" sz="1200" dirty="0">
                <a:latin typeface="Palatino"/>
                <a:ea typeface="Helvetica Neue" charset="0"/>
                <a:cs typeface="Helvetica Neue" charset="0"/>
              </a:rPr>
              <a:t>Net Worth $500K+ = 19%</a:t>
            </a:r>
          </a:p>
        </p:txBody>
      </p:sp>
    </p:spTree>
    <p:extLst>
      <p:ext uri="{BB962C8B-B14F-4D97-AF65-F5344CB8AC3E}">
        <p14:creationId xmlns:p14="http://schemas.microsoft.com/office/powerpoint/2010/main" val="2055927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26</a:t>
            </a:fld>
            <a:endParaRPr lang="en-US" dirty="0">
              <a:latin typeface="Arial" charset="0"/>
              <a:ea typeface="Arial" charset="0"/>
              <a:cs typeface="Arial" charset="0"/>
            </a:endParaRPr>
          </a:p>
        </p:txBody>
      </p:sp>
      <p:sp>
        <p:nvSpPr>
          <p:cNvPr id="7" name="Title 1">
            <a:extLst>
              <a:ext uri="{FF2B5EF4-FFF2-40B4-BE49-F238E27FC236}">
                <a16:creationId xmlns:a16="http://schemas.microsoft.com/office/drawing/2014/main" id="{5D8BBDBD-90EB-47C6-8FE5-476F3EF554ED}"/>
              </a:ext>
            </a:extLst>
          </p:cNvPr>
          <p:cNvSpPr>
            <a:spLocks noGrp="1"/>
          </p:cNvSpPr>
          <p:nvPr>
            <p:ph type="ctrTitle"/>
          </p:nvPr>
        </p:nvSpPr>
        <p:spPr>
          <a:xfrm>
            <a:off x="419100" y="1935480"/>
            <a:ext cx="8724900" cy="1040211"/>
          </a:xfrm>
        </p:spPr>
        <p:txBody>
          <a:bodyPr>
            <a:normAutofit/>
          </a:bodyPr>
          <a:lstStyle/>
          <a:p>
            <a:pPr algn="ctr"/>
            <a:r>
              <a:rPr lang="en-US" sz="4000" b="1" dirty="0"/>
              <a:t>Media Mix</a:t>
            </a:r>
            <a:endParaRPr lang="en-US" sz="4000" dirty="0"/>
          </a:p>
        </p:txBody>
      </p:sp>
    </p:spTree>
    <p:extLst>
      <p:ext uri="{BB962C8B-B14F-4D97-AF65-F5344CB8AC3E}">
        <p14:creationId xmlns:p14="http://schemas.microsoft.com/office/powerpoint/2010/main" val="1823542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27</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Media Drivers</a:t>
            </a:r>
            <a:endParaRPr kumimoji="0" lang="en-US" sz="2600" b="0" i="0" u="none" strike="noStrike" kern="1200" cap="none" spc="0" normalizeH="0" baseline="0" noProof="0" dirty="0">
              <a:ln>
                <a:noFill/>
              </a:ln>
              <a:effectLst/>
              <a:uLnTx/>
              <a:uFillTx/>
              <a:latin typeface="+mj-lt"/>
              <a:ea typeface="+mn-ea"/>
              <a:cs typeface="Arial"/>
            </a:endParaRPr>
          </a:p>
        </p:txBody>
      </p:sp>
      <p:pic>
        <p:nvPicPr>
          <p:cNvPr id="2" name="Picture 1">
            <a:extLst>
              <a:ext uri="{FF2B5EF4-FFF2-40B4-BE49-F238E27FC236}">
                <a16:creationId xmlns:a16="http://schemas.microsoft.com/office/drawing/2014/main" id="{B5A1DCA0-5D24-4225-BA30-8DF05929F62E}"/>
              </a:ext>
            </a:extLst>
          </p:cNvPr>
          <p:cNvPicPr>
            <a:picLocks noChangeAspect="1"/>
          </p:cNvPicPr>
          <p:nvPr/>
        </p:nvPicPr>
        <p:blipFill rotWithShape="1">
          <a:blip r:embed="rId3"/>
          <a:srcRect l="9440" b="6929"/>
          <a:stretch/>
        </p:blipFill>
        <p:spPr>
          <a:xfrm>
            <a:off x="746760" y="1029680"/>
            <a:ext cx="4770120" cy="3450879"/>
          </a:xfrm>
          <a:prstGeom prst="rect">
            <a:avLst/>
          </a:prstGeom>
        </p:spPr>
      </p:pic>
      <p:sp>
        <p:nvSpPr>
          <p:cNvPr id="6" name="Rectangle 5">
            <a:extLst>
              <a:ext uri="{FF2B5EF4-FFF2-40B4-BE49-F238E27FC236}">
                <a16:creationId xmlns:a16="http://schemas.microsoft.com/office/drawing/2014/main" id="{1BDD485F-D7A6-4DB0-9377-FDA7D2D05646}"/>
              </a:ext>
            </a:extLst>
          </p:cNvPr>
          <p:cNvSpPr/>
          <p:nvPr/>
        </p:nvSpPr>
        <p:spPr>
          <a:xfrm>
            <a:off x="5980631" y="1200516"/>
            <a:ext cx="2870421" cy="2609240"/>
          </a:xfrm>
          <a:prstGeom prst="rect">
            <a:avLst/>
          </a:prstGeom>
        </p:spPr>
        <p:txBody>
          <a:bodyPr wrap="square">
            <a:spAutoFit/>
          </a:bodyPr>
          <a:lstStyle/>
          <a:p>
            <a:pPr>
              <a:spcBef>
                <a:spcPct val="20000"/>
              </a:spcBef>
            </a:pPr>
            <a:r>
              <a:rPr lang="en-US" b="1" dirty="0">
                <a:latin typeface="Palatino"/>
                <a:ea typeface="Helvetica Neue" charset="0"/>
                <a:cs typeface="Helvetica Neue" charset="0"/>
              </a:rPr>
              <a:t>Diagnostic Impact:</a:t>
            </a:r>
            <a:r>
              <a:rPr lang="en-US" dirty="0">
                <a:latin typeface="Palatino"/>
                <a:ea typeface="Helvetica Neue" charset="0"/>
                <a:cs typeface="Helvetica Neue" charset="0"/>
              </a:rPr>
              <a:t> </a:t>
            </a:r>
          </a:p>
          <a:p>
            <a:pPr marL="285750" indent="-285750">
              <a:lnSpc>
                <a:spcPct val="250000"/>
              </a:lnSpc>
              <a:spcBef>
                <a:spcPct val="20000"/>
              </a:spcBef>
              <a:buFont typeface="Wingdings" panose="05000000000000000000" pitchFamily="2" charset="2"/>
              <a:buChar char="§"/>
            </a:pPr>
            <a:r>
              <a:rPr lang="en-US" sz="1400" dirty="0">
                <a:latin typeface="Palatino"/>
                <a:ea typeface="Helvetica Neue" charset="0"/>
                <a:cs typeface="Helvetica Neue" charset="0"/>
              </a:rPr>
              <a:t>Helped set-up eCommerce</a:t>
            </a:r>
          </a:p>
          <a:p>
            <a:pPr marL="285750" indent="-285750">
              <a:lnSpc>
                <a:spcPct val="250000"/>
              </a:lnSpc>
              <a:spcBef>
                <a:spcPct val="20000"/>
              </a:spcBef>
              <a:buFont typeface="Wingdings" panose="05000000000000000000" pitchFamily="2" charset="2"/>
              <a:buChar char="§"/>
            </a:pPr>
            <a:r>
              <a:rPr lang="en-US" sz="1400" dirty="0">
                <a:latin typeface="Palatino"/>
                <a:ea typeface="Helvetica Neue" charset="0"/>
                <a:cs typeface="Helvetica Neue" charset="0"/>
              </a:rPr>
              <a:t>Evaluated media drivers</a:t>
            </a:r>
          </a:p>
          <a:p>
            <a:pPr marL="285750" indent="-285750">
              <a:lnSpc>
                <a:spcPct val="250000"/>
              </a:lnSpc>
              <a:spcBef>
                <a:spcPct val="20000"/>
              </a:spcBef>
              <a:buFont typeface="Wingdings" panose="05000000000000000000" pitchFamily="2" charset="2"/>
              <a:buChar char="§"/>
            </a:pPr>
            <a:r>
              <a:rPr lang="en-US" sz="1400" dirty="0">
                <a:latin typeface="Palatino"/>
                <a:ea typeface="Helvetica Neue" charset="0"/>
                <a:cs typeface="Helvetica Neue" charset="0"/>
              </a:rPr>
              <a:t>Uncovered the donor journey</a:t>
            </a:r>
          </a:p>
          <a:p>
            <a:pPr marL="285750" indent="-285750">
              <a:lnSpc>
                <a:spcPct val="250000"/>
              </a:lnSpc>
              <a:spcBef>
                <a:spcPct val="20000"/>
              </a:spcBef>
              <a:buFont typeface="Wingdings" panose="05000000000000000000" pitchFamily="2" charset="2"/>
              <a:buChar char="§"/>
            </a:pPr>
            <a:r>
              <a:rPr lang="en-US" sz="1400" dirty="0">
                <a:latin typeface="Palatino"/>
                <a:ea typeface="Helvetica Neue" charset="0"/>
                <a:cs typeface="Helvetica Neue" charset="0"/>
              </a:rPr>
              <a:t>Optimized media mix</a:t>
            </a:r>
          </a:p>
        </p:txBody>
      </p:sp>
      <p:sp>
        <p:nvSpPr>
          <p:cNvPr id="12" name="Rectangle 11">
            <a:extLst>
              <a:ext uri="{FF2B5EF4-FFF2-40B4-BE49-F238E27FC236}">
                <a16:creationId xmlns:a16="http://schemas.microsoft.com/office/drawing/2014/main" id="{23466B26-5783-4D61-87BA-B32BC70CF462}"/>
              </a:ext>
            </a:extLst>
          </p:cNvPr>
          <p:cNvSpPr/>
          <p:nvPr/>
        </p:nvSpPr>
        <p:spPr>
          <a:xfrm>
            <a:off x="338668" y="2704507"/>
            <a:ext cx="605647" cy="338554"/>
          </a:xfrm>
          <a:prstGeom prst="rect">
            <a:avLst/>
          </a:prstGeom>
        </p:spPr>
        <p:txBody>
          <a:bodyPr wrap="square">
            <a:spAutoFit/>
          </a:bodyPr>
          <a:lstStyle/>
          <a:p>
            <a:pPr algn="ctr"/>
            <a:r>
              <a:rPr lang="en-US" sz="800" b="1" i="1" dirty="0">
                <a:solidFill>
                  <a:srgbClr val="C00000"/>
                </a:solidFill>
                <a:latin typeface="Adobe Caslon Pro" charset="0"/>
              </a:rPr>
              <a:t>Email</a:t>
            </a:r>
          </a:p>
          <a:p>
            <a:pPr algn="ctr"/>
            <a:r>
              <a:rPr lang="en-US" sz="800" i="1" dirty="0">
                <a:solidFill>
                  <a:srgbClr val="C00000"/>
                </a:solidFill>
                <a:latin typeface="Adobe Caslon Pro" charset="0"/>
              </a:rPr>
              <a:t>15~25%</a:t>
            </a:r>
            <a:endParaRPr lang="en-US" sz="800" i="1" dirty="0">
              <a:solidFill>
                <a:srgbClr val="C00000"/>
              </a:solidFill>
            </a:endParaRPr>
          </a:p>
        </p:txBody>
      </p:sp>
      <p:sp>
        <p:nvSpPr>
          <p:cNvPr id="13" name="Rectangle 12">
            <a:extLst>
              <a:ext uri="{FF2B5EF4-FFF2-40B4-BE49-F238E27FC236}">
                <a16:creationId xmlns:a16="http://schemas.microsoft.com/office/drawing/2014/main" id="{9CC79C00-EABE-464F-B1AD-F61194DF72A0}"/>
              </a:ext>
            </a:extLst>
          </p:cNvPr>
          <p:cNvSpPr/>
          <p:nvPr/>
        </p:nvSpPr>
        <p:spPr>
          <a:xfrm rot="20154141">
            <a:off x="1217265" y="1165111"/>
            <a:ext cx="744421" cy="338554"/>
          </a:xfrm>
          <a:prstGeom prst="rect">
            <a:avLst/>
          </a:prstGeom>
        </p:spPr>
        <p:txBody>
          <a:bodyPr wrap="square">
            <a:spAutoFit/>
          </a:bodyPr>
          <a:lstStyle/>
          <a:p>
            <a:pPr algn="ctr"/>
            <a:r>
              <a:rPr lang="en-US" sz="800" b="1" i="1" dirty="0">
                <a:solidFill>
                  <a:srgbClr val="C00000"/>
                </a:solidFill>
                <a:latin typeface="Adobe Caslon Pro" charset="0"/>
              </a:rPr>
              <a:t>Paid Search</a:t>
            </a:r>
          </a:p>
          <a:p>
            <a:pPr algn="ctr"/>
            <a:r>
              <a:rPr lang="en-US" sz="800" i="1" dirty="0">
                <a:solidFill>
                  <a:srgbClr val="C00000"/>
                </a:solidFill>
                <a:latin typeface="Adobe Caslon Pro" charset="0"/>
              </a:rPr>
              <a:t>10~20%</a:t>
            </a:r>
            <a:endParaRPr lang="en-US" sz="800" i="1" dirty="0">
              <a:solidFill>
                <a:srgbClr val="C00000"/>
              </a:solidFill>
            </a:endParaRPr>
          </a:p>
        </p:txBody>
      </p:sp>
      <p:sp>
        <p:nvSpPr>
          <p:cNvPr id="28" name="Rectangle 27">
            <a:extLst>
              <a:ext uri="{FF2B5EF4-FFF2-40B4-BE49-F238E27FC236}">
                <a16:creationId xmlns:a16="http://schemas.microsoft.com/office/drawing/2014/main" id="{101C1F23-3F8B-4241-A381-F21DB17D6442}"/>
              </a:ext>
            </a:extLst>
          </p:cNvPr>
          <p:cNvSpPr/>
          <p:nvPr/>
        </p:nvSpPr>
        <p:spPr>
          <a:xfrm>
            <a:off x="1348365" y="4327876"/>
            <a:ext cx="605647" cy="338554"/>
          </a:xfrm>
          <a:prstGeom prst="rect">
            <a:avLst/>
          </a:prstGeom>
        </p:spPr>
        <p:txBody>
          <a:bodyPr wrap="square">
            <a:spAutoFit/>
          </a:bodyPr>
          <a:lstStyle/>
          <a:p>
            <a:pPr algn="ctr"/>
            <a:r>
              <a:rPr lang="en-US" sz="800" b="1" i="1" dirty="0">
                <a:solidFill>
                  <a:srgbClr val="C00000"/>
                </a:solidFill>
                <a:latin typeface="Adobe Caslon Pro" charset="0"/>
              </a:rPr>
              <a:t>DM</a:t>
            </a:r>
          </a:p>
          <a:p>
            <a:pPr algn="ctr"/>
            <a:r>
              <a:rPr lang="en-US" sz="800" i="1" dirty="0">
                <a:solidFill>
                  <a:srgbClr val="C00000"/>
                </a:solidFill>
                <a:latin typeface="Adobe Caslon Pro" charset="0"/>
              </a:rPr>
              <a:t>10~15%</a:t>
            </a:r>
            <a:endParaRPr lang="en-US" sz="800" i="1" dirty="0">
              <a:solidFill>
                <a:srgbClr val="C00000"/>
              </a:solidFill>
            </a:endParaRPr>
          </a:p>
        </p:txBody>
      </p:sp>
      <p:sp>
        <p:nvSpPr>
          <p:cNvPr id="29" name="Rectangle 28">
            <a:extLst>
              <a:ext uri="{FF2B5EF4-FFF2-40B4-BE49-F238E27FC236}">
                <a16:creationId xmlns:a16="http://schemas.microsoft.com/office/drawing/2014/main" id="{06BA5EC4-776E-45E0-A687-B91A2FEF9B8F}"/>
              </a:ext>
            </a:extLst>
          </p:cNvPr>
          <p:cNvSpPr/>
          <p:nvPr/>
        </p:nvSpPr>
        <p:spPr>
          <a:xfrm>
            <a:off x="3609700" y="1837161"/>
            <a:ext cx="605647" cy="338554"/>
          </a:xfrm>
          <a:prstGeom prst="rect">
            <a:avLst/>
          </a:prstGeom>
        </p:spPr>
        <p:txBody>
          <a:bodyPr wrap="square">
            <a:spAutoFit/>
          </a:bodyPr>
          <a:lstStyle/>
          <a:p>
            <a:pPr algn="ctr"/>
            <a:r>
              <a:rPr lang="en-US" sz="800" b="1" i="1" dirty="0">
                <a:solidFill>
                  <a:srgbClr val="C00000"/>
                </a:solidFill>
                <a:latin typeface="Adobe Caslon Pro" charset="0"/>
              </a:rPr>
              <a:t>Direct</a:t>
            </a:r>
          </a:p>
          <a:p>
            <a:pPr algn="ctr"/>
            <a:r>
              <a:rPr lang="en-US" sz="800" i="1" dirty="0">
                <a:solidFill>
                  <a:srgbClr val="C00000"/>
                </a:solidFill>
                <a:latin typeface="Adobe Caslon Pro" charset="0"/>
              </a:rPr>
              <a:t>35~45%</a:t>
            </a:r>
            <a:endParaRPr lang="en-US" sz="800" i="1" dirty="0">
              <a:solidFill>
                <a:srgbClr val="C00000"/>
              </a:solidFill>
            </a:endParaRPr>
          </a:p>
        </p:txBody>
      </p:sp>
      <p:sp>
        <p:nvSpPr>
          <p:cNvPr id="30" name="Rectangle 29">
            <a:extLst>
              <a:ext uri="{FF2B5EF4-FFF2-40B4-BE49-F238E27FC236}">
                <a16:creationId xmlns:a16="http://schemas.microsoft.com/office/drawing/2014/main" id="{EBE60D41-B46B-4DC9-AC10-918237487031}"/>
              </a:ext>
            </a:extLst>
          </p:cNvPr>
          <p:cNvSpPr/>
          <p:nvPr/>
        </p:nvSpPr>
        <p:spPr>
          <a:xfrm>
            <a:off x="1466939" y="768924"/>
            <a:ext cx="1718221" cy="338554"/>
          </a:xfrm>
          <a:prstGeom prst="rect">
            <a:avLst/>
          </a:prstGeom>
        </p:spPr>
        <p:txBody>
          <a:bodyPr wrap="square">
            <a:spAutoFit/>
          </a:bodyPr>
          <a:lstStyle/>
          <a:p>
            <a:pPr algn="ctr"/>
            <a:r>
              <a:rPr lang="en-US" sz="800" b="1" i="1" dirty="0">
                <a:solidFill>
                  <a:srgbClr val="C00000"/>
                </a:solidFill>
                <a:latin typeface="Adobe Caslon Pro" charset="0"/>
              </a:rPr>
              <a:t>Display &amp; Paid Social</a:t>
            </a:r>
          </a:p>
          <a:p>
            <a:pPr algn="ctr"/>
            <a:r>
              <a:rPr lang="en-US" sz="800" i="1" dirty="0">
                <a:solidFill>
                  <a:srgbClr val="C00000"/>
                </a:solidFill>
                <a:latin typeface="Adobe Caslon Pro" charset="0"/>
              </a:rPr>
              <a:t>3~15% each</a:t>
            </a:r>
            <a:endParaRPr lang="en-US" sz="800" i="1" dirty="0">
              <a:solidFill>
                <a:srgbClr val="C00000"/>
              </a:solidFill>
            </a:endParaRPr>
          </a:p>
        </p:txBody>
      </p:sp>
    </p:spTree>
    <p:extLst>
      <p:ext uri="{BB962C8B-B14F-4D97-AF65-F5344CB8AC3E}">
        <p14:creationId xmlns:p14="http://schemas.microsoft.com/office/powerpoint/2010/main" val="201445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28</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Donor Journey</a:t>
            </a:r>
            <a:endParaRPr kumimoji="0" lang="en-US" sz="2600" b="0" i="0" u="none" strike="noStrike" kern="1200" cap="none" spc="0" normalizeH="0" baseline="0" noProof="0" dirty="0">
              <a:ln>
                <a:noFill/>
              </a:ln>
              <a:effectLst/>
              <a:uLnTx/>
              <a:uFillTx/>
              <a:latin typeface="+mj-lt"/>
              <a:ea typeface="+mn-ea"/>
              <a:cs typeface="Arial"/>
            </a:endParaRPr>
          </a:p>
        </p:txBody>
      </p:sp>
      <p:pic>
        <p:nvPicPr>
          <p:cNvPr id="2" name="Picture 1">
            <a:extLst>
              <a:ext uri="{FF2B5EF4-FFF2-40B4-BE49-F238E27FC236}">
                <a16:creationId xmlns:a16="http://schemas.microsoft.com/office/drawing/2014/main" id="{24194788-B898-4A6B-BBF9-F96CCD1FF69A}"/>
              </a:ext>
            </a:extLst>
          </p:cNvPr>
          <p:cNvPicPr>
            <a:picLocks noChangeAspect="1"/>
          </p:cNvPicPr>
          <p:nvPr/>
        </p:nvPicPr>
        <p:blipFill>
          <a:blip r:embed="rId3"/>
          <a:stretch>
            <a:fillRect/>
          </a:stretch>
        </p:blipFill>
        <p:spPr>
          <a:xfrm>
            <a:off x="693145" y="919159"/>
            <a:ext cx="3704096" cy="3420366"/>
          </a:xfrm>
          <a:prstGeom prst="rect">
            <a:avLst/>
          </a:prstGeom>
        </p:spPr>
      </p:pic>
      <p:sp>
        <p:nvSpPr>
          <p:cNvPr id="15" name="Rectangle 14">
            <a:extLst>
              <a:ext uri="{FF2B5EF4-FFF2-40B4-BE49-F238E27FC236}">
                <a16:creationId xmlns:a16="http://schemas.microsoft.com/office/drawing/2014/main" id="{083F65CC-C9B1-453C-B9E5-B37D1BF0A00B}"/>
              </a:ext>
            </a:extLst>
          </p:cNvPr>
          <p:cNvSpPr/>
          <p:nvPr/>
        </p:nvSpPr>
        <p:spPr>
          <a:xfrm>
            <a:off x="4599641" y="917199"/>
            <a:ext cx="4451369" cy="3508653"/>
          </a:xfrm>
          <a:prstGeom prst="rect">
            <a:avLst/>
          </a:prstGeom>
        </p:spPr>
        <p:txBody>
          <a:bodyPr wrap="square">
            <a:spAutoFit/>
          </a:bodyPr>
          <a:lstStyle/>
          <a:p>
            <a:pPr>
              <a:spcBef>
                <a:spcPct val="20000"/>
              </a:spcBef>
            </a:pPr>
            <a:r>
              <a:rPr lang="en-US" sz="1400" b="1" dirty="0">
                <a:latin typeface="Palatino"/>
                <a:ea typeface="Helvetica Neue" charset="0"/>
                <a:cs typeface="Helvetica Neue" charset="0"/>
              </a:rPr>
              <a:t>Use attribution logic </a:t>
            </a:r>
            <a:r>
              <a:rPr lang="en-US" sz="1400" dirty="0">
                <a:latin typeface="Palatino"/>
                <a:ea typeface="Helvetica Neue" charset="0"/>
                <a:cs typeface="Helvetica Neue" charset="0"/>
              </a:rPr>
              <a:t>to understand the “true” conversion pathway relative to last click insights</a:t>
            </a:r>
          </a:p>
          <a:p>
            <a:pPr marL="342900" indent="-342900">
              <a:spcBef>
                <a:spcPct val="20000"/>
              </a:spcBef>
              <a:buFont typeface="+mj-lt"/>
              <a:buAutoNum type="arabicPeriod"/>
            </a:pPr>
            <a:endParaRPr lang="en-US" sz="800" dirty="0">
              <a:latin typeface="Palatino"/>
              <a:ea typeface="Helvetica Neue" charset="0"/>
              <a:cs typeface="Helvetica Neue" charset="0"/>
            </a:endParaRPr>
          </a:p>
          <a:p>
            <a:pPr marL="342900" indent="-342900">
              <a:spcBef>
                <a:spcPct val="20000"/>
              </a:spcBef>
              <a:buFont typeface="+mj-lt"/>
              <a:buAutoNum type="arabicPeriod"/>
            </a:pPr>
            <a:r>
              <a:rPr lang="en-US" sz="1200" dirty="0">
                <a:latin typeface="Palatino"/>
                <a:ea typeface="Helvetica Neue" charset="0"/>
                <a:cs typeface="Helvetica Neue" charset="0"/>
              </a:rPr>
              <a:t>Originated via </a:t>
            </a:r>
            <a:r>
              <a:rPr lang="en-US" sz="1200" b="1" dirty="0">
                <a:solidFill>
                  <a:srgbClr val="C00000"/>
                </a:solidFill>
                <a:latin typeface="Palatino"/>
                <a:ea typeface="Helvetica Neue" charset="0"/>
                <a:cs typeface="Helvetica Neue" charset="0"/>
              </a:rPr>
              <a:t>Paid Search </a:t>
            </a:r>
          </a:p>
          <a:p>
            <a:pPr marL="342900" indent="-342900">
              <a:spcBef>
                <a:spcPct val="20000"/>
              </a:spcBef>
              <a:buFont typeface="+mj-lt"/>
              <a:buAutoNum type="arabicPeriod"/>
            </a:pPr>
            <a:r>
              <a:rPr lang="en-US" sz="1200" dirty="0">
                <a:latin typeface="Palatino"/>
                <a:ea typeface="Helvetica Neue" charset="0"/>
                <a:cs typeface="Helvetica Neue" charset="0"/>
              </a:rPr>
              <a:t>Visited Leadership Team Page via </a:t>
            </a:r>
            <a:r>
              <a:rPr lang="en-US" sz="1200" b="1" dirty="0">
                <a:solidFill>
                  <a:srgbClr val="C00000"/>
                </a:solidFill>
                <a:latin typeface="Palatino"/>
                <a:ea typeface="Helvetica Neue" charset="0"/>
                <a:cs typeface="Helvetica Neue" charset="0"/>
              </a:rPr>
              <a:t>Paid Search</a:t>
            </a:r>
          </a:p>
          <a:p>
            <a:pPr marL="342900" indent="-342900">
              <a:spcBef>
                <a:spcPct val="20000"/>
              </a:spcBef>
              <a:buFont typeface="+mj-lt"/>
              <a:buAutoNum type="arabicPeriod"/>
            </a:pPr>
            <a:r>
              <a:rPr lang="en-US" sz="1200" dirty="0">
                <a:latin typeface="Palatino"/>
                <a:ea typeface="Helvetica Neue" charset="0"/>
                <a:cs typeface="Helvetica Neue" charset="0"/>
              </a:rPr>
              <a:t>Came back via </a:t>
            </a:r>
            <a:r>
              <a:rPr lang="en-US" sz="1200" b="1" dirty="0">
                <a:solidFill>
                  <a:srgbClr val="C00000"/>
                </a:solidFill>
                <a:latin typeface="Palatino"/>
                <a:ea typeface="Helvetica Neue" charset="0"/>
                <a:cs typeface="Helvetica Neue" charset="0"/>
              </a:rPr>
              <a:t>Paid Search</a:t>
            </a:r>
          </a:p>
          <a:p>
            <a:pPr marL="342900" indent="-342900">
              <a:spcBef>
                <a:spcPct val="20000"/>
              </a:spcBef>
              <a:buFont typeface="+mj-lt"/>
              <a:buAutoNum type="arabicPeriod"/>
            </a:pPr>
            <a:r>
              <a:rPr lang="en-US" sz="1200" dirty="0">
                <a:latin typeface="Palatino"/>
                <a:ea typeface="Helvetica Neue" charset="0"/>
                <a:cs typeface="Helvetica Neue" charset="0"/>
              </a:rPr>
              <a:t>Visited a donation form but did not convert</a:t>
            </a:r>
          </a:p>
          <a:p>
            <a:pPr marL="342900" indent="-342900">
              <a:spcBef>
                <a:spcPct val="20000"/>
              </a:spcBef>
              <a:buFont typeface="+mj-lt"/>
              <a:buAutoNum type="arabicPeriod"/>
            </a:pPr>
            <a:r>
              <a:rPr lang="en-US" sz="1200" dirty="0">
                <a:latin typeface="Palatino"/>
                <a:ea typeface="Helvetica Neue" charset="0"/>
                <a:cs typeface="Helvetica Neue" charset="0"/>
              </a:rPr>
              <a:t>Exposed to </a:t>
            </a:r>
            <a:r>
              <a:rPr lang="en-US" sz="1200" b="1" dirty="0">
                <a:latin typeface="Palatino"/>
                <a:ea typeface="Helvetica Neue" charset="0"/>
                <a:cs typeface="Helvetica Neue" charset="0"/>
              </a:rPr>
              <a:t>Display</a:t>
            </a:r>
            <a:r>
              <a:rPr lang="en-US" sz="1200" dirty="0">
                <a:latin typeface="Palatino"/>
                <a:ea typeface="Helvetica Neue" charset="0"/>
                <a:cs typeface="Helvetica Neue" charset="0"/>
              </a:rPr>
              <a:t> ads</a:t>
            </a:r>
          </a:p>
          <a:p>
            <a:pPr marL="342900" indent="-342900">
              <a:spcBef>
                <a:spcPct val="20000"/>
              </a:spcBef>
              <a:buFont typeface="+mj-lt"/>
              <a:buAutoNum type="arabicPeriod"/>
            </a:pPr>
            <a:r>
              <a:rPr lang="en-US" sz="1200" dirty="0">
                <a:latin typeface="Palatino"/>
                <a:ea typeface="Helvetica Neue" charset="0"/>
                <a:cs typeface="Helvetica Neue" charset="0"/>
              </a:rPr>
              <a:t>Received a </a:t>
            </a:r>
            <a:r>
              <a:rPr lang="en-US" sz="1200" b="1" dirty="0">
                <a:solidFill>
                  <a:srgbClr val="002060"/>
                </a:solidFill>
                <a:latin typeface="Palatino"/>
                <a:ea typeface="Helvetica Neue" charset="0"/>
                <a:cs typeface="Helvetica Neue" charset="0"/>
              </a:rPr>
              <a:t>Direct Mail</a:t>
            </a:r>
            <a:r>
              <a:rPr lang="en-US" sz="1200" dirty="0">
                <a:solidFill>
                  <a:srgbClr val="002060"/>
                </a:solidFill>
                <a:latin typeface="Palatino"/>
                <a:ea typeface="Helvetica Neue" charset="0"/>
                <a:cs typeface="Helvetica Neue" charset="0"/>
              </a:rPr>
              <a:t> </a:t>
            </a:r>
            <a:r>
              <a:rPr lang="en-US" sz="1200" dirty="0">
                <a:latin typeface="Palatino"/>
                <a:ea typeface="Helvetica Neue" charset="0"/>
                <a:cs typeface="Helvetica Neue" charset="0"/>
              </a:rPr>
              <a:t>package</a:t>
            </a:r>
          </a:p>
          <a:p>
            <a:pPr marL="342900" indent="-342900">
              <a:spcBef>
                <a:spcPct val="20000"/>
              </a:spcBef>
              <a:buFont typeface="+mj-lt"/>
              <a:buAutoNum type="arabicPeriod"/>
            </a:pPr>
            <a:r>
              <a:rPr lang="en-US" sz="1200" dirty="0">
                <a:latin typeface="Palatino"/>
                <a:ea typeface="Helvetica Neue" charset="0"/>
                <a:cs typeface="Helvetica Neue" charset="0"/>
              </a:rPr>
              <a:t>Exposed to </a:t>
            </a:r>
            <a:r>
              <a:rPr lang="en-US" sz="1200" b="1" dirty="0">
                <a:solidFill>
                  <a:srgbClr val="006600"/>
                </a:solidFill>
                <a:latin typeface="Palatino"/>
                <a:ea typeface="Helvetica Neue" charset="0"/>
                <a:cs typeface="Helvetica Neue" charset="0"/>
              </a:rPr>
              <a:t>Paid Social</a:t>
            </a:r>
          </a:p>
          <a:p>
            <a:pPr marL="342900" indent="-342900">
              <a:spcBef>
                <a:spcPct val="20000"/>
              </a:spcBef>
              <a:buFont typeface="+mj-lt"/>
              <a:buAutoNum type="arabicPeriod"/>
            </a:pPr>
            <a:r>
              <a:rPr lang="en-US" sz="1200" b="1" i="1" dirty="0">
                <a:latin typeface="Palatino"/>
                <a:ea typeface="Helvetica Neue" charset="0"/>
                <a:cs typeface="Helvetica Neue" charset="0"/>
              </a:rPr>
              <a:t>Came back to the site (direct)</a:t>
            </a:r>
          </a:p>
          <a:p>
            <a:pPr marL="800100" lvl="1" indent="-342900">
              <a:spcBef>
                <a:spcPct val="20000"/>
              </a:spcBef>
              <a:buFont typeface="Wingdings" panose="05000000000000000000" pitchFamily="2" charset="2"/>
              <a:buChar char="§"/>
            </a:pPr>
            <a:r>
              <a:rPr lang="en-US" sz="1000" dirty="0">
                <a:latin typeface="Palatino"/>
                <a:ea typeface="Helvetica Neue" charset="0"/>
                <a:cs typeface="Helvetica Neue" charset="0"/>
              </a:rPr>
              <a:t>Visited What We Do page</a:t>
            </a:r>
          </a:p>
          <a:p>
            <a:pPr marL="800100" lvl="1" indent="-342900">
              <a:spcBef>
                <a:spcPct val="20000"/>
              </a:spcBef>
              <a:buFont typeface="Wingdings" panose="05000000000000000000" pitchFamily="2" charset="2"/>
              <a:buChar char="§"/>
            </a:pPr>
            <a:r>
              <a:rPr lang="en-US" sz="1000" dirty="0">
                <a:latin typeface="Palatino"/>
                <a:ea typeface="Helvetica Neue" charset="0"/>
                <a:cs typeface="Helvetica Neue" charset="0"/>
              </a:rPr>
              <a:t>Came back and donated $2.5K (credited to direct)</a:t>
            </a:r>
          </a:p>
          <a:p>
            <a:pPr marL="342900" indent="-342900">
              <a:spcBef>
                <a:spcPct val="20000"/>
              </a:spcBef>
              <a:buFont typeface="+mj-lt"/>
              <a:buAutoNum type="arabicPeriod"/>
            </a:pPr>
            <a:endParaRPr lang="en-US" sz="800" dirty="0">
              <a:latin typeface="Palatino"/>
              <a:ea typeface="Helvetica Neue" charset="0"/>
              <a:cs typeface="Helvetica Neue" charset="0"/>
            </a:endParaRPr>
          </a:p>
          <a:p>
            <a:pPr>
              <a:spcBef>
                <a:spcPct val="20000"/>
              </a:spcBef>
            </a:pPr>
            <a:r>
              <a:rPr lang="en-US" sz="1400" dirty="0">
                <a:latin typeface="Palatino"/>
                <a:ea typeface="Helvetica Neue" charset="0"/>
                <a:cs typeface="Helvetica Neue" charset="0"/>
              </a:rPr>
              <a:t>Uncover what initiates, supports and converts in order to properly </a:t>
            </a:r>
            <a:r>
              <a:rPr lang="en-US" sz="1400" b="1" dirty="0">
                <a:latin typeface="Palatino"/>
                <a:ea typeface="Helvetica Neue" charset="0"/>
                <a:cs typeface="Helvetica Neue" charset="0"/>
              </a:rPr>
              <a:t>create your media mix budget</a:t>
            </a:r>
            <a:endParaRPr lang="en-US" sz="1400" dirty="0">
              <a:latin typeface="Palatino"/>
              <a:ea typeface="Helvetica Neue" charset="0"/>
              <a:cs typeface="Helvetica Neue" charset="0"/>
            </a:endParaRPr>
          </a:p>
        </p:txBody>
      </p:sp>
    </p:spTree>
    <p:extLst>
      <p:ext uri="{BB962C8B-B14F-4D97-AF65-F5344CB8AC3E}">
        <p14:creationId xmlns:p14="http://schemas.microsoft.com/office/powerpoint/2010/main" val="2119128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29</a:t>
            </a:fld>
            <a:endParaRPr lang="en-US" dirty="0">
              <a:latin typeface="Arial" charset="0"/>
              <a:ea typeface="Arial" charset="0"/>
              <a:cs typeface="Arial" charset="0"/>
            </a:endParaRPr>
          </a:p>
        </p:txBody>
      </p:sp>
      <p:sp>
        <p:nvSpPr>
          <p:cNvPr id="7" name="Title 1">
            <a:extLst>
              <a:ext uri="{FF2B5EF4-FFF2-40B4-BE49-F238E27FC236}">
                <a16:creationId xmlns:a16="http://schemas.microsoft.com/office/drawing/2014/main" id="{5D8BBDBD-90EB-47C6-8FE5-476F3EF554ED}"/>
              </a:ext>
            </a:extLst>
          </p:cNvPr>
          <p:cNvSpPr>
            <a:spLocks noGrp="1"/>
          </p:cNvSpPr>
          <p:nvPr>
            <p:ph type="ctrTitle"/>
          </p:nvPr>
        </p:nvSpPr>
        <p:spPr>
          <a:xfrm>
            <a:off x="419100" y="1935480"/>
            <a:ext cx="8724900" cy="1040211"/>
          </a:xfrm>
        </p:spPr>
        <p:txBody>
          <a:bodyPr>
            <a:normAutofit/>
          </a:bodyPr>
          <a:lstStyle/>
          <a:p>
            <a:pPr algn="ctr"/>
            <a:r>
              <a:rPr lang="en-US" sz="4000" b="1" dirty="0"/>
              <a:t>Final Thoughts</a:t>
            </a:r>
            <a:endParaRPr lang="en-US" sz="4000" dirty="0"/>
          </a:p>
        </p:txBody>
      </p:sp>
    </p:spTree>
    <p:extLst>
      <p:ext uri="{BB962C8B-B14F-4D97-AF65-F5344CB8AC3E}">
        <p14:creationId xmlns:p14="http://schemas.microsoft.com/office/powerpoint/2010/main" val="1962988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30</a:t>
            </a:fld>
            <a:endParaRPr lang="en-US" dirty="0">
              <a:latin typeface="Arial" charset="0"/>
              <a:ea typeface="Arial" charset="0"/>
              <a:cs typeface="Arial" charset="0"/>
            </a:endParaRPr>
          </a:p>
        </p:txBody>
      </p:sp>
      <p:sp>
        <p:nvSpPr>
          <p:cNvPr id="7" name="TextBox 6">
            <a:extLst>
              <a:ext uri="{FF2B5EF4-FFF2-40B4-BE49-F238E27FC236}">
                <a16:creationId xmlns:a16="http://schemas.microsoft.com/office/drawing/2014/main" id="{EEE0D360-968A-40B0-AE4D-5B11CA40637A}"/>
              </a:ext>
            </a:extLst>
          </p:cNvPr>
          <p:cNvSpPr txBox="1"/>
          <p:nvPr/>
        </p:nvSpPr>
        <p:spPr>
          <a:xfrm>
            <a:off x="594359" y="168056"/>
            <a:ext cx="8256693" cy="507831"/>
          </a:xfrm>
          <a:prstGeom prst="rect">
            <a:avLst/>
          </a:prstGeom>
          <a:noFill/>
        </p:spPr>
        <p:txBody>
          <a:bodyPr wrap="square" rtlCol="0">
            <a:spAutoFit/>
          </a:bodyPr>
          <a:lstStyle/>
          <a:p>
            <a:pPr>
              <a:defRPr/>
            </a:pPr>
            <a:r>
              <a:rPr kumimoji="0" lang="en-US" sz="2600" b="1" i="0" u="none" strike="noStrike" kern="1200" cap="none" spc="0" normalizeH="0" baseline="0" noProof="0" dirty="0">
                <a:ln>
                  <a:noFill/>
                </a:ln>
                <a:effectLst/>
                <a:uLnTx/>
                <a:uFillTx/>
                <a:latin typeface="+mj-lt"/>
                <a:ea typeface="+mn-ea"/>
                <a:cs typeface="Arial"/>
              </a:rPr>
              <a:t>Final Thoughts</a:t>
            </a:r>
            <a:endParaRPr kumimoji="0" lang="en-US" sz="2600" b="0" i="0" u="none" strike="noStrike" kern="1200" cap="none" spc="0" normalizeH="0" baseline="0" noProof="0" dirty="0">
              <a:ln>
                <a:noFill/>
              </a:ln>
              <a:effectLst/>
              <a:uLnTx/>
              <a:uFillTx/>
              <a:latin typeface="+mj-lt"/>
              <a:ea typeface="+mn-ea"/>
              <a:cs typeface="Arial"/>
            </a:endParaRPr>
          </a:p>
        </p:txBody>
      </p:sp>
      <p:sp>
        <p:nvSpPr>
          <p:cNvPr id="5" name="Rectangle 4">
            <a:extLst>
              <a:ext uri="{FF2B5EF4-FFF2-40B4-BE49-F238E27FC236}">
                <a16:creationId xmlns:a16="http://schemas.microsoft.com/office/drawing/2014/main" id="{830A9694-A36F-49C5-963A-BAA86E8789A8}"/>
              </a:ext>
            </a:extLst>
          </p:cNvPr>
          <p:cNvSpPr/>
          <p:nvPr/>
        </p:nvSpPr>
        <p:spPr>
          <a:xfrm>
            <a:off x="975974" y="766289"/>
            <a:ext cx="7875077" cy="3852593"/>
          </a:xfrm>
          <a:prstGeom prst="rect">
            <a:avLst/>
          </a:prstGeom>
        </p:spPr>
        <p:txBody>
          <a:bodyPr wrap="square">
            <a:spAutoFit/>
          </a:bodyPr>
          <a:lstStyle/>
          <a:p>
            <a:pPr marL="342900" indent="-342900">
              <a:lnSpc>
                <a:spcPct val="300000"/>
              </a:lnSpc>
              <a:spcBef>
                <a:spcPct val="20000"/>
              </a:spcBef>
              <a:buFont typeface="+mj-lt"/>
              <a:buAutoNum type="arabicPeriod"/>
            </a:pPr>
            <a:r>
              <a:rPr lang="en-US" sz="1600" dirty="0">
                <a:latin typeface="Palatino"/>
                <a:ea typeface="Helvetica Neue" charset="0"/>
                <a:cs typeface="Helvetica Neue" charset="0"/>
              </a:rPr>
              <a:t>Leverage analytics to uncover the root drivers that dictate performance</a:t>
            </a:r>
          </a:p>
          <a:p>
            <a:pPr marL="342900" indent="-342900">
              <a:lnSpc>
                <a:spcPct val="300000"/>
              </a:lnSpc>
              <a:spcBef>
                <a:spcPct val="20000"/>
              </a:spcBef>
              <a:buFont typeface="+mj-lt"/>
              <a:buAutoNum type="arabicPeriod"/>
            </a:pPr>
            <a:r>
              <a:rPr lang="en-US" sz="1600" dirty="0">
                <a:latin typeface="Palatino"/>
                <a:ea typeface="Helvetica Neue" charset="0"/>
                <a:cs typeface="Helvetica Neue" charset="0"/>
              </a:rPr>
              <a:t>Forget about Long-Term Value (LTV) and embrace Long-Term Net (LTN)</a:t>
            </a:r>
          </a:p>
          <a:p>
            <a:pPr marL="342900" indent="-342900">
              <a:lnSpc>
                <a:spcPct val="300000"/>
              </a:lnSpc>
              <a:spcBef>
                <a:spcPct val="20000"/>
              </a:spcBef>
              <a:buFont typeface="+mj-lt"/>
              <a:buAutoNum type="arabicPeriod"/>
            </a:pPr>
            <a:r>
              <a:rPr lang="en-US" sz="1600" dirty="0">
                <a:latin typeface="Palatino"/>
                <a:ea typeface="Helvetica Neue" charset="0"/>
                <a:cs typeface="Helvetica Neue" charset="0"/>
              </a:rPr>
              <a:t>Consider Multivariate Testing to truly uncover what drives response and value</a:t>
            </a:r>
          </a:p>
          <a:p>
            <a:pPr marL="342900" indent="-342900">
              <a:lnSpc>
                <a:spcPct val="300000"/>
              </a:lnSpc>
              <a:spcBef>
                <a:spcPct val="20000"/>
              </a:spcBef>
              <a:buFont typeface="+mj-lt"/>
              <a:buAutoNum type="arabicPeriod"/>
            </a:pPr>
            <a:r>
              <a:rPr lang="en-US" sz="1600" dirty="0">
                <a:latin typeface="Palatino"/>
                <a:ea typeface="Helvetica Neue" charset="0"/>
                <a:cs typeface="Helvetica Neue" charset="0"/>
              </a:rPr>
              <a:t>Create and execute some form of Prime Leads to accelerate financials</a:t>
            </a:r>
          </a:p>
          <a:p>
            <a:pPr marL="342900" indent="-342900">
              <a:lnSpc>
                <a:spcPct val="300000"/>
              </a:lnSpc>
              <a:spcBef>
                <a:spcPct val="20000"/>
              </a:spcBef>
              <a:buFont typeface="+mj-lt"/>
              <a:buAutoNum type="arabicPeriod"/>
            </a:pPr>
            <a:r>
              <a:rPr lang="en-US" sz="1600" dirty="0">
                <a:latin typeface="Palatino"/>
                <a:ea typeface="Helvetica Neue" charset="0"/>
                <a:cs typeface="Helvetica Neue" charset="0"/>
              </a:rPr>
              <a:t>Embrace attribution to help optimize your media mix</a:t>
            </a:r>
          </a:p>
        </p:txBody>
      </p:sp>
    </p:spTree>
    <p:extLst>
      <p:ext uri="{BB962C8B-B14F-4D97-AF65-F5344CB8AC3E}">
        <p14:creationId xmlns:p14="http://schemas.microsoft.com/office/powerpoint/2010/main" val="11292664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31</a:t>
            </a:fld>
            <a:endParaRPr lang="en-US" dirty="0">
              <a:latin typeface="Arial" charset="0"/>
              <a:ea typeface="Arial" charset="0"/>
              <a:cs typeface="Arial" charset="0"/>
            </a:endParaRPr>
          </a:p>
        </p:txBody>
      </p:sp>
      <p:sp>
        <p:nvSpPr>
          <p:cNvPr id="7" name="Title 1">
            <a:extLst>
              <a:ext uri="{FF2B5EF4-FFF2-40B4-BE49-F238E27FC236}">
                <a16:creationId xmlns:a16="http://schemas.microsoft.com/office/drawing/2014/main" id="{5D8BBDBD-90EB-47C6-8FE5-476F3EF554ED}"/>
              </a:ext>
            </a:extLst>
          </p:cNvPr>
          <p:cNvSpPr>
            <a:spLocks noGrp="1"/>
          </p:cNvSpPr>
          <p:nvPr>
            <p:ph type="ctrTitle"/>
          </p:nvPr>
        </p:nvSpPr>
        <p:spPr>
          <a:xfrm>
            <a:off x="419100" y="1935480"/>
            <a:ext cx="8724900" cy="1040211"/>
          </a:xfrm>
        </p:spPr>
        <p:txBody>
          <a:bodyPr>
            <a:normAutofit/>
          </a:bodyPr>
          <a:lstStyle/>
          <a:p>
            <a:pPr algn="ctr"/>
            <a:r>
              <a:rPr lang="en-US" sz="4000" b="1" dirty="0"/>
              <a:t>Things to Consider</a:t>
            </a:r>
            <a:endParaRPr lang="en-US" sz="4000" dirty="0"/>
          </a:p>
        </p:txBody>
      </p:sp>
    </p:spTree>
    <p:extLst>
      <p:ext uri="{BB962C8B-B14F-4D97-AF65-F5344CB8AC3E}">
        <p14:creationId xmlns:p14="http://schemas.microsoft.com/office/powerpoint/2010/main" val="3954586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32</a:t>
            </a:fld>
            <a:endParaRPr lang="en-US" dirty="0">
              <a:latin typeface="Arial" charset="0"/>
              <a:ea typeface="Arial" charset="0"/>
              <a:cs typeface="Arial" charset="0"/>
            </a:endParaRPr>
          </a:p>
        </p:txBody>
      </p:sp>
      <p:sp>
        <p:nvSpPr>
          <p:cNvPr id="9" name="TextBox 8">
            <a:extLst>
              <a:ext uri="{FF2B5EF4-FFF2-40B4-BE49-F238E27FC236}">
                <a16:creationId xmlns:a16="http://schemas.microsoft.com/office/drawing/2014/main" id="{DB21F418-BA99-4642-A995-7C95DA5D5BC7}"/>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December Stock Market</a:t>
            </a:r>
            <a:endParaRPr kumimoji="0" lang="en-US" sz="2600" b="0" i="0" u="none" strike="noStrike" kern="1200" cap="none" spc="0" normalizeH="0" baseline="0" noProof="0" dirty="0">
              <a:ln>
                <a:noFill/>
              </a:ln>
              <a:effectLst/>
              <a:uLnTx/>
              <a:uFillTx/>
              <a:latin typeface="+mj-lt"/>
              <a:ea typeface="+mn-ea"/>
              <a:cs typeface="Arial"/>
            </a:endParaRPr>
          </a:p>
        </p:txBody>
      </p:sp>
      <p:sp>
        <p:nvSpPr>
          <p:cNvPr id="6" name="Rectangle 5">
            <a:extLst>
              <a:ext uri="{FF2B5EF4-FFF2-40B4-BE49-F238E27FC236}">
                <a16:creationId xmlns:a16="http://schemas.microsoft.com/office/drawing/2014/main" id="{E9AEDBC7-FFB4-4CE4-A954-84B1F7F38D24}"/>
              </a:ext>
            </a:extLst>
          </p:cNvPr>
          <p:cNvSpPr/>
          <p:nvPr/>
        </p:nvSpPr>
        <p:spPr>
          <a:xfrm>
            <a:off x="1492002" y="805963"/>
            <a:ext cx="5754617" cy="3939540"/>
          </a:xfrm>
          <a:prstGeom prst="rect">
            <a:avLst/>
          </a:prstGeom>
        </p:spPr>
        <p:txBody>
          <a:bodyPr wrap="square">
            <a:spAutoFit/>
          </a:bodyPr>
          <a:lstStyle/>
          <a:p>
            <a:pPr marL="800100" lvl="1" indent="-342900">
              <a:lnSpc>
                <a:spcPct val="150000"/>
              </a:lnSpc>
              <a:spcBef>
                <a:spcPct val="20000"/>
              </a:spcBef>
              <a:buFont typeface="+mj-lt"/>
              <a:buAutoNum type="arabicPeriod"/>
            </a:pPr>
            <a:r>
              <a:rPr lang="en-US" sz="2000" dirty="0">
                <a:latin typeface="Palatino"/>
                <a:ea typeface="Helvetica Neue" charset="0"/>
                <a:cs typeface="Helvetica Neue" charset="0"/>
              </a:rPr>
              <a:t>S&amp;P 500 down 9.0%</a:t>
            </a:r>
          </a:p>
          <a:p>
            <a:pPr marL="800100" lvl="1" indent="-342900">
              <a:lnSpc>
                <a:spcPct val="150000"/>
              </a:lnSpc>
              <a:spcBef>
                <a:spcPct val="20000"/>
              </a:spcBef>
              <a:buFont typeface="+mj-lt"/>
              <a:buAutoNum type="arabicPeriod"/>
            </a:pPr>
            <a:r>
              <a:rPr lang="en-US" sz="2000" dirty="0">
                <a:latin typeface="Palatino"/>
                <a:ea typeface="Helvetica Neue" charset="0"/>
                <a:cs typeface="Helvetica Neue" charset="0"/>
              </a:rPr>
              <a:t>DOW down 8.7%</a:t>
            </a:r>
          </a:p>
          <a:p>
            <a:pPr marL="800100" lvl="1" indent="-342900">
              <a:lnSpc>
                <a:spcPct val="150000"/>
              </a:lnSpc>
              <a:spcBef>
                <a:spcPct val="20000"/>
              </a:spcBef>
              <a:buFont typeface="+mj-lt"/>
              <a:buAutoNum type="arabicPeriod"/>
            </a:pPr>
            <a:r>
              <a:rPr lang="en-US" sz="2000" dirty="0">
                <a:latin typeface="Palatino"/>
                <a:ea typeface="Helvetica Neue" charset="0"/>
                <a:cs typeface="Helvetica Neue" charset="0"/>
              </a:rPr>
              <a:t>Worst December since 1931</a:t>
            </a:r>
          </a:p>
          <a:p>
            <a:pPr marL="800100" lvl="1" indent="-342900">
              <a:spcBef>
                <a:spcPct val="20000"/>
              </a:spcBef>
              <a:buFont typeface="+mj-lt"/>
              <a:buAutoNum type="arabicPeriod"/>
            </a:pPr>
            <a:endParaRPr lang="en-US" sz="1400" dirty="0">
              <a:latin typeface="Palatino"/>
              <a:ea typeface="Helvetica Neue" charset="0"/>
              <a:cs typeface="Helvetica Neue" charset="0"/>
            </a:endParaRP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DOW </a:t>
            </a:r>
            <a:r>
              <a:rPr lang="en-US" sz="1400" dirty="0">
                <a:latin typeface="Palatino"/>
                <a:ea typeface="Helvetica Neue" charset="0"/>
                <a:cs typeface="Helvetica Neue" charset="0"/>
              </a:rPr>
              <a:t>– in one 7-day stretch, the DOW fell by 350 points or more    6 times.  In fact, Christmas Eve was the worst ever for the index.</a:t>
            </a:r>
          </a:p>
          <a:p>
            <a:pPr marL="285750" indent="-285750">
              <a:spcBef>
                <a:spcPct val="20000"/>
              </a:spcBef>
              <a:buFont typeface="Wingdings" panose="05000000000000000000" pitchFamily="2" charset="2"/>
              <a:buChar char="§"/>
            </a:pPr>
            <a:endParaRPr lang="en-US" sz="1200" dirty="0">
              <a:latin typeface="Palatino"/>
              <a:ea typeface="Helvetica Neue" charset="0"/>
              <a:cs typeface="Helvetica Neue" charset="0"/>
            </a:endParaRP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S&amp;P 500</a:t>
            </a:r>
            <a:r>
              <a:rPr lang="en-US" sz="1400" dirty="0">
                <a:latin typeface="Palatino"/>
                <a:ea typeface="Helvetica Neue" charset="0"/>
                <a:cs typeface="Helvetica Neue" charset="0"/>
              </a:rPr>
              <a:t> – was up or down more than 1% 9 times in December 2018 alone, compared to 8 times in all of 2017.</a:t>
            </a:r>
          </a:p>
          <a:p>
            <a:pPr marL="285750" indent="-285750">
              <a:spcBef>
                <a:spcPct val="20000"/>
              </a:spcBef>
              <a:buFont typeface="Wingdings" panose="05000000000000000000" pitchFamily="2" charset="2"/>
              <a:buChar char="§"/>
            </a:pPr>
            <a:endParaRPr lang="en-US" sz="1200" dirty="0">
              <a:latin typeface="Palatino"/>
              <a:ea typeface="Helvetica Neue" charset="0"/>
              <a:cs typeface="Helvetica Neue" charset="0"/>
            </a:endParaRPr>
          </a:p>
          <a:p>
            <a:pPr marL="285750" indent="-285750">
              <a:spcBef>
                <a:spcPct val="20000"/>
              </a:spcBef>
              <a:buFont typeface="Wingdings" panose="05000000000000000000" pitchFamily="2" charset="2"/>
              <a:buChar char="§"/>
            </a:pPr>
            <a:r>
              <a:rPr lang="en-US" sz="1400" b="1" dirty="0">
                <a:latin typeface="Palatino"/>
                <a:ea typeface="Helvetica Neue" charset="0"/>
                <a:cs typeface="Helvetica Neue" charset="0"/>
              </a:rPr>
              <a:t>Contributing factors</a:t>
            </a:r>
            <a:r>
              <a:rPr lang="en-US" sz="1400" dirty="0">
                <a:latin typeface="Palatino"/>
                <a:ea typeface="Helvetica Neue" charset="0"/>
                <a:cs typeface="Helvetica Neue" charset="0"/>
              </a:rPr>
              <a:t> – trade war with China, drama over Brexit, signals from the U.S. Fed to hike interest rates and Goldman Sachs’ (among others) communique to its investors to get defensive, etc.</a:t>
            </a:r>
          </a:p>
        </p:txBody>
      </p:sp>
      <p:cxnSp>
        <p:nvCxnSpPr>
          <p:cNvPr id="7" name="Connector: Curved 6">
            <a:extLst>
              <a:ext uri="{FF2B5EF4-FFF2-40B4-BE49-F238E27FC236}">
                <a16:creationId xmlns:a16="http://schemas.microsoft.com/office/drawing/2014/main" id="{218BF39A-1601-429F-9A56-9960967DA7F9}"/>
              </a:ext>
            </a:extLst>
          </p:cNvPr>
          <p:cNvCxnSpPr>
            <a:cxnSpLocks/>
          </p:cNvCxnSpPr>
          <p:nvPr/>
        </p:nvCxnSpPr>
        <p:spPr>
          <a:xfrm rot="5400000">
            <a:off x="5180156" y="1554966"/>
            <a:ext cx="442444" cy="304798"/>
          </a:xfrm>
          <a:prstGeom prst="curvedConnector3">
            <a:avLst>
              <a:gd name="adj1" fmla="val 26432"/>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E1326B3-6C74-4272-A10E-65E4078CF169}"/>
              </a:ext>
            </a:extLst>
          </p:cNvPr>
          <p:cNvSpPr/>
          <p:nvPr/>
        </p:nvSpPr>
        <p:spPr>
          <a:xfrm rot="21304720">
            <a:off x="4961576" y="1095933"/>
            <a:ext cx="1479217" cy="369332"/>
          </a:xfrm>
          <a:prstGeom prst="rect">
            <a:avLst/>
          </a:prstGeom>
        </p:spPr>
        <p:txBody>
          <a:bodyPr wrap="square">
            <a:spAutoFit/>
          </a:bodyPr>
          <a:lstStyle/>
          <a:p>
            <a:pPr algn="ctr"/>
            <a:r>
              <a:rPr lang="en-US" sz="900" i="1" dirty="0">
                <a:solidFill>
                  <a:srgbClr val="C00000"/>
                </a:solidFill>
                <a:latin typeface="Adobe Caslon Pro" charset="0"/>
                <a:ea typeface="Adobe Caslon Pro" charset="0"/>
                <a:cs typeface="Adobe Caslon Pro" charset="0"/>
              </a:rPr>
              <a:t>Great Depression was from October 29, 1929 - 1941</a:t>
            </a:r>
            <a:endParaRPr lang="en-US" sz="900" i="1" dirty="0">
              <a:solidFill>
                <a:srgbClr val="C00000"/>
              </a:solidFill>
            </a:endParaRPr>
          </a:p>
        </p:txBody>
      </p:sp>
    </p:spTree>
    <p:extLst>
      <p:ext uri="{BB962C8B-B14F-4D97-AF65-F5344CB8AC3E}">
        <p14:creationId xmlns:p14="http://schemas.microsoft.com/office/powerpoint/2010/main" val="541934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4709284"/>
            <a:ext cx="2133600" cy="273844"/>
          </a:xfrm>
        </p:spPr>
        <p:txBody>
          <a:bodyPr/>
          <a:lstStyle/>
          <a:p>
            <a:fld id="{AE8B805E-F45B-D54D-8DB3-E9D6D895BD83}" type="slidenum">
              <a:rPr lang="en-US" smtClean="0">
                <a:latin typeface="Arial" charset="0"/>
                <a:ea typeface="Arial" charset="0"/>
                <a:cs typeface="Arial" charset="0"/>
              </a:rPr>
              <a:t>33</a:t>
            </a:fld>
            <a:endParaRPr lang="en-US" dirty="0">
              <a:latin typeface="Arial" charset="0"/>
              <a:ea typeface="Arial" charset="0"/>
              <a:cs typeface="Arial" charset="0"/>
            </a:endParaRPr>
          </a:p>
        </p:txBody>
      </p:sp>
      <p:sp>
        <p:nvSpPr>
          <p:cNvPr id="9" name="TextBox 8">
            <a:extLst>
              <a:ext uri="{FF2B5EF4-FFF2-40B4-BE49-F238E27FC236}">
                <a16:creationId xmlns:a16="http://schemas.microsoft.com/office/drawing/2014/main" id="{DB21F418-BA99-4642-A995-7C95DA5D5BC7}"/>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effectLst/>
                <a:uLnTx/>
                <a:uFillTx/>
                <a:latin typeface="+mj-lt"/>
                <a:ea typeface="+mn-ea"/>
                <a:cs typeface="Arial"/>
              </a:rPr>
              <a:t>Research</a:t>
            </a:r>
            <a:endParaRPr kumimoji="0" lang="en-US" sz="2600" b="0" i="0" u="none" strike="noStrike" kern="1200" cap="none" spc="0" normalizeH="0" baseline="0" noProof="0" dirty="0">
              <a:ln>
                <a:noFill/>
              </a:ln>
              <a:effectLst/>
              <a:uLnTx/>
              <a:uFillTx/>
              <a:latin typeface="+mj-lt"/>
              <a:ea typeface="+mn-ea"/>
              <a:cs typeface="Arial"/>
            </a:endParaRPr>
          </a:p>
        </p:txBody>
      </p:sp>
      <p:sp>
        <p:nvSpPr>
          <p:cNvPr id="10" name="Rectangle 9">
            <a:extLst>
              <a:ext uri="{FF2B5EF4-FFF2-40B4-BE49-F238E27FC236}">
                <a16:creationId xmlns:a16="http://schemas.microsoft.com/office/drawing/2014/main" id="{C094D7A9-2DB0-49E9-812D-AD3C53442285}"/>
              </a:ext>
            </a:extLst>
          </p:cNvPr>
          <p:cNvSpPr/>
          <p:nvPr/>
        </p:nvSpPr>
        <p:spPr>
          <a:xfrm>
            <a:off x="841647" y="1018281"/>
            <a:ext cx="7829913" cy="3348609"/>
          </a:xfrm>
          <a:prstGeom prst="rect">
            <a:avLst/>
          </a:prstGeom>
        </p:spPr>
        <p:txBody>
          <a:bodyPr wrap="square">
            <a:spAutoFit/>
          </a:bodyPr>
          <a:lstStyle/>
          <a:p>
            <a:pPr>
              <a:spcBef>
                <a:spcPct val="20000"/>
              </a:spcBef>
            </a:pPr>
            <a:r>
              <a:rPr lang="en-US" b="1" dirty="0">
                <a:latin typeface="Palatino"/>
                <a:ea typeface="Helvetica Neue" charset="0"/>
                <a:cs typeface="Helvetica Neue" charset="0"/>
              </a:rPr>
              <a:t>Learnings:</a:t>
            </a:r>
          </a:p>
          <a:p>
            <a:pPr>
              <a:spcBef>
                <a:spcPct val="20000"/>
              </a:spcBef>
            </a:pPr>
            <a:endParaRPr lang="en-US" sz="1000" b="1" dirty="0">
              <a:latin typeface="Palatino"/>
              <a:ea typeface="Helvetica Neue" charset="0"/>
              <a:cs typeface="Helvetica Neue" charset="0"/>
            </a:endParaRPr>
          </a:p>
          <a:p>
            <a:pPr marL="457200" indent="-457200">
              <a:spcBef>
                <a:spcPct val="20000"/>
              </a:spcBef>
              <a:buFont typeface="+mj-lt"/>
              <a:buAutoNum type="arabicPeriod"/>
            </a:pPr>
            <a:r>
              <a:rPr lang="en-US" sz="1600" dirty="0">
                <a:latin typeface="Palatino"/>
                <a:ea typeface="Helvetica Neue" charset="0"/>
                <a:cs typeface="Helvetica Neue" charset="0"/>
              </a:rPr>
              <a:t>Overall giving dropped by 2.3% </a:t>
            </a:r>
          </a:p>
          <a:p>
            <a:pPr marL="457200" indent="-457200">
              <a:spcBef>
                <a:spcPct val="20000"/>
              </a:spcBef>
              <a:buFont typeface="+mj-lt"/>
              <a:buAutoNum type="arabicPeriod"/>
            </a:pPr>
            <a:endParaRPr lang="en-US" sz="1600" b="1" dirty="0">
              <a:latin typeface="Palatino"/>
              <a:ea typeface="Helvetica Neue" charset="0"/>
              <a:cs typeface="Helvetica Neue" charset="0"/>
            </a:endParaRPr>
          </a:p>
          <a:p>
            <a:pPr marL="457200" indent="-457200">
              <a:spcBef>
                <a:spcPct val="20000"/>
              </a:spcBef>
              <a:buFont typeface="+mj-lt"/>
              <a:buAutoNum type="arabicPeriod"/>
            </a:pPr>
            <a:r>
              <a:rPr lang="en-US" sz="1600" dirty="0">
                <a:latin typeface="Palatino"/>
                <a:ea typeface="Helvetica Neue" charset="0"/>
                <a:cs typeface="Helvetica Neue" charset="0"/>
              </a:rPr>
              <a:t>Online giving dropped by 4.4%</a:t>
            </a:r>
          </a:p>
          <a:p>
            <a:pPr marL="457200" indent="-457200">
              <a:spcBef>
                <a:spcPct val="20000"/>
              </a:spcBef>
              <a:buFont typeface="+mj-lt"/>
              <a:buAutoNum type="arabicPeriod"/>
            </a:pPr>
            <a:endParaRPr lang="en-US" sz="1600" dirty="0">
              <a:latin typeface="Palatino"/>
              <a:ea typeface="Helvetica Neue" charset="0"/>
              <a:cs typeface="Helvetica Neue" charset="0"/>
            </a:endParaRPr>
          </a:p>
          <a:p>
            <a:pPr marL="457200" indent="-457200">
              <a:spcBef>
                <a:spcPct val="20000"/>
              </a:spcBef>
              <a:buFont typeface="+mj-lt"/>
              <a:buAutoNum type="arabicPeriod"/>
            </a:pPr>
            <a:r>
              <a:rPr lang="en-US" sz="1600" dirty="0">
                <a:latin typeface="Palatino"/>
                <a:ea typeface="Helvetica Neue" charset="0"/>
                <a:cs typeface="Helvetica Neue" charset="0"/>
              </a:rPr>
              <a:t>1 in 5 donated less in December 2018 versus 2017</a:t>
            </a:r>
          </a:p>
          <a:p>
            <a:pPr marL="457200" indent="-457200">
              <a:spcBef>
                <a:spcPct val="20000"/>
              </a:spcBef>
              <a:buFont typeface="+mj-lt"/>
              <a:buAutoNum type="arabicPeriod"/>
            </a:pPr>
            <a:endParaRPr lang="en-US" sz="1600" dirty="0">
              <a:latin typeface="Palatino"/>
              <a:ea typeface="Helvetica Neue" charset="0"/>
              <a:cs typeface="Helvetica Neue" charset="0"/>
            </a:endParaRPr>
          </a:p>
          <a:p>
            <a:pPr marL="457200" indent="-457200">
              <a:spcBef>
                <a:spcPct val="20000"/>
              </a:spcBef>
              <a:buFont typeface="+mj-lt"/>
              <a:buAutoNum type="arabicPeriod"/>
            </a:pPr>
            <a:r>
              <a:rPr lang="en-US" sz="1600" dirty="0">
                <a:latin typeface="Palatino"/>
                <a:ea typeface="Helvetica Neue" charset="0"/>
                <a:cs typeface="Helvetica Neue" charset="0"/>
              </a:rPr>
              <a:t>More than half that gave less cited </a:t>
            </a:r>
            <a:r>
              <a:rPr lang="en-US" sz="1600" b="1" dirty="0">
                <a:solidFill>
                  <a:srgbClr val="C00000"/>
                </a:solidFill>
                <a:latin typeface="Palatino"/>
                <a:ea typeface="Helvetica Neue" charset="0"/>
                <a:cs typeface="Helvetica Neue" charset="0"/>
              </a:rPr>
              <a:t>feeling less connected</a:t>
            </a:r>
            <a:r>
              <a:rPr lang="en-US" sz="1600" dirty="0">
                <a:latin typeface="Palatino"/>
                <a:ea typeface="Helvetica Neue" charset="0"/>
                <a:cs typeface="Helvetica Neue" charset="0"/>
              </a:rPr>
              <a:t> as the primary reason</a:t>
            </a:r>
          </a:p>
          <a:p>
            <a:pPr>
              <a:spcBef>
                <a:spcPct val="20000"/>
              </a:spcBef>
            </a:pPr>
            <a:endParaRPr lang="en-US" sz="1000" b="1" dirty="0">
              <a:latin typeface="Palatino"/>
              <a:ea typeface="Helvetica Neue" charset="0"/>
              <a:cs typeface="Helvetica Neue" charset="0"/>
            </a:endParaRPr>
          </a:p>
          <a:p>
            <a:pPr>
              <a:spcBef>
                <a:spcPct val="20000"/>
              </a:spcBef>
            </a:pPr>
            <a:r>
              <a:rPr lang="en-US" sz="1600" b="1" dirty="0">
                <a:latin typeface="Palatino"/>
                <a:ea typeface="Helvetica Neue" charset="0"/>
                <a:cs typeface="Helvetica Neue" charset="0"/>
              </a:rPr>
              <a:t>Bottom line: </a:t>
            </a:r>
            <a:r>
              <a:rPr lang="en-US" sz="1600" dirty="0">
                <a:latin typeface="Palatino"/>
                <a:ea typeface="Helvetica Neue" charset="0"/>
                <a:cs typeface="Helvetica Neue" charset="0"/>
              </a:rPr>
              <a:t>there is more competition for donations, and more noise in the market, which means more of a reason to have a tightly integrated data-driven approach.</a:t>
            </a:r>
          </a:p>
        </p:txBody>
      </p:sp>
    </p:spTree>
    <p:extLst>
      <p:ext uri="{BB962C8B-B14F-4D97-AF65-F5344CB8AC3E}">
        <p14:creationId xmlns:p14="http://schemas.microsoft.com/office/powerpoint/2010/main" val="171357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age result for qualitative and quantitative images">
            <a:extLst>
              <a:ext uri="{FF2B5EF4-FFF2-40B4-BE49-F238E27FC236}">
                <a16:creationId xmlns:a16="http://schemas.microsoft.com/office/drawing/2014/main" id="{BAA6972E-20DB-4547-96AC-605411BAD15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23456" y="1032015"/>
            <a:ext cx="2977114" cy="19931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8482692" y="4767262"/>
            <a:ext cx="420007" cy="273844"/>
          </a:xfrm>
        </p:spPr>
        <p:txBody>
          <a:bodyPr vert="horz" lIns="91440" tIns="45720" rIns="91440" bIns="45720" rtlCol="0" anchor="ctr">
            <a:normAutofit/>
          </a:bodyPr>
          <a:lstStyle/>
          <a:p>
            <a:pPr defTabSz="914400">
              <a:lnSpc>
                <a:spcPct val="90000"/>
              </a:lnSpc>
              <a:spcAft>
                <a:spcPts val="600"/>
              </a:spcAft>
            </a:pPr>
            <a:fld id="{AE8B805E-F45B-D54D-8DB3-E9D6D895BD83}" type="slidenum">
              <a:rPr lang="en-US" sz="1200">
                <a:solidFill>
                  <a:srgbClr val="898989"/>
                </a:solidFill>
                <a:latin typeface="+mn-lt"/>
                <a:ea typeface="+mn-ea"/>
                <a:cs typeface="+mn-cs"/>
              </a:rPr>
              <a:pPr defTabSz="914400">
                <a:lnSpc>
                  <a:spcPct val="90000"/>
                </a:lnSpc>
                <a:spcAft>
                  <a:spcPts val="600"/>
                </a:spcAft>
              </a:pPr>
              <a:t>34</a:t>
            </a:fld>
            <a:endParaRPr lang="en-US" sz="1200" dirty="0">
              <a:solidFill>
                <a:srgbClr val="898989"/>
              </a:solidFill>
              <a:latin typeface="+mn-lt"/>
              <a:ea typeface="+mn-ea"/>
              <a:cs typeface="+mn-cs"/>
            </a:endParaRPr>
          </a:p>
        </p:txBody>
      </p:sp>
      <p:sp>
        <p:nvSpPr>
          <p:cNvPr id="20" name="Rectangle 19">
            <a:extLst>
              <a:ext uri="{FF2B5EF4-FFF2-40B4-BE49-F238E27FC236}">
                <a16:creationId xmlns:a16="http://schemas.microsoft.com/office/drawing/2014/main" id="{87B36C4E-1F6C-493A-83CA-C5642B9C005C}"/>
              </a:ext>
            </a:extLst>
          </p:cNvPr>
          <p:cNvSpPr/>
          <p:nvPr/>
        </p:nvSpPr>
        <p:spPr>
          <a:xfrm>
            <a:off x="4361147" y="2078321"/>
            <a:ext cx="4489905" cy="1286506"/>
          </a:xfrm>
          <a:prstGeom prst="rect">
            <a:avLst/>
          </a:prstGeom>
        </p:spPr>
        <p:txBody>
          <a:bodyPr wrap="square">
            <a:spAutoFit/>
          </a:bodyPr>
          <a:lstStyle/>
          <a:p>
            <a:pPr>
              <a:spcBef>
                <a:spcPct val="20000"/>
              </a:spcBef>
            </a:pPr>
            <a:r>
              <a:rPr lang="en-US" sz="2000" b="1" dirty="0">
                <a:latin typeface="Palatino"/>
                <a:ea typeface="Helvetica Neue" charset="0"/>
                <a:cs typeface="Helvetica Neue" charset="0"/>
              </a:rPr>
              <a:t>People give to their passion points</a:t>
            </a:r>
            <a:endParaRPr lang="en-US" sz="2000" dirty="0">
              <a:latin typeface="Palatino"/>
              <a:ea typeface="Helvetica Neue" charset="0"/>
              <a:cs typeface="Helvetica Neue" charset="0"/>
            </a:endParaRPr>
          </a:p>
          <a:p>
            <a:pPr marL="171450" indent="-171450">
              <a:spcBef>
                <a:spcPct val="20000"/>
              </a:spcBef>
              <a:buFont typeface="Wingdings" panose="05000000000000000000" pitchFamily="2" charset="2"/>
              <a:buChar char="ü"/>
            </a:pPr>
            <a:endParaRPr lang="en-US" sz="1200" dirty="0">
              <a:latin typeface="Palatino"/>
              <a:ea typeface="Helvetica Neue" charset="0"/>
              <a:cs typeface="Helvetica Neue" charset="0"/>
            </a:endParaRPr>
          </a:p>
          <a:p>
            <a:pPr marL="171450" indent="-171450">
              <a:spcBef>
                <a:spcPct val="20000"/>
              </a:spcBef>
              <a:buFont typeface="Wingdings" panose="05000000000000000000" pitchFamily="2" charset="2"/>
              <a:buChar char="ü"/>
            </a:pPr>
            <a:r>
              <a:rPr lang="en-US" sz="1200" dirty="0">
                <a:latin typeface="Palatino"/>
                <a:ea typeface="Helvetica Neue" charset="0"/>
                <a:cs typeface="Helvetica Neue" charset="0"/>
              </a:rPr>
              <a:t>Familiarity and trust = </a:t>
            </a:r>
            <a:r>
              <a:rPr lang="en-US" sz="1200" dirty="0">
                <a:solidFill>
                  <a:srgbClr val="C00000"/>
                </a:solidFill>
                <a:latin typeface="Palatino"/>
                <a:ea typeface="Helvetica Neue" charset="0"/>
                <a:cs typeface="Helvetica Neue" charset="0"/>
              </a:rPr>
              <a:t>donor value</a:t>
            </a:r>
          </a:p>
          <a:p>
            <a:pPr marL="171450" indent="-171450">
              <a:spcBef>
                <a:spcPct val="20000"/>
              </a:spcBef>
              <a:buFont typeface="Wingdings" panose="05000000000000000000" pitchFamily="2" charset="2"/>
              <a:buChar char="ü"/>
            </a:pPr>
            <a:endParaRPr lang="en-US" sz="1200" dirty="0">
              <a:latin typeface="Palatino"/>
              <a:ea typeface="Helvetica Neue" charset="0"/>
              <a:cs typeface="Helvetica Neue" charset="0"/>
            </a:endParaRPr>
          </a:p>
          <a:p>
            <a:pPr marL="171450" indent="-171450">
              <a:spcBef>
                <a:spcPct val="20000"/>
              </a:spcBef>
              <a:buFont typeface="Wingdings" panose="05000000000000000000" pitchFamily="2" charset="2"/>
              <a:buChar char="ü"/>
            </a:pPr>
            <a:r>
              <a:rPr lang="en-US" sz="1200" dirty="0">
                <a:latin typeface="Palatino"/>
                <a:ea typeface="Helvetica Neue" charset="0"/>
                <a:cs typeface="Helvetica Neue" charset="0"/>
              </a:rPr>
              <a:t>Connecting to the different faces of an organization = </a:t>
            </a:r>
            <a:r>
              <a:rPr lang="en-US" sz="1200" dirty="0">
                <a:solidFill>
                  <a:srgbClr val="C00000"/>
                </a:solidFill>
                <a:latin typeface="Palatino"/>
                <a:ea typeface="Helvetica Neue" charset="0"/>
                <a:cs typeface="Helvetica Neue" charset="0"/>
              </a:rPr>
              <a:t>loyalty</a:t>
            </a:r>
          </a:p>
        </p:txBody>
      </p:sp>
      <p:sp>
        <p:nvSpPr>
          <p:cNvPr id="3" name="Rectangle 2">
            <a:extLst>
              <a:ext uri="{FF2B5EF4-FFF2-40B4-BE49-F238E27FC236}">
                <a16:creationId xmlns:a16="http://schemas.microsoft.com/office/drawing/2014/main" id="{31119BBC-6B70-4F5B-9D24-ECC5E41E0003}"/>
              </a:ext>
            </a:extLst>
          </p:cNvPr>
          <p:cNvSpPr/>
          <p:nvPr/>
        </p:nvSpPr>
        <p:spPr>
          <a:xfrm>
            <a:off x="1145375" y="3272533"/>
            <a:ext cx="1122797"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Demographics</a:t>
            </a:r>
          </a:p>
        </p:txBody>
      </p:sp>
      <p:sp>
        <p:nvSpPr>
          <p:cNvPr id="22" name="Rectangle 21">
            <a:extLst>
              <a:ext uri="{FF2B5EF4-FFF2-40B4-BE49-F238E27FC236}">
                <a16:creationId xmlns:a16="http://schemas.microsoft.com/office/drawing/2014/main" id="{00C92E9F-64D2-4BAC-AB23-F208A01BAE12}"/>
              </a:ext>
            </a:extLst>
          </p:cNvPr>
          <p:cNvSpPr/>
          <p:nvPr/>
        </p:nvSpPr>
        <p:spPr>
          <a:xfrm>
            <a:off x="2710062" y="3272533"/>
            <a:ext cx="1122797"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Attitudes</a:t>
            </a:r>
          </a:p>
        </p:txBody>
      </p:sp>
      <p:sp>
        <p:nvSpPr>
          <p:cNvPr id="23" name="Rectangle 22">
            <a:extLst>
              <a:ext uri="{FF2B5EF4-FFF2-40B4-BE49-F238E27FC236}">
                <a16:creationId xmlns:a16="http://schemas.microsoft.com/office/drawing/2014/main" id="{53666027-FC7B-44B5-9AF9-A834353B87FD}"/>
              </a:ext>
            </a:extLst>
          </p:cNvPr>
          <p:cNvSpPr/>
          <p:nvPr/>
        </p:nvSpPr>
        <p:spPr>
          <a:xfrm>
            <a:off x="1145375" y="3678329"/>
            <a:ext cx="1122796"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Concerns</a:t>
            </a:r>
          </a:p>
        </p:txBody>
      </p:sp>
      <p:sp>
        <p:nvSpPr>
          <p:cNvPr id="24" name="Rectangle 23">
            <a:extLst>
              <a:ext uri="{FF2B5EF4-FFF2-40B4-BE49-F238E27FC236}">
                <a16:creationId xmlns:a16="http://schemas.microsoft.com/office/drawing/2014/main" id="{CD05E54D-159E-425A-80C2-D824553904E6}"/>
              </a:ext>
            </a:extLst>
          </p:cNvPr>
          <p:cNvSpPr/>
          <p:nvPr/>
        </p:nvSpPr>
        <p:spPr>
          <a:xfrm>
            <a:off x="2710062" y="3678329"/>
            <a:ext cx="1122796"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Behavior</a:t>
            </a:r>
          </a:p>
        </p:txBody>
      </p:sp>
      <p:sp>
        <p:nvSpPr>
          <p:cNvPr id="25" name="Rectangle 24">
            <a:extLst>
              <a:ext uri="{FF2B5EF4-FFF2-40B4-BE49-F238E27FC236}">
                <a16:creationId xmlns:a16="http://schemas.microsoft.com/office/drawing/2014/main" id="{F3D40FFC-042B-4213-A5D7-C0A9E1897670}"/>
              </a:ext>
            </a:extLst>
          </p:cNvPr>
          <p:cNvSpPr/>
          <p:nvPr/>
        </p:nvSpPr>
        <p:spPr>
          <a:xfrm>
            <a:off x="1145375" y="4084125"/>
            <a:ext cx="1122795"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Belief</a:t>
            </a:r>
          </a:p>
        </p:txBody>
      </p:sp>
      <p:sp>
        <p:nvSpPr>
          <p:cNvPr id="26" name="Rectangle 25">
            <a:extLst>
              <a:ext uri="{FF2B5EF4-FFF2-40B4-BE49-F238E27FC236}">
                <a16:creationId xmlns:a16="http://schemas.microsoft.com/office/drawing/2014/main" id="{2B8D7F40-7BFD-4AD9-8058-62C8AB1F8EB9}"/>
              </a:ext>
            </a:extLst>
          </p:cNvPr>
          <p:cNvSpPr/>
          <p:nvPr/>
        </p:nvSpPr>
        <p:spPr>
          <a:xfrm>
            <a:off x="2710062" y="4091312"/>
            <a:ext cx="1122794"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Familiarity</a:t>
            </a:r>
          </a:p>
        </p:txBody>
      </p:sp>
      <p:sp>
        <p:nvSpPr>
          <p:cNvPr id="27" name="Rectangle 26">
            <a:extLst>
              <a:ext uri="{FF2B5EF4-FFF2-40B4-BE49-F238E27FC236}">
                <a16:creationId xmlns:a16="http://schemas.microsoft.com/office/drawing/2014/main" id="{E06B4D09-3AAD-4999-B38B-82F689FE41F7}"/>
              </a:ext>
            </a:extLst>
          </p:cNvPr>
          <p:cNvSpPr/>
          <p:nvPr/>
        </p:nvSpPr>
        <p:spPr>
          <a:xfrm>
            <a:off x="1145375" y="4503480"/>
            <a:ext cx="1122794"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Giving Heart</a:t>
            </a:r>
          </a:p>
        </p:txBody>
      </p:sp>
      <p:sp>
        <p:nvSpPr>
          <p:cNvPr id="28" name="Rectangle 27">
            <a:extLst>
              <a:ext uri="{FF2B5EF4-FFF2-40B4-BE49-F238E27FC236}">
                <a16:creationId xmlns:a16="http://schemas.microsoft.com/office/drawing/2014/main" id="{17A30F98-8829-445C-A8B0-48ADADE7DA88}"/>
              </a:ext>
            </a:extLst>
          </p:cNvPr>
          <p:cNvSpPr/>
          <p:nvPr/>
        </p:nvSpPr>
        <p:spPr>
          <a:xfrm>
            <a:off x="2710062" y="4503480"/>
            <a:ext cx="1122794" cy="27384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Engagement</a:t>
            </a:r>
          </a:p>
        </p:txBody>
      </p:sp>
      <p:sp>
        <p:nvSpPr>
          <p:cNvPr id="16" name="TextBox 15">
            <a:extLst>
              <a:ext uri="{FF2B5EF4-FFF2-40B4-BE49-F238E27FC236}">
                <a16:creationId xmlns:a16="http://schemas.microsoft.com/office/drawing/2014/main" id="{73F37B77-6193-441A-ACB2-EEA216513AD4}"/>
              </a:ext>
            </a:extLst>
          </p:cNvPr>
          <p:cNvSpPr txBox="1"/>
          <p:nvPr/>
        </p:nvSpPr>
        <p:spPr>
          <a:xfrm>
            <a:off x="594359" y="168056"/>
            <a:ext cx="8256693" cy="507831"/>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600" b="1" dirty="0">
                <a:latin typeface="+mj-lt"/>
                <a:cs typeface="Arial"/>
              </a:rPr>
              <a:t>Enterprise Segmentation</a:t>
            </a:r>
            <a:endParaRPr kumimoji="0" lang="en-US" sz="2600" b="0" i="0" u="none" strike="noStrike" kern="1200" cap="none" spc="0" normalizeH="0" baseline="0" noProof="0" dirty="0">
              <a:ln>
                <a:noFill/>
              </a:ln>
              <a:effectLst/>
              <a:uLnTx/>
              <a:uFillTx/>
              <a:latin typeface="+mj-lt"/>
              <a:ea typeface="+mn-ea"/>
              <a:cs typeface="Arial"/>
            </a:endParaRPr>
          </a:p>
        </p:txBody>
      </p:sp>
    </p:spTree>
    <p:extLst>
      <p:ext uri="{BB962C8B-B14F-4D97-AF65-F5344CB8AC3E}">
        <p14:creationId xmlns:p14="http://schemas.microsoft.com/office/powerpoint/2010/main" val="1580433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
        <p:nvSpPr>
          <p:cNvPr id="4" name="Rectangle 3"/>
          <p:cNvSpPr/>
          <p:nvPr/>
        </p:nvSpPr>
        <p:spPr>
          <a:xfrm>
            <a:off x="0" y="1028700"/>
            <a:ext cx="9144000" cy="3486150"/>
          </a:xfrm>
          <a:prstGeom prst="rect">
            <a:avLst/>
          </a:prstGeom>
          <a:solidFill>
            <a:srgbClr val="EDE6E2"/>
          </a:solidFill>
          <a:ln>
            <a:solidFill>
              <a:srgbClr val="EDE6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2952" y="0"/>
            <a:ext cx="9166952" cy="1028700"/>
          </a:xfrm>
          <a:prstGeom prst="rect">
            <a:avLst/>
          </a:prstGeom>
          <a:solidFill>
            <a:srgbClr val="20212A"/>
          </a:solidFill>
          <a:ln>
            <a:solidFill>
              <a:srgbClr val="2021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4514850"/>
            <a:ext cx="9144000" cy="628650"/>
          </a:xfrm>
          <a:prstGeom prst="rect">
            <a:avLst/>
          </a:prstGeom>
          <a:solidFill>
            <a:srgbClr val="FF4A3B"/>
          </a:solidFill>
          <a:ln>
            <a:solidFill>
              <a:srgbClr val="FF4A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4581079"/>
            <a:ext cx="1981200" cy="496191"/>
          </a:xfrm>
          <a:prstGeom prst="rect">
            <a:avLst/>
          </a:prstGeom>
        </p:spPr>
      </p:pic>
      <p:sp>
        <p:nvSpPr>
          <p:cNvPr id="8" name="TextBox 7"/>
          <p:cNvSpPr txBox="1"/>
          <p:nvPr/>
        </p:nvSpPr>
        <p:spPr>
          <a:xfrm>
            <a:off x="152400" y="4577775"/>
            <a:ext cx="2514600" cy="584775"/>
          </a:xfrm>
          <a:prstGeom prst="rect">
            <a:avLst/>
          </a:prstGeom>
          <a:noFill/>
        </p:spPr>
        <p:txBody>
          <a:bodyPr wrap="square" rtlCol="0">
            <a:spAutoFit/>
          </a:bodyPr>
          <a:lstStyle/>
          <a:p>
            <a:r>
              <a:rPr lang="en-US" sz="3200" dirty="0">
                <a:solidFill>
                  <a:schemeClr val="bg2"/>
                </a:solidFill>
                <a:latin typeface="Gotham Bold" pitchFamily="50" charset="0"/>
                <a:cs typeface="Aharoni" panose="02010803020104030203" pitchFamily="2" charset="-79"/>
              </a:rPr>
              <a:t>#DM201</a:t>
            </a:r>
          </a:p>
        </p:txBody>
      </p:sp>
      <p:sp>
        <p:nvSpPr>
          <p:cNvPr id="9" name="Title 1">
            <a:extLst>
              <a:ext uri="{FF2B5EF4-FFF2-40B4-BE49-F238E27FC236}">
                <a16:creationId xmlns:a16="http://schemas.microsoft.com/office/drawing/2014/main" id="{D4B4EEA5-5D61-4456-A6DF-B31880BB9377}"/>
              </a:ext>
            </a:extLst>
          </p:cNvPr>
          <p:cNvSpPr txBox="1">
            <a:spLocks/>
          </p:cNvSpPr>
          <p:nvPr/>
        </p:nvSpPr>
        <p:spPr>
          <a:xfrm>
            <a:off x="751669" y="1947288"/>
            <a:ext cx="3533613" cy="1028700"/>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000" b="1" dirty="0"/>
              <a:t>Thalamus Hill</a:t>
            </a:r>
            <a:br>
              <a:rPr lang="en-US" sz="2000" b="1" dirty="0"/>
            </a:br>
            <a:r>
              <a:rPr lang="en-US" sz="2000" dirty="0"/>
              <a:t>SVP, Advanced Analytics RKD Group</a:t>
            </a:r>
            <a:endParaRPr lang="en-US" dirty="0"/>
          </a:p>
        </p:txBody>
      </p:sp>
      <p:sp>
        <p:nvSpPr>
          <p:cNvPr id="11" name="Title 1">
            <a:extLst>
              <a:ext uri="{FF2B5EF4-FFF2-40B4-BE49-F238E27FC236}">
                <a16:creationId xmlns:a16="http://schemas.microsoft.com/office/drawing/2014/main" id="{A0F7EA6B-B5E0-467D-825B-F6D279973B3C}"/>
              </a:ext>
            </a:extLst>
          </p:cNvPr>
          <p:cNvSpPr txBox="1">
            <a:spLocks/>
          </p:cNvSpPr>
          <p:nvPr/>
        </p:nvSpPr>
        <p:spPr>
          <a:xfrm>
            <a:off x="5104110" y="1947288"/>
            <a:ext cx="3533613" cy="1028700"/>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dirty="0"/>
          </a:p>
        </p:txBody>
      </p:sp>
      <p:sp>
        <p:nvSpPr>
          <p:cNvPr id="13" name="TextBox 12">
            <a:extLst>
              <a:ext uri="{FF2B5EF4-FFF2-40B4-BE49-F238E27FC236}">
                <a16:creationId xmlns:a16="http://schemas.microsoft.com/office/drawing/2014/main" id="{8DB1DF47-6A4B-4D50-9B47-0B075118501D}"/>
              </a:ext>
            </a:extLst>
          </p:cNvPr>
          <p:cNvSpPr txBox="1"/>
          <p:nvPr/>
        </p:nvSpPr>
        <p:spPr>
          <a:xfrm>
            <a:off x="-22952" y="168056"/>
            <a:ext cx="9166951"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j-lt"/>
                <a:ea typeface="+mn-ea"/>
                <a:cs typeface="Arial"/>
              </a:rPr>
              <a:t>Thank You!</a:t>
            </a:r>
            <a:endParaRPr kumimoji="0" lang="en-US" sz="4000" b="0" i="0" u="none" strike="noStrike" kern="1200" cap="none" spc="0" normalizeH="0" baseline="0" noProof="0" dirty="0">
              <a:ln>
                <a:noFill/>
              </a:ln>
              <a:solidFill>
                <a:schemeClr val="bg1"/>
              </a:solidFill>
              <a:effectLst/>
              <a:uLnTx/>
              <a:uFillTx/>
              <a:latin typeface="+mj-lt"/>
              <a:ea typeface="+mn-ea"/>
              <a:cs typeface="Arial"/>
            </a:endParaRPr>
          </a:p>
        </p:txBody>
      </p:sp>
    </p:spTree>
    <p:extLst>
      <p:ext uri="{BB962C8B-B14F-4D97-AF65-F5344CB8AC3E}">
        <p14:creationId xmlns:p14="http://schemas.microsoft.com/office/powerpoint/2010/main" val="496857145"/>
      </p:ext>
    </p:extLst>
  </p:cSld>
  <p:clrMapOvr>
    <a:masterClrMapping/>
  </p:clrMapOvr>
</p:sld>
</file>

<file path=ppt/theme/theme1.xml><?xml version="1.0" encoding="utf-8"?>
<a:theme xmlns:a="http://schemas.openxmlformats.org/drawingml/2006/main" name="Office Theme">
  <a:themeElements>
    <a:clrScheme name="Custom 2">
      <a:dk1>
        <a:srgbClr val="000000"/>
      </a:dk1>
      <a:lt1>
        <a:sysClr val="window" lastClr="FFFFFF"/>
      </a:lt1>
      <a:dk2>
        <a:srgbClr val="515151"/>
      </a:dk2>
      <a:lt2>
        <a:srgbClr val="D5D5D4"/>
      </a:lt2>
      <a:accent1>
        <a:srgbClr val="B21E3A"/>
      </a:accent1>
      <a:accent2>
        <a:srgbClr val="588388"/>
      </a:accent2>
      <a:accent3>
        <a:srgbClr val="A5A5A5"/>
      </a:accent3>
      <a:accent4>
        <a:srgbClr val="D5D5D4"/>
      </a:accent4>
      <a:accent5>
        <a:srgbClr val="D5D5D4"/>
      </a:accent5>
      <a:accent6>
        <a:srgbClr val="D5D5D4"/>
      </a:accent6>
      <a:hlink>
        <a:srgbClr val="B21E3A"/>
      </a:hlink>
      <a:folHlink>
        <a:srgbClr val="B21E3A"/>
      </a:folHlink>
    </a:clrScheme>
    <a:fontScheme name="Custom 1">
      <a:majorFont>
        <a:latin typeface="Verdana"/>
        <a:ea typeface=""/>
        <a:cs typeface=""/>
      </a:majorFont>
      <a:minorFont>
        <a:latin typeface="Palatino Linotype"/>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4188</TotalTime>
  <Words>1524</Words>
  <Application>Microsoft Office PowerPoint</Application>
  <PresentationFormat>On-screen Show (16:9)</PresentationFormat>
  <Paragraphs>342</Paragraphs>
  <Slides>35</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Adobe Caslon Pro</vt:lpstr>
      <vt:lpstr>Arial</vt:lpstr>
      <vt:lpstr>Calibri</vt:lpstr>
      <vt:lpstr>Gotham Bold</vt:lpstr>
      <vt:lpstr>Palatino</vt:lpstr>
      <vt:lpstr>Palatino Linotype</vt:lpstr>
      <vt:lpstr>Verdana</vt:lpstr>
      <vt:lpstr>Wingdings</vt:lpstr>
      <vt:lpstr>Office Theme</vt:lpstr>
      <vt:lpstr>PowerPoint Presentation</vt:lpstr>
      <vt:lpstr>PowerPoint Presentation</vt:lpstr>
      <vt:lpstr>Background</vt:lpstr>
      <vt:lpstr>PowerPoint Presentation</vt:lpstr>
      <vt:lpstr>Philosophy</vt:lpstr>
      <vt:lpstr>PowerPoint Presentation</vt:lpstr>
      <vt:lpstr>Discovery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Prime Leads</vt:lpstr>
      <vt:lpstr>PowerPoint Presentation</vt:lpstr>
      <vt:lpstr>PowerPoint Presentation</vt:lpstr>
      <vt:lpstr>PowerPoint Presentation</vt:lpstr>
      <vt:lpstr>Media Mix</vt:lpstr>
      <vt:lpstr>PowerPoint Presentation</vt:lpstr>
      <vt:lpstr>PowerPoint Presentation</vt:lpstr>
      <vt:lpstr>Final Thoughts</vt:lpstr>
      <vt:lpstr>PowerPoint Presentation</vt:lpstr>
      <vt:lpstr>Things to Consider</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Analytic Optimization</dc:title>
  <dc:creator>Thalamus Hill</dc:creator>
  <cp:lastModifiedBy>Angelica Sullivan</cp:lastModifiedBy>
  <cp:revision>222</cp:revision>
  <dcterms:created xsi:type="dcterms:W3CDTF">2019-04-01T19:24:54Z</dcterms:created>
  <dcterms:modified xsi:type="dcterms:W3CDTF">2019-05-20T19:08:25Z</dcterms:modified>
</cp:coreProperties>
</file>