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285" r:id="rId2"/>
    <p:sldId id="257" r:id="rId3"/>
    <p:sldId id="292" r:id="rId4"/>
    <p:sldId id="283" r:id="rId5"/>
    <p:sldId id="286" r:id="rId6"/>
    <p:sldId id="284" r:id="rId7"/>
    <p:sldId id="268" r:id="rId8"/>
    <p:sldId id="282" r:id="rId9"/>
    <p:sldId id="294" r:id="rId10"/>
    <p:sldId id="307" r:id="rId11"/>
    <p:sldId id="316" r:id="rId12"/>
    <p:sldId id="308" r:id="rId13"/>
    <p:sldId id="315" r:id="rId14"/>
    <p:sldId id="310" r:id="rId15"/>
    <p:sldId id="311" r:id="rId16"/>
    <p:sldId id="313" r:id="rId17"/>
    <p:sldId id="312" r:id="rId18"/>
    <p:sldId id="314" r:id="rId19"/>
    <p:sldId id="295" r:id="rId20"/>
    <p:sldId id="325" r:id="rId21"/>
    <p:sldId id="298" r:id="rId22"/>
    <p:sldId id="330" r:id="rId23"/>
    <p:sldId id="317" r:id="rId24"/>
    <p:sldId id="319" r:id="rId25"/>
    <p:sldId id="320" r:id="rId26"/>
    <p:sldId id="301" r:id="rId27"/>
    <p:sldId id="321" r:id="rId28"/>
    <p:sldId id="302" r:id="rId29"/>
    <p:sldId id="322" r:id="rId30"/>
    <p:sldId id="303" r:id="rId31"/>
    <p:sldId id="326" r:id="rId32"/>
    <p:sldId id="304" r:id="rId33"/>
    <p:sldId id="327" r:id="rId34"/>
    <p:sldId id="323" r:id="rId35"/>
    <p:sldId id="328" r:id="rId36"/>
    <p:sldId id="297" r:id="rId37"/>
    <p:sldId id="299" r:id="rId38"/>
    <p:sldId id="329" r:id="rId39"/>
    <p:sldId id="306" r:id="rId40"/>
    <p:sldId id="288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ourtney Lewis" initials="CL" lastIdx="13" clrIdx="0">
    <p:extLst>
      <p:ext uri="{19B8F6BF-5375-455C-9EA6-DF929625EA0E}">
        <p15:presenceInfo xmlns:p15="http://schemas.microsoft.com/office/powerpoint/2012/main" userId="S-1-5-21-1229272821-1563985344-1801674531-469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623A"/>
    <a:srgbClr val="D526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65" autoAdjust="0"/>
    <p:restoredTop sz="94663"/>
  </p:normalViewPr>
  <p:slideViewPr>
    <p:cSldViewPr snapToGrid="0">
      <p:cViewPr varScale="1">
        <p:scale>
          <a:sx n="79" d="100"/>
          <a:sy n="79" d="100"/>
        </p:scale>
        <p:origin x="92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1" d="100"/>
          <a:sy n="51" d="100"/>
        </p:scale>
        <p:origin x="1836" y="5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9.9025371828521433E-2"/>
          <c:y val="4.6296296296296294E-2"/>
          <c:w val="0.74796281714785651"/>
          <c:h val="0.73577136191309422"/>
        </c:manualLayout>
      </c:layout>
      <c:barChart>
        <c:barDir val="col"/>
        <c:grouping val="stacked"/>
        <c:varyColors val="0"/>
        <c:ser>
          <c:idx val="1"/>
          <c:order val="1"/>
          <c:tx>
            <c:strRef>
              <c:f>Sheet3!$B$52</c:f>
              <c:strCache>
                <c:ptCount val="1"/>
                <c:pt idx="0">
                  <c:v>Total Revenue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Sheet3!$C$50:$G$50</c:f>
              <c:numCache>
                <c:formatCode>0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Sheet3!$C$52:$G$52</c:f>
              <c:numCache>
                <c:formatCode>_("$"* #,##0_);_("$"* \(#,##0\);_("$"* "-"??_);_(@_)</c:formatCode>
                <c:ptCount val="5"/>
                <c:pt idx="0">
                  <c:v>806338</c:v>
                </c:pt>
                <c:pt idx="1">
                  <c:v>792409</c:v>
                </c:pt>
                <c:pt idx="2">
                  <c:v>715612</c:v>
                </c:pt>
                <c:pt idx="3">
                  <c:v>544673</c:v>
                </c:pt>
                <c:pt idx="4">
                  <c:v>616156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14-4B8E-B0EB-DA9F06FC1F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667425696"/>
        <c:axId val="667421432"/>
      </c:barChart>
      <c:lineChart>
        <c:grouping val="stacked"/>
        <c:varyColors val="0"/>
        <c:ser>
          <c:idx val="0"/>
          <c:order val="0"/>
          <c:tx>
            <c:strRef>
              <c:f>Sheet3!$B$51</c:f>
              <c:strCache>
                <c:ptCount val="1"/>
                <c:pt idx="0">
                  <c:v>Number of Donors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Sheet3!$C$50:$G$50</c:f>
              <c:numCache>
                <c:formatCode>0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Sheet3!$C$51:$G$51</c:f>
              <c:numCache>
                <c:formatCode>General</c:formatCode>
                <c:ptCount val="5"/>
                <c:pt idx="0">
                  <c:v>13652</c:v>
                </c:pt>
                <c:pt idx="1">
                  <c:v>13236</c:v>
                </c:pt>
                <c:pt idx="2">
                  <c:v>12217</c:v>
                </c:pt>
                <c:pt idx="3">
                  <c:v>10719</c:v>
                </c:pt>
                <c:pt idx="4">
                  <c:v>10671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D14-4B8E-B0EB-DA9F06FC1F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67416184"/>
        <c:axId val="667412248"/>
      </c:lineChart>
      <c:catAx>
        <c:axId val="667416184"/>
        <c:scaling>
          <c:orientation val="minMax"/>
        </c:scaling>
        <c:delete val="0"/>
        <c:axPos val="b"/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7412248"/>
        <c:crosses val="autoZero"/>
        <c:auto val="1"/>
        <c:lblAlgn val="ctr"/>
        <c:lblOffset val="100"/>
        <c:noMultiLvlLbl val="0"/>
      </c:catAx>
      <c:valAx>
        <c:axId val="667412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7416184"/>
        <c:crosses val="autoZero"/>
        <c:crossBetween val="between"/>
      </c:valAx>
      <c:valAx>
        <c:axId val="667421432"/>
        <c:scaling>
          <c:orientation val="minMax"/>
        </c:scaling>
        <c:delete val="0"/>
        <c:axPos val="r"/>
        <c:numFmt formatCode="_(&quot;$&quot;* #,##0_);_(&quot;$&quot;* \(#,##0\);_(&quot;$&quot;* &quot;-&quot;??_);_(@_)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7425696"/>
        <c:crosses val="max"/>
        <c:crossBetween val="between"/>
      </c:valAx>
      <c:catAx>
        <c:axId val="667425696"/>
        <c:scaling>
          <c:orientation val="minMax"/>
        </c:scaling>
        <c:delete val="1"/>
        <c:axPos val="b"/>
        <c:numFmt formatCode="0" sourceLinked="1"/>
        <c:majorTickMark val="out"/>
        <c:minorTickMark val="none"/>
        <c:tickLblPos val="nextTo"/>
        <c:crossAx val="66742143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1503883116434295"/>
          <c:y val="6.270453078611074E-2"/>
          <c:w val="0.42452242554101294"/>
          <c:h val="5.532825609913515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7A5B441-EFB6-4B4E-823A-98F9CCC74DD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EA4344-E90B-4DAD-8EF9-CD9EF57400F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A49FA5-5CCA-4B47-BB54-D4DD6CC24623}" type="datetimeFigureOut">
              <a:rPr lang="en-US" smtClean="0"/>
              <a:t>4/10/2019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796380-D3F3-42A0-8DB0-267640EAE79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9D7B3F-6DBE-41C7-8619-7B048FACA6A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6D9621-B58F-4022-90E0-57323C9632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91511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DDF8AB-6949-4BFD-AB92-07AA35EF495E}" type="datetimeFigureOut">
              <a:rPr lang="en-US" smtClean="0"/>
              <a:t>4/10/2019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7F8C56-F8E7-46BC-9D8E-31D2EBAB47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206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3582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5953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7450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6481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71723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72961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58061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5493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4924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7115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75685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79398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1177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7839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40448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5698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7320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86438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8236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68723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8649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8374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864502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75118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91230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14419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98571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78501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1007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93556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523352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22102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14697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50541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686534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45291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tx1"/>
                </a:solidFill>
              </a:rPr>
              <a:t>The retention of monthly donors is among the highest across donor files just by the nature of their giving.  Make sure you have conversion strategies in place across channels!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56092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tx1"/>
                </a:solidFill>
              </a:rPr>
              <a:t>The retention of monthly donors is among the highest across donor files just by the nature of their giving.  Make sure you have conversion strategies in place across channels!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90873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2717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F8C56-F8E7-46BC-9D8E-31D2EBAB4724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27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33DDE-08F0-49D4-9C8A-2D7E1B14C8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26DBDA-5C9D-411C-B20F-E93820CB08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13C6F1-6975-4FFD-808A-A2490C237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9B74C6-CE4C-44B1-820E-B6144B03A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#DM201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FE459E-DB19-4E34-B24F-232FC28E7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346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C2F1D79-3D8D-3640-9074-4075EA087A85}"/>
              </a:ext>
            </a:extLst>
          </p:cNvPr>
          <p:cNvSpPr/>
          <p:nvPr userDrawn="1"/>
        </p:nvSpPr>
        <p:spPr>
          <a:xfrm>
            <a:off x="0" y="6019800"/>
            <a:ext cx="12192000" cy="838200"/>
          </a:xfrm>
          <a:prstGeom prst="rect">
            <a:avLst/>
          </a:prstGeom>
          <a:solidFill>
            <a:srgbClr val="FF4A3B"/>
          </a:solidFill>
          <a:ln>
            <a:solidFill>
              <a:srgbClr val="FF4A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FBBCBD-0CED-4763-974A-735AC8BD4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800" b="1">
                <a:solidFill>
                  <a:srgbClr val="DE623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89211-5463-4B8E-9AF3-72BF6739A8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26" name="Picture 2" descr="https://www.ccah.com/hs-fs/hubfs/images/ccah_logo_white_aug16.jpg?width=298&amp;name=ccah_logo_white_aug16.jpg">
            <a:extLst>
              <a:ext uri="{FF2B5EF4-FFF2-40B4-BE49-F238E27FC236}">
                <a16:creationId xmlns:a16="http://schemas.microsoft.com/office/drawing/2014/main" id="{054E08AB-93FB-4937-A9CC-5264D77B0D3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10504" y="6156583"/>
            <a:ext cx="561671" cy="564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LMNC_2014.png">
            <a:extLst>
              <a:ext uri="{FF2B5EF4-FFF2-40B4-BE49-F238E27FC236}">
                <a16:creationId xmlns:a16="http://schemas.microsoft.com/office/drawing/2014/main" id="{14B21136-9544-4AF6-B82A-1725BAE96A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6156583"/>
            <a:ext cx="585368" cy="563165"/>
          </a:xfrm>
          <a:prstGeom prst="rect">
            <a:avLst/>
          </a:prstGeom>
          <a:solidFill>
            <a:schemeClr val="bg1"/>
          </a:solidFill>
          <a:effectLst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C4F03B6-CC4C-3C4F-8B24-39D6CF19328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9593" y="6156583"/>
            <a:ext cx="2026487" cy="559913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841724D9-530C-D84A-A675-1930F7B68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77952" y="6356350"/>
            <a:ext cx="411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r>
              <a:rPr lang="en-US" dirty="0"/>
              <a:t>#DM201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6FC8C29-5ACA-9641-8070-F53180D66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6352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87A246-0103-4344-A802-9E1C0143428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02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D5C6E-DDB2-4CFC-89F9-BA32DCFD5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8998C6-F422-466F-BE20-46309FB788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FF3D3E-0495-470E-8E34-B2DC67687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D0289E-0F04-4F80-BEBB-C83E2B35F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#DM201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5D9EF2-54C1-461D-A1D2-2EC10575D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9184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EA870-DAC1-4A02-B6A7-8BAD31BCC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800" b="1">
                <a:solidFill>
                  <a:srgbClr val="DE623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13D99-457A-4C41-B741-1515013C3B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C77D40-0F11-4582-BCE1-43D2533C6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DDDEE3-0160-404E-8132-26122BE86D04}"/>
              </a:ext>
            </a:extLst>
          </p:cNvPr>
          <p:cNvSpPr/>
          <p:nvPr userDrawn="1"/>
        </p:nvSpPr>
        <p:spPr>
          <a:xfrm>
            <a:off x="0" y="6019800"/>
            <a:ext cx="12192000" cy="838200"/>
          </a:xfrm>
          <a:prstGeom prst="rect">
            <a:avLst/>
          </a:prstGeom>
          <a:solidFill>
            <a:srgbClr val="FF4A3B"/>
          </a:solidFill>
          <a:ln>
            <a:solidFill>
              <a:srgbClr val="FF4A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9" name="Picture 2" descr="https://www.ccah.com/hs-fs/hubfs/images/ccah_logo_white_aug16.jpg?width=298&amp;name=ccah_logo_white_aug16.jpg">
            <a:extLst>
              <a:ext uri="{FF2B5EF4-FFF2-40B4-BE49-F238E27FC236}">
                <a16:creationId xmlns:a16="http://schemas.microsoft.com/office/drawing/2014/main" id="{411C6AC9-84C2-674D-8E22-CEA30A6FA94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10504" y="6156583"/>
            <a:ext cx="561671" cy="564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LMNC_2014.png">
            <a:extLst>
              <a:ext uri="{FF2B5EF4-FFF2-40B4-BE49-F238E27FC236}">
                <a16:creationId xmlns:a16="http://schemas.microsoft.com/office/drawing/2014/main" id="{D58CA181-A758-F249-9A57-593E00872A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6156583"/>
            <a:ext cx="585368" cy="563165"/>
          </a:xfrm>
          <a:prstGeom prst="rect">
            <a:avLst/>
          </a:prstGeom>
          <a:solidFill>
            <a:schemeClr val="bg1"/>
          </a:solidFill>
          <a:effectLst/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3CB0C8E-4E83-DE43-AA3F-CEE09BAC9C5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9593" y="6156583"/>
            <a:ext cx="2026487" cy="559913"/>
          </a:xfrm>
          <a:prstGeom prst="rect">
            <a:avLst/>
          </a:prstGeom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8FCD10E2-85AB-F44E-9DF6-87A8AB0B3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77952" y="6356350"/>
            <a:ext cx="411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r>
              <a:rPr lang="en-US" dirty="0"/>
              <a:t>#DM201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F75A7930-1C8C-CE4D-91A4-C1CE42C25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6352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87A246-0103-4344-A802-9E1C0143428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9490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10253-4E85-4F00-BB7E-2F613AC73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6D35CD-1560-47D5-9422-E2198A4067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F32769-B08E-4F47-9E40-42E47B444B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6E387D-10E3-47D4-908C-46A3CF58C3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C5B7DF-8D7C-45AF-BFDC-B8198E9366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8333CED-78DD-485E-8759-658607FAC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BF727DA-C239-468C-B971-0AD78ED8D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#DM201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5280548-0601-4F77-9E69-F18C3E94E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841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548EB-395B-426C-BCB2-2BC19EDB5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B06318-84CD-4F1B-AA1D-F06D794E1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B0AA4B-574D-43DA-9404-10365D5E5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#DM201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491D8B-03D0-4408-855C-772E125A8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557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60682C8-0656-44FE-B85D-27F16CC1C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349E2B-1497-4CE3-BD64-C0B0FBD56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#DM201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2DA447-4391-4835-8B27-4EFC6A32E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0881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8F66EA-D07F-41C6-B7C9-9A8F7A0D5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3DA616-3E91-4AB7-AABB-1A1E5A9EE3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56435A-F7CF-4213-B94F-8932B3F100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8CB44A-34C0-4FDF-8354-065656BF5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3F3F20-51B1-4EDE-B1D9-E18B7E11D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#DM201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025B99-3F1E-4F8D-B6A5-625BF03F4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872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93E19-94C4-4ECA-8CB6-00CC18AEA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0C864EE-8741-439F-B847-61887AFE16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C04AD3-D9C9-440B-AE66-11F2362E2B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9F1CE1-E590-46EE-8BAE-E4A005E15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707792-A908-453B-B1C5-62FC190AF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#DM201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896AEF-9D9F-4147-A3F2-77B1FC873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39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ACBB4-7BC3-4725-89EE-9774555B0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E9F256-F035-4B44-A46A-48364C9FB2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04BC8F-73A8-450C-BCBE-8F780432F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B9843C-320C-45E1-ACC3-C68BC3B25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#DM201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9421A1-0151-4263-97FE-176D8CE75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604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44BD524-D851-43BA-A461-A565142900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46AE62-9D1C-4610-A3FB-8DE3F688BF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BDDC9F-544F-4414-9C0C-D80C1A5E7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221CB4-D7B9-478D-B252-2DB5E09C4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#DM201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1A4424-0992-441B-8F3B-207A27E4F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786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631D5B4-1EF8-44F6-887C-0F2C54D4B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067A7D-36F2-4612-B8F3-EC9E16762A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897E63-C66D-4E22-9AB1-89172571EE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CCFEC8-5D4C-4EC4-B733-92408CA96A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#DM201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8E9AF8-CB81-4AD9-B868-67756C5D16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7A246-0103-4344-A802-9E1C0143428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758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jp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g"/><Relationship Id="rId4" Type="http://schemas.openxmlformats.org/officeDocument/2006/relationships/image" Target="../media/image37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mailto:mkosanovich@lautmandc.com" TargetMode="External"/><Relationship Id="rId7" Type="http://schemas.openxmlformats.org/officeDocument/2006/relationships/image" Target="../media/image44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4.png"/><Relationship Id="rId4" Type="http://schemas.openxmlformats.org/officeDocument/2006/relationships/hyperlink" Target="mailto:Clewis@ccah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212320" cy="6934200"/>
          </a:xfrm>
          <a:prstGeom prst="rect">
            <a:avLst/>
          </a:prstGeom>
          <a:solidFill>
            <a:srgbClr val="EDE6E2"/>
          </a:solidFill>
          <a:ln>
            <a:solidFill>
              <a:srgbClr val="EDE6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20212A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315" y="1279577"/>
            <a:ext cx="9144000" cy="2387600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rgbClr val="DE623A"/>
                </a:solidFill>
              </a:rPr>
              <a:t>Retention and Lapsed Strategies </a:t>
            </a:r>
          </a:p>
        </p:txBody>
      </p:sp>
      <p:sp>
        <p:nvSpPr>
          <p:cNvPr id="6" name="Rectangle 5"/>
          <p:cNvSpPr/>
          <p:nvPr/>
        </p:nvSpPr>
        <p:spPr>
          <a:xfrm rot="18150596">
            <a:off x="8097827" y="3795502"/>
            <a:ext cx="5704860" cy="4169455"/>
          </a:xfrm>
          <a:prstGeom prst="rect">
            <a:avLst/>
          </a:prstGeom>
          <a:solidFill>
            <a:srgbClr val="FF4A3B"/>
          </a:solidFill>
          <a:ln>
            <a:solidFill>
              <a:srgbClr val="FF4A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 rot="3116253">
            <a:off x="7549637" y="-334417"/>
            <a:ext cx="7948897" cy="4229888"/>
          </a:xfrm>
          <a:prstGeom prst="rect">
            <a:avLst/>
          </a:prstGeom>
          <a:solidFill>
            <a:srgbClr val="20212A"/>
          </a:solidFill>
          <a:ln>
            <a:solidFill>
              <a:srgbClr val="2021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9200" y="316229"/>
            <a:ext cx="2838523" cy="67437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144000" y="5943601"/>
            <a:ext cx="3352800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67" dirty="0">
                <a:solidFill>
                  <a:schemeClr val="bg2"/>
                </a:solidFill>
                <a:latin typeface="Gotham Bold" pitchFamily="50" charset="0"/>
                <a:cs typeface="Aharoni" panose="02010803020104030203" pitchFamily="2" charset="-79"/>
              </a:rPr>
              <a:t>#DM201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9956" y="4830253"/>
            <a:ext cx="9144000" cy="2099952"/>
          </a:xfrm>
        </p:spPr>
        <p:txBody>
          <a:bodyPr numCol="2">
            <a:normAutofit/>
          </a:bodyPr>
          <a:lstStyle/>
          <a:p>
            <a:pPr algn="l"/>
            <a:r>
              <a:rPr lang="en-US" dirty="0">
                <a:solidFill>
                  <a:srgbClr val="20212A"/>
                </a:solidFill>
              </a:rPr>
              <a:t>Lynn Waller</a:t>
            </a:r>
          </a:p>
          <a:p>
            <a:pPr algn="l"/>
            <a:r>
              <a:rPr lang="en-US" dirty="0">
                <a:solidFill>
                  <a:srgbClr val="20212A"/>
                </a:solidFill>
              </a:rPr>
              <a:t>Vice President, Client Services</a:t>
            </a:r>
          </a:p>
          <a:p>
            <a:pPr algn="l"/>
            <a:r>
              <a:rPr lang="en-US" dirty="0">
                <a:solidFill>
                  <a:srgbClr val="20212A"/>
                </a:solidFill>
              </a:rPr>
              <a:t>Chapman </a:t>
            </a:r>
            <a:r>
              <a:rPr lang="en-US" dirty="0" err="1">
                <a:solidFill>
                  <a:srgbClr val="20212A"/>
                </a:solidFill>
              </a:rPr>
              <a:t>Cubine</a:t>
            </a:r>
            <a:r>
              <a:rPr lang="en-US" dirty="0">
                <a:solidFill>
                  <a:srgbClr val="20212A"/>
                </a:solidFill>
              </a:rPr>
              <a:t> and Hussey</a:t>
            </a:r>
          </a:p>
          <a:p>
            <a:pPr algn="l"/>
            <a:endParaRPr lang="en-US" dirty="0">
              <a:solidFill>
                <a:srgbClr val="20212A"/>
              </a:solidFill>
            </a:endParaRPr>
          </a:p>
          <a:p>
            <a:pPr algn="l"/>
            <a:r>
              <a:rPr lang="en-US" dirty="0">
                <a:solidFill>
                  <a:srgbClr val="20212A"/>
                </a:solidFill>
              </a:rPr>
              <a:t>Marie </a:t>
            </a:r>
            <a:r>
              <a:rPr lang="en-US" dirty="0" err="1">
                <a:solidFill>
                  <a:srgbClr val="20212A"/>
                </a:solidFill>
              </a:rPr>
              <a:t>Kosanovich</a:t>
            </a:r>
            <a:endParaRPr lang="en-US" dirty="0">
              <a:solidFill>
                <a:srgbClr val="20212A"/>
              </a:solidFill>
            </a:endParaRPr>
          </a:p>
          <a:p>
            <a:pPr algn="l"/>
            <a:r>
              <a:rPr lang="en-US" dirty="0">
                <a:solidFill>
                  <a:srgbClr val="20212A"/>
                </a:solidFill>
              </a:rPr>
              <a:t>Account Director</a:t>
            </a:r>
          </a:p>
          <a:p>
            <a:pPr algn="l"/>
            <a:r>
              <a:rPr lang="en-US" dirty="0">
                <a:solidFill>
                  <a:srgbClr val="20212A"/>
                </a:solidFill>
              </a:rPr>
              <a:t>Lautman Maska Neill &amp; Company</a:t>
            </a:r>
          </a:p>
          <a:p>
            <a:pPr algn="l"/>
            <a:endParaRPr lang="en-US" dirty="0"/>
          </a:p>
        </p:txBody>
      </p:sp>
      <p:pic>
        <p:nvPicPr>
          <p:cNvPr id="9" name="Picture 2" descr="https://www.ccah.com/hs-fs/hubfs/images/ccah_logo_white_aug16.jpg?width=298&amp;name=ccah_logo_white_aug16.jpg">
            <a:extLst>
              <a:ext uri="{FF2B5EF4-FFF2-40B4-BE49-F238E27FC236}">
                <a16:creationId xmlns:a16="http://schemas.microsoft.com/office/drawing/2014/main" id="{5870346F-BE6A-1F4C-941B-64D8DC5542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332" t="-22548" r="-5248" b="-11124"/>
          <a:stretch/>
        </p:blipFill>
        <p:spPr bwMode="auto">
          <a:xfrm>
            <a:off x="209956" y="3797226"/>
            <a:ext cx="3050955" cy="942184"/>
          </a:xfrm>
          <a:prstGeom prst="rect">
            <a:avLst/>
          </a:prstGeom>
          <a:solidFill>
            <a:schemeClr val="bg1"/>
          </a:solidFill>
          <a:extLst/>
        </p:spPr>
      </p:pic>
      <p:pic>
        <p:nvPicPr>
          <p:cNvPr id="10" name="Picture 9" descr="LMNC_2014.png">
            <a:extLst>
              <a:ext uri="{FF2B5EF4-FFF2-40B4-BE49-F238E27FC236}">
                <a16:creationId xmlns:a16="http://schemas.microsoft.com/office/drawing/2014/main" id="{47A9D8BC-4E85-3043-9AB4-242C6B7B0FC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3421" y="3797226"/>
            <a:ext cx="1936187" cy="942184"/>
          </a:xfrm>
          <a:prstGeom prst="rect">
            <a:avLst/>
          </a:prstGeom>
          <a:solidFill>
            <a:schemeClr val="bg1"/>
          </a:solidFill>
          <a:effectLst/>
        </p:spPr>
      </p:pic>
    </p:spTree>
    <p:extLst>
      <p:ext uri="{BB962C8B-B14F-4D97-AF65-F5344CB8AC3E}">
        <p14:creationId xmlns:p14="http://schemas.microsoft.com/office/powerpoint/2010/main" val="2248049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430481E6-E666-45CD-BA0D-07015483E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3216654-914C-48FC-9445-089E887B78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-15302" y="1367194"/>
            <a:ext cx="12192000" cy="4648200"/>
          </a:xfrm>
          <a:prstGeom prst="rect">
            <a:avLst/>
          </a:prstGeom>
          <a:solidFill>
            <a:srgbClr val="EDE6E2"/>
          </a:solidFill>
          <a:ln>
            <a:solidFill>
              <a:srgbClr val="EDE6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314450" lvl="1" indent="-85725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tx1"/>
                </a:solidFill>
              </a:rPr>
              <a:t>Retention: Overview &amp; Trends</a:t>
            </a:r>
          </a:p>
          <a:p>
            <a:pPr marL="1314450" lvl="1" indent="-85725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tx1"/>
                </a:solidFill>
              </a:rPr>
              <a:t>Thinking About </a:t>
            </a:r>
            <a:r>
              <a:rPr lang="en-US" sz="4000" i="1" dirty="0">
                <a:solidFill>
                  <a:schemeClr val="tx1"/>
                </a:solidFill>
              </a:rPr>
              <a:t>Your</a:t>
            </a:r>
            <a:r>
              <a:rPr lang="en-US" sz="4000" dirty="0">
                <a:solidFill>
                  <a:schemeClr val="tx1"/>
                </a:solidFill>
              </a:rPr>
              <a:t> Renewal Program</a:t>
            </a:r>
          </a:p>
          <a:p>
            <a:pPr marL="1314450" lvl="1" indent="-85725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tx1"/>
                </a:solidFill>
              </a:rPr>
              <a:t>Top 10 Tips on Improving Retention!</a:t>
            </a:r>
          </a:p>
        </p:txBody>
      </p:sp>
      <p:sp>
        <p:nvSpPr>
          <p:cNvPr id="5" name="Rectangle 4"/>
          <p:cNvSpPr/>
          <p:nvPr/>
        </p:nvSpPr>
        <p:spPr>
          <a:xfrm>
            <a:off x="-30603" y="0"/>
            <a:ext cx="12222603" cy="1371600"/>
          </a:xfrm>
          <a:prstGeom prst="rect">
            <a:avLst/>
          </a:prstGeom>
          <a:solidFill>
            <a:srgbClr val="20212A"/>
          </a:solidFill>
          <a:ln>
            <a:solidFill>
              <a:srgbClr val="2021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chemeClr val="bg1"/>
                </a:solidFill>
              </a:rPr>
              <a:t>Today’s Discussion</a:t>
            </a:r>
            <a:endParaRPr lang="en-US" sz="6000" dirty="0"/>
          </a:p>
        </p:txBody>
      </p:sp>
      <p:sp>
        <p:nvSpPr>
          <p:cNvPr id="6" name="Rectangle 5"/>
          <p:cNvSpPr/>
          <p:nvPr/>
        </p:nvSpPr>
        <p:spPr>
          <a:xfrm>
            <a:off x="0" y="6019800"/>
            <a:ext cx="12192000" cy="838200"/>
          </a:xfrm>
          <a:prstGeom prst="rect">
            <a:avLst/>
          </a:prstGeom>
          <a:solidFill>
            <a:srgbClr val="FF4A3B"/>
          </a:solidFill>
          <a:ln>
            <a:solidFill>
              <a:srgbClr val="FF4A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0" y="6108106"/>
            <a:ext cx="2641600" cy="66158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03200" y="6103700"/>
            <a:ext cx="3352800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67" dirty="0">
                <a:solidFill>
                  <a:schemeClr val="bg2"/>
                </a:solidFill>
                <a:latin typeface="Gotham Bold" pitchFamily="50" charset="0"/>
                <a:cs typeface="Aharoni" panose="02010803020104030203" pitchFamily="2" charset="-79"/>
              </a:rPr>
              <a:t>#DM201</a:t>
            </a:r>
          </a:p>
        </p:txBody>
      </p:sp>
    </p:spTree>
    <p:extLst>
      <p:ext uri="{BB962C8B-B14F-4D97-AF65-F5344CB8AC3E}">
        <p14:creationId xmlns:p14="http://schemas.microsoft.com/office/powerpoint/2010/main" val="2292659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212320" cy="6934200"/>
          </a:xfrm>
          <a:prstGeom prst="rect">
            <a:avLst/>
          </a:prstGeom>
          <a:solidFill>
            <a:srgbClr val="EDE6E2"/>
          </a:solidFill>
          <a:ln>
            <a:solidFill>
              <a:srgbClr val="EDE6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267" dirty="0">
              <a:solidFill>
                <a:srgbClr val="20212A"/>
              </a:solidFill>
            </a:endParaRPr>
          </a:p>
          <a:p>
            <a:pPr algn="ctr"/>
            <a:endParaRPr lang="en-US" sz="4267" dirty="0">
              <a:solidFill>
                <a:srgbClr val="20212A"/>
              </a:solidFill>
            </a:endParaRPr>
          </a:p>
          <a:p>
            <a:r>
              <a:rPr lang="en-US" sz="4267" b="1" dirty="0">
                <a:solidFill>
                  <a:srgbClr val="20212A"/>
                </a:solidFill>
              </a:rPr>
              <a:t>     Retention: Overview &amp; Trends</a:t>
            </a:r>
          </a:p>
          <a:p>
            <a:pPr algn="ctr"/>
            <a:endParaRPr lang="en-US" sz="2400" dirty="0"/>
          </a:p>
          <a:p>
            <a:endParaRPr lang="en-US" sz="2400" dirty="0">
              <a:solidFill>
                <a:srgbClr val="20212A"/>
              </a:solidFill>
            </a:endParaRPr>
          </a:p>
          <a:p>
            <a:endParaRPr lang="en-US" sz="2400" dirty="0">
              <a:solidFill>
                <a:srgbClr val="20212A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 rot="18150596">
            <a:off x="8097827" y="3795502"/>
            <a:ext cx="5704860" cy="4169455"/>
          </a:xfrm>
          <a:prstGeom prst="rect">
            <a:avLst/>
          </a:prstGeom>
          <a:solidFill>
            <a:srgbClr val="FF4A3B"/>
          </a:solidFill>
          <a:ln>
            <a:solidFill>
              <a:srgbClr val="FF4A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 rot="3116253">
            <a:off x="7549637" y="-334417"/>
            <a:ext cx="7948897" cy="4229888"/>
          </a:xfrm>
          <a:prstGeom prst="rect">
            <a:avLst/>
          </a:prstGeom>
          <a:solidFill>
            <a:srgbClr val="20212A"/>
          </a:solidFill>
          <a:ln>
            <a:solidFill>
              <a:srgbClr val="2021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9200" y="316229"/>
            <a:ext cx="2838523" cy="67437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144000" y="5943601"/>
            <a:ext cx="3352800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67" dirty="0">
                <a:solidFill>
                  <a:schemeClr val="bg2"/>
                </a:solidFill>
                <a:latin typeface="Gotham Bold" pitchFamily="50" charset="0"/>
                <a:cs typeface="Aharoni" panose="02010803020104030203" pitchFamily="2" charset="-79"/>
              </a:rPr>
              <a:t>#DM201</a:t>
            </a:r>
          </a:p>
        </p:txBody>
      </p:sp>
    </p:spTree>
    <p:extLst>
      <p:ext uri="{BB962C8B-B14F-4D97-AF65-F5344CB8AC3E}">
        <p14:creationId xmlns:p14="http://schemas.microsoft.com/office/powerpoint/2010/main" val="1370055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s3.amazonaws.com/media.eremedia.com/uploads/2015/07/20070413/Fotolia_80588669_S-700x467.jpg">
            <a:extLst>
              <a:ext uri="{FF2B5EF4-FFF2-40B4-BE49-F238E27FC236}">
                <a16:creationId xmlns:a16="http://schemas.microsoft.com/office/drawing/2014/main" id="{B89E57B3-407F-274D-B8D0-336EC27692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0" cy="6042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6C90C17-B783-4417-8BF6-6BE68FAA2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8617"/>
            <a:ext cx="3898900" cy="874714"/>
          </a:xfrm>
          <a:solidFill>
            <a:schemeClr val="bg1">
              <a:alpha val="76000"/>
            </a:schemeClr>
          </a:solidFill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What Is 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6CEA48-B2A2-4B95-9CDE-90AA943B3D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701257"/>
            <a:ext cx="10693400" cy="2340769"/>
          </a:xfrm>
          <a:solidFill>
            <a:schemeClr val="bg1">
              <a:alpha val="76000"/>
            </a:schemeClr>
          </a:solidFill>
        </p:spPr>
        <p:txBody>
          <a:bodyPr numCol="2"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Definition: </a:t>
            </a:r>
          </a:p>
          <a:p>
            <a:pPr lvl="1"/>
            <a:r>
              <a:rPr lang="en-US" dirty="0"/>
              <a:t>The act of retaining </a:t>
            </a:r>
            <a:r>
              <a:rPr lang="en-US" b="1" dirty="0"/>
              <a:t>: </a:t>
            </a:r>
            <a:r>
              <a:rPr lang="en-US" dirty="0"/>
              <a:t>the state of being retained</a:t>
            </a:r>
          </a:p>
          <a:p>
            <a:pPr lvl="2"/>
            <a:r>
              <a:rPr lang="en-US" i="1" dirty="0"/>
              <a:t>Merriam-Webster Dictionary</a:t>
            </a:r>
          </a:p>
          <a:p>
            <a:pPr lvl="1"/>
            <a:endParaRPr lang="en-US" i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In Practice: </a:t>
            </a:r>
          </a:p>
          <a:p>
            <a:pPr lvl="1"/>
            <a:r>
              <a:rPr lang="en-US" dirty="0"/>
              <a:t>How many donors gave to your organization last year and have given again this year (12 month)</a:t>
            </a:r>
          </a:p>
          <a:p>
            <a:pPr lvl="1"/>
            <a:r>
              <a:rPr lang="en-US" dirty="0"/>
              <a:t>Retention is also viewed 18 month and 24 month periods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ACC1B9-0113-274C-A332-1DDF28F94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#DM201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BCAAB3-006F-7143-852B-73D344F55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893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72247-D0FB-4737-A4FA-2273DE6AE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Why Is Retention So Important?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523E752-CFDF-4828-91BC-09FB12E3E4B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9123846"/>
              </p:ext>
            </p:extLst>
          </p:nvPr>
        </p:nvGraphicFramePr>
        <p:xfrm>
          <a:off x="342901" y="1541906"/>
          <a:ext cx="6299198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9388">
                  <a:extLst>
                    <a:ext uri="{9D8B030D-6E8A-4147-A177-3AD203B41FA5}">
                      <a16:colId xmlns:a16="http://schemas.microsoft.com/office/drawing/2014/main" val="1695316091"/>
                    </a:ext>
                  </a:extLst>
                </a:gridCol>
                <a:gridCol w="1237082">
                  <a:extLst>
                    <a:ext uri="{9D8B030D-6E8A-4147-A177-3AD203B41FA5}">
                      <a16:colId xmlns:a16="http://schemas.microsoft.com/office/drawing/2014/main" val="263524884"/>
                    </a:ext>
                  </a:extLst>
                </a:gridCol>
                <a:gridCol w="1435482">
                  <a:extLst>
                    <a:ext uri="{9D8B030D-6E8A-4147-A177-3AD203B41FA5}">
                      <a16:colId xmlns:a16="http://schemas.microsoft.com/office/drawing/2014/main" val="357461605"/>
                    </a:ext>
                  </a:extLst>
                </a:gridCol>
                <a:gridCol w="1727246">
                  <a:extLst>
                    <a:ext uri="{9D8B030D-6E8A-4147-A177-3AD203B41FA5}">
                      <a16:colId xmlns:a16="http://schemas.microsoft.com/office/drawing/2014/main" val="4137060416"/>
                    </a:ext>
                  </a:extLst>
                </a:gridCol>
              </a:tblGrid>
              <a:tr h="588975">
                <a:tc>
                  <a:txBody>
                    <a:bodyPr/>
                    <a:lstStyle/>
                    <a:p>
                      <a:r>
                        <a:rPr lang="en-US" dirty="0"/>
                        <a:t>40% Annual Retention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Donors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Average Gift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Income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279530"/>
                  </a:ext>
                </a:extLst>
              </a:tr>
              <a:tr h="33655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Year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1,900,000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$20.00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$38,000,000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7598470"/>
                  </a:ext>
                </a:extLst>
              </a:tr>
              <a:tr h="33655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Year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760,000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$22.00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$16,720,000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966406"/>
                  </a:ext>
                </a:extLst>
              </a:tr>
              <a:tr h="33655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Year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304,000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$24.00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$7,296,000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170997"/>
                  </a:ext>
                </a:extLst>
              </a:tr>
              <a:tr h="336557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3,325,000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$62,016,000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807713"/>
                  </a:ext>
                </a:extLst>
              </a:tr>
            </a:tbl>
          </a:graphicData>
        </a:graphic>
      </p:graphicFrame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F4CE1E36-AA0D-487E-906E-C15100A10DF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3983015"/>
              </p:ext>
            </p:extLst>
          </p:nvPr>
        </p:nvGraphicFramePr>
        <p:xfrm>
          <a:off x="1574801" y="3645026"/>
          <a:ext cx="6299198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9388">
                  <a:extLst>
                    <a:ext uri="{9D8B030D-6E8A-4147-A177-3AD203B41FA5}">
                      <a16:colId xmlns:a16="http://schemas.microsoft.com/office/drawing/2014/main" val="1695316091"/>
                    </a:ext>
                  </a:extLst>
                </a:gridCol>
                <a:gridCol w="1237082">
                  <a:extLst>
                    <a:ext uri="{9D8B030D-6E8A-4147-A177-3AD203B41FA5}">
                      <a16:colId xmlns:a16="http://schemas.microsoft.com/office/drawing/2014/main" val="263524884"/>
                    </a:ext>
                  </a:extLst>
                </a:gridCol>
                <a:gridCol w="1435482">
                  <a:extLst>
                    <a:ext uri="{9D8B030D-6E8A-4147-A177-3AD203B41FA5}">
                      <a16:colId xmlns:a16="http://schemas.microsoft.com/office/drawing/2014/main" val="357461605"/>
                    </a:ext>
                  </a:extLst>
                </a:gridCol>
                <a:gridCol w="1727246">
                  <a:extLst>
                    <a:ext uri="{9D8B030D-6E8A-4147-A177-3AD203B41FA5}">
                      <a16:colId xmlns:a16="http://schemas.microsoft.com/office/drawing/2014/main" val="4137060416"/>
                    </a:ext>
                  </a:extLst>
                </a:gridCol>
              </a:tblGrid>
              <a:tr h="588975">
                <a:tc>
                  <a:txBody>
                    <a:bodyPr/>
                    <a:lstStyle/>
                    <a:p>
                      <a:r>
                        <a:rPr lang="en-US" dirty="0"/>
                        <a:t>50% Annual Retention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Donors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Average Gift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Income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9279530"/>
                  </a:ext>
                </a:extLst>
              </a:tr>
              <a:tr h="33655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Year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1,900,000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$20.00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$38,000,000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7598470"/>
                  </a:ext>
                </a:extLst>
              </a:tr>
              <a:tr h="33655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Year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950,000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$22.00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$20,900,000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966406"/>
                  </a:ext>
                </a:extLst>
              </a:tr>
              <a:tr h="33655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Year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475,000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$24.00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$11,400,000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170997"/>
                  </a:ext>
                </a:extLst>
              </a:tr>
              <a:tr h="336557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2,964,000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$70,300,000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807713"/>
                  </a:ext>
                </a:extLst>
              </a:tr>
            </a:tbl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C0E521-9BEA-EB49-94CB-49F6DD2E3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#DM201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C5F731-DF4F-7140-8CD6-0B4A5C6C1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4E1306-E112-6544-857B-2FB62347638D}"/>
              </a:ext>
            </a:extLst>
          </p:cNvPr>
          <p:cNvSpPr txBox="1"/>
          <p:nvPr/>
        </p:nvSpPr>
        <p:spPr>
          <a:xfrm>
            <a:off x="8585200" y="2097088"/>
            <a:ext cx="3189922" cy="390876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en-US" sz="2400" dirty="0"/>
          </a:p>
          <a:p>
            <a:pPr algn="ctr"/>
            <a:r>
              <a:rPr lang="en-US" sz="2400" dirty="0"/>
              <a:t>Increasing annual </a:t>
            </a:r>
            <a:br>
              <a:rPr lang="en-US" sz="2400" dirty="0"/>
            </a:br>
            <a:r>
              <a:rPr lang="en-US" sz="2400" dirty="0"/>
              <a:t>retention of existing </a:t>
            </a:r>
            <a:br>
              <a:rPr lang="en-US" sz="2400" dirty="0"/>
            </a:br>
            <a:r>
              <a:rPr lang="en-US" sz="2400" dirty="0"/>
              <a:t>donors from 40% to 50% generates an additional </a:t>
            </a:r>
          </a:p>
          <a:p>
            <a:pPr algn="ctr"/>
            <a:r>
              <a:rPr lang="en-US" sz="2400" b="1"/>
              <a:t>$8,284,000</a:t>
            </a:r>
            <a:r>
              <a:rPr lang="en-US" sz="2400" b="1" dirty="0"/>
              <a:t>!</a:t>
            </a:r>
            <a:endParaRPr lang="en-US" sz="2000" dirty="0">
              <a:solidFill>
                <a:schemeClr val="accent4"/>
              </a:solidFill>
            </a:endParaRPr>
          </a:p>
          <a:p>
            <a:pPr algn="ctr"/>
            <a:endParaRPr lang="en-US" sz="2000" dirty="0">
              <a:solidFill>
                <a:schemeClr val="accent4"/>
              </a:solidFill>
            </a:endParaRPr>
          </a:p>
          <a:p>
            <a:pPr algn="ctr"/>
            <a:endParaRPr lang="en-US" sz="2000" dirty="0">
              <a:solidFill>
                <a:schemeClr val="accent4"/>
              </a:solidFill>
            </a:endParaRPr>
          </a:p>
          <a:p>
            <a:pPr algn="ctr"/>
            <a:endParaRPr lang="en-US" sz="2000" dirty="0">
              <a:solidFill>
                <a:schemeClr val="accent4"/>
              </a:solidFill>
            </a:endParaRPr>
          </a:p>
          <a:p>
            <a:pPr algn="ctr"/>
            <a:endParaRPr lang="en-US" sz="200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22681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90C17-B783-4417-8BF6-6BE68FAA2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Happening In the Market?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6CEA48-B2A2-4B95-9CDE-90AA943B3D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dirty="0"/>
              <a:t>Donor Retention was down 4.5% in 2018.</a:t>
            </a:r>
          </a:p>
          <a:p>
            <a:r>
              <a:rPr lang="en-US" dirty="0"/>
              <a:t>New Donor Acquisition was down 7.3%.</a:t>
            </a:r>
          </a:p>
          <a:p>
            <a:r>
              <a:rPr lang="en-US" dirty="0"/>
              <a:t>Organizations grew in 2018 thanks to revenue being up from $1,000+ donors.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Underscores need for </a:t>
            </a:r>
            <a:r>
              <a:rPr lang="en-US" b="1" dirty="0"/>
              <a:t>increased retention </a:t>
            </a:r>
            <a:r>
              <a:rPr lang="en-US" dirty="0"/>
              <a:t>and </a:t>
            </a:r>
            <a:r>
              <a:rPr lang="en-US" b="1" dirty="0"/>
              <a:t>more aggressive new donor acquisition</a:t>
            </a:r>
            <a:r>
              <a:rPr lang="en-US" dirty="0"/>
              <a:t> – low $ audiences are key part of the pipeline that builds $1,000+ audiences.</a:t>
            </a: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D88E43E9-1FDA-4D5B-8566-72096E9CCB09}"/>
              </a:ext>
            </a:extLst>
          </p:cNvPr>
          <p:cNvSpPr txBox="1">
            <a:spLocks/>
          </p:cNvSpPr>
          <p:nvPr/>
        </p:nvSpPr>
        <p:spPr>
          <a:xfrm>
            <a:off x="8195821" y="5337985"/>
            <a:ext cx="3565494" cy="3426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r>
              <a:rPr lang="en-US" sz="1600" dirty="0"/>
              <a:t>Source: FEP 2018 Q4 Fundraising Report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2BEBB1-5357-8A43-8601-B96BD2680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#DM201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5F8EEB-7B9A-9945-A2EC-BC99A0836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1642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5F4CFAF-7BDD-D648-84B2-71B11110A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2018 Overall Donor Retention</a:t>
            </a: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09300" y="6356350"/>
            <a:ext cx="9502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pPr algn="r"/>
            <a:fld id="{9E75B593-AD68-E04D-8B27-7072CF3CE75A}" type="slidenum">
              <a:rPr lang="en-US" sz="1200" smtClean="0"/>
              <a:pPr algn="r"/>
              <a:t>7</a:t>
            </a:fld>
            <a:endParaRPr lang="en-US" sz="1200" dirty="0"/>
          </a:p>
        </p:txBody>
      </p:sp>
      <p:grpSp>
        <p:nvGrpSpPr>
          <p:cNvPr id="5" name="Group 4"/>
          <p:cNvGrpSpPr/>
          <p:nvPr/>
        </p:nvGrpSpPr>
        <p:grpSpPr>
          <a:xfrm>
            <a:off x="1351333" y="3587227"/>
            <a:ext cx="4223968" cy="1340947"/>
            <a:chOff x="-4549197" y="23613562"/>
            <a:chExt cx="4555769" cy="1428311"/>
          </a:xfrm>
          <a:solidFill>
            <a:schemeClr val="bg1">
              <a:lumMod val="75000"/>
            </a:schemeClr>
          </a:solidFill>
        </p:grpSpPr>
        <p:pic>
          <p:nvPicPr>
            <p:cNvPr id="13" name="Graphic 12" descr="Man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3767333" y="23613562"/>
              <a:ext cx="1428311" cy="1428311"/>
            </a:xfrm>
            <a:prstGeom prst="rect">
              <a:avLst/>
            </a:prstGeom>
          </p:spPr>
        </p:pic>
        <p:pic>
          <p:nvPicPr>
            <p:cNvPr id="14" name="Graphic 13" descr="Man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4549197" y="23613562"/>
              <a:ext cx="1428311" cy="1428311"/>
            </a:xfrm>
            <a:prstGeom prst="rect">
              <a:avLst/>
            </a:prstGeom>
          </p:spPr>
        </p:pic>
        <p:pic>
          <p:nvPicPr>
            <p:cNvPr id="15" name="Graphic 14" descr="Man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985468" y="23613562"/>
              <a:ext cx="1428311" cy="1428311"/>
            </a:xfrm>
            <a:prstGeom prst="rect">
              <a:avLst/>
            </a:prstGeom>
          </p:spPr>
        </p:pic>
        <p:pic>
          <p:nvPicPr>
            <p:cNvPr id="16" name="Graphic 15" descr="Man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203604" y="23613562"/>
              <a:ext cx="1428311" cy="1428311"/>
            </a:xfrm>
            <a:prstGeom prst="rect">
              <a:avLst/>
            </a:prstGeom>
          </p:spPr>
        </p:pic>
        <p:pic>
          <p:nvPicPr>
            <p:cNvPr id="17" name="Graphic 16" descr="Man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421739" y="23613562"/>
              <a:ext cx="1428311" cy="1428311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A9321C9E-933B-47D7-9087-010CF52BFC3E}"/>
              </a:ext>
            </a:extLst>
          </p:cNvPr>
          <p:cNvGrpSpPr/>
          <p:nvPr/>
        </p:nvGrpSpPr>
        <p:grpSpPr>
          <a:xfrm>
            <a:off x="1335270" y="2090636"/>
            <a:ext cx="4240974" cy="1359221"/>
            <a:chOff x="1855970" y="2370036"/>
            <a:chExt cx="4240974" cy="1359221"/>
          </a:xfrm>
        </p:grpSpPr>
        <p:grpSp>
          <p:nvGrpSpPr>
            <p:cNvPr id="6" name="Group 5"/>
            <p:cNvGrpSpPr/>
            <p:nvPr/>
          </p:nvGrpSpPr>
          <p:grpSpPr>
            <a:xfrm>
              <a:off x="1855970" y="2370036"/>
              <a:ext cx="4220151" cy="1359221"/>
              <a:chOff x="-4549197" y="23613562"/>
              <a:chExt cx="4551652" cy="1447776"/>
            </a:xfrm>
            <a:solidFill>
              <a:schemeClr val="bg1">
                <a:lumMod val="75000"/>
              </a:schemeClr>
            </a:solidFill>
          </p:grpSpPr>
          <p:pic>
            <p:nvPicPr>
              <p:cNvPr id="8" name="Graphic 7" descr="Man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-3767333" y="23613562"/>
                <a:ext cx="1428311" cy="1428311"/>
              </a:xfrm>
              <a:prstGeom prst="rect">
                <a:avLst/>
              </a:prstGeom>
            </p:spPr>
          </p:pic>
          <p:pic>
            <p:nvPicPr>
              <p:cNvPr id="9" name="Graphic 8" descr="Man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-4549197" y="23613562"/>
                <a:ext cx="1428311" cy="1428311"/>
              </a:xfrm>
              <a:prstGeom prst="rect">
                <a:avLst/>
              </a:prstGeom>
            </p:spPr>
          </p:pic>
          <p:pic>
            <p:nvPicPr>
              <p:cNvPr id="10" name="Graphic 9" descr="Man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-2985468" y="23613562"/>
                <a:ext cx="1428311" cy="1428311"/>
              </a:xfrm>
              <a:prstGeom prst="rect">
                <a:avLst/>
              </a:prstGeom>
            </p:spPr>
          </p:pic>
          <p:pic>
            <p:nvPicPr>
              <p:cNvPr id="11" name="Graphic 10" descr="Man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-2203604" y="23613562"/>
                <a:ext cx="1428311" cy="1428311"/>
              </a:xfrm>
              <a:prstGeom prst="rect">
                <a:avLst/>
              </a:prstGeom>
            </p:spPr>
          </p:pic>
          <p:pic>
            <p:nvPicPr>
              <p:cNvPr id="12" name="Graphic 11" descr="Man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-1425856" y="23633027"/>
                <a:ext cx="1428311" cy="1428311"/>
              </a:xfrm>
              <a:prstGeom prst="rect">
                <a:avLst/>
              </a:prstGeom>
            </p:spPr>
          </p:pic>
        </p:grpSp>
        <p:pic>
          <p:nvPicPr>
            <p:cNvPr id="7" name="Graphic 6" descr="Man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t="39763"/>
            <a:stretch/>
          </p:blipFill>
          <p:spPr>
            <a:xfrm>
              <a:off x="4719172" y="2981434"/>
              <a:ext cx="1377772" cy="737892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/>
        </p:nvSpPr>
        <p:spPr>
          <a:xfrm>
            <a:off x="6264685" y="3019997"/>
            <a:ext cx="3742884" cy="818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b="1" dirty="0">
                <a:solidFill>
                  <a:srgbClr val="0070C0"/>
                </a:solidFill>
                <a:latin typeface="Arial Narrow" panose="020B0606020202030204" pitchFamily="34" charset="0"/>
              </a:rPr>
              <a:t>44.5%</a:t>
            </a:r>
            <a:endParaRPr lang="en-US" sz="13800" dirty="0">
              <a:solidFill>
                <a:srgbClr val="0070C0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Title 2">
            <a:extLst>
              <a:ext uri="{FF2B5EF4-FFF2-40B4-BE49-F238E27FC236}">
                <a16:creationId xmlns:a16="http://schemas.microsoft.com/office/drawing/2014/main" id="{F276E5E2-39A9-4E0A-AD35-4A92EDA9EE5F}"/>
              </a:ext>
            </a:extLst>
          </p:cNvPr>
          <p:cNvSpPr txBox="1">
            <a:spLocks/>
          </p:cNvSpPr>
          <p:nvPr/>
        </p:nvSpPr>
        <p:spPr>
          <a:xfrm>
            <a:off x="8488142" y="5596516"/>
            <a:ext cx="3565494" cy="3426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r>
              <a:rPr lang="en-US" sz="1600" dirty="0"/>
              <a:t>Source: FEP 2018 Q4 Fundraising Report</a:t>
            </a:r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B88551B9-6D0E-A547-BBD5-B08E73823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 dirty="0"/>
              <a:t>#DM201</a:t>
            </a:r>
          </a:p>
        </p:txBody>
      </p:sp>
    </p:spTree>
    <p:extLst>
      <p:ext uri="{BB962C8B-B14F-4D97-AF65-F5344CB8AC3E}">
        <p14:creationId xmlns:p14="http://schemas.microsoft.com/office/powerpoint/2010/main" val="2529318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CB1FF-F7A3-49D5-B02D-51F0A9503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7902"/>
            <a:ext cx="10515600" cy="1325563"/>
          </a:xfrm>
        </p:spPr>
        <p:txBody>
          <a:bodyPr/>
          <a:lstStyle/>
          <a:p>
            <a:r>
              <a:rPr lang="en-US" dirty="0"/>
              <a:t>2018 Donor Retention Rates</a:t>
            </a:r>
          </a:p>
        </p:txBody>
      </p:sp>
      <p:sp>
        <p:nvSpPr>
          <p:cNvPr id="4" name="Block Arc 3">
            <a:extLst>
              <a:ext uri="{FF2B5EF4-FFF2-40B4-BE49-F238E27FC236}">
                <a16:creationId xmlns:a16="http://schemas.microsoft.com/office/drawing/2014/main" id="{7E48D201-A6CB-4EF8-B923-9A7C622B3423}"/>
              </a:ext>
            </a:extLst>
          </p:cNvPr>
          <p:cNvSpPr/>
          <p:nvPr/>
        </p:nvSpPr>
        <p:spPr>
          <a:xfrm rot="21375260">
            <a:off x="658907" y="2563905"/>
            <a:ext cx="3375212" cy="3191435"/>
          </a:xfrm>
          <a:prstGeom prst="blockArc">
            <a:avLst>
              <a:gd name="adj1" fmla="val 10800000"/>
              <a:gd name="adj2" fmla="val 313430"/>
              <a:gd name="adj3" fmla="val 14280"/>
            </a:avLst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8DDA7B8-4F5E-4F49-ABA4-6A5A2D5202C5}"/>
              </a:ext>
            </a:extLst>
          </p:cNvPr>
          <p:cNvCxnSpPr>
            <a:cxnSpLocks/>
          </p:cNvCxnSpPr>
          <p:nvPr/>
        </p:nvCxnSpPr>
        <p:spPr>
          <a:xfrm flipH="1" flipV="1">
            <a:off x="1111626" y="3209366"/>
            <a:ext cx="1234887" cy="950256"/>
          </a:xfrm>
          <a:prstGeom prst="straightConnector1">
            <a:avLst/>
          </a:prstGeom>
          <a:ln w="142875">
            <a:solidFill>
              <a:schemeClr val="tx1">
                <a:lumMod val="75000"/>
                <a:lumOff val="25000"/>
              </a:schemeClr>
            </a:solidFill>
            <a:headEnd type="oval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A7AF7635-A11D-4105-991C-34AD2FC1D22F}"/>
              </a:ext>
            </a:extLst>
          </p:cNvPr>
          <p:cNvSpPr/>
          <p:nvPr/>
        </p:nvSpPr>
        <p:spPr>
          <a:xfrm>
            <a:off x="275342" y="1402001"/>
            <a:ext cx="4142342" cy="13255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Arial Narrow" panose="020B0606020202030204" pitchFamily="34" charset="0"/>
              </a:rPr>
              <a:t>New </a:t>
            </a:r>
          </a:p>
          <a:p>
            <a:pPr algn="ctr"/>
            <a:r>
              <a:rPr lang="en-US" sz="3200" b="1" dirty="0">
                <a:solidFill>
                  <a:schemeClr val="tx2"/>
                </a:solidFill>
                <a:latin typeface="Arial Narrow" panose="020B0606020202030204" pitchFamily="34" charset="0"/>
              </a:rPr>
              <a:t>Donor Retention</a:t>
            </a:r>
            <a:endParaRPr lang="en-US" sz="3200" b="1" dirty="0">
              <a:solidFill>
                <a:schemeClr val="tx2"/>
              </a:solidFill>
              <a:highlight>
                <a:srgbClr val="FF0000"/>
              </a:highlight>
              <a:latin typeface="Arial Narrow" panose="020B060602020203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87C197-E7BE-41D7-9A92-09A4D93D4CA2}"/>
              </a:ext>
            </a:extLst>
          </p:cNvPr>
          <p:cNvSpPr/>
          <p:nvPr/>
        </p:nvSpPr>
        <p:spPr>
          <a:xfrm>
            <a:off x="340280" y="4298931"/>
            <a:ext cx="4142342" cy="13255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>
                <a:solidFill>
                  <a:srgbClr val="67626E"/>
                </a:solidFill>
                <a:latin typeface="Arial Narrow" panose="020B0606020202030204" pitchFamily="34" charset="0"/>
              </a:rPr>
              <a:t>20%</a:t>
            </a:r>
            <a:endParaRPr lang="en-US" sz="6600" b="1" dirty="0">
              <a:solidFill>
                <a:srgbClr val="67626E"/>
              </a:solidFill>
              <a:highlight>
                <a:srgbClr val="FF0000"/>
              </a:highlight>
              <a:latin typeface="Arial Narrow" panose="020B0606020202030204" pitchFamily="34" charset="0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0718D0B-D392-473D-A820-23C588A96C6B}"/>
              </a:ext>
            </a:extLst>
          </p:cNvPr>
          <p:cNvGrpSpPr/>
          <p:nvPr/>
        </p:nvGrpSpPr>
        <p:grpSpPr>
          <a:xfrm>
            <a:off x="4289343" y="1402001"/>
            <a:ext cx="4212794" cy="4353339"/>
            <a:chOff x="4289343" y="1402001"/>
            <a:chExt cx="4212794" cy="4353339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CA83195E-FDD0-491E-AA9D-4F0C093142A3}"/>
                </a:ext>
              </a:extLst>
            </p:cNvPr>
            <p:cNvGrpSpPr/>
            <p:nvPr/>
          </p:nvGrpSpPr>
          <p:grpSpPr>
            <a:xfrm>
              <a:off x="4289343" y="1402001"/>
              <a:ext cx="4212794" cy="4353339"/>
              <a:chOff x="4289343" y="1402001"/>
              <a:chExt cx="4212794" cy="4353339"/>
            </a:xfrm>
          </p:grpSpPr>
          <p:sp>
            <p:nvSpPr>
              <p:cNvPr id="5" name="Block Arc 4">
                <a:extLst>
                  <a:ext uri="{FF2B5EF4-FFF2-40B4-BE49-F238E27FC236}">
                    <a16:creationId xmlns:a16="http://schemas.microsoft.com/office/drawing/2014/main" id="{BB6FBD18-FEDE-4B6B-960A-4C0CD8D21336}"/>
                  </a:ext>
                </a:extLst>
              </p:cNvPr>
              <p:cNvSpPr/>
              <p:nvPr/>
            </p:nvSpPr>
            <p:spPr>
              <a:xfrm rot="21375260">
                <a:off x="4648200" y="2563905"/>
                <a:ext cx="3375212" cy="3191435"/>
              </a:xfrm>
              <a:prstGeom prst="blockArc">
                <a:avLst>
                  <a:gd name="adj1" fmla="val 10800000"/>
                  <a:gd name="adj2" fmla="val 313430"/>
                  <a:gd name="adj3" fmla="val 14280"/>
                </a:avLst>
              </a:prstGeom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351CC7D4-DB43-432D-9DEE-8D49749D8D5B}"/>
                  </a:ext>
                </a:extLst>
              </p:cNvPr>
              <p:cNvSpPr/>
              <p:nvPr/>
            </p:nvSpPr>
            <p:spPr>
              <a:xfrm>
                <a:off x="4289343" y="1402001"/>
                <a:ext cx="4142342" cy="132556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b="1" dirty="0">
                    <a:solidFill>
                      <a:schemeClr val="tx2"/>
                    </a:solidFill>
                    <a:latin typeface="Arial Narrow" panose="020B0606020202030204" pitchFamily="34" charset="0"/>
                  </a:rPr>
                  <a:t>Repeat </a:t>
                </a:r>
              </a:p>
              <a:p>
                <a:pPr algn="ctr"/>
                <a:r>
                  <a:rPr lang="en-US" sz="3200" b="1" dirty="0">
                    <a:solidFill>
                      <a:schemeClr val="tx2"/>
                    </a:solidFill>
                    <a:latin typeface="Arial Narrow" panose="020B0606020202030204" pitchFamily="34" charset="0"/>
                  </a:rPr>
                  <a:t>Donor Retention</a:t>
                </a:r>
                <a:endParaRPr lang="en-US" sz="3200" b="1" dirty="0">
                  <a:solidFill>
                    <a:schemeClr val="tx2"/>
                  </a:solidFill>
                  <a:highlight>
                    <a:srgbClr val="FF0000"/>
                  </a:highlight>
                  <a:latin typeface="Arial Narrow" panose="020B0606020202030204" pitchFamily="34" charset="0"/>
                </a:endParaRP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60212387-2352-4573-9056-19EFC2D2A50E}"/>
                  </a:ext>
                </a:extLst>
              </p:cNvPr>
              <p:cNvSpPr/>
              <p:nvPr/>
            </p:nvSpPr>
            <p:spPr>
              <a:xfrm>
                <a:off x="4359795" y="4298931"/>
                <a:ext cx="4142342" cy="132556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6600" b="1" dirty="0">
                    <a:solidFill>
                      <a:srgbClr val="67626E"/>
                    </a:solidFill>
                    <a:latin typeface="Arial Narrow" panose="020B0606020202030204" pitchFamily="34" charset="0"/>
                  </a:rPr>
                  <a:t>61%</a:t>
                </a:r>
                <a:endParaRPr lang="en-US" sz="6600" b="1" dirty="0">
                  <a:solidFill>
                    <a:srgbClr val="67626E"/>
                  </a:solidFill>
                  <a:highlight>
                    <a:srgbClr val="FF0000"/>
                  </a:highlight>
                  <a:latin typeface="Arial Narrow" panose="020B0606020202030204" pitchFamily="34" charset="0"/>
                </a:endParaRPr>
              </a:p>
            </p:txBody>
          </p:sp>
        </p:grp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45E01AB4-474F-4948-8803-95AD226D1B5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66029" y="2886635"/>
              <a:ext cx="659369" cy="1174612"/>
            </a:xfrm>
            <a:prstGeom prst="straightConnector1">
              <a:avLst/>
            </a:prstGeom>
            <a:ln w="142875">
              <a:solidFill>
                <a:schemeClr val="tx1">
                  <a:lumMod val="75000"/>
                  <a:lumOff val="25000"/>
                </a:schemeClr>
              </a:solidFill>
              <a:headEnd type="oval"/>
              <a:tailEnd type="non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4CAD27F-2D64-4C62-8981-9B27C656BD0C}"/>
              </a:ext>
            </a:extLst>
          </p:cNvPr>
          <p:cNvGrpSpPr/>
          <p:nvPr/>
        </p:nvGrpSpPr>
        <p:grpSpPr>
          <a:xfrm>
            <a:off x="8124052" y="1402001"/>
            <a:ext cx="4272218" cy="4329103"/>
            <a:chOff x="8124052" y="1402001"/>
            <a:chExt cx="4272218" cy="4329103"/>
          </a:xfrm>
        </p:grpSpPr>
        <p:sp>
          <p:nvSpPr>
            <p:cNvPr id="7" name="Block Arc 6">
              <a:extLst>
                <a:ext uri="{FF2B5EF4-FFF2-40B4-BE49-F238E27FC236}">
                  <a16:creationId xmlns:a16="http://schemas.microsoft.com/office/drawing/2014/main" id="{6550685C-905A-4908-BFD6-1FD50654C33F}"/>
                </a:ext>
              </a:extLst>
            </p:cNvPr>
            <p:cNvSpPr/>
            <p:nvPr/>
          </p:nvSpPr>
          <p:spPr>
            <a:xfrm rot="21427575">
              <a:off x="8424367" y="2539669"/>
              <a:ext cx="3375212" cy="3191435"/>
            </a:xfrm>
            <a:prstGeom prst="blockArc">
              <a:avLst>
                <a:gd name="adj1" fmla="val 10800000"/>
                <a:gd name="adj2" fmla="val 313430"/>
                <a:gd name="adj3" fmla="val 14280"/>
              </a:avLst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41CEAF9-7810-47D6-A253-36228E446D81}"/>
                </a:ext>
              </a:extLst>
            </p:cNvPr>
            <p:cNvSpPr/>
            <p:nvPr/>
          </p:nvSpPr>
          <p:spPr>
            <a:xfrm>
              <a:off x="8124052" y="1402001"/>
              <a:ext cx="4142342" cy="13255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chemeClr val="tx2"/>
                  </a:solidFill>
                  <a:latin typeface="Arial Narrow" panose="020B0606020202030204" pitchFamily="34" charset="0"/>
                </a:rPr>
                <a:t>Lapsed </a:t>
              </a:r>
            </a:p>
            <a:p>
              <a:pPr algn="ctr"/>
              <a:r>
                <a:rPr lang="en-US" sz="3200" b="1" dirty="0">
                  <a:solidFill>
                    <a:schemeClr val="tx2"/>
                  </a:solidFill>
                  <a:latin typeface="Arial Narrow" panose="020B0606020202030204" pitchFamily="34" charset="0"/>
                </a:rPr>
                <a:t>Reactivation</a:t>
              </a:r>
              <a:endParaRPr lang="en-US" sz="3200" b="1" dirty="0">
                <a:solidFill>
                  <a:schemeClr val="tx2"/>
                </a:solidFill>
                <a:highlight>
                  <a:srgbClr val="FF0000"/>
                </a:highlight>
                <a:latin typeface="Arial Narrow" panose="020B0606020202030204" pitchFamily="34" charset="0"/>
              </a:endParaRP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0C71B6A4-1066-46E3-8631-7D7B640A274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707633" y="3684494"/>
              <a:ext cx="1487591" cy="376753"/>
            </a:xfrm>
            <a:prstGeom prst="straightConnector1">
              <a:avLst/>
            </a:prstGeom>
            <a:ln w="142875">
              <a:solidFill>
                <a:schemeClr val="tx1">
                  <a:lumMod val="75000"/>
                  <a:lumOff val="25000"/>
                </a:schemeClr>
              </a:solidFill>
              <a:headEnd type="oval"/>
              <a:tailEnd type="non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39B7F9D-C3F4-4CB1-8C34-914ED8671678}"/>
                </a:ext>
              </a:extLst>
            </p:cNvPr>
            <p:cNvSpPr/>
            <p:nvPr/>
          </p:nvSpPr>
          <p:spPr>
            <a:xfrm>
              <a:off x="8253928" y="4298931"/>
              <a:ext cx="4142342" cy="13255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600" b="1" dirty="0">
                  <a:solidFill>
                    <a:srgbClr val="67626E"/>
                  </a:solidFill>
                  <a:latin typeface="Arial Narrow" panose="020B0606020202030204" pitchFamily="34" charset="0"/>
                </a:rPr>
                <a:t>4%</a:t>
              </a:r>
              <a:endParaRPr lang="en-US" sz="6600" b="1" dirty="0">
                <a:solidFill>
                  <a:srgbClr val="67626E"/>
                </a:solidFill>
                <a:highlight>
                  <a:srgbClr val="FF0000"/>
                </a:highlight>
                <a:latin typeface="Arial Narrow" panose="020B0606020202030204" pitchFamily="34" charset="0"/>
              </a:endParaRPr>
            </a:p>
          </p:txBody>
        </p:sp>
      </p:grpSp>
      <p:sp>
        <p:nvSpPr>
          <p:cNvPr id="20" name="Title 2">
            <a:extLst>
              <a:ext uri="{FF2B5EF4-FFF2-40B4-BE49-F238E27FC236}">
                <a16:creationId xmlns:a16="http://schemas.microsoft.com/office/drawing/2014/main" id="{D2C07B03-6AF4-47CC-8221-A744A63FF111}"/>
              </a:ext>
            </a:extLst>
          </p:cNvPr>
          <p:cNvSpPr txBox="1">
            <a:spLocks/>
          </p:cNvSpPr>
          <p:nvPr/>
        </p:nvSpPr>
        <p:spPr>
          <a:xfrm>
            <a:off x="8253928" y="5589902"/>
            <a:ext cx="3565494" cy="3426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r>
              <a:rPr lang="en-US" sz="1600" dirty="0"/>
              <a:t>Source: FEP 2018 Q4 Fundraising Report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AE2BDD-89C7-FA4F-A20C-A5829ABE8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#DM201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B7C4B6-CD64-CC43-8175-0BB8439E4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194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212320" cy="6934200"/>
          </a:xfrm>
          <a:prstGeom prst="rect">
            <a:avLst/>
          </a:prstGeom>
          <a:solidFill>
            <a:srgbClr val="EDE6E2"/>
          </a:solidFill>
          <a:ln>
            <a:solidFill>
              <a:srgbClr val="EDE6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267" dirty="0">
              <a:solidFill>
                <a:srgbClr val="20212A"/>
              </a:solidFill>
            </a:endParaRPr>
          </a:p>
          <a:p>
            <a:pPr algn="ctr"/>
            <a:endParaRPr lang="en-US" sz="4267" dirty="0">
              <a:solidFill>
                <a:srgbClr val="20212A"/>
              </a:solidFill>
            </a:endParaRPr>
          </a:p>
          <a:p>
            <a:r>
              <a:rPr lang="en-US" sz="4267" b="1" dirty="0">
                <a:solidFill>
                  <a:srgbClr val="20212A"/>
                </a:solidFill>
              </a:rPr>
              <a:t>      Thinking About </a:t>
            </a:r>
            <a:r>
              <a:rPr lang="en-US" sz="4267" b="1" i="1" dirty="0">
                <a:solidFill>
                  <a:srgbClr val="20212A"/>
                </a:solidFill>
              </a:rPr>
              <a:t>Your</a:t>
            </a:r>
            <a:r>
              <a:rPr lang="en-US" sz="4267" b="1" dirty="0">
                <a:solidFill>
                  <a:srgbClr val="20212A"/>
                </a:solidFill>
              </a:rPr>
              <a:t> Program</a:t>
            </a:r>
          </a:p>
          <a:p>
            <a:pPr algn="ctr"/>
            <a:endParaRPr lang="en-US" sz="2400" dirty="0"/>
          </a:p>
          <a:p>
            <a:endParaRPr lang="en-US" sz="2400" dirty="0">
              <a:solidFill>
                <a:srgbClr val="20212A"/>
              </a:solidFill>
            </a:endParaRPr>
          </a:p>
          <a:p>
            <a:endParaRPr lang="en-US" sz="2400" dirty="0">
              <a:solidFill>
                <a:srgbClr val="20212A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 rot="18150596">
            <a:off x="8097827" y="3795502"/>
            <a:ext cx="5704860" cy="4169455"/>
          </a:xfrm>
          <a:prstGeom prst="rect">
            <a:avLst/>
          </a:prstGeom>
          <a:solidFill>
            <a:srgbClr val="FF4A3B"/>
          </a:solidFill>
          <a:ln>
            <a:solidFill>
              <a:srgbClr val="FF4A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 rot="3116253">
            <a:off x="7549637" y="-334417"/>
            <a:ext cx="7948897" cy="4229888"/>
          </a:xfrm>
          <a:prstGeom prst="rect">
            <a:avLst/>
          </a:prstGeom>
          <a:solidFill>
            <a:srgbClr val="20212A"/>
          </a:solidFill>
          <a:ln>
            <a:solidFill>
              <a:srgbClr val="2021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9200" y="316229"/>
            <a:ext cx="2838523" cy="67437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144000" y="5943601"/>
            <a:ext cx="3352800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67" dirty="0">
                <a:solidFill>
                  <a:schemeClr val="bg2"/>
                </a:solidFill>
                <a:latin typeface="Gotham Bold" pitchFamily="50" charset="0"/>
                <a:cs typeface="Aharoni" panose="02010803020104030203" pitchFamily="2" charset="-79"/>
              </a:rPr>
              <a:t>#DM201</a:t>
            </a:r>
          </a:p>
        </p:txBody>
      </p:sp>
    </p:spTree>
    <p:extLst>
      <p:ext uri="{BB962C8B-B14F-4D97-AF65-F5344CB8AC3E}">
        <p14:creationId xmlns:p14="http://schemas.microsoft.com/office/powerpoint/2010/main" val="41891236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3ED7C-CFB5-4BEC-B70C-EC77115A7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Back to Basics:  What Is a Renewal Program?</a:t>
            </a:r>
            <a:r>
              <a:rPr lang="en-US" dirty="0"/>
              <a:t>	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1E6DF706-B0EB-431D-8500-20C7076A67AA}"/>
              </a:ext>
            </a:extLst>
          </p:cNvPr>
          <p:cNvSpPr txBox="1">
            <a:spLocks/>
          </p:cNvSpPr>
          <p:nvPr/>
        </p:nvSpPr>
        <p:spPr>
          <a:xfrm>
            <a:off x="325438" y="1421209"/>
            <a:ext cx="11599862" cy="9409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FD1F6A-5C1B-4C1A-ACE9-87BEA1272129}"/>
              </a:ext>
            </a:extLst>
          </p:cNvPr>
          <p:cNvSpPr txBox="1"/>
          <p:nvPr/>
        </p:nvSpPr>
        <p:spPr>
          <a:xfrm>
            <a:off x="266700" y="1891704"/>
            <a:ext cx="718242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Annual Giving Messaging Track:  Asking donors who have supported your organization to ‘renew’ their commitment and support with an annual gift.</a:t>
            </a:r>
            <a:br>
              <a:rPr lang="en-US" sz="2000" dirty="0"/>
            </a:br>
            <a:br>
              <a:rPr lang="en-US" sz="2000" dirty="0"/>
            </a:br>
            <a:r>
              <a:rPr lang="en-US" sz="2000" i="1" dirty="0"/>
              <a:t>NOTE: Once a donor ‘renews’ and gives their annual gift – they then get moved into a separate track of special donor appeals.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Renewal programs are a fundraising track dedicated to retaining donors and are </a:t>
            </a:r>
            <a:r>
              <a:rPr lang="en-US" sz="2000" i="1" dirty="0"/>
              <a:t>the best</a:t>
            </a:r>
            <a:r>
              <a:rPr lang="en-US" sz="2000" dirty="0"/>
              <a:t> way to improve donor retention.</a:t>
            </a:r>
          </a:p>
          <a:p>
            <a:endParaRPr lang="en-US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850F40-57DD-426B-B521-82093FC51A63}"/>
              </a:ext>
            </a:extLst>
          </p:cNvPr>
          <p:cNvSpPr txBox="1"/>
          <p:nvPr/>
        </p:nvSpPr>
        <p:spPr>
          <a:xfrm>
            <a:off x="7720149" y="1703388"/>
            <a:ext cx="4054973" cy="430887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/>
              <a:t>What Is This Renewal Magic?</a:t>
            </a:r>
          </a:p>
          <a:p>
            <a:endParaRPr lang="en-US" sz="2000" dirty="0"/>
          </a:p>
          <a:p>
            <a:r>
              <a:rPr lang="en-US" dirty="0"/>
              <a:t>People are conditioned to give when </a:t>
            </a:r>
            <a:br>
              <a:rPr lang="en-US" dirty="0"/>
            </a:br>
            <a:r>
              <a:rPr lang="en-US" dirty="0"/>
              <a:t>they hear the word ‘renew’ from subscriptions/benefits, etc.</a:t>
            </a:r>
          </a:p>
          <a:p>
            <a:endParaRPr lang="en-US" dirty="0"/>
          </a:p>
          <a:p>
            <a:r>
              <a:rPr lang="en-US" dirty="0"/>
              <a:t>Donors already know </a:t>
            </a:r>
            <a:r>
              <a:rPr lang="en-US" b="1" i="1" dirty="0"/>
              <a:t>why</a:t>
            </a:r>
            <a:r>
              <a:rPr lang="en-US" dirty="0"/>
              <a:t> they give to organizations.  Renewals help define </a:t>
            </a:r>
            <a:r>
              <a:rPr lang="en-US" b="1" i="1" dirty="0"/>
              <a:t>when</a:t>
            </a:r>
            <a:r>
              <a:rPr lang="en-US" dirty="0"/>
              <a:t> they should give if they aren’t regular givers.</a:t>
            </a:r>
          </a:p>
          <a:p>
            <a:endParaRPr lang="en-US" dirty="0"/>
          </a:p>
          <a:p>
            <a:r>
              <a:rPr lang="en-US" dirty="0"/>
              <a:t>Other ideas?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2052" name="Picture 4" descr="http://www.genittis.com/wp-content/uploads/2018/05/Magic-Hat.gif">
            <a:extLst>
              <a:ext uri="{FF2B5EF4-FFF2-40B4-BE49-F238E27FC236}">
                <a16:creationId xmlns:a16="http://schemas.microsoft.com/office/drawing/2014/main" id="{043879A0-132E-D54E-94E6-EBD7CE0421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70939" y="3778150"/>
            <a:ext cx="2721061" cy="2752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B808A0-754D-584D-9214-D2BEAD05E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78846" y="6356350"/>
            <a:ext cx="4114800" cy="365125"/>
          </a:xfrm>
        </p:spPr>
        <p:txBody>
          <a:bodyPr/>
          <a:lstStyle/>
          <a:p>
            <a:pPr algn="r"/>
            <a:r>
              <a:rPr lang="en-US" dirty="0"/>
              <a:t>#DM201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2568CF-5DED-EC41-B7CE-11E9586BD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8575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3ED7C-CFB5-4BEC-B70C-EC77115A7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	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8B1C6ED-D18F-46F6-A96B-1BB9556DBD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847" y="3271960"/>
            <a:ext cx="5479453" cy="271300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i="1" dirty="0"/>
              <a:t>Giving to make a difference</a:t>
            </a:r>
          </a:p>
          <a:p>
            <a:r>
              <a:rPr lang="en-US" sz="2400" dirty="0"/>
              <a:t>Environmental</a:t>
            </a:r>
          </a:p>
          <a:p>
            <a:r>
              <a:rPr lang="en-US" sz="2400" dirty="0"/>
              <a:t>Health &amp; Human Services</a:t>
            </a:r>
          </a:p>
          <a:p>
            <a:r>
              <a:rPr lang="en-US" sz="2400" dirty="0"/>
              <a:t>Animal Welfare</a:t>
            </a:r>
          </a:p>
          <a:p>
            <a:r>
              <a:rPr lang="en-US" sz="2400" dirty="0"/>
              <a:t>International Relief</a:t>
            </a:r>
          </a:p>
          <a:p>
            <a:r>
              <a:rPr lang="en-US" sz="2400" dirty="0"/>
              <a:t>Societal Benefit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0954B24-8832-4BFA-85D3-9045849C4CA5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2004616" y="2069368"/>
            <a:ext cx="5157788" cy="8239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spc="300" dirty="0"/>
              <a:t>DONOR BASED</a:t>
            </a:r>
            <a:r>
              <a:rPr lang="en-US" spc="300" dirty="0"/>
              <a:t>	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27C3066-3F31-4BCB-B1FB-2BEA297972A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8049833" y="1974593"/>
            <a:ext cx="5183187" cy="8239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spc="300" dirty="0"/>
              <a:t>MEMBER BASED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66BE14F-C54A-4119-AD8F-F2B9B1ECBF88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6677439" y="3217197"/>
            <a:ext cx="5183187" cy="2713005"/>
          </a:xfrm>
        </p:spPr>
        <p:txBody>
          <a:bodyPr/>
          <a:lstStyle/>
          <a:p>
            <a:pPr marL="0" indent="0">
              <a:buNone/>
            </a:pPr>
            <a:r>
              <a:rPr lang="en-US" i="1" dirty="0"/>
              <a:t>Giving to receive benefits:</a:t>
            </a:r>
          </a:p>
          <a:p>
            <a:r>
              <a:rPr lang="en-US" sz="2400" dirty="0"/>
              <a:t>Museums</a:t>
            </a:r>
          </a:p>
          <a:p>
            <a:r>
              <a:rPr lang="en-US" sz="2400" dirty="0"/>
              <a:t>Zoos</a:t>
            </a:r>
          </a:p>
          <a:p>
            <a:r>
              <a:rPr lang="en-US" sz="2400" dirty="0"/>
              <a:t>Aquariums</a:t>
            </a:r>
          </a:p>
          <a:p>
            <a:r>
              <a:rPr lang="en-US" sz="2400" dirty="0"/>
              <a:t>Arts &amp; Culture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EF66156-21FE-44FF-BD5D-CFBF9A75629F}"/>
              </a:ext>
            </a:extLst>
          </p:cNvPr>
          <p:cNvSpPr txBox="1">
            <a:spLocks/>
          </p:cNvSpPr>
          <p:nvPr/>
        </p:nvSpPr>
        <p:spPr>
          <a:xfrm>
            <a:off x="286347" y="233999"/>
            <a:ext cx="1177170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rgbClr val="DE623A"/>
                </a:solidFill>
              </a:rPr>
              <a:t>Renewal Programs For </a:t>
            </a:r>
            <a:r>
              <a:rPr lang="en-US" i="1" dirty="0">
                <a:solidFill>
                  <a:srgbClr val="DE623A"/>
                </a:solidFill>
              </a:rPr>
              <a:t>All</a:t>
            </a:r>
            <a:r>
              <a:rPr lang="en-US" dirty="0">
                <a:solidFill>
                  <a:srgbClr val="DE623A"/>
                </a:solidFill>
              </a:rPr>
              <a:t> Types of Organizations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931158-82BA-7A44-AC19-8DD59AB929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1839" y="1565113"/>
            <a:ext cx="1620525" cy="151441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3345350-31EE-6D43-A882-98F8A12DE37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621" y="1620202"/>
            <a:ext cx="1620526" cy="1514420"/>
          </a:xfrm>
          <a:prstGeom prst="rect">
            <a:avLst/>
          </a:prstGeom>
        </p:spPr>
      </p:pic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2556E166-86D6-3641-8D60-3DA1A2978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#DM201</a:t>
            </a:r>
            <a:endParaRPr lang="en-US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928B3F01-3CA2-B448-AA87-8CBBF354D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14929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5677A-16A8-4E3F-8685-6F8617A53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1" y="231434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What Should My Renewal Schedule Look Like?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565463-1D4E-4C78-BC4B-936169F786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724" y="2858256"/>
            <a:ext cx="4612376" cy="2509082"/>
          </a:xfrm>
        </p:spPr>
        <p:txBody>
          <a:bodyPr>
            <a:normAutofit/>
          </a:bodyPr>
          <a:lstStyle/>
          <a:p>
            <a:r>
              <a:rPr lang="en-US" sz="2000" dirty="0"/>
              <a:t>R1 January</a:t>
            </a:r>
          </a:p>
          <a:p>
            <a:r>
              <a:rPr lang="en-US" sz="2000" dirty="0"/>
              <a:t>R2 February</a:t>
            </a:r>
          </a:p>
          <a:p>
            <a:r>
              <a:rPr lang="en-US" sz="2000" dirty="0"/>
              <a:t>R3 March</a:t>
            </a:r>
          </a:p>
          <a:p>
            <a:r>
              <a:rPr lang="en-US" sz="2000" dirty="0"/>
              <a:t>R4 April</a:t>
            </a:r>
          </a:p>
          <a:p>
            <a:pPr marL="0" indent="0">
              <a:buNone/>
            </a:pPr>
            <a:r>
              <a:rPr lang="en-US" sz="2000" i="1" dirty="0"/>
              <a:t>Only one notice is mailed at a time.</a:t>
            </a:r>
            <a:br>
              <a:rPr lang="en-US" sz="2000" i="1" dirty="0"/>
            </a:br>
            <a:r>
              <a:rPr lang="en-US" sz="2000" i="1" dirty="0"/>
              <a:t>(Everyone receives R1 in January)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408DB0-B317-476E-A38D-114CA5EBE8D3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562100" y="1825021"/>
            <a:ext cx="5157788" cy="823912"/>
          </a:xfrm>
        </p:spPr>
        <p:txBody>
          <a:bodyPr/>
          <a:lstStyle/>
          <a:p>
            <a:pPr marL="0" indent="0">
              <a:buNone/>
            </a:pPr>
            <a:r>
              <a:rPr lang="en-US" spc="300" dirty="0"/>
              <a:t>CALENDAR DATE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AE5106-AE34-4E80-97A0-E4F11AB4105F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784306" y="1810733"/>
            <a:ext cx="5183187" cy="823912"/>
          </a:xfrm>
        </p:spPr>
        <p:txBody>
          <a:bodyPr/>
          <a:lstStyle/>
          <a:p>
            <a:pPr marL="0" indent="0">
              <a:buNone/>
            </a:pPr>
            <a:r>
              <a:rPr lang="en-US" spc="300" dirty="0"/>
              <a:t>EXPIRE DATE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C4A760-7F78-455C-8EF6-069474B9BB58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6514675" y="2827111"/>
            <a:ext cx="4508926" cy="3684588"/>
          </a:xfrm>
        </p:spPr>
        <p:txBody>
          <a:bodyPr>
            <a:normAutofit/>
          </a:bodyPr>
          <a:lstStyle/>
          <a:p>
            <a:r>
              <a:rPr lang="en-US" sz="2000" dirty="0"/>
              <a:t>R1 – 2 months prior to expire</a:t>
            </a:r>
          </a:p>
          <a:p>
            <a:r>
              <a:rPr lang="en-US" sz="2000" dirty="0"/>
              <a:t>R2 – 1 month prior to expire</a:t>
            </a:r>
          </a:p>
          <a:p>
            <a:r>
              <a:rPr lang="en-US" sz="2000" dirty="0"/>
              <a:t>R3 – month of expire</a:t>
            </a:r>
          </a:p>
          <a:p>
            <a:r>
              <a:rPr lang="en-US" sz="2000" dirty="0"/>
              <a:t>R4 – 1 month after expire</a:t>
            </a:r>
          </a:p>
          <a:p>
            <a:pPr marL="0" indent="0">
              <a:buNone/>
            </a:pPr>
            <a:r>
              <a:rPr lang="en-US" sz="2000" i="1" dirty="0"/>
              <a:t>All notices are mailed each month. (Multiple expire groups at different points in the cycle at one time.)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9D450B7-BDD9-4640-A0F2-FCCDAB6CCAAC}"/>
              </a:ext>
            </a:extLst>
          </p:cNvPr>
          <p:cNvSpPr txBox="1"/>
          <p:nvPr/>
        </p:nvSpPr>
        <p:spPr>
          <a:xfrm>
            <a:off x="378724" y="5367338"/>
            <a:ext cx="114345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/>
              <a:t>NOTE: Donor renewals can also be mailed as expire and benefit as calendar – test as quantities allow!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1EB491D-39B8-5A44-A3D9-8EF65CF6AA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7551" y="1413065"/>
            <a:ext cx="1418436" cy="132556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026A441-145C-C840-9DDD-C17EAFCA8F9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663" y="1413064"/>
            <a:ext cx="1418437" cy="1325563"/>
          </a:xfrm>
          <a:prstGeom prst="rect">
            <a:avLst/>
          </a:prstGeom>
        </p:spPr>
      </p:pic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6D1990A0-FC3C-AA47-9E3F-C992B31D3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#DM201</a:t>
            </a:r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CC007CA-7E9D-F145-A2EC-E6C34F8B1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73730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5677A-16A8-4E3F-8685-6F8617A53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751" y="225425"/>
            <a:ext cx="10515600" cy="1325563"/>
          </a:xfrm>
        </p:spPr>
        <p:txBody>
          <a:bodyPr/>
          <a:lstStyle/>
          <a:p>
            <a:r>
              <a:rPr lang="en-US" b="1" dirty="0"/>
              <a:t>What Does Renewal Messaging Look Like?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565463-1D4E-4C78-BC4B-936169F786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6303" y="1978214"/>
            <a:ext cx="4148147" cy="44733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pc="300" dirty="0"/>
              <a:t>UTILIZE DIFFERENT TECHNIQUES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i="1" dirty="0"/>
              <a:t>What is motivating these donors to give, and continue giving? Why is their renewed support important to your shared mission/goal?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C4A760-7F78-455C-8EF6-069474B9BB58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7794104" y="1944688"/>
            <a:ext cx="4254234" cy="38846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pc="300" dirty="0"/>
              <a:t>EMPHASIZE </a:t>
            </a:r>
            <a:br>
              <a:rPr lang="en-US" spc="300" dirty="0"/>
            </a:br>
            <a:r>
              <a:rPr lang="en-US" spc="300" dirty="0"/>
              <a:t>CONSISTENCY</a:t>
            </a:r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r>
              <a:rPr lang="en-US" i="1" dirty="0"/>
              <a:t>When members are in danger of losing something they care about, most people don’t need to be oversold with an elaborate package.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9CA7815-B2EF-914D-BCB7-DF2E8053DC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7551" y="1667065"/>
            <a:ext cx="1418436" cy="132556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7AC86D3-B1E7-1542-973D-8F0E9135D92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663" y="1667064"/>
            <a:ext cx="1418437" cy="1325563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C33EE9-5BF7-2C44-8A6C-270A38710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#DM201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3F71C0-4202-874C-AF9A-576AAEAFF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2861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B32FCE-1829-B141-93CD-0FDDE1F0F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#DM201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079F66-6814-3445-A7B9-EC490BE23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83276F4D-0350-5546-AD60-50665B53F8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9700" y="136526"/>
            <a:ext cx="9119602" cy="5822952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4B8A206-9C5B-4E4D-9AB6-E9BCE2C462D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508" y="2774805"/>
            <a:ext cx="2025192" cy="18925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14BD512-9202-E449-B91D-0FA84712A115}"/>
              </a:ext>
            </a:extLst>
          </p:cNvPr>
          <p:cNvSpPr/>
          <p:nvPr/>
        </p:nvSpPr>
        <p:spPr>
          <a:xfrm>
            <a:off x="8385264" y="348734"/>
            <a:ext cx="32446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pc="300" dirty="0"/>
              <a:t>DIFFERENT TECHNIQUES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1425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E3A9A5-FD32-5C4A-AA55-40128950B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#DM201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37A6E7-0643-FE4C-9A3F-0F88553A3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9638E39-06AC-E04F-8761-B7333DF432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2752" y="54532"/>
            <a:ext cx="7213600" cy="595323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07F40B8-E4DE-D249-953F-9424B1E61C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500" y="2295707"/>
            <a:ext cx="1854200" cy="173279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ABB526E-B53A-F54B-9F24-F148EC42B643}"/>
              </a:ext>
            </a:extLst>
          </p:cNvPr>
          <p:cNvSpPr/>
          <p:nvPr/>
        </p:nvSpPr>
        <p:spPr>
          <a:xfrm>
            <a:off x="8978900" y="12135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pc="300" dirty="0"/>
              <a:t>EMPHASIZE </a:t>
            </a:r>
            <a:br>
              <a:rPr lang="en-US" spc="300" dirty="0"/>
            </a:br>
            <a:r>
              <a:rPr lang="en-US" spc="300" dirty="0"/>
              <a:t>CONSISTENCY</a:t>
            </a:r>
          </a:p>
        </p:txBody>
      </p:sp>
    </p:spTree>
    <p:extLst>
      <p:ext uri="{BB962C8B-B14F-4D97-AF65-F5344CB8AC3E}">
        <p14:creationId xmlns:p14="http://schemas.microsoft.com/office/powerpoint/2010/main" val="7608607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D3B22-93F5-4C75-A1C3-7E9BC25B0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Renewal Messaging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C08D1B-F95F-4E81-B15D-E98F29436A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5948" y="1505762"/>
            <a:ext cx="3989914" cy="4719224"/>
          </a:xfrm>
        </p:spPr>
        <p:txBody>
          <a:bodyPr/>
          <a:lstStyle/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spc="300" dirty="0"/>
              <a:t>CAUSE-ORIENTED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i="1" dirty="0"/>
              <a:t>“Without your support, many lives will be lost…”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C78F57E-95A7-2143-975B-649F1A6D4F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7551" y="1667065"/>
            <a:ext cx="1418436" cy="13255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59AC8A9-E357-724C-B3E3-C707842902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663" y="1667064"/>
            <a:ext cx="1418437" cy="132556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8FB5D2E-B485-4243-8FC9-0C47C66D6D11}"/>
              </a:ext>
            </a:extLst>
          </p:cNvPr>
          <p:cNvSpPr/>
          <p:nvPr/>
        </p:nvSpPr>
        <p:spPr>
          <a:xfrm>
            <a:off x="7757587" y="1874728"/>
            <a:ext cx="398991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spc="300" dirty="0"/>
              <a:t>VALUE-PROPOSITION</a:t>
            </a:r>
          </a:p>
          <a:p>
            <a:r>
              <a:rPr lang="en-US" sz="2800" dirty="0"/>
              <a:t>	</a:t>
            </a:r>
          </a:p>
          <a:p>
            <a:endParaRPr lang="en-US" sz="2800" i="1" dirty="0"/>
          </a:p>
          <a:p>
            <a:r>
              <a:rPr lang="en-US" sz="2800" i="1" dirty="0"/>
              <a:t>“You won’t want to miss our members-only preview. Renew today so you don’t lose your benefits!”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A3BEF3A-E4C9-6149-847E-6D5098541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#DM201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F8B076D-66B3-A84A-85A4-F07D61B93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5738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D3B22-93F5-4C75-A1C3-7E9BC25B0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Renewal Messaging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C08D1B-F95F-4E81-B15D-E98F29436A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41115"/>
            <a:ext cx="9207500" cy="4719224"/>
          </a:xfrm>
        </p:spPr>
        <p:txBody>
          <a:bodyPr/>
          <a:lstStyle/>
          <a:p>
            <a:pPr marL="0" indent="0">
              <a:buNone/>
            </a:pPr>
            <a:r>
              <a:rPr lang="en-US" spc="300" dirty="0"/>
              <a:t>FIRST YEAR DONORS AND MEMBERS</a:t>
            </a:r>
          </a:p>
          <a:p>
            <a:pPr marL="0" indent="0">
              <a:buNone/>
            </a:pPr>
            <a:r>
              <a:rPr lang="en-US" i="1" dirty="0"/>
              <a:t>“We’re so thrilled you were able to join us last year. </a:t>
            </a:r>
            <a:br>
              <a:rPr lang="en-US" i="1" dirty="0"/>
            </a:br>
            <a:r>
              <a:rPr lang="en-US" i="1" dirty="0"/>
              <a:t>Because of you, we were able to accomplish…”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pc="300" dirty="0"/>
              <a:t>MULTI YEAR DONORS AND MEMBERS</a:t>
            </a:r>
          </a:p>
          <a:p>
            <a:pPr marL="0" indent="0">
              <a:buNone/>
            </a:pPr>
            <a:r>
              <a:rPr lang="en-US" i="1" dirty="0"/>
              <a:t>“You’ve been with us for 5 years now, </a:t>
            </a:r>
            <a:br>
              <a:rPr lang="en-US" i="1" dirty="0"/>
            </a:br>
            <a:r>
              <a:rPr lang="en-US" i="1" dirty="0"/>
              <a:t>and we’re so grateful for 	your support.”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40B57AC-D4F7-714E-BED1-AA1EEA37ED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4764" y="389344"/>
            <a:ext cx="1418436" cy="13255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E40A940-811C-D046-8571-650754AD708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1076" y="402044"/>
            <a:ext cx="1418437" cy="1325563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26C99C-DBFD-2445-A6CE-96C71AE41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#DM201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D559F1-B3B8-8B40-A98F-AD518CAE9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2168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5677A-16A8-4E3F-8685-6F8617A53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How Many Notices Should I Have?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565463-1D4E-4C78-BC4B-936169F786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1251" y="3429000"/>
            <a:ext cx="8803849" cy="2311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000" b="1" dirty="0"/>
              <a:t>As many as it takes to break even!</a:t>
            </a:r>
            <a:endParaRPr lang="en-US" sz="6000" i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90AEBE0-C9EB-9647-BCB4-E5376717EC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7264" y="1677988"/>
            <a:ext cx="1418436" cy="132556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F43BC59-CD8E-4D4A-ADFD-F43D2EB445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3576" y="1690688"/>
            <a:ext cx="1418437" cy="1325563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B52E65-36A6-284F-9B2A-A9750E0F3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#DM201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D5A669-5C5A-D443-8CAC-5DB19811E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929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212320" cy="6934200"/>
          </a:xfrm>
          <a:prstGeom prst="rect">
            <a:avLst/>
          </a:prstGeom>
          <a:solidFill>
            <a:srgbClr val="EDE6E2"/>
          </a:solidFill>
          <a:ln>
            <a:solidFill>
              <a:srgbClr val="EDE6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267" dirty="0">
              <a:solidFill>
                <a:srgbClr val="20212A"/>
              </a:solidFill>
            </a:endParaRPr>
          </a:p>
          <a:p>
            <a:pPr algn="ctr"/>
            <a:endParaRPr lang="en-US" sz="4267" dirty="0">
              <a:solidFill>
                <a:srgbClr val="20212A"/>
              </a:solidFill>
            </a:endParaRPr>
          </a:p>
          <a:p>
            <a:pPr algn="ctr"/>
            <a:endParaRPr lang="en-US" sz="2400" dirty="0"/>
          </a:p>
          <a:p>
            <a:endParaRPr lang="en-US" sz="2400" dirty="0">
              <a:solidFill>
                <a:srgbClr val="20212A"/>
              </a:solidFill>
            </a:endParaRPr>
          </a:p>
          <a:p>
            <a:endParaRPr lang="en-US" sz="2400" dirty="0">
              <a:solidFill>
                <a:srgbClr val="20212A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 rot="18150596">
            <a:off x="8097827" y="3795502"/>
            <a:ext cx="5704860" cy="4169455"/>
          </a:xfrm>
          <a:prstGeom prst="rect">
            <a:avLst/>
          </a:prstGeom>
          <a:solidFill>
            <a:srgbClr val="FF4A3B"/>
          </a:solidFill>
          <a:ln>
            <a:solidFill>
              <a:srgbClr val="FF4A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 rot="3116253">
            <a:off x="7549637" y="-334417"/>
            <a:ext cx="7948897" cy="4229888"/>
          </a:xfrm>
          <a:prstGeom prst="rect">
            <a:avLst/>
          </a:prstGeom>
          <a:solidFill>
            <a:srgbClr val="20212A"/>
          </a:solidFill>
          <a:ln>
            <a:solidFill>
              <a:srgbClr val="2021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9200" y="316229"/>
            <a:ext cx="2838523" cy="67437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144000" y="5943601"/>
            <a:ext cx="3352800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67" dirty="0">
                <a:solidFill>
                  <a:schemeClr val="bg2"/>
                </a:solidFill>
                <a:latin typeface="Gotham Bold" pitchFamily="50" charset="0"/>
                <a:cs typeface="Aharoni" panose="02010803020104030203" pitchFamily="2" charset="-79"/>
              </a:rPr>
              <a:t>#DM201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5BED19B-C904-2548-B9EA-EC3307F7B856}"/>
              </a:ext>
            </a:extLst>
          </p:cNvPr>
          <p:cNvSpPr/>
          <p:nvPr/>
        </p:nvSpPr>
        <p:spPr>
          <a:xfrm>
            <a:off x="1854200" y="2540000"/>
            <a:ext cx="1155700" cy="1143000"/>
          </a:xfrm>
          <a:prstGeom prst="ellipse">
            <a:avLst/>
          </a:prstGeom>
          <a:solidFill>
            <a:srgbClr val="DE6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9900" y="2087563"/>
            <a:ext cx="7544883" cy="2387600"/>
          </a:xfrm>
        </p:spPr>
        <p:txBody>
          <a:bodyPr>
            <a:normAutofit/>
          </a:bodyPr>
          <a:lstStyle/>
          <a:p>
            <a:pPr algn="l"/>
            <a:r>
              <a:rPr lang="en-US" b="1" dirty="0">
                <a:solidFill>
                  <a:srgbClr val="20212A"/>
                </a:solidFill>
              </a:rPr>
              <a:t>Top  </a:t>
            </a:r>
            <a:r>
              <a:rPr lang="en-US" b="1" dirty="0">
                <a:solidFill>
                  <a:schemeClr val="bg1"/>
                </a:solidFill>
              </a:rPr>
              <a:t>10</a:t>
            </a:r>
            <a:r>
              <a:rPr lang="en-US" b="1" dirty="0">
                <a:solidFill>
                  <a:srgbClr val="20212A"/>
                </a:solidFill>
              </a:rPr>
              <a:t>  Tips to </a:t>
            </a:r>
            <a:br>
              <a:rPr lang="en-US" b="1" dirty="0">
                <a:solidFill>
                  <a:srgbClr val="20212A"/>
                </a:solidFill>
              </a:rPr>
            </a:br>
            <a:r>
              <a:rPr lang="en-US" b="1" dirty="0">
                <a:solidFill>
                  <a:srgbClr val="20212A"/>
                </a:solidFill>
              </a:rPr>
              <a:t>Improve Retention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8801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6F19DEB-A48D-4C0D-AEB3-BA86530EC6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900" y="3836406"/>
            <a:ext cx="6946900" cy="2142741"/>
          </a:xfrm>
        </p:spPr>
        <p:txBody>
          <a:bodyPr>
            <a:normAutofit/>
          </a:bodyPr>
          <a:lstStyle/>
          <a:p>
            <a:r>
              <a:rPr lang="en-US" dirty="0"/>
              <a:t>First gift amount is one of the strongest predictors of retention</a:t>
            </a:r>
          </a:p>
          <a:p>
            <a:r>
              <a:rPr lang="en-US" dirty="0"/>
              <a:t>The higher the join gift, the higher the retention rate</a:t>
            </a:r>
          </a:p>
          <a:p>
            <a:endParaRPr lang="en-US" b="1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3A4FA865-5108-455C-9254-F46B23BC5998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3"/>
          <a:stretch>
            <a:fillRect/>
          </a:stretch>
        </p:blipFill>
        <p:spPr>
          <a:xfrm>
            <a:off x="1655762" y="1508125"/>
            <a:ext cx="4440238" cy="21844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CA04115-8B02-4C2E-B7D1-8B2A09371BC8}"/>
              </a:ext>
            </a:extLst>
          </p:cNvPr>
          <p:cNvSpPr txBox="1"/>
          <p:nvPr/>
        </p:nvSpPr>
        <p:spPr>
          <a:xfrm>
            <a:off x="8140700" y="2038608"/>
            <a:ext cx="3595551" cy="397031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/>
              <a:t>Establish a long term value driven list strategy so that the donors you are acquiring are more likely to retain in the years to come.</a:t>
            </a:r>
          </a:p>
          <a:p>
            <a:endParaRPr lang="en-US" sz="2800" dirty="0"/>
          </a:p>
          <a:p>
            <a:endParaRPr lang="en-US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2BF1BC-C3AA-4268-A03E-081F4C64CEE5}"/>
              </a:ext>
            </a:extLst>
          </p:cNvPr>
          <p:cNvSpPr txBox="1"/>
          <p:nvPr/>
        </p:nvSpPr>
        <p:spPr>
          <a:xfrm>
            <a:off x="3906883" y="6059871"/>
            <a:ext cx="8089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TIP: This is not just offline acquisition. Do the same with your new donors and leads generated online.  Online isn’t “free” – target accordingly.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DFB52EF-DD6B-DD4E-88AF-0022E86DA305}"/>
              </a:ext>
            </a:extLst>
          </p:cNvPr>
          <p:cNvSpPr/>
          <p:nvPr/>
        </p:nvSpPr>
        <p:spPr>
          <a:xfrm>
            <a:off x="260350" y="365125"/>
            <a:ext cx="1155700" cy="1143000"/>
          </a:xfrm>
          <a:prstGeom prst="ellipse">
            <a:avLst/>
          </a:prstGeom>
          <a:solidFill>
            <a:srgbClr val="DE6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C44292-7842-485F-B594-7FDEBA7D2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387" y="341312"/>
            <a:ext cx="10515600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#10   </a:t>
            </a:r>
            <a:r>
              <a:rPr lang="en-US" b="1" dirty="0"/>
              <a:t>Retention Starts with Acquisition </a:t>
            </a:r>
          </a:p>
        </p:txBody>
      </p:sp>
    </p:spTree>
    <p:extLst>
      <p:ext uri="{BB962C8B-B14F-4D97-AF65-F5344CB8AC3E}">
        <p14:creationId xmlns:p14="http://schemas.microsoft.com/office/powerpoint/2010/main" val="14184962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43026-4F23-4421-9961-9AB69E0DF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6272" y="1864296"/>
            <a:ext cx="7274303" cy="3967792"/>
          </a:xfrm>
        </p:spPr>
        <p:txBody>
          <a:bodyPr/>
          <a:lstStyle/>
          <a:p>
            <a:r>
              <a:rPr lang="en-US" dirty="0"/>
              <a:t>Acknowledgements </a:t>
            </a:r>
          </a:p>
          <a:p>
            <a:pPr lvl="1"/>
            <a:r>
              <a:rPr lang="en-US" dirty="0"/>
              <a:t>Don’t delay!</a:t>
            </a:r>
          </a:p>
          <a:p>
            <a:pPr lvl="1"/>
            <a:r>
              <a:rPr lang="en-US" dirty="0"/>
              <a:t>Email confirmation = thank you</a:t>
            </a:r>
          </a:p>
          <a:p>
            <a:pPr lvl="1"/>
            <a:r>
              <a:rPr lang="en-US" dirty="0"/>
              <a:t>Tax receipt with ask vs without</a:t>
            </a:r>
          </a:p>
          <a:p>
            <a:pPr lvl="1"/>
            <a:endParaRPr lang="en-US" dirty="0"/>
          </a:p>
          <a:p>
            <a:r>
              <a:rPr lang="en-US" dirty="0"/>
              <a:t>Establish a new donor appeal strategy</a:t>
            </a:r>
          </a:p>
          <a:p>
            <a:pPr lvl="1"/>
            <a:r>
              <a:rPr lang="en-US" dirty="0"/>
              <a:t>Find the right timing</a:t>
            </a:r>
          </a:p>
          <a:p>
            <a:pPr lvl="1"/>
            <a:r>
              <a:rPr lang="en-US" dirty="0"/>
              <a:t>Find the right message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65926B-DA44-4A28-B8E5-EA34D709EF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10706" y="1513904"/>
            <a:ext cx="3458976" cy="4486275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DAC3C05-3DDB-4BA6-9428-FFA03E50D38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16935" y="2945097"/>
            <a:ext cx="4242617" cy="1800673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FC5DC2A-85AC-42AF-9AFD-C115249454E7}"/>
              </a:ext>
            </a:extLst>
          </p:cNvPr>
          <p:cNvCxnSpPr/>
          <p:nvPr/>
        </p:nvCxnSpPr>
        <p:spPr>
          <a:xfrm flipH="1">
            <a:off x="3962400" y="2699657"/>
            <a:ext cx="246743" cy="3165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617A2982-62B3-AE43-8322-D66E943CA53B}"/>
              </a:ext>
            </a:extLst>
          </p:cNvPr>
          <p:cNvSpPr/>
          <p:nvPr/>
        </p:nvSpPr>
        <p:spPr>
          <a:xfrm>
            <a:off x="260350" y="365125"/>
            <a:ext cx="1155700" cy="1143000"/>
          </a:xfrm>
          <a:prstGeom prst="ellipse">
            <a:avLst/>
          </a:prstGeom>
          <a:solidFill>
            <a:srgbClr val="DE6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C44292-7842-485F-B594-7FDEBA7D2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#9   </a:t>
            </a:r>
            <a:r>
              <a:rPr lang="en-US" b="1" dirty="0"/>
              <a:t>Limit Time Between 1</a:t>
            </a:r>
            <a:r>
              <a:rPr lang="en-US" b="1" baseline="30000" dirty="0"/>
              <a:t>st</a:t>
            </a:r>
            <a:r>
              <a:rPr lang="en-US" b="1" dirty="0"/>
              <a:t> &amp; 2</a:t>
            </a:r>
            <a:r>
              <a:rPr lang="en-US" b="1" baseline="30000" dirty="0"/>
              <a:t>nd</a:t>
            </a:r>
            <a:r>
              <a:rPr lang="en-US" b="1" dirty="0"/>
              <a:t> Gift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20F27DE-4960-E142-86D1-A8A133354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#DM201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5CE39C3-9B9D-6A4B-8D4C-A3038E01D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9319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D54335-0307-8245-8990-F4E19601B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#DM201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375583-E8F9-E245-892C-2E7B18167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0C0AAA2-213D-B241-8C74-4E42BE6AA175}"/>
              </a:ext>
            </a:extLst>
          </p:cNvPr>
          <p:cNvSpPr/>
          <p:nvPr/>
        </p:nvSpPr>
        <p:spPr>
          <a:xfrm>
            <a:off x="260350" y="365125"/>
            <a:ext cx="1155700" cy="1143000"/>
          </a:xfrm>
          <a:prstGeom prst="ellipse">
            <a:avLst/>
          </a:prstGeom>
          <a:solidFill>
            <a:srgbClr val="DE6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E68717A-7E95-2B40-AD24-4E37297FB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#9   </a:t>
            </a:r>
            <a:r>
              <a:rPr lang="en-US" b="1" dirty="0"/>
              <a:t>Limit Time Between 1</a:t>
            </a:r>
            <a:r>
              <a:rPr lang="en-US" b="1" baseline="30000" dirty="0"/>
              <a:t>st</a:t>
            </a:r>
            <a:r>
              <a:rPr lang="en-US" b="1" dirty="0"/>
              <a:t> &amp; 2</a:t>
            </a:r>
            <a:r>
              <a:rPr lang="en-US" b="1" baseline="30000" dirty="0"/>
              <a:t>nd</a:t>
            </a:r>
            <a:r>
              <a:rPr lang="en-US" b="1" dirty="0"/>
              <a:t> Gift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C36291-9108-4440-BCF5-DAEEEF650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automation online to time out and build your communication with your new donors and engagers.</a:t>
            </a:r>
          </a:p>
          <a:p>
            <a:pPr lvl="1"/>
            <a:r>
              <a:rPr lang="en-US" dirty="0"/>
              <a:t>Online Welcome Series to new donors and engagers</a:t>
            </a:r>
          </a:p>
          <a:p>
            <a:pPr lvl="1"/>
            <a:r>
              <a:rPr lang="en-US" dirty="0"/>
              <a:t>Content specific ‘thank you’ messages </a:t>
            </a:r>
          </a:p>
          <a:p>
            <a:pPr lvl="1"/>
            <a:r>
              <a:rPr lang="en-US" dirty="0"/>
              <a:t>Close the loop for action takers</a:t>
            </a:r>
          </a:p>
          <a:p>
            <a:pPr lvl="1"/>
            <a:r>
              <a:rPr lang="en-US" dirty="0"/>
              <a:t>Sustainer invitations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4661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0C9FA90-7566-4E95-A151-AC68E77754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0751" y="1339850"/>
            <a:ext cx="1894244" cy="41783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43026-4F23-4421-9961-9AB69E0DF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085114" cy="4351338"/>
          </a:xfrm>
        </p:spPr>
        <p:txBody>
          <a:bodyPr/>
          <a:lstStyle/>
          <a:p>
            <a:r>
              <a:rPr lang="en-US" dirty="0"/>
              <a:t>Use automation online to time out and build your communication with your new donors and engagers.</a:t>
            </a:r>
          </a:p>
          <a:p>
            <a:pPr lvl="1"/>
            <a:r>
              <a:rPr lang="en-US" dirty="0"/>
              <a:t>Online Welcome Series to new donors and engagers</a:t>
            </a:r>
          </a:p>
          <a:p>
            <a:pPr lvl="1"/>
            <a:r>
              <a:rPr lang="en-US" dirty="0"/>
              <a:t>Content specific ‘thank you’ messages </a:t>
            </a:r>
          </a:p>
          <a:p>
            <a:pPr lvl="1"/>
            <a:r>
              <a:rPr lang="en-US" dirty="0"/>
              <a:t>Close the loop for action takers</a:t>
            </a:r>
          </a:p>
          <a:p>
            <a:pPr lvl="1"/>
            <a:r>
              <a:rPr lang="en-US" dirty="0"/>
              <a:t>Sustainer invitations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350A23-CE01-425C-9D0A-62C0914C30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98438" y="2695744"/>
            <a:ext cx="2300534" cy="181685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8" name="Content Placeholder 10" descr="A screenshot of a social media post&#10;&#10;Description generated with very high confidence">
            <a:extLst>
              <a:ext uri="{FF2B5EF4-FFF2-40B4-BE49-F238E27FC236}">
                <a16:creationId xmlns:a16="http://schemas.microsoft.com/office/drawing/2014/main" id="{F296B4AC-326C-472E-9329-3ADC2A4A7A8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8263" y="1460468"/>
            <a:ext cx="1800095" cy="50816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878842A0-94C7-E247-8DED-408A6645A406}"/>
              </a:ext>
            </a:extLst>
          </p:cNvPr>
          <p:cNvSpPr/>
          <p:nvPr/>
        </p:nvSpPr>
        <p:spPr>
          <a:xfrm>
            <a:off x="260350" y="365125"/>
            <a:ext cx="1155700" cy="1143000"/>
          </a:xfrm>
          <a:prstGeom prst="ellipse">
            <a:avLst/>
          </a:prstGeom>
          <a:solidFill>
            <a:srgbClr val="DE6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79532B3-9730-2348-A4E4-37E1621E5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#9   </a:t>
            </a:r>
            <a:r>
              <a:rPr lang="en-US" b="1" dirty="0"/>
              <a:t>Limit Time Between 1</a:t>
            </a:r>
            <a:r>
              <a:rPr lang="en-US" b="1" baseline="30000" dirty="0"/>
              <a:t>st</a:t>
            </a:r>
            <a:r>
              <a:rPr lang="en-US" b="1" dirty="0"/>
              <a:t> &amp; 2</a:t>
            </a:r>
            <a:r>
              <a:rPr lang="en-US" b="1" baseline="30000" dirty="0"/>
              <a:t>nd</a:t>
            </a:r>
            <a:r>
              <a:rPr lang="en-US" b="1" dirty="0"/>
              <a:t> Gift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79943481-2BEA-3642-935E-1EACC92CD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#DM201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84927AA7-AFC8-5D4A-866B-D648717C1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2297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43026-4F23-4421-9961-9AB69E0DF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515599" cy="4351338"/>
          </a:xfrm>
        </p:spPr>
        <p:txBody>
          <a:bodyPr/>
          <a:lstStyle/>
          <a:p>
            <a:r>
              <a:rPr lang="en-US" dirty="0"/>
              <a:t>Audit and adjust your communication cadence – frequency matters!</a:t>
            </a:r>
          </a:p>
          <a:p>
            <a:endParaRPr lang="en-US" dirty="0"/>
          </a:p>
          <a:p>
            <a:r>
              <a:rPr lang="en-US" dirty="0"/>
              <a:t>Your recent donors are those donors most likely to give again – resist the temptation to hold them out of communications after they give for a specified amount of time.</a:t>
            </a:r>
          </a:p>
          <a:p>
            <a:endParaRPr lang="en-US" dirty="0"/>
          </a:p>
          <a:p>
            <a:r>
              <a:rPr lang="en-US" dirty="0"/>
              <a:t>Before major donors are held out of the direct marketing program – make sure there is a strategy in place to communicate with them and give them opportunities to continue their support.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83740DD-E008-3A44-B057-A09501799B3E}"/>
              </a:ext>
            </a:extLst>
          </p:cNvPr>
          <p:cNvSpPr/>
          <p:nvPr/>
        </p:nvSpPr>
        <p:spPr>
          <a:xfrm>
            <a:off x="260350" y="365125"/>
            <a:ext cx="1155700" cy="1143000"/>
          </a:xfrm>
          <a:prstGeom prst="ellipse">
            <a:avLst/>
          </a:prstGeom>
          <a:solidFill>
            <a:srgbClr val="DE6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C44292-7842-485F-B594-7FDEBA7D2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#8   </a:t>
            </a:r>
            <a:r>
              <a:rPr lang="en-US" b="1" dirty="0"/>
              <a:t>Give Donors the Opportunity to Give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50EAB4-CF13-C74C-AB20-9C2E00524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#DM201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A2DA98-A9F5-C741-B2D5-C8D2731FF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2793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43026-4F23-4421-9961-9AB69E0DF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8391" y="1825625"/>
            <a:ext cx="3837494" cy="4351338"/>
          </a:xfrm>
        </p:spPr>
        <p:txBody>
          <a:bodyPr/>
          <a:lstStyle/>
          <a:p>
            <a:pPr marL="0" indent="0">
              <a:buNone/>
            </a:pPr>
            <a:r>
              <a:rPr lang="en-US" spc="300" dirty="0"/>
              <a:t>CASE STUDY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CD747ADB-21E7-48D6-A4F9-60109932A55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4511022"/>
              </p:ext>
            </p:extLst>
          </p:nvPr>
        </p:nvGraphicFramePr>
        <p:xfrm>
          <a:off x="2756947" y="2491806"/>
          <a:ext cx="6047591" cy="3873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E5B569C1-F649-4B62-BB9D-59E318549DAD}"/>
              </a:ext>
            </a:extLst>
          </p:cNvPr>
          <p:cNvSpPr/>
          <p:nvPr/>
        </p:nvSpPr>
        <p:spPr>
          <a:xfrm>
            <a:off x="4689930" y="1479593"/>
            <a:ext cx="1811893" cy="87727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Number of appeals reduced by 25%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3EBFF09-ECF6-4CC5-8BFA-5F7B5239DFD8}"/>
              </a:ext>
            </a:extLst>
          </p:cNvPr>
          <p:cNvCxnSpPr>
            <a:cxnSpLocks/>
          </p:cNvCxnSpPr>
          <p:nvPr/>
        </p:nvCxnSpPr>
        <p:spPr>
          <a:xfrm>
            <a:off x="5610744" y="2211908"/>
            <a:ext cx="0" cy="8902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46CDE0A7-8D21-4D15-82E9-D2A0F59982D0}"/>
              </a:ext>
            </a:extLst>
          </p:cNvPr>
          <p:cNvSpPr/>
          <p:nvPr/>
        </p:nvSpPr>
        <p:spPr>
          <a:xfrm>
            <a:off x="8804538" y="2609990"/>
            <a:ext cx="1811893" cy="119072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Prospecting reduced by 35%</a:t>
            </a:r>
          </a:p>
          <a:p>
            <a:pPr algn="ctr"/>
            <a:r>
              <a:rPr lang="en-US" sz="1600" dirty="0"/>
              <a:t>Only 1 newsletter included a solicitation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AC988BB-5746-4F35-B715-E956676C4B14}"/>
              </a:ext>
            </a:extLst>
          </p:cNvPr>
          <p:cNvCxnSpPr>
            <a:cxnSpLocks/>
            <a:stCxn id="7" idx="1"/>
          </p:cNvCxnSpPr>
          <p:nvPr/>
        </p:nvCxnSpPr>
        <p:spPr>
          <a:xfrm flipH="1">
            <a:off x="7061356" y="3205353"/>
            <a:ext cx="1743182" cy="136067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95BE392D-0E9E-104E-AC41-51BBB47BDB7D}"/>
              </a:ext>
            </a:extLst>
          </p:cNvPr>
          <p:cNvSpPr/>
          <p:nvPr/>
        </p:nvSpPr>
        <p:spPr>
          <a:xfrm>
            <a:off x="260350" y="365125"/>
            <a:ext cx="1155700" cy="1143000"/>
          </a:xfrm>
          <a:prstGeom prst="ellipse">
            <a:avLst/>
          </a:prstGeom>
          <a:solidFill>
            <a:srgbClr val="DE6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CAAE4BD-47E6-CA47-B841-64B08CACD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#8   </a:t>
            </a:r>
            <a:r>
              <a:rPr lang="en-US" b="1" dirty="0"/>
              <a:t>Give Donors the Opportunity to Give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E26B6C6D-341F-CE45-BC04-0204C6103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#DM201</a:t>
            </a:r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A2A15DE7-6A33-234D-B499-5D140BB9C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06245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Image result for old angry woman on the phone">
            <a:extLst>
              <a:ext uri="{FF2B5EF4-FFF2-40B4-BE49-F238E27FC236}">
                <a16:creationId xmlns:a16="http://schemas.microsoft.com/office/drawing/2014/main" id="{3776ADBB-CC83-4FC1-8D07-533F5D037C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17777" y="3632200"/>
            <a:ext cx="3548231" cy="2365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43026-4F23-4421-9961-9AB69E0DF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00" y="1457325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/>
              <a:t>Be a secret shopper!</a:t>
            </a:r>
          </a:p>
          <a:p>
            <a:pPr lvl="1"/>
            <a:r>
              <a:rPr lang="en-US" dirty="0"/>
              <a:t>Donate online and through the mail – what is your experience?</a:t>
            </a:r>
          </a:p>
          <a:p>
            <a:pPr lvl="1"/>
            <a:r>
              <a:rPr lang="en-US" dirty="0"/>
              <a:t>Call your donor / member services phone number</a:t>
            </a:r>
          </a:p>
          <a:p>
            <a:pPr lvl="2"/>
            <a:r>
              <a:rPr lang="en-US" dirty="0"/>
              <a:t>TIP: Donors who complain can often be some of the best donors if complaints are handled well.</a:t>
            </a:r>
          </a:p>
          <a:p>
            <a:pPr lvl="1"/>
            <a:r>
              <a:rPr lang="en-US" dirty="0"/>
              <a:t>See how responsive your social media team is – are they listening and responding to what is happening across the web?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Map out your experience and journey as a donor </a:t>
            </a:r>
            <a:br>
              <a:rPr lang="en-US" dirty="0"/>
            </a:br>
            <a:r>
              <a:rPr lang="en-US" dirty="0"/>
              <a:t>and establish gaps and areas of opportunity.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81489C9-2859-5749-BFDB-A32AF10388B0}"/>
              </a:ext>
            </a:extLst>
          </p:cNvPr>
          <p:cNvSpPr/>
          <p:nvPr/>
        </p:nvSpPr>
        <p:spPr>
          <a:xfrm>
            <a:off x="260350" y="365125"/>
            <a:ext cx="1155700" cy="1143000"/>
          </a:xfrm>
          <a:prstGeom prst="ellipse">
            <a:avLst/>
          </a:prstGeom>
          <a:solidFill>
            <a:srgbClr val="DE6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C44292-7842-485F-B594-7FDEBA7D2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0" y="283369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#7   </a:t>
            </a:r>
            <a:r>
              <a:rPr lang="en-US" b="1" dirty="0"/>
              <a:t>Think About the Donor User Experience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69277F-65E2-284E-8F59-D87DC9B68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#DM201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DD5F67-D2FC-B342-A7F2-E79BF25C9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7946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43026-4F23-4421-9961-9AB69E0DF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079" y="1467406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Donors are more likely to stick around if you are showing them you know who they are and you value you their support.</a:t>
            </a:r>
          </a:p>
          <a:p>
            <a:pPr lvl="1"/>
            <a:r>
              <a:rPr lang="en-US" dirty="0"/>
              <a:t>Avoid silos between marketing, development, major donor officers</a:t>
            </a:r>
          </a:p>
          <a:p>
            <a:pPr lvl="1"/>
            <a:r>
              <a:rPr lang="en-US" dirty="0"/>
              <a:t>Your constituents see you as ONE organization – not separate departments!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1135CBE-3B15-6045-B4D3-923F5FA1BDCA}"/>
              </a:ext>
            </a:extLst>
          </p:cNvPr>
          <p:cNvSpPr/>
          <p:nvPr/>
        </p:nvSpPr>
        <p:spPr>
          <a:xfrm>
            <a:off x="260350" y="365125"/>
            <a:ext cx="1155700" cy="1143000"/>
          </a:xfrm>
          <a:prstGeom prst="ellipse">
            <a:avLst/>
          </a:prstGeom>
          <a:solidFill>
            <a:srgbClr val="DE6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6D81486-1D55-334F-8F6F-26CF1FF6B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0" y="283369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#7   </a:t>
            </a:r>
            <a:r>
              <a:rPr lang="en-US" b="1" dirty="0"/>
              <a:t>Think About the Donor User Experience 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F74FF1B-278C-5C4A-A5DC-1A9E562D5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#DM201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A50571-B2AB-3645-B0E8-EBF3E09E2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496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43026-4F23-4421-9961-9AB69E0DF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20899"/>
            <a:ext cx="5081833" cy="4056063"/>
          </a:xfrm>
        </p:spPr>
        <p:txBody>
          <a:bodyPr>
            <a:normAutofit/>
          </a:bodyPr>
          <a:lstStyle/>
          <a:p>
            <a:r>
              <a:rPr lang="en-US" sz="2400" b="1" dirty="0"/>
              <a:t>Big question: </a:t>
            </a:r>
            <a:r>
              <a:rPr lang="en-US" sz="2400" dirty="0"/>
              <a:t>Does your current database/strategy allow you to have a fully integrated program across channels? </a:t>
            </a:r>
          </a:p>
          <a:p>
            <a:pPr lvl="1"/>
            <a:r>
              <a:rPr lang="en-US" dirty="0"/>
              <a:t>Digital files should be segmented, too - what needs to happen to make this possible? 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2050" name="Picture 2" descr="Image result for big question">
            <a:extLst>
              <a:ext uri="{FF2B5EF4-FFF2-40B4-BE49-F238E27FC236}">
                <a16:creationId xmlns:a16="http://schemas.microsoft.com/office/drawing/2014/main" id="{98DAE678-0FFE-4B0D-87F9-7A043F3622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920033" y="1616160"/>
            <a:ext cx="5289288" cy="3625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0A1C227C-2571-004D-BC28-EB5913318131}"/>
              </a:ext>
            </a:extLst>
          </p:cNvPr>
          <p:cNvSpPr/>
          <p:nvPr/>
        </p:nvSpPr>
        <p:spPr>
          <a:xfrm>
            <a:off x="260350" y="365125"/>
            <a:ext cx="1155700" cy="1143000"/>
          </a:xfrm>
          <a:prstGeom prst="ellipse">
            <a:avLst/>
          </a:prstGeom>
          <a:solidFill>
            <a:srgbClr val="DE6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C44292-7842-485F-B594-7FDEBA7D2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382" y="542966"/>
            <a:ext cx="11726617" cy="965159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#6   </a:t>
            </a:r>
            <a:r>
              <a:rPr lang="en-US" b="1" dirty="0"/>
              <a:t>Don’t Be Afraid to Reinvent Your Data Strategy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9572A4-32CD-5B44-B782-EE43E7C4B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#DM201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6F5D8A-433A-564C-9BE6-D62621A9D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8452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43026-4F23-4421-9961-9AB69E0DF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0821" y="1508125"/>
            <a:ext cx="5335179" cy="429160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sz="2400" dirty="0"/>
              <a:t>In light of industry trends in acquisition – maximize lapsed donor and non-donor strategies</a:t>
            </a:r>
          </a:p>
          <a:p>
            <a:pPr lvl="1"/>
            <a:r>
              <a:rPr lang="en-US" sz="2000" dirty="0"/>
              <a:t>Include lapsed donors and nondonors when executing outside list acquisition and digital retargeting campaigns</a:t>
            </a:r>
          </a:p>
          <a:p>
            <a:pPr lvl="1"/>
            <a:r>
              <a:rPr lang="en-US" sz="2000" dirty="0"/>
              <a:t>Model deep lapsed names to identify who you should be targeting across your program – should you be going deeper in your lapsed donor file in light of acquisition response rates?</a:t>
            </a:r>
          </a:p>
          <a:p>
            <a:pPr lvl="1"/>
            <a:endParaRPr lang="en-US" sz="2000" dirty="0"/>
          </a:p>
          <a:p>
            <a:pPr marL="457200" lvl="1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465A3D-7EF4-4F18-A61B-983C1C90EF88}"/>
              </a:ext>
            </a:extLst>
          </p:cNvPr>
          <p:cNvSpPr txBox="1"/>
          <p:nvPr/>
        </p:nvSpPr>
        <p:spPr>
          <a:xfrm>
            <a:off x="7023100" y="1465361"/>
            <a:ext cx="4521201" cy="452431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/>
              <a:t>Audit your program: </a:t>
            </a:r>
            <a:r>
              <a:rPr lang="en-US" sz="2400" dirty="0"/>
              <a:t>Should you be talking to lapsed donors more often as a way to give them more opportunities to ‘renew’?</a:t>
            </a:r>
          </a:p>
          <a:p>
            <a:r>
              <a:rPr lang="en-US" sz="2400" dirty="0"/>
              <a:t> </a:t>
            </a:r>
          </a:p>
          <a:p>
            <a:r>
              <a:rPr lang="en-US" sz="2400" dirty="0"/>
              <a:t>SPOILER ALERT:  Yes. Yes, you probably should. </a:t>
            </a:r>
            <a:r>
              <a:rPr lang="en-US" sz="2400" i="1" dirty="0"/>
              <a:t>See Slide 19.  </a:t>
            </a:r>
            <a:r>
              <a:rPr lang="en-US" sz="2400" dirty="0"/>
              <a:t>Continue your renewal series until ‘break-even’ – or, better yet, until you are at least investing as much as you are to acquire a new donor.</a:t>
            </a:r>
          </a:p>
          <a:p>
            <a:r>
              <a:rPr lang="en-US" sz="2400" dirty="0"/>
              <a:t> 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8CF224A-8FBD-FD4E-B909-43CC8EEF8507}"/>
              </a:ext>
            </a:extLst>
          </p:cNvPr>
          <p:cNvSpPr/>
          <p:nvPr/>
        </p:nvSpPr>
        <p:spPr>
          <a:xfrm>
            <a:off x="260350" y="365125"/>
            <a:ext cx="1155700" cy="1143000"/>
          </a:xfrm>
          <a:prstGeom prst="ellipse">
            <a:avLst/>
          </a:prstGeom>
          <a:solidFill>
            <a:srgbClr val="DE6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7FDE927-2F1A-3F44-8C73-8622D93C1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382" y="542966"/>
            <a:ext cx="11726617" cy="965159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#6   </a:t>
            </a:r>
            <a:r>
              <a:rPr lang="en-US" b="1" dirty="0"/>
              <a:t>Don’t Be Afraid to Reinvent Your Data Strategy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E5E55C95-FDD9-3A42-9656-1C95ECE088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#DM201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2FD8ACDC-31F6-FD4E-8E20-046848CBC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1099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43026-4F23-4421-9961-9AB69E0DF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300" y="1690688"/>
            <a:ext cx="9245600" cy="4195762"/>
          </a:xfrm>
        </p:spPr>
        <p:txBody>
          <a:bodyPr>
            <a:normAutofit/>
          </a:bodyPr>
          <a:lstStyle/>
          <a:p>
            <a:r>
              <a:rPr lang="en-US" dirty="0"/>
              <a:t>The word RENEW is powerful!</a:t>
            </a:r>
          </a:p>
          <a:p>
            <a:r>
              <a:rPr lang="en-US" dirty="0"/>
              <a:t>Your constituents don’t know they are lapsed</a:t>
            </a:r>
          </a:p>
          <a:p>
            <a:pPr lvl="1"/>
            <a:r>
              <a:rPr lang="en-US" dirty="0"/>
              <a:t>Remind them with: &lt;last gift date&gt;</a:t>
            </a:r>
          </a:p>
          <a:p>
            <a:pPr lvl="1"/>
            <a:r>
              <a:rPr lang="en-US" dirty="0"/>
              <a:t>Include historic giving for </a:t>
            </a:r>
            <a:br>
              <a:rPr lang="en-US" dirty="0"/>
            </a:br>
            <a:r>
              <a:rPr lang="en-US" dirty="0"/>
              <a:t>donors who have given </a:t>
            </a:r>
            <a:br>
              <a:rPr lang="en-US" dirty="0"/>
            </a:br>
            <a:r>
              <a:rPr lang="en-US" dirty="0"/>
              <a:t>consistently in the past</a:t>
            </a:r>
          </a:p>
          <a:p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E61ADD8-B683-694C-906E-CAFDA2B67FEA}"/>
              </a:ext>
            </a:extLst>
          </p:cNvPr>
          <p:cNvSpPr/>
          <p:nvPr/>
        </p:nvSpPr>
        <p:spPr>
          <a:xfrm>
            <a:off x="260350" y="365125"/>
            <a:ext cx="1155700" cy="1143000"/>
          </a:xfrm>
          <a:prstGeom prst="ellipse">
            <a:avLst/>
          </a:prstGeom>
          <a:solidFill>
            <a:srgbClr val="DE6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C44292-7842-485F-B594-7FDEBA7D2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354384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#5  </a:t>
            </a:r>
            <a:r>
              <a:rPr lang="en-US" b="1" dirty="0"/>
              <a:t>Use the “Write” Language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B3AEC5-7B5E-544D-8F1C-884089D67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#DM201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8B4292-716E-CE4C-A44D-D6C0F3F42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D286BA8-BCC0-1141-9CF2-15E8FFF9EC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8352" y="3022600"/>
            <a:ext cx="5791200" cy="30988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772354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D006217-A55C-475E-847D-98CA116ABB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7314" y="2320502"/>
            <a:ext cx="6147642" cy="2235139"/>
          </a:xfrm>
          <a:prstGeom prst="ellipse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112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6557E76-9235-4B1E-92FC-976A3F9F17D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044" y="2439764"/>
            <a:ext cx="6147643" cy="2115877"/>
          </a:xfrm>
          <a:prstGeom prst="ellipse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112500"/>
          </a:effectLst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EE61ADD8-B683-694C-906E-CAFDA2B67FEA}"/>
              </a:ext>
            </a:extLst>
          </p:cNvPr>
          <p:cNvSpPr/>
          <p:nvPr/>
        </p:nvSpPr>
        <p:spPr>
          <a:xfrm>
            <a:off x="260350" y="365125"/>
            <a:ext cx="1155700" cy="1143000"/>
          </a:xfrm>
          <a:prstGeom prst="ellipse">
            <a:avLst/>
          </a:prstGeom>
          <a:solidFill>
            <a:srgbClr val="DE6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C44292-7842-485F-B594-7FDEBA7D2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354384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#5   </a:t>
            </a:r>
            <a:r>
              <a:rPr lang="en-US" b="1" dirty="0"/>
              <a:t>Use the “Write” Language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B3AEC5-7B5E-544D-8F1C-884089D67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#DM201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8B4292-716E-CE4C-A44D-D6C0F3F42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80F5587-0CBC-1D40-85D2-012683D7449D}"/>
              </a:ext>
            </a:extLst>
          </p:cNvPr>
          <p:cNvSpPr/>
          <p:nvPr/>
        </p:nvSpPr>
        <p:spPr>
          <a:xfrm>
            <a:off x="6741452" y="4340197"/>
            <a:ext cx="5434854" cy="430887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algn="ctr"/>
            <a:r>
              <a:rPr lang="en-US" sz="2200" b="1" dirty="0"/>
              <a:t>“Renewal” test increased response by 40%! </a:t>
            </a:r>
          </a:p>
        </p:txBody>
      </p:sp>
    </p:spTree>
    <p:extLst>
      <p:ext uri="{BB962C8B-B14F-4D97-AF65-F5344CB8AC3E}">
        <p14:creationId xmlns:p14="http://schemas.microsoft.com/office/powerpoint/2010/main" val="22155479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43026-4F23-4421-9961-9AB69E0DF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149422" cy="4351338"/>
          </a:xfrm>
        </p:spPr>
        <p:txBody>
          <a:bodyPr/>
          <a:lstStyle/>
          <a:p>
            <a:r>
              <a:rPr lang="en-US" dirty="0"/>
              <a:t>Invoice Statements</a:t>
            </a:r>
          </a:p>
          <a:p>
            <a:r>
              <a:rPr lang="en-US" dirty="0"/>
              <a:t>Address </a:t>
            </a:r>
            <a:br>
              <a:rPr lang="en-US" dirty="0"/>
            </a:br>
            <a:r>
              <a:rPr lang="en-US" dirty="0"/>
              <a:t>labels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E1E779F-25FE-4051-B08F-9B877317D8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62051" y="1679947"/>
            <a:ext cx="4002873" cy="32874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263426-4D7D-AB40-AFF2-E37F1D1F2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#DM201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5ED6D8F-5452-8E41-8427-CB1447C31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71CAAD3-DCC0-4F4C-A300-EC0E58FD7E0A}"/>
              </a:ext>
            </a:extLst>
          </p:cNvPr>
          <p:cNvSpPr/>
          <p:nvPr/>
        </p:nvSpPr>
        <p:spPr>
          <a:xfrm>
            <a:off x="260350" y="365125"/>
            <a:ext cx="1155700" cy="1143000"/>
          </a:xfrm>
          <a:prstGeom prst="ellipse">
            <a:avLst/>
          </a:prstGeom>
          <a:solidFill>
            <a:srgbClr val="DE6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DD0DE74-51F9-3D44-8A26-CBB078702068}"/>
              </a:ext>
            </a:extLst>
          </p:cNvPr>
          <p:cNvSpPr txBox="1">
            <a:spLocks/>
          </p:cNvSpPr>
          <p:nvPr/>
        </p:nvSpPr>
        <p:spPr>
          <a:xfrm>
            <a:off x="495300" y="35438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rgbClr val="DE623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#4    </a:t>
            </a:r>
            <a:r>
              <a:rPr lang="en-US" dirty="0"/>
              <a:t>Rely on Tried &amp; True Techniques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6AB85BF-6FB6-ED42-B78F-C5F5C34E4D4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9449" y="1825625"/>
            <a:ext cx="4216756" cy="41656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478129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74BBEB7B-05FC-224C-9E50-AA14DB2D05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8375" y="1508125"/>
            <a:ext cx="5116249" cy="4351338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52B6F7-241B-BA46-A65A-EED0669EE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#DM201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632050-F9CA-594A-8671-981B25C91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88058DB-5090-5B43-A42F-3A7EC49FAE0D}"/>
              </a:ext>
            </a:extLst>
          </p:cNvPr>
          <p:cNvSpPr/>
          <p:nvPr/>
        </p:nvSpPr>
        <p:spPr>
          <a:xfrm>
            <a:off x="260350" y="365125"/>
            <a:ext cx="1155700" cy="1143000"/>
          </a:xfrm>
          <a:prstGeom prst="ellipse">
            <a:avLst/>
          </a:prstGeom>
          <a:solidFill>
            <a:srgbClr val="DE6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4FD65F0-A1D1-BB49-9770-D061C22FF438}"/>
              </a:ext>
            </a:extLst>
          </p:cNvPr>
          <p:cNvSpPr txBox="1">
            <a:spLocks/>
          </p:cNvSpPr>
          <p:nvPr/>
        </p:nvSpPr>
        <p:spPr>
          <a:xfrm>
            <a:off x="495300" y="35438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rgbClr val="DE623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#4    </a:t>
            </a:r>
            <a:r>
              <a:rPr lang="en-US" dirty="0"/>
              <a:t>Rely on Tried &amp; True Techniques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B7E71B3-CC32-2E45-B2A7-292F233AF190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42164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Member cards</a:t>
            </a:r>
          </a:p>
          <a:p>
            <a:pPr marL="0" indent="0">
              <a:buNone/>
            </a:pPr>
            <a:r>
              <a:rPr lang="en-US" dirty="0"/>
              <a:t>(in multiple channels)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C0AD496-E31C-A24B-BC5C-32C247E3C3E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6649" y="3429000"/>
            <a:ext cx="5431127" cy="21106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111518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C32C1B0-BA29-4E45-8D51-B4CB66A4C2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0669" y="1531090"/>
            <a:ext cx="3276866" cy="3651929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6" name="Picture 5" descr="C:\Users\kseger\AppData\Local\Microsoft\Windows\INetCache\Content.Word\dsfsd.jpg">
            <a:extLst>
              <a:ext uri="{FF2B5EF4-FFF2-40B4-BE49-F238E27FC236}">
                <a16:creationId xmlns:a16="http://schemas.microsoft.com/office/drawing/2014/main" id="{76A1D57D-2EEC-44EA-AEA0-8F5981974652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108818" y="1690688"/>
            <a:ext cx="3727450" cy="234696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F64940D-8F07-48E8-9FD7-C32CC36D63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1237" y="1456654"/>
            <a:ext cx="2841460" cy="516198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B128FEA-CF07-4DD8-87B3-86A44136EEDA}"/>
              </a:ext>
            </a:extLst>
          </p:cNvPr>
          <p:cNvSpPr txBox="1"/>
          <p:nvPr/>
        </p:nvSpPr>
        <p:spPr>
          <a:xfrm>
            <a:off x="8998531" y="4037646"/>
            <a:ext cx="217298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Use renewal messaging across digital channel (emails, ads, search, etc.)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E7FA95C-8790-47B8-9AE2-5DA88F6845F2}"/>
              </a:ext>
            </a:extLst>
          </p:cNvPr>
          <p:cNvSpPr/>
          <p:nvPr/>
        </p:nvSpPr>
        <p:spPr>
          <a:xfrm>
            <a:off x="1320669" y="1458627"/>
            <a:ext cx="1875113" cy="342464"/>
          </a:xfrm>
          <a:prstGeom prst="ellipse">
            <a:avLst/>
          </a:prstGeom>
          <a:noFill/>
          <a:ln w="4762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7ED918B-525E-43B6-8451-4E233BBF286D}"/>
              </a:ext>
            </a:extLst>
          </p:cNvPr>
          <p:cNvSpPr/>
          <p:nvPr/>
        </p:nvSpPr>
        <p:spPr>
          <a:xfrm>
            <a:off x="1796342" y="4037647"/>
            <a:ext cx="1990567" cy="451225"/>
          </a:xfrm>
          <a:prstGeom prst="ellipse">
            <a:avLst/>
          </a:prstGeom>
          <a:noFill/>
          <a:ln w="4762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B5BE5E8-F39D-473C-B7FE-9A45B0D5F0CA}"/>
              </a:ext>
            </a:extLst>
          </p:cNvPr>
          <p:cNvSpPr txBox="1"/>
          <p:nvPr/>
        </p:nvSpPr>
        <p:spPr>
          <a:xfrm>
            <a:off x="3129586" y="2293824"/>
            <a:ext cx="1875113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b="1" dirty="0"/>
              <a:t>Renewal messaging should be prominent in eRenewal campaigns.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8E8F9ED4-E5CE-486B-BFAF-6CD333588315}"/>
              </a:ext>
            </a:extLst>
          </p:cNvPr>
          <p:cNvSpPr/>
          <p:nvPr/>
        </p:nvSpPr>
        <p:spPr>
          <a:xfrm>
            <a:off x="5075319" y="2007046"/>
            <a:ext cx="1676464" cy="486771"/>
          </a:xfrm>
          <a:prstGeom prst="ellipse">
            <a:avLst/>
          </a:prstGeom>
          <a:noFill/>
          <a:ln w="4762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45E88C7F-1948-4F9B-B563-2F0BABCB9225}"/>
              </a:ext>
            </a:extLst>
          </p:cNvPr>
          <p:cNvSpPr/>
          <p:nvPr/>
        </p:nvSpPr>
        <p:spPr>
          <a:xfrm>
            <a:off x="6822403" y="2011093"/>
            <a:ext cx="1089954" cy="334371"/>
          </a:xfrm>
          <a:prstGeom prst="ellipse">
            <a:avLst/>
          </a:prstGeom>
          <a:noFill/>
          <a:ln w="4762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57E829D-2660-456D-BC9D-0BC159B1AC74}"/>
              </a:ext>
            </a:extLst>
          </p:cNvPr>
          <p:cNvSpPr txBox="1"/>
          <p:nvPr/>
        </p:nvSpPr>
        <p:spPr>
          <a:xfrm>
            <a:off x="165972" y="3021983"/>
            <a:ext cx="10839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Reference what donors are receiving in the mail (member card/labels, etc.) as it makes sense.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BE29B92-90BA-5848-AC9F-0EC2668D2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#DM201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DBD54C-4B67-354F-B3FF-B6AB4349C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BBDA437-640C-024B-A269-95F4D48097CD}"/>
              </a:ext>
            </a:extLst>
          </p:cNvPr>
          <p:cNvSpPr/>
          <p:nvPr/>
        </p:nvSpPr>
        <p:spPr>
          <a:xfrm>
            <a:off x="260350" y="365125"/>
            <a:ext cx="1155700" cy="1143000"/>
          </a:xfrm>
          <a:prstGeom prst="ellipse">
            <a:avLst/>
          </a:prstGeom>
          <a:solidFill>
            <a:srgbClr val="DE6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B967EF47-73C5-274E-81E0-165400C9D313}"/>
              </a:ext>
            </a:extLst>
          </p:cNvPr>
          <p:cNvSpPr txBox="1">
            <a:spLocks/>
          </p:cNvSpPr>
          <p:nvPr/>
        </p:nvSpPr>
        <p:spPr>
          <a:xfrm>
            <a:off x="495300" y="35438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rgbClr val="DE623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#4    </a:t>
            </a:r>
            <a:r>
              <a:rPr lang="en-US" dirty="0"/>
              <a:t>Rely on Tried &amp; True Techniques</a:t>
            </a:r>
          </a:p>
        </p:txBody>
      </p:sp>
    </p:spTree>
    <p:extLst>
      <p:ext uri="{BB962C8B-B14F-4D97-AF65-F5344CB8AC3E}">
        <p14:creationId xmlns:p14="http://schemas.microsoft.com/office/powerpoint/2010/main" val="22311543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43026-4F23-4421-9961-9AB69E0DFE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Build on what is working – learn from what is not. </a:t>
            </a:r>
            <a:br>
              <a:rPr lang="en-US" dirty="0"/>
            </a:br>
            <a:r>
              <a:rPr lang="en-US" dirty="0">
                <a:solidFill>
                  <a:srgbClr val="DE623A"/>
                </a:solidFill>
              </a:rPr>
              <a:t>Test timing to determine when in the series it is most successful</a:t>
            </a:r>
          </a:p>
          <a:p>
            <a:r>
              <a:rPr lang="en-US" dirty="0"/>
              <a:t>Look at your successful acquisition messages.  What is motivating new donors to give?  </a:t>
            </a:r>
            <a:br>
              <a:rPr lang="en-US" dirty="0"/>
            </a:br>
            <a:r>
              <a:rPr lang="en-US" dirty="0">
                <a:solidFill>
                  <a:srgbClr val="DE623A"/>
                </a:solidFill>
              </a:rPr>
              <a:t>Test to see if this can work with existing donors</a:t>
            </a:r>
            <a:endParaRPr lang="en-US" dirty="0"/>
          </a:p>
          <a:p>
            <a:r>
              <a:rPr lang="en-US" dirty="0"/>
              <a:t>Show your donors you know who they are.  </a:t>
            </a:r>
            <a:br>
              <a:rPr lang="en-US" dirty="0"/>
            </a:br>
            <a:r>
              <a:rPr lang="en-US" dirty="0">
                <a:solidFill>
                  <a:srgbClr val="DE623A"/>
                </a:solidFill>
              </a:rPr>
              <a:t>Test enhanced messaging/personalization to maximize performance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515F62-1CC3-A347-9163-8E2CE184A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#DM201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BE0D99-3F2A-C842-AF9C-6105CDB14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378FC96-2899-554D-8D09-3984953946E4}"/>
              </a:ext>
            </a:extLst>
          </p:cNvPr>
          <p:cNvSpPr/>
          <p:nvPr/>
        </p:nvSpPr>
        <p:spPr>
          <a:xfrm>
            <a:off x="260350" y="365125"/>
            <a:ext cx="1155700" cy="1143000"/>
          </a:xfrm>
          <a:prstGeom prst="ellipse">
            <a:avLst/>
          </a:prstGeom>
          <a:solidFill>
            <a:srgbClr val="DE6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C44292-7842-485F-B594-7FDEBA7D2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34925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#3   </a:t>
            </a:r>
            <a:r>
              <a:rPr lang="en-US" b="1" dirty="0"/>
              <a:t>Maximize Renewal Results Through Testing</a:t>
            </a:r>
          </a:p>
        </p:txBody>
      </p:sp>
    </p:spTree>
    <p:extLst>
      <p:ext uri="{BB962C8B-B14F-4D97-AF65-F5344CB8AC3E}">
        <p14:creationId xmlns:p14="http://schemas.microsoft.com/office/powerpoint/2010/main" val="16752702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43026-4F23-4421-9961-9AB69E0DFE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Break out retention and lapsed donor strategies on your budgets to show their impact and ensure expense and investment is accounted for and expected.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Budgeting specifically for retention and lapsed strategies ensures this becomes part of your roadmap for the year.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80FF1B-68FD-406C-BEDA-918DBC136E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198" y="3155296"/>
            <a:ext cx="11570736" cy="1028877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AB07E6-BD4A-364F-9EE2-31757DFDC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#DM201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0CF26B-F803-9940-9588-A6E10F49D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8F3F9CF-79C4-EC46-9D52-ABC66EA09B9B}"/>
              </a:ext>
            </a:extLst>
          </p:cNvPr>
          <p:cNvSpPr/>
          <p:nvPr/>
        </p:nvSpPr>
        <p:spPr>
          <a:xfrm>
            <a:off x="260350" y="365125"/>
            <a:ext cx="1155700" cy="1143000"/>
          </a:xfrm>
          <a:prstGeom prst="ellipse">
            <a:avLst/>
          </a:prstGeom>
          <a:solidFill>
            <a:srgbClr val="DE6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C44292-7842-485F-B594-7FDEBA7D2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198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#2   </a:t>
            </a:r>
            <a:r>
              <a:rPr lang="en-US" b="1" dirty="0"/>
              <a:t>Budget for Retention Strategies </a:t>
            </a:r>
          </a:p>
        </p:txBody>
      </p:sp>
    </p:spTree>
    <p:extLst>
      <p:ext uri="{BB962C8B-B14F-4D97-AF65-F5344CB8AC3E}">
        <p14:creationId xmlns:p14="http://schemas.microsoft.com/office/powerpoint/2010/main" val="1978553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227293A-821D-41B8-A1F0-BC35F7708B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44915" y="1680414"/>
            <a:ext cx="8702169" cy="4069405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72108F8C-0BAD-40E4-9E12-40C1061E62B6}"/>
              </a:ext>
            </a:extLst>
          </p:cNvPr>
          <p:cNvSpPr/>
          <p:nvPr/>
        </p:nvSpPr>
        <p:spPr>
          <a:xfrm>
            <a:off x="2224744" y="2185036"/>
            <a:ext cx="2535483" cy="9144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70% increase in donors since 2013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CBDEDEF4-6D1E-4A3E-B09D-D84B94AB0303}"/>
              </a:ext>
            </a:extLst>
          </p:cNvPr>
          <p:cNvSpPr/>
          <p:nvPr/>
        </p:nvSpPr>
        <p:spPr>
          <a:xfrm>
            <a:off x="6738948" y="2082048"/>
            <a:ext cx="2410510" cy="101738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35% increase in revenue in 2017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099A8A5-5771-44EC-8FA8-3D43C9B5037B}"/>
              </a:ext>
            </a:extLst>
          </p:cNvPr>
          <p:cNvSpPr txBox="1"/>
          <p:nvPr/>
        </p:nvSpPr>
        <p:spPr>
          <a:xfrm>
            <a:off x="7336301" y="6433458"/>
            <a:ext cx="2885178" cy="222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Source: Target Analytics, Sustainer Summit, May 2018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5292FA-C2B5-E442-8C57-5D9EB92CC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26500" y="6356350"/>
            <a:ext cx="1966252" cy="365125"/>
          </a:xfrm>
        </p:spPr>
        <p:txBody>
          <a:bodyPr/>
          <a:lstStyle/>
          <a:p>
            <a:pPr algn="r"/>
            <a:r>
              <a:rPr lang="en-US" dirty="0"/>
              <a:t>#DM201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E8DCBA-2DB6-E44F-B806-35AAFE611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C65ACA3-44B5-A74C-A676-F28C51C65EB3}"/>
              </a:ext>
            </a:extLst>
          </p:cNvPr>
          <p:cNvSpPr/>
          <p:nvPr/>
        </p:nvSpPr>
        <p:spPr>
          <a:xfrm>
            <a:off x="260350" y="365125"/>
            <a:ext cx="1155700" cy="1143000"/>
          </a:xfrm>
          <a:prstGeom prst="ellipse">
            <a:avLst/>
          </a:prstGeom>
          <a:solidFill>
            <a:srgbClr val="DE6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C44292-7842-485F-B594-7FDEBA7D2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510" y="277743"/>
            <a:ext cx="11213123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#1    </a:t>
            </a:r>
            <a:r>
              <a:rPr lang="en-US" b="1" dirty="0"/>
              <a:t>Use Renewals to Convert Sustainers</a:t>
            </a:r>
          </a:p>
        </p:txBody>
      </p:sp>
    </p:spTree>
    <p:extLst>
      <p:ext uri="{BB962C8B-B14F-4D97-AF65-F5344CB8AC3E}">
        <p14:creationId xmlns:p14="http://schemas.microsoft.com/office/powerpoint/2010/main" val="10838699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58EFD0C9-63A1-944E-B454-96D288E463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6757" y="1879601"/>
            <a:ext cx="5549243" cy="343296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5292FA-C2B5-E442-8C57-5D9EB92CC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26500" y="6356350"/>
            <a:ext cx="1966252" cy="365125"/>
          </a:xfrm>
        </p:spPr>
        <p:txBody>
          <a:bodyPr/>
          <a:lstStyle/>
          <a:p>
            <a:pPr algn="r"/>
            <a:r>
              <a:rPr lang="en-US" dirty="0"/>
              <a:t>#DM201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E8DCBA-2DB6-E44F-B806-35AAFE611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C65ACA3-44B5-A74C-A676-F28C51C65EB3}"/>
              </a:ext>
            </a:extLst>
          </p:cNvPr>
          <p:cNvSpPr/>
          <p:nvPr/>
        </p:nvSpPr>
        <p:spPr>
          <a:xfrm>
            <a:off x="260350" y="365125"/>
            <a:ext cx="1155700" cy="1143000"/>
          </a:xfrm>
          <a:prstGeom prst="ellipse">
            <a:avLst/>
          </a:prstGeom>
          <a:solidFill>
            <a:srgbClr val="DE6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C44292-7842-485F-B594-7FDEBA7D2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510" y="277743"/>
            <a:ext cx="11213123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#1    </a:t>
            </a:r>
            <a:r>
              <a:rPr lang="en-US" b="1" dirty="0"/>
              <a:t>Use Renewals to Convert Sustainers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B873C5F-A5F2-494D-9BEB-0A23CF0AEB4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04011" y="2858364"/>
            <a:ext cx="7340279" cy="343296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3280001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44292-7842-485F-B594-7FDEBA7D2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Most Important: This Is Just the Beginning!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43026-4F23-4421-9961-9AB69E0DF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83692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10.	Retention Starts with 	Acquisition	</a:t>
            </a:r>
          </a:p>
          <a:p>
            <a:pPr marL="0" indent="0">
              <a:buNone/>
            </a:pPr>
            <a:r>
              <a:rPr lang="en-US" dirty="0"/>
              <a:t>9.	Limit Time Between 1</a:t>
            </a:r>
            <a:r>
              <a:rPr lang="en-US" baseline="30000" dirty="0"/>
              <a:t>st</a:t>
            </a:r>
            <a:r>
              <a:rPr lang="en-US" dirty="0"/>
              <a:t> &amp; 	2</a:t>
            </a:r>
            <a:r>
              <a:rPr lang="en-US" baseline="30000" dirty="0"/>
              <a:t>nd</a:t>
            </a:r>
            <a:r>
              <a:rPr lang="en-US" dirty="0"/>
              <a:t> Gift</a:t>
            </a:r>
          </a:p>
          <a:p>
            <a:pPr marL="0" indent="0">
              <a:buNone/>
            </a:pPr>
            <a:r>
              <a:rPr lang="en-US" dirty="0"/>
              <a:t>8.	Give Donors More 	Opportunity  	to Give</a:t>
            </a:r>
          </a:p>
          <a:p>
            <a:pPr marL="0" indent="0">
              <a:buNone/>
            </a:pPr>
            <a:r>
              <a:rPr lang="en-US" dirty="0"/>
              <a:t>7.	Think About the User 	Experience</a:t>
            </a:r>
          </a:p>
          <a:p>
            <a:pPr marL="0" indent="0">
              <a:buNone/>
            </a:pPr>
            <a:r>
              <a:rPr lang="en-US" dirty="0"/>
              <a:t>6.	Don’t Be Afraid to Reinvent 	Your Data Strategy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914167-AB39-49E6-984E-6D1A3D745C88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7010400" y="1825625"/>
            <a:ext cx="5181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5.	Use the “Write” Language</a:t>
            </a:r>
          </a:p>
          <a:p>
            <a:pPr marL="0" indent="0">
              <a:buNone/>
            </a:pPr>
            <a:r>
              <a:rPr lang="en-US" dirty="0"/>
              <a:t>4.	Rely on Tried and True 	Techniques</a:t>
            </a:r>
          </a:p>
          <a:p>
            <a:pPr marL="0" indent="0">
              <a:buNone/>
            </a:pPr>
            <a:r>
              <a:rPr lang="en-US" dirty="0"/>
              <a:t>3.	Maximize your Renewal 	Series with Testing</a:t>
            </a:r>
          </a:p>
          <a:p>
            <a:pPr marL="0" indent="0">
              <a:buNone/>
            </a:pPr>
            <a:r>
              <a:rPr lang="en-US" dirty="0"/>
              <a:t>2.	Budget for Retention 	Strategies</a:t>
            </a:r>
          </a:p>
          <a:p>
            <a:pPr marL="0" indent="0">
              <a:buNone/>
            </a:pPr>
            <a:r>
              <a:rPr lang="en-US" dirty="0"/>
              <a:t>1.	Convert Donors to Monthly 	Sustainers.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58D97-5FC0-C349-A38A-835E02CB0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#DM201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47707-D192-C243-9737-B80ED3326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246-0103-4344-A802-9E1C0143428F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8330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371600"/>
            <a:ext cx="12192000" cy="4648200"/>
          </a:xfrm>
          <a:prstGeom prst="rect">
            <a:avLst/>
          </a:prstGeom>
          <a:solidFill>
            <a:srgbClr val="EDE6E2"/>
          </a:solidFill>
          <a:ln>
            <a:solidFill>
              <a:srgbClr val="EDE6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675608"/>
            <a:ext cx="9144000" cy="1163637"/>
          </a:xfrm>
        </p:spPr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9600" y="3602038"/>
            <a:ext cx="10261600" cy="1655762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dirty="0"/>
              <a:t>Marie </a:t>
            </a:r>
            <a:r>
              <a:rPr lang="en-US" dirty="0" err="1"/>
              <a:t>Kosanovich</a:t>
            </a:r>
            <a:r>
              <a:rPr lang="en-US" dirty="0"/>
              <a:t>					Lynn Waller</a:t>
            </a:r>
          </a:p>
          <a:p>
            <a:pPr algn="l"/>
            <a:r>
              <a:rPr lang="en-US" dirty="0"/>
              <a:t>Account Director					Vice President, Client Services</a:t>
            </a:r>
          </a:p>
          <a:p>
            <a:pPr algn="l"/>
            <a:r>
              <a:rPr lang="en-US" dirty="0"/>
              <a:t>Lautman Maska Neill &amp; Company			Chapman </a:t>
            </a:r>
            <a:r>
              <a:rPr lang="en-US" dirty="0" err="1"/>
              <a:t>Cubine</a:t>
            </a:r>
            <a:r>
              <a:rPr lang="en-US" dirty="0"/>
              <a:t> and Hussey</a:t>
            </a:r>
          </a:p>
          <a:p>
            <a:pPr algn="l"/>
            <a:r>
              <a:rPr lang="en-US" dirty="0">
                <a:hlinkClick r:id="rId3"/>
              </a:rPr>
              <a:t>mkosanovich@lautmandc.com</a:t>
            </a:r>
            <a:r>
              <a:rPr lang="en-US" dirty="0"/>
              <a:t>				</a:t>
            </a:r>
            <a:r>
              <a:rPr lang="en-US" dirty="0">
                <a:hlinkClick r:id="rId4"/>
              </a:rPr>
              <a:t>Lwaller@ccah.com</a:t>
            </a:r>
            <a:r>
              <a:rPr lang="en-US" dirty="0"/>
              <a:t> </a:t>
            </a:r>
          </a:p>
          <a:p>
            <a:pPr algn="l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-30603" y="0"/>
            <a:ext cx="12222603" cy="1371600"/>
          </a:xfrm>
          <a:prstGeom prst="rect">
            <a:avLst/>
          </a:prstGeom>
          <a:solidFill>
            <a:srgbClr val="20212A"/>
          </a:solidFill>
          <a:ln>
            <a:solidFill>
              <a:srgbClr val="2021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0" y="6019800"/>
            <a:ext cx="12192000" cy="838200"/>
          </a:xfrm>
          <a:prstGeom prst="rect">
            <a:avLst/>
          </a:prstGeom>
          <a:solidFill>
            <a:srgbClr val="FF4A3B"/>
          </a:solidFill>
          <a:ln>
            <a:solidFill>
              <a:srgbClr val="FF4A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0" y="6108106"/>
            <a:ext cx="2641600" cy="66158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03200" y="6103700"/>
            <a:ext cx="3352800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67" dirty="0">
                <a:solidFill>
                  <a:schemeClr val="bg2"/>
                </a:solidFill>
                <a:latin typeface="Gotham Bold" pitchFamily="50" charset="0"/>
                <a:cs typeface="Aharoni" panose="02010803020104030203" pitchFamily="2" charset="-79"/>
              </a:rPr>
              <a:t>#DM201</a:t>
            </a:r>
          </a:p>
        </p:txBody>
      </p:sp>
      <p:pic>
        <p:nvPicPr>
          <p:cNvPr id="4098" name="Picture 2" descr="data:image/png;base64,iVBORw0KGgoAAAANSUhEUgAAAOEAAADhCAMAAAAJbSJIAAAAyVBMVEX/0gP////70QD+/fP91Cb/0QL95H7+/v/+/vz+0gD+1jv/67n8///9/fb+44H/0yj70xT/zgD/5Yr+9+L9++b+3Wf76qf80xT7//z81AD++/r+/Pf9+////PH8553889T93Wr+8+H61C782VD87LX93XP66JT+9uv999351yT59NH21jb98Mb67bH+1kr943b25YT80zb33VD63Vz688b95qL632P27Kj665/+2mz3+eD866786JL/1Ur13FX945X83oL/8dn24EkxiCuNAAAV1klEQVR4nO1dj18aOdPfDcQkOKtEVHbZRaxiRaS0PbXPXet79p7//496Z0KrbJJdAkIP+zCf5+45gd3km0nmVyaTKNrRjna0ox3taEc72tGOdrSjf52UWuWhtXdjA6R+QON8lYdXbHKlx1Yj/oxw84QN8Vlrv67NHw1yoiWf5PRUtNRTSnHO1Kyt5VtcqiXGMsYjhq1FrN0k6jLTJH7DFAt4BWcZv221mpmKQn6O2BSbgeOq2zykJrEp/ENxanHNHEV49PLu9PtwPDjOhRBFrz8a7x/dHXKGDQaNLWc3OcR72LeQ3uFIZoiv9eVsMhg1BFF+PJic7bVoXHHA1wsRh4w3D+6PRRyLWOK/YyljAASaj95fsqDZg0PR7AvYU0HChkcZV3eno0QAthNLbDImlACyM7zqrm9V0krHpaf53SQXIBAcxD8JpKFYvjvKNHW7HidOumYjjvdwntf3DscLuadvHvoQpwiKxpJGlGBKISXIuPHhVusIp+urF6ZSrE2T5agDKaERsU30oYzz0yZnUVa9vtQLwoWyBleE5q2JxCbjUoOE1owpfizu/yDJwGraDCOeRVx/PIaEhrKCkLWykH+2dQ1r5hAu4rVqR/piKGQvrm4ylT0BgynheyUXOc/4zUSIVCRQ1VoseziuqTj+oqpbWwIhLvrHHIc0TSsBInbAr9Nvbezfa/ApfJ7t5WaquPNzvkHCKcSQ5PirEKLyi3RzTCJlUZu4OKXoXGqcqaSiVxM8pI32i7S2nRdOpqLo3CLTV0aoTJPZl7RIApuUefGoVaCy8hHPDkeQ5vVD+dxcD1Ihz5Vfc4TykLEn6KVFSJOCEALssxUnqiJj5XO/wCUYNqBGkgu4Yt7VGMRDhqL7G4g0Dpo24ofumHTJHlkBIeP6tu/TD/UgxXfmwxg2S5keggxcFc8EI5Q3K3gsmc4u+lBUizM/wjxNDnxaIwAhWtj6AZZGCD0Y4Jj6l38d6Ux10rRaI/mJ9FR655kyIQgVf0LVGrjsnynBpXHPlpSlOENRU0zAmA8lIr0/+5DMN+HOYXyml3xGt8BqcSFCciG+kM0SO20aa02SuWhMOOF8LeCBGy8rGKFWuHSPPABpwGSaAknNFOeTTyfLtOigI2LxcSHCjGUXiW+GCppJkrAnaJEmwu0UTZ0Tsi2DAaKW6PKp71WilycpiP5gMB73hTHXXIRobnzj2nrlYoSc3XvmBAKUBUA+Gt+PR2ipFYlv3fTguq2W8adwwmQD4QwomrvY1vC8aUwB3Tz51gDh9qlIeuLv5Xmo90TiG1S0P5+mXXRvtGpPn8axcd6sVtHF2m87K6MGoGrzJ3egZKOA6z00+59/p/nHDkjPyIuRraIWIWSs23OtNLQ2YHijfxoRnMZ1H12O3BkJCSc80LU242m64rxEpE+I76XjvI024ZksXOkn4YmX58xChBxVvfMamQ5u9Yuta6wQPX2HCsL5aXHNwnUiOnBnPjXRv7QMa07xi8tr4YgkmSRttQRCFN2tXuIiFGeaRfNmpwmZZPtC2k3i6j8KjVPhEsu6YCHE9S46Tc5LQSROsSmlmx0QefnXaKM+KT0/prUIaTCGKDMtfD04QJ+B8flRxT9Vpt+jULVZkHbIlgoBie9UTzZCklY3XoWDP785Fj179KHPeDBCNGYuGsLmYQ++u1rnx8ieQWE1KSAmYypkomLPeALW81L0W9wbFUHlzluJ7e70YjTB5we/nocMu2xPdAnvSah5msT3son9e4TYoXUagBC7fA7WLEeRfaXRS/EbnFG2ZysNXCaDcB7ivDsWZQsRrb+xZlVhOVyancJeiEJeBsYpNRta3YVE3OOSj3wII+PUTcq6nwRBcqNCEWbs0mIIWkb5NOPVHMlO7HUEAGeqoofWs1m3IazWenCYVe+NYE8+Q5qIFyIvCg7mgdQi5OzUlqMS7SLeruyk4jiopplnAgljHWTWcP6XpW16KXxT+HDl05rxD6Jko5L5MwlGqNixLUfTotuuiYZSMBwNbouN4jDINmXcHtC0J1pZzRRXuEBv+/1ji8ZZsCztOnIGvumMR9VOH5pME7vB4+SPIDeR8YE9Y2Bcv+vDWUbKjz9TZEQ6mwuB1c/SA8tlQkPw1rbd3VYjPtckUah70eyDjfCodgUTkIyYXCI0D0K1hTNrhOwvDqApl3iQpFGXqYVQJNP6B5Vpjuyrn0SYS/ZBLUI9tmaNgNPF1gnZV2yeUEgGMVFd2XK4OK4R2z+fmlddau6fEIS8b1uZcBIWA1XzjRILg2TpkY1Q3Acxf0FX6mRpXrZJsQOtDe5pc8eAik9fv7lci/AwL/NQyEZ33Xu8c8SGtqMGT69vrhbhRaO88oU8XiE6GNoRxvctDsbwuGGEd47uHi0TOFuOONP7seUpwNNrN+nqEfI7sH2TkVabYmIFD1/92lqEU2EbbcdLhJWWJaZP7ZiseL/hWdrspWUmio0hpH7wMxthur9hbdHN7UAP2tCbk6XqO1jhQei8Phep3vLOnajL5eYS/BS7Azsc2T98/WtrrbaBtRAFPG4wiS1rpVa0O4WTukQSQyyaN7OMGRwep9H3lraQYsJq1/7MSOTlj0J381V2nNpW4rda59nAYdl8A2R5l7y7erv0wYokou/O621hs+dfHgQVZSpIxygnjlUk1+1ao12RoaCZAfpMvBQoq48IX1pmlEzig3r3iVxD9LxLvgXjmbMj5O0uP7LnjBQf62QN5Q+2OqOORYPgSFSUWdFLKYuxrovSE7ThO7vF47vFThA9HE3Tsr7AOdOpS3gwzUFpnkl86IMO9oC1HVYQIE5YTZwG2YWmnsV4kTeplwvXIs60d/bGRwoHunrlY09ugZKYYI5S+Gt+ZtdrC/ZohxV6MKgLJmqmx1JCPNcgqjiKsAboNaX4Q3mfiza2+zWijWW6kwg530kRy0YpT7YeYdQsyjFlkadwpGpibey7u1UVH4SpbVw9U2lvXwsU3zrzLEbqBWcPqZDzfjOluQxLKRkL4qVsXFbCNMvzFvPLf7Lobp3NVCkaF8FKlA1Ez3JJhXjk/owuFukrKOxpLeFWBfMQl9VHZ59VwojSTD18JKH5TthM6MF+uOXFT8BeiYksDrRP2iiu/+g5RpdIRzp8DxilPP/as5OvTBCz691NRYWW2D9P07vQ/UP8n+7Y7gxyRSDEyN4N4kr/IZy0G5xC57w0qRfsH3J24G4m5TDOfEFhnQ1SZ89fyH+WSeDjX8DdnU/gG66YrtHE2CVqGheQPrKdOwo/xu+WzKdRrJ+4+87wbkpT8jkzf5amf/sOpC0LUdDdsfBjJ+jo38cyt5qTSdE519Si+Y2i9A7WuvclD1PewBIIzbS5AjeJLk3hrPuyTWoCz/oxBXsNUpbPRPPwLFPs/KWbmlPIXMD9OUVdudnBV/pymMvEmV6xScNaAmFkluLAzTVJCwn9p9bsVInJG+ge0Z66namAohcuTBw6ECH2xfX0Y0CNJyBufDj672G3e9i6Ov1KWt5xXqVM4VYvm0+DVkOR20wU9HaQ//x53mp2Dw/vHic5nUywV5DAbpyZUx/L+FxshAPlyz8SiRCA0wctGE9aGPGatg5tAbEYoWKfhCf/yAAQQIJFFHRgwPMD1L7/ZAHmmtWlC4c7P1mEcgxNkF6S/MziK7cmYcKcfO+Fs9ToAGnr1R9tplBQgknqTTOjZZi0QpwKe0xdJTx7ndnDNgdmfKnm2I0O+ymOwhGazbl2x89EGlZJp0qET6zRtD1YPpJEsuTMVXQWVs9oyzRvtd0FsRAhjalqNWTNuY4K8GgqvF8lgIz6jg/T0ET9F4QiuUQL1nldAEJywlqpf6XVkEzjoc5WSNeno3F86GQOLQCYF+kdqehVEEa0hzt1c7/q8aGfNaQGl+ehUjQwZx41XN0asjA3RsgKmezK5HSwaHrtlzaVCOGBUudXO5HAM80OeiCdNDkP4XJPcThHn19zZobiPOp2FFfIGxucQOs7LR5VUCJUBUTG+eU1pF69aCE04m6fqYrjXUEI6QgtztQhpCEYBflojb+1CgrO+ElRHmw2FA1v6vF8WyazvXfAMl4RdgxCaJrEUb3qGd1fh1LQRrGACZ0JWn0DQNEuOVqfXzogC8qhrxKsCa33eNhWGert1RFSTxkZn6o9RHttpqs8md+kjBPK273+aEzR129xcH50LFKU436birLsBAxOdN3RnFAezhqM9OUAp2ouY1+bqckehv4ZW9fhbrSnmkfX5qiqB6GkpLn7O2W8jfUgNOvjbpLCT6vQjvmjTXz82J35qGtBSP6SursvQJio3UwMPIee4PrhVptNiprpsgRCRc3RPsjF+2MQqfxBYnYi1yTpickXOvv5utOVbgc5PxmOcgqKptIcqkbhkiaDhxYPOBy/JA+JKKmq9TRuSBMOJckjjIXa+XCldbT2fX6qFIEWgG7fHZ1NxqPRqNOZDN8fTClxmAcopBUQ0kEohW9vXb3/MBl0Op3ReHJ6dNLUmoZ0A7tvpjmTnodNGML/p8geCzGZVkFoJKtxOn62SOPJMpOrvMYJ+tzDbCaZZxl6hquUfjhbfJuYpeaxkjpQZpzNJ6vi2BytiPAN0Q7h26cdwrdPO4Rvn3YI3z79/gij/wWE0Q7hryL7MNF6KHqZpe55pbU1Eha2MfvmmyF+0wdKyVPZZt6PDl5A6JRq/1kpf+sinrX7BRyY+n0baiEgOIxee7N50dwI3TRvk1R8am/m7UTthdXbyHVuJf3GxigHubmXN5LbhTwkvdyCcpLhGqlH+W5FvPiHK1LAeTCDMK6uPfc6EiBymW/q7UhuCogXYXNvc/RJyuI/m3v9QTMLiIJTsQu1GXWlWDuRsMfYZl7PjQ5YDJAqRC0eh5WIZc2GMCnqmwoGhu2VbvA0DiOEexVV+dZBGxu6QMp+INxkQPffg6jKdulvSL+/B7xD+PZph/Dt0w7h26cdwq0hVXIxlQo/4LBGhEs0+wvpzfBwZXo7CB2nM/C5oCxol0J7Ed6RRf1U08ejF/p0dMcCPYWALGh2Pv/uGXV92TqMTZ1ffmq+Hp0hPpnPwoZiFJqdtPjMTOQWVYmTG7veVGTiLAd2CCoVrfUwUV3Qwcbn6J2UMvAGlpBzT3yfAoKl8GB+GLmns7nSe9bvCpGuA6EyJcV7c3VWRFIMAyvaByG0E0lFfmgSLK1ZyvmexcNUitar8RHCTHWkdRav3wwrBhQwS9m+c9IqOWQehFSjzya5nlmqvkAvLVc/gIOwWjkBCNXqCCFeyzrkjN87YweDsODPZhHGa0GIk/TQPSQkxf8F5SK/BR4qph7dA7ExnP42sxSF9LF7zkvInC5C+x0Qcs4uoefyUGKXAxTG1iM0txC6FaaRUjHSAdvnb0HSRIfSdxhRSpgGnODceh7Sax+9R58lVW3+DRDSbkrHKSdiEELed841v0GEaJJ+qTgsJ6XYYwvPir+BdcgnVccBJQwWm99bz0MWXeRV5zpFLKdvH6HSj9UHV0V8upCJ242QjnYyuxDf/PuT65B3bDfC6K7mZL6QcPXvInytpKFK2ZOyX1iuWJfKgV6QB7HdPGRMNcsGmxRFKbVJQnNBGsRqCBuH3mFbO0J0fZ8gf6mtJaX8em/VaTpdkDO33QiVYp3ec01TIWQqvh1YZWoXVfpfH0K+gXWo2TndJffCMQknLavsCd1duX6EyaGvaAnPDqz0v1fykFNF0/KA9bXqJOWj8pN6w21FHjYzX/ZatrdehBH/bBUUFxPNzuJSRaMEphtA2Ls68dKfa+Zh9lSuFyHhI+N/F41SKUfx5/rXoQmvxw5RtShLDLwCIR0s5se9uRdCDoKuUs5LCiQtvvK6G11X42Elubf1rYyQzoqflMrwSBAjulhmWKqMm/bg3H/l1UYQWvQaHiqu9H25iCLEZxolXPliLxnDRLXfJsKsXa6+GgtomWoHaam+phRwWKMvthch2jNnVhm4tGNexgdWHfX4oUZhbBbhqzQ+Y327MvQ3Yw3zI6uSr+jXVKvYXh6y6NxyfdGgMTXf2edydwDkefU03V6EKGcs3SP7zRkQPrJ4COPqVrYVIZpIFz1L96T3s31tKuZmfSMv3hxCdCtO7VA+fDeOkmLs0kJYxA+VzWyppFE8Yh376onkwpgudIqwb93rKDpR1R2LW8pDNOxPLBCxGMwOplAxnqEdBYfzqoJKqyEMLWi4MkKWqXtR0utolD49l/XmV5ZTRbc6VojTtfLQscZXRag4u4G8ZM/gn7cvZdK7jfJ1p1KmF2udpdJfd9dT43RFhIpqX4qyC9FRL/cP0P0EZYR02ek6EfYbfYfwo8SqxL26LGV9z+2ZLysNzRrrniY49pamXxVhfsE8p64z/mlNHjDn58Ly7tP4ZO5sG2sL+zJIuPNHpFaNRGXm1uMyZXptUQw9tqvs5r1s7nSiZh2bx+nEn+e2Ig+b5qeqdGAbl8laIlE4F1krsS7LFungbj5ecrdvi7UeNJlvom5hVJ+c+wew1b1M50W1G0MRCTxx3wnKbYzqY4eu3Qr98fw9yrF9BQOVpeyoyFOTcgsRYj//si9gMxdXlEIXDkIpxRfvJfPbh1DzbBJWsdhubcI8tYS3cB2y7LPLwgCSqMR8N+5sHw8Zc/ymEKKqCe9/uSxdUdI0VpmjBPIrd023LUTI/1qFhbEJK16+CR6ywYoI0Xb12DXbJ2nUtKhOvliEUHad8g1bxkO6hv0B7CujghEKcbT1CNHuuk6TFeus5CLuONmKW4eQXYF16eIzifJ/eLxw2gVf/iadX7oOM5WNy849muDu1Vw/vgIo7J1NMWTWMYwt42HEb3tle8ZcivXnqZ8Gzs0pkFxYWxhbhpBnD7bvnkpoaR+hdp86GWHSuc93mxCaXZe+FctHl2GglFMfjbGMyssdO7eEwVfuvHVrEJLJ9dG5yiKHjxU3EXDO31s8FCDhsryrv02Shva1B05avsybVbncPLu0VaeQsM9/IcIleUgl2+y7c4SYVG+6MD4q3+9D2SCS8eC7ZH8xQsXZaVy6G4QuXYDzyrw1fODM3g6WJGvmwzVbhZD2tS0Ssl9zAQJXU89tMCOezUFZI0LuIhRLnSHl2Z7jVQCc1pQgU0p13BQe9KGW5qH9knCEy5wh5R6/ScLUd+Xpzyc4P7P7RhcCVyD0n2+f8TAEoW+WLodw2nP2Q5JRpqvzR3lbtfLSI6bMZadZfsIgBDhg/mpmnH3L+9ZLrm98M4epjz38srxZcxuOMOs2u0TtZ6I/6m5aQaGZOU902zc213XW/c9weMdcpkRGSXne4W0WZfSN/dsbHV4OhGfKKWxIhVvr8iyY4uXawDR1ba7TLS6a7tjyI0QmUpbgfKNUatHXrGJRub3MaayOZvfQWRCV7StYT1hjYj52ZBPn7dm1ND6EnK5PK9WkpA+9i//HtfKlpNqovWIuxo52tKMd7WhHO9rRjna0ox3t6H+D/h/L2MRsaP2J7QAAAABJRU5ErkJggg==">
            <a:extLst>
              <a:ext uri="{FF2B5EF4-FFF2-40B4-BE49-F238E27FC236}">
                <a16:creationId xmlns:a16="http://schemas.microsoft.com/office/drawing/2014/main" id="{7CE86314-E71A-4645-B87A-527525C56D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10936" y="3657600"/>
            <a:ext cx="1465262" cy="146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data:image/jpeg;base64,/9j/4AAQSkZJRgABAQAAAQABAAD/2wCEAAkGBxISEhUQEhIVFRUVFRcXGRUWGBUWGhUVFRYXFxUaFRgYHiggGBomGxUXITEhJSkrLi4uFx8zODMtNygtLi0BCgoKDg0OGxAQGyslICUtLS0tLSsvKy0rLS0tLy0tLS0tLS0uLS0rLS0tLi0tLS0tLS0tLS0tLS0tLS0tKy0tLf/AABEIAOAA4QMBIgACEQEDEQH/xAAcAAEAAgMBAQEAAAAAAAAAAAAABgcBBAUDAgj/xABAEAABAwEEBgYHBwMEAwAAAAABAAIDEQQFITEGEkFRYXEHEyIygZFCUlNyobHRFSNigpKTwRSy8DOiwuE0c9L/xAAaAQACAwEBAAAAAAAAAAAAAAAABAIDBQEG/8QAKBEAAgIBBAIBBAIDAAAAAAAAAAECAxEEEiExQVEyImFxkROBFEKx/9oADAMBAAIRAxEAPwDy+0p/bS/uP+qfaU/tpf3H/VaqLA3P2KZNr7Sn9tL+4/6p9pT+2l/cf9Vqojc/YZNr7Sn9tL+4/wCqfaU/tpf3H/VaqI3P2GTa+0p/bS/uP+qfaU/tpf3H/VaqI3P2GTa+0p/bS/uP+q7uhE0stsia6SRzW6ziC9xHZaaVBOPaLVGFIdA7c2K2M1zQPa5lTQAE0La8yAPFWVS+tZfklF8lvBZWAsrbGQvK0wh7XMNaOBBoSDjuIxB4r1RDApvSGC02SZ0LppSM2O139ppyOeeYPJc37Rn9tL+4/wCqsXpLu7Xs7ZgO1E7H3H4H46p8FWCxtRF1zx4F5rDNr7Sn9tL+4/6p9pT+2l/cf9Vqoqdz9kMnWucWq0zNhZNLV2Z15KNaMycf8NBtVu3Xd7YGBjS52GLnuLnOO8k/LJRbowsIEMk5Hae/VB/AwDL8xd5KbLU0leI7n2xiC4yERE2TCIiAITpdo1NQzWSSWvpRCR1KZ1jqcD+Hy3Gv/tKf20v7j/qr1VU6f3GIJutYKRykmgGDXjvDka1HjuWfqqcLfH+yqyPlHA+0p/bS/uP+qfaU/tpf3H/VaqJDc/ZTk2vtKf20v7j/AKotVEbn7DIREUQCItqwXbNMaRRPfyGHicgupN8IDVRS27+j+0voZCyIbidd1NuDcPipAzo5s22WYngWD/iVfHS2y8E1CRWSK0HdHdlpg+YHfrMNefZXKvDo5eMYZg4bpBQ+bfouvSWrwDrZBEW7et0zWZ2pMwt3HNrvddkfmtJLtNPDIYLA0Z07aGthtVagUEudQMtcDGvFTuzWhsjQ9jg5pyc01B5EKhFvXTe01meHxPIxxaa6rvebtTlWsceJclkbMdl5ItC5LzbaYWTsFA4Yj1XDAjzW+tNNNZRead72XrYJYvXjc3zBoqKBX6AK/P7chRZ+vXMX+Sm3wZREWeVFp9Gc4dZC3ayVwPjRw/u+ClqqLQm/xZZtV/8ApSUDj6pHddyxoeB4K22uBFRiDkd4WxpbFKtL0MQeUfSIsEpkmad73myzROmkrqt2DEknAAcSubozpRHbNdoaWPZjqk1q3IEH4FRPpHvxkrmWeN2sGEueRlrZBoO2mNea5GgkhFuhoaa2uDxGo40PiB5JGepauUV0Vuf1YLiXG0suv+ps0kY7wGuz324jzxHiuyvlwqKb05KKkmmTfJQKLbvaydTPLF6j3Acq4fCi1FgtYeBUIiLgBdG5LkmtT9WJuA7zzg1vM7+Ga7OiWiDrTSaarYdmx0nLc3j5b1aFms7I2hjGhrWigAwAATlGlc+ZdFka89kXuXQOCIh0p65w2EUZ+nb4+SljGACgAA3DBfS0r1vOKzxmSVwaB5k7mjaVoxhCtccFySRuLKgFv6RxlDAT+KQ08dVtcPFciXpAthNR1TeAaT8yqXq6l5IuyJayKB6OadullZDPG0F51Q9lR2jlVprmdoO3JTwK6uyNizEkmn0a1vsMczDHKwPadh+Y3HiFU+l+jhscgLamJ/dcfRO1ruPHarhXN0huwWmzvhOZFWnc8YtPn8yq9RSrI/c5KOUUiiy4EGhFCMCNxWFjCxYvRXOTHNHXAPa4cNYEH+0KdqG9GVh1LO6Y5yuw91lQPiXKZLa0yaqWRmHxRzNJLb1Fmll2hhp7zsG/EhUiArJ6UraBFFAD2nP1yPwtDhj4uHkq3SOtnmzHoqsfIRESZWFI9HNMJrKOrI62LY0mhYPwHGg4ZbqKOIpwnKDzE6njosc9JEXsJK82rg3/AKbT2gGOMdSwihoaudvq6goOAUWRWS1Nklhs65yYUi0As5fbYyPQD3nlqlvzcFHVa2gNxGzwmSQUkloaeqwd0c8annwXdNXvsX2OwWWSpYKysFbIwU9p22lvn4lh84mV+K4K7emsodbpyPWaPFsbGn4griLCt+cvyxWXYREVZwv9raYDABFlaF93k2zQvnfUhoyG0k0aOGJGK9A2kssbOTpVpXHZQY29qYiobsbXIv8ApmfiqtvC3yzv6yV5e7edg3AZAcAsXhbHTSPmeauean5ADgAAPBa6xrr3Y/sLSlkL7hiL3NY0Vc4hoG8k0C+FJ+jmAOtoJAOpG9+O/stFOPaVdcd0lE4ll4Jro1ojFZaSO7c3rnJtcwwbOeakgRFuQgoLCGUsdBEXxMDqnVzoac6YKR0oy9SOvmpl1slOWu6i9Lkut9pmbCyuPed6rdrj/mdFILu0CtUj/vy2Nte06oc52/VAwx3mmeSsC5blhsrNSJtD6Tzi553uP8ZBZVWllKWZcIojBt8m1YLGyGNsTBRrBQD68dq+7TO2NjpHmjWgucdwAqV6Eqs9OdKuuLrNCR1YI1ng16wjYKejXzon7bY1Rz+i2T2ojl/Xm60zvmdkTRo9Vg7o8viSueiLFbbeWLMIiLgBERABFt3bdstofqQsLztpk0b3HIBWLo3oPHDSSekkoNQMdRlNw9I8T5K6qidj46JRg2c/QnRAENtNobjUFkZqKUyc8beA/wAE/CALK166o1xwhhLAXjbLQ2Nj5Xd1jXOPJoJPwC9lDOkm9xHCLM0nXlxPCMHHzOHKqLZ7IuQN4RW1pl13uec3Oc79RJ/leaIsNioREXAP0AoH0pW0hkUAr2iXnk2gAPia+CnirrpWZ27O7e2QeRYf5Wzqm1UxifxIIiIsYXC7OiF5iz2pkjjRpqxx3NdTHwIafBcZFKMnFpoE8Mv9ZVXaO6cPgY2GZhkY3AOBo5rdgxwcB4Kb2HSqxygas7Wnc86hru7VK+C2K9RCa7GVJM7SLWFvirTrGVpWms3LfnkubaNLLEytbQw02Nq6vLVGKtc4rtnco7S8LbbGRNMkjg1ozJ/zE8FCrz6RWUIgiJOx0lABx1RifMKD3leU1ofrzPLjsByb7rch4JW3WQj8eWQlYl0SbSvTR04MNnq2M4F+Ic8bh6rfiVDkRZtlkpvMiltvsIiAbBtUDgRSK6dDLXMRVnVN9aTA04NzJ50U2unQayxULx1zt7+7XgzLzqmK9NZPxj8k1Bsri6bitFpP3UZI9c9lo/Mf4qplc/R40UdaZNY+pHg3xcRU+FFO2MAFAAANgwX0nq9HCPfJYq0jwsljjiaGRsaxo2NAC90RNJYLAiL4mla0FziAAKknAADaV0D4tVpbGx0j3BrWipJ2BUvpFeptVofMRQHBo3Mb3fHaeJXW0y0pNqPUx4QtOe2QjInc3cPHlF1laq/e9q6KLJZ4QRESZWEREAfoBRrT26zPZSWiroj1gG0gA6wHGnyUlWHBb04qUXFjTWVgoBF29LrjNlnLRXq31cw8NrTxBNOVFxFhyi4vDFWscBERRAIiIAxQLKIgAiIgAhK6lxXDNa3asbaNHekODW+O08ArL0f0SgsvbFZJPXdTDfqD0fnxTFWnnZ9kTjBsgly6F2mejnDqozjrPzI/CzPzorEuTRuz2XGNlX0xkdi48vV5Ci64WVpVaeFfXZdGCRhZRFeSCIiACLznmawaz3BoGZcQB5lQ6/8AT2OPsWYCV215rqDltf4YcVXO2MFmTONpdkrvG3xwMMkrg1o2nbwA2ngqo0o0oltbi0EthB7LMq0yL954ZD4rmXnek1odrzPLyK0rSja5hoGA2eS01m36p2cLhFEp56CIiUIBERABERAH6AREXoRs0L5umK0xmKVtRsO1p3tOwqrL+0UtFmJOqZI64SNFf1Nzb8uKuJYoqLtPGzvsjKKZQCK7rRcFledZ1niJxNdUYk51os2e4rKzu2eIfkb/ACk/8GXsr/iZT12XPPaCBFE5wPpUIYOb8gpxd3R1GGjr5Xl5zEdA0ciQSfgpy1oAoAANyFMV6OEe+SSrSKIvCymKWSI5se5vOhoD4jFa67GmAAts+qajXz4lrS4eBqPBcdZc1iTRS+GFLtEtDnWik04LYtjcQ6T6N47dm9bmheh4eG2m0CrTRzI/WGxz+G0DarFATun0ufqn+iyFflnnZ4GsaGMaGtAoGgUAA3BeqItIuCLh6R6RssmowsfJJJXVY0Z0zJP0qVEbXpNec5+5hfENzYy4+Lnt+QCpnfGDx5IuSRY0krW4uIHMgLm3hpJZIcJJ2V3N7Z8Q2pCrG3XNeEhrLFO859qr6csSByC5NosUkf8AqRvYMu01zRXmQlZ6ua6j+yDsfosO8ekWJopDE553v7A57SeWCjds05tkgoHMj9xtD5uJ+FFGkSstTZLz+itzkz2tNqkkNZJHvO97i75rxRFS3kiERFwAiIgAiIgAiIgC0NHdOYpexPSJ/reg7kT3TwPmpdHIHAOaQQcQRiCOBVArasd5zw/6U0jADWjXODfFuR8Qnq9a1xJZLVb7L2RU4NMbd7c/pZ9FK9AbbbZ3vlmeXQ0IGsAKvqO5QDACtdiZhqozltSZNTTeCcIi8rTaGxtL3uDWtBJJyACaJi02hsbHSPcGtaKknIBV1pDp6+QOjswLGnDrD3z7o9HnnyXJ0m0pltZ1B2IQcGA96hqC87TkaZA8qqPrMv1TlxDopnZ6BUt0H0X/AKh3XzD7ppwHtHD/AIjbvOG9cK4bqdapmwtrQ4ucPRYO8f45kK6rJZmxsbGwUa0AADYAo6Wne9z6OVxzyz1AWURapeERKoAxRKLKIAxRYkjDgQ4Ag5g4g8wvpEARW/dCLPN2o/uX/hA1T7zf5FFXF83RLZX9XK2la6rhiHAbWlXiubftzx2qJ0bwK0Oq6lSx2wj/ADFKXaWM1mPZXKCfRSKLYvCxPgkdDIKOYaHjuI4EUPitdZTWHgoCIi4AREQAREQAREQARFt3Vd77RKyFneeaV2AekTwAqV1Jt4QHU0OuD+rm7QPVMxeRhX1WA7z8geCt2GFrGhjQGtaKADAADcFrXRdkdnibDGKAZna5xzc7iVurZopVcfuMxjhGCq36RNINdxscZ7LCDId7hiG8ht48lMdKr1/prM+Ud7us992A8sT4KmHvJJJJJJqScyTmSqNZdhbEQsljgwiLbuexdfPFDse8A8G17RH5QVmpZeEUosjo7ugw2czOHbmo4bxGO554nxClq+Y2AAAZAUHIL6W7XBQiooaSwsBcy+78hsrQ6V2fdaBVzqbh/JwWtpRpCyyRk1BlcOww7TlU0yaFUdvtsk0jpZHaz3Zn5ADYBuS+o1Kr4XZGc8EmvXT+0SGkIELd+D3HmSKDyXDnv+1v71ol8HFv9tFzUWbK6cu2UOTZ07NpBa4+7aJfFxd/dVd26ekCdlGztEra4uFGvp4dk+Q5qHouxunHpgpNF53VekVoYJInhw272nc4bCt1Udcl6vs0rZWE4Eaza0D27Wn+NxV02G1MljbKw1a8Ag/5tWpp7/5V9y+EtxsIiJgmQjpLugOiFqaO1HRruLCaDxDiPMqtle152QTRSQnJ7HN8xQFUU5pBIIoQaEbiMCFl62G2e5eSixc5MIiJIrCIiACIiACIiACsboxusCN9qObyWN4Nb3iOZw/Kq9s8Je9sbRUucGjm40HzV6WCyNhjZEwUaxoAHL+U7o68y3eiytc5NhEXzI6gJOQx8AtQvK16T7drTRwA4Rt1iPxPyrxoB+pQtbd7W0zzSTGvbe5wrsbXsjwbQeC1FhWz3zchWTywpT0bQh1sqR3I3uHAktb8nFRZTLoucP6iQUxMWB5OFfmpadZsidh8izl5WmUMY57jQNBcTuAFSvVcDTt7hYZi2taMGHqmRgd8CVszlti2MPoqu+LzfaZnTPwLsh6rR3Wjw8zVakbC46rQSTsAJJ8Atm6bufaJWwx5uOZyaBmTyCuS5bnis0YjjaMM3ek47S4rJpolc22yiMXLkqIaP2vV1v6aWnuOr+nOnGi58kZaS1wLSMwQQRzBV/LkX/cENrYQ9oDwDqyDvNOzmOBTE9Dx9LJOr0Usi2LwsT4ZHwyCjmGh+YI4EEHxWus9rHBUFYXRfeVRJZSe794zgCQHgcKkH8xVeqQ6Az6lujHrh7Ty1S7HxaFdp5bbESg8Mt9ERbQyFSulkAZbJ2jLrK/rAf8A8ldSpfTB9bbOfx08mgfwkdd8F+Su3o46IizCgIiIAIiIAIiIA7+gtkMltiwwZV5/KDT/AHFquEKt+iyAmWaTYGNbwq51f+PxVkLW0ccV59l9a+kLRv11LNMRsik/tK3lq3nFrwyM9aN7cOLSE1LpljKJCLDSsrz4oF29Dbf1NsiccnHqzyfgK/m1T4LiICpRltaZ1PDP0AF42uBsjHRuFWuaWkcCKFcfRC+xaoASfvGdl4wzGTqbiMeddy7y3YyU45XkZTyRPRPRH+klfK6QPNC1lBSjSakur6WAy45qWIi5CEYLEQSx0ERFM6Vz0pWIB8U4HeBY48W4t+Bd5BQVWL0qTfdwR1ze51PdbSv+74quljapJWvAvZ8gu5oSwm3QcHOPkxy4al/RpYi+0ul9GNh/U/AfAOUKVmxL7nIrktFERbgyFRd9TiS0TSAgh0ryCMiC40IVtaYXh1FklfWjnN1G79Z+ApyFT4KmVna6fKiU2vwERFnlQREQAREQAREQBYHRVJ/5Df8A1nz1h/CsBVb0Z2gNtTmH04yBzaQ75Aq0lsaR5qQxX8QsFZRMkyj9IbEYbTNERQB7i0fgcdZn+0hc9WL0m3RVjbW3NlGP4tJ7J8Cafm4KuliX17JtC0lhhERUkTo3Fe8lllErMRk5ux7doO7gd6t24r5itUYkjPvNNNZp3EfyqRXrZbS+NwkjcWuGThgf+xwTNGodfHgnGe0vtFXl2dIxFGzw13vjPx1D9V3W6dWGlescOHVyV+Ap8Vox1Fcl2XKaZJl5Wm0NjY573BrWgkk5ADNRG19IlnaPu45HncaMHnUn4KFaQaRTWsjrCGsGTG1oDvPrFQs1cIrjlnHYkNKb7NrnL/QbVrBSnZrmeJz8lx0RZUpOTyxdvPIVu6DXQbPZhrtpJIdd28eoDyHxJUH0IuB1omErgRFG4OJI77gaho2HLHhzVtBP6Or/AHf9F1cfJlYKyo1pxf39NDqMdSWTBu9rfSd/A4ngnpzUI7mWN4RDukC+hPMImGrIaiuxzzTWPhSnmoqiLDsm5ycmLN5eQiIoHAiIgAiIgAiIgDcui3GCeOYeg4E8W5OH6SVeMUgcA5pqCAQd4OIVBKy+jm+w+L+lee3H3K+lHuHu5cqJ7RWYe1+S2t+CaoiLTLjxtVnbIx0b2hzXAgg7QVTmk1xPskpYamN1Sx+8bj+If9q6Vo3vdcdpjMUrag4g7WnYWnYUvqKFZH7kJx3Io1F2tJdHJLG7HtRnuyAYcnDY75rirIlFxeGLtYCIiiAREQARF9wxOe4MaC5xNAAKkngAgD4Xb0a0altbqjsRA4yEfBu8/JSDR7QFxpJajQZ9U04n33DLkPNWFDE1rQ1rQ1oFAAKADgAnqNI3zMtjX7PKwWNkMbYoxRrAAB/J3k5krYRcjSC/4rIzWeavI7MY7zj/AAMM1otqCy+i3o+tIb6jssRkfiTgxu17t3Ledip28bfJPI6WR1XOPgBsA3AL6vS8pbQ8ySuLjsGxo3NGwLUWTfe7Hx0UTnkIiJYgEREAEREAEREAEREAF6Wa0Ojc2Rji1zTUEbCF5ou9AXLovpAy1x6woJG4PZtBwxA9U7/BdtURdtukgkbNGaOb5EbQRtB3K1dGdKorUA3uS0xjO2mZYdo+I+K1dPqVP6Zd/wDS+E88MkSIibLDyns7HtLHtDmnNrgCDzBzURvnQCGSroHGJ241cw+GbfPwUzRQnXGfyRxpPsqW3aDWyPutbKN7HCviHUXKfcFrBINmmw3McR4ECh8Fd6JV6GHhsh/Eii47ptDu7Z5jyjf9MF0LJojbZDhAWje8hoHOuPwVyIuLQx8th/Eivbr6OsjaJfyR/wD2fopnddzwWcUija3e6lXH3nHErfRM10wh0iSil0YQlcu+NILPZh97INbYxuLj4DLmaBVzf2mc9oqxh6qM+i09pw/E7PwFPFRt1EK++wlNIl2k+mscGtFDSSXEV9Bh/ERmeA+CrG1Wl8r3SSOLnONST/mXBeSLLtulY+SiUnIIiKkiEREAEREAEREAEREAEREAf//Z">
            <a:extLst>
              <a:ext uri="{FF2B5EF4-FFF2-40B4-BE49-F238E27FC236}">
                <a16:creationId xmlns:a16="http://schemas.microsoft.com/office/drawing/2014/main" id="{F0EA5918-4132-3847-A949-CDDBF7066E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3200" y="3657600"/>
            <a:ext cx="1471804" cy="1465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19921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1646</Words>
  <Application>Microsoft Office PowerPoint</Application>
  <PresentationFormat>Widescreen</PresentationFormat>
  <Paragraphs>394</Paragraphs>
  <Slides>40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6" baseType="lpstr">
      <vt:lpstr>Arial</vt:lpstr>
      <vt:lpstr>Arial Narrow</vt:lpstr>
      <vt:lpstr>Calibri</vt:lpstr>
      <vt:lpstr>Calibri Light</vt:lpstr>
      <vt:lpstr>Gotham Bold</vt:lpstr>
      <vt:lpstr>Office Theme</vt:lpstr>
      <vt:lpstr>Retention and Lapsed Strategies </vt:lpstr>
      <vt:lpstr>PowerPoint Presentation</vt:lpstr>
      <vt:lpstr>PowerPoint Presentation</vt:lpstr>
      <vt:lpstr>What Is It?</vt:lpstr>
      <vt:lpstr>Why Is Retention So Important?</vt:lpstr>
      <vt:lpstr>What Is Happening In the Market?</vt:lpstr>
      <vt:lpstr>2018 Overall Donor Retention</vt:lpstr>
      <vt:lpstr>2018 Donor Retention Rates</vt:lpstr>
      <vt:lpstr>PowerPoint Presentation</vt:lpstr>
      <vt:lpstr>Back to Basics:  What Is a Renewal Program? </vt:lpstr>
      <vt:lpstr> </vt:lpstr>
      <vt:lpstr>What Should My Renewal Schedule Look Like?</vt:lpstr>
      <vt:lpstr>What Does Renewal Messaging Look Like? </vt:lpstr>
      <vt:lpstr>PowerPoint Presentation</vt:lpstr>
      <vt:lpstr>PowerPoint Presentation</vt:lpstr>
      <vt:lpstr>Renewal Messaging</vt:lpstr>
      <vt:lpstr>Renewal Messaging</vt:lpstr>
      <vt:lpstr>How Many Notices Should I Have?</vt:lpstr>
      <vt:lpstr>Top  10  Tips to  Improve Retention    </vt:lpstr>
      <vt:lpstr>#10   Retention Starts with Acquisition </vt:lpstr>
      <vt:lpstr>#9   Limit Time Between 1st &amp; 2nd Gift</vt:lpstr>
      <vt:lpstr>#9   Limit Time Between 1st &amp; 2nd Gift</vt:lpstr>
      <vt:lpstr>#9   Limit Time Between 1st &amp; 2nd Gift</vt:lpstr>
      <vt:lpstr>#8   Give Donors the Opportunity to Give</vt:lpstr>
      <vt:lpstr>#8   Give Donors the Opportunity to Give</vt:lpstr>
      <vt:lpstr>#7   Think About the Donor User Experience </vt:lpstr>
      <vt:lpstr>#7   Think About the Donor User Experience </vt:lpstr>
      <vt:lpstr>#6   Don’t Be Afraid to Reinvent Your Data Strategy</vt:lpstr>
      <vt:lpstr>#6   Don’t Be Afraid to Reinvent Your Data Strategy</vt:lpstr>
      <vt:lpstr>#5  Use the “Write” Language</vt:lpstr>
      <vt:lpstr>#5   Use the “Write” Language</vt:lpstr>
      <vt:lpstr>PowerPoint Presentation</vt:lpstr>
      <vt:lpstr>PowerPoint Presentation</vt:lpstr>
      <vt:lpstr>PowerPoint Presentation</vt:lpstr>
      <vt:lpstr>#3   Maximize Renewal Results Through Testing</vt:lpstr>
      <vt:lpstr>#2   Budget for Retention Strategies </vt:lpstr>
      <vt:lpstr>#1    Use Renewals to Convert Sustainers</vt:lpstr>
      <vt:lpstr>#1    Use Renewals to Convert Sustainers</vt:lpstr>
      <vt:lpstr>Most Important: This Is Just the Beginning!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Courtney Lewis</dc:creator>
  <cp:lastModifiedBy>Donna Tschiffely</cp:lastModifiedBy>
  <cp:revision>94</cp:revision>
  <dcterms:created xsi:type="dcterms:W3CDTF">2019-03-25T11:41:40Z</dcterms:created>
  <dcterms:modified xsi:type="dcterms:W3CDTF">2019-04-10T12:29:00Z</dcterms:modified>
</cp:coreProperties>
</file>