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3EA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9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8295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7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482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93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89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30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72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55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090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010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3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CAD085-E8A6-8845-BD4E-CB4CCA059FC4}" type="datetimeFigureOut">
              <a:rPr lang="en-US" smtClean="0"/>
              <a:t>11/4/2024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735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439" y="2321169"/>
            <a:ext cx="8273561" cy="2246435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sz="6000" dirty="0"/>
              <a:t>Strength in Service: 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sz="6000" dirty="0" smtClean="0"/>
              <a:t>Building </a:t>
            </a:r>
            <a:r>
              <a:rPr sz="6000" dirty="0"/>
              <a:t>Resilience for Women Leaders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6838" y="4968930"/>
            <a:ext cx="2875085" cy="1463040"/>
          </a:xfrm>
        </p:spPr>
        <p:txBody>
          <a:bodyPr>
            <a:normAutofit/>
          </a:bodyPr>
          <a:lstStyle/>
          <a:p>
            <a:r>
              <a:rPr sz="2000" dirty="0"/>
              <a:t>Exploring Resilience </a:t>
            </a:r>
            <a:r>
              <a:rPr sz="2000" dirty="0" smtClean="0"/>
              <a:t>as </a:t>
            </a:r>
            <a:r>
              <a:rPr sz="2000" dirty="0"/>
              <a:t>a Foundation for </a:t>
            </a:r>
            <a:endParaRPr lang="en-US" sz="2000" dirty="0" smtClean="0"/>
          </a:p>
          <a:p>
            <a:r>
              <a:rPr sz="2000" dirty="0" smtClean="0"/>
              <a:t>Leadership </a:t>
            </a:r>
            <a:r>
              <a:rPr sz="2000" dirty="0"/>
              <a:t>Impact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E3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004" y="325315"/>
            <a:ext cx="7290054" cy="1499616"/>
          </a:xfrm>
        </p:spPr>
        <p:txBody>
          <a:bodyPr/>
          <a:lstStyle/>
          <a:p>
            <a:r>
              <a:rPr dirty="0" smtClean="0"/>
              <a:t>Introduction</a:t>
            </a:r>
            <a:r>
              <a:rPr lang="en-US" dirty="0" smtClean="0"/>
              <a:t>/Session OBJECTIVES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665" y="1450730"/>
            <a:ext cx="8446242" cy="4791808"/>
          </a:xfrm>
        </p:spPr>
        <p:txBody>
          <a:bodyPr>
            <a:normAutofit fontScale="92500" lnSpcReduction="20000"/>
          </a:bodyPr>
          <a:lstStyle/>
          <a:p>
            <a:pPr marL="128016" lvl="1" indent="0">
              <a:buNone/>
            </a:pPr>
            <a:endParaRPr lang="en-US" sz="1100" dirty="0" smtClean="0"/>
          </a:p>
          <a:p>
            <a:pPr marL="128016" lvl="1" indent="0">
              <a:buNone/>
            </a:pPr>
            <a:r>
              <a:rPr lang="en-US" sz="2400" b="1" dirty="0" smtClean="0"/>
              <a:t>Wandaliz Turner </a:t>
            </a:r>
          </a:p>
          <a:p>
            <a:pPr marL="128016" lvl="1" indent="0">
              <a:buNone/>
            </a:pPr>
            <a:endParaRPr lang="en-US" sz="800" b="1" dirty="0" smtClean="0"/>
          </a:p>
          <a:p>
            <a:pPr marL="128016" lvl="1" indent="0">
              <a:buNone/>
            </a:pPr>
            <a:r>
              <a:rPr lang="en-US" sz="2400" dirty="0" smtClean="0"/>
              <a:t>Director of Development at TWU Jane Nelson Institute for </a:t>
            </a:r>
          </a:p>
          <a:p>
            <a:pPr marL="128016" lvl="1" indent="0">
              <a:buNone/>
            </a:pPr>
            <a:r>
              <a:rPr lang="en-US" sz="2400" dirty="0" smtClean="0"/>
              <a:t>Women’s Leadership</a:t>
            </a:r>
          </a:p>
          <a:p>
            <a:pPr marL="91440" lvl="1" indent="-9144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000" dirty="0" smtClean="0"/>
              <a:t>U.S</a:t>
            </a:r>
            <a:r>
              <a:rPr lang="en-US" sz="2000" dirty="0"/>
              <a:t>. </a:t>
            </a:r>
            <a:r>
              <a:rPr lang="en-US" sz="2000" dirty="0"/>
              <a:t>Army Veteran</a:t>
            </a:r>
          </a:p>
          <a:p>
            <a:pPr marL="91440" lvl="1" indent="-9144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000" dirty="0"/>
              <a:t>Former Texas Law Enforcement Officer</a:t>
            </a:r>
          </a:p>
          <a:p>
            <a:pPr marL="91440" lvl="1" indent="-91440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000" dirty="0"/>
              <a:t>County Government (Elections), Workforce Development, Non-Profit, Higher    Education</a:t>
            </a:r>
          </a:p>
          <a:p>
            <a:pPr lvl="1">
              <a:buFont typeface="Wingdings" panose="05000000000000000000" pitchFamily="2" charset="2"/>
              <a:buChar char="v"/>
            </a:pPr>
            <a:endParaRPr sz="1100" dirty="0"/>
          </a:p>
          <a:p>
            <a:r>
              <a:rPr lang="en-US" sz="2400" b="1" dirty="0" smtClean="0"/>
              <a:t>Session </a:t>
            </a:r>
            <a:r>
              <a:rPr sz="2400" b="1" dirty="0" smtClean="0"/>
              <a:t>objectives</a:t>
            </a:r>
            <a:endParaRPr sz="2400" b="1" dirty="0"/>
          </a:p>
          <a:p>
            <a:pPr>
              <a:buFont typeface="Wingdings" panose="05000000000000000000" pitchFamily="2" charset="2"/>
              <a:buChar char="v"/>
            </a:pPr>
            <a:r>
              <a:rPr dirty="0" smtClean="0"/>
              <a:t>Exploring </a:t>
            </a:r>
            <a:r>
              <a:rPr dirty="0"/>
              <a:t>the link between </a:t>
            </a:r>
            <a:r>
              <a:rPr dirty="0">
                <a:solidFill>
                  <a:schemeClr val="accent2"/>
                </a:solidFill>
              </a:rPr>
              <a:t>choices, resilience, and leadership impact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dirty="0" smtClean="0"/>
              <a:t>Emphasizing </a:t>
            </a:r>
            <a:r>
              <a:rPr dirty="0"/>
              <a:t>resilience in women’s leadership </a:t>
            </a:r>
            <a:r>
              <a:rPr lang="en-US" dirty="0" smtClean="0"/>
              <a:t>in our professional environments</a:t>
            </a:r>
            <a:r>
              <a:rPr dirty="0" smtClean="0"/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Provide key actionable choices that foster resilience for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 smtClean="0"/>
              <a:t>Personal </a:t>
            </a:r>
            <a:r>
              <a:rPr dirty="0"/>
              <a:t>Journey to Resilient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</a:t>
            </a:r>
            <a:r>
              <a:rPr b="1" dirty="0" smtClean="0"/>
              <a:t>ersonal </a:t>
            </a:r>
            <a:r>
              <a:rPr b="1" dirty="0"/>
              <a:t>resilience journey and defining leadership </a:t>
            </a:r>
            <a:r>
              <a:rPr b="1" dirty="0" smtClean="0"/>
              <a:t>moments</a:t>
            </a:r>
            <a:endParaRPr lang="en-US" b="1" dirty="0" smtClean="0"/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r>
              <a:rPr lang="en-US" sz="2000" dirty="0"/>
              <a:t> </a:t>
            </a:r>
            <a:r>
              <a:rPr lang="en-US" sz="2000" dirty="0"/>
              <a:t> From “proving myself” to </a:t>
            </a:r>
            <a:r>
              <a:rPr lang="en-US" sz="2000" dirty="0" smtClean="0"/>
              <a:t>a confident </a:t>
            </a:r>
            <a:r>
              <a:rPr lang="en-US" sz="2000" dirty="0" smtClean="0">
                <a:solidFill>
                  <a:schemeClr val="accent2"/>
                </a:solidFill>
              </a:rPr>
              <a:t>servant leader</a:t>
            </a:r>
            <a:r>
              <a:rPr lang="en-US" sz="2000" dirty="0" smtClean="0"/>
              <a:t>.</a:t>
            </a:r>
          </a:p>
          <a:p>
            <a:pPr marL="342900" lvl="1" indent="-342900">
              <a:spcBef>
                <a:spcPts val="1200"/>
              </a:spcBef>
              <a:spcAft>
                <a:spcPts val="200"/>
              </a:spcAft>
              <a:buSzPct val="100000"/>
              <a:buFont typeface="Wingdings" panose="05000000000000000000" pitchFamily="2" charset="2"/>
              <a:buChar char="v"/>
            </a:pPr>
            <a:endParaRPr lang="en-US" sz="2000" dirty="0"/>
          </a:p>
          <a:p>
            <a:r>
              <a:rPr b="1" dirty="0" smtClean="0"/>
              <a:t>Key lesson</a:t>
            </a:r>
            <a:r>
              <a:rPr lang="en-US" b="1" dirty="0" smtClean="0"/>
              <a:t>s</a:t>
            </a:r>
            <a:r>
              <a:rPr b="1" dirty="0" smtClean="0"/>
              <a:t> learned</a:t>
            </a:r>
            <a:endParaRPr b="1" dirty="0"/>
          </a:p>
          <a:p>
            <a:pPr>
              <a:buFont typeface="Wingdings" panose="05000000000000000000" pitchFamily="2" charset="2"/>
              <a:buChar char="v"/>
            </a:pPr>
            <a:r>
              <a:rPr b="1" dirty="0"/>
              <a:t>   </a:t>
            </a:r>
            <a:r>
              <a:rPr dirty="0" smtClean="0"/>
              <a:t>Resilience </a:t>
            </a:r>
            <a:r>
              <a:rPr lang="en-US" dirty="0" smtClean="0"/>
              <a:t>is</a:t>
            </a:r>
            <a:r>
              <a:rPr dirty="0" smtClean="0"/>
              <a:t> </a:t>
            </a:r>
            <a:r>
              <a:rPr dirty="0"/>
              <a:t>a learned practice through </a:t>
            </a:r>
            <a:r>
              <a:rPr dirty="0">
                <a:solidFill>
                  <a:schemeClr val="accent2"/>
                </a:solidFill>
              </a:rPr>
              <a:t>intentional</a:t>
            </a:r>
            <a:r>
              <a:rPr dirty="0"/>
              <a:t> choices</a:t>
            </a:r>
            <a:r>
              <a:rPr dirty="0" smtClean="0"/>
              <a:t>.</a:t>
            </a:r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 </a:t>
            </a:r>
            <a:r>
              <a:rPr lang="en-US" dirty="0" smtClean="0"/>
              <a:t>  What served you on your path will not necessarily serve you moving forward!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b="1" dirty="0" smtClean="0"/>
              <a:t>Takeaway</a:t>
            </a:r>
            <a:endParaRPr b="1" dirty="0"/>
          </a:p>
          <a:p>
            <a:pPr>
              <a:buFont typeface="Wingdings" panose="05000000000000000000" pitchFamily="2" charset="2"/>
              <a:buChar char="v"/>
            </a:pPr>
            <a:r>
              <a:rPr dirty="0"/>
              <a:t>   </a:t>
            </a:r>
            <a:r>
              <a:rPr dirty="0"/>
              <a:t>Growth </a:t>
            </a:r>
            <a:r>
              <a:rPr dirty="0"/>
              <a:t>through resilience shapes impactful leadership</a:t>
            </a:r>
            <a:r>
              <a:rPr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Building Resilience as a Leadership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6332" y="2084832"/>
            <a:ext cx="7992206" cy="4339883"/>
          </a:xfrm>
        </p:spPr>
        <p:txBody>
          <a:bodyPr>
            <a:normAutofit/>
          </a:bodyPr>
          <a:lstStyle/>
          <a:p>
            <a:r>
              <a:rPr b="1" dirty="0" smtClean="0"/>
              <a:t>Unique </a:t>
            </a:r>
            <a:r>
              <a:rPr b="1" dirty="0"/>
              <a:t>Challenges for Women </a:t>
            </a:r>
            <a:r>
              <a:rPr b="1" dirty="0" smtClean="0"/>
              <a:t>Leaders</a:t>
            </a:r>
            <a:endParaRPr b="1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</a:t>
            </a:r>
            <a:r>
              <a:rPr dirty="0" smtClean="0"/>
              <a:t>Navigating </a:t>
            </a:r>
            <a:r>
              <a:rPr dirty="0"/>
              <a:t>bureaucracy, </a:t>
            </a:r>
            <a:r>
              <a:rPr lang="en-US" dirty="0" smtClean="0"/>
              <a:t>assertiveness vs. aggressive perception</a:t>
            </a:r>
            <a:r>
              <a:rPr dirty="0" smtClean="0"/>
              <a:t>, </a:t>
            </a:r>
            <a:r>
              <a:rPr dirty="0"/>
              <a:t>and </a:t>
            </a:r>
            <a:r>
              <a:rPr lang="en-US" dirty="0" smtClean="0"/>
              <a:t>the “broken-rung” concept</a:t>
            </a:r>
            <a:r>
              <a:rPr dirty="0" smtClean="0"/>
              <a:t>.</a:t>
            </a:r>
            <a:endParaRPr dirty="0"/>
          </a:p>
          <a:p>
            <a:endParaRPr lang="en-US" b="1" dirty="0" smtClean="0"/>
          </a:p>
          <a:p>
            <a:r>
              <a:rPr b="1" dirty="0" smtClean="0"/>
              <a:t>The </a:t>
            </a:r>
            <a:r>
              <a:rPr b="1" dirty="0"/>
              <a:t>Power of Choice in </a:t>
            </a:r>
            <a:r>
              <a:rPr b="1" dirty="0" smtClean="0"/>
              <a:t>Leadership</a:t>
            </a:r>
            <a:endParaRPr b="1" dirty="0"/>
          </a:p>
          <a:p>
            <a:pPr>
              <a:buFont typeface="Wingdings" panose="05000000000000000000" pitchFamily="2" charset="2"/>
              <a:buChar char="v"/>
            </a:pPr>
            <a:r>
              <a:rPr dirty="0"/>
              <a:t> </a:t>
            </a:r>
            <a:r>
              <a:rPr dirty="0" smtClean="0"/>
              <a:t>Choices </a:t>
            </a:r>
            <a:r>
              <a:rPr dirty="0"/>
              <a:t>to foster </a:t>
            </a:r>
            <a:r>
              <a:rPr dirty="0" smtClean="0"/>
              <a:t>resilience</a:t>
            </a:r>
            <a:r>
              <a:rPr lang="en-US" dirty="0" smtClean="0"/>
              <a:t>: mentorship/sponsorship, </a:t>
            </a:r>
            <a:r>
              <a:rPr dirty="0" smtClean="0"/>
              <a:t>networking</a:t>
            </a:r>
            <a:r>
              <a:rPr dirty="0"/>
              <a:t>, </a:t>
            </a:r>
            <a:r>
              <a:rPr lang="en-US" dirty="0" smtClean="0"/>
              <a:t>professional development</a:t>
            </a:r>
            <a:r>
              <a:rPr dirty="0" smtClean="0"/>
              <a:t>, </a:t>
            </a:r>
            <a:r>
              <a:rPr lang="en-US" dirty="0" smtClean="0"/>
              <a:t>and establishing </a:t>
            </a:r>
            <a:r>
              <a:rPr dirty="0" smtClean="0"/>
              <a:t>boundaries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2"/>
                </a:solidFill>
              </a:rPr>
              <a:t>Saying NO is okay</a:t>
            </a:r>
            <a:r>
              <a:rPr lang="en-US" dirty="0" smtClean="0"/>
              <a:t>)</a:t>
            </a:r>
            <a:endParaRPr dirty="0"/>
          </a:p>
          <a:p>
            <a:endParaRPr lang="en-US" b="1" dirty="0" smtClean="0"/>
          </a:p>
          <a:p>
            <a:r>
              <a:rPr b="1" dirty="0" smtClean="0"/>
              <a:t>Takeaway</a:t>
            </a:r>
            <a:endParaRPr b="1" dirty="0"/>
          </a:p>
          <a:p>
            <a:pPr>
              <a:buFont typeface="Wingdings" panose="05000000000000000000" pitchFamily="2" charset="2"/>
              <a:buChar char="v"/>
            </a:pPr>
            <a:r>
              <a:rPr dirty="0"/>
              <a:t> </a:t>
            </a:r>
            <a:r>
              <a:rPr lang="en-US" dirty="0" smtClean="0"/>
              <a:t>Seek a</a:t>
            </a:r>
            <a:r>
              <a:rPr dirty="0" smtClean="0"/>
              <a:t>ctionable </a:t>
            </a:r>
            <a:r>
              <a:rPr dirty="0"/>
              <a:t>strategies for resilience in challenging environments.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Resilience in Team Building and Organizational 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b="1" dirty="0" smtClean="0"/>
              <a:t>Creating </a:t>
            </a:r>
            <a:r>
              <a:rPr b="1" dirty="0"/>
              <a:t>a Resilient </a:t>
            </a:r>
            <a:r>
              <a:rPr b="1" dirty="0" smtClean="0"/>
              <a:t>Team</a:t>
            </a:r>
            <a:endParaRPr b="1" dirty="0"/>
          </a:p>
          <a:p>
            <a:r>
              <a:rPr dirty="0"/>
              <a:t>   </a:t>
            </a:r>
            <a:r>
              <a:rPr dirty="0" smtClean="0"/>
              <a:t>Building </a:t>
            </a:r>
            <a:r>
              <a:rPr dirty="0"/>
              <a:t>teams that support women leaders, fostering adaptability</a:t>
            </a:r>
            <a:r>
              <a:rPr dirty="0" smtClean="0"/>
              <a:t>.</a:t>
            </a:r>
            <a:endParaRPr lang="en-US" dirty="0" smtClean="0"/>
          </a:p>
          <a:p>
            <a:endParaRPr dirty="0"/>
          </a:p>
          <a:p>
            <a:pPr>
              <a:buFont typeface="Wingdings" panose="05000000000000000000" pitchFamily="2" charset="2"/>
              <a:buChar char="v"/>
            </a:pPr>
            <a:r>
              <a:rPr b="1" dirty="0" smtClean="0"/>
              <a:t>Fostering </a:t>
            </a:r>
            <a:r>
              <a:rPr b="1" dirty="0"/>
              <a:t>a Supportive Organizational </a:t>
            </a:r>
            <a:r>
              <a:rPr b="1" dirty="0" smtClean="0"/>
              <a:t>Environment</a:t>
            </a:r>
            <a:endParaRPr b="1" dirty="0"/>
          </a:p>
          <a:p>
            <a:r>
              <a:rPr dirty="0"/>
              <a:t>   </a:t>
            </a:r>
            <a:r>
              <a:rPr dirty="0" smtClean="0"/>
              <a:t>Mentorship </a:t>
            </a:r>
            <a:r>
              <a:rPr dirty="0"/>
              <a:t>programs, development initiatives, and recognition</a:t>
            </a:r>
            <a:r>
              <a:rPr dirty="0" smtClean="0"/>
              <a:t>.</a:t>
            </a:r>
            <a:endParaRPr lang="en-US" dirty="0" smtClean="0"/>
          </a:p>
          <a:p>
            <a:endParaRPr dirty="0"/>
          </a:p>
          <a:p>
            <a:pPr>
              <a:buFont typeface="Wingdings" panose="05000000000000000000" pitchFamily="2" charset="2"/>
              <a:buChar char="v"/>
            </a:pPr>
            <a:r>
              <a:rPr b="1" dirty="0" smtClean="0"/>
              <a:t>Takeaway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dirty="0" smtClean="0"/>
              <a:t>Resilient </a:t>
            </a:r>
            <a:r>
              <a:rPr dirty="0"/>
              <a:t>leadership is strengthened </a:t>
            </a:r>
            <a:r>
              <a:rPr dirty="0" smtClean="0"/>
              <a:t>throug</a:t>
            </a:r>
            <a:r>
              <a:rPr lang="en-US" dirty="0" smtClean="0"/>
              <a:t>h a </a:t>
            </a:r>
            <a:r>
              <a:rPr dirty="0" smtClean="0"/>
              <a:t>supportive </a:t>
            </a:r>
            <a:r>
              <a:rPr dirty="0"/>
              <a:t>culture.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479708"/>
            <a:ext cx="7290054" cy="1499616"/>
          </a:xfrm>
        </p:spPr>
        <p:txBody>
          <a:bodyPr>
            <a:normAutofit/>
          </a:bodyPr>
          <a:lstStyle/>
          <a:p>
            <a:r>
              <a:rPr lang="en-US" dirty="0" smtClean="0"/>
              <a:t>Key takeaways</a:t>
            </a:r>
            <a:r>
              <a:rPr dirty="0" smtClean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dirty="0" smtClean="0"/>
              <a:t>Choices </a:t>
            </a:r>
            <a:r>
              <a:rPr dirty="0"/>
              <a:t>that Build Resilience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456791"/>
              </p:ext>
            </p:extLst>
          </p:nvPr>
        </p:nvGraphicFramePr>
        <p:xfrm>
          <a:off x="-3" y="1890346"/>
          <a:ext cx="9144002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1">
                  <a:extLst>
                    <a:ext uri="{9D8B030D-6E8A-4147-A177-3AD203B41FA5}">
                      <a16:colId xmlns:a16="http://schemas.microsoft.com/office/drawing/2014/main" val="104826949"/>
                    </a:ext>
                  </a:extLst>
                </a:gridCol>
                <a:gridCol w="4572001">
                  <a:extLst>
                    <a:ext uri="{9D8B030D-6E8A-4147-A177-3AD203B41FA5}">
                      <a16:colId xmlns:a16="http://schemas.microsoft.com/office/drawing/2014/main" val="24554390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Leverage Support Networks</a:t>
                      </a:r>
                    </a:p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endParaRPr lang="en-US" sz="20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Mentorship &amp; Sponsorship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Develop Negotiation &amp; Advocacy Skills</a:t>
                      </a:r>
                    </a:p>
                    <a:p>
                      <a:pPr marL="285750" marR="0" lvl="0" indent="-28575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endParaRPr lang="en-US" sz="20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Internal Advocacy &amp; Strategic Communication</a:t>
                      </a:r>
                      <a:endParaRPr lang="en-US" sz="2000" b="1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8998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b="1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Strengthen</a:t>
                      </a:r>
                      <a:r>
                        <a:rPr lang="en-US" sz="2000" b="1" baseline="0" dirty="0" smtClean="0">
                          <a:solidFill>
                            <a:schemeClr val="tx2"/>
                          </a:solidFill>
                        </a:rPr>
                        <a:t> Resilience through Self-Care &amp; Boundary Setting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US" sz="2000" b="1" baseline="0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v"/>
                      </a:pPr>
                      <a:r>
                        <a:rPr lang="en-US" sz="2000" b="1" baseline="0" dirty="0" smtClean="0">
                          <a:solidFill>
                            <a:schemeClr val="tx2"/>
                          </a:solidFill>
                        </a:rPr>
                        <a:t>Work-Life Boundaries &amp; Self-Care Practices</a:t>
                      </a:r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20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Focus on Building Diverse &amp; Inclusive Teams</a:t>
                      </a:r>
                    </a:p>
                    <a:p>
                      <a:pPr marL="0" indent="0">
                        <a:buNone/>
                      </a:pPr>
                      <a:endParaRPr lang="en-US" sz="2000" b="1" dirty="0" smtClean="0">
                        <a:solidFill>
                          <a:schemeClr val="tx2"/>
                        </a:solidFill>
                      </a:endParaRP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v"/>
                      </a:pPr>
                      <a:r>
                        <a:rPr lang="en-US" sz="2000" b="1" dirty="0" smtClean="0">
                          <a:solidFill>
                            <a:schemeClr val="tx2"/>
                          </a:solidFill>
                        </a:rPr>
                        <a:t>Team Resilience &amp; Inclusive practices</a:t>
                      </a:r>
                      <a:endParaRPr lang="en-US" sz="20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1756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endParaRPr lang="en-US" sz="20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Emphasize Adaptability &amp; Continuous Learning</a:t>
                      </a:r>
                    </a:p>
                    <a:p>
                      <a:pPr marL="0" indent="0" algn="l" defTabSz="914400" rtl="0" eaLnBrk="1" latinLnBrk="0" hangingPunct="1">
                        <a:buNone/>
                      </a:pPr>
                      <a:endParaRPr lang="en-US" sz="20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285750" algn="l" defTabSz="914400" rtl="0" eaLnBrk="1" latinLnBrk="0" hangingPunct="1">
                        <a:buFont typeface="Wingdings" panose="05000000000000000000" pitchFamily="2" charset="2"/>
                        <a:buChar char="v"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Skill Development &amp; Embracing Change</a:t>
                      </a:r>
                      <a:endParaRPr lang="en-US" sz="2000" b="1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2000" b="1" kern="1200" baseline="0" dirty="0" smtClean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Communicate Impact &amp; Value</a:t>
                      </a:r>
                    </a:p>
                    <a:p>
                      <a:pPr marL="0" indent="0">
                        <a:buNone/>
                      </a:pPr>
                      <a:endParaRPr lang="en-US" sz="2000" b="1" dirty="0" smtClean="0"/>
                    </a:p>
                    <a:p>
                      <a:pPr marL="0" indent="-285750" algn="l" defTabSz="914400" rtl="0" eaLnBrk="1" latinLnBrk="0" hangingPunct="1">
                        <a:buFont typeface="Wingdings" panose="05000000000000000000" pitchFamily="2" charset="2"/>
                        <a:buChar char="v"/>
                      </a:pPr>
                      <a:r>
                        <a:rPr lang="en-US" sz="2000" b="1" kern="1200" baseline="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Data-Driven Results &amp; Storytelling</a:t>
                      </a:r>
                      <a:endParaRPr lang="en-US" sz="2000" b="1" kern="1200" baseline="0" dirty="0">
                        <a:solidFill>
                          <a:schemeClr val="tx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52506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5508"/>
            <a:ext cx="8335108" cy="1499616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en-US" sz="11500" dirty="0" smtClean="0"/>
              <a:t/>
            </a:r>
            <a:br>
              <a:rPr lang="en-US" sz="11500" dirty="0" smtClean="0"/>
            </a:br>
            <a:r>
              <a:rPr lang="en-US" sz="5400" dirty="0" smtClean="0"/>
              <a:t>Thank </a:t>
            </a:r>
            <a:r>
              <a:rPr lang="en-US" sz="5400" dirty="0"/>
              <a:t>you for your commitment to </a:t>
            </a:r>
            <a:r>
              <a:rPr lang="en-US" sz="5400" dirty="0" smtClean="0"/>
              <a:t>leading as </a:t>
            </a:r>
            <a:r>
              <a:rPr lang="en-US" sz="5400" dirty="0" smtClean="0">
                <a:solidFill>
                  <a:schemeClr val="accent1"/>
                </a:solidFill>
              </a:rPr>
              <a:t>resilient women</a:t>
            </a:r>
            <a:r>
              <a:rPr lang="en-US" dirty="0"/>
              <a:t/>
            </a:r>
            <a:br>
              <a:rPr lang="en-US" dirty="0"/>
            </a:br>
            <a:endParaRPr sz="115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1720</TotalTime>
  <Words>344</Words>
  <Application>Microsoft Office PowerPoint</Application>
  <PresentationFormat>On-screen Show (4:3)</PresentationFormat>
  <Paragraphs>69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Tw Cen MT</vt:lpstr>
      <vt:lpstr>Tw Cen MT Condensed</vt:lpstr>
      <vt:lpstr>Wingdings</vt:lpstr>
      <vt:lpstr>Wingdings 3</vt:lpstr>
      <vt:lpstr>Integral</vt:lpstr>
      <vt:lpstr>Strength in Service:  Building Resilience for Women Leaders</vt:lpstr>
      <vt:lpstr>Introduction/Session OBJECTIVES</vt:lpstr>
      <vt:lpstr>Personal Journey to Resilient Leadership</vt:lpstr>
      <vt:lpstr>Building Resilience as a Leadership Foundation</vt:lpstr>
      <vt:lpstr>Resilience in Team Building and Organizational Culture</vt:lpstr>
      <vt:lpstr>Key takeaways:  Choices that Build Resilience</vt:lpstr>
      <vt:lpstr> Thank you for your commitment to leading as resilient women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 in Service:  Building Resilience for Women Leaders</dc:title>
  <dc:subject/>
  <dc:creator/>
  <cp:keywords/>
  <dc:description>generated using python-pptx</dc:description>
  <cp:lastModifiedBy>Wandaliz Turner</cp:lastModifiedBy>
  <cp:revision>13</cp:revision>
  <dcterms:created xsi:type="dcterms:W3CDTF">2013-01-27T09:14:16Z</dcterms:created>
  <dcterms:modified xsi:type="dcterms:W3CDTF">2024-11-05T21:05:51Z</dcterms:modified>
  <cp:category/>
</cp:coreProperties>
</file>