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Canva Sans 2 Bold" panose="020B0604020202020204" charset="0"/>
      <p:regular r:id="rId28"/>
    </p:embeddedFont>
    <p:embeddedFont>
      <p:font typeface="DM Sans" pitchFamily="2" charset="0"/>
      <p:regular r:id="rId29"/>
    </p:embeddedFont>
    <p:embeddedFont>
      <p:font typeface="DM Sans Bold" panose="020B0604020202020204" charset="0"/>
      <p:regular r:id="rId30"/>
    </p:embeddedFont>
    <p:embeddedFont>
      <p:font typeface="DM Sans Italics" panose="020B0604020202020204" charset="0"/>
      <p:regular r:id="rId31"/>
    </p:embeddedFont>
    <p:embeddedFont>
      <p:font typeface="Poppins Medium" panose="00000600000000000000" pitchFamily="2" charset="0"/>
      <p:regular r:id="rId32"/>
    </p:embeddedFont>
    <p:embeddedFont>
      <p:font typeface="Poppins Medium Bold" panose="020B0604020202020204" charset="0"/>
      <p:regular r:id="rId33"/>
    </p:embeddedFont>
    <p:embeddedFont>
      <p:font typeface="Public Sans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9" d="100"/>
          <a:sy n="59" d="100"/>
        </p:scale>
        <p:origin x="96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having the opportunity to move to Brussels for 3 months for a marketing internship, </a:t>
            </a:r>
          </a:p>
          <a:p>
            <a:endParaRPr lang="en-US"/>
          </a:p>
          <a:p>
            <a:r>
              <a:rPr lang="en-US"/>
              <a:t>It's important to note on this timeline that while progress seems like a straight line, there were several periods in this timeline where I was forced to dial back, prioritize family, deal with unexpected events, and change my perspective on what success looks like at this stage in my life. </a:t>
            </a:r>
          </a:p>
          <a:p>
            <a:endParaRPr lang="en-US"/>
          </a:p>
          <a:p>
            <a:endParaRPr lang="en-US"/>
          </a:p>
          <a:p>
            <a:r>
              <a:rPr lang="en-US"/>
              <a:t>You can do everything, just not all at once.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you've considered what you need to do foster long-term relationships and growth after that event or online/offline collaboration as Ginny has shared, you need to consider more how to leverage that partnership for brand growth.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Building on the community of believers at the outcome of a great event - events are, at their core, building community. </a:t>
            </a:r>
          </a:p>
          <a:p>
            <a:endParaRPr lang="en-US"/>
          </a:p>
          <a:p>
            <a:r>
              <a:rPr lang="en-US"/>
              <a:t>We can take this values and apply them not only to in-person events, but also everyday interactions with your business both on and offline. Provide people with a tr</a:t>
            </a:r>
          </a:p>
          <a:p>
            <a:endParaRPr lang="en-US"/>
          </a:p>
          <a:p>
            <a:r>
              <a:rPr lang="en-US"/>
              <a:t>Make creating an experience for your customers be one of the first consideration in your choices to create a sense of community and, on top of that, the feeling of belonging. This is often feedback that comes from our events - it felt "like home" being back in "XYZ".</a:t>
            </a:r>
          </a:p>
          <a:p>
            <a:endParaRPr lang="en-US"/>
          </a:p>
          <a:p>
            <a:r>
              <a:rPr lang="en-US"/>
              <a:t>Many touchpoints along the time of Midland AF that have made me feel that we have successfully created that community is when people tell me that we have made them excited to move to Midland or come away from the event and that Midland now feels like home.</a:t>
            </a:r>
          </a:p>
          <a:p>
            <a:endParaRPr lang="en-US"/>
          </a:p>
          <a:p>
            <a:r>
              <a:rPr lang="en-US"/>
              <a:t>Give people to celebrate- one easy way to do that would be just to start with your anniversary and build from there. How can you make it something people won't want to miss?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Midland Art Crawl began as a program of Midland AF and was born out of a need expressed to us in the art community to have a program like the Lubbock Art Trail. </a:t>
            </a:r>
          </a:p>
          <a:p>
            <a:endParaRPr lang="en-US"/>
          </a:p>
          <a:p>
            <a:r>
              <a:rPr lang="en-US"/>
              <a:t>As with all things Midland AF, we put our own spin on it to not only provide a regular in-person quarterly art experience but also an online and offline community for local artists and art lovers alike. We incorporated partnerships with local businesses (most born out of past positive partnership experiences) and provided foot traffic to local businesses, an immersive in-person experience for attendees, and a platform for local artists to learn, grow, and make sales from their business.</a:t>
            </a:r>
          </a:p>
          <a:p>
            <a:endParaRPr lang="en-US"/>
          </a:p>
          <a:p>
            <a:r>
              <a:rPr lang="en-US"/>
              <a:t>We quickly grew to nearly 80 members in the first year or so.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me, finding equitable partners can be easily understood in looking at choosing a partner in life. </a:t>
            </a:r>
          </a:p>
          <a:p>
            <a:endParaRPr lang="en-US"/>
          </a:p>
          <a:p>
            <a:r>
              <a:rPr lang="en-US"/>
              <a:t>- Value Alignment: Emphasize the importance of aligning values, mission, and goals in collaboration for long-term success - not just now but into the future</a:t>
            </a:r>
          </a:p>
          <a:p>
            <a:endParaRPr lang="en-US"/>
          </a:p>
          <a:p>
            <a:r>
              <a:rPr lang="en-US"/>
              <a:t>Shared objectives, values, and on the same page. Match beliefs and priorities</a:t>
            </a:r>
          </a:p>
          <a:p>
            <a:r>
              <a:rPr lang="en-US"/>
              <a:t>Not create brand confusion in your choices. Will people think, I don't quite understand that match- does it make sense. </a:t>
            </a:r>
          </a:p>
          <a:p>
            <a:endParaRPr lang="en-US"/>
          </a:p>
          <a:p>
            <a:r>
              <a:rPr lang="en-US"/>
              <a:t>- Win-Win Partnerships: Do they give more than they take? Does everyone have mutaul benefit? </a:t>
            </a:r>
          </a:p>
          <a:p>
            <a:endParaRPr lang="en-US"/>
          </a:p>
          <a:p>
            <a:r>
              <a:rPr lang="en-US"/>
              <a:t>Tiff’s Treats partnership for cookie trade. This was not worth the time to support them despite knowing people were excited that they were testing the market. </a:t>
            </a:r>
          </a:p>
          <a:p>
            <a:endParaRPr lang="en-US"/>
          </a:p>
          <a:p>
            <a:r>
              <a:rPr lang="en-US"/>
              <a:t>- Vet Collaborators: Provide key considerations when evaluating potential partners—talking to others they have worked with, determining whether you can trust them, expectations of communication, shared vision. Look for signals that they may not be on the same page and make sure everything is transparent. </a:t>
            </a:r>
          </a:p>
          <a:p>
            <a:endParaRPr lang="en-US"/>
          </a:p>
          <a:p>
            <a:r>
              <a:rPr lang="en-US"/>
              <a:t>- Follow your Instincts</a:t>
            </a:r>
          </a:p>
          <a:p>
            <a:r>
              <a:rPr lang="en-US"/>
              <a:t>Even if they other things align, you might find yourself in a situation where the partnerships doesn’t feel right. Whether in a trade or paid partnership where the partner did not deliver on their promise or made unethical decisions that potentially reflected poorly on our brand. </a:t>
            </a:r>
          </a:p>
          <a:p>
            <a:endParaRPr lang="en-US"/>
          </a:p>
          <a:p>
            <a:r>
              <a:rPr lang="en-US"/>
              <a:t>"Successful collaborations thrive on give-and-take. Even when the immediate ROI may not seem balanced, being a supportive partner can pay dividends through referrals, credibility, and long-term relationships that can bring more to the table in the future.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business, this means that partnerships allow you to overcome individual limitations and expand your capabilities. By combining your expertise with that of others, you don’t just add value—you multiply it. This creates a synergy where the whole is greater than the sum of its parts, giving you an edge that’s difficult for competitors to replicate. The result is a more dynamic, adaptive, and formidable presence in any industry or market.</a:t>
            </a:r>
          </a:p>
          <a:p>
            <a:endParaRPr lang="en-US"/>
          </a:p>
          <a:p>
            <a:r>
              <a:rPr lang="en-US"/>
              <a:t>In essence, collaboration isn’t just a choice; it’s a strategic tool that transforms potential into realized advantage, propelling teams and partnerships to achieve more than they ever could alone.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Started as an annual t-shirt design contest. The Midland AF community wanted shirts and we wanted them to mean something.</a:t>
            </a:r>
          </a:p>
          <a:p>
            <a:r>
              <a:rPr lang="en-US"/>
              <a:t>- Locally printed shirts</a:t>
            </a:r>
          </a:p>
          <a:p>
            <a:r>
              <a:rPr lang="en-US"/>
              <a:t>- Drop party mainly in trade for exposure</a:t>
            </a:r>
          </a:p>
          <a:p>
            <a:r>
              <a:rPr lang="en-US"/>
              <a:t>- Treaty Oak Revival that Ginny put on my radar</a:t>
            </a:r>
          </a:p>
          <a:p>
            <a:r>
              <a:rPr lang="en-US"/>
              <a:t>- Venue</a:t>
            </a:r>
          </a:p>
          <a:p>
            <a:r>
              <a:rPr lang="en-US"/>
              <a:t>- Midland Macs</a:t>
            </a:r>
          </a:p>
          <a:p>
            <a:r>
              <a:rPr lang="en-US"/>
              <a:t>-Landmarq Letters</a:t>
            </a:r>
          </a:p>
          <a:p>
            <a:r>
              <a:rPr lang="en-US"/>
              <a:t>- Cody's Red Balloon</a:t>
            </a:r>
          </a:p>
          <a:p>
            <a:r>
              <a:rPr lang="en-US"/>
              <a:t>- Velvet Mesquite</a:t>
            </a:r>
          </a:p>
          <a:p>
            <a:r>
              <a:rPr lang="en-US"/>
              <a:t>- The Blue Door</a:t>
            </a:r>
          </a:p>
          <a:p>
            <a:r>
              <a:rPr lang="en-US"/>
              <a:t>- Local food vendor no trade</a:t>
            </a:r>
          </a:p>
          <a:p>
            <a:endParaRPr lang="en-US"/>
          </a:p>
          <a:p>
            <a:r>
              <a:rPr lang="en-US"/>
              <a:t>Making these purposeful outreach choices to enhance the event made a more memorable and multi-dimension experience while also  giving exposure to local groups we wanted to partner with and felt passionate about. </a:t>
            </a:r>
          </a:p>
          <a:p>
            <a:endParaRPr lang="en-US"/>
          </a:p>
          <a:p>
            <a:r>
              <a:rPr lang="en-US"/>
              <a:t>Many of these relationship resulted regular collaboration.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Coming back to the idea of your life partner, what makes a good match versus one we should avoid.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Ginny is going to give us all of the goods on how to foster long-term growth in these relationships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0.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svg"/><Relationship Id="rId7"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0.sv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0.svg"/><Relationship Id="rId7" Type="http://schemas.openxmlformats.org/officeDocument/2006/relationships/image" Target="../media/image4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0.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svg"/><Relationship Id="rId7" Type="http://schemas.openxmlformats.org/officeDocument/2006/relationships/image" Target="../media/image6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6ACA9"/>
        </a:solidFill>
        <a:effectLst/>
      </p:bgPr>
    </p:bg>
    <p:spTree>
      <p:nvGrpSpPr>
        <p:cNvPr id="1" name=""/>
        <p:cNvGrpSpPr/>
        <p:nvPr/>
      </p:nvGrpSpPr>
      <p:grpSpPr>
        <a:xfrm>
          <a:off x="0" y="0"/>
          <a:ext cx="0" cy="0"/>
          <a:chOff x="0" y="0"/>
          <a:chExt cx="0" cy="0"/>
        </a:xfrm>
      </p:grpSpPr>
      <p:grpSp>
        <p:nvGrpSpPr>
          <p:cNvPr id="2" name="Group 2"/>
          <p:cNvGrpSpPr/>
          <p:nvPr/>
        </p:nvGrpSpPr>
        <p:grpSpPr>
          <a:xfrm>
            <a:off x="104775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D6D8D7"/>
            </a:solidFill>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981200" y="-940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981200" y="6267450"/>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10800000">
            <a:off x="5623560" y="7673106"/>
            <a:ext cx="3422956" cy="2613894"/>
          </a:xfrm>
          <a:custGeom>
            <a:avLst/>
            <a:gdLst/>
            <a:ahLst/>
            <a:cxnLst/>
            <a:rect l="l" t="t" r="r" b="b"/>
            <a:pathLst>
              <a:path w="3422956" h="2613894">
                <a:moveTo>
                  <a:pt x="0" y="0"/>
                </a:moveTo>
                <a:lnTo>
                  <a:pt x="3422956" y="0"/>
                </a:lnTo>
                <a:lnTo>
                  <a:pt x="3422956" y="2613894"/>
                </a:lnTo>
                <a:lnTo>
                  <a:pt x="0" y="2613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5305630" y="3256277"/>
            <a:ext cx="10620170" cy="3468370"/>
          </a:xfrm>
          <a:prstGeom prst="rect">
            <a:avLst/>
          </a:prstGeom>
        </p:spPr>
        <p:txBody>
          <a:bodyPr lIns="0" tIns="0" rIns="0" bIns="0" rtlCol="0" anchor="t">
            <a:spAutoFit/>
          </a:bodyPr>
          <a:lstStyle/>
          <a:p>
            <a:pPr algn="r">
              <a:lnSpc>
                <a:spcPts val="6800"/>
              </a:lnSpc>
            </a:pPr>
            <a:r>
              <a:rPr lang="en-US" sz="6800" b="1">
                <a:solidFill>
                  <a:srgbClr val="000000"/>
                </a:solidFill>
                <a:latin typeface="DM Sans Bold"/>
                <a:ea typeface="DM Sans Bold"/>
                <a:cs typeface="DM Sans Bold"/>
                <a:sym typeface="DM Sans Bold"/>
              </a:rPr>
              <a:t>LEVERAGING EVENTS  &amp; COLLABORATION TO GROW YOUR LOCAL BUSINESS</a:t>
            </a:r>
          </a:p>
        </p:txBody>
      </p:sp>
      <p:sp>
        <p:nvSpPr>
          <p:cNvPr id="9" name="TextBox 9"/>
          <p:cNvSpPr txBox="1"/>
          <p:nvPr/>
        </p:nvSpPr>
        <p:spPr>
          <a:xfrm>
            <a:off x="8465036" y="6640827"/>
            <a:ext cx="7460764" cy="523246"/>
          </a:xfrm>
          <a:prstGeom prst="rect">
            <a:avLst/>
          </a:prstGeom>
        </p:spPr>
        <p:txBody>
          <a:bodyPr lIns="0" tIns="0" rIns="0" bIns="0" rtlCol="0" anchor="t">
            <a:spAutoFit/>
          </a:bodyPr>
          <a:lstStyle/>
          <a:p>
            <a:pPr algn="r">
              <a:lnSpc>
                <a:spcPts val="4070"/>
              </a:lnSpc>
            </a:pPr>
            <a:r>
              <a:rPr lang="en-US" sz="3700" i="1">
                <a:solidFill>
                  <a:srgbClr val="000000"/>
                </a:solidFill>
                <a:latin typeface="DM Sans Italics"/>
                <a:ea typeface="DM Sans Italics"/>
                <a:cs typeface="DM Sans Italics"/>
                <a:sym typeface="DM Sans Italics"/>
              </a:rPr>
              <a:t>(and help others along the way)</a:t>
            </a:r>
          </a:p>
        </p:txBody>
      </p:sp>
      <p:sp>
        <p:nvSpPr>
          <p:cNvPr id="10" name="TextBox 10"/>
          <p:cNvSpPr txBox="1"/>
          <p:nvPr/>
        </p:nvSpPr>
        <p:spPr>
          <a:xfrm>
            <a:off x="12896313" y="7847648"/>
            <a:ext cx="3813810" cy="925830"/>
          </a:xfrm>
          <a:prstGeom prst="rect">
            <a:avLst/>
          </a:prstGeom>
        </p:spPr>
        <p:txBody>
          <a:bodyPr lIns="0" tIns="0" rIns="0" bIns="0" rtlCol="0" anchor="t">
            <a:spAutoFit/>
          </a:bodyPr>
          <a:lstStyle/>
          <a:p>
            <a:pPr algn="ctr">
              <a:lnSpc>
                <a:spcPts val="2520"/>
              </a:lnSpc>
            </a:pPr>
            <a:r>
              <a:rPr lang="en-US" sz="1800">
                <a:solidFill>
                  <a:srgbClr val="000000"/>
                </a:solidFill>
                <a:latin typeface="Poppins Medium"/>
                <a:ea typeface="Poppins Medium"/>
                <a:cs typeface="Poppins Medium"/>
                <a:sym typeface="Poppins Medium"/>
              </a:rPr>
              <a:t>Presented by</a:t>
            </a:r>
          </a:p>
          <a:p>
            <a:pPr algn="ctr">
              <a:lnSpc>
                <a:spcPts val="2520"/>
              </a:lnSpc>
            </a:pPr>
            <a:r>
              <a:rPr lang="en-US" sz="1800">
                <a:solidFill>
                  <a:srgbClr val="000000"/>
                </a:solidFill>
                <a:latin typeface="Poppins Medium"/>
                <a:ea typeface="Poppins Medium"/>
                <a:cs typeface="Poppins Medium"/>
                <a:sym typeface="Poppins Medium"/>
              </a:rPr>
              <a:t>Ginny Van Doren-Truong </a:t>
            </a:r>
          </a:p>
          <a:p>
            <a:pPr algn="ctr">
              <a:lnSpc>
                <a:spcPts val="2520"/>
              </a:lnSpc>
            </a:pPr>
            <a:r>
              <a:rPr lang="en-US" sz="1800">
                <a:solidFill>
                  <a:srgbClr val="000000"/>
                </a:solidFill>
                <a:latin typeface="Poppins Medium"/>
                <a:ea typeface="Poppins Medium"/>
                <a:cs typeface="Poppins Medium"/>
                <a:sym typeface="Poppins Medium"/>
              </a:rPr>
              <a:t>Stacy Livingston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3482016" y="-2080942"/>
            <a:ext cx="5450085" cy="4161883"/>
          </a:xfrm>
          <a:custGeom>
            <a:avLst/>
            <a:gdLst/>
            <a:ahLst/>
            <a:cxnLst/>
            <a:rect l="l" t="t" r="r" b="b"/>
            <a:pathLst>
              <a:path w="5450085" h="4161883">
                <a:moveTo>
                  <a:pt x="0" y="0"/>
                </a:moveTo>
                <a:lnTo>
                  <a:pt x="5450085" y="0"/>
                </a:lnTo>
                <a:lnTo>
                  <a:pt x="5450085" y="4161884"/>
                </a:lnTo>
                <a:lnTo>
                  <a:pt x="0" y="41618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393548" y="9258300"/>
            <a:ext cx="7549097" cy="8444400"/>
            <a:chOff x="0" y="0"/>
            <a:chExt cx="10065462" cy="11259200"/>
          </a:xfrm>
        </p:grpSpPr>
        <p:sp>
          <p:nvSpPr>
            <p:cNvPr id="4" name="AutoShape 4"/>
            <p:cNvSpPr/>
            <p:nvPr/>
          </p:nvSpPr>
          <p:spPr>
            <a:xfrm flipV="1">
              <a:off x="2302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5" name="AutoShape 5"/>
            <p:cNvSpPr/>
            <p:nvPr/>
          </p:nvSpPr>
          <p:spPr>
            <a:xfrm flipV="1">
              <a:off x="55404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6" name="AutoShape 6"/>
            <p:cNvSpPr/>
            <p:nvPr/>
          </p:nvSpPr>
          <p:spPr>
            <a:xfrm flipV="1">
              <a:off x="108506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7" name="AutoShape 7"/>
            <p:cNvSpPr/>
            <p:nvPr/>
          </p:nvSpPr>
          <p:spPr>
            <a:xfrm flipV="1">
              <a:off x="161608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8" name="AutoShape 8"/>
            <p:cNvSpPr/>
            <p:nvPr/>
          </p:nvSpPr>
          <p:spPr>
            <a:xfrm flipV="1">
              <a:off x="214710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9" name="AutoShape 9"/>
            <p:cNvSpPr/>
            <p:nvPr/>
          </p:nvSpPr>
          <p:spPr>
            <a:xfrm flipV="1">
              <a:off x="267812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0" name="AutoShape 10"/>
            <p:cNvSpPr/>
            <p:nvPr/>
          </p:nvSpPr>
          <p:spPr>
            <a:xfrm flipV="1">
              <a:off x="320914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1" name="AutoShape 11"/>
            <p:cNvSpPr/>
            <p:nvPr/>
          </p:nvSpPr>
          <p:spPr>
            <a:xfrm flipV="1">
              <a:off x="374016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2" name="AutoShape 12"/>
            <p:cNvSpPr/>
            <p:nvPr/>
          </p:nvSpPr>
          <p:spPr>
            <a:xfrm flipV="1">
              <a:off x="427118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3" name="AutoShape 13"/>
            <p:cNvSpPr/>
            <p:nvPr/>
          </p:nvSpPr>
          <p:spPr>
            <a:xfrm flipV="1">
              <a:off x="480220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grpSp>
      <p:grpSp>
        <p:nvGrpSpPr>
          <p:cNvPr id="14" name="Group 14"/>
          <p:cNvGrpSpPr>
            <a:grpSpLocks noChangeAspect="1"/>
          </p:cNvGrpSpPr>
          <p:nvPr/>
        </p:nvGrpSpPr>
        <p:grpSpPr>
          <a:xfrm>
            <a:off x="6880178" y="3655202"/>
            <a:ext cx="9326880" cy="5246370"/>
            <a:chOff x="0" y="0"/>
            <a:chExt cx="5852160" cy="3291840"/>
          </a:xfrm>
        </p:grpSpPr>
        <p:sp>
          <p:nvSpPr>
            <p:cNvPr id="15" name="Freeform 15"/>
            <p:cNvSpPr/>
            <p:nvPr/>
          </p:nvSpPr>
          <p:spPr>
            <a:xfrm>
              <a:off x="0" y="159893"/>
              <a:ext cx="1393317" cy="2970022"/>
            </a:xfrm>
            <a:custGeom>
              <a:avLst/>
              <a:gdLst/>
              <a:ahLst/>
              <a:cxnLst/>
              <a:rect l="l" t="t" r="r" b="b"/>
              <a:pathLst>
                <a:path w="1393317" h="2970022">
                  <a:moveTo>
                    <a:pt x="0" y="0"/>
                  </a:moveTo>
                  <a:lnTo>
                    <a:pt x="1393317" y="0"/>
                  </a:lnTo>
                  <a:lnTo>
                    <a:pt x="1393317" y="2970022"/>
                  </a:lnTo>
                  <a:lnTo>
                    <a:pt x="0" y="2970022"/>
                  </a:lnTo>
                  <a:lnTo>
                    <a:pt x="0" y="0"/>
                  </a:lnTo>
                  <a:close/>
                </a:path>
              </a:pathLst>
            </a:custGeom>
            <a:blipFill>
              <a:blip r:embed="rId5"/>
              <a:stretch>
                <a:fillRect l="-20876" r="-20876"/>
              </a:stretch>
            </a:blipFill>
          </p:spPr>
          <p:txBody>
            <a:bodyPr/>
            <a:lstStyle/>
            <a:p>
              <a:endParaRPr lang="en-US"/>
            </a:p>
          </p:txBody>
        </p:sp>
        <p:sp>
          <p:nvSpPr>
            <p:cNvPr id="16" name="Freeform 16"/>
            <p:cNvSpPr/>
            <p:nvPr/>
          </p:nvSpPr>
          <p:spPr>
            <a:xfrm>
              <a:off x="1628394" y="159893"/>
              <a:ext cx="2615565" cy="2970022"/>
            </a:xfrm>
            <a:custGeom>
              <a:avLst/>
              <a:gdLst/>
              <a:ahLst/>
              <a:cxnLst/>
              <a:rect l="l" t="t" r="r" b="b"/>
              <a:pathLst>
                <a:path w="2615565" h="2970022">
                  <a:moveTo>
                    <a:pt x="2615565" y="2970022"/>
                  </a:moveTo>
                  <a:lnTo>
                    <a:pt x="0" y="2970022"/>
                  </a:lnTo>
                  <a:lnTo>
                    <a:pt x="0" y="0"/>
                  </a:lnTo>
                  <a:lnTo>
                    <a:pt x="2615565" y="0"/>
                  </a:lnTo>
                  <a:lnTo>
                    <a:pt x="2615565" y="2970022"/>
                  </a:lnTo>
                  <a:close/>
                </a:path>
              </a:pathLst>
            </a:custGeom>
            <a:blipFill>
              <a:blip r:embed="rId6"/>
              <a:stretch>
                <a:fillRect l="-35377" r="-35377"/>
              </a:stretch>
            </a:blipFill>
          </p:spPr>
          <p:txBody>
            <a:bodyPr/>
            <a:lstStyle/>
            <a:p>
              <a:endParaRPr lang="en-US"/>
            </a:p>
          </p:txBody>
        </p:sp>
        <p:sp>
          <p:nvSpPr>
            <p:cNvPr id="17" name="Freeform 17"/>
            <p:cNvSpPr/>
            <p:nvPr/>
          </p:nvSpPr>
          <p:spPr>
            <a:xfrm>
              <a:off x="4449572" y="159893"/>
              <a:ext cx="1402588" cy="2970022"/>
            </a:xfrm>
            <a:custGeom>
              <a:avLst/>
              <a:gdLst/>
              <a:ahLst/>
              <a:cxnLst/>
              <a:rect l="l" t="t" r="r" b="b"/>
              <a:pathLst>
                <a:path w="1402588" h="2970022">
                  <a:moveTo>
                    <a:pt x="1402588" y="2970022"/>
                  </a:moveTo>
                  <a:lnTo>
                    <a:pt x="0" y="2970022"/>
                  </a:lnTo>
                  <a:lnTo>
                    <a:pt x="0" y="0"/>
                  </a:lnTo>
                  <a:lnTo>
                    <a:pt x="1402588" y="0"/>
                  </a:lnTo>
                  <a:lnTo>
                    <a:pt x="1402588" y="2970022"/>
                  </a:lnTo>
                  <a:close/>
                </a:path>
              </a:pathLst>
            </a:custGeom>
            <a:blipFill>
              <a:blip r:embed="rId7"/>
              <a:stretch>
                <a:fillRect l="-154091" r="-64334"/>
              </a:stretch>
            </a:blipFill>
          </p:spPr>
          <p:txBody>
            <a:bodyPr/>
            <a:lstStyle/>
            <a:p>
              <a:endParaRPr lang="en-US"/>
            </a:p>
          </p:txBody>
        </p:sp>
        <p:sp>
          <p:nvSpPr>
            <p:cNvPr id="18" name="Freeform 18"/>
            <p:cNvSpPr/>
            <p:nvPr/>
          </p:nvSpPr>
          <p:spPr>
            <a:xfrm>
              <a:off x="0" y="0"/>
              <a:ext cx="5852160" cy="3291840"/>
            </a:xfrm>
            <a:custGeom>
              <a:avLst/>
              <a:gdLst/>
              <a:ahLst/>
              <a:cxnLst/>
              <a:rect l="l" t="t" r="r" b="b"/>
              <a:pathLst>
                <a:path w="5852160" h="3291840">
                  <a:moveTo>
                    <a:pt x="5852160" y="3291840"/>
                  </a:moveTo>
                  <a:lnTo>
                    <a:pt x="0" y="3291840"/>
                  </a:lnTo>
                  <a:lnTo>
                    <a:pt x="0" y="0"/>
                  </a:lnTo>
                  <a:lnTo>
                    <a:pt x="5852160" y="0"/>
                  </a:lnTo>
                  <a:lnTo>
                    <a:pt x="5852160" y="3291840"/>
                  </a:lnTo>
                  <a:close/>
                </a:path>
              </a:pathLst>
            </a:custGeom>
            <a:blipFill>
              <a:blip r:embed="rId8"/>
              <a:stretch>
                <a:fillRect/>
              </a:stretch>
            </a:blipFill>
          </p:spPr>
          <p:txBody>
            <a:bodyPr/>
            <a:lstStyle/>
            <a:p>
              <a:endParaRPr lang="en-US"/>
            </a:p>
          </p:txBody>
        </p:sp>
      </p:grpSp>
      <p:sp>
        <p:nvSpPr>
          <p:cNvPr id="19" name="Freeform 19"/>
          <p:cNvSpPr/>
          <p:nvPr/>
        </p:nvSpPr>
        <p:spPr>
          <a:xfrm>
            <a:off x="735857" y="3865611"/>
            <a:ext cx="5650629" cy="4746529"/>
          </a:xfrm>
          <a:custGeom>
            <a:avLst/>
            <a:gdLst/>
            <a:ahLst/>
            <a:cxnLst/>
            <a:rect l="l" t="t" r="r" b="b"/>
            <a:pathLst>
              <a:path w="5650629" h="4746529">
                <a:moveTo>
                  <a:pt x="0" y="0"/>
                </a:moveTo>
                <a:lnTo>
                  <a:pt x="5650629" y="0"/>
                </a:lnTo>
                <a:lnTo>
                  <a:pt x="5650629" y="4746528"/>
                </a:lnTo>
                <a:lnTo>
                  <a:pt x="0" y="4746528"/>
                </a:lnTo>
                <a:lnTo>
                  <a:pt x="0" y="0"/>
                </a:lnTo>
                <a:close/>
              </a:path>
            </a:pathLst>
          </a:custGeom>
          <a:blipFill>
            <a:blip r:embed="rId9"/>
            <a:stretch>
              <a:fillRect t="-9523" b="-9523"/>
            </a:stretch>
          </a:blipFill>
        </p:spPr>
        <p:txBody>
          <a:bodyPr/>
          <a:lstStyle/>
          <a:p>
            <a:endParaRPr lang="en-US"/>
          </a:p>
        </p:txBody>
      </p:sp>
      <p:sp>
        <p:nvSpPr>
          <p:cNvPr id="20" name="TextBox 20"/>
          <p:cNvSpPr txBox="1"/>
          <p:nvPr/>
        </p:nvSpPr>
        <p:spPr>
          <a:xfrm>
            <a:off x="-744680" y="1104900"/>
            <a:ext cx="17437242" cy="1066800"/>
          </a:xfrm>
          <a:prstGeom prst="rect">
            <a:avLst/>
          </a:prstGeom>
        </p:spPr>
        <p:txBody>
          <a:bodyPr lIns="0" tIns="0" rIns="0" bIns="0" rtlCol="0" anchor="t">
            <a:spAutoFit/>
          </a:bodyPr>
          <a:lstStyle/>
          <a:p>
            <a:pPr algn="ctr">
              <a:lnSpc>
                <a:spcPts val="8250"/>
              </a:lnSpc>
            </a:pPr>
            <a:r>
              <a:rPr lang="en-US" sz="7500" b="1">
                <a:solidFill>
                  <a:srgbClr val="8CA9AD"/>
                </a:solidFill>
                <a:latin typeface="DM Sans Bold"/>
                <a:ea typeface="DM Sans Bold"/>
                <a:cs typeface="DM Sans Bold"/>
                <a:sym typeface="DM Sans Bold"/>
              </a:rPr>
              <a:t>BUILDING COMMUNITY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260709" y="3164453"/>
            <a:ext cx="15482904" cy="4026231"/>
          </a:xfrm>
          <a:prstGeom prst="rect">
            <a:avLst/>
          </a:prstGeom>
        </p:spPr>
        <p:txBody>
          <a:bodyPr lIns="0" tIns="0" rIns="0" bIns="0" rtlCol="0" anchor="t">
            <a:spAutoFit/>
          </a:bodyPr>
          <a:lstStyle/>
          <a:p>
            <a:pPr algn="r">
              <a:lnSpc>
                <a:spcPts val="10499"/>
              </a:lnSpc>
            </a:pPr>
            <a:r>
              <a:rPr lang="en-US" sz="9544" b="1">
                <a:solidFill>
                  <a:srgbClr val="FFFFFF"/>
                </a:solidFill>
                <a:latin typeface="DM Sans Bold"/>
                <a:ea typeface="DM Sans Bold"/>
                <a:cs typeface="DM Sans Bold"/>
                <a:sym typeface="DM Sans Bold"/>
              </a:rPr>
              <a:t>THE POWER OF COLLABORATION IN EVENTS</a:t>
            </a:r>
          </a:p>
        </p:txBody>
      </p:sp>
      <p:sp>
        <p:nvSpPr>
          <p:cNvPr id="6" name="TextBox 6"/>
          <p:cNvSpPr txBox="1"/>
          <p:nvPr/>
        </p:nvSpPr>
        <p:spPr>
          <a:xfrm>
            <a:off x="1790700" y="1847850"/>
            <a:ext cx="1938412" cy="1003308"/>
          </a:xfrm>
          <a:prstGeom prst="rect">
            <a:avLst/>
          </a:prstGeom>
        </p:spPr>
        <p:txBody>
          <a:bodyPr lIns="0" tIns="0" rIns="0" bIns="0" rtlCol="0" anchor="t">
            <a:spAutoFit/>
          </a:bodyPr>
          <a:lstStyle/>
          <a:p>
            <a:pPr algn="l">
              <a:lnSpc>
                <a:spcPts val="7700"/>
              </a:lnSpc>
            </a:pPr>
            <a:r>
              <a:rPr lang="en-US" sz="7000" b="1">
                <a:solidFill>
                  <a:srgbClr val="FFFFFF"/>
                </a:solidFill>
                <a:latin typeface="DM Sans Bold"/>
                <a:ea typeface="DM Sans Bold"/>
                <a:cs typeface="DM Sans Bold"/>
                <a:sym typeface="DM Sans Bold"/>
              </a:rPr>
              <a:t>02.</a:t>
            </a:r>
          </a:p>
        </p:txBody>
      </p:sp>
      <p:sp>
        <p:nvSpPr>
          <p:cNvPr id="7" name="Freeform 7"/>
          <p:cNvSpPr/>
          <p:nvPr/>
        </p:nvSpPr>
        <p:spPr>
          <a:xfrm>
            <a:off x="5893678" y="81355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028700" y="8135576"/>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9" name="Group 9"/>
          <p:cNvGrpSpPr/>
          <p:nvPr/>
        </p:nvGrpSpPr>
        <p:grpSpPr>
          <a:xfrm>
            <a:off x="14106596" y="160739"/>
            <a:ext cx="7549097" cy="8444400"/>
            <a:chOff x="0" y="0"/>
            <a:chExt cx="10065462" cy="11259200"/>
          </a:xfrm>
        </p:grpSpPr>
        <p:sp>
          <p:nvSpPr>
            <p:cNvPr id="10" name="AutoShape 10"/>
            <p:cNvSpPr/>
            <p:nvPr/>
          </p:nvSpPr>
          <p:spPr>
            <a:xfrm flipV="1">
              <a:off x="2302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1" name="AutoShape 11"/>
            <p:cNvSpPr/>
            <p:nvPr/>
          </p:nvSpPr>
          <p:spPr>
            <a:xfrm flipV="1">
              <a:off x="55404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2" name="AutoShape 12"/>
            <p:cNvSpPr/>
            <p:nvPr/>
          </p:nvSpPr>
          <p:spPr>
            <a:xfrm flipV="1">
              <a:off x="108506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3" name="AutoShape 13"/>
            <p:cNvSpPr/>
            <p:nvPr/>
          </p:nvSpPr>
          <p:spPr>
            <a:xfrm flipV="1">
              <a:off x="161608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4" name="AutoShape 14"/>
            <p:cNvSpPr/>
            <p:nvPr/>
          </p:nvSpPr>
          <p:spPr>
            <a:xfrm flipV="1">
              <a:off x="214710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5" name="AutoShape 15"/>
            <p:cNvSpPr/>
            <p:nvPr/>
          </p:nvSpPr>
          <p:spPr>
            <a:xfrm flipV="1">
              <a:off x="267812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6" name="AutoShape 16"/>
            <p:cNvSpPr/>
            <p:nvPr/>
          </p:nvSpPr>
          <p:spPr>
            <a:xfrm flipV="1">
              <a:off x="320914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7" name="AutoShape 17"/>
            <p:cNvSpPr/>
            <p:nvPr/>
          </p:nvSpPr>
          <p:spPr>
            <a:xfrm flipV="1">
              <a:off x="374016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8" name="AutoShape 18"/>
            <p:cNvSpPr/>
            <p:nvPr/>
          </p:nvSpPr>
          <p:spPr>
            <a:xfrm flipV="1">
              <a:off x="427118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9" name="AutoShape 19"/>
            <p:cNvSpPr/>
            <p:nvPr/>
          </p:nvSpPr>
          <p:spPr>
            <a:xfrm flipV="1">
              <a:off x="480220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3482016" y="-2080942"/>
            <a:ext cx="5450085" cy="4161883"/>
          </a:xfrm>
          <a:custGeom>
            <a:avLst/>
            <a:gdLst/>
            <a:ahLst/>
            <a:cxnLst/>
            <a:rect l="l" t="t" r="r" b="b"/>
            <a:pathLst>
              <a:path w="5450085" h="4161883">
                <a:moveTo>
                  <a:pt x="0" y="0"/>
                </a:moveTo>
                <a:lnTo>
                  <a:pt x="5450085" y="0"/>
                </a:lnTo>
                <a:lnTo>
                  <a:pt x="5450085" y="4161884"/>
                </a:lnTo>
                <a:lnTo>
                  <a:pt x="0" y="41618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393548" y="9258300"/>
            <a:ext cx="7549097" cy="8444400"/>
            <a:chOff x="0" y="0"/>
            <a:chExt cx="10065462" cy="11259200"/>
          </a:xfrm>
        </p:grpSpPr>
        <p:sp>
          <p:nvSpPr>
            <p:cNvPr id="4" name="AutoShape 4"/>
            <p:cNvSpPr/>
            <p:nvPr/>
          </p:nvSpPr>
          <p:spPr>
            <a:xfrm flipV="1">
              <a:off x="2302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5" name="AutoShape 5"/>
            <p:cNvSpPr/>
            <p:nvPr/>
          </p:nvSpPr>
          <p:spPr>
            <a:xfrm flipV="1">
              <a:off x="55404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6" name="AutoShape 6"/>
            <p:cNvSpPr/>
            <p:nvPr/>
          </p:nvSpPr>
          <p:spPr>
            <a:xfrm flipV="1">
              <a:off x="108506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7" name="AutoShape 7"/>
            <p:cNvSpPr/>
            <p:nvPr/>
          </p:nvSpPr>
          <p:spPr>
            <a:xfrm flipV="1">
              <a:off x="161608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8" name="AutoShape 8"/>
            <p:cNvSpPr/>
            <p:nvPr/>
          </p:nvSpPr>
          <p:spPr>
            <a:xfrm flipV="1">
              <a:off x="214710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9" name="AutoShape 9"/>
            <p:cNvSpPr/>
            <p:nvPr/>
          </p:nvSpPr>
          <p:spPr>
            <a:xfrm flipV="1">
              <a:off x="267812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0" name="AutoShape 10"/>
            <p:cNvSpPr/>
            <p:nvPr/>
          </p:nvSpPr>
          <p:spPr>
            <a:xfrm flipV="1">
              <a:off x="320914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1" name="AutoShape 11"/>
            <p:cNvSpPr/>
            <p:nvPr/>
          </p:nvSpPr>
          <p:spPr>
            <a:xfrm flipV="1">
              <a:off x="374016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2" name="AutoShape 12"/>
            <p:cNvSpPr/>
            <p:nvPr/>
          </p:nvSpPr>
          <p:spPr>
            <a:xfrm flipV="1">
              <a:off x="427118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3" name="AutoShape 13"/>
            <p:cNvSpPr/>
            <p:nvPr/>
          </p:nvSpPr>
          <p:spPr>
            <a:xfrm flipV="1">
              <a:off x="480220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grpSp>
      <p:grpSp>
        <p:nvGrpSpPr>
          <p:cNvPr id="14" name="Group 14"/>
          <p:cNvGrpSpPr>
            <a:grpSpLocks noChangeAspect="1"/>
          </p:cNvGrpSpPr>
          <p:nvPr/>
        </p:nvGrpSpPr>
        <p:grpSpPr>
          <a:xfrm>
            <a:off x="6880178" y="3655202"/>
            <a:ext cx="9326880" cy="5246370"/>
            <a:chOff x="0" y="0"/>
            <a:chExt cx="5852160" cy="3291840"/>
          </a:xfrm>
        </p:grpSpPr>
        <p:sp>
          <p:nvSpPr>
            <p:cNvPr id="15" name="Freeform 15"/>
            <p:cNvSpPr/>
            <p:nvPr/>
          </p:nvSpPr>
          <p:spPr>
            <a:xfrm>
              <a:off x="0" y="159893"/>
              <a:ext cx="1393317" cy="2970022"/>
            </a:xfrm>
            <a:custGeom>
              <a:avLst/>
              <a:gdLst/>
              <a:ahLst/>
              <a:cxnLst/>
              <a:rect l="l" t="t" r="r" b="b"/>
              <a:pathLst>
                <a:path w="1393317" h="2970022">
                  <a:moveTo>
                    <a:pt x="0" y="0"/>
                  </a:moveTo>
                  <a:lnTo>
                    <a:pt x="1393317" y="0"/>
                  </a:lnTo>
                  <a:lnTo>
                    <a:pt x="1393317" y="2970022"/>
                  </a:lnTo>
                  <a:lnTo>
                    <a:pt x="0" y="2970022"/>
                  </a:lnTo>
                  <a:lnTo>
                    <a:pt x="0" y="0"/>
                  </a:lnTo>
                  <a:close/>
                </a:path>
              </a:pathLst>
            </a:custGeom>
            <a:blipFill>
              <a:blip r:embed="rId4"/>
              <a:stretch>
                <a:fillRect l="-59871"/>
              </a:stretch>
            </a:blipFill>
          </p:spPr>
          <p:txBody>
            <a:bodyPr/>
            <a:lstStyle/>
            <a:p>
              <a:endParaRPr lang="en-US"/>
            </a:p>
          </p:txBody>
        </p:sp>
        <p:sp>
          <p:nvSpPr>
            <p:cNvPr id="16" name="Freeform 16"/>
            <p:cNvSpPr/>
            <p:nvPr/>
          </p:nvSpPr>
          <p:spPr>
            <a:xfrm>
              <a:off x="1628394" y="159893"/>
              <a:ext cx="2615565" cy="2970022"/>
            </a:xfrm>
            <a:custGeom>
              <a:avLst/>
              <a:gdLst/>
              <a:ahLst/>
              <a:cxnLst/>
              <a:rect l="l" t="t" r="r" b="b"/>
              <a:pathLst>
                <a:path w="2615565" h="2970022">
                  <a:moveTo>
                    <a:pt x="2615565" y="2970022"/>
                  </a:moveTo>
                  <a:lnTo>
                    <a:pt x="0" y="2970022"/>
                  </a:lnTo>
                  <a:lnTo>
                    <a:pt x="0" y="0"/>
                  </a:lnTo>
                  <a:lnTo>
                    <a:pt x="2615565" y="0"/>
                  </a:lnTo>
                  <a:lnTo>
                    <a:pt x="2615565" y="2970022"/>
                  </a:lnTo>
                  <a:close/>
                </a:path>
              </a:pathLst>
            </a:custGeom>
            <a:blipFill>
              <a:blip r:embed="rId5"/>
              <a:stretch>
                <a:fillRect t="-34294" r="-21788" b="-8710"/>
              </a:stretch>
            </a:blipFill>
          </p:spPr>
          <p:txBody>
            <a:bodyPr/>
            <a:lstStyle/>
            <a:p>
              <a:endParaRPr lang="en-US"/>
            </a:p>
          </p:txBody>
        </p:sp>
        <p:sp>
          <p:nvSpPr>
            <p:cNvPr id="17" name="Freeform 17"/>
            <p:cNvSpPr/>
            <p:nvPr/>
          </p:nvSpPr>
          <p:spPr>
            <a:xfrm>
              <a:off x="4449572" y="159893"/>
              <a:ext cx="1402588" cy="2970022"/>
            </a:xfrm>
            <a:custGeom>
              <a:avLst/>
              <a:gdLst/>
              <a:ahLst/>
              <a:cxnLst/>
              <a:rect l="l" t="t" r="r" b="b"/>
              <a:pathLst>
                <a:path w="1402588" h="2970022">
                  <a:moveTo>
                    <a:pt x="1402588" y="2970022"/>
                  </a:moveTo>
                  <a:lnTo>
                    <a:pt x="0" y="2970022"/>
                  </a:lnTo>
                  <a:lnTo>
                    <a:pt x="0" y="0"/>
                  </a:lnTo>
                  <a:lnTo>
                    <a:pt x="1402588" y="0"/>
                  </a:lnTo>
                  <a:lnTo>
                    <a:pt x="1402588" y="2970022"/>
                  </a:lnTo>
                  <a:close/>
                </a:path>
              </a:pathLst>
            </a:custGeom>
            <a:blipFill>
              <a:blip r:embed="rId6"/>
              <a:stretch>
                <a:fillRect l="-9555" r="-9555"/>
              </a:stretch>
            </a:blipFill>
          </p:spPr>
          <p:txBody>
            <a:bodyPr/>
            <a:lstStyle/>
            <a:p>
              <a:endParaRPr lang="en-US"/>
            </a:p>
          </p:txBody>
        </p:sp>
        <p:sp>
          <p:nvSpPr>
            <p:cNvPr id="18" name="Freeform 18"/>
            <p:cNvSpPr/>
            <p:nvPr/>
          </p:nvSpPr>
          <p:spPr>
            <a:xfrm>
              <a:off x="0" y="0"/>
              <a:ext cx="5852160" cy="3291840"/>
            </a:xfrm>
            <a:custGeom>
              <a:avLst/>
              <a:gdLst/>
              <a:ahLst/>
              <a:cxnLst/>
              <a:rect l="l" t="t" r="r" b="b"/>
              <a:pathLst>
                <a:path w="5852160" h="3291840">
                  <a:moveTo>
                    <a:pt x="5852160" y="3291840"/>
                  </a:moveTo>
                  <a:lnTo>
                    <a:pt x="0" y="3291840"/>
                  </a:lnTo>
                  <a:lnTo>
                    <a:pt x="0" y="0"/>
                  </a:lnTo>
                  <a:lnTo>
                    <a:pt x="5852160" y="0"/>
                  </a:lnTo>
                  <a:lnTo>
                    <a:pt x="5852160" y="3291840"/>
                  </a:lnTo>
                  <a:close/>
                </a:path>
              </a:pathLst>
            </a:custGeom>
            <a:blipFill>
              <a:blip r:embed="rId7"/>
              <a:stretch>
                <a:fillRect/>
              </a:stretch>
            </a:blipFill>
          </p:spPr>
          <p:txBody>
            <a:bodyPr/>
            <a:lstStyle/>
            <a:p>
              <a:endParaRPr lang="en-US"/>
            </a:p>
          </p:txBody>
        </p:sp>
      </p:grpSp>
      <p:sp>
        <p:nvSpPr>
          <p:cNvPr id="19" name="Freeform 19"/>
          <p:cNvSpPr/>
          <p:nvPr/>
        </p:nvSpPr>
        <p:spPr>
          <a:xfrm>
            <a:off x="735857" y="3865611"/>
            <a:ext cx="5650629" cy="4746529"/>
          </a:xfrm>
          <a:custGeom>
            <a:avLst/>
            <a:gdLst/>
            <a:ahLst/>
            <a:cxnLst/>
            <a:rect l="l" t="t" r="r" b="b"/>
            <a:pathLst>
              <a:path w="5650629" h="4746529">
                <a:moveTo>
                  <a:pt x="0" y="0"/>
                </a:moveTo>
                <a:lnTo>
                  <a:pt x="5650629" y="0"/>
                </a:lnTo>
                <a:lnTo>
                  <a:pt x="5650629" y="4746528"/>
                </a:lnTo>
                <a:lnTo>
                  <a:pt x="0" y="4746528"/>
                </a:lnTo>
                <a:lnTo>
                  <a:pt x="0" y="0"/>
                </a:lnTo>
                <a:close/>
              </a:path>
            </a:pathLst>
          </a:custGeom>
          <a:blipFill>
            <a:blip r:embed="rId8"/>
            <a:stretch>
              <a:fillRect r="-100000"/>
            </a:stretch>
          </a:blipFill>
        </p:spPr>
        <p:txBody>
          <a:bodyPr/>
          <a:lstStyle/>
          <a:p>
            <a:endParaRPr lang="en-US"/>
          </a:p>
        </p:txBody>
      </p:sp>
      <p:sp>
        <p:nvSpPr>
          <p:cNvPr id="20" name="TextBox 20"/>
          <p:cNvSpPr txBox="1"/>
          <p:nvPr/>
        </p:nvSpPr>
        <p:spPr>
          <a:xfrm>
            <a:off x="850758" y="1104900"/>
            <a:ext cx="17437242" cy="2114550"/>
          </a:xfrm>
          <a:prstGeom prst="rect">
            <a:avLst/>
          </a:prstGeom>
        </p:spPr>
        <p:txBody>
          <a:bodyPr lIns="0" tIns="0" rIns="0" bIns="0" rtlCol="0" anchor="t">
            <a:spAutoFit/>
          </a:bodyPr>
          <a:lstStyle/>
          <a:p>
            <a:pPr algn="ctr">
              <a:lnSpc>
                <a:spcPts val="8250"/>
              </a:lnSpc>
            </a:pPr>
            <a:r>
              <a:rPr lang="en-US" sz="7500" b="1">
                <a:solidFill>
                  <a:srgbClr val="8CA9AD"/>
                </a:solidFill>
                <a:latin typeface="DM Sans Bold"/>
                <a:ea typeface="DM Sans Bold"/>
                <a:cs typeface="DM Sans Bold"/>
                <a:sym typeface="DM Sans Bold"/>
              </a:rPr>
              <a:t>COLLABORATION</a:t>
            </a:r>
          </a:p>
          <a:p>
            <a:pPr algn="ctr">
              <a:lnSpc>
                <a:spcPts val="8250"/>
              </a:lnSpc>
            </a:pPr>
            <a:r>
              <a:rPr lang="en-US" sz="7500" b="1">
                <a:solidFill>
                  <a:srgbClr val="8CA9AD"/>
                </a:solidFill>
                <a:latin typeface="DM Sans Bold"/>
                <a:ea typeface="DM Sans Bold"/>
                <a:cs typeface="DM Sans Bold"/>
                <a:sym typeface="DM Sans Bold"/>
              </a:rPr>
              <a:t>SUCCESS STORY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56322" y="0"/>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3330696" y="3719556"/>
            <a:ext cx="3285208" cy="565150"/>
          </a:xfrm>
          <a:prstGeom prst="rect">
            <a:avLst/>
          </a:prstGeom>
        </p:spPr>
        <p:txBody>
          <a:bodyPr lIns="0" tIns="0" rIns="0" bIns="0" rtlCol="0" anchor="t">
            <a:spAutoFit/>
          </a:bodyPr>
          <a:lstStyle/>
          <a:p>
            <a:pPr algn="r">
              <a:lnSpc>
                <a:spcPts val="4399"/>
              </a:lnSpc>
            </a:pPr>
            <a:r>
              <a:rPr lang="en-US" sz="3999" b="1">
                <a:solidFill>
                  <a:srgbClr val="8CA9AD"/>
                </a:solidFill>
                <a:latin typeface="DM Sans Bold"/>
                <a:ea typeface="DM Sans Bold"/>
                <a:cs typeface="DM Sans Bold"/>
                <a:sym typeface="DM Sans Bold"/>
              </a:rPr>
              <a:t>PAID</a:t>
            </a:r>
          </a:p>
        </p:txBody>
      </p:sp>
      <p:sp>
        <p:nvSpPr>
          <p:cNvPr id="4" name="TextBox 4"/>
          <p:cNvSpPr txBox="1"/>
          <p:nvPr/>
        </p:nvSpPr>
        <p:spPr>
          <a:xfrm>
            <a:off x="14902780" y="7419065"/>
            <a:ext cx="2356520" cy="565150"/>
          </a:xfrm>
          <a:prstGeom prst="rect">
            <a:avLst/>
          </a:prstGeom>
        </p:spPr>
        <p:txBody>
          <a:bodyPr lIns="0" tIns="0" rIns="0" bIns="0" rtlCol="0" anchor="t">
            <a:spAutoFit/>
          </a:bodyPr>
          <a:lstStyle/>
          <a:p>
            <a:pPr algn="r">
              <a:lnSpc>
                <a:spcPts val="4399"/>
              </a:lnSpc>
            </a:pPr>
            <a:r>
              <a:rPr lang="en-US" sz="3999" b="1">
                <a:solidFill>
                  <a:srgbClr val="8CA9AD"/>
                </a:solidFill>
                <a:latin typeface="DM Sans Bold"/>
                <a:ea typeface="DM Sans Bold"/>
                <a:cs typeface="DM Sans Bold"/>
                <a:sym typeface="DM Sans Bold"/>
              </a:rPr>
              <a:t>COMBO</a:t>
            </a:r>
          </a:p>
        </p:txBody>
      </p:sp>
      <p:sp>
        <p:nvSpPr>
          <p:cNvPr id="5" name="AutoShape 5"/>
          <p:cNvSpPr/>
          <p:nvPr/>
        </p:nvSpPr>
        <p:spPr>
          <a:xfrm flipV="1">
            <a:off x="3019328" y="3133407"/>
            <a:ext cx="5179990" cy="38100"/>
          </a:xfrm>
          <a:prstGeom prst="line">
            <a:avLst/>
          </a:prstGeom>
          <a:ln w="38100" cap="flat">
            <a:solidFill>
              <a:srgbClr val="3A576C"/>
            </a:solidFill>
            <a:prstDash val="solid"/>
            <a:headEnd type="none" w="sm" len="sm"/>
            <a:tailEnd type="oval" w="lg" len="lg"/>
          </a:ln>
        </p:spPr>
        <p:txBody>
          <a:bodyPr/>
          <a:lstStyle/>
          <a:p>
            <a:endParaRPr lang="en-US"/>
          </a:p>
        </p:txBody>
      </p:sp>
      <p:sp>
        <p:nvSpPr>
          <p:cNvPr id="6" name="AutoShape 6"/>
          <p:cNvSpPr/>
          <p:nvPr/>
        </p:nvSpPr>
        <p:spPr>
          <a:xfrm flipH="1">
            <a:off x="10618536" y="4046581"/>
            <a:ext cx="4570753" cy="0"/>
          </a:xfrm>
          <a:prstGeom prst="line">
            <a:avLst/>
          </a:prstGeom>
          <a:ln w="38100" cap="flat">
            <a:solidFill>
              <a:srgbClr val="3A576C"/>
            </a:solidFill>
            <a:prstDash val="solid"/>
            <a:headEnd type="none" w="sm" len="sm"/>
            <a:tailEnd type="oval" w="lg" len="lg"/>
          </a:ln>
        </p:spPr>
        <p:txBody>
          <a:bodyPr/>
          <a:lstStyle/>
          <a:p>
            <a:endParaRPr lang="en-US"/>
          </a:p>
        </p:txBody>
      </p:sp>
      <p:sp>
        <p:nvSpPr>
          <p:cNvPr id="7" name="AutoShape 7"/>
          <p:cNvSpPr/>
          <p:nvPr/>
        </p:nvSpPr>
        <p:spPr>
          <a:xfrm flipH="1">
            <a:off x="10206127" y="7646078"/>
            <a:ext cx="4983162" cy="0"/>
          </a:xfrm>
          <a:prstGeom prst="line">
            <a:avLst/>
          </a:prstGeom>
          <a:ln w="38100" cap="flat">
            <a:solidFill>
              <a:srgbClr val="3A576C"/>
            </a:solidFill>
            <a:prstDash val="solid"/>
            <a:headEnd type="none" w="sm" len="sm"/>
            <a:tailEnd type="oval" w="lg" len="lg"/>
          </a:ln>
        </p:spPr>
        <p:txBody>
          <a:bodyPr/>
          <a:lstStyle/>
          <a:p>
            <a:endParaRPr lang="en-US"/>
          </a:p>
        </p:txBody>
      </p:sp>
      <p:sp>
        <p:nvSpPr>
          <p:cNvPr id="8" name="AutoShape 8"/>
          <p:cNvSpPr/>
          <p:nvPr/>
        </p:nvSpPr>
        <p:spPr>
          <a:xfrm>
            <a:off x="3914412" y="7646078"/>
            <a:ext cx="3666468" cy="0"/>
          </a:xfrm>
          <a:prstGeom prst="line">
            <a:avLst/>
          </a:prstGeom>
          <a:ln w="38100" cap="flat">
            <a:solidFill>
              <a:srgbClr val="3A576C"/>
            </a:solidFill>
            <a:prstDash val="solid"/>
            <a:headEnd type="none" w="sm" len="sm"/>
            <a:tailEnd type="oval" w="lg" len="lg"/>
          </a:ln>
        </p:spPr>
        <p:txBody>
          <a:bodyPr/>
          <a:lstStyle/>
          <a:p>
            <a:endParaRPr lang="en-US"/>
          </a:p>
        </p:txBody>
      </p:sp>
      <p:sp>
        <p:nvSpPr>
          <p:cNvPr id="9" name="Freeform 9"/>
          <p:cNvSpPr/>
          <p:nvPr/>
        </p:nvSpPr>
        <p:spPr>
          <a:xfrm>
            <a:off x="5783816" y="2724184"/>
            <a:ext cx="6098245" cy="6060131"/>
          </a:xfrm>
          <a:custGeom>
            <a:avLst/>
            <a:gdLst/>
            <a:ahLst/>
            <a:cxnLst/>
            <a:rect l="l" t="t" r="r" b="b"/>
            <a:pathLst>
              <a:path w="6098245" h="6060131">
                <a:moveTo>
                  <a:pt x="0" y="0"/>
                </a:moveTo>
                <a:lnTo>
                  <a:pt x="6098245" y="0"/>
                </a:lnTo>
                <a:lnTo>
                  <a:pt x="6098245" y="6060131"/>
                </a:lnTo>
                <a:lnTo>
                  <a:pt x="0" y="6060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1028700" y="2869883"/>
            <a:ext cx="3981087" cy="565150"/>
          </a:xfrm>
          <a:prstGeom prst="rect">
            <a:avLst/>
          </a:prstGeom>
        </p:spPr>
        <p:txBody>
          <a:bodyPr lIns="0" tIns="0" rIns="0" bIns="0" rtlCol="0" anchor="t">
            <a:spAutoFit/>
          </a:bodyPr>
          <a:lstStyle/>
          <a:p>
            <a:pPr algn="l">
              <a:lnSpc>
                <a:spcPts val="4399"/>
              </a:lnSpc>
            </a:pPr>
            <a:r>
              <a:rPr lang="en-US" sz="3999" b="1">
                <a:solidFill>
                  <a:srgbClr val="8CA9AD"/>
                </a:solidFill>
                <a:latin typeface="DM Sans Bold"/>
                <a:ea typeface="DM Sans Bold"/>
                <a:cs typeface="DM Sans Bold"/>
                <a:sym typeface="DM Sans Bold"/>
              </a:rPr>
              <a:t>IN KIND</a:t>
            </a:r>
          </a:p>
        </p:txBody>
      </p:sp>
      <p:sp>
        <p:nvSpPr>
          <p:cNvPr id="11" name="TextBox 11"/>
          <p:cNvSpPr txBox="1"/>
          <p:nvPr/>
        </p:nvSpPr>
        <p:spPr>
          <a:xfrm>
            <a:off x="1028700" y="7044690"/>
            <a:ext cx="2885712" cy="1117600"/>
          </a:xfrm>
          <a:prstGeom prst="rect">
            <a:avLst/>
          </a:prstGeom>
        </p:spPr>
        <p:txBody>
          <a:bodyPr lIns="0" tIns="0" rIns="0" bIns="0" rtlCol="0" anchor="t">
            <a:spAutoFit/>
          </a:bodyPr>
          <a:lstStyle/>
          <a:p>
            <a:pPr algn="l">
              <a:lnSpc>
                <a:spcPts val="4399"/>
              </a:lnSpc>
            </a:pPr>
            <a:r>
              <a:rPr lang="en-US" sz="3999" b="1">
                <a:solidFill>
                  <a:srgbClr val="8CA9AD"/>
                </a:solidFill>
                <a:latin typeface="DM Sans Bold"/>
                <a:ea typeface="DM Sans Bold"/>
                <a:cs typeface="DM Sans Bold"/>
                <a:sym typeface="DM Sans Bold"/>
              </a:rPr>
              <a:t>TRADE FOR EXPOSURE </a:t>
            </a:r>
          </a:p>
        </p:txBody>
      </p:sp>
      <p:sp>
        <p:nvSpPr>
          <p:cNvPr id="12" name="TextBox 12"/>
          <p:cNvSpPr txBox="1"/>
          <p:nvPr/>
        </p:nvSpPr>
        <p:spPr>
          <a:xfrm>
            <a:off x="1028700" y="3719556"/>
            <a:ext cx="4572000" cy="2105660"/>
          </a:xfrm>
          <a:prstGeom prst="rect">
            <a:avLst/>
          </a:prstGeom>
        </p:spPr>
        <p:txBody>
          <a:bodyPr lIns="0" tIns="0" rIns="0" bIns="0" rtlCol="0" anchor="t">
            <a:spAutoFit/>
          </a:bodyPr>
          <a:lstStyle/>
          <a:p>
            <a:pPr algn="l">
              <a:lnSpc>
                <a:spcPts val="4180"/>
              </a:lnSpc>
            </a:pPr>
            <a:r>
              <a:rPr lang="en-US" sz="3800">
                <a:solidFill>
                  <a:srgbClr val="737373"/>
                </a:solidFill>
                <a:latin typeface="DM Sans"/>
                <a:ea typeface="DM Sans"/>
                <a:cs typeface="DM Sans"/>
                <a:sym typeface="DM Sans"/>
              </a:rPr>
              <a:t>More for nonprofits as a donation with a write-off.  i.e. No-money exchanged.</a:t>
            </a:r>
          </a:p>
        </p:txBody>
      </p:sp>
      <p:sp>
        <p:nvSpPr>
          <p:cNvPr id="13" name="TextBox 13"/>
          <p:cNvSpPr txBox="1"/>
          <p:nvPr/>
        </p:nvSpPr>
        <p:spPr>
          <a:xfrm>
            <a:off x="12300068" y="4432026"/>
            <a:ext cx="5489381" cy="2105660"/>
          </a:xfrm>
          <a:prstGeom prst="rect">
            <a:avLst/>
          </a:prstGeom>
        </p:spPr>
        <p:txBody>
          <a:bodyPr lIns="0" tIns="0" rIns="0" bIns="0" rtlCol="0" anchor="t">
            <a:spAutoFit/>
          </a:bodyPr>
          <a:lstStyle/>
          <a:p>
            <a:pPr algn="r">
              <a:lnSpc>
                <a:spcPts val="4180"/>
              </a:lnSpc>
            </a:pPr>
            <a:r>
              <a:rPr lang="en-US" sz="3800">
                <a:solidFill>
                  <a:srgbClr val="737373"/>
                </a:solidFill>
                <a:latin typeface="DM Sans"/>
                <a:ea typeface="DM Sans"/>
                <a:cs typeface="DM Sans"/>
                <a:sym typeface="DM Sans"/>
              </a:rPr>
              <a:t>You pay for product or service from a specific business because of your values </a:t>
            </a:r>
          </a:p>
        </p:txBody>
      </p:sp>
      <p:sp>
        <p:nvSpPr>
          <p:cNvPr id="14" name="TextBox 14"/>
          <p:cNvSpPr txBox="1"/>
          <p:nvPr/>
        </p:nvSpPr>
        <p:spPr>
          <a:xfrm>
            <a:off x="1028700" y="8190865"/>
            <a:ext cx="5806252" cy="1473200"/>
          </a:xfrm>
          <a:prstGeom prst="rect">
            <a:avLst/>
          </a:prstGeom>
        </p:spPr>
        <p:txBody>
          <a:bodyPr lIns="0" tIns="0" rIns="0" bIns="0" rtlCol="0" anchor="t">
            <a:spAutoFit/>
          </a:bodyPr>
          <a:lstStyle/>
          <a:p>
            <a:pPr algn="l">
              <a:lnSpc>
                <a:spcPts val="3850"/>
              </a:lnSpc>
            </a:pPr>
            <a:r>
              <a:rPr lang="en-US" sz="3500">
                <a:solidFill>
                  <a:srgbClr val="737373"/>
                </a:solidFill>
                <a:latin typeface="DM Sans"/>
                <a:ea typeface="DM Sans"/>
                <a:cs typeface="DM Sans"/>
                <a:sym typeface="DM Sans"/>
              </a:rPr>
              <a:t>Partner provides value/product for exposure to your audience </a:t>
            </a:r>
          </a:p>
        </p:txBody>
      </p:sp>
      <p:sp>
        <p:nvSpPr>
          <p:cNvPr id="15" name="TextBox 15"/>
          <p:cNvSpPr txBox="1"/>
          <p:nvPr/>
        </p:nvSpPr>
        <p:spPr>
          <a:xfrm>
            <a:off x="12687300" y="8200390"/>
            <a:ext cx="4572000" cy="1057910"/>
          </a:xfrm>
          <a:prstGeom prst="rect">
            <a:avLst/>
          </a:prstGeom>
        </p:spPr>
        <p:txBody>
          <a:bodyPr lIns="0" tIns="0" rIns="0" bIns="0" rtlCol="0" anchor="t">
            <a:spAutoFit/>
          </a:bodyPr>
          <a:lstStyle/>
          <a:p>
            <a:pPr algn="r">
              <a:lnSpc>
                <a:spcPts val="4180"/>
              </a:lnSpc>
            </a:pPr>
            <a:r>
              <a:rPr lang="en-US" sz="3800">
                <a:solidFill>
                  <a:srgbClr val="737373"/>
                </a:solidFill>
                <a:latin typeface="DM Sans"/>
                <a:ea typeface="DM Sans"/>
                <a:cs typeface="DM Sans"/>
                <a:sym typeface="DM Sans"/>
              </a:rPr>
              <a:t>Partial trade and paid partnership</a:t>
            </a:r>
          </a:p>
        </p:txBody>
      </p:sp>
      <p:sp>
        <p:nvSpPr>
          <p:cNvPr id="16" name="TextBox 16"/>
          <p:cNvSpPr txBox="1"/>
          <p:nvPr/>
        </p:nvSpPr>
        <p:spPr>
          <a:xfrm>
            <a:off x="1028700" y="1104900"/>
            <a:ext cx="12500507" cy="1066800"/>
          </a:xfrm>
          <a:prstGeom prst="rect">
            <a:avLst/>
          </a:prstGeom>
        </p:spPr>
        <p:txBody>
          <a:bodyPr lIns="0" tIns="0" rIns="0" bIns="0" rtlCol="0" anchor="t">
            <a:spAutoFit/>
          </a:bodyPr>
          <a:lstStyle/>
          <a:p>
            <a:pPr algn="l">
              <a:lnSpc>
                <a:spcPts val="8250"/>
              </a:lnSpc>
            </a:pPr>
            <a:r>
              <a:rPr lang="en-US" sz="7500" b="1">
                <a:solidFill>
                  <a:srgbClr val="8CA9AD"/>
                </a:solidFill>
                <a:latin typeface="DM Sans Bold"/>
                <a:ea typeface="DM Sans Bold"/>
                <a:cs typeface="DM Sans Bold"/>
                <a:sym typeface="DM Sans Bold"/>
              </a:rPr>
              <a:t>TYPES OF PARTNERSHIPS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93317" y="1104900"/>
            <a:ext cx="14389571" cy="1066800"/>
          </a:xfrm>
          <a:prstGeom prst="rect">
            <a:avLst/>
          </a:prstGeom>
        </p:spPr>
        <p:txBody>
          <a:bodyPr lIns="0" tIns="0" rIns="0" bIns="0" rtlCol="0" anchor="t">
            <a:spAutoFit/>
          </a:bodyPr>
          <a:lstStyle/>
          <a:p>
            <a:pPr algn="ctr">
              <a:lnSpc>
                <a:spcPts val="8250"/>
              </a:lnSpc>
            </a:pPr>
            <a:r>
              <a:rPr lang="en-US" sz="7500" b="1">
                <a:solidFill>
                  <a:srgbClr val="8CA9AD"/>
                </a:solidFill>
                <a:latin typeface="DM Sans Bold"/>
                <a:ea typeface="DM Sans Bold"/>
                <a:cs typeface="DM Sans Bold"/>
                <a:sym typeface="DM Sans Bold"/>
              </a:rPr>
              <a:t>FINDING EQUITABLE PARTNERS</a:t>
            </a:r>
          </a:p>
        </p:txBody>
      </p:sp>
      <p:sp>
        <p:nvSpPr>
          <p:cNvPr id="3" name="Freeform 3"/>
          <p:cNvSpPr/>
          <p:nvPr/>
        </p:nvSpPr>
        <p:spPr>
          <a:xfrm>
            <a:off x="16236511" y="-11227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4536548" y="9258300"/>
            <a:ext cx="7549097" cy="8444400"/>
            <a:chOff x="0" y="0"/>
            <a:chExt cx="10065462" cy="11259200"/>
          </a:xfrm>
        </p:grpSpPr>
        <p:sp>
          <p:nvSpPr>
            <p:cNvPr id="5" name="AutoShape 5"/>
            <p:cNvSpPr/>
            <p:nvPr/>
          </p:nvSpPr>
          <p:spPr>
            <a:xfrm flipV="1">
              <a:off x="2302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6" name="AutoShape 6"/>
            <p:cNvSpPr/>
            <p:nvPr/>
          </p:nvSpPr>
          <p:spPr>
            <a:xfrm flipV="1">
              <a:off x="55404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7" name="AutoShape 7"/>
            <p:cNvSpPr/>
            <p:nvPr/>
          </p:nvSpPr>
          <p:spPr>
            <a:xfrm flipV="1">
              <a:off x="108506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8" name="AutoShape 8"/>
            <p:cNvSpPr/>
            <p:nvPr/>
          </p:nvSpPr>
          <p:spPr>
            <a:xfrm flipV="1">
              <a:off x="161608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9" name="AutoShape 9"/>
            <p:cNvSpPr/>
            <p:nvPr/>
          </p:nvSpPr>
          <p:spPr>
            <a:xfrm flipV="1">
              <a:off x="214710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0" name="AutoShape 10"/>
            <p:cNvSpPr/>
            <p:nvPr/>
          </p:nvSpPr>
          <p:spPr>
            <a:xfrm flipV="1">
              <a:off x="267812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1" name="AutoShape 11"/>
            <p:cNvSpPr/>
            <p:nvPr/>
          </p:nvSpPr>
          <p:spPr>
            <a:xfrm flipV="1">
              <a:off x="320914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2" name="AutoShape 12"/>
            <p:cNvSpPr/>
            <p:nvPr/>
          </p:nvSpPr>
          <p:spPr>
            <a:xfrm flipV="1">
              <a:off x="374016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3" name="AutoShape 13"/>
            <p:cNvSpPr/>
            <p:nvPr/>
          </p:nvSpPr>
          <p:spPr>
            <a:xfrm flipV="1">
              <a:off x="427118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4" name="AutoShape 14"/>
            <p:cNvSpPr/>
            <p:nvPr/>
          </p:nvSpPr>
          <p:spPr>
            <a:xfrm flipV="1">
              <a:off x="480220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grpSp>
      <p:sp>
        <p:nvSpPr>
          <p:cNvPr id="15" name="TextBox 15"/>
          <p:cNvSpPr txBox="1"/>
          <p:nvPr/>
        </p:nvSpPr>
        <p:spPr>
          <a:xfrm>
            <a:off x="2279690" y="2848944"/>
            <a:ext cx="12816826" cy="5873822"/>
          </a:xfrm>
          <a:prstGeom prst="rect">
            <a:avLst/>
          </a:prstGeom>
        </p:spPr>
        <p:txBody>
          <a:bodyPr lIns="0" tIns="0" rIns="0" bIns="0" rtlCol="0" anchor="t">
            <a:spAutoFit/>
          </a:bodyPr>
          <a:lstStyle/>
          <a:p>
            <a:pPr marL="950058" lvl="1" indent="-475029" algn="l">
              <a:lnSpc>
                <a:spcPts val="9504"/>
              </a:lnSpc>
              <a:buFont typeface="Arial"/>
              <a:buChar char="•"/>
            </a:pPr>
            <a:r>
              <a:rPr lang="en-US" sz="4400">
                <a:solidFill>
                  <a:srgbClr val="737373"/>
                </a:solidFill>
                <a:latin typeface="DM Sans"/>
                <a:ea typeface="DM Sans"/>
                <a:cs typeface="DM Sans"/>
                <a:sym typeface="DM Sans"/>
              </a:rPr>
              <a:t>Value Alignment</a:t>
            </a:r>
          </a:p>
          <a:p>
            <a:pPr marL="950058" lvl="1" indent="-475029" algn="l">
              <a:lnSpc>
                <a:spcPts val="9504"/>
              </a:lnSpc>
              <a:buFont typeface="Arial"/>
              <a:buChar char="•"/>
            </a:pPr>
            <a:r>
              <a:rPr lang="en-US" sz="4400">
                <a:solidFill>
                  <a:srgbClr val="737373"/>
                </a:solidFill>
                <a:latin typeface="DM Sans"/>
                <a:ea typeface="DM Sans"/>
                <a:cs typeface="DM Sans"/>
                <a:sym typeface="DM Sans"/>
              </a:rPr>
              <a:t>Win-Win Partnerships</a:t>
            </a:r>
          </a:p>
          <a:p>
            <a:pPr marL="950058" lvl="1" indent="-475029" algn="l">
              <a:lnSpc>
                <a:spcPts val="9504"/>
              </a:lnSpc>
              <a:buFont typeface="Arial"/>
              <a:buChar char="•"/>
            </a:pPr>
            <a:r>
              <a:rPr lang="en-US" sz="4400">
                <a:solidFill>
                  <a:srgbClr val="737373"/>
                </a:solidFill>
                <a:latin typeface="DM Sans"/>
                <a:ea typeface="DM Sans"/>
                <a:cs typeface="DM Sans"/>
                <a:sym typeface="DM Sans"/>
              </a:rPr>
              <a:t>Vetting Collaborators</a:t>
            </a:r>
          </a:p>
          <a:p>
            <a:pPr marL="950058" lvl="1" indent="-475029" algn="l">
              <a:lnSpc>
                <a:spcPts val="9504"/>
              </a:lnSpc>
              <a:buFont typeface="Arial"/>
              <a:buChar char="•"/>
            </a:pPr>
            <a:r>
              <a:rPr lang="en-US" sz="4400">
                <a:solidFill>
                  <a:srgbClr val="737373"/>
                </a:solidFill>
                <a:latin typeface="DM Sans"/>
                <a:ea typeface="DM Sans"/>
                <a:cs typeface="DM Sans"/>
                <a:sym typeface="DM Sans"/>
              </a:rPr>
              <a:t>Trusting Your Instincts</a:t>
            </a:r>
          </a:p>
          <a:p>
            <a:pPr marL="950058" lvl="1" indent="-475029" algn="l">
              <a:lnSpc>
                <a:spcPts val="9504"/>
              </a:lnSpc>
              <a:buFont typeface="Arial"/>
              <a:buChar char="•"/>
            </a:pPr>
            <a:r>
              <a:rPr lang="en-US" sz="4400">
                <a:solidFill>
                  <a:srgbClr val="737373"/>
                </a:solidFill>
                <a:latin typeface="DM Sans"/>
                <a:ea typeface="DM Sans"/>
                <a:cs typeface="DM Sans"/>
                <a:sym typeface="DM Sans"/>
              </a:rPr>
              <a:t>Passion or Belief Based Considerations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CA9AD"/>
        </a:solidFill>
        <a:effectLst/>
      </p:bgPr>
    </p:bg>
    <p:spTree>
      <p:nvGrpSpPr>
        <p:cNvPr id="1" name=""/>
        <p:cNvGrpSpPr/>
        <p:nvPr/>
      </p:nvGrpSpPr>
      <p:grpSpPr>
        <a:xfrm>
          <a:off x="0" y="0"/>
          <a:ext cx="0" cy="0"/>
          <a:chOff x="0" y="0"/>
          <a:chExt cx="0" cy="0"/>
        </a:xfrm>
      </p:grpSpPr>
      <p:sp>
        <p:nvSpPr>
          <p:cNvPr id="2" name="TextBox 2"/>
          <p:cNvSpPr txBox="1"/>
          <p:nvPr/>
        </p:nvSpPr>
        <p:spPr>
          <a:xfrm>
            <a:off x="1822482" y="1900555"/>
            <a:ext cx="14643036" cy="6823075"/>
          </a:xfrm>
          <a:prstGeom prst="rect">
            <a:avLst/>
          </a:prstGeom>
        </p:spPr>
        <p:txBody>
          <a:bodyPr lIns="0" tIns="0" rIns="0" bIns="0" rtlCol="0" anchor="t">
            <a:spAutoFit/>
          </a:bodyPr>
          <a:lstStyle/>
          <a:p>
            <a:pPr algn="ctr">
              <a:lnSpc>
                <a:spcPts val="7699"/>
              </a:lnSpc>
            </a:pPr>
            <a:r>
              <a:rPr lang="en-US" sz="6999" b="1">
                <a:solidFill>
                  <a:srgbClr val="FFFFFF"/>
                </a:solidFill>
                <a:latin typeface="DM Sans Bold"/>
                <a:ea typeface="DM Sans Bold"/>
                <a:cs typeface="DM Sans Bold"/>
                <a:sym typeface="DM Sans Bold"/>
              </a:rPr>
              <a:t>"WHEN YOU COLLABORATE, YOU CREATE A COMPETITIVE ADVANTAGE BY LEVERAGING THE STRENGTHS OF OTHERS AS WELL AS YOUR OWN." </a:t>
            </a:r>
          </a:p>
          <a:p>
            <a:pPr algn="ctr">
              <a:lnSpc>
                <a:spcPts val="7699"/>
              </a:lnSpc>
            </a:pPr>
            <a:endParaRPr lang="en-US" sz="6999" b="1">
              <a:solidFill>
                <a:srgbClr val="FFFFFF"/>
              </a:solidFill>
              <a:latin typeface="DM Sans Bold"/>
              <a:ea typeface="DM Sans Bold"/>
              <a:cs typeface="DM Sans Bold"/>
              <a:sym typeface="DM Sans Bold"/>
            </a:endParaRPr>
          </a:p>
          <a:p>
            <a:pPr algn="ctr">
              <a:lnSpc>
                <a:spcPts val="7699"/>
              </a:lnSpc>
            </a:pPr>
            <a:r>
              <a:rPr lang="en-US" sz="6999" b="1">
                <a:solidFill>
                  <a:srgbClr val="FFFFFF"/>
                </a:solidFill>
                <a:latin typeface="DM Sans Bold"/>
                <a:ea typeface="DM Sans Bold"/>
                <a:cs typeface="DM Sans Bold"/>
                <a:sym typeface="DM Sans Bold"/>
              </a:rPr>
              <a:t>– STEVEN STOWELL</a:t>
            </a:r>
          </a:p>
        </p:txBody>
      </p:sp>
      <p:sp>
        <p:nvSpPr>
          <p:cNvPr id="3" name="Freeform 3"/>
          <p:cNvSpPr/>
          <p:nvPr/>
        </p:nvSpPr>
        <p:spPr>
          <a:xfrm>
            <a:off x="1028700" y="-11227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V="1">
            <a:off x="13775447" y="7153817"/>
            <a:ext cx="4102978" cy="3133183"/>
          </a:xfrm>
          <a:custGeom>
            <a:avLst/>
            <a:gdLst/>
            <a:ahLst/>
            <a:cxnLst/>
            <a:rect l="l" t="t" r="r" b="b"/>
            <a:pathLst>
              <a:path w="4102978" h="3133183">
                <a:moveTo>
                  <a:pt x="0" y="3133183"/>
                </a:moveTo>
                <a:lnTo>
                  <a:pt x="4102978" y="3133183"/>
                </a:lnTo>
                <a:lnTo>
                  <a:pt x="4102978" y="0"/>
                </a:lnTo>
                <a:lnTo>
                  <a:pt x="0" y="0"/>
                </a:lnTo>
                <a:lnTo>
                  <a:pt x="0" y="3133183"/>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3482016" y="-2080942"/>
            <a:ext cx="5450085" cy="4161883"/>
          </a:xfrm>
          <a:custGeom>
            <a:avLst/>
            <a:gdLst/>
            <a:ahLst/>
            <a:cxnLst/>
            <a:rect l="l" t="t" r="r" b="b"/>
            <a:pathLst>
              <a:path w="5450085" h="4161883">
                <a:moveTo>
                  <a:pt x="0" y="0"/>
                </a:moveTo>
                <a:lnTo>
                  <a:pt x="5450085" y="0"/>
                </a:lnTo>
                <a:lnTo>
                  <a:pt x="5450085" y="4161884"/>
                </a:lnTo>
                <a:lnTo>
                  <a:pt x="0" y="41618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393548" y="9258300"/>
            <a:ext cx="7549097" cy="8444400"/>
            <a:chOff x="0" y="0"/>
            <a:chExt cx="10065462" cy="11259200"/>
          </a:xfrm>
        </p:grpSpPr>
        <p:sp>
          <p:nvSpPr>
            <p:cNvPr id="4" name="AutoShape 4"/>
            <p:cNvSpPr/>
            <p:nvPr/>
          </p:nvSpPr>
          <p:spPr>
            <a:xfrm flipV="1">
              <a:off x="2302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5" name="AutoShape 5"/>
            <p:cNvSpPr/>
            <p:nvPr/>
          </p:nvSpPr>
          <p:spPr>
            <a:xfrm flipV="1">
              <a:off x="55404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6" name="AutoShape 6"/>
            <p:cNvSpPr/>
            <p:nvPr/>
          </p:nvSpPr>
          <p:spPr>
            <a:xfrm flipV="1">
              <a:off x="108506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7" name="AutoShape 7"/>
            <p:cNvSpPr/>
            <p:nvPr/>
          </p:nvSpPr>
          <p:spPr>
            <a:xfrm flipV="1">
              <a:off x="161608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8" name="AutoShape 8"/>
            <p:cNvSpPr/>
            <p:nvPr/>
          </p:nvSpPr>
          <p:spPr>
            <a:xfrm flipV="1">
              <a:off x="214710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9" name="AutoShape 9"/>
            <p:cNvSpPr/>
            <p:nvPr/>
          </p:nvSpPr>
          <p:spPr>
            <a:xfrm flipV="1">
              <a:off x="267812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0" name="AutoShape 10"/>
            <p:cNvSpPr/>
            <p:nvPr/>
          </p:nvSpPr>
          <p:spPr>
            <a:xfrm flipV="1">
              <a:off x="320914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1" name="AutoShape 11"/>
            <p:cNvSpPr/>
            <p:nvPr/>
          </p:nvSpPr>
          <p:spPr>
            <a:xfrm flipV="1">
              <a:off x="374016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2" name="AutoShape 12"/>
            <p:cNvSpPr/>
            <p:nvPr/>
          </p:nvSpPr>
          <p:spPr>
            <a:xfrm flipV="1">
              <a:off x="427118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3" name="AutoShape 13"/>
            <p:cNvSpPr/>
            <p:nvPr/>
          </p:nvSpPr>
          <p:spPr>
            <a:xfrm flipV="1">
              <a:off x="480220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grpSp>
      <p:grpSp>
        <p:nvGrpSpPr>
          <p:cNvPr id="14" name="Group 14"/>
          <p:cNvGrpSpPr>
            <a:grpSpLocks noChangeAspect="1"/>
          </p:cNvGrpSpPr>
          <p:nvPr/>
        </p:nvGrpSpPr>
        <p:grpSpPr>
          <a:xfrm>
            <a:off x="6880178" y="3655202"/>
            <a:ext cx="9326880" cy="5246370"/>
            <a:chOff x="0" y="0"/>
            <a:chExt cx="5852160" cy="3291840"/>
          </a:xfrm>
        </p:grpSpPr>
        <p:sp>
          <p:nvSpPr>
            <p:cNvPr id="15" name="Freeform 15"/>
            <p:cNvSpPr/>
            <p:nvPr/>
          </p:nvSpPr>
          <p:spPr>
            <a:xfrm>
              <a:off x="0" y="159893"/>
              <a:ext cx="1393317" cy="2970022"/>
            </a:xfrm>
            <a:custGeom>
              <a:avLst/>
              <a:gdLst/>
              <a:ahLst/>
              <a:cxnLst/>
              <a:rect l="l" t="t" r="r" b="b"/>
              <a:pathLst>
                <a:path w="1393317" h="2970022">
                  <a:moveTo>
                    <a:pt x="0" y="0"/>
                  </a:moveTo>
                  <a:lnTo>
                    <a:pt x="1393317" y="0"/>
                  </a:lnTo>
                  <a:lnTo>
                    <a:pt x="1393317" y="2970022"/>
                  </a:lnTo>
                  <a:lnTo>
                    <a:pt x="0" y="2970022"/>
                  </a:lnTo>
                  <a:lnTo>
                    <a:pt x="0" y="0"/>
                  </a:lnTo>
                  <a:close/>
                </a:path>
              </a:pathLst>
            </a:custGeom>
            <a:blipFill>
              <a:blip r:embed="rId5"/>
              <a:stretch>
                <a:fillRect l="-110162" r="-110162"/>
              </a:stretch>
            </a:blipFill>
          </p:spPr>
          <p:txBody>
            <a:bodyPr/>
            <a:lstStyle/>
            <a:p>
              <a:endParaRPr lang="en-US"/>
            </a:p>
          </p:txBody>
        </p:sp>
        <p:sp>
          <p:nvSpPr>
            <p:cNvPr id="16" name="Freeform 16"/>
            <p:cNvSpPr/>
            <p:nvPr/>
          </p:nvSpPr>
          <p:spPr>
            <a:xfrm>
              <a:off x="1628394" y="159893"/>
              <a:ext cx="2615565" cy="2970022"/>
            </a:xfrm>
            <a:custGeom>
              <a:avLst/>
              <a:gdLst/>
              <a:ahLst/>
              <a:cxnLst/>
              <a:rect l="l" t="t" r="r" b="b"/>
              <a:pathLst>
                <a:path w="2615565" h="2970022">
                  <a:moveTo>
                    <a:pt x="2615565" y="2970022"/>
                  </a:moveTo>
                  <a:lnTo>
                    <a:pt x="0" y="2970022"/>
                  </a:lnTo>
                  <a:lnTo>
                    <a:pt x="0" y="0"/>
                  </a:lnTo>
                  <a:lnTo>
                    <a:pt x="2615565" y="0"/>
                  </a:lnTo>
                  <a:lnTo>
                    <a:pt x="2615565" y="2970022"/>
                  </a:lnTo>
                  <a:close/>
                </a:path>
              </a:pathLst>
            </a:custGeom>
            <a:blipFill>
              <a:blip r:embed="rId6"/>
              <a:stretch>
                <a:fillRect l="-35318" r="-35318"/>
              </a:stretch>
            </a:blipFill>
          </p:spPr>
          <p:txBody>
            <a:bodyPr/>
            <a:lstStyle/>
            <a:p>
              <a:endParaRPr lang="en-US"/>
            </a:p>
          </p:txBody>
        </p:sp>
        <p:sp>
          <p:nvSpPr>
            <p:cNvPr id="17" name="Freeform 17"/>
            <p:cNvSpPr/>
            <p:nvPr/>
          </p:nvSpPr>
          <p:spPr>
            <a:xfrm>
              <a:off x="4449572" y="159893"/>
              <a:ext cx="1402588" cy="2970022"/>
            </a:xfrm>
            <a:custGeom>
              <a:avLst/>
              <a:gdLst/>
              <a:ahLst/>
              <a:cxnLst/>
              <a:rect l="l" t="t" r="r" b="b"/>
              <a:pathLst>
                <a:path w="1402588" h="2970022">
                  <a:moveTo>
                    <a:pt x="1402588" y="2970022"/>
                  </a:moveTo>
                  <a:lnTo>
                    <a:pt x="0" y="2970022"/>
                  </a:lnTo>
                  <a:lnTo>
                    <a:pt x="0" y="0"/>
                  </a:lnTo>
                  <a:lnTo>
                    <a:pt x="1402588" y="0"/>
                  </a:lnTo>
                  <a:lnTo>
                    <a:pt x="1402588" y="2970022"/>
                  </a:lnTo>
                  <a:close/>
                </a:path>
              </a:pathLst>
            </a:custGeom>
            <a:blipFill>
              <a:blip r:embed="rId7"/>
              <a:stretch>
                <a:fillRect l="-20455" r="-20456"/>
              </a:stretch>
            </a:blipFill>
          </p:spPr>
          <p:txBody>
            <a:bodyPr/>
            <a:lstStyle/>
            <a:p>
              <a:endParaRPr lang="en-US"/>
            </a:p>
          </p:txBody>
        </p:sp>
        <p:sp>
          <p:nvSpPr>
            <p:cNvPr id="18" name="Freeform 18"/>
            <p:cNvSpPr/>
            <p:nvPr/>
          </p:nvSpPr>
          <p:spPr>
            <a:xfrm>
              <a:off x="0" y="0"/>
              <a:ext cx="5852160" cy="3291840"/>
            </a:xfrm>
            <a:custGeom>
              <a:avLst/>
              <a:gdLst/>
              <a:ahLst/>
              <a:cxnLst/>
              <a:rect l="l" t="t" r="r" b="b"/>
              <a:pathLst>
                <a:path w="5852160" h="3291840">
                  <a:moveTo>
                    <a:pt x="5852160" y="3291840"/>
                  </a:moveTo>
                  <a:lnTo>
                    <a:pt x="0" y="3291840"/>
                  </a:lnTo>
                  <a:lnTo>
                    <a:pt x="0" y="0"/>
                  </a:lnTo>
                  <a:lnTo>
                    <a:pt x="5852160" y="0"/>
                  </a:lnTo>
                  <a:lnTo>
                    <a:pt x="5852160" y="3291840"/>
                  </a:lnTo>
                  <a:close/>
                </a:path>
              </a:pathLst>
            </a:custGeom>
            <a:blipFill>
              <a:blip r:embed="rId8"/>
              <a:stretch>
                <a:fillRect/>
              </a:stretch>
            </a:blipFill>
          </p:spPr>
          <p:txBody>
            <a:bodyPr/>
            <a:lstStyle/>
            <a:p>
              <a:endParaRPr lang="en-US"/>
            </a:p>
          </p:txBody>
        </p:sp>
      </p:grpSp>
      <p:sp>
        <p:nvSpPr>
          <p:cNvPr id="19" name="Freeform 19"/>
          <p:cNvSpPr/>
          <p:nvPr/>
        </p:nvSpPr>
        <p:spPr>
          <a:xfrm>
            <a:off x="735857" y="3865611"/>
            <a:ext cx="5650629" cy="4746529"/>
          </a:xfrm>
          <a:custGeom>
            <a:avLst/>
            <a:gdLst/>
            <a:ahLst/>
            <a:cxnLst/>
            <a:rect l="l" t="t" r="r" b="b"/>
            <a:pathLst>
              <a:path w="5650629" h="4746529">
                <a:moveTo>
                  <a:pt x="0" y="0"/>
                </a:moveTo>
                <a:lnTo>
                  <a:pt x="5650629" y="0"/>
                </a:lnTo>
                <a:lnTo>
                  <a:pt x="5650629" y="4746528"/>
                </a:lnTo>
                <a:lnTo>
                  <a:pt x="0" y="4746528"/>
                </a:lnTo>
                <a:lnTo>
                  <a:pt x="0" y="0"/>
                </a:lnTo>
                <a:close/>
              </a:path>
            </a:pathLst>
          </a:custGeom>
          <a:blipFill>
            <a:blip r:embed="rId9"/>
            <a:stretch>
              <a:fillRect t="-9523" b="-9523"/>
            </a:stretch>
          </a:blipFill>
        </p:spPr>
        <p:txBody>
          <a:bodyPr/>
          <a:lstStyle/>
          <a:p>
            <a:endParaRPr lang="en-US"/>
          </a:p>
        </p:txBody>
      </p:sp>
      <p:sp>
        <p:nvSpPr>
          <p:cNvPr id="20" name="TextBox 20"/>
          <p:cNvSpPr txBox="1"/>
          <p:nvPr/>
        </p:nvSpPr>
        <p:spPr>
          <a:xfrm>
            <a:off x="850758" y="1104900"/>
            <a:ext cx="13922987" cy="2114550"/>
          </a:xfrm>
          <a:prstGeom prst="rect">
            <a:avLst/>
          </a:prstGeom>
        </p:spPr>
        <p:txBody>
          <a:bodyPr lIns="0" tIns="0" rIns="0" bIns="0" rtlCol="0" anchor="t">
            <a:spAutoFit/>
          </a:bodyPr>
          <a:lstStyle/>
          <a:p>
            <a:pPr algn="ctr">
              <a:lnSpc>
                <a:spcPts val="8250"/>
              </a:lnSpc>
            </a:pPr>
            <a:r>
              <a:rPr lang="en-US" sz="7500" b="1">
                <a:solidFill>
                  <a:srgbClr val="8CA9AD"/>
                </a:solidFill>
                <a:latin typeface="DM Sans Bold"/>
                <a:ea typeface="DM Sans Bold"/>
                <a:cs typeface="DM Sans Bold"/>
                <a:sym typeface="DM Sans Bold"/>
              </a:rPr>
              <a:t>COLLABORATION SUCCESS STORY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3761844" y="2871333"/>
            <a:ext cx="17787043" cy="4639583"/>
          </a:xfrm>
          <a:prstGeom prst="rect">
            <a:avLst/>
          </a:prstGeom>
        </p:spPr>
        <p:txBody>
          <a:bodyPr lIns="0" tIns="0" rIns="0" bIns="0" rtlCol="0" anchor="t">
            <a:spAutoFit/>
          </a:bodyPr>
          <a:lstStyle/>
          <a:p>
            <a:pPr algn="r">
              <a:lnSpc>
                <a:spcPts val="12061"/>
              </a:lnSpc>
            </a:pPr>
            <a:r>
              <a:rPr lang="en-US" sz="10965" b="1">
                <a:solidFill>
                  <a:srgbClr val="FFFFFF"/>
                </a:solidFill>
                <a:latin typeface="DM Sans Bold"/>
                <a:ea typeface="DM Sans Bold"/>
                <a:cs typeface="DM Sans Bold"/>
                <a:sym typeface="DM Sans Bold"/>
              </a:rPr>
              <a:t>CREATING AN </a:t>
            </a:r>
          </a:p>
          <a:p>
            <a:pPr algn="r">
              <a:lnSpc>
                <a:spcPts val="12061"/>
              </a:lnSpc>
            </a:pPr>
            <a:r>
              <a:rPr lang="en-US" sz="10965" b="1">
                <a:solidFill>
                  <a:srgbClr val="FFFFFF"/>
                </a:solidFill>
                <a:latin typeface="DM Sans Bold"/>
                <a:ea typeface="DM Sans Bold"/>
                <a:cs typeface="DM Sans Bold"/>
                <a:sym typeface="DM Sans Bold"/>
              </a:rPr>
              <a:t>EVENT BLUEPRINT </a:t>
            </a:r>
          </a:p>
          <a:p>
            <a:pPr algn="r">
              <a:lnSpc>
                <a:spcPts val="12061"/>
              </a:lnSpc>
            </a:pPr>
            <a:r>
              <a:rPr lang="en-US" sz="10965" b="1">
                <a:solidFill>
                  <a:srgbClr val="FFFFFF"/>
                </a:solidFill>
                <a:latin typeface="DM Sans Bold"/>
                <a:ea typeface="DM Sans Bold"/>
                <a:cs typeface="DM Sans Bold"/>
                <a:sym typeface="DM Sans Bold"/>
              </a:rPr>
              <a:t>FOR SUCCESS</a:t>
            </a:r>
          </a:p>
        </p:txBody>
      </p:sp>
      <p:sp>
        <p:nvSpPr>
          <p:cNvPr id="6" name="TextBox 6"/>
          <p:cNvSpPr txBox="1"/>
          <p:nvPr/>
        </p:nvSpPr>
        <p:spPr>
          <a:xfrm>
            <a:off x="1790700" y="1847850"/>
            <a:ext cx="1938412" cy="1003308"/>
          </a:xfrm>
          <a:prstGeom prst="rect">
            <a:avLst/>
          </a:prstGeom>
        </p:spPr>
        <p:txBody>
          <a:bodyPr lIns="0" tIns="0" rIns="0" bIns="0" rtlCol="0" anchor="t">
            <a:spAutoFit/>
          </a:bodyPr>
          <a:lstStyle/>
          <a:p>
            <a:pPr algn="l">
              <a:lnSpc>
                <a:spcPts val="7700"/>
              </a:lnSpc>
            </a:pPr>
            <a:r>
              <a:rPr lang="en-US" sz="7000" b="1">
                <a:solidFill>
                  <a:srgbClr val="FFFFFF"/>
                </a:solidFill>
                <a:latin typeface="DM Sans Bold"/>
                <a:ea typeface="DM Sans Bold"/>
                <a:cs typeface="DM Sans Bold"/>
                <a:sym typeface="DM Sans Bold"/>
              </a:rPr>
              <a:t>03.</a:t>
            </a:r>
          </a:p>
        </p:txBody>
      </p:sp>
      <p:sp>
        <p:nvSpPr>
          <p:cNvPr id="7" name="Freeform 7"/>
          <p:cNvSpPr/>
          <p:nvPr/>
        </p:nvSpPr>
        <p:spPr>
          <a:xfrm>
            <a:off x="5893678" y="81355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028700" y="8135576"/>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13768511" y="423694"/>
            <a:ext cx="7549097" cy="8444400"/>
            <a:chOff x="0" y="0"/>
            <a:chExt cx="10065462" cy="11259200"/>
          </a:xfrm>
        </p:grpSpPr>
        <p:sp>
          <p:nvSpPr>
            <p:cNvPr id="10" name="AutoShape 10"/>
            <p:cNvSpPr/>
            <p:nvPr/>
          </p:nvSpPr>
          <p:spPr>
            <a:xfrm flipV="1">
              <a:off x="2302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1" name="AutoShape 11"/>
            <p:cNvSpPr/>
            <p:nvPr/>
          </p:nvSpPr>
          <p:spPr>
            <a:xfrm flipV="1">
              <a:off x="55404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2" name="AutoShape 12"/>
            <p:cNvSpPr/>
            <p:nvPr/>
          </p:nvSpPr>
          <p:spPr>
            <a:xfrm flipV="1">
              <a:off x="108506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3" name="AutoShape 13"/>
            <p:cNvSpPr/>
            <p:nvPr/>
          </p:nvSpPr>
          <p:spPr>
            <a:xfrm flipV="1">
              <a:off x="161608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4" name="AutoShape 14"/>
            <p:cNvSpPr/>
            <p:nvPr/>
          </p:nvSpPr>
          <p:spPr>
            <a:xfrm flipV="1">
              <a:off x="214710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5" name="AutoShape 15"/>
            <p:cNvSpPr/>
            <p:nvPr/>
          </p:nvSpPr>
          <p:spPr>
            <a:xfrm flipV="1">
              <a:off x="267812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6" name="AutoShape 16"/>
            <p:cNvSpPr/>
            <p:nvPr/>
          </p:nvSpPr>
          <p:spPr>
            <a:xfrm flipV="1">
              <a:off x="320914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7" name="AutoShape 17"/>
            <p:cNvSpPr/>
            <p:nvPr/>
          </p:nvSpPr>
          <p:spPr>
            <a:xfrm flipV="1">
              <a:off x="374016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8" name="AutoShape 18"/>
            <p:cNvSpPr/>
            <p:nvPr/>
          </p:nvSpPr>
          <p:spPr>
            <a:xfrm flipV="1">
              <a:off x="427118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9" name="AutoShape 19"/>
            <p:cNvSpPr/>
            <p:nvPr/>
          </p:nvSpPr>
          <p:spPr>
            <a:xfrm flipV="1">
              <a:off x="480220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83219"/>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828806" y="2463124"/>
            <a:ext cx="2168792" cy="1092529"/>
          </a:xfrm>
          <a:custGeom>
            <a:avLst/>
            <a:gdLst/>
            <a:ahLst/>
            <a:cxnLst/>
            <a:rect l="l" t="t" r="r" b="b"/>
            <a:pathLst>
              <a:path w="2168792" h="1092529">
                <a:moveTo>
                  <a:pt x="0" y="0"/>
                </a:moveTo>
                <a:lnTo>
                  <a:pt x="2168792" y="0"/>
                </a:lnTo>
                <a:lnTo>
                  <a:pt x="2168792" y="1092530"/>
                </a:lnTo>
                <a:lnTo>
                  <a:pt x="0" y="1092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1154471" y="2463124"/>
            <a:ext cx="2168792" cy="1092529"/>
          </a:xfrm>
          <a:custGeom>
            <a:avLst/>
            <a:gdLst/>
            <a:ahLst/>
            <a:cxnLst/>
            <a:rect l="l" t="t" r="r" b="b"/>
            <a:pathLst>
              <a:path w="2168792" h="1092529">
                <a:moveTo>
                  <a:pt x="0" y="0"/>
                </a:moveTo>
                <a:lnTo>
                  <a:pt x="2168793" y="0"/>
                </a:lnTo>
                <a:lnTo>
                  <a:pt x="2168793" y="1092530"/>
                </a:lnTo>
                <a:lnTo>
                  <a:pt x="0" y="1092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028700" y="5005741"/>
            <a:ext cx="2168792" cy="1092529"/>
          </a:xfrm>
          <a:custGeom>
            <a:avLst/>
            <a:gdLst/>
            <a:ahLst/>
            <a:cxnLst/>
            <a:rect l="l" t="t" r="r" b="b"/>
            <a:pathLst>
              <a:path w="2168792" h="1092529">
                <a:moveTo>
                  <a:pt x="0" y="0"/>
                </a:moveTo>
                <a:lnTo>
                  <a:pt x="2168792" y="0"/>
                </a:lnTo>
                <a:lnTo>
                  <a:pt x="2168792" y="1092529"/>
                </a:lnTo>
                <a:lnTo>
                  <a:pt x="0" y="1092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975208" y="4855652"/>
            <a:ext cx="2168792" cy="1092529"/>
          </a:xfrm>
          <a:custGeom>
            <a:avLst/>
            <a:gdLst/>
            <a:ahLst/>
            <a:cxnLst/>
            <a:rect l="l" t="t" r="r" b="b"/>
            <a:pathLst>
              <a:path w="2168792" h="1092529">
                <a:moveTo>
                  <a:pt x="0" y="0"/>
                </a:moveTo>
                <a:lnTo>
                  <a:pt x="2168792" y="0"/>
                </a:lnTo>
                <a:lnTo>
                  <a:pt x="2168792" y="1092529"/>
                </a:lnTo>
                <a:lnTo>
                  <a:pt x="0" y="1092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028700" y="7796039"/>
            <a:ext cx="2168792" cy="1092529"/>
          </a:xfrm>
          <a:custGeom>
            <a:avLst/>
            <a:gdLst/>
            <a:ahLst/>
            <a:cxnLst/>
            <a:rect l="l" t="t" r="r" b="b"/>
            <a:pathLst>
              <a:path w="2168792" h="1092529">
                <a:moveTo>
                  <a:pt x="0" y="0"/>
                </a:moveTo>
                <a:lnTo>
                  <a:pt x="2168792" y="0"/>
                </a:lnTo>
                <a:lnTo>
                  <a:pt x="2168792" y="1092529"/>
                </a:lnTo>
                <a:lnTo>
                  <a:pt x="0" y="1092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736300" y="5600091"/>
            <a:ext cx="683223" cy="683223"/>
          </a:xfrm>
          <a:custGeom>
            <a:avLst/>
            <a:gdLst/>
            <a:ahLst/>
            <a:cxnLst/>
            <a:rect l="l" t="t" r="r" b="b"/>
            <a:pathLst>
              <a:path w="683223" h="683223">
                <a:moveTo>
                  <a:pt x="0" y="0"/>
                </a:moveTo>
                <a:lnTo>
                  <a:pt x="683223" y="0"/>
                </a:lnTo>
                <a:lnTo>
                  <a:pt x="683223" y="683224"/>
                </a:lnTo>
                <a:lnTo>
                  <a:pt x="0" y="6832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8915543" y="3889029"/>
            <a:ext cx="4477857" cy="3268836"/>
          </a:xfrm>
          <a:custGeom>
            <a:avLst/>
            <a:gdLst/>
            <a:ahLst/>
            <a:cxnLst/>
            <a:rect l="l" t="t" r="r" b="b"/>
            <a:pathLst>
              <a:path w="4477857" h="3268836">
                <a:moveTo>
                  <a:pt x="0" y="0"/>
                </a:moveTo>
                <a:lnTo>
                  <a:pt x="4477857" y="0"/>
                </a:lnTo>
                <a:lnTo>
                  <a:pt x="4477857" y="3268835"/>
                </a:lnTo>
                <a:lnTo>
                  <a:pt x="0" y="32688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3393400" y="6283315"/>
            <a:ext cx="3870225" cy="3870225"/>
          </a:xfrm>
          <a:custGeom>
            <a:avLst/>
            <a:gdLst/>
            <a:ahLst/>
            <a:cxnLst/>
            <a:rect l="l" t="t" r="r" b="b"/>
            <a:pathLst>
              <a:path w="3870225" h="3870225">
                <a:moveTo>
                  <a:pt x="0" y="0"/>
                </a:moveTo>
                <a:lnTo>
                  <a:pt x="3870225" y="0"/>
                </a:lnTo>
                <a:lnTo>
                  <a:pt x="3870225" y="3870224"/>
                </a:lnTo>
                <a:lnTo>
                  <a:pt x="0" y="3870224"/>
                </a:lnTo>
                <a:lnTo>
                  <a:pt x="0" y="0"/>
                </a:lnTo>
                <a:close/>
              </a:path>
            </a:pathLst>
          </a:custGeom>
          <a:blipFill>
            <a:blip r:embed="rId10"/>
            <a:stretch>
              <a:fillRect/>
            </a:stretch>
          </a:blipFill>
        </p:spPr>
        <p:txBody>
          <a:bodyPr/>
          <a:lstStyle/>
          <a:p>
            <a:endParaRPr lang="en-US"/>
          </a:p>
        </p:txBody>
      </p:sp>
      <p:sp>
        <p:nvSpPr>
          <p:cNvPr id="11" name="TextBox 11"/>
          <p:cNvSpPr txBox="1"/>
          <p:nvPr/>
        </p:nvSpPr>
        <p:spPr>
          <a:xfrm>
            <a:off x="4466632" y="759572"/>
            <a:ext cx="10589230" cy="1066800"/>
          </a:xfrm>
          <a:prstGeom prst="rect">
            <a:avLst/>
          </a:prstGeom>
        </p:spPr>
        <p:txBody>
          <a:bodyPr lIns="0" tIns="0" rIns="0" bIns="0" rtlCol="0" anchor="t">
            <a:spAutoFit/>
          </a:bodyPr>
          <a:lstStyle/>
          <a:p>
            <a:pPr algn="just">
              <a:lnSpc>
                <a:spcPts val="8250"/>
              </a:lnSpc>
            </a:pPr>
            <a:r>
              <a:rPr lang="en-US" sz="7500" b="1">
                <a:solidFill>
                  <a:srgbClr val="8CA9AD"/>
                </a:solidFill>
                <a:latin typeface="DM Sans Bold"/>
                <a:ea typeface="DM Sans Bold"/>
                <a:cs typeface="DM Sans Bold"/>
                <a:sym typeface="DM Sans Bold"/>
              </a:rPr>
              <a:t>EVENT BLUEPRINT</a:t>
            </a:r>
          </a:p>
        </p:txBody>
      </p:sp>
      <p:sp>
        <p:nvSpPr>
          <p:cNvPr id="12" name="TextBox 12"/>
          <p:cNvSpPr txBox="1"/>
          <p:nvPr/>
        </p:nvSpPr>
        <p:spPr>
          <a:xfrm>
            <a:off x="1028700" y="2668076"/>
            <a:ext cx="4224593" cy="720725"/>
          </a:xfrm>
          <a:prstGeom prst="rect">
            <a:avLst/>
          </a:prstGeom>
        </p:spPr>
        <p:txBody>
          <a:bodyPr lIns="0" tIns="0" rIns="0" bIns="0" rtlCol="0" anchor="t">
            <a:spAutoFit/>
          </a:bodyPr>
          <a:lstStyle/>
          <a:p>
            <a:pPr algn="l">
              <a:lnSpc>
                <a:spcPts val="5500"/>
              </a:lnSpc>
            </a:pPr>
            <a:r>
              <a:rPr lang="en-US" sz="5000" b="1">
                <a:solidFill>
                  <a:srgbClr val="737373"/>
                </a:solidFill>
                <a:latin typeface="DM Sans Bold"/>
                <a:ea typeface="DM Sans Bold"/>
                <a:cs typeface="DM Sans Bold"/>
                <a:sym typeface="DM Sans Bold"/>
              </a:rPr>
              <a:t>Plan &amp; Prep</a:t>
            </a:r>
          </a:p>
        </p:txBody>
      </p:sp>
      <p:sp>
        <p:nvSpPr>
          <p:cNvPr id="13" name="TextBox 13"/>
          <p:cNvSpPr txBox="1"/>
          <p:nvPr/>
        </p:nvSpPr>
        <p:spPr>
          <a:xfrm>
            <a:off x="7553066" y="2668076"/>
            <a:ext cx="3601406" cy="720725"/>
          </a:xfrm>
          <a:prstGeom prst="rect">
            <a:avLst/>
          </a:prstGeom>
        </p:spPr>
        <p:txBody>
          <a:bodyPr lIns="0" tIns="0" rIns="0" bIns="0" rtlCol="0" anchor="t">
            <a:spAutoFit/>
          </a:bodyPr>
          <a:lstStyle/>
          <a:p>
            <a:pPr algn="l">
              <a:lnSpc>
                <a:spcPts val="5500"/>
              </a:lnSpc>
            </a:pPr>
            <a:r>
              <a:rPr lang="en-US" sz="5000" b="1">
                <a:solidFill>
                  <a:srgbClr val="737373"/>
                </a:solidFill>
                <a:latin typeface="DM Sans Bold"/>
                <a:ea typeface="DM Sans Bold"/>
                <a:cs typeface="DM Sans Bold"/>
                <a:sym typeface="DM Sans Bold"/>
              </a:rPr>
              <a:t>Announce</a:t>
            </a:r>
          </a:p>
        </p:txBody>
      </p:sp>
      <p:sp>
        <p:nvSpPr>
          <p:cNvPr id="14" name="TextBox 14"/>
          <p:cNvSpPr txBox="1"/>
          <p:nvPr/>
        </p:nvSpPr>
        <p:spPr>
          <a:xfrm>
            <a:off x="13875714" y="2668076"/>
            <a:ext cx="2844102" cy="720725"/>
          </a:xfrm>
          <a:prstGeom prst="rect">
            <a:avLst/>
          </a:prstGeom>
        </p:spPr>
        <p:txBody>
          <a:bodyPr lIns="0" tIns="0" rIns="0" bIns="0" rtlCol="0" anchor="t">
            <a:spAutoFit/>
          </a:bodyPr>
          <a:lstStyle/>
          <a:p>
            <a:pPr algn="l">
              <a:lnSpc>
                <a:spcPts val="5500"/>
              </a:lnSpc>
            </a:pPr>
            <a:r>
              <a:rPr lang="en-US" sz="5000" b="1">
                <a:solidFill>
                  <a:srgbClr val="737373"/>
                </a:solidFill>
                <a:latin typeface="DM Sans Bold"/>
                <a:ea typeface="DM Sans Bold"/>
                <a:cs typeface="DM Sans Bold"/>
                <a:sym typeface="DM Sans Bold"/>
              </a:rPr>
              <a:t>Execute</a:t>
            </a:r>
          </a:p>
        </p:txBody>
      </p:sp>
      <p:sp>
        <p:nvSpPr>
          <p:cNvPr id="15" name="TextBox 15"/>
          <p:cNvSpPr txBox="1"/>
          <p:nvPr/>
        </p:nvSpPr>
        <p:spPr>
          <a:xfrm>
            <a:off x="3596993" y="5060604"/>
            <a:ext cx="3039079" cy="720725"/>
          </a:xfrm>
          <a:prstGeom prst="rect">
            <a:avLst/>
          </a:prstGeom>
        </p:spPr>
        <p:txBody>
          <a:bodyPr lIns="0" tIns="0" rIns="0" bIns="0" rtlCol="0" anchor="t">
            <a:spAutoFit/>
          </a:bodyPr>
          <a:lstStyle/>
          <a:p>
            <a:pPr algn="l">
              <a:lnSpc>
                <a:spcPts val="5500"/>
              </a:lnSpc>
            </a:pPr>
            <a:r>
              <a:rPr lang="en-US" sz="5000" b="1">
                <a:solidFill>
                  <a:srgbClr val="737373"/>
                </a:solidFill>
                <a:latin typeface="DM Sans Bold"/>
                <a:ea typeface="DM Sans Bold"/>
                <a:cs typeface="DM Sans Bold"/>
                <a:sym typeface="DM Sans Bold"/>
              </a:rPr>
              <a:t>Evaluate</a:t>
            </a:r>
          </a:p>
        </p:txBody>
      </p:sp>
      <p:sp>
        <p:nvSpPr>
          <p:cNvPr id="16" name="TextBox 16"/>
          <p:cNvSpPr txBox="1"/>
          <p:nvPr/>
        </p:nvSpPr>
        <p:spPr>
          <a:xfrm>
            <a:off x="3648776" y="8034164"/>
            <a:ext cx="9175372" cy="720725"/>
          </a:xfrm>
          <a:prstGeom prst="rect">
            <a:avLst/>
          </a:prstGeom>
        </p:spPr>
        <p:txBody>
          <a:bodyPr lIns="0" tIns="0" rIns="0" bIns="0" rtlCol="0" anchor="t">
            <a:spAutoFit/>
          </a:bodyPr>
          <a:lstStyle/>
          <a:p>
            <a:pPr algn="l">
              <a:lnSpc>
                <a:spcPts val="5500"/>
              </a:lnSpc>
            </a:pPr>
            <a:r>
              <a:rPr lang="en-US" sz="5000" b="1">
                <a:solidFill>
                  <a:srgbClr val="737373"/>
                </a:solidFill>
                <a:latin typeface="DM Sans Bold"/>
                <a:ea typeface="DM Sans Bold"/>
                <a:cs typeface="DM Sans Bold"/>
                <a:sym typeface="DM Sans Bold"/>
              </a:rPr>
              <a:t>Capture the Event Afterglow</a:t>
            </a:r>
          </a:p>
        </p:txBody>
      </p:sp>
      <p:sp>
        <p:nvSpPr>
          <p:cNvPr id="17" name="TextBox 17"/>
          <p:cNvSpPr txBox="1"/>
          <p:nvPr/>
        </p:nvSpPr>
        <p:spPr>
          <a:xfrm>
            <a:off x="13083202" y="5043841"/>
            <a:ext cx="5521232" cy="1450780"/>
          </a:xfrm>
          <a:prstGeom prst="rect">
            <a:avLst/>
          </a:prstGeom>
        </p:spPr>
        <p:txBody>
          <a:bodyPr lIns="0" tIns="0" rIns="0" bIns="0" rtlCol="0" anchor="t">
            <a:spAutoFit/>
          </a:bodyPr>
          <a:lstStyle/>
          <a:p>
            <a:pPr algn="ctr">
              <a:lnSpc>
                <a:spcPts val="3792"/>
              </a:lnSpc>
            </a:pPr>
            <a:r>
              <a:rPr lang="en-US" sz="3448" b="1">
                <a:solidFill>
                  <a:srgbClr val="3A576C"/>
                </a:solidFill>
                <a:latin typeface="DM Sans Bold"/>
                <a:ea typeface="DM Sans Bold"/>
                <a:cs typeface="DM Sans Bold"/>
                <a:sym typeface="DM Sans Bold"/>
              </a:rPr>
              <a:t>FREE EVENT</a:t>
            </a:r>
          </a:p>
          <a:p>
            <a:pPr algn="ctr">
              <a:lnSpc>
                <a:spcPts val="3792"/>
              </a:lnSpc>
            </a:pPr>
            <a:r>
              <a:rPr lang="en-US" sz="3448" b="1">
                <a:solidFill>
                  <a:srgbClr val="3A576C"/>
                </a:solidFill>
                <a:latin typeface="DM Sans Bold"/>
                <a:ea typeface="DM Sans Bold"/>
                <a:cs typeface="DM Sans Bold"/>
                <a:sym typeface="DM Sans Bold"/>
              </a:rPr>
              <a:t> MARKETING </a:t>
            </a:r>
          </a:p>
          <a:p>
            <a:pPr algn="ctr">
              <a:lnSpc>
                <a:spcPts val="3792"/>
              </a:lnSpc>
            </a:pPr>
            <a:r>
              <a:rPr lang="en-US" sz="3448" b="1">
                <a:solidFill>
                  <a:srgbClr val="3A576C"/>
                </a:solidFill>
                <a:latin typeface="DM Sans Bold"/>
                <a:ea typeface="DM Sans Bold"/>
                <a:cs typeface="DM Sans Bold"/>
                <a:sym typeface="DM Sans Bold"/>
              </a:rPr>
              <a:t>CHECKLIST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41952" y="-6272700"/>
            <a:ext cx="7549097" cy="8444400"/>
            <a:chOff x="0" y="0"/>
            <a:chExt cx="10065462" cy="11259200"/>
          </a:xfrm>
        </p:grpSpPr>
        <p:sp>
          <p:nvSpPr>
            <p:cNvPr id="3" name="AutoShape 3"/>
            <p:cNvSpPr/>
            <p:nvPr/>
          </p:nvSpPr>
          <p:spPr>
            <a:xfrm flipV="1">
              <a:off x="2302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4" name="AutoShape 4"/>
            <p:cNvSpPr/>
            <p:nvPr/>
          </p:nvSpPr>
          <p:spPr>
            <a:xfrm flipV="1">
              <a:off x="55404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5" name="AutoShape 5"/>
            <p:cNvSpPr/>
            <p:nvPr/>
          </p:nvSpPr>
          <p:spPr>
            <a:xfrm flipV="1">
              <a:off x="108506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6" name="AutoShape 6"/>
            <p:cNvSpPr/>
            <p:nvPr/>
          </p:nvSpPr>
          <p:spPr>
            <a:xfrm flipV="1">
              <a:off x="161608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7" name="AutoShape 7"/>
            <p:cNvSpPr/>
            <p:nvPr/>
          </p:nvSpPr>
          <p:spPr>
            <a:xfrm flipV="1">
              <a:off x="214710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8" name="AutoShape 8"/>
            <p:cNvSpPr/>
            <p:nvPr/>
          </p:nvSpPr>
          <p:spPr>
            <a:xfrm flipV="1">
              <a:off x="267812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9" name="AutoShape 9"/>
            <p:cNvSpPr/>
            <p:nvPr/>
          </p:nvSpPr>
          <p:spPr>
            <a:xfrm flipV="1">
              <a:off x="320914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0" name="AutoShape 10"/>
            <p:cNvSpPr/>
            <p:nvPr/>
          </p:nvSpPr>
          <p:spPr>
            <a:xfrm flipV="1">
              <a:off x="374016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1" name="AutoShape 11"/>
            <p:cNvSpPr/>
            <p:nvPr/>
          </p:nvSpPr>
          <p:spPr>
            <a:xfrm flipV="1">
              <a:off x="427118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2" name="AutoShape 12"/>
            <p:cNvSpPr/>
            <p:nvPr/>
          </p:nvSpPr>
          <p:spPr>
            <a:xfrm flipV="1">
              <a:off x="480220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grpSp>
      <p:sp>
        <p:nvSpPr>
          <p:cNvPr id="13" name="TextBox 13"/>
          <p:cNvSpPr txBox="1"/>
          <p:nvPr/>
        </p:nvSpPr>
        <p:spPr>
          <a:xfrm>
            <a:off x="2272167" y="3392816"/>
            <a:ext cx="12071622" cy="4472918"/>
          </a:xfrm>
          <a:prstGeom prst="rect">
            <a:avLst/>
          </a:prstGeom>
        </p:spPr>
        <p:txBody>
          <a:bodyPr lIns="0" tIns="0" rIns="0" bIns="0" rtlCol="0" anchor="t">
            <a:spAutoFit/>
          </a:bodyPr>
          <a:lstStyle/>
          <a:p>
            <a:pPr marL="971647" lvl="1" indent="-485824" algn="l">
              <a:lnSpc>
                <a:spcPts val="7155"/>
              </a:lnSpc>
              <a:buFont typeface="Arial"/>
              <a:buChar char="•"/>
            </a:pPr>
            <a:r>
              <a:rPr lang="en-US" sz="4500">
                <a:solidFill>
                  <a:srgbClr val="8CA9AD"/>
                </a:solidFill>
                <a:latin typeface="DM Sans"/>
                <a:ea typeface="DM Sans"/>
                <a:cs typeface="DM Sans"/>
                <a:sym typeface="DM Sans"/>
              </a:rPr>
              <a:t>Define your collaboration goals</a:t>
            </a:r>
          </a:p>
          <a:p>
            <a:pPr marL="971647" lvl="1" indent="-485824" algn="l">
              <a:lnSpc>
                <a:spcPts val="7155"/>
              </a:lnSpc>
              <a:buFont typeface="Arial"/>
              <a:buChar char="•"/>
            </a:pPr>
            <a:r>
              <a:rPr lang="en-US" sz="4500">
                <a:solidFill>
                  <a:srgbClr val="8CA9AD"/>
                </a:solidFill>
                <a:latin typeface="DM Sans"/>
                <a:ea typeface="DM Sans"/>
                <a:cs typeface="DM Sans"/>
                <a:sym typeface="DM Sans"/>
              </a:rPr>
              <a:t>Make a list of complementary businesses</a:t>
            </a:r>
          </a:p>
          <a:p>
            <a:pPr marL="971647" lvl="1" indent="-485824" algn="l">
              <a:lnSpc>
                <a:spcPts val="7155"/>
              </a:lnSpc>
              <a:buFont typeface="Arial"/>
              <a:buChar char="•"/>
            </a:pPr>
            <a:r>
              <a:rPr lang="en-US" sz="4500">
                <a:solidFill>
                  <a:srgbClr val="8CA9AD"/>
                </a:solidFill>
                <a:latin typeface="DM Sans"/>
                <a:ea typeface="DM Sans"/>
                <a:cs typeface="DM Sans"/>
                <a:sym typeface="DM Sans"/>
              </a:rPr>
              <a:t>Reach out and start a conversation</a:t>
            </a:r>
          </a:p>
          <a:p>
            <a:pPr marL="971647" lvl="1" indent="-485824" algn="l">
              <a:lnSpc>
                <a:spcPts val="7155"/>
              </a:lnSpc>
              <a:buFont typeface="Arial"/>
              <a:buChar char="•"/>
            </a:pPr>
            <a:r>
              <a:rPr lang="en-US" sz="4500">
                <a:solidFill>
                  <a:srgbClr val="8CA9AD"/>
                </a:solidFill>
                <a:latin typeface="DM Sans"/>
                <a:ea typeface="DM Sans"/>
                <a:cs typeface="DM Sans"/>
                <a:sym typeface="DM Sans"/>
              </a:rPr>
              <a:t>Align goals and set clear expectation</a:t>
            </a:r>
          </a:p>
          <a:p>
            <a:pPr marL="971647" lvl="1" indent="-485824" algn="l">
              <a:lnSpc>
                <a:spcPts val="7155"/>
              </a:lnSpc>
              <a:buFont typeface="Arial"/>
              <a:buChar char="•"/>
            </a:pPr>
            <a:r>
              <a:rPr lang="en-US" sz="4500">
                <a:solidFill>
                  <a:srgbClr val="8CA9AD"/>
                </a:solidFill>
                <a:latin typeface="DM Sans"/>
                <a:ea typeface="DM Sans"/>
                <a:cs typeface="DM Sans"/>
                <a:sym typeface="DM Sans"/>
              </a:rPr>
              <a:t>Promote collaboration together</a:t>
            </a:r>
          </a:p>
        </p:txBody>
      </p:sp>
      <p:grpSp>
        <p:nvGrpSpPr>
          <p:cNvPr id="14" name="Group 14"/>
          <p:cNvGrpSpPr/>
          <p:nvPr/>
        </p:nvGrpSpPr>
        <p:grpSpPr>
          <a:xfrm>
            <a:off x="-3393548" y="9258300"/>
            <a:ext cx="7549097" cy="8444400"/>
            <a:chOff x="0" y="0"/>
            <a:chExt cx="10065462" cy="11259200"/>
          </a:xfrm>
        </p:grpSpPr>
        <p:sp>
          <p:nvSpPr>
            <p:cNvPr id="15" name="AutoShape 15"/>
            <p:cNvSpPr/>
            <p:nvPr/>
          </p:nvSpPr>
          <p:spPr>
            <a:xfrm flipV="1">
              <a:off x="2302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6" name="AutoShape 16"/>
            <p:cNvSpPr/>
            <p:nvPr/>
          </p:nvSpPr>
          <p:spPr>
            <a:xfrm flipV="1">
              <a:off x="55404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7" name="AutoShape 17"/>
            <p:cNvSpPr/>
            <p:nvPr/>
          </p:nvSpPr>
          <p:spPr>
            <a:xfrm flipV="1">
              <a:off x="108506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8" name="AutoShape 18"/>
            <p:cNvSpPr/>
            <p:nvPr/>
          </p:nvSpPr>
          <p:spPr>
            <a:xfrm flipV="1">
              <a:off x="161608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9" name="AutoShape 19"/>
            <p:cNvSpPr/>
            <p:nvPr/>
          </p:nvSpPr>
          <p:spPr>
            <a:xfrm flipV="1">
              <a:off x="214710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20" name="AutoShape 20"/>
            <p:cNvSpPr/>
            <p:nvPr/>
          </p:nvSpPr>
          <p:spPr>
            <a:xfrm flipV="1">
              <a:off x="267812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21" name="AutoShape 21"/>
            <p:cNvSpPr/>
            <p:nvPr/>
          </p:nvSpPr>
          <p:spPr>
            <a:xfrm flipV="1">
              <a:off x="320914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22" name="AutoShape 22"/>
            <p:cNvSpPr/>
            <p:nvPr/>
          </p:nvSpPr>
          <p:spPr>
            <a:xfrm flipV="1">
              <a:off x="374016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23" name="AutoShape 23"/>
            <p:cNvSpPr/>
            <p:nvPr/>
          </p:nvSpPr>
          <p:spPr>
            <a:xfrm flipV="1">
              <a:off x="427118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24" name="AutoShape 24"/>
            <p:cNvSpPr/>
            <p:nvPr/>
          </p:nvSpPr>
          <p:spPr>
            <a:xfrm flipV="1">
              <a:off x="480220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grpSp>
      <p:sp>
        <p:nvSpPr>
          <p:cNvPr id="25" name="TextBox 25"/>
          <p:cNvSpPr txBox="1"/>
          <p:nvPr/>
        </p:nvSpPr>
        <p:spPr>
          <a:xfrm>
            <a:off x="4560622" y="1104900"/>
            <a:ext cx="9166757" cy="2114550"/>
          </a:xfrm>
          <a:prstGeom prst="rect">
            <a:avLst/>
          </a:prstGeom>
        </p:spPr>
        <p:txBody>
          <a:bodyPr lIns="0" tIns="0" rIns="0" bIns="0" rtlCol="0" anchor="t">
            <a:spAutoFit/>
          </a:bodyPr>
          <a:lstStyle/>
          <a:p>
            <a:pPr algn="ctr">
              <a:lnSpc>
                <a:spcPts val="8250"/>
              </a:lnSpc>
            </a:pPr>
            <a:r>
              <a:rPr lang="en-US" sz="7500" b="1">
                <a:solidFill>
                  <a:srgbClr val="8CA9AD"/>
                </a:solidFill>
                <a:latin typeface="DM Sans Bold"/>
                <a:ea typeface="DM Sans Bold"/>
                <a:cs typeface="DM Sans Bold"/>
                <a:sym typeface="DM Sans Bold"/>
              </a:rPr>
              <a:t>IDEAL COLLABORATORS</a:t>
            </a:r>
          </a:p>
        </p:txBody>
      </p:sp>
      <p:sp>
        <p:nvSpPr>
          <p:cNvPr id="26" name="TextBox 26"/>
          <p:cNvSpPr txBox="1"/>
          <p:nvPr/>
        </p:nvSpPr>
        <p:spPr>
          <a:xfrm>
            <a:off x="13941952" y="5753100"/>
            <a:ext cx="5521232" cy="969083"/>
          </a:xfrm>
          <a:prstGeom prst="rect">
            <a:avLst/>
          </a:prstGeom>
        </p:spPr>
        <p:txBody>
          <a:bodyPr lIns="0" tIns="0" rIns="0" bIns="0" rtlCol="0" anchor="t">
            <a:spAutoFit/>
          </a:bodyPr>
          <a:lstStyle/>
          <a:p>
            <a:pPr algn="ctr">
              <a:lnSpc>
                <a:spcPts val="3792"/>
              </a:lnSpc>
            </a:pPr>
            <a:r>
              <a:rPr lang="en-US" sz="3448" b="1">
                <a:solidFill>
                  <a:srgbClr val="3A576C"/>
                </a:solidFill>
                <a:latin typeface="DM Sans Bold"/>
                <a:ea typeface="DM Sans Bold"/>
                <a:cs typeface="DM Sans Bold"/>
                <a:sym typeface="DM Sans Bold"/>
              </a:rPr>
              <a:t>FREE COLLAB</a:t>
            </a:r>
          </a:p>
          <a:p>
            <a:pPr algn="ctr">
              <a:lnSpc>
                <a:spcPts val="3792"/>
              </a:lnSpc>
            </a:pPr>
            <a:r>
              <a:rPr lang="en-US" sz="3448" b="1">
                <a:solidFill>
                  <a:srgbClr val="3A576C"/>
                </a:solidFill>
                <a:latin typeface="DM Sans Bold"/>
                <a:ea typeface="DM Sans Bold"/>
                <a:cs typeface="DM Sans Bold"/>
                <a:sym typeface="DM Sans Bold"/>
              </a:rPr>
              <a:t>WORKSHEET</a:t>
            </a:r>
          </a:p>
        </p:txBody>
      </p:sp>
      <p:sp>
        <p:nvSpPr>
          <p:cNvPr id="27" name="Freeform 27"/>
          <p:cNvSpPr/>
          <p:nvPr/>
        </p:nvSpPr>
        <p:spPr>
          <a:xfrm>
            <a:off x="14343789" y="5785519"/>
            <a:ext cx="936664" cy="936664"/>
          </a:xfrm>
          <a:custGeom>
            <a:avLst/>
            <a:gdLst/>
            <a:ahLst/>
            <a:cxnLst/>
            <a:rect l="l" t="t" r="r" b="b"/>
            <a:pathLst>
              <a:path w="936664" h="936664">
                <a:moveTo>
                  <a:pt x="0" y="0"/>
                </a:moveTo>
                <a:lnTo>
                  <a:pt x="936665" y="0"/>
                </a:lnTo>
                <a:lnTo>
                  <a:pt x="936665" y="936664"/>
                </a:lnTo>
                <a:lnTo>
                  <a:pt x="0" y="9366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8" name="Group 28"/>
          <p:cNvGrpSpPr/>
          <p:nvPr/>
        </p:nvGrpSpPr>
        <p:grpSpPr>
          <a:xfrm>
            <a:off x="14812122" y="6722183"/>
            <a:ext cx="2971250" cy="2971250"/>
            <a:chOff x="0" y="0"/>
            <a:chExt cx="3961666" cy="3961666"/>
          </a:xfrm>
        </p:grpSpPr>
        <p:sp>
          <p:nvSpPr>
            <p:cNvPr id="29" name="Freeform 29"/>
            <p:cNvSpPr/>
            <p:nvPr/>
          </p:nvSpPr>
          <p:spPr>
            <a:xfrm>
              <a:off x="0" y="0"/>
              <a:ext cx="3961666" cy="3961666"/>
            </a:xfrm>
            <a:custGeom>
              <a:avLst/>
              <a:gdLst/>
              <a:ahLst/>
              <a:cxnLst/>
              <a:rect l="l" t="t" r="r" b="b"/>
              <a:pathLst>
                <a:path w="3961666" h="3961666">
                  <a:moveTo>
                    <a:pt x="0" y="0"/>
                  </a:moveTo>
                  <a:lnTo>
                    <a:pt x="3961666" y="0"/>
                  </a:lnTo>
                  <a:lnTo>
                    <a:pt x="3961666" y="3961666"/>
                  </a:lnTo>
                  <a:lnTo>
                    <a:pt x="0" y="3961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56322" y="-160719"/>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156322" y="2434622"/>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1759210" y="7143750"/>
            <a:ext cx="5500090" cy="1066800"/>
          </a:xfrm>
          <a:prstGeom prst="rect">
            <a:avLst/>
          </a:prstGeom>
        </p:spPr>
        <p:txBody>
          <a:bodyPr lIns="0" tIns="0" rIns="0" bIns="0" rtlCol="0" anchor="t">
            <a:spAutoFit/>
          </a:bodyPr>
          <a:lstStyle/>
          <a:p>
            <a:pPr algn="r">
              <a:lnSpc>
                <a:spcPts val="8250"/>
              </a:lnSpc>
            </a:pPr>
            <a:r>
              <a:rPr lang="en-US" sz="7500" b="1">
                <a:solidFill>
                  <a:srgbClr val="8CA9AD"/>
                </a:solidFill>
                <a:latin typeface="DM Sans Bold"/>
                <a:ea typeface="DM Sans Bold"/>
                <a:cs typeface="DM Sans Bold"/>
                <a:sym typeface="DM Sans Bold"/>
              </a:rPr>
              <a:t>AGENDA</a:t>
            </a:r>
          </a:p>
        </p:txBody>
      </p:sp>
      <p:sp>
        <p:nvSpPr>
          <p:cNvPr id="5" name="TextBox 5"/>
          <p:cNvSpPr txBox="1"/>
          <p:nvPr/>
        </p:nvSpPr>
        <p:spPr>
          <a:xfrm>
            <a:off x="1028700" y="1097964"/>
            <a:ext cx="12335733" cy="8051117"/>
          </a:xfrm>
          <a:prstGeom prst="rect">
            <a:avLst/>
          </a:prstGeom>
        </p:spPr>
        <p:txBody>
          <a:bodyPr lIns="0" tIns="0" rIns="0" bIns="0" rtlCol="0" anchor="t">
            <a:spAutoFit/>
          </a:bodyPr>
          <a:lstStyle/>
          <a:p>
            <a:pPr marL="863700" lvl="1" indent="-431850" algn="l">
              <a:lnSpc>
                <a:spcPts val="8080"/>
              </a:lnSpc>
              <a:buFont typeface="Arial"/>
              <a:buChar char="•"/>
            </a:pPr>
            <a:r>
              <a:rPr lang="en-US" sz="4000">
                <a:solidFill>
                  <a:srgbClr val="737373"/>
                </a:solidFill>
                <a:latin typeface="DM Sans"/>
                <a:ea typeface="DM Sans"/>
                <a:cs typeface="DM Sans"/>
                <a:sym typeface="DM Sans"/>
              </a:rPr>
              <a:t>Introducing Ginny Van Doren-Truong and </a:t>
            </a:r>
          </a:p>
          <a:p>
            <a:pPr algn="l">
              <a:lnSpc>
                <a:spcPts val="8080"/>
              </a:lnSpc>
            </a:pPr>
            <a:r>
              <a:rPr lang="en-US" sz="4000">
                <a:solidFill>
                  <a:srgbClr val="737373"/>
                </a:solidFill>
                <a:latin typeface="DM Sans"/>
                <a:ea typeface="DM Sans"/>
                <a:cs typeface="DM Sans"/>
                <a:sym typeface="DM Sans"/>
              </a:rPr>
              <a:t>       Stacy Livingston</a:t>
            </a:r>
          </a:p>
          <a:p>
            <a:pPr marL="863700" lvl="1" indent="-431850" algn="l">
              <a:lnSpc>
                <a:spcPts val="8080"/>
              </a:lnSpc>
              <a:buFont typeface="Arial"/>
              <a:buChar char="•"/>
            </a:pPr>
            <a:r>
              <a:rPr lang="en-US" sz="4000">
                <a:solidFill>
                  <a:srgbClr val="737373"/>
                </a:solidFill>
                <a:latin typeface="DM Sans"/>
                <a:ea typeface="DM Sans"/>
                <a:cs typeface="DM Sans"/>
                <a:sym typeface="DM Sans"/>
              </a:rPr>
              <a:t>Why Events Matter for Business Growth</a:t>
            </a:r>
          </a:p>
          <a:p>
            <a:pPr marL="863700" lvl="1" indent="-431850" algn="l">
              <a:lnSpc>
                <a:spcPts val="8080"/>
              </a:lnSpc>
              <a:buFont typeface="Arial"/>
              <a:buChar char="•"/>
            </a:pPr>
            <a:r>
              <a:rPr lang="en-US" sz="4000">
                <a:solidFill>
                  <a:srgbClr val="737373"/>
                </a:solidFill>
                <a:latin typeface="DM Sans"/>
                <a:ea typeface="DM Sans"/>
                <a:cs typeface="DM Sans"/>
                <a:sym typeface="DM Sans"/>
              </a:rPr>
              <a:t>The Power of Collaboration in Events</a:t>
            </a:r>
          </a:p>
          <a:p>
            <a:pPr marL="863700" lvl="1" indent="-431850" algn="l">
              <a:lnSpc>
                <a:spcPts val="8080"/>
              </a:lnSpc>
              <a:buFont typeface="Arial"/>
              <a:buChar char="•"/>
            </a:pPr>
            <a:r>
              <a:rPr lang="en-US" sz="4000">
                <a:solidFill>
                  <a:srgbClr val="737373"/>
                </a:solidFill>
                <a:latin typeface="DM Sans"/>
                <a:ea typeface="DM Sans"/>
                <a:cs typeface="DM Sans"/>
                <a:sym typeface="DM Sans"/>
              </a:rPr>
              <a:t>Creating an Event Blueprint</a:t>
            </a:r>
          </a:p>
          <a:p>
            <a:pPr marL="863700" lvl="1" indent="-431850" algn="l">
              <a:lnSpc>
                <a:spcPts val="8080"/>
              </a:lnSpc>
              <a:buFont typeface="Arial"/>
              <a:buChar char="•"/>
            </a:pPr>
            <a:r>
              <a:rPr lang="en-US" sz="4000">
                <a:solidFill>
                  <a:srgbClr val="737373"/>
                </a:solidFill>
                <a:latin typeface="DM Sans"/>
                <a:ea typeface="DM Sans"/>
                <a:cs typeface="DM Sans"/>
                <a:sym typeface="DM Sans"/>
              </a:rPr>
              <a:t>Fostering Long-Term Growth Beyond the Event </a:t>
            </a:r>
          </a:p>
          <a:p>
            <a:pPr marL="863700" lvl="1" indent="-431850" algn="l">
              <a:lnSpc>
                <a:spcPts val="8080"/>
              </a:lnSpc>
              <a:buFont typeface="Arial"/>
              <a:buChar char="•"/>
            </a:pPr>
            <a:r>
              <a:rPr lang="en-US" sz="4000">
                <a:solidFill>
                  <a:srgbClr val="737373"/>
                </a:solidFill>
                <a:latin typeface="DM Sans"/>
                <a:ea typeface="DM Sans"/>
                <a:cs typeface="DM Sans"/>
                <a:sym typeface="DM Sans"/>
              </a:rPr>
              <a:t>Q&amp;A</a:t>
            </a:r>
          </a:p>
          <a:p>
            <a:pPr algn="l">
              <a:lnSpc>
                <a:spcPts val="8080"/>
              </a:lnSpc>
            </a:pPr>
            <a:endParaRPr lang="en-US" sz="4000">
              <a:solidFill>
                <a:srgbClr val="737373"/>
              </a:solidFill>
              <a:latin typeface="DM Sans"/>
              <a:ea typeface="DM Sans"/>
              <a:cs typeface="DM Sans"/>
              <a:sym typeface="DM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41952" y="-6272700"/>
            <a:ext cx="7549097" cy="8444400"/>
            <a:chOff x="0" y="0"/>
            <a:chExt cx="10065462" cy="11259200"/>
          </a:xfrm>
        </p:grpSpPr>
        <p:sp>
          <p:nvSpPr>
            <p:cNvPr id="3" name="AutoShape 3"/>
            <p:cNvSpPr/>
            <p:nvPr/>
          </p:nvSpPr>
          <p:spPr>
            <a:xfrm flipV="1">
              <a:off x="23020"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4" name="AutoShape 4"/>
            <p:cNvSpPr/>
            <p:nvPr/>
          </p:nvSpPr>
          <p:spPr>
            <a:xfrm flipV="1">
              <a:off x="554040"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5" name="AutoShape 5"/>
            <p:cNvSpPr/>
            <p:nvPr/>
          </p:nvSpPr>
          <p:spPr>
            <a:xfrm flipV="1">
              <a:off x="1085061"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6" name="AutoShape 6"/>
            <p:cNvSpPr/>
            <p:nvPr/>
          </p:nvSpPr>
          <p:spPr>
            <a:xfrm flipV="1">
              <a:off x="1616081"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7" name="AutoShape 7"/>
            <p:cNvSpPr/>
            <p:nvPr/>
          </p:nvSpPr>
          <p:spPr>
            <a:xfrm flipV="1">
              <a:off x="2147101"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8" name="AutoShape 8"/>
            <p:cNvSpPr/>
            <p:nvPr/>
          </p:nvSpPr>
          <p:spPr>
            <a:xfrm flipV="1">
              <a:off x="2678121"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9" name="AutoShape 9"/>
            <p:cNvSpPr/>
            <p:nvPr/>
          </p:nvSpPr>
          <p:spPr>
            <a:xfrm flipV="1">
              <a:off x="3209142"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10" name="AutoShape 10"/>
            <p:cNvSpPr/>
            <p:nvPr/>
          </p:nvSpPr>
          <p:spPr>
            <a:xfrm flipV="1">
              <a:off x="3740162"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11" name="AutoShape 11"/>
            <p:cNvSpPr/>
            <p:nvPr/>
          </p:nvSpPr>
          <p:spPr>
            <a:xfrm flipV="1">
              <a:off x="4271182"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12" name="AutoShape 12"/>
            <p:cNvSpPr/>
            <p:nvPr/>
          </p:nvSpPr>
          <p:spPr>
            <a:xfrm flipV="1">
              <a:off x="4802202"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grpSp>
      <p:grpSp>
        <p:nvGrpSpPr>
          <p:cNvPr id="13" name="Group 13"/>
          <p:cNvGrpSpPr/>
          <p:nvPr/>
        </p:nvGrpSpPr>
        <p:grpSpPr>
          <a:xfrm>
            <a:off x="-3393548" y="9258300"/>
            <a:ext cx="7549097" cy="8444400"/>
            <a:chOff x="0" y="0"/>
            <a:chExt cx="10065462" cy="11259200"/>
          </a:xfrm>
        </p:grpSpPr>
        <p:sp>
          <p:nvSpPr>
            <p:cNvPr id="14" name="AutoShape 14"/>
            <p:cNvSpPr/>
            <p:nvPr/>
          </p:nvSpPr>
          <p:spPr>
            <a:xfrm flipV="1">
              <a:off x="23020"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15" name="AutoShape 15"/>
            <p:cNvSpPr/>
            <p:nvPr/>
          </p:nvSpPr>
          <p:spPr>
            <a:xfrm flipV="1">
              <a:off x="554040"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16" name="AutoShape 16"/>
            <p:cNvSpPr/>
            <p:nvPr/>
          </p:nvSpPr>
          <p:spPr>
            <a:xfrm flipV="1">
              <a:off x="1085061"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17" name="AutoShape 17"/>
            <p:cNvSpPr/>
            <p:nvPr/>
          </p:nvSpPr>
          <p:spPr>
            <a:xfrm flipV="1">
              <a:off x="1616081"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18" name="AutoShape 18"/>
            <p:cNvSpPr/>
            <p:nvPr/>
          </p:nvSpPr>
          <p:spPr>
            <a:xfrm flipV="1">
              <a:off x="2147101"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19" name="AutoShape 19"/>
            <p:cNvSpPr/>
            <p:nvPr/>
          </p:nvSpPr>
          <p:spPr>
            <a:xfrm flipV="1">
              <a:off x="2678121"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20" name="AutoShape 20"/>
            <p:cNvSpPr/>
            <p:nvPr/>
          </p:nvSpPr>
          <p:spPr>
            <a:xfrm flipV="1">
              <a:off x="3209142"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21" name="AutoShape 21"/>
            <p:cNvSpPr/>
            <p:nvPr/>
          </p:nvSpPr>
          <p:spPr>
            <a:xfrm flipV="1">
              <a:off x="3740162"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22" name="AutoShape 22"/>
            <p:cNvSpPr/>
            <p:nvPr/>
          </p:nvSpPr>
          <p:spPr>
            <a:xfrm flipV="1">
              <a:off x="4271182"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sp>
          <p:nvSpPr>
            <p:cNvPr id="23" name="AutoShape 23"/>
            <p:cNvSpPr/>
            <p:nvPr/>
          </p:nvSpPr>
          <p:spPr>
            <a:xfrm flipV="1">
              <a:off x="4802202" y="10735"/>
              <a:ext cx="5240240" cy="11237731"/>
            </a:xfrm>
            <a:prstGeom prst="line">
              <a:avLst/>
            </a:prstGeom>
            <a:ln w="50800" cap="flat">
              <a:solidFill>
                <a:srgbClr val="182C50"/>
              </a:solidFill>
              <a:prstDash val="solid"/>
              <a:headEnd type="none" w="sm" len="sm"/>
              <a:tailEnd type="none" w="sm" len="sm"/>
            </a:ln>
          </p:spPr>
          <p:txBody>
            <a:bodyPr/>
            <a:lstStyle/>
            <a:p>
              <a:endParaRPr lang="en-US"/>
            </a:p>
          </p:txBody>
        </p:sp>
      </p:grpSp>
      <p:grpSp>
        <p:nvGrpSpPr>
          <p:cNvPr id="24" name="Group 24"/>
          <p:cNvGrpSpPr/>
          <p:nvPr/>
        </p:nvGrpSpPr>
        <p:grpSpPr>
          <a:xfrm>
            <a:off x="6166293" y="1306141"/>
            <a:ext cx="8170719" cy="8300516"/>
            <a:chOff x="0" y="0"/>
            <a:chExt cx="10894293" cy="11067355"/>
          </a:xfrm>
        </p:grpSpPr>
        <p:sp>
          <p:nvSpPr>
            <p:cNvPr id="25" name="Freeform 25"/>
            <p:cNvSpPr/>
            <p:nvPr/>
          </p:nvSpPr>
          <p:spPr>
            <a:xfrm>
              <a:off x="355997" y="392809"/>
              <a:ext cx="10056410" cy="10056410"/>
            </a:xfrm>
            <a:custGeom>
              <a:avLst/>
              <a:gdLst/>
              <a:ahLst/>
              <a:cxnLst/>
              <a:rect l="l" t="t" r="r" b="b"/>
              <a:pathLst>
                <a:path w="10056410" h="10056410">
                  <a:moveTo>
                    <a:pt x="0" y="0"/>
                  </a:moveTo>
                  <a:lnTo>
                    <a:pt x="10056410" y="0"/>
                  </a:lnTo>
                  <a:lnTo>
                    <a:pt x="10056410" y="10056410"/>
                  </a:lnTo>
                  <a:lnTo>
                    <a:pt x="0" y="100564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TextBox 26"/>
            <p:cNvSpPr txBox="1"/>
            <p:nvPr/>
          </p:nvSpPr>
          <p:spPr>
            <a:xfrm rot="-2908984">
              <a:off x="-338675" y="1724567"/>
              <a:ext cx="5554288" cy="1767859"/>
            </a:xfrm>
            <a:prstGeom prst="rect">
              <a:avLst/>
            </a:prstGeom>
          </p:spPr>
          <p:txBody>
            <a:bodyPr lIns="0" tIns="0" rIns="0" bIns="0" rtlCol="0" anchor="t">
              <a:spAutoFit/>
            </a:bodyPr>
            <a:lstStyle/>
            <a:p>
              <a:pPr algn="ctr">
                <a:lnSpc>
                  <a:spcPts val="6218"/>
                </a:lnSpc>
              </a:pPr>
              <a:r>
                <a:rPr lang="en-US" sz="4442" b="1">
                  <a:solidFill>
                    <a:srgbClr val="D6D8D7"/>
                  </a:solidFill>
                  <a:latin typeface="Canva Sans 2 Bold"/>
                  <a:ea typeface="Canva Sans 2 Bold"/>
                  <a:cs typeface="Canva Sans 2 Bold"/>
                  <a:sym typeface="Canva Sans 2 Bold"/>
                </a:rPr>
                <a:t>Accountability</a:t>
              </a:r>
            </a:p>
          </p:txBody>
        </p:sp>
        <p:sp>
          <p:nvSpPr>
            <p:cNvPr id="27" name="TextBox 27"/>
            <p:cNvSpPr txBox="1"/>
            <p:nvPr/>
          </p:nvSpPr>
          <p:spPr>
            <a:xfrm rot="2700000">
              <a:off x="6822243" y="1750821"/>
              <a:ext cx="3305581" cy="1250851"/>
            </a:xfrm>
            <a:prstGeom prst="rect">
              <a:avLst/>
            </a:prstGeom>
          </p:spPr>
          <p:txBody>
            <a:bodyPr lIns="0" tIns="0" rIns="0" bIns="0" rtlCol="0" anchor="t">
              <a:spAutoFit/>
            </a:bodyPr>
            <a:lstStyle/>
            <a:p>
              <a:pPr algn="ctr">
                <a:lnSpc>
                  <a:spcPts val="6218"/>
                </a:lnSpc>
              </a:pPr>
              <a:r>
                <a:rPr lang="en-US" sz="4442" b="1">
                  <a:solidFill>
                    <a:srgbClr val="D6D8D7"/>
                  </a:solidFill>
                  <a:latin typeface="Canva Sans 2 Bold"/>
                  <a:ea typeface="Canva Sans 2 Bold"/>
                  <a:cs typeface="Canva Sans 2 Bold"/>
                  <a:sym typeface="Canva Sans 2 Bold"/>
                </a:rPr>
                <a:t>Delivery</a:t>
              </a:r>
            </a:p>
          </p:txBody>
        </p:sp>
        <p:sp>
          <p:nvSpPr>
            <p:cNvPr id="28" name="TextBox 28"/>
            <p:cNvSpPr txBox="1"/>
            <p:nvPr/>
          </p:nvSpPr>
          <p:spPr>
            <a:xfrm rot="8164068">
              <a:off x="5163739" y="7505567"/>
              <a:ext cx="6010494" cy="1788743"/>
            </a:xfrm>
            <a:prstGeom prst="rect">
              <a:avLst/>
            </a:prstGeom>
          </p:spPr>
          <p:txBody>
            <a:bodyPr lIns="0" tIns="0" rIns="0" bIns="0" rtlCol="0" anchor="t">
              <a:spAutoFit/>
            </a:bodyPr>
            <a:lstStyle/>
            <a:p>
              <a:pPr algn="ctr">
                <a:lnSpc>
                  <a:spcPts val="6218"/>
                </a:lnSpc>
              </a:pPr>
              <a:r>
                <a:rPr lang="en-US" sz="4442" b="1">
                  <a:solidFill>
                    <a:srgbClr val="D6D8D7"/>
                  </a:solidFill>
                  <a:latin typeface="Canva Sans 2 Bold"/>
                  <a:ea typeface="Canva Sans 2 Bold"/>
                  <a:cs typeface="Canva Sans 2 Bold"/>
                  <a:sym typeface="Canva Sans 2 Bold"/>
                </a:rPr>
                <a:t>Communication</a:t>
              </a:r>
            </a:p>
          </p:txBody>
        </p:sp>
        <p:sp>
          <p:nvSpPr>
            <p:cNvPr id="29" name="TextBox 29"/>
            <p:cNvSpPr txBox="1"/>
            <p:nvPr/>
          </p:nvSpPr>
          <p:spPr>
            <a:xfrm rot="-7880104">
              <a:off x="-159472" y="7363476"/>
              <a:ext cx="4773509" cy="1548467"/>
            </a:xfrm>
            <a:prstGeom prst="rect">
              <a:avLst/>
            </a:prstGeom>
          </p:spPr>
          <p:txBody>
            <a:bodyPr lIns="0" tIns="0" rIns="0" bIns="0" rtlCol="0" anchor="t">
              <a:spAutoFit/>
            </a:bodyPr>
            <a:lstStyle/>
            <a:p>
              <a:pPr algn="ctr">
                <a:lnSpc>
                  <a:spcPts val="6218"/>
                </a:lnSpc>
              </a:pPr>
              <a:r>
                <a:rPr lang="en-US" sz="4442" b="1">
                  <a:solidFill>
                    <a:srgbClr val="D6D8D7"/>
                  </a:solidFill>
                  <a:latin typeface="Canva Sans 2 Bold"/>
                  <a:ea typeface="Canva Sans 2 Bold"/>
                  <a:cs typeface="Canva Sans 2 Bold"/>
                  <a:sym typeface="Canva Sans 2 Bold"/>
                </a:rPr>
                <a:t>Adaptability</a:t>
              </a:r>
            </a:p>
          </p:txBody>
        </p:sp>
        <p:sp>
          <p:nvSpPr>
            <p:cNvPr id="30" name="Freeform 30"/>
            <p:cNvSpPr/>
            <p:nvPr/>
          </p:nvSpPr>
          <p:spPr>
            <a:xfrm>
              <a:off x="2259466" y="2578759"/>
              <a:ext cx="6113367" cy="5946638"/>
            </a:xfrm>
            <a:custGeom>
              <a:avLst/>
              <a:gdLst/>
              <a:ahLst/>
              <a:cxnLst/>
              <a:rect l="l" t="t" r="r" b="b"/>
              <a:pathLst>
                <a:path w="6113367" h="5946638">
                  <a:moveTo>
                    <a:pt x="0" y="0"/>
                  </a:moveTo>
                  <a:lnTo>
                    <a:pt x="6113367" y="0"/>
                  </a:lnTo>
                  <a:lnTo>
                    <a:pt x="6113367" y="5946639"/>
                  </a:lnTo>
                  <a:lnTo>
                    <a:pt x="0" y="5946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31" name="TextBox 31"/>
          <p:cNvSpPr txBox="1"/>
          <p:nvPr/>
        </p:nvSpPr>
        <p:spPr>
          <a:xfrm>
            <a:off x="381000" y="810841"/>
            <a:ext cx="9166757" cy="1066800"/>
          </a:xfrm>
          <a:prstGeom prst="rect">
            <a:avLst/>
          </a:prstGeom>
        </p:spPr>
        <p:txBody>
          <a:bodyPr lIns="0" tIns="0" rIns="0" bIns="0" rtlCol="0" anchor="t">
            <a:spAutoFit/>
          </a:bodyPr>
          <a:lstStyle/>
          <a:p>
            <a:pPr algn="ctr">
              <a:lnSpc>
                <a:spcPts val="8250"/>
              </a:lnSpc>
            </a:pPr>
            <a:r>
              <a:rPr lang="en-US" sz="7500" b="1">
                <a:solidFill>
                  <a:srgbClr val="96ACA9"/>
                </a:solidFill>
                <a:latin typeface="DM Sans Bold"/>
                <a:ea typeface="DM Sans Bold"/>
                <a:cs typeface="DM Sans Bold"/>
                <a:sym typeface="DM Sans Bold"/>
              </a:rPr>
              <a:t>GOOD VS. BAD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0" y="2796726"/>
            <a:ext cx="15098891" cy="3933534"/>
          </a:xfrm>
          <a:prstGeom prst="rect">
            <a:avLst/>
          </a:prstGeom>
        </p:spPr>
        <p:txBody>
          <a:bodyPr lIns="0" tIns="0" rIns="0" bIns="0" rtlCol="0" anchor="t">
            <a:spAutoFit/>
          </a:bodyPr>
          <a:lstStyle/>
          <a:p>
            <a:pPr algn="r">
              <a:lnSpc>
                <a:spcPts val="10238"/>
              </a:lnSpc>
            </a:pPr>
            <a:r>
              <a:rPr lang="en-US" sz="9308" b="1">
                <a:solidFill>
                  <a:srgbClr val="FFFFFF"/>
                </a:solidFill>
                <a:latin typeface="DM Sans Bold"/>
                <a:ea typeface="DM Sans Bold"/>
                <a:cs typeface="DM Sans Bold"/>
                <a:sym typeface="DM Sans Bold"/>
              </a:rPr>
              <a:t>FOSTERING </a:t>
            </a:r>
          </a:p>
          <a:p>
            <a:pPr algn="r">
              <a:lnSpc>
                <a:spcPts val="10238"/>
              </a:lnSpc>
            </a:pPr>
            <a:r>
              <a:rPr lang="en-US" sz="9308" b="1">
                <a:solidFill>
                  <a:srgbClr val="FFFFFF"/>
                </a:solidFill>
                <a:latin typeface="DM Sans Bold"/>
                <a:ea typeface="DM Sans Bold"/>
                <a:cs typeface="DM Sans Bold"/>
                <a:sym typeface="DM Sans Bold"/>
              </a:rPr>
              <a:t>LONG-TERM GROWTH </a:t>
            </a:r>
          </a:p>
          <a:p>
            <a:pPr algn="r">
              <a:lnSpc>
                <a:spcPts val="10238"/>
              </a:lnSpc>
            </a:pPr>
            <a:r>
              <a:rPr lang="en-US" sz="9308" b="1">
                <a:solidFill>
                  <a:srgbClr val="FFFFFF"/>
                </a:solidFill>
                <a:latin typeface="DM Sans Bold"/>
                <a:ea typeface="DM Sans Bold"/>
                <a:cs typeface="DM Sans Bold"/>
                <a:sym typeface="DM Sans Bold"/>
              </a:rPr>
              <a:t>BEYOND THE EVENT</a:t>
            </a:r>
          </a:p>
        </p:txBody>
      </p:sp>
      <p:sp>
        <p:nvSpPr>
          <p:cNvPr id="6" name="TextBox 6"/>
          <p:cNvSpPr txBox="1"/>
          <p:nvPr/>
        </p:nvSpPr>
        <p:spPr>
          <a:xfrm>
            <a:off x="1790700" y="1847850"/>
            <a:ext cx="1938412" cy="1003308"/>
          </a:xfrm>
          <a:prstGeom prst="rect">
            <a:avLst/>
          </a:prstGeom>
        </p:spPr>
        <p:txBody>
          <a:bodyPr lIns="0" tIns="0" rIns="0" bIns="0" rtlCol="0" anchor="t">
            <a:spAutoFit/>
          </a:bodyPr>
          <a:lstStyle/>
          <a:p>
            <a:pPr algn="l">
              <a:lnSpc>
                <a:spcPts val="7700"/>
              </a:lnSpc>
            </a:pPr>
            <a:r>
              <a:rPr lang="en-US" sz="7000" b="1">
                <a:solidFill>
                  <a:srgbClr val="FFFFFF"/>
                </a:solidFill>
                <a:latin typeface="DM Sans Bold"/>
                <a:ea typeface="DM Sans Bold"/>
                <a:cs typeface="DM Sans Bold"/>
                <a:sym typeface="DM Sans Bold"/>
              </a:rPr>
              <a:t>04.</a:t>
            </a:r>
          </a:p>
        </p:txBody>
      </p:sp>
      <p:sp>
        <p:nvSpPr>
          <p:cNvPr id="7" name="Freeform 7"/>
          <p:cNvSpPr/>
          <p:nvPr/>
        </p:nvSpPr>
        <p:spPr>
          <a:xfrm>
            <a:off x="5893678" y="81355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028700" y="8135576"/>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9" name="Group 9"/>
          <p:cNvGrpSpPr/>
          <p:nvPr/>
        </p:nvGrpSpPr>
        <p:grpSpPr>
          <a:xfrm>
            <a:off x="14050249" y="498430"/>
            <a:ext cx="7549097" cy="8444400"/>
            <a:chOff x="0" y="0"/>
            <a:chExt cx="10065462" cy="11259200"/>
          </a:xfrm>
        </p:grpSpPr>
        <p:sp>
          <p:nvSpPr>
            <p:cNvPr id="10" name="AutoShape 10"/>
            <p:cNvSpPr/>
            <p:nvPr/>
          </p:nvSpPr>
          <p:spPr>
            <a:xfrm flipV="1">
              <a:off x="2302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1" name="AutoShape 11"/>
            <p:cNvSpPr/>
            <p:nvPr/>
          </p:nvSpPr>
          <p:spPr>
            <a:xfrm flipV="1">
              <a:off x="55404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2" name="AutoShape 12"/>
            <p:cNvSpPr/>
            <p:nvPr/>
          </p:nvSpPr>
          <p:spPr>
            <a:xfrm flipV="1">
              <a:off x="108506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3" name="AutoShape 13"/>
            <p:cNvSpPr/>
            <p:nvPr/>
          </p:nvSpPr>
          <p:spPr>
            <a:xfrm flipV="1">
              <a:off x="161608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4" name="AutoShape 14"/>
            <p:cNvSpPr/>
            <p:nvPr/>
          </p:nvSpPr>
          <p:spPr>
            <a:xfrm flipV="1">
              <a:off x="214710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5" name="AutoShape 15"/>
            <p:cNvSpPr/>
            <p:nvPr/>
          </p:nvSpPr>
          <p:spPr>
            <a:xfrm flipV="1">
              <a:off x="267812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6" name="AutoShape 16"/>
            <p:cNvSpPr/>
            <p:nvPr/>
          </p:nvSpPr>
          <p:spPr>
            <a:xfrm flipV="1">
              <a:off x="320914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7" name="AutoShape 17"/>
            <p:cNvSpPr/>
            <p:nvPr/>
          </p:nvSpPr>
          <p:spPr>
            <a:xfrm flipV="1">
              <a:off x="374016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8" name="AutoShape 18"/>
            <p:cNvSpPr/>
            <p:nvPr/>
          </p:nvSpPr>
          <p:spPr>
            <a:xfrm flipV="1">
              <a:off x="427118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9" name="AutoShape 19"/>
            <p:cNvSpPr/>
            <p:nvPr/>
          </p:nvSpPr>
          <p:spPr>
            <a:xfrm flipV="1">
              <a:off x="480220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350436" y="8775483"/>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a:off x="13482016" y="-2080942"/>
            <a:ext cx="5450085" cy="4161883"/>
          </a:xfrm>
          <a:custGeom>
            <a:avLst/>
            <a:gdLst/>
            <a:ahLst/>
            <a:cxnLst/>
            <a:rect l="l" t="t" r="r" b="b"/>
            <a:pathLst>
              <a:path w="5450085" h="4161883">
                <a:moveTo>
                  <a:pt x="0" y="0"/>
                </a:moveTo>
                <a:lnTo>
                  <a:pt x="5450085" y="0"/>
                </a:lnTo>
                <a:lnTo>
                  <a:pt x="5450085" y="4161884"/>
                </a:lnTo>
                <a:lnTo>
                  <a:pt x="0" y="41618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1767426" y="0"/>
            <a:ext cx="6190549" cy="8184620"/>
          </a:xfrm>
          <a:custGeom>
            <a:avLst/>
            <a:gdLst/>
            <a:ahLst/>
            <a:cxnLst/>
            <a:rect l="l" t="t" r="r" b="b"/>
            <a:pathLst>
              <a:path w="6190549" h="8184620">
                <a:moveTo>
                  <a:pt x="0" y="0"/>
                </a:moveTo>
                <a:lnTo>
                  <a:pt x="6190550" y="0"/>
                </a:lnTo>
                <a:lnTo>
                  <a:pt x="6190550" y="8184620"/>
                </a:lnTo>
                <a:lnTo>
                  <a:pt x="0" y="81846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105824" y="458839"/>
            <a:ext cx="13020293" cy="1704975"/>
          </a:xfrm>
          <a:prstGeom prst="rect">
            <a:avLst/>
          </a:prstGeom>
        </p:spPr>
        <p:txBody>
          <a:bodyPr lIns="0" tIns="0" rIns="0" bIns="0" rtlCol="0" anchor="t">
            <a:spAutoFit/>
          </a:bodyPr>
          <a:lstStyle/>
          <a:p>
            <a:pPr algn="l">
              <a:lnSpc>
                <a:spcPts val="6600"/>
              </a:lnSpc>
            </a:pPr>
            <a:r>
              <a:rPr lang="en-US" sz="6000" b="1">
                <a:solidFill>
                  <a:srgbClr val="8CA9AD"/>
                </a:solidFill>
                <a:latin typeface="DM Sans Bold"/>
                <a:ea typeface="DM Sans Bold"/>
                <a:cs typeface="DM Sans Bold"/>
                <a:sym typeface="DM Sans Bold"/>
              </a:rPr>
              <a:t>SUSTAINING RELATIONS BEYOND THE EVENT</a:t>
            </a:r>
          </a:p>
        </p:txBody>
      </p:sp>
      <p:sp>
        <p:nvSpPr>
          <p:cNvPr id="6" name="TextBox 6"/>
          <p:cNvSpPr txBox="1"/>
          <p:nvPr/>
        </p:nvSpPr>
        <p:spPr>
          <a:xfrm>
            <a:off x="1105824" y="2374986"/>
            <a:ext cx="12430132" cy="7523221"/>
          </a:xfrm>
          <a:prstGeom prst="rect">
            <a:avLst/>
          </a:prstGeom>
        </p:spPr>
        <p:txBody>
          <a:bodyPr lIns="0" tIns="0" rIns="0" bIns="0" rtlCol="0" anchor="t">
            <a:spAutoFit/>
          </a:bodyPr>
          <a:lstStyle/>
          <a:p>
            <a:pPr marL="842110" lvl="1" indent="-421055" algn="l">
              <a:lnSpc>
                <a:spcPts val="4992"/>
              </a:lnSpc>
              <a:buFont typeface="Arial"/>
              <a:buChar char="•"/>
            </a:pPr>
            <a:r>
              <a:rPr lang="en-US" sz="3900">
                <a:solidFill>
                  <a:srgbClr val="737373"/>
                </a:solidFill>
                <a:latin typeface="DM Sans"/>
                <a:ea typeface="DM Sans"/>
                <a:cs typeface="DM Sans"/>
                <a:sym typeface="DM Sans"/>
              </a:rPr>
              <a:t>Thank you to the attendees </a:t>
            </a:r>
          </a:p>
          <a:p>
            <a:pPr marL="1684221" lvl="2" indent="-561407" algn="l">
              <a:lnSpc>
                <a:spcPts val="4992"/>
              </a:lnSpc>
              <a:buFont typeface="Arial"/>
              <a:buChar char="⚬"/>
            </a:pPr>
            <a:r>
              <a:rPr lang="en-US" sz="3900">
                <a:solidFill>
                  <a:srgbClr val="737373"/>
                </a:solidFill>
                <a:latin typeface="DM Sans"/>
                <a:ea typeface="DM Sans"/>
                <a:cs typeface="DM Sans"/>
                <a:sym typeface="DM Sans"/>
              </a:rPr>
              <a:t>Thank you email with a survey</a:t>
            </a:r>
          </a:p>
          <a:p>
            <a:pPr marL="1684221" lvl="2" indent="-561407" algn="l">
              <a:lnSpc>
                <a:spcPts val="4992"/>
              </a:lnSpc>
              <a:buFont typeface="Arial"/>
              <a:buChar char="⚬"/>
            </a:pPr>
            <a:r>
              <a:rPr lang="en-US" sz="3900">
                <a:solidFill>
                  <a:srgbClr val="737373"/>
                </a:solidFill>
                <a:latin typeface="DM Sans"/>
                <a:ea typeface="DM Sans"/>
                <a:cs typeface="DM Sans"/>
                <a:sym typeface="DM Sans"/>
              </a:rPr>
              <a:t>Share photos</a:t>
            </a:r>
          </a:p>
          <a:p>
            <a:pPr marL="1684221" lvl="2" indent="-561407" algn="l">
              <a:lnSpc>
                <a:spcPts val="4992"/>
              </a:lnSpc>
              <a:buFont typeface="Arial"/>
              <a:buChar char="⚬"/>
            </a:pPr>
            <a:r>
              <a:rPr lang="en-US" sz="3900">
                <a:solidFill>
                  <a:srgbClr val="737373"/>
                </a:solidFill>
                <a:latin typeface="DM Sans"/>
                <a:ea typeface="DM Sans"/>
                <a:cs typeface="DM Sans"/>
                <a:sym typeface="DM Sans"/>
              </a:rPr>
              <a:t>Ask what you want next:</a:t>
            </a:r>
          </a:p>
          <a:p>
            <a:pPr marL="2526331" lvl="3" indent="-631583" algn="l">
              <a:lnSpc>
                <a:spcPts val="4992"/>
              </a:lnSpc>
              <a:buFont typeface="Arial"/>
              <a:buChar char="￭"/>
            </a:pPr>
            <a:r>
              <a:rPr lang="en-US" sz="3900">
                <a:solidFill>
                  <a:srgbClr val="737373"/>
                </a:solidFill>
                <a:latin typeface="DM Sans"/>
                <a:ea typeface="DM Sans"/>
                <a:cs typeface="DM Sans"/>
                <a:sym typeface="DM Sans"/>
              </a:rPr>
              <a:t>Leave a Review </a:t>
            </a:r>
          </a:p>
          <a:p>
            <a:pPr marL="2526331" lvl="3" indent="-631583" algn="l">
              <a:lnSpc>
                <a:spcPts val="4992"/>
              </a:lnSpc>
              <a:buFont typeface="Arial"/>
              <a:buChar char="￭"/>
            </a:pPr>
            <a:r>
              <a:rPr lang="en-US" sz="3900">
                <a:solidFill>
                  <a:srgbClr val="737373"/>
                </a:solidFill>
                <a:latin typeface="DM Sans"/>
                <a:ea typeface="DM Sans"/>
                <a:cs typeface="DM Sans"/>
                <a:sym typeface="DM Sans"/>
              </a:rPr>
              <a:t>Become a member</a:t>
            </a:r>
          </a:p>
          <a:p>
            <a:pPr marL="2526331" lvl="3" indent="-631583" algn="l">
              <a:lnSpc>
                <a:spcPts val="4992"/>
              </a:lnSpc>
              <a:buFont typeface="Arial"/>
              <a:buChar char="￭"/>
            </a:pPr>
            <a:r>
              <a:rPr lang="en-US" sz="3900">
                <a:solidFill>
                  <a:srgbClr val="737373"/>
                </a:solidFill>
                <a:latin typeface="DM Sans"/>
                <a:ea typeface="DM Sans"/>
                <a:cs typeface="DM Sans"/>
                <a:sym typeface="DM Sans"/>
              </a:rPr>
              <a:t>Get tickets to the next event </a:t>
            </a:r>
          </a:p>
          <a:p>
            <a:pPr marL="842110" lvl="1" indent="-421055" algn="l">
              <a:lnSpc>
                <a:spcPts val="4992"/>
              </a:lnSpc>
              <a:buFont typeface="Arial"/>
              <a:buChar char="•"/>
            </a:pPr>
            <a:r>
              <a:rPr lang="en-US" sz="3900">
                <a:solidFill>
                  <a:srgbClr val="737373"/>
                </a:solidFill>
                <a:latin typeface="DM Sans"/>
                <a:ea typeface="DM Sans"/>
                <a:cs typeface="DM Sans"/>
                <a:sym typeface="DM Sans"/>
              </a:rPr>
              <a:t>Thank you to the partners</a:t>
            </a:r>
          </a:p>
          <a:p>
            <a:pPr marL="1684221" lvl="2" indent="-561407" algn="l">
              <a:lnSpc>
                <a:spcPts val="4992"/>
              </a:lnSpc>
              <a:buFont typeface="Arial"/>
              <a:buChar char="⚬"/>
            </a:pPr>
            <a:r>
              <a:rPr lang="en-US" sz="3900">
                <a:solidFill>
                  <a:srgbClr val="737373"/>
                </a:solidFill>
                <a:latin typeface="DM Sans"/>
                <a:ea typeface="DM Sans"/>
                <a:cs typeface="DM Sans"/>
                <a:sym typeface="DM Sans"/>
              </a:rPr>
              <a:t>Social media shoutout</a:t>
            </a:r>
          </a:p>
          <a:p>
            <a:pPr marL="1684221" lvl="2" indent="-561407" algn="l">
              <a:lnSpc>
                <a:spcPts val="4992"/>
              </a:lnSpc>
              <a:buFont typeface="Arial"/>
              <a:buChar char="⚬"/>
            </a:pPr>
            <a:r>
              <a:rPr lang="en-US" sz="3900">
                <a:solidFill>
                  <a:srgbClr val="737373"/>
                </a:solidFill>
                <a:latin typeface="DM Sans"/>
                <a:ea typeface="DM Sans"/>
                <a:cs typeface="DM Sans"/>
                <a:sym typeface="DM Sans"/>
              </a:rPr>
              <a:t>Physical thank you cards </a:t>
            </a:r>
          </a:p>
          <a:p>
            <a:pPr marL="1684221" lvl="2" indent="-561407" algn="l">
              <a:lnSpc>
                <a:spcPts val="4992"/>
              </a:lnSpc>
              <a:buFont typeface="Arial"/>
              <a:buChar char="⚬"/>
            </a:pPr>
            <a:r>
              <a:rPr lang="en-US" sz="3900">
                <a:solidFill>
                  <a:srgbClr val="737373"/>
                </a:solidFill>
                <a:latin typeface="DM Sans"/>
                <a:ea typeface="DM Sans"/>
                <a:cs typeface="DM Sans"/>
                <a:sym typeface="DM Sans"/>
              </a:rPr>
              <a:t>Recap with partners </a:t>
            </a:r>
          </a:p>
          <a:p>
            <a:pPr marL="842110" lvl="1" indent="-421055" algn="l">
              <a:lnSpc>
                <a:spcPts val="4992"/>
              </a:lnSpc>
              <a:buFont typeface="Arial"/>
              <a:buChar char="•"/>
            </a:pPr>
            <a:r>
              <a:rPr lang="en-US" sz="3900">
                <a:solidFill>
                  <a:srgbClr val="737373"/>
                </a:solidFill>
                <a:latin typeface="DM Sans"/>
                <a:ea typeface="DM Sans"/>
                <a:cs typeface="DM Sans"/>
                <a:sym typeface="DM Sans"/>
              </a:rPr>
              <a:t>Plug and play future events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30811" y="858635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00000">
            <a:off x="13482016" y="-2080942"/>
            <a:ext cx="5450085" cy="4161883"/>
          </a:xfrm>
          <a:custGeom>
            <a:avLst/>
            <a:gdLst/>
            <a:ahLst/>
            <a:cxnLst/>
            <a:rect l="l" t="t" r="r" b="b"/>
            <a:pathLst>
              <a:path w="5450085" h="4161883">
                <a:moveTo>
                  <a:pt x="0" y="0"/>
                </a:moveTo>
                <a:lnTo>
                  <a:pt x="5450085" y="0"/>
                </a:lnTo>
                <a:lnTo>
                  <a:pt x="5450085" y="4161884"/>
                </a:lnTo>
                <a:lnTo>
                  <a:pt x="0" y="4161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1105824" y="1095375"/>
            <a:ext cx="12483675" cy="1985502"/>
          </a:xfrm>
          <a:prstGeom prst="rect">
            <a:avLst/>
          </a:prstGeom>
        </p:spPr>
        <p:txBody>
          <a:bodyPr lIns="0" tIns="0" rIns="0" bIns="0" rtlCol="0" anchor="t">
            <a:spAutoFit/>
          </a:bodyPr>
          <a:lstStyle/>
          <a:p>
            <a:pPr algn="l">
              <a:lnSpc>
                <a:spcPts val="7797"/>
              </a:lnSpc>
            </a:pPr>
            <a:r>
              <a:rPr lang="en-US" sz="7088" b="1">
                <a:solidFill>
                  <a:srgbClr val="8CA9AD"/>
                </a:solidFill>
                <a:latin typeface="DM Sans Bold"/>
                <a:ea typeface="DM Sans Bold"/>
                <a:cs typeface="DM Sans Bold"/>
                <a:sym typeface="DM Sans Bold"/>
              </a:rPr>
              <a:t>LEVERAGING PARTNERSHIP FOR BRAND GROWTH</a:t>
            </a:r>
          </a:p>
        </p:txBody>
      </p:sp>
      <p:sp>
        <p:nvSpPr>
          <p:cNvPr id="5" name="TextBox 5"/>
          <p:cNvSpPr txBox="1"/>
          <p:nvPr/>
        </p:nvSpPr>
        <p:spPr>
          <a:xfrm>
            <a:off x="2272167" y="3373766"/>
            <a:ext cx="14655197" cy="5884534"/>
          </a:xfrm>
          <a:prstGeom prst="rect">
            <a:avLst/>
          </a:prstGeom>
        </p:spPr>
        <p:txBody>
          <a:bodyPr lIns="0" tIns="0" rIns="0" bIns="0" rtlCol="0" anchor="t">
            <a:spAutoFit/>
          </a:bodyPr>
          <a:lstStyle/>
          <a:p>
            <a:pPr marL="1062664" lvl="1" indent="-531332" algn="l">
              <a:lnSpc>
                <a:spcPts val="7826"/>
              </a:lnSpc>
              <a:buFont typeface="Arial"/>
              <a:buChar char="•"/>
            </a:pPr>
            <a:r>
              <a:rPr lang="en-US" sz="4922">
                <a:solidFill>
                  <a:srgbClr val="8CA9AD"/>
                </a:solidFill>
                <a:latin typeface="DM Sans"/>
                <a:ea typeface="DM Sans"/>
                <a:cs typeface="DM Sans"/>
                <a:sym typeface="DM Sans"/>
              </a:rPr>
              <a:t>Internal &amp; external recap of the event</a:t>
            </a:r>
          </a:p>
          <a:p>
            <a:pPr marL="1062664" lvl="1" indent="-531332" algn="l">
              <a:lnSpc>
                <a:spcPts val="7826"/>
              </a:lnSpc>
              <a:buFont typeface="Arial"/>
              <a:buChar char="•"/>
            </a:pPr>
            <a:r>
              <a:rPr lang="en-US" sz="4922">
                <a:solidFill>
                  <a:srgbClr val="8CA9AD"/>
                </a:solidFill>
                <a:latin typeface="DM Sans"/>
                <a:ea typeface="DM Sans"/>
                <a:cs typeface="DM Sans"/>
                <a:sym typeface="DM Sans"/>
              </a:rPr>
              <a:t>Communication is key</a:t>
            </a:r>
          </a:p>
          <a:p>
            <a:pPr marL="1062664" lvl="1" indent="-531332" algn="l">
              <a:lnSpc>
                <a:spcPts val="7826"/>
              </a:lnSpc>
              <a:buFont typeface="Arial"/>
              <a:buChar char="•"/>
            </a:pPr>
            <a:r>
              <a:rPr lang="en-US" sz="4922">
                <a:solidFill>
                  <a:srgbClr val="8CA9AD"/>
                </a:solidFill>
                <a:latin typeface="DM Sans"/>
                <a:ea typeface="DM Sans"/>
                <a:cs typeface="DM Sans"/>
                <a:sym typeface="DM Sans"/>
              </a:rPr>
              <a:t>Creating memorable partnerships/events </a:t>
            </a:r>
          </a:p>
          <a:p>
            <a:pPr marL="1062664" lvl="1" indent="-531332" algn="l">
              <a:lnSpc>
                <a:spcPts val="7826"/>
              </a:lnSpc>
              <a:buFont typeface="Arial"/>
              <a:buChar char="•"/>
            </a:pPr>
            <a:r>
              <a:rPr lang="en-US" sz="4922">
                <a:solidFill>
                  <a:srgbClr val="8CA9AD"/>
                </a:solidFill>
                <a:latin typeface="DM Sans"/>
                <a:ea typeface="DM Sans"/>
                <a:cs typeface="DM Sans"/>
                <a:sym typeface="DM Sans"/>
              </a:rPr>
              <a:t>Remaining top of mind in continuing to deliver an experience rather than a transaction</a:t>
            </a:r>
          </a:p>
          <a:p>
            <a:pPr marL="1062664" lvl="1" indent="-531332" algn="l">
              <a:lnSpc>
                <a:spcPts val="7826"/>
              </a:lnSpc>
              <a:buFont typeface="Arial"/>
              <a:buChar char="•"/>
            </a:pPr>
            <a:r>
              <a:rPr lang="en-US" sz="4922">
                <a:solidFill>
                  <a:srgbClr val="8CA9AD"/>
                </a:solidFill>
                <a:latin typeface="DM Sans"/>
                <a:ea typeface="DM Sans"/>
                <a:cs typeface="DM Sans"/>
                <a:sym typeface="DM Sans"/>
              </a:rPr>
              <a:t>Video to help the experience live 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CA9AD"/>
        </a:solidFill>
        <a:effectLst/>
      </p:bgPr>
    </p:bg>
    <p:spTree>
      <p:nvGrpSpPr>
        <p:cNvPr id="1" name=""/>
        <p:cNvGrpSpPr/>
        <p:nvPr/>
      </p:nvGrpSpPr>
      <p:grpSpPr>
        <a:xfrm>
          <a:off x="0" y="0"/>
          <a:ext cx="0" cy="0"/>
          <a:chOff x="0" y="0"/>
          <a:chExt cx="0" cy="0"/>
        </a:xfrm>
      </p:grpSpPr>
      <p:sp>
        <p:nvSpPr>
          <p:cNvPr id="2" name="TextBox 2"/>
          <p:cNvSpPr txBox="1"/>
          <p:nvPr/>
        </p:nvSpPr>
        <p:spPr>
          <a:xfrm>
            <a:off x="1927257" y="1784712"/>
            <a:ext cx="13245207" cy="9097601"/>
          </a:xfrm>
          <a:prstGeom prst="rect">
            <a:avLst/>
          </a:prstGeom>
        </p:spPr>
        <p:txBody>
          <a:bodyPr lIns="0" tIns="0" rIns="0" bIns="0" rtlCol="0" anchor="t">
            <a:spAutoFit/>
          </a:bodyPr>
          <a:lstStyle/>
          <a:p>
            <a:pPr algn="ctr">
              <a:lnSpc>
                <a:spcPts val="7959"/>
              </a:lnSpc>
            </a:pPr>
            <a:r>
              <a:rPr lang="en-US" sz="7236" b="1">
                <a:solidFill>
                  <a:srgbClr val="FFFFFF"/>
                </a:solidFill>
                <a:latin typeface="DM Sans Bold"/>
                <a:ea typeface="DM Sans Bold"/>
                <a:cs typeface="DM Sans Bold"/>
                <a:sym typeface="DM Sans Bold"/>
              </a:rPr>
              <a:t>"PEOPLE WILL FORGET WHAT YOU SAID, PEOPLE WILL FORGET WHAT YOU DID, BUT PEOPLE WILL NEVER FORGET HOW YOU MADE THEM FEEL." </a:t>
            </a:r>
          </a:p>
          <a:p>
            <a:pPr algn="ctr">
              <a:lnSpc>
                <a:spcPts val="7959"/>
              </a:lnSpc>
            </a:pPr>
            <a:endParaRPr lang="en-US" sz="7236" b="1">
              <a:solidFill>
                <a:srgbClr val="FFFFFF"/>
              </a:solidFill>
              <a:latin typeface="DM Sans Bold"/>
              <a:ea typeface="DM Sans Bold"/>
              <a:cs typeface="DM Sans Bold"/>
              <a:sym typeface="DM Sans Bold"/>
            </a:endParaRPr>
          </a:p>
          <a:p>
            <a:pPr algn="ctr">
              <a:lnSpc>
                <a:spcPts val="7959"/>
              </a:lnSpc>
            </a:pPr>
            <a:r>
              <a:rPr lang="en-US" sz="7236" b="1">
                <a:solidFill>
                  <a:srgbClr val="FFFFFF"/>
                </a:solidFill>
                <a:latin typeface="DM Sans Bold"/>
                <a:ea typeface="DM Sans Bold"/>
                <a:cs typeface="DM Sans Bold"/>
                <a:sym typeface="DM Sans Bold"/>
              </a:rPr>
              <a:t>— MAYA ANGELOU</a:t>
            </a:r>
          </a:p>
          <a:p>
            <a:pPr marL="1562326" lvl="1" indent="-781163" algn="ctr">
              <a:lnSpc>
                <a:spcPts val="7959"/>
              </a:lnSpc>
              <a:buFont typeface="Arial"/>
              <a:buChar char="•"/>
            </a:pPr>
            <a:endParaRPr lang="en-US" sz="7236" b="1">
              <a:solidFill>
                <a:srgbClr val="FFFFFF"/>
              </a:solidFill>
              <a:latin typeface="DM Sans Bold"/>
              <a:ea typeface="DM Sans Bold"/>
              <a:cs typeface="DM Sans Bold"/>
              <a:sym typeface="DM Sans Bold"/>
            </a:endParaRPr>
          </a:p>
          <a:p>
            <a:pPr algn="ctr">
              <a:lnSpc>
                <a:spcPts val="7959"/>
              </a:lnSpc>
            </a:pPr>
            <a:endParaRPr lang="en-US" sz="7236" b="1">
              <a:solidFill>
                <a:srgbClr val="FFFFFF"/>
              </a:solidFill>
              <a:latin typeface="DM Sans Bold"/>
              <a:ea typeface="DM Sans Bold"/>
              <a:cs typeface="DM Sans Bold"/>
              <a:sym typeface="DM Sans Bold"/>
            </a:endParaRPr>
          </a:p>
        </p:txBody>
      </p:sp>
      <p:sp>
        <p:nvSpPr>
          <p:cNvPr id="3" name="Freeform 3"/>
          <p:cNvSpPr/>
          <p:nvPr/>
        </p:nvSpPr>
        <p:spPr>
          <a:xfrm>
            <a:off x="1028700" y="-11227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3775447" y="7368129"/>
            <a:ext cx="4102978" cy="3133183"/>
          </a:xfrm>
          <a:custGeom>
            <a:avLst/>
            <a:gdLst/>
            <a:ahLst/>
            <a:cxnLst/>
            <a:rect l="l" t="t" r="r" b="b"/>
            <a:pathLst>
              <a:path w="4102978" h="3133183">
                <a:moveTo>
                  <a:pt x="0" y="3133183"/>
                </a:moveTo>
                <a:lnTo>
                  <a:pt x="4102978" y="3133183"/>
                </a:lnTo>
                <a:lnTo>
                  <a:pt x="4102978" y="0"/>
                </a:lnTo>
                <a:lnTo>
                  <a:pt x="0" y="0"/>
                </a:lnTo>
                <a:lnTo>
                  <a:pt x="0" y="313318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981200" y="-940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224311" y="2727919"/>
            <a:ext cx="2537775" cy="1268887"/>
          </a:xfrm>
          <a:custGeom>
            <a:avLst/>
            <a:gdLst/>
            <a:ahLst/>
            <a:cxnLst/>
            <a:rect l="l" t="t" r="r" b="b"/>
            <a:pathLst>
              <a:path w="2537775" h="1268887">
                <a:moveTo>
                  <a:pt x="0" y="0"/>
                </a:moveTo>
                <a:lnTo>
                  <a:pt x="2537775" y="0"/>
                </a:lnTo>
                <a:lnTo>
                  <a:pt x="2537775" y="1268887"/>
                </a:lnTo>
                <a:lnTo>
                  <a:pt x="0" y="1268887"/>
                </a:lnTo>
                <a:lnTo>
                  <a:pt x="0" y="0"/>
                </a:lnTo>
                <a:close/>
              </a:path>
            </a:pathLst>
          </a:custGeom>
          <a:blipFill>
            <a:blip r:embed="rId4"/>
            <a:stretch>
              <a:fillRect/>
            </a:stretch>
          </a:blipFill>
        </p:spPr>
        <p:txBody>
          <a:bodyPr/>
          <a:lstStyle/>
          <a:p>
            <a:endParaRPr lang="en-US"/>
          </a:p>
        </p:txBody>
      </p:sp>
      <p:sp>
        <p:nvSpPr>
          <p:cNvPr id="7" name="Freeform 7"/>
          <p:cNvSpPr/>
          <p:nvPr/>
        </p:nvSpPr>
        <p:spPr>
          <a:xfrm>
            <a:off x="5762086" y="2535174"/>
            <a:ext cx="1900297" cy="1872145"/>
          </a:xfrm>
          <a:custGeom>
            <a:avLst/>
            <a:gdLst/>
            <a:ahLst/>
            <a:cxnLst/>
            <a:rect l="l" t="t" r="r" b="b"/>
            <a:pathLst>
              <a:path w="1900297" h="1872145">
                <a:moveTo>
                  <a:pt x="0" y="0"/>
                </a:moveTo>
                <a:lnTo>
                  <a:pt x="1900297" y="0"/>
                </a:lnTo>
                <a:lnTo>
                  <a:pt x="1900297" y="1872145"/>
                </a:lnTo>
                <a:lnTo>
                  <a:pt x="0" y="1872145"/>
                </a:lnTo>
                <a:lnTo>
                  <a:pt x="0" y="0"/>
                </a:lnTo>
                <a:close/>
              </a:path>
            </a:pathLst>
          </a:custGeom>
          <a:blipFill>
            <a:blip r:embed="rId5"/>
            <a:stretch>
              <a:fillRect/>
            </a:stretch>
          </a:blipFill>
        </p:spPr>
        <p:txBody>
          <a:bodyPr/>
          <a:lstStyle/>
          <a:p>
            <a:endParaRPr lang="en-US"/>
          </a:p>
        </p:txBody>
      </p:sp>
      <p:sp>
        <p:nvSpPr>
          <p:cNvPr id="8" name="Freeform 8"/>
          <p:cNvSpPr/>
          <p:nvPr/>
        </p:nvSpPr>
        <p:spPr>
          <a:xfrm>
            <a:off x="1252754" y="2380693"/>
            <a:ext cx="1971557" cy="1971557"/>
          </a:xfrm>
          <a:custGeom>
            <a:avLst/>
            <a:gdLst/>
            <a:ahLst/>
            <a:cxnLst/>
            <a:rect l="l" t="t" r="r" b="b"/>
            <a:pathLst>
              <a:path w="1971557" h="1971557">
                <a:moveTo>
                  <a:pt x="0" y="0"/>
                </a:moveTo>
                <a:lnTo>
                  <a:pt x="1971557" y="0"/>
                </a:lnTo>
                <a:lnTo>
                  <a:pt x="1971557" y="1971557"/>
                </a:lnTo>
                <a:lnTo>
                  <a:pt x="0" y="1971557"/>
                </a:lnTo>
                <a:lnTo>
                  <a:pt x="0" y="0"/>
                </a:lnTo>
                <a:close/>
              </a:path>
            </a:pathLst>
          </a:custGeom>
          <a:blipFill>
            <a:blip r:embed="rId6"/>
            <a:stretch>
              <a:fillRect/>
            </a:stretch>
          </a:blipFill>
        </p:spPr>
        <p:txBody>
          <a:bodyPr/>
          <a:lstStyle/>
          <a:p>
            <a:endParaRPr lang="en-US"/>
          </a:p>
        </p:txBody>
      </p:sp>
      <p:sp>
        <p:nvSpPr>
          <p:cNvPr id="9" name="Freeform 9"/>
          <p:cNvSpPr/>
          <p:nvPr/>
        </p:nvSpPr>
        <p:spPr>
          <a:xfrm>
            <a:off x="1252754" y="4391632"/>
            <a:ext cx="2322207" cy="2070651"/>
          </a:xfrm>
          <a:custGeom>
            <a:avLst/>
            <a:gdLst/>
            <a:ahLst/>
            <a:cxnLst/>
            <a:rect l="l" t="t" r="r" b="b"/>
            <a:pathLst>
              <a:path w="2322207" h="2070651">
                <a:moveTo>
                  <a:pt x="0" y="0"/>
                </a:moveTo>
                <a:lnTo>
                  <a:pt x="2322207" y="0"/>
                </a:lnTo>
                <a:lnTo>
                  <a:pt x="2322207" y="2070651"/>
                </a:lnTo>
                <a:lnTo>
                  <a:pt x="0" y="2070651"/>
                </a:lnTo>
                <a:lnTo>
                  <a:pt x="0" y="0"/>
                </a:lnTo>
                <a:close/>
              </a:path>
            </a:pathLst>
          </a:custGeom>
          <a:blipFill>
            <a:blip r:embed="rId7"/>
            <a:stretch>
              <a:fillRect l="-11880" t="-19825" r="-11880" b="-18971"/>
            </a:stretch>
          </a:blipFill>
        </p:spPr>
        <p:txBody>
          <a:bodyPr/>
          <a:lstStyle/>
          <a:p>
            <a:endParaRPr lang="en-US"/>
          </a:p>
        </p:txBody>
      </p:sp>
      <p:sp>
        <p:nvSpPr>
          <p:cNvPr id="10" name="Freeform 10"/>
          <p:cNvSpPr/>
          <p:nvPr/>
        </p:nvSpPr>
        <p:spPr>
          <a:xfrm>
            <a:off x="5674599" y="4477133"/>
            <a:ext cx="2075272" cy="2075272"/>
          </a:xfrm>
          <a:custGeom>
            <a:avLst/>
            <a:gdLst/>
            <a:ahLst/>
            <a:cxnLst/>
            <a:rect l="l" t="t" r="r" b="b"/>
            <a:pathLst>
              <a:path w="2075272" h="2075272">
                <a:moveTo>
                  <a:pt x="0" y="0"/>
                </a:moveTo>
                <a:lnTo>
                  <a:pt x="2075271" y="0"/>
                </a:lnTo>
                <a:lnTo>
                  <a:pt x="2075271" y="2075271"/>
                </a:lnTo>
                <a:lnTo>
                  <a:pt x="0" y="2075271"/>
                </a:lnTo>
                <a:lnTo>
                  <a:pt x="0" y="0"/>
                </a:lnTo>
                <a:close/>
              </a:path>
            </a:pathLst>
          </a:custGeom>
          <a:blipFill>
            <a:blip r:embed="rId8"/>
            <a:stretch>
              <a:fillRect/>
            </a:stretch>
          </a:blipFill>
        </p:spPr>
        <p:txBody>
          <a:bodyPr/>
          <a:lstStyle/>
          <a:p>
            <a:endParaRPr lang="en-US"/>
          </a:p>
        </p:txBody>
      </p:sp>
      <p:sp>
        <p:nvSpPr>
          <p:cNvPr id="11" name="Freeform 11"/>
          <p:cNvSpPr/>
          <p:nvPr/>
        </p:nvSpPr>
        <p:spPr>
          <a:xfrm>
            <a:off x="3502642" y="4352250"/>
            <a:ext cx="1981114" cy="1981114"/>
          </a:xfrm>
          <a:custGeom>
            <a:avLst/>
            <a:gdLst/>
            <a:ahLst/>
            <a:cxnLst/>
            <a:rect l="l" t="t" r="r" b="b"/>
            <a:pathLst>
              <a:path w="1981114" h="1981114">
                <a:moveTo>
                  <a:pt x="0" y="0"/>
                </a:moveTo>
                <a:lnTo>
                  <a:pt x="1981113" y="0"/>
                </a:lnTo>
                <a:lnTo>
                  <a:pt x="1981113" y="1981114"/>
                </a:lnTo>
                <a:lnTo>
                  <a:pt x="0" y="1981114"/>
                </a:lnTo>
                <a:lnTo>
                  <a:pt x="0" y="0"/>
                </a:lnTo>
                <a:close/>
              </a:path>
            </a:pathLst>
          </a:custGeom>
          <a:blipFill>
            <a:blip r:embed="rId9"/>
            <a:stretch>
              <a:fillRect/>
            </a:stretch>
          </a:blipFill>
        </p:spPr>
        <p:txBody>
          <a:bodyPr/>
          <a:lstStyle/>
          <a:p>
            <a:endParaRPr lang="en-US"/>
          </a:p>
        </p:txBody>
      </p:sp>
      <p:sp>
        <p:nvSpPr>
          <p:cNvPr id="12" name="Freeform 12"/>
          <p:cNvSpPr/>
          <p:nvPr/>
        </p:nvSpPr>
        <p:spPr>
          <a:xfrm>
            <a:off x="9301223" y="3666278"/>
            <a:ext cx="6732905" cy="6732905"/>
          </a:xfrm>
          <a:custGeom>
            <a:avLst/>
            <a:gdLst/>
            <a:ahLst/>
            <a:cxnLst/>
            <a:rect l="l" t="t" r="r" b="b"/>
            <a:pathLst>
              <a:path w="6732905" h="6732905">
                <a:moveTo>
                  <a:pt x="0" y="0"/>
                </a:moveTo>
                <a:lnTo>
                  <a:pt x="6732905" y="0"/>
                </a:lnTo>
                <a:lnTo>
                  <a:pt x="6732905" y="6732906"/>
                </a:lnTo>
                <a:lnTo>
                  <a:pt x="0" y="6732906"/>
                </a:lnTo>
                <a:lnTo>
                  <a:pt x="0" y="0"/>
                </a:lnTo>
                <a:close/>
              </a:path>
            </a:pathLst>
          </a:custGeom>
          <a:blipFill>
            <a:blip r:embed="rId10"/>
            <a:stretch>
              <a:fillRect/>
            </a:stretch>
          </a:blipFill>
        </p:spPr>
        <p:txBody>
          <a:bodyPr/>
          <a:lstStyle/>
          <a:p>
            <a:endParaRPr lang="en-US"/>
          </a:p>
        </p:txBody>
      </p:sp>
      <p:sp>
        <p:nvSpPr>
          <p:cNvPr id="13" name="TextBox 13"/>
          <p:cNvSpPr txBox="1"/>
          <p:nvPr/>
        </p:nvSpPr>
        <p:spPr>
          <a:xfrm>
            <a:off x="7997978" y="1597632"/>
            <a:ext cx="8326448" cy="1298084"/>
          </a:xfrm>
          <a:prstGeom prst="rect">
            <a:avLst/>
          </a:prstGeom>
        </p:spPr>
        <p:txBody>
          <a:bodyPr lIns="0" tIns="0" rIns="0" bIns="0" rtlCol="0" anchor="t">
            <a:spAutoFit/>
          </a:bodyPr>
          <a:lstStyle/>
          <a:p>
            <a:pPr algn="r">
              <a:lnSpc>
                <a:spcPts val="9800"/>
              </a:lnSpc>
            </a:pPr>
            <a:r>
              <a:rPr lang="en-US" sz="9800" b="1">
                <a:solidFill>
                  <a:srgbClr val="FFFFFF"/>
                </a:solidFill>
                <a:latin typeface="DM Sans Bold"/>
                <a:ea typeface="DM Sans Bold"/>
                <a:cs typeface="DM Sans Bold"/>
                <a:sym typeface="DM Sans Bold"/>
              </a:rPr>
              <a:t>THANK YOU</a:t>
            </a:r>
          </a:p>
        </p:txBody>
      </p:sp>
      <p:sp>
        <p:nvSpPr>
          <p:cNvPr id="14" name="TextBox 14"/>
          <p:cNvSpPr txBox="1"/>
          <p:nvPr/>
        </p:nvSpPr>
        <p:spPr>
          <a:xfrm>
            <a:off x="7511502" y="2924291"/>
            <a:ext cx="7315200" cy="501656"/>
          </a:xfrm>
          <a:prstGeom prst="rect">
            <a:avLst/>
          </a:prstGeom>
        </p:spPr>
        <p:txBody>
          <a:bodyPr lIns="0" tIns="0" rIns="0" bIns="0" rtlCol="0" anchor="t">
            <a:spAutoFit/>
          </a:bodyPr>
          <a:lstStyle/>
          <a:p>
            <a:pPr algn="r">
              <a:lnSpc>
                <a:spcPts val="3850"/>
              </a:lnSpc>
            </a:pPr>
            <a:r>
              <a:rPr lang="en-US" sz="3500" b="1">
                <a:solidFill>
                  <a:srgbClr val="FFFFFF"/>
                </a:solidFill>
                <a:latin typeface="DM Sans Bold"/>
                <a:ea typeface="DM Sans Bold"/>
                <a:cs typeface="DM Sans Bold"/>
                <a:sym typeface="DM Sans Bold"/>
              </a:rPr>
              <a:t>Do you have any question?</a:t>
            </a:r>
          </a:p>
        </p:txBody>
      </p:sp>
      <p:sp>
        <p:nvSpPr>
          <p:cNvPr id="15" name="TextBox 15"/>
          <p:cNvSpPr txBox="1"/>
          <p:nvPr/>
        </p:nvSpPr>
        <p:spPr>
          <a:xfrm>
            <a:off x="1252754" y="7061306"/>
            <a:ext cx="5722116" cy="987431"/>
          </a:xfrm>
          <a:prstGeom prst="rect">
            <a:avLst/>
          </a:prstGeom>
        </p:spPr>
        <p:txBody>
          <a:bodyPr lIns="0" tIns="0" rIns="0" bIns="0" rtlCol="0" anchor="t">
            <a:spAutoFit/>
          </a:bodyPr>
          <a:lstStyle/>
          <a:p>
            <a:pPr algn="r">
              <a:lnSpc>
                <a:spcPts val="3850"/>
              </a:lnSpc>
            </a:pPr>
            <a:r>
              <a:rPr lang="en-US" sz="3500">
                <a:solidFill>
                  <a:srgbClr val="FFFFFF"/>
                </a:solidFill>
                <a:latin typeface="DM Sans"/>
                <a:ea typeface="DM Sans"/>
                <a:cs typeface="DM Sans"/>
                <a:sym typeface="DM Sans"/>
              </a:rPr>
              <a:t>stacy@midlandaf.com</a:t>
            </a:r>
          </a:p>
          <a:p>
            <a:pPr algn="r">
              <a:lnSpc>
                <a:spcPts val="3850"/>
              </a:lnSpc>
            </a:pPr>
            <a:r>
              <a:rPr lang="en-US" sz="3500">
                <a:solidFill>
                  <a:srgbClr val="FFFFFF"/>
                </a:solidFill>
                <a:latin typeface="DM Sans"/>
                <a:ea typeface="DM Sans"/>
                <a:cs typeface="DM Sans"/>
                <a:sym typeface="DM Sans"/>
              </a:rPr>
              <a:t>www.mindlandaf.com</a:t>
            </a:r>
          </a:p>
        </p:txBody>
      </p:sp>
      <p:sp>
        <p:nvSpPr>
          <p:cNvPr id="16" name="TextBox 16"/>
          <p:cNvSpPr txBox="1"/>
          <p:nvPr/>
        </p:nvSpPr>
        <p:spPr>
          <a:xfrm>
            <a:off x="8714521" y="3872822"/>
            <a:ext cx="8205185" cy="987431"/>
          </a:xfrm>
          <a:prstGeom prst="rect">
            <a:avLst/>
          </a:prstGeom>
        </p:spPr>
        <p:txBody>
          <a:bodyPr lIns="0" tIns="0" rIns="0" bIns="0" rtlCol="0" anchor="t">
            <a:spAutoFit/>
          </a:bodyPr>
          <a:lstStyle/>
          <a:p>
            <a:pPr algn="r">
              <a:lnSpc>
                <a:spcPts val="3850"/>
              </a:lnSpc>
            </a:pPr>
            <a:r>
              <a:rPr lang="en-US" sz="3500">
                <a:solidFill>
                  <a:srgbClr val="FFFFFF"/>
                </a:solidFill>
                <a:latin typeface="DM Sans"/>
                <a:ea typeface="DM Sans"/>
                <a:cs typeface="DM Sans"/>
                <a:sym typeface="DM Sans"/>
              </a:rPr>
              <a:t>ginny@backstageeventmarketing.com</a:t>
            </a:r>
          </a:p>
          <a:p>
            <a:pPr algn="r">
              <a:lnSpc>
                <a:spcPts val="3850"/>
              </a:lnSpc>
            </a:pPr>
            <a:r>
              <a:rPr lang="en-US" sz="3500">
                <a:solidFill>
                  <a:srgbClr val="FFFFFF"/>
                </a:solidFill>
                <a:latin typeface="DM Sans"/>
                <a:ea typeface="DM Sans"/>
                <a:cs typeface="DM Sans"/>
                <a:sym typeface="DM Sans"/>
              </a:rPr>
              <a:t>www.backstageeventmarketing.com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CA9AD"/>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grpSp>
        <p:nvGrpSpPr>
          <p:cNvPr id="3" name="Group 3"/>
          <p:cNvGrpSpPr>
            <a:grpSpLocks noChangeAspect="1"/>
          </p:cNvGrpSpPr>
          <p:nvPr/>
        </p:nvGrpSpPr>
        <p:grpSpPr>
          <a:xfrm>
            <a:off x="5023877" y="2223328"/>
            <a:ext cx="12213594" cy="6870147"/>
            <a:chOff x="0" y="0"/>
            <a:chExt cx="5852160" cy="3291840"/>
          </a:xfrm>
        </p:grpSpPr>
        <p:sp>
          <p:nvSpPr>
            <p:cNvPr id="4" name="Freeform 4"/>
            <p:cNvSpPr/>
            <p:nvPr/>
          </p:nvSpPr>
          <p:spPr>
            <a:xfrm>
              <a:off x="147066" y="0"/>
              <a:ext cx="1771904" cy="1591691"/>
            </a:xfrm>
            <a:custGeom>
              <a:avLst/>
              <a:gdLst/>
              <a:ahLst/>
              <a:cxnLst/>
              <a:rect l="l" t="t" r="r" b="b"/>
              <a:pathLst>
                <a:path w="1771904" h="1591691">
                  <a:moveTo>
                    <a:pt x="1771904" y="1591691"/>
                  </a:moveTo>
                  <a:lnTo>
                    <a:pt x="0" y="1591691"/>
                  </a:lnTo>
                  <a:lnTo>
                    <a:pt x="0" y="0"/>
                  </a:lnTo>
                  <a:lnTo>
                    <a:pt x="1771904" y="0"/>
                  </a:lnTo>
                  <a:lnTo>
                    <a:pt x="1771904" y="1591691"/>
                  </a:lnTo>
                  <a:close/>
                </a:path>
              </a:pathLst>
            </a:custGeom>
            <a:blipFill>
              <a:blip r:embed="rId2"/>
              <a:stretch>
                <a:fillRect l="-9525" r="-9525"/>
              </a:stretch>
            </a:blipFill>
          </p:spPr>
          <p:txBody>
            <a:bodyPr/>
            <a:lstStyle/>
            <a:p>
              <a:endParaRPr lang="en-US"/>
            </a:p>
          </p:txBody>
        </p:sp>
        <p:sp>
          <p:nvSpPr>
            <p:cNvPr id="5" name="Freeform 5"/>
            <p:cNvSpPr/>
            <p:nvPr/>
          </p:nvSpPr>
          <p:spPr>
            <a:xfrm>
              <a:off x="2017395" y="0"/>
              <a:ext cx="1806448" cy="1591691"/>
            </a:xfrm>
            <a:custGeom>
              <a:avLst/>
              <a:gdLst/>
              <a:ahLst/>
              <a:cxnLst/>
              <a:rect l="l" t="t" r="r" b="b"/>
              <a:pathLst>
                <a:path w="1806448" h="1591691">
                  <a:moveTo>
                    <a:pt x="1806448" y="1591691"/>
                  </a:moveTo>
                  <a:lnTo>
                    <a:pt x="0" y="1591691"/>
                  </a:lnTo>
                  <a:lnTo>
                    <a:pt x="0" y="0"/>
                  </a:lnTo>
                  <a:lnTo>
                    <a:pt x="1806448" y="0"/>
                  </a:lnTo>
                  <a:lnTo>
                    <a:pt x="1806448" y="1591691"/>
                  </a:lnTo>
                  <a:close/>
                </a:path>
              </a:pathLst>
            </a:custGeom>
            <a:blipFill>
              <a:blip r:embed="rId3"/>
              <a:stretch>
                <a:fillRect l="-5069" r="-5069"/>
              </a:stretch>
            </a:blipFill>
          </p:spPr>
          <p:txBody>
            <a:bodyPr/>
            <a:lstStyle/>
            <a:p>
              <a:endParaRPr lang="en-US"/>
            </a:p>
          </p:txBody>
        </p:sp>
        <p:sp>
          <p:nvSpPr>
            <p:cNvPr id="6" name="Freeform 6"/>
            <p:cNvSpPr/>
            <p:nvPr/>
          </p:nvSpPr>
          <p:spPr>
            <a:xfrm>
              <a:off x="3924935" y="0"/>
              <a:ext cx="1793367" cy="1562735"/>
            </a:xfrm>
            <a:custGeom>
              <a:avLst/>
              <a:gdLst/>
              <a:ahLst/>
              <a:cxnLst/>
              <a:rect l="l" t="t" r="r" b="b"/>
              <a:pathLst>
                <a:path w="1793367" h="1562735">
                  <a:moveTo>
                    <a:pt x="1793367" y="1562735"/>
                  </a:moveTo>
                  <a:lnTo>
                    <a:pt x="0" y="1562735"/>
                  </a:lnTo>
                  <a:lnTo>
                    <a:pt x="0" y="0"/>
                  </a:lnTo>
                  <a:lnTo>
                    <a:pt x="1793367" y="0"/>
                  </a:lnTo>
                  <a:lnTo>
                    <a:pt x="1793367" y="1562735"/>
                  </a:lnTo>
                  <a:close/>
                </a:path>
              </a:pathLst>
            </a:custGeom>
            <a:blipFill>
              <a:blip r:embed="rId4"/>
              <a:stretch>
                <a:fillRect t="-53010"/>
              </a:stretch>
            </a:blipFill>
          </p:spPr>
          <p:txBody>
            <a:bodyPr/>
            <a:lstStyle/>
            <a:p>
              <a:endParaRPr lang="en-US"/>
            </a:p>
          </p:txBody>
        </p:sp>
        <p:sp>
          <p:nvSpPr>
            <p:cNvPr id="7" name="Freeform 7"/>
            <p:cNvSpPr/>
            <p:nvPr/>
          </p:nvSpPr>
          <p:spPr>
            <a:xfrm>
              <a:off x="157226" y="1699768"/>
              <a:ext cx="1783969" cy="1592072"/>
            </a:xfrm>
            <a:custGeom>
              <a:avLst/>
              <a:gdLst/>
              <a:ahLst/>
              <a:cxnLst/>
              <a:rect l="l" t="t" r="r" b="b"/>
              <a:pathLst>
                <a:path w="1783969" h="1592072">
                  <a:moveTo>
                    <a:pt x="1783969" y="1592072"/>
                  </a:moveTo>
                  <a:lnTo>
                    <a:pt x="0" y="1592072"/>
                  </a:lnTo>
                  <a:lnTo>
                    <a:pt x="0" y="0"/>
                  </a:lnTo>
                  <a:lnTo>
                    <a:pt x="1783969" y="0"/>
                  </a:lnTo>
                  <a:lnTo>
                    <a:pt x="1783969" y="1592072"/>
                  </a:lnTo>
                  <a:close/>
                </a:path>
              </a:pathLst>
            </a:custGeom>
            <a:blipFill>
              <a:blip r:embed="rId5"/>
              <a:stretch>
                <a:fillRect t="-27814" b="-27814"/>
              </a:stretch>
            </a:blipFill>
          </p:spPr>
          <p:txBody>
            <a:bodyPr/>
            <a:lstStyle/>
            <a:p>
              <a:endParaRPr lang="en-US"/>
            </a:p>
          </p:txBody>
        </p:sp>
        <p:sp>
          <p:nvSpPr>
            <p:cNvPr id="8" name="Freeform 8"/>
            <p:cNvSpPr/>
            <p:nvPr/>
          </p:nvSpPr>
          <p:spPr>
            <a:xfrm>
              <a:off x="2044065" y="1699768"/>
              <a:ext cx="1779778" cy="1592072"/>
            </a:xfrm>
            <a:custGeom>
              <a:avLst/>
              <a:gdLst/>
              <a:ahLst/>
              <a:cxnLst/>
              <a:rect l="l" t="t" r="r" b="b"/>
              <a:pathLst>
                <a:path w="1779778" h="1592072">
                  <a:moveTo>
                    <a:pt x="1779778" y="1592072"/>
                  </a:moveTo>
                  <a:lnTo>
                    <a:pt x="0" y="1592072"/>
                  </a:lnTo>
                  <a:lnTo>
                    <a:pt x="0" y="0"/>
                  </a:lnTo>
                  <a:lnTo>
                    <a:pt x="1779651" y="0"/>
                  </a:lnTo>
                  <a:lnTo>
                    <a:pt x="1779651" y="1592072"/>
                  </a:lnTo>
                  <a:close/>
                </a:path>
              </a:pathLst>
            </a:custGeom>
            <a:blipFill>
              <a:blip r:embed="rId6"/>
              <a:stretch>
                <a:fillRect t="-33894" b="-33894"/>
              </a:stretch>
            </a:blipFill>
          </p:spPr>
          <p:txBody>
            <a:bodyPr/>
            <a:lstStyle/>
            <a:p>
              <a:endParaRPr lang="en-US"/>
            </a:p>
          </p:txBody>
        </p:sp>
        <p:sp>
          <p:nvSpPr>
            <p:cNvPr id="9" name="Freeform 9"/>
            <p:cNvSpPr/>
            <p:nvPr/>
          </p:nvSpPr>
          <p:spPr>
            <a:xfrm>
              <a:off x="3924935" y="1679702"/>
              <a:ext cx="1786255" cy="1612138"/>
            </a:xfrm>
            <a:custGeom>
              <a:avLst/>
              <a:gdLst/>
              <a:ahLst/>
              <a:cxnLst/>
              <a:rect l="l" t="t" r="r" b="b"/>
              <a:pathLst>
                <a:path w="1786255" h="1612138">
                  <a:moveTo>
                    <a:pt x="1786255" y="1612138"/>
                  </a:moveTo>
                  <a:lnTo>
                    <a:pt x="0" y="1612138"/>
                  </a:lnTo>
                  <a:lnTo>
                    <a:pt x="0" y="0"/>
                  </a:lnTo>
                  <a:lnTo>
                    <a:pt x="1786255" y="0"/>
                  </a:lnTo>
                  <a:lnTo>
                    <a:pt x="1786255" y="1612138"/>
                  </a:lnTo>
                  <a:close/>
                </a:path>
              </a:pathLst>
            </a:custGeom>
            <a:blipFill>
              <a:blip r:embed="rId7"/>
              <a:stretch>
                <a:fillRect l="-40375" t="-68275" r="-30213" b="-83742"/>
              </a:stretch>
            </a:blipFill>
          </p:spPr>
          <p:txBody>
            <a:bodyPr/>
            <a:lstStyle/>
            <a:p>
              <a:endParaRPr lang="en-US"/>
            </a:p>
          </p:txBody>
        </p:sp>
        <p:sp>
          <p:nvSpPr>
            <p:cNvPr id="10" name="Freeform 10"/>
            <p:cNvSpPr/>
            <p:nvPr/>
          </p:nvSpPr>
          <p:spPr>
            <a:xfrm>
              <a:off x="0" y="0"/>
              <a:ext cx="5852160" cy="3291840"/>
            </a:xfrm>
            <a:custGeom>
              <a:avLst/>
              <a:gdLst/>
              <a:ahLst/>
              <a:cxnLst/>
              <a:rect l="l" t="t" r="r" b="b"/>
              <a:pathLst>
                <a:path w="5852160" h="3291840">
                  <a:moveTo>
                    <a:pt x="5852160" y="3291840"/>
                  </a:moveTo>
                  <a:lnTo>
                    <a:pt x="0" y="3291840"/>
                  </a:lnTo>
                  <a:lnTo>
                    <a:pt x="0" y="0"/>
                  </a:lnTo>
                  <a:lnTo>
                    <a:pt x="5852160" y="0"/>
                  </a:lnTo>
                  <a:lnTo>
                    <a:pt x="5852160" y="3291840"/>
                  </a:lnTo>
                  <a:close/>
                </a:path>
              </a:pathLst>
            </a:custGeom>
            <a:blipFill>
              <a:blip r:embed="rId8"/>
              <a:stretch>
                <a:fillRect/>
              </a:stretch>
            </a:blipFill>
          </p:spPr>
          <p:txBody>
            <a:bodyPr/>
            <a:lstStyle/>
            <a:p>
              <a:endParaRPr lang="en-US"/>
            </a:p>
          </p:txBody>
        </p:sp>
      </p:grpSp>
      <p:sp>
        <p:nvSpPr>
          <p:cNvPr id="11" name="TextBox 11"/>
          <p:cNvSpPr txBox="1"/>
          <p:nvPr/>
        </p:nvSpPr>
        <p:spPr>
          <a:xfrm>
            <a:off x="1006871" y="952500"/>
            <a:ext cx="16230600" cy="639076"/>
          </a:xfrm>
          <a:prstGeom prst="rect">
            <a:avLst/>
          </a:prstGeom>
        </p:spPr>
        <p:txBody>
          <a:bodyPr lIns="0" tIns="0" rIns="0" bIns="0" rtlCol="0" anchor="t">
            <a:spAutoFit/>
          </a:bodyPr>
          <a:lstStyle/>
          <a:p>
            <a:pPr algn="l">
              <a:lnSpc>
                <a:spcPts val="5200"/>
              </a:lnSpc>
              <a:spcBef>
                <a:spcPct val="0"/>
              </a:spcBef>
            </a:pPr>
            <a:r>
              <a:rPr lang="en-US" sz="3714" b="1" spc="843">
                <a:solidFill>
                  <a:srgbClr val="FFFFFF"/>
                </a:solidFill>
                <a:latin typeface="DM Sans Bold"/>
                <a:ea typeface="DM Sans Bold"/>
                <a:cs typeface="DM Sans Bold"/>
                <a:sym typeface="DM Sans Bold"/>
              </a:rPr>
              <a:t>INTRODUCING GINNY VAN DOREN-TRUONG</a:t>
            </a:r>
          </a:p>
        </p:txBody>
      </p:sp>
      <p:sp>
        <p:nvSpPr>
          <p:cNvPr id="12" name="TextBox 12"/>
          <p:cNvSpPr txBox="1"/>
          <p:nvPr/>
        </p:nvSpPr>
        <p:spPr>
          <a:xfrm>
            <a:off x="744030" y="2194753"/>
            <a:ext cx="3887370" cy="7840980"/>
          </a:xfrm>
          <a:prstGeom prst="rect">
            <a:avLst/>
          </a:prstGeom>
        </p:spPr>
        <p:txBody>
          <a:bodyPr lIns="0" tIns="0" rIns="0" bIns="0" rtlCol="0" anchor="t">
            <a:spAutoFit/>
          </a:bodyPr>
          <a:lstStyle/>
          <a:p>
            <a:pPr marL="388620" lvl="1" indent="-194310" algn="l">
              <a:lnSpc>
                <a:spcPts val="2520"/>
              </a:lnSpc>
              <a:buFont typeface="Arial"/>
              <a:buChar char="•"/>
            </a:pPr>
            <a:r>
              <a:rPr lang="en-US" sz="1800" b="1">
                <a:solidFill>
                  <a:srgbClr val="3B5272"/>
                </a:solidFill>
                <a:latin typeface="Poppins Medium Bold"/>
                <a:ea typeface="Poppins Medium Bold"/>
                <a:cs typeface="Poppins Medium Bold"/>
                <a:sym typeface="Poppins Medium Bold"/>
              </a:rPr>
              <a:t>2008 </a:t>
            </a:r>
            <a:r>
              <a:rPr lang="en-US" sz="1800">
                <a:solidFill>
                  <a:srgbClr val="3B5272"/>
                </a:solidFill>
                <a:latin typeface="Poppins Medium"/>
                <a:ea typeface="Poppins Medium"/>
                <a:cs typeface="Poppins Medium"/>
                <a:sym typeface="Poppins Medium"/>
              </a:rPr>
              <a:t>First Concert as Official Mint Passer Outter at Carrie Underwood Concert</a:t>
            </a:r>
          </a:p>
          <a:p>
            <a:pPr marL="388620" lvl="1" indent="-194310" algn="l">
              <a:lnSpc>
                <a:spcPts val="2520"/>
              </a:lnSpc>
              <a:buFont typeface="Arial"/>
              <a:buChar char="•"/>
            </a:pPr>
            <a:r>
              <a:rPr lang="en-US" sz="1800">
                <a:solidFill>
                  <a:srgbClr val="3B5272"/>
                </a:solidFill>
                <a:latin typeface="Poppins Medium"/>
                <a:ea typeface="Poppins Medium"/>
                <a:cs typeface="Poppins Medium"/>
                <a:sym typeface="Poppins Medium"/>
              </a:rPr>
              <a:t>2009 - 2011 Served as the Activities Director &amp; Director of Special Events for the Associated Students of New Mexico State University</a:t>
            </a:r>
          </a:p>
          <a:p>
            <a:pPr marL="388620" lvl="1" indent="-194310" algn="l">
              <a:lnSpc>
                <a:spcPts val="2520"/>
              </a:lnSpc>
              <a:buFont typeface="Arial"/>
              <a:buChar char="•"/>
            </a:pPr>
            <a:r>
              <a:rPr lang="en-US" sz="1800" b="1">
                <a:solidFill>
                  <a:srgbClr val="3B5272"/>
                </a:solidFill>
                <a:latin typeface="Poppins Medium Bold"/>
                <a:ea typeface="Poppins Medium Bold"/>
                <a:cs typeface="Poppins Medium Bold"/>
                <a:sym typeface="Poppins Medium Bold"/>
              </a:rPr>
              <a:t>2011 - 2013</a:t>
            </a:r>
            <a:r>
              <a:rPr lang="en-US" sz="1800">
                <a:solidFill>
                  <a:srgbClr val="3B5272"/>
                </a:solidFill>
                <a:latin typeface="Poppins Medium"/>
                <a:ea typeface="Poppins Medium"/>
                <a:cs typeface="Poppins Medium"/>
                <a:sym typeface="Poppins Medium"/>
              </a:rPr>
              <a:t> Served as the Graduate Assistant for the Special Events Department</a:t>
            </a:r>
          </a:p>
          <a:p>
            <a:pPr marL="388620" lvl="1" indent="-194310" algn="l">
              <a:lnSpc>
                <a:spcPts val="2520"/>
              </a:lnSpc>
              <a:buFont typeface="Arial"/>
              <a:buChar char="•"/>
            </a:pPr>
            <a:r>
              <a:rPr lang="en-US" sz="1800" b="1">
                <a:solidFill>
                  <a:srgbClr val="3B5272"/>
                </a:solidFill>
                <a:latin typeface="Poppins Medium Bold"/>
                <a:ea typeface="Poppins Medium Bold"/>
                <a:cs typeface="Poppins Medium Bold"/>
                <a:sym typeface="Poppins Medium Bold"/>
              </a:rPr>
              <a:t>2013 - 2017</a:t>
            </a:r>
            <a:r>
              <a:rPr lang="en-US" sz="1800">
                <a:solidFill>
                  <a:srgbClr val="3B5272"/>
                </a:solidFill>
                <a:latin typeface="Poppins Medium"/>
                <a:ea typeface="Poppins Medium"/>
                <a:cs typeface="Poppins Medium"/>
                <a:sym typeface="Poppins Medium"/>
              </a:rPr>
              <a:t> Marketing Coordinator, Marketing Manager, &amp; Events Manager of H-E-B Center in the Austin, TX Metro</a:t>
            </a:r>
          </a:p>
          <a:p>
            <a:pPr marL="388620" lvl="1" indent="-194310" algn="l">
              <a:lnSpc>
                <a:spcPts val="2520"/>
              </a:lnSpc>
              <a:buFont typeface="Arial"/>
              <a:buChar char="•"/>
            </a:pPr>
            <a:r>
              <a:rPr lang="en-US" sz="1800" b="1">
                <a:solidFill>
                  <a:srgbClr val="3B5272"/>
                </a:solidFill>
                <a:latin typeface="Poppins Medium Bold"/>
                <a:ea typeface="Poppins Medium Bold"/>
                <a:cs typeface="Poppins Medium Bold"/>
                <a:sym typeface="Poppins Medium Bold"/>
              </a:rPr>
              <a:t>2017 - 2023</a:t>
            </a:r>
            <a:r>
              <a:rPr lang="en-US" sz="1800">
                <a:solidFill>
                  <a:srgbClr val="3B5272"/>
                </a:solidFill>
                <a:latin typeface="Poppins Medium"/>
                <a:ea typeface="Poppins Medium"/>
                <a:cs typeface="Poppins Medium"/>
                <a:sym typeface="Poppins Medium"/>
              </a:rPr>
              <a:t> Marketing Manager &amp; Director of Marketing for Wagner Noël PAC</a:t>
            </a:r>
          </a:p>
          <a:p>
            <a:pPr marL="388620" lvl="1" indent="-194310" algn="l">
              <a:lnSpc>
                <a:spcPts val="2520"/>
              </a:lnSpc>
              <a:buFont typeface="Arial"/>
              <a:buChar char="•"/>
            </a:pPr>
            <a:r>
              <a:rPr lang="en-US" sz="1800" b="1">
                <a:solidFill>
                  <a:srgbClr val="3B5272"/>
                </a:solidFill>
                <a:latin typeface="Poppins Medium Bold"/>
                <a:ea typeface="Poppins Medium Bold"/>
                <a:cs typeface="Poppins Medium Bold"/>
                <a:sym typeface="Poppins Medium Bold"/>
              </a:rPr>
              <a:t>May 2023 </a:t>
            </a:r>
            <a:r>
              <a:rPr lang="en-US" sz="1800">
                <a:solidFill>
                  <a:srgbClr val="3B5272"/>
                </a:solidFill>
                <a:latin typeface="Poppins Medium"/>
                <a:ea typeface="Poppins Medium"/>
                <a:cs typeface="Poppins Medium"/>
                <a:sym typeface="Poppins Medium"/>
              </a:rPr>
              <a:t>Opened up Backstage Event Marketing with my mom</a:t>
            </a:r>
          </a:p>
          <a:p>
            <a:pPr marL="388620" lvl="1" indent="-194310" algn="l">
              <a:lnSpc>
                <a:spcPts val="2520"/>
              </a:lnSpc>
              <a:buFont typeface="Arial"/>
              <a:buChar char="•"/>
            </a:pPr>
            <a:r>
              <a:rPr lang="en-US" sz="1800" b="1">
                <a:solidFill>
                  <a:srgbClr val="3B5272"/>
                </a:solidFill>
                <a:latin typeface="Poppins Medium Bold"/>
                <a:ea typeface="Poppins Medium Bold"/>
                <a:cs typeface="Poppins Medium Bold"/>
                <a:sym typeface="Poppins Medium Bold"/>
              </a:rPr>
              <a:t>January 2024 </a:t>
            </a:r>
            <a:r>
              <a:rPr lang="en-US" sz="1800">
                <a:solidFill>
                  <a:srgbClr val="3B5272"/>
                </a:solidFill>
                <a:latin typeface="Poppins Medium"/>
                <a:ea typeface="Poppins Medium"/>
                <a:cs typeface="Poppins Medium"/>
                <a:sym typeface="Poppins Medium"/>
              </a:rPr>
              <a:t>Welcomed 1st Child Turner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CA9AD"/>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grpSp>
        <p:nvGrpSpPr>
          <p:cNvPr id="3" name="Group 3"/>
          <p:cNvGrpSpPr>
            <a:grpSpLocks noChangeAspect="1"/>
          </p:cNvGrpSpPr>
          <p:nvPr/>
        </p:nvGrpSpPr>
        <p:grpSpPr>
          <a:xfrm>
            <a:off x="5304499" y="2126281"/>
            <a:ext cx="12213594" cy="6870147"/>
            <a:chOff x="0" y="0"/>
            <a:chExt cx="5852160" cy="3291840"/>
          </a:xfrm>
        </p:grpSpPr>
        <p:sp>
          <p:nvSpPr>
            <p:cNvPr id="4" name="Freeform 4"/>
            <p:cNvSpPr/>
            <p:nvPr/>
          </p:nvSpPr>
          <p:spPr>
            <a:xfrm>
              <a:off x="147066" y="0"/>
              <a:ext cx="1771904" cy="1591691"/>
            </a:xfrm>
            <a:custGeom>
              <a:avLst/>
              <a:gdLst/>
              <a:ahLst/>
              <a:cxnLst/>
              <a:rect l="l" t="t" r="r" b="b"/>
              <a:pathLst>
                <a:path w="1771904" h="1591691">
                  <a:moveTo>
                    <a:pt x="1771904" y="1591691"/>
                  </a:moveTo>
                  <a:lnTo>
                    <a:pt x="0" y="1591691"/>
                  </a:lnTo>
                  <a:lnTo>
                    <a:pt x="0" y="0"/>
                  </a:lnTo>
                  <a:lnTo>
                    <a:pt x="1771904" y="0"/>
                  </a:lnTo>
                  <a:lnTo>
                    <a:pt x="1771904" y="1591691"/>
                  </a:lnTo>
                  <a:close/>
                </a:path>
              </a:pathLst>
            </a:custGeom>
            <a:blipFill>
              <a:blip r:embed="rId3"/>
              <a:stretch>
                <a:fillRect l="-9958" r="-9958"/>
              </a:stretch>
            </a:blipFill>
          </p:spPr>
          <p:txBody>
            <a:bodyPr/>
            <a:lstStyle/>
            <a:p>
              <a:endParaRPr lang="en-US"/>
            </a:p>
          </p:txBody>
        </p:sp>
        <p:sp>
          <p:nvSpPr>
            <p:cNvPr id="5" name="Freeform 5"/>
            <p:cNvSpPr/>
            <p:nvPr/>
          </p:nvSpPr>
          <p:spPr>
            <a:xfrm>
              <a:off x="2017395" y="0"/>
              <a:ext cx="1806448" cy="1591691"/>
            </a:xfrm>
            <a:custGeom>
              <a:avLst/>
              <a:gdLst/>
              <a:ahLst/>
              <a:cxnLst/>
              <a:rect l="l" t="t" r="r" b="b"/>
              <a:pathLst>
                <a:path w="1806448" h="1591691">
                  <a:moveTo>
                    <a:pt x="1806448" y="1591691"/>
                  </a:moveTo>
                  <a:lnTo>
                    <a:pt x="0" y="1591691"/>
                  </a:lnTo>
                  <a:lnTo>
                    <a:pt x="0" y="0"/>
                  </a:lnTo>
                  <a:lnTo>
                    <a:pt x="1806448" y="0"/>
                  </a:lnTo>
                  <a:lnTo>
                    <a:pt x="1806448" y="1591691"/>
                  </a:lnTo>
                  <a:close/>
                </a:path>
              </a:pathLst>
            </a:custGeom>
            <a:blipFill>
              <a:blip r:embed="rId4"/>
              <a:stretch>
                <a:fillRect l="-16567" r="-16567"/>
              </a:stretch>
            </a:blipFill>
          </p:spPr>
          <p:txBody>
            <a:bodyPr/>
            <a:lstStyle/>
            <a:p>
              <a:endParaRPr lang="en-US"/>
            </a:p>
          </p:txBody>
        </p:sp>
        <p:sp>
          <p:nvSpPr>
            <p:cNvPr id="6" name="Freeform 6"/>
            <p:cNvSpPr/>
            <p:nvPr/>
          </p:nvSpPr>
          <p:spPr>
            <a:xfrm>
              <a:off x="3924935" y="0"/>
              <a:ext cx="1793367" cy="1562735"/>
            </a:xfrm>
            <a:custGeom>
              <a:avLst/>
              <a:gdLst/>
              <a:ahLst/>
              <a:cxnLst/>
              <a:rect l="l" t="t" r="r" b="b"/>
              <a:pathLst>
                <a:path w="1793367" h="1562735">
                  <a:moveTo>
                    <a:pt x="1793367" y="1562735"/>
                  </a:moveTo>
                  <a:lnTo>
                    <a:pt x="0" y="1562735"/>
                  </a:lnTo>
                  <a:lnTo>
                    <a:pt x="0" y="0"/>
                  </a:lnTo>
                  <a:lnTo>
                    <a:pt x="1793367" y="0"/>
                  </a:lnTo>
                  <a:lnTo>
                    <a:pt x="1793367" y="1562735"/>
                  </a:lnTo>
                  <a:close/>
                </a:path>
              </a:pathLst>
            </a:custGeom>
            <a:blipFill>
              <a:blip r:embed="rId5"/>
              <a:stretch>
                <a:fillRect t="-26598" b="-26598"/>
              </a:stretch>
            </a:blipFill>
          </p:spPr>
          <p:txBody>
            <a:bodyPr/>
            <a:lstStyle/>
            <a:p>
              <a:endParaRPr lang="en-US"/>
            </a:p>
          </p:txBody>
        </p:sp>
        <p:sp>
          <p:nvSpPr>
            <p:cNvPr id="7" name="Freeform 7"/>
            <p:cNvSpPr/>
            <p:nvPr/>
          </p:nvSpPr>
          <p:spPr>
            <a:xfrm>
              <a:off x="157226" y="1699768"/>
              <a:ext cx="1783969" cy="1592072"/>
            </a:xfrm>
            <a:custGeom>
              <a:avLst/>
              <a:gdLst/>
              <a:ahLst/>
              <a:cxnLst/>
              <a:rect l="l" t="t" r="r" b="b"/>
              <a:pathLst>
                <a:path w="1783969" h="1592072">
                  <a:moveTo>
                    <a:pt x="1783969" y="1592072"/>
                  </a:moveTo>
                  <a:lnTo>
                    <a:pt x="0" y="1592072"/>
                  </a:lnTo>
                  <a:lnTo>
                    <a:pt x="0" y="0"/>
                  </a:lnTo>
                  <a:lnTo>
                    <a:pt x="1783969" y="0"/>
                  </a:lnTo>
                  <a:lnTo>
                    <a:pt x="1783969" y="1592072"/>
                  </a:lnTo>
                  <a:close/>
                </a:path>
              </a:pathLst>
            </a:custGeom>
            <a:blipFill>
              <a:blip r:embed="rId6"/>
              <a:stretch>
                <a:fillRect l="-17054" t="-6255" r="-25443"/>
              </a:stretch>
            </a:blipFill>
          </p:spPr>
          <p:txBody>
            <a:bodyPr/>
            <a:lstStyle/>
            <a:p>
              <a:endParaRPr lang="en-US"/>
            </a:p>
          </p:txBody>
        </p:sp>
        <p:sp>
          <p:nvSpPr>
            <p:cNvPr id="8" name="Freeform 8"/>
            <p:cNvSpPr/>
            <p:nvPr/>
          </p:nvSpPr>
          <p:spPr>
            <a:xfrm>
              <a:off x="2044065" y="1699768"/>
              <a:ext cx="1779778" cy="1592072"/>
            </a:xfrm>
            <a:custGeom>
              <a:avLst/>
              <a:gdLst/>
              <a:ahLst/>
              <a:cxnLst/>
              <a:rect l="l" t="t" r="r" b="b"/>
              <a:pathLst>
                <a:path w="1779778" h="1592072">
                  <a:moveTo>
                    <a:pt x="1779778" y="1592072"/>
                  </a:moveTo>
                  <a:lnTo>
                    <a:pt x="0" y="1592072"/>
                  </a:lnTo>
                  <a:lnTo>
                    <a:pt x="0" y="0"/>
                  </a:lnTo>
                  <a:lnTo>
                    <a:pt x="1779651" y="0"/>
                  </a:lnTo>
                  <a:lnTo>
                    <a:pt x="1779651" y="1592072"/>
                  </a:lnTo>
                  <a:close/>
                </a:path>
              </a:pathLst>
            </a:custGeom>
            <a:blipFill>
              <a:blip r:embed="rId7"/>
              <a:stretch>
                <a:fillRect l="-9563" r="-9563"/>
              </a:stretch>
            </a:blipFill>
          </p:spPr>
          <p:txBody>
            <a:bodyPr/>
            <a:lstStyle/>
            <a:p>
              <a:endParaRPr lang="en-US"/>
            </a:p>
          </p:txBody>
        </p:sp>
        <p:sp>
          <p:nvSpPr>
            <p:cNvPr id="9" name="Freeform 9"/>
            <p:cNvSpPr/>
            <p:nvPr/>
          </p:nvSpPr>
          <p:spPr>
            <a:xfrm>
              <a:off x="3924935" y="1679702"/>
              <a:ext cx="1786255" cy="1612138"/>
            </a:xfrm>
            <a:custGeom>
              <a:avLst/>
              <a:gdLst/>
              <a:ahLst/>
              <a:cxnLst/>
              <a:rect l="l" t="t" r="r" b="b"/>
              <a:pathLst>
                <a:path w="1786255" h="1612138">
                  <a:moveTo>
                    <a:pt x="1786255" y="1612138"/>
                  </a:moveTo>
                  <a:lnTo>
                    <a:pt x="0" y="1612138"/>
                  </a:lnTo>
                  <a:lnTo>
                    <a:pt x="0" y="0"/>
                  </a:lnTo>
                  <a:lnTo>
                    <a:pt x="1786255" y="0"/>
                  </a:lnTo>
                  <a:lnTo>
                    <a:pt x="1786255" y="1612138"/>
                  </a:lnTo>
                  <a:close/>
                </a:path>
              </a:pathLst>
            </a:custGeom>
            <a:blipFill>
              <a:blip r:embed="rId8"/>
              <a:stretch>
                <a:fillRect b="-47913"/>
              </a:stretch>
            </a:blipFill>
          </p:spPr>
          <p:txBody>
            <a:bodyPr/>
            <a:lstStyle/>
            <a:p>
              <a:endParaRPr lang="en-US"/>
            </a:p>
          </p:txBody>
        </p:sp>
        <p:sp>
          <p:nvSpPr>
            <p:cNvPr id="10" name="Freeform 10"/>
            <p:cNvSpPr/>
            <p:nvPr/>
          </p:nvSpPr>
          <p:spPr>
            <a:xfrm>
              <a:off x="0" y="0"/>
              <a:ext cx="5852160" cy="3291840"/>
            </a:xfrm>
            <a:custGeom>
              <a:avLst/>
              <a:gdLst/>
              <a:ahLst/>
              <a:cxnLst/>
              <a:rect l="l" t="t" r="r" b="b"/>
              <a:pathLst>
                <a:path w="5852160" h="3291840">
                  <a:moveTo>
                    <a:pt x="5852160" y="3291840"/>
                  </a:moveTo>
                  <a:lnTo>
                    <a:pt x="0" y="3291840"/>
                  </a:lnTo>
                  <a:lnTo>
                    <a:pt x="0" y="0"/>
                  </a:lnTo>
                  <a:lnTo>
                    <a:pt x="5852160" y="0"/>
                  </a:lnTo>
                  <a:lnTo>
                    <a:pt x="5852160" y="3291840"/>
                  </a:lnTo>
                  <a:close/>
                </a:path>
              </a:pathLst>
            </a:custGeom>
            <a:blipFill>
              <a:blip r:embed="rId9"/>
              <a:stretch>
                <a:fillRect/>
              </a:stretch>
            </a:blipFill>
          </p:spPr>
          <p:txBody>
            <a:bodyPr/>
            <a:lstStyle/>
            <a:p>
              <a:endParaRPr lang="en-US"/>
            </a:p>
          </p:txBody>
        </p:sp>
      </p:grpSp>
      <p:sp>
        <p:nvSpPr>
          <p:cNvPr id="11" name="TextBox 11"/>
          <p:cNvSpPr txBox="1"/>
          <p:nvPr/>
        </p:nvSpPr>
        <p:spPr>
          <a:xfrm>
            <a:off x="1006871" y="942975"/>
            <a:ext cx="16230600" cy="651099"/>
          </a:xfrm>
          <a:prstGeom prst="rect">
            <a:avLst/>
          </a:prstGeom>
        </p:spPr>
        <p:txBody>
          <a:bodyPr lIns="0" tIns="0" rIns="0" bIns="0" rtlCol="0" anchor="t">
            <a:spAutoFit/>
          </a:bodyPr>
          <a:lstStyle/>
          <a:p>
            <a:pPr algn="l">
              <a:lnSpc>
                <a:spcPts val="5200"/>
              </a:lnSpc>
              <a:spcBef>
                <a:spcPct val="0"/>
              </a:spcBef>
            </a:pPr>
            <a:r>
              <a:rPr lang="en-US" sz="3714" b="1" spc="843">
                <a:solidFill>
                  <a:srgbClr val="FFFFFF"/>
                </a:solidFill>
                <a:latin typeface="Public Sans Bold"/>
                <a:ea typeface="Public Sans Bold"/>
                <a:cs typeface="Public Sans Bold"/>
                <a:sym typeface="Public Sans Bold"/>
              </a:rPr>
              <a:t>INTRODUCING STACY LIVINGSTON</a:t>
            </a:r>
          </a:p>
        </p:txBody>
      </p:sp>
      <p:sp>
        <p:nvSpPr>
          <p:cNvPr id="12" name="TextBox 12"/>
          <p:cNvSpPr txBox="1"/>
          <p:nvPr/>
        </p:nvSpPr>
        <p:spPr>
          <a:xfrm>
            <a:off x="646983" y="1937382"/>
            <a:ext cx="4404956" cy="7840980"/>
          </a:xfrm>
          <a:prstGeom prst="rect">
            <a:avLst/>
          </a:prstGeom>
        </p:spPr>
        <p:txBody>
          <a:bodyPr lIns="0" tIns="0" rIns="0" bIns="0" rtlCol="0" anchor="t">
            <a:spAutoFit/>
          </a:bodyPr>
          <a:lstStyle/>
          <a:p>
            <a:pPr marL="388620" lvl="1" indent="-194310" algn="l">
              <a:lnSpc>
                <a:spcPts val="2520"/>
              </a:lnSpc>
              <a:buFont typeface="Arial"/>
              <a:buChar char="•"/>
            </a:pPr>
            <a:r>
              <a:rPr lang="en-US" sz="1800">
                <a:solidFill>
                  <a:srgbClr val="3B5272"/>
                </a:solidFill>
                <a:latin typeface="Poppins Medium"/>
                <a:ea typeface="Poppins Medium"/>
                <a:cs typeface="Poppins Medium"/>
                <a:sym typeface="Poppins Medium"/>
              </a:rPr>
              <a:t>2009-2019 US Market Development for international company</a:t>
            </a:r>
          </a:p>
          <a:p>
            <a:pPr algn="l">
              <a:lnSpc>
                <a:spcPts val="2520"/>
              </a:lnSpc>
            </a:pPr>
            <a:endParaRPr lang="en-US" sz="1800">
              <a:solidFill>
                <a:srgbClr val="3B5272"/>
              </a:solidFill>
              <a:latin typeface="Poppins Medium"/>
              <a:ea typeface="Poppins Medium"/>
              <a:cs typeface="Poppins Medium"/>
              <a:sym typeface="Poppins Medium"/>
            </a:endParaRPr>
          </a:p>
          <a:p>
            <a:pPr marL="388620" lvl="1" indent="-194310" algn="l">
              <a:lnSpc>
                <a:spcPts val="2520"/>
              </a:lnSpc>
              <a:buFont typeface="Arial"/>
              <a:buChar char="•"/>
            </a:pPr>
            <a:r>
              <a:rPr lang="en-US" sz="1800">
                <a:solidFill>
                  <a:srgbClr val="3B5272"/>
                </a:solidFill>
                <a:latin typeface="Poppins Medium"/>
                <a:ea typeface="Poppins Medium"/>
                <a:cs typeface="Poppins Medium"/>
                <a:sym typeface="Poppins Medium"/>
              </a:rPr>
              <a:t>2010- Graduated from U of U, Double Marketing &amp; Psychology</a:t>
            </a:r>
          </a:p>
          <a:p>
            <a:pPr algn="l">
              <a:lnSpc>
                <a:spcPts val="2520"/>
              </a:lnSpc>
            </a:pPr>
            <a:endParaRPr lang="en-US" sz="1800">
              <a:solidFill>
                <a:srgbClr val="3B5272"/>
              </a:solidFill>
              <a:latin typeface="Poppins Medium"/>
              <a:ea typeface="Poppins Medium"/>
              <a:cs typeface="Poppins Medium"/>
              <a:sym typeface="Poppins Medium"/>
            </a:endParaRPr>
          </a:p>
          <a:p>
            <a:pPr marL="388620" lvl="1" indent="-194310" algn="l">
              <a:lnSpc>
                <a:spcPts val="2520"/>
              </a:lnSpc>
              <a:buFont typeface="Arial"/>
              <a:buChar char="•"/>
            </a:pPr>
            <a:r>
              <a:rPr lang="en-US" sz="1800">
                <a:solidFill>
                  <a:srgbClr val="3B5272"/>
                </a:solidFill>
                <a:latin typeface="Poppins Medium"/>
                <a:ea typeface="Poppins Medium"/>
                <a:cs typeface="Poppins Medium"/>
                <a:sym typeface="Poppins Medium"/>
              </a:rPr>
              <a:t>2016- Started &amp; sold a farmers market in Magnolia, TX</a:t>
            </a:r>
          </a:p>
          <a:p>
            <a:pPr algn="l">
              <a:lnSpc>
                <a:spcPts val="2520"/>
              </a:lnSpc>
            </a:pPr>
            <a:endParaRPr lang="en-US" sz="1800">
              <a:solidFill>
                <a:srgbClr val="3B5272"/>
              </a:solidFill>
              <a:latin typeface="Poppins Medium"/>
              <a:ea typeface="Poppins Medium"/>
              <a:cs typeface="Poppins Medium"/>
              <a:sym typeface="Poppins Medium"/>
            </a:endParaRPr>
          </a:p>
          <a:p>
            <a:pPr marL="388620" lvl="1" indent="-194310" algn="l">
              <a:lnSpc>
                <a:spcPts val="2520"/>
              </a:lnSpc>
              <a:buFont typeface="Arial"/>
              <a:buChar char="•"/>
            </a:pPr>
            <a:r>
              <a:rPr lang="en-US" sz="1800">
                <a:solidFill>
                  <a:srgbClr val="3B5272"/>
                </a:solidFill>
                <a:latin typeface="Poppins Medium"/>
                <a:ea typeface="Poppins Medium"/>
                <a:cs typeface="Poppins Medium"/>
                <a:sym typeface="Poppins Medium"/>
              </a:rPr>
              <a:t>2019- moved to Midland,  started Livlen Media &amp; Midland AF</a:t>
            </a:r>
          </a:p>
          <a:p>
            <a:pPr algn="l">
              <a:lnSpc>
                <a:spcPts val="2520"/>
              </a:lnSpc>
            </a:pPr>
            <a:endParaRPr lang="en-US" sz="1800">
              <a:solidFill>
                <a:srgbClr val="3B5272"/>
              </a:solidFill>
              <a:latin typeface="Poppins Medium"/>
              <a:ea typeface="Poppins Medium"/>
              <a:cs typeface="Poppins Medium"/>
              <a:sym typeface="Poppins Medium"/>
            </a:endParaRPr>
          </a:p>
          <a:p>
            <a:pPr marL="388620" lvl="1" indent="-194310" algn="l">
              <a:lnSpc>
                <a:spcPts val="2520"/>
              </a:lnSpc>
              <a:buFont typeface="Arial"/>
              <a:buChar char="•"/>
            </a:pPr>
            <a:r>
              <a:rPr lang="en-US" sz="1800">
                <a:solidFill>
                  <a:srgbClr val="3B5272"/>
                </a:solidFill>
                <a:latin typeface="Poppins Medium"/>
                <a:ea typeface="Poppins Medium"/>
                <a:cs typeface="Poppins Medium"/>
                <a:sym typeface="Poppins Medium"/>
              </a:rPr>
              <a:t>2020- started Odessa AF</a:t>
            </a:r>
          </a:p>
          <a:p>
            <a:pPr algn="l">
              <a:lnSpc>
                <a:spcPts val="2520"/>
              </a:lnSpc>
            </a:pPr>
            <a:endParaRPr lang="en-US" sz="1800">
              <a:solidFill>
                <a:srgbClr val="3B5272"/>
              </a:solidFill>
              <a:latin typeface="Poppins Medium"/>
              <a:ea typeface="Poppins Medium"/>
              <a:cs typeface="Poppins Medium"/>
              <a:sym typeface="Poppins Medium"/>
            </a:endParaRPr>
          </a:p>
          <a:p>
            <a:pPr marL="388620" lvl="1" indent="-194310" algn="l">
              <a:lnSpc>
                <a:spcPts val="2520"/>
              </a:lnSpc>
              <a:buFont typeface="Arial"/>
              <a:buChar char="•"/>
            </a:pPr>
            <a:r>
              <a:rPr lang="en-US" sz="1800">
                <a:solidFill>
                  <a:srgbClr val="3B5272"/>
                </a:solidFill>
                <a:latin typeface="Poppins Medium"/>
                <a:ea typeface="Poppins Medium"/>
                <a:cs typeface="Poppins Medium"/>
                <a:sym typeface="Poppins Medium"/>
              </a:rPr>
              <a:t>2022- started Midland Art Crawl, Midland Entrepreneurial Challenge winner (2021), STR Midland (Brunson Bungalow)</a:t>
            </a:r>
          </a:p>
          <a:p>
            <a:pPr algn="l">
              <a:lnSpc>
                <a:spcPts val="2520"/>
              </a:lnSpc>
            </a:pPr>
            <a:endParaRPr lang="en-US" sz="1800">
              <a:solidFill>
                <a:srgbClr val="3B5272"/>
              </a:solidFill>
              <a:latin typeface="Poppins Medium"/>
              <a:ea typeface="Poppins Medium"/>
              <a:cs typeface="Poppins Medium"/>
              <a:sym typeface="Poppins Medium"/>
            </a:endParaRPr>
          </a:p>
          <a:p>
            <a:pPr marL="388620" lvl="1" indent="-194310" algn="l">
              <a:lnSpc>
                <a:spcPts val="2520"/>
              </a:lnSpc>
              <a:buFont typeface="Arial"/>
              <a:buChar char="•"/>
            </a:pPr>
            <a:r>
              <a:rPr lang="en-US" sz="1800">
                <a:solidFill>
                  <a:srgbClr val="3B5272"/>
                </a:solidFill>
                <a:latin typeface="Poppins Medium"/>
                <a:ea typeface="Poppins Medium"/>
                <a:cs typeface="Poppins Medium"/>
                <a:sym typeface="Poppins Medium"/>
              </a:rPr>
              <a:t>2023- Midland Art Crawl becomes a non-profit</a:t>
            </a:r>
          </a:p>
          <a:p>
            <a:pPr algn="l">
              <a:lnSpc>
                <a:spcPts val="2520"/>
              </a:lnSpc>
            </a:pPr>
            <a:endParaRPr lang="en-US" sz="1800">
              <a:solidFill>
                <a:srgbClr val="3B5272"/>
              </a:solidFill>
              <a:latin typeface="Poppins Medium"/>
              <a:ea typeface="Poppins Medium"/>
              <a:cs typeface="Poppins Medium"/>
              <a:sym typeface="Poppins Medium"/>
            </a:endParaRPr>
          </a:p>
          <a:p>
            <a:pPr marL="388620" lvl="1" indent="-194310" algn="l">
              <a:lnSpc>
                <a:spcPts val="2520"/>
              </a:lnSpc>
              <a:buFont typeface="Arial"/>
              <a:buChar char="•"/>
            </a:pPr>
            <a:r>
              <a:rPr lang="en-US" sz="1800">
                <a:solidFill>
                  <a:srgbClr val="3B5272"/>
                </a:solidFill>
                <a:latin typeface="Poppins Medium"/>
                <a:ea typeface="Poppins Medium"/>
                <a:cs typeface="Poppins Medium"/>
                <a:sym typeface="Poppins Medium"/>
              </a:rPr>
              <a:t>2024 Luxury STR Taos, New Mexico (Slope &amp; Sage Hideaway)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en-US"/>
            </a:p>
          </p:txBody>
        </p:sp>
        <p:sp>
          <p:nvSpPr>
            <p:cNvPr id="4" name="TextBox 4"/>
            <p:cNvSpPr txBox="1"/>
            <p:nvPr/>
          </p:nvSpPr>
          <p:spPr>
            <a:xfrm>
              <a:off x="0" y="-57150"/>
              <a:ext cx="4274726" cy="222461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893678" y="81355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028700" y="8135576"/>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080189" y="2867022"/>
            <a:ext cx="11070109" cy="2757256"/>
          </a:xfrm>
          <a:prstGeom prst="rect">
            <a:avLst/>
          </a:prstGeom>
        </p:spPr>
        <p:txBody>
          <a:bodyPr lIns="0" tIns="0" rIns="0" bIns="0" rtlCol="0" anchor="t">
            <a:spAutoFit/>
          </a:bodyPr>
          <a:lstStyle/>
          <a:p>
            <a:pPr algn="r">
              <a:lnSpc>
                <a:spcPts val="10742"/>
              </a:lnSpc>
            </a:pPr>
            <a:r>
              <a:rPr lang="en-US" sz="9765" b="1">
                <a:solidFill>
                  <a:srgbClr val="FFFFFF"/>
                </a:solidFill>
                <a:latin typeface="DM Sans Bold"/>
                <a:ea typeface="DM Sans Bold"/>
                <a:cs typeface="DM Sans Bold"/>
                <a:sym typeface="DM Sans Bold"/>
              </a:rPr>
              <a:t>WHY EVENTS MATTER </a:t>
            </a:r>
          </a:p>
        </p:txBody>
      </p:sp>
      <p:sp>
        <p:nvSpPr>
          <p:cNvPr id="8" name="TextBox 8"/>
          <p:cNvSpPr txBox="1"/>
          <p:nvPr/>
        </p:nvSpPr>
        <p:spPr>
          <a:xfrm>
            <a:off x="1790700" y="1847850"/>
            <a:ext cx="1938412" cy="1003308"/>
          </a:xfrm>
          <a:prstGeom prst="rect">
            <a:avLst/>
          </a:prstGeom>
        </p:spPr>
        <p:txBody>
          <a:bodyPr lIns="0" tIns="0" rIns="0" bIns="0" rtlCol="0" anchor="t">
            <a:spAutoFit/>
          </a:bodyPr>
          <a:lstStyle/>
          <a:p>
            <a:pPr algn="l">
              <a:lnSpc>
                <a:spcPts val="7700"/>
              </a:lnSpc>
            </a:pPr>
            <a:r>
              <a:rPr lang="en-US" sz="7000" b="1">
                <a:solidFill>
                  <a:srgbClr val="FFFFFF"/>
                </a:solidFill>
                <a:latin typeface="DM Sans Bold"/>
                <a:ea typeface="DM Sans Bold"/>
                <a:cs typeface="DM Sans Bold"/>
                <a:sym typeface="DM Sans Bold"/>
              </a:rPr>
              <a:t>01.</a:t>
            </a:r>
          </a:p>
        </p:txBody>
      </p:sp>
      <p:grpSp>
        <p:nvGrpSpPr>
          <p:cNvPr id="9" name="Group 9"/>
          <p:cNvGrpSpPr/>
          <p:nvPr/>
        </p:nvGrpSpPr>
        <p:grpSpPr>
          <a:xfrm>
            <a:off x="13543121" y="-308824"/>
            <a:ext cx="7549097" cy="8444400"/>
            <a:chOff x="0" y="0"/>
            <a:chExt cx="10065462" cy="11259200"/>
          </a:xfrm>
        </p:grpSpPr>
        <p:sp>
          <p:nvSpPr>
            <p:cNvPr id="10" name="AutoShape 10"/>
            <p:cNvSpPr/>
            <p:nvPr/>
          </p:nvSpPr>
          <p:spPr>
            <a:xfrm flipV="1">
              <a:off x="2302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1" name="AutoShape 11"/>
            <p:cNvSpPr/>
            <p:nvPr/>
          </p:nvSpPr>
          <p:spPr>
            <a:xfrm flipV="1">
              <a:off x="554040"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2" name="AutoShape 12"/>
            <p:cNvSpPr/>
            <p:nvPr/>
          </p:nvSpPr>
          <p:spPr>
            <a:xfrm flipV="1">
              <a:off x="108506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3" name="AutoShape 13"/>
            <p:cNvSpPr/>
            <p:nvPr/>
          </p:nvSpPr>
          <p:spPr>
            <a:xfrm flipV="1">
              <a:off x="161608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4" name="AutoShape 14"/>
            <p:cNvSpPr/>
            <p:nvPr/>
          </p:nvSpPr>
          <p:spPr>
            <a:xfrm flipV="1">
              <a:off x="214710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5" name="AutoShape 15"/>
            <p:cNvSpPr/>
            <p:nvPr/>
          </p:nvSpPr>
          <p:spPr>
            <a:xfrm flipV="1">
              <a:off x="2678121"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6" name="AutoShape 16"/>
            <p:cNvSpPr/>
            <p:nvPr/>
          </p:nvSpPr>
          <p:spPr>
            <a:xfrm flipV="1">
              <a:off x="320914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7" name="AutoShape 17"/>
            <p:cNvSpPr/>
            <p:nvPr/>
          </p:nvSpPr>
          <p:spPr>
            <a:xfrm flipV="1">
              <a:off x="374016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8" name="AutoShape 18"/>
            <p:cNvSpPr/>
            <p:nvPr/>
          </p:nvSpPr>
          <p:spPr>
            <a:xfrm flipV="1">
              <a:off x="427118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sp>
          <p:nvSpPr>
            <p:cNvPr id="19" name="AutoShape 19"/>
            <p:cNvSpPr/>
            <p:nvPr/>
          </p:nvSpPr>
          <p:spPr>
            <a:xfrm flipV="1">
              <a:off x="4802202" y="10735"/>
              <a:ext cx="5240240" cy="11237731"/>
            </a:xfrm>
            <a:prstGeom prst="line">
              <a:avLst/>
            </a:prstGeom>
            <a:ln w="50800" cap="flat">
              <a:solidFill>
                <a:srgbClr val="BBCBCD"/>
              </a:solidFill>
              <a:prstDash val="solid"/>
              <a:headEnd type="none" w="sm" len="sm"/>
              <a:tailEnd type="none" w="sm" len="sm"/>
            </a:ln>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56322" y="8041552"/>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160719"/>
            <a:ext cx="4102978" cy="3133183"/>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5983060" y="1001816"/>
            <a:ext cx="11276240" cy="1066800"/>
          </a:xfrm>
          <a:prstGeom prst="rect">
            <a:avLst/>
          </a:prstGeom>
        </p:spPr>
        <p:txBody>
          <a:bodyPr lIns="0" tIns="0" rIns="0" bIns="0" rtlCol="0" anchor="t">
            <a:spAutoFit/>
          </a:bodyPr>
          <a:lstStyle/>
          <a:p>
            <a:pPr algn="ctr">
              <a:lnSpc>
                <a:spcPts val="8250"/>
              </a:lnSpc>
            </a:pPr>
            <a:r>
              <a:rPr lang="en-US" sz="7500" b="1">
                <a:solidFill>
                  <a:srgbClr val="8CA9AD"/>
                </a:solidFill>
                <a:latin typeface="DM Sans Bold"/>
                <a:ea typeface="DM Sans Bold"/>
                <a:cs typeface="DM Sans Bold"/>
                <a:sym typeface="DM Sans Bold"/>
              </a:rPr>
              <a:t>WHY EVENTS MATTER</a:t>
            </a:r>
          </a:p>
        </p:txBody>
      </p:sp>
      <p:sp>
        <p:nvSpPr>
          <p:cNvPr id="5" name="TextBox 5"/>
          <p:cNvSpPr txBox="1"/>
          <p:nvPr/>
        </p:nvSpPr>
        <p:spPr>
          <a:xfrm>
            <a:off x="1448840" y="3599721"/>
            <a:ext cx="13580570" cy="4441831"/>
          </a:xfrm>
          <a:prstGeom prst="rect">
            <a:avLst/>
          </a:prstGeom>
        </p:spPr>
        <p:txBody>
          <a:bodyPr lIns="0" tIns="0" rIns="0" bIns="0" rtlCol="0" anchor="t">
            <a:spAutoFit/>
          </a:bodyPr>
          <a:lstStyle/>
          <a:p>
            <a:pPr marL="863700" lvl="1" indent="-431850" algn="l">
              <a:lnSpc>
                <a:spcPts val="4400"/>
              </a:lnSpc>
              <a:buFont typeface="Arial"/>
              <a:buChar char="•"/>
            </a:pPr>
            <a:r>
              <a:rPr lang="en-US" sz="4000">
                <a:solidFill>
                  <a:srgbClr val="737373"/>
                </a:solidFill>
                <a:latin typeface="DM Sans"/>
                <a:ea typeface="DM Sans"/>
                <a:cs typeface="DM Sans"/>
                <a:sym typeface="DM Sans"/>
              </a:rPr>
              <a:t>Know, Like, &amp; Trust</a:t>
            </a:r>
          </a:p>
          <a:p>
            <a:pPr algn="l">
              <a:lnSpc>
                <a:spcPts val="4400"/>
              </a:lnSpc>
            </a:pPr>
            <a:endParaRPr lang="en-US" sz="4000">
              <a:solidFill>
                <a:srgbClr val="737373"/>
              </a:solidFill>
              <a:latin typeface="DM Sans"/>
              <a:ea typeface="DM Sans"/>
              <a:cs typeface="DM Sans"/>
              <a:sym typeface="DM Sans"/>
            </a:endParaRPr>
          </a:p>
          <a:p>
            <a:pPr marL="863700" lvl="1" indent="-431850" algn="l">
              <a:lnSpc>
                <a:spcPts val="4400"/>
              </a:lnSpc>
              <a:buFont typeface="Arial"/>
              <a:buChar char="•"/>
            </a:pPr>
            <a:r>
              <a:rPr lang="en-US" sz="4000">
                <a:solidFill>
                  <a:srgbClr val="737373"/>
                </a:solidFill>
                <a:latin typeface="DM Sans"/>
                <a:ea typeface="DM Sans"/>
                <a:cs typeface="DM Sans"/>
                <a:sym typeface="DM Sans"/>
              </a:rPr>
              <a:t>Building connections and loyalty</a:t>
            </a:r>
          </a:p>
          <a:p>
            <a:pPr algn="l">
              <a:lnSpc>
                <a:spcPts val="4400"/>
              </a:lnSpc>
            </a:pPr>
            <a:endParaRPr lang="en-US" sz="4000">
              <a:solidFill>
                <a:srgbClr val="737373"/>
              </a:solidFill>
              <a:latin typeface="DM Sans"/>
              <a:ea typeface="DM Sans"/>
              <a:cs typeface="DM Sans"/>
              <a:sym typeface="DM Sans"/>
            </a:endParaRPr>
          </a:p>
          <a:p>
            <a:pPr marL="863700" lvl="1" indent="-431850" algn="l">
              <a:lnSpc>
                <a:spcPts val="4400"/>
              </a:lnSpc>
              <a:buFont typeface="Arial"/>
              <a:buChar char="•"/>
            </a:pPr>
            <a:r>
              <a:rPr lang="en-US" sz="4000">
                <a:solidFill>
                  <a:srgbClr val="737373"/>
                </a:solidFill>
                <a:latin typeface="DM Sans"/>
                <a:ea typeface="DM Sans"/>
                <a:cs typeface="DM Sans"/>
                <a:sym typeface="DM Sans"/>
              </a:rPr>
              <a:t>Bringing your local business to life in an engaging way</a:t>
            </a:r>
          </a:p>
          <a:p>
            <a:pPr algn="l">
              <a:lnSpc>
                <a:spcPts val="4400"/>
              </a:lnSpc>
            </a:pPr>
            <a:endParaRPr lang="en-US" sz="4000">
              <a:solidFill>
                <a:srgbClr val="737373"/>
              </a:solidFill>
              <a:latin typeface="DM Sans"/>
              <a:ea typeface="DM Sans"/>
              <a:cs typeface="DM Sans"/>
              <a:sym typeface="DM Sans"/>
            </a:endParaRPr>
          </a:p>
          <a:p>
            <a:pPr marL="863700" lvl="1" indent="-431850" algn="l">
              <a:lnSpc>
                <a:spcPts val="4400"/>
              </a:lnSpc>
              <a:buFont typeface="Arial"/>
              <a:buChar char="•"/>
            </a:pPr>
            <a:r>
              <a:rPr lang="en-US" sz="4000">
                <a:solidFill>
                  <a:srgbClr val="737373"/>
                </a:solidFill>
                <a:latin typeface="DM Sans"/>
                <a:ea typeface="DM Sans"/>
                <a:cs typeface="DM Sans"/>
                <a:sym typeface="DM Sans"/>
              </a:rPr>
              <a:t>Sharing an audience with collaborators (on and offline)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87982" y="-73748"/>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636493" y="2712498"/>
            <a:ext cx="4102978" cy="3133183"/>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468647" y="4279090"/>
            <a:ext cx="5795493" cy="4114800"/>
          </a:xfrm>
          <a:custGeom>
            <a:avLst/>
            <a:gdLst/>
            <a:ahLst/>
            <a:cxnLst/>
            <a:rect l="l" t="t" r="r" b="b"/>
            <a:pathLst>
              <a:path w="5795493" h="4114800">
                <a:moveTo>
                  <a:pt x="0" y="0"/>
                </a:moveTo>
                <a:lnTo>
                  <a:pt x="5795493" y="0"/>
                </a:lnTo>
                <a:lnTo>
                  <a:pt x="57954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028700" y="1104900"/>
            <a:ext cx="14555461" cy="1066800"/>
          </a:xfrm>
          <a:prstGeom prst="rect">
            <a:avLst/>
          </a:prstGeom>
        </p:spPr>
        <p:txBody>
          <a:bodyPr lIns="0" tIns="0" rIns="0" bIns="0" rtlCol="0" anchor="t">
            <a:spAutoFit/>
          </a:bodyPr>
          <a:lstStyle/>
          <a:p>
            <a:pPr algn="l">
              <a:lnSpc>
                <a:spcPts val="8250"/>
              </a:lnSpc>
            </a:pPr>
            <a:r>
              <a:rPr lang="en-US" sz="7500" b="1">
                <a:solidFill>
                  <a:srgbClr val="8CA9AD"/>
                </a:solidFill>
                <a:latin typeface="DM Sans Bold"/>
                <a:ea typeface="DM Sans Bold"/>
                <a:cs typeface="DM Sans Bold"/>
                <a:sym typeface="DM Sans Bold"/>
              </a:rPr>
              <a:t>THE POWER OF FACE-TO-FACE</a:t>
            </a:r>
          </a:p>
        </p:txBody>
      </p:sp>
      <p:sp>
        <p:nvSpPr>
          <p:cNvPr id="6" name="TextBox 6"/>
          <p:cNvSpPr txBox="1"/>
          <p:nvPr/>
        </p:nvSpPr>
        <p:spPr>
          <a:xfrm>
            <a:off x="1028700" y="3263495"/>
            <a:ext cx="6634940" cy="565150"/>
          </a:xfrm>
          <a:prstGeom prst="rect">
            <a:avLst/>
          </a:prstGeom>
        </p:spPr>
        <p:txBody>
          <a:bodyPr lIns="0" tIns="0" rIns="0" bIns="0" rtlCol="0" anchor="t">
            <a:spAutoFit/>
          </a:bodyPr>
          <a:lstStyle/>
          <a:p>
            <a:pPr algn="l">
              <a:lnSpc>
                <a:spcPts val="4399"/>
              </a:lnSpc>
            </a:pPr>
            <a:r>
              <a:rPr lang="en-US" sz="3999" b="1">
                <a:solidFill>
                  <a:srgbClr val="737373"/>
                </a:solidFill>
                <a:latin typeface="DM Sans Bold"/>
                <a:ea typeface="DM Sans Bold"/>
                <a:cs typeface="DM Sans Bold"/>
                <a:sym typeface="DM Sans Bold"/>
              </a:rPr>
              <a:t>Know - Like - Trust Factor</a:t>
            </a:r>
          </a:p>
        </p:txBody>
      </p:sp>
      <p:sp>
        <p:nvSpPr>
          <p:cNvPr id="7" name="TextBox 7"/>
          <p:cNvSpPr txBox="1"/>
          <p:nvPr/>
        </p:nvSpPr>
        <p:spPr>
          <a:xfrm>
            <a:off x="9034550" y="4578350"/>
            <a:ext cx="2459180" cy="565150"/>
          </a:xfrm>
          <a:prstGeom prst="rect">
            <a:avLst/>
          </a:prstGeom>
        </p:spPr>
        <p:txBody>
          <a:bodyPr lIns="0" tIns="0" rIns="0" bIns="0" rtlCol="0" anchor="t">
            <a:spAutoFit/>
          </a:bodyPr>
          <a:lstStyle/>
          <a:p>
            <a:pPr algn="l">
              <a:lnSpc>
                <a:spcPts val="4399"/>
              </a:lnSpc>
            </a:pPr>
            <a:r>
              <a:rPr lang="en-US" sz="3999" b="1">
                <a:solidFill>
                  <a:srgbClr val="737373"/>
                </a:solidFill>
                <a:latin typeface="DM Sans Bold"/>
                <a:ea typeface="DM Sans Bold"/>
                <a:cs typeface="DM Sans Bold"/>
                <a:sym typeface="DM Sans Bold"/>
              </a:rPr>
              <a:t>Leads To</a:t>
            </a:r>
          </a:p>
        </p:txBody>
      </p:sp>
      <p:sp>
        <p:nvSpPr>
          <p:cNvPr id="8" name="TextBox 8"/>
          <p:cNvSpPr txBox="1"/>
          <p:nvPr/>
        </p:nvSpPr>
        <p:spPr>
          <a:xfrm>
            <a:off x="10624360" y="6616295"/>
            <a:ext cx="6634940" cy="1117600"/>
          </a:xfrm>
          <a:prstGeom prst="rect">
            <a:avLst/>
          </a:prstGeom>
        </p:spPr>
        <p:txBody>
          <a:bodyPr lIns="0" tIns="0" rIns="0" bIns="0" rtlCol="0" anchor="t">
            <a:spAutoFit/>
          </a:bodyPr>
          <a:lstStyle/>
          <a:p>
            <a:pPr algn="l">
              <a:lnSpc>
                <a:spcPts val="4399"/>
              </a:lnSpc>
            </a:pPr>
            <a:r>
              <a:rPr lang="en-US" sz="3999" b="1">
                <a:solidFill>
                  <a:srgbClr val="737373"/>
                </a:solidFill>
                <a:latin typeface="DM Sans Bold"/>
                <a:ea typeface="DM Sans Bold"/>
                <a:cs typeface="DM Sans Bold"/>
                <a:sym typeface="DM Sans Bold"/>
              </a:rPr>
              <a:t>Top of Mind and Increase Bottom Line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CA9AD"/>
        </a:solidFill>
        <a:effectLst/>
      </p:bgPr>
    </p:bg>
    <p:spTree>
      <p:nvGrpSpPr>
        <p:cNvPr id="1" name=""/>
        <p:cNvGrpSpPr/>
        <p:nvPr/>
      </p:nvGrpSpPr>
      <p:grpSpPr>
        <a:xfrm>
          <a:off x="0" y="0"/>
          <a:ext cx="0" cy="0"/>
          <a:chOff x="0" y="0"/>
          <a:chExt cx="0" cy="0"/>
        </a:xfrm>
      </p:grpSpPr>
      <p:sp>
        <p:nvSpPr>
          <p:cNvPr id="2" name="TextBox 2"/>
          <p:cNvSpPr txBox="1"/>
          <p:nvPr/>
        </p:nvSpPr>
        <p:spPr>
          <a:xfrm>
            <a:off x="1822482" y="1816100"/>
            <a:ext cx="14643036" cy="6721475"/>
          </a:xfrm>
          <a:prstGeom prst="rect">
            <a:avLst/>
          </a:prstGeom>
        </p:spPr>
        <p:txBody>
          <a:bodyPr lIns="0" tIns="0" rIns="0" bIns="0" rtlCol="0" anchor="t">
            <a:spAutoFit/>
          </a:bodyPr>
          <a:lstStyle/>
          <a:p>
            <a:pPr algn="ctr">
              <a:lnSpc>
                <a:spcPts val="8800"/>
              </a:lnSpc>
            </a:pPr>
            <a:r>
              <a:rPr lang="en-US" sz="8000" b="1">
                <a:solidFill>
                  <a:srgbClr val="FFFFFF"/>
                </a:solidFill>
                <a:latin typeface="DM Sans Bold"/>
                <a:ea typeface="DM Sans Bold"/>
                <a:cs typeface="DM Sans Bold"/>
                <a:sym typeface="DM Sans Bold"/>
              </a:rPr>
              <a:t>"EVENTS MAY START WITH A ROOMFUL OF STRANGERS, BUT THEY END WITH A COMMUNITY OF BELIEVERS."</a:t>
            </a:r>
          </a:p>
          <a:p>
            <a:pPr algn="ctr">
              <a:lnSpc>
                <a:spcPts val="8800"/>
              </a:lnSpc>
            </a:pPr>
            <a:endParaRPr lang="en-US" sz="8000" b="1">
              <a:solidFill>
                <a:srgbClr val="FFFFFF"/>
              </a:solidFill>
              <a:latin typeface="DM Sans Bold"/>
              <a:ea typeface="DM Sans Bold"/>
              <a:cs typeface="DM Sans Bold"/>
              <a:sym typeface="DM Sans Bold"/>
            </a:endParaRPr>
          </a:p>
          <a:p>
            <a:pPr algn="ctr">
              <a:lnSpc>
                <a:spcPts val="8800"/>
              </a:lnSpc>
            </a:pPr>
            <a:r>
              <a:rPr lang="en-US" sz="8000" b="1">
                <a:solidFill>
                  <a:srgbClr val="FFFFFF"/>
                </a:solidFill>
                <a:latin typeface="DM Sans Bold"/>
                <a:ea typeface="DM Sans Bold"/>
                <a:cs typeface="DM Sans Bold"/>
                <a:sym typeface="DM Sans Bold"/>
              </a:rPr>
              <a:t> — ANONYMOUS</a:t>
            </a:r>
          </a:p>
        </p:txBody>
      </p:sp>
      <p:sp>
        <p:nvSpPr>
          <p:cNvPr id="3" name="Freeform 3"/>
          <p:cNvSpPr/>
          <p:nvPr/>
        </p:nvSpPr>
        <p:spPr>
          <a:xfrm>
            <a:off x="1028700" y="-11227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3156322" y="7153817"/>
            <a:ext cx="4102978" cy="3133183"/>
          </a:xfrm>
          <a:custGeom>
            <a:avLst/>
            <a:gdLst/>
            <a:ahLst/>
            <a:cxnLst/>
            <a:rect l="l" t="t" r="r" b="b"/>
            <a:pathLst>
              <a:path w="4102978" h="3133183">
                <a:moveTo>
                  <a:pt x="0" y="3133183"/>
                </a:moveTo>
                <a:lnTo>
                  <a:pt x="4102978" y="3133183"/>
                </a:lnTo>
                <a:lnTo>
                  <a:pt x="4102978" y="0"/>
                </a:lnTo>
                <a:lnTo>
                  <a:pt x="0" y="0"/>
                </a:lnTo>
                <a:lnTo>
                  <a:pt x="0" y="313318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56322" y="8041552"/>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028700" y="-160719"/>
            <a:ext cx="4102978" cy="3133183"/>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1531251" y="1694063"/>
            <a:ext cx="5728049" cy="5706569"/>
          </a:xfrm>
          <a:custGeom>
            <a:avLst/>
            <a:gdLst/>
            <a:ahLst/>
            <a:cxnLst/>
            <a:rect l="l" t="t" r="r" b="b"/>
            <a:pathLst>
              <a:path w="5728049" h="5706569">
                <a:moveTo>
                  <a:pt x="0" y="0"/>
                </a:moveTo>
                <a:lnTo>
                  <a:pt x="5728049" y="0"/>
                </a:lnTo>
                <a:lnTo>
                  <a:pt x="5728049" y="5706569"/>
                </a:lnTo>
                <a:lnTo>
                  <a:pt x="0" y="57065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5394242" y="429284"/>
            <a:ext cx="11456099" cy="1704980"/>
          </a:xfrm>
          <a:prstGeom prst="rect">
            <a:avLst/>
          </a:prstGeom>
        </p:spPr>
        <p:txBody>
          <a:bodyPr lIns="0" tIns="0" rIns="0" bIns="0" rtlCol="0" anchor="t">
            <a:spAutoFit/>
          </a:bodyPr>
          <a:lstStyle/>
          <a:p>
            <a:pPr algn="l">
              <a:lnSpc>
                <a:spcPts val="6600"/>
              </a:lnSpc>
            </a:pPr>
            <a:r>
              <a:rPr lang="en-US" sz="6000" b="1">
                <a:solidFill>
                  <a:srgbClr val="8CA9AD"/>
                </a:solidFill>
                <a:latin typeface="DM Sans Bold"/>
                <a:ea typeface="DM Sans Bold"/>
                <a:cs typeface="DM Sans Bold"/>
                <a:sym typeface="DM Sans Bold"/>
              </a:rPr>
              <a:t>BUILDING A LOYAL COMMUNITY</a:t>
            </a:r>
          </a:p>
        </p:txBody>
      </p:sp>
      <p:sp>
        <p:nvSpPr>
          <p:cNvPr id="6" name="TextBox 6"/>
          <p:cNvSpPr txBox="1"/>
          <p:nvPr/>
        </p:nvSpPr>
        <p:spPr>
          <a:xfrm>
            <a:off x="557450" y="3071516"/>
            <a:ext cx="10058630" cy="4329116"/>
          </a:xfrm>
          <a:prstGeom prst="rect">
            <a:avLst/>
          </a:prstGeom>
        </p:spPr>
        <p:txBody>
          <a:bodyPr lIns="0" tIns="0" rIns="0" bIns="0" rtlCol="0" anchor="t">
            <a:spAutoFit/>
          </a:bodyPr>
          <a:lstStyle/>
          <a:p>
            <a:pPr marL="986419" lvl="1" indent="-493209" algn="l">
              <a:lnSpc>
                <a:spcPts val="8817"/>
              </a:lnSpc>
              <a:buFont typeface="Arial"/>
              <a:buChar char="•"/>
            </a:pPr>
            <a:r>
              <a:rPr lang="en-US" sz="4568">
                <a:solidFill>
                  <a:srgbClr val="737373"/>
                </a:solidFill>
                <a:latin typeface="DM Sans"/>
                <a:ea typeface="DM Sans"/>
                <a:cs typeface="DM Sans"/>
                <a:sym typeface="DM Sans"/>
              </a:rPr>
              <a:t>Community vs. Transaction</a:t>
            </a:r>
          </a:p>
          <a:p>
            <a:pPr marL="986419" lvl="1" indent="-493209" algn="l">
              <a:lnSpc>
                <a:spcPts val="8817"/>
              </a:lnSpc>
              <a:buFont typeface="Arial"/>
              <a:buChar char="•"/>
            </a:pPr>
            <a:r>
              <a:rPr lang="en-US" sz="4568">
                <a:solidFill>
                  <a:srgbClr val="737373"/>
                </a:solidFill>
                <a:latin typeface="DM Sans"/>
                <a:ea typeface="DM Sans"/>
                <a:cs typeface="DM Sans"/>
                <a:sym typeface="DM Sans"/>
              </a:rPr>
              <a:t>Create an Experience</a:t>
            </a:r>
          </a:p>
          <a:p>
            <a:pPr marL="986419" lvl="1" indent="-493209" algn="l">
              <a:lnSpc>
                <a:spcPts val="8817"/>
              </a:lnSpc>
              <a:buFont typeface="Arial"/>
              <a:buChar char="•"/>
            </a:pPr>
            <a:r>
              <a:rPr lang="en-US" sz="4568">
                <a:solidFill>
                  <a:srgbClr val="737373"/>
                </a:solidFill>
                <a:latin typeface="DM Sans"/>
                <a:ea typeface="DM Sans"/>
                <a:cs typeface="DM Sans"/>
                <a:sym typeface="DM Sans"/>
              </a:rPr>
              <a:t>Belongingness</a:t>
            </a:r>
          </a:p>
          <a:p>
            <a:pPr marL="986419" lvl="1" indent="-493209" algn="l">
              <a:lnSpc>
                <a:spcPts val="8817"/>
              </a:lnSpc>
              <a:buFont typeface="Arial"/>
              <a:buChar char="•"/>
            </a:pPr>
            <a:r>
              <a:rPr lang="en-US" sz="4568">
                <a:solidFill>
                  <a:srgbClr val="737373"/>
                </a:solidFill>
                <a:latin typeface="DM Sans"/>
                <a:ea typeface="DM Sans"/>
                <a:cs typeface="DM Sans"/>
                <a:sym typeface="DM Sans"/>
              </a:rPr>
              <a:t>Giving a Reason to Celebrate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1700</Words>
  <Application>Microsoft Office PowerPoint</Application>
  <PresentationFormat>Custom</PresentationFormat>
  <Paragraphs>219</Paragraphs>
  <Slides>25</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DM Sans Bold</vt:lpstr>
      <vt:lpstr>Calibri</vt:lpstr>
      <vt:lpstr>Arial</vt:lpstr>
      <vt:lpstr>DM Sans Italics</vt:lpstr>
      <vt:lpstr>DM Sans</vt:lpstr>
      <vt:lpstr>Poppins Medium</vt:lpstr>
      <vt:lpstr>Canva Sans 2 Bold</vt:lpstr>
      <vt:lpstr>Poppins Medium Bold</vt:lpstr>
      <vt:lpstr>Public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Texas Women's Symposium</dc:title>
  <dc:creator>Alayne Paulson</dc:creator>
  <cp:lastModifiedBy>Alayne Paulson</cp:lastModifiedBy>
  <cp:revision>1</cp:revision>
  <dcterms:created xsi:type="dcterms:W3CDTF">2006-08-16T00:00:00Z</dcterms:created>
  <dcterms:modified xsi:type="dcterms:W3CDTF">2024-11-11T17:26:06Z</dcterms:modified>
  <dc:identifier>DAGUbBsdKRg</dc:identifier>
</cp:coreProperties>
</file>