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sldIdLst>
    <p:sldId id="257" r:id="rId2"/>
    <p:sldId id="310" r:id="rId3"/>
    <p:sldId id="258" r:id="rId4"/>
    <p:sldId id="259" r:id="rId5"/>
    <p:sldId id="290" r:id="rId6"/>
    <p:sldId id="291" r:id="rId7"/>
    <p:sldId id="308" r:id="rId8"/>
    <p:sldId id="309" r:id="rId9"/>
    <p:sldId id="261" r:id="rId10"/>
    <p:sldId id="304" r:id="rId11"/>
    <p:sldId id="262" r:id="rId12"/>
    <p:sldId id="286" r:id="rId13"/>
    <p:sldId id="311" r:id="rId14"/>
    <p:sldId id="312" r:id="rId15"/>
    <p:sldId id="313" r:id="rId16"/>
    <p:sldId id="314" r:id="rId17"/>
    <p:sldId id="315" r:id="rId18"/>
    <p:sldId id="316" r:id="rId19"/>
    <p:sldId id="317" r:id="rId20"/>
    <p:sldId id="318" r:id="rId21"/>
    <p:sldId id="320" r:id="rId22"/>
    <p:sldId id="269" r:id="rId23"/>
    <p:sldId id="294" r:id="rId24"/>
    <p:sldId id="292" r:id="rId25"/>
    <p:sldId id="293" r:id="rId26"/>
    <p:sldId id="281" r:id="rId27"/>
    <p:sldId id="282" r:id="rId28"/>
    <p:sldId id="270" r:id="rId29"/>
    <p:sldId id="297" r:id="rId30"/>
    <p:sldId id="295" r:id="rId31"/>
    <p:sldId id="296" r:id="rId32"/>
    <p:sldId id="283" r:id="rId33"/>
    <p:sldId id="284" r:id="rId34"/>
    <p:sldId id="287" r:id="rId35"/>
    <p:sldId id="288" r:id="rId36"/>
    <p:sldId id="289" r:id="rId37"/>
    <p:sldId id="298" r:id="rId38"/>
    <p:sldId id="299" r:id="rId39"/>
    <p:sldId id="300" r:id="rId40"/>
    <p:sldId id="301" r:id="rId41"/>
    <p:sldId id="302" r:id="rId42"/>
    <p:sldId id="303" r:id="rId43"/>
    <p:sldId id="271" r:id="rId44"/>
    <p:sldId id="280" r:id="rId45"/>
    <p:sldId id="279"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4" d="100"/>
          <a:sy n="74" d="100"/>
        </p:scale>
        <p:origin x="8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4223AA-C565-40C4-85AD-843987901A75}" type="datetimeFigureOut">
              <a:rPr lang="en-US" smtClean="0"/>
              <a:t>4/24/2025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44DB92-F8E9-48A5-B680-A91776C81A3E}" type="slidenum">
              <a:rPr lang="en-US" smtClean="0"/>
              <a:t>‹#›</a:t>
            </a:fld>
            <a:endParaRPr lang="en-US"/>
          </a:p>
        </p:txBody>
      </p:sp>
    </p:spTree>
    <p:extLst>
      <p:ext uri="{BB962C8B-B14F-4D97-AF65-F5344CB8AC3E}">
        <p14:creationId xmlns:p14="http://schemas.microsoft.com/office/powerpoint/2010/main" val="2807749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662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ea typeface="ＭＳ Ｐゴシック" panose="020B0600070205080204" pitchFamily="34" charset="-128"/>
                <a:cs typeface="ＭＳ Ｐゴシック" panose="020B0600070205080204" pitchFamily="34" charset="-128"/>
              </a:rPr>
              <a:t>Figure 22.10 The global phosphorus cycle. Each flux is shown in units of 10</a:t>
            </a:r>
            <a:r>
              <a:rPr lang="en-US" altLang="en-US" baseline="30000">
                <a:ea typeface="ＭＳ Ｐゴシック" panose="020B0600070205080204" pitchFamily="34" charset="-128"/>
                <a:cs typeface="ＭＳ Ｐゴシック" panose="020B0600070205080204" pitchFamily="34" charset="-128"/>
              </a:rPr>
              <a:t>12</a:t>
            </a:r>
            <a:r>
              <a:rPr lang="en-US" altLang="en-US">
                <a:ea typeface="ＭＳ Ｐゴシック" panose="020B0600070205080204" pitchFamily="34" charset="-128"/>
                <a:cs typeface="ＭＳ Ｐゴシック" panose="020B0600070205080204" pitchFamily="34" charset="-128"/>
              </a:rPr>
              <a:t> g P/yr.</a:t>
            </a:r>
          </a:p>
          <a:p>
            <a:pPr eaLnBrk="1" hangingPunct="1"/>
            <a:r>
              <a:rPr lang="en-US" altLang="en-US">
                <a:ea typeface="ＭＳ Ｐゴシック" panose="020B0600070205080204" pitchFamily="34" charset="-128"/>
                <a:cs typeface="ＭＳ Ｐゴシック" panose="020B0600070205080204" pitchFamily="34" charset="-128"/>
              </a:rPr>
              <a:t>(Adapted from Schlesinger 2013.)</a:t>
            </a:r>
          </a:p>
        </p:txBody>
      </p:sp>
      <p:sp>
        <p:nvSpPr>
          <p:cNvPr id="26627" name="Slide Number Placeholder 3"/>
          <p:cNvSpPr txBox="1">
            <a:spLocks noGrp="1"/>
          </p:cNvSpPr>
          <p:nvPr/>
        </p:nvSpPr>
        <p:spPr bwMode="auto">
          <a:xfrm>
            <a:off x="3884613" y="8685213"/>
            <a:ext cx="2971800" cy="458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C54BDD8A-A6D1-46D7-B458-170C0153F53E}" type="slidenum">
              <a:rPr lang="en-US" altLang="en-US" sz="1200" b="0">
                <a:solidFill>
                  <a:prstClr val="black"/>
                </a:solidFill>
                <a:latin typeface="Calibri" panose="020F0502020204030204" pitchFamily="34" charset="0"/>
              </a:rPr>
              <a:pPr algn="r" eaLnBrk="1" hangingPunct="1"/>
              <a:t>29</a:t>
            </a:fld>
            <a:endParaRPr lang="en-US" altLang="en-US" sz="1200" b="0">
              <a:solidFill>
                <a:prstClr val="black"/>
              </a:solidFill>
              <a:latin typeface="Calibri" panose="020F0502020204030204" pitchFamily="34" charset="0"/>
            </a:endParaRPr>
          </a:p>
        </p:txBody>
      </p:sp>
    </p:spTree>
    <p:extLst>
      <p:ext uri="{BB962C8B-B14F-4D97-AF65-F5344CB8AC3E}">
        <p14:creationId xmlns:p14="http://schemas.microsoft.com/office/powerpoint/2010/main" val="3461322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BC0560F-5970-457B-8E46-70B5E2E69C5F}" type="datetimeFigureOut">
              <a:rPr lang="en-US" smtClean="0"/>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64408D-7330-4ADC-A2F6-D88DE956402C}" type="slidenum">
              <a:rPr lang="en-US" smtClean="0"/>
              <a:t>‹#›</a:t>
            </a:fld>
            <a:endParaRPr lang="en-US"/>
          </a:p>
        </p:txBody>
      </p:sp>
    </p:spTree>
    <p:extLst>
      <p:ext uri="{BB962C8B-B14F-4D97-AF65-F5344CB8AC3E}">
        <p14:creationId xmlns:p14="http://schemas.microsoft.com/office/powerpoint/2010/main" val="67900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C0560F-5970-457B-8E46-70B5E2E69C5F}" type="datetimeFigureOut">
              <a:rPr lang="en-US" smtClean="0"/>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64408D-7330-4ADC-A2F6-D88DE956402C}" type="slidenum">
              <a:rPr lang="en-US" smtClean="0"/>
              <a:t>‹#›</a:t>
            </a:fld>
            <a:endParaRPr lang="en-US"/>
          </a:p>
        </p:txBody>
      </p:sp>
    </p:spTree>
    <p:extLst>
      <p:ext uri="{BB962C8B-B14F-4D97-AF65-F5344CB8AC3E}">
        <p14:creationId xmlns:p14="http://schemas.microsoft.com/office/powerpoint/2010/main" val="2566078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C0560F-5970-457B-8E46-70B5E2E69C5F}" type="datetimeFigureOut">
              <a:rPr lang="en-US" smtClean="0"/>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64408D-7330-4ADC-A2F6-D88DE956402C}" type="slidenum">
              <a:rPr lang="en-US" smtClean="0"/>
              <a:t>‹#›</a:t>
            </a:fld>
            <a:endParaRPr lang="en-US"/>
          </a:p>
        </p:txBody>
      </p:sp>
    </p:spTree>
    <p:extLst>
      <p:ext uri="{BB962C8B-B14F-4D97-AF65-F5344CB8AC3E}">
        <p14:creationId xmlns:p14="http://schemas.microsoft.com/office/powerpoint/2010/main" val="1029833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C0560F-5970-457B-8E46-70B5E2E69C5F}" type="datetimeFigureOut">
              <a:rPr lang="en-US" smtClean="0"/>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64408D-7330-4ADC-A2F6-D88DE956402C}" type="slidenum">
              <a:rPr lang="en-US" smtClean="0"/>
              <a:t>‹#›</a:t>
            </a:fld>
            <a:endParaRPr lang="en-US"/>
          </a:p>
        </p:txBody>
      </p:sp>
    </p:spTree>
    <p:extLst>
      <p:ext uri="{BB962C8B-B14F-4D97-AF65-F5344CB8AC3E}">
        <p14:creationId xmlns:p14="http://schemas.microsoft.com/office/powerpoint/2010/main" val="1845113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C0560F-5970-457B-8E46-70B5E2E69C5F}" type="datetimeFigureOut">
              <a:rPr lang="en-US" smtClean="0"/>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64408D-7330-4ADC-A2F6-D88DE956402C}" type="slidenum">
              <a:rPr lang="en-US" smtClean="0"/>
              <a:t>‹#›</a:t>
            </a:fld>
            <a:endParaRPr lang="en-US"/>
          </a:p>
        </p:txBody>
      </p:sp>
    </p:spTree>
    <p:extLst>
      <p:ext uri="{BB962C8B-B14F-4D97-AF65-F5344CB8AC3E}">
        <p14:creationId xmlns:p14="http://schemas.microsoft.com/office/powerpoint/2010/main" val="1404846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BC0560F-5970-457B-8E46-70B5E2E69C5F}" type="datetimeFigureOut">
              <a:rPr lang="en-US" smtClean="0"/>
              <a:t>4/24/2025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64408D-7330-4ADC-A2F6-D88DE956402C}" type="slidenum">
              <a:rPr lang="en-US" smtClean="0"/>
              <a:t>‹#›</a:t>
            </a:fld>
            <a:endParaRPr lang="en-US"/>
          </a:p>
        </p:txBody>
      </p:sp>
    </p:spTree>
    <p:extLst>
      <p:ext uri="{BB962C8B-B14F-4D97-AF65-F5344CB8AC3E}">
        <p14:creationId xmlns:p14="http://schemas.microsoft.com/office/powerpoint/2010/main" val="1592162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lvl1pPr algn="ctr">
              <a:defRPr/>
            </a:lvl1p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BC0560F-5970-457B-8E46-70B5E2E69C5F}" type="datetimeFigureOut">
              <a:rPr lang="en-US" smtClean="0"/>
              <a:t>4/24/2025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64408D-7330-4ADC-A2F6-D88DE956402C}" type="slidenum">
              <a:rPr lang="en-US" smtClean="0"/>
              <a:t>‹#›</a:t>
            </a:fld>
            <a:endParaRPr lang="en-US"/>
          </a:p>
        </p:txBody>
      </p:sp>
    </p:spTree>
    <p:extLst>
      <p:ext uri="{BB962C8B-B14F-4D97-AF65-F5344CB8AC3E}">
        <p14:creationId xmlns:p14="http://schemas.microsoft.com/office/powerpoint/2010/main" val="489310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BC0560F-5970-457B-8E46-70B5E2E69C5F}" type="datetimeFigureOut">
              <a:rPr lang="en-US" smtClean="0"/>
              <a:t>4/24/2025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64408D-7330-4ADC-A2F6-D88DE956402C}" type="slidenum">
              <a:rPr lang="en-US" smtClean="0"/>
              <a:t>‹#›</a:t>
            </a:fld>
            <a:endParaRPr lang="en-US"/>
          </a:p>
        </p:txBody>
      </p:sp>
    </p:spTree>
    <p:extLst>
      <p:ext uri="{BB962C8B-B14F-4D97-AF65-F5344CB8AC3E}">
        <p14:creationId xmlns:p14="http://schemas.microsoft.com/office/powerpoint/2010/main" val="4250276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C0560F-5970-457B-8E46-70B5E2E69C5F}" type="datetimeFigureOut">
              <a:rPr lang="en-US" smtClean="0"/>
              <a:t>4/24/2025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64408D-7330-4ADC-A2F6-D88DE956402C}" type="slidenum">
              <a:rPr lang="en-US" smtClean="0"/>
              <a:t>‹#›</a:t>
            </a:fld>
            <a:endParaRPr lang="en-US"/>
          </a:p>
        </p:txBody>
      </p:sp>
    </p:spTree>
    <p:extLst>
      <p:ext uri="{BB962C8B-B14F-4D97-AF65-F5344CB8AC3E}">
        <p14:creationId xmlns:p14="http://schemas.microsoft.com/office/powerpoint/2010/main" val="2912030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BC0560F-5970-457B-8E46-70B5E2E69C5F}" type="datetimeFigureOut">
              <a:rPr lang="en-US" smtClean="0"/>
              <a:t>4/24/2025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64408D-7330-4ADC-A2F6-D88DE956402C}" type="slidenum">
              <a:rPr lang="en-US" smtClean="0"/>
              <a:t>‹#›</a:t>
            </a:fld>
            <a:endParaRPr lang="en-US"/>
          </a:p>
        </p:txBody>
      </p:sp>
    </p:spTree>
    <p:extLst>
      <p:ext uri="{BB962C8B-B14F-4D97-AF65-F5344CB8AC3E}">
        <p14:creationId xmlns:p14="http://schemas.microsoft.com/office/powerpoint/2010/main" val="2370676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BC0560F-5970-457B-8E46-70B5E2E69C5F}" type="datetimeFigureOut">
              <a:rPr lang="en-US" smtClean="0"/>
              <a:t>4/24/2025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64408D-7330-4ADC-A2F6-D88DE956402C}" type="slidenum">
              <a:rPr lang="en-US" smtClean="0"/>
              <a:t>‹#›</a:t>
            </a:fld>
            <a:endParaRPr lang="en-US"/>
          </a:p>
        </p:txBody>
      </p:sp>
    </p:spTree>
    <p:extLst>
      <p:ext uri="{BB962C8B-B14F-4D97-AF65-F5344CB8AC3E}">
        <p14:creationId xmlns:p14="http://schemas.microsoft.com/office/powerpoint/2010/main" val="2018970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0"/>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C0560F-5970-457B-8E46-70B5E2E69C5F}" type="datetimeFigureOut">
              <a:rPr lang="en-US" smtClean="0"/>
              <a:t>4/24/2025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64408D-7330-4ADC-A2F6-D88DE956402C}" type="slidenum">
              <a:rPr lang="en-US" smtClean="0"/>
              <a:t>‹#›</a:t>
            </a:fld>
            <a:endParaRPr lang="en-US"/>
          </a:p>
        </p:txBody>
      </p:sp>
    </p:spTree>
    <p:extLst>
      <p:ext uri="{BB962C8B-B14F-4D97-AF65-F5344CB8AC3E}">
        <p14:creationId xmlns:p14="http://schemas.microsoft.com/office/powerpoint/2010/main" val="11851661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youtube.com/watch?v=FTRD6VHNkoQ"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youtube.com/watch?v=zLymJKYOWzQ"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945682" y="0"/>
            <a:ext cx="7772400" cy="1877461"/>
          </a:xfrm>
        </p:spPr>
        <p:txBody>
          <a:bodyPr/>
          <a:lstStyle/>
          <a:p>
            <a:pPr eaLnBrk="1" hangingPunct="1"/>
            <a:r>
              <a:rPr lang="en-US" altLang="en-US" b="1" dirty="0"/>
              <a:t>Are Wetlands Valuable?</a:t>
            </a:r>
          </a:p>
        </p:txBody>
      </p:sp>
      <p:pic>
        <p:nvPicPr>
          <p:cNvPr id="2050" name="Picture 2" descr="Image may contain: tree, sky, plant, grass, outdoor and natu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827" y="2846396"/>
            <a:ext cx="3657600" cy="27432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2052" name="Picture 4" descr="Image result for dollar sign clipart"/>
          <p:cNvPicPr>
            <a:picLocks noChangeAspect="1" noChangeArrowheads="1"/>
          </p:cNvPicPr>
          <p:nvPr/>
        </p:nvPicPr>
        <p:blipFill rotWithShape="1">
          <a:blip r:embed="rId3">
            <a:extLst>
              <a:ext uri="{28A0092B-C50C-407E-A947-70E740481C1C}">
                <a14:useLocalDpi xmlns:a14="http://schemas.microsoft.com/office/drawing/2010/main" val="0"/>
              </a:ext>
            </a:extLst>
          </a:blip>
          <a:srcRect l="7402" t="7778" r="10354" b="7906"/>
          <a:stretch/>
        </p:blipFill>
        <p:spPr bwMode="auto">
          <a:xfrm>
            <a:off x="6042258" y="2846396"/>
            <a:ext cx="2675824" cy="27432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996505" y="3340833"/>
            <a:ext cx="2045753" cy="1754326"/>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rPr>
              <a:t>≠ or =</a:t>
            </a:r>
          </a:p>
          <a:p>
            <a:pPr algn="ctr"/>
            <a:r>
              <a:rPr lang="en-US" sz="5400" b="1" cap="none" spc="0" dirty="0">
                <a:ln w="22225">
                  <a:solidFill>
                    <a:schemeClr val="accent2"/>
                  </a:solidFill>
                  <a:prstDash val="solid"/>
                </a:ln>
                <a:solidFill>
                  <a:schemeClr val="accent2">
                    <a:lumMod val="40000"/>
                    <a:lumOff val="60000"/>
                  </a:schemeClr>
                </a:solidFill>
                <a:effectLst/>
              </a:rPr>
              <a:t>???</a:t>
            </a:r>
          </a:p>
        </p:txBody>
      </p:sp>
    </p:spTree>
    <p:extLst>
      <p:ext uri="{BB962C8B-B14F-4D97-AF65-F5344CB8AC3E}">
        <p14:creationId xmlns:p14="http://schemas.microsoft.com/office/powerpoint/2010/main" val="2335774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005840"/>
          </a:xfrm>
        </p:spPr>
        <p:txBody>
          <a:bodyPr/>
          <a:lstStyle/>
          <a:p>
            <a:r>
              <a:rPr lang="en-US" dirty="0"/>
              <a:t>Ecosystem Services</a:t>
            </a:r>
          </a:p>
        </p:txBody>
      </p:sp>
      <p:sp>
        <p:nvSpPr>
          <p:cNvPr id="3" name="Content Placeholder 2"/>
          <p:cNvSpPr>
            <a:spLocks noGrp="1"/>
          </p:cNvSpPr>
          <p:nvPr>
            <p:ph idx="1"/>
          </p:nvPr>
        </p:nvSpPr>
        <p:spPr>
          <a:xfrm>
            <a:off x="628650" y="854016"/>
            <a:ext cx="7886700" cy="4969265"/>
          </a:xfrm>
        </p:spPr>
        <p:txBody>
          <a:bodyPr/>
          <a:lstStyle/>
          <a:p>
            <a:r>
              <a:rPr lang="en-US" sz="2400" b="1" dirty="0"/>
              <a:t>Ecosystem Services</a:t>
            </a:r>
            <a:r>
              <a:rPr lang="en-US" sz="2400" dirty="0"/>
              <a:t> – benefits people obtain from ecosystems.</a:t>
            </a:r>
          </a:p>
          <a:p>
            <a:pPr lvl="1"/>
            <a:r>
              <a:rPr lang="en-US" sz="2000" dirty="0"/>
              <a:t>4 main types (2005 Millennium Ecosystem Assessment) </a:t>
            </a:r>
          </a:p>
        </p:txBody>
      </p:sp>
      <p:graphicFrame>
        <p:nvGraphicFramePr>
          <p:cNvPr id="4" name="Table 3"/>
          <p:cNvGraphicFramePr>
            <a:graphicFrameLocks noGrp="1"/>
          </p:cNvGraphicFramePr>
          <p:nvPr>
            <p:extLst>
              <p:ext uri="{D42A27DB-BD31-4B8C-83A1-F6EECF244321}">
                <p14:modId xmlns:p14="http://schemas.microsoft.com/office/powerpoint/2010/main" val="2395907812"/>
              </p:ext>
            </p:extLst>
          </p:nvPr>
        </p:nvGraphicFramePr>
        <p:xfrm>
          <a:off x="707366" y="2040676"/>
          <a:ext cx="7729269" cy="4663440"/>
        </p:xfrm>
        <a:graphic>
          <a:graphicData uri="http://schemas.openxmlformats.org/drawingml/2006/table">
            <a:tbl>
              <a:tblPr firstRow="1" bandRow="1">
                <a:tableStyleId>{5C22544A-7EE6-4342-B048-85BDC9FD1C3A}</a:tableStyleId>
              </a:tblPr>
              <a:tblGrid>
                <a:gridCol w="2576423">
                  <a:extLst>
                    <a:ext uri="{9D8B030D-6E8A-4147-A177-3AD203B41FA5}">
                      <a16:colId xmlns:a16="http://schemas.microsoft.com/office/drawing/2014/main" val="2191979531"/>
                    </a:ext>
                  </a:extLst>
                </a:gridCol>
                <a:gridCol w="2576423">
                  <a:extLst>
                    <a:ext uri="{9D8B030D-6E8A-4147-A177-3AD203B41FA5}">
                      <a16:colId xmlns:a16="http://schemas.microsoft.com/office/drawing/2014/main" val="4068164063"/>
                    </a:ext>
                  </a:extLst>
                </a:gridCol>
                <a:gridCol w="2576423">
                  <a:extLst>
                    <a:ext uri="{9D8B030D-6E8A-4147-A177-3AD203B41FA5}">
                      <a16:colId xmlns:a16="http://schemas.microsoft.com/office/drawing/2014/main" val="3693054716"/>
                    </a:ext>
                  </a:extLst>
                </a:gridCol>
              </a:tblGrid>
              <a:tr h="370840">
                <a:tc>
                  <a:txBody>
                    <a:bodyPr/>
                    <a:lstStyle/>
                    <a:p>
                      <a:pPr algn="ctr"/>
                      <a:r>
                        <a:rPr lang="en-US" sz="1800" dirty="0"/>
                        <a:t>Provisioning</a:t>
                      </a:r>
                      <a:r>
                        <a:rPr lang="en-US" sz="1800" baseline="0" dirty="0"/>
                        <a:t> Services</a:t>
                      </a:r>
                      <a:endParaRPr lang="en-US" sz="1800" dirty="0"/>
                    </a:p>
                  </a:txBody>
                  <a:tcPr>
                    <a:solidFill>
                      <a:schemeClr val="accent5"/>
                    </a:solidFill>
                  </a:tcPr>
                </a:tc>
                <a:tc>
                  <a:txBody>
                    <a:bodyPr/>
                    <a:lstStyle/>
                    <a:p>
                      <a:pPr algn="ctr"/>
                      <a:r>
                        <a:rPr lang="en-US" sz="1800" dirty="0"/>
                        <a:t>Regulating Services</a:t>
                      </a:r>
                    </a:p>
                  </a:txBody>
                  <a:tcPr>
                    <a:solidFill>
                      <a:schemeClr val="accent5"/>
                    </a:solidFill>
                  </a:tcPr>
                </a:tc>
                <a:tc>
                  <a:txBody>
                    <a:bodyPr/>
                    <a:lstStyle/>
                    <a:p>
                      <a:pPr algn="ctr"/>
                      <a:r>
                        <a:rPr lang="en-US" sz="1800" dirty="0"/>
                        <a:t>Cultural Services</a:t>
                      </a:r>
                    </a:p>
                  </a:txBody>
                  <a:tcPr>
                    <a:solidFill>
                      <a:schemeClr val="accent5"/>
                    </a:solidFill>
                  </a:tcPr>
                </a:tc>
                <a:extLst>
                  <a:ext uri="{0D108BD9-81ED-4DB2-BD59-A6C34878D82A}">
                    <a16:rowId xmlns:a16="http://schemas.microsoft.com/office/drawing/2014/main" val="3745104110"/>
                  </a:ext>
                </a:extLst>
              </a:tr>
              <a:tr h="370840">
                <a:tc>
                  <a:txBody>
                    <a:bodyPr/>
                    <a:lstStyle/>
                    <a:p>
                      <a:pPr algn="ctr"/>
                      <a:r>
                        <a:rPr lang="en-US" sz="1600" b="1" i="1" dirty="0"/>
                        <a:t>Products</a:t>
                      </a:r>
                      <a:r>
                        <a:rPr lang="en-US" sz="1600" b="1" i="1" baseline="0" dirty="0"/>
                        <a:t> obtained from ecosystems</a:t>
                      </a:r>
                      <a:endParaRPr lang="en-US" sz="1600" b="1" i="1" dirty="0"/>
                    </a:p>
                  </a:txBody>
                  <a:tcPr>
                    <a:solidFill>
                      <a:schemeClr val="accent1">
                        <a:lumMod val="40000"/>
                        <a:lumOff val="60000"/>
                      </a:schemeClr>
                    </a:solidFill>
                  </a:tcPr>
                </a:tc>
                <a:tc>
                  <a:txBody>
                    <a:bodyPr/>
                    <a:lstStyle/>
                    <a:p>
                      <a:pPr algn="ctr"/>
                      <a:r>
                        <a:rPr lang="en-US" sz="1600" b="1" i="1" dirty="0"/>
                        <a:t>Benefits obtained from regulation</a:t>
                      </a:r>
                      <a:r>
                        <a:rPr lang="en-US" sz="1600" b="1" i="1" baseline="0" dirty="0"/>
                        <a:t> of ecosystem processes</a:t>
                      </a:r>
                      <a:endParaRPr lang="en-US" sz="1600" b="1" i="1" dirty="0"/>
                    </a:p>
                  </a:txBody>
                  <a:tcPr>
                    <a:solidFill>
                      <a:schemeClr val="accent1">
                        <a:lumMod val="40000"/>
                        <a:lumOff val="60000"/>
                      </a:schemeClr>
                    </a:solidFill>
                  </a:tcPr>
                </a:tc>
                <a:tc>
                  <a:txBody>
                    <a:bodyPr/>
                    <a:lstStyle/>
                    <a:p>
                      <a:pPr algn="ctr"/>
                      <a:r>
                        <a:rPr lang="en-US" sz="1600" b="1" i="1" dirty="0"/>
                        <a:t>Nonmaterial</a:t>
                      </a:r>
                      <a:r>
                        <a:rPr lang="en-US" sz="1600" b="1" i="1" baseline="0" dirty="0"/>
                        <a:t> benefits obtained from ecosystems</a:t>
                      </a:r>
                      <a:endParaRPr lang="en-US" sz="1600" b="1" i="1" dirty="0"/>
                    </a:p>
                  </a:txBody>
                  <a:tcPr>
                    <a:solidFill>
                      <a:schemeClr val="accent1">
                        <a:lumMod val="40000"/>
                        <a:lumOff val="60000"/>
                      </a:schemeClr>
                    </a:solidFill>
                  </a:tcPr>
                </a:tc>
                <a:extLst>
                  <a:ext uri="{0D108BD9-81ED-4DB2-BD59-A6C34878D82A}">
                    <a16:rowId xmlns:a16="http://schemas.microsoft.com/office/drawing/2014/main" val="2711968695"/>
                  </a:ext>
                </a:extLst>
              </a:tr>
              <a:tr h="370840">
                <a:tc>
                  <a:txBody>
                    <a:bodyPr/>
                    <a:lstStyle/>
                    <a:p>
                      <a:pPr marL="285750" indent="-285750">
                        <a:buFont typeface="Arial" panose="020B0604020202020204" pitchFamily="34" charset="0"/>
                        <a:buChar char="•"/>
                      </a:pPr>
                      <a:r>
                        <a:rPr lang="en-US" sz="1400" dirty="0"/>
                        <a:t>Food</a:t>
                      </a:r>
                    </a:p>
                  </a:txBody>
                  <a:tcPr>
                    <a:solidFill>
                      <a:schemeClr val="accent1">
                        <a:lumMod val="20000"/>
                        <a:lumOff val="80000"/>
                      </a:schemeClr>
                    </a:solidFill>
                  </a:tcPr>
                </a:tc>
                <a:tc>
                  <a:txBody>
                    <a:bodyPr/>
                    <a:lstStyle/>
                    <a:p>
                      <a:pPr marL="285750" indent="-285750">
                        <a:buFont typeface="Arial" panose="020B0604020202020204" pitchFamily="34" charset="0"/>
                        <a:buChar char="•"/>
                      </a:pPr>
                      <a:r>
                        <a:rPr lang="en-US" sz="1400" dirty="0"/>
                        <a:t>Climate regulation</a:t>
                      </a:r>
                    </a:p>
                  </a:txBody>
                  <a:tcPr>
                    <a:solidFill>
                      <a:schemeClr val="accent1">
                        <a:lumMod val="20000"/>
                        <a:lumOff val="80000"/>
                      </a:schemeClr>
                    </a:solidFill>
                  </a:tcPr>
                </a:tc>
                <a:tc>
                  <a:txBody>
                    <a:bodyPr/>
                    <a:lstStyle/>
                    <a:p>
                      <a:pPr marL="285750" indent="-285750">
                        <a:buFont typeface="Arial" panose="020B0604020202020204" pitchFamily="34" charset="0"/>
                        <a:buChar char="•"/>
                      </a:pPr>
                      <a:r>
                        <a:rPr lang="en-US" sz="1400" dirty="0"/>
                        <a:t>Spiritual &amp; religious</a:t>
                      </a:r>
                    </a:p>
                  </a:txBody>
                  <a:tcPr>
                    <a:solidFill>
                      <a:schemeClr val="accent1">
                        <a:lumMod val="20000"/>
                        <a:lumOff val="80000"/>
                      </a:schemeClr>
                    </a:solidFill>
                  </a:tcPr>
                </a:tc>
                <a:extLst>
                  <a:ext uri="{0D108BD9-81ED-4DB2-BD59-A6C34878D82A}">
                    <a16:rowId xmlns:a16="http://schemas.microsoft.com/office/drawing/2014/main" val="3875706543"/>
                  </a:ext>
                </a:extLst>
              </a:tr>
              <a:tr h="370840">
                <a:tc>
                  <a:txBody>
                    <a:bodyPr/>
                    <a:lstStyle/>
                    <a:p>
                      <a:pPr marL="285750" indent="-285750">
                        <a:buFont typeface="Arial" panose="020B0604020202020204" pitchFamily="34" charset="0"/>
                        <a:buChar char="•"/>
                      </a:pPr>
                      <a:r>
                        <a:rPr lang="en-US" sz="1400" dirty="0"/>
                        <a:t>Fresh water</a:t>
                      </a:r>
                    </a:p>
                  </a:txBody>
                  <a:tcPr>
                    <a:solidFill>
                      <a:schemeClr val="accent1">
                        <a:lumMod val="20000"/>
                        <a:lumOff val="80000"/>
                      </a:schemeClr>
                    </a:solidFill>
                  </a:tcPr>
                </a:tc>
                <a:tc>
                  <a:txBody>
                    <a:bodyPr/>
                    <a:lstStyle/>
                    <a:p>
                      <a:pPr marL="285750" indent="-285750">
                        <a:buFont typeface="Arial" panose="020B0604020202020204" pitchFamily="34" charset="0"/>
                        <a:buChar char="•"/>
                      </a:pPr>
                      <a:r>
                        <a:rPr lang="en-US" sz="1400" dirty="0"/>
                        <a:t>Disease regulation</a:t>
                      </a:r>
                    </a:p>
                  </a:txBody>
                  <a:tcPr>
                    <a:solidFill>
                      <a:schemeClr val="accent1">
                        <a:lumMod val="20000"/>
                        <a:lumOff val="80000"/>
                      </a:schemeClr>
                    </a:solidFill>
                  </a:tcPr>
                </a:tc>
                <a:tc>
                  <a:txBody>
                    <a:bodyPr/>
                    <a:lstStyle/>
                    <a:p>
                      <a:pPr marL="285750" indent="-285750">
                        <a:buFont typeface="Arial" panose="020B0604020202020204" pitchFamily="34" charset="0"/>
                        <a:buChar char="•"/>
                      </a:pPr>
                      <a:r>
                        <a:rPr lang="en-US" sz="1400" dirty="0"/>
                        <a:t>Recreation</a:t>
                      </a:r>
                      <a:r>
                        <a:rPr lang="en-US" sz="1400" baseline="0" dirty="0"/>
                        <a:t> &amp; ecotourism</a:t>
                      </a:r>
                      <a:endParaRPr lang="en-US" sz="1400" dirty="0"/>
                    </a:p>
                  </a:txBody>
                  <a:tcPr>
                    <a:solidFill>
                      <a:schemeClr val="accent1">
                        <a:lumMod val="20000"/>
                        <a:lumOff val="80000"/>
                      </a:schemeClr>
                    </a:solidFill>
                  </a:tcPr>
                </a:tc>
                <a:extLst>
                  <a:ext uri="{0D108BD9-81ED-4DB2-BD59-A6C34878D82A}">
                    <a16:rowId xmlns:a16="http://schemas.microsoft.com/office/drawing/2014/main" val="915478446"/>
                  </a:ext>
                </a:extLst>
              </a:tr>
              <a:tr h="370840">
                <a:tc>
                  <a:txBody>
                    <a:bodyPr/>
                    <a:lstStyle/>
                    <a:p>
                      <a:pPr marL="285750" indent="-285750">
                        <a:buFont typeface="Arial" panose="020B0604020202020204" pitchFamily="34" charset="0"/>
                        <a:buChar char="•"/>
                      </a:pPr>
                      <a:r>
                        <a:rPr lang="en-US" sz="1400" dirty="0"/>
                        <a:t>Fuel wood</a:t>
                      </a:r>
                    </a:p>
                  </a:txBody>
                  <a:tcPr>
                    <a:solidFill>
                      <a:schemeClr val="accent1">
                        <a:lumMod val="20000"/>
                        <a:lumOff val="80000"/>
                      </a:schemeClr>
                    </a:solidFill>
                  </a:tcPr>
                </a:tc>
                <a:tc>
                  <a:txBody>
                    <a:bodyPr/>
                    <a:lstStyle/>
                    <a:p>
                      <a:pPr marL="285750" indent="-285750">
                        <a:buFont typeface="Arial" panose="020B0604020202020204" pitchFamily="34" charset="0"/>
                        <a:buChar char="•"/>
                      </a:pPr>
                      <a:r>
                        <a:rPr lang="en-US" sz="1400" dirty="0"/>
                        <a:t>Water regulation</a:t>
                      </a:r>
                    </a:p>
                  </a:txBody>
                  <a:tcPr>
                    <a:solidFill>
                      <a:schemeClr val="accent1">
                        <a:lumMod val="20000"/>
                        <a:lumOff val="80000"/>
                      </a:schemeClr>
                    </a:solidFill>
                  </a:tcPr>
                </a:tc>
                <a:tc>
                  <a:txBody>
                    <a:bodyPr/>
                    <a:lstStyle/>
                    <a:p>
                      <a:pPr marL="285750" indent="-285750">
                        <a:buFont typeface="Arial" panose="020B0604020202020204" pitchFamily="34" charset="0"/>
                        <a:buChar char="•"/>
                      </a:pPr>
                      <a:r>
                        <a:rPr lang="en-US" sz="1400" dirty="0"/>
                        <a:t>Aesthetic</a:t>
                      </a:r>
                    </a:p>
                  </a:txBody>
                  <a:tcPr>
                    <a:solidFill>
                      <a:schemeClr val="accent1">
                        <a:lumMod val="20000"/>
                        <a:lumOff val="80000"/>
                      </a:schemeClr>
                    </a:solidFill>
                  </a:tcPr>
                </a:tc>
                <a:extLst>
                  <a:ext uri="{0D108BD9-81ED-4DB2-BD59-A6C34878D82A}">
                    <a16:rowId xmlns:a16="http://schemas.microsoft.com/office/drawing/2014/main" val="3619373161"/>
                  </a:ext>
                </a:extLst>
              </a:tr>
              <a:tr h="370840">
                <a:tc>
                  <a:txBody>
                    <a:bodyPr/>
                    <a:lstStyle/>
                    <a:p>
                      <a:pPr marL="285750" indent="-285750">
                        <a:buFont typeface="Arial" panose="020B0604020202020204" pitchFamily="34" charset="0"/>
                        <a:buChar char="•"/>
                      </a:pPr>
                      <a:r>
                        <a:rPr lang="en-US" sz="1400" dirty="0"/>
                        <a:t>Fiber</a:t>
                      </a:r>
                    </a:p>
                  </a:txBody>
                  <a:tcPr>
                    <a:solidFill>
                      <a:schemeClr val="accent1">
                        <a:lumMod val="20000"/>
                        <a:lumOff val="80000"/>
                      </a:schemeClr>
                    </a:solidFill>
                  </a:tcPr>
                </a:tc>
                <a:tc>
                  <a:txBody>
                    <a:bodyPr/>
                    <a:lstStyle/>
                    <a:p>
                      <a:pPr marL="285750" indent="-285750">
                        <a:buFont typeface="Arial" panose="020B0604020202020204" pitchFamily="34" charset="0"/>
                        <a:buChar char="•"/>
                      </a:pPr>
                      <a:r>
                        <a:rPr lang="en-US" sz="1400" dirty="0"/>
                        <a:t>Water purification</a:t>
                      </a:r>
                    </a:p>
                  </a:txBody>
                  <a:tcPr>
                    <a:solidFill>
                      <a:schemeClr val="accent1">
                        <a:lumMod val="20000"/>
                        <a:lumOff val="80000"/>
                      </a:schemeClr>
                    </a:solidFill>
                  </a:tcPr>
                </a:tc>
                <a:tc>
                  <a:txBody>
                    <a:bodyPr/>
                    <a:lstStyle/>
                    <a:p>
                      <a:pPr marL="285750" indent="-285750">
                        <a:buFont typeface="Arial" panose="020B0604020202020204" pitchFamily="34" charset="0"/>
                        <a:buChar char="•"/>
                      </a:pPr>
                      <a:r>
                        <a:rPr lang="en-US" sz="1400" dirty="0"/>
                        <a:t>Inspirational</a:t>
                      </a:r>
                    </a:p>
                  </a:txBody>
                  <a:tcPr>
                    <a:solidFill>
                      <a:schemeClr val="accent1">
                        <a:lumMod val="20000"/>
                        <a:lumOff val="80000"/>
                      </a:schemeClr>
                    </a:solidFill>
                  </a:tcPr>
                </a:tc>
                <a:extLst>
                  <a:ext uri="{0D108BD9-81ED-4DB2-BD59-A6C34878D82A}">
                    <a16:rowId xmlns:a16="http://schemas.microsoft.com/office/drawing/2014/main" val="3307099581"/>
                  </a:ext>
                </a:extLst>
              </a:tr>
              <a:tr h="370840">
                <a:tc>
                  <a:txBody>
                    <a:bodyPr/>
                    <a:lstStyle/>
                    <a:p>
                      <a:pPr marL="285750" indent="-285750">
                        <a:buFont typeface="Arial" panose="020B0604020202020204" pitchFamily="34" charset="0"/>
                        <a:buChar char="•"/>
                      </a:pPr>
                      <a:r>
                        <a:rPr lang="en-US" sz="1400" dirty="0" err="1"/>
                        <a:t>Biochemicals</a:t>
                      </a:r>
                      <a:endParaRPr lang="en-US" sz="1400" dirty="0"/>
                    </a:p>
                  </a:txBody>
                  <a:tcPr>
                    <a:solidFill>
                      <a:schemeClr val="accent1">
                        <a:lumMod val="20000"/>
                        <a:lumOff val="80000"/>
                      </a:schemeClr>
                    </a:solidFill>
                  </a:tcPr>
                </a:tc>
                <a:tc>
                  <a:txBody>
                    <a:bodyPr/>
                    <a:lstStyle/>
                    <a:p>
                      <a:pPr marL="285750" indent="-285750">
                        <a:buFont typeface="Arial" panose="020B0604020202020204" pitchFamily="34" charset="0"/>
                        <a:buChar char="•"/>
                      </a:pPr>
                      <a:r>
                        <a:rPr lang="en-US" sz="1400" dirty="0"/>
                        <a:t>Pollination</a:t>
                      </a:r>
                    </a:p>
                  </a:txBody>
                  <a:tcPr>
                    <a:solidFill>
                      <a:schemeClr val="accent1">
                        <a:lumMod val="20000"/>
                        <a:lumOff val="80000"/>
                      </a:schemeClr>
                    </a:solidFill>
                  </a:tcPr>
                </a:tc>
                <a:tc>
                  <a:txBody>
                    <a:bodyPr/>
                    <a:lstStyle/>
                    <a:p>
                      <a:pPr marL="285750" indent="-285750">
                        <a:buFont typeface="Arial" panose="020B0604020202020204" pitchFamily="34" charset="0"/>
                        <a:buChar char="•"/>
                      </a:pPr>
                      <a:r>
                        <a:rPr lang="en-US" sz="1400" dirty="0"/>
                        <a:t>Educational</a:t>
                      </a:r>
                    </a:p>
                  </a:txBody>
                  <a:tcPr>
                    <a:solidFill>
                      <a:schemeClr val="accent1">
                        <a:lumMod val="20000"/>
                        <a:lumOff val="80000"/>
                      </a:schemeClr>
                    </a:solidFill>
                  </a:tcPr>
                </a:tc>
                <a:extLst>
                  <a:ext uri="{0D108BD9-81ED-4DB2-BD59-A6C34878D82A}">
                    <a16:rowId xmlns:a16="http://schemas.microsoft.com/office/drawing/2014/main" val="1186626428"/>
                  </a:ext>
                </a:extLst>
              </a:tr>
              <a:tr h="0">
                <a:tc>
                  <a:txBody>
                    <a:bodyPr/>
                    <a:lstStyle/>
                    <a:p>
                      <a:pPr marL="285750" indent="-285750">
                        <a:buFont typeface="Arial" panose="020B0604020202020204" pitchFamily="34" charset="0"/>
                        <a:buChar char="•"/>
                      </a:pPr>
                      <a:r>
                        <a:rPr lang="en-US" sz="1400" dirty="0"/>
                        <a:t>Genetic</a:t>
                      </a:r>
                      <a:r>
                        <a:rPr lang="en-US" sz="1400" baseline="0" dirty="0"/>
                        <a:t> resources</a:t>
                      </a:r>
                      <a:endParaRPr lang="en-US" sz="1400" dirty="0"/>
                    </a:p>
                  </a:txBody>
                  <a:tcPr>
                    <a:solidFill>
                      <a:schemeClr val="accent1">
                        <a:lumMod val="20000"/>
                        <a:lumOff val="80000"/>
                      </a:schemeClr>
                    </a:solidFill>
                  </a:tcPr>
                </a:tc>
                <a:tc>
                  <a:txBody>
                    <a:bodyPr/>
                    <a:lstStyle/>
                    <a:p>
                      <a:pPr marL="285750" indent="-285750">
                        <a:buFont typeface="Arial" panose="020B0604020202020204" pitchFamily="34" charset="0"/>
                        <a:buChar char="•"/>
                      </a:pPr>
                      <a:endParaRPr lang="en-US" sz="1400" dirty="0"/>
                    </a:p>
                  </a:txBody>
                  <a:tcPr>
                    <a:solidFill>
                      <a:schemeClr val="accent1">
                        <a:lumMod val="20000"/>
                        <a:lumOff val="80000"/>
                      </a:schemeClr>
                    </a:solidFill>
                  </a:tcPr>
                </a:tc>
                <a:tc>
                  <a:txBody>
                    <a:bodyPr/>
                    <a:lstStyle/>
                    <a:p>
                      <a:pPr marL="285750" indent="-285750">
                        <a:buFont typeface="Arial" panose="020B0604020202020204" pitchFamily="34" charset="0"/>
                        <a:buChar char="•"/>
                      </a:pPr>
                      <a:r>
                        <a:rPr lang="en-US" sz="1400" dirty="0"/>
                        <a:t>Sense of place</a:t>
                      </a:r>
                    </a:p>
                  </a:txBody>
                  <a:tcPr>
                    <a:solidFill>
                      <a:schemeClr val="accent1">
                        <a:lumMod val="20000"/>
                        <a:lumOff val="80000"/>
                      </a:schemeClr>
                    </a:solidFill>
                  </a:tcPr>
                </a:tc>
                <a:extLst>
                  <a:ext uri="{0D108BD9-81ED-4DB2-BD59-A6C34878D82A}">
                    <a16:rowId xmlns:a16="http://schemas.microsoft.com/office/drawing/2014/main" val="2747786110"/>
                  </a:ext>
                </a:extLst>
              </a:tr>
              <a:tr h="291592">
                <a:tc>
                  <a:txBody>
                    <a:bodyPr/>
                    <a:lstStyle/>
                    <a:p>
                      <a:endParaRPr lang="en-US" sz="1400" dirty="0"/>
                    </a:p>
                  </a:txBody>
                  <a:tcPr>
                    <a:solidFill>
                      <a:schemeClr val="accent1">
                        <a:lumMod val="20000"/>
                        <a:lumOff val="80000"/>
                      </a:schemeClr>
                    </a:solidFill>
                  </a:tcPr>
                </a:tc>
                <a:tc>
                  <a:txBody>
                    <a:bodyPr/>
                    <a:lstStyle/>
                    <a:p>
                      <a:endParaRPr lang="en-US" sz="1400"/>
                    </a:p>
                  </a:txBody>
                  <a:tcPr>
                    <a:solidFill>
                      <a:schemeClr val="accent1">
                        <a:lumMod val="20000"/>
                        <a:lumOff val="80000"/>
                      </a:schemeClr>
                    </a:solidFill>
                  </a:tcPr>
                </a:tc>
                <a:tc>
                  <a:txBody>
                    <a:bodyPr/>
                    <a:lstStyle/>
                    <a:p>
                      <a:pPr marL="285750" indent="-285750">
                        <a:buFont typeface="Arial" panose="020B0604020202020204" pitchFamily="34" charset="0"/>
                        <a:buChar char="•"/>
                      </a:pPr>
                      <a:r>
                        <a:rPr lang="en-US" sz="1400" dirty="0"/>
                        <a:t>Cultural heritage</a:t>
                      </a:r>
                    </a:p>
                  </a:txBody>
                  <a:tcPr>
                    <a:solidFill>
                      <a:schemeClr val="accent1">
                        <a:lumMod val="20000"/>
                        <a:lumOff val="80000"/>
                      </a:schemeClr>
                    </a:solidFill>
                  </a:tcPr>
                </a:tc>
                <a:extLst>
                  <a:ext uri="{0D108BD9-81ED-4DB2-BD59-A6C34878D82A}">
                    <a16:rowId xmlns:a16="http://schemas.microsoft.com/office/drawing/2014/main" val="2124472229"/>
                  </a:ext>
                </a:extLst>
              </a:tr>
              <a:tr h="217424">
                <a:tc gridSpan="3">
                  <a:txBody>
                    <a:bodyPr/>
                    <a:lstStyle/>
                    <a:p>
                      <a:pPr algn="ctr"/>
                      <a:r>
                        <a:rPr lang="en-US" sz="1800" b="1" dirty="0">
                          <a:solidFill>
                            <a:schemeClr val="bg1"/>
                          </a:solidFill>
                        </a:rPr>
                        <a:t>Supporting Services</a:t>
                      </a:r>
                    </a:p>
                  </a:txBody>
                  <a:tcPr>
                    <a:solidFill>
                      <a:schemeClr val="accent5"/>
                    </a:solid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2354305803"/>
                  </a:ext>
                </a:extLst>
              </a:tr>
              <a:tr h="143256">
                <a:tc gridSpan="3">
                  <a:txBody>
                    <a:bodyPr/>
                    <a:lstStyle/>
                    <a:p>
                      <a:pPr algn="ctr"/>
                      <a:r>
                        <a:rPr lang="en-US" sz="1600" b="1" i="1" dirty="0"/>
                        <a:t>Services necessary for the production of all other ecosystem services</a:t>
                      </a:r>
                    </a:p>
                  </a:txBody>
                  <a:tcPr>
                    <a:solidFill>
                      <a:schemeClr val="accent1">
                        <a:lumMod val="40000"/>
                        <a:lumOff val="60000"/>
                      </a:schemeClr>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18443097"/>
                  </a:ext>
                </a:extLst>
              </a:tr>
              <a:tr h="0">
                <a:tc>
                  <a:txBody>
                    <a:bodyPr/>
                    <a:lstStyle/>
                    <a:p>
                      <a:pPr marL="285750" indent="-285750">
                        <a:buFont typeface="Arial" panose="020B0604020202020204" pitchFamily="34" charset="0"/>
                        <a:buChar char="•"/>
                      </a:pPr>
                      <a:r>
                        <a:rPr lang="en-US" sz="1400" dirty="0"/>
                        <a:t>Soil formation</a:t>
                      </a:r>
                    </a:p>
                  </a:txBody>
                  <a:tcPr>
                    <a:solidFill>
                      <a:schemeClr val="accent1">
                        <a:lumMod val="20000"/>
                        <a:lumOff val="80000"/>
                      </a:schemeClr>
                    </a:solidFill>
                  </a:tcPr>
                </a:tc>
                <a:tc>
                  <a:txBody>
                    <a:bodyPr/>
                    <a:lstStyle/>
                    <a:p>
                      <a:pPr marL="285750" indent="-285750">
                        <a:buFont typeface="Arial" panose="020B0604020202020204" pitchFamily="34" charset="0"/>
                        <a:buChar char="•"/>
                      </a:pPr>
                      <a:r>
                        <a:rPr lang="en-US" sz="1400" dirty="0"/>
                        <a:t>Nutrient</a:t>
                      </a:r>
                      <a:r>
                        <a:rPr lang="en-US" sz="1400" baseline="0" dirty="0"/>
                        <a:t> cycling</a:t>
                      </a:r>
                      <a:endParaRPr lang="en-US" sz="1400" dirty="0"/>
                    </a:p>
                  </a:txBody>
                  <a:tcPr>
                    <a:solidFill>
                      <a:schemeClr val="accent1">
                        <a:lumMod val="20000"/>
                        <a:lumOff val="80000"/>
                      </a:schemeClr>
                    </a:solidFill>
                  </a:tcPr>
                </a:tc>
                <a:tc>
                  <a:txBody>
                    <a:bodyPr/>
                    <a:lstStyle/>
                    <a:p>
                      <a:pPr marL="285750" indent="-285750">
                        <a:buFont typeface="Arial" panose="020B0604020202020204" pitchFamily="34" charset="0"/>
                        <a:buChar char="•"/>
                      </a:pPr>
                      <a:r>
                        <a:rPr lang="en-US" sz="1400" dirty="0"/>
                        <a:t>Primary</a:t>
                      </a:r>
                      <a:r>
                        <a:rPr lang="en-US" sz="1400" baseline="0" dirty="0"/>
                        <a:t> production </a:t>
                      </a:r>
                      <a:endParaRPr lang="en-US" sz="1400" dirty="0"/>
                    </a:p>
                  </a:txBody>
                  <a:tcPr>
                    <a:solidFill>
                      <a:schemeClr val="accent1">
                        <a:lumMod val="20000"/>
                        <a:lumOff val="80000"/>
                      </a:schemeClr>
                    </a:solidFill>
                  </a:tcPr>
                </a:tc>
                <a:extLst>
                  <a:ext uri="{0D108BD9-81ED-4DB2-BD59-A6C34878D82A}">
                    <a16:rowId xmlns:a16="http://schemas.microsoft.com/office/drawing/2014/main" val="2778273493"/>
                  </a:ext>
                </a:extLst>
              </a:tr>
            </a:tbl>
          </a:graphicData>
        </a:graphic>
      </p:graphicFrame>
    </p:spTree>
    <p:extLst>
      <p:ext uri="{BB962C8B-B14F-4D97-AF65-F5344CB8AC3E}">
        <p14:creationId xmlns:p14="http://schemas.microsoft.com/office/powerpoint/2010/main" val="3951631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29841" y="0"/>
            <a:ext cx="7886700" cy="1325563"/>
          </a:xfrm>
        </p:spPr>
        <p:txBody>
          <a:bodyPr/>
          <a:lstStyle/>
          <a:p>
            <a:pPr eaLnBrk="1" hangingPunct="1"/>
            <a:r>
              <a:rPr lang="en-US" altLang="en-US" dirty="0"/>
              <a:t>Functions and Values</a:t>
            </a:r>
          </a:p>
        </p:txBody>
      </p:sp>
      <p:sp>
        <p:nvSpPr>
          <p:cNvPr id="21507" name="Rectangle 3"/>
          <p:cNvSpPr>
            <a:spLocks noGrp="1" noChangeArrowheads="1"/>
          </p:cNvSpPr>
          <p:nvPr>
            <p:ph type="body" idx="1"/>
          </p:nvPr>
        </p:nvSpPr>
        <p:spPr>
          <a:xfrm>
            <a:off x="629842" y="1190274"/>
            <a:ext cx="3868340" cy="823912"/>
          </a:xfrm>
        </p:spPr>
        <p:txBody>
          <a:bodyPr>
            <a:normAutofit/>
          </a:bodyPr>
          <a:lstStyle/>
          <a:p>
            <a:pPr algn="ctr" eaLnBrk="1" hangingPunct="1"/>
            <a:r>
              <a:rPr lang="en-US" altLang="en-US" u="sng" dirty="0"/>
              <a:t>Function</a:t>
            </a:r>
          </a:p>
        </p:txBody>
      </p:sp>
      <p:sp>
        <p:nvSpPr>
          <p:cNvPr id="2" name="Content Placeholder 1"/>
          <p:cNvSpPr>
            <a:spLocks noGrp="1"/>
          </p:cNvSpPr>
          <p:nvPr>
            <p:ph sz="half" idx="2"/>
          </p:nvPr>
        </p:nvSpPr>
        <p:spPr>
          <a:xfrm>
            <a:off x="629842" y="2014186"/>
            <a:ext cx="4076912" cy="4357738"/>
          </a:xfrm>
        </p:spPr>
        <p:txBody>
          <a:bodyPr>
            <a:normAutofit/>
          </a:bodyPr>
          <a:lstStyle/>
          <a:p>
            <a:pPr marL="514350" indent="-514350">
              <a:buFont typeface="+mj-lt"/>
              <a:buAutoNum type="arabicPeriod"/>
            </a:pPr>
            <a:r>
              <a:rPr lang="en-US" altLang="en-US" dirty="0"/>
              <a:t>Estuaries absorb wave actions</a:t>
            </a:r>
          </a:p>
          <a:p>
            <a:pPr marL="514350" indent="-514350">
              <a:buFont typeface="+mj-lt"/>
              <a:buAutoNum type="arabicPeriod"/>
            </a:pPr>
            <a:endParaRPr lang="en-US" altLang="en-US" dirty="0"/>
          </a:p>
          <a:p>
            <a:pPr marL="514350" indent="-514350">
              <a:buFont typeface="+mj-lt"/>
              <a:buAutoNum type="arabicPeriod"/>
            </a:pPr>
            <a:r>
              <a:rPr lang="en-US" altLang="en-US" dirty="0"/>
              <a:t>Wetland plants catch particulates and absorb nutrients</a:t>
            </a:r>
          </a:p>
          <a:p>
            <a:pPr marL="514350" indent="-514350">
              <a:buFont typeface="+mj-lt"/>
              <a:buAutoNum type="arabicPeriod"/>
            </a:pPr>
            <a:endParaRPr lang="en-US" altLang="en-US" dirty="0"/>
          </a:p>
          <a:p>
            <a:pPr marL="514350" indent="-514350">
              <a:buFont typeface="+mj-lt"/>
              <a:buAutoNum type="arabicPeriod"/>
            </a:pPr>
            <a:r>
              <a:rPr lang="en-US" altLang="en-US" dirty="0"/>
              <a:t>Absorb flood waters </a:t>
            </a:r>
          </a:p>
          <a:p>
            <a:endParaRPr lang="en-US" dirty="0"/>
          </a:p>
        </p:txBody>
      </p:sp>
      <p:sp>
        <p:nvSpPr>
          <p:cNvPr id="3" name="Text Placeholder 2"/>
          <p:cNvSpPr>
            <a:spLocks noGrp="1"/>
          </p:cNvSpPr>
          <p:nvPr>
            <p:ph type="body" sz="quarter" idx="3"/>
          </p:nvPr>
        </p:nvSpPr>
        <p:spPr>
          <a:xfrm>
            <a:off x="5004536" y="1190274"/>
            <a:ext cx="3887391" cy="823912"/>
          </a:xfrm>
        </p:spPr>
        <p:txBody>
          <a:bodyPr/>
          <a:lstStyle/>
          <a:p>
            <a:pPr algn="ctr"/>
            <a:r>
              <a:rPr lang="en-US" u="sng" dirty="0"/>
              <a:t>Value</a:t>
            </a:r>
          </a:p>
        </p:txBody>
      </p:sp>
      <p:sp>
        <p:nvSpPr>
          <p:cNvPr id="4" name="Content Placeholder 3"/>
          <p:cNvSpPr>
            <a:spLocks noGrp="1"/>
          </p:cNvSpPr>
          <p:nvPr>
            <p:ph sz="quarter" idx="4"/>
          </p:nvPr>
        </p:nvSpPr>
        <p:spPr>
          <a:xfrm>
            <a:off x="5004536" y="2014186"/>
            <a:ext cx="3887391" cy="4598370"/>
          </a:xfrm>
        </p:spPr>
        <p:txBody>
          <a:bodyPr>
            <a:normAutofit/>
          </a:bodyPr>
          <a:lstStyle/>
          <a:p>
            <a:pPr marL="514350" indent="-514350">
              <a:buFont typeface="+mj-lt"/>
              <a:buAutoNum type="arabicPeriod"/>
            </a:pPr>
            <a:r>
              <a:rPr lang="en-US" altLang="en-US" dirty="0"/>
              <a:t>Shoreline/erosion protection</a:t>
            </a:r>
          </a:p>
          <a:p>
            <a:pPr marL="514350" indent="-514350">
              <a:buFont typeface="+mj-lt"/>
              <a:buAutoNum type="arabicPeriod"/>
            </a:pPr>
            <a:endParaRPr lang="en-US" altLang="en-US" dirty="0"/>
          </a:p>
          <a:p>
            <a:pPr marL="514350" indent="-514350">
              <a:buFont typeface="+mj-lt"/>
              <a:buAutoNum type="arabicPeriod"/>
            </a:pPr>
            <a:r>
              <a:rPr lang="en-US" altLang="en-US" dirty="0"/>
              <a:t>Water quality improvement</a:t>
            </a:r>
          </a:p>
          <a:p>
            <a:pPr marL="514350" indent="-514350">
              <a:buFont typeface="+mj-lt"/>
              <a:buAutoNum type="arabicPeriod"/>
            </a:pPr>
            <a:endParaRPr lang="en-US" altLang="en-US" dirty="0"/>
          </a:p>
          <a:p>
            <a:pPr marL="514350" indent="-514350">
              <a:buFont typeface="+mj-lt"/>
              <a:buAutoNum type="arabicPeriod"/>
            </a:pPr>
            <a:endParaRPr lang="en-US" altLang="en-US" sz="2000" dirty="0"/>
          </a:p>
          <a:p>
            <a:pPr marL="514350" indent="-514350">
              <a:buFont typeface="+mj-lt"/>
              <a:buAutoNum type="arabicPeriod"/>
            </a:pPr>
            <a:r>
              <a:rPr lang="en-US" altLang="en-US" dirty="0"/>
              <a:t>reduces peak flows/flooding</a:t>
            </a:r>
            <a:endParaRPr lang="en-US" dirty="0"/>
          </a:p>
        </p:txBody>
      </p:sp>
    </p:spTree>
    <p:extLst>
      <p:ext uri="{BB962C8B-B14F-4D97-AF65-F5344CB8AC3E}">
        <p14:creationId xmlns:p14="http://schemas.microsoft.com/office/powerpoint/2010/main" val="2910837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29841" y="0"/>
            <a:ext cx="7886700" cy="1325563"/>
          </a:xfrm>
        </p:spPr>
        <p:txBody>
          <a:bodyPr/>
          <a:lstStyle/>
          <a:p>
            <a:pPr eaLnBrk="1" hangingPunct="1"/>
            <a:r>
              <a:rPr lang="en-US" altLang="en-US" dirty="0"/>
              <a:t>Functions and Values</a:t>
            </a:r>
          </a:p>
        </p:txBody>
      </p:sp>
      <p:sp>
        <p:nvSpPr>
          <p:cNvPr id="21507" name="Rectangle 3"/>
          <p:cNvSpPr>
            <a:spLocks noGrp="1" noChangeArrowheads="1"/>
          </p:cNvSpPr>
          <p:nvPr>
            <p:ph type="body" idx="1"/>
          </p:nvPr>
        </p:nvSpPr>
        <p:spPr>
          <a:xfrm>
            <a:off x="629842" y="1190274"/>
            <a:ext cx="3868340" cy="823912"/>
          </a:xfrm>
        </p:spPr>
        <p:txBody>
          <a:bodyPr>
            <a:normAutofit/>
          </a:bodyPr>
          <a:lstStyle/>
          <a:p>
            <a:pPr algn="ctr" eaLnBrk="1" hangingPunct="1"/>
            <a:r>
              <a:rPr lang="en-US" altLang="en-US" u="sng" dirty="0"/>
              <a:t>Function</a:t>
            </a:r>
          </a:p>
        </p:txBody>
      </p:sp>
      <p:sp>
        <p:nvSpPr>
          <p:cNvPr id="2" name="Content Placeholder 1"/>
          <p:cNvSpPr>
            <a:spLocks noGrp="1"/>
          </p:cNvSpPr>
          <p:nvPr>
            <p:ph sz="half" idx="2"/>
          </p:nvPr>
        </p:nvSpPr>
        <p:spPr>
          <a:xfrm>
            <a:off x="629842" y="2014186"/>
            <a:ext cx="4076912" cy="4357738"/>
          </a:xfrm>
        </p:spPr>
        <p:txBody>
          <a:bodyPr>
            <a:normAutofit/>
          </a:bodyPr>
          <a:lstStyle/>
          <a:p>
            <a:pPr marL="514350" indent="-514350">
              <a:buFont typeface="+mj-lt"/>
              <a:buAutoNum type="arabicPeriod" startAt="4"/>
            </a:pPr>
            <a:r>
              <a:rPr lang="en-US" altLang="en-US" dirty="0"/>
              <a:t>Carbon sequestration</a:t>
            </a:r>
          </a:p>
          <a:p>
            <a:pPr marL="514350" indent="-514350">
              <a:buFont typeface="+mj-lt"/>
              <a:buAutoNum type="arabicPeriod" startAt="4"/>
            </a:pPr>
            <a:endParaRPr lang="en-US" altLang="en-US" dirty="0"/>
          </a:p>
          <a:p>
            <a:pPr marL="514350" indent="-514350">
              <a:buFont typeface="+mj-lt"/>
              <a:buAutoNum type="arabicPeriod" startAt="4"/>
            </a:pPr>
            <a:r>
              <a:rPr lang="en-US" altLang="en-US" dirty="0"/>
              <a:t>Aquifer recharge</a:t>
            </a:r>
          </a:p>
          <a:p>
            <a:pPr marL="514350" indent="-514350">
              <a:buFont typeface="+mj-lt"/>
              <a:buAutoNum type="arabicPeriod" startAt="4"/>
            </a:pPr>
            <a:endParaRPr lang="en-US" altLang="en-US" dirty="0"/>
          </a:p>
          <a:p>
            <a:pPr marL="514350" indent="-514350">
              <a:buFont typeface="+mj-lt"/>
              <a:buAutoNum type="arabicPeriod" startAt="4"/>
            </a:pPr>
            <a:r>
              <a:rPr lang="en-US" altLang="en-US" dirty="0"/>
              <a:t>Wildlife habitat</a:t>
            </a:r>
          </a:p>
          <a:p>
            <a:pPr marL="514350" indent="-514350">
              <a:buFont typeface="+mj-lt"/>
              <a:buAutoNum type="arabicPeriod" startAt="4"/>
            </a:pPr>
            <a:endParaRPr lang="en-US" altLang="en-US" dirty="0"/>
          </a:p>
          <a:p>
            <a:pPr marL="514350" indent="-514350">
              <a:buFont typeface="+mj-lt"/>
              <a:buAutoNum type="arabicPeriod" startAt="4"/>
            </a:pPr>
            <a:r>
              <a:rPr lang="en-US" altLang="en-US" dirty="0"/>
              <a:t>Open space </a:t>
            </a:r>
          </a:p>
          <a:p>
            <a:endParaRPr lang="en-US" dirty="0"/>
          </a:p>
        </p:txBody>
      </p:sp>
      <p:sp>
        <p:nvSpPr>
          <p:cNvPr id="3" name="Text Placeholder 2"/>
          <p:cNvSpPr>
            <a:spLocks noGrp="1"/>
          </p:cNvSpPr>
          <p:nvPr>
            <p:ph type="body" sz="quarter" idx="3"/>
          </p:nvPr>
        </p:nvSpPr>
        <p:spPr>
          <a:xfrm>
            <a:off x="5004536" y="1190274"/>
            <a:ext cx="3887391" cy="823912"/>
          </a:xfrm>
        </p:spPr>
        <p:txBody>
          <a:bodyPr/>
          <a:lstStyle/>
          <a:p>
            <a:pPr algn="ctr"/>
            <a:r>
              <a:rPr lang="en-US" u="sng" dirty="0"/>
              <a:t>Value</a:t>
            </a:r>
          </a:p>
        </p:txBody>
      </p:sp>
      <p:sp>
        <p:nvSpPr>
          <p:cNvPr id="4" name="Content Placeholder 3"/>
          <p:cNvSpPr>
            <a:spLocks noGrp="1"/>
          </p:cNvSpPr>
          <p:nvPr>
            <p:ph sz="quarter" idx="4"/>
          </p:nvPr>
        </p:nvSpPr>
        <p:spPr>
          <a:xfrm>
            <a:off x="5004536" y="2014186"/>
            <a:ext cx="3887391" cy="4598370"/>
          </a:xfrm>
        </p:spPr>
        <p:txBody>
          <a:bodyPr>
            <a:normAutofit/>
          </a:bodyPr>
          <a:lstStyle/>
          <a:p>
            <a:pPr marL="514350" indent="-514350">
              <a:buFont typeface="+mj-lt"/>
              <a:buAutoNum type="arabicPeriod" startAt="4"/>
            </a:pPr>
            <a:r>
              <a:rPr lang="en-US" altLang="en-US" dirty="0"/>
              <a:t>Reduce climate change impacts</a:t>
            </a:r>
          </a:p>
          <a:p>
            <a:pPr marL="514350" indent="-514350">
              <a:buFont typeface="+mj-lt"/>
              <a:buAutoNum type="arabicPeriod" startAt="4"/>
            </a:pPr>
            <a:endParaRPr lang="en-US" altLang="en-US" dirty="0"/>
          </a:p>
          <a:p>
            <a:pPr marL="514350" indent="-514350">
              <a:buFont typeface="+mj-lt"/>
              <a:buAutoNum type="arabicPeriod" startAt="4"/>
            </a:pPr>
            <a:r>
              <a:rPr lang="en-US" altLang="en-US" dirty="0"/>
              <a:t>More groundwater</a:t>
            </a:r>
          </a:p>
          <a:p>
            <a:pPr marL="514350" indent="-514350">
              <a:buFont typeface="+mj-lt"/>
              <a:buAutoNum type="arabicPeriod" startAt="4"/>
            </a:pPr>
            <a:endParaRPr lang="en-US" altLang="en-US" dirty="0"/>
          </a:p>
          <a:p>
            <a:pPr marL="514350" indent="-514350">
              <a:buFont typeface="+mj-lt"/>
              <a:buAutoNum type="arabicPeriod" startAt="4"/>
            </a:pPr>
            <a:r>
              <a:rPr lang="en-US" altLang="en-US" dirty="0"/>
              <a:t>More waterfowl and fish</a:t>
            </a:r>
          </a:p>
          <a:p>
            <a:pPr marL="514350" indent="-514350">
              <a:buFont typeface="+mj-lt"/>
              <a:buAutoNum type="arabicPeriod" startAt="4"/>
            </a:pPr>
            <a:endParaRPr lang="en-US" altLang="en-US" sz="200" dirty="0"/>
          </a:p>
          <a:p>
            <a:pPr marL="514350" indent="-514350">
              <a:buFont typeface="+mj-lt"/>
              <a:buAutoNum type="arabicPeriod" startAt="4"/>
            </a:pPr>
            <a:r>
              <a:rPr lang="en-US" altLang="en-US" dirty="0"/>
              <a:t>Recreation and aesthetic value</a:t>
            </a:r>
            <a:endParaRPr lang="en-US" dirty="0"/>
          </a:p>
        </p:txBody>
      </p:sp>
    </p:spTree>
    <p:extLst>
      <p:ext uri="{BB962C8B-B14F-4D97-AF65-F5344CB8AC3E}">
        <p14:creationId xmlns:p14="http://schemas.microsoft.com/office/powerpoint/2010/main" val="131315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latin typeface="Arial" pitchFamily="34" charset="0"/>
                <a:cs typeface="Arial" pitchFamily="34" charset="0"/>
              </a:rPr>
              <a:t>Valuation of Wetlands</a:t>
            </a:r>
          </a:p>
        </p:txBody>
      </p:sp>
      <p:sp>
        <p:nvSpPr>
          <p:cNvPr id="3" name="Content Placeholder 2"/>
          <p:cNvSpPr>
            <a:spLocks noGrp="1"/>
          </p:cNvSpPr>
          <p:nvPr>
            <p:ph idx="1"/>
          </p:nvPr>
        </p:nvSpPr>
        <p:spPr>
          <a:xfrm>
            <a:off x="114300" y="1066800"/>
            <a:ext cx="8915400" cy="685800"/>
          </a:xfrm>
        </p:spPr>
        <p:txBody>
          <a:bodyPr/>
          <a:lstStyle/>
          <a:p>
            <a:r>
              <a:rPr lang="en-US" dirty="0">
                <a:latin typeface="Arial" pitchFamily="34" charset="0"/>
                <a:cs typeface="Arial" pitchFamily="34" charset="0"/>
              </a:rPr>
              <a:t>Difficult to do-lots of variables, hard to quantify</a:t>
            </a:r>
          </a:p>
        </p:txBody>
      </p:sp>
      <p:pic>
        <p:nvPicPr>
          <p:cNvPr id="25603" name="Picture 3" descr="C:\Users\Derek\Downloads\WP_20180512_10_57_52_Rich.jpg"/>
          <p:cNvPicPr>
            <a:picLocks noChangeAspect="1" noChangeArrowheads="1"/>
          </p:cNvPicPr>
          <p:nvPr/>
        </p:nvPicPr>
        <p:blipFill>
          <a:blip r:embed="rId2" cstate="print"/>
          <a:srcRect l="21667" t="11481" r="21667" b="21852"/>
          <a:stretch>
            <a:fillRect/>
          </a:stretch>
        </p:blipFill>
        <p:spPr bwMode="auto">
          <a:xfrm>
            <a:off x="920326" y="1752600"/>
            <a:ext cx="7303347" cy="4833097"/>
          </a:xfrm>
          <a:prstGeom prst="rect">
            <a:avLst/>
          </a:prstGeom>
          <a:noFill/>
          <a:ln w="28575">
            <a:solidFill>
              <a:schemeClr val="tx1"/>
            </a:solidFill>
          </a:ln>
        </p:spPr>
      </p:pic>
    </p:spTree>
    <p:extLst>
      <p:ext uri="{BB962C8B-B14F-4D97-AF65-F5344CB8AC3E}">
        <p14:creationId xmlns:p14="http://schemas.microsoft.com/office/powerpoint/2010/main" val="3811858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cstate="print"/>
          <a:srcRect/>
          <a:stretch>
            <a:fillRect/>
          </a:stretch>
        </p:blipFill>
        <p:spPr bwMode="auto">
          <a:xfrm>
            <a:off x="1047750" y="1937519"/>
            <a:ext cx="7048499" cy="4338590"/>
          </a:xfrm>
          <a:prstGeom prst="rect">
            <a:avLst/>
          </a:prstGeom>
          <a:noFill/>
          <a:ln w="28575">
            <a:solidFill>
              <a:schemeClr val="tx1"/>
            </a:solidFill>
            <a:miter lim="800000"/>
            <a:headEnd/>
            <a:tailEnd/>
          </a:ln>
        </p:spPr>
      </p:pic>
      <p:sp>
        <p:nvSpPr>
          <p:cNvPr id="2" name="Title 1"/>
          <p:cNvSpPr>
            <a:spLocks noGrp="1"/>
          </p:cNvSpPr>
          <p:nvPr>
            <p:ph type="title"/>
          </p:nvPr>
        </p:nvSpPr>
        <p:spPr>
          <a:xfrm>
            <a:off x="457200" y="0"/>
            <a:ext cx="8229600" cy="1143000"/>
          </a:xfrm>
        </p:spPr>
        <p:txBody>
          <a:bodyPr/>
          <a:lstStyle/>
          <a:p>
            <a:r>
              <a:rPr lang="en-US" dirty="0">
                <a:latin typeface="Arial" pitchFamily="34" charset="0"/>
                <a:cs typeface="Arial" pitchFamily="34" charset="0"/>
              </a:rPr>
              <a:t>Valuation of Wetlands</a:t>
            </a:r>
          </a:p>
        </p:txBody>
      </p:sp>
      <p:sp>
        <p:nvSpPr>
          <p:cNvPr id="3" name="Content Placeholder 2"/>
          <p:cNvSpPr>
            <a:spLocks noGrp="1"/>
          </p:cNvSpPr>
          <p:nvPr>
            <p:ph idx="1"/>
          </p:nvPr>
        </p:nvSpPr>
        <p:spPr>
          <a:xfrm>
            <a:off x="114300" y="1066800"/>
            <a:ext cx="8915400" cy="685800"/>
          </a:xfrm>
        </p:spPr>
        <p:txBody>
          <a:bodyPr/>
          <a:lstStyle/>
          <a:p>
            <a:r>
              <a:rPr lang="en-US" dirty="0">
                <a:latin typeface="Arial" pitchFamily="34" charset="0"/>
                <a:cs typeface="Arial" pitchFamily="34" charset="0"/>
              </a:rPr>
              <a:t>Difficult to do-lots of variables, hard to quantify</a:t>
            </a:r>
          </a:p>
        </p:txBody>
      </p:sp>
    </p:spTree>
    <p:extLst>
      <p:ext uri="{BB962C8B-B14F-4D97-AF65-F5344CB8AC3E}">
        <p14:creationId xmlns:p14="http://schemas.microsoft.com/office/powerpoint/2010/main" val="42829704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latin typeface="Arial" pitchFamily="34" charset="0"/>
                <a:cs typeface="Arial" pitchFamily="34" charset="0"/>
              </a:rPr>
              <a:t>Valuation of Wetlands</a:t>
            </a:r>
          </a:p>
        </p:txBody>
      </p:sp>
      <p:sp>
        <p:nvSpPr>
          <p:cNvPr id="3" name="Content Placeholder 2"/>
          <p:cNvSpPr>
            <a:spLocks noGrp="1"/>
          </p:cNvSpPr>
          <p:nvPr>
            <p:ph idx="1"/>
          </p:nvPr>
        </p:nvSpPr>
        <p:spPr>
          <a:xfrm>
            <a:off x="114300" y="902898"/>
            <a:ext cx="8915400" cy="685800"/>
          </a:xfrm>
        </p:spPr>
        <p:txBody>
          <a:bodyPr/>
          <a:lstStyle/>
          <a:p>
            <a:r>
              <a:rPr lang="en-US" dirty="0">
                <a:latin typeface="Arial" pitchFamily="34" charset="0"/>
                <a:cs typeface="Arial" pitchFamily="34" charset="0"/>
              </a:rPr>
              <a:t>Difficult to do-lots of variables, hard to quantify</a:t>
            </a:r>
          </a:p>
        </p:txBody>
      </p:sp>
      <p:pic>
        <p:nvPicPr>
          <p:cNvPr id="4" name="Picture 3"/>
          <p:cNvPicPr>
            <a:picLocks noChangeAspect="1"/>
          </p:cNvPicPr>
          <p:nvPr/>
        </p:nvPicPr>
        <p:blipFill rotWithShape="1">
          <a:blip r:embed="rId2"/>
          <a:srcRect l="1730" r="6533"/>
          <a:stretch/>
        </p:blipFill>
        <p:spPr>
          <a:xfrm>
            <a:off x="114300" y="1512318"/>
            <a:ext cx="5520573" cy="3121773"/>
          </a:xfrm>
          <a:prstGeom prst="rect">
            <a:avLst/>
          </a:prstGeom>
          <a:ln w="19050">
            <a:solidFill>
              <a:schemeClr val="tx1"/>
            </a:solidFill>
          </a:ln>
        </p:spPr>
      </p:pic>
      <p:pic>
        <p:nvPicPr>
          <p:cNvPr id="5" name="Picture 4"/>
          <p:cNvPicPr>
            <a:picLocks noChangeAspect="1"/>
          </p:cNvPicPr>
          <p:nvPr/>
        </p:nvPicPr>
        <p:blipFill>
          <a:blip r:embed="rId3"/>
          <a:stretch>
            <a:fillRect/>
          </a:stretch>
        </p:blipFill>
        <p:spPr>
          <a:xfrm>
            <a:off x="5785388" y="2116167"/>
            <a:ext cx="3093797" cy="4007509"/>
          </a:xfrm>
          <a:prstGeom prst="rect">
            <a:avLst/>
          </a:prstGeom>
          <a:ln w="19050">
            <a:solidFill>
              <a:schemeClr val="tx1"/>
            </a:solidFill>
          </a:ln>
        </p:spPr>
      </p:pic>
      <p:pic>
        <p:nvPicPr>
          <p:cNvPr id="6" name="Picture 5"/>
          <p:cNvPicPr>
            <a:picLocks noChangeAspect="1"/>
          </p:cNvPicPr>
          <p:nvPr/>
        </p:nvPicPr>
        <p:blipFill>
          <a:blip r:embed="rId4"/>
          <a:stretch>
            <a:fillRect/>
          </a:stretch>
        </p:blipFill>
        <p:spPr>
          <a:xfrm>
            <a:off x="322631" y="4675519"/>
            <a:ext cx="5103909" cy="2147977"/>
          </a:xfrm>
          <a:prstGeom prst="rect">
            <a:avLst/>
          </a:prstGeom>
          <a:ln w="19050">
            <a:solidFill>
              <a:schemeClr val="tx1"/>
            </a:solidFill>
          </a:ln>
        </p:spPr>
      </p:pic>
    </p:spTree>
    <p:extLst>
      <p:ext uri="{BB962C8B-B14F-4D97-AF65-F5344CB8AC3E}">
        <p14:creationId xmlns:p14="http://schemas.microsoft.com/office/powerpoint/2010/main" val="2880045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en-US"/>
              <a:t>Functions and Values</a:t>
            </a:r>
          </a:p>
        </p:txBody>
      </p:sp>
      <p:sp>
        <p:nvSpPr>
          <p:cNvPr id="24579" name="Rectangle 3"/>
          <p:cNvSpPr>
            <a:spLocks noGrp="1" noChangeArrowheads="1"/>
          </p:cNvSpPr>
          <p:nvPr>
            <p:ph type="body" idx="1"/>
          </p:nvPr>
        </p:nvSpPr>
        <p:spPr/>
        <p:txBody>
          <a:bodyPr/>
          <a:lstStyle/>
          <a:p>
            <a:pPr eaLnBrk="1" hangingPunct="1"/>
            <a:r>
              <a:rPr lang="en-US" altLang="en-US" dirty="0"/>
              <a:t>As western Washington wetlands have to absorb more storm water runoff, some of their ecosystem value has declined. </a:t>
            </a:r>
          </a:p>
          <a:p>
            <a:pPr marL="857250" lvl="1" indent="-395288">
              <a:buNone/>
            </a:pPr>
            <a:r>
              <a:rPr lang="en-US" altLang="en-US" dirty="0">
                <a:sym typeface="Wingdings" panose="05000000000000000000" pitchFamily="2" charset="2"/>
              </a:rPr>
              <a:t> </a:t>
            </a:r>
            <a:r>
              <a:rPr lang="en-US" altLang="en-US" dirty="0"/>
              <a:t>Lower biodiversity and increased sedimentation   are a result of storm water inputs.</a:t>
            </a:r>
          </a:p>
          <a:p>
            <a:pPr marL="857250" lvl="1" indent="-395288">
              <a:buNone/>
            </a:pPr>
            <a:r>
              <a:rPr lang="en-US" altLang="en-US" dirty="0">
                <a:sym typeface="Wingdings" panose="05000000000000000000" pitchFamily="2" charset="2"/>
              </a:rPr>
              <a:t> </a:t>
            </a:r>
            <a:r>
              <a:rPr lang="en-US" altLang="en-US" dirty="0"/>
              <a:t>Fluctuating water levels may be more harmful than pollutants</a:t>
            </a:r>
          </a:p>
        </p:txBody>
      </p:sp>
    </p:spTree>
    <p:extLst>
      <p:ext uri="{BB962C8B-B14F-4D97-AF65-F5344CB8AC3E}">
        <p14:creationId xmlns:p14="http://schemas.microsoft.com/office/powerpoint/2010/main" val="31728931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dirty="0"/>
              <a:t>Functions and Values</a:t>
            </a:r>
          </a:p>
        </p:txBody>
      </p:sp>
      <p:sp>
        <p:nvSpPr>
          <p:cNvPr id="25603" name="Rectangle 3"/>
          <p:cNvSpPr>
            <a:spLocks noGrp="1" noChangeArrowheads="1"/>
          </p:cNvSpPr>
          <p:nvPr>
            <p:ph type="body" idx="1"/>
          </p:nvPr>
        </p:nvSpPr>
        <p:spPr/>
        <p:txBody>
          <a:bodyPr/>
          <a:lstStyle/>
          <a:p>
            <a:pPr eaLnBrk="1" hangingPunct="1">
              <a:lnSpc>
                <a:spcPct val="90000"/>
              </a:lnSpc>
            </a:pPr>
            <a:r>
              <a:rPr lang="en-US" altLang="en-US" dirty="0"/>
              <a:t>Wetland benefits extend beyond the wetland boundary</a:t>
            </a:r>
          </a:p>
          <a:p>
            <a:pPr lvl="1"/>
            <a:r>
              <a:rPr lang="en-US" altLang="en-US" dirty="0"/>
              <a:t>EX: A person filling in a wetland on their property may well affect people on other properties</a:t>
            </a:r>
          </a:p>
          <a:p>
            <a:pPr eaLnBrk="1" hangingPunct="1">
              <a:lnSpc>
                <a:spcPct val="90000"/>
              </a:lnSpc>
            </a:pPr>
            <a:endParaRPr lang="en-US" altLang="en-US" dirty="0"/>
          </a:p>
          <a:p>
            <a:pPr eaLnBrk="1" hangingPunct="1">
              <a:lnSpc>
                <a:spcPct val="90000"/>
              </a:lnSpc>
            </a:pPr>
            <a:r>
              <a:rPr lang="en-US" altLang="en-US" dirty="0"/>
              <a:t>Many Americans want to see wetlands protected</a:t>
            </a:r>
          </a:p>
          <a:p>
            <a:pPr lvl="1"/>
            <a:r>
              <a:rPr lang="en-US" altLang="en-US" dirty="0"/>
              <a:t>No Wetlands Protection Act.</a:t>
            </a:r>
          </a:p>
          <a:p>
            <a:pPr lvl="1"/>
            <a:r>
              <a:rPr lang="en-US" altLang="en-US" dirty="0"/>
              <a:t>More on how wetlands are regulated later in the course</a:t>
            </a:r>
          </a:p>
        </p:txBody>
      </p:sp>
    </p:spTree>
    <p:extLst>
      <p:ext uri="{BB962C8B-B14F-4D97-AF65-F5344CB8AC3E}">
        <p14:creationId xmlns:p14="http://schemas.microsoft.com/office/powerpoint/2010/main" val="30135766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a:t>Wetlands: The Drain Game</a:t>
            </a:r>
          </a:p>
        </p:txBody>
      </p:sp>
      <p:sp>
        <p:nvSpPr>
          <p:cNvPr id="26627" name="Content Placeholder 2"/>
          <p:cNvSpPr>
            <a:spLocks noGrp="1"/>
          </p:cNvSpPr>
          <p:nvPr>
            <p:ph idx="1"/>
          </p:nvPr>
        </p:nvSpPr>
        <p:spPr/>
        <p:txBody>
          <a:bodyPr/>
          <a:lstStyle/>
          <a:p>
            <a:r>
              <a:rPr lang="en-US" altLang="en-US" dirty="0">
                <a:hlinkClick r:id="rId2"/>
              </a:rPr>
              <a:t>http://www.youtube.com/watch?v=FTRD6VHNkoQ</a:t>
            </a:r>
            <a:endParaRPr lang="en-US" altLang="en-US" dirty="0"/>
          </a:p>
          <a:p>
            <a:pPr lvl="1"/>
            <a:r>
              <a:rPr lang="en-US" altLang="en-US" b="1" dirty="0">
                <a:solidFill>
                  <a:srgbClr val="FF0000"/>
                </a:solidFill>
              </a:rPr>
              <a:t>Assignment:</a:t>
            </a:r>
            <a:r>
              <a:rPr lang="en-US" altLang="en-US" dirty="0">
                <a:solidFill>
                  <a:srgbClr val="FF0000"/>
                </a:solidFill>
              </a:rPr>
              <a:t>  Watch video and complete questions </a:t>
            </a:r>
          </a:p>
          <a:p>
            <a:endParaRPr lang="en-US" altLang="en-US" dirty="0"/>
          </a:p>
          <a:p>
            <a:endParaRPr lang="en-US" altLang="en-US" dirty="0"/>
          </a:p>
          <a:p>
            <a:endParaRPr lang="en-US" altLang="en-US" dirty="0"/>
          </a:p>
        </p:txBody>
      </p:sp>
    </p:spTree>
    <p:extLst>
      <p:ext uri="{BB962C8B-B14F-4D97-AF65-F5344CB8AC3E}">
        <p14:creationId xmlns:p14="http://schemas.microsoft.com/office/powerpoint/2010/main" val="8533236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a:t>Liquidity: The Value of Wetlands</a:t>
            </a:r>
          </a:p>
        </p:txBody>
      </p:sp>
      <p:sp>
        <p:nvSpPr>
          <p:cNvPr id="27651" name="Content Placeholder 2"/>
          <p:cNvSpPr>
            <a:spLocks noGrp="1"/>
          </p:cNvSpPr>
          <p:nvPr>
            <p:ph idx="1"/>
          </p:nvPr>
        </p:nvSpPr>
        <p:spPr/>
        <p:txBody>
          <a:bodyPr/>
          <a:lstStyle/>
          <a:p>
            <a:r>
              <a:rPr lang="en-US" altLang="en-US" dirty="0">
                <a:hlinkClick r:id="rId2"/>
              </a:rPr>
              <a:t>http://www.youtube.com/watch?v=zLymJKYOWzQ</a:t>
            </a:r>
            <a:endParaRPr lang="en-US" altLang="en-US" dirty="0"/>
          </a:p>
          <a:p>
            <a:pPr lvl="1"/>
            <a:r>
              <a:rPr lang="en-US" altLang="en-US" b="1" dirty="0">
                <a:solidFill>
                  <a:srgbClr val="FF0000"/>
                </a:solidFill>
              </a:rPr>
              <a:t>Assignment:</a:t>
            </a:r>
            <a:r>
              <a:rPr lang="en-US" altLang="en-US" dirty="0">
                <a:solidFill>
                  <a:srgbClr val="FF0000"/>
                </a:solidFill>
              </a:rPr>
              <a:t>  Watch video and complete questions </a:t>
            </a:r>
          </a:p>
          <a:p>
            <a:pPr lvl="1"/>
            <a:endParaRPr lang="en-US" altLang="en-US" dirty="0"/>
          </a:p>
          <a:p>
            <a:endParaRPr lang="en-US" altLang="en-US" dirty="0"/>
          </a:p>
          <a:p>
            <a:endParaRPr lang="en-US" altLang="en-US" dirty="0"/>
          </a:p>
        </p:txBody>
      </p:sp>
    </p:spTree>
    <p:extLst>
      <p:ext uri="{BB962C8B-B14F-4D97-AF65-F5344CB8AC3E}">
        <p14:creationId xmlns:p14="http://schemas.microsoft.com/office/powerpoint/2010/main" val="2199698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b="1" dirty="0"/>
              <a:t>Are Wetlands Valuable?</a:t>
            </a:r>
          </a:p>
        </p:txBody>
      </p:sp>
      <p:sp>
        <p:nvSpPr>
          <p:cNvPr id="3" name="Content Placeholder 2"/>
          <p:cNvSpPr>
            <a:spLocks noGrp="1"/>
          </p:cNvSpPr>
          <p:nvPr>
            <p:ph idx="1"/>
          </p:nvPr>
        </p:nvSpPr>
        <p:spPr/>
        <p:txBody>
          <a:bodyPr/>
          <a:lstStyle/>
          <a:p>
            <a:r>
              <a:rPr lang="en-US" dirty="0">
                <a:solidFill>
                  <a:srgbClr val="FF0000"/>
                </a:solidFill>
              </a:rPr>
              <a:t>What do you think?</a:t>
            </a:r>
          </a:p>
          <a:p>
            <a:r>
              <a:rPr lang="en-US" dirty="0">
                <a:solidFill>
                  <a:srgbClr val="FF0000"/>
                </a:solidFill>
              </a:rPr>
              <a:t>Justify your answer!</a:t>
            </a:r>
          </a:p>
        </p:txBody>
      </p:sp>
    </p:spTree>
    <p:extLst>
      <p:ext uri="{BB962C8B-B14F-4D97-AF65-F5344CB8AC3E}">
        <p14:creationId xmlns:p14="http://schemas.microsoft.com/office/powerpoint/2010/main" val="34022768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pic>
        <p:nvPicPr>
          <p:cNvPr id="4" name="Picture 3"/>
          <p:cNvPicPr>
            <a:picLocks noChangeAspect="1"/>
          </p:cNvPicPr>
          <p:nvPr/>
        </p:nvPicPr>
        <p:blipFill>
          <a:blip r:embed="rId2"/>
          <a:stretch>
            <a:fillRect/>
          </a:stretch>
        </p:blipFill>
        <p:spPr>
          <a:xfrm>
            <a:off x="94887" y="2283561"/>
            <a:ext cx="4665780" cy="2870259"/>
          </a:xfrm>
          <a:prstGeom prst="rect">
            <a:avLst/>
          </a:prstGeom>
        </p:spPr>
      </p:pic>
      <p:pic>
        <p:nvPicPr>
          <p:cNvPr id="5" name="Picture 4"/>
          <p:cNvPicPr>
            <a:picLocks noChangeAspect="1"/>
          </p:cNvPicPr>
          <p:nvPr/>
        </p:nvPicPr>
        <p:blipFill>
          <a:blip r:embed="rId3"/>
          <a:stretch>
            <a:fillRect/>
          </a:stretch>
        </p:blipFill>
        <p:spPr>
          <a:xfrm>
            <a:off x="4817669" y="1476046"/>
            <a:ext cx="4206905" cy="1805558"/>
          </a:xfrm>
          <a:prstGeom prst="rect">
            <a:avLst/>
          </a:prstGeom>
        </p:spPr>
      </p:pic>
      <p:pic>
        <p:nvPicPr>
          <p:cNvPr id="6" name="Picture 5"/>
          <p:cNvPicPr>
            <a:picLocks noChangeAspect="1"/>
          </p:cNvPicPr>
          <p:nvPr/>
        </p:nvPicPr>
        <p:blipFill>
          <a:blip r:embed="rId4"/>
          <a:stretch>
            <a:fillRect/>
          </a:stretch>
        </p:blipFill>
        <p:spPr>
          <a:xfrm>
            <a:off x="214313" y="6111818"/>
            <a:ext cx="8715375" cy="685800"/>
          </a:xfrm>
          <a:prstGeom prst="rect">
            <a:avLst/>
          </a:prstGeom>
        </p:spPr>
      </p:pic>
      <p:pic>
        <p:nvPicPr>
          <p:cNvPr id="7" name="Picture 6"/>
          <p:cNvPicPr>
            <a:picLocks noChangeAspect="1"/>
          </p:cNvPicPr>
          <p:nvPr/>
        </p:nvPicPr>
        <p:blipFill>
          <a:blip r:embed="rId5"/>
          <a:stretch>
            <a:fillRect/>
          </a:stretch>
        </p:blipFill>
        <p:spPr>
          <a:xfrm>
            <a:off x="4817668" y="3392725"/>
            <a:ext cx="4206905" cy="2607971"/>
          </a:xfrm>
          <a:prstGeom prst="rect">
            <a:avLst/>
          </a:prstGeom>
        </p:spPr>
      </p:pic>
    </p:spTree>
    <p:extLst>
      <p:ext uri="{BB962C8B-B14F-4D97-AF65-F5344CB8AC3E}">
        <p14:creationId xmlns:p14="http://schemas.microsoft.com/office/powerpoint/2010/main" val="10926331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ECOSYSTEM SERVICE WATER QUALITY</a:t>
            </a:r>
          </a:p>
        </p:txBody>
      </p:sp>
      <p:sp>
        <p:nvSpPr>
          <p:cNvPr id="3" name="Subtitle 2"/>
          <p:cNvSpPr>
            <a:spLocks noGrp="1"/>
          </p:cNvSpPr>
          <p:nvPr>
            <p:ph type="subTitle" idx="1"/>
          </p:nvPr>
        </p:nvSpPr>
        <p:spPr/>
        <p:txBody>
          <a:bodyPr/>
          <a:lstStyle/>
          <a:p>
            <a:r>
              <a:rPr lang="en-US" dirty="0"/>
              <a:t>EXAMING NUTRIENT CYCLING AND POLLUTANTS IN WETLANDS</a:t>
            </a:r>
          </a:p>
        </p:txBody>
      </p:sp>
    </p:spTree>
    <p:extLst>
      <p:ext uri="{BB962C8B-B14F-4D97-AF65-F5344CB8AC3E}">
        <p14:creationId xmlns:p14="http://schemas.microsoft.com/office/powerpoint/2010/main" val="39084737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7800" y="1600200"/>
            <a:ext cx="8229600" cy="5029200"/>
          </a:xfrm>
        </p:spPr>
        <p:txBody>
          <a:bodyPr/>
          <a:lstStyle/>
          <a:p>
            <a:r>
              <a:rPr lang="en-US" dirty="0">
                <a:latin typeface="Arial" pitchFamily="34" charset="0"/>
                <a:cs typeface="Arial" pitchFamily="34" charset="0"/>
              </a:rPr>
              <a:t>N cycle is </a:t>
            </a:r>
            <a:r>
              <a:rPr lang="en-US" dirty="0" err="1">
                <a:latin typeface="Arial" pitchFamily="34" charset="0"/>
                <a:cs typeface="Arial" pitchFamily="34" charset="0"/>
              </a:rPr>
              <a:t>microbially</a:t>
            </a:r>
            <a:r>
              <a:rPr lang="en-US" dirty="0">
                <a:latin typeface="Arial" pitchFamily="34" charset="0"/>
                <a:cs typeface="Arial" pitchFamily="34" charset="0"/>
              </a:rPr>
              <a:t> driven</a:t>
            </a:r>
          </a:p>
          <a:p>
            <a:pPr lvl="1"/>
            <a:r>
              <a:rPr lang="en-US" dirty="0">
                <a:latin typeface="Arial" pitchFamily="34" charset="0"/>
                <a:cs typeface="Arial" pitchFamily="34" charset="0"/>
              </a:rPr>
              <a:t>N fixation</a:t>
            </a:r>
          </a:p>
          <a:p>
            <a:pPr lvl="1"/>
            <a:r>
              <a:rPr lang="en-US" dirty="0">
                <a:latin typeface="Arial" pitchFamily="34" charset="0"/>
                <a:cs typeface="Arial" pitchFamily="34" charset="0"/>
              </a:rPr>
              <a:t>Nitrification</a:t>
            </a:r>
          </a:p>
          <a:p>
            <a:pPr lvl="1"/>
            <a:r>
              <a:rPr lang="en-US" dirty="0">
                <a:latin typeface="Arial" pitchFamily="34" charset="0"/>
                <a:cs typeface="Arial" pitchFamily="34" charset="0"/>
              </a:rPr>
              <a:t>Denitrification</a:t>
            </a:r>
          </a:p>
          <a:p>
            <a:pPr lvl="1"/>
            <a:endParaRPr lang="en-US" dirty="0">
              <a:latin typeface="Arial" pitchFamily="34" charset="0"/>
              <a:cs typeface="Arial" pitchFamily="34" charset="0"/>
            </a:endParaRPr>
          </a:p>
          <a:p>
            <a:r>
              <a:rPr lang="en-US" dirty="0">
                <a:latin typeface="Arial" pitchFamily="34" charset="0"/>
                <a:cs typeface="Arial" pitchFamily="34" charset="0"/>
              </a:rPr>
              <a:t>Removal processes</a:t>
            </a:r>
          </a:p>
          <a:p>
            <a:pPr lvl="1"/>
            <a:r>
              <a:rPr lang="en-US" dirty="0">
                <a:latin typeface="Arial" pitchFamily="34" charset="0"/>
                <a:cs typeface="Arial" pitchFamily="34" charset="0"/>
              </a:rPr>
              <a:t>Plant (and other organism) uptake</a:t>
            </a:r>
          </a:p>
          <a:p>
            <a:pPr lvl="1"/>
            <a:r>
              <a:rPr lang="en-US" dirty="0">
                <a:latin typeface="Arial" pitchFamily="34" charset="0"/>
                <a:cs typeface="Arial" pitchFamily="34" charset="0"/>
              </a:rPr>
              <a:t>Denitrification</a:t>
            </a:r>
          </a:p>
          <a:p>
            <a:pPr lvl="1"/>
            <a:r>
              <a:rPr lang="en-US" dirty="0">
                <a:latin typeface="Arial" pitchFamily="34" charset="0"/>
                <a:cs typeface="Arial" pitchFamily="34" charset="0"/>
              </a:rPr>
              <a:t>Anaerobic ammonia oxidation </a:t>
            </a:r>
          </a:p>
          <a:p>
            <a:endParaRPr lang="en-US" dirty="0">
              <a:latin typeface="Arial" pitchFamily="34" charset="0"/>
              <a:cs typeface="Arial" pitchFamily="34" charset="0"/>
            </a:endParaRPr>
          </a:p>
        </p:txBody>
      </p:sp>
      <p:sp>
        <p:nvSpPr>
          <p:cNvPr id="2" name="Title 1"/>
          <p:cNvSpPr>
            <a:spLocks noGrp="1"/>
          </p:cNvSpPr>
          <p:nvPr>
            <p:ph type="title"/>
          </p:nvPr>
        </p:nvSpPr>
        <p:spPr>
          <a:xfrm>
            <a:off x="457200" y="0"/>
            <a:ext cx="8229600" cy="1143000"/>
          </a:xfrm>
        </p:spPr>
        <p:txBody>
          <a:bodyPr/>
          <a:lstStyle/>
          <a:p>
            <a:r>
              <a:rPr lang="en-US" dirty="0">
                <a:latin typeface="Arial" pitchFamily="34" charset="0"/>
                <a:cs typeface="Arial" pitchFamily="34" charset="0"/>
              </a:rPr>
              <a:t>Water Quality-Nitrogen</a:t>
            </a:r>
          </a:p>
        </p:txBody>
      </p:sp>
      <p:grpSp>
        <p:nvGrpSpPr>
          <p:cNvPr id="6" name="Group 5"/>
          <p:cNvGrpSpPr/>
          <p:nvPr/>
        </p:nvGrpSpPr>
        <p:grpSpPr>
          <a:xfrm>
            <a:off x="1447800" y="1060580"/>
            <a:ext cx="6237097" cy="5668347"/>
            <a:chOff x="1447800" y="1060580"/>
            <a:chExt cx="6237097" cy="5668347"/>
          </a:xfrm>
        </p:grpSpPr>
        <p:pic>
          <p:nvPicPr>
            <p:cNvPr id="4" name="Picture 2"/>
            <p:cNvPicPr>
              <a:picLocks noChangeAspect="1" noChangeArrowheads="1"/>
            </p:cNvPicPr>
            <p:nvPr/>
          </p:nvPicPr>
          <p:blipFill>
            <a:blip r:embed="rId2" cstate="print"/>
            <a:srcRect/>
            <a:stretch>
              <a:fillRect/>
            </a:stretch>
          </p:blipFill>
          <p:spPr bwMode="auto">
            <a:xfrm>
              <a:off x="1447800" y="1060580"/>
              <a:ext cx="6172200" cy="5668347"/>
            </a:xfrm>
            <a:prstGeom prst="rect">
              <a:avLst/>
            </a:prstGeom>
            <a:noFill/>
            <a:ln w="28575">
              <a:solidFill>
                <a:schemeClr val="tx1"/>
              </a:solidFill>
              <a:miter lim="800000"/>
              <a:headEnd/>
              <a:tailEnd/>
            </a:ln>
          </p:spPr>
        </p:pic>
        <p:sp>
          <p:nvSpPr>
            <p:cNvPr id="5" name="TextBox 4"/>
            <p:cNvSpPr txBox="1"/>
            <p:nvPr/>
          </p:nvSpPr>
          <p:spPr>
            <a:xfrm>
              <a:off x="6096000" y="6477000"/>
              <a:ext cx="1588897" cy="246221"/>
            </a:xfrm>
            <a:prstGeom prst="rect">
              <a:avLst/>
            </a:prstGeom>
            <a:noFill/>
          </p:spPr>
          <p:txBody>
            <a:bodyPr wrap="none" rtlCol="0">
              <a:spAutoFit/>
            </a:bodyPr>
            <a:lstStyle/>
            <a:p>
              <a:r>
                <a:rPr lang="en-US" sz="1000" dirty="0" err="1">
                  <a:latin typeface="Arial" pitchFamily="34" charset="0"/>
                  <a:cs typeface="Arial" pitchFamily="34" charset="0"/>
                </a:rPr>
                <a:t>Mitsch</a:t>
              </a:r>
              <a:r>
                <a:rPr lang="en-US" sz="1000" dirty="0">
                  <a:latin typeface="Arial" pitchFamily="34" charset="0"/>
                  <a:cs typeface="Arial" pitchFamily="34" charset="0"/>
                </a:rPr>
                <a:t> &amp; </a:t>
              </a:r>
              <a:r>
                <a:rPr lang="en-US" sz="1000" dirty="0" err="1">
                  <a:latin typeface="Arial" pitchFamily="34" charset="0"/>
                  <a:cs typeface="Arial" pitchFamily="34" charset="0"/>
                </a:rPr>
                <a:t>Gosselink</a:t>
              </a:r>
              <a:r>
                <a:rPr lang="en-US" sz="1000" dirty="0">
                  <a:latin typeface="Arial" pitchFamily="34" charset="0"/>
                  <a:cs typeface="Arial" pitchFamily="34" charset="0"/>
                </a:rPr>
                <a:t> 2007</a:t>
              </a:r>
            </a:p>
          </p:txBody>
        </p:sp>
      </p:grpSp>
    </p:spTree>
    <p:extLst>
      <p:ext uri="{BB962C8B-B14F-4D97-AF65-F5344CB8AC3E}">
        <p14:creationId xmlns:p14="http://schemas.microsoft.com/office/powerpoint/2010/main" val="4225216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005840"/>
          </a:xfrm>
        </p:spPr>
        <p:txBody>
          <a:bodyPr/>
          <a:lstStyle/>
          <a:p>
            <a:r>
              <a:rPr lang="en-US" dirty="0"/>
              <a:t>Nitrogen Cycle</a:t>
            </a:r>
          </a:p>
        </p:txBody>
      </p:sp>
      <p:pic>
        <p:nvPicPr>
          <p:cNvPr id="4" name="Picture 2" descr="An illustration shows the Nitrogen cycle. &#10;Assimilation: Producers take up either ammonium or nitrate. Consumers take up nitrogen by eating producers. Detritivores, scavengers, and decomposers take up Nitrogen from producers as well as consumers, and they also return parts of it to the producers. The rest of the Nitrogen from Detritivores, scavengers, and decomposers enters the soil. Aquatic producers take up leached Nitrogen from the soil. Dissolved Carbon dioxide is taken up by producers. Similar to terrestrial organisms, consumers take up the Nitrogen from the Producers. Detritivores, scavengers, and decomposers take up Nitrogen from producers as well as consumers, and they also return parts of it to the producers. The rest of the Nitrogen breaks down into Ammonia or Ammonium.  Nitrogen fixation: Atmospheric nitrogen is converted to ammonium. Biotic fixation is carried out by cyanobacteria and some bacteria associated with plant roots. Abiotic fixation is carried out by lightning, combustion, and fertilizer production. Mineralization: Decomposers in soil and water break down biological nitrogen compounds into ammonium. Nitrification: Nitrifying bacteria convert ammonium into nitrite and then into nitrate. Denitrification: In a series of steps, denitrifying bacteria in oxygen-poor soil and stagnant water convert nitrate into nitrite, nitrous oxide, and nitrogen gas. The nitrite enters the atmosphere as nitrogen, of which some parts are taken up by producers."/>
          <p:cNvPicPr>
            <a:picLocks noGrp="1" noChangeAspect="1" noChangeArrowheads="1"/>
          </p:cNvPicPr>
          <p:nvPr>
            <p:ph idx="1"/>
          </p:nvPr>
        </p:nvPicPr>
        <p:blipFill>
          <a:blip r:embed="rId2"/>
          <a:stretch>
            <a:fillRect/>
          </a:stretch>
        </p:blipFill>
        <p:spPr bwMode="auto">
          <a:xfrm>
            <a:off x="607681" y="914400"/>
            <a:ext cx="7928638" cy="5646738"/>
          </a:xfrm>
          <a:prstGeom prst="rect">
            <a:avLst/>
          </a:prstGeom>
          <a:noFill/>
          <a:ln w="19050">
            <a:solidFill>
              <a:schemeClr val="tx1"/>
            </a:solidFill>
          </a:ln>
        </p:spPr>
      </p:pic>
    </p:spTree>
    <p:extLst>
      <p:ext uri="{BB962C8B-B14F-4D97-AF65-F5344CB8AC3E}">
        <p14:creationId xmlns:p14="http://schemas.microsoft.com/office/powerpoint/2010/main" val="1432801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481328"/>
            <a:ext cx="8991600" cy="5376672"/>
          </a:xfrm>
        </p:spPr>
        <p:txBody>
          <a:bodyPr>
            <a:normAutofit/>
          </a:bodyPr>
          <a:lstStyle/>
          <a:p>
            <a:r>
              <a:rPr lang="en-US" dirty="0"/>
              <a:t>Gaseous forms very important</a:t>
            </a:r>
          </a:p>
          <a:p>
            <a:pPr lvl="1"/>
            <a:r>
              <a:rPr lang="en-US" dirty="0"/>
              <a:t>N</a:t>
            </a:r>
            <a:r>
              <a:rPr lang="en-US" baseline="-25000" dirty="0"/>
              <a:t>2</a:t>
            </a:r>
          </a:p>
          <a:p>
            <a:pPr lvl="1"/>
            <a:r>
              <a:rPr lang="en-US" dirty="0"/>
              <a:t>N</a:t>
            </a:r>
            <a:r>
              <a:rPr lang="en-US" baseline="-25000" dirty="0"/>
              <a:t>2</a:t>
            </a:r>
            <a:r>
              <a:rPr lang="en-US" dirty="0"/>
              <a:t>O</a:t>
            </a:r>
          </a:p>
          <a:p>
            <a:pPr lvl="1"/>
            <a:r>
              <a:rPr lang="en-US" dirty="0"/>
              <a:t>NO</a:t>
            </a:r>
          </a:p>
          <a:p>
            <a:r>
              <a:rPr lang="en-US" dirty="0"/>
              <a:t>Inorganic </a:t>
            </a:r>
          </a:p>
          <a:p>
            <a:pPr lvl="1"/>
            <a:r>
              <a:rPr lang="en-US" dirty="0"/>
              <a:t>NO</a:t>
            </a:r>
            <a:r>
              <a:rPr lang="en-US" baseline="-25000" dirty="0"/>
              <a:t>3</a:t>
            </a:r>
            <a:r>
              <a:rPr lang="en-US" baseline="30000" dirty="0"/>
              <a:t>-  </a:t>
            </a:r>
            <a:r>
              <a:rPr lang="en-US" dirty="0">
                <a:sym typeface="Wingdings" pitchFamily="2" charset="2"/>
              </a:rPr>
              <a:t> bioavailable </a:t>
            </a:r>
            <a:endParaRPr lang="en-US" dirty="0"/>
          </a:p>
          <a:p>
            <a:pPr lvl="1"/>
            <a:r>
              <a:rPr lang="en-US" dirty="0"/>
              <a:t>NH</a:t>
            </a:r>
            <a:r>
              <a:rPr lang="en-US" baseline="-25000" dirty="0"/>
              <a:t>3</a:t>
            </a:r>
            <a:r>
              <a:rPr lang="en-US" dirty="0"/>
              <a:t>/NH</a:t>
            </a:r>
            <a:r>
              <a:rPr lang="en-US" baseline="-25000" dirty="0"/>
              <a:t>4</a:t>
            </a:r>
            <a:r>
              <a:rPr lang="en-US" baseline="30000" dirty="0"/>
              <a:t>+</a:t>
            </a:r>
            <a:r>
              <a:rPr lang="en-US" dirty="0">
                <a:sym typeface="Wingdings" pitchFamily="2" charset="2"/>
              </a:rPr>
              <a:t>  bioavailable </a:t>
            </a:r>
            <a:endParaRPr lang="en-US" baseline="30000" dirty="0"/>
          </a:p>
          <a:p>
            <a:pPr lvl="1"/>
            <a:r>
              <a:rPr lang="en-US" dirty="0"/>
              <a:t>NO</a:t>
            </a:r>
            <a:r>
              <a:rPr lang="en-US" baseline="-25000" dirty="0"/>
              <a:t>2</a:t>
            </a:r>
            <a:r>
              <a:rPr lang="en-US" baseline="30000" dirty="0"/>
              <a:t>-</a:t>
            </a:r>
          </a:p>
          <a:p>
            <a:r>
              <a:rPr lang="en-US" dirty="0"/>
              <a:t>Organic N</a:t>
            </a:r>
          </a:p>
          <a:p>
            <a:pPr lvl="1"/>
            <a:r>
              <a:rPr lang="en-US" dirty="0"/>
              <a:t>Soluble/Dissolved </a:t>
            </a:r>
          </a:p>
          <a:p>
            <a:pPr lvl="1"/>
            <a:endParaRPr lang="en-US" dirty="0"/>
          </a:p>
        </p:txBody>
      </p:sp>
      <p:sp>
        <p:nvSpPr>
          <p:cNvPr id="3" name="Title 2"/>
          <p:cNvSpPr>
            <a:spLocks noGrp="1"/>
          </p:cNvSpPr>
          <p:nvPr>
            <p:ph type="title"/>
          </p:nvPr>
        </p:nvSpPr>
        <p:spPr/>
        <p:txBody>
          <a:bodyPr/>
          <a:lstStyle/>
          <a:p>
            <a:r>
              <a:rPr lang="en-US" dirty="0"/>
              <a:t>Forms of Nitrogen</a:t>
            </a:r>
          </a:p>
        </p:txBody>
      </p:sp>
    </p:spTree>
    <p:extLst>
      <p:ext uri="{BB962C8B-B14F-4D97-AF65-F5344CB8AC3E}">
        <p14:creationId xmlns:p14="http://schemas.microsoft.com/office/powerpoint/2010/main" val="3054302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Major N Cycle Processes</a:t>
            </a:r>
          </a:p>
        </p:txBody>
      </p:sp>
      <p:sp>
        <p:nvSpPr>
          <p:cNvPr id="3" name="Content Placeholder 2"/>
          <p:cNvSpPr>
            <a:spLocks noGrp="1"/>
          </p:cNvSpPr>
          <p:nvPr>
            <p:ph idx="1"/>
          </p:nvPr>
        </p:nvSpPr>
        <p:spPr>
          <a:xfrm>
            <a:off x="76200" y="1600200"/>
            <a:ext cx="8991600" cy="4343400"/>
          </a:xfrm>
        </p:spPr>
        <p:txBody>
          <a:bodyPr/>
          <a:lstStyle/>
          <a:p>
            <a:r>
              <a:rPr lang="en-US" sz="3000" dirty="0"/>
              <a:t>N fixation (N</a:t>
            </a:r>
            <a:r>
              <a:rPr lang="en-US" sz="3000" baseline="-25000" dirty="0"/>
              <a:t>2</a:t>
            </a:r>
            <a:r>
              <a:rPr lang="en-US" sz="3000" dirty="0"/>
              <a:t> </a:t>
            </a:r>
            <a:r>
              <a:rPr lang="en-US" sz="3000" dirty="0">
                <a:sym typeface="Wingdings" pitchFamily="2" charset="2"/>
              </a:rPr>
              <a:t> Organic N or N</a:t>
            </a:r>
            <a:r>
              <a:rPr lang="en-US" sz="3000" baseline="-25000" dirty="0">
                <a:sym typeface="Wingdings" pitchFamily="2" charset="2"/>
              </a:rPr>
              <a:t>2</a:t>
            </a:r>
            <a:r>
              <a:rPr lang="en-US" sz="3000" dirty="0">
                <a:sym typeface="Wingdings" pitchFamily="2" charset="2"/>
              </a:rPr>
              <a:t>  NO</a:t>
            </a:r>
            <a:r>
              <a:rPr lang="en-US" sz="3000" baseline="-25000" dirty="0">
                <a:sym typeface="Wingdings" pitchFamily="2" charset="2"/>
              </a:rPr>
              <a:t>3</a:t>
            </a:r>
            <a:r>
              <a:rPr lang="en-US" sz="3000" baseline="30000" dirty="0">
                <a:sym typeface="Wingdings" pitchFamily="2" charset="2"/>
              </a:rPr>
              <a:t>-</a:t>
            </a:r>
            <a:r>
              <a:rPr lang="en-US" sz="3000" dirty="0">
                <a:sym typeface="Wingdings" pitchFamily="2" charset="2"/>
              </a:rPr>
              <a:t>/NH</a:t>
            </a:r>
            <a:r>
              <a:rPr lang="en-US" sz="3000" baseline="-25000" dirty="0">
                <a:sym typeface="Wingdings" pitchFamily="2" charset="2"/>
              </a:rPr>
              <a:t>3</a:t>
            </a:r>
            <a:r>
              <a:rPr lang="en-US" sz="3000" dirty="0">
                <a:sym typeface="Wingdings" pitchFamily="2" charset="2"/>
              </a:rPr>
              <a:t>)</a:t>
            </a:r>
          </a:p>
          <a:p>
            <a:r>
              <a:rPr lang="en-US" sz="3000" dirty="0">
                <a:sym typeface="Wingdings" pitchFamily="2" charset="2"/>
              </a:rPr>
              <a:t>Ammonia volatilization (NH</a:t>
            </a:r>
            <a:r>
              <a:rPr lang="en-US" sz="3000" baseline="-25000" dirty="0">
                <a:sym typeface="Wingdings" pitchFamily="2" charset="2"/>
              </a:rPr>
              <a:t>4</a:t>
            </a:r>
            <a:r>
              <a:rPr lang="en-US" sz="3000" baseline="30000" dirty="0">
                <a:sym typeface="Wingdings" pitchFamily="2" charset="2"/>
              </a:rPr>
              <a:t>+</a:t>
            </a:r>
            <a:r>
              <a:rPr lang="en-US" sz="3000" dirty="0">
                <a:sym typeface="Wingdings" pitchFamily="2" charset="2"/>
              </a:rPr>
              <a:t>  NH</a:t>
            </a:r>
            <a:r>
              <a:rPr lang="en-US" sz="3000" baseline="-25000" dirty="0">
                <a:sym typeface="Wingdings" pitchFamily="2" charset="2"/>
              </a:rPr>
              <a:t>3</a:t>
            </a:r>
            <a:r>
              <a:rPr lang="en-US" sz="3000" dirty="0">
                <a:sym typeface="Wingdings" pitchFamily="2" charset="2"/>
              </a:rPr>
              <a:t> to </a:t>
            </a:r>
            <a:r>
              <a:rPr lang="en-US" sz="3000" dirty="0" err="1">
                <a:sym typeface="Wingdings" pitchFamily="2" charset="2"/>
              </a:rPr>
              <a:t>atm</a:t>
            </a:r>
            <a:r>
              <a:rPr lang="en-US" sz="3000" dirty="0">
                <a:sym typeface="Wingdings" pitchFamily="2" charset="2"/>
              </a:rPr>
              <a:t>)</a:t>
            </a:r>
          </a:p>
          <a:p>
            <a:r>
              <a:rPr lang="en-US" sz="3000" dirty="0" err="1">
                <a:sym typeface="Wingdings" pitchFamily="2" charset="2"/>
              </a:rPr>
              <a:t>Ammonification</a:t>
            </a:r>
            <a:r>
              <a:rPr lang="en-US" sz="3000" dirty="0">
                <a:sym typeface="Wingdings" pitchFamily="2" charset="2"/>
              </a:rPr>
              <a:t>/mineralization (ON  NH</a:t>
            </a:r>
            <a:r>
              <a:rPr lang="en-US" sz="3000" baseline="-25000" dirty="0">
                <a:sym typeface="Wingdings" pitchFamily="2" charset="2"/>
              </a:rPr>
              <a:t>4</a:t>
            </a:r>
            <a:r>
              <a:rPr lang="en-US" sz="3000" baseline="30000" dirty="0">
                <a:sym typeface="Wingdings" pitchFamily="2" charset="2"/>
              </a:rPr>
              <a:t>+</a:t>
            </a:r>
            <a:r>
              <a:rPr lang="en-US" sz="3000" dirty="0">
                <a:sym typeface="Wingdings" pitchFamily="2" charset="2"/>
              </a:rPr>
              <a:t>)</a:t>
            </a:r>
          </a:p>
          <a:p>
            <a:r>
              <a:rPr lang="en-US" sz="3000" dirty="0">
                <a:sym typeface="Wingdings" pitchFamily="2" charset="2"/>
              </a:rPr>
              <a:t>Nitrification (NH</a:t>
            </a:r>
            <a:r>
              <a:rPr lang="en-US" sz="3000" baseline="-25000" dirty="0">
                <a:sym typeface="Wingdings" pitchFamily="2" charset="2"/>
              </a:rPr>
              <a:t>4</a:t>
            </a:r>
            <a:r>
              <a:rPr lang="en-US" sz="3000" baseline="30000" dirty="0">
                <a:sym typeface="Wingdings" pitchFamily="2" charset="2"/>
              </a:rPr>
              <a:t>+</a:t>
            </a:r>
            <a:r>
              <a:rPr lang="en-US" sz="3000" dirty="0">
                <a:sym typeface="Wingdings" pitchFamily="2" charset="2"/>
              </a:rPr>
              <a:t>  NO</a:t>
            </a:r>
            <a:r>
              <a:rPr lang="en-US" sz="3000" baseline="-25000" dirty="0">
                <a:sym typeface="Wingdings" pitchFamily="2" charset="2"/>
              </a:rPr>
              <a:t>2</a:t>
            </a:r>
            <a:r>
              <a:rPr lang="en-US" sz="3000" baseline="30000" dirty="0">
                <a:sym typeface="Wingdings" pitchFamily="2" charset="2"/>
              </a:rPr>
              <a:t>-</a:t>
            </a:r>
            <a:r>
              <a:rPr lang="en-US" sz="3000" dirty="0">
                <a:sym typeface="Wingdings" pitchFamily="2" charset="2"/>
              </a:rPr>
              <a:t>  NO</a:t>
            </a:r>
            <a:r>
              <a:rPr lang="en-US" sz="3000" baseline="-25000" dirty="0">
                <a:sym typeface="Wingdings" pitchFamily="2" charset="2"/>
              </a:rPr>
              <a:t>3</a:t>
            </a:r>
            <a:r>
              <a:rPr lang="en-US" sz="3000" baseline="30000" dirty="0">
                <a:sym typeface="Wingdings" pitchFamily="2" charset="2"/>
              </a:rPr>
              <a:t>-</a:t>
            </a:r>
            <a:r>
              <a:rPr lang="en-US" sz="3000" dirty="0">
                <a:sym typeface="Wingdings" pitchFamily="2" charset="2"/>
              </a:rPr>
              <a:t>)</a:t>
            </a:r>
          </a:p>
          <a:p>
            <a:r>
              <a:rPr lang="en-US" sz="3000" dirty="0">
                <a:sym typeface="Wingdings" pitchFamily="2" charset="2"/>
              </a:rPr>
              <a:t>Denitrification (NO</a:t>
            </a:r>
            <a:r>
              <a:rPr lang="en-US" sz="3000" baseline="-25000" dirty="0">
                <a:sym typeface="Wingdings" pitchFamily="2" charset="2"/>
              </a:rPr>
              <a:t>3</a:t>
            </a:r>
            <a:r>
              <a:rPr lang="en-US" sz="3000" baseline="30000" dirty="0">
                <a:sym typeface="Wingdings" pitchFamily="2" charset="2"/>
              </a:rPr>
              <a:t>-</a:t>
            </a:r>
            <a:r>
              <a:rPr lang="en-US" sz="3000" dirty="0">
                <a:sym typeface="Wingdings" pitchFamily="2" charset="2"/>
              </a:rPr>
              <a:t>  NO</a:t>
            </a:r>
            <a:r>
              <a:rPr lang="en-US" sz="3000" baseline="-25000" dirty="0">
                <a:sym typeface="Wingdings" pitchFamily="2" charset="2"/>
              </a:rPr>
              <a:t>2</a:t>
            </a:r>
            <a:r>
              <a:rPr lang="en-US" sz="3000" baseline="30000" dirty="0">
                <a:sym typeface="Wingdings" pitchFamily="2" charset="2"/>
              </a:rPr>
              <a:t>-</a:t>
            </a:r>
            <a:r>
              <a:rPr lang="en-US" sz="3000" dirty="0">
                <a:sym typeface="Wingdings" pitchFamily="2" charset="2"/>
              </a:rPr>
              <a:t>  NO  N</a:t>
            </a:r>
            <a:r>
              <a:rPr lang="en-US" sz="3000" baseline="-25000" dirty="0">
                <a:sym typeface="Wingdings" pitchFamily="2" charset="2"/>
              </a:rPr>
              <a:t>2</a:t>
            </a:r>
            <a:r>
              <a:rPr lang="en-US" sz="3000" dirty="0">
                <a:sym typeface="Wingdings" pitchFamily="2" charset="2"/>
              </a:rPr>
              <a:t>O  N</a:t>
            </a:r>
            <a:r>
              <a:rPr lang="en-US" sz="3000" baseline="-25000" dirty="0">
                <a:sym typeface="Wingdings" pitchFamily="2" charset="2"/>
              </a:rPr>
              <a:t>2</a:t>
            </a:r>
            <a:r>
              <a:rPr lang="en-US" sz="3000" dirty="0">
                <a:sym typeface="Wingdings" pitchFamily="2" charset="2"/>
              </a:rPr>
              <a:t>)</a:t>
            </a:r>
          </a:p>
          <a:p>
            <a:r>
              <a:rPr lang="en-US" sz="3000" dirty="0">
                <a:sym typeface="Wingdings" pitchFamily="2" charset="2"/>
              </a:rPr>
              <a:t>Plant Uptake</a:t>
            </a:r>
          </a:p>
          <a:p>
            <a:r>
              <a:rPr lang="en-US" sz="3000" dirty="0" err="1">
                <a:sym typeface="Wingdings" pitchFamily="2" charset="2"/>
              </a:rPr>
              <a:t>Dissimilatory</a:t>
            </a:r>
            <a:r>
              <a:rPr lang="en-US" sz="3000" dirty="0">
                <a:sym typeface="Wingdings" pitchFamily="2" charset="2"/>
              </a:rPr>
              <a:t> nitrate reduction to ammonia (DNRA)</a:t>
            </a:r>
          </a:p>
          <a:p>
            <a:r>
              <a:rPr lang="en-US" sz="3000" dirty="0" err="1">
                <a:sym typeface="Wingdings" pitchFamily="2" charset="2"/>
              </a:rPr>
              <a:t>Anammox</a:t>
            </a:r>
            <a:r>
              <a:rPr lang="en-US" sz="3000" dirty="0">
                <a:sym typeface="Wingdings" pitchFamily="2" charset="2"/>
              </a:rPr>
              <a:t> (</a:t>
            </a:r>
            <a:r>
              <a:rPr lang="en-US" sz="3000" dirty="0"/>
              <a:t>NO</a:t>
            </a:r>
            <a:r>
              <a:rPr lang="en-US" sz="3000" baseline="-25000" dirty="0"/>
              <a:t>2</a:t>
            </a:r>
            <a:r>
              <a:rPr lang="en-US" sz="3000" baseline="30000" dirty="0"/>
              <a:t>-</a:t>
            </a:r>
            <a:r>
              <a:rPr lang="en-US" sz="3000" dirty="0"/>
              <a:t> + NH</a:t>
            </a:r>
            <a:r>
              <a:rPr lang="en-US" sz="3000" baseline="-25000" dirty="0"/>
              <a:t>4</a:t>
            </a:r>
            <a:r>
              <a:rPr lang="en-US" sz="3000" baseline="30000" dirty="0"/>
              <a:t>+</a:t>
            </a:r>
            <a:r>
              <a:rPr lang="en-US" sz="3000" dirty="0"/>
              <a:t> </a:t>
            </a:r>
            <a:r>
              <a:rPr lang="en-US" sz="3000" dirty="0">
                <a:sym typeface="Wingdings" pitchFamily="2" charset="2"/>
              </a:rPr>
              <a:t> 2H</a:t>
            </a:r>
            <a:r>
              <a:rPr lang="en-US" sz="3000" baseline="-25000" dirty="0">
                <a:sym typeface="Wingdings" pitchFamily="2" charset="2"/>
              </a:rPr>
              <a:t>2</a:t>
            </a:r>
            <a:r>
              <a:rPr lang="en-US" sz="3000" dirty="0">
                <a:sym typeface="Wingdings" pitchFamily="2" charset="2"/>
              </a:rPr>
              <a:t>O + N</a:t>
            </a:r>
            <a:r>
              <a:rPr lang="en-US" sz="3000" baseline="-25000" dirty="0">
                <a:sym typeface="Wingdings" pitchFamily="2" charset="2"/>
              </a:rPr>
              <a:t>2</a:t>
            </a:r>
            <a:r>
              <a:rPr lang="en-US" sz="3000" dirty="0">
                <a:sym typeface="Wingdings" pitchFamily="2" charset="2"/>
              </a:rPr>
              <a:t>)</a:t>
            </a:r>
            <a:endParaRPr lang="en-US" sz="3000" dirty="0"/>
          </a:p>
          <a:p>
            <a:endParaRPr lang="en-US" sz="2800" dirty="0"/>
          </a:p>
        </p:txBody>
      </p:sp>
    </p:spTree>
    <p:extLst>
      <p:ext uri="{BB962C8B-B14F-4D97-AF65-F5344CB8AC3E}">
        <p14:creationId xmlns:p14="http://schemas.microsoft.com/office/powerpoint/2010/main" val="19459440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77686"/>
            <a:ext cx="8229600" cy="5551714"/>
          </a:xfrm>
        </p:spPr>
        <p:txBody>
          <a:bodyPr/>
          <a:lstStyle/>
          <a:p>
            <a:r>
              <a:rPr lang="en-US" dirty="0">
                <a:solidFill>
                  <a:srgbClr val="FF0000"/>
                </a:solidFill>
                <a:latin typeface="Arial" pitchFamily="34" charset="0"/>
                <a:cs typeface="Arial" pitchFamily="34" charset="0"/>
              </a:rPr>
              <a:t>Take Home Messages</a:t>
            </a:r>
          </a:p>
          <a:p>
            <a:pPr lvl="1"/>
            <a:endParaRPr lang="en-US" dirty="0">
              <a:latin typeface="Arial" pitchFamily="34" charset="0"/>
              <a:cs typeface="Arial" pitchFamily="34" charset="0"/>
            </a:endParaRPr>
          </a:p>
          <a:p>
            <a:r>
              <a:rPr lang="en-US" dirty="0">
                <a:latin typeface="Arial" pitchFamily="34" charset="0"/>
                <a:cs typeface="Arial" pitchFamily="34" charset="0"/>
              </a:rPr>
              <a:t>N cycle is </a:t>
            </a:r>
            <a:r>
              <a:rPr lang="en-US" dirty="0" err="1">
                <a:latin typeface="Arial" pitchFamily="34" charset="0"/>
                <a:cs typeface="Arial" pitchFamily="34" charset="0"/>
              </a:rPr>
              <a:t>microbially</a:t>
            </a:r>
            <a:r>
              <a:rPr lang="en-US" dirty="0">
                <a:latin typeface="Arial" pitchFamily="34" charset="0"/>
                <a:cs typeface="Arial" pitchFamily="34" charset="0"/>
              </a:rPr>
              <a:t> driven</a:t>
            </a:r>
          </a:p>
          <a:p>
            <a:pPr lvl="1"/>
            <a:r>
              <a:rPr lang="en-US" dirty="0">
                <a:latin typeface="Arial" pitchFamily="34" charset="0"/>
                <a:cs typeface="Arial" pitchFamily="34" charset="0"/>
              </a:rPr>
              <a:t>N fixation</a:t>
            </a:r>
          </a:p>
          <a:p>
            <a:pPr lvl="1"/>
            <a:r>
              <a:rPr lang="en-US" dirty="0">
                <a:latin typeface="Arial" pitchFamily="34" charset="0"/>
                <a:cs typeface="Arial" pitchFamily="34" charset="0"/>
              </a:rPr>
              <a:t>Nitrification</a:t>
            </a:r>
          </a:p>
          <a:p>
            <a:pPr lvl="1"/>
            <a:r>
              <a:rPr lang="en-US" dirty="0">
                <a:latin typeface="Arial" pitchFamily="34" charset="0"/>
                <a:cs typeface="Arial" pitchFamily="34" charset="0"/>
              </a:rPr>
              <a:t>Denitrification</a:t>
            </a:r>
          </a:p>
          <a:p>
            <a:pPr lvl="1"/>
            <a:r>
              <a:rPr lang="en-US" dirty="0">
                <a:latin typeface="Arial" pitchFamily="34" charset="0"/>
                <a:cs typeface="Arial" pitchFamily="34" charset="0"/>
              </a:rPr>
              <a:t>DNRA</a:t>
            </a:r>
          </a:p>
          <a:p>
            <a:pPr lvl="1"/>
            <a:r>
              <a:rPr lang="en-US" dirty="0" err="1">
                <a:latin typeface="Arial" pitchFamily="34" charset="0"/>
                <a:cs typeface="Arial" pitchFamily="34" charset="0"/>
              </a:rPr>
              <a:t>Anammox</a:t>
            </a:r>
            <a:endParaRPr lang="en-US" dirty="0">
              <a:latin typeface="Arial" pitchFamily="34" charset="0"/>
              <a:cs typeface="Arial" pitchFamily="34" charset="0"/>
            </a:endParaRPr>
          </a:p>
          <a:p>
            <a:pPr lvl="1"/>
            <a:endParaRPr lang="en-US" dirty="0">
              <a:latin typeface="Arial" pitchFamily="34" charset="0"/>
              <a:cs typeface="Arial" pitchFamily="34" charset="0"/>
            </a:endParaRPr>
          </a:p>
          <a:p>
            <a:r>
              <a:rPr lang="en-US" dirty="0">
                <a:latin typeface="Arial" pitchFamily="34" charset="0"/>
                <a:cs typeface="Arial" pitchFamily="34" charset="0"/>
              </a:rPr>
              <a:t>Removal processes</a:t>
            </a:r>
          </a:p>
          <a:p>
            <a:pPr lvl="1"/>
            <a:r>
              <a:rPr lang="en-US" dirty="0">
                <a:latin typeface="Arial" pitchFamily="34" charset="0"/>
                <a:cs typeface="Arial" pitchFamily="34" charset="0"/>
              </a:rPr>
              <a:t>Plant (and other organism) uptake</a:t>
            </a:r>
          </a:p>
          <a:p>
            <a:pPr lvl="1"/>
            <a:r>
              <a:rPr lang="en-US" dirty="0">
                <a:latin typeface="Arial" pitchFamily="34" charset="0"/>
                <a:cs typeface="Arial" pitchFamily="34" charset="0"/>
              </a:rPr>
              <a:t>Denitrification</a:t>
            </a:r>
          </a:p>
          <a:p>
            <a:pPr lvl="1"/>
            <a:r>
              <a:rPr lang="en-US" dirty="0">
                <a:latin typeface="Arial" pitchFamily="34" charset="0"/>
                <a:cs typeface="Arial" pitchFamily="34" charset="0"/>
              </a:rPr>
              <a:t>Anaerobic ammonia oxidation </a:t>
            </a:r>
          </a:p>
          <a:p>
            <a:endParaRPr lang="en-US" dirty="0">
              <a:latin typeface="Arial" pitchFamily="34" charset="0"/>
              <a:cs typeface="Arial" pitchFamily="34" charset="0"/>
            </a:endParaRPr>
          </a:p>
        </p:txBody>
      </p:sp>
      <p:sp>
        <p:nvSpPr>
          <p:cNvPr id="2" name="Title 1"/>
          <p:cNvSpPr>
            <a:spLocks noGrp="1"/>
          </p:cNvSpPr>
          <p:nvPr>
            <p:ph type="title"/>
          </p:nvPr>
        </p:nvSpPr>
        <p:spPr>
          <a:xfrm>
            <a:off x="457200" y="0"/>
            <a:ext cx="8229600" cy="1143000"/>
          </a:xfrm>
        </p:spPr>
        <p:txBody>
          <a:bodyPr/>
          <a:lstStyle/>
          <a:p>
            <a:r>
              <a:rPr lang="en-US" dirty="0">
                <a:latin typeface="Arial" pitchFamily="34" charset="0"/>
                <a:cs typeface="Arial" pitchFamily="34" charset="0"/>
              </a:rPr>
              <a:t>Water Quality-Nitrogen</a:t>
            </a:r>
          </a:p>
        </p:txBody>
      </p:sp>
    </p:spTree>
    <p:extLst>
      <p:ext uri="{BB962C8B-B14F-4D97-AF65-F5344CB8AC3E}">
        <p14:creationId xmlns:p14="http://schemas.microsoft.com/office/powerpoint/2010/main" val="39528183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lgn="ctr"/>
            <a:r>
              <a:rPr lang="en-US" dirty="0">
                <a:latin typeface="Arial" pitchFamily="34" charset="0"/>
                <a:cs typeface="Arial" pitchFamily="34" charset="0"/>
              </a:rPr>
              <a:t>Water Quality-Nitrogen</a:t>
            </a:r>
          </a:p>
        </p:txBody>
      </p:sp>
      <p:grpSp>
        <p:nvGrpSpPr>
          <p:cNvPr id="10" name="Group 9"/>
          <p:cNvGrpSpPr/>
          <p:nvPr/>
        </p:nvGrpSpPr>
        <p:grpSpPr>
          <a:xfrm>
            <a:off x="514988" y="927230"/>
            <a:ext cx="8114023" cy="5791200"/>
            <a:chOff x="514989" y="990600"/>
            <a:chExt cx="8114023" cy="5791200"/>
          </a:xfrm>
        </p:grpSpPr>
        <p:pic>
          <p:nvPicPr>
            <p:cNvPr id="4099" name="Picture 3" descr="Figure 5"/>
            <p:cNvPicPr>
              <a:picLocks noChangeAspect="1" noChangeArrowheads="1"/>
            </p:cNvPicPr>
            <p:nvPr/>
          </p:nvPicPr>
          <p:blipFill>
            <a:blip r:embed="rId2" cstate="print"/>
            <a:srcRect t="3797"/>
            <a:stretch>
              <a:fillRect/>
            </a:stretch>
          </p:blipFill>
          <p:spPr bwMode="auto">
            <a:xfrm>
              <a:off x="514989" y="990600"/>
              <a:ext cx="8114023" cy="5791200"/>
            </a:xfrm>
            <a:prstGeom prst="rect">
              <a:avLst/>
            </a:prstGeom>
            <a:noFill/>
            <a:ln w="28575">
              <a:solidFill>
                <a:schemeClr val="tx1"/>
              </a:solidFill>
            </a:ln>
          </p:spPr>
        </p:pic>
        <p:sp>
          <p:nvSpPr>
            <p:cNvPr id="9" name="TextBox 8"/>
            <p:cNvSpPr txBox="1"/>
            <p:nvPr/>
          </p:nvSpPr>
          <p:spPr>
            <a:xfrm>
              <a:off x="527700" y="6474023"/>
              <a:ext cx="1377300" cy="307777"/>
            </a:xfrm>
            <a:prstGeom prst="rect">
              <a:avLst/>
            </a:prstGeom>
            <a:noFill/>
          </p:spPr>
          <p:txBody>
            <a:bodyPr wrap="none" rtlCol="0">
              <a:spAutoFit/>
            </a:bodyPr>
            <a:lstStyle/>
            <a:p>
              <a:r>
                <a:rPr lang="en-US" sz="1400" dirty="0" err="1">
                  <a:latin typeface="Arial" pitchFamily="34" charset="0"/>
                  <a:cs typeface="Arial" pitchFamily="34" charset="0"/>
                </a:rPr>
                <a:t>Zou</a:t>
              </a:r>
              <a:r>
                <a:rPr lang="en-US" sz="1400" dirty="0">
                  <a:latin typeface="Arial" pitchFamily="34" charset="0"/>
                  <a:cs typeface="Arial" pitchFamily="34" charset="0"/>
                </a:rPr>
                <a:t> et al. 2016</a:t>
              </a:r>
            </a:p>
          </p:txBody>
        </p:sp>
      </p:grpSp>
    </p:spTree>
    <p:extLst>
      <p:ext uri="{BB962C8B-B14F-4D97-AF65-F5344CB8AC3E}">
        <p14:creationId xmlns:p14="http://schemas.microsoft.com/office/powerpoint/2010/main" val="1253336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lgn="ctr"/>
            <a:r>
              <a:rPr lang="en-US" dirty="0">
                <a:latin typeface="Arial" pitchFamily="34" charset="0"/>
                <a:cs typeface="Arial" pitchFamily="34" charset="0"/>
              </a:rPr>
              <a:t>Water Quality-Phosphorus</a:t>
            </a:r>
          </a:p>
        </p:txBody>
      </p:sp>
      <p:sp>
        <p:nvSpPr>
          <p:cNvPr id="3" name="Content Placeholder 2"/>
          <p:cNvSpPr>
            <a:spLocks noGrp="1"/>
          </p:cNvSpPr>
          <p:nvPr>
            <p:ph idx="1"/>
          </p:nvPr>
        </p:nvSpPr>
        <p:spPr>
          <a:xfrm>
            <a:off x="1600200" y="1219200"/>
            <a:ext cx="5943600" cy="5638800"/>
          </a:xfrm>
        </p:spPr>
        <p:txBody>
          <a:bodyPr>
            <a:normAutofit/>
          </a:bodyPr>
          <a:lstStyle/>
          <a:p>
            <a:r>
              <a:rPr lang="en-US" dirty="0">
                <a:latin typeface="Arial" pitchFamily="34" charset="0"/>
                <a:cs typeface="Arial" pitchFamily="34" charset="0"/>
              </a:rPr>
              <a:t>P cycle is driven by physical </a:t>
            </a:r>
          </a:p>
          <a:p>
            <a:pPr>
              <a:buNone/>
            </a:pPr>
            <a:r>
              <a:rPr lang="en-US" dirty="0">
                <a:latin typeface="Arial" pitchFamily="34" charset="0"/>
                <a:cs typeface="Arial" pitchFamily="34" charset="0"/>
              </a:rPr>
              <a:t>	and chemical processes</a:t>
            </a:r>
          </a:p>
          <a:p>
            <a:pPr lvl="1"/>
            <a:r>
              <a:rPr lang="en-US" dirty="0">
                <a:latin typeface="Arial" pitchFamily="34" charset="0"/>
                <a:cs typeface="Arial" pitchFamily="34" charset="0"/>
              </a:rPr>
              <a:t>Sedimentation</a:t>
            </a:r>
          </a:p>
          <a:p>
            <a:pPr lvl="1"/>
            <a:r>
              <a:rPr lang="en-US" dirty="0">
                <a:latin typeface="Arial" pitchFamily="34" charset="0"/>
                <a:cs typeface="Arial" pitchFamily="34" charset="0"/>
              </a:rPr>
              <a:t>Suspension</a:t>
            </a:r>
          </a:p>
          <a:p>
            <a:pPr lvl="1"/>
            <a:r>
              <a:rPr lang="en-US" dirty="0">
                <a:latin typeface="Arial" pitchFamily="34" charset="0"/>
                <a:cs typeface="Arial" pitchFamily="34" charset="0"/>
              </a:rPr>
              <a:t>Binding to soils</a:t>
            </a:r>
          </a:p>
          <a:p>
            <a:pPr lvl="1"/>
            <a:r>
              <a:rPr lang="en-US" dirty="0">
                <a:latin typeface="Arial" pitchFamily="34" charset="0"/>
                <a:cs typeface="Arial" pitchFamily="34" charset="0"/>
              </a:rPr>
              <a:t>Anaerobic release</a:t>
            </a:r>
          </a:p>
          <a:p>
            <a:endParaRPr lang="en-US" dirty="0">
              <a:latin typeface="Arial" pitchFamily="34" charset="0"/>
              <a:cs typeface="Arial" pitchFamily="34" charset="0"/>
            </a:endParaRPr>
          </a:p>
          <a:p>
            <a:r>
              <a:rPr lang="en-US" dirty="0">
                <a:latin typeface="Arial" pitchFamily="34" charset="0"/>
                <a:cs typeface="Arial" pitchFamily="34" charset="0"/>
              </a:rPr>
              <a:t>Removal processes</a:t>
            </a:r>
          </a:p>
          <a:p>
            <a:pPr lvl="1"/>
            <a:r>
              <a:rPr lang="en-US" dirty="0">
                <a:latin typeface="Arial" pitchFamily="34" charset="0"/>
                <a:cs typeface="Arial" pitchFamily="34" charset="0"/>
              </a:rPr>
              <a:t>Plant (and other organism) uptake</a:t>
            </a:r>
          </a:p>
          <a:p>
            <a:pPr lvl="1"/>
            <a:r>
              <a:rPr lang="en-US" dirty="0">
                <a:latin typeface="Arial" pitchFamily="34" charset="0"/>
                <a:cs typeface="Arial" pitchFamily="34" charset="0"/>
              </a:rPr>
              <a:t>Binding to soils (Al and Fe)</a:t>
            </a:r>
          </a:p>
          <a:p>
            <a:pPr lvl="1"/>
            <a:r>
              <a:rPr lang="en-US" dirty="0">
                <a:latin typeface="Arial" pitchFamily="34" charset="0"/>
                <a:cs typeface="Arial" pitchFamily="34" charset="0"/>
              </a:rPr>
              <a:t>Deposition of soil-bound P</a:t>
            </a:r>
          </a:p>
          <a:p>
            <a:pPr lvl="1"/>
            <a:r>
              <a:rPr lang="en-US" dirty="0">
                <a:latin typeface="Arial" pitchFamily="34" charset="0"/>
                <a:cs typeface="Arial" pitchFamily="34" charset="0"/>
              </a:rPr>
              <a:t>Chemical precipitation with Ca</a:t>
            </a:r>
          </a:p>
        </p:txBody>
      </p:sp>
      <p:grpSp>
        <p:nvGrpSpPr>
          <p:cNvPr id="7" name="Group 6"/>
          <p:cNvGrpSpPr/>
          <p:nvPr/>
        </p:nvGrpSpPr>
        <p:grpSpPr>
          <a:xfrm>
            <a:off x="1638300" y="1066800"/>
            <a:ext cx="5905500" cy="5715000"/>
            <a:chOff x="1638300" y="1066800"/>
            <a:chExt cx="5905500" cy="5715000"/>
          </a:xfrm>
        </p:grpSpPr>
        <p:pic>
          <p:nvPicPr>
            <p:cNvPr id="5" name="Picture 2"/>
            <p:cNvPicPr>
              <a:picLocks noChangeAspect="1" noChangeArrowheads="1"/>
            </p:cNvPicPr>
            <p:nvPr/>
          </p:nvPicPr>
          <p:blipFill>
            <a:blip r:embed="rId2" cstate="print"/>
            <a:srcRect/>
            <a:stretch>
              <a:fillRect/>
            </a:stretch>
          </p:blipFill>
          <p:spPr bwMode="auto">
            <a:xfrm>
              <a:off x="1638300" y="1066800"/>
              <a:ext cx="5867400" cy="5704417"/>
            </a:xfrm>
            <a:prstGeom prst="rect">
              <a:avLst/>
            </a:prstGeom>
            <a:noFill/>
            <a:ln w="28575">
              <a:solidFill>
                <a:schemeClr val="tx1"/>
              </a:solidFill>
              <a:miter lim="800000"/>
              <a:headEnd/>
              <a:tailEnd/>
            </a:ln>
          </p:spPr>
        </p:pic>
        <p:sp>
          <p:nvSpPr>
            <p:cNvPr id="6" name="TextBox 5"/>
            <p:cNvSpPr txBox="1"/>
            <p:nvPr/>
          </p:nvSpPr>
          <p:spPr>
            <a:xfrm>
              <a:off x="5954903" y="6535579"/>
              <a:ext cx="1588897" cy="246221"/>
            </a:xfrm>
            <a:prstGeom prst="rect">
              <a:avLst/>
            </a:prstGeom>
            <a:noFill/>
          </p:spPr>
          <p:txBody>
            <a:bodyPr wrap="none" rtlCol="0">
              <a:spAutoFit/>
            </a:bodyPr>
            <a:lstStyle/>
            <a:p>
              <a:r>
                <a:rPr lang="en-US" sz="1000" dirty="0" err="1">
                  <a:latin typeface="Arial" pitchFamily="34" charset="0"/>
                  <a:cs typeface="Arial" pitchFamily="34" charset="0"/>
                </a:rPr>
                <a:t>Mitsch</a:t>
              </a:r>
              <a:r>
                <a:rPr lang="en-US" sz="1000" dirty="0">
                  <a:latin typeface="Arial" pitchFamily="34" charset="0"/>
                  <a:cs typeface="Arial" pitchFamily="34" charset="0"/>
                </a:rPr>
                <a:t> &amp; </a:t>
              </a:r>
              <a:r>
                <a:rPr lang="en-US" sz="1000" dirty="0" err="1">
                  <a:latin typeface="Arial" pitchFamily="34" charset="0"/>
                  <a:cs typeface="Arial" pitchFamily="34" charset="0"/>
                </a:rPr>
                <a:t>Gosselink</a:t>
              </a:r>
              <a:r>
                <a:rPr lang="en-US" sz="1000" dirty="0">
                  <a:latin typeface="Arial" pitchFamily="34" charset="0"/>
                  <a:cs typeface="Arial" pitchFamily="34" charset="0"/>
                </a:rPr>
                <a:t> 2007</a:t>
              </a:r>
            </a:p>
          </p:txBody>
        </p:sp>
      </p:grpSp>
    </p:spTree>
    <p:extLst>
      <p:ext uri="{BB962C8B-B14F-4D97-AF65-F5344CB8AC3E}">
        <p14:creationId xmlns:p14="http://schemas.microsoft.com/office/powerpoint/2010/main" val="405534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itle 3"/>
          <p:cNvSpPr>
            <a:spLocks noGrp="1"/>
          </p:cNvSpPr>
          <p:nvPr>
            <p:ph type="title" idx="4294967295"/>
          </p:nvPr>
        </p:nvSpPr>
        <p:spPr>
          <a:xfrm>
            <a:off x="457200" y="0"/>
            <a:ext cx="8229600" cy="640080"/>
          </a:xfrm>
        </p:spPr>
        <p:txBody>
          <a:bodyPr>
            <a:normAutofit fontScale="90000"/>
          </a:bodyPr>
          <a:lstStyle/>
          <a:p>
            <a:pPr eaLnBrk="1" hangingPunct="1"/>
            <a:r>
              <a:rPr lang="en-US" altLang="en-US" dirty="0">
                <a:ea typeface="ＭＳ Ｐゴシック" panose="020B0600070205080204" pitchFamily="34" charset="-128"/>
              </a:rPr>
              <a:t>P Cycle</a:t>
            </a:r>
          </a:p>
        </p:txBody>
      </p:sp>
      <p:pic>
        <p:nvPicPr>
          <p:cNvPr id="22" name="Picture 2" descr="An illustration shows the Phosphorus cycle. &#10;Geologic forces lift phosphate rocks from the ocean floor to form mountains. Weathering releases phosphorus to terrestrial and aquatic ecosystems. Excess phosphorus on land runs off the surface or leaches out of the soil and into aquatic habitats. Phosphates can also return to the ocean via wastewater. Phosphate is mined from phosphate rocks and used for fertilizer and cleaning products. In terrestrial and aquatic ecosystems, phosphorus is taken up by producers and moves through the food chain until it is released either through waste or decomposition. In the ocean, parts of dissolved phosphate from the consumers are returned to the producers and the rest precipitate out of solution and become part of the ocean sediments."/>
          <p:cNvPicPr>
            <a:picLocks noChangeAspect="1" noChangeArrowheads="1"/>
          </p:cNvPicPr>
          <p:nvPr/>
        </p:nvPicPr>
        <p:blipFill>
          <a:blip r:embed="rId3"/>
          <a:stretch>
            <a:fillRect/>
          </a:stretch>
        </p:blipFill>
        <p:spPr bwMode="auto">
          <a:xfrm>
            <a:off x="266700" y="657667"/>
            <a:ext cx="8610600" cy="6090423"/>
          </a:xfrm>
          <a:prstGeom prst="rect">
            <a:avLst/>
          </a:prstGeom>
          <a:noFill/>
          <a:ln w="19050">
            <a:solidFill>
              <a:schemeClr val="tx1"/>
            </a:solidFill>
          </a:ln>
        </p:spPr>
      </p:pic>
    </p:spTree>
    <p:extLst>
      <p:ext uri="{BB962C8B-B14F-4D97-AF65-F5344CB8AC3E}">
        <p14:creationId xmlns:p14="http://schemas.microsoft.com/office/powerpoint/2010/main" val="4194044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dirty="0"/>
              <a:t>Historically…</a:t>
            </a:r>
          </a:p>
        </p:txBody>
      </p:sp>
      <p:sp>
        <p:nvSpPr>
          <p:cNvPr id="17411" name="Rectangle 3"/>
          <p:cNvSpPr>
            <a:spLocks noGrp="1" noChangeArrowheads="1"/>
          </p:cNvSpPr>
          <p:nvPr>
            <p:ph type="body" idx="1"/>
          </p:nvPr>
        </p:nvSpPr>
        <p:spPr/>
        <p:txBody>
          <a:bodyPr/>
          <a:lstStyle/>
          <a:p>
            <a:pPr eaLnBrk="1" hangingPunct="1"/>
            <a:r>
              <a:rPr lang="en-US" altLang="en-US" dirty="0"/>
              <a:t>Wetlands were not valued</a:t>
            </a:r>
          </a:p>
          <a:p>
            <a:pPr eaLnBrk="1" hangingPunct="1"/>
            <a:r>
              <a:rPr lang="en-US" altLang="en-US" dirty="0"/>
              <a:t>Old maps refer to “low lying waste places”</a:t>
            </a:r>
          </a:p>
          <a:p>
            <a:pPr eaLnBrk="1" hangingPunct="1"/>
            <a:r>
              <a:rPr lang="en-US" altLang="en-US" dirty="0"/>
              <a:t>Wetlands were filled for farming or “development”</a:t>
            </a:r>
          </a:p>
          <a:p>
            <a:pPr eaLnBrk="1" hangingPunct="1"/>
            <a:r>
              <a:rPr lang="en-US" altLang="en-US" dirty="0"/>
              <a:t>Tulalip Tribe used wetland as a dump for Seattle garbage</a:t>
            </a:r>
          </a:p>
          <a:p>
            <a:pPr eaLnBrk="1" hangingPunct="1"/>
            <a:r>
              <a:rPr lang="en-US" altLang="en-US" dirty="0"/>
              <a:t>90% of California wetlands are gone, 31% of Washington wetlands have been filled</a:t>
            </a:r>
          </a:p>
        </p:txBody>
      </p:sp>
    </p:spTree>
    <p:extLst>
      <p:ext uri="{BB962C8B-B14F-4D97-AF65-F5344CB8AC3E}">
        <p14:creationId xmlns:p14="http://schemas.microsoft.com/office/powerpoint/2010/main" val="1012486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481328"/>
            <a:ext cx="8991600" cy="5376672"/>
          </a:xfrm>
        </p:spPr>
        <p:txBody>
          <a:bodyPr>
            <a:normAutofit/>
          </a:bodyPr>
          <a:lstStyle/>
          <a:p>
            <a:r>
              <a:rPr lang="en-US" dirty="0"/>
              <a:t>No important gaseous forms-Sedimentary instead</a:t>
            </a:r>
          </a:p>
          <a:p>
            <a:r>
              <a:rPr lang="en-US" dirty="0"/>
              <a:t>Inorganic Orthophosphates-generally available</a:t>
            </a:r>
          </a:p>
          <a:p>
            <a:pPr lvl="1"/>
            <a:r>
              <a:rPr lang="en-US" dirty="0"/>
              <a:t>PO</a:t>
            </a:r>
            <a:r>
              <a:rPr lang="en-US" baseline="-25000" dirty="0"/>
              <a:t>4</a:t>
            </a:r>
            <a:r>
              <a:rPr lang="en-US" baseline="30000" dirty="0"/>
              <a:t>3-   </a:t>
            </a:r>
            <a:r>
              <a:rPr lang="en-US" dirty="0">
                <a:sym typeface="Wingdings" pitchFamily="2" charset="2"/>
              </a:rPr>
              <a:t> Dominant under alkaline conditions.  Why??</a:t>
            </a:r>
            <a:endParaRPr lang="en-US" dirty="0"/>
          </a:p>
          <a:p>
            <a:pPr lvl="1"/>
            <a:r>
              <a:rPr lang="en-US" dirty="0"/>
              <a:t>HPO</a:t>
            </a:r>
            <a:r>
              <a:rPr lang="en-US" baseline="-25000" dirty="0"/>
              <a:t>4</a:t>
            </a:r>
            <a:r>
              <a:rPr lang="en-US" baseline="30000" dirty="0"/>
              <a:t>2-</a:t>
            </a:r>
          </a:p>
          <a:p>
            <a:pPr lvl="1"/>
            <a:r>
              <a:rPr lang="en-US" dirty="0"/>
              <a:t>H</a:t>
            </a:r>
            <a:r>
              <a:rPr lang="en-US" baseline="-25000" dirty="0"/>
              <a:t>2</a:t>
            </a:r>
            <a:r>
              <a:rPr lang="en-US" dirty="0"/>
              <a:t>PO</a:t>
            </a:r>
            <a:r>
              <a:rPr lang="en-US" baseline="-25000" dirty="0"/>
              <a:t>4</a:t>
            </a:r>
            <a:r>
              <a:rPr lang="en-US" baseline="30000" dirty="0"/>
              <a:t>-</a:t>
            </a:r>
          </a:p>
          <a:p>
            <a:r>
              <a:rPr lang="en-US" dirty="0"/>
              <a:t>Organic P</a:t>
            </a:r>
          </a:p>
          <a:p>
            <a:pPr lvl="1"/>
            <a:r>
              <a:rPr lang="en-US" dirty="0"/>
              <a:t>Dissolved </a:t>
            </a:r>
          </a:p>
          <a:p>
            <a:pPr lvl="1"/>
            <a:r>
              <a:rPr lang="en-US" dirty="0"/>
              <a:t>Particulate</a:t>
            </a:r>
          </a:p>
          <a:p>
            <a:r>
              <a:rPr lang="en-US" dirty="0"/>
              <a:t>Insoluble organic and inorganic P-Not bioavailable</a:t>
            </a:r>
          </a:p>
          <a:p>
            <a:pPr lvl="1"/>
            <a:r>
              <a:rPr lang="en-US" dirty="0"/>
              <a:t>Bound to:</a:t>
            </a:r>
          </a:p>
          <a:p>
            <a:pPr lvl="2"/>
            <a:r>
              <a:rPr lang="en-US" dirty="0"/>
              <a:t>Fe and Al</a:t>
            </a:r>
          </a:p>
          <a:p>
            <a:pPr lvl="2"/>
            <a:r>
              <a:rPr lang="en-US" dirty="0"/>
              <a:t>Ca and Mg</a:t>
            </a:r>
          </a:p>
          <a:p>
            <a:pPr lvl="1"/>
            <a:endParaRPr lang="en-US" dirty="0"/>
          </a:p>
        </p:txBody>
      </p:sp>
      <p:sp>
        <p:nvSpPr>
          <p:cNvPr id="3" name="Title 2"/>
          <p:cNvSpPr>
            <a:spLocks noGrp="1"/>
          </p:cNvSpPr>
          <p:nvPr>
            <p:ph type="title"/>
          </p:nvPr>
        </p:nvSpPr>
        <p:spPr/>
        <p:txBody>
          <a:bodyPr/>
          <a:lstStyle/>
          <a:p>
            <a:r>
              <a:rPr lang="en-US" dirty="0"/>
              <a:t>Forms of Phosphorus</a:t>
            </a:r>
          </a:p>
        </p:txBody>
      </p:sp>
    </p:spTree>
    <p:extLst>
      <p:ext uri="{BB962C8B-B14F-4D97-AF65-F5344CB8AC3E}">
        <p14:creationId xmlns:p14="http://schemas.microsoft.com/office/powerpoint/2010/main" val="24722707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a:t>Major P Cycle Processes</a:t>
            </a:r>
          </a:p>
        </p:txBody>
      </p:sp>
      <p:sp>
        <p:nvSpPr>
          <p:cNvPr id="3" name="Content Placeholder 2"/>
          <p:cNvSpPr>
            <a:spLocks noGrp="1"/>
          </p:cNvSpPr>
          <p:nvPr>
            <p:ph idx="1"/>
          </p:nvPr>
        </p:nvSpPr>
        <p:spPr>
          <a:xfrm>
            <a:off x="781050" y="1143000"/>
            <a:ext cx="7581900" cy="5486400"/>
          </a:xfrm>
        </p:spPr>
        <p:txBody>
          <a:bodyPr>
            <a:normAutofit/>
          </a:bodyPr>
          <a:lstStyle/>
          <a:p>
            <a:r>
              <a:rPr lang="en-US" dirty="0"/>
              <a:t>Uptake by plants and microbes</a:t>
            </a:r>
          </a:p>
          <a:p>
            <a:endParaRPr lang="en-US" sz="1800" dirty="0"/>
          </a:p>
          <a:p>
            <a:r>
              <a:rPr lang="en-US" dirty="0"/>
              <a:t>Mineralization</a:t>
            </a:r>
          </a:p>
          <a:p>
            <a:endParaRPr lang="en-US" sz="1800" dirty="0"/>
          </a:p>
          <a:p>
            <a:r>
              <a:rPr lang="en-US" dirty="0"/>
              <a:t>Absorption/precipitation to Al, Fe, Ca, Mg oxides</a:t>
            </a:r>
          </a:p>
          <a:p>
            <a:endParaRPr lang="en-US" sz="1800" dirty="0"/>
          </a:p>
          <a:p>
            <a:r>
              <a:rPr lang="en-US" dirty="0"/>
              <a:t>Sedimentation</a:t>
            </a:r>
          </a:p>
          <a:p>
            <a:endParaRPr lang="en-US" sz="1800" dirty="0"/>
          </a:p>
          <a:p>
            <a:r>
              <a:rPr lang="en-US" dirty="0"/>
              <a:t>Resuspension</a:t>
            </a:r>
          </a:p>
          <a:p>
            <a:endParaRPr lang="en-US" sz="1800" dirty="0"/>
          </a:p>
          <a:p>
            <a:r>
              <a:rPr lang="en-US" dirty="0"/>
              <a:t>Anaerobic release</a:t>
            </a:r>
          </a:p>
        </p:txBody>
      </p:sp>
    </p:spTree>
    <p:extLst>
      <p:ext uri="{BB962C8B-B14F-4D97-AF65-F5344CB8AC3E}">
        <p14:creationId xmlns:p14="http://schemas.microsoft.com/office/powerpoint/2010/main" val="33133097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latin typeface="Arial" pitchFamily="34" charset="0"/>
                <a:cs typeface="Arial" pitchFamily="34" charset="0"/>
              </a:rPr>
              <a:t>Water Quality-Phosphorus</a:t>
            </a:r>
          </a:p>
        </p:txBody>
      </p:sp>
      <p:sp>
        <p:nvSpPr>
          <p:cNvPr id="3" name="Content Placeholder 2"/>
          <p:cNvSpPr>
            <a:spLocks noGrp="1"/>
          </p:cNvSpPr>
          <p:nvPr>
            <p:ph idx="1"/>
          </p:nvPr>
        </p:nvSpPr>
        <p:spPr>
          <a:xfrm>
            <a:off x="738868" y="1039586"/>
            <a:ext cx="7666264" cy="5638800"/>
          </a:xfrm>
        </p:spPr>
        <p:txBody>
          <a:bodyPr>
            <a:normAutofit lnSpcReduction="10000"/>
          </a:bodyPr>
          <a:lstStyle/>
          <a:p>
            <a:r>
              <a:rPr lang="en-US" dirty="0">
                <a:solidFill>
                  <a:srgbClr val="FF0000"/>
                </a:solidFill>
                <a:latin typeface="Arial" pitchFamily="34" charset="0"/>
                <a:cs typeface="Arial" pitchFamily="34" charset="0"/>
              </a:rPr>
              <a:t>Take Home Messages</a:t>
            </a:r>
          </a:p>
          <a:p>
            <a:pPr lvl="1"/>
            <a:endParaRPr lang="en-US" dirty="0">
              <a:latin typeface="Arial" pitchFamily="34" charset="0"/>
              <a:cs typeface="Arial" pitchFamily="34" charset="0"/>
            </a:endParaRPr>
          </a:p>
          <a:p>
            <a:r>
              <a:rPr lang="en-US" dirty="0">
                <a:latin typeface="Arial" pitchFamily="34" charset="0"/>
                <a:cs typeface="Arial" pitchFamily="34" charset="0"/>
              </a:rPr>
              <a:t>P cycle is driven by physical </a:t>
            </a:r>
          </a:p>
          <a:p>
            <a:pPr>
              <a:buNone/>
            </a:pPr>
            <a:r>
              <a:rPr lang="en-US" dirty="0">
                <a:latin typeface="Arial" pitchFamily="34" charset="0"/>
                <a:cs typeface="Arial" pitchFamily="34" charset="0"/>
              </a:rPr>
              <a:t>	and chemical processes</a:t>
            </a:r>
          </a:p>
          <a:p>
            <a:pPr lvl="1"/>
            <a:r>
              <a:rPr lang="en-US" dirty="0">
                <a:latin typeface="Arial" pitchFamily="34" charset="0"/>
                <a:cs typeface="Arial" pitchFamily="34" charset="0"/>
              </a:rPr>
              <a:t>Sedimentation</a:t>
            </a:r>
          </a:p>
          <a:p>
            <a:pPr lvl="1"/>
            <a:r>
              <a:rPr lang="en-US" dirty="0">
                <a:latin typeface="Arial" pitchFamily="34" charset="0"/>
                <a:cs typeface="Arial" pitchFamily="34" charset="0"/>
              </a:rPr>
              <a:t>Suspension</a:t>
            </a:r>
          </a:p>
          <a:p>
            <a:pPr lvl="1"/>
            <a:r>
              <a:rPr lang="en-US" dirty="0">
                <a:latin typeface="Arial" pitchFamily="34" charset="0"/>
                <a:cs typeface="Arial" pitchFamily="34" charset="0"/>
              </a:rPr>
              <a:t>Binding to soils</a:t>
            </a:r>
          </a:p>
          <a:p>
            <a:pPr lvl="1"/>
            <a:r>
              <a:rPr lang="en-US" dirty="0">
                <a:latin typeface="Arial" pitchFamily="34" charset="0"/>
                <a:cs typeface="Arial" pitchFamily="34" charset="0"/>
              </a:rPr>
              <a:t>Anaerobic release</a:t>
            </a:r>
          </a:p>
          <a:p>
            <a:pPr lvl="1"/>
            <a:endParaRPr lang="en-US" dirty="0">
              <a:latin typeface="Arial" pitchFamily="34" charset="0"/>
              <a:cs typeface="Arial" pitchFamily="34" charset="0"/>
            </a:endParaRPr>
          </a:p>
          <a:p>
            <a:r>
              <a:rPr lang="en-US" dirty="0">
                <a:latin typeface="Arial" pitchFamily="34" charset="0"/>
                <a:cs typeface="Arial" pitchFamily="34" charset="0"/>
              </a:rPr>
              <a:t>Removal processes</a:t>
            </a:r>
          </a:p>
          <a:p>
            <a:pPr lvl="1"/>
            <a:r>
              <a:rPr lang="en-US" dirty="0">
                <a:latin typeface="Arial" pitchFamily="34" charset="0"/>
                <a:cs typeface="Arial" pitchFamily="34" charset="0"/>
              </a:rPr>
              <a:t>Plant (and other organism) uptake</a:t>
            </a:r>
          </a:p>
          <a:p>
            <a:pPr lvl="1"/>
            <a:r>
              <a:rPr lang="en-US" dirty="0">
                <a:latin typeface="Arial" pitchFamily="34" charset="0"/>
                <a:cs typeface="Arial" pitchFamily="34" charset="0"/>
              </a:rPr>
              <a:t>Binding to soils (Al and Fe)</a:t>
            </a:r>
          </a:p>
          <a:p>
            <a:pPr lvl="1"/>
            <a:r>
              <a:rPr lang="en-US" dirty="0">
                <a:latin typeface="Arial" pitchFamily="34" charset="0"/>
                <a:cs typeface="Arial" pitchFamily="34" charset="0"/>
              </a:rPr>
              <a:t>Deposition of soil-bound P</a:t>
            </a:r>
          </a:p>
          <a:p>
            <a:pPr lvl="1"/>
            <a:r>
              <a:rPr lang="en-US" dirty="0">
                <a:latin typeface="Arial" pitchFamily="34" charset="0"/>
                <a:cs typeface="Arial" pitchFamily="34" charset="0"/>
              </a:rPr>
              <a:t>Chemical precipitation with Ca</a:t>
            </a:r>
          </a:p>
        </p:txBody>
      </p:sp>
    </p:spTree>
    <p:extLst>
      <p:ext uri="{BB962C8B-B14F-4D97-AF65-F5344CB8AC3E}">
        <p14:creationId xmlns:p14="http://schemas.microsoft.com/office/powerpoint/2010/main" val="540086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latin typeface="Arial" pitchFamily="34" charset="0"/>
                <a:cs typeface="Arial" pitchFamily="34" charset="0"/>
              </a:rPr>
              <a:t>Water Quality-Phosphorus</a:t>
            </a:r>
          </a:p>
        </p:txBody>
      </p:sp>
      <p:pic>
        <p:nvPicPr>
          <p:cNvPr id="3073" name="Picture 1"/>
          <p:cNvPicPr>
            <a:picLocks noChangeAspect="1" noChangeArrowheads="1"/>
          </p:cNvPicPr>
          <p:nvPr/>
        </p:nvPicPr>
        <p:blipFill>
          <a:blip r:embed="rId2" cstate="print"/>
          <a:srcRect/>
          <a:stretch>
            <a:fillRect/>
          </a:stretch>
        </p:blipFill>
        <p:spPr bwMode="auto">
          <a:xfrm>
            <a:off x="1524000" y="888373"/>
            <a:ext cx="6096000" cy="5824203"/>
          </a:xfrm>
          <a:prstGeom prst="rect">
            <a:avLst/>
          </a:prstGeom>
          <a:noFill/>
          <a:ln w="28575">
            <a:solidFill>
              <a:schemeClr val="tx1"/>
            </a:solidFill>
            <a:miter lim="800000"/>
            <a:headEnd/>
            <a:tailEnd/>
          </a:ln>
        </p:spPr>
      </p:pic>
    </p:spTree>
    <p:extLst>
      <p:ext uri="{BB962C8B-B14F-4D97-AF65-F5344CB8AC3E}">
        <p14:creationId xmlns:p14="http://schemas.microsoft.com/office/powerpoint/2010/main" val="4224699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1621"/>
          <a:stretch/>
        </p:blipFill>
        <p:spPr>
          <a:xfrm>
            <a:off x="1409700" y="1447800"/>
            <a:ext cx="6324600" cy="4743451"/>
          </a:xfrm>
          <a:prstGeom prst="rect">
            <a:avLst/>
          </a:prstGeom>
        </p:spPr>
      </p:pic>
      <p:sp>
        <p:nvSpPr>
          <p:cNvPr id="6" name="Oval 5"/>
          <p:cNvSpPr/>
          <p:nvPr/>
        </p:nvSpPr>
        <p:spPr>
          <a:xfrm>
            <a:off x="6400800" y="4724400"/>
            <a:ext cx="381000" cy="304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2819400" y="2362200"/>
            <a:ext cx="2590800" cy="990600"/>
            <a:chOff x="2819400" y="2362200"/>
            <a:chExt cx="2590800" cy="990600"/>
          </a:xfrm>
        </p:grpSpPr>
        <p:cxnSp>
          <p:nvCxnSpPr>
            <p:cNvPr id="8" name="Straight Arrow Connector 7"/>
            <p:cNvCxnSpPr/>
            <p:nvPr/>
          </p:nvCxnSpPr>
          <p:spPr>
            <a:xfrm>
              <a:off x="2819400" y="2667000"/>
              <a:ext cx="1295400" cy="6858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4495800" y="2362200"/>
              <a:ext cx="914400" cy="8382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457200" y="0"/>
            <a:ext cx="8229600" cy="1143000"/>
          </a:xfrm>
        </p:spPr>
        <p:txBody>
          <a:bodyPr>
            <a:normAutofit/>
          </a:bodyPr>
          <a:lstStyle/>
          <a:p>
            <a:r>
              <a:rPr lang="en-US" dirty="0">
                <a:latin typeface="Arial" pitchFamily="34" charset="0"/>
                <a:cs typeface="Arial" pitchFamily="34" charset="0"/>
              </a:rPr>
              <a:t>Water Quality – Other Pollutants</a:t>
            </a:r>
          </a:p>
        </p:txBody>
      </p:sp>
    </p:spTree>
    <p:extLst>
      <p:ext uri="{BB962C8B-B14F-4D97-AF65-F5344CB8AC3E}">
        <p14:creationId xmlns:p14="http://schemas.microsoft.com/office/powerpoint/2010/main" val="3183597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extLst>
              <p:ext uri="{D42A27DB-BD31-4B8C-83A1-F6EECF244321}">
                <p14:modId xmlns:p14="http://schemas.microsoft.com/office/powerpoint/2010/main" val="3866007780"/>
              </p:ext>
            </p:extLst>
          </p:nvPr>
        </p:nvGraphicFramePr>
        <p:xfrm>
          <a:off x="1371600" y="1143000"/>
          <a:ext cx="6400800" cy="5168900"/>
        </p:xfrm>
        <a:graphic>
          <a:graphicData uri="http://schemas.openxmlformats.org/presentationml/2006/ole">
            <mc:AlternateContent xmlns:mc="http://schemas.openxmlformats.org/markup-compatibility/2006">
              <mc:Choice xmlns:v="urn:schemas-microsoft-com:vml" Requires="v">
                <p:oleObj name="SPW 6.0 Graph" r:id="rId2" imgW="6411773" imgH="5178247" progId="SigmaPlotGraphicObject.11">
                  <p:embed/>
                </p:oleObj>
              </mc:Choice>
              <mc:Fallback>
                <p:oleObj name="SPW 6.0 Graph" r:id="rId2" imgW="6411773" imgH="5178247" progId="SigmaPlotGraphicObject.11">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143000"/>
                        <a:ext cx="6400800" cy="51689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457200" y="0"/>
            <a:ext cx="8229600" cy="1143000"/>
          </a:xfrm>
        </p:spPr>
        <p:txBody>
          <a:bodyPr>
            <a:normAutofit/>
          </a:bodyPr>
          <a:lstStyle/>
          <a:p>
            <a:r>
              <a:rPr lang="en-US" dirty="0">
                <a:latin typeface="Arial" pitchFamily="34" charset="0"/>
                <a:cs typeface="Arial" pitchFamily="34" charset="0"/>
              </a:rPr>
              <a:t>Water Quality – Other Pollutants</a:t>
            </a:r>
          </a:p>
        </p:txBody>
      </p:sp>
    </p:spTree>
    <p:extLst>
      <p:ext uri="{BB962C8B-B14F-4D97-AF65-F5344CB8AC3E}">
        <p14:creationId xmlns:p14="http://schemas.microsoft.com/office/powerpoint/2010/main" val="29069447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WP_20170608_14_03_17_Rich.jpg"/>
          <p:cNvPicPr>
            <a:picLocks noChangeAspect="1"/>
          </p:cNvPicPr>
          <p:nvPr/>
        </p:nvPicPr>
        <p:blipFill>
          <a:blip r:embed="rId2" cstate="print"/>
          <a:srcRect l="20833" t="1144" r="20833" b="14468"/>
          <a:stretch>
            <a:fillRect/>
          </a:stretch>
        </p:blipFill>
        <p:spPr>
          <a:xfrm>
            <a:off x="1409700" y="1581150"/>
            <a:ext cx="6324600" cy="5150031"/>
          </a:xfrm>
          <a:prstGeom prst="rect">
            <a:avLst/>
          </a:prstGeom>
          <a:ln w="28575">
            <a:solidFill>
              <a:schemeClr val="tx1"/>
            </a:solidFill>
          </a:ln>
        </p:spPr>
      </p:pic>
      <p:sp>
        <p:nvSpPr>
          <p:cNvPr id="2" name="Title 1"/>
          <p:cNvSpPr>
            <a:spLocks noGrp="1"/>
          </p:cNvSpPr>
          <p:nvPr>
            <p:ph type="title"/>
          </p:nvPr>
        </p:nvSpPr>
        <p:spPr>
          <a:xfrm>
            <a:off x="457200" y="0"/>
            <a:ext cx="8229600" cy="1143000"/>
          </a:xfrm>
        </p:spPr>
        <p:txBody>
          <a:bodyPr>
            <a:normAutofit/>
          </a:bodyPr>
          <a:lstStyle/>
          <a:p>
            <a:r>
              <a:rPr lang="en-US" dirty="0">
                <a:latin typeface="Arial" pitchFamily="34" charset="0"/>
                <a:cs typeface="Arial" pitchFamily="34" charset="0"/>
              </a:rPr>
              <a:t>Water Quality – Other Pollutants</a:t>
            </a:r>
          </a:p>
        </p:txBody>
      </p:sp>
    </p:spTree>
    <p:extLst>
      <p:ext uri="{BB962C8B-B14F-4D97-AF65-F5344CB8AC3E}">
        <p14:creationId xmlns:p14="http://schemas.microsoft.com/office/powerpoint/2010/main" val="3494702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dirty="0"/>
              <a:t>Carbon Cycles???</a:t>
            </a:r>
          </a:p>
        </p:txBody>
      </p:sp>
      <p:sp>
        <p:nvSpPr>
          <p:cNvPr id="6147" name="Rectangle 3"/>
          <p:cNvSpPr>
            <a:spLocks noGrp="1" noChangeArrowheads="1"/>
          </p:cNvSpPr>
          <p:nvPr>
            <p:ph idx="1"/>
          </p:nvPr>
        </p:nvSpPr>
        <p:spPr>
          <a:xfrm>
            <a:off x="685800" y="1524000"/>
            <a:ext cx="7772400" cy="4572000"/>
          </a:xfrm>
        </p:spPr>
        <p:txBody>
          <a:bodyPr>
            <a:normAutofit/>
          </a:bodyPr>
          <a:lstStyle/>
          <a:p>
            <a:r>
              <a:rPr lang="en-US" altLang="en-US" dirty="0"/>
              <a:t>Short term cycle	</a:t>
            </a:r>
          </a:p>
          <a:p>
            <a:pPr lvl="1"/>
            <a:r>
              <a:rPr lang="en-US" altLang="en-US" b="1" dirty="0"/>
              <a:t>Photosynthesis</a:t>
            </a:r>
            <a:r>
              <a:rPr lang="en-US" altLang="en-US" dirty="0"/>
              <a:t> and </a:t>
            </a:r>
            <a:r>
              <a:rPr lang="en-US" altLang="en-US" b="1" dirty="0"/>
              <a:t>Respiration</a:t>
            </a:r>
          </a:p>
          <a:p>
            <a:pPr lvl="2"/>
            <a:r>
              <a:rPr lang="en-US" altLang="en-US" dirty="0"/>
              <a:t>Involves CO</a:t>
            </a:r>
            <a:r>
              <a:rPr lang="en-US" altLang="en-US" baseline="-25000" dirty="0"/>
              <a:t>2</a:t>
            </a:r>
            <a:r>
              <a:rPr lang="en-US" altLang="en-US" dirty="0"/>
              <a:t> and O</a:t>
            </a:r>
            <a:r>
              <a:rPr lang="en-US" altLang="en-US" baseline="-25000" dirty="0"/>
              <a:t>2</a:t>
            </a:r>
          </a:p>
          <a:p>
            <a:pPr lvl="1"/>
            <a:endParaRPr lang="en-US" altLang="en-US" dirty="0"/>
          </a:p>
          <a:p>
            <a:pPr lvl="1"/>
            <a:r>
              <a:rPr lang="en-US" altLang="en-US" dirty="0"/>
              <a:t>Plants take 200 billion tons of CO</a:t>
            </a:r>
            <a:r>
              <a:rPr lang="en-US" altLang="en-US" baseline="-25000" dirty="0"/>
              <a:t>2</a:t>
            </a:r>
            <a:r>
              <a:rPr lang="en-US" altLang="en-US" dirty="0"/>
              <a:t> out of the air every year</a:t>
            </a:r>
          </a:p>
          <a:p>
            <a:pPr lvl="1"/>
            <a:endParaRPr lang="en-US" altLang="en-US" dirty="0"/>
          </a:p>
          <a:p>
            <a:pPr lvl="1"/>
            <a:r>
              <a:rPr lang="en-US" altLang="en-US" dirty="0"/>
              <a:t>Respiration by plants and decomposers break down carbohydrates to CO</a:t>
            </a:r>
            <a:r>
              <a:rPr lang="en-US" altLang="en-US" baseline="-25000" dirty="0"/>
              <a:t>2</a:t>
            </a:r>
            <a:r>
              <a:rPr lang="en-US" altLang="en-US" dirty="0"/>
              <a:t> and water</a:t>
            </a:r>
          </a:p>
        </p:txBody>
      </p:sp>
    </p:spTree>
    <p:extLst>
      <p:ext uri="{BB962C8B-B14F-4D97-AF65-F5344CB8AC3E}">
        <p14:creationId xmlns:p14="http://schemas.microsoft.com/office/powerpoint/2010/main" val="153655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4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14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147">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1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Short Term C Cycle</a:t>
            </a:r>
          </a:p>
        </p:txBody>
      </p:sp>
      <p:pic>
        <p:nvPicPr>
          <p:cNvPr id="8194" name="Content Placeholder 2" descr="carbon 1.bmp"/>
          <p:cNvPicPr>
            <a:picLocks noGrp="1" noChangeAspect="1"/>
          </p:cNvPicPr>
          <p:nvPr>
            <p:ph idx="4294967295"/>
          </p:nvPr>
        </p:nvPicPr>
        <p:blipFill rotWithShape="1">
          <a:blip r:embed="rId2" cstate="print"/>
          <a:srcRect l="1000" t="2888" r="2001"/>
          <a:stretch/>
        </p:blipFill>
        <p:spPr>
          <a:xfrm>
            <a:off x="876300" y="1219200"/>
            <a:ext cx="7391400" cy="5124450"/>
          </a:xfrm>
          <a:ln w="28575">
            <a:solidFill>
              <a:schemeClr val="tx1"/>
            </a:solidFill>
          </a:ln>
        </p:spPr>
      </p:pic>
    </p:spTree>
    <p:extLst>
      <p:ext uri="{BB962C8B-B14F-4D97-AF65-F5344CB8AC3E}">
        <p14:creationId xmlns:p14="http://schemas.microsoft.com/office/powerpoint/2010/main" val="36945340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dirty="0"/>
              <a:t>Carbon Cycles</a:t>
            </a:r>
          </a:p>
        </p:txBody>
      </p:sp>
      <p:sp>
        <p:nvSpPr>
          <p:cNvPr id="7171" name="Rectangle 3"/>
          <p:cNvSpPr>
            <a:spLocks noGrp="1" noChangeArrowheads="1"/>
          </p:cNvSpPr>
          <p:nvPr>
            <p:ph idx="1"/>
          </p:nvPr>
        </p:nvSpPr>
        <p:spPr/>
        <p:txBody>
          <a:bodyPr>
            <a:normAutofit/>
          </a:bodyPr>
          <a:lstStyle/>
          <a:p>
            <a:r>
              <a:rPr lang="en-US" altLang="en-US" dirty="0"/>
              <a:t>Medium term cycle</a:t>
            </a:r>
          </a:p>
          <a:p>
            <a:pPr lvl="1"/>
            <a:r>
              <a:rPr lang="en-US" altLang="en-US" dirty="0"/>
              <a:t>Carbon is stored in organic material in rocks</a:t>
            </a:r>
          </a:p>
          <a:p>
            <a:pPr lvl="1"/>
            <a:r>
              <a:rPr lang="en-US" altLang="en-US" dirty="0"/>
              <a:t>Kerogen = sedimentary organic matter</a:t>
            </a:r>
          </a:p>
          <a:p>
            <a:pPr lvl="1"/>
            <a:r>
              <a:rPr lang="en-US" altLang="en-US" dirty="0"/>
              <a:t>Coal arises from land plants deposited in swamps</a:t>
            </a:r>
          </a:p>
          <a:p>
            <a:pPr lvl="1"/>
            <a:r>
              <a:rPr lang="en-US" altLang="en-US" dirty="0"/>
              <a:t>Oil and natural gas are highly modified organic matter (previously microscopic plants, phytoplankton)</a:t>
            </a:r>
          </a:p>
        </p:txBody>
      </p:sp>
    </p:spTree>
    <p:extLst>
      <p:ext uri="{BB962C8B-B14F-4D97-AF65-F5344CB8AC3E}">
        <p14:creationId xmlns:p14="http://schemas.microsoft.com/office/powerpoint/2010/main" val="581666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descr="dave and vw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886" y="2381301"/>
            <a:ext cx="3902343" cy="292608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Remnants of History</a:t>
            </a:r>
          </a:p>
        </p:txBody>
      </p:sp>
      <p:pic>
        <p:nvPicPr>
          <p:cNvPr id="5" name="Picture 4" descr="Brian in dee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2257" y="2381301"/>
            <a:ext cx="3901440" cy="292608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22013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a:t>Carbon Cycle</a:t>
            </a:r>
          </a:p>
        </p:txBody>
      </p:sp>
      <p:sp>
        <p:nvSpPr>
          <p:cNvPr id="9219" name="Rectangle 3"/>
          <p:cNvSpPr>
            <a:spLocks noGrp="1" noChangeArrowheads="1"/>
          </p:cNvSpPr>
          <p:nvPr>
            <p:ph idx="1"/>
          </p:nvPr>
        </p:nvSpPr>
        <p:spPr/>
        <p:txBody>
          <a:bodyPr>
            <a:normAutofit/>
          </a:bodyPr>
          <a:lstStyle/>
          <a:p>
            <a:r>
              <a:rPr lang="en-US" altLang="en-US" dirty="0"/>
              <a:t>Long term cycle</a:t>
            </a:r>
          </a:p>
          <a:p>
            <a:pPr lvl="1"/>
            <a:r>
              <a:rPr lang="en-US" altLang="en-US" dirty="0"/>
              <a:t>Carbon stored as limestone rock (CaCO</a:t>
            </a:r>
            <a:r>
              <a:rPr lang="en-US" altLang="en-US" baseline="-25000" dirty="0"/>
              <a:t>3</a:t>
            </a:r>
            <a:r>
              <a:rPr lang="en-US" altLang="en-US" dirty="0"/>
              <a:t>)</a:t>
            </a:r>
          </a:p>
          <a:p>
            <a:pPr lvl="1"/>
            <a:r>
              <a:rPr lang="en-US" altLang="en-US" dirty="0"/>
              <a:t>Weathering of limestone produces water soluble calcium carbonate (HCO</a:t>
            </a:r>
            <a:r>
              <a:rPr lang="en-US" altLang="en-US" baseline="-25000" dirty="0"/>
              <a:t>3</a:t>
            </a:r>
            <a:r>
              <a:rPr lang="en-US" altLang="en-US" baseline="30000" dirty="0"/>
              <a:t>-</a:t>
            </a:r>
            <a:r>
              <a:rPr lang="en-US" altLang="en-US" dirty="0"/>
              <a:t>), which is used by plankton</a:t>
            </a:r>
          </a:p>
          <a:p>
            <a:pPr lvl="1"/>
            <a:r>
              <a:rPr lang="en-US" altLang="en-US" dirty="0"/>
              <a:t>When plankton die they fall to the ocean floor and under intense pressure become sediment/limestone</a:t>
            </a:r>
          </a:p>
        </p:txBody>
      </p:sp>
    </p:spTree>
    <p:extLst>
      <p:ext uri="{BB962C8B-B14F-4D97-AF65-F5344CB8AC3E}">
        <p14:creationId xmlns:p14="http://schemas.microsoft.com/office/powerpoint/2010/main" val="20451842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descr="carbon 2.bmp"/>
          <p:cNvPicPr>
            <a:picLocks noChangeAspect="1"/>
          </p:cNvPicPr>
          <p:nvPr/>
        </p:nvPicPr>
        <p:blipFill rotWithShape="1">
          <a:blip r:embed="rId2" cstate="print"/>
          <a:srcRect l="3459" t="7895" r="2980" b="7895"/>
          <a:stretch/>
        </p:blipFill>
        <p:spPr bwMode="auto">
          <a:xfrm>
            <a:off x="685800" y="1295400"/>
            <a:ext cx="7772400" cy="4876800"/>
          </a:xfrm>
          <a:prstGeom prst="rect">
            <a:avLst/>
          </a:prstGeom>
          <a:noFill/>
          <a:ln w="28575">
            <a:solidFill>
              <a:schemeClr val="tx1"/>
            </a:solidFill>
            <a:miter lim="800000"/>
            <a:headEnd/>
            <a:tailEnd/>
          </a:ln>
        </p:spPr>
      </p:pic>
      <p:sp>
        <p:nvSpPr>
          <p:cNvPr id="2" name="Title 1"/>
          <p:cNvSpPr>
            <a:spLocks noGrp="1"/>
          </p:cNvSpPr>
          <p:nvPr>
            <p:ph type="title"/>
          </p:nvPr>
        </p:nvSpPr>
        <p:spPr/>
        <p:txBody>
          <a:bodyPr/>
          <a:lstStyle/>
          <a:p>
            <a:r>
              <a:rPr lang="en-US" dirty="0"/>
              <a:t>Long Term C Cycle</a:t>
            </a:r>
          </a:p>
        </p:txBody>
      </p:sp>
    </p:spTree>
    <p:extLst>
      <p:ext uri="{BB962C8B-B14F-4D97-AF65-F5344CB8AC3E}">
        <p14:creationId xmlns:p14="http://schemas.microsoft.com/office/powerpoint/2010/main" val="40186744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Carbon Cycle</a:t>
            </a:r>
          </a:p>
        </p:txBody>
      </p:sp>
      <p:pic>
        <p:nvPicPr>
          <p:cNvPr id="3" name="Picture 2" descr="An illustration shows the carbon cycle. &#10;The Ocean and the atmosphere exchange Carbon dioxide. Terrestrial producers take up Carbon dioxide from the atmosphere. Consumers take up the Carbon dioxide from the Producers. Detritivores, scavengers, and decomposers take up Carbon dioxide from producers as well as consumers, and they also return parts of it to the producers. The rest of the Carbon dioxide from Detritivores, scavengers, and decomposers goes to the soil pool. Some carbon is buried as dead organic matter and may form fossil fuels. Aquatic producers take up dissolved Carbon dioxide from the water. Dissolved Carbon dioxide is taken up by producers. Dissolved Carbon dioxide can be converted to calcium carbonate and precipitate out of the water. Calcium carbonate precipitates out of the water as sediments. Similar to terrestrial organisms, consumers take up the Carbon dioxide from the Producers. Detritivores, scavengers, and decomposers take up Carbon dioxide from producers as well as consumers, and they also return parts of it to the producers. The rest of the Carbon dioxide from Detritivores, scavengers, and decomposers becomes fossil fuels. Extraction of fossil fuels brings carbon to Earth’s surface. Carbon dioxide returns to the atmosphere through respiration of organisms, combustion of fossil fuels, fires and volcanic activity."/>
          <p:cNvPicPr>
            <a:picLocks noChangeAspect="1" noChangeArrowheads="1"/>
          </p:cNvPicPr>
          <p:nvPr/>
        </p:nvPicPr>
        <p:blipFill>
          <a:blip r:embed="rId2"/>
          <a:stretch>
            <a:fillRect/>
          </a:stretch>
        </p:blipFill>
        <p:spPr bwMode="auto">
          <a:xfrm>
            <a:off x="477455" y="1066800"/>
            <a:ext cx="8189090" cy="5464720"/>
          </a:xfrm>
          <a:prstGeom prst="rect">
            <a:avLst/>
          </a:prstGeom>
          <a:noFill/>
          <a:ln w="19050">
            <a:solidFill>
              <a:schemeClr val="tx1"/>
            </a:solidFill>
          </a:ln>
        </p:spPr>
      </p:pic>
    </p:spTree>
    <p:extLst>
      <p:ext uri="{BB962C8B-B14F-4D97-AF65-F5344CB8AC3E}">
        <p14:creationId xmlns:p14="http://schemas.microsoft.com/office/powerpoint/2010/main" val="4484506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latin typeface="Arial" pitchFamily="34" charset="0"/>
                <a:cs typeface="Arial" pitchFamily="34" charset="0"/>
              </a:rPr>
              <a:t>Water Quality – Carbon Sinks</a:t>
            </a:r>
          </a:p>
        </p:txBody>
      </p:sp>
      <p:sp>
        <p:nvSpPr>
          <p:cNvPr id="3" name="Content Placeholder 2"/>
          <p:cNvSpPr>
            <a:spLocks noGrp="1"/>
          </p:cNvSpPr>
          <p:nvPr>
            <p:ph idx="1"/>
          </p:nvPr>
        </p:nvSpPr>
        <p:spPr>
          <a:xfrm>
            <a:off x="457200" y="990600"/>
            <a:ext cx="8229600" cy="5638800"/>
          </a:xfrm>
        </p:spPr>
        <p:txBody>
          <a:bodyPr/>
          <a:lstStyle/>
          <a:p>
            <a:r>
              <a:rPr lang="en-US" dirty="0">
                <a:solidFill>
                  <a:srgbClr val="FF0000"/>
                </a:solidFill>
                <a:latin typeface="Arial" pitchFamily="34" charset="0"/>
                <a:cs typeface="Arial" pitchFamily="34" charset="0"/>
              </a:rPr>
              <a:t>Take Home Messages</a:t>
            </a:r>
          </a:p>
          <a:p>
            <a:pPr lvl="1"/>
            <a:endParaRPr lang="en-US" dirty="0">
              <a:latin typeface="Arial" pitchFamily="34" charset="0"/>
              <a:cs typeface="Arial" pitchFamily="34" charset="0"/>
            </a:endParaRPr>
          </a:p>
          <a:p>
            <a:r>
              <a:rPr lang="en-US" dirty="0">
                <a:latin typeface="Arial" pitchFamily="34" charset="0"/>
                <a:cs typeface="Arial" pitchFamily="34" charset="0"/>
              </a:rPr>
              <a:t>C &amp; N cycles are linked</a:t>
            </a:r>
          </a:p>
          <a:p>
            <a:endParaRPr lang="en-US" dirty="0">
              <a:latin typeface="Arial" pitchFamily="34" charset="0"/>
              <a:cs typeface="Arial" pitchFamily="34" charset="0"/>
            </a:endParaRPr>
          </a:p>
          <a:p>
            <a:endParaRPr lang="en-US" dirty="0">
              <a:latin typeface="Arial" pitchFamily="34" charset="0"/>
              <a:cs typeface="Arial" pitchFamily="34" charset="0"/>
            </a:endParaRPr>
          </a:p>
          <a:p>
            <a:r>
              <a:rPr lang="en-US" dirty="0">
                <a:latin typeface="Arial" pitchFamily="34" charset="0"/>
                <a:cs typeface="Arial" pitchFamily="34" charset="0"/>
              </a:rPr>
              <a:t>Blue Carbon</a:t>
            </a:r>
          </a:p>
          <a:p>
            <a:endParaRPr lang="en-US" dirty="0">
              <a:latin typeface="Arial" pitchFamily="34" charset="0"/>
              <a:cs typeface="Arial" pitchFamily="34" charset="0"/>
            </a:endParaRPr>
          </a:p>
          <a:p>
            <a:endParaRPr lang="en-US" dirty="0">
              <a:latin typeface="Arial" pitchFamily="34" charset="0"/>
              <a:cs typeface="Arial" pitchFamily="34" charset="0"/>
            </a:endParaRPr>
          </a:p>
          <a:p>
            <a:r>
              <a:rPr lang="en-US" dirty="0">
                <a:latin typeface="Arial" pitchFamily="34" charset="0"/>
                <a:cs typeface="Arial" pitchFamily="34" charset="0"/>
              </a:rPr>
              <a:t>Emit methane</a:t>
            </a:r>
          </a:p>
          <a:p>
            <a:pPr lvl="1"/>
            <a:r>
              <a:rPr lang="en-US" dirty="0">
                <a:latin typeface="Arial" pitchFamily="34" charset="0"/>
                <a:cs typeface="Arial" pitchFamily="34" charset="0"/>
              </a:rPr>
              <a:t>300X increase due to change from forested to cattail dominated wetlands</a:t>
            </a:r>
          </a:p>
        </p:txBody>
      </p:sp>
      <p:grpSp>
        <p:nvGrpSpPr>
          <p:cNvPr id="11" name="Group 10"/>
          <p:cNvGrpSpPr/>
          <p:nvPr/>
        </p:nvGrpSpPr>
        <p:grpSpPr>
          <a:xfrm>
            <a:off x="4313341" y="2400300"/>
            <a:ext cx="4120615" cy="2819400"/>
            <a:chOff x="3962400" y="1676400"/>
            <a:chExt cx="4120615" cy="2819400"/>
          </a:xfrm>
        </p:grpSpPr>
        <p:pic>
          <p:nvPicPr>
            <p:cNvPr id="2049" name="Picture 1"/>
            <p:cNvPicPr>
              <a:picLocks noChangeAspect="1" noChangeArrowheads="1"/>
            </p:cNvPicPr>
            <p:nvPr/>
          </p:nvPicPr>
          <p:blipFill>
            <a:blip r:embed="rId2" cstate="print"/>
            <a:srcRect l="1758" t="2516" r="3297" b="4402"/>
            <a:stretch>
              <a:fillRect/>
            </a:stretch>
          </p:blipFill>
          <p:spPr bwMode="auto">
            <a:xfrm>
              <a:off x="3962400" y="1676400"/>
              <a:ext cx="4114800" cy="2819400"/>
            </a:xfrm>
            <a:prstGeom prst="rect">
              <a:avLst/>
            </a:prstGeom>
            <a:noFill/>
            <a:ln w="28575">
              <a:solidFill>
                <a:schemeClr val="tx1"/>
              </a:solidFill>
              <a:miter lim="800000"/>
              <a:headEnd/>
              <a:tailEnd/>
            </a:ln>
          </p:spPr>
        </p:pic>
        <p:sp>
          <p:nvSpPr>
            <p:cNvPr id="10" name="TextBox 9"/>
            <p:cNvSpPr txBox="1"/>
            <p:nvPr/>
          </p:nvSpPr>
          <p:spPr>
            <a:xfrm>
              <a:off x="6858000" y="1676400"/>
              <a:ext cx="1225015" cy="246221"/>
            </a:xfrm>
            <a:prstGeom prst="rect">
              <a:avLst/>
            </a:prstGeom>
            <a:noFill/>
          </p:spPr>
          <p:txBody>
            <a:bodyPr wrap="none" rtlCol="0">
              <a:spAutoFit/>
            </a:bodyPr>
            <a:lstStyle/>
            <a:p>
              <a:r>
                <a:rPr lang="en-US" sz="1000" dirty="0" err="1">
                  <a:latin typeface="Arial" pitchFamily="34" charset="0"/>
                  <a:cs typeface="Arial" pitchFamily="34" charset="0"/>
                </a:rPr>
                <a:t>Mcleod</a:t>
              </a:r>
              <a:r>
                <a:rPr lang="en-US" sz="1000" dirty="0">
                  <a:latin typeface="Arial" pitchFamily="34" charset="0"/>
                  <a:cs typeface="Arial" pitchFamily="34" charset="0"/>
                </a:rPr>
                <a:t> et al. 2011</a:t>
              </a:r>
            </a:p>
          </p:txBody>
        </p:sp>
      </p:grpSp>
    </p:spTree>
    <p:extLst>
      <p:ext uri="{BB962C8B-B14F-4D97-AF65-F5344CB8AC3E}">
        <p14:creationId xmlns:p14="http://schemas.microsoft.com/office/powerpoint/2010/main" val="9478939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latin typeface="Arial" pitchFamily="34" charset="0"/>
                <a:cs typeface="Arial" pitchFamily="34" charset="0"/>
              </a:rPr>
              <a:t>Water Quality – Carbon</a:t>
            </a:r>
          </a:p>
        </p:txBody>
      </p:sp>
      <p:sp>
        <p:nvSpPr>
          <p:cNvPr id="3" name="Content Placeholder 2"/>
          <p:cNvSpPr>
            <a:spLocks noGrp="1"/>
          </p:cNvSpPr>
          <p:nvPr>
            <p:ph idx="1"/>
          </p:nvPr>
        </p:nvSpPr>
        <p:spPr>
          <a:xfrm>
            <a:off x="457200" y="990600"/>
            <a:ext cx="8229600" cy="5638800"/>
          </a:xfrm>
        </p:spPr>
        <p:txBody>
          <a:bodyPr>
            <a:normAutofit/>
          </a:bodyPr>
          <a:lstStyle/>
          <a:p>
            <a:r>
              <a:rPr lang="en-US" dirty="0">
                <a:solidFill>
                  <a:srgbClr val="FF0000"/>
                </a:solidFill>
                <a:latin typeface="Arial" pitchFamily="34" charset="0"/>
                <a:cs typeface="Arial" pitchFamily="34" charset="0"/>
              </a:rPr>
              <a:t>Take Home Messages</a:t>
            </a:r>
          </a:p>
          <a:p>
            <a:pPr lvl="1"/>
            <a:endParaRPr lang="en-US" dirty="0">
              <a:latin typeface="Arial" pitchFamily="34" charset="0"/>
              <a:cs typeface="Arial" pitchFamily="34" charset="0"/>
            </a:endParaRPr>
          </a:p>
          <a:p>
            <a:r>
              <a:rPr lang="en-US" dirty="0">
                <a:latin typeface="Arial" pitchFamily="34" charset="0"/>
                <a:cs typeface="Arial" pitchFamily="34" charset="0"/>
              </a:rPr>
              <a:t>C &amp; N cycles are linked</a:t>
            </a:r>
          </a:p>
          <a:p>
            <a:endParaRPr lang="en-US" dirty="0">
              <a:latin typeface="Arial" pitchFamily="34" charset="0"/>
              <a:cs typeface="Arial" pitchFamily="34" charset="0"/>
            </a:endParaRPr>
          </a:p>
          <a:p>
            <a:endParaRPr lang="en-US" dirty="0">
              <a:latin typeface="Arial" pitchFamily="34" charset="0"/>
              <a:cs typeface="Arial" pitchFamily="34" charset="0"/>
            </a:endParaRPr>
          </a:p>
          <a:p>
            <a:r>
              <a:rPr lang="en-US" dirty="0">
                <a:latin typeface="Arial" pitchFamily="34" charset="0"/>
                <a:cs typeface="Arial" pitchFamily="34" charset="0"/>
              </a:rPr>
              <a:t>Blue Carbon</a:t>
            </a:r>
          </a:p>
          <a:p>
            <a:endParaRPr lang="en-US" dirty="0">
              <a:latin typeface="Arial" pitchFamily="34" charset="0"/>
              <a:cs typeface="Arial" pitchFamily="34" charset="0"/>
            </a:endParaRPr>
          </a:p>
          <a:p>
            <a:endParaRPr lang="en-US" dirty="0">
              <a:latin typeface="Arial" pitchFamily="34" charset="0"/>
              <a:cs typeface="Arial" pitchFamily="34" charset="0"/>
            </a:endParaRPr>
          </a:p>
          <a:p>
            <a:r>
              <a:rPr lang="en-US" dirty="0">
                <a:latin typeface="Arial" pitchFamily="34" charset="0"/>
                <a:cs typeface="Arial" pitchFamily="34" charset="0"/>
              </a:rPr>
              <a:t>Emit methane</a:t>
            </a:r>
          </a:p>
          <a:p>
            <a:pPr lvl="1"/>
            <a:r>
              <a:rPr lang="en-US" dirty="0">
                <a:latin typeface="Arial" pitchFamily="34" charset="0"/>
                <a:cs typeface="Arial" pitchFamily="34" charset="0"/>
              </a:rPr>
              <a:t>300X increase due to change from forested to cattail dominated wetlands</a:t>
            </a:r>
          </a:p>
        </p:txBody>
      </p:sp>
      <p:pic>
        <p:nvPicPr>
          <p:cNvPr id="4" name="Picture 3" descr="WP_20170605_15_34_24_Rich.jpg"/>
          <p:cNvPicPr>
            <a:picLocks noChangeAspect="1"/>
          </p:cNvPicPr>
          <p:nvPr/>
        </p:nvPicPr>
        <p:blipFill>
          <a:blip r:embed="rId2" cstate="print"/>
          <a:srcRect t="17103" b="31590"/>
          <a:stretch>
            <a:fillRect/>
          </a:stretch>
        </p:blipFill>
        <p:spPr>
          <a:xfrm>
            <a:off x="5252357" y="2133600"/>
            <a:ext cx="2971800" cy="2708885"/>
          </a:xfrm>
          <a:prstGeom prst="rect">
            <a:avLst/>
          </a:prstGeom>
          <a:ln w="28575">
            <a:solidFill>
              <a:schemeClr val="tx1"/>
            </a:solidFill>
          </a:ln>
        </p:spPr>
      </p:pic>
    </p:spTree>
    <p:extLst>
      <p:ext uri="{BB962C8B-B14F-4D97-AF65-F5344CB8AC3E}">
        <p14:creationId xmlns:p14="http://schemas.microsoft.com/office/powerpoint/2010/main" val="31399862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latin typeface="Arial" pitchFamily="34" charset="0"/>
                <a:cs typeface="Arial" pitchFamily="34" charset="0"/>
              </a:rPr>
              <a:t>Water Quality – Carbon</a:t>
            </a:r>
          </a:p>
        </p:txBody>
      </p:sp>
      <p:sp>
        <p:nvSpPr>
          <p:cNvPr id="3" name="Content Placeholder 2"/>
          <p:cNvSpPr>
            <a:spLocks noGrp="1"/>
          </p:cNvSpPr>
          <p:nvPr>
            <p:ph idx="1"/>
          </p:nvPr>
        </p:nvSpPr>
        <p:spPr>
          <a:xfrm>
            <a:off x="457200" y="990600"/>
            <a:ext cx="8229600" cy="5638800"/>
          </a:xfrm>
        </p:spPr>
        <p:txBody>
          <a:bodyPr>
            <a:normAutofit/>
          </a:bodyPr>
          <a:lstStyle/>
          <a:p>
            <a:r>
              <a:rPr lang="en-US" dirty="0">
                <a:solidFill>
                  <a:srgbClr val="FF0000"/>
                </a:solidFill>
                <a:latin typeface="Arial" pitchFamily="34" charset="0"/>
                <a:cs typeface="Arial" pitchFamily="34" charset="0"/>
              </a:rPr>
              <a:t>Take Home Messages</a:t>
            </a:r>
          </a:p>
          <a:p>
            <a:pPr lvl="1"/>
            <a:endParaRPr lang="en-US" dirty="0">
              <a:latin typeface="Arial" pitchFamily="34" charset="0"/>
              <a:cs typeface="Arial" pitchFamily="34" charset="0"/>
            </a:endParaRPr>
          </a:p>
          <a:p>
            <a:r>
              <a:rPr lang="en-US" dirty="0">
                <a:latin typeface="Arial" pitchFamily="34" charset="0"/>
                <a:cs typeface="Arial" pitchFamily="34" charset="0"/>
              </a:rPr>
              <a:t>C &amp; N cycles are linked</a:t>
            </a:r>
          </a:p>
          <a:p>
            <a:endParaRPr lang="en-US" dirty="0">
              <a:latin typeface="Arial" pitchFamily="34" charset="0"/>
              <a:cs typeface="Arial" pitchFamily="34" charset="0"/>
            </a:endParaRPr>
          </a:p>
          <a:p>
            <a:endParaRPr lang="en-US" dirty="0">
              <a:latin typeface="Arial" pitchFamily="34" charset="0"/>
              <a:cs typeface="Arial" pitchFamily="34" charset="0"/>
            </a:endParaRPr>
          </a:p>
          <a:p>
            <a:r>
              <a:rPr lang="en-US" dirty="0">
                <a:latin typeface="Arial" pitchFamily="34" charset="0"/>
                <a:cs typeface="Arial" pitchFamily="34" charset="0"/>
              </a:rPr>
              <a:t>Blue Carbon</a:t>
            </a:r>
          </a:p>
          <a:p>
            <a:endParaRPr lang="en-US" dirty="0">
              <a:latin typeface="Arial" pitchFamily="34" charset="0"/>
              <a:cs typeface="Arial" pitchFamily="34" charset="0"/>
            </a:endParaRPr>
          </a:p>
          <a:p>
            <a:endParaRPr lang="en-US" dirty="0">
              <a:latin typeface="Arial" pitchFamily="34" charset="0"/>
              <a:cs typeface="Arial" pitchFamily="34" charset="0"/>
            </a:endParaRPr>
          </a:p>
          <a:p>
            <a:r>
              <a:rPr lang="en-US" dirty="0">
                <a:latin typeface="Arial" pitchFamily="34" charset="0"/>
                <a:cs typeface="Arial" pitchFamily="34" charset="0"/>
              </a:rPr>
              <a:t>Emit methane</a:t>
            </a:r>
          </a:p>
          <a:p>
            <a:pPr lvl="1"/>
            <a:r>
              <a:rPr lang="en-US" dirty="0">
                <a:latin typeface="Arial" pitchFamily="34" charset="0"/>
                <a:cs typeface="Arial" pitchFamily="34" charset="0"/>
              </a:rPr>
              <a:t>300X increase due to change from forested to cattail dominated wetlands</a:t>
            </a:r>
          </a:p>
        </p:txBody>
      </p:sp>
      <p:grpSp>
        <p:nvGrpSpPr>
          <p:cNvPr id="9" name="Group 8"/>
          <p:cNvGrpSpPr/>
          <p:nvPr/>
        </p:nvGrpSpPr>
        <p:grpSpPr>
          <a:xfrm>
            <a:off x="4159332" y="2391489"/>
            <a:ext cx="4724401" cy="2989421"/>
            <a:chOff x="3886199" y="1676400"/>
            <a:chExt cx="4724401" cy="2989421"/>
          </a:xfrm>
        </p:grpSpPr>
        <p:pic>
          <p:nvPicPr>
            <p:cNvPr id="2050" name="Picture 2"/>
            <p:cNvPicPr>
              <a:picLocks noChangeAspect="1" noChangeArrowheads="1"/>
            </p:cNvPicPr>
            <p:nvPr/>
          </p:nvPicPr>
          <p:blipFill>
            <a:blip r:embed="rId2" cstate="print"/>
            <a:srcRect/>
            <a:stretch>
              <a:fillRect/>
            </a:stretch>
          </p:blipFill>
          <p:spPr bwMode="auto">
            <a:xfrm>
              <a:off x="3886199" y="1676400"/>
              <a:ext cx="4724401" cy="2976373"/>
            </a:xfrm>
            <a:prstGeom prst="rect">
              <a:avLst/>
            </a:prstGeom>
            <a:noFill/>
            <a:ln w="28575">
              <a:solidFill>
                <a:schemeClr val="tx1"/>
              </a:solidFill>
              <a:miter lim="800000"/>
              <a:headEnd/>
              <a:tailEnd/>
            </a:ln>
          </p:spPr>
        </p:pic>
        <p:sp>
          <p:nvSpPr>
            <p:cNvPr id="8" name="TextBox 7"/>
            <p:cNvSpPr txBox="1"/>
            <p:nvPr/>
          </p:nvSpPr>
          <p:spPr>
            <a:xfrm>
              <a:off x="3886200" y="4419600"/>
              <a:ext cx="1459054" cy="246221"/>
            </a:xfrm>
            <a:prstGeom prst="rect">
              <a:avLst/>
            </a:prstGeom>
            <a:noFill/>
          </p:spPr>
          <p:txBody>
            <a:bodyPr wrap="none" rtlCol="0">
              <a:spAutoFit/>
            </a:bodyPr>
            <a:lstStyle/>
            <a:p>
              <a:r>
                <a:rPr lang="en-US" sz="1000" dirty="0" err="1">
                  <a:latin typeface="Arial" pitchFamily="34" charset="0"/>
                  <a:cs typeface="Arial" pitchFamily="34" charset="0"/>
                </a:rPr>
                <a:t>Dingemans</a:t>
              </a:r>
              <a:r>
                <a:rPr lang="en-US" sz="1000" dirty="0">
                  <a:latin typeface="Arial" pitchFamily="34" charset="0"/>
                  <a:cs typeface="Arial" pitchFamily="34" charset="0"/>
                </a:rPr>
                <a:t> et al. 2011</a:t>
              </a:r>
            </a:p>
          </p:txBody>
        </p:sp>
      </p:grpSp>
    </p:spTree>
    <p:extLst>
      <p:ext uri="{BB962C8B-B14F-4D97-AF65-F5344CB8AC3E}">
        <p14:creationId xmlns:p14="http://schemas.microsoft.com/office/powerpoint/2010/main" val="3024181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05840"/>
          </a:xfrm>
        </p:spPr>
        <p:txBody>
          <a:bodyPr>
            <a:normAutofit fontScale="90000"/>
          </a:bodyPr>
          <a:lstStyle/>
          <a:p>
            <a:r>
              <a:rPr lang="en-US" dirty="0"/>
              <a:t>Remnants of History – Wetland Losses</a:t>
            </a:r>
          </a:p>
        </p:txBody>
      </p:sp>
      <p:pic>
        <p:nvPicPr>
          <p:cNvPr id="4098" name="Picture 2" descr="Image result for map of lost wetland in 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3885" y="1142681"/>
            <a:ext cx="6876230" cy="534955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4279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371600"/>
          </a:xfrm>
        </p:spPr>
        <p:txBody>
          <a:bodyPr/>
          <a:lstStyle/>
          <a:p>
            <a:r>
              <a:rPr lang="en-US" dirty="0"/>
              <a:t>Remnants of History – Wetland Loss/Gain</a:t>
            </a:r>
          </a:p>
        </p:txBody>
      </p:sp>
      <p:pic>
        <p:nvPicPr>
          <p:cNvPr id="3" name="Picture 2"/>
          <p:cNvPicPr>
            <a:picLocks noChangeAspect="1"/>
          </p:cNvPicPr>
          <p:nvPr/>
        </p:nvPicPr>
        <p:blipFill>
          <a:blip r:embed="rId2"/>
          <a:stretch>
            <a:fillRect/>
          </a:stretch>
        </p:blipFill>
        <p:spPr>
          <a:xfrm>
            <a:off x="1003092" y="1757161"/>
            <a:ext cx="7137816" cy="4383756"/>
          </a:xfrm>
          <a:prstGeom prst="rect">
            <a:avLst/>
          </a:prstGeom>
          <a:ln w="19050">
            <a:solidFill>
              <a:schemeClr val="tx1"/>
            </a:solidFill>
          </a:ln>
        </p:spPr>
      </p:pic>
    </p:spTree>
    <p:extLst>
      <p:ext uri="{BB962C8B-B14F-4D97-AF65-F5344CB8AC3E}">
        <p14:creationId xmlns:p14="http://schemas.microsoft.com/office/powerpoint/2010/main" val="1011623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05840"/>
          </a:xfrm>
        </p:spPr>
        <p:txBody>
          <a:bodyPr/>
          <a:lstStyle/>
          <a:p>
            <a:r>
              <a:rPr lang="en-US" dirty="0"/>
              <a:t>Long-Term Natural Wetland Loss</a:t>
            </a:r>
          </a:p>
        </p:txBody>
      </p:sp>
      <p:sp>
        <p:nvSpPr>
          <p:cNvPr id="3" name="Content Placeholder 2"/>
          <p:cNvSpPr>
            <a:spLocks noGrp="1"/>
          </p:cNvSpPr>
          <p:nvPr>
            <p:ph idx="1"/>
          </p:nvPr>
        </p:nvSpPr>
        <p:spPr>
          <a:xfrm>
            <a:off x="659382" y="3990849"/>
            <a:ext cx="7825236" cy="2780888"/>
          </a:xfrm>
        </p:spPr>
        <p:txBody>
          <a:bodyPr/>
          <a:lstStyle/>
          <a:p>
            <a:pPr marL="0" indent="0">
              <a:buNone/>
            </a:pPr>
            <a:r>
              <a:rPr lang="en-US" dirty="0"/>
              <a:t>Possibly (where records exist):</a:t>
            </a:r>
          </a:p>
          <a:p>
            <a:r>
              <a:rPr lang="en-US" sz="2400" dirty="0"/>
              <a:t>87% since 1700 AD </a:t>
            </a:r>
          </a:p>
          <a:p>
            <a:r>
              <a:rPr lang="en-US" sz="2400" dirty="0"/>
              <a:t>64-71% since 1900 AD</a:t>
            </a:r>
          </a:p>
          <a:p>
            <a:r>
              <a:rPr lang="en-US" sz="2400" dirty="0"/>
              <a:t>35% since 1970</a:t>
            </a:r>
          </a:p>
          <a:p>
            <a:r>
              <a:rPr lang="en-US" sz="2400" dirty="0"/>
              <a:t>20</a:t>
            </a:r>
            <a:r>
              <a:rPr lang="en-US" sz="2400" baseline="30000" dirty="0"/>
              <a:t>th</a:t>
            </a:r>
            <a:r>
              <a:rPr lang="en-US" sz="2400" dirty="0"/>
              <a:t> century is 3.7X faster than historical</a:t>
            </a:r>
          </a:p>
          <a:p>
            <a:r>
              <a:rPr lang="en-US" sz="2400" dirty="0"/>
              <a:t>% losses greatest in Asia &amp; Europe</a:t>
            </a:r>
          </a:p>
        </p:txBody>
      </p:sp>
      <p:pic>
        <p:nvPicPr>
          <p:cNvPr id="4" name="Picture 3"/>
          <p:cNvPicPr>
            <a:picLocks noChangeAspect="1"/>
          </p:cNvPicPr>
          <p:nvPr/>
        </p:nvPicPr>
        <p:blipFill>
          <a:blip r:embed="rId2"/>
          <a:stretch>
            <a:fillRect/>
          </a:stretch>
        </p:blipFill>
        <p:spPr>
          <a:xfrm>
            <a:off x="2121649" y="835204"/>
            <a:ext cx="4900702" cy="3155645"/>
          </a:xfrm>
          <a:prstGeom prst="rect">
            <a:avLst/>
          </a:prstGeom>
          <a:ln w="19050">
            <a:solidFill>
              <a:schemeClr val="tx1"/>
            </a:solidFill>
          </a:ln>
        </p:spPr>
      </p:pic>
    </p:spTree>
    <p:extLst>
      <p:ext uri="{BB962C8B-B14F-4D97-AF65-F5344CB8AC3E}">
        <p14:creationId xmlns:p14="http://schemas.microsoft.com/office/powerpoint/2010/main" val="3317877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05840"/>
          </a:xfrm>
        </p:spPr>
        <p:txBody>
          <a:bodyPr/>
          <a:lstStyle/>
          <a:p>
            <a:r>
              <a:rPr lang="en-US" dirty="0"/>
              <a:t>Long-Term Natural Wetland Loss</a:t>
            </a:r>
          </a:p>
        </p:txBody>
      </p:sp>
      <p:sp>
        <p:nvSpPr>
          <p:cNvPr id="3" name="Content Placeholder 2"/>
          <p:cNvSpPr>
            <a:spLocks noGrp="1"/>
          </p:cNvSpPr>
          <p:nvPr>
            <p:ph idx="1"/>
          </p:nvPr>
        </p:nvSpPr>
        <p:spPr>
          <a:xfrm>
            <a:off x="197329" y="2048393"/>
            <a:ext cx="3468897" cy="3664427"/>
          </a:xfrm>
        </p:spPr>
        <p:txBody>
          <a:bodyPr/>
          <a:lstStyle/>
          <a:p>
            <a:r>
              <a:rPr lang="en-US" b="1" dirty="0"/>
              <a:t>Europe:</a:t>
            </a:r>
            <a:r>
              <a:rPr lang="en-US" dirty="0"/>
              <a:t>  very high in mid-20</a:t>
            </a:r>
            <a:r>
              <a:rPr lang="en-US" baseline="30000" dirty="0"/>
              <a:t>th</a:t>
            </a:r>
            <a:r>
              <a:rPr lang="en-US" dirty="0"/>
              <a:t>; slower since</a:t>
            </a:r>
          </a:p>
          <a:p>
            <a:r>
              <a:rPr lang="en-US" b="1" dirty="0"/>
              <a:t>North America:</a:t>
            </a:r>
            <a:r>
              <a:rPr lang="en-US" dirty="0"/>
              <a:t>  slower, and reduction</a:t>
            </a:r>
          </a:p>
          <a:p>
            <a:r>
              <a:rPr lang="en-US" b="1" dirty="0"/>
              <a:t>Asia:</a:t>
            </a:r>
            <a:r>
              <a:rPr lang="en-US" dirty="0"/>
              <a:t>  high and continuing </a:t>
            </a:r>
          </a:p>
          <a:p>
            <a:endParaRPr lang="en-US" dirty="0"/>
          </a:p>
        </p:txBody>
      </p:sp>
      <p:pic>
        <p:nvPicPr>
          <p:cNvPr id="5" name="Picture 4"/>
          <p:cNvPicPr>
            <a:picLocks noChangeAspect="1"/>
          </p:cNvPicPr>
          <p:nvPr/>
        </p:nvPicPr>
        <p:blipFill>
          <a:blip r:embed="rId2"/>
          <a:stretch>
            <a:fillRect/>
          </a:stretch>
        </p:blipFill>
        <p:spPr>
          <a:xfrm>
            <a:off x="3786996" y="1158010"/>
            <a:ext cx="5193102" cy="5445195"/>
          </a:xfrm>
          <a:prstGeom prst="rect">
            <a:avLst/>
          </a:prstGeom>
          <a:ln w="19050">
            <a:solidFill>
              <a:schemeClr val="tx1"/>
            </a:solidFill>
          </a:ln>
        </p:spPr>
      </p:pic>
    </p:spTree>
    <p:extLst>
      <p:ext uri="{BB962C8B-B14F-4D97-AF65-F5344CB8AC3E}">
        <p14:creationId xmlns:p14="http://schemas.microsoft.com/office/powerpoint/2010/main" val="3596223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a:t>Functions and Values</a:t>
            </a:r>
          </a:p>
        </p:txBody>
      </p:sp>
      <p:sp>
        <p:nvSpPr>
          <p:cNvPr id="20483" name="Rectangle 3"/>
          <p:cNvSpPr>
            <a:spLocks noGrp="1" noChangeArrowheads="1"/>
          </p:cNvSpPr>
          <p:nvPr>
            <p:ph type="body" idx="1"/>
          </p:nvPr>
        </p:nvSpPr>
        <p:spPr/>
        <p:txBody>
          <a:bodyPr/>
          <a:lstStyle/>
          <a:p>
            <a:pPr eaLnBrk="1" hangingPunct="1"/>
            <a:r>
              <a:rPr lang="en-US" altLang="en-US" dirty="0"/>
              <a:t>Today we know that wetlands perform critical functions and that these functions have value to society.</a:t>
            </a:r>
          </a:p>
          <a:p>
            <a:pPr eaLnBrk="1" hangingPunct="1"/>
            <a:endParaRPr lang="en-US" altLang="en-US" dirty="0"/>
          </a:p>
          <a:p>
            <a:pPr eaLnBrk="1" hangingPunct="1"/>
            <a:r>
              <a:rPr lang="en-US" altLang="en-US" dirty="0"/>
              <a:t>Sometimes we can go so far as to assign a dollar value to the benefit of having a wetland in an area.</a:t>
            </a:r>
          </a:p>
        </p:txBody>
      </p:sp>
    </p:spTree>
    <p:extLst>
      <p:ext uri="{BB962C8B-B14F-4D97-AF65-F5344CB8AC3E}">
        <p14:creationId xmlns:p14="http://schemas.microsoft.com/office/powerpoint/2010/main" val="316808899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123</TotalTime>
  <Words>1151</Words>
  <Application>Microsoft Office PowerPoint</Application>
  <PresentationFormat>On-screen Show (4:3)</PresentationFormat>
  <Paragraphs>288</Paragraphs>
  <Slides>45</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51" baseType="lpstr">
      <vt:lpstr>ＭＳ Ｐゴシック</vt:lpstr>
      <vt:lpstr>Arial</vt:lpstr>
      <vt:lpstr>Calibri</vt:lpstr>
      <vt:lpstr>Wingdings</vt:lpstr>
      <vt:lpstr>Office Theme</vt:lpstr>
      <vt:lpstr>SPW 6.0 Graph</vt:lpstr>
      <vt:lpstr>Are Wetlands Valuable?</vt:lpstr>
      <vt:lpstr>Are Wetlands Valuable?</vt:lpstr>
      <vt:lpstr>Historically…</vt:lpstr>
      <vt:lpstr>Remnants of History</vt:lpstr>
      <vt:lpstr>Remnants of History – Wetland Losses</vt:lpstr>
      <vt:lpstr>Remnants of History – Wetland Loss/Gain</vt:lpstr>
      <vt:lpstr>Long-Term Natural Wetland Loss</vt:lpstr>
      <vt:lpstr>Long-Term Natural Wetland Loss</vt:lpstr>
      <vt:lpstr>Functions and Values</vt:lpstr>
      <vt:lpstr>Ecosystem Services</vt:lpstr>
      <vt:lpstr>Functions and Values</vt:lpstr>
      <vt:lpstr>Functions and Values</vt:lpstr>
      <vt:lpstr>Valuation of Wetlands</vt:lpstr>
      <vt:lpstr>Valuation of Wetlands</vt:lpstr>
      <vt:lpstr>Valuation of Wetlands</vt:lpstr>
      <vt:lpstr>Functions and Values</vt:lpstr>
      <vt:lpstr>Functions and Values</vt:lpstr>
      <vt:lpstr>Wetlands: The Drain Game</vt:lpstr>
      <vt:lpstr>Liquidity: The Value of Wetlands</vt:lpstr>
      <vt:lpstr>References</vt:lpstr>
      <vt:lpstr>ECOSYSTEM SERVICE WATER QUALITY</vt:lpstr>
      <vt:lpstr>Water Quality-Nitrogen</vt:lpstr>
      <vt:lpstr>Nitrogen Cycle</vt:lpstr>
      <vt:lpstr>Forms of Nitrogen</vt:lpstr>
      <vt:lpstr>Major N Cycle Processes</vt:lpstr>
      <vt:lpstr>Water Quality-Nitrogen</vt:lpstr>
      <vt:lpstr>Water Quality-Nitrogen</vt:lpstr>
      <vt:lpstr>Water Quality-Phosphorus</vt:lpstr>
      <vt:lpstr>P Cycle</vt:lpstr>
      <vt:lpstr>Forms of Phosphorus</vt:lpstr>
      <vt:lpstr>Major P Cycle Processes</vt:lpstr>
      <vt:lpstr>Water Quality-Phosphorus</vt:lpstr>
      <vt:lpstr>Water Quality-Phosphorus</vt:lpstr>
      <vt:lpstr>Water Quality – Other Pollutants</vt:lpstr>
      <vt:lpstr>Water Quality – Other Pollutants</vt:lpstr>
      <vt:lpstr>Water Quality – Other Pollutants</vt:lpstr>
      <vt:lpstr>Carbon Cycles???</vt:lpstr>
      <vt:lpstr>Short Term C Cycle</vt:lpstr>
      <vt:lpstr>Carbon Cycles</vt:lpstr>
      <vt:lpstr>Carbon Cycle</vt:lpstr>
      <vt:lpstr>Long Term C Cycle</vt:lpstr>
      <vt:lpstr>Carbon Cycle</vt:lpstr>
      <vt:lpstr>Water Quality – Carbon Sinks</vt:lpstr>
      <vt:lpstr>Water Quality – Carbon</vt:lpstr>
      <vt:lpstr>Water Quality – Carbon</vt:lpstr>
    </vt:vector>
  </TitlesOfParts>
  <Company>CPTC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Wetlands</dc:title>
  <dc:creator>Faust, Derek</dc:creator>
  <cp:lastModifiedBy>D B</cp:lastModifiedBy>
  <cp:revision>28</cp:revision>
  <dcterms:created xsi:type="dcterms:W3CDTF">2018-07-30T16:55:46Z</dcterms:created>
  <dcterms:modified xsi:type="dcterms:W3CDTF">2025-04-24T14:55:12Z</dcterms:modified>
</cp:coreProperties>
</file>