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 Bold" charset="1" panose="00000800000000000000"/>
      <p:regular r:id="rId15"/>
    </p:embeddedFont>
    <p:embeddedFont>
      <p:font typeface="Poppins Semi-Bold" charset="1" panose="00000700000000000000"/>
      <p:regular r:id="rId16"/>
    </p:embeddedFont>
    <p:embeddedFont>
      <p:font typeface="Poppins Medium" charset="1" panose="00000600000000000000"/>
      <p:regular r:id="rId17"/>
    </p:embeddedFont>
    <p:embeddedFont>
      <p:font typeface="Poppins" charset="1" panose="00000500000000000000"/>
      <p:regular r:id="rId18"/>
    </p:embeddedFont>
    <p:embeddedFont>
      <p:font typeface="Poppins Ultra-Bold" charset="1" panose="000009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jpe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svg" Type="http://schemas.openxmlformats.org/officeDocument/2006/relationships/image"/><Relationship Id="rId7" Target="../media/image37.sv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2" Target="../media/image32.png" Type="http://schemas.openxmlformats.org/officeDocument/2006/relationships/image"/><Relationship Id="rId3" Target="../media/image41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svg" Type="http://schemas.openxmlformats.org/officeDocument/2006/relationships/image"/><Relationship Id="rId7" Target="../media/image37.sv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svg" Type="http://schemas.openxmlformats.org/officeDocument/2006/relationships/image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27.png" Type="http://schemas.openxmlformats.org/officeDocument/2006/relationships/image"/><Relationship Id="rId5" Target="../media/image56.jpe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59.svg" Type="http://schemas.openxmlformats.org/officeDocument/2006/relationships/image"/><Relationship Id="rId9" Target="../media/image6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2" Target="../media/image62.jpeg" Type="http://schemas.openxmlformats.org/officeDocument/2006/relationships/image"/><Relationship Id="rId3" Target="../media/image63.jpeg" Type="http://schemas.openxmlformats.org/officeDocument/2006/relationships/image"/><Relationship Id="rId4" Target="../media/image64.jpeg" Type="http://schemas.openxmlformats.org/officeDocument/2006/relationships/image"/><Relationship Id="rId5" Target="../media/image65.jpeg" Type="http://schemas.openxmlformats.org/officeDocument/2006/relationships/image"/><Relationship Id="rId6" Target="../media/image66.jpeg" Type="http://schemas.openxmlformats.org/officeDocument/2006/relationships/image"/><Relationship Id="rId7" Target="../media/image67.jpeg" Type="http://schemas.openxmlformats.org/officeDocument/2006/relationships/image"/><Relationship Id="rId8" Target="../media/image68.jpeg" Type="http://schemas.openxmlformats.org/officeDocument/2006/relationships/image"/><Relationship Id="rId9" Target="../media/image6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8885" y="1757486"/>
            <a:ext cx="6817176" cy="6817176"/>
          </a:xfrm>
          <a:custGeom>
            <a:avLst/>
            <a:gdLst/>
            <a:ahLst/>
            <a:cxnLst/>
            <a:rect r="r" b="b" t="t" l="l"/>
            <a:pathLst>
              <a:path h="6817176" w="6817176">
                <a:moveTo>
                  <a:pt x="0" y="0"/>
                </a:moveTo>
                <a:lnTo>
                  <a:pt x="6817176" y="0"/>
                </a:lnTo>
                <a:lnTo>
                  <a:pt x="6817176" y="6817176"/>
                </a:lnTo>
                <a:lnTo>
                  <a:pt x="0" y="681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7275" y="2055876"/>
            <a:ext cx="6232712" cy="6219825"/>
          </a:xfrm>
          <a:custGeom>
            <a:avLst/>
            <a:gdLst/>
            <a:ahLst/>
            <a:cxnLst/>
            <a:rect r="r" b="b" t="t" l="l"/>
            <a:pathLst>
              <a:path h="6219825" w="6232712">
                <a:moveTo>
                  <a:pt x="0" y="0"/>
                </a:moveTo>
                <a:lnTo>
                  <a:pt x="6232712" y="0"/>
                </a:lnTo>
                <a:lnTo>
                  <a:pt x="6232712" y="6219825"/>
                </a:lnTo>
                <a:lnTo>
                  <a:pt x="0" y="621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9819" y="2399662"/>
            <a:ext cx="5805878" cy="5532825"/>
          </a:xfrm>
          <a:custGeom>
            <a:avLst/>
            <a:gdLst/>
            <a:ahLst/>
            <a:cxnLst/>
            <a:rect r="r" b="b" t="t" l="l"/>
            <a:pathLst>
              <a:path h="5532825" w="5805878">
                <a:moveTo>
                  <a:pt x="0" y="0"/>
                </a:moveTo>
                <a:lnTo>
                  <a:pt x="5805878" y="0"/>
                </a:lnTo>
                <a:lnTo>
                  <a:pt x="5805878" y="5532825"/>
                </a:lnTo>
                <a:lnTo>
                  <a:pt x="0" y="553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823142" y="2591752"/>
            <a:ext cx="5148653" cy="5148644"/>
            <a:chOff x="0" y="0"/>
            <a:chExt cx="6864871" cy="68648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64858" cy="6864858"/>
            </a:xfrm>
            <a:custGeom>
              <a:avLst/>
              <a:gdLst/>
              <a:ahLst/>
              <a:cxnLst/>
              <a:rect r="r" b="b" t="t" l="l"/>
              <a:pathLst>
                <a:path h="6864858" w="6864858">
                  <a:moveTo>
                    <a:pt x="3432429" y="0"/>
                  </a:moveTo>
                  <a:cubicBezTo>
                    <a:pt x="1536827" y="0"/>
                    <a:pt x="0" y="1536827"/>
                    <a:pt x="0" y="3432429"/>
                  </a:cubicBezTo>
                  <a:cubicBezTo>
                    <a:pt x="0" y="5324729"/>
                    <a:pt x="1531366" y="6859524"/>
                    <a:pt x="3422523" y="6864858"/>
                  </a:cubicBezTo>
                  <a:lnTo>
                    <a:pt x="3442335" y="6864858"/>
                  </a:lnTo>
                  <a:cubicBezTo>
                    <a:pt x="5328666" y="6859524"/>
                    <a:pt x="6857238" y="5332476"/>
                    <a:pt x="6864858" y="3446653"/>
                  </a:cubicBezTo>
                  <a:lnTo>
                    <a:pt x="6864858" y="3418332"/>
                  </a:lnTo>
                  <a:cubicBezTo>
                    <a:pt x="6857238" y="1529080"/>
                    <a:pt x="5323459" y="0"/>
                    <a:pt x="3432429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3823" y="9089593"/>
            <a:ext cx="2831992" cy="2831992"/>
          </a:xfrm>
          <a:custGeom>
            <a:avLst/>
            <a:gdLst/>
            <a:ahLst/>
            <a:cxnLst/>
            <a:rect r="r" b="b" t="t" l="l"/>
            <a:pathLst>
              <a:path h="2831992" w="2831992">
                <a:moveTo>
                  <a:pt x="0" y="0"/>
                </a:moveTo>
                <a:lnTo>
                  <a:pt x="2831992" y="0"/>
                </a:lnTo>
                <a:lnTo>
                  <a:pt x="2831992" y="2831992"/>
                </a:lnTo>
                <a:lnTo>
                  <a:pt x="0" y="2831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3181" y="2289648"/>
            <a:ext cx="1496168" cy="5662546"/>
          </a:xfrm>
          <a:custGeom>
            <a:avLst/>
            <a:gdLst/>
            <a:ahLst/>
            <a:cxnLst/>
            <a:rect r="r" b="b" t="t" l="l"/>
            <a:pathLst>
              <a:path h="5662546" w="1496168">
                <a:moveTo>
                  <a:pt x="0" y="0"/>
                </a:moveTo>
                <a:lnTo>
                  <a:pt x="1496168" y="0"/>
                </a:lnTo>
                <a:lnTo>
                  <a:pt x="1496168" y="5662546"/>
                </a:lnTo>
                <a:lnTo>
                  <a:pt x="0" y="5662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23142" y="435102"/>
            <a:ext cx="1187196" cy="1187196"/>
          </a:xfrm>
          <a:custGeom>
            <a:avLst/>
            <a:gdLst/>
            <a:ahLst/>
            <a:cxnLst/>
            <a:rect r="r" b="b" t="t" l="l"/>
            <a:pathLst>
              <a:path h="1187196" w="1187196">
                <a:moveTo>
                  <a:pt x="0" y="0"/>
                </a:moveTo>
                <a:lnTo>
                  <a:pt x="1187196" y="0"/>
                </a:lnTo>
                <a:lnTo>
                  <a:pt x="1187196" y="1187196"/>
                </a:lnTo>
                <a:lnTo>
                  <a:pt x="0" y="1187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35466" y="-960653"/>
            <a:ext cx="5565105" cy="10786015"/>
          </a:xfrm>
          <a:custGeom>
            <a:avLst/>
            <a:gdLst/>
            <a:ahLst/>
            <a:cxnLst/>
            <a:rect r="r" b="b" t="t" l="l"/>
            <a:pathLst>
              <a:path h="10786015" w="5565105">
                <a:moveTo>
                  <a:pt x="0" y="0"/>
                </a:moveTo>
                <a:lnTo>
                  <a:pt x="5565105" y="0"/>
                </a:lnTo>
                <a:lnTo>
                  <a:pt x="5565105" y="10786014"/>
                </a:lnTo>
                <a:lnTo>
                  <a:pt x="0" y="107860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59641" y="5723258"/>
            <a:ext cx="8128359" cy="1099918"/>
          </a:xfrm>
          <a:custGeom>
            <a:avLst/>
            <a:gdLst/>
            <a:ahLst/>
            <a:cxnLst/>
            <a:rect r="r" b="b" t="t" l="l"/>
            <a:pathLst>
              <a:path h="1099918" w="8128359">
                <a:moveTo>
                  <a:pt x="0" y="0"/>
                </a:moveTo>
                <a:lnTo>
                  <a:pt x="8128359" y="0"/>
                </a:lnTo>
                <a:lnTo>
                  <a:pt x="8128359" y="1099919"/>
                </a:lnTo>
                <a:lnTo>
                  <a:pt x="0" y="10999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98694" y="8117234"/>
            <a:ext cx="1190625" cy="1190625"/>
          </a:xfrm>
          <a:custGeom>
            <a:avLst/>
            <a:gdLst/>
            <a:ahLst/>
            <a:cxnLst/>
            <a:rect r="r" b="b" t="t" l="l"/>
            <a:pathLst>
              <a:path h="1190625" w="1190625">
                <a:moveTo>
                  <a:pt x="0" y="0"/>
                </a:moveTo>
                <a:lnTo>
                  <a:pt x="1190625" y="0"/>
                </a:lnTo>
                <a:lnTo>
                  <a:pt x="11906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90118" y="2131990"/>
            <a:ext cx="9186034" cy="212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1"/>
              </a:lnSpc>
            </a:pPr>
            <a:r>
              <a:rPr lang="en-US" b="true" sz="4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Power of “Constructing” Your Own Pathway </a:t>
            </a:r>
          </a:p>
          <a:p>
            <a:pPr algn="ctr">
              <a:lnSpc>
                <a:spcPts val="5025"/>
              </a:lnSpc>
            </a:pPr>
            <a:r>
              <a:rPr lang="en-US" b="true" sz="3589">
                <a:solidFill>
                  <a:srgbClr val="F373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Opportunities for Women in Trades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75090" y="5880135"/>
            <a:ext cx="4379690" cy="893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21"/>
              </a:lnSpc>
            </a:pPr>
            <a:r>
              <a:rPr lang="en-US" b="true" sz="472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Ashley Hutson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10156" y="8636937"/>
            <a:ext cx="3010700" cy="593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2"/>
              </a:lnSpc>
            </a:pPr>
            <a:r>
              <a:rPr lang="en-US" b="true" sz="320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www.hcca.net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81350" y="8378866"/>
            <a:ext cx="5385997" cy="352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01"/>
              </a:lnSpc>
            </a:pPr>
            <a:r>
              <a:rPr lang="en-US" sz="185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Heavy Construction Contractors Association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57384" y="734806"/>
            <a:ext cx="6914769" cy="7862649"/>
          </a:xfrm>
          <a:custGeom>
            <a:avLst/>
            <a:gdLst/>
            <a:ahLst/>
            <a:cxnLst/>
            <a:rect r="r" b="b" t="t" l="l"/>
            <a:pathLst>
              <a:path h="7862649" w="6914769">
                <a:moveTo>
                  <a:pt x="0" y="0"/>
                </a:moveTo>
                <a:lnTo>
                  <a:pt x="6914768" y="0"/>
                </a:lnTo>
                <a:lnTo>
                  <a:pt x="6914768" y="7862650"/>
                </a:lnTo>
                <a:lnTo>
                  <a:pt x="0" y="7862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866619" y="4675656"/>
            <a:ext cx="103596" cy="103596"/>
            <a:chOff x="0" y="0"/>
            <a:chExt cx="85725" cy="85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866619" y="5125420"/>
            <a:ext cx="103596" cy="103596"/>
            <a:chOff x="0" y="0"/>
            <a:chExt cx="85725" cy="85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866619" y="8515267"/>
            <a:ext cx="103596" cy="103596"/>
            <a:chOff x="0" y="0"/>
            <a:chExt cx="85725" cy="857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866619" y="8893909"/>
            <a:ext cx="103596" cy="103596"/>
            <a:chOff x="0" y="0"/>
            <a:chExt cx="85725" cy="857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866619" y="9324348"/>
            <a:ext cx="103596" cy="103596"/>
            <a:chOff x="0" y="0"/>
            <a:chExt cx="85725" cy="857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8908191" y="4684835"/>
            <a:ext cx="103596" cy="103596"/>
            <a:chOff x="0" y="0"/>
            <a:chExt cx="85725" cy="857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87780" y="5781592"/>
            <a:ext cx="16600220" cy="2733675"/>
          </a:xfrm>
          <a:custGeom>
            <a:avLst/>
            <a:gdLst/>
            <a:ahLst/>
            <a:cxnLst/>
            <a:rect r="r" b="b" t="t" l="l"/>
            <a:pathLst>
              <a:path h="2733675" w="16600220">
                <a:moveTo>
                  <a:pt x="0" y="0"/>
                </a:moveTo>
                <a:lnTo>
                  <a:pt x="16600220" y="0"/>
                </a:lnTo>
                <a:lnTo>
                  <a:pt x="16600220" y="2733675"/>
                </a:lnTo>
                <a:lnTo>
                  <a:pt x="0" y="273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87780" y="1672142"/>
            <a:ext cx="16600220" cy="2808748"/>
          </a:xfrm>
          <a:custGeom>
            <a:avLst/>
            <a:gdLst/>
            <a:ahLst/>
            <a:cxnLst/>
            <a:rect r="r" b="b" t="t" l="l"/>
            <a:pathLst>
              <a:path h="2808748" w="16600220">
                <a:moveTo>
                  <a:pt x="0" y="0"/>
                </a:moveTo>
                <a:lnTo>
                  <a:pt x="16600220" y="0"/>
                </a:lnTo>
                <a:lnTo>
                  <a:pt x="16600220" y="2808747"/>
                </a:lnTo>
                <a:lnTo>
                  <a:pt x="0" y="2808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9011787" y="8668140"/>
            <a:ext cx="103596" cy="103596"/>
            <a:chOff x="0" y="0"/>
            <a:chExt cx="85725" cy="8572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9011787" y="9082524"/>
            <a:ext cx="103596" cy="103596"/>
            <a:chOff x="0" y="0"/>
            <a:chExt cx="85725" cy="857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5852" cy="85852"/>
            </a:xfrm>
            <a:custGeom>
              <a:avLst/>
              <a:gdLst/>
              <a:ahLst/>
              <a:cxnLst/>
              <a:rect r="r" b="b" t="t" l="l"/>
              <a:pathLst>
                <a:path h="85852" w="85852">
                  <a:moveTo>
                    <a:pt x="85725" y="42926"/>
                  </a:moveTo>
                  <a:lnTo>
                    <a:pt x="84582" y="54102"/>
                  </a:lnTo>
                  <a:cubicBezTo>
                    <a:pt x="80264" y="64643"/>
                    <a:pt x="77089" y="69215"/>
                    <a:pt x="73152" y="73279"/>
                  </a:cubicBezTo>
                  <a:lnTo>
                    <a:pt x="64516" y="80391"/>
                  </a:lnTo>
                  <a:cubicBezTo>
                    <a:pt x="53975" y="84709"/>
                    <a:pt x="48514" y="85852"/>
                    <a:pt x="42799" y="85852"/>
                  </a:cubicBezTo>
                  <a:lnTo>
                    <a:pt x="31750" y="84582"/>
                  </a:lnTo>
                  <a:cubicBezTo>
                    <a:pt x="21209" y="80264"/>
                    <a:pt x="16637" y="77089"/>
                    <a:pt x="12573" y="73152"/>
                  </a:cubicBezTo>
                  <a:lnTo>
                    <a:pt x="5461" y="64516"/>
                  </a:lnTo>
                  <a:cubicBezTo>
                    <a:pt x="1143" y="53975"/>
                    <a:pt x="0" y="48514"/>
                    <a:pt x="0" y="42926"/>
                  </a:cubicBezTo>
                  <a:lnTo>
                    <a:pt x="1143" y="31750"/>
                  </a:lnTo>
                  <a:cubicBezTo>
                    <a:pt x="5461" y="21209"/>
                    <a:pt x="8509" y="16510"/>
                    <a:pt x="12573" y="12573"/>
                  </a:cubicBezTo>
                  <a:lnTo>
                    <a:pt x="21209" y="5461"/>
                  </a:lnTo>
                  <a:cubicBezTo>
                    <a:pt x="31750" y="1143"/>
                    <a:pt x="37211" y="0"/>
                    <a:pt x="42926" y="0"/>
                  </a:cubicBezTo>
                  <a:lnTo>
                    <a:pt x="54102" y="1143"/>
                  </a:lnTo>
                  <a:cubicBezTo>
                    <a:pt x="64643" y="5461"/>
                    <a:pt x="69215" y="8636"/>
                    <a:pt x="73279" y="12573"/>
                  </a:cubicBezTo>
                  <a:lnTo>
                    <a:pt x="80391" y="21209"/>
                  </a:lnTo>
                  <a:cubicBezTo>
                    <a:pt x="84709" y="31750"/>
                    <a:pt x="85852" y="37211"/>
                    <a:pt x="85852" y="429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766736" y="205979"/>
            <a:ext cx="7175312" cy="1645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47"/>
              </a:lnSpc>
            </a:pPr>
            <a:r>
              <a:rPr lang="en-US" b="true" sz="8748">
                <a:solidFill>
                  <a:srgbClr val="D6801C"/>
                </a:solidFill>
                <a:latin typeface="Poppins Bold"/>
                <a:ea typeface="Poppins Bold"/>
                <a:cs typeface="Poppins Bold"/>
                <a:sym typeface="Poppins Bold"/>
              </a:rPr>
              <a:t>Background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624895" y="2457997"/>
            <a:ext cx="11533163" cy="122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9"/>
              </a:lnSpc>
            </a:pPr>
            <a:r>
              <a:rPr lang="en-US" b="true" sz="659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 your Dad is tradesman..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24895" y="6444151"/>
            <a:ext cx="12915385" cy="122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9"/>
              </a:lnSpc>
            </a:pPr>
            <a:r>
              <a:rPr lang="en-US" sz="659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can you learn from him?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37476" y="8322447"/>
            <a:ext cx="3213934" cy="127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b="true" sz="237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Framing Electrical Installation Drywall &amp; Insallation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37487" y="4096934"/>
            <a:ext cx="3382416" cy="857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b="true" sz="237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Bathroom Renovation Car Projects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79049" y="4096934"/>
            <a:ext cx="3649911" cy="857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b="true" sz="237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Garage Transformation Multi-level Deck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137487" y="4925701"/>
            <a:ext cx="8084135" cy="443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b="true" sz="237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 air compressor built into the outside of the house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86833" y="8467366"/>
            <a:ext cx="4316171" cy="857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b="true" sz="237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Introduction to Power Tools A sense of Accomplishment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5322551"/>
            <a:ext cx="18288000" cy="4964449"/>
            <a:chOff x="0" y="0"/>
            <a:chExt cx="18288000" cy="49644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4964430"/>
            </a:xfrm>
            <a:custGeom>
              <a:avLst/>
              <a:gdLst/>
              <a:ahLst/>
              <a:cxnLst/>
              <a:rect r="r" b="b" t="t" l="l"/>
              <a:pathLst>
                <a:path h="4964430" w="18288000">
                  <a:moveTo>
                    <a:pt x="0" y="0"/>
                  </a:moveTo>
                  <a:lnTo>
                    <a:pt x="0" y="4964430"/>
                  </a:lnTo>
                  <a:lnTo>
                    <a:pt x="18288000" y="496443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D6801C">
                <a:alpha val="39216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55747" y="3360015"/>
            <a:ext cx="3573403" cy="3573403"/>
          </a:xfrm>
          <a:custGeom>
            <a:avLst/>
            <a:gdLst/>
            <a:ahLst/>
            <a:cxnLst/>
            <a:rect r="r" b="b" t="t" l="l"/>
            <a:pathLst>
              <a:path h="3573403" w="3573403">
                <a:moveTo>
                  <a:pt x="0" y="0"/>
                </a:moveTo>
                <a:lnTo>
                  <a:pt x="3573402" y="0"/>
                </a:lnTo>
                <a:lnTo>
                  <a:pt x="3573402" y="3573402"/>
                </a:lnTo>
                <a:lnTo>
                  <a:pt x="0" y="357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5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94633" y="3360015"/>
            <a:ext cx="3573403" cy="3573403"/>
          </a:xfrm>
          <a:custGeom>
            <a:avLst/>
            <a:gdLst/>
            <a:ahLst/>
            <a:cxnLst/>
            <a:rect r="r" b="b" t="t" l="l"/>
            <a:pathLst>
              <a:path h="3573403" w="3573403">
                <a:moveTo>
                  <a:pt x="0" y="0"/>
                </a:moveTo>
                <a:lnTo>
                  <a:pt x="3573403" y="0"/>
                </a:lnTo>
                <a:lnTo>
                  <a:pt x="3573403" y="3573402"/>
                </a:lnTo>
                <a:lnTo>
                  <a:pt x="0" y="357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5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3093" y="2897361"/>
            <a:ext cx="4497497" cy="4497497"/>
          </a:xfrm>
          <a:custGeom>
            <a:avLst/>
            <a:gdLst/>
            <a:ahLst/>
            <a:cxnLst/>
            <a:rect r="r" b="b" t="t" l="l"/>
            <a:pathLst>
              <a:path h="4497497" w="4497497">
                <a:moveTo>
                  <a:pt x="0" y="0"/>
                </a:moveTo>
                <a:lnTo>
                  <a:pt x="4497497" y="0"/>
                </a:lnTo>
                <a:lnTo>
                  <a:pt x="4497497" y="4497497"/>
                </a:lnTo>
                <a:lnTo>
                  <a:pt x="0" y="449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9500"/>
            </a:blip>
            <a:stretch>
              <a:fillRect l="0" t="0" r="-8" b="-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31979" y="2897361"/>
            <a:ext cx="4497497" cy="4497497"/>
          </a:xfrm>
          <a:custGeom>
            <a:avLst/>
            <a:gdLst/>
            <a:ahLst/>
            <a:cxnLst/>
            <a:rect r="r" b="b" t="t" l="l"/>
            <a:pathLst>
              <a:path h="4497497" w="4497497">
                <a:moveTo>
                  <a:pt x="0" y="0"/>
                </a:moveTo>
                <a:lnTo>
                  <a:pt x="4497498" y="0"/>
                </a:lnTo>
                <a:lnTo>
                  <a:pt x="4497498" y="4497497"/>
                </a:lnTo>
                <a:lnTo>
                  <a:pt x="0" y="449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9500"/>
            </a:blip>
            <a:stretch>
              <a:fillRect l="0" t="0" r="-8" b="-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95073" y="2897361"/>
            <a:ext cx="4497497" cy="4497497"/>
          </a:xfrm>
          <a:custGeom>
            <a:avLst/>
            <a:gdLst/>
            <a:ahLst/>
            <a:cxnLst/>
            <a:rect r="r" b="b" t="t" l="l"/>
            <a:pathLst>
              <a:path h="4497497" w="4497497">
                <a:moveTo>
                  <a:pt x="0" y="0"/>
                </a:moveTo>
                <a:lnTo>
                  <a:pt x="4497497" y="0"/>
                </a:lnTo>
                <a:lnTo>
                  <a:pt x="4497497" y="4497497"/>
                </a:lnTo>
                <a:lnTo>
                  <a:pt x="0" y="449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9500"/>
            </a:blip>
            <a:stretch>
              <a:fillRect l="0" t="0" r="-8" b="-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57727" y="3360015"/>
            <a:ext cx="3573403" cy="3573403"/>
          </a:xfrm>
          <a:custGeom>
            <a:avLst/>
            <a:gdLst/>
            <a:ahLst/>
            <a:cxnLst/>
            <a:rect r="r" b="b" t="t" l="l"/>
            <a:pathLst>
              <a:path h="3573403" w="3573403">
                <a:moveTo>
                  <a:pt x="0" y="0"/>
                </a:moveTo>
                <a:lnTo>
                  <a:pt x="3573402" y="0"/>
                </a:lnTo>
                <a:lnTo>
                  <a:pt x="3573402" y="3573402"/>
                </a:lnTo>
                <a:lnTo>
                  <a:pt x="0" y="357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90812" y="3593088"/>
            <a:ext cx="3112709" cy="3112709"/>
          </a:xfrm>
          <a:custGeom>
            <a:avLst/>
            <a:gdLst/>
            <a:ahLst/>
            <a:cxnLst/>
            <a:rect r="r" b="b" t="t" l="l"/>
            <a:pathLst>
              <a:path h="3112709" w="3112709">
                <a:moveTo>
                  <a:pt x="0" y="0"/>
                </a:moveTo>
                <a:lnTo>
                  <a:pt x="3112709" y="0"/>
                </a:lnTo>
                <a:lnTo>
                  <a:pt x="3112709" y="3112709"/>
                </a:lnTo>
                <a:lnTo>
                  <a:pt x="0" y="31127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00582" y="3804850"/>
            <a:ext cx="2683719" cy="2683719"/>
            <a:chOff x="0" y="0"/>
            <a:chExt cx="2781224" cy="27812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81300" cy="2781300"/>
            </a:xfrm>
            <a:custGeom>
              <a:avLst/>
              <a:gdLst/>
              <a:ahLst/>
              <a:cxnLst/>
              <a:rect r="r" b="b" t="t" l="l"/>
              <a:pathLst>
                <a:path h="2781300" w="2781300">
                  <a:moveTo>
                    <a:pt x="1390650" y="0"/>
                  </a:moveTo>
                  <a:cubicBezTo>
                    <a:pt x="622554" y="0"/>
                    <a:pt x="0" y="622554"/>
                    <a:pt x="0" y="1390650"/>
                  </a:cubicBezTo>
                  <a:cubicBezTo>
                    <a:pt x="0" y="2158746"/>
                    <a:pt x="622554" y="2781300"/>
                    <a:pt x="1390650" y="2781300"/>
                  </a:cubicBezTo>
                  <a:cubicBezTo>
                    <a:pt x="2158746" y="2781300"/>
                    <a:pt x="2781300" y="2158746"/>
                    <a:pt x="2781300" y="1390650"/>
                  </a:cubicBezTo>
                  <a:cubicBezTo>
                    <a:pt x="2781300" y="622554"/>
                    <a:pt x="2158619" y="0"/>
                    <a:pt x="1390650" y="0"/>
                  </a:cubicBezTo>
                  <a:close/>
                </a:path>
              </a:pathLst>
            </a:custGeom>
            <a:blipFill>
              <a:blip r:embed="rId8"/>
              <a:stretch>
                <a:fillRect l="-7588" t="-903" r="-7642" b="-1432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7574251" y="4825304"/>
            <a:ext cx="3210747" cy="637248"/>
          </a:xfrm>
          <a:custGeom>
            <a:avLst/>
            <a:gdLst/>
            <a:ahLst/>
            <a:cxnLst/>
            <a:rect r="r" b="b" t="t" l="l"/>
            <a:pathLst>
              <a:path h="637248" w="3210747">
                <a:moveTo>
                  <a:pt x="0" y="0"/>
                </a:moveTo>
                <a:lnTo>
                  <a:pt x="3210748" y="0"/>
                </a:lnTo>
                <a:lnTo>
                  <a:pt x="3210748" y="637248"/>
                </a:lnTo>
                <a:lnTo>
                  <a:pt x="0" y="6372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462899" y="249402"/>
            <a:ext cx="9362201" cy="2200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0"/>
              </a:lnSpc>
            </a:pPr>
            <a:r>
              <a:rPr lang="en-US" b="true" sz="11700">
                <a:solidFill>
                  <a:srgbClr val="D6801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Career Path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3526" y="8534538"/>
            <a:ext cx="3261445" cy="1128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b="true" sz="2929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Degree in Spanish Minor in Communication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190568" y="8721962"/>
            <a:ext cx="1981534" cy="753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b="true" sz="2929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First “Real Job”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16836" y="8721962"/>
            <a:ext cx="4340122" cy="753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b="true" sz="2929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Director of Member Engagement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3241" y="7700658"/>
            <a:ext cx="4722017" cy="569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1"/>
              </a:lnSpc>
            </a:pPr>
            <a:r>
              <a:rPr lang="en-US" b="true" sz="412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CNU Class of 2014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10753" y="7700658"/>
            <a:ext cx="4427841" cy="569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1"/>
              </a:lnSpc>
              <a:spcBef>
                <a:spcPct val="0"/>
              </a:spcBef>
            </a:pPr>
            <a:r>
              <a:rPr lang="en-US" b="true" sz="4129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Branch Civil, Inc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89430" y="7700658"/>
            <a:ext cx="1600619" cy="569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1"/>
              </a:lnSpc>
              <a:spcBef>
                <a:spcPct val="0"/>
              </a:spcBef>
            </a:pPr>
            <a:r>
              <a:rPr lang="en-US" b="true" sz="4129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HCCA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1535" y="6957528"/>
            <a:ext cx="15875801" cy="11556827"/>
          </a:xfrm>
          <a:custGeom>
            <a:avLst/>
            <a:gdLst/>
            <a:ahLst/>
            <a:cxnLst/>
            <a:rect r="r" b="b" t="t" l="l"/>
            <a:pathLst>
              <a:path h="11556827" w="15875801">
                <a:moveTo>
                  <a:pt x="0" y="0"/>
                </a:moveTo>
                <a:lnTo>
                  <a:pt x="15875802" y="0"/>
                </a:lnTo>
                <a:lnTo>
                  <a:pt x="15875802" y="11556827"/>
                </a:lnTo>
                <a:lnTo>
                  <a:pt x="0" y="11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4278" y="469339"/>
            <a:ext cx="16517923" cy="1319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5"/>
              </a:lnSpc>
            </a:pPr>
            <a:r>
              <a:rPr lang="en-US" sz="7304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So many roles are filled by women!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20870" y="2157535"/>
            <a:ext cx="2914650" cy="3952258"/>
            <a:chOff x="0" y="0"/>
            <a:chExt cx="3886200" cy="52696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36269" y="4500409"/>
              <a:ext cx="3613661" cy="769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5"/>
                </a:lnSpc>
              </a:pPr>
              <a:r>
                <a:rPr lang="en-US" b="true" sz="3346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Accounting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025293" y="2157535"/>
            <a:ext cx="2914606" cy="3962023"/>
            <a:chOff x="0" y="0"/>
            <a:chExt cx="3886142" cy="52826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6142" cy="3886142"/>
            </a:xfrm>
            <a:custGeom>
              <a:avLst/>
              <a:gdLst/>
              <a:ahLst/>
              <a:cxnLst/>
              <a:rect r="r" b="b" t="t" l="l"/>
              <a:pathLst>
                <a:path h="3886142" w="3886142">
                  <a:moveTo>
                    <a:pt x="0" y="0"/>
                  </a:moveTo>
                  <a:lnTo>
                    <a:pt x="3886142" y="0"/>
                  </a:lnTo>
                  <a:lnTo>
                    <a:pt x="3886142" y="3886142"/>
                  </a:lnTo>
                  <a:lnTo>
                    <a:pt x="0" y="388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4266" y="4487388"/>
              <a:ext cx="2177610" cy="795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25"/>
                </a:lnSpc>
                <a:spcBef>
                  <a:spcPct val="0"/>
                </a:spcBef>
              </a:pPr>
              <a:r>
                <a:rPr lang="en-US" b="true" sz="3446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Payroll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529672" y="2157535"/>
            <a:ext cx="3239529" cy="4204874"/>
            <a:chOff x="0" y="0"/>
            <a:chExt cx="4319372" cy="56064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16586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4258837"/>
              <a:ext cx="4319372" cy="1347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25"/>
                </a:lnSpc>
              </a:pPr>
              <a:r>
                <a:rPr lang="en-US" b="true" sz="3446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Business Development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358973" y="2157492"/>
            <a:ext cx="2914650" cy="3882946"/>
            <a:chOff x="0" y="0"/>
            <a:chExt cx="3886200" cy="517726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7238" y="4386023"/>
              <a:ext cx="3791725" cy="791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25"/>
                </a:lnSpc>
                <a:spcBef>
                  <a:spcPct val="0"/>
                </a:spcBef>
              </a:pPr>
              <a:r>
                <a:rPr lang="en-US" b="true" sz="3446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Operations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863395" y="2157492"/>
            <a:ext cx="3162214" cy="4204918"/>
            <a:chOff x="0" y="0"/>
            <a:chExt cx="4216286" cy="560655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65043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4258896"/>
              <a:ext cx="4216286" cy="1347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25"/>
                </a:lnSpc>
                <a:spcBef>
                  <a:spcPct val="0"/>
                </a:spcBef>
              </a:pPr>
              <a:r>
                <a:rPr lang="en-US" b="true" sz="3446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Human Resources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381778" y="8489559"/>
            <a:ext cx="9535316" cy="130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b="true" sz="4248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 2014, Women represented only 7.5% of the construction industry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07273" y="-7387314"/>
            <a:ext cx="14073454" cy="10244804"/>
          </a:xfrm>
          <a:custGeom>
            <a:avLst/>
            <a:gdLst/>
            <a:ahLst/>
            <a:cxnLst/>
            <a:rect r="r" b="b" t="t" l="l"/>
            <a:pathLst>
              <a:path h="10244804" w="14073454">
                <a:moveTo>
                  <a:pt x="0" y="0"/>
                </a:moveTo>
                <a:lnTo>
                  <a:pt x="14073454" y="0"/>
                </a:lnTo>
                <a:lnTo>
                  <a:pt x="14073454" y="10244804"/>
                </a:lnTo>
                <a:lnTo>
                  <a:pt x="0" y="1024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4876" y="7750585"/>
            <a:ext cx="17538249" cy="1301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50"/>
              </a:lnSpc>
            </a:pPr>
            <a:r>
              <a:rPr lang="en-US" sz="7250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More roles are being filled by women!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255021"/>
            <a:ext cx="2914650" cy="4021055"/>
            <a:chOff x="0" y="0"/>
            <a:chExt cx="3886200" cy="53614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412797" y="4200503"/>
              <a:ext cx="3060606" cy="1160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82"/>
                </a:lnSpc>
                <a:spcBef>
                  <a:spcPct val="0"/>
                </a:spcBef>
              </a:pPr>
              <a:r>
                <a:rPr lang="en-US" b="true" sz="3350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Project Engineer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351249" y="3255021"/>
            <a:ext cx="2914650" cy="3820570"/>
            <a:chOff x="0" y="0"/>
            <a:chExt cx="3886200" cy="50940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 rot="0">
              <a:off x="595020" y="4324941"/>
              <a:ext cx="2696159" cy="769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90"/>
                </a:lnSpc>
              </a:pPr>
              <a:r>
                <a:rPr lang="en-US" b="true" sz="3350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Foreman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73798" y="3255021"/>
            <a:ext cx="2914650" cy="4021055"/>
            <a:chOff x="0" y="0"/>
            <a:chExt cx="3886200" cy="53614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34142" y="4200503"/>
              <a:ext cx="3617917" cy="1160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82"/>
                </a:lnSpc>
                <a:spcBef>
                  <a:spcPct val="0"/>
                </a:spcBef>
              </a:pPr>
              <a:r>
                <a:rPr lang="en-US" b="true" sz="3350" strike="noStrike" u="none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Scheduling Engineer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996348" y="3255021"/>
            <a:ext cx="2914650" cy="3820570"/>
            <a:chOff x="0" y="0"/>
            <a:chExt cx="3886200" cy="509409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521297" y="4324941"/>
              <a:ext cx="2843606" cy="769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90"/>
                </a:lnSpc>
              </a:pPr>
              <a:r>
                <a:rPr lang="en-US" b="true" sz="3350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Executive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318897" y="3255021"/>
            <a:ext cx="2914650" cy="4221063"/>
            <a:chOff x="0" y="0"/>
            <a:chExt cx="3886200" cy="562808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86200" cy="3886200"/>
            </a:xfrm>
            <a:custGeom>
              <a:avLst/>
              <a:gdLst/>
              <a:ahLst/>
              <a:cxnLst/>
              <a:rect r="r" b="b" t="t" l="l"/>
              <a:pathLst>
                <a:path h="38862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86200"/>
                  </a:lnTo>
                  <a:lnTo>
                    <a:pt x="0" y="388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91816" y="3933825"/>
              <a:ext cx="3702569" cy="1694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82"/>
                </a:lnSpc>
              </a:pPr>
              <a:r>
                <a:rPr lang="en-US" b="true" sz="3350">
                  <a:solidFill>
                    <a:srgbClr val="D6801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Heavy Equipment Operator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408027" y="366386"/>
            <a:ext cx="7471946" cy="206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7"/>
              </a:lnSpc>
            </a:pPr>
            <a:r>
              <a:rPr lang="en-US" b="true" sz="4499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 2024, Women make up 11% of the construction industry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14" y="1641034"/>
            <a:ext cx="7702896" cy="8073904"/>
          </a:xfrm>
          <a:custGeom>
            <a:avLst/>
            <a:gdLst/>
            <a:ahLst/>
            <a:cxnLst/>
            <a:rect r="r" b="b" t="t" l="l"/>
            <a:pathLst>
              <a:path h="8073904" w="7702896">
                <a:moveTo>
                  <a:pt x="0" y="0"/>
                </a:moveTo>
                <a:lnTo>
                  <a:pt x="7702896" y="0"/>
                </a:lnTo>
                <a:lnTo>
                  <a:pt x="7702896" y="8073904"/>
                </a:lnTo>
                <a:lnTo>
                  <a:pt x="0" y="8073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47720" y="107547"/>
            <a:ext cx="11792560" cy="131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Construction Career Path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520565" y="6603965"/>
            <a:ext cx="8738735" cy="1270106"/>
            <a:chOff x="0" y="0"/>
            <a:chExt cx="11651647" cy="16934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5491"/>
              <a:ext cx="1662494" cy="1662493"/>
            </a:xfrm>
            <a:custGeom>
              <a:avLst/>
              <a:gdLst/>
              <a:ahLst/>
              <a:cxnLst/>
              <a:rect r="r" b="b" t="t" l="l"/>
              <a:pathLst>
                <a:path h="1662493" w="1662494">
                  <a:moveTo>
                    <a:pt x="0" y="0"/>
                  </a:moveTo>
                  <a:lnTo>
                    <a:pt x="1662494" y="0"/>
                  </a:lnTo>
                  <a:lnTo>
                    <a:pt x="1662494" y="1662493"/>
                  </a:lnTo>
                  <a:lnTo>
                    <a:pt x="0" y="1662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40844" y="414045"/>
              <a:ext cx="9610803" cy="127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35"/>
                </a:lnSpc>
                <a:spcBef>
                  <a:spcPct val="0"/>
                </a:spcBef>
              </a:pPr>
              <a:r>
                <a:rPr lang="en-US" b="true" sz="2130" strike="noStrike" u="none">
                  <a:solidFill>
                    <a:srgbClr val="29282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Manage and oversee progress of the people and production on the jobsite and coordinate with Project Manager $70,000-$150,000/year + benefits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40844" y="-66675"/>
              <a:ext cx="9036207" cy="56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73"/>
                </a:lnSpc>
                <a:spcBef>
                  <a:spcPct val="0"/>
                </a:spcBef>
              </a:pPr>
              <a:r>
                <a:rPr lang="en-US" b="true" sz="2480" strike="noStrike" u="none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Superintendent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20565" y="8238881"/>
            <a:ext cx="8738735" cy="1270106"/>
            <a:chOff x="0" y="0"/>
            <a:chExt cx="11651647" cy="16934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15491"/>
              <a:ext cx="1662494" cy="1662493"/>
            </a:xfrm>
            <a:custGeom>
              <a:avLst/>
              <a:gdLst/>
              <a:ahLst/>
              <a:cxnLst/>
              <a:rect r="r" b="b" t="t" l="l"/>
              <a:pathLst>
                <a:path h="1662493" w="1662494">
                  <a:moveTo>
                    <a:pt x="0" y="0"/>
                  </a:moveTo>
                  <a:lnTo>
                    <a:pt x="1662494" y="0"/>
                  </a:lnTo>
                  <a:lnTo>
                    <a:pt x="1662494" y="1662493"/>
                  </a:lnTo>
                  <a:lnTo>
                    <a:pt x="0" y="1662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040844" y="414045"/>
              <a:ext cx="9610803" cy="127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35"/>
                </a:lnSpc>
                <a:spcBef>
                  <a:spcPct val="0"/>
                </a:spcBef>
              </a:pPr>
              <a:r>
                <a:rPr lang="en-US" b="true" sz="2130" strike="noStrike" u="none">
                  <a:solidFill>
                    <a:srgbClr val="29282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Plan and oversee progress of a project and coordinate with Superintendent $70,000-$150,000+/year + benefits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40844" y="-66675"/>
              <a:ext cx="9036207" cy="56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73"/>
                </a:lnSpc>
                <a:spcBef>
                  <a:spcPct val="0"/>
                </a:spcBef>
              </a:pPr>
              <a:r>
                <a:rPr lang="en-US" b="true" sz="2480" strike="noStrike" u="none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Project Manager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520565" y="3326414"/>
            <a:ext cx="8738735" cy="1301062"/>
            <a:chOff x="0" y="0"/>
            <a:chExt cx="11651647" cy="17347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6128"/>
              <a:ext cx="1662494" cy="1662493"/>
            </a:xfrm>
            <a:custGeom>
              <a:avLst/>
              <a:gdLst/>
              <a:ahLst/>
              <a:cxnLst/>
              <a:rect r="r" b="b" t="t" l="l"/>
              <a:pathLst>
                <a:path h="1662493" w="1662494">
                  <a:moveTo>
                    <a:pt x="0" y="0"/>
                  </a:moveTo>
                  <a:lnTo>
                    <a:pt x="1662493" y="0"/>
                  </a:lnTo>
                  <a:lnTo>
                    <a:pt x="1662493" y="1662494"/>
                  </a:lnTo>
                  <a:lnTo>
                    <a:pt x="0" y="1662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2040844" y="455320"/>
              <a:ext cx="9610803" cy="127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35"/>
                </a:lnSpc>
                <a:spcBef>
                  <a:spcPct val="0"/>
                </a:spcBef>
              </a:pPr>
              <a:r>
                <a:rPr lang="en-US" b="true" sz="2130" strike="noStrike" u="none">
                  <a:solidFill>
                    <a:srgbClr val="29282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Operators start in small machines and work into bigger machines with proficiency $20-$27/hour + benefits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040844" y="-66675"/>
              <a:ext cx="9152469" cy="56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73"/>
                </a:lnSpc>
                <a:spcBef>
                  <a:spcPct val="0"/>
                </a:spcBef>
              </a:pPr>
              <a:r>
                <a:rPr lang="en-US" b="true" sz="2480" strike="noStrike" u="none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Equipment Operator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520565" y="4992286"/>
            <a:ext cx="8738735" cy="1246870"/>
            <a:chOff x="0" y="0"/>
            <a:chExt cx="11651647" cy="166249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62494" cy="1662493"/>
            </a:xfrm>
            <a:custGeom>
              <a:avLst/>
              <a:gdLst/>
              <a:ahLst/>
              <a:cxnLst/>
              <a:rect r="r" b="b" t="t" l="l"/>
              <a:pathLst>
                <a:path h="1662493" w="1662494">
                  <a:moveTo>
                    <a:pt x="0" y="0"/>
                  </a:moveTo>
                  <a:lnTo>
                    <a:pt x="1662494" y="0"/>
                  </a:lnTo>
                  <a:lnTo>
                    <a:pt x="1662494" y="1662493"/>
                  </a:lnTo>
                  <a:lnTo>
                    <a:pt x="0" y="1662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040844" y="627790"/>
              <a:ext cx="9610803" cy="860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35"/>
                </a:lnSpc>
                <a:spcBef>
                  <a:spcPct val="0"/>
                </a:spcBef>
              </a:pPr>
              <a:r>
                <a:rPr lang="en-US" b="true" sz="2130" strike="noStrike" u="none">
                  <a:solidFill>
                    <a:srgbClr val="29282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Plan reading &amp; execution, leading a task-specific crew $30-$40/hour + benefits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040844" y="107522"/>
              <a:ext cx="9036207" cy="56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73"/>
                </a:lnSpc>
                <a:spcBef>
                  <a:spcPct val="0"/>
                </a:spcBef>
              </a:pPr>
              <a:r>
                <a:rPr lang="en-US" b="true" sz="2480" strike="noStrike" u="none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Foreman/Crew Leader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520565" y="1714734"/>
            <a:ext cx="8738735" cy="1246870"/>
            <a:chOff x="0" y="0"/>
            <a:chExt cx="11651647" cy="166249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62494" cy="1662493"/>
            </a:xfrm>
            <a:custGeom>
              <a:avLst/>
              <a:gdLst/>
              <a:ahLst/>
              <a:cxnLst/>
              <a:rect r="r" b="b" t="t" l="l"/>
              <a:pathLst>
                <a:path h="1662493" w="1662494">
                  <a:moveTo>
                    <a:pt x="0" y="0"/>
                  </a:moveTo>
                  <a:lnTo>
                    <a:pt x="1662494" y="0"/>
                  </a:lnTo>
                  <a:lnTo>
                    <a:pt x="1662494" y="1662493"/>
                  </a:lnTo>
                  <a:lnTo>
                    <a:pt x="0" y="1662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2040844" y="641491"/>
              <a:ext cx="9610803" cy="860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35"/>
                </a:lnSpc>
              </a:pPr>
              <a:r>
                <a:rPr lang="en-US" b="true" sz="2130">
                  <a:solidFill>
                    <a:srgbClr val="29282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Shovels, brooms, stop/slow panel, a hand to help out $16-$18/hour + benefits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040844" y="93821"/>
              <a:ext cx="9036207" cy="56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73"/>
                </a:lnSpc>
              </a:pPr>
              <a:r>
                <a:rPr lang="en-US" b="true" sz="2480">
                  <a:solidFill>
                    <a:srgbClr val="D6801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Laborer/Helper/Maintenance of Traffic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704625"/>
            <a:ext cx="21383051" cy="5553675"/>
          </a:xfrm>
          <a:custGeom>
            <a:avLst/>
            <a:gdLst/>
            <a:ahLst/>
            <a:cxnLst/>
            <a:rect r="r" b="b" t="t" l="l"/>
            <a:pathLst>
              <a:path h="5553675" w="21383051">
                <a:moveTo>
                  <a:pt x="0" y="0"/>
                </a:moveTo>
                <a:lnTo>
                  <a:pt x="21383051" y="0"/>
                </a:lnTo>
                <a:lnTo>
                  <a:pt x="21383051" y="5553675"/>
                </a:lnTo>
                <a:lnTo>
                  <a:pt x="0" y="5553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36232" y="0"/>
            <a:ext cx="9651768" cy="10287000"/>
          </a:xfrm>
          <a:custGeom>
            <a:avLst/>
            <a:gdLst/>
            <a:ahLst/>
            <a:cxnLst/>
            <a:rect r="r" b="b" t="t" l="l"/>
            <a:pathLst>
              <a:path h="10287000" w="9651768">
                <a:moveTo>
                  <a:pt x="0" y="0"/>
                </a:moveTo>
                <a:lnTo>
                  <a:pt x="9651768" y="0"/>
                </a:lnTo>
                <a:lnTo>
                  <a:pt x="96517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0" t="-11216" r="-47647" b="-2731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728160" y="0"/>
            <a:ext cx="7559840" cy="10287000"/>
            <a:chOff x="0" y="0"/>
            <a:chExt cx="10079787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7973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079736">
                  <a:moveTo>
                    <a:pt x="5123815" y="0"/>
                  </a:moveTo>
                  <a:cubicBezTo>
                    <a:pt x="2161794" y="873252"/>
                    <a:pt x="0" y="3613277"/>
                    <a:pt x="0" y="6858127"/>
                  </a:cubicBezTo>
                  <a:cubicBezTo>
                    <a:pt x="0" y="10102723"/>
                    <a:pt x="2161794" y="12842748"/>
                    <a:pt x="5123815" y="13716000"/>
                  </a:cubicBezTo>
                  <a:lnTo>
                    <a:pt x="9173972" y="13716000"/>
                  </a:lnTo>
                  <a:cubicBezTo>
                    <a:pt x="9485249" y="13624179"/>
                    <a:pt x="9787763" y="13511785"/>
                    <a:pt x="10079736" y="13380338"/>
                  </a:cubicBezTo>
                  <a:lnTo>
                    <a:pt x="10079736" y="335534"/>
                  </a:lnTo>
                  <a:cubicBezTo>
                    <a:pt x="9787763" y="204216"/>
                    <a:pt x="9485376" y="91821"/>
                    <a:pt x="9174099" y="0"/>
                  </a:cubicBezTo>
                  <a:close/>
                </a:path>
              </a:pathLst>
            </a:custGeom>
            <a:blipFill>
              <a:blip r:embed="rId5"/>
              <a:stretch>
                <a:fillRect l="-32607" t="-2120" r="-80730" b="-212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7361" y="353421"/>
            <a:ext cx="10969856" cy="252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547"/>
              </a:lnSpc>
            </a:pPr>
            <a:r>
              <a:rPr lang="en-US" sz="9501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Benefits of</a:t>
            </a:r>
          </a:p>
          <a:p>
            <a:pPr algn="r">
              <a:lnSpc>
                <a:spcPts val="8595"/>
              </a:lnSpc>
            </a:pPr>
            <a:r>
              <a:rPr lang="en-US" sz="7743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 Construction Careers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29190" y="3979358"/>
            <a:ext cx="8898970" cy="329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b="true" sz="339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construction industry has some of the best, brightest, yet most laid-back, and casual people around. While at work, they are contributing to the future of their community through infrastructure development.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829190" y="7588610"/>
            <a:ext cx="3042464" cy="556456"/>
            <a:chOff x="0" y="0"/>
            <a:chExt cx="4056619" cy="7419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1941" cy="741941"/>
            </a:xfrm>
            <a:custGeom>
              <a:avLst/>
              <a:gdLst/>
              <a:ahLst/>
              <a:cxnLst/>
              <a:rect r="r" b="b" t="t" l="l"/>
              <a:pathLst>
                <a:path h="741941" w="741941">
                  <a:moveTo>
                    <a:pt x="0" y="0"/>
                  </a:moveTo>
                  <a:lnTo>
                    <a:pt x="741941" y="0"/>
                  </a:lnTo>
                  <a:lnTo>
                    <a:pt x="741941" y="741941"/>
                  </a:lnTo>
                  <a:lnTo>
                    <a:pt x="0" y="741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934565" y="53638"/>
              <a:ext cx="3122054" cy="567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86"/>
                </a:lnSpc>
              </a:pPr>
              <a:r>
                <a:rPr lang="en-US" b="true" sz="249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Teamwork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29190" y="8268410"/>
            <a:ext cx="4054706" cy="556456"/>
            <a:chOff x="0" y="0"/>
            <a:chExt cx="5406275" cy="74194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1941" cy="741941"/>
            </a:xfrm>
            <a:custGeom>
              <a:avLst/>
              <a:gdLst/>
              <a:ahLst/>
              <a:cxnLst/>
              <a:rect r="r" b="b" t="t" l="l"/>
              <a:pathLst>
                <a:path h="741941" w="741941">
                  <a:moveTo>
                    <a:pt x="0" y="0"/>
                  </a:moveTo>
                  <a:lnTo>
                    <a:pt x="741941" y="0"/>
                  </a:lnTo>
                  <a:lnTo>
                    <a:pt x="741941" y="741941"/>
                  </a:lnTo>
                  <a:lnTo>
                    <a:pt x="0" y="741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934565" y="53638"/>
              <a:ext cx="4471710" cy="567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86"/>
                </a:lnSpc>
              </a:pPr>
              <a:r>
                <a:rPr lang="en-US" b="true" sz="2490">
                  <a:solidFill>
                    <a:srgbClr val="2928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Career Growth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125398" y="8268410"/>
            <a:ext cx="4696740" cy="556456"/>
            <a:chOff x="0" y="0"/>
            <a:chExt cx="6262320" cy="74194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41941" cy="741941"/>
            </a:xfrm>
            <a:custGeom>
              <a:avLst/>
              <a:gdLst/>
              <a:ahLst/>
              <a:cxnLst/>
              <a:rect r="r" b="b" t="t" l="l"/>
              <a:pathLst>
                <a:path h="741941" w="741941">
                  <a:moveTo>
                    <a:pt x="0" y="0"/>
                  </a:moveTo>
                  <a:lnTo>
                    <a:pt x="741941" y="0"/>
                  </a:lnTo>
                  <a:lnTo>
                    <a:pt x="741941" y="741941"/>
                  </a:lnTo>
                  <a:lnTo>
                    <a:pt x="0" y="741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932280" y="53638"/>
              <a:ext cx="5330039" cy="567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86"/>
                </a:lnSpc>
              </a:pPr>
              <a:r>
                <a:rPr lang="en-US" b="true" sz="249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Unique Insights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125398" y="7588610"/>
            <a:ext cx="5803268" cy="556456"/>
            <a:chOff x="0" y="0"/>
            <a:chExt cx="7737691" cy="74194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41941" cy="741941"/>
            </a:xfrm>
            <a:custGeom>
              <a:avLst/>
              <a:gdLst/>
              <a:ahLst/>
              <a:cxnLst/>
              <a:rect r="r" b="b" t="t" l="l"/>
              <a:pathLst>
                <a:path h="741941" w="741941">
                  <a:moveTo>
                    <a:pt x="0" y="0"/>
                  </a:moveTo>
                  <a:lnTo>
                    <a:pt x="741941" y="0"/>
                  </a:lnTo>
                  <a:lnTo>
                    <a:pt x="741941" y="741941"/>
                  </a:lnTo>
                  <a:lnTo>
                    <a:pt x="0" y="741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932280" y="53638"/>
              <a:ext cx="6805410" cy="567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86"/>
                </a:lnSpc>
              </a:pPr>
              <a:r>
                <a:rPr lang="en-US" b="true" sz="2490">
                  <a:solidFill>
                    <a:srgbClr val="2928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Construct the Community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7922" y="2000409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43" t="0" r="-1668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7922" y="6034252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700" r="0" b="-772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28370" y="2000409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43" t="0" r="-1668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28370" y="6034252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96" t="0" r="-1243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87720" y="2000409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918" t="0" r="-1780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87720" y="6034252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743" t="0" r="-1668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47070" y="2000409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8477" r="-4532" b="-2194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47070" y="6034252"/>
            <a:ext cx="3721225" cy="3721225"/>
          </a:xfrm>
          <a:custGeom>
            <a:avLst/>
            <a:gdLst/>
            <a:ahLst/>
            <a:cxnLst/>
            <a:rect r="r" b="b" t="t" l="l"/>
            <a:pathLst>
              <a:path h="3721225" w="3721225">
                <a:moveTo>
                  <a:pt x="0" y="0"/>
                </a:moveTo>
                <a:lnTo>
                  <a:pt x="3721225" y="0"/>
                </a:lnTo>
                <a:lnTo>
                  <a:pt x="3721225" y="3721225"/>
                </a:lnTo>
                <a:lnTo>
                  <a:pt x="0" y="37212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49" t="0" r="-14362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87799" y="171369"/>
            <a:ext cx="1714662" cy="1714662"/>
          </a:xfrm>
          <a:custGeom>
            <a:avLst/>
            <a:gdLst/>
            <a:ahLst/>
            <a:cxnLst/>
            <a:rect r="r" b="b" t="t" l="l"/>
            <a:pathLst>
              <a:path h="1714662" w="1714662">
                <a:moveTo>
                  <a:pt x="0" y="0"/>
                </a:moveTo>
                <a:lnTo>
                  <a:pt x="1714662" y="0"/>
                </a:lnTo>
                <a:lnTo>
                  <a:pt x="1714662" y="1714662"/>
                </a:lnTo>
                <a:lnTo>
                  <a:pt x="0" y="171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0"/>
            <a:ext cx="1028700" cy="10286019"/>
            <a:chOff x="0" y="0"/>
            <a:chExt cx="1028700" cy="102860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8700" cy="10285984"/>
            </a:xfrm>
            <a:custGeom>
              <a:avLst/>
              <a:gdLst/>
              <a:ahLst/>
              <a:cxnLst/>
              <a:rect r="r" b="b" t="t" l="l"/>
              <a:pathLst>
                <a:path h="10285984" w="1028700">
                  <a:moveTo>
                    <a:pt x="0" y="0"/>
                  </a:moveTo>
                  <a:lnTo>
                    <a:pt x="0" y="10285984"/>
                  </a:lnTo>
                  <a:lnTo>
                    <a:pt x="1028700" y="10285984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D6801C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7259300" y="0"/>
            <a:ext cx="1028700" cy="10287000"/>
            <a:chOff x="0" y="0"/>
            <a:chExt cx="1028700" cy="10287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28700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1028700">
                  <a:moveTo>
                    <a:pt x="0" y="0"/>
                  </a:moveTo>
                  <a:lnTo>
                    <a:pt x="0" y="10287000"/>
                  </a:lnTo>
                  <a:lnTo>
                    <a:pt x="1028700" y="102870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D6801C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892779" y="265728"/>
            <a:ext cx="12261571" cy="149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7"/>
              </a:lnSpc>
            </a:pPr>
            <a:r>
              <a:rPr lang="en-US" b="true" sz="6150">
                <a:solidFill>
                  <a:srgbClr val="D6801C"/>
                </a:solidFill>
                <a:latin typeface="Poppins Bold"/>
                <a:ea typeface="Poppins Bold"/>
                <a:cs typeface="Poppins Bold"/>
                <a:sym typeface="Poppins Bold"/>
              </a:rPr>
              <a:t>HCCA Women in Construction</a:t>
            </a:r>
          </a:p>
          <a:p>
            <a:pPr algn="l">
              <a:lnSpc>
                <a:spcPts val="5719"/>
              </a:lnSpc>
            </a:pPr>
            <a:r>
              <a:rPr lang="en-US" sz="3985">
                <a:solidFill>
                  <a:srgbClr val="D6801C"/>
                </a:solidFill>
                <a:latin typeface="Poppins"/>
                <a:ea typeface="Poppins"/>
                <a:cs typeface="Poppins"/>
                <a:sym typeface="Poppins"/>
              </a:rPr>
              <a:t>Volunteer, Educate, Grow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58239" y="451123"/>
            <a:ext cx="603152" cy="603152"/>
          </a:xfrm>
          <a:custGeom>
            <a:avLst/>
            <a:gdLst/>
            <a:ahLst/>
            <a:cxnLst/>
            <a:rect r="r" b="b" t="t" l="l"/>
            <a:pathLst>
              <a:path h="603152" w="603152">
                <a:moveTo>
                  <a:pt x="0" y="0"/>
                </a:moveTo>
                <a:lnTo>
                  <a:pt x="603152" y="0"/>
                </a:lnTo>
                <a:lnTo>
                  <a:pt x="603152" y="603152"/>
                </a:lnTo>
                <a:lnTo>
                  <a:pt x="0" y="60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3870627"/>
            <a:ext cx="18414997" cy="6479867"/>
          </a:xfrm>
          <a:custGeom>
            <a:avLst/>
            <a:gdLst/>
            <a:ahLst/>
            <a:cxnLst/>
            <a:rect r="r" b="b" t="t" l="l"/>
            <a:pathLst>
              <a:path h="6479867" w="18414997">
                <a:moveTo>
                  <a:pt x="0" y="0"/>
                </a:moveTo>
                <a:lnTo>
                  <a:pt x="18414997" y="0"/>
                </a:lnTo>
                <a:lnTo>
                  <a:pt x="18414997" y="6479867"/>
                </a:lnTo>
                <a:lnTo>
                  <a:pt x="0" y="647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84131" y="-1044578"/>
            <a:ext cx="3688718" cy="3213097"/>
          </a:xfrm>
          <a:custGeom>
            <a:avLst/>
            <a:gdLst/>
            <a:ahLst/>
            <a:cxnLst/>
            <a:rect r="r" b="b" t="t" l="l"/>
            <a:pathLst>
              <a:path h="3213097" w="3688718">
                <a:moveTo>
                  <a:pt x="0" y="0"/>
                </a:moveTo>
                <a:lnTo>
                  <a:pt x="3688718" y="0"/>
                </a:lnTo>
                <a:lnTo>
                  <a:pt x="3688718" y="3213097"/>
                </a:lnTo>
                <a:lnTo>
                  <a:pt x="0" y="3213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3401" y="2069512"/>
            <a:ext cx="17621199" cy="1389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08"/>
              </a:lnSpc>
            </a:pPr>
            <a:r>
              <a:rPr lang="en-US" b="true" sz="7434">
                <a:solidFill>
                  <a:srgbClr val="D6801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Whatever pathway you construct..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09507" y="5909234"/>
            <a:ext cx="10596816" cy="1184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9"/>
              </a:lnSpc>
            </a:pPr>
            <a:r>
              <a:rPr lang="en-US" b="true" sz="65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 proud of what you 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DAGQ80SQd-8</dc:identifier>
  <dcterms:modified xsi:type="dcterms:W3CDTF">2011-08-01T06:04:30Z</dcterms:modified>
  <cp:revision>1</cp:revision>
  <dc:title>In 2014, Women represented only 7.5% of the construction industry</dc:title>
</cp:coreProperties>
</file>