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</p:sldIdLst>
  <p:sldSz cx="18288000" cy="10287000"/>
  <p:notesSz cx="6858000" cy="9144000"/>
  <p:embeddedFontLst>
    <p:embeddedFont>
      <p:font typeface="Code Pro" panose="020B0604020202020204" charset="0"/>
      <p:regular r:id="rId17"/>
    </p:embeddedFont>
    <p:embeddedFont>
      <p:font typeface="Code Pro Bold" panose="020B0604020202020204" charset="0"/>
      <p:regular r:id="rId18"/>
    </p:embeddedFont>
    <p:embeddedFont>
      <p:font typeface="Fredoka" panose="020B0604020202020204" charset="0"/>
      <p:regular r:id="rId19"/>
    </p:embeddedFont>
    <p:embeddedFont>
      <p:font typeface="Lato Bold" panose="020B0604020202020204" charset="0"/>
      <p:regular r:id="rId20"/>
      <p:bold r:id="rId2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52" d="100"/>
          <a:sy n="52" d="100"/>
        </p:scale>
        <p:origin x="850" y="6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font" Target="fonts/font2.fntdata"/><Relationship Id="rId26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21" Type="http://schemas.openxmlformats.org/officeDocument/2006/relationships/font" Target="fonts/font5.fntdata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font" Target="fonts/font1.fntdata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font" Target="fonts/font4.fntdata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font" Target="fonts/font3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ori Gilmartin" userId="9754c7ab-dea1-4b6b-ba46-38b12b866b69" providerId="ADAL" clId="{21B04751-EEBB-4E56-96FC-D515E366CB86}"/>
    <pc:docChg chg="undo custSel modSld">
      <pc:chgData name="Tori Gilmartin" userId="9754c7ab-dea1-4b6b-ba46-38b12b866b69" providerId="ADAL" clId="{21B04751-EEBB-4E56-96FC-D515E366CB86}" dt="2026-09-14T19:14:30.617" v="268" actId="21"/>
      <pc:docMkLst>
        <pc:docMk/>
      </pc:docMkLst>
      <pc:sldChg chg="modSp mod">
        <pc:chgData name="Tori Gilmartin" userId="9754c7ab-dea1-4b6b-ba46-38b12b866b69" providerId="ADAL" clId="{21B04751-EEBB-4E56-96FC-D515E366CB86}" dt="2026-09-14T19:14:11.246" v="267" actId="20577"/>
        <pc:sldMkLst>
          <pc:docMk/>
          <pc:sldMk cId="0" sldId="256"/>
        </pc:sldMkLst>
        <pc:spChg chg="mod">
          <ac:chgData name="Tori Gilmartin" userId="9754c7ab-dea1-4b6b-ba46-38b12b866b69" providerId="ADAL" clId="{21B04751-EEBB-4E56-96FC-D515E366CB86}" dt="2026-09-14T19:14:11.246" v="267" actId="20577"/>
          <ac:spMkLst>
            <pc:docMk/>
            <pc:sldMk cId="0" sldId="256"/>
            <ac:spMk id="7" creationId="{00000000-0000-0000-0000-000000000000}"/>
          </ac:spMkLst>
        </pc:spChg>
      </pc:sldChg>
      <pc:sldChg chg="modSp mod">
        <pc:chgData name="Tori Gilmartin" userId="9754c7ab-dea1-4b6b-ba46-38b12b866b69" providerId="ADAL" clId="{21B04751-EEBB-4E56-96FC-D515E366CB86}" dt="2026-09-08T18:37:40.716" v="193" actId="20577"/>
        <pc:sldMkLst>
          <pc:docMk/>
          <pc:sldMk cId="0" sldId="259"/>
        </pc:sldMkLst>
        <pc:spChg chg="mod">
          <ac:chgData name="Tori Gilmartin" userId="9754c7ab-dea1-4b6b-ba46-38b12b866b69" providerId="ADAL" clId="{21B04751-EEBB-4E56-96FC-D515E366CB86}" dt="2026-09-08T18:37:40.716" v="193" actId="20577"/>
          <ac:spMkLst>
            <pc:docMk/>
            <pc:sldMk cId="0" sldId="259"/>
            <ac:spMk id="4" creationId="{00000000-0000-0000-0000-000000000000}"/>
          </ac:spMkLst>
        </pc:spChg>
      </pc:sldChg>
      <pc:sldChg chg="modSp mod">
        <pc:chgData name="Tori Gilmartin" userId="9754c7ab-dea1-4b6b-ba46-38b12b866b69" providerId="ADAL" clId="{21B04751-EEBB-4E56-96FC-D515E366CB86}" dt="2026-09-14T19:14:30.617" v="268" actId="21"/>
        <pc:sldMkLst>
          <pc:docMk/>
          <pc:sldMk cId="0" sldId="261"/>
        </pc:sldMkLst>
        <pc:spChg chg="mod">
          <ac:chgData name="Tori Gilmartin" userId="9754c7ab-dea1-4b6b-ba46-38b12b866b69" providerId="ADAL" clId="{21B04751-EEBB-4E56-96FC-D515E366CB86}" dt="2026-09-08T18:38:31.603" v="214" actId="1076"/>
          <ac:spMkLst>
            <pc:docMk/>
            <pc:sldMk cId="0" sldId="261"/>
            <ac:spMk id="2" creationId="{00000000-0000-0000-0000-000000000000}"/>
          </ac:spMkLst>
        </pc:spChg>
        <pc:spChg chg="mod">
          <ac:chgData name="Tori Gilmartin" userId="9754c7ab-dea1-4b6b-ba46-38b12b866b69" providerId="ADAL" clId="{21B04751-EEBB-4E56-96FC-D515E366CB86}" dt="2026-09-14T19:14:30.617" v="268" actId="21"/>
          <ac:spMkLst>
            <pc:docMk/>
            <pc:sldMk cId="0" sldId="261"/>
            <ac:spMk id="4" creationId="{00000000-0000-0000-0000-000000000000}"/>
          </ac:spMkLst>
        </pc:spChg>
      </pc:sldChg>
      <pc:sldChg chg="modSp mod">
        <pc:chgData name="Tori Gilmartin" userId="9754c7ab-dea1-4b6b-ba46-38b12b866b69" providerId="ADAL" clId="{21B04751-EEBB-4E56-96FC-D515E366CB86}" dt="2026-09-08T18:38:59.188" v="257" actId="20577"/>
        <pc:sldMkLst>
          <pc:docMk/>
          <pc:sldMk cId="0" sldId="262"/>
        </pc:sldMkLst>
        <pc:spChg chg="mod">
          <ac:chgData name="Tori Gilmartin" userId="9754c7ab-dea1-4b6b-ba46-38b12b866b69" providerId="ADAL" clId="{21B04751-EEBB-4E56-96FC-D515E366CB86}" dt="2026-09-08T18:38:59.188" v="257" actId="20577"/>
          <ac:spMkLst>
            <pc:docMk/>
            <pc:sldMk cId="0" sldId="262"/>
            <ac:spMk id="4" creationId="{00000000-0000-0000-0000-00000000000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slideLayout" Target="../slideLayouts/slideLayout7.xml"/><Relationship Id="rId1" Type="http://schemas.openxmlformats.org/officeDocument/2006/relationships/video" Target="https://www.youtube.com/embed/N2ZwVZ45ZsU?feature=oembed" TargetMode="Externa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slideLayout" Target="../slideLayouts/slideLayout7.xml"/><Relationship Id="rId1" Type="http://schemas.openxmlformats.org/officeDocument/2006/relationships/video" Target="https://www.youtube.com/embed/pLR1NGjXL1w?feature=oembed" TargetMode="Externa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slideLayout" Target="../slideLayouts/slideLayout7.xml"/><Relationship Id="rId1" Type="http://schemas.openxmlformats.org/officeDocument/2006/relationships/video" Target="https://www.youtube.com/embed/omizuoZyAn4?feature=oembed" TargetMode="External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7.xml"/><Relationship Id="rId1" Type="http://schemas.openxmlformats.org/officeDocument/2006/relationships/video" Target="https://www.youtube.com/embed/AGuNYs0Ce9Q?feature=oembed" TargetMode="External"/><Relationship Id="rId4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gi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chemeClr val="accent4">
                  <a:lumMod val="75000"/>
                  <a:shade val="30000"/>
                  <a:satMod val="115000"/>
                </a:schemeClr>
              </a:gs>
              <a:gs pos="50000">
                <a:schemeClr val="accent4">
                  <a:lumMod val="75000"/>
                  <a:shade val="67500"/>
                  <a:satMod val="115000"/>
                </a:schemeClr>
              </a:gs>
              <a:gs pos="100000">
                <a:schemeClr val="accent4">
                  <a:lumMod val="75000"/>
                  <a:shade val="100000"/>
                  <a:satMod val="115000"/>
                </a:schemeClr>
              </a:gs>
            </a:gsLst>
            <a:lin ang="18900000" scaled="1"/>
            <a:tileRect/>
          </a:grad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-337359" y="7300948"/>
            <a:ext cx="18962719" cy="1848865"/>
          </a:xfrm>
          <a:custGeom>
            <a:avLst/>
            <a:gdLst/>
            <a:ahLst/>
            <a:cxnLst/>
            <a:rect l="l" t="t" r="r" b="b"/>
            <a:pathLst>
              <a:path w="18962719" h="1848865">
                <a:moveTo>
                  <a:pt x="0" y="0"/>
                </a:moveTo>
                <a:lnTo>
                  <a:pt x="18962718" y="0"/>
                </a:lnTo>
                <a:lnTo>
                  <a:pt x="18962718" y="1848865"/>
                </a:lnTo>
                <a:lnTo>
                  <a:pt x="0" y="184886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46000"/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TextBox 4"/>
          <p:cNvSpPr txBox="1"/>
          <p:nvPr/>
        </p:nvSpPr>
        <p:spPr>
          <a:xfrm>
            <a:off x="9319646" y="4367176"/>
            <a:ext cx="7939654" cy="14002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546"/>
              </a:lnSpc>
              <a:spcBef>
                <a:spcPct val="0"/>
              </a:spcBef>
            </a:pPr>
            <a:r>
              <a:rPr lang="en-US" sz="8247" spc="148">
                <a:solidFill>
                  <a:srgbClr val="FFFFFF"/>
                </a:solidFill>
                <a:latin typeface="Fredoka"/>
                <a:ea typeface="Fredoka"/>
                <a:cs typeface="Fredoka"/>
                <a:sym typeface="Fredoka"/>
              </a:rPr>
              <a:t>CAREER EXPO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10199321" y="6188238"/>
            <a:ext cx="6180303" cy="691896"/>
            <a:chOff x="0" y="0"/>
            <a:chExt cx="2323302" cy="260098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323302" cy="260098"/>
            </a:xfrm>
            <a:custGeom>
              <a:avLst/>
              <a:gdLst/>
              <a:ahLst/>
              <a:cxnLst/>
              <a:rect l="l" t="t" r="r" b="b"/>
              <a:pathLst>
                <a:path w="2323302" h="260098">
                  <a:moveTo>
                    <a:pt x="2120102" y="0"/>
                  </a:moveTo>
                  <a:cubicBezTo>
                    <a:pt x="2232327" y="0"/>
                    <a:pt x="2323302" y="58225"/>
                    <a:pt x="2323302" y="130049"/>
                  </a:cubicBezTo>
                  <a:cubicBezTo>
                    <a:pt x="2323302" y="201873"/>
                    <a:pt x="2232327" y="260098"/>
                    <a:pt x="2120102" y="260098"/>
                  </a:cubicBezTo>
                  <a:lnTo>
                    <a:pt x="203200" y="260098"/>
                  </a:lnTo>
                  <a:cubicBezTo>
                    <a:pt x="90976" y="260098"/>
                    <a:pt x="0" y="201873"/>
                    <a:pt x="0" y="130049"/>
                  </a:cubicBezTo>
                  <a:cubicBezTo>
                    <a:pt x="0" y="58225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28575" cap="sq">
              <a:solidFill>
                <a:srgbClr val="FFFFFF"/>
              </a:solidFill>
              <a:prstDash val="solid"/>
              <a:miter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66675"/>
              <a:ext cx="2323302" cy="32677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50"/>
                </a:lnSpc>
              </a:pPr>
              <a:r>
                <a:rPr lang="en-US" sz="2100" dirty="0">
                  <a:solidFill>
                    <a:srgbClr val="FFFFFF"/>
                  </a:solidFill>
                  <a:latin typeface="Code Pro"/>
                  <a:ea typeface="Code Pro"/>
                  <a:cs typeface="Code Pro"/>
                  <a:sym typeface="Code Pro"/>
                </a:rPr>
                <a:t>October 19</a:t>
              </a:r>
              <a:r>
                <a:rPr lang="en-US" sz="2100" baseline="30000" dirty="0">
                  <a:solidFill>
                    <a:srgbClr val="FFFFFF"/>
                  </a:solidFill>
                  <a:latin typeface="Code Pro"/>
                  <a:ea typeface="Code Pro"/>
                  <a:cs typeface="Code Pro"/>
                  <a:sym typeface="Code Pro"/>
                </a:rPr>
                <a:t>th</a:t>
              </a:r>
              <a:r>
                <a:rPr lang="en-US" sz="2100" dirty="0">
                  <a:solidFill>
                    <a:srgbClr val="FFFFFF"/>
                  </a:solidFill>
                  <a:latin typeface="Code Pro"/>
                  <a:ea typeface="Code Pro"/>
                  <a:cs typeface="Code Pro"/>
                  <a:sym typeface="Code Pro"/>
                </a:rPr>
                <a:t> &amp; 20</a:t>
              </a:r>
              <a:r>
                <a:rPr lang="en-US" sz="2100" baseline="30000" dirty="0">
                  <a:solidFill>
                    <a:srgbClr val="FFFFFF"/>
                  </a:solidFill>
                  <a:latin typeface="Code Pro"/>
                  <a:ea typeface="Code Pro"/>
                  <a:cs typeface="Code Pro"/>
                  <a:sym typeface="Code Pro"/>
                </a:rPr>
                <a:t>th</a:t>
              </a:r>
              <a:r>
                <a:rPr lang="en-US" sz="2100" dirty="0">
                  <a:solidFill>
                    <a:srgbClr val="FFFFFF"/>
                  </a:solidFill>
                  <a:latin typeface="Code Pro"/>
                  <a:ea typeface="Code Pro"/>
                  <a:cs typeface="Code Pro"/>
                  <a:sym typeface="Code Pro"/>
                </a:rPr>
                <a:t> </a:t>
              </a:r>
            </a:p>
          </p:txBody>
        </p:sp>
      </p:grpSp>
      <p:sp>
        <p:nvSpPr>
          <p:cNvPr id="8" name="Freeform 8"/>
          <p:cNvSpPr/>
          <p:nvPr/>
        </p:nvSpPr>
        <p:spPr>
          <a:xfrm>
            <a:off x="1055099" y="1298008"/>
            <a:ext cx="8658368" cy="8658368"/>
          </a:xfrm>
          <a:custGeom>
            <a:avLst/>
            <a:gdLst/>
            <a:ahLst/>
            <a:cxnLst/>
            <a:rect l="l" t="t" r="r" b="b"/>
            <a:pathLst>
              <a:path w="8658368" h="8658368">
                <a:moveTo>
                  <a:pt x="0" y="0"/>
                </a:moveTo>
                <a:lnTo>
                  <a:pt x="8658368" y="0"/>
                </a:lnTo>
                <a:lnTo>
                  <a:pt x="8658368" y="8658368"/>
                </a:lnTo>
                <a:lnTo>
                  <a:pt x="0" y="865836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TextBox 9"/>
          <p:cNvSpPr txBox="1"/>
          <p:nvPr/>
        </p:nvSpPr>
        <p:spPr>
          <a:xfrm>
            <a:off x="9713467" y="3201462"/>
            <a:ext cx="7152012" cy="10467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57"/>
              </a:lnSpc>
              <a:spcBef>
                <a:spcPct val="0"/>
              </a:spcBef>
            </a:pPr>
            <a:r>
              <a:rPr lang="en-US" sz="3041" spc="54">
                <a:solidFill>
                  <a:srgbClr val="FFFFFF"/>
                </a:solidFill>
                <a:latin typeface="Fredoka"/>
                <a:ea typeface="Fredoka"/>
                <a:cs typeface="Fredoka"/>
                <a:sym typeface="Fredoka"/>
              </a:rPr>
              <a:t>DISCOVER YOUR STRENGTHS &amp; INTERESTS AT THE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chemeClr val="accent4">
                  <a:lumMod val="75000"/>
                  <a:shade val="30000"/>
                  <a:satMod val="115000"/>
                </a:schemeClr>
              </a:gs>
              <a:gs pos="50000">
                <a:schemeClr val="accent4">
                  <a:lumMod val="75000"/>
                  <a:shade val="67500"/>
                  <a:satMod val="115000"/>
                </a:schemeClr>
              </a:gs>
              <a:gs pos="100000">
                <a:schemeClr val="accent4">
                  <a:lumMod val="75000"/>
                  <a:shade val="100000"/>
                  <a:satMod val="115000"/>
                </a:schemeClr>
              </a:gs>
            </a:gsLst>
            <a:lin ang="13500000" scaled="1"/>
            <a:tileRect/>
          </a:grad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1674419" y="4885031"/>
            <a:ext cx="5851258" cy="3962938"/>
          </a:xfrm>
          <a:custGeom>
            <a:avLst/>
            <a:gdLst/>
            <a:ahLst/>
            <a:cxnLst/>
            <a:rect l="l" t="t" r="r" b="b"/>
            <a:pathLst>
              <a:path w="5851258" h="3962938">
                <a:moveTo>
                  <a:pt x="0" y="0"/>
                </a:moveTo>
                <a:lnTo>
                  <a:pt x="5851257" y="0"/>
                </a:lnTo>
                <a:lnTo>
                  <a:pt x="5851257" y="3962938"/>
                </a:lnTo>
                <a:lnTo>
                  <a:pt x="0" y="396293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2225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10038292" y="1872317"/>
            <a:ext cx="5880123" cy="4042585"/>
          </a:xfrm>
          <a:custGeom>
            <a:avLst/>
            <a:gdLst/>
            <a:ahLst/>
            <a:cxnLst/>
            <a:rect l="l" t="t" r="r" b="b"/>
            <a:pathLst>
              <a:path w="5880123" h="4042585">
                <a:moveTo>
                  <a:pt x="0" y="0"/>
                </a:moveTo>
                <a:lnTo>
                  <a:pt x="5880123" y="0"/>
                </a:lnTo>
                <a:lnTo>
                  <a:pt x="5880123" y="4042584"/>
                </a:lnTo>
                <a:lnTo>
                  <a:pt x="0" y="404258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12376083" y="6225416"/>
            <a:ext cx="4686193" cy="3116318"/>
          </a:xfrm>
          <a:custGeom>
            <a:avLst/>
            <a:gdLst/>
            <a:ahLst/>
            <a:cxnLst/>
            <a:rect l="l" t="t" r="r" b="b"/>
            <a:pathLst>
              <a:path w="4686193" h="3116318">
                <a:moveTo>
                  <a:pt x="0" y="0"/>
                </a:moveTo>
                <a:lnTo>
                  <a:pt x="4686194" y="0"/>
                </a:lnTo>
                <a:lnTo>
                  <a:pt x="4686194" y="3116319"/>
                </a:lnTo>
                <a:lnTo>
                  <a:pt x="0" y="311631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>
            <a:off x="8543897" y="5018517"/>
            <a:ext cx="3106562" cy="4671522"/>
          </a:xfrm>
          <a:custGeom>
            <a:avLst/>
            <a:gdLst/>
            <a:ahLst/>
            <a:cxnLst/>
            <a:rect l="l" t="t" r="r" b="b"/>
            <a:pathLst>
              <a:path w="3106562" h="4671522">
                <a:moveTo>
                  <a:pt x="0" y="0"/>
                </a:moveTo>
                <a:lnTo>
                  <a:pt x="3106562" y="0"/>
                </a:lnTo>
                <a:lnTo>
                  <a:pt x="3106562" y="4671522"/>
                </a:lnTo>
                <a:lnTo>
                  <a:pt x="0" y="467152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TextBox 7"/>
          <p:cNvSpPr txBox="1"/>
          <p:nvPr/>
        </p:nvSpPr>
        <p:spPr>
          <a:xfrm>
            <a:off x="1674419" y="1880661"/>
            <a:ext cx="7701681" cy="26428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0219"/>
              </a:lnSpc>
            </a:pPr>
            <a:r>
              <a:rPr lang="en-US" sz="9733" spc="175" dirty="0">
                <a:solidFill>
                  <a:srgbClr val="FFFFFF"/>
                </a:solidFill>
                <a:latin typeface="Fredoka"/>
                <a:ea typeface="Fredoka"/>
                <a:cs typeface="Fredoka"/>
                <a:sym typeface="Fredoka"/>
              </a:rPr>
              <a:t>What You’ll See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2304633" y="5396173"/>
            <a:ext cx="4183482" cy="25996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90"/>
              </a:lnSpc>
            </a:pPr>
            <a:r>
              <a:rPr lang="en-US" sz="2300" spc="23">
                <a:solidFill>
                  <a:srgbClr val="FFFFFF"/>
                </a:solidFill>
                <a:latin typeface="Code Pro"/>
                <a:ea typeface="Code Pro"/>
                <a:cs typeface="Code Pro"/>
                <a:sym typeface="Code Pro"/>
              </a:rPr>
              <a:t>Businesses in our region will set up a booth or display to show you what they do and allow you to ask questions about careers.</a:t>
            </a:r>
          </a:p>
          <a:p>
            <a:pPr algn="l">
              <a:lnSpc>
                <a:spcPts val="2990"/>
              </a:lnSpc>
            </a:pPr>
            <a:endParaRPr lang="en-US" sz="2300" spc="23">
              <a:solidFill>
                <a:srgbClr val="FFFFFF"/>
              </a:solidFill>
              <a:latin typeface="Code Pro"/>
              <a:ea typeface="Code Pro"/>
              <a:cs typeface="Code Pro"/>
              <a:sym typeface="Code Pro"/>
            </a:endParaRPr>
          </a:p>
        </p:txBody>
      </p:sp>
      <p:sp>
        <p:nvSpPr>
          <p:cNvPr id="9" name="Freeform 3">
            <a:extLst>
              <a:ext uri="{FF2B5EF4-FFF2-40B4-BE49-F238E27FC236}">
                <a16:creationId xmlns:a16="http://schemas.microsoft.com/office/drawing/2014/main" id="{E8A9DB92-309D-8804-84EC-A035011F3196}"/>
              </a:ext>
            </a:extLst>
          </p:cNvPr>
          <p:cNvSpPr/>
          <p:nvPr/>
        </p:nvSpPr>
        <p:spPr>
          <a:xfrm>
            <a:off x="15227676" y="654492"/>
            <a:ext cx="1959449" cy="1959449"/>
          </a:xfrm>
          <a:custGeom>
            <a:avLst/>
            <a:gdLst/>
            <a:ahLst/>
            <a:cxnLst/>
            <a:rect l="l" t="t" r="r" b="b"/>
            <a:pathLst>
              <a:path w="1959449" h="1959449">
                <a:moveTo>
                  <a:pt x="0" y="0"/>
                </a:moveTo>
                <a:lnTo>
                  <a:pt x="1959450" y="0"/>
                </a:lnTo>
                <a:lnTo>
                  <a:pt x="1959450" y="1959449"/>
                </a:lnTo>
                <a:lnTo>
                  <a:pt x="0" y="195944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chemeClr val="accent4">
                  <a:lumMod val="75000"/>
                  <a:shade val="30000"/>
                  <a:satMod val="115000"/>
                </a:schemeClr>
              </a:gs>
              <a:gs pos="50000">
                <a:schemeClr val="accent4">
                  <a:lumMod val="75000"/>
                  <a:shade val="67500"/>
                  <a:satMod val="115000"/>
                </a:schemeClr>
              </a:gs>
              <a:gs pos="100000">
                <a:schemeClr val="accent4">
                  <a:lumMod val="75000"/>
                  <a:shade val="100000"/>
                  <a:satMod val="115000"/>
                </a:schemeClr>
              </a:gs>
            </a:gsLst>
            <a:lin ang="18900000" scaled="1"/>
            <a:tileRect/>
          </a:grad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780457" y="5487940"/>
            <a:ext cx="5688710" cy="4238089"/>
          </a:xfrm>
          <a:custGeom>
            <a:avLst/>
            <a:gdLst/>
            <a:ahLst/>
            <a:cxnLst/>
            <a:rect l="l" t="t" r="r" b="b"/>
            <a:pathLst>
              <a:path w="5688710" h="4238089">
                <a:moveTo>
                  <a:pt x="0" y="0"/>
                </a:moveTo>
                <a:lnTo>
                  <a:pt x="5688710" y="0"/>
                </a:lnTo>
                <a:lnTo>
                  <a:pt x="5688710" y="4238089"/>
                </a:lnTo>
                <a:lnTo>
                  <a:pt x="0" y="423808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7038960" y="1317445"/>
            <a:ext cx="10089158" cy="7668574"/>
          </a:xfrm>
          <a:custGeom>
            <a:avLst/>
            <a:gdLst/>
            <a:ahLst/>
            <a:cxnLst/>
            <a:rect l="l" t="t" r="r" b="b"/>
            <a:pathLst>
              <a:path w="10089158" h="7668574">
                <a:moveTo>
                  <a:pt x="0" y="0"/>
                </a:moveTo>
                <a:lnTo>
                  <a:pt x="10089158" y="0"/>
                </a:lnTo>
                <a:lnTo>
                  <a:pt x="10089158" y="7668574"/>
                </a:lnTo>
                <a:lnTo>
                  <a:pt x="0" y="766857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TextBox 5"/>
          <p:cNvSpPr txBox="1"/>
          <p:nvPr/>
        </p:nvSpPr>
        <p:spPr>
          <a:xfrm>
            <a:off x="7764100" y="3059844"/>
            <a:ext cx="8638877" cy="4601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02"/>
              </a:lnSpc>
            </a:pPr>
            <a:r>
              <a:rPr lang="en-US" sz="2771" u="sng" spc="27">
                <a:solidFill>
                  <a:srgbClr val="FFFFFF"/>
                </a:solidFill>
                <a:latin typeface="Code Pro"/>
                <a:ea typeface="Code Pro"/>
                <a:cs typeface="Code Pro"/>
                <a:sym typeface="Code Pro"/>
              </a:rPr>
              <a:t>to begin exploring careers for your future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091595" y="1762020"/>
            <a:ext cx="5066434" cy="29097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278"/>
              </a:lnSpc>
            </a:pPr>
            <a:r>
              <a:rPr lang="en-US" sz="10741" spc="193">
                <a:solidFill>
                  <a:srgbClr val="FFFFFF"/>
                </a:solidFill>
                <a:latin typeface="Fredoka"/>
                <a:ea typeface="Fredoka"/>
                <a:cs typeface="Fredoka"/>
                <a:sym typeface="Fredoka"/>
              </a:rPr>
              <a:t>Why</a:t>
            </a:r>
          </a:p>
          <a:p>
            <a:pPr algn="ctr">
              <a:lnSpc>
                <a:spcPts val="11278"/>
              </a:lnSpc>
            </a:pPr>
            <a:r>
              <a:rPr lang="en-US" sz="10741" spc="193">
                <a:solidFill>
                  <a:srgbClr val="FFFFFF"/>
                </a:solidFill>
                <a:latin typeface="Fredoka"/>
                <a:ea typeface="Fredoka"/>
                <a:cs typeface="Fredoka"/>
                <a:sym typeface="Fredoka"/>
              </a:rPr>
              <a:t>Us?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7764100" y="2057102"/>
            <a:ext cx="8638877" cy="1062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129"/>
              </a:lnSpc>
            </a:pPr>
            <a:r>
              <a:rPr lang="en-US" sz="7742" spc="139">
                <a:solidFill>
                  <a:srgbClr val="FFFFFF"/>
                </a:solidFill>
                <a:latin typeface="Fredoka"/>
                <a:ea typeface="Fredoka"/>
                <a:cs typeface="Fredoka"/>
                <a:sym typeface="Fredoka"/>
              </a:rPr>
              <a:t>Now is the Time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764100" y="4122544"/>
            <a:ext cx="7973213" cy="32829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12"/>
              </a:lnSpc>
              <a:spcBef>
                <a:spcPct val="0"/>
              </a:spcBef>
            </a:pPr>
            <a:endParaRPr lang="en-US" sz="2471" spc="24" dirty="0">
              <a:solidFill>
                <a:srgbClr val="FFFFFF"/>
              </a:solidFill>
              <a:latin typeface="Code Pro"/>
              <a:ea typeface="Code Pro"/>
              <a:cs typeface="Code Pro"/>
              <a:sym typeface="Code Pro"/>
            </a:endParaRPr>
          </a:p>
          <a:p>
            <a:pPr algn="l">
              <a:lnSpc>
                <a:spcPts val="3212"/>
              </a:lnSpc>
              <a:spcBef>
                <a:spcPct val="0"/>
              </a:spcBef>
            </a:pPr>
            <a:r>
              <a:rPr lang="en-US" sz="3600" spc="24" dirty="0">
                <a:solidFill>
                  <a:srgbClr val="FFFFFF"/>
                </a:solidFill>
                <a:latin typeface="Code Pro"/>
                <a:ea typeface="Code Pro"/>
                <a:cs typeface="Code Pro"/>
                <a:sym typeface="Code Pro"/>
              </a:rPr>
              <a:t>You’ll be traveling to four zones, which are identified as potential career pathways to jobs in our area. Each zone will provide hands-on demonstrations and interactive activities to create a relevant job awareness.</a:t>
            </a:r>
          </a:p>
        </p:txBody>
      </p:sp>
      <p:sp>
        <p:nvSpPr>
          <p:cNvPr id="9" name="Freeform 3">
            <a:extLst>
              <a:ext uri="{FF2B5EF4-FFF2-40B4-BE49-F238E27FC236}">
                <a16:creationId xmlns:a16="http://schemas.microsoft.com/office/drawing/2014/main" id="{2CE28540-D28B-B764-7C80-0E09D20FF6FC}"/>
              </a:ext>
            </a:extLst>
          </p:cNvPr>
          <p:cNvSpPr/>
          <p:nvPr/>
        </p:nvSpPr>
        <p:spPr>
          <a:xfrm>
            <a:off x="15227676" y="654492"/>
            <a:ext cx="1959449" cy="1959449"/>
          </a:xfrm>
          <a:custGeom>
            <a:avLst/>
            <a:gdLst/>
            <a:ahLst/>
            <a:cxnLst/>
            <a:rect l="l" t="t" r="r" b="b"/>
            <a:pathLst>
              <a:path w="1959449" h="1959449">
                <a:moveTo>
                  <a:pt x="0" y="0"/>
                </a:moveTo>
                <a:lnTo>
                  <a:pt x="1959450" y="0"/>
                </a:lnTo>
                <a:lnTo>
                  <a:pt x="1959450" y="1959449"/>
                </a:lnTo>
                <a:lnTo>
                  <a:pt x="0" y="195944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chemeClr val="accent4">
                  <a:lumMod val="75000"/>
                  <a:shade val="30000"/>
                  <a:satMod val="115000"/>
                </a:schemeClr>
              </a:gs>
              <a:gs pos="50000">
                <a:schemeClr val="accent4">
                  <a:lumMod val="75000"/>
                  <a:shade val="67500"/>
                  <a:satMod val="115000"/>
                </a:schemeClr>
              </a:gs>
              <a:gs pos="100000">
                <a:schemeClr val="accent4">
                  <a:lumMod val="75000"/>
                  <a:shade val="100000"/>
                  <a:satMod val="115000"/>
                </a:schemeClr>
              </a:gs>
            </a:gsLst>
            <a:lin ang="5400000" scaled="1"/>
            <a:tileRect/>
          </a:gradFill>
        </p:spPr>
        <p:txBody>
          <a:bodyPr/>
          <a:lstStyle/>
          <a:p>
            <a:endParaRPr lang="en-US"/>
          </a:p>
        </p:txBody>
      </p:sp>
      <p:sp>
        <p:nvSpPr>
          <p:cNvPr id="3" name="TextBox 3"/>
          <p:cNvSpPr txBox="1"/>
          <p:nvPr/>
        </p:nvSpPr>
        <p:spPr>
          <a:xfrm>
            <a:off x="6610783" y="1181100"/>
            <a:ext cx="5066434" cy="14809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278"/>
              </a:lnSpc>
            </a:pPr>
            <a:r>
              <a:rPr lang="en-US" sz="10741" spc="193">
                <a:solidFill>
                  <a:srgbClr val="FFFFFF"/>
                </a:solidFill>
                <a:latin typeface="Fredoka"/>
                <a:ea typeface="Fredoka"/>
                <a:cs typeface="Fredoka"/>
                <a:sym typeface="Fredoka"/>
              </a:rPr>
              <a:t>Zone 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28700" y="2832756"/>
            <a:ext cx="16230600" cy="4351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02"/>
              </a:lnSpc>
            </a:pPr>
            <a:r>
              <a:rPr lang="en-US" sz="2771" u="sng" spc="27" dirty="0">
                <a:solidFill>
                  <a:srgbClr val="FFFFFF"/>
                </a:solidFill>
                <a:latin typeface="Code Pro"/>
                <a:ea typeface="Code Pro"/>
                <a:cs typeface="Code Pro"/>
                <a:sym typeface="Code Pro"/>
              </a:rPr>
              <a:t>Transportation, Energy/Utilities, Construction</a:t>
            </a:r>
          </a:p>
        </p:txBody>
      </p:sp>
      <p:pic>
        <p:nvPicPr>
          <p:cNvPr id="5" name="Online Media 4" title="Career Close-Up: Nuclear Technician">
            <a:hlinkClick r:id="" action="ppaction://media"/>
            <a:extLst>
              <a:ext uri="{FF2B5EF4-FFF2-40B4-BE49-F238E27FC236}">
                <a16:creationId xmlns:a16="http://schemas.microsoft.com/office/drawing/2014/main" id="{F8B50F58-9C85-C777-FFB9-878216E16CA8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3467100" y="3496438"/>
            <a:ext cx="11353800" cy="6410166"/>
          </a:xfrm>
          <a:prstGeom prst="rect">
            <a:avLst/>
          </a:prstGeom>
        </p:spPr>
      </p:pic>
      <p:sp>
        <p:nvSpPr>
          <p:cNvPr id="6" name="Freeform 3">
            <a:extLst>
              <a:ext uri="{FF2B5EF4-FFF2-40B4-BE49-F238E27FC236}">
                <a16:creationId xmlns:a16="http://schemas.microsoft.com/office/drawing/2014/main" id="{4D8E8747-F076-E1B2-F59C-AF3B8529969B}"/>
              </a:ext>
            </a:extLst>
          </p:cNvPr>
          <p:cNvSpPr/>
          <p:nvPr/>
        </p:nvSpPr>
        <p:spPr>
          <a:xfrm>
            <a:off x="15227676" y="654492"/>
            <a:ext cx="1959449" cy="1959449"/>
          </a:xfrm>
          <a:custGeom>
            <a:avLst/>
            <a:gdLst/>
            <a:ahLst/>
            <a:cxnLst/>
            <a:rect l="l" t="t" r="r" b="b"/>
            <a:pathLst>
              <a:path w="1959449" h="1959449">
                <a:moveTo>
                  <a:pt x="0" y="0"/>
                </a:moveTo>
                <a:lnTo>
                  <a:pt x="1959450" y="0"/>
                </a:lnTo>
                <a:lnTo>
                  <a:pt x="1959450" y="1959449"/>
                </a:lnTo>
                <a:lnTo>
                  <a:pt x="0" y="195944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chemeClr val="accent4">
                  <a:lumMod val="75000"/>
                  <a:shade val="30000"/>
                  <a:satMod val="115000"/>
                </a:schemeClr>
              </a:gs>
              <a:gs pos="50000">
                <a:schemeClr val="accent4">
                  <a:lumMod val="75000"/>
                  <a:shade val="67500"/>
                  <a:satMod val="115000"/>
                </a:schemeClr>
              </a:gs>
              <a:gs pos="100000">
                <a:schemeClr val="accent4">
                  <a:lumMod val="75000"/>
                  <a:shade val="100000"/>
                  <a:satMod val="115000"/>
                </a:schemeClr>
              </a:gs>
            </a:gsLst>
            <a:lin ang="5400000" scaled="1"/>
            <a:tileRect/>
          </a:gradFill>
        </p:spPr>
        <p:txBody>
          <a:bodyPr/>
          <a:lstStyle/>
          <a:p>
            <a:endParaRPr lang="en-US"/>
          </a:p>
        </p:txBody>
      </p:sp>
      <p:sp>
        <p:nvSpPr>
          <p:cNvPr id="3" name="TextBox 3"/>
          <p:cNvSpPr txBox="1"/>
          <p:nvPr/>
        </p:nvSpPr>
        <p:spPr>
          <a:xfrm>
            <a:off x="6610783" y="1181100"/>
            <a:ext cx="5066434" cy="14809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278"/>
              </a:lnSpc>
            </a:pPr>
            <a:r>
              <a:rPr lang="en-US" sz="10741" spc="193">
                <a:solidFill>
                  <a:srgbClr val="FFFFFF"/>
                </a:solidFill>
                <a:latin typeface="Fredoka"/>
                <a:ea typeface="Fredoka"/>
                <a:cs typeface="Fredoka"/>
                <a:sym typeface="Fredoka"/>
              </a:rPr>
              <a:t>Zone 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28700" y="2832756"/>
            <a:ext cx="16230600" cy="4601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02"/>
              </a:lnSpc>
            </a:pPr>
            <a:r>
              <a:rPr lang="en-US" sz="2771" u="sng" spc="27">
                <a:solidFill>
                  <a:srgbClr val="FFFFFF"/>
                </a:solidFill>
                <a:latin typeface="Code Pro"/>
                <a:ea typeface="Code Pro"/>
                <a:cs typeface="Code Pro"/>
                <a:sym typeface="Code Pro"/>
              </a:rPr>
              <a:t>Manufacturing, Automotive/Logistics, Engineering/Environment</a:t>
            </a:r>
          </a:p>
        </p:txBody>
      </p:sp>
      <p:pic>
        <p:nvPicPr>
          <p:cNvPr id="7" name="Online Media 6" title="Career Close-Up: Industrial Mechanic">
            <a:hlinkClick r:id="" action="ppaction://media"/>
            <a:extLst>
              <a:ext uri="{FF2B5EF4-FFF2-40B4-BE49-F238E27FC236}">
                <a16:creationId xmlns:a16="http://schemas.microsoft.com/office/drawing/2014/main" id="{BBF7B637-3217-317C-019C-C48428B82F11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3543300" y="3463535"/>
            <a:ext cx="11201400" cy="6324124"/>
          </a:xfrm>
          <a:prstGeom prst="rect">
            <a:avLst/>
          </a:prstGeom>
        </p:spPr>
      </p:pic>
      <p:sp>
        <p:nvSpPr>
          <p:cNvPr id="8" name="Freeform 3">
            <a:extLst>
              <a:ext uri="{FF2B5EF4-FFF2-40B4-BE49-F238E27FC236}">
                <a16:creationId xmlns:a16="http://schemas.microsoft.com/office/drawing/2014/main" id="{45353DF5-041F-16C6-522A-2C2A9D2D7BA3}"/>
              </a:ext>
            </a:extLst>
          </p:cNvPr>
          <p:cNvSpPr/>
          <p:nvPr/>
        </p:nvSpPr>
        <p:spPr>
          <a:xfrm>
            <a:off x="15227676" y="654492"/>
            <a:ext cx="1959449" cy="1959449"/>
          </a:xfrm>
          <a:custGeom>
            <a:avLst/>
            <a:gdLst/>
            <a:ahLst/>
            <a:cxnLst/>
            <a:rect l="l" t="t" r="r" b="b"/>
            <a:pathLst>
              <a:path w="1959449" h="1959449">
                <a:moveTo>
                  <a:pt x="0" y="0"/>
                </a:moveTo>
                <a:lnTo>
                  <a:pt x="1959450" y="0"/>
                </a:lnTo>
                <a:lnTo>
                  <a:pt x="1959450" y="1959449"/>
                </a:lnTo>
                <a:lnTo>
                  <a:pt x="0" y="195944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chemeClr val="accent4">
                  <a:lumMod val="75000"/>
                  <a:shade val="30000"/>
                  <a:satMod val="115000"/>
                </a:schemeClr>
              </a:gs>
              <a:gs pos="50000">
                <a:schemeClr val="accent4">
                  <a:lumMod val="75000"/>
                  <a:shade val="67500"/>
                  <a:satMod val="115000"/>
                </a:schemeClr>
              </a:gs>
              <a:gs pos="100000">
                <a:schemeClr val="accent4">
                  <a:lumMod val="75000"/>
                  <a:shade val="100000"/>
                  <a:satMod val="115000"/>
                </a:schemeClr>
              </a:gs>
            </a:gsLst>
            <a:lin ang="5400000" scaled="1"/>
            <a:tileRect/>
          </a:gradFill>
        </p:spPr>
        <p:txBody>
          <a:bodyPr/>
          <a:lstStyle/>
          <a:p>
            <a:endParaRPr lang="en-US"/>
          </a:p>
        </p:txBody>
      </p:sp>
      <p:sp>
        <p:nvSpPr>
          <p:cNvPr id="3" name="TextBox 3"/>
          <p:cNvSpPr txBox="1"/>
          <p:nvPr/>
        </p:nvSpPr>
        <p:spPr>
          <a:xfrm>
            <a:off x="6610783" y="1181100"/>
            <a:ext cx="5066434" cy="14809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278"/>
              </a:lnSpc>
            </a:pPr>
            <a:r>
              <a:rPr lang="en-US" sz="10741" spc="193">
                <a:solidFill>
                  <a:srgbClr val="FFFFFF"/>
                </a:solidFill>
                <a:latin typeface="Fredoka"/>
                <a:ea typeface="Fredoka"/>
                <a:cs typeface="Fredoka"/>
                <a:sym typeface="Fredoka"/>
              </a:rPr>
              <a:t>Zone 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81050" y="2832755"/>
            <a:ext cx="16725900" cy="43511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602"/>
              </a:lnSpc>
            </a:pPr>
            <a:r>
              <a:rPr lang="en-US" sz="2771" u="sng" spc="27" dirty="0">
                <a:solidFill>
                  <a:srgbClr val="FFFFFF"/>
                </a:solidFill>
                <a:latin typeface="Code Pro"/>
                <a:ea typeface="Code Pro"/>
                <a:cs typeface="Code Pro"/>
                <a:sym typeface="Code Pro"/>
              </a:rPr>
              <a:t>Agriculture, Hospitality/Tourism, Human Services, Public Safety</a:t>
            </a:r>
          </a:p>
        </p:txBody>
      </p:sp>
      <p:pic>
        <p:nvPicPr>
          <p:cNvPr id="5" name="Online Media 4" title="Career Close-Up: Cook and Food Preparation">
            <a:hlinkClick r:id="" action="ppaction://media"/>
            <a:extLst>
              <a:ext uri="{FF2B5EF4-FFF2-40B4-BE49-F238E27FC236}">
                <a16:creationId xmlns:a16="http://schemas.microsoft.com/office/drawing/2014/main" id="{EEF3A759-89A2-20D8-C2C8-90AF65E3CF11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3657600" y="3679907"/>
            <a:ext cx="10972800" cy="6195060"/>
          </a:xfrm>
          <a:prstGeom prst="rect">
            <a:avLst/>
          </a:prstGeom>
        </p:spPr>
      </p:pic>
      <p:sp>
        <p:nvSpPr>
          <p:cNvPr id="6" name="Freeform 3">
            <a:extLst>
              <a:ext uri="{FF2B5EF4-FFF2-40B4-BE49-F238E27FC236}">
                <a16:creationId xmlns:a16="http://schemas.microsoft.com/office/drawing/2014/main" id="{99CEA761-04DB-638B-CC7A-912B22DC4A28}"/>
              </a:ext>
            </a:extLst>
          </p:cNvPr>
          <p:cNvSpPr/>
          <p:nvPr/>
        </p:nvSpPr>
        <p:spPr>
          <a:xfrm>
            <a:off x="15227676" y="654492"/>
            <a:ext cx="1959449" cy="1959449"/>
          </a:xfrm>
          <a:custGeom>
            <a:avLst/>
            <a:gdLst/>
            <a:ahLst/>
            <a:cxnLst/>
            <a:rect l="l" t="t" r="r" b="b"/>
            <a:pathLst>
              <a:path w="1959449" h="1959449">
                <a:moveTo>
                  <a:pt x="0" y="0"/>
                </a:moveTo>
                <a:lnTo>
                  <a:pt x="1959450" y="0"/>
                </a:lnTo>
                <a:lnTo>
                  <a:pt x="1959450" y="1959449"/>
                </a:lnTo>
                <a:lnTo>
                  <a:pt x="0" y="195944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chemeClr val="accent4">
                  <a:lumMod val="75000"/>
                  <a:shade val="30000"/>
                  <a:satMod val="115000"/>
                </a:schemeClr>
              </a:gs>
              <a:gs pos="50000">
                <a:schemeClr val="accent4">
                  <a:lumMod val="75000"/>
                  <a:shade val="67500"/>
                  <a:satMod val="115000"/>
                </a:schemeClr>
              </a:gs>
              <a:gs pos="100000">
                <a:schemeClr val="accent4">
                  <a:lumMod val="75000"/>
                  <a:shade val="100000"/>
                  <a:satMod val="115000"/>
                </a:schemeClr>
              </a:gs>
            </a:gsLst>
            <a:lin ang="5400000" scaled="1"/>
            <a:tileRect/>
          </a:gradFill>
        </p:spPr>
        <p:txBody>
          <a:bodyPr/>
          <a:lstStyle/>
          <a:p>
            <a:endParaRPr lang="en-US"/>
          </a:p>
        </p:txBody>
      </p:sp>
      <p:sp>
        <p:nvSpPr>
          <p:cNvPr id="3" name="TextBox 3"/>
          <p:cNvSpPr txBox="1"/>
          <p:nvPr/>
        </p:nvSpPr>
        <p:spPr>
          <a:xfrm>
            <a:off x="6610783" y="1181100"/>
            <a:ext cx="5066434" cy="14809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278"/>
              </a:lnSpc>
            </a:pPr>
            <a:r>
              <a:rPr lang="en-US" sz="10741" spc="193">
                <a:solidFill>
                  <a:srgbClr val="FFFFFF"/>
                </a:solidFill>
                <a:latin typeface="Fredoka"/>
                <a:ea typeface="Fredoka"/>
                <a:cs typeface="Fredoka"/>
                <a:sym typeface="Fredoka"/>
              </a:rPr>
              <a:t>Zone 4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28700" y="2832756"/>
            <a:ext cx="16230600" cy="4351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02"/>
              </a:lnSpc>
            </a:pPr>
            <a:r>
              <a:rPr lang="en-US" sz="2771" u="sng" spc="27" dirty="0">
                <a:solidFill>
                  <a:srgbClr val="FFFFFF"/>
                </a:solidFill>
                <a:latin typeface="Code Pro"/>
                <a:ea typeface="Code Pro"/>
                <a:cs typeface="Code Pro"/>
                <a:sym typeface="Code Pro"/>
              </a:rPr>
              <a:t>Healthcare/Medical, Technology, Business &amp; Professional Services</a:t>
            </a:r>
            <a:r>
              <a:rPr lang="en-US" sz="2771" u="sng" spc="27">
                <a:solidFill>
                  <a:srgbClr val="FFFFFF"/>
                </a:solidFill>
                <a:latin typeface="Code Pro"/>
                <a:ea typeface="Code Pro"/>
                <a:cs typeface="Code Pro"/>
                <a:sym typeface="Code Pro"/>
              </a:rPr>
              <a:t>, Education </a:t>
            </a:r>
            <a:endParaRPr lang="en-US" sz="2771" u="sng" spc="27" dirty="0">
              <a:solidFill>
                <a:srgbClr val="FFFFFF"/>
              </a:solidFill>
              <a:latin typeface="Code Pro"/>
              <a:ea typeface="Code Pro"/>
              <a:cs typeface="Code Pro"/>
              <a:sym typeface="Code Pro"/>
            </a:endParaRPr>
          </a:p>
        </p:txBody>
      </p:sp>
      <p:sp>
        <p:nvSpPr>
          <p:cNvPr id="5" name="Freeform 3">
            <a:extLst>
              <a:ext uri="{FF2B5EF4-FFF2-40B4-BE49-F238E27FC236}">
                <a16:creationId xmlns:a16="http://schemas.microsoft.com/office/drawing/2014/main" id="{5C5B9308-2313-3685-659E-17FF5A02B1AF}"/>
              </a:ext>
            </a:extLst>
          </p:cNvPr>
          <p:cNvSpPr/>
          <p:nvPr/>
        </p:nvSpPr>
        <p:spPr>
          <a:xfrm>
            <a:off x="15227676" y="654492"/>
            <a:ext cx="1959449" cy="1959449"/>
          </a:xfrm>
          <a:custGeom>
            <a:avLst/>
            <a:gdLst/>
            <a:ahLst/>
            <a:cxnLst/>
            <a:rect l="l" t="t" r="r" b="b"/>
            <a:pathLst>
              <a:path w="1959449" h="1959449">
                <a:moveTo>
                  <a:pt x="0" y="0"/>
                </a:moveTo>
                <a:lnTo>
                  <a:pt x="1959450" y="0"/>
                </a:lnTo>
                <a:lnTo>
                  <a:pt x="1959450" y="1959449"/>
                </a:lnTo>
                <a:lnTo>
                  <a:pt x="0" y="195944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pic>
        <p:nvPicPr>
          <p:cNvPr id="8" name="Online Media 7" title="Career Close-Up: Radiologic Technologist">
            <a:hlinkClick r:id="" action="ppaction://media"/>
            <a:extLst>
              <a:ext uri="{FF2B5EF4-FFF2-40B4-BE49-F238E27FC236}">
                <a16:creationId xmlns:a16="http://schemas.microsoft.com/office/drawing/2014/main" id="{59ABEF4B-467A-7998-2391-CA2BEDC9180E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3352800" y="3435267"/>
            <a:ext cx="11582400" cy="653923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chemeClr val="accent4">
                  <a:lumMod val="75000"/>
                  <a:shade val="30000"/>
                  <a:satMod val="115000"/>
                </a:schemeClr>
              </a:gs>
              <a:gs pos="50000">
                <a:schemeClr val="accent4">
                  <a:lumMod val="75000"/>
                  <a:shade val="67500"/>
                  <a:satMod val="115000"/>
                </a:schemeClr>
              </a:gs>
              <a:gs pos="100000">
                <a:schemeClr val="accent4">
                  <a:lumMod val="75000"/>
                  <a:shade val="100000"/>
                  <a:satMod val="115000"/>
                </a:schemeClr>
              </a:gs>
            </a:gsLst>
            <a:lin ang="8100000" scaled="1"/>
            <a:tileRect/>
          </a:grad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15227676" y="654492"/>
            <a:ext cx="1959449" cy="1959449"/>
          </a:xfrm>
          <a:custGeom>
            <a:avLst/>
            <a:gdLst/>
            <a:ahLst/>
            <a:cxnLst/>
            <a:rect l="l" t="t" r="r" b="b"/>
            <a:pathLst>
              <a:path w="1959449" h="1959449">
                <a:moveTo>
                  <a:pt x="0" y="0"/>
                </a:moveTo>
                <a:lnTo>
                  <a:pt x="1959450" y="0"/>
                </a:lnTo>
                <a:lnTo>
                  <a:pt x="1959450" y="1959449"/>
                </a:lnTo>
                <a:lnTo>
                  <a:pt x="0" y="195944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TextBox 4"/>
          <p:cNvSpPr txBox="1"/>
          <p:nvPr/>
        </p:nvSpPr>
        <p:spPr>
          <a:xfrm>
            <a:off x="1028700" y="1162050"/>
            <a:ext cx="16230600" cy="13474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219"/>
              </a:lnSpc>
            </a:pPr>
            <a:r>
              <a:rPr lang="en-US" sz="9733" spc="175">
                <a:solidFill>
                  <a:srgbClr val="FFFFFF"/>
                </a:solidFill>
                <a:latin typeface="Fredoka"/>
                <a:ea typeface="Fredoka"/>
                <a:cs typeface="Fredoka"/>
                <a:sym typeface="Fredoka"/>
              </a:rPr>
              <a:t>Good Questions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962248" y="3109662"/>
            <a:ext cx="7518170" cy="4978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59"/>
              </a:lnSpc>
            </a:pPr>
            <a:r>
              <a:rPr lang="en-US" sz="2899" b="1" u="sng">
                <a:solidFill>
                  <a:srgbClr val="FFFFFF"/>
                </a:solidFill>
                <a:latin typeface="Lato Bold"/>
                <a:ea typeface="Lato Bold"/>
                <a:cs typeface="Lato Bold"/>
                <a:sym typeface="Lato Bold"/>
              </a:rPr>
              <a:t>Your Possible Question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282660" y="3673962"/>
            <a:ext cx="6877348" cy="46450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39751" lvl="1" indent="-269876" algn="l">
              <a:lnSpc>
                <a:spcPts val="6250"/>
              </a:lnSpc>
              <a:buFont typeface="Arial"/>
              <a:buChar char="•"/>
            </a:pPr>
            <a:r>
              <a:rPr lang="en-US" sz="2500">
                <a:solidFill>
                  <a:srgbClr val="FFFFFF"/>
                </a:solidFill>
                <a:latin typeface="Code Pro"/>
                <a:ea typeface="Code Pro"/>
                <a:cs typeface="Code Pro"/>
                <a:sym typeface="Code Pro"/>
              </a:rPr>
              <a:t>How much money do you make?</a:t>
            </a:r>
          </a:p>
          <a:p>
            <a:pPr marL="539751" lvl="1" indent="-269876" algn="l">
              <a:lnSpc>
                <a:spcPts val="6250"/>
              </a:lnSpc>
              <a:buFont typeface="Arial"/>
              <a:buChar char="•"/>
            </a:pPr>
            <a:r>
              <a:rPr lang="en-US" sz="2500">
                <a:solidFill>
                  <a:srgbClr val="FFFFFF"/>
                </a:solidFill>
                <a:latin typeface="Code Pro"/>
                <a:ea typeface="Code Pro"/>
                <a:cs typeface="Code Pro"/>
                <a:sym typeface="Code Pro"/>
              </a:rPr>
              <a:t>Why would I want your job?</a:t>
            </a:r>
          </a:p>
          <a:p>
            <a:pPr marL="539751" lvl="1" indent="-269876" algn="l">
              <a:lnSpc>
                <a:spcPts val="6250"/>
              </a:lnSpc>
              <a:buFont typeface="Arial"/>
              <a:buChar char="•"/>
            </a:pPr>
            <a:r>
              <a:rPr lang="en-US" sz="2500">
                <a:solidFill>
                  <a:srgbClr val="FFFFFF"/>
                </a:solidFill>
                <a:latin typeface="Code Pro"/>
                <a:ea typeface="Code Pro"/>
                <a:cs typeface="Code Pro"/>
                <a:sym typeface="Code Pro"/>
              </a:rPr>
              <a:t>Do I have to go to college?</a:t>
            </a:r>
          </a:p>
          <a:p>
            <a:pPr marL="539751" lvl="1" indent="-269876" algn="l">
              <a:lnSpc>
                <a:spcPts val="6250"/>
              </a:lnSpc>
              <a:buFont typeface="Arial"/>
              <a:buChar char="•"/>
            </a:pPr>
            <a:r>
              <a:rPr lang="en-US" sz="2500">
                <a:solidFill>
                  <a:srgbClr val="FFFFFF"/>
                </a:solidFill>
                <a:latin typeface="Code Pro"/>
                <a:ea typeface="Code Pro"/>
                <a:cs typeface="Code Pro"/>
                <a:sym typeface="Code Pro"/>
              </a:rPr>
              <a:t>How much vacation do I get?</a:t>
            </a:r>
          </a:p>
          <a:p>
            <a:pPr marL="539751" lvl="1" indent="-269876" algn="l">
              <a:lnSpc>
                <a:spcPts val="6250"/>
              </a:lnSpc>
              <a:buFont typeface="Arial"/>
              <a:buChar char="•"/>
            </a:pPr>
            <a:r>
              <a:rPr lang="en-US" sz="2500">
                <a:solidFill>
                  <a:srgbClr val="FFFFFF"/>
                </a:solidFill>
                <a:latin typeface="Code Pro"/>
                <a:ea typeface="Code Pro"/>
                <a:cs typeface="Code Pro"/>
                <a:sym typeface="Code Pro"/>
              </a:rPr>
              <a:t>How do I get a job at your company?</a:t>
            </a:r>
          </a:p>
          <a:p>
            <a:pPr marL="539751" lvl="1" indent="-269876" algn="l">
              <a:lnSpc>
                <a:spcPts val="6250"/>
              </a:lnSpc>
              <a:buFont typeface="Arial"/>
              <a:buChar char="•"/>
            </a:pPr>
            <a:r>
              <a:rPr lang="en-US" sz="2500">
                <a:solidFill>
                  <a:srgbClr val="FFFFFF"/>
                </a:solidFill>
                <a:latin typeface="Code Pro"/>
                <a:ea typeface="Code Pro"/>
                <a:cs typeface="Code Pro"/>
                <a:sym typeface="Code Pro"/>
              </a:rPr>
              <a:t>How do I get experience without a job?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chemeClr val="accent4">
                  <a:lumMod val="75000"/>
                  <a:shade val="30000"/>
                  <a:satMod val="115000"/>
                </a:schemeClr>
              </a:gs>
              <a:gs pos="50000">
                <a:schemeClr val="accent4">
                  <a:lumMod val="75000"/>
                  <a:shade val="67500"/>
                  <a:satMod val="115000"/>
                </a:schemeClr>
              </a:gs>
              <a:gs pos="100000">
                <a:schemeClr val="accent4">
                  <a:lumMod val="75000"/>
                  <a:shade val="100000"/>
                  <a:satMod val="115000"/>
                </a:schemeClr>
              </a:gs>
            </a:gsLst>
            <a:lin ang="8100000" scaled="1"/>
            <a:tileRect/>
          </a:grad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8671988" y="2613941"/>
            <a:ext cx="9147510" cy="7080076"/>
          </a:xfrm>
          <a:custGeom>
            <a:avLst/>
            <a:gdLst/>
            <a:ahLst/>
            <a:cxnLst/>
            <a:rect l="l" t="t" r="r" b="b"/>
            <a:pathLst>
              <a:path w="9147510" h="7080076">
                <a:moveTo>
                  <a:pt x="0" y="0"/>
                </a:moveTo>
                <a:lnTo>
                  <a:pt x="9147509" y="0"/>
                </a:lnTo>
                <a:lnTo>
                  <a:pt x="9147509" y="7080077"/>
                </a:lnTo>
                <a:lnTo>
                  <a:pt x="0" y="708007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70187" t="-59908" b="-7220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TextBox 4"/>
          <p:cNvSpPr txBox="1"/>
          <p:nvPr/>
        </p:nvSpPr>
        <p:spPr>
          <a:xfrm>
            <a:off x="1028700" y="1162050"/>
            <a:ext cx="16230600" cy="13474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219"/>
              </a:lnSpc>
            </a:pPr>
            <a:r>
              <a:rPr lang="en-US" sz="9733" spc="175">
                <a:solidFill>
                  <a:srgbClr val="FFFFFF"/>
                </a:solidFill>
                <a:latin typeface="Fredoka"/>
                <a:ea typeface="Fredoka"/>
                <a:cs typeface="Fredoka"/>
                <a:sym typeface="Fredoka"/>
              </a:rPr>
              <a:t>Good Questions</a:t>
            </a:r>
          </a:p>
        </p:txBody>
      </p:sp>
      <p:sp>
        <p:nvSpPr>
          <p:cNvPr id="5" name="Freeform 5"/>
          <p:cNvSpPr/>
          <p:nvPr/>
        </p:nvSpPr>
        <p:spPr>
          <a:xfrm>
            <a:off x="15227676" y="654492"/>
            <a:ext cx="1959449" cy="1959449"/>
          </a:xfrm>
          <a:custGeom>
            <a:avLst/>
            <a:gdLst/>
            <a:ahLst/>
            <a:cxnLst/>
            <a:rect l="l" t="t" r="r" b="b"/>
            <a:pathLst>
              <a:path w="1959449" h="1959449">
                <a:moveTo>
                  <a:pt x="0" y="0"/>
                </a:moveTo>
                <a:lnTo>
                  <a:pt x="1959450" y="0"/>
                </a:lnTo>
                <a:lnTo>
                  <a:pt x="1959450" y="1959449"/>
                </a:lnTo>
                <a:lnTo>
                  <a:pt x="0" y="195944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TextBox 6"/>
          <p:cNvSpPr txBox="1"/>
          <p:nvPr/>
        </p:nvSpPr>
        <p:spPr>
          <a:xfrm>
            <a:off x="8986163" y="3778737"/>
            <a:ext cx="7933965" cy="51149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39749" lvl="1" indent="-269875" algn="l">
              <a:lnSpc>
                <a:spcPts val="5174"/>
              </a:lnSpc>
              <a:buFont typeface="Arial"/>
              <a:buChar char="•"/>
            </a:pPr>
            <a:r>
              <a:rPr lang="en-US" sz="2499" spc="24">
                <a:solidFill>
                  <a:srgbClr val="FFFFFF"/>
                </a:solidFill>
                <a:latin typeface="Code Pro"/>
                <a:ea typeface="Code Pro"/>
                <a:cs typeface="Code Pro"/>
                <a:sym typeface="Code Pro"/>
              </a:rPr>
              <a:t>What is the average starting salary for your job?</a:t>
            </a:r>
          </a:p>
          <a:p>
            <a:pPr marL="539749" lvl="1" indent="-269875" algn="l">
              <a:lnSpc>
                <a:spcPts val="5174"/>
              </a:lnSpc>
              <a:buFont typeface="Arial"/>
              <a:buChar char="•"/>
            </a:pPr>
            <a:r>
              <a:rPr lang="en-US" sz="2499" spc="24">
                <a:solidFill>
                  <a:srgbClr val="FFFFFF"/>
                </a:solidFill>
                <a:latin typeface="Code Pro"/>
                <a:ea typeface="Code Pro"/>
                <a:cs typeface="Code Pro"/>
                <a:sym typeface="Code Pro"/>
              </a:rPr>
              <a:t>What do you like most about your career?</a:t>
            </a:r>
          </a:p>
          <a:p>
            <a:pPr marL="539749" lvl="1" indent="-269875" algn="l">
              <a:lnSpc>
                <a:spcPts val="5174"/>
              </a:lnSpc>
              <a:buFont typeface="Arial"/>
              <a:buChar char="•"/>
            </a:pPr>
            <a:r>
              <a:rPr lang="en-US" sz="2499" spc="24">
                <a:solidFill>
                  <a:srgbClr val="FFFFFF"/>
                </a:solidFill>
                <a:latin typeface="Code Pro"/>
                <a:ea typeface="Code Pro"/>
                <a:cs typeface="Code Pro"/>
                <a:sym typeface="Code Pro"/>
              </a:rPr>
              <a:t>What type of training is required?</a:t>
            </a:r>
          </a:p>
          <a:p>
            <a:pPr marL="539749" lvl="1" indent="-269875" algn="l">
              <a:lnSpc>
                <a:spcPts val="5174"/>
              </a:lnSpc>
              <a:buFont typeface="Arial"/>
              <a:buChar char="•"/>
            </a:pPr>
            <a:r>
              <a:rPr lang="en-US" sz="2499" spc="24">
                <a:solidFill>
                  <a:srgbClr val="FFFFFF"/>
                </a:solidFill>
                <a:latin typeface="Code Pro"/>
                <a:ea typeface="Code Pro"/>
                <a:cs typeface="Code Pro"/>
                <a:sym typeface="Code Pro"/>
              </a:rPr>
              <a:t>What benefits are offered by your company?</a:t>
            </a:r>
          </a:p>
          <a:p>
            <a:pPr marL="539749" lvl="1" indent="-269875" algn="l">
              <a:lnSpc>
                <a:spcPts val="5174"/>
              </a:lnSpc>
              <a:buFont typeface="Arial"/>
              <a:buChar char="•"/>
            </a:pPr>
            <a:r>
              <a:rPr lang="en-US" sz="2499" spc="24">
                <a:solidFill>
                  <a:srgbClr val="FFFFFF"/>
                </a:solidFill>
                <a:latin typeface="Code Pro"/>
                <a:ea typeface="Code Pro"/>
                <a:cs typeface="Code Pro"/>
                <a:sym typeface="Code Pro"/>
              </a:rPr>
              <a:t>What can I do to make myself more employable?</a:t>
            </a:r>
          </a:p>
          <a:p>
            <a:pPr marL="539749" lvl="1" indent="-269875" algn="l">
              <a:lnSpc>
                <a:spcPts val="5174"/>
              </a:lnSpc>
              <a:buFont typeface="Arial"/>
              <a:buChar char="•"/>
            </a:pPr>
            <a:r>
              <a:rPr lang="en-US" sz="2499" spc="24">
                <a:solidFill>
                  <a:srgbClr val="FFFFFF"/>
                </a:solidFill>
                <a:latin typeface="Code Pro"/>
                <a:ea typeface="Code Pro"/>
                <a:cs typeface="Code Pro"/>
                <a:sym typeface="Code Pro"/>
              </a:rPr>
              <a:t>Do you offer internships or apprenticeships?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986163" y="3109662"/>
            <a:ext cx="7518170" cy="4978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59"/>
              </a:lnSpc>
            </a:pPr>
            <a:r>
              <a:rPr lang="en-US" sz="2899" b="1" u="sng">
                <a:solidFill>
                  <a:srgbClr val="FFFFFF"/>
                </a:solidFill>
                <a:latin typeface="Lato Bold"/>
                <a:ea typeface="Lato Bold"/>
                <a:cs typeface="Lato Bold"/>
                <a:sym typeface="Lato Bold"/>
              </a:rPr>
              <a:t>A Better Way  to Ask the Same Question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62248" y="3109662"/>
            <a:ext cx="7518170" cy="4978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59"/>
              </a:lnSpc>
            </a:pPr>
            <a:r>
              <a:rPr lang="en-US" sz="2899" b="1" u="sng">
                <a:solidFill>
                  <a:srgbClr val="FFFFFF"/>
                </a:solidFill>
                <a:latin typeface="Lato Bold"/>
                <a:ea typeface="Lato Bold"/>
                <a:cs typeface="Lato Bold"/>
                <a:sym typeface="Lato Bold"/>
              </a:rPr>
              <a:t>Your Possible Question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282660" y="3673962"/>
            <a:ext cx="6877348" cy="46450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39751" lvl="1" indent="-269876" algn="l">
              <a:lnSpc>
                <a:spcPts val="6250"/>
              </a:lnSpc>
              <a:buFont typeface="Arial"/>
              <a:buChar char="•"/>
            </a:pPr>
            <a:r>
              <a:rPr lang="en-US" sz="2500">
                <a:solidFill>
                  <a:srgbClr val="FFFFFF"/>
                </a:solidFill>
                <a:latin typeface="Code Pro"/>
                <a:ea typeface="Code Pro"/>
                <a:cs typeface="Code Pro"/>
                <a:sym typeface="Code Pro"/>
              </a:rPr>
              <a:t>How much money do you make?</a:t>
            </a:r>
          </a:p>
          <a:p>
            <a:pPr marL="539751" lvl="1" indent="-269876" algn="l">
              <a:lnSpc>
                <a:spcPts val="6250"/>
              </a:lnSpc>
              <a:buFont typeface="Arial"/>
              <a:buChar char="•"/>
            </a:pPr>
            <a:r>
              <a:rPr lang="en-US" sz="2500">
                <a:solidFill>
                  <a:srgbClr val="FFFFFF"/>
                </a:solidFill>
                <a:latin typeface="Code Pro"/>
                <a:ea typeface="Code Pro"/>
                <a:cs typeface="Code Pro"/>
                <a:sym typeface="Code Pro"/>
              </a:rPr>
              <a:t>Why would I want your job?</a:t>
            </a:r>
          </a:p>
          <a:p>
            <a:pPr marL="539751" lvl="1" indent="-269876" algn="l">
              <a:lnSpc>
                <a:spcPts val="6250"/>
              </a:lnSpc>
              <a:buFont typeface="Arial"/>
              <a:buChar char="•"/>
            </a:pPr>
            <a:r>
              <a:rPr lang="en-US" sz="2500">
                <a:solidFill>
                  <a:srgbClr val="FFFFFF"/>
                </a:solidFill>
                <a:latin typeface="Code Pro"/>
                <a:ea typeface="Code Pro"/>
                <a:cs typeface="Code Pro"/>
                <a:sym typeface="Code Pro"/>
              </a:rPr>
              <a:t>Do I have to go to college?</a:t>
            </a:r>
          </a:p>
          <a:p>
            <a:pPr marL="539751" lvl="1" indent="-269876" algn="l">
              <a:lnSpc>
                <a:spcPts val="6250"/>
              </a:lnSpc>
              <a:buFont typeface="Arial"/>
              <a:buChar char="•"/>
            </a:pPr>
            <a:r>
              <a:rPr lang="en-US" sz="2500">
                <a:solidFill>
                  <a:srgbClr val="FFFFFF"/>
                </a:solidFill>
                <a:latin typeface="Code Pro"/>
                <a:ea typeface="Code Pro"/>
                <a:cs typeface="Code Pro"/>
                <a:sym typeface="Code Pro"/>
              </a:rPr>
              <a:t>How much vacation do I get?</a:t>
            </a:r>
          </a:p>
          <a:p>
            <a:pPr marL="539751" lvl="1" indent="-269876" algn="l">
              <a:lnSpc>
                <a:spcPts val="6250"/>
              </a:lnSpc>
              <a:buFont typeface="Arial"/>
              <a:buChar char="•"/>
            </a:pPr>
            <a:r>
              <a:rPr lang="en-US" sz="2500">
                <a:solidFill>
                  <a:srgbClr val="FFFFFF"/>
                </a:solidFill>
                <a:latin typeface="Code Pro"/>
                <a:ea typeface="Code Pro"/>
                <a:cs typeface="Code Pro"/>
                <a:sym typeface="Code Pro"/>
              </a:rPr>
              <a:t>How do I get a job at your company?</a:t>
            </a:r>
          </a:p>
          <a:p>
            <a:pPr marL="539751" lvl="1" indent="-269876" algn="l">
              <a:lnSpc>
                <a:spcPts val="6250"/>
              </a:lnSpc>
              <a:buFont typeface="Arial"/>
              <a:buChar char="•"/>
            </a:pPr>
            <a:r>
              <a:rPr lang="en-US" sz="2500">
                <a:solidFill>
                  <a:srgbClr val="FFFFFF"/>
                </a:solidFill>
                <a:latin typeface="Code Pro"/>
                <a:ea typeface="Code Pro"/>
                <a:cs typeface="Code Pro"/>
                <a:sym typeface="Code Pro"/>
              </a:rPr>
              <a:t>How do I get experience without a job?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chemeClr val="accent4">
                  <a:lumMod val="75000"/>
                  <a:shade val="30000"/>
                  <a:satMod val="115000"/>
                </a:schemeClr>
              </a:gs>
              <a:gs pos="50000">
                <a:schemeClr val="accent4">
                  <a:lumMod val="75000"/>
                  <a:shade val="67500"/>
                  <a:satMod val="115000"/>
                </a:schemeClr>
              </a:gs>
              <a:gs pos="100000">
                <a:schemeClr val="accent4">
                  <a:lumMod val="75000"/>
                  <a:shade val="100000"/>
                  <a:satMod val="115000"/>
                </a:schemeClr>
              </a:gs>
            </a:gsLst>
            <a:lin ang="8100000" scaled="1"/>
            <a:tileRect/>
          </a:grad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8986163" y="2178224"/>
            <a:ext cx="9147510" cy="7080076"/>
          </a:xfrm>
          <a:custGeom>
            <a:avLst/>
            <a:gdLst/>
            <a:ahLst/>
            <a:cxnLst/>
            <a:rect l="l" t="t" r="r" b="b"/>
            <a:pathLst>
              <a:path w="9147510" h="7080076">
                <a:moveTo>
                  <a:pt x="0" y="0"/>
                </a:moveTo>
                <a:lnTo>
                  <a:pt x="9147510" y="0"/>
                </a:lnTo>
                <a:lnTo>
                  <a:pt x="9147510" y="7080076"/>
                </a:lnTo>
                <a:lnTo>
                  <a:pt x="0" y="708007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70187" t="-59908" b="-7220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TextBox 4"/>
          <p:cNvSpPr txBox="1"/>
          <p:nvPr/>
        </p:nvSpPr>
        <p:spPr>
          <a:xfrm>
            <a:off x="1028700" y="1159580"/>
            <a:ext cx="16230600" cy="13474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219"/>
              </a:lnSpc>
            </a:pPr>
            <a:r>
              <a:rPr lang="en-US" sz="9733" spc="175">
                <a:solidFill>
                  <a:srgbClr val="FFFFFF"/>
                </a:solidFill>
                <a:latin typeface="Fredoka"/>
                <a:ea typeface="Fredoka"/>
                <a:cs typeface="Fredoka"/>
                <a:sym typeface="Fredoka"/>
              </a:rPr>
              <a:t>Good Questions</a:t>
            </a:r>
          </a:p>
        </p:txBody>
      </p:sp>
      <p:sp>
        <p:nvSpPr>
          <p:cNvPr id="5" name="Freeform 5"/>
          <p:cNvSpPr/>
          <p:nvPr/>
        </p:nvSpPr>
        <p:spPr>
          <a:xfrm>
            <a:off x="15227676" y="654492"/>
            <a:ext cx="1959449" cy="1959449"/>
          </a:xfrm>
          <a:custGeom>
            <a:avLst/>
            <a:gdLst/>
            <a:ahLst/>
            <a:cxnLst/>
            <a:rect l="l" t="t" r="r" b="b"/>
            <a:pathLst>
              <a:path w="1959449" h="1959449">
                <a:moveTo>
                  <a:pt x="0" y="0"/>
                </a:moveTo>
                <a:lnTo>
                  <a:pt x="1959450" y="0"/>
                </a:lnTo>
                <a:lnTo>
                  <a:pt x="1959450" y="1959449"/>
                </a:lnTo>
                <a:lnTo>
                  <a:pt x="0" y="195944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1028700" y="8481761"/>
            <a:ext cx="1258267" cy="1446284"/>
          </a:xfrm>
          <a:prstGeom prst="rect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8340219" y="3343020"/>
            <a:ext cx="8909325" cy="391453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539749" lvl="1" indent="-269875" algn="l">
              <a:lnSpc>
                <a:spcPts val="5174"/>
              </a:lnSpc>
              <a:buFont typeface="Arial"/>
              <a:buChar char="•"/>
            </a:pPr>
            <a:r>
              <a:rPr lang="en-US" sz="2499" spc="24">
                <a:solidFill>
                  <a:srgbClr val="FFFFFF"/>
                </a:solidFill>
                <a:latin typeface="Code Pro"/>
                <a:ea typeface="Code Pro"/>
                <a:cs typeface="Code Pro"/>
                <a:sym typeface="Code Pro"/>
              </a:rPr>
              <a:t>What is the average starting salary for your job?</a:t>
            </a:r>
          </a:p>
          <a:p>
            <a:pPr marL="539749" lvl="1" indent="-269875" algn="l">
              <a:lnSpc>
                <a:spcPts val="5174"/>
              </a:lnSpc>
              <a:buFont typeface="Arial"/>
              <a:buChar char="•"/>
            </a:pPr>
            <a:r>
              <a:rPr lang="en-US" sz="2499" spc="24">
                <a:solidFill>
                  <a:srgbClr val="FFFFFF"/>
                </a:solidFill>
                <a:latin typeface="Code Pro"/>
                <a:ea typeface="Code Pro"/>
                <a:cs typeface="Code Pro"/>
                <a:sym typeface="Code Pro"/>
              </a:rPr>
              <a:t>What do you like most about your career?</a:t>
            </a:r>
          </a:p>
          <a:p>
            <a:pPr marL="539749" lvl="1" indent="-269875" algn="l">
              <a:lnSpc>
                <a:spcPts val="5174"/>
              </a:lnSpc>
              <a:buFont typeface="Arial"/>
              <a:buChar char="•"/>
            </a:pPr>
            <a:r>
              <a:rPr lang="en-US" sz="2499" spc="24">
                <a:solidFill>
                  <a:srgbClr val="FFFFFF"/>
                </a:solidFill>
                <a:latin typeface="Code Pro"/>
                <a:ea typeface="Code Pro"/>
                <a:cs typeface="Code Pro"/>
                <a:sym typeface="Code Pro"/>
              </a:rPr>
              <a:t>What type of training is required?</a:t>
            </a:r>
          </a:p>
          <a:p>
            <a:pPr marL="539749" lvl="1" indent="-269875" algn="l">
              <a:lnSpc>
                <a:spcPts val="5174"/>
              </a:lnSpc>
              <a:buFont typeface="Arial"/>
              <a:buChar char="•"/>
            </a:pPr>
            <a:r>
              <a:rPr lang="en-US" sz="2499" spc="24">
                <a:solidFill>
                  <a:srgbClr val="FFFFFF"/>
                </a:solidFill>
                <a:latin typeface="Code Pro"/>
                <a:ea typeface="Code Pro"/>
                <a:cs typeface="Code Pro"/>
                <a:sym typeface="Code Pro"/>
              </a:rPr>
              <a:t>What benefits are offered by your company?</a:t>
            </a:r>
          </a:p>
          <a:p>
            <a:pPr marL="539749" lvl="1" indent="-269875" algn="l">
              <a:lnSpc>
                <a:spcPts val="5174"/>
              </a:lnSpc>
              <a:buFont typeface="Arial"/>
              <a:buChar char="•"/>
            </a:pPr>
            <a:r>
              <a:rPr lang="en-US" sz="2499" spc="24">
                <a:solidFill>
                  <a:srgbClr val="FFFFFF"/>
                </a:solidFill>
                <a:latin typeface="Code Pro"/>
                <a:ea typeface="Code Pro"/>
                <a:cs typeface="Code Pro"/>
                <a:sym typeface="Code Pro"/>
              </a:rPr>
              <a:t>What can I do to make myself more employable?</a:t>
            </a:r>
          </a:p>
          <a:p>
            <a:pPr marL="539749" lvl="1" indent="-269875" algn="l">
              <a:lnSpc>
                <a:spcPts val="5174"/>
              </a:lnSpc>
              <a:buFont typeface="Arial"/>
              <a:buChar char="•"/>
            </a:pPr>
            <a:r>
              <a:rPr lang="en-US" sz="2499" spc="24">
                <a:solidFill>
                  <a:srgbClr val="FFFFFF"/>
                </a:solidFill>
                <a:latin typeface="Code Pro"/>
                <a:ea typeface="Code Pro"/>
                <a:cs typeface="Code Pro"/>
                <a:sym typeface="Code Pro"/>
              </a:rPr>
              <a:t>Do you offer internships or apprenticeships?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300339" y="2673944"/>
            <a:ext cx="7518170" cy="4978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59"/>
              </a:lnSpc>
            </a:pPr>
            <a:r>
              <a:rPr lang="en-US" sz="2899" b="1" u="sng">
                <a:solidFill>
                  <a:srgbClr val="FFFFFF"/>
                </a:solidFill>
                <a:latin typeface="Lato Bold"/>
                <a:ea typeface="Lato Bold"/>
                <a:cs typeface="Lato Bold"/>
                <a:sym typeface="Lato Bold"/>
              </a:rPr>
              <a:t>A Better Way  to Ask the Same Question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41837" y="2668971"/>
            <a:ext cx="7518170" cy="4978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59"/>
              </a:lnSpc>
            </a:pPr>
            <a:r>
              <a:rPr lang="en-US" sz="2899" b="1" u="sng">
                <a:solidFill>
                  <a:srgbClr val="FFFFFF"/>
                </a:solidFill>
                <a:latin typeface="Lato Bold"/>
                <a:ea typeface="Lato Bold"/>
                <a:cs typeface="Lato Bold"/>
                <a:sym typeface="Lato Bold"/>
              </a:rPr>
              <a:t>Your Possible Question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282660" y="3149032"/>
            <a:ext cx="7715548" cy="47256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539751" lvl="1" indent="-269876" algn="l">
              <a:lnSpc>
                <a:spcPts val="6250"/>
              </a:lnSpc>
              <a:buFont typeface="Arial"/>
              <a:buChar char="•"/>
            </a:pPr>
            <a:r>
              <a:rPr lang="en-US" sz="2500">
                <a:solidFill>
                  <a:srgbClr val="FFFFFF"/>
                </a:solidFill>
                <a:latin typeface="Code Pro"/>
                <a:ea typeface="Code Pro"/>
                <a:cs typeface="Code Pro"/>
                <a:sym typeface="Code Pro"/>
              </a:rPr>
              <a:t>How much money do you make?</a:t>
            </a:r>
          </a:p>
          <a:p>
            <a:pPr marL="539751" lvl="1" indent="-269876" algn="l">
              <a:lnSpc>
                <a:spcPts val="6250"/>
              </a:lnSpc>
              <a:buFont typeface="Arial"/>
              <a:buChar char="•"/>
            </a:pPr>
            <a:r>
              <a:rPr lang="en-US" sz="2500">
                <a:solidFill>
                  <a:srgbClr val="FFFFFF"/>
                </a:solidFill>
                <a:latin typeface="Code Pro"/>
                <a:ea typeface="Code Pro"/>
                <a:cs typeface="Code Pro"/>
                <a:sym typeface="Code Pro"/>
              </a:rPr>
              <a:t>Why would I want your job?</a:t>
            </a:r>
          </a:p>
          <a:p>
            <a:pPr marL="539751" lvl="1" indent="-269876" algn="l">
              <a:lnSpc>
                <a:spcPts val="6250"/>
              </a:lnSpc>
              <a:buFont typeface="Arial"/>
              <a:buChar char="•"/>
            </a:pPr>
            <a:r>
              <a:rPr lang="en-US" sz="2500">
                <a:solidFill>
                  <a:srgbClr val="FFFFFF"/>
                </a:solidFill>
                <a:latin typeface="Code Pro"/>
                <a:ea typeface="Code Pro"/>
                <a:cs typeface="Code Pro"/>
                <a:sym typeface="Code Pro"/>
              </a:rPr>
              <a:t>Do I have to go to college?</a:t>
            </a:r>
          </a:p>
          <a:p>
            <a:pPr marL="539751" lvl="1" indent="-269876" algn="l">
              <a:lnSpc>
                <a:spcPts val="6250"/>
              </a:lnSpc>
              <a:buFont typeface="Arial"/>
              <a:buChar char="•"/>
            </a:pPr>
            <a:r>
              <a:rPr lang="en-US" sz="2500">
                <a:solidFill>
                  <a:srgbClr val="FFFFFF"/>
                </a:solidFill>
                <a:latin typeface="Code Pro"/>
                <a:ea typeface="Code Pro"/>
                <a:cs typeface="Code Pro"/>
                <a:sym typeface="Code Pro"/>
              </a:rPr>
              <a:t>How much vacation do I get?</a:t>
            </a:r>
          </a:p>
          <a:p>
            <a:pPr marL="539751" lvl="1" indent="-269876" algn="l">
              <a:lnSpc>
                <a:spcPts val="6250"/>
              </a:lnSpc>
              <a:buFont typeface="Arial"/>
              <a:buChar char="•"/>
            </a:pPr>
            <a:r>
              <a:rPr lang="en-US" sz="2500">
                <a:solidFill>
                  <a:srgbClr val="FFFFFF"/>
                </a:solidFill>
                <a:latin typeface="Code Pro"/>
                <a:ea typeface="Code Pro"/>
                <a:cs typeface="Code Pro"/>
                <a:sym typeface="Code Pro"/>
              </a:rPr>
              <a:t>How do I get a job at your company?</a:t>
            </a:r>
          </a:p>
          <a:p>
            <a:pPr marL="539751" lvl="1" indent="-269876" algn="l">
              <a:lnSpc>
                <a:spcPts val="6250"/>
              </a:lnSpc>
              <a:buFont typeface="Arial"/>
              <a:buChar char="•"/>
            </a:pPr>
            <a:r>
              <a:rPr lang="en-US" sz="2500">
                <a:solidFill>
                  <a:srgbClr val="FFFFFF"/>
                </a:solidFill>
                <a:latin typeface="Code Pro"/>
                <a:ea typeface="Code Pro"/>
                <a:cs typeface="Code Pro"/>
                <a:sym typeface="Code Pro"/>
              </a:rPr>
              <a:t>How do I get experience without a job?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86967" y="8487649"/>
            <a:ext cx="5439514" cy="158376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6439"/>
              </a:lnSpc>
            </a:pPr>
            <a:r>
              <a:rPr lang="en-US" sz="4599" b="1">
                <a:solidFill>
                  <a:srgbClr val="FFFFFF"/>
                </a:solidFill>
                <a:latin typeface="Code Pro Bold"/>
                <a:ea typeface="Code Pro Bold"/>
                <a:cs typeface="Code Pro Bold"/>
                <a:sym typeface="Code Pro Bold"/>
              </a:rPr>
              <a:t>What else might I want to know?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chemeClr val="accent4">
                  <a:lumMod val="75000"/>
                  <a:shade val="30000"/>
                  <a:satMod val="115000"/>
                </a:schemeClr>
              </a:gs>
              <a:gs pos="50000">
                <a:schemeClr val="accent4">
                  <a:lumMod val="75000"/>
                  <a:shade val="67500"/>
                  <a:satMod val="115000"/>
                </a:schemeClr>
              </a:gs>
              <a:gs pos="100000">
                <a:schemeClr val="accent4">
                  <a:lumMod val="75000"/>
                  <a:shade val="100000"/>
                  <a:satMod val="115000"/>
                </a:schemeClr>
              </a:gs>
            </a:gsLst>
            <a:lin ang="2700000" scaled="1"/>
            <a:tileRect/>
          </a:grad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6039060" y="1028700"/>
            <a:ext cx="11220240" cy="8528287"/>
          </a:xfrm>
          <a:custGeom>
            <a:avLst/>
            <a:gdLst/>
            <a:ahLst/>
            <a:cxnLst/>
            <a:rect l="l" t="t" r="r" b="b"/>
            <a:pathLst>
              <a:path w="11220240" h="8528287">
                <a:moveTo>
                  <a:pt x="0" y="0"/>
                </a:moveTo>
                <a:lnTo>
                  <a:pt x="11220240" y="0"/>
                </a:lnTo>
                <a:lnTo>
                  <a:pt x="11220240" y="8528287"/>
                </a:lnTo>
                <a:lnTo>
                  <a:pt x="0" y="852828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664225" y="4485102"/>
            <a:ext cx="5566515" cy="5566515"/>
          </a:xfrm>
          <a:custGeom>
            <a:avLst/>
            <a:gdLst/>
            <a:ahLst/>
            <a:cxnLst/>
            <a:rect l="l" t="t" r="r" b="b"/>
            <a:pathLst>
              <a:path w="5566515" h="5566515">
                <a:moveTo>
                  <a:pt x="0" y="0"/>
                </a:moveTo>
                <a:lnTo>
                  <a:pt x="5566515" y="0"/>
                </a:lnTo>
                <a:lnTo>
                  <a:pt x="5566515" y="5566515"/>
                </a:lnTo>
                <a:lnTo>
                  <a:pt x="0" y="556651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TextBox 5"/>
          <p:cNvSpPr txBox="1"/>
          <p:nvPr/>
        </p:nvSpPr>
        <p:spPr>
          <a:xfrm>
            <a:off x="1028700" y="1475999"/>
            <a:ext cx="4676498" cy="32601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543"/>
              </a:lnSpc>
            </a:pPr>
            <a:r>
              <a:rPr lang="en-US" sz="8136" spc="146">
                <a:solidFill>
                  <a:srgbClr val="FFFFFF"/>
                </a:solidFill>
                <a:latin typeface="Fredoka"/>
                <a:ea typeface="Fredoka"/>
                <a:cs typeface="Fredoka"/>
                <a:sym typeface="Fredoka"/>
              </a:rPr>
              <a:t>On the Field</a:t>
            </a:r>
          </a:p>
          <a:p>
            <a:pPr algn="ctr">
              <a:lnSpc>
                <a:spcPts val="8543"/>
              </a:lnSpc>
            </a:pPr>
            <a:r>
              <a:rPr lang="en-US" sz="8136" spc="146">
                <a:solidFill>
                  <a:srgbClr val="FFFFFF"/>
                </a:solidFill>
                <a:latin typeface="Fredoka"/>
                <a:ea typeface="Fredoka"/>
                <a:cs typeface="Fredoka"/>
                <a:sym typeface="Fredoka"/>
              </a:rPr>
              <a:t>Trip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894965" y="1719485"/>
            <a:ext cx="9310861" cy="68480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lang="en-US" sz="3000" spc="35" dirty="0">
                <a:solidFill>
                  <a:srgbClr val="FFFFFF"/>
                </a:solidFill>
                <a:latin typeface="Code Pro"/>
                <a:ea typeface="Code Pro"/>
                <a:cs typeface="Code Pro"/>
                <a:sym typeface="Code Pro"/>
              </a:rPr>
              <a:t>1.Represent yourself well (could be a future job opportunity).</a:t>
            </a:r>
          </a:p>
          <a:p>
            <a:pPr algn="l">
              <a:lnSpc>
                <a:spcPct val="150000"/>
              </a:lnSpc>
            </a:pPr>
            <a:r>
              <a:rPr lang="en-US" sz="3000" spc="35" dirty="0">
                <a:solidFill>
                  <a:srgbClr val="FFFFFF"/>
                </a:solidFill>
                <a:latin typeface="Code Pro"/>
                <a:ea typeface="Code Pro"/>
                <a:cs typeface="Code Pro"/>
                <a:sym typeface="Code Pro"/>
              </a:rPr>
              <a:t>2.Be polite (please and thank you).</a:t>
            </a:r>
          </a:p>
          <a:p>
            <a:pPr algn="l">
              <a:lnSpc>
                <a:spcPct val="150000"/>
              </a:lnSpc>
            </a:pPr>
            <a:r>
              <a:rPr lang="en-US" sz="3000" spc="35" dirty="0">
                <a:solidFill>
                  <a:srgbClr val="FFFFFF"/>
                </a:solidFill>
                <a:latin typeface="Code Pro"/>
                <a:ea typeface="Code Pro"/>
                <a:cs typeface="Code Pro"/>
                <a:sym typeface="Code Pro"/>
              </a:rPr>
              <a:t>3.Stay with your group/zone.</a:t>
            </a:r>
          </a:p>
          <a:p>
            <a:pPr algn="l">
              <a:lnSpc>
                <a:spcPct val="150000"/>
              </a:lnSpc>
            </a:pPr>
            <a:r>
              <a:rPr lang="en-US" sz="3000" spc="35" dirty="0">
                <a:solidFill>
                  <a:srgbClr val="FFFFFF"/>
                </a:solidFill>
                <a:latin typeface="Code Pro"/>
                <a:ea typeface="Code Pro"/>
                <a:cs typeface="Code Pro"/>
                <a:sym typeface="Code Pro"/>
              </a:rPr>
              <a:t>4.Stay engaged (ask good questions).</a:t>
            </a:r>
          </a:p>
          <a:p>
            <a:pPr algn="l">
              <a:lnSpc>
                <a:spcPct val="150000"/>
              </a:lnSpc>
            </a:pPr>
            <a:r>
              <a:rPr lang="en-US" sz="3000" spc="35" dirty="0">
                <a:solidFill>
                  <a:srgbClr val="FFFFFF"/>
                </a:solidFill>
                <a:latin typeface="Code Pro"/>
                <a:ea typeface="Code Pro"/>
                <a:cs typeface="Code Pro"/>
                <a:sym typeface="Code Pro"/>
              </a:rPr>
              <a:t>5.Thank the presenters.</a:t>
            </a:r>
          </a:p>
          <a:p>
            <a:pPr algn="l">
              <a:lnSpc>
                <a:spcPct val="150000"/>
              </a:lnSpc>
            </a:pPr>
            <a:r>
              <a:rPr lang="en-US" sz="3000" spc="35" dirty="0">
                <a:solidFill>
                  <a:srgbClr val="FFFFFF"/>
                </a:solidFill>
                <a:latin typeface="Code Pro"/>
                <a:ea typeface="Code Pro"/>
                <a:cs typeface="Code Pro"/>
                <a:sym typeface="Code Pro"/>
              </a:rPr>
              <a:t>6.Walk, don’t run.</a:t>
            </a:r>
          </a:p>
          <a:p>
            <a:pPr algn="l">
              <a:lnSpc>
                <a:spcPct val="150000"/>
              </a:lnSpc>
            </a:pPr>
            <a:r>
              <a:rPr lang="en-US" sz="3000" spc="35" dirty="0">
                <a:solidFill>
                  <a:srgbClr val="FFFFFF"/>
                </a:solidFill>
                <a:latin typeface="Code Pro"/>
                <a:ea typeface="Code Pro"/>
                <a:cs typeface="Code Pro"/>
                <a:sym typeface="Code Pro"/>
              </a:rPr>
              <a:t>7.Keep hands to yourself. No rough-housing.</a:t>
            </a:r>
          </a:p>
          <a:p>
            <a:pPr algn="l">
              <a:lnSpc>
                <a:spcPct val="150000"/>
              </a:lnSpc>
            </a:pPr>
            <a:r>
              <a:rPr lang="en-US" sz="3000" spc="35" dirty="0">
                <a:solidFill>
                  <a:srgbClr val="FFFFFF"/>
                </a:solidFill>
                <a:latin typeface="Code Pro"/>
                <a:ea typeface="Code Pro"/>
                <a:cs typeface="Code Pro"/>
                <a:sym typeface="Code Pro"/>
              </a:rPr>
              <a:t>8. Dress Appropriately for the weather. Half the expo is outside!!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chemeClr val="accent4">
                  <a:lumMod val="75000"/>
                  <a:shade val="30000"/>
                  <a:satMod val="115000"/>
                </a:schemeClr>
              </a:gs>
              <a:gs pos="50000">
                <a:schemeClr val="accent4">
                  <a:lumMod val="75000"/>
                  <a:shade val="67500"/>
                  <a:satMod val="115000"/>
                </a:schemeClr>
              </a:gs>
              <a:gs pos="100000">
                <a:schemeClr val="accent4">
                  <a:lumMod val="75000"/>
                  <a:shade val="100000"/>
                  <a:satMod val="115000"/>
                </a:schemeClr>
              </a:gs>
            </a:gsLst>
            <a:lin ang="13500000" scaled="1"/>
            <a:tileRect/>
          </a:grad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2097795" y="7438372"/>
            <a:ext cx="5919408" cy="1206079"/>
          </a:xfrm>
          <a:custGeom>
            <a:avLst/>
            <a:gdLst/>
            <a:ahLst/>
            <a:cxnLst/>
            <a:rect l="l" t="t" r="r" b="b"/>
            <a:pathLst>
              <a:path w="5919408" h="1206079">
                <a:moveTo>
                  <a:pt x="0" y="0"/>
                </a:moveTo>
                <a:lnTo>
                  <a:pt x="5919408" y="0"/>
                </a:lnTo>
                <a:lnTo>
                  <a:pt x="5919408" y="1206080"/>
                </a:lnTo>
                <a:lnTo>
                  <a:pt x="0" y="120608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TextBox 4"/>
          <p:cNvSpPr txBox="1"/>
          <p:nvPr/>
        </p:nvSpPr>
        <p:spPr>
          <a:xfrm>
            <a:off x="9057519" y="3212940"/>
            <a:ext cx="7399727" cy="4003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416"/>
              </a:lnSpc>
            </a:pPr>
            <a:r>
              <a:rPr lang="en-US" sz="10015" spc="180">
                <a:solidFill>
                  <a:srgbClr val="FFFFFF"/>
                </a:solidFill>
                <a:latin typeface="Fredoka"/>
                <a:ea typeface="Fredoka"/>
                <a:cs typeface="Fredoka"/>
                <a:sym typeface="Fredoka"/>
              </a:rPr>
              <a:t>Do you have questions?</a:t>
            </a:r>
          </a:p>
        </p:txBody>
      </p:sp>
      <p:sp>
        <p:nvSpPr>
          <p:cNvPr id="5" name="Freeform 5"/>
          <p:cNvSpPr/>
          <p:nvPr/>
        </p:nvSpPr>
        <p:spPr>
          <a:xfrm>
            <a:off x="1830755" y="1642548"/>
            <a:ext cx="6453489" cy="5154725"/>
          </a:xfrm>
          <a:custGeom>
            <a:avLst/>
            <a:gdLst/>
            <a:ahLst/>
            <a:cxnLst/>
            <a:rect l="l" t="t" r="r" b="b"/>
            <a:pathLst>
              <a:path w="6453489" h="5154725">
                <a:moveTo>
                  <a:pt x="0" y="0"/>
                </a:moveTo>
                <a:lnTo>
                  <a:pt x="6453489" y="0"/>
                </a:lnTo>
                <a:lnTo>
                  <a:pt x="6453489" y="5154725"/>
                </a:lnTo>
                <a:lnTo>
                  <a:pt x="0" y="515472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3">
            <a:extLst>
              <a:ext uri="{FF2B5EF4-FFF2-40B4-BE49-F238E27FC236}">
                <a16:creationId xmlns:a16="http://schemas.microsoft.com/office/drawing/2014/main" id="{2C626738-4E82-93E2-1378-CED11EC97BF7}"/>
              </a:ext>
            </a:extLst>
          </p:cNvPr>
          <p:cNvSpPr/>
          <p:nvPr/>
        </p:nvSpPr>
        <p:spPr>
          <a:xfrm>
            <a:off x="15227676" y="654492"/>
            <a:ext cx="1959449" cy="1959449"/>
          </a:xfrm>
          <a:custGeom>
            <a:avLst/>
            <a:gdLst/>
            <a:ahLst/>
            <a:cxnLst/>
            <a:rect l="l" t="t" r="r" b="b"/>
            <a:pathLst>
              <a:path w="1959449" h="1959449">
                <a:moveTo>
                  <a:pt x="0" y="0"/>
                </a:moveTo>
                <a:lnTo>
                  <a:pt x="1959450" y="0"/>
                </a:lnTo>
                <a:lnTo>
                  <a:pt x="1959450" y="1959449"/>
                </a:lnTo>
                <a:lnTo>
                  <a:pt x="0" y="195944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d3d677ed-a938-40be-b330-0675c384d7c1" xsi:nil="true"/>
    <lcf76f155ced4ddcb4097134ff3c332f xmlns="ea3c5527-176c-438b-b984-c8f2625e2be9">
      <Terms xmlns="http://schemas.microsoft.com/office/infopath/2007/PartnerControls"/>
    </lcf76f155ced4ddcb4097134ff3c332f>
    <CASAofCentralVA xmlns="ea3c5527-176c-438b-b984-c8f2625e2be9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9F5624307EE5D4D87E4A12BDA95FC74" ma:contentTypeVersion="20" ma:contentTypeDescription="Create a new document." ma:contentTypeScope="" ma:versionID="f8dddc31d3d7b088ed57baef4f2b7f1f">
  <xsd:schema xmlns:xsd="http://www.w3.org/2001/XMLSchema" xmlns:xs="http://www.w3.org/2001/XMLSchema" xmlns:p="http://schemas.microsoft.com/office/2006/metadata/properties" xmlns:ns2="ea3c5527-176c-438b-b984-c8f2625e2be9" xmlns:ns3="d3d677ed-a938-40be-b330-0675c384d7c1" targetNamespace="http://schemas.microsoft.com/office/2006/metadata/properties" ma:root="true" ma:fieldsID="469ea62aab06dd7c4cf5247871d7e4e7" ns2:_="" ns3:_="">
    <xsd:import namespace="ea3c5527-176c-438b-b984-c8f2625e2be9"/>
    <xsd:import namespace="d3d677ed-a938-40be-b330-0675c384d7c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Location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CASAofCentralVA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a3c5527-176c-438b-b984-c8f2625e2be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3" nillable="true" ma:displayName="Location" ma:internalName="MediaServiceLocation" ma:readOnly="true">
      <xsd:simpleType>
        <xsd:restriction base="dms:Text"/>
      </xsd:simpleType>
    </xsd:element>
    <xsd:element name="MediaServiceAutoKeyPoints" ma:index="14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5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e13161b9-b3c3-468a-aa87-2f43b29c66f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CASAofCentralVA" ma:index="24" nillable="true" ma:displayName="CASA of Central VA" ma:format="Dropdown" ma:internalName="CASAofCentralVA">
      <xsd:simpleType>
        <xsd:restriction base="dms:Text">
          <xsd:maxLength value="255"/>
        </xsd:restriction>
      </xsd:simpleType>
    </xsd:element>
    <xsd:element name="MediaServiceObjectDetectorVersions" ma:index="25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6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7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3d677ed-a938-40be-b330-0675c384d7c1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68d97738-0566-469b-8b6d-870bd487ebec}" ma:internalName="TaxCatchAll" ma:showField="CatchAllData" ma:web="d3d677ed-a938-40be-b330-0675c384d7c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63BDF28-741E-4CD2-9F03-F36043F6B52D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7F38AA64-09F0-4DE9-A316-70E998AF86AD}">
  <ds:schemaRefs>
    <ds:schemaRef ds:uri="http://schemas.microsoft.com/office/2006/metadata/properties"/>
    <ds:schemaRef ds:uri="http://schemas.microsoft.com/office/infopath/2007/PartnerControls"/>
    <ds:schemaRef ds:uri="d3d677ed-a938-40be-b330-0675c384d7c1"/>
    <ds:schemaRef ds:uri="ea3c5527-176c-438b-b984-c8f2625e2be9"/>
  </ds:schemaRefs>
</ds:datastoreItem>
</file>

<file path=customXml/itemProps3.xml><?xml version="1.0" encoding="utf-8"?>
<ds:datastoreItem xmlns:ds="http://schemas.openxmlformats.org/officeDocument/2006/customXml" ds:itemID="{1ACE663D-8950-4A72-B020-64EF43290E8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a3c5527-176c-438b-b984-c8f2625e2be9"/>
    <ds:schemaRef ds:uri="d3d677ed-a938-40be-b330-0675c384d7c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52</TotalTime>
  <Words>511</Words>
  <Application>Microsoft Office PowerPoint</Application>
  <PresentationFormat>Custom</PresentationFormat>
  <Paragraphs>69</Paragraphs>
  <Slides>12</Slides>
  <Notes>0</Notes>
  <HiddenSlides>0</HiddenSlides>
  <MMClips>4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9" baseType="lpstr">
      <vt:lpstr>Code Pro Bold</vt:lpstr>
      <vt:lpstr>Fredoka</vt:lpstr>
      <vt:lpstr>Arial</vt:lpstr>
      <vt:lpstr>Lato Bold</vt:lpstr>
      <vt:lpstr>Calibri</vt:lpstr>
      <vt:lpstr>Code Pro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WOO Presentation</dc:title>
  <dc:creator>Tori Gilmartin</dc:creator>
  <cp:lastModifiedBy>Tori Gilmartin</cp:lastModifiedBy>
  <cp:revision>6</cp:revision>
  <dcterms:created xsi:type="dcterms:W3CDTF">2006-08-16T00:00:00Z</dcterms:created>
  <dcterms:modified xsi:type="dcterms:W3CDTF">2026-09-14T19:14:41Z</dcterms:modified>
  <dc:identifier>DAGRyb7JaUU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0x010100D9F5624307EE5D4D87E4A12BDA95FC74</vt:lpwstr>
  </property>
  <property fmtid="{D5CDD505-2E9C-101B-9397-08002B2CF9AE}" pid="3" name="MediaServiceImageTags">
    <vt:lpwstr/>
  </property>
</Properties>
</file>