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8288000" cy="10287000"/>
  <p:notesSz cx="6858000" cy="9144000"/>
  <p:embeddedFontLst>
    <p:embeddedFont>
      <p:font typeface="Code Pro" panose="020B0604020202020204" charset="0"/>
      <p:regular r:id="rId17"/>
    </p:embeddedFont>
    <p:embeddedFont>
      <p:font typeface="Code Pro Bold" panose="020B0604020202020204" charset="0"/>
      <p:regular r:id="rId18"/>
    </p:embeddedFont>
    <p:embeddedFont>
      <p:font typeface="Fredoka" panose="020B0604020202020204" charset="0"/>
      <p:regular r:id="rId19"/>
    </p:embeddedFont>
    <p:embeddedFont>
      <p:font typeface="Lato Bold" panose="020F0502020204030203" pitchFamily="3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A3CBA7-DA35-E4F1-4734-AE7F6D72942B}" v="4" dt="2024-09-27T19:32:25.2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slide" Target="slides/slide9.xml" Id="rId13" /><Relationship Type="http://schemas.openxmlformats.org/officeDocument/2006/relationships/font" Target="fonts/font2.fntdata" Id="rId18" /><Relationship Type="http://schemas.openxmlformats.org/officeDocument/2006/relationships/customXml" Target="../customXml/item3.xml" Id="rId3" /><Relationship Type="http://schemas.openxmlformats.org/officeDocument/2006/relationships/font" Target="fonts/font5.fntdata" Id="rId21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font" Target="fonts/font1.fntdata" Id="rId17" /><Relationship Type="http://schemas.openxmlformats.org/officeDocument/2006/relationships/tableStyles" Target="tableStyles.xml" Id="rId25" /><Relationship Type="http://schemas.openxmlformats.org/officeDocument/2006/relationships/customXml" Target="../customXml/item2.xml" Id="rId2" /><Relationship Type="http://schemas.openxmlformats.org/officeDocument/2006/relationships/slide" Target="slides/slide12.xml" Id="rId16" /><Relationship Type="http://schemas.openxmlformats.org/officeDocument/2006/relationships/font" Target="fonts/font4.fntdata" Id="rId20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theme" Target="theme/theme1.xml" Id="rId24" /><Relationship Type="http://schemas.openxmlformats.org/officeDocument/2006/relationships/slide" Target="slides/slide1.xml" Id="rId5" /><Relationship Type="http://schemas.openxmlformats.org/officeDocument/2006/relationships/slide" Target="slides/slide11.xml" Id="rId15" /><Relationship Type="http://schemas.openxmlformats.org/officeDocument/2006/relationships/viewProps" Target="viewProps.xml" Id="rId23" /><Relationship Type="http://schemas.openxmlformats.org/officeDocument/2006/relationships/slide" Target="slides/slide6.xml" Id="rId10" /><Relationship Type="http://schemas.openxmlformats.org/officeDocument/2006/relationships/font" Target="fonts/font3.fntdata" Id="rId19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Relationship Type="http://schemas.openxmlformats.org/officeDocument/2006/relationships/presProps" Target="presProps.xml" Id="rId22" /><Relationship Type="http://schemas.microsoft.com/office/2015/10/relationships/revisionInfo" Target="revisionInfo.xml" Id="rId27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N2ZwVZ45ZsU?feature=oembed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LR1NGjXL1w?feature=oembed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mizuoZyAn4?feature=oembed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GuNYs0Ce9Q?feature=oembed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337359" y="7300948"/>
            <a:ext cx="18962719" cy="1848865"/>
          </a:xfrm>
          <a:custGeom>
            <a:avLst/>
            <a:gdLst/>
            <a:ahLst/>
            <a:cxnLst/>
            <a:rect l="l" t="t" r="r" b="b"/>
            <a:pathLst>
              <a:path w="18962719" h="1848865">
                <a:moveTo>
                  <a:pt x="0" y="0"/>
                </a:moveTo>
                <a:lnTo>
                  <a:pt x="18962718" y="0"/>
                </a:lnTo>
                <a:lnTo>
                  <a:pt x="18962718" y="1848865"/>
                </a:lnTo>
                <a:lnTo>
                  <a:pt x="0" y="18488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6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9319646" y="4367176"/>
            <a:ext cx="7939654" cy="1400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46"/>
              </a:lnSpc>
              <a:spcBef>
                <a:spcPct val="0"/>
              </a:spcBef>
            </a:pPr>
            <a:r>
              <a:rPr lang="en-US" sz="8247" spc="148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CAREER EXPO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199321" y="6188238"/>
            <a:ext cx="6180303" cy="691896"/>
            <a:chOff x="0" y="0"/>
            <a:chExt cx="2323302" cy="2600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23302" cy="260098"/>
            </a:xfrm>
            <a:custGeom>
              <a:avLst/>
              <a:gdLst/>
              <a:ahLst/>
              <a:cxnLst/>
              <a:rect l="l" t="t" r="r" b="b"/>
              <a:pathLst>
                <a:path w="2323302" h="260098">
                  <a:moveTo>
                    <a:pt x="2120102" y="0"/>
                  </a:moveTo>
                  <a:cubicBezTo>
                    <a:pt x="2232327" y="0"/>
                    <a:pt x="2323302" y="58225"/>
                    <a:pt x="2323302" y="130049"/>
                  </a:cubicBezTo>
                  <a:cubicBezTo>
                    <a:pt x="2323302" y="201873"/>
                    <a:pt x="2232327" y="260098"/>
                    <a:pt x="2120102" y="260098"/>
                  </a:cubicBezTo>
                  <a:lnTo>
                    <a:pt x="203200" y="260098"/>
                  </a:lnTo>
                  <a:cubicBezTo>
                    <a:pt x="90976" y="260098"/>
                    <a:pt x="0" y="201873"/>
                    <a:pt x="0" y="130049"/>
                  </a:cubicBezTo>
                  <a:cubicBezTo>
                    <a:pt x="0" y="5822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2323302" cy="326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r>
                <a:rPr lang="en-US" sz="2100">
                  <a:solidFill>
                    <a:srgbClr val="FFFFFF"/>
                  </a:solidFill>
                  <a:latin typeface="Code Pro"/>
                  <a:ea typeface="Code Pro"/>
                  <a:cs typeface="Code Pro"/>
                  <a:sym typeface="Code Pro"/>
                </a:rPr>
                <a:t>October 14th &amp; 15th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1055099" y="1298008"/>
            <a:ext cx="8658368" cy="8658368"/>
          </a:xfrm>
          <a:custGeom>
            <a:avLst/>
            <a:gdLst/>
            <a:ahLst/>
            <a:cxnLst/>
            <a:rect l="l" t="t" r="r" b="b"/>
            <a:pathLst>
              <a:path w="8658368" h="8658368">
                <a:moveTo>
                  <a:pt x="0" y="0"/>
                </a:moveTo>
                <a:lnTo>
                  <a:pt x="8658368" y="0"/>
                </a:lnTo>
                <a:lnTo>
                  <a:pt x="8658368" y="8658368"/>
                </a:lnTo>
                <a:lnTo>
                  <a:pt x="0" y="86583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9713467" y="3201462"/>
            <a:ext cx="7152012" cy="104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7"/>
              </a:lnSpc>
              <a:spcBef>
                <a:spcPct val="0"/>
              </a:spcBef>
            </a:pPr>
            <a:r>
              <a:rPr lang="en-US" sz="3041" spc="54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DISCOVER YOUR STRENGTHS &amp; INTERESTS AT THE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986163" y="2178224"/>
            <a:ext cx="9147510" cy="7080076"/>
          </a:xfrm>
          <a:custGeom>
            <a:avLst/>
            <a:gdLst/>
            <a:ahLst/>
            <a:cxnLst/>
            <a:rect l="l" t="t" r="r" b="b"/>
            <a:pathLst>
              <a:path w="9147510" h="7080076">
                <a:moveTo>
                  <a:pt x="0" y="0"/>
                </a:moveTo>
                <a:lnTo>
                  <a:pt x="9147510" y="0"/>
                </a:lnTo>
                <a:lnTo>
                  <a:pt x="9147510" y="7080076"/>
                </a:lnTo>
                <a:lnTo>
                  <a:pt x="0" y="70800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0187" t="-59908" b="-722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1159580"/>
            <a:ext cx="16230600" cy="1347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19"/>
              </a:lnSpc>
            </a:pPr>
            <a:r>
              <a:rPr lang="en-US" sz="9733" spc="175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Good Questions</a:t>
            </a:r>
          </a:p>
        </p:txBody>
      </p:sp>
      <p:sp>
        <p:nvSpPr>
          <p:cNvPr id="5" name="Freeform 5"/>
          <p:cNvSpPr/>
          <p:nvPr/>
        </p:nvSpPr>
        <p:spPr>
          <a:xfrm>
            <a:off x="15227676" y="654492"/>
            <a:ext cx="1959449" cy="1959449"/>
          </a:xfrm>
          <a:custGeom>
            <a:avLst/>
            <a:gdLst/>
            <a:ahLst/>
            <a:cxnLst/>
            <a:rect l="l" t="t" r="r" b="b"/>
            <a:pathLst>
              <a:path w="1959449" h="1959449">
                <a:moveTo>
                  <a:pt x="0" y="0"/>
                </a:moveTo>
                <a:lnTo>
                  <a:pt x="1959450" y="0"/>
                </a:lnTo>
                <a:lnTo>
                  <a:pt x="1959450" y="1959449"/>
                </a:lnTo>
                <a:lnTo>
                  <a:pt x="0" y="19594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28700" y="8481761"/>
            <a:ext cx="1258267" cy="144628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340219" y="3343020"/>
            <a:ext cx="8909325" cy="39145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9749" lvl="1" indent="-269875" algn="l">
              <a:lnSpc>
                <a:spcPts val="5174"/>
              </a:lnSpc>
              <a:buFont typeface="Arial"/>
              <a:buChar char="•"/>
            </a:pPr>
            <a:r>
              <a:rPr lang="en-US" sz="2499" spc="24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What is the average starting salary for your job?</a:t>
            </a:r>
          </a:p>
          <a:p>
            <a:pPr marL="539749" lvl="1" indent="-269875" algn="l">
              <a:lnSpc>
                <a:spcPts val="5174"/>
              </a:lnSpc>
              <a:buFont typeface="Arial"/>
              <a:buChar char="•"/>
            </a:pPr>
            <a:r>
              <a:rPr lang="en-US" sz="2499" spc="24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What do you like most about your career?</a:t>
            </a:r>
          </a:p>
          <a:p>
            <a:pPr marL="539749" lvl="1" indent="-269875" algn="l">
              <a:lnSpc>
                <a:spcPts val="5174"/>
              </a:lnSpc>
              <a:buFont typeface="Arial"/>
              <a:buChar char="•"/>
            </a:pPr>
            <a:r>
              <a:rPr lang="en-US" sz="2499" spc="24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What type of training is required?</a:t>
            </a:r>
          </a:p>
          <a:p>
            <a:pPr marL="539749" lvl="1" indent="-269875" algn="l">
              <a:lnSpc>
                <a:spcPts val="5174"/>
              </a:lnSpc>
              <a:buFont typeface="Arial"/>
              <a:buChar char="•"/>
            </a:pPr>
            <a:r>
              <a:rPr lang="en-US" sz="2499" spc="24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What benefits are offered by your company?</a:t>
            </a:r>
          </a:p>
          <a:p>
            <a:pPr marL="539749" lvl="1" indent="-269875" algn="l">
              <a:lnSpc>
                <a:spcPts val="5174"/>
              </a:lnSpc>
              <a:buFont typeface="Arial"/>
              <a:buChar char="•"/>
            </a:pPr>
            <a:r>
              <a:rPr lang="en-US" sz="2499" spc="24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What can I do to make myself more employable?</a:t>
            </a:r>
          </a:p>
          <a:p>
            <a:pPr marL="539749" lvl="1" indent="-269875" algn="l">
              <a:lnSpc>
                <a:spcPts val="5174"/>
              </a:lnSpc>
              <a:buFont typeface="Arial"/>
              <a:buChar char="•"/>
            </a:pPr>
            <a:r>
              <a:rPr lang="en-US" sz="2499" spc="24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Do you offer internships or apprenticeships?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300339" y="2673944"/>
            <a:ext cx="7518170" cy="497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 b="1" u="sng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A Better Way  to Ask the Same Question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41837" y="2668971"/>
            <a:ext cx="7518170" cy="497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 b="1" u="sng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Your Possible Question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82660" y="3149032"/>
            <a:ext cx="7715548" cy="47256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9751" lvl="1" indent="-269876" algn="l">
              <a:lnSpc>
                <a:spcPts val="6250"/>
              </a:lnSpc>
              <a:buFont typeface="Arial"/>
              <a:buChar char="•"/>
            </a:pPr>
            <a:r>
              <a:rPr lang="en-US" sz="250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How much money do you make?</a:t>
            </a:r>
          </a:p>
          <a:p>
            <a:pPr marL="539751" lvl="1" indent="-269876" algn="l">
              <a:lnSpc>
                <a:spcPts val="6250"/>
              </a:lnSpc>
              <a:buFont typeface="Arial"/>
              <a:buChar char="•"/>
            </a:pPr>
            <a:r>
              <a:rPr lang="en-US" sz="250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Why would I want your job?</a:t>
            </a:r>
          </a:p>
          <a:p>
            <a:pPr marL="539751" lvl="1" indent="-269876" algn="l">
              <a:lnSpc>
                <a:spcPts val="6250"/>
              </a:lnSpc>
              <a:buFont typeface="Arial"/>
              <a:buChar char="•"/>
            </a:pPr>
            <a:r>
              <a:rPr lang="en-US" sz="250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Do I have to go to college?</a:t>
            </a:r>
          </a:p>
          <a:p>
            <a:pPr marL="539751" lvl="1" indent="-269876" algn="l">
              <a:lnSpc>
                <a:spcPts val="6250"/>
              </a:lnSpc>
              <a:buFont typeface="Arial"/>
              <a:buChar char="•"/>
            </a:pPr>
            <a:r>
              <a:rPr lang="en-US" sz="250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How much vacation do I get?</a:t>
            </a:r>
          </a:p>
          <a:p>
            <a:pPr marL="539751" lvl="1" indent="-269876" algn="l">
              <a:lnSpc>
                <a:spcPts val="6250"/>
              </a:lnSpc>
              <a:buFont typeface="Arial"/>
              <a:buChar char="•"/>
            </a:pPr>
            <a:r>
              <a:rPr lang="en-US" sz="250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How do I get a job at your company?</a:t>
            </a:r>
          </a:p>
          <a:p>
            <a:pPr marL="539751" lvl="1" indent="-269876" algn="l">
              <a:lnSpc>
                <a:spcPts val="6250"/>
              </a:lnSpc>
              <a:buFont typeface="Arial"/>
              <a:buChar char="•"/>
            </a:pPr>
            <a:r>
              <a:rPr lang="en-US" sz="250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How do I get experience without a job?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86967" y="8487649"/>
            <a:ext cx="5439514" cy="1583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439"/>
              </a:lnSpc>
            </a:pPr>
            <a:r>
              <a:rPr lang="en-US" sz="4599" b="1">
                <a:solidFill>
                  <a:srgbClr val="FFFFFF"/>
                </a:solidFill>
                <a:latin typeface="Code Pro Bold"/>
                <a:ea typeface="Code Pro Bold"/>
                <a:cs typeface="Code Pro Bold"/>
                <a:sym typeface="Code Pro Bold"/>
              </a:rPr>
              <a:t>What else might I want to know?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039060" y="1028700"/>
            <a:ext cx="11220240" cy="8528287"/>
          </a:xfrm>
          <a:custGeom>
            <a:avLst/>
            <a:gdLst/>
            <a:ahLst/>
            <a:cxnLst/>
            <a:rect l="l" t="t" r="r" b="b"/>
            <a:pathLst>
              <a:path w="11220240" h="8528287">
                <a:moveTo>
                  <a:pt x="0" y="0"/>
                </a:moveTo>
                <a:lnTo>
                  <a:pt x="11220240" y="0"/>
                </a:lnTo>
                <a:lnTo>
                  <a:pt x="11220240" y="8528287"/>
                </a:lnTo>
                <a:lnTo>
                  <a:pt x="0" y="85282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664225" y="4485102"/>
            <a:ext cx="5566515" cy="5566515"/>
          </a:xfrm>
          <a:custGeom>
            <a:avLst/>
            <a:gdLst/>
            <a:ahLst/>
            <a:cxnLst/>
            <a:rect l="l" t="t" r="r" b="b"/>
            <a:pathLst>
              <a:path w="5566515" h="5566515">
                <a:moveTo>
                  <a:pt x="0" y="0"/>
                </a:moveTo>
                <a:lnTo>
                  <a:pt x="5566515" y="0"/>
                </a:lnTo>
                <a:lnTo>
                  <a:pt x="5566515" y="5566515"/>
                </a:lnTo>
                <a:lnTo>
                  <a:pt x="0" y="55665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28700" y="1475999"/>
            <a:ext cx="4676498" cy="3260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43"/>
              </a:lnSpc>
            </a:pPr>
            <a:r>
              <a:rPr lang="en-US" sz="8136" spc="146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On the Field</a:t>
            </a:r>
          </a:p>
          <a:p>
            <a:pPr algn="ctr">
              <a:lnSpc>
                <a:spcPts val="8543"/>
              </a:lnSpc>
            </a:pPr>
            <a:r>
              <a:rPr lang="en-US" sz="8136" spc="146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Trip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816384" y="1566526"/>
            <a:ext cx="9310861" cy="7233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28"/>
              </a:lnSpc>
            </a:pPr>
            <a:r>
              <a:rPr lang="en-US" sz="3571" spc="35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1.Represent yourself well (could be a future job opportunity).</a:t>
            </a:r>
          </a:p>
          <a:p>
            <a:pPr algn="l">
              <a:lnSpc>
                <a:spcPts val="6428"/>
              </a:lnSpc>
            </a:pPr>
            <a:r>
              <a:rPr lang="en-US" sz="3571" spc="35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2.Be polite (please and thank you).</a:t>
            </a:r>
          </a:p>
          <a:p>
            <a:pPr algn="l">
              <a:lnSpc>
                <a:spcPts val="6428"/>
              </a:lnSpc>
            </a:pPr>
            <a:r>
              <a:rPr lang="en-US" sz="3571" spc="35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3.Stay with your group/zone.</a:t>
            </a:r>
          </a:p>
          <a:p>
            <a:pPr algn="l">
              <a:lnSpc>
                <a:spcPts val="6428"/>
              </a:lnSpc>
            </a:pPr>
            <a:r>
              <a:rPr lang="en-US" sz="3571" spc="35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4.Stay engaged (ask good questions).</a:t>
            </a:r>
          </a:p>
          <a:p>
            <a:pPr algn="l">
              <a:lnSpc>
                <a:spcPts val="6428"/>
              </a:lnSpc>
            </a:pPr>
            <a:r>
              <a:rPr lang="en-US" sz="3571" spc="35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5.Thank the presenters.</a:t>
            </a:r>
          </a:p>
          <a:p>
            <a:pPr algn="l">
              <a:lnSpc>
                <a:spcPts val="6428"/>
              </a:lnSpc>
            </a:pPr>
            <a:r>
              <a:rPr lang="en-US" sz="3571" spc="35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6.Walk, don’t run.</a:t>
            </a:r>
          </a:p>
          <a:p>
            <a:pPr algn="l">
              <a:lnSpc>
                <a:spcPts val="6428"/>
              </a:lnSpc>
            </a:pPr>
            <a:r>
              <a:rPr lang="en-US" sz="3571" spc="35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7.Keep hands to yourself. No rough-housing.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097795" y="7438372"/>
            <a:ext cx="5919408" cy="1206079"/>
          </a:xfrm>
          <a:custGeom>
            <a:avLst/>
            <a:gdLst/>
            <a:ahLst/>
            <a:cxnLst/>
            <a:rect l="l" t="t" r="r" b="b"/>
            <a:pathLst>
              <a:path w="5919408" h="1206079">
                <a:moveTo>
                  <a:pt x="0" y="0"/>
                </a:moveTo>
                <a:lnTo>
                  <a:pt x="5919408" y="0"/>
                </a:lnTo>
                <a:lnTo>
                  <a:pt x="5919408" y="1206080"/>
                </a:lnTo>
                <a:lnTo>
                  <a:pt x="0" y="12060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9057519" y="3212940"/>
            <a:ext cx="7399727" cy="4003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16"/>
              </a:lnSpc>
            </a:pPr>
            <a:r>
              <a:rPr lang="en-US" sz="10015" spc="180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Do you have questions?</a:t>
            </a:r>
          </a:p>
        </p:txBody>
      </p:sp>
      <p:sp>
        <p:nvSpPr>
          <p:cNvPr id="5" name="Freeform 5"/>
          <p:cNvSpPr/>
          <p:nvPr/>
        </p:nvSpPr>
        <p:spPr>
          <a:xfrm>
            <a:off x="1830755" y="1642548"/>
            <a:ext cx="6453489" cy="5154725"/>
          </a:xfrm>
          <a:custGeom>
            <a:avLst/>
            <a:gdLst/>
            <a:ahLst/>
            <a:cxnLst/>
            <a:rect l="l" t="t" r="r" b="b"/>
            <a:pathLst>
              <a:path w="6453489" h="5154725">
                <a:moveTo>
                  <a:pt x="0" y="0"/>
                </a:moveTo>
                <a:lnTo>
                  <a:pt x="6453489" y="0"/>
                </a:lnTo>
                <a:lnTo>
                  <a:pt x="6453489" y="5154725"/>
                </a:lnTo>
                <a:lnTo>
                  <a:pt x="0" y="51547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2C626738-4E82-93E2-1378-CED11EC97BF7}"/>
              </a:ext>
            </a:extLst>
          </p:cNvPr>
          <p:cNvSpPr/>
          <p:nvPr/>
        </p:nvSpPr>
        <p:spPr>
          <a:xfrm>
            <a:off x="15227676" y="654492"/>
            <a:ext cx="1959449" cy="1959449"/>
          </a:xfrm>
          <a:custGeom>
            <a:avLst/>
            <a:gdLst/>
            <a:ahLst/>
            <a:cxnLst/>
            <a:rect l="l" t="t" r="r" b="b"/>
            <a:pathLst>
              <a:path w="1959449" h="1959449">
                <a:moveTo>
                  <a:pt x="0" y="0"/>
                </a:moveTo>
                <a:lnTo>
                  <a:pt x="1959450" y="0"/>
                </a:lnTo>
                <a:lnTo>
                  <a:pt x="1959450" y="1959449"/>
                </a:lnTo>
                <a:lnTo>
                  <a:pt x="0" y="19594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74419" y="4885031"/>
            <a:ext cx="5851258" cy="3962938"/>
          </a:xfrm>
          <a:custGeom>
            <a:avLst/>
            <a:gdLst/>
            <a:ahLst/>
            <a:cxnLst/>
            <a:rect l="l" t="t" r="r" b="b"/>
            <a:pathLst>
              <a:path w="5851258" h="3962938">
                <a:moveTo>
                  <a:pt x="0" y="0"/>
                </a:moveTo>
                <a:lnTo>
                  <a:pt x="5851257" y="0"/>
                </a:lnTo>
                <a:lnTo>
                  <a:pt x="5851257" y="3962938"/>
                </a:lnTo>
                <a:lnTo>
                  <a:pt x="0" y="39629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222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038292" y="1872317"/>
            <a:ext cx="5880123" cy="4042585"/>
          </a:xfrm>
          <a:custGeom>
            <a:avLst/>
            <a:gdLst/>
            <a:ahLst/>
            <a:cxnLst/>
            <a:rect l="l" t="t" r="r" b="b"/>
            <a:pathLst>
              <a:path w="5880123" h="4042585">
                <a:moveTo>
                  <a:pt x="0" y="0"/>
                </a:moveTo>
                <a:lnTo>
                  <a:pt x="5880123" y="0"/>
                </a:lnTo>
                <a:lnTo>
                  <a:pt x="5880123" y="4042584"/>
                </a:lnTo>
                <a:lnTo>
                  <a:pt x="0" y="40425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2376083" y="6225416"/>
            <a:ext cx="4686193" cy="3116318"/>
          </a:xfrm>
          <a:custGeom>
            <a:avLst/>
            <a:gdLst/>
            <a:ahLst/>
            <a:cxnLst/>
            <a:rect l="l" t="t" r="r" b="b"/>
            <a:pathLst>
              <a:path w="4686193" h="3116318">
                <a:moveTo>
                  <a:pt x="0" y="0"/>
                </a:moveTo>
                <a:lnTo>
                  <a:pt x="4686194" y="0"/>
                </a:lnTo>
                <a:lnTo>
                  <a:pt x="4686194" y="3116319"/>
                </a:lnTo>
                <a:lnTo>
                  <a:pt x="0" y="31163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8543897" y="5018517"/>
            <a:ext cx="3106562" cy="4671522"/>
          </a:xfrm>
          <a:custGeom>
            <a:avLst/>
            <a:gdLst/>
            <a:ahLst/>
            <a:cxnLst/>
            <a:rect l="l" t="t" r="r" b="b"/>
            <a:pathLst>
              <a:path w="3106562" h="4671522">
                <a:moveTo>
                  <a:pt x="0" y="0"/>
                </a:moveTo>
                <a:lnTo>
                  <a:pt x="3106562" y="0"/>
                </a:lnTo>
                <a:lnTo>
                  <a:pt x="3106562" y="4671522"/>
                </a:lnTo>
                <a:lnTo>
                  <a:pt x="0" y="467152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674419" y="1880661"/>
            <a:ext cx="7701681" cy="264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219"/>
              </a:lnSpc>
            </a:pPr>
            <a:r>
              <a:rPr lang="en-US" sz="9733" spc="175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What You’ll See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304633" y="5396173"/>
            <a:ext cx="4183482" cy="2599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0"/>
              </a:lnSpc>
            </a:pPr>
            <a:r>
              <a:rPr lang="en-US" sz="2300" spc="23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Businesses in our region will set up a booth or display to show you what they do and allow you to ask questions about careers.</a:t>
            </a:r>
          </a:p>
          <a:p>
            <a:pPr algn="l">
              <a:lnSpc>
                <a:spcPts val="2990"/>
              </a:lnSpc>
            </a:pPr>
            <a:endParaRPr lang="en-US" sz="2300" spc="23">
              <a:solidFill>
                <a:srgbClr val="FFFFFF"/>
              </a:solidFill>
              <a:latin typeface="Code Pro"/>
              <a:ea typeface="Code Pro"/>
              <a:cs typeface="Code Pro"/>
              <a:sym typeface="Code Pro"/>
            </a:endParaRP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E8A9DB92-309D-8804-84EC-A035011F3196}"/>
              </a:ext>
            </a:extLst>
          </p:cNvPr>
          <p:cNvSpPr/>
          <p:nvPr/>
        </p:nvSpPr>
        <p:spPr>
          <a:xfrm>
            <a:off x="15227676" y="654492"/>
            <a:ext cx="1959449" cy="1959449"/>
          </a:xfrm>
          <a:custGeom>
            <a:avLst/>
            <a:gdLst/>
            <a:ahLst/>
            <a:cxnLst/>
            <a:rect l="l" t="t" r="r" b="b"/>
            <a:pathLst>
              <a:path w="1959449" h="1959449">
                <a:moveTo>
                  <a:pt x="0" y="0"/>
                </a:moveTo>
                <a:lnTo>
                  <a:pt x="1959450" y="0"/>
                </a:lnTo>
                <a:lnTo>
                  <a:pt x="1959450" y="1959449"/>
                </a:lnTo>
                <a:lnTo>
                  <a:pt x="0" y="195944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80457" y="5487940"/>
            <a:ext cx="5688710" cy="4238089"/>
          </a:xfrm>
          <a:custGeom>
            <a:avLst/>
            <a:gdLst/>
            <a:ahLst/>
            <a:cxnLst/>
            <a:rect l="l" t="t" r="r" b="b"/>
            <a:pathLst>
              <a:path w="5688710" h="4238089">
                <a:moveTo>
                  <a:pt x="0" y="0"/>
                </a:moveTo>
                <a:lnTo>
                  <a:pt x="5688710" y="0"/>
                </a:lnTo>
                <a:lnTo>
                  <a:pt x="5688710" y="4238089"/>
                </a:lnTo>
                <a:lnTo>
                  <a:pt x="0" y="42380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7038960" y="1317445"/>
            <a:ext cx="10089158" cy="7668574"/>
          </a:xfrm>
          <a:custGeom>
            <a:avLst/>
            <a:gdLst/>
            <a:ahLst/>
            <a:cxnLst/>
            <a:rect l="l" t="t" r="r" b="b"/>
            <a:pathLst>
              <a:path w="10089158" h="7668574">
                <a:moveTo>
                  <a:pt x="0" y="0"/>
                </a:moveTo>
                <a:lnTo>
                  <a:pt x="10089158" y="0"/>
                </a:lnTo>
                <a:lnTo>
                  <a:pt x="10089158" y="7668574"/>
                </a:lnTo>
                <a:lnTo>
                  <a:pt x="0" y="76685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7764100" y="3059844"/>
            <a:ext cx="8638877" cy="460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2"/>
              </a:lnSpc>
            </a:pPr>
            <a:r>
              <a:rPr lang="en-US" sz="2771" u="sng" spc="27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to begin exploring careers for your future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91595" y="1762020"/>
            <a:ext cx="5066434" cy="2909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78"/>
              </a:lnSpc>
            </a:pPr>
            <a:r>
              <a:rPr lang="en-US" sz="10741" spc="193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Why</a:t>
            </a:r>
          </a:p>
          <a:p>
            <a:pPr algn="ctr">
              <a:lnSpc>
                <a:spcPts val="11278"/>
              </a:lnSpc>
            </a:pPr>
            <a:r>
              <a:rPr lang="en-US" sz="10741" spc="193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Us?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764100" y="2057102"/>
            <a:ext cx="8638877" cy="1062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29"/>
              </a:lnSpc>
            </a:pPr>
            <a:r>
              <a:rPr lang="en-US" sz="7742" spc="139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Now is the Time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764100" y="4312919"/>
            <a:ext cx="7973213" cy="3597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2"/>
              </a:lnSpc>
              <a:spcBef>
                <a:spcPct val="0"/>
              </a:spcBef>
            </a:pPr>
            <a:r>
              <a:rPr lang="en-US" sz="2471" spc="24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Around 3,00 regional middle and high school students are invited to attend and explore career opportunities for your future. </a:t>
            </a:r>
          </a:p>
          <a:p>
            <a:pPr algn="l">
              <a:lnSpc>
                <a:spcPts val="3212"/>
              </a:lnSpc>
              <a:spcBef>
                <a:spcPct val="0"/>
              </a:spcBef>
            </a:pPr>
            <a:endParaRPr lang="en-US" sz="2471" spc="24">
              <a:solidFill>
                <a:srgbClr val="FFFFFF"/>
              </a:solidFill>
              <a:latin typeface="Code Pro"/>
              <a:ea typeface="Code Pro"/>
              <a:cs typeface="Code Pro"/>
              <a:sym typeface="Code Pro"/>
            </a:endParaRPr>
          </a:p>
          <a:p>
            <a:pPr algn="l">
              <a:lnSpc>
                <a:spcPts val="3212"/>
              </a:lnSpc>
              <a:spcBef>
                <a:spcPct val="0"/>
              </a:spcBef>
            </a:pPr>
            <a:r>
              <a:rPr lang="en-US" sz="2471" spc="24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You’ll be traveling to four zones, which are identified as potential career pathways to jobs in our area. Each zone will provide hands-on demonstrations and interactive activities to create a relevant job awareness.</a:t>
            </a: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2CE28540-D28B-B764-7C80-0E09D20FF6FC}"/>
              </a:ext>
            </a:extLst>
          </p:cNvPr>
          <p:cNvSpPr/>
          <p:nvPr/>
        </p:nvSpPr>
        <p:spPr>
          <a:xfrm>
            <a:off x="15227676" y="654492"/>
            <a:ext cx="1959449" cy="1959449"/>
          </a:xfrm>
          <a:custGeom>
            <a:avLst/>
            <a:gdLst/>
            <a:ahLst/>
            <a:cxnLst/>
            <a:rect l="l" t="t" r="r" b="b"/>
            <a:pathLst>
              <a:path w="1959449" h="1959449">
                <a:moveTo>
                  <a:pt x="0" y="0"/>
                </a:moveTo>
                <a:lnTo>
                  <a:pt x="1959450" y="0"/>
                </a:lnTo>
                <a:lnTo>
                  <a:pt x="1959450" y="1959449"/>
                </a:lnTo>
                <a:lnTo>
                  <a:pt x="0" y="19594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610783" y="1181100"/>
            <a:ext cx="5066434" cy="1480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78"/>
              </a:lnSpc>
            </a:pPr>
            <a:r>
              <a:rPr lang="en-US" sz="10741" spc="193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Zone 1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832756"/>
            <a:ext cx="16230600" cy="460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2"/>
              </a:lnSpc>
            </a:pPr>
            <a:r>
              <a:rPr lang="en-US" sz="2771" u="sng" spc="27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Transportation, Energy/Utilities, Public Safety, Construction, Agriculture</a:t>
            </a:r>
          </a:p>
        </p:txBody>
      </p:sp>
      <p:pic>
        <p:nvPicPr>
          <p:cNvPr id="5" name="Online Media 4" title="Career Close-Up: Nuclear Technician">
            <a:hlinkClick r:id="" action="ppaction://media"/>
            <a:extLst>
              <a:ext uri="{FF2B5EF4-FFF2-40B4-BE49-F238E27FC236}">
                <a16:creationId xmlns:a16="http://schemas.microsoft.com/office/drawing/2014/main" id="{F8B50F58-9C85-C777-FFB9-878216E16CA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467100" y="3496438"/>
            <a:ext cx="11353800" cy="6410166"/>
          </a:xfrm>
          <a:prstGeom prst="rect">
            <a:avLst/>
          </a:prstGeom>
        </p:spPr>
      </p:pic>
      <p:sp>
        <p:nvSpPr>
          <p:cNvPr id="6" name="Freeform 3">
            <a:extLst>
              <a:ext uri="{FF2B5EF4-FFF2-40B4-BE49-F238E27FC236}">
                <a16:creationId xmlns:a16="http://schemas.microsoft.com/office/drawing/2014/main" id="{4D8E8747-F076-E1B2-F59C-AF3B8529969B}"/>
              </a:ext>
            </a:extLst>
          </p:cNvPr>
          <p:cNvSpPr/>
          <p:nvPr/>
        </p:nvSpPr>
        <p:spPr>
          <a:xfrm>
            <a:off x="15227676" y="654492"/>
            <a:ext cx="1959449" cy="1959449"/>
          </a:xfrm>
          <a:custGeom>
            <a:avLst/>
            <a:gdLst/>
            <a:ahLst/>
            <a:cxnLst/>
            <a:rect l="l" t="t" r="r" b="b"/>
            <a:pathLst>
              <a:path w="1959449" h="1959449">
                <a:moveTo>
                  <a:pt x="0" y="0"/>
                </a:moveTo>
                <a:lnTo>
                  <a:pt x="1959450" y="0"/>
                </a:lnTo>
                <a:lnTo>
                  <a:pt x="1959450" y="1959449"/>
                </a:lnTo>
                <a:lnTo>
                  <a:pt x="0" y="19594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610783" y="1181100"/>
            <a:ext cx="5066434" cy="1480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78"/>
              </a:lnSpc>
            </a:pPr>
            <a:r>
              <a:rPr lang="en-US" sz="10741" spc="193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Zone 2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832756"/>
            <a:ext cx="16230600" cy="460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2"/>
              </a:lnSpc>
            </a:pPr>
            <a:r>
              <a:rPr lang="en-US" sz="2771" u="sng" spc="27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Manufacturing, Automotive/Logistics, Engineering/Environment</a:t>
            </a:r>
          </a:p>
        </p:txBody>
      </p:sp>
      <p:pic>
        <p:nvPicPr>
          <p:cNvPr id="7" name="Online Media 6" title="Career Close-Up: Industrial Mechanic">
            <a:hlinkClick r:id="" action="ppaction://media"/>
            <a:extLst>
              <a:ext uri="{FF2B5EF4-FFF2-40B4-BE49-F238E27FC236}">
                <a16:creationId xmlns:a16="http://schemas.microsoft.com/office/drawing/2014/main" id="{BBF7B637-3217-317C-019C-C48428B82F1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543300" y="3463535"/>
            <a:ext cx="11201400" cy="6324124"/>
          </a:xfrm>
          <a:prstGeom prst="rect">
            <a:avLst/>
          </a:prstGeom>
        </p:spPr>
      </p:pic>
      <p:sp>
        <p:nvSpPr>
          <p:cNvPr id="8" name="Freeform 3">
            <a:extLst>
              <a:ext uri="{FF2B5EF4-FFF2-40B4-BE49-F238E27FC236}">
                <a16:creationId xmlns:a16="http://schemas.microsoft.com/office/drawing/2014/main" id="{45353DF5-041F-16C6-522A-2C2A9D2D7BA3}"/>
              </a:ext>
            </a:extLst>
          </p:cNvPr>
          <p:cNvSpPr/>
          <p:nvPr/>
        </p:nvSpPr>
        <p:spPr>
          <a:xfrm>
            <a:off x="15227676" y="654492"/>
            <a:ext cx="1959449" cy="1959449"/>
          </a:xfrm>
          <a:custGeom>
            <a:avLst/>
            <a:gdLst/>
            <a:ahLst/>
            <a:cxnLst/>
            <a:rect l="l" t="t" r="r" b="b"/>
            <a:pathLst>
              <a:path w="1959449" h="1959449">
                <a:moveTo>
                  <a:pt x="0" y="0"/>
                </a:moveTo>
                <a:lnTo>
                  <a:pt x="1959450" y="0"/>
                </a:lnTo>
                <a:lnTo>
                  <a:pt x="1959450" y="1959449"/>
                </a:lnTo>
                <a:lnTo>
                  <a:pt x="0" y="19594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610783" y="1181100"/>
            <a:ext cx="5066434" cy="1480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78"/>
              </a:lnSpc>
            </a:pPr>
            <a:r>
              <a:rPr lang="en-US" sz="10741" spc="193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Zone 3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832756"/>
            <a:ext cx="16230600" cy="917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2"/>
              </a:lnSpc>
            </a:pPr>
            <a:r>
              <a:rPr lang="en-US" sz="2771" u="sng" spc="27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Financial/Financial Services, Hospitality/Tourism, Marketing/Communications, Human Services, Education</a:t>
            </a:r>
          </a:p>
        </p:txBody>
      </p:sp>
      <p:pic>
        <p:nvPicPr>
          <p:cNvPr id="5" name="Online Media 4" title="Career Close-Up: Cook and Food Preparation">
            <a:hlinkClick r:id="" action="ppaction://media"/>
            <a:extLst>
              <a:ext uri="{FF2B5EF4-FFF2-40B4-BE49-F238E27FC236}">
                <a16:creationId xmlns:a16="http://schemas.microsoft.com/office/drawing/2014/main" id="{EEF3A759-89A2-20D8-C2C8-90AF65E3CF1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657600" y="3920735"/>
            <a:ext cx="10972800" cy="6195060"/>
          </a:xfrm>
          <a:prstGeom prst="rect">
            <a:avLst/>
          </a:prstGeom>
        </p:spPr>
      </p:pic>
      <p:sp>
        <p:nvSpPr>
          <p:cNvPr id="6" name="Freeform 3">
            <a:extLst>
              <a:ext uri="{FF2B5EF4-FFF2-40B4-BE49-F238E27FC236}">
                <a16:creationId xmlns:a16="http://schemas.microsoft.com/office/drawing/2014/main" id="{99CEA761-04DB-638B-CC7A-912B22DC4A28}"/>
              </a:ext>
            </a:extLst>
          </p:cNvPr>
          <p:cNvSpPr/>
          <p:nvPr/>
        </p:nvSpPr>
        <p:spPr>
          <a:xfrm>
            <a:off x="15227676" y="654492"/>
            <a:ext cx="1959449" cy="1959449"/>
          </a:xfrm>
          <a:custGeom>
            <a:avLst/>
            <a:gdLst/>
            <a:ahLst/>
            <a:cxnLst/>
            <a:rect l="l" t="t" r="r" b="b"/>
            <a:pathLst>
              <a:path w="1959449" h="1959449">
                <a:moveTo>
                  <a:pt x="0" y="0"/>
                </a:moveTo>
                <a:lnTo>
                  <a:pt x="1959450" y="0"/>
                </a:lnTo>
                <a:lnTo>
                  <a:pt x="1959450" y="1959449"/>
                </a:lnTo>
                <a:lnTo>
                  <a:pt x="0" y="19594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610783" y="1181100"/>
            <a:ext cx="5066434" cy="1480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78"/>
              </a:lnSpc>
            </a:pPr>
            <a:r>
              <a:rPr lang="en-US" sz="10741" spc="193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Zone 4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832756"/>
            <a:ext cx="16230600" cy="460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2"/>
              </a:lnSpc>
            </a:pPr>
            <a:r>
              <a:rPr lang="en-US" sz="2771" u="sng" spc="27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Healthcare/Medical, Technology, Retail / Customer Service</a:t>
            </a: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5C5B9308-2313-3685-659E-17FF5A02B1AF}"/>
              </a:ext>
            </a:extLst>
          </p:cNvPr>
          <p:cNvSpPr/>
          <p:nvPr/>
        </p:nvSpPr>
        <p:spPr>
          <a:xfrm>
            <a:off x="15227676" y="654492"/>
            <a:ext cx="1959449" cy="1959449"/>
          </a:xfrm>
          <a:custGeom>
            <a:avLst/>
            <a:gdLst/>
            <a:ahLst/>
            <a:cxnLst/>
            <a:rect l="l" t="t" r="r" b="b"/>
            <a:pathLst>
              <a:path w="1959449" h="1959449">
                <a:moveTo>
                  <a:pt x="0" y="0"/>
                </a:moveTo>
                <a:lnTo>
                  <a:pt x="1959450" y="0"/>
                </a:lnTo>
                <a:lnTo>
                  <a:pt x="1959450" y="1959449"/>
                </a:lnTo>
                <a:lnTo>
                  <a:pt x="0" y="19594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Online Media 7" title="Career Close-Up: Radiologic Technologist">
            <a:hlinkClick r:id="" action="ppaction://media"/>
            <a:extLst>
              <a:ext uri="{FF2B5EF4-FFF2-40B4-BE49-F238E27FC236}">
                <a16:creationId xmlns:a16="http://schemas.microsoft.com/office/drawing/2014/main" id="{59ABEF4B-467A-7998-2391-CA2BEDC9180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352800" y="3435267"/>
            <a:ext cx="11582400" cy="6539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227676" y="654492"/>
            <a:ext cx="1959449" cy="1959449"/>
          </a:xfrm>
          <a:custGeom>
            <a:avLst/>
            <a:gdLst/>
            <a:ahLst/>
            <a:cxnLst/>
            <a:rect l="l" t="t" r="r" b="b"/>
            <a:pathLst>
              <a:path w="1959449" h="1959449">
                <a:moveTo>
                  <a:pt x="0" y="0"/>
                </a:moveTo>
                <a:lnTo>
                  <a:pt x="1959450" y="0"/>
                </a:lnTo>
                <a:lnTo>
                  <a:pt x="1959450" y="1959449"/>
                </a:lnTo>
                <a:lnTo>
                  <a:pt x="0" y="19594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1162050"/>
            <a:ext cx="16230600" cy="1347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19"/>
              </a:lnSpc>
            </a:pPr>
            <a:r>
              <a:rPr lang="en-US" sz="9733" spc="175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Good Questions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62248" y="3109662"/>
            <a:ext cx="7518170" cy="497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 b="1" u="sng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Your Possible Question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82660" y="3673962"/>
            <a:ext cx="6877348" cy="4645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6250"/>
              </a:lnSpc>
              <a:buFont typeface="Arial"/>
              <a:buChar char="•"/>
            </a:pPr>
            <a:r>
              <a:rPr lang="en-US" sz="250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How much money do you make?</a:t>
            </a:r>
          </a:p>
          <a:p>
            <a:pPr marL="539751" lvl="1" indent="-269876" algn="l">
              <a:lnSpc>
                <a:spcPts val="6250"/>
              </a:lnSpc>
              <a:buFont typeface="Arial"/>
              <a:buChar char="•"/>
            </a:pPr>
            <a:r>
              <a:rPr lang="en-US" sz="250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Why would I want your job?</a:t>
            </a:r>
          </a:p>
          <a:p>
            <a:pPr marL="539751" lvl="1" indent="-269876" algn="l">
              <a:lnSpc>
                <a:spcPts val="6250"/>
              </a:lnSpc>
              <a:buFont typeface="Arial"/>
              <a:buChar char="•"/>
            </a:pPr>
            <a:r>
              <a:rPr lang="en-US" sz="250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Do I have to go to college?</a:t>
            </a:r>
          </a:p>
          <a:p>
            <a:pPr marL="539751" lvl="1" indent="-269876" algn="l">
              <a:lnSpc>
                <a:spcPts val="6250"/>
              </a:lnSpc>
              <a:buFont typeface="Arial"/>
              <a:buChar char="•"/>
            </a:pPr>
            <a:r>
              <a:rPr lang="en-US" sz="250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How much vacation do I get?</a:t>
            </a:r>
          </a:p>
          <a:p>
            <a:pPr marL="539751" lvl="1" indent="-269876" algn="l">
              <a:lnSpc>
                <a:spcPts val="6250"/>
              </a:lnSpc>
              <a:buFont typeface="Arial"/>
              <a:buChar char="•"/>
            </a:pPr>
            <a:r>
              <a:rPr lang="en-US" sz="250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How do I get a job at your company?</a:t>
            </a:r>
          </a:p>
          <a:p>
            <a:pPr marL="539751" lvl="1" indent="-269876" algn="l">
              <a:lnSpc>
                <a:spcPts val="6250"/>
              </a:lnSpc>
              <a:buFont typeface="Arial"/>
              <a:buChar char="•"/>
            </a:pPr>
            <a:r>
              <a:rPr lang="en-US" sz="250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How do I get experience without a job?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671988" y="2613941"/>
            <a:ext cx="9147510" cy="7080076"/>
          </a:xfrm>
          <a:custGeom>
            <a:avLst/>
            <a:gdLst/>
            <a:ahLst/>
            <a:cxnLst/>
            <a:rect l="l" t="t" r="r" b="b"/>
            <a:pathLst>
              <a:path w="9147510" h="7080076">
                <a:moveTo>
                  <a:pt x="0" y="0"/>
                </a:moveTo>
                <a:lnTo>
                  <a:pt x="9147509" y="0"/>
                </a:lnTo>
                <a:lnTo>
                  <a:pt x="9147509" y="7080077"/>
                </a:lnTo>
                <a:lnTo>
                  <a:pt x="0" y="70800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0187" t="-59908" b="-722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1162050"/>
            <a:ext cx="16230600" cy="1347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19"/>
              </a:lnSpc>
            </a:pPr>
            <a:r>
              <a:rPr lang="en-US" sz="9733" spc="175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Good Questions</a:t>
            </a:r>
          </a:p>
        </p:txBody>
      </p:sp>
      <p:sp>
        <p:nvSpPr>
          <p:cNvPr id="5" name="Freeform 5"/>
          <p:cNvSpPr/>
          <p:nvPr/>
        </p:nvSpPr>
        <p:spPr>
          <a:xfrm>
            <a:off x="15227676" y="654492"/>
            <a:ext cx="1959449" cy="1959449"/>
          </a:xfrm>
          <a:custGeom>
            <a:avLst/>
            <a:gdLst/>
            <a:ahLst/>
            <a:cxnLst/>
            <a:rect l="l" t="t" r="r" b="b"/>
            <a:pathLst>
              <a:path w="1959449" h="1959449">
                <a:moveTo>
                  <a:pt x="0" y="0"/>
                </a:moveTo>
                <a:lnTo>
                  <a:pt x="1959450" y="0"/>
                </a:lnTo>
                <a:lnTo>
                  <a:pt x="1959450" y="1959449"/>
                </a:lnTo>
                <a:lnTo>
                  <a:pt x="0" y="19594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8986163" y="3778737"/>
            <a:ext cx="7933965" cy="511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5174"/>
              </a:lnSpc>
              <a:buFont typeface="Arial"/>
              <a:buChar char="•"/>
            </a:pPr>
            <a:r>
              <a:rPr lang="en-US" sz="2499" spc="24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What is the average starting salary for your job?</a:t>
            </a:r>
          </a:p>
          <a:p>
            <a:pPr marL="539749" lvl="1" indent="-269875" algn="l">
              <a:lnSpc>
                <a:spcPts val="5174"/>
              </a:lnSpc>
              <a:buFont typeface="Arial"/>
              <a:buChar char="•"/>
            </a:pPr>
            <a:r>
              <a:rPr lang="en-US" sz="2499" spc="24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What do you like most about your career?</a:t>
            </a:r>
          </a:p>
          <a:p>
            <a:pPr marL="539749" lvl="1" indent="-269875" algn="l">
              <a:lnSpc>
                <a:spcPts val="5174"/>
              </a:lnSpc>
              <a:buFont typeface="Arial"/>
              <a:buChar char="•"/>
            </a:pPr>
            <a:r>
              <a:rPr lang="en-US" sz="2499" spc="24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What type of training is required?</a:t>
            </a:r>
          </a:p>
          <a:p>
            <a:pPr marL="539749" lvl="1" indent="-269875" algn="l">
              <a:lnSpc>
                <a:spcPts val="5174"/>
              </a:lnSpc>
              <a:buFont typeface="Arial"/>
              <a:buChar char="•"/>
            </a:pPr>
            <a:r>
              <a:rPr lang="en-US" sz="2499" spc="24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What benefits are offered by your company?</a:t>
            </a:r>
          </a:p>
          <a:p>
            <a:pPr marL="539749" lvl="1" indent="-269875" algn="l">
              <a:lnSpc>
                <a:spcPts val="5174"/>
              </a:lnSpc>
              <a:buFont typeface="Arial"/>
              <a:buChar char="•"/>
            </a:pPr>
            <a:r>
              <a:rPr lang="en-US" sz="2499" spc="24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What can I do to make myself more employable?</a:t>
            </a:r>
          </a:p>
          <a:p>
            <a:pPr marL="539749" lvl="1" indent="-269875" algn="l">
              <a:lnSpc>
                <a:spcPts val="5174"/>
              </a:lnSpc>
              <a:buFont typeface="Arial"/>
              <a:buChar char="•"/>
            </a:pPr>
            <a:r>
              <a:rPr lang="en-US" sz="2499" spc="24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Do you offer internships or apprenticeships?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986163" y="3109662"/>
            <a:ext cx="7518170" cy="497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 b="1" u="sng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A Better Way  to Ask the Same Question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62248" y="3109662"/>
            <a:ext cx="7518170" cy="497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 b="1" u="sng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Your Possible Question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82660" y="3673962"/>
            <a:ext cx="6877348" cy="4645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6250"/>
              </a:lnSpc>
              <a:buFont typeface="Arial"/>
              <a:buChar char="•"/>
            </a:pPr>
            <a:r>
              <a:rPr lang="en-US" sz="250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How much money do you make?</a:t>
            </a:r>
          </a:p>
          <a:p>
            <a:pPr marL="539751" lvl="1" indent="-269876" algn="l">
              <a:lnSpc>
                <a:spcPts val="6250"/>
              </a:lnSpc>
              <a:buFont typeface="Arial"/>
              <a:buChar char="•"/>
            </a:pPr>
            <a:r>
              <a:rPr lang="en-US" sz="250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Why would I want your job?</a:t>
            </a:r>
          </a:p>
          <a:p>
            <a:pPr marL="539751" lvl="1" indent="-269876" algn="l">
              <a:lnSpc>
                <a:spcPts val="6250"/>
              </a:lnSpc>
              <a:buFont typeface="Arial"/>
              <a:buChar char="•"/>
            </a:pPr>
            <a:r>
              <a:rPr lang="en-US" sz="250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Do I have to go to college?</a:t>
            </a:r>
          </a:p>
          <a:p>
            <a:pPr marL="539751" lvl="1" indent="-269876" algn="l">
              <a:lnSpc>
                <a:spcPts val="6250"/>
              </a:lnSpc>
              <a:buFont typeface="Arial"/>
              <a:buChar char="•"/>
            </a:pPr>
            <a:r>
              <a:rPr lang="en-US" sz="250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How much vacation do I get?</a:t>
            </a:r>
          </a:p>
          <a:p>
            <a:pPr marL="539751" lvl="1" indent="-269876" algn="l">
              <a:lnSpc>
                <a:spcPts val="6250"/>
              </a:lnSpc>
              <a:buFont typeface="Arial"/>
              <a:buChar char="•"/>
            </a:pPr>
            <a:r>
              <a:rPr lang="en-US" sz="250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How do I get a job at your company?</a:t>
            </a:r>
          </a:p>
          <a:p>
            <a:pPr marL="539751" lvl="1" indent="-269876" algn="l">
              <a:lnSpc>
                <a:spcPts val="6250"/>
              </a:lnSpc>
              <a:buFont typeface="Arial"/>
              <a:buChar char="•"/>
            </a:pPr>
            <a:r>
              <a:rPr lang="en-US" sz="2500">
                <a:solidFill>
                  <a:srgbClr val="FFFFFF"/>
                </a:solidFill>
                <a:latin typeface="Code Pro"/>
                <a:ea typeface="Code Pro"/>
                <a:cs typeface="Code Pro"/>
                <a:sym typeface="Code Pro"/>
              </a:rPr>
              <a:t>How do I get experience without a job?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3d677ed-a938-40be-b330-0675c384d7c1" xsi:nil="true"/>
    <lcf76f155ced4ddcb4097134ff3c332f xmlns="ea3c5527-176c-438b-b984-c8f2625e2be9">
      <Terms xmlns="http://schemas.microsoft.com/office/infopath/2007/PartnerControls"/>
    </lcf76f155ced4ddcb4097134ff3c332f>
    <CASAofCentralVA xmlns="ea3c5527-176c-438b-b984-c8f2625e2be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F5624307EE5D4D87E4A12BDA95FC74" ma:contentTypeVersion="19" ma:contentTypeDescription="Create a new document." ma:contentTypeScope="" ma:versionID="4b35f3b3436e5de5615322874f0f34c6">
  <xsd:schema xmlns:xsd="http://www.w3.org/2001/XMLSchema" xmlns:xs="http://www.w3.org/2001/XMLSchema" xmlns:p="http://schemas.microsoft.com/office/2006/metadata/properties" xmlns:ns2="ea3c5527-176c-438b-b984-c8f2625e2be9" xmlns:ns3="d3d677ed-a938-40be-b330-0675c384d7c1" targetNamespace="http://schemas.microsoft.com/office/2006/metadata/properties" ma:root="true" ma:fieldsID="099443cb570b3e195f61dc5f0ae27afd" ns2:_="" ns3:_="">
    <xsd:import namespace="ea3c5527-176c-438b-b984-c8f2625e2be9"/>
    <xsd:import namespace="d3d677ed-a938-40be-b330-0675c384d7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CASAofCentralV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3c5527-176c-438b-b984-c8f2625e2b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13161b9-b3c3-468a-aa87-2f43b29c66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ASAofCentralVA" ma:index="24" nillable="true" ma:displayName="CASA of Central VA" ma:format="Dropdown" ma:internalName="CASAofCentralVA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d677ed-a938-40be-b330-0675c384d7c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8d97738-0566-469b-8b6d-870bd487ebec}" ma:internalName="TaxCatchAll" ma:showField="CatchAllData" ma:web="d3d677ed-a938-40be-b330-0675c384d7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38AA64-09F0-4DE9-A316-70E998AF86AD}">
  <ds:schemaRefs>
    <ds:schemaRef ds:uri="http://schemas.microsoft.com/office/2006/metadata/properties"/>
    <ds:schemaRef ds:uri="http://schemas.microsoft.com/office/infopath/2007/PartnerControls"/>
    <ds:schemaRef ds:uri="d3d677ed-a938-40be-b330-0675c384d7c1"/>
    <ds:schemaRef ds:uri="ea3c5527-176c-438b-b984-c8f2625e2be9"/>
  </ds:schemaRefs>
</ds:datastoreItem>
</file>

<file path=customXml/itemProps2.xml><?xml version="1.0" encoding="utf-8"?>
<ds:datastoreItem xmlns:ds="http://schemas.openxmlformats.org/officeDocument/2006/customXml" ds:itemID="{B63BDF28-741E-4CD2-9F03-F36043F6B5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02B101-5672-4F5A-9378-BA9132D532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3c5527-176c-438b-b984-c8f2625e2be9"/>
    <ds:schemaRef ds:uri="d3d677ed-a938-40be-b330-0675c384d7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526</Words>
  <Application>Microsoft Office PowerPoint</Application>
  <PresentationFormat>Custom</PresentationFormat>
  <Paragraphs>69</Paragraphs>
  <Slides>12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 Presentation</dc:title>
  <dc:creator>Tori Gilmartin</dc:creator>
  <cp:lastModifiedBy>Tori Gilmartin</cp:lastModifiedBy>
  <cp:revision>6</cp:revision>
  <dcterms:created xsi:type="dcterms:W3CDTF">2006-08-16T00:00:00Z</dcterms:created>
  <dcterms:modified xsi:type="dcterms:W3CDTF">2024-09-27T19:32:27Z</dcterms:modified>
  <dc:identifier>DAGRyb7JaUU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0x010100D9F5624307EE5D4D87E4A12BDA95FC74</vt:lpwstr>
  </property>
  <property fmtid="{D5CDD505-2E9C-101B-9397-08002B2CF9AE}" pid="3" name="MediaServiceImageTags">
    <vt:lpwstr/>
  </property>
</Properties>
</file>