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78" r:id="rId2"/>
  </p:sldMasterIdLst>
  <p:notesMasterIdLst>
    <p:notesMasterId r:id="rId54"/>
  </p:notesMasterIdLst>
  <p:handoutMasterIdLst>
    <p:handoutMasterId r:id="rId55"/>
  </p:handoutMasterIdLst>
  <p:sldIdLst>
    <p:sldId id="288" r:id="rId3"/>
    <p:sldId id="291" r:id="rId4"/>
    <p:sldId id="293" r:id="rId5"/>
    <p:sldId id="294" r:id="rId6"/>
    <p:sldId id="321" r:id="rId7"/>
    <p:sldId id="302" r:id="rId8"/>
    <p:sldId id="296" r:id="rId9"/>
    <p:sldId id="303" r:id="rId10"/>
    <p:sldId id="304" r:id="rId11"/>
    <p:sldId id="305" r:id="rId12"/>
    <p:sldId id="310" r:id="rId13"/>
    <p:sldId id="311" r:id="rId14"/>
    <p:sldId id="312" r:id="rId15"/>
    <p:sldId id="358" r:id="rId16"/>
    <p:sldId id="504" r:id="rId17"/>
    <p:sldId id="512" r:id="rId18"/>
    <p:sldId id="418" r:id="rId19"/>
    <p:sldId id="513" r:id="rId20"/>
    <p:sldId id="514" r:id="rId21"/>
    <p:sldId id="515" r:id="rId22"/>
    <p:sldId id="401" r:id="rId23"/>
    <p:sldId id="315" r:id="rId24"/>
    <p:sldId id="316" r:id="rId25"/>
    <p:sldId id="491" r:id="rId26"/>
    <p:sldId id="492" r:id="rId27"/>
    <p:sldId id="493" r:id="rId28"/>
    <p:sldId id="494" r:id="rId29"/>
    <p:sldId id="495" r:id="rId30"/>
    <p:sldId id="496" r:id="rId31"/>
    <p:sldId id="497" r:id="rId32"/>
    <p:sldId id="498" r:id="rId33"/>
    <p:sldId id="499" r:id="rId34"/>
    <p:sldId id="500" r:id="rId35"/>
    <p:sldId id="501" r:id="rId36"/>
    <p:sldId id="502" r:id="rId37"/>
    <p:sldId id="503" r:id="rId38"/>
    <p:sldId id="505" r:id="rId39"/>
    <p:sldId id="506" r:id="rId40"/>
    <p:sldId id="507" r:id="rId41"/>
    <p:sldId id="509" r:id="rId42"/>
    <p:sldId id="317" r:id="rId43"/>
    <p:sldId id="318" r:id="rId44"/>
    <p:sldId id="306" r:id="rId45"/>
    <p:sldId id="307" r:id="rId46"/>
    <p:sldId id="313" r:id="rId47"/>
    <p:sldId id="314" r:id="rId48"/>
    <p:sldId id="319" r:id="rId49"/>
    <p:sldId id="320" r:id="rId50"/>
    <p:sldId id="300" r:id="rId51"/>
    <p:sldId id="322" r:id="rId52"/>
    <p:sldId id="301" r:id="rId53"/>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62">
          <p15:clr>
            <a:srgbClr val="A4A3A4"/>
          </p15:clr>
        </p15:guide>
        <p15:guide id="3" pos="2897">
          <p15:clr>
            <a:srgbClr val="A4A3A4"/>
          </p15:clr>
        </p15:guide>
        <p15:guide id="4" pos="584">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ABC"/>
    <a:srgbClr val="001731"/>
    <a:srgbClr val="1A297A"/>
    <a:srgbClr val="A3C130"/>
    <a:srgbClr val="404040"/>
    <a:srgbClr val="0060D6"/>
    <a:srgbClr val="DDDDDD"/>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5958" autoAdjust="0"/>
  </p:normalViewPr>
  <p:slideViewPr>
    <p:cSldViewPr>
      <p:cViewPr varScale="1">
        <p:scale>
          <a:sx n="102" d="100"/>
          <a:sy n="102" d="100"/>
        </p:scale>
        <p:origin x="2028" y="108"/>
      </p:cViewPr>
      <p:guideLst>
        <p:guide orient="horz" pos="2160"/>
        <p:guide orient="horz" pos="1162"/>
        <p:guide pos="2897"/>
        <p:guide pos="584"/>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65" d="100"/>
          <a:sy n="65" d="100"/>
        </p:scale>
        <p:origin x="2766"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4503"/>
          </a:xfrm>
          <a:prstGeom prst="rect">
            <a:avLst/>
          </a:prstGeom>
        </p:spPr>
        <p:txBody>
          <a:bodyPr vert="horz" lIns="93102" tIns="46552" rIns="93102" bIns="46552" rtlCol="0"/>
          <a:lstStyle>
            <a:lvl1pPr algn="r">
              <a:defRPr sz="1200"/>
            </a:lvl1pPr>
          </a:lstStyle>
          <a:p>
            <a:fld id="{D83FDC75-7F73-4A4A-A77C-09AADF00E0EA}" type="datetimeFigureOut">
              <a:rPr lang="en-US" smtClean="0"/>
              <a:pPr/>
              <a:t>10/22/2025</a:t>
            </a:fld>
            <a:endParaRPr lang="en-US" dirty="0"/>
          </a:p>
        </p:txBody>
      </p:sp>
      <p:sp>
        <p:nvSpPr>
          <p:cNvPr id="4" name="Footer Placeholder 3"/>
          <p:cNvSpPr>
            <a:spLocks noGrp="1"/>
          </p:cNvSpPr>
          <p:nvPr>
            <p:ph type="ftr" sz="quarter" idx="2"/>
          </p:nvPr>
        </p:nvSpPr>
        <p:spPr>
          <a:xfrm>
            <a:off x="0" y="8823935"/>
            <a:ext cx="3035088" cy="464503"/>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3102" tIns="46552" rIns="93102" bIns="46552"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911368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3102" tIns="46552" rIns="93102" bIns="46552" rtlCol="0"/>
          <a:lstStyle>
            <a:lvl1pPr algn="r">
              <a:defRPr sz="1200"/>
            </a:lvl1pPr>
          </a:lstStyle>
          <a:p>
            <a:fld id="{48AEF76B-3757-4A0B-AF93-28494465C1DD}" type="datetimeFigureOut">
              <a:rPr lang="en-US" smtClean="0"/>
              <a:pPr/>
              <a:t>10/22/2025</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5"/>
            <a:ext cx="3035088" cy="464503"/>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2" tIns="46552" rIns="93102" bIns="46552"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79323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514">
              <a:defRPr/>
            </a:pPr>
            <a:fld id="{0CF551ED-1F1D-6648-B57D-0F0A4C0E13FA}" type="slidenum">
              <a:rPr lang="en-US">
                <a:solidFill>
                  <a:prstClr val="black"/>
                </a:solidFill>
                <a:latin typeface="Calibri" panose="020F0502020204030204"/>
              </a:rPr>
              <a:pPr defTabSz="46551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419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98162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47124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1937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07677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23845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9B3D4-8AC9-B117-ABEC-FB4A82A95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3E97E-1081-79A1-5415-AEFD66348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86F10-903C-FB21-E3C7-155F8EC3D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4D3C7-BDB7-E1F6-C09B-9C05963F0008}"/>
              </a:ext>
            </a:extLst>
          </p:cNvPr>
          <p:cNvSpPr>
            <a:spLocks noGrp="1"/>
          </p:cNvSpPr>
          <p:nvPr>
            <p:ph type="sldNum" sz="quarter" idx="5"/>
          </p:nvPr>
        </p:nvSpPr>
        <p:spPr/>
        <p:txBody>
          <a:bodyPr/>
          <a:lstStyle/>
          <a:p>
            <a:fld id="{0CF551ED-1F1D-6648-B57D-0F0A4C0E13FA}" type="slidenum">
              <a:rPr lang="en-US" smtClean="0"/>
              <a:t>23</a:t>
            </a:fld>
            <a:endParaRPr lang="en-US" dirty="0"/>
          </a:p>
        </p:txBody>
      </p:sp>
    </p:spTree>
    <p:extLst>
      <p:ext uri="{BB962C8B-B14F-4D97-AF65-F5344CB8AC3E}">
        <p14:creationId xmlns:p14="http://schemas.microsoft.com/office/powerpoint/2010/main" val="429314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10195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17506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62782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3005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551ED-1F1D-6648-B57D-0F0A4C0E13FA}" type="slidenum">
              <a:rPr lang="en-US" smtClean="0"/>
              <a:t>4</a:t>
            </a:fld>
            <a:endParaRPr lang="en-US" dirty="0"/>
          </a:p>
        </p:txBody>
      </p:sp>
    </p:spTree>
    <p:extLst>
      <p:ext uri="{BB962C8B-B14F-4D97-AF65-F5344CB8AC3E}">
        <p14:creationId xmlns:p14="http://schemas.microsoft.com/office/powerpoint/2010/main" val="228736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541385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026948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246308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88097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82611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44963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122186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176236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554316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7394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8D1B2-A883-E5DB-4F99-545DB28E7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F4283-2E39-D709-ACF1-1D51AFC52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AD244-909E-5E3D-B89E-2678901011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562DF-AA81-B03E-A997-3CE91CC5E154}"/>
              </a:ext>
            </a:extLst>
          </p:cNvPr>
          <p:cNvSpPr>
            <a:spLocks noGrp="1"/>
          </p:cNvSpPr>
          <p:nvPr>
            <p:ph type="sldNum" sz="quarter" idx="5"/>
          </p:nvPr>
        </p:nvSpPr>
        <p:spPr/>
        <p:txBody>
          <a:bodyPr/>
          <a:lstStyle/>
          <a:p>
            <a:fld id="{0CF551ED-1F1D-6648-B57D-0F0A4C0E13FA}" type="slidenum">
              <a:rPr lang="en-US" smtClean="0"/>
              <a:t>5</a:t>
            </a:fld>
            <a:endParaRPr lang="en-US" dirty="0"/>
          </a:p>
        </p:txBody>
      </p:sp>
    </p:spTree>
    <p:extLst>
      <p:ext uri="{BB962C8B-B14F-4D97-AF65-F5344CB8AC3E}">
        <p14:creationId xmlns:p14="http://schemas.microsoft.com/office/powerpoint/2010/main" val="1193536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051030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852787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654911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6F71-956B-CE29-47F7-9C3FB2D12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FB72F-B602-C5D2-CC47-0057D9811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29192-07EA-DF39-5884-8ACB1E0A4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4693BB-68AD-E480-986B-376404BF8A7F}"/>
              </a:ext>
            </a:extLst>
          </p:cNvPr>
          <p:cNvSpPr>
            <a:spLocks noGrp="1"/>
          </p:cNvSpPr>
          <p:nvPr>
            <p:ph type="sldNum" sz="quarter" idx="5"/>
          </p:nvPr>
        </p:nvSpPr>
        <p:spPr/>
        <p:txBody>
          <a:bodyPr/>
          <a:lstStyle/>
          <a:p>
            <a:fld id="{0CF551ED-1F1D-6648-B57D-0F0A4C0E13FA}" type="slidenum">
              <a:rPr lang="en-US" smtClean="0"/>
              <a:t>42</a:t>
            </a:fld>
            <a:endParaRPr lang="en-US" dirty="0"/>
          </a:p>
        </p:txBody>
      </p:sp>
    </p:spTree>
    <p:extLst>
      <p:ext uri="{BB962C8B-B14F-4D97-AF65-F5344CB8AC3E}">
        <p14:creationId xmlns:p14="http://schemas.microsoft.com/office/powerpoint/2010/main" val="672606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E101-18DC-A584-57BA-2C93EDE5F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15A24-84C7-95AB-5258-20CF54043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50062-60F8-7CCC-23FD-825AB72126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FB0E2-7EC2-0DDF-99C3-A9C008FB9E8D}"/>
              </a:ext>
            </a:extLst>
          </p:cNvPr>
          <p:cNvSpPr>
            <a:spLocks noGrp="1"/>
          </p:cNvSpPr>
          <p:nvPr>
            <p:ph type="sldNum" sz="quarter" idx="5"/>
          </p:nvPr>
        </p:nvSpPr>
        <p:spPr/>
        <p:txBody>
          <a:bodyPr/>
          <a:lstStyle/>
          <a:p>
            <a:fld id="{0CF551ED-1F1D-6648-B57D-0F0A4C0E13FA}" type="slidenum">
              <a:rPr lang="en-US" smtClean="0"/>
              <a:t>44</a:t>
            </a:fld>
            <a:endParaRPr lang="en-US" dirty="0"/>
          </a:p>
        </p:txBody>
      </p:sp>
    </p:spTree>
    <p:extLst>
      <p:ext uri="{BB962C8B-B14F-4D97-AF65-F5344CB8AC3E}">
        <p14:creationId xmlns:p14="http://schemas.microsoft.com/office/powerpoint/2010/main" val="135836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61AD-7DDE-5BD0-1BD3-4E908490C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5AFE8-2857-95AC-49D7-B5D6F5B1C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BBA17-D407-8778-09FD-59C9C1DD8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5A7F2-19F5-11CC-86E1-B92784D9BF76}"/>
              </a:ext>
            </a:extLst>
          </p:cNvPr>
          <p:cNvSpPr>
            <a:spLocks noGrp="1"/>
          </p:cNvSpPr>
          <p:nvPr>
            <p:ph type="sldNum" sz="quarter" idx="5"/>
          </p:nvPr>
        </p:nvSpPr>
        <p:spPr/>
        <p:txBody>
          <a:bodyPr/>
          <a:lstStyle/>
          <a:p>
            <a:fld id="{0CF551ED-1F1D-6648-B57D-0F0A4C0E13FA}" type="slidenum">
              <a:rPr lang="en-US" smtClean="0"/>
              <a:t>46</a:t>
            </a:fld>
            <a:endParaRPr lang="en-US" dirty="0"/>
          </a:p>
        </p:txBody>
      </p:sp>
    </p:spTree>
    <p:extLst>
      <p:ext uri="{BB962C8B-B14F-4D97-AF65-F5344CB8AC3E}">
        <p14:creationId xmlns:p14="http://schemas.microsoft.com/office/powerpoint/2010/main" val="2791962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C087-614A-0E0A-3909-D0CFCA691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EE1AC-1CF1-6A67-89C0-B08CA5FA1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5A257-BE96-8C71-31A5-5497036584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93AAD-3682-EF85-B4CD-EACECAAB5413}"/>
              </a:ext>
            </a:extLst>
          </p:cNvPr>
          <p:cNvSpPr>
            <a:spLocks noGrp="1"/>
          </p:cNvSpPr>
          <p:nvPr>
            <p:ph type="sldNum" sz="quarter" idx="5"/>
          </p:nvPr>
        </p:nvSpPr>
        <p:spPr/>
        <p:txBody>
          <a:bodyPr/>
          <a:lstStyle/>
          <a:p>
            <a:fld id="{0CF551ED-1F1D-6648-B57D-0F0A4C0E13FA}" type="slidenum">
              <a:rPr lang="en-US" smtClean="0"/>
              <a:t>48</a:t>
            </a:fld>
            <a:endParaRPr lang="en-US" dirty="0"/>
          </a:p>
        </p:txBody>
      </p:sp>
    </p:spTree>
    <p:extLst>
      <p:ext uri="{BB962C8B-B14F-4D97-AF65-F5344CB8AC3E}">
        <p14:creationId xmlns:p14="http://schemas.microsoft.com/office/powerpoint/2010/main" val="1939039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514">
              <a:defRPr/>
            </a:pPr>
            <a:fld id="{0CF551ED-1F1D-6648-B57D-0F0A4C0E13FA}" type="slidenum">
              <a:rPr lang="en-US">
                <a:solidFill>
                  <a:prstClr val="black"/>
                </a:solidFill>
                <a:latin typeface="Calibri" panose="020F0502020204030204"/>
              </a:rPr>
              <a:pPr defTabSz="465514">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8107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5196-8D17-3D40-32B9-2B043DFDA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17D22-8858-27A4-4C31-9ECF2AC6F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EB3FE-DABD-4B74-A78B-AF3B01C0F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4587F-6490-1B28-8EF8-8BA34E5FB364}"/>
              </a:ext>
            </a:extLst>
          </p:cNvPr>
          <p:cNvSpPr>
            <a:spLocks noGrp="1"/>
          </p:cNvSpPr>
          <p:nvPr>
            <p:ph type="sldNum" sz="quarter" idx="5"/>
          </p:nvPr>
        </p:nvSpPr>
        <p:spPr/>
        <p:txBody>
          <a:bodyPr/>
          <a:lstStyle/>
          <a:p>
            <a:pPr defTabSz="465514">
              <a:defRPr/>
            </a:pPr>
            <a:fld id="{0CF551ED-1F1D-6648-B57D-0F0A4C0E13FA}" type="slidenum">
              <a:rPr lang="en-US">
                <a:solidFill>
                  <a:prstClr val="black"/>
                </a:solidFill>
                <a:latin typeface="Calibri" panose="020F0502020204030204"/>
              </a:rPr>
              <a:pPr defTabSz="465514">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3618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514">
              <a:defRPr/>
            </a:pPr>
            <a:fld id="{0CF551ED-1F1D-6648-B57D-0F0A4C0E13FA}" type="slidenum">
              <a:rPr lang="en-US">
                <a:solidFill>
                  <a:prstClr val="black"/>
                </a:solidFill>
                <a:latin typeface="Calibri" panose="020F0502020204030204"/>
              </a:rPr>
              <a:pPr defTabSz="465514">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748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55E52-4A13-E100-83DC-9E27F95A0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FA72D-B2F3-7F6C-3F48-E926C8888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A9264-BCC4-97BD-28C2-843E047620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611FBF-7B70-CA70-5C27-80EDFD36B19A}"/>
              </a:ext>
            </a:extLst>
          </p:cNvPr>
          <p:cNvSpPr>
            <a:spLocks noGrp="1"/>
          </p:cNvSpPr>
          <p:nvPr>
            <p:ph type="sldNum" sz="quarter" idx="5"/>
          </p:nvPr>
        </p:nvSpPr>
        <p:spPr/>
        <p:txBody>
          <a:bodyPr/>
          <a:lstStyle/>
          <a:p>
            <a:fld id="{0CF551ED-1F1D-6648-B57D-0F0A4C0E13FA}" type="slidenum">
              <a:rPr lang="en-US" smtClean="0"/>
              <a:t>9</a:t>
            </a:fld>
            <a:endParaRPr lang="en-US" dirty="0"/>
          </a:p>
        </p:txBody>
      </p:sp>
    </p:spTree>
    <p:extLst>
      <p:ext uri="{BB962C8B-B14F-4D97-AF65-F5344CB8AC3E}">
        <p14:creationId xmlns:p14="http://schemas.microsoft.com/office/powerpoint/2010/main" val="392586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7FBD-DAEE-8046-F704-171D142B6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A427B-AEA2-7266-47DC-28D848B06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DA246-A306-DC69-631D-257133D40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95591-E3BD-C929-F45B-82887B6310C7}"/>
              </a:ext>
            </a:extLst>
          </p:cNvPr>
          <p:cNvSpPr>
            <a:spLocks noGrp="1"/>
          </p:cNvSpPr>
          <p:nvPr>
            <p:ph type="sldNum" sz="quarter" idx="5"/>
          </p:nvPr>
        </p:nvSpPr>
        <p:spPr/>
        <p:txBody>
          <a:bodyPr/>
          <a:lstStyle/>
          <a:p>
            <a:fld id="{0CF551ED-1F1D-6648-B57D-0F0A4C0E13FA}" type="slidenum">
              <a:rPr lang="en-US" smtClean="0"/>
              <a:t>10</a:t>
            </a:fld>
            <a:endParaRPr lang="en-US" dirty="0"/>
          </a:p>
        </p:txBody>
      </p:sp>
    </p:spTree>
    <p:extLst>
      <p:ext uri="{BB962C8B-B14F-4D97-AF65-F5344CB8AC3E}">
        <p14:creationId xmlns:p14="http://schemas.microsoft.com/office/powerpoint/2010/main" val="103584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8FDC-CCB0-A59E-E16E-E4072B3FF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471E1-00F8-428B-DAAA-FF290DC68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92ABE-6932-203E-8628-68B9F952FB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A181E6-98CA-2203-98CF-8F310C12CE2B}"/>
              </a:ext>
            </a:extLst>
          </p:cNvPr>
          <p:cNvSpPr>
            <a:spLocks noGrp="1"/>
          </p:cNvSpPr>
          <p:nvPr>
            <p:ph type="sldNum" sz="quarter" idx="5"/>
          </p:nvPr>
        </p:nvSpPr>
        <p:spPr/>
        <p:txBody>
          <a:bodyPr/>
          <a:lstStyle/>
          <a:p>
            <a:fld id="{0CF551ED-1F1D-6648-B57D-0F0A4C0E13FA}" type="slidenum">
              <a:rPr lang="en-US" smtClean="0"/>
              <a:t>12</a:t>
            </a:fld>
            <a:endParaRPr lang="en-US" dirty="0"/>
          </a:p>
        </p:txBody>
      </p:sp>
    </p:spTree>
    <p:extLst>
      <p:ext uri="{BB962C8B-B14F-4D97-AF65-F5344CB8AC3E}">
        <p14:creationId xmlns:p14="http://schemas.microsoft.com/office/powerpoint/2010/main" val="58619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71464-231E-3703-C4C8-30F176F4D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D266A-21F8-3110-A8D8-47576D955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4CAB4-07CC-F77E-535E-8A53E0C481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2B5C6E-AA1E-D7D3-2994-1A5E16F57A7B}"/>
              </a:ext>
            </a:extLst>
          </p:cNvPr>
          <p:cNvSpPr>
            <a:spLocks noGrp="1"/>
          </p:cNvSpPr>
          <p:nvPr>
            <p:ph type="sldNum" sz="quarter" idx="5"/>
          </p:nvPr>
        </p:nvSpPr>
        <p:spPr/>
        <p:txBody>
          <a:bodyPr/>
          <a:lstStyle/>
          <a:p>
            <a:fld id="{0CF551ED-1F1D-6648-B57D-0F0A4C0E13FA}" type="slidenum">
              <a:rPr lang="en-US" smtClean="0"/>
              <a:t>13</a:t>
            </a:fld>
            <a:endParaRPr lang="en-US" dirty="0"/>
          </a:p>
        </p:txBody>
      </p:sp>
    </p:spTree>
    <p:extLst>
      <p:ext uri="{BB962C8B-B14F-4D97-AF65-F5344CB8AC3E}">
        <p14:creationId xmlns:p14="http://schemas.microsoft.com/office/powerpoint/2010/main" val="6030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11472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A6041-2658-433A-89F4-477953E32248}"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14425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eft Image">
    <p:spTree>
      <p:nvGrpSpPr>
        <p:cNvPr id="1" name=""/>
        <p:cNvGrpSpPr/>
        <p:nvPr/>
      </p:nvGrpSpPr>
      <p:grpSpPr>
        <a:xfrm>
          <a:off x="0" y="0"/>
          <a:ext cx="0" cy="0"/>
          <a:chOff x="0" y="0"/>
          <a:chExt cx="0" cy="0"/>
        </a:xfrm>
      </p:grpSpPr>
      <p:pic>
        <p:nvPicPr>
          <p:cNvPr id="14" name="Picture Placeholder 5" descr="A picture containing web, outdoor object&#10;&#10;Description automatically generated">
            <a:extLst>
              <a:ext uri="{FF2B5EF4-FFF2-40B4-BE49-F238E27FC236}">
                <a16:creationId xmlns:a16="http://schemas.microsoft.com/office/drawing/2014/main" id="{5E7A8115-3D57-4145-A7E7-E39B52E80F9A}"/>
              </a:ext>
            </a:extLst>
          </p:cNvPr>
          <p:cNvPicPr>
            <a:picLocks noChangeAspect="1"/>
          </p:cNvPicPr>
          <p:nvPr userDrawn="1"/>
        </p:nvPicPr>
        <p:blipFill>
          <a:blip r:embed="rId2"/>
          <a:srcRect l="39544" r="39544"/>
          <a:stretch>
            <a:fillRect/>
          </a:stretch>
        </p:blipFill>
        <p:spPr>
          <a:xfrm>
            <a:off x="0" y="0"/>
            <a:ext cx="2549525" cy="6858000"/>
          </a:xfrm>
          <a:prstGeom prst="rect">
            <a:avLst/>
          </a:prstGeom>
        </p:spPr>
      </p:pic>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5723382"/>
            <a:ext cx="1500461" cy="276999"/>
          </a:xfrm>
        </p:spPr>
        <p:txBody>
          <a:bodyPr lIns="0" rIns="0"/>
          <a:lstStyle>
            <a:lvl1pPr marL="0" indent="0" algn="r">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rgbClr val="1A297A"/>
                </a:solidFill>
              </a:defRPr>
            </a:lvl2pPr>
          </a:lstStyle>
          <a:p>
            <a:pPr lvl="0"/>
            <a:r>
              <a:rPr lang="en-US" dirty="0"/>
              <a:t>STEVENSLEE.COM</a:t>
            </a:r>
          </a:p>
          <a:p>
            <a:pPr lvl="1"/>
            <a:endParaRPr lang="en-US" dirty="0"/>
          </a:p>
        </p:txBody>
      </p:sp>
      <p:sp>
        <p:nvSpPr>
          <p:cNvPr id="12"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pic>
        <p:nvPicPr>
          <p:cNvPr id="13" name="Picture 12">
            <a:extLst>
              <a:ext uri="{FF2B5EF4-FFF2-40B4-BE49-F238E27FC236}">
                <a16:creationId xmlns:a16="http://schemas.microsoft.com/office/drawing/2014/main" id="{AAF2D885-109A-DD46-9A41-D7BAAFA5E3D6}"/>
              </a:ext>
            </a:extLst>
          </p:cNvPr>
          <p:cNvPicPr>
            <a:picLocks noChangeAspect="1"/>
          </p:cNvPicPr>
          <p:nvPr userDrawn="1"/>
        </p:nvPicPr>
        <p:blipFill>
          <a:blip r:embed="rId3"/>
          <a:srcRect/>
          <a:stretch/>
        </p:blipFill>
        <p:spPr>
          <a:xfrm>
            <a:off x="2903438" y="4572000"/>
            <a:ext cx="3501188" cy="685800"/>
          </a:xfrm>
          <a:prstGeom prst="rect">
            <a:avLst/>
          </a:prstGeom>
        </p:spPr>
      </p:pic>
      <p:sp>
        <p:nvSpPr>
          <p:cNvPr id="15" name="Title 1"/>
          <p:cNvSpPr>
            <a:spLocks noGrp="1"/>
          </p:cNvSpPr>
          <p:nvPr>
            <p:ph type="ctrTitle" hasCustomPrompt="1"/>
          </p:nvPr>
        </p:nvSpPr>
        <p:spPr>
          <a:xfrm>
            <a:off x="2906486" y="2819399"/>
            <a:ext cx="5867400" cy="1273629"/>
          </a:xfrm>
        </p:spPr>
        <p:txBody>
          <a:bodyPr anchor="t">
            <a:normAutofit/>
          </a:bodyPr>
          <a:lstStyle>
            <a:lvl1pPr algn="l">
              <a:defRPr sz="2000" b="0" cap="none" baseline="0">
                <a:solidFill>
                  <a:srgbClr val="1A297A"/>
                </a:solidFill>
                <a:latin typeface="Roboto" panose="02000000000000000000" pitchFamily="2" charset="0"/>
                <a:ea typeface="Roboto" panose="02000000000000000000" pitchFamily="2" charset="0"/>
              </a:defRPr>
            </a:lvl1pPr>
          </a:lstStyle>
          <a:p>
            <a:r>
              <a:rPr lang="en-US" dirty="0" err="1"/>
              <a:t>Subheadline</a:t>
            </a:r>
            <a:r>
              <a:rPr lang="en-US" dirty="0"/>
              <a:t> goes here</a:t>
            </a:r>
          </a:p>
        </p:txBody>
      </p:sp>
      <p:sp>
        <p:nvSpPr>
          <p:cNvPr id="16" name="Subtitle 2"/>
          <p:cNvSpPr>
            <a:spLocks noGrp="1"/>
          </p:cNvSpPr>
          <p:nvPr>
            <p:ph type="subTitle" idx="1" hasCustomPrompt="1"/>
          </p:nvPr>
        </p:nvSpPr>
        <p:spPr>
          <a:xfrm>
            <a:off x="2895600" y="304800"/>
            <a:ext cx="5867400" cy="2209800"/>
          </a:xfrm>
        </p:spPr>
        <p:txBody>
          <a:bodyPr anchor="b">
            <a:noAutofit/>
          </a:bodyPr>
          <a:lstStyle>
            <a:lvl1pPr marL="0" indent="0" algn="l">
              <a:spcBef>
                <a:spcPts val="0"/>
              </a:spcBef>
              <a:buNone/>
              <a:defRPr sz="3600" b="0" cap="none" baseline="0">
                <a:solidFill>
                  <a:srgbClr val="1A297A"/>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Goes Here</a:t>
            </a:r>
          </a:p>
        </p:txBody>
      </p:sp>
      <p:cxnSp>
        <p:nvCxnSpPr>
          <p:cNvPr id="17" name="Straight Connector 16">
            <a:extLst>
              <a:ext uri="{FF2B5EF4-FFF2-40B4-BE49-F238E27FC236}">
                <a16:creationId xmlns:a16="http://schemas.microsoft.com/office/drawing/2014/main" id="{A39ED712-8C36-4045-A513-38BC6A8FFE90}"/>
              </a:ext>
            </a:extLst>
          </p:cNvPr>
          <p:cNvCxnSpPr>
            <a:cxnSpLocks/>
          </p:cNvCxnSpPr>
          <p:nvPr userDrawn="1"/>
        </p:nvCxnSpPr>
        <p:spPr>
          <a:xfrm>
            <a:off x="2903438" y="2667000"/>
            <a:ext cx="5870448"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2895600" y="5723382"/>
            <a:ext cx="1256156" cy="276999"/>
          </a:xfrm>
        </p:spPr>
        <p:txBody>
          <a:bodyPr lIns="0" rIns="0"/>
          <a:lstStyle>
            <a:lvl1pPr marL="0" indent="0">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rgbClr val="1A297A"/>
                </a:solidFill>
              </a:defRPr>
            </a:lvl2pPr>
          </a:lstStyle>
          <a:p>
            <a:pPr lvl="0"/>
            <a:r>
              <a:rPr lang="en-US" dirty="0"/>
              <a:t>Month XX, XXXX</a:t>
            </a:r>
          </a:p>
          <a:p>
            <a:pPr lvl="1"/>
            <a:endParaRPr lang="en-US" dirty="0"/>
          </a:p>
        </p:txBody>
      </p:sp>
    </p:spTree>
    <p:extLst>
      <p:ext uri="{BB962C8B-B14F-4D97-AF65-F5344CB8AC3E}">
        <p14:creationId xmlns:p14="http://schemas.microsoft.com/office/powerpoint/2010/main" val="1860236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vl2pPr marL="295275" indent="0">
              <a:buNone/>
              <a:defRPr/>
            </a:lvl2pPr>
            <a:lvl3pPr marL="576262" indent="0">
              <a:buNone/>
              <a:defRPr/>
            </a:lvl3pPr>
            <a:lvl4pPr marL="860425" indent="0">
              <a:buNone/>
              <a:defRPr/>
            </a:lvl4pPr>
            <a:lvl5pPr marL="11430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0" name="Oval 9"/>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418741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9" name="Oval 8"/>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408090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33400" y="274638"/>
            <a:ext cx="8229600" cy="937890"/>
          </a:xfrm>
        </p:spPr>
        <p:txBody>
          <a:bodyPr/>
          <a:lstStyle>
            <a:lvl1pPr>
              <a:defRPr/>
            </a:lvl1pPr>
          </a:lstStyle>
          <a:p>
            <a:r>
              <a:rPr lang="en-US" dirty="0"/>
              <a:t>Click to edit Master title style</a:t>
            </a:r>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1" name="Oval 10"/>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33400" y="1371600"/>
            <a:ext cx="4114800" cy="639762"/>
          </a:xfrm>
        </p:spPr>
        <p:txBody>
          <a:bodyPr anchor="b">
            <a:norm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057400"/>
            <a:ext cx="4114800" cy="42672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199" y="1371600"/>
            <a:ext cx="4114800" cy="639762"/>
          </a:xfrm>
        </p:spPr>
        <p:txBody>
          <a:bodyPr anchor="b">
            <a:norm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199" y="2057400"/>
            <a:ext cx="4114800" cy="4267200"/>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31513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33400" y="274638"/>
            <a:ext cx="8229600" cy="937890"/>
          </a:xfrm>
        </p:spPr>
        <p:txBody>
          <a:bodyPr/>
          <a:lstStyle>
            <a:lvl1pPr>
              <a:defRPr/>
            </a:lvl1pPr>
          </a:lstStyle>
          <a:p>
            <a:r>
              <a:rPr lang="en-US" dirty="0"/>
              <a:t>Click to edit Master title style</a:t>
            </a:r>
          </a:p>
        </p:txBody>
      </p:sp>
      <p:sp>
        <p:nvSpPr>
          <p:cNvPr id="5" name="Picture Placeholder 4"/>
          <p:cNvSpPr>
            <a:spLocks noGrp="1" noChangeAspect="1"/>
          </p:cNvSpPr>
          <p:nvPr>
            <p:ph type="pic" sz="quarter" idx="10"/>
          </p:nvPr>
        </p:nvSpPr>
        <p:spPr>
          <a:xfrm>
            <a:off x="4669970" y="1378272"/>
            <a:ext cx="4093029" cy="4946327"/>
          </a:xfrm>
        </p:spPr>
        <p:txBody>
          <a:bodyPr/>
          <a:lstStyle/>
          <a:p>
            <a:endParaRPr lang="en-US" dirty="0"/>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55192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0"/>
          </p:nvPr>
        </p:nvSpPr>
        <p:spPr>
          <a:xfrm>
            <a:off x="5638800" y="1378274"/>
            <a:ext cx="3124200" cy="2729854"/>
          </a:xfrm>
          <a:ln>
            <a:solidFill>
              <a:srgbClr val="A3C130"/>
            </a:solidFill>
          </a:ln>
        </p:spPr>
        <p:txBody>
          <a:bodyPr/>
          <a:lstStyle/>
          <a:p>
            <a:endParaRPr lang="en-US" dirty="0"/>
          </a:p>
        </p:txBody>
      </p:sp>
      <p:sp>
        <p:nvSpPr>
          <p:cNvPr id="7" name="Text Placeholder 6"/>
          <p:cNvSpPr>
            <a:spLocks noGrp="1"/>
          </p:cNvSpPr>
          <p:nvPr>
            <p:ph type="body" sz="quarter" idx="11"/>
          </p:nvPr>
        </p:nvSpPr>
        <p:spPr>
          <a:xfrm>
            <a:off x="533400" y="1378273"/>
            <a:ext cx="4953000" cy="4946327"/>
          </a:xfrm>
          <a:ln>
            <a:solidFill>
              <a:srgbClr val="A3C130"/>
            </a:solidFill>
          </a:ln>
        </p:spPr>
        <p:txBody>
          <a:bodyPr>
            <a:normAutofit/>
          </a:bodyPr>
          <a:lstStyle>
            <a:lvl1pPr marL="0" indent="0">
              <a:buNone/>
              <a:defRPr sz="2000"/>
            </a:lvl1pPr>
            <a:lvl2pPr marL="295275" indent="0">
              <a:buNone/>
              <a:defRPr/>
            </a:lvl2pPr>
            <a:lvl3pPr marL="576262" indent="0">
              <a:buNone/>
              <a:defRPr/>
            </a:lvl3pPr>
            <a:lvl4pPr marL="860425" indent="0">
              <a:buNone/>
              <a:defRPr/>
            </a:lvl4pPr>
            <a:lvl5pPr marL="1143000" indent="0">
              <a:buNone/>
              <a:defRPr/>
            </a:lvl5pPr>
          </a:lstStyle>
          <a:p>
            <a:pPr lvl="0"/>
            <a:r>
              <a:rPr lang="en-US" dirty="0"/>
              <a:t>Edit Master text styles</a:t>
            </a:r>
          </a:p>
        </p:txBody>
      </p:sp>
      <p:sp>
        <p:nvSpPr>
          <p:cNvPr id="9" name="Text Placeholder 8"/>
          <p:cNvSpPr>
            <a:spLocks noGrp="1"/>
          </p:cNvSpPr>
          <p:nvPr>
            <p:ph type="body" sz="quarter" idx="12"/>
          </p:nvPr>
        </p:nvSpPr>
        <p:spPr>
          <a:xfrm>
            <a:off x="5638800" y="4191000"/>
            <a:ext cx="3124200" cy="2133600"/>
          </a:xfrm>
          <a:ln>
            <a:solidFill>
              <a:srgbClr val="A3C130"/>
            </a:solidFill>
          </a:ln>
        </p:spPr>
        <p:txBody>
          <a:bodyPr>
            <a:normAutofit/>
          </a:bodyPr>
          <a:lstStyle>
            <a:lvl1pPr>
              <a:defRPr sz="1800"/>
            </a:lvl1pPr>
          </a:lstStyle>
          <a:p>
            <a:pPr lvl="0"/>
            <a:r>
              <a:rPr lang="en-US" dirty="0"/>
              <a:t>Edit Master text styles</a:t>
            </a:r>
          </a:p>
        </p:txBody>
      </p:sp>
      <p:sp>
        <p:nvSpPr>
          <p:cNvPr id="10" name="TextBox 9"/>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16511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6" name="Oval 5"/>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1356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178887499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123602183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33878245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rgbClr val="1A297A"/>
                </a:solidFill>
              </a:defRPr>
            </a:lvl2pPr>
          </a:lstStyle>
          <a:p>
            <a:pPr lvl="0"/>
            <a:r>
              <a:rPr lang="en-US" dirty="0"/>
              <a:t>STEVENSLEE.COM</a:t>
            </a:r>
          </a:p>
          <a:p>
            <a:pPr lvl="1"/>
            <a:endParaRPr lang="en-US" dirty="0"/>
          </a:p>
        </p:txBody>
      </p:sp>
      <p:pic>
        <p:nvPicPr>
          <p:cNvPr id="13" name="Picture 12">
            <a:extLst>
              <a:ext uri="{FF2B5EF4-FFF2-40B4-BE49-F238E27FC236}">
                <a16:creationId xmlns:a16="http://schemas.microsoft.com/office/drawing/2014/main" id="{AAF2D885-109A-DD46-9A41-D7BAAFA5E3D6}"/>
              </a:ext>
            </a:extLst>
          </p:cNvPr>
          <p:cNvPicPr>
            <a:picLocks noChangeAspect="1"/>
          </p:cNvPicPr>
          <p:nvPr userDrawn="1"/>
        </p:nvPicPr>
        <p:blipFill>
          <a:blip r:embed="rId2"/>
          <a:srcRect/>
          <a:stretch/>
        </p:blipFill>
        <p:spPr>
          <a:xfrm>
            <a:off x="533400" y="2743200"/>
            <a:ext cx="3501188" cy="685800"/>
          </a:xfrm>
          <a:prstGeom prst="rect">
            <a:avLst/>
          </a:prstGeom>
        </p:spPr>
      </p:pic>
      <p:sp>
        <p:nvSpPr>
          <p:cNvPr id="14"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rgbClr val="1A297A"/>
                </a:solidFill>
              </a:defRPr>
            </a:lvl1pPr>
          </a:lstStyle>
          <a:p>
            <a:r>
              <a:rPr lang="en-US" dirty="0"/>
              <a:t>Prepared exclusively for:</a:t>
            </a:r>
          </a:p>
        </p:txBody>
      </p:sp>
      <p:sp>
        <p:nvSpPr>
          <p:cNvPr id="15" name="Subtitle 2"/>
          <p:cNvSpPr>
            <a:spLocks noGrp="1"/>
          </p:cNvSpPr>
          <p:nvPr>
            <p:ph type="subTitle" idx="1" hasCustomPrompt="1"/>
          </p:nvPr>
        </p:nvSpPr>
        <p:spPr>
          <a:xfrm>
            <a:off x="533400" y="3581400"/>
            <a:ext cx="8229600" cy="1371600"/>
          </a:xfrm>
        </p:spPr>
        <p:txBody>
          <a:bodyPr anchor="b">
            <a:noAutofit/>
          </a:bodyPr>
          <a:lstStyle>
            <a:lvl1pPr marL="0" indent="0" algn="l">
              <a:spcBef>
                <a:spcPts val="0"/>
              </a:spcBef>
              <a:buNone/>
              <a:defRPr sz="2800" b="0" cap="small" baseline="0">
                <a:solidFill>
                  <a:srgbClr val="1A297A"/>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16" name="Picture Placeholder 5"/>
          <p:cNvSpPr>
            <a:spLocks noGrp="1"/>
          </p:cNvSpPr>
          <p:nvPr>
            <p:ph type="pic" sz="quarter" idx="10"/>
          </p:nvPr>
        </p:nvSpPr>
        <p:spPr>
          <a:xfrm>
            <a:off x="537408" y="790072"/>
            <a:ext cx="8229600" cy="1600200"/>
          </a:xfrm>
        </p:spPr>
        <p:txBody>
          <a:bodyPr/>
          <a:lstStyle/>
          <a:p>
            <a:endParaRPr lang="en-US" dirty="0"/>
          </a:p>
        </p:txBody>
      </p:sp>
      <p:cxnSp>
        <p:nvCxnSpPr>
          <p:cNvPr id="17" name="Straight Connector 16">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rgbClr val="1A297A"/>
                </a:solidFill>
              </a:defRPr>
            </a:lvl2pPr>
          </a:lstStyle>
          <a:p>
            <a:pPr lvl="0"/>
            <a:r>
              <a:rPr lang="en-US" dirty="0"/>
              <a:t>Month XX, XXXX</a:t>
            </a:r>
          </a:p>
          <a:p>
            <a:pPr lvl="1"/>
            <a:endParaRPr lang="en-US" dirty="0"/>
          </a:p>
        </p:txBody>
      </p:sp>
      <p:sp>
        <p:nvSpPr>
          <p:cNvPr id="19"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rgbClr val="1A297A"/>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1"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rgbClr val="1A297A"/>
                </a:solidFill>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418049219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384008767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408736787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363188086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216459582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37577817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928549176"/>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E63B7-6671-4064-98D1-384168C4BCD1}" type="datetimeFigureOut">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C0FEA-71EC-462E-9D3D-B63610D64441}" type="slidenum">
              <a:rPr lang="en-US" smtClean="0"/>
              <a:t>‹#›</a:t>
            </a:fld>
            <a:endParaRPr lang="en-US" dirty="0"/>
          </a:p>
        </p:txBody>
      </p:sp>
    </p:spTree>
    <p:extLst>
      <p:ext uri="{BB962C8B-B14F-4D97-AF65-F5344CB8AC3E}">
        <p14:creationId xmlns:p14="http://schemas.microsoft.com/office/powerpoint/2010/main" val="185760345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1AB29CE-5CF0-C5D3-3650-B3362E0F8892}"/>
              </a:ext>
            </a:extLst>
          </p:cNvPr>
          <p:cNvSpPr>
            <a:spLocks noGrp="1"/>
          </p:cNvSpPr>
          <p:nvPr>
            <p:ph type="ftr" sz="quarter" idx="10"/>
          </p:nvPr>
        </p:nvSpPr>
        <p:spPr>
          <a:xfrm>
            <a:off x="3124200" y="6248400"/>
            <a:ext cx="2895600" cy="457200"/>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E17FAC7-CB9F-AFE1-C9E2-D4E913759012}"/>
              </a:ext>
            </a:extLst>
          </p:cNvPr>
          <p:cNvSpPr>
            <a:spLocks noGrp="1"/>
          </p:cNvSpPr>
          <p:nvPr>
            <p:ph type="sldNum" sz="quarter" idx="11"/>
          </p:nvPr>
        </p:nvSpPr>
        <p:spPr>
          <a:xfrm>
            <a:off x="6553200" y="6243638"/>
            <a:ext cx="2133600" cy="457200"/>
          </a:xfrm>
        </p:spPr>
        <p:txBody>
          <a:bodyPr/>
          <a:lstStyle>
            <a:lvl1pPr>
              <a:defRPr/>
            </a:lvl1pPr>
          </a:lstStyle>
          <a:p>
            <a:fld id="{CA87D20E-983E-B244-8A34-C5C049E5B2FB}" type="slidenum">
              <a:rPr lang="en-US" altLang="en-US"/>
              <a:t>‹#›</a:t>
            </a:fld>
            <a:endParaRPr lang="en-US" altLang="en-US" dirty="0"/>
          </a:p>
        </p:txBody>
      </p:sp>
      <p:sp>
        <p:nvSpPr>
          <p:cNvPr id="7" name="Date Placeholder 6">
            <a:extLst>
              <a:ext uri="{FF2B5EF4-FFF2-40B4-BE49-F238E27FC236}">
                <a16:creationId xmlns:a16="http://schemas.microsoft.com/office/drawing/2014/main" id="{6AD4D357-A699-C749-29D2-D14CDCCBAF8F}"/>
              </a:ext>
            </a:extLst>
          </p:cNvPr>
          <p:cNvSpPr>
            <a:spLocks noGrp="1"/>
          </p:cNvSpPr>
          <p:nvPr>
            <p:ph type="dt" sz="half" idx="12"/>
          </p:nvPr>
        </p:nvSpPr>
        <p:spPr>
          <a:xfrm>
            <a:off x="457200" y="6248400"/>
            <a:ext cx="2133600" cy="457200"/>
          </a:xfrm>
        </p:spPr>
        <p:txBody>
          <a:bodyPr/>
          <a:lstStyle>
            <a:lvl1pPr>
              <a:defRPr/>
            </a:lvl1pPr>
          </a:lstStyle>
          <a:p>
            <a:pPr>
              <a:defRPr/>
            </a:pPr>
            <a:endParaRPr lang="en-US" dirty="0"/>
          </a:p>
        </p:txBody>
      </p:sp>
    </p:spTree>
    <p:extLst>
      <p:ext uri="{BB962C8B-B14F-4D97-AF65-F5344CB8AC3E}">
        <p14:creationId xmlns:p14="http://schemas.microsoft.com/office/powerpoint/2010/main" val="3683348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00173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BF80B2-96F0-4D46-8BCA-EF58B93DE88E}"/>
              </a:ext>
            </a:extLst>
          </p:cNvPr>
          <p:cNvPicPr>
            <a:picLocks noChangeAspect="1"/>
          </p:cNvPicPr>
          <p:nvPr userDrawn="1"/>
        </p:nvPicPr>
        <p:blipFill rotWithShape="1">
          <a:blip r:embed="rId2">
            <a:alphaModFix amt="28000"/>
          </a:blip>
          <a:srcRect t="-47" b="-47"/>
          <a:stretch/>
        </p:blipFill>
        <p:spPr>
          <a:xfrm>
            <a:off x="97972" y="0"/>
            <a:ext cx="9046028" cy="6858000"/>
          </a:xfrm>
          <a:prstGeom prst="rect">
            <a:avLst/>
          </a:prstGeom>
        </p:spPr>
      </p:pic>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chemeClr val="bg1"/>
                </a:solidFill>
              </a:defRPr>
            </a:lvl2pPr>
          </a:lstStyle>
          <a:p>
            <a:pPr lvl="0"/>
            <a:r>
              <a:rPr lang="en-US" dirty="0"/>
              <a:t>STEVENSLEE.COM</a:t>
            </a:r>
          </a:p>
          <a:p>
            <a:pPr lvl="1"/>
            <a:endParaRPr lang="en-US" dirty="0"/>
          </a:p>
        </p:txBody>
      </p:sp>
      <p:pic>
        <p:nvPicPr>
          <p:cNvPr id="14" name="Picture 13">
            <a:extLst>
              <a:ext uri="{FF2B5EF4-FFF2-40B4-BE49-F238E27FC236}">
                <a16:creationId xmlns:a16="http://schemas.microsoft.com/office/drawing/2014/main" id="{299ABA2B-93C2-304F-8A54-6A32CEAF8E8E}"/>
              </a:ext>
            </a:extLst>
          </p:cNvPr>
          <p:cNvPicPr>
            <a:picLocks noChangeAspect="1"/>
          </p:cNvPicPr>
          <p:nvPr userDrawn="1"/>
        </p:nvPicPr>
        <p:blipFill>
          <a:blip r:embed="rId3"/>
          <a:srcRect/>
          <a:stretch/>
        </p:blipFill>
        <p:spPr>
          <a:xfrm>
            <a:off x="537408" y="2729300"/>
            <a:ext cx="3501194" cy="685800"/>
          </a:xfrm>
          <a:prstGeom prst="rect">
            <a:avLst/>
          </a:prstGeom>
        </p:spPr>
      </p:pic>
      <p:sp>
        <p:nvSpPr>
          <p:cNvPr id="23"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chemeClr val="bg1"/>
                </a:solidFill>
              </a:defRPr>
            </a:lvl1pPr>
          </a:lstStyle>
          <a:p>
            <a:r>
              <a:rPr lang="en-US" dirty="0"/>
              <a:t>Prepared exclusively for:</a:t>
            </a:r>
          </a:p>
        </p:txBody>
      </p:sp>
      <p:sp>
        <p:nvSpPr>
          <p:cNvPr id="24" name="Subtitle 2"/>
          <p:cNvSpPr>
            <a:spLocks noGrp="1"/>
          </p:cNvSpPr>
          <p:nvPr>
            <p:ph type="subTitle" idx="1" hasCustomPrompt="1"/>
          </p:nvPr>
        </p:nvSpPr>
        <p:spPr>
          <a:xfrm>
            <a:off x="537408" y="3581400"/>
            <a:ext cx="8229600" cy="1371600"/>
          </a:xfrm>
        </p:spPr>
        <p:txBody>
          <a:bodyPr anchor="b">
            <a:noAutofit/>
          </a:bodyPr>
          <a:lstStyle>
            <a:lvl1pPr marL="0" indent="0" algn="l">
              <a:spcBef>
                <a:spcPts val="0"/>
              </a:spcBef>
              <a:buNone/>
              <a:defRPr sz="2800" b="0" cap="small" baseline="0">
                <a:solidFill>
                  <a:schemeClr val="bg1"/>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25" name="Picture Placeholder 5"/>
          <p:cNvSpPr>
            <a:spLocks noGrp="1"/>
          </p:cNvSpPr>
          <p:nvPr>
            <p:ph type="pic" sz="quarter" idx="10"/>
          </p:nvPr>
        </p:nvSpPr>
        <p:spPr>
          <a:xfrm>
            <a:off x="537408" y="790072"/>
            <a:ext cx="8229600" cy="1600200"/>
          </a:xfrm>
        </p:spPr>
        <p:txBody>
          <a:bodyPr/>
          <a:lstStyle>
            <a:lvl1pPr>
              <a:defRPr>
                <a:solidFill>
                  <a:schemeClr val="bg1"/>
                </a:solidFill>
              </a:defRPr>
            </a:lvl1pPr>
          </a:lstStyle>
          <a:p>
            <a:endParaRPr lang="en-US" dirty="0"/>
          </a:p>
        </p:txBody>
      </p:sp>
      <p:cxnSp>
        <p:nvCxnSpPr>
          <p:cNvPr id="26" name="Straight Connector 25">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chemeClr val="bg1"/>
                </a:solidFill>
              </a:defRPr>
            </a:lvl2pPr>
          </a:lstStyle>
          <a:p>
            <a:pPr lvl="0"/>
            <a:r>
              <a:rPr lang="en-US" dirty="0"/>
              <a:t>Month XX, XXXX</a:t>
            </a:r>
          </a:p>
          <a:p>
            <a:pPr lvl="1"/>
            <a:endParaRPr lang="en-US" dirty="0"/>
          </a:p>
        </p:txBody>
      </p:sp>
      <p:sp>
        <p:nvSpPr>
          <p:cNvPr id="28"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9"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2679198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lor">
    <p:bg>
      <p:bgPr>
        <a:solidFill>
          <a:srgbClr val="00173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chemeClr val="bg1"/>
                </a:solidFill>
              </a:defRPr>
            </a:lvl2pPr>
          </a:lstStyle>
          <a:p>
            <a:pPr lvl="0"/>
            <a:r>
              <a:rPr lang="en-US" dirty="0"/>
              <a:t>STEVENSLEE.COM</a:t>
            </a:r>
          </a:p>
          <a:p>
            <a:pPr lvl="1"/>
            <a:endParaRPr lang="en-US" dirty="0"/>
          </a:p>
        </p:txBody>
      </p:sp>
      <p:pic>
        <p:nvPicPr>
          <p:cNvPr id="15" name="Picture 14">
            <a:extLst>
              <a:ext uri="{FF2B5EF4-FFF2-40B4-BE49-F238E27FC236}">
                <a16:creationId xmlns:a16="http://schemas.microsoft.com/office/drawing/2014/main" id="{299ABA2B-93C2-304F-8A54-6A32CEAF8E8E}"/>
              </a:ext>
            </a:extLst>
          </p:cNvPr>
          <p:cNvPicPr>
            <a:picLocks noChangeAspect="1"/>
          </p:cNvPicPr>
          <p:nvPr userDrawn="1"/>
        </p:nvPicPr>
        <p:blipFill>
          <a:blip r:embed="rId2"/>
          <a:srcRect/>
          <a:stretch/>
        </p:blipFill>
        <p:spPr>
          <a:xfrm>
            <a:off x="537408" y="2729300"/>
            <a:ext cx="3501194" cy="685800"/>
          </a:xfrm>
          <a:prstGeom prst="rect">
            <a:avLst/>
          </a:prstGeom>
        </p:spPr>
      </p:pic>
      <p:sp>
        <p:nvSpPr>
          <p:cNvPr id="16"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chemeClr val="bg1"/>
                </a:solidFill>
              </a:defRPr>
            </a:lvl1pPr>
          </a:lstStyle>
          <a:p>
            <a:r>
              <a:rPr lang="en-US" dirty="0"/>
              <a:t>Prepared exclusively for:</a:t>
            </a:r>
          </a:p>
        </p:txBody>
      </p:sp>
      <p:sp>
        <p:nvSpPr>
          <p:cNvPr id="17" name="Subtitle 2"/>
          <p:cNvSpPr>
            <a:spLocks noGrp="1"/>
          </p:cNvSpPr>
          <p:nvPr>
            <p:ph type="subTitle" idx="1" hasCustomPrompt="1"/>
          </p:nvPr>
        </p:nvSpPr>
        <p:spPr>
          <a:xfrm>
            <a:off x="537408" y="3581400"/>
            <a:ext cx="8229600" cy="1371600"/>
          </a:xfrm>
        </p:spPr>
        <p:txBody>
          <a:bodyPr anchor="b">
            <a:noAutofit/>
          </a:bodyPr>
          <a:lstStyle>
            <a:lvl1pPr marL="0" indent="0" algn="l">
              <a:spcBef>
                <a:spcPts val="0"/>
              </a:spcBef>
              <a:buNone/>
              <a:defRPr sz="2800" b="0" cap="small" baseline="0">
                <a:solidFill>
                  <a:schemeClr val="bg1"/>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18" name="Picture Placeholder 5"/>
          <p:cNvSpPr>
            <a:spLocks noGrp="1"/>
          </p:cNvSpPr>
          <p:nvPr>
            <p:ph type="pic" sz="quarter" idx="10"/>
          </p:nvPr>
        </p:nvSpPr>
        <p:spPr>
          <a:xfrm>
            <a:off x="537408" y="790072"/>
            <a:ext cx="8229600" cy="1600200"/>
          </a:xfrm>
        </p:spPr>
        <p:txBody>
          <a:bodyPr/>
          <a:lstStyle>
            <a:lvl1pPr>
              <a:defRPr>
                <a:solidFill>
                  <a:schemeClr val="bg1"/>
                </a:solidFill>
              </a:defRPr>
            </a:lvl1pPr>
          </a:lstStyle>
          <a:p>
            <a:endParaRPr lang="en-US" dirty="0"/>
          </a:p>
        </p:txBody>
      </p:sp>
      <p:cxnSp>
        <p:nvCxnSpPr>
          <p:cNvPr id="19" name="Straight Connector 18">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chemeClr val="bg1"/>
                </a:solidFill>
              </a:defRPr>
            </a:lvl2pPr>
          </a:lstStyle>
          <a:p>
            <a:pPr lvl="0"/>
            <a:r>
              <a:rPr lang="en-US" dirty="0"/>
              <a:t>Month XX, XXXX</a:t>
            </a:r>
          </a:p>
          <a:p>
            <a:pPr lvl="1"/>
            <a:endParaRPr lang="en-US" dirty="0"/>
          </a:p>
        </p:txBody>
      </p:sp>
      <p:sp>
        <p:nvSpPr>
          <p:cNvPr id="21"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2"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3869463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428203"/>
            <a:ext cx="8229600" cy="924597"/>
          </a:xfrm>
        </p:spPr>
        <p:txBody>
          <a:bodyPr anchor="b" anchorCtr="0">
            <a:noAutofit/>
          </a:bodyPr>
          <a:lstStyle>
            <a:lvl1pPr algn="l">
              <a:defRPr sz="3200" b="1" cap="none" baseline="0">
                <a:solidFill>
                  <a:srgbClr val="1A297A"/>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34290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0"/>
          </p:nvPr>
        </p:nvSpPr>
        <p:spPr>
          <a:xfrm>
            <a:off x="533400" y="3475038"/>
            <a:ext cx="8229600" cy="639762"/>
          </a:xfrm>
        </p:spPr>
        <p:txBody>
          <a:bodyPr anchor="t">
            <a:normAutofit/>
          </a:bodyPr>
          <a:lstStyle>
            <a:lvl1pPr marL="0" indent="0">
              <a:buNone/>
              <a:defRPr sz="2400" b="0">
                <a:solidFill>
                  <a:srgbClr val="1A2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Color">
    <p:bg>
      <p:bgPr>
        <a:solidFill>
          <a:srgbClr val="00173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428203"/>
            <a:ext cx="8229600" cy="924597"/>
          </a:xfrm>
        </p:spPr>
        <p:txBody>
          <a:bodyPr anchor="b" anchorCtr="0">
            <a:noAutofit/>
          </a:bodyPr>
          <a:lstStyle>
            <a:lvl1pPr algn="l">
              <a:defRPr sz="3200" b="1" cap="none" baseline="0">
                <a:solidFill>
                  <a:schemeClr val="bg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34290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0"/>
          </p:nvPr>
        </p:nvSpPr>
        <p:spPr>
          <a:xfrm>
            <a:off x="533400" y="3475038"/>
            <a:ext cx="8229600" cy="639762"/>
          </a:xfrm>
        </p:spPr>
        <p:txBody>
          <a:bodyPr anchor="t">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a:extLst>
              <a:ext uri="{FF2B5EF4-FFF2-40B4-BE49-F238E27FC236}">
                <a16:creationId xmlns:a16="http://schemas.microsoft.com/office/drawing/2014/main" id="{403F4EE1-76CE-454C-9BF2-D02D2FBB4E68}"/>
              </a:ext>
            </a:extLst>
          </p:cNvPr>
          <p:cNvPicPr>
            <a:picLocks noChangeAspect="1"/>
          </p:cNvPicPr>
          <p:nvPr userDrawn="1"/>
        </p:nvPicPr>
        <p:blipFill rotWithShape="1">
          <a:blip r:embed="rId2"/>
          <a:srcRect b="26043"/>
          <a:stretch/>
        </p:blipFill>
        <p:spPr>
          <a:xfrm>
            <a:off x="7207810" y="6489209"/>
            <a:ext cx="1493754" cy="216391"/>
          </a:xfrm>
          <a:prstGeom prst="rect">
            <a:avLst/>
          </a:prstGeom>
          <a:noFill/>
        </p:spPr>
      </p:pic>
    </p:spTree>
    <p:extLst>
      <p:ext uri="{BB962C8B-B14F-4D97-AF65-F5344CB8AC3E}">
        <p14:creationId xmlns:p14="http://schemas.microsoft.com/office/powerpoint/2010/main" val="70573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ayout">
    <p:bg>
      <p:bgPr>
        <a:solidFill>
          <a:srgbClr val="00173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F4EE1-76CE-454C-9BF2-D02D2FBB4E68}"/>
              </a:ext>
            </a:extLst>
          </p:cNvPr>
          <p:cNvPicPr>
            <a:picLocks noChangeAspect="1"/>
          </p:cNvPicPr>
          <p:nvPr userDrawn="1"/>
        </p:nvPicPr>
        <p:blipFill>
          <a:blip r:embed="rId2"/>
          <a:srcRect/>
          <a:stretch/>
        </p:blipFill>
        <p:spPr>
          <a:xfrm>
            <a:off x="3901325" y="153723"/>
            <a:ext cx="1493754" cy="292591"/>
          </a:xfrm>
          <a:prstGeom prst="rect">
            <a:avLst/>
          </a:prstGeom>
          <a:noFill/>
        </p:spPr>
      </p:pic>
      <p:sp>
        <p:nvSpPr>
          <p:cNvPr id="4" name="Picture Placeholder 3"/>
          <p:cNvSpPr>
            <a:spLocks noGrp="1"/>
          </p:cNvSpPr>
          <p:nvPr>
            <p:ph type="pic" sz="quarter" idx="10"/>
          </p:nvPr>
        </p:nvSpPr>
        <p:spPr>
          <a:xfrm>
            <a:off x="533402" y="533400"/>
            <a:ext cx="8229600" cy="5486400"/>
          </a:xfrm>
          <a:solidFill>
            <a:schemeClr val="tx1"/>
          </a:solidFill>
        </p:spPr>
        <p:txBody>
          <a:bodyPr/>
          <a:lstStyle/>
          <a:p>
            <a:endParaRPr lang="en-US" dirty="0"/>
          </a:p>
        </p:txBody>
      </p:sp>
      <p:sp>
        <p:nvSpPr>
          <p:cNvPr id="10" name="Rectangle 9">
            <a:extLst>
              <a:ext uri="{FF2B5EF4-FFF2-40B4-BE49-F238E27FC236}">
                <a16:creationId xmlns:a16="http://schemas.microsoft.com/office/drawing/2014/main" id="{8BF42AEB-A9FE-6146-8FA6-FD0EC88DB823}"/>
              </a:ext>
            </a:extLst>
          </p:cNvPr>
          <p:cNvSpPr/>
          <p:nvPr userDrawn="1"/>
        </p:nvSpPr>
        <p:spPr>
          <a:xfrm>
            <a:off x="533402" y="6019800"/>
            <a:ext cx="4588764" cy="139613"/>
          </a:xfrm>
          <a:prstGeom prst="rect">
            <a:avLst/>
          </a:prstGeom>
          <a:solidFill>
            <a:srgbClr val="A3C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3B0C832-C3FF-5B4D-AB6A-A6A3597B22F3}"/>
              </a:ext>
            </a:extLst>
          </p:cNvPr>
          <p:cNvSpPr>
            <a:spLocks noGrp="1"/>
          </p:cNvSpPr>
          <p:nvPr>
            <p:ph type="title" hasCustomPrompt="1"/>
          </p:nvPr>
        </p:nvSpPr>
        <p:spPr>
          <a:xfrm>
            <a:off x="5193792" y="6157642"/>
            <a:ext cx="3454908" cy="246221"/>
          </a:xfrm>
        </p:spPr>
        <p:txBody>
          <a:bodyPr wrap="square" lIns="0" tIns="0" rIns="0" bIns="0" anchor="t" anchorCtr="0">
            <a:spAutoFit/>
          </a:bodyPr>
          <a:lstStyle>
            <a:lvl1pPr>
              <a:defRPr sz="1600" b="0" i="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Insert Text</a:t>
            </a:r>
          </a:p>
        </p:txBody>
      </p:sp>
      <p:sp>
        <p:nvSpPr>
          <p:cNvPr id="15" name="TextBox 14"/>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6" name="Oval 15"/>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spTree>
    <p:extLst>
      <p:ext uri="{BB962C8B-B14F-4D97-AF65-F5344CB8AC3E}">
        <p14:creationId xmlns:p14="http://schemas.microsoft.com/office/powerpoint/2010/main" val="73100073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9" name="Oval 8"/>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49161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33400" y="2087560"/>
            <a:ext cx="8229600" cy="4237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0"/>
          </p:nvPr>
        </p:nvSpPr>
        <p:spPr>
          <a:xfrm>
            <a:off x="533400" y="1371600"/>
            <a:ext cx="8229600" cy="639762"/>
          </a:xfrm>
        </p:spPr>
        <p:txBody>
          <a:bodyPr anchor="b">
            <a:normAutofit/>
          </a:bodyPr>
          <a:lstStyle>
            <a:lvl1pPr marL="0" indent="0">
              <a:buNone/>
              <a:defRPr sz="28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0" name="Oval 9"/>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009ED6"/>
              </a:solidFill>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98294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229600" cy="937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3716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973CBCD-F8EB-2641-BFDA-89ED9FE51575}"/>
              </a:ext>
            </a:extLst>
          </p:cNvPr>
          <p:cNvSpPr/>
          <p:nvPr userDrawn="1"/>
        </p:nvSpPr>
        <p:spPr>
          <a:xfrm>
            <a:off x="0" y="0"/>
            <a:ext cx="109728" cy="6858000"/>
          </a:xfrm>
          <a:prstGeom prst="rect">
            <a:avLst/>
          </a:prstGeom>
          <a:solidFill>
            <a:srgbClr val="009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3" r:id="rId4"/>
    <p:sldLayoutId id="2147483651" r:id="rId5"/>
    <p:sldLayoutId id="2147483661" r:id="rId6"/>
    <p:sldLayoutId id="2147483660" r:id="rId7"/>
    <p:sldLayoutId id="2147483653" r:id="rId8"/>
    <p:sldLayoutId id="2147483659" r:id="rId9"/>
    <p:sldLayoutId id="2147483658" r:id="rId10"/>
    <p:sldLayoutId id="2147483656" r:id="rId11"/>
    <p:sldLayoutId id="2147483652" r:id="rId12"/>
    <p:sldLayoutId id="2147483655" r:id="rId13"/>
    <p:sldLayoutId id="2147483677" r:id="rId14"/>
    <p:sldLayoutId id="2147483662" r:id="rId15"/>
    <p:sldLayoutId id="2147483657" r:id="rId16"/>
  </p:sldLayoutIdLst>
  <p:hf hdr="0" ftr="0" dt="0"/>
  <p:txStyles>
    <p:titleStyle>
      <a:lvl1pPr algn="l" defTabSz="914400" rtl="0" eaLnBrk="1" latinLnBrk="0" hangingPunct="1">
        <a:spcBef>
          <a:spcPct val="0"/>
        </a:spcBef>
        <a:buNone/>
        <a:defRPr lang="en-US" sz="3600" kern="1200" dirty="0" smtClean="0">
          <a:solidFill>
            <a:srgbClr val="1A297A"/>
          </a:solidFill>
          <a:latin typeface="Roboto Medium" panose="02000000000000000000" pitchFamily="2" charset="0"/>
          <a:ea typeface="Roboto Medium" panose="02000000000000000000" pitchFamily="2" charset="0"/>
          <a:cs typeface="+mj-cs"/>
        </a:defRPr>
      </a:lvl1pPr>
    </p:titleStyle>
    <p:bodyStyle>
      <a:lvl1pPr marL="282575" indent="-282575" algn="l" defTabSz="914400" rtl="0" eaLnBrk="1" latinLnBrk="0" hangingPunct="1">
        <a:spcBef>
          <a:spcPct val="20000"/>
        </a:spcBef>
        <a:buClr>
          <a:srgbClr val="A3C130"/>
        </a:buClr>
        <a:buFont typeface="Roboto" panose="02000000000000000000" pitchFamily="2" charset="0"/>
        <a:buChar char="–"/>
        <a:defRPr sz="2400" kern="1200">
          <a:solidFill>
            <a:srgbClr val="404040"/>
          </a:solidFill>
          <a:latin typeface="Roboto" panose="02000000000000000000" pitchFamily="2" charset="0"/>
          <a:ea typeface="Roboto" panose="02000000000000000000" pitchFamily="2" charset="0"/>
          <a:cs typeface="+mn-cs"/>
        </a:defRPr>
      </a:lvl1pPr>
      <a:lvl2pPr marL="576263" indent="-280988" algn="l" defTabSz="914400" rtl="0" eaLnBrk="1" latinLnBrk="0" hangingPunct="1">
        <a:spcBef>
          <a:spcPct val="20000"/>
        </a:spcBef>
        <a:buClr>
          <a:srgbClr val="A3C130"/>
        </a:buClr>
        <a:buFont typeface="Arial" panose="020B0604020202020204" pitchFamily="34" charset="0"/>
        <a:buChar char="•"/>
        <a:defRPr sz="2200" kern="1200">
          <a:solidFill>
            <a:srgbClr val="404040"/>
          </a:solidFill>
          <a:latin typeface="Roboto" panose="02000000000000000000" pitchFamily="2" charset="0"/>
          <a:ea typeface="Roboto" panose="02000000000000000000" pitchFamily="2" charset="0"/>
          <a:cs typeface="+mn-cs"/>
        </a:defRPr>
      </a:lvl2pPr>
      <a:lvl3pPr marL="860425" indent="-284163" algn="l" defTabSz="914400" rtl="0" eaLnBrk="1" latinLnBrk="0" hangingPunct="1">
        <a:spcBef>
          <a:spcPct val="20000"/>
        </a:spcBef>
        <a:buClr>
          <a:srgbClr val="A3C130"/>
        </a:buClr>
        <a:buFont typeface="Roboto" panose="02000000000000000000" pitchFamily="2" charset="0"/>
        <a:buChar char="–"/>
        <a:defRPr sz="2000" kern="1200">
          <a:solidFill>
            <a:srgbClr val="404040"/>
          </a:solidFill>
          <a:latin typeface="Roboto" panose="02000000000000000000" pitchFamily="2" charset="0"/>
          <a:ea typeface="Roboto" panose="02000000000000000000" pitchFamily="2" charset="0"/>
          <a:cs typeface="+mn-cs"/>
        </a:defRPr>
      </a:lvl3pPr>
      <a:lvl4pPr marL="1143000" indent="-282575" algn="l" defTabSz="914400" rtl="0" eaLnBrk="1" latinLnBrk="0" hangingPunct="1">
        <a:spcBef>
          <a:spcPct val="20000"/>
        </a:spcBef>
        <a:buClr>
          <a:srgbClr val="A3C130"/>
        </a:buClr>
        <a:buFont typeface="Arial" panose="020B0604020202020204" pitchFamily="34" charset="0"/>
        <a:buChar char="•"/>
        <a:defRPr sz="1800" kern="1200">
          <a:solidFill>
            <a:srgbClr val="404040"/>
          </a:solidFill>
          <a:latin typeface="Roboto" panose="02000000000000000000" pitchFamily="2" charset="0"/>
          <a:ea typeface="Roboto" panose="02000000000000000000" pitchFamily="2" charset="0"/>
          <a:cs typeface="+mn-cs"/>
        </a:defRPr>
      </a:lvl4pPr>
      <a:lvl5pPr marL="1425575" indent="-282575" algn="l" defTabSz="914400" rtl="0" eaLnBrk="1" latinLnBrk="0" hangingPunct="1">
        <a:spcBef>
          <a:spcPct val="20000"/>
        </a:spcBef>
        <a:buClr>
          <a:srgbClr val="A3C130"/>
        </a:buClr>
        <a:buFont typeface="Calibri" pitchFamily="34" charset="0"/>
        <a:buChar char="–"/>
        <a:defRPr sz="1600" kern="1200">
          <a:solidFill>
            <a:srgbClr val="404040"/>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336" userDrawn="1">
          <p15:clr>
            <a:srgbClr val="F26B43"/>
          </p15:clr>
        </p15:guide>
        <p15:guide id="3" pos="5520" userDrawn="1">
          <p15:clr>
            <a:srgbClr val="F26B43"/>
          </p15:clr>
        </p15:guide>
        <p15:guide id="4" orient="horz" pos="2160" userDrawn="1">
          <p15:clr>
            <a:srgbClr val="F26B43"/>
          </p15:clr>
        </p15:guide>
        <p15:guide id="5" pos="2928" userDrawn="1">
          <p15:clr>
            <a:srgbClr val="F26B43"/>
          </p15:clr>
        </p15:guide>
        <p15:guide id="6" orient="horz" pos="864" userDrawn="1">
          <p15:clr>
            <a:srgbClr val="F26B43"/>
          </p15:clr>
        </p15:guide>
        <p15:guide id="7"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E63B7-6671-4064-98D1-384168C4BCD1}" type="datetimeFigureOut">
              <a:rPr lang="en-US" smtClean="0"/>
              <a:t>10/22/2025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C0FEA-71EC-462E-9D3D-B63610D64441}" type="slidenum">
              <a:rPr lang="en-US" smtClean="0"/>
              <a:t>‹#›</a:t>
            </a:fld>
            <a:endParaRPr lang="en-US" dirty="0"/>
          </a:p>
        </p:txBody>
      </p:sp>
    </p:spTree>
    <p:extLst>
      <p:ext uri="{BB962C8B-B14F-4D97-AF65-F5344CB8AC3E}">
        <p14:creationId xmlns:p14="http://schemas.microsoft.com/office/powerpoint/2010/main" val="9464956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thomas.vanaskie@stevenslee.com"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mailto:karl.myers@stevensle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588B1D3-1BD0-B54C-AE41-DB49BB3E75BB}"/>
              </a:ext>
            </a:extLst>
          </p:cNvPr>
          <p:cNvSpPr>
            <a:spLocks noGrp="1"/>
          </p:cNvSpPr>
          <p:nvPr>
            <p:ph type="body" sz="quarter" idx="13"/>
          </p:nvPr>
        </p:nvSpPr>
        <p:spPr/>
        <p:txBody>
          <a:bodyPr/>
          <a:lstStyle/>
          <a:p>
            <a:r>
              <a:rPr lang="en-US" dirty="0"/>
              <a:t>STEVENSLEE.COM</a:t>
            </a:r>
          </a:p>
        </p:txBody>
      </p:sp>
      <p:sp>
        <p:nvSpPr>
          <p:cNvPr id="9" name="Title 8"/>
          <p:cNvSpPr>
            <a:spLocks noGrp="1"/>
          </p:cNvSpPr>
          <p:nvPr>
            <p:ph type="ctrTitle"/>
          </p:nvPr>
        </p:nvSpPr>
        <p:spPr/>
        <p:txBody>
          <a:bodyPr>
            <a:normAutofit/>
          </a:bodyPr>
          <a:lstStyle/>
          <a:p>
            <a:r>
              <a:rPr lang="en-US" dirty="0"/>
              <a:t>Lackawanna Bar Association Bench Bar Conference</a:t>
            </a:r>
          </a:p>
        </p:txBody>
      </p:sp>
      <p:sp>
        <p:nvSpPr>
          <p:cNvPr id="10" name="Subtitle 9"/>
          <p:cNvSpPr>
            <a:spLocks noGrp="1"/>
          </p:cNvSpPr>
          <p:nvPr>
            <p:ph type="subTitle" idx="1"/>
          </p:nvPr>
        </p:nvSpPr>
        <p:spPr/>
        <p:txBody>
          <a:bodyPr/>
          <a:lstStyle/>
          <a:p>
            <a:r>
              <a:rPr lang="en-US" dirty="0"/>
              <a:t>A Crash Course in Appeals:</a:t>
            </a:r>
          </a:p>
        </p:txBody>
      </p:sp>
      <p:sp>
        <p:nvSpPr>
          <p:cNvPr id="12" name="Text Placeholder 11"/>
          <p:cNvSpPr>
            <a:spLocks noGrp="1"/>
          </p:cNvSpPr>
          <p:nvPr>
            <p:ph type="body" sz="quarter" idx="12"/>
          </p:nvPr>
        </p:nvSpPr>
        <p:spPr/>
        <p:txBody>
          <a:bodyPr/>
          <a:lstStyle/>
          <a:p>
            <a:r>
              <a:rPr lang="en-US" dirty="0"/>
              <a:t>October 30, 2025</a:t>
            </a:r>
          </a:p>
        </p:txBody>
      </p:sp>
      <p:sp>
        <p:nvSpPr>
          <p:cNvPr id="14" name="Text Placeholder 13"/>
          <p:cNvSpPr>
            <a:spLocks noGrp="1"/>
          </p:cNvSpPr>
          <p:nvPr>
            <p:ph type="body" sz="quarter" idx="15"/>
          </p:nvPr>
        </p:nvSpPr>
        <p:spPr/>
        <p:txBody>
          <a:bodyPr/>
          <a:lstStyle/>
          <a:p>
            <a:r>
              <a:rPr lang="en-US" dirty="0"/>
              <a:t>Appellate Basics for the General Practitioner</a:t>
            </a:r>
          </a:p>
        </p:txBody>
      </p:sp>
      <p:pic>
        <p:nvPicPr>
          <p:cNvPr id="5" name="Picture Placeholder 4">
            <a:extLst>
              <a:ext uri="{FF2B5EF4-FFF2-40B4-BE49-F238E27FC236}">
                <a16:creationId xmlns:a16="http://schemas.microsoft.com/office/drawing/2014/main" id="{434BED90-4A13-D7BE-D868-345076D757F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537408" y="790072"/>
            <a:ext cx="4286250" cy="1143000"/>
          </a:xfrm>
        </p:spPr>
      </p:pic>
    </p:spTree>
    <p:extLst>
      <p:ext uri="{BB962C8B-B14F-4D97-AF65-F5344CB8AC3E}">
        <p14:creationId xmlns:p14="http://schemas.microsoft.com/office/powerpoint/2010/main" val="1326900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3A3B-9457-4AA1-F045-168C4F5229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940E01D-9B94-A2F2-9D8A-0D7C0E7E6A97}"/>
              </a:ext>
            </a:extLst>
          </p:cNvPr>
          <p:cNvSpPr>
            <a:spLocks noGrp="1"/>
          </p:cNvSpPr>
          <p:nvPr>
            <p:ph type="title"/>
          </p:nvPr>
        </p:nvSpPr>
        <p:spPr/>
        <p:txBody>
          <a:bodyPr/>
          <a:lstStyle/>
          <a:p>
            <a:r>
              <a:rPr lang="en-US" dirty="0"/>
              <a:t>How to appeal (cont’d)</a:t>
            </a:r>
          </a:p>
        </p:txBody>
      </p:sp>
      <p:sp>
        <p:nvSpPr>
          <p:cNvPr id="11" name="Content Placeholder 10">
            <a:extLst>
              <a:ext uri="{FF2B5EF4-FFF2-40B4-BE49-F238E27FC236}">
                <a16:creationId xmlns:a16="http://schemas.microsoft.com/office/drawing/2014/main" id="{9A5A8FC9-5680-7FFB-5C0D-718525E99696}"/>
              </a:ext>
            </a:extLst>
          </p:cNvPr>
          <p:cNvSpPr>
            <a:spLocks noGrp="1"/>
          </p:cNvSpPr>
          <p:nvPr>
            <p:ph idx="1"/>
          </p:nvPr>
        </p:nvSpPr>
        <p:spPr/>
        <p:txBody>
          <a:bodyPr>
            <a:normAutofit lnSpcReduction="10000"/>
          </a:bodyPr>
          <a:lstStyle/>
          <a:p>
            <a:pPr>
              <a:spcAft>
                <a:spcPts val="600"/>
              </a:spcAft>
            </a:pPr>
            <a:r>
              <a:rPr lang="en-US" b="1" dirty="0"/>
              <a:t>State court: The Rule 1925 Order</a:t>
            </a:r>
          </a:p>
          <a:p>
            <a:pPr lvl="1">
              <a:spcAft>
                <a:spcPts val="600"/>
              </a:spcAft>
            </a:pPr>
            <a:r>
              <a:rPr lang="en-US" dirty="0"/>
              <a:t>Judge may order you to state your issues (or not)</a:t>
            </a:r>
          </a:p>
          <a:p>
            <a:pPr lvl="2">
              <a:spcAft>
                <a:spcPts val="600"/>
              </a:spcAft>
            </a:pPr>
            <a:r>
              <a:rPr lang="en-US" i="1" dirty="0"/>
              <a:t>Wavier</a:t>
            </a:r>
            <a:r>
              <a:rPr lang="en-US" dirty="0"/>
              <a:t> if you don’t respond within 21 days!</a:t>
            </a:r>
          </a:p>
          <a:p>
            <a:pPr lvl="2">
              <a:spcAft>
                <a:spcPts val="600"/>
              </a:spcAft>
            </a:pPr>
            <a:r>
              <a:rPr lang="en-US" dirty="0"/>
              <a:t>Judge will respond to issues statement with an opinion</a:t>
            </a:r>
          </a:p>
          <a:p>
            <a:pPr lvl="2">
              <a:spcAft>
                <a:spcPts val="600"/>
              </a:spcAft>
            </a:pPr>
            <a:r>
              <a:rPr lang="en-US" dirty="0"/>
              <a:t>Opinion included in certified record sent to appellate court</a:t>
            </a:r>
          </a:p>
          <a:p>
            <a:pPr lvl="1">
              <a:spcAft>
                <a:spcPts val="600"/>
              </a:spcAft>
            </a:pPr>
            <a:r>
              <a:rPr lang="en-US" dirty="0"/>
              <a:t>Docketing statement</a:t>
            </a:r>
          </a:p>
          <a:p>
            <a:pPr lvl="1">
              <a:spcAft>
                <a:spcPts val="600"/>
              </a:spcAft>
            </a:pPr>
            <a:r>
              <a:rPr lang="en-US" dirty="0"/>
              <a:t>Review the record index</a:t>
            </a:r>
          </a:p>
          <a:p>
            <a:pPr>
              <a:spcAft>
                <a:spcPts val="600"/>
              </a:spcAft>
            </a:pPr>
            <a:r>
              <a:rPr lang="en-US" b="1" dirty="0"/>
              <a:t>Federal court: case opening</a:t>
            </a:r>
          </a:p>
          <a:p>
            <a:pPr lvl="1">
              <a:spcAft>
                <a:spcPts val="600"/>
              </a:spcAft>
            </a:pPr>
            <a:r>
              <a:rPr lang="en-US" dirty="0"/>
              <a:t>Generally, no steps in district court</a:t>
            </a:r>
          </a:p>
          <a:p>
            <a:pPr lvl="1">
              <a:spcAft>
                <a:spcPts val="600"/>
              </a:spcAft>
            </a:pPr>
            <a:r>
              <a:rPr lang="en-US" dirty="0"/>
              <a:t>Case opening letter and forms from Third Circuit</a:t>
            </a:r>
          </a:p>
          <a:p>
            <a:pPr lvl="2">
              <a:spcAft>
                <a:spcPts val="600"/>
              </a:spcAft>
            </a:pPr>
            <a:r>
              <a:rPr lang="en-US" dirty="0"/>
              <a:t>Due in 14 days (civil info, summary, transcript order, etc.)</a:t>
            </a:r>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31591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D332-13C0-AE51-A713-1BA2153952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00EA37-18AA-EB37-B9EE-13A913A0B1A7}"/>
              </a:ext>
            </a:extLst>
          </p:cNvPr>
          <p:cNvSpPr>
            <a:spLocks noGrp="1"/>
          </p:cNvSpPr>
          <p:nvPr>
            <p:ph type="title"/>
          </p:nvPr>
        </p:nvSpPr>
        <p:spPr/>
        <p:txBody>
          <a:bodyPr/>
          <a:lstStyle/>
          <a:p>
            <a:r>
              <a:rPr lang="en-US" dirty="0"/>
              <a:t>When do I file my brief?</a:t>
            </a:r>
          </a:p>
        </p:txBody>
      </p:sp>
    </p:spTree>
    <p:extLst>
      <p:ext uri="{BB962C8B-B14F-4D97-AF65-F5344CB8AC3E}">
        <p14:creationId xmlns:p14="http://schemas.microsoft.com/office/powerpoint/2010/main" val="346589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1E21-E7BB-F29D-9E1B-AB56A5707D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B0F06E-D370-5436-D606-CD3CC217E32D}"/>
              </a:ext>
            </a:extLst>
          </p:cNvPr>
          <p:cNvSpPr>
            <a:spLocks noGrp="1"/>
          </p:cNvSpPr>
          <p:nvPr>
            <p:ph type="title"/>
          </p:nvPr>
        </p:nvSpPr>
        <p:spPr/>
        <p:txBody>
          <a:bodyPr/>
          <a:lstStyle/>
          <a:p>
            <a:r>
              <a:rPr lang="en-US" dirty="0"/>
              <a:t>Briefing</a:t>
            </a:r>
          </a:p>
        </p:txBody>
      </p:sp>
      <p:sp>
        <p:nvSpPr>
          <p:cNvPr id="11" name="Content Placeholder 10">
            <a:extLst>
              <a:ext uri="{FF2B5EF4-FFF2-40B4-BE49-F238E27FC236}">
                <a16:creationId xmlns:a16="http://schemas.microsoft.com/office/drawing/2014/main" id="{0579D130-5CEB-40F1-2472-45FF40B2E056}"/>
              </a:ext>
            </a:extLst>
          </p:cNvPr>
          <p:cNvSpPr>
            <a:spLocks noGrp="1"/>
          </p:cNvSpPr>
          <p:nvPr>
            <p:ph idx="1"/>
          </p:nvPr>
        </p:nvSpPr>
        <p:spPr/>
        <p:txBody>
          <a:bodyPr>
            <a:normAutofit/>
          </a:bodyPr>
          <a:lstStyle/>
          <a:p>
            <a:pPr>
              <a:spcAft>
                <a:spcPts val="600"/>
              </a:spcAft>
            </a:pPr>
            <a:r>
              <a:rPr lang="en-US" b="1" dirty="0"/>
              <a:t>When does briefing start?</a:t>
            </a:r>
          </a:p>
          <a:p>
            <a:pPr lvl="1">
              <a:spcAft>
                <a:spcPts val="600"/>
              </a:spcAft>
            </a:pPr>
            <a:r>
              <a:rPr lang="en-US" dirty="0"/>
              <a:t>State: usually about 60 days from notice of appeal</a:t>
            </a:r>
          </a:p>
          <a:p>
            <a:pPr lvl="1">
              <a:spcAft>
                <a:spcPts val="600"/>
              </a:spcAft>
            </a:pPr>
            <a:r>
              <a:rPr lang="en-US" dirty="0"/>
              <a:t>Federal: a few days after case opening forms submitted</a:t>
            </a:r>
          </a:p>
          <a:p>
            <a:pPr>
              <a:spcAft>
                <a:spcPts val="600"/>
              </a:spcAft>
            </a:pPr>
            <a:r>
              <a:rPr lang="en-US" b="1" dirty="0"/>
              <a:t>Briefing schedule</a:t>
            </a:r>
          </a:p>
          <a:p>
            <a:pPr lvl="1">
              <a:spcAft>
                <a:spcPts val="600"/>
              </a:spcAft>
            </a:pPr>
            <a:r>
              <a:rPr lang="en-US" dirty="0"/>
              <a:t>40 days for appellant’s opening brief</a:t>
            </a:r>
          </a:p>
          <a:p>
            <a:pPr lvl="2">
              <a:spcAft>
                <a:spcPts val="600"/>
              </a:spcAft>
            </a:pPr>
            <a:r>
              <a:rPr lang="en-US" dirty="0"/>
              <a:t>Designate/agree on reproduced record/app’x 30 days before</a:t>
            </a:r>
          </a:p>
          <a:p>
            <a:pPr lvl="1">
              <a:spcAft>
                <a:spcPts val="600"/>
              </a:spcAft>
            </a:pPr>
            <a:r>
              <a:rPr lang="en-US" dirty="0"/>
              <a:t>30 days for appellee’s brief</a:t>
            </a:r>
          </a:p>
          <a:p>
            <a:pPr lvl="1">
              <a:spcAft>
                <a:spcPts val="600"/>
              </a:spcAft>
            </a:pPr>
            <a:r>
              <a:rPr lang="en-US" dirty="0"/>
              <a:t>14 or 21 days for appellant’s reply brief</a:t>
            </a:r>
          </a:p>
          <a:p>
            <a:pPr>
              <a:spcAft>
                <a:spcPts val="600"/>
              </a:spcAft>
            </a:pPr>
            <a:r>
              <a:rPr lang="en-US" sz="2600" b="1" dirty="0"/>
              <a:t>Yes… you can get an extension</a:t>
            </a:r>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407595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0134F-1A3B-235E-37B0-C1F42CE693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435B6B-B6F7-DFB9-550D-C146FADE47C9}"/>
              </a:ext>
            </a:extLst>
          </p:cNvPr>
          <p:cNvSpPr>
            <a:spLocks noGrp="1"/>
          </p:cNvSpPr>
          <p:nvPr>
            <p:ph type="title"/>
          </p:nvPr>
        </p:nvSpPr>
        <p:spPr/>
        <p:txBody>
          <a:bodyPr/>
          <a:lstStyle/>
          <a:p>
            <a:r>
              <a:rPr lang="en-US" dirty="0"/>
              <a:t>Briefing (cont’d)</a:t>
            </a:r>
          </a:p>
        </p:txBody>
      </p:sp>
      <p:sp>
        <p:nvSpPr>
          <p:cNvPr id="11" name="Content Placeholder 10">
            <a:extLst>
              <a:ext uri="{FF2B5EF4-FFF2-40B4-BE49-F238E27FC236}">
                <a16:creationId xmlns:a16="http://schemas.microsoft.com/office/drawing/2014/main" id="{9EDF8D9D-B4A3-5C82-087E-931555B6A1B3}"/>
              </a:ext>
            </a:extLst>
          </p:cNvPr>
          <p:cNvSpPr>
            <a:spLocks noGrp="1"/>
          </p:cNvSpPr>
          <p:nvPr>
            <p:ph idx="1"/>
          </p:nvPr>
        </p:nvSpPr>
        <p:spPr/>
        <p:txBody>
          <a:bodyPr>
            <a:normAutofit lnSpcReduction="10000"/>
          </a:bodyPr>
          <a:lstStyle/>
          <a:p>
            <a:pPr>
              <a:spcAft>
                <a:spcPts val="600"/>
              </a:spcAft>
            </a:pPr>
            <a:r>
              <a:rPr lang="en-US" b="1" dirty="0"/>
              <a:t>Preparing the briefs</a:t>
            </a:r>
          </a:p>
          <a:p>
            <a:pPr lvl="1">
              <a:spcAft>
                <a:spcPts val="600"/>
              </a:spcAft>
            </a:pPr>
            <a:r>
              <a:rPr lang="en-US" dirty="0"/>
              <a:t>Leave time!  You will need more than you think.</a:t>
            </a:r>
          </a:p>
          <a:p>
            <a:pPr lvl="2">
              <a:spcAft>
                <a:spcPts val="600"/>
              </a:spcAft>
            </a:pPr>
            <a:r>
              <a:rPr lang="en-US" dirty="0"/>
              <a:t>Edits – be sure to review, revise, and proofread</a:t>
            </a:r>
          </a:p>
          <a:p>
            <a:pPr lvl="3">
              <a:spcAft>
                <a:spcPts val="600"/>
              </a:spcAft>
            </a:pPr>
            <a:r>
              <a:rPr lang="en-US" dirty="0"/>
              <a:t>They are called “briefs,” not “longs”</a:t>
            </a:r>
          </a:p>
          <a:p>
            <a:pPr lvl="3">
              <a:spcAft>
                <a:spcPts val="600"/>
              </a:spcAft>
            </a:pPr>
            <a:r>
              <a:rPr lang="en-US" dirty="0"/>
              <a:t>Your audience: busy courts with generalist judges and clerks</a:t>
            </a:r>
          </a:p>
          <a:p>
            <a:pPr lvl="2">
              <a:spcAft>
                <a:spcPts val="600"/>
              </a:spcAft>
            </a:pPr>
            <a:r>
              <a:rPr lang="en-US" dirty="0"/>
              <a:t>Record cites – (R. __a.) or (A__.) – be sure to pin cite page/para</a:t>
            </a:r>
          </a:p>
          <a:p>
            <a:pPr lvl="3">
              <a:spcAft>
                <a:spcPts val="600"/>
              </a:spcAft>
            </a:pPr>
            <a:r>
              <a:rPr lang="en-US" dirty="0"/>
              <a:t>Remember Judge Posner’s advice about “pigs hunting for truffles”</a:t>
            </a:r>
          </a:p>
          <a:p>
            <a:pPr lvl="2">
              <a:spcAft>
                <a:spcPts val="600"/>
              </a:spcAft>
            </a:pPr>
            <a:r>
              <a:rPr lang="en-US" dirty="0"/>
              <a:t>Tables – contents and authorities</a:t>
            </a:r>
          </a:p>
          <a:p>
            <a:pPr>
              <a:spcAft>
                <a:spcPts val="600"/>
              </a:spcAft>
            </a:pPr>
            <a:r>
              <a:rPr lang="en-US" b="1" dirty="0"/>
              <a:t>Listen to the Judges</a:t>
            </a:r>
          </a:p>
          <a:p>
            <a:pPr lvl="1">
              <a:spcAft>
                <a:spcPts val="600"/>
              </a:spcAft>
            </a:pPr>
            <a:r>
              <a:rPr lang="en-US" dirty="0"/>
              <a:t>Advice / best practices / worst practices</a:t>
            </a:r>
          </a:p>
          <a:p>
            <a:pPr lvl="1">
              <a:spcAft>
                <a:spcPts val="600"/>
              </a:spcAft>
            </a:pPr>
            <a:r>
              <a:rPr lang="en-US" dirty="0"/>
              <a:t>How do you read the briefs, in what order, which parts? </a:t>
            </a:r>
          </a:p>
          <a:p>
            <a:pPr marL="0" indent="0">
              <a:spcAft>
                <a:spcPts val="600"/>
              </a:spcAft>
              <a:buNone/>
            </a:pPr>
            <a:endParaRPr lang="en-US" sz="2600" b="1"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79624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03D55487-7202-67C3-BD33-303A25554188}"/>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Advice from Justice Stevens</a:t>
            </a:r>
          </a:p>
        </p:txBody>
      </p:sp>
      <p:sp>
        <p:nvSpPr>
          <p:cNvPr id="146435" name="Rectangle 3">
            <a:extLst>
              <a:ext uri="{FF2B5EF4-FFF2-40B4-BE49-F238E27FC236}">
                <a16:creationId xmlns:a16="http://schemas.microsoft.com/office/drawing/2014/main" id="{0A829155-8E17-2552-3604-25D49E44AD1D}"/>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Do you have something to say?</a:t>
            </a:r>
          </a:p>
          <a:p>
            <a:pPr eaLnBrk="1" hangingPunct="1"/>
            <a:r>
              <a:rPr lang="en-US" altLang="en-US" b="1" dirty="0">
                <a:ea typeface="ＭＳ Ｐゴシック" panose="020B0600070205080204" pitchFamily="34" charset="-128"/>
              </a:rPr>
              <a:t>Are you good at saying it?</a:t>
            </a:r>
          </a:p>
          <a:p>
            <a:pPr eaLnBrk="1" hangingPunct="1"/>
            <a:r>
              <a:rPr lang="en-US" altLang="en-US" b="1" dirty="0">
                <a:ea typeface="ＭＳ Ｐゴシック" panose="020B0600070205080204" pitchFamily="34" charset="-128"/>
              </a:rPr>
              <a:t>Proofread before filing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2000"/>
                                        <p:tgtEl>
                                          <p:spTgt spid="14643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fade">
                                      <p:cBhvr>
                                        <p:cTn id="12" dur="2000"/>
                                        <p:tgtEl>
                                          <p:spTgt spid="146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fade">
                                      <p:cBhvr>
                                        <p:cTn id="17" dur="2000"/>
                                        <p:tgtEl>
                                          <p:spTgt spid="146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2" end="2"/>
                                            </p:txEl>
                                          </p:spTgt>
                                        </p:tgtEl>
                                        <p:attrNameLst>
                                          <p:attrName>style.visibility</p:attrName>
                                        </p:attrNameLst>
                                      </p:cBhvr>
                                      <p:to>
                                        <p:strVal val="visible"/>
                                      </p:to>
                                    </p:set>
                                    <p:animEffect transition="in" filter="fade">
                                      <p:cBhvr>
                                        <p:cTn id="22" dur="2000"/>
                                        <p:tgtEl>
                                          <p:spTgt spid="146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4EED-432A-AAF8-372C-5D8A6C2778CF}"/>
              </a:ext>
            </a:extLst>
          </p:cNvPr>
          <p:cNvSpPr>
            <a:spLocks noGrp="1"/>
          </p:cNvSpPr>
          <p:nvPr>
            <p:ph type="title"/>
          </p:nvPr>
        </p:nvSpPr>
        <p:spPr/>
        <p:txBody>
          <a:bodyPr/>
          <a:lstStyle/>
          <a:p>
            <a:r>
              <a:rPr lang="en-US" b="1" dirty="0"/>
              <a:t>GOOD LEGAL WRITING</a:t>
            </a:r>
          </a:p>
        </p:txBody>
      </p:sp>
      <p:sp>
        <p:nvSpPr>
          <p:cNvPr id="3" name="Content Placeholder 2">
            <a:extLst>
              <a:ext uri="{FF2B5EF4-FFF2-40B4-BE49-F238E27FC236}">
                <a16:creationId xmlns:a16="http://schemas.microsoft.com/office/drawing/2014/main" id="{0464C3A9-ADC3-53C3-5CFF-6AE3C2C647DB}"/>
              </a:ext>
            </a:extLst>
          </p:cNvPr>
          <p:cNvSpPr>
            <a:spLocks noGrp="1"/>
          </p:cNvSpPr>
          <p:nvPr>
            <p:ph idx="1"/>
          </p:nvPr>
        </p:nvSpPr>
        <p:spPr/>
        <p:txBody>
          <a:bodyPr/>
          <a:lstStyle/>
          <a:p>
            <a:r>
              <a:rPr lang="en-US" b="1" dirty="0"/>
              <a:t>Clear: No doubt about meaning</a:t>
            </a:r>
          </a:p>
          <a:p>
            <a:r>
              <a:rPr lang="en-US" b="1" dirty="0"/>
              <a:t>Concise: To the point</a:t>
            </a:r>
          </a:p>
          <a:p>
            <a:r>
              <a:rPr lang="en-US" b="1" dirty="0"/>
              <a:t>In English: Not legalese</a:t>
            </a:r>
          </a:p>
          <a:p>
            <a:r>
              <a:rPr lang="en-US" b="1" dirty="0"/>
              <a:t>Readable: If the reader has to keep re-reading a sentence, it’s not well written</a:t>
            </a:r>
          </a:p>
        </p:txBody>
      </p:sp>
    </p:spTree>
    <p:extLst>
      <p:ext uri="{BB962C8B-B14F-4D97-AF65-F5344CB8AC3E}">
        <p14:creationId xmlns:p14="http://schemas.microsoft.com/office/powerpoint/2010/main" val="326387203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238C-BD99-0945-3674-FE9BDD454B7F}"/>
              </a:ext>
            </a:extLst>
          </p:cNvPr>
          <p:cNvSpPr>
            <a:spLocks noGrp="1"/>
          </p:cNvSpPr>
          <p:nvPr>
            <p:ph type="title"/>
          </p:nvPr>
        </p:nvSpPr>
        <p:spPr/>
        <p:txBody>
          <a:bodyPr/>
          <a:lstStyle/>
          <a:p>
            <a:r>
              <a:rPr lang="en-US" dirty="0"/>
              <a:t>DON’T OVERDO DETAIL</a:t>
            </a:r>
          </a:p>
        </p:txBody>
      </p:sp>
      <p:pic>
        <p:nvPicPr>
          <p:cNvPr id="2050" name="Picture 2">
            <a:extLst>
              <a:ext uri="{FF2B5EF4-FFF2-40B4-BE49-F238E27FC236}">
                <a16:creationId xmlns:a16="http://schemas.microsoft.com/office/drawing/2014/main" id="{2EC15A02-07DB-4716-5FFC-1E516F449C8E}"/>
              </a:ext>
            </a:extLst>
          </p:cNvPr>
          <p:cNvPicPr>
            <a:picLocks noGrp="1" noChangeAspect="1" noChangeArrowheads="1"/>
          </p:cNvPicPr>
          <p:nvPr>
            <p:ph idx="1"/>
          </p:nvPr>
        </p:nvPicPr>
        <p:blipFill rotWithShape="1">
          <a:blip r:embed="rId3" cstate="hqprint">
            <a:extLst>
              <a:ext uri="{28A0092B-C50C-407E-A947-70E740481C1C}">
                <a14:useLocalDpi xmlns:a14="http://schemas.microsoft.com/office/drawing/2010/main" val="0"/>
              </a:ext>
            </a:extLst>
          </a:blip>
          <a:srcRect/>
          <a:stretch>
            <a:fillRect/>
          </a:stretch>
        </p:blipFill>
        <p:spPr bwMode="auto">
          <a:xfrm>
            <a:off x="3648024" y="3581400"/>
            <a:ext cx="1847952" cy="1919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5A72CF-1296-1A18-6529-7FF8838AF947}"/>
              </a:ext>
            </a:extLst>
          </p:cNvPr>
          <p:cNvSpPr txBox="1"/>
          <p:nvPr/>
        </p:nvSpPr>
        <p:spPr>
          <a:xfrm>
            <a:off x="1143000" y="1687629"/>
            <a:ext cx="6858000"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a:cs typeface="Arial"/>
              </a:rPr>
              <a:t>“This only leaves him $24,252.34 semi-annually, while she has $679.67 bi-weekly, after deducting $751.37 per month……”</a:t>
            </a:r>
          </a:p>
        </p:txBody>
      </p:sp>
    </p:spTree>
    <p:extLst>
      <p:ext uri="{BB962C8B-B14F-4D97-AF65-F5344CB8AC3E}">
        <p14:creationId xmlns:p14="http://schemas.microsoft.com/office/powerpoint/2010/main" val="294966594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CCD2C890-6779-E270-9FD7-4A0E7253385B}"/>
              </a:ext>
            </a:extLst>
          </p:cNvPr>
          <p:cNvSpPr>
            <a:spLocks noGrp="1" noChangeArrowheads="1"/>
          </p:cNvSpPr>
          <p:nvPr>
            <p:ph type="title"/>
          </p:nvPr>
        </p:nvSpPr>
        <p:spPr/>
        <p:txBody>
          <a:bodyPr/>
          <a:lstStyle/>
          <a:p>
            <a:pPr eaLnBrk="1" hangingPunct="1"/>
            <a:r>
              <a:rPr lang="en-US" altLang="en-US" sz="4000" dirty="0">
                <a:ea typeface="ＭＳ Ｐゴシック" panose="020B0600070205080204" pitchFamily="34" charset="-128"/>
              </a:rPr>
              <a:t>DON</a:t>
            </a:r>
            <a:r>
              <a:rPr lang="ja-JP" altLang="en-US" sz="4000">
                <a:ea typeface="ＭＳ Ｐゴシック" panose="020B0600070205080204" pitchFamily="34" charset="-128"/>
              </a:rPr>
              <a:t>’</a:t>
            </a:r>
            <a:r>
              <a:rPr lang="en-US" altLang="ja-JP" sz="4000" dirty="0">
                <a:ea typeface="ＭＳ Ｐゴシック" panose="020B0600070205080204" pitchFamily="34" charset="-128"/>
              </a:rPr>
              <a:t>T OVERLOOK THE OBVIOUS</a:t>
            </a:r>
            <a:endParaRPr lang="en-US" altLang="en-US" sz="4000" dirty="0">
              <a:ea typeface="ＭＳ Ｐゴシック" panose="020B0600070205080204" pitchFamily="34" charset="-128"/>
            </a:endParaRPr>
          </a:p>
        </p:txBody>
      </p:sp>
      <p:pic>
        <p:nvPicPr>
          <p:cNvPr id="68611" name="Picture 4" descr="lost dog">
            <a:extLst>
              <a:ext uri="{FF2B5EF4-FFF2-40B4-BE49-F238E27FC236}">
                <a16:creationId xmlns:a16="http://schemas.microsoft.com/office/drawing/2014/main" id="{F81077AA-ECD2-4FEC-6AF5-1919FA240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282699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D104-38DC-5B7B-EEAF-1EAF6B1750E1}"/>
              </a:ext>
            </a:extLst>
          </p:cNvPr>
          <p:cNvSpPr>
            <a:spLocks noGrp="1"/>
          </p:cNvSpPr>
          <p:nvPr>
            <p:ph type="title"/>
          </p:nvPr>
        </p:nvSpPr>
        <p:spPr/>
        <p:txBody>
          <a:bodyPr/>
          <a:lstStyle/>
          <a:p>
            <a:r>
              <a:rPr lang="en-US" dirty="0"/>
              <a:t>ENGLISH 101</a:t>
            </a:r>
          </a:p>
        </p:txBody>
      </p:sp>
      <p:sp>
        <p:nvSpPr>
          <p:cNvPr id="3" name="Content Placeholder 2">
            <a:extLst>
              <a:ext uri="{FF2B5EF4-FFF2-40B4-BE49-F238E27FC236}">
                <a16:creationId xmlns:a16="http://schemas.microsoft.com/office/drawing/2014/main" id="{85B544E8-A880-0F45-7822-846105477DFF}"/>
              </a:ext>
            </a:extLst>
          </p:cNvPr>
          <p:cNvSpPr>
            <a:spLocks noGrp="1"/>
          </p:cNvSpPr>
          <p:nvPr>
            <p:ph idx="1"/>
          </p:nvPr>
        </p:nvSpPr>
        <p:spPr/>
        <p:txBody>
          <a:bodyPr/>
          <a:lstStyle/>
          <a:p>
            <a:r>
              <a:rPr lang="en-US" dirty="0"/>
              <a:t>No long paragraphs</a:t>
            </a:r>
          </a:p>
          <a:p>
            <a:r>
              <a:rPr lang="en-US" dirty="0"/>
              <a:t>Simple names, not “party of the first part”</a:t>
            </a:r>
          </a:p>
          <a:p>
            <a:r>
              <a:rPr lang="en-US" dirty="0"/>
              <a:t>Lead with strongest argument first</a:t>
            </a:r>
          </a:p>
          <a:p>
            <a:r>
              <a:rPr lang="en-US" dirty="0"/>
              <a:t>Remember: Too many issues will weaken overall argument</a:t>
            </a:r>
          </a:p>
          <a:p>
            <a:pPr marL="0" indent="0">
              <a:buNone/>
            </a:pPr>
            <a:endParaRPr lang="en-US" dirty="0"/>
          </a:p>
        </p:txBody>
      </p:sp>
    </p:spTree>
    <p:extLst>
      <p:ext uri="{BB962C8B-B14F-4D97-AF65-F5344CB8AC3E}">
        <p14:creationId xmlns:p14="http://schemas.microsoft.com/office/powerpoint/2010/main" val="194528100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AD85-CC53-EE02-32F4-BAE6B16B3A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463230-889D-3443-32BF-58BB9CF87E32}"/>
              </a:ext>
            </a:extLst>
          </p:cNvPr>
          <p:cNvSpPr>
            <a:spLocks noGrp="1"/>
          </p:cNvSpPr>
          <p:nvPr>
            <p:ph idx="1"/>
          </p:nvPr>
        </p:nvSpPr>
        <p:spPr/>
        <p:txBody>
          <a:bodyPr/>
          <a:lstStyle/>
          <a:p>
            <a:r>
              <a:rPr lang="en-US" dirty="0"/>
              <a:t>“A blatantly obvious defective condition.”  Huh? Repetitive</a:t>
            </a:r>
          </a:p>
          <a:p>
            <a:endParaRPr lang="en-US" dirty="0"/>
          </a:p>
          <a:p>
            <a:r>
              <a:rPr lang="en-US" dirty="0"/>
              <a:t>“The car was going ruffly 60 mph.”  Spelling matters!</a:t>
            </a:r>
          </a:p>
          <a:p>
            <a:endParaRPr lang="en-US" dirty="0"/>
          </a:p>
          <a:p>
            <a:r>
              <a:rPr lang="en-US" dirty="0"/>
              <a:t>How long the brief is in the Judge’s hands depends on your writing</a:t>
            </a:r>
          </a:p>
        </p:txBody>
      </p:sp>
    </p:spTree>
    <p:extLst>
      <p:ext uri="{BB962C8B-B14F-4D97-AF65-F5344CB8AC3E}">
        <p14:creationId xmlns:p14="http://schemas.microsoft.com/office/powerpoint/2010/main" val="12989915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533400" y="1318550"/>
            <a:ext cx="8229600" cy="1266319"/>
          </a:xfrm>
          <a:prstGeom prst="rect">
            <a:avLst/>
          </a:prstGeom>
          <a:gradFill flip="none" rotWithShape="1">
            <a:gsLst>
              <a:gs pos="0">
                <a:schemeClr val="bg1"/>
              </a:gs>
              <a:gs pos="50000">
                <a:srgbClr val="C9D0F3"/>
              </a:gs>
              <a:gs pos="100000">
                <a:schemeClr val="bg1"/>
              </a:gs>
            </a:gsLst>
            <a:lin ang="0" scaled="1"/>
            <a:tileRect/>
          </a:gradFill>
          <a:ln w="19050" algn="ctr">
            <a:no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8A4C03D-032A-B24F-97D7-E22C9149466A}"/>
              </a:ext>
            </a:extLst>
          </p:cNvPr>
          <p:cNvSpPr>
            <a:spLocks noGrp="1"/>
          </p:cNvSpPr>
          <p:nvPr>
            <p:ph type="title"/>
          </p:nvPr>
        </p:nvSpPr>
        <p:spPr/>
        <p:txBody>
          <a:bodyPr/>
          <a:lstStyle/>
          <a:p>
            <a:r>
              <a:rPr lang="en-US" dirty="0"/>
              <a:t>Presenters </a:t>
            </a:r>
          </a:p>
        </p:txBody>
      </p:sp>
      <p:sp>
        <p:nvSpPr>
          <p:cNvPr id="7" name="Rectangle 6"/>
          <p:cNvSpPr>
            <a:spLocks/>
          </p:cNvSpPr>
          <p:nvPr/>
        </p:nvSpPr>
        <p:spPr bwMode="gray">
          <a:xfrm>
            <a:off x="1562100" y="1689401"/>
            <a:ext cx="3086100" cy="507831"/>
          </a:xfrm>
          <a:prstGeom prst="rect">
            <a:avLst/>
          </a:prstGeom>
          <a:noFill/>
          <a:ln w="19050" algn="ctr">
            <a:noFill/>
            <a:miter lim="800000"/>
            <a:headEnd/>
            <a:tailEnd/>
          </a:ln>
        </p:spPr>
        <p:txBody>
          <a:bodyPr wrap="square" lIns="0" tIns="0" rIns="0" bIns="0" rtlCol="0" anchor="ctr">
            <a:spAutoFit/>
          </a:bodyPr>
          <a:lstStyle/>
          <a:p>
            <a:pPr lvl="0" defTabSz="457200">
              <a:defRPr/>
            </a:pPr>
            <a:r>
              <a:rPr lang="en-US" sz="1100" b="1" dirty="0">
                <a:solidFill>
                  <a:prstClr val="black"/>
                </a:solidFill>
                <a:latin typeface="Roboto" panose="02000000000000000000" pitchFamily="2" charset="0"/>
                <a:ea typeface="Roboto" panose="02000000000000000000" pitchFamily="2" charset="0"/>
              </a:rPr>
              <a:t>Hon. Correale F. Stevens (Panelist)</a:t>
            </a:r>
            <a:endParaRPr lang="en-US" sz="1100" dirty="0">
              <a:solidFill>
                <a:prstClr val="black"/>
              </a:solidFill>
              <a:latin typeface="Roboto" panose="02000000000000000000" pitchFamily="2" charset="0"/>
              <a:ea typeface="Roboto" panose="02000000000000000000" pitchFamily="2" charset="0"/>
            </a:endParaRPr>
          </a:p>
          <a:p>
            <a:pPr lvl="0" defTabSz="457200">
              <a:defRPr/>
            </a:pPr>
            <a:r>
              <a:rPr lang="en-US" sz="1100" dirty="0">
                <a:solidFill>
                  <a:prstClr val="black"/>
                </a:solidFill>
                <a:latin typeface="Roboto" panose="02000000000000000000" pitchFamily="2" charset="0"/>
                <a:ea typeface="Roboto" panose="02000000000000000000" pitchFamily="2" charset="0"/>
              </a:rPr>
              <a:t>President Judge Emeritus</a:t>
            </a:r>
          </a:p>
          <a:p>
            <a:pPr lvl="0" defTabSz="457200">
              <a:defRPr/>
            </a:pPr>
            <a:r>
              <a:rPr lang="en-US" sz="1100" dirty="0">
                <a:solidFill>
                  <a:prstClr val="black"/>
                </a:solidFill>
                <a:latin typeface="Roboto" panose="02000000000000000000" pitchFamily="2" charset="0"/>
                <a:ea typeface="Roboto" panose="02000000000000000000" pitchFamily="2" charset="0"/>
              </a:rPr>
              <a:t>Superior Court of Pennsylvania</a:t>
            </a:r>
          </a:p>
        </p:txBody>
      </p:sp>
      <p:sp>
        <p:nvSpPr>
          <p:cNvPr id="8" name="Rectangle 7"/>
          <p:cNvSpPr>
            <a:spLocks/>
          </p:cNvSpPr>
          <p:nvPr/>
        </p:nvSpPr>
        <p:spPr bwMode="gray">
          <a:xfrm>
            <a:off x="5613655" y="1650862"/>
            <a:ext cx="3149345" cy="507831"/>
          </a:xfrm>
          <a:prstGeom prst="rect">
            <a:avLst/>
          </a:prstGeom>
          <a:noFill/>
          <a:ln w="19050" algn="ctr">
            <a:noFill/>
            <a:miter lim="800000"/>
            <a:headEnd/>
            <a:tailEnd/>
          </a:ln>
        </p:spPr>
        <p:txBody>
          <a:bodyPr wrap="square" lIns="0" tIns="0" rIns="0" bIns="0" rtlCol="0" anchor="ctr">
            <a:spAutoFit/>
          </a:bodyPr>
          <a:lstStyle/>
          <a:p>
            <a:pPr lvl="0" defTabSz="457200">
              <a:defRPr/>
            </a:pPr>
            <a:r>
              <a:rPr lang="sv-SE" sz="1100" b="1" dirty="0">
                <a:solidFill>
                  <a:prstClr val="black"/>
                </a:solidFill>
                <a:latin typeface="Roboto" panose="02000000000000000000" pitchFamily="2" charset="0"/>
                <a:ea typeface="Roboto" panose="02000000000000000000" pitchFamily="2" charset="0"/>
              </a:rPr>
              <a:t>Hon. Thomas I. Vanaskie (Ret.) (Panelist)</a:t>
            </a:r>
            <a:endParaRPr lang="en-US" sz="1100" dirty="0">
              <a:solidFill>
                <a:prstClr val="black"/>
              </a:solidFill>
              <a:latin typeface="Roboto" panose="02000000000000000000" pitchFamily="2" charset="0"/>
              <a:ea typeface="Roboto" panose="02000000000000000000" pitchFamily="2" charset="0"/>
            </a:endParaRPr>
          </a:p>
          <a:p>
            <a:pPr lvl="0" defTabSz="457200">
              <a:defRPr/>
            </a:pPr>
            <a:r>
              <a:rPr lang="en-US" sz="1100" dirty="0">
                <a:solidFill>
                  <a:prstClr val="black"/>
                </a:solidFill>
                <a:latin typeface="Roboto" panose="02000000000000000000" pitchFamily="2" charset="0"/>
                <a:ea typeface="Roboto" panose="02000000000000000000" pitchFamily="2" charset="0"/>
              </a:rPr>
              <a:t>570.969.5360</a:t>
            </a:r>
          </a:p>
          <a:p>
            <a:pPr lvl="0" defTabSz="457200">
              <a:defRPr/>
            </a:pPr>
            <a:r>
              <a:rPr lang="en-US" sz="1100" dirty="0">
                <a:solidFill>
                  <a:prstClr val="black"/>
                </a:solidFill>
                <a:latin typeface="Roboto" panose="02000000000000000000" pitchFamily="2" charset="0"/>
                <a:ea typeface="Roboto" panose="02000000000000000000" pitchFamily="2" charset="0"/>
              </a:rPr>
              <a:t>thomas.vanaskie@stevenslee.com</a:t>
            </a:r>
          </a:p>
        </p:txBody>
      </p:sp>
      <p:pic>
        <p:nvPicPr>
          <p:cNvPr id="11" name="Picture 10"/>
          <p:cNvPicPr>
            <a:picLocks/>
          </p:cNvPicPr>
          <p:nvPr/>
        </p:nvPicPr>
        <p:blipFill>
          <a:blip r:embed="rId3" cstate="hqprint">
            <a:extLst>
              <a:ext uri="{28A0092B-C50C-407E-A947-70E740481C1C}">
                <a14:useLocalDpi xmlns:a14="http://schemas.microsoft.com/office/drawing/2010/main" val="0"/>
              </a:ext>
            </a:extLst>
          </a:blip>
          <a:srcRect/>
          <a:stretch/>
        </p:blipFill>
        <p:spPr>
          <a:xfrm>
            <a:off x="533400" y="1528220"/>
            <a:ext cx="723900" cy="723900"/>
          </a:xfrm>
          <a:prstGeom prst="ellipse">
            <a:avLst/>
          </a:prstGeom>
          <a:ln w="12700">
            <a:solidFill>
              <a:srgbClr val="B1BC25"/>
            </a:solidFill>
          </a:ln>
        </p:spPr>
      </p:pic>
      <p:pic>
        <p:nvPicPr>
          <p:cNvPr id="12" name="Picture 11"/>
          <p:cNvPicPr>
            <a:picLocks/>
          </p:cNvPicPr>
          <p:nvPr/>
        </p:nvPicPr>
        <p:blipFill>
          <a:blip r:embed="rId4" cstate="hqprint">
            <a:extLst>
              <a:ext uri="{28A0092B-C50C-407E-A947-70E740481C1C}">
                <a14:useLocalDpi xmlns:a14="http://schemas.microsoft.com/office/drawing/2010/main" val="0"/>
              </a:ext>
            </a:extLst>
          </a:blip>
          <a:srcRect/>
          <a:stretch/>
        </p:blipFill>
        <p:spPr>
          <a:xfrm>
            <a:off x="4648200" y="1528220"/>
            <a:ext cx="723900" cy="723900"/>
          </a:xfrm>
          <a:prstGeom prst="ellipse">
            <a:avLst/>
          </a:prstGeom>
          <a:ln w="12700">
            <a:solidFill>
              <a:srgbClr val="B1BC25"/>
            </a:solidFill>
          </a:ln>
        </p:spPr>
      </p:pic>
      <p:sp>
        <p:nvSpPr>
          <p:cNvPr id="15" name="Text Placeholder 4"/>
          <p:cNvSpPr txBox="1">
            <a:spLocks/>
          </p:cNvSpPr>
          <p:nvPr/>
        </p:nvSpPr>
        <p:spPr>
          <a:xfrm>
            <a:off x="533400" y="2655980"/>
            <a:ext cx="4038600" cy="1308050"/>
          </a:xfrm>
          <a:prstGeom prst="rect">
            <a:avLst/>
          </a:prstGeom>
        </p:spPr>
        <p:txBody>
          <a:bodyPr wrap="square" lIns="0" tIns="0" rIns="0" bIns="0" anchor="t">
            <a:spAutoFit/>
          </a:bodyPr>
          <a:lstStyle>
            <a:lvl1pPr marL="0" indent="0" algn="l" defTabSz="986912" rtl="0" eaLnBrk="1" latinLnBrk="0" hangingPunct="1">
              <a:lnSpc>
                <a:spcPts val="1200"/>
              </a:lnSpc>
              <a:spcBef>
                <a:spcPts val="0"/>
              </a:spcBef>
              <a:spcAft>
                <a:spcPts val="0"/>
              </a:spcAft>
              <a:buSzPct val="100000"/>
              <a:buFont typeface="Arial" panose="020B0604020202020204" pitchFamily="34" charset="0"/>
              <a:buNone/>
              <a:defRPr sz="850" b="0" kern="1200">
                <a:solidFill>
                  <a:schemeClr val="tx1"/>
                </a:solidFill>
                <a:latin typeface="+mn-lt"/>
                <a:ea typeface="Open Sans" panose="020B0606030504020204" pitchFamily="34" charset="0"/>
                <a:cs typeface="Open Sans" panose="020B0606030504020204" pitchFamily="34" charset="0"/>
              </a:defRPr>
            </a:lvl1pPr>
            <a:lvl2pPr marL="0" indent="0" algn="l" defTabSz="986912" rtl="0" eaLnBrk="1" latinLnBrk="0" hangingPunct="1">
              <a:lnSpc>
                <a:spcPts val="1200"/>
              </a:lnSpc>
              <a:spcBef>
                <a:spcPts val="0"/>
              </a:spcBef>
              <a:spcAft>
                <a:spcPts val="0"/>
              </a:spcAft>
              <a:buClrTx/>
              <a:buSzPct val="100000"/>
              <a:buFont typeface="Arial"/>
              <a:buNone/>
              <a:defRPr lang="en-US" sz="850" b="0" kern="1200" dirty="0" smtClean="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2pPr>
            <a:lvl3pPr marL="0" indent="0" algn="l" defTabSz="986912" rtl="0" eaLnBrk="1" latinLnBrk="0" hangingPunct="1">
              <a:lnSpc>
                <a:spcPts val="1800"/>
              </a:lnSpc>
              <a:spcBef>
                <a:spcPts val="0"/>
              </a:spcBef>
              <a:spcAft>
                <a:spcPts val="0"/>
              </a:spcAft>
              <a:buClrTx/>
              <a:buSzPct val="100000"/>
              <a:buFontTx/>
              <a:buNone/>
              <a:defRPr lang="en-US" sz="1400" kern="1200" dirty="0" smtClean="0">
                <a:solidFill>
                  <a:schemeClr val="tx1"/>
                </a:solidFill>
                <a:latin typeface="+mn-lt"/>
                <a:ea typeface="Open Sans" panose="020B0606030504020204" pitchFamily="34" charset="0"/>
                <a:cs typeface="Open Sans" panose="020B0606030504020204" pitchFamily="34" charset="0"/>
              </a:defRPr>
            </a:lvl3pPr>
            <a:lvl4pPr marL="91440" indent="-90000" algn="l" defTabSz="986912" rtl="0" eaLnBrk="1" latinLnBrk="0" hangingPunct="1">
              <a:lnSpc>
                <a:spcPts val="1200"/>
              </a:lnSpc>
              <a:spcBef>
                <a:spcPts val="0"/>
              </a:spcBef>
              <a:spcAft>
                <a:spcPts val="600"/>
              </a:spcAft>
              <a:buClrTx/>
              <a:buSzPct val="100000"/>
              <a:buFont typeface="Arial" panose="020B0604020202020204" pitchFamily="34" charset="0"/>
              <a:buChar char="•"/>
              <a:defRPr lang="en-US" sz="850" kern="1200" baseline="0" dirty="0" smtClean="0">
                <a:solidFill>
                  <a:schemeClr val="tx1"/>
                </a:solidFill>
                <a:latin typeface="+mn-lt"/>
                <a:ea typeface="Open Sans" panose="020B0606030504020204" pitchFamily="34" charset="0"/>
                <a:cs typeface="Open Sans" panose="020B0606030504020204" pitchFamily="34" charset="0"/>
              </a:defRPr>
            </a:lvl4pPr>
            <a:lvl5pPr marL="180000" indent="-90000" algn="l" defTabSz="861835" rtl="0" eaLnBrk="1" latinLnBrk="0" hangingPunct="1">
              <a:lnSpc>
                <a:spcPts val="1200"/>
              </a:lnSpc>
              <a:spcBef>
                <a:spcPts val="0"/>
              </a:spcBef>
              <a:spcAft>
                <a:spcPts val="600"/>
              </a:spcAft>
              <a:buClrTx/>
              <a:buSzPct val="100000"/>
              <a:buFont typeface="Verdana" panose="020B0604030504040204" pitchFamily="34" charset="0"/>
              <a:buChar char="–"/>
              <a:tabLst/>
              <a:defRPr lang="en-US" sz="850" kern="1200" baseline="0" dirty="0" smtClean="0">
                <a:solidFill>
                  <a:schemeClr val="tx1"/>
                </a:solidFill>
                <a:latin typeface="+mn-lt"/>
                <a:ea typeface="Open Sans" panose="020B0606030504020204" pitchFamily="34" charset="0"/>
                <a:cs typeface="Open Sans" panose="020B0606030504020204" pitchFamily="34" charset="0"/>
              </a:defRPr>
            </a:lvl5pPr>
            <a:lvl6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6pPr>
            <a:lvl7pPr marL="575051" indent="-190389" algn="l" defTabSz="986912" rtl="0" eaLnBrk="1" latinLnBrk="0" hangingPunct="1">
              <a:spcBef>
                <a:spcPts val="0"/>
              </a:spcBef>
              <a:spcAft>
                <a:spcPts val="1079"/>
              </a:spcAft>
              <a:buFont typeface="Verdana" panose="020B0604030504040204" pitchFamily="34" charset="0"/>
              <a:buChar char="−"/>
              <a:defRPr sz="1295" kern="1200">
                <a:solidFill>
                  <a:schemeClr val="tx1"/>
                </a:solidFill>
                <a:latin typeface="+mn-lt"/>
                <a:ea typeface="+mn-ea"/>
                <a:cs typeface="+mn-cs"/>
              </a:defRPr>
            </a:lvl7pPr>
            <a:lvl8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8pPr>
            <a:lvl9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9pPr>
          </a:lstStyle>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Judge, Superior Court of Pennsylvania, 1998-2013, 2016-present</a:t>
            </a:r>
          </a:p>
          <a:p>
            <a:pPr marL="262890" lvl="3" indent="-171450" defTabSz="844007">
              <a:defRPr/>
            </a:pPr>
            <a:r>
              <a:rPr lang="en-US" sz="1100" spc="-20" dirty="0">
                <a:solidFill>
                  <a:prstClr val="black"/>
                </a:solidFill>
                <a:latin typeface="Roboto" panose="02000000000000000000" pitchFamily="2" charset="0"/>
                <a:ea typeface="Roboto" panose="02000000000000000000" pitchFamily="2" charset="0"/>
              </a:rPr>
              <a:t>President Judge, 2011-2013</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Justice, Supreme Court of Pennsylvania, 2013-2016</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Judge, Court of Common Pleas, Luzerne County, 1992-1998</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District Attorney, Luzerne County, 1988-1991</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State Representative, Pa. House of Representatives, 1981-1988</a:t>
            </a:r>
          </a:p>
        </p:txBody>
      </p:sp>
      <p:sp>
        <p:nvSpPr>
          <p:cNvPr id="16" name="Text Placeholder 4"/>
          <p:cNvSpPr txBox="1">
            <a:spLocks/>
          </p:cNvSpPr>
          <p:nvPr/>
        </p:nvSpPr>
        <p:spPr>
          <a:xfrm>
            <a:off x="4724400" y="2655980"/>
            <a:ext cx="4038600" cy="2693045"/>
          </a:xfrm>
          <a:prstGeom prst="rect">
            <a:avLst/>
          </a:prstGeom>
        </p:spPr>
        <p:txBody>
          <a:bodyPr wrap="square" lIns="0" tIns="0" rIns="0" bIns="0" anchor="t">
            <a:spAutoFit/>
          </a:bodyPr>
          <a:lstStyle>
            <a:lvl1pPr marL="0" indent="0" algn="l" defTabSz="986912" rtl="0" eaLnBrk="1" latinLnBrk="0" hangingPunct="1">
              <a:lnSpc>
                <a:spcPts val="1200"/>
              </a:lnSpc>
              <a:spcBef>
                <a:spcPts val="0"/>
              </a:spcBef>
              <a:spcAft>
                <a:spcPts val="0"/>
              </a:spcAft>
              <a:buSzPct val="100000"/>
              <a:buFont typeface="Arial" panose="020B0604020202020204" pitchFamily="34" charset="0"/>
              <a:buNone/>
              <a:defRPr sz="850" b="0" kern="1200">
                <a:solidFill>
                  <a:schemeClr val="tx1"/>
                </a:solidFill>
                <a:latin typeface="+mn-lt"/>
                <a:ea typeface="Open Sans" panose="020B0606030504020204" pitchFamily="34" charset="0"/>
                <a:cs typeface="Open Sans" panose="020B0606030504020204" pitchFamily="34" charset="0"/>
              </a:defRPr>
            </a:lvl1pPr>
            <a:lvl2pPr marL="0" indent="0" algn="l" defTabSz="986912" rtl="0" eaLnBrk="1" latinLnBrk="0" hangingPunct="1">
              <a:lnSpc>
                <a:spcPts val="1200"/>
              </a:lnSpc>
              <a:spcBef>
                <a:spcPts val="0"/>
              </a:spcBef>
              <a:spcAft>
                <a:spcPts val="0"/>
              </a:spcAft>
              <a:buClrTx/>
              <a:buSzPct val="100000"/>
              <a:buFont typeface="Arial"/>
              <a:buNone/>
              <a:defRPr lang="en-US" sz="850" b="0" kern="1200" dirty="0" smtClean="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2pPr>
            <a:lvl3pPr marL="0" indent="0" algn="l" defTabSz="986912" rtl="0" eaLnBrk="1" latinLnBrk="0" hangingPunct="1">
              <a:lnSpc>
                <a:spcPts val="1800"/>
              </a:lnSpc>
              <a:spcBef>
                <a:spcPts val="0"/>
              </a:spcBef>
              <a:spcAft>
                <a:spcPts val="0"/>
              </a:spcAft>
              <a:buClrTx/>
              <a:buSzPct val="100000"/>
              <a:buFontTx/>
              <a:buNone/>
              <a:defRPr lang="en-US" sz="1400" kern="1200" dirty="0" smtClean="0">
                <a:solidFill>
                  <a:schemeClr val="tx1"/>
                </a:solidFill>
                <a:latin typeface="+mn-lt"/>
                <a:ea typeface="Open Sans" panose="020B0606030504020204" pitchFamily="34" charset="0"/>
                <a:cs typeface="Open Sans" panose="020B0606030504020204" pitchFamily="34" charset="0"/>
              </a:defRPr>
            </a:lvl3pPr>
            <a:lvl4pPr marL="91440" indent="-90000" algn="l" defTabSz="986912" rtl="0" eaLnBrk="1" latinLnBrk="0" hangingPunct="1">
              <a:lnSpc>
                <a:spcPts val="1200"/>
              </a:lnSpc>
              <a:spcBef>
                <a:spcPts val="0"/>
              </a:spcBef>
              <a:spcAft>
                <a:spcPts val="600"/>
              </a:spcAft>
              <a:buClrTx/>
              <a:buSzPct val="100000"/>
              <a:buFont typeface="Arial" panose="020B0604020202020204" pitchFamily="34" charset="0"/>
              <a:buChar char="•"/>
              <a:defRPr lang="en-US" sz="850" kern="1200" baseline="0" dirty="0" smtClean="0">
                <a:solidFill>
                  <a:schemeClr val="tx1"/>
                </a:solidFill>
                <a:latin typeface="+mn-lt"/>
                <a:ea typeface="Open Sans" panose="020B0606030504020204" pitchFamily="34" charset="0"/>
                <a:cs typeface="Open Sans" panose="020B0606030504020204" pitchFamily="34" charset="0"/>
              </a:defRPr>
            </a:lvl4pPr>
            <a:lvl5pPr marL="180000" indent="-90000" algn="l" defTabSz="861835" rtl="0" eaLnBrk="1" latinLnBrk="0" hangingPunct="1">
              <a:lnSpc>
                <a:spcPts val="1200"/>
              </a:lnSpc>
              <a:spcBef>
                <a:spcPts val="0"/>
              </a:spcBef>
              <a:spcAft>
                <a:spcPts val="600"/>
              </a:spcAft>
              <a:buClrTx/>
              <a:buSzPct val="100000"/>
              <a:buFont typeface="Verdana" panose="020B0604030504040204" pitchFamily="34" charset="0"/>
              <a:buChar char="–"/>
              <a:tabLst/>
              <a:defRPr lang="en-US" sz="850" kern="1200" baseline="0" dirty="0" smtClean="0">
                <a:solidFill>
                  <a:schemeClr val="tx1"/>
                </a:solidFill>
                <a:latin typeface="+mn-lt"/>
                <a:ea typeface="Open Sans" panose="020B0606030504020204" pitchFamily="34" charset="0"/>
                <a:cs typeface="Open Sans" panose="020B0606030504020204" pitchFamily="34" charset="0"/>
              </a:defRPr>
            </a:lvl5pPr>
            <a:lvl6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6pPr>
            <a:lvl7pPr marL="575051" indent="-190389" algn="l" defTabSz="986912" rtl="0" eaLnBrk="1" latinLnBrk="0" hangingPunct="1">
              <a:spcBef>
                <a:spcPts val="0"/>
              </a:spcBef>
              <a:spcAft>
                <a:spcPts val="1079"/>
              </a:spcAft>
              <a:buFont typeface="Verdana" panose="020B0604030504040204" pitchFamily="34" charset="0"/>
              <a:buChar char="−"/>
              <a:defRPr sz="1295" kern="1200">
                <a:solidFill>
                  <a:schemeClr val="tx1"/>
                </a:solidFill>
                <a:latin typeface="+mn-lt"/>
                <a:ea typeface="+mn-ea"/>
                <a:cs typeface="+mn-cs"/>
              </a:defRPr>
            </a:lvl7pPr>
            <a:lvl8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8pPr>
            <a:lvl9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9pPr>
          </a:lstStyle>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Stevens &amp; Lee</a:t>
            </a:r>
          </a:p>
          <a:p>
            <a:pPr marL="262890" lvl="3" indent="-171450" defTabSz="844007">
              <a:defRPr/>
            </a:pPr>
            <a:r>
              <a:rPr lang="en-US" sz="1100" spc="-20" dirty="0">
                <a:solidFill>
                  <a:prstClr val="black"/>
                </a:solidFill>
                <a:latin typeface="Roboto" panose="02000000000000000000" pitchFamily="2" charset="0"/>
                <a:ea typeface="Roboto" panose="02000000000000000000" pitchFamily="2" charset="0"/>
              </a:rPr>
              <a:t>Co-Chair, Appellate Practice Group</a:t>
            </a:r>
          </a:p>
          <a:p>
            <a:pPr marL="262890" lvl="3" indent="-171450" defTabSz="844007">
              <a:defRPr/>
            </a:pPr>
            <a:r>
              <a:rPr lang="en-US" sz="1100" spc="-20" dirty="0">
                <a:solidFill>
                  <a:prstClr val="black"/>
                </a:solidFill>
                <a:latin typeface="Roboto" panose="02000000000000000000" pitchFamily="2" charset="0"/>
                <a:ea typeface="Roboto" panose="02000000000000000000" pitchFamily="2" charset="0"/>
              </a:rPr>
              <a:t>Chair, Mediation, Neutral Services &amp; ADR Practice Group</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Judge, U.S. Court of Appeals, Third Circuit, 2010-2019</a:t>
            </a:r>
          </a:p>
          <a:p>
            <a:pPr marL="171450" lvl="0" indent="-171450" defTabSz="844007">
              <a:spcAft>
                <a:spcPts val="600"/>
              </a:spcAft>
              <a:buFont typeface="Arial" panose="020B0604020202020204" pitchFamily="34" charset="0"/>
              <a:buChar char="•"/>
              <a:defRPr/>
            </a:pPr>
            <a:r>
              <a:rPr lang="en-US" sz="1100" spc="-20" dirty="0">
                <a:solidFill>
                  <a:prstClr val="black"/>
                </a:solidFill>
                <a:latin typeface="Roboto" panose="02000000000000000000" pitchFamily="2" charset="0"/>
                <a:ea typeface="Roboto" panose="02000000000000000000" pitchFamily="2" charset="0"/>
              </a:rPr>
              <a:t>Judge, U.S. District Court, Middle District of Pa., 1994-2010</a:t>
            </a:r>
          </a:p>
          <a:p>
            <a:pPr marL="262890" lvl="3" indent="-171450" defTabSz="844007">
              <a:defRPr/>
            </a:pPr>
            <a:r>
              <a:rPr lang="en-US" sz="1100" spc="-20" dirty="0">
                <a:solidFill>
                  <a:prstClr val="black"/>
                </a:solidFill>
                <a:latin typeface="Roboto" panose="02000000000000000000" pitchFamily="2" charset="0"/>
                <a:ea typeface="Roboto" panose="02000000000000000000" pitchFamily="2" charset="0"/>
              </a:rPr>
              <a:t>Chief Judge, 1999-2006</a:t>
            </a:r>
          </a:p>
          <a:p>
            <a:pPr marR="0" lvl="0" algn="l" defTabSz="844007" rtl="0" eaLnBrk="1" fontAlgn="auto" latinLnBrk="0" hangingPunct="1">
              <a:lnSpc>
                <a:spcPts val="1200"/>
              </a:lnSpc>
              <a:spcBef>
                <a:spcPts val="0"/>
              </a:spcBef>
              <a:spcAft>
                <a:spcPts val="600"/>
              </a:spcAft>
              <a:buClrTx/>
              <a:buSzPct val="100000"/>
              <a:tabLst/>
              <a:defRPr/>
            </a:pPr>
            <a:endParaRPr lang="en-US" sz="1100" spc="-20" dirty="0">
              <a:solidFill>
                <a:prstClr val="black"/>
              </a:solidFill>
              <a:latin typeface="Roboto" panose="02000000000000000000" pitchFamily="2" charset="0"/>
              <a:ea typeface="Roboto" panose="02000000000000000000" pitchFamily="2" charset="0"/>
            </a:endParaRPr>
          </a:p>
          <a:p>
            <a:pPr marL="171450" marR="0" lvl="0" indent="-171450" algn="l" defTabSz="844007" rtl="0" eaLnBrk="1" fontAlgn="auto" latinLnBrk="0" hangingPunct="1">
              <a:lnSpc>
                <a:spcPts val="1200"/>
              </a:lnSpc>
              <a:spcBef>
                <a:spcPts val="0"/>
              </a:spcBef>
              <a:spcAft>
                <a:spcPts val="600"/>
              </a:spcAft>
              <a:buClrTx/>
              <a:buSzPct val="100000"/>
              <a:buFont typeface="Arial" panose="020B0604020202020204" pitchFamily="34" charset="0"/>
              <a:buChar char="•"/>
              <a:tabLst/>
              <a:defRPr/>
            </a:pPr>
            <a:endPar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endParaRPr>
          </a:p>
          <a:p>
            <a:pPr marL="171450" marR="0" lvl="0" indent="-171450" algn="l" defTabSz="844007" rtl="0" eaLnBrk="1" fontAlgn="auto" latinLnBrk="0" hangingPunct="1">
              <a:lnSpc>
                <a:spcPts val="1200"/>
              </a:lnSpc>
              <a:spcBef>
                <a:spcPts val="0"/>
              </a:spcBef>
              <a:spcAft>
                <a:spcPts val="600"/>
              </a:spcAft>
              <a:buClrTx/>
              <a:buSzPct val="100000"/>
              <a:buFont typeface="Arial" panose="020B0604020202020204" pitchFamily="34" charset="0"/>
              <a:buChar char="•"/>
              <a:tabLst/>
              <a:defRPr/>
            </a:pPr>
            <a:endPar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endParaRPr>
          </a:p>
          <a:p>
            <a:pPr marL="0" marR="0" lvl="0" indent="0" algn="l" defTabSz="844007" rtl="0" eaLnBrk="1" fontAlgn="auto" latinLnBrk="0" hangingPunct="1">
              <a:lnSpc>
                <a:spcPts val="1200"/>
              </a:lnSpc>
              <a:spcBef>
                <a:spcPts val="0"/>
              </a:spcBef>
              <a:spcAft>
                <a:spcPts val="600"/>
              </a:spcAft>
              <a:buClrTx/>
              <a:buSzPct val="100000"/>
              <a:buFont typeface="Arial" panose="020B0604020202020204" pitchFamily="34" charset="0"/>
              <a:buNone/>
              <a:tabLst/>
              <a:defRPr/>
            </a:pPr>
            <a:endParaRPr lang="en-US" sz="1100" spc="-20" dirty="0">
              <a:solidFill>
                <a:prstClr val="black"/>
              </a:solidFill>
              <a:latin typeface="Roboto" panose="02000000000000000000" pitchFamily="2" charset="0"/>
              <a:ea typeface="Roboto" panose="02000000000000000000" pitchFamily="2" charset="0"/>
            </a:endParaRPr>
          </a:p>
          <a:p>
            <a:pPr marL="0" marR="0" lvl="0" indent="0" algn="l" defTabSz="844007" rtl="0" eaLnBrk="1" fontAlgn="auto" latinLnBrk="0" hangingPunct="1">
              <a:lnSpc>
                <a:spcPts val="1200"/>
              </a:lnSpc>
              <a:spcBef>
                <a:spcPts val="0"/>
              </a:spcBef>
              <a:spcAft>
                <a:spcPts val="600"/>
              </a:spcAft>
              <a:buClrTx/>
              <a:buSzPct val="100000"/>
              <a:buFont typeface="Arial" panose="020B0604020202020204" pitchFamily="34" charset="0"/>
              <a:buNone/>
              <a:tabLst/>
              <a:defRPr/>
            </a:pPr>
            <a:endPar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endParaRPr>
          </a:p>
          <a:p>
            <a:pPr marL="0" marR="0" lvl="0" indent="0" algn="l" defTabSz="844007" rtl="0" eaLnBrk="1" fontAlgn="auto" latinLnBrk="0" hangingPunct="1">
              <a:lnSpc>
                <a:spcPts val="1200"/>
              </a:lnSpc>
              <a:spcBef>
                <a:spcPts val="0"/>
              </a:spcBef>
              <a:spcAft>
                <a:spcPts val="600"/>
              </a:spcAft>
              <a:buClrTx/>
              <a:buSzPct val="100000"/>
              <a:buFont typeface="Arial" panose="020B0604020202020204" pitchFamily="34" charset="0"/>
              <a:buNone/>
              <a:tabLst/>
              <a:defRPr/>
            </a:pPr>
            <a:r>
              <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rPr>
              <a:t> </a:t>
            </a:r>
          </a:p>
        </p:txBody>
      </p:sp>
      <p:sp>
        <p:nvSpPr>
          <p:cNvPr id="6" name="Rectangle 5">
            <a:extLst>
              <a:ext uri="{FF2B5EF4-FFF2-40B4-BE49-F238E27FC236}">
                <a16:creationId xmlns:a16="http://schemas.microsoft.com/office/drawing/2014/main" id="{AE2EDC70-7E4D-654F-2BBB-643C8DC86DCA}"/>
              </a:ext>
            </a:extLst>
          </p:cNvPr>
          <p:cNvSpPr/>
          <p:nvPr/>
        </p:nvSpPr>
        <p:spPr bwMode="gray">
          <a:xfrm>
            <a:off x="2362200" y="4189733"/>
            <a:ext cx="4114800" cy="1017406"/>
          </a:xfrm>
          <a:prstGeom prst="rect">
            <a:avLst/>
          </a:prstGeom>
          <a:gradFill flip="none" rotWithShape="1">
            <a:gsLst>
              <a:gs pos="0">
                <a:schemeClr val="bg1"/>
              </a:gs>
              <a:gs pos="50000">
                <a:srgbClr val="C9D0F3"/>
              </a:gs>
              <a:gs pos="100000">
                <a:schemeClr val="bg1"/>
              </a:gs>
            </a:gsLst>
            <a:lin ang="0" scaled="1"/>
            <a:tileRect/>
          </a:gradFill>
          <a:ln w="19050" algn="ctr">
            <a:noFill/>
            <a:miter lim="800000"/>
            <a:headEnd/>
            <a:tailEnd/>
          </a:ln>
        </p:spPr>
        <p:txBody>
          <a:bodyPr wrap="square" lIns="88900" tIns="88900" rIns="88900" bIns="88900" rtlCol="0" anchor="ctr"/>
          <a:lstStyle/>
          <a:p>
            <a:pPr lvl="0" defTabSz="844007">
              <a:lnSpc>
                <a:spcPts val="1200"/>
              </a:lnSpc>
              <a:spcAft>
                <a:spcPts val="600"/>
              </a:spcAft>
              <a:buSzPct val="100000"/>
              <a:defRPr/>
            </a:pPr>
            <a:endParaRPr lang="en-US" sz="1100" spc="-20" dirty="0">
              <a:solidFill>
                <a:prstClr val="black"/>
              </a:solidFill>
              <a:latin typeface="Roboto" panose="02000000000000000000" pitchFamily="2" charset="0"/>
              <a:ea typeface="Roboto" panose="02000000000000000000" pitchFamily="2" charset="0"/>
            </a:endParaRPr>
          </a:p>
        </p:txBody>
      </p:sp>
      <p:pic>
        <p:nvPicPr>
          <p:cNvPr id="9" name="Picture 8">
            <a:extLst>
              <a:ext uri="{FF2B5EF4-FFF2-40B4-BE49-F238E27FC236}">
                <a16:creationId xmlns:a16="http://schemas.microsoft.com/office/drawing/2014/main" id="{42330473-3E1B-637C-90C1-1F3129F69C40}"/>
              </a:ext>
            </a:extLst>
          </p:cNvPr>
          <p:cNvPicPr>
            <a:picLocks/>
          </p:cNvPicPr>
          <p:nvPr/>
        </p:nvPicPr>
        <p:blipFill>
          <a:blip r:embed="rId5" cstate="hqprint">
            <a:extLst>
              <a:ext uri="{28A0092B-C50C-407E-A947-70E740481C1C}">
                <a14:useLocalDpi xmlns:a14="http://schemas.microsoft.com/office/drawing/2010/main" val="0"/>
              </a:ext>
            </a:extLst>
          </a:blip>
          <a:srcRect/>
          <a:stretch/>
        </p:blipFill>
        <p:spPr>
          <a:xfrm>
            <a:off x="2695121" y="4353915"/>
            <a:ext cx="723900" cy="723900"/>
          </a:xfrm>
          <a:prstGeom prst="ellipse">
            <a:avLst/>
          </a:prstGeom>
          <a:ln w="12700">
            <a:solidFill>
              <a:srgbClr val="B1BC25"/>
            </a:solidFill>
          </a:ln>
        </p:spPr>
      </p:pic>
      <p:sp>
        <p:nvSpPr>
          <p:cNvPr id="13" name="Rectangle 12">
            <a:extLst>
              <a:ext uri="{FF2B5EF4-FFF2-40B4-BE49-F238E27FC236}">
                <a16:creationId xmlns:a16="http://schemas.microsoft.com/office/drawing/2014/main" id="{F52F47EF-747B-A576-8E8D-509E9CAC4620}"/>
              </a:ext>
            </a:extLst>
          </p:cNvPr>
          <p:cNvSpPr>
            <a:spLocks/>
          </p:cNvSpPr>
          <p:nvPr/>
        </p:nvSpPr>
        <p:spPr bwMode="gray">
          <a:xfrm>
            <a:off x="3771530" y="4461949"/>
            <a:ext cx="3086100" cy="507831"/>
          </a:xfrm>
          <a:prstGeom prst="rect">
            <a:avLst/>
          </a:prstGeom>
          <a:noFill/>
          <a:ln w="19050" algn="ctr">
            <a:noFill/>
            <a:miter lim="800000"/>
            <a:headEnd/>
            <a:tailEnd/>
          </a:ln>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Karl S. Myers (Moderator)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Roboto" panose="02000000000000000000" pitchFamily="2" charset="0"/>
                <a:ea typeface="Roboto" panose="02000000000000000000" pitchFamily="2" charset="0"/>
              </a:rPr>
              <a:t>215.751.2864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Roboto" panose="02000000000000000000" pitchFamily="2" charset="0"/>
                <a:ea typeface="Roboto" panose="02000000000000000000" pitchFamily="2" charset="0"/>
              </a:rPr>
              <a:t>karl.myers@stevenslee.com</a:t>
            </a:r>
          </a:p>
        </p:txBody>
      </p:sp>
      <p:sp>
        <p:nvSpPr>
          <p:cNvPr id="14" name="Text Placeholder 4">
            <a:extLst>
              <a:ext uri="{FF2B5EF4-FFF2-40B4-BE49-F238E27FC236}">
                <a16:creationId xmlns:a16="http://schemas.microsoft.com/office/drawing/2014/main" id="{D1E568E2-3730-9057-5084-B21EBCE81DF4}"/>
              </a:ext>
            </a:extLst>
          </p:cNvPr>
          <p:cNvSpPr txBox="1">
            <a:spLocks/>
          </p:cNvSpPr>
          <p:nvPr/>
        </p:nvSpPr>
        <p:spPr>
          <a:xfrm>
            <a:off x="2742830" y="5403978"/>
            <a:ext cx="4114800" cy="399148"/>
          </a:xfrm>
          <a:prstGeom prst="rect">
            <a:avLst/>
          </a:prstGeom>
        </p:spPr>
        <p:txBody>
          <a:bodyPr wrap="square" lIns="0" tIns="0" rIns="0" bIns="0" anchor="t">
            <a:spAutoFit/>
          </a:bodyPr>
          <a:lstStyle>
            <a:lvl1pPr marL="0" indent="0" algn="l" defTabSz="986912" rtl="0" eaLnBrk="1" latinLnBrk="0" hangingPunct="1">
              <a:lnSpc>
                <a:spcPts val="1200"/>
              </a:lnSpc>
              <a:spcBef>
                <a:spcPts val="0"/>
              </a:spcBef>
              <a:spcAft>
                <a:spcPts val="0"/>
              </a:spcAft>
              <a:buSzPct val="100000"/>
              <a:buFont typeface="Arial" panose="020B0604020202020204" pitchFamily="34" charset="0"/>
              <a:buNone/>
              <a:defRPr sz="850" b="0" kern="1200">
                <a:solidFill>
                  <a:schemeClr val="tx1"/>
                </a:solidFill>
                <a:latin typeface="+mn-lt"/>
                <a:ea typeface="Open Sans" panose="020B0606030504020204" pitchFamily="34" charset="0"/>
                <a:cs typeface="Open Sans" panose="020B0606030504020204" pitchFamily="34" charset="0"/>
              </a:defRPr>
            </a:lvl1pPr>
            <a:lvl2pPr marL="0" indent="0" algn="l" defTabSz="986912" rtl="0" eaLnBrk="1" latinLnBrk="0" hangingPunct="1">
              <a:lnSpc>
                <a:spcPts val="1200"/>
              </a:lnSpc>
              <a:spcBef>
                <a:spcPts val="0"/>
              </a:spcBef>
              <a:spcAft>
                <a:spcPts val="0"/>
              </a:spcAft>
              <a:buClrTx/>
              <a:buSzPct val="100000"/>
              <a:buFont typeface="Arial"/>
              <a:buNone/>
              <a:defRPr lang="en-US" sz="850" b="0" kern="1200" dirty="0" smtClean="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2pPr>
            <a:lvl3pPr marL="0" indent="0" algn="l" defTabSz="986912" rtl="0" eaLnBrk="1" latinLnBrk="0" hangingPunct="1">
              <a:lnSpc>
                <a:spcPts val="1800"/>
              </a:lnSpc>
              <a:spcBef>
                <a:spcPts val="0"/>
              </a:spcBef>
              <a:spcAft>
                <a:spcPts val="0"/>
              </a:spcAft>
              <a:buClrTx/>
              <a:buSzPct val="100000"/>
              <a:buFontTx/>
              <a:buNone/>
              <a:defRPr lang="en-US" sz="1400" kern="1200" dirty="0" smtClean="0">
                <a:solidFill>
                  <a:schemeClr val="tx1"/>
                </a:solidFill>
                <a:latin typeface="+mn-lt"/>
                <a:ea typeface="Open Sans" panose="020B0606030504020204" pitchFamily="34" charset="0"/>
                <a:cs typeface="Open Sans" panose="020B0606030504020204" pitchFamily="34" charset="0"/>
              </a:defRPr>
            </a:lvl3pPr>
            <a:lvl4pPr marL="91440" indent="-90000" algn="l" defTabSz="986912" rtl="0" eaLnBrk="1" latinLnBrk="0" hangingPunct="1">
              <a:lnSpc>
                <a:spcPts val="1200"/>
              </a:lnSpc>
              <a:spcBef>
                <a:spcPts val="0"/>
              </a:spcBef>
              <a:spcAft>
                <a:spcPts val="600"/>
              </a:spcAft>
              <a:buClrTx/>
              <a:buSzPct val="100000"/>
              <a:buFont typeface="Arial" panose="020B0604020202020204" pitchFamily="34" charset="0"/>
              <a:buChar char="•"/>
              <a:defRPr lang="en-US" sz="850" kern="1200" baseline="0" dirty="0" smtClean="0">
                <a:solidFill>
                  <a:schemeClr val="tx1"/>
                </a:solidFill>
                <a:latin typeface="+mn-lt"/>
                <a:ea typeface="Open Sans" panose="020B0606030504020204" pitchFamily="34" charset="0"/>
                <a:cs typeface="Open Sans" panose="020B0606030504020204" pitchFamily="34" charset="0"/>
              </a:defRPr>
            </a:lvl4pPr>
            <a:lvl5pPr marL="180000" indent="-90000" algn="l" defTabSz="861835" rtl="0" eaLnBrk="1" latinLnBrk="0" hangingPunct="1">
              <a:lnSpc>
                <a:spcPts val="1200"/>
              </a:lnSpc>
              <a:spcBef>
                <a:spcPts val="0"/>
              </a:spcBef>
              <a:spcAft>
                <a:spcPts val="600"/>
              </a:spcAft>
              <a:buClrTx/>
              <a:buSzPct val="100000"/>
              <a:buFont typeface="Verdana" panose="020B0604030504040204" pitchFamily="34" charset="0"/>
              <a:buChar char="–"/>
              <a:tabLst/>
              <a:defRPr lang="en-US" sz="850" kern="1200" baseline="0" dirty="0" smtClean="0">
                <a:solidFill>
                  <a:schemeClr val="tx1"/>
                </a:solidFill>
                <a:latin typeface="+mn-lt"/>
                <a:ea typeface="Open Sans" panose="020B0606030504020204" pitchFamily="34" charset="0"/>
                <a:cs typeface="Open Sans" panose="020B0606030504020204" pitchFamily="34" charset="0"/>
              </a:defRPr>
            </a:lvl5pPr>
            <a:lvl6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6pPr>
            <a:lvl7pPr marL="575051" indent="-190389" algn="l" defTabSz="986912" rtl="0" eaLnBrk="1" latinLnBrk="0" hangingPunct="1">
              <a:spcBef>
                <a:spcPts val="0"/>
              </a:spcBef>
              <a:spcAft>
                <a:spcPts val="1079"/>
              </a:spcAft>
              <a:buFont typeface="Verdana" panose="020B0604030504040204" pitchFamily="34" charset="0"/>
              <a:buChar char="−"/>
              <a:defRPr sz="1295" kern="1200">
                <a:solidFill>
                  <a:schemeClr val="tx1"/>
                </a:solidFill>
                <a:latin typeface="+mn-lt"/>
                <a:ea typeface="+mn-ea"/>
                <a:cs typeface="+mn-cs"/>
              </a:defRPr>
            </a:lvl7pPr>
            <a:lvl8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8pPr>
            <a:lvl9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9pPr>
          </a:lstStyle>
          <a:p>
            <a:pPr marL="171450" marR="0" lvl="0" indent="-171450" algn="l" defTabSz="844007" rtl="0" eaLnBrk="1" fontAlgn="auto" latinLnBrk="0" hangingPunct="1">
              <a:lnSpc>
                <a:spcPts val="1200"/>
              </a:lnSpc>
              <a:spcBef>
                <a:spcPts val="0"/>
              </a:spcBef>
              <a:spcAft>
                <a:spcPts val="600"/>
              </a:spcAft>
              <a:buClrTx/>
              <a:buSzPct val="100000"/>
              <a:buFont typeface="Arial" panose="020B0604020202020204" pitchFamily="34" charset="0"/>
              <a:buChar char="•"/>
              <a:tabLst/>
              <a:defRPr/>
            </a:pPr>
            <a:r>
              <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rPr>
              <a:t>Stevens &amp; Lee</a:t>
            </a:r>
          </a:p>
          <a:p>
            <a:pPr marL="262890" lvl="3" indent="-171450" defTabSz="844007">
              <a:defRPr/>
            </a:pPr>
            <a:r>
              <a:rPr kumimoji="0" lang="en-US" sz="11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rPr>
              <a:t>Co-Chair, Appellate Practice Group</a:t>
            </a:r>
          </a:p>
        </p:txBody>
      </p:sp>
    </p:spTree>
    <p:extLst>
      <p:ext uri="{BB962C8B-B14F-4D97-AF65-F5344CB8AC3E}">
        <p14:creationId xmlns:p14="http://schemas.microsoft.com/office/powerpoint/2010/main" val="279528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19E4-AAE2-4615-D046-945ED0564D42}"/>
              </a:ext>
            </a:extLst>
          </p:cNvPr>
          <p:cNvSpPr>
            <a:spLocks noGrp="1"/>
          </p:cNvSpPr>
          <p:nvPr>
            <p:ph type="title"/>
          </p:nvPr>
        </p:nvSpPr>
        <p:spPr/>
        <p:txBody>
          <a:bodyPr/>
          <a:lstStyle/>
          <a:p>
            <a:r>
              <a:rPr lang="en-US" dirty="0"/>
              <a:t>FOLLOW THE RULES</a:t>
            </a:r>
          </a:p>
        </p:txBody>
      </p:sp>
      <p:sp>
        <p:nvSpPr>
          <p:cNvPr id="3" name="Content Placeholder 2">
            <a:extLst>
              <a:ext uri="{FF2B5EF4-FFF2-40B4-BE49-F238E27FC236}">
                <a16:creationId xmlns:a16="http://schemas.microsoft.com/office/drawing/2014/main" id="{ADC6DD8A-0DEE-E7BF-3C6D-769CFEC8E949}"/>
              </a:ext>
            </a:extLst>
          </p:cNvPr>
          <p:cNvSpPr>
            <a:spLocks noGrp="1"/>
          </p:cNvSpPr>
          <p:nvPr>
            <p:ph idx="1"/>
          </p:nvPr>
        </p:nvSpPr>
        <p:spPr/>
        <p:txBody>
          <a:bodyPr/>
          <a:lstStyle/>
          <a:p>
            <a:r>
              <a:rPr lang="en-US" dirty="0"/>
              <a:t>File on time</a:t>
            </a:r>
          </a:p>
          <a:p>
            <a:r>
              <a:rPr lang="en-US" dirty="0"/>
              <a:t>Word count</a:t>
            </a:r>
          </a:p>
          <a:p>
            <a:r>
              <a:rPr lang="en-US" dirty="0"/>
              <a:t>Font and margins</a:t>
            </a:r>
          </a:p>
          <a:p>
            <a:r>
              <a:rPr lang="en-US" dirty="0"/>
              <a:t>Service on opposing counsel</a:t>
            </a:r>
          </a:p>
          <a:p>
            <a:endParaRPr lang="en-US" dirty="0"/>
          </a:p>
        </p:txBody>
      </p:sp>
    </p:spTree>
    <p:extLst>
      <p:ext uri="{BB962C8B-B14F-4D97-AF65-F5344CB8AC3E}">
        <p14:creationId xmlns:p14="http://schemas.microsoft.com/office/powerpoint/2010/main" val="20139429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51D88C9-4EFE-6FFB-64A1-BD88605A8463}"/>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PRAYER FOR RELIEF</a:t>
            </a:r>
          </a:p>
        </p:txBody>
      </p:sp>
      <p:sp>
        <p:nvSpPr>
          <p:cNvPr id="65538" name="Rectangle 3">
            <a:extLst>
              <a:ext uri="{FF2B5EF4-FFF2-40B4-BE49-F238E27FC236}">
                <a16:creationId xmlns:a16="http://schemas.microsoft.com/office/drawing/2014/main" id="{25BEC456-407A-E5D6-7C87-4E93576E435A}"/>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Make sure you end your brief with the specific action you want the appellate court to take: Affirm, reverse, remand</a:t>
            </a:r>
          </a:p>
          <a:p>
            <a:pPr eaLnBrk="1" hangingPunct="1"/>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27F6-839D-4A1E-E3BF-7C6E803BBA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2D481-EAB2-BAC5-DC01-03AD57D19E88}"/>
              </a:ext>
            </a:extLst>
          </p:cNvPr>
          <p:cNvSpPr>
            <a:spLocks noGrp="1"/>
          </p:cNvSpPr>
          <p:nvPr>
            <p:ph type="title"/>
          </p:nvPr>
        </p:nvSpPr>
        <p:spPr/>
        <p:txBody>
          <a:bodyPr/>
          <a:lstStyle/>
          <a:p>
            <a:r>
              <a:rPr lang="en-US" dirty="0"/>
              <a:t>Will my case be argued?</a:t>
            </a:r>
          </a:p>
        </p:txBody>
      </p:sp>
    </p:spTree>
    <p:extLst>
      <p:ext uri="{BB962C8B-B14F-4D97-AF65-F5344CB8AC3E}">
        <p14:creationId xmlns:p14="http://schemas.microsoft.com/office/powerpoint/2010/main" val="334527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7E5B-288F-E868-FE0C-4C68764B3F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75046F-CCA5-5A3E-B3DA-F7D12E04197D}"/>
              </a:ext>
            </a:extLst>
          </p:cNvPr>
          <p:cNvSpPr>
            <a:spLocks noGrp="1"/>
          </p:cNvSpPr>
          <p:nvPr>
            <p:ph type="title"/>
          </p:nvPr>
        </p:nvSpPr>
        <p:spPr/>
        <p:txBody>
          <a:bodyPr/>
          <a:lstStyle/>
          <a:p>
            <a:r>
              <a:rPr lang="en-US" dirty="0"/>
              <a:t>Argument</a:t>
            </a:r>
          </a:p>
        </p:txBody>
      </p:sp>
      <p:sp>
        <p:nvSpPr>
          <p:cNvPr id="11" name="Content Placeholder 10">
            <a:extLst>
              <a:ext uri="{FF2B5EF4-FFF2-40B4-BE49-F238E27FC236}">
                <a16:creationId xmlns:a16="http://schemas.microsoft.com/office/drawing/2014/main" id="{9F1C12AA-7310-76B5-FA27-D696CF99B239}"/>
              </a:ext>
            </a:extLst>
          </p:cNvPr>
          <p:cNvSpPr>
            <a:spLocks noGrp="1"/>
          </p:cNvSpPr>
          <p:nvPr>
            <p:ph idx="1"/>
          </p:nvPr>
        </p:nvSpPr>
        <p:spPr/>
        <p:txBody>
          <a:bodyPr>
            <a:normAutofit fontScale="92500" lnSpcReduction="10000"/>
          </a:bodyPr>
          <a:lstStyle/>
          <a:p>
            <a:pPr>
              <a:spcAft>
                <a:spcPts val="600"/>
              </a:spcAft>
            </a:pPr>
            <a:r>
              <a:rPr lang="en-US" b="1" dirty="0"/>
              <a:t>Panel, en banc, submission on briefs</a:t>
            </a:r>
          </a:p>
          <a:p>
            <a:pPr lvl="1">
              <a:spcAft>
                <a:spcPts val="600"/>
              </a:spcAft>
            </a:pPr>
            <a:r>
              <a:rPr lang="en-US" dirty="0"/>
              <a:t>What’s the difference?</a:t>
            </a:r>
          </a:p>
          <a:p>
            <a:pPr>
              <a:spcAft>
                <a:spcPts val="600"/>
              </a:spcAft>
            </a:pPr>
            <a:r>
              <a:rPr lang="en-US" b="1" dirty="0"/>
              <a:t>Which kind should I expect?</a:t>
            </a:r>
          </a:p>
          <a:p>
            <a:pPr lvl="1">
              <a:spcAft>
                <a:spcPts val="600"/>
              </a:spcAft>
            </a:pPr>
            <a:r>
              <a:rPr lang="en-US" dirty="0"/>
              <a:t>Third Circuit – court’s choice</a:t>
            </a:r>
          </a:p>
          <a:p>
            <a:pPr lvl="1">
              <a:spcAft>
                <a:spcPts val="600"/>
              </a:spcAft>
            </a:pPr>
            <a:r>
              <a:rPr lang="en-US" dirty="0"/>
              <a:t>Superior Court – submission, expedited, or standard</a:t>
            </a:r>
          </a:p>
          <a:p>
            <a:pPr lvl="1">
              <a:spcAft>
                <a:spcPts val="600"/>
              </a:spcAft>
            </a:pPr>
            <a:r>
              <a:rPr lang="en-US" dirty="0"/>
              <a:t>Commonwealth Court – court’s choice (but more than 3d Cir.)</a:t>
            </a:r>
          </a:p>
          <a:p>
            <a:pPr>
              <a:spcAft>
                <a:spcPts val="600"/>
              </a:spcAft>
            </a:pPr>
            <a:r>
              <a:rPr lang="en-US" b="1" dirty="0"/>
              <a:t>How does argument work?</a:t>
            </a:r>
          </a:p>
          <a:p>
            <a:pPr lvl="1">
              <a:spcAft>
                <a:spcPts val="600"/>
              </a:spcAft>
            </a:pPr>
            <a:r>
              <a:rPr lang="en-US" dirty="0"/>
              <a:t>Call of the list format</a:t>
            </a:r>
          </a:p>
          <a:p>
            <a:pPr lvl="1">
              <a:spcAft>
                <a:spcPts val="600"/>
              </a:spcAft>
            </a:pPr>
            <a:r>
              <a:rPr lang="en-US" dirty="0"/>
              <a:t>Appellant goes first, then appellee, then potential rebuttal</a:t>
            </a:r>
          </a:p>
          <a:p>
            <a:pPr>
              <a:spcAft>
                <a:spcPts val="600"/>
              </a:spcAft>
            </a:pPr>
            <a:r>
              <a:rPr lang="en-US" b="1" dirty="0"/>
              <a:t>Make it a “conversation”</a:t>
            </a:r>
          </a:p>
          <a:p>
            <a:pPr lvl="1">
              <a:spcAft>
                <a:spcPts val="600"/>
              </a:spcAft>
            </a:pPr>
            <a:r>
              <a:rPr lang="en-US" dirty="0"/>
              <a:t>Watch or listen to sample arguments</a:t>
            </a:r>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marL="0" indent="0">
              <a:spcAft>
                <a:spcPts val="600"/>
              </a:spcAft>
              <a:buNone/>
            </a:pPr>
            <a:endParaRPr lang="en-US" sz="2600" b="1"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306430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66E7F80-2C15-AFEF-2E35-853EF4E5CE09}"/>
              </a:ext>
            </a:extLst>
          </p:cNvPr>
          <p:cNvSpPr>
            <a:spLocks noGrp="1" noChangeArrowheads="1"/>
          </p:cNvSpPr>
          <p:nvPr>
            <p:ph type="title"/>
          </p:nvPr>
        </p:nvSpPr>
        <p:spPr/>
        <p:txBody>
          <a:bodyPr>
            <a:normAutofit/>
          </a:bodyPr>
          <a:lstStyle/>
          <a:p>
            <a:pPr eaLnBrk="1" hangingPunct="1"/>
            <a:r>
              <a:rPr lang="en-US" altLang="en-US" dirty="0">
                <a:ea typeface="ＭＳ Ｐゴシック" panose="020B0600070205080204" pitchFamily="34" charset="-128"/>
              </a:rPr>
              <a:t>Advice from Justice Stevens</a:t>
            </a:r>
          </a:p>
        </p:txBody>
      </p:sp>
      <p:sp>
        <p:nvSpPr>
          <p:cNvPr id="25602" name="Rectangle 3">
            <a:extLst>
              <a:ext uri="{FF2B5EF4-FFF2-40B4-BE49-F238E27FC236}">
                <a16:creationId xmlns:a16="http://schemas.microsoft.com/office/drawing/2014/main" id="{C28D43C5-7007-E4E1-D866-38849225E18A}"/>
              </a:ext>
            </a:extLst>
          </p:cNvPr>
          <p:cNvSpPr>
            <a:spLocks noGrp="1" noChangeArrowheads="1"/>
          </p:cNvSpPr>
          <p:nvPr>
            <p:ph type="body" idx="1"/>
          </p:nvPr>
        </p:nvSpPr>
        <p:spPr/>
        <p:txBody>
          <a:bodyPr/>
          <a:lstStyle/>
          <a:p>
            <a:pPr eaLnBrk="1" hangingPunct="1"/>
            <a:r>
              <a:rPr lang="en-US" altLang="ja-JP" dirty="0">
                <a:ea typeface="ＭＳ Ｐゴシック" panose="020B0600070205080204" pitchFamily="34" charset="-128"/>
              </a:rPr>
              <a:t>“A</a:t>
            </a:r>
            <a:r>
              <a:rPr lang="en-US" altLang="ja-JP" b="1" dirty="0">
                <a:ea typeface="ＭＳ Ｐゴシック" panose="020B0600070205080204" pitchFamily="34" charset="-128"/>
              </a:rPr>
              <a:t>n effective advocate must not be oblivious to the interests of the particular judges before whom he is arguing”</a:t>
            </a:r>
            <a:endParaRPr lang="en-US" altLang="ja-JP"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Thurgood Marshall, “</a:t>
            </a:r>
            <a:r>
              <a:rPr lang="en-US" altLang="ja-JP" i="1" dirty="0">
                <a:ea typeface="ＭＳ Ｐゴシック" panose="020B0600070205080204" pitchFamily="34" charset="-128"/>
              </a:rPr>
              <a:t>The Federal Appeal,” </a:t>
            </a:r>
            <a:r>
              <a:rPr lang="en-US" altLang="ja-JP" dirty="0">
                <a:ea typeface="ＭＳ Ｐゴシック" panose="020B0600070205080204" pitchFamily="34" charset="-128"/>
              </a:rPr>
              <a:t>in </a:t>
            </a:r>
            <a:r>
              <a:rPr lang="en-US" altLang="ja-JP" i="1" dirty="0">
                <a:ea typeface="ＭＳ Ｐゴシック" panose="020B0600070205080204" pitchFamily="34" charset="-128"/>
              </a:rPr>
              <a:t>Counsel On Appeal</a:t>
            </a:r>
            <a:r>
              <a:rPr lang="en-US" altLang="ja-JP" dirty="0">
                <a:ea typeface="ＭＳ Ｐゴシック" panose="020B0600070205080204" pitchFamily="34" charset="-128"/>
              </a:rPr>
              <a:t> 139, 143 (Arthur A. Charpentier ed., 1968)</a:t>
            </a:r>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4C86CCB-DE7B-B115-11A7-3647D43FBB5F}"/>
              </a:ext>
            </a:extLst>
          </p:cNvPr>
          <p:cNvSpPr>
            <a:spLocks noGrp="1"/>
          </p:cNvSpPr>
          <p:nvPr>
            <p:ph type="title"/>
          </p:nvPr>
        </p:nvSpPr>
        <p:spPr/>
        <p:txBody>
          <a:bodyPr/>
          <a:lstStyle/>
          <a:p>
            <a:r>
              <a:rPr lang="en-US" altLang="en-US" dirty="0">
                <a:ea typeface="ＭＳ Ｐゴシック" panose="020B0600070205080204" pitchFamily="34" charset="-128"/>
              </a:rPr>
              <a:t>KNOW YOUR PANEL</a:t>
            </a:r>
          </a:p>
        </p:txBody>
      </p:sp>
      <p:pic>
        <p:nvPicPr>
          <p:cNvPr id="26626" name="Content Placeholder 3">
            <a:extLst>
              <a:ext uri="{FF2B5EF4-FFF2-40B4-BE49-F238E27FC236}">
                <a16:creationId xmlns:a16="http://schemas.microsoft.com/office/drawing/2014/main" id="{04A2D0B8-69CC-3B90-B8E2-97A17E60496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rcRect l="-56068" r="-56068"/>
          <a:stretch>
            <a:fillRect/>
          </a:stretch>
        </p:blipFill>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8B0A0915-A653-432C-AD04-F2EE7C35A1F8}"/>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ORAL ARGUMENT</a:t>
            </a:r>
          </a:p>
        </p:txBody>
      </p:sp>
      <p:sp>
        <p:nvSpPr>
          <p:cNvPr id="144387" name="Rectangle 3">
            <a:extLst>
              <a:ext uri="{FF2B5EF4-FFF2-40B4-BE49-F238E27FC236}">
                <a16:creationId xmlns:a16="http://schemas.microsoft.com/office/drawing/2014/main" id="{BB7E9626-9F7D-2E4F-AF39-0018037159A9}"/>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Can generate anxiety, apprehension, challenge</a:t>
            </a:r>
          </a:p>
          <a:p>
            <a:pPr eaLnBrk="1" hangingPunct="1"/>
            <a:endParaRPr lang="en-US" altLang="en-US" dirty="0">
              <a:ea typeface="ＭＳ Ｐゴシック" panose="020B0600070205080204" pitchFamily="34" charset="-128"/>
            </a:endParaRPr>
          </a:p>
          <a:p>
            <a:pPr eaLnBrk="1" hangingPunct="1"/>
            <a:r>
              <a:rPr lang="en-US" altLang="en-US" b="1" dirty="0">
                <a:ea typeface="ＭＳ Ｐゴシック" panose="020B0600070205080204" pitchFamily="34" charset="-128"/>
              </a:rPr>
              <a:t>But can develop sense of how panel is viewing or leaning on an issue</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EFFA1E5-5256-720A-B165-70CF3131C0C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BE PREPARED</a:t>
            </a:r>
          </a:p>
        </p:txBody>
      </p:sp>
      <p:sp>
        <p:nvSpPr>
          <p:cNvPr id="37890" name="Rectangle 3">
            <a:extLst>
              <a:ext uri="{FF2B5EF4-FFF2-40B4-BE49-F238E27FC236}">
                <a16:creationId xmlns:a16="http://schemas.microsoft.com/office/drawing/2014/main" id="{8B031303-031F-7D7F-5ED4-3A234871EDD2}"/>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Know the order from which you appeal</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Know the basis for the court</a:t>
            </a:r>
            <a:r>
              <a:rPr lang="en-US" altLang="en-US" dirty="0">
                <a:ea typeface="ＭＳ Ｐゴシック" panose="020B0600070205080204" pitchFamily="34" charset="-128"/>
              </a:rPr>
              <a:t>’</a:t>
            </a:r>
            <a:r>
              <a:rPr lang="en-US" altLang="ja-JP" b="1" dirty="0">
                <a:ea typeface="ＭＳ Ｐゴシック" panose="020B0600070205080204" pitchFamily="34" charset="-128"/>
              </a:rPr>
              <a:t>s jurisdiction</a:t>
            </a:r>
            <a:endParaRPr lang="en-US" altLang="en-US" b="1" dirty="0">
              <a:ea typeface="ＭＳ Ｐゴシック" panose="020B0600070205080204" pitchFamily="34" charset="-128"/>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71C8916-940B-7CDF-156A-E287E8FF934D}"/>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STRONG OPENING</a:t>
            </a:r>
          </a:p>
        </p:txBody>
      </p:sp>
      <p:sp>
        <p:nvSpPr>
          <p:cNvPr id="38914" name="Rectangle 3">
            <a:extLst>
              <a:ext uri="{FF2B5EF4-FFF2-40B4-BE49-F238E27FC236}">
                <a16:creationId xmlns:a16="http://schemas.microsoft.com/office/drawing/2014/main" id="{68529E91-67FA-64C2-CB7B-3E137FDBACAD}"/>
              </a:ext>
            </a:extLst>
          </p:cNvPr>
          <p:cNvSpPr>
            <a:spLocks noGrp="1" noChangeArrowheads="1"/>
          </p:cNvSpPr>
          <p:nvPr>
            <p:ph type="body" idx="1"/>
          </p:nvPr>
        </p:nvSpPr>
        <p:spPr/>
        <p:txBody>
          <a:bodyPr/>
          <a:lstStyle/>
          <a:p>
            <a:pPr eaLnBrk="1" hangingPunct="1"/>
            <a:r>
              <a:rPr lang="en-US" altLang="ja-JP" b="1" dirty="0">
                <a:ea typeface="ＭＳ Ｐゴシック" panose="020B0600070205080204" pitchFamily="34" charset="-128"/>
              </a:rPr>
              <a:t>“Your  first few sentences should convey exactly what you think the case turns on and why you should win….”</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Hon. John Roberts, Interviewed by Bryan A. Garner (2 Mar. 2007)</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B50804B5-C2DB-B577-0B66-82ABBD4427C4}"/>
              </a:ext>
            </a:extLst>
          </p:cNvPr>
          <p:cNvSpPr>
            <a:spLocks noGrp="1" noChangeArrowheads="1"/>
          </p:cNvSpPr>
          <p:nvPr>
            <p:ph type="title"/>
          </p:nvPr>
        </p:nvSpPr>
        <p:spPr/>
        <p:txBody>
          <a:bodyPr>
            <a:normAutofit fontScale="90000"/>
          </a:bodyPr>
          <a:lstStyle/>
          <a:p>
            <a:pPr eaLnBrk="1" hangingPunct="1"/>
            <a:r>
              <a:rPr lang="en-US" altLang="en-US" sz="4000" b="1" dirty="0">
                <a:ea typeface="ＭＳ Ｐゴシック" panose="020B0600070205080204" pitchFamily="34" charset="-128"/>
              </a:rPr>
              <a:t>DON</a:t>
            </a:r>
            <a:r>
              <a:rPr lang="ja-JP" altLang="en-US" sz="4000" b="1" dirty="0">
                <a:ea typeface="ＭＳ Ｐゴシック" panose="020B0600070205080204" pitchFamily="34" charset="-128"/>
              </a:rPr>
              <a:t>’</a:t>
            </a:r>
            <a:r>
              <a:rPr lang="en-US" altLang="ja-JP" sz="4000" b="1" dirty="0">
                <a:ea typeface="ＭＳ Ｐゴシック" panose="020B0600070205080204" pitchFamily="34" charset="-128"/>
              </a:rPr>
              <a:t>T READ YOUR BRIEF TO THE COURT</a:t>
            </a:r>
            <a:endParaRPr lang="en-US" altLang="en-US" sz="4000" b="1" dirty="0">
              <a:ea typeface="ＭＳ Ｐゴシック" panose="020B0600070205080204" pitchFamily="34" charset="-128"/>
            </a:endParaRPr>
          </a:p>
        </p:txBody>
      </p:sp>
      <p:sp>
        <p:nvSpPr>
          <p:cNvPr id="216067" name="Rectangle 3">
            <a:extLst>
              <a:ext uri="{FF2B5EF4-FFF2-40B4-BE49-F238E27FC236}">
                <a16:creationId xmlns:a16="http://schemas.microsoft.com/office/drawing/2014/main" id="{F4097B0A-A5FD-534B-3E03-37260032DF45}"/>
              </a:ext>
            </a:extLst>
          </p:cNvPr>
          <p:cNvSpPr>
            <a:spLocks noGrp="1" noChangeArrowheads="1"/>
          </p:cNvSpPr>
          <p:nvPr>
            <p:ph type="body" idx="1"/>
          </p:nvPr>
        </p:nvSpPr>
        <p:spPr/>
        <p:txBody>
          <a:bodyPr/>
          <a:lstStyle/>
          <a:p>
            <a:pPr eaLnBrk="1" hangingPunct="1">
              <a:lnSpc>
                <a:spcPct val="90000"/>
              </a:lnSpc>
            </a:pPr>
            <a:r>
              <a:rPr lang="en-US" altLang="ja-JP" b="1" dirty="0">
                <a:ea typeface="ＭＳ Ｐゴシック" panose="020B0600070205080204" pitchFamily="34" charset="-128"/>
              </a:rPr>
              <a:t>“All the force and effect which come from properly presented points of a spoken speech are lost if the argument is read from the brief”</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Hon. Orrin N. Carter, in </a:t>
            </a:r>
            <a:r>
              <a:rPr lang="en-US" altLang="en-US" i="1" dirty="0">
                <a:ea typeface="ＭＳ Ｐゴシック" panose="020B0600070205080204" pitchFamily="34" charset="-128"/>
              </a:rPr>
              <a:t>Advocacy and the King’</a:t>
            </a:r>
            <a:r>
              <a:rPr lang="en-US" altLang="ja-JP" i="1" dirty="0">
                <a:ea typeface="ＭＳ Ｐゴシック" panose="020B0600070205080204" pitchFamily="34" charset="-128"/>
              </a:rPr>
              <a:t>s English 296, 309 (</a:t>
            </a:r>
            <a:r>
              <a:rPr lang="en-US" altLang="ja-JP" dirty="0">
                <a:ea typeface="ＭＳ Ｐゴシック" panose="020B0600070205080204" pitchFamily="34" charset="-128"/>
              </a:rPr>
              <a:t>George Rossman ed. 1960)</a:t>
            </a:r>
            <a:endParaRPr lang="en-US" altLang="en-US" dirty="0">
              <a:ea typeface="ＭＳ Ｐゴシック" panose="020B0600070205080204"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6067">
                                            <p:txEl>
                                              <p:pRg st="2" end="2"/>
                                            </p:txEl>
                                          </p:spTgt>
                                        </p:tgtEl>
                                        <p:attrNameLst>
                                          <p:attrName>style.visibility</p:attrName>
                                        </p:attrNameLst>
                                      </p:cBhvr>
                                      <p:to>
                                        <p:strVal val="visible"/>
                                      </p:to>
                                    </p:set>
                                    <p:anim calcmode="lin" valueType="num">
                                      <p:cBhvr additive="base">
                                        <p:cTn id="11"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EB9BF-118A-804B-B52F-80B3B53A965B}"/>
              </a:ext>
            </a:extLst>
          </p:cNvPr>
          <p:cNvSpPr>
            <a:spLocks noGrp="1"/>
          </p:cNvSpPr>
          <p:nvPr>
            <p:ph type="title"/>
          </p:nvPr>
        </p:nvSpPr>
        <p:spPr/>
        <p:txBody>
          <a:bodyPr/>
          <a:lstStyle/>
          <a:p>
            <a:r>
              <a:rPr lang="en-US" dirty="0"/>
              <a:t>Let’s Get Started</a:t>
            </a:r>
          </a:p>
        </p:txBody>
      </p:sp>
    </p:spTree>
    <p:extLst>
      <p:ext uri="{BB962C8B-B14F-4D97-AF65-F5344CB8AC3E}">
        <p14:creationId xmlns:p14="http://schemas.microsoft.com/office/powerpoint/2010/main" val="279543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80D54A4A-33D1-FAB8-455A-20FE0258699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THE RECORD</a:t>
            </a:r>
          </a:p>
        </p:txBody>
      </p:sp>
      <p:sp>
        <p:nvSpPr>
          <p:cNvPr id="47106" name="Rectangle 3">
            <a:extLst>
              <a:ext uri="{FF2B5EF4-FFF2-40B4-BE49-F238E27FC236}">
                <a16:creationId xmlns:a16="http://schemas.microsoft.com/office/drawing/2014/main" id="{FD983CAC-EC92-62F8-1B9E-FB7996447949}"/>
              </a:ext>
            </a:extLst>
          </p:cNvPr>
          <p:cNvSpPr>
            <a:spLocks noGrp="1" noChangeArrowheads="1"/>
          </p:cNvSpPr>
          <p:nvPr>
            <p:ph type="body" idx="1"/>
          </p:nvPr>
        </p:nvSpPr>
        <p:spPr/>
        <p:txBody>
          <a:bodyPr/>
          <a:lstStyle/>
          <a:p>
            <a:pPr eaLnBrk="1" hangingPunct="1"/>
            <a:r>
              <a:rPr lang="en-US" altLang="ja-JP" b="1" dirty="0">
                <a:ea typeface="ＭＳ Ｐゴシック" panose="020B0600070205080204" pitchFamily="34" charset="-128"/>
              </a:rPr>
              <a:t>“If I were to name the advocate</a:t>
            </a:r>
            <a:r>
              <a:rPr lang="en-US" altLang="ja-JP" dirty="0">
                <a:ea typeface="ＭＳ Ｐゴシック" panose="020B0600070205080204" pitchFamily="34" charset="-128"/>
              </a:rPr>
              <a:t>’</a:t>
            </a:r>
            <a:r>
              <a:rPr lang="en-US" altLang="ja-JP" b="1" dirty="0">
                <a:ea typeface="ＭＳ Ｐゴシック" panose="020B0600070205080204" pitchFamily="34" charset="-128"/>
              </a:rPr>
              <a:t>s secret weapon, I should say it was complete knowledge of the record</a:t>
            </a:r>
            <a:r>
              <a:rPr lang="en-US" altLang="ja-JP" dirty="0">
                <a:ea typeface="ＭＳ Ｐゴシック" panose="020B0600070205080204" pitchFamily="34" charset="-128"/>
              </a:rPr>
              <a:t>”</a:t>
            </a:r>
            <a:endParaRPr lang="en-US" altLang="ja-JP"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Frederick Bernay’</a:t>
            </a:r>
            <a:r>
              <a:rPr lang="en-US" altLang="ja-JP" dirty="0">
                <a:ea typeface="ＭＳ Ｐゴシック" panose="020B0600070205080204" pitchFamily="34" charset="-128"/>
              </a:rPr>
              <a:t>s Wiener, </a:t>
            </a:r>
            <a:r>
              <a:rPr lang="en-US" altLang="ja-JP" i="1" dirty="0">
                <a:ea typeface="ＭＳ Ｐゴシック" panose="020B0600070205080204" pitchFamily="34" charset="-128"/>
              </a:rPr>
              <a:t>Oral Advocacy, </a:t>
            </a:r>
            <a:r>
              <a:rPr lang="en-US" altLang="ja-JP" dirty="0">
                <a:ea typeface="ＭＳ Ｐゴシック" panose="020B0600070205080204" pitchFamily="34" charset="-128"/>
              </a:rPr>
              <a:t>62 Harv. L. Rev. 56, 69 (1948)</a:t>
            </a:r>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002922FE-49BD-BE65-9DE0-C37732D5A301}"/>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QUESTIONS</a:t>
            </a:r>
          </a:p>
        </p:txBody>
      </p:sp>
      <p:sp>
        <p:nvSpPr>
          <p:cNvPr id="55298" name="Rectangle 3">
            <a:extLst>
              <a:ext uri="{FF2B5EF4-FFF2-40B4-BE49-F238E27FC236}">
                <a16:creationId xmlns:a16="http://schemas.microsoft.com/office/drawing/2014/main" id="{3B5DEA31-0E65-FF28-9BFB-F9C6DD129342}"/>
              </a:ext>
            </a:extLst>
          </p:cNvPr>
          <p:cNvSpPr>
            <a:spLocks noGrp="1" noChangeArrowheads="1"/>
          </p:cNvSpPr>
          <p:nvPr>
            <p:ph type="body" idx="1"/>
          </p:nvPr>
        </p:nvSpPr>
        <p:spPr>
          <a:xfrm>
            <a:off x="457200" y="2332038"/>
            <a:ext cx="8229600" cy="4525962"/>
          </a:xfrm>
        </p:spPr>
        <p:txBody>
          <a:bodyPr/>
          <a:lstStyle/>
          <a:p>
            <a:pPr eaLnBrk="1" hangingPunct="1"/>
            <a:r>
              <a:rPr lang="en-US" altLang="en-US" b="1" dirty="0">
                <a:ea typeface="ＭＳ Ｐゴシック" panose="020B0600070205080204" pitchFamily="34" charset="-128"/>
              </a:rPr>
              <a:t>Don't fear questions: Be direct in your answer and use it as transition to your basic ideas</a:t>
            </a:r>
          </a:p>
          <a:p>
            <a:pPr eaLnBrk="1" hangingPunct="1"/>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94EE4981-43CE-714F-46A5-A61073883A53}"/>
              </a:ext>
            </a:extLst>
          </p:cNvPr>
          <p:cNvSpPr>
            <a:spLocks noGrp="1" noChangeArrowheads="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50178" name="Rectangle 3">
            <a:extLst>
              <a:ext uri="{FF2B5EF4-FFF2-40B4-BE49-F238E27FC236}">
                <a16:creationId xmlns:a16="http://schemas.microsoft.com/office/drawing/2014/main" id="{CA89F117-D18B-5E08-562E-2224F7EA80F0}"/>
              </a:ext>
            </a:extLst>
          </p:cNvPr>
          <p:cNvSpPr>
            <a:spLocks noGrp="1" noChangeArrowheads="1"/>
          </p:cNvSpPr>
          <p:nvPr>
            <p:ph type="body" idx="1"/>
          </p:nvPr>
        </p:nvSpPr>
        <p:spPr/>
        <p:txBody>
          <a:bodyPr/>
          <a:lstStyle/>
          <a:p>
            <a:pPr eaLnBrk="1" hangingPunct="1"/>
            <a:r>
              <a:rPr lang="en-US" altLang="ja-JP" b="1" dirty="0">
                <a:ea typeface="ＭＳ Ｐゴシック" panose="020B0600070205080204" pitchFamily="34" charset="-128"/>
              </a:rPr>
              <a:t>“Stop talking as soon as the court interrupts, listen carefully to the question and try to answer as clearly and persuasively as possible…</a:t>
            </a:r>
            <a:r>
              <a:rPr lang="en-US" altLang="ja-JP" dirty="0">
                <a:ea typeface="ＭＳ Ｐゴシック" panose="020B0600070205080204" pitchFamily="34" charset="-128"/>
              </a:rPr>
              <a:t>”</a:t>
            </a:r>
            <a:endParaRPr lang="en-US" altLang="ja-JP"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Bentele and Cary, </a:t>
            </a:r>
            <a:r>
              <a:rPr lang="en-US" altLang="ja-JP" i="1" dirty="0">
                <a:ea typeface="ＭＳ Ｐゴシック" panose="020B0600070205080204" pitchFamily="34" charset="-128"/>
              </a:rPr>
              <a:t>Appellate Advocacy: Principle and Practice</a:t>
            </a:r>
            <a:r>
              <a:rPr lang="en-US" altLang="ja-JP" dirty="0">
                <a:ea typeface="ＭＳ Ｐゴシック" panose="020B0600070205080204" pitchFamily="34" charset="-128"/>
              </a:rPr>
              <a:t> 370 (1998)</a:t>
            </a:r>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5B6435E9-B35A-5602-AAB6-0445C74A17BD}"/>
              </a:ext>
            </a:extLst>
          </p:cNvPr>
          <p:cNvSpPr>
            <a:spLocks noGrp="1" noChangeArrowheads="1"/>
          </p:cNvSpPr>
          <p:nvPr>
            <p:ph type="title"/>
          </p:nvPr>
        </p:nvSpPr>
        <p:spPr/>
        <p:txBody>
          <a:bodyPr/>
          <a:lstStyle/>
          <a:p>
            <a:pPr eaLnBrk="1" hangingPunct="1"/>
            <a:endParaRPr lang="en-US" altLang="en-US" b="1" dirty="0">
              <a:ea typeface="ＭＳ Ｐゴシック" panose="020B0600070205080204" pitchFamily="34" charset="-128"/>
            </a:endParaRPr>
          </a:p>
        </p:txBody>
      </p:sp>
      <p:sp>
        <p:nvSpPr>
          <p:cNvPr id="51202" name="Rectangle 3">
            <a:extLst>
              <a:ext uri="{FF2B5EF4-FFF2-40B4-BE49-F238E27FC236}">
                <a16:creationId xmlns:a16="http://schemas.microsoft.com/office/drawing/2014/main" id="{84C11CAA-C233-F0B2-BC16-20147B73CEF7}"/>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When a Judge does ask a question: Answer it directly</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Don’</a:t>
            </a:r>
            <a:r>
              <a:rPr lang="en-US" altLang="ja-JP" b="1" dirty="0">
                <a:ea typeface="ＭＳ Ｐゴシック" panose="020B0600070205080204" pitchFamily="34" charset="-128"/>
              </a:rPr>
              <a:t>t ever say “that</a:t>
            </a:r>
            <a:r>
              <a:rPr lang="en-US" altLang="ja-JP" dirty="0">
                <a:ea typeface="ＭＳ Ｐゴシック" panose="020B0600070205080204" pitchFamily="34" charset="-128"/>
              </a:rPr>
              <a:t>’</a:t>
            </a:r>
            <a:r>
              <a:rPr lang="en-US" altLang="ja-JP" b="1" dirty="0">
                <a:ea typeface="ＭＳ Ｐゴシック" panose="020B0600070205080204" pitchFamily="34" charset="-128"/>
              </a:rPr>
              <a:t>s not the issue”</a:t>
            </a:r>
          </a:p>
          <a:p>
            <a:pPr eaLnBrk="1" hangingPunct="1"/>
            <a:endParaRPr lang="en-US" altLang="en-US" b="1" dirty="0">
              <a:ea typeface="ＭＳ Ｐゴシック" panose="020B0600070205080204" pitchFamily="34" charset="-128"/>
            </a:endParaRPr>
          </a:p>
          <a:p>
            <a:pPr lvl="1"/>
            <a:r>
              <a:rPr lang="en-US" altLang="en-US" b="1" dirty="0">
                <a:ea typeface="ＭＳ Ｐゴシック" panose="020B0600070205080204" pitchFamily="34" charset="-128"/>
              </a:rPr>
              <a:t>If a Judge asks, it </a:t>
            </a:r>
            <a:r>
              <a:rPr lang="en-US" altLang="en-US" b="1" u="sng" dirty="0">
                <a:ea typeface="ＭＳ Ｐゴシック" panose="020B0600070205080204" pitchFamily="34" charset="-128"/>
              </a:rPr>
              <a:t>is</a:t>
            </a:r>
            <a:r>
              <a:rPr lang="en-US" altLang="en-US" b="1" dirty="0">
                <a:ea typeface="ＭＳ Ｐゴシック" panose="020B0600070205080204" pitchFamily="34" charset="-128"/>
              </a:rPr>
              <a:t> the issue at that moment</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668C90BA-AFBC-5020-A3CD-3930C0A4CCE1}"/>
              </a:ext>
            </a:extLst>
          </p:cNvPr>
          <p:cNvSpPr>
            <a:spLocks noGrp="1" noChangeArrowheads="1"/>
          </p:cNvSpPr>
          <p:nvPr>
            <p:ph type="title"/>
          </p:nvPr>
        </p:nvSpPr>
        <p:spPr/>
        <p:txBody>
          <a:bodyPr/>
          <a:lstStyle/>
          <a:p>
            <a:pPr eaLnBrk="1" hangingPunct="1"/>
            <a:endParaRPr lang="en-US" altLang="en-US" sz="4000" b="1" dirty="0">
              <a:ea typeface="ＭＳ Ｐゴシック" panose="020B0600070205080204" pitchFamily="34" charset="-128"/>
            </a:endParaRPr>
          </a:p>
        </p:txBody>
      </p:sp>
      <p:sp>
        <p:nvSpPr>
          <p:cNvPr id="49154" name="Rectangle 3">
            <a:extLst>
              <a:ext uri="{FF2B5EF4-FFF2-40B4-BE49-F238E27FC236}">
                <a16:creationId xmlns:a16="http://schemas.microsoft.com/office/drawing/2014/main" id="{AEF565A1-12B6-990C-85AB-7F20AA352BF2}"/>
              </a:ext>
            </a:extLst>
          </p:cNvPr>
          <p:cNvSpPr>
            <a:spLocks noGrp="1" noChangeArrowheads="1"/>
          </p:cNvSpPr>
          <p:nvPr>
            <p:ph type="body" idx="1"/>
          </p:nvPr>
        </p:nvSpPr>
        <p:spPr/>
        <p:txBody>
          <a:bodyPr/>
          <a:lstStyle/>
          <a:p>
            <a:r>
              <a:rPr lang="en-US" altLang="en-US" b="1" dirty="0">
                <a:ea typeface="ＭＳ Ｐゴシック" panose="020B0600070205080204" pitchFamily="34" charset="-128"/>
              </a:rPr>
              <a:t>Lawyers can lose points with the Court by being evasive when asked a question</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They fear a question as a trap when in fact the Judge is just testing the idea, the concept</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B14A4F1-8C80-BB20-20C8-633D8FC30DF5}"/>
              </a:ext>
            </a:extLst>
          </p:cNvPr>
          <p:cNvSpPr>
            <a:spLocks noGrp="1" noChangeArrowheads="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53250" name="Rectangle 3">
            <a:extLst>
              <a:ext uri="{FF2B5EF4-FFF2-40B4-BE49-F238E27FC236}">
                <a16:creationId xmlns:a16="http://schemas.microsoft.com/office/drawing/2014/main" id="{46CEF50F-9AE1-92C4-2C45-24A56EAAB5D9}"/>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A Judge may seem as though he or she is </a:t>
            </a:r>
            <a:r>
              <a:rPr lang="en-US" altLang="en-US" dirty="0">
                <a:ea typeface="ＭＳ Ｐゴシック" panose="020B0600070205080204" pitchFamily="34" charset="-128"/>
              </a:rPr>
              <a:t>challenging</a:t>
            </a:r>
            <a:r>
              <a:rPr lang="en-US" altLang="en-US" b="1" dirty="0">
                <a:ea typeface="ＭＳ Ｐゴシック" panose="020B0600070205080204" pitchFamily="34" charset="-128"/>
              </a:rPr>
              <a:t> you with a question but may be trying to get you to articulate a point he/she wants to use to sway other Judges when discussing the case later</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EBEABEA0-A5AC-B4F9-96C3-C7B1C526F765}"/>
              </a:ext>
            </a:extLst>
          </p:cNvPr>
          <p:cNvSpPr>
            <a:spLocks noGrp="1" noChangeArrowheads="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177155" name="Rectangle 3">
            <a:extLst>
              <a:ext uri="{FF2B5EF4-FFF2-40B4-BE49-F238E27FC236}">
                <a16:creationId xmlns:a16="http://schemas.microsoft.com/office/drawing/2014/main" id="{9110D597-44FC-5C42-89F4-FD7A733664BA}"/>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And don’</a:t>
            </a:r>
            <a:r>
              <a:rPr lang="en-US" altLang="ja-JP" b="1" dirty="0">
                <a:ea typeface="ＭＳ Ｐゴシック" panose="020B0600070205080204" pitchFamily="34" charset="-128"/>
              </a:rPr>
              <a:t>t blow off a Judge’s question by saying, “I will develop that in my argument later” …. </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There may not </a:t>
            </a:r>
            <a:r>
              <a:rPr lang="en-US" altLang="en-US" b="1" u="sng" dirty="0">
                <a:ea typeface="ＭＳ Ｐゴシック" panose="020B0600070205080204" pitchFamily="34" charset="-128"/>
              </a:rPr>
              <a:t>be</a:t>
            </a:r>
            <a:r>
              <a:rPr lang="en-US" altLang="en-US" b="1" dirty="0">
                <a:ea typeface="ＭＳ Ｐゴシック" panose="020B0600070205080204" pitchFamily="34" charset="-128"/>
              </a:rPr>
              <a:t> a “</a:t>
            </a:r>
            <a:r>
              <a:rPr lang="en-US" altLang="ja-JP" b="1" dirty="0">
                <a:ea typeface="ＭＳ Ｐゴシック" panose="020B0600070205080204" pitchFamily="34" charset="-128"/>
              </a:rPr>
              <a:t>later”</a:t>
            </a:r>
            <a:r>
              <a:rPr lang="ja-JP" altLang="en-US" b="1" dirty="0">
                <a:ea typeface="ＭＳ Ｐゴシック" panose="020B0600070205080204" pitchFamily="34" charset="-128"/>
              </a:rPr>
              <a:t> </a:t>
            </a:r>
            <a:r>
              <a:rPr lang="en-US" altLang="ja-JP" b="1" dirty="0">
                <a:ea typeface="ＭＳ Ｐゴシック" panose="020B0600070205080204" pitchFamily="34" charset="-128"/>
              </a:rPr>
              <a:t>….</a:t>
            </a:r>
            <a:endParaRPr lang="en-US" altLang="en-US" b="1" dirty="0">
              <a:ea typeface="ＭＳ Ｐゴシック" panose="020B0600070205080204"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7155">
                                            <p:txEl>
                                              <p:pRg st="2" end="2"/>
                                            </p:txEl>
                                          </p:spTgt>
                                        </p:tgtEl>
                                        <p:attrNameLst>
                                          <p:attrName>style.visibility</p:attrName>
                                        </p:attrNameLst>
                                      </p:cBhvr>
                                      <p:to>
                                        <p:strVal val="visible"/>
                                      </p:to>
                                    </p:set>
                                    <p:animScale>
                                      <p:cBhvr>
                                        <p:cTn id="7" dur="1000" decel="50000" fill="hold">
                                          <p:stCondLst>
                                            <p:cond delay="0"/>
                                          </p:stCondLst>
                                        </p:cTn>
                                        <p:tgtEl>
                                          <p:spTgt spid="17715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77155">
                                            <p:txEl>
                                              <p:pRg st="2" end="2"/>
                                            </p:txEl>
                                          </p:spTgt>
                                        </p:tgtEl>
                                        <p:attrNameLst>
                                          <p:attrName>ppt_x</p:attrName>
                                          <p:attrName>ppt_y</p:attrName>
                                        </p:attrNameLst>
                                      </p:cBhvr>
                                    </p:animMotion>
                                    <p:animEffect transition="in" filter="fade">
                                      <p:cBhvr>
                                        <p:cTn id="9" dur="10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BA6E9D99-5A48-0742-AECD-09135E84B95E}"/>
              </a:ext>
            </a:extLst>
          </p:cNvPr>
          <p:cNvSpPr>
            <a:spLocks noGrp="1" noChangeArrowheads="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63490" name="Rectangle 3">
            <a:extLst>
              <a:ext uri="{FF2B5EF4-FFF2-40B4-BE49-F238E27FC236}">
                <a16:creationId xmlns:a16="http://schemas.microsoft.com/office/drawing/2014/main" id="{317F544C-9340-4C4F-B633-826C0964B999}"/>
              </a:ext>
            </a:extLst>
          </p:cNvPr>
          <p:cNvSpPr>
            <a:spLocks noGrp="1" noChangeArrowheads="1"/>
          </p:cNvSpPr>
          <p:nvPr>
            <p:ph type="body" idx="1"/>
          </p:nvPr>
        </p:nvSpPr>
        <p:spPr/>
        <p:txBody>
          <a:bodyPr/>
          <a:lstStyle/>
          <a:p>
            <a:pPr eaLnBrk="1" hangingPunct="1"/>
            <a:r>
              <a:rPr lang="en-US" altLang="en-US" b="1" dirty="0">
                <a:ea typeface="ＭＳ Ｐゴシック" panose="020B0600070205080204" pitchFamily="34" charset="-128"/>
              </a:rPr>
              <a:t>Watch the body language of the court … sometimes lawyers lose themselves in arguments </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Know when to say “I rest on my brief, your honors.”</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AF863AB6-D53A-69CF-F461-EC62A6DA289A}"/>
              </a:ext>
            </a:extLst>
          </p:cNvPr>
          <p:cNvSpPr>
            <a:spLocks noGrp="1" noChangeArrowheads="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69634" name="Rectangle 3">
            <a:extLst>
              <a:ext uri="{FF2B5EF4-FFF2-40B4-BE49-F238E27FC236}">
                <a16:creationId xmlns:a16="http://schemas.microsoft.com/office/drawing/2014/main" id="{E9C4CC7E-3775-5F02-1A0F-6C6D467C0B47}"/>
              </a:ext>
            </a:extLst>
          </p:cNvPr>
          <p:cNvSpPr>
            <a:spLocks noGrp="1" noChangeArrowheads="1"/>
          </p:cNvSpPr>
          <p:nvPr>
            <p:ph type="body" idx="1"/>
          </p:nvPr>
        </p:nvSpPr>
        <p:spPr/>
        <p:txBody>
          <a:bodyPr/>
          <a:lstStyle/>
          <a:p>
            <a:pPr eaLnBrk="1" hangingPunct="1"/>
            <a:r>
              <a:rPr lang="en-US" altLang="en-US" sz="2800" b="1" dirty="0">
                <a:ea typeface="ＭＳ Ｐゴシック" panose="020B0600070205080204" pitchFamily="34" charset="-128"/>
              </a:rPr>
              <a:t>Make eye contact with each Judge on the panel, don’t just focus on one</a:t>
            </a:r>
          </a:p>
          <a:p>
            <a:pPr eaLnBrk="1" hangingPunct="1"/>
            <a:endParaRPr lang="en-US" altLang="en-US" sz="28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Don’</a:t>
            </a:r>
            <a:r>
              <a:rPr lang="en-US" altLang="ja-JP" sz="2800" b="1" dirty="0">
                <a:ea typeface="ＭＳ Ｐゴシック" panose="020B0600070205080204" pitchFamily="34" charset="-128"/>
              </a:rPr>
              <a:t>t shake your head, vomit, or otherwise showcase your contempt for your opponent during his or her argument</a:t>
            </a:r>
          </a:p>
          <a:p>
            <a:pPr eaLnBrk="1" hangingPunct="1"/>
            <a:endParaRPr lang="en-US" altLang="en-US" sz="28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Have fun, it’s </a:t>
            </a:r>
            <a:r>
              <a:rPr lang="en-US" altLang="ja-JP" sz="2800" b="1" dirty="0">
                <a:ea typeface="ＭＳ Ｐゴシック" panose="020B0600070205080204" pitchFamily="34" charset="-128"/>
              </a:rPr>
              <a:t>a great experience!</a:t>
            </a:r>
            <a:endParaRPr lang="en-US" altLang="en-US" sz="2800" b="1" dirty="0">
              <a:ea typeface="ＭＳ Ｐゴシック" panose="020B0600070205080204" pitchFamily="34" charset="-128"/>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B2F76E7-0EFC-9EC8-6E26-76CF4E00E126}"/>
              </a:ext>
            </a:extLst>
          </p:cNvPr>
          <p:cNvSpPr>
            <a:spLocks noGrp="1" noChangeArrowheads="1"/>
          </p:cNvSpPr>
          <p:nvPr>
            <p:ph type="title"/>
          </p:nvPr>
        </p:nvSpPr>
        <p:spPr/>
        <p:txBody>
          <a:bodyPr>
            <a:normAutofit/>
          </a:bodyPr>
          <a:lstStyle/>
          <a:p>
            <a:pPr eaLnBrk="1" hangingPunct="1"/>
            <a:r>
              <a:rPr lang="en-US" altLang="en-US" sz="4000" b="1" dirty="0">
                <a:ea typeface="ＭＳ Ｐゴシック" panose="020B0600070205080204" pitchFamily="34" charset="-128"/>
              </a:rPr>
              <a:t>DON’T EXPECT TO WOW THE JUDGES</a:t>
            </a:r>
          </a:p>
        </p:txBody>
      </p:sp>
      <p:pic>
        <p:nvPicPr>
          <p:cNvPr id="13316" name="Picture 4">
            <a:extLst>
              <a:ext uri="{FF2B5EF4-FFF2-40B4-BE49-F238E27FC236}">
                <a16:creationId xmlns:a16="http://schemas.microsoft.com/office/drawing/2014/main" id="{B1627F34-B5AE-E255-326F-47B51F62EF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22513" y="1600200"/>
            <a:ext cx="4497387" cy="4525963"/>
          </a:xfr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A4C03D-032A-B24F-97D7-E22C9149466A}"/>
              </a:ext>
            </a:extLst>
          </p:cNvPr>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p:txBody>
          <a:bodyPr>
            <a:normAutofit fontScale="92500" lnSpcReduction="10000"/>
          </a:bodyPr>
          <a:lstStyle/>
          <a:p>
            <a:pPr>
              <a:spcAft>
                <a:spcPts val="600"/>
              </a:spcAft>
            </a:pPr>
            <a:r>
              <a:rPr lang="en-US" b="1" dirty="0"/>
              <a:t>The “Free Five” consult</a:t>
            </a:r>
          </a:p>
          <a:p>
            <a:pPr lvl="1">
              <a:spcAft>
                <a:spcPts val="600"/>
              </a:spcAft>
            </a:pPr>
            <a:r>
              <a:rPr lang="en-US" dirty="0"/>
              <a:t>Judge Vanaskie</a:t>
            </a:r>
          </a:p>
          <a:p>
            <a:pPr lvl="2">
              <a:spcAft>
                <a:spcPts val="600"/>
              </a:spcAft>
            </a:pPr>
            <a:r>
              <a:rPr lang="en-US" dirty="0"/>
              <a:t>570.969.5360 or thomas.vanaskie@stevenslee.com</a:t>
            </a:r>
          </a:p>
          <a:p>
            <a:pPr lvl="1">
              <a:spcAft>
                <a:spcPts val="600"/>
              </a:spcAft>
            </a:pPr>
            <a:r>
              <a:rPr lang="en-US" dirty="0"/>
              <a:t>Karl Myers</a:t>
            </a:r>
          </a:p>
          <a:p>
            <a:pPr lvl="2">
              <a:spcAft>
                <a:spcPts val="600"/>
              </a:spcAft>
            </a:pPr>
            <a:r>
              <a:rPr lang="en-US" dirty="0"/>
              <a:t>215.751.2864 or karl.myers@stevenslee.com</a:t>
            </a:r>
          </a:p>
          <a:p>
            <a:pPr lvl="1">
              <a:spcAft>
                <a:spcPts val="600"/>
              </a:spcAft>
            </a:pPr>
            <a:r>
              <a:rPr lang="en-US" i="1" dirty="0"/>
              <a:t>Don’t call Justice Stevens!</a:t>
            </a:r>
          </a:p>
          <a:p>
            <a:pPr>
              <a:spcAft>
                <a:spcPts val="600"/>
              </a:spcAft>
            </a:pPr>
            <a:r>
              <a:rPr lang="en-US" b="1" dirty="0"/>
              <a:t>Our focus today</a:t>
            </a:r>
          </a:p>
          <a:p>
            <a:pPr lvl="1">
              <a:spcAft>
                <a:spcPts val="600"/>
              </a:spcAft>
            </a:pPr>
            <a:r>
              <a:rPr lang="en-US" dirty="0"/>
              <a:t>Civil appeals in Superior Court and 3d Cir. as the “baseline”</a:t>
            </a:r>
          </a:p>
          <a:p>
            <a:pPr lvl="1">
              <a:spcAft>
                <a:spcPts val="600"/>
              </a:spcAft>
            </a:pPr>
            <a:r>
              <a:rPr lang="en-US" dirty="0"/>
              <a:t>A show of hands: Who here has handled an appeal before?</a:t>
            </a:r>
          </a:p>
          <a:p>
            <a:pPr lvl="1">
              <a:spcAft>
                <a:spcPts val="600"/>
              </a:spcAft>
            </a:pPr>
            <a:r>
              <a:rPr lang="en-US" i="1" dirty="0"/>
              <a:t>Remember: there are exceptions to every rule</a:t>
            </a:r>
          </a:p>
          <a:p>
            <a:pPr>
              <a:spcAft>
                <a:spcPts val="600"/>
              </a:spcAft>
            </a:pPr>
            <a:r>
              <a:rPr lang="en-US" b="1" dirty="0"/>
              <a:t>Questions?</a:t>
            </a:r>
          </a:p>
          <a:p>
            <a:pPr lvl="1">
              <a:spcAft>
                <a:spcPts val="600"/>
              </a:spcAft>
            </a:pPr>
            <a:r>
              <a:rPr lang="en-US" dirty="0"/>
              <a:t>As we go or at the end</a:t>
            </a:r>
          </a:p>
        </p:txBody>
      </p:sp>
    </p:spTree>
    <p:extLst>
      <p:ext uri="{BB962C8B-B14F-4D97-AF65-F5344CB8AC3E}">
        <p14:creationId xmlns:p14="http://schemas.microsoft.com/office/powerpoint/2010/main" val="155913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3E1525B-A44E-E4C1-2874-C1703CD5FC2D}"/>
              </a:ext>
            </a:extLst>
          </p:cNvPr>
          <p:cNvSpPr>
            <a:spLocks noGrp="1" noChangeArrowheads="1"/>
          </p:cNvSpPr>
          <p:nvPr>
            <p:ph type="title"/>
          </p:nvPr>
        </p:nvSpPr>
        <p:spPr/>
        <p:txBody>
          <a:bodyPr>
            <a:normAutofit/>
          </a:bodyPr>
          <a:lstStyle/>
          <a:p>
            <a:pPr eaLnBrk="1" hangingPunct="1"/>
            <a:r>
              <a:rPr lang="en-US" altLang="en-US" b="1" dirty="0">
                <a:ea typeface="ＭＳ Ｐゴシック" panose="020B0600070205080204" pitchFamily="34" charset="-128"/>
              </a:rPr>
              <a:t>FINAL THOUGHTS ON ARGUMENT</a:t>
            </a:r>
          </a:p>
        </p:txBody>
      </p:sp>
      <p:sp>
        <p:nvSpPr>
          <p:cNvPr id="187395" name="Rectangle 3">
            <a:extLst>
              <a:ext uri="{FF2B5EF4-FFF2-40B4-BE49-F238E27FC236}">
                <a16:creationId xmlns:a16="http://schemas.microsoft.com/office/drawing/2014/main" id="{A0B45FBB-7E65-5DA2-4829-5825A89A7FEA}"/>
              </a:ext>
            </a:extLst>
          </p:cNvPr>
          <p:cNvSpPr>
            <a:spLocks noGrp="1" noChangeArrowheads="1"/>
          </p:cNvSpPr>
          <p:nvPr>
            <p:ph type="body" idx="1"/>
          </p:nvPr>
        </p:nvSpPr>
        <p:spPr/>
        <p:txBody>
          <a:bodyPr/>
          <a:lstStyle/>
          <a:p>
            <a:r>
              <a:rPr lang="en-US" altLang="en-US" b="1" dirty="0">
                <a:ea typeface="ＭＳ Ｐゴシック" panose="020B0600070205080204" pitchFamily="34" charset="-128"/>
              </a:rPr>
              <a:t>Keep your cool</a:t>
            </a:r>
          </a:p>
          <a:p>
            <a:r>
              <a:rPr lang="en-US" altLang="en-US" b="1" dirty="0">
                <a:ea typeface="ＭＳ Ｐゴシック" panose="020B0600070205080204" pitchFamily="34" charset="-128"/>
              </a:rPr>
              <a:t>Don’</a:t>
            </a:r>
            <a:r>
              <a:rPr lang="en-US" altLang="ja-JP" b="1" dirty="0"/>
              <a:t>t recite all the facts</a:t>
            </a:r>
          </a:p>
          <a:p>
            <a:r>
              <a:rPr lang="en-US" altLang="en-US" b="1" dirty="0">
                <a:ea typeface="ＭＳ Ｐゴシック" panose="020B0600070205080204" pitchFamily="34" charset="-128"/>
              </a:rPr>
              <a:t>Don’</a:t>
            </a:r>
            <a:r>
              <a:rPr lang="en-US" altLang="ja-JP" b="1" dirty="0"/>
              <a:t>t read from the brief</a:t>
            </a:r>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Never interrupt the court</a:t>
            </a:r>
          </a:p>
          <a:p>
            <a:pPr eaLnBrk="1" hangingPunct="1"/>
            <a:r>
              <a:rPr lang="en-US" altLang="en-US" b="1" dirty="0">
                <a:ea typeface="ＭＳ Ｐゴシック" panose="020B0600070205080204" pitchFamily="34" charset="-128"/>
              </a:rPr>
              <a:t>Do not answer a question with a question</a:t>
            </a:r>
          </a:p>
          <a:p>
            <a:pPr eaLnBrk="1" hangingPunct="1"/>
            <a:r>
              <a:rPr lang="en-US" altLang="en-US" b="1" dirty="0">
                <a:ea typeface="ＭＳ Ｐゴシック" panose="020B0600070205080204" pitchFamily="34" charset="-128"/>
              </a:rPr>
              <a:t>Don’</a:t>
            </a:r>
            <a:r>
              <a:rPr lang="en-US" altLang="ja-JP" b="1" dirty="0">
                <a:ea typeface="ＭＳ Ｐゴシック" panose="020B0600070205080204" pitchFamily="34" charset="-128"/>
              </a:rPr>
              <a:t>t wander away from lectern</a:t>
            </a:r>
          </a:p>
          <a:p>
            <a:pPr eaLnBrk="1" hangingPunct="1"/>
            <a:endParaRPr lang="en-US" altLang="en-US" dirty="0">
              <a:ea typeface="ＭＳ Ｐゴシック" panose="020B0600070205080204"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789F-151F-72C1-B63E-A5EB5241CB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9709DE-E789-5CCB-EE23-B39F1B24BE25}"/>
              </a:ext>
            </a:extLst>
          </p:cNvPr>
          <p:cNvSpPr>
            <a:spLocks noGrp="1"/>
          </p:cNvSpPr>
          <p:nvPr>
            <p:ph type="title"/>
          </p:nvPr>
        </p:nvSpPr>
        <p:spPr/>
        <p:txBody>
          <a:bodyPr/>
          <a:lstStyle/>
          <a:p>
            <a:r>
              <a:rPr lang="en-US" dirty="0"/>
              <a:t>When should I expect a decision?</a:t>
            </a:r>
          </a:p>
        </p:txBody>
      </p:sp>
    </p:spTree>
    <p:extLst>
      <p:ext uri="{BB962C8B-B14F-4D97-AF65-F5344CB8AC3E}">
        <p14:creationId xmlns:p14="http://schemas.microsoft.com/office/powerpoint/2010/main" val="398911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156F4-5EA3-AF33-CE06-F4C86964B4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CEE7F7-BB1C-3E14-1F18-32910EB2F07E}"/>
              </a:ext>
            </a:extLst>
          </p:cNvPr>
          <p:cNvSpPr>
            <a:spLocks noGrp="1"/>
          </p:cNvSpPr>
          <p:nvPr>
            <p:ph type="title"/>
          </p:nvPr>
        </p:nvSpPr>
        <p:spPr/>
        <p:txBody>
          <a:bodyPr/>
          <a:lstStyle/>
          <a:p>
            <a:r>
              <a:rPr lang="en-US" dirty="0"/>
              <a:t>Decisions</a:t>
            </a:r>
          </a:p>
        </p:txBody>
      </p:sp>
      <p:sp>
        <p:nvSpPr>
          <p:cNvPr id="11" name="Content Placeholder 10">
            <a:extLst>
              <a:ext uri="{FF2B5EF4-FFF2-40B4-BE49-F238E27FC236}">
                <a16:creationId xmlns:a16="http://schemas.microsoft.com/office/drawing/2014/main" id="{5AB1BE62-8A69-BDE4-96E5-7CAF4C061A4D}"/>
              </a:ext>
            </a:extLst>
          </p:cNvPr>
          <p:cNvSpPr>
            <a:spLocks noGrp="1"/>
          </p:cNvSpPr>
          <p:nvPr>
            <p:ph idx="1"/>
          </p:nvPr>
        </p:nvSpPr>
        <p:spPr/>
        <p:txBody>
          <a:bodyPr>
            <a:normAutofit/>
          </a:bodyPr>
          <a:lstStyle/>
          <a:p>
            <a:pPr>
              <a:spcAft>
                <a:spcPts val="600"/>
              </a:spcAft>
            </a:pPr>
            <a:r>
              <a:rPr lang="en-US" b="1" dirty="0"/>
              <a:t>Be patient</a:t>
            </a:r>
          </a:p>
          <a:p>
            <a:pPr lvl="1">
              <a:spcAft>
                <a:spcPts val="600"/>
              </a:spcAft>
            </a:pPr>
            <a:r>
              <a:rPr lang="en-US" dirty="0"/>
              <a:t>No specific deadline for a ruling</a:t>
            </a:r>
          </a:p>
          <a:p>
            <a:pPr lvl="1">
              <a:spcAft>
                <a:spcPts val="600"/>
              </a:spcAft>
            </a:pPr>
            <a:r>
              <a:rPr lang="en-US" dirty="0"/>
              <a:t>Statistics generally show 3 months (+/-) on average</a:t>
            </a:r>
          </a:p>
          <a:p>
            <a:pPr>
              <a:spcAft>
                <a:spcPts val="600"/>
              </a:spcAft>
            </a:pPr>
            <a:r>
              <a:rPr lang="en-US" b="1" dirty="0"/>
              <a:t>Then what?</a:t>
            </a:r>
          </a:p>
          <a:p>
            <a:pPr lvl="1">
              <a:spcAft>
                <a:spcPts val="600"/>
              </a:spcAft>
            </a:pPr>
            <a:r>
              <a:rPr lang="en-US" dirty="0"/>
              <a:t>Don’t rush to trial court to enforce</a:t>
            </a:r>
          </a:p>
          <a:p>
            <a:pPr lvl="2">
              <a:spcAft>
                <a:spcPts val="600"/>
              </a:spcAft>
            </a:pPr>
            <a:r>
              <a:rPr lang="en-US" dirty="0"/>
              <a:t>Wait for the mandate/remand/remittal</a:t>
            </a:r>
          </a:p>
          <a:p>
            <a:pPr lvl="2">
              <a:spcAft>
                <a:spcPts val="600"/>
              </a:spcAft>
            </a:pPr>
            <a:r>
              <a:rPr lang="en-US" dirty="0"/>
              <a:t>Reconsideration allowed within 14 days</a:t>
            </a:r>
          </a:p>
          <a:p>
            <a:pPr lvl="2">
              <a:spcAft>
                <a:spcPts val="600"/>
              </a:spcAft>
            </a:pPr>
            <a:r>
              <a:rPr lang="en-US" dirty="0"/>
              <a:t>Allocatur/certiorari review is possible, too</a:t>
            </a:r>
          </a:p>
          <a:p>
            <a:pPr lvl="3">
              <a:spcAft>
                <a:spcPts val="600"/>
              </a:spcAft>
            </a:pPr>
            <a:r>
              <a:rPr lang="en-US" dirty="0"/>
              <a:t>30 days for allocatur (allowance of appeal)</a:t>
            </a:r>
          </a:p>
          <a:p>
            <a:pPr lvl="3">
              <a:spcAft>
                <a:spcPts val="600"/>
              </a:spcAft>
            </a:pPr>
            <a:r>
              <a:rPr lang="en-US" dirty="0"/>
              <a:t>90 days for certiorari</a:t>
            </a:r>
          </a:p>
          <a:p>
            <a:pPr lvl="3">
              <a:spcAft>
                <a:spcPts val="600"/>
              </a:spcAft>
            </a:pPr>
            <a:endParaRPr lang="en-US" dirty="0"/>
          </a:p>
          <a:p>
            <a:pPr lvl="2">
              <a:spcAft>
                <a:spcPts val="600"/>
              </a:spcAft>
            </a:pPr>
            <a:endParaRPr lang="en-US" i="1"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marL="0" indent="0">
              <a:spcAft>
                <a:spcPts val="600"/>
              </a:spcAft>
              <a:buNone/>
            </a:pPr>
            <a:endParaRPr lang="en-US" sz="2600" b="1"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1969341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3F30-48C4-0BFE-929F-AC090F3DD8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59D91A-FD39-5915-79A6-25FB6AD28135}"/>
              </a:ext>
            </a:extLst>
          </p:cNvPr>
          <p:cNvSpPr>
            <a:spLocks noGrp="1"/>
          </p:cNvSpPr>
          <p:nvPr>
            <p:ph type="title"/>
          </p:nvPr>
        </p:nvSpPr>
        <p:spPr/>
        <p:txBody>
          <a:bodyPr/>
          <a:lstStyle/>
          <a:p>
            <a:r>
              <a:rPr lang="en-US" dirty="0"/>
              <a:t>Does my appeal stay the case?</a:t>
            </a:r>
          </a:p>
        </p:txBody>
      </p:sp>
    </p:spTree>
    <p:extLst>
      <p:ext uri="{BB962C8B-B14F-4D97-AF65-F5344CB8AC3E}">
        <p14:creationId xmlns:p14="http://schemas.microsoft.com/office/powerpoint/2010/main" val="404205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F1999-0B93-E052-056B-875BD51B19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708DC7-2791-2B4E-4BF8-79DC10F9E49C}"/>
              </a:ext>
            </a:extLst>
          </p:cNvPr>
          <p:cNvSpPr>
            <a:spLocks noGrp="1"/>
          </p:cNvSpPr>
          <p:nvPr>
            <p:ph type="title"/>
          </p:nvPr>
        </p:nvSpPr>
        <p:spPr/>
        <p:txBody>
          <a:bodyPr/>
          <a:lstStyle/>
          <a:p>
            <a:r>
              <a:rPr lang="en-US" dirty="0"/>
              <a:t>Stay (supersedeas) on appeal</a:t>
            </a:r>
          </a:p>
        </p:txBody>
      </p:sp>
      <p:sp>
        <p:nvSpPr>
          <p:cNvPr id="11" name="Content Placeholder 10">
            <a:extLst>
              <a:ext uri="{FF2B5EF4-FFF2-40B4-BE49-F238E27FC236}">
                <a16:creationId xmlns:a16="http://schemas.microsoft.com/office/drawing/2014/main" id="{5687DB8B-BF8A-9444-442C-F33FDF2C1DD3}"/>
              </a:ext>
            </a:extLst>
          </p:cNvPr>
          <p:cNvSpPr>
            <a:spLocks noGrp="1"/>
          </p:cNvSpPr>
          <p:nvPr>
            <p:ph idx="1"/>
          </p:nvPr>
        </p:nvSpPr>
        <p:spPr/>
        <p:txBody>
          <a:bodyPr>
            <a:normAutofit lnSpcReduction="10000"/>
          </a:bodyPr>
          <a:lstStyle/>
          <a:p>
            <a:pPr>
              <a:spcAft>
                <a:spcPts val="600"/>
              </a:spcAft>
            </a:pPr>
            <a:r>
              <a:rPr lang="en-US" b="1" dirty="0"/>
              <a:t>Is there an automatic stay?</a:t>
            </a:r>
          </a:p>
          <a:p>
            <a:pPr lvl="1">
              <a:spcAft>
                <a:spcPts val="600"/>
              </a:spcAft>
            </a:pPr>
            <a:r>
              <a:rPr lang="en-US" dirty="0"/>
              <a:t>Not on enforcement/execution </a:t>
            </a:r>
          </a:p>
          <a:p>
            <a:pPr lvl="2">
              <a:spcAft>
                <a:spcPts val="600"/>
              </a:spcAft>
            </a:pPr>
            <a:r>
              <a:rPr lang="en-US" dirty="0"/>
              <a:t>Exception for the government</a:t>
            </a:r>
          </a:p>
          <a:p>
            <a:pPr lvl="1">
              <a:spcAft>
                <a:spcPts val="600"/>
              </a:spcAft>
            </a:pPr>
            <a:r>
              <a:rPr lang="en-US" dirty="0"/>
              <a:t>$ judgments: file 120% (state) or bond/security (federal)</a:t>
            </a:r>
          </a:p>
          <a:p>
            <a:pPr>
              <a:spcAft>
                <a:spcPts val="600"/>
              </a:spcAft>
            </a:pPr>
            <a:r>
              <a:rPr lang="en-US" b="1" dirty="0"/>
              <a:t>Will the trial court keep going?</a:t>
            </a:r>
          </a:p>
          <a:p>
            <a:pPr lvl="1">
              <a:spcAft>
                <a:spcPts val="600"/>
              </a:spcAft>
            </a:pPr>
            <a:r>
              <a:rPr lang="en-US" dirty="0"/>
              <a:t>Trial court will “no longer proceed” re: appealed part</a:t>
            </a:r>
          </a:p>
          <a:p>
            <a:pPr lvl="1">
              <a:spcAft>
                <a:spcPts val="600"/>
              </a:spcAft>
            </a:pPr>
            <a:r>
              <a:rPr lang="en-US" dirty="0"/>
              <a:t>Can keep going on the rest &amp; enforce</a:t>
            </a:r>
          </a:p>
          <a:p>
            <a:pPr>
              <a:spcAft>
                <a:spcPts val="600"/>
              </a:spcAft>
            </a:pPr>
            <a:r>
              <a:rPr lang="en-US" b="1" dirty="0"/>
              <a:t>If you need a stay….</a:t>
            </a:r>
          </a:p>
          <a:p>
            <a:pPr lvl="1">
              <a:spcAft>
                <a:spcPts val="600"/>
              </a:spcAft>
            </a:pPr>
            <a:r>
              <a:rPr lang="en-US" dirty="0"/>
              <a:t>File an application for relief – </a:t>
            </a:r>
            <a:r>
              <a:rPr lang="en-US" i="1" dirty="0"/>
              <a:t>first</a:t>
            </a:r>
            <a:r>
              <a:rPr lang="en-US" dirty="0"/>
              <a:t> in the trial court</a:t>
            </a:r>
          </a:p>
          <a:p>
            <a:pPr lvl="1">
              <a:spcAft>
                <a:spcPts val="600"/>
              </a:spcAft>
            </a:pPr>
            <a:r>
              <a:rPr lang="en-US" i="1" dirty="0"/>
              <a:t>PUC v. Process Gas Consumers Gp.</a:t>
            </a:r>
            <a:r>
              <a:rPr lang="en-US" dirty="0"/>
              <a:t>, 467 A.2d 805 (Pa. 1983)</a:t>
            </a:r>
          </a:p>
          <a:p>
            <a:pPr>
              <a:spcAft>
                <a:spcPts val="600"/>
              </a:spcAft>
            </a:pPr>
            <a:endParaRPr lang="en-US" sz="2200"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786627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634D-CD18-CB3A-D565-67AA4352DA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E8B141-41E0-4057-FE6C-CC6A25A529FA}"/>
              </a:ext>
            </a:extLst>
          </p:cNvPr>
          <p:cNvSpPr>
            <a:spLocks noGrp="1"/>
          </p:cNvSpPr>
          <p:nvPr>
            <p:ph type="title"/>
          </p:nvPr>
        </p:nvSpPr>
        <p:spPr/>
        <p:txBody>
          <a:bodyPr/>
          <a:lstStyle/>
          <a:p>
            <a:r>
              <a:rPr lang="en-US" dirty="0"/>
              <a:t>Can I file a motion in an appellate court?</a:t>
            </a:r>
          </a:p>
        </p:txBody>
      </p:sp>
    </p:spTree>
    <p:extLst>
      <p:ext uri="{BB962C8B-B14F-4D97-AF65-F5344CB8AC3E}">
        <p14:creationId xmlns:p14="http://schemas.microsoft.com/office/powerpoint/2010/main" val="1412804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3E42-F97A-107F-652D-90FA3C5BD5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923876-5907-7337-713C-9CB78624E290}"/>
              </a:ext>
            </a:extLst>
          </p:cNvPr>
          <p:cNvSpPr>
            <a:spLocks noGrp="1"/>
          </p:cNvSpPr>
          <p:nvPr>
            <p:ph type="title"/>
          </p:nvPr>
        </p:nvSpPr>
        <p:spPr/>
        <p:txBody>
          <a:bodyPr/>
          <a:lstStyle/>
          <a:p>
            <a:r>
              <a:rPr lang="en-US" dirty="0"/>
              <a:t>Motions</a:t>
            </a:r>
          </a:p>
        </p:txBody>
      </p:sp>
      <p:sp>
        <p:nvSpPr>
          <p:cNvPr id="11" name="Content Placeholder 10">
            <a:extLst>
              <a:ext uri="{FF2B5EF4-FFF2-40B4-BE49-F238E27FC236}">
                <a16:creationId xmlns:a16="http://schemas.microsoft.com/office/drawing/2014/main" id="{0B138678-954B-47A1-80B6-E17C020ECDBF}"/>
              </a:ext>
            </a:extLst>
          </p:cNvPr>
          <p:cNvSpPr>
            <a:spLocks noGrp="1"/>
          </p:cNvSpPr>
          <p:nvPr>
            <p:ph idx="1"/>
          </p:nvPr>
        </p:nvSpPr>
        <p:spPr/>
        <p:txBody>
          <a:bodyPr>
            <a:normAutofit/>
          </a:bodyPr>
          <a:lstStyle/>
          <a:p>
            <a:pPr>
              <a:spcAft>
                <a:spcPts val="600"/>
              </a:spcAft>
            </a:pPr>
            <a:r>
              <a:rPr lang="en-US" b="1" dirty="0"/>
              <a:t>Extensions of time</a:t>
            </a:r>
          </a:p>
          <a:p>
            <a:pPr lvl="1">
              <a:spcAft>
                <a:spcPts val="600"/>
              </a:spcAft>
            </a:pPr>
            <a:r>
              <a:rPr lang="en-US" dirty="0"/>
              <a:t>Generally one “free” extension of 30 days or less</a:t>
            </a:r>
          </a:p>
          <a:p>
            <a:pPr lvl="1">
              <a:spcAft>
                <a:spcPts val="600"/>
              </a:spcAft>
            </a:pPr>
            <a:r>
              <a:rPr lang="en-US" dirty="0"/>
              <a:t>Best practices:</a:t>
            </a:r>
          </a:p>
          <a:p>
            <a:pPr lvl="2">
              <a:spcAft>
                <a:spcPts val="600"/>
              </a:spcAft>
            </a:pPr>
            <a:r>
              <a:rPr lang="en-US" dirty="0"/>
              <a:t>Get consent</a:t>
            </a:r>
          </a:p>
          <a:p>
            <a:pPr lvl="2">
              <a:spcAft>
                <a:spcPts val="600"/>
              </a:spcAft>
            </a:pPr>
            <a:r>
              <a:rPr lang="en-US" dirty="0"/>
              <a:t>Don’t ask for more than 30 days</a:t>
            </a:r>
          </a:p>
          <a:p>
            <a:pPr lvl="2">
              <a:spcAft>
                <a:spcPts val="600"/>
              </a:spcAft>
            </a:pPr>
            <a:r>
              <a:rPr lang="en-US" dirty="0"/>
              <a:t>Don’t ask for another extension without a </a:t>
            </a:r>
            <a:r>
              <a:rPr lang="en-US" i="1" u="sng" dirty="0"/>
              <a:t>very</a:t>
            </a:r>
            <a:r>
              <a:rPr lang="en-US" dirty="0"/>
              <a:t> good reason</a:t>
            </a:r>
          </a:p>
          <a:p>
            <a:pPr>
              <a:spcAft>
                <a:spcPts val="600"/>
              </a:spcAft>
            </a:pPr>
            <a:r>
              <a:rPr lang="en-US" b="1" dirty="0"/>
              <a:t>Motions practice</a:t>
            </a:r>
          </a:p>
          <a:p>
            <a:pPr lvl="1">
              <a:spcAft>
                <a:spcPts val="600"/>
              </a:spcAft>
            </a:pPr>
            <a:r>
              <a:rPr lang="en-US" dirty="0"/>
              <a:t>Simple process; few specific requirements</a:t>
            </a:r>
          </a:p>
          <a:p>
            <a:pPr lvl="2">
              <a:spcAft>
                <a:spcPts val="600"/>
              </a:spcAft>
            </a:pPr>
            <a:r>
              <a:rPr lang="en-US" dirty="0"/>
              <a:t>Answers 14 days later (state) or 10 days later (federal)</a:t>
            </a:r>
          </a:p>
          <a:p>
            <a:pPr lvl="1">
              <a:spcAft>
                <a:spcPts val="600"/>
              </a:spcAft>
            </a:pPr>
            <a:r>
              <a:rPr lang="en-US" dirty="0"/>
              <a:t>Motions panels and process</a:t>
            </a:r>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marL="0" indent="0">
              <a:spcAft>
                <a:spcPts val="600"/>
              </a:spcAft>
              <a:buNone/>
            </a:pPr>
            <a:endParaRPr lang="en-US" sz="2600" b="1"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2226355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8023-2E10-5B69-9FEC-DC96C5B793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A988FA-E97D-DD8E-CF6D-87395658B446}"/>
              </a:ext>
            </a:extLst>
          </p:cNvPr>
          <p:cNvSpPr>
            <a:spLocks noGrp="1"/>
          </p:cNvSpPr>
          <p:nvPr>
            <p:ph type="title"/>
          </p:nvPr>
        </p:nvSpPr>
        <p:spPr/>
        <p:txBody>
          <a:bodyPr/>
          <a:lstStyle/>
          <a:p>
            <a:r>
              <a:rPr lang="en-US" dirty="0"/>
              <a:t>What else should I know?</a:t>
            </a:r>
          </a:p>
        </p:txBody>
      </p:sp>
    </p:spTree>
    <p:extLst>
      <p:ext uri="{BB962C8B-B14F-4D97-AF65-F5344CB8AC3E}">
        <p14:creationId xmlns:p14="http://schemas.microsoft.com/office/powerpoint/2010/main" val="1795987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CFBB-E984-8EB0-E4EE-7B65F58675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7A76D0-CDAD-C5CC-D822-8C88824A4BB3}"/>
              </a:ext>
            </a:extLst>
          </p:cNvPr>
          <p:cNvSpPr>
            <a:spLocks noGrp="1"/>
          </p:cNvSpPr>
          <p:nvPr>
            <p:ph type="title"/>
          </p:nvPr>
        </p:nvSpPr>
        <p:spPr/>
        <p:txBody>
          <a:bodyPr/>
          <a:lstStyle/>
          <a:p>
            <a:r>
              <a:rPr lang="en-US" dirty="0"/>
              <a:t>Closing thoughts</a:t>
            </a:r>
          </a:p>
        </p:txBody>
      </p:sp>
      <p:sp>
        <p:nvSpPr>
          <p:cNvPr id="11" name="Content Placeholder 10">
            <a:extLst>
              <a:ext uri="{FF2B5EF4-FFF2-40B4-BE49-F238E27FC236}">
                <a16:creationId xmlns:a16="http://schemas.microsoft.com/office/drawing/2014/main" id="{1BBD5D60-1D33-E142-93B3-F5DE2EA06210}"/>
              </a:ext>
            </a:extLst>
          </p:cNvPr>
          <p:cNvSpPr>
            <a:spLocks noGrp="1"/>
          </p:cNvSpPr>
          <p:nvPr>
            <p:ph idx="1"/>
          </p:nvPr>
        </p:nvSpPr>
        <p:spPr/>
        <p:txBody>
          <a:bodyPr>
            <a:normAutofit/>
          </a:bodyPr>
          <a:lstStyle/>
          <a:p>
            <a:pPr>
              <a:spcAft>
                <a:spcPts val="1200"/>
              </a:spcAft>
            </a:pPr>
            <a:r>
              <a:rPr lang="en-US" b="1" dirty="0"/>
              <a:t>Judges’ comments:</a:t>
            </a:r>
          </a:p>
          <a:p>
            <a:pPr lvl="1">
              <a:spcAft>
                <a:spcPts val="1200"/>
              </a:spcAft>
            </a:pPr>
            <a:r>
              <a:rPr lang="en-US" dirty="0"/>
              <a:t>Additional thoughts and advice</a:t>
            </a:r>
          </a:p>
          <a:p>
            <a:pPr lvl="1">
              <a:spcAft>
                <a:spcPts val="1200"/>
              </a:spcAft>
            </a:pPr>
            <a:r>
              <a:rPr lang="en-US" dirty="0"/>
              <a:t>Last tips and best practices</a:t>
            </a:r>
          </a:p>
          <a:p>
            <a:pPr>
              <a:spcAft>
                <a:spcPts val="1200"/>
              </a:spcAft>
            </a:pPr>
            <a:r>
              <a:rPr lang="en-US" b="1" dirty="0"/>
              <a:t>Tips:</a:t>
            </a:r>
          </a:p>
          <a:p>
            <a:pPr lvl="1">
              <a:spcAft>
                <a:spcPts val="1200"/>
              </a:spcAft>
            </a:pPr>
            <a:r>
              <a:rPr lang="en-US" dirty="0"/>
              <a:t>Appellate court staff members are a great resource</a:t>
            </a:r>
          </a:p>
          <a:p>
            <a:pPr lvl="1">
              <a:spcAft>
                <a:spcPts val="1200"/>
              </a:spcAft>
            </a:pPr>
            <a:r>
              <a:rPr lang="en-US" dirty="0"/>
              <a:t>“</a:t>
            </a:r>
            <a:r>
              <a:rPr lang="en-US" i="1" dirty="0"/>
              <a:t>Darlington</a:t>
            </a:r>
            <a:r>
              <a:rPr lang="en-US" dirty="0"/>
              <a:t>” for PA appeals</a:t>
            </a:r>
          </a:p>
          <a:p>
            <a:pPr>
              <a:spcAft>
                <a:spcPts val="1200"/>
              </a:spcAft>
            </a:pPr>
            <a:r>
              <a:rPr lang="en-US" b="1" dirty="0"/>
              <a:t>Questions from the audience?</a:t>
            </a:r>
          </a:p>
          <a:p>
            <a:pPr lvl="1">
              <a:spcAft>
                <a:spcPts val="1200"/>
              </a:spcAft>
            </a:pPr>
            <a:r>
              <a:rPr lang="en-US" dirty="0"/>
              <a:t>There are no “dumb” questions!</a:t>
            </a:r>
          </a:p>
          <a:p>
            <a:pPr lvl="3">
              <a:spcAft>
                <a:spcPts val="600"/>
              </a:spcAft>
            </a:pPr>
            <a:endParaRPr lang="en-US" dirty="0"/>
          </a:p>
          <a:p>
            <a:pPr lvl="2">
              <a:spcAft>
                <a:spcPts val="600"/>
              </a:spcAft>
            </a:pPr>
            <a:endParaRPr lang="en-US" i="1"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lvl="1">
              <a:spcAft>
                <a:spcPts val="600"/>
              </a:spcAft>
            </a:pPr>
            <a:endParaRPr lang="en-US" dirty="0"/>
          </a:p>
          <a:p>
            <a:pPr marL="0" indent="0">
              <a:spcAft>
                <a:spcPts val="600"/>
              </a:spcAft>
              <a:buNone/>
            </a:pPr>
            <a:endParaRPr lang="en-US" sz="2600" b="1" dirty="0"/>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37617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DAAA33-E30C-AC4C-A937-0BDC7E21983D}"/>
              </a:ext>
            </a:extLst>
          </p:cNvPr>
          <p:cNvSpPr>
            <a:spLocks noGrp="1"/>
          </p:cNvSpPr>
          <p:nvPr>
            <p:ph type="title"/>
          </p:nvPr>
        </p:nvSpPr>
        <p:spPr/>
        <p:txBody>
          <a:bodyPr/>
          <a:lstStyle/>
          <a:p>
            <a:r>
              <a:rPr lang="en-US" dirty="0"/>
              <a:t>For more information…</a:t>
            </a:r>
          </a:p>
        </p:txBody>
      </p:sp>
      <p:sp>
        <p:nvSpPr>
          <p:cNvPr id="2" name="Content Placeholder 1">
            <a:extLst>
              <a:ext uri="{FF2B5EF4-FFF2-40B4-BE49-F238E27FC236}">
                <a16:creationId xmlns:a16="http://schemas.microsoft.com/office/drawing/2014/main" id="{87A86F44-9DD9-AE46-AF3E-D489A31D8192}"/>
              </a:ext>
            </a:extLst>
          </p:cNvPr>
          <p:cNvSpPr>
            <a:spLocks noGrp="1"/>
          </p:cNvSpPr>
          <p:nvPr>
            <p:ph type="body" sz="quarter" idx="1"/>
          </p:nvPr>
        </p:nvSpPr>
        <p:spPr/>
        <p:txBody>
          <a:bodyPr/>
          <a:lstStyle/>
          <a:p>
            <a:r>
              <a:rPr lang="en-US" b="1" dirty="0">
                <a:solidFill>
                  <a:srgbClr val="009ABC"/>
                </a:solidFill>
              </a:rPr>
              <a:t>Remember the “Free Five” consult:</a:t>
            </a:r>
          </a:p>
          <a:p>
            <a:r>
              <a:rPr lang="en-US" sz="1800" dirty="0"/>
              <a:t>	</a:t>
            </a:r>
          </a:p>
          <a:p>
            <a:r>
              <a:rPr lang="en-US" sz="1800" dirty="0"/>
              <a:t>		Hon. Thomas Vanaskie (Ret.)</a:t>
            </a:r>
          </a:p>
          <a:p>
            <a:r>
              <a:rPr lang="en-US" sz="1800" dirty="0"/>
              <a:t>		570.969.5360</a:t>
            </a:r>
          </a:p>
          <a:p>
            <a:r>
              <a:rPr lang="en-US" sz="1800" dirty="0"/>
              <a:t>		</a:t>
            </a:r>
            <a:r>
              <a:rPr lang="en-US" sz="1800" dirty="0">
                <a:hlinkClick r:id="rId3"/>
              </a:rPr>
              <a:t>thomas.vanaskie@stevenslee.com</a:t>
            </a:r>
            <a:r>
              <a:rPr lang="en-US" sz="1800" dirty="0"/>
              <a:t> </a:t>
            </a:r>
          </a:p>
          <a:p>
            <a:endParaRPr lang="en-US" sz="1800" dirty="0"/>
          </a:p>
          <a:p>
            <a:endParaRPr lang="en-US" sz="1800" dirty="0"/>
          </a:p>
          <a:p>
            <a:r>
              <a:rPr lang="en-US" sz="1800" dirty="0"/>
              <a:t>		Karl Myers</a:t>
            </a:r>
          </a:p>
          <a:p>
            <a:r>
              <a:rPr lang="en-US" sz="1800" dirty="0"/>
              <a:t>		215.751.2864</a:t>
            </a:r>
          </a:p>
          <a:p>
            <a:r>
              <a:rPr lang="en-US" sz="1800" dirty="0"/>
              <a:t>		</a:t>
            </a:r>
            <a:r>
              <a:rPr lang="en-US" sz="1800" dirty="0">
                <a:hlinkClick r:id="rId4"/>
              </a:rPr>
              <a:t>karl.myers@stevenslee.com</a:t>
            </a:r>
            <a:r>
              <a:rPr lang="en-US" sz="1800" dirty="0"/>
              <a:t> </a:t>
            </a:r>
          </a:p>
          <a:p>
            <a:endParaRPr lang="en-US" sz="1800" dirty="0"/>
          </a:p>
          <a:p>
            <a:endParaRPr lang="en-US" sz="1800" dirty="0"/>
          </a:p>
          <a:p>
            <a:r>
              <a:rPr lang="en-US" sz="1800" dirty="0"/>
              <a:t>… but don’t call Justice Stevens!</a:t>
            </a:r>
          </a:p>
        </p:txBody>
      </p:sp>
      <p:pic>
        <p:nvPicPr>
          <p:cNvPr id="7" name="Picture 6" descr="A qr code with a white background&#10;&#10;AI-generated content may be incorrect.">
            <a:extLst>
              <a:ext uri="{FF2B5EF4-FFF2-40B4-BE49-F238E27FC236}">
                <a16:creationId xmlns:a16="http://schemas.microsoft.com/office/drawing/2014/main" id="{70459710-C98B-240B-3D5B-40A6BE30CB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9838" y="3657600"/>
            <a:ext cx="1371600" cy="1371600"/>
          </a:xfrm>
          <a:prstGeom prst="rect">
            <a:avLst/>
          </a:prstGeom>
          <a:effectLst>
            <a:outerShdw blurRad="50800" dist="38100" dir="2700000" algn="tl" rotWithShape="0">
              <a:prstClr val="black">
                <a:alpha val="40000"/>
              </a:prstClr>
            </a:outerShdw>
          </a:effectLst>
        </p:spPr>
      </p:pic>
      <p:pic>
        <p:nvPicPr>
          <p:cNvPr id="12" name="Picture 11" descr="A qr code with a white background&#10;&#10;AI-generated content may be incorrect.">
            <a:extLst>
              <a:ext uri="{FF2B5EF4-FFF2-40B4-BE49-F238E27FC236}">
                <a16:creationId xmlns:a16="http://schemas.microsoft.com/office/drawing/2014/main" id="{4A4F4ED9-38DD-8B38-00F1-1BEB2AFBEB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8952" y="1905000"/>
            <a:ext cx="1371600" cy="1371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973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6A15-AF3D-0FB4-C3E8-2614599CF2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661C0D-2A05-02AC-22F1-3BB88CF0D13F}"/>
              </a:ext>
            </a:extLst>
          </p:cNvPr>
          <p:cNvSpPr>
            <a:spLocks noGrp="1"/>
          </p:cNvSpPr>
          <p:nvPr>
            <p:ph type="title"/>
          </p:nvPr>
        </p:nvSpPr>
        <p:spPr/>
        <p:txBody>
          <a:bodyPr/>
          <a:lstStyle/>
          <a:p>
            <a:r>
              <a:rPr lang="en-US" dirty="0"/>
              <a:t>What we will cover</a:t>
            </a:r>
          </a:p>
        </p:txBody>
      </p:sp>
      <p:sp>
        <p:nvSpPr>
          <p:cNvPr id="11" name="Content Placeholder 10">
            <a:extLst>
              <a:ext uri="{FF2B5EF4-FFF2-40B4-BE49-F238E27FC236}">
                <a16:creationId xmlns:a16="http://schemas.microsoft.com/office/drawing/2014/main" id="{CA8741CA-6A66-A7F2-547D-F0EA4B5DF428}"/>
              </a:ext>
            </a:extLst>
          </p:cNvPr>
          <p:cNvSpPr>
            <a:spLocks noGrp="1"/>
          </p:cNvSpPr>
          <p:nvPr>
            <p:ph idx="1"/>
          </p:nvPr>
        </p:nvSpPr>
        <p:spPr/>
        <p:txBody>
          <a:bodyPr>
            <a:normAutofit/>
          </a:bodyPr>
          <a:lstStyle/>
          <a:p>
            <a:pPr>
              <a:spcAft>
                <a:spcPts val="600"/>
              </a:spcAft>
            </a:pPr>
            <a:r>
              <a:rPr lang="en-US" b="1" u="sng" dirty="0"/>
              <a:t>Can</a:t>
            </a:r>
            <a:r>
              <a:rPr lang="en-US" b="1" dirty="0"/>
              <a:t> I appeal?</a:t>
            </a:r>
          </a:p>
          <a:p>
            <a:pPr>
              <a:spcAft>
                <a:spcPts val="600"/>
              </a:spcAft>
            </a:pPr>
            <a:r>
              <a:rPr lang="en-US" b="1" u="sng" dirty="0"/>
              <a:t>How</a:t>
            </a:r>
            <a:r>
              <a:rPr lang="en-US" b="1" dirty="0"/>
              <a:t> do I appeal?</a:t>
            </a:r>
          </a:p>
          <a:p>
            <a:pPr>
              <a:spcAft>
                <a:spcPts val="600"/>
              </a:spcAft>
            </a:pPr>
            <a:r>
              <a:rPr lang="en-US" b="1" dirty="0"/>
              <a:t>When and how do I file my </a:t>
            </a:r>
            <a:r>
              <a:rPr lang="en-US" b="1" u="sng" dirty="0"/>
              <a:t>brief</a:t>
            </a:r>
            <a:r>
              <a:rPr lang="en-US" b="1" dirty="0"/>
              <a:t>?</a:t>
            </a:r>
          </a:p>
          <a:p>
            <a:pPr>
              <a:spcAft>
                <a:spcPts val="600"/>
              </a:spcAft>
            </a:pPr>
            <a:r>
              <a:rPr lang="en-US" b="1" dirty="0"/>
              <a:t>Will my case be </a:t>
            </a:r>
            <a:r>
              <a:rPr lang="en-US" b="1" u="sng" dirty="0"/>
              <a:t>argued</a:t>
            </a:r>
            <a:r>
              <a:rPr lang="en-US" b="1" dirty="0"/>
              <a:t>?</a:t>
            </a:r>
          </a:p>
          <a:p>
            <a:pPr>
              <a:spcAft>
                <a:spcPts val="600"/>
              </a:spcAft>
            </a:pPr>
            <a:r>
              <a:rPr lang="en-US" b="1" dirty="0"/>
              <a:t>When should I expect a </a:t>
            </a:r>
            <a:r>
              <a:rPr lang="en-US" b="1" u="sng" dirty="0"/>
              <a:t>decision</a:t>
            </a:r>
            <a:r>
              <a:rPr lang="en-US" b="1" dirty="0"/>
              <a:t>?</a:t>
            </a:r>
          </a:p>
          <a:p>
            <a:pPr>
              <a:spcAft>
                <a:spcPts val="600"/>
              </a:spcAft>
            </a:pPr>
            <a:r>
              <a:rPr lang="en-US" b="1" dirty="0"/>
              <a:t>Does my appeal </a:t>
            </a:r>
            <a:r>
              <a:rPr lang="en-US" b="1" u="sng" dirty="0"/>
              <a:t>stay</a:t>
            </a:r>
            <a:r>
              <a:rPr lang="en-US" b="1" dirty="0"/>
              <a:t> the case?</a:t>
            </a:r>
          </a:p>
          <a:p>
            <a:pPr>
              <a:spcAft>
                <a:spcPts val="600"/>
              </a:spcAft>
            </a:pPr>
            <a:r>
              <a:rPr lang="en-US" b="1" dirty="0"/>
              <a:t>Can I file a </a:t>
            </a:r>
            <a:r>
              <a:rPr lang="en-US" b="1" u="sng" dirty="0"/>
              <a:t>motion</a:t>
            </a:r>
            <a:r>
              <a:rPr lang="en-US" b="1" dirty="0"/>
              <a:t> in an appellate court?</a:t>
            </a:r>
          </a:p>
          <a:p>
            <a:pPr>
              <a:spcAft>
                <a:spcPts val="600"/>
              </a:spcAft>
            </a:pPr>
            <a:r>
              <a:rPr lang="en-US" b="1" u="sng" dirty="0"/>
              <a:t>What else</a:t>
            </a:r>
            <a:r>
              <a:rPr lang="en-US" b="1" dirty="0"/>
              <a:t> should I know?</a:t>
            </a:r>
          </a:p>
        </p:txBody>
      </p:sp>
    </p:spTree>
    <p:extLst>
      <p:ext uri="{BB962C8B-B14F-4D97-AF65-F5344CB8AC3E}">
        <p14:creationId xmlns:p14="http://schemas.microsoft.com/office/powerpoint/2010/main" val="97808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F29D-C372-13D8-ECEB-A9FE137D96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2C3E4E-3809-6665-EBA3-444A663B7EA2}"/>
              </a:ext>
            </a:extLst>
          </p:cNvPr>
          <p:cNvSpPr>
            <a:spLocks noGrp="1"/>
          </p:cNvSpPr>
          <p:nvPr>
            <p:ph type="title"/>
          </p:nvPr>
        </p:nvSpPr>
        <p:spPr/>
        <p:txBody>
          <a:bodyPr>
            <a:normAutofit/>
          </a:bodyPr>
          <a:lstStyle/>
          <a:p>
            <a:r>
              <a:rPr lang="en-US" dirty="0"/>
              <a:t>Subscribe to our newsletter</a:t>
            </a:r>
          </a:p>
        </p:txBody>
      </p:sp>
      <p:sp>
        <p:nvSpPr>
          <p:cNvPr id="2" name="Content Placeholder 1">
            <a:extLst>
              <a:ext uri="{FF2B5EF4-FFF2-40B4-BE49-F238E27FC236}">
                <a16:creationId xmlns:a16="http://schemas.microsoft.com/office/drawing/2014/main" id="{9748D61E-D86D-0428-684D-B6F611C036B6}"/>
              </a:ext>
            </a:extLst>
          </p:cNvPr>
          <p:cNvSpPr>
            <a:spLocks noGrp="1"/>
          </p:cNvSpPr>
          <p:nvPr>
            <p:ph type="body" sz="quarter" idx="1"/>
          </p:nvPr>
        </p:nvSpPr>
        <p:spPr/>
        <p:txBody>
          <a:bodyPr/>
          <a:lstStyle/>
          <a:p>
            <a:pPr algn="ctr"/>
            <a:endParaRPr lang="en-US" sz="2000" dirty="0">
              <a:solidFill>
                <a:schemeClr val="tx1"/>
              </a:solidFill>
            </a:endParaRPr>
          </a:p>
          <a:p>
            <a:pPr algn="ctr"/>
            <a:r>
              <a:rPr lang="en-US" sz="2000" dirty="0">
                <a:solidFill>
                  <a:schemeClr val="tx1"/>
                </a:solidFill>
              </a:rPr>
              <a:t>Stevens &amp; Lee’s Appellate Practice Group publishes a quarterly email newsletter with appeals-related updates, commentary and insights. </a:t>
            </a:r>
          </a:p>
          <a:p>
            <a:pPr algn="ctr"/>
            <a:r>
              <a:rPr lang="en-US" sz="2000" dirty="0">
                <a:solidFill>
                  <a:schemeClr val="tx1"/>
                </a:solidFill>
              </a:rPr>
              <a:t>Subscribe here:</a:t>
            </a:r>
          </a:p>
          <a:p>
            <a:r>
              <a:rPr lang="en-US" sz="1800" dirty="0"/>
              <a:t>	</a:t>
            </a:r>
          </a:p>
          <a:p>
            <a:r>
              <a:rPr lang="en-US" sz="1800" dirty="0"/>
              <a:t>		</a:t>
            </a:r>
          </a:p>
        </p:txBody>
      </p:sp>
      <p:pic>
        <p:nvPicPr>
          <p:cNvPr id="5" name="Picture 4" descr="A qr code with a white background&#10;&#10;AI-generated content may be incorrect.">
            <a:extLst>
              <a:ext uri="{FF2B5EF4-FFF2-40B4-BE49-F238E27FC236}">
                <a16:creationId xmlns:a16="http://schemas.microsoft.com/office/drawing/2014/main" id="{631AF519-32CD-7B93-BB07-D60FF500EC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62300" y="2895600"/>
            <a:ext cx="2819400" cy="2819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0529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DAAA33-E30C-AC4C-A937-0BDC7E21983D}"/>
              </a:ext>
            </a:extLst>
          </p:cNvPr>
          <p:cNvSpPr>
            <a:spLocks noGrp="1"/>
          </p:cNvSpPr>
          <p:nvPr>
            <p:ph type="title"/>
          </p:nvPr>
        </p:nvSpPr>
        <p:spPr/>
        <p:txBody>
          <a:bodyPr/>
          <a:lstStyle/>
          <a:p>
            <a:r>
              <a:rPr lang="en-US" dirty="0"/>
              <a:t>Disclaimer</a:t>
            </a:r>
          </a:p>
        </p:txBody>
      </p:sp>
      <p:sp>
        <p:nvSpPr>
          <p:cNvPr id="2" name="Content Placeholder 1">
            <a:extLst>
              <a:ext uri="{FF2B5EF4-FFF2-40B4-BE49-F238E27FC236}">
                <a16:creationId xmlns:a16="http://schemas.microsoft.com/office/drawing/2014/main" id="{87A86F44-9DD9-AE46-AF3E-D489A31D8192}"/>
              </a:ext>
            </a:extLst>
          </p:cNvPr>
          <p:cNvSpPr>
            <a:spLocks noGrp="1"/>
          </p:cNvSpPr>
          <p:nvPr>
            <p:ph type="body" sz="quarter" idx="1"/>
          </p:nvPr>
        </p:nvSpPr>
        <p:spPr/>
        <p:txBody>
          <a:bodyPr>
            <a:noAutofit/>
          </a:bodyPr>
          <a:lstStyle/>
          <a:p>
            <a:r>
              <a:rPr lang="en-US" sz="1400" dirty="0"/>
              <a:t>This presentation consists only of general information based on the knowledge and experience of Stevens &amp; Lee professionals. By making this presentation, Stevens &amp; Lee is not providing legal, business, financial or other professional advice or service. This presentation should not be used as a basis for any decision you might make or action you might take that would affect your business or personal circumstances. Do not make any such decision or take any such action without consulting your own legal or other appropriate professional advisor. Stevens &amp; Lee and its affiliates and related entities shall not be responsible for any loss or damage sustained by any person who acts in reliance on this presentation.</a:t>
            </a:r>
          </a:p>
          <a:p>
            <a:r>
              <a:rPr lang="en-US" sz="1400" dirty="0"/>
              <a:t>This material is provided as a general informational service to clients and friends of Stevens &amp; Lee. It should not be construed as, and does not constitute, legal advice on any specific matter. The delivery of this material does not create an attorney-client relationship. This material may be considered ATTORNEY ADVERTISING in some states. Please note that prior results discussed in this material do not guarantee similar outcomes. Readers must not rely on this general information in making decisions. </a:t>
            </a:r>
          </a:p>
          <a:p>
            <a:r>
              <a:rPr lang="en-US" sz="1400" dirty="0"/>
              <a:t>Stevens &amp; Lee expressly disclaims any liability related to the use of this presentation or its contents.</a:t>
            </a:r>
          </a:p>
          <a:p>
            <a:r>
              <a:rPr lang="en-US" sz="1400" dirty="0"/>
              <a:t>The views expressed in this presentation are not necessarily those of Stevens &amp; Lee.</a:t>
            </a:r>
          </a:p>
          <a:p>
            <a:endParaRPr lang="en-US" sz="1100" dirty="0"/>
          </a:p>
          <a:p>
            <a:r>
              <a:rPr lang="en-US" sz="1100" dirty="0"/>
              <a:t>© 2025 Stevens &amp; Lee.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Stevens &amp; Lee. Any reproduction, transmission or distribution of this form or any of the material herein is prohibited and is in violation of law. </a:t>
            </a:r>
          </a:p>
        </p:txBody>
      </p:sp>
    </p:spTree>
    <p:extLst>
      <p:ext uri="{BB962C8B-B14F-4D97-AF65-F5344CB8AC3E}">
        <p14:creationId xmlns:p14="http://schemas.microsoft.com/office/powerpoint/2010/main" val="109210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A7A1C-0C5A-37DE-44BD-75F558A06D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592A8E-19F9-50D2-2B5E-A24B2333941C}"/>
              </a:ext>
            </a:extLst>
          </p:cNvPr>
          <p:cNvSpPr>
            <a:spLocks noGrp="1"/>
          </p:cNvSpPr>
          <p:nvPr>
            <p:ph type="title"/>
          </p:nvPr>
        </p:nvSpPr>
        <p:spPr/>
        <p:txBody>
          <a:bodyPr/>
          <a:lstStyle/>
          <a:p>
            <a:r>
              <a:rPr lang="en-US" dirty="0"/>
              <a:t>Can I appeal?</a:t>
            </a:r>
          </a:p>
        </p:txBody>
      </p:sp>
    </p:spTree>
    <p:extLst>
      <p:ext uri="{BB962C8B-B14F-4D97-AF65-F5344CB8AC3E}">
        <p14:creationId xmlns:p14="http://schemas.microsoft.com/office/powerpoint/2010/main" val="197373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lstStyle/>
          <a:p>
            <a:pPr lvl="0">
              <a:spcAft>
                <a:spcPts val="600"/>
              </a:spcAft>
            </a:pPr>
            <a:r>
              <a:rPr lang="en-US" b="1" dirty="0"/>
              <a:t>Appealable</a:t>
            </a:r>
          </a:p>
          <a:p>
            <a:pPr lvl="1">
              <a:spcAft>
                <a:spcPts val="600"/>
              </a:spcAft>
            </a:pPr>
            <a:r>
              <a:rPr lang="en-US" dirty="0"/>
              <a:t>Final Orders</a:t>
            </a:r>
          </a:p>
          <a:p>
            <a:pPr lvl="1">
              <a:spcAft>
                <a:spcPts val="600"/>
              </a:spcAft>
            </a:pPr>
            <a:r>
              <a:rPr lang="en-US" dirty="0"/>
              <a:t>Interlocutory Appeals </a:t>
            </a:r>
          </a:p>
          <a:p>
            <a:pPr lvl="2">
              <a:spcAft>
                <a:spcPts val="600"/>
              </a:spcAft>
            </a:pPr>
            <a:r>
              <a:rPr lang="en-US" dirty="0"/>
              <a:t>By Right</a:t>
            </a:r>
          </a:p>
          <a:p>
            <a:pPr lvl="2">
              <a:spcAft>
                <a:spcPts val="600"/>
              </a:spcAft>
            </a:pPr>
            <a:r>
              <a:rPr lang="en-US" dirty="0"/>
              <a:t>By Leave/Permission</a:t>
            </a:r>
          </a:p>
          <a:p>
            <a:pPr lvl="1">
              <a:spcAft>
                <a:spcPts val="600"/>
              </a:spcAft>
            </a:pPr>
            <a:r>
              <a:rPr lang="en-US" dirty="0"/>
              <a:t>Collateral Orders</a:t>
            </a:r>
          </a:p>
          <a:p>
            <a:pPr lvl="1">
              <a:spcAft>
                <a:spcPts val="600"/>
              </a:spcAft>
            </a:pPr>
            <a:r>
              <a:rPr lang="en-US" dirty="0"/>
              <a:t>Class Certification Grants/Denials (Federal Court)</a:t>
            </a:r>
          </a:p>
          <a:p>
            <a:pPr marL="295275" lvl="1" indent="0">
              <a:spcAft>
                <a:spcPts val="600"/>
              </a:spcAft>
              <a:buNone/>
            </a:pPr>
            <a:endParaRPr lang="en-US" i="1" dirty="0"/>
          </a:p>
          <a:p>
            <a:pPr lvl="1">
              <a:spcAft>
                <a:spcPts val="600"/>
              </a:spcAft>
            </a:pPr>
            <a:r>
              <a:rPr lang="en-US" i="1" dirty="0"/>
              <a:t>Watch for waiver traps</a:t>
            </a:r>
          </a:p>
          <a:p>
            <a:pPr lvl="2">
              <a:spcAft>
                <a:spcPts val="600"/>
              </a:spcAft>
            </a:pPr>
            <a:r>
              <a:rPr lang="en-US" i="1" dirty="0"/>
              <a:t>… and preserve your issues!</a:t>
            </a:r>
          </a:p>
        </p:txBody>
      </p:sp>
      <p:sp>
        <p:nvSpPr>
          <p:cNvPr id="7" name="Text Placeholder 6"/>
          <p:cNvSpPr>
            <a:spLocks noGrp="1"/>
          </p:cNvSpPr>
          <p:nvPr>
            <p:ph type="body" sz="quarter" idx="2"/>
          </p:nvPr>
        </p:nvSpPr>
        <p:spPr/>
        <p:txBody>
          <a:bodyPr/>
          <a:lstStyle/>
          <a:p>
            <a:pPr lvl="0">
              <a:spcAft>
                <a:spcPts val="600"/>
              </a:spcAft>
            </a:pPr>
            <a:r>
              <a:rPr lang="en-US" b="1" dirty="0"/>
              <a:t>Not appealable</a:t>
            </a:r>
          </a:p>
          <a:p>
            <a:pPr lvl="1">
              <a:spcAft>
                <a:spcPts val="600"/>
              </a:spcAft>
            </a:pPr>
            <a:r>
              <a:rPr lang="en-US" dirty="0"/>
              <a:t>Discovery Orders</a:t>
            </a:r>
          </a:p>
          <a:p>
            <a:pPr lvl="1">
              <a:spcAft>
                <a:spcPts val="600"/>
              </a:spcAft>
            </a:pPr>
            <a:r>
              <a:rPr lang="en-US" dirty="0"/>
              <a:t>Summary Judgment Denials</a:t>
            </a:r>
          </a:p>
          <a:p>
            <a:pPr lvl="1">
              <a:spcAft>
                <a:spcPts val="600"/>
              </a:spcAft>
            </a:pPr>
            <a:r>
              <a:rPr lang="en-US" dirty="0"/>
              <a:t>Preliminary Objections Overruled</a:t>
            </a:r>
          </a:p>
          <a:p>
            <a:pPr marL="0" indent="0">
              <a:spcAft>
                <a:spcPts val="600"/>
              </a:spcAft>
              <a:buNone/>
            </a:pPr>
            <a:endParaRPr lang="en-US" i="1" dirty="0"/>
          </a:p>
          <a:p>
            <a:pPr>
              <a:spcAft>
                <a:spcPts val="600"/>
              </a:spcAft>
            </a:pPr>
            <a:r>
              <a:rPr lang="en-US" i="1" dirty="0"/>
              <a:t>There are exceptions…</a:t>
            </a:r>
          </a:p>
          <a:p>
            <a:pPr lvl="1">
              <a:spcAft>
                <a:spcPts val="600"/>
              </a:spcAft>
            </a:pPr>
            <a:r>
              <a:rPr lang="en-US" dirty="0"/>
              <a:t>Discovery re: privilege issues</a:t>
            </a:r>
          </a:p>
          <a:p>
            <a:pPr lvl="1">
              <a:spcAft>
                <a:spcPts val="600"/>
              </a:spcAft>
            </a:pPr>
            <a:r>
              <a:rPr lang="en-US" dirty="0"/>
              <a:t>PO or MSJ orders re: immunity</a:t>
            </a:r>
          </a:p>
        </p:txBody>
      </p:sp>
      <p:sp>
        <p:nvSpPr>
          <p:cNvPr id="4" name="Title 3"/>
          <p:cNvSpPr>
            <a:spLocks noGrp="1"/>
          </p:cNvSpPr>
          <p:nvPr>
            <p:ph type="title"/>
          </p:nvPr>
        </p:nvSpPr>
        <p:spPr/>
        <p:txBody>
          <a:bodyPr/>
          <a:lstStyle/>
          <a:p>
            <a:r>
              <a:rPr lang="en-US" dirty="0"/>
              <a:t>Is the order appealable?</a:t>
            </a:r>
          </a:p>
        </p:txBody>
      </p:sp>
    </p:spTree>
    <p:extLst>
      <p:ext uri="{BB962C8B-B14F-4D97-AF65-F5344CB8AC3E}">
        <p14:creationId xmlns:p14="http://schemas.microsoft.com/office/powerpoint/2010/main" val="277156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BB44E-38A5-A1D1-805E-79840B1E28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15292D-AD47-A514-D7FD-21912BF5BAB3}"/>
              </a:ext>
            </a:extLst>
          </p:cNvPr>
          <p:cNvSpPr>
            <a:spLocks noGrp="1"/>
          </p:cNvSpPr>
          <p:nvPr>
            <p:ph type="title"/>
          </p:nvPr>
        </p:nvSpPr>
        <p:spPr/>
        <p:txBody>
          <a:bodyPr/>
          <a:lstStyle/>
          <a:p>
            <a:r>
              <a:rPr lang="en-US" dirty="0"/>
              <a:t>How do I appeal?</a:t>
            </a:r>
          </a:p>
        </p:txBody>
      </p:sp>
    </p:spTree>
    <p:extLst>
      <p:ext uri="{BB962C8B-B14F-4D97-AF65-F5344CB8AC3E}">
        <p14:creationId xmlns:p14="http://schemas.microsoft.com/office/powerpoint/2010/main" val="311303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1872D-8A86-73CE-4B0E-2732664CF5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ED6CAC-D3C6-CC0D-2433-F49FA5446AD4}"/>
              </a:ext>
            </a:extLst>
          </p:cNvPr>
          <p:cNvSpPr>
            <a:spLocks noGrp="1"/>
          </p:cNvSpPr>
          <p:nvPr>
            <p:ph type="title"/>
          </p:nvPr>
        </p:nvSpPr>
        <p:spPr/>
        <p:txBody>
          <a:bodyPr/>
          <a:lstStyle/>
          <a:p>
            <a:r>
              <a:rPr lang="en-US" dirty="0"/>
              <a:t>How to appeal</a:t>
            </a:r>
          </a:p>
        </p:txBody>
      </p:sp>
      <p:sp>
        <p:nvSpPr>
          <p:cNvPr id="11" name="Content Placeholder 10">
            <a:extLst>
              <a:ext uri="{FF2B5EF4-FFF2-40B4-BE49-F238E27FC236}">
                <a16:creationId xmlns:a16="http://schemas.microsoft.com/office/drawing/2014/main" id="{8AFAC508-257A-6C5E-5AED-B8DD0B9578F0}"/>
              </a:ext>
            </a:extLst>
          </p:cNvPr>
          <p:cNvSpPr>
            <a:spLocks noGrp="1"/>
          </p:cNvSpPr>
          <p:nvPr>
            <p:ph idx="1"/>
          </p:nvPr>
        </p:nvSpPr>
        <p:spPr/>
        <p:txBody>
          <a:bodyPr>
            <a:normAutofit/>
          </a:bodyPr>
          <a:lstStyle/>
          <a:p>
            <a:pPr>
              <a:spcAft>
                <a:spcPts val="600"/>
              </a:spcAft>
            </a:pPr>
            <a:r>
              <a:rPr lang="en-US" b="1" dirty="0"/>
              <a:t>Notice of appeal</a:t>
            </a:r>
          </a:p>
          <a:p>
            <a:pPr lvl="1">
              <a:spcAft>
                <a:spcPts val="600"/>
              </a:spcAft>
            </a:pPr>
            <a:r>
              <a:rPr lang="en-US" dirty="0"/>
              <a:t>Simple, one sentence filing, attach the docket (state court)</a:t>
            </a:r>
          </a:p>
          <a:p>
            <a:pPr lvl="1">
              <a:spcAft>
                <a:spcPts val="600"/>
              </a:spcAft>
            </a:pPr>
            <a:r>
              <a:rPr lang="en-US" dirty="0"/>
              <a:t>Usually only the “final order” needs to be referenced</a:t>
            </a:r>
          </a:p>
          <a:p>
            <a:pPr lvl="1">
              <a:spcAft>
                <a:spcPts val="600"/>
              </a:spcAft>
            </a:pPr>
            <a:r>
              <a:rPr lang="en-US" dirty="0"/>
              <a:t>Transcript request (state)</a:t>
            </a:r>
          </a:p>
          <a:p>
            <a:pPr>
              <a:spcAft>
                <a:spcPts val="600"/>
              </a:spcAft>
            </a:pPr>
            <a:r>
              <a:rPr lang="en-US" b="1" dirty="0"/>
              <a:t>File it timely</a:t>
            </a:r>
          </a:p>
          <a:p>
            <a:pPr lvl="1">
              <a:spcAft>
                <a:spcPts val="600"/>
              </a:spcAft>
            </a:pPr>
            <a:r>
              <a:rPr lang="en-US" dirty="0"/>
              <a:t>Usually 30 days from the order—but sometimes shorter</a:t>
            </a:r>
          </a:p>
          <a:p>
            <a:pPr>
              <a:spcAft>
                <a:spcPts val="600"/>
              </a:spcAft>
            </a:pPr>
            <a:r>
              <a:rPr lang="en-US" b="1" dirty="0"/>
              <a:t>File it in the right place</a:t>
            </a:r>
          </a:p>
          <a:p>
            <a:pPr lvl="1">
              <a:spcAft>
                <a:spcPts val="600"/>
              </a:spcAft>
            </a:pPr>
            <a:r>
              <a:rPr lang="en-US" dirty="0"/>
              <a:t>Trial court – </a:t>
            </a:r>
            <a:r>
              <a:rPr lang="en-US" i="1" dirty="0"/>
              <a:t>not</a:t>
            </a:r>
            <a:r>
              <a:rPr lang="en-US" dirty="0"/>
              <a:t> the appellate court </a:t>
            </a:r>
          </a:p>
          <a:p>
            <a:pPr lvl="1">
              <a:spcAft>
                <a:spcPts val="600"/>
              </a:spcAft>
            </a:pPr>
            <a:r>
              <a:rPr lang="en-US" dirty="0"/>
              <a:t>Choose the right appeals court</a:t>
            </a:r>
          </a:p>
          <a:p>
            <a:pPr>
              <a:spcAft>
                <a:spcPts val="600"/>
              </a:spcAft>
            </a:pPr>
            <a:r>
              <a:rPr lang="en-US" b="1" dirty="0"/>
              <a:t>Serve it </a:t>
            </a:r>
            <a:r>
              <a:rPr lang="en-US" sz="2200" dirty="0"/>
              <a:t>– Include judge, reporter, court admin (state)</a:t>
            </a:r>
          </a:p>
          <a:p>
            <a:pPr lvl="1">
              <a:spcAft>
                <a:spcPts val="600"/>
              </a:spcAft>
            </a:pPr>
            <a:endParaRPr lang="en-US" dirty="0"/>
          </a:p>
          <a:p>
            <a:pPr lvl="1">
              <a:spcAft>
                <a:spcPts val="600"/>
              </a:spcAft>
            </a:pPr>
            <a:endParaRPr lang="en-US" dirty="0"/>
          </a:p>
        </p:txBody>
      </p:sp>
    </p:spTree>
    <p:extLst>
      <p:ext uri="{BB962C8B-B14F-4D97-AF65-F5344CB8AC3E}">
        <p14:creationId xmlns:p14="http://schemas.microsoft.com/office/powerpoint/2010/main" val="2372665971"/>
      </p:ext>
    </p:extLst>
  </p:cSld>
  <p:clrMapOvr>
    <a:masterClrMapping/>
  </p:clrMapOvr>
</p:sld>
</file>

<file path=ppt/theme/theme1.xml><?xml version="1.0" encoding="utf-8"?>
<a:theme xmlns:a="http://schemas.openxmlformats.org/drawingml/2006/main" name="Stevens Lee">
  <a:themeElements>
    <a:clrScheme name="Custom 6">
      <a:dk1>
        <a:sysClr val="windowText" lastClr="000000"/>
      </a:dk1>
      <a:lt1>
        <a:sysClr val="window" lastClr="FFFFFF"/>
      </a:lt1>
      <a:dk2>
        <a:srgbClr val="646B86"/>
      </a:dk2>
      <a:lt2>
        <a:srgbClr val="C5D1D7"/>
      </a:lt2>
      <a:accent1>
        <a:srgbClr val="D16349"/>
      </a:accent1>
      <a:accent2>
        <a:srgbClr val="CCB400"/>
      </a:accent2>
      <a:accent3>
        <a:srgbClr val="8CADAE"/>
      </a:accent3>
      <a:accent4>
        <a:srgbClr val="DEDEDE"/>
      </a:accent4>
      <a:accent5>
        <a:srgbClr val="8FB08C"/>
      </a:accent5>
      <a:accent6>
        <a:srgbClr val="003300"/>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2328</Words>
  <Application>Microsoft Office PowerPoint</Application>
  <PresentationFormat>On-screen Show (4:3)</PresentationFormat>
  <Paragraphs>368</Paragraphs>
  <Slides>51</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ＭＳ Ｐゴシック</vt:lpstr>
      <vt:lpstr>Arial</vt:lpstr>
      <vt:lpstr>Calibri</vt:lpstr>
      <vt:lpstr>Roboto</vt:lpstr>
      <vt:lpstr>Roboto Light</vt:lpstr>
      <vt:lpstr>Roboto Medium</vt:lpstr>
      <vt:lpstr>Times New Roman</vt:lpstr>
      <vt:lpstr>Wingdings 2</vt:lpstr>
      <vt:lpstr>Stevens Lee</vt:lpstr>
      <vt:lpstr>Office Theme</vt:lpstr>
      <vt:lpstr>Lackawanna Bar Association Bench Bar Conference</vt:lpstr>
      <vt:lpstr>Presenters </vt:lpstr>
      <vt:lpstr>Let’s Get Started</vt:lpstr>
      <vt:lpstr>Introduction</vt:lpstr>
      <vt:lpstr>What we will cover</vt:lpstr>
      <vt:lpstr>Can I appeal?</vt:lpstr>
      <vt:lpstr>Is the order appealable?</vt:lpstr>
      <vt:lpstr>How do I appeal?</vt:lpstr>
      <vt:lpstr>How to appeal</vt:lpstr>
      <vt:lpstr>How to appeal (cont’d)</vt:lpstr>
      <vt:lpstr>When do I file my brief?</vt:lpstr>
      <vt:lpstr>Briefing</vt:lpstr>
      <vt:lpstr>Briefing (cont’d)</vt:lpstr>
      <vt:lpstr>Advice from Justice Stevens</vt:lpstr>
      <vt:lpstr>GOOD LEGAL WRITING</vt:lpstr>
      <vt:lpstr>DON’T OVERDO DETAIL</vt:lpstr>
      <vt:lpstr>DON’T OVERLOOK THE OBVIOUS</vt:lpstr>
      <vt:lpstr>ENGLISH 101</vt:lpstr>
      <vt:lpstr>PowerPoint Presentation</vt:lpstr>
      <vt:lpstr>FOLLOW THE RULES</vt:lpstr>
      <vt:lpstr>PRAYER FOR RELIEF</vt:lpstr>
      <vt:lpstr>Will my case be argued?</vt:lpstr>
      <vt:lpstr>Argument</vt:lpstr>
      <vt:lpstr>Advice from Justice Stevens</vt:lpstr>
      <vt:lpstr>KNOW YOUR PANEL</vt:lpstr>
      <vt:lpstr>ORAL ARGUMENT</vt:lpstr>
      <vt:lpstr>BE PREPARED</vt:lpstr>
      <vt:lpstr>STRONG OPENING</vt:lpstr>
      <vt:lpstr>DON’T READ YOUR BRIEF TO THE COURT</vt:lpstr>
      <vt:lpstr>THE RECORD</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EXPECT TO WOW THE JUDGES</vt:lpstr>
      <vt:lpstr>FINAL THOUGHTS ON ARGUMENT</vt:lpstr>
      <vt:lpstr>When should I expect a decision?</vt:lpstr>
      <vt:lpstr>Decisions</vt:lpstr>
      <vt:lpstr>Does my appeal stay the case?</vt:lpstr>
      <vt:lpstr>Stay (supersedeas) on appeal</vt:lpstr>
      <vt:lpstr>Can I file a motion in an appellate court?</vt:lpstr>
      <vt:lpstr>Motions</vt:lpstr>
      <vt:lpstr>What else should I know?</vt:lpstr>
      <vt:lpstr>Closing thoughts</vt:lpstr>
      <vt:lpstr>For more information…</vt:lpstr>
      <vt:lpstr>Subscribe to our newsletter</vt:lpstr>
      <vt:lpstr>Disclaimer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2012-03-12T16:47:39Z</dcterms:created>
  <dcterms:modified xsi:type="dcterms:W3CDTF">2025-10-22T17:28:04Z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47bcd4-ddd6-4e78-a806-835e0fe97175_Enabled">
    <vt:lpwstr>true</vt:lpwstr>
  </property>
  <property fmtid="{D5CDD505-2E9C-101B-9397-08002B2CF9AE}" pid="3" name="MSIP_Label_a747bcd4-ddd6-4e78-a806-835e0fe97175_SetDate">
    <vt:lpwstr>2024-07-30T16:28:26Z</vt:lpwstr>
  </property>
  <property fmtid="{D5CDD505-2E9C-101B-9397-08002B2CF9AE}" pid="4" name="MSIP_Label_a747bcd4-ddd6-4e78-a806-835e0fe97175_Method">
    <vt:lpwstr>Standard</vt:lpwstr>
  </property>
  <property fmtid="{D5CDD505-2E9C-101B-9397-08002B2CF9AE}" pid="5" name="MSIP_Label_a747bcd4-ddd6-4e78-a806-835e0fe97175_Name">
    <vt:lpwstr>defa4170-0d19-0005-0004-bc88714345d2</vt:lpwstr>
  </property>
  <property fmtid="{D5CDD505-2E9C-101B-9397-08002B2CF9AE}" pid="6" name="MSIP_Label_a747bcd4-ddd6-4e78-a806-835e0fe97175_SiteId">
    <vt:lpwstr>fdfc363d-0d5a-4cd7-b669-75aabdf8e069</vt:lpwstr>
  </property>
  <property fmtid="{D5CDD505-2E9C-101B-9397-08002B2CF9AE}" pid="7" name="MSIP_Label_a747bcd4-ddd6-4e78-a806-835e0fe97175_ActionId">
    <vt:lpwstr>af8501c7-d9b1-4877-b8c0-ff574fad44d0</vt:lpwstr>
  </property>
  <property fmtid="{D5CDD505-2E9C-101B-9397-08002B2CF9AE}" pid="8" name="MSIP_Label_a747bcd4-ddd6-4e78-a806-835e0fe97175_ContentBits">
    <vt:lpwstr>0</vt:lpwstr>
  </property>
</Properties>
</file>