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63" r:id="rId5"/>
  </p:sldMasterIdLst>
  <p:notesMasterIdLst>
    <p:notesMasterId r:id="rId36"/>
  </p:notesMasterIdLst>
  <p:handoutMasterIdLst>
    <p:handoutMasterId r:id="rId37"/>
  </p:handoutMasterIdLst>
  <p:sldIdLst>
    <p:sldId id="256" r:id="rId6"/>
    <p:sldId id="369" r:id="rId7"/>
    <p:sldId id="367" r:id="rId8"/>
    <p:sldId id="302" r:id="rId9"/>
    <p:sldId id="288" r:id="rId10"/>
    <p:sldId id="316" r:id="rId11"/>
    <p:sldId id="317" r:id="rId12"/>
    <p:sldId id="301" r:id="rId13"/>
    <p:sldId id="300" r:id="rId14"/>
    <p:sldId id="346" r:id="rId15"/>
    <p:sldId id="347" r:id="rId16"/>
    <p:sldId id="357" r:id="rId17"/>
    <p:sldId id="358" r:id="rId18"/>
    <p:sldId id="359" r:id="rId19"/>
    <p:sldId id="360" r:id="rId20"/>
    <p:sldId id="361" r:id="rId21"/>
    <p:sldId id="362" r:id="rId22"/>
    <p:sldId id="324" r:id="rId23"/>
    <p:sldId id="363" r:id="rId24"/>
    <p:sldId id="334" r:id="rId25"/>
    <p:sldId id="336" r:id="rId26"/>
    <p:sldId id="338" r:id="rId27"/>
    <p:sldId id="339" r:id="rId28"/>
    <p:sldId id="340" r:id="rId29"/>
    <p:sldId id="341" r:id="rId30"/>
    <p:sldId id="356" r:id="rId31"/>
    <p:sldId id="365" r:id="rId32"/>
    <p:sldId id="366" r:id="rId33"/>
    <p:sldId id="268" r:id="rId34"/>
    <p:sldId id="335" r:id="rId35"/>
  </p:sldIdLst>
  <p:sldSz cx="9144000" cy="6858000" type="screen4x3"/>
  <p:notesSz cx="7010400" cy="9296400"/>
  <p:defaultTextStyle>
    <a:defPPr>
      <a:defRPr lang="en-US"/>
    </a:defPPr>
    <a:lvl1pPr algn="l" rtl="0" fontAlgn="base">
      <a:spcBef>
        <a:spcPct val="20000"/>
      </a:spcBef>
      <a:spcAft>
        <a:spcPct val="20000"/>
      </a:spcAft>
      <a:buFont typeface="Wingdings" pitchFamily="2" charset="2"/>
      <a:buChar char="v"/>
      <a:defRPr sz="2800" kern="1200">
        <a:solidFill>
          <a:schemeClr val="tx1"/>
        </a:solidFill>
        <a:latin typeface="Arial" charset="0"/>
        <a:ea typeface="+mn-ea"/>
        <a:cs typeface="+mn-cs"/>
      </a:defRPr>
    </a:lvl1pPr>
    <a:lvl2pPr marL="457200" algn="l" rtl="0" fontAlgn="base">
      <a:spcBef>
        <a:spcPct val="20000"/>
      </a:spcBef>
      <a:spcAft>
        <a:spcPct val="20000"/>
      </a:spcAft>
      <a:buFont typeface="Wingdings" pitchFamily="2" charset="2"/>
      <a:buChar char="v"/>
      <a:defRPr sz="2800" kern="1200">
        <a:solidFill>
          <a:schemeClr val="tx1"/>
        </a:solidFill>
        <a:latin typeface="Arial" charset="0"/>
        <a:ea typeface="+mn-ea"/>
        <a:cs typeface="+mn-cs"/>
      </a:defRPr>
    </a:lvl2pPr>
    <a:lvl3pPr marL="914400" algn="l" rtl="0" fontAlgn="base">
      <a:spcBef>
        <a:spcPct val="20000"/>
      </a:spcBef>
      <a:spcAft>
        <a:spcPct val="20000"/>
      </a:spcAft>
      <a:buFont typeface="Wingdings" pitchFamily="2" charset="2"/>
      <a:buChar char="v"/>
      <a:defRPr sz="2800" kern="1200">
        <a:solidFill>
          <a:schemeClr val="tx1"/>
        </a:solidFill>
        <a:latin typeface="Arial" charset="0"/>
        <a:ea typeface="+mn-ea"/>
        <a:cs typeface="+mn-cs"/>
      </a:defRPr>
    </a:lvl3pPr>
    <a:lvl4pPr marL="1371600" algn="l" rtl="0" fontAlgn="base">
      <a:spcBef>
        <a:spcPct val="20000"/>
      </a:spcBef>
      <a:spcAft>
        <a:spcPct val="20000"/>
      </a:spcAft>
      <a:buFont typeface="Wingdings" pitchFamily="2" charset="2"/>
      <a:buChar char="v"/>
      <a:defRPr sz="2800" kern="1200">
        <a:solidFill>
          <a:schemeClr val="tx1"/>
        </a:solidFill>
        <a:latin typeface="Arial" charset="0"/>
        <a:ea typeface="+mn-ea"/>
        <a:cs typeface="+mn-cs"/>
      </a:defRPr>
    </a:lvl4pPr>
    <a:lvl5pPr marL="1828800" algn="l" rtl="0" fontAlgn="base">
      <a:spcBef>
        <a:spcPct val="20000"/>
      </a:spcBef>
      <a:spcAft>
        <a:spcPct val="20000"/>
      </a:spcAft>
      <a:buFont typeface="Wingdings" pitchFamily="2" charset="2"/>
      <a:buChar char="v"/>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ol, Gurpal" initials="D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FF9933"/>
    <a:srgbClr val="CC0000"/>
    <a:srgbClr val="66FF66"/>
    <a:srgbClr val="E41CB9"/>
    <a:srgbClr val="33CCFF"/>
    <a:srgbClr val="CC6600"/>
    <a:srgbClr val="FFF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3742" autoAdjust="0"/>
  </p:normalViewPr>
  <p:slideViewPr>
    <p:cSldViewPr snapToGrid="0">
      <p:cViewPr varScale="1">
        <p:scale>
          <a:sx n="95" d="100"/>
          <a:sy n="95" d="100"/>
        </p:scale>
        <p:origin x="1576" y="8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100" d="100"/>
          <a:sy n="100" d="100"/>
        </p:scale>
        <p:origin x="-1580" y="15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5BF4D-FA8F-457B-9C83-88D1455B1F08}"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2BDF5C1A-3EBE-4746-B719-C81C11B19EA2}">
      <dgm:prSet/>
      <dgm:spPr/>
      <dgm:t>
        <a:bodyPr/>
        <a:lstStyle/>
        <a:p>
          <a:pPr>
            <a:defRPr b="1"/>
          </a:pPr>
          <a:r>
            <a:rPr lang="en-US" dirty="0"/>
            <a:t>Zone 7 is delivering all water below the response level.</a:t>
          </a:r>
        </a:p>
      </dgm:t>
    </dgm:pt>
    <dgm:pt modelId="{7477A0A1-D17B-4DDB-9A9B-7A206AFB9C75}" type="parTrans" cxnId="{C53F591B-9EF9-4D3A-841D-37D8E0A45E3B}">
      <dgm:prSet/>
      <dgm:spPr/>
      <dgm:t>
        <a:bodyPr/>
        <a:lstStyle/>
        <a:p>
          <a:endParaRPr lang="en-US"/>
        </a:p>
      </dgm:t>
    </dgm:pt>
    <dgm:pt modelId="{01CE9030-AD92-44EA-8C4D-351BF234F33B}" type="sibTrans" cxnId="{C53F591B-9EF9-4D3A-841D-37D8E0A45E3B}">
      <dgm:prSet/>
      <dgm:spPr/>
      <dgm:t>
        <a:bodyPr/>
        <a:lstStyle/>
        <a:p>
          <a:endParaRPr lang="en-US"/>
        </a:p>
      </dgm:t>
    </dgm:pt>
    <dgm:pt modelId="{EF025A4E-6388-44EE-9239-AF055405FFC1}">
      <dgm:prSet/>
      <dgm:spPr/>
      <dgm:t>
        <a:bodyPr/>
        <a:lstStyle/>
        <a:p>
          <a:r>
            <a:rPr lang="en-US" dirty="0"/>
            <a:t>The water delivered to our customers continues to meet or exceed all state and federal regulatory guidelines.</a:t>
          </a:r>
        </a:p>
      </dgm:t>
    </dgm:pt>
    <dgm:pt modelId="{CEBA3397-20B9-4FAC-ADC4-A6D78B120906}" type="parTrans" cxnId="{FBB04294-67E8-4776-BB5C-6EBB4F58B8BA}">
      <dgm:prSet/>
      <dgm:spPr/>
      <dgm:t>
        <a:bodyPr/>
        <a:lstStyle/>
        <a:p>
          <a:endParaRPr lang="en-US"/>
        </a:p>
      </dgm:t>
    </dgm:pt>
    <dgm:pt modelId="{19413290-C82D-4102-9FFC-1656C678450E}" type="sibTrans" cxnId="{FBB04294-67E8-4776-BB5C-6EBB4F58B8BA}">
      <dgm:prSet/>
      <dgm:spPr/>
      <dgm:t>
        <a:bodyPr/>
        <a:lstStyle/>
        <a:p>
          <a:endParaRPr lang="en-US"/>
        </a:p>
      </dgm:t>
    </dgm:pt>
    <dgm:pt modelId="{EBD3FC6E-EE9C-469B-A40A-77F3E20AAD46}">
      <dgm:prSet/>
      <dgm:spPr/>
      <dgm:t>
        <a:bodyPr/>
        <a:lstStyle/>
        <a:p>
          <a:r>
            <a:rPr lang="en-US" dirty="0"/>
            <a:t>We are committed to supplying a safe and reliable water supply.</a:t>
          </a:r>
        </a:p>
      </dgm:t>
    </dgm:pt>
    <dgm:pt modelId="{6C1A8968-284F-4F67-8320-62714C57F518}" type="parTrans" cxnId="{99855FB3-673B-4E84-B1BB-01595DDD98EE}">
      <dgm:prSet/>
      <dgm:spPr/>
      <dgm:t>
        <a:bodyPr/>
        <a:lstStyle/>
        <a:p>
          <a:endParaRPr lang="en-US"/>
        </a:p>
      </dgm:t>
    </dgm:pt>
    <dgm:pt modelId="{4B323B06-18CC-416B-9F45-BCF3BE4B0226}" type="sibTrans" cxnId="{99855FB3-673B-4E84-B1BB-01595DDD98EE}">
      <dgm:prSet/>
      <dgm:spPr/>
      <dgm:t>
        <a:bodyPr/>
        <a:lstStyle/>
        <a:p>
          <a:endParaRPr lang="en-US"/>
        </a:p>
      </dgm:t>
    </dgm:pt>
    <dgm:pt modelId="{4436C36A-62DF-4E76-AEC3-B37A92AA5C58}">
      <dgm:prSet/>
      <dgm:spPr/>
      <dgm:t>
        <a:bodyPr/>
        <a:lstStyle/>
        <a:p>
          <a:pPr>
            <a:defRPr b="1"/>
          </a:pPr>
          <a:r>
            <a:rPr lang="en-US" dirty="0"/>
            <a:t>PFAS is a widespread problem, not just related to water.</a:t>
          </a:r>
        </a:p>
      </dgm:t>
    </dgm:pt>
    <dgm:pt modelId="{E0B1C765-BF94-474E-BA84-7B08B1161B11}" type="parTrans" cxnId="{6B05E1D5-0377-43E0-B81D-EC00F38F4009}">
      <dgm:prSet/>
      <dgm:spPr/>
      <dgm:t>
        <a:bodyPr/>
        <a:lstStyle/>
        <a:p>
          <a:endParaRPr lang="en-US"/>
        </a:p>
      </dgm:t>
    </dgm:pt>
    <dgm:pt modelId="{1D826C74-AFB8-472A-8D8B-8A61670A5AB7}" type="sibTrans" cxnId="{6B05E1D5-0377-43E0-B81D-EC00F38F4009}">
      <dgm:prSet/>
      <dgm:spPr/>
      <dgm:t>
        <a:bodyPr/>
        <a:lstStyle/>
        <a:p>
          <a:endParaRPr lang="en-US"/>
        </a:p>
      </dgm:t>
    </dgm:pt>
    <dgm:pt modelId="{EB2E8717-233A-49C5-844B-C43FAEE78377}">
      <dgm:prSet/>
      <dgm:spPr/>
      <dgm:t>
        <a:bodyPr/>
        <a:lstStyle/>
        <a:p>
          <a:pPr>
            <a:defRPr b="1"/>
          </a:pPr>
          <a:r>
            <a:rPr lang="en-US" dirty="0"/>
            <a:t>Water agencies are looking to regulators to set science based standards and guidelines that are actionable with the understanding that tighter guidelines my require funding assistance for infrastructure investment. </a:t>
          </a:r>
        </a:p>
      </dgm:t>
    </dgm:pt>
    <dgm:pt modelId="{4F7F5005-D51D-4112-81C7-7F45EFC48EF1}" type="parTrans" cxnId="{88766F74-7BBF-4B97-9DAB-286B5E5D9C11}">
      <dgm:prSet/>
      <dgm:spPr/>
      <dgm:t>
        <a:bodyPr/>
        <a:lstStyle/>
        <a:p>
          <a:endParaRPr lang="en-US"/>
        </a:p>
      </dgm:t>
    </dgm:pt>
    <dgm:pt modelId="{558D5188-C36A-4E9C-A9C6-9B47BADFE720}" type="sibTrans" cxnId="{88766F74-7BBF-4B97-9DAB-286B5E5D9C11}">
      <dgm:prSet/>
      <dgm:spPr/>
      <dgm:t>
        <a:bodyPr/>
        <a:lstStyle/>
        <a:p>
          <a:endParaRPr lang="en-US"/>
        </a:p>
      </dgm:t>
    </dgm:pt>
    <dgm:pt modelId="{3BC2BEB3-316C-4096-9C10-2137E0CCF9BA}">
      <dgm:prSet/>
      <dgm:spPr/>
      <dgm:t>
        <a:bodyPr/>
        <a:lstStyle/>
        <a:p>
          <a:pPr>
            <a:defRPr b="1"/>
          </a:pPr>
          <a:r>
            <a:rPr lang="en-US" dirty="0"/>
            <a:t>Further research and evaluation of the impact to human health and the environment of the PFAS class of chemicals is needed.</a:t>
          </a:r>
        </a:p>
      </dgm:t>
    </dgm:pt>
    <dgm:pt modelId="{DE1D0690-09F2-4C51-BCC8-8D1D030DDB74}" type="parTrans" cxnId="{F9E193A8-91F8-40DD-933C-7E439C6B5DC0}">
      <dgm:prSet/>
      <dgm:spPr/>
      <dgm:t>
        <a:bodyPr/>
        <a:lstStyle/>
        <a:p>
          <a:endParaRPr lang="en-US"/>
        </a:p>
      </dgm:t>
    </dgm:pt>
    <dgm:pt modelId="{7D9608A6-0961-45A6-A8A8-F6FE1E19138E}" type="sibTrans" cxnId="{F9E193A8-91F8-40DD-933C-7E439C6B5DC0}">
      <dgm:prSet/>
      <dgm:spPr/>
      <dgm:t>
        <a:bodyPr/>
        <a:lstStyle/>
        <a:p>
          <a:endParaRPr lang="en-US"/>
        </a:p>
      </dgm:t>
    </dgm:pt>
    <dgm:pt modelId="{55B08B48-D90C-4FE3-BF5D-3EB9E428EEAE}">
      <dgm:prSet/>
      <dgm:spPr/>
      <dgm:t>
        <a:bodyPr/>
        <a:lstStyle/>
        <a:p>
          <a:pPr>
            <a:defRPr b="1"/>
          </a:pPr>
          <a:r>
            <a:rPr lang="en-US" dirty="0"/>
            <a:t>We will continue to closely monitor the quality of the community’s drinking water supplies, utilizing proven technologies and best practices to ensure that any emerging PFAS issues are managed in a transparent and responsible manner.</a:t>
          </a:r>
        </a:p>
      </dgm:t>
    </dgm:pt>
    <dgm:pt modelId="{83616AFF-4C50-446D-89AB-A0D3F562FEEA}" type="parTrans" cxnId="{30D2EE76-D612-46A3-A6D0-689B679BDB3B}">
      <dgm:prSet/>
      <dgm:spPr/>
      <dgm:t>
        <a:bodyPr/>
        <a:lstStyle/>
        <a:p>
          <a:endParaRPr lang="en-US"/>
        </a:p>
      </dgm:t>
    </dgm:pt>
    <dgm:pt modelId="{E7900D91-5301-4706-B68D-94AAE2DC2DF0}" type="sibTrans" cxnId="{30D2EE76-D612-46A3-A6D0-689B679BDB3B}">
      <dgm:prSet/>
      <dgm:spPr/>
      <dgm:t>
        <a:bodyPr/>
        <a:lstStyle/>
        <a:p>
          <a:endParaRPr lang="en-US"/>
        </a:p>
      </dgm:t>
    </dgm:pt>
    <dgm:pt modelId="{247ADD20-A6BD-4939-9FB0-8AE6AEEED0FF}" type="pres">
      <dgm:prSet presAssocID="{B5D5BF4D-FA8F-457B-9C83-88D1455B1F08}" presName="root" presStyleCnt="0">
        <dgm:presLayoutVars>
          <dgm:dir/>
          <dgm:resizeHandles val="exact"/>
        </dgm:presLayoutVars>
      </dgm:prSet>
      <dgm:spPr/>
    </dgm:pt>
    <dgm:pt modelId="{23A3F43E-C984-4F26-B839-2CD6BE7324CC}" type="pres">
      <dgm:prSet presAssocID="{2BDF5C1A-3EBE-4746-B719-C81C11B19EA2}" presName="compNode" presStyleCnt="0"/>
      <dgm:spPr/>
    </dgm:pt>
    <dgm:pt modelId="{3DAF7A95-7C2B-48A3-86DD-D4EF6F8CEAE6}" type="pres">
      <dgm:prSet presAssocID="{2BDF5C1A-3EBE-4746-B719-C81C11B19EA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2331C67A-47D0-4053-BDCE-F00D1822EE84}" type="pres">
      <dgm:prSet presAssocID="{2BDF5C1A-3EBE-4746-B719-C81C11B19EA2}" presName="iconSpace" presStyleCnt="0"/>
      <dgm:spPr/>
    </dgm:pt>
    <dgm:pt modelId="{88D1B5FA-F170-4041-BFE7-0939AE0DFDFF}" type="pres">
      <dgm:prSet presAssocID="{2BDF5C1A-3EBE-4746-B719-C81C11B19EA2}" presName="parTx" presStyleLbl="revTx" presStyleIdx="0" presStyleCnt="10">
        <dgm:presLayoutVars>
          <dgm:chMax val="0"/>
          <dgm:chPref val="0"/>
        </dgm:presLayoutVars>
      </dgm:prSet>
      <dgm:spPr/>
    </dgm:pt>
    <dgm:pt modelId="{562246FD-F318-4EB0-A483-16062612CA7D}" type="pres">
      <dgm:prSet presAssocID="{2BDF5C1A-3EBE-4746-B719-C81C11B19EA2}" presName="txSpace" presStyleCnt="0"/>
      <dgm:spPr/>
    </dgm:pt>
    <dgm:pt modelId="{3CBEFFA2-4F12-4A55-BA9A-F4CB674E72E8}" type="pres">
      <dgm:prSet presAssocID="{2BDF5C1A-3EBE-4746-B719-C81C11B19EA2}" presName="desTx" presStyleLbl="revTx" presStyleIdx="1" presStyleCnt="10" custLinFactY="-47627" custLinFactNeighborX="-969" custLinFactNeighborY="-100000">
        <dgm:presLayoutVars/>
      </dgm:prSet>
      <dgm:spPr/>
    </dgm:pt>
    <dgm:pt modelId="{B6B12E96-3157-4398-A636-36850E5A9FE8}" type="pres">
      <dgm:prSet presAssocID="{01CE9030-AD92-44EA-8C4D-351BF234F33B}" presName="sibTrans" presStyleCnt="0"/>
      <dgm:spPr/>
    </dgm:pt>
    <dgm:pt modelId="{60C04091-2566-4074-846D-3FAF714C9248}" type="pres">
      <dgm:prSet presAssocID="{4436C36A-62DF-4E76-AEC3-B37A92AA5C58}" presName="compNode" presStyleCnt="0"/>
      <dgm:spPr/>
    </dgm:pt>
    <dgm:pt modelId="{A45A5D6D-8FE1-4F78-B39C-B20EBDC04167}" type="pres">
      <dgm:prSet presAssocID="{4436C36A-62DF-4E76-AEC3-B37A92AA5C5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C40EBD0C-697B-4ADA-893C-864F70E5D8D3}" type="pres">
      <dgm:prSet presAssocID="{4436C36A-62DF-4E76-AEC3-B37A92AA5C58}" presName="iconSpace" presStyleCnt="0"/>
      <dgm:spPr/>
    </dgm:pt>
    <dgm:pt modelId="{DB42E33E-A706-49AA-8C1F-CAB24C16DBCA}" type="pres">
      <dgm:prSet presAssocID="{4436C36A-62DF-4E76-AEC3-B37A92AA5C58}" presName="parTx" presStyleLbl="revTx" presStyleIdx="2" presStyleCnt="10">
        <dgm:presLayoutVars>
          <dgm:chMax val="0"/>
          <dgm:chPref val="0"/>
        </dgm:presLayoutVars>
      </dgm:prSet>
      <dgm:spPr/>
    </dgm:pt>
    <dgm:pt modelId="{6F6D9DF9-52F8-4C7D-947E-CA11C32907CB}" type="pres">
      <dgm:prSet presAssocID="{4436C36A-62DF-4E76-AEC3-B37A92AA5C58}" presName="txSpace" presStyleCnt="0"/>
      <dgm:spPr/>
    </dgm:pt>
    <dgm:pt modelId="{7C914AC1-EED4-4CE1-8FA5-CFDCFD2FA6A3}" type="pres">
      <dgm:prSet presAssocID="{4436C36A-62DF-4E76-AEC3-B37A92AA5C58}" presName="desTx" presStyleLbl="revTx" presStyleIdx="3" presStyleCnt="10">
        <dgm:presLayoutVars/>
      </dgm:prSet>
      <dgm:spPr/>
    </dgm:pt>
    <dgm:pt modelId="{5A68077C-4DE0-4E78-A058-3DCD3D19CEEE}" type="pres">
      <dgm:prSet presAssocID="{1D826C74-AFB8-472A-8D8B-8A61670A5AB7}" presName="sibTrans" presStyleCnt="0"/>
      <dgm:spPr/>
    </dgm:pt>
    <dgm:pt modelId="{112D7F22-5DE4-4EDF-9542-C817A8D12A2B}" type="pres">
      <dgm:prSet presAssocID="{EB2E8717-233A-49C5-844B-C43FAEE78377}" presName="compNode" presStyleCnt="0"/>
      <dgm:spPr/>
    </dgm:pt>
    <dgm:pt modelId="{C14473C2-8BF8-4D0F-B087-64A2ED5744C5}" type="pres">
      <dgm:prSet presAssocID="{EB2E8717-233A-49C5-844B-C43FAEE783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ED3869EE-E2E0-4042-857E-69C48949A81A}" type="pres">
      <dgm:prSet presAssocID="{EB2E8717-233A-49C5-844B-C43FAEE78377}" presName="iconSpace" presStyleCnt="0"/>
      <dgm:spPr/>
    </dgm:pt>
    <dgm:pt modelId="{01548F7F-F0BD-4C0B-AFCC-9644893CAB89}" type="pres">
      <dgm:prSet presAssocID="{EB2E8717-233A-49C5-844B-C43FAEE78377}" presName="parTx" presStyleLbl="revTx" presStyleIdx="4" presStyleCnt="10">
        <dgm:presLayoutVars>
          <dgm:chMax val="0"/>
          <dgm:chPref val="0"/>
        </dgm:presLayoutVars>
      </dgm:prSet>
      <dgm:spPr/>
    </dgm:pt>
    <dgm:pt modelId="{406E1135-FC2D-4714-A45F-9C186A56A113}" type="pres">
      <dgm:prSet presAssocID="{EB2E8717-233A-49C5-844B-C43FAEE78377}" presName="txSpace" presStyleCnt="0"/>
      <dgm:spPr/>
    </dgm:pt>
    <dgm:pt modelId="{43614E43-3376-4B55-8B17-46342F5BA488}" type="pres">
      <dgm:prSet presAssocID="{EB2E8717-233A-49C5-844B-C43FAEE78377}" presName="desTx" presStyleLbl="revTx" presStyleIdx="5" presStyleCnt="10">
        <dgm:presLayoutVars/>
      </dgm:prSet>
      <dgm:spPr/>
    </dgm:pt>
    <dgm:pt modelId="{880C1C00-0370-4F05-A8A5-1B6095F360E1}" type="pres">
      <dgm:prSet presAssocID="{558D5188-C36A-4E9C-A9C6-9B47BADFE720}" presName="sibTrans" presStyleCnt="0"/>
      <dgm:spPr/>
    </dgm:pt>
    <dgm:pt modelId="{50246615-C93E-4366-A4CE-0CD06ADA7162}" type="pres">
      <dgm:prSet presAssocID="{3BC2BEB3-316C-4096-9C10-2137E0CCF9BA}" presName="compNode" presStyleCnt="0"/>
      <dgm:spPr/>
    </dgm:pt>
    <dgm:pt modelId="{D399D4E4-9827-4E6E-992A-EB9687D3A412}" type="pres">
      <dgm:prSet presAssocID="{3BC2BEB3-316C-4096-9C10-2137E0CCF9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268595B8-68CA-4C4B-A082-FBAFA839633E}" type="pres">
      <dgm:prSet presAssocID="{3BC2BEB3-316C-4096-9C10-2137E0CCF9BA}" presName="iconSpace" presStyleCnt="0"/>
      <dgm:spPr/>
    </dgm:pt>
    <dgm:pt modelId="{114A7C72-8140-4C17-8B8F-F742A85BDD2C}" type="pres">
      <dgm:prSet presAssocID="{3BC2BEB3-316C-4096-9C10-2137E0CCF9BA}" presName="parTx" presStyleLbl="revTx" presStyleIdx="6" presStyleCnt="10">
        <dgm:presLayoutVars>
          <dgm:chMax val="0"/>
          <dgm:chPref val="0"/>
        </dgm:presLayoutVars>
      </dgm:prSet>
      <dgm:spPr/>
    </dgm:pt>
    <dgm:pt modelId="{75EF54F2-C747-483C-983F-6BB81ECA6304}" type="pres">
      <dgm:prSet presAssocID="{3BC2BEB3-316C-4096-9C10-2137E0CCF9BA}" presName="txSpace" presStyleCnt="0"/>
      <dgm:spPr/>
    </dgm:pt>
    <dgm:pt modelId="{E4054DB8-58D7-43BC-BBB5-5F2A276EF117}" type="pres">
      <dgm:prSet presAssocID="{3BC2BEB3-316C-4096-9C10-2137E0CCF9BA}" presName="desTx" presStyleLbl="revTx" presStyleIdx="7" presStyleCnt="10">
        <dgm:presLayoutVars/>
      </dgm:prSet>
      <dgm:spPr/>
    </dgm:pt>
    <dgm:pt modelId="{28983820-197D-45EF-B4E8-4714562CAAF3}" type="pres">
      <dgm:prSet presAssocID="{7D9608A6-0961-45A6-A8A8-F6FE1E19138E}" presName="sibTrans" presStyleCnt="0"/>
      <dgm:spPr/>
    </dgm:pt>
    <dgm:pt modelId="{DEEDE897-D90F-4B99-A369-6A37D890BF22}" type="pres">
      <dgm:prSet presAssocID="{55B08B48-D90C-4FE3-BF5D-3EB9E428EEAE}" presName="compNode" presStyleCnt="0"/>
      <dgm:spPr/>
    </dgm:pt>
    <dgm:pt modelId="{FEB74A3F-E649-4D92-957C-3F2D87967B1C}" type="pres">
      <dgm:prSet presAssocID="{55B08B48-D90C-4FE3-BF5D-3EB9E428EE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fluencer"/>
        </a:ext>
      </dgm:extLst>
    </dgm:pt>
    <dgm:pt modelId="{FD7F2DB9-0549-455E-9D1B-9C245E4C8D57}" type="pres">
      <dgm:prSet presAssocID="{55B08B48-D90C-4FE3-BF5D-3EB9E428EEAE}" presName="iconSpace" presStyleCnt="0"/>
      <dgm:spPr/>
    </dgm:pt>
    <dgm:pt modelId="{A8AEB10A-BCA1-49E3-B3A8-89F91D6F6F7D}" type="pres">
      <dgm:prSet presAssocID="{55B08B48-D90C-4FE3-BF5D-3EB9E428EEAE}" presName="parTx" presStyleLbl="revTx" presStyleIdx="8" presStyleCnt="10">
        <dgm:presLayoutVars>
          <dgm:chMax val="0"/>
          <dgm:chPref val="0"/>
        </dgm:presLayoutVars>
      </dgm:prSet>
      <dgm:spPr/>
    </dgm:pt>
    <dgm:pt modelId="{4A4543FB-699C-467F-98BE-4A4AC8FAA4FD}" type="pres">
      <dgm:prSet presAssocID="{55B08B48-D90C-4FE3-BF5D-3EB9E428EEAE}" presName="txSpace" presStyleCnt="0"/>
      <dgm:spPr/>
    </dgm:pt>
    <dgm:pt modelId="{B7924C20-A2D3-4AB3-A0D4-16D1AB07E1D4}" type="pres">
      <dgm:prSet presAssocID="{55B08B48-D90C-4FE3-BF5D-3EB9E428EEAE}" presName="desTx" presStyleLbl="revTx" presStyleIdx="9" presStyleCnt="10">
        <dgm:presLayoutVars/>
      </dgm:prSet>
      <dgm:spPr/>
    </dgm:pt>
  </dgm:ptLst>
  <dgm:cxnLst>
    <dgm:cxn modelId="{C53F591B-9EF9-4D3A-841D-37D8E0A45E3B}" srcId="{B5D5BF4D-FA8F-457B-9C83-88D1455B1F08}" destId="{2BDF5C1A-3EBE-4746-B719-C81C11B19EA2}" srcOrd="0" destOrd="0" parTransId="{7477A0A1-D17B-4DDB-9A9B-7A206AFB9C75}" sibTransId="{01CE9030-AD92-44EA-8C4D-351BF234F33B}"/>
    <dgm:cxn modelId="{F94CF836-FE5D-4D7D-A3AC-5EDE5F16C682}" type="presOf" srcId="{4436C36A-62DF-4E76-AEC3-B37A92AA5C58}" destId="{DB42E33E-A706-49AA-8C1F-CAB24C16DBCA}" srcOrd="0" destOrd="0" presId="urn:microsoft.com/office/officeart/2018/2/layout/IconLabelDescriptionList"/>
    <dgm:cxn modelId="{C2370242-A77C-438C-B573-CFF368186008}" type="presOf" srcId="{B5D5BF4D-FA8F-457B-9C83-88D1455B1F08}" destId="{247ADD20-A6BD-4939-9FB0-8AE6AEEED0FF}" srcOrd="0" destOrd="0" presId="urn:microsoft.com/office/officeart/2018/2/layout/IconLabelDescriptionList"/>
    <dgm:cxn modelId="{2AF63C64-3C25-4C7D-9E24-63D047BCA291}" type="presOf" srcId="{EF025A4E-6388-44EE-9239-AF055405FFC1}" destId="{3CBEFFA2-4F12-4A55-BA9A-F4CB674E72E8}" srcOrd="0" destOrd="0" presId="urn:microsoft.com/office/officeart/2018/2/layout/IconLabelDescriptionList"/>
    <dgm:cxn modelId="{88766F74-7BBF-4B97-9DAB-286B5E5D9C11}" srcId="{B5D5BF4D-FA8F-457B-9C83-88D1455B1F08}" destId="{EB2E8717-233A-49C5-844B-C43FAEE78377}" srcOrd="2" destOrd="0" parTransId="{4F7F5005-D51D-4112-81C7-7F45EFC48EF1}" sibTransId="{558D5188-C36A-4E9C-A9C6-9B47BADFE720}"/>
    <dgm:cxn modelId="{30D2EE76-D612-46A3-A6D0-689B679BDB3B}" srcId="{B5D5BF4D-FA8F-457B-9C83-88D1455B1F08}" destId="{55B08B48-D90C-4FE3-BF5D-3EB9E428EEAE}" srcOrd="4" destOrd="0" parTransId="{83616AFF-4C50-446D-89AB-A0D3F562FEEA}" sibTransId="{E7900D91-5301-4706-B68D-94AAE2DC2DF0}"/>
    <dgm:cxn modelId="{0FBBB87D-4D7C-46FD-BDCC-ABD7BD3E4268}" type="presOf" srcId="{3BC2BEB3-316C-4096-9C10-2137E0CCF9BA}" destId="{114A7C72-8140-4C17-8B8F-F742A85BDD2C}" srcOrd="0" destOrd="0" presId="urn:microsoft.com/office/officeart/2018/2/layout/IconLabelDescriptionList"/>
    <dgm:cxn modelId="{0FA9B386-7425-4032-AF2A-9AF3B2B5E8D3}" type="presOf" srcId="{EB2E8717-233A-49C5-844B-C43FAEE78377}" destId="{01548F7F-F0BD-4C0B-AFCC-9644893CAB89}" srcOrd="0" destOrd="0" presId="urn:microsoft.com/office/officeart/2018/2/layout/IconLabelDescriptionList"/>
    <dgm:cxn modelId="{79BE9B91-043E-492D-B144-047F903E5A9F}" type="presOf" srcId="{EBD3FC6E-EE9C-469B-A40A-77F3E20AAD46}" destId="{3CBEFFA2-4F12-4A55-BA9A-F4CB674E72E8}" srcOrd="0" destOrd="1" presId="urn:microsoft.com/office/officeart/2018/2/layout/IconLabelDescriptionList"/>
    <dgm:cxn modelId="{FBB04294-67E8-4776-BB5C-6EBB4F58B8BA}" srcId="{2BDF5C1A-3EBE-4746-B719-C81C11B19EA2}" destId="{EF025A4E-6388-44EE-9239-AF055405FFC1}" srcOrd="0" destOrd="0" parTransId="{CEBA3397-20B9-4FAC-ADC4-A6D78B120906}" sibTransId="{19413290-C82D-4102-9FFC-1656C678450E}"/>
    <dgm:cxn modelId="{AB580EA2-E909-4426-A41E-C96FA0DA83D7}" type="presOf" srcId="{55B08B48-D90C-4FE3-BF5D-3EB9E428EEAE}" destId="{A8AEB10A-BCA1-49E3-B3A8-89F91D6F6F7D}" srcOrd="0" destOrd="0" presId="urn:microsoft.com/office/officeart/2018/2/layout/IconLabelDescriptionList"/>
    <dgm:cxn modelId="{F9E193A8-91F8-40DD-933C-7E439C6B5DC0}" srcId="{B5D5BF4D-FA8F-457B-9C83-88D1455B1F08}" destId="{3BC2BEB3-316C-4096-9C10-2137E0CCF9BA}" srcOrd="3" destOrd="0" parTransId="{DE1D0690-09F2-4C51-BCC8-8D1D030DDB74}" sibTransId="{7D9608A6-0961-45A6-A8A8-F6FE1E19138E}"/>
    <dgm:cxn modelId="{99855FB3-673B-4E84-B1BB-01595DDD98EE}" srcId="{2BDF5C1A-3EBE-4746-B719-C81C11B19EA2}" destId="{EBD3FC6E-EE9C-469B-A40A-77F3E20AAD46}" srcOrd="1" destOrd="0" parTransId="{6C1A8968-284F-4F67-8320-62714C57F518}" sibTransId="{4B323B06-18CC-416B-9F45-BCF3BE4B0226}"/>
    <dgm:cxn modelId="{6B05E1D5-0377-43E0-B81D-EC00F38F4009}" srcId="{B5D5BF4D-FA8F-457B-9C83-88D1455B1F08}" destId="{4436C36A-62DF-4E76-AEC3-B37A92AA5C58}" srcOrd="1" destOrd="0" parTransId="{E0B1C765-BF94-474E-BA84-7B08B1161B11}" sibTransId="{1D826C74-AFB8-472A-8D8B-8A61670A5AB7}"/>
    <dgm:cxn modelId="{EAFB10F7-DDE3-417C-8C9B-114306BB1698}" type="presOf" srcId="{2BDF5C1A-3EBE-4746-B719-C81C11B19EA2}" destId="{88D1B5FA-F170-4041-BFE7-0939AE0DFDFF}" srcOrd="0" destOrd="0" presId="urn:microsoft.com/office/officeart/2018/2/layout/IconLabelDescriptionList"/>
    <dgm:cxn modelId="{21B9589E-ED71-4418-AABE-D4CFA9ED51CF}" type="presParOf" srcId="{247ADD20-A6BD-4939-9FB0-8AE6AEEED0FF}" destId="{23A3F43E-C984-4F26-B839-2CD6BE7324CC}" srcOrd="0" destOrd="0" presId="urn:microsoft.com/office/officeart/2018/2/layout/IconLabelDescriptionList"/>
    <dgm:cxn modelId="{7E9A66A9-D711-436F-9E32-A878D653FFB0}" type="presParOf" srcId="{23A3F43E-C984-4F26-B839-2CD6BE7324CC}" destId="{3DAF7A95-7C2B-48A3-86DD-D4EF6F8CEAE6}" srcOrd="0" destOrd="0" presId="urn:microsoft.com/office/officeart/2018/2/layout/IconLabelDescriptionList"/>
    <dgm:cxn modelId="{AEF575D4-1382-48C9-8808-612FCC2E7E55}" type="presParOf" srcId="{23A3F43E-C984-4F26-B839-2CD6BE7324CC}" destId="{2331C67A-47D0-4053-BDCE-F00D1822EE84}" srcOrd="1" destOrd="0" presId="urn:microsoft.com/office/officeart/2018/2/layout/IconLabelDescriptionList"/>
    <dgm:cxn modelId="{AC86F688-9A15-4BE2-A006-D56D300BD50F}" type="presParOf" srcId="{23A3F43E-C984-4F26-B839-2CD6BE7324CC}" destId="{88D1B5FA-F170-4041-BFE7-0939AE0DFDFF}" srcOrd="2" destOrd="0" presId="urn:microsoft.com/office/officeart/2018/2/layout/IconLabelDescriptionList"/>
    <dgm:cxn modelId="{C250694F-0680-4EF6-A7F7-5CDB5074727D}" type="presParOf" srcId="{23A3F43E-C984-4F26-B839-2CD6BE7324CC}" destId="{562246FD-F318-4EB0-A483-16062612CA7D}" srcOrd="3" destOrd="0" presId="urn:microsoft.com/office/officeart/2018/2/layout/IconLabelDescriptionList"/>
    <dgm:cxn modelId="{5378D032-AA09-4D15-864D-F875D1F30482}" type="presParOf" srcId="{23A3F43E-C984-4F26-B839-2CD6BE7324CC}" destId="{3CBEFFA2-4F12-4A55-BA9A-F4CB674E72E8}" srcOrd="4" destOrd="0" presId="urn:microsoft.com/office/officeart/2018/2/layout/IconLabelDescriptionList"/>
    <dgm:cxn modelId="{F72D7BE8-5AA2-4F92-A70C-F836B5687757}" type="presParOf" srcId="{247ADD20-A6BD-4939-9FB0-8AE6AEEED0FF}" destId="{B6B12E96-3157-4398-A636-36850E5A9FE8}" srcOrd="1" destOrd="0" presId="urn:microsoft.com/office/officeart/2018/2/layout/IconLabelDescriptionList"/>
    <dgm:cxn modelId="{F936B74F-03C2-4343-BBC3-122348B126B1}" type="presParOf" srcId="{247ADD20-A6BD-4939-9FB0-8AE6AEEED0FF}" destId="{60C04091-2566-4074-846D-3FAF714C9248}" srcOrd="2" destOrd="0" presId="urn:microsoft.com/office/officeart/2018/2/layout/IconLabelDescriptionList"/>
    <dgm:cxn modelId="{3742ADBF-AD19-49CA-8128-F430A038BB33}" type="presParOf" srcId="{60C04091-2566-4074-846D-3FAF714C9248}" destId="{A45A5D6D-8FE1-4F78-B39C-B20EBDC04167}" srcOrd="0" destOrd="0" presId="urn:microsoft.com/office/officeart/2018/2/layout/IconLabelDescriptionList"/>
    <dgm:cxn modelId="{64F3B9BE-07CE-44F3-ABE7-F84CE86D365B}" type="presParOf" srcId="{60C04091-2566-4074-846D-3FAF714C9248}" destId="{C40EBD0C-697B-4ADA-893C-864F70E5D8D3}" srcOrd="1" destOrd="0" presId="urn:microsoft.com/office/officeart/2018/2/layout/IconLabelDescriptionList"/>
    <dgm:cxn modelId="{E28CEB61-50FF-4390-B4BC-C793DCCFF0A6}" type="presParOf" srcId="{60C04091-2566-4074-846D-3FAF714C9248}" destId="{DB42E33E-A706-49AA-8C1F-CAB24C16DBCA}" srcOrd="2" destOrd="0" presId="urn:microsoft.com/office/officeart/2018/2/layout/IconLabelDescriptionList"/>
    <dgm:cxn modelId="{96078ECA-27AD-4600-A5DF-42547848A03B}" type="presParOf" srcId="{60C04091-2566-4074-846D-3FAF714C9248}" destId="{6F6D9DF9-52F8-4C7D-947E-CA11C32907CB}" srcOrd="3" destOrd="0" presId="urn:microsoft.com/office/officeart/2018/2/layout/IconLabelDescriptionList"/>
    <dgm:cxn modelId="{D1BE65F0-72FE-4596-AE0A-D5B92A8181C2}" type="presParOf" srcId="{60C04091-2566-4074-846D-3FAF714C9248}" destId="{7C914AC1-EED4-4CE1-8FA5-CFDCFD2FA6A3}" srcOrd="4" destOrd="0" presId="urn:microsoft.com/office/officeart/2018/2/layout/IconLabelDescriptionList"/>
    <dgm:cxn modelId="{32A2E1C3-2687-4844-BED5-0E39F330C566}" type="presParOf" srcId="{247ADD20-A6BD-4939-9FB0-8AE6AEEED0FF}" destId="{5A68077C-4DE0-4E78-A058-3DCD3D19CEEE}" srcOrd="3" destOrd="0" presId="urn:microsoft.com/office/officeart/2018/2/layout/IconLabelDescriptionList"/>
    <dgm:cxn modelId="{D4433812-923C-4469-9604-4BEDFE3A1EF9}" type="presParOf" srcId="{247ADD20-A6BD-4939-9FB0-8AE6AEEED0FF}" destId="{112D7F22-5DE4-4EDF-9542-C817A8D12A2B}" srcOrd="4" destOrd="0" presId="urn:microsoft.com/office/officeart/2018/2/layout/IconLabelDescriptionList"/>
    <dgm:cxn modelId="{604947E2-D081-4251-8873-48158BC53F9E}" type="presParOf" srcId="{112D7F22-5DE4-4EDF-9542-C817A8D12A2B}" destId="{C14473C2-8BF8-4D0F-B087-64A2ED5744C5}" srcOrd="0" destOrd="0" presId="urn:microsoft.com/office/officeart/2018/2/layout/IconLabelDescriptionList"/>
    <dgm:cxn modelId="{FED4721C-6295-4B4B-9FA7-4DD60E9D1E9F}" type="presParOf" srcId="{112D7F22-5DE4-4EDF-9542-C817A8D12A2B}" destId="{ED3869EE-E2E0-4042-857E-69C48949A81A}" srcOrd="1" destOrd="0" presId="urn:microsoft.com/office/officeart/2018/2/layout/IconLabelDescriptionList"/>
    <dgm:cxn modelId="{51157E89-87CC-4200-B1A4-4D3FA154102E}" type="presParOf" srcId="{112D7F22-5DE4-4EDF-9542-C817A8D12A2B}" destId="{01548F7F-F0BD-4C0B-AFCC-9644893CAB89}" srcOrd="2" destOrd="0" presId="urn:microsoft.com/office/officeart/2018/2/layout/IconLabelDescriptionList"/>
    <dgm:cxn modelId="{767D345D-9628-4118-BD10-CAB1BC2F1B18}" type="presParOf" srcId="{112D7F22-5DE4-4EDF-9542-C817A8D12A2B}" destId="{406E1135-FC2D-4714-A45F-9C186A56A113}" srcOrd="3" destOrd="0" presId="urn:microsoft.com/office/officeart/2018/2/layout/IconLabelDescriptionList"/>
    <dgm:cxn modelId="{1C88B825-E3AB-4B80-9BE0-A9ED0676A134}" type="presParOf" srcId="{112D7F22-5DE4-4EDF-9542-C817A8D12A2B}" destId="{43614E43-3376-4B55-8B17-46342F5BA488}" srcOrd="4" destOrd="0" presId="urn:microsoft.com/office/officeart/2018/2/layout/IconLabelDescriptionList"/>
    <dgm:cxn modelId="{A39709B6-DC6A-43AF-8686-14E5E4AAFC12}" type="presParOf" srcId="{247ADD20-A6BD-4939-9FB0-8AE6AEEED0FF}" destId="{880C1C00-0370-4F05-A8A5-1B6095F360E1}" srcOrd="5" destOrd="0" presId="urn:microsoft.com/office/officeart/2018/2/layout/IconLabelDescriptionList"/>
    <dgm:cxn modelId="{FEAC873E-96AC-445B-B36B-D97BDC427313}" type="presParOf" srcId="{247ADD20-A6BD-4939-9FB0-8AE6AEEED0FF}" destId="{50246615-C93E-4366-A4CE-0CD06ADA7162}" srcOrd="6" destOrd="0" presId="urn:microsoft.com/office/officeart/2018/2/layout/IconLabelDescriptionList"/>
    <dgm:cxn modelId="{4AEA6BE4-D7D9-475E-86B0-C302B90DF95C}" type="presParOf" srcId="{50246615-C93E-4366-A4CE-0CD06ADA7162}" destId="{D399D4E4-9827-4E6E-992A-EB9687D3A412}" srcOrd="0" destOrd="0" presId="urn:microsoft.com/office/officeart/2018/2/layout/IconLabelDescriptionList"/>
    <dgm:cxn modelId="{B1FAD7FD-4047-47B8-A24B-E4F286EE9C6E}" type="presParOf" srcId="{50246615-C93E-4366-A4CE-0CD06ADA7162}" destId="{268595B8-68CA-4C4B-A082-FBAFA839633E}" srcOrd="1" destOrd="0" presId="urn:microsoft.com/office/officeart/2018/2/layout/IconLabelDescriptionList"/>
    <dgm:cxn modelId="{FD275459-DC96-427A-8B93-43D65924ABF9}" type="presParOf" srcId="{50246615-C93E-4366-A4CE-0CD06ADA7162}" destId="{114A7C72-8140-4C17-8B8F-F742A85BDD2C}" srcOrd="2" destOrd="0" presId="urn:microsoft.com/office/officeart/2018/2/layout/IconLabelDescriptionList"/>
    <dgm:cxn modelId="{F3DE0166-6746-4D8C-869B-7E98DE77FB2C}" type="presParOf" srcId="{50246615-C93E-4366-A4CE-0CD06ADA7162}" destId="{75EF54F2-C747-483C-983F-6BB81ECA6304}" srcOrd="3" destOrd="0" presId="urn:microsoft.com/office/officeart/2018/2/layout/IconLabelDescriptionList"/>
    <dgm:cxn modelId="{DBAF04BE-519F-4BF1-AEAD-4195974F71BC}" type="presParOf" srcId="{50246615-C93E-4366-A4CE-0CD06ADA7162}" destId="{E4054DB8-58D7-43BC-BBB5-5F2A276EF117}" srcOrd="4" destOrd="0" presId="urn:microsoft.com/office/officeart/2018/2/layout/IconLabelDescriptionList"/>
    <dgm:cxn modelId="{4E2DEA5B-8945-40E8-8CF5-C8FAC3BFAC7D}" type="presParOf" srcId="{247ADD20-A6BD-4939-9FB0-8AE6AEEED0FF}" destId="{28983820-197D-45EF-B4E8-4714562CAAF3}" srcOrd="7" destOrd="0" presId="urn:microsoft.com/office/officeart/2018/2/layout/IconLabelDescriptionList"/>
    <dgm:cxn modelId="{6A01AA53-9650-4DD7-A7A1-29B6FF0203FD}" type="presParOf" srcId="{247ADD20-A6BD-4939-9FB0-8AE6AEEED0FF}" destId="{DEEDE897-D90F-4B99-A369-6A37D890BF22}" srcOrd="8" destOrd="0" presId="urn:microsoft.com/office/officeart/2018/2/layout/IconLabelDescriptionList"/>
    <dgm:cxn modelId="{EFA2E393-B4EE-478E-B217-0912EBA1B850}" type="presParOf" srcId="{DEEDE897-D90F-4B99-A369-6A37D890BF22}" destId="{FEB74A3F-E649-4D92-957C-3F2D87967B1C}" srcOrd="0" destOrd="0" presId="urn:microsoft.com/office/officeart/2018/2/layout/IconLabelDescriptionList"/>
    <dgm:cxn modelId="{0A93C338-67D7-4AAC-BF52-A3FCAA356E65}" type="presParOf" srcId="{DEEDE897-D90F-4B99-A369-6A37D890BF22}" destId="{FD7F2DB9-0549-455E-9D1B-9C245E4C8D57}" srcOrd="1" destOrd="0" presId="urn:microsoft.com/office/officeart/2018/2/layout/IconLabelDescriptionList"/>
    <dgm:cxn modelId="{02B61419-BE77-4BB0-A747-235B9AE5E605}" type="presParOf" srcId="{DEEDE897-D90F-4B99-A369-6A37D890BF22}" destId="{A8AEB10A-BCA1-49E3-B3A8-89F91D6F6F7D}" srcOrd="2" destOrd="0" presId="urn:microsoft.com/office/officeart/2018/2/layout/IconLabelDescriptionList"/>
    <dgm:cxn modelId="{5AA86C80-0282-47F2-9E27-C3FA3D3C880A}" type="presParOf" srcId="{DEEDE897-D90F-4B99-A369-6A37D890BF22}" destId="{4A4543FB-699C-467F-98BE-4A4AC8FAA4FD}" srcOrd="3" destOrd="0" presId="urn:microsoft.com/office/officeart/2018/2/layout/IconLabelDescriptionList"/>
    <dgm:cxn modelId="{BE4C06A3-EC42-4A7D-BE34-D529F15E86D9}" type="presParOf" srcId="{DEEDE897-D90F-4B99-A369-6A37D890BF22}" destId="{B7924C20-A2D3-4AB3-A0D4-16D1AB07E1D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F7A95-7C2B-48A3-86DD-D4EF6F8CEAE6}">
      <dsp:nvSpPr>
        <dsp:cNvPr id="0" name=""/>
        <dsp:cNvSpPr/>
      </dsp:nvSpPr>
      <dsp:spPr>
        <a:xfrm>
          <a:off x="13576" y="0"/>
          <a:ext cx="532735" cy="461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D1B5FA-F170-4041-BFE7-0939AE0DFDFF}">
      <dsp:nvSpPr>
        <dsp:cNvPr id="0" name=""/>
        <dsp:cNvSpPr/>
      </dsp:nvSpPr>
      <dsp:spPr>
        <a:xfrm>
          <a:off x="13576" y="612425"/>
          <a:ext cx="1522100" cy="224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Zone 7 is delivering all water below the response level.</a:t>
          </a:r>
        </a:p>
      </dsp:txBody>
      <dsp:txXfrm>
        <a:off x="13576" y="612425"/>
        <a:ext cx="1522100" cy="2243504"/>
      </dsp:txXfrm>
    </dsp:sp>
    <dsp:sp modelId="{3CBEFFA2-4F12-4A55-BA9A-F4CB674E72E8}">
      <dsp:nvSpPr>
        <dsp:cNvPr id="0" name=""/>
        <dsp:cNvSpPr/>
      </dsp:nvSpPr>
      <dsp:spPr>
        <a:xfrm>
          <a:off x="0" y="1267551"/>
          <a:ext cx="1522100" cy="1123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The water delivered to our customers continues to meet or exceed all state and federal regulatory guidelines.</a:t>
          </a:r>
        </a:p>
        <a:p>
          <a:pPr marL="0" lvl="0" indent="0" algn="l" defTabSz="488950">
            <a:lnSpc>
              <a:spcPct val="90000"/>
            </a:lnSpc>
            <a:spcBef>
              <a:spcPct val="0"/>
            </a:spcBef>
            <a:spcAft>
              <a:spcPct val="35000"/>
            </a:spcAft>
            <a:buNone/>
          </a:pPr>
          <a:r>
            <a:rPr lang="en-US" sz="1100" kern="1200" dirty="0"/>
            <a:t>We are committed to supplying a safe and reliable water supply.</a:t>
          </a:r>
        </a:p>
      </dsp:txBody>
      <dsp:txXfrm>
        <a:off x="0" y="1267551"/>
        <a:ext cx="1522100" cy="1123436"/>
      </dsp:txXfrm>
    </dsp:sp>
    <dsp:sp modelId="{A45A5D6D-8FE1-4F78-B39C-B20EBDC04167}">
      <dsp:nvSpPr>
        <dsp:cNvPr id="0" name=""/>
        <dsp:cNvSpPr/>
      </dsp:nvSpPr>
      <dsp:spPr>
        <a:xfrm>
          <a:off x="1802045" y="0"/>
          <a:ext cx="532735" cy="461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42E33E-A706-49AA-8C1F-CAB24C16DBCA}">
      <dsp:nvSpPr>
        <dsp:cNvPr id="0" name=""/>
        <dsp:cNvSpPr/>
      </dsp:nvSpPr>
      <dsp:spPr>
        <a:xfrm>
          <a:off x="1802045" y="612425"/>
          <a:ext cx="1522100" cy="224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PFAS is a widespread problem, not just related to water.</a:t>
          </a:r>
        </a:p>
      </dsp:txBody>
      <dsp:txXfrm>
        <a:off x="1802045" y="612425"/>
        <a:ext cx="1522100" cy="2243504"/>
      </dsp:txXfrm>
    </dsp:sp>
    <dsp:sp modelId="{7C914AC1-EED4-4CE1-8FA5-CFDCFD2FA6A3}">
      <dsp:nvSpPr>
        <dsp:cNvPr id="0" name=""/>
        <dsp:cNvSpPr/>
      </dsp:nvSpPr>
      <dsp:spPr>
        <a:xfrm>
          <a:off x="1802045" y="2926048"/>
          <a:ext cx="1522100" cy="1123436"/>
        </a:xfrm>
        <a:prstGeom prst="rect">
          <a:avLst/>
        </a:prstGeom>
        <a:noFill/>
        <a:ln>
          <a:noFill/>
        </a:ln>
        <a:effectLst/>
      </dsp:spPr>
      <dsp:style>
        <a:lnRef idx="0">
          <a:scrgbClr r="0" g="0" b="0"/>
        </a:lnRef>
        <a:fillRef idx="0">
          <a:scrgbClr r="0" g="0" b="0"/>
        </a:fillRef>
        <a:effectRef idx="0">
          <a:scrgbClr r="0" g="0" b="0"/>
        </a:effectRef>
        <a:fontRef idx="minor"/>
      </dsp:style>
    </dsp:sp>
    <dsp:sp modelId="{C14473C2-8BF8-4D0F-B087-64A2ED5744C5}">
      <dsp:nvSpPr>
        <dsp:cNvPr id="0" name=""/>
        <dsp:cNvSpPr/>
      </dsp:nvSpPr>
      <dsp:spPr>
        <a:xfrm>
          <a:off x="3590514" y="0"/>
          <a:ext cx="532735" cy="4616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548F7F-F0BD-4C0B-AFCC-9644893CAB89}">
      <dsp:nvSpPr>
        <dsp:cNvPr id="0" name=""/>
        <dsp:cNvSpPr/>
      </dsp:nvSpPr>
      <dsp:spPr>
        <a:xfrm>
          <a:off x="3590514" y="612425"/>
          <a:ext cx="1522100" cy="224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Water agencies are looking to regulators to set science based standards and guidelines that are actionable with the understanding that tighter guidelines my require funding assistance for infrastructure investment. </a:t>
          </a:r>
        </a:p>
      </dsp:txBody>
      <dsp:txXfrm>
        <a:off x="3590514" y="612425"/>
        <a:ext cx="1522100" cy="2243504"/>
      </dsp:txXfrm>
    </dsp:sp>
    <dsp:sp modelId="{43614E43-3376-4B55-8B17-46342F5BA488}">
      <dsp:nvSpPr>
        <dsp:cNvPr id="0" name=""/>
        <dsp:cNvSpPr/>
      </dsp:nvSpPr>
      <dsp:spPr>
        <a:xfrm>
          <a:off x="3590514" y="2926048"/>
          <a:ext cx="1522100" cy="1123436"/>
        </a:xfrm>
        <a:prstGeom prst="rect">
          <a:avLst/>
        </a:prstGeom>
        <a:noFill/>
        <a:ln>
          <a:noFill/>
        </a:ln>
        <a:effectLst/>
      </dsp:spPr>
      <dsp:style>
        <a:lnRef idx="0">
          <a:scrgbClr r="0" g="0" b="0"/>
        </a:lnRef>
        <a:fillRef idx="0">
          <a:scrgbClr r="0" g="0" b="0"/>
        </a:fillRef>
        <a:effectRef idx="0">
          <a:scrgbClr r="0" g="0" b="0"/>
        </a:effectRef>
        <a:fontRef idx="minor"/>
      </dsp:style>
    </dsp:sp>
    <dsp:sp modelId="{D399D4E4-9827-4E6E-992A-EB9687D3A412}">
      <dsp:nvSpPr>
        <dsp:cNvPr id="0" name=""/>
        <dsp:cNvSpPr/>
      </dsp:nvSpPr>
      <dsp:spPr>
        <a:xfrm>
          <a:off x="5378982" y="0"/>
          <a:ext cx="532735" cy="4616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4A7C72-8140-4C17-8B8F-F742A85BDD2C}">
      <dsp:nvSpPr>
        <dsp:cNvPr id="0" name=""/>
        <dsp:cNvSpPr/>
      </dsp:nvSpPr>
      <dsp:spPr>
        <a:xfrm>
          <a:off x="5378982" y="612425"/>
          <a:ext cx="1522100" cy="224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Further research and evaluation of the impact to human health and the environment of the PFAS class of chemicals is needed.</a:t>
          </a:r>
        </a:p>
      </dsp:txBody>
      <dsp:txXfrm>
        <a:off x="5378982" y="612425"/>
        <a:ext cx="1522100" cy="2243504"/>
      </dsp:txXfrm>
    </dsp:sp>
    <dsp:sp modelId="{E4054DB8-58D7-43BC-BBB5-5F2A276EF117}">
      <dsp:nvSpPr>
        <dsp:cNvPr id="0" name=""/>
        <dsp:cNvSpPr/>
      </dsp:nvSpPr>
      <dsp:spPr>
        <a:xfrm>
          <a:off x="5378982" y="2926048"/>
          <a:ext cx="1522100" cy="1123436"/>
        </a:xfrm>
        <a:prstGeom prst="rect">
          <a:avLst/>
        </a:prstGeom>
        <a:noFill/>
        <a:ln>
          <a:noFill/>
        </a:ln>
        <a:effectLst/>
      </dsp:spPr>
      <dsp:style>
        <a:lnRef idx="0">
          <a:scrgbClr r="0" g="0" b="0"/>
        </a:lnRef>
        <a:fillRef idx="0">
          <a:scrgbClr r="0" g="0" b="0"/>
        </a:fillRef>
        <a:effectRef idx="0">
          <a:scrgbClr r="0" g="0" b="0"/>
        </a:effectRef>
        <a:fontRef idx="minor"/>
      </dsp:style>
    </dsp:sp>
    <dsp:sp modelId="{FEB74A3F-E649-4D92-957C-3F2D87967B1C}">
      <dsp:nvSpPr>
        <dsp:cNvPr id="0" name=""/>
        <dsp:cNvSpPr/>
      </dsp:nvSpPr>
      <dsp:spPr>
        <a:xfrm>
          <a:off x="7167451" y="0"/>
          <a:ext cx="532735" cy="4616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AEB10A-BCA1-49E3-B3A8-89F91D6F6F7D}">
      <dsp:nvSpPr>
        <dsp:cNvPr id="0" name=""/>
        <dsp:cNvSpPr/>
      </dsp:nvSpPr>
      <dsp:spPr>
        <a:xfrm>
          <a:off x="7167451" y="612425"/>
          <a:ext cx="1522100" cy="2243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We will continue to closely monitor the quality of the community’s drinking water supplies, utilizing proven technologies and best practices to ensure that any emerging PFAS issues are managed in a transparent and responsible manner.</a:t>
          </a:r>
        </a:p>
      </dsp:txBody>
      <dsp:txXfrm>
        <a:off x="7167451" y="612425"/>
        <a:ext cx="1522100" cy="2243504"/>
      </dsp:txXfrm>
    </dsp:sp>
    <dsp:sp modelId="{B7924C20-A2D3-4AB3-A0D4-16D1AB07E1D4}">
      <dsp:nvSpPr>
        <dsp:cNvPr id="0" name=""/>
        <dsp:cNvSpPr/>
      </dsp:nvSpPr>
      <dsp:spPr>
        <a:xfrm>
          <a:off x="7167451" y="2926048"/>
          <a:ext cx="1522100" cy="112343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00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t" anchorCtr="0" compatLnSpc="1">
            <a:prstTxWarp prst="textNoShape">
              <a:avLst/>
            </a:prstTxWarp>
          </a:bodyPr>
          <a:lstStyle>
            <a:lvl1pPr defTabSz="931726">
              <a:spcBef>
                <a:spcPct val="0"/>
              </a:spcBef>
              <a:spcAft>
                <a:spcPct val="0"/>
              </a:spcAft>
              <a:buFontTx/>
              <a:buNone/>
              <a:defRPr sz="1200" smtClean="0"/>
            </a:lvl1pPr>
          </a:lstStyle>
          <a:p>
            <a:pPr>
              <a:defRPr/>
            </a:pPr>
            <a:endParaRPr lang="en-US" dirty="0"/>
          </a:p>
        </p:txBody>
      </p:sp>
      <p:sp>
        <p:nvSpPr>
          <p:cNvPr id="36867" name="Rectangle 3"/>
          <p:cNvSpPr>
            <a:spLocks noGrp="1" noChangeArrowheads="1"/>
          </p:cNvSpPr>
          <p:nvPr>
            <p:ph type="dt" sz="quarter" idx="1"/>
          </p:nvPr>
        </p:nvSpPr>
        <p:spPr bwMode="auto">
          <a:xfrm>
            <a:off x="3968751" y="0"/>
            <a:ext cx="30400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t" anchorCtr="0" compatLnSpc="1">
            <a:prstTxWarp prst="textNoShape">
              <a:avLst/>
            </a:prstTxWarp>
          </a:bodyPr>
          <a:lstStyle>
            <a:lvl1pPr algn="r" defTabSz="931726">
              <a:spcBef>
                <a:spcPct val="0"/>
              </a:spcBef>
              <a:spcAft>
                <a:spcPct val="0"/>
              </a:spcAft>
              <a:buFontTx/>
              <a:buNone/>
              <a:defRPr sz="1200" smtClean="0"/>
            </a:lvl1pPr>
          </a:lstStyle>
          <a:p>
            <a:pPr>
              <a:defRPr/>
            </a:pPr>
            <a:endParaRPr lang="en-US" dirty="0"/>
          </a:p>
        </p:txBody>
      </p:sp>
      <p:sp>
        <p:nvSpPr>
          <p:cNvPr id="36868" name="Rectangle 4"/>
          <p:cNvSpPr>
            <a:spLocks noGrp="1" noChangeArrowheads="1"/>
          </p:cNvSpPr>
          <p:nvPr>
            <p:ph type="ftr" sz="quarter" idx="2"/>
          </p:nvPr>
        </p:nvSpPr>
        <p:spPr bwMode="auto">
          <a:xfrm>
            <a:off x="0" y="8829675"/>
            <a:ext cx="3040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b" anchorCtr="0" compatLnSpc="1">
            <a:prstTxWarp prst="textNoShape">
              <a:avLst/>
            </a:prstTxWarp>
          </a:bodyPr>
          <a:lstStyle>
            <a:lvl1pPr defTabSz="931726">
              <a:spcBef>
                <a:spcPct val="0"/>
              </a:spcBef>
              <a:spcAft>
                <a:spcPct val="0"/>
              </a:spcAft>
              <a:buFontTx/>
              <a:buNone/>
              <a:defRPr sz="1200" smtClean="0"/>
            </a:lvl1pPr>
          </a:lstStyle>
          <a:p>
            <a:pPr>
              <a:defRPr/>
            </a:pPr>
            <a:endParaRPr lang="en-US" dirty="0"/>
          </a:p>
        </p:txBody>
      </p:sp>
      <p:sp>
        <p:nvSpPr>
          <p:cNvPr id="36869" name="Rectangle 5"/>
          <p:cNvSpPr>
            <a:spLocks noGrp="1" noChangeArrowheads="1"/>
          </p:cNvSpPr>
          <p:nvPr>
            <p:ph type="sldNum" sz="quarter" idx="3"/>
          </p:nvPr>
        </p:nvSpPr>
        <p:spPr bwMode="auto">
          <a:xfrm>
            <a:off x="3968751" y="8829675"/>
            <a:ext cx="3040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4" tIns="46577" rIns="93154" bIns="46577" numCol="1" anchor="b" anchorCtr="0" compatLnSpc="1">
            <a:prstTxWarp prst="textNoShape">
              <a:avLst/>
            </a:prstTxWarp>
          </a:bodyPr>
          <a:lstStyle>
            <a:lvl1pPr algn="r" defTabSz="931726">
              <a:spcBef>
                <a:spcPct val="0"/>
              </a:spcBef>
              <a:spcAft>
                <a:spcPct val="0"/>
              </a:spcAft>
              <a:buFontTx/>
              <a:buNone/>
              <a:defRPr sz="1200" smtClean="0"/>
            </a:lvl1pPr>
          </a:lstStyle>
          <a:p>
            <a:pPr>
              <a:defRPr/>
            </a:pPr>
            <a:fld id="{F735D4E0-5BCB-4626-95DD-9167389CF17C}" type="slidenum">
              <a:rPr lang="en-US"/>
              <a:pPr>
                <a:defRPr/>
              </a:pPr>
              <a:t>‹#›</a:t>
            </a:fld>
            <a:endParaRPr lang="en-US" dirty="0"/>
          </a:p>
        </p:txBody>
      </p:sp>
    </p:spTree>
    <p:extLst>
      <p:ext uri="{BB962C8B-B14F-4D97-AF65-F5344CB8AC3E}">
        <p14:creationId xmlns:p14="http://schemas.microsoft.com/office/powerpoint/2010/main" val="204925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spcBef>
                <a:spcPct val="0"/>
              </a:spcBef>
              <a:spcAft>
                <a:spcPct val="0"/>
              </a:spcAft>
              <a:buFontTx/>
              <a:buNone/>
              <a:defRPr sz="1200" smtClean="0"/>
            </a:lvl1pPr>
          </a:lstStyle>
          <a:p>
            <a:pPr>
              <a:defRPr/>
            </a:pPr>
            <a:endParaRPr lang="en-US" dirty="0"/>
          </a:p>
        </p:txBody>
      </p:sp>
      <p:sp>
        <p:nvSpPr>
          <p:cNvPr id="92163" name="Rectangle 3"/>
          <p:cNvSpPr>
            <a:spLocks noGrp="1" noChangeArrowheads="1"/>
          </p:cNvSpPr>
          <p:nvPr>
            <p:ph type="dt" idx="1"/>
          </p:nvPr>
        </p:nvSpPr>
        <p:spPr bwMode="auto">
          <a:xfrm>
            <a:off x="3970339"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a:spcBef>
                <a:spcPct val="0"/>
              </a:spcBef>
              <a:spcAft>
                <a:spcPct val="0"/>
              </a:spcAft>
              <a:buFontTx/>
              <a:buNone/>
              <a:defRPr sz="1200" smtClean="0"/>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701676" y="4416426"/>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166"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spcBef>
                <a:spcPct val="0"/>
              </a:spcBef>
              <a:spcAft>
                <a:spcPct val="0"/>
              </a:spcAft>
              <a:buFontTx/>
              <a:buNone/>
              <a:defRPr sz="1200" smtClean="0"/>
            </a:lvl1pPr>
          </a:lstStyle>
          <a:p>
            <a:pPr>
              <a:defRPr/>
            </a:pPr>
            <a:endParaRPr lang="en-US" dirty="0"/>
          </a:p>
        </p:txBody>
      </p:sp>
      <p:sp>
        <p:nvSpPr>
          <p:cNvPr id="92167" name="Rectangle 7"/>
          <p:cNvSpPr>
            <a:spLocks noGrp="1" noChangeArrowheads="1"/>
          </p:cNvSpPr>
          <p:nvPr>
            <p:ph type="sldNum" sz="quarter" idx="5"/>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a:spcBef>
                <a:spcPct val="0"/>
              </a:spcBef>
              <a:spcAft>
                <a:spcPct val="0"/>
              </a:spcAft>
              <a:buFontTx/>
              <a:buNone/>
              <a:defRPr sz="1200" smtClean="0"/>
            </a:lvl1pPr>
          </a:lstStyle>
          <a:p>
            <a:pPr>
              <a:defRPr/>
            </a:pPr>
            <a:fld id="{D008C520-F19E-4B34-A05A-DED549592F69}" type="slidenum">
              <a:rPr lang="en-US"/>
              <a:pPr>
                <a:defRPr/>
              </a:pPr>
              <a:t>‹#›</a:t>
            </a:fld>
            <a:endParaRPr lang="en-US" dirty="0"/>
          </a:p>
        </p:txBody>
      </p:sp>
    </p:spTree>
    <p:extLst>
      <p:ext uri="{BB962C8B-B14F-4D97-AF65-F5344CB8AC3E}">
        <p14:creationId xmlns:p14="http://schemas.microsoft.com/office/powerpoint/2010/main" val="2412570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gov/newsreleases/epa-announces-proposed-decision-regulate-pfoa-and-pfos-drinking-wa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ashingtonpost.com/opinions/these-toxic-chemicals-are-everywhere-and-they-wont-ever-go-away/2018/01/02/82e7e48a-e4ee-11e7-a65d-1ac0fd7f097e_story.html?utm_term=.0417599ea12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a:t>
            </a:fld>
            <a:endParaRPr lang="en-US" dirty="0"/>
          </a:p>
        </p:txBody>
      </p:sp>
    </p:spTree>
    <p:extLst>
      <p:ext uri="{BB962C8B-B14F-4D97-AF65-F5344CB8AC3E}">
        <p14:creationId xmlns:p14="http://schemas.microsoft.com/office/powerpoint/2010/main" val="346942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EPA issued life time Health advisory – May 2016. </a:t>
            </a:r>
            <a:r>
              <a:rPr lang="en-US" sz="1200" b="0" i="0" kern="1200" dirty="0">
                <a:solidFill>
                  <a:schemeClr val="tx1"/>
                </a:solidFill>
                <a:effectLst/>
                <a:latin typeface="Arial" charset="0"/>
                <a:ea typeface="+mn-ea"/>
                <a:cs typeface="+mn-cs"/>
              </a:rPr>
              <a:t>EPA's health advisories are non-enforceable and non-regulatory.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 EPA – intends to</a:t>
            </a:r>
            <a:r>
              <a:rPr lang="en-US" baseline="0" dirty="0"/>
              <a:t> establish a drinking water legal limit i.e. MCL; </a:t>
            </a:r>
            <a:r>
              <a:rPr lang="en-US" sz="1200" kern="1200" dirty="0">
                <a:solidFill>
                  <a:schemeClr val="tx1"/>
                </a:solidFill>
                <a:effectLst/>
                <a:latin typeface="Arial" charset="0"/>
                <a:ea typeface="+mn-ea"/>
                <a:cs typeface="+mn-cs"/>
              </a:rPr>
              <a:t>EPA announced on 2/20/20 that it is making preliminary determinations to </a:t>
            </a:r>
            <a:r>
              <a:rPr lang="en-US" sz="1200" u="sng" kern="1200" dirty="0">
                <a:solidFill>
                  <a:schemeClr val="tx1"/>
                </a:solidFill>
                <a:effectLst/>
                <a:latin typeface="Arial" charset="0"/>
                <a:ea typeface="+mn-ea"/>
                <a:cs typeface="+mn-cs"/>
                <a:hlinkClick r:id="rId3"/>
              </a:rPr>
              <a:t>regulate PFOS and PFOA</a:t>
            </a:r>
            <a:r>
              <a:rPr lang="en-US" sz="1200" kern="1200" dirty="0">
                <a:solidFill>
                  <a:schemeClr val="tx1"/>
                </a:solidFill>
                <a:effectLst/>
                <a:latin typeface="Arial" charset="0"/>
                <a:ea typeface="+mn-ea"/>
                <a:cs typeface="+mn-cs"/>
              </a:rPr>
              <a:t> in drinking water.  EPA’s decision to regulate PFAS kicks off a 2-yr period for the agency to determine what the new mandatory MCL should be.  Once that is formally proposed, EPA has another 18 months to finalize its MCL.  Other PFAS MCLs are also under evaluation.</a:t>
            </a:r>
          </a:p>
          <a:p>
            <a:endParaRPr lang="en-US" dirty="0"/>
          </a:p>
          <a:p>
            <a:r>
              <a:rPr lang="en-US" b="1" dirty="0"/>
              <a:t>Additional Info:</a:t>
            </a:r>
          </a:p>
          <a:p>
            <a:r>
              <a:rPr lang="en-US" sz="1200" b="1" i="0" kern="1200" dirty="0">
                <a:solidFill>
                  <a:schemeClr val="tx1"/>
                </a:solidFill>
                <a:effectLst/>
                <a:latin typeface="Arial" charset="0"/>
                <a:ea typeface="+mn-ea"/>
                <a:cs typeface="+mn-cs"/>
              </a:rPr>
              <a:t>What is a Health Advisory</a:t>
            </a:r>
            <a:r>
              <a:rPr lang="en-US" sz="1200" b="1" i="0" kern="1200" baseline="0" dirty="0">
                <a:solidFill>
                  <a:schemeClr val="tx1"/>
                </a:solidFill>
                <a:effectLst/>
                <a:latin typeface="Arial" charset="0"/>
                <a:ea typeface="+mn-ea"/>
                <a:cs typeface="+mn-cs"/>
              </a:rPr>
              <a:t> </a:t>
            </a:r>
            <a:r>
              <a:rPr lang="en-US" sz="1200" b="0" i="0" kern="1200" baseline="0" dirty="0">
                <a:solidFill>
                  <a:schemeClr val="tx1"/>
                </a:solidFill>
                <a:effectLst/>
                <a:latin typeface="Arial" charset="0"/>
                <a:ea typeface="+mn-ea"/>
                <a:cs typeface="+mn-cs"/>
              </a:rPr>
              <a:t>– EPA’s </a:t>
            </a:r>
            <a:r>
              <a:rPr lang="en-US" sz="1200" b="0" i="0" kern="1200" dirty="0">
                <a:solidFill>
                  <a:schemeClr val="tx1"/>
                </a:solidFill>
                <a:effectLst/>
                <a:latin typeface="Arial" charset="0"/>
                <a:ea typeface="+mn-ea"/>
                <a:cs typeface="+mn-cs"/>
              </a:rPr>
              <a:t>Health advisories provide information on contaminants that can cause human health effects and are known or anticipated to occur in drinking water. EPA's health advisories are non-enforceable and non-regulatory and provide technical information to state agencies and other public health officials on health effects, analytical methodologies, and treatment technologies associated with drinking water contamination. EPA’s health advisory level for PFOA and PFOS offers a margin of protection for all Americans throughout their life from adverse health effects resulting from exposure to PFOA and PFOS in drinking water.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1 part per trillion (ppt)</a:t>
            </a:r>
            <a:r>
              <a:rPr lang="en-US" sz="1200" b="0" i="0" kern="1200" baseline="0" dirty="0">
                <a:solidFill>
                  <a:schemeClr val="tx1"/>
                </a:solidFill>
                <a:effectLst/>
                <a:latin typeface="Arial" charset="0"/>
                <a:ea typeface="+mn-ea"/>
                <a:cs typeface="+mn-cs"/>
              </a:rPr>
              <a:t> is equivalent to</a:t>
            </a:r>
            <a:r>
              <a:rPr lang="en-US" sz="1200" b="0" i="0" kern="1200" dirty="0">
                <a:solidFill>
                  <a:schemeClr val="tx1"/>
                </a:solidFill>
                <a:effectLst/>
                <a:latin typeface="Arial" charset="0"/>
                <a:ea typeface="+mn-ea"/>
                <a:cs typeface="+mn-cs"/>
              </a:rPr>
              <a:t> one drop of water in 20 olympic-sized swimming pools.</a:t>
            </a:r>
          </a:p>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10</a:t>
            </a:fld>
            <a:endParaRPr lang="en-US" dirty="0"/>
          </a:p>
        </p:txBody>
      </p:sp>
    </p:spTree>
    <p:extLst>
      <p:ext uri="{BB962C8B-B14F-4D97-AF65-F5344CB8AC3E}">
        <p14:creationId xmlns:p14="http://schemas.microsoft.com/office/powerpoint/2010/main" val="259352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 – Non-regulatory health based advisory levels. May be considered for MCL development. Blood levels &gt; 100 times RL.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Previous RL was </a:t>
            </a:r>
            <a:r>
              <a:rPr lang="en-US" sz="1200" dirty="0"/>
              <a:t>70 ppt combined for PFOA &amp; PFOS;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 that m</a:t>
            </a:r>
            <a:r>
              <a:rPr lang="en-US" dirty="0"/>
              <a:t>onitoring conducted under previous DDW orders or voluntary monitoring of PFAS are not required to comply with AB 756.  Only monitoring conducted pursuant to an order issued under the authority of AB 756 shall establish data &amp; results that triggers the AB 756 reporting requirements.  </a:t>
            </a:r>
            <a:r>
              <a:rPr lang="en-US" sz="1200" dirty="0"/>
              <a:t> </a:t>
            </a:r>
          </a:p>
          <a:p>
            <a:endParaRPr lang="en-US" b="0"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11</a:t>
            </a:fld>
            <a:endParaRPr lang="en-US" dirty="0"/>
          </a:p>
        </p:txBody>
      </p:sp>
    </p:spTree>
    <p:extLst>
      <p:ext uri="{BB962C8B-B14F-4D97-AF65-F5344CB8AC3E}">
        <p14:creationId xmlns:p14="http://schemas.microsoft.com/office/powerpoint/2010/main" val="223562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 – Nonregulatory health based advisory levels. May be considered for MCL development. Blood levels &gt; 100 times RL.</a:t>
            </a: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12</a:t>
            </a:fld>
            <a:endParaRPr lang="en-US" dirty="0"/>
          </a:p>
        </p:txBody>
      </p:sp>
    </p:spTree>
    <p:extLst>
      <p:ext uri="{BB962C8B-B14F-4D97-AF65-F5344CB8AC3E}">
        <p14:creationId xmlns:p14="http://schemas.microsoft.com/office/powerpoint/2010/main" val="223562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Zone 7 has been proactive in monitoring for PFAS in</a:t>
            </a:r>
            <a:r>
              <a:rPr lang="en-US" sz="1200" b="0" i="0" kern="1200" baseline="0" dirty="0">
                <a:solidFill>
                  <a:schemeClr val="tx1"/>
                </a:solidFill>
                <a:effectLst/>
                <a:latin typeface="Arial" charset="0"/>
                <a:ea typeface="+mn-ea"/>
                <a:cs typeface="+mn-cs"/>
              </a:rPr>
              <a:t> our supplies.</a:t>
            </a:r>
            <a:endParaRPr lang="en-US" sz="1200" b="0" i="0" kern="1200" dirty="0">
              <a:solidFill>
                <a:schemeClr val="tx1"/>
              </a:solidFill>
              <a:effectLst/>
              <a:latin typeface="Arial" charset="0"/>
              <a:ea typeface="+mn-ea"/>
              <a:cs typeface="+mn-cs"/>
            </a:endParaRP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Zone</a:t>
            </a:r>
            <a:r>
              <a:rPr lang="en-US" sz="1200" b="0" i="0" kern="1200" baseline="0" dirty="0">
                <a:solidFill>
                  <a:schemeClr val="tx1"/>
                </a:solidFill>
                <a:effectLst/>
                <a:latin typeface="Arial" charset="0"/>
                <a:ea typeface="+mn-ea"/>
                <a:cs typeface="+mn-cs"/>
              </a:rPr>
              <a:t> 7 was not required to do UCMR3, but followed monitoring protocols</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UCMR3 MRL - [20 ppt PFOA; 40 ppt PFOS]</a:t>
            </a:r>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13</a:t>
            </a:fld>
            <a:endParaRPr lang="en-US" dirty="0"/>
          </a:p>
        </p:txBody>
      </p:sp>
    </p:spTree>
    <p:extLst>
      <p:ext uri="{BB962C8B-B14F-4D97-AF65-F5344CB8AC3E}">
        <p14:creationId xmlns:p14="http://schemas.microsoft.com/office/powerpoint/2010/main" val="415902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03" eaLnBrk="0" hangingPunct="0">
              <a:spcBef>
                <a:spcPct val="30000"/>
              </a:spcBef>
              <a:defRPr sz="1300">
                <a:solidFill>
                  <a:schemeClr val="tx1"/>
                </a:solidFill>
                <a:latin typeface="Times" pitchFamily="18" charset="0"/>
                <a:cs typeface="Arial" charset="0"/>
              </a:defRPr>
            </a:lvl1pPr>
            <a:lvl2pPr marL="753187" indent="-289687" defTabSz="944703" eaLnBrk="0" hangingPunct="0">
              <a:spcBef>
                <a:spcPct val="30000"/>
              </a:spcBef>
              <a:defRPr sz="1300">
                <a:solidFill>
                  <a:schemeClr val="tx1"/>
                </a:solidFill>
                <a:latin typeface="Times" pitchFamily="18" charset="0"/>
                <a:cs typeface="Arial" charset="0"/>
              </a:defRPr>
            </a:lvl2pPr>
            <a:lvl3pPr marL="1158749" indent="-231750" defTabSz="944703" eaLnBrk="0" hangingPunct="0">
              <a:spcBef>
                <a:spcPct val="30000"/>
              </a:spcBef>
              <a:defRPr sz="1300">
                <a:solidFill>
                  <a:schemeClr val="tx1"/>
                </a:solidFill>
                <a:latin typeface="Times" pitchFamily="18" charset="0"/>
                <a:cs typeface="Arial" charset="0"/>
              </a:defRPr>
            </a:lvl3pPr>
            <a:lvl4pPr marL="1622248" indent="-231750" defTabSz="944703" eaLnBrk="0" hangingPunct="0">
              <a:spcBef>
                <a:spcPct val="30000"/>
              </a:spcBef>
              <a:defRPr sz="1300">
                <a:solidFill>
                  <a:schemeClr val="tx1"/>
                </a:solidFill>
                <a:latin typeface="Times" pitchFamily="18" charset="0"/>
                <a:cs typeface="Arial" charset="0"/>
              </a:defRPr>
            </a:lvl4pPr>
            <a:lvl5pPr marL="2085747" indent="-231750" defTabSz="944703" eaLnBrk="0" hangingPunct="0">
              <a:spcBef>
                <a:spcPct val="30000"/>
              </a:spcBef>
              <a:defRPr sz="1300">
                <a:solidFill>
                  <a:schemeClr val="tx1"/>
                </a:solidFill>
                <a:latin typeface="Times" pitchFamily="18" charset="0"/>
                <a:cs typeface="Arial" charset="0"/>
              </a:defRPr>
            </a:lvl5pPr>
            <a:lvl6pPr marL="2549247" indent="-231750" defTabSz="944703" eaLnBrk="0" fontAlgn="base" hangingPunct="0">
              <a:spcBef>
                <a:spcPct val="30000"/>
              </a:spcBef>
              <a:spcAft>
                <a:spcPct val="0"/>
              </a:spcAft>
              <a:defRPr sz="1300">
                <a:solidFill>
                  <a:schemeClr val="tx1"/>
                </a:solidFill>
                <a:latin typeface="Times" pitchFamily="18" charset="0"/>
                <a:cs typeface="Arial" charset="0"/>
              </a:defRPr>
            </a:lvl6pPr>
            <a:lvl7pPr marL="3012745" indent="-231750" defTabSz="944703" eaLnBrk="0" fontAlgn="base" hangingPunct="0">
              <a:spcBef>
                <a:spcPct val="30000"/>
              </a:spcBef>
              <a:spcAft>
                <a:spcPct val="0"/>
              </a:spcAft>
              <a:defRPr sz="1300">
                <a:solidFill>
                  <a:schemeClr val="tx1"/>
                </a:solidFill>
                <a:latin typeface="Times" pitchFamily="18" charset="0"/>
                <a:cs typeface="Arial" charset="0"/>
              </a:defRPr>
            </a:lvl7pPr>
            <a:lvl8pPr marL="3476245" indent="-231750" defTabSz="944703" eaLnBrk="0" fontAlgn="base" hangingPunct="0">
              <a:spcBef>
                <a:spcPct val="30000"/>
              </a:spcBef>
              <a:spcAft>
                <a:spcPct val="0"/>
              </a:spcAft>
              <a:defRPr sz="1300">
                <a:solidFill>
                  <a:schemeClr val="tx1"/>
                </a:solidFill>
                <a:latin typeface="Times" pitchFamily="18" charset="0"/>
                <a:cs typeface="Arial" charset="0"/>
              </a:defRPr>
            </a:lvl8pPr>
            <a:lvl9pPr marL="3939744" indent="-231750" defTabSz="944703" eaLnBrk="0" fontAlgn="base" hangingPunct="0">
              <a:spcBef>
                <a:spcPct val="30000"/>
              </a:spcBef>
              <a:spcAft>
                <a:spcPct val="0"/>
              </a:spcAft>
              <a:defRPr sz="1300">
                <a:solidFill>
                  <a:schemeClr val="tx1"/>
                </a:solidFill>
                <a:latin typeface="Times" pitchFamily="18" charset="0"/>
                <a:cs typeface="Arial" charset="0"/>
              </a:defRPr>
            </a:lvl9pPr>
          </a:lstStyle>
          <a:p>
            <a:pPr>
              <a:spcBef>
                <a:spcPct val="0"/>
              </a:spcBef>
            </a:pPr>
            <a:fld id="{7109B162-D80D-4547-8B7F-5E1F0C89DC1C}" type="slidenum">
              <a:rPr lang="en-US" altLang="en-US" smtClean="0">
                <a:latin typeface="Arial Unicode MS" pitchFamily="34" charset="-128"/>
              </a:rPr>
              <a:pPr>
                <a:spcBef>
                  <a:spcPct val="0"/>
                </a:spcBef>
              </a:pPr>
              <a:t>14</a:t>
            </a:fld>
            <a:endParaRPr lang="en-US" altLang="en-US" dirty="0">
              <a:latin typeface="Arial Unicode MS" pitchFamily="3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Good news – No PFAS detected in surface water and Hopyard</a:t>
            </a:r>
            <a:r>
              <a:rPr lang="en-US" altLang="en-US" baseline="0" dirty="0"/>
              <a:t> wellfield</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rgbClr val="006600"/>
                </a:solidFill>
              </a:rPr>
              <a:t>Although the quarterly average concentrations showed only 3 wells &gt; PFOA NL, COL1  also had exceeded NL in one quarter;</a:t>
            </a:r>
          </a:p>
          <a:p>
            <a:endParaRPr lang="en-US" dirty="0"/>
          </a:p>
          <a:p>
            <a:r>
              <a:rPr lang="en-US" dirty="0"/>
              <a:t>Note</a:t>
            </a:r>
            <a:r>
              <a:rPr lang="en-US" baseline="0" dirty="0"/>
              <a:t> that Mocho wells are treated/blended at Mocho Groundwater Demineralization Plant (MGDP).  So, we collected samples at the plant’s finished water.</a:t>
            </a:r>
          </a:p>
          <a:p>
            <a:endParaRPr lang="en-US" baseline="0" dirty="0"/>
          </a:p>
          <a:p>
            <a:r>
              <a:rPr lang="en-US" baseline="0" dirty="0"/>
              <a:t>Also, COL wells are blended before our first customer, so we collected samples at the El Charro Pipeline which represents the blended COL wells.</a:t>
            </a:r>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15</a:t>
            </a:fld>
            <a:endParaRPr lang="en-US" dirty="0"/>
          </a:p>
        </p:txBody>
      </p:sp>
    </p:spTree>
    <p:extLst>
      <p:ext uri="{BB962C8B-B14F-4D97-AF65-F5344CB8AC3E}">
        <p14:creationId xmlns:p14="http://schemas.microsoft.com/office/powerpoint/2010/main" val="1276958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rgbClr val="006600"/>
                </a:solidFill>
              </a:rPr>
              <a:t>8 wells &gt; PFOS NL:  all 3 COL wells,</a:t>
            </a:r>
            <a:r>
              <a:rPr lang="en-US" sz="1200" kern="0" baseline="0" dirty="0">
                <a:solidFill>
                  <a:srgbClr val="006600"/>
                </a:solidFill>
              </a:rPr>
              <a:t> all 4 Mocho wells &amp; the Stoneridge well.</a:t>
            </a:r>
            <a:endParaRPr lang="en-US" sz="1200" kern="0" dirty="0">
              <a:solidFill>
                <a:srgbClr val="0066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2 wells (Mocho 1 &amp; 2) &gt; PFOS RL, but</a:t>
            </a:r>
            <a:r>
              <a:rPr lang="en-US" sz="1200" kern="0" baseline="0" dirty="0"/>
              <a:t> </a:t>
            </a:r>
            <a:r>
              <a:rPr lang="en-US" sz="1200" kern="0" dirty="0">
                <a:sym typeface="Wingdings" panose="05000000000000000000" pitchFamily="2" charset="2"/>
              </a:rPr>
              <a:t>Treated &lt; RL (MGDP_FW)</a:t>
            </a:r>
            <a:endParaRPr lang="en-US" sz="1200" kern="0" dirty="0"/>
          </a:p>
          <a:p>
            <a:endParaRPr lang="en-US" dirty="0"/>
          </a:p>
          <a:p>
            <a:r>
              <a:rPr lang="en-US" dirty="0"/>
              <a:t>Again, we </a:t>
            </a:r>
            <a:r>
              <a:rPr lang="en-US" baseline="0" dirty="0"/>
              <a:t>collected samples at El Charro PL for the blended COL well sample &amp; MGDP’s finished water for the treated/blended Mocho well sample.</a:t>
            </a:r>
          </a:p>
          <a:p>
            <a:endParaRPr lang="en-US" dirty="0"/>
          </a:p>
          <a:p>
            <a:r>
              <a:rPr lang="en-US" dirty="0"/>
              <a:t>Note that Mocho 1 has not been operated</a:t>
            </a:r>
            <a:r>
              <a:rPr lang="en-US" baseline="0" dirty="0"/>
              <a:t> much for the last few years due to high levels of sand &amp; silt: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Mocho 1 Deliveries in 2019 were 16.6 MG,~100 hours run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Mocho 1 Deliveries in 2018 were 59.9 MG, ~384 hours run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Mocho 1 Deliveries in 2017 were 2.9 MG, ~19 hours run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a:t>
            </a:r>
            <a:r>
              <a:rPr lang="en-US" dirty="0"/>
              <a:t>Mocho 1 Deliveries in 2016 were 8.5 MG, ~55 hours run time</a:t>
            </a:r>
          </a:p>
          <a:p>
            <a:endParaRPr lang="en-US" baseline="0"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16</a:t>
            </a:fld>
            <a:endParaRPr lang="en-US" dirty="0"/>
          </a:p>
        </p:txBody>
      </p:sp>
    </p:spTree>
    <p:extLst>
      <p:ext uri="{BB962C8B-B14F-4D97-AF65-F5344CB8AC3E}">
        <p14:creationId xmlns:p14="http://schemas.microsoft.com/office/powerpoint/2010/main" val="127695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rPr>
              <a:t>Treatment Feasibility Study</a:t>
            </a:r>
            <a:endParaRPr lang="en-US" sz="1200" dirty="0"/>
          </a:p>
          <a:p>
            <a:pPr>
              <a:buFont typeface="Wingdings" panose="05000000000000000000" pitchFamily="2" charset="2"/>
              <a:buChar char="v"/>
            </a:pPr>
            <a:r>
              <a:rPr lang="en-US" sz="1200" dirty="0"/>
              <a:t>Board approved a contract with Carollo Engineers in Dec 2019;</a:t>
            </a:r>
          </a:p>
          <a:p>
            <a:pPr>
              <a:buFont typeface="Wingdings" panose="05000000000000000000" pitchFamily="2" charset="2"/>
              <a:buChar char="v"/>
            </a:pPr>
            <a:r>
              <a:rPr lang="en-US" sz="1200" dirty="0"/>
              <a:t>Study began in late Feb 2020 and anticipated to be completed in 6 months</a:t>
            </a:r>
          </a:p>
          <a:p>
            <a:pPr fontAlgn="auto">
              <a:spcAft>
                <a:spcPts val="0"/>
              </a:spcAft>
              <a:buFont typeface="Wingdings" panose="05000000000000000000" pitchFamily="2" charset="2"/>
              <a:buChar char="v"/>
            </a:pPr>
            <a:r>
              <a:rPr lang="en-US" sz="1200" dirty="0"/>
              <a:t>To assess treatment options for treating PFAS to:</a:t>
            </a:r>
          </a:p>
          <a:p>
            <a:pPr lvl="1" fontAlgn="auto">
              <a:spcAft>
                <a:spcPts val="0"/>
              </a:spcAft>
            </a:pPr>
            <a:r>
              <a:rPr lang="en-US" sz="1200" dirty="0"/>
              <a:t>Anticipated regulatory standards/guidelines </a:t>
            </a:r>
          </a:p>
          <a:p>
            <a:pPr lvl="1" fontAlgn="auto">
              <a:spcAft>
                <a:spcPts val="0"/>
              </a:spcAft>
            </a:pPr>
            <a:r>
              <a:rPr lang="en-US" sz="1200" dirty="0"/>
              <a:t>Lowest technically and economically feasible levels </a:t>
            </a:r>
          </a:p>
          <a:p>
            <a:pPr fontAlgn="auto">
              <a:spcAft>
                <a:spcPts val="0"/>
              </a:spcAft>
              <a:buFont typeface="Wingdings" panose="05000000000000000000" pitchFamily="2" charset="2"/>
              <a:buChar char="v"/>
            </a:pPr>
            <a:r>
              <a:rPr lang="en-US" sz="1200" dirty="0"/>
              <a:t>Also to consider other future well treatment facilities in the CIP such as chromium treatment </a:t>
            </a:r>
          </a:p>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17</a:t>
            </a:fld>
            <a:endParaRPr lang="en-US" dirty="0"/>
          </a:p>
        </p:txBody>
      </p:sp>
    </p:spTree>
    <p:extLst>
      <p:ext uri="{BB962C8B-B14F-4D97-AF65-F5344CB8AC3E}">
        <p14:creationId xmlns:p14="http://schemas.microsoft.com/office/powerpoint/2010/main" val="289774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$400 per test</a:t>
            </a:r>
          </a:p>
          <a:p>
            <a:endParaRPr lang="en-US" sz="1200" dirty="0"/>
          </a:p>
          <a:p>
            <a:r>
              <a:rPr lang="en-US" sz="1200" b="1" dirty="0">
                <a:solidFill>
                  <a:srgbClr val="002060"/>
                </a:solidFill>
              </a:rPr>
              <a:t>PFAS Distribution Assessment Report</a:t>
            </a:r>
            <a:endParaRPr lang="en-US" sz="1200" dirty="0"/>
          </a:p>
          <a:p>
            <a:pPr>
              <a:buFont typeface="Wingdings" panose="05000000000000000000" pitchFamily="2" charset="2"/>
              <a:buChar char="v"/>
            </a:pPr>
            <a:r>
              <a:rPr lang="en-US" sz="1200" dirty="0"/>
              <a:t>Board approved to negotiate a consultant service contract in April 2020;</a:t>
            </a:r>
          </a:p>
          <a:p>
            <a:pPr>
              <a:buFont typeface="Wingdings" panose="05000000000000000000" pitchFamily="2" charset="2"/>
              <a:buChar char="v"/>
            </a:pPr>
            <a:r>
              <a:rPr lang="en-US" sz="1200" dirty="0"/>
              <a:t>Study to begin soon and anticipated to be completed in 3 months.</a:t>
            </a:r>
          </a:p>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18</a:t>
            </a:fld>
            <a:endParaRPr lang="en-US" dirty="0"/>
          </a:p>
        </p:txBody>
      </p:sp>
    </p:spTree>
    <p:extLst>
      <p:ext uri="{BB962C8B-B14F-4D97-AF65-F5344CB8AC3E}">
        <p14:creationId xmlns:p14="http://schemas.microsoft.com/office/powerpoint/2010/main" val="415902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19</a:t>
            </a:fld>
            <a:endParaRPr lang="en-US" dirty="0"/>
          </a:p>
        </p:txBody>
      </p:sp>
    </p:spTree>
    <p:extLst>
      <p:ext uri="{BB962C8B-B14F-4D97-AF65-F5344CB8AC3E}">
        <p14:creationId xmlns:p14="http://schemas.microsoft.com/office/powerpoint/2010/main" val="126007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2</a:t>
            </a:fld>
            <a:endParaRPr lang="en-US" dirty="0"/>
          </a:p>
        </p:txBody>
      </p:sp>
    </p:spTree>
    <p:extLst>
      <p:ext uri="{BB962C8B-B14F-4D97-AF65-F5344CB8AC3E}">
        <p14:creationId xmlns:p14="http://schemas.microsoft.com/office/powerpoint/2010/main" val="22174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endParaRPr lang="en-US" sz="2800" dirty="0"/>
          </a:p>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26</a:t>
            </a:fld>
            <a:endParaRPr lang="en-US" dirty="0"/>
          </a:p>
        </p:txBody>
      </p:sp>
    </p:spTree>
    <p:extLst>
      <p:ext uri="{BB962C8B-B14F-4D97-AF65-F5344CB8AC3E}">
        <p14:creationId xmlns:p14="http://schemas.microsoft.com/office/powerpoint/2010/main" val="3156463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29</a:t>
            </a:fld>
            <a:endParaRPr lang="en-US" dirty="0"/>
          </a:p>
        </p:txBody>
      </p:sp>
    </p:spTree>
    <p:extLst>
      <p:ext uri="{BB962C8B-B14F-4D97-AF65-F5344CB8AC3E}">
        <p14:creationId xmlns:p14="http://schemas.microsoft.com/office/powerpoint/2010/main" val="429170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3</a:t>
            </a:fld>
            <a:endParaRPr lang="en-US" dirty="0"/>
          </a:p>
        </p:txBody>
      </p:sp>
    </p:spTree>
    <p:extLst>
      <p:ext uri="{BB962C8B-B14F-4D97-AF65-F5344CB8AC3E}">
        <p14:creationId xmlns:p14="http://schemas.microsoft.com/office/powerpoint/2010/main" val="378430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4</a:t>
            </a:fld>
            <a:endParaRPr lang="en-US" dirty="0"/>
          </a:p>
        </p:txBody>
      </p:sp>
    </p:spTree>
    <p:extLst>
      <p:ext uri="{BB962C8B-B14F-4D97-AF65-F5344CB8AC3E}">
        <p14:creationId xmlns:p14="http://schemas.microsoft.com/office/powerpoint/2010/main" val="182009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The abbreviation PFAS</a:t>
            </a:r>
            <a:r>
              <a:rPr lang="en-US" sz="1200" b="0" i="0" kern="1200" baseline="0" dirty="0">
                <a:solidFill>
                  <a:schemeClr val="tx1"/>
                </a:solidFill>
                <a:effectLst/>
                <a:latin typeface="Arial" charset="0"/>
                <a:ea typeface="+mn-ea"/>
                <a:cs typeface="+mn-cs"/>
              </a:rPr>
              <a:t> comes from Per and poly FluoroAlkyl Substances.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These</a:t>
            </a:r>
            <a:r>
              <a:rPr lang="en-US" sz="1200" b="0" i="0" kern="1200" baseline="0" dirty="0">
                <a:solidFill>
                  <a:schemeClr val="tx1"/>
                </a:solidFill>
                <a:effectLst/>
                <a:latin typeface="Arial" charset="0"/>
                <a:ea typeface="+mn-ea"/>
                <a:cs typeface="+mn-cs"/>
              </a:rPr>
              <a:t> are a</a:t>
            </a:r>
            <a:r>
              <a:rPr lang="en-US" sz="1200" b="0" i="0" kern="1200" dirty="0">
                <a:solidFill>
                  <a:schemeClr val="tx1"/>
                </a:solidFill>
                <a:effectLst/>
                <a:latin typeface="Arial" charset="0"/>
                <a:ea typeface="+mn-ea"/>
                <a:cs typeface="+mn-cs"/>
              </a:rPr>
              <a:t> large family of manmade chemicals and are defined by the presence of one or several carbon-fluorine (C-F) bonds, which is the strongest chemical bond in nature. </a:t>
            </a: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5</a:t>
            </a:fld>
            <a:endParaRPr lang="en-US" dirty="0"/>
          </a:p>
        </p:txBody>
      </p:sp>
    </p:spTree>
    <p:extLst>
      <p:ext uri="{BB962C8B-B14F-4D97-AF65-F5344CB8AC3E}">
        <p14:creationId xmlns:p14="http://schemas.microsoft.com/office/powerpoint/2010/main" val="299883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mn-cs"/>
              </a:rPr>
              <a:t>over </a:t>
            </a:r>
            <a:r>
              <a:rPr lang="en-US" sz="1200" b="1" i="0" kern="1200" dirty="0">
                <a:solidFill>
                  <a:schemeClr val="tx1"/>
                </a:solidFill>
                <a:effectLst/>
                <a:latin typeface="Arial" charset="0"/>
                <a:ea typeface="+mn-ea"/>
                <a:cs typeface="+mn-cs"/>
              </a:rPr>
              <a:t>6,300 different PFAS</a:t>
            </a:r>
            <a:r>
              <a:rPr lang="en-US" sz="1200" b="0" i="0" kern="1200" dirty="0">
                <a:solidFill>
                  <a:schemeClr val="tx1"/>
                </a:solidFill>
                <a:effectLst/>
                <a:latin typeface="Arial" charset="0"/>
                <a:ea typeface="+mn-ea"/>
                <a:cs typeface="+mn-cs"/>
              </a:rPr>
              <a:t> may have been manufactured &amp; used in a variety of products…</a:t>
            </a:r>
          </a:p>
          <a:p>
            <a:pPr marL="171450" indent="-171450">
              <a:buFont typeface="Arial" panose="020B0604020202020204" pitchFamily="34" charset="0"/>
              <a:buChar char="•"/>
            </a:pPr>
            <a:r>
              <a:rPr lang="en-US" dirty="0"/>
              <a:t>They can be categorized as </a:t>
            </a:r>
            <a:r>
              <a:rPr lang="en-US" b="1" dirty="0"/>
              <a:t>“long-chain” vs “short-chain</a:t>
            </a:r>
            <a:r>
              <a:rPr lang="en-US" dirty="0"/>
              <a:t>” </a:t>
            </a:r>
          </a:p>
          <a:p>
            <a:pPr marL="628650" lvl="1" indent="-171450">
              <a:buFont typeface="Arial" panose="020B0604020202020204" pitchFamily="34" charset="0"/>
              <a:buChar char="•"/>
            </a:pPr>
            <a:r>
              <a:rPr lang="en-US" b="1" dirty="0"/>
              <a:t>PFOS &amp; PFOA are the most well-known “long-chain” (C8) PFAS</a:t>
            </a:r>
          </a:p>
          <a:p>
            <a:pPr marL="628650" lvl="1" indent="-171450">
              <a:buFont typeface="Arial" panose="020B0604020202020204" pitchFamily="34" charset="0"/>
              <a:buChar char="•"/>
            </a:pPr>
            <a:r>
              <a:rPr lang="en-US" dirty="0"/>
              <a:t>C8 = 8 C-F bonds</a:t>
            </a:r>
          </a:p>
          <a:p>
            <a:pPr marL="171450" lvl="0" indent="-171450">
              <a:buFont typeface="Arial" panose="020B0604020202020204" pitchFamily="34" charset="0"/>
              <a:buChar char="•"/>
            </a:pPr>
            <a:r>
              <a:rPr lang="en-US" b="1" dirty="0"/>
              <a:t>GenX is short-chain </a:t>
            </a:r>
          </a:p>
          <a:p>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effectLst/>
                <a:latin typeface="Arial" charset="0"/>
                <a:ea typeface="+mn-ea"/>
                <a:cs typeface="+mn-cs"/>
              </a:rPr>
              <a:t> </a:t>
            </a: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6</a:t>
            </a:fld>
            <a:endParaRPr lang="en-US" dirty="0"/>
          </a:p>
        </p:txBody>
      </p:sp>
    </p:spTree>
    <p:extLst>
      <p:ext uri="{BB962C8B-B14F-4D97-AF65-F5344CB8AC3E}">
        <p14:creationId xmlns:p14="http://schemas.microsoft.com/office/powerpoint/2010/main" val="299883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Examples: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mn-cs"/>
              </a:rPr>
              <a:t>PFOA is </a:t>
            </a:r>
            <a:r>
              <a:rPr lang="en-US" sz="1200" b="0" i="0" kern="1200" baseline="0" dirty="0">
                <a:solidFill>
                  <a:schemeClr val="tx1"/>
                </a:solidFill>
                <a:effectLst/>
                <a:latin typeface="Arial" charset="0"/>
                <a:ea typeface="+mn-ea"/>
                <a:cs typeface="+mn-cs"/>
              </a:rPr>
              <a:t>the main ingredient in </a:t>
            </a:r>
            <a:r>
              <a:rPr lang="en-US" sz="1200" b="0" i="0" kern="1200" dirty="0">
                <a:solidFill>
                  <a:schemeClr val="tx1"/>
                </a:solidFill>
                <a:effectLst/>
                <a:latin typeface="Arial" charset="0"/>
                <a:ea typeface="+mn-ea"/>
                <a:cs typeface="+mn-cs"/>
              </a:rPr>
              <a:t>DuPont’s Teflon and many food package materials.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mn-cs"/>
              </a:rPr>
              <a:t>PFOS is the main ingredient in 3M’s Scotchgard and a Class B </a:t>
            </a:r>
            <a:r>
              <a:rPr lang="en-US" baseline="0" dirty="0"/>
              <a:t>fire fight foam called “AFFF (A-Triple F)” </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 AFFF was first developed by the Navy and the 3M Company to put out jet fuel fires in the 1960s.  Since then, it has been used on hundreds of military bases &amp; FAA-regulated airports around the country.  However, d</a:t>
            </a:r>
            <a:r>
              <a:rPr lang="en-US" sz="1200" b="0" i="0" kern="1200" dirty="0">
                <a:solidFill>
                  <a:schemeClr val="tx1"/>
                </a:solidFill>
                <a:effectLst/>
                <a:latin typeface="Arial" charset="0"/>
                <a:ea typeface="+mn-ea"/>
                <a:cs typeface="+mn-cs"/>
              </a:rPr>
              <a:t>ue to PFAS</a:t>
            </a:r>
            <a:r>
              <a:rPr lang="en-US" sz="1200" b="0" i="0" kern="1200" baseline="0" dirty="0">
                <a:solidFill>
                  <a:schemeClr val="tx1"/>
                </a:solidFill>
                <a:effectLst/>
                <a:latin typeface="Arial" charset="0"/>
                <a:ea typeface="+mn-ea"/>
                <a:cs typeface="+mn-cs"/>
              </a:rPr>
              <a:t> contamination found in groundwater supplies of hundreds of military bases, the U.S. Department of Defense is currently in the process of </a:t>
            </a:r>
            <a:r>
              <a:rPr lang="en-US" sz="1200" b="0" i="0" kern="1200" dirty="0">
                <a:solidFill>
                  <a:schemeClr val="tx1"/>
                </a:solidFill>
                <a:effectLst/>
                <a:latin typeface="Arial" charset="0"/>
                <a:ea typeface="+mn-ea"/>
                <a:cs typeface="+mn-cs"/>
              </a:rPr>
              <a:t>replacing</a:t>
            </a:r>
            <a:r>
              <a:rPr lang="en-US" sz="1200" b="0" i="0" kern="1200" baseline="0" dirty="0">
                <a:solidFill>
                  <a:schemeClr val="tx1"/>
                </a:solidFill>
                <a:effectLst/>
                <a:latin typeface="Arial" charset="0"/>
                <a:ea typeface="+mn-ea"/>
                <a:cs typeface="+mn-cs"/>
              </a:rPr>
              <a:t> it with a newer formulation containing PFAS with shorter C-F bonds (C6), and is </a:t>
            </a:r>
            <a:r>
              <a:rPr lang="en-US" sz="1200" b="0" i="0" kern="1200" dirty="0">
                <a:solidFill>
                  <a:schemeClr val="tx1"/>
                </a:solidFill>
                <a:effectLst/>
                <a:latin typeface="Arial" charset="0"/>
                <a:ea typeface="+mn-ea"/>
                <a:cs typeface="+mn-cs"/>
              </a:rPr>
              <a:t>actively working</a:t>
            </a:r>
            <a:r>
              <a:rPr lang="en-US" sz="1200" b="0" i="0" kern="1200" baseline="0" dirty="0">
                <a:solidFill>
                  <a:schemeClr val="tx1"/>
                </a:solidFill>
                <a:effectLst/>
                <a:latin typeface="Arial" charset="0"/>
                <a:ea typeface="+mn-ea"/>
                <a:cs typeface="+mn-cs"/>
              </a:rPr>
              <a:t> on developing </a:t>
            </a:r>
            <a:r>
              <a:rPr lang="en-US" sz="1200" b="0" i="0" kern="1200" dirty="0">
                <a:solidFill>
                  <a:schemeClr val="tx1"/>
                </a:solidFill>
                <a:effectLst/>
                <a:latin typeface="Arial" charset="0"/>
                <a:ea typeface="+mn-ea"/>
                <a:cs typeface="+mn-cs"/>
              </a:rPr>
              <a:t>fluorine-free alternatives.  </a:t>
            </a: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7</a:t>
            </a:fld>
            <a:endParaRPr lang="en-US" dirty="0"/>
          </a:p>
        </p:txBody>
      </p:sp>
    </p:spTree>
    <p:extLst>
      <p:ext uri="{BB962C8B-B14F-4D97-AF65-F5344CB8AC3E}">
        <p14:creationId xmlns:p14="http://schemas.microsoft.com/office/powerpoint/2010/main" val="299883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Ubiquitous - because they are use</a:t>
            </a:r>
            <a:r>
              <a:rPr lang="en-US" baseline="0" dirty="0"/>
              <a:t>d in so many consumer products and industries, they are found everywhere…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mn-cs"/>
              </a:rPr>
              <a:t>Persistent</a:t>
            </a:r>
            <a:r>
              <a:rPr lang="en-US" sz="1200" b="0" i="0" kern="1200" baseline="0" dirty="0">
                <a:solidFill>
                  <a:schemeClr val="tx1"/>
                </a:solidFill>
                <a:effectLst/>
                <a:latin typeface="Arial" charset="0"/>
                <a:ea typeface="+mn-ea"/>
                <a:cs typeface="+mn-cs"/>
              </a:rPr>
              <a:t> - </a:t>
            </a:r>
            <a:r>
              <a:rPr lang="en-US" sz="1200" b="0" i="0" kern="1200" dirty="0">
                <a:solidFill>
                  <a:schemeClr val="tx1"/>
                </a:solidFill>
                <a:effectLst/>
                <a:latin typeface="Arial" charset="0"/>
                <a:ea typeface="+mn-ea"/>
                <a:cs typeface="+mn-cs"/>
              </a:rPr>
              <a:t>Some experts call them </a:t>
            </a:r>
            <a:r>
              <a:rPr lang="en-US" sz="1200" b="1" i="0" u="none" strike="noStrike" kern="1200" dirty="0">
                <a:solidFill>
                  <a:schemeClr val="tx1"/>
                </a:solidFill>
                <a:effectLst/>
                <a:latin typeface="Arial" charset="0"/>
                <a:ea typeface="+mn-ea"/>
                <a:cs typeface="+mn-cs"/>
                <a:hlinkClick r:id="rId3"/>
              </a:rPr>
              <a:t>“forever chemicals”</a:t>
            </a:r>
            <a:r>
              <a:rPr lang="en-US" sz="1200" b="1" i="0" u="none" strike="noStrike" kern="1200" baseline="0" dirty="0">
                <a:solidFill>
                  <a:schemeClr val="tx1"/>
                </a:solidFill>
                <a:effectLst/>
                <a:latin typeface="Arial" charset="0"/>
                <a:ea typeface="+mn-ea"/>
                <a:cs typeface="+mn-cs"/>
              </a:rPr>
              <a:t> </a:t>
            </a:r>
            <a:r>
              <a:rPr lang="en-US" sz="1200" b="0" i="0" u="none" strike="noStrike" kern="1200" baseline="0" dirty="0">
                <a:solidFill>
                  <a:schemeClr val="tx1"/>
                </a:solidFill>
                <a:effectLst/>
                <a:latin typeface="Arial" charset="0"/>
                <a:ea typeface="+mn-ea"/>
                <a:cs typeface="+mn-cs"/>
              </a:rPr>
              <a:t>because s</a:t>
            </a:r>
            <a:r>
              <a:rPr lang="en-US" sz="1200" b="0" i="0" kern="1200" dirty="0">
                <a:solidFill>
                  <a:schemeClr val="tx1"/>
                </a:solidFill>
                <a:effectLst/>
                <a:latin typeface="Arial" charset="0"/>
                <a:ea typeface="+mn-ea"/>
                <a:cs typeface="+mn-cs"/>
              </a:rPr>
              <a:t>ome PFAS are extremely stable &amp; do not break down in the environment (PFOA half-life ~90 in the environment). </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dirty="0">
                <a:solidFill>
                  <a:schemeClr val="tx1"/>
                </a:solidFill>
                <a:effectLst/>
                <a:latin typeface="Arial" charset="0"/>
                <a:ea typeface="+mn-ea"/>
                <a:cs typeface="+mn-cs"/>
              </a:rPr>
              <a:t>- Therefore, </a:t>
            </a:r>
            <a:r>
              <a:rPr lang="en-US" sz="1200" b="0" i="0" u="none" strike="noStrike" kern="1200" baseline="0" dirty="0">
                <a:solidFill>
                  <a:schemeClr val="tx1"/>
                </a:solidFill>
                <a:effectLst/>
                <a:latin typeface="Arial" charset="0"/>
                <a:ea typeface="+mn-ea"/>
                <a:cs typeface="+mn-cs"/>
              </a:rPr>
              <a:t>challenging to treat which we will discuss later…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Health Effects - Research is still in the initial stages, but there is concern that some PFAS may have adverse health effects particularly because of their ability to b</a:t>
            </a:r>
            <a:r>
              <a:rPr lang="en-US" dirty="0"/>
              <a:t>io-accumulate in body</a:t>
            </a:r>
            <a:r>
              <a:rPr lang="en-US" baseline="0" dirty="0"/>
              <a:t> (PFOA/PFOS half-life ~2-6 yrs, medium ~3 yrs in human body).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Some are possible carcinogens (testicular, kidney, etc.)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PFAS are currently not regulated in CA and are CECs in drinking water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Through recent years’ monitoring efforts, we have found widespread contamination in all types of drinking water supplies.  In the east coast where many manufacturing facilities are located, high concentrations have been found in rivers and groundwater basins.  Also, since AFFF is the required use of fire fighting foams, high concentrations have been bound in hundreds of military bases throughout US.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They tend to accumulate in GW and quite mobile</a:t>
            </a:r>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8</a:t>
            </a:fld>
            <a:endParaRPr lang="en-US" dirty="0"/>
          </a:p>
        </p:txBody>
      </p:sp>
    </p:spTree>
    <p:extLst>
      <p:ext uri="{BB962C8B-B14F-4D97-AF65-F5344CB8AC3E}">
        <p14:creationId xmlns:p14="http://schemas.microsoft.com/office/powerpoint/2010/main" val="299883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008C520-F19E-4B34-A05A-DED549592F69}" type="slidenum">
              <a:rPr lang="en-US" smtClean="0"/>
              <a:pPr>
                <a:defRPr/>
              </a:pPr>
              <a:t>9</a:t>
            </a:fld>
            <a:endParaRPr lang="en-US" dirty="0"/>
          </a:p>
        </p:txBody>
      </p:sp>
    </p:spTree>
    <p:extLst>
      <p:ext uri="{BB962C8B-B14F-4D97-AF65-F5344CB8AC3E}">
        <p14:creationId xmlns:p14="http://schemas.microsoft.com/office/powerpoint/2010/main" val="416397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76D256-1FE4-465A-9011-C0E587A0E45E}"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296160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3A8FE-48CC-43AD-A04C-C5C0216F2C71}"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233918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E296F-D249-40D9-8BBF-E1D1873AB41E}"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342200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w/ Line">
    <p:spTree>
      <p:nvGrpSpPr>
        <p:cNvPr id="1" name=""/>
        <p:cNvGrpSpPr/>
        <p:nvPr/>
      </p:nvGrpSpPr>
      <p:grpSpPr>
        <a:xfrm>
          <a:off x="0" y="0"/>
          <a:ext cx="0" cy="0"/>
          <a:chOff x="0" y="0"/>
          <a:chExt cx="0" cy="0"/>
        </a:xfrm>
      </p:grpSpPr>
      <p:sp>
        <p:nvSpPr>
          <p:cNvPr id="2" name="Title 1"/>
          <p:cNvSpPr>
            <a:spLocks noGrp="1"/>
          </p:cNvSpPr>
          <p:nvPr>
            <p:ph type="title"/>
          </p:nvPr>
        </p:nvSpPr>
        <p:spPr>
          <a:xfrm>
            <a:off x="628650" y="553759"/>
            <a:ext cx="7886700" cy="955674"/>
          </a:xfrm>
        </p:spPr>
        <p:txBody>
          <a:bodyPr/>
          <a:lstStyle/>
          <a:p>
            <a:r>
              <a:rPr lang="en-US"/>
              <a:t>Click to edit Master title style</a:t>
            </a:r>
          </a:p>
        </p:txBody>
      </p:sp>
      <p:cxnSp>
        <p:nvCxnSpPr>
          <p:cNvPr id="12" name="Straight Connector 11"/>
          <p:cNvCxnSpPr/>
          <p:nvPr userDrawn="1"/>
        </p:nvCxnSpPr>
        <p:spPr>
          <a:xfrm>
            <a:off x="628650" y="1603745"/>
            <a:ext cx="7886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6572514"/>
            <a:ext cx="9144000" cy="322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0485" y="5827399"/>
            <a:ext cx="1049730" cy="569183"/>
          </a:xfrm>
          <a:prstGeom prst="rect">
            <a:avLst/>
          </a:prstGeom>
        </p:spPr>
      </p:pic>
    </p:spTree>
    <p:extLst>
      <p:ext uri="{BB962C8B-B14F-4D97-AF65-F5344CB8AC3E}">
        <p14:creationId xmlns:p14="http://schemas.microsoft.com/office/powerpoint/2010/main" val="4238564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7119D1-957E-4036-B992-F5BF6C2B6827}"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214704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4F19F-8BC2-4883-B725-5B4ECE4B23F9}"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239515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5A55E-A449-4DEC-8B70-16657475C6AD}"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176821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7F637A-3C8A-447F-9951-DDB5FDC53AB7}"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291006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D71980-8BC6-4C81-82B4-261D0F8EC985}" type="datetime1">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566889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318E4-32DD-4C71-8F0A-98E87AAFE972}" type="datetime1">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74495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D2545-7D6D-458F-BE34-5F5CA43F2F88}" type="datetime1">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156508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68E7F-D3A6-4621-B839-5701621EEA3F}"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336158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E2CEA2-E4A0-42A3-824D-5BD7114DF132}"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85799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A615F-952A-4D82-B406-9DFC095DAB5F}"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282255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17BDD-13AA-441A-8BC8-45A78E69FBC1}"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4038842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C8B7A-E3D9-47D2-A9C6-5996EFC01AE7}"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D05C9-2B88-4D55-AEFD-EEAC5B02A9CB}" type="slidenum">
              <a:rPr lang="en-US" smtClean="0"/>
              <a:t>‹#›</a:t>
            </a:fld>
            <a:endParaRPr lang="en-US" dirty="0"/>
          </a:p>
        </p:txBody>
      </p:sp>
    </p:spTree>
    <p:extLst>
      <p:ext uri="{BB962C8B-B14F-4D97-AF65-F5344CB8AC3E}">
        <p14:creationId xmlns:p14="http://schemas.microsoft.com/office/powerpoint/2010/main" val="316493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D22F9-8A12-4BA9-AA1A-A61E4E81CAC9}"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199936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37F984-38CF-4F65-B8F0-AD652B05AFB4}"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330955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3617C1-ED28-43EE-983F-97336C807C5C}" type="datetime1">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166927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F3A62F-B595-48D3-B0C9-F409C0E29502}" type="datetime1">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90064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22666-CCAE-4830-AF62-D25B5ED7C2BC}" type="datetime1">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137263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0D147-815B-4DD4-9D9E-4E2F056328A6}"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29315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0765F0-B837-4516-831B-1BBC3A1CBFA1}"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B159E-5731-4654-AA5E-54AF3F13E5D2}" type="slidenum">
              <a:rPr lang="en-US" smtClean="0"/>
              <a:t>‹#›</a:t>
            </a:fld>
            <a:endParaRPr lang="en-US" dirty="0"/>
          </a:p>
        </p:txBody>
      </p:sp>
    </p:spTree>
    <p:extLst>
      <p:ext uri="{BB962C8B-B14F-4D97-AF65-F5344CB8AC3E}">
        <p14:creationId xmlns:p14="http://schemas.microsoft.com/office/powerpoint/2010/main" val="244312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5CA75-BED4-4F9D-90EE-37B12DBCB835}" type="datetime1">
              <a:rPr lang="en-US" smtClean="0"/>
              <a:t>4/27/2020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B159E-5731-4654-AA5E-54AF3F13E5D2}" type="slidenum">
              <a:rPr lang="en-US" smtClean="0"/>
              <a:t>‹#›</a:t>
            </a:fld>
            <a:endParaRPr lang="en-US" dirty="0"/>
          </a:p>
        </p:txBody>
      </p:sp>
    </p:spTree>
    <p:extLst>
      <p:ext uri="{BB962C8B-B14F-4D97-AF65-F5344CB8AC3E}">
        <p14:creationId xmlns:p14="http://schemas.microsoft.com/office/powerpoint/2010/main" val="22306311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5C88D-A3BF-4289-88B0-93F742355283}" type="datetime1">
              <a:rPr lang="en-US" smtClean="0"/>
              <a:t>4/27/2020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D05C9-2B88-4D55-AEFD-EEAC5B02A9CB}" type="slidenum">
              <a:rPr lang="en-US" smtClean="0"/>
              <a:t>‹#›</a:t>
            </a:fld>
            <a:endParaRPr lang="en-US" dirty="0"/>
          </a:p>
        </p:txBody>
      </p:sp>
    </p:spTree>
    <p:extLst>
      <p:ext uri="{BB962C8B-B14F-4D97-AF65-F5344CB8AC3E}">
        <p14:creationId xmlns:p14="http://schemas.microsoft.com/office/powerpoint/2010/main" val="41637918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zone7water.com/pfas-inform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855" y="1893456"/>
            <a:ext cx="8876145" cy="1408543"/>
          </a:xfrm>
        </p:spPr>
        <p:txBody>
          <a:bodyPr>
            <a:norm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5400" b="1" dirty="0">
                <a:solidFill>
                  <a:srgbClr val="FF0000"/>
                </a:solidFill>
                <a:effectLst/>
              </a:rPr>
              <a:t>PFAS And Other Update </a:t>
            </a:r>
            <a:endParaRPr lang="en-US" sz="5400" b="1" dirty="0">
              <a:solidFill>
                <a:srgbClr val="FF0000"/>
              </a:solidFill>
            </a:endParaRPr>
          </a:p>
        </p:txBody>
      </p:sp>
      <p:sp>
        <p:nvSpPr>
          <p:cNvPr id="3" name="Subtitle 2"/>
          <p:cNvSpPr>
            <a:spLocks noGrp="1"/>
          </p:cNvSpPr>
          <p:nvPr>
            <p:ph type="subTitle" idx="1"/>
          </p:nvPr>
        </p:nvSpPr>
        <p:spPr>
          <a:xfrm>
            <a:off x="460375" y="3418841"/>
            <a:ext cx="8188325" cy="3092450"/>
          </a:xfrm>
          <a:ln>
            <a:solidFill>
              <a:schemeClr val="accent1"/>
            </a:solidFill>
          </a:ln>
        </p:spPr>
        <p:txBody>
          <a:bodyPr>
            <a:normAutofit/>
          </a:bodyPr>
          <a:lstStyle/>
          <a:p>
            <a:r>
              <a:rPr lang="en-US" sz="3800" b="1" dirty="0">
                <a:solidFill>
                  <a:schemeClr val="tx1"/>
                </a:solidFill>
              </a:rPr>
              <a:t>Pleasanton Chamber of Commerce</a:t>
            </a:r>
          </a:p>
          <a:p>
            <a:r>
              <a:rPr lang="en-US" sz="3800" b="1" dirty="0">
                <a:solidFill>
                  <a:schemeClr val="tx1"/>
                </a:solidFill>
              </a:rPr>
              <a:t>Economic and Development Relations Committee</a:t>
            </a:r>
            <a:endParaRPr lang="en-US" sz="3800" dirty="0">
              <a:solidFill>
                <a:srgbClr val="002060"/>
              </a:solidFill>
            </a:endParaRPr>
          </a:p>
          <a:p>
            <a:r>
              <a:rPr lang="en-US" sz="3600" dirty="0">
                <a:solidFill>
                  <a:srgbClr val="002060"/>
                </a:solidFill>
              </a:rPr>
              <a:t>April 28, 2020 </a:t>
            </a:r>
          </a:p>
          <a:p>
            <a:endParaRPr lang="en-US" sz="3600" dirty="0">
              <a:solidFill>
                <a:srgbClr val="002060"/>
              </a:solidFill>
            </a:endParaRPr>
          </a:p>
          <a:p>
            <a:endParaRPr lang="en-US" sz="3600" dirty="0">
              <a:solidFill>
                <a:srgbClr val="002060"/>
              </a:solidFill>
            </a:endParaRPr>
          </a:p>
          <a:p>
            <a:endParaRPr lang="en-US" sz="3600" dirty="0">
              <a:solidFill>
                <a:srgbClr val="002060"/>
              </a:solidFill>
            </a:endParaRPr>
          </a:p>
          <a:p>
            <a:endParaRPr lang="en-US" sz="3600" dirty="0">
              <a:solidFill>
                <a:srgbClr val="002060"/>
              </a:solidFill>
            </a:endParaRPr>
          </a:p>
          <a:p>
            <a:endParaRPr lang="en-US" sz="3600" dirty="0">
              <a:solidFill>
                <a:srgbClr val="002060"/>
              </a:solidFill>
            </a:endParaRPr>
          </a:p>
          <a:p>
            <a:endParaRPr lang="en-US" dirty="0"/>
          </a:p>
        </p:txBody>
      </p:sp>
      <p:sp>
        <p:nvSpPr>
          <p:cNvPr id="8" name="AutoShape 2" descr="Image result for pfos pf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Image result for pfos pf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7937"/>
            <a:ext cx="8851529" cy="1853313"/>
          </a:xfrm>
          <a:prstGeom prst="rect">
            <a:avLst/>
          </a:prstGeom>
        </p:spPr>
      </p:pic>
      <p:pic>
        <p:nvPicPr>
          <p:cNvPr id="4098" name="Picture 2" descr="Image result for pfo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337"/>
            <a:ext cx="2441864" cy="1616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62360C-7813-4C55-9D3E-4F3EB5528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077" y="5298788"/>
            <a:ext cx="1131042" cy="1131042"/>
          </a:xfrm>
          <a:prstGeom prst="rect">
            <a:avLst/>
          </a:prstGeom>
        </p:spPr>
      </p:pic>
      <p:pic>
        <p:nvPicPr>
          <p:cNvPr id="10" name="Picture 9">
            <a:extLst>
              <a:ext uri="{FF2B5EF4-FFF2-40B4-BE49-F238E27FC236}">
                <a16:creationId xmlns:a16="http://schemas.microsoft.com/office/drawing/2014/main" id="{96EC879B-0069-430F-920F-488527DA7F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3042" y="5411401"/>
            <a:ext cx="2229759" cy="872984"/>
          </a:xfrm>
          <a:prstGeom prst="rect">
            <a:avLst/>
          </a:prstGeom>
        </p:spPr>
      </p:pic>
    </p:spTree>
    <p:extLst>
      <p:ext uri="{BB962C8B-B14F-4D97-AF65-F5344CB8AC3E}">
        <p14:creationId xmlns:p14="http://schemas.microsoft.com/office/powerpoint/2010/main" val="356355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22238"/>
            <a:ext cx="8229600" cy="1143000"/>
          </a:xfrm>
        </p:spPr>
        <p:txBody>
          <a:bodyPr>
            <a:normAutofit/>
          </a:bodyPr>
          <a:lstStyle/>
          <a:p>
            <a:r>
              <a:rPr lang="en-US" sz="4000" b="1" dirty="0">
                <a:solidFill>
                  <a:schemeClr val="tx2"/>
                </a:solidFill>
              </a:rPr>
              <a:t>FEDERAL REGULATORY GUIDANCE</a:t>
            </a:r>
          </a:p>
        </p:txBody>
      </p:sp>
      <p:sp>
        <p:nvSpPr>
          <p:cNvPr id="3" name="Content Placeholder 2"/>
          <p:cNvSpPr>
            <a:spLocks noGrp="1"/>
          </p:cNvSpPr>
          <p:nvPr>
            <p:ph idx="1"/>
          </p:nvPr>
        </p:nvSpPr>
        <p:spPr>
          <a:xfrm>
            <a:off x="247649" y="1149177"/>
            <a:ext cx="5624958" cy="5572297"/>
          </a:xfrm>
        </p:spPr>
        <p:txBody>
          <a:bodyPr>
            <a:normAutofit fontScale="92500" lnSpcReduction="10000"/>
          </a:bodyPr>
          <a:lstStyle/>
          <a:p>
            <a:pPr>
              <a:lnSpc>
                <a:spcPct val="110000"/>
              </a:lnSpc>
              <a:spcBef>
                <a:spcPts val="0"/>
              </a:spcBef>
              <a:buFont typeface="Wingdings" panose="05000000000000000000" pitchFamily="2" charset="2"/>
              <a:buChar char="v"/>
            </a:pPr>
            <a:r>
              <a:rPr lang="en-US" sz="2400" dirty="0"/>
              <a:t>In 2016 EPA Issued lifetime health advisories in drinking water</a:t>
            </a:r>
          </a:p>
          <a:p>
            <a:pPr lvl="1">
              <a:lnSpc>
                <a:spcPct val="110000"/>
              </a:lnSpc>
              <a:spcBef>
                <a:spcPts val="0"/>
              </a:spcBef>
            </a:pPr>
            <a:r>
              <a:rPr lang="en-US" sz="2400" dirty="0">
                <a:solidFill>
                  <a:schemeClr val="tx2"/>
                </a:solidFill>
              </a:rPr>
              <a:t>70 parts per trillion (ppt) for PFOA and PFOS, either singly or combined </a:t>
            </a:r>
          </a:p>
          <a:p>
            <a:pPr>
              <a:lnSpc>
                <a:spcPct val="110000"/>
              </a:lnSpc>
              <a:spcBef>
                <a:spcPts val="0"/>
              </a:spcBef>
              <a:buFont typeface="Wingdings" panose="05000000000000000000" pitchFamily="2" charset="2"/>
              <a:buChar char="v"/>
            </a:pPr>
            <a:endParaRPr lang="en-US" sz="800" dirty="0"/>
          </a:p>
          <a:p>
            <a:pPr>
              <a:lnSpc>
                <a:spcPct val="110000"/>
              </a:lnSpc>
              <a:spcBef>
                <a:spcPts val="0"/>
              </a:spcBef>
              <a:buFont typeface="Wingdings" panose="05000000000000000000" pitchFamily="2" charset="2"/>
              <a:buChar char="v"/>
            </a:pPr>
            <a:r>
              <a:rPr lang="en-US" sz="2400" dirty="0"/>
              <a:t>Moving Forward </a:t>
            </a:r>
          </a:p>
          <a:p>
            <a:pPr lvl="1">
              <a:lnSpc>
                <a:spcPct val="110000"/>
              </a:lnSpc>
              <a:spcBef>
                <a:spcPts val="0"/>
              </a:spcBef>
            </a:pPr>
            <a:r>
              <a:rPr lang="en-US" sz="2400" dirty="0">
                <a:solidFill>
                  <a:schemeClr val="tx2"/>
                </a:solidFill>
              </a:rPr>
              <a:t>PFAS monitoring in next Unregulated Contaminant Monitoring Rule (UCMR 5)</a:t>
            </a:r>
          </a:p>
          <a:p>
            <a:pPr lvl="2">
              <a:lnSpc>
                <a:spcPct val="110000"/>
              </a:lnSpc>
              <a:spcBef>
                <a:spcPts val="0"/>
              </a:spcBef>
            </a:pPr>
            <a:r>
              <a:rPr lang="en-US" dirty="0"/>
              <a:t>Anticipating proposal in summer 2020 and final rule by late 2021</a:t>
            </a:r>
          </a:p>
          <a:p>
            <a:pPr lvl="2">
              <a:lnSpc>
                <a:spcPct val="110000"/>
              </a:lnSpc>
              <a:spcBef>
                <a:spcPts val="0"/>
              </a:spcBef>
            </a:pPr>
            <a:r>
              <a:rPr lang="en-US" dirty="0"/>
              <a:t>Monitoring ~2022 - 2026</a:t>
            </a:r>
          </a:p>
          <a:p>
            <a:pPr lvl="1">
              <a:lnSpc>
                <a:spcPct val="110000"/>
              </a:lnSpc>
              <a:spcBef>
                <a:spcPts val="0"/>
              </a:spcBef>
            </a:pPr>
            <a:r>
              <a:rPr lang="en-US" sz="2400" dirty="0">
                <a:solidFill>
                  <a:schemeClr val="tx2"/>
                </a:solidFill>
              </a:rPr>
              <a:t>PFOA/PFOS MCLs</a:t>
            </a:r>
          </a:p>
          <a:p>
            <a:pPr lvl="2">
              <a:lnSpc>
                <a:spcPct val="110000"/>
              </a:lnSpc>
              <a:spcBef>
                <a:spcPts val="0"/>
              </a:spcBef>
            </a:pPr>
            <a:r>
              <a:rPr lang="en-US" dirty="0"/>
              <a:t>Anticipating proposal in ~2 yrs and final MCLs in ~4 yrs; </a:t>
            </a:r>
          </a:p>
          <a:p>
            <a:pPr lvl="1">
              <a:lnSpc>
                <a:spcPct val="110000"/>
              </a:lnSpc>
              <a:spcBef>
                <a:spcPts val="0"/>
              </a:spcBef>
            </a:pPr>
            <a:r>
              <a:rPr lang="en-US" sz="2400" dirty="0">
                <a:solidFill>
                  <a:schemeClr val="tx2"/>
                </a:solidFill>
              </a:rPr>
              <a:t>Other PFAS MCLs</a:t>
            </a:r>
          </a:p>
          <a:p>
            <a:pPr lvl="2">
              <a:lnSpc>
                <a:spcPct val="110000"/>
              </a:lnSpc>
              <a:spcBef>
                <a:spcPts val="0"/>
              </a:spcBef>
            </a:pPr>
            <a:r>
              <a:rPr lang="en-US" dirty="0"/>
              <a:t>Under evaluation</a:t>
            </a:r>
          </a:p>
          <a:p>
            <a:pPr lvl="2"/>
            <a:endParaRPr lang="en-US" dirty="0">
              <a:solidFill>
                <a:schemeClr val="tx2"/>
              </a:solidFill>
            </a:endParaRP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608" y="5610092"/>
            <a:ext cx="3157728" cy="60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6D4F8131-23C2-4144-A153-13CC998ACFD3}"/>
              </a:ext>
            </a:extLst>
          </p:cNvPr>
          <p:cNvGrpSpPr/>
          <p:nvPr/>
        </p:nvGrpSpPr>
        <p:grpSpPr>
          <a:xfrm>
            <a:off x="5876544" y="1505984"/>
            <a:ext cx="3267456" cy="4023390"/>
            <a:chOff x="5943218" y="1072485"/>
            <a:chExt cx="3267456" cy="4023390"/>
          </a:xfrm>
        </p:grpSpPr>
        <p:pic>
          <p:nvPicPr>
            <p:cNvPr id="7" name="Picture 4">
              <a:extLst>
                <a:ext uri="{FF2B5EF4-FFF2-40B4-BE49-F238E27FC236}">
                  <a16:creationId xmlns:a16="http://schemas.microsoft.com/office/drawing/2014/main" id="{2A22CCD6-9F74-423E-8CA2-8880D0998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67" y="3128718"/>
              <a:ext cx="2857159" cy="175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21055A0C-7E15-4EEA-96C6-9177BF362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367" y="1838325"/>
              <a:ext cx="2857157"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0E720505-71B6-4E35-A452-587FAAB28CA6}"/>
                </a:ext>
              </a:extLst>
            </p:cNvPr>
            <p:cNvSpPr txBox="1"/>
            <p:nvPr/>
          </p:nvSpPr>
          <p:spPr>
            <a:xfrm>
              <a:off x="5943218" y="1072485"/>
              <a:ext cx="3267456" cy="584775"/>
            </a:xfrm>
            <a:prstGeom prst="rect">
              <a:avLst/>
            </a:prstGeom>
            <a:noFill/>
          </p:spPr>
          <p:txBody>
            <a:bodyPr wrap="square" rtlCol="0">
              <a:spAutoFit/>
            </a:bodyPr>
            <a:lstStyle/>
            <a:p>
              <a:pPr>
                <a:buNone/>
              </a:pPr>
              <a:r>
                <a:rPr lang="en-US" sz="1600" i="1" dirty="0">
                  <a:solidFill>
                    <a:srgbClr val="002060"/>
                  </a:solidFill>
                </a:rPr>
                <a:t>1 Parts per trillion (ppt) = 1 grain of salt in an Olympic-size pool</a:t>
              </a:r>
            </a:p>
          </p:txBody>
        </p:sp>
        <p:sp>
          <p:nvSpPr>
            <p:cNvPr id="10" name="Rectangle 9">
              <a:extLst>
                <a:ext uri="{FF2B5EF4-FFF2-40B4-BE49-F238E27FC236}">
                  <a16:creationId xmlns:a16="http://schemas.microsoft.com/office/drawing/2014/main" id="{F3FCC0D0-17F1-48EE-AB72-931925D5E069}"/>
                </a:ext>
              </a:extLst>
            </p:cNvPr>
            <p:cNvSpPr/>
            <p:nvPr/>
          </p:nvSpPr>
          <p:spPr>
            <a:xfrm>
              <a:off x="5943219" y="1072485"/>
              <a:ext cx="3076575" cy="4023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420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3663"/>
            <a:ext cx="8229600" cy="1143000"/>
          </a:xfrm>
        </p:spPr>
        <p:txBody>
          <a:bodyPr>
            <a:normAutofit/>
          </a:bodyPr>
          <a:lstStyle/>
          <a:p>
            <a:r>
              <a:rPr lang="en-US" sz="4000" b="1" dirty="0">
                <a:solidFill>
                  <a:schemeClr val="tx2"/>
                </a:solidFill>
              </a:rPr>
              <a:t>Current State Regulations</a:t>
            </a:r>
          </a:p>
        </p:txBody>
      </p:sp>
      <p:sp>
        <p:nvSpPr>
          <p:cNvPr id="3" name="Content Placeholder 2"/>
          <p:cNvSpPr>
            <a:spLocks noGrp="1"/>
          </p:cNvSpPr>
          <p:nvPr>
            <p:ph idx="1"/>
          </p:nvPr>
        </p:nvSpPr>
        <p:spPr>
          <a:xfrm>
            <a:off x="170688" y="1076326"/>
            <a:ext cx="6506293" cy="5686424"/>
          </a:xfrm>
        </p:spPr>
        <p:txBody>
          <a:bodyPr>
            <a:noAutofit/>
          </a:bodyPr>
          <a:lstStyle/>
          <a:p>
            <a:pPr lvl="0">
              <a:buFont typeface="Wingdings" panose="05000000000000000000" pitchFamily="2" charset="2"/>
              <a:buChar char="v"/>
            </a:pPr>
            <a:r>
              <a:rPr lang="en-US" sz="2400" baseline="0" dirty="0"/>
              <a:t>State Water Board issued guidance</a:t>
            </a:r>
            <a:r>
              <a:rPr lang="en-US" sz="2400" dirty="0"/>
              <a:t> </a:t>
            </a:r>
            <a:endParaRPr lang="en-US" sz="2400" baseline="0" dirty="0"/>
          </a:p>
          <a:p>
            <a:pPr lvl="1"/>
            <a:r>
              <a:rPr lang="en-US" sz="2400" baseline="0" dirty="0"/>
              <a:t>Notification level</a:t>
            </a:r>
            <a:r>
              <a:rPr lang="en-US" sz="2400" dirty="0"/>
              <a:t> (NL) - </a:t>
            </a:r>
            <a:r>
              <a:rPr lang="en-US" sz="2400" dirty="0">
                <a:solidFill>
                  <a:srgbClr val="FF0000"/>
                </a:solidFill>
              </a:rPr>
              <a:t>August  2019</a:t>
            </a:r>
            <a:endParaRPr lang="en-US" sz="2400" dirty="0"/>
          </a:p>
          <a:p>
            <a:pPr lvl="2"/>
            <a:r>
              <a:rPr lang="en-US" dirty="0">
                <a:solidFill>
                  <a:schemeClr val="tx2"/>
                </a:solidFill>
              </a:rPr>
              <a:t>PFOA = 5.1 ppt</a:t>
            </a:r>
          </a:p>
          <a:p>
            <a:pPr lvl="2"/>
            <a:r>
              <a:rPr lang="en-US" dirty="0">
                <a:solidFill>
                  <a:schemeClr val="tx2"/>
                </a:solidFill>
              </a:rPr>
              <a:t>PFOS = 6.5 ppt</a:t>
            </a:r>
            <a:endParaRPr lang="en-US" baseline="0" dirty="0">
              <a:solidFill>
                <a:schemeClr val="tx2"/>
              </a:solidFill>
            </a:endParaRPr>
          </a:p>
          <a:p>
            <a:pPr lvl="1"/>
            <a:r>
              <a:rPr lang="en-US" sz="2400" baseline="0" dirty="0"/>
              <a:t>Response level (RL) - </a:t>
            </a:r>
            <a:r>
              <a:rPr lang="en-US" sz="2400" dirty="0">
                <a:solidFill>
                  <a:srgbClr val="FF0000"/>
                </a:solidFill>
              </a:rPr>
              <a:t>February 2020</a:t>
            </a:r>
            <a:endParaRPr lang="en-US" sz="2400" baseline="0" dirty="0"/>
          </a:p>
          <a:p>
            <a:pPr lvl="2"/>
            <a:r>
              <a:rPr lang="en-US" dirty="0">
                <a:solidFill>
                  <a:schemeClr val="tx2"/>
                </a:solidFill>
              </a:rPr>
              <a:t>PFOA = 10 ppt</a:t>
            </a:r>
          </a:p>
          <a:p>
            <a:pPr lvl="2"/>
            <a:r>
              <a:rPr lang="en-US" dirty="0">
                <a:solidFill>
                  <a:schemeClr val="tx2"/>
                </a:solidFill>
              </a:rPr>
              <a:t>PFOS = 40 ppt</a:t>
            </a:r>
          </a:p>
          <a:p>
            <a:pPr marL="914400" lvl="2" indent="0">
              <a:buNone/>
            </a:pPr>
            <a:endParaRPr lang="en-US" sz="800" dirty="0"/>
          </a:p>
          <a:p>
            <a:pPr>
              <a:buFont typeface="Wingdings" panose="05000000000000000000" pitchFamily="2" charset="2"/>
              <a:buChar char="v"/>
            </a:pPr>
            <a:r>
              <a:rPr lang="en-US" sz="2400" dirty="0"/>
              <a:t>AB 756 - </a:t>
            </a:r>
            <a:r>
              <a:rPr lang="en-US" sz="2400" dirty="0">
                <a:solidFill>
                  <a:srgbClr val="FF0000"/>
                </a:solidFill>
              </a:rPr>
              <a:t>Effective January 1, 2020</a:t>
            </a:r>
          </a:p>
          <a:p>
            <a:pPr lvl="1"/>
            <a:r>
              <a:rPr lang="en-US" sz="2400" dirty="0"/>
              <a:t>Authorizes Water Board to order additional PFAS monitoring as needed;</a:t>
            </a:r>
          </a:p>
          <a:p>
            <a:pPr lvl="1"/>
            <a:r>
              <a:rPr lang="en-US" sz="2400" dirty="0"/>
              <a:t>If detect any PFAS </a:t>
            </a:r>
            <a:r>
              <a:rPr lang="en-US" sz="2400" u="sng" dirty="0"/>
              <a:t>under</a:t>
            </a:r>
            <a:r>
              <a:rPr lang="en-US" sz="2400" dirty="0"/>
              <a:t> AB 756 order, additional notification and response would be required;  </a:t>
            </a: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z="1100" smtClean="0"/>
              <a:pPr>
                <a:buNone/>
                <a:defRPr/>
              </a:pPr>
              <a:t>11</a:t>
            </a:fld>
            <a:endParaRPr lang="en-US" sz="1100" dirty="0"/>
          </a:p>
        </p:txBody>
      </p:sp>
      <p:pic>
        <p:nvPicPr>
          <p:cNvPr id="11" name="Picture 3">
            <a:extLst>
              <a:ext uri="{FF2B5EF4-FFF2-40B4-BE49-F238E27FC236}">
                <a16:creationId xmlns:a16="http://schemas.microsoft.com/office/drawing/2014/main" id="{BEAFF321-4FF3-40CF-AC48-BEF6CFCCD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063" t="19565" b="5482"/>
          <a:stretch/>
        </p:blipFill>
        <p:spPr bwMode="auto">
          <a:xfrm>
            <a:off x="6676982" y="934420"/>
            <a:ext cx="2334429" cy="552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96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3663"/>
            <a:ext cx="8229600" cy="1143000"/>
          </a:xfrm>
        </p:spPr>
        <p:txBody>
          <a:bodyPr>
            <a:normAutofit/>
          </a:bodyPr>
          <a:lstStyle/>
          <a:p>
            <a:r>
              <a:rPr lang="en-US" sz="4000" b="1" dirty="0">
                <a:solidFill>
                  <a:schemeClr val="tx2"/>
                </a:solidFill>
              </a:rPr>
              <a:t>Upcoming State Regulatory Activities</a:t>
            </a:r>
          </a:p>
        </p:txBody>
      </p:sp>
      <p:sp>
        <p:nvSpPr>
          <p:cNvPr id="3" name="Content Placeholder 2"/>
          <p:cNvSpPr>
            <a:spLocks noGrp="1"/>
          </p:cNvSpPr>
          <p:nvPr>
            <p:ph idx="1"/>
          </p:nvPr>
        </p:nvSpPr>
        <p:spPr>
          <a:xfrm>
            <a:off x="316991" y="1236662"/>
            <a:ext cx="6466867" cy="5526087"/>
          </a:xfrm>
        </p:spPr>
        <p:txBody>
          <a:bodyPr>
            <a:normAutofit/>
          </a:bodyPr>
          <a:lstStyle/>
          <a:p>
            <a:pPr>
              <a:buFont typeface="Wingdings" panose="05000000000000000000" pitchFamily="2" charset="2"/>
              <a:buChar char="v"/>
            </a:pPr>
            <a:r>
              <a:rPr lang="en-US" sz="2400" dirty="0"/>
              <a:t>Release draft Public Health Goals (PHGs) for PFOA/PFOS </a:t>
            </a:r>
            <a:r>
              <a:rPr lang="en-US" sz="2400" dirty="0">
                <a:solidFill>
                  <a:srgbClr val="FF0000"/>
                </a:solidFill>
              </a:rPr>
              <a:t>~ by the end of 2020</a:t>
            </a:r>
          </a:p>
          <a:p>
            <a:pPr>
              <a:buFont typeface="Wingdings" panose="05000000000000000000" pitchFamily="2" charset="2"/>
              <a:buChar char="v"/>
            </a:pPr>
            <a:r>
              <a:rPr lang="en-US" sz="2400" dirty="0"/>
              <a:t>Complete State-wide PFAS source investigation </a:t>
            </a:r>
            <a:r>
              <a:rPr lang="en-US" sz="2400" dirty="0">
                <a:solidFill>
                  <a:srgbClr val="FF0000"/>
                </a:solidFill>
              </a:rPr>
              <a:t>– by the end of 2020</a:t>
            </a:r>
            <a:endParaRPr lang="en-US" sz="2400" dirty="0"/>
          </a:p>
          <a:p>
            <a:pPr>
              <a:buFont typeface="Wingdings" panose="05000000000000000000" pitchFamily="2" charset="2"/>
              <a:buChar char="v"/>
            </a:pPr>
            <a:r>
              <a:rPr lang="en-US" sz="2400" dirty="0"/>
              <a:t>Propose draft Maximum Contaminant Levels (MCLs) for PFOA/PFOS</a:t>
            </a:r>
            <a:r>
              <a:rPr lang="en-US" sz="2400" dirty="0">
                <a:solidFill>
                  <a:srgbClr val="FF0000"/>
                </a:solidFill>
              </a:rPr>
              <a:t> ~ Summer 2022</a:t>
            </a:r>
          </a:p>
          <a:p>
            <a:pPr>
              <a:buFont typeface="Wingdings" panose="05000000000000000000" pitchFamily="2" charset="2"/>
              <a:buChar char="v"/>
            </a:pPr>
            <a:r>
              <a:rPr lang="en-US" sz="2400" dirty="0"/>
              <a:t>Adopt final MCLs for PFOA/PFOS  </a:t>
            </a:r>
            <a:r>
              <a:rPr lang="en-US" sz="2400" dirty="0">
                <a:solidFill>
                  <a:srgbClr val="FF0000"/>
                </a:solidFill>
              </a:rPr>
              <a:t>~ Fall 2023</a:t>
            </a:r>
          </a:p>
          <a:p>
            <a:pPr>
              <a:buFont typeface="Wingdings" panose="05000000000000000000" pitchFamily="2" charset="2"/>
              <a:buChar char="v"/>
            </a:pPr>
            <a:r>
              <a:rPr lang="en-US" sz="2400" dirty="0"/>
              <a:t>Other PFAS </a:t>
            </a:r>
            <a:r>
              <a:rPr lang="en-US" sz="2400" dirty="0">
                <a:solidFill>
                  <a:srgbClr val="FF0000"/>
                </a:solidFill>
              </a:rPr>
              <a:t>– under evaluation</a:t>
            </a:r>
            <a:r>
              <a:rPr lang="en-US" sz="2400" dirty="0"/>
              <a:t> </a:t>
            </a:r>
          </a:p>
          <a:p>
            <a:pPr lvl="0">
              <a:buFont typeface="Wingdings" panose="05000000000000000000" pitchFamily="2" charset="2"/>
              <a:buChar char="v"/>
            </a:pPr>
            <a:endParaRPr lang="en-US" sz="2800" dirty="0"/>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z="1100" smtClean="0"/>
              <a:pPr>
                <a:buNone/>
                <a:defRPr/>
              </a:pPr>
              <a:t>12</a:t>
            </a:fld>
            <a:endParaRPr lang="en-US" sz="1100" dirty="0"/>
          </a:p>
        </p:txBody>
      </p:sp>
      <p:pic>
        <p:nvPicPr>
          <p:cNvPr id="6" name="Picture 2" descr="SWRCB.gov">
            <a:extLst>
              <a:ext uri="{FF2B5EF4-FFF2-40B4-BE49-F238E27FC236}">
                <a16:creationId xmlns:a16="http://schemas.microsoft.com/office/drawing/2014/main" id="{078BC367-E07E-458D-8CB3-9CCB8FBFD4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750" y="5822220"/>
            <a:ext cx="2489532" cy="716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B6E58DCF-4478-4218-BB9A-445FE53F0D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63" t="19565" b="5482"/>
          <a:stretch/>
        </p:blipFill>
        <p:spPr bwMode="auto">
          <a:xfrm>
            <a:off x="6676982" y="934420"/>
            <a:ext cx="2334429" cy="552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8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78" y="85725"/>
            <a:ext cx="8918222" cy="1206046"/>
          </a:xfrm>
        </p:spPr>
        <p:txBody>
          <a:bodyPr>
            <a:noAutofit/>
          </a:bodyPr>
          <a:lstStyle/>
          <a:p>
            <a:r>
              <a:rPr lang="en-US" sz="4000" b="1" baseline="0" dirty="0">
                <a:solidFill>
                  <a:schemeClr val="tx2"/>
                </a:solidFill>
              </a:rPr>
              <a:t>Zone 7 Activities – </a:t>
            </a:r>
            <a:br>
              <a:rPr lang="en-US" sz="4000" b="1" baseline="0" dirty="0">
                <a:solidFill>
                  <a:schemeClr val="tx2"/>
                </a:solidFill>
              </a:rPr>
            </a:br>
            <a:r>
              <a:rPr lang="en-US" sz="4000" b="1" baseline="0" dirty="0">
                <a:solidFill>
                  <a:schemeClr val="tx2"/>
                </a:solidFill>
              </a:rPr>
              <a:t>Source and Treated Water Monitoring</a:t>
            </a:r>
            <a:endParaRPr lang="en-US" sz="4000" b="1" dirty="0">
              <a:solidFill>
                <a:schemeClr val="tx2"/>
              </a:solidFill>
            </a:endParaRP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13</a:t>
            </a:fld>
            <a:endParaRPr lang="en-US" dirty="0"/>
          </a:p>
        </p:txBody>
      </p:sp>
      <p:sp>
        <p:nvSpPr>
          <p:cNvPr id="6" name="Content Placeholder 2"/>
          <p:cNvSpPr txBox="1">
            <a:spLocks/>
          </p:cNvSpPr>
          <p:nvPr/>
        </p:nvSpPr>
        <p:spPr>
          <a:xfrm>
            <a:off x="227505" y="1322161"/>
            <a:ext cx="8814895" cy="5450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0"/>
              </a:spcAft>
              <a:buFont typeface="Wingdings" panose="05000000000000000000" pitchFamily="2" charset="2"/>
              <a:buChar char="v"/>
            </a:pPr>
            <a:r>
              <a:rPr lang="en-US" sz="2400" dirty="0"/>
              <a:t>Proactively monitored for 6 PFAS at representative sources in </a:t>
            </a:r>
            <a:r>
              <a:rPr lang="en-US" sz="2400" dirty="0">
                <a:solidFill>
                  <a:srgbClr val="FF0000"/>
                </a:solidFill>
              </a:rPr>
              <a:t>2013</a:t>
            </a:r>
            <a:r>
              <a:rPr lang="en-US" sz="2400" dirty="0"/>
              <a:t> </a:t>
            </a:r>
          </a:p>
          <a:p>
            <a:pPr lvl="1" fontAlgn="auto">
              <a:spcBef>
                <a:spcPts val="0"/>
              </a:spcBef>
              <a:spcAft>
                <a:spcPts val="0"/>
              </a:spcAft>
              <a:buFontTx/>
              <a:buChar char="-"/>
            </a:pPr>
            <a:r>
              <a:rPr lang="en-US" sz="2400" dirty="0">
                <a:solidFill>
                  <a:schemeClr val="tx2"/>
                </a:solidFill>
              </a:rPr>
              <a:t>None detected; </a:t>
            </a:r>
          </a:p>
          <a:p>
            <a:pPr lvl="1" fontAlgn="auto">
              <a:spcBef>
                <a:spcPts val="0"/>
              </a:spcBef>
              <a:spcAft>
                <a:spcPts val="0"/>
              </a:spcAft>
              <a:buFontTx/>
              <a:buChar char="-"/>
            </a:pPr>
            <a:r>
              <a:rPr lang="en-US" sz="2400" dirty="0">
                <a:solidFill>
                  <a:schemeClr val="tx2"/>
                </a:solidFill>
              </a:rPr>
              <a:t>Method Reporting Limits (MRLs) were much higher than current method (~10-45x higher).</a:t>
            </a:r>
          </a:p>
          <a:p>
            <a:pPr fontAlgn="auto">
              <a:spcBef>
                <a:spcPts val="0"/>
              </a:spcBef>
              <a:spcAft>
                <a:spcPts val="0"/>
              </a:spcAft>
              <a:buFont typeface="Wingdings" panose="05000000000000000000" pitchFamily="2" charset="2"/>
              <a:buChar char="v"/>
            </a:pPr>
            <a:r>
              <a:rPr lang="en-US" sz="2400" dirty="0"/>
              <a:t>Proactively monitored for 14 PFAS at all sources </a:t>
            </a:r>
            <a:r>
              <a:rPr lang="en-US" sz="2400" dirty="0">
                <a:solidFill>
                  <a:srgbClr val="FF0000"/>
                </a:solidFill>
              </a:rPr>
              <a:t>(Nov  ‘18 – Jan ‘19)</a:t>
            </a:r>
          </a:p>
          <a:p>
            <a:pPr lvl="1" fontAlgn="auto">
              <a:spcBef>
                <a:spcPts val="0"/>
              </a:spcBef>
              <a:spcAft>
                <a:spcPts val="0"/>
              </a:spcAft>
              <a:buFontTx/>
              <a:buChar char="-"/>
            </a:pPr>
            <a:r>
              <a:rPr lang="en-US" sz="2400" dirty="0">
                <a:solidFill>
                  <a:schemeClr val="tx2"/>
                </a:solidFill>
              </a:rPr>
              <a:t>PFOA &amp; PFOS MRLs are much lower (2 ppt);</a:t>
            </a:r>
          </a:p>
          <a:p>
            <a:pPr lvl="1" fontAlgn="auto">
              <a:spcBef>
                <a:spcPts val="0"/>
              </a:spcBef>
              <a:spcAft>
                <a:spcPts val="0"/>
              </a:spcAft>
              <a:buFontTx/>
              <a:buChar char="-"/>
            </a:pPr>
            <a:r>
              <a:rPr lang="en-US" sz="2400" dirty="0">
                <a:solidFill>
                  <a:schemeClr val="tx2"/>
                </a:solidFill>
              </a:rPr>
              <a:t>PFOA &amp; PFOS detected at some groundwater wells (COL, Mocho &amp; Stoneridge) </a:t>
            </a:r>
          </a:p>
          <a:p>
            <a:pPr lvl="1" fontAlgn="auto">
              <a:spcBef>
                <a:spcPts val="0"/>
              </a:spcBef>
              <a:spcAft>
                <a:spcPts val="0"/>
              </a:spcAft>
              <a:buFontTx/>
              <a:buChar char="-"/>
            </a:pPr>
            <a:r>
              <a:rPr lang="en-US" sz="2400" dirty="0">
                <a:solidFill>
                  <a:schemeClr val="tx2"/>
                </a:solidFill>
              </a:rPr>
              <a:t>PFOA &amp; PFOS not detected in surface water supplies &amp; Hopyard wells</a:t>
            </a:r>
          </a:p>
          <a:p>
            <a:pPr lvl="1" fontAlgn="auto">
              <a:spcBef>
                <a:spcPts val="0"/>
              </a:spcBef>
              <a:spcAft>
                <a:spcPts val="0"/>
              </a:spcAft>
              <a:buFontTx/>
              <a:buChar char="-"/>
            </a:pPr>
            <a:r>
              <a:rPr lang="en-US" sz="2400" dirty="0">
                <a:solidFill>
                  <a:schemeClr val="tx2"/>
                </a:solidFill>
              </a:rPr>
              <a:t>Other PFAS detected, but no regulatory guidelines available</a:t>
            </a:r>
          </a:p>
          <a:p>
            <a:pPr fontAlgn="auto">
              <a:spcBef>
                <a:spcPts val="0"/>
              </a:spcBef>
              <a:spcAft>
                <a:spcPts val="0"/>
              </a:spcAft>
              <a:buFont typeface="Wingdings" panose="05000000000000000000" pitchFamily="2" charset="2"/>
              <a:buChar char="v"/>
            </a:pPr>
            <a:r>
              <a:rPr lang="en-US" sz="2400" dirty="0"/>
              <a:t>Completed 4 quarters of monitoring (18 PFAS) per State Order in </a:t>
            </a:r>
            <a:r>
              <a:rPr lang="en-US" sz="2400" dirty="0">
                <a:solidFill>
                  <a:srgbClr val="FF0000"/>
                </a:solidFill>
              </a:rPr>
              <a:t>2019 </a:t>
            </a:r>
            <a:r>
              <a:rPr lang="en-US" sz="2400" dirty="0">
                <a:solidFill>
                  <a:schemeClr val="tx2"/>
                </a:solidFill>
              </a:rPr>
              <a:t>– All treated water samples below RLs; </a:t>
            </a:r>
          </a:p>
          <a:p>
            <a:pPr>
              <a:spcBef>
                <a:spcPts val="0"/>
              </a:spcBef>
              <a:buSzPts val="2200"/>
              <a:buFont typeface="Wingdings" panose="05000000000000000000" pitchFamily="2" charset="2"/>
              <a:buChar char="v"/>
            </a:pPr>
            <a:r>
              <a:rPr lang="en-US" sz="2400" dirty="0">
                <a:solidFill>
                  <a:srgbClr val="000000"/>
                </a:solidFill>
                <a:latin typeface="Calibri" panose="020F0502020204030204" pitchFamily="34" charset="0"/>
              </a:rPr>
              <a:t>Plan to continue voluntary sampling in treated water samples.</a:t>
            </a:r>
            <a:endParaRPr lang="en-US" sz="2400" dirty="0">
              <a:solidFill>
                <a:srgbClr val="FF0000"/>
              </a:solidFill>
            </a:endParaRPr>
          </a:p>
        </p:txBody>
      </p:sp>
    </p:spTree>
    <p:extLst>
      <p:ext uri="{BB962C8B-B14F-4D97-AF65-F5344CB8AC3E}">
        <p14:creationId xmlns:p14="http://schemas.microsoft.com/office/powerpoint/2010/main" val="217085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89" y="91464"/>
            <a:ext cx="8823911" cy="960122"/>
          </a:xfrm>
        </p:spPr>
        <p:txBody>
          <a:bodyPr/>
          <a:lstStyle/>
          <a:p>
            <a:pPr eaLnBrk="1" hangingPunct="1"/>
            <a:r>
              <a:rPr lang="en-US" altLang="en-US" sz="3200" dirty="0">
                <a:solidFill>
                  <a:schemeClr val="accent6"/>
                </a:solidFill>
              </a:rPr>
              <a:t>Zone 7 Water System</a:t>
            </a:r>
          </a:p>
        </p:txBody>
      </p:sp>
      <p:pic>
        <p:nvPicPr>
          <p:cNvPr id="18435" name="Picture 3" descr="Fac_0"/>
          <p:cNvPicPr>
            <a:picLocks noChangeAspect="1" noChangeArrowheads="1"/>
          </p:cNvPicPr>
          <p:nvPr/>
        </p:nvPicPr>
        <p:blipFill>
          <a:blip r:embed="rId3">
            <a:extLst>
              <a:ext uri="{28A0092B-C50C-407E-A947-70E740481C1C}">
                <a14:useLocalDpi xmlns:a14="http://schemas.microsoft.com/office/drawing/2010/main" val="0"/>
              </a:ext>
            </a:extLst>
          </a:blip>
          <a:srcRect l="4546" t="17647" r="4546" b="11765"/>
          <a:stretch>
            <a:fillRect/>
          </a:stretch>
        </p:blipFill>
        <p:spPr bwMode="auto">
          <a:xfrm>
            <a:off x="365125" y="1139825"/>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descr="Fac_1"/>
          <p:cNvPicPr>
            <a:picLocks noChangeAspect="1" noChangeArrowheads="1"/>
          </p:cNvPicPr>
          <p:nvPr/>
        </p:nvPicPr>
        <p:blipFill>
          <a:blip r:embed="rId4">
            <a:extLst>
              <a:ext uri="{28A0092B-C50C-407E-A947-70E740481C1C}">
                <a14:useLocalDpi xmlns:a14="http://schemas.microsoft.com/office/drawing/2010/main" val="0"/>
              </a:ext>
            </a:extLst>
          </a:blip>
          <a:srcRect l="4546" t="17647" r="4546" b="11765"/>
          <a:stretch>
            <a:fillRect/>
          </a:stretch>
        </p:blipFill>
        <p:spPr bwMode="auto">
          <a:xfrm>
            <a:off x="365125" y="1141413"/>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descr="Fac_2"/>
          <p:cNvPicPr>
            <a:picLocks noChangeAspect="1" noChangeArrowheads="1"/>
          </p:cNvPicPr>
          <p:nvPr/>
        </p:nvPicPr>
        <p:blipFill>
          <a:blip r:embed="rId5">
            <a:extLst>
              <a:ext uri="{28A0092B-C50C-407E-A947-70E740481C1C}">
                <a14:useLocalDpi xmlns:a14="http://schemas.microsoft.com/office/drawing/2010/main" val="0"/>
              </a:ext>
            </a:extLst>
          </a:blip>
          <a:srcRect l="4546" t="17647" r="4546" b="11765"/>
          <a:stretch>
            <a:fillRect/>
          </a:stretch>
        </p:blipFill>
        <p:spPr bwMode="auto">
          <a:xfrm>
            <a:off x="365125" y="1141413"/>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1" name="Oval 9"/>
          <p:cNvSpPr>
            <a:spLocks noChangeArrowheads="1"/>
          </p:cNvSpPr>
          <p:nvPr/>
        </p:nvSpPr>
        <p:spPr bwMode="auto">
          <a:xfrm>
            <a:off x="1881188" y="2795588"/>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2" name="Oval 10"/>
          <p:cNvSpPr>
            <a:spLocks noChangeArrowheads="1"/>
          </p:cNvSpPr>
          <p:nvPr/>
        </p:nvSpPr>
        <p:spPr bwMode="auto">
          <a:xfrm>
            <a:off x="1890713" y="2762250"/>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11" name="AutoShape 19"/>
          <p:cNvSpPr>
            <a:spLocks noChangeArrowheads="1"/>
          </p:cNvSpPr>
          <p:nvPr/>
        </p:nvSpPr>
        <p:spPr bwMode="auto">
          <a:xfrm>
            <a:off x="1793875" y="3071813"/>
            <a:ext cx="577850" cy="325437"/>
          </a:xfrm>
          <a:prstGeom prst="flowChartAlternateProcess">
            <a:avLst/>
          </a:prstGeom>
          <a:solidFill>
            <a:srgbClr val="FFFFFF"/>
          </a:solidFill>
          <a:ln w="317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b="1" dirty="0"/>
              <a:t>WELLS</a:t>
            </a:r>
            <a:endParaRPr lang="en-US" altLang="en-US" sz="1000" dirty="0"/>
          </a:p>
          <a:p>
            <a:pPr algn="ctr" eaLnBrk="1" hangingPunct="1">
              <a:spcBef>
                <a:spcPct val="0"/>
              </a:spcBef>
              <a:buFontTx/>
              <a:buNone/>
            </a:pPr>
            <a:r>
              <a:rPr lang="en-US" altLang="en-US" sz="1000" dirty="0"/>
              <a:t>43 mgd</a:t>
            </a:r>
          </a:p>
        </p:txBody>
      </p:sp>
      <p:sp>
        <p:nvSpPr>
          <p:cNvPr id="136213" name="Text Box 21"/>
          <p:cNvSpPr txBox="1">
            <a:spLocks noChangeArrowheads="1"/>
          </p:cNvSpPr>
          <p:nvPr/>
        </p:nvSpPr>
        <p:spPr bwMode="auto">
          <a:xfrm>
            <a:off x="755650" y="1101725"/>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dirty="0">
                <a:solidFill>
                  <a:srgbClr val="000000"/>
                </a:solidFill>
              </a:rPr>
              <a:t>Dougherty</a:t>
            </a:r>
          </a:p>
          <a:p>
            <a:pPr algn="ctr" eaLnBrk="1" hangingPunct="1">
              <a:spcBef>
                <a:spcPct val="0"/>
              </a:spcBef>
              <a:buFontTx/>
              <a:buNone/>
            </a:pPr>
            <a:r>
              <a:rPr lang="en-US" altLang="en-US" sz="1200" b="1" dirty="0">
                <a:solidFill>
                  <a:srgbClr val="000000"/>
                </a:solidFill>
              </a:rPr>
              <a:t>Reservoir</a:t>
            </a:r>
          </a:p>
        </p:txBody>
      </p:sp>
      <p:sp>
        <p:nvSpPr>
          <p:cNvPr id="18453" name="Text Box 22"/>
          <p:cNvSpPr txBox="1">
            <a:spLocks noChangeArrowheads="1"/>
          </p:cNvSpPr>
          <p:nvPr/>
        </p:nvSpPr>
        <p:spPr bwMode="auto">
          <a:xfrm>
            <a:off x="6284913" y="5741988"/>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dirty="0">
                <a:solidFill>
                  <a:srgbClr val="000000"/>
                </a:solidFill>
              </a:rPr>
              <a:t>Lake</a:t>
            </a:r>
          </a:p>
          <a:p>
            <a:pPr algn="ctr" eaLnBrk="1" hangingPunct="1">
              <a:spcBef>
                <a:spcPct val="0"/>
              </a:spcBef>
              <a:buFontTx/>
              <a:buNone/>
            </a:pPr>
            <a:r>
              <a:rPr lang="en-US" altLang="en-US" sz="1200" b="1" dirty="0">
                <a:solidFill>
                  <a:srgbClr val="000000"/>
                </a:solidFill>
              </a:rPr>
              <a:t>Del Valle</a:t>
            </a:r>
          </a:p>
        </p:txBody>
      </p:sp>
      <p:grpSp>
        <p:nvGrpSpPr>
          <p:cNvPr id="6" name="Group 5"/>
          <p:cNvGrpSpPr/>
          <p:nvPr/>
        </p:nvGrpSpPr>
        <p:grpSpPr>
          <a:xfrm>
            <a:off x="266643" y="1026612"/>
            <a:ext cx="8743384" cy="5406871"/>
            <a:chOff x="228600" y="1044652"/>
            <a:chExt cx="8743384" cy="5406871"/>
          </a:xfrm>
        </p:grpSpPr>
        <p:pic>
          <p:nvPicPr>
            <p:cNvPr id="136198" name="Picture 6" descr="Fac_3"/>
            <p:cNvPicPr>
              <a:picLocks noChangeAspect="1" noChangeArrowheads="1"/>
            </p:cNvPicPr>
            <p:nvPr/>
          </p:nvPicPr>
          <p:blipFill>
            <a:blip r:embed="rId6">
              <a:extLst>
                <a:ext uri="{28A0092B-C50C-407E-A947-70E740481C1C}">
                  <a14:useLocalDpi xmlns:a14="http://schemas.microsoft.com/office/drawing/2010/main" val="0"/>
                </a:ext>
              </a:extLst>
            </a:blip>
            <a:srcRect l="4546" t="17647" r="4546" b="11765"/>
            <a:stretch>
              <a:fillRect/>
            </a:stretch>
          </p:blipFill>
          <p:spPr bwMode="auto">
            <a:xfrm>
              <a:off x="228600" y="1044652"/>
              <a:ext cx="8743384" cy="540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Oval 7"/>
            <p:cNvSpPr>
              <a:spLocks noChangeArrowheads="1"/>
            </p:cNvSpPr>
            <p:nvPr/>
          </p:nvSpPr>
          <p:spPr bwMode="auto">
            <a:xfrm>
              <a:off x="1147763" y="3095625"/>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0" name="Oval 8"/>
            <p:cNvSpPr>
              <a:spLocks noChangeArrowheads="1"/>
            </p:cNvSpPr>
            <p:nvPr/>
          </p:nvSpPr>
          <p:spPr bwMode="auto">
            <a:xfrm>
              <a:off x="1276350" y="3124200"/>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3" name="Oval 11"/>
            <p:cNvSpPr>
              <a:spLocks noChangeArrowheads="1"/>
            </p:cNvSpPr>
            <p:nvPr/>
          </p:nvSpPr>
          <p:spPr bwMode="auto">
            <a:xfrm>
              <a:off x="1871663" y="2709863"/>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4" name="Oval 12"/>
            <p:cNvSpPr>
              <a:spLocks noChangeArrowheads="1"/>
            </p:cNvSpPr>
            <p:nvPr/>
          </p:nvSpPr>
          <p:spPr bwMode="auto">
            <a:xfrm>
              <a:off x="1909763" y="2852738"/>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5" name="Oval 13"/>
            <p:cNvSpPr>
              <a:spLocks noChangeArrowheads="1"/>
            </p:cNvSpPr>
            <p:nvPr/>
          </p:nvSpPr>
          <p:spPr bwMode="auto">
            <a:xfrm>
              <a:off x="2219325" y="2578588"/>
              <a:ext cx="88900" cy="5825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6" name="Oval 14"/>
            <p:cNvSpPr>
              <a:spLocks noChangeArrowheads="1"/>
            </p:cNvSpPr>
            <p:nvPr/>
          </p:nvSpPr>
          <p:spPr bwMode="auto">
            <a:xfrm>
              <a:off x="2928938" y="2828925"/>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7" name="Oval 15"/>
            <p:cNvSpPr>
              <a:spLocks noChangeArrowheads="1"/>
            </p:cNvSpPr>
            <p:nvPr/>
          </p:nvSpPr>
          <p:spPr bwMode="auto">
            <a:xfrm>
              <a:off x="3219450" y="2843213"/>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36208" name="AutoShape 16"/>
            <p:cNvSpPr>
              <a:spLocks noChangeArrowheads="1"/>
            </p:cNvSpPr>
            <p:nvPr/>
          </p:nvSpPr>
          <p:spPr bwMode="auto">
            <a:xfrm>
              <a:off x="4436196" y="5375879"/>
              <a:ext cx="751439" cy="436445"/>
            </a:xfrm>
            <a:prstGeom prst="flowChartAlternateProcess">
              <a:avLst/>
            </a:prstGeom>
            <a:solidFill>
              <a:srgbClr val="FFFFFF"/>
            </a:solidFill>
            <a:ln w="317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b="1" dirty="0"/>
                <a:t>DV WTP</a:t>
              </a:r>
            </a:p>
            <a:p>
              <a:pPr algn="ctr" eaLnBrk="1" hangingPunct="1">
                <a:spcBef>
                  <a:spcPct val="0"/>
                </a:spcBef>
                <a:buFontTx/>
                <a:buNone/>
              </a:pPr>
              <a:r>
                <a:rPr lang="en-US" altLang="en-US" sz="1000" dirty="0"/>
                <a:t>40 mgd</a:t>
              </a:r>
            </a:p>
          </p:txBody>
        </p:sp>
        <p:sp>
          <p:nvSpPr>
            <p:cNvPr id="136209" name="AutoShape 17"/>
            <p:cNvSpPr>
              <a:spLocks noChangeArrowheads="1"/>
            </p:cNvSpPr>
            <p:nvPr/>
          </p:nvSpPr>
          <p:spPr bwMode="auto">
            <a:xfrm>
              <a:off x="8278813" y="2253150"/>
              <a:ext cx="577850" cy="325438"/>
            </a:xfrm>
            <a:prstGeom prst="flowChartAlternateProcess">
              <a:avLst/>
            </a:prstGeom>
            <a:solidFill>
              <a:srgbClr val="FFFFFF"/>
            </a:solidFill>
            <a:ln w="317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b="1" dirty="0"/>
                <a:t>PP WTP</a:t>
              </a:r>
              <a:endParaRPr lang="en-US" altLang="en-US" sz="1000" dirty="0"/>
            </a:p>
            <a:p>
              <a:pPr algn="ctr" eaLnBrk="1" hangingPunct="1">
                <a:spcBef>
                  <a:spcPct val="0"/>
                </a:spcBef>
                <a:buFontTx/>
                <a:buNone/>
              </a:pPr>
              <a:r>
                <a:rPr lang="en-US" altLang="en-US" sz="1000" dirty="0"/>
                <a:t>12 mgd</a:t>
              </a:r>
            </a:p>
          </p:txBody>
        </p:sp>
        <p:sp>
          <p:nvSpPr>
            <p:cNvPr id="136210" name="AutoShape 18"/>
            <p:cNvSpPr>
              <a:spLocks noChangeArrowheads="1"/>
            </p:cNvSpPr>
            <p:nvPr/>
          </p:nvSpPr>
          <p:spPr bwMode="auto">
            <a:xfrm>
              <a:off x="8059738" y="3646488"/>
              <a:ext cx="577850" cy="342900"/>
            </a:xfrm>
            <a:prstGeom prst="flowChartAlternateProcess">
              <a:avLst/>
            </a:prstGeom>
            <a:solidFill>
              <a:srgbClr val="FFFFFF"/>
            </a:solidFill>
            <a:ln w="31750">
              <a:solidFill>
                <a:srgbClr val="990099"/>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b="1" dirty="0"/>
                <a:t>SBA</a:t>
              </a:r>
              <a:endParaRPr lang="en-US" altLang="en-US" sz="1000" dirty="0"/>
            </a:p>
          </p:txBody>
        </p:sp>
        <p:sp>
          <p:nvSpPr>
            <p:cNvPr id="25" name="Oval 15"/>
            <p:cNvSpPr>
              <a:spLocks noChangeArrowheads="1"/>
            </p:cNvSpPr>
            <p:nvPr/>
          </p:nvSpPr>
          <p:spPr bwMode="auto">
            <a:xfrm>
              <a:off x="2926098" y="2606049"/>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2" name="TextBox 1"/>
            <p:cNvSpPr txBox="1"/>
            <p:nvPr/>
          </p:nvSpPr>
          <p:spPr>
            <a:xfrm>
              <a:off x="5120634" y="1600220"/>
              <a:ext cx="1369066" cy="461665"/>
            </a:xfrm>
            <a:prstGeom prst="rect">
              <a:avLst/>
            </a:prstGeom>
            <a:noFill/>
            <a:ln w="19050">
              <a:solidFill>
                <a:schemeClr val="tx2"/>
              </a:solidFill>
            </a:ln>
          </p:spPr>
          <p:txBody>
            <a:bodyPr wrap="square" rtlCol="0">
              <a:spAutoFit/>
            </a:bodyPr>
            <a:lstStyle/>
            <a:p>
              <a:pPr algn="ctr">
                <a:buNone/>
              </a:pPr>
              <a:r>
                <a:rPr lang="en-US" sz="1200" dirty="0"/>
                <a:t>Transmission Mains</a:t>
              </a:r>
            </a:p>
          </p:txBody>
        </p:sp>
        <p:cxnSp>
          <p:nvCxnSpPr>
            <p:cNvPr id="4" name="Straight Arrow Connector 3"/>
            <p:cNvCxnSpPr/>
            <p:nvPr/>
          </p:nvCxnSpPr>
          <p:spPr>
            <a:xfrm>
              <a:off x="6489700" y="1782503"/>
              <a:ext cx="542925" cy="230833"/>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104062" y="3166277"/>
              <a:ext cx="955675" cy="276999"/>
            </a:xfrm>
            <a:prstGeom prst="rect">
              <a:avLst/>
            </a:prstGeom>
            <a:noFill/>
            <a:ln w="19050">
              <a:solidFill>
                <a:schemeClr val="tx2"/>
              </a:solidFill>
            </a:ln>
          </p:spPr>
          <p:txBody>
            <a:bodyPr wrap="square" rtlCol="0">
              <a:spAutoFit/>
            </a:bodyPr>
            <a:lstStyle/>
            <a:p>
              <a:pPr>
                <a:buNone/>
              </a:pPr>
              <a:r>
                <a:rPr lang="en-US" sz="1200" dirty="0"/>
                <a:t>Arroyos</a:t>
              </a:r>
            </a:p>
          </p:txBody>
        </p:sp>
        <p:cxnSp>
          <p:nvCxnSpPr>
            <p:cNvPr id="7" name="Straight Arrow Connector 6"/>
            <p:cNvCxnSpPr>
              <a:stCxn id="5" idx="1"/>
            </p:cNvCxnSpPr>
            <p:nvPr/>
          </p:nvCxnSpPr>
          <p:spPr>
            <a:xfrm flipH="1">
              <a:off x="6284914" y="3304777"/>
              <a:ext cx="819148" cy="4433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931927" y="3526432"/>
            <a:ext cx="1188707" cy="276999"/>
          </a:xfrm>
          <a:prstGeom prst="rect">
            <a:avLst/>
          </a:prstGeom>
          <a:noFill/>
        </p:spPr>
        <p:txBody>
          <a:bodyPr wrap="square" rtlCol="0">
            <a:spAutoFit/>
          </a:bodyPr>
          <a:lstStyle/>
          <a:p>
            <a:pPr algn="ctr">
              <a:buNone/>
            </a:pPr>
            <a:r>
              <a:rPr lang="en-US" sz="1200" b="1" i="1" dirty="0"/>
              <a:t>GW Basin</a:t>
            </a:r>
          </a:p>
        </p:txBody>
      </p:sp>
      <p:sp>
        <p:nvSpPr>
          <p:cNvPr id="3" name="TextBox 2"/>
          <p:cNvSpPr txBox="1"/>
          <p:nvPr/>
        </p:nvSpPr>
        <p:spPr>
          <a:xfrm>
            <a:off x="228600" y="5596116"/>
            <a:ext cx="4117063" cy="1027974"/>
          </a:xfrm>
          <a:prstGeom prst="rect">
            <a:avLst/>
          </a:prstGeom>
          <a:solidFill>
            <a:schemeClr val="accent3">
              <a:lumMod val="95000"/>
            </a:schemeClr>
          </a:solidFill>
        </p:spPr>
        <p:txBody>
          <a:bodyPr wrap="square" rtlCol="0">
            <a:spAutoFit/>
          </a:bodyPr>
          <a:lstStyle/>
          <a:p>
            <a:r>
              <a:rPr lang="en-US" sz="1600" dirty="0"/>
              <a:t>Two Major Supply Sources:</a:t>
            </a:r>
          </a:p>
          <a:p>
            <a:pPr marL="742950" lvl="1" indent="-285750">
              <a:buFont typeface="Wingdings" panose="05000000000000000000" pitchFamily="2" charset="2"/>
              <a:buChar char="Ø"/>
            </a:pPr>
            <a:r>
              <a:rPr lang="en-US" sz="1600" dirty="0"/>
              <a:t>Surface Water (~80%) from Plants </a:t>
            </a:r>
          </a:p>
          <a:p>
            <a:pPr marL="742950" lvl="1" indent="-285750">
              <a:buFont typeface="Wingdings" panose="05000000000000000000" pitchFamily="2" charset="2"/>
              <a:buChar char="Ø"/>
            </a:pPr>
            <a:r>
              <a:rPr lang="en-US" sz="1600" dirty="0"/>
              <a:t>Groundwater (~20%) from 10 Wells</a:t>
            </a:r>
          </a:p>
        </p:txBody>
      </p:sp>
      <p:sp>
        <p:nvSpPr>
          <p:cNvPr id="34" name="Oval 12"/>
          <p:cNvSpPr>
            <a:spLocks noChangeArrowheads="1"/>
          </p:cNvSpPr>
          <p:nvPr/>
        </p:nvSpPr>
        <p:spPr bwMode="auto">
          <a:xfrm>
            <a:off x="1871663" y="2795588"/>
            <a:ext cx="88900" cy="88900"/>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35" name="Oval 12"/>
          <p:cNvSpPr>
            <a:spLocks noChangeArrowheads="1"/>
          </p:cNvSpPr>
          <p:nvPr/>
        </p:nvSpPr>
        <p:spPr bwMode="auto">
          <a:xfrm>
            <a:off x="1942973" y="2876894"/>
            <a:ext cx="93662" cy="45719"/>
          </a:xfrm>
          <a:prstGeom prst="ellipse">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p>
        </p:txBody>
      </p:sp>
      <p:sp>
        <p:nvSpPr>
          <p:cNvPr id="10" name="Oval 9"/>
          <p:cNvSpPr/>
          <p:nvPr/>
        </p:nvSpPr>
        <p:spPr bwMode="auto">
          <a:xfrm>
            <a:off x="1793875" y="2607712"/>
            <a:ext cx="288925" cy="464101"/>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20000"/>
              </a:spcAft>
              <a:buClrTx/>
              <a:buSzTx/>
              <a:buFont typeface="Wingdings" pitchFamily="2" charset="2"/>
              <a:buChar char="v"/>
              <a:tabLst/>
            </a:pPr>
            <a:endParaRPr kumimoji="0" lang="en-US" sz="2800" b="0" i="0" u="none" strike="noStrike" cap="none" normalizeH="0" baseline="0" dirty="0">
              <a:ln>
                <a:noFill/>
              </a:ln>
              <a:solidFill>
                <a:schemeClr val="tx1"/>
              </a:solidFill>
              <a:effectLst/>
              <a:latin typeface="Arial" charset="0"/>
            </a:endParaRPr>
          </a:p>
        </p:txBody>
      </p:sp>
      <p:sp>
        <p:nvSpPr>
          <p:cNvPr id="39" name="Oval 38"/>
          <p:cNvSpPr/>
          <p:nvPr/>
        </p:nvSpPr>
        <p:spPr bwMode="auto">
          <a:xfrm>
            <a:off x="2871815" y="2530199"/>
            <a:ext cx="537952" cy="464101"/>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20000"/>
              </a:spcAft>
              <a:buClrTx/>
              <a:buSzTx/>
              <a:buFont typeface="Wingdings" pitchFamily="2" charset="2"/>
              <a:buChar char="v"/>
              <a:tabLst/>
            </a:pPr>
            <a:endParaRPr kumimoji="0" lang="en-US" sz="2800" b="0" i="0" u="none" strike="noStrike" cap="none" normalizeH="0" baseline="0" dirty="0">
              <a:ln>
                <a:noFill/>
              </a:ln>
              <a:solidFill>
                <a:schemeClr val="tx1"/>
              </a:solidFill>
              <a:effectLst/>
              <a:latin typeface="Arial" charset="0"/>
            </a:endParaRPr>
          </a:p>
        </p:txBody>
      </p:sp>
      <p:grpSp>
        <p:nvGrpSpPr>
          <p:cNvPr id="12" name="Group 11"/>
          <p:cNvGrpSpPr/>
          <p:nvPr/>
        </p:nvGrpSpPr>
        <p:grpSpPr>
          <a:xfrm>
            <a:off x="938967" y="1582180"/>
            <a:ext cx="2992960" cy="2965800"/>
            <a:chOff x="938967" y="1582180"/>
            <a:chExt cx="2992960" cy="2965800"/>
          </a:xfrm>
        </p:grpSpPr>
        <p:sp>
          <p:nvSpPr>
            <p:cNvPr id="9" name="Rounded Rectangular Callout 8"/>
            <p:cNvSpPr/>
            <p:nvPr/>
          </p:nvSpPr>
          <p:spPr bwMode="auto">
            <a:xfrm>
              <a:off x="938967" y="3526432"/>
              <a:ext cx="854908" cy="612648"/>
            </a:xfrm>
            <a:prstGeom prst="wedgeRoundRectCallout">
              <a:avLst>
                <a:gd name="adj1" fmla="val -19843"/>
                <a:gd name="adj2" fmla="val -94142"/>
                <a:gd name="adj3" fmla="val 16667"/>
              </a:avLst>
            </a:prstGeom>
            <a:solidFill>
              <a:schemeClr val="bg1"/>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20000"/>
                </a:spcAft>
                <a:buClrTx/>
                <a:buSzTx/>
                <a:buNone/>
                <a:tabLst/>
              </a:pPr>
              <a:r>
                <a:rPr lang="en-US" sz="1200" dirty="0"/>
                <a:t>Hopyard Well No. 6 &amp; 9</a:t>
              </a:r>
              <a:endParaRPr kumimoji="0" lang="en-US" sz="1200" i="0" u="none" strike="noStrike" cap="none" normalizeH="0" baseline="0" dirty="0">
                <a:ln>
                  <a:noFill/>
                </a:ln>
                <a:solidFill>
                  <a:schemeClr val="tx1"/>
                </a:solidFill>
                <a:effectLst/>
              </a:endParaRPr>
            </a:p>
          </p:txBody>
        </p:sp>
        <p:sp>
          <p:nvSpPr>
            <p:cNvPr id="33" name="Rounded Rectangular Callout 32"/>
            <p:cNvSpPr/>
            <p:nvPr/>
          </p:nvSpPr>
          <p:spPr bwMode="auto">
            <a:xfrm>
              <a:off x="2671709" y="3234530"/>
              <a:ext cx="1260218" cy="667513"/>
            </a:xfrm>
            <a:prstGeom prst="wedgeRoundRectCallout">
              <a:avLst>
                <a:gd name="adj1" fmla="val -19843"/>
                <a:gd name="adj2" fmla="val -94142"/>
                <a:gd name="adj3" fmla="val 16667"/>
              </a:avLst>
            </a:prstGeom>
            <a:solidFill>
              <a:schemeClr val="bg1"/>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en-US" sz="1200" dirty="0"/>
                <a:t>Chain-of-Lakes Wells 1, 2 &amp; 5</a:t>
              </a:r>
              <a:endParaRPr kumimoji="0" lang="en-US" sz="1200" i="0" u="none" strike="noStrike" cap="none" normalizeH="0" baseline="0" dirty="0">
                <a:ln>
                  <a:noFill/>
                </a:ln>
                <a:solidFill>
                  <a:schemeClr val="tx1"/>
                </a:solidFill>
                <a:effectLst/>
              </a:endParaRPr>
            </a:p>
          </p:txBody>
        </p:sp>
        <p:sp>
          <p:nvSpPr>
            <p:cNvPr id="37" name="Rounded Rectangular Callout 36"/>
            <p:cNvSpPr/>
            <p:nvPr/>
          </p:nvSpPr>
          <p:spPr bwMode="auto">
            <a:xfrm>
              <a:off x="1698556" y="4019153"/>
              <a:ext cx="1295421" cy="528827"/>
            </a:xfrm>
            <a:prstGeom prst="wedgeRoundRectCallout">
              <a:avLst>
                <a:gd name="adj1" fmla="val -28928"/>
                <a:gd name="adj2" fmla="val -220829"/>
                <a:gd name="adj3" fmla="val 16667"/>
              </a:avLst>
            </a:prstGeom>
            <a:solidFill>
              <a:schemeClr val="bg1"/>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en-US" sz="1200" dirty="0"/>
                <a:t>Mocho Well 1 -4 &amp; MGDP</a:t>
              </a:r>
              <a:endParaRPr kumimoji="0" lang="en-US" sz="1200" i="0" u="none" strike="noStrike" cap="none" normalizeH="0" baseline="0" dirty="0">
                <a:ln>
                  <a:noFill/>
                </a:ln>
                <a:solidFill>
                  <a:schemeClr val="tx1"/>
                </a:solidFill>
                <a:effectLst/>
              </a:endParaRPr>
            </a:p>
          </p:txBody>
        </p:sp>
        <p:sp>
          <p:nvSpPr>
            <p:cNvPr id="38" name="Rounded Rectangular Callout 37"/>
            <p:cNvSpPr/>
            <p:nvPr/>
          </p:nvSpPr>
          <p:spPr bwMode="auto">
            <a:xfrm>
              <a:off x="1830123" y="1582180"/>
              <a:ext cx="1032289" cy="528827"/>
            </a:xfrm>
            <a:prstGeom prst="wedgeRoundRectCallout">
              <a:avLst>
                <a:gd name="adj1" fmla="val -8496"/>
                <a:gd name="adj2" fmla="val 113009"/>
                <a:gd name="adj3" fmla="val 16667"/>
              </a:avLst>
            </a:prstGeom>
            <a:solidFill>
              <a:schemeClr val="bg1"/>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en-US" sz="1200" dirty="0"/>
                <a:t>Stoneridge Well</a:t>
              </a:r>
              <a:endParaRPr kumimoji="0" lang="en-US" sz="1200" i="0" u="none" strike="noStrike" cap="none" normalizeH="0" baseline="0" dirty="0">
                <a:ln>
                  <a:noFill/>
                </a:ln>
                <a:solidFill>
                  <a:schemeClr val="tx1"/>
                </a:solidFill>
                <a:effectLst/>
              </a:endParaRPr>
            </a:p>
          </p:txBody>
        </p:sp>
        <p:sp>
          <p:nvSpPr>
            <p:cNvPr id="45" name="Oval 44"/>
            <p:cNvSpPr/>
            <p:nvPr/>
          </p:nvSpPr>
          <p:spPr bwMode="auto">
            <a:xfrm>
              <a:off x="1793875" y="2599377"/>
              <a:ext cx="288925" cy="464101"/>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20000"/>
                </a:spcAft>
                <a:buClrTx/>
                <a:buSzTx/>
                <a:buFont typeface="Wingdings" pitchFamily="2" charset="2"/>
                <a:buChar char="v"/>
                <a:tabLst/>
              </a:pPr>
              <a:endParaRPr kumimoji="0" lang="en-US" sz="2800" b="0" i="0" u="none" strike="noStrike" cap="none" normalizeH="0" baseline="0" dirty="0">
                <a:ln>
                  <a:noFill/>
                </a:ln>
                <a:solidFill>
                  <a:schemeClr val="tx1"/>
                </a:solidFill>
                <a:effectLst/>
                <a:latin typeface="Arial" charset="0"/>
              </a:endParaRPr>
            </a:p>
          </p:txBody>
        </p:sp>
        <p:sp>
          <p:nvSpPr>
            <p:cNvPr id="46" name="Oval 45"/>
            <p:cNvSpPr/>
            <p:nvPr/>
          </p:nvSpPr>
          <p:spPr bwMode="auto">
            <a:xfrm>
              <a:off x="2871815" y="2521864"/>
              <a:ext cx="537952" cy="464101"/>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20000"/>
                </a:spcAft>
                <a:buClrTx/>
                <a:buSzTx/>
                <a:buFont typeface="Wingdings" pitchFamily="2" charset="2"/>
                <a:buChar char="v"/>
                <a:tabLst/>
              </a:pPr>
              <a:endParaRPr kumimoji="0" lang="en-US" sz="2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254793040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8" y="0"/>
            <a:ext cx="8848494" cy="836756"/>
          </a:xfrm>
        </p:spPr>
        <p:txBody>
          <a:bodyPr>
            <a:normAutofit/>
          </a:bodyPr>
          <a:lstStyle/>
          <a:p>
            <a:r>
              <a:rPr lang="en-US" sz="4000" b="1" dirty="0">
                <a:solidFill>
                  <a:srgbClr val="002060"/>
                </a:solidFill>
              </a:rPr>
              <a:t>PFOA 2019 Quarterly Averages</a:t>
            </a: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15</a:t>
            </a:fld>
            <a:endParaRPr lang="en-US" dirty="0"/>
          </a:p>
        </p:txBody>
      </p:sp>
      <p:sp>
        <p:nvSpPr>
          <p:cNvPr id="9" name="Content Placeholder 2"/>
          <p:cNvSpPr txBox="1">
            <a:spLocks/>
          </p:cNvSpPr>
          <p:nvPr/>
        </p:nvSpPr>
        <p:spPr bwMode="auto">
          <a:xfrm>
            <a:off x="2380342" y="1173418"/>
            <a:ext cx="4029635" cy="46230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20000"/>
              </a:spcBef>
              <a:spcAft>
                <a:spcPct val="0"/>
              </a:spcAft>
              <a:buFont typeface="Wingdings" panose="05000000000000000000" pitchFamily="2" charset="2"/>
              <a:buChar char="v"/>
              <a:defRPr sz="2800" baseline="0">
                <a:solidFill>
                  <a:schemeClr val="tx1"/>
                </a:solidFill>
                <a:latin typeface="+mj-lt"/>
                <a:ea typeface="+mn-ea"/>
                <a:cs typeface="+mn-cs"/>
              </a:defRPr>
            </a:lvl1pPr>
            <a:lvl2pPr marL="742950" indent="-285750" algn="l" rtl="0" eaLnBrk="0" fontAlgn="base" hangingPunct="0">
              <a:lnSpc>
                <a:spcPct val="100000"/>
              </a:lnSpc>
              <a:spcBef>
                <a:spcPct val="20000"/>
              </a:spcBef>
              <a:spcAft>
                <a:spcPct val="0"/>
              </a:spcAft>
              <a:buFont typeface="Wingdings" pitchFamily="2" charset="2"/>
              <a:buChar char="Ø"/>
              <a:defRPr sz="2400">
                <a:solidFill>
                  <a:schemeClr val="accent6"/>
                </a:solidFill>
                <a:latin typeface="+mj-lt"/>
              </a:defRPr>
            </a:lvl2pPr>
            <a:lvl3pPr marL="1257300" indent="-342900" algn="l" rtl="0" eaLnBrk="0" fontAlgn="base" hangingPunct="0">
              <a:lnSpc>
                <a:spcPct val="100000"/>
              </a:lnSpc>
              <a:spcBef>
                <a:spcPct val="20000"/>
              </a:spcBef>
              <a:spcAft>
                <a:spcPct val="0"/>
              </a:spcAft>
              <a:buFont typeface="Arial" panose="020B0604020202020204" pitchFamily="34" charset="0"/>
              <a:buChar char="−"/>
              <a:defRPr sz="2400">
                <a:solidFill>
                  <a:schemeClr val="tx1"/>
                </a:solidFill>
                <a:latin typeface="+mj-lt"/>
              </a:defRPr>
            </a:lvl3pPr>
            <a:lvl4pPr marL="1600200" indent="-228600" algn="l" rtl="0" eaLnBrk="0" fontAlgn="base" hangingPunct="0">
              <a:lnSpc>
                <a:spcPct val="100000"/>
              </a:lnSpc>
              <a:spcBef>
                <a:spcPct val="20000"/>
              </a:spcBef>
              <a:spcAft>
                <a:spcPct val="0"/>
              </a:spcAft>
              <a:buFont typeface="Wingdings" panose="05000000000000000000" pitchFamily="2" charset="2"/>
              <a:buChar char="§"/>
              <a:defRPr sz="2000">
                <a:solidFill>
                  <a:srgbClr val="7030A0"/>
                </a:solidFill>
                <a:latin typeface="+mj-lt"/>
              </a:defRPr>
            </a:lvl4pPr>
            <a:lvl5pPr marL="2057400" indent="-228600" algn="l" rtl="0" eaLnBrk="0" fontAlgn="base" hangingPunct="0">
              <a:lnSpc>
                <a:spcPct val="100000"/>
              </a:lnSpc>
              <a:spcBef>
                <a:spcPct val="20000"/>
              </a:spcBef>
              <a:spcAft>
                <a:spcPct val="0"/>
              </a:spcAft>
              <a:buFont typeface="Arial" panose="020B0604020202020204" pitchFamily="34" charset="0"/>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200" kern="0" dirty="0">
              <a:solidFill>
                <a:srgbClr val="006600"/>
              </a:solidFill>
            </a:endParaRPr>
          </a:p>
        </p:txBody>
      </p:sp>
      <p:pic>
        <p:nvPicPr>
          <p:cNvPr id="6" name="Picture 5">
            <a:extLst>
              <a:ext uri="{FF2B5EF4-FFF2-40B4-BE49-F238E27FC236}">
                <a16:creationId xmlns:a16="http://schemas.microsoft.com/office/drawing/2014/main" id="{C4BC0739-59BF-4F4E-AA2C-407297E1FB7D}"/>
              </a:ext>
            </a:extLst>
          </p:cNvPr>
          <p:cNvPicPr>
            <a:picLocks noChangeAspect="1"/>
          </p:cNvPicPr>
          <p:nvPr/>
        </p:nvPicPr>
        <p:blipFill>
          <a:blip r:embed="rId3"/>
          <a:stretch>
            <a:fillRect/>
          </a:stretch>
        </p:blipFill>
        <p:spPr>
          <a:xfrm>
            <a:off x="251153" y="1085850"/>
            <a:ext cx="8622355" cy="5389091"/>
          </a:xfrm>
          <a:prstGeom prst="rect">
            <a:avLst/>
          </a:prstGeom>
        </p:spPr>
      </p:pic>
    </p:spTree>
    <p:extLst>
      <p:ext uri="{BB962C8B-B14F-4D97-AF65-F5344CB8AC3E}">
        <p14:creationId xmlns:p14="http://schemas.microsoft.com/office/powerpoint/2010/main" val="240892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5" y="53009"/>
            <a:ext cx="8507047" cy="836756"/>
          </a:xfrm>
        </p:spPr>
        <p:txBody>
          <a:bodyPr>
            <a:normAutofit/>
          </a:bodyPr>
          <a:lstStyle/>
          <a:p>
            <a:r>
              <a:rPr lang="en-US" sz="4000" b="1" dirty="0">
                <a:solidFill>
                  <a:srgbClr val="002060"/>
                </a:solidFill>
              </a:rPr>
              <a:t>PFOS 2019 Quarterly Averages</a:t>
            </a: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16</a:t>
            </a:fld>
            <a:endParaRPr lang="en-US" dirty="0"/>
          </a:p>
        </p:txBody>
      </p:sp>
      <p:sp>
        <p:nvSpPr>
          <p:cNvPr id="9" name="Content Placeholder 2"/>
          <p:cNvSpPr txBox="1">
            <a:spLocks/>
          </p:cNvSpPr>
          <p:nvPr/>
        </p:nvSpPr>
        <p:spPr bwMode="auto">
          <a:xfrm>
            <a:off x="2380342" y="1173418"/>
            <a:ext cx="4029635" cy="46230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20000"/>
              </a:spcBef>
              <a:spcAft>
                <a:spcPct val="0"/>
              </a:spcAft>
              <a:buFont typeface="Wingdings" panose="05000000000000000000" pitchFamily="2" charset="2"/>
              <a:buChar char="v"/>
              <a:defRPr sz="2800" baseline="0">
                <a:solidFill>
                  <a:schemeClr val="tx1"/>
                </a:solidFill>
                <a:latin typeface="+mj-lt"/>
                <a:ea typeface="+mn-ea"/>
                <a:cs typeface="+mn-cs"/>
              </a:defRPr>
            </a:lvl1pPr>
            <a:lvl2pPr marL="742950" indent="-285750" algn="l" rtl="0" eaLnBrk="0" fontAlgn="base" hangingPunct="0">
              <a:lnSpc>
                <a:spcPct val="100000"/>
              </a:lnSpc>
              <a:spcBef>
                <a:spcPct val="20000"/>
              </a:spcBef>
              <a:spcAft>
                <a:spcPct val="0"/>
              </a:spcAft>
              <a:buFont typeface="Wingdings" pitchFamily="2" charset="2"/>
              <a:buChar char="Ø"/>
              <a:defRPr sz="2400">
                <a:solidFill>
                  <a:schemeClr val="accent6"/>
                </a:solidFill>
                <a:latin typeface="+mj-lt"/>
              </a:defRPr>
            </a:lvl2pPr>
            <a:lvl3pPr marL="1257300" indent="-342900" algn="l" rtl="0" eaLnBrk="0" fontAlgn="base" hangingPunct="0">
              <a:lnSpc>
                <a:spcPct val="100000"/>
              </a:lnSpc>
              <a:spcBef>
                <a:spcPct val="20000"/>
              </a:spcBef>
              <a:spcAft>
                <a:spcPct val="0"/>
              </a:spcAft>
              <a:buFont typeface="Arial" panose="020B0604020202020204" pitchFamily="34" charset="0"/>
              <a:buChar char="−"/>
              <a:defRPr sz="2400">
                <a:solidFill>
                  <a:schemeClr val="tx1"/>
                </a:solidFill>
                <a:latin typeface="+mj-lt"/>
              </a:defRPr>
            </a:lvl3pPr>
            <a:lvl4pPr marL="1600200" indent="-228600" algn="l" rtl="0" eaLnBrk="0" fontAlgn="base" hangingPunct="0">
              <a:lnSpc>
                <a:spcPct val="100000"/>
              </a:lnSpc>
              <a:spcBef>
                <a:spcPct val="20000"/>
              </a:spcBef>
              <a:spcAft>
                <a:spcPct val="0"/>
              </a:spcAft>
              <a:buFont typeface="Wingdings" panose="05000000000000000000" pitchFamily="2" charset="2"/>
              <a:buChar char="§"/>
              <a:defRPr sz="2000">
                <a:solidFill>
                  <a:srgbClr val="7030A0"/>
                </a:solidFill>
                <a:latin typeface="+mj-lt"/>
              </a:defRPr>
            </a:lvl4pPr>
            <a:lvl5pPr marL="2057400" indent="-228600" algn="l" rtl="0" eaLnBrk="0" fontAlgn="base" hangingPunct="0">
              <a:lnSpc>
                <a:spcPct val="100000"/>
              </a:lnSpc>
              <a:spcBef>
                <a:spcPct val="20000"/>
              </a:spcBef>
              <a:spcAft>
                <a:spcPct val="0"/>
              </a:spcAft>
              <a:buFont typeface="Arial" panose="020B0604020202020204" pitchFamily="34" charset="0"/>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200" kern="0" dirty="0">
              <a:solidFill>
                <a:srgbClr val="006600"/>
              </a:solidFill>
            </a:endParaRPr>
          </a:p>
        </p:txBody>
      </p:sp>
      <p:pic>
        <p:nvPicPr>
          <p:cNvPr id="7" name="Picture 6">
            <a:extLst>
              <a:ext uri="{FF2B5EF4-FFF2-40B4-BE49-F238E27FC236}">
                <a16:creationId xmlns:a16="http://schemas.microsoft.com/office/drawing/2014/main" id="{E77289DD-9BED-4A8A-BF27-97393518A416}"/>
              </a:ext>
            </a:extLst>
          </p:cNvPr>
          <p:cNvPicPr>
            <a:picLocks noChangeAspect="1"/>
          </p:cNvPicPr>
          <p:nvPr/>
        </p:nvPicPr>
        <p:blipFill>
          <a:blip r:embed="rId3"/>
          <a:stretch>
            <a:fillRect/>
          </a:stretch>
        </p:blipFill>
        <p:spPr>
          <a:xfrm>
            <a:off x="114300" y="1173418"/>
            <a:ext cx="8915400" cy="5182932"/>
          </a:xfrm>
          <a:prstGeom prst="rect">
            <a:avLst/>
          </a:prstGeom>
        </p:spPr>
      </p:pic>
    </p:spTree>
    <p:extLst>
      <p:ext uri="{BB962C8B-B14F-4D97-AF65-F5344CB8AC3E}">
        <p14:creationId xmlns:p14="http://schemas.microsoft.com/office/powerpoint/2010/main" val="187895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403" y="2351045"/>
            <a:ext cx="1516597" cy="25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874"/>
            <a:ext cx="8229600" cy="850703"/>
          </a:xfrm>
        </p:spPr>
        <p:txBody>
          <a:bodyPr>
            <a:normAutofit/>
          </a:bodyPr>
          <a:lstStyle/>
          <a:p>
            <a:r>
              <a:rPr lang="en-US" b="1" dirty="0">
                <a:solidFill>
                  <a:srgbClr val="002060"/>
                </a:solidFill>
              </a:rPr>
              <a:t>Zone 7 Activities - Treatment</a:t>
            </a:r>
            <a:endParaRPr lang="en-US" dirty="0"/>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17</a:t>
            </a:fld>
            <a:endParaRPr lang="en-US" dirty="0"/>
          </a:p>
        </p:txBody>
      </p:sp>
      <p:sp>
        <p:nvSpPr>
          <p:cNvPr id="8" name="Content Placeholder 2"/>
          <p:cNvSpPr>
            <a:spLocks noGrp="1"/>
          </p:cNvSpPr>
          <p:nvPr>
            <p:ph idx="1"/>
          </p:nvPr>
        </p:nvSpPr>
        <p:spPr>
          <a:xfrm>
            <a:off x="212210" y="841830"/>
            <a:ext cx="7410563" cy="1187288"/>
          </a:xfrm>
        </p:spPr>
        <p:txBody>
          <a:bodyPr>
            <a:noAutofit/>
          </a:bodyPr>
          <a:lstStyle/>
          <a:p>
            <a:pPr eaLnBrk="0" fontAlgn="base" hangingPunct="0">
              <a:spcAft>
                <a:spcPct val="0"/>
              </a:spcAft>
              <a:buFont typeface="Wingdings" panose="05000000000000000000" pitchFamily="2" charset="2"/>
              <a:buChar char="v"/>
              <a:defRPr/>
            </a:pPr>
            <a:r>
              <a:rPr lang="en-US" sz="2400" dirty="0"/>
              <a:t>Immediately implemented procedures to reduce PFOS to &lt; RL at Mocho Wellfield by utilizing blending/RO;</a:t>
            </a:r>
          </a:p>
          <a:p>
            <a:pPr lvl="0" eaLnBrk="0" fontAlgn="base" hangingPunct="0">
              <a:spcAft>
                <a:spcPct val="0"/>
              </a:spcAft>
              <a:buFont typeface="Wingdings" panose="05000000000000000000" pitchFamily="2" charset="2"/>
              <a:buChar char="v"/>
              <a:defRPr/>
            </a:pPr>
            <a:r>
              <a:rPr lang="en-US" sz="2400" dirty="0"/>
              <a:t>Investigating additional treatment options*:</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965728"/>
            <a:ext cx="1521225" cy="14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422" y="4886383"/>
            <a:ext cx="1544731" cy="201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35721"/>
          <a:stretch/>
        </p:blipFill>
        <p:spPr bwMode="auto">
          <a:xfrm>
            <a:off x="619383" y="2168286"/>
            <a:ext cx="6571055" cy="185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98E87F16-C388-4461-B422-53EE6BFC92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2974"/>
          <a:stretch/>
        </p:blipFill>
        <p:spPr bwMode="auto">
          <a:xfrm>
            <a:off x="619382" y="4026264"/>
            <a:ext cx="6571055" cy="49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a:extLst>
              <a:ext uri="{FF2B5EF4-FFF2-40B4-BE49-F238E27FC236}">
                <a16:creationId xmlns:a16="http://schemas.microsoft.com/office/drawing/2014/main" id="{11625D09-C5DE-4079-AB9A-9C7F95A25645}"/>
              </a:ext>
            </a:extLst>
          </p:cNvPr>
          <p:cNvSpPr txBox="1">
            <a:spLocks/>
          </p:cNvSpPr>
          <p:nvPr/>
        </p:nvSpPr>
        <p:spPr>
          <a:xfrm>
            <a:off x="69642" y="4465037"/>
            <a:ext cx="7708058" cy="3651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fontAlgn="auto">
              <a:spcAft>
                <a:spcPts val="0"/>
              </a:spcAft>
              <a:buNone/>
            </a:pPr>
            <a:r>
              <a:rPr lang="en-US" sz="2200" dirty="0">
                <a:solidFill>
                  <a:schemeClr val="tx2"/>
                </a:solidFill>
              </a:rPr>
              <a:t>*Disposal of concentrate waste could be problematic.</a:t>
            </a:r>
          </a:p>
        </p:txBody>
      </p:sp>
      <p:sp>
        <p:nvSpPr>
          <p:cNvPr id="15" name="Content Placeholder 2">
            <a:extLst>
              <a:ext uri="{FF2B5EF4-FFF2-40B4-BE49-F238E27FC236}">
                <a16:creationId xmlns:a16="http://schemas.microsoft.com/office/drawing/2014/main" id="{CDC889AD-FE2F-4BA8-B07A-9C9BFFF66DFE}"/>
              </a:ext>
            </a:extLst>
          </p:cNvPr>
          <p:cNvSpPr txBox="1">
            <a:spLocks/>
          </p:cNvSpPr>
          <p:nvPr/>
        </p:nvSpPr>
        <p:spPr>
          <a:xfrm>
            <a:off x="212210" y="5023352"/>
            <a:ext cx="7708058" cy="1584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v"/>
            </a:pPr>
            <a:r>
              <a:rPr lang="en-US" sz="2400" dirty="0"/>
              <a:t>Treatment Option Feasibility and Cost Estimate Study </a:t>
            </a:r>
            <a:r>
              <a:rPr lang="en-US" sz="2400" dirty="0">
                <a:solidFill>
                  <a:srgbClr val="FF0000"/>
                </a:solidFill>
              </a:rPr>
              <a:t>(March – July 2020) </a:t>
            </a:r>
            <a:r>
              <a:rPr lang="en-US" sz="2400" dirty="0"/>
              <a:t>for treating PFAS to:</a:t>
            </a:r>
          </a:p>
          <a:p>
            <a:pPr lvl="1" fontAlgn="auto">
              <a:spcAft>
                <a:spcPts val="0"/>
              </a:spcAft>
              <a:buFont typeface="Wingdings" panose="05000000000000000000" pitchFamily="2" charset="2"/>
              <a:buChar char="§"/>
            </a:pPr>
            <a:r>
              <a:rPr lang="en-US" sz="2200" dirty="0">
                <a:solidFill>
                  <a:schemeClr val="tx2"/>
                </a:solidFill>
              </a:rPr>
              <a:t>Anticipated regulatory standards/guidelines; </a:t>
            </a:r>
          </a:p>
          <a:p>
            <a:pPr lvl="1" fontAlgn="auto">
              <a:spcAft>
                <a:spcPts val="0"/>
              </a:spcAft>
              <a:buFont typeface="Wingdings" panose="05000000000000000000" pitchFamily="2" charset="2"/>
              <a:buChar char="§"/>
            </a:pPr>
            <a:r>
              <a:rPr lang="en-US" sz="2200" dirty="0">
                <a:solidFill>
                  <a:schemeClr val="tx2"/>
                </a:solidFill>
              </a:rPr>
              <a:t>Lowest technically and economically feasible levels. </a:t>
            </a:r>
          </a:p>
        </p:txBody>
      </p:sp>
    </p:spTree>
    <p:extLst>
      <p:ext uri="{BB962C8B-B14F-4D97-AF65-F5344CB8AC3E}">
        <p14:creationId xmlns:p14="http://schemas.microsoft.com/office/powerpoint/2010/main" val="183832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78" y="85725"/>
            <a:ext cx="8918222" cy="1162504"/>
          </a:xfrm>
        </p:spPr>
        <p:txBody>
          <a:bodyPr>
            <a:normAutofit fontScale="90000"/>
          </a:bodyPr>
          <a:lstStyle/>
          <a:p>
            <a:r>
              <a:rPr lang="en-US" sz="4000" b="1" baseline="0" dirty="0">
                <a:solidFill>
                  <a:schemeClr val="tx2"/>
                </a:solidFill>
              </a:rPr>
              <a:t>Zone 7 Activities – Livermore Valley Groundwater Basin Investigation</a:t>
            </a:r>
            <a:endParaRPr lang="en-US" sz="4000" b="1" dirty="0">
              <a:solidFill>
                <a:schemeClr val="tx2"/>
              </a:solidFill>
            </a:endParaRP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18</a:t>
            </a:fld>
            <a:endParaRPr lang="en-US" dirty="0"/>
          </a:p>
        </p:txBody>
      </p:sp>
      <p:sp>
        <p:nvSpPr>
          <p:cNvPr id="6" name="Content Placeholder 2"/>
          <p:cNvSpPr txBox="1">
            <a:spLocks/>
          </p:cNvSpPr>
          <p:nvPr/>
        </p:nvSpPr>
        <p:spPr>
          <a:xfrm>
            <a:off x="186230" y="1248228"/>
            <a:ext cx="8957770" cy="5495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0"/>
              </a:spcAft>
              <a:buFont typeface="Wingdings" panose="05000000000000000000" pitchFamily="2" charset="2"/>
              <a:buChar char="v"/>
            </a:pPr>
            <a:r>
              <a:rPr lang="en-US" sz="2400" dirty="0"/>
              <a:t>Zone 7 has sampled 45 of its 200+ monitoring wells.</a:t>
            </a:r>
            <a:r>
              <a:rPr lang="en-US" sz="1200" dirty="0"/>
              <a:t> </a:t>
            </a:r>
          </a:p>
          <a:p>
            <a:pPr fontAlgn="auto">
              <a:spcBef>
                <a:spcPts val="0"/>
              </a:spcBef>
              <a:spcAft>
                <a:spcPts val="0"/>
              </a:spcAft>
              <a:buFont typeface="Wingdings" panose="05000000000000000000" pitchFamily="2" charset="2"/>
              <a:buChar char="v"/>
            </a:pPr>
            <a:r>
              <a:rPr lang="en-US" sz="2400" dirty="0"/>
              <a:t>Low-level PFAS seem to be widespread in the groundwater basin, occurring at various depths with no discernable pattern.</a:t>
            </a:r>
          </a:p>
          <a:p>
            <a:pPr fontAlgn="auto">
              <a:spcBef>
                <a:spcPts val="0"/>
              </a:spcBef>
              <a:spcAft>
                <a:spcPts val="0"/>
              </a:spcAft>
              <a:buFont typeface="Wingdings" panose="05000000000000000000" pitchFamily="2" charset="2"/>
              <a:buChar char="v"/>
            </a:pPr>
            <a:r>
              <a:rPr lang="en-US" sz="2400" dirty="0"/>
              <a:t>Slightly higher concentrations of PFAS detected near the airport, extending west in the direction of general groundwater flow.</a:t>
            </a:r>
          </a:p>
          <a:p>
            <a:pPr fontAlgn="auto">
              <a:spcBef>
                <a:spcPts val="0"/>
              </a:spcBef>
              <a:spcAft>
                <a:spcPts val="0"/>
              </a:spcAft>
              <a:buFont typeface="Wingdings" panose="05000000000000000000" pitchFamily="2" charset="2"/>
              <a:buChar char="v"/>
            </a:pPr>
            <a:r>
              <a:rPr lang="en-US" sz="2400" dirty="0"/>
              <a:t>No single source of contamination identified because PFAS are found in thousands of consumer products and there are no known local manufacturing sites. </a:t>
            </a:r>
            <a:endParaRPr lang="en-US" sz="1200" dirty="0"/>
          </a:p>
          <a:p>
            <a:pPr>
              <a:spcBef>
                <a:spcPts val="0"/>
              </a:spcBef>
              <a:buFont typeface="Wingdings" panose="05000000000000000000" pitchFamily="2" charset="2"/>
              <a:buChar char="v"/>
            </a:pPr>
            <a:r>
              <a:rPr lang="en-US" sz="2400" dirty="0"/>
              <a:t>PFAS Distribution Assessment Report </a:t>
            </a:r>
            <a:r>
              <a:rPr lang="en-US" sz="2400" dirty="0">
                <a:solidFill>
                  <a:srgbClr val="FF0000"/>
                </a:solidFill>
              </a:rPr>
              <a:t>- to be completed by Fall 2020</a:t>
            </a:r>
          </a:p>
          <a:p>
            <a:pPr lvl="1">
              <a:spcBef>
                <a:spcPts val="0"/>
              </a:spcBef>
              <a:buFont typeface="Wingdings" panose="05000000000000000000" pitchFamily="2" charset="2"/>
              <a:buChar char="Ø"/>
            </a:pPr>
            <a:r>
              <a:rPr lang="en-US" sz="2400" dirty="0">
                <a:solidFill>
                  <a:schemeClr val="tx2"/>
                </a:solidFill>
              </a:rPr>
              <a:t>To better understand the extent of PFAS plumes in groundwater basin;</a:t>
            </a:r>
          </a:p>
          <a:p>
            <a:pPr lvl="1">
              <a:spcBef>
                <a:spcPts val="0"/>
              </a:spcBef>
              <a:buFont typeface="Wingdings" panose="05000000000000000000" pitchFamily="2" charset="2"/>
              <a:buChar char="Ø"/>
            </a:pPr>
            <a:r>
              <a:rPr lang="en-US" sz="2400" dirty="0">
                <a:solidFill>
                  <a:schemeClr val="tx2"/>
                </a:solidFill>
              </a:rPr>
              <a:t>To assist in identifying potential sources of contamination;</a:t>
            </a:r>
          </a:p>
          <a:p>
            <a:pPr lvl="1">
              <a:spcBef>
                <a:spcPts val="0"/>
              </a:spcBef>
              <a:buFont typeface="Wingdings" panose="05000000000000000000" pitchFamily="2" charset="2"/>
              <a:buChar char="Ø"/>
            </a:pPr>
            <a:r>
              <a:rPr lang="en-US" sz="2400" dirty="0">
                <a:solidFill>
                  <a:schemeClr val="tx2"/>
                </a:solidFill>
              </a:rPr>
              <a:t>To identify data gaps and recommend future sampling and plume characterization efforts.</a:t>
            </a:r>
          </a:p>
          <a:p>
            <a:pPr marL="0" indent="0" fontAlgn="auto">
              <a:spcBef>
                <a:spcPts val="0"/>
              </a:spcBef>
              <a:spcAft>
                <a:spcPts val="0"/>
              </a:spcAft>
              <a:buNone/>
            </a:pPr>
            <a:endParaRPr lang="en-US" sz="2800" dirty="0"/>
          </a:p>
          <a:p>
            <a:pPr marL="0" indent="0">
              <a:buNone/>
            </a:pPr>
            <a:endParaRPr lang="en-US" sz="2400" dirty="0">
              <a:solidFill>
                <a:srgbClr val="FF0000"/>
              </a:solidFill>
            </a:endParaRPr>
          </a:p>
        </p:txBody>
      </p:sp>
    </p:spTree>
    <p:extLst>
      <p:ext uri="{BB962C8B-B14F-4D97-AF65-F5344CB8AC3E}">
        <p14:creationId xmlns:p14="http://schemas.microsoft.com/office/powerpoint/2010/main" val="246162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6525"/>
            <a:ext cx="8315325" cy="1063625"/>
          </a:xfrm>
        </p:spPr>
        <p:txBody>
          <a:bodyPr>
            <a:noAutofit/>
          </a:bodyPr>
          <a:lstStyle/>
          <a:p>
            <a:r>
              <a:rPr lang="en-US" sz="4000" b="1" dirty="0">
                <a:solidFill>
                  <a:srgbClr val="002060"/>
                </a:solidFill>
              </a:rPr>
              <a:t>Zone 7 Activities - Communications</a:t>
            </a:r>
          </a:p>
        </p:txBody>
      </p:sp>
      <p:sp>
        <p:nvSpPr>
          <p:cNvPr id="3" name="Content Placeholder 2"/>
          <p:cNvSpPr>
            <a:spLocks noGrp="1"/>
          </p:cNvSpPr>
          <p:nvPr>
            <p:ph idx="1"/>
          </p:nvPr>
        </p:nvSpPr>
        <p:spPr>
          <a:xfrm>
            <a:off x="83127" y="1063626"/>
            <a:ext cx="9060874" cy="3532488"/>
          </a:xfrm>
        </p:spPr>
        <p:txBody>
          <a:bodyPr>
            <a:noAutofit/>
          </a:bodyPr>
          <a:lstStyle/>
          <a:p>
            <a:pPr marL="342900" marR="0" lvl="0" indent="-342900" algn="l" defTabSz="914400" rtl="0" eaLnBrk="0" fontAlgn="base" latinLnBrk="0" hangingPunct="0">
              <a:spcBef>
                <a:spcPts val="0"/>
              </a:spcBef>
              <a:spcAft>
                <a:spcPct val="0"/>
              </a:spcAft>
              <a:buClrTx/>
              <a:buSzTx/>
              <a:buFont typeface="Wingdings" panose="05000000000000000000" pitchFamily="2" charset="2"/>
              <a:buChar char="v"/>
              <a:tabLst/>
              <a:defRPr/>
            </a:pPr>
            <a:r>
              <a:rPr lang="en-US" sz="2200" dirty="0"/>
              <a:t>Immediately notified State Water Board, Zone 7 Board, retailers and direct customers;</a:t>
            </a:r>
          </a:p>
          <a:p>
            <a:pPr>
              <a:spcBef>
                <a:spcPts val="0"/>
              </a:spcBef>
              <a:buFont typeface="Wingdings" panose="05000000000000000000" pitchFamily="2" charset="2"/>
              <a:buChar char="v"/>
            </a:pPr>
            <a:r>
              <a:rPr lang="en-US" sz="2200" dirty="0"/>
              <a:t>Created a webpage and fact sheet dedicated to PFAS information (</a:t>
            </a:r>
            <a:r>
              <a:rPr lang="en-US" sz="2200" dirty="0">
                <a:hlinkClick r:id="rId3"/>
              </a:rPr>
              <a:t>www.zone7water.com/pfas-information</a:t>
            </a:r>
            <a:r>
              <a:rPr lang="en-US" sz="2200" dirty="0"/>
              <a:t>);</a:t>
            </a:r>
          </a:p>
          <a:p>
            <a:pPr>
              <a:spcBef>
                <a:spcPts val="0"/>
              </a:spcBef>
              <a:buFont typeface="Wingdings" panose="05000000000000000000" pitchFamily="2" charset="2"/>
              <a:buChar char="v"/>
            </a:pPr>
            <a:r>
              <a:rPr lang="en-US" sz="2200" dirty="0"/>
              <a:t>Included PFAS info in 2018 annual Consumer Confidence Report (CCR) and Feb 2020 eNewsletter; </a:t>
            </a:r>
          </a:p>
          <a:p>
            <a:pPr>
              <a:spcBef>
                <a:spcPts val="0"/>
              </a:spcBef>
              <a:buFont typeface="Wingdings" panose="05000000000000000000" pitchFamily="2" charset="2"/>
              <a:buChar char="v"/>
            </a:pPr>
            <a:r>
              <a:rPr lang="en-US" sz="2200" dirty="0"/>
              <a:t>Responded to inquiries via emails and social media;</a:t>
            </a:r>
          </a:p>
          <a:p>
            <a:pPr>
              <a:spcBef>
                <a:spcPts val="0"/>
              </a:spcBef>
              <a:buFont typeface="Wingdings" panose="05000000000000000000" pitchFamily="2" charset="2"/>
              <a:buChar char="v"/>
            </a:pPr>
            <a:r>
              <a:rPr lang="en-US" sz="2200" dirty="0"/>
              <a:t>Provided PFAS briefing to Zone 7 Board, retailers, State &amp; Local Legislators;</a:t>
            </a:r>
          </a:p>
          <a:p>
            <a:pPr>
              <a:spcBef>
                <a:spcPts val="0"/>
              </a:spcBef>
              <a:buFont typeface="Wingdings" panose="05000000000000000000" pitchFamily="2" charset="2"/>
              <a:buChar char="v"/>
            </a:pPr>
            <a:r>
              <a:rPr lang="en-US" sz="2200" dirty="0"/>
              <a:t>Preparing to include 2019 PFAS monitoring data in upcoming 2019 CCR;</a:t>
            </a:r>
          </a:p>
          <a:p>
            <a:pPr>
              <a:spcBef>
                <a:spcPts val="0"/>
              </a:spcBef>
              <a:buFont typeface="Wingdings" panose="05000000000000000000" pitchFamily="2" charset="2"/>
              <a:buChar char="v"/>
            </a:pPr>
            <a:r>
              <a:rPr lang="en-US" sz="2200" dirty="0"/>
              <a:t>Plan to continue to providing updates as new info becomes available;</a:t>
            </a:r>
          </a:p>
        </p:txBody>
      </p:sp>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19</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853" y="4750131"/>
            <a:ext cx="6076294" cy="21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01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2060"/>
                </a:solidFill>
              </a:rPr>
              <a:t>Presenters</a:t>
            </a:r>
          </a:p>
        </p:txBody>
      </p:sp>
      <p:sp>
        <p:nvSpPr>
          <p:cNvPr id="3" name="Content Placeholder 2"/>
          <p:cNvSpPr>
            <a:spLocks noGrp="1"/>
          </p:cNvSpPr>
          <p:nvPr>
            <p:ph idx="1"/>
          </p:nvPr>
        </p:nvSpPr>
        <p:spPr>
          <a:xfrm>
            <a:off x="457199" y="1376128"/>
            <a:ext cx="7071645" cy="4887939"/>
          </a:xfrm>
        </p:spPr>
        <p:txBody>
          <a:bodyPr>
            <a:normAutofit/>
          </a:bodyPr>
          <a:lstStyle/>
          <a:p>
            <a:pPr>
              <a:buFont typeface="Wingdings" panose="05000000000000000000" pitchFamily="2" charset="2"/>
              <a:buChar char="v"/>
            </a:pPr>
            <a:r>
              <a:rPr lang="en-US" dirty="0">
                <a:solidFill>
                  <a:srgbClr val="002060"/>
                </a:solidFill>
              </a:rPr>
              <a:t>Dan McIntyre, General Manager, Dublin San Ramon Services District</a:t>
            </a:r>
          </a:p>
          <a:p>
            <a:pPr>
              <a:buFont typeface="Wingdings" panose="05000000000000000000" pitchFamily="2" charset="2"/>
              <a:buChar char="v"/>
            </a:pPr>
            <a:r>
              <a:rPr lang="en-US" dirty="0">
                <a:solidFill>
                  <a:srgbClr val="002060"/>
                </a:solidFill>
              </a:rPr>
              <a:t>Valerie Pryor, General Manager, Zone 7 Water Agency</a:t>
            </a:r>
          </a:p>
          <a:p>
            <a:pPr>
              <a:buFont typeface="Wingdings" panose="05000000000000000000" pitchFamily="2" charset="2"/>
              <a:buChar char="v"/>
            </a:pPr>
            <a:r>
              <a:rPr lang="en-US" dirty="0">
                <a:solidFill>
                  <a:srgbClr val="002060"/>
                </a:solidFill>
              </a:rPr>
              <a:t>Kathleen Yurchak, Director of Operations and Water Utilities, City of Pleasanton </a:t>
            </a:r>
          </a:p>
        </p:txBody>
      </p:sp>
      <p:sp>
        <p:nvSpPr>
          <p:cNvPr id="7" name="Slide Number Placeholder 6"/>
          <p:cNvSpPr>
            <a:spLocks noGrp="1"/>
          </p:cNvSpPr>
          <p:nvPr>
            <p:ph type="sldNum" sz="quarter" idx="12"/>
          </p:nvPr>
        </p:nvSpPr>
        <p:spPr/>
        <p:txBody>
          <a:bodyPr/>
          <a:lstStyle/>
          <a:p>
            <a:pPr>
              <a:buNone/>
            </a:pPr>
            <a:fld id="{B38B159E-5731-4654-AA5E-54AF3F13E5D2}" type="slidenum">
              <a:rPr lang="en-US" smtClean="0"/>
              <a:pPr>
                <a:buNone/>
              </a:pPr>
              <a:t>2</a:t>
            </a:fld>
            <a:endParaRPr lang="en-US" dirty="0"/>
          </a:p>
        </p:txBody>
      </p:sp>
      <p:sp>
        <p:nvSpPr>
          <p:cNvPr id="4" name="AutoShape 2" descr="Image result for pf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2672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2111-CDDB-462B-AF75-021630E9658F}"/>
              </a:ext>
            </a:extLst>
          </p:cNvPr>
          <p:cNvSpPr>
            <a:spLocks noGrp="1"/>
          </p:cNvSpPr>
          <p:nvPr>
            <p:ph type="ctrTitle"/>
          </p:nvPr>
        </p:nvSpPr>
        <p:spPr/>
        <p:txBody>
          <a:bodyPr>
            <a:normAutofit fontScale="90000"/>
          </a:bodyPr>
          <a:lstStyle/>
          <a:p>
            <a:r>
              <a:rPr lang="en-US" b="1" dirty="0"/>
              <a:t>Pleasanton PFAS Information</a:t>
            </a:r>
            <a:br>
              <a:rPr lang="en-US" dirty="0"/>
            </a:br>
            <a:br>
              <a:rPr lang="en-US" dirty="0"/>
            </a:br>
            <a:endParaRPr lang="en-US" dirty="0"/>
          </a:p>
        </p:txBody>
      </p:sp>
      <p:pic>
        <p:nvPicPr>
          <p:cNvPr id="5" name="Picture 4">
            <a:extLst>
              <a:ext uri="{FF2B5EF4-FFF2-40B4-BE49-F238E27FC236}">
                <a16:creationId xmlns:a16="http://schemas.microsoft.com/office/drawing/2014/main" id="{01DBCCBF-6988-4942-989B-55D0FDD9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176" y="4447492"/>
            <a:ext cx="3754708" cy="1470025"/>
          </a:xfrm>
          <a:prstGeom prst="rect">
            <a:avLst/>
          </a:prstGeom>
        </p:spPr>
      </p:pic>
    </p:spTree>
    <p:extLst>
      <p:ext uri="{BB962C8B-B14F-4D97-AF65-F5344CB8AC3E}">
        <p14:creationId xmlns:p14="http://schemas.microsoft.com/office/powerpoint/2010/main" val="133568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8C99-A722-428C-9471-4B28FAE40D1D}"/>
              </a:ext>
            </a:extLst>
          </p:cNvPr>
          <p:cNvSpPr>
            <a:spLocks noGrp="1"/>
          </p:cNvSpPr>
          <p:nvPr>
            <p:ph type="title"/>
          </p:nvPr>
        </p:nvSpPr>
        <p:spPr/>
        <p:txBody>
          <a:bodyPr/>
          <a:lstStyle/>
          <a:p>
            <a:r>
              <a:rPr lang="en-US" dirty="0"/>
              <a:t>Pleasanton Testing Results</a:t>
            </a:r>
          </a:p>
        </p:txBody>
      </p:sp>
      <p:sp>
        <p:nvSpPr>
          <p:cNvPr id="7" name="Rectangle 1">
            <a:extLst>
              <a:ext uri="{FF2B5EF4-FFF2-40B4-BE49-F238E27FC236}">
                <a16:creationId xmlns:a16="http://schemas.microsoft.com/office/drawing/2014/main" id="{6A72A39E-9639-4F2F-B7ED-934AF0B3B8BA}"/>
              </a:ext>
            </a:extLst>
          </p:cNvPr>
          <p:cNvSpPr>
            <a:spLocks noChangeArrowheads="1"/>
          </p:cNvSpPr>
          <p:nvPr/>
        </p:nvSpPr>
        <p:spPr bwMode="auto">
          <a:xfrm>
            <a:off x="566057" y="1273142"/>
            <a:ext cx="8011886"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eaLnBrk="0" hangingPunct="0">
              <a:spcBef>
                <a:spcPct val="0"/>
              </a:spcBef>
              <a:spcAft>
                <a:spcPct val="0"/>
              </a:spcAft>
              <a:defRPr>
                <a:solidFill>
                  <a:schemeClr val="tx1"/>
                </a:solidFill>
                <a:latin typeface="Arial" panose="020B0604020202020204" pitchFamily="34" charset="0"/>
              </a:defRPr>
            </a:lvl2pPr>
            <a:lvl3pPr eaLnBrk="0" hangingPunct="0">
              <a:spcBef>
                <a:spcPct val="0"/>
              </a:spcBef>
              <a:spcAft>
                <a:spcPct val="0"/>
              </a:spcAft>
              <a:defRPr>
                <a:solidFill>
                  <a:schemeClr val="tx1"/>
                </a:solidFill>
                <a:latin typeface="Arial" panose="020B0604020202020204" pitchFamily="34" charset="0"/>
              </a:defRPr>
            </a:lvl3pPr>
            <a:lvl4pPr eaLnBrk="0" hangingPunct="0">
              <a:spcBef>
                <a:spcPct val="0"/>
              </a:spcBef>
              <a:spcAft>
                <a:spcPct val="0"/>
              </a:spcAft>
              <a:defRPr>
                <a:solidFill>
                  <a:schemeClr val="tx1"/>
                </a:solidFill>
                <a:latin typeface="Arial" panose="020B0604020202020204" pitchFamily="34" charset="0"/>
              </a:defRPr>
            </a:lvl4pPr>
            <a:lvl5pPr eaLnBrk="0"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15151"/>
                </a:solidFill>
                <a:effectLst/>
                <a:cs typeface="Arial" panose="020B0604020202020204" pitchFamily="34" charset="0"/>
              </a:rPr>
              <a:t>The City began testing of its groundwater wells as part of the DDW order issued on March 15, 2019. The table below provides a summary of results to date.</a:t>
            </a:r>
            <a:endParaRPr kumimoji="0" lang="en-US" altLang="en-US" sz="1000" b="0" i="0" u="none" strike="noStrike" cap="none" normalizeH="0" baseline="0" dirty="0">
              <a:ln>
                <a:noFill/>
              </a:ln>
              <a:solidFill>
                <a:schemeClr val="tx1"/>
              </a:solidFill>
              <a:effectLst/>
              <a:cs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26221B8D-B78E-4988-A081-17AE7E9933D4}"/>
              </a:ext>
            </a:extLst>
          </p:cNvPr>
          <p:cNvGraphicFramePr>
            <a:graphicFrameLocks noGrp="1"/>
          </p:cNvGraphicFramePr>
          <p:nvPr>
            <p:ph idx="1"/>
            <p:extLst>
              <p:ext uri="{D42A27DB-BD31-4B8C-83A1-F6EECF244321}">
                <p14:modId xmlns:p14="http://schemas.microsoft.com/office/powerpoint/2010/main" val="849401529"/>
              </p:ext>
            </p:extLst>
          </p:nvPr>
        </p:nvGraphicFramePr>
        <p:xfrm>
          <a:off x="713232" y="1792224"/>
          <a:ext cx="7799831" cy="3913632"/>
        </p:xfrm>
        <a:graphic>
          <a:graphicData uri="http://schemas.openxmlformats.org/drawingml/2006/table">
            <a:tbl>
              <a:tblPr/>
              <a:tblGrid>
                <a:gridCol w="1223503">
                  <a:extLst>
                    <a:ext uri="{9D8B030D-6E8A-4147-A177-3AD203B41FA5}">
                      <a16:colId xmlns:a16="http://schemas.microsoft.com/office/drawing/2014/main" val="1269302426"/>
                    </a:ext>
                  </a:extLst>
                </a:gridCol>
                <a:gridCol w="1644082">
                  <a:extLst>
                    <a:ext uri="{9D8B030D-6E8A-4147-A177-3AD203B41FA5}">
                      <a16:colId xmlns:a16="http://schemas.microsoft.com/office/drawing/2014/main" val="836810675"/>
                    </a:ext>
                  </a:extLst>
                </a:gridCol>
                <a:gridCol w="1644082">
                  <a:extLst>
                    <a:ext uri="{9D8B030D-6E8A-4147-A177-3AD203B41FA5}">
                      <a16:colId xmlns:a16="http://schemas.microsoft.com/office/drawing/2014/main" val="1074541285"/>
                    </a:ext>
                  </a:extLst>
                </a:gridCol>
                <a:gridCol w="1644082">
                  <a:extLst>
                    <a:ext uri="{9D8B030D-6E8A-4147-A177-3AD203B41FA5}">
                      <a16:colId xmlns:a16="http://schemas.microsoft.com/office/drawing/2014/main" val="864722943"/>
                    </a:ext>
                  </a:extLst>
                </a:gridCol>
                <a:gridCol w="1644082">
                  <a:extLst>
                    <a:ext uri="{9D8B030D-6E8A-4147-A177-3AD203B41FA5}">
                      <a16:colId xmlns:a16="http://schemas.microsoft.com/office/drawing/2014/main" val="1383513280"/>
                    </a:ext>
                  </a:extLst>
                </a:gridCol>
              </a:tblGrid>
              <a:tr h="718780">
                <a:tc>
                  <a:txBody>
                    <a:bodyPr/>
                    <a:lstStyle/>
                    <a:p>
                      <a:pPr algn="ctr" fontAlgn="ctr"/>
                      <a:r>
                        <a:rPr lang="en-US" sz="1200" b="1" i="0" u="none" strike="noStrike" dirty="0">
                          <a:solidFill>
                            <a:srgbClr val="000000"/>
                          </a:solidFill>
                          <a:effectLst/>
                          <a:latin typeface="Calibri" panose="020F0502020204030204" pitchFamily="34" charset="0"/>
                        </a:rPr>
                        <a:t>Well Location</a:t>
                      </a:r>
                    </a:p>
                  </a:txBody>
                  <a:tcPr marL="6350" marR="6350" marT="6350" marB="0" anchor="ctr">
                    <a:lnL>
                      <a:noFill/>
                    </a:lnL>
                    <a:lnR>
                      <a:noFill/>
                    </a:lnR>
                    <a:lnT>
                      <a:noFill/>
                    </a:lnT>
                    <a:lnB>
                      <a:noFill/>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Round 1 (ppt) </a:t>
                      </a:r>
                    </a:p>
                    <a:p>
                      <a:pPr algn="ctr" fontAlgn="ctr"/>
                      <a:r>
                        <a:rPr lang="en-US" sz="1200" b="1" i="0" u="none" strike="noStrike" dirty="0">
                          <a:solidFill>
                            <a:srgbClr val="000000"/>
                          </a:solidFill>
                          <a:effectLst/>
                          <a:latin typeface="Calibri" panose="020F0502020204030204" pitchFamily="34" charset="0"/>
                        </a:rPr>
                        <a:t>April 19 - June 19</a:t>
                      </a:r>
                    </a:p>
                  </a:txBody>
                  <a:tcPr marL="6350" marR="6350" marT="6350" marB="0" anchor="ctr">
                    <a:lnL>
                      <a:noFill/>
                    </a:lnL>
                    <a:lnR>
                      <a:noFill/>
                    </a:lnR>
                    <a:lnT>
                      <a:noFill/>
                    </a:lnT>
                    <a:lnB>
                      <a:noFill/>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Round 2 (ppt)</a:t>
                      </a:r>
                    </a:p>
                    <a:p>
                      <a:pPr algn="ctr" fontAlgn="ctr"/>
                      <a:r>
                        <a:rPr lang="en-US" sz="1200" b="1" i="0" u="none" strike="noStrike" dirty="0">
                          <a:solidFill>
                            <a:srgbClr val="000000"/>
                          </a:solidFill>
                          <a:effectLst/>
                          <a:latin typeface="Calibri" panose="020F0502020204030204" pitchFamily="34" charset="0"/>
                        </a:rPr>
                        <a:t>July 19 - Sept  19</a:t>
                      </a:r>
                    </a:p>
                  </a:txBody>
                  <a:tcPr marL="6350" marR="6350" marT="6350" marB="0" anchor="ctr">
                    <a:lnL>
                      <a:noFill/>
                    </a:lnL>
                    <a:lnR>
                      <a:noFill/>
                    </a:lnR>
                    <a:lnT>
                      <a:noFill/>
                    </a:lnT>
                    <a:lnB>
                      <a:noFill/>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Round 3 (ppt)</a:t>
                      </a:r>
                    </a:p>
                    <a:p>
                      <a:pPr algn="ctr" fontAlgn="ctr"/>
                      <a:r>
                        <a:rPr lang="en-US" sz="1200" b="1" i="0" u="none" strike="noStrike" dirty="0">
                          <a:solidFill>
                            <a:srgbClr val="000000"/>
                          </a:solidFill>
                          <a:effectLst/>
                          <a:latin typeface="Calibri" panose="020F0502020204030204" pitchFamily="34" charset="0"/>
                        </a:rPr>
                        <a:t>Oct 19 - Dec 19</a:t>
                      </a:r>
                    </a:p>
                  </a:txBody>
                  <a:tcPr marL="6350" marR="6350" marT="6350" marB="0" anchor="ctr">
                    <a:lnL>
                      <a:noFill/>
                    </a:lnL>
                    <a:lnR>
                      <a:noFill/>
                    </a:lnR>
                    <a:lnT>
                      <a:noFill/>
                    </a:lnT>
                    <a:lnB>
                      <a:noFill/>
                    </a:lnB>
                    <a:solidFill>
                      <a:srgbClr val="C6E0B4"/>
                    </a:solidFill>
                  </a:tcPr>
                </a:tc>
                <a:tc>
                  <a:txBody>
                    <a:bodyPr/>
                    <a:lstStyle/>
                    <a:p>
                      <a:pPr algn="ctr" fontAlgn="ctr"/>
                      <a:r>
                        <a:rPr lang="en-US" sz="1200" b="1" i="0" u="none" strike="noStrike" dirty="0">
                          <a:solidFill>
                            <a:srgbClr val="000000"/>
                          </a:solidFill>
                          <a:effectLst/>
                          <a:latin typeface="Calibri" panose="020F0502020204030204" pitchFamily="34" charset="0"/>
                        </a:rPr>
                        <a:t>Round 4 (ppt)</a:t>
                      </a:r>
                    </a:p>
                    <a:p>
                      <a:pPr algn="ctr" fontAlgn="ctr"/>
                      <a:r>
                        <a:rPr lang="en-US" sz="1200" b="1" i="0" u="none" strike="noStrike" dirty="0">
                          <a:solidFill>
                            <a:srgbClr val="000000"/>
                          </a:solidFill>
                          <a:effectLst/>
                          <a:latin typeface="Calibri" panose="020F0502020204030204" pitchFamily="34" charset="0"/>
                        </a:rPr>
                        <a:t>Jan 20 - March 20</a:t>
                      </a:r>
                    </a:p>
                  </a:txBody>
                  <a:tcPr marL="6350" marR="6350" marT="6350" marB="0" anchor="ctr">
                    <a:lnL>
                      <a:noFill/>
                    </a:lnL>
                    <a:lnR>
                      <a:noFill/>
                    </a:lnR>
                    <a:lnT>
                      <a:noFill/>
                    </a:lnT>
                    <a:lnB>
                      <a:noFill/>
                    </a:lnB>
                    <a:solidFill>
                      <a:srgbClr val="C6E0B4"/>
                    </a:solidFill>
                  </a:tcPr>
                </a:tc>
                <a:extLst>
                  <a:ext uri="{0D108BD9-81ED-4DB2-BD59-A6C34878D82A}">
                    <a16:rowId xmlns:a16="http://schemas.microsoft.com/office/drawing/2014/main" val="3705930654"/>
                  </a:ext>
                </a:extLst>
              </a:tr>
              <a:tr h="339561">
                <a:tc gridSpan="5">
                  <a:txBody>
                    <a:bodyPr/>
                    <a:lstStyle/>
                    <a:p>
                      <a:pPr algn="ctr" fontAlgn="ctr"/>
                      <a:r>
                        <a:rPr lang="en-US" sz="1400" b="1" i="0" u="none" strike="noStrike" dirty="0">
                          <a:solidFill>
                            <a:srgbClr val="000000"/>
                          </a:solidFill>
                          <a:effectLst/>
                          <a:latin typeface="Calibri" panose="020F0502020204030204" pitchFamily="34" charset="0"/>
                        </a:rPr>
                        <a:t>PFOA</a:t>
                      </a:r>
                    </a:p>
                  </a:txBody>
                  <a:tcPr marL="6350" marR="6350" marT="635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332141"/>
                  </a:ext>
                </a:extLst>
              </a:tr>
              <a:tr h="359390">
                <a:tc>
                  <a:txBody>
                    <a:bodyPr/>
                    <a:lstStyle/>
                    <a:p>
                      <a:pPr algn="l" fontAlgn="b"/>
                      <a:r>
                        <a:rPr lang="en-US" sz="1400" b="0" i="0" u="none" strike="noStrike" dirty="0">
                          <a:solidFill>
                            <a:srgbClr val="000000"/>
                          </a:solidFill>
                          <a:effectLst/>
                          <a:latin typeface="Calibri" panose="020F0502020204030204" pitchFamily="34" charset="0"/>
                        </a:rPr>
                        <a:t>Well 5</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N/A</a:t>
                      </a:r>
                    </a:p>
                  </a:txBody>
                  <a:tcPr marL="6350" marR="6350" marT="6350" marB="0" anchor="b">
                    <a:lnL>
                      <a:noFill/>
                    </a:lnL>
                    <a:lnR>
                      <a:noFill/>
                    </a:lnR>
                    <a:lnT>
                      <a:noFill/>
                    </a:lnT>
                    <a:lnB>
                      <a:noFill/>
                    </a:lnB>
                    <a:solidFill>
                      <a:srgbClr val="E2EFDA"/>
                    </a:solidFill>
                  </a:tcPr>
                </a:tc>
                <a:extLst>
                  <a:ext uri="{0D108BD9-81ED-4DB2-BD59-A6C34878D82A}">
                    <a16:rowId xmlns:a16="http://schemas.microsoft.com/office/drawing/2014/main" val="2630073808"/>
                  </a:ext>
                </a:extLst>
              </a:tr>
              <a:tr h="359390">
                <a:tc>
                  <a:txBody>
                    <a:bodyPr/>
                    <a:lstStyle/>
                    <a:p>
                      <a:pPr algn="l" fontAlgn="b"/>
                      <a:r>
                        <a:rPr lang="en-US" sz="1400" b="0" i="0" u="none" strike="noStrike" dirty="0">
                          <a:solidFill>
                            <a:srgbClr val="000000"/>
                          </a:solidFill>
                          <a:effectLst/>
                          <a:latin typeface="Calibri" panose="020F0502020204030204" pitchFamily="34" charset="0"/>
                        </a:rPr>
                        <a:t>Well 6</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6350" marR="6350" marT="6350" marB="0" anchor="b">
                    <a:lnL>
                      <a:noFill/>
                    </a:lnL>
                    <a:lnR>
                      <a:noFill/>
                    </a:lnR>
                    <a:lnT>
                      <a:noFill/>
                    </a:lnT>
                    <a:lnB>
                      <a:noFill/>
                    </a:lnB>
                  </a:tcPr>
                </a:tc>
                <a:extLst>
                  <a:ext uri="{0D108BD9-81ED-4DB2-BD59-A6C34878D82A}">
                    <a16:rowId xmlns:a16="http://schemas.microsoft.com/office/drawing/2014/main" val="960220535"/>
                  </a:ext>
                </a:extLst>
              </a:tr>
              <a:tr h="359390">
                <a:tc>
                  <a:txBody>
                    <a:bodyPr/>
                    <a:lstStyle/>
                    <a:p>
                      <a:pPr algn="l" fontAlgn="b"/>
                      <a:r>
                        <a:rPr lang="en-US" sz="1400" b="0" i="0" u="none" strike="noStrike" dirty="0">
                          <a:solidFill>
                            <a:srgbClr val="000000"/>
                          </a:solidFill>
                          <a:effectLst/>
                          <a:latin typeface="Calibri" panose="020F0502020204030204" pitchFamily="34" charset="0"/>
                        </a:rPr>
                        <a:t>Well 8 </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8.8</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8.3</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8.3</a:t>
                      </a:r>
                    </a:p>
                  </a:txBody>
                  <a:tcPr marL="6350" marR="6350" marT="6350" marB="0" anchor="b">
                    <a:lnL>
                      <a:noFill/>
                    </a:lnL>
                    <a:lnR>
                      <a:noFill/>
                    </a:lnR>
                    <a:lnT>
                      <a:noFill/>
                    </a:lnT>
                    <a:lnB>
                      <a:noFill/>
                    </a:lnB>
                    <a:solidFill>
                      <a:srgbClr val="E2EFDA"/>
                    </a:solidFill>
                  </a:tcPr>
                </a:tc>
                <a:extLst>
                  <a:ext uri="{0D108BD9-81ED-4DB2-BD59-A6C34878D82A}">
                    <a16:rowId xmlns:a16="http://schemas.microsoft.com/office/drawing/2014/main" val="1987539807"/>
                  </a:ext>
                </a:extLst>
              </a:tr>
              <a:tr h="339561">
                <a:tc gridSpan="5">
                  <a:txBody>
                    <a:bodyPr/>
                    <a:lstStyle/>
                    <a:p>
                      <a:pPr algn="ctr" fontAlgn="ctr"/>
                      <a:r>
                        <a:rPr lang="en-US" sz="1400" b="1" i="0" u="none" strike="noStrike" dirty="0">
                          <a:solidFill>
                            <a:srgbClr val="000000"/>
                          </a:solidFill>
                          <a:effectLst/>
                          <a:latin typeface="Calibri" panose="020F0502020204030204" pitchFamily="34" charset="0"/>
                        </a:rPr>
                        <a:t>PFOS</a:t>
                      </a:r>
                    </a:p>
                  </a:txBody>
                  <a:tcPr marL="6350" marR="6350" marT="635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851841"/>
                  </a:ext>
                </a:extLst>
              </a:tr>
              <a:tr h="359390">
                <a:tc>
                  <a:txBody>
                    <a:bodyPr/>
                    <a:lstStyle/>
                    <a:p>
                      <a:pPr algn="l" fontAlgn="b"/>
                      <a:r>
                        <a:rPr lang="en-US" sz="1400" b="0" i="0" u="none" strike="noStrike" dirty="0">
                          <a:solidFill>
                            <a:srgbClr val="000000"/>
                          </a:solidFill>
                          <a:effectLst/>
                          <a:latin typeface="Calibri" panose="020F0502020204030204" pitchFamily="34" charset="0"/>
                        </a:rPr>
                        <a:t>Well 5</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N/A</a:t>
                      </a:r>
                    </a:p>
                  </a:txBody>
                  <a:tcPr marL="6350" marR="6350" marT="6350" marB="0" anchor="b">
                    <a:lnL>
                      <a:noFill/>
                    </a:lnL>
                    <a:lnR>
                      <a:noFill/>
                    </a:lnR>
                    <a:lnT>
                      <a:noFill/>
                    </a:lnT>
                    <a:lnB>
                      <a:noFill/>
                    </a:lnB>
                    <a:solidFill>
                      <a:srgbClr val="E2EFDA"/>
                    </a:solidFill>
                  </a:tcPr>
                </a:tc>
                <a:extLst>
                  <a:ext uri="{0D108BD9-81ED-4DB2-BD59-A6C34878D82A}">
                    <a16:rowId xmlns:a16="http://schemas.microsoft.com/office/drawing/2014/main" val="2773039093"/>
                  </a:ext>
                </a:extLst>
              </a:tr>
              <a:tr h="359390">
                <a:tc>
                  <a:txBody>
                    <a:bodyPr/>
                    <a:lstStyle/>
                    <a:p>
                      <a:pPr algn="l" fontAlgn="b"/>
                      <a:r>
                        <a:rPr lang="en-US" sz="1400" b="0" i="0" u="none" strike="noStrike" dirty="0">
                          <a:solidFill>
                            <a:srgbClr val="000000"/>
                          </a:solidFill>
                          <a:effectLst/>
                          <a:latin typeface="Calibri" panose="020F0502020204030204" pitchFamily="34" charset="0"/>
                        </a:rPr>
                        <a:t>Well 6</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6350" marR="6350" marT="6350" marB="0" anchor="b">
                    <a:lnL>
                      <a:noFill/>
                    </a:lnL>
                    <a:lnR>
                      <a:noFill/>
                    </a:lnR>
                    <a:lnT>
                      <a:noFill/>
                    </a:lnT>
                    <a:lnB>
                      <a:noFill/>
                    </a:lnB>
                  </a:tcPr>
                </a:tc>
                <a:extLst>
                  <a:ext uri="{0D108BD9-81ED-4DB2-BD59-A6C34878D82A}">
                    <a16:rowId xmlns:a16="http://schemas.microsoft.com/office/drawing/2014/main" val="1674279631"/>
                  </a:ext>
                </a:extLst>
              </a:tr>
              <a:tr h="359390">
                <a:tc>
                  <a:txBody>
                    <a:bodyPr/>
                    <a:lstStyle/>
                    <a:p>
                      <a:pPr algn="l" fontAlgn="b"/>
                      <a:r>
                        <a:rPr lang="en-US" sz="1400" b="0" i="0" u="none" strike="noStrike" dirty="0">
                          <a:solidFill>
                            <a:srgbClr val="000000"/>
                          </a:solidFill>
                          <a:effectLst/>
                          <a:latin typeface="Calibri" panose="020F0502020204030204" pitchFamily="34" charset="0"/>
                        </a:rPr>
                        <a:t>Well 8 </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115</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69</a:t>
                      </a:r>
                    </a:p>
                  </a:txBody>
                  <a:tcPr marL="6350" marR="6350" marT="6350" marB="0" anchor="b">
                    <a:lnL>
                      <a:noFill/>
                    </a:lnL>
                    <a:lnR>
                      <a:noFill/>
                    </a:lnR>
                    <a:lnT>
                      <a:noFill/>
                    </a:lnT>
                    <a:lnB>
                      <a:noFill/>
                    </a:lnB>
                    <a:solidFill>
                      <a:srgbClr val="E2EFDA"/>
                    </a:solidFill>
                  </a:tcPr>
                </a:tc>
                <a:tc>
                  <a:txBody>
                    <a:bodyPr/>
                    <a:lstStyle/>
                    <a:p>
                      <a:pPr algn="ctr" fontAlgn="b"/>
                      <a:r>
                        <a:rPr lang="en-US" sz="1400" b="0" i="0" u="none" strike="noStrike" dirty="0">
                          <a:solidFill>
                            <a:srgbClr val="000000"/>
                          </a:solidFill>
                          <a:effectLst/>
                          <a:latin typeface="Calibri" panose="020F0502020204030204" pitchFamily="34" charset="0"/>
                        </a:rPr>
                        <a:t>110</a:t>
                      </a:r>
                    </a:p>
                  </a:txBody>
                  <a:tcPr marL="6350" marR="6350" marT="6350" marB="0" anchor="b">
                    <a:lnL>
                      <a:noFill/>
                    </a:lnL>
                    <a:lnR>
                      <a:noFill/>
                    </a:lnR>
                    <a:lnT>
                      <a:noFill/>
                    </a:lnT>
                    <a:lnB>
                      <a:noFill/>
                    </a:lnB>
                    <a:solidFill>
                      <a:srgbClr val="E2EFDA"/>
                    </a:solidFill>
                  </a:tcPr>
                </a:tc>
                <a:extLst>
                  <a:ext uri="{0D108BD9-81ED-4DB2-BD59-A6C34878D82A}">
                    <a16:rowId xmlns:a16="http://schemas.microsoft.com/office/drawing/2014/main" val="1734087757"/>
                  </a:ext>
                </a:extLst>
              </a:tr>
              <a:tr h="359390">
                <a:tc gridSpan="3">
                  <a:txBody>
                    <a:bodyPr/>
                    <a:lstStyle/>
                    <a:p>
                      <a:pPr algn="l" fontAlgn="b"/>
                      <a:r>
                        <a:rPr lang="en-US" sz="900" b="0" i="0" u="none" strike="noStrike" dirty="0">
                          <a:solidFill>
                            <a:srgbClr val="000000"/>
                          </a:solidFill>
                          <a:effectLst/>
                          <a:latin typeface="Calibri" panose="020F0502020204030204" pitchFamily="34" charset="0"/>
                        </a:rPr>
                        <a:t>*N/A: Not available. Well 5 is currently out of service.</a:t>
                      </a:r>
                    </a:p>
                  </a:txBody>
                  <a:tcPr marL="635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27778194"/>
                  </a:ext>
                </a:extLst>
              </a:tr>
            </a:tbl>
          </a:graphicData>
        </a:graphic>
      </p:graphicFrame>
    </p:spTree>
    <p:extLst>
      <p:ext uri="{BB962C8B-B14F-4D97-AF65-F5344CB8AC3E}">
        <p14:creationId xmlns:p14="http://schemas.microsoft.com/office/powerpoint/2010/main" val="268705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7D99-0F05-432D-B96C-638152CB7C3C}"/>
              </a:ext>
            </a:extLst>
          </p:cNvPr>
          <p:cNvSpPr>
            <a:spLocks noGrp="1"/>
          </p:cNvSpPr>
          <p:nvPr>
            <p:ph type="title"/>
          </p:nvPr>
        </p:nvSpPr>
        <p:spPr/>
        <p:txBody>
          <a:bodyPr>
            <a:normAutofit/>
          </a:bodyPr>
          <a:lstStyle/>
          <a:p>
            <a:r>
              <a:rPr lang="en-US" dirty="0"/>
              <a:t>Public Notification</a:t>
            </a:r>
          </a:p>
        </p:txBody>
      </p:sp>
      <p:sp>
        <p:nvSpPr>
          <p:cNvPr id="3" name="Content Placeholder 2">
            <a:extLst>
              <a:ext uri="{FF2B5EF4-FFF2-40B4-BE49-F238E27FC236}">
                <a16:creationId xmlns:a16="http://schemas.microsoft.com/office/drawing/2014/main" id="{9EAB5454-693E-4344-AB60-99970667A7C5}"/>
              </a:ext>
            </a:extLst>
          </p:cNvPr>
          <p:cNvSpPr txBox="1">
            <a:spLocks/>
          </p:cNvSpPr>
          <p:nvPr/>
        </p:nvSpPr>
        <p:spPr>
          <a:xfrm>
            <a:off x="594646" y="1771879"/>
            <a:ext cx="4952714" cy="4161330"/>
          </a:xfrm>
          <a:prstGeom prst="rect">
            <a:avLst/>
          </a:prstGeom>
        </p:spPr>
        <p:txBody>
          <a:bodyPr anchor="ctr">
            <a:normAutofit fontScale="47500" lnSpcReduction="20000"/>
          </a:bodyPr>
          <a:lstStyle>
            <a:lvl1pPr marL="171442" indent="-171442" algn="l" defTabSz="685766" rtl="0" eaLnBrk="1" latinLnBrk="0" hangingPunct="1">
              <a:lnSpc>
                <a:spcPct val="90000"/>
              </a:lnSpc>
              <a:spcBef>
                <a:spcPts val="750"/>
              </a:spcBef>
              <a:spcAft>
                <a:spcPts val="450"/>
              </a:spcAft>
              <a:buFont typeface="Arial"/>
              <a:buChar char="•"/>
              <a:defRPr sz="2800" b="0" i="0" kern="1200">
                <a:solidFill>
                  <a:schemeClr val="tx2"/>
                </a:solidFill>
                <a:latin typeface="+mj-lt"/>
                <a:ea typeface="Times New Roman" charset="0"/>
                <a:cs typeface="Times New Roman" charset="0"/>
              </a:defRPr>
            </a:lvl1pPr>
            <a:lvl2pPr marL="514325"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2pPr>
            <a:lvl3pPr marL="857207"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3pPr>
            <a:lvl4pPr marL="1200090"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4pPr>
            <a:lvl5pPr marL="1542974"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lnSpc>
                <a:spcPct val="110000"/>
              </a:lnSpc>
              <a:buFont typeface="+mj-lt"/>
              <a:buAutoNum type="arabicPeriod"/>
            </a:pPr>
            <a:r>
              <a:rPr lang="en-US" sz="5100" b="1" dirty="0"/>
              <a:t>City website posting that provides information updated test results on PFAS</a:t>
            </a:r>
          </a:p>
          <a:p>
            <a:pPr marL="514350" indent="-514350">
              <a:lnSpc>
                <a:spcPct val="110000"/>
              </a:lnSpc>
              <a:buFont typeface="+mj-lt"/>
              <a:buAutoNum type="arabicPeriod"/>
            </a:pPr>
            <a:r>
              <a:rPr lang="en-US" sz="5100" b="1" dirty="0"/>
              <a:t>Included PFAS information in Pleasanton Progress Newsletter (Fall 2019)</a:t>
            </a:r>
          </a:p>
          <a:p>
            <a:pPr marL="514350" indent="-514350">
              <a:lnSpc>
                <a:spcPct val="110000"/>
              </a:lnSpc>
              <a:buFont typeface="+mj-lt"/>
              <a:buAutoNum type="arabicPeriod"/>
            </a:pPr>
            <a:r>
              <a:rPr lang="en-US" sz="5100" b="1" dirty="0"/>
              <a:t>Mailed and emailed utility customers a brochure on PFAS</a:t>
            </a:r>
          </a:p>
          <a:p>
            <a:pPr marL="514350" indent="-514350">
              <a:lnSpc>
                <a:spcPct val="110000"/>
              </a:lnSpc>
              <a:buFont typeface="+mj-lt"/>
              <a:buAutoNum type="arabicPeriod"/>
            </a:pPr>
            <a:r>
              <a:rPr lang="en-US" sz="5100" b="1" dirty="0"/>
              <a:t>Will include City and Zone 7 test data in 2019 CCR</a:t>
            </a:r>
          </a:p>
          <a:p>
            <a:pPr marL="0" indent="0">
              <a:buNone/>
            </a:pPr>
            <a:endParaRPr lang="en-US" b="1" dirty="0"/>
          </a:p>
        </p:txBody>
      </p:sp>
      <p:pic>
        <p:nvPicPr>
          <p:cNvPr id="5" name="Picture 4" descr="A screenshot of a cell phone&#10;&#10;Description automatically generated">
            <a:extLst>
              <a:ext uri="{FF2B5EF4-FFF2-40B4-BE49-F238E27FC236}">
                <a16:creationId xmlns:a16="http://schemas.microsoft.com/office/drawing/2014/main" id="{F5FD561C-53D6-4CF8-B35B-3EFEA074C4F1}"/>
              </a:ext>
            </a:extLst>
          </p:cNvPr>
          <p:cNvPicPr>
            <a:picLocks noChangeAspect="1"/>
          </p:cNvPicPr>
          <p:nvPr/>
        </p:nvPicPr>
        <p:blipFill rotWithShape="1">
          <a:blip r:embed="rId2"/>
          <a:srcRect l="1870" t="653" r="2727" b="-1"/>
          <a:stretch/>
        </p:blipFill>
        <p:spPr>
          <a:xfrm>
            <a:off x="5745480" y="2011680"/>
            <a:ext cx="3048000" cy="3088640"/>
          </a:xfrm>
          <a:prstGeom prst="rect">
            <a:avLst/>
          </a:prstGeom>
        </p:spPr>
      </p:pic>
    </p:spTree>
    <p:extLst>
      <p:ext uri="{BB962C8B-B14F-4D97-AF65-F5344CB8AC3E}">
        <p14:creationId xmlns:p14="http://schemas.microsoft.com/office/powerpoint/2010/main" val="357495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7D99-0F05-432D-B96C-638152CB7C3C}"/>
              </a:ext>
            </a:extLst>
          </p:cNvPr>
          <p:cNvSpPr>
            <a:spLocks noGrp="1"/>
          </p:cNvSpPr>
          <p:nvPr>
            <p:ph type="title"/>
          </p:nvPr>
        </p:nvSpPr>
        <p:spPr/>
        <p:txBody>
          <a:bodyPr/>
          <a:lstStyle/>
          <a:p>
            <a:r>
              <a:rPr lang="en-US" dirty="0"/>
              <a:t>Near-Term Actions - Operational</a:t>
            </a:r>
          </a:p>
        </p:txBody>
      </p:sp>
      <p:sp>
        <p:nvSpPr>
          <p:cNvPr id="3" name="Content Placeholder 2">
            <a:extLst>
              <a:ext uri="{FF2B5EF4-FFF2-40B4-BE49-F238E27FC236}">
                <a16:creationId xmlns:a16="http://schemas.microsoft.com/office/drawing/2014/main" id="{9EAB5454-693E-4344-AB60-99970667A7C5}"/>
              </a:ext>
            </a:extLst>
          </p:cNvPr>
          <p:cNvSpPr txBox="1">
            <a:spLocks/>
          </p:cNvSpPr>
          <p:nvPr/>
        </p:nvSpPr>
        <p:spPr>
          <a:xfrm>
            <a:off x="594646" y="1771878"/>
            <a:ext cx="7954708" cy="4421104"/>
          </a:xfrm>
          <a:prstGeom prst="rect">
            <a:avLst/>
          </a:prstGeom>
        </p:spPr>
        <p:txBody>
          <a:bodyPr anchor="ctr">
            <a:normAutofit/>
          </a:bodyPr>
          <a:lstStyle>
            <a:lvl1pPr marL="171442" indent="-171442" algn="l" defTabSz="685766" rtl="0" eaLnBrk="1" latinLnBrk="0" hangingPunct="1">
              <a:lnSpc>
                <a:spcPct val="90000"/>
              </a:lnSpc>
              <a:spcBef>
                <a:spcPts val="750"/>
              </a:spcBef>
              <a:spcAft>
                <a:spcPts val="450"/>
              </a:spcAft>
              <a:buFont typeface="Arial"/>
              <a:buChar char="•"/>
              <a:defRPr sz="2800" b="0" i="0" kern="1200">
                <a:solidFill>
                  <a:schemeClr val="tx2"/>
                </a:solidFill>
                <a:latin typeface="+mj-lt"/>
                <a:ea typeface="Times New Roman" charset="0"/>
                <a:cs typeface="Times New Roman" charset="0"/>
              </a:defRPr>
            </a:lvl1pPr>
            <a:lvl2pPr marL="514325"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2pPr>
            <a:lvl3pPr marL="857207"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3pPr>
            <a:lvl4pPr marL="1200090"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4pPr>
            <a:lvl5pPr marL="1542974"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mj-lt"/>
              <a:buAutoNum type="arabicPeriod"/>
            </a:pPr>
            <a:r>
              <a:rPr lang="en-US" b="1" dirty="0"/>
              <a:t>Continue required testing</a:t>
            </a:r>
          </a:p>
          <a:p>
            <a:pPr marL="514350" indent="-514350">
              <a:buFont typeface="+mj-lt"/>
              <a:buAutoNum type="arabicPeriod"/>
            </a:pPr>
            <a:r>
              <a:rPr lang="en-US" b="1" dirty="0"/>
              <a:t>Keep Well 8 as last priority to operate</a:t>
            </a:r>
          </a:p>
          <a:p>
            <a:pPr marL="514350" indent="-514350">
              <a:buFont typeface="+mj-lt"/>
              <a:buAutoNum type="arabicPeriod"/>
            </a:pPr>
            <a:r>
              <a:rPr lang="en-US" b="1" dirty="0"/>
              <a:t>Monitor anticipated changes by DDW to Response Level</a:t>
            </a:r>
          </a:p>
          <a:p>
            <a:pPr marL="514350" indent="-514350">
              <a:buFont typeface="+mj-lt"/>
              <a:buAutoNum type="arabicPeriod"/>
            </a:pPr>
            <a:r>
              <a:rPr lang="en-US" b="1" dirty="0"/>
              <a:t>Coordinate with Zone 7 testing and operational strategies to confirm turnout water is below Response Levels</a:t>
            </a:r>
          </a:p>
          <a:p>
            <a:pPr marL="514350" indent="-514350">
              <a:buFont typeface="+mj-lt"/>
              <a:buAutoNum type="arabicPeriod"/>
            </a:pPr>
            <a:r>
              <a:rPr lang="en-US" b="1" dirty="0"/>
              <a:t>Support Zone 7 and DDW groundwater basin monitoring efforts for source identification</a:t>
            </a:r>
          </a:p>
          <a:p>
            <a:pPr marL="0" indent="0">
              <a:buNone/>
            </a:pPr>
            <a:endParaRPr lang="en-US" b="1" dirty="0"/>
          </a:p>
        </p:txBody>
      </p:sp>
    </p:spTree>
    <p:extLst>
      <p:ext uri="{BB962C8B-B14F-4D97-AF65-F5344CB8AC3E}">
        <p14:creationId xmlns:p14="http://schemas.microsoft.com/office/powerpoint/2010/main" val="325121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7D99-0F05-432D-B96C-638152CB7C3C}"/>
              </a:ext>
            </a:extLst>
          </p:cNvPr>
          <p:cNvSpPr>
            <a:spLocks noGrp="1"/>
          </p:cNvSpPr>
          <p:nvPr>
            <p:ph type="title"/>
          </p:nvPr>
        </p:nvSpPr>
        <p:spPr/>
        <p:txBody>
          <a:bodyPr>
            <a:normAutofit/>
          </a:bodyPr>
          <a:lstStyle/>
          <a:p>
            <a:r>
              <a:rPr lang="en-US" dirty="0"/>
              <a:t>Long-Term Actions</a:t>
            </a:r>
          </a:p>
        </p:txBody>
      </p:sp>
      <p:sp>
        <p:nvSpPr>
          <p:cNvPr id="3" name="Content Placeholder 2">
            <a:extLst>
              <a:ext uri="{FF2B5EF4-FFF2-40B4-BE49-F238E27FC236}">
                <a16:creationId xmlns:a16="http://schemas.microsoft.com/office/drawing/2014/main" id="{9EAB5454-693E-4344-AB60-99970667A7C5}"/>
              </a:ext>
            </a:extLst>
          </p:cNvPr>
          <p:cNvSpPr txBox="1">
            <a:spLocks/>
          </p:cNvSpPr>
          <p:nvPr/>
        </p:nvSpPr>
        <p:spPr>
          <a:xfrm>
            <a:off x="583555" y="2000478"/>
            <a:ext cx="8167254" cy="4857522"/>
          </a:xfrm>
          <a:prstGeom prst="rect">
            <a:avLst/>
          </a:prstGeom>
        </p:spPr>
        <p:txBody>
          <a:bodyPr anchor="ctr">
            <a:normAutofit fontScale="40000" lnSpcReduction="20000"/>
          </a:bodyPr>
          <a:lstStyle>
            <a:lvl1pPr marL="171442" indent="-171442" algn="l" defTabSz="685766" rtl="0" eaLnBrk="1" latinLnBrk="0" hangingPunct="1">
              <a:lnSpc>
                <a:spcPct val="90000"/>
              </a:lnSpc>
              <a:spcBef>
                <a:spcPts val="750"/>
              </a:spcBef>
              <a:spcAft>
                <a:spcPts val="450"/>
              </a:spcAft>
              <a:buFont typeface="Arial"/>
              <a:buChar char="•"/>
              <a:defRPr sz="2800" b="0" i="0" kern="1200">
                <a:solidFill>
                  <a:schemeClr val="tx2"/>
                </a:solidFill>
                <a:latin typeface="+mj-lt"/>
                <a:ea typeface="Times New Roman" charset="0"/>
                <a:cs typeface="Times New Roman" charset="0"/>
              </a:defRPr>
            </a:lvl1pPr>
            <a:lvl2pPr marL="514325"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2pPr>
            <a:lvl3pPr marL="857207"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3pPr>
            <a:lvl4pPr marL="1200090"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4pPr>
            <a:lvl5pPr marL="1542974"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10000"/>
              </a:lnSpc>
              <a:buNone/>
            </a:pPr>
            <a:r>
              <a:rPr lang="en-US" sz="5100" b="1" dirty="0"/>
              <a:t>1.  Evaluate PFAS treatment at Wells 5, 6, and 8</a:t>
            </a:r>
          </a:p>
          <a:p>
            <a:pPr lvl="2">
              <a:lnSpc>
                <a:spcPct val="110000"/>
              </a:lnSpc>
            </a:pPr>
            <a:r>
              <a:rPr lang="en-US" sz="5100" b="1" dirty="0">
                <a:solidFill>
                  <a:schemeClr val="accent1">
                    <a:lumMod val="75000"/>
                  </a:schemeClr>
                </a:solidFill>
              </a:rPr>
              <a:t>Treatment alternatives include: blending, GAC adsorption, IX resin, and reverse osmosis.</a:t>
            </a:r>
          </a:p>
          <a:p>
            <a:pPr lvl="2">
              <a:lnSpc>
                <a:spcPct val="110000"/>
              </a:lnSpc>
            </a:pPr>
            <a:r>
              <a:rPr lang="en-US" sz="5100" b="1" dirty="0">
                <a:solidFill>
                  <a:schemeClr val="accent1">
                    <a:lumMod val="75000"/>
                  </a:schemeClr>
                </a:solidFill>
              </a:rPr>
              <a:t>Estimates include: facility upgrades, residual management strategies, staffing impacts/certifications, capital and O&amp;M costs.</a:t>
            </a:r>
          </a:p>
          <a:p>
            <a:pPr lvl="2">
              <a:lnSpc>
                <a:spcPct val="110000"/>
              </a:lnSpc>
            </a:pPr>
            <a:r>
              <a:rPr lang="en-US" sz="5100" b="1" dirty="0">
                <a:solidFill>
                  <a:schemeClr val="accent1">
                    <a:lumMod val="75000"/>
                  </a:schemeClr>
                </a:solidFill>
              </a:rPr>
              <a:t>Feasibility study</a:t>
            </a:r>
          </a:p>
          <a:p>
            <a:pPr lvl="3">
              <a:lnSpc>
                <a:spcPct val="110000"/>
              </a:lnSpc>
            </a:pPr>
            <a:r>
              <a:rPr lang="en-US" sz="5100" b="1" dirty="0">
                <a:solidFill>
                  <a:schemeClr val="accent1">
                    <a:lumMod val="60000"/>
                    <a:lumOff val="40000"/>
                  </a:schemeClr>
                </a:solidFill>
              </a:rPr>
              <a:t>Approved Contract with Carollo Engineers November 2019</a:t>
            </a:r>
          </a:p>
          <a:p>
            <a:pPr lvl="3">
              <a:lnSpc>
                <a:spcPct val="110000"/>
              </a:lnSpc>
            </a:pPr>
            <a:r>
              <a:rPr lang="en-US" sz="5100" b="1" dirty="0">
                <a:solidFill>
                  <a:schemeClr val="accent1">
                    <a:lumMod val="60000"/>
                    <a:lumOff val="40000"/>
                  </a:schemeClr>
                </a:solidFill>
              </a:rPr>
              <a:t>Schedule ~ February 2020 (June 2020 w/ bench testing)</a:t>
            </a:r>
          </a:p>
          <a:p>
            <a:pPr lvl="2">
              <a:lnSpc>
                <a:spcPct val="110000"/>
              </a:lnSpc>
            </a:pPr>
            <a:r>
              <a:rPr lang="en-US" sz="5100" b="1" dirty="0">
                <a:solidFill>
                  <a:schemeClr val="accent1">
                    <a:lumMod val="75000"/>
                  </a:schemeClr>
                </a:solidFill>
              </a:rPr>
              <a:t>Design, Construction, Capital &amp; O&amp;M</a:t>
            </a:r>
          </a:p>
          <a:p>
            <a:pPr lvl="3">
              <a:lnSpc>
                <a:spcPct val="110000"/>
              </a:lnSpc>
            </a:pPr>
            <a:r>
              <a:rPr lang="en-US" sz="5100" b="1" dirty="0">
                <a:solidFill>
                  <a:schemeClr val="accent1">
                    <a:lumMod val="60000"/>
                    <a:lumOff val="40000"/>
                  </a:schemeClr>
                </a:solidFill>
              </a:rPr>
              <a:t>Cost ~ varies on treatment option and level of treatment</a:t>
            </a:r>
          </a:p>
          <a:p>
            <a:pPr lvl="3">
              <a:lnSpc>
                <a:spcPct val="110000"/>
              </a:lnSpc>
            </a:pPr>
            <a:r>
              <a:rPr lang="en-US" sz="5100" b="1" dirty="0">
                <a:solidFill>
                  <a:schemeClr val="accent1">
                    <a:lumMod val="60000"/>
                    <a:lumOff val="40000"/>
                  </a:schemeClr>
                </a:solidFill>
              </a:rPr>
              <a:t>Schedule  ~ 18+ months</a:t>
            </a:r>
            <a:endParaRPr lang="en-US" sz="5100" b="1" dirty="0"/>
          </a:p>
          <a:p>
            <a:pPr marL="514350" indent="-514350">
              <a:lnSpc>
                <a:spcPct val="110000"/>
              </a:lnSpc>
              <a:buFont typeface="+mj-lt"/>
              <a:buAutoNum type="arabicPeriod"/>
            </a:pPr>
            <a:endParaRPr lang="en-US" b="1" dirty="0"/>
          </a:p>
        </p:txBody>
      </p:sp>
    </p:spTree>
    <p:extLst>
      <p:ext uri="{BB962C8B-B14F-4D97-AF65-F5344CB8AC3E}">
        <p14:creationId xmlns:p14="http://schemas.microsoft.com/office/powerpoint/2010/main" val="344247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7D99-0F05-432D-B96C-638152CB7C3C}"/>
              </a:ext>
            </a:extLst>
          </p:cNvPr>
          <p:cNvSpPr>
            <a:spLocks noGrp="1"/>
          </p:cNvSpPr>
          <p:nvPr>
            <p:ph type="title"/>
          </p:nvPr>
        </p:nvSpPr>
        <p:spPr/>
        <p:txBody>
          <a:bodyPr>
            <a:normAutofit/>
          </a:bodyPr>
          <a:lstStyle/>
          <a:p>
            <a:r>
              <a:rPr lang="en-US" dirty="0"/>
              <a:t>Long-Term Actions</a:t>
            </a:r>
          </a:p>
        </p:txBody>
      </p:sp>
      <p:sp>
        <p:nvSpPr>
          <p:cNvPr id="3" name="Content Placeholder 2">
            <a:extLst>
              <a:ext uri="{FF2B5EF4-FFF2-40B4-BE49-F238E27FC236}">
                <a16:creationId xmlns:a16="http://schemas.microsoft.com/office/drawing/2014/main" id="{9EAB5454-693E-4344-AB60-99970667A7C5}"/>
              </a:ext>
            </a:extLst>
          </p:cNvPr>
          <p:cNvSpPr txBox="1">
            <a:spLocks/>
          </p:cNvSpPr>
          <p:nvPr/>
        </p:nvSpPr>
        <p:spPr>
          <a:xfrm>
            <a:off x="560643" y="2000479"/>
            <a:ext cx="7954708" cy="4161330"/>
          </a:xfrm>
          <a:prstGeom prst="rect">
            <a:avLst/>
          </a:prstGeom>
        </p:spPr>
        <p:txBody>
          <a:bodyPr anchor="ctr">
            <a:normAutofit fontScale="40000" lnSpcReduction="20000"/>
          </a:bodyPr>
          <a:lstStyle>
            <a:lvl1pPr marL="171442" indent="-171442" algn="l" defTabSz="685766" rtl="0" eaLnBrk="1" latinLnBrk="0" hangingPunct="1">
              <a:lnSpc>
                <a:spcPct val="90000"/>
              </a:lnSpc>
              <a:spcBef>
                <a:spcPts val="750"/>
              </a:spcBef>
              <a:spcAft>
                <a:spcPts val="450"/>
              </a:spcAft>
              <a:buFont typeface="Arial"/>
              <a:buChar char="•"/>
              <a:defRPr sz="2800" b="0" i="0" kern="1200">
                <a:solidFill>
                  <a:schemeClr val="tx2"/>
                </a:solidFill>
                <a:latin typeface="+mj-lt"/>
                <a:ea typeface="Times New Roman" charset="0"/>
                <a:cs typeface="Times New Roman" charset="0"/>
              </a:defRPr>
            </a:lvl1pPr>
            <a:lvl2pPr marL="514325"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2pPr>
            <a:lvl3pPr marL="857207" indent="-171442" algn="l" defTabSz="685766" rtl="0" eaLnBrk="1" latinLnBrk="0" hangingPunct="1">
              <a:lnSpc>
                <a:spcPct val="90000"/>
              </a:lnSpc>
              <a:spcBef>
                <a:spcPts val="375"/>
              </a:spcBef>
              <a:spcAft>
                <a:spcPts val="450"/>
              </a:spcAft>
              <a:buFont typeface="Arial"/>
              <a:buChar char="•"/>
              <a:defRPr sz="2800" b="0" i="0" kern="1200">
                <a:solidFill>
                  <a:schemeClr val="accent6"/>
                </a:solidFill>
                <a:latin typeface="+mj-lt"/>
                <a:ea typeface="Times New Roman" charset="0"/>
                <a:cs typeface="Times New Roman" charset="0"/>
              </a:defRPr>
            </a:lvl3pPr>
            <a:lvl4pPr marL="1200090"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4pPr>
            <a:lvl5pPr marL="1542974" indent="-171442" algn="l" defTabSz="685766" rtl="0" eaLnBrk="1" latinLnBrk="0" hangingPunct="1">
              <a:lnSpc>
                <a:spcPct val="90000"/>
              </a:lnSpc>
              <a:spcBef>
                <a:spcPts val="375"/>
              </a:spcBef>
              <a:spcAft>
                <a:spcPts val="450"/>
              </a:spcAft>
              <a:buFont typeface="Arial"/>
              <a:buChar char="•"/>
              <a:defRPr sz="2800" b="0" i="1" kern="1200">
                <a:solidFill>
                  <a:schemeClr val="accent2"/>
                </a:solidFill>
                <a:latin typeface="+mj-lt"/>
                <a:ea typeface="Times New Roman" charset="0"/>
                <a:cs typeface="Times New Roman" charset="0"/>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10000"/>
              </a:lnSpc>
              <a:buNone/>
            </a:pPr>
            <a:r>
              <a:rPr lang="en-US" sz="5100" b="1" dirty="0"/>
              <a:t>2. Legislative Tracking</a:t>
            </a:r>
          </a:p>
          <a:p>
            <a:pPr lvl="2">
              <a:lnSpc>
                <a:spcPct val="110000"/>
              </a:lnSpc>
            </a:pPr>
            <a:r>
              <a:rPr lang="en-US" sz="5100" b="1" dirty="0">
                <a:solidFill>
                  <a:schemeClr val="accent1">
                    <a:lumMod val="60000"/>
                    <a:lumOff val="40000"/>
                  </a:schemeClr>
                </a:solidFill>
              </a:rPr>
              <a:t>MCL establishment</a:t>
            </a:r>
          </a:p>
          <a:p>
            <a:pPr lvl="2">
              <a:lnSpc>
                <a:spcPct val="110000"/>
              </a:lnSpc>
            </a:pPr>
            <a:r>
              <a:rPr lang="en-US" sz="5100" b="1" dirty="0">
                <a:solidFill>
                  <a:schemeClr val="accent1">
                    <a:lumMod val="60000"/>
                    <a:lumOff val="40000"/>
                  </a:schemeClr>
                </a:solidFill>
              </a:rPr>
              <a:t>Impacts to utilities</a:t>
            </a:r>
          </a:p>
          <a:p>
            <a:pPr lvl="2">
              <a:lnSpc>
                <a:spcPct val="110000"/>
              </a:lnSpc>
            </a:pPr>
            <a:r>
              <a:rPr lang="en-US" sz="5100" b="1" dirty="0">
                <a:solidFill>
                  <a:schemeClr val="accent1">
                    <a:lumMod val="60000"/>
                    <a:lumOff val="40000"/>
                  </a:schemeClr>
                </a:solidFill>
              </a:rPr>
              <a:t>Funding opportunities</a:t>
            </a:r>
            <a:endParaRPr lang="en-US" sz="5100" b="1" dirty="0"/>
          </a:p>
          <a:p>
            <a:pPr marL="0" indent="0">
              <a:lnSpc>
                <a:spcPct val="110000"/>
              </a:lnSpc>
              <a:buNone/>
            </a:pPr>
            <a:r>
              <a:rPr lang="en-US" sz="5100" b="1" dirty="0"/>
              <a:t>3.  Include PFAS in future regional water supply considerations</a:t>
            </a:r>
          </a:p>
          <a:p>
            <a:pPr lvl="2">
              <a:lnSpc>
                <a:spcPct val="110000"/>
              </a:lnSpc>
            </a:pPr>
            <a:r>
              <a:rPr lang="en-US" sz="5100" b="1" dirty="0">
                <a:solidFill>
                  <a:schemeClr val="accent1">
                    <a:lumMod val="60000"/>
                    <a:lumOff val="40000"/>
                  </a:schemeClr>
                </a:solidFill>
              </a:rPr>
              <a:t>2020 Regional Demand - Conservation Study</a:t>
            </a:r>
          </a:p>
          <a:p>
            <a:pPr lvl="2">
              <a:lnSpc>
                <a:spcPct val="110000"/>
              </a:lnSpc>
            </a:pPr>
            <a:r>
              <a:rPr lang="en-US" sz="5100" b="1" dirty="0">
                <a:solidFill>
                  <a:schemeClr val="accent1">
                    <a:lumMod val="60000"/>
                    <a:lumOff val="40000"/>
                  </a:schemeClr>
                </a:solidFill>
              </a:rPr>
              <a:t>2020 Urban Water Management Plan</a:t>
            </a:r>
          </a:p>
          <a:p>
            <a:pPr lvl="2">
              <a:lnSpc>
                <a:spcPct val="110000"/>
              </a:lnSpc>
            </a:pPr>
            <a:r>
              <a:rPr lang="en-US" sz="5100" b="1" dirty="0">
                <a:solidFill>
                  <a:schemeClr val="accent1">
                    <a:lumMod val="60000"/>
                    <a:lumOff val="40000"/>
                  </a:schemeClr>
                </a:solidFill>
              </a:rPr>
              <a:t>Estimate a range of groundwater pumping allotment (0-1140 MG)</a:t>
            </a:r>
          </a:p>
          <a:p>
            <a:pPr marL="514350" indent="-514350">
              <a:lnSpc>
                <a:spcPct val="110000"/>
              </a:lnSpc>
              <a:buFont typeface="+mj-lt"/>
              <a:buAutoNum type="arabicPeriod" startAt="2"/>
            </a:pPr>
            <a:endParaRPr lang="en-US" b="1" dirty="0"/>
          </a:p>
        </p:txBody>
      </p:sp>
    </p:spTree>
    <p:extLst>
      <p:ext uri="{BB962C8B-B14F-4D97-AF65-F5344CB8AC3E}">
        <p14:creationId xmlns:p14="http://schemas.microsoft.com/office/powerpoint/2010/main" val="5006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b="1" dirty="0"/>
              <a:t>Key Takeaways</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buNone/>
              <a:defRPr/>
            </a:pPr>
            <a:fld id="{85D88205-C6DF-41BB-A81B-8427D5659BEB}" type="slidenum">
              <a:rPr lang="en-US" smtClean="0"/>
              <a:pPr>
                <a:buNone/>
                <a:defRPr/>
              </a:pPr>
              <a:t>26</a:t>
            </a:fld>
            <a:endParaRPr lang="en-US" dirty="0"/>
          </a:p>
        </p:txBody>
      </p:sp>
      <p:graphicFrame>
        <p:nvGraphicFramePr>
          <p:cNvPr id="6" name="Content Placeholder 2">
            <a:extLst>
              <a:ext uri="{FF2B5EF4-FFF2-40B4-BE49-F238E27FC236}">
                <a16:creationId xmlns:a16="http://schemas.microsoft.com/office/drawing/2014/main" id="{73648CA5-BF92-47A9-AF43-83ED9CDD4C6E}"/>
              </a:ext>
            </a:extLst>
          </p:cNvPr>
          <p:cNvGraphicFramePr>
            <a:graphicFrameLocks noGrp="1"/>
          </p:cNvGraphicFramePr>
          <p:nvPr>
            <p:ph idx="1"/>
          </p:nvPr>
        </p:nvGraphicFramePr>
        <p:xfrm>
          <a:off x="220435" y="2306865"/>
          <a:ext cx="8703129" cy="404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09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E7C7-ADC8-4B22-9E7B-FBBDFA86BC72}"/>
              </a:ext>
            </a:extLst>
          </p:cNvPr>
          <p:cNvSpPr>
            <a:spLocks noGrp="1"/>
          </p:cNvSpPr>
          <p:nvPr>
            <p:ph type="title"/>
          </p:nvPr>
        </p:nvSpPr>
        <p:spPr/>
        <p:txBody>
          <a:bodyPr/>
          <a:lstStyle/>
          <a:p>
            <a:r>
              <a:rPr lang="en-US" dirty="0">
                <a:solidFill>
                  <a:schemeClr val="tx2">
                    <a:lumMod val="75000"/>
                  </a:schemeClr>
                </a:solidFill>
              </a:rPr>
              <a:t>2020 Looks to be a Dry Year</a:t>
            </a:r>
          </a:p>
        </p:txBody>
      </p:sp>
      <p:sp>
        <p:nvSpPr>
          <p:cNvPr id="3" name="Content Placeholder 2">
            <a:extLst>
              <a:ext uri="{FF2B5EF4-FFF2-40B4-BE49-F238E27FC236}">
                <a16:creationId xmlns:a16="http://schemas.microsoft.com/office/drawing/2014/main" id="{D446E4F0-B4CD-48A5-B2A3-092566856DE2}"/>
              </a:ext>
            </a:extLst>
          </p:cNvPr>
          <p:cNvSpPr>
            <a:spLocks noGrp="1"/>
          </p:cNvSpPr>
          <p:nvPr>
            <p:ph idx="1"/>
          </p:nvPr>
        </p:nvSpPr>
        <p:spPr/>
        <p:txBody>
          <a:bodyPr/>
          <a:lstStyle/>
          <a:p>
            <a:pPr>
              <a:buFont typeface="Wingdings" panose="05000000000000000000" pitchFamily="2" charset="2"/>
              <a:buChar char="v"/>
            </a:pPr>
            <a:r>
              <a:rPr lang="en-US" dirty="0">
                <a:solidFill>
                  <a:schemeClr val="tx2">
                    <a:lumMod val="75000"/>
                  </a:schemeClr>
                </a:solidFill>
              </a:rPr>
              <a:t>The Tri-Valley is in good share</a:t>
            </a:r>
          </a:p>
          <a:p>
            <a:pPr>
              <a:buFont typeface="Wingdings" panose="05000000000000000000" pitchFamily="2" charset="2"/>
              <a:buChar char="v"/>
            </a:pPr>
            <a:r>
              <a:rPr lang="en-US" dirty="0">
                <a:solidFill>
                  <a:schemeClr val="tx2">
                    <a:lumMod val="75000"/>
                  </a:schemeClr>
                </a:solidFill>
              </a:rPr>
              <a:t>Ample reserves for dry years</a:t>
            </a:r>
          </a:p>
          <a:p>
            <a:pPr>
              <a:buFont typeface="Wingdings" panose="05000000000000000000" pitchFamily="2" charset="2"/>
              <a:buChar char="v"/>
            </a:pPr>
            <a:r>
              <a:rPr lang="en-US" dirty="0">
                <a:solidFill>
                  <a:schemeClr val="tx2">
                    <a:lumMod val="75000"/>
                  </a:schemeClr>
                </a:solidFill>
              </a:rPr>
              <a:t>Zone 7 Annual Sustainability Report models two consecutive dry years and shows demands can be met</a:t>
            </a:r>
          </a:p>
          <a:p>
            <a:pPr>
              <a:buFont typeface="Wingdings" panose="05000000000000000000" pitchFamily="2" charset="2"/>
              <a:buChar char="v"/>
            </a:pPr>
            <a:r>
              <a:rPr lang="en-US" dirty="0">
                <a:solidFill>
                  <a:schemeClr val="tx2">
                    <a:lumMod val="75000"/>
                  </a:schemeClr>
                </a:solidFill>
              </a:rPr>
              <a:t>Mild conservation messaging</a:t>
            </a:r>
          </a:p>
        </p:txBody>
      </p:sp>
      <p:sp>
        <p:nvSpPr>
          <p:cNvPr id="4" name="Slide Number Placeholder 3">
            <a:extLst>
              <a:ext uri="{FF2B5EF4-FFF2-40B4-BE49-F238E27FC236}">
                <a16:creationId xmlns:a16="http://schemas.microsoft.com/office/drawing/2014/main" id="{07037BBC-F64A-4F7C-832A-6E3506A3658B}"/>
              </a:ext>
            </a:extLst>
          </p:cNvPr>
          <p:cNvSpPr>
            <a:spLocks noGrp="1"/>
          </p:cNvSpPr>
          <p:nvPr>
            <p:ph type="sldNum" sz="quarter" idx="12"/>
          </p:nvPr>
        </p:nvSpPr>
        <p:spPr/>
        <p:txBody>
          <a:bodyPr/>
          <a:lstStyle/>
          <a:p>
            <a:fld id="{B38B159E-5731-4654-AA5E-54AF3F13E5D2}" type="slidenum">
              <a:rPr lang="en-US" smtClean="0"/>
              <a:t>27</a:t>
            </a:fld>
            <a:endParaRPr lang="en-US" dirty="0"/>
          </a:p>
        </p:txBody>
      </p:sp>
    </p:spTree>
    <p:extLst>
      <p:ext uri="{BB962C8B-B14F-4D97-AF65-F5344CB8AC3E}">
        <p14:creationId xmlns:p14="http://schemas.microsoft.com/office/powerpoint/2010/main" val="234477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1F9F-1977-4012-A547-3B10039708CF}"/>
              </a:ext>
            </a:extLst>
          </p:cNvPr>
          <p:cNvSpPr>
            <a:spLocks noGrp="1"/>
          </p:cNvSpPr>
          <p:nvPr>
            <p:ph type="title"/>
          </p:nvPr>
        </p:nvSpPr>
        <p:spPr/>
        <p:txBody>
          <a:bodyPr/>
          <a:lstStyle/>
          <a:p>
            <a:r>
              <a:rPr lang="en-US" dirty="0">
                <a:solidFill>
                  <a:schemeClr val="tx2">
                    <a:lumMod val="75000"/>
                  </a:schemeClr>
                </a:solidFill>
              </a:rPr>
              <a:t>PSPS Events</a:t>
            </a:r>
          </a:p>
        </p:txBody>
      </p:sp>
      <p:sp>
        <p:nvSpPr>
          <p:cNvPr id="3" name="Content Placeholder 2">
            <a:extLst>
              <a:ext uri="{FF2B5EF4-FFF2-40B4-BE49-F238E27FC236}">
                <a16:creationId xmlns:a16="http://schemas.microsoft.com/office/drawing/2014/main" id="{3C5DC6A5-E1B7-4909-B92E-C8F30039C044}"/>
              </a:ext>
            </a:extLst>
          </p:cNvPr>
          <p:cNvSpPr>
            <a:spLocks noGrp="1"/>
          </p:cNvSpPr>
          <p:nvPr>
            <p:ph idx="1"/>
          </p:nvPr>
        </p:nvSpPr>
        <p:spPr/>
        <p:txBody>
          <a:bodyPr/>
          <a:lstStyle/>
          <a:p>
            <a:pPr>
              <a:buFont typeface="Wingdings" panose="05000000000000000000" pitchFamily="2" charset="2"/>
              <a:buChar char="v"/>
            </a:pPr>
            <a:r>
              <a:rPr lang="en-US" dirty="0">
                <a:solidFill>
                  <a:schemeClr val="tx2">
                    <a:lumMod val="75000"/>
                  </a:schemeClr>
                </a:solidFill>
              </a:rPr>
              <a:t> Traditional start of wildfire season approaching</a:t>
            </a:r>
          </a:p>
          <a:p>
            <a:pPr>
              <a:buFont typeface="Wingdings" panose="05000000000000000000" pitchFamily="2" charset="2"/>
              <a:buChar char="v"/>
            </a:pPr>
            <a:r>
              <a:rPr lang="en-US" dirty="0">
                <a:solidFill>
                  <a:schemeClr val="tx2">
                    <a:lumMod val="75000"/>
                  </a:schemeClr>
                </a:solidFill>
              </a:rPr>
              <a:t>Will trigger Public Safety Power Shutdown (PSPS) events</a:t>
            </a:r>
          </a:p>
          <a:p>
            <a:pPr>
              <a:buFont typeface="Wingdings" panose="05000000000000000000" pitchFamily="2" charset="2"/>
              <a:buChar char="v"/>
            </a:pPr>
            <a:r>
              <a:rPr lang="en-US" dirty="0">
                <a:solidFill>
                  <a:schemeClr val="tx2">
                    <a:lumMod val="75000"/>
                  </a:schemeClr>
                </a:solidFill>
              </a:rPr>
              <a:t>Water agencies have plans to operate during PSPS events</a:t>
            </a:r>
          </a:p>
          <a:p>
            <a:pPr>
              <a:buFont typeface="Wingdings" panose="05000000000000000000" pitchFamily="2" charset="2"/>
              <a:buChar char="v"/>
            </a:pPr>
            <a:r>
              <a:rPr lang="en-US" dirty="0">
                <a:solidFill>
                  <a:schemeClr val="tx2">
                    <a:lumMod val="75000"/>
                  </a:schemeClr>
                </a:solidFill>
              </a:rPr>
              <a:t>COVID-19 will complicate situations</a:t>
            </a:r>
          </a:p>
        </p:txBody>
      </p:sp>
      <p:sp>
        <p:nvSpPr>
          <p:cNvPr id="4" name="Slide Number Placeholder 3">
            <a:extLst>
              <a:ext uri="{FF2B5EF4-FFF2-40B4-BE49-F238E27FC236}">
                <a16:creationId xmlns:a16="http://schemas.microsoft.com/office/drawing/2014/main" id="{954D3EAC-C9B9-41A1-ACC1-6437C567E86E}"/>
              </a:ext>
            </a:extLst>
          </p:cNvPr>
          <p:cNvSpPr>
            <a:spLocks noGrp="1"/>
          </p:cNvSpPr>
          <p:nvPr>
            <p:ph type="sldNum" sz="quarter" idx="12"/>
          </p:nvPr>
        </p:nvSpPr>
        <p:spPr/>
        <p:txBody>
          <a:bodyPr/>
          <a:lstStyle/>
          <a:p>
            <a:fld id="{B38B159E-5731-4654-AA5E-54AF3F13E5D2}" type="slidenum">
              <a:rPr lang="en-US" smtClean="0"/>
              <a:t>28</a:t>
            </a:fld>
            <a:endParaRPr lang="en-US" dirty="0"/>
          </a:p>
        </p:txBody>
      </p:sp>
    </p:spTree>
    <p:extLst>
      <p:ext uri="{BB962C8B-B14F-4D97-AF65-F5344CB8AC3E}">
        <p14:creationId xmlns:p14="http://schemas.microsoft.com/office/powerpoint/2010/main" val="295917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14" y="0"/>
            <a:ext cx="8507047" cy="6858000"/>
          </a:xfrm>
        </p:spPr>
        <p:txBody>
          <a:bodyPr/>
          <a:lstStyle/>
          <a:p>
            <a:r>
              <a:rPr lang="en-US" dirty="0"/>
              <a:t>Questions?</a:t>
            </a:r>
            <a:br>
              <a:rPr lang="en-US" dirty="0"/>
            </a:br>
            <a:endParaRPr lang="en-US" dirty="0"/>
          </a:p>
        </p:txBody>
      </p:sp>
      <p:sp>
        <p:nvSpPr>
          <p:cNvPr id="5" name="Slide Number Placeholder 4"/>
          <p:cNvSpPr>
            <a:spLocks noGrp="1"/>
          </p:cNvSpPr>
          <p:nvPr>
            <p:ph type="sldNum" sz="quarter" idx="12"/>
          </p:nvPr>
        </p:nvSpPr>
        <p:spPr/>
        <p:txBody>
          <a:bodyPr/>
          <a:lstStyle/>
          <a:p>
            <a:fld id="{B38B159E-5731-4654-AA5E-54AF3F13E5D2}" type="slidenum">
              <a:rPr lang="en-US" smtClean="0"/>
              <a:t>29</a:t>
            </a:fld>
            <a:endParaRPr lang="en-US" dirty="0"/>
          </a:p>
        </p:txBody>
      </p:sp>
    </p:spTree>
    <p:extLst>
      <p:ext uri="{BB962C8B-B14F-4D97-AF65-F5344CB8AC3E}">
        <p14:creationId xmlns:p14="http://schemas.microsoft.com/office/powerpoint/2010/main" val="73736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2060"/>
                </a:solidFill>
              </a:rPr>
              <a:t>COVID-19</a:t>
            </a:r>
          </a:p>
        </p:txBody>
      </p:sp>
      <p:sp>
        <p:nvSpPr>
          <p:cNvPr id="3" name="Content Placeholder 2"/>
          <p:cNvSpPr>
            <a:spLocks noGrp="1"/>
          </p:cNvSpPr>
          <p:nvPr>
            <p:ph idx="1"/>
          </p:nvPr>
        </p:nvSpPr>
        <p:spPr>
          <a:xfrm>
            <a:off x="457199" y="1376128"/>
            <a:ext cx="7071645" cy="4887939"/>
          </a:xfrm>
        </p:spPr>
        <p:txBody>
          <a:bodyPr>
            <a:normAutofit/>
          </a:bodyPr>
          <a:lstStyle/>
          <a:p>
            <a:pPr>
              <a:buFont typeface="Wingdings" panose="05000000000000000000" pitchFamily="2" charset="2"/>
              <a:buChar char="v"/>
            </a:pPr>
            <a:r>
              <a:rPr lang="en-US" dirty="0">
                <a:solidFill>
                  <a:srgbClr val="002060"/>
                </a:solidFill>
              </a:rPr>
              <a:t>Your water is safe to drink and use</a:t>
            </a:r>
          </a:p>
          <a:p>
            <a:pPr>
              <a:buFont typeface="Wingdings" panose="05000000000000000000" pitchFamily="2" charset="2"/>
              <a:buChar char="v"/>
            </a:pPr>
            <a:r>
              <a:rPr lang="en-US" dirty="0">
                <a:solidFill>
                  <a:srgbClr val="002060"/>
                </a:solidFill>
              </a:rPr>
              <a:t>The EPA recommends that you continue to drink and use your water</a:t>
            </a:r>
          </a:p>
          <a:p>
            <a:pPr>
              <a:buFont typeface="Wingdings" panose="05000000000000000000" pitchFamily="2" charset="2"/>
              <a:buChar char="v"/>
            </a:pPr>
            <a:r>
              <a:rPr lang="en-US" dirty="0">
                <a:solidFill>
                  <a:srgbClr val="002060"/>
                </a:solidFill>
              </a:rPr>
              <a:t>Treatment methods kill viruses</a:t>
            </a:r>
          </a:p>
          <a:p>
            <a:pPr>
              <a:buFont typeface="Wingdings" panose="05000000000000000000" pitchFamily="2" charset="2"/>
              <a:buChar char="v"/>
            </a:pPr>
            <a:r>
              <a:rPr lang="en-US" dirty="0">
                <a:solidFill>
                  <a:srgbClr val="002060"/>
                </a:solidFill>
              </a:rPr>
              <a:t>DSRSD, Pleasanton and Zone 7 have taken steps to protect employees and maintain operations</a:t>
            </a:r>
          </a:p>
        </p:txBody>
      </p:sp>
      <p:sp>
        <p:nvSpPr>
          <p:cNvPr id="7" name="Slide Number Placeholder 6"/>
          <p:cNvSpPr>
            <a:spLocks noGrp="1"/>
          </p:cNvSpPr>
          <p:nvPr>
            <p:ph type="sldNum" sz="quarter" idx="12"/>
          </p:nvPr>
        </p:nvSpPr>
        <p:spPr/>
        <p:txBody>
          <a:bodyPr/>
          <a:lstStyle/>
          <a:p>
            <a:pPr>
              <a:buNone/>
            </a:pPr>
            <a:fld id="{B38B159E-5731-4654-AA5E-54AF3F13E5D2}" type="slidenum">
              <a:rPr lang="en-US" smtClean="0"/>
              <a:pPr>
                <a:buNone/>
              </a:pPr>
              <a:t>3</a:t>
            </a:fld>
            <a:endParaRPr lang="en-US" dirty="0"/>
          </a:p>
        </p:txBody>
      </p:sp>
      <p:sp>
        <p:nvSpPr>
          <p:cNvPr id="4" name="AutoShape 2" descr="Image result for pf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57027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1CF85-3703-4223-8D3B-974EC5723AC3}"/>
              </a:ext>
            </a:extLst>
          </p:cNvPr>
          <p:cNvSpPr>
            <a:spLocks noGrp="1"/>
          </p:cNvSpPr>
          <p:nvPr>
            <p:ph type="title"/>
          </p:nvPr>
        </p:nvSpPr>
        <p:spPr>
          <a:xfrm>
            <a:off x="628650" y="963877"/>
            <a:ext cx="2620772" cy="4930246"/>
          </a:xfrm>
        </p:spPr>
        <p:txBody>
          <a:bodyPr>
            <a:normAutofit/>
          </a:bodyPr>
          <a:lstStyle/>
          <a:p>
            <a:pPr algn="r"/>
            <a:r>
              <a:rPr lang="en-US" dirty="0">
                <a:solidFill>
                  <a:schemeClr val="accent1"/>
                </a:solidFill>
              </a:rPr>
              <a:t>PFOA and PFOS Detection Limits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BEF563-2A51-46CB-A8C1-7EB4F6D147B0}"/>
              </a:ext>
            </a:extLst>
          </p:cNvPr>
          <p:cNvSpPr>
            <a:spLocks noGrp="1"/>
          </p:cNvSpPr>
          <p:nvPr>
            <p:ph idx="1"/>
          </p:nvPr>
        </p:nvSpPr>
        <p:spPr>
          <a:xfrm>
            <a:off x="3732024" y="963877"/>
            <a:ext cx="4783327" cy="4930246"/>
          </a:xfrm>
        </p:spPr>
        <p:txBody>
          <a:bodyPr anchor="ctr">
            <a:normAutofit/>
          </a:bodyPr>
          <a:lstStyle/>
          <a:p>
            <a:pPr marL="0" indent="0">
              <a:buNone/>
            </a:pPr>
            <a:r>
              <a:rPr lang="en-US" sz="2400" b="1" dirty="0"/>
              <a:t>Current Regulations</a:t>
            </a:r>
          </a:p>
          <a:p>
            <a:r>
              <a:rPr lang="en-US" sz="2400" dirty="0"/>
              <a:t>Notification Level = 5.1 ppt for PFOA</a:t>
            </a:r>
          </a:p>
          <a:p>
            <a:r>
              <a:rPr lang="en-US" sz="2400" dirty="0"/>
              <a:t>Notification Level = 6.5 ppt for PFOS</a:t>
            </a:r>
          </a:p>
          <a:p>
            <a:r>
              <a:rPr lang="en-US" sz="2400" dirty="0"/>
              <a:t>Response Level = 70 ppt combined</a:t>
            </a:r>
          </a:p>
        </p:txBody>
      </p:sp>
    </p:spTree>
    <p:extLst>
      <p:ext uri="{BB962C8B-B14F-4D97-AF65-F5344CB8AC3E}">
        <p14:creationId xmlns:p14="http://schemas.microsoft.com/office/powerpoint/2010/main" val="125950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2060"/>
                </a:solidFill>
              </a:rPr>
              <a:t>Presentation Outline</a:t>
            </a:r>
          </a:p>
        </p:txBody>
      </p:sp>
      <p:sp>
        <p:nvSpPr>
          <p:cNvPr id="3" name="Content Placeholder 2"/>
          <p:cNvSpPr>
            <a:spLocks noGrp="1"/>
          </p:cNvSpPr>
          <p:nvPr>
            <p:ph idx="1"/>
          </p:nvPr>
        </p:nvSpPr>
        <p:spPr>
          <a:xfrm>
            <a:off x="457199" y="1376128"/>
            <a:ext cx="7071645" cy="4887939"/>
          </a:xfrm>
        </p:spPr>
        <p:txBody>
          <a:bodyPr>
            <a:normAutofit/>
          </a:bodyPr>
          <a:lstStyle/>
          <a:p>
            <a:pPr>
              <a:buFont typeface="Wingdings" panose="05000000000000000000" pitchFamily="2" charset="2"/>
              <a:buChar char="v"/>
            </a:pPr>
            <a:r>
              <a:rPr lang="en-US" sz="2800" dirty="0">
                <a:solidFill>
                  <a:srgbClr val="002060"/>
                </a:solidFill>
              </a:rPr>
              <a:t>Zone 7 </a:t>
            </a:r>
          </a:p>
          <a:p>
            <a:pPr lvl="1">
              <a:buFont typeface="Wingdings" panose="05000000000000000000" pitchFamily="2" charset="2"/>
              <a:buChar char="§"/>
            </a:pPr>
            <a:r>
              <a:rPr lang="en-US" sz="2400" dirty="0">
                <a:solidFill>
                  <a:srgbClr val="002060"/>
                </a:solidFill>
              </a:rPr>
              <a:t>About PFAS</a:t>
            </a:r>
          </a:p>
          <a:p>
            <a:pPr lvl="1">
              <a:buFont typeface="Wingdings" panose="05000000000000000000" pitchFamily="2" charset="2"/>
              <a:buChar char="§"/>
            </a:pPr>
            <a:r>
              <a:rPr lang="en-US" sz="2400" dirty="0">
                <a:solidFill>
                  <a:srgbClr val="002060"/>
                </a:solidFill>
              </a:rPr>
              <a:t>Regulatory Guidelines – Current and Upcoming</a:t>
            </a:r>
          </a:p>
          <a:p>
            <a:pPr lvl="1">
              <a:buFont typeface="Wingdings" panose="05000000000000000000" pitchFamily="2" charset="2"/>
              <a:buChar char="§"/>
            </a:pPr>
            <a:r>
              <a:rPr lang="en-US" sz="2400" dirty="0">
                <a:solidFill>
                  <a:srgbClr val="002060"/>
                </a:solidFill>
              </a:rPr>
              <a:t>Treatment Options </a:t>
            </a:r>
          </a:p>
          <a:p>
            <a:pPr lvl="1">
              <a:buFont typeface="Wingdings" panose="05000000000000000000" pitchFamily="2" charset="2"/>
              <a:buChar char="§"/>
            </a:pPr>
            <a:r>
              <a:rPr lang="en-US" sz="2400" dirty="0">
                <a:solidFill>
                  <a:srgbClr val="002060"/>
                </a:solidFill>
              </a:rPr>
              <a:t>Zone 7 Results and Actions Taken</a:t>
            </a:r>
          </a:p>
          <a:p>
            <a:pPr lvl="1">
              <a:buFont typeface="Wingdings" panose="05000000000000000000" pitchFamily="2" charset="2"/>
              <a:buChar char="§"/>
            </a:pPr>
            <a:r>
              <a:rPr lang="en-US" sz="2400" dirty="0">
                <a:solidFill>
                  <a:srgbClr val="002060"/>
                </a:solidFill>
              </a:rPr>
              <a:t>Upcoming Zone 7 Activities</a:t>
            </a:r>
          </a:p>
          <a:p>
            <a:pPr>
              <a:buFont typeface="Wingdings" panose="05000000000000000000" pitchFamily="2" charset="2"/>
              <a:buChar char="v"/>
            </a:pPr>
            <a:r>
              <a:rPr lang="en-US" dirty="0">
                <a:solidFill>
                  <a:srgbClr val="002060"/>
                </a:solidFill>
              </a:rPr>
              <a:t>Pleasanton</a:t>
            </a:r>
          </a:p>
          <a:p>
            <a:pPr lvl="1">
              <a:buFont typeface="Wingdings" panose="05000000000000000000" pitchFamily="2" charset="2"/>
              <a:buChar char="§"/>
            </a:pPr>
            <a:r>
              <a:rPr lang="en-US" sz="2400" dirty="0">
                <a:solidFill>
                  <a:srgbClr val="002060"/>
                </a:solidFill>
              </a:rPr>
              <a:t>Pleasanton Results</a:t>
            </a:r>
          </a:p>
          <a:p>
            <a:pPr lvl="1">
              <a:buFont typeface="Wingdings" panose="05000000000000000000" pitchFamily="2" charset="2"/>
              <a:buChar char="§"/>
            </a:pPr>
            <a:r>
              <a:rPr lang="en-US" sz="2400" dirty="0">
                <a:solidFill>
                  <a:srgbClr val="002060"/>
                </a:solidFill>
              </a:rPr>
              <a:t>Public Notifications</a:t>
            </a:r>
          </a:p>
          <a:p>
            <a:pPr lvl="1">
              <a:buFont typeface="Wingdings" panose="05000000000000000000" pitchFamily="2" charset="2"/>
              <a:buChar char="§"/>
            </a:pPr>
            <a:r>
              <a:rPr lang="en-US" sz="2400" dirty="0">
                <a:solidFill>
                  <a:srgbClr val="002060"/>
                </a:solidFill>
              </a:rPr>
              <a:t>Actions – Near-term and Long-term</a:t>
            </a:r>
          </a:p>
        </p:txBody>
      </p:sp>
      <p:sp>
        <p:nvSpPr>
          <p:cNvPr id="7" name="Slide Number Placeholder 6"/>
          <p:cNvSpPr>
            <a:spLocks noGrp="1"/>
          </p:cNvSpPr>
          <p:nvPr>
            <p:ph type="sldNum" sz="quarter" idx="12"/>
          </p:nvPr>
        </p:nvSpPr>
        <p:spPr/>
        <p:txBody>
          <a:bodyPr/>
          <a:lstStyle/>
          <a:p>
            <a:pPr>
              <a:buNone/>
            </a:pPr>
            <a:fld id="{B38B159E-5731-4654-AA5E-54AF3F13E5D2}" type="slidenum">
              <a:rPr lang="en-US" smtClean="0"/>
              <a:pPr>
                <a:buNone/>
              </a:pPr>
              <a:t>4</a:t>
            </a:fld>
            <a:endParaRPr lang="en-US" dirty="0"/>
          </a:p>
        </p:txBody>
      </p:sp>
      <p:sp>
        <p:nvSpPr>
          <p:cNvPr id="4" name="AutoShape 2" descr="Image result for pf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7625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f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411" y="1191658"/>
            <a:ext cx="3555723" cy="3355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975" y="88277"/>
            <a:ext cx="8549697" cy="946893"/>
          </a:xfrm>
        </p:spPr>
        <p:txBody>
          <a:bodyPr>
            <a:normAutofit/>
          </a:bodyPr>
          <a:lstStyle/>
          <a:p>
            <a:r>
              <a:rPr lang="en-US" sz="4000" b="1" dirty="0">
                <a:solidFill>
                  <a:srgbClr val="002060"/>
                </a:solidFill>
              </a:rPr>
              <a:t>What are </a:t>
            </a:r>
            <a:r>
              <a:rPr lang="en-US" sz="4000" b="1" dirty="0">
                <a:solidFill>
                  <a:srgbClr val="FF0000"/>
                </a:solidFill>
              </a:rPr>
              <a:t>PFAS</a:t>
            </a:r>
            <a:r>
              <a:rPr lang="en-US" sz="4000" b="1" dirty="0">
                <a:solidFill>
                  <a:srgbClr val="002060"/>
                </a:solidFill>
              </a:rPr>
              <a:t>?</a:t>
            </a:r>
          </a:p>
        </p:txBody>
      </p:sp>
      <p:sp>
        <p:nvSpPr>
          <p:cNvPr id="3" name="Content Placeholder 2"/>
          <p:cNvSpPr>
            <a:spLocks noGrp="1"/>
          </p:cNvSpPr>
          <p:nvPr>
            <p:ph idx="1"/>
          </p:nvPr>
        </p:nvSpPr>
        <p:spPr>
          <a:xfrm>
            <a:off x="307975" y="2329132"/>
            <a:ext cx="5055386" cy="2050141"/>
          </a:xfrm>
        </p:spPr>
        <p:txBody>
          <a:bodyPr>
            <a:normAutofit/>
          </a:bodyPr>
          <a:lstStyle/>
          <a:p>
            <a:pPr marL="0" indent="0">
              <a:buNone/>
            </a:pPr>
            <a:r>
              <a:rPr lang="en-US" sz="2400" dirty="0">
                <a:latin typeface="Arial" panose="020B0604020202020204" pitchFamily="34" charset="0"/>
                <a:cs typeface="Arial" panose="020B0604020202020204" pitchFamily="34" charset="0"/>
              </a:rPr>
              <a:t>A large family of man-made compounds used in a wide-range of products designed to be </a:t>
            </a:r>
            <a:r>
              <a:rPr lang="en-US" sz="2400" u="sng" dirty="0">
                <a:solidFill>
                  <a:srgbClr val="0070C0"/>
                </a:solidFill>
                <a:latin typeface="Arial" panose="020B0604020202020204" pitchFamily="34" charset="0"/>
                <a:cs typeface="Arial" panose="020B0604020202020204" pitchFamily="34" charset="0"/>
              </a:rPr>
              <a:t>waterproof</a:t>
            </a:r>
            <a:r>
              <a:rPr lang="en-US" sz="2400" dirty="0">
                <a:latin typeface="Arial" panose="020B0604020202020204" pitchFamily="34" charset="0"/>
                <a:cs typeface="Arial" panose="020B0604020202020204" pitchFamily="34" charset="0"/>
              </a:rPr>
              <a:t>, </a:t>
            </a:r>
            <a:r>
              <a:rPr lang="en-US" sz="2400" u="sng" dirty="0">
                <a:solidFill>
                  <a:srgbClr val="0070C0"/>
                </a:solidFill>
                <a:latin typeface="Arial" panose="020B0604020202020204" pitchFamily="34" charset="0"/>
                <a:cs typeface="Arial" panose="020B0604020202020204" pitchFamily="34" charset="0"/>
              </a:rPr>
              <a:t>stain‑resistant</a:t>
            </a:r>
            <a:r>
              <a:rPr lang="en-US" sz="2400" dirty="0">
                <a:latin typeface="Arial" panose="020B0604020202020204" pitchFamily="34" charset="0"/>
                <a:cs typeface="Arial" panose="020B0604020202020204" pitchFamily="34" charset="0"/>
              </a:rPr>
              <a:t>, </a:t>
            </a:r>
            <a:r>
              <a:rPr lang="en-US" sz="2400" u="sng" dirty="0">
                <a:solidFill>
                  <a:srgbClr val="0070C0"/>
                </a:solidFill>
                <a:latin typeface="Arial" panose="020B0604020202020204" pitchFamily="34" charset="0"/>
                <a:cs typeface="Arial" panose="020B0604020202020204" pitchFamily="34" charset="0"/>
              </a:rPr>
              <a:t>non‑stick</a:t>
            </a:r>
            <a:r>
              <a:rPr lang="en-US" sz="2400" dirty="0">
                <a:latin typeface="Arial" panose="020B0604020202020204" pitchFamily="34" charset="0"/>
                <a:cs typeface="Arial" panose="020B0604020202020204" pitchFamily="34" charset="0"/>
              </a:rPr>
              <a:t>, or </a:t>
            </a:r>
            <a:r>
              <a:rPr lang="en-US" sz="2400" u="sng" dirty="0">
                <a:solidFill>
                  <a:srgbClr val="0070C0"/>
                </a:solidFill>
                <a:latin typeface="Arial" panose="020B0604020202020204" pitchFamily="34" charset="0"/>
                <a:cs typeface="Arial" panose="020B0604020202020204" pitchFamily="34" charset="0"/>
              </a:rPr>
              <a:t>fire retardant</a:t>
            </a:r>
            <a:r>
              <a:rPr lang="en-US" sz="2400" dirty="0">
                <a:latin typeface="Arial" panose="020B0604020202020204" pitchFamily="34" charset="0"/>
                <a:cs typeface="Arial" panose="020B0604020202020204" pitchFamily="34" charset="0"/>
              </a:rPr>
              <a:t> since 1940s</a:t>
            </a:r>
          </a:p>
        </p:txBody>
      </p:sp>
      <p:sp>
        <p:nvSpPr>
          <p:cNvPr id="6" name="AutoShape 2" descr="Image result for firefighting foam high reso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https://theintercept.imgix.net/wp-uploads/sites/1/2015/12/airforce-foam-tarmac.jpg?auto=compress%2Cformat&amp;q=9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Slide Number Placeholder 9"/>
          <p:cNvSpPr>
            <a:spLocks noGrp="1"/>
          </p:cNvSpPr>
          <p:nvPr>
            <p:ph type="sldNum" sz="quarter" idx="12"/>
          </p:nvPr>
        </p:nvSpPr>
        <p:spPr/>
        <p:txBody>
          <a:bodyPr/>
          <a:lstStyle/>
          <a:p>
            <a:pPr>
              <a:buNone/>
            </a:pPr>
            <a:fld id="{B38B159E-5731-4654-AA5E-54AF3F13E5D2}" type="slidenum">
              <a:rPr lang="en-US" smtClean="0"/>
              <a:pPr>
                <a:buNone/>
              </a:pPr>
              <a:t>5</a:t>
            </a:fld>
            <a:endParaRPr lang="en-US" dirty="0"/>
          </a:p>
        </p:txBody>
      </p:sp>
      <p:sp>
        <p:nvSpPr>
          <p:cNvPr id="4" name="AutoShape 2" descr="Image result for pfas clot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TextBox 17"/>
          <p:cNvSpPr txBox="1"/>
          <p:nvPr/>
        </p:nvSpPr>
        <p:spPr>
          <a:xfrm>
            <a:off x="307975" y="1191658"/>
            <a:ext cx="5281942" cy="1083374"/>
          </a:xfrm>
          <a:prstGeom prst="rect">
            <a:avLst/>
          </a:prstGeom>
          <a:noFill/>
        </p:spPr>
        <p:txBody>
          <a:bodyPr wrap="square" rtlCol="0">
            <a:spAutoFit/>
          </a:bodyPr>
          <a:lstStyle/>
          <a:p>
            <a:pPr eaLnBrk="0" hangingPunct="0">
              <a:spcBef>
                <a:spcPct val="30000"/>
              </a:spcBef>
              <a:spcAft>
                <a:spcPct val="0"/>
              </a:spcAft>
              <a:buNone/>
              <a:defRPr/>
            </a:pPr>
            <a:r>
              <a:rPr lang="en-US" b="1" i="1" u="sng" dirty="0">
                <a:solidFill>
                  <a:srgbClr val="FF0000"/>
                </a:solidFill>
              </a:rPr>
              <a:t>P</a:t>
            </a:r>
            <a:r>
              <a:rPr lang="en-US" i="1" dirty="0">
                <a:solidFill>
                  <a:srgbClr val="0070C0"/>
                </a:solidFill>
              </a:rPr>
              <a:t>er</a:t>
            </a:r>
            <a:r>
              <a:rPr lang="en-US" i="1" dirty="0">
                <a:solidFill>
                  <a:srgbClr val="FF0000"/>
                </a:solidFill>
              </a:rPr>
              <a:t>-</a:t>
            </a:r>
            <a:r>
              <a:rPr lang="en-US" b="1" i="1" u="sng" dirty="0">
                <a:solidFill>
                  <a:srgbClr val="FF0000"/>
                </a:solidFill>
              </a:rPr>
              <a:t>F</a:t>
            </a:r>
            <a:r>
              <a:rPr lang="en-US" i="1" dirty="0">
                <a:solidFill>
                  <a:srgbClr val="0070C0"/>
                </a:solidFill>
              </a:rPr>
              <a:t>luoro</a:t>
            </a:r>
            <a:r>
              <a:rPr lang="en-US" b="1" i="1" u="sng" dirty="0">
                <a:solidFill>
                  <a:srgbClr val="FF0000"/>
                </a:solidFill>
              </a:rPr>
              <a:t>A</a:t>
            </a:r>
            <a:r>
              <a:rPr lang="en-US" i="1" dirty="0">
                <a:solidFill>
                  <a:srgbClr val="0070C0"/>
                </a:solidFill>
              </a:rPr>
              <a:t>lkyl and </a:t>
            </a:r>
          </a:p>
          <a:p>
            <a:pPr eaLnBrk="0" hangingPunct="0">
              <a:spcBef>
                <a:spcPct val="30000"/>
              </a:spcBef>
              <a:spcAft>
                <a:spcPct val="0"/>
              </a:spcAft>
              <a:buNone/>
              <a:defRPr/>
            </a:pPr>
            <a:r>
              <a:rPr lang="en-US" b="1" i="1" u="sng" dirty="0">
                <a:solidFill>
                  <a:srgbClr val="FF0000"/>
                </a:solidFill>
              </a:rPr>
              <a:t>P</a:t>
            </a:r>
            <a:r>
              <a:rPr lang="en-US" i="1" dirty="0">
                <a:solidFill>
                  <a:srgbClr val="0070C0"/>
                </a:solidFill>
              </a:rPr>
              <a:t>oly</a:t>
            </a:r>
            <a:r>
              <a:rPr lang="en-US" i="1" dirty="0"/>
              <a:t>-</a:t>
            </a:r>
            <a:r>
              <a:rPr lang="en-US" b="1" i="1" u="sng" dirty="0">
                <a:solidFill>
                  <a:srgbClr val="FF0000"/>
                </a:solidFill>
              </a:rPr>
              <a:t>F</a:t>
            </a:r>
            <a:r>
              <a:rPr lang="en-US" i="1" dirty="0"/>
              <a:t>l</a:t>
            </a:r>
            <a:r>
              <a:rPr lang="en-US" i="1" dirty="0">
                <a:solidFill>
                  <a:srgbClr val="0070C0"/>
                </a:solidFill>
              </a:rPr>
              <a:t>uoro</a:t>
            </a:r>
            <a:r>
              <a:rPr lang="en-US" b="1" i="1" u="sng" dirty="0">
                <a:solidFill>
                  <a:srgbClr val="FF0000"/>
                </a:solidFill>
              </a:rPr>
              <a:t>A</a:t>
            </a:r>
            <a:r>
              <a:rPr lang="en-US" i="1" dirty="0">
                <a:solidFill>
                  <a:srgbClr val="0070C0"/>
                </a:solidFill>
              </a:rPr>
              <a:t>lkyl </a:t>
            </a:r>
            <a:r>
              <a:rPr lang="en-US" b="1" i="1" u="sng" dirty="0">
                <a:solidFill>
                  <a:srgbClr val="FF0000"/>
                </a:solidFill>
              </a:rPr>
              <a:t>S</a:t>
            </a:r>
            <a:r>
              <a:rPr lang="en-US" i="1" dirty="0">
                <a:solidFill>
                  <a:srgbClr val="0070C0"/>
                </a:solidFill>
              </a:rPr>
              <a:t>ubstances</a:t>
            </a:r>
            <a:r>
              <a:rPr lang="en-US" i="1" dirty="0"/>
              <a:t> </a:t>
            </a:r>
          </a:p>
        </p:txBody>
      </p:sp>
      <p:pic>
        <p:nvPicPr>
          <p:cNvPr id="20" name="Picture 2" descr="\\delvalle-dc1\shared\Water Quality Section\Projects\Active\PFAS\Communication\DDW\Per and Poly Image.PNG"/>
          <p:cNvPicPr>
            <a:picLocks noChangeAspect="1" noChangeArrowheads="1"/>
          </p:cNvPicPr>
          <p:nvPr/>
        </p:nvPicPr>
        <p:blipFill rotWithShape="1">
          <a:blip r:embed="rId4">
            <a:extLst>
              <a:ext uri="{28A0092B-C50C-407E-A947-70E740481C1C}">
                <a14:useLocalDpi xmlns:a14="http://schemas.microsoft.com/office/drawing/2010/main" val="0"/>
              </a:ext>
            </a:extLst>
          </a:blip>
          <a:srcRect l="11404" t="11287" r="-11404" b="-11287"/>
          <a:stretch/>
        </p:blipFill>
        <p:spPr bwMode="auto">
          <a:xfrm>
            <a:off x="307975" y="4303776"/>
            <a:ext cx="5954802" cy="28475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85132" y="5315085"/>
            <a:ext cx="3071002" cy="1200329"/>
          </a:xfrm>
          <a:prstGeom prst="rect">
            <a:avLst/>
          </a:prstGeom>
          <a:noFill/>
        </p:spPr>
        <p:txBody>
          <a:bodyPr wrap="square" rtlCol="0">
            <a:spAutoFit/>
          </a:bodyPr>
          <a:lstStyle/>
          <a:p>
            <a:pPr>
              <a:buNone/>
            </a:pPr>
            <a:r>
              <a:rPr lang="en-US" sz="2400" dirty="0"/>
              <a:t>C-F is the shortest and strongest bond in chemistry</a:t>
            </a:r>
          </a:p>
        </p:txBody>
      </p:sp>
    </p:spTree>
    <p:extLst>
      <p:ext uri="{BB962C8B-B14F-4D97-AF65-F5344CB8AC3E}">
        <p14:creationId xmlns:p14="http://schemas.microsoft.com/office/powerpoint/2010/main" val="124313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357" y="2085161"/>
            <a:ext cx="3470951" cy="2125332"/>
          </a:xfrm>
          <a:prstGeom prst="rect">
            <a:avLst/>
          </a:prstGeom>
        </p:spPr>
      </p:pic>
      <p:pic>
        <p:nvPicPr>
          <p:cNvPr id="3075" name="Picture 3" descr="\\delvalle-dc1\shared\Water Quality Section\Projects\Active\PFAS\Communication\PFAS-flow-chart.jpg"/>
          <p:cNvPicPr>
            <a:picLocks noChangeAspect="1" noChangeArrowheads="1"/>
          </p:cNvPicPr>
          <p:nvPr/>
        </p:nvPicPr>
        <p:blipFill rotWithShape="1">
          <a:blip r:embed="rId4">
            <a:extLst>
              <a:ext uri="{28A0092B-C50C-407E-A947-70E740481C1C}">
                <a14:useLocalDpi xmlns:a14="http://schemas.microsoft.com/office/drawing/2010/main" val="0"/>
              </a:ext>
            </a:extLst>
          </a:blip>
          <a:srcRect r="27189"/>
          <a:stretch/>
        </p:blipFill>
        <p:spPr bwMode="auto">
          <a:xfrm>
            <a:off x="1710054" y="4388679"/>
            <a:ext cx="5824602" cy="24693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buNone/>
              <a:defRPr/>
            </a:pPr>
            <a:fld id="{85D88205-C6DF-41BB-A81B-8427D5659BEB}" type="slidenum">
              <a:rPr lang="en-US" smtClean="0"/>
              <a:pPr>
                <a:buNone/>
                <a:defRPr/>
              </a:pPr>
              <a:t>6</a:t>
            </a:fld>
            <a:endParaRPr lang="en-US" dirty="0"/>
          </a:p>
        </p:txBody>
      </p:sp>
      <p:sp>
        <p:nvSpPr>
          <p:cNvPr id="6" name="AutoShape 2" descr="Image result for firefighting foam high reso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https://theintercept.imgix.net/wp-uploads/sites/1/2015/12/airforce-foam-tarmac.jpg?auto=compress%2Cformat&amp;q=9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a:spLocks noGrp="1"/>
          </p:cNvSpPr>
          <p:nvPr>
            <p:ph idx="1"/>
          </p:nvPr>
        </p:nvSpPr>
        <p:spPr>
          <a:xfrm>
            <a:off x="307974" y="1103421"/>
            <a:ext cx="8545740" cy="3107071"/>
          </a:xfrm>
        </p:spPr>
        <p:txBody>
          <a:bodyPr>
            <a:normAutofit/>
          </a:bodyPr>
          <a:lstStyle/>
          <a:p>
            <a:pPr>
              <a:buFont typeface="Wingdings" panose="05000000000000000000" pitchFamily="2" charset="2"/>
              <a:buChar char="v"/>
            </a:pPr>
            <a:r>
              <a:rPr lang="en-US" sz="2400" dirty="0">
                <a:solidFill>
                  <a:srgbClr val="FF0000"/>
                </a:solidFill>
                <a:latin typeface="Arial" panose="020B0604020202020204" pitchFamily="34" charset="0"/>
                <a:cs typeface="Arial" panose="020B0604020202020204" pitchFamily="34" charset="0"/>
              </a:rPr>
              <a:t>PFAS</a:t>
            </a:r>
            <a:r>
              <a:rPr lang="en-US" sz="2400" dirty="0">
                <a:latin typeface="Arial" panose="020B0604020202020204" pitchFamily="34" charset="0"/>
                <a:cs typeface="Arial" panose="020B0604020202020204" pitchFamily="34" charset="0"/>
              </a:rPr>
              <a:t> represent &gt;6,300 organofluorine compounds categorized by “long-chain” &amp; “short-chain” </a:t>
            </a:r>
          </a:p>
        </p:txBody>
      </p:sp>
      <p:sp>
        <p:nvSpPr>
          <p:cNvPr id="15" name="Title 1"/>
          <p:cNvSpPr>
            <a:spLocks noGrp="1"/>
          </p:cNvSpPr>
          <p:nvPr>
            <p:ph type="title"/>
          </p:nvPr>
        </p:nvSpPr>
        <p:spPr>
          <a:xfrm>
            <a:off x="307975" y="88277"/>
            <a:ext cx="8549697" cy="946893"/>
          </a:xfrm>
        </p:spPr>
        <p:txBody>
          <a:bodyPr>
            <a:normAutofit/>
          </a:bodyPr>
          <a:lstStyle/>
          <a:p>
            <a:r>
              <a:rPr lang="en-US" sz="4000" b="1" dirty="0">
                <a:solidFill>
                  <a:srgbClr val="002060"/>
                </a:solidFill>
              </a:rPr>
              <a:t>What are </a:t>
            </a:r>
            <a:r>
              <a:rPr lang="en-US" sz="4000" b="1" dirty="0">
                <a:solidFill>
                  <a:srgbClr val="FF0000"/>
                </a:solidFill>
              </a:rPr>
              <a:t>PFAS</a:t>
            </a:r>
            <a:r>
              <a:rPr lang="en-US" sz="4000" b="1" dirty="0">
                <a:solidFill>
                  <a:srgbClr val="002060"/>
                </a:solidFill>
              </a:rPr>
              <a:t>?</a:t>
            </a:r>
          </a:p>
        </p:txBody>
      </p:sp>
      <p:sp>
        <p:nvSpPr>
          <p:cNvPr id="2" name="AutoShape 2" descr="Image result for pf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p:cNvSpPr txBox="1">
            <a:spLocks/>
          </p:cNvSpPr>
          <p:nvPr/>
        </p:nvSpPr>
        <p:spPr>
          <a:xfrm>
            <a:off x="155574" y="2085161"/>
            <a:ext cx="5819199" cy="2125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spcAft>
                <a:spcPts val="0"/>
              </a:spcAft>
            </a:pPr>
            <a:r>
              <a:rPr lang="en-US" sz="2400" dirty="0">
                <a:solidFill>
                  <a:srgbClr val="FF0000"/>
                </a:solidFill>
                <a:latin typeface="Arial" panose="020B0604020202020204" pitchFamily="34" charset="0"/>
                <a:cs typeface="Arial" panose="020B0604020202020204" pitchFamily="34" charset="0"/>
              </a:rPr>
              <a:t>PFOS </a:t>
            </a:r>
            <a:r>
              <a:rPr lang="en-US" sz="2400" dirty="0">
                <a:latin typeface="Arial" panose="020B0604020202020204" pitchFamily="34" charset="0"/>
                <a:cs typeface="Arial" panose="020B0604020202020204" pitchFamily="34" charset="0"/>
              </a:rPr>
              <a:t>and </a:t>
            </a:r>
            <a:r>
              <a:rPr lang="en-US" sz="2400" dirty="0">
                <a:solidFill>
                  <a:srgbClr val="FF0000"/>
                </a:solidFill>
                <a:latin typeface="Arial" panose="020B0604020202020204" pitchFamily="34" charset="0"/>
                <a:cs typeface="Arial" panose="020B0604020202020204" pitchFamily="34" charset="0"/>
              </a:rPr>
              <a:t>PFOA</a:t>
            </a:r>
            <a:r>
              <a:rPr lang="en-US" sz="2400" dirty="0">
                <a:latin typeface="Arial" panose="020B0604020202020204" pitchFamily="34" charset="0"/>
                <a:cs typeface="Arial" panose="020B0604020202020204" pitchFamily="34" charset="0"/>
              </a:rPr>
              <a:t> are “long-chain” (C8 = 8 C-F bonds = octane) </a:t>
            </a:r>
          </a:p>
          <a:p>
            <a:pPr lvl="1" fontAlgn="auto">
              <a:spcAft>
                <a:spcPts val="0"/>
              </a:spcAft>
            </a:pPr>
            <a:endParaRPr lang="en-US" sz="2400" dirty="0">
              <a:latin typeface="Arial" panose="020B0604020202020204" pitchFamily="34" charset="0"/>
              <a:cs typeface="Arial" panose="020B0604020202020204" pitchFamily="34" charset="0"/>
            </a:endParaRPr>
          </a:p>
          <a:p>
            <a:pPr lvl="1" fontAlgn="auto">
              <a:spcAft>
                <a:spcPts val="0"/>
              </a:spcAft>
            </a:pPr>
            <a:r>
              <a:rPr lang="en-US" sz="2400" dirty="0">
                <a:solidFill>
                  <a:srgbClr val="0070C0"/>
                </a:solidFill>
                <a:latin typeface="Arial" panose="020B0604020202020204" pitchFamily="34" charset="0"/>
                <a:cs typeface="Arial" panose="020B0604020202020204" pitchFamily="34" charset="0"/>
              </a:rPr>
              <a:t>GenX</a:t>
            </a:r>
            <a:r>
              <a:rPr lang="en-US" sz="2400" dirty="0">
                <a:latin typeface="Arial" panose="020B0604020202020204" pitchFamily="34" charset="0"/>
                <a:cs typeface="Arial" panose="020B0604020202020204" pitchFamily="34" charset="0"/>
              </a:rPr>
              <a:t> is a “short-chain” replacement for PFOA</a:t>
            </a:r>
          </a:p>
          <a:p>
            <a:pPr marL="0" indent="0" fontAlgn="auto">
              <a:spcAft>
                <a:spcPts val="0"/>
              </a:spcAft>
              <a:buFont typeface="Arial" panose="020B0604020202020204" pitchFamily="34" charset="0"/>
              <a:buNone/>
            </a:pPr>
            <a:endParaRPr lang="en-US" dirty="0"/>
          </a:p>
        </p:txBody>
      </p:sp>
      <p:sp>
        <p:nvSpPr>
          <p:cNvPr id="3" name="AutoShape 5" descr="Image result for pfos struct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7" descr="Image result for pfos structu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064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firefighting foam high reso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https://theintercept.imgix.net/wp-uploads/sites/1/2015/12/airforce-foam-tarmac.jpg?auto=compress%2Cformat&amp;q=9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038" y="1307286"/>
            <a:ext cx="3127318" cy="2081089"/>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740" y="4352632"/>
            <a:ext cx="591616" cy="169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6" y="3753317"/>
            <a:ext cx="4878818" cy="2871769"/>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0456"/>
          <a:stretch/>
        </p:blipFill>
        <p:spPr>
          <a:xfrm>
            <a:off x="2747385" y="1221569"/>
            <a:ext cx="2904194" cy="2531748"/>
          </a:xfrm>
          <a:prstGeom prst="rect">
            <a:avLst/>
          </a:prstGeom>
        </p:spPr>
      </p:pic>
      <p:pic>
        <p:nvPicPr>
          <p:cNvPr id="17" name="Picture 2" descr="Image result for images of carp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5631" y="3816776"/>
            <a:ext cx="2530818" cy="1925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24618" y="3348236"/>
            <a:ext cx="5217742" cy="461665"/>
          </a:xfrm>
          <a:prstGeom prst="rect">
            <a:avLst/>
          </a:prstGeom>
          <a:solidFill>
            <a:schemeClr val="bg1"/>
          </a:solidFill>
        </p:spPr>
        <p:txBody>
          <a:bodyPr wrap="square" rtlCol="0">
            <a:spAutoFit/>
          </a:bodyPr>
          <a:lstStyle/>
          <a:p>
            <a:pPr>
              <a:buNone/>
            </a:pPr>
            <a:r>
              <a:rPr lang="en-US" sz="2400" dirty="0">
                <a:sym typeface="Wingdings" panose="05000000000000000000" pitchFamily="2" charset="2"/>
              </a:rPr>
              <a:t>Food Packaging </a:t>
            </a:r>
            <a:r>
              <a:rPr lang="en-US" sz="2400" b="1" dirty="0">
                <a:solidFill>
                  <a:srgbClr val="FF0000"/>
                </a:solidFill>
              </a:rPr>
              <a:t>PFOA</a:t>
            </a:r>
            <a:r>
              <a:rPr lang="en-US" sz="2400" dirty="0"/>
              <a:t> </a:t>
            </a:r>
            <a:r>
              <a:rPr lang="en-US" sz="2400" dirty="0">
                <a:sym typeface="Wingdings" panose="05000000000000000000" pitchFamily="2" charset="2"/>
              </a:rPr>
              <a:t></a:t>
            </a:r>
            <a:r>
              <a:rPr lang="en-US" sz="2400" dirty="0"/>
              <a:t>Teflon</a:t>
            </a:r>
          </a:p>
        </p:txBody>
      </p:sp>
      <p:sp>
        <p:nvSpPr>
          <p:cNvPr id="19" name="TextBox 18"/>
          <p:cNvSpPr txBox="1"/>
          <p:nvPr/>
        </p:nvSpPr>
        <p:spPr>
          <a:xfrm>
            <a:off x="3524617" y="6283227"/>
            <a:ext cx="5217741" cy="461665"/>
          </a:xfrm>
          <a:prstGeom prst="rect">
            <a:avLst/>
          </a:prstGeom>
          <a:solidFill>
            <a:schemeClr val="bg1"/>
          </a:solidFill>
        </p:spPr>
        <p:txBody>
          <a:bodyPr wrap="square" rtlCol="0">
            <a:spAutoFit/>
          </a:bodyPr>
          <a:lstStyle/>
          <a:p>
            <a:pPr>
              <a:buNone/>
            </a:pPr>
            <a:r>
              <a:rPr lang="en-US" sz="2400" dirty="0"/>
              <a:t>AFFF </a:t>
            </a:r>
            <a:r>
              <a:rPr lang="en-US" sz="2400" dirty="0">
                <a:sym typeface="Wingdings" panose="05000000000000000000" pitchFamily="2" charset="2"/>
              </a:rPr>
              <a:t> </a:t>
            </a:r>
            <a:r>
              <a:rPr lang="en-US" sz="2400" b="1" dirty="0">
                <a:solidFill>
                  <a:srgbClr val="FF0000"/>
                </a:solidFill>
                <a:sym typeface="Wingdings" panose="05000000000000000000" pitchFamily="2" charset="2"/>
              </a:rPr>
              <a:t>PFOS </a:t>
            </a:r>
            <a:r>
              <a:rPr lang="en-US" sz="2400" dirty="0">
                <a:sym typeface="Wingdings" panose="05000000000000000000" pitchFamily="2" charset="2"/>
              </a:rPr>
              <a:t> </a:t>
            </a:r>
            <a:r>
              <a:rPr lang="en-US" sz="2400" dirty="0"/>
              <a:t>Scotchgard</a:t>
            </a:r>
          </a:p>
        </p:txBody>
      </p:sp>
      <p:sp>
        <p:nvSpPr>
          <p:cNvPr id="10" name="Slide Number Placeholder 9"/>
          <p:cNvSpPr>
            <a:spLocks noGrp="1"/>
          </p:cNvSpPr>
          <p:nvPr>
            <p:ph type="sldNum" sz="quarter" idx="12"/>
          </p:nvPr>
        </p:nvSpPr>
        <p:spPr/>
        <p:txBody>
          <a:bodyPr/>
          <a:lstStyle/>
          <a:p>
            <a:pPr>
              <a:buNone/>
            </a:pPr>
            <a:fld id="{B38B159E-5731-4654-AA5E-54AF3F13E5D2}" type="slidenum">
              <a:rPr lang="en-US" smtClean="0"/>
              <a:pPr>
                <a:buNone/>
              </a:pPr>
              <a:t>7</a:t>
            </a:fld>
            <a:endParaRPr lang="en-US" dirty="0"/>
          </a:p>
        </p:txBody>
      </p:sp>
      <p:sp>
        <p:nvSpPr>
          <p:cNvPr id="4" name="AutoShape 2" descr="Image result for pfas clot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17" descr="http://cphpost.dk/wp-content/uploads/2015/05/microwave-popcorn.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975" y="1225993"/>
            <a:ext cx="2439410" cy="1996905"/>
          </a:xfrm>
          <a:prstGeom prst="rect">
            <a:avLst/>
          </a:prstGeom>
          <a:noFill/>
          <a:ln>
            <a:noFill/>
          </a:ln>
        </p:spPr>
      </p:pic>
      <p:sp>
        <p:nvSpPr>
          <p:cNvPr id="23" name="Title 1"/>
          <p:cNvSpPr txBox="1">
            <a:spLocks/>
          </p:cNvSpPr>
          <p:nvPr/>
        </p:nvSpPr>
        <p:spPr>
          <a:xfrm>
            <a:off x="307975" y="88277"/>
            <a:ext cx="8549697" cy="946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FontTx/>
            </a:pPr>
            <a:r>
              <a:rPr lang="en-US" sz="4000" b="1" dirty="0">
                <a:solidFill>
                  <a:srgbClr val="FF0000"/>
                </a:solidFill>
              </a:rPr>
              <a:t>PFAS</a:t>
            </a:r>
            <a:r>
              <a:rPr lang="en-US" sz="4000" b="1" dirty="0">
                <a:solidFill>
                  <a:srgbClr val="002060"/>
                </a:solidFill>
              </a:rPr>
              <a:t> occurrence is common</a:t>
            </a:r>
          </a:p>
        </p:txBody>
      </p:sp>
    </p:spTree>
    <p:extLst>
      <p:ext uri="{BB962C8B-B14F-4D97-AF65-F5344CB8AC3E}">
        <p14:creationId xmlns:p14="http://schemas.microsoft.com/office/powerpoint/2010/main" val="323953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840" y="4459395"/>
            <a:ext cx="1480160" cy="120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840" y="5667270"/>
            <a:ext cx="1454708" cy="119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24" y="88279"/>
            <a:ext cx="8680913" cy="1153926"/>
          </a:xfrm>
        </p:spPr>
        <p:txBody>
          <a:bodyPr>
            <a:normAutofit/>
          </a:bodyPr>
          <a:lstStyle/>
          <a:p>
            <a:r>
              <a:rPr lang="en-US" sz="4000" b="1" dirty="0">
                <a:solidFill>
                  <a:srgbClr val="002060"/>
                </a:solidFill>
              </a:rPr>
              <a:t>Why are we concerned abut PFAS?</a:t>
            </a:r>
          </a:p>
        </p:txBody>
      </p:sp>
      <p:sp>
        <p:nvSpPr>
          <p:cNvPr id="6" name="AutoShape 2" descr="Image result for firefighting foam high reso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https://theintercept.imgix.net/wp-uploads/sites/1/2015/12/airforce-foam-tarmac.jpg?auto=compress%2Cformat&amp;q=9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p:cNvSpPr txBox="1">
            <a:spLocks/>
          </p:cNvSpPr>
          <p:nvPr/>
        </p:nvSpPr>
        <p:spPr bwMode="auto">
          <a:xfrm>
            <a:off x="276150" y="1395885"/>
            <a:ext cx="7300308" cy="515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20000"/>
              </a:spcBef>
              <a:spcAft>
                <a:spcPct val="0"/>
              </a:spcAft>
              <a:buFont typeface="Wingdings" panose="05000000000000000000" pitchFamily="2" charset="2"/>
              <a:buChar char="v"/>
              <a:defRPr sz="2800" baseline="0">
                <a:solidFill>
                  <a:schemeClr val="tx1"/>
                </a:solidFill>
                <a:latin typeface="+mj-lt"/>
                <a:ea typeface="+mn-ea"/>
                <a:cs typeface="+mn-cs"/>
              </a:defRPr>
            </a:lvl1pPr>
            <a:lvl2pPr marL="742950" indent="-285750" algn="l" rtl="0" eaLnBrk="0" fontAlgn="base" hangingPunct="0">
              <a:lnSpc>
                <a:spcPct val="100000"/>
              </a:lnSpc>
              <a:spcBef>
                <a:spcPct val="20000"/>
              </a:spcBef>
              <a:spcAft>
                <a:spcPct val="0"/>
              </a:spcAft>
              <a:buFont typeface="Wingdings" pitchFamily="2" charset="2"/>
              <a:buChar char="Ø"/>
              <a:defRPr sz="2400">
                <a:solidFill>
                  <a:schemeClr val="accent6"/>
                </a:solidFill>
                <a:latin typeface="+mj-lt"/>
              </a:defRPr>
            </a:lvl2pPr>
            <a:lvl3pPr marL="1257300" indent="-342900" algn="l" rtl="0" eaLnBrk="0" fontAlgn="base" hangingPunct="0">
              <a:lnSpc>
                <a:spcPct val="100000"/>
              </a:lnSpc>
              <a:spcBef>
                <a:spcPct val="20000"/>
              </a:spcBef>
              <a:spcAft>
                <a:spcPct val="0"/>
              </a:spcAft>
              <a:buFont typeface="Arial" panose="020B0604020202020204" pitchFamily="34" charset="0"/>
              <a:buChar char="−"/>
              <a:defRPr sz="2400">
                <a:solidFill>
                  <a:schemeClr val="tx1"/>
                </a:solidFill>
                <a:latin typeface="+mj-lt"/>
              </a:defRPr>
            </a:lvl3pPr>
            <a:lvl4pPr marL="1600200" indent="-228600" algn="l" rtl="0" eaLnBrk="0" fontAlgn="base" hangingPunct="0">
              <a:lnSpc>
                <a:spcPct val="100000"/>
              </a:lnSpc>
              <a:spcBef>
                <a:spcPct val="20000"/>
              </a:spcBef>
              <a:spcAft>
                <a:spcPct val="0"/>
              </a:spcAft>
              <a:buFont typeface="Wingdings" panose="05000000000000000000" pitchFamily="2" charset="2"/>
              <a:buChar char="§"/>
              <a:defRPr sz="2000">
                <a:solidFill>
                  <a:srgbClr val="7030A0"/>
                </a:solidFill>
                <a:latin typeface="+mj-lt"/>
              </a:defRPr>
            </a:lvl4pPr>
            <a:lvl5pPr marL="2057400" indent="-228600" algn="l" rtl="0" eaLnBrk="0" fontAlgn="base" hangingPunct="0">
              <a:lnSpc>
                <a:spcPct val="100000"/>
              </a:lnSpc>
              <a:spcBef>
                <a:spcPct val="20000"/>
              </a:spcBef>
              <a:spcAft>
                <a:spcPct val="0"/>
              </a:spcAft>
              <a:buFont typeface="Arial" panose="020B0604020202020204" pitchFamily="34" charset="0"/>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buFont typeface="Wingdings" panose="05000000000000000000" pitchFamily="2" charset="2"/>
              <a:buChar char="v"/>
            </a:pPr>
            <a:r>
              <a:rPr lang="en-US" b="1" kern="0" dirty="0">
                <a:solidFill>
                  <a:srgbClr val="0070C0"/>
                </a:solidFill>
              </a:rPr>
              <a:t>Ubiquitous</a:t>
            </a:r>
            <a:r>
              <a:rPr lang="en-US" kern="0" dirty="0">
                <a:solidFill>
                  <a:srgbClr val="0070C0"/>
                </a:solidFill>
              </a:rPr>
              <a:t> </a:t>
            </a:r>
            <a:r>
              <a:rPr lang="en-US" kern="0" dirty="0">
                <a:solidFill>
                  <a:schemeClr val="tx1"/>
                </a:solidFill>
              </a:rPr>
              <a:t>– clothes, food, water, air, soil, even in human and animal blood samples</a:t>
            </a:r>
          </a:p>
          <a:p>
            <a:pPr marL="342900" lvl="1" indent="-342900">
              <a:buFont typeface="Wingdings" panose="05000000000000000000" pitchFamily="2" charset="2"/>
              <a:buChar char="v"/>
            </a:pPr>
            <a:r>
              <a:rPr lang="en-US" b="1" kern="0" dirty="0">
                <a:solidFill>
                  <a:srgbClr val="0070C0"/>
                </a:solidFill>
              </a:rPr>
              <a:t>Persistent</a:t>
            </a:r>
            <a:r>
              <a:rPr lang="en-US" b="1" kern="0" dirty="0">
                <a:solidFill>
                  <a:schemeClr val="tx1"/>
                </a:solidFill>
              </a:rPr>
              <a:t> (</a:t>
            </a:r>
            <a:r>
              <a:rPr lang="en-US" b="1" i="1" kern="0" dirty="0">
                <a:solidFill>
                  <a:srgbClr val="FF0000"/>
                </a:solidFill>
              </a:rPr>
              <a:t>Forever Chemicals</a:t>
            </a:r>
            <a:r>
              <a:rPr lang="en-US" b="1" kern="0" dirty="0">
                <a:solidFill>
                  <a:schemeClr val="tx1"/>
                </a:solidFill>
              </a:rPr>
              <a:t>)</a:t>
            </a:r>
            <a:r>
              <a:rPr lang="en-US" kern="0" dirty="0">
                <a:solidFill>
                  <a:schemeClr val="tx1"/>
                </a:solidFill>
              </a:rPr>
              <a:t> – extremely stable,	do not break down easily, challenging to treat</a:t>
            </a:r>
          </a:p>
          <a:p>
            <a:r>
              <a:rPr lang="en-US" sz="2400" b="1" kern="0" dirty="0">
                <a:solidFill>
                  <a:srgbClr val="0070C0"/>
                </a:solidFill>
              </a:rPr>
              <a:t>Potential adverse health effects</a:t>
            </a:r>
            <a:r>
              <a:rPr lang="en-US" sz="2400" kern="0" dirty="0">
                <a:solidFill>
                  <a:srgbClr val="0070C0"/>
                </a:solidFill>
              </a:rPr>
              <a:t> </a:t>
            </a:r>
            <a:r>
              <a:rPr lang="en-US" sz="2400" kern="0" dirty="0"/>
              <a:t>to developing fetus/infants, immune system, liver, and possible cancers (e.g., testicular, kidney)</a:t>
            </a:r>
            <a:r>
              <a:rPr lang="en-US" sz="2000" kern="0" dirty="0"/>
              <a:t> </a:t>
            </a:r>
          </a:p>
          <a:p>
            <a:pPr marL="342900" lvl="1" indent="-342900">
              <a:buFont typeface="Wingdings" panose="05000000000000000000" pitchFamily="2" charset="2"/>
              <a:buChar char="v"/>
            </a:pPr>
            <a:r>
              <a:rPr lang="en-US" sz="2400" b="1" kern="0" dirty="0">
                <a:solidFill>
                  <a:srgbClr val="0070C0"/>
                </a:solidFill>
              </a:rPr>
              <a:t>Unregulated Emerging Contaminant of Concern (CECs) in Drinking Water</a:t>
            </a:r>
            <a:r>
              <a:rPr lang="en-US" sz="2400" kern="0" dirty="0">
                <a:solidFill>
                  <a:srgbClr val="0070C0"/>
                </a:solidFill>
              </a:rPr>
              <a:t> </a:t>
            </a:r>
          </a:p>
          <a:p>
            <a:pPr marL="457200" lvl="1" indent="0">
              <a:buNone/>
            </a:pPr>
            <a:r>
              <a:rPr lang="en-US" kern="0" dirty="0">
                <a:solidFill>
                  <a:schemeClr val="tx1"/>
                </a:solidFill>
              </a:rPr>
              <a:t>- Widespread contamination in all types of water supplies</a:t>
            </a:r>
          </a:p>
          <a:p>
            <a:pPr marL="457200" lvl="1" indent="0">
              <a:buNone/>
            </a:pPr>
            <a:r>
              <a:rPr lang="en-US" kern="0" dirty="0">
                <a:solidFill>
                  <a:schemeClr val="tx1"/>
                </a:solidFill>
              </a:rPr>
              <a:t>- Tend to accumulate in groundwater</a:t>
            </a:r>
          </a:p>
          <a:p>
            <a:pPr marL="457200" lvl="1" indent="0">
              <a:buNone/>
            </a:pPr>
            <a:r>
              <a:rPr lang="en-US" kern="0" dirty="0">
                <a:solidFill>
                  <a:schemeClr val="tx1"/>
                </a:solidFill>
              </a:rPr>
              <a:t>- Mobile in groundwater</a:t>
            </a:r>
          </a:p>
          <a:p>
            <a:pPr lvl="1"/>
            <a:endParaRPr lang="en-US" kern="0" dirty="0"/>
          </a:p>
          <a:p>
            <a:endParaRPr lang="en-US" kern="0" dirty="0"/>
          </a:p>
        </p:txBody>
      </p:sp>
      <p:sp>
        <p:nvSpPr>
          <p:cNvPr id="5" name="Slide Number Placeholder 4"/>
          <p:cNvSpPr>
            <a:spLocks noGrp="1"/>
          </p:cNvSpPr>
          <p:nvPr>
            <p:ph type="sldNum" sz="quarter" idx="12"/>
          </p:nvPr>
        </p:nvSpPr>
        <p:spPr/>
        <p:txBody>
          <a:bodyPr/>
          <a:lstStyle/>
          <a:p>
            <a:pPr>
              <a:buNone/>
            </a:pPr>
            <a:fld id="{B38B159E-5731-4654-AA5E-54AF3F13E5D2}" type="slidenum">
              <a:rPr lang="en-US" smtClean="0"/>
              <a:pPr>
                <a:buNone/>
              </a:pPr>
              <a:t>8</a:t>
            </a:fld>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6457" y="1395885"/>
            <a:ext cx="1523705" cy="151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9822" y="2973483"/>
            <a:ext cx="1344178" cy="148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95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920416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5575" y="-1"/>
            <a:ext cx="9048586" cy="1430449"/>
          </a:xfrm>
        </p:spPr>
        <p:txBody>
          <a:bodyPr>
            <a:normAutofit fontScale="90000"/>
          </a:bodyPr>
          <a:lstStyle/>
          <a:p>
            <a:r>
              <a:rPr lang="en-US" b="1" dirty="0">
                <a:solidFill>
                  <a:srgbClr val="002060"/>
                </a:solidFill>
              </a:rPr>
              <a:t>Major Sources of PFAS in Drinking Water</a:t>
            </a:r>
          </a:p>
        </p:txBody>
      </p:sp>
      <p:sp>
        <p:nvSpPr>
          <p:cNvPr id="9" name="Content Placeholder 2"/>
          <p:cNvSpPr>
            <a:spLocks noGrp="1"/>
          </p:cNvSpPr>
          <p:nvPr>
            <p:ph idx="1"/>
          </p:nvPr>
        </p:nvSpPr>
        <p:spPr>
          <a:xfrm>
            <a:off x="0" y="1242204"/>
            <a:ext cx="9143999" cy="2533159"/>
          </a:xfrm>
        </p:spPr>
        <p:txBody>
          <a:bodyPr>
            <a:noAutofit/>
          </a:bodyPr>
          <a:lstStyle/>
          <a:p>
            <a:pPr>
              <a:buFont typeface="Wingdings" panose="05000000000000000000" pitchFamily="2" charset="2"/>
              <a:buChar char="v"/>
            </a:pPr>
            <a:r>
              <a:rPr lang="en-US" sz="2400" b="1" dirty="0"/>
              <a:t>Primary Industrial Manufacturing</a:t>
            </a:r>
            <a:r>
              <a:rPr lang="en-US" sz="2400" dirty="0"/>
              <a:t> – 3M, DuPont, etc. </a:t>
            </a:r>
          </a:p>
          <a:p>
            <a:pPr>
              <a:buFont typeface="Wingdings" panose="05000000000000000000" pitchFamily="2" charset="2"/>
              <a:buChar char="v"/>
            </a:pPr>
            <a:r>
              <a:rPr lang="en-US" sz="2400" b="1" dirty="0"/>
              <a:t>Secondary Industrial Manufacturing </a:t>
            </a:r>
            <a:r>
              <a:rPr lang="en-US" sz="2400" dirty="0"/>
              <a:t>– paper, chrome-plating, etc.</a:t>
            </a:r>
          </a:p>
          <a:p>
            <a:pPr>
              <a:buFont typeface="Wingdings" panose="05000000000000000000" pitchFamily="2" charset="2"/>
              <a:buChar char="v"/>
            </a:pPr>
            <a:r>
              <a:rPr lang="en-US" sz="2400" b="1" dirty="0"/>
              <a:t>AFFF</a:t>
            </a:r>
            <a:r>
              <a:rPr lang="en-US" sz="2400" dirty="0"/>
              <a:t> - Military sites, airports, refineries, fire training/response sites </a:t>
            </a:r>
          </a:p>
          <a:p>
            <a:pPr>
              <a:buFont typeface="Wingdings" panose="05000000000000000000" pitchFamily="2" charset="2"/>
              <a:buChar char="v"/>
            </a:pPr>
            <a:r>
              <a:rPr lang="en-US" sz="2400" b="1" dirty="0"/>
              <a:t>Waste management units</a:t>
            </a:r>
            <a:r>
              <a:rPr lang="en-US" sz="2400" dirty="0"/>
              <a:t> – landfills, wastewater treatment plants (WWTPs), biosolids, etc. </a:t>
            </a:r>
          </a:p>
        </p:txBody>
      </p:sp>
      <p:sp>
        <p:nvSpPr>
          <p:cNvPr id="5" name="AutoShape 2" descr="Image result for mechanisms of transport of pfas from firefighting foam application to environmental m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Oval 2"/>
          <p:cNvSpPr/>
          <p:nvPr/>
        </p:nvSpPr>
        <p:spPr bwMode="auto">
          <a:xfrm>
            <a:off x="5638800" y="5140036"/>
            <a:ext cx="1052945" cy="138545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20000"/>
              </a:spcAft>
              <a:buClrTx/>
              <a:buSzTx/>
              <a:buFont typeface="Wingdings" pitchFamily="2" charset="2"/>
              <a:buChar char="v"/>
              <a:tabLst/>
            </a:pPr>
            <a:endParaRPr kumimoji="0" lang="en-US" sz="2800" b="0" i="0" u="none" strike="noStrike" cap="none" normalizeH="0" baseline="0" dirty="0">
              <a:ln>
                <a:noFill/>
              </a:ln>
              <a:solidFill>
                <a:schemeClr val="tx1"/>
              </a:solidFill>
              <a:effectLst/>
              <a:latin typeface="Arial" charset="0"/>
            </a:endParaRPr>
          </a:p>
        </p:txBody>
      </p:sp>
      <p:sp>
        <p:nvSpPr>
          <p:cNvPr id="13" name="Slide Number Placeholder 12"/>
          <p:cNvSpPr>
            <a:spLocks noGrp="1"/>
          </p:cNvSpPr>
          <p:nvPr>
            <p:ph type="sldNum" sz="quarter" idx="12"/>
          </p:nvPr>
        </p:nvSpPr>
        <p:spPr/>
        <p:txBody>
          <a:bodyPr/>
          <a:lstStyle/>
          <a:p>
            <a:pPr>
              <a:buNone/>
            </a:pPr>
            <a:fld id="{B38B159E-5731-4654-AA5E-54AF3F13E5D2}" type="slidenum">
              <a:rPr lang="en-US" smtClean="0"/>
              <a:pPr>
                <a:buNone/>
              </a:pPr>
              <a:t>9</a:t>
            </a:fld>
            <a:endParaRPr lang="en-US" dirty="0"/>
          </a:p>
        </p:txBody>
      </p:sp>
    </p:spTree>
    <p:extLst>
      <p:ext uri="{BB962C8B-B14F-4D97-AF65-F5344CB8AC3E}">
        <p14:creationId xmlns:p14="http://schemas.microsoft.com/office/powerpoint/2010/main" val="78594631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8F8FA6BD1FB54FBF7CA522A2908A31" ma:contentTypeVersion="13" ma:contentTypeDescription="Create a new document." ma:contentTypeScope="" ma:versionID="bb788aff497f327b7d6e69f904299466">
  <xsd:schema xmlns:xsd="http://www.w3.org/2001/XMLSchema" xmlns:xs="http://www.w3.org/2001/XMLSchema" xmlns:p="http://schemas.microsoft.com/office/2006/metadata/properties" xmlns:ns3="34e041e5-a52f-4f86-9b4e-d9c2a9a5cd7b" xmlns:ns4="7d9fe9a3-8ed9-44f4-8989-3a9ee89641bb" targetNamespace="http://schemas.microsoft.com/office/2006/metadata/properties" ma:root="true" ma:fieldsID="9de5682862628b563dc5ed5cb050f568" ns3:_="" ns4:_="">
    <xsd:import namespace="34e041e5-a52f-4f86-9b4e-d9c2a9a5cd7b"/>
    <xsd:import namespace="7d9fe9a3-8ed9-44f4-8989-3a9ee89641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041e5-a52f-4f86-9b4e-d9c2a9a5cd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9fe9a3-8ed9-44f4-8989-3a9ee89641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0305E-02AE-435D-800A-112B9D7E4DA2}">
  <ds:schemaRefs>
    <ds:schemaRef ds:uri="http://purl.org/dc/dcmitype/"/>
    <ds:schemaRef ds:uri="7d9fe9a3-8ed9-44f4-8989-3a9ee89641bb"/>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34e041e5-a52f-4f86-9b4e-d9c2a9a5cd7b"/>
    <ds:schemaRef ds:uri="http://www.w3.org/XML/1998/namespace"/>
  </ds:schemaRefs>
</ds:datastoreItem>
</file>

<file path=customXml/itemProps2.xml><?xml version="1.0" encoding="utf-8"?>
<ds:datastoreItem xmlns:ds="http://schemas.openxmlformats.org/officeDocument/2006/customXml" ds:itemID="{08C5CE46-C671-493F-90E1-431E22EC8404}">
  <ds:schemaRefs>
    <ds:schemaRef ds:uri="http://schemas.microsoft.com/sharepoint/v3/contenttype/forms"/>
  </ds:schemaRefs>
</ds:datastoreItem>
</file>

<file path=customXml/itemProps3.xml><?xml version="1.0" encoding="utf-8"?>
<ds:datastoreItem xmlns:ds="http://schemas.openxmlformats.org/officeDocument/2006/customXml" ds:itemID="{9BFEA696-C88F-47C0-8324-B020BE62E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e041e5-a52f-4f86-9b4e-d9c2a9a5cd7b"/>
    <ds:schemaRef ds:uri="7d9fe9a3-8ed9-44f4-8989-3a9ee8964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23069</TotalTime>
  <Words>2617</Words>
  <Application>Microsoft Office PowerPoint</Application>
  <PresentationFormat>On-screen Show (4:3)</PresentationFormat>
  <Paragraphs>357</Paragraphs>
  <Slides>30</Slides>
  <Notes>21</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 Unicode MS</vt:lpstr>
      <vt:lpstr>Arial</vt:lpstr>
      <vt:lpstr>Calibri</vt:lpstr>
      <vt:lpstr>Wingdings</vt:lpstr>
      <vt:lpstr>1_Custom Design</vt:lpstr>
      <vt:lpstr>Custom Design</vt:lpstr>
      <vt:lpstr>PFAS And Other Update </vt:lpstr>
      <vt:lpstr>Presenters</vt:lpstr>
      <vt:lpstr>COVID-19</vt:lpstr>
      <vt:lpstr>Presentation Outline</vt:lpstr>
      <vt:lpstr>What are PFAS?</vt:lpstr>
      <vt:lpstr>What are PFAS?</vt:lpstr>
      <vt:lpstr>PowerPoint Presentation</vt:lpstr>
      <vt:lpstr>Why are we concerned abut PFAS?</vt:lpstr>
      <vt:lpstr>Major Sources of PFAS in Drinking Water</vt:lpstr>
      <vt:lpstr>FEDERAL REGULATORY GUIDANCE</vt:lpstr>
      <vt:lpstr>Current State Regulations</vt:lpstr>
      <vt:lpstr>Upcoming State Regulatory Activities</vt:lpstr>
      <vt:lpstr>Zone 7 Activities –  Source and Treated Water Monitoring</vt:lpstr>
      <vt:lpstr>Zone 7 Water System</vt:lpstr>
      <vt:lpstr>PFOA 2019 Quarterly Averages</vt:lpstr>
      <vt:lpstr>PFOS 2019 Quarterly Averages</vt:lpstr>
      <vt:lpstr>Zone 7 Activities - Treatment</vt:lpstr>
      <vt:lpstr>Zone 7 Activities – Livermore Valley Groundwater Basin Investigation</vt:lpstr>
      <vt:lpstr>Zone 7 Activities - Communications</vt:lpstr>
      <vt:lpstr>Pleasanton PFAS Information  </vt:lpstr>
      <vt:lpstr>Pleasanton Testing Results</vt:lpstr>
      <vt:lpstr>Public Notification</vt:lpstr>
      <vt:lpstr>Near-Term Actions - Operational</vt:lpstr>
      <vt:lpstr>Long-Term Actions</vt:lpstr>
      <vt:lpstr>Long-Term Actions</vt:lpstr>
      <vt:lpstr>Key Takeaways</vt:lpstr>
      <vt:lpstr>2020 Looks to be a Dry Year</vt:lpstr>
      <vt:lpstr>PSPS Events</vt:lpstr>
      <vt:lpstr>Questions? </vt:lpstr>
      <vt:lpstr>PFOA and PFOS Detection Limits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Amparo Flores</dc:creator>
  <cp:lastModifiedBy>Pryor, Valerie</cp:lastModifiedBy>
  <cp:revision>1393</cp:revision>
  <cp:lastPrinted>2020-04-27T18:33:02Z</cp:lastPrinted>
  <dcterms:created xsi:type="dcterms:W3CDTF">2005-09-14T18:49:14Z</dcterms:created>
  <dcterms:modified xsi:type="dcterms:W3CDTF">2020-04-27T21:50:00Z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0x010100358F8FA6BD1FB54FBF7CA522A2908A31</vt:lpwstr>
  </property>
</Properties>
</file>