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753600" cy="7315200"/>
  <p:notesSz cx="6858000" cy="9144000"/>
  <p:embeddedFontLst>
    <p:embeddedFont>
      <p:font typeface="Open Sans" panose="020B0606030504020204" pitchFamily="34" charset="0"/>
      <p:regular r:id="rId16"/>
    </p:embeddedFont>
    <p:embeddedFont>
      <p:font typeface="Open Sans Bold" panose="020B0806030504020204" charset="0"/>
      <p:regular r:id="rId17"/>
    </p:embeddedFont>
    <p:embeddedFont>
      <p:font typeface="Raleway" pitchFamily="2" charset="0"/>
      <p:regular r:id="rId18"/>
    </p:embeddedFont>
    <p:embeddedFont>
      <p:font typeface="Raleway Bold" panose="020B0604020202020204" charset="0"/>
      <p:regular r:id="rId19"/>
    </p:embeddedFont>
    <p:embeddedFont>
      <p:font typeface="Raleway Heavy" panose="020B0604020202020204" charset="0"/>
      <p:regular r:id="rId20"/>
    </p:embeddedFont>
    <p:embeddedFont>
      <p:font typeface="Raleway Semi-Bold" panose="020B0604020202020204" charset="0"/>
      <p:regular r:id="rId21"/>
    </p:embeddedFont>
    <p:embeddedFont>
      <p:font typeface="Raleway Ultra-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8" d="100"/>
          <a:sy n="98" d="100"/>
        </p:scale>
        <p:origin x="17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ar.realtor/the-facts/window-to-the-law-settlement-facts-video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5F8"/>
        </a:solidFill>
        <a:effectLst/>
      </p:bgPr>
    </p:bg>
    <p:spTree>
      <p:nvGrpSpPr>
        <p:cNvPr id="1" name=""/>
        <p:cNvGrpSpPr/>
        <p:nvPr/>
      </p:nvGrpSpPr>
      <p:grpSpPr>
        <a:xfrm>
          <a:off x="0" y="0"/>
          <a:ext cx="0" cy="0"/>
          <a:chOff x="0" y="0"/>
          <a:chExt cx="0" cy="0"/>
        </a:xfrm>
      </p:grpSpPr>
      <p:sp>
        <p:nvSpPr>
          <p:cNvPr id="2" name="Freeform 2"/>
          <p:cNvSpPr/>
          <p:nvPr/>
        </p:nvSpPr>
        <p:spPr>
          <a:xfrm>
            <a:off x="3519339" y="731520"/>
            <a:ext cx="2714921" cy="1861081"/>
          </a:xfrm>
          <a:custGeom>
            <a:avLst/>
            <a:gdLst/>
            <a:ahLst/>
            <a:cxnLst/>
            <a:rect l="l" t="t" r="r" b="b"/>
            <a:pathLst>
              <a:path w="2714921" h="1861081">
                <a:moveTo>
                  <a:pt x="0" y="0"/>
                </a:moveTo>
                <a:lnTo>
                  <a:pt x="2714922" y="0"/>
                </a:lnTo>
                <a:lnTo>
                  <a:pt x="2714922" y="1861081"/>
                </a:lnTo>
                <a:lnTo>
                  <a:pt x="0" y="1861081"/>
                </a:lnTo>
                <a:lnTo>
                  <a:pt x="0" y="0"/>
                </a:lnTo>
                <a:close/>
              </a:path>
            </a:pathLst>
          </a:custGeom>
          <a:blipFill>
            <a:blip r:embed="rId2"/>
            <a:stretch>
              <a:fillRect t="-20019" b="-25858"/>
            </a:stretch>
          </a:blipFill>
        </p:spPr>
        <p:txBody>
          <a:bodyPr/>
          <a:lstStyle/>
          <a:p>
            <a:endParaRPr lang="en-US"/>
          </a:p>
        </p:txBody>
      </p:sp>
      <p:sp>
        <p:nvSpPr>
          <p:cNvPr id="3" name="TextBox 3"/>
          <p:cNvSpPr txBox="1"/>
          <p:nvPr/>
        </p:nvSpPr>
        <p:spPr>
          <a:xfrm>
            <a:off x="1810186" y="3119829"/>
            <a:ext cx="6133227" cy="2554093"/>
          </a:xfrm>
          <a:prstGeom prst="rect">
            <a:avLst/>
          </a:prstGeom>
        </p:spPr>
        <p:txBody>
          <a:bodyPr lIns="0" tIns="0" rIns="0" bIns="0" rtlCol="0" anchor="t">
            <a:spAutoFit/>
          </a:bodyPr>
          <a:lstStyle/>
          <a:p>
            <a:pPr algn="ctr">
              <a:lnSpc>
                <a:spcPts val="6567"/>
              </a:lnSpc>
            </a:pPr>
            <a:r>
              <a:rPr lang="en-US" sz="6986">
                <a:solidFill>
                  <a:srgbClr val="004281"/>
                </a:solidFill>
                <a:latin typeface="Raleway Heavy"/>
                <a:ea typeface="Raleway Heavy"/>
                <a:cs typeface="Raleway Heavy"/>
                <a:sym typeface="Raleway Heavy"/>
              </a:rPr>
              <a:t>CRITICAL CHANGES TO MLS POLICY</a:t>
            </a:r>
          </a:p>
        </p:txBody>
      </p:sp>
      <p:sp>
        <p:nvSpPr>
          <p:cNvPr id="4" name="TextBox 4"/>
          <p:cNvSpPr txBox="1"/>
          <p:nvPr/>
        </p:nvSpPr>
        <p:spPr>
          <a:xfrm>
            <a:off x="3409950" y="6112073"/>
            <a:ext cx="2924975" cy="197656"/>
          </a:xfrm>
          <a:prstGeom prst="rect">
            <a:avLst/>
          </a:prstGeom>
        </p:spPr>
        <p:txBody>
          <a:bodyPr lIns="0" tIns="0" rIns="0" bIns="0" rtlCol="0" anchor="t">
            <a:spAutoFit/>
          </a:bodyPr>
          <a:lstStyle/>
          <a:p>
            <a:pPr algn="ctr">
              <a:lnSpc>
                <a:spcPts val="1634"/>
              </a:lnSpc>
            </a:pPr>
            <a:r>
              <a:rPr lang="en-US" sz="1408" spc="-70">
                <a:solidFill>
                  <a:srgbClr val="2C5952"/>
                </a:solidFill>
                <a:latin typeface="Open Sans"/>
                <a:ea typeface="Open Sans"/>
                <a:cs typeface="Open Sans"/>
                <a:sym typeface="Open Sans"/>
              </a:rPr>
              <a:t>07/31/2024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281"/>
        </a:solidFill>
        <a:effectLst/>
      </p:bgPr>
    </p:bg>
    <p:spTree>
      <p:nvGrpSpPr>
        <p:cNvPr id="1" name=""/>
        <p:cNvGrpSpPr/>
        <p:nvPr/>
      </p:nvGrpSpPr>
      <p:grpSpPr>
        <a:xfrm>
          <a:off x="0" y="0"/>
          <a:ext cx="0" cy="0"/>
          <a:chOff x="0" y="0"/>
          <a:chExt cx="0" cy="0"/>
        </a:xfrm>
      </p:grpSpPr>
      <p:sp>
        <p:nvSpPr>
          <p:cNvPr id="2" name="Freeform 2"/>
          <p:cNvSpPr/>
          <p:nvPr/>
        </p:nvSpPr>
        <p:spPr>
          <a:xfrm>
            <a:off x="7428891" y="793775"/>
            <a:ext cx="1593189" cy="1578706"/>
          </a:xfrm>
          <a:custGeom>
            <a:avLst/>
            <a:gdLst/>
            <a:ahLst/>
            <a:cxnLst/>
            <a:rect l="l" t="t" r="r" b="b"/>
            <a:pathLst>
              <a:path w="1593189" h="1578706">
                <a:moveTo>
                  <a:pt x="0" y="0"/>
                </a:moveTo>
                <a:lnTo>
                  <a:pt x="1593189" y="0"/>
                </a:lnTo>
                <a:lnTo>
                  <a:pt x="1593189" y="1578705"/>
                </a:lnTo>
                <a:lnTo>
                  <a:pt x="0" y="1578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31520" y="1054224"/>
            <a:ext cx="4588151" cy="1210207"/>
          </a:xfrm>
          <a:prstGeom prst="rect">
            <a:avLst/>
          </a:prstGeom>
        </p:spPr>
        <p:txBody>
          <a:bodyPr lIns="0" tIns="0" rIns="0" bIns="0" rtlCol="0" anchor="t">
            <a:spAutoFit/>
          </a:bodyPr>
          <a:lstStyle/>
          <a:p>
            <a:pPr algn="l">
              <a:lnSpc>
                <a:spcPts val="4624"/>
              </a:lnSpc>
            </a:pPr>
            <a:r>
              <a:rPr lang="en-US" sz="4919">
                <a:solidFill>
                  <a:srgbClr val="FFFFFF"/>
                </a:solidFill>
                <a:latin typeface="Raleway Heavy"/>
                <a:ea typeface="Raleway Heavy"/>
                <a:cs typeface="Raleway Heavy"/>
                <a:sym typeface="Raleway Heavy"/>
              </a:rPr>
              <a:t>MISUSE OF</a:t>
            </a:r>
          </a:p>
          <a:p>
            <a:pPr algn="l">
              <a:lnSpc>
                <a:spcPts val="4624"/>
              </a:lnSpc>
            </a:pPr>
            <a:r>
              <a:rPr lang="en-US" sz="4919">
                <a:solidFill>
                  <a:srgbClr val="F86942"/>
                </a:solidFill>
                <a:latin typeface="Raleway Heavy"/>
                <a:ea typeface="Raleway Heavy"/>
                <a:cs typeface="Raleway Heavy"/>
                <a:sym typeface="Raleway Heavy"/>
              </a:rPr>
              <a:t>DATA FEEDS</a:t>
            </a:r>
          </a:p>
        </p:txBody>
      </p:sp>
      <p:sp>
        <p:nvSpPr>
          <p:cNvPr id="4" name="TextBox 4"/>
          <p:cNvSpPr txBox="1"/>
          <p:nvPr/>
        </p:nvSpPr>
        <p:spPr>
          <a:xfrm>
            <a:off x="731520" y="3295462"/>
            <a:ext cx="8290560" cy="1906143"/>
          </a:xfrm>
          <a:prstGeom prst="rect">
            <a:avLst/>
          </a:prstGeom>
        </p:spPr>
        <p:txBody>
          <a:bodyPr lIns="0" tIns="0" rIns="0" bIns="0" rtlCol="0" anchor="t">
            <a:spAutoFit/>
          </a:bodyPr>
          <a:lstStyle/>
          <a:p>
            <a:pPr algn="l">
              <a:lnSpc>
                <a:spcPts val="2496"/>
              </a:lnSpc>
            </a:pPr>
            <a:r>
              <a:rPr lang="en-US" sz="2400" spc="40">
                <a:solidFill>
                  <a:srgbClr val="FFFFFF"/>
                </a:solidFill>
                <a:latin typeface="Raleway"/>
                <a:ea typeface="Raleway"/>
                <a:cs typeface="Raleway"/>
                <a:sym typeface="Raleway"/>
              </a:rPr>
              <a:t>Use of MLS data or data feeds to directly or indirectly establish or maintain a platform of offers of compensation from multiple brokers to buyer brokers or other buyer representatives is prohibited and must result in the MLS </a:t>
            </a:r>
            <a:r>
              <a:rPr lang="en-US" sz="2400" spc="40">
                <a:solidFill>
                  <a:srgbClr val="F86942"/>
                </a:solidFill>
                <a:latin typeface="Raleway Bold"/>
                <a:ea typeface="Raleway Bold"/>
                <a:cs typeface="Raleway Bold"/>
                <a:sym typeface="Raleway Bold"/>
              </a:rPr>
              <a:t>terminating</a:t>
            </a:r>
            <a:r>
              <a:rPr lang="en-US" sz="2400" spc="40">
                <a:solidFill>
                  <a:srgbClr val="FFFFFF"/>
                </a:solidFill>
                <a:latin typeface="Raleway"/>
                <a:ea typeface="Raleway"/>
                <a:cs typeface="Raleway"/>
                <a:sym typeface="Raleway"/>
              </a:rPr>
              <a:t> that Participant’s access to any MLS data and data feeds.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71A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08642" y="2614012"/>
          <a:ext cx="8536316" cy="2926080"/>
        </p:xfrm>
        <a:graphic>
          <a:graphicData uri="http://schemas.openxmlformats.org/drawingml/2006/table">
            <a:tbl>
              <a:tblPr/>
              <a:tblGrid>
                <a:gridCol w="2309840">
                  <a:extLst>
                    <a:ext uri="{9D8B030D-6E8A-4147-A177-3AD203B41FA5}">
                      <a16:colId xmlns:a16="http://schemas.microsoft.com/office/drawing/2014/main" val="20000"/>
                    </a:ext>
                  </a:extLst>
                </a:gridCol>
                <a:gridCol w="6226476">
                  <a:extLst>
                    <a:ext uri="{9D8B030D-6E8A-4147-A177-3AD203B41FA5}">
                      <a16:colId xmlns:a16="http://schemas.microsoft.com/office/drawing/2014/main" val="20001"/>
                    </a:ext>
                  </a:extLst>
                </a:gridCol>
              </a:tblGrid>
              <a:tr h="1463040">
                <a:tc>
                  <a:txBody>
                    <a:bodyPr/>
                    <a:lstStyle/>
                    <a:p>
                      <a:pPr algn="l">
                        <a:lnSpc>
                          <a:spcPts val="3521"/>
                        </a:lnSpc>
                        <a:defRPr/>
                      </a:pPr>
                      <a:r>
                        <a:rPr lang="en-US" sz="2515">
                          <a:solidFill>
                            <a:srgbClr val="FFFFFF"/>
                          </a:solidFill>
                          <a:latin typeface="Raleway Heavy"/>
                          <a:ea typeface="Raleway Heavy"/>
                          <a:cs typeface="Raleway Heavy"/>
                          <a:sym typeface="Raleway Heavy"/>
                        </a:rPr>
                        <a:t>August 12, 2024: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21"/>
                        </a:lnSpc>
                        <a:defRPr/>
                      </a:pPr>
                      <a:r>
                        <a:rPr lang="en-US" sz="2515">
                          <a:solidFill>
                            <a:srgbClr val="FFFFFF"/>
                          </a:solidFill>
                          <a:latin typeface="Raleway Semi-Bold"/>
                          <a:ea typeface="Raleway Semi-Bold"/>
                          <a:cs typeface="Raleway Semi-Bold"/>
                          <a:sym typeface="Raleway Semi-Bold"/>
                        </a:rPr>
                        <a:t>Compensation fields removed from GIMLS.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3040">
                <a:tc>
                  <a:txBody>
                    <a:bodyPr/>
                    <a:lstStyle/>
                    <a:p>
                      <a:pPr algn="l">
                        <a:lnSpc>
                          <a:spcPts val="3521"/>
                        </a:lnSpc>
                        <a:defRPr/>
                      </a:pPr>
                      <a:r>
                        <a:rPr lang="en-US" sz="2515">
                          <a:solidFill>
                            <a:srgbClr val="FFFFFF"/>
                          </a:solidFill>
                          <a:latin typeface="Raleway Heavy"/>
                          <a:ea typeface="Raleway Heavy"/>
                          <a:cs typeface="Raleway Heavy"/>
                          <a:sym typeface="Raleway Heavy"/>
                        </a:rPr>
                        <a:t>August 17, 2024: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21"/>
                        </a:lnSpc>
                        <a:defRPr/>
                      </a:pPr>
                      <a:r>
                        <a:rPr lang="en-US" sz="2515">
                          <a:solidFill>
                            <a:srgbClr val="FFFFFF"/>
                          </a:solidFill>
                          <a:latin typeface="Raleway Semi-Bold"/>
                          <a:ea typeface="Raleway Semi-Bold"/>
                          <a:cs typeface="Raleway Semi-Bold"/>
                          <a:sym typeface="Raleway Semi-Bold"/>
                        </a:rPr>
                        <a:t>New rules will be fully effective, and violations and fines will be enforced.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731520" y="836295"/>
            <a:ext cx="4668144" cy="1086990"/>
          </a:xfrm>
          <a:prstGeom prst="rect">
            <a:avLst/>
          </a:prstGeom>
        </p:spPr>
        <p:txBody>
          <a:bodyPr lIns="0" tIns="0" rIns="0" bIns="0" rtlCol="0" anchor="t">
            <a:spAutoFit/>
          </a:bodyPr>
          <a:lstStyle/>
          <a:p>
            <a:pPr algn="l">
              <a:lnSpc>
                <a:spcPts val="4154"/>
              </a:lnSpc>
            </a:pPr>
            <a:r>
              <a:rPr lang="en-US" sz="4419">
                <a:solidFill>
                  <a:srgbClr val="FFFFFF"/>
                </a:solidFill>
                <a:latin typeface="Raleway Heavy"/>
                <a:ea typeface="Raleway Heavy"/>
                <a:cs typeface="Raleway Heavy"/>
                <a:sym typeface="Raleway Heavy"/>
              </a:rPr>
              <a:t>IMPORTANT </a:t>
            </a:r>
          </a:p>
          <a:p>
            <a:pPr algn="l">
              <a:lnSpc>
                <a:spcPts val="4154"/>
              </a:lnSpc>
            </a:pPr>
            <a:r>
              <a:rPr lang="en-US" sz="4419">
                <a:solidFill>
                  <a:srgbClr val="352245"/>
                </a:solidFill>
                <a:latin typeface="Raleway Heavy"/>
                <a:ea typeface="Raleway Heavy"/>
                <a:cs typeface="Raleway Heavy"/>
                <a:sym typeface="Raleway Heavy"/>
              </a:rPr>
              <a:t>DATES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3175" y="-338636"/>
            <a:ext cx="6265291" cy="9570484"/>
          </a:xfrm>
          <a:custGeom>
            <a:avLst/>
            <a:gdLst/>
            <a:ahLst/>
            <a:cxnLst/>
            <a:rect l="l" t="t" r="r" b="b"/>
            <a:pathLst>
              <a:path w="6265291" h="9570484">
                <a:moveTo>
                  <a:pt x="0" y="0"/>
                </a:moveTo>
                <a:lnTo>
                  <a:pt x="6265292" y="0"/>
                </a:lnTo>
                <a:lnTo>
                  <a:pt x="6265292" y="9570484"/>
                </a:lnTo>
                <a:lnTo>
                  <a:pt x="0" y="9570484"/>
                </a:lnTo>
                <a:lnTo>
                  <a:pt x="0" y="0"/>
                </a:lnTo>
                <a:close/>
              </a:path>
            </a:pathLst>
          </a:custGeom>
          <a:blipFill>
            <a:blip r:embed="rId2">
              <a:extLst>
                <a:ext uri="{96DAC541-7B7A-43D3-8B79-37D633B846F1}">
                  <asvg:svgBlip xmlns:asvg="http://schemas.microsoft.com/office/drawing/2016/SVG/main" r:embed="rId3"/>
                </a:ext>
              </a:extLst>
            </a:blip>
            <a:stretch>
              <a:fillRect l="-26377" r="-26377"/>
            </a:stretch>
          </a:blipFill>
        </p:spPr>
        <p:txBody>
          <a:bodyPr/>
          <a:lstStyle/>
          <a:p>
            <a:endParaRPr lang="en-US"/>
          </a:p>
        </p:txBody>
      </p:sp>
      <p:sp>
        <p:nvSpPr>
          <p:cNvPr id="3" name="TextBox 3"/>
          <p:cNvSpPr txBox="1"/>
          <p:nvPr/>
        </p:nvSpPr>
        <p:spPr>
          <a:xfrm>
            <a:off x="731520" y="845820"/>
            <a:ext cx="4145280" cy="3474352"/>
          </a:xfrm>
          <a:prstGeom prst="rect">
            <a:avLst/>
          </a:prstGeom>
        </p:spPr>
        <p:txBody>
          <a:bodyPr lIns="0" tIns="0" rIns="0" bIns="0" rtlCol="0" anchor="t">
            <a:spAutoFit/>
          </a:bodyPr>
          <a:lstStyle/>
          <a:p>
            <a:pPr algn="l">
              <a:lnSpc>
                <a:spcPts val="4544"/>
              </a:lnSpc>
            </a:pPr>
            <a:r>
              <a:rPr lang="en-US" sz="4835">
                <a:solidFill>
                  <a:srgbClr val="FFFFFF"/>
                </a:solidFill>
                <a:latin typeface="Raleway Heavy"/>
                <a:ea typeface="Raleway Heavy"/>
                <a:cs typeface="Raleway Heavy"/>
                <a:sym typeface="Raleway Heavy"/>
              </a:rPr>
              <a:t>NAVIGATING PRACTICE CHANGES</a:t>
            </a:r>
          </a:p>
          <a:p>
            <a:pPr algn="l">
              <a:lnSpc>
                <a:spcPts val="4544"/>
              </a:lnSpc>
            </a:pPr>
            <a:r>
              <a:rPr lang="en-US" sz="4835">
                <a:solidFill>
                  <a:srgbClr val="352245"/>
                </a:solidFill>
                <a:latin typeface="Raleway Heavy"/>
                <a:ea typeface="Raleway Heavy"/>
                <a:cs typeface="Raleway Heavy"/>
                <a:sym typeface="Raleway Heavy"/>
              </a:rPr>
              <a:t>LIVE INTERACTIVE WEBINARS</a:t>
            </a:r>
          </a:p>
        </p:txBody>
      </p:sp>
      <p:sp>
        <p:nvSpPr>
          <p:cNvPr id="4" name="TextBox 4"/>
          <p:cNvSpPr txBox="1"/>
          <p:nvPr/>
        </p:nvSpPr>
        <p:spPr>
          <a:xfrm>
            <a:off x="1002133" y="4992821"/>
            <a:ext cx="3604054" cy="698043"/>
          </a:xfrm>
          <a:prstGeom prst="rect">
            <a:avLst/>
          </a:prstGeom>
        </p:spPr>
        <p:txBody>
          <a:bodyPr lIns="0" tIns="0" rIns="0" bIns="0" rtlCol="0" anchor="t">
            <a:spAutoFit/>
          </a:bodyPr>
          <a:lstStyle/>
          <a:p>
            <a:pPr algn="l">
              <a:lnSpc>
                <a:spcPts val="2795"/>
              </a:lnSpc>
            </a:pPr>
            <a:r>
              <a:rPr lang="en-US" sz="2409" spc="-120">
                <a:solidFill>
                  <a:srgbClr val="FFFFFF"/>
                </a:solidFill>
                <a:latin typeface="Open Sans"/>
                <a:ea typeface="Open Sans"/>
                <a:cs typeface="Open Sans"/>
                <a:sym typeface="Open Sans"/>
              </a:rPr>
              <a:t>AVAILABLE TO MEMBERS AND ASSOCIATIONS ONLY.</a:t>
            </a:r>
          </a:p>
        </p:txBody>
      </p:sp>
      <p:sp>
        <p:nvSpPr>
          <p:cNvPr id="5" name="TextBox 5"/>
          <p:cNvSpPr txBox="1"/>
          <p:nvPr/>
        </p:nvSpPr>
        <p:spPr>
          <a:xfrm>
            <a:off x="5870001" y="1249589"/>
            <a:ext cx="3680058" cy="2935568"/>
          </a:xfrm>
          <a:prstGeom prst="rect">
            <a:avLst/>
          </a:prstGeom>
        </p:spPr>
        <p:txBody>
          <a:bodyPr lIns="0" tIns="0" rIns="0" bIns="0" rtlCol="0" anchor="t">
            <a:spAutoFit/>
          </a:bodyPr>
          <a:lstStyle/>
          <a:p>
            <a:pPr algn="l">
              <a:lnSpc>
                <a:spcPts val="2099"/>
              </a:lnSpc>
            </a:pPr>
            <a:r>
              <a:rPr lang="en-US" sz="1809" spc="-90">
                <a:solidFill>
                  <a:srgbClr val="000000"/>
                </a:solidFill>
                <a:latin typeface="Open Sans Bold"/>
                <a:ea typeface="Open Sans Bold"/>
                <a:cs typeface="Open Sans Bold"/>
                <a:sym typeface="Open Sans Bold"/>
              </a:rPr>
              <a:t>SIGN UP AT</a:t>
            </a:r>
          </a:p>
          <a:p>
            <a:pPr algn="l">
              <a:lnSpc>
                <a:spcPts val="2099"/>
              </a:lnSpc>
            </a:pPr>
            <a:endParaRPr lang="en-US" sz="1809" spc="-90">
              <a:solidFill>
                <a:srgbClr val="000000"/>
              </a:solidFill>
              <a:latin typeface="Open Sans Bold"/>
              <a:ea typeface="Open Sans Bold"/>
              <a:cs typeface="Open Sans Bold"/>
              <a:sym typeface="Open Sans Bold"/>
            </a:endParaRPr>
          </a:p>
          <a:p>
            <a:pPr algn="l">
              <a:lnSpc>
                <a:spcPts val="2099"/>
              </a:lnSpc>
            </a:pPr>
            <a:r>
              <a:rPr lang="en-US" sz="1809" spc="-90">
                <a:solidFill>
                  <a:srgbClr val="000000"/>
                </a:solidFill>
                <a:latin typeface="Open Sans"/>
                <a:ea typeface="Open Sans"/>
                <a:cs typeface="Open Sans"/>
                <a:sym typeface="Open Sans"/>
              </a:rPr>
              <a:t> WWW.NAR.REALTOR/THEFACTS </a:t>
            </a:r>
          </a:p>
          <a:p>
            <a:pPr algn="l">
              <a:lnSpc>
                <a:spcPts val="2795"/>
              </a:lnSpc>
            </a:pPr>
            <a:endParaRPr lang="en-US" sz="1809" spc="-90">
              <a:solidFill>
                <a:srgbClr val="000000"/>
              </a:solidFill>
              <a:latin typeface="Open Sans"/>
              <a:ea typeface="Open Sans"/>
              <a:cs typeface="Open Sans"/>
              <a:sym typeface="Open Sans"/>
            </a:endParaRPr>
          </a:p>
          <a:p>
            <a:pPr marL="455547" lvl="1" indent="-227773" algn="l">
              <a:lnSpc>
                <a:spcPts val="5274"/>
              </a:lnSpc>
              <a:buFont typeface="Arial"/>
              <a:buChar char="•"/>
            </a:pPr>
            <a:r>
              <a:rPr lang="en-US" sz="2109" spc="-105">
                <a:solidFill>
                  <a:srgbClr val="000000"/>
                </a:solidFill>
                <a:latin typeface="Open Sans"/>
                <a:ea typeface="Open Sans"/>
                <a:cs typeface="Open Sans"/>
                <a:sym typeface="Open Sans"/>
              </a:rPr>
              <a:t>AUGUST 1ST @ 3 PM EST</a:t>
            </a:r>
          </a:p>
          <a:p>
            <a:pPr marL="455547" lvl="1" indent="-227773" algn="l">
              <a:lnSpc>
                <a:spcPts val="5274"/>
              </a:lnSpc>
              <a:buFont typeface="Arial"/>
              <a:buChar char="•"/>
            </a:pPr>
            <a:r>
              <a:rPr lang="en-US" sz="2109" spc="-105">
                <a:solidFill>
                  <a:srgbClr val="000000"/>
                </a:solidFill>
                <a:latin typeface="Open Sans"/>
                <a:ea typeface="Open Sans"/>
                <a:cs typeface="Open Sans"/>
                <a:sym typeface="Open Sans"/>
              </a:rPr>
              <a:t>AUGUST 5TH, @ 12 PM EST</a:t>
            </a:r>
          </a:p>
          <a:p>
            <a:pPr marL="455547" lvl="1" indent="-227773" algn="l">
              <a:lnSpc>
                <a:spcPts val="5274"/>
              </a:lnSpc>
              <a:buFont typeface="Arial"/>
              <a:buChar char="•"/>
            </a:pPr>
            <a:r>
              <a:rPr lang="en-US" sz="2109" spc="-105">
                <a:solidFill>
                  <a:srgbClr val="000000"/>
                </a:solidFill>
                <a:latin typeface="Open Sans"/>
                <a:ea typeface="Open Sans"/>
                <a:cs typeface="Open Sans"/>
                <a:sym typeface="Open Sans"/>
              </a:rPr>
              <a:t>AUGUST 15, @ 4 PM EST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5BDDB"/>
        </a:solidFill>
        <a:effectLst/>
      </p:bgPr>
    </p:bg>
    <p:spTree>
      <p:nvGrpSpPr>
        <p:cNvPr id="1" name=""/>
        <p:cNvGrpSpPr/>
        <p:nvPr/>
      </p:nvGrpSpPr>
      <p:grpSpPr>
        <a:xfrm>
          <a:off x="0" y="0"/>
          <a:ext cx="0" cy="0"/>
          <a:chOff x="0" y="0"/>
          <a:chExt cx="0" cy="0"/>
        </a:xfrm>
      </p:grpSpPr>
      <p:sp>
        <p:nvSpPr>
          <p:cNvPr id="2" name="TextBox 2"/>
          <p:cNvSpPr txBox="1"/>
          <p:nvPr/>
        </p:nvSpPr>
        <p:spPr>
          <a:xfrm>
            <a:off x="630555" y="2421509"/>
            <a:ext cx="8391525" cy="1999682"/>
          </a:xfrm>
          <a:prstGeom prst="rect">
            <a:avLst/>
          </a:prstGeom>
        </p:spPr>
        <p:txBody>
          <a:bodyPr lIns="0" tIns="0" rIns="0" bIns="0" rtlCol="0" anchor="t">
            <a:spAutoFit/>
          </a:bodyPr>
          <a:lstStyle/>
          <a:p>
            <a:pPr algn="ctr">
              <a:lnSpc>
                <a:spcPts val="7576"/>
              </a:lnSpc>
            </a:pPr>
            <a:r>
              <a:rPr lang="en-US" sz="8059" u="sng">
                <a:solidFill>
                  <a:srgbClr val="FFFFFF"/>
                </a:solidFill>
                <a:latin typeface="Raleway Heavy"/>
                <a:ea typeface="Raleway Heavy"/>
                <a:cs typeface="Raleway Heavy"/>
                <a:sym typeface="Raleway Heavy"/>
                <a:hlinkClick r:id="rId2" tooltip="https://www.nar.realtor/the-facts/window-to-the-law-settlement-facts-videos"/>
              </a:rPr>
              <a:t>SETTLEMENT FACTS VIDEOS</a:t>
            </a:r>
          </a:p>
        </p:txBody>
      </p:sp>
      <p:sp>
        <p:nvSpPr>
          <p:cNvPr id="3" name="Freeform 3"/>
          <p:cNvSpPr/>
          <p:nvPr/>
        </p:nvSpPr>
        <p:spPr>
          <a:xfrm>
            <a:off x="2366191" y="4791302"/>
            <a:ext cx="4920254" cy="1792378"/>
          </a:xfrm>
          <a:custGeom>
            <a:avLst/>
            <a:gdLst/>
            <a:ahLst/>
            <a:cxnLst/>
            <a:rect l="l" t="t" r="r" b="b"/>
            <a:pathLst>
              <a:path w="4920254" h="1792378">
                <a:moveTo>
                  <a:pt x="0" y="0"/>
                </a:moveTo>
                <a:lnTo>
                  <a:pt x="4920253" y="0"/>
                </a:lnTo>
                <a:lnTo>
                  <a:pt x="4920253" y="1792378"/>
                </a:lnTo>
                <a:lnTo>
                  <a:pt x="0" y="179237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771525" y="1256141"/>
            <a:ext cx="8201025" cy="641636"/>
          </a:xfrm>
          <a:prstGeom prst="rect">
            <a:avLst/>
          </a:prstGeom>
        </p:spPr>
        <p:txBody>
          <a:bodyPr lIns="0" tIns="0" rIns="0" bIns="0" rtlCol="0" anchor="t">
            <a:spAutoFit/>
          </a:bodyPr>
          <a:lstStyle/>
          <a:p>
            <a:pPr algn="ctr">
              <a:lnSpc>
                <a:spcPts val="4708"/>
              </a:lnSpc>
            </a:pPr>
            <a:r>
              <a:rPr lang="en-US" sz="5008" u="sng" spc="50" dirty="0">
                <a:solidFill>
                  <a:srgbClr val="004281"/>
                </a:solidFill>
                <a:latin typeface="Open Sans"/>
                <a:ea typeface="Open Sans"/>
                <a:cs typeface="Open Sans"/>
                <a:sym typeface="Open Sans"/>
                <a:hlinkClick r:id="rId2" tooltip="https://www.nar.realtor/the-facts/window-to-the-law-settlement-facts-videos"/>
              </a:rPr>
              <a:t>CLICK HERE FOR</a:t>
            </a:r>
          </a:p>
        </p:txBody>
      </p:sp>
      <p:sp>
        <p:nvSpPr>
          <p:cNvPr id="5" name="TextBox 5"/>
          <p:cNvSpPr txBox="1"/>
          <p:nvPr/>
        </p:nvSpPr>
        <p:spPr>
          <a:xfrm>
            <a:off x="3409950" y="4961366"/>
            <a:ext cx="2924975" cy="202343"/>
          </a:xfrm>
          <a:prstGeom prst="rect">
            <a:avLst/>
          </a:prstGeom>
        </p:spPr>
        <p:txBody>
          <a:bodyPr lIns="0" tIns="0" rIns="0" bIns="0" rtlCol="0" anchor="t">
            <a:spAutoFit/>
          </a:bodyPr>
          <a:lstStyle/>
          <a:p>
            <a:pPr algn="ctr">
              <a:lnSpc>
                <a:spcPts val="1634"/>
              </a:lnSpc>
            </a:pPr>
            <a:r>
              <a:rPr lang="en-US" sz="1408" spc="-70">
                <a:solidFill>
                  <a:srgbClr val="3FB9BD"/>
                </a:solidFill>
                <a:latin typeface="Open Sans"/>
                <a:ea typeface="Open Sans"/>
                <a:cs typeface="Open Sans"/>
                <a:sym typeface="Open Sans"/>
              </a:rPr>
              <a:t>MOONDESIGNSTUDIO.CO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5F8"/>
        </a:solidFill>
        <a:effectLst/>
      </p:bgPr>
    </p:bg>
    <p:spTree>
      <p:nvGrpSpPr>
        <p:cNvPr id="1" name=""/>
        <p:cNvGrpSpPr/>
        <p:nvPr/>
      </p:nvGrpSpPr>
      <p:grpSpPr>
        <a:xfrm>
          <a:off x="0" y="0"/>
          <a:ext cx="0" cy="0"/>
          <a:chOff x="0" y="0"/>
          <a:chExt cx="0" cy="0"/>
        </a:xfrm>
      </p:grpSpPr>
      <p:sp>
        <p:nvSpPr>
          <p:cNvPr id="2" name="Freeform 2"/>
          <p:cNvSpPr/>
          <p:nvPr/>
        </p:nvSpPr>
        <p:spPr>
          <a:xfrm>
            <a:off x="3519339" y="731520"/>
            <a:ext cx="2714921" cy="1861081"/>
          </a:xfrm>
          <a:custGeom>
            <a:avLst/>
            <a:gdLst/>
            <a:ahLst/>
            <a:cxnLst/>
            <a:rect l="l" t="t" r="r" b="b"/>
            <a:pathLst>
              <a:path w="2714921" h="1861081">
                <a:moveTo>
                  <a:pt x="0" y="0"/>
                </a:moveTo>
                <a:lnTo>
                  <a:pt x="2714922" y="0"/>
                </a:lnTo>
                <a:lnTo>
                  <a:pt x="2714922" y="1861081"/>
                </a:lnTo>
                <a:lnTo>
                  <a:pt x="0" y="1861081"/>
                </a:lnTo>
                <a:lnTo>
                  <a:pt x="0" y="0"/>
                </a:lnTo>
                <a:close/>
              </a:path>
            </a:pathLst>
          </a:custGeom>
          <a:blipFill>
            <a:blip r:embed="rId2"/>
            <a:stretch>
              <a:fillRect t="-20019" b="-25858"/>
            </a:stretch>
          </a:blipFill>
        </p:spPr>
        <p:txBody>
          <a:bodyPr/>
          <a:lstStyle/>
          <a:p>
            <a:endParaRPr lang="en-US"/>
          </a:p>
        </p:txBody>
      </p:sp>
      <p:sp>
        <p:nvSpPr>
          <p:cNvPr id="3" name="TextBox 3"/>
          <p:cNvSpPr txBox="1"/>
          <p:nvPr/>
        </p:nvSpPr>
        <p:spPr>
          <a:xfrm>
            <a:off x="1810186" y="3119829"/>
            <a:ext cx="6133227" cy="897217"/>
          </a:xfrm>
          <a:prstGeom prst="rect">
            <a:avLst/>
          </a:prstGeom>
        </p:spPr>
        <p:txBody>
          <a:bodyPr lIns="0" tIns="0" rIns="0" bIns="0" rtlCol="0" anchor="t">
            <a:spAutoFit/>
          </a:bodyPr>
          <a:lstStyle/>
          <a:p>
            <a:pPr algn="ctr">
              <a:lnSpc>
                <a:spcPts val="6567"/>
              </a:lnSpc>
            </a:pPr>
            <a:r>
              <a:rPr lang="en-US" sz="6986">
                <a:solidFill>
                  <a:srgbClr val="004281"/>
                </a:solidFill>
                <a:latin typeface="Raleway Heavy"/>
                <a:ea typeface="Raleway Heavy"/>
                <a:cs typeface="Raleway Heavy"/>
                <a:sym typeface="Raleway Heavy"/>
              </a:rPr>
              <a:t>THANK YOU</a:t>
            </a:r>
          </a:p>
        </p:txBody>
      </p:sp>
      <p:sp>
        <p:nvSpPr>
          <p:cNvPr id="4" name="TextBox 4"/>
          <p:cNvSpPr txBox="1"/>
          <p:nvPr/>
        </p:nvSpPr>
        <p:spPr>
          <a:xfrm>
            <a:off x="3409950" y="6112073"/>
            <a:ext cx="2924975" cy="197656"/>
          </a:xfrm>
          <a:prstGeom prst="rect">
            <a:avLst/>
          </a:prstGeom>
        </p:spPr>
        <p:txBody>
          <a:bodyPr lIns="0" tIns="0" rIns="0" bIns="0" rtlCol="0" anchor="t">
            <a:spAutoFit/>
          </a:bodyPr>
          <a:lstStyle/>
          <a:p>
            <a:pPr algn="ctr">
              <a:lnSpc>
                <a:spcPts val="1634"/>
              </a:lnSpc>
            </a:pPr>
            <a:r>
              <a:rPr lang="en-US" sz="1408" spc="-70">
                <a:solidFill>
                  <a:srgbClr val="2C5952"/>
                </a:solidFill>
                <a:latin typeface="Open Sans"/>
                <a:ea typeface="Open Sans"/>
                <a:cs typeface="Open Sans"/>
                <a:sym typeface="Open Sans"/>
              </a:rPr>
              <a:t>07/31/2024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281"/>
        </a:solidFill>
        <a:effectLst/>
      </p:bgPr>
    </p:bg>
    <p:spTree>
      <p:nvGrpSpPr>
        <p:cNvPr id="1" name=""/>
        <p:cNvGrpSpPr/>
        <p:nvPr/>
      </p:nvGrpSpPr>
      <p:grpSpPr>
        <a:xfrm>
          <a:off x="0" y="0"/>
          <a:ext cx="0" cy="0"/>
          <a:chOff x="0" y="0"/>
          <a:chExt cx="0" cy="0"/>
        </a:xfrm>
      </p:grpSpPr>
      <p:sp>
        <p:nvSpPr>
          <p:cNvPr id="2" name="Freeform 2"/>
          <p:cNvSpPr/>
          <p:nvPr/>
        </p:nvSpPr>
        <p:spPr>
          <a:xfrm>
            <a:off x="7716551" y="731520"/>
            <a:ext cx="1305529" cy="997691"/>
          </a:xfrm>
          <a:custGeom>
            <a:avLst/>
            <a:gdLst/>
            <a:ahLst/>
            <a:cxnLst/>
            <a:rect l="l" t="t" r="r" b="b"/>
            <a:pathLst>
              <a:path w="1305529" h="997691">
                <a:moveTo>
                  <a:pt x="0" y="0"/>
                </a:moveTo>
                <a:lnTo>
                  <a:pt x="1305529" y="0"/>
                </a:lnTo>
                <a:lnTo>
                  <a:pt x="1305529" y="997691"/>
                </a:lnTo>
                <a:lnTo>
                  <a:pt x="0" y="99769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31520" y="1054224"/>
            <a:ext cx="4932606" cy="1210207"/>
          </a:xfrm>
          <a:prstGeom prst="rect">
            <a:avLst/>
          </a:prstGeom>
        </p:spPr>
        <p:txBody>
          <a:bodyPr lIns="0" tIns="0" rIns="0" bIns="0" rtlCol="0" anchor="t">
            <a:spAutoFit/>
          </a:bodyPr>
          <a:lstStyle/>
          <a:p>
            <a:pPr algn="l">
              <a:lnSpc>
                <a:spcPts val="4624"/>
              </a:lnSpc>
            </a:pPr>
            <a:r>
              <a:rPr lang="en-US" sz="4919">
                <a:solidFill>
                  <a:srgbClr val="FFFFFF"/>
                </a:solidFill>
                <a:latin typeface="Raleway Heavy"/>
                <a:ea typeface="Raleway Heavy"/>
                <a:cs typeface="Raleway Heavy"/>
                <a:sym typeface="Raleway Heavy"/>
              </a:rPr>
              <a:t>WHY IS POLICY</a:t>
            </a:r>
          </a:p>
          <a:p>
            <a:pPr algn="l">
              <a:lnSpc>
                <a:spcPts val="4624"/>
              </a:lnSpc>
            </a:pPr>
            <a:r>
              <a:rPr lang="en-US" sz="4919">
                <a:solidFill>
                  <a:srgbClr val="F86942"/>
                </a:solidFill>
                <a:latin typeface="Raleway Heavy"/>
                <a:ea typeface="Raleway Heavy"/>
                <a:cs typeface="Raleway Heavy"/>
                <a:sym typeface="Raleway Heavy"/>
              </a:rPr>
              <a:t>CHANGING?</a:t>
            </a:r>
          </a:p>
        </p:txBody>
      </p:sp>
      <p:sp>
        <p:nvSpPr>
          <p:cNvPr id="4" name="TextBox 4"/>
          <p:cNvSpPr txBox="1"/>
          <p:nvPr/>
        </p:nvSpPr>
        <p:spPr>
          <a:xfrm>
            <a:off x="731520" y="3295462"/>
            <a:ext cx="8290560" cy="1906143"/>
          </a:xfrm>
          <a:prstGeom prst="rect">
            <a:avLst/>
          </a:prstGeom>
        </p:spPr>
        <p:txBody>
          <a:bodyPr lIns="0" tIns="0" rIns="0" bIns="0" rtlCol="0" anchor="t">
            <a:spAutoFit/>
          </a:bodyPr>
          <a:lstStyle/>
          <a:p>
            <a:pPr algn="l">
              <a:lnSpc>
                <a:spcPts val="2496"/>
              </a:lnSpc>
            </a:pPr>
            <a:r>
              <a:rPr lang="en-US" sz="2400" spc="40">
                <a:solidFill>
                  <a:srgbClr val="FFFFFF"/>
                </a:solidFill>
                <a:latin typeface="Raleway"/>
                <a:ea typeface="Raleway"/>
                <a:cs typeface="Raleway"/>
                <a:sym typeface="Raleway"/>
              </a:rPr>
              <a:t>The Golden Isles Association of REALTORS® and Multiple Listing Service (GIMLS) has significantly changed our policies and compensation rules to comply with the NAR settlement in antitrust litigation. </a:t>
            </a:r>
            <a:r>
              <a:rPr lang="en-US" sz="2400" spc="40">
                <a:solidFill>
                  <a:srgbClr val="F86942"/>
                </a:solidFill>
                <a:latin typeface="Raleway Bold"/>
                <a:ea typeface="Raleway Bold"/>
                <a:cs typeface="Raleway Bold"/>
                <a:sym typeface="Raleway Bold"/>
              </a:rPr>
              <a:t>These changes are essential to protect our members and the organization.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BDDB"/>
        </a:solidFill>
        <a:effectLst/>
      </p:bgPr>
    </p:bg>
    <p:spTree>
      <p:nvGrpSpPr>
        <p:cNvPr id="1" name=""/>
        <p:cNvGrpSpPr/>
        <p:nvPr/>
      </p:nvGrpSpPr>
      <p:grpSpPr>
        <a:xfrm>
          <a:off x="0" y="0"/>
          <a:ext cx="0" cy="0"/>
          <a:chOff x="0" y="0"/>
          <a:chExt cx="0" cy="0"/>
        </a:xfrm>
      </p:grpSpPr>
      <p:grpSp>
        <p:nvGrpSpPr>
          <p:cNvPr id="2" name="Group 2"/>
          <p:cNvGrpSpPr/>
          <p:nvPr/>
        </p:nvGrpSpPr>
        <p:grpSpPr>
          <a:xfrm>
            <a:off x="-143018" y="-114414"/>
            <a:ext cx="10041173" cy="7549697"/>
            <a:chOff x="0" y="0"/>
            <a:chExt cx="13388231" cy="10066262"/>
          </a:xfrm>
        </p:grpSpPr>
        <p:sp>
          <p:nvSpPr>
            <p:cNvPr id="3" name="AutoShape 3"/>
            <p:cNvSpPr/>
            <p:nvPr/>
          </p:nvSpPr>
          <p:spPr>
            <a:xfrm>
              <a:off x="0" y="0"/>
              <a:ext cx="6694115" cy="10066262"/>
            </a:xfrm>
            <a:prstGeom prst="rect">
              <a:avLst/>
            </a:prstGeom>
            <a:solidFill>
              <a:srgbClr val="FFFBD8"/>
            </a:solidFill>
          </p:spPr>
          <p:txBody>
            <a:bodyPr/>
            <a:lstStyle/>
            <a:p>
              <a:endParaRPr lang="en-US"/>
            </a:p>
          </p:txBody>
        </p:sp>
        <p:sp>
          <p:nvSpPr>
            <p:cNvPr id="4" name="AutoShape 4"/>
            <p:cNvSpPr/>
            <p:nvPr/>
          </p:nvSpPr>
          <p:spPr>
            <a:xfrm>
              <a:off x="6694115" y="0"/>
              <a:ext cx="6694115" cy="5033131"/>
            </a:xfrm>
            <a:prstGeom prst="rect">
              <a:avLst/>
            </a:prstGeom>
            <a:solidFill>
              <a:srgbClr val="004281"/>
            </a:solidFill>
          </p:spPr>
          <p:txBody>
            <a:bodyPr/>
            <a:lstStyle/>
            <a:p>
              <a:endParaRPr lang="en-US"/>
            </a:p>
          </p:txBody>
        </p:sp>
        <p:sp>
          <p:nvSpPr>
            <p:cNvPr id="5" name="AutoShape 5"/>
            <p:cNvSpPr/>
            <p:nvPr/>
          </p:nvSpPr>
          <p:spPr>
            <a:xfrm>
              <a:off x="6694115" y="5033131"/>
              <a:ext cx="6694115" cy="5033131"/>
            </a:xfrm>
            <a:prstGeom prst="rect">
              <a:avLst/>
            </a:prstGeom>
            <a:solidFill>
              <a:srgbClr val="95BDDB"/>
            </a:solidFill>
          </p:spPr>
          <p:txBody>
            <a:bodyPr/>
            <a:lstStyle/>
            <a:p>
              <a:endParaRPr lang="en-US"/>
            </a:p>
          </p:txBody>
        </p:sp>
      </p:grpSp>
      <p:sp>
        <p:nvSpPr>
          <p:cNvPr id="6" name="Freeform 6"/>
          <p:cNvSpPr/>
          <p:nvPr/>
        </p:nvSpPr>
        <p:spPr>
          <a:xfrm>
            <a:off x="546875" y="2197394"/>
            <a:ext cx="3837482" cy="2926080"/>
          </a:xfrm>
          <a:custGeom>
            <a:avLst/>
            <a:gdLst/>
            <a:ahLst/>
            <a:cxnLst/>
            <a:rect l="l" t="t" r="r" b="b"/>
            <a:pathLst>
              <a:path w="3837482" h="2926080">
                <a:moveTo>
                  <a:pt x="0" y="0"/>
                </a:moveTo>
                <a:lnTo>
                  <a:pt x="3837482" y="0"/>
                </a:lnTo>
                <a:lnTo>
                  <a:pt x="3837482" y="2926080"/>
                </a:lnTo>
                <a:lnTo>
                  <a:pt x="0" y="29260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5430770" y="2318076"/>
            <a:ext cx="3918742" cy="2979991"/>
          </a:xfrm>
          <a:prstGeom prst="rect">
            <a:avLst/>
          </a:prstGeom>
        </p:spPr>
        <p:txBody>
          <a:bodyPr lIns="0" tIns="0" rIns="0" bIns="0" rtlCol="0" anchor="t">
            <a:spAutoFit/>
          </a:bodyPr>
          <a:lstStyle/>
          <a:p>
            <a:pPr algn="ctr">
              <a:lnSpc>
                <a:spcPts val="11350"/>
              </a:lnSpc>
            </a:pPr>
            <a:r>
              <a:rPr lang="en-US" sz="12075">
                <a:solidFill>
                  <a:srgbClr val="F0F5F8"/>
                </a:solidFill>
                <a:latin typeface="Raleway Heavy"/>
                <a:ea typeface="Raleway Heavy"/>
                <a:cs typeface="Raleway Heavy"/>
                <a:sym typeface="Raleway Heavy"/>
              </a:rPr>
              <a:t>AUG. 17</a:t>
            </a:r>
          </a:p>
        </p:txBody>
      </p:sp>
      <p:sp>
        <p:nvSpPr>
          <p:cNvPr id="8" name="TextBox 8"/>
          <p:cNvSpPr txBox="1"/>
          <p:nvPr/>
        </p:nvSpPr>
        <p:spPr>
          <a:xfrm>
            <a:off x="5329962" y="5718150"/>
            <a:ext cx="4019550" cy="865530"/>
          </a:xfrm>
          <a:prstGeom prst="rect">
            <a:avLst/>
          </a:prstGeom>
        </p:spPr>
        <p:txBody>
          <a:bodyPr lIns="0" tIns="0" rIns="0" bIns="0" rtlCol="0" anchor="t">
            <a:spAutoFit/>
          </a:bodyPr>
          <a:lstStyle/>
          <a:p>
            <a:pPr algn="ctr">
              <a:lnSpc>
                <a:spcPts val="3348"/>
              </a:lnSpc>
            </a:pPr>
            <a:r>
              <a:rPr lang="en-US" sz="3219">
                <a:solidFill>
                  <a:srgbClr val="F0F5F8"/>
                </a:solidFill>
                <a:latin typeface="Raleway Heavy"/>
                <a:ea typeface="Raleway Heavy"/>
                <a:cs typeface="Raleway Heavy"/>
                <a:sym typeface="Raleway Heavy"/>
              </a:rPr>
              <a:t>COMPLIANCE IS MANDATORY</a:t>
            </a:r>
          </a:p>
        </p:txBody>
      </p:sp>
      <p:sp>
        <p:nvSpPr>
          <p:cNvPr id="9" name="TextBox 9"/>
          <p:cNvSpPr txBox="1"/>
          <p:nvPr/>
        </p:nvSpPr>
        <p:spPr>
          <a:xfrm>
            <a:off x="4925873" y="829874"/>
            <a:ext cx="4827727" cy="879314"/>
          </a:xfrm>
          <a:prstGeom prst="rect">
            <a:avLst/>
          </a:prstGeom>
        </p:spPr>
        <p:txBody>
          <a:bodyPr lIns="0" tIns="0" rIns="0" bIns="0" rtlCol="0" anchor="t">
            <a:spAutoFit/>
          </a:bodyPr>
          <a:lstStyle/>
          <a:p>
            <a:pPr algn="ctr">
              <a:lnSpc>
                <a:spcPts val="3508"/>
              </a:lnSpc>
              <a:spcBef>
                <a:spcPct val="0"/>
              </a:spcBef>
            </a:pPr>
            <a:r>
              <a:rPr lang="en-US" sz="2506">
                <a:solidFill>
                  <a:srgbClr val="F0F5F8"/>
                </a:solidFill>
                <a:latin typeface="Raleway Heavy"/>
                <a:ea typeface="Raleway Heavy"/>
                <a:cs typeface="Raleway Heavy"/>
                <a:sym typeface="Raleway Heavy"/>
              </a:rPr>
              <a:t>NEW RULES WILL GO INTO EFFECT FOR GIMLS 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BDDB"/>
        </a:solidFill>
        <a:effectLst/>
      </p:bgPr>
    </p:bg>
    <p:spTree>
      <p:nvGrpSpPr>
        <p:cNvPr id="1" name=""/>
        <p:cNvGrpSpPr/>
        <p:nvPr/>
      </p:nvGrpSpPr>
      <p:grpSpPr>
        <a:xfrm>
          <a:off x="0" y="0"/>
          <a:ext cx="0" cy="0"/>
          <a:chOff x="0" y="0"/>
          <a:chExt cx="0" cy="0"/>
        </a:xfrm>
      </p:grpSpPr>
      <p:sp>
        <p:nvSpPr>
          <p:cNvPr id="2" name="Freeform 2"/>
          <p:cNvSpPr/>
          <p:nvPr/>
        </p:nvSpPr>
        <p:spPr>
          <a:xfrm>
            <a:off x="-794148" y="-1246103"/>
            <a:ext cx="5819881" cy="8890101"/>
          </a:xfrm>
          <a:custGeom>
            <a:avLst/>
            <a:gdLst/>
            <a:ahLst/>
            <a:cxnLst/>
            <a:rect l="l" t="t" r="r" b="b"/>
            <a:pathLst>
              <a:path w="5819881" h="8890101">
                <a:moveTo>
                  <a:pt x="0" y="0"/>
                </a:moveTo>
                <a:lnTo>
                  <a:pt x="5819881" y="0"/>
                </a:lnTo>
                <a:lnTo>
                  <a:pt x="5819881" y="8890101"/>
                </a:lnTo>
                <a:lnTo>
                  <a:pt x="0" y="8890101"/>
                </a:lnTo>
                <a:lnTo>
                  <a:pt x="0" y="0"/>
                </a:lnTo>
                <a:close/>
              </a:path>
            </a:pathLst>
          </a:custGeom>
          <a:blipFill>
            <a:blip r:embed="rId2">
              <a:extLst>
                <a:ext uri="{96DAC541-7B7A-43D3-8B79-37D633B846F1}">
                  <asvg:svgBlip xmlns:asvg="http://schemas.microsoft.com/office/drawing/2016/SVG/main" r:embed="rId3"/>
                </a:ext>
              </a:extLst>
            </a:blip>
            <a:stretch>
              <a:fillRect l="-26377" r="-26377"/>
            </a:stretch>
          </a:blipFill>
        </p:spPr>
        <p:txBody>
          <a:bodyPr/>
          <a:lstStyle/>
          <a:p>
            <a:endParaRPr lang="en-US"/>
          </a:p>
        </p:txBody>
      </p:sp>
      <p:sp>
        <p:nvSpPr>
          <p:cNvPr id="3" name="TextBox 3"/>
          <p:cNvSpPr txBox="1"/>
          <p:nvPr/>
        </p:nvSpPr>
        <p:spPr>
          <a:xfrm>
            <a:off x="617220" y="1846464"/>
            <a:ext cx="4045005" cy="3769915"/>
          </a:xfrm>
          <a:prstGeom prst="rect">
            <a:avLst/>
          </a:prstGeom>
        </p:spPr>
        <p:txBody>
          <a:bodyPr lIns="0" tIns="0" rIns="0" bIns="0" rtlCol="0" anchor="t">
            <a:spAutoFit/>
          </a:bodyPr>
          <a:lstStyle/>
          <a:p>
            <a:pPr algn="ctr">
              <a:lnSpc>
                <a:spcPts val="4410"/>
              </a:lnSpc>
            </a:pPr>
            <a:r>
              <a:rPr lang="en-US" sz="3801">
                <a:solidFill>
                  <a:srgbClr val="004281"/>
                </a:solidFill>
                <a:latin typeface="Raleway Bold"/>
                <a:ea typeface="Raleway Bold"/>
                <a:cs typeface="Raleway Bold"/>
                <a:sym typeface="Raleway Bold"/>
              </a:rPr>
              <a:t>OFFERS OF COMPENSATION WILL BE </a:t>
            </a:r>
            <a:r>
              <a:rPr lang="en-US" sz="3801" u="sng">
                <a:solidFill>
                  <a:srgbClr val="004281"/>
                </a:solidFill>
                <a:latin typeface="Raleway Bold"/>
                <a:ea typeface="Raleway Bold"/>
                <a:cs typeface="Raleway Bold"/>
                <a:sym typeface="Raleway Bold"/>
              </a:rPr>
              <a:t>PROHIBITED</a:t>
            </a:r>
            <a:r>
              <a:rPr lang="en-US" sz="3801">
                <a:solidFill>
                  <a:srgbClr val="004281"/>
                </a:solidFill>
                <a:latin typeface="Raleway Bold"/>
                <a:ea typeface="Raleway Bold"/>
                <a:cs typeface="Raleway Bold"/>
                <a:sym typeface="Raleway Bold"/>
              </a:rPr>
              <a:t> WITHIN THE MLS SYSTEM</a:t>
            </a:r>
          </a:p>
          <a:p>
            <a:pPr algn="ctr">
              <a:lnSpc>
                <a:spcPts val="3383"/>
              </a:lnSpc>
            </a:pPr>
            <a:endParaRPr lang="en-US" sz="3801">
              <a:solidFill>
                <a:srgbClr val="004281"/>
              </a:solidFill>
              <a:latin typeface="Raleway Bold"/>
              <a:ea typeface="Raleway Bold"/>
              <a:cs typeface="Raleway Bold"/>
              <a:sym typeface="Raleway Bold"/>
            </a:endParaRPr>
          </a:p>
        </p:txBody>
      </p:sp>
      <p:sp>
        <p:nvSpPr>
          <p:cNvPr id="4" name="TextBox 4"/>
          <p:cNvSpPr txBox="1"/>
          <p:nvPr/>
        </p:nvSpPr>
        <p:spPr>
          <a:xfrm>
            <a:off x="5501414" y="1800149"/>
            <a:ext cx="3755522" cy="4832223"/>
          </a:xfrm>
          <a:prstGeom prst="rect">
            <a:avLst/>
          </a:prstGeom>
        </p:spPr>
        <p:txBody>
          <a:bodyPr lIns="0" tIns="0" rIns="0" bIns="0" rtlCol="0" anchor="t">
            <a:spAutoFit/>
          </a:bodyPr>
          <a:lstStyle/>
          <a:p>
            <a:pPr marL="453390" lvl="1" indent="-226695" algn="l">
              <a:lnSpc>
                <a:spcPts val="2121"/>
              </a:lnSpc>
              <a:buFont typeface="Arial"/>
              <a:buChar char="•"/>
            </a:pPr>
            <a:r>
              <a:rPr lang="en-US" sz="2100" dirty="0">
                <a:solidFill>
                  <a:srgbClr val="000000"/>
                </a:solidFill>
                <a:latin typeface="Raleway Semi-Bold"/>
                <a:ea typeface="Raleway Semi-Bold"/>
                <a:cs typeface="Raleway Semi-Bold"/>
                <a:sym typeface="Raleway Semi-Bold"/>
              </a:rPr>
              <a:t>DOCUMENT UPLOADS</a:t>
            </a:r>
          </a:p>
          <a:p>
            <a:pPr algn="l">
              <a:lnSpc>
                <a:spcPts val="2121"/>
              </a:lnSpc>
            </a:pPr>
            <a:endParaRPr lang="en-US" sz="2100" dirty="0">
              <a:solidFill>
                <a:srgbClr val="000000"/>
              </a:solidFill>
              <a:latin typeface="Raleway Semi-Bold"/>
              <a:ea typeface="Raleway Semi-Bold"/>
              <a:cs typeface="Raleway Semi-Bold"/>
              <a:sym typeface="Raleway Semi-Bold"/>
            </a:endParaRPr>
          </a:p>
          <a:p>
            <a:pPr marL="453390" lvl="1" indent="-226695" algn="l">
              <a:lnSpc>
                <a:spcPts val="2121"/>
              </a:lnSpc>
              <a:buFont typeface="Arial"/>
              <a:buChar char="•"/>
            </a:pPr>
            <a:r>
              <a:rPr lang="en-US" sz="2100" dirty="0">
                <a:solidFill>
                  <a:srgbClr val="000000"/>
                </a:solidFill>
                <a:latin typeface="Raleway Semi-Bold"/>
                <a:ea typeface="Raleway Semi-Bold"/>
                <a:cs typeface="Raleway Semi-Bold"/>
                <a:sym typeface="Raleway Semi-Bold"/>
              </a:rPr>
              <a:t>Photos</a:t>
            </a:r>
          </a:p>
          <a:p>
            <a:pPr algn="l">
              <a:lnSpc>
                <a:spcPts val="2121"/>
              </a:lnSpc>
            </a:pPr>
            <a:endParaRPr lang="en-US" sz="2100" dirty="0">
              <a:solidFill>
                <a:srgbClr val="000000"/>
              </a:solidFill>
              <a:latin typeface="Raleway Semi-Bold"/>
              <a:ea typeface="Raleway Semi-Bold"/>
              <a:cs typeface="Raleway Semi-Bold"/>
              <a:sym typeface="Raleway Semi-Bold"/>
            </a:endParaRPr>
          </a:p>
          <a:p>
            <a:pPr marL="453390" lvl="1" indent="-226695" algn="l">
              <a:lnSpc>
                <a:spcPts val="2121"/>
              </a:lnSpc>
              <a:buFont typeface="Arial"/>
              <a:buChar char="•"/>
            </a:pPr>
            <a:r>
              <a:rPr lang="en-US" sz="2100" dirty="0">
                <a:solidFill>
                  <a:srgbClr val="000000"/>
                </a:solidFill>
                <a:latin typeface="Raleway Semi-Bold"/>
                <a:ea typeface="Raleway Semi-Bold"/>
                <a:cs typeface="Raleway Semi-Bold"/>
                <a:sym typeface="Raleway Semi-Bold"/>
              </a:rPr>
              <a:t>Public remarks</a:t>
            </a:r>
          </a:p>
          <a:p>
            <a:pPr algn="l">
              <a:lnSpc>
                <a:spcPts val="2121"/>
              </a:lnSpc>
            </a:pPr>
            <a:endParaRPr lang="en-US" sz="2100" dirty="0">
              <a:solidFill>
                <a:srgbClr val="000000"/>
              </a:solidFill>
              <a:latin typeface="Raleway Semi-Bold"/>
              <a:ea typeface="Raleway Semi-Bold"/>
              <a:cs typeface="Raleway Semi-Bold"/>
              <a:sym typeface="Raleway Semi-Bold"/>
            </a:endParaRPr>
          </a:p>
          <a:p>
            <a:pPr marL="453390" lvl="1" indent="-226695" algn="l">
              <a:lnSpc>
                <a:spcPts val="2121"/>
              </a:lnSpc>
              <a:buFont typeface="Arial"/>
              <a:buChar char="•"/>
            </a:pPr>
            <a:r>
              <a:rPr lang="en-US" sz="2100" dirty="0">
                <a:solidFill>
                  <a:srgbClr val="000000"/>
                </a:solidFill>
                <a:latin typeface="Raleway Semi-Bold"/>
                <a:ea typeface="Raleway Semi-Bold"/>
                <a:cs typeface="Raleway Semi-Bold"/>
                <a:sym typeface="Raleway Semi-Bold"/>
              </a:rPr>
              <a:t>REALTOR® Remarks</a:t>
            </a:r>
          </a:p>
          <a:p>
            <a:pPr algn="l">
              <a:lnSpc>
                <a:spcPts val="2121"/>
              </a:lnSpc>
            </a:pPr>
            <a:endParaRPr lang="en-US" sz="2100" dirty="0">
              <a:solidFill>
                <a:srgbClr val="000000"/>
              </a:solidFill>
              <a:latin typeface="Raleway Semi-Bold"/>
              <a:ea typeface="Raleway Semi-Bold"/>
              <a:cs typeface="Raleway Semi-Bold"/>
              <a:sym typeface="Raleway Semi-Bold"/>
            </a:endParaRPr>
          </a:p>
          <a:p>
            <a:pPr marL="453390" lvl="1" indent="-226695" algn="l">
              <a:lnSpc>
                <a:spcPts val="2121"/>
              </a:lnSpc>
              <a:buFont typeface="Arial"/>
              <a:buChar char="•"/>
            </a:pPr>
            <a:r>
              <a:rPr lang="en-US" sz="2100" dirty="0">
                <a:solidFill>
                  <a:srgbClr val="000000"/>
                </a:solidFill>
                <a:latin typeface="Raleway Semi-Bold"/>
                <a:ea typeface="Raleway Semi-Bold"/>
                <a:cs typeface="Raleway Semi-Bold"/>
                <a:sym typeface="Raleway Semi-Bold"/>
              </a:rPr>
              <a:t>Directions</a:t>
            </a:r>
          </a:p>
          <a:p>
            <a:pPr algn="l">
              <a:lnSpc>
                <a:spcPts val="2121"/>
              </a:lnSpc>
            </a:pPr>
            <a:endParaRPr lang="en-US" sz="2100" dirty="0">
              <a:solidFill>
                <a:srgbClr val="000000"/>
              </a:solidFill>
              <a:latin typeface="Raleway Semi-Bold"/>
              <a:ea typeface="Raleway Semi-Bold"/>
              <a:cs typeface="Raleway Semi-Bold"/>
              <a:sym typeface="Raleway Semi-Bold"/>
            </a:endParaRPr>
          </a:p>
          <a:p>
            <a:pPr marL="453390" lvl="1" indent="-226695" algn="l">
              <a:lnSpc>
                <a:spcPts val="2121"/>
              </a:lnSpc>
              <a:buFont typeface="Arial"/>
              <a:buChar char="•"/>
            </a:pPr>
            <a:r>
              <a:rPr lang="en-US" sz="2100" dirty="0">
                <a:solidFill>
                  <a:srgbClr val="000000"/>
                </a:solidFill>
                <a:latin typeface="Raleway Semi-Bold"/>
                <a:ea typeface="Raleway Semi-Bold"/>
                <a:cs typeface="Raleway Semi-Bold"/>
                <a:sym typeface="Raleway Semi-Bold"/>
              </a:rPr>
              <a:t>Virtual tours</a:t>
            </a:r>
          </a:p>
          <a:p>
            <a:pPr algn="l">
              <a:lnSpc>
                <a:spcPts val="2121"/>
              </a:lnSpc>
            </a:pPr>
            <a:endParaRPr lang="en-US" sz="2100" dirty="0">
              <a:solidFill>
                <a:srgbClr val="000000"/>
              </a:solidFill>
              <a:latin typeface="Raleway Semi-Bold"/>
              <a:ea typeface="Raleway Semi-Bold"/>
              <a:cs typeface="Raleway Semi-Bold"/>
              <a:sym typeface="Raleway Semi-Bold"/>
            </a:endParaRPr>
          </a:p>
          <a:p>
            <a:pPr marL="453390" lvl="1" indent="-226695" algn="l">
              <a:lnSpc>
                <a:spcPts val="2121"/>
              </a:lnSpc>
              <a:buFont typeface="Arial"/>
              <a:buChar char="•"/>
            </a:pPr>
            <a:r>
              <a:rPr lang="en-US" sz="2100" dirty="0">
                <a:solidFill>
                  <a:srgbClr val="000000"/>
                </a:solidFill>
                <a:latin typeface="Raleway Semi-Bold"/>
                <a:ea typeface="Raleway Semi-Bold"/>
                <a:cs typeface="Raleway Semi-Bold"/>
                <a:sym typeface="Raleway Semi-Bold"/>
              </a:rPr>
              <a:t>URLs that link to compensation details</a:t>
            </a:r>
          </a:p>
          <a:p>
            <a:pPr algn="l">
              <a:lnSpc>
                <a:spcPts val="2121"/>
              </a:lnSpc>
            </a:pPr>
            <a:endParaRPr lang="en-US" sz="2100" dirty="0">
              <a:solidFill>
                <a:srgbClr val="000000"/>
              </a:solidFill>
              <a:latin typeface="Raleway Semi-Bold"/>
              <a:ea typeface="Raleway Semi-Bold"/>
              <a:cs typeface="Raleway Semi-Bold"/>
              <a:sym typeface="Raleway Semi-Bold"/>
            </a:endParaRPr>
          </a:p>
          <a:p>
            <a:pPr marL="453390" lvl="1" indent="-226695" algn="l">
              <a:lnSpc>
                <a:spcPts val="2121"/>
              </a:lnSpc>
              <a:buFont typeface="Arial"/>
              <a:buChar char="•"/>
            </a:pPr>
            <a:r>
              <a:rPr lang="en-US" sz="2100" dirty="0">
                <a:solidFill>
                  <a:srgbClr val="000000"/>
                </a:solidFill>
                <a:latin typeface="Raleway Semi-Bold"/>
                <a:ea typeface="Raleway Semi-Bold"/>
                <a:cs typeface="Raleway Semi-Bold"/>
                <a:sym typeface="Raleway Semi-Bold"/>
              </a:rPr>
              <a:t>Sold Form and Sold Form Notes</a:t>
            </a:r>
          </a:p>
          <a:p>
            <a:pPr algn="l">
              <a:lnSpc>
                <a:spcPts val="2121"/>
              </a:lnSpc>
            </a:pPr>
            <a:endParaRPr lang="en-US" sz="2100" dirty="0">
              <a:solidFill>
                <a:srgbClr val="000000"/>
              </a:solidFill>
              <a:latin typeface="Raleway Semi-Bold"/>
              <a:ea typeface="Raleway Semi-Bold"/>
              <a:cs typeface="Raleway Semi-Bold"/>
              <a:sym typeface="Raleway Semi-Bold"/>
            </a:endParaRPr>
          </a:p>
        </p:txBody>
      </p:sp>
      <p:sp>
        <p:nvSpPr>
          <p:cNvPr id="5" name="TextBox 5"/>
          <p:cNvSpPr txBox="1"/>
          <p:nvPr/>
        </p:nvSpPr>
        <p:spPr>
          <a:xfrm>
            <a:off x="5480679" y="389677"/>
            <a:ext cx="4063160" cy="1098423"/>
          </a:xfrm>
          <a:prstGeom prst="rect">
            <a:avLst/>
          </a:prstGeom>
        </p:spPr>
        <p:txBody>
          <a:bodyPr lIns="0" tIns="0" rIns="0" bIns="0" rtlCol="0" anchor="t">
            <a:spAutoFit/>
          </a:bodyPr>
          <a:lstStyle/>
          <a:p>
            <a:pPr algn="ctr">
              <a:lnSpc>
                <a:spcPts val="2121"/>
              </a:lnSpc>
            </a:pPr>
            <a:r>
              <a:rPr lang="en-US" sz="2100" spc="-18">
                <a:solidFill>
                  <a:srgbClr val="000000"/>
                </a:solidFill>
                <a:latin typeface="Raleway Ultra-Bold"/>
                <a:ea typeface="Raleway Ultra-Bold"/>
                <a:cs typeface="Raleway Ultra-Bold"/>
                <a:sym typeface="Raleway Ultra-Bold"/>
              </a:rPr>
              <a:t>COMPENSATION DETAILS ARE PROHIBITED IN ALL MATRIX MLS FIELDS INCLUDING, BUT NOT LIMITED 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AB3"/>
        </a:solidFill>
        <a:effectLst/>
      </p:bgPr>
    </p:bg>
    <p:spTree>
      <p:nvGrpSpPr>
        <p:cNvPr id="1" name=""/>
        <p:cNvGrpSpPr/>
        <p:nvPr/>
      </p:nvGrpSpPr>
      <p:grpSpPr>
        <a:xfrm>
          <a:off x="0" y="0"/>
          <a:ext cx="0" cy="0"/>
          <a:chOff x="0" y="0"/>
          <a:chExt cx="0" cy="0"/>
        </a:xfrm>
      </p:grpSpPr>
      <p:sp>
        <p:nvSpPr>
          <p:cNvPr id="2" name="TextBox 2"/>
          <p:cNvSpPr txBox="1"/>
          <p:nvPr/>
        </p:nvSpPr>
        <p:spPr>
          <a:xfrm>
            <a:off x="538514" y="2061855"/>
            <a:ext cx="8696325" cy="4889373"/>
          </a:xfrm>
          <a:prstGeom prst="rect">
            <a:avLst/>
          </a:prstGeom>
        </p:spPr>
        <p:txBody>
          <a:bodyPr lIns="0" tIns="0" rIns="0" bIns="0" rtlCol="0" anchor="t">
            <a:spAutoFit/>
          </a:bodyPr>
          <a:lstStyle/>
          <a:p>
            <a:pPr algn="l">
              <a:lnSpc>
                <a:spcPts val="2256"/>
              </a:lnSpc>
            </a:pPr>
            <a:r>
              <a:rPr lang="en-US" sz="2400">
                <a:solidFill>
                  <a:srgbClr val="000000"/>
                </a:solidFill>
                <a:latin typeface="Raleway Ultra-Bold"/>
                <a:ea typeface="Raleway Ultra-Bold"/>
                <a:cs typeface="Raleway Ultra-Bold"/>
                <a:sym typeface="Raleway Ultra-Bold"/>
              </a:rPr>
              <a:t>1st Offense: $500 fine. </a:t>
            </a:r>
            <a:r>
              <a:rPr lang="en-US" sz="2400">
                <a:solidFill>
                  <a:srgbClr val="000000"/>
                </a:solidFill>
                <a:latin typeface="Raleway"/>
                <a:ea typeface="Raleway"/>
                <a:cs typeface="Raleway"/>
                <a:sym typeface="Raleway"/>
              </a:rPr>
              <a:t>The listing is taken off the market by staff, Warning Letter Sent to agent and Participant Broker. Participant Broker AND Agent attend training approved by MLS Leadership Within 15 days. </a:t>
            </a:r>
          </a:p>
          <a:p>
            <a:pPr algn="l">
              <a:lnSpc>
                <a:spcPts val="2256"/>
              </a:lnSpc>
            </a:pPr>
            <a:endParaRPr lang="en-US" sz="2400">
              <a:solidFill>
                <a:srgbClr val="000000"/>
              </a:solidFill>
              <a:latin typeface="Raleway"/>
              <a:ea typeface="Raleway"/>
              <a:cs typeface="Raleway"/>
              <a:sym typeface="Raleway"/>
            </a:endParaRPr>
          </a:p>
          <a:p>
            <a:pPr algn="l">
              <a:lnSpc>
                <a:spcPts val="2256"/>
              </a:lnSpc>
            </a:pPr>
            <a:r>
              <a:rPr lang="en-US" sz="2400">
                <a:solidFill>
                  <a:srgbClr val="000000"/>
                </a:solidFill>
                <a:latin typeface="Raleway Ultra-Bold"/>
                <a:ea typeface="Raleway Ultra-Bold"/>
                <a:cs typeface="Raleway Ultra-Bold"/>
                <a:sym typeface="Raleway Ultra-Bold"/>
              </a:rPr>
              <a:t>2nd Offense: $1000 fine</a:t>
            </a:r>
            <a:r>
              <a:rPr lang="en-US" sz="2400">
                <a:solidFill>
                  <a:srgbClr val="000000"/>
                </a:solidFill>
                <a:latin typeface="Raleway Semi-Bold"/>
                <a:ea typeface="Raleway Semi-Bold"/>
                <a:cs typeface="Raleway Semi-Bold"/>
                <a:sym typeface="Raleway Semi-Bold"/>
              </a:rPr>
              <a:t> </a:t>
            </a:r>
            <a:r>
              <a:rPr lang="en-US" sz="2400">
                <a:solidFill>
                  <a:srgbClr val="000000"/>
                </a:solidFill>
                <a:latin typeface="Raleway"/>
                <a:ea typeface="Raleway"/>
                <a:cs typeface="Raleway"/>
                <a:sym typeface="Raleway"/>
              </a:rPr>
              <a:t>and listing agent MLS access is suspended and listing agent listings removed until Participant Broker AND Agent attend training approved by MLS Leadership. Training must be completed withing 15 days.</a:t>
            </a:r>
          </a:p>
          <a:p>
            <a:pPr algn="l">
              <a:lnSpc>
                <a:spcPts val="2256"/>
              </a:lnSpc>
            </a:pPr>
            <a:endParaRPr lang="en-US" sz="2400">
              <a:solidFill>
                <a:srgbClr val="000000"/>
              </a:solidFill>
              <a:latin typeface="Raleway"/>
              <a:ea typeface="Raleway"/>
              <a:cs typeface="Raleway"/>
              <a:sym typeface="Raleway"/>
            </a:endParaRPr>
          </a:p>
          <a:p>
            <a:pPr algn="l">
              <a:lnSpc>
                <a:spcPts val="2256"/>
              </a:lnSpc>
            </a:pPr>
            <a:r>
              <a:rPr lang="en-US" sz="2400">
                <a:solidFill>
                  <a:srgbClr val="000000"/>
                </a:solidFill>
                <a:latin typeface="Raleway Ultra-Bold"/>
                <a:ea typeface="Raleway Ultra-Bold"/>
                <a:cs typeface="Raleway Ultra-Bold"/>
                <a:sym typeface="Raleway Ultra-Bold"/>
              </a:rPr>
              <a:t>3rd Offense: The listing agent and Participant Broker will be required to attend a hearing</a:t>
            </a:r>
            <a:r>
              <a:rPr lang="en-US" sz="2400">
                <a:solidFill>
                  <a:srgbClr val="000000"/>
                </a:solidFill>
                <a:latin typeface="Raleway"/>
                <a:ea typeface="Raleway"/>
                <a:cs typeface="Raleway"/>
                <a:sym typeface="Raleway"/>
              </a:rPr>
              <a:t>, held according to Section 7 of the GIMLS Rules and Regulations. Sanctions for Agent and /or Participant Broker may include additional fines (not to exceed $15,000) and/or suspension or termination of MLS rights, privileges, and services. </a:t>
            </a:r>
          </a:p>
          <a:p>
            <a:pPr algn="l">
              <a:lnSpc>
                <a:spcPts val="2256"/>
              </a:lnSpc>
            </a:pPr>
            <a:endParaRPr lang="en-US" sz="2400">
              <a:solidFill>
                <a:srgbClr val="000000"/>
              </a:solidFill>
              <a:latin typeface="Raleway"/>
              <a:ea typeface="Raleway"/>
              <a:cs typeface="Raleway"/>
              <a:sym typeface="Raleway"/>
            </a:endParaRPr>
          </a:p>
        </p:txBody>
      </p:sp>
      <p:sp>
        <p:nvSpPr>
          <p:cNvPr id="3" name="TextBox 3"/>
          <p:cNvSpPr txBox="1"/>
          <p:nvPr/>
        </p:nvSpPr>
        <p:spPr>
          <a:xfrm>
            <a:off x="731520" y="779145"/>
            <a:ext cx="8503319" cy="625991"/>
          </a:xfrm>
          <a:prstGeom prst="rect">
            <a:avLst/>
          </a:prstGeom>
        </p:spPr>
        <p:txBody>
          <a:bodyPr lIns="0" tIns="0" rIns="0" bIns="0" rtlCol="0" anchor="t">
            <a:spAutoFit/>
          </a:bodyPr>
          <a:lstStyle/>
          <a:p>
            <a:pPr algn="ctr">
              <a:lnSpc>
                <a:spcPts val="2364"/>
              </a:lnSpc>
            </a:pPr>
            <a:r>
              <a:rPr lang="en-US" sz="2515">
                <a:solidFill>
                  <a:srgbClr val="000000"/>
                </a:solidFill>
                <a:latin typeface="Raleway Heavy"/>
                <a:ea typeface="Raleway Heavy"/>
                <a:cs typeface="Raleway Heavy"/>
                <a:sym typeface="Raleway Heavy"/>
              </a:rPr>
              <a:t>VIOLATIONS FOR ENTERING COMPENSATION DETAILS INTO THE MLS (BILLED TO BROKER)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BDDB"/>
        </a:solidFill>
        <a:effectLst/>
      </p:bgPr>
    </p:bg>
    <p:spTree>
      <p:nvGrpSpPr>
        <p:cNvPr id="1" name=""/>
        <p:cNvGrpSpPr/>
        <p:nvPr/>
      </p:nvGrpSpPr>
      <p:grpSpPr>
        <a:xfrm>
          <a:off x="0" y="0"/>
          <a:ext cx="0" cy="0"/>
          <a:chOff x="0" y="0"/>
          <a:chExt cx="0" cy="0"/>
        </a:xfrm>
      </p:grpSpPr>
      <p:grpSp>
        <p:nvGrpSpPr>
          <p:cNvPr id="2" name="Group 2"/>
          <p:cNvGrpSpPr/>
          <p:nvPr/>
        </p:nvGrpSpPr>
        <p:grpSpPr>
          <a:xfrm>
            <a:off x="-143018" y="-114414"/>
            <a:ext cx="10041173" cy="7549697"/>
            <a:chOff x="0" y="0"/>
            <a:chExt cx="13388231" cy="10066262"/>
          </a:xfrm>
        </p:grpSpPr>
        <p:sp>
          <p:nvSpPr>
            <p:cNvPr id="3" name="AutoShape 3"/>
            <p:cNvSpPr/>
            <p:nvPr/>
          </p:nvSpPr>
          <p:spPr>
            <a:xfrm>
              <a:off x="0" y="0"/>
              <a:ext cx="6694115" cy="10066262"/>
            </a:xfrm>
            <a:prstGeom prst="rect">
              <a:avLst/>
            </a:prstGeom>
            <a:solidFill>
              <a:srgbClr val="FFFBD8"/>
            </a:solidFill>
          </p:spPr>
          <p:txBody>
            <a:bodyPr/>
            <a:lstStyle/>
            <a:p>
              <a:endParaRPr lang="en-US"/>
            </a:p>
          </p:txBody>
        </p:sp>
        <p:sp>
          <p:nvSpPr>
            <p:cNvPr id="4" name="AutoShape 4"/>
            <p:cNvSpPr/>
            <p:nvPr/>
          </p:nvSpPr>
          <p:spPr>
            <a:xfrm>
              <a:off x="6694115" y="0"/>
              <a:ext cx="6694115" cy="5033131"/>
            </a:xfrm>
            <a:prstGeom prst="rect">
              <a:avLst/>
            </a:prstGeom>
            <a:solidFill>
              <a:srgbClr val="004281"/>
            </a:solidFill>
          </p:spPr>
          <p:txBody>
            <a:bodyPr/>
            <a:lstStyle/>
            <a:p>
              <a:endParaRPr lang="en-US"/>
            </a:p>
          </p:txBody>
        </p:sp>
        <p:sp>
          <p:nvSpPr>
            <p:cNvPr id="5" name="AutoShape 5"/>
            <p:cNvSpPr/>
            <p:nvPr/>
          </p:nvSpPr>
          <p:spPr>
            <a:xfrm>
              <a:off x="6694115" y="5033131"/>
              <a:ext cx="6694115" cy="5033131"/>
            </a:xfrm>
            <a:prstGeom prst="rect">
              <a:avLst/>
            </a:prstGeom>
            <a:solidFill>
              <a:srgbClr val="95BDDB"/>
            </a:solidFill>
          </p:spPr>
          <p:txBody>
            <a:bodyPr/>
            <a:lstStyle/>
            <a:p>
              <a:endParaRPr lang="en-US"/>
            </a:p>
          </p:txBody>
        </p:sp>
      </p:grpSp>
      <p:sp>
        <p:nvSpPr>
          <p:cNvPr id="6" name="Freeform 6"/>
          <p:cNvSpPr/>
          <p:nvPr/>
        </p:nvSpPr>
        <p:spPr>
          <a:xfrm>
            <a:off x="546875" y="2197394"/>
            <a:ext cx="3837482" cy="2926080"/>
          </a:xfrm>
          <a:custGeom>
            <a:avLst/>
            <a:gdLst/>
            <a:ahLst/>
            <a:cxnLst/>
            <a:rect l="l" t="t" r="r" b="b"/>
            <a:pathLst>
              <a:path w="3837482" h="2926080">
                <a:moveTo>
                  <a:pt x="0" y="0"/>
                </a:moveTo>
                <a:lnTo>
                  <a:pt x="3837482" y="0"/>
                </a:lnTo>
                <a:lnTo>
                  <a:pt x="3837482" y="2926080"/>
                </a:lnTo>
                <a:lnTo>
                  <a:pt x="0" y="29260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5384676" y="2672056"/>
            <a:ext cx="3918742" cy="3101272"/>
          </a:xfrm>
          <a:prstGeom prst="rect">
            <a:avLst/>
          </a:prstGeom>
        </p:spPr>
        <p:txBody>
          <a:bodyPr lIns="0" tIns="0" rIns="0" bIns="0" rtlCol="0" anchor="t">
            <a:spAutoFit/>
          </a:bodyPr>
          <a:lstStyle/>
          <a:p>
            <a:pPr algn="ctr">
              <a:lnSpc>
                <a:spcPts val="11820"/>
              </a:lnSpc>
            </a:pPr>
            <a:r>
              <a:rPr lang="en-US" sz="12574">
                <a:solidFill>
                  <a:srgbClr val="F0F5F8"/>
                </a:solidFill>
                <a:latin typeface="Raleway Heavy"/>
                <a:ea typeface="Raleway Heavy"/>
                <a:cs typeface="Raleway Heavy"/>
                <a:sym typeface="Raleway Heavy"/>
              </a:rPr>
              <a:t>AUG. 12</a:t>
            </a:r>
          </a:p>
        </p:txBody>
      </p:sp>
      <p:sp>
        <p:nvSpPr>
          <p:cNvPr id="8" name="TextBox 8"/>
          <p:cNvSpPr txBox="1"/>
          <p:nvPr/>
        </p:nvSpPr>
        <p:spPr>
          <a:xfrm>
            <a:off x="5430770" y="705336"/>
            <a:ext cx="3872648" cy="1317464"/>
          </a:xfrm>
          <a:prstGeom prst="rect">
            <a:avLst/>
          </a:prstGeom>
        </p:spPr>
        <p:txBody>
          <a:bodyPr lIns="0" tIns="0" rIns="0" bIns="0" rtlCol="0" anchor="t">
            <a:spAutoFit/>
          </a:bodyPr>
          <a:lstStyle/>
          <a:p>
            <a:pPr algn="ctr">
              <a:lnSpc>
                <a:spcPts val="3508"/>
              </a:lnSpc>
              <a:spcBef>
                <a:spcPct val="0"/>
              </a:spcBef>
            </a:pPr>
            <a:r>
              <a:rPr lang="en-US" sz="2506">
                <a:solidFill>
                  <a:srgbClr val="F0F5F8"/>
                </a:solidFill>
                <a:latin typeface="Raleway Heavy"/>
                <a:ea typeface="Raleway Heavy"/>
                <a:cs typeface="Raleway Heavy"/>
                <a:sym typeface="Raleway Heavy"/>
              </a:rPr>
              <a:t>COMPENSATION FIELDS WILL BE REMOVED FROM GIMLS 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281"/>
        </a:solidFill>
        <a:effectLst/>
      </p:bgPr>
    </p:bg>
    <p:spTree>
      <p:nvGrpSpPr>
        <p:cNvPr id="1" name=""/>
        <p:cNvGrpSpPr/>
        <p:nvPr/>
      </p:nvGrpSpPr>
      <p:grpSpPr>
        <a:xfrm>
          <a:off x="0" y="0"/>
          <a:ext cx="0" cy="0"/>
          <a:chOff x="0" y="0"/>
          <a:chExt cx="0" cy="0"/>
        </a:xfrm>
      </p:grpSpPr>
      <p:sp>
        <p:nvSpPr>
          <p:cNvPr id="2" name="TextBox 2"/>
          <p:cNvSpPr txBox="1"/>
          <p:nvPr/>
        </p:nvSpPr>
        <p:spPr>
          <a:xfrm>
            <a:off x="731520" y="760095"/>
            <a:ext cx="8290560" cy="6054649"/>
          </a:xfrm>
          <a:prstGeom prst="rect">
            <a:avLst/>
          </a:prstGeom>
        </p:spPr>
        <p:txBody>
          <a:bodyPr lIns="0" tIns="0" rIns="0" bIns="0" rtlCol="0" anchor="t">
            <a:spAutoFit/>
          </a:bodyPr>
          <a:lstStyle/>
          <a:p>
            <a:pPr algn="ctr">
              <a:lnSpc>
                <a:spcPts val="3396"/>
              </a:lnSpc>
            </a:pPr>
            <a:r>
              <a:rPr lang="en-US" sz="3087" spc="-92">
                <a:solidFill>
                  <a:srgbClr val="FFFFFF"/>
                </a:solidFill>
                <a:latin typeface="Raleway Ultra-Bold"/>
                <a:ea typeface="Raleway Ultra-Bold"/>
                <a:cs typeface="Raleway Ultra-Bold"/>
                <a:sym typeface="Raleway Ultra-Bold"/>
              </a:rPr>
              <a:t>There will be a required Consumer Disclosure</a:t>
            </a:r>
          </a:p>
          <a:p>
            <a:pPr algn="ctr">
              <a:lnSpc>
                <a:spcPts val="2296"/>
              </a:lnSpc>
            </a:pPr>
            <a:endParaRPr lang="en-US" sz="3087" spc="-92">
              <a:solidFill>
                <a:srgbClr val="FFFFFF"/>
              </a:solidFill>
              <a:latin typeface="Raleway Ultra-Bold"/>
              <a:ea typeface="Raleway Ultra-Bold"/>
              <a:cs typeface="Raleway Ultra-Bold"/>
              <a:sym typeface="Raleway Ultra-Bold"/>
            </a:endParaRPr>
          </a:p>
          <a:p>
            <a:pPr algn="ctr">
              <a:lnSpc>
                <a:spcPts val="2640"/>
              </a:lnSpc>
            </a:pPr>
            <a:r>
              <a:rPr lang="en-US" sz="2400" spc="-72">
                <a:solidFill>
                  <a:srgbClr val="FFFFFF"/>
                </a:solidFill>
                <a:latin typeface="Raleway"/>
                <a:ea typeface="Raleway"/>
                <a:cs typeface="Raleway"/>
                <a:sym typeface="Raleway"/>
              </a:rPr>
              <a:t>MLS Participants and Subscribers must: </a:t>
            </a:r>
          </a:p>
          <a:p>
            <a:pPr algn="ctr">
              <a:lnSpc>
                <a:spcPts val="2640"/>
              </a:lnSpc>
            </a:pPr>
            <a:endParaRPr lang="en-US" sz="2400" spc="-72">
              <a:solidFill>
                <a:srgbClr val="FFFFFF"/>
              </a:solidFill>
              <a:latin typeface="Raleway"/>
              <a:ea typeface="Raleway"/>
              <a:cs typeface="Raleway"/>
              <a:sym typeface="Raleway"/>
            </a:endParaRPr>
          </a:p>
          <a:p>
            <a:pPr algn="ctr">
              <a:lnSpc>
                <a:spcPts val="2640"/>
              </a:lnSpc>
            </a:pPr>
            <a:r>
              <a:rPr lang="en-US" sz="2400" spc="-72">
                <a:solidFill>
                  <a:srgbClr val="FFFFFF"/>
                </a:solidFill>
                <a:latin typeface="Raleway"/>
                <a:ea typeface="Raleway"/>
                <a:cs typeface="Raleway"/>
                <a:sym typeface="Raleway"/>
              </a:rPr>
              <a:t>(1) Disclose to prospective sellers and buyers that broker compensation is not set by law and is fully negotiable. This must be included in conspicuous language as part of any listing agreement, buyer written agreement, and pre-closing disclosure documents (if any). (</a:t>
            </a:r>
          </a:p>
          <a:p>
            <a:pPr algn="ctr">
              <a:lnSpc>
                <a:spcPts val="2640"/>
              </a:lnSpc>
            </a:pPr>
            <a:endParaRPr lang="en-US" sz="2400" spc="-72">
              <a:solidFill>
                <a:srgbClr val="FFFFFF"/>
              </a:solidFill>
              <a:latin typeface="Raleway"/>
              <a:ea typeface="Raleway"/>
              <a:cs typeface="Raleway"/>
              <a:sym typeface="Raleway"/>
            </a:endParaRPr>
          </a:p>
          <a:p>
            <a:pPr algn="ctr">
              <a:lnSpc>
                <a:spcPts val="2640"/>
              </a:lnSpc>
            </a:pPr>
            <a:r>
              <a:rPr lang="en-US" sz="2400" spc="-72">
                <a:solidFill>
                  <a:srgbClr val="FFFFFF"/>
                </a:solidFill>
                <a:latin typeface="Raleway"/>
                <a:ea typeface="Raleway"/>
                <a:cs typeface="Raleway"/>
                <a:sym typeface="Raleway"/>
              </a:rPr>
              <a:t>(2) Conspicuously disclose in writing to sellers, and obtain the seller’s authority, for any payments or offer of payment that the listing Participant or seller will make to another broker, agent, or other representative (e.g. real estate attorney) acting for buyers. This disclosure must include the amount or rate of any such payment and be made in writing in advance of any payment or agreement to pay. </a:t>
            </a:r>
          </a:p>
          <a:p>
            <a:pPr algn="ctr">
              <a:lnSpc>
                <a:spcPts val="2640"/>
              </a:lnSpc>
            </a:pPr>
            <a:endParaRPr lang="en-US" sz="2400" spc="-72">
              <a:solidFill>
                <a:srgbClr val="FFFFFF"/>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BDDB"/>
        </a:solidFill>
        <a:effectLst/>
      </p:bgPr>
    </p:bg>
    <p:spTree>
      <p:nvGrpSpPr>
        <p:cNvPr id="1" name=""/>
        <p:cNvGrpSpPr/>
        <p:nvPr/>
      </p:nvGrpSpPr>
      <p:grpSpPr>
        <a:xfrm>
          <a:off x="0" y="0"/>
          <a:ext cx="0" cy="0"/>
          <a:chOff x="0" y="0"/>
          <a:chExt cx="0" cy="0"/>
        </a:xfrm>
      </p:grpSpPr>
      <p:sp>
        <p:nvSpPr>
          <p:cNvPr id="2" name="Freeform 2"/>
          <p:cNvSpPr/>
          <p:nvPr/>
        </p:nvSpPr>
        <p:spPr>
          <a:xfrm>
            <a:off x="-2187945" y="-1017753"/>
            <a:ext cx="5819881" cy="8890101"/>
          </a:xfrm>
          <a:custGeom>
            <a:avLst/>
            <a:gdLst/>
            <a:ahLst/>
            <a:cxnLst/>
            <a:rect l="l" t="t" r="r" b="b"/>
            <a:pathLst>
              <a:path w="5819881" h="8890101">
                <a:moveTo>
                  <a:pt x="0" y="0"/>
                </a:moveTo>
                <a:lnTo>
                  <a:pt x="5819880" y="0"/>
                </a:lnTo>
                <a:lnTo>
                  <a:pt x="5819880" y="8890101"/>
                </a:lnTo>
                <a:lnTo>
                  <a:pt x="0" y="8890101"/>
                </a:lnTo>
                <a:lnTo>
                  <a:pt x="0" y="0"/>
                </a:lnTo>
                <a:close/>
              </a:path>
            </a:pathLst>
          </a:custGeom>
          <a:blipFill>
            <a:blip r:embed="rId2">
              <a:extLst>
                <a:ext uri="{96DAC541-7B7A-43D3-8B79-37D633B846F1}">
                  <asvg:svgBlip xmlns:asvg="http://schemas.microsoft.com/office/drawing/2016/SVG/main" r:embed="rId3"/>
                </a:ext>
              </a:extLst>
            </a:blip>
            <a:stretch>
              <a:fillRect l="-26377" r="-26377"/>
            </a:stretch>
          </a:blipFill>
        </p:spPr>
        <p:txBody>
          <a:bodyPr/>
          <a:lstStyle/>
          <a:p>
            <a:endParaRPr lang="en-US"/>
          </a:p>
        </p:txBody>
      </p:sp>
      <p:sp>
        <p:nvSpPr>
          <p:cNvPr id="3" name="TextBox 3"/>
          <p:cNvSpPr txBox="1"/>
          <p:nvPr/>
        </p:nvSpPr>
        <p:spPr>
          <a:xfrm>
            <a:off x="306818" y="1552952"/>
            <a:ext cx="3152554" cy="4209297"/>
          </a:xfrm>
          <a:prstGeom prst="rect">
            <a:avLst/>
          </a:prstGeom>
        </p:spPr>
        <p:txBody>
          <a:bodyPr lIns="0" tIns="0" rIns="0" bIns="0" rtlCol="0" anchor="t">
            <a:spAutoFit/>
          </a:bodyPr>
          <a:lstStyle/>
          <a:p>
            <a:pPr algn="ctr">
              <a:lnSpc>
                <a:spcPts val="4178"/>
              </a:lnSpc>
            </a:pPr>
            <a:r>
              <a:rPr lang="en-US" sz="3601">
                <a:solidFill>
                  <a:srgbClr val="004281"/>
                </a:solidFill>
                <a:latin typeface="Raleway Bold"/>
                <a:ea typeface="Raleway Bold"/>
                <a:cs typeface="Raleway Bold"/>
                <a:sym typeface="Raleway Bold"/>
              </a:rPr>
              <a:t>WRITTEN BUYER AGREEMENTS WILL BE </a:t>
            </a:r>
            <a:r>
              <a:rPr lang="en-US" sz="3601" u="sng">
                <a:solidFill>
                  <a:srgbClr val="004281"/>
                </a:solidFill>
                <a:latin typeface="Raleway Bold"/>
                <a:ea typeface="Raleway Bold"/>
                <a:cs typeface="Raleway Bold"/>
                <a:sym typeface="Raleway Bold"/>
              </a:rPr>
              <a:t>REQUIRED</a:t>
            </a:r>
            <a:r>
              <a:rPr lang="en-US" sz="3601">
                <a:solidFill>
                  <a:srgbClr val="004281"/>
                </a:solidFill>
                <a:latin typeface="Raleway Bold"/>
                <a:ea typeface="Raleway Bold"/>
                <a:cs typeface="Raleway Bold"/>
                <a:sym typeface="Raleway Bold"/>
              </a:rPr>
              <a:t> PRIOR TO TOURING A HOME</a:t>
            </a:r>
          </a:p>
        </p:txBody>
      </p:sp>
      <p:sp>
        <p:nvSpPr>
          <p:cNvPr id="4" name="TextBox 4"/>
          <p:cNvSpPr txBox="1"/>
          <p:nvPr/>
        </p:nvSpPr>
        <p:spPr>
          <a:xfrm>
            <a:off x="3906064" y="306041"/>
            <a:ext cx="5523099" cy="6702425"/>
          </a:xfrm>
          <a:prstGeom prst="rect">
            <a:avLst/>
          </a:prstGeom>
        </p:spPr>
        <p:txBody>
          <a:bodyPr lIns="0" tIns="0" rIns="0" bIns="0" rtlCol="0" anchor="t">
            <a:spAutoFit/>
          </a:bodyPr>
          <a:lstStyle/>
          <a:p>
            <a:pPr algn="l">
              <a:lnSpc>
                <a:spcPts val="1900"/>
              </a:lnSpc>
            </a:pPr>
            <a:r>
              <a:rPr lang="en-US" sz="2000" spc="34">
                <a:solidFill>
                  <a:srgbClr val="000000"/>
                </a:solidFill>
                <a:latin typeface="Raleway Bold"/>
                <a:ea typeface="Raleway Bold"/>
                <a:cs typeface="Raleway Bold"/>
                <a:sym typeface="Raleway Bold"/>
              </a:rPr>
              <a:t>All MLS Participants working with a buyer must enter into a written agreement with the buyer prior to touring a home (in person or a live virtual tour). </a:t>
            </a:r>
          </a:p>
          <a:p>
            <a:pPr algn="l">
              <a:lnSpc>
                <a:spcPts val="1900"/>
              </a:lnSpc>
            </a:pPr>
            <a:endParaRPr lang="en-US" sz="2000" spc="34">
              <a:solidFill>
                <a:srgbClr val="000000"/>
              </a:solidFill>
              <a:latin typeface="Raleway Bold"/>
              <a:ea typeface="Raleway Bold"/>
              <a:cs typeface="Raleway Bold"/>
              <a:sym typeface="Raleway Bold"/>
            </a:endParaRPr>
          </a:p>
          <a:p>
            <a:pPr algn="l">
              <a:lnSpc>
                <a:spcPts val="1900"/>
              </a:lnSpc>
            </a:pPr>
            <a:r>
              <a:rPr lang="en-US" sz="2000" spc="34">
                <a:solidFill>
                  <a:srgbClr val="000000"/>
                </a:solidFill>
                <a:latin typeface="Raleway Bold"/>
                <a:ea typeface="Raleway Bold"/>
                <a:cs typeface="Raleway Bold"/>
                <a:sym typeface="Raleway Bold"/>
              </a:rPr>
              <a:t>The written agreement must include:</a:t>
            </a:r>
          </a:p>
          <a:p>
            <a:pPr algn="l">
              <a:lnSpc>
                <a:spcPts val="1900"/>
              </a:lnSpc>
            </a:pPr>
            <a:endParaRPr lang="en-US" sz="2000" spc="34">
              <a:solidFill>
                <a:srgbClr val="000000"/>
              </a:solidFill>
              <a:latin typeface="Raleway Bold"/>
              <a:ea typeface="Raleway Bold"/>
              <a:cs typeface="Raleway Bold"/>
              <a:sym typeface="Raleway Bold"/>
            </a:endParaRPr>
          </a:p>
          <a:p>
            <a:pPr algn="l">
              <a:lnSpc>
                <a:spcPts val="1900"/>
              </a:lnSpc>
            </a:pPr>
            <a:r>
              <a:rPr lang="en-US" sz="2000" spc="34">
                <a:solidFill>
                  <a:srgbClr val="000000"/>
                </a:solidFill>
                <a:latin typeface="Raleway"/>
                <a:ea typeface="Raleway"/>
                <a:cs typeface="Raleway"/>
                <a:sym typeface="Raleway"/>
              </a:rPr>
              <a:t>A specific and conspicuous disclosure of the amount or rate of compensation the Participant will receive or how this amount will be determined, to the extent that the Participant will receive compensation from any source.</a:t>
            </a:r>
          </a:p>
          <a:p>
            <a:pPr algn="l">
              <a:lnSpc>
                <a:spcPts val="1900"/>
              </a:lnSpc>
            </a:pPr>
            <a:endParaRPr lang="en-US" sz="2000" spc="34">
              <a:solidFill>
                <a:srgbClr val="000000"/>
              </a:solidFill>
              <a:latin typeface="Raleway"/>
              <a:ea typeface="Raleway"/>
              <a:cs typeface="Raleway"/>
              <a:sym typeface="Raleway"/>
            </a:endParaRPr>
          </a:p>
          <a:p>
            <a:pPr algn="l">
              <a:lnSpc>
                <a:spcPts val="1900"/>
              </a:lnSpc>
            </a:pPr>
            <a:r>
              <a:rPr lang="en-US" sz="2000" spc="34">
                <a:solidFill>
                  <a:srgbClr val="000000"/>
                </a:solidFill>
                <a:latin typeface="Raleway"/>
                <a:ea typeface="Raleway"/>
                <a:cs typeface="Raleway"/>
                <a:sym typeface="Raleway"/>
              </a:rPr>
              <a:t>The amount of compensation in a manner that is objectively ascertainable and not open-ended.</a:t>
            </a:r>
          </a:p>
          <a:p>
            <a:pPr algn="l">
              <a:lnSpc>
                <a:spcPts val="1900"/>
              </a:lnSpc>
            </a:pPr>
            <a:endParaRPr lang="en-US" sz="2000" spc="34">
              <a:solidFill>
                <a:srgbClr val="000000"/>
              </a:solidFill>
              <a:latin typeface="Raleway"/>
              <a:ea typeface="Raleway"/>
              <a:cs typeface="Raleway"/>
              <a:sym typeface="Raleway"/>
            </a:endParaRPr>
          </a:p>
          <a:p>
            <a:pPr algn="l">
              <a:lnSpc>
                <a:spcPts val="1900"/>
              </a:lnSpc>
            </a:pPr>
            <a:r>
              <a:rPr lang="en-US" sz="2000" spc="34">
                <a:solidFill>
                  <a:srgbClr val="000000"/>
                </a:solidFill>
                <a:latin typeface="Raleway"/>
                <a:ea typeface="Raleway"/>
                <a:cs typeface="Raleway"/>
                <a:sym typeface="Raleway"/>
              </a:rPr>
              <a:t>A term that prohibits the Participant from receiving compensation for brokerage services from any source that exceeds the amount or rate agreed to in the agreement with the buyer; and</a:t>
            </a:r>
          </a:p>
          <a:p>
            <a:pPr algn="l">
              <a:lnSpc>
                <a:spcPts val="1900"/>
              </a:lnSpc>
            </a:pPr>
            <a:endParaRPr lang="en-US" sz="2000" spc="34">
              <a:solidFill>
                <a:srgbClr val="000000"/>
              </a:solidFill>
              <a:latin typeface="Raleway"/>
              <a:ea typeface="Raleway"/>
              <a:cs typeface="Raleway"/>
              <a:sym typeface="Raleway"/>
            </a:endParaRPr>
          </a:p>
          <a:p>
            <a:pPr algn="l">
              <a:lnSpc>
                <a:spcPts val="1900"/>
              </a:lnSpc>
            </a:pPr>
            <a:r>
              <a:rPr lang="en-US" sz="2000" spc="34">
                <a:solidFill>
                  <a:srgbClr val="000000"/>
                </a:solidFill>
                <a:latin typeface="Raleway"/>
                <a:ea typeface="Raleway"/>
                <a:cs typeface="Raleway"/>
                <a:sym typeface="Raleway"/>
              </a:rPr>
              <a:t>A conspicuous statement that broker fees and commissions are not set by law and are fully negotiable.</a:t>
            </a:r>
          </a:p>
          <a:p>
            <a:pPr algn="l">
              <a:lnSpc>
                <a:spcPts val="1900"/>
              </a:lnSpc>
            </a:pPr>
            <a:endParaRPr lang="en-US" sz="2000" spc="34">
              <a:solidFill>
                <a:srgbClr val="000000"/>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AB3"/>
        </a:solidFill>
        <a:effectLst/>
      </p:bgPr>
    </p:bg>
    <p:spTree>
      <p:nvGrpSpPr>
        <p:cNvPr id="1" name=""/>
        <p:cNvGrpSpPr/>
        <p:nvPr/>
      </p:nvGrpSpPr>
      <p:grpSpPr>
        <a:xfrm>
          <a:off x="0" y="0"/>
          <a:ext cx="0" cy="0"/>
          <a:chOff x="0" y="0"/>
          <a:chExt cx="0" cy="0"/>
        </a:xfrm>
      </p:grpSpPr>
      <p:sp>
        <p:nvSpPr>
          <p:cNvPr id="2" name="TextBox 2"/>
          <p:cNvSpPr txBox="1"/>
          <p:nvPr/>
        </p:nvSpPr>
        <p:spPr>
          <a:xfrm>
            <a:off x="538514" y="2061855"/>
            <a:ext cx="8696325" cy="5175123"/>
          </a:xfrm>
          <a:prstGeom prst="rect">
            <a:avLst/>
          </a:prstGeom>
        </p:spPr>
        <p:txBody>
          <a:bodyPr lIns="0" tIns="0" rIns="0" bIns="0" rtlCol="0" anchor="t">
            <a:spAutoFit/>
          </a:bodyPr>
          <a:lstStyle/>
          <a:p>
            <a:pPr algn="l">
              <a:lnSpc>
                <a:spcPts val="2256"/>
              </a:lnSpc>
            </a:pPr>
            <a:r>
              <a:rPr lang="en-US" sz="2400">
                <a:solidFill>
                  <a:srgbClr val="000000"/>
                </a:solidFill>
                <a:latin typeface="Raleway Ultra-Bold"/>
                <a:ea typeface="Raleway Ultra-Bold"/>
                <a:cs typeface="Raleway Ultra-Bold"/>
                <a:sym typeface="Raleway Ultra-Bold"/>
              </a:rPr>
              <a:t>1st Offense: </a:t>
            </a:r>
            <a:r>
              <a:rPr lang="en-US" sz="2400">
                <a:solidFill>
                  <a:srgbClr val="000000"/>
                </a:solidFill>
                <a:latin typeface="Raleway"/>
                <a:ea typeface="Raleway"/>
                <a:cs typeface="Raleway"/>
                <a:sym typeface="Raleway"/>
              </a:rPr>
              <a:t>$100 per property on the same day, not to exceed $500- Warning Letter Sent to agent and Participant Broker</a:t>
            </a:r>
          </a:p>
          <a:p>
            <a:pPr algn="l">
              <a:lnSpc>
                <a:spcPts val="2256"/>
              </a:lnSpc>
            </a:pPr>
            <a:endParaRPr lang="en-US" sz="2400">
              <a:solidFill>
                <a:srgbClr val="000000"/>
              </a:solidFill>
              <a:latin typeface="Raleway"/>
              <a:ea typeface="Raleway"/>
              <a:cs typeface="Raleway"/>
              <a:sym typeface="Raleway"/>
            </a:endParaRPr>
          </a:p>
          <a:p>
            <a:pPr algn="l">
              <a:lnSpc>
                <a:spcPts val="2256"/>
              </a:lnSpc>
            </a:pPr>
            <a:r>
              <a:rPr lang="en-US" sz="2400">
                <a:solidFill>
                  <a:srgbClr val="000000"/>
                </a:solidFill>
                <a:latin typeface="Raleway Ultra-Bold"/>
                <a:ea typeface="Raleway Ultra-Bold"/>
                <a:cs typeface="Raleway Ultra-Bold"/>
                <a:sym typeface="Raleway Ultra-Bold"/>
              </a:rPr>
              <a:t>2nd Offense: </a:t>
            </a:r>
            <a:r>
              <a:rPr lang="en-US" sz="2400">
                <a:solidFill>
                  <a:srgbClr val="000000"/>
                </a:solidFill>
                <a:latin typeface="Raleway"/>
                <a:ea typeface="Raleway"/>
                <a:cs typeface="Raleway"/>
                <a:sym typeface="Raleway"/>
              </a:rPr>
              <a:t>$500 per property, not to exceed $15,000- Warning Letter Sent to agent and Participant Broker</a:t>
            </a:r>
          </a:p>
          <a:p>
            <a:pPr algn="l">
              <a:lnSpc>
                <a:spcPts val="2256"/>
              </a:lnSpc>
            </a:pPr>
            <a:endParaRPr lang="en-US" sz="2400">
              <a:solidFill>
                <a:srgbClr val="000000"/>
              </a:solidFill>
              <a:latin typeface="Raleway"/>
              <a:ea typeface="Raleway"/>
              <a:cs typeface="Raleway"/>
              <a:sym typeface="Raleway"/>
            </a:endParaRPr>
          </a:p>
          <a:p>
            <a:pPr algn="l">
              <a:lnSpc>
                <a:spcPts val="2256"/>
              </a:lnSpc>
            </a:pPr>
            <a:r>
              <a:rPr lang="en-US" sz="2400">
                <a:solidFill>
                  <a:srgbClr val="000000"/>
                </a:solidFill>
                <a:latin typeface="Raleway Ultra-Bold"/>
                <a:ea typeface="Raleway Ultra-Bold"/>
                <a:cs typeface="Raleway Ultra-Bold"/>
                <a:sym typeface="Raleway Ultra-Bold"/>
              </a:rPr>
              <a:t>3rd Offense: </a:t>
            </a:r>
            <a:r>
              <a:rPr lang="en-US" sz="2400">
                <a:solidFill>
                  <a:srgbClr val="000000"/>
                </a:solidFill>
                <a:latin typeface="Raleway"/>
                <a:ea typeface="Raleway"/>
                <a:cs typeface="Raleway"/>
                <a:sym typeface="Raleway"/>
              </a:rPr>
              <a:t>$5,000 per property, not to exceed $15,000- Agent MLS access is suspended until Participant Broker AND Agent attend training approved by MLS Leadership.</a:t>
            </a:r>
          </a:p>
          <a:p>
            <a:pPr algn="l">
              <a:lnSpc>
                <a:spcPts val="2256"/>
              </a:lnSpc>
            </a:pPr>
            <a:endParaRPr lang="en-US" sz="2400">
              <a:solidFill>
                <a:srgbClr val="000000"/>
              </a:solidFill>
              <a:latin typeface="Raleway"/>
              <a:ea typeface="Raleway"/>
              <a:cs typeface="Raleway"/>
              <a:sym typeface="Raleway"/>
            </a:endParaRPr>
          </a:p>
          <a:p>
            <a:pPr algn="l">
              <a:lnSpc>
                <a:spcPts val="2256"/>
              </a:lnSpc>
            </a:pPr>
            <a:r>
              <a:rPr lang="en-US" sz="2400">
                <a:solidFill>
                  <a:srgbClr val="000000"/>
                </a:solidFill>
                <a:latin typeface="Raleway Ultra-Bold"/>
                <a:ea typeface="Raleway Ultra-Bold"/>
                <a:cs typeface="Raleway Ultra-Bold"/>
                <a:sym typeface="Raleway Ultra-Bold"/>
              </a:rPr>
              <a:t>4th Offense: </a:t>
            </a:r>
            <a:r>
              <a:rPr lang="en-US" sz="2400">
                <a:solidFill>
                  <a:srgbClr val="000000"/>
                </a:solidFill>
                <a:latin typeface="Raleway"/>
                <a:ea typeface="Raleway"/>
                <a:cs typeface="Raleway"/>
                <a:sym typeface="Raleway"/>
              </a:rPr>
              <a:t>The Agent and Participant Broker must attend a hearing, held according to Section 7 of the GIMLS Rules and Regulations. Sanctions for Agent and /or Participant Broker may include additional fines (not to exceed $15,000) and/or suspension or termination of MLS rights, privileges, and services. </a:t>
            </a:r>
          </a:p>
          <a:p>
            <a:pPr algn="l">
              <a:lnSpc>
                <a:spcPts val="2256"/>
              </a:lnSpc>
            </a:pPr>
            <a:endParaRPr lang="en-US" sz="2400">
              <a:solidFill>
                <a:srgbClr val="000000"/>
              </a:solidFill>
              <a:latin typeface="Raleway"/>
              <a:ea typeface="Raleway"/>
              <a:cs typeface="Raleway"/>
              <a:sym typeface="Raleway"/>
            </a:endParaRPr>
          </a:p>
        </p:txBody>
      </p:sp>
      <p:sp>
        <p:nvSpPr>
          <p:cNvPr id="3" name="TextBox 3"/>
          <p:cNvSpPr txBox="1"/>
          <p:nvPr/>
        </p:nvSpPr>
        <p:spPr>
          <a:xfrm>
            <a:off x="731520" y="779145"/>
            <a:ext cx="8503319" cy="625991"/>
          </a:xfrm>
          <a:prstGeom prst="rect">
            <a:avLst/>
          </a:prstGeom>
        </p:spPr>
        <p:txBody>
          <a:bodyPr lIns="0" tIns="0" rIns="0" bIns="0" rtlCol="0" anchor="t">
            <a:spAutoFit/>
          </a:bodyPr>
          <a:lstStyle/>
          <a:p>
            <a:pPr algn="ctr">
              <a:lnSpc>
                <a:spcPts val="2364"/>
              </a:lnSpc>
            </a:pPr>
            <a:r>
              <a:rPr lang="en-US" sz="2515">
                <a:solidFill>
                  <a:srgbClr val="000000"/>
                </a:solidFill>
                <a:latin typeface="Raleway Heavy"/>
                <a:ea typeface="Raleway Heavy"/>
                <a:cs typeface="Raleway Heavy"/>
                <a:sym typeface="Raleway Heavy"/>
              </a:rPr>
              <a:t>VIOLATIONS FOR TOURING WITHOUT A WRITTEN AGREEMENT (BILLED TO BROKER):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Custom</PresentationFormat>
  <Paragraphs>84</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Open Sans</vt:lpstr>
      <vt:lpstr>Raleway Semi-Bold</vt:lpstr>
      <vt:lpstr>Open Sans Bold</vt:lpstr>
      <vt:lpstr>Raleway Bold</vt:lpstr>
      <vt:lpstr>Raleway Heavy</vt:lpstr>
      <vt:lpstr>Raleway</vt:lpstr>
      <vt:lpstr>Arial</vt:lpstr>
      <vt:lpstr>Calibri</vt:lpstr>
      <vt:lpstr>Raleway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Moon Design Studio Co. - Presentation</dc:title>
  <cp:lastModifiedBy>Lauren Zinskie</cp:lastModifiedBy>
  <cp:revision>2</cp:revision>
  <dcterms:created xsi:type="dcterms:W3CDTF">2006-08-16T00:00:00Z</dcterms:created>
  <dcterms:modified xsi:type="dcterms:W3CDTF">2024-07-31T20:47:32Z</dcterms:modified>
  <dc:identifier>DAGMi4MXO-s</dc:identifier>
</cp:coreProperties>
</file>