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2" r:id="rId1"/>
    <p:sldMasterId id="2147483688" r:id="rId2"/>
    <p:sldMasterId id="2147483685" r:id="rId3"/>
    <p:sldMasterId id="2147483700" r:id="rId4"/>
    <p:sldMasterId id="2147483704" r:id="rId5"/>
    <p:sldMasterId id="2147483711" r:id="rId6"/>
    <p:sldMasterId id="2147483717" r:id="rId7"/>
    <p:sldMasterId id="2147483726" r:id="rId8"/>
    <p:sldMasterId id="2147483735" r:id="rId9"/>
    <p:sldMasterId id="2147483750" r:id="rId10"/>
  </p:sldMasterIdLst>
  <p:notesMasterIdLst>
    <p:notesMasterId r:id="rId30"/>
  </p:notesMasterIdLst>
  <p:handoutMasterIdLst>
    <p:handoutMasterId r:id="rId31"/>
  </p:handoutMasterIdLst>
  <p:sldIdLst>
    <p:sldId id="270" r:id="rId11"/>
    <p:sldId id="752" r:id="rId12"/>
    <p:sldId id="934" r:id="rId13"/>
    <p:sldId id="781" r:id="rId14"/>
    <p:sldId id="896" r:id="rId15"/>
    <p:sldId id="968" r:id="rId16"/>
    <p:sldId id="757" r:id="rId17"/>
    <p:sldId id="820" r:id="rId18"/>
    <p:sldId id="971" r:id="rId19"/>
    <p:sldId id="858" r:id="rId20"/>
    <p:sldId id="976" r:id="rId21"/>
    <p:sldId id="765" r:id="rId22"/>
    <p:sldId id="905" r:id="rId23"/>
    <p:sldId id="981" r:id="rId24"/>
    <p:sldId id="866" r:id="rId25"/>
    <p:sldId id="982" r:id="rId26"/>
    <p:sldId id="956" r:id="rId27"/>
    <p:sldId id="980" r:id="rId28"/>
    <p:sldId id="378" r:id="rId29"/>
  </p:sldIdLst>
  <p:sldSz cx="17340263" cy="9753600"/>
  <p:notesSz cx="7315200" cy="96012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E8D"/>
    <a:srgbClr val="245D38"/>
    <a:srgbClr val="6C3A5D"/>
    <a:srgbClr val="77843C"/>
    <a:srgbClr val="FFD900"/>
    <a:srgbClr val="39677B"/>
    <a:srgbClr val="001970"/>
    <a:srgbClr val="C3002F"/>
    <a:srgbClr val="FFD100"/>
    <a:srgbClr val="00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023" autoAdjust="0"/>
  </p:normalViewPr>
  <p:slideViewPr>
    <p:cSldViewPr showGuides="1">
      <p:cViewPr varScale="1">
        <p:scale>
          <a:sx n="81" d="100"/>
          <a:sy n="81" d="100"/>
        </p:scale>
        <p:origin x="696" y="200"/>
      </p:cViewPr>
      <p:guideLst>
        <p:guide orient="horz" pos="2832"/>
        <p:guide pos="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F27500B-B007-487E-BC2D-9CA3EFB094E7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F189FC3-525C-45C7-90BF-332ED732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dirty="0">
                <a:sym typeface="Avenir" charset="0"/>
              </a:rPr>
              <a:t>Second level</a:t>
            </a:r>
          </a:p>
          <a:p>
            <a:pPr lvl="2"/>
            <a:r>
              <a:rPr lang="en-US" noProof="0" dirty="0">
                <a:sym typeface="Avenir" charset="0"/>
              </a:rPr>
              <a:t>Third level</a:t>
            </a:r>
          </a:p>
          <a:p>
            <a:pPr lvl="3"/>
            <a:r>
              <a:rPr lang="en-US" noProof="0" dirty="0">
                <a:sym typeface="Avenir" charset="0"/>
              </a:rPr>
              <a:t>Fourth level</a:t>
            </a:r>
          </a:p>
          <a:p>
            <a:pPr lvl="4"/>
            <a:r>
              <a:rPr lang="en-US" noProof="0" dirty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5" y="4561234"/>
            <a:ext cx="5363815" cy="4321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6</a:t>
            </a:r>
            <a:r>
              <a:rPr lang="en-US" altLang="en-US" sz="1500" baseline="30000" dirty="0"/>
              <a:t>th</a:t>
            </a:r>
            <a:r>
              <a:rPr lang="en-US" altLang="en-US" sz="1500" dirty="0"/>
              <a:t> Youngest State, 3</a:t>
            </a:r>
            <a:r>
              <a:rPr lang="en-US" altLang="en-US" sz="1500" baseline="30000" dirty="0"/>
              <a:t>rd</a:t>
            </a:r>
            <a:r>
              <a:rPr lang="en-US" altLang="en-US" sz="1500" dirty="0"/>
              <a:t> fastest growth in 65+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2015-30 increase 65+ 711,000 to 1,200,000 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Economic Driver</a:t>
            </a:r>
          </a:p>
          <a:p>
            <a:pPr marL="711199" lvl="1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Impact on occupational mix. Growing at 5% per year. Wages/Income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Labor Force – growth in retirees</a:t>
            </a:r>
          </a:p>
          <a:p>
            <a:pPr marL="711199" lvl="1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Worker vs. non-worker mix changing 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Housing – primarily home owners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Income – Downward Pressure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Health/Disabilities</a:t>
            </a:r>
          </a:p>
          <a:p>
            <a:pPr marL="474254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Transportation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Public Finance – Downward Pressure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0772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3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7" y="9120192"/>
            <a:ext cx="3170238" cy="479425"/>
          </a:xfrm>
          <a:prstGeom prst="rect">
            <a:avLst/>
          </a:prstGeom>
        </p:spPr>
        <p:txBody>
          <a:bodyPr lIns="90685" tIns="45342" rIns="90685" bIns="45342"/>
          <a:lstStyle/>
          <a:p>
            <a:fld id="{6260CBE2-D056-4292-BFB5-BFE6FCFDF1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9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8325" y="766763"/>
            <a:ext cx="6827838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969" indent="-642969">
              <a:buFont typeface="Arial" panose="020B0604020202020204" pitchFamily="34" charset="0"/>
              <a:buChar char="•"/>
            </a:pPr>
            <a:r>
              <a:rPr lang="en-US" sz="4600" dirty="0"/>
              <a:t>US – 328.2 million, + 1.5 million or .5%</a:t>
            </a:r>
          </a:p>
          <a:p>
            <a:pPr marL="771457" lvl="2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Slowest annual growth rate since 1918</a:t>
            </a:r>
          </a:p>
          <a:p>
            <a:pPr marL="771457" lvl="2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Slower birth rate, increasing deaths, fewer international migrants.</a:t>
            </a:r>
          </a:p>
          <a:p>
            <a:pPr marL="642969" indent="-642969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bg2"/>
                </a:solidFill>
              </a:rPr>
              <a:t>Colorado - </a:t>
            </a:r>
            <a:r>
              <a:rPr lang="en-US" sz="4600" dirty="0"/>
              <a:t>- 5,758,736 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Ranked 8th fastest 1.2%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7th in total growth 67,449 – slower than great recession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Growth of 725,000 since 2010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Slower births, increasing deaths, fewer net migrants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11502" y="9728040"/>
            <a:ext cx="3451903" cy="511378"/>
          </a:xfrm>
          <a:prstGeom prst="rect">
            <a:avLst/>
          </a:prstGeom>
        </p:spPr>
        <p:txBody>
          <a:bodyPr lIns="98366" tIns="49184" rIns="98366" bIns="49184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18"/>
              </a:spcBef>
            </a:pPr>
            <a:r>
              <a:rPr lang="en-US" sz="3800" b="1" dirty="0">
                <a:solidFill>
                  <a:schemeClr val="bg2"/>
                </a:solidFill>
              </a:rPr>
              <a:t>US – Growth is slowing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2010-2020 second slowest decade - +22.3M, 7.4%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2020-2021 – Slowest annual growth rate .1%, +520K</a:t>
            </a:r>
          </a:p>
          <a:p>
            <a:pPr>
              <a:spcBef>
                <a:spcPts val="918"/>
              </a:spcBef>
            </a:pPr>
            <a:r>
              <a:rPr lang="en-US" sz="3400" dirty="0">
                <a:solidFill>
                  <a:schemeClr val="bg2"/>
                </a:solidFill>
              </a:rPr>
              <a:t>	17 states lost population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2021-2022 - +1.256M, .4%, 19 states lost population</a:t>
            </a:r>
          </a:p>
          <a:p>
            <a:pPr>
              <a:spcBef>
                <a:spcPts val="918"/>
              </a:spcBef>
            </a:pPr>
            <a:r>
              <a:rPr lang="en-US" sz="3800" b="1" dirty="0">
                <a:solidFill>
                  <a:schemeClr val="bg2"/>
                </a:solidFill>
              </a:rPr>
              <a:t>CO – Growth is slowing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2010-2020 + 744,500, 14.8%. </a:t>
            </a:r>
          </a:p>
          <a:p>
            <a:pPr marL="819469" lvl="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6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ranked percent change, 9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total growth</a:t>
            </a:r>
          </a:p>
          <a:p>
            <a:pPr marL="491805" lvl="2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2020-2021 + 26,500,  .5% growth rate</a:t>
            </a:r>
          </a:p>
          <a:p>
            <a:pPr marL="655847" lvl="4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Ranked 20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percent growth and 11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total growth</a:t>
            </a:r>
          </a:p>
          <a:p>
            <a:pPr marL="437226" lvl="3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2021-2022 +27,700, .5% growth rate</a:t>
            </a:r>
          </a:p>
          <a:p>
            <a:pPr marL="655847" lvl="4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Ranked 19th in percent growth and 12th in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324" tIns="46665" rIns="93324" bIns="46665"/>
          <a:lstStyle/>
          <a:p>
            <a:pPr defTabSz="579509">
              <a:defRPr/>
            </a:pPr>
            <a:fld id="{6CF4028F-70DB-476B-953E-9372B2ACD51C}" type="slidenum">
              <a:rPr lang="en-US"/>
              <a:pPr defTabSz="579509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where growth has been and is going to be in Colorado…</a:t>
            </a:r>
          </a:p>
        </p:txBody>
      </p:sp>
    </p:spTree>
    <p:extLst>
      <p:ext uri="{BB962C8B-B14F-4D97-AF65-F5344CB8AC3E}">
        <p14:creationId xmlns:p14="http://schemas.microsoft.com/office/powerpoint/2010/main" val="132311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7378" y="9120192"/>
            <a:ext cx="3112088" cy="479425"/>
          </a:xfrm>
          <a:prstGeom prst="rect">
            <a:avLst/>
          </a:prstGeom>
        </p:spPr>
        <p:txBody>
          <a:bodyPr lIns="90677" tIns="45338" rIns="90677" bIns="45338"/>
          <a:lstStyle/>
          <a:p>
            <a:pPr defTabSz="605495">
              <a:defRPr/>
            </a:pPr>
            <a:fld id="{C7699DDD-D8ED-4C01-851C-065722F0514D}" type="slidenum">
              <a:rPr lang="en-US" sz="1900"/>
              <a:pPr defTabSz="605495">
                <a:defRPr/>
              </a:pPr>
              <a:t>5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89063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7378" y="9120192"/>
            <a:ext cx="3112088" cy="479425"/>
          </a:xfrm>
          <a:prstGeom prst="rect">
            <a:avLst/>
          </a:prstGeom>
        </p:spPr>
        <p:txBody>
          <a:bodyPr lIns="90677" tIns="45338" rIns="90677" bIns="45338"/>
          <a:lstStyle/>
          <a:p>
            <a:pPr defTabSz="605495">
              <a:defRPr/>
            </a:pPr>
            <a:fld id="{C7699DDD-D8ED-4C01-851C-065722F0514D}" type="slidenum">
              <a:rPr lang="en-US" sz="1900"/>
              <a:pPr defTabSz="605495">
                <a:defRPr/>
              </a:pPr>
              <a:t>6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8983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244221" y="9419215"/>
            <a:ext cx="3247396" cy="495144"/>
          </a:xfrm>
          <a:prstGeom prst="rect">
            <a:avLst/>
          </a:prstGeom>
        </p:spPr>
        <p:txBody>
          <a:bodyPr lIns="94059" tIns="47029" rIns="94059" bIns="47029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6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3" y="3548068"/>
            <a:ext cx="14740917" cy="209073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7" y="5638800"/>
            <a:ext cx="12137337" cy="2381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74209" y="444505"/>
            <a:ext cx="14630847" cy="1252727"/>
          </a:xfrm>
          <a:prstGeom prst="rect">
            <a:avLst/>
          </a:prstGeom>
        </p:spPr>
        <p:txBody>
          <a:bodyPr lIns="81593" tIns="40794" rIns="81593" bIns="40794"/>
          <a:lstStyle>
            <a:lvl1pPr algn="l">
              <a:defRPr sz="405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0853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2602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375394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 sz="3600" baseline="0">
                <a:solidFill>
                  <a:srgbClr val="53585F"/>
                </a:solidFill>
              </a:defRPr>
            </a:lvl1pPr>
            <a:lvl2pPr marL="571511" indent="-3429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3200" baseline="0">
                <a:solidFill>
                  <a:srgbClr val="53585F"/>
                </a:solidFill>
              </a:defRPr>
            </a:lvl2pPr>
            <a:lvl3pPr marL="914423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800">
                <a:solidFill>
                  <a:srgbClr val="53585F"/>
                </a:solidFill>
              </a:defRPr>
            </a:lvl3pPr>
            <a:lvl4pPr marL="1143035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4pPr>
            <a:lvl5pPr marL="1371646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000" baseline="0"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0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74209" y="444501"/>
            <a:ext cx="14630847" cy="1252727"/>
          </a:xfrm>
          <a:prstGeom prst="rect">
            <a:avLst/>
          </a:prstGeom>
        </p:spPr>
        <p:txBody>
          <a:bodyPr lIns="81593" tIns="40794" rIns="81593" bIns="40794"/>
          <a:lstStyle>
            <a:lvl1pPr algn="l">
              <a:defRPr sz="540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58026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5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4" y="3548068"/>
            <a:ext cx="14740917" cy="2090736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791201"/>
            <a:ext cx="12137339" cy="2228850"/>
          </a:xfrm>
          <a:prstGeom prst="rect">
            <a:avLst/>
          </a:prstGeom>
        </p:spPr>
        <p:txBody>
          <a:bodyPr vert="horz" lIns="91365" tIns="45680" rIns="91365" bIns="45680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6846" indent="0" algn="ctr">
              <a:buNone/>
              <a:defRPr/>
            </a:lvl2pPr>
            <a:lvl3pPr marL="913695" indent="0" algn="ctr">
              <a:buNone/>
              <a:defRPr/>
            </a:lvl3pPr>
            <a:lvl4pPr marL="1370543" indent="0" algn="ctr">
              <a:buNone/>
              <a:defRPr/>
            </a:lvl4pPr>
            <a:lvl5pPr marL="1827392" indent="0" algn="ctr">
              <a:buNone/>
              <a:defRPr/>
            </a:lvl5pPr>
            <a:lvl6pPr marL="2284240" indent="0" algn="ctr">
              <a:buNone/>
              <a:defRPr/>
            </a:lvl6pPr>
            <a:lvl7pPr marL="2741091" indent="0" algn="ctr">
              <a:buNone/>
              <a:defRPr/>
            </a:lvl7pPr>
            <a:lvl8pPr marL="3197943" indent="0" algn="ctr">
              <a:buNone/>
              <a:defRPr/>
            </a:lvl8pPr>
            <a:lvl9pPr marL="365478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62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9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9741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3" y="3962405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370859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29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4" y="27116"/>
            <a:ext cx="5491084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6/4/24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16"/>
            <a:ext cx="7803118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19" y="27116"/>
            <a:ext cx="2023031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1" y="975360"/>
            <a:ext cx="14630847" cy="1143000"/>
          </a:xfrm>
          <a:prstGeom prst="rect">
            <a:avLst/>
          </a:prstGeom>
        </p:spPr>
        <p:txBody>
          <a:bodyPr lIns="81563" tIns="40777" rIns="81563" bIns="40777" anchor="b"/>
          <a:lstStyle>
            <a:lvl1pPr algn="l">
              <a:defRPr sz="5400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58" y="2709334"/>
            <a:ext cx="14630847" cy="4572001"/>
          </a:xfrm>
          <a:prstGeom prst="rect">
            <a:avLst/>
          </a:prstGeom>
        </p:spPr>
        <p:txBody>
          <a:bodyPr vert="horz" lIns="81563" tIns="40777" rIns="81563" bIns="40777"/>
          <a:lstStyle>
            <a:lvl1pPr>
              <a:defRPr sz="260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1081212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2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2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42917" indent="0" algn="ctr">
              <a:buNone/>
              <a:defRPr/>
            </a:lvl2pPr>
            <a:lvl3pPr marL="685835" indent="0" algn="ctr">
              <a:buNone/>
              <a:defRPr/>
            </a:lvl3pPr>
            <a:lvl4pPr marL="1028751" indent="0" algn="ctr">
              <a:buNone/>
              <a:defRPr/>
            </a:lvl4pPr>
            <a:lvl5pPr marL="1371669" indent="0" algn="ctr">
              <a:buNone/>
              <a:defRPr/>
            </a:lvl5pPr>
            <a:lvl6pPr marL="1714586" indent="0" algn="ctr">
              <a:buNone/>
              <a:defRPr/>
            </a:lvl6pPr>
            <a:lvl7pPr marL="2057503" indent="0" algn="ctr">
              <a:buNone/>
              <a:defRPr/>
            </a:lvl7pPr>
            <a:lvl8pPr marL="2400420" indent="0" algn="ctr">
              <a:buNone/>
              <a:defRPr/>
            </a:lvl8pPr>
            <a:lvl9pPr marL="274333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30498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4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2730299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45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24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5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27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79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1" y="975360"/>
            <a:ext cx="14630847" cy="1143000"/>
          </a:xfrm>
          <a:prstGeom prst="rect">
            <a:avLst/>
          </a:prstGeom>
        </p:spPr>
        <p:txBody>
          <a:bodyPr lIns="81563" tIns="40777" rIns="81563" bIns="40777" anchor="b"/>
          <a:lstStyle>
            <a:lvl1pPr algn="l">
              <a:defRPr sz="4050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58" y="2709336"/>
            <a:ext cx="14630847" cy="4572001"/>
          </a:xfrm>
          <a:prstGeom prst="rect">
            <a:avLst/>
          </a:prstGeom>
        </p:spPr>
        <p:txBody>
          <a:bodyPr vert="horz" lIns="81563" tIns="40777" rIns="81563" bIns="40777"/>
          <a:lstStyle>
            <a:lvl1pPr>
              <a:defRPr sz="195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196512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3" y="3548068"/>
            <a:ext cx="14740917" cy="2090737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7" y="5791200"/>
            <a:ext cx="12137337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05558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2799635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baseline="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49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76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477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6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60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4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777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867013" y="758616"/>
            <a:ext cx="15606237" cy="140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body" idx="1"/>
          </p:nvPr>
        </p:nvSpPr>
        <p:spPr>
          <a:xfrm>
            <a:off x="867013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2"/>
          </p:nvPr>
        </p:nvSpPr>
        <p:spPr>
          <a:xfrm>
            <a:off x="867013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3"/>
          </p:nvPr>
        </p:nvSpPr>
        <p:spPr>
          <a:xfrm>
            <a:off x="9016938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4"/>
          </p:nvPr>
        </p:nvSpPr>
        <p:spPr>
          <a:xfrm>
            <a:off x="9016938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dt" idx="10"/>
          </p:nvPr>
        </p:nvSpPr>
        <p:spPr>
          <a:xfrm>
            <a:off x="867013" y="26012"/>
            <a:ext cx="5491082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ftr" idx="11"/>
          </p:nvPr>
        </p:nvSpPr>
        <p:spPr>
          <a:xfrm>
            <a:off x="6502599" y="26012"/>
            <a:ext cx="7803118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14450221" y="26012"/>
            <a:ext cx="2023031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5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538455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388588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3" y="3962405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baseline="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08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410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9"/>
            <a:ext cx="5491084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6/4/24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9"/>
            <a:ext cx="7803118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1" y="27109"/>
            <a:ext cx="2023031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6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436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6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3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4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035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867013" y="758616"/>
            <a:ext cx="15606237" cy="140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body" idx="1"/>
          </p:nvPr>
        </p:nvSpPr>
        <p:spPr>
          <a:xfrm>
            <a:off x="867013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2"/>
          </p:nvPr>
        </p:nvSpPr>
        <p:spPr>
          <a:xfrm>
            <a:off x="867013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3"/>
          </p:nvPr>
        </p:nvSpPr>
        <p:spPr>
          <a:xfrm>
            <a:off x="9016938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4"/>
          </p:nvPr>
        </p:nvSpPr>
        <p:spPr>
          <a:xfrm>
            <a:off x="9016938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dt" idx="10"/>
          </p:nvPr>
        </p:nvSpPr>
        <p:spPr>
          <a:xfrm>
            <a:off x="867013" y="26012"/>
            <a:ext cx="5491082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ftr" idx="11"/>
          </p:nvPr>
        </p:nvSpPr>
        <p:spPr>
          <a:xfrm>
            <a:off x="6502599" y="26012"/>
            <a:ext cx="7803118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14450221" y="26012"/>
            <a:ext cx="2023031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baseline="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4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9"/>
            <a:ext cx="5491084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6/4/24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9"/>
            <a:ext cx="7803118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1" y="27109"/>
            <a:ext cx="2023031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17374131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0" y="0"/>
            <a:ext cx="17374131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3" y="3886205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548" y="732018"/>
            <a:ext cx="3331167" cy="249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1" y="8446609"/>
            <a:ext cx="6371369" cy="1018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>
          <p15:clr>
            <a:srgbClr val="F26B43"/>
          </p15:clr>
        </p15:guide>
        <p15:guide id="2" pos="546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7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9" r:id="rId8"/>
    <p:sldLayoutId id="2147483760" r:id="rId9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3" y="3886205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5"/>
            <a:ext cx="17374131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1" y="8446609"/>
            <a:ext cx="6371369" cy="101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141" y="755949"/>
            <a:ext cx="3169982" cy="23774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8" r:id="rId4"/>
    <p:sldLayoutId id="2147483701" r:id="rId5"/>
    <p:sldLayoutId id="2147483715" r:id="rId6"/>
    <p:sldLayoutId id="2147483724" r:id="rId7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Click to edit Master title style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1pPr>
            <a:lvl2pPr marL="876330" indent="-5715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066861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92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562222" indent="-342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182898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Click to edit Master text styles for long amount of text</a:t>
            </a:r>
          </a:p>
          <a:p>
            <a:pPr marL="876330" marR="0" lvl="1" indent="-5715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066861" marR="0" lvl="2" indent="-4572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Third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 level</a:t>
            </a:r>
          </a:p>
          <a:p>
            <a:pPr marL="1371692" marR="0" lvl="3" indent="-4572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Fourth level</a:t>
            </a:r>
          </a:p>
          <a:p>
            <a:pPr marL="1562222" marR="0" lvl="4" indent="-3429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02458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9" y="8978848"/>
            <a:ext cx="6461957" cy="7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</p:sldLayoutIdLst>
  <p:txStyles>
    <p:titleStyle>
      <a:lvl1pPr algn="l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4" y="3886236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6" y="8140736"/>
            <a:ext cx="17374129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583722">
              <a:defRPr/>
            </a:pPr>
            <a:endParaRPr lang="en-US" sz="21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16" y="8597860"/>
            <a:ext cx="6461957" cy="774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849" y="477047"/>
            <a:ext cx="43350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6846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3695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0543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7392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641" indent="-342641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425" indent="228425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6846" indent="456846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273" indent="685273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3695" indent="913695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0543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7392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4240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1091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8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7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8099" tIns="38099" rIns="38099" bIns="3809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5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9" y="8978848"/>
            <a:ext cx="6461957" cy="7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1" r:id="rId4"/>
    <p:sldLayoutId id="2147483732" r:id="rId5"/>
    <p:sldLayoutId id="2147483733" r:id="rId6"/>
  </p:sldLayoutIdLst>
  <p:txStyles>
    <p:titleStyle>
      <a:lvl1pPr algn="l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42917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85835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028751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371669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57188" indent="-257188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71458" indent="171458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42917" indent="342917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514376" indent="514376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85835" indent="685835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028751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371669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714586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057503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4" r:id="rId7"/>
    <p:sldLayoutId id="2147483745" r:id="rId8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garner@state.co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31" y="3352800"/>
            <a:ext cx="16383000" cy="2057400"/>
          </a:xfrm>
        </p:spPr>
        <p:txBody>
          <a:bodyPr/>
          <a:lstStyle/>
          <a:p>
            <a:r>
              <a:rPr lang="en-US" sz="6000" dirty="0"/>
              <a:t>If….. Then</a:t>
            </a:r>
            <a:br>
              <a:rPr lang="en-US" sz="6000" dirty="0"/>
            </a:br>
            <a:r>
              <a:rPr lang="en-US" sz="6000" dirty="0"/>
              <a:t>Population and Economic Trends in Colorado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531" y="6019800"/>
            <a:ext cx="12801599" cy="2286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State of the Region Summit, June 2024</a:t>
            </a:r>
          </a:p>
          <a:p>
            <a:pPr>
              <a:spcBef>
                <a:spcPts val="600"/>
              </a:spcBef>
            </a:pPr>
            <a:r>
              <a:rPr lang="en-US" dirty="0"/>
              <a:t>State Demography Office, Department of Local Affairs</a:t>
            </a:r>
          </a:p>
          <a:p>
            <a:pPr>
              <a:spcBef>
                <a:spcPts val="600"/>
              </a:spcBef>
            </a:pPr>
            <a:r>
              <a:rPr lang="en-US" dirty="0"/>
              <a:t>Demography.dola.colorado.gov</a:t>
            </a:r>
          </a:p>
        </p:txBody>
      </p:sp>
    </p:spTree>
    <p:extLst>
      <p:ext uri="{BB962C8B-B14F-4D97-AF65-F5344CB8AC3E}">
        <p14:creationId xmlns:p14="http://schemas.microsoft.com/office/powerpoint/2010/main" val="1878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" y="152400"/>
            <a:ext cx="14202079" cy="868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6731" y="7010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Jobs Are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2331" y="9220200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https://gis.dola.colorado.gov/Jobs_Migration_Chart/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89531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Retirements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489531" y="3194566"/>
            <a:ext cx="838200" cy="773668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308931" y="1066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Jobs + Retirements = Demand for Migration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40K new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40K retirements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??    remote jobs</a:t>
            </a:r>
          </a:p>
          <a:p>
            <a:r>
              <a:rPr lang="en-US" dirty="0"/>
              <a:t>= 80K+ workers</a:t>
            </a:r>
          </a:p>
        </p:txBody>
      </p:sp>
    </p:spTree>
    <p:extLst>
      <p:ext uri="{BB962C8B-B14F-4D97-AF65-F5344CB8AC3E}">
        <p14:creationId xmlns:p14="http://schemas.microsoft.com/office/powerpoint/2010/main" val="143778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0"/>
            <a:ext cx="11794699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31" y="228600"/>
            <a:ext cx="12877800" cy="1249680"/>
          </a:xfrm>
        </p:spPr>
        <p:txBody>
          <a:bodyPr/>
          <a:lstStyle/>
          <a:p>
            <a:pPr marL="457200">
              <a:spcBef>
                <a:spcPts val="1800"/>
              </a:spcBef>
            </a:pPr>
            <a:r>
              <a:rPr lang="en-US" b="1" dirty="0">
                <a:solidFill>
                  <a:schemeClr val="bg2"/>
                </a:solidFill>
              </a:rPr>
              <a:t>Age Matters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sz="6000" b="1" dirty="0">
                <a:solidFill>
                  <a:schemeClr val="bg2"/>
                </a:solidFill>
              </a:rPr>
              <a:t>Colorado is young but aging</a:t>
            </a:r>
            <a:endParaRPr lang="en-US" sz="60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78731" y="2819400"/>
            <a:ext cx="14706600" cy="5638802"/>
          </a:xfrm>
          <a:prstGeom prst="rect">
            <a:avLst/>
          </a:prstGeom>
        </p:spPr>
        <p:txBody>
          <a:bodyPr vert="horz" lIns="130046" tIns="65023" rIns="130046" bIns="65023"/>
          <a:lstStyle/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Preferences – where people shop and what they buy.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Housing – type, size, mobility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Labor Force</a:t>
            </a:r>
            <a:endParaRPr lang="en-US" sz="4400" b="1" dirty="0">
              <a:solidFill>
                <a:schemeClr val="bg2"/>
              </a:solidFill>
              <a:ea typeface="+mj-ea"/>
              <a:cs typeface="+mj-cs"/>
            </a:endParaRP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Income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Service Demands</a:t>
            </a:r>
          </a:p>
        </p:txBody>
      </p:sp>
    </p:spTree>
    <p:extLst>
      <p:ext uri="{BB962C8B-B14F-4D97-AF65-F5344CB8AC3E}">
        <p14:creationId xmlns:p14="http://schemas.microsoft.com/office/powerpoint/2010/main" val="34249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70228" y="922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Demography Office, V2022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31" y="0"/>
            <a:ext cx="12753819" cy="8915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0803731" y="2286000"/>
            <a:ext cx="0" cy="4800600"/>
          </a:xfrm>
          <a:prstGeom prst="line">
            <a:avLst/>
          </a:prstGeom>
          <a:solidFill>
            <a:srgbClr val="14943F"/>
          </a:solidFill>
          <a:ln w="28575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5469731" y="1447800"/>
            <a:ext cx="1828800" cy="12192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731" y="1295400"/>
            <a:ext cx="2362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Peak Millennials aging into prime childbearing and home buying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69931" y="1371600"/>
            <a:ext cx="304800" cy="762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547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" y="152400"/>
            <a:ext cx="12457866" cy="8601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6331" y="1143000"/>
            <a:ext cx="3733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Slow down in births not as severe as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Peak Age 31 – prime working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Youngest county – share 65+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2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 bwMode="auto">
          <a:xfrm flipV="1">
            <a:off x="6677214" y="1969890"/>
            <a:ext cx="914400" cy="2286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539" y="-29463"/>
            <a:ext cx="12500510" cy="6998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556331" y="3169552"/>
            <a:ext cx="1447800" cy="19050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1967" y="1937987"/>
            <a:ext cx="1905627" cy="196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of these folks already live here and most of them own their house.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3886572" y="2815127"/>
            <a:ext cx="990600" cy="3810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31" y="7138028"/>
            <a:ext cx="10223526" cy="183052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7755731" y="1252187"/>
            <a:ext cx="1981200" cy="13716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3910" y="1518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5635" y="9220200"/>
            <a:ext cx="734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https://demography.dola.colorado.gov/assets/html/population.html</a:t>
            </a:r>
          </a:p>
        </p:txBody>
      </p:sp>
    </p:spTree>
    <p:extLst>
      <p:ext uri="{BB962C8B-B14F-4D97-AF65-F5344CB8AC3E}">
        <p14:creationId xmlns:p14="http://schemas.microsoft.com/office/powerpoint/2010/main" val="365712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0"/>
            <a:ext cx="13378132" cy="891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2531" y="1371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Younger than most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Forecast growth in working age – if can attract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30% of growth in 65+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Top 15 in growth in 65+ 2020-2030</a:t>
            </a:r>
          </a:p>
        </p:txBody>
      </p:sp>
    </p:spTree>
    <p:extLst>
      <p:ext uri="{BB962C8B-B14F-4D97-AF65-F5344CB8AC3E}">
        <p14:creationId xmlns:p14="http://schemas.microsoft.com/office/powerpoint/2010/main" val="7932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0"/>
            <a:ext cx="16611600" cy="1205191"/>
          </a:xfrm>
        </p:spPr>
        <p:txBody>
          <a:bodyPr/>
          <a:lstStyle/>
          <a:p>
            <a:r>
              <a:rPr lang="en-US" dirty="0"/>
              <a:t>Implications From Age and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31" y="1523999"/>
            <a:ext cx="15925800" cy="7326129"/>
          </a:xfrm>
        </p:spPr>
        <p:txBody>
          <a:bodyPr/>
          <a:lstStyle/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Consumer demand 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Older – fastest growth, services vs. goods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Younger – more diverse</a:t>
            </a:r>
          </a:p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Labor force 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Faster growth in retirees (40K/year), slower growth in new entrants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Young entrants more diverse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Migration will be needed if jobs are to be filled – its competitive</a:t>
            </a:r>
          </a:p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Housing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Demand by age: renters, 1</a:t>
            </a:r>
            <a:r>
              <a:rPr lang="en-US" sz="3200" baseline="30000" dirty="0"/>
              <a:t>st</a:t>
            </a:r>
            <a:r>
              <a:rPr lang="en-US" sz="3200" dirty="0"/>
              <a:t> time, move up, retirees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Aging home owners – rehab, move less, owners, transition planning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Retirees aging in place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3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131" y="76200"/>
            <a:ext cx="11811000" cy="1249680"/>
          </a:xfrm>
        </p:spPr>
        <p:txBody>
          <a:bodyPr/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" y="1348626"/>
            <a:ext cx="16230600" cy="7391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US and Colorado population growth is slowing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Births have slowed, deaths increase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Migration/Mobility slowing, International?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Aging – 65+ fastest growth, slower growth in young adults.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Labor Force – more competition, new jobs + retirements</a:t>
            </a:r>
          </a:p>
          <a:p>
            <a:pPr marL="761984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Creative and strategic, retain, retrain, re-enter, education support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Consumers/Jobs – Age drives consumption</a:t>
            </a:r>
          </a:p>
          <a:p>
            <a:pPr marL="761984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Jobs drive migration – drives demand for housing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Community Services</a:t>
            </a:r>
          </a:p>
          <a:p>
            <a:pPr marL="761984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Housing, child and adult day care, education, transportation,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9092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-1" y="1219200"/>
            <a:ext cx="17340263" cy="564515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indent="0"/>
            <a:endParaRPr lang="en-US" dirty="0"/>
          </a:p>
          <a:p>
            <a:pPr marL="0" indent="0" algn="ctr">
              <a:spcBef>
                <a:spcPts val="600"/>
              </a:spcBef>
            </a:pPr>
            <a:endParaRPr lang="en-US" sz="6000" dirty="0"/>
          </a:p>
          <a:p>
            <a:pPr marL="0" indent="0" algn="ctr">
              <a:spcBef>
                <a:spcPts val="600"/>
              </a:spcBef>
            </a:pPr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State Demography Office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Department of Local Affairs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Elizabeth Garner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hlinkClick r:id="rId3"/>
              </a:rPr>
              <a:t>Elizabeth.garner@state.co.us</a:t>
            </a:r>
            <a:r>
              <a:rPr lang="en-US" dirty="0"/>
              <a:t> 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303-864-7750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Demography.dola.colorado.gov</a:t>
            </a:r>
          </a:p>
        </p:txBody>
      </p:sp>
    </p:spTree>
    <p:extLst>
      <p:ext uri="{BB962C8B-B14F-4D97-AF65-F5344CB8AC3E}">
        <p14:creationId xmlns:p14="http://schemas.microsoft.com/office/powerpoint/2010/main" val="310189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2731" y="-76200"/>
            <a:ext cx="10972800" cy="1066800"/>
          </a:xfrm>
        </p:spPr>
        <p:txBody>
          <a:bodyPr/>
          <a:lstStyle/>
          <a:p>
            <a:pPr algn="ctr"/>
            <a:r>
              <a:rPr lang="en-US" dirty="0"/>
              <a:t>Key Takeaways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6731" y="1219200"/>
            <a:ext cx="16154400" cy="7620000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Everything is connected</a:t>
            </a:r>
            <a:r>
              <a:rPr lang="en-US" dirty="0"/>
              <a:t> – Jobs, Population, Labor Force, Housing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Population growing at a slowing rate </a:t>
            </a:r>
            <a:r>
              <a:rPr lang="en-US" dirty="0"/>
              <a:t>– births down, deaths up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Migration and mobility slowing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Harder to attract and retaining the best and brightest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Demand for labor (new jobs and retirements) drives migration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Aging – impacts everything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Largest share of future growth is the 65+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Early working age and youth becoming smaller share of total pop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Growing race and ethnic diversity.</a:t>
            </a:r>
          </a:p>
          <a:p>
            <a:pPr marL="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So What?  - Impacts to Market and Labor Force</a:t>
            </a:r>
          </a:p>
        </p:txBody>
      </p:sp>
    </p:spTree>
    <p:extLst>
      <p:ext uri="{BB962C8B-B14F-4D97-AF65-F5344CB8AC3E}">
        <p14:creationId xmlns:p14="http://schemas.microsoft.com/office/powerpoint/2010/main" val="230309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931" y="41013"/>
            <a:ext cx="10779631" cy="12543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Big Picture Numbers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1531" y="1575266"/>
          <a:ext cx="14782796" cy="279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80">
                  <a:extLst>
                    <a:ext uri="{9D8B030D-6E8A-4147-A177-3AD203B41FA5}">
                      <a16:colId xmlns:a16="http://schemas.microsoft.com/office/drawing/2014/main" val="1326478281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13664534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2248101098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608560060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3925143345"/>
                    </a:ext>
                  </a:extLst>
                </a:gridCol>
                <a:gridCol w="1835112">
                  <a:extLst>
                    <a:ext uri="{9D8B030D-6E8A-4147-A177-3AD203B41FA5}">
                      <a16:colId xmlns:a16="http://schemas.microsoft.com/office/drawing/2014/main" val="4080989394"/>
                    </a:ext>
                  </a:extLst>
                </a:gridCol>
                <a:gridCol w="1177942">
                  <a:extLst>
                    <a:ext uri="{9D8B030D-6E8A-4147-A177-3AD203B41FA5}">
                      <a16:colId xmlns:a16="http://schemas.microsoft.com/office/drawing/2014/main" val="3921779637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2590094416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370791810"/>
                    </a:ext>
                  </a:extLst>
                </a:gridCol>
              </a:tblGrid>
              <a:tr h="52172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2010-2020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2020-2021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2021-2022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09661" rtl="0" eaLnBrk="1" fontAlgn="b" latinLnBrk="0" hangingPunct="1"/>
                      <a:r>
                        <a:rPr lang="en-U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2022-23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244198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22.3MM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520k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0.1%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1.256MM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0.4%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061104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Colorado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744.5k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14.8%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26.5k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0.5%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27.7k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0.5%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804734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Colorado Rank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19th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3200" b="0" i="0" u="none" strike="noStrike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en-US" sz="3200" b="0" i="0" u="none" strike="noStrike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8694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531" y="4953000"/>
            <a:ext cx="165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2010 – 2020 - Second slowest decade for US in terms of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2020 – 2021 – Slowest ever recorded growth rate -17 states lost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2021 – 2022 – Some return to pre-COVID - 19 states lost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2022 – 2023 - 8 states lost population – 19 states natural decline, immigration 					increases</a:t>
            </a:r>
          </a:p>
        </p:txBody>
      </p:sp>
    </p:spTree>
    <p:extLst>
      <p:ext uri="{BB962C8B-B14F-4D97-AF65-F5344CB8AC3E}">
        <p14:creationId xmlns:p14="http://schemas.microsoft.com/office/powerpoint/2010/main" val="371263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5131" y="89154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Colorado State Demography Office Population Estimates, Accessed March,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83" y="6629400"/>
            <a:ext cx="85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2010 to 2020 - 95% of population and job growth along Front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20% of counties decline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2020-2023 – 80% of growth in Front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40% of counties decline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" y="123084"/>
            <a:ext cx="8421777" cy="650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73" y="123084"/>
            <a:ext cx="8686147" cy="6506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5131" y="9284732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https://gis.dola.colorado.gov/ComponentsOfChange/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506" y="6711241"/>
            <a:ext cx="4502061" cy="20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7731" y="9448801"/>
            <a:ext cx="286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State Demography Office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84931" y="2514600"/>
            <a:ext cx="35155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Colorado growth slows from an annual average of 74K last decade to 30,000 average so far this decade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0" y="152400"/>
            <a:ext cx="12571891" cy="8792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37331" y="160713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2023</a:t>
            </a:r>
          </a:p>
          <a:p>
            <a:r>
              <a:rPr lang="en-US" sz="3200" dirty="0"/>
              <a:t>62K – Births</a:t>
            </a:r>
          </a:p>
          <a:p>
            <a:r>
              <a:rPr lang="en-US" sz="3200" dirty="0"/>
              <a:t>45K – Deaths</a:t>
            </a:r>
          </a:p>
          <a:p>
            <a:r>
              <a:rPr lang="en-US" sz="3200" dirty="0"/>
              <a:t>20K - Migration</a:t>
            </a:r>
          </a:p>
        </p:txBody>
      </p:sp>
    </p:spTree>
    <p:extLst>
      <p:ext uri="{BB962C8B-B14F-4D97-AF65-F5344CB8AC3E}">
        <p14:creationId xmlns:p14="http://schemas.microsoft.com/office/powerpoint/2010/main" val="323751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65931" y="8915400"/>
            <a:ext cx="3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State Demography Office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593931" y="9223177"/>
            <a:ext cx="852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https://demography.dola.colorado.gov/assets/lookups/county_coc_lookup.html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0" y="152400"/>
            <a:ext cx="12888311" cy="830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8870" y="152400"/>
            <a:ext cx="3647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2023</a:t>
            </a:r>
          </a:p>
          <a:p>
            <a:r>
              <a:rPr lang="en-US" sz="2800" dirty="0"/>
              <a:t>Births –       6,883</a:t>
            </a:r>
          </a:p>
          <a:p>
            <a:r>
              <a:rPr lang="en-US" sz="2800" dirty="0"/>
              <a:t>Deaths –      3,613</a:t>
            </a:r>
          </a:p>
          <a:p>
            <a:r>
              <a:rPr lang="en-US" sz="2800" dirty="0"/>
              <a:t>Migration -  3,002</a:t>
            </a:r>
          </a:p>
        </p:txBody>
      </p:sp>
    </p:spTree>
    <p:extLst>
      <p:ext uri="{BB962C8B-B14F-4D97-AF65-F5344CB8AC3E}">
        <p14:creationId xmlns:p14="http://schemas.microsoft.com/office/powerpoint/2010/main" val="25429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620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31" y="6748549"/>
            <a:ext cx="1600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Births down 650,000 in the US compared to peak in 2007.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Population Under 18 Declined by over 1,000,000 over the decade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27 states lost population under 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Colorado births down 8,000 since 2007. 43 of 64 counties declined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85" y="157942"/>
            <a:ext cx="8358403" cy="6471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3688" y="929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Census 2010 and 2020</a:t>
            </a:r>
          </a:p>
        </p:txBody>
      </p:sp>
    </p:spTree>
    <p:extLst>
      <p:ext uri="{BB962C8B-B14F-4D97-AF65-F5344CB8AC3E}">
        <p14:creationId xmlns:p14="http://schemas.microsoft.com/office/powerpoint/2010/main" val="233572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94531" y="9220200"/>
            <a:ext cx="349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https://netmigration.wisc.edu/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45238"/>
            <a:ext cx="11858608" cy="883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0731" y="914400"/>
            <a:ext cx="22763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Colorado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9335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Arizona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3331" y="6019800"/>
            <a:ext cx="22860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331" y="5493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does Colorado attract?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32531" y="685800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 fewer young adults in the future, how could this impact Colorado?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Competition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Labor Force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Higher 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Housing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285124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08132" y="9220200"/>
            <a:ext cx="92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https://demography.dola.colorado.gov/assets/html/gis_applications.html#population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1" y="228600"/>
            <a:ext cx="1628012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803732B9-7CBC-483A-91D3-D7AAD026EADF}"/>
    </a:ext>
  </a:extLst>
</a:theme>
</file>

<file path=ppt/theme/theme10.xml><?xml version="1.0" encoding="utf-8"?>
<a:theme xmlns:a="http://schemas.openxmlformats.org/drawingml/2006/main" name="15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3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4.xml><?xml version="1.0" encoding="utf-8"?>
<a:theme xmlns:a="http://schemas.openxmlformats.org/drawingml/2006/main" name="9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5.xml><?xml version="1.0" encoding="utf-8"?>
<a:theme xmlns:a="http://schemas.openxmlformats.org/drawingml/2006/main" name="10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6.xml><?xml version="1.0" encoding="utf-8"?>
<a:theme xmlns:a="http://schemas.openxmlformats.org/drawingml/2006/main" name="11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7.xml><?xml version="1.0" encoding="utf-8"?>
<a:theme xmlns:a="http://schemas.openxmlformats.org/drawingml/2006/main" name="12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8.xml><?xml version="1.0" encoding="utf-8"?>
<a:theme xmlns:a="http://schemas.openxmlformats.org/drawingml/2006/main" name="13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9.xml><?xml version="1.0" encoding="utf-8"?>
<a:theme xmlns:a="http://schemas.openxmlformats.org/drawingml/2006/main" name="14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DOLA Powerpoint Template with 2019 Logo (1)</Template>
  <TotalTime>30119</TotalTime>
  <Words>1076</Words>
  <Application>Microsoft Macintosh PowerPoint</Application>
  <PresentationFormat>Custom</PresentationFormat>
  <Paragraphs>185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Avenir</vt:lpstr>
      <vt:lpstr>Courier New</vt:lpstr>
      <vt:lpstr>Trebuchet MS</vt:lpstr>
      <vt:lpstr>Office Theme</vt:lpstr>
      <vt:lpstr>8_Office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If….. Then Population and Economic Trends in Colorado</vt:lpstr>
      <vt:lpstr>Key Takeaways</vt:lpstr>
      <vt:lpstr>Big Picture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 Matters Colorado is young but aging</vt:lpstr>
      <vt:lpstr>PowerPoint Presentation</vt:lpstr>
      <vt:lpstr>PowerPoint Presentation</vt:lpstr>
      <vt:lpstr>PowerPoint Presentation</vt:lpstr>
      <vt:lpstr>PowerPoint Presentation</vt:lpstr>
      <vt:lpstr>Implications From Age and Aging</vt:lpstr>
      <vt:lpstr>Summary</vt:lpstr>
      <vt:lpstr>PowerPoint Presentation</vt:lpstr>
    </vt:vector>
  </TitlesOfParts>
  <Company>Dept. of Local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Natriece</dc:creator>
  <cp:lastModifiedBy>Trista Borrego</cp:lastModifiedBy>
  <cp:revision>509</cp:revision>
  <cp:lastPrinted>2022-10-24T19:18:40Z</cp:lastPrinted>
  <dcterms:created xsi:type="dcterms:W3CDTF">2019-05-14T13:59:43Z</dcterms:created>
  <dcterms:modified xsi:type="dcterms:W3CDTF">2024-06-05T02:39:56Z</dcterms:modified>
</cp:coreProperties>
</file>