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26"/>
  </p:notesMasterIdLst>
  <p:sldIdLst>
    <p:sldId id="256" r:id="rId2"/>
    <p:sldId id="379" r:id="rId3"/>
    <p:sldId id="392" r:id="rId4"/>
    <p:sldId id="358" r:id="rId5"/>
    <p:sldId id="360" r:id="rId6"/>
    <p:sldId id="395" r:id="rId7"/>
    <p:sldId id="393" r:id="rId8"/>
    <p:sldId id="394" r:id="rId9"/>
    <p:sldId id="362" r:id="rId10"/>
    <p:sldId id="380" r:id="rId11"/>
    <p:sldId id="401" r:id="rId12"/>
    <p:sldId id="383" r:id="rId13"/>
    <p:sldId id="384" r:id="rId14"/>
    <p:sldId id="385" r:id="rId15"/>
    <p:sldId id="386" r:id="rId16"/>
    <p:sldId id="387" r:id="rId17"/>
    <p:sldId id="390" r:id="rId18"/>
    <p:sldId id="396" r:id="rId19"/>
    <p:sldId id="402" r:id="rId20"/>
    <p:sldId id="391" r:id="rId21"/>
    <p:sldId id="382" r:id="rId22"/>
    <p:sldId id="397" r:id="rId23"/>
    <p:sldId id="398" r:id="rId24"/>
    <p:sldId id="400"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WT"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0A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98" autoAdjust="0"/>
  </p:normalViewPr>
  <p:slideViewPr>
    <p:cSldViewPr>
      <p:cViewPr>
        <p:scale>
          <a:sx n="120" d="100"/>
          <a:sy n="120" d="100"/>
        </p:scale>
        <p:origin x="54" y="9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6C4E21-01A7-4447-917C-C5E2E1D58718}" type="datetimeFigureOut">
              <a:rPr lang="en-US" smtClean="0"/>
              <a:t>9/27/2017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5F25D2-BDDF-4F36-B6F8-691548553ACE}" type="slidenum">
              <a:rPr lang="en-US" smtClean="0"/>
              <a:t>‹#›</a:t>
            </a:fld>
            <a:endParaRPr lang="en-US" dirty="0"/>
          </a:p>
        </p:txBody>
      </p:sp>
    </p:spTree>
    <p:extLst>
      <p:ext uri="{BB962C8B-B14F-4D97-AF65-F5344CB8AC3E}">
        <p14:creationId xmlns:p14="http://schemas.microsoft.com/office/powerpoint/2010/main" val="3857215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2438400" y="4913836"/>
            <a:ext cx="5562600" cy="1029763"/>
          </a:xfrm>
          <a:prstGeom prst="rect">
            <a:avLst/>
          </a:prstGeom>
          <a:solidFill>
            <a:schemeClr val="lt1">
              <a:alpha val="81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2" name="Title 1"/>
          <p:cNvSpPr>
            <a:spLocks noGrp="1"/>
          </p:cNvSpPr>
          <p:nvPr>
            <p:ph type="ctrTitle"/>
          </p:nvPr>
        </p:nvSpPr>
        <p:spPr>
          <a:xfrm>
            <a:off x="624114" y="762000"/>
            <a:ext cx="7834086" cy="1360715"/>
          </a:xfrm>
        </p:spPr>
        <p:txBody>
          <a:bodyPr anchor="b" anchorCtr="0">
            <a:normAutofit/>
          </a:bodyPr>
          <a:lstStyle>
            <a:lvl1pPr algn="l">
              <a:defRPr sz="3200" cap="all" baseline="0">
                <a:solidFill>
                  <a:schemeClr val="tx1">
                    <a:lumMod val="75000"/>
                  </a:schemeClr>
                </a:solidFill>
                <a:latin typeface="+mj-lt"/>
              </a:defRPr>
            </a:lvl1pPr>
          </a:lstStyle>
          <a:p>
            <a:r>
              <a:rPr lang="en-US" smtClean="0"/>
              <a:t>Click to edit Master title style</a:t>
            </a:r>
            <a:endParaRPr lang="en-US"/>
          </a:p>
        </p:txBody>
      </p:sp>
      <p:sp>
        <p:nvSpPr>
          <p:cNvPr id="3" name="Subtitle 2"/>
          <p:cNvSpPr>
            <a:spLocks noGrp="1"/>
          </p:cNvSpPr>
          <p:nvPr>
            <p:ph type="subTitle" idx="1"/>
          </p:nvPr>
        </p:nvSpPr>
        <p:spPr>
          <a:xfrm>
            <a:off x="624114" y="2198914"/>
            <a:ext cx="7834086" cy="1001486"/>
          </a:xfrm>
        </p:spPr>
        <p:txBody>
          <a:bodyPr>
            <a:normAutofit/>
          </a:bodyPr>
          <a:lstStyle>
            <a:lvl1pPr marL="0" indent="0" algn="l">
              <a:lnSpc>
                <a:spcPct val="100000"/>
              </a:lnSpc>
              <a:buNone/>
              <a:defRPr sz="1800">
                <a:solidFill>
                  <a:schemeClr val="tx1">
                    <a:lumMod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Rectangle 4"/>
          <p:cNvSpPr/>
          <p:nvPr/>
        </p:nvSpPr>
        <p:spPr>
          <a:xfrm>
            <a:off x="0" y="5791200"/>
            <a:ext cx="9144000" cy="1066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114" y="3378819"/>
            <a:ext cx="2354748" cy="2945781"/>
          </a:xfrm>
          <a:prstGeom prst="rect">
            <a:avLst/>
          </a:prstGeom>
        </p:spPr>
      </p:pic>
      <p:sp>
        <p:nvSpPr>
          <p:cNvPr id="14" name="TextBox 13"/>
          <p:cNvSpPr txBox="1"/>
          <p:nvPr/>
        </p:nvSpPr>
        <p:spPr>
          <a:xfrm>
            <a:off x="3162232" y="5159122"/>
            <a:ext cx="4742690" cy="523220"/>
          </a:xfrm>
          <a:prstGeom prst="rect">
            <a:avLst/>
          </a:prstGeom>
          <a:noFill/>
        </p:spPr>
        <p:txBody>
          <a:bodyPr wrap="square" rtlCol="0">
            <a:spAutoFit/>
          </a:bodyPr>
          <a:lstStyle/>
          <a:p>
            <a:r>
              <a:rPr lang="en-US" sz="1400" dirty="0" smtClean="0"/>
              <a:t>Anchorage.</a:t>
            </a:r>
            <a:r>
              <a:rPr lang="en-US" sz="1400" baseline="0" dirty="0" smtClean="0"/>
              <a:t> Bellevue. Los Angeles. New York. Portland. </a:t>
            </a:r>
            <a:br>
              <a:rPr lang="en-US" sz="1400" baseline="0" dirty="0" smtClean="0"/>
            </a:br>
            <a:r>
              <a:rPr lang="en-US" sz="1400" baseline="0" dirty="0" smtClean="0"/>
              <a:t>San Francisco. Seattle. Shanghai. Washington, D.C. | </a:t>
            </a:r>
            <a:r>
              <a:rPr lang="en-US" sz="1400" b="1" baseline="0" dirty="0" smtClean="0"/>
              <a:t>dwt.com</a:t>
            </a:r>
            <a:endParaRPr lang="en-US" sz="1400" b="1" dirty="0"/>
          </a:p>
        </p:txBody>
      </p:sp>
      <p:pic>
        <p:nvPicPr>
          <p:cNvPr id="1027" name="Picture 3" descr="C:\Users\LibeA\Desktop\DWT_social-0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8968" y="5935795"/>
            <a:ext cx="334962" cy="34131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28" name="Picture 4" descr="C:\Users\LibeA\Desktop\DWT_social-0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8430" y="5935795"/>
            <a:ext cx="334962" cy="34131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29" name="Picture 5" descr="C:\Users\LibeA\Desktop\DWT_social-04.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8699" y="5935795"/>
            <a:ext cx="334962" cy="34131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0" name="Picture 6" descr="C:\Users\LibeA\Desktop\DWT_social-05.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98160" y="5935795"/>
            <a:ext cx="334962" cy="34131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5655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re-title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781055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op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E3562-28AA-4CC5-B390-442993F7C377}" type="datetime1">
              <a:rPr lang="en-US" smtClean="0"/>
              <a:t>9/27/2017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1EE6EB-5473-447E-BA71-E784AFCFDDED}" type="slidenum">
              <a:rPr lang="en-US" smtClean="0"/>
              <a:pPr/>
              <a:t>‹#›</a:t>
            </a:fld>
            <a:endParaRPr lang="en-US" dirty="0"/>
          </a:p>
        </p:txBody>
      </p:sp>
    </p:spTree>
    <p:extLst>
      <p:ext uri="{BB962C8B-B14F-4D97-AF65-F5344CB8AC3E}">
        <p14:creationId xmlns:p14="http://schemas.microsoft.com/office/powerpoint/2010/main" val="27495785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826A91-E863-497B-8FE9-35EE88F5ECCA}" type="datetime1">
              <a:rPr lang="en-US" smtClean="0"/>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CD00C1-32D8-45D9-81C9-0A5853EF3DE9}" type="slidenum">
              <a:rPr lang="en-US" smtClean="0"/>
              <a:pPr/>
              <a:t>‹#›</a:t>
            </a:fld>
            <a:endParaRPr lang="en-US" dirty="0"/>
          </a:p>
        </p:txBody>
      </p:sp>
    </p:spTree>
    <p:extLst>
      <p:ext uri="{BB962C8B-B14F-4D97-AF65-F5344CB8AC3E}">
        <p14:creationId xmlns:p14="http://schemas.microsoft.com/office/powerpoint/2010/main" val="42098811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05F7D6-8BEE-4F22-B3BF-5D2D138E5786}" type="datetime1">
              <a:rPr lang="en-US" smtClean="0"/>
              <a:t>9/27/2017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077B0A-D88C-4A10-A649-93F38A58A3C8}" type="slidenum">
              <a:rPr lang="en-US" smtClean="0"/>
              <a:pPr/>
              <a:t>‹#›</a:t>
            </a:fld>
            <a:endParaRPr lang="en-US" dirty="0"/>
          </a:p>
        </p:txBody>
      </p:sp>
    </p:spTree>
    <p:extLst>
      <p:ext uri="{BB962C8B-B14F-4D97-AF65-F5344CB8AC3E}">
        <p14:creationId xmlns:p14="http://schemas.microsoft.com/office/powerpoint/2010/main" val="29041272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BB2A5-AD11-4FE4-9DDE-856BA320209A}" type="datetime1">
              <a:rPr lang="en-US" smtClean="0"/>
              <a:t>9/27/2017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1EE6EB-5473-447E-BA71-E784AFCFDDED}" type="slidenum">
              <a:rPr lang="en-US" smtClean="0"/>
              <a:pPr/>
              <a:t>‹#›</a:t>
            </a:fld>
            <a:endParaRPr lang="en-US" dirty="0"/>
          </a:p>
        </p:txBody>
      </p:sp>
    </p:spTree>
    <p:extLst>
      <p:ext uri="{BB962C8B-B14F-4D97-AF65-F5344CB8AC3E}">
        <p14:creationId xmlns:p14="http://schemas.microsoft.com/office/powerpoint/2010/main" val="127290253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9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86000"/>
            <a:ext cx="3008313" cy="3840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982E2-8BF2-409D-B37B-70E4EAC81D82}" type="datetime1">
              <a:rPr lang="en-US" smtClean="0"/>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0B34CD-C371-43EB-8411-05C223132213}" type="slidenum">
              <a:rPr lang="en-US" smtClean="0"/>
              <a:pPr/>
              <a:t>‹#›</a:t>
            </a:fld>
            <a:endParaRPr lang="en-US" dirty="0"/>
          </a:p>
        </p:txBody>
      </p:sp>
    </p:spTree>
    <p:extLst>
      <p:ext uri="{BB962C8B-B14F-4D97-AF65-F5344CB8AC3E}">
        <p14:creationId xmlns:p14="http://schemas.microsoft.com/office/powerpoint/2010/main" val="23548121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6800" y="50292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66800" y="1371599"/>
            <a:ext cx="7010400"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66800" y="55959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3689C-9706-4608-9416-A77745235E29}" type="datetime1">
              <a:rPr lang="en-US" smtClean="0"/>
              <a:t>9/27/2017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71B23D-43E1-4619-8701-688950CB7ADE}" type="slidenum">
              <a:rPr lang="en-US" smtClean="0"/>
              <a:pPr/>
              <a:t>‹#›</a:t>
            </a:fld>
            <a:endParaRPr lang="en-US" dirty="0"/>
          </a:p>
        </p:txBody>
      </p:sp>
    </p:spTree>
    <p:extLst>
      <p:ext uri="{BB962C8B-B14F-4D97-AF65-F5344CB8AC3E}">
        <p14:creationId xmlns:p14="http://schemas.microsoft.com/office/powerpoint/2010/main" val="15785630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WT Offic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Our Offices</a:t>
            </a:r>
            <a:endParaRPr lang="en-US"/>
          </a:p>
        </p:txBody>
      </p:sp>
      <p:pic>
        <p:nvPicPr>
          <p:cNvPr id="1027" name="Picture 3" descr="C:\Users\libea\Desktop\map_fla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4600" y="2209800"/>
            <a:ext cx="6832600" cy="2925763"/>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sz="half" idx="10"/>
          </p:nvPr>
        </p:nvSpPr>
        <p:spPr/>
        <p:txBody>
          <a:bodyPr/>
          <a:lstStyle/>
          <a:p>
            <a:fld id="{A24BB2A5-AD11-4FE4-9DDE-856BA320209A}" type="datetime1">
              <a:rPr lang="en-US" smtClean="0"/>
              <a:t>9/27/2017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901EE6EB-5473-447E-BA71-E784AFCFDDED}" type="slidenum">
              <a:rPr lang="en-US" smtClean="0"/>
              <a:pPr/>
              <a:t>‹#›</a:t>
            </a:fld>
            <a:endParaRPr lang="en-US" dirty="0"/>
          </a:p>
        </p:txBody>
      </p:sp>
    </p:spTree>
    <p:extLst>
      <p:ext uri="{BB962C8B-B14F-4D97-AF65-F5344CB8AC3E}">
        <p14:creationId xmlns:p14="http://schemas.microsoft.com/office/powerpoint/2010/main" val="376668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bout DW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About Davis Wright Tremaine</a:t>
            </a:r>
            <a:endParaRPr lang="en-US"/>
          </a:p>
        </p:txBody>
      </p:sp>
      <p:sp>
        <p:nvSpPr>
          <p:cNvPr id="6" name="Rectangle 3"/>
          <p:cNvSpPr txBox="1">
            <a:spLocks noChangeArrowheads="1"/>
          </p:cNvSpPr>
          <p:nvPr/>
        </p:nvSpPr>
        <p:spPr>
          <a:xfrm>
            <a:off x="838200" y="1752600"/>
            <a:ext cx="2590800" cy="3810000"/>
          </a:xfrm>
          <a:prstGeom prst="rect">
            <a:avLst/>
          </a:prstGeom>
        </p:spPr>
        <p:txBody>
          <a:bodyPr vert="horz" lIns="91440" tIns="45720" rIns="91440" bIns="45720" numCol="1"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4" indent="-285750">
              <a:spcBef>
                <a:spcPts val="0"/>
              </a:spcBef>
              <a:buClr>
                <a:schemeClr val="tx2"/>
              </a:buClr>
              <a:buFont typeface="Wingdings" pitchFamily="2" charset="2"/>
              <a:buChar char="§"/>
              <a:defRPr/>
            </a:pPr>
            <a:r>
              <a:rPr lang="en-US" sz="1600" dirty="0" smtClean="0">
                <a:solidFill>
                  <a:schemeClr val="tx1">
                    <a:lumMod val="65000"/>
                    <a:lumOff val="35000"/>
                  </a:schemeClr>
                </a:solidFill>
                <a:latin typeface="+mj-lt"/>
              </a:rPr>
              <a:t>Over</a:t>
            </a:r>
            <a:r>
              <a:rPr lang="en-US" sz="1600" baseline="0" dirty="0" smtClean="0">
                <a:solidFill>
                  <a:schemeClr val="tx1">
                    <a:lumMod val="65000"/>
                    <a:lumOff val="35000"/>
                  </a:schemeClr>
                </a:solidFill>
                <a:latin typeface="+mj-lt"/>
              </a:rPr>
              <a:t> 500 lawyers</a:t>
            </a:r>
            <a:endParaRPr lang="en-US" sz="1600" dirty="0" smtClean="0">
              <a:solidFill>
                <a:schemeClr val="tx1">
                  <a:lumMod val="65000"/>
                  <a:lumOff val="35000"/>
                </a:schemeClr>
              </a:solidFill>
              <a:latin typeface="+mj-lt"/>
            </a:endParaRPr>
          </a:p>
          <a:p>
            <a:pPr marL="285750" lvl="4" indent="-285750">
              <a:spcBef>
                <a:spcPts val="0"/>
              </a:spcBef>
              <a:buClr>
                <a:schemeClr val="tx2"/>
              </a:buClr>
              <a:buFont typeface="Wingdings" pitchFamily="2" charset="2"/>
              <a:buChar char="§"/>
              <a:defRPr/>
            </a:pPr>
            <a:endParaRPr lang="en-US" sz="1600" dirty="0" smtClean="0">
              <a:solidFill>
                <a:schemeClr val="tx1">
                  <a:lumMod val="65000"/>
                  <a:lumOff val="35000"/>
                </a:schemeClr>
              </a:solidFill>
              <a:latin typeface="+mj-lt"/>
            </a:endParaRPr>
          </a:p>
          <a:p>
            <a:pPr marL="285750" lvl="4" indent="-285750">
              <a:spcBef>
                <a:spcPts val="0"/>
              </a:spcBef>
              <a:buClr>
                <a:schemeClr val="tx2"/>
              </a:buClr>
              <a:buFont typeface="Wingdings" pitchFamily="2" charset="2"/>
              <a:buChar char="§"/>
              <a:defRPr/>
            </a:pPr>
            <a:r>
              <a:rPr lang="en-US" sz="1600" dirty="0" smtClean="0">
                <a:solidFill>
                  <a:schemeClr val="tx1">
                    <a:lumMod val="65000"/>
                    <a:lumOff val="35000"/>
                  </a:schemeClr>
                </a:solidFill>
                <a:latin typeface="+mj-lt"/>
              </a:rPr>
              <a:t>Full-service transactional, litigation and regulatory practices</a:t>
            </a:r>
            <a:endParaRPr lang="en-US" sz="1600" dirty="0">
              <a:solidFill>
                <a:schemeClr val="tx1">
                  <a:lumMod val="65000"/>
                  <a:lumOff val="35000"/>
                </a:schemeClr>
              </a:solidFill>
              <a:latin typeface="+mj-lt"/>
            </a:endParaRPr>
          </a:p>
          <a:p>
            <a:pPr marL="285750" lvl="4" indent="-285750">
              <a:spcBef>
                <a:spcPts val="0"/>
              </a:spcBef>
              <a:buClr>
                <a:schemeClr val="tx2"/>
              </a:buClr>
              <a:buFont typeface="Wingdings" pitchFamily="2" charset="2"/>
              <a:buChar char="§"/>
              <a:defRPr/>
            </a:pPr>
            <a:endParaRPr lang="en-US" sz="1600" dirty="0" smtClean="0">
              <a:solidFill>
                <a:schemeClr val="tx1">
                  <a:lumMod val="65000"/>
                  <a:lumOff val="35000"/>
                </a:schemeClr>
              </a:solidFill>
              <a:latin typeface="+mj-lt"/>
            </a:endParaRPr>
          </a:p>
          <a:p>
            <a:pPr marL="285750" lvl="4" indent="-285750">
              <a:spcBef>
                <a:spcPts val="0"/>
              </a:spcBef>
              <a:buClr>
                <a:schemeClr val="tx2"/>
              </a:buClr>
              <a:buFont typeface="Wingdings" pitchFamily="2" charset="2"/>
              <a:buChar char="§"/>
              <a:defRPr/>
            </a:pPr>
            <a:r>
              <a:rPr lang="en-US" sz="1600" dirty="0" smtClean="0">
                <a:solidFill>
                  <a:schemeClr val="tx1">
                    <a:lumMod val="65000"/>
                    <a:lumOff val="35000"/>
                  </a:schemeClr>
                </a:solidFill>
                <a:latin typeface="+mj-lt"/>
              </a:rPr>
              <a:t>Strong industry teams, particularly in communications, media, technology, health care, energy, financial services, hospitality and life sciences</a:t>
            </a:r>
            <a:endParaRPr lang="en-US" sz="1600" dirty="0">
              <a:solidFill>
                <a:schemeClr val="tx1">
                  <a:lumMod val="65000"/>
                  <a:lumOff val="35000"/>
                </a:schemeClr>
              </a:solidFill>
              <a:latin typeface="+mj-lt"/>
            </a:endParaRPr>
          </a:p>
        </p:txBody>
      </p:sp>
      <p:pic>
        <p:nvPicPr>
          <p:cNvPr id="2050" name="Picture 2" descr="C:\Users\libea\Desktop\map_flat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905000"/>
            <a:ext cx="4973638" cy="3821113"/>
          </a:xfrm>
          <a:prstGeom prst="rect">
            <a:avLst/>
          </a:prstGeom>
          <a:noFill/>
          <a:extLst>
            <a:ext uri="{909E8E84-426E-40DD-AFC4-6F175D3DCCD1}">
              <a14:hiddenFill xmlns:a14="http://schemas.microsoft.com/office/drawing/2010/main">
                <a:solidFill>
                  <a:srgbClr val="FFFFFF"/>
                </a:solidFill>
              </a14:hiddenFill>
            </a:ext>
          </a:extLst>
        </p:spPr>
      </p:pic>
      <p:sp>
        <p:nvSpPr>
          <p:cNvPr id="7" name="Date Placeholder 6"/>
          <p:cNvSpPr>
            <a:spLocks noGrp="1"/>
          </p:cNvSpPr>
          <p:nvPr>
            <p:ph type="dt" sz="half" idx="10"/>
          </p:nvPr>
        </p:nvSpPr>
        <p:spPr/>
        <p:txBody>
          <a:bodyPr/>
          <a:lstStyle/>
          <a:p>
            <a:fld id="{A24BB2A5-AD11-4FE4-9DDE-856BA320209A}" type="datetime1">
              <a:rPr lang="en-US" smtClean="0"/>
              <a:t>9/27/2017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1EE6EB-5473-447E-BA71-E784AFCFDDED}" type="slidenum">
              <a:rPr lang="en-US" smtClean="0"/>
              <a:pPr/>
              <a:t>‹#›</a:t>
            </a:fld>
            <a:endParaRPr lang="en-US" dirty="0"/>
          </a:p>
        </p:txBody>
      </p:sp>
    </p:spTree>
    <p:extLst>
      <p:ext uri="{BB962C8B-B14F-4D97-AF65-F5344CB8AC3E}">
        <p14:creationId xmlns:p14="http://schemas.microsoft.com/office/powerpoint/2010/main" val="20855556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8089716" cy="914400"/>
          </a:xfrm>
          <a:prstGeom prst="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rtlCol="0" anchor="ctr">
            <a:normAutofit/>
          </a:bodyPr>
          <a:lstStyle/>
          <a:p>
            <a:pPr algn="ctr"/>
            <a:endParaRPr lang="en-US" dirty="0"/>
          </a:p>
        </p:txBody>
      </p:sp>
      <p:cxnSp>
        <p:nvCxnSpPr>
          <p:cNvPr id="11" name="Straight Connector 10"/>
          <p:cNvCxnSpPr/>
          <p:nvPr/>
        </p:nvCxnSpPr>
        <p:spPr>
          <a:xfrm>
            <a:off x="0" y="914400"/>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6477000"/>
            <a:ext cx="9144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2400" y="120730"/>
            <a:ext cx="7848600" cy="79367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95400"/>
            <a:ext cx="8229600" cy="48307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fld id="{A24BB2A5-AD11-4FE4-9DDE-856BA320209A}" type="datetime1">
              <a:rPr lang="en-US" smtClean="0"/>
              <a:t>9/27/2017</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en-US" dirty="0"/>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901EE6EB-5473-447E-BA71-E784AFCFDDED}" type="slidenum">
              <a:rPr lang="en-US" smtClean="0"/>
              <a:pPr/>
              <a:t>‹#›</a:t>
            </a:fld>
            <a:endParaRPr lang="en-US" dirty="0"/>
          </a:p>
        </p:txBody>
      </p:sp>
      <p:pic>
        <p:nvPicPr>
          <p:cNvPr id="8" name="Picture 7"/>
          <p:cNvPicPr>
            <a:picLocks noChangeAspect="1"/>
          </p:cNvPicPr>
          <p:nvPr/>
        </p:nvPicPr>
        <p:blipFill rotWithShape="1">
          <a:blip r:embed="rId12" cstate="print">
            <a:extLst>
              <a:ext uri="{28A0092B-C50C-407E-A947-70E740481C1C}">
                <a14:useLocalDpi xmlns:a14="http://schemas.microsoft.com/office/drawing/2010/main" val="0"/>
              </a:ext>
            </a:extLst>
          </a:blip>
          <a:srcRect r="76938"/>
          <a:stretch/>
        </p:blipFill>
        <p:spPr>
          <a:xfrm>
            <a:off x="8276772" y="76200"/>
            <a:ext cx="649514" cy="78029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52029415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Lst>
  <p:timing>
    <p:tnLst>
      <p:par>
        <p:cTn id="1" dur="indefinite" restart="never" nodeType="tmRoot"/>
      </p:par>
    </p:tnLst>
  </p:timing>
  <p:txStyles>
    <p:titleStyle>
      <a:lvl1pPr algn="l" defTabSz="914400" rtl="0" eaLnBrk="1" latinLnBrk="0" hangingPunct="1">
        <a:spcBef>
          <a:spcPct val="0"/>
        </a:spcBef>
        <a:buNone/>
        <a:defRPr sz="2800" kern="1200">
          <a:solidFill>
            <a:schemeClr val="tx1">
              <a:lumMod val="75000"/>
            </a:schemeClr>
          </a:solidFill>
          <a:latin typeface="+mj-lt"/>
          <a:ea typeface="+mj-ea"/>
          <a:cs typeface="+mj-cs"/>
        </a:defRPr>
      </a:lvl1pPr>
    </p:titleStyle>
    <p:bodyStyle>
      <a:lvl1pPr marL="342900" indent="-342900" algn="l" defTabSz="914400" rtl="0" eaLnBrk="1" latinLnBrk="0" hangingPunct="1">
        <a:lnSpc>
          <a:spcPct val="110000"/>
        </a:lnSpc>
        <a:spcBef>
          <a:spcPts val="500"/>
        </a:spcBef>
        <a:spcAft>
          <a:spcPts val="1000"/>
        </a:spcAft>
        <a:buClr>
          <a:srgbClr val="B90022"/>
        </a:buClr>
        <a:buFont typeface="Wingdings" pitchFamily="2" charset="2"/>
        <a:buChar char="§"/>
        <a:defRPr sz="2400" kern="1200">
          <a:solidFill>
            <a:schemeClr val="tx1">
              <a:lumMod val="75000"/>
            </a:schemeClr>
          </a:solidFill>
          <a:latin typeface="+mn-lt"/>
          <a:ea typeface="+mn-ea"/>
          <a:cs typeface="+mn-cs"/>
        </a:defRPr>
      </a:lvl1pPr>
      <a:lvl2pPr marL="742950" indent="-285750" algn="l" defTabSz="914400" rtl="0" eaLnBrk="1" latinLnBrk="0" hangingPunct="1">
        <a:lnSpc>
          <a:spcPct val="110000"/>
        </a:lnSpc>
        <a:spcBef>
          <a:spcPts val="500"/>
        </a:spcBef>
        <a:spcAft>
          <a:spcPts val="1000"/>
        </a:spcAft>
        <a:buClr>
          <a:schemeClr val="tx2"/>
        </a:buClr>
        <a:buFont typeface="Arial"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10000"/>
        </a:lnSpc>
        <a:spcBef>
          <a:spcPts val="500"/>
        </a:spcBef>
        <a:spcAft>
          <a:spcPts val="1000"/>
        </a:spcAft>
        <a:buClr>
          <a:schemeClr val="tx2"/>
        </a:buClr>
        <a:buFont typeface="Arial"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10000"/>
        </a:lnSpc>
        <a:spcBef>
          <a:spcPts val="500"/>
        </a:spcBef>
        <a:spcAft>
          <a:spcPts val="1000"/>
        </a:spcAft>
        <a:buClr>
          <a:schemeClr val="tx2"/>
        </a:buClr>
        <a:buFont typeface="Arial"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10000"/>
        </a:lnSpc>
        <a:spcBef>
          <a:spcPts val="500"/>
        </a:spcBef>
        <a:spcAft>
          <a:spcPts val="1000"/>
        </a:spcAft>
        <a:buClr>
          <a:schemeClr val="tx2"/>
        </a:buClr>
        <a:buFont typeface="Arial"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pandora.com/everywhere/for-your-business" TargetMode="External"/><Relationship Id="rId3" Type="http://schemas.openxmlformats.org/officeDocument/2006/relationships/hyperlink" Target="https://www.ascap.com/Home/ace-title-search/index.aspx" TargetMode="External"/><Relationship Id="rId7" Type="http://schemas.openxmlformats.org/officeDocument/2006/relationships/hyperlink" Target="https://www.sesac.com/Repertory/RepertorySearch.aspx" TargetMode="External"/><Relationship Id="rId2" Type="http://schemas.openxmlformats.org/officeDocument/2006/relationships/hyperlink" Target="http://www.ascap.com/~/media/files/pdf/licensing/classes/wineries.pdf" TargetMode="External"/><Relationship Id="rId1" Type="http://schemas.openxmlformats.org/officeDocument/2006/relationships/slideLayout" Target="../slideLayouts/slideLayout2.xml"/><Relationship Id="rId6" Type="http://schemas.openxmlformats.org/officeDocument/2006/relationships/hyperlink" Target="https://www.sesac.com/Licensing/formreqlicense.aspx" TargetMode="External"/><Relationship Id="rId5" Type="http://schemas.openxmlformats.org/officeDocument/2006/relationships/hyperlink" Target="http://www.bmi.com/search" TargetMode="External"/><Relationship Id="rId4" Type="http://schemas.openxmlformats.org/officeDocument/2006/relationships/hyperlink" Target="http://www.bmi.com/licensing/entry/winery"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davidcromwell@dwt.com" TargetMode="External"/><Relationship Id="rId2" Type="http://schemas.openxmlformats.org/officeDocument/2006/relationships/hyperlink" Target="mailto:kraigbaker@dw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609600"/>
            <a:ext cx="8229600" cy="1679575"/>
          </a:xfrm>
          <a:noFill/>
        </p:spPr>
        <p:txBody>
          <a:bodyPr>
            <a:normAutofit fontScale="90000"/>
          </a:bodyPr>
          <a:lstStyle/>
          <a:p>
            <a:pPr algn="ctr"/>
            <a:r>
              <a:rPr lang="en-US" sz="3600" b="1" i="1" dirty="0">
                <a:solidFill>
                  <a:srgbClr val="002060"/>
                </a:solidFill>
                <a:latin typeface="Arial" panose="020B0604020202020204" pitchFamily="34" charset="0"/>
                <a:cs typeface="Arial" panose="020B0604020202020204" pitchFamily="34" charset="0"/>
              </a:rPr>
              <a:t>Don’t Hit the Wrong Note:  Using Music without Legal Trouble </a:t>
            </a:r>
          </a:p>
        </p:txBody>
      </p:sp>
      <p:sp>
        <p:nvSpPr>
          <p:cNvPr id="2051" name="Rectangle 3"/>
          <p:cNvSpPr>
            <a:spLocks noGrp="1" noChangeArrowheads="1"/>
          </p:cNvSpPr>
          <p:nvPr>
            <p:ph type="subTitle" idx="1"/>
          </p:nvPr>
        </p:nvSpPr>
        <p:spPr>
          <a:xfrm>
            <a:off x="2971800" y="3276600"/>
            <a:ext cx="5715000" cy="1841500"/>
          </a:xfrm>
        </p:spPr>
        <p:txBody>
          <a:bodyPr/>
          <a:lstStyle/>
          <a:p>
            <a:pPr algn="ctr"/>
            <a:endParaRPr lang="en-US" sz="2400" dirty="0" smtClean="0"/>
          </a:p>
          <a:p>
            <a:pPr algn="ctr"/>
            <a:r>
              <a:rPr lang="en-US" sz="2400" dirty="0" smtClean="0">
                <a:latin typeface="Arial" panose="020B0604020202020204" pitchFamily="34" charset="0"/>
                <a:cs typeface="Arial" panose="020B0604020202020204" pitchFamily="34" charset="0"/>
              </a:rPr>
              <a:t>Kraig </a:t>
            </a:r>
            <a:r>
              <a:rPr lang="en-US" sz="2400" dirty="0">
                <a:latin typeface="Arial" panose="020B0604020202020204" pitchFamily="34" charset="0"/>
                <a:cs typeface="Arial" panose="020B0604020202020204" pitchFamily="34" charset="0"/>
              </a:rPr>
              <a:t>L. Marini </a:t>
            </a:r>
            <a:r>
              <a:rPr lang="en-US" sz="2400" dirty="0" smtClean="0">
                <a:latin typeface="Arial" panose="020B0604020202020204" pitchFamily="34" charset="0"/>
                <a:cs typeface="Arial" panose="020B0604020202020204" pitchFamily="34" charset="0"/>
              </a:rPr>
              <a:t>Baker</a:t>
            </a:r>
          </a:p>
          <a:p>
            <a:pPr algn="ctr"/>
            <a:r>
              <a:rPr lang="en-US" sz="2400" dirty="0" smtClean="0">
                <a:latin typeface="Arial" panose="020B0604020202020204" pitchFamily="34" charset="0"/>
                <a:cs typeface="Arial" panose="020B0604020202020204" pitchFamily="34" charset="0"/>
              </a:rPr>
              <a:t>David Cromwell</a:t>
            </a:r>
            <a:endParaRPr lang="en-US" sz="2400" dirty="0">
              <a:latin typeface="Arial" panose="020B0604020202020204" pitchFamily="34" charset="0"/>
              <a:cs typeface="Arial" panose="020B0604020202020204" pitchFamily="34" charset="0"/>
            </a:endParaRPr>
          </a:p>
          <a:p>
            <a:pPr algn="ctr"/>
            <a:endParaRPr lang="en-US" sz="2000" dirty="0"/>
          </a:p>
        </p:txBody>
      </p:sp>
      <p:sp>
        <p:nvSpPr>
          <p:cNvPr id="3" name="TextBox 2"/>
          <p:cNvSpPr txBox="1"/>
          <p:nvPr/>
        </p:nvSpPr>
        <p:spPr>
          <a:xfrm>
            <a:off x="2971800" y="2667000"/>
            <a:ext cx="5638800" cy="892552"/>
          </a:xfrm>
          <a:prstGeom prst="rect">
            <a:avLst/>
          </a:prstGeom>
          <a:noFill/>
        </p:spPr>
        <p:txBody>
          <a:bodyPr wrap="square" rtlCol="0">
            <a:spAutoFit/>
          </a:bodyPr>
          <a:lstStyle/>
          <a:p>
            <a:pPr algn="ctr"/>
            <a:r>
              <a:rPr lang="en-US" sz="2600" b="1" dirty="0" smtClean="0"/>
              <a:t>Brought to You by the Oregon Wine Growers Association</a:t>
            </a:r>
            <a:endParaRPr lang="en-US" sz="2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002060"/>
                </a:solidFill>
              </a:rPr>
              <a:t>Practical Tips on Licensing</a:t>
            </a:r>
            <a:endParaRPr lang="en-US" b="1" dirty="0">
              <a:solidFill>
                <a:srgbClr val="002060"/>
              </a:solidFill>
            </a:endParaRPr>
          </a:p>
        </p:txBody>
      </p:sp>
      <p:sp>
        <p:nvSpPr>
          <p:cNvPr id="3" name="Content Placeholder 2"/>
          <p:cNvSpPr>
            <a:spLocks noGrp="1"/>
          </p:cNvSpPr>
          <p:nvPr>
            <p:ph idx="1"/>
          </p:nvPr>
        </p:nvSpPr>
        <p:spPr>
          <a:xfrm>
            <a:off x="457200" y="1066800"/>
            <a:ext cx="8229600" cy="5334000"/>
          </a:xfrm>
        </p:spPr>
        <p:txBody>
          <a:bodyPr>
            <a:normAutofit fontScale="85000" lnSpcReduction="10000"/>
          </a:bodyPr>
          <a:lstStyle/>
          <a:p>
            <a:r>
              <a:rPr lang="en-US" dirty="0" smtClean="0"/>
              <a:t>Think About Who is Listening:</a:t>
            </a:r>
          </a:p>
          <a:p>
            <a:pPr lvl="1"/>
            <a:r>
              <a:rPr lang="en-US" dirty="0" smtClean="0"/>
              <a:t>Music not </a:t>
            </a:r>
            <a:r>
              <a:rPr lang="en-US" dirty="0"/>
              <a:t>meant for, but still audible to </a:t>
            </a:r>
            <a:r>
              <a:rPr lang="en-US" dirty="0" smtClean="0"/>
              <a:t>customers (e.g., from a kitchen) can cause </a:t>
            </a:r>
            <a:r>
              <a:rPr lang="en-US" dirty="0"/>
              <a:t>problems if it constitutes a “public” performance</a:t>
            </a:r>
            <a:r>
              <a:rPr lang="en-US" dirty="0" smtClean="0"/>
              <a:t>.</a:t>
            </a:r>
          </a:p>
          <a:p>
            <a:pPr lvl="1"/>
            <a:r>
              <a:rPr lang="en-US" dirty="0" smtClean="0"/>
              <a:t>Definition of “public” performance is unclear</a:t>
            </a:r>
          </a:p>
          <a:p>
            <a:pPr lvl="2"/>
            <a:r>
              <a:rPr lang="en-US" dirty="0" smtClean="0"/>
              <a:t>Playing music for a dozen people on the crush pad </a:t>
            </a:r>
            <a:r>
              <a:rPr lang="en-US" b="1" dirty="0" smtClean="0"/>
              <a:t>not</a:t>
            </a:r>
            <a:r>
              <a:rPr lang="en-US" dirty="0" smtClean="0"/>
              <a:t> likely a public performance, </a:t>
            </a:r>
          </a:p>
          <a:p>
            <a:pPr lvl="2"/>
            <a:r>
              <a:rPr lang="en-US" dirty="0" smtClean="0"/>
              <a:t>Playing music for a gathering of 75 members of an invitation only wine club event </a:t>
            </a:r>
            <a:r>
              <a:rPr lang="en-US" b="1" dirty="0" smtClean="0"/>
              <a:t>likely is </a:t>
            </a:r>
            <a:r>
              <a:rPr lang="en-US" dirty="0" smtClean="0"/>
              <a:t>“public.”</a:t>
            </a:r>
          </a:p>
          <a:p>
            <a:r>
              <a:rPr lang="en-US" dirty="0" smtClean="0"/>
              <a:t>Be careful of “</a:t>
            </a:r>
            <a:r>
              <a:rPr lang="en-US" dirty="0"/>
              <a:t>over the air” radio and </a:t>
            </a:r>
            <a:r>
              <a:rPr lang="en-US" dirty="0" smtClean="0"/>
              <a:t>TV</a:t>
            </a:r>
          </a:p>
          <a:p>
            <a:pPr lvl="1"/>
            <a:r>
              <a:rPr lang="en-US" dirty="0" smtClean="0"/>
              <a:t>You may avoid licensing fees here, </a:t>
            </a:r>
            <a:r>
              <a:rPr lang="en-US" dirty="0"/>
              <a:t>based on an equation of speakers vs. square footage </a:t>
            </a:r>
            <a:r>
              <a:rPr lang="en-US" dirty="0" smtClean="0"/>
              <a:t>(more to come). </a:t>
            </a:r>
          </a:p>
          <a:p>
            <a:pPr lvl="1"/>
            <a:r>
              <a:rPr lang="en-US" dirty="0" smtClean="0"/>
              <a:t>But streaming </a:t>
            </a:r>
            <a:r>
              <a:rPr lang="en-US" dirty="0"/>
              <a:t>does not fit under this exemption.  In other words, if you want to turn on the TV to show the World Cup, you’re likely ok, but if you want to create a “Sports Winery Bar” with a wall of screens, it will require additional licensing.</a:t>
            </a:r>
          </a:p>
          <a:p>
            <a:endParaRPr lang="en-US" dirty="0"/>
          </a:p>
        </p:txBody>
      </p:sp>
    </p:spTree>
    <p:extLst>
      <p:ext uri="{BB962C8B-B14F-4D97-AF65-F5344CB8AC3E}">
        <p14:creationId xmlns:p14="http://schemas.microsoft.com/office/powerpoint/2010/main" val="3638844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002060"/>
                </a:solidFill>
              </a:rPr>
              <a:t>Practical Tips on </a:t>
            </a:r>
            <a:r>
              <a:rPr lang="en-US" b="1" dirty="0" smtClean="0">
                <a:solidFill>
                  <a:srgbClr val="002060"/>
                </a:solidFill>
              </a:rPr>
              <a:t>Licensing</a:t>
            </a:r>
            <a:br>
              <a:rPr lang="en-US" b="1" dirty="0" smtClean="0">
                <a:solidFill>
                  <a:srgbClr val="002060"/>
                </a:solidFill>
              </a:rPr>
            </a:br>
            <a:r>
              <a:rPr lang="en-US" b="1" dirty="0" smtClean="0">
                <a:solidFill>
                  <a:srgbClr val="002060"/>
                </a:solidFill>
              </a:rPr>
              <a:t>(Continued)</a:t>
            </a:r>
            <a:endParaRPr lang="en-US" dirty="0"/>
          </a:p>
        </p:txBody>
      </p:sp>
      <p:sp>
        <p:nvSpPr>
          <p:cNvPr id="3" name="Content Placeholder 2"/>
          <p:cNvSpPr>
            <a:spLocks noGrp="1"/>
          </p:cNvSpPr>
          <p:nvPr>
            <p:ph idx="1"/>
          </p:nvPr>
        </p:nvSpPr>
        <p:spPr/>
        <p:txBody>
          <a:bodyPr>
            <a:normAutofit fontScale="92500"/>
          </a:bodyPr>
          <a:lstStyle/>
          <a:p>
            <a:r>
              <a:rPr lang="en-US" dirty="0"/>
              <a:t>One license doesn’t mean you’re home free:</a:t>
            </a:r>
          </a:p>
          <a:p>
            <a:pPr lvl="1"/>
            <a:r>
              <a:rPr lang="en-US" dirty="0"/>
              <a:t>A public performance license allows the public performance of music on your website, but if you produce a video for the website with music, you also need a synchronization </a:t>
            </a:r>
            <a:r>
              <a:rPr lang="en-US" dirty="0" smtClean="0"/>
              <a:t>license.</a:t>
            </a:r>
            <a:endParaRPr lang="en-US" dirty="0"/>
          </a:p>
          <a:p>
            <a:pPr lvl="1"/>
            <a:r>
              <a:rPr lang="en-US" dirty="0"/>
              <a:t>Playing music from YouTube or your Spotify account, or even legally downloaded MP3s loaded on your phone DOES NOT shield you from liability.  You still need a public performance license.</a:t>
            </a:r>
          </a:p>
          <a:p>
            <a:pPr lvl="1"/>
            <a:r>
              <a:rPr lang="en-US" dirty="0"/>
              <a:t>Live performances will have different licensing requirements.</a:t>
            </a:r>
          </a:p>
          <a:p>
            <a:r>
              <a:rPr lang="en-US" dirty="0"/>
              <a:t>Read your licenses carefully.  They often are limited by facility, medium, time, and other factors.  For instance, you may have a license to show a video within the winery, but not on the website.</a:t>
            </a:r>
          </a:p>
          <a:p>
            <a:endParaRPr lang="en-US" dirty="0"/>
          </a:p>
        </p:txBody>
      </p:sp>
    </p:spTree>
    <p:extLst>
      <p:ext uri="{BB962C8B-B14F-4D97-AF65-F5344CB8AC3E}">
        <p14:creationId xmlns:p14="http://schemas.microsoft.com/office/powerpoint/2010/main" val="1898554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So, What Are Your Options?</a:t>
            </a:r>
            <a:endParaRPr lang="en-US" b="1" dirty="0">
              <a:solidFill>
                <a:srgbClr val="002060"/>
              </a:solidFill>
            </a:endParaRPr>
          </a:p>
        </p:txBody>
      </p:sp>
      <p:sp>
        <p:nvSpPr>
          <p:cNvPr id="3" name="Content Placeholder 2"/>
          <p:cNvSpPr>
            <a:spLocks noGrp="1"/>
          </p:cNvSpPr>
          <p:nvPr>
            <p:ph idx="1"/>
          </p:nvPr>
        </p:nvSpPr>
        <p:spPr/>
        <p:txBody>
          <a:bodyPr/>
          <a:lstStyle/>
          <a:p>
            <a:r>
              <a:rPr lang="en-US" dirty="0" smtClean="0"/>
              <a:t>Every winery’s situation is unique; your music will depend on your goals, and music’s importance to your business.</a:t>
            </a:r>
          </a:p>
          <a:p>
            <a:r>
              <a:rPr lang="en-US" dirty="0" smtClean="0"/>
              <a:t>KEY QUESTION:  how much control do you want over your playlists?  </a:t>
            </a:r>
          </a:p>
          <a:p>
            <a:r>
              <a:rPr lang="en-US" dirty="0" smtClean="0"/>
              <a:t>And, of course, how much are you willing to pay for that control?</a:t>
            </a:r>
          </a:p>
        </p:txBody>
      </p:sp>
    </p:spTree>
    <p:extLst>
      <p:ext uri="{BB962C8B-B14F-4D97-AF65-F5344CB8AC3E}">
        <p14:creationId xmlns:p14="http://schemas.microsoft.com/office/powerpoint/2010/main" val="300823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002060"/>
                </a:solidFill>
              </a:rPr>
              <a:t>Option 1:  Footloose</a:t>
            </a:r>
            <a:endParaRPr lang="en-US" b="1"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smtClean="0"/>
              <a:t>Don’t play music: talk about sports or the weather (or the wine).</a:t>
            </a:r>
          </a:p>
          <a:p>
            <a:r>
              <a:rPr lang="en-US" dirty="0" smtClean="0"/>
              <a:t>Other free options:</a:t>
            </a:r>
          </a:p>
          <a:p>
            <a:pPr lvl="1"/>
            <a:r>
              <a:rPr lang="en-US" dirty="0" smtClean="0"/>
              <a:t>Play public domain music (but be careful with classical music:  that concerto may be in the public domain, but the particular performance may not be) – both the composition and the performance must have taken place before 1923.</a:t>
            </a:r>
          </a:p>
          <a:p>
            <a:pPr lvl="1"/>
            <a:r>
              <a:rPr lang="en-US" dirty="0" smtClean="0"/>
              <a:t>Play only music from local, unsigned bands that you have an agreement with (but do your due diligence – is the person giving you the rights someone who can give you the rights).</a:t>
            </a:r>
          </a:p>
          <a:p>
            <a:pPr lvl="1"/>
            <a:r>
              <a:rPr lang="en-US" dirty="0" smtClean="0"/>
              <a:t>Next slide…</a:t>
            </a:r>
          </a:p>
          <a:p>
            <a:endParaRPr lang="en-US" dirty="0" smtClean="0"/>
          </a:p>
          <a:p>
            <a:endParaRPr lang="en-US" dirty="0"/>
          </a:p>
        </p:txBody>
      </p:sp>
    </p:spTree>
    <p:extLst>
      <p:ext uri="{BB962C8B-B14F-4D97-AF65-F5344CB8AC3E}">
        <p14:creationId xmlns:p14="http://schemas.microsoft.com/office/powerpoint/2010/main" val="483258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2060"/>
                </a:solidFill>
              </a:rPr>
              <a:t>Option 2: </a:t>
            </a:r>
            <a:r>
              <a:rPr lang="en-US" b="1" dirty="0" smtClean="0">
                <a:solidFill>
                  <a:srgbClr val="002060"/>
                </a:solidFill>
              </a:rPr>
              <a:t>Terrestrial TV and Radio</a:t>
            </a:r>
            <a:endParaRPr lang="en-US" b="1"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lvl="0"/>
            <a:r>
              <a:rPr lang="en-US" b="1" dirty="0" smtClean="0"/>
              <a:t>Playing Broadcast Radio or TV is Cheapest (Free*), But Least Control, and Small Chance is Practical. </a:t>
            </a:r>
          </a:p>
          <a:p>
            <a:pPr lvl="0"/>
            <a:r>
              <a:rPr lang="en-US" dirty="0" smtClean="0"/>
              <a:t>*Only if:</a:t>
            </a:r>
          </a:p>
          <a:p>
            <a:pPr lvl="1"/>
            <a:r>
              <a:rPr lang="en-US" dirty="0" smtClean="0"/>
              <a:t>Don’t charge customers </a:t>
            </a:r>
            <a:r>
              <a:rPr lang="en-US" dirty="0"/>
              <a:t>to listen or </a:t>
            </a:r>
            <a:r>
              <a:rPr lang="en-US" dirty="0" smtClean="0"/>
              <a:t>watch; and</a:t>
            </a:r>
            <a:endParaRPr lang="en-US" dirty="0"/>
          </a:p>
          <a:p>
            <a:pPr lvl="1"/>
            <a:r>
              <a:rPr lang="en-US" dirty="0" smtClean="0"/>
              <a:t>Area of winery where you play music (e.g., tasting room) has </a:t>
            </a:r>
            <a:r>
              <a:rPr lang="en-US" dirty="0"/>
              <a:t>less than 3,750 square feet of space (including kitchen, storage rooms, and offices, but excluding the parking lot and vineyard); </a:t>
            </a:r>
            <a:r>
              <a:rPr lang="en-US" b="1" dirty="0"/>
              <a:t>OR</a:t>
            </a:r>
            <a:endParaRPr lang="en-US" dirty="0"/>
          </a:p>
          <a:p>
            <a:pPr lvl="1"/>
            <a:r>
              <a:rPr lang="en-US" dirty="0"/>
              <a:t>Area winery where </a:t>
            </a:r>
            <a:r>
              <a:rPr lang="en-US" dirty="0" smtClean="0"/>
              <a:t>you </a:t>
            </a:r>
            <a:r>
              <a:rPr lang="en-US" dirty="0"/>
              <a:t>play music (e.g., tasting room) has more than 3,750 square feet (including kitchen, storage rooms, and offices, but excluding the parking lot and vineyard</a:t>
            </a:r>
            <a:r>
              <a:rPr lang="en-US" dirty="0" smtClean="0"/>
              <a:t>), </a:t>
            </a:r>
            <a:r>
              <a:rPr lang="en-US" dirty="0"/>
              <a:t>but uses no more than six speakers AND no more than four speakers in any one room or adjoining outdoor </a:t>
            </a:r>
            <a:r>
              <a:rPr lang="en-US" dirty="0" smtClean="0"/>
              <a:t>space.</a:t>
            </a:r>
            <a:endParaRPr lang="en-US" dirty="0"/>
          </a:p>
          <a:p>
            <a:pPr lvl="1"/>
            <a:r>
              <a:rPr lang="en-US" b="1" dirty="0"/>
              <a:t>TOTAL COST: </a:t>
            </a:r>
            <a:r>
              <a:rPr lang="en-US" b="1" dirty="0" smtClean="0"/>
              <a:t>$0</a:t>
            </a:r>
            <a:endParaRPr lang="en-US" dirty="0"/>
          </a:p>
          <a:p>
            <a:endParaRPr lang="en-US" dirty="0"/>
          </a:p>
        </p:txBody>
      </p:sp>
    </p:spTree>
    <p:extLst>
      <p:ext uri="{BB962C8B-B14F-4D97-AF65-F5344CB8AC3E}">
        <p14:creationId xmlns:p14="http://schemas.microsoft.com/office/powerpoint/2010/main" val="280050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2060"/>
                </a:solidFill>
              </a:rPr>
              <a:t>Option 3: Business Account w/ Pandora/Sirius XM</a:t>
            </a:r>
            <a:endParaRPr lang="en-US" b="1" dirty="0">
              <a:solidFill>
                <a:srgbClr val="002060"/>
              </a:solidFill>
            </a:endParaRPr>
          </a:p>
        </p:txBody>
      </p:sp>
      <p:sp>
        <p:nvSpPr>
          <p:cNvPr id="3" name="Content Placeholder 2"/>
          <p:cNvSpPr>
            <a:spLocks noGrp="1"/>
          </p:cNvSpPr>
          <p:nvPr>
            <p:ph idx="1"/>
          </p:nvPr>
        </p:nvSpPr>
        <p:spPr>
          <a:xfrm>
            <a:off x="457200" y="1066800"/>
            <a:ext cx="8229600" cy="5410200"/>
          </a:xfrm>
        </p:spPr>
        <p:txBody>
          <a:bodyPr>
            <a:normAutofit fontScale="77500" lnSpcReduction="20000"/>
          </a:bodyPr>
          <a:lstStyle/>
          <a:p>
            <a:pPr lvl="0"/>
            <a:r>
              <a:rPr lang="en-US" b="1" dirty="0" smtClean="0"/>
              <a:t>Some </a:t>
            </a:r>
            <a:r>
              <a:rPr lang="en-US" b="1" dirty="0"/>
              <a:t>Control, Large </a:t>
            </a:r>
            <a:r>
              <a:rPr lang="en-US" b="1" dirty="0" smtClean="0"/>
              <a:t>Catalogue</a:t>
            </a:r>
            <a:r>
              <a:rPr lang="en-US" b="1" dirty="0"/>
              <a:t>,</a:t>
            </a:r>
            <a:r>
              <a:rPr lang="en-US" b="1" dirty="0" smtClean="0"/>
              <a:t> Reasonable Price</a:t>
            </a:r>
          </a:p>
          <a:p>
            <a:pPr lvl="0"/>
            <a:r>
              <a:rPr lang="en-US" dirty="0" smtClean="0"/>
              <a:t>Internet radio, Satellite radio, commercial music services (e.g. Mood Music – formerly Muzak) companies </a:t>
            </a:r>
            <a:r>
              <a:rPr lang="en-US" dirty="0"/>
              <a:t>pay </a:t>
            </a:r>
            <a:r>
              <a:rPr lang="en-US" dirty="0" smtClean="0"/>
              <a:t>all of the licensing </a:t>
            </a:r>
            <a:r>
              <a:rPr lang="en-US" dirty="0"/>
              <a:t>fees for </a:t>
            </a:r>
            <a:r>
              <a:rPr lang="en-US" dirty="0" smtClean="0"/>
              <a:t>you.</a:t>
            </a:r>
            <a:endParaRPr lang="en-US" dirty="0"/>
          </a:p>
          <a:p>
            <a:r>
              <a:rPr lang="en-US" dirty="0" smtClean="0"/>
              <a:t>Administrative Ease: only </a:t>
            </a:r>
            <a:r>
              <a:rPr lang="en-US" dirty="0"/>
              <a:t>dealing with one </a:t>
            </a:r>
            <a:r>
              <a:rPr lang="en-US" dirty="0" smtClean="0"/>
              <a:t>company.</a:t>
            </a:r>
            <a:endParaRPr lang="en-US" dirty="0"/>
          </a:p>
          <a:p>
            <a:r>
              <a:rPr lang="en-US" dirty="0" smtClean="0"/>
              <a:t>Limited Control</a:t>
            </a:r>
            <a:r>
              <a:rPr lang="en-US" dirty="0"/>
              <a:t>:  </a:t>
            </a:r>
            <a:r>
              <a:rPr lang="en-US" dirty="0" smtClean="0"/>
              <a:t>can’t </a:t>
            </a:r>
            <a:r>
              <a:rPr lang="en-US" dirty="0"/>
              <a:t>create playlists, but some ability to fine-tune radio </a:t>
            </a:r>
            <a:r>
              <a:rPr lang="en-US" dirty="0" smtClean="0"/>
              <a:t>stations.</a:t>
            </a:r>
            <a:endParaRPr lang="en-US" dirty="0"/>
          </a:p>
          <a:p>
            <a:r>
              <a:rPr lang="en-US" dirty="0" smtClean="0"/>
              <a:t>Catalogue:  organizations have </a:t>
            </a:r>
            <a:r>
              <a:rPr lang="en-US" dirty="0"/>
              <a:t>deals with all major performance rights </a:t>
            </a:r>
            <a:r>
              <a:rPr lang="en-US" dirty="0" smtClean="0"/>
              <a:t>organizations and labels.</a:t>
            </a:r>
            <a:endParaRPr lang="en-US" dirty="0"/>
          </a:p>
          <a:p>
            <a:r>
              <a:rPr lang="en-US" dirty="0" smtClean="0"/>
              <a:t>Note that Spotify does not yet offer a similar service—Spotify does have a music management tool for businesses, but that still requires a license from PROs (next slide).</a:t>
            </a:r>
          </a:p>
          <a:p>
            <a:r>
              <a:rPr lang="en-US" b="1" dirty="0"/>
              <a:t>TOTAL COST: </a:t>
            </a:r>
            <a:endParaRPr lang="en-US" dirty="0"/>
          </a:p>
          <a:p>
            <a:pPr lvl="1"/>
            <a:r>
              <a:rPr lang="en-US" b="1" dirty="0"/>
              <a:t>Pandora: $100 installation + $</a:t>
            </a:r>
            <a:r>
              <a:rPr lang="en-US" b="1" dirty="0" smtClean="0"/>
              <a:t>30/month.</a:t>
            </a:r>
            <a:endParaRPr lang="en-US" dirty="0"/>
          </a:p>
          <a:p>
            <a:pPr lvl="1"/>
            <a:r>
              <a:rPr lang="en-US" b="1" dirty="0"/>
              <a:t>Sirius XM:  ~$25/month for ~100 </a:t>
            </a:r>
            <a:r>
              <a:rPr lang="en-US" b="1" dirty="0" smtClean="0"/>
              <a:t>stations.</a:t>
            </a:r>
            <a:endParaRPr lang="en-US" dirty="0"/>
          </a:p>
          <a:p>
            <a:endParaRPr lang="en-US" dirty="0"/>
          </a:p>
        </p:txBody>
      </p:sp>
    </p:spTree>
    <p:extLst>
      <p:ext uri="{BB962C8B-B14F-4D97-AF65-F5344CB8AC3E}">
        <p14:creationId xmlns:p14="http://schemas.microsoft.com/office/powerpoint/2010/main" val="438216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Option 4:  Pay Directly to PROs</a:t>
            </a:r>
            <a:endParaRPr lang="en-US" b="1" dirty="0">
              <a:solidFill>
                <a:srgbClr val="002060"/>
              </a:solidFill>
            </a:endParaRPr>
          </a:p>
        </p:txBody>
      </p:sp>
      <p:sp>
        <p:nvSpPr>
          <p:cNvPr id="3" name="Content Placeholder 2"/>
          <p:cNvSpPr>
            <a:spLocks noGrp="1"/>
          </p:cNvSpPr>
          <p:nvPr>
            <p:ph idx="1"/>
          </p:nvPr>
        </p:nvSpPr>
        <p:spPr>
          <a:xfrm>
            <a:off x="457200" y="1143000"/>
            <a:ext cx="8229600" cy="5257800"/>
          </a:xfrm>
        </p:spPr>
        <p:txBody>
          <a:bodyPr>
            <a:normAutofit fontScale="77500" lnSpcReduction="20000"/>
          </a:bodyPr>
          <a:lstStyle/>
          <a:p>
            <a:pPr lvl="0"/>
            <a:r>
              <a:rPr lang="en-US" b="1" dirty="0" smtClean="0"/>
              <a:t>High </a:t>
            </a:r>
            <a:r>
              <a:rPr lang="en-US" b="1" dirty="0"/>
              <a:t>Control, Catalogue Comes at a Price.  </a:t>
            </a:r>
            <a:endParaRPr lang="en-US" b="1" dirty="0" smtClean="0"/>
          </a:p>
          <a:p>
            <a:r>
              <a:rPr lang="en-US" dirty="0" smtClean="0"/>
              <a:t>Purchase </a:t>
            </a:r>
            <a:r>
              <a:rPr lang="en-US" dirty="0"/>
              <a:t>annual </a:t>
            </a:r>
            <a:r>
              <a:rPr lang="en-US" dirty="0" smtClean="0"/>
              <a:t>public performance licenses from each of the PROs to play respective catalogues.</a:t>
            </a:r>
            <a:endParaRPr lang="en-US" dirty="0"/>
          </a:p>
          <a:p>
            <a:r>
              <a:rPr lang="en-US" dirty="0" smtClean="0"/>
              <a:t>Only facilitates public performances of music.</a:t>
            </a:r>
          </a:p>
          <a:p>
            <a:r>
              <a:rPr lang="en-US" dirty="0" smtClean="0"/>
              <a:t>Maximum control:  can </a:t>
            </a:r>
            <a:r>
              <a:rPr lang="en-US" dirty="0"/>
              <a:t>make your own playlists, </a:t>
            </a:r>
            <a:r>
              <a:rPr lang="en-US" dirty="0" smtClean="0"/>
              <a:t>play songs </a:t>
            </a:r>
            <a:r>
              <a:rPr lang="en-US" dirty="0"/>
              <a:t>repeatedly, </a:t>
            </a:r>
            <a:r>
              <a:rPr lang="en-US" dirty="0" smtClean="0"/>
              <a:t>play the same band continuously, etc.</a:t>
            </a:r>
          </a:p>
          <a:p>
            <a:r>
              <a:rPr lang="en-US" dirty="0" smtClean="0"/>
              <a:t>Administrative </a:t>
            </a:r>
            <a:r>
              <a:rPr lang="en-US" dirty="0"/>
              <a:t>headache: </a:t>
            </a:r>
            <a:r>
              <a:rPr lang="en-US" dirty="0" smtClean="0"/>
              <a:t> purchasing </a:t>
            </a:r>
            <a:r>
              <a:rPr lang="en-US" dirty="0"/>
              <a:t>license to BMI music does not give access to ASCAP music, and </a:t>
            </a:r>
            <a:r>
              <a:rPr lang="en-US" dirty="0" smtClean="0"/>
              <a:t>vice-versa; reporting requirement tied to licenses.</a:t>
            </a:r>
          </a:p>
          <a:p>
            <a:r>
              <a:rPr lang="en-US" b="1" dirty="0"/>
              <a:t>Total Cost:</a:t>
            </a:r>
          </a:p>
          <a:p>
            <a:pPr lvl="1"/>
            <a:r>
              <a:rPr lang="en-US" b="1" dirty="0"/>
              <a:t>ASCAP: ~$360-$800 depending on </a:t>
            </a:r>
            <a:r>
              <a:rPr lang="en-US" b="1" dirty="0" smtClean="0"/>
              <a:t>size.</a:t>
            </a:r>
            <a:endParaRPr lang="en-US" dirty="0"/>
          </a:p>
          <a:p>
            <a:pPr lvl="1"/>
            <a:r>
              <a:rPr lang="en-US" b="1" dirty="0"/>
              <a:t>BMI and SESAC:  Do not publish rates, but users report similar ranges (sometimes more</a:t>
            </a:r>
            <a:r>
              <a:rPr lang="en-US" b="1" dirty="0" smtClean="0"/>
              <a:t>).</a:t>
            </a:r>
            <a:endParaRPr lang="en-US" dirty="0"/>
          </a:p>
          <a:p>
            <a:pPr lvl="1"/>
            <a:r>
              <a:rPr lang="en-US" b="1" dirty="0"/>
              <a:t>TOTAL COST FOR ALL THREE:  ~$1,200-$3,000.</a:t>
            </a:r>
            <a:endParaRPr lang="en-US" dirty="0"/>
          </a:p>
          <a:p>
            <a:endParaRPr lang="en-US" dirty="0"/>
          </a:p>
        </p:txBody>
      </p:sp>
    </p:spTree>
    <p:extLst>
      <p:ext uri="{BB962C8B-B14F-4D97-AF65-F5344CB8AC3E}">
        <p14:creationId xmlns:p14="http://schemas.microsoft.com/office/powerpoint/2010/main" val="25594707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Special Case: Live Performances</a:t>
            </a:r>
            <a:endParaRPr lang="en-US"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lvl="0"/>
            <a:r>
              <a:rPr lang="en-US" b="1" dirty="0" smtClean="0"/>
              <a:t>Must have public performance license – likely from ASCAP, BMI, and/or SESAC, but different sort of public performance license.</a:t>
            </a:r>
          </a:p>
          <a:p>
            <a:pPr lvl="0"/>
            <a:r>
              <a:rPr lang="en-US" b="1" dirty="0" smtClean="0"/>
              <a:t>Must also have Master Use License with record label or performer.</a:t>
            </a:r>
            <a:endParaRPr lang="en-US" dirty="0"/>
          </a:p>
          <a:p>
            <a:r>
              <a:rPr lang="en-US" dirty="0" smtClean="0"/>
              <a:t>Artist </a:t>
            </a:r>
            <a:r>
              <a:rPr lang="en-US" dirty="0"/>
              <a:t>may not be able to give necessary permission for her </a:t>
            </a:r>
            <a:r>
              <a:rPr lang="en-US" dirty="0" smtClean="0"/>
              <a:t>performance.</a:t>
            </a:r>
            <a:endParaRPr lang="en-US" dirty="0"/>
          </a:p>
          <a:p>
            <a:r>
              <a:rPr lang="en-US" dirty="0"/>
              <a:t>If artist is playing works in the public </a:t>
            </a:r>
            <a:r>
              <a:rPr lang="en-US" dirty="0" smtClean="0"/>
              <a:t>domain and artist consents to his/her/its performance (e.g., </a:t>
            </a:r>
            <a:r>
              <a:rPr lang="en-US" dirty="0"/>
              <a:t>works from </a:t>
            </a:r>
            <a:r>
              <a:rPr lang="en-US" dirty="0" smtClean="0"/>
              <a:t>before 1923), </a:t>
            </a:r>
            <a:r>
              <a:rPr lang="en-US" dirty="0"/>
              <a:t>no license required.</a:t>
            </a:r>
          </a:p>
          <a:p>
            <a:pPr lvl="1"/>
            <a:r>
              <a:rPr lang="en-US" b="1" dirty="0"/>
              <a:t>TOTAL COSTS:  ~$600-$1500 per organization ($2,000 and above for all three), plus </a:t>
            </a:r>
            <a:r>
              <a:rPr lang="en-US" b="1" dirty="0" smtClean="0"/>
              <a:t>master use license fees and percentage </a:t>
            </a:r>
            <a:r>
              <a:rPr lang="en-US" b="1" dirty="0"/>
              <a:t>of concert revenue above certain </a:t>
            </a:r>
            <a:r>
              <a:rPr lang="en-US" b="1" dirty="0" smtClean="0"/>
              <a:t>thresholds (e.g., $100,000 gross revenue)</a:t>
            </a:r>
            <a:endParaRPr lang="en-US" dirty="0"/>
          </a:p>
          <a:p>
            <a:endParaRPr lang="en-US" dirty="0"/>
          </a:p>
        </p:txBody>
      </p:sp>
    </p:spTree>
    <p:extLst>
      <p:ext uri="{BB962C8B-B14F-4D97-AF65-F5344CB8AC3E}">
        <p14:creationId xmlns:p14="http://schemas.microsoft.com/office/powerpoint/2010/main" val="20995592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Special Case:  Videos for Your Website</a:t>
            </a:r>
            <a:endParaRPr lang="en-US" b="1" dirty="0">
              <a:solidFill>
                <a:srgbClr val="002060"/>
              </a:solidFill>
            </a:endParaRPr>
          </a:p>
        </p:txBody>
      </p:sp>
      <p:sp>
        <p:nvSpPr>
          <p:cNvPr id="3" name="Content Placeholder 2"/>
          <p:cNvSpPr>
            <a:spLocks noGrp="1"/>
          </p:cNvSpPr>
          <p:nvPr>
            <p:ph idx="1"/>
          </p:nvPr>
        </p:nvSpPr>
        <p:spPr/>
        <p:txBody>
          <a:bodyPr/>
          <a:lstStyle/>
          <a:p>
            <a:pPr lvl="0"/>
            <a:r>
              <a:rPr lang="en-US" b="1" dirty="0"/>
              <a:t>Must have public performance license – likely from ASCAP, BMI, and/or SESAC, but different sort of public performance </a:t>
            </a:r>
            <a:r>
              <a:rPr lang="en-US" b="1" dirty="0" smtClean="0"/>
              <a:t>license than for retail store/winery facility.</a:t>
            </a:r>
          </a:p>
          <a:p>
            <a:pPr lvl="0"/>
            <a:r>
              <a:rPr lang="en-US" dirty="0" smtClean="0"/>
              <a:t>Can avoid the need for a public performance license by uploading to YouTube/Vimeo, etc. and linking to video (because YouTube/Vimeo have that license).</a:t>
            </a:r>
          </a:p>
          <a:p>
            <a:pPr lvl="0"/>
            <a:r>
              <a:rPr lang="en-US" dirty="0" smtClean="0"/>
              <a:t>Also need a synchronization license from both the composer/publisher and the performer/label.  No obligation for either or both to cooperate or quote a reasonable price.</a:t>
            </a:r>
            <a:endParaRPr lang="en-US" dirty="0"/>
          </a:p>
          <a:p>
            <a:endParaRPr lang="en-US" dirty="0"/>
          </a:p>
        </p:txBody>
      </p:sp>
    </p:spTree>
    <p:extLst>
      <p:ext uri="{BB962C8B-B14F-4D97-AF65-F5344CB8AC3E}">
        <p14:creationId xmlns:p14="http://schemas.microsoft.com/office/powerpoint/2010/main" val="4050635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So, What About A Typical Winery?</a:t>
            </a:r>
            <a:endParaRPr lang="en-US" dirty="0"/>
          </a:p>
        </p:txBody>
      </p:sp>
      <p:sp>
        <p:nvSpPr>
          <p:cNvPr id="3" name="Content Placeholder 2"/>
          <p:cNvSpPr>
            <a:spLocks noGrp="1"/>
          </p:cNvSpPr>
          <p:nvPr>
            <p:ph idx="1"/>
          </p:nvPr>
        </p:nvSpPr>
        <p:spPr/>
        <p:txBody>
          <a:bodyPr>
            <a:noAutofit/>
          </a:bodyPr>
          <a:lstStyle/>
          <a:p>
            <a:pPr>
              <a:spcAft>
                <a:spcPts val="600"/>
              </a:spcAft>
            </a:pPr>
            <a:r>
              <a:rPr lang="en-US" sz="1500" dirty="0" smtClean="0"/>
              <a:t>Many wineries are looking to play recorded music daily, with a handful of live performances per year.</a:t>
            </a:r>
          </a:p>
          <a:p>
            <a:pPr>
              <a:spcAft>
                <a:spcPts val="600"/>
              </a:spcAft>
            </a:pPr>
            <a:r>
              <a:rPr lang="en-US" sz="1500" dirty="0" smtClean="0"/>
              <a:t>A helpful first step may be deciding whether will need licensing permissions from the PROs and record labels for the live music.  Recall no such permission needed </a:t>
            </a:r>
            <a:r>
              <a:rPr lang="en-US" sz="1500" dirty="0"/>
              <a:t>if: </a:t>
            </a:r>
          </a:p>
          <a:p>
            <a:pPr lvl="1">
              <a:spcAft>
                <a:spcPts val="600"/>
              </a:spcAft>
            </a:pPr>
            <a:r>
              <a:rPr lang="en-US" sz="1400" dirty="0"/>
              <a:t>The artist consents to performance and is playing works in the public domain.</a:t>
            </a:r>
          </a:p>
          <a:p>
            <a:pPr lvl="1">
              <a:spcAft>
                <a:spcPts val="600"/>
              </a:spcAft>
            </a:pPr>
            <a:r>
              <a:rPr lang="en-US" sz="1400" dirty="0"/>
              <a:t>The artist is </a:t>
            </a:r>
            <a:r>
              <a:rPr lang="en-US" sz="1400" dirty="0" smtClean="0"/>
              <a:t>unsigned, playing original music, </a:t>
            </a:r>
            <a:r>
              <a:rPr lang="en-US" sz="1400" dirty="0"/>
              <a:t>and consents to performance.</a:t>
            </a:r>
          </a:p>
          <a:p>
            <a:pPr>
              <a:spcAft>
                <a:spcPts val="600"/>
              </a:spcAft>
            </a:pPr>
            <a:r>
              <a:rPr lang="en-US" sz="1500" dirty="0" smtClean="0"/>
              <a:t>If need license from any or all of the PROs for live music, may consider using as opportunity to cover winery’s recorded music needs as well (i.e., pay for both recorded and live music rights).  </a:t>
            </a:r>
          </a:p>
          <a:p>
            <a:pPr lvl="1">
              <a:spcAft>
                <a:spcPts val="600"/>
              </a:spcAft>
            </a:pPr>
            <a:r>
              <a:rPr lang="en-US" sz="1400" dirty="0" smtClean="0"/>
              <a:t>Under this option, may not need to purchase Pandora or Sirius XM for Business.  But note that even with PRO permission, technically still shouldn’t use personal music services like personal Spotify (though, can use Spotify’s new commercial music management system), which restricts its service to personal, non-commercial use.</a:t>
            </a:r>
          </a:p>
          <a:p>
            <a:pPr lvl="1">
              <a:spcAft>
                <a:spcPts val="600"/>
              </a:spcAft>
            </a:pPr>
            <a:r>
              <a:rPr lang="en-US" sz="1400" dirty="0" smtClean="0"/>
              <a:t>Best value for each winery will depend on factors like frequency music played, size of winery, etc. </a:t>
            </a:r>
          </a:p>
          <a:p>
            <a:pPr>
              <a:spcAft>
                <a:spcPts val="600"/>
              </a:spcAft>
            </a:pPr>
            <a:r>
              <a:rPr lang="en-US" sz="1500" dirty="0" smtClean="0"/>
              <a:t>For the live performances, wineries must also receive proper rights from artist and artist’s label—recall, artist may not be able to grant permission on behalf of the label.  </a:t>
            </a:r>
          </a:p>
          <a:p>
            <a:pPr>
              <a:spcAft>
                <a:spcPts val="600"/>
              </a:spcAft>
            </a:pPr>
            <a:r>
              <a:rPr lang="en-US" sz="1500" b="1" u="sng" dirty="0" smtClean="0"/>
              <a:t>But remember using music on your website is a separate issue (see last slide)</a:t>
            </a:r>
            <a:r>
              <a:rPr lang="en-US" sz="1500" dirty="0" smtClean="0"/>
              <a:t>.</a:t>
            </a:r>
          </a:p>
        </p:txBody>
      </p:sp>
    </p:spTree>
    <p:extLst>
      <p:ext uri="{BB962C8B-B14F-4D97-AF65-F5344CB8AC3E}">
        <p14:creationId xmlns:p14="http://schemas.microsoft.com/office/powerpoint/2010/main" val="2187775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rgbClr val="002060"/>
                </a:solidFill>
              </a:rPr>
              <a:t>Why Music Licensing Matters to Wineries</a:t>
            </a:r>
            <a:endParaRPr lang="en-US" b="1" dirty="0">
              <a:solidFill>
                <a:srgbClr val="002060"/>
              </a:solidFill>
            </a:endParaRPr>
          </a:p>
        </p:txBody>
      </p:sp>
      <p:sp>
        <p:nvSpPr>
          <p:cNvPr id="3" name="Content Placeholder 2"/>
          <p:cNvSpPr>
            <a:spLocks noGrp="1"/>
          </p:cNvSpPr>
          <p:nvPr>
            <p:ph idx="1"/>
          </p:nvPr>
        </p:nvSpPr>
        <p:spPr/>
        <p:txBody>
          <a:bodyPr>
            <a:normAutofit/>
          </a:bodyPr>
          <a:lstStyle/>
          <a:p>
            <a:r>
              <a:rPr lang="en-US" dirty="0" smtClean="0"/>
              <a:t>Music is key to creating mood and ambience.</a:t>
            </a:r>
          </a:p>
          <a:p>
            <a:r>
              <a:rPr lang="en-US" dirty="0" smtClean="0"/>
              <a:t>Music licensing is, however, particularly complex and it’s easy to run afoul of the licensing rules.</a:t>
            </a:r>
          </a:p>
          <a:p>
            <a:r>
              <a:rPr lang="en-US" dirty="0" smtClean="0"/>
              <a:t>The horror stories:</a:t>
            </a:r>
          </a:p>
          <a:p>
            <a:pPr lvl="1"/>
            <a:r>
              <a:rPr lang="en-US" dirty="0" smtClean="0"/>
              <a:t>“Restaurant </a:t>
            </a:r>
            <a:r>
              <a:rPr lang="en-US" dirty="0"/>
              <a:t>Owner Ordered To Pay BMI $30,450 For 'Illegally Playing' Four Unlicensed </a:t>
            </a:r>
            <a:r>
              <a:rPr lang="en-US" dirty="0" smtClean="0"/>
              <a:t>Songs.”</a:t>
            </a:r>
            <a:endParaRPr lang="en-US" dirty="0"/>
          </a:p>
          <a:p>
            <a:pPr lvl="1"/>
            <a:r>
              <a:rPr lang="en-US" dirty="0" smtClean="0"/>
              <a:t>“ASCAP </a:t>
            </a:r>
            <a:r>
              <a:rPr lang="en-US" dirty="0"/>
              <a:t>Targets Farmers' Markets and House </a:t>
            </a:r>
            <a:r>
              <a:rPr lang="en-US" dirty="0" smtClean="0"/>
              <a:t>Venues.”</a:t>
            </a:r>
            <a:endParaRPr lang="en-US" dirty="0"/>
          </a:p>
          <a:p>
            <a:pPr lvl="1"/>
            <a:r>
              <a:rPr lang="en-US" dirty="0"/>
              <a:t> </a:t>
            </a:r>
            <a:r>
              <a:rPr lang="en-US" dirty="0" smtClean="0"/>
              <a:t>“Roscoe’s </a:t>
            </a:r>
            <a:r>
              <a:rPr lang="en-US" dirty="0"/>
              <a:t>House of Chicken and Waffles </a:t>
            </a:r>
            <a:r>
              <a:rPr lang="en-US" dirty="0" smtClean="0"/>
              <a:t>. . . found </a:t>
            </a:r>
            <a:r>
              <a:rPr lang="en-US" dirty="0"/>
              <a:t>liable for copyright infringement of 8 songs to the tune of $36,000 in damages ($4,500 per song) and $162,728 in attorneys’ fees and </a:t>
            </a:r>
            <a:r>
              <a:rPr lang="en-US" dirty="0" smtClean="0"/>
              <a:t>costs.”</a:t>
            </a:r>
          </a:p>
          <a:p>
            <a:endParaRPr lang="en-US" dirty="0"/>
          </a:p>
        </p:txBody>
      </p:sp>
    </p:spTree>
    <p:extLst>
      <p:ext uri="{BB962C8B-B14F-4D97-AF65-F5344CB8AC3E}">
        <p14:creationId xmlns:p14="http://schemas.microsoft.com/office/powerpoint/2010/main" val="1637611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FYI, Some Hyperlinks</a:t>
            </a:r>
            <a:endParaRPr lang="en-US" b="1" dirty="0">
              <a:solidFill>
                <a:srgbClr val="002060"/>
              </a:solidFill>
            </a:endParaRPr>
          </a:p>
        </p:txBody>
      </p:sp>
      <p:sp>
        <p:nvSpPr>
          <p:cNvPr id="3" name="Content Placeholder 2"/>
          <p:cNvSpPr>
            <a:spLocks noGrp="1"/>
          </p:cNvSpPr>
          <p:nvPr>
            <p:ph idx="1"/>
          </p:nvPr>
        </p:nvSpPr>
        <p:spPr/>
        <p:txBody>
          <a:bodyPr>
            <a:normAutofit fontScale="62500" lnSpcReduction="20000"/>
          </a:bodyPr>
          <a:lstStyle/>
          <a:p>
            <a:r>
              <a:rPr lang="en-US" b="1" dirty="0" smtClean="0"/>
              <a:t>Performance </a:t>
            </a:r>
            <a:r>
              <a:rPr lang="en-US" b="1" dirty="0"/>
              <a:t>Rights Organizations.  </a:t>
            </a:r>
            <a:endParaRPr lang="en-US" sz="3600" dirty="0"/>
          </a:p>
          <a:p>
            <a:r>
              <a:rPr lang="en-US" b="1" dirty="0" smtClean="0"/>
              <a:t>ASCAP</a:t>
            </a:r>
            <a:r>
              <a:rPr lang="en-US" dirty="0" smtClean="0"/>
              <a:t> </a:t>
            </a:r>
            <a:r>
              <a:rPr lang="en-US" dirty="0"/>
              <a:t>has a template annual license for wineries available at: </a:t>
            </a:r>
            <a:r>
              <a:rPr lang="en-US" u="sng" dirty="0">
                <a:hlinkClick r:id="rId2"/>
              </a:rPr>
              <a:t>http://www.ascap.com/~/media/files/pdf/licensing/classes/wineries.pdf</a:t>
            </a:r>
            <a:r>
              <a:rPr lang="en-US" dirty="0"/>
              <a:t> </a:t>
            </a:r>
            <a:endParaRPr lang="en-US" sz="3600" dirty="0"/>
          </a:p>
          <a:p>
            <a:pPr lvl="1"/>
            <a:r>
              <a:rPr lang="en-US" dirty="0" smtClean="0"/>
              <a:t>Searchable catalogue </a:t>
            </a:r>
            <a:r>
              <a:rPr lang="en-US" dirty="0"/>
              <a:t>here: </a:t>
            </a:r>
            <a:r>
              <a:rPr lang="en-US" u="sng" dirty="0">
                <a:hlinkClick r:id="rId3"/>
              </a:rPr>
              <a:t>https://www.ascap.com/Home/ace-title-search/index.aspx</a:t>
            </a:r>
            <a:endParaRPr lang="en-US" sz="3200" dirty="0"/>
          </a:p>
          <a:p>
            <a:pPr lvl="0"/>
            <a:r>
              <a:rPr lang="en-US" b="1" dirty="0"/>
              <a:t>BMI</a:t>
            </a:r>
            <a:r>
              <a:rPr lang="en-US" dirty="0"/>
              <a:t> has an web page for wineries available at: </a:t>
            </a:r>
            <a:r>
              <a:rPr lang="en-US" u="sng" dirty="0">
                <a:hlinkClick r:id="rId4"/>
              </a:rPr>
              <a:t>http://www.bmi.com/licensing/entry/winery</a:t>
            </a:r>
            <a:endParaRPr lang="en-US" sz="3600" dirty="0"/>
          </a:p>
          <a:p>
            <a:pPr lvl="1"/>
            <a:r>
              <a:rPr lang="en-US" dirty="0" smtClean="0"/>
              <a:t>Searchable </a:t>
            </a:r>
            <a:r>
              <a:rPr lang="en-US" dirty="0"/>
              <a:t>catalogue here:  </a:t>
            </a:r>
            <a:r>
              <a:rPr lang="en-US" u="sng" dirty="0">
                <a:hlinkClick r:id="rId5"/>
              </a:rPr>
              <a:t>http://www.bmi.com/search</a:t>
            </a:r>
            <a:r>
              <a:rPr lang="en-US" dirty="0"/>
              <a:t> </a:t>
            </a:r>
            <a:endParaRPr lang="en-US" sz="3200" dirty="0"/>
          </a:p>
          <a:p>
            <a:pPr lvl="0"/>
            <a:r>
              <a:rPr lang="en-US" b="1" dirty="0"/>
              <a:t>SESAC</a:t>
            </a:r>
            <a:r>
              <a:rPr lang="en-US" dirty="0"/>
              <a:t> provides an interactive licensing process available at: </a:t>
            </a:r>
            <a:r>
              <a:rPr lang="en-US" u="sng" dirty="0">
                <a:hlinkClick r:id="rId6"/>
              </a:rPr>
              <a:t>https://www.sesac.com/Licensing/formreqlicense.aspx</a:t>
            </a:r>
            <a:endParaRPr lang="en-US" sz="3600" dirty="0"/>
          </a:p>
          <a:p>
            <a:pPr lvl="1"/>
            <a:r>
              <a:rPr lang="en-US" dirty="0" smtClean="0"/>
              <a:t>Searchable catalogue </a:t>
            </a:r>
            <a:r>
              <a:rPr lang="en-US" dirty="0"/>
              <a:t>here:  </a:t>
            </a:r>
            <a:r>
              <a:rPr lang="en-US" u="sng" dirty="0">
                <a:hlinkClick r:id="rId7"/>
              </a:rPr>
              <a:t>https://www.sesac.com/Repertory/RepertorySearch.aspx</a:t>
            </a:r>
            <a:r>
              <a:rPr lang="en-US" dirty="0"/>
              <a:t> </a:t>
            </a:r>
            <a:endParaRPr lang="en-US" sz="3200" dirty="0"/>
          </a:p>
          <a:p>
            <a:r>
              <a:rPr lang="en-US" dirty="0"/>
              <a:t> </a:t>
            </a:r>
            <a:r>
              <a:rPr lang="en-US" b="1" dirty="0" smtClean="0"/>
              <a:t>Pandora </a:t>
            </a:r>
            <a:r>
              <a:rPr lang="en-US" b="1" dirty="0"/>
              <a:t>for Business</a:t>
            </a:r>
            <a:r>
              <a:rPr lang="en-US" dirty="0"/>
              <a:t>. </a:t>
            </a:r>
            <a:r>
              <a:rPr lang="en-US" dirty="0" smtClean="0"/>
              <a:t>Sign </a:t>
            </a:r>
            <a:r>
              <a:rPr lang="en-US" dirty="0"/>
              <a:t>up for a subscription at: </a:t>
            </a:r>
            <a:r>
              <a:rPr lang="en-US" u="sng" dirty="0">
                <a:hlinkClick r:id="rId8"/>
              </a:rPr>
              <a:t>https://www.pandora.com/everywhere/for-your-business</a:t>
            </a:r>
            <a:r>
              <a:rPr lang="en-US" dirty="0"/>
              <a:t> </a:t>
            </a:r>
            <a:endParaRPr lang="en-US" sz="3600" dirty="0"/>
          </a:p>
          <a:p>
            <a:r>
              <a:rPr lang="en-US" dirty="0"/>
              <a:t> </a:t>
            </a:r>
            <a:r>
              <a:rPr lang="en-US" b="1" dirty="0" smtClean="0"/>
              <a:t>Sirius </a:t>
            </a:r>
            <a:r>
              <a:rPr lang="en-US" b="1" dirty="0"/>
              <a:t>XM for Business. </a:t>
            </a:r>
            <a:r>
              <a:rPr lang="en-US" b="1" dirty="0" smtClean="0"/>
              <a:t>S</a:t>
            </a:r>
            <a:r>
              <a:rPr lang="en-US" dirty="0" smtClean="0"/>
              <a:t>ign </a:t>
            </a:r>
            <a:r>
              <a:rPr lang="en-US" dirty="0"/>
              <a:t>up for a subscription at:  </a:t>
            </a:r>
            <a:r>
              <a:rPr lang="en-US" u="sng" dirty="0">
                <a:hlinkClick r:id="rId8"/>
              </a:rPr>
              <a:t>https://www.pandora.com/everywhere/for-your-business</a:t>
            </a:r>
            <a:r>
              <a:rPr lang="en-US" dirty="0"/>
              <a:t> </a:t>
            </a:r>
            <a:endParaRPr lang="en-US" sz="3600" dirty="0"/>
          </a:p>
          <a:p>
            <a:endParaRPr lang="en-US" dirty="0"/>
          </a:p>
        </p:txBody>
      </p:sp>
    </p:spTree>
    <p:extLst>
      <p:ext uri="{BB962C8B-B14F-4D97-AF65-F5344CB8AC3E}">
        <p14:creationId xmlns:p14="http://schemas.microsoft.com/office/powerpoint/2010/main" val="175436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Will I Get Caught?</a:t>
            </a:r>
            <a:endParaRPr lang="en-US" b="1" dirty="0">
              <a:solidFill>
                <a:srgbClr val="002060"/>
              </a:solidFill>
            </a:endParaRPr>
          </a:p>
        </p:txBody>
      </p:sp>
      <p:sp>
        <p:nvSpPr>
          <p:cNvPr id="3" name="Content Placeholder 2"/>
          <p:cNvSpPr>
            <a:spLocks noGrp="1"/>
          </p:cNvSpPr>
          <p:nvPr>
            <p:ph idx="1"/>
          </p:nvPr>
        </p:nvSpPr>
        <p:spPr/>
        <p:txBody>
          <a:bodyPr/>
          <a:lstStyle/>
          <a:p>
            <a:r>
              <a:rPr lang="en-US" dirty="0" smtClean="0"/>
              <a:t>Surprisingly often.  There are a number of services that have audio fingerprinting technology and look for unlicensed uses on the Internet.  ASCAP/BMI/SESAC hire “bounty hunters” who get paid for identifying unlicensed public performance of music.</a:t>
            </a:r>
          </a:p>
          <a:p>
            <a:r>
              <a:rPr lang="en-US" dirty="0" smtClean="0"/>
              <a:t>But surely they won’t care about me…</a:t>
            </a:r>
          </a:p>
          <a:p>
            <a:pPr lvl="1"/>
            <a:r>
              <a:rPr lang="en-US" dirty="0" smtClean="0"/>
              <a:t>Use of music in play in small theater production</a:t>
            </a:r>
          </a:p>
          <a:p>
            <a:pPr lvl="1"/>
            <a:r>
              <a:rPr lang="en-US" dirty="0" smtClean="0"/>
              <a:t>Trade association videos with fewer than 500 views</a:t>
            </a:r>
          </a:p>
          <a:p>
            <a:pPr lvl="1"/>
            <a:r>
              <a:rPr lang="en-US" dirty="0" smtClean="0"/>
              <a:t>Wandering carolers</a:t>
            </a:r>
            <a:endParaRPr lang="en-US" dirty="0"/>
          </a:p>
        </p:txBody>
      </p:sp>
    </p:spTree>
    <p:extLst>
      <p:ext uri="{BB962C8B-B14F-4D97-AF65-F5344CB8AC3E}">
        <p14:creationId xmlns:p14="http://schemas.microsoft.com/office/powerpoint/2010/main" val="768284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What Happens Next?</a:t>
            </a:r>
            <a:endParaRPr lang="en-US"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US" dirty="0" smtClean="0"/>
              <a:t>You will get a “cease and desist” or “demand” letter.  This will be a polite, but firm letter identifying your use and demanding payment for the uses.  However, what lawyers think is polite often sounds quite frightening…</a:t>
            </a:r>
          </a:p>
          <a:p>
            <a:r>
              <a:rPr lang="en-US" dirty="0" smtClean="0"/>
              <a:t>If you ignore it, you will get increasingly threatening letters.  The PROs in particular do not drop these claims and will bring lawsuits.</a:t>
            </a:r>
          </a:p>
          <a:p>
            <a:r>
              <a:rPr lang="en-US" dirty="0" smtClean="0"/>
              <a:t>The licensors’ demands can be negotiated downward, but the compromise amount will always be significantly more than you expect.</a:t>
            </a:r>
          </a:p>
          <a:p>
            <a:r>
              <a:rPr lang="en-US" dirty="0" smtClean="0"/>
              <a:t>The PROs, in particular, are primarily interested in ensuring that you are licensed so they may be willing to compromise on the amounts they demand if you also obtain a blanket license.</a:t>
            </a:r>
            <a:endParaRPr lang="en-US" dirty="0"/>
          </a:p>
        </p:txBody>
      </p:sp>
    </p:spTree>
    <p:extLst>
      <p:ext uri="{BB962C8B-B14F-4D97-AF65-F5344CB8AC3E}">
        <p14:creationId xmlns:p14="http://schemas.microsoft.com/office/powerpoint/2010/main" val="1127635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Questions???</a:t>
            </a:r>
            <a:endParaRPr lang="en-US" b="1" dirty="0">
              <a:solidFill>
                <a:srgbClr val="00206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23709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THANK YOU</a:t>
            </a:r>
            <a:endParaRPr lang="en-US" b="1" dirty="0">
              <a:solidFill>
                <a:srgbClr val="002060"/>
              </a:solidFill>
            </a:endParaRPr>
          </a:p>
        </p:txBody>
      </p:sp>
      <p:sp>
        <p:nvSpPr>
          <p:cNvPr id="3" name="Content Placeholder 2"/>
          <p:cNvSpPr>
            <a:spLocks noGrp="1"/>
          </p:cNvSpPr>
          <p:nvPr>
            <p:ph idx="1"/>
          </p:nvPr>
        </p:nvSpPr>
        <p:spPr/>
        <p:txBody>
          <a:bodyPr/>
          <a:lstStyle/>
          <a:p>
            <a:pPr marL="0" indent="0" algn="ctr">
              <a:buNone/>
            </a:pPr>
            <a:endParaRPr lang="en-US" sz="1400" b="1" dirty="0" smtClean="0">
              <a:solidFill>
                <a:srgbClr val="002060"/>
              </a:solidFill>
            </a:endParaRPr>
          </a:p>
          <a:p>
            <a:pPr marL="0" indent="0" algn="ctr">
              <a:buNone/>
            </a:pPr>
            <a:r>
              <a:rPr lang="en-US" sz="2800" b="1" dirty="0" smtClean="0">
                <a:solidFill>
                  <a:srgbClr val="002060"/>
                </a:solidFill>
              </a:rPr>
              <a:t>Kraig L. Marini Baker</a:t>
            </a:r>
          </a:p>
          <a:p>
            <a:pPr marL="0" indent="0" algn="ctr">
              <a:buNone/>
            </a:pPr>
            <a:r>
              <a:rPr lang="en-US" sz="2000" dirty="0" smtClean="0">
                <a:solidFill>
                  <a:schemeClr val="accent2"/>
                </a:solidFill>
              </a:rPr>
              <a:t>206.757.8007</a:t>
            </a:r>
          </a:p>
          <a:p>
            <a:pPr marL="0" indent="0" algn="ctr">
              <a:buNone/>
            </a:pPr>
            <a:r>
              <a:rPr lang="en-US" sz="2000" dirty="0" smtClean="0">
                <a:solidFill>
                  <a:schemeClr val="accent2"/>
                </a:solidFill>
                <a:hlinkClick r:id="rId2"/>
              </a:rPr>
              <a:t>kraigbaker@dwt.com</a:t>
            </a:r>
            <a:endParaRPr lang="en-US" sz="2000" dirty="0" smtClean="0">
              <a:solidFill>
                <a:schemeClr val="accent2"/>
              </a:solidFill>
            </a:endParaRPr>
          </a:p>
          <a:p>
            <a:pPr marL="0" indent="0" algn="ctr">
              <a:buNone/>
            </a:pPr>
            <a:endParaRPr lang="en-US" sz="2000" dirty="0" smtClean="0">
              <a:solidFill>
                <a:schemeClr val="accent2"/>
              </a:solidFill>
            </a:endParaRPr>
          </a:p>
          <a:p>
            <a:pPr marL="0" indent="0" algn="ctr">
              <a:buNone/>
            </a:pPr>
            <a:r>
              <a:rPr lang="en-US" sz="2800" b="1" dirty="0" smtClean="0">
                <a:solidFill>
                  <a:srgbClr val="002060"/>
                </a:solidFill>
              </a:rPr>
              <a:t>David Cromwell</a:t>
            </a:r>
          </a:p>
          <a:p>
            <a:pPr marL="0" indent="0" algn="ctr">
              <a:buNone/>
            </a:pPr>
            <a:r>
              <a:rPr lang="en-US" sz="2000" dirty="0" smtClean="0">
                <a:solidFill>
                  <a:schemeClr val="accent2"/>
                </a:solidFill>
              </a:rPr>
              <a:t>206.757.8033</a:t>
            </a:r>
          </a:p>
          <a:p>
            <a:pPr marL="0" indent="0" algn="ctr">
              <a:buNone/>
            </a:pPr>
            <a:r>
              <a:rPr lang="en-US" sz="2000" dirty="0" smtClean="0">
                <a:solidFill>
                  <a:schemeClr val="accent2"/>
                </a:solidFill>
                <a:hlinkClick r:id="rId3"/>
              </a:rPr>
              <a:t>davidcromwell@dwt.com</a:t>
            </a:r>
            <a:endParaRPr lang="en-US" sz="2000" dirty="0" smtClean="0">
              <a:solidFill>
                <a:schemeClr val="accent2"/>
              </a:solidFill>
            </a:endParaRPr>
          </a:p>
          <a:p>
            <a:pPr marL="0" indent="0" algn="ctr">
              <a:buNone/>
            </a:pPr>
            <a:endParaRPr lang="en-US" sz="2000" dirty="0">
              <a:solidFill>
                <a:schemeClr val="accent2"/>
              </a:solidFill>
            </a:endParaRPr>
          </a:p>
        </p:txBody>
      </p:sp>
    </p:spTree>
    <p:extLst>
      <p:ext uri="{BB962C8B-B14F-4D97-AF65-F5344CB8AC3E}">
        <p14:creationId xmlns:p14="http://schemas.microsoft.com/office/powerpoint/2010/main" val="3601183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What Are We Covering?</a:t>
            </a:r>
            <a:endParaRPr lang="en-US" b="1" dirty="0">
              <a:solidFill>
                <a:srgbClr val="002060"/>
              </a:solidFill>
            </a:endParaRPr>
          </a:p>
        </p:txBody>
      </p:sp>
      <p:sp>
        <p:nvSpPr>
          <p:cNvPr id="3" name="Content Placeholder 2"/>
          <p:cNvSpPr>
            <a:spLocks noGrp="1"/>
          </p:cNvSpPr>
          <p:nvPr>
            <p:ph idx="1"/>
          </p:nvPr>
        </p:nvSpPr>
        <p:spPr/>
        <p:txBody>
          <a:bodyPr/>
          <a:lstStyle/>
          <a:p>
            <a:r>
              <a:rPr lang="en-US" dirty="0" smtClean="0"/>
              <a:t>(Brief) history of music licensing.</a:t>
            </a:r>
          </a:p>
          <a:p>
            <a:r>
              <a:rPr lang="en-US" dirty="0" smtClean="0"/>
              <a:t>Overview of the music licensing frameworks.</a:t>
            </a:r>
          </a:p>
          <a:p>
            <a:r>
              <a:rPr lang="en-US" dirty="0" smtClean="0"/>
              <a:t>How do you license background music for your winery?</a:t>
            </a:r>
          </a:p>
          <a:p>
            <a:r>
              <a:rPr lang="en-US" dirty="0" smtClean="0"/>
              <a:t>How do you license live music?</a:t>
            </a:r>
          </a:p>
          <a:p>
            <a:r>
              <a:rPr lang="en-US" dirty="0" smtClean="0"/>
              <a:t>How do you license music in videos for your website?</a:t>
            </a:r>
          </a:p>
          <a:p>
            <a:r>
              <a:rPr lang="en-US" dirty="0" smtClean="0"/>
              <a:t>How does the music owner find you and what happens if the music owner wants to enforce his/her/its copyright?</a:t>
            </a:r>
          </a:p>
          <a:p>
            <a:endParaRPr lang="en-US" dirty="0"/>
          </a:p>
        </p:txBody>
      </p:sp>
    </p:spTree>
    <p:extLst>
      <p:ext uri="{BB962C8B-B14F-4D97-AF65-F5344CB8AC3E}">
        <p14:creationId xmlns:p14="http://schemas.microsoft.com/office/powerpoint/2010/main" val="2128827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normAutofit/>
          </a:bodyPr>
          <a:lstStyle/>
          <a:p>
            <a:pPr algn="ctr"/>
            <a:r>
              <a:rPr lang="en-US" b="1" dirty="0" smtClean="0">
                <a:solidFill>
                  <a:srgbClr val="002060"/>
                </a:solidFill>
                <a:latin typeface="Arial" panose="020B0604020202020204" pitchFamily="34" charset="0"/>
                <a:cs typeface="Arial" panose="020B0604020202020204" pitchFamily="34" charset="0"/>
              </a:rPr>
              <a:t>Music Licensing</a:t>
            </a:r>
            <a:endParaRPr lang="en-US" b="1" dirty="0">
              <a:solidFill>
                <a:srgbClr val="002060"/>
              </a:solidFill>
              <a:latin typeface="Arial" panose="020B0604020202020204" pitchFamily="34" charset="0"/>
              <a:cs typeface="Arial" panose="020B0604020202020204" pitchFamily="34" charset="0"/>
            </a:endParaRPr>
          </a:p>
        </p:txBody>
      </p:sp>
      <p:sp>
        <p:nvSpPr>
          <p:cNvPr id="106499" name="Rectangle 3"/>
          <p:cNvSpPr>
            <a:spLocks noGrp="1" noChangeArrowheads="1"/>
          </p:cNvSpPr>
          <p:nvPr>
            <p:ph type="body" idx="1"/>
          </p:nvPr>
        </p:nvSpPr>
        <p:spPr>
          <a:xfrm>
            <a:off x="457200" y="1219200"/>
            <a:ext cx="8229600" cy="5105400"/>
          </a:xfrm>
        </p:spPr>
        <p:txBody>
          <a:bodyPr>
            <a:normAutofit fontScale="92500" lnSpcReduction="10000"/>
          </a:bodyPr>
          <a:lstStyle/>
          <a:p>
            <a:pPr>
              <a:lnSpc>
                <a:spcPct val="100000"/>
              </a:lnSpc>
            </a:pPr>
            <a:r>
              <a:rPr lang="en-US" sz="2400" dirty="0" smtClean="0">
                <a:latin typeface="Calibri" panose="020F0502020204030204" pitchFamily="34" charset="0"/>
                <a:cs typeface="Arial" panose="020B0604020202020204" pitchFamily="34" charset="0"/>
              </a:rPr>
              <a:t>Music is protected by copyright.  One has a copyright when one’s creative work is “creative”, “original” and “fixed.”</a:t>
            </a:r>
          </a:p>
          <a:p>
            <a:pPr>
              <a:lnSpc>
                <a:spcPct val="100000"/>
              </a:lnSpc>
            </a:pPr>
            <a:r>
              <a:rPr lang="en-US" sz="2400" dirty="0" smtClean="0">
                <a:latin typeface="Calibri" panose="020F0502020204030204" pitchFamily="34" charset="0"/>
                <a:cs typeface="Arial" panose="020B0604020202020204" pitchFamily="34" charset="0"/>
              </a:rPr>
              <a:t>Most </a:t>
            </a:r>
            <a:r>
              <a:rPr lang="en-US" sz="2400" dirty="0">
                <a:latin typeface="Calibri" panose="020F0502020204030204" pitchFamily="34" charset="0"/>
                <a:cs typeface="Arial" panose="020B0604020202020204" pitchFamily="34" charset="0"/>
              </a:rPr>
              <a:t>complicated area of </a:t>
            </a:r>
            <a:r>
              <a:rPr lang="en-US" sz="2400" dirty="0" smtClean="0">
                <a:latin typeface="Calibri" panose="020F0502020204030204" pitchFamily="34" charset="0"/>
                <a:cs typeface="Arial" panose="020B0604020202020204" pitchFamily="34" charset="0"/>
              </a:rPr>
              <a:t>licensing </a:t>
            </a:r>
            <a:r>
              <a:rPr lang="en-US" sz="2400" dirty="0">
                <a:latin typeface="Calibri" panose="020F0502020204030204" pitchFamily="34" charset="0"/>
                <a:cs typeface="Arial" panose="020B0604020202020204" pitchFamily="34" charset="0"/>
              </a:rPr>
              <a:t>because it is a combination of statute, history, industry practice, and lots of </a:t>
            </a:r>
            <a:r>
              <a:rPr lang="en-US" sz="2400" dirty="0" smtClean="0">
                <a:latin typeface="Calibri" panose="020F0502020204030204" pitchFamily="34" charset="0"/>
                <a:cs typeface="Arial" panose="020B0604020202020204" pitchFamily="34" charset="0"/>
              </a:rPr>
              <a:t>litigation.</a:t>
            </a:r>
            <a:endParaRPr lang="en-US" sz="2400" dirty="0">
              <a:latin typeface="Calibri" panose="020F0502020204030204" pitchFamily="34" charset="0"/>
              <a:cs typeface="Arial" panose="020B0604020202020204" pitchFamily="34" charset="0"/>
            </a:endParaRPr>
          </a:p>
          <a:p>
            <a:pPr>
              <a:lnSpc>
                <a:spcPct val="100000"/>
              </a:lnSpc>
            </a:pPr>
            <a:r>
              <a:rPr lang="en-US" sz="2400" dirty="0" smtClean="0">
                <a:latin typeface="Calibri" panose="020F0502020204030204" pitchFamily="34" charset="0"/>
                <a:cs typeface="Arial" panose="020B0604020202020204" pitchFamily="34" charset="0"/>
              </a:rPr>
              <a:t>Key difference is that there are two licenses (and two copyright registrations) in every piece of </a:t>
            </a:r>
            <a:r>
              <a:rPr lang="en-US" dirty="0" smtClean="0">
                <a:latin typeface="Calibri" panose="020F0502020204030204" pitchFamily="34" charset="0"/>
                <a:cs typeface="Arial" panose="020B0604020202020204" pitchFamily="34" charset="0"/>
              </a:rPr>
              <a:t>music (which, by the way, explains the multiple “Grammy” categories).</a:t>
            </a:r>
            <a:endParaRPr lang="en-US" sz="2400" dirty="0" smtClean="0">
              <a:latin typeface="Calibri" panose="020F0502020204030204" pitchFamily="34" charset="0"/>
              <a:cs typeface="Arial" panose="020B0604020202020204" pitchFamily="34" charset="0"/>
            </a:endParaRPr>
          </a:p>
          <a:p>
            <a:pPr lvl="1">
              <a:lnSpc>
                <a:spcPct val="100000"/>
              </a:lnSpc>
            </a:pPr>
            <a:r>
              <a:rPr lang="en-US" sz="2400" dirty="0" smtClean="0">
                <a:latin typeface="Calibri" panose="020F0502020204030204" pitchFamily="34" charset="0"/>
                <a:cs typeface="Arial" panose="020B0604020202020204" pitchFamily="34" charset="0"/>
              </a:rPr>
              <a:t>“Musical Composition” –  the music and lyrics typically authored by a “composer” or “songwriter” and held by a “publisher.”</a:t>
            </a:r>
          </a:p>
          <a:p>
            <a:pPr lvl="1">
              <a:lnSpc>
                <a:spcPct val="100000"/>
              </a:lnSpc>
            </a:pPr>
            <a:r>
              <a:rPr lang="en-US" sz="2400" dirty="0" smtClean="0">
                <a:latin typeface="Calibri" panose="020F0502020204030204" pitchFamily="34" charset="0"/>
                <a:cs typeface="Arial" panose="020B0604020202020204" pitchFamily="34" charset="0"/>
              </a:rPr>
              <a:t>“Sound Recording” – the fixation of a performance of a Musical Composition typically held by the “performer”, “producer” or “label.” </a:t>
            </a:r>
          </a:p>
          <a:p>
            <a:pPr>
              <a:lnSpc>
                <a:spcPct val="100000"/>
              </a:lnSpc>
            </a:pPr>
            <a:r>
              <a:rPr lang="en-US" sz="2400" dirty="0" smtClean="0">
                <a:latin typeface="Calibri" panose="020F0502020204030204" pitchFamily="34" charset="0"/>
                <a:cs typeface="Arial" panose="020B0604020202020204" pitchFamily="34" charset="0"/>
              </a:rPr>
              <a:t>Typically a license to both is required to use any piece of music.</a:t>
            </a:r>
          </a:p>
          <a:p>
            <a:pPr>
              <a:lnSpc>
                <a:spcPct val="8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6405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algn="ctr"/>
            <a:r>
              <a:rPr lang="en-US" b="1" dirty="0" smtClean="0">
                <a:solidFill>
                  <a:srgbClr val="002060"/>
                </a:solidFill>
                <a:cs typeface="Arial" panose="020B0604020202020204" pitchFamily="34" charset="0"/>
              </a:rPr>
              <a:t>Types of Music Licenses</a:t>
            </a:r>
            <a:endParaRPr lang="en-US" b="1" dirty="0">
              <a:solidFill>
                <a:srgbClr val="002060"/>
              </a:solidFill>
              <a:cs typeface="Arial" panose="020B0604020202020204" pitchFamily="34" charset="0"/>
            </a:endParaRPr>
          </a:p>
        </p:txBody>
      </p:sp>
      <p:sp>
        <p:nvSpPr>
          <p:cNvPr id="108547" name="Rectangle 3"/>
          <p:cNvSpPr>
            <a:spLocks noGrp="1" noChangeArrowheads="1"/>
          </p:cNvSpPr>
          <p:nvPr>
            <p:ph type="body" idx="1"/>
          </p:nvPr>
        </p:nvSpPr>
        <p:spPr/>
        <p:txBody>
          <a:bodyPr>
            <a:normAutofit fontScale="85000" lnSpcReduction="20000"/>
          </a:bodyPr>
          <a:lstStyle/>
          <a:p>
            <a:pPr>
              <a:lnSpc>
                <a:spcPct val="90000"/>
              </a:lnSpc>
            </a:pPr>
            <a:r>
              <a:rPr lang="en-US" sz="2800" dirty="0">
                <a:solidFill>
                  <a:schemeClr val="tx1">
                    <a:lumMod val="50000"/>
                  </a:schemeClr>
                </a:solidFill>
                <a:cs typeface="Arial" panose="020B0604020202020204" pitchFamily="34" charset="0"/>
              </a:rPr>
              <a:t>Musical Compositions </a:t>
            </a:r>
          </a:p>
          <a:p>
            <a:pPr lvl="1">
              <a:lnSpc>
                <a:spcPct val="90000"/>
              </a:lnSpc>
            </a:pPr>
            <a:r>
              <a:rPr lang="en-US" sz="2800" dirty="0">
                <a:solidFill>
                  <a:schemeClr val="tx1">
                    <a:lumMod val="50000"/>
                  </a:schemeClr>
                </a:solidFill>
                <a:cs typeface="Arial" panose="020B0604020202020204" pitchFamily="34" charset="0"/>
              </a:rPr>
              <a:t>Mechanical </a:t>
            </a:r>
            <a:r>
              <a:rPr lang="en-US" sz="2800" dirty="0" smtClean="0">
                <a:solidFill>
                  <a:schemeClr val="tx1">
                    <a:lumMod val="50000"/>
                  </a:schemeClr>
                </a:solidFill>
                <a:cs typeface="Arial" panose="020B0604020202020204" pitchFamily="34" charset="0"/>
              </a:rPr>
              <a:t>(downloads, CDs, vinyl, etc.) </a:t>
            </a:r>
            <a:endParaRPr lang="en-US" sz="2800" dirty="0">
              <a:solidFill>
                <a:schemeClr val="tx1">
                  <a:lumMod val="50000"/>
                </a:schemeClr>
              </a:solidFill>
              <a:cs typeface="Arial" panose="020B0604020202020204" pitchFamily="34" charset="0"/>
            </a:endParaRPr>
          </a:p>
          <a:p>
            <a:pPr lvl="1">
              <a:lnSpc>
                <a:spcPct val="90000"/>
              </a:lnSpc>
            </a:pPr>
            <a:r>
              <a:rPr lang="en-US" sz="2800" dirty="0">
                <a:solidFill>
                  <a:schemeClr val="tx1">
                    <a:lumMod val="50000"/>
                  </a:schemeClr>
                </a:solidFill>
                <a:cs typeface="Arial" panose="020B0604020202020204" pitchFamily="34" charset="0"/>
              </a:rPr>
              <a:t>Public </a:t>
            </a:r>
            <a:r>
              <a:rPr lang="en-US" sz="2800" dirty="0" smtClean="0">
                <a:solidFill>
                  <a:schemeClr val="tx1">
                    <a:lumMod val="50000"/>
                  </a:schemeClr>
                </a:solidFill>
                <a:cs typeface="Arial" panose="020B0604020202020204" pitchFamily="34" charset="0"/>
              </a:rPr>
              <a:t>Performance (live, streaming, radio, TV, retail)</a:t>
            </a:r>
            <a:endParaRPr lang="en-US" sz="2800" dirty="0">
              <a:solidFill>
                <a:schemeClr val="tx1">
                  <a:lumMod val="50000"/>
                </a:schemeClr>
              </a:solidFill>
              <a:cs typeface="Arial" panose="020B0604020202020204" pitchFamily="34" charset="0"/>
            </a:endParaRPr>
          </a:p>
          <a:p>
            <a:pPr lvl="1">
              <a:lnSpc>
                <a:spcPct val="90000"/>
              </a:lnSpc>
            </a:pPr>
            <a:r>
              <a:rPr lang="en-US" sz="2800" dirty="0" smtClean="0">
                <a:solidFill>
                  <a:schemeClr val="tx1">
                    <a:lumMod val="50000"/>
                  </a:schemeClr>
                </a:solidFill>
                <a:cs typeface="Arial" panose="020B0604020202020204" pitchFamily="34" charset="0"/>
              </a:rPr>
              <a:t>Synchronization/Videogram (videos, movies)</a:t>
            </a:r>
            <a:endParaRPr lang="en-US" sz="2800" dirty="0">
              <a:solidFill>
                <a:schemeClr val="tx1">
                  <a:lumMod val="50000"/>
                </a:schemeClr>
              </a:solidFill>
              <a:cs typeface="Arial" panose="020B0604020202020204" pitchFamily="34" charset="0"/>
            </a:endParaRPr>
          </a:p>
          <a:p>
            <a:pPr lvl="1">
              <a:lnSpc>
                <a:spcPct val="90000"/>
              </a:lnSpc>
            </a:pPr>
            <a:r>
              <a:rPr lang="en-US" sz="2800" dirty="0">
                <a:solidFill>
                  <a:schemeClr val="tx1">
                    <a:lumMod val="50000"/>
                  </a:schemeClr>
                </a:solidFill>
                <a:cs typeface="Arial" panose="020B0604020202020204" pitchFamily="34" charset="0"/>
              </a:rPr>
              <a:t>Electrical </a:t>
            </a:r>
            <a:r>
              <a:rPr lang="en-US" sz="2800" dirty="0" smtClean="0">
                <a:solidFill>
                  <a:schemeClr val="tx1">
                    <a:lumMod val="50000"/>
                  </a:schemeClr>
                </a:solidFill>
                <a:cs typeface="Arial" panose="020B0604020202020204" pitchFamily="34" charset="0"/>
              </a:rPr>
              <a:t>Transcription (prerecorded audio; Muzak)</a:t>
            </a:r>
            <a:endParaRPr lang="en-US" sz="2800" dirty="0">
              <a:solidFill>
                <a:schemeClr val="tx1">
                  <a:lumMod val="50000"/>
                </a:schemeClr>
              </a:solidFill>
              <a:cs typeface="Arial" panose="020B0604020202020204" pitchFamily="34" charset="0"/>
            </a:endParaRPr>
          </a:p>
          <a:p>
            <a:pPr lvl="1">
              <a:lnSpc>
                <a:spcPct val="90000"/>
              </a:lnSpc>
            </a:pPr>
            <a:r>
              <a:rPr lang="en-US" sz="2800" dirty="0">
                <a:solidFill>
                  <a:schemeClr val="tx1">
                    <a:lumMod val="50000"/>
                  </a:schemeClr>
                </a:solidFill>
                <a:cs typeface="Arial" panose="020B0604020202020204" pitchFamily="34" charset="0"/>
              </a:rPr>
              <a:t>Printed </a:t>
            </a:r>
            <a:r>
              <a:rPr lang="en-US" sz="2800" dirty="0" smtClean="0">
                <a:solidFill>
                  <a:schemeClr val="tx1">
                    <a:lumMod val="50000"/>
                  </a:schemeClr>
                </a:solidFill>
                <a:cs typeface="Arial" panose="020B0604020202020204" pitchFamily="34" charset="0"/>
              </a:rPr>
              <a:t>Music (sheet music)</a:t>
            </a:r>
            <a:endParaRPr lang="en-US" sz="2800" dirty="0">
              <a:solidFill>
                <a:schemeClr val="tx1">
                  <a:lumMod val="50000"/>
                </a:schemeClr>
              </a:solidFill>
              <a:cs typeface="Arial" panose="020B0604020202020204" pitchFamily="34" charset="0"/>
            </a:endParaRPr>
          </a:p>
          <a:p>
            <a:pPr lvl="1">
              <a:lnSpc>
                <a:spcPct val="90000"/>
              </a:lnSpc>
            </a:pPr>
            <a:r>
              <a:rPr lang="en-US" sz="2800" dirty="0">
                <a:solidFill>
                  <a:schemeClr val="tx1">
                    <a:lumMod val="50000"/>
                  </a:schemeClr>
                </a:solidFill>
                <a:cs typeface="Arial" panose="020B0604020202020204" pitchFamily="34" charset="0"/>
              </a:rPr>
              <a:t>“Grand Rights” – Dramatic </a:t>
            </a:r>
            <a:r>
              <a:rPr lang="en-US" sz="2800" dirty="0" smtClean="0">
                <a:solidFill>
                  <a:schemeClr val="tx1">
                    <a:lumMod val="50000"/>
                  </a:schemeClr>
                </a:solidFill>
                <a:cs typeface="Arial" panose="020B0604020202020204" pitchFamily="34" charset="0"/>
              </a:rPr>
              <a:t>Performances (Broadway shows and the like)</a:t>
            </a:r>
            <a:endParaRPr lang="en-US" sz="2800" dirty="0">
              <a:solidFill>
                <a:schemeClr val="tx1">
                  <a:lumMod val="50000"/>
                </a:schemeClr>
              </a:solidFill>
              <a:cs typeface="Arial" panose="020B0604020202020204" pitchFamily="34" charset="0"/>
            </a:endParaRPr>
          </a:p>
          <a:p>
            <a:pPr>
              <a:lnSpc>
                <a:spcPct val="90000"/>
              </a:lnSpc>
            </a:pPr>
            <a:r>
              <a:rPr lang="en-US" sz="2800" dirty="0">
                <a:solidFill>
                  <a:schemeClr val="tx1">
                    <a:lumMod val="50000"/>
                  </a:schemeClr>
                </a:solidFill>
                <a:cs typeface="Arial" panose="020B0604020202020204" pitchFamily="34" charset="0"/>
              </a:rPr>
              <a:t>Sound Recordings</a:t>
            </a:r>
          </a:p>
          <a:p>
            <a:pPr lvl="1">
              <a:lnSpc>
                <a:spcPct val="90000"/>
              </a:lnSpc>
            </a:pPr>
            <a:r>
              <a:rPr lang="en-US" sz="2800" dirty="0">
                <a:solidFill>
                  <a:schemeClr val="tx1">
                    <a:lumMod val="50000"/>
                  </a:schemeClr>
                </a:solidFill>
                <a:cs typeface="Arial" panose="020B0604020202020204" pitchFamily="34" charset="0"/>
              </a:rPr>
              <a:t>Master Use </a:t>
            </a:r>
            <a:r>
              <a:rPr lang="en-US" sz="2800" dirty="0" smtClean="0">
                <a:solidFill>
                  <a:schemeClr val="tx1">
                    <a:lumMod val="50000"/>
                  </a:schemeClr>
                </a:solidFill>
                <a:cs typeface="Arial" panose="020B0604020202020204" pitchFamily="34" charset="0"/>
              </a:rPr>
              <a:t>Agreement (pretty much everything)</a:t>
            </a:r>
            <a:endParaRPr lang="en-US" sz="2800" dirty="0">
              <a:solidFill>
                <a:schemeClr val="tx1">
                  <a:lumMod val="50000"/>
                </a:schemeClr>
              </a:solidFill>
              <a:cs typeface="Arial" panose="020B0604020202020204" pitchFamily="34" charset="0"/>
            </a:endParaRPr>
          </a:p>
          <a:p>
            <a:pPr lvl="1">
              <a:lnSpc>
                <a:spcPct val="90000"/>
              </a:lnSpc>
            </a:pPr>
            <a:r>
              <a:rPr lang="en-US" sz="2800" dirty="0">
                <a:solidFill>
                  <a:schemeClr val="tx1">
                    <a:lumMod val="50000"/>
                  </a:schemeClr>
                </a:solidFill>
                <a:cs typeface="Arial" panose="020B0604020202020204" pitchFamily="34" charset="0"/>
              </a:rPr>
              <a:t>Certain Digital Public Performances</a:t>
            </a:r>
          </a:p>
        </p:txBody>
      </p:sp>
    </p:spTree>
    <p:extLst>
      <p:ext uri="{BB962C8B-B14F-4D97-AF65-F5344CB8AC3E}">
        <p14:creationId xmlns:p14="http://schemas.microsoft.com/office/powerpoint/2010/main" val="2643044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When Do I Need General Permission</a:t>
            </a:r>
            <a:endParaRPr lang="en-US" b="1" dirty="0">
              <a:solidFill>
                <a:srgbClr val="002060"/>
              </a:solidFill>
            </a:endParaRPr>
          </a:p>
        </p:txBody>
      </p:sp>
      <p:sp>
        <p:nvSpPr>
          <p:cNvPr id="3" name="Content Placeholder 2"/>
          <p:cNvSpPr>
            <a:spLocks noGrp="1"/>
          </p:cNvSpPr>
          <p:nvPr>
            <p:ph idx="1"/>
          </p:nvPr>
        </p:nvSpPr>
        <p:spPr/>
        <p:txBody>
          <a:bodyPr/>
          <a:lstStyle/>
          <a:p>
            <a:r>
              <a:rPr lang="en-US" b="1" dirty="0"/>
              <a:t>Compulsory Licenses:</a:t>
            </a:r>
            <a:r>
              <a:rPr lang="en-US" dirty="0"/>
              <a:t>  A compulsory license is a license established by law </a:t>
            </a:r>
            <a:r>
              <a:rPr lang="en-US" dirty="0" smtClean="0"/>
              <a:t>which </a:t>
            </a:r>
            <a:r>
              <a:rPr lang="en-US" dirty="0"/>
              <a:t>permits any party to use a piece of music without permission so long as they pay a statutory royalty for such </a:t>
            </a:r>
            <a:r>
              <a:rPr lang="en-US" dirty="0" smtClean="0"/>
              <a:t>use.  </a:t>
            </a:r>
            <a:r>
              <a:rPr lang="en-US" dirty="0" smtClean="0">
                <a:latin typeface="Calibri" panose="020F0502020204030204" pitchFamily="34" charset="0"/>
              </a:rPr>
              <a:t>Applies in narrow circumstances (</a:t>
            </a:r>
            <a:r>
              <a:rPr lang="en-US" dirty="0" smtClean="0">
                <a:latin typeface="Calibri" panose="020F0502020204030204" pitchFamily="34" charset="0"/>
                <a:cs typeface="Arial" panose="020B0604020202020204" pitchFamily="34" charset="0"/>
              </a:rPr>
              <a:t>analog </a:t>
            </a:r>
            <a:r>
              <a:rPr lang="en-US" dirty="0">
                <a:latin typeface="Calibri" panose="020F0502020204030204" pitchFamily="34" charset="0"/>
                <a:cs typeface="Arial" panose="020B0604020202020204" pitchFamily="34" charset="0"/>
              </a:rPr>
              <a:t>jukeboxes; webcasting; </a:t>
            </a:r>
            <a:r>
              <a:rPr lang="en-US" dirty="0" smtClean="0">
                <a:latin typeface="Calibri" panose="020F0502020204030204" pitchFamily="34" charset="0"/>
                <a:cs typeface="Arial" panose="020B0604020202020204" pitchFamily="34" charset="0"/>
              </a:rPr>
              <a:t>certain digital </a:t>
            </a:r>
            <a:r>
              <a:rPr lang="en-US" dirty="0">
                <a:latin typeface="Calibri" panose="020F0502020204030204" pitchFamily="34" charset="0"/>
                <a:cs typeface="Arial" panose="020B0604020202020204" pitchFamily="34" charset="0"/>
              </a:rPr>
              <a:t>downloads, </a:t>
            </a:r>
            <a:r>
              <a:rPr lang="en-US" dirty="0" smtClean="0">
                <a:latin typeface="Calibri" panose="020F0502020204030204" pitchFamily="34" charset="0"/>
                <a:cs typeface="Arial" panose="020B0604020202020204" pitchFamily="34" charset="0"/>
              </a:rPr>
              <a:t>CDs or downloads that are “cover” songs).</a:t>
            </a:r>
            <a:endParaRPr lang="en-US" dirty="0">
              <a:latin typeface="Calibri" panose="020F0502020204030204" pitchFamily="34" charset="0"/>
            </a:endParaRPr>
          </a:p>
          <a:p>
            <a:r>
              <a:rPr lang="en-US" b="1" dirty="0" smtClean="0"/>
              <a:t>Blanket Licenses:</a:t>
            </a:r>
            <a:r>
              <a:rPr lang="en-US" dirty="0" smtClean="0"/>
              <a:t> Performing rights organizations (ASCAP/BMI/SESAC) operate under a consent decree or with some court supervision and have court approved standard agreements that permit the licensee to pay a flat fee and play any music from the catalog.</a:t>
            </a:r>
            <a:endParaRPr lang="en-US" dirty="0"/>
          </a:p>
        </p:txBody>
      </p:sp>
    </p:spTree>
    <p:extLst>
      <p:ext uri="{BB962C8B-B14F-4D97-AF65-F5344CB8AC3E}">
        <p14:creationId xmlns:p14="http://schemas.microsoft.com/office/powerpoint/2010/main" val="3848577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When Do I Need Specific Permission?</a:t>
            </a:r>
            <a:endParaRPr lang="en-US" b="1"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Synchronization Licenses:</a:t>
            </a:r>
            <a:r>
              <a:rPr lang="en-US" dirty="0" smtClean="0"/>
              <a:t> The production of any sort of placement of music with video, whether in a movie or promotional video placed on YouTube.  There is no requirement that the music owner be reasonable.</a:t>
            </a:r>
          </a:p>
          <a:p>
            <a:r>
              <a:rPr lang="en-US" b="1" dirty="0" smtClean="0"/>
              <a:t>Electrical Transcription Licenses:  </a:t>
            </a:r>
            <a:r>
              <a:rPr lang="en-US" dirty="0" smtClean="0"/>
              <a:t>The production of any sort of prerecorded music program, e.g. a “syndicated radio program.”</a:t>
            </a:r>
          </a:p>
          <a:p>
            <a:r>
              <a:rPr lang="en-US" b="1" dirty="0" smtClean="0"/>
              <a:t>On-Demand Music Service:  </a:t>
            </a:r>
            <a:r>
              <a:rPr lang="en-US" dirty="0" smtClean="0"/>
              <a:t>The production of any sort of on-demand music service, e.g. Spotify/Apple Music (as opposed to using such service which would only require a public performance license).</a:t>
            </a:r>
          </a:p>
          <a:p>
            <a:r>
              <a:rPr lang="en-US" b="1" dirty="0" smtClean="0"/>
              <a:t>Live Performance:  </a:t>
            </a:r>
            <a:r>
              <a:rPr lang="en-US" dirty="0" smtClean="0"/>
              <a:t>Production of any live performance by a musician (from the musician, but not the songwriter).</a:t>
            </a:r>
            <a:endParaRPr lang="en-US" b="1" dirty="0" smtClean="0"/>
          </a:p>
          <a:p>
            <a:endParaRPr lang="en-US" dirty="0" smtClean="0"/>
          </a:p>
          <a:p>
            <a:endParaRPr lang="en-US" b="1" dirty="0"/>
          </a:p>
        </p:txBody>
      </p:sp>
    </p:spTree>
    <p:extLst>
      <p:ext uri="{BB962C8B-B14F-4D97-AF65-F5344CB8AC3E}">
        <p14:creationId xmlns:p14="http://schemas.microsoft.com/office/powerpoint/2010/main" val="3749935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rPr>
              <a:t>When Don’t I Need Permission?</a:t>
            </a:r>
            <a:endParaRPr lang="en-US" b="1" dirty="0">
              <a:solidFill>
                <a:srgbClr val="002060"/>
              </a:solidFill>
            </a:endParaRPr>
          </a:p>
        </p:txBody>
      </p:sp>
      <p:sp>
        <p:nvSpPr>
          <p:cNvPr id="3" name="Content Placeholder 2"/>
          <p:cNvSpPr>
            <a:spLocks noGrp="1"/>
          </p:cNvSpPr>
          <p:nvPr>
            <p:ph idx="1"/>
          </p:nvPr>
        </p:nvSpPr>
        <p:spPr/>
        <p:txBody>
          <a:bodyPr/>
          <a:lstStyle/>
          <a:p>
            <a:r>
              <a:rPr lang="en-US" b="1" dirty="0" smtClean="0"/>
              <a:t>Public Domain:  </a:t>
            </a:r>
            <a:r>
              <a:rPr lang="en-US" dirty="0" smtClean="0"/>
              <a:t>Any work that is older than 1923 or any other work that is in the public domain, i.e. no longer protected by copyright (both the performance and the composition have to be in the public domain).</a:t>
            </a:r>
          </a:p>
          <a:p>
            <a:r>
              <a:rPr lang="en-US" b="1" dirty="0" smtClean="0"/>
              <a:t>Fair Use:  </a:t>
            </a:r>
            <a:r>
              <a:rPr lang="en-US" dirty="0" smtClean="0"/>
              <a:t>A defense against copyright infringement that permits use for research, news reporting, criticism, etc.  There is a four-part test and it is unlikely that there will be significant protection offered to wineries with this defense.</a:t>
            </a:r>
            <a:r>
              <a:rPr lang="en-US" b="1" dirty="0" smtClean="0"/>
              <a:t>  </a:t>
            </a:r>
            <a:endParaRPr lang="en-US" b="1" dirty="0"/>
          </a:p>
        </p:txBody>
      </p:sp>
    </p:spTree>
    <p:extLst>
      <p:ext uri="{BB962C8B-B14F-4D97-AF65-F5344CB8AC3E}">
        <p14:creationId xmlns:p14="http://schemas.microsoft.com/office/powerpoint/2010/main" val="2145898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rmAutofit fontScale="90000"/>
          </a:bodyPr>
          <a:lstStyle/>
          <a:p>
            <a:pPr algn="ctr"/>
            <a:r>
              <a:rPr lang="en-US" b="1" dirty="0" smtClean="0">
                <a:solidFill>
                  <a:srgbClr val="002060"/>
                </a:solidFill>
                <a:latin typeface="Arial" panose="020B0604020202020204" pitchFamily="34" charset="0"/>
                <a:cs typeface="Arial" panose="020B0604020202020204" pitchFamily="34" charset="0"/>
              </a:rPr>
              <a:t>A Bit More About Public </a:t>
            </a:r>
            <a:r>
              <a:rPr lang="en-US" b="1" dirty="0">
                <a:solidFill>
                  <a:srgbClr val="002060"/>
                </a:solidFill>
                <a:latin typeface="Arial" panose="020B0604020202020204" pitchFamily="34" charset="0"/>
                <a:cs typeface="Arial" panose="020B0604020202020204" pitchFamily="34" charset="0"/>
              </a:rPr>
              <a:t>Performance </a:t>
            </a:r>
            <a:r>
              <a:rPr lang="en-US" b="1" dirty="0" smtClean="0">
                <a:solidFill>
                  <a:srgbClr val="002060"/>
                </a:solidFill>
                <a:latin typeface="Arial" panose="020B0604020202020204" pitchFamily="34" charset="0"/>
                <a:cs typeface="Arial" panose="020B0604020202020204" pitchFamily="34" charset="0"/>
              </a:rPr>
              <a:t>Licenses</a:t>
            </a:r>
            <a:endParaRPr lang="en-US" b="1" dirty="0">
              <a:solidFill>
                <a:srgbClr val="002060"/>
              </a:solidFill>
              <a:latin typeface="Arial" panose="020B0604020202020204" pitchFamily="34" charset="0"/>
              <a:cs typeface="Arial" panose="020B0604020202020204" pitchFamily="34" charset="0"/>
            </a:endParaRPr>
          </a:p>
        </p:txBody>
      </p:sp>
      <p:sp>
        <p:nvSpPr>
          <p:cNvPr id="110595" name="Rectangle 3"/>
          <p:cNvSpPr>
            <a:spLocks noGrp="1" noChangeArrowheads="1"/>
          </p:cNvSpPr>
          <p:nvPr>
            <p:ph type="body" idx="1"/>
          </p:nvPr>
        </p:nvSpPr>
        <p:spPr/>
        <p:txBody>
          <a:bodyPr>
            <a:noAutofit/>
          </a:bodyPr>
          <a:lstStyle/>
          <a:p>
            <a:pPr>
              <a:lnSpc>
                <a:spcPct val="80000"/>
              </a:lnSpc>
            </a:pPr>
            <a:r>
              <a:rPr lang="en-US" dirty="0">
                <a:cs typeface="Arial" panose="020B0604020202020204" pitchFamily="34" charset="0"/>
              </a:rPr>
              <a:t>Need for </a:t>
            </a:r>
            <a:r>
              <a:rPr lang="en-US" dirty="0" smtClean="0">
                <a:cs typeface="Arial" panose="020B0604020202020204" pitchFamily="34" charset="0"/>
              </a:rPr>
              <a:t>all public </a:t>
            </a:r>
            <a:r>
              <a:rPr lang="en-US" dirty="0">
                <a:cs typeface="Arial" panose="020B0604020202020204" pitchFamily="34" charset="0"/>
              </a:rPr>
              <a:t>performance of music (i.e. hotels, coffee shops, etc.); </a:t>
            </a:r>
            <a:r>
              <a:rPr lang="en-US" dirty="0" smtClean="0">
                <a:cs typeface="Arial" panose="020B0604020202020204" pitchFamily="34" charset="0"/>
              </a:rPr>
              <a:t>and over </a:t>
            </a:r>
            <a:r>
              <a:rPr lang="en-US" dirty="0">
                <a:cs typeface="Arial" panose="020B0604020202020204" pitchFamily="34" charset="0"/>
              </a:rPr>
              <a:t>the air or broadcast of music (i.e. radio, live television broadcasts, etc</a:t>
            </a:r>
            <a:r>
              <a:rPr lang="en-US" dirty="0" smtClean="0">
                <a:cs typeface="Arial" panose="020B0604020202020204" pitchFamily="34" charset="0"/>
              </a:rPr>
              <a:t>.).</a:t>
            </a:r>
            <a:endParaRPr lang="en-US" dirty="0">
              <a:cs typeface="Arial" panose="020B0604020202020204" pitchFamily="34" charset="0"/>
            </a:endParaRPr>
          </a:p>
          <a:p>
            <a:pPr>
              <a:lnSpc>
                <a:spcPct val="80000"/>
              </a:lnSpc>
            </a:pPr>
            <a:r>
              <a:rPr lang="en-US" dirty="0" smtClean="0">
                <a:cs typeface="Arial" panose="020B0604020202020204" pitchFamily="34" charset="0"/>
              </a:rPr>
              <a:t>Can </a:t>
            </a:r>
            <a:r>
              <a:rPr lang="en-US" dirty="0">
                <a:cs typeface="Arial" panose="020B0604020202020204" pitchFamily="34" charset="0"/>
              </a:rPr>
              <a:t>purchase on a per use or blanket license basis (blanket license applies to all compositions owned by performing rights </a:t>
            </a:r>
            <a:r>
              <a:rPr lang="en-US" dirty="0" smtClean="0">
                <a:cs typeface="Arial" panose="020B0604020202020204" pitchFamily="34" charset="0"/>
              </a:rPr>
              <a:t>organization).</a:t>
            </a:r>
            <a:endParaRPr lang="en-US" dirty="0">
              <a:cs typeface="Arial" panose="020B0604020202020204" pitchFamily="34" charset="0"/>
            </a:endParaRPr>
          </a:p>
          <a:p>
            <a:pPr>
              <a:lnSpc>
                <a:spcPct val="80000"/>
              </a:lnSpc>
            </a:pPr>
            <a:r>
              <a:rPr lang="en-US" dirty="0">
                <a:cs typeface="Arial" panose="020B0604020202020204" pitchFamily="34" charset="0"/>
              </a:rPr>
              <a:t>Fees collected by ASCAP/BMI/SESAC </a:t>
            </a:r>
            <a:r>
              <a:rPr lang="en-US" dirty="0" smtClean="0">
                <a:cs typeface="Arial" panose="020B0604020202020204" pitchFamily="34" charset="0"/>
              </a:rPr>
              <a:t>Fees </a:t>
            </a:r>
            <a:r>
              <a:rPr lang="en-US" dirty="0">
                <a:cs typeface="Arial" panose="020B0604020202020204" pitchFamily="34" charset="0"/>
              </a:rPr>
              <a:t>for a blanket license can range from a few hundred dollars for a nightclub to millions of dollars per year for television </a:t>
            </a:r>
            <a:r>
              <a:rPr lang="en-US" dirty="0" smtClean="0">
                <a:cs typeface="Arial" panose="020B0604020202020204" pitchFamily="34" charset="0"/>
              </a:rPr>
              <a:t>networks.</a:t>
            </a:r>
            <a:endParaRPr lang="en-US" dirty="0">
              <a:cs typeface="Arial" panose="020B0604020202020204" pitchFamily="34" charset="0"/>
            </a:endParaRPr>
          </a:p>
          <a:p>
            <a:pPr>
              <a:lnSpc>
                <a:spcPct val="80000"/>
              </a:lnSpc>
            </a:pPr>
            <a:r>
              <a:rPr lang="en-US" dirty="0">
                <a:cs typeface="Arial" panose="020B0604020202020204" pitchFamily="34" charset="0"/>
              </a:rPr>
              <a:t>Need a blanket license for each </a:t>
            </a:r>
            <a:r>
              <a:rPr lang="en-US" dirty="0" smtClean="0">
                <a:cs typeface="Arial" panose="020B0604020202020204" pitchFamily="34" charset="0"/>
              </a:rPr>
              <a:t>PRO </a:t>
            </a:r>
            <a:r>
              <a:rPr lang="en-US" dirty="0">
                <a:cs typeface="Arial" panose="020B0604020202020204" pitchFamily="34" charset="0"/>
              </a:rPr>
              <a:t>(ASCAP/BMI cover </a:t>
            </a:r>
            <a:r>
              <a:rPr lang="en-US" dirty="0" smtClean="0">
                <a:cs typeface="Arial" panose="020B0604020202020204" pitchFamily="34" charset="0"/>
              </a:rPr>
              <a:t>95% </a:t>
            </a:r>
            <a:r>
              <a:rPr lang="en-US" dirty="0">
                <a:cs typeface="Arial" panose="020B0604020202020204" pitchFamily="34" charset="0"/>
              </a:rPr>
              <a:t>of music</a:t>
            </a:r>
            <a:r>
              <a:rPr lang="en-US" dirty="0" smtClean="0">
                <a:cs typeface="Arial" panose="020B0604020202020204" pitchFamily="34" charset="0"/>
              </a:rPr>
              <a:t>).</a:t>
            </a:r>
            <a:endParaRPr lang="en-US" dirty="0">
              <a:cs typeface="Arial" panose="020B0604020202020204" pitchFamily="34" charset="0"/>
            </a:endParaRPr>
          </a:p>
          <a:p>
            <a:pPr>
              <a:lnSpc>
                <a:spcPct val="80000"/>
              </a:lnSpc>
            </a:pPr>
            <a:r>
              <a:rPr lang="en-US" dirty="0">
                <a:cs typeface="Arial" panose="020B0604020202020204" pitchFamily="34" charset="0"/>
              </a:rPr>
              <a:t>Unlike rest of the world, membership in a society is not mandatory and not government </a:t>
            </a:r>
            <a:r>
              <a:rPr lang="en-US" dirty="0" smtClean="0">
                <a:cs typeface="Arial" panose="020B0604020202020204" pitchFamily="34" charset="0"/>
              </a:rPr>
              <a:t>affiliated; therefore “unsigned” bands may not be members and one may be able to avoid these licenses in certain circumstances.</a:t>
            </a:r>
            <a:endParaRPr lang="en-US" dirty="0">
              <a:cs typeface="Arial" panose="020B0604020202020204" pitchFamily="34" charset="0"/>
            </a:endParaRPr>
          </a:p>
        </p:txBody>
      </p:sp>
    </p:spTree>
    <p:extLst>
      <p:ext uri="{BB962C8B-B14F-4D97-AF65-F5344CB8AC3E}">
        <p14:creationId xmlns:p14="http://schemas.microsoft.com/office/powerpoint/2010/main" val="27814983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T_D_Style">
  <a:themeElements>
    <a:clrScheme name="Marketing PowerPoint 2013">
      <a:dk1>
        <a:srgbClr val="373B3E"/>
      </a:dk1>
      <a:lt1>
        <a:sysClr val="window" lastClr="FFFFFF"/>
      </a:lt1>
      <a:dk2>
        <a:srgbClr val="AA1F25"/>
      </a:dk2>
      <a:lt2>
        <a:srgbClr val="EBECED"/>
      </a:lt2>
      <a:accent1>
        <a:srgbClr val="AA1F25"/>
      </a:accent1>
      <a:accent2>
        <a:srgbClr val="336A88"/>
      </a:accent2>
      <a:accent3>
        <a:srgbClr val="ACC0C6"/>
      </a:accent3>
      <a:accent4>
        <a:srgbClr val="F79646"/>
      </a:accent4>
      <a:accent5>
        <a:srgbClr val="92D050"/>
      </a:accent5>
      <a:accent6>
        <a:srgbClr val="D8D8D8"/>
      </a:accent6>
      <a:hlink>
        <a:srgbClr val="336A88"/>
      </a:hlink>
      <a:folHlink>
        <a:srgbClr val="92CDDC"/>
      </a:folHlink>
    </a:clrScheme>
    <a:fontScheme name="DWT PPT Fonts Style 2013">
      <a:majorFont>
        <a:latin typeface="Arial"/>
        <a:ea typeface=""/>
        <a:cs typeface=""/>
      </a:majorFont>
      <a:minorFont>
        <a:latin typeface="Calibri"/>
        <a:ea typeface=""/>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DWT D Style</Template>
  <TotalTime>1130</TotalTime>
  <Words>2513</Words>
  <Application>Microsoft Office PowerPoint</Application>
  <PresentationFormat>On-screen Show (4:3)</PresentationFormat>
  <Paragraphs>157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DWT_D_Style</vt:lpstr>
      <vt:lpstr>Don’t Hit the Wrong Note:  Using Music without Legal Trouble </vt:lpstr>
      <vt:lpstr>Why Music Licensing Matters to Wineries</vt:lpstr>
      <vt:lpstr>What Are We Covering?</vt:lpstr>
      <vt:lpstr>Music Licensing</vt:lpstr>
      <vt:lpstr>Types of Music Licenses</vt:lpstr>
      <vt:lpstr>When Do I Need General Permission</vt:lpstr>
      <vt:lpstr>When Do I Need Specific Permission?</vt:lpstr>
      <vt:lpstr>When Don’t I Need Permission?</vt:lpstr>
      <vt:lpstr>A Bit More About Public Performance Licenses</vt:lpstr>
      <vt:lpstr>Practical Tips on Licensing</vt:lpstr>
      <vt:lpstr>Practical Tips on Licensing (Continued)</vt:lpstr>
      <vt:lpstr>So, What Are Your Options?</vt:lpstr>
      <vt:lpstr>Option 1:  Footloose</vt:lpstr>
      <vt:lpstr>Option 2: Terrestrial TV and Radio</vt:lpstr>
      <vt:lpstr>Option 3: Business Account w/ Pandora/Sirius XM</vt:lpstr>
      <vt:lpstr>Option 4:  Pay Directly to PROs</vt:lpstr>
      <vt:lpstr>Special Case: Live Performances</vt:lpstr>
      <vt:lpstr>Special Case:  Videos for Your Website</vt:lpstr>
      <vt:lpstr>So, What About A Typical Winery?</vt:lpstr>
      <vt:lpstr>FYI, Some Hyperlinks</vt:lpstr>
      <vt:lpstr>Will I Get Caught?</vt:lpstr>
      <vt:lpstr>What Happens Next?</vt:lpstr>
      <vt:lpstr>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Hit the Wrong Note:  Using Music without Legal Trouble</dc:title>
  <dc:creator>Jessica Blauert</dc:creator>
  <cp:lastModifiedBy>Jessica Blauert</cp:lastModifiedBy>
  <cp:revision>1</cp:revision>
  <dcterms:created xsi:type="dcterms:W3CDTF">2016-12-02T18:12:36Z</dcterms:created>
  <dcterms:modified xsi:type="dcterms:W3CDTF">2017-09-27T18:32:40Z</dcterms:modified>
</cp:coreProperties>
</file>